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42"/>
  </p:notesMasterIdLst>
  <p:sldIdLst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8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FE929-63A6-4909-83B9-BAB35CCCCC62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E266-B371-4062-A62C-8A730EE0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E510D31-B59C-46C4-A357-4A9DCBB06D5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A91AB77E-702B-42EE-97DF-7F2A70FAA028}" type="slidenum">
              <a:rPr lang="en-US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en-US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053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9CA82A1D-7B96-481E-BDC2-228AACF51141}" type="slidenum">
              <a:rPr lang="en-US" sz="1200">
                <a:solidFill>
                  <a:srgbClr val="000000"/>
                </a:solidFill>
                <a:ea typeface="SimSun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50533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45000"/>
            </a:pPr>
            <a:fld id="{F6A39B58-1B6B-44F7-A4DB-AFB0681110E9}" type="slidenum">
              <a:rPr lang="en-GB"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45000"/>
              </a:pPr>
              <a:t>2</a:t>
            </a:fld>
            <a:endParaRPr lang="en-GB" sz="13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05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505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46795" rIns="89990" bIns="46795" anchor="ctr"/>
          <a:lstStyle/>
          <a:p>
            <a:pPr defTabSz="457200" eaLnBrk="1" hangingPunct="1">
              <a:spcBef>
                <a:spcPts val="463"/>
              </a:spcBef>
              <a:tabLst>
                <a:tab pos="0" algn="l"/>
                <a:tab pos="941388" algn="l"/>
                <a:tab pos="1884363" algn="l"/>
                <a:tab pos="2825750" algn="l"/>
                <a:tab pos="3768725" algn="l"/>
                <a:tab pos="4710113" algn="l"/>
                <a:tab pos="5653088" algn="l"/>
                <a:tab pos="6594475" algn="l"/>
                <a:tab pos="7537450" algn="l"/>
                <a:tab pos="8480425" algn="l"/>
                <a:tab pos="9421813" algn="l"/>
                <a:tab pos="10364788" algn="l"/>
              </a:tabLst>
            </a:pPr>
            <a:endParaRPr lang="en-US" smtClean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B2E324-0134-46B7-8A44-150B9A7D06B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5974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0" tIns="46795" rIns="89990" bIns="46795"/>
          <a:lstStyle/>
          <a:p>
            <a:pPr defTabSz="45720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7E0F99-B168-4AED-99D8-34A212EDA16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5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EE59752F-12C1-46B4-A617-F601865EB059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6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21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155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1A9CD4-C6C2-4B2B-9824-AF76A27A5CB0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579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42BE9244-7CF0-4152-BDE8-CD06B91F43C7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5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5258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EB891B-6630-4D65-9443-39A0B978BE62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03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CD56CE8F-F123-4EA1-AA57-A02CB27A4D15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6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Text Box 1"/>
          <p:cNvSpPr txBox="1">
            <a:spLocks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27" tIns="43614" rIns="87227" bIns="43614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732CD7DA-EA8A-4DD7-B851-FCB6745AD30F}" type="slidenum">
              <a:rPr lang="en-GB" sz="1200">
                <a:solidFill>
                  <a:srgbClr val="000000"/>
                </a:solidFill>
              </a:rPr>
              <a:pPr algn="r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3605" name="Text Box 2"/>
          <p:cNvSpPr txBox="1">
            <a:spLocks noChangeArrowheads="1"/>
          </p:cNvSpPr>
          <p:nvPr/>
        </p:nvSpPr>
        <p:spPr bwMode="auto">
          <a:xfrm>
            <a:off x="1179513" y="687388"/>
            <a:ext cx="45021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3606" name="Rectangle 3"/>
          <p:cNvSpPr>
            <a:spLocks noChangeArrowheads="1"/>
          </p:cNvSpPr>
          <p:nvPr>
            <p:ph type="body"/>
          </p:nvPr>
        </p:nvSpPr>
        <p:spPr>
          <a:xfrm>
            <a:off x="685800" y="4341813"/>
            <a:ext cx="5484813" cy="4113212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4B9F8D-12B1-404A-909F-BF348ED942AD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627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AFC29811-6AC8-4AF5-BCCE-030FDA77EE4D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7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4628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21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462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2EF5E2-DAF9-4D53-9879-D5C7268BDD0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21308B80-307C-4AA9-AE46-1A72BEC25BCE}" type="slidenum">
              <a:rPr lang="en-US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en-US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56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56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46795" rIns="89990" bIns="46795" anchor="ctr"/>
          <a:lstStyle/>
          <a:p>
            <a:pPr defTabSz="45720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C7AF7E-AFEC-4989-91AF-DEEF9FF278A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45641511-8BCD-4181-9B3E-2DFCE2C56A31}" type="slidenum">
              <a:rPr lang="en-US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11</a:t>
            </a:fld>
            <a:endParaRPr lang="en-US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66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66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46795" rIns="89990" bIns="46795" anchor="ctr"/>
          <a:lstStyle/>
          <a:p>
            <a:pPr defTabSz="45720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7DFE7D-F092-48DA-89F4-A565DA1F377D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B73BB34C-EBCF-418F-A566-4F080C0EE847}" type="slidenum">
              <a:rPr lang="en-US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en-US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70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37055BEF-D64E-44C8-80D5-FC3BF5B02772}" type="slidenum">
              <a:rPr lang="en-US" sz="1200">
                <a:solidFill>
                  <a:srgbClr val="000000"/>
                </a:solidFill>
                <a:ea typeface="SimSun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57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7412"/>
          </a:xfrm>
          <a:ln/>
        </p:spPr>
      </p:sp>
      <p:sp>
        <p:nvSpPr>
          <p:cNvPr id="157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32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46795" rIns="89990" bIns="46795" anchor="ctr"/>
          <a:lstStyle/>
          <a:p>
            <a:pPr defTabSz="457200" eaLnBrk="1" hangingPunct="1">
              <a:spcBef>
                <a:spcPts val="463"/>
              </a:spcBef>
              <a:tabLst>
                <a:tab pos="0" algn="l"/>
                <a:tab pos="941388" algn="l"/>
                <a:tab pos="1884363" algn="l"/>
                <a:tab pos="2825750" algn="l"/>
                <a:tab pos="3768725" algn="l"/>
                <a:tab pos="4710113" algn="l"/>
                <a:tab pos="5653088" algn="l"/>
                <a:tab pos="6594475" algn="l"/>
                <a:tab pos="7537450" algn="l"/>
                <a:tab pos="8480425" algn="l"/>
                <a:tab pos="9421813" algn="l"/>
                <a:tab pos="10364788" algn="l"/>
              </a:tabLst>
            </a:pPr>
            <a:endParaRPr lang="en-US" smtClean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4D8404-156D-4ECB-A41A-49C9BDCAE68D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5872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0" tIns="46795" rIns="89990" bIns="46795"/>
          <a:lstStyle/>
          <a:p>
            <a:pPr defTabSz="45720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7AA7C4-2C4A-4A80-9856-6CE481D5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0D59A0-FD8C-45BA-9556-2B73A779F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8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A80CC6-BD87-47E8-84E5-48BD9AB4A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D100-52B4-49B0-88EE-9E1D58041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FE1E-22CF-4BA1-8062-51A855985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6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ABC94-0087-4A74-8885-C2F95DC157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3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A9D9-F29B-47C1-AE56-4D30ADB226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5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2455-6E5C-4030-B96E-2C5E8C5A8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6660-3659-45A6-854E-EDB466D67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0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A40A-DD2C-4740-A4F0-FED7E3E53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3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A2D1C-0477-45A6-9211-6A9388F842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2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D00F0B-657E-47D1-8655-1845035A4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51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5488-E659-4334-8DBA-FC1CCD38D3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18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BE8A-7884-484F-83DB-8FC8A1F6AE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5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35027-C391-48EC-AFC9-F0034C8F2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2FB0-D171-4CE0-831E-EBAFEC012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1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FE1E-22CF-4BA1-8062-51A855985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2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ABC94-0087-4A74-8885-C2F95DC157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20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A9D9-F29B-47C1-AE56-4D30ADB226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36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2455-6E5C-4030-B96E-2C5E8C5A8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30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6660-3659-45A6-854E-EDB466D67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27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A40A-DD2C-4740-A4F0-FED7E3E53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19CAF5-92F2-421B-BCCE-4FE9ED4F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3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A2D1C-0477-45A6-9211-6A9388F842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54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5488-E659-4334-8DBA-FC1CCD38D3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03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BE8A-7884-484F-83DB-8FC8A1F6AE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18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35027-C391-48EC-AFC9-F0034C8F2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63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2FB0-D171-4CE0-831E-EBAFEC012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2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333B46-B584-43B7-82FD-417CF4156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5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FD9486-15C7-480C-B9CC-09285157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765921-6DA3-4D32-B8D0-97BE51112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CF7606-3EBA-4B05-85E1-BF0BC927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EDE862-48B6-4E64-B54E-C7D70E1C0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5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7CFF63-CF1B-4E04-B23A-045CE9D9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1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247EB-239A-4087-A127-F60CBD972E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69E0E-F78F-4A63-9F21-726DC292DEA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69E0E-F78F-4A63-9F21-726DC292DEA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3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hyperlink" Target="http://www.w2agz.com/Presentations/2011/04-26%20MRS%20April%20SF/Wolter%20Thesis%20Paper%20e195122.pdf" TargetMode="External"/><Relationship Id="rId4" Type="http://schemas.openxmlformats.org/officeDocument/2006/relationships/hyperlink" Target="http://www.w2agz.com/Publications/Science%20&amp;%20Technology/W2AGZ/06%20(2008)%20Electronic%20Properties%20of%20Cubic%20Rocksalt%20CuO,%20IOP-CS%20129,%20012042%20(2008)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9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.emf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970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Paul M. Grant</a:t>
            </a:r>
            <a:br>
              <a:rPr lang="en-US" sz="2400" b="1">
                <a:solidFill>
                  <a:srgbClr val="000000"/>
                </a:solidFill>
              </a:rPr>
            </a:br>
            <a:r>
              <a:rPr lang="en-US" sz="2400" b="1">
                <a:solidFill>
                  <a:srgbClr val="000000"/>
                </a:solidFill>
              </a:rPr>
              <a:t>www.w2agz.com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4588" y="4808538"/>
            <a:ext cx="7010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>
                <a:solidFill>
                  <a:srgbClr val="990099"/>
                </a:solidFill>
                <a:latin typeface="AR JULIAN" pitchFamily="2" charset="0"/>
              </a:rPr>
              <a:t>Aging IBM Pensioner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" y="6043613"/>
            <a:ext cx="2667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IBM Almaden Research Center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650 Harry Road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San Jose, CA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7061200" y="6043613"/>
            <a:ext cx="1803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ARC Auditorium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10:30AM – 11:30AM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Friday, 6 May 2011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76600" y="304800"/>
            <a:ext cx="2743200" cy="2667000"/>
            <a:chOff x="3276600" y="304800"/>
            <a:chExt cx="2743200" cy="2667000"/>
          </a:xfrm>
        </p:grpSpPr>
        <p:pic>
          <p:nvPicPr>
            <p:cNvPr id="297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775" y="1828800"/>
              <a:ext cx="1419225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13" name="Title 3"/>
            <p:cNvSpPr txBox="1">
              <a:spLocks/>
            </p:cNvSpPr>
            <p:nvPr/>
          </p:nvSpPr>
          <p:spPr bwMode="auto">
            <a:xfrm>
              <a:off x="3276600" y="304800"/>
              <a:ext cx="27432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</a:rPr>
                <a:t>To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</a:rPr>
                <a:t>Electric</a:t>
              </a:r>
              <a:br>
                <a:rPr lang="en-US" sz="3600" b="1">
                  <a:solidFill>
                    <a:srgbClr val="000000"/>
                  </a:solidFill>
                </a:rPr>
              </a:br>
              <a:r>
                <a:rPr lang="en-US" sz="3600" b="1">
                  <a:solidFill>
                    <a:srgbClr val="000000"/>
                  </a:solidFill>
                </a:rPr>
                <a:t>Power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52400" y="304800"/>
            <a:ext cx="2743200" cy="2667000"/>
            <a:chOff x="6324600" y="457200"/>
            <a:chExt cx="2743200" cy="2667000"/>
          </a:xfrm>
        </p:grpSpPr>
        <p:sp>
          <p:nvSpPr>
            <p:cNvPr id="29710" name="Title 3"/>
            <p:cNvSpPr txBox="1">
              <a:spLocks/>
            </p:cNvSpPr>
            <p:nvPr/>
          </p:nvSpPr>
          <p:spPr bwMode="auto">
            <a:xfrm>
              <a:off x="6324600" y="457200"/>
              <a:ext cx="27432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</a:rPr>
                <a:t>From </a:t>
              </a:r>
              <a:br>
                <a:rPr lang="en-US" sz="3600" b="1">
                  <a:solidFill>
                    <a:srgbClr val="000000"/>
                  </a:solidFill>
                </a:rPr>
              </a:br>
              <a:r>
                <a:rPr lang="en-US" sz="3600" b="1">
                  <a:solidFill>
                    <a:srgbClr val="000000"/>
                  </a:solidFill>
                </a:rPr>
                <a:t>Electrons</a:t>
              </a:r>
              <a:br>
                <a:rPr lang="en-US" sz="3600" b="1">
                  <a:solidFill>
                    <a:srgbClr val="000000"/>
                  </a:solidFill>
                </a:rPr>
              </a:br>
              <a:r>
                <a:rPr lang="en-US" sz="3600" b="1">
                  <a:solidFill>
                    <a:srgbClr val="000000"/>
                  </a:solidFill>
                </a:rPr>
                <a:t>Paired</a:t>
              </a:r>
            </a:p>
          </p:txBody>
        </p:sp>
        <p:pic>
          <p:nvPicPr>
            <p:cNvPr id="297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538" y="1979612"/>
              <a:ext cx="1524000" cy="1144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304800"/>
            <a:ext cx="2743200" cy="2667000"/>
            <a:chOff x="6248400" y="304800"/>
            <a:chExt cx="2743200" cy="2667000"/>
          </a:xfrm>
        </p:grpSpPr>
        <p:grpSp>
          <p:nvGrpSpPr>
            <p:cNvPr id="29706" name="Group 2"/>
            <p:cNvGrpSpPr>
              <a:grpSpLocks/>
            </p:cNvGrpSpPr>
            <p:nvPr/>
          </p:nvGrpSpPr>
          <p:grpSpPr bwMode="auto">
            <a:xfrm>
              <a:off x="6248400" y="304800"/>
              <a:ext cx="2743200" cy="2667000"/>
              <a:chOff x="6324600" y="457200"/>
              <a:chExt cx="2743200" cy="2667000"/>
            </a:xfrm>
          </p:grpSpPr>
          <p:sp>
            <p:nvSpPr>
              <p:cNvPr id="29708" name="Title 3"/>
              <p:cNvSpPr txBox="1">
                <a:spLocks/>
              </p:cNvSpPr>
              <p:nvPr/>
            </p:nvSpPr>
            <p:spPr bwMode="auto">
              <a:xfrm>
                <a:off x="6324600" y="457200"/>
                <a:ext cx="274320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>
                    <a:solidFill>
                      <a:srgbClr val="000000"/>
                    </a:solidFill>
                  </a:rPr>
                  <a:t>…And…   </a:t>
                </a:r>
                <a:br>
                  <a:rPr lang="en-US" sz="3600" b="1">
                    <a:solidFill>
                      <a:srgbClr val="000000"/>
                    </a:solidFill>
                  </a:rPr>
                </a:br>
                <a:r>
                  <a:rPr lang="en-US" sz="3600" b="1">
                    <a:solidFill>
                      <a:srgbClr val="000000"/>
                    </a:solidFill>
                  </a:rPr>
                  <a:t>Back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>
                    <a:solidFill>
                      <a:srgbClr val="000000"/>
                    </a:solidFill>
                  </a:rPr>
                  <a:t>Again</a:t>
                </a:r>
              </a:p>
            </p:txBody>
          </p:sp>
          <p:pic>
            <p:nvPicPr>
              <p:cNvPr id="29709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5538" y="1979612"/>
                <a:ext cx="1524000" cy="1144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7248525" y="1992313"/>
              <a:ext cx="7239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BBE0E3">
                      <a:lumMod val="75000"/>
                    </a:srgbClr>
                  </a:solidFill>
                </a:rPr>
                <a:t>?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3124200"/>
            <a:ext cx="833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70C0"/>
                </a:solidFill>
              </a:rPr>
              <a:t>-- A Personal Journey in Superconductivity --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70C0"/>
                </a:solidFill>
              </a:rPr>
              <a:t>-- IBM, EPRI, and Beyond --</a:t>
            </a:r>
          </a:p>
        </p:txBody>
      </p:sp>
    </p:spTree>
    <p:extLst>
      <p:ext uri="{BB962C8B-B14F-4D97-AF65-F5344CB8AC3E}">
        <p14:creationId xmlns:p14="http://schemas.microsoft.com/office/powerpoint/2010/main" val="28513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9" grpId="2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166813"/>
            <a:ext cx="7591425" cy="56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499" name="TextBox 2"/>
          <p:cNvSpPr txBox="1">
            <a:spLocks noChangeArrowheads="1"/>
          </p:cNvSpPr>
          <p:nvPr/>
        </p:nvSpPr>
        <p:spPr bwMode="auto">
          <a:xfrm>
            <a:off x="1905000" y="76200"/>
            <a:ext cx="548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ea typeface="SimSun" pitchFamily="2" charset="-122"/>
              </a:rPr>
              <a:t>Rocksalt CuO Band Widths</a:t>
            </a:r>
            <a:br>
              <a:rPr lang="en-US" sz="3200" b="1">
                <a:solidFill>
                  <a:srgbClr val="000000"/>
                </a:solidFill>
                <a:ea typeface="SimSun" pitchFamily="2" charset="-122"/>
              </a:rPr>
            </a:br>
            <a:r>
              <a:rPr lang="en-US" sz="3200" b="1">
                <a:solidFill>
                  <a:srgbClr val="000000"/>
                </a:solidFill>
                <a:ea typeface="SimSun" pitchFamily="2" charset="-122"/>
              </a:rPr>
              <a:t>U = 0 eV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276600" y="3505200"/>
            <a:ext cx="2590800" cy="762000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Note Degeneracies!</a:t>
            </a:r>
            <a:br>
              <a:rPr lang="en-US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</a:br>
            <a:r>
              <a:rPr lang="en-US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8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Cu3d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O2p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Bands</a:t>
            </a:r>
          </a:p>
        </p:txBody>
      </p:sp>
    </p:spTree>
    <p:extLst>
      <p:ext uri="{BB962C8B-B14F-4D97-AF65-F5344CB8AC3E}">
        <p14:creationId xmlns:p14="http://schemas.microsoft.com/office/powerpoint/2010/main" val="137835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009650"/>
            <a:ext cx="5980113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3" name="TextBox 2"/>
          <p:cNvSpPr txBox="1">
            <a:spLocks noChangeArrowheads="1"/>
          </p:cNvSpPr>
          <p:nvPr/>
        </p:nvSpPr>
        <p:spPr bwMode="auto">
          <a:xfrm>
            <a:off x="76200" y="36513"/>
            <a:ext cx="8991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ea typeface="SimSun" pitchFamily="2" charset="-122"/>
              </a:rPr>
              <a:t>Rocksalt CuO Fermiology (U = 0 eV)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SimSun" pitchFamily="2" charset="-122"/>
              </a:rPr>
              <a:t>(8 Bands Combined)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6200" y="2362200"/>
            <a:ext cx="3048000" cy="1295400"/>
            <a:chOff x="76200" y="2133600"/>
            <a:chExt cx="3048000" cy="12954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6200" y="2133600"/>
              <a:ext cx="3048000" cy="4572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Note (Near) Degeneracies!</a:t>
              </a:r>
            </a:p>
          </p:txBody>
        </p:sp>
        <p:cxnSp>
          <p:nvCxnSpPr>
            <p:cNvPr id="107529" name="Straight Arrow Connector 4"/>
            <p:cNvCxnSpPr>
              <a:cxnSpLocks noChangeShapeType="1"/>
            </p:cNvCxnSpPr>
            <p:nvPr/>
          </p:nvCxnSpPr>
          <p:spPr bwMode="auto">
            <a:xfrm>
              <a:off x="1752600" y="2590800"/>
              <a:ext cx="1066800" cy="838200"/>
            </a:xfrm>
            <a:prstGeom prst="straightConnector1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562600" y="2590800"/>
            <a:ext cx="3048000" cy="2209800"/>
            <a:chOff x="5562600" y="2362199"/>
            <a:chExt cx="3048000" cy="220980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562600" y="2362199"/>
              <a:ext cx="3048000" cy="129540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Jahn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-Teller Unstable?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Alex M?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(maybe you were on the right track, after all!)</a:t>
              </a:r>
            </a:p>
          </p:txBody>
        </p:sp>
        <p:cxnSp>
          <p:nvCxnSpPr>
            <p:cNvPr id="10752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6172200" y="3667124"/>
              <a:ext cx="1066802" cy="904876"/>
            </a:xfrm>
            <a:prstGeom prst="straightConnector1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4441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046288"/>
            <a:ext cx="456247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457200" y="266700"/>
            <a:ext cx="8229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800" b="1">
                <a:solidFill>
                  <a:srgbClr val="000000"/>
                </a:solidFill>
                <a:ea typeface="SimSun" pitchFamily="2" charset="-122"/>
              </a:rPr>
              <a:t>Non-Magnetic (U = 0)</a:t>
            </a:r>
            <a:r>
              <a:rPr lang="en-US" sz="3200" b="1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sz="2800" b="1">
                <a:solidFill>
                  <a:srgbClr val="000000"/>
                </a:solidFill>
                <a:ea typeface="SimSun" pitchFamily="2" charset="-122"/>
              </a:rPr>
              <a:t>Cubic Rocksalt CuO</a:t>
            </a:r>
            <a:br>
              <a:rPr lang="en-US" sz="2800" b="1">
                <a:solidFill>
                  <a:srgbClr val="000000"/>
                </a:solidFill>
                <a:ea typeface="SimSun" pitchFamily="2" charset="-122"/>
              </a:rPr>
            </a:br>
            <a:r>
              <a:rPr lang="en-US" sz="2800" b="1">
                <a:solidFill>
                  <a:srgbClr val="000000"/>
                </a:solidFill>
                <a:ea typeface="SimSun" pitchFamily="2" charset="-122"/>
              </a:rPr>
              <a:t>-- Electron-Phonon Properties --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79963" y="1752600"/>
            <a:ext cx="404336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0213" indent="-32385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l-GR" sz="2000">
                <a:solidFill>
                  <a:srgbClr val="000000"/>
                </a:solidFill>
                <a:ea typeface="SimSun" pitchFamily="2" charset="-122"/>
              </a:rPr>
              <a:t>λ</a:t>
            </a:r>
            <a:r>
              <a:rPr lang="en-US" sz="2000">
                <a:solidFill>
                  <a:srgbClr val="000000"/>
                </a:solidFill>
                <a:ea typeface="SimSun" pitchFamily="2" charset="-122"/>
              </a:rPr>
              <a:t> ~ 0.6 – 0.7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  <a:ea typeface="SimSun" pitchFamily="2" charset="-122"/>
              </a:rPr>
              <a:t>Consistent with other non-magnetic “HTSCs”</a:t>
            </a:r>
          </a:p>
        </p:txBody>
      </p: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1600200" y="1741488"/>
            <a:ext cx="22812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1375"/>
              </a:spcBef>
              <a:spcAft>
                <a:spcPct val="0"/>
              </a:spcAft>
              <a:buSzPct val="45000"/>
            </a:pPr>
            <a:r>
              <a:rPr lang="el-GR" sz="2200">
                <a:solidFill>
                  <a:srgbClr val="000000"/>
                </a:solidFill>
                <a:ea typeface="SimSun" pitchFamily="2" charset="-122"/>
              </a:rPr>
              <a:t>α</a:t>
            </a:r>
            <a:r>
              <a:rPr lang="en-US" sz="2200" baseline="30000">
                <a:solidFill>
                  <a:srgbClr val="000000"/>
                </a:solidFill>
                <a:ea typeface="SimSun" pitchFamily="2" charset="-122"/>
              </a:rPr>
              <a:t>2</a:t>
            </a:r>
            <a:r>
              <a:rPr lang="en-US" sz="2200">
                <a:solidFill>
                  <a:srgbClr val="000000"/>
                </a:solidFill>
                <a:ea typeface="SimSun" pitchFamily="2" charset="-122"/>
              </a:rPr>
              <a:t>F(</a:t>
            </a:r>
            <a:r>
              <a:rPr lang="el-GR" sz="2200">
                <a:solidFill>
                  <a:srgbClr val="000000"/>
                </a:solidFill>
                <a:ea typeface="SimSun" pitchFamily="2" charset="-122"/>
              </a:rPr>
              <a:t>ω</a:t>
            </a:r>
            <a:r>
              <a:rPr lang="en-US" sz="2200">
                <a:solidFill>
                  <a:srgbClr val="000000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1530350" y="6332538"/>
            <a:ext cx="25574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SzPct val="45000"/>
            </a:pPr>
            <a:r>
              <a:rPr lang="el-GR">
                <a:solidFill>
                  <a:srgbClr val="000000"/>
                </a:solidFill>
                <a:ea typeface="SimSun" pitchFamily="2" charset="-122"/>
              </a:rPr>
              <a:t>σ</a:t>
            </a:r>
            <a:r>
              <a:rPr lang="en-US">
                <a:solidFill>
                  <a:srgbClr val="000000"/>
                </a:solidFill>
                <a:ea typeface="SimSun" pitchFamily="2" charset="-122"/>
              </a:rPr>
              <a:t> = 0.04</a:t>
            </a:r>
          </a:p>
        </p:txBody>
      </p:sp>
      <p:graphicFrame>
        <p:nvGraphicFramePr>
          <p:cNvPr id="10246" name="Group 6"/>
          <p:cNvGraphicFramePr>
            <a:graphicFrameLocks noGrp="1"/>
          </p:cNvGraphicFramePr>
          <p:nvPr/>
        </p:nvGraphicFramePr>
        <p:xfrm>
          <a:off x="4848225" y="3716338"/>
          <a:ext cx="4010025" cy="2874963"/>
        </p:xfrm>
        <a:graphic>
          <a:graphicData uri="http://schemas.openxmlformats.org/drawingml/2006/table">
            <a:tbl>
              <a:tblPr/>
              <a:tblGrid>
                <a:gridCol w="1192213"/>
                <a:gridCol w="1020762"/>
                <a:gridCol w="898525"/>
                <a:gridCol w="898525"/>
              </a:tblGrid>
              <a:tr h="865187"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82800" marR="82800" marT="62568" marB="414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(K)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λ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82800" marR="82800" marT="62568" marB="414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16.3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0.51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Rb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82800" marR="82800" marT="62568" marB="414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30.5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0.61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82800" marR="82800" marT="62568" marB="414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47.4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0.72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600325"/>
            <a:ext cx="21431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4" name="Picture 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148013"/>
            <a:ext cx="13668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33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3350"/>
            <a:ext cx="7900988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1" name="TextBox 3"/>
          <p:cNvSpPr txBox="1">
            <a:spLocks noChangeArrowheads="1"/>
          </p:cNvSpPr>
          <p:nvPr/>
        </p:nvSpPr>
        <p:spPr bwMode="auto">
          <a:xfrm>
            <a:off x="609600" y="58674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Fig. 38: Pintschovius and Reichardt, in Furrer, ISBN 0-7923-5226-2</a:t>
            </a:r>
          </a:p>
        </p:txBody>
      </p:sp>
      <p:sp>
        <p:nvSpPr>
          <p:cNvPr id="109572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141413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Are There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Phonons w/ High-Tc in YBCO?</a:t>
            </a:r>
          </a:p>
        </p:txBody>
      </p:sp>
    </p:spTree>
    <p:extLst>
      <p:ext uri="{BB962C8B-B14F-4D97-AF65-F5344CB8AC3E}">
        <p14:creationId xmlns:p14="http://schemas.microsoft.com/office/powerpoint/2010/main" val="696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75175" y="1512888"/>
            <a:ext cx="4340225" cy="3973512"/>
            <a:chOff x="4574890" y="1177925"/>
            <a:chExt cx="4340510" cy="3972897"/>
          </a:xfrm>
        </p:grpSpPr>
        <p:pic>
          <p:nvPicPr>
            <p:cNvPr id="1105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890" y="1177925"/>
              <a:ext cx="4340510" cy="362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0600" name="TextBox 1"/>
            <p:cNvSpPr txBox="1">
              <a:spLocks noChangeArrowheads="1"/>
            </p:cNvSpPr>
            <p:nvPr/>
          </p:nvSpPr>
          <p:spPr bwMode="auto">
            <a:xfrm>
              <a:off x="5029200" y="4812268"/>
              <a:ext cx="3657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Pyka, et al., PRL 70, 1457, (1993)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1371600"/>
            <a:ext cx="4311650" cy="5105400"/>
            <a:chOff x="228600" y="643354"/>
            <a:chExt cx="4311650" cy="5105400"/>
          </a:xfrm>
        </p:grpSpPr>
        <p:pic>
          <p:nvPicPr>
            <p:cNvPr id="11059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3354"/>
              <a:ext cx="4311650" cy="455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0598" name="TextBox 2"/>
            <p:cNvSpPr txBox="1">
              <a:spLocks noChangeArrowheads="1"/>
            </p:cNvSpPr>
            <p:nvPr/>
          </p:nvSpPr>
          <p:spPr bwMode="auto">
            <a:xfrm>
              <a:off x="228600" y="5410200"/>
              <a:ext cx="426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Harashima, et al., Physica C263, 257 (1996)</a:t>
              </a:r>
            </a:p>
          </p:txBody>
        </p:sp>
      </p:grpSp>
      <p:sp>
        <p:nvSpPr>
          <p:cNvPr id="11059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141413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Yes -- They’re There!</a:t>
            </a:r>
          </a:p>
        </p:txBody>
      </p:sp>
    </p:spTree>
    <p:extLst>
      <p:ext uri="{BB962C8B-B14F-4D97-AF65-F5344CB8AC3E}">
        <p14:creationId xmlns:p14="http://schemas.microsoft.com/office/powerpoint/2010/main" val="81058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3"/>
          <p:cNvGrpSpPr>
            <a:grpSpLocks/>
          </p:cNvGrpSpPr>
          <p:nvPr/>
        </p:nvGrpSpPr>
        <p:grpSpPr bwMode="auto">
          <a:xfrm>
            <a:off x="838200" y="1403350"/>
            <a:ext cx="6477000" cy="4692650"/>
            <a:chOff x="838201" y="794271"/>
            <a:chExt cx="6477000" cy="4692129"/>
          </a:xfrm>
        </p:grpSpPr>
        <p:pic>
          <p:nvPicPr>
            <p:cNvPr id="1116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1" y="794271"/>
              <a:ext cx="6477000" cy="4158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6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933950"/>
              <a:ext cx="5333999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609600" y="76200"/>
            <a:ext cx="7848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Macfarlane, Rosen, Seki, SSC 63, 831 (1987)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Raman Spectroscopy of YBCO</a:t>
            </a:r>
          </a:p>
        </p:txBody>
      </p:sp>
    </p:spTree>
    <p:extLst>
      <p:ext uri="{BB962C8B-B14F-4D97-AF65-F5344CB8AC3E}">
        <p14:creationId xmlns:p14="http://schemas.microsoft.com/office/powerpoint/2010/main" val="5207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1562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563"/>
            <a:ext cx="89916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DOCUME~1\PAULM~1.GRA\LOCALS~1\Temp\scl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6313"/>
            <a:ext cx="579120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p Arrow 10"/>
          <p:cNvSpPr/>
          <p:nvPr/>
        </p:nvSpPr>
        <p:spPr>
          <a:xfrm>
            <a:off x="2505075" y="5029200"/>
            <a:ext cx="188913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154488" y="1676400"/>
            <a:ext cx="18891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132388" y="3810000"/>
            <a:ext cx="18891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083300" y="4876800"/>
            <a:ext cx="188913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5614988" y="4343400"/>
            <a:ext cx="18891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4648200" y="2743200"/>
            <a:ext cx="188913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5129213" y="3276600"/>
            <a:ext cx="18891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rot="10800000">
            <a:off x="2855913" y="2895600"/>
            <a:ext cx="188912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 rot="10800000">
            <a:off x="4306888" y="4965700"/>
            <a:ext cx="188912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 rot="10800000">
            <a:off x="6440488" y="2743200"/>
            <a:ext cx="188912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0800000">
            <a:off x="3822700" y="3925888"/>
            <a:ext cx="188913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10800000">
            <a:off x="3822700" y="4456113"/>
            <a:ext cx="188913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 rot="10800000">
            <a:off x="4813300" y="6019800"/>
            <a:ext cx="188913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680" name="Title 24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defTabSz="457200" eaLnBrk="1" hangingPunct="1"/>
            <a:r>
              <a:rPr lang="en-US" sz="4000" b="1" smtClean="0">
                <a:latin typeface="Arial" pitchFamily="34" charset="0"/>
              </a:rPr>
              <a:t>Proto-TMO AF-II Rocksalt Unit Cell </a:t>
            </a:r>
          </a:p>
        </p:txBody>
      </p:sp>
      <p:sp>
        <p:nvSpPr>
          <p:cNvPr id="26" name="Up Arrow 25"/>
          <p:cNvSpPr/>
          <p:nvPr/>
        </p:nvSpPr>
        <p:spPr>
          <a:xfrm rot="10800000">
            <a:off x="3352800" y="3382963"/>
            <a:ext cx="188913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2514600" y="3200400"/>
            <a:ext cx="2133600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90800" y="3581400"/>
            <a:ext cx="24384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90800" y="4572000"/>
            <a:ext cx="2895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90800" y="1338263"/>
            <a:ext cx="6400800" cy="3919537"/>
            <a:chOff x="2590800" y="1337846"/>
            <a:chExt cx="6400800" cy="3919954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2590800" y="2971557"/>
              <a:ext cx="3733800" cy="2286243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705600" y="1676019"/>
              <a:ext cx="1752600" cy="106691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229600" y="1337846"/>
              <a:ext cx="762000" cy="33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[111]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0" y="3382963"/>
            <a:ext cx="20574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Applies to: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MnO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FeO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CoO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NiO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CuO      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?</a:t>
            </a:r>
          </a:p>
        </p:txBody>
      </p:sp>
      <p:pic>
        <p:nvPicPr>
          <p:cNvPr id="113687" name="Picture 6" descr="C:\Program Files\Common Files\logishrd\SP6_Uninstall\UI\images\assets\che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695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8" name="Picture 8" descr="C:\Program Files\Common Files\logishrd\SP6_Uninstall\UI\images\assets\che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949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9" name="Picture 10" descr="C:\Program Files\Common Files\logishrd\SP6_Uninstall\UI\images\assets\che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4191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0" name="Picture 11" descr="C:\Program Files\Common Files\logishrd\SP6_Uninstall\UI\images\assets\che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8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DOCUME~1\PAULM~1.GRA\LOCALS~1\Temp\scl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6313"/>
            <a:ext cx="579120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p Arrow 13"/>
          <p:cNvSpPr/>
          <p:nvPr/>
        </p:nvSpPr>
        <p:spPr>
          <a:xfrm>
            <a:off x="6426200" y="2668588"/>
            <a:ext cx="188913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 rot="10800000">
            <a:off x="4165600" y="1778000"/>
            <a:ext cx="187325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693" name="Title 24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defTabSz="457200" eaLnBrk="1" hangingPunct="1"/>
            <a:r>
              <a:rPr lang="en-US" smtClean="0"/>
              <a:t>Proto-TMO AF-II Rocksalt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590800" y="2971800"/>
            <a:ext cx="3733800" cy="2286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1295400" y="5334000"/>
            <a:ext cx="11430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Up Arrow 40"/>
          <p:cNvSpPr/>
          <p:nvPr/>
        </p:nvSpPr>
        <p:spPr>
          <a:xfrm>
            <a:off x="3340100" y="3354388"/>
            <a:ext cx="188913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4800600" y="6005513"/>
            <a:ext cx="188913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2859088" y="2833688"/>
            <a:ext cx="18891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Up Arrow 43"/>
          <p:cNvSpPr/>
          <p:nvPr/>
        </p:nvSpPr>
        <p:spPr>
          <a:xfrm>
            <a:off x="4305300" y="4914900"/>
            <a:ext cx="188913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Up Arrow 44"/>
          <p:cNvSpPr/>
          <p:nvPr/>
        </p:nvSpPr>
        <p:spPr>
          <a:xfrm>
            <a:off x="3849688" y="3886200"/>
            <a:ext cx="18891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Up Arrow 45"/>
          <p:cNvSpPr/>
          <p:nvPr/>
        </p:nvSpPr>
        <p:spPr>
          <a:xfrm>
            <a:off x="3822700" y="4419600"/>
            <a:ext cx="188913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Up Arrow 47"/>
          <p:cNvSpPr/>
          <p:nvPr/>
        </p:nvSpPr>
        <p:spPr>
          <a:xfrm rot="10800000">
            <a:off x="5627688" y="4394200"/>
            <a:ext cx="188912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0800000">
            <a:off x="5130800" y="3873500"/>
            <a:ext cx="188913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Up Arrow 49"/>
          <p:cNvSpPr/>
          <p:nvPr/>
        </p:nvSpPr>
        <p:spPr>
          <a:xfrm rot="10800000">
            <a:off x="2514600" y="5067300"/>
            <a:ext cx="188913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Up Arrow 50"/>
          <p:cNvSpPr/>
          <p:nvPr/>
        </p:nvSpPr>
        <p:spPr>
          <a:xfrm rot="10800000">
            <a:off x="6096000" y="4875213"/>
            <a:ext cx="188913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Up Arrow 51"/>
          <p:cNvSpPr/>
          <p:nvPr/>
        </p:nvSpPr>
        <p:spPr>
          <a:xfrm rot="10800000">
            <a:off x="4649788" y="2819400"/>
            <a:ext cx="188912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Up Arrow 52"/>
          <p:cNvSpPr/>
          <p:nvPr/>
        </p:nvSpPr>
        <p:spPr>
          <a:xfrm rot="10800000">
            <a:off x="5118100" y="3325813"/>
            <a:ext cx="188913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0800000" flipV="1">
            <a:off x="3657600" y="2895600"/>
            <a:ext cx="2895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4114800" y="2895600"/>
            <a:ext cx="23622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4495800" y="2971800"/>
            <a:ext cx="20574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9600" y="6096000"/>
            <a:ext cx="914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[</a:t>
            </a:r>
            <a:r>
              <a:rPr lang="en-US" sz="1600" baseline="300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-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1</a:t>
            </a:r>
            <a:r>
              <a:rPr lang="en-US" sz="1600" baseline="300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-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1</a:t>
            </a:r>
            <a:r>
              <a:rPr lang="en-US" sz="1600" baseline="300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-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1]</a:t>
            </a:r>
          </a:p>
        </p:txBody>
      </p:sp>
    </p:spTree>
    <p:extLst>
      <p:ext uri="{BB962C8B-B14F-4D97-AF65-F5344CB8AC3E}">
        <p14:creationId xmlns:p14="http://schemas.microsoft.com/office/powerpoint/2010/main" val="25014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</a:rPr>
              <a:t>The Answer(s) !</a:t>
            </a:r>
          </a:p>
        </p:txBody>
      </p:sp>
      <p:grpSp>
        <p:nvGrpSpPr>
          <p:cNvPr id="115715" name="Group 1"/>
          <p:cNvGrpSpPr>
            <a:grpSpLocks/>
          </p:cNvGrpSpPr>
          <p:nvPr/>
        </p:nvGrpSpPr>
        <p:grpSpPr bwMode="auto">
          <a:xfrm>
            <a:off x="889000" y="927100"/>
            <a:ext cx="2997200" cy="2197100"/>
            <a:chOff x="794" y="522"/>
            <a:chExt cx="4672" cy="3858"/>
          </a:xfrm>
        </p:grpSpPr>
        <p:pic>
          <p:nvPicPr>
            <p:cNvPr id="1157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522"/>
              <a:ext cx="4672" cy="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5730" name="AutoShape 3"/>
            <p:cNvSpPr>
              <a:spLocks noChangeArrowheads="1"/>
            </p:cNvSpPr>
            <p:nvPr/>
          </p:nvSpPr>
          <p:spPr bwMode="auto">
            <a:xfrm>
              <a:off x="1719" y="2420"/>
              <a:ext cx="131" cy="264"/>
            </a:xfrm>
            <a:prstGeom prst="upArrow">
              <a:avLst>
                <a:gd name="adj1" fmla="val 50000"/>
                <a:gd name="adj2" fmla="val 49915"/>
              </a:avLst>
            </a:prstGeom>
            <a:solidFill>
              <a:srgbClr val="4F81BD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14338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15731" name="AutoShape 4"/>
            <p:cNvSpPr>
              <a:spLocks noChangeArrowheads="1"/>
            </p:cNvSpPr>
            <p:nvPr/>
          </p:nvSpPr>
          <p:spPr bwMode="auto">
            <a:xfrm rot="10800000">
              <a:off x="3210" y="1875"/>
              <a:ext cx="131" cy="265"/>
            </a:xfrm>
            <a:prstGeom prst="upArrow">
              <a:avLst>
                <a:gd name="adj1" fmla="val 50000"/>
                <a:gd name="adj2" fmla="val 50104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wrap="none" lIns="82945" tIns="41473" rIns="82945" bIns="41473" anchor="ctr"/>
            <a:lstStyle/>
            <a:p>
              <a:pPr defTabSz="414338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endParaRPr>
            </a:p>
          </p:txBody>
        </p:sp>
      </p:grpSp>
      <p:sp>
        <p:nvSpPr>
          <p:cNvPr id="115716" name="TextBox 6"/>
          <p:cNvSpPr txBox="1">
            <a:spLocks noChangeArrowheads="1"/>
          </p:cNvSpPr>
          <p:nvPr/>
        </p:nvSpPr>
        <p:spPr bwMode="auto">
          <a:xfrm>
            <a:off x="5029200" y="990600"/>
            <a:ext cx="2986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SimSun" pitchFamily="2" charset="-122"/>
              </a:rPr>
              <a:t>TMO Asymmetric Type II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SimSun" pitchFamily="2" charset="-122"/>
              </a:rPr>
              <a:t>af-CuO Cell</a:t>
            </a:r>
          </a:p>
        </p:txBody>
      </p: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2057400" y="1963738"/>
            <a:ext cx="6324600" cy="4840287"/>
            <a:chOff x="1152" y="1237"/>
            <a:chExt cx="3984" cy="3049"/>
          </a:xfrm>
        </p:grpSpPr>
        <p:pic>
          <p:nvPicPr>
            <p:cNvPr id="1157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009"/>
              <a:ext cx="3408" cy="2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728" name="Text Box 13"/>
            <p:cNvSpPr txBox="1">
              <a:spLocks noChangeArrowheads="1"/>
            </p:cNvSpPr>
            <p:nvPr/>
          </p:nvSpPr>
          <p:spPr bwMode="auto">
            <a:xfrm>
              <a:off x="2832" y="1237"/>
              <a:ext cx="230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u="sng">
                  <a:solidFill>
                    <a:srgbClr val="000000"/>
                  </a:solidFill>
                </a:rPr>
                <a:t>LDA+U Calcs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Grant, IOP-CS 129 (2008) 102042</a:t>
              </a:r>
              <a:br>
                <a:rPr lang="en-US" sz="1600">
                  <a:solidFill>
                    <a:srgbClr val="000000"/>
                  </a:solidFill>
                </a:rPr>
              </a:br>
              <a:r>
                <a:rPr lang="en-US" sz="1600">
                  <a:solidFill>
                    <a:srgbClr val="000000"/>
                  </a:solidFill>
                </a:rPr>
                <a:t>(Click </a:t>
              </a:r>
              <a:r>
                <a:rPr lang="en-US" sz="1600">
                  <a:solidFill>
                    <a:srgbClr val="00CC99"/>
                  </a:solidFill>
                  <a:hlinkClick r:id="rId4"/>
                </a:rPr>
                <a:t>Here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15200" y="4191000"/>
            <a:ext cx="1981200" cy="1981200"/>
            <a:chOff x="7315200" y="4191000"/>
            <a:chExt cx="1981200" cy="1981200"/>
          </a:xfrm>
        </p:grpSpPr>
        <p:sp>
          <p:nvSpPr>
            <p:cNvPr id="115725" name="AutoShape 15"/>
            <p:cNvSpPr>
              <a:spLocks noChangeArrowheads="1"/>
            </p:cNvSpPr>
            <p:nvPr/>
          </p:nvSpPr>
          <p:spPr bwMode="auto">
            <a:xfrm>
              <a:off x="7620000" y="4191000"/>
              <a:ext cx="1371600" cy="838200"/>
            </a:xfrm>
            <a:prstGeom prst="wedgeRectCallout">
              <a:avLst>
                <a:gd name="adj1" fmla="val -249074"/>
                <a:gd name="adj2" fmla="val 40532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Tetragonal Distortion</a:t>
              </a:r>
            </a:p>
          </p:txBody>
        </p:sp>
        <p:sp>
          <p:nvSpPr>
            <p:cNvPr id="115726" name="Text Box 19"/>
            <p:cNvSpPr txBox="1">
              <a:spLocks noChangeArrowheads="1"/>
            </p:cNvSpPr>
            <p:nvPr/>
          </p:nvSpPr>
          <p:spPr bwMode="auto">
            <a:xfrm>
              <a:off x="7315200" y="5094287"/>
              <a:ext cx="1981200" cy="1077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Siemons, et al, PRB 79 (2009) 195122</a:t>
              </a:r>
              <a:br>
                <a:rPr lang="en-US" sz="1600">
                  <a:solidFill>
                    <a:srgbClr val="000000"/>
                  </a:solidFill>
                </a:rPr>
              </a:br>
              <a:r>
                <a:rPr lang="en-US" sz="1600">
                  <a:solidFill>
                    <a:srgbClr val="000000"/>
                  </a:solidFill>
                </a:rPr>
                <a:t>(Click </a:t>
              </a:r>
              <a:r>
                <a:rPr lang="en-US" sz="1600">
                  <a:solidFill>
                    <a:srgbClr val="000000"/>
                  </a:solidFill>
                  <a:hlinkClick r:id="rId5"/>
                </a:rPr>
                <a:t>Here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3276600"/>
            <a:ext cx="3152775" cy="3498850"/>
            <a:chOff x="0" y="3276600"/>
            <a:chExt cx="3152775" cy="3499353"/>
          </a:xfrm>
        </p:grpSpPr>
        <p:sp>
          <p:nvSpPr>
            <p:cNvPr id="115720" name="Oval 16"/>
            <p:cNvSpPr>
              <a:spLocks noChangeArrowheads="1"/>
            </p:cNvSpPr>
            <p:nvPr/>
          </p:nvSpPr>
          <p:spPr bwMode="auto">
            <a:xfrm>
              <a:off x="1933575" y="3276600"/>
              <a:ext cx="1219200" cy="3429000"/>
            </a:xfrm>
            <a:prstGeom prst="ellipse">
              <a:avLst/>
            </a:prstGeom>
            <a:solidFill>
              <a:srgbClr val="CCFFFF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115721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352800"/>
              <a:ext cx="2008830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5722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00"/>
              <a:ext cx="2008831" cy="1518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838200" y="3810077"/>
              <a:ext cx="254000" cy="32389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38200" y="5772509"/>
              <a:ext cx="254000" cy="32389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9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04800" y="158750"/>
            <a:ext cx="84677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z="2800" b="1">
                <a:solidFill>
                  <a:srgbClr val="000000"/>
                </a:solidFill>
                <a:ea typeface="SimSun" pitchFamily="2" charset="-122"/>
              </a:rPr>
              <a:t>A DFT (LDA+U) Study of the Electronic Properties of Square-Planar Coordinated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z="2800" b="1">
                <a:solidFill>
                  <a:srgbClr val="000000"/>
                </a:solidFill>
                <a:ea typeface="SimSun" pitchFamily="2" charset="-122"/>
              </a:rPr>
              <a:t> Copper Monoxide Structures</a:t>
            </a:r>
            <a:endParaRPr lang="en-GB" sz="2000" b="1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983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1258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838200"/>
            <a:ext cx="13541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590800"/>
            <a:ext cx="77724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 BT" pitchFamily="82" charset="0"/>
              </a:rPr>
              <a:t>… And Now for Something Completely Different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181600"/>
            <a:ext cx="7772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Back to the Future…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IBM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SJRL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Day Job of the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60s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and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70s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Electronic Structure Calculations</a:t>
            </a:r>
          </a:p>
        </p:txBody>
      </p:sp>
    </p:spTree>
    <p:extLst>
      <p:ext uri="{BB962C8B-B14F-4D97-AF65-F5344CB8AC3E}">
        <p14:creationId xmlns:p14="http://schemas.microsoft.com/office/powerpoint/2010/main" val="4120928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scl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5338"/>
            <a:ext cx="441483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9" descr="scl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3676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3236913"/>
            <a:ext cx="4419600" cy="3316287"/>
            <a:chOff x="0" y="3236913"/>
            <a:chExt cx="4419600" cy="3316287"/>
          </a:xfrm>
        </p:grpSpPr>
        <p:pic>
          <p:nvPicPr>
            <p:cNvPr id="116741" name="Picture 5" descr="scl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6913"/>
              <a:ext cx="4419600" cy="331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V="1">
              <a:off x="2446338" y="3733800"/>
              <a:ext cx="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1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3600" u="sng">
                <a:solidFill>
                  <a:srgbClr val="000000"/>
                </a:solidFill>
                <a:ea typeface="SimSun" pitchFamily="2" charset="-122"/>
              </a:rPr>
              <a:t>References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200" y="914400"/>
            <a:ext cx="9020175" cy="2209800"/>
            <a:chOff x="76200" y="914400"/>
            <a:chExt cx="9020432" cy="2209800"/>
          </a:xfrm>
        </p:grpSpPr>
        <p:pic>
          <p:nvPicPr>
            <p:cNvPr id="117768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14400"/>
              <a:ext cx="9020432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6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749174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7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362201"/>
              <a:ext cx="1905000" cy="58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7771" name="Straight Connector 3"/>
            <p:cNvCxnSpPr>
              <a:cxnSpLocks noChangeShapeType="1"/>
            </p:cNvCxnSpPr>
            <p:nvPr/>
          </p:nvCxnSpPr>
          <p:spPr bwMode="auto">
            <a:xfrm>
              <a:off x="152400" y="3124200"/>
              <a:ext cx="8839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2400" y="3225800"/>
            <a:ext cx="8839200" cy="736600"/>
            <a:chOff x="152400" y="3225225"/>
            <a:chExt cx="8839200" cy="737175"/>
          </a:xfrm>
        </p:grpSpPr>
        <p:sp>
          <p:nvSpPr>
            <p:cNvPr id="117766" name="Rectangle 5"/>
            <p:cNvSpPr>
              <a:spLocks noChangeArrowheads="1"/>
            </p:cNvSpPr>
            <p:nvPr/>
          </p:nvSpPr>
          <p:spPr bwMode="auto">
            <a:xfrm>
              <a:off x="990600" y="3225225"/>
              <a:ext cx="7543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“</a:t>
              </a: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Electronic Properties of Rocksalt Copper Monoxide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,”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APS MAR09-2008-006217, P. M. Grant, Pittsburgh (2009)</a:t>
              </a:r>
              <a:endParaRPr lang="en-US" sz="2000">
                <a:solidFill>
                  <a:srgbClr val="FFFFFF"/>
                </a:solidFill>
                <a:latin typeface="Arial" pitchFamily="34" charset="0"/>
                <a:ea typeface="SimSun" pitchFamily="2" charset="-122"/>
              </a:endParaRPr>
            </a:p>
          </p:txBody>
        </p:sp>
        <p:cxnSp>
          <p:nvCxnSpPr>
            <p:cNvPr id="117767" name="Straight Connector 9"/>
            <p:cNvCxnSpPr>
              <a:cxnSpLocks noChangeShapeType="1"/>
            </p:cNvCxnSpPr>
            <p:nvPr/>
          </p:nvCxnSpPr>
          <p:spPr bwMode="auto">
            <a:xfrm>
              <a:off x="152400" y="3962400"/>
              <a:ext cx="8839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48150"/>
            <a:ext cx="77438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8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3133725" y="1219200"/>
            <a:ext cx="2819400" cy="4267200"/>
            <a:chOff x="1968" y="768"/>
            <a:chExt cx="1776" cy="2688"/>
          </a:xfrm>
        </p:grpSpPr>
        <p:sp>
          <p:nvSpPr>
            <p:cNvPr id="118816" name="Rectangle 32" descr="Green marble"/>
            <p:cNvSpPr>
              <a:spLocks noChangeArrowheads="1"/>
            </p:cNvSpPr>
            <p:nvPr/>
          </p:nvSpPr>
          <p:spPr bwMode="auto">
            <a:xfrm>
              <a:off x="2016" y="810"/>
              <a:ext cx="1728" cy="2646"/>
            </a:xfrm>
            <a:prstGeom prst="rect">
              <a:avLst/>
            </a:prstGeom>
            <a:blipFill dpi="0" rotWithShape="0">
              <a:blip r:embed="rId2">
                <a:alphaModFix amt="43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17" name="Text Box 35"/>
            <p:cNvSpPr txBox="1">
              <a:spLocks noChangeArrowheads="1"/>
            </p:cNvSpPr>
            <p:nvPr/>
          </p:nvSpPr>
          <p:spPr bwMode="auto">
            <a:xfrm>
              <a:off x="1968" y="768"/>
              <a:ext cx="1776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“Non-Fermi Liquid”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‘Nematic Fermi Fluids’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“Whatever!”</a:t>
              </a:r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4286250" y="-152400"/>
            <a:ext cx="4886325" cy="5867400"/>
            <a:chOff x="2700" y="-96"/>
            <a:chExt cx="3078" cy="3696"/>
          </a:xfrm>
        </p:grpSpPr>
        <p:grpSp>
          <p:nvGrpSpPr>
            <p:cNvPr id="118811" name="Group 26"/>
            <p:cNvGrpSpPr>
              <a:grpSpLocks/>
            </p:cNvGrpSpPr>
            <p:nvPr/>
          </p:nvGrpSpPr>
          <p:grpSpPr bwMode="auto">
            <a:xfrm>
              <a:off x="2700" y="-96"/>
              <a:ext cx="3078" cy="3696"/>
              <a:chOff x="2700" y="-96"/>
              <a:chExt cx="3078" cy="3696"/>
            </a:xfrm>
          </p:grpSpPr>
          <p:sp>
            <p:nvSpPr>
              <p:cNvPr id="118813" name="Arc 22"/>
              <p:cNvSpPr>
                <a:spLocks/>
              </p:cNvSpPr>
              <p:nvPr/>
            </p:nvSpPr>
            <p:spPr bwMode="auto">
              <a:xfrm flipH="1">
                <a:off x="2700" y="0"/>
                <a:ext cx="2916" cy="3474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7600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8814" name="Rectangle 24"/>
              <p:cNvSpPr>
                <a:spLocks noChangeArrowheads="1"/>
              </p:cNvSpPr>
              <p:nvPr/>
            </p:nvSpPr>
            <p:spPr bwMode="auto">
              <a:xfrm>
                <a:off x="4482" y="-96"/>
                <a:ext cx="1296" cy="3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8815" name="Rectangle 23"/>
              <p:cNvSpPr>
                <a:spLocks noChangeArrowheads="1"/>
              </p:cNvSpPr>
              <p:nvPr/>
            </p:nvSpPr>
            <p:spPr bwMode="auto">
              <a:xfrm>
                <a:off x="3408" y="12"/>
                <a:ext cx="1584" cy="8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18812" name="Rectangle 30"/>
            <p:cNvSpPr>
              <a:spLocks noChangeArrowheads="1"/>
            </p:cNvSpPr>
            <p:nvPr/>
          </p:nvSpPr>
          <p:spPr bwMode="auto">
            <a:xfrm>
              <a:off x="2928" y="1870"/>
              <a:ext cx="148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“Fermi Liquid”</a:t>
              </a:r>
              <a:b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“Dilute Triplon Gas”</a:t>
              </a:r>
              <a:b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</a:b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“Whatever!”</a:t>
              </a:r>
            </a:p>
          </p:txBody>
        </p:sp>
      </p:grp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447800" y="0"/>
            <a:ext cx="2828925" cy="5514975"/>
            <a:chOff x="960" y="54"/>
            <a:chExt cx="732" cy="3408"/>
          </a:xfrm>
        </p:grpSpPr>
        <p:sp>
          <p:nvSpPr>
            <p:cNvPr id="118809" name="Arc 3"/>
            <p:cNvSpPr>
              <a:spLocks/>
            </p:cNvSpPr>
            <p:nvPr/>
          </p:nvSpPr>
          <p:spPr bwMode="auto">
            <a:xfrm>
              <a:off x="972" y="54"/>
              <a:ext cx="720" cy="3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E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10" name="Text Box 4"/>
            <p:cNvSpPr txBox="1">
              <a:spLocks noChangeArrowheads="1"/>
            </p:cNvSpPr>
            <p:nvPr/>
          </p:nvSpPr>
          <p:spPr bwMode="auto">
            <a:xfrm>
              <a:off x="960" y="1680"/>
              <a:ext cx="624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“SDW”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“NEEL”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“A-F”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“Whatever!”</a:t>
              </a:r>
            </a:p>
          </p:txBody>
        </p:sp>
      </p:grp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524000" y="5534025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062038" y="733425"/>
            <a:ext cx="38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7315200" y="55340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1524000" y="5410200"/>
            <a:ext cx="5553075" cy="946150"/>
            <a:chOff x="960" y="3330"/>
            <a:chExt cx="3498" cy="596"/>
          </a:xfrm>
        </p:grpSpPr>
        <p:sp>
          <p:nvSpPr>
            <p:cNvPr id="118803" name="Text Box 9"/>
            <p:cNvSpPr txBox="1">
              <a:spLocks noChangeArrowheads="1"/>
            </p:cNvSpPr>
            <p:nvPr/>
          </p:nvSpPr>
          <p:spPr bwMode="auto">
            <a:xfrm>
              <a:off x="2352" y="3408"/>
              <a:ext cx="7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</a:rPr>
                <a:t>g*</a:t>
              </a:r>
              <a:r>
                <a:rPr lang="en-US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/>
              </a:r>
              <a:br>
                <a:rPr lang="en-US" sz="2400" b="1" i="1" baseline="-250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 b="1" i="1" baseline="-25000">
                  <a:solidFill>
                    <a:srgbClr val="000000"/>
                  </a:solidFill>
                </a:rPr>
                <a:t>“QCP”</a:t>
              </a:r>
              <a:endParaRPr lang="en-US" sz="24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804" name="Oval 10"/>
            <p:cNvSpPr>
              <a:spLocks noChangeArrowheads="1"/>
            </p:cNvSpPr>
            <p:nvPr/>
          </p:nvSpPr>
          <p:spPr bwMode="auto">
            <a:xfrm>
              <a:off x="2628" y="333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5" name="AutoShape 11"/>
            <p:cNvSpPr>
              <a:spLocks noChangeArrowheads="1"/>
            </p:cNvSpPr>
            <p:nvPr/>
          </p:nvSpPr>
          <p:spPr bwMode="auto">
            <a:xfrm>
              <a:off x="960" y="3384"/>
              <a:ext cx="1668" cy="48"/>
            </a:xfrm>
            <a:prstGeom prst="flowChartTermina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6" name="AutoShape 12"/>
            <p:cNvSpPr>
              <a:spLocks noChangeArrowheads="1"/>
            </p:cNvSpPr>
            <p:nvPr/>
          </p:nvSpPr>
          <p:spPr bwMode="auto">
            <a:xfrm>
              <a:off x="2790" y="3384"/>
              <a:ext cx="1668" cy="48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7" name="Text Box 13"/>
            <p:cNvSpPr txBox="1">
              <a:spLocks noChangeArrowheads="1"/>
            </p:cNvSpPr>
            <p:nvPr/>
          </p:nvSpPr>
          <p:spPr bwMode="auto">
            <a:xfrm>
              <a:off x="960" y="3456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“Insulator”</a:t>
              </a:r>
            </a:p>
          </p:txBody>
        </p:sp>
        <p:sp>
          <p:nvSpPr>
            <p:cNvPr id="118808" name="Text Box 14"/>
            <p:cNvSpPr txBox="1">
              <a:spLocks noChangeArrowheads="1"/>
            </p:cNvSpPr>
            <p:nvPr/>
          </p:nvSpPr>
          <p:spPr bwMode="auto">
            <a:xfrm>
              <a:off x="2832" y="3456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“Conductor”</a:t>
              </a: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7696200" y="5991225"/>
            <a:ext cx="990600" cy="638175"/>
            <a:chOff x="4848" y="3696"/>
            <a:chExt cx="624" cy="402"/>
          </a:xfrm>
        </p:grpSpPr>
        <p:sp>
          <p:nvSpPr>
            <p:cNvPr id="118801" name="Line 16"/>
            <p:cNvSpPr>
              <a:spLocks noChangeShapeType="1"/>
            </p:cNvSpPr>
            <p:nvPr/>
          </p:nvSpPr>
          <p:spPr bwMode="auto">
            <a:xfrm flipH="1" flipV="1">
              <a:off x="4848" y="3696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2" name="Text Box 17"/>
            <p:cNvSpPr txBox="1">
              <a:spLocks noChangeArrowheads="1"/>
            </p:cNvSpPr>
            <p:nvPr/>
          </p:nvSpPr>
          <p:spPr bwMode="auto">
            <a:xfrm>
              <a:off x="4896" y="381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sz="2400" baseline="-250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local</a:t>
              </a:r>
              <a:endParaRPr lang="el-GR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794" name="Rectangle 19"/>
          <p:cNvSpPr>
            <a:spLocks noChangeArrowheads="1"/>
          </p:cNvSpPr>
          <p:nvPr/>
        </p:nvSpPr>
        <p:spPr bwMode="auto">
          <a:xfrm>
            <a:off x="1447800" y="0"/>
            <a:ext cx="1981200" cy="1238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5" name="Line 20"/>
          <p:cNvSpPr>
            <a:spLocks noChangeShapeType="1"/>
          </p:cNvSpPr>
          <p:nvPr/>
        </p:nvSpPr>
        <p:spPr bwMode="auto">
          <a:xfrm>
            <a:off x="1524000" y="1266825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6" name="Line 21"/>
          <p:cNvSpPr>
            <a:spLocks noChangeShapeType="1"/>
          </p:cNvSpPr>
          <p:nvPr/>
        </p:nvSpPr>
        <p:spPr bwMode="auto">
          <a:xfrm flipV="1">
            <a:off x="1524000" y="9620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7" name="Line 18"/>
          <p:cNvSpPr>
            <a:spLocks noChangeShapeType="1"/>
          </p:cNvSpPr>
          <p:nvPr/>
        </p:nvSpPr>
        <p:spPr bwMode="auto">
          <a:xfrm flipV="1">
            <a:off x="7086600" y="126682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8" name="Text Box 33"/>
          <p:cNvSpPr txBox="1">
            <a:spLocks noChangeArrowheads="1"/>
          </p:cNvSpPr>
          <p:nvPr/>
        </p:nvSpPr>
        <p:spPr bwMode="auto">
          <a:xfrm>
            <a:off x="3733800" y="1371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8799" name="Rectangle 34"/>
          <p:cNvSpPr>
            <a:spLocks noChangeArrowheads="1"/>
          </p:cNvSpPr>
          <p:nvPr/>
        </p:nvSpPr>
        <p:spPr bwMode="auto">
          <a:xfrm>
            <a:off x="304800" y="586740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800" name="Rectangle 37"/>
          <p:cNvSpPr>
            <a:spLocks noChangeArrowheads="1"/>
          </p:cNvSpPr>
          <p:nvPr/>
        </p:nvSpPr>
        <p:spPr bwMode="auto">
          <a:xfrm>
            <a:off x="381000" y="76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The Great Quantum Conundrum</a:t>
            </a:r>
          </a:p>
        </p:txBody>
      </p:sp>
    </p:spTree>
    <p:extLst>
      <p:ext uri="{BB962C8B-B14F-4D97-AF65-F5344CB8AC3E}">
        <p14:creationId xmlns:p14="http://schemas.microsoft.com/office/powerpoint/2010/main" val="24200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58"/>
          <p:cNvGrpSpPr>
            <a:grpSpLocks/>
          </p:cNvGrpSpPr>
          <p:nvPr/>
        </p:nvGrpSpPr>
        <p:grpSpPr bwMode="auto">
          <a:xfrm>
            <a:off x="1066800" y="0"/>
            <a:ext cx="7620000" cy="6705600"/>
            <a:chOff x="672" y="0"/>
            <a:chExt cx="4800" cy="4224"/>
          </a:xfrm>
        </p:grpSpPr>
        <p:grpSp>
          <p:nvGrpSpPr>
            <p:cNvPr id="119812" name="Group 52"/>
            <p:cNvGrpSpPr>
              <a:grpSpLocks/>
            </p:cNvGrpSpPr>
            <p:nvPr/>
          </p:nvGrpSpPr>
          <p:grpSpPr bwMode="auto">
            <a:xfrm>
              <a:off x="2196" y="816"/>
              <a:ext cx="2256" cy="2664"/>
              <a:chOff x="2832" y="528"/>
              <a:chExt cx="2256" cy="2976"/>
            </a:xfrm>
          </p:grpSpPr>
          <p:sp>
            <p:nvSpPr>
              <p:cNvPr id="119844" name="Rectangle 53"/>
              <p:cNvSpPr>
                <a:spLocks noChangeArrowheads="1"/>
              </p:cNvSpPr>
              <p:nvPr/>
            </p:nvSpPr>
            <p:spPr bwMode="auto">
              <a:xfrm>
                <a:off x="2832" y="528"/>
                <a:ext cx="2256" cy="2976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5" name="Text Box 54"/>
              <p:cNvSpPr txBox="1">
                <a:spLocks noChangeArrowheads="1"/>
              </p:cNvSpPr>
              <p:nvPr/>
            </p:nvSpPr>
            <p:spPr bwMode="auto">
              <a:xfrm>
                <a:off x="3120" y="1056"/>
                <a:ext cx="1872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00000"/>
                    </a:solidFill>
                  </a:rPr>
                  <a:t>“Real Metal”</a:t>
                </a:r>
                <a:br>
                  <a:rPr lang="en-US" sz="2000" b="1">
                    <a:solidFill>
                      <a:srgbClr val="000000"/>
                    </a:solidFill>
                  </a:rPr>
                </a:br>
                <a:r>
                  <a:rPr lang="en-US" sz="2000" b="1">
                    <a:solidFill>
                      <a:srgbClr val="000000"/>
                    </a:solidFill>
                  </a:rPr>
                  <a:t>“Fermi Liquid”</a:t>
                </a:r>
              </a:p>
            </p:txBody>
          </p:sp>
        </p:grpSp>
        <p:sp>
          <p:nvSpPr>
            <p:cNvPr id="119813" name="AutoShape 46"/>
            <p:cNvSpPr>
              <a:spLocks noChangeArrowheads="1"/>
            </p:cNvSpPr>
            <p:nvPr/>
          </p:nvSpPr>
          <p:spPr bwMode="auto">
            <a:xfrm rot="10800000">
              <a:off x="960" y="816"/>
              <a:ext cx="1734" cy="2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2 h 21600"/>
                <a:gd name="T14" fmla="*/ 1710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76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19814" name="Group 50"/>
            <p:cNvGrpSpPr>
              <a:grpSpLocks/>
            </p:cNvGrpSpPr>
            <p:nvPr/>
          </p:nvGrpSpPr>
          <p:grpSpPr bwMode="auto">
            <a:xfrm>
              <a:off x="960" y="816"/>
              <a:ext cx="1734" cy="2658"/>
              <a:chOff x="960" y="816"/>
              <a:chExt cx="1734" cy="2658"/>
            </a:xfrm>
          </p:grpSpPr>
          <p:sp>
            <p:nvSpPr>
              <p:cNvPr id="119842" name="AutoShape 48"/>
              <p:cNvSpPr>
                <a:spLocks noChangeArrowheads="1"/>
              </p:cNvSpPr>
              <p:nvPr/>
            </p:nvSpPr>
            <p:spPr bwMode="auto">
              <a:xfrm rot="10800000">
                <a:off x="960" y="816"/>
                <a:ext cx="1734" cy="26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2 h 21600"/>
                  <a:gd name="T14" fmla="*/ 17103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5E76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3" name="Text Box 49"/>
              <p:cNvSpPr txBox="1">
                <a:spLocks noChangeArrowheads="1"/>
              </p:cNvSpPr>
              <p:nvPr/>
            </p:nvSpPr>
            <p:spPr bwMode="auto">
              <a:xfrm rot="4789700">
                <a:off x="1321" y="1655"/>
                <a:ext cx="1584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“Funny Metal”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“Pseudogap”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“Fond AF Memories”</a:t>
                </a:r>
              </a:p>
            </p:txBody>
          </p:sp>
        </p:grpSp>
        <p:grpSp>
          <p:nvGrpSpPr>
            <p:cNvPr id="119815" name="Group 34"/>
            <p:cNvGrpSpPr>
              <a:grpSpLocks/>
            </p:cNvGrpSpPr>
            <p:nvPr/>
          </p:nvGrpSpPr>
          <p:grpSpPr bwMode="auto">
            <a:xfrm>
              <a:off x="960" y="60"/>
              <a:ext cx="732" cy="3408"/>
              <a:chOff x="960" y="54"/>
              <a:chExt cx="732" cy="3408"/>
            </a:xfrm>
          </p:grpSpPr>
          <p:sp>
            <p:nvSpPr>
              <p:cNvPr id="119840" name="Arc 29"/>
              <p:cNvSpPr>
                <a:spLocks/>
              </p:cNvSpPr>
              <p:nvPr/>
            </p:nvSpPr>
            <p:spPr bwMode="auto">
              <a:xfrm>
                <a:off x="972" y="54"/>
                <a:ext cx="720" cy="3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E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1" name="Text Box 33"/>
              <p:cNvSpPr txBox="1">
                <a:spLocks noChangeArrowheads="1"/>
              </p:cNvSpPr>
              <p:nvPr/>
            </p:nvSpPr>
            <p:spPr bwMode="auto">
              <a:xfrm>
                <a:off x="960" y="1680"/>
                <a:ext cx="62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“SDW”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“NEEL”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“A-F”</a:t>
                </a:r>
              </a:p>
            </p:txBody>
          </p:sp>
        </p:grpSp>
        <p:sp>
          <p:nvSpPr>
            <p:cNvPr id="119816" name="Rectangle 31"/>
            <p:cNvSpPr>
              <a:spLocks noChangeArrowheads="1"/>
            </p:cNvSpPr>
            <p:nvPr/>
          </p:nvSpPr>
          <p:spPr bwMode="auto">
            <a:xfrm>
              <a:off x="966" y="0"/>
              <a:ext cx="576" cy="7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19817" name="Group 41"/>
            <p:cNvGrpSpPr>
              <a:grpSpLocks/>
            </p:cNvGrpSpPr>
            <p:nvPr/>
          </p:nvGrpSpPr>
          <p:grpSpPr bwMode="auto">
            <a:xfrm>
              <a:off x="1680" y="2784"/>
              <a:ext cx="1776" cy="1440"/>
              <a:chOff x="1344" y="1104"/>
              <a:chExt cx="1776" cy="1440"/>
            </a:xfrm>
          </p:grpSpPr>
          <p:grpSp>
            <p:nvGrpSpPr>
              <p:cNvPr id="119836" name="Group 42"/>
              <p:cNvGrpSpPr>
                <a:grpSpLocks/>
              </p:cNvGrpSpPr>
              <p:nvPr/>
            </p:nvGrpSpPr>
            <p:grpSpPr bwMode="auto">
              <a:xfrm>
                <a:off x="1344" y="1104"/>
                <a:ext cx="1776" cy="1440"/>
                <a:chOff x="1344" y="1104"/>
                <a:chExt cx="1776" cy="1440"/>
              </a:xfrm>
            </p:grpSpPr>
            <p:sp>
              <p:nvSpPr>
                <p:cNvPr id="119838" name="Oval 43"/>
                <p:cNvSpPr>
                  <a:spLocks noChangeArrowheads="1"/>
                </p:cNvSpPr>
                <p:nvPr/>
              </p:nvSpPr>
              <p:spPr bwMode="auto">
                <a:xfrm>
                  <a:off x="1344" y="1104"/>
                  <a:ext cx="1776" cy="1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19839" name="Rectangle 44"/>
                <p:cNvSpPr>
                  <a:spLocks noChangeArrowheads="1"/>
                </p:cNvSpPr>
                <p:nvPr/>
              </p:nvSpPr>
              <p:spPr bwMode="auto">
                <a:xfrm>
                  <a:off x="1344" y="1824"/>
                  <a:ext cx="1776" cy="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19837" name="Text Box 45"/>
              <p:cNvSpPr txBox="1">
                <a:spLocks noChangeArrowheads="1"/>
              </p:cNvSpPr>
              <p:nvPr/>
            </p:nvSpPr>
            <p:spPr bwMode="auto">
              <a:xfrm>
                <a:off x="1632" y="1468"/>
                <a:ext cx="1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Superconductivity</a:t>
                </a:r>
              </a:p>
            </p:txBody>
          </p:sp>
        </p:grpSp>
        <p:sp>
          <p:nvSpPr>
            <p:cNvPr id="119818" name="Line 5"/>
            <p:cNvSpPr>
              <a:spLocks noChangeShapeType="1"/>
            </p:cNvSpPr>
            <p:nvPr/>
          </p:nvSpPr>
          <p:spPr bwMode="auto">
            <a:xfrm>
              <a:off x="960" y="3486"/>
              <a:ext cx="37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9" name="Text Box 6"/>
            <p:cNvSpPr txBox="1">
              <a:spLocks noChangeArrowheads="1"/>
            </p:cNvSpPr>
            <p:nvPr/>
          </p:nvSpPr>
          <p:spPr bwMode="auto">
            <a:xfrm>
              <a:off x="672" y="46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19820" name="Text Box 7"/>
            <p:cNvSpPr txBox="1">
              <a:spLocks noChangeArrowheads="1"/>
            </p:cNvSpPr>
            <p:nvPr/>
          </p:nvSpPr>
          <p:spPr bwMode="auto">
            <a:xfrm>
              <a:off x="4608" y="348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</a:p>
          </p:txBody>
        </p:sp>
        <p:grpSp>
          <p:nvGrpSpPr>
            <p:cNvPr id="119821" name="Group 17"/>
            <p:cNvGrpSpPr>
              <a:grpSpLocks/>
            </p:cNvGrpSpPr>
            <p:nvPr/>
          </p:nvGrpSpPr>
          <p:grpSpPr bwMode="auto">
            <a:xfrm>
              <a:off x="960" y="3408"/>
              <a:ext cx="3498" cy="596"/>
              <a:chOff x="960" y="3330"/>
              <a:chExt cx="3498" cy="596"/>
            </a:xfrm>
          </p:grpSpPr>
          <p:sp>
            <p:nvSpPr>
              <p:cNvPr id="119830" name="Text Box 8"/>
              <p:cNvSpPr txBox="1">
                <a:spLocks noChangeArrowheads="1"/>
              </p:cNvSpPr>
              <p:nvPr/>
            </p:nvSpPr>
            <p:spPr bwMode="auto">
              <a:xfrm>
                <a:off x="2352" y="3408"/>
                <a:ext cx="72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i="1">
                    <a:solidFill>
                      <a:srgbClr val="000000"/>
                    </a:solidFill>
                    <a:latin typeface="Times New Roman" pitchFamily="18" charset="0"/>
                  </a:rPr>
                  <a:t>g*</a:t>
                </a:r>
                <a: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/>
                </a:r>
                <a:b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</a:br>
                <a:r>
                  <a:rPr lang="en-US" sz="2400" b="1" i="1" baseline="-25000">
                    <a:solidFill>
                      <a:srgbClr val="000000"/>
                    </a:solidFill>
                  </a:rPr>
                  <a:t>“QCP”</a:t>
                </a:r>
                <a:endParaRPr lang="en-US" sz="2400" b="1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31" name="Oval 9"/>
              <p:cNvSpPr>
                <a:spLocks noChangeArrowheads="1"/>
              </p:cNvSpPr>
              <p:nvPr/>
            </p:nvSpPr>
            <p:spPr bwMode="auto">
              <a:xfrm>
                <a:off x="2628" y="333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2" name="AutoShape 11"/>
              <p:cNvSpPr>
                <a:spLocks noChangeArrowheads="1"/>
              </p:cNvSpPr>
              <p:nvPr/>
            </p:nvSpPr>
            <p:spPr bwMode="auto">
              <a:xfrm>
                <a:off x="960" y="3384"/>
                <a:ext cx="1668" cy="48"/>
              </a:xfrm>
              <a:prstGeom prst="flowChartTerminator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3" name="AutoShape 12"/>
              <p:cNvSpPr>
                <a:spLocks noChangeArrowheads="1"/>
              </p:cNvSpPr>
              <p:nvPr/>
            </p:nvSpPr>
            <p:spPr bwMode="auto">
              <a:xfrm>
                <a:off x="2790" y="3384"/>
                <a:ext cx="1668" cy="4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4" name="Text Box 13"/>
              <p:cNvSpPr txBox="1">
                <a:spLocks noChangeArrowheads="1"/>
              </p:cNvSpPr>
              <p:nvPr/>
            </p:nvSpPr>
            <p:spPr bwMode="auto">
              <a:xfrm>
                <a:off x="960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“Insulator”</a:t>
                </a:r>
              </a:p>
            </p:txBody>
          </p:sp>
          <p:sp>
            <p:nvSpPr>
              <p:cNvPr id="119835" name="Text Box 14"/>
              <p:cNvSpPr txBox="1">
                <a:spLocks noChangeArrowheads="1"/>
              </p:cNvSpPr>
              <p:nvPr/>
            </p:nvSpPr>
            <p:spPr bwMode="auto">
              <a:xfrm>
                <a:off x="2832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“Conductor”</a:t>
                </a:r>
              </a:p>
            </p:txBody>
          </p:sp>
        </p:grpSp>
        <p:grpSp>
          <p:nvGrpSpPr>
            <p:cNvPr id="119822" name="Group 20"/>
            <p:cNvGrpSpPr>
              <a:grpSpLocks/>
            </p:cNvGrpSpPr>
            <p:nvPr/>
          </p:nvGrpSpPr>
          <p:grpSpPr bwMode="auto">
            <a:xfrm>
              <a:off x="4848" y="3774"/>
              <a:ext cx="624" cy="402"/>
              <a:chOff x="4848" y="3696"/>
              <a:chExt cx="624" cy="402"/>
            </a:xfrm>
          </p:grpSpPr>
          <p:sp>
            <p:nvSpPr>
              <p:cNvPr id="119828" name="Line 18"/>
              <p:cNvSpPr>
                <a:spLocks noChangeShapeType="1"/>
              </p:cNvSpPr>
              <p:nvPr/>
            </p:nvSpPr>
            <p:spPr bwMode="auto">
              <a:xfrm flipH="1" flipV="1">
                <a:off x="4848" y="3696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29" name="Text Box 19"/>
              <p:cNvSpPr txBox="1">
                <a:spLocks noChangeArrowheads="1"/>
              </p:cNvSpPr>
              <p:nvPr/>
            </p:nvSpPr>
            <p:spPr bwMode="auto">
              <a:xfrm>
                <a:off x="4896" y="381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en-US" sz="2400" baseline="-25000">
                    <a:solidFill>
                      <a:srgbClr val="000000"/>
                    </a:solidFill>
                    <a:latin typeface="Arial Unicode MS" pitchFamily="34" charset="-128"/>
                    <a:cs typeface="Times New Roman" pitchFamily="18" charset="0"/>
                  </a:rPr>
                  <a:t>local</a:t>
                </a:r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9823" name="Line 22"/>
            <p:cNvSpPr>
              <a:spLocks noChangeShapeType="1"/>
            </p:cNvSpPr>
            <p:nvPr/>
          </p:nvSpPr>
          <p:spPr bwMode="auto">
            <a:xfrm flipV="1">
              <a:off x="4464" y="798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4" name="Line 21"/>
            <p:cNvSpPr>
              <a:spLocks noChangeShapeType="1"/>
            </p:cNvSpPr>
            <p:nvPr/>
          </p:nvSpPr>
          <p:spPr bwMode="auto">
            <a:xfrm>
              <a:off x="960" y="798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5" name="Line 51"/>
            <p:cNvSpPr>
              <a:spLocks noChangeShapeType="1"/>
            </p:cNvSpPr>
            <p:nvPr/>
          </p:nvSpPr>
          <p:spPr bwMode="auto">
            <a:xfrm>
              <a:off x="2586" y="2784"/>
              <a:ext cx="1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6" name="Line 4"/>
            <p:cNvSpPr>
              <a:spLocks noChangeShapeType="1"/>
            </p:cNvSpPr>
            <p:nvPr/>
          </p:nvSpPr>
          <p:spPr bwMode="auto">
            <a:xfrm flipV="1">
              <a:off x="960" y="606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7" name="Text Box 47"/>
            <p:cNvSpPr txBox="1">
              <a:spLocks noChangeArrowheads="1"/>
            </p:cNvSpPr>
            <p:nvPr/>
          </p:nvSpPr>
          <p:spPr bwMode="auto">
            <a:xfrm rot="4789700">
              <a:off x="1321" y="1655"/>
              <a:ext cx="15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“Funny Metal”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“Pseudogap”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“Fond AF Memories”</a:t>
              </a:r>
            </a:p>
          </p:txBody>
        </p:sp>
      </p:grpSp>
      <p:sp>
        <p:nvSpPr>
          <p:cNvPr id="119811" name="Rectangle 55"/>
          <p:cNvSpPr>
            <a:spLocks noChangeArrowheads="1"/>
          </p:cNvSpPr>
          <p:nvPr/>
        </p:nvSpPr>
        <p:spPr bwMode="auto">
          <a:xfrm>
            <a:off x="30480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The Colossal Quantum Conundrum</a:t>
            </a:r>
          </a:p>
        </p:txBody>
      </p:sp>
    </p:spTree>
    <p:extLst>
      <p:ext uri="{BB962C8B-B14F-4D97-AF65-F5344CB8AC3E}">
        <p14:creationId xmlns:p14="http://schemas.microsoft.com/office/powerpoint/2010/main" val="22584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38100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Text Box 7"/>
          <p:cNvSpPr txBox="1">
            <a:spLocks noChangeArrowheads="1"/>
          </p:cNvSpPr>
          <p:nvPr/>
        </p:nvSpPr>
        <p:spPr bwMode="auto">
          <a:xfrm>
            <a:off x="76200" y="106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U = 0</a:t>
            </a:r>
          </a:p>
        </p:txBody>
      </p:sp>
      <p:sp>
        <p:nvSpPr>
          <p:cNvPr id="120836" name="Text Box 8"/>
          <p:cNvSpPr txBox="1">
            <a:spLocks noChangeArrowheads="1"/>
          </p:cNvSpPr>
          <p:nvPr/>
        </p:nvSpPr>
        <p:spPr bwMode="auto">
          <a:xfrm>
            <a:off x="6096000" y="1066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 =   0.00</a:t>
            </a:r>
          </a:p>
        </p:txBody>
      </p: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1981200" y="2362200"/>
            <a:ext cx="7010400" cy="2101850"/>
            <a:chOff x="1248" y="1488"/>
            <a:chExt cx="4416" cy="1324"/>
          </a:xfrm>
        </p:grpSpPr>
        <p:pic>
          <p:nvPicPr>
            <p:cNvPr id="1208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488"/>
              <a:ext cx="254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844" name="Text Box 11"/>
            <p:cNvSpPr txBox="1">
              <a:spLocks noChangeArrowheads="1"/>
            </p:cNvSpPr>
            <p:nvPr/>
          </p:nvSpPr>
          <p:spPr bwMode="auto">
            <a:xfrm>
              <a:off x="3840" y="2112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n =  +0.15</a:t>
              </a:r>
            </a:p>
          </p:txBody>
        </p:sp>
      </p:grpSp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1981200" y="4572000"/>
            <a:ext cx="7010400" cy="2090738"/>
            <a:chOff x="1248" y="2880"/>
            <a:chExt cx="4416" cy="1317"/>
          </a:xfrm>
        </p:grpSpPr>
        <p:pic>
          <p:nvPicPr>
            <p:cNvPr id="12084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80"/>
              <a:ext cx="2562" cy="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842" name="Text Box 12"/>
            <p:cNvSpPr txBox="1">
              <a:spLocks noChangeArrowheads="1"/>
            </p:cNvSpPr>
            <p:nvPr/>
          </p:nvSpPr>
          <p:spPr bwMode="auto">
            <a:xfrm>
              <a:off x="3888" y="3456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n =  -0.15</a:t>
              </a:r>
            </a:p>
          </p:txBody>
        </p:sp>
      </p:grpSp>
      <p:sp>
        <p:nvSpPr>
          <p:cNvPr id="120839" name="Text Box 15"/>
          <p:cNvSpPr txBox="1">
            <a:spLocks noChangeArrowheads="1"/>
          </p:cNvSpPr>
          <p:nvPr/>
        </p:nvSpPr>
        <p:spPr bwMode="auto">
          <a:xfrm>
            <a:off x="76200" y="152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Hubbard (eV)</a:t>
            </a:r>
          </a:p>
        </p:txBody>
      </p:sp>
      <p:sp>
        <p:nvSpPr>
          <p:cNvPr id="120840" name="Text Box 16"/>
          <p:cNvSpPr txBox="1">
            <a:spLocks noChangeArrowheads="1"/>
          </p:cNvSpPr>
          <p:nvPr/>
        </p:nvSpPr>
        <p:spPr bwMode="auto">
          <a:xfrm>
            <a:off x="6019800" y="152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“Doping” (-e/CuO)</a:t>
            </a:r>
          </a:p>
        </p:txBody>
      </p:sp>
    </p:spTree>
    <p:extLst>
      <p:ext uri="{BB962C8B-B14F-4D97-AF65-F5344CB8AC3E}">
        <p14:creationId xmlns:p14="http://schemas.microsoft.com/office/powerpoint/2010/main" val="818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3"/>
          <p:cNvSpPr txBox="1">
            <a:spLocks noChangeArrowheads="1"/>
          </p:cNvSpPr>
          <p:nvPr/>
        </p:nvSpPr>
        <p:spPr bwMode="auto">
          <a:xfrm>
            <a:off x="76200" y="106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U = 3</a:t>
            </a:r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6096000" y="1066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 =   0.00</a:t>
            </a:r>
          </a:p>
        </p:txBody>
      </p:sp>
      <p:sp>
        <p:nvSpPr>
          <p:cNvPr id="121860" name="Text Box 11"/>
          <p:cNvSpPr txBox="1">
            <a:spLocks noChangeArrowheads="1"/>
          </p:cNvSpPr>
          <p:nvPr/>
        </p:nvSpPr>
        <p:spPr bwMode="auto">
          <a:xfrm>
            <a:off x="76200" y="152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Hubbard (eV)</a:t>
            </a:r>
          </a:p>
        </p:txBody>
      </p:sp>
      <p:sp>
        <p:nvSpPr>
          <p:cNvPr id="121861" name="Text Box 12"/>
          <p:cNvSpPr txBox="1">
            <a:spLocks noChangeArrowheads="1"/>
          </p:cNvSpPr>
          <p:nvPr/>
        </p:nvSpPr>
        <p:spPr bwMode="auto">
          <a:xfrm>
            <a:off x="6019800" y="152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“Doping” (-e/CuO)</a:t>
            </a:r>
          </a:p>
        </p:txBody>
      </p:sp>
      <p:pic>
        <p:nvPicPr>
          <p:cNvPr id="12186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200"/>
            <a:ext cx="38862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2133600" y="2438400"/>
            <a:ext cx="6858000" cy="1971675"/>
            <a:chOff x="1344" y="1536"/>
            <a:chExt cx="4320" cy="1242"/>
          </a:xfrm>
        </p:grpSpPr>
        <p:sp>
          <p:nvSpPr>
            <p:cNvPr id="121867" name="Text Box 7"/>
            <p:cNvSpPr txBox="1">
              <a:spLocks noChangeArrowheads="1"/>
            </p:cNvSpPr>
            <p:nvPr/>
          </p:nvSpPr>
          <p:spPr bwMode="auto">
            <a:xfrm>
              <a:off x="3840" y="2112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n =  +0.15</a:t>
              </a:r>
            </a:p>
          </p:txBody>
        </p:sp>
        <p:pic>
          <p:nvPicPr>
            <p:cNvPr id="12186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36"/>
              <a:ext cx="2496" cy="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2133600" y="4654550"/>
            <a:ext cx="6858000" cy="1974850"/>
            <a:chOff x="1344" y="2932"/>
            <a:chExt cx="4320" cy="1244"/>
          </a:xfrm>
        </p:grpSpPr>
        <p:sp>
          <p:nvSpPr>
            <p:cNvPr id="121865" name="Text Box 10"/>
            <p:cNvSpPr txBox="1">
              <a:spLocks noChangeArrowheads="1"/>
            </p:cNvSpPr>
            <p:nvPr/>
          </p:nvSpPr>
          <p:spPr bwMode="auto">
            <a:xfrm>
              <a:off x="3888" y="3456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n =  -0.15</a:t>
              </a:r>
            </a:p>
          </p:txBody>
        </p:sp>
        <p:pic>
          <p:nvPicPr>
            <p:cNvPr id="12186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932"/>
              <a:ext cx="2495" cy="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0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76200" y="106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U = 6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096000" y="1066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 =   0.00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0" y="3352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 =  +0.15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72200" y="5486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 =  -0.15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Hubbard (eV)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019800" y="152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“Doping” (-e/CuO)</a:t>
            </a:r>
          </a:p>
        </p:txBody>
      </p:sp>
      <p:pic>
        <p:nvPicPr>
          <p:cNvPr id="12288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6213"/>
            <a:ext cx="373380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57463"/>
            <a:ext cx="4038600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40386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2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4663"/>
            <a:ext cx="19431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19351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57200"/>
            <a:ext cx="19605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Text Box 14"/>
          <p:cNvSpPr txBox="1">
            <a:spLocks noChangeArrowheads="1"/>
          </p:cNvSpPr>
          <p:nvPr/>
        </p:nvSpPr>
        <p:spPr bwMode="auto">
          <a:xfrm>
            <a:off x="685800" y="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23910" name="Text Box 15"/>
          <p:cNvSpPr txBox="1">
            <a:spLocks noChangeArrowheads="1"/>
          </p:cNvSpPr>
          <p:nvPr/>
        </p:nvSpPr>
        <p:spPr bwMode="auto">
          <a:xfrm>
            <a:off x="457200" y="45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911" name="Line 16"/>
          <p:cNvSpPr>
            <a:spLocks noChangeShapeType="1"/>
          </p:cNvSpPr>
          <p:nvPr/>
        </p:nvSpPr>
        <p:spPr bwMode="auto">
          <a:xfrm>
            <a:off x="381000" y="2286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912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457200" y="2514600"/>
            <a:ext cx="7924800" cy="1981200"/>
            <a:chOff x="288" y="1584"/>
            <a:chExt cx="4992" cy="1248"/>
          </a:xfrm>
        </p:grpSpPr>
        <p:pic>
          <p:nvPicPr>
            <p:cNvPr id="12392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584"/>
              <a:ext cx="1233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2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592"/>
              <a:ext cx="1248" cy="1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24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1584"/>
              <a:ext cx="1228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25" name="Text Box 18"/>
            <p:cNvSpPr txBox="1">
              <a:spLocks noChangeArrowheads="1"/>
            </p:cNvSpPr>
            <p:nvPr/>
          </p:nvSpPr>
          <p:spPr bwMode="auto">
            <a:xfrm>
              <a:off x="288" y="21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457200" y="4643438"/>
            <a:ext cx="7956550" cy="2062162"/>
            <a:chOff x="288" y="2925"/>
            <a:chExt cx="5012" cy="1299"/>
          </a:xfrm>
        </p:grpSpPr>
        <p:pic>
          <p:nvPicPr>
            <p:cNvPr id="123918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2925"/>
              <a:ext cx="1247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19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928"/>
              <a:ext cx="1296" cy="1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20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938"/>
              <a:ext cx="1220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21" name="Text Box 19"/>
            <p:cNvSpPr txBox="1">
              <a:spLocks noChangeArrowheads="1"/>
            </p:cNvSpPr>
            <p:nvPr/>
          </p:nvSpPr>
          <p:spPr bwMode="auto">
            <a:xfrm>
              <a:off x="288" y="34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123915" name="Text Box 20"/>
          <p:cNvSpPr txBox="1">
            <a:spLocks noChangeArrowheads="1"/>
          </p:cNvSpPr>
          <p:nvPr/>
        </p:nvSpPr>
        <p:spPr bwMode="auto">
          <a:xfrm>
            <a:off x="1905000" y="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0.00</a:t>
            </a:r>
          </a:p>
        </p:txBody>
      </p:sp>
      <p:sp>
        <p:nvSpPr>
          <p:cNvPr id="123916" name="Text Box 21"/>
          <p:cNvSpPr txBox="1">
            <a:spLocks noChangeArrowheads="1"/>
          </p:cNvSpPr>
          <p:nvPr/>
        </p:nvSpPr>
        <p:spPr bwMode="auto">
          <a:xfrm>
            <a:off x="4343400" y="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+0.15</a:t>
            </a:r>
          </a:p>
        </p:txBody>
      </p:sp>
      <p:sp>
        <p:nvSpPr>
          <p:cNvPr id="123917" name="Text Box 22"/>
          <p:cNvSpPr txBox="1">
            <a:spLocks noChangeArrowheads="1"/>
          </p:cNvSpPr>
          <p:nvPr/>
        </p:nvSpPr>
        <p:spPr bwMode="auto">
          <a:xfrm>
            <a:off x="6858000" y="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-0.15</a:t>
            </a:r>
          </a:p>
        </p:txBody>
      </p:sp>
    </p:spTree>
    <p:extLst>
      <p:ext uri="{BB962C8B-B14F-4D97-AF65-F5344CB8AC3E}">
        <p14:creationId xmlns:p14="http://schemas.microsoft.com/office/powerpoint/2010/main" val="35969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39"/>
          <p:cNvGrpSpPr>
            <a:grpSpLocks/>
          </p:cNvGrpSpPr>
          <p:nvPr/>
        </p:nvGrpSpPr>
        <p:grpSpPr bwMode="auto">
          <a:xfrm>
            <a:off x="1066800" y="152400"/>
            <a:ext cx="6705600" cy="6705600"/>
            <a:chOff x="672" y="96"/>
            <a:chExt cx="4224" cy="4224"/>
          </a:xfrm>
        </p:grpSpPr>
        <p:grpSp>
          <p:nvGrpSpPr>
            <p:cNvPr id="124942" name="Group 2"/>
            <p:cNvGrpSpPr>
              <a:grpSpLocks/>
            </p:cNvGrpSpPr>
            <p:nvPr/>
          </p:nvGrpSpPr>
          <p:grpSpPr bwMode="auto">
            <a:xfrm>
              <a:off x="2196" y="912"/>
              <a:ext cx="2256" cy="2664"/>
              <a:chOff x="2832" y="528"/>
              <a:chExt cx="2256" cy="2976"/>
            </a:xfrm>
          </p:grpSpPr>
          <p:sp>
            <p:nvSpPr>
              <p:cNvPr id="124971" name="Rectangle 3"/>
              <p:cNvSpPr>
                <a:spLocks noChangeArrowheads="1"/>
              </p:cNvSpPr>
              <p:nvPr/>
            </p:nvSpPr>
            <p:spPr bwMode="auto">
              <a:xfrm>
                <a:off x="2832" y="528"/>
                <a:ext cx="2256" cy="2976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72" name="Text Box 4"/>
              <p:cNvSpPr txBox="1">
                <a:spLocks noChangeArrowheads="1"/>
              </p:cNvSpPr>
              <p:nvPr/>
            </p:nvSpPr>
            <p:spPr bwMode="auto">
              <a:xfrm>
                <a:off x="3120" y="1056"/>
                <a:ext cx="1872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00000"/>
                    </a:solidFill>
                  </a:rPr>
                  <a:t>“Real Metal”</a:t>
                </a:r>
                <a:br>
                  <a:rPr lang="en-US" sz="2000" b="1">
                    <a:solidFill>
                      <a:srgbClr val="000000"/>
                    </a:solidFill>
                  </a:rPr>
                </a:br>
                <a:r>
                  <a:rPr lang="en-US" sz="2000" b="1">
                    <a:solidFill>
                      <a:srgbClr val="000000"/>
                    </a:solidFill>
                  </a:rPr>
                  <a:t>“Fermi Liquid”</a:t>
                </a:r>
              </a:p>
            </p:txBody>
          </p:sp>
        </p:grpSp>
        <p:sp>
          <p:nvSpPr>
            <p:cNvPr id="124943" name="AutoShape 5"/>
            <p:cNvSpPr>
              <a:spLocks noChangeArrowheads="1"/>
            </p:cNvSpPr>
            <p:nvPr/>
          </p:nvSpPr>
          <p:spPr bwMode="auto">
            <a:xfrm rot="10800000">
              <a:off x="960" y="912"/>
              <a:ext cx="1734" cy="2658"/>
            </a:xfrm>
            <a:custGeom>
              <a:avLst/>
              <a:gdLst>
                <a:gd name="T0" fmla="*/ 1 w 21600"/>
                <a:gd name="T1" fmla="*/ 2 h 21600"/>
                <a:gd name="T2" fmla="*/ 0 w 21600"/>
                <a:gd name="T3" fmla="*/ 5 h 21600"/>
                <a:gd name="T4" fmla="*/ 0 w 21600"/>
                <a:gd name="T5" fmla="*/ 2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2 h 21600"/>
                <a:gd name="T14" fmla="*/ 1710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76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24944" name="Group 6"/>
            <p:cNvGrpSpPr>
              <a:grpSpLocks/>
            </p:cNvGrpSpPr>
            <p:nvPr/>
          </p:nvGrpSpPr>
          <p:grpSpPr bwMode="auto">
            <a:xfrm>
              <a:off x="960" y="912"/>
              <a:ext cx="1734" cy="2658"/>
              <a:chOff x="960" y="816"/>
              <a:chExt cx="1734" cy="2658"/>
            </a:xfrm>
          </p:grpSpPr>
          <p:sp>
            <p:nvSpPr>
              <p:cNvPr id="124969" name="AutoShape 7"/>
              <p:cNvSpPr>
                <a:spLocks noChangeArrowheads="1"/>
              </p:cNvSpPr>
              <p:nvPr/>
            </p:nvSpPr>
            <p:spPr bwMode="auto">
              <a:xfrm rot="10800000">
                <a:off x="960" y="816"/>
                <a:ext cx="1734" cy="2658"/>
              </a:xfrm>
              <a:custGeom>
                <a:avLst/>
                <a:gdLst>
                  <a:gd name="T0" fmla="*/ 1 w 21600"/>
                  <a:gd name="T1" fmla="*/ 2 h 21600"/>
                  <a:gd name="T2" fmla="*/ 0 w 21600"/>
                  <a:gd name="T3" fmla="*/ 5 h 21600"/>
                  <a:gd name="T4" fmla="*/ 0 w 21600"/>
                  <a:gd name="T5" fmla="*/ 2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2 h 21600"/>
                  <a:gd name="T14" fmla="*/ 17103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5E76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4970" name="Text Box 8"/>
              <p:cNvSpPr txBox="1">
                <a:spLocks noChangeArrowheads="1"/>
              </p:cNvSpPr>
              <p:nvPr/>
            </p:nvSpPr>
            <p:spPr bwMode="auto">
              <a:xfrm rot="4789700">
                <a:off x="1321" y="1655"/>
                <a:ext cx="1584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“Funny Metal”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“Pseudogap”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“Fond AF Memories”</a:t>
                </a:r>
              </a:p>
            </p:txBody>
          </p:sp>
        </p:grpSp>
        <p:grpSp>
          <p:nvGrpSpPr>
            <p:cNvPr id="124945" name="Group 9"/>
            <p:cNvGrpSpPr>
              <a:grpSpLocks/>
            </p:cNvGrpSpPr>
            <p:nvPr/>
          </p:nvGrpSpPr>
          <p:grpSpPr bwMode="auto">
            <a:xfrm>
              <a:off x="1680" y="2880"/>
              <a:ext cx="1776" cy="1440"/>
              <a:chOff x="1344" y="1104"/>
              <a:chExt cx="1776" cy="1440"/>
            </a:xfrm>
          </p:grpSpPr>
          <p:grpSp>
            <p:nvGrpSpPr>
              <p:cNvPr id="124965" name="Group 10"/>
              <p:cNvGrpSpPr>
                <a:grpSpLocks/>
              </p:cNvGrpSpPr>
              <p:nvPr/>
            </p:nvGrpSpPr>
            <p:grpSpPr bwMode="auto">
              <a:xfrm>
                <a:off x="1344" y="1104"/>
                <a:ext cx="1776" cy="1440"/>
                <a:chOff x="1344" y="1104"/>
                <a:chExt cx="1776" cy="1440"/>
              </a:xfrm>
            </p:grpSpPr>
            <p:sp>
              <p:nvSpPr>
                <p:cNvPr id="124967" name="Oval 11"/>
                <p:cNvSpPr>
                  <a:spLocks noChangeArrowheads="1"/>
                </p:cNvSpPr>
                <p:nvPr/>
              </p:nvSpPr>
              <p:spPr bwMode="auto">
                <a:xfrm>
                  <a:off x="1344" y="1104"/>
                  <a:ext cx="1776" cy="1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968" name="Rectangle 12"/>
                <p:cNvSpPr>
                  <a:spLocks noChangeArrowheads="1"/>
                </p:cNvSpPr>
                <p:nvPr/>
              </p:nvSpPr>
              <p:spPr bwMode="auto">
                <a:xfrm>
                  <a:off x="1344" y="1824"/>
                  <a:ext cx="1776" cy="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4966" name="Text Box 13"/>
              <p:cNvSpPr txBox="1">
                <a:spLocks noChangeArrowheads="1"/>
              </p:cNvSpPr>
              <p:nvPr/>
            </p:nvSpPr>
            <p:spPr bwMode="auto">
              <a:xfrm>
                <a:off x="1632" y="1468"/>
                <a:ext cx="1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Superconductivity</a:t>
                </a:r>
              </a:p>
            </p:txBody>
          </p:sp>
        </p:grpSp>
        <p:grpSp>
          <p:nvGrpSpPr>
            <p:cNvPr id="124946" name="Group 14"/>
            <p:cNvGrpSpPr>
              <a:grpSpLocks/>
            </p:cNvGrpSpPr>
            <p:nvPr/>
          </p:nvGrpSpPr>
          <p:grpSpPr bwMode="auto">
            <a:xfrm>
              <a:off x="960" y="156"/>
              <a:ext cx="732" cy="3408"/>
              <a:chOff x="960" y="54"/>
              <a:chExt cx="732" cy="3408"/>
            </a:xfrm>
          </p:grpSpPr>
          <p:sp>
            <p:nvSpPr>
              <p:cNvPr id="124963" name="Arc 15"/>
              <p:cNvSpPr>
                <a:spLocks/>
              </p:cNvSpPr>
              <p:nvPr/>
            </p:nvSpPr>
            <p:spPr bwMode="auto">
              <a:xfrm>
                <a:off x="972" y="54"/>
                <a:ext cx="720" cy="3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3 h 21600"/>
                  <a:gd name="T4" fmla="*/ 0 w 21600"/>
                  <a:gd name="T5" fmla="*/ 1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E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4964" name="Text Box 16"/>
              <p:cNvSpPr txBox="1">
                <a:spLocks noChangeArrowheads="1"/>
              </p:cNvSpPr>
              <p:nvPr/>
            </p:nvSpPr>
            <p:spPr bwMode="auto">
              <a:xfrm>
                <a:off x="960" y="1680"/>
                <a:ext cx="62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“SDW”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“NEEL”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“A-F”</a:t>
                </a:r>
              </a:p>
            </p:txBody>
          </p:sp>
        </p:grpSp>
        <p:sp>
          <p:nvSpPr>
            <p:cNvPr id="124947" name="Line 17"/>
            <p:cNvSpPr>
              <a:spLocks noChangeShapeType="1"/>
            </p:cNvSpPr>
            <p:nvPr/>
          </p:nvSpPr>
          <p:spPr bwMode="auto">
            <a:xfrm>
              <a:off x="960" y="3582"/>
              <a:ext cx="37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48" name="Text Box 18"/>
            <p:cNvSpPr txBox="1">
              <a:spLocks noChangeArrowheads="1"/>
            </p:cNvSpPr>
            <p:nvPr/>
          </p:nvSpPr>
          <p:spPr bwMode="auto">
            <a:xfrm>
              <a:off x="672" y="55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24949" name="Text Box 19"/>
            <p:cNvSpPr txBox="1">
              <a:spLocks noChangeArrowheads="1"/>
            </p:cNvSpPr>
            <p:nvPr/>
          </p:nvSpPr>
          <p:spPr bwMode="auto">
            <a:xfrm>
              <a:off x="4608" y="358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</a:p>
          </p:txBody>
        </p:sp>
        <p:grpSp>
          <p:nvGrpSpPr>
            <p:cNvPr id="124950" name="Group 20"/>
            <p:cNvGrpSpPr>
              <a:grpSpLocks/>
            </p:cNvGrpSpPr>
            <p:nvPr/>
          </p:nvGrpSpPr>
          <p:grpSpPr bwMode="auto">
            <a:xfrm>
              <a:off x="960" y="3504"/>
              <a:ext cx="3498" cy="596"/>
              <a:chOff x="960" y="3330"/>
              <a:chExt cx="3498" cy="596"/>
            </a:xfrm>
          </p:grpSpPr>
          <p:sp>
            <p:nvSpPr>
              <p:cNvPr id="124957" name="Text Box 21"/>
              <p:cNvSpPr txBox="1">
                <a:spLocks noChangeArrowheads="1"/>
              </p:cNvSpPr>
              <p:nvPr/>
            </p:nvSpPr>
            <p:spPr bwMode="auto">
              <a:xfrm>
                <a:off x="2352" y="3408"/>
                <a:ext cx="72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i="1">
                    <a:solidFill>
                      <a:srgbClr val="000000"/>
                    </a:solidFill>
                    <a:latin typeface="Times New Roman" pitchFamily="18" charset="0"/>
                  </a:rPr>
                  <a:t>g*</a:t>
                </a:r>
                <a: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/>
                </a:r>
                <a:b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</a:br>
                <a:endParaRPr lang="en-US" sz="2400" b="1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58" name="Oval 22"/>
              <p:cNvSpPr>
                <a:spLocks noChangeArrowheads="1"/>
              </p:cNvSpPr>
              <p:nvPr/>
            </p:nvSpPr>
            <p:spPr bwMode="auto">
              <a:xfrm>
                <a:off x="2628" y="333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59" name="AutoShape 23"/>
              <p:cNvSpPr>
                <a:spLocks noChangeArrowheads="1"/>
              </p:cNvSpPr>
              <p:nvPr/>
            </p:nvSpPr>
            <p:spPr bwMode="auto">
              <a:xfrm>
                <a:off x="960" y="3384"/>
                <a:ext cx="1668" cy="48"/>
              </a:xfrm>
              <a:prstGeom prst="flowChartTerminator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60" name="AutoShape 24"/>
              <p:cNvSpPr>
                <a:spLocks noChangeArrowheads="1"/>
              </p:cNvSpPr>
              <p:nvPr/>
            </p:nvSpPr>
            <p:spPr bwMode="auto">
              <a:xfrm>
                <a:off x="2790" y="3384"/>
                <a:ext cx="1668" cy="4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61" name="Text Box 25"/>
              <p:cNvSpPr txBox="1">
                <a:spLocks noChangeArrowheads="1"/>
              </p:cNvSpPr>
              <p:nvPr/>
            </p:nvSpPr>
            <p:spPr bwMode="auto">
              <a:xfrm>
                <a:off x="960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“Insulator”</a:t>
                </a:r>
              </a:p>
            </p:txBody>
          </p:sp>
          <p:sp>
            <p:nvSpPr>
              <p:cNvPr id="124962" name="Text Box 26"/>
              <p:cNvSpPr txBox="1">
                <a:spLocks noChangeArrowheads="1"/>
              </p:cNvSpPr>
              <p:nvPr/>
            </p:nvSpPr>
            <p:spPr bwMode="auto">
              <a:xfrm>
                <a:off x="2832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“Conductor”</a:t>
                </a:r>
              </a:p>
            </p:txBody>
          </p:sp>
        </p:grpSp>
        <p:sp>
          <p:nvSpPr>
            <p:cNvPr id="124951" name="Line 30"/>
            <p:cNvSpPr>
              <a:spLocks noChangeShapeType="1"/>
            </p:cNvSpPr>
            <p:nvPr/>
          </p:nvSpPr>
          <p:spPr bwMode="auto">
            <a:xfrm flipV="1">
              <a:off x="4464" y="894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52" name="Rectangle 31"/>
            <p:cNvSpPr>
              <a:spLocks noChangeArrowheads="1"/>
            </p:cNvSpPr>
            <p:nvPr/>
          </p:nvSpPr>
          <p:spPr bwMode="auto">
            <a:xfrm>
              <a:off x="966" y="96"/>
              <a:ext cx="576" cy="7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953" name="Line 32"/>
            <p:cNvSpPr>
              <a:spLocks noChangeShapeType="1"/>
            </p:cNvSpPr>
            <p:nvPr/>
          </p:nvSpPr>
          <p:spPr bwMode="auto">
            <a:xfrm>
              <a:off x="960" y="894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54" name="Line 33"/>
            <p:cNvSpPr>
              <a:spLocks noChangeShapeType="1"/>
            </p:cNvSpPr>
            <p:nvPr/>
          </p:nvSpPr>
          <p:spPr bwMode="auto">
            <a:xfrm>
              <a:off x="2586" y="2880"/>
              <a:ext cx="1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55" name="Line 34"/>
            <p:cNvSpPr>
              <a:spLocks noChangeShapeType="1"/>
            </p:cNvSpPr>
            <p:nvPr/>
          </p:nvSpPr>
          <p:spPr bwMode="auto">
            <a:xfrm flipV="1">
              <a:off x="960" y="702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56" name="Text Box 35"/>
            <p:cNvSpPr txBox="1">
              <a:spLocks noChangeArrowheads="1"/>
            </p:cNvSpPr>
            <p:nvPr/>
          </p:nvSpPr>
          <p:spPr bwMode="auto">
            <a:xfrm rot="4789700">
              <a:off x="1321" y="1751"/>
              <a:ext cx="15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“Funny Metal”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“Pseudogap”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“Fond AF Memories”</a:t>
              </a:r>
            </a:p>
          </p:txBody>
        </p:sp>
      </p:grpSp>
      <p:sp>
        <p:nvSpPr>
          <p:cNvPr id="124931" name="Rectangle 36"/>
          <p:cNvSpPr>
            <a:spLocks noChangeArrowheads="1"/>
          </p:cNvSpPr>
          <p:nvPr/>
        </p:nvSpPr>
        <p:spPr bwMode="auto">
          <a:xfrm>
            <a:off x="381000" y="76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The Colossal Quantum Conundrum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1828800" y="7620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U~U</a:t>
            </a:r>
            <a:r>
              <a:rPr lang="en-US" sz="2400" b="1" baseline="-25000">
                <a:solidFill>
                  <a:srgbClr val="000000"/>
                </a:solidFill>
              </a:rPr>
              <a:t>0 </a:t>
            </a:r>
            <a:r>
              <a:rPr lang="en-US" sz="2400" b="1">
                <a:solidFill>
                  <a:srgbClr val="000000"/>
                </a:solidFill>
              </a:rPr>
              <a:t>exp(-</a:t>
            </a:r>
            <a:r>
              <a:rPr lang="el-GR" sz="2400" b="1">
                <a:solidFill>
                  <a:srgbClr val="000000"/>
                </a:solidFill>
              </a:rPr>
              <a:t>α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800" b="1">
                <a:solidFill>
                  <a:srgbClr val="000000"/>
                </a:solidFill>
              </a:rPr>
              <a:t>),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&lt; g</a:t>
            </a:r>
            <a:r>
              <a:rPr lang="en-US" sz="2400" b="1" i="1">
                <a:solidFill>
                  <a:srgbClr val="000000"/>
                </a:solidFill>
              </a:rPr>
              <a:t>*</a:t>
            </a:r>
            <a:r>
              <a:rPr lang="en-US" sz="2400" b="1">
                <a:solidFill>
                  <a:srgbClr val="000000"/>
                </a:solidFill>
              </a:rPr>
              <a:t>;</a:t>
            </a:r>
            <a:r>
              <a:rPr lang="en-US" sz="2400" b="1" i="1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0,</a:t>
            </a:r>
            <a:r>
              <a:rPr lang="el-GR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g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&gt;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g*</a:t>
            </a:r>
            <a:endParaRPr lang="el-GR" sz="2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29" name="Picture 41" descr="sc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886200"/>
            <a:ext cx="10048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43" descr="sc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971800"/>
            <a:ext cx="11303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33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FF0066"/>
                </a:solidFill>
              </a:rPr>
              <a:t>Somewhere in here there has to be “BCS-like” pairing!</a:t>
            </a:r>
          </a:p>
        </p:txBody>
      </p:sp>
      <p:sp>
        <p:nvSpPr>
          <p:cNvPr id="23594" name="AutoShape 42"/>
          <p:cNvSpPr>
            <a:spLocks noChangeArrowheads="1"/>
          </p:cNvSpPr>
          <p:nvPr/>
        </p:nvSpPr>
        <p:spPr bwMode="auto">
          <a:xfrm>
            <a:off x="381000" y="4572000"/>
            <a:ext cx="838200" cy="381000"/>
          </a:xfrm>
          <a:prstGeom prst="wedgeRoundRectCallout">
            <a:avLst>
              <a:gd name="adj1" fmla="val 85037"/>
              <a:gd name="adj2" fmla="val -4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U = 6</a:t>
            </a:r>
          </a:p>
        </p:txBody>
      </p:sp>
      <p:sp>
        <p:nvSpPr>
          <p:cNvPr id="23595" name="AutoShape 43"/>
          <p:cNvSpPr>
            <a:spLocks noChangeArrowheads="1"/>
          </p:cNvSpPr>
          <p:nvPr/>
        </p:nvSpPr>
        <p:spPr bwMode="auto">
          <a:xfrm>
            <a:off x="5562600" y="4572000"/>
            <a:ext cx="838200" cy="381000"/>
          </a:xfrm>
          <a:prstGeom prst="wedgeRoundRectCallout">
            <a:avLst>
              <a:gd name="adj1" fmla="val -19509"/>
              <a:gd name="adj2" fmla="val -20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U = 0</a:t>
            </a:r>
          </a:p>
        </p:txBody>
      </p:sp>
      <p:sp>
        <p:nvSpPr>
          <p:cNvPr id="23596" name="AutoShape 44"/>
          <p:cNvSpPr>
            <a:spLocks noChangeArrowheads="1"/>
          </p:cNvSpPr>
          <p:nvPr/>
        </p:nvSpPr>
        <p:spPr bwMode="auto">
          <a:xfrm>
            <a:off x="1752600" y="1828800"/>
            <a:ext cx="838200" cy="381000"/>
          </a:xfrm>
          <a:prstGeom prst="wedgeRoundRectCallout">
            <a:avLst>
              <a:gd name="adj1" fmla="val 94130"/>
              <a:gd name="adj2" fmla="val -5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U = 3</a:t>
            </a:r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4419600" y="4953000"/>
            <a:ext cx="11430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5" grpId="0"/>
      <p:bldP spid="23593" grpId="0"/>
      <p:bldP spid="23594" grpId="0" animBg="1"/>
      <p:bldP spid="23595" grpId="0" animBg="1"/>
      <p:bldP spid="23596" grpId="0" animBg="1"/>
      <p:bldP spid="235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</a:rPr>
              <a:t>Shakes or Spins or Both?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i="1">
                <a:solidFill>
                  <a:srgbClr val="000000"/>
                </a:solidFill>
              </a:rPr>
              <a:t>Are They Copacetic, Competitive…or…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i="1">
                <a:solidFill>
                  <a:srgbClr val="000000"/>
                </a:solidFill>
              </a:rPr>
              <a:t>…just another Conundrum?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What formalism is the HTSC analogy to Migdal-Eliashberg-McMillan?</a:t>
            </a:r>
            <a:endParaRPr lang="en-US" i="1">
              <a:solidFill>
                <a:srgbClr val="3333CC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09600" y="4268788"/>
            <a:ext cx="80772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Original Strong Coupling, Eliashberg </a:t>
            </a:r>
            <a:r>
              <a:rPr lang="en-US" i="1">
                <a:solidFill>
                  <a:srgbClr val="000000"/>
                </a:solidFill>
              </a:rPr>
              <a:t>(JETP, 1960), McMillan (PR, 1968)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Generalized Linhard Response Function (RPA + fluctuations)  </a:t>
            </a:r>
            <a:r>
              <a:rPr lang="en-US" i="1">
                <a:solidFill>
                  <a:srgbClr val="000000"/>
                </a:solidFill>
              </a:rPr>
              <a:t>Hu and O’Connell (PRB 1989)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Dielectric Response Function </a:t>
            </a:r>
            <a:r>
              <a:rPr lang="en-US" i="1">
                <a:solidFill>
                  <a:srgbClr val="000000"/>
                </a:solidFill>
              </a:rPr>
              <a:t>Kirznits, Maximov, Khomskii (JLTP 1972)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3333CC"/>
                </a:solidFill>
              </a:rPr>
              <a:t>(In other words, how do I calculate the value of the BCS gap?)</a:t>
            </a:r>
          </a:p>
        </p:txBody>
      </p:sp>
    </p:spTree>
    <p:extLst>
      <p:ext uri="{BB962C8B-B14F-4D97-AF65-F5344CB8AC3E}">
        <p14:creationId xmlns:p14="http://schemas.microsoft.com/office/powerpoint/2010/main" val="27922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 build="p"/>
      <p:bldP spid="450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4000">
                <a:solidFill>
                  <a:srgbClr val="000000"/>
                </a:solidFill>
              </a:rPr>
              <a:t>Transition Metal Oxides  </a:t>
            </a:r>
          </a:p>
          <a:p>
            <a:pPr algn="ctr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4000">
                <a:solidFill>
                  <a:srgbClr val="000000"/>
                </a:solidFill>
              </a:rPr>
              <a:t>“Should be Metals, But Aren’t”       </a:t>
            </a:r>
            <a:r>
              <a:rPr lang="en-GB" sz="2900">
                <a:solidFill>
                  <a:srgbClr val="000000"/>
                </a:solidFill>
              </a:rPr>
              <a:t>(Charge Transfer Insulators, Instead)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62113"/>
            <a:ext cx="76104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4300538" y="6335713"/>
            <a:ext cx="48180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/>
          <a:p>
            <a:pPr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i="1">
                <a:solidFill>
                  <a:srgbClr val="000000"/>
                </a:solidFill>
                <a:latin typeface="Arial" pitchFamily="34" charset="0"/>
              </a:rPr>
              <a:t>After  Imada, et al, RMP 70, 1039 (1998)</a:t>
            </a:r>
            <a:r>
              <a:rPr lang="ar-SA" i="1">
                <a:solidFill>
                  <a:srgbClr val="000000"/>
                </a:solidFill>
                <a:latin typeface="Arial" pitchFamily="34" charset="0"/>
              </a:rPr>
              <a:t>‏</a:t>
            </a:r>
            <a:endParaRPr lang="en-GB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39000" y="3657600"/>
            <a:ext cx="1676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Mott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Hubbard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Anderson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Brooks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Feinlieb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752600"/>
            <a:ext cx="247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RPA Doesn’t Work!</a:t>
            </a:r>
          </a:p>
        </p:txBody>
      </p:sp>
    </p:spTree>
    <p:extLst>
      <p:ext uri="{BB962C8B-B14F-4D97-AF65-F5344CB8AC3E}">
        <p14:creationId xmlns:p14="http://schemas.microsoft.com/office/powerpoint/2010/main" val="284818886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McMillan Strong Coupling</a:t>
            </a:r>
          </a:p>
        </p:txBody>
      </p:sp>
      <p:sp>
        <p:nvSpPr>
          <p:cNvPr id="126979" name="TextBox 2"/>
          <p:cNvSpPr txBox="1">
            <a:spLocks noChangeArrowheads="1"/>
          </p:cNvSpPr>
          <p:nvPr/>
        </p:nvSpPr>
        <p:spPr bwMode="auto">
          <a:xfrm>
            <a:off x="685800" y="11430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(Computationally implemented by Wierzbowska, et al., cond-mat/0504077, 2006)</a:t>
            </a: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698875"/>
            <a:ext cx="8377237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269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651125"/>
            <a:ext cx="47466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269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722438"/>
            <a:ext cx="486886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971800" y="1524000"/>
            <a:ext cx="6019800" cy="4038600"/>
            <a:chOff x="2971800" y="1524000"/>
            <a:chExt cx="6019800" cy="4038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38513" y="1901825"/>
              <a:ext cx="3676650" cy="3841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985" name="Group 17"/>
            <p:cNvGrpSpPr>
              <a:grpSpLocks/>
            </p:cNvGrpSpPr>
            <p:nvPr/>
          </p:nvGrpSpPr>
          <p:grpSpPr bwMode="auto">
            <a:xfrm>
              <a:off x="2971800" y="1524000"/>
              <a:ext cx="6019800" cy="4038600"/>
              <a:chOff x="2971800" y="1524000"/>
              <a:chExt cx="6019800" cy="4038600"/>
            </a:xfrm>
          </p:grpSpPr>
          <p:cxnSp>
            <p:nvCxnSpPr>
              <p:cNvPr id="17" name="Straight Connector 16"/>
              <p:cNvCxnSpPr>
                <a:stCxn id="8" idx="6"/>
                <a:endCxn id="10" idx="3"/>
              </p:cNvCxnSpPr>
              <p:nvPr/>
            </p:nvCxnSpPr>
            <p:spPr>
              <a:xfrm flipV="1">
                <a:off x="3962400" y="2590800"/>
                <a:ext cx="3333750" cy="263842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987" name="Group 15"/>
              <p:cNvGrpSpPr>
                <a:grpSpLocks/>
              </p:cNvGrpSpPr>
              <p:nvPr/>
            </p:nvGrpSpPr>
            <p:grpSpPr bwMode="auto">
              <a:xfrm>
                <a:off x="2971800" y="1524000"/>
                <a:ext cx="6019800" cy="4038600"/>
                <a:chOff x="2971800" y="1524000"/>
                <a:chExt cx="6019800" cy="403860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2971800" y="1722438"/>
                  <a:ext cx="357188" cy="35718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302000" y="4895850"/>
                  <a:ext cx="660400" cy="66675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53013" y="5070475"/>
                  <a:ext cx="357187" cy="35877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005638" y="1524000"/>
                  <a:ext cx="1985962" cy="124936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000000"/>
                      </a:solidFill>
                      <a:latin typeface="Arial" pitchFamily="34" charset="0"/>
                    </a:rPr>
                    <a:t>What’s the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Arial" pitchFamily="34" charset="0"/>
                    </a:rPr>
                    <a:t>HTSC</a:t>
                  </a:r>
                  <a:r>
                    <a:rPr lang="en-US" dirty="0">
                      <a:solidFill>
                        <a:srgbClr val="000000"/>
                      </a:solidFill>
                      <a:latin typeface="Arial" pitchFamily="34" charset="0"/>
                    </a:rPr>
                    <a:t> equivalent?</a:t>
                  </a:r>
                </a:p>
              </p:txBody>
            </p:sp>
            <p:pic>
              <p:nvPicPr>
                <p:cNvPr id="126992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0825" y="2587625"/>
                  <a:ext cx="536576" cy="536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135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5" name="Straight Connector 14"/>
                <p:cNvCxnSpPr>
                  <a:stCxn id="126992" idx="3"/>
                </p:cNvCxnSpPr>
                <p:nvPr/>
              </p:nvCxnSpPr>
              <p:spPr>
                <a:xfrm flipV="1">
                  <a:off x="5867400" y="2438400"/>
                  <a:ext cx="1238250" cy="41751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328988" y="1901825"/>
                  <a:ext cx="3676650" cy="38417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9" idx="7"/>
                </p:cNvCxnSpPr>
                <p:nvPr/>
              </p:nvCxnSpPr>
              <p:spPr>
                <a:xfrm flipV="1">
                  <a:off x="5357813" y="2698750"/>
                  <a:ext cx="2185987" cy="242411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536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066800"/>
            <a:ext cx="65182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57651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1748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309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Generalized Linhard Function</a:t>
            </a:r>
          </a:p>
        </p:txBody>
      </p: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6324600" y="6324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HO (1989)</a:t>
            </a:r>
          </a:p>
        </p:txBody>
      </p:sp>
      <p:grpSp>
        <p:nvGrpSpPr>
          <p:cNvPr id="128008" name="Group 3"/>
          <p:cNvGrpSpPr>
            <a:grpSpLocks/>
          </p:cNvGrpSpPr>
          <p:nvPr/>
        </p:nvGrpSpPr>
        <p:grpSpPr bwMode="auto">
          <a:xfrm>
            <a:off x="304800" y="3886200"/>
            <a:ext cx="8534400" cy="2214563"/>
            <a:chOff x="-796926" y="3816286"/>
            <a:chExt cx="9940926" cy="2589212"/>
          </a:xfrm>
        </p:grpSpPr>
        <p:pic>
          <p:nvPicPr>
            <p:cNvPr id="12801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926" y="3816286"/>
              <a:ext cx="9864725" cy="2589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914708" y="5111820"/>
              <a:ext cx="229292" cy="1212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9600" y="2057400"/>
            <a:ext cx="8077200" cy="4267200"/>
            <a:chOff x="609600" y="2057400"/>
            <a:chExt cx="8077200" cy="4267200"/>
          </a:xfrm>
        </p:grpSpPr>
        <p:sp>
          <p:nvSpPr>
            <p:cNvPr id="2" name="Oval 1"/>
            <p:cNvSpPr/>
            <p:nvPr/>
          </p:nvSpPr>
          <p:spPr>
            <a:xfrm>
              <a:off x="609600" y="2057400"/>
              <a:ext cx="2819400" cy="130175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867400" y="5022850"/>
              <a:ext cx="2819400" cy="130175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“Fluctuations?”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“Empirical?”</a:t>
              </a:r>
            </a:p>
          </p:txBody>
        </p:sp>
        <p:cxnSp>
          <p:nvCxnSpPr>
            <p:cNvPr id="6" name="Straight Connector 5"/>
            <p:cNvCxnSpPr>
              <a:stCxn id="13" idx="1"/>
            </p:cNvCxnSpPr>
            <p:nvPr/>
          </p:nvCxnSpPr>
          <p:spPr>
            <a:xfrm flipH="1" flipV="1">
              <a:off x="2743200" y="3276600"/>
              <a:ext cx="3536950" cy="19367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5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Dielectric Response Function</a:t>
            </a:r>
          </a:p>
        </p:txBody>
      </p:sp>
      <p:pic>
        <p:nvPicPr>
          <p:cNvPr id="129027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371600"/>
            <a:ext cx="3733800" cy="588963"/>
          </a:xfrm>
          <a:noFill/>
        </p:spPr>
      </p:pic>
      <p:pic>
        <p:nvPicPr>
          <p:cNvPr id="12902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92313"/>
            <a:ext cx="6858000" cy="1208087"/>
          </a:xfrm>
          <a:noFill/>
        </p:spPr>
      </p:pic>
      <p:pic>
        <p:nvPicPr>
          <p:cNvPr id="129029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352800"/>
            <a:ext cx="4267200" cy="865188"/>
          </a:xfrm>
          <a:noFill/>
        </p:spPr>
      </p:pic>
      <p:sp>
        <p:nvSpPr>
          <p:cNvPr id="129030" name="Text Box 16"/>
          <p:cNvSpPr txBox="1">
            <a:spLocks noChangeArrowheads="1"/>
          </p:cNvSpPr>
          <p:nvPr/>
        </p:nvSpPr>
        <p:spPr bwMode="auto">
          <a:xfrm>
            <a:off x="6477000" y="632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KMK (1972)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1066800" y="460375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 principle, KMK can calculate the BCS gap for general “bosonic” fields, be they phonons, magnons, spin-ons, excitons, plasmons…or morons!</a:t>
            </a:r>
          </a:p>
        </p:txBody>
      </p:sp>
    </p:spTree>
    <p:extLst>
      <p:ext uri="{BB962C8B-B14F-4D97-AF65-F5344CB8AC3E}">
        <p14:creationId xmlns:p14="http://schemas.microsoft.com/office/powerpoint/2010/main" val="334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latin typeface="Arial" pitchFamily="34" charset="0"/>
                <a:ea typeface="SimSun" pitchFamily="2" charset="-122"/>
              </a:rPr>
              <a:t>Bottom Line</a:t>
            </a:r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2286000"/>
            <a:ext cx="6096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Can studying CuO proxies with DFT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   + LDA+U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   + phonons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   + spins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provide insight into the origins of High-T</a:t>
            </a:r>
            <a:r>
              <a:rPr lang="en-US" sz="2400" baseline="-25000">
                <a:solidFill>
                  <a:srgbClr val="000000"/>
                </a:solidFill>
                <a:ea typeface="SimSun" pitchFamily="2" charset="-122"/>
              </a:rPr>
              <a:t>C</a:t>
            </a: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>
              <a:solidFill>
                <a:srgbClr val="000000"/>
              </a:solidFill>
              <a:ea typeface="SimSun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I say “Yes,” but…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Size Matters…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…and I need a…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SimSun" pitchFamily="2" charset="-122"/>
              </a:rPr>
              <a:t>BIGGER COMPUTER!</a:t>
            </a:r>
          </a:p>
        </p:txBody>
      </p:sp>
    </p:spTree>
    <p:extLst>
      <p:ext uri="{BB962C8B-B14F-4D97-AF65-F5344CB8AC3E}">
        <p14:creationId xmlns:p14="http://schemas.microsoft.com/office/powerpoint/2010/main" val="33518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Other CuO Proxy Structures</a:t>
            </a:r>
          </a:p>
        </p:txBody>
      </p:sp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762000" y="2514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Arial" pitchFamily="34" charset="0"/>
              </a:rPr>
              <a:t>- Studies in Progress -</a:t>
            </a:r>
          </a:p>
        </p:txBody>
      </p:sp>
    </p:spTree>
    <p:extLst>
      <p:ext uri="{BB962C8B-B14F-4D97-AF65-F5344CB8AC3E}">
        <p14:creationId xmlns:p14="http://schemas.microsoft.com/office/powerpoint/2010/main" val="7692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1036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422775" cy="472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609600" y="76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101" name="Text Box 7"/>
          <p:cNvSpPr txBox="1">
            <a:spLocks noChangeArrowheads="1"/>
          </p:cNvSpPr>
          <p:nvPr/>
        </p:nvSpPr>
        <p:spPr bwMode="auto">
          <a:xfrm>
            <a:off x="76200" y="106363"/>
            <a:ext cx="883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Films             &amp;              Tubes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77875" y="5715000"/>
            <a:ext cx="2846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a = b = 3.905 Å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c = 6 x 3.905 = 23.43 Å</a:t>
            </a:r>
          </a:p>
        </p:txBody>
      </p: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4679950" y="1701800"/>
            <a:ext cx="3810000" cy="4714875"/>
            <a:chOff x="2948" y="1072"/>
            <a:chExt cx="2400" cy="2970"/>
          </a:xfrm>
        </p:grpSpPr>
        <p:grpSp>
          <p:nvGrpSpPr>
            <p:cNvPr id="132104" name="Group 14"/>
            <p:cNvGrpSpPr>
              <a:grpSpLocks/>
            </p:cNvGrpSpPr>
            <p:nvPr/>
          </p:nvGrpSpPr>
          <p:grpSpPr bwMode="auto">
            <a:xfrm>
              <a:off x="3636" y="1072"/>
              <a:ext cx="1152" cy="896"/>
              <a:chOff x="3636" y="1072"/>
              <a:chExt cx="1152" cy="896"/>
            </a:xfrm>
          </p:grpSpPr>
          <p:sp>
            <p:nvSpPr>
              <p:cNvPr id="132106" name="Line 9"/>
              <p:cNvSpPr>
                <a:spLocks noChangeShapeType="1"/>
              </p:cNvSpPr>
              <p:nvPr/>
            </p:nvSpPr>
            <p:spPr bwMode="auto">
              <a:xfrm>
                <a:off x="3636" y="1680"/>
                <a:ext cx="1152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2107" name="Line 11"/>
              <p:cNvSpPr>
                <a:spLocks noChangeShapeType="1"/>
              </p:cNvSpPr>
              <p:nvPr/>
            </p:nvSpPr>
            <p:spPr bwMode="auto">
              <a:xfrm flipV="1">
                <a:off x="3936" y="1248"/>
                <a:ext cx="432" cy="4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2108" name="Text Box 12"/>
              <p:cNvSpPr txBox="1">
                <a:spLocks noChangeArrowheads="1"/>
              </p:cNvSpPr>
              <p:nvPr/>
            </p:nvSpPr>
            <p:spPr bwMode="auto">
              <a:xfrm rot="854621">
                <a:off x="3791" y="1597"/>
                <a:ext cx="96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0066"/>
                    </a:solidFill>
                  </a:rPr>
                  <a:t>5.226 Å</a:t>
                </a:r>
              </a:p>
            </p:txBody>
          </p:sp>
          <p:sp>
            <p:nvSpPr>
              <p:cNvPr id="132109" name="Text Box 13"/>
              <p:cNvSpPr txBox="1">
                <a:spLocks noChangeArrowheads="1"/>
              </p:cNvSpPr>
              <p:nvPr/>
            </p:nvSpPr>
            <p:spPr bwMode="auto">
              <a:xfrm rot="-400927">
                <a:off x="3696" y="1072"/>
                <a:ext cx="96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0066"/>
                    </a:solidFill>
                  </a:rPr>
                  <a:t>2.00 Å</a:t>
                </a:r>
              </a:p>
            </p:txBody>
          </p:sp>
        </p:grpSp>
        <p:sp>
          <p:nvSpPr>
            <p:cNvPr id="132105" name="Text Box 15"/>
            <p:cNvSpPr txBox="1">
              <a:spLocks noChangeArrowheads="1"/>
            </p:cNvSpPr>
            <p:nvPr/>
          </p:nvSpPr>
          <p:spPr bwMode="auto">
            <a:xfrm>
              <a:off x="2948" y="3600"/>
              <a:ext cx="24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2 CuO segments per quadrant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16 Å between tubes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0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7"/>
          <p:cNvSpPr txBox="1">
            <a:spLocks noChangeArrowheads="1"/>
          </p:cNvSpPr>
          <p:nvPr/>
        </p:nvSpPr>
        <p:spPr bwMode="auto">
          <a:xfrm>
            <a:off x="152400" y="106363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Films             &amp;              Tubes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 u="sng">
                <a:solidFill>
                  <a:srgbClr val="000000"/>
                </a:solidFill>
              </a:rPr>
              <a:t>Zones</a:t>
            </a:r>
          </a:p>
        </p:txBody>
      </p:sp>
      <p:pic>
        <p:nvPicPr>
          <p:cNvPr id="1331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446338"/>
            <a:ext cx="4822825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5" descr="scl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5354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363"/>
            <a:ext cx="8350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76200"/>
            <a:ext cx="917575" cy="979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5" descr="sc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590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7" descr="sc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038600"/>
            <a:ext cx="2646362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7"/>
          <p:cNvSpPr txBox="1">
            <a:spLocks noChangeArrowheads="1"/>
          </p:cNvSpPr>
          <p:nvPr/>
        </p:nvSpPr>
        <p:spPr bwMode="auto">
          <a:xfrm>
            <a:off x="152400" y="106363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Films             &amp;              Tubes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 u="sng">
                <a:solidFill>
                  <a:srgbClr val="000000"/>
                </a:solidFill>
              </a:rPr>
              <a:t>States</a:t>
            </a:r>
          </a:p>
        </p:txBody>
      </p:sp>
      <p:pic>
        <p:nvPicPr>
          <p:cNvPr id="134149" name="Picture 10" descr="C:\Users\PAULMI~1\AppData\Local\Temp\scl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158875"/>
            <a:ext cx="4572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363"/>
            <a:ext cx="8350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76200"/>
            <a:ext cx="917575" cy="979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2971800" y="1219200"/>
            <a:ext cx="4038600" cy="533400"/>
          </a:xfrm>
          <a:prstGeom prst="wedgeRoundRectCallout">
            <a:avLst>
              <a:gd name="adj1" fmla="val 31139"/>
              <a:gd name="adj2" fmla="val 298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Landauer – Buettiger?</a:t>
            </a:r>
          </a:p>
        </p:txBody>
      </p:sp>
      <p:pic>
        <p:nvPicPr>
          <p:cNvPr id="13415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7432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5400" y="2017713"/>
            <a:ext cx="6477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-- OK…Enough  Already 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-- That’s all for now 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-- But Stayed Tuned…</a:t>
            </a:r>
          </a:p>
        </p:txBody>
      </p:sp>
    </p:spTree>
    <p:extLst>
      <p:ext uri="{BB962C8B-B14F-4D97-AF65-F5344CB8AC3E}">
        <p14:creationId xmlns:p14="http://schemas.microsoft.com/office/powerpoint/2010/main" val="10489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10"/>
          <p:cNvGrpSpPr>
            <a:grpSpLocks/>
          </p:cNvGrpSpPr>
          <p:nvPr/>
        </p:nvGrpSpPr>
        <p:grpSpPr bwMode="auto">
          <a:xfrm>
            <a:off x="685800" y="1754188"/>
            <a:ext cx="3732213" cy="4113212"/>
            <a:chOff x="1057" y="98"/>
            <a:chExt cx="3827" cy="4250"/>
          </a:xfrm>
        </p:grpSpPr>
        <p:pic>
          <p:nvPicPr>
            <p:cNvPr id="10035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98"/>
              <a:ext cx="3827" cy="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358" name="TextBox 1"/>
            <p:cNvSpPr txBox="1">
              <a:spLocks noChangeArrowheads="1"/>
            </p:cNvSpPr>
            <p:nvPr/>
          </p:nvSpPr>
          <p:spPr bwMode="auto">
            <a:xfrm>
              <a:off x="1488" y="625"/>
              <a:ext cx="52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ea typeface="SimSun" pitchFamily="2" charset="-122"/>
                </a:rPr>
                <a:t>TM</a:t>
              </a:r>
            </a:p>
          </p:txBody>
        </p:sp>
        <p:sp>
          <p:nvSpPr>
            <p:cNvPr id="100359" name="TextBox 3"/>
            <p:cNvSpPr txBox="1">
              <a:spLocks noChangeArrowheads="1"/>
            </p:cNvSpPr>
            <p:nvPr/>
          </p:nvSpPr>
          <p:spPr bwMode="auto">
            <a:xfrm>
              <a:off x="1488" y="1304"/>
              <a:ext cx="528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ea typeface="SimSun" pitchFamily="2" charset="-122"/>
                </a:rPr>
                <a:t>O</a:t>
              </a:r>
            </a:p>
          </p:txBody>
        </p:sp>
        <p:cxnSp>
          <p:nvCxnSpPr>
            <p:cNvPr id="100360" name="Straight Arrow Connector 6"/>
            <p:cNvCxnSpPr>
              <a:cxnSpLocks noChangeShapeType="1"/>
            </p:cNvCxnSpPr>
            <p:nvPr/>
          </p:nvCxnSpPr>
          <p:spPr bwMode="auto">
            <a:xfrm>
              <a:off x="1920" y="768"/>
              <a:ext cx="336" cy="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361" name="Straight Arrow Connector 9"/>
            <p:cNvCxnSpPr>
              <a:cxnSpLocks noChangeShapeType="1"/>
            </p:cNvCxnSpPr>
            <p:nvPr/>
          </p:nvCxnSpPr>
          <p:spPr bwMode="auto">
            <a:xfrm>
              <a:off x="1945" y="1422"/>
              <a:ext cx="336" cy="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362" name="TextBox 8"/>
            <p:cNvSpPr txBox="1">
              <a:spLocks noChangeArrowheads="1"/>
            </p:cNvSpPr>
            <p:nvPr/>
          </p:nvSpPr>
          <p:spPr bwMode="auto">
            <a:xfrm>
              <a:off x="2016" y="3025"/>
              <a:ext cx="2495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ea typeface="SimSun" pitchFamily="2" charset="-122"/>
                </a:rPr>
                <a:t>Cubic Rocksalt TMO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imSun" pitchFamily="2" charset="-122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ea typeface="SimSun" pitchFamily="2" charset="-122"/>
                </a:rPr>
                <a:t>a = b = c</a:t>
              </a:r>
            </a:p>
          </p:txBody>
        </p:sp>
      </p:grpSp>
      <p:pic>
        <p:nvPicPr>
          <p:cNvPr id="1003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43400" cy="36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Text Box 12"/>
          <p:cNvSpPr txBox="1">
            <a:spLocks noChangeArrowheads="1"/>
          </p:cNvSpPr>
          <p:nvPr/>
        </p:nvSpPr>
        <p:spPr bwMode="auto">
          <a:xfrm>
            <a:off x="1752600" y="152400"/>
            <a:ext cx="5867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Cubic Rocksalt TMOs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Direct and Reciprocal Lattices</a:t>
            </a:r>
          </a:p>
        </p:txBody>
      </p:sp>
    </p:spTree>
    <p:extLst>
      <p:ext uri="{BB962C8B-B14F-4D97-AF65-F5344CB8AC3E}">
        <p14:creationId xmlns:p14="http://schemas.microsoft.com/office/powerpoint/2010/main" val="33904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Cubic Rocksalt Divalent TMOs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7825" y="1562100"/>
            <a:ext cx="8686800" cy="3595688"/>
          </a:xfrm>
        </p:spPr>
        <p:txBody>
          <a:bodyPr lIns="0" tIns="0" rIns="0" bIns="0"/>
          <a:lstStyle/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smtClean="0"/>
              <a:t>TMO			3d Config           Properties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u="sng" smtClean="0"/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MnO		           	5	            	MH-CTI (5.6)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FeO				6	             MH-CTI (5.9)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CoO				7		       MH-CTI (6.3)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NiO				8		       MH-CTI (6.5)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CuO				9	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975225" y="5094288"/>
            <a:ext cx="39401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3300" b="1">
                <a:solidFill>
                  <a:srgbClr val="800000"/>
                </a:solidFill>
              </a:rPr>
              <a:t>XX  </a:t>
            </a:r>
            <a:r>
              <a:rPr lang="en-GB" sz="3300" b="1" i="1">
                <a:solidFill>
                  <a:srgbClr val="800000"/>
                </a:solidFill>
              </a:rPr>
              <a:t>Doesn't Exist!</a:t>
            </a:r>
          </a:p>
        </p:txBody>
      </p:sp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622300" y="6013450"/>
            <a:ext cx="24876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>
                <a:solidFill>
                  <a:srgbClr val="000000"/>
                </a:solidFill>
              </a:rPr>
              <a:t>See Imada, Fujimore, Tokura, RPM 70 (1988)</a:t>
            </a:r>
            <a:r>
              <a:rPr lang="ar-SA" sz="1600">
                <a:solidFill>
                  <a:srgbClr val="000000"/>
                </a:solidFill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15000" y="583565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D01"/>
                </a:solidFill>
                <a:latin typeface="Comic Sans MS" pitchFamily="66" charset="0"/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13567976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/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2500">
                <a:solidFill>
                  <a:srgbClr val="000000"/>
                </a:solidFill>
              </a:rPr>
              <a:t>Tenorite (Monoclinic CuO)</a:t>
            </a:r>
            <a:r>
              <a:rPr lang="ar-SA" sz="2500">
                <a:solidFill>
                  <a:srgbClr val="000000"/>
                </a:solidFill>
              </a:rPr>
              <a:t>‏</a:t>
            </a:r>
            <a:endParaRPr lang="en-GB" sz="2500">
              <a:solidFill>
                <a:srgbClr val="000000"/>
              </a:solidFill>
            </a:endParaRP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62000" y="914400"/>
            <a:ext cx="7315200" cy="5487988"/>
            <a:chOff x="480" y="576"/>
            <a:chExt cx="4608" cy="3457"/>
          </a:xfrm>
        </p:grpSpPr>
        <p:pic>
          <p:nvPicPr>
            <p:cNvPr id="1024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4608" cy="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406" name="AutoShape 4"/>
            <p:cNvSpPr>
              <a:spLocks noChangeArrowheads="1"/>
            </p:cNvSpPr>
            <p:nvPr/>
          </p:nvSpPr>
          <p:spPr bwMode="auto">
            <a:xfrm>
              <a:off x="4321" y="3312"/>
              <a:ext cx="431" cy="288"/>
            </a:xfrm>
            <a:prstGeom prst="wedgeRoundRectCallout">
              <a:avLst>
                <a:gd name="adj1" fmla="val -248713"/>
                <a:gd name="adj2" fmla="val -117523"/>
                <a:gd name="adj3" fmla="val 16667"/>
              </a:avLst>
            </a:prstGeom>
            <a:solidFill>
              <a:srgbClr val="4F81B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9" tIns="42452" rIns="81639" bIns="42452"/>
            <a:lstStyle/>
            <a:p>
              <a:pPr algn="ctr" defTabSz="414338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Cu</a:t>
              </a:r>
            </a:p>
          </p:txBody>
        </p:sp>
        <p:sp>
          <p:nvSpPr>
            <p:cNvPr id="102407" name="AutoShape 5"/>
            <p:cNvSpPr>
              <a:spLocks noChangeArrowheads="1"/>
            </p:cNvSpPr>
            <p:nvPr/>
          </p:nvSpPr>
          <p:spPr bwMode="auto">
            <a:xfrm>
              <a:off x="719" y="3649"/>
              <a:ext cx="432" cy="288"/>
            </a:xfrm>
            <a:prstGeom prst="wedgeRoundRectCallout">
              <a:avLst>
                <a:gd name="adj1" fmla="val 113204"/>
                <a:gd name="adj2" fmla="val -145287"/>
                <a:gd name="adj3" fmla="val 16667"/>
              </a:avLst>
            </a:prstGeom>
            <a:solidFill>
              <a:srgbClr val="4F81B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9" tIns="42452" rIns="81639" bIns="42452"/>
            <a:lstStyle/>
            <a:p>
              <a:pPr algn="ctr" defTabSz="414338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1066800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</a:rPr>
              <a:t>What God wants…just ask her!</a:t>
            </a:r>
          </a:p>
        </p:txBody>
      </p:sp>
    </p:spTree>
    <p:extLst>
      <p:ext uri="{BB962C8B-B14F-4D97-AF65-F5344CB8AC3E}">
        <p14:creationId xmlns:p14="http://schemas.microsoft.com/office/powerpoint/2010/main" val="20901618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207963" y="1752600"/>
            <a:ext cx="8709025" cy="4802188"/>
            <a:chOff x="131" y="1199"/>
            <a:chExt cx="5486" cy="3025"/>
          </a:xfrm>
        </p:grpSpPr>
        <p:sp>
          <p:nvSpPr>
            <p:cNvPr id="103428" name="Text Box 1"/>
            <p:cNvSpPr txBox="1">
              <a:spLocks noChangeArrowheads="1"/>
            </p:cNvSpPr>
            <p:nvPr/>
          </p:nvSpPr>
          <p:spPr bwMode="auto">
            <a:xfrm>
              <a:off x="288" y="1199"/>
              <a:ext cx="5184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945" tIns="41473" rIns="82945" bIns="41473" anchor="ctr"/>
            <a:lstStyle>
              <a:lvl1pPr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sz="4000">
                  <a:solidFill>
                    <a:srgbClr val="000000"/>
                  </a:solidFill>
                </a:rPr>
                <a:t>DFT &amp; (LDA + U)</a:t>
              </a:r>
              <a:r>
                <a:rPr lang="ar-SA" sz="4000">
                  <a:solidFill>
                    <a:srgbClr val="000000"/>
                  </a:solidFill>
                </a:rPr>
                <a:t>‏</a:t>
              </a:r>
              <a:endParaRPr lang="en-GB" sz="4000">
                <a:solidFill>
                  <a:srgbClr val="000000"/>
                </a:solidFill>
              </a:endParaRPr>
            </a:p>
          </p:txBody>
        </p:sp>
        <p:sp>
          <p:nvSpPr>
            <p:cNvPr id="103429" name="Text Box 2"/>
            <p:cNvSpPr txBox="1">
              <a:spLocks noChangeArrowheads="1"/>
            </p:cNvSpPr>
            <p:nvPr/>
          </p:nvSpPr>
          <p:spPr bwMode="auto">
            <a:xfrm>
              <a:off x="288" y="2727"/>
              <a:ext cx="5184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945" tIns="41473" rIns="82945" bIns="41473"/>
            <a:lstStyle>
              <a:lvl1pPr marL="392113" indent="-293688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82638" indent="-26035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>
                <a:lnSpc>
                  <a:spcPct val="84000"/>
                </a:lnSpc>
                <a:spcBef>
                  <a:spcPts val="725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</a:pPr>
              <a:r>
                <a:rPr lang="en-GB" sz="2100">
                  <a:solidFill>
                    <a:srgbClr val="000000"/>
                  </a:solidFill>
                </a:rPr>
                <a:t>Implemented in LMTO by Anisimov, et al, JPCM 2, 3973 (1990)</a:t>
              </a:r>
              <a:r>
                <a:rPr lang="ar-SA" sz="2100">
                  <a:solidFill>
                    <a:srgbClr val="000000"/>
                  </a:solidFill>
                </a:rPr>
                <a:t>‏</a:t>
              </a:r>
              <a:endParaRPr lang="en-GB" sz="2100">
                <a:solidFill>
                  <a:srgbClr val="000000"/>
                </a:solidFill>
              </a:endParaRPr>
            </a:p>
            <a:p>
              <a:pPr lvl="1" eaLnBrk="1" fontAlgn="base">
                <a:lnSpc>
                  <a:spcPct val="84000"/>
                </a:lnSpc>
                <a:spcBef>
                  <a:spcPts val="638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Symbol" pitchFamily="18" charset="2"/>
                <a:buChar char=""/>
              </a:pPr>
              <a:r>
                <a:rPr lang="en-GB" sz="2100">
                  <a:solidFill>
                    <a:srgbClr val="000000"/>
                  </a:solidFill>
                </a:rPr>
                <a:t>Applied to NiO, MnO, FeO, CoO and La</a:t>
              </a:r>
              <a:r>
                <a:rPr lang="en-GB" sz="2100" baseline="-25000">
                  <a:solidFill>
                    <a:srgbClr val="000000"/>
                  </a:solidFill>
                </a:rPr>
                <a:t>2</a:t>
              </a:r>
              <a:r>
                <a:rPr lang="en-GB" sz="2100">
                  <a:solidFill>
                    <a:srgbClr val="000000"/>
                  </a:solidFill>
                </a:rPr>
                <a:t>CuO</a:t>
              </a:r>
              <a:r>
                <a:rPr lang="en-GB" sz="2100" baseline="-25000">
                  <a:solidFill>
                    <a:srgbClr val="000000"/>
                  </a:solidFill>
                </a:rPr>
                <a:t>4</a:t>
              </a:r>
            </a:p>
            <a:p>
              <a:pPr lvl="1" eaLnBrk="1" fontAlgn="base">
                <a:lnSpc>
                  <a:spcPct val="84000"/>
                </a:lnSpc>
                <a:spcBef>
                  <a:spcPts val="638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Symbol" pitchFamily="18" charset="2"/>
                <a:buNone/>
              </a:pPr>
              <a:endParaRPr lang="en-GB" sz="2100" baseline="-25000">
                <a:solidFill>
                  <a:srgbClr val="000000"/>
                </a:solidFill>
              </a:endParaRPr>
            </a:p>
            <a:p>
              <a:pPr eaLnBrk="1" fontAlgn="base">
                <a:lnSpc>
                  <a:spcPct val="84000"/>
                </a:lnSpc>
                <a:spcBef>
                  <a:spcPts val="725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</a:pPr>
              <a:r>
                <a:rPr lang="en-GB" sz="2100">
                  <a:solidFill>
                    <a:srgbClr val="000000"/>
                  </a:solidFill>
                </a:rPr>
                <a:t>Plane-Wave Pseudopotential Implementation by Cococcioni and de Gironcoli, PRB 71, 035105 (2005)</a:t>
              </a:r>
              <a:r>
                <a:rPr lang="ar-SA" sz="2100">
                  <a:solidFill>
                    <a:srgbClr val="000000"/>
                  </a:solidFill>
                </a:rPr>
                <a:t>‏</a:t>
              </a:r>
              <a:endParaRPr lang="en-GB" sz="2100">
                <a:solidFill>
                  <a:srgbClr val="000000"/>
                </a:solidFill>
              </a:endParaRPr>
            </a:p>
            <a:p>
              <a:pPr lvl="1" eaLnBrk="1" fontAlgn="base">
                <a:lnSpc>
                  <a:spcPct val="84000"/>
                </a:lnSpc>
                <a:spcBef>
                  <a:spcPts val="638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Symbol" pitchFamily="18" charset="2"/>
                <a:buChar char=""/>
              </a:pPr>
              <a:r>
                <a:rPr lang="en-GB" sz="2100">
                  <a:solidFill>
                    <a:srgbClr val="000000"/>
                  </a:solidFill>
                </a:rPr>
                <a:t>Applied to FeO and NiO </a:t>
              </a:r>
            </a:p>
            <a:p>
              <a:pPr lvl="1" eaLnBrk="1" fontAlgn="base">
                <a:lnSpc>
                  <a:spcPct val="84000"/>
                </a:lnSpc>
                <a:spcBef>
                  <a:spcPts val="638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Symbol" pitchFamily="18" charset="2"/>
                <a:buChar char=""/>
              </a:pPr>
              <a:r>
                <a:rPr lang="en-GB" sz="2100">
                  <a:solidFill>
                    <a:srgbClr val="000000"/>
                  </a:solidFill>
                </a:rPr>
                <a:t>Download open-source package from http://www.pwscf.org</a:t>
              </a:r>
            </a:p>
          </p:txBody>
        </p:sp>
        <p:graphicFrame>
          <p:nvGraphicFramePr>
            <p:cNvPr id="103430" name="Object 3"/>
            <p:cNvGraphicFramePr>
              <a:graphicFrameLocks noChangeAspect="1"/>
            </p:cNvGraphicFramePr>
            <p:nvPr/>
          </p:nvGraphicFramePr>
          <p:xfrm>
            <a:off x="2248" y="1330"/>
            <a:ext cx="64" cy="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4" imgW="101517" imgH="152283" progId="">
                    <p:embed/>
                  </p:oleObj>
                </mc:Choice>
                <mc:Fallback>
                  <p:oleObj r:id="rId4" imgW="101517" imgH="15228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8" y="1330"/>
                          <a:ext cx="64" cy="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43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" y="1949"/>
              <a:ext cx="5486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76962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6699FF"/>
                </a:solidFill>
              </a:rPr>
              <a:t>Can Application of DFT (LDA+U) Help Unravel the Cubic Rocksalt CuO Enigma?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i="1">
                <a:solidFill>
                  <a:srgbClr val="6699FF"/>
                </a:solidFill>
              </a:rPr>
              <a:t>…Let’s see…</a:t>
            </a:r>
          </a:p>
        </p:txBody>
      </p:sp>
    </p:spTree>
    <p:extLst>
      <p:ext uri="{BB962C8B-B14F-4D97-AF65-F5344CB8AC3E}">
        <p14:creationId xmlns:p14="http://schemas.microsoft.com/office/powerpoint/2010/main" val="264786644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Proxy Structures</a:t>
            </a:r>
            <a:br>
              <a:rPr lang="en-US" b="1" smtClean="0"/>
            </a:br>
            <a:r>
              <a:rPr lang="en-US" sz="3200" b="1" smtClean="0"/>
              <a:t>A New Materials Science Discipline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You want to understand the basic physics of some given system…(e.g., HTSCs)</a:t>
            </a:r>
          </a:p>
          <a:p>
            <a:r>
              <a:rPr lang="en-US" sz="2400" smtClean="0"/>
              <a:t>So try to synthesize a simple proxy…(e.g., rocksalt CuO)</a:t>
            </a:r>
          </a:p>
          <a:p>
            <a:r>
              <a:rPr lang="en-US" sz="2400" smtClean="0"/>
              <a:t>But “Mother Nature” won’t “agree.” (She’s a woman!)</a:t>
            </a:r>
          </a:p>
          <a:p>
            <a:r>
              <a:rPr lang="en-US" sz="2400" smtClean="0"/>
              <a:t>However, you can build it in a computer and perform various “ab initio” experiments.</a:t>
            </a:r>
          </a:p>
          <a:p>
            <a:r>
              <a:rPr lang="en-US" sz="2400" smtClean="0"/>
              <a:t>And from such, numerically calculate “observables,” e.g., “response functions.”</a:t>
            </a:r>
          </a:p>
          <a:p>
            <a:r>
              <a:rPr lang="en-US" sz="2400" smtClean="0"/>
              <a:t>Try it out…it’s lots of fun!  And perhaps you’ll discover something as well!</a:t>
            </a:r>
          </a:p>
        </p:txBody>
      </p:sp>
    </p:spTree>
    <p:extLst>
      <p:ext uri="{BB962C8B-B14F-4D97-AF65-F5344CB8AC3E}">
        <p14:creationId xmlns:p14="http://schemas.microsoft.com/office/powerpoint/2010/main" val="35471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3600" b="1" u="sng">
                <a:solidFill>
                  <a:srgbClr val="000000"/>
                </a:solidFill>
                <a:ea typeface="SimSun" pitchFamily="2" charset="-122"/>
              </a:rPr>
              <a:t>Tools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1978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31800" indent="-323850">
              <a:defRPr/>
            </a:pPr>
            <a:r>
              <a:rPr lang="en-US" sz="2400" b="1" dirty="0" smtClean="0">
                <a:latin typeface="Arial" pitchFamily="34" charset="0"/>
              </a:rPr>
              <a:t>QUANTUM-ESPRESSO Suite of Codes</a:t>
            </a:r>
          </a:p>
          <a:p>
            <a:pPr marL="863600" lvl="1" indent="-287338">
              <a:defRPr/>
            </a:pPr>
            <a:r>
              <a:rPr lang="en-US" sz="2000" b="1" dirty="0" err="1" smtClean="0">
                <a:latin typeface="Arial" pitchFamily="34" charset="0"/>
              </a:rPr>
              <a:t>DFT</a:t>
            </a:r>
            <a:r>
              <a:rPr lang="en-US" sz="2000" b="1" dirty="0" smtClean="0">
                <a:latin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</a:rPr>
              <a:t>LDA+U</a:t>
            </a:r>
            <a:r>
              <a:rPr lang="en-US" sz="2000" b="1" dirty="0" smtClean="0">
                <a:latin typeface="Arial" pitchFamily="34" charset="0"/>
              </a:rPr>
              <a:t>) plus electron-phonon</a:t>
            </a:r>
          </a:p>
          <a:p>
            <a:pPr marL="863600" lvl="1" indent="-287338">
              <a:defRPr/>
            </a:pPr>
            <a:r>
              <a:rPr lang="en-US" sz="2000" b="1" dirty="0" smtClean="0">
                <a:latin typeface="Arial" pitchFamily="34" charset="0"/>
              </a:rPr>
              <a:t>Graphics by Tone </a:t>
            </a:r>
            <a:r>
              <a:rPr lang="en-US" sz="2000" b="1" dirty="0" err="1" smtClean="0">
                <a:latin typeface="Arial" pitchFamily="34" charset="0"/>
              </a:rPr>
              <a:t>Kolalj</a:t>
            </a:r>
            <a:r>
              <a:rPr lang="en-US" sz="2000" b="1" dirty="0" smtClean="0">
                <a:latin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</a:rPr>
              <a:t>XCrysDen</a:t>
            </a:r>
            <a:r>
              <a:rPr lang="en-US" sz="2000" b="1" dirty="0" smtClean="0">
                <a:latin typeface="Arial" pitchFamily="34" charset="0"/>
              </a:rPr>
              <a:t>)</a:t>
            </a:r>
          </a:p>
          <a:p>
            <a:pPr marL="863600" lvl="1" indent="-287338">
              <a:defRPr/>
            </a:pP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</a:rPr>
              <a:t>www.quantum-espresso.org</a:t>
            </a:r>
            <a:endParaRPr lang="en-US" sz="2000" b="1" dirty="0">
              <a:solidFill>
                <a:srgbClr val="00B050"/>
              </a:solidFill>
              <a:latin typeface="Arial" pitchFamily="34" charset="0"/>
            </a:endParaRPr>
          </a:p>
          <a:p>
            <a:pPr marL="431800" indent="-323850">
              <a:defRPr/>
            </a:pPr>
            <a:r>
              <a:rPr lang="en-US" sz="2400" b="1" dirty="0" smtClean="0">
                <a:latin typeface="Arial" pitchFamily="34" charset="0"/>
              </a:rPr>
              <a:t>“Dial-in” Parameters</a:t>
            </a:r>
          </a:p>
          <a:p>
            <a:pPr marL="863600" lvl="1" indent="-287338">
              <a:defRPr/>
            </a:pPr>
            <a:r>
              <a:rPr lang="en-US" sz="2000" b="1" dirty="0" smtClean="0">
                <a:latin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</a:rPr>
              <a:t>G</a:t>
            </a:r>
            <a:r>
              <a:rPr lang="en-US" sz="2000" b="1" baseline="30000" dirty="0" err="1" smtClean="0">
                <a:latin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</a:rPr>
              <a:t> = 40 </a:t>
            </a:r>
            <a:r>
              <a:rPr lang="en-US" sz="2000" b="1" dirty="0" err="1" smtClean="0">
                <a:latin typeface="Arial" pitchFamily="34" charset="0"/>
              </a:rPr>
              <a:t>Ry</a:t>
            </a:r>
            <a:r>
              <a:rPr lang="en-US" sz="2000" b="1" dirty="0" smtClean="0">
                <a:latin typeface="Arial" pitchFamily="34" charset="0"/>
              </a:rPr>
              <a:t>		</a:t>
            </a:r>
            <a:r>
              <a:rPr lang="el-GR" sz="2000" b="1" dirty="0" smtClean="0">
                <a:latin typeface="Arial" pitchFamily="34" charset="0"/>
              </a:rPr>
              <a:t>ρ</a:t>
            </a:r>
            <a:r>
              <a:rPr lang="en-US" sz="2000" b="1" dirty="0" smtClean="0">
                <a:latin typeface="Arial" pitchFamily="34" charset="0"/>
              </a:rPr>
              <a:t> = 320 </a:t>
            </a:r>
            <a:r>
              <a:rPr lang="en-US" sz="2000" b="1" dirty="0" err="1" smtClean="0">
                <a:latin typeface="Arial" pitchFamily="34" charset="0"/>
              </a:rPr>
              <a:t>Ry</a:t>
            </a:r>
            <a:endParaRPr lang="en-US" sz="2000" b="1" dirty="0" smtClean="0">
              <a:latin typeface="Arial" pitchFamily="34" charset="0"/>
            </a:endParaRPr>
          </a:p>
          <a:p>
            <a:pPr marL="863600" lvl="1" indent="-287338">
              <a:defRPr/>
            </a:pPr>
            <a:r>
              <a:rPr lang="en-US" sz="2000" b="1" dirty="0" smtClean="0">
                <a:latin typeface="Arial" pitchFamily="34" charset="0"/>
              </a:rPr>
              <a:t>Convergence ≤ 10</a:t>
            </a:r>
            <a:r>
              <a:rPr lang="en-US" sz="2000" b="1" baseline="30000" dirty="0" smtClean="0">
                <a:latin typeface="Arial" pitchFamily="34" charset="0"/>
              </a:rPr>
              <a:t>-6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</a:rPr>
              <a:t>Ry</a:t>
            </a:r>
            <a:endParaRPr lang="en-US" sz="2000" b="1" dirty="0" smtClean="0">
              <a:latin typeface="Arial" pitchFamily="34" charset="0"/>
            </a:endParaRPr>
          </a:p>
          <a:p>
            <a:pPr marL="863600" lvl="1" indent="-287338">
              <a:defRPr/>
            </a:pPr>
            <a:r>
              <a:rPr lang="en-US" sz="2000" b="1" dirty="0" smtClean="0">
                <a:latin typeface="Arial" pitchFamily="34" charset="0"/>
              </a:rPr>
              <a:t>“Smearing” = </a:t>
            </a:r>
            <a:r>
              <a:rPr lang="en-US" sz="2000" b="1" dirty="0" err="1" smtClean="0">
                <a:latin typeface="Arial" pitchFamily="34" charset="0"/>
              </a:rPr>
              <a:t>Methfessel</a:t>
            </a:r>
            <a:r>
              <a:rPr lang="en-US" sz="2000" b="1" dirty="0" smtClean="0">
                <a:latin typeface="Arial" pitchFamily="34" charset="0"/>
              </a:rPr>
              <a:t>-Paxton</a:t>
            </a:r>
          </a:p>
          <a:p>
            <a:pPr marL="863600" lvl="1" indent="-287338">
              <a:defRPr/>
            </a:pPr>
            <a:r>
              <a:rPr lang="en-US" sz="2000" b="1" dirty="0" err="1" smtClean="0">
                <a:latin typeface="Arial" pitchFamily="34" charset="0"/>
              </a:rPr>
              <a:t>Psuedopotentials</a:t>
            </a:r>
            <a:r>
              <a:rPr lang="en-US" sz="2000" b="1" dirty="0" smtClean="0">
                <a:latin typeface="Arial" pitchFamily="34" charset="0"/>
              </a:rPr>
              <a:t>: </a:t>
            </a:r>
            <a:r>
              <a:rPr lang="en-US" sz="2000" b="1" dirty="0" err="1" smtClean="0">
                <a:latin typeface="Arial" pitchFamily="34" charset="0"/>
              </a:rPr>
              <a:t>Ultrasoft</a:t>
            </a:r>
            <a:r>
              <a:rPr lang="en-US" sz="2000" b="1" dirty="0" smtClean="0">
                <a:latin typeface="Arial" pitchFamily="34" charset="0"/>
              </a:rPr>
              <a:t>, XC = </a:t>
            </a:r>
            <a:r>
              <a:rPr lang="en-US" sz="2000" b="1" dirty="0" err="1" smtClean="0">
                <a:latin typeface="Arial" pitchFamily="34" charset="0"/>
              </a:rPr>
              <a:t>Perdew-Zunger</a:t>
            </a:r>
            <a:r>
              <a:rPr lang="en-US" sz="2000" b="1" dirty="0" smtClean="0">
                <a:latin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</a:rPr>
            </a:br>
            <a:r>
              <a:rPr lang="en-US" sz="2000" b="1" dirty="0" smtClean="0">
                <a:latin typeface="Arial" pitchFamily="34" charset="0"/>
              </a:rPr>
              <a:t>Cu: </a:t>
            </a:r>
            <a:r>
              <a:rPr lang="en-US" sz="2000" b="1" dirty="0" err="1" smtClean="0">
                <a:latin typeface="Arial" pitchFamily="34" charset="0"/>
              </a:rPr>
              <a:t>3d</a:t>
            </a:r>
            <a:r>
              <a:rPr lang="en-US" sz="2000" b="1" baseline="30000" dirty="0" err="1" smtClean="0">
                <a:latin typeface="Arial" pitchFamily="34" charset="0"/>
              </a:rPr>
              <a:t>9</a:t>
            </a:r>
            <a:r>
              <a:rPr lang="en-US" sz="2000" b="1" dirty="0" err="1" smtClean="0">
                <a:latin typeface="Arial" pitchFamily="34" charset="0"/>
              </a:rPr>
              <a:t>4s</a:t>
            </a:r>
            <a:r>
              <a:rPr lang="en-US" sz="2000" b="1" baseline="30000" dirty="0" err="1" smtClean="0">
                <a:latin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</a:rPr>
              <a:t>		O: </a:t>
            </a:r>
            <a:r>
              <a:rPr lang="en-US" sz="2000" b="1" dirty="0" err="1" smtClean="0">
                <a:latin typeface="Arial" pitchFamily="34" charset="0"/>
              </a:rPr>
              <a:t>2s</a:t>
            </a:r>
            <a:r>
              <a:rPr lang="en-US" sz="2000" b="1" baseline="30000" dirty="0" err="1" smtClean="0">
                <a:latin typeface="Arial" pitchFamily="34" charset="0"/>
              </a:rPr>
              <a:t>2</a:t>
            </a:r>
            <a:r>
              <a:rPr lang="en-US" sz="2000" b="1" dirty="0" err="1" smtClean="0">
                <a:latin typeface="Arial" pitchFamily="34" charset="0"/>
              </a:rPr>
              <a:t>2p</a:t>
            </a:r>
            <a:r>
              <a:rPr lang="en-US" sz="2000" b="1" baseline="30000" dirty="0" err="1" smtClean="0">
                <a:latin typeface="Arial" pitchFamily="34" charset="0"/>
              </a:rPr>
              <a:t>4</a:t>
            </a:r>
            <a:endParaRPr lang="en-US" sz="2000" b="1" baseline="30000" dirty="0">
              <a:latin typeface="Arial" pitchFamily="34" charset="0"/>
            </a:endParaRPr>
          </a:p>
          <a:p>
            <a:pPr marL="429768" lvl="1" indent="-320040">
              <a:spcBef>
                <a:spcPts val="800"/>
              </a:spcBef>
              <a:defRPr/>
            </a:pPr>
            <a:r>
              <a:rPr lang="en-US" sz="2400" b="1" dirty="0" smtClean="0">
                <a:latin typeface="Arial" pitchFamily="34" charset="0"/>
              </a:rPr>
              <a:t>Hardware</a:t>
            </a:r>
          </a:p>
          <a:p>
            <a:pPr marL="429768" lvl="1" indent="-320040">
              <a:spcBef>
                <a:spcPts val="800"/>
              </a:spcBef>
              <a:defRPr/>
            </a:pPr>
            <a:r>
              <a:rPr lang="en-US" sz="2000" b="1" baseline="30000" dirty="0" smtClean="0">
                <a:latin typeface="Arial" pitchFamily="34" charset="0"/>
              </a:rPr>
              <a:t>		</a:t>
            </a:r>
            <a:r>
              <a:rPr lang="en-US" sz="2000" b="1" dirty="0" smtClean="0">
                <a:latin typeface="Arial" pitchFamily="34" charset="0"/>
              </a:rPr>
              <a:t> 3.33 GHz Intel Core </a:t>
            </a:r>
            <a:r>
              <a:rPr lang="en-US" sz="2000" b="1" dirty="0" err="1" smtClean="0">
                <a:latin typeface="Arial" pitchFamily="34" charset="0"/>
              </a:rPr>
              <a:t>i7</a:t>
            </a:r>
            <a:r>
              <a:rPr lang="en-US" sz="2000" b="1" dirty="0" smtClean="0">
                <a:latin typeface="Arial" pitchFamily="34" charset="0"/>
              </a:rPr>
              <a:t> – 12 GB+ (Gaming Box – Home Built)</a:t>
            </a:r>
            <a:r>
              <a:rPr lang="en-US" sz="2000" b="1" dirty="0">
                <a:latin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</a:endParaRPr>
          </a:p>
          <a:p>
            <a:pPr marL="429768" lvl="1" indent="-320040">
              <a:spcBef>
                <a:spcPts val="800"/>
              </a:spcBef>
              <a:defRPr/>
            </a:pPr>
            <a:r>
              <a:rPr lang="en-US" sz="2400" b="1" dirty="0" smtClean="0">
                <a:latin typeface="Arial" pitchFamily="34" charset="0"/>
              </a:rPr>
              <a:t>Software</a:t>
            </a:r>
            <a:br>
              <a:rPr lang="en-US" sz="2400" b="1" dirty="0" smtClean="0">
                <a:latin typeface="Arial" pitchFamily="34" charset="0"/>
              </a:rPr>
            </a:b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Linux </a:t>
            </a:r>
            <a:r>
              <a:rPr lang="en-US" sz="2000" b="1" dirty="0" err="1" smtClean="0">
                <a:latin typeface="Arial" pitchFamily="34" charset="0"/>
              </a:rPr>
              <a:t>Kubuntu</a:t>
            </a:r>
            <a:endParaRPr lang="en-US" sz="2400" b="1" dirty="0" smtClean="0">
              <a:latin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934200" y="2525713"/>
            <a:ext cx="1447800" cy="1589087"/>
            <a:chOff x="6629400" y="2362200"/>
            <a:chExt cx="1447800" cy="1588532"/>
          </a:xfrm>
        </p:grpSpPr>
        <p:pic>
          <p:nvPicPr>
            <p:cNvPr id="10547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362200"/>
              <a:ext cx="1447800" cy="115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8" name="TextBox 1"/>
            <p:cNvSpPr txBox="1">
              <a:spLocks noChangeArrowheads="1"/>
            </p:cNvSpPr>
            <p:nvPr/>
          </p:nvSpPr>
          <p:spPr bwMode="auto">
            <a:xfrm>
              <a:off x="6629400" y="35814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Viva Italia!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1120</Words>
  <Application>Microsoft Office PowerPoint</Application>
  <PresentationFormat>On-screen Show (4:3)</PresentationFormat>
  <Paragraphs>273</Paragraphs>
  <Slides>38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1_Default Design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Cubic Rocksalt Divalent TMOs</vt:lpstr>
      <vt:lpstr>PowerPoint Presentation</vt:lpstr>
      <vt:lpstr>PowerPoint Presentation</vt:lpstr>
      <vt:lpstr>Proxy Structures A New Materials Science Discipline</vt:lpstr>
      <vt:lpstr>PowerPoint Presentation</vt:lpstr>
      <vt:lpstr>PowerPoint Presentation</vt:lpstr>
      <vt:lpstr>PowerPoint Presentation</vt:lpstr>
      <vt:lpstr>PowerPoint Presentation</vt:lpstr>
      <vt:lpstr>Are There Phonons w/ High-Tc in YBCO?</vt:lpstr>
      <vt:lpstr>Yes -- They’re There!</vt:lpstr>
      <vt:lpstr>PowerPoint Presentation</vt:lpstr>
      <vt:lpstr>PowerPoint Presentation</vt:lpstr>
      <vt:lpstr>Proto-TMO AF-II Rocksalt Unit Cell </vt:lpstr>
      <vt:lpstr>Proto-TMO AF-II Rocksalt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McMillan Strong Coupling</vt:lpstr>
      <vt:lpstr>Generalized Linhard Function</vt:lpstr>
      <vt:lpstr>Dielectric Response Function</vt:lpstr>
      <vt:lpstr>Bottom Line</vt:lpstr>
      <vt:lpstr>Other CuO Proxy Structures</vt:lpstr>
      <vt:lpstr>PowerPoint Presentation</vt:lpstr>
      <vt:lpstr>PowerPoint Presentation</vt:lpstr>
      <vt:lpstr>PowerPoint Presentation</vt:lpstr>
      <vt:lpstr>PowerPoint Presentation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2</cp:revision>
  <dcterms:created xsi:type="dcterms:W3CDTF">2011-06-12T04:21:21Z</dcterms:created>
  <dcterms:modified xsi:type="dcterms:W3CDTF">2011-06-12T04:27:10Z</dcterms:modified>
</cp:coreProperties>
</file>