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8"/>
  </p:notesMasterIdLst>
  <p:sldIdLst>
    <p:sldId id="280" r:id="rId3"/>
    <p:sldId id="257" r:id="rId4"/>
    <p:sldId id="258" r:id="rId5"/>
    <p:sldId id="279" r:id="rId6"/>
    <p:sldId id="262" r:id="rId7"/>
    <p:sldId id="266" r:id="rId8"/>
    <p:sldId id="261" r:id="rId9"/>
    <p:sldId id="259" r:id="rId10"/>
    <p:sldId id="268" r:id="rId11"/>
    <p:sldId id="256" r:id="rId12"/>
    <p:sldId id="264" r:id="rId13"/>
    <p:sldId id="265" r:id="rId14"/>
    <p:sldId id="274" r:id="rId15"/>
    <p:sldId id="278" r:id="rId16"/>
    <p:sldId id="269" r:id="rId17"/>
    <p:sldId id="315" r:id="rId18"/>
    <p:sldId id="271" r:id="rId19"/>
    <p:sldId id="270" r:id="rId20"/>
    <p:sldId id="282" r:id="rId21"/>
    <p:sldId id="283" r:id="rId22"/>
    <p:sldId id="284" r:id="rId23"/>
    <p:sldId id="285" r:id="rId24"/>
    <p:sldId id="286" r:id="rId25"/>
    <p:sldId id="273" r:id="rId26"/>
    <p:sldId id="275" r:id="rId27"/>
    <p:sldId id="292" r:id="rId28"/>
    <p:sldId id="293" r:id="rId29"/>
    <p:sldId id="294" r:id="rId30"/>
    <p:sldId id="313" r:id="rId31"/>
    <p:sldId id="314" r:id="rId32"/>
    <p:sldId id="295" r:id="rId33"/>
    <p:sldId id="296" r:id="rId34"/>
    <p:sldId id="297" r:id="rId35"/>
    <p:sldId id="298" r:id="rId36"/>
    <p:sldId id="299" r:id="rId37"/>
    <p:sldId id="300" r:id="rId38"/>
    <p:sldId id="301" r:id="rId39"/>
    <p:sldId id="302" r:id="rId40"/>
    <p:sldId id="303" r:id="rId41"/>
    <p:sldId id="305" r:id="rId42"/>
    <p:sldId id="288" r:id="rId43"/>
    <p:sldId id="290" r:id="rId44"/>
    <p:sldId id="306" r:id="rId45"/>
    <p:sldId id="307" r:id="rId46"/>
    <p:sldId id="308"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2" d="100"/>
          <a:sy n="82" d="100"/>
        </p:scale>
        <p:origin x="-946" y="-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4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18ECE5-1B86-BC47-9125-606DE9E877D6}" type="datetimeFigureOut">
              <a:rPr lang="en-US" smtClean="0"/>
              <a:pPr/>
              <a:t>8/12/2012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FA7509-0207-294B-87C8-88FB53DBB255}" type="slidenum">
              <a:rPr lang="en-US" smtClean="0"/>
              <a:pPr/>
              <a:t>‹#›</a:t>
            </a:fld>
            <a:endParaRPr lang="en-US"/>
          </a:p>
        </p:txBody>
      </p:sp>
    </p:spTree>
    <p:extLst>
      <p:ext uri="{BB962C8B-B14F-4D97-AF65-F5344CB8AC3E}">
        <p14:creationId xmlns:p14="http://schemas.microsoft.com/office/powerpoint/2010/main" val="10225222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hyperphysics.phy-astr.gsu.edu/hbase/lhel.html"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hyperphysics.phy-astr.gsu.edu/hbase/solids/scond.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Ney Mello, 9/11 survivor decided to leave his career</a:t>
            </a:r>
            <a:r>
              <a:rPr lang="en-US" baseline="0" dirty="0" smtClean="0"/>
              <a:t> as investment banker and </a:t>
            </a:r>
            <a:r>
              <a:rPr lang="en-US" dirty="0" smtClean="0"/>
              <a:t>turn to tango </a:t>
            </a:r>
            <a:endParaRPr lang="en-US" dirty="0"/>
          </a:p>
        </p:txBody>
      </p:sp>
      <p:sp>
        <p:nvSpPr>
          <p:cNvPr id="4" name="Slide Number Placeholder 3"/>
          <p:cNvSpPr>
            <a:spLocks noGrp="1"/>
          </p:cNvSpPr>
          <p:nvPr>
            <p:ph type="sldNum" sz="quarter" idx="10"/>
          </p:nvPr>
        </p:nvSpPr>
        <p:spPr/>
        <p:txBody>
          <a:bodyPr/>
          <a:lstStyle/>
          <a:p>
            <a:fld id="{49FA7509-0207-294B-87C8-88FB53DBB255}"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Figs from Advanced Materials...acknowledge IBM Science Center, Winchester UK</a:t>
            </a:r>
          </a:p>
        </p:txBody>
      </p:sp>
      <p:sp>
        <p:nvSpPr>
          <p:cNvPr id="4" name="Slide Number Placeholder 3"/>
          <p:cNvSpPr>
            <a:spLocks noGrp="1"/>
          </p:cNvSpPr>
          <p:nvPr>
            <p:ph type="sldNum" sz="quarter" idx="10"/>
          </p:nvPr>
        </p:nvSpPr>
        <p:spPr/>
        <p:txBody>
          <a:bodyPr/>
          <a:lstStyle/>
          <a:p>
            <a:fld id="{49FA7509-0207-294B-87C8-88FB53DBB255}" type="slidenum">
              <a:rPr lang="en-US" smtClean="0"/>
              <a:pPr/>
              <a:t>23</a:t>
            </a:fld>
            <a:endParaRPr lang="en-US"/>
          </a:p>
        </p:txBody>
      </p:sp>
    </p:spTree>
    <p:extLst>
      <p:ext uri="{BB962C8B-B14F-4D97-AF65-F5344CB8AC3E}">
        <p14:creationId xmlns:p14="http://schemas.microsoft.com/office/powerpoint/2010/main" val="2622631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this in your portion somewhere</a:t>
            </a:r>
            <a:r>
              <a:rPr lang="en-US" baseline="0" dirty="0" smtClean="0"/>
              <a:t> appropriate...I’ll send </a:t>
            </a:r>
            <a:r>
              <a:rPr lang="en-US" baseline="0" dirty="0" err="1" smtClean="0"/>
              <a:t>NbTi</a:t>
            </a:r>
            <a:r>
              <a:rPr lang="en-US" baseline="0" dirty="0" smtClean="0"/>
              <a:t> and Nb3Sn atomic structures later.</a:t>
            </a:r>
            <a:endParaRPr lang="en-US" dirty="0"/>
          </a:p>
        </p:txBody>
      </p:sp>
      <p:sp>
        <p:nvSpPr>
          <p:cNvPr id="4" name="Slide Number Placeholder 3"/>
          <p:cNvSpPr>
            <a:spLocks noGrp="1"/>
          </p:cNvSpPr>
          <p:nvPr>
            <p:ph type="sldNum" sz="quarter" idx="10"/>
          </p:nvPr>
        </p:nvSpPr>
        <p:spPr/>
        <p:txBody>
          <a:bodyPr/>
          <a:lstStyle/>
          <a:p>
            <a:fld id="{49FA7509-0207-294B-87C8-88FB53DBB255}" type="slidenum">
              <a:rPr lang="en-US" smtClean="0"/>
              <a:pPr/>
              <a:t>27</a:t>
            </a:fld>
            <a:endParaRPr lang="en-US"/>
          </a:p>
        </p:txBody>
      </p:sp>
    </p:spTree>
    <p:extLst>
      <p:ext uri="{BB962C8B-B14F-4D97-AF65-F5344CB8AC3E}">
        <p14:creationId xmlns:p14="http://schemas.microsoft.com/office/powerpoint/2010/main" val="377553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208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28607BE-FE86-448D-A2E9-3B5AE18E3344}" type="slidenum">
              <a:rPr lang="en-US" smtClean="0"/>
              <a:pPr fontAlgn="base">
                <a:spcBef>
                  <a:spcPct val="0"/>
                </a:spcBef>
                <a:spcAft>
                  <a:spcPct val="0"/>
                </a:spcAft>
                <a:defRPr/>
              </a:pPr>
              <a:t>32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1D651FF-8068-42D2-B929-90DCCE1F1DB9}" type="slidenum">
              <a:rPr lang="en-US" smtClean="0">
                <a:solidFill>
                  <a:srgbClr val="000000"/>
                </a:solidFill>
              </a:rPr>
              <a:pPr fontAlgn="base">
                <a:spcBef>
                  <a:spcPct val="0"/>
                </a:spcBef>
                <a:spcAft>
                  <a:spcPct val="0"/>
                </a:spcAft>
                <a:defRPr/>
              </a:pPr>
              <a:t>34</a:t>
            </a:fld>
            <a:endParaRPr lang="en-US" smtClean="0">
              <a:solidFill>
                <a:srgbClr val="000000"/>
              </a:solidFill>
            </a:endParaRPr>
          </a:p>
        </p:txBody>
      </p:sp>
      <p:sp>
        <p:nvSpPr>
          <p:cNvPr id="141315" name="Rectangle 2"/>
          <p:cNvSpPr>
            <a:spLocks noGrp="1" noRot="1" noChangeAspect="1" noChangeArrowheads="1" noTextEdit="1"/>
          </p:cNvSpPr>
          <p:nvPr>
            <p:ph type="sldImg"/>
          </p:nvPr>
        </p:nvSpPr>
        <p:spPr bwMode="auto">
          <a:xfrm>
            <a:off x="1144588" y="687388"/>
            <a:ext cx="4568825"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A Canadian Worldview</a:t>
            </a:r>
            <a:endParaRPr lang="en-US" smtClean="0"/>
          </a:p>
          <a:p>
            <a:pPr eaLnBrk="1" hangingPunct="1">
              <a:spcBef>
                <a:spcPct val="0"/>
              </a:spcBef>
            </a:pPr>
            <a:r>
              <a:rPr lang="en-US" u="sng" smtClean="0"/>
              <a:t>Talking Points</a:t>
            </a:r>
            <a:endParaRPr lang="en-US" smtClean="0"/>
          </a:p>
          <a:p>
            <a:pPr eaLnBrk="1" hangingPunct="1">
              <a:spcBef>
                <a:spcPct val="0"/>
              </a:spcBef>
            </a:pPr>
            <a:r>
              <a:rPr lang="en-US" smtClean="0"/>
              <a:t>Much of North America’s remaining natural gas reserves are located along the Artic Ocean North Shore and shared between the US (Alaska) and Canada.  For the past 25 years, the Canadian government, with private companies, has researched the construction of a massive pipeline from the Mackenzie River Delta to Alberta.  It now appears this project may go forward in 2006 with gas transport beginning in 2009.  More information can be found at the MVP website, http://www.mackenziegasproject.com. </a:t>
            </a:r>
          </a:p>
          <a:p>
            <a:pPr lvl="1" eaLnBrk="1" hangingPunct="1">
              <a:spcBef>
                <a:spcPct val="0"/>
              </a:spcBef>
            </a:pPr>
            <a:r>
              <a:rPr lang="en-US" smtClean="0"/>
              <a:t>The Mackenzie Valley Project (MVP) presents an example of opportunities that might arise elsewhere in the world to combine the delivery of natural gas with wellhead generated electricity via a Liquid Natural Gas SuperCable (to be discussed).</a:t>
            </a:r>
          </a:p>
          <a:p>
            <a:pPr lvl="1" eaLnBrk="1" hangingPunct="1">
              <a:spcBef>
                <a:spcPct val="0"/>
              </a:spcBef>
            </a:pPr>
            <a:r>
              <a:rPr lang="en-US" smtClean="0"/>
              <a:t>It is estimated that the Mackenzie Delta reserves, once full production begins, will last 15 – 20 years.  When exhausted, remote “wellhead” sites such as these present opportunities for the construction of “hydricity” producing nuclear plants to supplant indefinitely natural gas, and delivery hydrogen and electricity over the same SuperCable pipeline, if it has been pre-engineered for such conversion.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fld id="{BD83D212-1B63-4A72-A261-2B77502C58C0}" type="slidenum">
              <a:rPr lang="en-US" smtClean="0">
                <a:solidFill>
                  <a:srgbClr val="000000"/>
                </a:solidFill>
                <a:latin typeface="Arial" charset="0"/>
              </a:rPr>
              <a:pPr eaLnBrk="1" fontAlgn="base" hangingPunct="1">
                <a:spcBef>
                  <a:spcPct val="0"/>
                </a:spcBef>
                <a:spcAft>
                  <a:spcPct val="0"/>
                </a:spcAft>
              </a:pPr>
              <a:t>40</a:t>
            </a:fld>
            <a:endParaRPr lang="en-US" smtClean="0">
              <a:solidFill>
                <a:srgbClr val="000000"/>
              </a:solidFill>
              <a:latin typeface="Arial" charset="0"/>
            </a:endParaRPr>
          </a:p>
        </p:txBody>
      </p:sp>
      <p:sp>
        <p:nvSpPr>
          <p:cNvPr id="145411" name="Slide Image Placeholder 1"/>
          <p:cNvSpPr>
            <a:spLocks noGrp="1" noRot="1" noChangeAspect="1" noTextEdit="1"/>
          </p:cNvSpPr>
          <p:nvPr>
            <p:ph type="sldImg"/>
          </p:nvPr>
        </p:nvSpPr>
        <p:spPr bwMode="auto">
          <a:xfrm>
            <a:off x="114458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
        <p:nvSpPr>
          <p:cNvPr id="145413" name="Slide Number Placeholder 3"/>
          <p:cNvSpPr txBox="1">
            <a:spLocks noGrp="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nchor="b"/>
          <a:lstStyle>
            <a:lvl1pPr defTabSz="966788" eaLnBrk="0" hangingPunct="0">
              <a:defRPr>
                <a:solidFill>
                  <a:schemeClr val="tx1"/>
                </a:solidFill>
                <a:latin typeface="Calibri" pitchFamily="34" charset="0"/>
                <a:cs typeface="Arial" charset="0"/>
              </a:defRPr>
            </a:lvl1pPr>
            <a:lvl2pPr marL="742950" indent="-285750" defTabSz="966788" eaLnBrk="0" hangingPunct="0">
              <a:defRPr>
                <a:solidFill>
                  <a:schemeClr val="tx1"/>
                </a:solidFill>
                <a:latin typeface="Calibri" pitchFamily="34" charset="0"/>
                <a:cs typeface="Arial" charset="0"/>
              </a:defRPr>
            </a:lvl2pPr>
            <a:lvl3pPr marL="1143000" indent="-228600" defTabSz="966788" eaLnBrk="0" hangingPunct="0">
              <a:defRPr>
                <a:solidFill>
                  <a:schemeClr val="tx1"/>
                </a:solidFill>
                <a:latin typeface="Calibri" pitchFamily="34" charset="0"/>
                <a:cs typeface="Arial" charset="0"/>
              </a:defRPr>
            </a:lvl3pPr>
            <a:lvl4pPr marL="1600200" indent="-228600" defTabSz="966788" eaLnBrk="0" hangingPunct="0">
              <a:defRPr>
                <a:solidFill>
                  <a:schemeClr val="tx1"/>
                </a:solidFill>
                <a:latin typeface="Calibri" pitchFamily="34" charset="0"/>
                <a:cs typeface="Arial" charset="0"/>
              </a:defRPr>
            </a:lvl4pPr>
            <a:lvl5pPr marL="2057400" indent="-228600" defTabSz="966788" eaLnBrk="0" hangingPunct="0">
              <a:defRPr>
                <a:solidFill>
                  <a:schemeClr val="tx1"/>
                </a:solidFill>
                <a:latin typeface="Calibri" pitchFamily="34" charset="0"/>
                <a:cs typeface="Arial" charset="0"/>
              </a:defRPr>
            </a:lvl5pPr>
            <a:lvl6pPr marL="2514600" indent="-228600" defTabSz="966788" eaLnBrk="0" fontAlgn="base" hangingPunct="0">
              <a:spcBef>
                <a:spcPct val="0"/>
              </a:spcBef>
              <a:spcAft>
                <a:spcPct val="0"/>
              </a:spcAft>
              <a:defRPr>
                <a:solidFill>
                  <a:schemeClr val="tx1"/>
                </a:solidFill>
                <a:latin typeface="Calibri" pitchFamily="34" charset="0"/>
                <a:cs typeface="Arial" charset="0"/>
              </a:defRPr>
            </a:lvl6pPr>
            <a:lvl7pPr marL="2971800" indent="-228600" defTabSz="966788" eaLnBrk="0" fontAlgn="base" hangingPunct="0">
              <a:spcBef>
                <a:spcPct val="0"/>
              </a:spcBef>
              <a:spcAft>
                <a:spcPct val="0"/>
              </a:spcAft>
              <a:defRPr>
                <a:solidFill>
                  <a:schemeClr val="tx1"/>
                </a:solidFill>
                <a:latin typeface="Calibri" pitchFamily="34" charset="0"/>
                <a:cs typeface="Arial" charset="0"/>
              </a:defRPr>
            </a:lvl7pPr>
            <a:lvl8pPr marL="3429000" indent="-228600" defTabSz="966788" eaLnBrk="0" fontAlgn="base" hangingPunct="0">
              <a:spcBef>
                <a:spcPct val="0"/>
              </a:spcBef>
              <a:spcAft>
                <a:spcPct val="0"/>
              </a:spcAft>
              <a:defRPr>
                <a:solidFill>
                  <a:schemeClr val="tx1"/>
                </a:solidFill>
                <a:latin typeface="Calibri" pitchFamily="34" charset="0"/>
                <a:cs typeface="Arial" charset="0"/>
              </a:defRPr>
            </a:lvl8pPr>
            <a:lvl9pPr marL="3886200" indent="-228600" defTabSz="966788"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CE3AD905-635B-4D8A-8AD7-746579439679}" type="slidenum">
              <a:rPr lang="en-US" sz="1100">
                <a:solidFill>
                  <a:srgbClr val="000000"/>
                </a:solidFill>
              </a:rPr>
              <a:pPr algn="r" eaLnBrk="1" hangingPunct="1"/>
              <a:t>40</a:t>
            </a:fld>
            <a:endParaRPr lang="en-US" sz="11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Leading up to Superconductivity</a:t>
            </a:r>
            <a:endParaRPr lang="en-US" dirty="0"/>
          </a:p>
        </p:txBody>
      </p:sp>
      <p:sp>
        <p:nvSpPr>
          <p:cNvPr id="4" name="Slide Number Placeholder 3"/>
          <p:cNvSpPr>
            <a:spLocks noGrp="1"/>
          </p:cNvSpPr>
          <p:nvPr>
            <p:ph type="sldNum" sz="quarter" idx="10"/>
          </p:nvPr>
        </p:nvSpPr>
        <p:spPr/>
        <p:txBody>
          <a:bodyPr/>
          <a:lstStyle/>
          <a:p>
            <a:fld id="{49FA7509-0207-294B-87C8-88FB53DBB255}" type="slidenum">
              <a:rPr lang="en-US" smtClean="0"/>
              <a:pPr/>
              <a:t>41</a:t>
            </a:fld>
            <a:endParaRPr lang="en-US"/>
          </a:p>
        </p:txBody>
      </p:sp>
    </p:spTree>
    <p:extLst>
      <p:ext uri="{BB962C8B-B14F-4D97-AF65-F5344CB8AC3E}">
        <p14:creationId xmlns:p14="http://schemas.microsoft.com/office/powerpoint/2010/main" val="3148112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DF55F8E-D4DB-408F-97EA-26296732A640}" type="slidenum">
              <a:rPr lang="en-US" smtClean="0">
                <a:latin typeface="Arial" charset="0"/>
              </a:rPr>
              <a:pPr fontAlgn="base">
                <a:spcBef>
                  <a:spcPct val="0"/>
                </a:spcBef>
                <a:spcAft>
                  <a:spcPct val="0"/>
                </a:spcAft>
                <a:defRPr/>
              </a:pPr>
              <a:t>42</a:t>
            </a:fld>
            <a:endParaRPr lang="en-US" smtClean="0">
              <a:latin typeface="Arial" charset="0"/>
            </a:endParaRPr>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F8CC487-1741-4687-BD3A-D451387706F7}" type="slidenum">
              <a:rPr lang="en-US" smtClean="0"/>
              <a:pPr fontAlgn="base">
                <a:spcBef>
                  <a:spcPct val="0"/>
                </a:spcBef>
                <a:spcAft>
                  <a:spcPct val="0"/>
                </a:spcAft>
                <a:defRPr/>
              </a:pPr>
              <a:t>43</a:t>
            </a:fld>
            <a:endParaRPr lang="en-US" smtClean="0"/>
          </a:p>
        </p:txBody>
      </p:sp>
      <p:sp>
        <p:nvSpPr>
          <p:cNvPr id="147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EAAC62B-DAA2-4BD5-BB73-CC1634FE65A9}" type="slidenum">
              <a:rPr lang="en-US" smtClean="0">
                <a:latin typeface="Arial" charset="0"/>
              </a:rPr>
              <a:pPr fontAlgn="base">
                <a:spcBef>
                  <a:spcPct val="0"/>
                </a:spcBef>
                <a:spcAft>
                  <a:spcPct val="0"/>
                </a:spcAft>
                <a:defRPr/>
              </a:pPr>
              <a:t>44</a:t>
            </a:fld>
            <a:endParaRPr lang="en-US" smtClean="0">
              <a:latin typeface="Arial" charset="0"/>
            </a:endParaRPr>
          </a:p>
        </p:txBody>
      </p:sp>
      <p:sp>
        <p:nvSpPr>
          <p:cNvPr id="148483" name="Rectangle 2"/>
          <p:cNvSpPr>
            <a:spLocks noGrp="1" noRot="1" noChangeAspect="1" noChangeArrowheads="1" noTextEdit="1"/>
          </p:cNvSpPr>
          <p:nvPr>
            <p:ph type="sldImg"/>
          </p:nvPr>
        </p:nvSpPr>
        <p:spPr bwMode="auto">
          <a:xfrm>
            <a:off x="1152525" y="692150"/>
            <a:ext cx="4554538"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4" name="Rectangle 3"/>
          <p:cNvSpPr>
            <a:spLocks noGrp="1" noChangeArrowheads="1"/>
          </p:cNvSpPr>
          <p:nvPr>
            <p:ph type="body" idx="1"/>
          </p:nvPr>
        </p:nvSpPr>
        <p:spPr bwMode="auto">
          <a:xfrm>
            <a:off x="914400" y="4340225"/>
            <a:ext cx="5029200" cy="4446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0636116-C45F-4769-A4B7-2D15B4A3BE94}" type="slidenum">
              <a:rPr lang="en-US" smtClean="0">
                <a:latin typeface="Arial" charset="0"/>
              </a:rPr>
              <a:pPr fontAlgn="base">
                <a:spcBef>
                  <a:spcPct val="0"/>
                </a:spcBef>
                <a:spcAft>
                  <a:spcPct val="0"/>
                </a:spcAft>
                <a:defRPr/>
              </a:pPr>
              <a:t>45</a:t>
            </a:fld>
            <a:endParaRPr lang="en-US" smtClean="0">
              <a:latin typeface="Arial" charset="0"/>
            </a:endParaRPr>
          </a:p>
        </p:txBody>
      </p:sp>
      <p:sp>
        <p:nvSpPr>
          <p:cNvPr id="149507" name="Rectangle 2"/>
          <p:cNvSpPr>
            <a:spLocks noGrp="1" noRot="1" noChangeAspect="1" noChangeArrowheads="1" noTextEdit="1"/>
          </p:cNvSpPr>
          <p:nvPr>
            <p:ph type="sldImg"/>
          </p:nvPr>
        </p:nvSpPr>
        <p:spPr bwMode="auto">
          <a:xfrm>
            <a:off x="1152525" y="692150"/>
            <a:ext cx="4554538"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8" name="Rectangle 3"/>
          <p:cNvSpPr>
            <a:spLocks noGrp="1" noChangeArrowheads="1"/>
          </p:cNvSpPr>
          <p:nvPr>
            <p:ph type="body" idx="1"/>
          </p:nvPr>
        </p:nvSpPr>
        <p:spPr bwMode="auto">
          <a:xfrm>
            <a:off x="914400" y="4340225"/>
            <a:ext cx="5029200" cy="4446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6ACE94A-0A6B-7A4F-876F-48F5F4A5C056}" type="slidenum">
              <a:rPr lang="en-US">
                <a:solidFill>
                  <a:srgbClr val="000000"/>
                </a:solidFill>
              </a:rPr>
              <a:pPr/>
              <a:t>4</a:t>
            </a:fld>
            <a:endParaRPr lang="en-US">
              <a:solidFill>
                <a:srgbClr val="000000"/>
              </a:solidFill>
            </a:endParaRPr>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C5543E6-6F41-9B45-91B0-7400F66C67E7}" type="slidenum">
              <a:rPr lang="en-US">
                <a:solidFill>
                  <a:srgbClr val="000000"/>
                </a:solidFill>
              </a:rPr>
              <a:pPr/>
              <a:t>9</a:t>
            </a:fld>
            <a:endParaRPr lang="en-US">
              <a:solidFill>
                <a:srgbClr val="000000"/>
              </a:solidFill>
            </a:endParaRPr>
          </a:p>
        </p:txBody>
      </p:sp>
      <p:sp>
        <p:nvSpPr>
          <p:cNvPr id="130051" name="Rectangle 2"/>
          <p:cNvSpPr>
            <a:spLocks noGrp="1" noRot="1" noChangeAspect="1" noChangeArrowheads="1" noTextEdit="1"/>
          </p:cNvSpPr>
          <p:nvPr>
            <p:ph type="sldImg"/>
          </p:nvPr>
        </p:nvSpPr>
        <p:spPr bwMode="auto">
          <a:xfrm>
            <a:off x="1304925" y="768350"/>
            <a:ext cx="4254500" cy="3190875"/>
          </a:xfrm>
          <a:noFill/>
          <a:ln>
            <a:solidFill>
              <a:srgbClr val="000000"/>
            </a:solidFill>
            <a:miter lim="800000"/>
            <a:headEnd/>
            <a:tailEnd/>
          </a:ln>
        </p:spPr>
      </p:sp>
      <p:sp>
        <p:nvSpPr>
          <p:cNvPr id="130052" name="Rectangle 3"/>
          <p:cNvSpPr>
            <a:spLocks noGrp="1" noChangeArrowheads="1"/>
          </p:cNvSpPr>
          <p:nvPr>
            <p:ph type="body" idx="1"/>
          </p:nvPr>
        </p:nvSpPr>
        <p:spPr bwMode="auto">
          <a:xfrm>
            <a:off x="914400" y="4343400"/>
            <a:ext cx="5029200" cy="4114800"/>
          </a:xfrm>
          <a:noFill/>
        </p:spPr>
        <p:txBody>
          <a:bodyPr wrap="square" lIns="89779" tIns="44889" rIns="89779" bIns="44889"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after having successfully </a:t>
            </a:r>
            <a:r>
              <a:rPr lang="en-US" dirty="0" smtClean="0">
                <a:hlinkClick r:id="rId3"/>
              </a:rPr>
              <a:t>liquified helium</a:t>
            </a:r>
            <a:r>
              <a:rPr lang="en-US" dirty="0" smtClean="0"/>
              <a:t> in 1908,KO  The mercury could be made very pure by distillation, and this was important because the resistivity at low temperatures tends to be dominated by impurity effects. This phenomenon was called </a:t>
            </a:r>
            <a:r>
              <a:rPr lang="en-US" dirty="0" smtClean="0">
                <a:hlinkClick r:id="rId4"/>
              </a:rPr>
              <a:t>superconductivity</a:t>
            </a:r>
            <a:r>
              <a:rPr lang="en-US" dirty="0" smtClean="0"/>
              <a:t>, and the temperature at which it occurred is called its </a:t>
            </a:r>
            <a:r>
              <a:rPr lang="en-US" dirty="0" smtClean="0">
                <a:hlinkClick r:id="rId4"/>
              </a:rPr>
              <a:t>critical temperatur</a:t>
            </a:r>
            <a:r>
              <a:rPr lang="en-US" dirty="0" smtClean="0"/>
              <a:t>e </a:t>
            </a:r>
          </a:p>
          <a:p>
            <a:pPr eaLnBrk="1" hangingPunct="1">
              <a:spcBef>
                <a:spcPct val="0"/>
              </a:spcBef>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He later discovered that lead </a:t>
            </a:r>
            <a:r>
              <a:rPr lang="en-US" sz="1200" kern="1200" dirty="0" err="1" smtClean="0">
                <a:solidFill>
                  <a:schemeClr val="tx1"/>
                </a:solidFill>
                <a:latin typeface="+mn-lt"/>
                <a:ea typeface="+mn-ea"/>
                <a:cs typeface="+mn-cs"/>
              </a:rPr>
              <a:t>superconducts</a:t>
            </a:r>
            <a:r>
              <a:rPr lang="en-US" sz="1200" kern="1200" dirty="0" smtClean="0">
                <a:solidFill>
                  <a:schemeClr val="tx1"/>
                </a:solidFill>
                <a:latin typeface="+mn-lt"/>
                <a:ea typeface="+mn-ea"/>
                <a:cs typeface="+mn-cs"/>
              </a:rPr>
              <a:t> at 7K (-266.2°C).</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there are more than 30 elements have been found to </a:t>
            </a:r>
            <a:r>
              <a:rPr lang="en-US" sz="1200" kern="1200" dirty="0" err="1" smtClean="0">
                <a:solidFill>
                  <a:schemeClr val="tx1"/>
                </a:solidFill>
                <a:latin typeface="+mn-lt"/>
                <a:ea typeface="+mn-ea"/>
                <a:cs typeface="+mn-cs"/>
              </a:rPr>
              <a:t>superconduct</a:t>
            </a:r>
            <a:r>
              <a:rPr lang="en-US" sz="1200" kern="1200" dirty="0" smtClean="0">
                <a:solidFill>
                  <a:schemeClr val="tx1"/>
                </a:solidFill>
                <a:latin typeface="+mn-lt"/>
                <a:ea typeface="+mn-ea"/>
                <a:cs typeface="+mn-cs"/>
              </a:rPr>
              <a:t> if you cool them far enough</a:t>
            </a:r>
            <a:r>
              <a:rPr lang="en-US" dirty="0" smtClean="0"/>
              <a:t> </a:t>
            </a:r>
            <a:endParaRPr lang="en-US" dirty="0"/>
          </a:p>
        </p:txBody>
      </p:sp>
      <p:sp>
        <p:nvSpPr>
          <p:cNvPr id="4" name="Slide Number Placeholder 3"/>
          <p:cNvSpPr>
            <a:spLocks noGrp="1"/>
          </p:cNvSpPr>
          <p:nvPr>
            <p:ph type="sldNum" sz="quarter" idx="10"/>
          </p:nvPr>
        </p:nvSpPr>
        <p:spPr/>
        <p:txBody>
          <a:bodyPr/>
          <a:lstStyle/>
          <a:p>
            <a:fld id="{49FA7509-0207-294B-87C8-88FB53DBB255}"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001AC17-5598-0042-9DAB-2BE758425718}" type="slidenum">
              <a:rPr lang="en-US">
                <a:solidFill>
                  <a:srgbClr val="000000"/>
                </a:solidFill>
              </a:rPr>
              <a:pPr/>
              <a:t>15</a:t>
            </a:fld>
            <a:endParaRPr lang="en-US">
              <a:solidFill>
                <a:srgbClr val="000000"/>
              </a:solidFill>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123 Figures</a:t>
            </a:r>
          </a:p>
        </p:txBody>
      </p:sp>
      <p:sp>
        <p:nvSpPr>
          <p:cNvPr id="4" name="Slide Number Placeholder 3"/>
          <p:cNvSpPr>
            <a:spLocks noGrp="1"/>
          </p:cNvSpPr>
          <p:nvPr>
            <p:ph type="sldNum" sz="quarter" idx="10"/>
          </p:nvPr>
        </p:nvSpPr>
        <p:spPr/>
        <p:txBody>
          <a:bodyPr/>
          <a:lstStyle/>
          <a:p>
            <a:fld id="{49FA7509-0207-294B-87C8-88FB53DBB255}" type="slidenum">
              <a:rPr lang="en-US" smtClean="0"/>
              <a:pPr/>
              <a:t>19</a:t>
            </a:fld>
            <a:endParaRPr lang="en-US"/>
          </a:p>
        </p:txBody>
      </p:sp>
    </p:spTree>
    <p:extLst>
      <p:ext uri="{BB962C8B-B14F-4D97-AF65-F5344CB8AC3E}">
        <p14:creationId xmlns:p14="http://schemas.microsoft.com/office/powerpoint/2010/main" val="1745132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La214 (p-types)                                                      Nd214</a:t>
            </a:r>
            <a:r>
              <a:rPr lang="en-US" baseline="0" dirty="0" smtClean="0"/>
              <a:t> (n-types)</a:t>
            </a:r>
            <a:endParaRPr lang="en-US" dirty="0"/>
          </a:p>
        </p:txBody>
      </p:sp>
      <p:sp>
        <p:nvSpPr>
          <p:cNvPr id="4" name="Slide Number Placeholder 3"/>
          <p:cNvSpPr>
            <a:spLocks noGrp="1"/>
          </p:cNvSpPr>
          <p:nvPr>
            <p:ph type="sldNum" sz="quarter" idx="10"/>
          </p:nvPr>
        </p:nvSpPr>
        <p:spPr/>
        <p:txBody>
          <a:bodyPr/>
          <a:lstStyle/>
          <a:p>
            <a:fld id="{49FA7509-0207-294B-87C8-88FB53DBB255}" type="slidenum">
              <a:rPr lang="en-US" smtClean="0"/>
              <a:pPr/>
              <a:t>20</a:t>
            </a:fld>
            <a:endParaRPr lang="en-US"/>
          </a:p>
        </p:txBody>
      </p:sp>
    </p:spTree>
    <p:extLst>
      <p:ext uri="{BB962C8B-B14F-4D97-AF65-F5344CB8AC3E}">
        <p14:creationId xmlns:p14="http://schemas.microsoft.com/office/powerpoint/2010/main" val="1709485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Figs from Advanced Materials...acknowledge IBM Science Center, Winchester UK</a:t>
            </a:r>
          </a:p>
          <a:p>
            <a:endParaRPr lang="en-US" dirty="0"/>
          </a:p>
        </p:txBody>
      </p:sp>
      <p:sp>
        <p:nvSpPr>
          <p:cNvPr id="4" name="Slide Number Placeholder 3"/>
          <p:cNvSpPr>
            <a:spLocks noGrp="1"/>
          </p:cNvSpPr>
          <p:nvPr>
            <p:ph type="sldNum" sz="quarter" idx="10"/>
          </p:nvPr>
        </p:nvSpPr>
        <p:spPr/>
        <p:txBody>
          <a:bodyPr/>
          <a:lstStyle/>
          <a:p>
            <a:fld id="{49FA7509-0207-294B-87C8-88FB53DBB255}" type="slidenum">
              <a:rPr lang="en-US" smtClean="0"/>
              <a:pPr/>
              <a:t>21</a:t>
            </a:fld>
            <a:endParaRPr lang="en-US"/>
          </a:p>
        </p:txBody>
      </p:sp>
    </p:spTree>
    <p:extLst>
      <p:ext uri="{BB962C8B-B14F-4D97-AF65-F5344CB8AC3E}">
        <p14:creationId xmlns:p14="http://schemas.microsoft.com/office/powerpoint/2010/main" val="169276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Figs from Advanced Materials...acknowledge IBM Science Center, Winchester UK</a:t>
            </a:r>
            <a:endParaRPr lang="en-US" dirty="0"/>
          </a:p>
        </p:txBody>
      </p:sp>
      <p:sp>
        <p:nvSpPr>
          <p:cNvPr id="4" name="Slide Number Placeholder 3"/>
          <p:cNvSpPr>
            <a:spLocks noGrp="1"/>
          </p:cNvSpPr>
          <p:nvPr>
            <p:ph type="sldNum" sz="quarter" idx="10"/>
          </p:nvPr>
        </p:nvSpPr>
        <p:spPr/>
        <p:txBody>
          <a:bodyPr/>
          <a:lstStyle/>
          <a:p>
            <a:fld id="{49FA7509-0207-294B-87C8-88FB53DBB255}" type="slidenum">
              <a:rPr lang="en-US" smtClean="0"/>
              <a:pPr/>
              <a:t>22</a:t>
            </a:fld>
            <a:endParaRPr lang="en-US"/>
          </a:p>
        </p:txBody>
      </p:sp>
    </p:spTree>
    <p:extLst>
      <p:ext uri="{BB962C8B-B14F-4D97-AF65-F5344CB8AC3E}">
        <p14:creationId xmlns:p14="http://schemas.microsoft.com/office/powerpoint/2010/main" val="1733539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B9F547-625C-5C4F-926A-2D07629F9BFC}" type="datetimeFigureOut">
              <a:rPr lang="en-US" smtClean="0"/>
              <a:pPr/>
              <a:t>8/12/2012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BF783-8018-A841-A188-C633ECF0945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B9F547-625C-5C4F-926A-2D07629F9BFC}" type="datetimeFigureOut">
              <a:rPr lang="en-US" smtClean="0"/>
              <a:pPr/>
              <a:t>8/12/2012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BF783-8018-A841-A188-C633ECF0945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B9F547-625C-5C4F-926A-2D07629F9BFC}" type="datetimeFigureOut">
              <a:rPr lang="en-US" smtClean="0"/>
              <a:pPr/>
              <a:t>8/12/2012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BF783-8018-A841-A188-C633ECF0945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F59137CB-7C77-495B-91F1-0972C4A95EA8}" type="slidenum">
              <a:rPr lang="en-US"/>
              <a:pPr>
                <a:defRPr/>
              </a:pPr>
              <a:t>‹#›</a:t>
            </a:fld>
            <a:endParaRPr lang="en-US"/>
          </a:p>
        </p:txBody>
      </p:sp>
    </p:spTree>
    <p:extLst>
      <p:ext uri="{BB962C8B-B14F-4D97-AF65-F5344CB8AC3E}">
        <p14:creationId xmlns:p14="http://schemas.microsoft.com/office/powerpoint/2010/main" val="3958491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B577B7E-36B4-4463-B859-6C723923757F}" type="slidenum">
              <a:rPr lang="en-US"/>
              <a:pPr>
                <a:defRPr/>
              </a:pPr>
              <a:t>‹#›</a:t>
            </a:fld>
            <a:endParaRPr lang="en-US"/>
          </a:p>
        </p:txBody>
      </p:sp>
    </p:spTree>
    <p:extLst>
      <p:ext uri="{BB962C8B-B14F-4D97-AF65-F5344CB8AC3E}">
        <p14:creationId xmlns:p14="http://schemas.microsoft.com/office/powerpoint/2010/main" val="2596329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0C0FF77-9FE0-4321-9715-2CC71CDCCD1F}" type="slidenum">
              <a:rPr lang="en-US"/>
              <a:pPr>
                <a:defRPr/>
              </a:pPr>
              <a:t>‹#›</a:t>
            </a:fld>
            <a:endParaRPr lang="en-US"/>
          </a:p>
        </p:txBody>
      </p:sp>
    </p:spTree>
    <p:extLst>
      <p:ext uri="{BB962C8B-B14F-4D97-AF65-F5344CB8AC3E}">
        <p14:creationId xmlns:p14="http://schemas.microsoft.com/office/powerpoint/2010/main" val="2591801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3CA79820-3D9C-4EA5-AF91-399019F12B3D}" type="slidenum">
              <a:rPr lang="en-US"/>
              <a:pPr>
                <a:defRPr/>
              </a:pPr>
              <a:t>‹#›</a:t>
            </a:fld>
            <a:endParaRPr lang="en-US"/>
          </a:p>
        </p:txBody>
      </p:sp>
    </p:spTree>
    <p:extLst>
      <p:ext uri="{BB962C8B-B14F-4D97-AF65-F5344CB8AC3E}">
        <p14:creationId xmlns:p14="http://schemas.microsoft.com/office/powerpoint/2010/main" val="2023321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5E97BBB7-DE6D-47C8-B6F3-7897BE599E3B}" type="slidenum">
              <a:rPr lang="en-US"/>
              <a:pPr>
                <a:defRPr/>
              </a:pPr>
              <a:t>‹#›</a:t>
            </a:fld>
            <a:endParaRPr lang="en-US"/>
          </a:p>
        </p:txBody>
      </p:sp>
    </p:spTree>
    <p:extLst>
      <p:ext uri="{BB962C8B-B14F-4D97-AF65-F5344CB8AC3E}">
        <p14:creationId xmlns:p14="http://schemas.microsoft.com/office/powerpoint/2010/main" val="2512036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37D35223-75D7-4C23-A940-17DA03218970}" type="slidenum">
              <a:rPr lang="en-US"/>
              <a:pPr>
                <a:defRPr/>
              </a:pPr>
              <a:t>‹#›</a:t>
            </a:fld>
            <a:endParaRPr lang="en-US"/>
          </a:p>
        </p:txBody>
      </p:sp>
    </p:spTree>
    <p:extLst>
      <p:ext uri="{BB962C8B-B14F-4D97-AF65-F5344CB8AC3E}">
        <p14:creationId xmlns:p14="http://schemas.microsoft.com/office/powerpoint/2010/main" val="3995179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41F9A4F7-BF4F-4AF6-9D05-D0B7171B66AD}" type="slidenum">
              <a:rPr lang="en-US"/>
              <a:pPr>
                <a:defRPr/>
              </a:pPr>
              <a:t>‹#›</a:t>
            </a:fld>
            <a:endParaRPr lang="en-US"/>
          </a:p>
        </p:txBody>
      </p:sp>
    </p:spTree>
    <p:extLst>
      <p:ext uri="{BB962C8B-B14F-4D97-AF65-F5344CB8AC3E}">
        <p14:creationId xmlns:p14="http://schemas.microsoft.com/office/powerpoint/2010/main" val="3195746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508DBAE0-CBE2-4562-8AE5-7D81EB0DDB3E}" type="slidenum">
              <a:rPr lang="en-US"/>
              <a:pPr>
                <a:defRPr/>
              </a:pPr>
              <a:t>‹#›</a:t>
            </a:fld>
            <a:endParaRPr lang="en-US"/>
          </a:p>
        </p:txBody>
      </p:sp>
    </p:spTree>
    <p:extLst>
      <p:ext uri="{BB962C8B-B14F-4D97-AF65-F5344CB8AC3E}">
        <p14:creationId xmlns:p14="http://schemas.microsoft.com/office/powerpoint/2010/main" val="1841528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B9F547-625C-5C4F-926A-2D07629F9BFC}" type="datetimeFigureOut">
              <a:rPr lang="en-US" smtClean="0"/>
              <a:pPr/>
              <a:t>8/12/2012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BF783-8018-A841-A188-C633ECF0945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56AB11C8-F01D-405D-8829-BD6F56B586D9}" type="slidenum">
              <a:rPr lang="en-US"/>
              <a:pPr>
                <a:defRPr/>
              </a:pPr>
              <a:t>‹#›</a:t>
            </a:fld>
            <a:endParaRPr lang="en-US"/>
          </a:p>
        </p:txBody>
      </p:sp>
    </p:spTree>
    <p:extLst>
      <p:ext uri="{BB962C8B-B14F-4D97-AF65-F5344CB8AC3E}">
        <p14:creationId xmlns:p14="http://schemas.microsoft.com/office/powerpoint/2010/main" val="1362192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C27CD17-A694-41CD-84A3-F930EA3A3D5B}" type="slidenum">
              <a:rPr lang="en-US"/>
              <a:pPr>
                <a:defRPr/>
              </a:pPr>
              <a:t>‹#›</a:t>
            </a:fld>
            <a:endParaRPr lang="en-US"/>
          </a:p>
        </p:txBody>
      </p:sp>
    </p:spTree>
    <p:extLst>
      <p:ext uri="{BB962C8B-B14F-4D97-AF65-F5344CB8AC3E}">
        <p14:creationId xmlns:p14="http://schemas.microsoft.com/office/powerpoint/2010/main" val="2681337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5D292EC5-12CD-423D-9322-90E962AABE07}" type="slidenum">
              <a:rPr lang="en-US"/>
              <a:pPr>
                <a:defRPr/>
              </a:pPr>
              <a:t>‹#›</a:t>
            </a:fld>
            <a:endParaRPr lang="en-US"/>
          </a:p>
        </p:txBody>
      </p:sp>
    </p:spTree>
    <p:extLst>
      <p:ext uri="{BB962C8B-B14F-4D97-AF65-F5344CB8AC3E}">
        <p14:creationId xmlns:p14="http://schemas.microsoft.com/office/powerpoint/2010/main" val="3988733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6035FFED-7021-47EB-AAD0-3405209C3C20}" type="slidenum">
              <a:rPr lang="en-US"/>
              <a:pPr>
                <a:defRPr/>
              </a:pPr>
              <a:t>‹#›</a:t>
            </a:fld>
            <a:endParaRPr lang="en-US"/>
          </a:p>
        </p:txBody>
      </p:sp>
    </p:spTree>
    <p:extLst>
      <p:ext uri="{BB962C8B-B14F-4D97-AF65-F5344CB8AC3E}">
        <p14:creationId xmlns:p14="http://schemas.microsoft.com/office/powerpoint/2010/main" val="308042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4400">
              <a:solidFill>
                <a:schemeClr val="tx2"/>
              </a:solidFill>
              <a:latin typeface="Comic Sans MS" pitchFamily="66" charset="0"/>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Tx/>
              <a:buChar char="•"/>
            </a:pPr>
            <a:endParaRPr lang="en-US" sz="3200">
              <a:latin typeface="Comic Sans MS" pitchFamily="66" charset="0"/>
            </a:endParaRPr>
          </a:p>
        </p:txBody>
      </p:sp>
    </p:spTree>
    <p:extLst>
      <p:ext uri="{BB962C8B-B14F-4D97-AF65-F5344CB8AC3E}">
        <p14:creationId xmlns:p14="http://schemas.microsoft.com/office/powerpoint/2010/main" val="20089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B9F547-625C-5C4F-926A-2D07629F9BFC}" type="datetimeFigureOut">
              <a:rPr lang="en-US" smtClean="0"/>
              <a:pPr/>
              <a:t>8/12/2012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BF783-8018-A841-A188-C633ECF0945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B9F547-625C-5C4F-926A-2D07629F9BFC}" type="datetimeFigureOut">
              <a:rPr lang="en-US" smtClean="0"/>
              <a:pPr/>
              <a:t>8/12/2012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BF783-8018-A841-A188-C633ECF0945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B9F547-625C-5C4F-926A-2D07629F9BFC}" type="datetimeFigureOut">
              <a:rPr lang="en-US" smtClean="0"/>
              <a:pPr/>
              <a:t>8/12/2012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5BF783-8018-A841-A188-C633ECF0945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B9F547-625C-5C4F-926A-2D07629F9BFC}" type="datetimeFigureOut">
              <a:rPr lang="en-US" smtClean="0"/>
              <a:pPr/>
              <a:t>8/12/2012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5BF783-8018-A841-A188-C633ECF0945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B9F547-625C-5C4F-926A-2D07629F9BFC}" type="datetimeFigureOut">
              <a:rPr lang="en-US" smtClean="0"/>
              <a:pPr/>
              <a:t>8/12/2012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5BF783-8018-A841-A188-C633ECF0945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B9F547-625C-5C4F-926A-2D07629F9BFC}" type="datetimeFigureOut">
              <a:rPr lang="en-US" smtClean="0"/>
              <a:pPr/>
              <a:t>8/12/2012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BF783-8018-A841-A188-C633ECF0945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B9F547-625C-5C4F-926A-2D07629F9BFC}" type="datetimeFigureOut">
              <a:rPr lang="en-US" smtClean="0"/>
              <a:pPr/>
              <a:t>8/12/2012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BF783-8018-A841-A188-C633ECF0945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B9F547-625C-5C4F-926A-2D07629F9BFC}" type="datetimeFigureOut">
              <a:rPr lang="en-US" smtClean="0"/>
              <a:pPr/>
              <a:t>8/12/2012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BF783-8018-A841-A188-C633ECF0945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mn-cs"/>
              </a:defRPr>
            </a:lvl1pPr>
          </a:lstStyle>
          <a:p>
            <a:pPr defTabSz="914400" fontAlgn="base">
              <a:spcBef>
                <a:spcPct val="0"/>
              </a:spcBef>
              <a:spcAft>
                <a:spcPct val="0"/>
              </a:spcAft>
              <a:defRPr/>
            </a:pPr>
            <a:fld id="{76268E30-2EF1-4236-8A02-E07A4B907809}"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87267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hyperphysics.phy-astr.gsu.edu/hbase/magnetic/magfie.html" TargetMode="External"/><Relationship Id="rId2" Type="http://schemas.openxmlformats.org/officeDocument/2006/relationships/hyperlink" Target="http://hyperphysics.phy-astr.gsu.edu/hbase/solids/scond.html" TargetMode="External"/><Relationship Id="rId1" Type="http://schemas.openxmlformats.org/officeDocument/2006/relationships/slideLayout" Target="../slideLayouts/slideLayout7.xml"/><Relationship Id="rId5" Type="http://schemas.openxmlformats.org/officeDocument/2006/relationships/hyperlink" Target="http://hyperphysics.phy-astr.gsu.edu/hbase/electric/farlaw.html" TargetMode="External"/><Relationship Id="rId4" Type="http://schemas.openxmlformats.org/officeDocument/2006/relationships/hyperlink" Target="http://hyperphysics.phy-astr.gsu.edu/hbase/solids/meis.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wmf"/></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7.xml"/><Relationship Id="rId6" Type="http://schemas.openxmlformats.org/officeDocument/2006/relationships/image" Target="../media/image39.jpeg"/><Relationship Id="rId5" Type="http://schemas.openxmlformats.org/officeDocument/2006/relationships/hyperlink" Target="http://upload.wikimedia.org/wikipedia/commons/a/a1/Piramide_de_la_Luna_072006.jpg" TargetMode="Externa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jpeg"/><Relationship Id="rId7" Type="http://schemas.openxmlformats.org/officeDocument/2006/relationships/hyperlink" Target="http://en.wikipedia.org/wiki/File:Bldng40cropped.jpg" TargetMode="External"/><Relationship Id="rId2" Type="http://schemas.openxmlformats.org/officeDocument/2006/relationships/hyperlink" Target="http://en.wikipedia.org/wiki/File:Fermilab_WilsonHall.JPG" TargetMode="External"/><Relationship Id="rId1" Type="http://schemas.openxmlformats.org/officeDocument/2006/relationships/slideLayout" Target="../slideLayouts/slideLayout17.xml"/><Relationship Id="rId6" Type="http://schemas.openxmlformats.org/officeDocument/2006/relationships/image" Target="../media/image42.jpeg"/><Relationship Id="rId5" Type="http://schemas.openxmlformats.org/officeDocument/2006/relationships/image" Target="../media/image41.gif"/><Relationship Id="rId4" Type="http://schemas.openxmlformats.org/officeDocument/2006/relationships/hyperlink" Target="http://en.wikipedia.org/wiki/File:Fermilab_satellite.gi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png"/><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hyperlink" Target="http://upload.wikimedia.org/wikipedia/commons/0/00/Standard_Model_of_Elementary_Particles.svg" TargetMode="External"/><Relationship Id="rId4" Type="http://schemas.openxmlformats.org/officeDocument/2006/relationships/image" Target="../media/image46.wmf"/></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hyperlink" Target="http://en.wikipedia.org/wiki/File:080998_Universe_Content_240.jpg"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17.xml"/><Relationship Id="rId7" Type="http://schemas.openxmlformats.org/officeDocument/2006/relationships/image" Target="../media/image55.png"/><Relationship Id="rId2" Type="http://schemas.openxmlformats.org/officeDocument/2006/relationships/video" Target="file:///E:\PMG-W2AGZ\Presentations%20&amp;%20Travel\2007\06-17%20RTSC%20Loen\My%20Lectures\Whither%20Superconductivity\AMSCnavy_640x480.wmv" TargetMode="External"/><Relationship Id="rId1" Type="http://schemas.openxmlformats.org/officeDocument/2006/relationships/video" Target="file:///E:\PMG-W2AGZ\Presentations%20&amp;%20Travel\2007\06-17%20RTSC%20Loen\My%20Lectures\Whither%20Superconductivity\AMSC_PodMotor_320x240.wmv" TargetMode="Externa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vmlDrawing" Target="../drawings/vmlDrawing1.vml"/><Relationship Id="rId5" Type="http://schemas.openxmlformats.org/officeDocument/2006/relationships/image" Target="../media/image74.png"/><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vmlDrawing" Target="../drawings/vmlDrawing2.vml"/><Relationship Id="rId5" Type="http://schemas.openxmlformats.org/officeDocument/2006/relationships/image" Target="../media/image75.png"/><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9.jpeg"/><Relationship Id="rId4" Type="http://schemas.openxmlformats.org/officeDocument/2006/relationships/hyperlink" Target="http://www.google.com/imgres?imgurl=http://www.research.philips.com/about/images/gilles_holst.jpg&amp;imgrefurl=http://www.research.philips.com/about/history.html&amp;usg=__RBYgJgqAXs0CG3s-W4s88bBpuCI=&amp;h=90&amp;w=70&amp;sz=5&amp;hl=en&amp;start=4&amp;um=1&amp;itbs=1&amp;tbnid=gCtSl471MotvwM:&amp;tbnh=78&amp;tbnw=61&amp;prev=/images?q=gilles+holst&amp;um=1&amp;hl=en&amp;client=firefox-a&amp;rls=org.mozilla:en-US:official&amp;tbs=isch: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5.png"/>
          <p:cNvPicPr>
            <a:picLocks noChangeAspect="1"/>
          </p:cNvPicPr>
          <p:nvPr/>
        </p:nvPicPr>
        <p:blipFill>
          <a:blip r:embed="rId2"/>
          <a:stretch>
            <a:fillRect/>
          </a:stretch>
        </p:blipFill>
        <p:spPr>
          <a:xfrm>
            <a:off x="1997094" y="0"/>
            <a:ext cx="5149811"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92288" y="5367338"/>
            <a:ext cx="5486400" cy="566738"/>
          </a:xfrm>
        </p:spPr>
        <p:txBody>
          <a:bodyPr>
            <a:noAutofit/>
          </a:bodyPr>
          <a:lstStyle/>
          <a:p>
            <a:pPr algn="ctr"/>
            <a:r>
              <a:rPr lang="en-US" sz="3200" dirty="0" smtClean="0">
                <a:latin typeface="Comic Sans MS"/>
              </a:rPr>
              <a:t>SUPERCONDUCTOR</a:t>
            </a:r>
            <a:endParaRPr lang="en-US" sz="3200" dirty="0">
              <a:latin typeface="Comic Sans MS"/>
            </a:endParaRPr>
          </a:p>
        </p:txBody>
      </p:sp>
      <p:pic>
        <p:nvPicPr>
          <p:cNvPr id="10" name="Picture Placeholder 9" descr="download.jpg"/>
          <p:cNvPicPr>
            <a:picLocks noGrp="1" noChangeAspect="1"/>
          </p:cNvPicPr>
          <p:nvPr>
            <p:ph type="pic" idx="1"/>
          </p:nvPr>
        </p:nvPicPr>
        <p:blipFill>
          <a:blip r:embed="rId2"/>
          <a:srcRect l="-14" r="-14"/>
          <a:stretch>
            <a:fillRect/>
          </a:stretch>
        </p:blipFill>
        <p:spPr>
          <a:xfrm>
            <a:off x="-468810" y="0"/>
            <a:ext cx="7353798" cy="5367338"/>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Picture 3.png"/>
          <p:cNvPicPr>
            <a:picLocks noGrp="1" noChangeAspect="1"/>
          </p:cNvPicPr>
          <p:nvPr>
            <p:ph type="pic" idx="1"/>
          </p:nvPr>
        </p:nvPicPr>
        <p:blipFill>
          <a:blip r:embed="rId3"/>
          <a:srcRect t="-12840" b="-12840"/>
          <a:stretch>
            <a:fillRect/>
          </a:stretch>
        </p:blipFill>
        <p:spPr>
          <a:xfrm>
            <a:off x="0" y="-266700"/>
            <a:ext cx="9144000" cy="74295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2101" y="1231900"/>
            <a:ext cx="8369300" cy="4585871"/>
          </a:xfrm>
          <a:prstGeom prst="rect">
            <a:avLst/>
          </a:prstGeom>
          <a:noFill/>
        </p:spPr>
        <p:txBody>
          <a:bodyPr wrap="square" rtlCol="0">
            <a:spAutoFit/>
          </a:bodyPr>
          <a:lstStyle/>
          <a:p>
            <a:r>
              <a:rPr lang="en-US" sz="2800" dirty="0" smtClean="0"/>
              <a:t>It was not until the mid-1950s that the theoretical</a:t>
            </a:r>
          </a:p>
          <a:p>
            <a:r>
              <a:rPr lang="en-US" sz="2800" dirty="0" smtClean="0"/>
              <a:t>web surrounding superconductivity was finally</a:t>
            </a:r>
          </a:p>
          <a:p>
            <a:r>
              <a:rPr lang="en-US" sz="2800" dirty="0" err="1" smtClean="0"/>
              <a:t>unravelled</a:t>
            </a:r>
            <a:r>
              <a:rPr lang="en-US" sz="2800" dirty="0" smtClean="0"/>
              <a:t>, having frustrated attempts by some of the</a:t>
            </a:r>
          </a:p>
          <a:p>
            <a:r>
              <a:rPr lang="en-US" sz="2800" dirty="0" smtClean="0"/>
              <a:t>20th century’s brightest and best physicists, including</a:t>
            </a:r>
          </a:p>
          <a:p>
            <a:r>
              <a:rPr lang="en-US" sz="2800" dirty="0" smtClean="0"/>
              <a:t>Dirac, Einstein, Feynman and Pauli.</a:t>
            </a:r>
          </a:p>
          <a:p>
            <a:endParaRPr lang="en-US" sz="2800" dirty="0" smtClean="0"/>
          </a:p>
          <a:p>
            <a:r>
              <a:rPr lang="en-US" sz="2800" dirty="0" smtClean="0"/>
              <a:t>This feat was eventually accomplished by John Bardeen, Leon Cooper and Robert Schrieffer, leading to what is now called </a:t>
            </a:r>
            <a:r>
              <a:rPr lang="en-US" sz="4000" dirty="0" smtClean="0"/>
              <a:t>BCS theory</a:t>
            </a:r>
            <a:r>
              <a:rPr lang="en-US" sz="2800" dirty="0" smtClean="0"/>
              <a:t>.</a:t>
            </a:r>
          </a:p>
          <a:p>
            <a:r>
              <a:rPr lang="en-US" sz="2800" dirty="0" smtClean="0"/>
              <a:t>the trio shared the 1972 Nobel Prize for Physics</a:t>
            </a:r>
            <a:endParaRPr lang="en-US" sz="2800" dirty="0"/>
          </a:p>
        </p:txBody>
      </p:sp>
      <p:sp>
        <p:nvSpPr>
          <p:cNvPr id="4" name="TextBox 3"/>
          <p:cNvSpPr txBox="1"/>
          <p:nvPr/>
        </p:nvSpPr>
        <p:spPr>
          <a:xfrm>
            <a:off x="1485900" y="609600"/>
            <a:ext cx="6586859" cy="584776"/>
          </a:xfrm>
          <a:prstGeom prst="rect">
            <a:avLst/>
          </a:prstGeom>
          <a:noFill/>
        </p:spPr>
        <p:txBody>
          <a:bodyPr wrap="none" rtlCol="0">
            <a:spAutoFit/>
          </a:bodyPr>
          <a:lstStyle/>
          <a:p>
            <a:r>
              <a:rPr lang="en-US" sz="3200" b="1" dirty="0" smtClean="0"/>
              <a:t>How does superconductivity happen?</a:t>
            </a:r>
            <a:endParaRPr lang="en-US" sz="32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1300" y="1384300"/>
            <a:ext cx="8902700" cy="3970318"/>
          </a:xfrm>
          <a:prstGeom prst="rect">
            <a:avLst/>
          </a:prstGeom>
          <a:noFill/>
        </p:spPr>
        <p:txBody>
          <a:bodyPr wrap="square" rtlCol="0">
            <a:spAutoFit/>
          </a:bodyPr>
          <a:lstStyle/>
          <a:p>
            <a:r>
              <a:rPr lang="en-US" b="1" dirty="0" smtClean="0"/>
              <a:t>The </a:t>
            </a:r>
            <a:r>
              <a:rPr lang="en-US" b="1" dirty="0" err="1" smtClean="0"/>
              <a:t>Meissner</a:t>
            </a:r>
            <a:r>
              <a:rPr lang="en-US" b="1" dirty="0" smtClean="0"/>
              <a:t> Effect </a:t>
            </a:r>
            <a:endParaRPr lang="en-US" dirty="0" smtClean="0"/>
          </a:p>
          <a:p>
            <a:r>
              <a:rPr lang="en-US" dirty="0" smtClean="0"/>
              <a:t>When a material makes the transition from the normal to </a:t>
            </a:r>
            <a:r>
              <a:rPr lang="en-US" dirty="0" smtClean="0">
                <a:hlinkClick r:id="rId2"/>
              </a:rPr>
              <a:t>superconducting</a:t>
            </a:r>
            <a:r>
              <a:rPr lang="en-US" dirty="0" smtClean="0"/>
              <a:t> state, </a:t>
            </a:r>
          </a:p>
          <a:p>
            <a:r>
              <a:rPr lang="en-US" dirty="0" smtClean="0"/>
              <a:t>it actively excludes </a:t>
            </a:r>
            <a:r>
              <a:rPr lang="en-US" dirty="0" smtClean="0">
                <a:hlinkClick r:id="rId3"/>
              </a:rPr>
              <a:t>magnetic fields</a:t>
            </a:r>
            <a:r>
              <a:rPr lang="en-US" dirty="0" smtClean="0"/>
              <a:t> from its interior; this is called the </a:t>
            </a:r>
            <a:r>
              <a:rPr lang="en-US" dirty="0" err="1" smtClean="0"/>
              <a:t>Meissner</a:t>
            </a:r>
            <a:r>
              <a:rPr lang="en-US" dirty="0" smtClean="0"/>
              <a:t> effect. </a:t>
            </a:r>
          </a:p>
          <a:p>
            <a:r>
              <a:rPr lang="en-US" dirty="0" smtClean="0"/>
              <a:t>This constraint to zero magnetic field inside a superconductor is distinct from </a:t>
            </a:r>
          </a:p>
          <a:p>
            <a:r>
              <a:rPr lang="en-US" dirty="0" smtClean="0"/>
              <a:t>the </a:t>
            </a:r>
            <a:r>
              <a:rPr lang="en-US" dirty="0" smtClean="0">
                <a:hlinkClick r:id="rId4"/>
              </a:rPr>
              <a:t>perfect diamagnetism</a:t>
            </a:r>
            <a:r>
              <a:rPr lang="en-US" dirty="0" smtClean="0"/>
              <a:t> which would arise from its zero electrical resistance. </a:t>
            </a:r>
          </a:p>
          <a:p>
            <a:r>
              <a:rPr lang="en-US" dirty="0" smtClean="0"/>
              <a:t>Zero resistance would imply that if you tried to magnetize a superconductor, </a:t>
            </a:r>
          </a:p>
          <a:p>
            <a:r>
              <a:rPr lang="en-US" dirty="0" smtClean="0"/>
              <a:t>current loops would be generated to exactly cancel the imposed field (</a:t>
            </a:r>
            <a:r>
              <a:rPr lang="en-US" dirty="0" smtClean="0">
                <a:hlinkClick r:id="rId5"/>
              </a:rPr>
              <a:t>Lenz's law</a:t>
            </a:r>
            <a:r>
              <a:rPr lang="en-US" dirty="0" smtClean="0"/>
              <a:t>). </a:t>
            </a:r>
          </a:p>
          <a:p>
            <a:r>
              <a:rPr lang="en-US" dirty="0" smtClean="0"/>
              <a:t>But if the material already had a steady magnetic field through it when it was cooled trough </a:t>
            </a:r>
          </a:p>
          <a:p>
            <a:r>
              <a:rPr lang="en-US" dirty="0" smtClean="0"/>
              <a:t>the superconducting transition,</a:t>
            </a:r>
          </a:p>
          <a:p>
            <a:r>
              <a:rPr lang="en-US" dirty="0" smtClean="0"/>
              <a:t> the magnetic field would be expected to remain.</a:t>
            </a:r>
          </a:p>
          <a:p>
            <a:r>
              <a:rPr lang="en-US" dirty="0" smtClean="0"/>
              <a:t> If there were no change in the applied magnetic field, there would be </a:t>
            </a:r>
          </a:p>
          <a:p>
            <a:r>
              <a:rPr lang="en-US" dirty="0" smtClean="0"/>
              <a:t>no generated voltage (</a:t>
            </a:r>
            <a:r>
              <a:rPr lang="en-US" dirty="0" smtClean="0">
                <a:hlinkClick r:id="rId5"/>
              </a:rPr>
              <a:t>Faraday's law</a:t>
            </a:r>
            <a:r>
              <a:rPr lang="en-US" dirty="0" smtClean="0"/>
              <a:t>) to drive currents, </a:t>
            </a:r>
          </a:p>
          <a:p>
            <a:r>
              <a:rPr lang="en-US" dirty="0" smtClean="0"/>
              <a:t>even in a perfect conductor. Hence the active exclusion of magnetic field </a:t>
            </a:r>
          </a:p>
          <a:p>
            <a:r>
              <a:rPr lang="en-US" dirty="0" smtClean="0"/>
              <a:t>must be considered to be an effect distinct from just zero resistance. </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2926" y="2895600"/>
            <a:ext cx="5164555" cy="769441"/>
          </a:xfrm>
          <a:prstGeom prst="rect">
            <a:avLst/>
          </a:prstGeom>
          <a:noFill/>
        </p:spPr>
        <p:txBody>
          <a:bodyPr wrap="none" rtlCol="0">
            <a:spAutoFit/>
          </a:bodyPr>
          <a:lstStyle/>
          <a:p>
            <a:r>
              <a:rPr lang="en-US" sz="4400" dirty="0" smtClean="0"/>
              <a:t>Racing for higher T SC</a:t>
            </a:r>
            <a:endParaRPr lang="en-US"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idx="4294967295"/>
          </p:nvPr>
        </p:nvSpPr>
        <p:spPr>
          <a:xfrm>
            <a:off x="1752600" y="76200"/>
            <a:ext cx="5791200" cy="1143000"/>
          </a:xfrm>
        </p:spPr>
        <p:txBody>
          <a:bodyPr lIns="98529" tIns="49265" rIns="98529" bIns="49265" rtlCol="0">
            <a:normAutofit/>
          </a:bodyPr>
          <a:lstStyle/>
          <a:p>
            <a:pPr eaLnBrk="1" fontAlgn="auto" hangingPunct="1">
              <a:spcAft>
                <a:spcPts val="0"/>
              </a:spcAft>
              <a:defRPr/>
            </a:pPr>
            <a:r>
              <a:rPr lang="en-US" dirty="0" smtClean="0"/>
              <a:t>1986</a:t>
            </a:r>
          </a:p>
        </p:txBody>
      </p:sp>
      <p:pic>
        <p:nvPicPr>
          <p:cNvPr id="70659" name="Picture 3"/>
          <p:cNvPicPr>
            <a:picLocks noChangeArrowheads="1"/>
          </p:cNvPicPr>
          <p:nvPr/>
        </p:nvPicPr>
        <p:blipFill>
          <a:blip r:embed="rId3"/>
          <a:srcRect/>
          <a:stretch>
            <a:fillRect/>
          </a:stretch>
        </p:blipFill>
        <p:spPr bwMode="auto">
          <a:xfrm>
            <a:off x="706438" y="1600200"/>
            <a:ext cx="2900362" cy="3708400"/>
          </a:xfrm>
          <a:prstGeom prst="rect">
            <a:avLst/>
          </a:prstGeom>
          <a:noFill/>
          <a:ln w="9525">
            <a:noFill/>
            <a:miter lim="800000"/>
            <a:headEnd/>
            <a:tailEnd/>
          </a:ln>
          <a:effectLst/>
        </p:spPr>
      </p:pic>
      <p:sp>
        <p:nvSpPr>
          <p:cNvPr id="70660" name="Rectangle 4"/>
          <p:cNvSpPr>
            <a:spLocks noChangeArrowheads="1"/>
          </p:cNvSpPr>
          <p:nvPr/>
        </p:nvSpPr>
        <p:spPr bwMode="auto">
          <a:xfrm>
            <a:off x="1236663" y="5391150"/>
            <a:ext cx="2573337" cy="676275"/>
          </a:xfrm>
          <a:prstGeom prst="rect">
            <a:avLst/>
          </a:prstGeom>
          <a:noFill/>
          <a:ln w="9525">
            <a:noFill/>
            <a:miter lim="800000"/>
            <a:headEnd/>
            <a:tailEnd/>
          </a:ln>
          <a:effectLst/>
        </p:spPr>
        <p:txBody>
          <a:bodyPr wrap="none" lIns="98529" tIns="49265" rIns="98529" bIns="49265">
            <a:prstTxWarp prst="textNoShape">
              <a:avLst/>
            </a:prstTxWarp>
            <a:spAutoFit/>
          </a:bodyPr>
          <a:lstStyle/>
          <a:p>
            <a:pPr defTabSz="977900" eaLnBrk="0" hangingPunct="0"/>
            <a:r>
              <a:rPr lang="en-US" sz="1900" b="1" u="sng">
                <a:solidFill>
                  <a:srgbClr val="000000"/>
                </a:solidFill>
                <a:latin typeface="Arial" pitchFamily="23" charset="0"/>
              </a:rPr>
              <a:t>Bednorz and Mueller</a:t>
            </a:r>
          </a:p>
          <a:p>
            <a:pPr defTabSz="977900" eaLnBrk="0" hangingPunct="0"/>
            <a:r>
              <a:rPr lang="en-US" sz="1900" b="1" u="sng">
                <a:solidFill>
                  <a:srgbClr val="000000"/>
                </a:solidFill>
                <a:latin typeface="Arial" pitchFamily="23" charset="0"/>
              </a:rPr>
              <a:t>IBM Zuerich, 1986</a:t>
            </a:r>
          </a:p>
        </p:txBody>
      </p:sp>
      <p:pic>
        <p:nvPicPr>
          <p:cNvPr id="70661" name="Picture 5"/>
          <p:cNvPicPr>
            <a:picLocks noChangeArrowheads="1"/>
          </p:cNvPicPr>
          <p:nvPr/>
        </p:nvPicPr>
        <p:blipFill>
          <a:blip r:embed="rId4"/>
          <a:srcRect/>
          <a:stretch>
            <a:fillRect/>
          </a:stretch>
        </p:blipFill>
        <p:spPr bwMode="auto">
          <a:xfrm>
            <a:off x="4724400" y="1600200"/>
            <a:ext cx="3943350" cy="4487863"/>
          </a:xfrm>
          <a:prstGeom prst="rect">
            <a:avLst/>
          </a:prstGeom>
          <a:noFill/>
          <a:ln w="9525">
            <a:noFill/>
            <a:miter lim="800000"/>
            <a:headEnd/>
            <a:tailEnd/>
          </a:ln>
          <a:effectLst/>
        </p:spPr>
      </p:pic>
      <p:sp>
        <p:nvSpPr>
          <p:cNvPr id="70662" name="Text Box 6"/>
          <p:cNvSpPr txBox="1">
            <a:spLocks noChangeArrowheads="1"/>
          </p:cNvSpPr>
          <p:nvPr/>
        </p:nvSpPr>
        <p:spPr bwMode="auto">
          <a:xfrm>
            <a:off x="5791200" y="5129213"/>
            <a:ext cx="2006600" cy="274637"/>
          </a:xfrm>
          <a:prstGeom prst="rect">
            <a:avLst/>
          </a:prstGeom>
          <a:noFill/>
          <a:ln w="9525">
            <a:noFill/>
            <a:miter lim="800000"/>
            <a:headEnd/>
            <a:tailEnd/>
          </a:ln>
          <a:effectLst/>
        </p:spPr>
        <p:txBody>
          <a:bodyPr wrap="none" lIns="0" tIns="0" rIns="0" bIns="0">
            <a:prstTxWarp prst="textNoShape">
              <a:avLst/>
            </a:prstTxWarp>
            <a:spAutoFit/>
          </a:bodyPr>
          <a:lstStyle/>
          <a:p>
            <a:pPr eaLnBrk="0" hangingPunct="0"/>
            <a:r>
              <a:rPr lang="en-US" b="1">
                <a:solidFill>
                  <a:srgbClr val="0000CC"/>
                </a:solidFill>
                <a:latin typeface="Comic Sans MS" pitchFamily="23" charset="0"/>
              </a:rPr>
              <a:t>Onset T</a:t>
            </a:r>
            <a:r>
              <a:rPr lang="en-US" b="1" baseline="-25000">
                <a:solidFill>
                  <a:srgbClr val="0000CC"/>
                </a:solidFill>
                <a:latin typeface="Comic Sans MS" pitchFamily="23" charset="0"/>
              </a:rPr>
              <a:t>C</a:t>
            </a:r>
            <a:r>
              <a:rPr lang="en-US" b="1">
                <a:solidFill>
                  <a:srgbClr val="0000CC"/>
                </a:solidFill>
                <a:latin typeface="Comic Sans MS" pitchFamily="23" charset="0"/>
              </a:rPr>
              <a:t> = 40 K !</a:t>
            </a:r>
          </a:p>
        </p:txBody>
      </p:sp>
      <p:sp>
        <p:nvSpPr>
          <p:cNvPr id="70663" name="AutoShape 7"/>
          <p:cNvSpPr>
            <a:spLocks noChangeArrowheads="1"/>
          </p:cNvSpPr>
          <p:nvPr/>
        </p:nvSpPr>
        <p:spPr bwMode="auto">
          <a:xfrm>
            <a:off x="5715000" y="4957763"/>
            <a:ext cx="2224088" cy="612775"/>
          </a:xfrm>
          <a:prstGeom prst="wedgeRoundRectCallout">
            <a:avLst>
              <a:gd name="adj1" fmla="val -49856"/>
              <a:gd name="adj2" fmla="val -172449"/>
              <a:gd name="adj3" fmla="val 16667"/>
            </a:avLst>
          </a:prstGeom>
          <a:noFill/>
          <a:ln w="19050">
            <a:solidFill>
              <a:srgbClr val="0000CC"/>
            </a:solidFill>
            <a:miter lim="800000"/>
            <a:headEnd/>
            <a:tailEnd/>
          </a:ln>
          <a:effectLst/>
        </p:spPr>
        <p:txBody>
          <a:bodyPr lIns="0" tIns="0" rIns="0" bIns="0" anchor="ctr">
            <a:prstTxWarp prst="textNoShape">
              <a:avLst/>
            </a:prstTxWarp>
            <a:spAutoFit/>
          </a:bodyPr>
          <a:lstStyle/>
          <a:p>
            <a:pPr algn="ctr" eaLnBrk="0" hangingPunct="0"/>
            <a:endParaRPr lang="en-US" sz="3600" b="1">
              <a:solidFill>
                <a:srgbClr val="00CC99"/>
              </a:solidFill>
              <a:latin typeface="Times New Roman" pitchFamily="23"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563" y="777982"/>
            <a:ext cx="5730875" cy="574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72607" y="93306"/>
            <a:ext cx="4254759" cy="523220"/>
          </a:xfrm>
          <a:prstGeom prst="rect">
            <a:avLst/>
          </a:prstGeom>
          <a:noFill/>
        </p:spPr>
        <p:txBody>
          <a:bodyPr wrap="square" rtlCol="0">
            <a:spAutoFit/>
          </a:bodyPr>
          <a:lstStyle/>
          <a:p>
            <a:pPr algn="ctr"/>
            <a:r>
              <a:rPr lang="en-US" sz="2800" dirty="0" smtClean="0"/>
              <a:t>La</a:t>
            </a:r>
            <a:r>
              <a:rPr lang="en-US" sz="2800" baseline="-25000" dirty="0" smtClean="0"/>
              <a:t>2</a:t>
            </a:r>
            <a:r>
              <a:rPr lang="en-US" sz="2800" dirty="0" smtClean="0"/>
              <a:t>CuO</a:t>
            </a:r>
            <a:r>
              <a:rPr lang="en-US" sz="2800" baseline="-25000" dirty="0" smtClean="0"/>
              <a:t>4</a:t>
            </a:r>
            <a:r>
              <a:rPr lang="en-US" sz="2800" dirty="0" smtClean="0"/>
              <a:t>  (doped with Ba)</a:t>
            </a:r>
            <a:endParaRPr lang="en-US" sz="2800" dirty="0"/>
          </a:p>
        </p:txBody>
      </p:sp>
    </p:spTree>
    <p:extLst>
      <p:ext uri="{BB962C8B-B14F-4D97-AF65-F5344CB8AC3E}">
        <p14:creationId xmlns:p14="http://schemas.microsoft.com/office/powerpoint/2010/main" val="1106910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smtClean="0"/>
              <a:t>2011</a:t>
            </a:r>
            <a:endParaRPr lang="en-US" sz="3600" dirty="0"/>
          </a:p>
        </p:txBody>
      </p:sp>
      <p:pic>
        <p:nvPicPr>
          <p:cNvPr id="5" name="Picture Placeholder 4" descr="Mg-AM.jpg"/>
          <p:cNvPicPr>
            <a:picLocks noGrp="1" noChangeAspect="1"/>
          </p:cNvPicPr>
          <p:nvPr>
            <p:ph type="pic" idx="1"/>
          </p:nvPr>
        </p:nvPicPr>
        <p:blipFill>
          <a:blip r:embed="rId2"/>
          <a:srcRect l="-8840" r="-8840"/>
          <a:stretch>
            <a:fillRect/>
          </a:stretch>
        </p:blipFill>
        <p:spPr/>
      </p:pic>
      <p:sp>
        <p:nvSpPr>
          <p:cNvPr id="4" name="Text Placeholder 3"/>
          <p:cNvSpPr>
            <a:spLocks noGrp="1"/>
          </p:cNvSpPr>
          <p:nvPr>
            <p:ph type="body" sz="half" idx="2"/>
          </p:nvPr>
        </p:nvSpPr>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900" y="1371600"/>
            <a:ext cx="8651875" cy="4339650"/>
          </a:xfrm>
          <a:prstGeom prst="rect">
            <a:avLst/>
          </a:prstGeom>
          <a:noFill/>
        </p:spPr>
        <p:txBody>
          <a:bodyPr wrap="square" rtlCol="0">
            <a:spAutoFit/>
          </a:bodyPr>
          <a:lstStyle/>
          <a:p>
            <a:r>
              <a:rPr lang="en-US" sz="2400" dirty="0" smtClean="0"/>
              <a:t>In February of 1987, a </a:t>
            </a:r>
            <a:r>
              <a:rPr lang="en-US" sz="2400" dirty="0" err="1" smtClean="0"/>
              <a:t>perovskite</a:t>
            </a:r>
            <a:r>
              <a:rPr lang="en-US" sz="2400" dirty="0" smtClean="0"/>
              <a:t> ceramic material was found to </a:t>
            </a:r>
            <a:r>
              <a:rPr lang="en-US" sz="2400" dirty="0" err="1" smtClean="0"/>
              <a:t>superconduct</a:t>
            </a:r>
            <a:r>
              <a:rPr lang="en-US" sz="2400" dirty="0" smtClean="0"/>
              <a:t> at 90 K.</a:t>
            </a:r>
          </a:p>
          <a:p>
            <a:endParaRPr lang="en-US" sz="2400" dirty="0" smtClean="0"/>
          </a:p>
          <a:p>
            <a:r>
              <a:rPr lang="en-US" sz="2400" dirty="0" smtClean="0"/>
              <a:t>Because these materials </a:t>
            </a:r>
            <a:r>
              <a:rPr lang="en-US" sz="2400" dirty="0" err="1" smtClean="0"/>
              <a:t>superconduct</a:t>
            </a:r>
            <a:r>
              <a:rPr lang="en-US" sz="2400" dirty="0" smtClean="0"/>
              <a:t> at significantly higher</a:t>
            </a:r>
          </a:p>
          <a:p>
            <a:r>
              <a:rPr lang="en-US" sz="2400" dirty="0" smtClean="0"/>
              <a:t> temperatures they are referred to as </a:t>
            </a:r>
            <a:r>
              <a:rPr lang="en-US" sz="2400" b="1" dirty="0" smtClean="0"/>
              <a:t>High Temperature Superconductors</a:t>
            </a:r>
            <a:r>
              <a:rPr lang="en-US" sz="2400" dirty="0" smtClean="0"/>
              <a:t>.</a:t>
            </a:r>
          </a:p>
          <a:p>
            <a:endParaRPr lang="en-US" sz="2400" dirty="0" smtClean="0"/>
          </a:p>
          <a:p>
            <a:r>
              <a:rPr lang="en-US" sz="2400" dirty="0" smtClean="0"/>
              <a:t> This discovery was very significant because now it became possible to use </a:t>
            </a:r>
          </a:p>
          <a:p>
            <a:r>
              <a:rPr lang="en-US" sz="2400" dirty="0" smtClean="0"/>
              <a:t>liquid nitrogen as a coolant. </a:t>
            </a:r>
          </a:p>
          <a:p>
            <a:endParaRPr lang="en-US" dirty="0" smtClean="0"/>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PMG-Professional Career\My Research Projects\Crystal Structure Data\Images\YBCO icsd_967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26" y="212088"/>
            <a:ext cx="5356860" cy="34899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286" y="212088"/>
            <a:ext cx="5059680" cy="4655820"/>
          </a:xfrm>
          <a:prstGeom prst="rect">
            <a:avLst/>
          </a:prstGeom>
          <a:noFill/>
          <a:ln>
            <a:noFill/>
          </a:ln>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287826" y="6289293"/>
            <a:ext cx="647934" cy="369332"/>
          </a:xfrm>
          <a:prstGeom prst="rect">
            <a:avLst/>
          </a:prstGeom>
          <a:noFill/>
        </p:spPr>
        <p:txBody>
          <a:bodyPr wrap="none" rtlCol="0">
            <a:spAutoFit/>
          </a:bodyPr>
          <a:lstStyle/>
          <a:p>
            <a:r>
              <a:rPr lang="en-US" dirty="0" smtClean="0"/>
              <a:t>Y123</a:t>
            </a:r>
            <a:endParaRPr lang="en-US" dirty="0"/>
          </a:p>
        </p:txBody>
      </p:sp>
    </p:spTree>
    <p:extLst>
      <p:ext uri="{BB962C8B-B14F-4D97-AF65-F5344CB8AC3E}">
        <p14:creationId xmlns:p14="http://schemas.microsoft.com/office/powerpoint/2010/main" val="2771255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1395412"/>
            <a:ext cx="9144000" cy="1470025"/>
          </a:xfrm>
        </p:spPr>
        <p:txBody>
          <a:bodyPr>
            <a:normAutofit fontScale="90000"/>
          </a:bodyPr>
          <a:lstStyle/>
          <a:p>
            <a:r>
              <a:rPr lang="en-US" dirty="0" smtClean="0">
                <a:latin typeface="Calibri"/>
                <a:cs typeface="Calibri"/>
              </a:rPr>
              <a:t>100 Years and Counting- </a:t>
            </a:r>
            <a:br>
              <a:rPr lang="en-US" dirty="0" smtClean="0">
                <a:latin typeface="Calibri"/>
                <a:cs typeface="Calibri"/>
              </a:rPr>
            </a:br>
            <a:r>
              <a:rPr lang="en-US" dirty="0" smtClean="0">
                <a:latin typeface="Calibri"/>
                <a:cs typeface="Calibri"/>
              </a:rPr>
              <a:t>The Continuing Saga of Superconductivity</a:t>
            </a:r>
            <a:r>
              <a:rPr lang="en-US" dirty="0" smtClean="0"/>
              <a:t/>
            </a:r>
            <a:br>
              <a:rPr lang="en-US" dirty="0" smtClean="0"/>
            </a:br>
            <a:endParaRPr lang="en-US" dirty="0"/>
          </a:p>
        </p:txBody>
      </p:sp>
      <p:sp>
        <p:nvSpPr>
          <p:cNvPr id="6" name="Subtitle 5"/>
          <p:cNvSpPr>
            <a:spLocks noGrp="1"/>
          </p:cNvSpPr>
          <p:nvPr>
            <p:ph type="subTitle" idx="1"/>
          </p:nvPr>
        </p:nvSpPr>
        <p:spPr>
          <a:xfrm>
            <a:off x="1371600" y="3479800"/>
            <a:ext cx="6400800" cy="2159000"/>
          </a:xfrm>
        </p:spPr>
        <p:txBody>
          <a:bodyPr>
            <a:normAutofit fontScale="92500" lnSpcReduction="10000"/>
          </a:bodyPr>
          <a:lstStyle/>
          <a:p>
            <a:r>
              <a:rPr lang="en-US" dirty="0" smtClean="0"/>
              <a:t>Dr Maru Grant</a:t>
            </a:r>
          </a:p>
          <a:p>
            <a:r>
              <a:rPr lang="en-US" dirty="0" smtClean="0"/>
              <a:t>Ohlone College Chemistry Professor</a:t>
            </a:r>
          </a:p>
          <a:p>
            <a:r>
              <a:rPr lang="en-US" dirty="0" smtClean="0"/>
              <a:t>Dr Paul Grant</a:t>
            </a:r>
          </a:p>
          <a:p>
            <a:r>
              <a:rPr lang="en-US" dirty="0" smtClean="0"/>
              <a:t>IBM Physicist, Emeritus</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67" y="89214"/>
            <a:ext cx="4992094" cy="501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sp>
        <p:nvSpPr>
          <p:cNvPr id="3" name="TextBox 2"/>
          <p:cNvSpPr txBox="1"/>
          <p:nvPr/>
        </p:nvSpPr>
        <p:spPr>
          <a:xfrm>
            <a:off x="223767" y="6032810"/>
            <a:ext cx="902506" cy="369332"/>
          </a:xfrm>
          <a:prstGeom prst="rect">
            <a:avLst/>
          </a:prstGeom>
          <a:noFill/>
        </p:spPr>
        <p:txBody>
          <a:bodyPr wrap="square" rtlCol="0">
            <a:spAutoFit/>
          </a:bodyPr>
          <a:lstStyle/>
          <a:p>
            <a:r>
              <a:rPr lang="en-US" dirty="0" smtClean="0"/>
              <a:t>La214</a:t>
            </a:r>
            <a:endParaRPr lang="en-US" dirty="0"/>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3807" y="89214"/>
            <a:ext cx="573024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sp>
        <p:nvSpPr>
          <p:cNvPr id="5" name="TextBox 4"/>
          <p:cNvSpPr txBox="1"/>
          <p:nvPr/>
        </p:nvSpPr>
        <p:spPr>
          <a:xfrm>
            <a:off x="5286421" y="6124549"/>
            <a:ext cx="902506" cy="369332"/>
          </a:xfrm>
          <a:prstGeom prst="rect">
            <a:avLst/>
          </a:prstGeom>
          <a:noFill/>
        </p:spPr>
        <p:txBody>
          <a:bodyPr wrap="square" rtlCol="0">
            <a:spAutoFit/>
          </a:bodyPr>
          <a:lstStyle/>
          <a:p>
            <a:r>
              <a:rPr lang="en-US" dirty="0" smtClean="0"/>
              <a:t>Nd214</a:t>
            </a:r>
            <a:endParaRPr lang="en-US" dirty="0"/>
          </a:p>
        </p:txBody>
      </p:sp>
    </p:spTree>
    <p:extLst>
      <p:ext uri="{BB962C8B-B14F-4D97-AF65-F5344CB8AC3E}">
        <p14:creationId xmlns:p14="http://schemas.microsoft.com/office/powerpoint/2010/main" val="4036606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94670"/>
            <a:ext cx="5238750" cy="541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637" y="94670"/>
            <a:ext cx="5314950" cy="610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8712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24475"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4600" y="733425"/>
            <a:ext cx="5210175" cy="539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462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58" y="89675"/>
            <a:ext cx="5257800"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1057" y="702513"/>
            <a:ext cx="5238750" cy="592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913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Sc_history.gif"/>
          <p:cNvPicPr>
            <a:picLocks noGrp="1" noChangeAspect="1"/>
          </p:cNvPicPr>
          <p:nvPr>
            <p:ph type="pic" idx="1"/>
          </p:nvPr>
        </p:nvPicPr>
        <p:blipFill>
          <a:blip r:embed="rId2"/>
          <a:srcRect t="-3571" b="-3571"/>
          <a:stretch>
            <a:fillRect/>
          </a:stretch>
        </p:blipFill>
        <p:spPr>
          <a:xfrm>
            <a:off x="1398588" y="612774"/>
            <a:ext cx="6565900" cy="4924425"/>
          </a:xfrm>
        </p:spPr>
      </p:pic>
      <p:sp>
        <p:nvSpPr>
          <p:cNvPr id="4" name="Text Placeholder 3"/>
          <p:cNvSpPr>
            <a:spLocks noGrp="1"/>
          </p:cNvSpPr>
          <p:nvPr>
            <p:ph type="body" sz="half" idx="2"/>
          </p:nvPr>
        </p:nvSpPr>
        <p:spPr/>
        <p:txBody>
          <a:bodyPr>
            <a:normAutofit/>
          </a:bodyPr>
          <a:lstStyle/>
          <a:p>
            <a:r>
              <a:rPr lang="en-US" dirty="0" smtClean="0"/>
              <a:t>As of today the highest-temperature superconductor (at ambient pressure) is  (HgBa</a:t>
            </a:r>
            <a:r>
              <a:rPr lang="en-US" baseline="-25000" dirty="0" smtClean="0"/>
              <a:t>2</a:t>
            </a:r>
            <a:r>
              <a:rPr lang="en-US" dirty="0" smtClean="0"/>
              <a:t>Ca</a:t>
            </a:r>
            <a:r>
              <a:rPr lang="en-US" baseline="-25000" dirty="0" smtClean="0"/>
              <a:t>2</a:t>
            </a:r>
            <a:r>
              <a:rPr lang="en-US" dirty="0" smtClean="0"/>
              <a:t>Cu</a:t>
            </a:r>
            <a:r>
              <a:rPr lang="en-US" baseline="-25000" dirty="0" smtClean="0"/>
              <a:t>3</a:t>
            </a:r>
            <a:r>
              <a:rPr lang="en-US" dirty="0" smtClean="0"/>
              <a:t>O</a:t>
            </a:r>
            <a:r>
              <a:rPr lang="en-US" baseline="-25000" dirty="0" smtClean="0"/>
              <a:t>x</a:t>
            </a:r>
            <a:r>
              <a:rPr lang="en-US" dirty="0" smtClean="0"/>
              <a:t>), at 135 K , reaching 164 K under high pressure.</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367338"/>
            <a:ext cx="5486400" cy="792162"/>
          </a:xfrm>
        </p:spPr>
        <p:txBody>
          <a:bodyPr anchor="ctr">
            <a:normAutofit fontScale="90000"/>
          </a:bodyPr>
          <a:lstStyle/>
          <a:p>
            <a:pPr algn="ctr"/>
            <a:r>
              <a:rPr lang="en-US" sz="2800" dirty="0" smtClean="0"/>
              <a:t>Levitation of a magnet over a superconductor</a:t>
            </a:r>
            <a:endParaRPr lang="en-US" sz="2800" dirty="0"/>
          </a:p>
        </p:txBody>
      </p:sp>
      <p:pic>
        <p:nvPicPr>
          <p:cNvPr id="5" name="Picture Placeholder 4" descr="Picture 9.png"/>
          <p:cNvPicPr>
            <a:picLocks noGrp="1" noChangeAspect="1"/>
          </p:cNvPicPr>
          <p:nvPr>
            <p:ph type="pic" idx="1"/>
          </p:nvPr>
        </p:nvPicPr>
        <p:blipFill>
          <a:blip r:embed="rId2"/>
          <a:srcRect l="-4839" r="-4839"/>
          <a:stretch>
            <a:fillRect/>
          </a:stretch>
        </p:blip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00B0F0"/>
            </a:gs>
            <a:gs pos="37000">
              <a:srgbClr val="85C2FF"/>
            </a:gs>
            <a:gs pos="81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sp>
        <p:nvSpPr>
          <p:cNvPr id="97282" name="TextBox 3"/>
          <p:cNvSpPr txBox="1">
            <a:spLocks noChangeArrowheads="1"/>
          </p:cNvSpPr>
          <p:nvPr/>
        </p:nvSpPr>
        <p:spPr bwMode="auto">
          <a:xfrm>
            <a:off x="423745" y="1560917"/>
            <a:ext cx="8341113"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400" eaLnBrk="1" fontAlgn="base" hangingPunct="1">
              <a:spcBef>
                <a:spcPct val="0"/>
              </a:spcBef>
              <a:spcAft>
                <a:spcPct val="0"/>
              </a:spcAft>
            </a:pPr>
            <a:r>
              <a:rPr lang="en-US" sz="5400" b="1" dirty="0" smtClean="0">
                <a:solidFill>
                  <a:srgbClr val="002060"/>
                </a:solidFill>
                <a:latin typeface="Arial" charset="0"/>
              </a:rPr>
              <a:t>Whither Applications of Superconductivity?</a:t>
            </a:r>
          </a:p>
          <a:p>
            <a:pPr algn="ctr" defTabSz="914400" eaLnBrk="1" fontAlgn="base" hangingPunct="1">
              <a:spcBef>
                <a:spcPct val="0"/>
              </a:spcBef>
              <a:spcAft>
                <a:spcPct val="0"/>
              </a:spcAft>
            </a:pPr>
            <a:endParaRPr lang="en-US" sz="2800" b="1" dirty="0" smtClean="0">
              <a:solidFill>
                <a:srgbClr val="002060"/>
              </a:solidFill>
              <a:latin typeface="Arial" charset="0"/>
            </a:endParaRPr>
          </a:p>
          <a:p>
            <a:pPr algn="ctr" defTabSz="914400" eaLnBrk="1" fontAlgn="base" hangingPunct="1">
              <a:spcBef>
                <a:spcPct val="0"/>
              </a:spcBef>
              <a:spcAft>
                <a:spcPct val="0"/>
              </a:spcAft>
            </a:pPr>
            <a:r>
              <a:rPr lang="en-US" sz="4800" b="1" dirty="0" smtClean="0">
                <a:solidFill>
                  <a:srgbClr val="002060"/>
                </a:solidFill>
                <a:latin typeface="Arial" charset="0"/>
              </a:rPr>
              <a:t>- Today &amp; Tomorrow -</a:t>
            </a:r>
          </a:p>
        </p:txBody>
      </p:sp>
    </p:spTree>
    <p:extLst>
      <p:ext uri="{BB962C8B-B14F-4D97-AF65-F5344CB8AC3E}">
        <p14:creationId xmlns:p14="http://schemas.microsoft.com/office/powerpoint/2010/main" val="6716702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txBox="1">
            <a:spLocks noChangeArrowheads="1"/>
          </p:cNvSpPr>
          <p:nvPr/>
        </p:nvSpPr>
        <p:spPr bwMode="auto">
          <a:xfrm>
            <a:off x="76200" y="914400"/>
            <a:ext cx="3429000" cy="931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600">
                <a:solidFill>
                  <a:srgbClr val="00B0F0"/>
                </a:solidFill>
              </a:rPr>
              <a:t>LTSC</a:t>
            </a:r>
          </a:p>
        </p:txBody>
      </p:sp>
      <p:sp>
        <p:nvSpPr>
          <p:cNvPr id="2" name="Title 1"/>
          <p:cNvSpPr>
            <a:spLocks noGrp="1"/>
          </p:cNvSpPr>
          <p:nvPr>
            <p:ph type="title"/>
          </p:nvPr>
        </p:nvSpPr>
        <p:spPr>
          <a:xfrm>
            <a:off x="457200" y="76200"/>
            <a:ext cx="8229600" cy="1143000"/>
          </a:xfrm>
        </p:spPr>
        <p:txBody>
          <a:bodyPr rtlCol="0">
            <a:normAutofit/>
          </a:bodyPr>
          <a:lstStyle/>
          <a:p>
            <a:pPr eaLnBrk="1" fontAlgn="auto" hangingPunct="1">
              <a:spcAft>
                <a:spcPts val="0"/>
              </a:spcAft>
              <a:defRPr/>
            </a:pPr>
            <a:r>
              <a:rPr lang="en-US" dirty="0" smtClean="0">
                <a:solidFill>
                  <a:schemeClr val="accent6"/>
                </a:solidFill>
              </a:rPr>
              <a:t> Wires &amp; Films</a:t>
            </a:r>
          </a:p>
        </p:txBody>
      </p:sp>
      <p:pic>
        <p:nvPicPr>
          <p:cNvPr id="79876" name="Picture 2" descr="C:\Users\PAULMI~1\AppData\Local\Temp\scl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191000"/>
            <a:ext cx="2636838"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28800"/>
            <a:ext cx="2209800" cy="214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a:grpSpLocks/>
          </p:cNvGrpSpPr>
          <p:nvPr/>
        </p:nvGrpSpPr>
        <p:grpSpPr bwMode="auto">
          <a:xfrm>
            <a:off x="4114800" y="914400"/>
            <a:ext cx="4953000" cy="5091113"/>
            <a:chOff x="4114800" y="914400"/>
            <a:chExt cx="4953000" cy="5091113"/>
          </a:xfrm>
        </p:grpSpPr>
        <p:grpSp>
          <p:nvGrpSpPr>
            <p:cNvPr id="79881" name="Group 6"/>
            <p:cNvGrpSpPr>
              <a:grpSpLocks/>
            </p:cNvGrpSpPr>
            <p:nvPr/>
          </p:nvGrpSpPr>
          <p:grpSpPr bwMode="auto">
            <a:xfrm>
              <a:off x="4114800" y="914400"/>
              <a:ext cx="4800600" cy="5091113"/>
              <a:chOff x="457200" y="-5532"/>
              <a:chExt cx="8229600" cy="6239645"/>
            </a:xfrm>
          </p:grpSpPr>
          <p:sp>
            <p:nvSpPr>
              <p:cNvPr id="79883" name="Rectangle 2"/>
              <p:cNvSpPr txBox="1">
                <a:spLocks noChangeArrowheads="1"/>
              </p:cNvSpPr>
              <p:nvPr/>
            </p:nvSpPr>
            <p:spPr bwMode="auto">
              <a:xfrm>
                <a:off x="457200" y="-5532"/>
                <a:ext cx="8229600" cy="1143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4400"/>
                  <a:t>HTSC</a:t>
                </a:r>
              </a:p>
            </p:txBody>
          </p:sp>
          <p:pic>
            <p:nvPicPr>
              <p:cNvPr id="79884" name="Picture 4" descr="Fig_02_Appl-page_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306513"/>
                <a:ext cx="6324600"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5" name="Text Box 5"/>
              <p:cNvSpPr txBox="1">
                <a:spLocks noChangeArrowheads="1"/>
              </p:cNvSpPr>
              <p:nvPr/>
            </p:nvSpPr>
            <p:spPr bwMode="auto">
              <a:xfrm>
                <a:off x="762000" y="5867400"/>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a:solidFill>
                      <a:srgbClr val="000000"/>
                    </a:solidFill>
                    <a:latin typeface="Times New Roman" pitchFamily="18" charset="0"/>
                  </a:rPr>
                  <a:t>American Superconductor</a:t>
                </a:r>
              </a:p>
            </p:txBody>
          </p:sp>
          <p:sp>
            <p:nvSpPr>
              <p:cNvPr id="79886" name="Text Box 6"/>
              <p:cNvSpPr txBox="1">
                <a:spLocks noChangeArrowheads="1"/>
              </p:cNvSpPr>
              <p:nvPr/>
            </p:nvSpPr>
            <p:spPr bwMode="auto">
              <a:xfrm>
                <a:off x="4876800" y="58674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a:solidFill>
                      <a:srgbClr val="000000"/>
                    </a:solidFill>
                    <a:latin typeface="Times New Roman" pitchFamily="18" charset="0"/>
                  </a:rPr>
                  <a:t>SuperPower</a:t>
                </a:r>
              </a:p>
            </p:txBody>
          </p:sp>
        </p:grpSp>
        <p:sp>
          <p:nvSpPr>
            <p:cNvPr id="79882" name="Rectangle 2"/>
            <p:cNvSpPr txBox="1">
              <a:spLocks noChangeArrowheads="1"/>
            </p:cNvSpPr>
            <p:nvPr/>
          </p:nvSpPr>
          <p:spPr bwMode="auto">
            <a:xfrm>
              <a:off x="4267200" y="914400"/>
              <a:ext cx="4800600" cy="9326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a:solidFill>
                    <a:srgbClr val="FF0000"/>
                  </a:solidFill>
                </a:rPr>
                <a:t>HTSC</a:t>
              </a:r>
            </a:p>
          </p:txBody>
        </p:sp>
      </p:grpSp>
      <p:sp>
        <p:nvSpPr>
          <p:cNvPr id="79879" name="TextBox 7"/>
          <p:cNvSpPr txBox="1">
            <a:spLocks noChangeArrowheads="1"/>
          </p:cNvSpPr>
          <p:nvPr/>
        </p:nvSpPr>
        <p:spPr bwMode="auto">
          <a:xfrm>
            <a:off x="2590800" y="2508250"/>
            <a:ext cx="10668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t>NbTi/Cu</a:t>
            </a:r>
          </a:p>
          <a:p>
            <a:pPr algn="ctr" eaLnBrk="1" hangingPunct="1"/>
            <a:r>
              <a:rPr lang="en-US" sz="1600"/>
              <a:t>Oxford</a:t>
            </a:r>
          </a:p>
        </p:txBody>
      </p:sp>
      <p:sp>
        <p:nvSpPr>
          <p:cNvPr id="79880" name="TextBox 12"/>
          <p:cNvSpPr txBox="1">
            <a:spLocks noChangeArrowheads="1"/>
          </p:cNvSpPr>
          <p:nvPr/>
        </p:nvSpPr>
        <p:spPr bwMode="auto">
          <a:xfrm>
            <a:off x="2895600" y="5022850"/>
            <a:ext cx="10668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t>Nb</a:t>
            </a:r>
            <a:r>
              <a:rPr lang="en-US" baseline="-25000"/>
              <a:t>3</a:t>
            </a:r>
            <a:r>
              <a:rPr lang="en-US"/>
              <a:t>Sn</a:t>
            </a:r>
          </a:p>
          <a:p>
            <a:pPr algn="ctr" eaLnBrk="1" hangingPunct="1"/>
            <a:r>
              <a:rPr lang="en-US" sz="1600"/>
              <a:t>Supercon</a:t>
            </a:r>
          </a:p>
        </p:txBody>
      </p:sp>
    </p:spTree>
    <p:extLst>
      <p:ext uri="{BB962C8B-B14F-4D97-AF65-F5344CB8AC3E}">
        <p14:creationId xmlns:p14="http://schemas.microsoft.com/office/powerpoint/2010/main" val="1203450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76200"/>
            <a:ext cx="8229600" cy="1143000"/>
          </a:xfrm>
        </p:spPr>
        <p:txBody>
          <a:bodyPr/>
          <a:lstStyle/>
          <a:p>
            <a:pPr eaLnBrk="1" hangingPunct="1"/>
            <a:r>
              <a:rPr lang="en-US" dirty="0" smtClean="0">
                <a:solidFill>
                  <a:srgbClr val="00B0F0"/>
                </a:solidFill>
              </a:rPr>
              <a:t> Medical Imaging</a:t>
            </a:r>
          </a:p>
        </p:txBody>
      </p:sp>
      <p:pic>
        <p:nvPicPr>
          <p:cNvPr id="81923" name="Picture 8" descr="m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4278313" cy="2843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8" name="Picture 2" descr="C:\Users\PAULMI~1\AppData\Local\Temp\scl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088" y="1143000"/>
            <a:ext cx="3236912"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338" y="2614613"/>
            <a:ext cx="3554412"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2" descr="!MEGEEG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00" y="2563813"/>
            <a:ext cx="317817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282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1+#ppt_w/2"/>
                                          </p:val>
                                        </p:tav>
                                        <p:tav tm="100000">
                                          <p:val>
                                            <p:strVal val="#ppt_x"/>
                                          </p:val>
                                        </p:tav>
                                      </p:tavLst>
                                    </p:anim>
                                    <p:anim calcmode="lin" valueType="num">
                                      <p:cBhvr additive="base">
                                        <p:cTn id="8"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841" y="118524"/>
            <a:ext cx="8508380" cy="1143000"/>
          </a:xfrm>
        </p:spPr>
        <p:txBody>
          <a:bodyPr/>
          <a:lstStyle/>
          <a:p>
            <a:r>
              <a:rPr lang="en-US" dirty="0" smtClean="0"/>
              <a:t>Altars to the Almighty - Yesterday</a:t>
            </a:r>
            <a:endParaRPr lang="en-US" dirty="0"/>
          </a:p>
        </p:txBody>
      </p:sp>
      <p:grpSp>
        <p:nvGrpSpPr>
          <p:cNvPr id="4" name="Group 3"/>
          <p:cNvGrpSpPr/>
          <p:nvPr/>
        </p:nvGrpSpPr>
        <p:grpSpPr>
          <a:xfrm>
            <a:off x="267087" y="1204332"/>
            <a:ext cx="3366628" cy="2944426"/>
            <a:chOff x="267087" y="1204332"/>
            <a:chExt cx="3366628" cy="2944426"/>
          </a:xfrm>
        </p:grpSpPr>
        <p:pic>
          <p:nvPicPr>
            <p:cNvPr id="8194" name="Picture 2" descr="http://t3.gstatic.com/images?q=tbn:ANd9GcS8tEnaeHTIFbMVhTPWlqZQqiDxq8Gobz-SbjVr-UNs78GQrLHN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087" y="1627035"/>
              <a:ext cx="3366628" cy="25217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83116" y="1204332"/>
              <a:ext cx="1048214" cy="400110"/>
            </a:xfrm>
            <a:prstGeom prst="rect">
              <a:avLst/>
            </a:prstGeom>
            <a:noFill/>
          </p:spPr>
          <p:txBody>
            <a:bodyPr wrap="square" rtlCol="0">
              <a:spAutoFit/>
            </a:bodyPr>
            <a:lstStyle/>
            <a:p>
              <a:pPr algn="ctr"/>
              <a:r>
                <a:rPr lang="en-US" sz="2000" b="1" dirty="0" smtClean="0">
                  <a:solidFill>
                    <a:srgbClr val="002060"/>
                  </a:solidFill>
                </a:rPr>
                <a:t>Giza</a:t>
              </a:r>
              <a:endParaRPr lang="en-US" sz="2000" b="1" dirty="0">
                <a:solidFill>
                  <a:srgbClr val="002060"/>
                </a:solidFill>
              </a:endParaRPr>
            </a:p>
          </p:txBody>
        </p:sp>
      </p:grpSp>
      <p:grpSp>
        <p:nvGrpSpPr>
          <p:cNvPr id="7" name="Group 6"/>
          <p:cNvGrpSpPr/>
          <p:nvPr/>
        </p:nvGrpSpPr>
        <p:grpSpPr>
          <a:xfrm>
            <a:off x="4736659" y="4282068"/>
            <a:ext cx="4351584" cy="2544739"/>
            <a:chOff x="4736659" y="4282068"/>
            <a:chExt cx="4351584" cy="2544739"/>
          </a:xfrm>
        </p:grpSpPr>
        <p:pic>
          <p:nvPicPr>
            <p:cNvPr id="8200" name="Picture 8" descr="http://t2.gstatic.com/images?q=tbn:ANd9GcQxBO2JwOKlAihM1ChEWr8dM2HgFkj46LjYCOBVvcRRoR61LVZR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6659" y="4282068"/>
              <a:ext cx="2444726" cy="25447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25989" y="5203179"/>
              <a:ext cx="1862254" cy="707886"/>
            </a:xfrm>
            <a:prstGeom prst="rect">
              <a:avLst/>
            </a:prstGeom>
            <a:noFill/>
          </p:spPr>
          <p:txBody>
            <a:bodyPr wrap="square" rtlCol="0">
              <a:spAutoFit/>
            </a:bodyPr>
            <a:lstStyle/>
            <a:p>
              <a:pPr algn="ctr"/>
              <a:r>
                <a:rPr lang="en-US" sz="2000" b="1" dirty="0" smtClean="0">
                  <a:solidFill>
                    <a:srgbClr val="002060"/>
                  </a:solidFill>
                </a:rPr>
                <a:t>Notre-Dame</a:t>
              </a:r>
            </a:p>
            <a:p>
              <a:pPr algn="ctr"/>
              <a:r>
                <a:rPr lang="en-US" sz="2000" b="1" dirty="0" smtClean="0">
                  <a:solidFill>
                    <a:srgbClr val="002060"/>
                  </a:solidFill>
                </a:rPr>
                <a:t>de Paris</a:t>
              </a:r>
              <a:endParaRPr lang="en-US" sz="2000" b="1" dirty="0">
                <a:solidFill>
                  <a:srgbClr val="002060"/>
                </a:solidFill>
              </a:endParaRPr>
            </a:p>
          </p:txBody>
        </p:sp>
      </p:grpSp>
      <p:grpSp>
        <p:nvGrpSpPr>
          <p:cNvPr id="6" name="Group 5"/>
          <p:cNvGrpSpPr/>
          <p:nvPr/>
        </p:nvGrpSpPr>
        <p:grpSpPr>
          <a:xfrm>
            <a:off x="48325" y="4427035"/>
            <a:ext cx="4366915" cy="2282166"/>
            <a:chOff x="48325" y="4427035"/>
            <a:chExt cx="4366915" cy="2282166"/>
          </a:xfrm>
        </p:grpSpPr>
        <p:pic>
          <p:nvPicPr>
            <p:cNvPr id="8198" name="Picture 6" descr="http://t0.gstatic.com/images?q=tbn:ANd9GcRRWbWrXcNZBxrbSBOs23t12goYyWgbtqNYRSs_EtE8T13TdmT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783" y="4427035"/>
              <a:ext cx="3142457" cy="228216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325" y="5354382"/>
              <a:ext cx="1179853" cy="400110"/>
            </a:xfrm>
            <a:prstGeom prst="rect">
              <a:avLst/>
            </a:prstGeom>
            <a:noFill/>
          </p:spPr>
          <p:txBody>
            <a:bodyPr wrap="square" rtlCol="0">
              <a:spAutoFit/>
            </a:bodyPr>
            <a:lstStyle/>
            <a:p>
              <a:pPr algn="ctr"/>
              <a:r>
                <a:rPr lang="en-US" sz="2000" b="1" dirty="0" err="1" smtClean="0">
                  <a:solidFill>
                    <a:srgbClr val="002060"/>
                  </a:solidFill>
                </a:rPr>
                <a:t>Chartes</a:t>
              </a:r>
              <a:endParaRPr lang="en-US" sz="2000" b="1" dirty="0">
                <a:solidFill>
                  <a:srgbClr val="002060"/>
                </a:solidFill>
              </a:endParaRPr>
            </a:p>
          </p:txBody>
        </p:sp>
      </p:grpSp>
      <p:grpSp>
        <p:nvGrpSpPr>
          <p:cNvPr id="5" name="Group 4"/>
          <p:cNvGrpSpPr/>
          <p:nvPr/>
        </p:nvGrpSpPr>
        <p:grpSpPr>
          <a:xfrm>
            <a:off x="3869470" y="1207381"/>
            <a:ext cx="4385604" cy="2941377"/>
            <a:chOff x="3869470" y="1207381"/>
            <a:chExt cx="4385604" cy="2941377"/>
          </a:xfrm>
        </p:grpSpPr>
        <p:pic>
          <p:nvPicPr>
            <p:cNvPr id="8196" name="Picture 4" descr="File:Piramide de la Luna 072006.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9470" y="1627035"/>
              <a:ext cx="4385604" cy="25217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995754" y="1207381"/>
              <a:ext cx="2070413" cy="400110"/>
            </a:xfrm>
            <a:prstGeom prst="rect">
              <a:avLst/>
            </a:prstGeom>
            <a:noFill/>
          </p:spPr>
          <p:txBody>
            <a:bodyPr wrap="square" rtlCol="0">
              <a:spAutoFit/>
            </a:bodyPr>
            <a:lstStyle/>
            <a:p>
              <a:pPr algn="ctr"/>
              <a:r>
                <a:rPr lang="en-US" sz="2000" b="1" dirty="0" smtClean="0">
                  <a:solidFill>
                    <a:srgbClr val="002060"/>
                  </a:solidFill>
                </a:rPr>
                <a:t>Teotihuacan</a:t>
              </a:r>
              <a:endParaRPr lang="en-US" sz="2000" b="1" dirty="0">
                <a:solidFill>
                  <a:srgbClr val="002060"/>
                </a:solidFill>
              </a:endParaRPr>
            </a:p>
          </p:txBody>
        </p:sp>
      </p:grpSp>
    </p:spTree>
    <p:extLst>
      <p:ext uri="{BB962C8B-B14F-4D97-AF65-F5344CB8AC3E}">
        <p14:creationId xmlns:p14="http://schemas.microsoft.com/office/powerpoint/2010/main" val="201274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905500"/>
            <a:ext cx="5486400" cy="566738"/>
          </a:xfrm>
        </p:spPr>
        <p:txBody>
          <a:bodyPr>
            <a:normAutofit/>
          </a:bodyPr>
          <a:lstStyle/>
          <a:p>
            <a:pPr algn="ctr"/>
            <a:r>
              <a:rPr lang="en-US" sz="3111" dirty="0" smtClean="0">
                <a:latin typeface="Comic Sans MS"/>
                <a:cs typeface="Comic Sans MS"/>
              </a:rPr>
              <a:t>It takes two to Tango</a:t>
            </a:r>
            <a:endParaRPr lang="en-US" sz="3111" dirty="0">
              <a:latin typeface="Comic Sans MS"/>
              <a:cs typeface="Comic Sans MS"/>
            </a:endParaRPr>
          </a:p>
        </p:txBody>
      </p:sp>
      <p:pic>
        <p:nvPicPr>
          <p:cNvPr id="6" name="Picture Placeholder 5" descr="10.JPG"/>
          <p:cNvPicPr>
            <a:picLocks noGrp="1" noChangeAspect="1"/>
          </p:cNvPicPr>
          <p:nvPr>
            <p:ph type="pic" idx="1"/>
          </p:nvPr>
        </p:nvPicPr>
        <p:blipFill>
          <a:blip r:embed="rId3"/>
          <a:srcRect l="-50362" r="-50362"/>
          <a:stretch>
            <a:fillRect/>
          </a:stretch>
        </p:blipFill>
        <p:spPr>
          <a:xfrm>
            <a:off x="839787" y="346074"/>
            <a:ext cx="7412568" cy="5559426"/>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841" y="73920"/>
            <a:ext cx="8508380" cy="1143000"/>
          </a:xfrm>
        </p:spPr>
        <p:txBody>
          <a:bodyPr/>
          <a:lstStyle/>
          <a:p>
            <a:r>
              <a:rPr lang="en-US" dirty="0" smtClean="0"/>
              <a:t>Altars to the Almighty - Today</a:t>
            </a:r>
            <a:endParaRPr lang="en-US" dirty="0"/>
          </a:p>
        </p:txBody>
      </p:sp>
      <p:grpSp>
        <p:nvGrpSpPr>
          <p:cNvPr id="12" name="Group 11"/>
          <p:cNvGrpSpPr/>
          <p:nvPr/>
        </p:nvGrpSpPr>
        <p:grpSpPr>
          <a:xfrm>
            <a:off x="1167133" y="947853"/>
            <a:ext cx="6485987" cy="2999686"/>
            <a:chOff x="1178284" y="947853"/>
            <a:chExt cx="6485987" cy="2999686"/>
          </a:xfrm>
        </p:grpSpPr>
        <p:pic>
          <p:nvPicPr>
            <p:cNvPr id="14338" name="Picture 2" descr="http://upload.wikimedia.org/wikipedia/commons/thumb/4/40/Fermilab_WilsonHall.JPG/220px-Fermilab_WilsonHal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284" y="1382751"/>
              <a:ext cx="3419715" cy="256478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upload.wikimedia.org/wikipedia/commons/thumb/b/b4/Fermilab_satellite.gif/200px-Fermilab_satellite.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021" y="1382751"/>
              <a:ext cx="3035250" cy="25647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389971" y="947853"/>
              <a:ext cx="2025248" cy="400110"/>
            </a:xfrm>
            <a:prstGeom prst="rect">
              <a:avLst/>
            </a:prstGeom>
            <a:noFill/>
          </p:spPr>
          <p:txBody>
            <a:bodyPr wrap="square" rtlCol="0">
              <a:spAutoFit/>
            </a:bodyPr>
            <a:lstStyle/>
            <a:p>
              <a:pPr algn="ctr"/>
              <a:r>
                <a:rPr lang="en-US" sz="2000" b="1" dirty="0" err="1" smtClean="0">
                  <a:solidFill>
                    <a:srgbClr val="002060"/>
                  </a:solidFill>
                </a:rPr>
                <a:t>Fermilab</a:t>
              </a:r>
              <a:endParaRPr lang="en-US" b="1" dirty="0">
                <a:solidFill>
                  <a:srgbClr val="002060"/>
                </a:solidFill>
              </a:endParaRPr>
            </a:p>
          </p:txBody>
        </p:sp>
      </p:grpSp>
      <p:grpSp>
        <p:nvGrpSpPr>
          <p:cNvPr id="13" name="Group 12"/>
          <p:cNvGrpSpPr/>
          <p:nvPr/>
        </p:nvGrpSpPr>
        <p:grpSpPr>
          <a:xfrm>
            <a:off x="2274838" y="4077570"/>
            <a:ext cx="4630928" cy="2658499"/>
            <a:chOff x="2308291" y="4055268"/>
            <a:chExt cx="4630928" cy="2658499"/>
          </a:xfrm>
        </p:grpSpPr>
        <p:pic>
          <p:nvPicPr>
            <p:cNvPr id="14342" name="Picture 6" descr="http://rhs.wyandotte.org/ebrahimi/Backgrounds/cer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1219" y="4494441"/>
              <a:ext cx="3048000" cy="2219326"/>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upload.wikimedia.org/wikipedia/commons/thumb/9/94/Bldng40cropped.jpg/150px-Bldng40cropped.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8291" y="4485490"/>
              <a:ext cx="1552266" cy="221456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106" y="4055268"/>
              <a:ext cx="2025248" cy="400110"/>
            </a:xfrm>
            <a:prstGeom prst="rect">
              <a:avLst/>
            </a:prstGeom>
            <a:noFill/>
          </p:spPr>
          <p:txBody>
            <a:bodyPr wrap="square" rtlCol="0">
              <a:spAutoFit/>
            </a:bodyPr>
            <a:lstStyle/>
            <a:p>
              <a:pPr algn="ctr"/>
              <a:r>
                <a:rPr lang="en-US" sz="2000" b="1" dirty="0" smtClean="0">
                  <a:solidFill>
                    <a:srgbClr val="002060"/>
                  </a:solidFill>
                </a:rPr>
                <a:t>CERN - LHC</a:t>
              </a:r>
              <a:endParaRPr lang="en-US" b="1" dirty="0">
                <a:solidFill>
                  <a:srgbClr val="002060"/>
                </a:solidFill>
              </a:endParaRPr>
            </a:p>
          </p:txBody>
        </p:sp>
      </p:grpSp>
    </p:spTree>
    <p:extLst>
      <p:ext uri="{BB962C8B-B14F-4D97-AF65-F5344CB8AC3E}">
        <p14:creationId xmlns:p14="http://schemas.microsoft.com/office/powerpoint/2010/main" val="90665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PAULMI~1\AppData\Local\Temp\scl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155700"/>
            <a:ext cx="37338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itle 1"/>
          <p:cNvSpPr>
            <a:spLocks noGrp="1"/>
          </p:cNvSpPr>
          <p:nvPr>
            <p:ph type="title"/>
          </p:nvPr>
        </p:nvSpPr>
        <p:spPr>
          <a:xfrm>
            <a:off x="457200" y="76200"/>
            <a:ext cx="8229600" cy="1143000"/>
          </a:xfrm>
        </p:spPr>
        <p:txBody>
          <a:bodyPr/>
          <a:lstStyle/>
          <a:p>
            <a:pPr eaLnBrk="1" hangingPunct="1"/>
            <a:r>
              <a:rPr lang="en-US" dirty="0" smtClean="0">
                <a:solidFill>
                  <a:srgbClr val="00B0F0"/>
                </a:solidFill>
              </a:rPr>
              <a:t> High Energy Physics</a:t>
            </a:r>
          </a:p>
        </p:txBody>
      </p:sp>
      <p:pic>
        <p:nvPicPr>
          <p:cNvPr id="82948"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55700"/>
            <a:ext cx="4419600" cy="2895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81163"/>
            <a:ext cx="5562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utoShape 4"/>
          <p:cNvSpPr>
            <a:spLocks noChangeArrowheads="1"/>
          </p:cNvSpPr>
          <p:nvPr/>
        </p:nvSpPr>
        <p:spPr bwMode="auto">
          <a:xfrm>
            <a:off x="1676400" y="4953000"/>
            <a:ext cx="838200" cy="381000"/>
          </a:xfrm>
          <a:prstGeom prst="wedgeRoundRectCallout">
            <a:avLst>
              <a:gd name="adj1" fmla="val 90610"/>
              <a:gd name="adj2" fmla="val 130977"/>
              <a:gd name="adj3" fmla="val 16667"/>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auto">
              <a:spcBef>
                <a:spcPts val="0"/>
              </a:spcBef>
              <a:spcAft>
                <a:spcPts val="0"/>
              </a:spcAft>
              <a:defRPr/>
            </a:pPr>
            <a:r>
              <a:rPr lang="en-US" b="1" kern="0" dirty="0">
                <a:solidFill>
                  <a:sysClr val="windowText" lastClr="000000"/>
                </a:solidFill>
                <a:latin typeface="Arial" pitchFamily="34" charset="0"/>
                <a:cs typeface="+mn-cs"/>
              </a:rPr>
              <a:t> “</a:t>
            </a:r>
            <a:r>
              <a:rPr lang="en-US" b="1" kern="0" dirty="0">
                <a:solidFill>
                  <a:sysClr val="windowText" lastClr="000000"/>
                </a:solidFill>
                <a:latin typeface="Arial" pitchFamily="34" charset="0"/>
                <a:cs typeface="Arial" pitchFamily="34" charset="0"/>
              </a:rPr>
              <a:t>Us”</a:t>
            </a:r>
            <a:endParaRPr lang="en-US" b="1" kern="0" dirty="0">
              <a:solidFill>
                <a:sysClr val="windowText" lastClr="000000"/>
              </a:solidFill>
              <a:latin typeface="Arial" pitchFamily="34" charset="0"/>
              <a:cs typeface="+mn-cs"/>
            </a:endParaRPr>
          </a:p>
        </p:txBody>
      </p:sp>
      <p:sp>
        <p:nvSpPr>
          <p:cNvPr id="6" name="AutoShape 4"/>
          <p:cNvSpPr>
            <a:spLocks noChangeArrowheads="1"/>
          </p:cNvSpPr>
          <p:nvPr/>
        </p:nvSpPr>
        <p:spPr bwMode="auto">
          <a:xfrm>
            <a:off x="3276600" y="4038600"/>
            <a:ext cx="1066800" cy="533400"/>
          </a:xfrm>
          <a:prstGeom prst="wedgeRoundRectCallout">
            <a:avLst>
              <a:gd name="adj1" fmla="val 83931"/>
              <a:gd name="adj2" fmla="val 140773"/>
              <a:gd name="adj3" fmla="val 16667"/>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auto">
              <a:spcBef>
                <a:spcPts val="0"/>
              </a:spcBef>
              <a:spcAft>
                <a:spcPts val="0"/>
              </a:spcAft>
              <a:defRPr/>
            </a:pPr>
            <a:r>
              <a:rPr lang="en-US" b="1" kern="0" dirty="0">
                <a:solidFill>
                  <a:sysClr val="windowText" lastClr="000000"/>
                </a:solidFill>
                <a:latin typeface="Arial" pitchFamily="34" charset="0"/>
                <a:cs typeface="+mn-cs"/>
              </a:rPr>
              <a:t> </a:t>
            </a:r>
            <a:r>
              <a:rPr lang="en-US" b="1" kern="0" dirty="0">
                <a:solidFill>
                  <a:sysClr val="windowText" lastClr="000000"/>
                </a:solidFill>
                <a:latin typeface="Arial" pitchFamily="34" charset="0"/>
                <a:cs typeface="Arial" pitchFamily="34" charset="0"/>
              </a:rPr>
              <a:t>~</a:t>
            </a:r>
            <a:r>
              <a:rPr lang="en-US" b="1" kern="0" dirty="0">
                <a:solidFill>
                  <a:sysClr val="windowText" lastClr="000000"/>
                </a:solidFill>
                <a:latin typeface="Arial" pitchFamily="34" charset="0"/>
                <a:cs typeface="+mn-cs"/>
              </a:rPr>
              <a:t>10</a:t>
            </a:r>
            <a:r>
              <a:rPr lang="en-US" b="1" kern="0" baseline="30000" dirty="0">
                <a:solidFill>
                  <a:sysClr val="windowText" lastClr="000000"/>
                </a:solidFill>
                <a:latin typeface="Arial" pitchFamily="34" charset="0"/>
                <a:cs typeface="+mn-cs"/>
              </a:rPr>
              <a:t>9</a:t>
            </a:r>
            <a:r>
              <a:rPr lang="en-US" b="1" kern="0" dirty="0">
                <a:solidFill>
                  <a:sysClr val="windowText" lastClr="000000"/>
                </a:solidFill>
                <a:latin typeface="Arial" pitchFamily="34" charset="0"/>
                <a:cs typeface="+mn-cs"/>
              </a:rPr>
              <a:t> K</a:t>
            </a:r>
          </a:p>
        </p:txBody>
      </p:sp>
      <p:pic>
        <p:nvPicPr>
          <p:cNvPr id="3074" name="Picture 2" descr="File:Standard Model of Elementary Particles.svg">
            <a:hlinkClick r:id="rId5"/>
          </p:cNvPr>
          <p:cNvPicPr>
            <a:picLocks noChangeAspect="1" noChangeArrowheads="1"/>
          </p:cNvPicPr>
          <p:nvPr/>
        </p:nvPicPr>
        <p:blipFill>
          <a:blip r:embed="rId6"/>
          <a:srcRect/>
          <a:stretch>
            <a:fillRect/>
          </a:stretch>
        </p:blipFill>
        <p:spPr bwMode="auto">
          <a:xfrm>
            <a:off x="4953000" y="1676400"/>
            <a:ext cx="4114800" cy="4530725"/>
          </a:xfrm>
          <a:prstGeom prst="rect">
            <a:avLst/>
          </a:prstGeom>
          <a:gradFill flip="none" rotWithShape="1">
            <a:gsLst>
              <a:gs pos="0">
                <a:srgbClr val="FBEAC7"/>
              </a:gs>
              <a:gs pos="17999">
                <a:srgbClr val="FEE7F2"/>
              </a:gs>
              <a:gs pos="36000">
                <a:srgbClr val="FAC77D"/>
              </a:gs>
              <a:gs pos="61000">
                <a:srgbClr val="FBA97D"/>
              </a:gs>
              <a:gs pos="82001">
                <a:srgbClr val="FBD49C"/>
              </a:gs>
              <a:gs pos="100000">
                <a:srgbClr val="FEE7F2"/>
              </a:gs>
            </a:gsLst>
            <a:lin ang="13500000" scaled="1"/>
            <a:tileRect/>
          </a:gradFill>
          <a:ln>
            <a:solidFill>
              <a:schemeClr val="accent1">
                <a:shade val="50000"/>
              </a:schemeClr>
            </a:solidFill>
          </a:ln>
        </p:spPr>
      </p:pic>
    </p:spTree>
    <p:extLst>
      <p:ext uri="{BB962C8B-B14F-4D97-AF65-F5344CB8AC3E}">
        <p14:creationId xmlns:p14="http://schemas.microsoft.com/office/powerpoint/2010/main" val="976612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1+#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6"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 calcmode="lin" valueType="num">
                                      <p:cBhvr additive="base">
                                        <p:cTn id="30" dur="500" fill="hold"/>
                                        <p:tgtEl>
                                          <p:spTgt spid="3074"/>
                                        </p:tgtEl>
                                        <p:attrNameLst>
                                          <p:attrName>ppt_x</p:attrName>
                                        </p:attrNameLst>
                                      </p:cBhvr>
                                      <p:tavLst>
                                        <p:tav tm="0">
                                          <p:val>
                                            <p:strVal val="1+#ppt_w/2"/>
                                          </p:val>
                                        </p:tav>
                                        <p:tav tm="100000">
                                          <p:val>
                                            <p:strVal val="#ppt_x"/>
                                          </p:val>
                                        </p:tav>
                                      </p:tavLst>
                                    </p:anim>
                                    <p:anim calcmode="lin" valueType="num">
                                      <p:cBhvr additive="base">
                                        <p:cTn id="31"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76200"/>
            <a:ext cx="8229600" cy="1143000"/>
          </a:xfrm>
        </p:spPr>
        <p:txBody>
          <a:bodyPr/>
          <a:lstStyle/>
          <a:p>
            <a:pPr eaLnBrk="1" hangingPunct="1"/>
            <a:r>
              <a:rPr lang="en-US" dirty="0" smtClean="0">
                <a:solidFill>
                  <a:srgbClr val="00B0F0"/>
                </a:solidFill>
              </a:rPr>
              <a:t> Dark Matter</a:t>
            </a:r>
          </a:p>
        </p:txBody>
      </p:sp>
      <p:pic>
        <p:nvPicPr>
          <p:cNvPr id="83971" name="Picture 2" descr="http://www.astrosociety.org/education/publications/tnl/72/images/darkMatterPie-5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90625"/>
            <a:ext cx="48355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10" descr="http://upload.wikimedia.org/wikipedia/commons/a/a5/080998_Universe_Content_24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3550" y="1190625"/>
            <a:ext cx="306705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4" descr="C:\Users\PAULMI~1\AppData\Local\Temp\scl14.PNG"/>
          <p:cNvPicPr>
            <a:picLocks noChangeAspect="1" noChangeArrowheads="1"/>
          </p:cNvPicPr>
          <p:nvPr/>
        </p:nvPicPr>
        <p:blipFill>
          <a:blip r:embed="rId6"/>
          <a:srcRect/>
          <a:stretch>
            <a:fillRect/>
          </a:stretch>
        </p:blipFill>
        <p:spPr bwMode="auto">
          <a:xfrm>
            <a:off x="465138" y="4038600"/>
            <a:ext cx="2605087" cy="2743200"/>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grpSp>
        <p:nvGrpSpPr>
          <p:cNvPr id="83974" name="Group 9"/>
          <p:cNvGrpSpPr>
            <a:grpSpLocks/>
          </p:cNvGrpSpPr>
          <p:nvPr/>
        </p:nvGrpSpPr>
        <p:grpSpPr bwMode="auto">
          <a:xfrm>
            <a:off x="3505200" y="4379913"/>
            <a:ext cx="1400175" cy="1030287"/>
            <a:chOff x="1305" y="1024"/>
            <a:chExt cx="684" cy="513"/>
          </a:xfrm>
        </p:grpSpPr>
        <p:pic>
          <p:nvPicPr>
            <p:cNvPr id="83976" name="Picture 3"/>
            <p:cNvPicPr>
              <a:picLocks noChangeAspect="1" noChangeArrowheads="1"/>
            </p:cNvPicPr>
            <p:nvPr/>
          </p:nvPicPr>
          <p:blipFill>
            <a:blip r:embed="rId7">
              <a:extLst>
                <a:ext uri="{28A0092B-C50C-407E-A947-70E740481C1C}">
                  <a14:useLocalDpi xmlns:a14="http://schemas.microsoft.com/office/drawing/2010/main" val="0"/>
                </a:ext>
              </a:extLst>
            </a:blip>
            <a:srcRect l="16652" t="71341" r="68820" b="13611"/>
            <a:stretch>
              <a:fillRect/>
            </a:stretch>
          </p:blipFill>
          <p:spPr bwMode="auto">
            <a:xfrm>
              <a:off x="1305" y="1024"/>
              <a:ext cx="684" cy="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7" name="Text Box 8"/>
            <p:cNvSpPr txBox="1">
              <a:spLocks noChangeArrowheads="1"/>
            </p:cNvSpPr>
            <p:nvPr/>
          </p:nvSpPr>
          <p:spPr bwMode="auto">
            <a:xfrm>
              <a:off x="1734" y="1107"/>
              <a:ext cx="226"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i="1" dirty="0" err="1">
                  <a:latin typeface="Times" pitchFamily="18" charset="0"/>
                  <a:ea typeface="MS PGothic" pitchFamily="34" charset="-128"/>
                </a:rPr>
                <a:t>g</a:t>
              </a:r>
              <a:r>
                <a:rPr lang="en-US" sz="2000" i="1" baseline="-25000" dirty="0" err="1">
                  <a:latin typeface="Times" pitchFamily="18" charset="0"/>
                  <a:ea typeface="MS PGothic" pitchFamily="34" charset="-128"/>
                </a:rPr>
                <a:t>a</a:t>
              </a:r>
              <a:r>
                <a:rPr lang="en-US" sz="2000" i="1" baseline="-25000" dirty="0">
                  <a:latin typeface="Times" pitchFamily="18" charset="0"/>
                  <a:ea typeface="MS PGothic" pitchFamily="34" charset="-128"/>
                  <a:sym typeface="Symbol" pitchFamily="18" charset="2"/>
                </a:rPr>
                <a:t></a:t>
              </a:r>
              <a:endParaRPr lang="en-US" sz="2000" i="1" dirty="0">
                <a:latin typeface="Times" pitchFamily="18" charset="0"/>
                <a:ea typeface="MS PGothic" pitchFamily="34" charset="-128"/>
              </a:endParaRPr>
            </a:p>
          </p:txBody>
        </p:sp>
      </p:grpSp>
      <p:sp>
        <p:nvSpPr>
          <p:cNvPr id="83975" name="TextBox 3"/>
          <p:cNvSpPr txBox="1">
            <a:spLocks noChangeArrowheads="1"/>
          </p:cNvSpPr>
          <p:nvPr/>
        </p:nvSpPr>
        <p:spPr bwMode="auto">
          <a:xfrm>
            <a:off x="3124200" y="5638800"/>
            <a:ext cx="464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Primakov model predicts axion decay into a (presumably) detectable photon in a sufficiently large magnetic field contained in a superconducting solenoid and resonant cavity</a:t>
            </a:r>
          </a:p>
        </p:txBody>
      </p:sp>
    </p:spTree>
    <p:extLst>
      <p:ext uri="{BB962C8B-B14F-4D97-AF65-F5344CB8AC3E}">
        <p14:creationId xmlns:p14="http://schemas.microsoft.com/office/powerpoint/2010/main" val="25569201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Title 1"/>
          <p:cNvSpPr>
            <a:spLocks noGrp="1"/>
          </p:cNvSpPr>
          <p:nvPr>
            <p:ph type="title"/>
          </p:nvPr>
        </p:nvSpPr>
        <p:spPr>
          <a:xfrm>
            <a:off x="457200" y="76200"/>
            <a:ext cx="8229600" cy="1143000"/>
          </a:xfrm>
        </p:spPr>
        <p:txBody>
          <a:bodyPr/>
          <a:lstStyle/>
          <a:p>
            <a:pPr eaLnBrk="1" hangingPunct="1"/>
            <a:r>
              <a:rPr lang="en-US" dirty="0" smtClean="0">
                <a:solidFill>
                  <a:srgbClr val="FF0000"/>
                </a:solidFill>
              </a:rPr>
              <a:t> Rotating Machinery</a:t>
            </a:r>
          </a:p>
        </p:txBody>
      </p:sp>
      <p:pic>
        <p:nvPicPr>
          <p:cNvPr id="3" name="AMSC_PodMotor_320x240.wmv">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5181600" y="3390900"/>
            <a:ext cx="2057400" cy="154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4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4000"/>
            <a:ext cx="4362450" cy="249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219200"/>
            <a:ext cx="3200400"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805238"/>
            <a:ext cx="3429000" cy="270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MSCnavy_640x480.wmv">
            <a:hlinkClick r:id="" action="ppaction://media"/>
          </p:cNvPr>
          <p:cNvPicPr>
            <a:picLocks noRot="1" noChangeAspect="1" noChangeArrowheads="1"/>
          </p:cNvPicPr>
          <p:nvPr>
            <a:videoFile r:link="rId2"/>
          </p:nvPr>
        </p:nvPicPr>
        <p:blipFill>
          <a:blip r:embed="rId8">
            <a:extLst>
              <a:ext uri="{28A0092B-C50C-407E-A947-70E740481C1C}">
                <a14:useLocalDpi xmlns:a14="http://schemas.microsoft.com/office/drawing/2010/main" val="0"/>
              </a:ext>
            </a:extLst>
          </a:blip>
          <a:srcRect/>
          <a:stretch>
            <a:fillRect/>
          </a:stretch>
        </p:blipFill>
        <p:spPr bwMode="auto">
          <a:xfrm>
            <a:off x="6705600" y="4495800"/>
            <a:ext cx="2209800" cy="165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12"/>
          <p:cNvSpPr txBox="1">
            <a:spLocks noChangeArrowheads="1"/>
          </p:cNvSpPr>
          <p:nvPr/>
        </p:nvSpPr>
        <p:spPr bwMode="auto">
          <a:xfrm>
            <a:off x="457200" y="1066800"/>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defRPr/>
            </a:pPr>
            <a:r>
              <a:rPr lang="en-US" kern="0">
                <a:solidFill>
                  <a:sysClr val="windowText" lastClr="000000"/>
                </a:solidFill>
                <a:latin typeface="+mn-lt"/>
                <a:cs typeface="+mn-cs"/>
              </a:rPr>
              <a:t>Courtesy AMSC</a:t>
            </a:r>
          </a:p>
        </p:txBody>
      </p:sp>
      <p:sp>
        <p:nvSpPr>
          <p:cNvPr id="9" name="Text Box 13"/>
          <p:cNvSpPr txBox="1">
            <a:spLocks noChangeArrowheads="1"/>
          </p:cNvSpPr>
          <p:nvPr/>
        </p:nvSpPr>
        <p:spPr bwMode="auto">
          <a:xfrm>
            <a:off x="4419600" y="5132388"/>
            <a:ext cx="1752600"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defRPr/>
            </a:pPr>
            <a:r>
              <a:rPr lang="en-US" kern="0" dirty="0">
                <a:solidFill>
                  <a:sysClr val="windowText" lastClr="000000"/>
                </a:solidFill>
                <a:latin typeface="+mn-lt"/>
                <a:cs typeface="+mn-cs"/>
              </a:rPr>
              <a:t>Major Players:</a:t>
            </a:r>
          </a:p>
          <a:p>
            <a:pPr fontAlgn="auto">
              <a:spcBef>
                <a:spcPct val="50000"/>
              </a:spcBef>
              <a:spcAft>
                <a:spcPts val="0"/>
              </a:spcAft>
              <a:buFontTx/>
              <a:buChar char="•"/>
              <a:defRPr/>
            </a:pPr>
            <a:r>
              <a:rPr lang="en-US" kern="0" dirty="0">
                <a:solidFill>
                  <a:sysClr val="windowText" lastClr="000000"/>
                </a:solidFill>
                <a:latin typeface="+mn-lt"/>
                <a:cs typeface="+mn-cs"/>
              </a:rPr>
              <a:t> </a:t>
            </a:r>
            <a:r>
              <a:rPr lang="en-US" kern="0" dirty="0" err="1">
                <a:solidFill>
                  <a:sysClr val="windowText" lastClr="000000"/>
                </a:solidFill>
                <a:latin typeface="+mn-lt"/>
                <a:cs typeface="+mn-cs"/>
              </a:rPr>
              <a:t>AMSC</a:t>
            </a:r>
            <a:endParaRPr lang="en-US" kern="0" dirty="0">
              <a:solidFill>
                <a:sysClr val="windowText" lastClr="000000"/>
              </a:solidFill>
              <a:latin typeface="+mn-lt"/>
              <a:cs typeface="+mn-cs"/>
            </a:endParaRPr>
          </a:p>
          <a:p>
            <a:pPr fontAlgn="auto">
              <a:spcBef>
                <a:spcPct val="50000"/>
              </a:spcBef>
              <a:spcAft>
                <a:spcPts val="0"/>
              </a:spcAft>
              <a:buFontTx/>
              <a:buChar char="•"/>
              <a:defRPr/>
            </a:pPr>
            <a:r>
              <a:rPr lang="en-US" kern="0" dirty="0">
                <a:solidFill>
                  <a:sysClr val="windowText" lastClr="000000"/>
                </a:solidFill>
                <a:latin typeface="+mn-lt"/>
                <a:cs typeface="+mn-cs"/>
              </a:rPr>
              <a:t> </a:t>
            </a:r>
            <a:r>
              <a:rPr lang="en-US" kern="0" dirty="0" err="1">
                <a:solidFill>
                  <a:sysClr val="windowText" lastClr="000000"/>
                </a:solidFill>
                <a:latin typeface="+mn-lt"/>
                <a:cs typeface="+mn-cs"/>
              </a:rPr>
              <a:t>SEI</a:t>
            </a:r>
            <a:endParaRPr lang="en-US" kern="0" dirty="0">
              <a:solidFill>
                <a:sysClr val="windowText" lastClr="000000"/>
              </a:solidFill>
              <a:latin typeface="+mn-lt"/>
              <a:cs typeface="+mn-cs"/>
            </a:endParaRPr>
          </a:p>
        </p:txBody>
      </p:sp>
    </p:spTree>
    <p:extLst>
      <p:ext uri="{BB962C8B-B14F-4D97-AF65-F5344CB8AC3E}">
        <p14:creationId xmlns:p14="http://schemas.microsoft.com/office/powerpoint/2010/main" val="2442817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fill="hold" display="0">
                  <p:stCondLst>
                    <p:cond delay="indefinite"/>
                  </p:stCondLst>
                  <p:endCondLst>
                    <p:cond evt="onNext" delay="0">
                      <p:tgtEl>
                        <p:sldTgt/>
                      </p:tgtEl>
                    </p:cond>
                    <p:cond evt="onPrev" delay="0">
                      <p:tgtEl>
                        <p:sldTgt/>
                      </p:tgtEl>
                    </p:cond>
                  </p:endCondLst>
                </p:cTn>
                <p:tgtEl>
                  <p:spTgt spid="3"/>
                </p:tgtEl>
              </p:cMediaNode>
            </p:video>
            <p:video>
              <p:cMediaNode>
                <p:cTn id="13"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71575"/>
            <a:ext cx="69342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4"/>
          <p:cNvSpPr>
            <a:spLocks noGrp="1" noChangeArrowheads="1"/>
          </p:cNvSpPr>
          <p:nvPr>
            <p:ph type="title"/>
          </p:nvPr>
        </p:nvSpPr>
        <p:spPr>
          <a:xfrm>
            <a:off x="457200" y="76200"/>
            <a:ext cx="8229600" cy="1143000"/>
          </a:xfrm>
        </p:spPr>
        <p:txBody>
          <a:bodyPr/>
          <a:lstStyle/>
          <a:p>
            <a:r>
              <a:rPr lang="en-US" sz="4000" smtClean="0"/>
              <a:t>A Canadian’s View of the World</a:t>
            </a:r>
          </a:p>
        </p:txBody>
      </p:sp>
    </p:spTree>
    <p:extLst>
      <p:ext uri="{BB962C8B-B14F-4D97-AF65-F5344CB8AC3E}">
        <p14:creationId xmlns:p14="http://schemas.microsoft.com/office/powerpoint/2010/main" val="42205981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458200" cy="635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65922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US" sz="4000" b="1" smtClean="0"/>
              <a:t>Transporting Tens of Gigawatts to the </a:t>
            </a:r>
            <a:r>
              <a:rPr lang="en-US" sz="4000" b="1" smtClean="0">
                <a:solidFill>
                  <a:srgbClr val="00B050"/>
                </a:solidFill>
              </a:rPr>
              <a:t>Green</a:t>
            </a:r>
            <a:r>
              <a:rPr lang="en-US" sz="4000" b="1" smtClean="0"/>
              <a:t> Market</a:t>
            </a:r>
            <a:endParaRPr lang="en-US" sz="4000" smtClean="0"/>
          </a:p>
        </p:txBody>
      </p:sp>
      <p:sp>
        <p:nvSpPr>
          <p:cNvPr id="108547" name="TextBox 3"/>
          <p:cNvSpPr txBox="1">
            <a:spLocks noChangeArrowheads="1"/>
          </p:cNvSpPr>
          <p:nvPr/>
        </p:nvSpPr>
        <p:spPr bwMode="auto">
          <a:xfrm>
            <a:off x="838200" y="1498600"/>
            <a:ext cx="762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000">
                <a:latin typeface="Arial" charset="0"/>
              </a:rPr>
              <a:t>12 – 13 May 2011</a:t>
            </a:r>
          </a:p>
          <a:p>
            <a:pPr algn="ctr" eaLnBrk="1" hangingPunct="1"/>
            <a:r>
              <a:rPr lang="en-US" sz="2000">
                <a:latin typeface="Arial" charset="0"/>
              </a:rPr>
              <a:t>Institute for Advanced Sustainability Studies</a:t>
            </a:r>
          </a:p>
          <a:p>
            <a:pPr algn="ctr" eaLnBrk="1" hangingPunct="1"/>
            <a:r>
              <a:rPr lang="en-US" sz="2000">
                <a:latin typeface="Arial" charset="0"/>
              </a:rPr>
              <a:t>Potsdam, Germany</a:t>
            </a:r>
          </a:p>
        </p:txBody>
      </p:sp>
      <p:pic>
        <p:nvPicPr>
          <p:cNvPr id="108548" name="Picture 2" descr="http://www.iass-potsdam.de/uploads/pics/DSC_5099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616200"/>
            <a:ext cx="60960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a:off x="5410200" y="3886200"/>
            <a:ext cx="762000" cy="20574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latin typeface="Arial" charset="0"/>
            </a:endParaRPr>
          </a:p>
        </p:txBody>
      </p:sp>
    </p:spTree>
    <p:extLst>
      <p:ext uri="{BB962C8B-B14F-4D97-AF65-F5344CB8AC3E}">
        <p14:creationId xmlns:p14="http://schemas.microsoft.com/office/powerpoint/2010/main" val="1421705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457200" y="76200"/>
            <a:ext cx="8229600" cy="1143000"/>
          </a:xfrm>
        </p:spPr>
        <p:txBody>
          <a:bodyPr/>
          <a:lstStyle/>
          <a:p>
            <a:r>
              <a:rPr lang="en-US" smtClean="0"/>
              <a:t>Go Where the Sun Shines</a:t>
            </a:r>
          </a:p>
        </p:txBody>
      </p:sp>
      <p:pic>
        <p:nvPicPr>
          <p:cNvPr id="1136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28763"/>
            <a:ext cx="5499100" cy="517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4199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457200" y="76200"/>
            <a:ext cx="8229600" cy="1143000"/>
          </a:xfrm>
        </p:spPr>
        <p:txBody>
          <a:bodyPr/>
          <a:lstStyle/>
          <a:p>
            <a:r>
              <a:rPr lang="en-US" smtClean="0"/>
              <a:t>Solar – PV &amp; Thermal</a:t>
            </a:r>
          </a:p>
        </p:txBody>
      </p:sp>
      <p:pic>
        <p:nvPicPr>
          <p:cNvPr id="1146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219200"/>
            <a:ext cx="8763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170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smtClean="0"/>
              <a:t>Superconducting SolarPipe</a:t>
            </a:r>
          </a:p>
        </p:txBody>
      </p:sp>
      <p:pic>
        <p:nvPicPr>
          <p:cNvPr id="115715" name="Picture 2" descr="C:\Users\PAULMI~1\AppData\Local\Temp\scl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7067550"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631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533400" y="76200"/>
            <a:ext cx="8001000" cy="1143000"/>
          </a:xfrm>
        </p:spPr>
        <p:txBody>
          <a:bodyPr/>
          <a:lstStyle/>
          <a:p>
            <a:pPr eaLnBrk="1" hangingPunct="1"/>
            <a:r>
              <a:rPr lang="en-US" dirty="0"/>
              <a:t>Fathers of Cryogenics</a:t>
            </a:r>
          </a:p>
        </p:txBody>
      </p:sp>
      <p:pic>
        <p:nvPicPr>
          <p:cNvPr id="65539" name="Picture 3" descr="dewar"/>
          <p:cNvPicPr>
            <a:picLocks noChangeAspect="1" noChangeArrowheads="1"/>
          </p:cNvPicPr>
          <p:nvPr/>
        </p:nvPicPr>
        <p:blipFill>
          <a:blip r:embed="rId3"/>
          <a:srcRect/>
          <a:stretch>
            <a:fillRect/>
          </a:stretch>
        </p:blipFill>
        <p:spPr bwMode="auto">
          <a:xfrm>
            <a:off x="533400" y="1676400"/>
            <a:ext cx="2389188" cy="3886200"/>
          </a:xfrm>
          <a:prstGeom prst="rect">
            <a:avLst/>
          </a:prstGeom>
          <a:noFill/>
          <a:ln w="9525">
            <a:noFill/>
            <a:miter lim="800000"/>
            <a:headEnd/>
            <a:tailEnd/>
          </a:ln>
        </p:spPr>
      </p:pic>
      <p:pic>
        <p:nvPicPr>
          <p:cNvPr id="65540" name="Picture 4" descr="physics-1913-1"/>
          <p:cNvPicPr>
            <a:picLocks noChangeAspect="1" noChangeArrowheads="1"/>
          </p:cNvPicPr>
          <p:nvPr/>
        </p:nvPicPr>
        <p:blipFill>
          <a:blip r:embed="rId4"/>
          <a:srcRect/>
          <a:stretch>
            <a:fillRect/>
          </a:stretch>
        </p:blipFill>
        <p:spPr bwMode="auto">
          <a:xfrm>
            <a:off x="6019800" y="1676400"/>
            <a:ext cx="2693988" cy="3810000"/>
          </a:xfrm>
          <a:prstGeom prst="rect">
            <a:avLst/>
          </a:prstGeom>
          <a:noFill/>
          <a:ln w="9525">
            <a:noFill/>
            <a:miter lim="800000"/>
            <a:headEnd/>
            <a:tailEnd/>
          </a:ln>
        </p:spPr>
      </p:pic>
      <p:sp>
        <p:nvSpPr>
          <p:cNvPr id="65541" name="Text Box 5"/>
          <p:cNvSpPr txBox="1">
            <a:spLocks noChangeArrowheads="1"/>
          </p:cNvSpPr>
          <p:nvPr/>
        </p:nvSpPr>
        <p:spPr bwMode="auto">
          <a:xfrm>
            <a:off x="1143000" y="5486400"/>
            <a:ext cx="1190625" cy="519113"/>
          </a:xfrm>
          <a:prstGeom prst="rect">
            <a:avLst/>
          </a:prstGeom>
          <a:noFill/>
          <a:ln w="12700">
            <a:noFill/>
            <a:miter lim="800000"/>
            <a:headEnd/>
            <a:tailEnd/>
          </a:ln>
          <a:effectLst/>
        </p:spPr>
        <p:txBody>
          <a:bodyPr wrap="none">
            <a:prstTxWarp prst="textNoShape">
              <a:avLst/>
            </a:prstTxWarp>
            <a:spAutoFit/>
          </a:bodyPr>
          <a:lstStyle/>
          <a:p>
            <a:pPr eaLnBrk="0" hangingPunct="0"/>
            <a:r>
              <a:rPr lang="en-US" sz="2800" b="1" dirty="0">
                <a:solidFill>
                  <a:srgbClr val="000000"/>
                </a:solidFill>
                <a:latin typeface="Times New Roman" pitchFamily="4" charset="0"/>
              </a:rPr>
              <a:t>Dewar</a:t>
            </a:r>
          </a:p>
        </p:txBody>
      </p:sp>
      <p:sp>
        <p:nvSpPr>
          <p:cNvPr id="65542" name="Text Box 6"/>
          <p:cNvSpPr txBox="1">
            <a:spLocks noChangeArrowheads="1"/>
          </p:cNvSpPr>
          <p:nvPr/>
        </p:nvSpPr>
        <p:spPr bwMode="auto">
          <a:xfrm>
            <a:off x="5662613" y="5486400"/>
            <a:ext cx="3405187" cy="519113"/>
          </a:xfrm>
          <a:prstGeom prst="rect">
            <a:avLst/>
          </a:prstGeom>
          <a:noFill/>
          <a:ln w="12700">
            <a:noFill/>
            <a:miter lim="800000"/>
            <a:headEnd/>
            <a:tailEnd/>
          </a:ln>
          <a:effectLst/>
        </p:spPr>
        <p:txBody>
          <a:bodyPr wrap="none">
            <a:prstTxWarp prst="textNoShape">
              <a:avLst/>
            </a:prstTxWarp>
            <a:spAutoFit/>
          </a:bodyPr>
          <a:lstStyle/>
          <a:p>
            <a:pPr eaLnBrk="0" hangingPunct="0"/>
            <a:r>
              <a:rPr lang="en-US" sz="2800" b="1" dirty="0" err="1">
                <a:solidFill>
                  <a:srgbClr val="000000"/>
                </a:solidFill>
                <a:latin typeface="Times New Roman" pitchFamily="4" charset="0"/>
              </a:rPr>
              <a:t>Kammerlingh-Onnes</a:t>
            </a:r>
            <a:endParaRPr lang="en-US" sz="2800" b="1">
              <a:solidFill>
                <a:srgbClr val="000000"/>
              </a:solidFill>
              <a:latin typeface="Times New Roman" pitchFamily="4" charset="0"/>
            </a:endParaRPr>
          </a:p>
        </p:txBody>
      </p:sp>
      <p:sp>
        <p:nvSpPr>
          <p:cNvPr id="65543" name="Text Box 7"/>
          <p:cNvSpPr txBox="1">
            <a:spLocks noChangeArrowheads="1"/>
          </p:cNvSpPr>
          <p:nvPr/>
        </p:nvSpPr>
        <p:spPr bwMode="auto">
          <a:xfrm>
            <a:off x="3429000" y="2057400"/>
            <a:ext cx="2438400" cy="3990975"/>
          </a:xfrm>
          <a:prstGeom prst="rect">
            <a:avLst/>
          </a:prstGeom>
          <a:noFill/>
          <a:ln w="12700">
            <a:noFill/>
            <a:miter lim="800000"/>
            <a:headEnd/>
            <a:tailEnd/>
          </a:ln>
          <a:effectLst/>
        </p:spPr>
        <p:txBody>
          <a:bodyPr>
            <a:prstTxWarp prst="textNoShape">
              <a:avLst/>
            </a:prstTxWarp>
            <a:spAutoFit/>
          </a:bodyPr>
          <a:lstStyle/>
          <a:p>
            <a:pPr eaLnBrk="0" hangingPunct="0"/>
            <a:r>
              <a:rPr lang="en-US" sz="3200" b="1">
                <a:solidFill>
                  <a:srgbClr val="33CCFF"/>
                </a:solidFill>
                <a:latin typeface="Arial" pitchFamily="4" charset="0"/>
              </a:rPr>
              <a:t>CH</a:t>
            </a:r>
            <a:r>
              <a:rPr lang="en-US" sz="3200" b="1" baseline="-25000">
                <a:solidFill>
                  <a:srgbClr val="33CCFF"/>
                </a:solidFill>
                <a:latin typeface="Arial" pitchFamily="4" charset="0"/>
              </a:rPr>
              <a:t>4</a:t>
            </a:r>
            <a:r>
              <a:rPr lang="en-US" sz="3200" b="1">
                <a:solidFill>
                  <a:srgbClr val="33CCFF"/>
                </a:solidFill>
                <a:latin typeface="Arial" pitchFamily="4" charset="0"/>
              </a:rPr>
              <a:t>	112 K</a:t>
            </a:r>
          </a:p>
          <a:p>
            <a:pPr eaLnBrk="0" hangingPunct="0"/>
            <a:r>
              <a:rPr lang="en-US" sz="3200" b="1">
                <a:solidFill>
                  <a:srgbClr val="33CCFF"/>
                </a:solidFill>
                <a:latin typeface="Arial" pitchFamily="4" charset="0"/>
              </a:rPr>
              <a:t>O	  90</a:t>
            </a:r>
          </a:p>
          <a:p>
            <a:pPr eaLnBrk="0" hangingPunct="0"/>
            <a:r>
              <a:rPr lang="en-US" sz="3200" b="1">
                <a:solidFill>
                  <a:srgbClr val="33CCFF"/>
                </a:solidFill>
                <a:latin typeface="Arial" pitchFamily="4" charset="0"/>
              </a:rPr>
              <a:t>N</a:t>
            </a:r>
            <a:r>
              <a:rPr lang="en-US" sz="3200" b="1" baseline="-25000">
                <a:solidFill>
                  <a:srgbClr val="33CCFF"/>
                </a:solidFill>
                <a:latin typeface="Arial" pitchFamily="4" charset="0"/>
              </a:rPr>
              <a:t>2</a:t>
            </a:r>
            <a:r>
              <a:rPr lang="en-US" sz="3200" b="1">
                <a:solidFill>
                  <a:srgbClr val="33CCFF"/>
                </a:solidFill>
                <a:latin typeface="Arial" pitchFamily="4" charset="0"/>
              </a:rPr>
              <a:t>	  77</a:t>
            </a:r>
          </a:p>
          <a:p>
            <a:pPr eaLnBrk="0" hangingPunct="0"/>
            <a:r>
              <a:rPr lang="en-US" sz="3200" b="1">
                <a:solidFill>
                  <a:srgbClr val="33CCFF"/>
                </a:solidFill>
                <a:latin typeface="Arial" pitchFamily="4" charset="0"/>
              </a:rPr>
              <a:t>Ne	  27</a:t>
            </a:r>
          </a:p>
          <a:p>
            <a:pPr eaLnBrk="0" hangingPunct="0"/>
            <a:r>
              <a:rPr lang="en-US" sz="3200" b="1">
                <a:solidFill>
                  <a:srgbClr val="33CCFF"/>
                </a:solidFill>
                <a:latin typeface="Arial" pitchFamily="4" charset="0"/>
              </a:rPr>
              <a:t>H</a:t>
            </a:r>
            <a:r>
              <a:rPr lang="en-US" sz="3200" b="1" baseline="-25000">
                <a:solidFill>
                  <a:srgbClr val="33CCFF"/>
                </a:solidFill>
                <a:latin typeface="Arial" pitchFamily="4" charset="0"/>
              </a:rPr>
              <a:t>2</a:t>
            </a:r>
            <a:r>
              <a:rPr lang="en-US" sz="3200" b="1">
                <a:solidFill>
                  <a:srgbClr val="33CCFF"/>
                </a:solidFill>
                <a:latin typeface="Arial" pitchFamily="4" charset="0"/>
              </a:rPr>
              <a:t>   	  20</a:t>
            </a:r>
          </a:p>
          <a:p>
            <a:pPr eaLnBrk="0" hangingPunct="0"/>
            <a:r>
              <a:rPr lang="en-US" sz="3200" b="1">
                <a:solidFill>
                  <a:srgbClr val="33CCFF"/>
                </a:solidFill>
                <a:latin typeface="Arial" pitchFamily="4" charset="0"/>
              </a:rPr>
              <a:t>He	 4.2	</a:t>
            </a:r>
            <a:r>
              <a:rPr lang="en-US" sz="3200" b="1">
                <a:solidFill>
                  <a:srgbClr val="33CCFF"/>
                </a:solidFill>
                <a:latin typeface="Times New Roman" pitchFamily="4" charset="0"/>
              </a:rPr>
              <a:t>			</a:t>
            </a:r>
          </a:p>
        </p:txBody>
      </p:sp>
      <p:sp>
        <p:nvSpPr>
          <p:cNvPr id="65544" name="Oval 8"/>
          <p:cNvSpPr>
            <a:spLocks noChangeArrowheads="1"/>
          </p:cNvSpPr>
          <p:nvPr/>
        </p:nvSpPr>
        <p:spPr bwMode="auto">
          <a:xfrm>
            <a:off x="3276600" y="4514850"/>
            <a:ext cx="1981200" cy="533400"/>
          </a:xfrm>
          <a:prstGeom prst="ellipse">
            <a:avLst/>
          </a:prstGeom>
          <a:noFill/>
          <a:ln w="9525">
            <a:solidFill>
              <a:srgbClr val="FF0000"/>
            </a:solidFill>
            <a:round/>
            <a:headEnd/>
            <a:tailEnd/>
          </a:ln>
          <a:effectLst/>
        </p:spPr>
        <p:txBody>
          <a:bodyPr wrap="none" lIns="0" tIns="0" rIns="0" bIns="0" anchor="ctr">
            <a:prstTxWarp prst="textNoShape">
              <a:avLst/>
            </a:prstTxWarp>
            <a:spAutoFit/>
          </a:bodyPr>
          <a:lstStyle/>
          <a:p>
            <a:endParaRPr lang="en-US">
              <a:solidFill>
                <a:srgbClr val="000000"/>
              </a:solidFill>
              <a:latin typeface="Comic Sans MS" pitchFamily="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43013"/>
            <a:ext cx="4211638"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Box 4"/>
          <p:cNvSpPr txBox="1">
            <a:spLocks noChangeArrowheads="1"/>
          </p:cNvSpPr>
          <p:nvPr/>
        </p:nvSpPr>
        <p:spPr bwMode="auto">
          <a:xfrm>
            <a:off x="533400" y="457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a:solidFill>
                  <a:srgbClr val="000000"/>
                </a:solidFill>
              </a:rPr>
              <a:t>Physics World, October 2009</a:t>
            </a:r>
          </a:p>
        </p:txBody>
      </p:sp>
      <p:grpSp>
        <p:nvGrpSpPr>
          <p:cNvPr id="3" name="Group 9"/>
          <p:cNvGrpSpPr>
            <a:grpSpLocks/>
          </p:cNvGrpSpPr>
          <p:nvPr/>
        </p:nvGrpSpPr>
        <p:grpSpPr bwMode="auto">
          <a:xfrm>
            <a:off x="409575" y="5334000"/>
            <a:ext cx="4619625" cy="1257300"/>
            <a:chOff x="104775" y="152400"/>
            <a:chExt cx="4619625" cy="1257300"/>
          </a:xfrm>
        </p:grpSpPr>
        <p:pic>
          <p:nvPicPr>
            <p:cNvPr id="116744" name="Picture 4" descr="C:\DOCUME~1\PAULM~1.GRA\LOCALS~1\Temp\sc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152400"/>
              <a:ext cx="46196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5" name="Picture 6" descr="C:\DOCUME~1\PAULM~1.GRA\LOCALS~1\Temp\scl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644" y="1143000"/>
              <a:ext cx="9810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9"/>
          <p:cNvGrpSpPr>
            <a:grpSpLocks/>
          </p:cNvGrpSpPr>
          <p:nvPr/>
        </p:nvGrpSpPr>
        <p:grpSpPr bwMode="auto">
          <a:xfrm>
            <a:off x="5638800" y="1268413"/>
            <a:ext cx="3086100" cy="4859337"/>
            <a:chOff x="5638800" y="1268413"/>
            <a:chExt cx="3086100" cy="4859555"/>
          </a:xfrm>
        </p:grpSpPr>
        <p:pic>
          <p:nvPicPr>
            <p:cNvPr id="116742" name="Picture 5" descr="Photo 0238.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268413"/>
              <a:ext cx="3086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3" name="TextBox 8"/>
            <p:cNvSpPr txBox="1">
              <a:spLocks noChangeArrowheads="1"/>
            </p:cNvSpPr>
            <p:nvPr/>
          </p:nvSpPr>
          <p:spPr bwMode="auto">
            <a:xfrm>
              <a:off x="5859463" y="5486590"/>
              <a:ext cx="2076450" cy="64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a:solidFill>
                    <a:srgbClr val="000000"/>
                  </a:solidFill>
                  <a:latin typeface="Arial" charset="0"/>
                </a:rPr>
                <a:t>…a future editor of</a:t>
              </a:r>
            </a:p>
            <a:p>
              <a:pPr eaLnBrk="1" hangingPunct="1"/>
              <a:r>
                <a:rPr lang="en-US" sz="2400">
                  <a:solidFill>
                    <a:srgbClr val="000000"/>
                  </a:solidFill>
                  <a:latin typeface="Arial" charset="0"/>
                </a:rPr>
                <a:t>Nature…?</a:t>
              </a:r>
            </a:p>
          </p:txBody>
        </p:sp>
      </p:grpSp>
    </p:spTree>
    <p:extLst>
      <p:ext uri="{BB962C8B-B14F-4D97-AF65-F5344CB8AC3E}">
        <p14:creationId xmlns:p14="http://schemas.microsoft.com/office/powerpoint/2010/main" val="4022493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 of Metallic Conduction</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002" y="1449669"/>
            <a:ext cx="5568392" cy="422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8116" y="1064116"/>
            <a:ext cx="6098323" cy="354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6795" y="2678040"/>
            <a:ext cx="7287205" cy="409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385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a:grpSpLocks/>
          </p:cNvGrpSpPr>
          <p:nvPr/>
        </p:nvGrpSpPr>
        <p:grpSpPr bwMode="auto">
          <a:xfrm>
            <a:off x="2667000" y="1544638"/>
            <a:ext cx="6172200" cy="4994275"/>
            <a:chOff x="1680" y="973"/>
            <a:chExt cx="3888" cy="3146"/>
          </a:xfrm>
          <a:solidFill>
            <a:schemeClr val="bg1"/>
          </a:solidFill>
        </p:grpSpPr>
        <p:pic>
          <p:nvPicPr>
            <p:cNvPr id="13338" name="Picture 7" descr="scl6"/>
            <p:cNvPicPr>
              <a:picLocks noChangeAspect="1" noChangeArrowheads="1"/>
            </p:cNvPicPr>
            <p:nvPr/>
          </p:nvPicPr>
          <p:blipFill>
            <a:blip r:embed="rId3" cstate="print"/>
            <a:srcRect/>
            <a:stretch>
              <a:fillRect/>
            </a:stretch>
          </p:blipFill>
          <p:spPr bwMode="auto">
            <a:xfrm>
              <a:off x="1680" y="973"/>
              <a:ext cx="3888" cy="2819"/>
            </a:xfrm>
            <a:prstGeom prst="rect">
              <a:avLst/>
            </a:prstGeom>
            <a:grpFill/>
            <a:ln w="9525">
              <a:noFill/>
              <a:miter lim="800000"/>
              <a:headEnd/>
              <a:tailEnd/>
            </a:ln>
          </p:spPr>
        </p:pic>
        <p:sp>
          <p:nvSpPr>
            <p:cNvPr id="13339" name="Text Box 32"/>
            <p:cNvSpPr txBox="1">
              <a:spLocks noChangeArrowheads="1"/>
            </p:cNvSpPr>
            <p:nvPr/>
          </p:nvSpPr>
          <p:spPr bwMode="auto">
            <a:xfrm>
              <a:off x="2604" y="3888"/>
              <a:ext cx="1644" cy="231"/>
            </a:xfrm>
            <a:prstGeom prst="rect">
              <a:avLst/>
            </a:prstGeom>
            <a:grpFill/>
            <a:ln w="9525">
              <a:noFill/>
              <a:miter lim="800000"/>
              <a:headEnd/>
              <a:tailEnd/>
            </a:ln>
          </p:spPr>
          <p:txBody>
            <a:bodyPr wrap="none">
              <a:spAutoFit/>
            </a:bodyPr>
            <a:lstStyle/>
            <a:p>
              <a:pPr eaLnBrk="0" fontAlgn="auto" hangingPunct="0">
                <a:spcBef>
                  <a:spcPts val="0"/>
                </a:spcBef>
                <a:spcAft>
                  <a:spcPts val="0"/>
                </a:spcAft>
                <a:defRPr/>
              </a:pPr>
              <a:r>
                <a:rPr lang="en-US" b="1">
                  <a:latin typeface="Arial" charset="0"/>
                  <a:cs typeface="+mn-cs"/>
                </a:rPr>
                <a:t>Diethyl-cyanine iodide</a:t>
              </a:r>
            </a:p>
          </p:txBody>
        </p:sp>
      </p:grpSp>
      <p:pic>
        <p:nvPicPr>
          <p:cNvPr id="118787" name="Picture 5" descr="scl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66825"/>
            <a:ext cx="13430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8"/>
          <p:cNvSpPr>
            <a:spLocks noGrp="1" noChangeArrowheads="1"/>
          </p:cNvSpPr>
          <p:nvPr>
            <p:ph type="title"/>
          </p:nvPr>
        </p:nvSpPr>
        <p:spPr>
          <a:xfrm>
            <a:off x="457200" y="152400"/>
            <a:ext cx="8229600" cy="944563"/>
          </a:xfrm>
        </p:spPr>
        <p:txBody>
          <a:bodyPr rtlCol="0">
            <a:normAutofit fontScale="90000"/>
          </a:bodyPr>
          <a:lstStyle/>
          <a:p>
            <a:pPr eaLnBrk="1" fontAlgn="auto" hangingPunct="1">
              <a:spcAft>
                <a:spcPts val="0"/>
              </a:spcAft>
              <a:defRPr/>
            </a:pPr>
            <a:r>
              <a:rPr lang="en-US" sz="4000" dirty="0" smtClean="0">
                <a:latin typeface="Comic Sans MS" pitchFamily="66" charset="0"/>
              </a:rPr>
              <a:t>Room Temperature Superconductor</a:t>
            </a:r>
            <a:br>
              <a:rPr lang="en-US" sz="4000" dirty="0" smtClean="0">
                <a:latin typeface="Comic Sans MS" pitchFamily="66" charset="0"/>
              </a:rPr>
            </a:br>
            <a:r>
              <a:rPr lang="en-US" sz="4000" dirty="0" smtClean="0">
                <a:latin typeface="Comic Sans MS" pitchFamily="66" charset="0"/>
              </a:rPr>
              <a:t>Little, </a:t>
            </a:r>
            <a:r>
              <a:rPr lang="en-US" sz="4000" dirty="0" err="1" smtClean="0">
                <a:latin typeface="Comic Sans MS" pitchFamily="66" charset="0"/>
              </a:rPr>
              <a:t>Ginzburg</a:t>
            </a:r>
            <a:r>
              <a:rPr lang="en-US" sz="4000" dirty="0" smtClean="0">
                <a:latin typeface="Comic Sans MS" pitchFamily="66" charset="0"/>
              </a:rPr>
              <a:t>, 1963</a:t>
            </a:r>
          </a:p>
        </p:txBody>
      </p:sp>
      <p:sp>
        <p:nvSpPr>
          <p:cNvPr id="118789" name="Oval 10"/>
          <p:cNvSpPr>
            <a:spLocks noChangeArrowheads="1"/>
          </p:cNvSpPr>
          <p:nvPr/>
        </p:nvSpPr>
        <p:spPr bwMode="auto">
          <a:xfrm>
            <a:off x="1385888" y="3886200"/>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790" name="Oval 11"/>
          <p:cNvSpPr>
            <a:spLocks noChangeArrowheads="1"/>
          </p:cNvSpPr>
          <p:nvPr/>
        </p:nvSpPr>
        <p:spPr bwMode="auto">
          <a:xfrm>
            <a:off x="1385888" y="3200400"/>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18791" name="Group 16"/>
          <p:cNvGrpSpPr>
            <a:grpSpLocks/>
          </p:cNvGrpSpPr>
          <p:nvPr/>
        </p:nvGrpSpPr>
        <p:grpSpPr bwMode="auto">
          <a:xfrm>
            <a:off x="1143000" y="2971800"/>
            <a:ext cx="304800" cy="1555750"/>
            <a:chOff x="720" y="1872"/>
            <a:chExt cx="192" cy="980"/>
          </a:xfrm>
        </p:grpSpPr>
        <p:sp>
          <p:nvSpPr>
            <p:cNvPr id="118810" name="Text Box 13"/>
            <p:cNvSpPr txBox="1">
              <a:spLocks noChangeArrowheads="1"/>
            </p:cNvSpPr>
            <p:nvPr/>
          </p:nvSpPr>
          <p:spPr bwMode="auto">
            <a:xfrm>
              <a:off x="720" y="2640"/>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baseline="-25000">
                  <a:solidFill>
                    <a:srgbClr val="FF3300"/>
                  </a:solidFill>
                  <a:latin typeface="Arial" charset="0"/>
                </a:rPr>
                <a:t>+</a:t>
              </a:r>
            </a:p>
          </p:txBody>
        </p:sp>
        <p:sp>
          <p:nvSpPr>
            <p:cNvPr id="118811" name="Text Box 14"/>
            <p:cNvSpPr txBox="1">
              <a:spLocks noChangeArrowheads="1"/>
            </p:cNvSpPr>
            <p:nvPr/>
          </p:nvSpPr>
          <p:spPr bwMode="auto">
            <a:xfrm>
              <a:off x="720" y="2256"/>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baseline="-25000">
                  <a:solidFill>
                    <a:srgbClr val="FF3300"/>
                  </a:solidFill>
                  <a:latin typeface="Arial" charset="0"/>
                </a:rPr>
                <a:t>+</a:t>
              </a:r>
            </a:p>
          </p:txBody>
        </p:sp>
        <p:sp>
          <p:nvSpPr>
            <p:cNvPr id="118812" name="Text Box 15"/>
            <p:cNvSpPr txBox="1">
              <a:spLocks noChangeArrowheads="1"/>
            </p:cNvSpPr>
            <p:nvPr/>
          </p:nvSpPr>
          <p:spPr bwMode="auto">
            <a:xfrm>
              <a:off x="720" y="1872"/>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baseline="-25000">
                  <a:solidFill>
                    <a:srgbClr val="FF3300"/>
                  </a:solidFill>
                  <a:latin typeface="Arial" charset="0"/>
                </a:rPr>
                <a:t>+</a:t>
              </a:r>
            </a:p>
          </p:txBody>
        </p:sp>
      </p:grpSp>
      <p:grpSp>
        <p:nvGrpSpPr>
          <p:cNvPr id="118792" name="Group 17"/>
          <p:cNvGrpSpPr>
            <a:grpSpLocks/>
          </p:cNvGrpSpPr>
          <p:nvPr/>
        </p:nvGrpSpPr>
        <p:grpSpPr bwMode="auto">
          <a:xfrm>
            <a:off x="1495425" y="2819400"/>
            <a:ext cx="304800" cy="1555750"/>
            <a:chOff x="720" y="1872"/>
            <a:chExt cx="192" cy="980"/>
          </a:xfrm>
        </p:grpSpPr>
        <p:sp>
          <p:nvSpPr>
            <p:cNvPr id="118807" name="Text Box 18"/>
            <p:cNvSpPr txBox="1">
              <a:spLocks noChangeArrowheads="1"/>
            </p:cNvSpPr>
            <p:nvPr/>
          </p:nvSpPr>
          <p:spPr bwMode="auto">
            <a:xfrm>
              <a:off x="720" y="2640"/>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baseline="-25000">
                  <a:solidFill>
                    <a:srgbClr val="FF3300"/>
                  </a:solidFill>
                  <a:latin typeface="Arial" charset="0"/>
                </a:rPr>
                <a:t>+</a:t>
              </a:r>
            </a:p>
          </p:txBody>
        </p:sp>
        <p:sp>
          <p:nvSpPr>
            <p:cNvPr id="118808" name="Text Box 19"/>
            <p:cNvSpPr txBox="1">
              <a:spLocks noChangeArrowheads="1"/>
            </p:cNvSpPr>
            <p:nvPr/>
          </p:nvSpPr>
          <p:spPr bwMode="auto">
            <a:xfrm>
              <a:off x="720" y="2256"/>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baseline="-25000">
                  <a:solidFill>
                    <a:srgbClr val="FF3300"/>
                  </a:solidFill>
                  <a:latin typeface="Arial" charset="0"/>
                </a:rPr>
                <a:t>+</a:t>
              </a:r>
            </a:p>
          </p:txBody>
        </p:sp>
        <p:sp>
          <p:nvSpPr>
            <p:cNvPr id="118809" name="Text Box 20"/>
            <p:cNvSpPr txBox="1">
              <a:spLocks noChangeArrowheads="1"/>
            </p:cNvSpPr>
            <p:nvPr/>
          </p:nvSpPr>
          <p:spPr bwMode="auto">
            <a:xfrm>
              <a:off x="720" y="1872"/>
              <a:ext cx="1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baseline="-25000">
                  <a:solidFill>
                    <a:srgbClr val="FF3300"/>
                  </a:solidFill>
                  <a:latin typeface="Arial" charset="0"/>
                </a:rPr>
                <a:t>+</a:t>
              </a:r>
            </a:p>
          </p:txBody>
        </p:sp>
      </p:grpSp>
      <p:grpSp>
        <p:nvGrpSpPr>
          <p:cNvPr id="118793" name="Group 24"/>
          <p:cNvGrpSpPr>
            <a:grpSpLocks/>
          </p:cNvGrpSpPr>
          <p:nvPr/>
        </p:nvGrpSpPr>
        <p:grpSpPr bwMode="auto">
          <a:xfrm>
            <a:off x="762000" y="2971800"/>
            <a:ext cx="304800" cy="1676400"/>
            <a:chOff x="480" y="1872"/>
            <a:chExt cx="192" cy="1056"/>
          </a:xfrm>
        </p:grpSpPr>
        <p:sp>
          <p:nvSpPr>
            <p:cNvPr id="118804" name="Text Box 21"/>
            <p:cNvSpPr txBox="1">
              <a:spLocks noChangeArrowheads="1"/>
            </p:cNvSpPr>
            <p:nvPr/>
          </p:nvSpPr>
          <p:spPr bwMode="auto">
            <a:xfrm>
              <a:off x="480" y="1872"/>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a:solidFill>
                    <a:schemeClr val="accent2"/>
                  </a:solidFill>
                  <a:latin typeface="Arial" charset="0"/>
                </a:rPr>
                <a:t>-</a:t>
              </a:r>
            </a:p>
          </p:txBody>
        </p:sp>
        <p:sp>
          <p:nvSpPr>
            <p:cNvPr id="118805" name="Text Box 22"/>
            <p:cNvSpPr txBox="1">
              <a:spLocks noChangeArrowheads="1"/>
            </p:cNvSpPr>
            <p:nvPr/>
          </p:nvSpPr>
          <p:spPr bwMode="auto">
            <a:xfrm>
              <a:off x="480" y="2256"/>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a:solidFill>
                    <a:schemeClr val="accent2"/>
                  </a:solidFill>
                  <a:latin typeface="Arial" charset="0"/>
                </a:rPr>
                <a:t>-</a:t>
              </a:r>
            </a:p>
          </p:txBody>
        </p:sp>
        <p:sp>
          <p:nvSpPr>
            <p:cNvPr id="118806" name="Text Box 23"/>
            <p:cNvSpPr txBox="1">
              <a:spLocks noChangeArrowheads="1"/>
            </p:cNvSpPr>
            <p:nvPr/>
          </p:nvSpPr>
          <p:spPr bwMode="auto">
            <a:xfrm>
              <a:off x="480" y="2640"/>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a:solidFill>
                    <a:schemeClr val="accent2"/>
                  </a:solidFill>
                  <a:latin typeface="Arial" charset="0"/>
                </a:rPr>
                <a:t>-</a:t>
              </a:r>
            </a:p>
          </p:txBody>
        </p:sp>
      </p:grpSp>
      <p:grpSp>
        <p:nvGrpSpPr>
          <p:cNvPr id="118794" name="Group 25"/>
          <p:cNvGrpSpPr>
            <a:grpSpLocks/>
          </p:cNvGrpSpPr>
          <p:nvPr/>
        </p:nvGrpSpPr>
        <p:grpSpPr bwMode="auto">
          <a:xfrm>
            <a:off x="1838325" y="2805113"/>
            <a:ext cx="304800" cy="1676400"/>
            <a:chOff x="480" y="1872"/>
            <a:chExt cx="192" cy="1056"/>
          </a:xfrm>
        </p:grpSpPr>
        <p:sp>
          <p:nvSpPr>
            <p:cNvPr id="118801" name="Text Box 26"/>
            <p:cNvSpPr txBox="1">
              <a:spLocks noChangeArrowheads="1"/>
            </p:cNvSpPr>
            <p:nvPr/>
          </p:nvSpPr>
          <p:spPr bwMode="auto">
            <a:xfrm>
              <a:off x="480" y="1872"/>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a:solidFill>
                    <a:schemeClr val="accent2"/>
                  </a:solidFill>
                  <a:latin typeface="Arial" charset="0"/>
                </a:rPr>
                <a:t>-</a:t>
              </a:r>
            </a:p>
          </p:txBody>
        </p:sp>
        <p:sp>
          <p:nvSpPr>
            <p:cNvPr id="118802" name="Text Box 27"/>
            <p:cNvSpPr txBox="1">
              <a:spLocks noChangeArrowheads="1"/>
            </p:cNvSpPr>
            <p:nvPr/>
          </p:nvSpPr>
          <p:spPr bwMode="auto">
            <a:xfrm>
              <a:off x="480" y="2256"/>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a:solidFill>
                    <a:schemeClr val="accent2"/>
                  </a:solidFill>
                  <a:latin typeface="Arial" charset="0"/>
                </a:rPr>
                <a:t>-</a:t>
              </a:r>
            </a:p>
          </p:txBody>
        </p:sp>
        <p:sp>
          <p:nvSpPr>
            <p:cNvPr id="118803" name="Text Box 28"/>
            <p:cNvSpPr txBox="1">
              <a:spLocks noChangeArrowheads="1"/>
            </p:cNvSpPr>
            <p:nvPr/>
          </p:nvSpPr>
          <p:spPr bwMode="auto">
            <a:xfrm>
              <a:off x="480" y="2640"/>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400" b="1">
                  <a:solidFill>
                    <a:schemeClr val="accent2"/>
                  </a:solidFill>
                  <a:latin typeface="Arial" charset="0"/>
                </a:rPr>
                <a:t>-</a:t>
              </a:r>
            </a:p>
          </p:txBody>
        </p:sp>
      </p:grpSp>
      <p:grpSp>
        <p:nvGrpSpPr>
          <p:cNvPr id="7" name="Group 31"/>
          <p:cNvGrpSpPr>
            <a:grpSpLocks/>
          </p:cNvGrpSpPr>
          <p:nvPr/>
        </p:nvGrpSpPr>
        <p:grpSpPr bwMode="auto">
          <a:xfrm>
            <a:off x="3581400" y="4710113"/>
            <a:ext cx="4481513" cy="962025"/>
            <a:chOff x="2256" y="2967"/>
            <a:chExt cx="2823" cy="606"/>
          </a:xfrm>
        </p:grpSpPr>
        <p:sp>
          <p:nvSpPr>
            <p:cNvPr id="118799" name="Oval 29"/>
            <p:cNvSpPr>
              <a:spLocks noChangeArrowheads="1"/>
            </p:cNvSpPr>
            <p:nvPr/>
          </p:nvSpPr>
          <p:spPr bwMode="auto">
            <a:xfrm>
              <a:off x="2256" y="3333"/>
              <a:ext cx="1152" cy="240"/>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8800" name="Oval 30"/>
            <p:cNvSpPr>
              <a:spLocks noChangeArrowheads="1"/>
            </p:cNvSpPr>
            <p:nvPr/>
          </p:nvSpPr>
          <p:spPr bwMode="auto">
            <a:xfrm>
              <a:off x="3927" y="2967"/>
              <a:ext cx="1152" cy="240"/>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 name="Group 31"/>
          <p:cNvGrpSpPr>
            <a:grpSpLocks/>
          </p:cNvGrpSpPr>
          <p:nvPr/>
        </p:nvGrpSpPr>
        <p:grpSpPr bwMode="auto">
          <a:xfrm>
            <a:off x="5286375" y="1462088"/>
            <a:ext cx="3705225" cy="4800600"/>
            <a:chOff x="5286376" y="1462088"/>
            <a:chExt cx="3705224" cy="4800600"/>
          </a:xfrm>
        </p:grpSpPr>
        <p:sp>
          <p:nvSpPr>
            <p:cNvPr id="28" name="Oval 27"/>
            <p:cNvSpPr/>
            <p:nvPr/>
          </p:nvSpPr>
          <p:spPr>
            <a:xfrm>
              <a:off x="5286376" y="1462088"/>
              <a:ext cx="914400" cy="480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ounded Rectangular Callout 30"/>
            <p:cNvSpPr/>
            <p:nvPr/>
          </p:nvSpPr>
          <p:spPr>
            <a:xfrm>
              <a:off x="6477001" y="2438400"/>
              <a:ext cx="2514599" cy="1828800"/>
            </a:xfrm>
            <a:prstGeom prst="wedgeRoundRectCallout">
              <a:avLst>
                <a:gd name="adj1" fmla="val -60890"/>
                <a:gd name="adj2" fmla="val 330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600" dirty="0">
                  <a:solidFill>
                    <a:schemeClr val="tx1"/>
                  </a:solidFill>
                </a:rPr>
                <a:t>1D metallic chains are inherently unstable to </a:t>
              </a:r>
              <a:r>
                <a:rPr lang="en-US" sz="1600" dirty="0" err="1">
                  <a:solidFill>
                    <a:schemeClr val="tx1"/>
                  </a:solidFill>
                </a:rPr>
                <a:t>dimerization</a:t>
              </a:r>
              <a:r>
                <a:rPr lang="en-US" sz="1600" dirty="0">
                  <a:solidFill>
                    <a:schemeClr val="tx1"/>
                  </a:solidFill>
                </a:rPr>
                <a:t> and gapping of the Fermi surface, e.g., (CH)x.  Ipso facto, no “1D” metals can exist!</a:t>
              </a:r>
            </a:p>
          </p:txBody>
        </p:sp>
      </p:grpSp>
    </p:spTree>
    <p:extLst>
      <p:ext uri="{BB962C8B-B14F-4D97-AF65-F5344CB8AC3E}">
        <p14:creationId xmlns:p14="http://schemas.microsoft.com/office/powerpoint/2010/main" val="2413697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p:cNvSpPr>
            <a:spLocks noChangeArrowheads="1"/>
          </p:cNvSpPr>
          <p:nvPr/>
        </p:nvSpPr>
        <p:spPr bwMode="auto">
          <a:xfrm>
            <a:off x="304800" y="663575"/>
            <a:ext cx="86106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a:solidFill>
                  <a:schemeClr val="tx2"/>
                </a:solidFill>
                <a:latin typeface="Comic Sans MS" pitchFamily="66" charset="0"/>
              </a:rPr>
              <a:t>Does the </a:t>
            </a:r>
            <a:br>
              <a:rPr lang="en-US" sz="4000">
                <a:solidFill>
                  <a:schemeClr val="tx2"/>
                </a:solidFill>
                <a:latin typeface="Comic Sans MS" pitchFamily="66" charset="0"/>
              </a:rPr>
            </a:br>
            <a:r>
              <a:rPr lang="en-US" sz="4000">
                <a:solidFill>
                  <a:srgbClr val="FF3300"/>
                </a:solidFill>
                <a:latin typeface="Comic Sans MS" pitchFamily="66" charset="0"/>
              </a:rPr>
              <a:t> </a:t>
            </a:r>
            <a:r>
              <a:rPr lang="en-US" sz="4000">
                <a:solidFill>
                  <a:schemeClr val="tx2"/>
                </a:solidFill>
                <a:latin typeface="Comic Sans MS" pitchFamily="66" charset="0"/>
              </a:rPr>
              <a:t> </a:t>
            </a:r>
            <a:br>
              <a:rPr lang="en-US" sz="4000">
                <a:solidFill>
                  <a:schemeClr val="tx2"/>
                </a:solidFill>
                <a:latin typeface="Comic Sans MS" pitchFamily="66" charset="0"/>
              </a:rPr>
            </a:br>
            <a:r>
              <a:rPr lang="en-US" sz="4000">
                <a:solidFill>
                  <a:schemeClr val="tx2"/>
                </a:solidFill>
                <a:latin typeface="Comic Sans MS" pitchFamily="66" charset="0"/>
              </a:rPr>
              <a:t>Hold the Key to Room Temperature Superconductivity?</a:t>
            </a:r>
            <a:br>
              <a:rPr lang="en-US" sz="4000">
                <a:solidFill>
                  <a:schemeClr val="tx2"/>
                </a:solidFill>
                <a:latin typeface="Comic Sans MS" pitchFamily="66" charset="0"/>
              </a:rPr>
            </a:br>
            <a:r>
              <a:rPr lang="en-US" sz="2400">
                <a:solidFill>
                  <a:schemeClr val="tx2"/>
                </a:solidFill>
                <a:latin typeface="Comic Sans MS" pitchFamily="66" charset="0"/>
              </a:rPr>
              <a:t> </a:t>
            </a:r>
            <a:endParaRPr lang="en-US" sz="4000">
              <a:solidFill>
                <a:schemeClr val="tx2"/>
              </a:solidFill>
              <a:latin typeface="Comic Sans MS" pitchFamily="66" charset="0"/>
            </a:endParaRPr>
          </a:p>
        </p:txBody>
      </p:sp>
      <p:pic>
        <p:nvPicPr>
          <p:cNvPr id="119811" name="Picture 8" descr="sc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100" y="581025"/>
            <a:ext cx="3829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514600"/>
            <a:ext cx="7000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2387600" y="6172200"/>
            <a:ext cx="436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50th Anniversary of Physics Today, May 1998</a:t>
            </a:r>
          </a:p>
        </p:txBody>
      </p:sp>
    </p:spTree>
    <p:extLst>
      <p:ext uri="{BB962C8B-B14F-4D97-AF65-F5344CB8AC3E}">
        <p14:creationId xmlns:p14="http://schemas.microsoft.com/office/powerpoint/2010/main" val="121075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304800" y="152400"/>
            <a:ext cx="8686800" cy="1143000"/>
          </a:xfrm>
        </p:spPr>
        <p:txBody>
          <a:bodyPr rtlCol="0">
            <a:normAutofit fontScale="90000"/>
          </a:bodyPr>
          <a:lstStyle/>
          <a:p>
            <a:pPr eaLnBrk="1" fontAlgn="auto" hangingPunct="1">
              <a:spcAft>
                <a:spcPts val="0"/>
              </a:spcAft>
              <a:defRPr/>
            </a:pPr>
            <a:r>
              <a:rPr lang="en-US" smtClean="0"/>
              <a:t>“You can’t always get what you want…”</a:t>
            </a:r>
          </a:p>
        </p:txBody>
      </p:sp>
      <p:graphicFrame>
        <p:nvGraphicFramePr>
          <p:cNvPr id="120835" name="Object 2"/>
          <p:cNvGraphicFramePr>
            <a:graphicFrameLocks noChangeAspect="1"/>
          </p:cNvGraphicFramePr>
          <p:nvPr/>
        </p:nvGraphicFramePr>
        <p:xfrm>
          <a:off x="609600" y="1624013"/>
          <a:ext cx="7924800" cy="4929187"/>
        </p:xfrm>
        <a:graphic>
          <a:graphicData uri="http://schemas.openxmlformats.org/presentationml/2006/ole">
            <mc:AlternateContent xmlns:mc="http://schemas.openxmlformats.org/markup-compatibility/2006">
              <mc:Choice xmlns:v="urn:schemas-microsoft-com:vml" Requires="v">
                <p:oleObj spid="_x0000_s6160" name="Photo Editor Photo" r:id="rId4" imgW="2619048" imgH="1628571" progId="MSPhotoEd.3">
                  <p:embed/>
                </p:oleObj>
              </mc:Choice>
              <mc:Fallback>
                <p:oleObj name="Photo Editor Photo" r:id="rId4" imgW="2619048" imgH="1628571"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24013"/>
                        <a:ext cx="7924800" cy="4929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7938191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990600" y="76200"/>
            <a:ext cx="8001000" cy="1143000"/>
          </a:xfrm>
        </p:spPr>
        <p:txBody>
          <a:bodyPr/>
          <a:lstStyle/>
          <a:p>
            <a:pPr eaLnBrk="1" hangingPunct="1"/>
            <a:r>
              <a:rPr lang="en-US" smtClean="0"/>
              <a:t>“…you get what you need!”</a:t>
            </a:r>
          </a:p>
        </p:txBody>
      </p:sp>
      <p:graphicFrame>
        <p:nvGraphicFramePr>
          <p:cNvPr id="121859" name="Object 2"/>
          <p:cNvGraphicFramePr>
            <a:graphicFrameLocks noChangeAspect="1"/>
          </p:cNvGraphicFramePr>
          <p:nvPr/>
        </p:nvGraphicFramePr>
        <p:xfrm>
          <a:off x="1066800" y="1133475"/>
          <a:ext cx="6858000" cy="5572125"/>
        </p:xfrm>
        <a:graphic>
          <a:graphicData uri="http://schemas.openxmlformats.org/presentationml/2006/ole">
            <mc:AlternateContent xmlns:mc="http://schemas.openxmlformats.org/markup-compatibility/2006">
              <mc:Choice xmlns:v="urn:schemas-microsoft-com:vml" Requires="v">
                <p:oleObj spid="_x0000_s7184" name="Photo Editor Photo" r:id="rId4" imgW="3809524" imgH="3095238" progId="MSPhotoEd.3">
                  <p:embed/>
                </p:oleObj>
              </mc:Choice>
              <mc:Fallback>
                <p:oleObj name="Photo Editor Photo" r:id="rId4" imgW="3809524" imgH="309523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133475"/>
                        <a:ext cx="6858000" cy="557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3410694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Resistance </a:t>
            </a:r>
            <a:r>
              <a:rPr lang="en-US" dirty="0" err="1" smtClean="0"/>
              <a:t>vs</a:t>
            </a:r>
            <a:r>
              <a:rPr lang="en-US" dirty="0" smtClean="0"/>
              <a:t> Temperature</a:t>
            </a:r>
            <a:endParaRPr lang="en-US" dirty="0"/>
          </a:p>
        </p:txBody>
      </p:sp>
      <p:sp>
        <p:nvSpPr>
          <p:cNvPr id="4" name="Text Placeholder 3"/>
          <p:cNvSpPr>
            <a:spLocks noGrp="1"/>
          </p:cNvSpPr>
          <p:nvPr>
            <p:ph type="body" sz="half" idx="2"/>
          </p:nvPr>
        </p:nvSpPr>
        <p:spPr/>
        <p:txBody>
          <a:bodyPr>
            <a:normAutofit fontScale="92500" lnSpcReduction="10000"/>
          </a:bodyPr>
          <a:lstStyle/>
          <a:p>
            <a:r>
              <a:rPr lang="en-US" dirty="0" smtClean="0"/>
              <a:t>At room temperature their relationship is linear. At low temperatures The resistivity  is  inversely proportional to the mean free path between collisions. At extremely low temperatures, the mean free path is dominated by impurities or defects in the material and becomes almost constant with temperature </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625473"/>
            <a:ext cx="7231063" cy="392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62300" y="1109990"/>
            <a:ext cx="3345487" cy="523220"/>
          </a:xfrm>
          <a:prstGeom prst="rect">
            <a:avLst/>
          </a:prstGeom>
          <a:noFill/>
        </p:spPr>
        <p:txBody>
          <a:bodyPr wrap="none" rtlCol="0">
            <a:spAutoFit/>
          </a:bodyPr>
          <a:lstStyle/>
          <a:p>
            <a:r>
              <a:rPr lang="en-US" sz="2800" b="1" dirty="0" smtClean="0"/>
              <a:t>How cold is too cold?</a:t>
            </a:r>
            <a:endParaRPr lang="en-US" sz="2800" b="1" dirty="0"/>
          </a:p>
        </p:txBody>
      </p:sp>
      <p:sp>
        <p:nvSpPr>
          <p:cNvPr id="5" name="TextBox 4"/>
          <p:cNvSpPr txBox="1"/>
          <p:nvPr/>
        </p:nvSpPr>
        <p:spPr>
          <a:xfrm>
            <a:off x="1447800" y="2057400"/>
            <a:ext cx="6400800" cy="3323987"/>
          </a:xfrm>
          <a:prstGeom prst="rect">
            <a:avLst/>
          </a:prstGeom>
          <a:noFill/>
        </p:spPr>
        <p:txBody>
          <a:bodyPr wrap="square" rtlCol="0">
            <a:spAutoFit/>
          </a:bodyPr>
          <a:lstStyle/>
          <a:p>
            <a:pPr>
              <a:buFont typeface="Arial"/>
              <a:buChar char="•"/>
            </a:pPr>
            <a:r>
              <a:rPr lang="en-US" sz="2400" dirty="0" smtClean="0"/>
              <a:t>Room temperature						298 K	</a:t>
            </a:r>
          </a:p>
          <a:p>
            <a:pPr>
              <a:buFont typeface="Arial"/>
              <a:buChar char="•"/>
            </a:pPr>
            <a:r>
              <a:rPr lang="en-US" sz="2400" dirty="0" smtClean="0"/>
              <a:t>Freezing point of water					273 K</a:t>
            </a:r>
          </a:p>
          <a:p>
            <a:pPr>
              <a:buFont typeface="Arial"/>
              <a:buChar char="•"/>
            </a:pPr>
            <a:r>
              <a:rPr lang="en-US" sz="2400" dirty="0" smtClean="0"/>
              <a:t>Cold winter at Lake Tahoe				247 K</a:t>
            </a:r>
          </a:p>
          <a:p>
            <a:pPr>
              <a:buFont typeface="Arial"/>
              <a:buChar char="•"/>
            </a:pPr>
            <a:r>
              <a:rPr lang="en-US" sz="2400" dirty="0" smtClean="0"/>
              <a:t>Sublimation point of dry ice at 1 </a:t>
            </a:r>
            <a:r>
              <a:rPr lang="en-US" sz="2400" dirty="0" err="1" smtClean="0"/>
              <a:t>atm</a:t>
            </a:r>
            <a:r>
              <a:rPr lang="en-US" sz="2400" dirty="0" smtClean="0"/>
              <a:t>  	194.5 	</a:t>
            </a:r>
          </a:p>
          <a:p>
            <a:pPr>
              <a:buFont typeface="Arial"/>
              <a:buChar char="•"/>
            </a:pPr>
            <a:r>
              <a:rPr lang="en-US" sz="2400" dirty="0" smtClean="0"/>
              <a:t>Coldest place on earth (Antarctica)		184 K</a:t>
            </a:r>
          </a:p>
          <a:p>
            <a:pPr>
              <a:buFont typeface="Arial"/>
              <a:buChar char="•"/>
            </a:pPr>
            <a:r>
              <a:rPr lang="en-US" sz="2400" dirty="0" smtClean="0"/>
              <a:t>Boiling point of liquid nitrogen			77 K</a:t>
            </a:r>
          </a:p>
          <a:p>
            <a:pPr>
              <a:buFont typeface="Arial"/>
              <a:buChar char="•"/>
            </a:pPr>
            <a:r>
              <a:rPr lang="en-US" sz="2400" dirty="0" smtClean="0"/>
              <a:t>Boiling of liquid hydrogen				21 K</a:t>
            </a:r>
          </a:p>
          <a:p>
            <a:pPr>
              <a:buFont typeface="Arial"/>
              <a:buChar char="•"/>
            </a:pPr>
            <a:r>
              <a:rPr lang="en-US" sz="2400" dirty="0" smtClean="0"/>
              <a:t>Boiling point of liquid helium			4.2 K</a:t>
            </a:r>
          </a:p>
          <a:p>
            <a:pPr>
              <a:buFont typeface="Arial"/>
              <a:buChar char="•"/>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latin typeface="Comic Sans MS"/>
                <a:cs typeface="Comic Sans MS"/>
              </a:rPr>
              <a:t>conductor</a:t>
            </a:r>
            <a:endParaRPr lang="en-US" sz="3200" dirty="0">
              <a:latin typeface="Comic Sans MS"/>
              <a:cs typeface="Comic Sans MS"/>
            </a:endParaRPr>
          </a:p>
        </p:txBody>
      </p:sp>
      <p:pic>
        <p:nvPicPr>
          <p:cNvPr id="5" name="Picture Placeholder 4" descr="7699413-cartoon-conductor.jpg"/>
          <p:cNvPicPr>
            <a:picLocks noGrp="1" noChangeAspect="1"/>
          </p:cNvPicPr>
          <p:nvPr>
            <p:ph type="pic" idx="1"/>
          </p:nvPr>
        </p:nvPicPr>
        <p:blipFill>
          <a:blip r:embed="rId2"/>
          <a:srcRect l="-45579" r="-45579"/>
          <a:stretch>
            <a:fillRect/>
          </a:stretch>
        </p:blipFill>
        <p:spPr/>
      </p:pic>
      <p:sp>
        <p:nvSpPr>
          <p:cNvPr id="4" name="Text Placeholder 3"/>
          <p:cNvSpPr>
            <a:spLocks noGrp="1"/>
          </p:cNvSpPr>
          <p:nvPr>
            <p:ph type="body" sz="half" idx="2"/>
          </p:nvPr>
        </p:nvSpPr>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latin typeface="Comic Sans MS"/>
                <a:cs typeface="Comic Sans MS"/>
              </a:rPr>
              <a:t>Semiconductor</a:t>
            </a:r>
            <a:endParaRPr lang="en-US" sz="3200" dirty="0">
              <a:latin typeface="Comic Sans MS"/>
              <a:cs typeface="Comic Sans MS"/>
            </a:endParaRPr>
          </a:p>
        </p:txBody>
      </p:sp>
      <p:pic>
        <p:nvPicPr>
          <p:cNvPr id="5" name="Picture Placeholder 4" descr="download.png"/>
          <p:cNvPicPr>
            <a:picLocks noGrp="1" noChangeAspect="1"/>
          </p:cNvPicPr>
          <p:nvPr>
            <p:ph type="pic" idx="1"/>
          </p:nvPr>
        </p:nvPicPr>
        <p:blipFill>
          <a:blip r:embed="rId2"/>
          <a:srcRect l="-24223" r="-24223"/>
          <a:stretch>
            <a:fillRect/>
          </a:stretch>
        </p:blipFill>
        <p:spPr/>
      </p:pic>
      <p:sp>
        <p:nvSpPr>
          <p:cNvPr id="4" name="Text Placeholder 3"/>
          <p:cNvSpPr>
            <a:spLocks noGrp="1"/>
          </p:cNvSpPr>
          <p:nvPr>
            <p:ph type="body" sz="half" idx="2"/>
          </p:nvPr>
        </p:nvSpPr>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5"/>
          <p:cNvSpPr>
            <a:spLocks noGrp="1" noChangeArrowheads="1"/>
          </p:cNvSpPr>
          <p:nvPr>
            <p:ph type="title" idx="4294967295"/>
          </p:nvPr>
        </p:nvSpPr>
        <p:spPr>
          <a:xfrm>
            <a:off x="2133600" y="152400"/>
            <a:ext cx="4724400" cy="1143000"/>
          </a:xfrm>
        </p:spPr>
        <p:txBody>
          <a:bodyPr rtlCol="0">
            <a:normAutofit/>
          </a:bodyPr>
          <a:lstStyle/>
          <a:p>
            <a:pPr eaLnBrk="1" fontAlgn="auto" hangingPunct="1">
              <a:spcAft>
                <a:spcPts val="0"/>
              </a:spcAft>
              <a:defRPr/>
            </a:pPr>
            <a:r>
              <a:rPr lang="en-US" dirty="0" smtClean="0"/>
              <a:t>1911</a:t>
            </a:r>
          </a:p>
        </p:txBody>
      </p:sp>
      <p:pic>
        <p:nvPicPr>
          <p:cNvPr id="67588" name="Picture 3"/>
          <p:cNvPicPr>
            <a:picLocks noChangeArrowheads="1"/>
          </p:cNvPicPr>
          <p:nvPr/>
        </p:nvPicPr>
        <p:blipFill>
          <a:blip r:embed="rId3"/>
          <a:srcRect/>
          <a:stretch>
            <a:fillRect/>
          </a:stretch>
        </p:blipFill>
        <p:spPr bwMode="auto">
          <a:xfrm>
            <a:off x="866775" y="1539875"/>
            <a:ext cx="1925638" cy="2774950"/>
          </a:xfrm>
          <a:prstGeom prst="rect">
            <a:avLst/>
          </a:prstGeom>
          <a:noFill/>
          <a:ln w="9525">
            <a:noFill/>
            <a:miter lim="800000"/>
            <a:headEnd/>
            <a:tailEnd/>
          </a:ln>
          <a:effectLst/>
        </p:spPr>
      </p:pic>
      <p:sp>
        <p:nvSpPr>
          <p:cNvPr id="67589" name="Rectangle 4"/>
          <p:cNvSpPr>
            <a:spLocks noChangeArrowheads="1"/>
          </p:cNvSpPr>
          <p:nvPr/>
        </p:nvSpPr>
        <p:spPr bwMode="auto">
          <a:xfrm>
            <a:off x="687388" y="5035143"/>
            <a:ext cx="7262812" cy="1415237"/>
          </a:xfrm>
          <a:prstGeom prst="rect">
            <a:avLst/>
          </a:prstGeom>
          <a:noFill/>
          <a:ln w="9525">
            <a:noFill/>
            <a:miter lim="800000"/>
            <a:headEnd/>
            <a:tailEnd/>
          </a:ln>
          <a:effectLst/>
        </p:spPr>
        <p:txBody>
          <a:bodyPr wrap="square" lIns="98529" tIns="49265" rIns="98529" bIns="49265">
            <a:prstTxWarp prst="textNoShape">
              <a:avLst/>
            </a:prstTxWarp>
            <a:spAutoFit/>
          </a:bodyPr>
          <a:lstStyle/>
          <a:p>
            <a:pPr defTabSz="977900" eaLnBrk="0" hangingPunct="0">
              <a:spcBef>
                <a:spcPct val="50000"/>
              </a:spcBef>
            </a:pPr>
            <a:r>
              <a:rPr lang="en-US" sz="1900" b="1" dirty="0" smtClean="0">
                <a:solidFill>
                  <a:srgbClr val="000000"/>
                </a:solidFill>
                <a:latin typeface="Book Antiqua" pitchFamily="23" charset="0"/>
              </a:rPr>
              <a:t>“Thus </a:t>
            </a:r>
            <a:r>
              <a:rPr lang="en-US" sz="1900" b="1" dirty="0">
                <a:solidFill>
                  <a:srgbClr val="000000"/>
                </a:solidFill>
                <a:latin typeface="Book Antiqua" pitchFamily="23" charset="0"/>
              </a:rPr>
              <a:t>the mercury at 4.2 K has entered a new state, which, owing to its particular electrical properties, can be called the state of </a:t>
            </a:r>
            <a:r>
              <a:rPr lang="en-US" sz="1900" b="1" i="1" dirty="0" smtClean="0">
                <a:solidFill>
                  <a:srgbClr val="000000"/>
                </a:solidFill>
                <a:latin typeface="Book Antiqua" pitchFamily="23" charset="0"/>
              </a:rPr>
              <a:t>superconductivity”  </a:t>
            </a:r>
            <a:endParaRPr lang="en-US" sz="1900" b="1" i="1" dirty="0">
              <a:solidFill>
                <a:srgbClr val="000000"/>
              </a:solidFill>
              <a:latin typeface="Book Antiqua" pitchFamily="23" charset="0"/>
            </a:endParaRPr>
          </a:p>
          <a:p>
            <a:pPr defTabSz="977900" eaLnBrk="0" hangingPunct="0">
              <a:spcBef>
                <a:spcPct val="50000"/>
              </a:spcBef>
            </a:pPr>
            <a:r>
              <a:rPr lang="en-US" sz="1900" b="1" u="sng" dirty="0">
                <a:solidFill>
                  <a:srgbClr val="000000"/>
                </a:solidFill>
                <a:latin typeface="Arial" pitchFamily="23" charset="0"/>
              </a:rPr>
              <a:t>H. </a:t>
            </a:r>
            <a:r>
              <a:rPr lang="en-US" sz="1900" b="1" u="sng" dirty="0" err="1">
                <a:solidFill>
                  <a:srgbClr val="000000"/>
                </a:solidFill>
                <a:latin typeface="Arial" pitchFamily="23" charset="0"/>
              </a:rPr>
              <a:t>Kamerlingh-Onnes</a:t>
            </a:r>
            <a:r>
              <a:rPr lang="en-US" sz="1900" b="1" u="sng" dirty="0">
                <a:solidFill>
                  <a:srgbClr val="000000"/>
                </a:solidFill>
                <a:latin typeface="Arial" pitchFamily="23" charset="0"/>
              </a:rPr>
              <a:t> (1911)</a:t>
            </a:r>
          </a:p>
        </p:txBody>
      </p:sp>
      <p:pic>
        <p:nvPicPr>
          <p:cNvPr id="6" name="Picture 5" descr="gilles_holst">
            <a:hlinkClick r:id="rId4"/>
          </p:cNvPr>
          <p:cNvPicPr>
            <a:picLocks noChangeAspect="1" noChangeArrowheads="1"/>
          </p:cNvPicPr>
          <p:nvPr/>
        </p:nvPicPr>
        <p:blipFill>
          <a:blip r:embed="rId5"/>
          <a:srcRect/>
          <a:stretch>
            <a:fillRect/>
          </a:stretch>
        </p:blipFill>
        <p:spPr bwMode="auto">
          <a:xfrm>
            <a:off x="3479799" y="1755775"/>
            <a:ext cx="1591615" cy="2034381"/>
          </a:xfrm>
          <a:prstGeom prst="rect">
            <a:avLst/>
          </a:prstGeom>
          <a:noFill/>
          <a:ln w="9525">
            <a:noFill/>
            <a:miter lim="800000"/>
            <a:headEnd/>
            <a:tailEnd/>
          </a:ln>
        </p:spPr>
      </p:pic>
      <p:sp>
        <p:nvSpPr>
          <p:cNvPr id="7" name="TextBox 6"/>
          <p:cNvSpPr txBox="1"/>
          <p:nvPr/>
        </p:nvSpPr>
        <p:spPr>
          <a:xfrm>
            <a:off x="687388" y="4363134"/>
            <a:ext cx="2415558" cy="646331"/>
          </a:xfrm>
          <a:prstGeom prst="rect">
            <a:avLst/>
          </a:prstGeom>
          <a:noFill/>
        </p:spPr>
        <p:txBody>
          <a:bodyPr wrap="none" rtlCol="0">
            <a:spAutoFit/>
          </a:bodyPr>
          <a:lstStyle/>
          <a:p>
            <a:r>
              <a:rPr lang="en-US" dirty="0" smtClean="0">
                <a:latin typeface="Times New Roman" pitchFamily="4" charset="0"/>
              </a:rPr>
              <a:t>H. </a:t>
            </a:r>
            <a:r>
              <a:rPr lang="en-US" dirty="0" err="1" smtClean="0">
                <a:latin typeface="Times New Roman" pitchFamily="4" charset="0"/>
              </a:rPr>
              <a:t>Kammerlingh-Onnes</a:t>
            </a:r>
            <a:endParaRPr lang="en-US" dirty="0" smtClean="0">
              <a:latin typeface="Times New Roman" pitchFamily="4" charset="0"/>
            </a:endParaRPr>
          </a:p>
          <a:p>
            <a:endParaRPr lang="en-US" dirty="0"/>
          </a:p>
        </p:txBody>
      </p:sp>
      <p:sp>
        <p:nvSpPr>
          <p:cNvPr id="8" name="TextBox 7"/>
          <p:cNvSpPr txBox="1"/>
          <p:nvPr/>
        </p:nvSpPr>
        <p:spPr>
          <a:xfrm>
            <a:off x="3479799" y="3991659"/>
            <a:ext cx="1531188" cy="646331"/>
          </a:xfrm>
          <a:prstGeom prst="rect">
            <a:avLst/>
          </a:prstGeom>
          <a:noFill/>
        </p:spPr>
        <p:txBody>
          <a:bodyPr wrap="none" rtlCol="0">
            <a:spAutoFit/>
          </a:bodyPr>
          <a:lstStyle/>
          <a:p>
            <a:r>
              <a:rPr lang="en-US" dirty="0" smtClean="0">
                <a:latin typeface="Times New Roman" pitchFamily="4" charset="0"/>
              </a:rPr>
              <a:t>    Gilles </a:t>
            </a:r>
            <a:r>
              <a:rPr lang="en-US" dirty="0" err="1" smtClean="0">
                <a:latin typeface="Times New Roman" pitchFamily="4" charset="0"/>
              </a:rPr>
              <a:t>Holst</a:t>
            </a:r>
            <a:endParaRPr lang="en-US" dirty="0" smtClean="0">
              <a:latin typeface="Times New Roman" pitchFamily="4" charset="0"/>
            </a:endParaRPr>
          </a:p>
          <a:p>
            <a:r>
              <a:rPr lang="en-US" dirty="0" smtClean="0"/>
              <a:t> </a:t>
            </a:r>
            <a:endParaRPr lang="en-US" dirty="0"/>
          </a:p>
        </p:txBody>
      </p:sp>
      <p:pic>
        <p:nvPicPr>
          <p:cNvPr id="9" name="Picture 8" descr="http://hyperphysics.phy-astr.gsu.edu/hbase/solids/imgsol/mersc.gif"/>
          <p:cNvPicPr/>
          <p:nvPr/>
        </p:nvPicPr>
        <p:blipFill>
          <a:blip r:embed="rId6"/>
          <a:srcRect/>
          <a:stretch>
            <a:fillRect/>
          </a:stretch>
        </p:blipFill>
        <p:spPr bwMode="auto">
          <a:xfrm>
            <a:off x="5458143" y="1117600"/>
            <a:ext cx="3293745" cy="38918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867</TotalTime>
  <Words>1108</Words>
  <Application>Microsoft Office PowerPoint</Application>
  <PresentationFormat>On-screen Show (4:3)</PresentationFormat>
  <Paragraphs>177</Paragraphs>
  <Slides>45</Slides>
  <Notes>19</Notes>
  <HiddenSlides>1</HiddenSlides>
  <MMClips>2</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48" baseType="lpstr">
      <vt:lpstr>Office Theme</vt:lpstr>
      <vt:lpstr>1_Default Design</vt:lpstr>
      <vt:lpstr>Photo Editor Photo</vt:lpstr>
      <vt:lpstr>PowerPoint Presentation</vt:lpstr>
      <vt:lpstr>100 Years and Counting-  The Continuing Saga of Superconductivity </vt:lpstr>
      <vt:lpstr>It takes two to Tango</vt:lpstr>
      <vt:lpstr>Fathers of Cryogenics</vt:lpstr>
      <vt:lpstr>Resistance vs Temperature</vt:lpstr>
      <vt:lpstr>PowerPoint Presentation</vt:lpstr>
      <vt:lpstr>conductor</vt:lpstr>
      <vt:lpstr>Semiconductor</vt:lpstr>
      <vt:lpstr>1911</vt:lpstr>
      <vt:lpstr>SUPERCONDUCTOR</vt:lpstr>
      <vt:lpstr>PowerPoint Presentation</vt:lpstr>
      <vt:lpstr>PowerPoint Presentation</vt:lpstr>
      <vt:lpstr>PowerPoint Presentation</vt:lpstr>
      <vt:lpstr>PowerPoint Presentation</vt:lpstr>
      <vt:lpstr>1986</vt:lpstr>
      <vt:lpstr>PowerPoint Presentation</vt:lpstr>
      <vt:lpstr>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Levitation of a magnet over a superconductor</vt:lpstr>
      <vt:lpstr>PowerPoint Presentation</vt:lpstr>
      <vt:lpstr> Wires &amp; Films</vt:lpstr>
      <vt:lpstr> Medical Imaging</vt:lpstr>
      <vt:lpstr>Altars to the Almighty - Yesterday</vt:lpstr>
      <vt:lpstr>Altars to the Almighty - Today</vt:lpstr>
      <vt:lpstr> High Energy Physics</vt:lpstr>
      <vt:lpstr> Dark Matter</vt:lpstr>
      <vt:lpstr> Rotating Machinery</vt:lpstr>
      <vt:lpstr>A Canadian’s View of the World</vt:lpstr>
      <vt:lpstr>PowerPoint Presentation</vt:lpstr>
      <vt:lpstr>Transporting Tens of Gigawatts to the Green Market</vt:lpstr>
      <vt:lpstr>Go Where the Sun Shines</vt:lpstr>
      <vt:lpstr>Solar – PV &amp; Thermal</vt:lpstr>
      <vt:lpstr>Superconducting SolarPipe</vt:lpstr>
      <vt:lpstr>PowerPoint Presentation</vt:lpstr>
      <vt:lpstr>Models of Metallic Conduction</vt:lpstr>
      <vt:lpstr>Room Temperature Superconductor Little, Ginzburg, 1963</vt:lpstr>
      <vt:lpstr>PowerPoint Presentation</vt:lpstr>
      <vt:lpstr>“You can’t always get what you want…”</vt:lpstr>
      <vt:lpstr>“…you get what you need!”</vt:lpstr>
    </vt:vector>
  </TitlesOfParts>
  <Company>Ohlone College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SUPERCONDUCTOR</dc:title>
  <dc:creator>Ohlone</dc:creator>
  <cp:lastModifiedBy>Paul Michael Grant</cp:lastModifiedBy>
  <cp:revision>38</cp:revision>
  <dcterms:created xsi:type="dcterms:W3CDTF">2011-09-11T23:46:15Z</dcterms:created>
  <dcterms:modified xsi:type="dcterms:W3CDTF">2012-08-13T02:25:56Z</dcterms:modified>
</cp:coreProperties>
</file>