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05" r:id="rId4"/>
    <p:sldMasterId id="2147483719" r:id="rId5"/>
    <p:sldMasterId id="2147483755" r:id="rId6"/>
    <p:sldMasterId id="2147483769" r:id="rId7"/>
    <p:sldMasterId id="2147483782" r:id="rId8"/>
    <p:sldMasterId id="2147483796" r:id="rId9"/>
    <p:sldMasterId id="2147483822" r:id="rId10"/>
    <p:sldMasterId id="2147483836" r:id="rId11"/>
    <p:sldMasterId id="2147483849" r:id="rId12"/>
    <p:sldMasterId id="2147483863" r:id="rId13"/>
    <p:sldMasterId id="2147483889" r:id="rId14"/>
    <p:sldMasterId id="2147483903" r:id="rId15"/>
  </p:sldMasterIdLst>
  <p:notesMasterIdLst>
    <p:notesMasterId r:id="rId52"/>
  </p:notesMasterIdLst>
  <p:sldIdLst>
    <p:sldId id="256" r:id="rId16"/>
    <p:sldId id="297" r:id="rId17"/>
    <p:sldId id="278" r:id="rId18"/>
    <p:sldId id="279" r:id="rId19"/>
    <p:sldId id="276" r:id="rId20"/>
    <p:sldId id="277" r:id="rId21"/>
    <p:sldId id="275" r:id="rId22"/>
    <p:sldId id="319" r:id="rId23"/>
    <p:sldId id="304" r:id="rId24"/>
    <p:sldId id="309" r:id="rId25"/>
    <p:sldId id="310" r:id="rId26"/>
    <p:sldId id="317" r:id="rId27"/>
    <p:sldId id="311" r:id="rId28"/>
    <p:sldId id="305" r:id="rId29"/>
    <p:sldId id="320" r:id="rId30"/>
    <p:sldId id="306" r:id="rId31"/>
    <p:sldId id="307" r:id="rId32"/>
    <p:sldId id="308" r:id="rId33"/>
    <p:sldId id="315" r:id="rId34"/>
    <p:sldId id="286" r:id="rId35"/>
    <p:sldId id="287" r:id="rId36"/>
    <p:sldId id="293" r:id="rId37"/>
    <p:sldId id="322" r:id="rId38"/>
    <p:sldId id="314" r:id="rId39"/>
    <p:sldId id="296" r:id="rId40"/>
    <p:sldId id="321" r:id="rId41"/>
    <p:sldId id="313" r:id="rId42"/>
    <p:sldId id="301" r:id="rId43"/>
    <p:sldId id="302" r:id="rId44"/>
    <p:sldId id="303" r:id="rId45"/>
    <p:sldId id="327" r:id="rId46"/>
    <p:sldId id="329" r:id="rId47"/>
    <p:sldId id="323" r:id="rId48"/>
    <p:sldId id="283" r:id="rId49"/>
    <p:sldId id="324" r:id="rId50"/>
    <p:sldId id="325" r:id="rId5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6" d="100"/>
          <a:sy n="76" d="100"/>
        </p:scale>
        <p:origin x="-739" y="-77"/>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1D602E4-8FA3-41FD-B3CC-9439FF9139AA}" type="datetimeFigureOut">
              <a:rPr lang="en-US" smtClean="0"/>
              <a:t>11/9/2011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5C58D0D-DA46-4881-B013-9A1264F979BB}" type="slidenum">
              <a:rPr lang="en-US" smtClean="0"/>
              <a:t>‹#›</a:t>
            </a:fld>
            <a:endParaRPr lang="en-US"/>
          </a:p>
        </p:txBody>
      </p:sp>
    </p:spTree>
    <p:extLst>
      <p:ext uri="{BB962C8B-B14F-4D97-AF65-F5344CB8AC3E}">
        <p14:creationId xmlns:p14="http://schemas.microsoft.com/office/powerpoint/2010/main" val="253236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931685-6B75-4894-99DD-9D80C5C1C6AF}" type="slidenum">
              <a:rPr lang="en-US" smtClean="0">
                <a:solidFill>
                  <a:srgbClr val="000000"/>
                </a:solidFill>
              </a:rPr>
              <a:pPr fontAlgn="base">
                <a:spcBef>
                  <a:spcPct val="0"/>
                </a:spcBef>
                <a:spcAft>
                  <a:spcPct val="0"/>
                </a:spcAft>
                <a:defRPr/>
              </a:pPr>
              <a:t>5</a:t>
            </a:fld>
            <a:endParaRPr lang="en-US" smtClean="0">
              <a:solidFill>
                <a:srgbClr val="000000"/>
              </a:solidFill>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5610" indent="-294465">
              <a:defRPr>
                <a:solidFill>
                  <a:schemeClr val="tx1"/>
                </a:solidFill>
                <a:latin typeface="Arial" pitchFamily="34" charset="0"/>
              </a:defRPr>
            </a:lvl2pPr>
            <a:lvl3pPr marL="1177862" indent="-235572">
              <a:defRPr>
                <a:solidFill>
                  <a:schemeClr val="tx1"/>
                </a:solidFill>
                <a:latin typeface="Arial" pitchFamily="34" charset="0"/>
              </a:defRPr>
            </a:lvl3pPr>
            <a:lvl4pPr marL="1649006" indent="-235572">
              <a:defRPr>
                <a:solidFill>
                  <a:schemeClr val="tx1"/>
                </a:solidFill>
                <a:latin typeface="Arial" pitchFamily="34" charset="0"/>
              </a:defRPr>
            </a:lvl4pPr>
            <a:lvl5pPr marL="2120151" indent="-235572">
              <a:defRPr>
                <a:solidFill>
                  <a:schemeClr val="tx1"/>
                </a:solidFill>
                <a:latin typeface="Arial" pitchFamily="34" charset="0"/>
              </a:defRPr>
            </a:lvl5pPr>
            <a:lvl6pPr marL="2591295" indent="-235572" eaLnBrk="0" fontAlgn="base" hangingPunct="0">
              <a:spcBef>
                <a:spcPct val="0"/>
              </a:spcBef>
              <a:spcAft>
                <a:spcPct val="0"/>
              </a:spcAft>
              <a:defRPr>
                <a:solidFill>
                  <a:schemeClr val="tx1"/>
                </a:solidFill>
                <a:latin typeface="Arial" pitchFamily="34" charset="0"/>
              </a:defRPr>
            </a:lvl6pPr>
            <a:lvl7pPr marL="3062440" indent="-235572" eaLnBrk="0" fontAlgn="base" hangingPunct="0">
              <a:spcBef>
                <a:spcPct val="0"/>
              </a:spcBef>
              <a:spcAft>
                <a:spcPct val="0"/>
              </a:spcAft>
              <a:defRPr>
                <a:solidFill>
                  <a:schemeClr val="tx1"/>
                </a:solidFill>
                <a:latin typeface="Arial" pitchFamily="34" charset="0"/>
              </a:defRPr>
            </a:lvl7pPr>
            <a:lvl8pPr marL="3533585" indent="-235572" eaLnBrk="0" fontAlgn="base" hangingPunct="0">
              <a:spcBef>
                <a:spcPct val="0"/>
              </a:spcBef>
              <a:spcAft>
                <a:spcPct val="0"/>
              </a:spcAft>
              <a:defRPr>
                <a:solidFill>
                  <a:schemeClr val="tx1"/>
                </a:solidFill>
                <a:latin typeface="Arial" pitchFamily="34" charset="0"/>
              </a:defRPr>
            </a:lvl8pPr>
            <a:lvl9pPr marL="4004729" indent="-235572" eaLnBrk="0" fontAlgn="base" hangingPunct="0">
              <a:spcBef>
                <a:spcPct val="0"/>
              </a:spcBef>
              <a:spcAft>
                <a:spcPct val="0"/>
              </a:spcAft>
              <a:defRPr>
                <a:solidFill>
                  <a:schemeClr val="tx1"/>
                </a:solidFill>
                <a:latin typeface="Arial" pitchFamily="34" charset="0"/>
              </a:defRPr>
            </a:lvl9pPr>
          </a:lstStyle>
          <a:p>
            <a:fld id="{F290DD10-672A-485E-83D7-B4896004AE8D}" type="slidenum">
              <a:rPr lang="en-US">
                <a:solidFill>
                  <a:prstClr val="black"/>
                </a:solidFill>
              </a:rPr>
              <a:pPr/>
              <a:t>23</a:t>
            </a:fld>
            <a:endParaRPr lang="en-US">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46997" y="4459526"/>
            <a:ext cx="5208482" cy="4224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pitchFamily="34" charset="0"/>
              </a:rPr>
              <a:t>The </a:t>
            </a:r>
            <a:r>
              <a:rPr lang="en-US" b="1" dirty="0" err="1" smtClean="0">
                <a:latin typeface="Arial" pitchFamily="34" charset="0"/>
              </a:rPr>
              <a:t>Hydricity</a:t>
            </a:r>
            <a:r>
              <a:rPr lang="en-US" b="1" dirty="0" smtClean="0">
                <a:latin typeface="Arial" pitchFamily="34" charset="0"/>
              </a:rPr>
              <a:t> </a:t>
            </a:r>
            <a:r>
              <a:rPr lang="en-US" b="1" dirty="0" err="1" smtClean="0">
                <a:latin typeface="Arial" pitchFamily="34" charset="0"/>
              </a:rPr>
              <a:t>SuperCable</a:t>
            </a:r>
            <a:endParaRPr lang="en-US" dirty="0" smtClean="0">
              <a:latin typeface="Arial" pitchFamily="34" charset="0"/>
            </a:endParaRPr>
          </a:p>
          <a:p>
            <a:pPr eaLnBrk="1" hangingPunct="1"/>
            <a:r>
              <a:rPr lang="en-US" u="sng" dirty="0" smtClean="0">
                <a:latin typeface="Arial" pitchFamily="34" charset="0"/>
              </a:rPr>
              <a:t>Talking Points</a:t>
            </a:r>
          </a:p>
          <a:p>
            <a:pPr eaLnBrk="1" hangingPunct="1"/>
            <a:r>
              <a:rPr lang="en-US" dirty="0" smtClean="0">
                <a:latin typeface="Arial" pitchFamily="34" charset="0"/>
              </a:rPr>
              <a:t>Here illustrated are the essential elements of the </a:t>
            </a:r>
            <a:r>
              <a:rPr lang="en-US" dirty="0" err="1" smtClean="0">
                <a:latin typeface="Arial" pitchFamily="34" charset="0"/>
              </a:rPr>
              <a:t>Hydricity</a:t>
            </a:r>
            <a:r>
              <a:rPr lang="en-US" dirty="0" smtClean="0">
                <a:latin typeface="Arial" pitchFamily="34" charset="0"/>
              </a:rPr>
              <a:t> </a:t>
            </a:r>
            <a:r>
              <a:rPr lang="en-US" dirty="0" err="1" smtClean="0">
                <a:latin typeface="Arial" pitchFamily="34" charset="0"/>
              </a:rPr>
              <a:t>SuperCable</a:t>
            </a:r>
            <a:r>
              <a:rPr lang="en-US" dirty="0" smtClean="0">
                <a:latin typeface="Arial" pitchFamily="34" charset="0"/>
              </a:rPr>
              <a:t>, the multi-kilometer “umbilical cord” of the </a:t>
            </a:r>
            <a:r>
              <a:rPr lang="en-US" dirty="0" err="1" smtClean="0">
                <a:latin typeface="Arial" pitchFamily="34" charset="0"/>
              </a:rPr>
              <a:t>SuperGrid</a:t>
            </a:r>
            <a:r>
              <a:rPr lang="en-US" dirty="0" smtClean="0">
                <a:latin typeface="Arial" pitchFamily="34" charset="0"/>
              </a:rPr>
              <a:t>.   Details on various possible designs can be reviewed by clicking on “More…” above the EPRI logo.  Important points are:</a:t>
            </a:r>
          </a:p>
          <a:p>
            <a:pPr lvl="1" eaLnBrk="1" hangingPunct="1"/>
            <a:r>
              <a:rPr lang="en-US" dirty="0" smtClean="0">
                <a:latin typeface="Arial" pitchFamily="34" charset="0"/>
              </a:rPr>
              <a:t> Hydrogen is at once an energy (power) delivery agent, a means of storing electricity, and can act as a cryogen to support the lossless direct current transmission of electricity over superconducting wires. </a:t>
            </a:r>
          </a:p>
          <a:p>
            <a:pPr lvl="1" eaLnBrk="1" hangingPunct="1"/>
            <a:r>
              <a:rPr lang="en-US" dirty="0" smtClean="0">
                <a:latin typeface="Arial" pitchFamily="34" charset="0"/>
              </a:rPr>
              <a:t> This slide is intended to illustrate generally how this could be accomplished in a simple </a:t>
            </a:r>
            <a:r>
              <a:rPr lang="en-US" dirty="0" err="1" smtClean="0">
                <a:latin typeface="Arial" pitchFamily="34" charset="0"/>
              </a:rPr>
              <a:t>hydricity</a:t>
            </a:r>
            <a:r>
              <a:rPr lang="en-US" dirty="0" smtClean="0">
                <a:latin typeface="Arial" pitchFamily="34" charset="0"/>
              </a:rPr>
              <a:t> cable circuit laid underground in a trench or tunnel.</a:t>
            </a:r>
          </a:p>
          <a:p>
            <a:pPr lvl="1" eaLnBrk="1" hangingPunct="1"/>
            <a:r>
              <a:rPr lang="en-US" dirty="0" smtClean="0">
                <a:latin typeface="Arial" pitchFamily="34" charset="0"/>
              </a:rPr>
              <a:t> The nominal dimensions of the cable cross-section for 1 GW delivery of hydrogen and electricity would been 5 cm for the inner hydrogen cylinder surrounded by 0.5 cm of superconductor.  The hydrogen can be either in its liquid state (21 Kelvin) or cold, high pressure gas (77 Kelvin, 2000 </a:t>
            </a:r>
            <a:r>
              <a:rPr lang="en-US" dirty="0" err="1" smtClean="0">
                <a:latin typeface="Arial" pitchFamily="34" charset="0"/>
              </a:rPr>
              <a:t>psia</a:t>
            </a:r>
            <a:r>
              <a:rPr lang="en-US" dirty="0" smtClean="0">
                <a:latin typeface="Arial" pitchFamily="34" charset="0"/>
              </a:rPr>
              <a:t>), both states at sufficiently low temperatures to operate the present generation of high temperature superconductors.</a:t>
            </a:r>
          </a:p>
          <a:p>
            <a:pPr eaLnBrk="1" hangingPunct="1"/>
            <a:r>
              <a:rPr lang="en-US" dirty="0" smtClean="0">
                <a:latin typeface="Arial" pitchFamily="34" charset="0"/>
              </a:rPr>
              <a:t>There are many variations on this basic design, which can be found by clicking “More…” above the EPRI logo.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a:defRPr/>
            </a:pPr>
            <a:fld id="{23A08F1A-FF4E-41E8-B943-7C2D60E80589}" type="slidenum">
              <a:rPr lang="en-US" smtClean="0">
                <a:solidFill>
                  <a:srgbClr val="000000"/>
                </a:solidFill>
              </a:rPr>
              <a:pPr>
                <a:defRPr/>
              </a:pPr>
              <a:t>25</a:t>
            </a:fld>
            <a:endParaRPr lang="en-US" smtClean="0">
              <a:solidFill>
                <a:srgbClr val="000000"/>
              </a:solidFill>
            </a:endParaRPr>
          </a:p>
        </p:txBody>
      </p:sp>
      <p:sp>
        <p:nvSpPr>
          <p:cNvPr id="281603" name="Rectangle 7"/>
          <p:cNvSpPr txBox="1">
            <a:spLocks noGrp="1" noChangeArrowheads="1"/>
          </p:cNvSpPr>
          <p:nvPr/>
        </p:nvSpPr>
        <p:spPr bwMode="auto">
          <a:xfrm>
            <a:off x="4023092" y="8915791"/>
            <a:ext cx="3077739" cy="4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91" tIns="47097" rIns="94191" bIns="47097"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CADA401-C87D-4D83-949F-E8EF31C0904B}" type="slidenum">
              <a:rPr lang="en-US" sz="1000">
                <a:solidFill>
                  <a:srgbClr val="000000"/>
                </a:solidFill>
              </a:rPr>
              <a:pPr algn="r" eaLnBrk="1" hangingPunct="1"/>
              <a:t>25</a:t>
            </a:fld>
            <a:endParaRPr lang="en-US" sz="1000">
              <a:solidFill>
                <a:srgbClr val="000000"/>
              </a:solidFill>
            </a:endParaRPr>
          </a:p>
        </p:txBody>
      </p:sp>
      <p:sp>
        <p:nvSpPr>
          <p:cNvPr id="281604" name="Rectangle 2"/>
          <p:cNvSpPr>
            <a:spLocks noGrp="1" noRot="1" noChangeAspect="1" noChangeArrowheads="1" noTextEdit="1"/>
          </p:cNvSpPr>
          <p:nvPr>
            <p:ph type="sldImg"/>
          </p:nvPr>
        </p:nvSpPr>
        <p:spPr bwMode="auto">
          <a:xfrm>
            <a:off x="1209675" y="704850"/>
            <a:ext cx="4687888" cy="3516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1" tIns="47097" rIns="94191" bIns="47097" numCol="1" anchor="t" anchorCtr="0" compatLnSpc="1">
            <a:prstTxWarp prst="textNoShape">
              <a:avLst/>
            </a:prstTxWarp>
          </a:bodyPr>
          <a:lstStyle/>
          <a:p>
            <a:pPr eaLnBrk="1" hangingPunct="1">
              <a:spcBef>
                <a:spcPct val="0"/>
              </a:spcBef>
            </a:pPr>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5610" indent="-294465">
              <a:defRPr>
                <a:solidFill>
                  <a:schemeClr val="tx1"/>
                </a:solidFill>
                <a:latin typeface="Arial" pitchFamily="34" charset="0"/>
              </a:defRPr>
            </a:lvl2pPr>
            <a:lvl3pPr marL="1177862" indent="-235572">
              <a:defRPr>
                <a:solidFill>
                  <a:schemeClr val="tx1"/>
                </a:solidFill>
                <a:latin typeface="Arial" pitchFamily="34" charset="0"/>
              </a:defRPr>
            </a:lvl3pPr>
            <a:lvl4pPr marL="1649006" indent="-235572">
              <a:defRPr>
                <a:solidFill>
                  <a:schemeClr val="tx1"/>
                </a:solidFill>
                <a:latin typeface="Arial" pitchFamily="34" charset="0"/>
              </a:defRPr>
            </a:lvl4pPr>
            <a:lvl5pPr marL="2120151" indent="-235572">
              <a:defRPr>
                <a:solidFill>
                  <a:schemeClr val="tx1"/>
                </a:solidFill>
                <a:latin typeface="Arial" pitchFamily="34" charset="0"/>
              </a:defRPr>
            </a:lvl5pPr>
            <a:lvl6pPr marL="2591295" indent="-235572" eaLnBrk="0" fontAlgn="base" hangingPunct="0">
              <a:spcBef>
                <a:spcPct val="0"/>
              </a:spcBef>
              <a:spcAft>
                <a:spcPct val="0"/>
              </a:spcAft>
              <a:defRPr>
                <a:solidFill>
                  <a:schemeClr val="tx1"/>
                </a:solidFill>
                <a:latin typeface="Arial" pitchFamily="34" charset="0"/>
              </a:defRPr>
            </a:lvl6pPr>
            <a:lvl7pPr marL="3062440" indent="-235572" eaLnBrk="0" fontAlgn="base" hangingPunct="0">
              <a:spcBef>
                <a:spcPct val="0"/>
              </a:spcBef>
              <a:spcAft>
                <a:spcPct val="0"/>
              </a:spcAft>
              <a:defRPr>
                <a:solidFill>
                  <a:schemeClr val="tx1"/>
                </a:solidFill>
                <a:latin typeface="Arial" pitchFamily="34" charset="0"/>
              </a:defRPr>
            </a:lvl7pPr>
            <a:lvl8pPr marL="3533585" indent="-235572" eaLnBrk="0" fontAlgn="base" hangingPunct="0">
              <a:spcBef>
                <a:spcPct val="0"/>
              </a:spcBef>
              <a:spcAft>
                <a:spcPct val="0"/>
              </a:spcAft>
              <a:defRPr>
                <a:solidFill>
                  <a:schemeClr val="tx1"/>
                </a:solidFill>
                <a:latin typeface="Arial" pitchFamily="34" charset="0"/>
              </a:defRPr>
            </a:lvl8pPr>
            <a:lvl9pPr marL="4004729" indent="-235572" eaLnBrk="0" fontAlgn="base" hangingPunct="0">
              <a:spcBef>
                <a:spcPct val="0"/>
              </a:spcBef>
              <a:spcAft>
                <a:spcPct val="0"/>
              </a:spcAft>
              <a:defRPr>
                <a:solidFill>
                  <a:schemeClr val="tx1"/>
                </a:solidFill>
                <a:latin typeface="Arial" pitchFamily="34" charset="0"/>
              </a:defRPr>
            </a:lvl9pPr>
          </a:lstStyle>
          <a:p>
            <a:fld id="{97DC7F9B-D0D2-4A1B-920A-4E1DD4E778BF}" type="slidenum">
              <a:rPr lang="en-US" smtClean="0"/>
              <a:pPr/>
              <a:t>26</a:t>
            </a:fld>
            <a:endParaRPr lang="en-US" smtClean="0"/>
          </a:p>
        </p:txBody>
      </p:sp>
      <p:sp>
        <p:nvSpPr>
          <p:cNvPr id="73731" name="Rectangle 2"/>
          <p:cNvSpPr>
            <a:spLocks noGrp="1" noRot="1" noChangeAspect="1" noChangeArrowheads="1" noTextEdit="1"/>
          </p:cNvSpPr>
          <p:nvPr>
            <p:ph type="sldImg"/>
          </p:nvPr>
        </p:nvSpPr>
        <p:spPr>
          <a:xfrm>
            <a:off x="1206500" y="704850"/>
            <a:ext cx="4692650" cy="3519488"/>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65610" indent="-294465" eaLnBrk="0" hangingPunct="0">
              <a:defRPr>
                <a:solidFill>
                  <a:schemeClr val="tx1"/>
                </a:solidFill>
                <a:latin typeface="Calibri" pitchFamily="34" charset="0"/>
                <a:cs typeface="Arial" pitchFamily="34" charset="0"/>
              </a:defRPr>
            </a:lvl2pPr>
            <a:lvl3pPr marL="1177862" indent="-235572" eaLnBrk="0" hangingPunct="0">
              <a:defRPr>
                <a:solidFill>
                  <a:schemeClr val="tx1"/>
                </a:solidFill>
                <a:latin typeface="Calibri" pitchFamily="34" charset="0"/>
                <a:cs typeface="Arial" pitchFamily="34" charset="0"/>
              </a:defRPr>
            </a:lvl3pPr>
            <a:lvl4pPr marL="1649006" indent="-235572" eaLnBrk="0" hangingPunct="0">
              <a:defRPr>
                <a:solidFill>
                  <a:schemeClr val="tx1"/>
                </a:solidFill>
                <a:latin typeface="Calibri" pitchFamily="34" charset="0"/>
                <a:cs typeface="Arial" pitchFamily="34" charset="0"/>
              </a:defRPr>
            </a:lvl4pPr>
            <a:lvl5pPr marL="2120151" indent="-235572" eaLnBrk="0" hangingPunct="0">
              <a:defRPr>
                <a:solidFill>
                  <a:schemeClr val="tx1"/>
                </a:solidFill>
                <a:latin typeface="Calibri" pitchFamily="34" charset="0"/>
                <a:cs typeface="Arial" pitchFamily="34" charset="0"/>
              </a:defRPr>
            </a:lvl5pPr>
            <a:lvl6pPr marL="2591295" indent="-235572" eaLnBrk="0" fontAlgn="base" hangingPunct="0">
              <a:spcBef>
                <a:spcPct val="0"/>
              </a:spcBef>
              <a:spcAft>
                <a:spcPct val="0"/>
              </a:spcAft>
              <a:defRPr>
                <a:solidFill>
                  <a:schemeClr val="tx1"/>
                </a:solidFill>
                <a:latin typeface="Calibri" pitchFamily="34" charset="0"/>
                <a:cs typeface="Arial" pitchFamily="34" charset="0"/>
              </a:defRPr>
            </a:lvl6pPr>
            <a:lvl7pPr marL="3062440" indent="-235572" eaLnBrk="0" fontAlgn="base" hangingPunct="0">
              <a:spcBef>
                <a:spcPct val="0"/>
              </a:spcBef>
              <a:spcAft>
                <a:spcPct val="0"/>
              </a:spcAft>
              <a:defRPr>
                <a:solidFill>
                  <a:schemeClr val="tx1"/>
                </a:solidFill>
                <a:latin typeface="Calibri" pitchFamily="34" charset="0"/>
                <a:cs typeface="Arial" pitchFamily="34" charset="0"/>
              </a:defRPr>
            </a:lvl7pPr>
            <a:lvl8pPr marL="3533585" indent="-235572" eaLnBrk="0" fontAlgn="base" hangingPunct="0">
              <a:spcBef>
                <a:spcPct val="0"/>
              </a:spcBef>
              <a:spcAft>
                <a:spcPct val="0"/>
              </a:spcAft>
              <a:defRPr>
                <a:solidFill>
                  <a:schemeClr val="tx1"/>
                </a:solidFill>
                <a:latin typeface="Calibri" pitchFamily="34" charset="0"/>
                <a:cs typeface="Arial" pitchFamily="34" charset="0"/>
              </a:defRPr>
            </a:lvl8pPr>
            <a:lvl9pPr marL="4004729" indent="-235572"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F5016B8-E662-47E6-8F59-01BF5135B0DF}" type="slidenum">
              <a:rPr lang="en-US">
                <a:solidFill>
                  <a:srgbClr val="000000"/>
                </a:solidFill>
                <a:latin typeface="Arial" pitchFamily="34" charset="0"/>
              </a:rPr>
              <a:pPr eaLnBrk="1" hangingPunct="1"/>
              <a:t>31</a:t>
            </a:fld>
            <a:endParaRPr lang="en-US">
              <a:solidFill>
                <a:srgbClr val="000000"/>
              </a:solidFill>
              <a:latin typeface="Arial" pitchFamily="34" charset="0"/>
            </a:endParaRPr>
          </a:p>
        </p:txBody>
      </p:sp>
      <p:sp>
        <p:nvSpPr>
          <p:cNvPr id="289795" name="Slide Image Placeholder 1"/>
          <p:cNvSpPr>
            <a:spLocks noGrp="1" noRot="1" noChangeAspect="1" noTextEdit="1"/>
          </p:cNvSpPr>
          <p:nvPr>
            <p:ph type="sldImg"/>
          </p:nvPr>
        </p:nvSpPr>
        <p:spPr bwMode="auto">
          <a:xfrm>
            <a:off x="1206500" y="704850"/>
            <a:ext cx="4689475"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
        <p:nvSpPr>
          <p:cNvPr id="289797" name="Slide Number Placeholder 3"/>
          <p:cNvSpPr txBox="1">
            <a:spLocks noGrp="1"/>
          </p:cNvSpPr>
          <p:nvPr/>
        </p:nvSpPr>
        <p:spPr bwMode="auto">
          <a:xfrm>
            <a:off x="4023092" y="8915791"/>
            <a:ext cx="3077739" cy="4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47105" rIns="94210" bIns="47105"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07B6B486-3AC9-4D01-B38A-51761AA0D6B6}" type="slidenum">
              <a:rPr lang="en-US" sz="1100">
                <a:solidFill>
                  <a:srgbClr val="000000"/>
                </a:solidFill>
              </a:rPr>
              <a:pPr algn="r" eaLnBrk="1" hangingPunct="1"/>
              <a:t>31</a:t>
            </a:fld>
            <a:endParaRPr lang="en-US"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E5BF57-B95E-41CE-926D-3B761B6DF55B}" type="slidenum">
              <a:rPr lang="en-US" smtClean="0">
                <a:solidFill>
                  <a:srgbClr val="000000"/>
                </a:solidFill>
              </a:rPr>
              <a:pPr fontAlgn="base">
                <a:spcBef>
                  <a:spcPct val="0"/>
                </a:spcBef>
                <a:spcAft>
                  <a:spcPct val="0"/>
                </a:spcAft>
                <a:defRPr/>
              </a:pPr>
              <a:t>34</a:t>
            </a:fld>
            <a:endParaRPr lang="en-US" smtClean="0">
              <a:solidFill>
                <a:srgbClr val="000000"/>
              </a:solidFill>
            </a:endParaRPr>
          </a:p>
        </p:txBody>
      </p:sp>
      <p:sp>
        <p:nvSpPr>
          <p:cNvPr id="250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AAC62B-DAA2-4BD5-BB73-CC1634FE65A9}" type="slidenum">
              <a:rPr lang="en-US" smtClean="0">
                <a:solidFill>
                  <a:prstClr val="black"/>
                </a:solidFill>
                <a:latin typeface="Arial" charset="0"/>
              </a:rPr>
              <a:pPr fontAlgn="base">
                <a:spcBef>
                  <a:spcPct val="0"/>
                </a:spcBef>
                <a:spcAft>
                  <a:spcPct val="0"/>
                </a:spcAft>
                <a:defRPr/>
              </a:pPr>
              <a:t>35</a:t>
            </a:fld>
            <a:endParaRPr lang="en-US" smtClean="0">
              <a:solidFill>
                <a:prstClr val="black"/>
              </a:solidFill>
              <a:latin typeface="Arial" charset="0"/>
            </a:endParaRPr>
          </a:p>
        </p:txBody>
      </p:sp>
      <p:sp>
        <p:nvSpPr>
          <p:cNvPr id="148483" name="Rectangle 2"/>
          <p:cNvSpPr>
            <a:spLocks noGrp="1" noRot="1" noChangeAspect="1" noChangeArrowheads="1" noTextEdit="1"/>
          </p:cNvSpPr>
          <p:nvPr>
            <p:ph type="sldImg"/>
          </p:nvPr>
        </p:nvSpPr>
        <p:spPr bwMode="auto">
          <a:xfrm>
            <a:off x="1214438" y="711200"/>
            <a:ext cx="4675187" cy="3506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946997" y="4456266"/>
            <a:ext cx="5208482" cy="4565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636116-C45F-4769-A4B7-2D15B4A3BE94}" type="slidenum">
              <a:rPr lang="en-US" smtClean="0">
                <a:solidFill>
                  <a:prstClr val="black"/>
                </a:solidFill>
                <a:latin typeface="Arial" charset="0"/>
              </a:rPr>
              <a:pPr fontAlgn="base">
                <a:spcBef>
                  <a:spcPct val="0"/>
                </a:spcBef>
                <a:spcAft>
                  <a:spcPct val="0"/>
                </a:spcAft>
                <a:defRPr/>
              </a:pPr>
              <a:t>36</a:t>
            </a:fld>
            <a:endParaRPr lang="en-US" smtClean="0">
              <a:solidFill>
                <a:prstClr val="black"/>
              </a:solidFill>
              <a:latin typeface="Arial" charset="0"/>
            </a:endParaRPr>
          </a:p>
        </p:txBody>
      </p:sp>
      <p:sp>
        <p:nvSpPr>
          <p:cNvPr id="149507" name="Rectangle 2"/>
          <p:cNvSpPr>
            <a:spLocks noGrp="1" noRot="1" noChangeAspect="1" noChangeArrowheads="1" noTextEdit="1"/>
          </p:cNvSpPr>
          <p:nvPr>
            <p:ph type="sldImg"/>
          </p:nvPr>
        </p:nvSpPr>
        <p:spPr bwMode="auto">
          <a:xfrm>
            <a:off x="1214438" y="711200"/>
            <a:ext cx="4675187" cy="3506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xfrm>
            <a:off x="946997" y="4456266"/>
            <a:ext cx="5208482" cy="4565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4D961C-B98E-424C-A076-5DF661C3025D}" type="slidenum">
              <a:rPr lang="en-US" smtClean="0">
                <a:solidFill>
                  <a:srgbClr val="000000"/>
                </a:solidFill>
              </a:rPr>
              <a:pPr fontAlgn="base">
                <a:spcBef>
                  <a:spcPct val="0"/>
                </a:spcBef>
                <a:spcAft>
                  <a:spcPct val="0"/>
                </a:spcAft>
                <a:defRPr/>
              </a:pPr>
              <a:t>6</a:t>
            </a:fld>
            <a:endParaRPr lang="en-US" smtClean="0">
              <a:solidFill>
                <a:srgbClr val="000000"/>
              </a:solidFill>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023092" y="8917422"/>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9E9CA71-08F6-4385-9236-EF1B9C7AE8BB}" type="slidenum">
              <a:rPr lang="en-US" sz="1200">
                <a:solidFill>
                  <a:prstClr val="black"/>
                </a:solidFill>
                <a:cs typeface="+mn-cs"/>
              </a:rPr>
              <a:pPr algn="r" eaLnBrk="1" hangingPunct="1"/>
              <a:t>8</a:t>
            </a:fld>
            <a:endParaRPr lang="en-US" sz="1200">
              <a:solidFill>
                <a:prstClr val="black"/>
              </a:solidFill>
              <a:cs typeface="+mn-cs"/>
            </a:endParaRPr>
          </a:p>
        </p:txBody>
      </p:sp>
      <p:sp>
        <p:nvSpPr>
          <p:cNvPr id="76803" name="Rectangle 2"/>
          <p:cNvSpPr>
            <a:spLocks noGrp="1" noRot="1" noChangeAspect="1" noChangeArrowheads="1" noTextEdit="1"/>
          </p:cNvSpPr>
          <p:nvPr>
            <p:ph type="sldImg"/>
          </p:nvPr>
        </p:nvSpPr>
        <p:spPr>
          <a:xfrm>
            <a:off x="1214438" y="711200"/>
            <a:ext cx="4675187" cy="3506788"/>
          </a:xfrm>
          <a:ln/>
        </p:spPr>
      </p:sp>
      <p:sp>
        <p:nvSpPr>
          <p:cNvPr id="76804" name="Rectangle 3"/>
          <p:cNvSpPr>
            <a:spLocks noGrp="1" noChangeArrowheads="1"/>
          </p:cNvSpPr>
          <p:nvPr>
            <p:ph type="body" idx="1"/>
          </p:nvPr>
        </p:nvSpPr>
        <p:spPr>
          <a:xfrm>
            <a:off x="946997" y="4456266"/>
            <a:ext cx="5208482" cy="45654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65610" indent="-294465" eaLnBrk="0" hangingPunct="0">
              <a:defRPr>
                <a:solidFill>
                  <a:schemeClr val="tx1"/>
                </a:solidFill>
                <a:latin typeface="Calibri" pitchFamily="34" charset="0"/>
                <a:cs typeface="Arial" charset="0"/>
              </a:defRPr>
            </a:lvl2pPr>
            <a:lvl3pPr marL="1177862" indent="-235572" eaLnBrk="0" hangingPunct="0">
              <a:defRPr>
                <a:solidFill>
                  <a:schemeClr val="tx1"/>
                </a:solidFill>
                <a:latin typeface="Calibri" pitchFamily="34" charset="0"/>
                <a:cs typeface="Arial" charset="0"/>
              </a:defRPr>
            </a:lvl3pPr>
            <a:lvl4pPr marL="1649006" indent="-235572" eaLnBrk="0" hangingPunct="0">
              <a:defRPr>
                <a:solidFill>
                  <a:schemeClr val="tx1"/>
                </a:solidFill>
                <a:latin typeface="Calibri" pitchFamily="34" charset="0"/>
                <a:cs typeface="Arial" charset="0"/>
              </a:defRPr>
            </a:lvl4pPr>
            <a:lvl5pPr marL="2120151" indent="-235572" eaLnBrk="0" hangingPunct="0">
              <a:defRPr>
                <a:solidFill>
                  <a:schemeClr val="tx1"/>
                </a:solidFill>
                <a:latin typeface="Calibri" pitchFamily="34" charset="0"/>
                <a:cs typeface="Arial" charset="0"/>
              </a:defRPr>
            </a:lvl5pPr>
            <a:lvl6pPr marL="2591295" indent="-235572" eaLnBrk="0" fontAlgn="base" hangingPunct="0">
              <a:spcBef>
                <a:spcPct val="0"/>
              </a:spcBef>
              <a:spcAft>
                <a:spcPct val="0"/>
              </a:spcAft>
              <a:defRPr>
                <a:solidFill>
                  <a:schemeClr val="tx1"/>
                </a:solidFill>
                <a:latin typeface="Calibri" pitchFamily="34" charset="0"/>
                <a:cs typeface="Arial" charset="0"/>
              </a:defRPr>
            </a:lvl6pPr>
            <a:lvl7pPr marL="3062440" indent="-235572" eaLnBrk="0" fontAlgn="base" hangingPunct="0">
              <a:spcBef>
                <a:spcPct val="0"/>
              </a:spcBef>
              <a:spcAft>
                <a:spcPct val="0"/>
              </a:spcAft>
              <a:defRPr>
                <a:solidFill>
                  <a:schemeClr val="tx1"/>
                </a:solidFill>
                <a:latin typeface="Calibri" pitchFamily="34" charset="0"/>
                <a:cs typeface="Arial" charset="0"/>
              </a:defRPr>
            </a:lvl7pPr>
            <a:lvl8pPr marL="3533585" indent="-235572" eaLnBrk="0" fontAlgn="base" hangingPunct="0">
              <a:spcBef>
                <a:spcPct val="0"/>
              </a:spcBef>
              <a:spcAft>
                <a:spcPct val="0"/>
              </a:spcAft>
              <a:defRPr>
                <a:solidFill>
                  <a:schemeClr val="tx1"/>
                </a:solidFill>
                <a:latin typeface="Calibri" pitchFamily="34" charset="0"/>
                <a:cs typeface="Arial" charset="0"/>
              </a:defRPr>
            </a:lvl8pPr>
            <a:lvl9pPr marL="4004729" indent="-235572"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FB6A400-F386-4D45-8648-3453E159366E}" type="slidenum">
              <a:rPr lang="en-US">
                <a:solidFill>
                  <a:prstClr val="black"/>
                </a:solidFill>
                <a:latin typeface="Arial" charset="0"/>
              </a:rPr>
              <a:pPr eaLnBrk="1" hangingPunct="1"/>
              <a:t>9</a:t>
            </a:fld>
            <a:endParaRPr lang="en-US">
              <a:solidFill>
                <a:prstClr val="black"/>
              </a:solidFill>
              <a:latin typeface="Arial" charset="0"/>
            </a:endParaRPr>
          </a:p>
        </p:txBody>
      </p:sp>
      <p:sp>
        <p:nvSpPr>
          <p:cNvPr id="136195" name="Rectangle 7"/>
          <p:cNvSpPr txBox="1">
            <a:spLocks noGrp="1" noChangeArrowheads="1"/>
          </p:cNvSpPr>
          <p:nvPr/>
        </p:nvSpPr>
        <p:spPr bwMode="auto">
          <a:xfrm>
            <a:off x="4023092" y="8915791"/>
            <a:ext cx="3077739" cy="47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10" tIns="47105" rIns="94210" bIns="47105"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4C940BB-7C94-4573-B6E9-5FA61DFE4574}" type="slidenum">
              <a:rPr lang="en-US" sz="1100">
                <a:solidFill>
                  <a:srgbClr val="000000"/>
                </a:solidFill>
                <a:latin typeface="Arial" charset="0"/>
              </a:rPr>
              <a:pPr algn="r" eaLnBrk="1" hangingPunct="1"/>
              <a:t>9</a:t>
            </a:fld>
            <a:endParaRPr lang="en-US" sz="1100">
              <a:solidFill>
                <a:srgbClr val="000000"/>
              </a:solidFill>
              <a:latin typeface="Arial" charset="0"/>
            </a:endParaRPr>
          </a:p>
        </p:txBody>
      </p:sp>
      <p:sp>
        <p:nvSpPr>
          <p:cNvPr id="136196" name="Slide Image Placeholder 1"/>
          <p:cNvSpPr>
            <a:spLocks noGrp="1" noRot="1" noChangeAspect="1" noTextEdit="1"/>
          </p:cNvSpPr>
          <p:nvPr>
            <p:ph type="sldImg"/>
          </p:nvPr>
        </p:nvSpPr>
        <p:spPr bwMode="auto">
          <a:xfrm>
            <a:off x="1208088" y="704850"/>
            <a:ext cx="4691062"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Notes Placeholder 2"/>
          <p:cNvSpPr>
            <a:spLocks noGrp="1"/>
          </p:cNvSpPr>
          <p:nvPr>
            <p:ph type="body" idx="1"/>
          </p:nvPr>
        </p:nvSpPr>
        <p:spPr bwMode="auto">
          <a:xfrm>
            <a:off x="708605" y="4459526"/>
            <a:ext cx="5685268" cy="4224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02" tIns="47101" rIns="94202" bIns="47101" numCol="1" anchor="t" anchorCtr="0" compatLnSpc="1">
            <a:prstTxWarp prst="textNoShape">
              <a:avLst/>
            </a:prstTxWarp>
          </a:bodyPr>
          <a:lstStyle/>
          <a:p>
            <a:pPr eaLnBrk="1" hangingPunct="1">
              <a:spcBef>
                <a:spcPct val="0"/>
              </a:spcBef>
            </a:pPr>
            <a:endParaRPr lang="pl-PL" smtClean="0">
              <a:latin typeface="Arial" charset="0"/>
              <a:cs typeface="Arial" charset="0"/>
            </a:endParaRPr>
          </a:p>
        </p:txBody>
      </p:sp>
      <p:sp>
        <p:nvSpPr>
          <p:cNvPr id="136198" name="Slide Number Placeholder 3"/>
          <p:cNvSpPr txBox="1">
            <a:spLocks noGrp="1"/>
          </p:cNvSpPr>
          <p:nvPr/>
        </p:nvSpPr>
        <p:spPr bwMode="auto">
          <a:xfrm>
            <a:off x="4023092" y="8915791"/>
            <a:ext cx="3077739" cy="4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2" tIns="47101" rIns="94202" bIns="47101" anchor="b"/>
          <a:lstStyle>
            <a:lvl1pPr defTabSz="865188" eaLnBrk="0" hangingPunct="0">
              <a:defRPr>
                <a:solidFill>
                  <a:schemeClr val="tx1"/>
                </a:solidFill>
                <a:latin typeface="Calibri" pitchFamily="34" charset="0"/>
                <a:cs typeface="Arial" charset="0"/>
              </a:defRPr>
            </a:lvl1pPr>
            <a:lvl2pPr marL="742950" indent="-285750" defTabSz="865188" eaLnBrk="0" hangingPunct="0">
              <a:defRPr>
                <a:solidFill>
                  <a:schemeClr val="tx1"/>
                </a:solidFill>
                <a:latin typeface="Calibri" pitchFamily="34" charset="0"/>
                <a:cs typeface="Arial" charset="0"/>
              </a:defRPr>
            </a:lvl2pPr>
            <a:lvl3pPr marL="1143000" indent="-228600" defTabSz="865188" eaLnBrk="0" hangingPunct="0">
              <a:defRPr>
                <a:solidFill>
                  <a:schemeClr val="tx1"/>
                </a:solidFill>
                <a:latin typeface="Calibri" pitchFamily="34" charset="0"/>
                <a:cs typeface="Arial" charset="0"/>
              </a:defRPr>
            </a:lvl3pPr>
            <a:lvl4pPr marL="1600200" indent="-228600" defTabSz="865188" eaLnBrk="0" hangingPunct="0">
              <a:defRPr>
                <a:solidFill>
                  <a:schemeClr val="tx1"/>
                </a:solidFill>
                <a:latin typeface="Calibri" pitchFamily="34" charset="0"/>
                <a:cs typeface="Arial" charset="0"/>
              </a:defRPr>
            </a:lvl4pPr>
            <a:lvl5pPr marL="2057400" indent="-228600" defTabSz="865188" eaLnBrk="0" hangingPunct="0">
              <a:defRPr>
                <a:solidFill>
                  <a:schemeClr val="tx1"/>
                </a:solidFill>
                <a:latin typeface="Calibri" pitchFamily="34" charset="0"/>
                <a:cs typeface="Arial" charset="0"/>
              </a:defRPr>
            </a:lvl5pPr>
            <a:lvl6pPr marL="2514600" indent="-228600" defTabSz="865188" eaLnBrk="0" fontAlgn="base" hangingPunct="0">
              <a:spcBef>
                <a:spcPct val="0"/>
              </a:spcBef>
              <a:spcAft>
                <a:spcPct val="0"/>
              </a:spcAft>
              <a:defRPr>
                <a:solidFill>
                  <a:schemeClr val="tx1"/>
                </a:solidFill>
                <a:latin typeface="Calibri" pitchFamily="34" charset="0"/>
                <a:cs typeface="Arial" charset="0"/>
              </a:defRPr>
            </a:lvl6pPr>
            <a:lvl7pPr marL="2971800" indent="-228600" defTabSz="865188" eaLnBrk="0" fontAlgn="base" hangingPunct="0">
              <a:spcBef>
                <a:spcPct val="0"/>
              </a:spcBef>
              <a:spcAft>
                <a:spcPct val="0"/>
              </a:spcAft>
              <a:defRPr>
                <a:solidFill>
                  <a:schemeClr val="tx1"/>
                </a:solidFill>
                <a:latin typeface="Calibri" pitchFamily="34" charset="0"/>
                <a:cs typeface="Arial" charset="0"/>
              </a:defRPr>
            </a:lvl7pPr>
            <a:lvl8pPr marL="3429000" indent="-228600" defTabSz="865188" eaLnBrk="0" fontAlgn="base" hangingPunct="0">
              <a:spcBef>
                <a:spcPct val="0"/>
              </a:spcBef>
              <a:spcAft>
                <a:spcPct val="0"/>
              </a:spcAft>
              <a:defRPr>
                <a:solidFill>
                  <a:schemeClr val="tx1"/>
                </a:solidFill>
                <a:latin typeface="Calibri" pitchFamily="34" charset="0"/>
                <a:cs typeface="Arial" charset="0"/>
              </a:defRPr>
            </a:lvl8pPr>
            <a:lvl9pPr marL="3886200" indent="-228600" defTabSz="8651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28364B8-0E4F-415F-B6DE-A683837FFF57}" type="slidenum">
              <a:rPr lang="en-US" sz="1100">
                <a:solidFill>
                  <a:srgbClr val="000000"/>
                </a:solidFill>
              </a:rPr>
              <a:pPr algn="r" eaLnBrk="1" hangingPunct="1"/>
              <a:t>9</a:t>
            </a:fld>
            <a:endParaRPr lang="en-US" sz="11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a:defRPr/>
            </a:pPr>
            <a:fld id="{D2B02E98-3334-49D9-AD65-000E2EB1CEB2}" type="slidenum">
              <a:rPr lang="en-US" smtClean="0">
                <a:solidFill>
                  <a:srgbClr val="000000"/>
                </a:solidFill>
              </a:rPr>
              <a:pPr>
                <a:defRPr/>
              </a:pPr>
              <a:t>10</a:t>
            </a:fld>
            <a:endParaRPr lang="en-US" smtClean="0">
              <a:solidFill>
                <a:srgbClr val="000000"/>
              </a:solidFill>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a:defRPr/>
            </a:pPr>
            <a:fld id="{745F4BB8-8B45-4D12-B306-319AE3960D5D}" type="slidenum">
              <a:rPr lang="en-US" smtClean="0">
                <a:solidFill>
                  <a:srgbClr val="000000"/>
                </a:solidFill>
              </a:rPr>
              <a:pPr>
                <a:defRPr/>
              </a:pPr>
              <a:t>11</a:t>
            </a:fld>
            <a:endParaRPr lang="en-US" smtClean="0">
              <a:solidFill>
                <a:srgbClr val="000000"/>
              </a:solidFill>
            </a:endParaRPr>
          </a:p>
        </p:txBody>
      </p:sp>
      <p:sp>
        <p:nvSpPr>
          <p:cNvPr id="139267" name="Rectangle 2"/>
          <p:cNvSpPr>
            <a:spLocks noGrp="1" noRot="1" noChangeAspect="1" noChangeArrowheads="1" noTextEdit="1"/>
          </p:cNvSpPr>
          <p:nvPr>
            <p:ph type="sldImg"/>
          </p:nvPr>
        </p:nvSpPr>
        <p:spPr bwMode="auto">
          <a:xfrm>
            <a:off x="1204913" y="704850"/>
            <a:ext cx="4694237"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65610" indent="-294465" eaLnBrk="0" hangingPunct="0">
              <a:defRPr>
                <a:solidFill>
                  <a:schemeClr val="tx1"/>
                </a:solidFill>
                <a:latin typeface="Calibri" pitchFamily="34" charset="0"/>
                <a:cs typeface="Arial" charset="0"/>
              </a:defRPr>
            </a:lvl2pPr>
            <a:lvl3pPr marL="1177862" indent="-235572" eaLnBrk="0" hangingPunct="0">
              <a:defRPr>
                <a:solidFill>
                  <a:schemeClr val="tx1"/>
                </a:solidFill>
                <a:latin typeface="Calibri" pitchFamily="34" charset="0"/>
                <a:cs typeface="Arial" charset="0"/>
              </a:defRPr>
            </a:lvl3pPr>
            <a:lvl4pPr marL="1649006" indent="-235572" eaLnBrk="0" hangingPunct="0">
              <a:defRPr>
                <a:solidFill>
                  <a:schemeClr val="tx1"/>
                </a:solidFill>
                <a:latin typeface="Calibri" pitchFamily="34" charset="0"/>
                <a:cs typeface="Arial" charset="0"/>
              </a:defRPr>
            </a:lvl4pPr>
            <a:lvl5pPr marL="2120151" indent="-235572" eaLnBrk="0" hangingPunct="0">
              <a:defRPr>
                <a:solidFill>
                  <a:schemeClr val="tx1"/>
                </a:solidFill>
                <a:latin typeface="Calibri" pitchFamily="34" charset="0"/>
                <a:cs typeface="Arial" charset="0"/>
              </a:defRPr>
            </a:lvl5pPr>
            <a:lvl6pPr marL="2591295" indent="-235572" eaLnBrk="0" fontAlgn="base" hangingPunct="0">
              <a:spcBef>
                <a:spcPct val="0"/>
              </a:spcBef>
              <a:spcAft>
                <a:spcPct val="0"/>
              </a:spcAft>
              <a:defRPr>
                <a:solidFill>
                  <a:schemeClr val="tx1"/>
                </a:solidFill>
                <a:latin typeface="Calibri" pitchFamily="34" charset="0"/>
                <a:cs typeface="Arial" charset="0"/>
              </a:defRPr>
            </a:lvl6pPr>
            <a:lvl7pPr marL="3062440" indent="-235572" eaLnBrk="0" fontAlgn="base" hangingPunct="0">
              <a:spcBef>
                <a:spcPct val="0"/>
              </a:spcBef>
              <a:spcAft>
                <a:spcPct val="0"/>
              </a:spcAft>
              <a:defRPr>
                <a:solidFill>
                  <a:schemeClr val="tx1"/>
                </a:solidFill>
                <a:latin typeface="Calibri" pitchFamily="34" charset="0"/>
                <a:cs typeface="Arial" charset="0"/>
              </a:defRPr>
            </a:lvl7pPr>
            <a:lvl8pPr marL="3533585" indent="-235572" eaLnBrk="0" fontAlgn="base" hangingPunct="0">
              <a:spcBef>
                <a:spcPct val="0"/>
              </a:spcBef>
              <a:spcAft>
                <a:spcPct val="0"/>
              </a:spcAft>
              <a:defRPr>
                <a:solidFill>
                  <a:schemeClr val="tx1"/>
                </a:solidFill>
                <a:latin typeface="Calibri" pitchFamily="34" charset="0"/>
                <a:cs typeface="Arial" charset="0"/>
              </a:defRPr>
            </a:lvl8pPr>
            <a:lvl9pPr marL="4004729" indent="-235572"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83E1FDC-3F94-4278-9C21-A86DE2CD6830}" type="slidenum">
              <a:rPr lang="en-US">
                <a:solidFill>
                  <a:prstClr val="black"/>
                </a:solidFill>
                <a:latin typeface="Arial" charset="0"/>
              </a:rPr>
              <a:pPr eaLnBrk="1" hangingPunct="1"/>
              <a:t>14</a:t>
            </a:fld>
            <a:endParaRPr lang="en-US">
              <a:solidFill>
                <a:prstClr val="black"/>
              </a:solidFill>
              <a:latin typeface="Arial" charset="0"/>
            </a:endParaRPr>
          </a:p>
        </p:txBody>
      </p:sp>
      <p:sp>
        <p:nvSpPr>
          <p:cNvPr id="137219" name="Slide Image Placeholder 1"/>
          <p:cNvSpPr>
            <a:spLocks noGrp="1" noRot="1" noChangeAspect="1" noTextEdit="1"/>
          </p:cNvSpPr>
          <p:nvPr>
            <p:ph type="sldImg"/>
          </p:nvPr>
        </p:nvSpPr>
        <p:spPr bwMode="auto">
          <a:xfrm>
            <a:off x="1208088" y="704850"/>
            <a:ext cx="4689475"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02" tIns="47101" rIns="94202" bIns="47101"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
        <p:nvSpPr>
          <p:cNvPr id="137221" name="Slide Number Placeholder 3"/>
          <p:cNvSpPr txBox="1">
            <a:spLocks noGrp="1"/>
          </p:cNvSpPr>
          <p:nvPr/>
        </p:nvSpPr>
        <p:spPr bwMode="auto">
          <a:xfrm>
            <a:off x="4023092" y="8915791"/>
            <a:ext cx="3077739" cy="4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2" tIns="47101" rIns="94202" bIns="47101"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0C8921E-F002-4959-A5B1-F37AD9B52D35}" type="slidenum">
              <a:rPr lang="en-US" sz="1100">
                <a:solidFill>
                  <a:prstClr val="black"/>
                </a:solidFill>
              </a:rPr>
              <a:pPr algn="r" eaLnBrk="1" hangingPunct="1"/>
              <a:t>14</a:t>
            </a:fld>
            <a:endParaRPr lang="en-US" sz="11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EA62FB-B632-4035-AD29-95E2BFC864B3}" type="slidenum">
              <a:rPr lang="en-US" smtClean="0">
                <a:solidFill>
                  <a:srgbClr val="000000"/>
                </a:solidFill>
              </a:rPr>
              <a:pPr fontAlgn="base">
                <a:spcBef>
                  <a:spcPct val="0"/>
                </a:spcBef>
                <a:spcAft>
                  <a:spcPct val="0"/>
                </a:spcAft>
                <a:defRPr/>
              </a:pPr>
              <a:t>20</a:t>
            </a:fld>
            <a:endParaRPr lang="en-US" smtClean="0">
              <a:solidFill>
                <a:srgbClr val="000000"/>
              </a:solidFill>
            </a:endParaRPr>
          </a:p>
        </p:txBody>
      </p:sp>
      <p:sp>
        <p:nvSpPr>
          <p:cNvPr id="275459" name="Rectangle 2"/>
          <p:cNvSpPr>
            <a:spLocks noGrp="1" noRot="1" noChangeAspect="1" noChangeArrowheads="1" noTextEdit="1"/>
          </p:cNvSpPr>
          <p:nvPr>
            <p:ph type="sldImg"/>
          </p:nvPr>
        </p:nvSpPr>
        <p:spPr bwMode="auto">
          <a:xfrm>
            <a:off x="1206500" y="706438"/>
            <a:ext cx="4689475"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a:xfrm>
            <a:off x="710248" y="4459526"/>
            <a:ext cx="5681980" cy="4223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A Canadian Worldview</a:t>
            </a:r>
            <a:endParaRPr lang="en-US" smtClean="0"/>
          </a:p>
          <a:p>
            <a:pPr eaLnBrk="1" hangingPunct="1">
              <a:spcBef>
                <a:spcPct val="0"/>
              </a:spcBef>
            </a:pPr>
            <a:r>
              <a:rPr lang="en-US" u="sng" smtClean="0"/>
              <a:t>Talking Points</a:t>
            </a:r>
            <a:endParaRPr lang="en-US" smtClean="0"/>
          </a:p>
          <a:p>
            <a:pPr eaLnBrk="1" hangingPunct="1">
              <a:spcBef>
                <a:spcPct val="0"/>
              </a:spcBef>
            </a:pPr>
            <a:r>
              <a:rPr lang="en-US" smtClean="0"/>
              <a:t>Much of North America’s remaining natural gas reserves are located along the Artic Ocean North Shore and shared between the US (Alaska) and Canada.  For the past 25 years, the Canadian government, with private companies, has researched the construction of a massive pipeline from the Mackenzie River Delta to Alberta.  It now appears this project may go forward in 2006 with gas transport beginning in 2009.  More information can be found at the MVP website, http://www.mackenziegasproject.com. </a:t>
            </a:r>
          </a:p>
          <a:p>
            <a:pPr lvl="1" eaLnBrk="1" hangingPunct="1">
              <a:spcBef>
                <a:spcPct val="0"/>
              </a:spcBef>
            </a:pPr>
            <a:r>
              <a:rPr lang="en-US" smtClean="0"/>
              <a:t>The Mackenzie Valley Project (MVP) presents an example of opportunities that might arise elsewhere in the world to combine the delivery of natural gas with wellhead generated electricity via a Liquid Natural Gas SuperCable (to be discussed).</a:t>
            </a:r>
          </a:p>
          <a:p>
            <a:pPr lvl="1" eaLnBrk="1" hangingPunct="1">
              <a:spcBef>
                <a:spcPct val="0"/>
              </a:spcBef>
            </a:pPr>
            <a:r>
              <a:rPr lang="en-US" smtClean="0"/>
              <a:t>It is estimated that the Mackenzie Delta reserves, once full production begins, will last 15 – 20 years.  When exhausted, remote “wellhead” sites such as these present opportunities for the construction of “hydricity” producing nuclear plants to supplant indefinitely natural gas, and delivery hydrogen and electricity over the same SuperCable pipeline, if it has been pre-engineered for such conversion.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a:defRPr/>
            </a:pPr>
            <a:fld id="{E750459D-6EDA-4EBB-9BE1-97E9DDC0E005}" type="slidenum">
              <a:rPr lang="en-US" smtClean="0">
                <a:solidFill>
                  <a:srgbClr val="000000"/>
                </a:solidFill>
              </a:rPr>
              <a:pPr>
                <a:defRPr/>
              </a:pPr>
              <a:t>22</a:t>
            </a:fld>
            <a:endParaRPr lang="en-US" smtClean="0">
              <a:solidFill>
                <a:srgbClr val="000000"/>
              </a:solidFill>
            </a:endParaRPr>
          </a:p>
        </p:txBody>
      </p:sp>
      <p:sp>
        <p:nvSpPr>
          <p:cNvPr id="278531" name="Rectangle 2"/>
          <p:cNvSpPr>
            <a:spLocks noGrp="1" noRot="1" noChangeAspect="1" noChangeArrowheads="1" noTextEdit="1"/>
          </p:cNvSpPr>
          <p:nvPr>
            <p:ph type="sldImg"/>
          </p:nvPr>
        </p:nvSpPr>
        <p:spPr bwMode="auto">
          <a:xfrm>
            <a:off x="1206500" y="706438"/>
            <a:ext cx="4689475"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2" name="Rectangle 3"/>
          <p:cNvSpPr>
            <a:spLocks noGrp="1" noChangeArrowheads="1"/>
          </p:cNvSpPr>
          <p:nvPr>
            <p:ph type="body" idx="1"/>
          </p:nvPr>
        </p:nvSpPr>
        <p:spPr bwMode="auto">
          <a:xfrm>
            <a:off x="710248" y="4459526"/>
            <a:ext cx="5681980" cy="4223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It’s 2030</a:t>
            </a:r>
            <a:endParaRPr lang="en-US" smtClean="0"/>
          </a:p>
          <a:p>
            <a:pPr eaLnBrk="1" hangingPunct="1">
              <a:spcBef>
                <a:spcPct val="0"/>
              </a:spcBef>
            </a:pPr>
            <a:r>
              <a:rPr lang="en-US" u="sng" smtClean="0"/>
              <a:t>Talking Points</a:t>
            </a:r>
          </a:p>
          <a:p>
            <a:pPr eaLnBrk="1" hangingPunct="1">
              <a:spcBef>
                <a:spcPct val="0"/>
              </a:spcBef>
            </a:pPr>
            <a:r>
              <a:rPr lang="en-US" smtClean="0"/>
              <a:t>Mostly self-explanatory.</a:t>
            </a:r>
          </a:p>
          <a:p>
            <a:pPr marL="469509" lvl="1">
              <a:spcBef>
                <a:spcPct val="0"/>
              </a:spcBef>
            </a:pPr>
            <a:r>
              <a:rPr lang="en-US" smtClean="0"/>
              <a:t>The LNG version of the SuperCable must properly designed to eventually carry hydrogen.</a:t>
            </a:r>
          </a:p>
          <a:p>
            <a:pPr marL="469509" lvl="1">
              <a:spcBef>
                <a:spcPct val="0"/>
              </a:spcBef>
            </a:pPr>
            <a:r>
              <a:rPr lang="en-US" smtClean="0"/>
              <a:t>Water supplies for hydrogen feed-stock must be available...may require de-salinization. </a:t>
            </a:r>
          </a:p>
          <a:p>
            <a:pPr eaLnBrk="1" hangingPunct="1">
              <a:spcBef>
                <a:spcPct val="0"/>
              </a:spcBef>
            </a:pPr>
            <a:endParaRPr lang="en-US" u="sn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474A1F-3537-4162-B132-F7B231CD22E8}" type="slidenum">
              <a:rPr lang="en-US"/>
              <a:pPr/>
              <a:t>‹#›</a:t>
            </a:fld>
            <a:endParaRPr lang="en-US"/>
          </a:p>
        </p:txBody>
      </p:sp>
    </p:spTree>
    <p:extLst>
      <p:ext uri="{BB962C8B-B14F-4D97-AF65-F5344CB8AC3E}">
        <p14:creationId xmlns:p14="http://schemas.microsoft.com/office/powerpoint/2010/main" val="72235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8E0169-BD05-4A9E-8407-32A693499E19}" type="slidenum">
              <a:rPr lang="en-US"/>
              <a:pPr/>
              <a:t>‹#›</a:t>
            </a:fld>
            <a:endParaRPr lang="en-US"/>
          </a:p>
        </p:txBody>
      </p:sp>
    </p:spTree>
    <p:extLst>
      <p:ext uri="{BB962C8B-B14F-4D97-AF65-F5344CB8AC3E}">
        <p14:creationId xmlns:p14="http://schemas.microsoft.com/office/powerpoint/2010/main" val="3384593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1BAA15-ED01-458B-8276-7E368DC668BD}" type="datetimeFigureOut">
              <a:rPr lang="en-US">
                <a:solidFill>
                  <a:prstClr val="black">
                    <a:tint val="75000"/>
                  </a:prstClr>
                </a:solidFill>
              </a:rPr>
              <a:pPr>
                <a:defRPr/>
              </a:pPr>
              <a:t>11/9/2011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030D1A-F843-440F-8B6B-683D7D7C16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7451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06CC0D-8631-4789-8389-78FE79212595}" type="datetimeFigureOut">
              <a:rPr lang="en-US">
                <a:solidFill>
                  <a:prstClr val="black">
                    <a:tint val="75000"/>
                  </a:prstClr>
                </a:solidFill>
              </a:rPr>
              <a:pPr>
                <a:def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BBB8A1-C843-4E20-82DD-31CD385139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73960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4855BB-734E-4AD8-9614-FD80497D23ED}" type="datetimeFigureOut">
              <a:rPr lang="en-US">
                <a:solidFill>
                  <a:prstClr val="black">
                    <a:tint val="75000"/>
                  </a:prstClr>
                </a:solidFill>
              </a:rPr>
              <a:pPr>
                <a:def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A7A3ED-9804-4679-9268-3E2F8EE9A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89061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1F497D"/>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prstClr val="black"/>
              </a:solidFill>
              <a:latin typeface="Comic Sans MS" pitchFamily="66" charset="0"/>
            </a:endParaRPr>
          </a:p>
        </p:txBody>
      </p:sp>
    </p:spTree>
    <p:extLst>
      <p:ext uri="{BB962C8B-B14F-4D97-AF65-F5344CB8AC3E}">
        <p14:creationId xmlns:p14="http://schemas.microsoft.com/office/powerpoint/2010/main" val="3938572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AE5FC85-F5E8-4C36-B7CF-8E0B84BA2FDF}" type="slidenum">
              <a:rPr lang="en-US"/>
              <a:pPr>
                <a:defRPr/>
              </a:pPr>
              <a:t>‹#›</a:t>
            </a:fld>
            <a:endParaRPr lang="en-US"/>
          </a:p>
        </p:txBody>
      </p:sp>
    </p:spTree>
    <p:extLst>
      <p:ext uri="{BB962C8B-B14F-4D97-AF65-F5344CB8AC3E}">
        <p14:creationId xmlns:p14="http://schemas.microsoft.com/office/powerpoint/2010/main" val="610393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476DE1A-A738-4E70-9DE8-AF9362C53DA4}" type="slidenum">
              <a:rPr lang="en-US"/>
              <a:pPr>
                <a:defRPr/>
              </a:pPr>
              <a:t>‹#›</a:t>
            </a:fld>
            <a:endParaRPr lang="en-US"/>
          </a:p>
        </p:txBody>
      </p:sp>
    </p:spTree>
    <p:extLst>
      <p:ext uri="{BB962C8B-B14F-4D97-AF65-F5344CB8AC3E}">
        <p14:creationId xmlns:p14="http://schemas.microsoft.com/office/powerpoint/2010/main" val="15986463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9A0CDB9-2FE7-4D2F-84A9-5B20E3D99857}" type="slidenum">
              <a:rPr lang="en-US"/>
              <a:pPr>
                <a:defRPr/>
              </a:pPr>
              <a:t>‹#›</a:t>
            </a:fld>
            <a:endParaRPr lang="en-US"/>
          </a:p>
        </p:txBody>
      </p:sp>
    </p:spTree>
    <p:extLst>
      <p:ext uri="{BB962C8B-B14F-4D97-AF65-F5344CB8AC3E}">
        <p14:creationId xmlns:p14="http://schemas.microsoft.com/office/powerpoint/2010/main" val="9685009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A59411A-41EB-4466-8BCF-C8808FB3ABB5}" type="slidenum">
              <a:rPr lang="en-US"/>
              <a:pPr>
                <a:defRPr/>
              </a:pPr>
              <a:t>‹#›</a:t>
            </a:fld>
            <a:endParaRPr lang="en-US"/>
          </a:p>
        </p:txBody>
      </p:sp>
    </p:spTree>
    <p:extLst>
      <p:ext uri="{BB962C8B-B14F-4D97-AF65-F5344CB8AC3E}">
        <p14:creationId xmlns:p14="http://schemas.microsoft.com/office/powerpoint/2010/main" val="17933222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E6775081-8EDE-4948-B9ED-6697FAFBFAB2}" type="slidenum">
              <a:rPr lang="en-US"/>
              <a:pPr>
                <a:defRPr/>
              </a:pPr>
              <a:t>‹#›</a:t>
            </a:fld>
            <a:endParaRPr lang="en-US"/>
          </a:p>
        </p:txBody>
      </p:sp>
    </p:spTree>
    <p:extLst>
      <p:ext uri="{BB962C8B-B14F-4D97-AF65-F5344CB8AC3E}">
        <p14:creationId xmlns:p14="http://schemas.microsoft.com/office/powerpoint/2010/main" val="4069733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460AFF9D-E62F-4F4D-A44E-617ECE04AF1D}" type="slidenum">
              <a:rPr lang="en-US"/>
              <a:pPr>
                <a:defRPr/>
              </a:pPr>
              <a:t>‹#›</a:t>
            </a:fld>
            <a:endParaRPr lang="en-US"/>
          </a:p>
        </p:txBody>
      </p:sp>
    </p:spTree>
    <p:extLst>
      <p:ext uri="{BB962C8B-B14F-4D97-AF65-F5344CB8AC3E}">
        <p14:creationId xmlns:p14="http://schemas.microsoft.com/office/powerpoint/2010/main" val="328323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226FBB-8ACE-4E90-80E5-CD0A4624B3F9}" type="slidenum">
              <a:rPr lang="en-US"/>
              <a:pPr/>
              <a:t>‹#›</a:t>
            </a:fld>
            <a:endParaRPr lang="en-US"/>
          </a:p>
        </p:txBody>
      </p:sp>
    </p:spTree>
    <p:extLst>
      <p:ext uri="{BB962C8B-B14F-4D97-AF65-F5344CB8AC3E}">
        <p14:creationId xmlns:p14="http://schemas.microsoft.com/office/powerpoint/2010/main" val="28481991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9D4C3210-D7D1-4DA6-9455-6333D25B856A}" type="slidenum">
              <a:rPr lang="en-US"/>
              <a:pPr>
                <a:defRPr/>
              </a:pPr>
              <a:t>‹#›</a:t>
            </a:fld>
            <a:endParaRPr lang="en-US"/>
          </a:p>
        </p:txBody>
      </p:sp>
    </p:spTree>
    <p:extLst>
      <p:ext uri="{BB962C8B-B14F-4D97-AF65-F5344CB8AC3E}">
        <p14:creationId xmlns:p14="http://schemas.microsoft.com/office/powerpoint/2010/main" val="735237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285BAB3-E840-40BB-8274-AB71FDA3A8A2}" type="slidenum">
              <a:rPr lang="en-US"/>
              <a:pPr>
                <a:defRPr/>
              </a:pPr>
              <a:t>‹#›</a:t>
            </a:fld>
            <a:endParaRPr lang="en-US"/>
          </a:p>
        </p:txBody>
      </p:sp>
    </p:spTree>
    <p:extLst>
      <p:ext uri="{BB962C8B-B14F-4D97-AF65-F5344CB8AC3E}">
        <p14:creationId xmlns:p14="http://schemas.microsoft.com/office/powerpoint/2010/main" val="7343709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CCB039F-78EE-44B5-96A4-F18B5366D85F}" type="slidenum">
              <a:rPr lang="en-US"/>
              <a:pPr>
                <a:defRPr/>
              </a:pPr>
              <a:t>‹#›</a:t>
            </a:fld>
            <a:endParaRPr lang="en-US"/>
          </a:p>
        </p:txBody>
      </p:sp>
    </p:spTree>
    <p:extLst>
      <p:ext uri="{BB962C8B-B14F-4D97-AF65-F5344CB8AC3E}">
        <p14:creationId xmlns:p14="http://schemas.microsoft.com/office/powerpoint/2010/main" val="21266104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29E6D5E-E8C9-4C1F-B248-8AC4462B4A47}" type="slidenum">
              <a:rPr lang="en-US"/>
              <a:pPr>
                <a:defRPr/>
              </a:pPr>
              <a:t>‹#›</a:t>
            </a:fld>
            <a:endParaRPr lang="en-US"/>
          </a:p>
        </p:txBody>
      </p:sp>
    </p:spTree>
    <p:extLst>
      <p:ext uri="{BB962C8B-B14F-4D97-AF65-F5344CB8AC3E}">
        <p14:creationId xmlns:p14="http://schemas.microsoft.com/office/powerpoint/2010/main" val="9777749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7680E13-B0D2-4CB7-8758-0FECDE7A1F98}" type="slidenum">
              <a:rPr lang="en-US"/>
              <a:pPr>
                <a:defRPr/>
              </a:pPr>
              <a:t>‹#›</a:t>
            </a:fld>
            <a:endParaRPr lang="en-US"/>
          </a:p>
        </p:txBody>
      </p:sp>
    </p:spTree>
    <p:extLst>
      <p:ext uri="{BB962C8B-B14F-4D97-AF65-F5344CB8AC3E}">
        <p14:creationId xmlns:p14="http://schemas.microsoft.com/office/powerpoint/2010/main" val="25222033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5814031-1241-4577-941A-2CAFFD48D0BC}" type="slidenum">
              <a:rPr lang="en-US"/>
              <a:pPr>
                <a:defRPr/>
              </a:pPr>
              <a:t>‹#›</a:t>
            </a:fld>
            <a:endParaRPr lang="en-US"/>
          </a:p>
        </p:txBody>
      </p:sp>
    </p:spTree>
    <p:extLst>
      <p:ext uri="{BB962C8B-B14F-4D97-AF65-F5344CB8AC3E}">
        <p14:creationId xmlns:p14="http://schemas.microsoft.com/office/powerpoint/2010/main" val="1106890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689723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58808-1C58-4CA1-A05D-41B65A7685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8129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D41CC0-2968-45C8-AA8F-FAA3A8DAD8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29719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B37FD6-C432-4F14-90A5-6E07AF1B1C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1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728F361-7180-4AC4-8A14-B6DE670FDD8B}" type="slidenum">
              <a:rPr lang="en-US"/>
              <a:pPr/>
              <a:t>‹#›</a:t>
            </a:fld>
            <a:endParaRPr lang="en-US"/>
          </a:p>
        </p:txBody>
      </p:sp>
    </p:spTree>
    <p:extLst>
      <p:ext uri="{BB962C8B-B14F-4D97-AF65-F5344CB8AC3E}">
        <p14:creationId xmlns:p14="http://schemas.microsoft.com/office/powerpoint/2010/main" val="133496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C6D7F0-B4CD-4C67-8818-5A39F72957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998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995E47-A8F3-4C9D-AA05-DD83E6084B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6413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53EB26-7006-489D-AAE2-D1071CA39C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5749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B837C2-5282-4702-B1DC-D8F585540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7937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C1E7A1-F0FA-4672-A295-5B230C2443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20263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34FDC5-15A8-450A-BD49-1CA619B159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4296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6B6B45-D3CA-49CA-95DA-C5B763601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6510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8B881B-722E-4C2A-9E00-6BA2D06347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1854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EFFEC3-4067-4E60-A648-4EC1F3DEB527}" type="slidenum">
              <a:rPr lang="en-US"/>
              <a:pPr>
                <a:defRPr/>
              </a:pPr>
              <a:t>‹#›</a:t>
            </a:fld>
            <a:endParaRPr lang="en-US"/>
          </a:p>
        </p:txBody>
      </p:sp>
    </p:spTree>
    <p:extLst>
      <p:ext uri="{BB962C8B-B14F-4D97-AF65-F5344CB8AC3E}">
        <p14:creationId xmlns:p14="http://schemas.microsoft.com/office/powerpoint/2010/main" val="8630137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091172-6BAD-44F3-9CD7-BC6C1EB79097}" type="slidenum">
              <a:rPr lang="en-US"/>
              <a:pPr>
                <a:defRPr/>
              </a:pPr>
              <a:t>‹#›</a:t>
            </a:fld>
            <a:endParaRPr lang="en-US"/>
          </a:p>
        </p:txBody>
      </p:sp>
    </p:spTree>
    <p:extLst>
      <p:ext uri="{BB962C8B-B14F-4D97-AF65-F5344CB8AC3E}">
        <p14:creationId xmlns:p14="http://schemas.microsoft.com/office/powerpoint/2010/main" val="358296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67AA7C4-2C4A-4A80-9856-6CE481D5A272}" type="slidenum">
              <a:rPr lang="en-US"/>
              <a:pPr>
                <a:defRPr/>
              </a:pPr>
              <a:t>‹#›</a:t>
            </a:fld>
            <a:endParaRPr lang="en-US"/>
          </a:p>
        </p:txBody>
      </p:sp>
    </p:spTree>
    <p:extLst>
      <p:ext uri="{BB962C8B-B14F-4D97-AF65-F5344CB8AC3E}">
        <p14:creationId xmlns:p14="http://schemas.microsoft.com/office/powerpoint/2010/main" val="6514746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C386D-75DA-478B-A857-430A4A9B23D3}" type="slidenum">
              <a:rPr lang="en-US"/>
              <a:pPr>
                <a:defRPr/>
              </a:pPr>
              <a:t>‹#›</a:t>
            </a:fld>
            <a:endParaRPr lang="en-US"/>
          </a:p>
        </p:txBody>
      </p:sp>
    </p:spTree>
    <p:extLst>
      <p:ext uri="{BB962C8B-B14F-4D97-AF65-F5344CB8AC3E}">
        <p14:creationId xmlns:p14="http://schemas.microsoft.com/office/powerpoint/2010/main" val="2181858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F2A610-F6D2-4620-8129-06DDEDCFD5CB}" type="slidenum">
              <a:rPr lang="en-US"/>
              <a:pPr>
                <a:defRPr/>
              </a:pPr>
              <a:t>‹#›</a:t>
            </a:fld>
            <a:endParaRPr lang="en-US"/>
          </a:p>
        </p:txBody>
      </p:sp>
    </p:spTree>
    <p:extLst>
      <p:ext uri="{BB962C8B-B14F-4D97-AF65-F5344CB8AC3E}">
        <p14:creationId xmlns:p14="http://schemas.microsoft.com/office/powerpoint/2010/main" val="22497371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007333-9468-46E7-A79F-444A997554C5}" type="slidenum">
              <a:rPr lang="en-US"/>
              <a:pPr>
                <a:defRPr/>
              </a:pPr>
              <a:t>‹#›</a:t>
            </a:fld>
            <a:endParaRPr lang="en-US"/>
          </a:p>
        </p:txBody>
      </p:sp>
    </p:spTree>
    <p:extLst>
      <p:ext uri="{BB962C8B-B14F-4D97-AF65-F5344CB8AC3E}">
        <p14:creationId xmlns:p14="http://schemas.microsoft.com/office/powerpoint/2010/main" val="27203370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F0536-16D5-44DE-B269-853F85923FF9}" type="slidenum">
              <a:rPr lang="en-US"/>
              <a:pPr>
                <a:defRPr/>
              </a:pPr>
              <a:t>‹#›</a:t>
            </a:fld>
            <a:endParaRPr lang="en-US"/>
          </a:p>
        </p:txBody>
      </p:sp>
    </p:spTree>
    <p:extLst>
      <p:ext uri="{BB962C8B-B14F-4D97-AF65-F5344CB8AC3E}">
        <p14:creationId xmlns:p14="http://schemas.microsoft.com/office/powerpoint/2010/main" val="38572974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1DC032-8E8A-43E1-BF83-6DFC5C8B4572}" type="slidenum">
              <a:rPr lang="en-US"/>
              <a:pPr>
                <a:defRPr/>
              </a:pPr>
              <a:t>‹#›</a:t>
            </a:fld>
            <a:endParaRPr lang="en-US"/>
          </a:p>
        </p:txBody>
      </p:sp>
    </p:spTree>
    <p:extLst>
      <p:ext uri="{BB962C8B-B14F-4D97-AF65-F5344CB8AC3E}">
        <p14:creationId xmlns:p14="http://schemas.microsoft.com/office/powerpoint/2010/main" val="10835068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3F179B-6164-40A6-B7B4-DD6F35FC14C5}" type="slidenum">
              <a:rPr lang="en-US"/>
              <a:pPr>
                <a:defRPr/>
              </a:pPr>
              <a:t>‹#›</a:t>
            </a:fld>
            <a:endParaRPr lang="en-US"/>
          </a:p>
        </p:txBody>
      </p:sp>
    </p:spTree>
    <p:extLst>
      <p:ext uri="{BB962C8B-B14F-4D97-AF65-F5344CB8AC3E}">
        <p14:creationId xmlns:p14="http://schemas.microsoft.com/office/powerpoint/2010/main" val="41837633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05D96A-E59C-4D01-B340-EADC7D9AB832}" type="slidenum">
              <a:rPr lang="en-US"/>
              <a:pPr>
                <a:defRPr/>
              </a:pPr>
              <a:t>‹#›</a:t>
            </a:fld>
            <a:endParaRPr lang="en-US"/>
          </a:p>
        </p:txBody>
      </p:sp>
    </p:spTree>
    <p:extLst>
      <p:ext uri="{BB962C8B-B14F-4D97-AF65-F5344CB8AC3E}">
        <p14:creationId xmlns:p14="http://schemas.microsoft.com/office/powerpoint/2010/main" val="29711862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7EEE68-7FE9-4A75-97A5-27DDFE0CE523}" type="slidenum">
              <a:rPr lang="en-US"/>
              <a:pPr>
                <a:defRPr/>
              </a:pPr>
              <a:t>‹#›</a:t>
            </a:fld>
            <a:endParaRPr lang="en-US"/>
          </a:p>
        </p:txBody>
      </p:sp>
    </p:spTree>
    <p:extLst>
      <p:ext uri="{BB962C8B-B14F-4D97-AF65-F5344CB8AC3E}">
        <p14:creationId xmlns:p14="http://schemas.microsoft.com/office/powerpoint/2010/main" val="31727280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983964-AFB0-49DB-92C4-61A385EBE5FC}" type="slidenum">
              <a:rPr lang="en-US"/>
              <a:pPr>
                <a:defRPr/>
              </a:pPr>
              <a:t>‹#›</a:t>
            </a:fld>
            <a:endParaRPr lang="en-US"/>
          </a:p>
        </p:txBody>
      </p:sp>
    </p:spTree>
    <p:extLst>
      <p:ext uri="{BB962C8B-B14F-4D97-AF65-F5344CB8AC3E}">
        <p14:creationId xmlns:p14="http://schemas.microsoft.com/office/powerpoint/2010/main" val="41750187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E14719B-E3CE-4B93-8128-3D24787379B9}" type="slidenum">
              <a:rPr lang="en-US"/>
              <a:pPr>
                <a:defRPr/>
              </a:pPr>
              <a:t>‹#›</a:t>
            </a:fld>
            <a:endParaRPr lang="en-US"/>
          </a:p>
        </p:txBody>
      </p:sp>
    </p:spTree>
    <p:extLst>
      <p:ext uri="{BB962C8B-B14F-4D97-AF65-F5344CB8AC3E}">
        <p14:creationId xmlns:p14="http://schemas.microsoft.com/office/powerpoint/2010/main" val="1107604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1D00F0B-657E-47D1-8655-1845035A413B}" type="slidenum">
              <a:rPr lang="en-US"/>
              <a:pPr>
                <a:defRPr/>
              </a:pPr>
              <a:t>‹#›</a:t>
            </a:fld>
            <a:endParaRPr lang="en-US"/>
          </a:p>
        </p:txBody>
      </p:sp>
    </p:spTree>
    <p:extLst>
      <p:ext uri="{BB962C8B-B14F-4D97-AF65-F5344CB8AC3E}">
        <p14:creationId xmlns:p14="http://schemas.microsoft.com/office/powerpoint/2010/main" val="39053458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C77434-8660-4279-B784-1F8FEB4086B3}" type="slidenum">
              <a:rPr lang="en-US"/>
              <a:pPr>
                <a:defRPr/>
              </a:pPr>
              <a:t>‹#›</a:t>
            </a:fld>
            <a:endParaRPr lang="en-US"/>
          </a:p>
        </p:txBody>
      </p:sp>
    </p:spTree>
    <p:extLst>
      <p:ext uri="{BB962C8B-B14F-4D97-AF65-F5344CB8AC3E}">
        <p14:creationId xmlns:p14="http://schemas.microsoft.com/office/powerpoint/2010/main" val="19767790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BBB047-C48C-4880-8D78-EF48DAE28D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9605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8E06FD-A2F3-4BF4-BDE5-456AFFD196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50823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0C93D-5D9F-465E-92AD-9D1B319C2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689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F9F0D-72AC-4017-B667-D4BF0BB55F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0618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AF8A79-495D-453A-A3BC-941ACBAD4A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7289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D98320-D292-406D-AD44-C11630DB50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75445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F304BD-C62C-4285-82C1-F47EF6A543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3625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532907-A8EB-46E0-9CCA-9A03D7DD05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6446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7C5DD6-6ADF-4803-A88A-90D5722C3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6951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819CAF5-92F2-421B-BCCE-4FE9ED4F8B2C}" type="slidenum">
              <a:rPr lang="en-US"/>
              <a:pPr>
                <a:defRPr/>
              </a:pPr>
              <a:t>‹#›</a:t>
            </a:fld>
            <a:endParaRPr lang="en-US"/>
          </a:p>
        </p:txBody>
      </p:sp>
    </p:spTree>
    <p:extLst>
      <p:ext uri="{BB962C8B-B14F-4D97-AF65-F5344CB8AC3E}">
        <p14:creationId xmlns:p14="http://schemas.microsoft.com/office/powerpoint/2010/main" val="13629646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AF11E5-F4BF-46A7-911D-18B5DB3CE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84850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B3E1EF-B287-4DE9-A496-0616F551FB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1321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E69399-AC4C-4622-89AB-89EBDBE1B5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10210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85B0D6-FE09-4CCD-AAD9-D22C749C6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77486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B70C7C-5D4A-46A0-A3FF-62FC2D6D91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84342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19A54-3230-46F5-824C-C452ABAFF3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89164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FC82AF-3BBB-4911-B0F9-55AD13742A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00185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995C3C6-3A7F-4DB7-A52B-FAF0EA594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6828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823FA0-3B23-4CC9-BE25-176EE9613F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87977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2AC3B4F-8126-4D55-8572-EE251D27E7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12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4333B46-B584-43B7-82FD-417CF415666A}" type="slidenum">
              <a:rPr lang="en-US"/>
              <a:pPr>
                <a:defRPr/>
              </a:pPr>
              <a:t>‹#›</a:t>
            </a:fld>
            <a:endParaRPr lang="en-US"/>
          </a:p>
        </p:txBody>
      </p:sp>
    </p:spTree>
    <p:extLst>
      <p:ext uri="{BB962C8B-B14F-4D97-AF65-F5344CB8AC3E}">
        <p14:creationId xmlns:p14="http://schemas.microsoft.com/office/powerpoint/2010/main" val="7801268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1D8B21-C7C9-4ABA-9E70-E9F844CD2E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98792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B010AB-BAFA-467C-9FA1-E97608C50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1891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F26BAE-4C80-40CD-B871-A6D57D50FA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17441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D0375E-7514-41E0-88A2-7300DBC4B0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11424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EC39867-D3FA-4F17-9EA8-73CED5512D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11624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917AC4A-461E-494F-A722-1123B2977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33667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78A94-56A5-4DB4-856A-45C097EBF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7754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39A7B8-EE82-44C4-B145-7DFF11B8D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5457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297ADC-D028-4A74-94B5-4E025BA15C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15029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A9B2DE-189D-454A-8692-9EC66BC8C6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24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57FD9486-15C7-480C-B9CC-092851579EFB}" type="slidenum">
              <a:rPr lang="en-US"/>
              <a:pPr>
                <a:defRPr/>
              </a:pPr>
              <a:t>‹#›</a:t>
            </a:fld>
            <a:endParaRPr lang="en-US"/>
          </a:p>
        </p:txBody>
      </p:sp>
    </p:spTree>
    <p:extLst>
      <p:ext uri="{BB962C8B-B14F-4D97-AF65-F5344CB8AC3E}">
        <p14:creationId xmlns:p14="http://schemas.microsoft.com/office/powerpoint/2010/main" val="11617908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7135E7-C6B6-4D87-84E0-301D4DD2A5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6566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C06D17-5B12-4FFA-A329-A26B2FB9F1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6337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6BC08A-45B7-4F58-B48B-A9C0F807E0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5957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608C64-563F-4CF4-B565-3B7C5501D1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172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8273B-9FD2-473A-AD42-968242568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06353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3B1A9C-D884-4FD9-A559-1E452C2362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5569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9311-5C43-43CF-AF00-687EC802D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42585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29746-FAFE-471F-A238-A71F784DFD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6787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C9FE675-90A7-452B-8128-C4125D2E5CF7}" type="slidenum">
              <a:rPr lang="en-US"/>
              <a:pPr>
                <a:defRPr/>
              </a:pPr>
              <a:t>‹#›</a:t>
            </a:fld>
            <a:endParaRPr lang="en-US"/>
          </a:p>
        </p:txBody>
      </p:sp>
    </p:spTree>
    <p:extLst>
      <p:ext uri="{BB962C8B-B14F-4D97-AF65-F5344CB8AC3E}">
        <p14:creationId xmlns:p14="http://schemas.microsoft.com/office/powerpoint/2010/main" val="15246201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44CE36B-BEAD-4CB9-9479-AB50B9C81B1C}" type="slidenum">
              <a:rPr lang="en-US"/>
              <a:pPr>
                <a:defRPr/>
              </a:pPr>
              <a:t>‹#›</a:t>
            </a:fld>
            <a:endParaRPr lang="en-US"/>
          </a:p>
        </p:txBody>
      </p:sp>
    </p:spTree>
    <p:extLst>
      <p:ext uri="{BB962C8B-B14F-4D97-AF65-F5344CB8AC3E}">
        <p14:creationId xmlns:p14="http://schemas.microsoft.com/office/powerpoint/2010/main" val="1698714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D1765921-6DA3-4D32-B8D0-97BE51112148}" type="slidenum">
              <a:rPr lang="en-US"/>
              <a:pPr>
                <a:defRPr/>
              </a:pPr>
              <a:t>‹#›</a:t>
            </a:fld>
            <a:endParaRPr lang="en-US"/>
          </a:p>
        </p:txBody>
      </p:sp>
    </p:spTree>
    <p:extLst>
      <p:ext uri="{BB962C8B-B14F-4D97-AF65-F5344CB8AC3E}">
        <p14:creationId xmlns:p14="http://schemas.microsoft.com/office/powerpoint/2010/main" val="37010228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133E0DA-FF76-4FA2-ABB3-B07583475201}" type="slidenum">
              <a:rPr lang="en-US"/>
              <a:pPr>
                <a:defRPr/>
              </a:pPr>
              <a:t>‹#›</a:t>
            </a:fld>
            <a:endParaRPr lang="en-US"/>
          </a:p>
        </p:txBody>
      </p:sp>
    </p:spTree>
    <p:extLst>
      <p:ext uri="{BB962C8B-B14F-4D97-AF65-F5344CB8AC3E}">
        <p14:creationId xmlns:p14="http://schemas.microsoft.com/office/powerpoint/2010/main" val="503138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44CE2A6-B6DC-4691-BB77-942CE71FFAEF}" type="slidenum">
              <a:rPr lang="en-US"/>
              <a:pPr>
                <a:defRPr/>
              </a:pPr>
              <a:t>‹#›</a:t>
            </a:fld>
            <a:endParaRPr lang="en-US"/>
          </a:p>
        </p:txBody>
      </p:sp>
    </p:spTree>
    <p:extLst>
      <p:ext uri="{BB962C8B-B14F-4D97-AF65-F5344CB8AC3E}">
        <p14:creationId xmlns:p14="http://schemas.microsoft.com/office/powerpoint/2010/main" val="4063496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756DAD6B-5F8A-4DBB-A5CE-94841A38FB9B}" type="slidenum">
              <a:rPr lang="en-US"/>
              <a:pPr>
                <a:defRPr/>
              </a:pPr>
              <a:t>‹#›</a:t>
            </a:fld>
            <a:endParaRPr lang="en-US"/>
          </a:p>
        </p:txBody>
      </p:sp>
    </p:spTree>
    <p:extLst>
      <p:ext uri="{BB962C8B-B14F-4D97-AF65-F5344CB8AC3E}">
        <p14:creationId xmlns:p14="http://schemas.microsoft.com/office/powerpoint/2010/main" val="15929457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FA7FE1E-B303-46A8-8063-090003E46AF8}" type="slidenum">
              <a:rPr lang="en-US"/>
              <a:pPr>
                <a:defRPr/>
              </a:pPr>
              <a:t>‹#›</a:t>
            </a:fld>
            <a:endParaRPr lang="en-US"/>
          </a:p>
        </p:txBody>
      </p:sp>
    </p:spTree>
    <p:extLst>
      <p:ext uri="{BB962C8B-B14F-4D97-AF65-F5344CB8AC3E}">
        <p14:creationId xmlns:p14="http://schemas.microsoft.com/office/powerpoint/2010/main" val="42462806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DB58B25-2012-4AD9-AA47-9A83B79CE52A}" type="slidenum">
              <a:rPr lang="en-US"/>
              <a:pPr>
                <a:defRPr/>
              </a:pPr>
              <a:t>‹#›</a:t>
            </a:fld>
            <a:endParaRPr lang="en-US"/>
          </a:p>
        </p:txBody>
      </p:sp>
    </p:spTree>
    <p:extLst>
      <p:ext uri="{BB962C8B-B14F-4D97-AF65-F5344CB8AC3E}">
        <p14:creationId xmlns:p14="http://schemas.microsoft.com/office/powerpoint/2010/main" val="4932805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2414486-9A52-4AB8-880C-FE945021053A}" type="slidenum">
              <a:rPr lang="en-US"/>
              <a:pPr>
                <a:defRPr/>
              </a:pPr>
              <a:t>‹#›</a:t>
            </a:fld>
            <a:endParaRPr lang="en-US"/>
          </a:p>
        </p:txBody>
      </p:sp>
    </p:spTree>
    <p:extLst>
      <p:ext uri="{BB962C8B-B14F-4D97-AF65-F5344CB8AC3E}">
        <p14:creationId xmlns:p14="http://schemas.microsoft.com/office/powerpoint/2010/main" val="711587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F547346-708C-48B3-BBC8-3B0E6B1E1DE7}" type="slidenum">
              <a:rPr lang="en-US"/>
              <a:pPr>
                <a:defRPr/>
              </a:pPr>
              <a:t>‹#›</a:t>
            </a:fld>
            <a:endParaRPr lang="en-US"/>
          </a:p>
        </p:txBody>
      </p:sp>
    </p:spTree>
    <p:extLst>
      <p:ext uri="{BB962C8B-B14F-4D97-AF65-F5344CB8AC3E}">
        <p14:creationId xmlns:p14="http://schemas.microsoft.com/office/powerpoint/2010/main" val="9328406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4115B05-5B18-49C1-BAAC-DA35A147065B}" type="slidenum">
              <a:rPr lang="en-US"/>
              <a:pPr>
                <a:defRPr/>
              </a:pPr>
              <a:t>‹#›</a:t>
            </a:fld>
            <a:endParaRPr lang="en-US"/>
          </a:p>
        </p:txBody>
      </p:sp>
    </p:spTree>
    <p:extLst>
      <p:ext uri="{BB962C8B-B14F-4D97-AF65-F5344CB8AC3E}">
        <p14:creationId xmlns:p14="http://schemas.microsoft.com/office/powerpoint/2010/main" val="35819085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1136C13-EC42-47C4-9B70-4F67A15A0B7C}" type="slidenum">
              <a:rPr lang="en-US"/>
              <a:pPr>
                <a:defRPr/>
              </a:pPr>
              <a:t>‹#›</a:t>
            </a:fld>
            <a:endParaRPr lang="en-US"/>
          </a:p>
        </p:txBody>
      </p:sp>
    </p:spTree>
    <p:extLst>
      <p:ext uri="{BB962C8B-B14F-4D97-AF65-F5344CB8AC3E}">
        <p14:creationId xmlns:p14="http://schemas.microsoft.com/office/powerpoint/2010/main" val="30791498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B757BE1-1595-4747-8159-7267634BF9A0}" type="slidenum">
              <a:rPr lang="en-US"/>
              <a:pPr>
                <a:defRPr/>
              </a:pPr>
              <a:t>‹#›</a:t>
            </a:fld>
            <a:endParaRPr lang="en-US"/>
          </a:p>
        </p:txBody>
      </p:sp>
    </p:spTree>
    <p:extLst>
      <p:ext uri="{BB962C8B-B14F-4D97-AF65-F5344CB8AC3E}">
        <p14:creationId xmlns:p14="http://schemas.microsoft.com/office/powerpoint/2010/main" val="2106780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CCF7606-3EBA-4B05-85E1-BF0BC9274836}" type="slidenum">
              <a:rPr lang="en-US"/>
              <a:pPr>
                <a:defRPr/>
              </a:pPr>
              <a:t>‹#›</a:t>
            </a:fld>
            <a:endParaRPr lang="en-US"/>
          </a:p>
        </p:txBody>
      </p:sp>
    </p:spTree>
    <p:extLst>
      <p:ext uri="{BB962C8B-B14F-4D97-AF65-F5344CB8AC3E}">
        <p14:creationId xmlns:p14="http://schemas.microsoft.com/office/powerpoint/2010/main" val="26329575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cSld name="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cs typeface="Arial" pitchFamily="34"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cs typeface="Arial" pitchFamily="34" charset="0"/>
            </a:endParaRPr>
          </a:p>
        </p:txBody>
      </p:sp>
    </p:spTree>
    <p:extLst>
      <p:ext uri="{BB962C8B-B14F-4D97-AF65-F5344CB8AC3E}">
        <p14:creationId xmlns:p14="http://schemas.microsoft.com/office/powerpoint/2010/main" val="40081070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0697967-0B8E-466D-9915-575FC22ACCC2}" type="slidenum">
              <a:rPr lang="en-US"/>
              <a:pPr>
                <a:defRPr/>
              </a:pPr>
              <a:t>‹#›</a:t>
            </a:fld>
            <a:endParaRPr lang="en-US"/>
          </a:p>
        </p:txBody>
      </p:sp>
    </p:spTree>
    <p:extLst>
      <p:ext uri="{BB962C8B-B14F-4D97-AF65-F5344CB8AC3E}">
        <p14:creationId xmlns:p14="http://schemas.microsoft.com/office/powerpoint/2010/main" val="39596814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8725143-7BC8-4DA4-99F8-47BAFAC3BD65}" type="slidenum">
              <a:rPr lang="en-US"/>
              <a:pPr>
                <a:defRPr/>
              </a:pPr>
              <a:t>‹#›</a:t>
            </a:fld>
            <a:endParaRPr lang="en-US"/>
          </a:p>
        </p:txBody>
      </p:sp>
    </p:spTree>
    <p:extLst>
      <p:ext uri="{BB962C8B-B14F-4D97-AF65-F5344CB8AC3E}">
        <p14:creationId xmlns:p14="http://schemas.microsoft.com/office/powerpoint/2010/main" val="507001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3CAACCF-775A-4FAE-8D53-6AF893C627FE}" type="slidenum">
              <a:rPr lang="en-US"/>
              <a:pPr>
                <a:defRPr/>
              </a:pPr>
              <a:t>‹#›</a:t>
            </a:fld>
            <a:endParaRPr lang="en-US"/>
          </a:p>
        </p:txBody>
      </p:sp>
    </p:spTree>
    <p:extLst>
      <p:ext uri="{BB962C8B-B14F-4D97-AF65-F5344CB8AC3E}">
        <p14:creationId xmlns:p14="http://schemas.microsoft.com/office/powerpoint/2010/main" val="23914164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8A1DCA5-B44C-4CCE-96E3-C6FDF52C2339}" type="slidenum">
              <a:rPr lang="en-US"/>
              <a:pPr>
                <a:defRPr/>
              </a:pPr>
              <a:t>‹#›</a:t>
            </a:fld>
            <a:endParaRPr lang="en-US"/>
          </a:p>
        </p:txBody>
      </p:sp>
    </p:spTree>
    <p:extLst>
      <p:ext uri="{BB962C8B-B14F-4D97-AF65-F5344CB8AC3E}">
        <p14:creationId xmlns:p14="http://schemas.microsoft.com/office/powerpoint/2010/main" val="37263984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B0F47C7-C689-4D6F-8C0A-38F92A554C2E}" type="slidenum">
              <a:rPr lang="en-US"/>
              <a:pPr>
                <a:defRPr/>
              </a:pPr>
              <a:t>‹#›</a:t>
            </a:fld>
            <a:endParaRPr lang="en-US"/>
          </a:p>
        </p:txBody>
      </p:sp>
    </p:spTree>
    <p:extLst>
      <p:ext uri="{BB962C8B-B14F-4D97-AF65-F5344CB8AC3E}">
        <p14:creationId xmlns:p14="http://schemas.microsoft.com/office/powerpoint/2010/main" val="26152517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DB5C205-2C3A-432D-8A85-5789A618747D}" type="slidenum">
              <a:rPr lang="en-US"/>
              <a:pPr>
                <a:defRPr/>
              </a:pPr>
              <a:t>‹#›</a:t>
            </a:fld>
            <a:endParaRPr lang="en-US"/>
          </a:p>
        </p:txBody>
      </p:sp>
    </p:spTree>
    <p:extLst>
      <p:ext uri="{BB962C8B-B14F-4D97-AF65-F5344CB8AC3E}">
        <p14:creationId xmlns:p14="http://schemas.microsoft.com/office/powerpoint/2010/main" val="5633915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D63959F-87E8-4E30-A579-F82EEA336402}" type="slidenum">
              <a:rPr lang="en-US"/>
              <a:pPr>
                <a:defRPr/>
              </a:pPr>
              <a:t>‹#›</a:t>
            </a:fld>
            <a:endParaRPr lang="en-US"/>
          </a:p>
        </p:txBody>
      </p:sp>
    </p:spTree>
    <p:extLst>
      <p:ext uri="{BB962C8B-B14F-4D97-AF65-F5344CB8AC3E}">
        <p14:creationId xmlns:p14="http://schemas.microsoft.com/office/powerpoint/2010/main" val="25410998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D83DB5B-3FEC-49A5-9BF5-9C8728009783}" type="slidenum">
              <a:rPr lang="en-US"/>
              <a:pPr>
                <a:defRPr/>
              </a:pPr>
              <a:t>‹#›</a:t>
            </a:fld>
            <a:endParaRPr lang="en-US"/>
          </a:p>
        </p:txBody>
      </p:sp>
    </p:spTree>
    <p:extLst>
      <p:ext uri="{BB962C8B-B14F-4D97-AF65-F5344CB8AC3E}">
        <p14:creationId xmlns:p14="http://schemas.microsoft.com/office/powerpoint/2010/main" val="21598132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A847E32-67F2-4889-A260-3D5E8F4EDF13}" type="slidenum">
              <a:rPr lang="en-US"/>
              <a:pPr>
                <a:defRPr/>
              </a:pPr>
              <a:t>‹#›</a:t>
            </a:fld>
            <a:endParaRPr lang="en-US"/>
          </a:p>
        </p:txBody>
      </p:sp>
    </p:spTree>
    <p:extLst>
      <p:ext uri="{BB962C8B-B14F-4D97-AF65-F5344CB8AC3E}">
        <p14:creationId xmlns:p14="http://schemas.microsoft.com/office/powerpoint/2010/main" val="201108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75D493-0789-4C2C-A59B-E272189F4407}" type="slidenum">
              <a:rPr lang="en-US"/>
              <a:pPr/>
              <a:t>‹#›</a:t>
            </a:fld>
            <a:endParaRPr lang="en-US"/>
          </a:p>
        </p:txBody>
      </p:sp>
    </p:spTree>
    <p:extLst>
      <p:ext uri="{BB962C8B-B14F-4D97-AF65-F5344CB8AC3E}">
        <p14:creationId xmlns:p14="http://schemas.microsoft.com/office/powerpoint/2010/main" val="269644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2EDE862-48B6-4E64-B54E-C7D70E1C0FA7}" type="slidenum">
              <a:rPr lang="en-US"/>
              <a:pPr>
                <a:defRPr/>
              </a:pPr>
              <a:t>‹#›</a:t>
            </a:fld>
            <a:endParaRPr lang="en-US"/>
          </a:p>
        </p:txBody>
      </p:sp>
    </p:spTree>
    <p:extLst>
      <p:ext uri="{BB962C8B-B14F-4D97-AF65-F5344CB8AC3E}">
        <p14:creationId xmlns:p14="http://schemas.microsoft.com/office/powerpoint/2010/main" val="17305492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CAF7D86-7DCD-4A4C-AA27-B9BBAE8BB4EC}" type="slidenum">
              <a:rPr lang="en-US"/>
              <a:pPr>
                <a:defRPr/>
              </a:pPr>
              <a:t>‹#›</a:t>
            </a:fld>
            <a:endParaRPr lang="en-US"/>
          </a:p>
        </p:txBody>
      </p:sp>
    </p:spTree>
    <p:extLst>
      <p:ext uri="{BB962C8B-B14F-4D97-AF65-F5344CB8AC3E}">
        <p14:creationId xmlns:p14="http://schemas.microsoft.com/office/powerpoint/2010/main" val="19689983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FF84D6B-0696-44B2-98F3-3BCAF1EC46A9}" type="slidenum">
              <a:rPr lang="en-US"/>
              <a:pPr>
                <a:defRPr/>
              </a:pPr>
              <a:t>‹#›</a:t>
            </a:fld>
            <a:endParaRPr lang="en-US"/>
          </a:p>
        </p:txBody>
      </p:sp>
    </p:spTree>
    <p:extLst>
      <p:ext uri="{BB962C8B-B14F-4D97-AF65-F5344CB8AC3E}">
        <p14:creationId xmlns:p14="http://schemas.microsoft.com/office/powerpoint/2010/main" val="27745701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7" name="Footer Placeholder 6"/>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8" name="Slide Number Placeholder 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6C4AD17-3923-43D3-8245-14451D094199}" type="slidenum">
              <a:rPr lang="en-US"/>
              <a:pPr>
                <a:defRPr/>
              </a:pPr>
              <a:t>‹#›</a:t>
            </a:fld>
            <a:endParaRPr lang="en-US"/>
          </a:p>
        </p:txBody>
      </p:sp>
    </p:spTree>
    <p:extLst>
      <p:ext uri="{BB962C8B-B14F-4D97-AF65-F5344CB8AC3E}">
        <p14:creationId xmlns:p14="http://schemas.microsoft.com/office/powerpoint/2010/main" val="28199980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4BB078C-E1B7-4172-B77D-63A58DBBCE42}" type="slidenum">
              <a:rPr lang="en-US"/>
              <a:pPr>
                <a:defRPr/>
              </a:pPr>
              <a:t>‹#›</a:t>
            </a:fld>
            <a:endParaRPr lang="en-US"/>
          </a:p>
        </p:txBody>
      </p:sp>
    </p:spTree>
    <p:extLst>
      <p:ext uri="{BB962C8B-B14F-4D97-AF65-F5344CB8AC3E}">
        <p14:creationId xmlns:p14="http://schemas.microsoft.com/office/powerpoint/2010/main" val="3344156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97CFF63-CF1B-4E04-B23A-045CE9D991CC}" type="slidenum">
              <a:rPr lang="en-US"/>
              <a:pPr>
                <a:defRPr/>
              </a:pPr>
              <a:t>‹#›</a:t>
            </a:fld>
            <a:endParaRPr lang="en-US"/>
          </a:p>
        </p:txBody>
      </p:sp>
    </p:spTree>
    <p:extLst>
      <p:ext uri="{BB962C8B-B14F-4D97-AF65-F5344CB8AC3E}">
        <p14:creationId xmlns:p14="http://schemas.microsoft.com/office/powerpoint/2010/main" val="192446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40D59A0-FD8C-45BA-9556-2B73A779FD63}" type="slidenum">
              <a:rPr lang="en-US"/>
              <a:pPr>
                <a:defRPr/>
              </a:pPr>
              <a:t>‹#›</a:t>
            </a:fld>
            <a:endParaRPr lang="en-US"/>
          </a:p>
        </p:txBody>
      </p:sp>
    </p:spTree>
    <p:extLst>
      <p:ext uri="{BB962C8B-B14F-4D97-AF65-F5344CB8AC3E}">
        <p14:creationId xmlns:p14="http://schemas.microsoft.com/office/powerpoint/2010/main" val="355068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6A80CC6-BD87-47E8-84E5-48BD9AB4A915}" type="slidenum">
              <a:rPr lang="en-US"/>
              <a:pPr>
                <a:defRPr/>
              </a:pPr>
              <a:t>‹#›</a:t>
            </a:fld>
            <a:endParaRPr lang="en-US"/>
          </a:p>
        </p:txBody>
      </p:sp>
    </p:spTree>
    <p:extLst>
      <p:ext uri="{BB962C8B-B14F-4D97-AF65-F5344CB8AC3E}">
        <p14:creationId xmlns:p14="http://schemas.microsoft.com/office/powerpoint/2010/main" val="2345019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a:solidFill>
                <a:schemeClr val="tx2"/>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a:latin typeface="Comic Sans MS" pitchFamily="66" charset="0"/>
            </a:endParaRPr>
          </a:p>
        </p:txBody>
      </p:sp>
    </p:spTree>
    <p:extLst>
      <p:ext uri="{BB962C8B-B14F-4D97-AF65-F5344CB8AC3E}">
        <p14:creationId xmlns:p14="http://schemas.microsoft.com/office/powerpoint/2010/main" val="27430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86162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2917211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99662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876915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209228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273A9B-97CF-4E56-9AB3-B49C2320DC61}" type="slidenum">
              <a:rPr lang="en-US"/>
              <a:pPr/>
              <a:t>‹#›</a:t>
            </a:fld>
            <a:endParaRPr lang="en-US"/>
          </a:p>
        </p:txBody>
      </p:sp>
    </p:spTree>
    <p:extLst>
      <p:ext uri="{BB962C8B-B14F-4D97-AF65-F5344CB8AC3E}">
        <p14:creationId xmlns:p14="http://schemas.microsoft.com/office/powerpoint/2010/main" val="551866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259123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964397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227826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23999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2560361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4178002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837914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488136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032449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263949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6C8AD4-E492-41C2-8448-92849A8A2DDA}" type="slidenum">
              <a:rPr lang="en-US"/>
              <a:pPr/>
              <a:t>‹#›</a:t>
            </a:fld>
            <a:endParaRPr lang="en-US"/>
          </a:p>
        </p:txBody>
      </p:sp>
    </p:spTree>
    <p:extLst>
      <p:ext uri="{BB962C8B-B14F-4D97-AF65-F5344CB8AC3E}">
        <p14:creationId xmlns:p14="http://schemas.microsoft.com/office/powerpoint/2010/main" val="2312210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930168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4065743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517478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822724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2319643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4134985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919469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547022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737345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08208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768C7E-6CD8-4A90-9969-81AE0009267A}" type="slidenum">
              <a:rPr lang="en-US"/>
              <a:pPr/>
              <a:t>‹#›</a:t>
            </a:fld>
            <a:endParaRPr lang="en-US"/>
          </a:p>
        </p:txBody>
      </p:sp>
    </p:spTree>
    <p:extLst>
      <p:ext uri="{BB962C8B-B14F-4D97-AF65-F5344CB8AC3E}">
        <p14:creationId xmlns:p14="http://schemas.microsoft.com/office/powerpoint/2010/main" val="408793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1020882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4400" smtClean="0">
              <a:solidFill>
                <a:srgbClr val="000000"/>
              </a:solidFill>
              <a:latin typeface="Comic Sans MS" pitchFamily="66" charset="0"/>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en-US" sz="3200" smtClean="0">
              <a:solidFill>
                <a:srgbClr val="000000"/>
              </a:solidFill>
              <a:latin typeface="Comic Sans MS" pitchFamily="66" charset="0"/>
            </a:endParaRPr>
          </a:p>
        </p:txBody>
      </p:sp>
    </p:spTree>
    <p:extLst>
      <p:ext uri="{BB962C8B-B14F-4D97-AF65-F5344CB8AC3E}">
        <p14:creationId xmlns:p14="http://schemas.microsoft.com/office/powerpoint/2010/main" val="3710572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353299-63E9-41DB-BF30-66B5D8464E75}" type="slidenum">
              <a:rPr lang="en-US"/>
              <a:pPr>
                <a:defRPr/>
              </a:pPr>
              <a:t>‹#›</a:t>
            </a:fld>
            <a:endParaRPr lang="en-US"/>
          </a:p>
        </p:txBody>
      </p:sp>
    </p:spTree>
    <p:extLst>
      <p:ext uri="{BB962C8B-B14F-4D97-AF65-F5344CB8AC3E}">
        <p14:creationId xmlns:p14="http://schemas.microsoft.com/office/powerpoint/2010/main" val="2663211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F4D2E6AB-2925-444F-BBF8-009E9AEB3180}" type="datetimeFigureOut">
              <a:rPr lang="en-US"/>
              <a:pPr>
                <a:defRPr/>
              </a:pPr>
              <a:t>11/9/2011</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807F5670-FD5D-42D5-95F8-F8A90A4E18AE}" type="slidenum">
              <a:rPr lang="en-US"/>
              <a:pPr>
                <a:defRPr/>
              </a:pPr>
              <a:t>‹#›</a:t>
            </a:fld>
            <a:endParaRPr lang="en-US"/>
          </a:p>
        </p:txBody>
      </p:sp>
    </p:spTree>
    <p:extLst>
      <p:ext uri="{BB962C8B-B14F-4D97-AF65-F5344CB8AC3E}">
        <p14:creationId xmlns:p14="http://schemas.microsoft.com/office/powerpoint/2010/main" val="3937856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D871BECE-9D9F-4979-9432-2CA7359BA456}" type="datetimeFigureOut">
              <a:rPr lang="en-US"/>
              <a:pPr>
                <a:defRPr/>
              </a:pPr>
              <a:t>11/9/2011</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6D33488-5C81-4271-AD94-A93871203C01}" type="slidenum">
              <a:rPr lang="en-US"/>
              <a:pPr>
                <a:defRPr/>
              </a:pPr>
              <a:t>‹#›</a:t>
            </a:fld>
            <a:endParaRPr lang="en-US"/>
          </a:p>
        </p:txBody>
      </p:sp>
    </p:spTree>
    <p:extLst>
      <p:ext uri="{BB962C8B-B14F-4D97-AF65-F5344CB8AC3E}">
        <p14:creationId xmlns:p14="http://schemas.microsoft.com/office/powerpoint/2010/main" val="1823421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ECB193F-7A79-4A6A-8C81-0E74A3FF4853}" type="slidenum">
              <a:rPr lang="en-US"/>
              <a:pPr>
                <a:defRPr/>
              </a:pPr>
              <a:t>‹#›</a:t>
            </a:fld>
            <a:endParaRPr lang="en-US"/>
          </a:p>
        </p:txBody>
      </p:sp>
    </p:spTree>
    <p:extLst>
      <p:ext uri="{BB962C8B-B14F-4D97-AF65-F5344CB8AC3E}">
        <p14:creationId xmlns:p14="http://schemas.microsoft.com/office/powerpoint/2010/main" val="3410466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D97313B-C127-4207-93F3-9220657DC195}" type="slidenum">
              <a:rPr lang="en-US"/>
              <a:pPr>
                <a:defRPr/>
              </a:pPr>
              <a:t>‹#›</a:t>
            </a:fld>
            <a:endParaRPr lang="en-US"/>
          </a:p>
        </p:txBody>
      </p:sp>
    </p:spTree>
    <p:extLst>
      <p:ext uri="{BB962C8B-B14F-4D97-AF65-F5344CB8AC3E}">
        <p14:creationId xmlns:p14="http://schemas.microsoft.com/office/powerpoint/2010/main" val="822124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F887DE0-ED2E-45D9-B3DE-611C0352EE85}" type="slidenum">
              <a:rPr lang="en-US"/>
              <a:pPr>
                <a:defRPr/>
              </a:pPr>
              <a:t>‹#›</a:t>
            </a:fld>
            <a:endParaRPr lang="en-US"/>
          </a:p>
        </p:txBody>
      </p:sp>
    </p:spTree>
    <p:extLst>
      <p:ext uri="{BB962C8B-B14F-4D97-AF65-F5344CB8AC3E}">
        <p14:creationId xmlns:p14="http://schemas.microsoft.com/office/powerpoint/2010/main" val="2624422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B76F150-5152-4EC9-BEDC-43024A9F2132}" type="slidenum">
              <a:rPr lang="en-US"/>
              <a:pPr>
                <a:defRPr/>
              </a:pPr>
              <a:t>‹#›</a:t>
            </a:fld>
            <a:endParaRPr lang="en-US"/>
          </a:p>
        </p:txBody>
      </p:sp>
    </p:spTree>
    <p:extLst>
      <p:ext uri="{BB962C8B-B14F-4D97-AF65-F5344CB8AC3E}">
        <p14:creationId xmlns:p14="http://schemas.microsoft.com/office/powerpoint/2010/main" val="2799557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4307974-F24F-4B8B-AF3E-B9897D60D3FD}" type="slidenum">
              <a:rPr lang="en-US"/>
              <a:pPr>
                <a:defRPr/>
              </a:pPr>
              <a:t>‹#›</a:t>
            </a:fld>
            <a:endParaRPr lang="en-US"/>
          </a:p>
        </p:txBody>
      </p:sp>
    </p:spTree>
    <p:extLst>
      <p:ext uri="{BB962C8B-B14F-4D97-AF65-F5344CB8AC3E}">
        <p14:creationId xmlns:p14="http://schemas.microsoft.com/office/powerpoint/2010/main" val="13349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922CD5-E70E-4484-BE05-6B4814DE6BF3}" type="slidenum">
              <a:rPr lang="en-US"/>
              <a:pPr/>
              <a:t>‹#›</a:t>
            </a:fld>
            <a:endParaRPr lang="en-US"/>
          </a:p>
        </p:txBody>
      </p:sp>
    </p:spTree>
    <p:extLst>
      <p:ext uri="{BB962C8B-B14F-4D97-AF65-F5344CB8AC3E}">
        <p14:creationId xmlns:p14="http://schemas.microsoft.com/office/powerpoint/2010/main" val="1010664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1AAFD91-1085-4894-86C8-93877681171A}" type="slidenum">
              <a:rPr lang="en-US"/>
              <a:pPr>
                <a:defRPr/>
              </a:pPr>
              <a:t>‹#›</a:t>
            </a:fld>
            <a:endParaRPr lang="en-US"/>
          </a:p>
        </p:txBody>
      </p:sp>
    </p:spTree>
    <p:extLst>
      <p:ext uri="{BB962C8B-B14F-4D97-AF65-F5344CB8AC3E}">
        <p14:creationId xmlns:p14="http://schemas.microsoft.com/office/powerpoint/2010/main" val="3715049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0BD1D62-671A-42C1-84D1-651ED559A28E}" type="slidenum">
              <a:rPr lang="en-US"/>
              <a:pPr>
                <a:defRPr/>
              </a:pPr>
              <a:t>‹#›</a:t>
            </a:fld>
            <a:endParaRPr lang="en-US"/>
          </a:p>
        </p:txBody>
      </p:sp>
    </p:spTree>
    <p:extLst>
      <p:ext uri="{BB962C8B-B14F-4D97-AF65-F5344CB8AC3E}">
        <p14:creationId xmlns:p14="http://schemas.microsoft.com/office/powerpoint/2010/main" val="1040788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FD27DA4-C533-4A87-AF0D-EF74E96A14A0}" type="slidenum">
              <a:rPr lang="en-US"/>
              <a:pPr>
                <a:defRPr/>
              </a:pPr>
              <a:t>‹#›</a:t>
            </a:fld>
            <a:endParaRPr lang="en-US"/>
          </a:p>
        </p:txBody>
      </p:sp>
    </p:spTree>
    <p:extLst>
      <p:ext uri="{BB962C8B-B14F-4D97-AF65-F5344CB8AC3E}">
        <p14:creationId xmlns:p14="http://schemas.microsoft.com/office/powerpoint/2010/main" val="2535043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22C9925-B42E-40BE-9FBA-9AEB2487282D}" type="slidenum">
              <a:rPr lang="en-US"/>
              <a:pPr>
                <a:defRPr/>
              </a:pPr>
              <a:t>‹#›</a:t>
            </a:fld>
            <a:endParaRPr lang="en-US"/>
          </a:p>
        </p:txBody>
      </p:sp>
    </p:spTree>
    <p:extLst>
      <p:ext uri="{BB962C8B-B14F-4D97-AF65-F5344CB8AC3E}">
        <p14:creationId xmlns:p14="http://schemas.microsoft.com/office/powerpoint/2010/main" val="1763331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A0FB7D9-F08C-49AB-B0A3-C38D9804DDC6}" type="slidenum">
              <a:rPr lang="en-US"/>
              <a:pPr>
                <a:defRPr/>
              </a:pPr>
              <a:t>‹#›</a:t>
            </a:fld>
            <a:endParaRPr lang="en-US"/>
          </a:p>
        </p:txBody>
      </p:sp>
    </p:spTree>
    <p:extLst>
      <p:ext uri="{BB962C8B-B14F-4D97-AF65-F5344CB8AC3E}">
        <p14:creationId xmlns:p14="http://schemas.microsoft.com/office/powerpoint/2010/main" val="1843731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51D2238-B1BB-4F94-93CD-74223114D56B}" type="slidenum">
              <a:rPr lang="en-US"/>
              <a:pPr>
                <a:defRPr/>
              </a:pPr>
              <a:t>‹#›</a:t>
            </a:fld>
            <a:endParaRPr lang="en-US"/>
          </a:p>
        </p:txBody>
      </p:sp>
    </p:spTree>
    <p:extLst>
      <p:ext uri="{BB962C8B-B14F-4D97-AF65-F5344CB8AC3E}">
        <p14:creationId xmlns:p14="http://schemas.microsoft.com/office/powerpoint/2010/main" val="1882421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7" name="Footer Placeholder 6"/>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8" name="Slide Number Placeholder 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EDF7EC0-21FC-43EA-AC0E-EE43DD257109}" type="slidenum">
              <a:rPr lang="en-US"/>
              <a:pPr>
                <a:defRPr/>
              </a:pPr>
              <a:t>‹#›</a:t>
            </a:fld>
            <a:endParaRPr lang="en-US"/>
          </a:p>
        </p:txBody>
      </p:sp>
    </p:spTree>
    <p:extLst>
      <p:ext uri="{BB962C8B-B14F-4D97-AF65-F5344CB8AC3E}">
        <p14:creationId xmlns:p14="http://schemas.microsoft.com/office/powerpoint/2010/main" val="4270519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67397892-C25A-437A-BFEE-DA63F7DAFD57}" type="slidenum">
              <a:rPr lang="en-US"/>
              <a:pPr>
                <a:defRPr/>
              </a:pPr>
              <a:t>‹#›</a:t>
            </a:fld>
            <a:endParaRPr lang="en-US"/>
          </a:p>
        </p:txBody>
      </p:sp>
    </p:spTree>
    <p:extLst>
      <p:ext uri="{BB962C8B-B14F-4D97-AF65-F5344CB8AC3E}">
        <p14:creationId xmlns:p14="http://schemas.microsoft.com/office/powerpoint/2010/main" val="40181184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973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4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586721-3691-4A57-A820-14F6F75AFAB0}" type="slidenum">
              <a:rPr lang="en-US"/>
              <a:pPr/>
              <a:t>‹#›</a:t>
            </a:fld>
            <a:endParaRPr lang="en-US"/>
          </a:p>
        </p:txBody>
      </p:sp>
    </p:spTree>
    <p:extLst>
      <p:ext uri="{BB962C8B-B14F-4D97-AF65-F5344CB8AC3E}">
        <p14:creationId xmlns:p14="http://schemas.microsoft.com/office/powerpoint/2010/main" val="4120768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043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449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241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806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080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94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295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498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9F547-625C-5C4F-926A-2D07629F9BFC}" type="datetimeFigureOut">
              <a:rPr lang="en-US" smtClean="0">
                <a:solidFill>
                  <a:prstClr val="black">
                    <a:tint val="75000"/>
                  </a:prstClr>
                </a:solidFill>
              </a: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BF783-8018-A841-A188-C633ECF09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187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59137CB-7C77-495B-91F1-0972C4A95EA8}" type="slidenum">
              <a:rPr lang="en-US"/>
              <a:pPr>
                <a:defRPr/>
              </a:pPr>
              <a:t>‹#›</a:t>
            </a:fld>
            <a:endParaRPr lang="en-US"/>
          </a:p>
        </p:txBody>
      </p:sp>
    </p:spTree>
    <p:extLst>
      <p:ext uri="{BB962C8B-B14F-4D97-AF65-F5344CB8AC3E}">
        <p14:creationId xmlns:p14="http://schemas.microsoft.com/office/powerpoint/2010/main" val="300662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1E8AA8-DF08-4A4E-8F71-05BD7FEB430D}" type="slidenum">
              <a:rPr lang="en-US"/>
              <a:pPr/>
              <a:t>‹#›</a:t>
            </a:fld>
            <a:endParaRPr lang="en-US"/>
          </a:p>
        </p:txBody>
      </p:sp>
    </p:spTree>
    <p:extLst>
      <p:ext uri="{BB962C8B-B14F-4D97-AF65-F5344CB8AC3E}">
        <p14:creationId xmlns:p14="http://schemas.microsoft.com/office/powerpoint/2010/main" val="3839271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B577B7E-36B4-4463-B859-6C723923757F}" type="slidenum">
              <a:rPr lang="en-US"/>
              <a:pPr>
                <a:defRPr/>
              </a:pPr>
              <a:t>‹#›</a:t>
            </a:fld>
            <a:endParaRPr lang="en-US"/>
          </a:p>
        </p:txBody>
      </p:sp>
    </p:spTree>
    <p:extLst>
      <p:ext uri="{BB962C8B-B14F-4D97-AF65-F5344CB8AC3E}">
        <p14:creationId xmlns:p14="http://schemas.microsoft.com/office/powerpoint/2010/main" val="36610963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0C0FF77-9FE0-4321-9715-2CC71CDCCD1F}" type="slidenum">
              <a:rPr lang="en-US"/>
              <a:pPr>
                <a:defRPr/>
              </a:pPr>
              <a:t>‹#›</a:t>
            </a:fld>
            <a:endParaRPr lang="en-US"/>
          </a:p>
        </p:txBody>
      </p:sp>
    </p:spTree>
    <p:extLst>
      <p:ext uri="{BB962C8B-B14F-4D97-AF65-F5344CB8AC3E}">
        <p14:creationId xmlns:p14="http://schemas.microsoft.com/office/powerpoint/2010/main" val="33701070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CA79820-3D9C-4EA5-AF91-399019F12B3D}" type="slidenum">
              <a:rPr lang="en-US"/>
              <a:pPr>
                <a:defRPr/>
              </a:pPr>
              <a:t>‹#›</a:t>
            </a:fld>
            <a:endParaRPr lang="en-US"/>
          </a:p>
        </p:txBody>
      </p:sp>
    </p:spTree>
    <p:extLst>
      <p:ext uri="{BB962C8B-B14F-4D97-AF65-F5344CB8AC3E}">
        <p14:creationId xmlns:p14="http://schemas.microsoft.com/office/powerpoint/2010/main" val="5606555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5E97BBB7-DE6D-47C8-B6F3-7897BE599E3B}" type="slidenum">
              <a:rPr lang="en-US"/>
              <a:pPr>
                <a:defRPr/>
              </a:pPr>
              <a:t>‹#›</a:t>
            </a:fld>
            <a:endParaRPr lang="en-US"/>
          </a:p>
        </p:txBody>
      </p:sp>
    </p:spTree>
    <p:extLst>
      <p:ext uri="{BB962C8B-B14F-4D97-AF65-F5344CB8AC3E}">
        <p14:creationId xmlns:p14="http://schemas.microsoft.com/office/powerpoint/2010/main" val="403203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37D35223-75D7-4C23-A940-17DA03218970}" type="slidenum">
              <a:rPr lang="en-US"/>
              <a:pPr>
                <a:defRPr/>
              </a:pPr>
              <a:t>‹#›</a:t>
            </a:fld>
            <a:endParaRPr lang="en-US"/>
          </a:p>
        </p:txBody>
      </p:sp>
    </p:spTree>
    <p:extLst>
      <p:ext uri="{BB962C8B-B14F-4D97-AF65-F5344CB8AC3E}">
        <p14:creationId xmlns:p14="http://schemas.microsoft.com/office/powerpoint/2010/main" val="30646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1F9A4F7-BF4F-4AF6-9D05-D0B7171B66AD}" type="slidenum">
              <a:rPr lang="en-US"/>
              <a:pPr>
                <a:defRPr/>
              </a:pPr>
              <a:t>‹#›</a:t>
            </a:fld>
            <a:endParaRPr lang="en-US"/>
          </a:p>
        </p:txBody>
      </p:sp>
    </p:spTree>
    <p:extLst>
      <p:ext uri="{BB962C8B-B14F-4D97-AF65-F5344CB8AC3E}">
        <p14:creationId xmlns:p14="http://schemas.microsoft.com/office/powerpoint/2010/main" val="3177992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08DBAE0-CBE2-4562-8AE5-7D81EB0DDB3E}" type="slidenum">
              <a:rPr lang="en-US"/>
              <a:pPr>
                <a:defRPr/>
              </a:pPr>
              <a:t>‹#›</a:t>
            </a:fld>
            <a:endParaRPr lang="en-US"/>
          </a:p>
        </p:txBody>
      </p:sp>
    </p:spTree>
    <p:extLst>
      <p:ext uri="{BB962C8B-B14F-4D97-AF65-F5344CB8AC3E}">
        <p14:creationId xmlns:p14="http://schemas.microsoft.com/office/powerpoint/2010/main" val="7855858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6AB11C8-F01D-405D-8829-BD6F56B586D9}" type="slidenum">
              <a:rPr lang="en-US"/>
              <a:pPr>
                <a:defRPr/>
              </a:pPr>
              <a:t>‹#›</a:t>
            </a:fld>
            <a:endParaRPr lang="en-US"/>
          </a:p>
        </p:txBody>
      </p:sp>
    </p:spTree>
    <p:extLst>
      <p:ext uri="{BB962C8B-B14F-4D97-AF65-F5344CB8AC3E}">
        <p14:creationId xmlns:p14="http://schemas.microsoft.com/office/powerpoint/2010/main" val="591694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C27CD17-A694-41CD-84A3-F930EA3A3D5B}" type="slidenum">
              <a:rPr lang="en-US"/>
              <a:pPr>
                <a:defRPr/>
              </a:pPr>
              <a:t>‹#›</a:t>
            </a:fld>
            <a:endParaRPr lang="en-US"/>
          </a:p>
        </p:txBody>
      </p:sp>
    </p:spTree>
    <p:extLst>
      <p:ext uri="{BB962C8B-B14F-4D97-AF65-F5344CB8AC3E}">
        <p14:creationId xmlns:p14="http://schemas.microsoft.com/office/powerpoint/2010/main" val="34592876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D292EC5-12CD-423D-9322-90E962AABE07}" type="slidenum">
              <a:rPr lang="en-US"/>
              <a:pPr>
                <a:defRPr/>
              </a:pPr>
              <a:t>‹#›</a:t>
            </a:fld>
            <a:endParaRPr lang="en-US"/>
          </a:p>
        </p:txBody>
      </p:sp>
    </p:spTree>
    <p:extLst>
      <p:ext uri="{BB962C8B-B14F-4D97-AF65-F5344CB8AC3E}">
        <p14:creationId xmlns:p14="http://schemas.microsoft.com/office/powerpoint/2010/main" val="279107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32AEC6-C277-45E4-95F6-BEBDA8B780CF}" type="slidenum">
              <a:rPr lang="en-US"/>
              <a:pPr/>
              <a:t>‹#›</a:t>
            </a:fld>
            <a:endParaRPr lang="en-US"/>
          </a:p>
        </p:txBody>
      </p:sp>
    </p:spTree>
    <p:extLst>
      <p:ext uri="{BB962C8B-B14F-4D97-AF65-F5344CB8AC3E}">
        <p14:creationId xmlns:p14="http://schemas.microsoft.com/office/powerpoint/2010/main" val="32297672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035FFED-7021-47EB-AAD0-3405209C3C20}" type="slidenum">
              <a:rPr lang="en-US"/>
              <a:pPr>
                <a:defRPr/>
              </a:pPr>
              <a:t>‹#›</a:t>
            </a:fld>
            <a:endParaRPr lang="en-US"/>
          </a:p>
        </p:txBody>
      </p:sp>
    </p:spTree>
    <p:extLst>
      <p:ext uri="{BB962C8B-B14F-4D97-AF65-F5344CB8AC3E}">
        <p14:creationId xmlns:p14="http://schemas.microsoft.com/office/powerpoint/2010/main" val="1666105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auto" hangingPunct="0">
              <a:spcBef>
                <a:spcPts val="0"/>
              </a:spcBef>
              <a:spcAft>
                <a:spcPts val="0"/>
              </a:spcAft>
            </a:pPr>
            <a:endParaRPr lang="en-US" sz="4400">
              <a:solidFill>
                <a:srgbClr val="008080"/>
              </a:solidFill>
              <a:latin typeface="Comic Sans MS" pitchFamily="66" charset="0"/>
              <a:cs typeface="+mn-cs"/>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fontAlgn="auto" hangingPunct="0">
              <a:spcBef>
                <a:spcPct val="20000"/>
              </a:spcBef>
              <a:spcAft>
                <a:spcPts val="0"/>
              </a:spcAft>
              <a:buFontTx/>
              <a:buChar char="•"/>
            </a:pPr>
            <a:endParaRPr lang="en-US" sz="3200">
              <a:solidFill>
                <a:srgbClr val="005A58"/>
              </a:solidFill>
              <a:latin typeface="Comic Sans MS" pitchFamily="66" charset="0"/>
              <a:cs typeface="+mn-cs"/>
            </a:endParaRPr>
          </a:p>
        </p:txBody>
      </p:sp>
    </p:spTree>
    <p:extLst>
      <p:ext uri="{BB962C8B-B14F-4D97-AF65-F5344CB8AC3E}">
        <p14:creationId xmlns:p14="http://schemas.microsoft.com/office/powerpoint/2010/main" val="39020021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503F90-9BA6-4E61-B8C8-3981776A5E9F}" type="datetimeFigureOut">
              <a:rPr lang="en-US">
                <a:solidFill>
                  <a:prstClr val="black">
                    <a:tint val="75000"/>
                  </a:prstClr>
                </a:solidFill>
              </a:rPr>
              <a:pPr>
                <a:def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8BF907-196A-4BE4-A657-7C51767717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6042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E49F56-B56B-49B4-85D9-D668B57CCCB2}" type="datetimeFigureOut">
              <a:rPr lang="en-US">
                <a:solidFill>
                  <a:prstClr val="black">
                    <a:tint val="75000"/>
                  </a:prstClr>
                </a:solidFill>
              </a:rPr>
              <a:pPr>
                <a:def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5E1EC1-D13D-45A3-9F27-E1A01E22B0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6908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FD9F21-6FC5-4E20-BA54-1EB7A7EC61D0}" type="datetimeFigureOut">
              <a:rPr lang="en-US">
                <a:solidFill>
                  <a:prstClr val="black">
                    <a:tint val="75000"/>
                  </a:prstClr>
                </a:solidFill>
              </a:rPr>
              <a:pPr>
                <a:defRPr/>
              </a:pPr>
              <a:t>11/9/2011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F430A6-1EA7-4505-BB99-4F4E4F440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04961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992871-1703-492F-82E9-7713551FC00B}" type="datetimeFigureOut">
              <a:rPr lang="en-US">
                <a:solidFill>
                  <a:prstClr val="black">
                    <a:tint val="75000"/>
                  </a:prstClr>
                </a:solidFill>
              </a:rPr>
              <a:pPr>
                <a:defRPr/>
              </a:pPr>
              <a:t>11/9/2011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BEC1EB-03AD-463F-A74C-1F334825B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68535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B22B1B-F44C-4A04-980E-486F95B6F6B6}" type="datetimeFigureOut">
              <a:rPr lang="en-US">
                <a:solidFill>
                  <a:prstClr val="black">
                    <a:tint val="75000"/>
                  </a:prstClr>
                </a:solidFill>
              </a:rPr>
              <a:pPr>
                <a:defRPr/>
              </a:pPr>
              <a:t>11/9/2011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9EF3F7-D970-455E-B070-EED9D57959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55915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A484D4-C1B9-4F27-A98C-7F92C3570A19}" type="datetimeFigureOut">
              <a:rPr lang="en-US">
                <a:solidFill>
                  <a:prstClr val="black">
                    <a:tint val="75000"/>
                  </a:prstClr>
                </a:solidFill>
              </a:rPr>
              <a:pPr>
                <a:defRPr/>
              </a:pPr>
              <a:t>11/9/2011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599DE0-DFA9-4D15-A2F1-C22F770D4F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9395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6F320A-4DF0-448B-B4D7-EBABDD3CB773}" type="datetimeFigureOut">
              <a:rPr lang="en-US">
                <a:solidFill>
                  <a:prstClr val="black">
                    <a:tint val="75000"/>
                  </a:prstClr>
                </a:solidFill>
              </a:rPr>
              <a:pPr>
                <a:defRPr/>
              </a:pPr>
              <a:t>11/9/2011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7C9C7C-9B27-49C5-9199-F4F3FE42B6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45823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40882E-3BBF-4619-B112-562860D90558}" type="datetimeFigureOut">
              <a:rPr lang="en-US">
                <a:solidFill>
                  <a:prstClr val="black">
                    <a:tint val="75000"/>
                  </a:prstClr>
                </a:solidFill>
              </a:rPr>
              <a:pPr>
                <a:defRPr/>
              </a:pPr>
              <a:t>11/9/2011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CEDBAB-BF0B-4CE1-9B13-BE1E442935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018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1.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E5231B-8D7F-47BD-B338-F655278EB2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n-US">
              <a:latin typeface="Arial" pitchFamily="34" charset="0"/>
              <a:cs typeface="Arial" pitchFamily="34" charset="0"/>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lgn="ctr">
              <a:defRPr/>
            </a:pPr>
            <a:endParaRPr lang="en-US">
              <a:latin typeface="Arial" pitchFamily="34" charset="0"/>
              <a:cs typeface="Arial" pitchFamily="34" charset="0"/>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22B1A09-78B0-4EE1-9329-A02704BC70FA}" type="slidenum">
              <a:rPr lang="en-US">
                <a:latin typeface="Arial" pitchFamily="34" charset="0"/>
                <a:cs typeface="Arial" pitchFamily="34" charset="0"/>
              </a:rPr>
              <a:pPr>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07610029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cs typeface="Arial" pitchFamily="34" charset="0"/>
        </a:defRPr>
      </a:lvl2pPr>
      <a:lvl3pPr algn="ctr" rtl="0" eaLnBrk="0" fontAlgn="base" hangingPunct="0">
        <a:spcBef>
          <a:spcPct val="0"/>
        </a:spcBef>
        <a:spcAft>
          <a:spcPct val="0"/>
        </a:spcAft>
        <a:defRPr sz="4400">
          <a:solidFill>
            <a:schemeClr val="tx2"/>
          </a:solidFill>
          <a:latin typeface="Comic Sans MS" pitchFamily="66" charset="0"/>
          <a:cs typeface="Arial" pitchFamily="34" charset="0"/>
        </a:defRPr>
      </a:lvl3pPr>
      <a:lvl4pPr algn="ctr" rtl="0" eaLnBrk="0" fontAlgn="base" hangingPunct="0">
        <a:spcBef>
          <a:spcPct val="0"/>
        </a:spcBef>
        <a:spcAft>
          <a:spcPct val="0"/>
        </a:spcAft>
        <a:defRPr sz="4400">
          <a:solidFill>
            <a:schemeClr val="tx2"/>
          </a:solidFill>
          <a:latin typeface="Comic Sans MS" pitchFamily="66" charset="0"/>
          <a:cs typeface="Arial" pitchFamily="34" charset="0"/>
        </a:defRPr>
      </a:lvl4pPr>
      <a:lvl5pPr algn="ctr" rtl="0" eaLnBrk="0" fontAlgn="base" hangingPunct="0">
        <a:spcBef>
          <a:spcPct val="0"/>
        </a:spcBef>
        <a:spcAft>
          <a:spcPct val="0"/>
        </a:spcAft>
        <a:defRPr sz="4400">
          <a:solidFill>
            <a:schemeClr val="tx2"/>
          </a:solidFill>
          <a:latin typeface="Comic Sans MS" pitchFamily="66" charset="0"/>
          <a:cs typeface="Arial" pitchFamily="34" charset="0"/>
        </a:defRPr>
      </a:lvl5pPr>
      <a:lvl6pPr marL="457200" algn="ctr" rtl="0" fontAlgn="base">
        <a:spcBef>
          <a:spcPct val="0"/>
        </a:spcBef>
        <a:spcAft>
          <a:spcPct val="0"/>
        </a:spcAft>
        <a:defRPr sz="4400">
          <a:solidFill>
            <a:schemeClr val="tx2"/>
          </a:solidFill>
          <a:latin typeface="Comic Sans MS" pitchFamily="66" charset="0"/>
          <a:cs typeface="Arial" pitchFamily="34" charset="0"/>
        </a:defRPr>
      </a:lvl6pPr>
      <a:lvl7pPr marL="914400" algn="ctr" rtl="0" fontAlgn="base">
        <a:spcBef>
          <a:spcPct val="0"/>
        </a:spcBef>
        <a:spcAft>
          <a:spcPct val="0"/>
        </a:spcAft>
        <a:defRPr sz="4400">
          <a:solidFill>
            <a:schemeClr val="tx2"/>
          </a:solidFill>
          <a:latin typeface="Comic Sans MS" pitchFamily="66" charset="0"/>
          <a:cs typeface="Arial" pitchFamily="34" charset="0"/>
        </a:defRPr>
      </a:lvl7pPr>
      <a:lvl8pPr marL="1371600" algn="ctr" rtl="0" fontAlgn="base">
        <a:spcBef>
          <a:spcPct val="0"/>
        </a:spcBef>
        <a:spcAft>
          <a:spcPct val="0"/>
        </a:spcAft>
        <a:defRPr sz="4400">
          <a:solidFill>
            <a:schemeClr val="tx2"/>
          </a:solidFill>
          <a:latin typeface="Comic Sans MS" pitchFamily="66" charset="0"/>
          <a:cs typeface="Arial" pitchFamily="34" charset="0"/>
        </a:defRPr>
      </a:lvl8pPr>
      <a:lvl9pPr marL="1828800" algn="ctr" rtl="0" fontAlgn="base">
        <a:spcBef>
          <a:spcPct val="0"/>
        </a:spcBef>
        <a:spcAft>
          <a:spcPct val="0"/>
        </a:spcAft>
        <a:defRPr sz="4400">
          <a:solidFill>
            <a:schemeClr val="tx2"/>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cs typeface="+mn-cs"/>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cs typeface="+mn-cs"/>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58B7671-B06C-499E-A34D-3DBEB6AF3C71}"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142269879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smtClean="0">
              <a:solidFill>
                <a:srgbClr val="000000"/>
              </a:solidFill>
              <a:latin typeface="Arial" pitchFamily="34" charset="0"/>
              <a:cs typeface="Arial" pitchFamily="34" charset="0"/>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a:endParaRPr lang="en-US" smtClean="0">
              <a:solidFill>
                <a:srgbClr val="000000"/>
              </a:solidFill>
              <a:latin typeface="Arial" pitchFamily="34" charset="0"/>
              <a:cs typeface="Arial" pitchFamily="34" charset="0"/>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1885C1-0024-4F88-996D-1FDDBBA7296B}" type="slidenum">
              <a:rPr lang="en-US" smtClean="0">
                <a:solidFill>
                  <a:srgbClr val="000000"/>
                </a:solidFill>
                <a:latin typeface="Arial" pitchFamily="34" charset="0"/>
                <a:cs typeface="Arial" pitchFamily="34" charset="0"/>
              </a:rPr>
              <a:pPr/>
              <a:t>‹#›</a:t>
            </a:fld>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2595541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pitchFamily="66" charset="0"/>
          <a:cs typeface="Arial" pitchFamily="34" charset="0"/>
        </a:defRPr>
      </a:lvl2pPr>
      <a:lvl3pPr algn="ctr" rtl="0" fontAlgn="base">
        <a:spcBef>
          <a:spcPct val="0"/>
        </a:spcBef>
        <a:spcAft>
          <a:spcPct val="0"/>
        </a:spcAft>
        <a:defRPr sz="4400">
          <a:solidFill>
            <a:schemeClr val="tx2"/>
          </a:solidFill>
          <a:latin typeface="Comic Sans MS" pitchFamily="66" charset="0"/>
          <a:cs typeface="Arial" pitchFamily="34" charset="0"/>
        </a:defRPr>
      </a:lvl3pPr>
      <a:lvl4pPr algn="ctr" rtl="0" fontAlgn="base">
        <a:spcBef>
          <a:spcPct val="0"/>
        </a:spcBef>
        <a:spcAft>
          <a:spcPct val="0"/>
        </a:spcAft>
        <a:defRPr sz="4400">
          <a:solidFill>
            <a:schemeClr val="tx2"/>
          </a:solidFill>
          <a:latin typeface="Comic Sans MS" pitchFamily="66" charset="0"/>
          <a:cs typeface="Arial" pitchFamily="34" charset="0"/>
        </a:defRPr>
      </a:lvl4pPr>
      <a:lvl5pPr algn="ctr" rtl="0" fontAlgn="base">
        <a:spcBef>
          <a:spcPct val="0"/>
        </a:spcBef>
        <a:spcAft>
          <a:spcPct val="0"/>
        </a:spcAft>
        <a:defRPr sz="4400">
          <a:solidFill>
            <a:schemeClr val="tx2"/>
          </a:solidFill>
          <a:latin typeface="Comic Sans MS" pitchFamily="66" charset="0"/>
          <a:cs typeface="Arial" pitchFamily="34" charset="0"/>
        </a:defRPr>
      </a:lvl5pPr>
      <a:lvl6pPr marL="457200" algn="ctr" rtl="0" fontAlgn="base">
        <a:spcBef>
          <a:spcPct val="0"/>
        </a:spcBef>
        <a:spcAft>
          <a:spcPct val="0"/>
        </a:spcAft>
        <a:defRPr sz="4400">
          <a:solidFill>
            <a:schemeClr val="tx2"/>
          </a:solidFill>
          <a:latin typeface="Comic Sans MS" pitchFamily="66" charset="0"/>
          <a:cs typeface="Arial" pitchFamily="34" charset="0"/>
        </a:defRPr>
      </a:lvl6pPr>
      <a:lvl7pPr marL="914400" algn="ctr" rtl="0" fontAlgn="base">
        <a:spcBef>
          <a:spcPct val="0"/>
        </a:spcBef>
        <a:spcAft>
          <a:spcPct val="0"/>
        </a:spcAft>
        <a:defRPr sz="4400">
          <a:solidFill>
            <a:schemeClr val="tx2"/>
          </a:solidFill>
          <a:latin typeface="Comic Sans MS" pitchFamily="66" charset="0"/>
          <a:cs typeface="Arial" pitchFamily="34" charset="0"/>
        </a:defRPr>
      </a:lvl7pPr>
      <a:lvl8pPr marL="1371600" algn="ctr" rtl="0" fontAlgn="base">
        <a:spcBef>
          <a:spcPct val="0"/>
        </a:spcBef>
        <a:spcAft>
          <a:spcPct val="0"/>
        </a:spcAft>
        <a:defRPr sz="4400">
          <a:solidFill>
            <a:schemeClr val="tx2"/>
          </a:solidFill>
          <a:latin typeface="Comic Sans MS" pitchFamily="66" charset="0"/>
          <a:cs typeface="Arial" pitchFamily="34" charset="0"/>
        </a:defRPr>
      </a:lvl8pPr>
      <a:lvl9pPr marL="1828800" algn="ctr" rtl="0" fontAlgn="base">
        <a:spcBef>
          <a:spcPct val="0"/>
        </a:spcBef>
        <a:spcAft>
          <a:spcPct val="0"/>
        </a:spcAft>
        <a:defRPr sz="4400">
          <a:solidFill>
            <a:schemeClr val="tx2"/>
          </a:solidFill>
          <a:latin typeface="Comic Sans MS" pitchFamily="66"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412E74D-5B02-4659-9095-71F534F3B5B8}"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245054454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08C27B97-7BB5-42DD-8C48-803C453F073A}" type="slidenum">
              <a:rPr lang="en-US"/>
              <a:pPr>
                <a:defRPr/>
              </a:pPr>
              <a:t>‹#›</a:t>
            </a:fld>
            <a:endParaRPr lang="en-US"/>
          </a:p>
        </p:txBody>
      </p:sp>
    </p:spTree>
    <p:extLst>
      <p:ext uri="{BB962C8B-B14F-4D97-AF65-F5344CB8AC3E}">
        <p14:creationId xmlns:p14="http://schemas.microsoft.com/office/powerpoint/2010/main" val="361898970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cs typeface="+mn-cs"/>
              </a:defRPr>
            </a:lvl1pPr>
          </a:lstStyle>
          <a:p>
            <a:pPr>
              <a:defRPr/>
            </a:pP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82C315BA-A447-45E7-B2C9-146319785C96}" type="slidenum">
              <a:rPr lang="en-US"/>
              <a:pPr>
                <a:defRPr/>
              </a:pPr>
              <a:t>‹#›</a:t>
            </a:fld>
            <a:endParaRPr lang="en-US"/>
          </a:p>
        </p:txBody>
      </p:sp>
    </p:spTree>
    <p:extLst>
      <p:ext uri="{BB962C8B-B14F-4D97-AF65-F5344CB8AC3E}">
        <p14:creationId xmlns:p14="http://schemas.microsoft.com/office/powerpoint/2010/main" val="139004124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cs typeface="Arial" pitchFamily="34" charset="0"/>
        </a:defRPr>
      </a:lvl2pPr>
      <a:lvl3pPr algn="ctr" rtl="0" eaLnBrk="0" fontAlgn="base" hangingPunct="0">
        <a:spcBef>
          <a:spcPct val="0"/>
        </a:spcBef>
        <a:spcAft>
          <a:spcPct val="0"/>
        </a:spcAft>
        <a:defRPr sz="4400">
          <a:solidFill>
            <a:schemeClr val="tx2"/>
          </a:solidFill>
          <a:latin typeface="Comic Sans MS" pitchFamily="66" charset="0"/>
          <a:cs typeface="Arial" pitchFamily="34" charset="0"/>
        </a:defRPr>
      </a:lvl3pPr>
      <a:lvl4pPr algn="ctr" rtl="0" eaLnBrk="0" fontAlgn="base" hangingPunct="0">
        <a:spcBef>
          <a:spcPct val="0"/>
        </a:spcBef>
        <a:spcAft>
          <a:spcPct val="0"/>
        </a:spcAft>
        <a:defRPr sz="4400">
          <a:solidFill>
            <a:schemeClr val="tx2"/>
          </a:solidFill>
          <a:latin typeface="Comic Sans MS" pitchFamily="66" charset="0"/>
          <a:cs typeface="Arial" pitchFamily="34" charset="0"/>
        </a:defRPr>
      </a:lvl4pPr>
      <a:lvl5pPr algn="ctr" rtl="0" eaLnBrk="0" fontAlgn="base" hangingPunct="0">
        <a:spcBef>
          <a:spcPct val="0"/>
        </a:spcBef>
        <a:spcAft>
          <a:spcPct val="0"/>
        </a:spcAft>
        <a:defRPr sz="4400">
          <a:solidFill>
            <a:schemeClr val="tx2"/>
          </a:solidFill>
          <a:latin typeface="Comic Sans MS" pitchFamily="66" charset="0"/>
          <a:cs typeface="Arial" pitchFamily="34" charset="0"/>
        </a:defRPr>
      </a:lvl5pPr>
      <a:lvl6pPr marL="457200" algn="ctr" rtl="0" fontAlgn="base">
        <a:spcBef>
          <a:spcPct val="0"/>
        </a:spcBef>
        <a:spcAft>
          <a:spcPct val="0"/>
        </a:spcAft>
        <a:defRPr sz="4400">
          <a:solidFill>
            <a:schemeClr val="tx2"/>
          </a:solidFill>
          <a:latin typeface="Comic Sans MS" pitchFamily="66" charset="0"/>
          <a:cs typeface="Arial" pitchFamily="34" charset="0"/>
        </a:defRPr>
      </a:lvl6pPr>
      <a:lvl7pPr marL="914400" algn="ctr" rtl="0" fontAlgn="base">
        <a:spcBef>
          <a:spcPct val="0"/>
        </a:spcBef>
        <a:spcAft>
          <a:spcPct val="0"/>
        </a:spcAft>
        <a:defRPr sz="4400">
          <a:solidFill>
            <a:schemeClr val="tx2"/>
          </a:solidFill>
          <a:latin typeface="Comic Sans MS" pitchFamily="66" charset="0"/>
          <a:cs typeface="Arial" pitchFamily="34" charset="0"/>
        </a:defRPr>
      </a:lvl7pPr>
      <a:lvl8pPr marL="1371600" algn="ctr" rtl="0" fontAlgn="base">
        <a:spcBef>
          <a:spcPct val="0"/>
        </a:spcBef>
        <a:spcAft>
          <a:spcPct val="0"/>
        </a:spcAft>
        <a:defRPr sz="4400">
          <a:solidFill>
            <a:schemeClr val="tx2"/>
          </a:solidFill>
          <a:latin typeface="Comic Sans MS" pitchFamily="66" charset="0"/>
          <a:cs typeface="Arial" pitchFamily="34" charset="0"/>
        </a:defRPr>
      </a:lvl8pPr>
      <a:lvl9pPr marL="1828800" algn="ctr" rtl="0" fontAlgn="base">
        <a:spcBef>
          <a:spcPct val="0"/>
        </a:spcBef>
        <a:spcAft>
          <a:spcPct val="0"/>
        </a:spcAft>
        <a:defRPr sz="4400">
          <a:solidFill>
            <a:schemeClr val="tx2"/>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Arial" pitchFamily="34" charset="0"/>
              </a:defRPr>
            </a:lvl1pPr>
          </a:lstStyle>
          <a:p>
            <a:pPr>
              <a:defRPr/>
            </a:pPr>
            <a:fld id="{507247EB-239A-4087-A127-F60CBD972EBC}" type="slidenum">
              <a:rPr lang="en-US"/>
              <a:pPr>
                <a:defRPr/>
              </a:pPr>
              <a:t>‹#›</a:t>
            </a:fld>
            <a:endParaRPr lang="en-US"/>
          </a:p>
        </p:txBody>
      </p:sp>
    </p:spTree>
    <p:extLst>
      <p:ext uri="{BB962C8B-B14F-4D97-AF65-F5344CB8AC3E}">
        <p14:creationId xmlns:p14="http://schemas.microsoft.com/office/powerpoint/2010/main" val="28053587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Arial" charset="0"/>
              </a:defRPr>
            </a:lvl1pPr>
          </a:lstStyle>
          <a:p>
            <a:pPr>
              <a:defRPr/>
            </a:pP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EC9FAD20-0616-4D38-886A-D23E6F015957}" type="slidenum">
              <a:rPr lang="en-US"/>
              <a:pPr>
                <a:defRPr/>
              </a:pPr>
              <a:t>‹#›</a:t>
            </a:fld>
            <a:endParaRPr lang="en-US"/>
          </a:p>
        </p:txBody>
      </p:sp>
    </p:spTree>
    <p:extLst>
      <p:ext uri="{BB962C8B-B14F-4D97-AF65-F5344CB8AC3E}">
        <p14:creationId xmlns:p14="http://schemas.microsoft.com/office/powerpoint/2010/main" val="24254004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cs typeface="Arial" charset="0"/>
        </a:defRPr>
      </a:lvl2pPr>
      <a:lvl3pPr algn="ctr" rtl="0" eaLnBrk="0" fontAlgn="base" hangingPunct="0">
        <a:spcBef>
          <a:spcPct val="0"/>
        </a:spcBef>
        <a:spcAft>
          <a:spcPct val="0"/>
        </a:spcAft>
        <a:defRPr sz="4400">
          <a:solidFill>
            <a:schemeClr val="tx2"/>
          </a:solidFill>
          <a:latin typeface="Comic Sans MS" pitchFamily="66" charset="0"/>
          <a:cs typeface="Arial" charset="0"/>
        </a:defRPr>
      </a:lvl3pPr>
      <a:lvl4pPr algn="ctr" rtl="0" eaLnBrk="0" fontAlgn="base" hangingPunct="0">
        <a:spcBef>
          <a:spcPct val="0"/>
        </a:spcBef>
        <a:spcAft>
          <a:spcPct val="0"/>
        </a:spcAft>
        <a:defRPr sz="4400">
          <a:solidFill>
            <a:schemeClr val="tx2"/>
          </a:solidFill>
          <a:latin typeface="Comic Sans MS" pitchFamily="66" charset="0"/>
          <a:cs typeface="Arial" charset="0"/>
        </a:defRPr>
      </a:lvl4pPr>
      <a:lvl5pPr algn="ctr" rtl="0" eaLnBrk="0" fontAlgn="base" hangingPunct="0">
        <a:spcBef>
          <a:spcPct val="0"/>
        </a:spcBef>
        <a:spcAft>
          <a:spcPct val="0"/>
        </a:spcAft>
        <a:defRPr sz="4400">
          <a:solidFill>
            <a:schemeClr val="tx2"/>
          </a:solidFill>
          <a:latin typeface="Comic Sans MS" pitchFamily="66" charset="0"/>
          <a:cs typeface="Arial" charset="0"/>
        </a:defRPr>
      </a:lvl5pPr>
      <a:lvl6pPr marL="457200" algn="ctr" rtl="0" fontAlgn="base">
        <a:spcBef>
          <a:spcPct val="0"/>
        </a:spcBef>
        <a:spcAft>
          <a:spcPct val="0"/>
        </a:spcAft>
        <a:defRPr sz="4400">
          <a:solidFill>
            <a:schemeClr val="tx2"/>
          </a:solidFill>
          <a:latin typeface="Comic Sans MS" pitchFamily="66" charset="0"/>
          <a:cs typeface="Arial" charset="0"/>
        </a:defRPr>
      </a:lvl6pPr>
      <a:lvl7pPr marL="914400" algn="ctr" rtl="0" fontAlgn="base">
        <a:spcBef>
          <a:spcPct val="0"/>
        </a:spcBef>
        <a:spcAft>
          <a:spcPct val="0"/>
        </a:spcAft>
        <a:defRPr sz="4400">
          <a:solidFill>
            <a:schemeClr val="tx2"/>
          </a:solidFill>
          <a:latin typeface="Comic Sans MS" pitchFamily="66" charset="0"/>
          <a:cs typeface="Arial" charset="0"/>
        </a:defRPr>
      </a:lvl7pPr>
      <a:lvl8pPr marL="1371600" algn="ctr" rtl="0" fontAlgn="base">
        <a:spcBef>
          <a:spcPct val="0"/>
        </a:spcBef>
        <a:spcAft>
          <a:spcPct val="0"/>
        </a:spcAft>
        <a:defRPr sz="4400">
          <a:solidFill>
            <a:schemeClr val="tx2"/>
          </a:solidFill>
          <a:latin typeface="Comic Sans MS" pitchFamily="66" charset="0"/>
          <a:cs typeface="Arial" charset="0"/>
        </a:defRPr>
      </a:lvl8pPr>
      <a:lvl9pPr marL="1828800" algn="ctr" rtl="0" fontAlgn="base">
        <a:spcBef>
          <a:spcPct val="0"/>
        </a:spcBef>
        <a:spcAft>
          <a:spcPct val="0"/>
        </a:spcAft>
        <a:defRPr sz="4400">
          <a:solidFill>
            <a:schemeClr val="tx2"/>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cs typeface="+mn-cs"/>
              </a:defRPr>
            </a:lvl1pPr>
          </a:lstStyle>
          <a:p>
            <a:pPr>
              <a:defRPr/>
            </a:pP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E36611AD-BF9D-4180-874C-79DB81BC67BE}" type="slidenum">
              <a:rPr lang="en-US"/>
              <a:pPr>
                <a:defRPr/>
              </a:pPr>
              <a:t>‹#›</a:t>
            </a:fld>
            <a:endParaRPr lang="en-US"/>
          </a:p>
        </p:txBody>
      </p:sp>
    </p:spTree>
    <p:extLst>
      <p:ext uri="{BB962C8B-B14F-4D97-AF65-F5344CB8AC3E}">
        <p14:creationId xmlns:p14="http://schemas.microsoft.com/office/powerpoint/2010/main" val="26581034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cs typeface="Arial" pitchFamily="34" charset="0"/>
        </a:defRPr>
      </a:lvl2pPr>
      <a:lvl3pPr algn="ctr" rtl="0" eaLnBrk="0" fontAlgn="base" hangingPunct="0">
        <a:spcBef>
          <a:spcPct val="0"/>
        </a:spcBef>
        <a:spcAft>
          <a:spcPct val="0"/>
        </a:spcAft>
        <a:defRPr sz="4400">
          <a:solidFill>
            <a:schemeClr val="tx2"/>
          </a:solidFill>
          <a:latin typeface="Comic Sans MS" pitchFamily="66" charset="0"/>
          <a:cs typeface="Arial" pitchFamily="34" charset="0"/>
        </a:defRPr>
      </a:lvl3pPr>
      <a:lvl4pPr algn="ctr" rtl="0" eaLnBrk="0" fontAlgn="base" hangingPunct="0">
        <a:spcBef>
          <a:spcPct val="0"/>
        </a:spcBef>
        <a:spcAft>
          <a:spcPct val="0"/>
        </a:spcAft>
        <a:defRPr sz="4400">
          <a:solidFill>
            <a:schemeClr val="tx2"/>
          </a:solidFill>
          <a:latin typeface="Comic Sans MS" pitchFamily="66" charset="0"/>
          <a:cs typeface="Arial" pitchFamily="34" charset="0"/>
        </a:defRPr>
      </a:lvl4pPr>
      <a:lvl5pPr algn="ctr" rtl="0" eaLnBrk="0" fontAlgn="base" hangingPunct="0">
        <a:spcBef>
          <a:spcPct val="0"/>
        </a:spcBef>
        <a:spcAft>
          <a:spcPct val="0"/>
        </a:spcAft>
        <a:defRPr sz="4400">
          <a:solidFill>
            <a:schemeClr val="tx2"/>
          </a:solidFill>
          <a:latin typeface="Comic Sans MS" pitchFamily="66" charset="0"/>
          <a:cs typeface="Arial" pitchFamily="34" charset="0"/>
        </a:defRPr>
      </a:lvl5pPr>
      <a:lvl6pPr marL="457200" algn="ctr" rtl="0" fontAlgn="base">
        <a:spcBef>
          <a:spcPct val="0"/>
        </a:spcBef>
        <a:spcAft>
          <a:spcPct val="0"/>
        </a:spcAft>
        <a:defRPr sz="4400">
          <a:solidFill>
            <a:schemeClr val="tx2"/>
          </a:solidFill>
          <a:latin typeface="Comic Sans MS" pitchFamily="66" charset="0"/>
          <a:cs typeface="Arial" pitchFamily="34" charset="0"/>
        </a:defRPr>
      </a:lvl6pPr>
      <a:lvl7pPr marL="914400" algn="ctr" rtl="0" fontAlgn="base">
        <a:spcBef>
          <a:spcPct val="0"/>
        </a:spcBef>
        <a:spcAft>
          <a:spcPct val="0"/>
        </a:spcAft>
        <a:defRPr sz="4400">
          <a:solidFill>
            <a:schemeClr val="tx2"/>
          </a:solidFill>
          <a:latin typeface="Comic Sans MS" pitchFamily="66" charset="0"/>
          <a:cs typeface="Arial" pitchFamily="34" charset="0"/>
        </a:defRPr>
      </a:lvl7pPr>
      <a:lvl8pPr marL="1371600" algn="ctr" rtl="0" fontAlgn="base">
        <a:spcBef>
          <a:spcPct val="0"/>
        </a:spcBef>
        <a:spcAft>
          <a:spcPct val="0"/>
        </a:spcAft>
        <a:defRPr sz="4400">
          <a:solidFill>
            <a:schemeClr val="tx2"/>
          </a:solidFill>
          <a:latin typeface="Comic Sans MS" pitchFamily="66" charset="0"/>
          <a:cs typeface="Arial" pitchFamily="34" charset="0"/>
        </a:defRPr>
      </a:lvl8pPr>
      <a:lvl9pPr marL="1828800" algn="ctr" rtl="0" fontAlgn="base">
        <a:spcBef>
          <a:spcPct val="0"/>
        </a:spcBef>
        <a:spcAft>
          <a:spcPct val="0"/>
        </a:spcAft>
        <a:defRPr sz="4400">
          <a:solidFill>
            <a:schemeClr val="tx2"/>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4B9F547-625C-5C4F-926A-2D07629F9BFC}" type="datetimeFigureOut">
              <a:rPr lang="en-US" smtClean="0">
                <a:solidFill>
                  <a:prstClr val="black">
                    <a:tint val="75000"/>
                  </a:prstClr>
                </a:solidFill>
                <a:latin typeface="Calibri"/>
                <a:cs typeface="+mn-cs"/>
              </a:rPr>
              <a:pPr defTabSz="457200" fontAlgn="auto">
                <a:spcBef>
                  <a:spcPts val="0"/>
                </a:spcBef>
                <a:spcAft>
                  <a:spcPts val="0"/>
                </a:spcAft>
              </a:pPr>
              <a:t>11/9/2011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7B5BF783-8018-A841-A188-C633ECF0945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9209215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76268E30-2EF1-4236-8A02-E07A4B907809}" type="slidenum">
              <a:rPr lang="en-US"/>
              <a:pPr>
                <a:defRPr/>
              </a:pPr>
              <a:t>‹#›</a:t>
            </a:fld>
            <a:endParaRPr lang="en-US"/>
          </a:p>
        </p:txBody>
      </p:sp>
    </p:spTree>
    <p:extLst>
      <p:ext uri="{BB962C8B-B14F-4D97-AF65-F5344CB8AC3E}">
        <p14:creationId xmlns:p14="http://schemas.microsoft.com/office/powerpoint/2010/main" val="14028396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81E4CE-8569-4FCE-A8CF-A2535005F85A}" type="datetimeFigureOut">
              <a:rPr lang="en-US">
                <a:solidFill>
                  <a:prstClr val="black">
                    <a:tint val="75000"/>
                  </a:prstClr>
                </a:solidFill>
              </a:rPr>
              <a:pPr>
                <a:defRPr/>
              </a:pPr>
              <a:t>11/9/2011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47CB841-0912-4C3B-939C-5B2DE3B081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657931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a:defRPr/>
            </a:pPr>
            <a:fld id="{A914B79B-DB48-406A-9478-70F973DF08D9}" type="slidenum">
              <a:rPr lang="en-US"/>
              <a:pPr>
                <a:defRPr/>
              </a:pPr>
              <a:t>‹#›</a:t>
            </a:fld>
            <a:endParaRPr lang="en-US"/>
          </a:p>
        </p:txBody>
      </p:sp>
    </p:spTree>
    <p:extLst>
      <p:ext uri="{BB962C8B-B14F-4D97-AF65-F5344CB8AC3E}">
        <p14:creationId xmlns:p14="http://schemas.microsoft.com/office/powerpoint/2010/main" val="103285005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48722FBD-7B73-4FC2-A0D2-8F93669D57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741493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lacportal.slac.stanford.edu/sites/conf_public/aps-ca2011" TargetMode="External"/><Relationship Id="rId1" Type="http://schemas.openxmlformats.org/officeDocument/2006/relationships/slideLayout" Target="../slideLayouts/slideLayout1.xml"/><Relationship Id="rId6" Type="http://schemas.openxmlformats.org/officeDocument/2006/relationships/hyperlink" Target="http://www.w2agz.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hyperlink" Target="http://www.w2agz.com/Library/Superconductivity/Cable%20Archives/Garwin-Matisoo%20IEEE%20Paper.pdf" TargetMode="External"/><Relationship Id="rId2" Type="http://schemas.openxmlformats.org/officeDocument/2006/relationships/notesSlide" Target="../notesSlides/notesSlide5.xml"/><Relationship Id="rId1" Type="http://schemas.openxmlformats.org/officeDocument/2006/relationships/slideLayout" Target="../slideLayouts/slideLayout110.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w2agz.com/Library/EPRI%20Sources%20&amp;%20Reports/(2009)%20A%20Superconducting%20dc%20Cable%20(%20Final%202009)%201020458.pdf" TargetMode="External"/><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4.xml"/></Relationships>
</file>

<file path=ppt/slides/_rels/slide16.xml.rels><?xml version="1.0" encoding="UTF-8" standalone="yes"?>
<Relationships xmlns="http://schemas.openxmlformats.org/package/2006/relationships"><Relationship Id="rId2" Type="http://schemas.openxmlformats.org/officeDocument/2006/relationships/hyperlink" Target="http://www.w2agz.com/Publications/Opinion%20&amp;%20Commentary/W2AGZ/Cold%20Facts/2011/Summer%202011%20Upbraiding.pdf" TargetMode="Externa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Mackenzie_Valley_Pipeline" TargetMode="External"/><Relationship Id="rId2" Type="http://schemas.openxmlformats.org/officeDocument/2006/relationships/image" Target="../media/image33.w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hyperlink" Target="http://www.w2agz.com/Publications/Science%20&amp;%20Technology/W2AGZ/02%20(2005)%20The%20SuperCable%20-%20Dual%20Delivery%20of%20Chemical%20and%20Electric%20Power.pdf" TargetMode="External"/><Relationship Id="rId2" Type="http://schemas.openxmlformats.org/officeDocument/2006/relationships/notesSlide" Target="../notesSlides/notesSlide10.xml"/><Relationship Id="rId1" Type="http://schemas.openxmlformats.org/officeDocument/2006/relationships/slideLayout" Target="../slideLayouts/slideLayout172.x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w2agz.com/Library/SuperGrid/Popular%20Articles/A%20Power%20Grid%20for%20the%20Hydrogen%20Economy,%20P.%20M.%20Grant,%20C.%20Starr%20and%20T.%20J.%20Overbye,%20Scientific%20American%20295,%20No%201,%20July%202006,%20pp.%2076-83.pdf" TargetMode="External"/><Relationship Id="rId1" Type="http://schemas.openxmlformats.org/officeDocument/2006/relationships/slideLayout" Target="../slideLayouts/slideLayout97.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61.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hyperlink" Target="http://www.iass-potsdam.de/index.php?id=170" TargetMode="External"/><Relationship Id="rId2" Type="http://schemas.openxmlformats.org/officeDocument/2006/relationships/image" Target="../media/image41.png"/><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m/imgres?imgurl=http://stwww.weizmann.ac.il/g-junior/matmon/common_tools/scientists/bednorz.jpg&amp;imgrefurl=http://stwww.weizmann.ac.il/g-junior/matmon/common_tools/scientists/catalog.html&amp;usg=__Cs1vjur0ppHpdwuAAjsWBC-6lbQ=&amp;h=600&amp;w=538&amp;sz=38&amp;hl=en&amp;start=1&amp;um=1&amp;itbs=1&amp;tbnid=BMzA6KaU3gy9vM:&amp;tbnh=135&amp;tbnw=121&amp;prev=/images?q=bednorz&amp;um=1&amp;hl=en&amp;client=firefox-a&amp;sa=N&amp;rls=org.mozilla:en-US:official&amp;tbs=isch:1" TargetMode="External"/><Relationship Id="rId1" Type="http://schemas.openxmlformats.org/officeDocument/2006/relationships/slideLayout" Target="../slideLayouts/slideLayout24.xml"/><Relationship Id="rId6" Type="http://schemas.openxmlformats.org/officeDocument/2006/relationships/hyperlink" Target="http://images.google.com/imgres?imgurl=http://www.nndb.com/people/989/000099692/k-alex-muller-1.jpg&amp;imgrefurl=http://www.nndb.com/people/989/000099692/&amp;h=277&amp;w=196&amp;sz=16&amp;hl=en&amp;start=6&amp;um=1&amp;tbnid=sjIzxiXfxoRhrM:&amp;tbnh=114&amp;tbnw=81&amp;prev=/images?q=%22alex+mueller%22&amp;svnum=10&amp;um=1&amp;hl=en&amp;client=firefox-a&amp;rls=org.mozilla:en-US:official&amp;sa=G" TargetMode="External"/><Relationship Id="rId5" Type="http://schemas.openxmlformats.org/officeDocument/2006/relationships/image" Target="../media/image6.jpeg"/><Relationship Id="rId4" Type="http://schemas.openxmlformats.org/officeDocument/2006/relationships/hyperlink" Target="http://www.google.com/imgres?imgurl=http://www.research.philips.com/about/images/gilles_holst.jpg&amp;imgrefurl=http://www.research.philips.com/about/history.html&amp;usg=__RBYgJgqAXs0CG3s-W4s88bBpuCI=&amp;h=90&amp;w=70&amp;sz=5&amp;hl=en&amp;start=4&amp;um=1&amp;itbs=1&amp;tbnid=gCtSl471MotvwM:&amp;tbnh=78&amp;tbnw=61&amp;prev=/images?q=gilles+holst&amp;um=1&amp;hl=en&amp;client=firefox-a&amp;rls=org.mozilla:en-US:official&amp;tbs=isch: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8" Type="http://schemas.openxmlformats.org/officeDocument/2006/relationships/hyperlink" Target="http://www.w2agz.com/Publications/Opinion%20&amp;%20Commentary/W2AGZ/Physics%20World/Science_%20Stand%20by%20for%20the%20S...pdf" TargetMode="External"/><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90.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www.w2agz.com/Publications/Opinion%20&amp;%20Commentary/W2AGZ/Physics%20World/(2009)%20Extreme%20Energy%20Makeover,%20Physics%20World,%20October%202009,%20pp.%2037-39.pdf"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w2agz.com/Library/HTSC%20History/Foner%20and%20Orlando,%20Superconductors%20-%20The%20Long%20Road%20Ahead,%20Technology%20Review,%20Feb-Mar%201988,%20p36.pdf" TargetMode="External"/><Relationship Id="rId1" Type="http://schemas.openxmlformats.org/officeDocument/2006/relationships/slideLayout" Target="../slideLayouts/slideLayout196.xml"/></Relationships>
</file>

<file path=ppt/slides/_rels/slide33.xml.rels><?xml version="1.0" encoding="UTF-8" standalone="yes"?>
<Relationships xmlns="http://schemas.openxmlformats.org/package/2006/relationships"><Relationship Id="rId3" Type="http://schemas.openxmlformats.org/officeDocument/2006/relationships/hyperlink" Target="http://www.iass-potsdam.de/fileadmin/user_upload/Cooley_presentation.pdf" TargetMode="External"/><Relationship Id="rId2" Type="http://schemas.openxmlformats.org/officeDocument/2006/relationships/image" Target="../media/image49.png"/><Relationship Id="rId1" Type="http://schemas.openxmlformats.org/officeDocument/2006/relationships/slideLayout" Target="../slideLayouts/slideLayout80.xml"/><Relationship Id="rId5" Type="http://schemas.openxmlformats.org/officeDocument/2006/relationships/image" Target="../media/image50.png"/><Relationship Id="rId4" Type="http://schemas.openxmlformats.org/officeDocument/2006/relationships/hyperlink" Target="http://www.w2agz.com/Library/Variosos/Pipetron/Limon_seminar.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2agz.com/Songs/Bob%20Seger/16%20Tomorrow.mp3"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4.xml"/><Relationship Id="rId1" Type="http://schemas.openxmlformats.org/officeDocument/2006/relationships/vmlDrawing" Target="../drawings/vmlDrawing1.vm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4.xml"/><Relationship Id="rId1" Type="http://schemas.openxmlformats.org/officeDocument/2006/relationships/vmlDrawing" Target="../drawings/vmlDrawing2.vml"/><Relationship Id="rId6" Type="http://schemas.openxmlformats.org/officeDocument/2006/relationships/hyperlink" Target="http://www.w2agz.com/Songs/Rolling%20Stones/You%20Cant%20Always%20Get%20What%20You%20Want%20%28Stones%29.MP3" TargetMode="External"/><Relationship Id="rId5" Type="http://schemas.openxmlformats.org/officeDocument/2006/relationships/image" Target="../media/image5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4.xml"/><Relationship Id="rId6" Type="http://schemas.openxmlformats.org/officeDocument/2006/relationships/hyperlink" Target="http://www.w2agz.com/Anthologies/PMG%20Anthology%20of%20Popular%20Talks%20and%20Presentations.pdf" TargetMode="External"/><Relationship Id="rId5" Type="http://schemas.openxmlformats.org/officeDocument/2006/relationships/hyperlink" Target="http://www.w2agz.com/Publications/Opinion%20&amp;%20Commentary/W2AGZ/Cold%20Facts/2010/100%20years%20and%20counting.pdf" TargetMode="Externa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7.xml"/><Relationship Id="rId4" Type="http://schemas.openxmlformats.org/officeDocument/2006/relationships/hyperlink" Target="http://www.w2agz.com/Video%20Content/Superconductiv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amma/>
                <a:shade val="46275"/>
                <a:invGamma/>
              </a:srgbClr>
            </a:gs>
            <a:gs pos="50000">
              <a:srgbClr val="CCFFFF"/>
            </a:gs>
            <a:gs pos="100000">
              <a:srgbClr val="CCFFFF">
                <a:gamma/>
                <a:shade val="46275"/>
                <a:invGamma/>
              </a:srgbClr>
            </a:gs>
          </a:gsLst>
          <a:lin ang="5400000" scaled="1"/>
        </a:gradFill>
        <a:effectLst/>
      </p:bgPr>
    </p:bg>
    <p:spTree>
      <p:nvGrpSpPr>
        <p:cNvPr id="1" name=""/>
        <p:cNvGrpSpPr/>
        <p:nvPr/>
      </p:nvGrpSpPr>
      <p:grpSpPr>
        <a:xfrm>
          <a:off x="0" y="0"/>
          <a:ext cx="0" cy="0"/>
          <a:chOff x="0" y="0"/>
          <a:chExt cx="0" cy="0"/>
        </a:xfrm>
      </p:grpSpPr>
      <p:pic>
        <p:nvPicPr>
          <p:cNvPr id="2053" name="Picture 5" descr="aps_header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9530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alifornia APS Meeting 2011 web page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2400"/>
            <a:ext cx="3771900" cy="1387475"/>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676400" y="1690688"/>
            <a:ext cx="5867400" cy="3667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SLAC NATIONAL ACCELERATOR LABORATORY</a:t>
            </a:r>
          </a:p>
        </p:txBody>
      </p:sp>
      <p:sp>
        <p:nvSpPr>
          <p:cNvPr id="2059" name="Text Box 11"/>
          <p:cNvSpPr txBox="1">
            <a:spLocks noChangeArrowheads="1"/>
          </p:cNvSpPr>
          <p:nvPr/>
        </p:nvSpPr>
        <p:spPr bwMode="auto">
          <a:xfrm>
            <a:off x="228600" y="2209800"/>
            <a:ext cx="86868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latin typeface="Cooper Black" pitchFamily="18" charset="0"/>
              </a:rPr>
              <a:t>100 Years of Superconductivity:</a:t>
            </a:r>
            <a:br>
              <a:rPr lang="en-US" sz="4000" dirty="0" smtClean="0">
                <a:latin typeface="Cooper Black" pitchFamily="18" charset="0"/>
              </a:rPr>
            </a:br>
            <a:r>
              <a:rPr lang="en-US" sz="3600" dirty="0" smtClean="0">
                <a:latin typeface="Cooper Black" pitchFamily="18" charset="0"/>
              </a:rPr>
              <a:t>Perspective on Energy Applications</a:t>
            </a:r>
            <a:endParaRPr lang="en-US" sz="4000" dirty="0">
              <a:latin typeface="Cooper Black" pitchFamily="18" charset="0"/>
            </a:endParaRPr>
          </a:p>
        </p:txBody>
      </p:sp>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10125"/>
            <a:ext cx="7010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5" name="Text Box 17"/>
          <p:cNvSpPr txBox="1">
            <a:spLocks noChangeArrowheads="1"/>
          </p:cNvSpPr>
          <p:nvPr/>
        </p:nvSpPr>
        <p:spPr bwMode="auto">
          <a:xfrm>
            <a:off x="76200" y="6051550"/>
            <a:ext cx="2667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SLAC</a:t>
            </a:r>
            <a:br>
              <a:rPr lang="en-US" sz="1400"/>
            </a:br>
            <a:r>
              <a:rPr lang="en-US" sz="1400"/>
              <a:t>2575 Sand Hill Road</a:t>
            </a:r>
            <a:br>
              <a:rPr lang="en-US" sz="1400"/>
            </a:br>
            <a:r>
              <a:rPr lang="en-US" sz="1400"/>
              <a:t>Menlo Park, CA 94025 USA</a:t>
            </a:r>
          </a:p>
        </p:txBody>
      </p:sp>
      <p:sp>
        <p:nvSpPr>
          <p:cNvPr id="2066" name="Text Box 18"/>
          <p:cNvSpPr txBox="1">
            <a:spLocks noChangeArrowheads="1"/>
          </p:cNvSpPr>
          <p:nvPr/>
        </p:nvSpPr>
        <p:spPr bwMode="auto">
          <a:xfrm>
            <a:off x="6400800" y="6019800"/>
            <a:ext cx="2667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dirty="0" smtClean="0"/>
              <a:t>Session B4:07 Applied Physics</a:t>
            </a:r>
            <a:r>
              <a:rPr lang="en-US" sz="1400" dirty="0"/>
              <a:t/>
            </a:r>
            <a:br>
              <a:rPr lang="en-US" sz="1400" dirty="0"/>
            </a:br>
            <a:r>
              <a:rPr lang="en-US" sz="1400" dirty="0" smtClean="0"/>
              <a:t>Friday 11/11/11 = 2:42-2:54 PM</a:t>
            </a:r>
            <a:r>
              <a:rPr lang="en-US" sz="1400" dirty="0"/>
              <a:t/>
            </a:r>
            <a:br>
              <a:rPr lang="en-US" sz="1400" dirty="0"/>
            </a:br>
            <a:r>
              <a:rPr lang="en-US" sz="1400" dirty="0" err="1" smtClean="0"/>
              <a:t>Kavli</a:t>
            </a:r>
            <a:r>
              <a:rPr lang="en-US" sz="1400" dirty="0" smtClean="0"/>
              <a:t> 3</a:t>
            </a:r>
            <a:r>
              <a:rPr lang="en-US" sz="1400" baseline="30000" dirty="0" smtClean="0"/>
              <a:t>rd</a:t>
            </a:r>
            <a:r>
              <a:rPr lang="en-US" sz="1400" dirty="0" smtClean="0"/>
              <a:t> Floor CR</a:t>
            </a:r>
            <a:endParaRPr lang="en-US" sz="1400" dirty="0"/>
          </a:p>
        </p:txBody>
      </p:sp>
      <p:sp>
        <p:nvSpPr>
          <p:cNvPr id="2067" name="Text Box 19"/>
          <p:cNvSpPr txBox="1">
            <a:spLocks noChangeArrowheads="1"/>
          </p:cNvSpPr>
          <p:nvPr/>
        </p:nvSpPr>
        <p:spPr bwMode="auto">
          <a:xfrm>
            <a:off x="2743200" y="3703637"/>
            <a:ext cx="3657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Paul M. Grant</a:t>
            </a:r>
            <a:br>
              <a:rPr lang="en-US" sz="2400" b="1" dirty="0"/>
            </a:br>
            <a:r>
              <a:rPr lang="en-US" sz="2400" b="1" dirty="0"/>
              <a:t>W2AGZ Technologies</a:t>
            </a:r>
            <a:r>
              <a:rPr lang="en-US" b="1" dirty="0"/>
              <a:t/>
            </a:r>
            <a:br>
              <a:rPr lang="en-US" b="1" dirty="0"/>
            </a:br>
            <a:r>
              <a:rPr lang="en-US" b="1" dirty="0">
                <a:hlinkClick r:id="rId6"/>
              </a:rPr>
              <a:t>www.w2agz.com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additive="base">
                                        <p:cTn id="7" dur="500" fill="hold"/>
                                        <p:tgtEl>
                                          <p:spTgt spid="2062"/>
                                        </p:tgtEl>
                                        <p:attrNameLst>
                                          <p:attrName>ppt_x</p:attrName>
                                        </p:attrNameLst>
                                      </p:cBhvr>
                                      <p:tavLst>
                                        <p:tav tm="0">
                                          <p:val>
                                            <p:strVal val="#ppt_x"/>
                                          </p:val>
                                        </p:tav>
                                        <p:tav tm="100000">
                                          <p:val>
                                            <p:strVal val="#ppt_x"/>
                                          </p:val>
                                        </p:tav>
                                      </p:tavLst>
                                    </p:anim>
                                    <p:anim calcmode="lin" valueType="num">
                                      <p:cBhvr additive="base">
                                        <p:cTn id="8"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52400"/>
            <a:ext cx="8915400"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1460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8" name="Text Box 6"/>
          <p:cNvSpPr txBox="1">
            <a:spLocks noChangeArrowheads="1"/>
          </p:cNvSpPr>
          <p:nvPr/>
        </p:nvSpPr>
        <p:spPr bwMode="auto">
          <a:xfrm>
            <a:off x="457200" y="27574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u="sng" dirty="0" smtClean="0">
                <a:solidFill>
                  <a:srgbClr val="000000"/>
                </a:solidFill>
                <a:latin typeface="Arial" charset="0"/>
              </a:rPr>
              <a:t>Submitted 24 June 1966</a:t>
            </a:r>
          </a:p>
        </p:txBody>
      </p:sp>
      <p:sp>
        <p:nvSpPr>
          <p:cNvPr id="18439" name="Text Box 7"/>
          <p:cNvSpPr txBox="1">
            <a:spLocks noChangeArrowheads="1"/>
          </p:cNvSpPr>
          <p:nvPr/>
        </p:nvSpPr>
        <p:spPr bwMode="auto">
          <a:xfrm>
            <a:off x="228600" y="3489325"/>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2000" smtClean="0">
                <a:solidFill>
                  <a:srgbClr val="000000"/>
                </a:solidFill>
                <a:latin typeface="Arial" charset="0"/>
              </a:rPr>
              <a:t>Rationale:  Huge growth in generation and consumption in the 1950s; cost of transportation of coal; necessity to locate coal and nuke plants far from load centers.</a:t>
            </a:r>
          </a:p>
        </p:txBody>
      </p:sp>
      <p:sp>
        <p:nvSpPr>
          <p:cNvPr id="18441" name="Rectangle 9"/>
          <p:cNvSpPr>
            <a:spLocks noChangeArrowheads="1"/>
          </p:cNvSpPr>
          <p:nvPr/>
        </p:nvSpPr>
        <p:spPr bwMode="auto">
          <a:xfrm>
            <a:off x="228600" y="4459288"/>
            <a:ext cx="86106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dirty="0" smtClean="0">
                <a:solidFill>
                  <a:srgbClr val="000000"/>
                </a:solidFill>
              </a:rPr>
              <a:t>Furthermore, the utilities have recently become aware of the advantages of power pooling. </a:t>
            </a:r>
            <a:r>
              <a:rPr lang="en-US" sz="2000" u="sng" dirty="0" smtClean="0">
                <a:solidFill>
                  <a:srgbClr val="000000"/>
                </a:solidFill>
              </a:rPr>
              <a:t>By tying together formerly independent power systems they can save in reserve capacity (particularly if the systems are in different regions of the country), because peak loads, for example, occur at different times of day, or in different seasons.</a:t>
            </a:r>
            <a:r>
              <a:rPr lang="en-US" sz="2000" dirty="0" smtClean="0">
                <a:solidFill>
                  <a:srgbClr val="000000"/>
                </a:solidFill>
              </a:rPr>
              <a:t> To take advantage of these possible economies, facilities must exist for the transmission of very large blocks of electrical energy over long distances at reasonable cost.</a:t>
            </a:r>
          </a:p>
        </p:txBody>
      </p:sp>
      <p:pic>
        <p:nvPicPr>
          <p:cNvPr id="983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1400175"/>
            <a:ext cx="965200" cy="13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2" name="Picture 2" descr="http://www.nsti.org/spk/JMatiso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038" y="1524000"/>
            <a:ext cx="969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57400" y="3057525"/>
            <a:ext cx="4995863" cy="523875"/>
          </a:xfrm>
          <a:prstGeom prst="rect">
            <a:avLst/>
          </a:prstGeom>
        </p:spPr>
        <p:txBody>
          <a:bodyPr wrap="none">
            <a:spAutoFit/>
          </a:bodyPr>
          <a:lstStyle/>
          <a:p>
            <a:pPr fontAlgn="auto">
              <a:spcBef>
                <a:spcPts val="0"/>
              </a:spcBef>
              <a:spcAft>
                <a:spcPts val="0"/>
              </a:spcAft>
              <a:defRPr/>
            </a:pPr>
            <a:r>
              <a:rPr lang="en-US" sz="2800" kern="0" dirty="0">
                <a:solidFill>
                  <a:srgbClr val="0070C0"/>
                </a:solidFill>
                <a:latin typeface="Calibri"/>
              </a:rPr>
              <a:t>“What’s past is prologue” (Bill S.)</a:t>
            </a:r>
            <a:endParaRPr lang="en-US" kern="0" dirty="0">
              <a:solidFill>
                <a:srgbClr val="0070C0"/>
              </a:solidFill>
              <a:latin typeface="Arial"/>
            </a:endParaRPr>
          </a:p>
        </p:txBody>
      </p:sp>
      <p:sp>
        <p:nvSpPr>
          <p:cNvPr id="3" name="TextBox 2"/>
          <p:cNvSpPr txBox="1"/>
          <p:nvPr/>
        </p:nvSpPr>
        <p:spPr>
          <a:xfrm>
            <a:off x="4114800" y="1916668"/>
            <a:ext cx="1143000" cy="369332"/>
          </a:xfrm>
          <a:prstGeom prst="rect">
            <a:avLst/>
          </a:prstGeom>
          <a:noFill/>
        </p:spPr>
        <p:txBody>
          <a:bodyPr wrap="square" rtlCol="0">
            <a:spAutoFit/>
          </a:bodyPr>
          <a:lstStyle/>
          <a:p>
            <a:pPr algn="ctr"/>
            <a:r>
              <a:rPr lang="en-US" dirty="0" smtClean="0"/>
              <a:t>(</a:t>
            </a:r>
            <a:r>
              <a:rPr lang="en-US" dirty="0" smtClean="0">
                <a:hlinkClick r:id="rId7"/>
              </a:rPr>
              <a:t>pdf</a:t>
            </a:r>
            <a:r>
              <a:rPr lang="en-US" dirty="0" smtClean="0"/>
              <a:t>)</a:t>
            </a:r>
            <a:endParaRPr lang="en-US" dirty="0"/>
          </a:p>
        </p:txBody>
      </p:sp>
    </p:spTree>
    <p:extLst>
      <p:ext uri="{BB962C8B-B14F-4D97-AF65-F5344CB8AC3E}">
        <p14:creationId xmlns:p14="http://schemas.microsoft.com/office/powerpoint/2010/main" val="3722619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441"/>
                                        </p:tgtEl>
                                        <p:attrNameLst>
                                          <p:attrName>style.visibility</p:attrName>
                                        </p:attrNameLst>
                                      </p:cBhvr>
                                      <p:to>
                                        <p:strVal val="visible"/>
                                      </p:to>
                                    </p:set>
                                    <p:anim calcmode="lin" valueType="num">
                                      <p:cBhvr additive="base">
                                        <p:cTn id="11" dur="500" fill="hold"/>
                                        <p:tgtEl>
                                          <p:spTgt spid="18441"/>
                                        </p:tgtEl>
                                        <p:attrNameLst>
                                          <p:attrName>ppt_x</p:attrName>
                                        </p:attrNameLst>
                                      </p:cBhvr>
                                      <p:tavLst>
                                        <p:tav tm="0">
                                          <p:val>
                                            <p:strVal val="#ppt_x"/>
                                          </p:val>
                                        </p:tav>
                                        <p:tav tm="100000">
                                          <p:val>
                                            <p:strVal val="#ppt_x"/>
                                          </p:val>
                                        </p:tav>
                                      </p:tavLst>
                                    </p:anim>
                                    <p:anim calcmode="lin" valueType="num">
                                      <p:cBhvr additive="base">
                                        <p:cTn id="12"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5307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1" name="Text Box 6"/>
          <p:cNvSpPr txBox="1">
            <a:spLocks noChangeArrowheads="1"/>
          </p:cNvSpPr>
          <p:nvPr/>
        </p:nvSpPr>
        <p:spPr bwMode="auto">
          <a:xfrm>
            <a:off x="4876800" y="29718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endParaRPr lang="en-US" smtClean="0">
              <a:solidFill>
                <a:srgbClr val="000000"/>
              </a:solidFill>
              <a:latin typeface="Arial" charset="0"/>
            </a:endParaRPr>
          </a:p>
        </p:txBody>
      </p:sp>
      <p:sp>
        <p:nvSpPr>
          <p:cNvPr id="99332" name="Rectangle 10"/>
          <p:cNvSpPr>
            <a:spLocks noGrp="1" noChangeArrowheads="1"/>
          </p:cNvSpPr>
          <p:nvPr>
            <p:ph type="title"/>
          </p:nvPr>
        </p:nvSpPr>
        <p:spPr>
          <a:xfrm>
            <a:off x="6019800" y="274638"/>
            <a:ext cx="2667000" cy="1143000"/>
          </a:xfrm>
        </p:spPr>
        <p:txBody>
          <a:bodyPr/>
          <a:lstStyle/>
          <a:p>
            <a:pPr eaLnBrk="1" hangingPunct="1"/>
            <a:r>
              <a:rPr lang="en-US" smtClean="0"/>
              <a:t>Specs</a:t>
            </a:r>
          </a:p>
        </p:txBody>
      </p:sp>
      <p:sp>
        <p:nvSpPr>
          <p:cNvPr id="10249" name="Rectangle 9"/>
          <p:cNvSpPr>
            <a:spLocks noGrp="1" noChangeArrowheads="1"/>
          </p:cNvSpPr>
          <p:nvPr>
            <p:ph type="body" sz="half" idx="4294967295"/>
          </p:nvPr>
        </p:nvSpPr>
        <p:spPr>
          <a:xfrm>
            <a:off x="4953000" y="2514600"/>
            <a:ext cx="3810000" cy="4038600"/>
          </a:xfrm>
        </p:spPr>
        <p:txBody>
          <a:bodyPr/>
          <a:lstStyle/>
          <a:p>
            <a:pPr eaLnBrk="1" hangingPunct="1"/>
            <a:r>
              <a:rPr lang="en-US" sz="2800" smtClean="0"/>
              <a:t>LHe cooled</a:t>
            </a:r>
          </a:p>
          <a:p>
            <a:pPr eaLnBrk="1" hangingPunct="1"/>
            <a:r>
              <a:rPr lang="en-US" sz="2800" smtClean="0"/>
              <a:t>Nb</a:t>
            </a:r>
            <a:r>
              <a:rPr lang="en-US" sz="2800" baseline="-25000" smtClean="0"/>
              <a:t>3</a:t>
            </a:r>
            <a:r>
              <a:rPr lang="en-US" sz="2800" smtClean="0"/>
              <a:t>Sn (T</a:t>
            </a:r>
            <a:r>
              <a:rPr lang="en-US" sz="2800" baseline="-25000" smtClean="0"/>
              <a:t>C</a:t>
            </a:r>
            <a:r>
              <a:rPr lang="en-US" sz="2800" smtClean="0"/>
              <a:t> = 18 K)</a:t>
            </a:r>
          </a:p>
          <a:p>
            <a:pPr lvl="1" eaLnBrk="1" hangingPunct="1"/>
            <a:r>
              <a:rPr lang="en-US" sz="2400" smtClean="0"/>
              <a:t>J</a:t>
            </a:r>
            <a:r>
              <a:rPr lang="en-US" sz="2400" baseline="-25000" smtClean="0"/>
              <a:t>C</a:t>
            </a:r>
            <a:r>
              <a:rPr lang="en-US" sz="2400" smtClean="0"/>
              <a:t> = 200 kA/cm</a:t>
            </a:r>
            <a:r>
              <a:rPr lang="en-US" sz="2400" baseline="30000" smtClean="0"/>
              <a:t>2</a:t>
            </a:r>
          </a:p>
          <a:p>
            <a:pPr lvl="1" eaLnBrk="1" hangingPunct="1"/>
            <a:r>
              <a:rPr lang="en-US" sz="2400" smtClean="0"/>
              <a:t>H* = 10 T</a:t>
            </a:r>
          </a:p>
          <a:p>
            <a:pPr eaLnBrk="1" hangingPunct="1"/>
            <a:r>
              <a:rPr lang="en-US" sz="2800" smtClean="0"/>
              <a:t>Capacity = 100 GW</a:t>
            </a:r>
          </a:p>
          <a:p>
            <a:pPr lvl="1" eaLnBrk="1" hangingPunct="1"/>
            <a:r>
              <a:rPr lang="en-US" sz="2400" smtClean="0"/>
              <a:t>+/- 100 kV dc</a:t>
            </a:r>
          </a:p>
          <a:p>
            <a:pPr lvl="1" eaLnBrk="1" hangingPunct="1"/>
            <a:r>
              <a:rPr lang="en-US" sz="2400" smtClean="0"/>
              <a:t>500 kA</a:t>
            </a:r>
          </a:p>
          <a:p>
            <a:pPr eaLnBrk="1" hangingPunct="1"/>
            <a:r>
              <a:rPr lang="en-US" sz="2800" smtClean="0"/>
              <a:t>Length = 1000 km</a:t>
            </a:r>
          </a:p>
        </p:txBody>
      </p:sp>
    </p:spTree>
    <p:extLst>
      <p:ext uri="{BB962C8B-B14F-4D97-AF65-F5344CB8AC3E}">
        <p14:creationId xmlns:p14="http://schemas.microsoft.com/office/powerpoint/2010/main" val="100313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0243"/>
                                        </p:tgtEl>
                                        <p:attrNameLst>
                                          <p:attrName>style.visibility</p:attrName>
                                        </p:attrNameLst>
                                      </p:cBhvr>
                                      <p:to>
                                        <p:strVal val="visible"/>
                                      </p:to>
                                    </p:set>
                                    <p:animEffect transition="in" filter="dissolve">
                                      <p:cBhvr>
                                        <p:cTn id="39"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Gen II Coated Conductor</a:t>
            </a:r>
          </a:p>
        </p:txBody>
      </p:sp>
      <p:pic>
        <p:nvPicPr>
          <p:cNvPr id="98307" name="Picture 4" descr="Fig_02_Appl-page_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06513"/>
            <a:ext cx="63246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5"/>
          <p:cNvSpPr txBox="1">
            <a:spLocks noChangeArrowheads="1"/>
          </p:cNvSpPr>
          <p:nvPr/>
        </p:nvSpPr>
        <p:spPr bwMode="auto">
          <a:xfrm>
            <a:off x="762000" y="58674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mtClean="0">
                <a:solidFill>
                  <a:srgbClr val="000000"/>
                </a:solidFill>
              </a:rPr>
              <a:t>American Superconductor</a:t>
            </a:r>
          </a:p>
        </p:txBody>
      </p:sp>
      <p:sp>
        <p:nvSpPr>
          <p:cNvPr id="98309" name="Text Box 6"/>
          <p:cNvSpPr txBox="1">
            <a:spLocks noChangeArrowheads="1"/>
          </p:cNvSpPr>
          <p:nvPr/>
        </p:nvSpPr>
        <p:spPr bwMode="auto">
          <a:xfrm>
            <a:off x="4876800" y="58674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mtClean="0">
                <a:solidFill>
                  <a:srgbClr val="000000"/>
                </a:solidFill>
              </a:rPr>
              <a:t>SuperPower</a:t>
            </a:r>
          </a:p>
        </p:txBody>
      </p:sp>
    </p:spTree>
    <p:extLst>
      <p:ext uri="{BB962C8B-B14F-4D97-AF65-F5344CB8AC3E}">
        <p14:creationId xmlns:p14="http://schemas.microsoft.com/office/powerpoint/2010/main" val="232450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28600"/>
            <a:ext cx="8229600" cy="1143000"/>
          </a:xfrm>
        </p:spPr>
        <p:txBody>
          <a:bodyPr/>
          <a:lstStyle/>
          <a:p>
            <a:r>
              <a:rPr lang="en-US" dirty="0" smtClean="0"/>
              <a:t>A Superconducting dc Cable</a:t>
            </a:r>
            <a:br>
              <a:rPr lang="en-US" dirty="0" smtClean="0"/>
            </a:br>
            <a:r>
              <a:rPr lang="en-US" sz="2800" dirty="0" smtClean="0">
                <a:hlinkClick r:id="rId2"/>
              </a:rPr>
              <a:t>EPRI Report 1020458 (2009)</a:t>
            </a:r>
            <a:br>
              <a:rPr lang="en-US" sz="2800" dirty="0" smtClean="0">
                <a:hlinkClick r:id="rId2"/>
              </a:rPr>
            </a:br>
            <a:r>
              <a:rPr lang="en-US" sz="2000" dirty="0" err="1" smtClean="0"/>
              <a:t>Hassenzahl</a:t>
            </a:r>
            <a:r>
              <a:rPr lang="en-US" sz="2000" dirty="0" smtClean="0"/>
              <a:t>, Gregory, </a:t>
            </a:r>
            <a:r>
              <a:rPr lang="en-US" sz="2000" dirty="0" err="1" smtClean="0"/>
              <a:t>Eckroad</a:t>
            </a:r>
            <a:r>
              <a:rPr lang="en-US" sz="2000" dirty="0" smtClean="0"/>
              <a:t>, Nilsson, </a:t>
            </a:r>
            <a:r>
              <a:rPr lang="en-US" sz="2000" dirty="0" err="1" smtClean="0"/>
              <a:t>Daneshpooy</a:t>
            </a:r>
            <a:r>
              <a:rPr lang="en-US" sz="2000" dirty="0" smtClean="0"/>
              <a:t>, Grant</a:t>
            </a:r>
            <a:endParaRPr lang="en-US" dirty="0" smtClean="0"/>
          </a:p>
        </p:txBody>
      </p:sp>
      <p:pic>
        <p:nvPicPr>
          <p:cNvPr id="102403" name="Picture 6"/>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2608263"/>
            <a:ext cx="6172200" cy="3411537"/>
          </a:xfrm>
          <a:noFill/>
        </p:spPr>
      </p:pic>
      <p:sp>
        <p:nvSpPr>
          <p:cNvPr id="102404" name="TextBox 2"/>
          <p:cNvSpPr txBox="1">
            <a:spLocks noChangeArrowheads="1"/>
          </p:cNvSpPr>
          <p:nvPr/>
        </p:nvSpPr>
        <p:spPr bwMode="auto">
          <a:xfrm>
            <a:off x="6248400" y="306705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u="sng" smtClean="0">
                <a:solidFill>
                  <a:srgbClr val="000000"/>
                </a:solidFill>
                <a:latin typeface="Arial" charset="0"/>
              </a:rPr>
              <a:t>Monopole Specs</a:t>
            </a:r>
            <a:endParaRPr lang="en-US" smtClean="0">
              <a:solidFill>
                <a:srgbClr val="000000"/>
              </a:solidFill>
              <a:latin typeface="Arial" charset="0"/>
            </a:endParaRPr>
          </a:p>
          <a:p>
            <a:pPr eaLnBrk="1" hangingPunct="1"/>
            <a:endParaRPr lang="en-US" u="sng" smtClean="0">
              <a:solidFill>
                <a:srgbClr val="000000"/>
              </a:solidFill>
              <a:latin typeface="Arial" charset="0"/>
            </a:endParaRPr>
          </a:p>
          <a:p>
            <a:pPr eaLnBrk="1" hangingPunct="1"/>
            <a:r>
              <a:rPr lang="en-US" smtClean="0">
                <a:solidFill>
                  <a:srgbClr val="000000"/>
                </a:solidFill>
                <a:latin typeface="Arial" charset="0"/>
              </a:rPr>
              <a:t>100-kV, 100-kA, 10-GW</a:t>
            </a:r>
          </a:p>
          <a:p>
            <a:pPr eaLnBrk="1" hangingPunct="1"/>
            <a:r>
              <a:rPr lang="en-US" smtClean="0">
                <a:solidFill>
                  <a:srgbClr val="000000"/>
                </a:solidFill>
                <a:latin typeface="Arial" charset="0"/>
              </a:rPr>
              <a:t>66 K &lt; T&lt; 69 K</a:t>
            </a:r>
          </a:p>
        </p:txBody>
      </p:sp>
    </p:spTree>
    <p:extLst>
      <p:ext uri="{BB962C8B-B14F-4D97-AF65-F5344CB8AC3E}">
        <p14:creationId xmlns:p14="http://schemas.microsoft.com/office/powerpoint/2010/main" val="262027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2"/>
          <p:cNvSpPr>
            <a:spLocks noGrp="1"/>
          </p:cNvSpPr>
          <p:nvPr>
            <p:ph type="title" idx="4294967295"/>
          </p:nvPr>
        </p:nvSpPr>
        <p:spPr>
          <a:xfrm>
            <a:off x="457200" y="0"/>
            <a:ext cx="8229600" cy="914400"/>
          </a:xfrm>
        </p:spPr>
        <p:txBody>
          <a:bodyPr rtlCol="0">
            <a:normAutofit fontScale="90000"/>
          </a:bodyPr>
          <a:lstStyle/>
          <a:p>
            <a:pPr eaLnBrk="1" fontAlgn="auto" hangingPunct="1">
              <a:spcAft>
                <a:spcPts val="0"/>
              </a:spcAft>
              <a:defRPr/>
            </a:pPr>
            <a:r>
              <a:rPr lang="en-US" sz="3600" smtClean="0">
                <a:latin typeface="Arial" pitchFamily="34" charset="0"/>
              </a:rPr>
              <a:t>HTSC Cable Projects Worldwide</a:t>
            </a:r>
            <a:br>
              <a:rPr lang="en-US" sz="3600" smtClean="0">
                <a:latin typeface="Arial" pitchFamily="34" charset="0"/>
              </a:rPr>
            </a:br>
            <a:r>
              <a:rPr lang="en-US" sz="3200" smtClean="0">
                <a:latin typeface="Arial" pitchFamily="34" charset="0"/>
              </a:rPr>
              <a:t>Past, Present…Future?</a:t>
            </a:r>
          </a:p>
        </p:txBody>
      </p:sp>
      <p:pic>
        <p:nvPicPr>
          <p:cNvPr id="92163" name="Picture 2" descr="C:\DOCUME~1\PAULM~1.GRA\LOCALS~1\Temp\sc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012238"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4"/>
          <p:cNvSpPr>
            <a:spLocks noChangeArrowheads="1"/>
          </p:cNvSpPr>
          <p:nvPr/>
        </p:nvSpPr>
        <p:spPr bwMode="auto">
          <a:xfrm>
            <a:off x="4203700" y="6640513"/>
            <a:ext cx="457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prstClr val="black"/>
              </a:solidFill>
              <a:latin typeface="Calibri" pitchFamily="34" charset="0"/>
            </a:endParaRPr>
          </a:p>
        </p:txBody>
      </p:sp>
      <p:sp>
        <p:nvSpPr>
          <p:cNvPr id="52229" name="Line 5"/>
          <p:cNvSpPr>
            <a:spLocks noChangeShapeType="1"/>
          </p:cNvSpPr>
          <p:nvPr/>
        </p:nvSpPr>
        <p:spPr bwMode="auto">
          <a:xfrm>
            <a:off x="7639050" y="1828800"/>
            <a:ext cx="0" cy="4953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prstClr val="black"/>
              </a:solidFill>
              <a:latin typeface="Calibri" pitchFamily="34" charset="0"/>
            </a:endParaRPr>
          </a:p>
        </p:txBody>
      </p:sp>
    </p:spTree>
    <p:extLst>
      <p:ext uri="{BB962C8B-B14F-4D97-AF65-F5344CB8AC3E}">
        <p14:creationId xmlns:p14="http://schemas.microsoft.com/office/powerpoint/2010/main" val="3922292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title"/>
          </p:nvPr>
        </p:nvSpPr>
        <p:spPr/>
        <p:txBody>
          <a:bodyPr/>
          <a:lstStyle/>
          <a:p>
            <a:r>
              <a:rPr lang="en-US"/>
              <a:t>US Department of Energy</a:t>
            </a:r>
            <a:r>
              <a:rPr lang="en-US" sz="4000"/>
              <a:t/>
            </a:r>
            <a:br>
              <a:rPr lang="en-US" sz="4000"/>
            </a:br>
            <a:r>
              <a:rPr lang="en-US" sz="2800"/>
              <a:t>Budget of the Office of Electricity Delivery and Energy Reliability: FY 2010-11 (10</a:t>
            </a:r>
            <a:r>
              <a:rPr lang="en-US" sz="2800" baseline="30000"/>
              <a:t>3</a:t>
            </a:r>
            <a:r>
              <a:rPr lang="en-US" sz="2800"/>
              <a:t> USD)</a:t>
            </a:r>
          </a:p>
        </p:txBody>
      </p:sp>
      <p:pic>
        <p:nvPicPr>
          <p:cNvPr id="15258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752600"/>
            <a:ext cx="8610600" cy="4743450"/>
          </a:xfrm>
          <a:noFill/>
          <a:ln/>
        </p:spPr>
      </p:pic>
      <p:sp>
        <p:nvSpPr>
          <p:cNvPr id="152584" name="Text Box 8"/>
          <p:cNvSpPr txBox="1">
            <a:spLocks noChangeArrowheads="1"/>
          </p:cNvSpPr>
          <p:nvPr/>
        </p:nvSpPr>
        <p:spPr bwMode="auto">
          <a:xfrm>
            <a:off x="6553200" y="2971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smtClean="0">
                <a:solidFill>
                  <a:srgbClr val="FF3300"/>
                </a:solidFill>
                <a:latin typeface="Arial" pitchFamily="34" charset="0"/>
                <a:cs typeface="Arial" pitchFamily="34" charset="0"/>
              </a:rPr>
              <a:t>   ?             ?</a:t>
            </a:r>
          </a:p>
        </p:txBody>
      </p:sp>
      <p:sp>
        <p:nvSpPr>
          <p:cNvPr id="152585" name="Line 9"/>
          <p:cNvSpPr>
            <a:spLocks noChangeShapeType="1"/>
          </p:cNvSpPr>
          <p:nvPr/>
        </p:nvSpPr>
        <p:spPr bwMode="auto">
          <a:xfrm>
            <a:off x="609600" y="3984625"/>
            <a:ext cx="8077200"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mtClean="0">
              <a:solidFill>
                <a:srgbClr val="000000"/>
              </a:solidFill>
              <a:latin typeface="Arial" pitchFamily="34" charset="0"/>
              <a:cs typeface="Arial" pitchFamily="34" charset="0"/>
            </a:endParaRPr>
          </a:p>
        </p:txBody>
      </p:sp>
      <p:sp>
        <p:nvSpPr>
          <p:cNvPr id="12" name="Cloud Callout 11"/>
          <p:cNvSpPr>
            <a:spLocks noChangeArrowheads="1"/>
          </p:cNvSpPr>
          <p:nvPr/>
        </p:nvSpPr>
        <p:spPr bwMode="auto">
          <a:xfrm>
            <a:off x="4953000" y="6400800"/>
            <a:ext cx="4191000" cy="381000"/>
          </a:xfrm>
          <a:prstGeom prst="cloudCallout">
            <a:avLst>
              <a:gd name="adj1" fmla="val -17310"/>
              <a:gd name="adj2" fmla="val -90833"/>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b="1" smtClean="0">
                <a:solidFill>
                  <a:srgbClr val="FF0000"/>
                </a:solidFill>
                <a:latin typeface="Calibri" pitchFamily="34" charset="0"/>
                <a:cs typeface="Arial" pitchFamily="34" charset="0"/>
              </a:rPr>
              <a:t>WOW ! “Obama Cash”</a:t>
            </a:r>
          </a:p>
        </p:txBody>
      </p:sp>
    </p:spTree>
    <p:extLst>
      <p:ext uri="{BB962C8B-B14F-4D97-AF65-F5344CB8AC3E}">
        <p14:creationId xmlns:p14="http://schemas.microsoft.com/office/powerpoint/2010/main" val="3601868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wheel(4)">
                                      <p:cBhvr>
                                        <p:cTn id="7" dur="20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258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P spid="15258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457200" y="76200"/>
            <a:ext cx="8229600" cy="1143000"/>
          </a:xfrm>
        </p:spPr>
        <p:txBody>
          <a:bodyPr rtlCol="0">
            <a:normAutofit fontScale="90000"/>
          </a:bodyPr>
          <a:lstStyle/>
          <a:p>
            <a:pPr eaLnBrk="1" fontAlgn="auto" hangingPunct="1">
              <a:spcAft>
                <a:spcPts val="0"/>
              </a:spcAft>
              <a:defRPr/>
            </a:pPr>
            <a:r>
              <a:rPr lang="en-US" dirty="0" smtClean="0"/>
              <a:t>A Modest Proposal</a:t>
            </a:r>
            <a:br>
              <a:rPr lang="en-US" dirty="0" smtClean="0"/>
            </a:br>
            <a:r>
              <a:rPr lang="en-US" sz="3600" dirty="0" smtClean="0"/>
              <a:t>-</a:t>
            </a:r>
            <a:r>
              <a:rPr lang="en-US" sz="3600" dirty="0" smtClean="0">
                <a:hlinkClick r:id="rId2"/>
              </a:rPr>
              <a:t>Upbraiding the Utilities</a:t>
            </a:r>
            <a:r>
              <a:rPr lang="en-US" sz="3600" dirty="0" smtClean="0"/>
              <a:t>-</a:t>
            </a:r>
            <a:endParaRPr lang="en-US" dirty="0" smtClean="0"/>
          </a:p>
        </p:txBody>
      </p:sp>
      <p:sp>
        <p:nvSpPr>
          <p:cNvPr id="100355" name="Content Placeholder 2"/>
          <p:cNvSpPr>
            <a:spLocks noGrp="1"/>
          </p:cNvSpPr>
          <p:nvPr>
            <p:ph idx="4294967295"/>
          </p:nvPr>
        </p:nvSpPr>
        <p:spPr>
          <a:xfrm>
            <a:off x="457200" y="1752600"/>
            <a:ext cx="8229600" cy="4678362"/>
          </a:xfrm>
        </p:spPr>
        <p:txBody>
          <a:bodyPr/>
          <a:lstStyle/>
          <a:p>
            <a:pPr eaLnBrk="1" hangingPunct="1"/>
            <a:r>
              <a:rPr lang="en-US" sz="2400" dirty="0" smtClean="0"/>
              <a:t>More than a half-century of successful demonstrations/prototyping power applications of superconductivity (1950s - &gt;2000, in Japan and US)…low- and high-</a:t>
            </a:r>
            <a:r>
              <a:rPr lang="en-US" sz="2400" dirty="0" err="1" smtClean="0"/>
              <a:t>Tc</a:t>
            </a:r>
            <a:r>
              <a:rPr lang="en-US" sz="2400" dirty="0" smtClean="0"/>
              <a:t>…now sitting “on the shelf.”</a:t>
            </a:r>
          </a:p>
          <a:p>
            <a:pPr eaLnBrk="1" hangingPunct="1"/>
            <a:r>
              <a:rPr lang="en-US" sz="2400" dirty="0" smtClean="0"/>
              <a:t>Why aren’t they “in the field” today?</a:t>
            </a:r>
          </a:p>
          <a:p>
            <a:pPr eaLnBrk="1" hangingPunct="1"/>
            <a:r>
              <a:rPr lang="en-US" sz="2400" dirty="0" smtClean="0"/>
              <a:t>Is their absence due to…</a:t>
            </a:r>
          </a:p>
          <a:p>
            <a:pPr lvl="1" eaLnBrk="1" hangingPunct="1"/>
            <a:r>
              <a:rPr lang="en-US" sz="2000" dirty="0" smtClean="0"/>
              <a:t>Cost?</a:t>
            </a:r>
          </a:p>
          <a:p>
            <a:pPr lvl="1" eaLnBrk="1" hangingPunct="1"/>
            <a:r>
              <a:rPr lang="en-US" sz="2000" dirty="0" smtClean="0"/>
              <a:t>Hassle?</a:t>
            </a:r>
          </a:p>
          <a:p>
            <a:pPr lvl="1" eaLnBrk="1" hangingPunct="1"/>
            <a:r>
              <a:rPr lang="en-US" sz="2000" dirty="0" smtClean="0"/>
              <a:t>or “lack of compelling” need?</a:t>
            </a:r>
          </a:p>
          <a:p>
            <a:pPr lvl="1" eaLnBrk="1" hangingPunct="1"/>
            <a:r>
              <a:rPr lang="en-US" sz="2000" dirty="0" smtClean="0"/>
              <a:t>or “all of the above?”</a:t>
            </a:r>
          </a:p>
        </p:txBody>
      </p:sp>
    </p:spTree>
    <p:extLst>
      <p:ext uri="{BB962C8B-B14F-4D97-AF65-F5344CB8AC3E}">
        <p14:creationId xmlns:p14="http://schemas.microsoft.com/office/powerpoint/2010/main" val="2899095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0355">
                                            <p:txEl>
                                              <p:pRg st="3" end="3"/>
                                            </p:txEl>
                                          </p:spTgt>
                                        </p:tgtEl>
                                        <p:attrNameLst>
                                          <p:attrName>style.visibility</p:attrName>
                                        </p:attrNameLst>
                                      </p:cBhvr>
                                      <p:to>
                                        <p:strVal val="visible"/>
                                      </p:to>
                                    </p:set>
                                    <p:anim calcmode="lin" valueType="num">
                                      <p:cBhvr additive="base">
                                        <p:cTn id="23"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 calcmode="lin" valueType="num">
                                      <p:cBhvr additive="base">
                                        <p:cTn id="27"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355">
                                            <p:txEl>
                                              <p:pRg st="5" end="5"/>
                                            </p:txEl>
                                          </p:spTgt>
                                        </p:tgtEl>
                                        <p:attrNameLst>
                                          <p:attrName>style.visibility</p:attrName>
                                        </p:attrNameLst>
                                      </p:cBhvr>
                                      <p:to>
                                        <p:strVal val="visible"/>
                                      </p:to>
                                    </p:set>
                                    <p:anim calcmode="lin" valueType="num">
                                      <p:cBhvr additive="base">
                                        <p:cTn id="31"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355">
                                            <p:txEl>
                                              <p:pRg st="6" end="6"/>
                                            </p:txEl>
                                          </p:spTgt>
                                        </p:tgtEl>
                                        <p:attrNameLst>
                                          <p:attrName>style.visibility</p:attrName>
                                        </p:attrNameLst>
                                      </p:cBhvr>
                                      <p:to>
                                        <p:strVal val="visible"/>
                                      </p:to>
                                    </p:set>
                                    <p:anim calcmode="lin" valueType="num">
                                      <p:cBhvr additive="base">
                                        <p:cTn id="35"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55638"/>
            <a:ext cx="8229600" cy="5668962"/>
          </a:xfrm>
        </p:spPr>
        <p:txBody>
          <a:bodyPr/>
          <a:lstStyle/>
          <a:p>
            <a:pPr eaLnBrk="1" hangingPunct="1"/>
            <a:r>
              <a:rPr lang="en-US" sz="2400" smtClean="0"/>
              <a:t>US utilities have long claimed to “want”…</a:t>
            </a:r>
          </a:p>
          <a:p>
            <a:pPr lvl="1" eaLnBrk="1" hangingPunct="1"/>
            <a:r>
              <a:rPr lang="en-US" sz="2000" smtClean="0"/>
              <a:t>Efficient long-length cables</a:t>
            </a:r>
          </a:p>
          <a:p>
            <a:pPr lvl="1" eaLnBrk="1" hangingPunct="1"/>
            <a:r>
              <a:rPr lang="en-US" sz="2000" smtClean="0"/>
              <a:t>Oil-free transformers</a:t>
            </a:r>
          </a:p>
          <a:p>
            <a:pPr lvl="1" eaLnBrk="1" hangingPunct="1"/>
            <a:r>
              <a:rPr lang="en-US" sz="2000" smtClean="0"/>
              <a:t>Energy Storage</a:t>
            </a:r>
          </a:p>
          <a:p>
            <a:pPr lvl="1" eaLnBrk="1" hangingPunct="1"/>
            <a:r>
              <a:rPr lang="en-US" sz="2000" smtClean="0"/>
              <a:t>Fast fault current limiters at high voltage (FCLs)</a:t>
            </a:r>
          </a:p>
          <a:p>
            <a:pPr lvl="1" eaLnBrk="1" hangingPunct="1"/>
            <a:r>
              <a:rPr lang="en-US" sz="2000" smtClean="0"/>
              <a:t>Efficient rotating machinery (aka, motors and generators)</a:t>
            </a:r>
          </a:p>
          <a:p>
            <a:pPr eaLnBrk="1" hangingPunct="1"/>
            <a:r>
              <a:rPr lang="en-US" sz="2400" smtClean="0"/>
              <a:t>Well, we got ‘em.  Utilities claim:</a:t>
            </a:r>
          </a:p>
          <a:p>
            <a:pPr lvl="1" eaLnBrk="1" hangingPunct="1"/>
            <a:r>
              <a:rPr lang="en-US" sz="2000" smtClean="0"/>
              <a:t>They’re too high-cost, because,</a:t>
            </a:r>
          </a:p>
          <a:p>
            <a:pPr marL="1314450" lvl="2" indent="-457200" eaLnBrk="1" hangingPunct="1"/>
            <a:r>
              <a:rPr lang="en-US" sz="1800" smtClean="0"/>
              <a:t>The wire is too expensive.</a:t>
            </a:r>
          </a:p>
          <a:p>
            <a:pPr marL="1314450" lvl="2" indent="-457200" eaLnBrk="1" hangingPunct="1"/>
            <a:r>
              <a:rPr lang="en-US" sz="1800" smtClean="0"/>
              <a:t>They have to be kept too cold.</a:t>
            </a:r>
          </a:p>
          <a:p>
            <a:pPr marL="1314450" lvl="2" indent="-457200" eaLnBrk="1" hangingPunct="1"/>
            <a:r>
              <a:rPr lang="en-US" sz="1800" smtClean="0"/>
              <a:t>Electricity is cheap, and “in field” energy efficiency is not a “compelling” driver</a:t>
            </a:r>
          </a:p>
          <a:p>
            <a:pPr lvl="1" eaLnBrk="1" hangingPunct="1"/>
            <a:r>
              <a:rPr lang="en-US" sz="2000" smtClean="0"/>
              <a:t>Anyway, we can solve our needs by incrementally improving the “old” ways (</a:t>
            </a:r>
            <a:r>
              <a:rPr lang="en-US" sz="2000" u="sng" smtClean="0"/>
              <a:t>don’t ever underestimate the ingenuity of a utility engineer to improvise, adopt and adapt</a:t>
            </a:r>
            <a:r>
              <a:rPr lang="en-US" sz="2000" smtClean="0"/>
              <a:t>) </a:t>
            </a:r>
          </a:p>
        </p:txBody>
      </p:sp>
    </p:spTree>
    <p:extLst>
      <p:ext uri="{BB962C8B-B14F-4D97-AF65-F5344CB8AC3E}">
        <p14:creationId xmlns:p14="http://schemas.microsoft.com/office/powerpoint/2010/main" val="2108114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457200" y="274638"/>
            <a:ext cx="8229600" cy="868362"/>
          </a:xfrm>
        </p:spPr>
        <p:txBody>
          <a:bodyPr/>
          <a:lstStyle/>
          <a:p>
            <a:pPr eaLnBrk="1" hangingPunct="1"/>
            <a:r>
              <a:rPr lang="en-US" sz="3600" smtClean="0"/>
              <a:t>“Then…a modest proposal…”</a:t>
            </a:r>
          </a:p>
        </p:txBody>
      </p:sp>
      <p:sp>
        <p:nvSpPr>
          <p:cNvPr id="3" name="Content Placeholder 2"/>
          <p:cNvSpPr>
            <a:spLocks noGrp="1"/>
          </p:cNvSpPr>
          <p:nvPr>
            <p:ph idx="4294967295"/>
          </p:nvPr>
        </p:nvSpPr>
        <p:spPr/>
        <p:txBody>
          <a:bodyPr/>
          <a:lstStyle/>
          <a:p>
            <a:pPr eaLnBrk="1" hangingPunct="1"/>
            <a:r>
              <a:rPr lang="en-US" sz="2400" smtClean="0"/>
              <a:t>If the “cost” of the wire in any given application were to be “zero,”…</a:t>
            </a:r>
          </a:p>
          <a:p>
            <a:pPr eaLnBrk="1" hangingPunct="1"/>
            <a:r>
              <a:rPr lang="en-US" sz="2400" smtClean="0"/>
              <a:t>Would the utilities then “buy them?”  And sign a “letter of intent” to purchase “x” number?</a:t>
            </a:r>
          </a:p>
          <a:p>
            <a:pPr lvl="1" eaLnBrk="1" hangingPunct="1"/>
            <a:r>
              <a:rPr lang="en-US" sz="2000" smtClean="0"/>
              <a:t>e.g., Fault Current Limiters, for which US utilities have long claimed a need</a:t>
            </a:r>
          </a:p>
          <a:p>
            <a:pPr eaLnBrk="1" hangingPunct="1"/>
            <a:r>
              <a:rPr lang="en-US" sz="2400" smtClean="0"/>
              <a:t>“Zero cost” would be obtained as a Federal or State “tax credit” for the wire cost of the quantity purchased by the utility equipment vendor or the utility itself…</a:t>
            </a:r>
          </a:p>
          <a:p>
            <a:pPr eaLnBrk="1" hangingPunct="1"/>
            <a:r>
              <a:rPr lang="en-US" sz="2400" smtClean="0"/>
              <a:t>Well?</a:t>
            </a:r>
          </a:p>
        </p:txBody>
      </p:sp>
    </p:spTree>
    <p:extLst>
      <p:ext uri="{BB962C8B-B14F-4D97-AF65-F5344CB8AC3E}">
        <p14:creationId xmlns:p14="http://schemas.microsoft.com/office/powerpoint/2010/main" val="1156862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pPr eaLnBrk="1" hangingPunct="1"/>
            <a:r>
              <a:rPr lang="en-US" sz="3200" smtClean="0"/>
              <a:t>Questions for US HTSC Wire Manufacturers</a:t>
            </a:r>
          </a:p>
        </p:txBody>
      </p:sp>
      <p:sp>
        <p:nvSpPr>
          <p:cNvPr id="3" name="Content Placeholder 2"/>
          <p:cNvSpPr>
            <a:spLocks noGrp="1"/>
          </p:cNvSpPr>
          <p:nvPr>
            <p:ph idx="4294967295"/>
          </p:nvPr>
        </p:nvSpPr>
        <p:spPr>
          <a:xfrm>
            <a:off x="457200" y="1371600"/>
            <a:ext cx="8229600" cy="4525963"/>
          </a:xfrm>
        </p:spPr>
        <p:txBody>
          <a:bodyPr/>
          <a:lstStyle/>
          <a:p>
            <a:pPr eaLnBrk="1" hangingPunct="1"/>
            <a:r>
              <a:rPr lang="en-US" sz="2000" dirty="0" smtClean="0"/>
              <a:t>American Superconductor</a:t>
            </a:r>
            <a:endParaRPr lang="en-US" sz="2000" dirty="0" smtClean="0"/>
          </a:p>
          <a:p>
            <a:pPr lvl="1" eaLnBrk="1" hangingPunct="1"/>
            <a:r>
              <a:rPr lang="en-US" sz="1800" dirty="0" smtClean="0"/>
              <a:t>Estimated gross revenue from wire sales (and actual delivery) for FY2011?</a:t>
            </a:r>
          </a:p>
          <a:p>
            <a:pPr lvl="1" eaLnBrk="1" hangingPunct="1"/>
            <a:r>
              <a:rPr lang="en-US" sz="1800" dirty="0" smtClean="0"/>
              <a:t>Note: 3Q10 gross revenue from wire sales was 1.8% of total </a:t>
            </a:r>
            <a:r>
              <a:rPr lang="en-US" sz="1800" dirty="0" smtClean="0"/>
              <a:t>quarter</a:t>
            </a:r>
          </a:p>
          <a:p>
            <a:pPr lvl="1" eaLnBrk="1" hangingPunct="1"/>
            <a:r>
              <a:rPr lang="en-US" sz="1800" i="1" dirty="0" smtClean="0">
                <a:solidFill>
                  <a:srgbClr val="FF0000"/>
                </a:solidFill>
              </a:rPr>
              <a:t>Flash:  On 10/17/11 American Superconductor becomes AMSC!</a:t>
            </a:r>
            <a:endParaRPr lang="en-US" sz="1800" i="1" dirty="0" smtClean="0">
              <a:solidFill>
                <a:srgbClr val="FF0000"/>
              </a:solidFill>
            </a:endParaRPr>
          </a:p>
          <a:p>
            <a:pPr eaLnBrk="1" hangingPunct="1"/>
            <a:r>
              <a:rPr lang="en-US" sz="2000" dirty="0" err="1" smtClean="0"/>
              <a:t>SuperPower</a:t>
            </a:r>
            <a:endParaRPr lang="en-US" sz="2000" dirty="0" smtClean="0"/>
          </a:p>
          <a:p>
            <a:pPr lvl="1" eaLnBrk="1" hangingPunct="1"/>
            <a:r>
              <a:rPr lang="en-US" sz="1800" dirty="0" smtClean="0"/>
              <a:t>Same as AMSC #1 above</a:t>
            </a:r>
          </a:p>
          <a:p>
            <a:pPr lvl="1" eaLnBrk="1" hangingPunct="1"/>
            <a:r>
              <a:rPr lang="en-US" sz="1800" dirty="0" smtClean="0"/>
              <a:t>Estimated employee/manpower growth in CY2011</a:t>
            </a:r>
          </a:p>
          <a:p>
            <a:pPr eaLnBrk="1" hangingPunct="1"/>
            <a:r>
              <a:rPr lang="en-US" sz="2000" dirty="0" err="1" smtClean="0"/>
              <a:t>Ultera</a:t>
            </a:r>
            <a:r>
              <a:rPr lang="en-US" sz="2000" dirty="0" smtClean="0"/>
              <a:t>/</a:t>
            </a:r>
            <a:r>
              <a:rPr lang="en-US" sz="2000" dirty="0" err="1" smtClean="0"/>
              <a:t>Southwire</a:t>
            </a:r>
            <a:endParaRPr lang="en-US" sz="2000" dirty="0" smtClean="0"/>
          </a:p>
          <a:p>
            <a:pPr lvl="1" eaLnBrk="1" hangingPunct="1"/>
            <a:r>
              <a:rPr lang="en-US" sz="1800" dirty="0" smtClean="0"/>
              <a:t>Is Carrolton plant cable (Gen 1) still in operation?</a:t>
            </a:r>
          </a:p>
          <a:p>
            <a:pPr lvl="1" eaLnBrk="1" hangingPunct="1"/>
            <a:r>
              <a:rPr lang="en-US" sz="1800" dirty="0" smtClean="0"/>
              <a:t>Plans to replace/extend?</a:t>
            </a:r>
          </a:p>
          <a:p>
            <a:pPr eaLnBrk="1" hangingPunct="1"/>
            <a:r>
              <a:rPr lang="en-US" sz="2000" dirty="0" err="1" smtClean="0"/>
              <a:t>Nexans</a:t>
            </a:r>
            <a:r>
              <a:rPr lang="en-US" sz="2000" dirty="0" smtClean="0"/>
              <a:t>/AMSC/LIPA</a:t>
            </a:r>
          </a:p>
          <a:p>
            <a:pPr lvl="1" eaLnBrk="1" hangingPunct="1"/>
            <a:r>
              <a:rPr lang="en-US" sz="1800" dirty="0" smtClean="0"/>
              <a:t>Status of Gen II wire/cable upgrade</a:t>
            </a:r>
          </a:p>
          <a:p>
            <a:pPr eaLnBrk="1" hangingPunct="1"/>
            <a:r>
              <a:rPr lang="en-US" sz="2200" dirty="0" smtClean="0"/>
              <a:t>AMSC/</a:t>
            </a:r>
            <a:r>
              <a:rPr lang="en-US" sz="2200" dirty="0" err="1" smtClean="0"/>
              <a:t>ConEd</a:t>
            </a:r>
            <a:r>
              <a:rPr lang="en-US" sz="2200" dirty="0" smtClean="0"/>
              <a:t>/DHS</a:t>
            </a:r>
          </a:p>
          <a:p>
            <a:pPr lvl="1" eaLnBrk="1" hangingPunct="1"/>
            <a:r>
              <a:rPr lang="en-US" sz="1800" dirty="0" smtClean="0"/>
              <a:t>Status/funding of Project Hydra</a:t>
            </a:r>
          </a:p>
          <a:p>
            <a:pPr eaLnBrk="1" hangingPunct="1"/>
            <a:endParaRPr lang="en-US" sz="20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p:txBody>
      </p:sp>
    </p:spTree>
    <p:extLst>
      <p:ext uri="{BB962C8B-B14F-4D97-AF65-F5344CB8AC3E}">
        <p14:creationId xmlns:p14="http://schemas.microsoft.com/office/powerpoint/2010/main" val="32857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1997094" y="0"/>
            <a:ext cx="5149811" cy="6858000"/>
          </a:xfrm>
          <a:prstGeom prst="rect">
            <a:avLst/>
          </a:prstGeom>
        </p:spPr>
      </p:pic>
    </p:spTree>
    <p:extLst>
      <p:ext uri="{BB962C8B-B14F-4D97-AF65-F5344CB8AC3E}">
        <p14:creationId xmlns:p14="http://schemas.microsoft.com/office/powerpoint/2010/main" val="427671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71575"/>
            <a:ext cx="6934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Rectangle 4"/>
          <p:cNvSpPr>
            <a:spLocks noGrp="1" noChangeArrowheads="1"/>
          </p:cNvSpPr>
          <p:nvPr>
            <p:ph type="title"/>
          </p:nvPr>
        </p:nvSpPr>
        <p:spPr>
          <a:xfrm>
            <a:off x="457200" y="76200"/>
            <a:ext cx="8229600" cy="1143000"/>
          </a:xfrm>
        </p:spPr>
        <p:txBody>
          <a:bodyPr/>
          <a:lstStyle/>
          <a:p>
            <a:r>
              <a:rPr lang="en-US" sz="4000" dirty="0" smtClean="0">
                <a:latin typeface="Arial" pitchFamily="34" charset="0"/>
                <a:cs typeface="Arial" pitchFamily="34" charset="0"/>
              </a:rPr>
              <a:t>A Canadian’s View of the World</a:t>
            </a:r>
          </a:p>
        </p:txBody>
      </p:sp>
    </p:spTree>
    <p:extLst>
      <p:ext uri="{BB962C8B-B14F-4D97-AF65-F5344CB8AC3E}">
        <p14:creationId xmlns:p14="http://schemas.microsoft.com/office/powerpoint/2010/main" val="388376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19600" y="1314007"/>
            <a:ext cx="411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hlinkClick r:id="rId3"/>
              </a:rPr>
              <a:t>Mackenzie Valley Pipeline</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8208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It’s 2030</a:t>
            </a:r>
          </a:p>
        </p:txBody>
      </p:sp>
      <p:sp>
        <p:nvSpPr>
          <p:cNvPr id="521219" name="Rectangle 3"/>
          <p:cNvSpPr>
            <a:spLocks noGrp="1" noChangeArrowheads="1"/>
          </p:cNvSpPr>
          <p:nvPr>
            <p:ph type="body" idx="1"/>
          </p:nvPr>
        </p:nvSpPr>
        <p:spPr>
          <a:xfrm>
            <a:off x="457200" y="1219200"/>
            <a:ext cx="8229600" cy="4525963"/>
          </a:xfrm>
        </p:spPr>
        <p:txBody>
          <a:bodyPr>
            <a:normAutofit fontScale="92500" lnSpcReduction="10000"/>
          </a:bodyPr>
          <a:lstStyle/>
          <a:p>
            <a:pPr>
              <a:defRPr/>
            </a:pPr>
            <a:r>
              <a:rPr lang="en-US" i="1">
                <a:solidFill>
                  <a:srgbClr val="FF3300"/>
                </a:solidFill>
              </a:rPr>
              <a:t>The Gas runs out!</a:t>
            </a:r>
          </a:p>
          <a:p>
            <a:pPr>
              <a:defRPr/>
            </a:pPr>
            <a:r>
              <a:rPr lang="en-US"/>
              <a:t>We have built the LNG SuperCable years before</a:t>
            </a:r>
          </a:p>
          <a:p>
            <a:pPr>
              <a:defRPr/>
            </a:pPr>
            <a:r>
              <a:rPr lang="en-US"/>
              <a:t>Put HTCGR Nukes on the now empty gas fields to make hydrogen and electricity (some of the electricity infrastructure, e.g., I/C stations, already in place)</a:t>
            </a:r>
          </a:p>
          <a:p>
            <a:pPr>
              <a:defRPr/>
            </a:pPr>
            <a:r>
              <a:rPr lang="en-US"/>
              <a:t>Enable the pre-engineered hydrogen capabilities of the LNG SuperCable to now transport protons and electrons.</a:t>
            </a:r>
          </a:p>
        </p:txBody>
      </p:sp>
    </p:spTree>
    <p:extLst>
      <p:ext uri="{BB962C8B-B14F-4D97-AF65-F5344CB8AC3E}">
        <p14:creationId xmlns:p14="http://schemas.microsoft.com/office/powerpoint/2010/main" val="3939662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1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1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1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76200"/>
            <a:ext cx="8229600" cy="1143000"/>
          </a:xfrm>
        </p:spPr>
        <p:txBody>
          <a:bodyPr/>
          <a:lstStyle/>
          <a:p>
            <a:pPr eaLnBrk="1" hangingPunct="1"/>
            <a:r>
              <a:rPr lang="en-US" i="1" u="sng" dirty="0" smtClean="0">
                <a:hlinkClick r:id="rId3"/>
              </a:rPr>
              <a:t>The </a:t>
            </a:r>
            <a:r>
              <a:rPr lang="en-US" i="1" u="sng" dirty="0" err="1" smtClean="0">
                <a:hlinkClick r:id="rId3"/>
              </a:rPr>
              <a:t>Hydricity</a:t>
            </a:r>
            <a:r>
              <a:rPr lang="en-US" i="1" u="sng" dirty="0" smtClean="0">
                <a:hlinkClick r:id="rId3"/>
              </a:rPr>
              <a:t> </a:t>
            </a:r>
            <a:r>
              <a:rPr lang="en-US" i="1" u="sng" dirty="0" err="1" smtClean="0">
                <a:hlinkClick r:id="rId3"/>
              </a:rPr>
              <a:t>SuperCable</a:t>
            </a:r>
            <a:endParaRPr lang="en-US" dirty="0" smtClean="0"/>
          </a:p>
        </p:txBody>
      </p:sp>
      <p:grpSp>
        <p:nvGrpSpPr>
          <p:cNvPr id="32771" name="Group 3"/>
          <p:cNvGrpSpPr>
            <a:grpSpLocks/>
          </p:cNvGrpSpPr>
          <p:nvPr/>
        </p:nvGrpSpPr>
        <p:grpSpPr bwMode="auto">
          <a:xfrm>
            <a:off x="361950" y="1266825"/>
            <a:ext cx="3567113" cy="3524250"/>
            <a:chOff x="336" y="384"/>
            <a:chExt cx="3120" cy="3120"/>
          </a:xfrm>
        </p:grpSpPr>
        <p:sp>
          <p:nvSpPr>
            <p:cNvPr id="32803" name="AutoShape 4"/>
            <p:cNvSpPr>
              <a:spLocks noChangeArrowheads="1"/>
            </p:cNvSpPr>
            <p:nvPr/>
          </p:nvSpPr>
          <p:spPr bwMode="auto">
            <a:xfrm>
              <a:off x="336" y="384"/>
              <a:ext cx="3120" cy="3120"/>
            </a:xfrm>
            <a:custGeom>
              <a:avLst/>
              <a:gdLst>
                <a:gd name="T0" fmla="*/ 225 w 21600"/>
                <a:gd name="T1" fmla="*/ 0 h 21600"/>
                <a:gd name="T2" fmla="*/ 66 w 21600"/>
                <a:gd name="T3" fmla="*/ 66 h 21600"/>
                <a:gd name="T4" fmla="*/ 0 w 21600"/>
                <a:gd name="T5" fmla="*/ 225 h 21600"/>
                <a:gd name="T6" fmla="*/ 66 w 21600"/>
                <a:gd name="T7" fmla="*/ 385 h 21600"/>
                <a:gd name="T8" fmla="*/ 225 w 21600"/>
                <a:gd name="T9" fmla="*/ 451 h 21600"/>
                <a:gd name="T10" fmla="*/ 385 w 21600"/>
                <a:gd name="T11" fmla="*/ 385 h 21600"/>
                <a:gd name="T12" fmla="*/ 451 w 21600"/>
                <a:gd name="T13" fmla="*/ 225 h 21600"/>
                <a:gd name="T14" fmla="*/ 385 w 21600"/>
                <a:gd name="T15" fmla="*/ 66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5" y="10800"/>
                  </a:moveTo>
                  <a:cubicBezTo>
                    <a:pt x="1745" y="15801"/>
                    <a:pt x="5799" y="19855"/>
                    <a:pt x="10800" y="19855"/>
                  </a:cubicBezTo>
                  <a:cubicBezTo>
                    <a:pt x="15801" y="19855"/>
                    <a:pt x="19855" y="15801"/>
                    <a:pt x="19855" y="10800"/>
                  </a:cubicBezTo>
                  <a:cubicBezTo>
                    <a:pt x="19855" y="5799"/>
                    <a:pt x="15801" y="1745"/>
                    <a:pt x="10800" y="1745"/>
                  </a:cubicBezTo>
                  <a:cubicBezTo>
                    <a:pt x="5799" y="1745"/>
                    <a:pt x="1745" y="5799"/>
                    <a:pt x="1745" y="10800"/>
                  </a:cubicBezTo>
                  <a:close/>
                </a:path>
              </a:pathLst>
            </a:custGeom>
            <a:solidFill>
              <a:srgbClr val="000000"/>
            </a:solidFill>
            <a:ln w="9525">
              <a:solidFill>
                <a:schemeClr val="tx1"/>
              </a:solidFill>
              <a:round/>
              <a:headEnd/>
              <a:tailEnd/>
            </a:ln>
          </p:spPr>
          <p:txBody>
            <a:bodyPr wrap="none" anchor="ctr"/>
            <a:lstStyle/>
            <a:p>
              <a:pPr eaLnBrk="0" hangingPunct="0"/>
              <a:endParaRPr lang="en-US" smtClean="0">
                <a:solidFill>
                  <a:srgbClr val="000000"/>
                </a:solidFill>
                <a:latin typeface="Arial" pitchFamily="34" charset="0"/>
                <a:cs typeface="+mn-cs"/>
              </a:endParaRPr>
            </a:p>
          </p:txBody>
        </p:sp>
        <p:sp>
          <p:nvSpPr>
            <p:cNvPr id="32804" name="AutoShape 5"/>
            <p:cNvSpPr>
              <a:spLocks noChangeArrowheads="1"/>
            </p:cNvSpPr>
            <p:nvPr/>
          </p:nvSpPr>
          <p:spPr bwMode="auto">
            <a:xfrm>
              <a:off x="597" y="672"/>
              <a:ext cx="2592" cy="2544"/>
            </a:xfrm>
            <a:custGeom>
              <a:avLst/>
              <a:gdLst>
                <a:gd name="T0" fmla="*/ 156 w 21600"/>
                <a:gd name="T1" fmla="*/ 0 h 21600"/>
                <a:gd name="T2" fmla="*/ 46 w 21600"/>
                <a:gd name="T3" fmla="*/ 44 h 21600"/>
                <a:gd name="T4" fmla="*/ 0 w 21600"/>
                <a:gd name="T5" fmla="*/ 150 h 21600"/>
                <a:gd name="T6" fmla="*/ 46 w 21600"/>
                <a:gd name="T7" fmla="*/ 256 h 21600"/>
                <a:gd name="T8" fmla="*/ 156 w 21600"/>
                <a:gd name="T9" fmla="*/ 300 h 21600"/>
                <a:gd name="T10" fmla="*/ 265 w 21600"/>
                <a:gd name="T11" fmla="*/ 256 h 21600"/>
                <a:gd name="T12" fmla="*/ 311 w 21600"/>
                <a:gd name="T13" fmla="*/ 150 h 21600"/>
                <a:gd name="T14" fmla="*/ 265 w 21600"/>
                <a:gd name="T15" fmla="*/ 44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pPr eaLnBrk="0" hangingPunct="0"/>
              <a:endParaRPr lang="en-US" smtClean="0">
                <a:solidFill>
                  <a:srgbClr val="000000"/>
                </a:solidFill>
                <a:latin typeface="Arial" pitchFamily="34" charset="0"/>
                <a:cs typeface="+mn-cs"/>
              </a:endParaRPr>
            </a:p>
          </p:txBody>
        </p:sp>
        <p:sp>
          <p:nvSpPr>
            <p:cNvPr id="32805" name="AutoShape 6"/>
            <p:cNvSpPr>
              <a:spLocks noChangeArrowheads="1"/>
            </p:cNvSpPr>
            <p:nvPr/>
          </p:nvSpPr>
          <p:spPr bwMode="auto">
            <a:xfrm>
              <a:off x="576" y="672"/>
              <a:ext cx="2592" cy="2544"/>
            </a:xfrm>
            <a:custGeom>
              <a:avLst/>
              <a:gdLst>
                <a:gd name="T0" fmla="*/ 156 w 21600"/>
                <a:gd name="T1" fmla="*/ 0 h 21600"/>
                <a:gd name="T2" fmla="*/ 46 w 21600"/>
                <a:gd name="T3" fmla="*/ 44 h 21600"/>
                <a:gd name="T4" fmla="*/ 0 w 21600"/>
                <a:gd name="T5" fmla="*/ 150 h 21600"/>
                <a:gd name="T6" fmla="*/ 46 w 21600"/>
                <a:gd name="T7" fmla="*/ 256 h 21600"/>
                <a:gd name="T8" fmla="*/ 156 w 21600"/>
                <a:gd name="T9" fmla="*/ 300 h 21600"/>
                <a:gd name="T10" fmla="*/ 265 w 21600"/>
                <a:gd name="T11" fmla="*/ 256 h 21600"/>
                <a:gd name="T12" fmla="*/ 311 w 21600"/>
                <a:gd name="T13" fmla="*/ 150 h 21600"/>
                <a:gd name="T14" fmla="*/ 265 w 21600"/>
                <a:gd name="T15" fmla="*/ 44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pPr eaLnBrk="0" hangingPunct="0"/>
              <a:endParaRPr lang="en-US" smtClean="0">
                <a:solidFill>
                  <a:srgbClr val="000000"/>
                </a:solidFill>
                <a:latin typeface="Arial" pitchFamily="34" charset="0"/>
                <a:cs typeface="+mn-cs"/>
              </a:endParaRPr>
            </a:p>
          </p:txBody>
        </p:sp>
        <p:sp>
          <p:nvSpPr>
            <p:cNvPr id="32806" name="AutoShape 7" descr="Large checker board"/>
            <p:cNvSpPr>
              <a:spLocks noChangeArrowheads="1"/>
            </p:cNvSpPr>
            <p:nvPr/>
          </p:nvSpPr>
          <p:spPr bwMode="auto">
            <a:xfrm>
              <a:off x="594" y="624"/>
              <a:ext cx="2592" cy="2640"/>
            </a:xfrm>
            <a:custGeom>
              <a:avLst/>
              <a:gdLst>
                <a:gd name="T0" fmla="*/ 156 w 21600"/>
                <a:gd name="T1" fmla="*/ 0 h 21600"/>
                <a:gd name="T2" fmla="*/ 46 w 21600"/>
                <a:gd name="T3" fmla="*/ 47 h 21600"/>
                <a:gd name="T4" fmla="*/ 0 w 21600"/>
                <a:gd name="T5" fmla="*/ 161 h 21600"/>
                <a:gd name="T6" fmla="*/ 46 w 21600"/>
                <a:gd name="T7" fmla="*/ 275 h 21600"/>
                <a:gd name="T8" fmla="*/ 156 w 21600"/>
                <a:gd name="T9" fmla="*/ 323 h 21600"/>
                <a:gd name="T10" fmla="*/ 265 w 21600"/>
                <a:gd name="T11" fmla="*/ 275 h 21600"/>
                <a:gd name="T12" fmla="*/ 311 w 21600"/>
                <a:gd name="T13" fmla="*/ 161 h 21600"/>
                <a:gd name="T14" fmla="*/ 265 w 21600"/>
                <a:gd name="T15" fmla="*/ 47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6 h 21600"/>
                <a:gd name="T26" fmla="*/ 18433 w 21600"/>
                <a:gd name="T27" fmla="*/ 1843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pattFill prst="lgCheck">
              <a:fgClr>
                <a:srgbClr val="BBE0E3"/>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mtClean="0">
                <a:solidFill>
                  <a:srgbClr val="000000"/>
                </a:solidFill>
                <a:latin typeface="Arial" pitchFamily="34" charset="0"/>
                <a:cs typeface="+mn-cs"/>
              </a:endParaRPr>
            </a:p>
          </p:txBody>
        </p:sp>
        <p:sp>
          <p:nvSpPr>
            <p:cNvPr id="32807" name="AutoShape 8"/>
            <p:cNvSpPr>
              <a:spLocks noChangeArrowheads="1"/>
            </p:cNvSpPr>
            <p:nvPr/>
          </p:nvSpPr>
          <p:spPr bwMode="auto">
            <a:xfrm>
              <a:off x="1248" y="1314"/>
              <a:ext cx="1266" cy="1248"/>
            </a:xfrm>
            <a:custGeom>
              <a:avLst/>
              <a:gdLst>
                <a:gd name="T0" fmla="*/ 37 w 21600"/>
                <a:gd name="T1" fmla="*/ 0 h 21600"/>
                <a:gd name="T2" fmla="*/ 11 w 21600"/>
                <a:gd name="T3" fmla="*/ 11 h 21600"/>
                <a:gd name="T4" fmla="*/ 0 w 21600"/>
                <a:gd name="T5" fmla="*/ 36 h 21600"/>
                <a:gd name="T6" fmla="*/ 11 w 21600"/>
                <a:gd name="T7" fmla="*/ 62 h 21600"/>
                <a:gd name="T8" fmla="*/ 37 w 21600"/>
                <a:gd name="T9" fmla="*/ 72 h 21600"/>
                <a:gd name="T10" fmla="*/ 63 w 21600"/>
                <a:gd name="T11" fmla="*/ 62 h 21600"/>
                <a:gd name="T12" fmla="*/ 74 w 21600"/>
                <a:gd name="T13" fmla="*/ 36 h 21600"/>
                <a:gd name="T14" fmla="*/ 63 w 21600"/>
                <a:gd name="T15" fmla="*/ 11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67 h 21600"/>
                <a:gd name="T26" fmla="*/ 18444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06" y="10800"/>
                  </a:moveTo>
                  <a:cubicBezTo>
                    <a:pt x="1706" y="15822"/>
                    <a:pt x="5778" y="19894"/>
                    <a:pt x="10800" y="19894"/>
                  </a:cubicBezTo>
                  <a:cubicBezTo>
                    <a:pt x="15822" y="19894"/>
                    <a:pt x="19894" y="15822"/>
                    <a:pt x="19894" y="10800"/>
                  </a:cubicBezTo>
                  <a:cubicBezTo>
                    <a:pt x="19894" y="5778"/>
                    <a:pt x="15822" y="1706"/>
                    <a:pt x="10800" y="1706"/>
                  </a:cubicBezTo>
                  <a:cubicBezTo>
                    <a:pt x="5778" y="1706"/>
                    <a:pt x="1706" y="5778"/>
                    <a:pt x="1706" y="10800"/>
                  </a:cubicBezTo>
                  <a:close/>
                </a:path>
              </a:pathLst>
            </a:custGeom>
            <a:solidFill>
              <a:srgbClr val="FF0000"/>
            </a:solidFill>
            <a:ln w="12700">
              <a:solidFill>
                <a:schemeClr val="tx1"/>
              </a:solidFill>
              <a:round/>
              <a:headEnd/>
              <a:tailEnd/>
            </a:ln>
          </p:spPr>
          <p:txBody>
            <a:bodyPr wrap="none" anchor="ctr"/>
            <a:lstStyle/>
            <a:p>
              <a:pPr eaLnBrk="0" hangingPunct="0"/>
              <a:endParaRPr lang="en-US" smtClean="0">
                <a:solidFill>
                  <a:srgbClr val="000000"/>
                </a:solidFill>
                <a:latin typeface="Arial" pitchFamily="34" charset="0"/>
                <a:cs typeface="+mn-cs"/>
              </a:endParaRPr>
            </a:p>
          </p:txBody>
        </p:sp>
        <p:sp>
          <p:nvSpPr>
            <p:cNvPr id="32808" name="Oval 9"/>
            <p:cNvSpPr>
              <a:spLocks noChangeArrowheads="1"/>
            </p:cNvSpPr>
            <p:nvPr/>
          </p:nvSpPr>
          <p:spPr bwMode="auto">
            <a:xfrm>
              <a:off x="1353" y="1410"/>
              <a:ext cx="1056" cy="1056"/>
            </a:xfrm>
            <a:prstGeom prst="ellipse">
              <a:avLst/>
            </a:prstGeom>
            <a:gradFill rotWithShape="0">
              <a:gsLst>
                <a:gs pos="0">
                  <a:srgbClr val="475E76"/>
                </a:gs>
                <a:gs pos="50000">
                  <a:srgbClr val="99CCFF"/>
                </a:gs>
                <a:gs pos="100000">
                  <a:srgbClr val="475E76"/>
                </a:gs>
              </a:gsLst>
              <a:lin ang="2700000" scaled="1"/>
            </a:gradFill>
            <a:ln w="9525">
              <a:solidFill>
                <a:schemeClr val="tx1"/>
              </a:solidFill>
              <a:round/>
              <a:headEnd/>
              <a:tailEnd/>
            </a:ln>
          </p:spPr>
          <p:txBody>
            <a:bodyPr wrap="none" anchor="ctr"/>
            <a:lstStyle/>
            <a:p>
              <a:pPr eaLnBrk="0" hangingPunct="0"/>
              <a:endParaRPr lang="en-US" smtClean="0">
                <a:solidFill>
                  <a:srgbClr val="000000"/>
                </a:solidFill>
                <a:latin typeface="Arial" pitchFamily="34" charset="0"/>
                <a:cs typeface="+mn-cs"/>
              </a:endParaRPr>
            </a:p>
          </p:txBody>
        </p:sp>
      </p:grpSp>
      <p:sp>
        <p:nvSpPr>
          <p:cNvPr id="32772" name="Text Box 10"/>
          <p:cNvSpPr txBox="1">
            <a:spLocks noChangeArrowheads="1"/>
          </p:cNvSpPr>
          <p:nvPr/>
        </p:nvSpPr>
        <p:spPr bwMode="auto">
          <a:xfrm>
            <a:off x="3994150" y="1255713"/>
            <a:ext cx="4741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US" sz="2400" dirty="0" smtClean="0">
                <a:solidFill>
                  <a:srgbClr val="000000"/>
                </a:solidFill>
                <a:cs typeface="+mn-cs"/>
              </a:rPr>
              <a:t>Dual Delivery of Hydrogen and Electric Power</a:t>
            </a:r>
          </a:p>
        </p:txBody>
      </p:sp>
      <p:grpSp>
        <p:nvGrpSpPr>
          <p:cNvPr id="3" name="Group 11"/>
          <p:cNvGrpSpPr>
            <a:grpSpLocks/>
          </p:cNvGrpSpPr>
          <p:nvPr/>
        </p:nvGrpSpPr>
        <p:grpSpPr bwMode="auto">
          <a:xfrm>
            <a:off x="2257425" y="2128838"/>
            <a:ext cx="6272213" cy="1311275"/>
            <a:chOff x="1422" y="1341"/>
            <a:chExt cx="3951" cy="826"/>
          </a:xfrm>
        </p:grpSpPr>
        <p:sp>
          <p:nvSpPr>
            <p:cNvPr id="32801" name="Text Box 12"/>
            <p:cNvSpPr txBox="1">
              <a:spLocks noChangeArrowheads="1"/>
            </p:cNvSpPr>
            <p:nvPr/>
          </p:nvSpPr>
          <p:spPr bwMode="auto">
            <a:xfrm>
              <a:off x="2970" y="1341"/>
              <a:ext cx="2403"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US" sz="2000" smtClean="0">
                  <a:solidFill>
                    <a:srgbClr val="000000"/>
                  </a:solidFill>
                  <a:cs typeface="+mn-cs"/>
                </a:rPr>
                <a:t>Flowing liquid hydrogen or cold H</a:t>
              </a:r>
              <a:r>
                <a:rPr lang="en-US" sz="2000" baseline="-25000" smtClean="0">
                  <a:solidFill>
                    <a:srgbClr val="000000"/>
                  </a:solidFill>
                  <a:cs typeface="+mn-cs"/>
                </a:rPr>
                <a:t>2</a:t>
              </a:r>
              <a:r>
                <a:rPr lang="en-US" sz="2000" smtClean="0">
                  <a:solidFill>
                    <a:srgbClr val="000000"/>
                  </a:solidFill>
                  <a:cs typeface="+mn-cs"/>
                </a:rPr>
                <a:t> gas under pressure delivers power and also serves as the refrigerant to …</a:t>
              </a:r>
            </a:p>
          </p:txBody>
        </p:sp>
        <p:sp>
          <p:nvSpPr>
            <p:cNvPr id="32802" name="Line 13"/>
            <p:cNvSpPr>
              <a:spLocks noChangeShapeType="1"/>
            </p:cNvSpPr>
            <p:nvPr/>
          </p:nvSpPr>
          <p:spPr bwMode="auto">
            <a:xfrm flipH="1">
              <a:off x="1422" y="1467"/>
              <a:ext cx="1521" cy="36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hangingPunct="0"/>
              <a:endParaRPr lang="en-US" smtClean="0">
                <a:solidFill>
                  <a:srgbClr val="000000"/>
                </a:solidFill>
                <a:latin typeface="Arial" pitchFamily="34" charset="0"/>
                <a:cs typeface="+mn-cs"/>
              </a:endParaRPr>
            </a:p>
          </p:txBody>
        </p:sp>
      </p:grpSp>
      <p:grpSp>
        <p:nvGrpSpPr>
          <p:cNvPr id="4" name="Group 14"/>
          <p:cNvGrpSpPr>
            <a:grpSpLocks/>
          </p:cNvGrpSpPr>
          <p:nvPr/>
        </p:nvGrpSpPr>
        <p:grpSpPr bwMode="auto">
          <a:xfrm>
            <a:off x="2709863" y="3395663"/>
            <a:ext cx="5929312" cy="1192212"/>
            <a:chOff x="1707" y="2139"/>
            <a:chExt cx="3735" cy="751"/>
          </a:xfrm>
        </p:grpSpPr>
        <p:sp>
          <p:nvSpPr>
            <p:cNvPr id="32799" name="Text Box 15"/>
            <p:cNvSpPr txBox="1">
              <a:spLocks noChangeArrowheads="1"/>
            </p:cNvSpPr>
            <p:nvPr/>
          </p:nvSpPr>
          <p:spPr bwMode="auto">
            <a:xfrm>
              <a:off x="2976" y="2256"/>
              <a:ext cx="246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US" sz="2000" smtClean="0">
                  <a:solidFill>
                    <a:srgbClr val="000000"/>
                  </a:solidFill>
                  <a:cs typeface="+mn-cs"/>
                </a:rPr>
                <a:t>Enable the transmission of large amounts of electric power losslessly using superconductors</a:t>
              </a:r>
            </a:p>
          </p:txBody>
        </p:sp>
        <p:sp>
          <p:nvSpPr>
            <p:cNvPr id="32800" name="Line 16"/>
            <p:cNvSpPr>
              <a:spLocks noChangeShapeType="1"/>
            </p:cNvSpPr>
            <p:nvPr/>
          </p:nvSpPr>
          <p:spPr bwMode="auto">
            <a:xfrm flipH="1" flipV="1">
              <a:off x="1707" y="2139"/>
              <a:ext cx="1251" cy="2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hangingPunct="0"/>
              <a:endParaRPr lang="en-US" smtClean="0">
                <a:solidFill>
                  <a:srgbClr val="000000"/>
                </a:solidFill>
                <a:latin typeface="Arial" pitchFamily="34" charset="0"/>
                <a:cs typeface="+mn-cs"/>
              </a:endParaRPr>
            </a:p>
          </p:txBody>
        </p:sp>
      </p:grpSp>
      <p:grpSp>
        <p:nvGrpSpPr>
          <p:cNvPr id="5" name="Group 17"/>
          <p:cNvGrpSpPr>
            <a:grpSpLocks/>
          </p:cNvGrpSpPr>
          <p:nvPr/>
        </p:nvGrpSpPr>
        <p:grpSpPr bwMode="auto">
          <a:xfrm>
            <a:off x="3033713" y="3690938"/>
            <a:ext cx="5672137" cy="1539875"/>
            <a:chOff x="1911" y="2325"/>
            <a:chExt cx="3573" cy="970"/>
          </a:xfrm>
        </p:grpSpPr>
        <p:sp>
          <p:nvSpPr>
            <p:cNvPr id="32797" name="Text Box 18"/>
            <p:cNvSpPr txBox="1">
              <a:spLocks noChangeArrowheads="1"/>
            </p:cNvSpPr>
            <p:nvPr/>
          </p:nvSpPr>
          <p:spPr bwMode="auto">
            <a:xfrm>
              <a:off x="3018" y="3045"/>
              <a:ext cx="24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US" sz="2000" smtClean="0">
                  <a:solidFill>
                    <a:srgbClr val="000000"/>
                  </a:solidFill>
                  <a:cs typeface="+mn-cs"/>
                </a:rPr>
                <a:t>Thermal Insulation</a:t>
              </a:r>
            </a:p>
          </p:txBody>
        </p:sp>
        <p:sp>
          <p:nvSpPr>
            <p:cNvPr id="32798" name="Line 19"/>
            <p:cNvSpPr>
              <a:spLocks noChangeShapeType="1"/>
            </p:cNvSpPr>
            <p:nvPr/>
          </p:nvSpPr>
          <p:spPr bwMode="auto">
            <a:xfrm flipH="1" flipV="1">
              <a:off x="1911" y="2325"/>
              <a:ext cx="1098" cy="84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hangingPunct="0"/>
              <a:endParaRPr lang="en-US" smtClean="0">
                <a:solidFill>
                  <a:srgbClr val="000000"/>
                </a:solidFill>
                <a:latin typeface="Arial" pitchFamily="34" charset="0"/>
                <a:cs typeface="+mn-cs"/>
              </a:endParaRPr>
            </a:p>
          </p:txBody>
        </p:sp>
      </p:grpSp>
      <p:grpSp>
        <p:nvGrpSpPr>
          <p:cNvPr id="6" name="Group 20"/>
          <p:cNvGrpSpPr>
            <a:grpSpLocks/>
          </p:cNvGrpSpPr>
          <p:nvPr/>
        </p:nvGrpSpPr>
        <p:grpSpPr bwMode="auto">
          <a:xfrm>
            <a:off x="3314700" y="4400550"/>
            <a:ext cx="5414963" cy="1196975"/>
            <a:chOff x="2088" y="2772"/>
            <a:chExt cx="3411" cy="754"/>
          </a:xfrm>
        </p:grpSpPr>
        <p:sp>
          <p:nvSpPr>
            <p:cNvPr id="32795" name="Text Box 21"/>
            <p:cNvSpPr txBox="1">
              <a:spLocks noChangeArrowheads="1"/>
            </p:cNvSpPr>
            <p:nvPr/>
          </p:nvSpPr>
          <p:spPr bwMode="auto">
            <a:xfrm>
              <a:off x="3033" y="3276"/>
              <a:ext cx="24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US" sz="2000" smtClean="0">
                  <a:solidFill>
                    <a:srgbClr val="000000"/>
                  </a:solidFill>
                  <a:cs typeface="+mn-cs"/>
                </a:rPr>
                <a:t>Electrical Insulation</a:t>
              </a:r>
            </a:p>
          </p:txBody>
        </p:sp>
        <p:sp>
          <p:nvSpPr>
            <p:cNvPr id="32796" name="Line 22"/>
            <p:cNvSpPr>
              <a:spLocks noChangeShapeType="1"/>
            </p:cNvSpPr>
            <p:nvPr/>
          </p:nvSpPr>
          <p:spPr bwMode="auto">
            <a:xfrm flipH="1" flipV="1">
              <a:off x="2088" y="2772"/>
              <a:ext cx="927" cy="61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hangingPunct="0"/>
              <a:endParaRPr lang="en-US" smtClean="0">
                <a:solidFill>
                  <a:srgbClr val="000000"/>
                </a:solidFill>
                <a:latin typeface="Arial" pitchFamily="34" charset="0"/>
                <a:cs typeface="+mn-cs"/>
              </a:endParaRPr>
            </a:p>
          </p:txBody>
        </p:sp>
      </p:grpSp>
      <p:grpSp>
        <p:nvGrpSpPr>
          <p:cNvPr id="7" name="Group 23"/>
          <p:cNvGrpSpPr>
            <a:grpSpLocks/>
          </p:cNvGrpSpPr>
          <p:nvPr/>
        </p:nvGrpSpPr>
        <p:grpSpPr bwMode="auto">
          <a:xfrm>
            <a:off x="276225" y="5275263"/>
            <a:ext cx="8462963" cy="1177925"/>
            <a:chOff x="174" y="3323"/>
            <a:chExt cx="5331" cy="742"/>
          </a:xfrm>
        </p:grpSpPr>
        <p:grpSp>
          <p:nvGrpSpPr>
            <p:cNvPr id="32778" name="Group 24"/>
            <p:cNvGrpSpPr>
              <a:grpSpLocks/>
            </p:cNvGrpSpPr>
            <p:nvPr/>
          </p:nvGrpSpPr>
          <p:grpSpPr bwMode="auto">
            <a:xfrm>
              <a:off x="174" y="3323"/>
              <a:ext cx="2142" cy="742"/>
              <a:chOff x="2511" y="3166"/>
              <a:chExt cx="2529" cy="931"/>
            </a:xfrm>
          </p:grpSpPr>
          <p:sp>
            <p:nvSpPr>
              <p:cNvPr id="32781" name="Line 25"/>
              <p:cNvSpPr>
                <a:spLocks noChangeShapeType="1"/>
              </p:cNvSpPr>
              <p:nvPr/>
            </p:nvSpPr>
            <p:spPr bwMode="auto">
              <a:xfrm>
                <a:off x="2511" y="3166"/>
                <a:ext cx="0" cy="929"/>
              </a:xfrm>
              <a:prstGeom prst="line">
                <a:avLst/>
              </a:prstGeom>
              <a:noFill/>
              <a:ln w="9525">
                <a:solidFill>
                  <a:schemeClr val="tx1"/>
                </a:solidFill>
                <a:round/>
                <a:headEnd/>
                <a:tailEnd/>
              </a:ln>
              <a:scene3d>
                <a:camera prst="legacyObliqueTopRight">
                  <a:rot lat="0" lon="3300000" rev="0"/>
                </a:camera>
                <a:lightRig rig="legacyFlat3" dir="b"/>
              </a:scene3d>
              <a:sp3d extrusionH="3630600" prstMaterial="legacyMatte">
                <a:bevelT w="13500" h="13500" prst="angle"/>
                <a:bevelB w="13500" h="13500" prst="angle"/>
                <a:extrusionClr>
                  <a:srgbClr val="800000"/>
                </a:extrusionClr>
              </a:sp3d>
              <a:extLst>
                <a:ext uri="{909E8E84-426E-40DD-AFC4-6F175D3DCCD1}">
                  <a14:hiddenFill xmlns:a14="http://schemas.microsoft.com/office/drawing/2010/main">
                    <a:noFill/>
                  </a14:hiddenFill>
                </a:ext>
              </a:extLst>
            </p:spPr>
            <p:txBody>
              <a:bodyPr wrap="none" anchor="ctr">
                <a:flatTx/>
              </a:bodyPr>
              <a:lstStyle/>
              <a:p>
                <a:pPr eaLnBrk="0" hangingPunct="0"/>
                <a:endParaRPr lang="en-US" smtClean="0">
                  <a:solidFill>
                    <a:srgbClr val="000000"/>
                  </a:solidFill>
                  <a:latin typeface="Arial" pitchFamily="34" charset="0"/>
                  <a:cs typeface="+mn-cs"/>
                </a:endParaRPr>
              </a:p>
            </p:txBody>
          </p:sp>
          <p:sp>
            <p:nvSpPr>
              <p:cNvPr id="32782" name="AutoShape 26"/>
              <p:cNvSpPr>
                <a:spLocks noChangeArrowheads="1"/>
              </p:cNvSpPr>
              <p:nvPr/>
            </p:nvSpPr>
            <p:spPr bwMode="auto">
              <a:xfrm>
                <a:off x="2511" y="3812"/>
                <a:ext cx="2248" cy="283"/>
              </a:xfrm>
              <a:prstGeom prst="parallelogram">
                <a:avLst>
                  <a:gd name="adj" fmla="val 198587"/>
                </a:avLst>
              </a:prstGeom>
              <a:solidFill>
                <a:srgbClr val="80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0000"/>
                </a:extrusionClr>
              </a:sp3d>
            </p:spPr>
            <p:txBody>
              <a:bodyPr wrap="none" anchor="ctr">
                <a:flatTx/>
              </a:bodyPr>
              <a:lstStyle/>
              <a:p>
                <a:pPr eaLnBrk="0" hangingPunct="0"/>
                <a:endParaRPr lang="en-US" smtClean="0">
                  <a:solidFill>
                    <a:srgbClr val="000000"/>
                  </a:solidFill>
                  <a:latin typeface="Arial" pitchFamily="34" charset="0"/>
                  <a:cs typeface="+mn-cs"/>
                </a:endParaRPr>
              </a:p>
            </p:txBody>
          </p:sp>
          <p:grpSp>
            <p:nvGrpSpPr>
              <p:cNvPr id="32783" name="Group 27"/>
              <p:cNvGrpSpPr>
                <a:grpSpLocks/>
              </p:cNvGrpSpPr>
              <p:nvPr/>
            </p:nvGrpSpPr>
            <p:grpSpPr bwMode="auto">
              <a:xfrm>
                <a:off x="2632" y="3409"/>
                <a:ext cx="2408" cy="605"/>
                <a:chOff x="2208" y="2544"/>
                <a:chExt cx="3600" cy="1008"/>
              </a:xfrm>
            </p:grpSpPr>
            <p:grpSp>
              <p:nvGrpSpPr>
                <p:cNvPr id="32785" name="Group 28"/>
                <p:cNvGrpSpPr>
                  <a:grpSpLocks/>
                </p:cNvGrpSpPr>
                <p:nvPr/>
              </p:nvGrpSpPr>
              <p:grpSpPr bwMode="auto">
                <a:xfrm>
                  <a:off x="2208" y="2544"/>
                  <a:ext cx="2640" cy="960"/>
                  <a:chOff x="624" y="1296"/>
                  <a:chExt cx="2640" cy="960"/>
                </a:xfrm>
              </p:grpSpPr>
              <p:sp>
                <p:nvSpPr>
                  <p:cNvPr id="48157" name="AutoShape 29"/>
                  <p:cNvSpPr>
                    <a:spLocks noChangeArrowheads="1"/>
                  </p:cNvSpPr>
                  <p:nvPr/>
                </p:nvSpPr>
                <p:spPr bwMode="auto">
                  <a:xfrm rot="15232440">
                    <a:off x="1631" y="322"/>
                    <a:ext cx="659" cy="2607"/>
                  </a:xfrm>
                  <a:prstGeom prst="can">
                    <a:avLst>
                      <a:gd name="adj" fmla="val 68160"/>
                    </a:avLst>
                  </a:prstGeom>
                  <a:gradFill rotWithShape="0">
                    <a:gsLst>
                      <a:gs pos="0">
                        <a:schemeClr val="tx1">
                          <a:gamma/>
                          <a:tint val="0"/>
                          <a:invGamma/>
                        </a:schemeClr>
                      </a:gs>
                      <a:gs pos="100000">
                        <a:schemeClr val="tx1"/>
                      </a:gs>
                    </a:gsLst>
                    <a:lin ang="2700000" scaled="1"/>
                  </a:gradFill>
                  <a:ln w="9525">
                    <a:solidFill>
                      <a:schemeClr val="tx1"/>
                    </a:solidFill>
                    <a:round/>
                    <a:headEnd/>
                    <a:tailEnd/>
                  </a:ln>
                  <a:effectLst/>
                </p:spPr>
                <p:txBody>
                  <a:bodyPr wrap="none" anchor="ctr"/>
                  <a:lstStyle/>
                  <a:p>
                    <a:pPr eaLnBrk="0" hangingPunct="0">
                      <a:defRPr/>
                    </a:pPr>
                    <a:endParaRPr lang="en-US">
                      <a:solidFill>
                        <a:srgbClr val="000000"/>
                      </a:solidFill>
                      <a:cs typeface="+mn-cs"/>
                    </a:endParaRPr>
                  </a:p>
                </p:txBody>
              </p:sp>
              <p:pic>
                <p:nvPicPr>
                  <p:cNvPr id="32794"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 y="1600"/>
                    <a:ext cx="566"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6" name="Line 31"/>
                <p:cNvSpPr>
                  <a:spLocks noChangeShapeType="1"/>
                </p:cNvSpPr>
                <p:nvPr/>
              </p:nvSpPr>
              <p:spPr bwMode="auto">
                <a:xfrm flipH="1">
                  <a:off x="2832" y="2784"/>
                  <a:ext cx="384" cy="9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latin typeface="Arial" pitchFamily="34" charset="0"/>
                    <a:cs typeface="+mn-cs"/>
                  </a:endParaRPr>
                </a:p>
              </p:txBody>
            </p:sp>
            <p:sp>
              <p:nvSpPr>
                <p:cNvPr id="32787" name="Text Box 32"/>
                <p:cNvSpPr txBox="1">
                  <a:spLocks noChangeArrowheads="1"/>
                </p:cNvSpPr>
                <p:nvPr/>
              </p:nvSpPr>
              <p:spPr bwMode="auto">
                <a:xfrm>
                  <a:off x="2877" y="2875"/>
                  <a:ext cx="390"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sz="2400" smtClean="0">
                      <a:solidFill>
                        <a:srgbClr val="000000"/>
                      </a:solidFill>
                      <a:cs typeface="+mn-cs"/>
                    </a:rPr>
                    <a:t>I</a:t>
                  </a:r>
                </a:p>
              </p:txBody>
            </p:sp>
            <p:grpSp>
              <p:nvGrpSpPr>
                <p:cNvPr id="32788" name="Group 33"/>
                <p:cNvGrpSpPr>
                  <a:grpSpLocks/>
                </p:cNvGrpSpPr>
                <p:nvPr/>
              </p:nvGrpSpPr>
              <p:grpSpPr bwMode="auto">
                <a:xfrm>
                  <a:off x="3168" y="2592"/>
                  <a:ext cx="2640" cy="960"/>
                  <a:chOff x="624" y="1296"/>
                  <a:chExt cx="2640" cy="960"/>
                </a:xfrm>
              </p:grpSpPr>
              <p:sp>
                <p:nvSpPr>
                  <p:cNvPr id="48162" name="AutoShape 34"/>
                  <p:cNvSpPr>
                    <a:spLocks noChangeArrowheads="1"/>
                  </p:cNvSpPr>
                  <p:nvPr/>
                </p:nvSpPr>
                <p:spPr bwMode="auto">
                  <a:xfrm rot="15232440">
                    <a:off x="1631" y="322"/>
                    <a:ext cx="659" cy="2607"/>
                  </a:xfrm>
                  <a:prstGeom prst="can">
                    <a:avLst>
                      <a:gd name="adj" fmla="val 68160"/>
                    </a:avLst>
                  </a:prstGeom>
                  <a:gradFill rotWithShape="0">
                    <a:gsLst>
                      <a:gs pos="0">
                        <a:schemeClr val="tx1">
                          <a:gamma/>
                          <a:tint val="0"/>
                          <a:invGamma/>
                        </a:schemeClr>
                      </a:gs>
                      <a:gs pos="100000">
                        <a:schemeClr val="tx1"/>
                      </a:gs>
                    </a:gsLst>
                    <a:lin ang="2700000" scaled="1"/>
                  </a:gradFill>
                  <a:ln w="9525">
                    <a:solidFill>
                      <a:schemeClr val="tx1"/>
                    </a:solidFill>
                    <a:round/>
                    <a:headEnd/>
                    <a:tailEnd/>
                  </a:ln>
                  <a:effectLst/>
                </p:spPr>
                <p:txBody>
                  <a:bodyPr wrap="none" anchor="ctr"/>
                  <a:lstStyle/>
                  <a:p>
                    <a:pPr eaLnBrk="0" hangingPunct="0">
                      <a:defRPr/>
                    </a:pPr>
                    <a:endParaRPr lang="en-US">
                      <a:solidFill>
                        <a:srgbClr val="000000"/>
                      </a:solidFill>
                      <a:cs typeface="+mn-cs"/>
                    </a:endParaRPr>
                  </a:p>
                </p:txBody>
              </p:sp>
              <p:pic>
                <p:nvPicPr>
                  <p:cNvPr id="32792"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 y="1600"/>
                    <a:ext cx="566"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9" name="Line 36"/>
                <p:cNvSpPr>
                  <a:spLocks noChangeShapeType="1"/>
                </p:cNvSpPr>
                <p:nvPr/>
              </p:nvSpPr>
              <p:spPr bwMode="auto">
                <a:xfrm flipH="1">
                  <a:off x="3840" y="2832"/>
                  <a:ext cx="384" cy="96"/>
                </a:xfrm>
                <a:prstGeom prst="line">
                  <a:avLst/>
                </a:prstGeom>
                <a:noFill/>
                <a:ln w="28575">
                  <a:solidFill>
                    <a:schemeClr val="tx1"/>
                  </a:solidFill>
                  <a:round/>
                  <a:headEnd type="triangle" w="med" len="lg"/>
                  <a:tailEnd type="none" w="med" len="lg"/>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latin typeface="Arial" pitchFamily="34" charset="0"/>
                    <a:cs typeface="+mn-cs"/>
                  </a:endParaRPr>
                </a:p>
              </p:txBody>
            </p:sp>
            <p:sp>
              <p:nvSpPr>
                <p:cNvPr id="32790" name="Text Box 37"/>
                <p:cNvSpPr txBox="1">
                  <a:spLocks noChangeArrowheads="1"/>
                </p:cNvSpPr>
                <p:nvPr/>
              </p:nvSpPr>
              <p:spPr bwMode="auto">
                <a:xfrm>
                  <a:off x="4077" y="2879"/>
                  <a:ext cx="390"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sz="2400" smtClean="0">
                      <a:solidFill>
                        <a:srgbClr val="000000"/>
                      </a:solidFill>
                      <a:cs typeface="+mn-cs"/>
                    </a:rPr>
                    <a:t>I</a:t>
                  </a:r>
                </a:p>
              </p:txBody>
            </p:sp>
          </p:grpSp>
          <p:sp>
            <p:nvSpPr>
              <p:cNvPr id="32784" name="Line 38"/>
              <p:cNvSpPr>
                <a:spLocks noChangeShapeType="1"/>
              </p:cNvSpPr>
              <p:nvPr/>
            </p:nvSpPr>
            <p:spPr bwMode="auto">
              <a:xfrm>
                <a:off x="4176" y="3168"/>
                <a:ext cx="0" cy="929"/>
              </a:xfrm>
              <a:prstGeom prst="line">
                <a:avLst/>
              </a:prstGeom>
              <a:noFill/>
              <a:ln w="9525">
                <a:solidFill>
                  <a:schemeClr val="tx1"/>
                </a:solidFill>
                <a:round/>
                <a:headEnd/>
                <a:tailEnd/>
              </a:ln>
              <a:scene3d>
                <a:camera prst="legacyObliqueTopRight">
                  <a:rot lat="0" lon="3300000" rev="0"/>
                </a:camera>
                <a:lightRig rig="legacyFlat3" dir="b"/>
              </a:scene3d>
              <a:sp3d extrusionH="1801800" prstMaterial="legacyMatte">
                <a:bevelT w="13500" h="13500" prst="angle"/>
                <a:bevelB w="13500" h="13500" prst="angle"/>
                <a:extrusionClr>
                  <a:srgbClr val="800000"/>
                </a:extrusionClr>
              </a:sp3d>
              <a:extLst>
                <a:ext uri="{909E8E84-426E-40DD-AFC4-6F175D3DCCD1}">
                  <a14:hiddenFill xmlns:a14="http://schemas.microsoft.com/office/drawing/2010/main">
                    <a:noFill/>
                  </a14:hiddenFill>
                </a:ext>
              </a:extLst>
            </p:spPr>
            <p:txBody>
              <a:bodyPr wrap="none" anchor="ctr">
                <a:flatTx/>
              </a:bodyPr>
              <a:lstStyle/>
              <a:p>
                <a:pPr eaLnBrk="0" hangingPunct="0"/>
                <a:endParaRPr lang="en-US" smtClean="0">
                  <a:solidFill>
                    <a:srgbClr val="000000"/>
                  </a:solidFill>
                  <a:latin typeface="Arial" pitchFamily="34" charset="0"/>
                  <a:cs typeface="+mn-cs"/>
                </a:endParaRPr>
              </a:p>
            </p:txBody>
          </p:sp>
        </p:grpSp>
        <p:sp>
          <p:nvSpPr>
            <p:cNvPr id="32779" name="Text Box 39"/>
            <p:cNvSpPr txBox="1">
              <a:spLocks noChangeArrowheads="1"/>
            </p:cNvSpPr>
            <p:nvPr/>
          </p:nvSpPr>
          <p:spPr bwMode="auto">
            <a:xfrm>
              <a:off x="3039" y="3597"/>
              <a:ext cx="24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spcBef>
                  <a:spcPct val="50000"/>
                </a:spcBef>
              </a:pPr>
              <a:r>
                <a:rPr lang="en-US" sz="2000" smtClean="0">
                  <a:solidFill>
                    <a:srgbClr val="000000"/>
                  </a:solidFill>
                  <a:cs typeface="+mn-cs"/>
                </a:rPr>
                <a:t>Enclosed in underground tunnel or trench</a:t>
              </a:r>
            </a:p>
          </p:txBody>
        </p:sp>
        <p:sp>
          <p:nvSpPr>
            <p:cNvPr id="32780" name="Line 40"/>
            <p:cNvSpPr>
              <a:spLocks noChangeShapeType="1"/>
            </p:cNvSpPr>
            <p:nvPr/>
          </p:nvSpPr>
          <p:spPr bwMode="auto">
            <a:xfrm flipH="1" flipV="1">
              <a:off x="2787" y="3723"/>
              <a:ext cx="261"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eaLnBrk="0" hangingPunct="0"/>
              <a:endParaRPr lang="en-US" smtClean="0">
                <a:solidFill>
                  <a:srgbClr val="000000"/>
                </a:solidFill>
                <a:latin typeface="Arial" pitchFamily="34" charset="0"/>
                <a:cs typeface="+mn-cs"/>
              </a:endParaRPr>
            </a:p>
          </p:txBody>
        </p:sp>
      </p:grpSp>
    </p:spTree>
    <p:extLst>
      <p:ext uri="{BB962C8B-B14F-4D97-AF65-F5344CB8AC3E}">
        <p14:creationId xmlns:p14="http://schemas.microsoft.com/office/powerpoint/2010/main" val="2695979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rtlCol="0">
            <a:normAutofit fontScale="90000"/>
          </a:bodyPr>
          <a:lstStyle/>
          <a:p>
            <a:pPr eaLnBrk="1" fontAlgn="auto" hangingPunct="1">
              <a:spcAft>
                <a:spcPts val="0"/>
              </a:spcAft>
              <a:defRPr/>
            </a:pPr>
            <a:r>
              <a:rPr lang="en-US" dirty="0" err="1" smtClean="0"/>
              <a:t>SuperCities</a:t>
            </a:r>
            <a:r>
              <a:rPr lang="en-US" dirty="0" smtClean="0"/>
              <a:t> - </a:t>
            </a:r>
            <a:r>
              <a:rPr lang="en-US" dirty="0" err="1" smtClean="0"/>
              <a:t>SuperSuburbs</a:t>
            </a:r>
            <a:r>
              <a:rPr lang="en-US" dirty="0" smtClean="0"/>
              <a:t> – </a:t>
            </a:r>
            <a:r>
              <a:rPr lang="en-US" dirty="0" err="1" smtClean="0"/>
              <a:t>SuperGrids</a:t>
            </a:r>
            <a:r>
              <a:rPr lang="en-US" dirty="0" smtClean="0"/>
              <a:t/>
            </a:r>
            <a:br>
              <a:rPr lang="en-US" dirty="0" smtClean="0"/>
            </a:br>
            <a:r>
              <a:rPr lang="en-US" sz="3100" dirty="0" smtClean="0">
                <a:hlinkClick r:id="rId2"/>
              </a:rPr>
              <a:t>Grant, </a:t>
            </a:r>
            <a:r>
              <a:rPr lang="en-US" sz="3100" dirty="0" err="1" smtClean="0">
                <a:hlinkClick r:id="rId2"/>
              </a:rPr>
              <a:t>Overbye</a:t>
            </a:r>
            <a:r>
              <a:rPr lang="en-US" sz="3100" dirty="0" smtClean="0">
                <a:hlinkClick r:id="rId2"/>
              </a:rPr>
              <a:t>, Starr, </a:t>
            </a:r>
            <a:r>
              <a:rPr lang="en-US" sz="3100" dirty="0" err="1" smtClean="0">
                <a:hlinkClick r:id="rId2"/>
              </a:rPr>
              <a:t>SciAm</a:t>
            </a:r>
            <a:r>
              <a:rPr lang="en-US" sz="3100" dirty="0" smtClean="0">
                <a:hlinkClick r:id="rId2"/>
              </a:rPr>
              <a:t> 295, 76 (2006) </a:t>
            </a:r>
            <a:endParaRPr lang="en-US" sz="3100" dirty="0" smtClean="0"/>
          </a:p>
        </p:txBody>
      </p:sp>
      <p:pic>
        <p:nvPicPr>
          <p:cNvPr id="117763" name="Picture 4" descr="C:\Users\PAULMI~1\AppData\Local\Temp\scl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219200"/>
            <a:ext cx="45053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6" descr="C:\Users\PAULMI~1\AppData\Local\Temp\scl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1209675"/>
            <a:ext cx="44958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8" descr="C:\Users\PAULMI~1\AppData\Local\Temp\scl1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75" y="3990975"/>
            <a:ext cx="46958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945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457200" y="76200"/>
            <a:ext cx="8229600" cy="1143000"/>
          </a:xfrm>
        </p:spPr>
        <p:txBody>
          <a:bodyPr/>
          <a:lstStyle/>
          <a:p>
            <a:pPr eaLnBrk="1" hangingPunct="1"/>
            <a:r>
              <a:rPr lang="en-US" smtClean="0"/>
              <a:t>Diablo Canyon</a:t>
            </a:r>
          </a:p>
        </p:txBody>
      </p:sp>
      <p:pic>
        <p:nvPicPr>
          <p:cNvPr id="234499"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914400" y="1143000"/>
            <a:ext cx="7385050" cy="5303838"/>
          </a:xfrm>
        </p:spPr>
      </p:pic>
      <p:pic>
        <p:nvPicPr>
          <p:cNvPr id="236548" name="Picture 4"/>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942975" y="1200150"/>
            <a:ext cx="7356475" cy="5284788"/>
          </a:xfrm>
        </p:spPr>
      </p:pic>
    </p:spTree>
    <p:extLst>
      <p:ext uri="{BB962C8B-B14F-4D97-AF65-F5344CB8AC3E}">
        <p14:creationId xmlns:p14="http://schemas.microsoft.com/office/powerpoint/2010/main" val="865414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dissolve">
                                      <p:cBhvr>
                                        <p:cTn id="7" dur="500"/>
                                        <p:tgtEl>
                                          <p:spTgt spid="236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152400"/>
            <a:ext cx="8229600" cy="1143000"/>
          </a:xfrm>
        </p:spPr>
        <p:txBody>
          <a:bodyPr/>
          <a:lstStyle/>
          <a:p>
            <a:pPr eaLnBrk="1" hangingPunct="1"/>
            <a:r>
              <a:rPr lang="en-US" smtClean="0"/>
              <a:t>California Coast Power</a:t>
            </a:r>
          </a:p>
        </p:txBody>
      </p:sp>
      <p:pic>
        <p:nvPicPr>
          <p:cNvPr id="31747" name="Picture 3" descr="m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576388"/>
            <a:ext cx="72771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4"/>
          <p:cNvSpPr>
            <a:spLocks noChangeArrowheads="1"/>
          </p:cNvSpPr>
          <p:nvPr/>
        </p:nvSpPr>
        <p:spPr bwMode="auto">
          <a:xfrm rot="-3483818">
            <a:off x="2468562" y="889001"/>
            <a:ext cx="2035175" cy="4851400"/>
          </a:xfrm>
          <a:prstGeom prst="rect">
            <a:avLst/>
          </a:prstGeom>
          <a:solidFill>
            <a:srgbClr val="FF99CC">
              <a:alpha val="50195"/>
            </a:srgbClr>
          </a:solidFill>
          <a:ln w="9525">
            <a:solidFill>
              <a:schemeClr val="tx1"/>
            </a:solidFill>
            <a:miter lim="800000"/>
            <a:headEnd/>
            <a:tailEnd/>
          </a:ln>
        </p:spPr>
        <p:txBody>
          <a:bodyPr wrap="none" anchor="ctr"/>
          <a:lstStyle/>
          <a:p>
            <a:endParaRPr lang="en-US"/>
          </a:p>
        </p:txBody>
      </p:sp>
      <p:sp>
        <p:nvSpPr>
          <p:cNvPr id="238597" name="AutoShape 5"/>
          <p:cNvSpPr>
            <a:spLocks noChangeArrowheads="1"/>
          </p:cNvSpPr>
          <p:nvPr/>
        </p:nvSpPr>
        <p:spPr bwMode="auto">
          <a:xfrm>
            <a:off x="14288" y="3619500"/>
            <a:ext cx="1676400" cy="838200"/>
          </a:xfrm>
          <a:prstGeom prst="wedgeRoundRectCallout">
            <a:avLst>
              <a:gd name="adj1" fmla="val 77556"/>
              <a:gd name="adj2" fmla="val -35986"/>
              <a:gd name="adj3" fmla="val 16667"/>
            </a:avLst>
          </a:prstGeom>
          <a:solidFill>
            <a:schemeClr val="accent1"/>
          </a:solidFill>
          <a:ln w="12700">
            <a:solidFill>
              <a:schemeClr val="tx1"/>
            </a:solidFill>
            <a:miter lim="800000"/>
            <a:headEnd/>
            <a:tailEnd/>
          </a:ln>
        </p:spPr>
        <p:txBody>
          <a:bodyPr/>
          <a:lstStyle/>
          <a:p>
            <a:pPr algn="ctr"/>
            <a:r>
              <a:rPr lang="en-US" sz="1600" b="1">
                <a:latin typeface="Comic Sans MS" pitchFamily="66" charset="0"/>
              </a:rPr>
              <a:t>Diablo Canyon</a:t>
            </a:r>
          </a:p>
          <a:p>
            <a:pPr algn="ctr"/>
            <a:r>
              <a:rPr lang="en-US" sz="1600" b="1">
                <a:latin typeface="Comic Sans MS" pitchFamily="66" charset="0"/>
              </a:rPr>
              <a:t>2200 MW</a:t>
            </a:r>
          </a:p>
          <a:p>
            <a:pPr algn="ctr"/>
            <a:r>
              <a:rPr lang="en-US" sz="1600" b="1">
                <a:latin typeface="Comic Sans MS" pitchFamily="66" charset="0"/>
              </a:rPr>
              <a:t>Power Plant</a:t>
            </a:r>
          </a:p>
        </p:txBody>
      </p:sp>
      <p:sp>
        <p:nvSpPr>
          <p:cNvPr id="238598" name="AutoShape 6"/>
          <p:cNvSpPr>
            <a:spLocks noChangeArrowheads="1"/>
          </p:cNvSpPr>
          <p:nvPr/>
        </p:nvSpPr>
        <p:spPr bwMode="auto">
          <a:xfrm>
            <a:off x="7086600" y="3924300"/>
            <a:ext cx="1752600" cy="609600"/>
          </a:xfrm>
          <a:prstGeom prst="wedgeRoundRectCallout">
            <a:avLst>
              <a:gd name="adj1" fmla="val -183426"/>
              <a:gd name="adj2" fmla="val -87500"/>
              <a:gd name="adj3" fmla="val 16667"/>
            </a:avLst>
          </a:prstGeom>
          <a:solidFill>
            <a:srgbClr val="FF99CC"/>
          </a:solidFill>
          <a:ln w="12700">
            <a:solidFill>
              <a:schemeClr val="tx1"/>
            </a:solidFill>
            <a:miter lim="800000"/>
            <a:headEnd/>
            <a:tailEnd/>
          </a:ln>
        </p:spPr>
        <p:txBody>
          <a:bodyPr/>
          <a:lstStyle/>
          <a:p>
            <a:pPr algn="ctr"/>
            <a:r>
              <a:rPr lang="en-US" sz="1600" b="1">
                <a:latin typeface="Comic Sans MS" pitchFamily="66" charset="0"/>
              </a:rPr>
              <a:t>Wind Farm</a:t>
            </a:r>
          </a:p>
          <a:p>
            <a:pPr algn="ctr"/>
            <a:r>
              <a:rPr lang="en-US" sz="1600" b="1">
                <a:latin typeface="Comic Sans MS" pitchFamily="66" charset="0"/>
              </a:rPr>
              <a:t>Equivalent</a:t>
            </a:r>
          </a:p>
        </p:txBody>
      </p:sp>
    </p:spTree>
    <p:extLst>
      <p:ext uri="{BB962C8B-B14F-4D97-AF65-F5344CB8AC3E}">
        <p14:creationId xmlns:p14="http://schemas.microsoft.com/office/powerpoint/2010/main" val="91333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anim calcmode="lin" valueType="num">
                                      <p:cBhvr additive="base">
                                        <p:cTn id="7" dur="500" fill="hold"/>
                                        <p:tgtEl>
                                          <p:spTgt spid="238597"/>
                                        </p:tgtEl>
                                        <p:attrNameLst>
                                          <p:attrName>ppt_x</p:attrName>
                                        </p:attrNameLst>
                                      </p:cBhvr>
                                      <p:tavLst>
                                        <p:tav tm="0">
                                          <p:val>
                                            <p:strVal val="0-#ppt_w/2"/>
                                          </p:val>
                                        </p:tav>
                                        <p:tav tm="100000">
                                          <p:val>
                                            <p:strVal val="#ppt_x"/>
                                          </p:val>
                                        </p:tav>
                                      </p:tavLst>
                                    </p:anim>
                                    <p:anim calcmode="lin" valueType="num">
                                      <p:cBhvr additive="base">
                                        <p:cTn id="8" dur="500" fill="hold"/>
                                        <p:tgtEl>
                                          <p:spTgt spid="2385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8596"/>
                                        </p:tgtEl>
                                        <p:attrNameLst>
                                          <p:attrName>style.visibility</p:attrName>
                                        </p:attrNameLst>
                                      </p:cBhvr>
                                      <p:to>
                                        <p:strVal val="visible"/>
                                      </p:to>
                                    </p:set>
                                    <p:animEffect transition="in" filter="dissolve">
                                      <p:cBhvr>
                                        <p:cTn id="13" dur="500"/>
                                        <p:tgtEl>
                                          <p:spTgt spid="238596"/>
                                        </p:tgtEl>
                                      </p:cBhvr>
                                    </p:animEffect>
                                  </p:childTnLst>
                                </p:cTn>
                              </p:par>
                            </p:childTnLst>
                          </p:cTn>
                        </p:par>
                        <p:par>
                          <p:cTn id="14" fill="hold" nodeType="afterGroup">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238598"/>
                                        </p:tgtEl>
                                        <p:attrNameLst>
                                          <p:attrName>style.visibility</p:attrName>
                                        </p:attrNameLst>
                                      </p:cBhvr>
                                      <p:to>
                                        <p:strVal val="visible"/>
                                      </p:to>
                                    </p:set>
                                    <p:anim calcmode="lin" valueType="num">
                                      <p:cBhvr additive="base">
                                        <p:cTn id="17" dur="500" fill="hold"/>
                                        <p:tgtEl>
                                          <p:spTgt spid="238598"/>
                                        </p:tgtEl>
                                        <p:attrNameLst>
                                          <p:attrName>ppt_x</p:attrName>
                                        </p:attrNameLst>
                                      </p:cBhvr>
                                      <p:tavLst>
                                        <p:tav tm="0">
                                          <p:val>
                                            <p:strVal val="1+#ppt_w/2"/>
                                          </p:val>
                                        </p:tav>
                                        <p:tav tm="100000">
                                          <p:val>
                                            <p:strVal val="#ppt_x"/>
                                          </p:val>
                                        </p:tav>
                                      </p:tavLst>
                                    </p:anim>
                                    <p:anim calcmode="lin" valueType="num">
                                      <p:cBhvr additive="base">
                                        <p:cTn id="18" dur="500" fill="hold"/>
                                        <p:tgtEl>
                                          <p:spTgt spid="2385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animBg="1"/>
      <p:bldP spid="238597" grpId="0" animBg="1" autoUpdateAnimBg="0"/>
      <p:bldP spid="23859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28600" y="0"/>
            <a:ext cx="8686800" cy="1143000"/>
          </a:xfrm>
        </p:spPr>
        <p:txBody>
          <a:bodyPr/>
          <a:lstStyle/>
          <a:p>
            <a:r>
              <a:rPr lang="en-US" sz="4000" dirty="0" smtClean="0"/>
              <a:t>Powering Europe with Sahara Solar</a:t>
            </a:r>
          </a:p>
        </p:txBody>
      </p:sp>
      <p:pic>
        <p:nvPicPr>
          <p:cNvPr id="111619" name="Picture 2" descr="C:\Users\PAULMI~1\AppData\Local\Temp\scl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35904"/>
            <a:ext cx="6548438" cy="492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990600"/>
            <a:ext cx="3810000" cy="381000"/>
          </a:xfrm>
          <a:prstGeom prst="rect">
            <a:avLst/>
          </a:prstGeom>
          <a:noFill/>
        </p:spPr>
        <p:txBody>
          <a:bodyPr wrap="square" rtlCol="0">
            <a:spAutoFit/>
          </a:bodyPr>
          <a:lstStyle/>
          <a:p>
            <a:pPr algn="ctr"/>
            <a:r>
              <a:rPr lang="en-US" dirty="0" smtClean="0">
                <a:hlinkClick r:id="rId3"/>
              </a:rPr>
              <a:t>IASS Workshop, May 2011</a:t>
            </a:r>
            <a:endParaRPr lang="en-US" dirty="0"/>
          </a:p>
        </p:txBody>
      </p:sp>
    </p:spTree>
    <p:extLst>
      <p:ext uri="{BB962C8B-B14F-4D97-AF65-F5344CB8AC3E}">
        <p14:creationId xmlns:p14="http://schemas.microsoft.com/office/powerpoint/2010/main" val="911300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76200"/>
            <a:ext cx="8229600" cy="1143000"/>
          </a:xfrm>
        </p:spPr>
        <p:txBody>
          <a:bodyPr/>
          <a:lstStyle/>
          <a:p>
            <a:r>
              <a:rPr lang="en-US" smtClean="0"/>
              <a:t>Go Where the Sun Shines</a:t>
            </a:r>
          </a:p>
        </p:txBody>
      </p:sp>
      <p:pic>
        <p:nvPicPr>
          <p:cNvPr id="1136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499100"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96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76200"/>
            <a:ext cx="8229600" cy="1143000"/>
          </a:xfrm>
        </p:spPr>
        <p:txBody>
          <a:bodyPr/>
          <a:lstStyle/>
          <a:p>
            <a:r>
              <a:rPr lang="en-US" smtClean="0"/>
              <a:t>Solar – PV &amp; Thermal</a:t>
            </a:r>
          </a:p>
        </p:txBody>
      </p:sp>
      <p:pic>
        <p:nvPicPr>
          <p:cNvPr id="1146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1430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89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76200"/>
            <a:ext cx="8229600" cy="1143000"/>
          </a:xfrm>
          <a:solidFill>
            <a:srgbClr val="FFFFFF"/>
          </a:solidFill>
          <a:extLst/>
        </p:spPr>
        <p:txBody>
          <a:bodyPr rtlCol="0">
            <a:normAutofit fontScale="90000"/>
          </a:bodyPr>
          <a:lstStyle/>
          <a:p>
            <a:pPr eaLnBrk="1" fontAlgn="auto" hangingPunct="1">
              <a:spcAft>
                <a:spcPts val="0"/>
              </a:spcAft>
              <a:defRPr/>
            </a:pPr>
            <a:r>
              <a:rPr lang="en-US" smtClean="0"/>
              <a:t>Discovery Anniversaries</a:t>
            </a:r>
            <a:br>
              <a:rPr lang="en-US" smtClean="0"/>
            </a:br>
            <a:r>
              <a:rPr lang="en-US" smtClean="0"/>
              <a:t>100                     25</a:t>
            </a:r>
          </a:p>
        </p:txBody>
      </p:sp>
      <p:sp>
        <p:nvSpPr>
          <p:cNvPr id="173059" name="Text Box 4"/>
          <p:cNvSpPr txBox="1">
            <a:spLocks noChangeArrowheads="1"/>
          </p:cNvSpPr>
          <p:nvPr/>
        </p:nvSpPr>
        <p:spPr bwMode="auto">
          <a:xfrm>
            <a:off x="1828800" y="1295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atin typeface="Times New Roman" pitchFamily="18" charset="0"/>
              </a:rPr>
              <a:t>1911 (4.2 K)</a:t>
            </a:r>
          </a:p>
        </p:txBody>
      </p:sp>
      <p:sp>
        <p:nvSpPr>
          <p:cNvPr id="173060" name="Text Box 6"/>
          <p:cNvSpPr txBox="1">
            <a:spLocks noChangeArrowheads="1"/>
          </p:cNvSpPr>
          <p:nvPr/>
        </p:nvSpPr>
        <p:spPr bwMode="auto">
          <a:xfrm>
            <a:off x="1860550" y="35052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atin typeface="Times New Roman" pitchFamily="18" charset="0"/>
              </a:rPr>
              <a:t>Gilles Holst</a:t>
            </a:r>
          </a:p>
        </p:txBody>
      </p:sp>
      <p:pic>
        <p:nvPicPr>
          <p:cNvPr id="173061" name="Picture 11" descr="bednor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1752600"/>
            <a:ext cx="1639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13" descr="gilles_hols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752600"/>
            <a:ext cx="1295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3" name="Text Box 16"/>
          <p:cNvSpPr txBox="1">
            <a:spLocks noChangeArrowheads="1"/>
          </p:cNvSpPr>
          <p:nvPr/>
        </p:nvSpPr>
        <p:spPr bwMode="auto">
          <a:xfrm>
            <a:off x="5791200" y="359568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atin typeface="Times New Roman" pitchFamily="18" charset="0"/>
              </a:rPr>
              <a:t>Georg Bednorz</a:t>
            </a:r>
          </a:p>
        </p:txBody>
      </p:sp>
      <p:grpSp>
        <p:nvGrpSpPr>
          <p:cNvPr id="17428" name="Group 20"/>
          <p:cNvGrpSpPr>
            <a:grpSpLocks/>
          </p:cNvGrpSpPr>
          <p:nvPr/>
        </p:nvGrpSpPr>
        <p:grpSpPr bwMode="auto">
          <a:xfrm>
            <a:off x="2133600" y="4038600"/>
            <a:ext cx="4337050" cy="2500313"/>
            <a:chOff x="1344" y="2544"/>
            <a:chExt cx="2732" cy="1575"/>
          </a:xfrm>
        </p:grpSpPr>
        <p:pic>
          <p:nvPicPr>
            <p:cNvPr id="173066" name="Picture 8" descr="k-alex-muller-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544"/>
              <a:ext cx="933"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7" name="Picture 15" descr="physics-19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8" y="2544"/>
              <a:ext cx="95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8" name="Text Box 17"/>
            <p:cNvSpPr txBox="1">
              <a:spLocks noChangeArrowheads="1"/>
            </p:cNvSpPr>
            <p:nvPr/>
          </p:nvSpPr>
          <p:spPr bwMode="auto">
            <a:xfrm>
              <a:off x="1344" y="3888"/>
              <a:ext cx="16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atin typeface="Times New Roman" pitchFamily="18" charset="0"/>
                </a:rPr>
                <a:t>H. Kammerlingh-Onnes</a:t>
              </a:r>
            </a:p>
          </p:txBody>
        </p:sp>
        <p:sp>
          <p:nvSpPr>
            <p:cNvPr id="173069" name="Text Box 18"/>
            <p:cNvSpPr txBox="1">
              <a:spLocks noChangeArrowheads="1"/>
            </p:cNvSpPr>
            <p:nvPr/>
          </p:nvSpPr>
          <p:spPr bwMode="auto">
            <a:xfrm>
              <a:off x="3168" y="3888"/>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atin typeface="Times New Roman" pitchFamily="18" charset="0"/>
                </a:rPr>
                <a:t>Alex Mueller</a:t>
              </a:r>
            </a:p>
          </p:txBody>
        </p:sp>
      </p:grpSp>
      <p:sp>
        <p:nvSpPr>
          <p:cNvPr id="173065" name="Text Box 19"/>
          <p:cNvSpPr txBox="1">
            <a:spLocks noChangeArrowheads="1"/>
          </p:cNvSpPr>
          <p:nvPr/>
        </p:nvSpPr>
        <p:spPr bwMode="auto">
          <a:xfrm>
            <a:off x="5791200" y="1371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atin typeface="Times New Roman" pitchFamily="18" charset="0"/>
              </a:rPr>
              <a:t>1986 (20-40 K)</a:t>
            </a:r>
          </a:p>
        </p:txBody>
      </p:sp>
    </p:spTree>
    <p:extLst>
      <p:ext uri="{BB962C8B-B14F-4D97-AF65-F5344CB8AC3E}">
        <p14:creationId xmlns:p14="http://schemas.microsoft.com/office/powerpoint/2010/main" val="2810156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28"/>
                                        </p:tgtEl>
                                        <p:attrNameLst>
                                          <p:attrName>style.visibility</p:attrName>
                                        </p:attrNameLst>
                                      </p:cBhvr>
                                      <p:to>
                                        <p:strVal val="visible"/>
                                      </p:to>
                                    </p:set>
                                    <p:anim calcmode="lin" valueType="num">
                                      <p:cBhvr additive="base">
                                        <p:cTn id="7" dur="500" fill="hold"/>
                                        <p:tgtEl>
                                          <p:spTgt spid="17428"/>
                                        </p:tgtEl>
                                        <p:attrNameLst>
                                          <p:attrName>ppt_x</p:attrName>
                                        </p:attrNameLst>
                                      </p:cBhvr>
                                      <p:tavLst>
                                        <p:tav tm="0">
                                          <p:val>
                                            <p:strVal val="#ppt_x"/>
                                          </p:val>
                                        </p:tav>
                                        <p:tav tm="100000">
                                          <p:val>
                                            <p:strVal val="#ppt_x"/>
                                          </p:val>
                                        </p:tav>
                                      </p:tavLst>
                                    </p:anim>
                                    <p:anim calcmode="lin" valueType="num">
                                      <p:cBhvr additive="base">
                                        <p:cTn id="8"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76200"/>
            <a:ext cx="8229600" cy="1143000"/>
          </a:xfrm>
        </p:spPr>
        <p:txBody>
          <a:bodyPr/>
          <a:lstStyle/>
          <a:p>
            <a:r>
              <a:rPr lang="en-US" dirty="0" smtClean="0"/>
              <a:t>Superconducting </a:t>
            </a:r>
            <a:r>
              <a:rPr lang="en-US" dirty="0" err="1" smtClean="0"/>
              <a:t>SolarPipe</a:t>
            </a:r>
            <a:endParaRPr lang="en-US" dirty="0" smtClean="0"/>
          </a:p>
        </p:txBody>
      </p:sp>
      <p:pic>
        <p:nvPicPr>
          <p:cNvPr id="115715" name="Picture 2" descr="C:\Users\PAULMI~1\AppData\Local\Temp\scl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06755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043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4211638"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Box 4"/>
          <p:cNvSpPr txBox="1">
            <a:spLocks noChangeArrowheads="1"/>
          </p:cNvSpPr>
          <p:nvPr/>
        </p:nvSpPr>
        <p:spPr bwMode="auto">
          <a:xfrm>
            <a:off x="533400" y="2286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800" dirty="0" smtClean="0">
                <a:solidFill>
                  <a:srgbClr val="000000"/>
                </a:solidFill>
                <a:hlinkClick r:id="rId4"/>
              </a:rPr>
              <a:t>Physics World, October 2009</a:t>
            </a:r>
            <a:endParaRPr lang="en-US" sz="2800" dirty="0" smtClean="0">
              <a:solidFill>
                <a:srgbClr val="000000"/>
              </a:solidFill>
            </a:endParaRPr>
          </a:p>
        </p:txBody>
      </p:sp>
      <p:grpSp>
        <p:nvGrpSpPr>
          <p:cNvPr id="3" name="Group 9"/>
          <p:cNvGrpSpPr>
            <a:grpSpLocks/>
          </p:cNvGrpSpPr>
          <p:nvPr/>
        </p:nvGrpSpPr>
        <p:grpSpPr bwMode="auto">
          <a:xfrm>
            <a:off x="409575" y="5105400"/>
            <a:ext cx="4619625" cy="1257300"/>
            <a:chOff x="104775" y="152400"/>
            <a:chExt cx="4619625" cy="1257300"/>
          </a:xfrm>
        </p:grpSpPr>
        <p:pic>
          <p:nvPicPr>
            <p:cNvPr id="244744" name="Picture 4" descr="C:\DOCUME~1\PAULM~1.GRA\LOCALS~1\Temp\sc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152400"/>
              <a:ext cx="4619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5" name="Picture 6" descr="C:\DOCUME~1\PAULM~1.GRA\LOCALS~1\Temp\scl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44" y="1143000"/>
              <a:ext cx="9810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9"/>
          <p:cNvGrpSpPr>
            <a:grpSpLocks/>
          </p:cNvGrpSpPr>
          <p:nvPr/>
        </p:nvGrpSpPr>
        <p:grpSpPr bwMode="auto">
          <a:xfrm>
            <a:off x="5638800" y="1030792"/>
            <a:ext cx="3086100" cy="4859337"/>
            <a:chOff x="5638800" y="1268413"/>
            <a:chExt cx="3086100" cy="4859555"/>
          </a:xfrm>
        </p:grpSpPr>
        <p:pic>
          <p:nvPicPr>
            <p:cNvPr id="244742" name="Picture 5" descr="Photo 023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268413"/>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3" name="TextBox 8"/>
            <p:cNvSpPr txBox="1">
              <a:spLocks noChangeArrowheads="1"/>
            </p:cNvSpPr>
            <p:nvPr/>
          </p:nvSpPr>
          <p:spPr bwMode="auto">
            <a:xfrm>
              <a:off x="5859463" y="5486590"/>
              <a:ext cx="2076450" cy="64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smtClean="0">
                  <a:solidFill>
                    <a:srgbClr val="000000"/>
                  </a:solidFill>
                  <a:latin typeface="Arial" pitchFamily="34" charset="0"/>
                </a:rPr>
                <a:t>…a future editor of</a:t>
              </a:r>
            </a:p>
            <a:p>
              <a:pPr eaLnBrk="1" hangingPunct="1"/>
              <a:r>
                <a:rPr lang="en-US" sz="2400" smtClean="0">
                  <a:solidFill>
                    <a:srgbClr val="000000"/>
                  </a:solidFill>
                  <a:latin typeface="Arial" pitchFamily="34" charset="0"/>
                </a:rPr>
                <a:t>Nature…?</a:t>
              </a:r>
            </a:p>
          </p:txBody>
        </p:sp>
      </p:grpSp>
      <p:sp>
        <p:nvSpPr>
          <p:cNvPr id="2" name="TextBox 1"/>
          <p:cNvSpPr txBox="1"/>
          <p:nvPr/>
        </p:nvSpPr>
        <p:spPr>
          <a:xfrm>
            <a:off x="457200" y="6400800"/>
            <a:ext cx="4038600" cy="369332"/>
          </a:xfrm>
          <a:prstGeom prst="rect">
            <a:avLst/>
          </a:prstGeom>
          <a:noFill/>
        </p:spPr>
        <p:txBody>
          <a:bodyPr wrap="square" rtlCol="0">
            <a:spAutoFit/>
          </a:bodyPr>
          <a:lstStyle/>
          <a:p>
            <a:r>
              <a:rPr lang="en-US" dirty="0" smtClean="0">
                <a:solidFill>
                  <a:srgbClr val="FF0000"/>
                </a:solidFill>
              </a:rPr>
              <a:t>Go </a:t>
            </a:r>
            <a:r>
              <a:rPr lang="en-US" dirty="0" smtClean="0">
                <a:solidFill>
                  <a:srgbClr val="FF0000"/>
                </a:solidFill>
                <a:hlinkClick r:id="rId8"/>
              </a:rPr>
              <a:t>here</a:t>
            </a:r>
            <a:r>
              <a:rPr lang="en-US" dirty="0" smtClean="0">
                <a:solidFill>
                  <a:srgbClr val="FF0000"/>
                </a:solidFill>
              </a:rPr>
              <a:t> for pdf of Times piece</a:t>
            </a:r>
            <a:endParaRPr lang="en-US" dirty="0">
              <a:solidFill>
                <a:srgbClr val="FF0000"/>
              </a:solidFill>
            </a:endParaRPr>
          </a:p>
        </p:txBody>
      </p:sp>
    </p:spTree>
    <p:extLst>
      <p:ext uri="{BB962C8B-B14F-4D97-AF65-F5344CB8AC3E}">
        <p14:creationId xmlns:p14="http://schemas.microsoft.com/office/powerpoint/2010/main" val="1153070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4"/>
          <p:cNvSpPr>
            <a:spLocks noGrp="1" noChangeArrowheads="1"/>
          </p:cNvSpPr>
          <p:nvPr>
            <p:ph type="title"/>
          </p:nvPr>
        </p:nvSpPr>
        <p:spPr/>
        <p:txBody>
          <a:bodyPr/>
          <a:lstStyle/>
          <a:p>
            <a:pPr eaLnBrk="1" hangingPunct="1"/>
            <a:r>
              <a:rPr lang="en-US" sz="4000" dirty="0" smtClean="0"/>
              <a:t>Superconductors </a:t>
            </a:r>
            <a:br>
              <a:rPr lang="en-US" sz="4000" dirty="0" smtClean="0"/>
            </a:br>
            <a:r>
              <a:rPr lang="en-US" sz="4000" dirty="0" smtClean="0"/>
              <a:t>- </a:t>
            </a:r>
            <a:r>
              <a:rPr lang="en-US" sz="4000" dirty="0" smtClean="0">
                <a:hlinkClick r:id="rId2"/>
              </a:rPr>
              <a:t>The Long Road Ahead</a:t>
            </a:r>
            <a:r>
              <a:rPr lang="en-US" sz="4000" dirty="0" smtClean="0"/>
              <a:t> –</a:t>
            </a:r>
            <a:br>
              <a:rPr lang="en-US" sz="4000" dirty="0" smtClean="0"/>
            </a:br>
            <a:r>
              <a:rPr lang="en-US" sz="3200" dirty="0" err="1" smtClean="0"/>
              <a:t>Foner</a:t>
            </a:r>
            <a:r>
              <a:rPr lang="en-US" sz="3200" dirty="0" smtClean="0"/>
              <a:t> &amp; Orlando (1988)</a:t>
            </a:r>
          </a:p>
        </p:txBody>
      </p:sp>
      <p:sp>
        <p:nvSpPr>
          <p:cNvPr id="273414" name="Text Box 6"/>
          <p:cNvSpPr txBox="1">
            <a:spLocks noChangeArrowheads="1"/>
          </p:cNvSpPr>
          <p:nvPr/>
        </p:nvSpPr>
        <p:spPr bwMode="auto">
          <a:xfrm>
            <a:off x="304800" y="2500313"/>
            <a:ext cx="85344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3200" smtClean="0">
                <a:solidFill>
                  <a:srgbClr val="000000"/>
                </a:solidFill>
                <a:latin typeface="Comic Sans MS" pitchFamily="66" charset="0"/>
              </a:rPr>
              <a:t>“Widespread use of these</a:t>
            </a:r>
            <a:br>
              <a:rPr lang="en-US" sz="3200" smtClean="0">
                <a:solidFill>
                  <a:srgbClr val="000000"/>
                </a:solidFill>
                <a:latin typeface="Comic Sans MS" pitchFamily="66" charset="0"/>
              </a:rPr>
            </a:br>
            <a:r>
              <a:rPr lang="en-US" sz="3200" smtClean="0">
                <a:solidFill>
                  <a:srgbClr val="000000"/>
                </a:solidFill>
                <a:latin typeface="Comic Sans MS" pitchFamily="66" charset="0"/>
              </a:rPr>
              <a:t> [high temperature] superconducting technologies will have far more to do with</a:t>
            </a:r>
            <a:br>
              <a:rPr lang="en-US" sz="3200" smtClean="0">
                <a:solidFill>
                  <a:srgbClr val="000000"/>
                </a:solidFill>
                <a:latin typeface="Comic Sans MS" pitchFamily="66" charset="0"/>
              </a:rPr>
            </a:br>
            <a:r>
              <a:rPr lang="en-US" sz="3200" smtClean="0">
                <a:solidFill>
                  <a:srgbClr val="000000"/>
                </a:solidFill>
                <a:latin typeface="Comic Sans MS" pitchFamily="66" charset="0"/>
              </a:rPr>
              <a:t> </a:t>
            </a:r>
            <a:r>
              <a:rPr lang="en-US" sz="3200" i="1" smtClean="0">
                <a:solidFill>
                  <a:srgbClr val="FF0000"/>
                </a:solidFill>
                <a:latin typeface="Comic Sans MS" pitchFamily="66" charset="0"/>
              </a:rPr>
              <a:t>questions of public policy and economics</a:t>
            </a:r>
            <a:r>
              <a:rPr lang="en-US" sz="3200" smtClean="0">
                <a:solidFill>
                  <a:srgbClr val="FF0000"/>
                </a:solidFill>
                <a:latin typeface="Comic Sans MS" pitchFamily="66" charset="0"/>
              </a:rPr>
              <a:t> </a:t>
            </a:r>
            <a:r>
              <a:rPr lang="en-US" sz="3200" smtClean="0">
                <a:solidFill>
                  <a:srgbClr val="000000"/>
                </a:solidFill>
                <a:latin typeface="Comic Sans MS" pitchFamily="66" charset="0"/>
              </a:rPr>
              <a:t>than with the nature of the new materials.” </a:t>
            </a:r>
          </a:p>
        </p:txBody>
      </p:sp>
    </p:spTree>
    <p:extLst>
      <p:ext uri="{BB962C8B-B14F-4D97-AF65-F5344CB8AC3E}">
        <p14:creationId xmlns:p14="http://schemas.microsoft.com/office/powerpoint/2010/main" val="3786689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457200" y="152400"/>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dirty="0">
                <a:latin typeface="Arial" charset="0"/>
              </a:rPr>
              <a:t>The Next American </a:t>
            </a:r>
            <a:r>
              <a:rPr lang="en-US" sz="3200" b="1" dirty="0" smtClean="0">
                <a:latin typeface="Arial" charset="0"/>
              </a:rPr>
              <a:t>Big-Bang-a-</a:t>
            </a:r>
            <a:r>
              <a:rPr lang="en-US" sz="3200" b="1" dirty="0" err="1" smtClean="0">
                <a:latin typeface="Arial" charset="0"/>
              </a:rPr>
              <a:t>Tron</a:t>
            </a:r>
            <a:endParaRPr lang="en-US" sz="3200" b="1" dirty="0" smtClean="0">
              <a:latin typeface="Arial" charset="0"/>
            </a:endParaRPr>
          </a:p>
          <a:p>
            <a:pPr algn="ctr" eaLnBrk="1" hangingPunct="1"/>
            <a:r>
              <a:rPr lang="en-US" sz="2400" b="1" dirty="0" smtClean="0">
                <a:latin typeface="Arial" charset="0"/>
              </a:rPr>
              <a:t>(“</a:t>
            </a:r>
            <a:r>
              <a:rPr lang="en-US" sz="2400" b="1" dirty="0" smtClean="0">
                <a:latin typeface="Arial" charset="0"/>
              </a:rPr>
              <a:t>The </a:t>
            </a:r>
            <a:r>
              <a:rPr lang="en-US" sz="2400" b="1" dirty="0" err="1" smtClean="0">
                <a:latin typeface="Arial" charset="0"/>
              </a:rPr>
              <a:t>Pipetron</a:t>
            </a:r>
            <a:r>
              <a:rPr lang="en-US" sz="2400" b="1" dirty="0" smtClean="0">
                <a:latin typeface="Arial" charset="0"/>
              </a:rPr>
              <a:t>” or “Beyond Higgs”)</a:t>
            </a:r>
            <a:endParaRPr lang="en-US" sz="2000" b="1" dirty="0">
              <a:latin typeface="Arial" charset="0"/>
            </a:endParaRPr>
          </a:p>
        </p:txBody>
      </p:sp>
      <p:grpSp>
        <p:nvGrpSpPr>
          <p:cNvPr id="2" name="Group 1"/>
          <p:cNvGrpSpPr/>
          <p:nvPr/>
        </p:nvGrpSpPr>
        <p:grpSpPr>
          <a:xfrm>
            <a:off x="152400" y="1143000"/>
            <a:ext cx="4192716" cy="4849178"/>
            <a:chOff x="152400" y="1143000"/>
            <a:chExt cx="4192716" cy="4849178"/>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47813"/>
              <a:ext cx="4116516"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143000"/>
              <a:ext cx="3886200" cy="381000"/>
            </a:xfrm>
            <a:prstGeom prst="rect">
              <a:avLst/>
            </a:prstGeom>
            <a:noFill/>
          </p:spPr>
          <p:txBody>
            <a:bodyPr wrap="square" rtlCol="0">
              <a:spAutoFit/>
            </a:bodyPr>
            <a:lstStyle/>
            <a:p>
              <a:pPr algn="ctr"/>
              <a:r>
                <a:rPr lang="en-US" dirty="0" smtClean="0">
                  <a:solidFill>
                    <a:schemeClr val="bg2">
                      <a:lumMod val="10000"/>
                    </a:schemeClr>
                  </a:solidFill>
                  <a:hlinkClick r:id="rId3"/>
                </a:rPr>
                <a:t>See Lance Cooley’s IASS Talk</a:t>
              </a:r>
              <a:endParaRPr lang="en-US" dirty="0">
                <a:solidFill>
                  <a:schemeClr val="bg2">
                    <a:lumMod val="10000"/>
                  </a:schemeClr>
                </a:solidFill>
              </a:endParaRPr>
            </a:p>
          </p:txBody>
        </p:sp>
        <p:sp>
          <p:nvSpPr>
            <p:cNvPr id="9" name="TextBox 4"/>
            <p:cNvSpPr txBox="1">
              <a:spLocks noChangeArrowheads="1"/>
            </p:cNvSpPr>
            <p:nvPr/>
          </p:nvSpPr>
          <p:spPr bwMode="auto">
            <a:xfrm>
              <a:off x="838200" y="4514850"/>
              <a:ext cx="259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latin typeface="Arial" charset="0"/>
                </a:rPr>
                <a:t>Bob Wilson</a:t>
              </a:r>
            </a:p>
            <a:p>
              <a:pPr eaLnBrk="1" hangingPunct="1"/>
              <a:r>
                <a:rPr lang="en-US" dirty="0">
                  <a:latin typeface="Arial" charset="0"/>
                </a:rPr>
                <a:t>Bill Foster</a:t>
              </a:r>
            </a:p>
            <a:p>
              <a:pPr eaLnBrk="1" hangingPunct="1"/>
              <a:r>
                <a:rPr lang="en-US" dirty="0">
                  <a:latin typeface="Arial" charset="0"/>
                </a:rPr>
                <a:t>Peter Limon</a:t>
              </a:r>
            </a:p>
            <a:p>
              <a:pPr eaLnBrk="1" hangingPunct="1"/>
              <a:r>
                <a:rPr lang="en-US" dirty="0">
                  <a:latin typeface="Arial" charset="0"/>
                </a:rPr>
                <a:t>Ernie </a:t>
              </a:r>
              <a:r>
                <a:rPr lang="en-US" dirty="0" smtClean="0">
                  <a:latin typeface="Arial" charset="0"/>
                </a:rPr>
                <a:t>Malamud</a:t>
              </a:r>
            </a:p>
            <a:p>
              <a:pPr eaLnBrk="1" hangingPunct="1"/>
              <a:r>
                <a:rPr lang="en-US" dirty="0" smtClean="0">
                  <a:latin typeface="Arial" charset="0"/>
                </a:rPr>
                <a:t>...</a:t>
              </a:r>
              <a:r>
                <a:rPr lang="en-US" i="1" dirty="0" smtClean="0">
                  <a:latin typeface="Arial" charset="0"/>
                  <a:hlinkClick r:id="rId4"/>
                </a:rPr>
                <a:t>Limon Report</a:t>
              </a:r>
              <a:endParaRPr lang="en-US" i="1" dirty="0">
                <a:latin typeface="Arial" charset="0"/>
              </a:endParaRPr>
            </a:p>
          </p:txBody>
        </p:sp>
      </p:grpSp>
      <p:grpSp>
        <p:nvGrpSpPr>
          <p:cNvPr id="10" name="Group 9"/>
          <p:cNvGrpSpPr/>
          <p:nvPr/>
        </p:nvGrpSpPr>
        <p:grpSpPr>
          <a:xfrm>
            <a:off x="4114800" y="1371600"/>
            <a:ext cx="4953000" cy="5287328"/>
            <a:chOff x="4114800" y="1371600"/>
            <a:chExt cx="4953000" cy="5287328"/>
          </a:xfrm>
        </p:grpSpPr>
        <p:grpSp>
          <p:nvGrpSpPr>
            <p:cNvPr id="8" name="Group 7"/>
            <p:cNvGrpSpPr/>
            <p:nvPr/>
          </p:nvGrpSpPr>
          <p:grpSpPr>
            <a:xfrm>
              <a:off x="4724400" y="1371600"/>
              <a:ext cx="4343400" cy="5287328"/>
              <a:chOff x="4724400" y="1371600"/>
              <a:chExt cx="4343400" cy="5287328"/>
            </a:xfrm>
          </p:grpSpPr>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371600"/>
                <a:ext cx="36957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4400" y="5181600"/>
                <a:ext cx="4343400" cy="1477328"/>
              </a:xfrm>
              <a:prstGeom prst="rect">
                <a:avLst/>
              </a:prstGeom>
              <a:noFill/>
            </p:spPr>
            <p:txBody>
              <a:bodyPr wrap="square" rtlCol="0">
                <a:spAutoFit/>
              </a:bodyPr>
              <a:lstStyle/>
              <a:p>
                <a:r>
                  <a:rPr lang="en-US" dirty="0" smtClean="0"/>
                  <a:t>150 </a:t>
                </a:r>
                <a:r>
                  <a:rPr lang="en-US" dirty="0" err="1" smtClean="0"/>
                  <a:t>TeV</a:t>
                </a:r>
                <a:r>
                  <a:rPr lang="en-US" dirty="0" smtClean="0"/>
                  <a:t> COM Hadron Collider</a:t>
                </a:r>
              </a:p>
              <a:p>
                <a:r>
                  <a:rPr lang="en-US" dirty="0" smtClean="0"/>
                  <a:t>based on </a:t>
                </a:r>
                <a:r>
                  <a:rPr lang="en-US" dirty="0" err="1" smtClean="0"/>
                  <a:t>superferric</a:t>
                </a:r>
                <a:r>
                  <a:rPr lang="en-US" dirty="0" smtClean="0"/>
                  <a:t> magnets energized by a 50 kA superconducting dc cable – Tunnel enclosure ~ 2.5 m </a:t>
                </a:r>
                <a:r>
                  <a:rPr lang="en-US" dirty="0" err="1" smtClean="0"/>
                  <a:t>dia</a:t>
                </a:r>
                <a:r>
                  <a:rPr lang="en-US" dirty="0" smtClean="0"/>
                  <a:t>, 800 km circumference.</a:t>
                </a:r>
                <a:endParaRPr lang="en-US" dirty="0"/>
              </a:p>
            </p:txBody>
          </p:sp>
        </p:grpSp>
        <p:cxnSp>
          <p:nvCxnSpPr>
            <p:cNvPr id="6" name="Straight Arrow Connector 5"/>
            <p:cNvCxnSpPr/>
            <p:nvPr/>
          </p:nvCxnSpPr>
          <p:spPr bwMode="auto">
            <a:xfrm flipH="1">
              <a:off x="4114800" y="3352800"/>
              <a:ext cx="1066800" cy="228600"/>
            </a:xfrm>
            <a:prstGeom prst="straightConnector1">
              <a:avLst/>
            </a:prstGeom>
            <a:solidFill>
              <a:schemeClr val="accent1"/>
            </a:solidFill>
            <a:ln w="22225" cap="flat" cmpd="sng" algn="ctr">
              <a:solidFill>
                <a:schemeClr val="accent1">
                  <a:lumMod val="75000"/>
                  <a:lumOff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677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304800" y="76200"/>
            <a:ext cx="8610600" cy="1143000"/>
          </a:xfrm>
        </p:spPr>
        <p:txBody>
          <a:bodyPr/>
          <a:lstStyle/>
          <a:p>
            <a:pPr eaLnBrk="1" hangingPunct="1"/>
            <a:r>
              <a:rPr lang="en-US" dirty="0" smtClean="0">
                <a:solidFill>
                  <a:srgbClr val="000000"/>
                </a:solidFill>
                <a:latin typeface="Arial" pitchFamily="34" charset="0"/>
                <a:cs typeface="Arial" pitchFamily="34" charset="0"/>
              </a:rPr>
              <a:t>Some Obscure </a:t>
            </a:r>
            <a:r>
              <a:rPr lang="en-US" dirty="0" smtClean="0">
                <a:solidFill>
                  <a:srgbClr val="000000"/>
                </a:solidFill>
                <a:latin typeface="Arial" pitchFamily="34" charset="0"/>
                <a:cs typeface="Arial" pitchFamily="34" charset="0"/>
              </a:rPr>
              <a:t>Axioms of History</a:t>
            </a:r>
          </a:p>
        </p:txBody>
      </p:sp>
      <p:sp>
        <p:nvSpPr>
          <p:cNvPr id="25603" name="Rectangle 3"/>
          <p:cNvSpPr>
            <a:spLocks noGrp="1" noChangeArrowheads="1"/>
          </p:cNvSpPr>
          <p:nvPr>
            <p:ph type="body" idx="1"/>
          </p:nvPr>
        </p:nvSpPr>
        <p:spPr>
          <a:xfrm>
            <a:off x="457200" y="1219200"/>
            <a:ext cx="8229600" cy="5486400"/>
          </a:xfrm>
        </p:spPr>
        <p:txBody>
          <a:bodyPr/>
          <a:lstStyle/>
          <a:p>
            <a:pPr eaLnBrk="1" hangingPunct="1">
              <a:lnSpc>
                <a:spcPct val="90000"/>
              </a:lnSpc>
            </a:pPr>
            <a:r>
              <a:rPr lang="en-US" sz="2400" dirty="0" smtClean="0">
                <a:solidFill>
                  <a:srgbClr val="000000"/>
                </a:solidFill>
                <a:latin typeface="Arial" pitchFamily="34" charset="0"/>
                <a:cs typeface="Arial" pitchFamily="34" charset="0"/>
              </a:rPr>
              <a:t>There is nothing new under the sun</a:t>
            </a:r>
            <a:br>
              <a:rPr lang="en-US" sz="2400" dirty="0" smtClean="0">
                <a:solidFill>
                  <a:srgbClr val="000000"/>
                </a:solidFill>
                <a:latin typeface="Arial" pitchFamily="34" charset="0"/>
                <a:cs typeface="Arial" pitchFamily="34" charset="0"/>
              </a:rPr>
            </a:br>
            <a:r>
              <a:rPr lang="en-US" sz="2000" i="1" dirty="0" smtClean="0">
                <a:solidFill>
                  <a:srgbClr val="000000"/>
                </a:solidFill>
                <a:latin typeface="Arial" pitchFamily="34" charset="0"/>
                <a:cs typeface="Arial" pitchFamily="34" charset="0"/>
              </a:rPr>
              <a:t>                                  Ecclesiastes 1:9-14</a:t>
            </a:r>
            <a:r>
              <a:rPr lang="en-US" sz="2400" dirty="0" smtClean="0">
                <a:solidFill>
                  <a:srgbClr val="000000"/>
                </a:solidFill>
                <a:latin typeface="Arial" pitchFamily="34" charset="0"/>
                <a:cs typeface="Arial" pitchFamily="34" charset="0"/>
              </a:rPr>
              <a:t> </a:t>
            </a:r>
          </a:p>
          <a:p>
            <a:pPr eaLnBrk="1" hangingPunct="1">
              <a:lnSpc>
                <a:spcPct val="90000"/>
              </a:lnSpc>
            </a:pPr>
            <a:r>
              <a:rPr lang="en-US" sz="2400" dirty="0" smtClean="0">
                <a:solidFill>
                  <a:srgbClr val="000000"/>
                </a:solidFill>
                <a:latin typeface="Arial" pitchFamily="34" charset="0"/>
                <a:cs typeface="Arial" pitchFamily="34" charset="0"/>
              </a:rPr>
              <a:t>What’s past is prologue</a:t>
            </a:r>
            <a:br>
              <a:rPr lang="en-US" sz="2400" dirty="0" smtClean="0">
                <a:solidFill>
                  <a:srgbClr val="000000"/>
                </a:solidFill>
                <a:latin typeface="Arial" pitchFamily="34" charset="0"/>
                <a:cs typeface="Arial" pitchFamily="34" charset="0"/>
              </a:rPr>
            </a:br>
            <a:r>
              <a:rPr lang="en-US" sz="2400" dirty="0" smtClean="0">
                <a:solidFill>
                  <a:srgbClr val="000000"/>
                </a:solidFill>
                <a:latin typeface="Arial" pitchFamily="34" charset="0"/>
                <a:cs typeface="Arial" pitchFamily="34" charset="0"/>
              </a:rPr>
              <a:t>                             </a:t>
            </a:r>
            <a:r>
              <a:rPr lang="en-US" sz="2000" i="1" dirty="0" smtClean="0">
                <a:solidFill>
                  <a:srgbClr val="000000"/>
                </a:solidFill>
                <a:latin typeface="Arial" pitchFamily="34" charset="0"/>
                <a:cs typeface="Arial" pitchFamily="34" charset="0"/>
              </a:rPr>
              <a:t>The Tempest, by Bill S.</a:t>
            </a:r>
          </a:p>
          <a:p>
            <a:pPr eaLnBrk="1" hangingPunct="1">
              <a:lnSpc>
                <a:spcPct val="90000"/>
              </a:lnSpc>
            </a:pPr>
            <a:r>
              <a:rPr lang="en-US" sz="2400" dirty="0" smtClean="0">
                <a:solidFill>
                  <a:srgbClr val="000000"/>
                </a:solidFill>
                <a:latin typeface="Arial" pitchFamily="34" charset="0"/>
                <a:cs typeface="Arial" pitchFamily="34" charset="0"/>
              </a:rPr>
              <a:t>Those who cannot remember the past are bound to repeat it</a:t>
            </a:r>
            <a:br>
              <a:rPr lang="en-US" sz="2400" dirty="0" smtClean="0">
                <a:solidFill>
                  <a:srgbClr val="000000"/>
                </a:solidFill>
                <a:latin typeface="Arial" pitchFamily="34" charset="0"/>
                <a:cs typeface="Arial" pitchFamily="34" charset="0"/>
              </a:rPr>
            </a:br>
            <a:r>
              <a:rPr lang="en-US" sz="2400" dirty="0" smtClean="0">
                <a:solidFill>
                  <a:srgbClr val="000000"/>
                </a:solidFill>
                <a:latin typeface="Arial" pitchFamily="34" charset="0"/>
                <a:cs typeface="Arial" pitchFamily="34" charset="0"/>
              </a:rPr>
              <a:t>                             </a:t>
            </a:r>
            <a:r>
              <a:rPr lang="en-US" sz="2000" i="1" dirty="0" smtClean="0">
                <a:solidFill>
                  <a:srgbClr val="000000"/>
                </a:solidFill>
                <a:latin typeface="Arial" pitchFamily="34" charset="0"/>
                <a:cs typeface="Arial" pitchFamily="34" charset="0"/>
              </a:rPr>
              <a:t>George </a:t>
            </a:r>
            <a:r>
              <a:rPr lang="en-US" sz="2000" i="1" dirty="0" smtClean="0">
                <a:solidFill>
                  <a:srgbClr val="000000"/>
                </a:solidFill>
                <a:latin typeface="Arial" pitchFamily="34" charset="0"/>
                <a:cs typeface="Arial" pitchFamily="34" charset="0"/>
              </a:rPr>
              <a:t>Santayana</a:t>
            </a:r>
          </a:p>
          <a:p>
            <a:pPr lvl="0" eaLnBrk="1" hangingPunct="1">
              <a:lnSpc>
                <a:spcPct val="90000"/>
              </a:lnSpc>
            </a:pPr>
            <a:r>
              <a:rPr lang="en-US" sz="2400" dirty="0">
                <a:solidFill>
                  <a:srgbClr val="000000"/>
                </a:solidFill>
                <a:latin typeface="Arial"/>
              </a:rPr>
              <a:t>History is more or less bunk</a:t>
            </a:r>
            <a:br>
              <a:rPr lang="en-US" sz="2400" dirty="0">
                <a:solidFill>
                  <a:srgbClr val="000000"/>
                </a:solidFill>
                <a:latin typeface="Arial"/>
              </a:rPr>
            </a:br>
            <a:r>
              <a:rPr lang="en-US" sz="2000" i="1" dirty="0">
                <a:solidFill>
                  <a:srgbClr val="000000"/>
                </a:solidFill>
                <a:latin typeface="Arial"/>
              </a:rPr>
              <a:t>                                  Henry Ford</a:t>
            </a:r>
          </a:p>
          <a:p>
            <a:pPr lvl="0" eaLnBrk="1" hangingPunct="1">
              <a:lnSpc>
                <a:spcPct val="90000"/>
              </a:lnSpc>
            </a:pPr>
            <a:r>
              <a:rPr lang="en-US" sz="2400" dirty="0">
                <a:solidFill>
                  <a:srgbClr val="000000"/>
                </a:solidFill>
                <a:latin typeface="Arial"/>
              </a:rPr>
              <a:t>I can’t think about tomorrow...I’m as lost as yesterday</a:t>
            </a:r>
            <a:r>
              <a:rPr lang="en-US" sz="2800" dirty="0">
                <a:solidFill>
                  <a:srgbClr val="000000"/>
                </a:solidFill>
                <a:latin typeface="Arial"/>
              </a:rPr>
              <a:t/>
            </a:r>
            <a:br>
              <a:rPr lang="en-US" sz="2800" dirty="0">
                <a:solidFill>
                  <a:srgbClr val="000000"/>
                </a:solidFill>
                <a:latin typeface="Arial"/>
              </a:rPr>
            </a:br>
            <a:r>
              <a:rPr lang="en-US" sz="2800" dirty="0">
                <a:solidFill>
                  <a:srgbClr val="000000"/>
                </a:solidFill>
                <a:latin typeface="Arial"/>
              </a:rPr>
              <a:t>                         </a:t>
            </a:r>
            <a:r>
              <a:rPr lang="en-US" sz="2000" i="1" dirty="0">
                <a:solidFill>
                  <a:srgbClr val="000000"/>
                </a:solidFill>
                <a:latin typeface="Arial"/>
              </a:rPr>
              <a:t>Tomorrow, by Bob </a:t>
            </a:r>
            <a:r>
              <a:rPr lang="en-US" sz="2000" i="1" dirty="0" err="1" smtClean="0">
                <a:solidFill>
                  <a:srgbClr val="000000"/>
                </a:solidFill>
                <a:latin typeface="Arial"/>
              </a:rPr>
              <a:t>Seger</a:t>
            </a:r>
            <a:r>
              <a:rPr lang="en-US" sz="2000" i="1" dirty="0" smtClean="0">
                <a:solidFill>
                  <a:srgbClr val="000000"/>
                </a:solidFill>
                <a:latin typeface="Arial"/>
              </a:rPr>
              <a:t> (</a:t>
            </a:r>
            <a:r>
              <a:rPr lang="en-US" sz="2000" i="1" dirty="0" smtClean="0">
                <a:solidFill>
                  <a:srgbClr val="000000"/>
                </a:solidFill>
                <a:latin typeface="Arial"/>
                <a:hlinkClick r:id="rId3"/>
              </a:rPr>
              <a:t>mp3</a:t>
            </a:r>
            <a:r>
              <a:rPr lang="en-US" sz="2000" i="1" dirty="0" smtClean="0">
                <a:solidFill>
                  <a:srgbClr val="000000"/>
                </a:solidFill>
                <a:latin typeface="Arial"/>
              </a:rPr>
              <a:t>)</a:t>
            </a:r>
            <a:endParaRPr lang="en-US" sz="2800" dirty="0">
              <a:solidFill>
                <a:srgbClr val="000000"/>
              </a:solidFill>
              <a:latin typeface="Arial"/>
            </a:endParaRPr>
          </a:p>
          <a:p>
            <a:pPr lvl="0" eaLnBrk="1" hangingPunct="1"/>
            <a:r>
              <a:rPr lang="en-US" sz="2400" dirty="0">
                <a:solidFill>
                  <a:srgbClr val="000000"/>
                </a:solidFill>
                <a:latin typeface="Arial"/>
              </a:rPr>
              <a:t>If I’m not smart enough to solve it (</a:t>
            </a:r>
            <a:r>
              <a:rPr lang="en-US" sz="2400" dirty="0" smtClean="0">
                <a:solidFill>
                  <a:srgbClr val="000000"/>
                </a:solidFill>
                <a:latin typeface="Arial"/>
              </a:rPr>
              <a:t>any problem...social or scientific), </a:t>
            </a:r>
            <a:r>
              <a:rPr lang="en-US" sz="2400" dirty="0">
                <a:solidFill>
                  <a:srgbClr val="000000"/>
                </a:solidFill>
                <a:latin typeface="Arial"/>
              </a:rPr>
              <a:t>neither is anyone else!</a:t>
            </a:r>
            <a:br>
              <a:rPr lang="en-US" sz="2400" dirty="0">
                <a:solidFill>
                  <a:srgbClr val="000000"/>
                </a:solidFill>
                <a:latin typeface="Arial"/>
              </a:rPr>
            </a:br>
            <a:r>
              <a:rPr lang="en-US" sz="2400" dirty="0">
                <a:solidFill>
                  <a:srgbClr val="000000"/>
                </a:solidFill>
                <a:latin typeface="Arial"/>
              </a:rPr>
              <a:t>                             </a:t>
            </a:r>
            <a:r>
              <a:rPr lang="en-US" sz="2000" i="1" dirty="0">
                <a:solidFill>
                  <a:srgbClr val="000000"/>
                </a:solidFill>
                <a:latin typeface="Arial"/>
              </a:rPr>
              <a:t>Anon</a:t>
            </a:r>
            <a:r>
              <a:rPr lang="en-US" sz="2000" i="1" dirty="0" smtClean="0">
                <a:solidFill>
                  <a:srgbClr val="000000"/>
                </a:solidFill>
                <a:latin typeface="Arial"/>
              </a:rPr>
              <a:t>. (hint: initials PMPG)</a:t>
            </a:r>
            <a:endParaRPr lang="en-US" sz="2000" dirty="0">
              <a:solidFill>
                <a:srgbClr val="000000"/>
              </a:solidFill>
              <a:latin typeface="Arial"/>
            </a:endParaRPr>
          </a:p>
          <a:p>
            <a:pPr eaLnBrk="1" hangingPunct="1">
              <a:lnSpc>
                <a:spcPct val="90000"/>
              </a:lnSpc>
            </a:pPr>
            <a:endParaRPr lang="en-US" sz="2000" i="1"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846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152400"/>
            <a:ext cx="9144000" cy="1143000"/>
          </a:xfrm>
        </p:spPr>
        <p:txBody>
          <a:bodyPr rtlCol="0">
            <a:normAutofit fontScale="90000"/>
          </a:bodyPr>
          <a:lstStyle/>
          <a:p>
            <a:pPr algn="l" eaLnBrk="1" fontAlgn="auto" hangingPunct="1">
              <a:spcAft>
                <a:spcPts val="0"/>
              </a:spcAft>
              <a:defRPr/>
            </a:pPr>
            <a:r>
              <a:rPr lang="en-US" dirty="0" smtClean="0"/>
              <a:t>“You can’t always get what </a:t>
            </a:r>
            <a:r>
              <a:rPr lang="en-US" dirty="0" smtClean="0"/>
              <a:t>you want</a:t>
            </a:r>
            <a:r>
              <a:rPr lang="en-US" dirty="0" smtClean="0"/>
              <a:t>…”</a:t>
            </a:r>
          </a:p>
        </p:txBody>
      </p:sp>
      <p:graphicFrame>
        <p:nvGraphicFramePr>
          <p:cNvPr id="120835" name="Object 2"/>
          <p:cNvGraphicFramePr>
            <a:graphicFrameLocks noChangeAspect="1"/>
          </p:cNvGraphicFramePr>
          <p:nvPr/>
        </p:nvGraphicFramePr>
        <p:xfrm>
          <a:off x="609600" y="1624013"/>
          <a:ext cx="7924800" cy="4929187"/>
        </p:xfrm>
        <a:graphic>
          <a:graphicData uri="http://schemas.openxmlformats.org/presentationml/2006/ole">
            <mc:AlternateContent xmlns:mc="http://schemas.openxmlformats.org/markup-compatibility/2006">
              <mc:Choice xmlns:v="urn:schemas-microsoft-com:vml" Requires="v">
                <p:oleObj spid="_x0000_s12302" name="Photo Editor Photo" r:id="rId4" imgW="2619048" imgH="1628571" progId="MSPhotoEd.3">
                  <p:embed/>
                </p:oleObj>
              </mc:Choice>
              <mc:Fallback>
                <p:oleObj name="Photo Editor Photo" r:id="rId4" imgW="2619048" imgH="16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24013"/>
                        <a:ext cx="7924800"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24910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76200"/>
            <a:ext cx="8001000" cy="1143000"/>
          </a:xfrm>
        </p:spPr>
        <p:txBody>
          <a:bodyPr/>
          <a:lstStyle/>
          <a:p>
            <a:pPr eaLnBrk="1" hangingPunct="1"/>
            <a:r>
              <a:rPr lang="en-US" dirty="0" smtClean="0"/>
              <a:t>“…you get what you need!”</a:t>
            </a:r>
          </a:p>
        </p:txBody>
      </p:sp>
      <p:graphicFrame>
        <p:nvGraphicFramePr>
          <p:cNvPr id="121859" name="Object 2"/>
          <p:cNvGraphicFramePr>
            <a:graphicFrameLocks noChangeAspect="1"/>
          </p:cNvGraphicFramePr>
          <p:nvPr/>
        </p:nvGraphicFramePr>
        <p:xfrm>
          <a:off x="1066800" y="1133475"/>
          <a:ext cx="6858000" cy="5572125"/>
        </p:xfrm>
        <a:graphic>
          <a:graphicData uri="http://schemas.openxmlformats.org/presentationml/2006/ole">
            <mc:AlternateContent xmlns:mc="http://schemas.openxmlformats.org/markup-compatibility/2006">
              <mc:Choice xmlns:v="urn:schemas-microsoft-com:vml" Requires="v">
                <p:oleObj spid="_x0000_s13326" name="Photo Editor Photo" r:id="rId4" imgW="3809524" imgH="3095238" progId="MSPhotoEd.3">
                  <p:embed/>
                </p:oleObj>
              </mc:Choice>
              <mc:Fallback>
                <p:oleObj name="Photo Editor Photo" r:id="rId4" imgW="3809524" imgH="309523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33475"/>
                        <a:ext cx="6858000" cy="557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8077200" y="6096000"/>
            <a:ext cx="914400" cy="369332"/>
          </a:xfrm>
          <a:prstGeom prst="rect">
            <a:avLst/>
          </a:prstGeom>
          <a:noFill/>
        </p:spPr>
        <p:txBody>
          <a:bodyPr wrap="square" rtlCol="0">
            <a:spAutoFit/>
          </a:bodyPr>
          <a:lstStyle/>
          <a:p>
            <a:pPr algn="ctr"/>
            <a:r>
              <a:rPr lang="en-US" dirty="0" smtClean="0"/>
              <a:t>(</a:t>
            </a:r>
            <a:r>
              <a:rPr lang="en-US" dirty="0" smtClean="0">
                <a:hlinkClick r:id="rId6"/>
              </a:rPr>
              <a:t>mp3</a:t>
            </a:r>
            <a:r>
              <a:rPr lang="en-US" dirty="0" smtClean="0"/>
              <a:t>)</a:t>
            </a:r>
            <a:endParaRPr lang="en-US" dirty="0"/>
          </a:p>
        </p:txBody>
      </p:sp>
    </p:spTree>
    <p:extLst>
      <p:ext uri="{BB962C8B-B14F-4D97-AF65-F5344CB8AC3E}">
        <p14:creationId xmlns:p14="http://schemas.microsoft.com/office/powerpoint/2010/main" val="1208396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304800"/>
            <a:ext cx="906145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grpSp>
        <p:nvGrpSpPr>
          <p:cNvPr id="3" name="Group 2"/>
          <p:cNvGrpSpPr>
            <a:grpSpLocks/>
          </p:cNvGrpSpPr>
          <p:nvPr/>
        </p:nvGrpSpPr>
        <p:grpSpPr bwMode="auto">
          <a:xfrm>
            <a:off x="152400" y="2667000"/>
            <a:ext cx="8686800" cy="2489200"/>
            <a:chOff x="152400" y="2971800"/>
            <a:chExt cx="8686800" cy="2489973"/>
          </a:xfrm>
        </p:grpSpPr>
        <p:pic>
          <p:nvPicPr>
            <p:cNvPr id="174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86156"/>
              <a:ext cx="4419600" cy="214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1740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628" y="2971800"/>
              <a:ext cx="4033572" cy="248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grpSp>
      <p:sp>
        <p:nvSpPr>
          <p:cNvPr id="2" name="TextBox 1"/>
          <p:cNvSpPr txBox="1"/>
          <p:nvPr/>
        </p:nvSpPr>
        <p:spPr>
          <a:xfrm>
            <a:off x="838200" y="5449669"/>
            <a:ext cx="7239000" cy="646331"/>
          </a:xfrm>
          <a:prstGeom prst="rect">
            <a:avLst/>
          </a:prstGeom>
          <a:solidFill>
            <a:schemeClr val="accent1"/>
          </a:solidFill>
        </p:spPr>
        <p:txBody>
          <a:bodyPr wrap="square" rtlCol="0">
            <a:spAutoFit/>
          </a:bodyPr>
          <a:lstStyle/>
          <a:p>
            <a:r>
              <a:rPr lang="en-US" dirty="0" smtClean="0"/>
              <a:t>To read this article, click </a:t>
            </a:r>
            <a:r>
              <a:rPr lang="en-US" dirty="0" smtClean="0">
                <a:hlinkClick r:id="rId5"/>
              </a:rPr>
              <a:t>here</a:t>
            </a:r>
            <a:r>
              <a:rPr lang="en-US" dirty="0" smtClean="0"/>
              <a:t>.  To visit a nauseatingly long list of other popular presentations and publications by the author, click </a:t>
            </a:r>
            <a:r>
              <a:rPr lang="en-US" dirty="0" smtClean="0">
                <a:hlinkClick r:id="rId6"/>
              </a:rPr>
              <a:t>here</a:t>
            </a:r>
            <a:r>
              <a:rPr lang="en-US" dirty="0" smtClean="0"/>
              <a:t>. </a:t>
            </a:r>
            <a:endParaRPr lang="en-US" dirty="0"/>
          </a:p>
        </p:txBody>
      </p:sp>
    </p:spTree>
    <p:extLst>
      <p:ext uri="{BB962C8B-B14F-4D97-AF65-F5344CB8AC3E}">
        <p14:creationId xmlns:p14="http://schemas.microsoft.com/office/powerpoint/2010/main" val="380060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1752600" y="76200"/>
            <a:ext cx="5791200" cy="1143000"/>
          </a:xfrm>
        </p:spPr>
        <p:txBody>
          <a:bodyPr lIns="98529" tIns="49265" rIns="98529" bIns="49265" rtlCol="0">
            <a:normAutofit fontScale="90000"/>
          </a:bodyPr>
          <a:lstStyle/>
          <a:p>
            <a:pPr eaLnBrk="1" fontAlgn="auto" hangingPunct="1">
              <a:spcAft>
                <a:spcPts val="0"/>
              </a:spcAft>
              <a:defRPr/>
            </a:pPr>
            <a:r>
              <a:rPr lang="en-US" smtClean="0"/>
              <a:t>1986</a:t>
            </a:r>
            <a:br>
              <a:rPr lang="en-US" smtClean="0"/>
            </a:br>
            <a:r>
              <a:rPr lang="en-US" smtClean="0"/>
              <a:t>Another Big Surprise!</a:t>
            </a:r>
          </a:p>
        </p:txBody>
      </p:sp>
      <p:pic>
        <p:nvPicPr>
          <p:cNvPr id="7065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8" y="1600200"/>
            <a:ext cx="29003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Rectangle 4"/>
          <p:cNvSpPr>
            <a:spLocks noChangeArrowheads="1"/>
          </p:cNvSpPr>
          <p:nvPr/>
        </p:nvSpPr>
        <p:spPr bwMode="auto">
          <a:xfrm>
            <a:off x="1236663" y="5391150"/>
            <a:ext cx="25733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529" tIns="49265" rIns="98529" bIns="49265">
            <a:spAutoFit/>
          </a:bodyPr>
          <a:lstStyle/>
          <a:p>
            <a:pPr defTabSz="977900" eaLnBrk="0" hangingPunct="0"/>
            <a:r>
              <a:rPr lang="en-US" sz="1900" b="1" u="sng">
                <a:solidFill>
                  <a:srgbClr val="000000"/>
                </a:solidFill>
                <a:latin typeface="Arial" charset="0"/>
              </a:rPr>
              <a:t>Bednorz and Mueller</a:t>
            </a:r>
          </a:p>
          <a:p>
            <a:pPr defTabSz="977900" eaLnBrk="0" hangingPunct="0"/>
            <a:r>
              <a:rPr lang="en-US" sz="1900" b="1" u="sng">
                <a:solidFill>
                  <a:srgbClr val="000000"/>
                </a:solidFill>
                <a:latin typeface="Arial" charset="0"/>
              </a:rPr>
              <a:t>IBM Zuerich, 1986</a:t>
            </a:r>
          </a:p>
        </p:txBody>
      </p:sp>
      <p:pic>
        <p:nvPicPr>
          <p:cNvPr id="7066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600200"/>
            <a:ext cx="3943350" cy="44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Text Box 6"/>
          <p:cNvSpPr txBox="1">
            <a:spLocks noChangeArrowheads="1"/>
          </p:cNvSpPr>
          <p:nvPr/>
        </p:nvSpPr>
        <p:spPr bwMode="auto">
          <a:xfrm>
            <a:off x="5791200" y="5129213"/>
            <a:ext cx="2006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b="1">
                <a:solidFill>
                  <a:srgbClr val="0000CC"/>
                </a:solidFill>
                <a:latin typeface="Comic Sans MS" pitchFamily="66" charset="0"/>
              </a:rPr>
              <a:t>Onset T</a:t>
            </a:r>
            <a:r>
              <a:rPr lang="en-US" b="1" baseline="-25000">
                <a:solidFill>
                  <a:srgbClr val="0000CC"/>
                </a:solidFill>
                <a:latin typeface="Comic Sans MS" pitchFamily="66" charset="0"/>
              </a:rPr>
              <a:t>C</a:t>
            </a:r>
            <a:r>
              <a:rPr lang="en-US" b="1">
                <a:solidFill>
                  <a:srgbClr val="0000CC"/>
                </a:solidFill>
                <a:latin typeface="Comic Sans MS" pitchFamily="66" charset="0"/>
              </a:rPr>
              <a:t> = 40 K !</a:t>
            </a:r>
          </a:p>
        </p:txBody>
      </p:sp>
      <p:sp>
        <p:nvSpPr>
          <p:cNvPr id="70663" name="AutoShape 7"/>
          <p:cNvSpPr>
            <a:spLocks noChangeArrowheads="1"/>
          </p:cNvSpPr>
          <p:nvPr/>
        </p:nvSpPr>
        <p:spPr bwMode="auto">
          <a:xfrm>
            <a:off x="5715000" y="4957763"/>
            <a:ext cx="2224088" cy="612775"/>
          </a:xfrm>
          <a:prstGeom prst="wedgeRoundRectCallout">
            <a:avLst>
              <a:gd name="adj1" fmla="val -49856"/>
              <a:gd name="adj2" fmla="val -172449"/>
              <a:gd name="adj3" fmla="val 16667"/>
            </a:avLst>
          </a:prstGeom>
          <a:noFill/>
          <a:ln w="19050">
            <a:solidFill>
              <a:srgbClr val="00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lgn="ctr" eaLnBrk="0" hangingPunct="0"/>
            <a:endParaRPr lang="en-US" sz="3600" b="1">
              <a:solidFill>
                <a:srgbClr val="00CC99"/>
              </a:solidFill>
              <a:latin typeface="Times New Roman" pitchFamily="18" charset="0"/>
            </a:endParaRPr>
          </a:p>
        </p:txBody>
      </p:sp>
    </p:spTree>
    <p:extLst>
      <p:ext uri="{BB962C8B-B14F-4D97-AF65-F5344CB8AC3E}">
        <p14:creationId xmlns:p14="http://schemas.microsoft.com/office/powerpoint/2010/main" val="9364929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2057400" y="152400"/>
            <a:ext cx="4724400" cy="1143000"/>
          </a:xfrm>
        </p:spPr>
        <p:txBody>
          <a:bodyPr rtlCol="0">
            <a:normAutofit fontScale="90000"/>
          </a:bodyPr>
          <a:lstStyle/>
          <a:p>
            <a:pPr eaLnBrk="1" fontAlgn="auto" hangingPunct="1">
              <a:spcAft>
                <a:spcPts val="0"/>
              </a:spcAft>
              <a:defRPr/>
            </a:pPr>
            <a:r>
              <a:rPr lang="en-US" smtClean="0"/>
              <a:t>1987</a:t>
            </a:r>
            <a:br>
              <a:rPr lang="en-US" smtClean="0"/>
            </a:br>
            <a:r>
              <a:rPr lang="en-US" smtClean="0"/>
              <a:t>“The Prize!”</a:t>
            </a:r>
          </a:p>
        </p:txBody>
      </p:sp>
      <p:pic>
        <p:nvPicPr>
          <p:cNvPr id="7168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6137275"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4433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PMG-W2AGZ\Presentations &amp; Travel\2011\05-12 IASS Potsdam\Maru Pictures\DCIM\106NIKON\DSCN1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56088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5" name="Picture 3" descr="E:\PMG-W2AGZ\Presentations &amp; Travel\2011\05-12 IASS Potsdam\Maru Pictures\DCIM\106NIKON\DSCN14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33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6" name="Picture 4" descr="E:\PMG-W2AGZ\Presentations &amp; Travel\2011\05-12 IASS Potsdam\Maru Pictures\DCIM\106NIKON\DSCN1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6220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7" name="Picture 5" descr="E:\PMG-W2AGZ\Presentations &amp; Travel\2011\05-12 IASS Potsdam\Maru Pictures\DCIM\106NIKON\DSCN14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463800"/>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057400" y="5029200"/>
            <a:ext cx="6705600" cy="1295400"/>
            <a:chOff x="2057400" y="5029200"/>
            <a:chExt cx="6705600" cy="1295400"/>
          </a:xfrm>
        </p:grpSpPr>
        <p:sp>
          <p:nvSpPr>
            <p:cNvPr id="2" name="Rectangle 1"/>
            <p:cNvSpPr/>
            <p:nvPr/>
          </p:nvSpPr>
          <p:spPr>
            <a:xfrm>
              <a:off x="2057400" y="5029200"/>
              <a:ext cx="6705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pic>
          <p:nvPicPr>
            <p:cNvPr id="727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724" y="5069762"/>
              <a:ext cx="3505200" cy="49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937" y="5486400"/>
              <a:ext cx="51149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0148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5155"/>
                                        </p:tgtEl>
                                        <p:attrNameLst>
                                          <p:attrName>style.visibility</p:attrName>
                                        </p:attrNameLst>
                                      </p:cBhvr>
                                      <p:to>
                                        <p:strVal val="visible"/>
                                      </p:to>
                                    </p:set>
                                    <p:anim calcmode="lin" valueType="num">
                                      <p:cBhvr additive="base">
                                        <p:cTn id="7" dur="500" fill="hold"/>
                                        <p:tgtEl>
                                          <p:spTgt spid="305155"/>
                                        </p:tgtEl>
                                        <p:attrNameLst>
                                          <p:attrName>ppt_x</p:attrName>
                                        </p:attrNameLst>
                                      </p:cBhvr>
                                      <p:tavLst>
                                        <p:tav tm="0">
                                          <p:val>
                                            <p:strVal val="1+#ppt_w/2"/>
                                          </p:val>
                                        </p:tav>
                                        <p:tav tm="100000">
                                          <p:val>
                                            <p:strVal val="#ppt_x"/>
                                          </p:val>
                                        </p:tav>
                                      </p:tavLst>
                                    </p:anim>
                                    <p:anim calcmode="lin" valueType="num">
                                      <p:cBhvr additive="base">
                                        <p:cTn id="8" dur="500" fill="hold"/>
                                        <p:tgtEl>
                                          <p:spTgt spid="305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5156"/>
                                        </p:tgtEl>
                                        <p:attrNameLst>
                                          <p:attrName>style.visibility</p:attrName>
                                        </p:attrNameLst>
                                      </p:cBhvr>
                                      <p:to>
                                        <p:strVal val="visible"/>
                                      </p:to>
                                    </p:set>
                                    <p:anim calcmode="lin" valueType="num">
                                      <p:cBhvr additive="base">
                                        <p:cTn id="13" dur="500" fill="hold"/>
                                        <p:tgtEl>
                                          <p:spTgt spid="305156"/>
                                        </p:tgtEl>
                                        <p:attrNameLst>
                                          <p:attrName>ppt_x</p:attrName>
                                        </p:attrNameLst>
                                      </p:cBhvr>
                                      <p:tavLst>
                                        <p:tav tm="0">
                                          <p:val>
                                            <p:strVal val="#ppt_x"/>
                                          </p:val>
                                        </p:tav>
                                        <p:tav tm="100000">
                                          <p:val>
                                            <p:strVal val="#ppt_x"/>
                                          </p:val>
                                        </p:tav>
                                      </p:tavLst>
                                    </p:anim>
                                    <p:anim calcmode="lin" valueType="num">
                                      <p:cBhvr additive="base">
                                        <p:cTn id="14" dur="500" fill="hold"/>
                                        <p:tgtEl>
                                          <p:spTgt spid="3051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5157"/>
                                        </p:tgtEl>
                                        <p:attrNameLst>
                                          <p:attrName>style.visibility</p:attrName>
                                        </p:attrNameLst>
                                      </p:cBhvr>
                                      <p:to>
                                        <p:strVal val="visible"/>
                                      </p:to>
                                    </p:set>
                                    <p:anim calcmode="lin" valueType="num">
                                      <p:cBhvr additive="base">
                                        <p:cTn id="19" dur="500" fill="hold"/>
                                        <p:tgtEl>
                                          <p:spTgt spid="305157"/>
                                        </p:tgtEl>
                                        <p:attrNameLst>
                                          <p:attrName>ppt_x</p:attrName>
                                        </p:attrNameLst>
                                      </p:cBhvr>
                                      <p:tavLst>
                                        <p:tav tm="0">
                                          <p:val>
                                            <p:strVal val="#ppt_x"/>
                                          </p:val>
                                        </p:tav>
                                        <p:tav tm="100000">
                                          <p:val>
                                            <p:strVal val="#ppt_x"/>
                                          </p:val>
                                        </p:tav>
                                      </p:tavLst>
                                    </p:anim>
                                    <p:anim calcmode="lin" valueType="num">
                                      <p:cBhvr additive="base">
                                        <p:cTn id="20" dur="500" fill="hold"/>
                                        <p:tgtEl>
                                          <p:spTgt spid="30515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3" name="Picture 3" descr="re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705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idx="4294967295"/>
          </p:nvPr>
        </p:nvSpPr>
        <p:spPr>
          <a:xfrm>
            <a:off x="914400" y="76200"/>
            <a:ext cx="7162800" cy="685800"/>
          </a:xfrm>
        </p:spPr>
        <p:txBody>
          <a:bodyPr/>
          <a:lstStyle/>
          <a:p>
            <a:pPr eaLnBrk="1" hangingPunct="1"/>
            <a:r>
              <a:rPr lang="en-US" sz="3600" dirty="0" smtClean="0"/>
              <a:t>“The Great Communicator”</a:t>
            </a:r>
          </a:p>
        </p:txBody>
      </p:sp>
      <p:sp>
        <p:nvSpPr>
          <p:cNvPr id="3" name="TextBox 2"/>
          <p:cNvSpPr txBox="1"/>
          <p:nvPr/>
        </p:nvSpPr>
        <p:spPr>
          <a:xfrm>
            <a:off x="109251" y="5562600"/>
            <a:ext cx="8915400" cy="1200329"/>
          </a:xfrm>
          <a:prstGeom prst="rect">
            <a:avLst/>
          </a:prstGeom>
          <a:solidFill>
            <a:schemeClr val="accent1"/>
          </a:solidFill>
        </p:spPr>
        <p:txBody>
          <a:bodyPr wrap="square" rtlCol="0">
            <a:spAutoFit/>
          </a:bodyPr>
          <a:lstStyle/>
          <a:p>
            <a:r>
              <a:rPr lang="en-US" dirty="0" smtClean="0"/>
              <a:t>To view a video of Reagan’s talk and other selected “</a:t>
            </a:r>
            <a:r>
              <a:rPr lang="en-US" dirty="0" err="1" smtClean="0"/>
              <a:t>outakes</a:t>
            </a:r>
            <a:r>
              <a:rPr lang="en-US" dirty="0" smtClean="0"/>
              <a:t>” from the</a:t>
            </a:r>
          </a:p>
          <a:p>
            <a:r>
              <a:rPr lang="en-US" dirty="0" smtClean="0"/>
              <a:t>Woodstock of Physics  Era</a:t>
            </a:r>
            <a:r>
              <a:rPr lang="en-US" dirty="0"/>
              <a:t>, go to </a:t>
            </a:r>
            <a:r>
              <a:rPr lang="en-US" dirty="0">
                <a:hlinkClick r:id="rId4"/>
              </a:rPr>
              <a:t>http://www.w2agz.com/Video%20Content/Superconductivity</a:t>
            </a:r>
            <a:r>
              <a:rPr lang="en-US" dirty="0" smtClean="0">
                <a:hlinkClick r:id="rId4"/>
              </a:rPr>
              <a:t>/</a:t>
            </a:r>
            <a:r>
              <a:rPr lang="en-US" dirty="0" smtClean="0"/>
              <a:t> or click </a:t>
            </a:r>
            <a:r>
              <a:rPr lang="en-US" dirty="0" smtClean="0">
                <a:hlinkClick r:id="rId4"/>
              </a:rPr>
              <a:t>here</a:t>
            </a:r>
            <a:r>
              <a:rPr lang="en-US" dirty="0" smtClean="0"/>
              <a:t>.</a:t>
            </a:r>
          </a:p>
          <a:p>
            <a:r>
              <a:rPr lang="en-US" dirty="0" smtClean="0"/>
              <a:t>NB!  Some of these </a:t>
            </a:r>
            <a:r>
              <a:rPr lang="en-US" dirty="0" err="1" smtClean="0"/>
              <a:t>wmv</a:t>
            </a:r>
            <a:r>
              <a:rPr lang="en-US" dirty="0" smtClean="0"/>
              <a:t> files are huge, so deploy a good, fast “streamer.”</a:t>
            </a:r>
            <a:endParaRPr lang="en-US" dirty="0"/>
          </a:p>
        </p:txBody>
      </p:sp>
    </p:spTree>
    <p:extLst>
      <p:ext uri="{BB962C8B-B14F-4D97-AF65-F5344CB8AC3E}">
        <p14:creationId xmlns:p14="http://schemas.microsoft.com/office/powerpoint/2010/main" val="900826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checkerboard(across)">
                                      <p:cBhvr>
                                        <p:cTn id="7" dur="500"/>
                                        <p:tgtEl>
                                          <p:spTgt spid="2048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114550"/>
            <a:ext cx="90487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6"/>
          <p:cNvSpPr>
            <a:spLocks noGrp="1"/>
          </p:cNvSpPr>
          <p:nvPr>
            <p:ph type="title" idx="4294967295"/>
          </p:nvPr>
        </p:nvSpPr>
        <p:spPr>
          <a:xfrm>
            <a:off x="0" y="274638"/>
            <a:ext cx="9144000" cy="1143000"/>
          </a:xfrm>
        </p:spPr>
        <p:txBody>
          <a:bodyPr rtlCol="0">
            <a:normAutofit fontScale="90000"/>
          </a:bodyPr>
          <a:lstStyle/>
          <a:p>
            <a:pPr eaLnBrk="1" fontAlgn="auto" hangingPunct="1">
              <a:spcAft>
                <a:spcPts val="0"/>
              </a:spcAft>
              <a:defRPr/>
            </a:pPr>
            <a:r>
              <a:rPr lang="en-US" sz="4000" dirty="0" smtClean="0"/>
              <a:t>Where Can We Apply Superconductivity to Electric Power?</a:t>
            </a:r>
          </a:p>
        </p:txBody>
      </p:sp>
      <p:sp>
        <p:nvSpPr>
          <p:cNvPr id="4" name="TextBox 3"/>
          <p:cNvSpPr txBox="1">
            <a:spLocks noChangeArrowheads="1"/>
          </p:cNvSpPr>
          <p:nvPr/>
        </p:nvSpPr>
        <p:spPr bwMode="auto">
          <a:xfrm>
            <a:off x="1371600" y="5562600"/>
            <a:ext cx="502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2800" b="1" smtClean="0">
                <a:solidFill>
                  <a:srgbClr val="00B050"/>
                </a:solidFill>
                <a:latin typeface="Arial" charset="0"/>
              </a:rPr>
              <a:t>Potentially Everywhere</a:t>
            </a:r>
          </a:p>
        </p:txBody>
      </p:sp>
    </p:spTree>
    <p:extLst>
      <p:ext uri="{BB962C8B-B14F-4D97-AF65-F5344CB8AC3E}">
        <p14:creationId xmlns:p14="http://schemas.microsoft.com/office/powerpoint/2010/main" val="1522434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4361</TotalTime>
  <Words>1472</Words>
  <Application>Microsoft Office PowerPoint</Application>
  <PresentationFormat>On-screen Show (4:3)</PresentationFormat>
  <Paragraphs>187</Paragraphs>
  <Slides>36</Slides>
  <Notes>16</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36</vt:i4>
      </vt:variant>
    </vt:vector>
  </HeadingPairs>
  <TitlesOfParts>
    <vt:vector size="52" baseType="lpstr">
      <vt:lpstr>Default Design</vt:lpstr>
      <vt:lpstr>1_Default Design</vt:lpstr>
      <vt:lpstr>8_Default Design</vt:lpstr>
      <vt:lpstr>10_Default Design</vt:lpstr>
      <vt:lpstr>Office Theme</vt:lpstr>
      <vt:lpstr>2_Default Design</vt:lpstr>
      <vt:lpstr>3_Office Theme</vt:lpstr>
      <vt:lpstr>6_Default Design</vt:lpstr>
      <vt:lpstr>3_Default Design</vt:lpstr>
      <vt:lpstr>7_Default Design</vt:lpstr>
      <vt:lpstr>5_Default Design</vt:lpstr>
      <vt:lpstr>9_Default Design</vt:lpstr>
      <vt:lpstr>11_Default Design</vt:lpstr>
      <vt:lpstr>4_Default Design</vt:lpstr>
      <vt:lpstr>12_Default Design</vt:lpstr>
      <vt:lpstr>Photo Editor Photo</vt:lpstr>
      <vt:lpstr>PowerPoint Presentation</vt:lpstr>
      <vt:lpstr>PowerPoint Presentation</vt:lpstr>
      <vt:lpstr>Discovery Anniversaries 100                     25</vt:lpstr>
      <vt:lpstr>PowerPoint Presentation</vt:lpstr>
      <vt:lpstr>1986 Another Big Surprise!</vt:lpstr>
      <vt:lpstr>1987 “The Prize!”</vt:lpstr>
      <vt:lpstr>PowerPoint Presentation</vt:lpstr>
      <vt:lpstr>“The Great Communicator”</vt:lpstr>
      <vt:lpstr>Where Can We Apply Superconductivity to Electric Power?</vt:lpstr>
      <vt:lpstr>PowerPoint Presentation</vt:lpstr>
      <vt:lpstr>Specs</vt:lpstr>
      <vt:lpstr>Gen II Coated Conductor</vt:lpstr>
      <vt:lpstr>A Superconducting dc Cable EPRI Report 1020458 (2009) Hassenzahl, Gregory, Eckroad, Nilsson, Daneshpooy, Grant</vt:lpstr>
      <vt:lpstr>HTSC Cable Projects Worldwide Past, Present…Future?</vt:lpstr>
      <vt:lpstr>US Department of Energy Budget of the Office of Electricity Delivery and Energy Reliability: FY 2010-11 (103 USD)</vt:lpstr>
      <vt:lpstr>A Modest Proposal -Upbraiding the Utilities-</vt:lpstr>
      <vt:lpstr>PowerPoint Presentation</vt:lpstr>
      <vt:lpstr>“Then…a modest proposal…”</vt:lpstr>
      <vt:lpstr>Questions for US HTSC Wire Manufacturers</vt:lpstr>
      <vt:lpstr>A Canadian’s View of the World</vt:lpstr>
      <vt:lpstr>PowerPoint Presentation</vt:lpstr>
      <vt:lpstr>It’s 2030</vt:lpstr>
      <vt:lpstr>The Hydricity SuperCable</vt:lpstr>
      <vt:lpstr>SuperCities - SuperSuburbs – SuperGrids Grant, Overbye, Starr, SciAm 295, 76 (2006) </vt:lpstr>
      <vt:lpstr>Diablo Canyon</vt:lpstr>
      <vt:lpstr>California Coast Power</vt:lpstr>
      <vt:lpstr>Powering Europe with Sahara Solar</vt:lpstr>
      <vt:lpstr>Go Where the Sun Shines</vt:lpstr>
      <vt:lpstr>Solar – PV &amp; Thermal</vt:lpstr>
      <vt:lpstr>Superconducting SolarPipe</vt:lpstr>
      <vt:lpstr>PowerPoint Presentation</vt:lpstr>
      <vt:lpstr>Superconductors  - The Long Road Ahead – Foner &amp; Orlando (1988)</vt:lpstr>
      <vt:lpstr>PowerPoint Presentation</vt:lpstr>
      <vt:lpstr>Some Obscure Axioms of History</vt:lpstr>
      <vt:lpstr>“You can’t always get what you want…”</vt:lpstr>
      <vt:lpstr>“…you get what you need!”</vt:lpstr>
    </vt:vector>
  </TitlesOfParts>
  <Company>W2AGZ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Michael Grant</dc:creator>
  <cp:lastModifiedBy>Paul Michael Grant</cp:lastModifiedBy>
  <cp:revision>66</cp:revision>
  <cp:lastPrinted>2011-11-10T01:50:39Z</cp:lastPrinted>
  <dcterms:created xsi:type="dcterms:W3CDTF">2011-10-15T05:22:18Z</dcterms:created>
  <dcterms:modified xsi:type="dcterms:W3CDTF">2011-11-10T05:21:35Z</dcterms:modified>
</cp:coreProperties>
</file>