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76" r:id="rId4"/>
    <p:sldId id="277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8" r:id="rId22"/>
    <p:sldId id="279" r:id="rId23"/>
    <p:sldId id="284" r:id="rId24"/>
    <p:sldId id="285" r:id="rId25"/>
    <p:sldId id="286" r:id="rId26"/>
    <p:sldId id="287" r:id="rId27"/>
    <p:sldId id="289" r:id="rId28"/>
    <p:sldId id="28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602E4-8FA3-41FD-B3CC-9439FF9139A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58D0D-DA46-4881-B013-9A1264F97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31685-6B75-4894-99DD-9D80C5C1C6A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C7AF7E-AFEC-4989-91AF-DEEF9FF278A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45641511-8BCD-4181-9B3E-2DFCE2C56A31}" type="slidenum">
              <a: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20</a:t>
            </a:fld>
            <a:endParaRPr lang="en-US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66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566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46795" rIns="89990" bIns="46795" anchor="ctr"/>
          <a:lstStyle/>
          <a:p>
            <a:pPr defTabSz="457200"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7DFE7D-F092-48DA-89F4-A565DA1F377D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B73BB34C-EBCF-418F-A566-4F080C0EE847}" type="slidenum">
              <a: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en-US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70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0" tIns="46795" rIns="89990" bIns="46795" anchor="b"/>
          <a:lstStyle>
            <a:lvl1pPr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2913" eaLnBrk="0" hangingPunct="0"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7413" algn="l"/>
                <a:tab pos="1774825" algn="l"/>
                <a:tab pos="2662238" algn="l"/>
                <a:tab pos="3549650" algn="l"/>
                <a:tab pos="4435475" algn="l"/>
                <a:tab pos="5322888" algn="l"/>
                <a:tab pos="6210300" algn="l"/>
                <a:tab pos="7097713" algn="l"/>
                <a:tab pos="7985125" algn="l"/>
                <a:tab pos="8872538" algn="l"/>
                <a:tab pos="9759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37055BEF-D64E-44C8-80D5-FC3BF5B02772}" type="slidenum">
              <a:rPr lang="en-US" sz="1200">
                <a:solidFill>
                  <a:srgbClr val="000000"/>
                </a:solidFill>
                <a:ea typeface="SimSun" pitchFamily="2" charset="-122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57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7412"/>
          </a:xfrm>
          <a:ln/>
        </p:spPr>
      </p:sp>
      <p:sp>
        <p:nvSpPr>
          <p:cNvPr id="157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32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46795" rIns="89990" bIns="46795" anchor="ctr"/>
          <a:lstStyle/>
          <a:p>
            <a:pPr defTabSz="457200" eaLnBrk="1" hangingPunct="1">
              <a:spcBef>
                <a:spcPts val="463"/>
              </a:spcBef>
              <a:tabLst>
                <a:tab pos="0" algn="l"/>
                <a:tab pos="941388" algn="l"/>
                <a:tab pos="1884363" algn="l"/>
                <a:tab pos="2825750" algn="l"/>
                <a:tab pos="3768725" algn="l"/>
                <a:tab pos="4710113" algn="l"/>
                <a:tab pos="5653088" algn="l"/>
                <a:tab pos="6594475" algn="l"/>
                <a:tab pos="7537450" algn="l"/>
                <a:tab pos="8480425" algn="l"/>
                <a:tab pos="9421813" algn="l"/>
                <a:tab pos="10364788" algn="l"/>
              </a:tabLst>
            </a:pPr>
            <a:endParaRPr lang="en-US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D961C-B98E-424C-A076-5DF661C302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7E0F99-B168-4AED-99D8-34A212EDA16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5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EE59752F-12C1-46B4-A617-F601865EB059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5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6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155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1A9CD4-C6C2-4B2B-9824-AF76A27A5CB0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79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42BE9244-7CF0-4152-BDE8-CD06B91F43C7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7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525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EB891B-6630-4D65-9443-39A0B978BE62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3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CD56CE8F-F123-4EA1-AA57-A02CB27A4D15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8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Text Box 1"/>
          <p:cNvSpPr txBox="1">
            <a:spLocks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27" tIns="43614" rIns="87227" bIns="43614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732CD7DA-EA8A-4DD7-B851-FCB6745AD30F}" type="slidenum">
              <a:rPr lang="en-GB" sz="1200">
                <a:solidFill>
                  <a:srgbClr val="000000"/>
                </a:solidFill>
              </a:rPr>
              <a:pPr algn="r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3605" name="Text Box 2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360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3212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1A9CD4-C6C2-4B2B-9824-AF76A27A5CB0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79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42BE9244-7CF0-4152-BDE8-CD06B91F43C7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525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EB891B-6630-4D65-9443-39A0B978BE62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3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CD56CE8F-F123-4EA1-AA57-A02CB27A4D15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Text Box 1"/>
          <p:cNvSpPr txBox="1">
            <a:spLocks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27" tIns="43614" rIns="87227" bIns="43614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732CD7DA-EA8A-4DD7-B851-FCB6745AD30F}" type="slidenum">
              <a:rPr lang="en-GB" sz="1200">
                <a:solidFill>
                  <a:srgbClr val="000000"/>
                </a:solidFill>
              </a:rPr>
              <a:pPr algn="r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3605" name="Text Box 2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360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3212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1A9CD4-C6C2-4B2B-9824-AF76A27A5CB0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79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42BE9244-7CF0-4152-BDE8-CD06B91F43C7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13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2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525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EB891B-6630-4D65-9443-39A0B978BE62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3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CD56CE8F-F123-4EA1-AA57-A02CB27A4D15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eaLnBrk="1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Text Box 1"/>
          <p:cNvSpPr txBox="1">
            <a:spLocks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27" tIns="43614" rIns="87227" bIns="43614" anchor="b"/>
          <a:lstStyle>
            <a:lvl1pPr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fld id="{732CD7DA-EA8A-4DD7-B851-FCB6745AD30F}" type="slidenum">
              <a:rPr lang="en-GB" sz="1200">
                <a:solidFill>
                  <a:srgbClr val="000000"/>
                </a:solidFill>
              </a:rPr>
              <a:pPr algn="r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3605" name="Text Box 2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360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3212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74A1F-3537-4162-B132-F7B231CD2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0169-BD05-4A9E-8407-32A693499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26FBB-8ACE-4E90-80E5-CD0A4624B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9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28F361-7180-4AC4-8A14-B6DE670FD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7AA7C4-2C4A-4A80-9856-6CE481D5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D00F0B-657E-47D1-8655-1845035A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19CAF5-92F2-421B-BCCE-4FE9ED4F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6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333B46-B584-43B7-82FD-417CF4156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6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FD9486-15C7-480C-B9CC-09285157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765921-6DA3-4D32-B8D0-97BE51112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CF7606-3EBA-4B05-85E1-BF0BC927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D493-0789-4C2C-A59B-E272189F4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EDE862-48B6-4E64-B54E-C7D70E1C0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7CFF63-CF1B-4E04-B23A-045CE9D9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0D59A0-FD8C-45BA-9556-2B73A779F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A80CC6-BD87-47E8-84E5-48BD9AB4A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D100-52B4-49B0-88EE-9E1D58041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3A9B-97CF-4E56-9AB3-B49C2320D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C8AD4-E492-41C2-8448-92849A8A2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8C7E-6CD8-4A90-9969-81AE00092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2CD5-E70E-4484-BE05-6B4814DE6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6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86721-3691-4A57-A820-14F6F75AF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8AA8-DF08-4A4E-8F71-05BD7FEB4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AEC6-C277-45E4-95F6-BEBDA8B78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E5231B-8D7F-47BD-B338-F655278EB2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07247EB-239A-4087-A127-F60CBD972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5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lacportal.slac.stanford.edu/sites/conf_public/aps-ca201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2agz.com/Publications/Opinion%20&amp;%20Commentary/W2AGZ/Nature/(2011)%20The%20great%20quantum%20conundrum,%20Nature%20476,%2037.pdf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>
                <a:gamma/>
                <a:shade val="46275"/>
                <a:invGamma/>
              </a:srgbClr>
            </a:gs>
            <a:gs pos="50000">
              <a:srgbClr val="CCFFFF"/>
            </a:gs>
            <a:gs pos="100000">
              <a:srgbClr val="CC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ps_header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53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alifornia APS Meeting 2011 web page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77190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76400" y="1690688"/>
            <a:ext cx="5867400" cy="36671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SLAC NATIONAL ACCELERATOR LABORATORY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8600" y="26670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Cooper Black" pitchFamily="18" charset="0"/>
              </a:rPr>
              <a:t>The Great Quantum Conundrum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57725"/>
            <a:ext cx="7010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6200" y="6051550"/>
            <a:ext cx="2667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SLAC</a:t>
            </a:r>
            <a:br>
              <a:rPr lang="en-US" sz="1400"/>
            </a:br>
            <a:r>
              <a:rPr lang="en-US" sz="1400"/>
              <a:t>2575 Sand Hill Road</a:t>
            </a:r>
            <a:br>
              <a:rPr lang="en-US" sz="1400"/>
            </a:br>
            <a:r>
              <a:rPr lang="en-US" sz="1400"/>
              <a:t>Menlo Park, CA 94025 USA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400800" y="6019800"/>
            <a:ext cx="2667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SLAC</a:t>
            </a:r>
            <a:br>
              <a:rPr lang="en-US" sz="1400"/>
            </a:br>
            <a:r>
              <a:rPr lang="en-US" sz="1400"/>
              <a:t>Sand Hill Road</a:t>
            </a:r>
            <a:br>
              <a:rPr lang="en-US" sz="1400"/>
            </a:br>
            <a:r>
              <a:rPr lang="en-US" sz="1400"/>
              <a:t>Menlo Park, CA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819400" y="3505200"/>
            <a:ext cx="3657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Paul M. Grant</a:t>
            </a:r>
            <a:br>
              <a:rPr lang="en-US" sz="2400" b="1"/>
            </a:br>
            <a:r>
              <a:rPr lang="en-US" sz="2400" b="1"/>
              <a:t>W2AGZ Technologies</a:t>
            </a:r>
            <a:r>
              <a:rPr lang="en-US" b="1"/>
              <a:t/>
            </a:r>
            <a:br>
              <a:rPr lang="en-US" b="1"/>
            </a:br>
            <a:r>
              <a:rPr lang="en-US" b="1"/>
              <a:t>www.w2agz.com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2500">
                <a:solidFill>
                  <a:srgbClr val="000000"/>
                </a:solidFill>
              </a:rPr>
              <a:t>Tenorite (Monoclinic CuO)</a:t>
            </a:r>
            <a:r>
              <a:rPr lang="ar-SA" sz="2500">
                <a:solidFill>
                  <a:srgbClr val="000000"/>
                </a:solidFill>
              </a:rPr>
              <a:t>‏</a:t>
            </a:r>
            <a:endParaRPr lang="en-GB" sz="2500">
              <a:solidFill>
                <a:srgbClr val="000000"/>
              </a:solidFill>
            </a:endParaRP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62000" y="914400"/>
            <a:ext cx="7315200" cy="5487988"/>
            <a:chOff x="480" y="576"/>
            <a:chExt cx="4608" cy="3457"/>
          </a:xfrm>
        </p:grpSpPr>
        <p:pic>
          <p:nvPicPr>
            <p:cNvPr id="1024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4608" cy="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406" name="AutoShape 4"/>
            <p:cNvSpPr>
              <a:spLocks noChangeArrowheads="1"/>
            </p:cNvSpPr>
            <p:nvPr/>
          </p:nvSpPr>
          <p:spPr bwMode="auto">
            <a:xfrm>
              <a:off x="4321" y="3312"/>
              <a:ext cx="431" cy="288"/>
            </a:xfrm>
            <a:prstGeom prst="wedgeRoundRectCallout">
              <a:avLst>
                <a:gd name="adj1" fmla="val -248713"/>
                <a:gd name="adj2" fmla="val -117523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Cu</a:t>
              </a:r>
            </a:p>
          </p:txBody>
        </p:sp>
        <p:sp>
          <p:nvSpPr>
            <p:cNvPr id="102407" name="AutoShape 5"/>
            <p:cNvSpPr>
              <a:spLocks noChangeArrowheads="1"/>
            </p:cNvSpPr>
            <p:nvPr/>
          </p:nvSpPr>
          <p:spPr bwMode="auto">
            <a:xfrm>
              <a:off x="719" y="3649"/>
              <a:ext cx="432" cy="288"/>
            </a:xfrm>
            <a:prstGeom prst="wedgeRoundRectCallout">
              <a:avLst>
                <a:gd name="adj1" fmla="val 113204"/>
                <a:gd name="adj2" fmla="val -145287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10668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</a:rPr>
              <a:t>What God wants…just ask her!</a:t>
            </a:r>
          </a:p>
        </p:txBody>
      </p:sp>
    </p:spTree>
    <p:extLst>
      <p:ext uri="{BB962C8B-B14F-4D97-AF65-F5344CB8AC3E}">
        <p14:creationId xmlns:p14="http://schemas.microsoft.com/office/powerpoint/2010/main" val="3786694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3133725" y="1219200"/>
            <a:ext cx="2819400" cy="4267200"/>
            <a:chOff x="1968" y="768"/>
            <a:chExt cx="1776" cy="2688"/>
          </a:xfrm>
        </p:grpSpPr>
        <p:sp>
          <p:nvSpPr>
            <p:cNvPr id="118816" name="Rectangle 32" descr="Green marble"/>
            <p:cNvSpPr>
              <a:spLocks noChangeArrowheads="1"/>
            </p:cNvSpPr>
            <p:nvPr/>
          </p:nvSpPr>
          <p:spPr bwMode="auto">
            <a:xfrm>
              <a:off x="2016" y="810"/>
              <a:ext cx="1728" cy="2646"/>
            </a:xfrm>
            <a:prstGeom prst="rect">
              <a:avLst/>
            </a:prstGeom>
            <a:blipFill dpi="0" rotWithShape="0">
              <a:blip r:embed="rId2">
                <a:alphaModFix amt="43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17" name="Text Box 35"/>
            <p:cNvSpPr txBox="1">
              <a:spLocks noChangeArrowheads="1"/>
            </p:cNvSpPr>
            <p:nvPr/>
          </p:nvSpPr>
          <p:spPr bwMode="auto">
            <a:xfrm>
              <a:off x="1968" y="768"/>
              <a:ext cx="1776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“Non-Fermi Liquid”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‘Nematic Fermi Fluids’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“Whatever!”</a:t>
              </a:r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4286250" y="-152400"/>
            <a:ext cx="4886325" cy="5867400"/>
            <a:chOff x="2700" y="-96"/>
            <a:chExt cx="3078" cy="3696"/>
          </a:xfrm>
        </p:grpSpPr>
        <p:grpSp>
          <p:nvGrpSpPr>
            <p:cNvPr id="118811" name="Group 26"/>
            <p:cNvGrpSpPr>
              <a:grpSpLocks/>
            </p:cNvGrpSpPr>
            <p:nvPr/>
          </p:nvGrpSpPr>
          <p:grpSpPr bwMode="auto">
            <a:xfrm>
              <a:off x="2700" y="-96"/>
              <a:ext cx="3078" cy="3696"/>
              <a:chOff x="2700" y="-96"/>
              <a:chExt cx="3078" cy="3696"/>
            </a:xfrm>
          </p:grpSpPr>
          <p:sp>
            <p:nvSpPr>
              <p:cNvPr id="118813" name="Arc 22"/>
              <p:cNvSpPr>
                <a:spLocks/>
              </p:cNvSpPr>
              <p:nvPr/>
            </p:nvSpPr>
            <p:spPr bwMode="auto">
              <a:xfrm flipH="1">
                <a:off x="2700" y="0"/>
                <a:ext cx="2916" cy="3474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7600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8814" name="Rectangle 24"/>
              <p:cNvSpPr>
                <a:spLocks noChangeArrowheads="1"/>
              </p:cNvSpPr>
              <p:nvPr/>
            </p:nvSpPr>
            <p:spPr bwMode="auto">
              <a:xfrm>
                <a:off x="4482" y="-96"/>
                <a:ext cx="1296" cy="3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8815" name="Rectangle 23"/>
              <p:cNvSpPr>
                <a:spLocks noChangeArrowheads="1"/>
              </p:cNvSpPr>
              <p:nvPr/>
            </p:nvSpPr>
            <p:spPr bwMode="auto">
              <a:xfrm>
                <a:off x="3408" y="12"/>
                <a:ext cx="1584" cy="8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18812" name="Rectangle 30"/>
            <p:cNvSpPr>
              <a:spLocks noChangeArrowheads="1"/>
            </p:cNvSpPr>
            <p:nvPr/>
          </p:nvSpPr>
          <p:spPr bwMode="auto">
            <a:xfrm>
              <a:off x="2928" y="1870"/>
              <a:ext cx="148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“Fermi Liquid”</a:t>
              </a:r>
              <a:b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“Dilute Triplon Gas”</a:t>
              </a:r>
              <a:b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</a:b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“Whatever!”</a:t>
              </a:r>
            </a:p>
          </p:txBody>
        </p:sp>
      </p:grp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447800" y="0"/>
            <a:ext cx="2828925" cy="5514975"/>
            <a:chOff x="960" y="54"/>
            <a:chExt cx="732" cy="3408"/>
          </a:xfrm>
        </p:grpSpPr>
        <p:sp>
          <p:nvSpPr>
            <p:cNvPr id="118809" name="Arc 3"/>
            <p:cNvSpPr>
              <a:spLocks/>
            </p:cNvSpPr>
            <p:nvPr/>
          </p:nvSpPr>
          <p:spPr bwMode="auto">
            <a:xfrm>
              <a:off x="972" y="54"/>
              <a:ext cx="720" cy="3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E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10" name="Text Box 4"/>
            <p:cNvSpPr txBox="1">
              <a:spLocks noChangeArrowheads="1"/>
            </p:cNvSpPr>
            <p:nvPr/>
          </p:nvSpPr>
          <p:spPr bwMode="auto">
            <a:xfrm>
              <a:off x="960" y="1680"/>
              <a:ext cx="624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“SDW”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“NEEL”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“A-F”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“Whatever!”</a:t>
              </a:r>
            </a:p>
          </p:txBody>
        </p:sp>
      </p:grp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524000" y="5534025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062038" y="733425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315200" y="55340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1524000" y="5410200"/>
            <a:ext cx="5553075" cy="946150"/>
            <a:chOff x="960" y="3330"/>
            <a:chExt cx="3498" cy="596"/>
          </a:xfrm>
        </p:grpSpPr>
        <p:sp>
          <p:nvSpPr>
            <p:cNvPr id="118803" name="Text Box 9"/>
            <p:cNvSpPr txBox="1">
              <a:spLocks noChangeArrowheads="1"/>
            </p:cNvSpPr>
            <p:nvPr/>
          </p:nvSpPr>
          <p:spPr bwMode="auto">
            <a:xfrm>
              <a:off x="2352" y="3408"/>
              <a:ext cx="7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g*</a:t>
              </a:r>
              <a:r>
                <a:rPr 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 b="1" i="1" baseline="-25000">
                  <a:solidFill>
                    <a:srgbClr val="000000"/>
                  </a:solidFill>
                </a:rPr>
                <a:t>“QCP”</a:t>
              </a:r>
              <a:endParaRPr lang="en-US" sz="24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804" name="Oval 10"/>
            <p:cNvSpPr>
              <a:spLocks noChangeArrowheads="1"/>
            </p:cNvSpPr>
            <p:nvPr/>
          </p:nvSpPr>
          <p:spPr bwMode="auto">
            <a:xfrm>
              <a:off x="2628" y="333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5" name="AutoShape 11"/>
            <p:cNvSpPr>
              <a:spLocks noChangeArrowheads="1"/>
            </p:cNvSpPr>
            <p:nvPr/>
          </p:nvSpPr>
          <p:spPr bwMode="auto">
            <a:xfrm>
              <a:off x="960" y="3384"/>
              <a:ext cx="1668" cy="48"/>
            </a:xfrm>
            <a:prstGeom prst="flowChartTermina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6" name="AutoShape 12"/>
            <p:cNvSpPr>
              <a:spLocks noChangeArrowheads="1"/>
            </p:cNvSpPr>
            <p:nvPr/>
          </p:nvSpPr>
          <p:spPr bwMode="auto">
            <a:xfrm>
              <a:off x="2790" y="3384"/>
              <a:ext cx="1668" cy="48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7" name="Text Box 13"/>
            <p:cNvSpPr txBox="1">
              <a:spLocks noChangeArrowheads="1"/>
            </p:cNvSpPr>
            <p:nvPr/>
          </p:nvSpPr>
          <p:spPr bwMode="auto">
            <a:xfrm>
              <a:off x="960" y="3456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“Insulator”</a:t>
              </a:r>
            </a:p>
          </p:txBody>
        </p:sp>
        <p:sp>
          <p:nvSpPr>
            <p:cNvPr id="118808" name="Text Box 14"/>
            <p:cNvSpPr txBox="1">
              <a:spLocks noChangeArrowheads="1"/>
            </p:cNvSpPr>
            <p:nvPr/>
          </p:nvSpPr>
          <p:spPr bwMode="auto">
            <a:xfrm>
              <a:off x="2832" y="3456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“Conductor”</a:t>
              </a: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7696200" y="5991225"/>
            <a:ext cx="990600" cy="638175"/>
            <a:chOff x="4848" y="3696"/>
            <a:chExt cx="624" cy="402"/>
          </a:xfrm>
        </p:grpSpPr>
        <p:sp>
          <p:nvSpPr>
            <p:cNvPr id="118801" name="Line 16"/>
            <p:cNvSpPr>
              <a:spLocks noChangeShapeType="1"/>
            </p:cNvSpPr>
            <p:nvPr/>
          </p:nvSpPr>
          <p:spPr bwMode="auto">
            <a:xfrm flipH="1" flipV="1">
              <a:off x="4848" y="3696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2" name="Text Box 17"/>
            <p:cNvSpPr txBox="1">
              <a:spLocks noChangeArrowheads="1"/>
            </p:cNvSpPr>
            <p:nvPr/>
          </p:nvSpPr>
          <p:spPr bwMode="auto">
            <a:xfrm>
              <a:off x="4896" y="381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2400" baseline="-250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local</a:t>
              </a:r>
              <a:endParaRPr lang="el-GR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794" name="Rectangle 19"/>
          <p:cNvSpPr>
            <a:spLocks noChangeArrowheads="1"/>
          </p:cNvSpPr>
          <p:nvPr/>
        </p:nvSpPr>
        <p:spPr bwMode="auto">
          <a:xfrm>
            <a:off x="1447800" y="0"/>
            <a:ext cx="1981200" cy="1238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5" name="Line 20"/>
          <p:cNvSpPr>
            <a:spLocks noChangeShapeType="1"/>
          </p:cNvSpPr>
          <p:nvPr/>
        </p:nvSpPr>
        <p:spPr bwMode="auto">
          <a:xfrm>
            <a:off x="1524000" y="1266825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6" name="Line 21"/>
          <p:cNvSpPr>
            <a:spLocks noChangeShapeType="1"/>
          </p:cNvSpPr>
          <p:nvPr/>
        </p:nvSpPr>
        <p:spPr bwMode="auto">
          <a:xfrm flipV="1">
            <a:off x="1524000" y="9620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7" name="Line 18"/>
          <p:cNvSpPr>
            <a:spLocks noChangeShapeType="1"/>
          </p:cNvSpPr>
          <p:nvPr/>
        </p:nvSpPr>
        <p:spPr bwMode="auto">
          <a:xfrm flipV="1">
            <a:off x="7086600" y="126682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8" name="Text Box 33"/>
          <p:cNvSpPr txBox="1">
            <a:spLocks noChangeArrowheads="1"/>
          </p:cNvSpPr>
          <p:nvPr/>
        </p:nvSpPr>
        <p:spPr bwMode="auto">
          <a:xfrm>
            <a:off x="3733800" y="1371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8799" name="Rectangle 34"/>
          <p:cNvSpPr>
            <a:spLocks noChangeArrowheads="1"/>
          </p:cNvSpPr>
          <p:nvPr/>
        </p:nvSpPr>
        <p:spPr bwMode="auto">
          <a:xfrm>
            <a:off x="304800" y="58674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800" name="Rectangle 37"/>
          <p:cNvSpPr>
            <a:spLocks noChangeArrowheads="1"/>
          </p:cNvSpPr>
          <p:nvPr/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Great Quantum Conundrum</a:t>
            </a:r>
          </a:p>
        </p:txBody>
      </p:sp>
    </p:spTree>
    <p:extLst>
      <p:ext uri="{BB962C8B-B14F-4D97-AF65-F5344CB8AC3E}">
        <p14:creationId xmlns:p14="http://schemas.microsoft.com/office/powerpoint/2010/main" val="25813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58"/>
          <p:cNvGrpSpPr>
            <a:grpSpLocks/>
          </p:cNvGrpSpPr>
          <p:nvPr/>
        </p:nvGrpSpPr>
        <p:grpSpPr bwMode="auto">
          <a:xfrm>
            <a:off x="1066800" y="0"/>
            <a:ext cx="7620000" cy="6705600"/>
            <a:chOff x="672" y="0"/>
            <a:chExt cx="4800" cy="4224"/>
          </a:xfrm>
        </p:grpSpPr>
        <p:grpSp>
          <p:nvGrpSpPr>
            <p:cNvPr id="119812" name="Group 52"/>
            <p:cNvGrpSpPr>
              <a:grpSpLocks/>
            </p:cNvGrpSpPr>
            <p:nvPr/>
          </p:nvGrpSpPr>
          <p:grpSpPr bwMode="auto">
            <a:xfrm>
              <a:off x="2196" y="816"/>
              <a:ext cx="2256" cy="2664"/>
              <a:chOff x="2832" y="528"/>
              <a:chExt cx="2256" cy="2976"/>
            </a:xfrm>
          </p:grpSpPr>
          <p:sp>
            <p:nvSpPr>
              <p:cNvPr id="119844" name="Rectangle 53"/>
              <p:cNvSpPr>
                <a:spLocks noChangeArrowheads="1"/>
              </p:cNvSpPr>
              <p:nvPr/>
            </p:nvSpPr>
            <p:spPr bwMode="auto">
              <a:xfrm>
                <a:off x="2832" y="528"/>
                <a:ext cx="2256" cy="2976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5" name="Text Box 54"/>
              <p:cNvSpPr txBox="1">
                <a:spLocks noChangeArrowheads="1"/>
              </p:cNvSpPr>
              <p:nvPr/>
            </p:nvSpPr>
            <p:spPr bwMode="auto">
              <a:xfrm>
                <a:off x="3120" y="1056"/>
                <a:ext cx="1872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0000"/>
                    </a:solidFill>
                  </a:rPr>
                  <a:t>“Real Metal”</a:t>
                </a:r>
                <a:br>
                  <a:rPr lang="en-US" sz="2000" b="1">
                    <a:solidFill>
                      <a:srgbClr val="000000"/>
                    </a:solidFill>
                  </a:rPr>
                </a:br>
                <a:r>
                  <a:rPr lang="en-US" sz="2000" b="1">
                    <a:solidFill>
                      <a:srgbClr val="000000"/>
                    </a:solidFill>
                  </a:rPr>
                  <a:t>“Fermi Liquid”</a:t>
                </a:r>
              </a:p>
            </p:txBody>
          </p:sp>
        </p:grpSp>
        <p:sp>
          <p:nvSpPr>
            <p:cNvPr id="119813" name="AutoShape 46"/>
            <p:cNvSpPr>
              <a:spLocks noChangeArrowheads="1"/>
            </p:cNvSpPr>
            <p:nvPr/>
          </p:nvSpPr>
          <p:spPr bwMode="auto">
            <a:xfrm rot="10800000">
              <a:off x="960" y="816"/>
              <a:ext cx="1734" cy="2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2 h 21600"/>
                <a:gd name="T14" fmla="*/ 1710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76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19814" name="Group 50"/>
            <p:cNvGrpSpPr>
              <a:grpSpLocks/>
            </p:cNvGrpSpPr>
            <p:nvPr/>
          </p:nvGrpSpPr>
          <p:grpSpPr bwMode="auto">
            <a:xfrm>
              <a:off x="960" y="816"/>
              <a:ext cx="1734" cy="2658"/>
              <a:chOff x="960" y="816"/>
              <a:chExt cx="1734" cy="2658"/>
            </a:xfrm>
          </p:grpSpPr>
          <p:sp>
            <p:nvSpPr>
              <p:cNvPr id="119842" name="AutoShape 48"/>
              <p:cNvSpPr>
                <a:spLocks noChangeArrowheads="1"/>
              </p:cNvSpPr>
              <p:nvPr/>
            </p:nvSpPr>
            <p:spPr bwMode="auto">
              <a:xfrm rot="10800000">
                <a:off x="960" y="816"/>
                <a:ext cx="1734" cy="26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2 h 21600"/>
                  <a:gd name="T14" fmla="*/ 17103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76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3" name="Text Box 49"/>
              <p:cNvSpPr txBox="1">
                <a:spLocks noChangeArrowheads="1"/>
              </p:cNvSpPr>
              <p:nvPr/>
            </p:nvSpPr>
            <p:spPr bwMode="auto">
              <a:xfrm rot="4789700">
                <a:off x="1321" y="1655"/>
                <a:ext cx="158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“Funny Metal”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“Pseudogap”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“Fond AF Memories”</a:t>
                </a:r>
              </a:p>
            </p:txBody>
          </p:sp>
        </p:grpSp>
        <p:grpSp>
          <p:nvGrpSpPr>
            <p:cNvPr id="119815" name="Group 34"/>
            <p:cNvGrpSpPr>
              <a:grpSpLocks/>
            </p:cNvGrpSpPr>
            <p:nvPr/>
          </p:nvGrpSpPr>
          <p:grpSpPr bwMode="auto">
            <a:xfrm>
              <a:off x="960" y="60"/>
              <a:ext cx="732" cy="3408"/>
              <a:chOff x="960" y="54"/>
              <a:chExt cx="732" cy="3408"/>
            </a:xfrm>
          </p:grpSpPr>
          <p:sp>
            <p:nvSpPr>
              <p:cNvPr id="119840" name="Arc 29"/>
              <p:cNvSpPr>
                <a:spLocks/>
              </p:cNvSpPr>
              <p:nvPr/>
            </p:nvSpPr>
            <p:spPr bwMode="auto">
              <a:xfrm>
                <a:off x="972" y="54"/>
                <a:ext cx="720" cy="3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E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1" name="Text Box 33"/>
              <p:cNvSpPr txBox="1">
                <a:spLocks noChangeArrowheads="1"/>
              </p:cNvSpPr>
              <p:nvPr/>
            </p:nvSpPr>
            <p:spPr bwMode="auto">
              <a:xfrm>
                <a:off x="960" y="1680"/>
                <a:ext cx="62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“SDW”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“NEEL”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“A-F”</a:t>
                </a:r>
              </a:p>
            </p:txBody>
          </p:sp>
        </p:grpSp>
        <p:sp>
          <p:nvSpPr>
            <p:cNvPr id="119816" name="Rectangle 31"/>
            <p:cNvSpPr>
              <a:spLocks noChangeArrowheads="1"/>
            </p:cNvSpPr>
            <p:nvPr/>
          </p:nvSpPr>
          <p:spPr bwMode="auto">
            <a:xfrm>
              <a:off x="966" y="0"/>
              <a:ext cx="576" cy="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19817" name="Group 41"/>
            <p:cNvGrpSpPr>
              <a:grpSpLocks/>
            </p:cNvGrpSpPr>
            <p:nvPr/>
          </p:nvGrpSpPr>
          <p:grpSpPr bwMode="auto">
            <a:xfrm>
              <a:off x="1680" y="2784"/>
              <a:ext cx="1776" cy="1440"/>
              <a:chOff x="1344" y="1104"/>
              <a:chExt cx="1776" cy="1440"/>
            </a:xfrm>
          </p:grpSpPr>
          <p:grpSp>
            <p:nvGrpSpPr>
              <p:cNvPr id="119836" name="Group 42"/>
              <p:cNvGrpSpPr>
                <a:grpSpLocks/>
              </p:cNvGrpSpPr>
              <p:nvPr/>
            </p:nvGrpSpPr>
            <p:grpSpPr bwMode="auto">
              <a:xfrm>
                <a:off x="1344" y="1104"/>
                <a:ext cx="1776" cy="1440"/>
                <a:chOff x="1344" y="1104"/>
                <a:chExt cx="1776" cy="1440"/>
              </a:xfrm>
            </p:grpSpPr>
            <p:sp>
              <p:nvSpPr>
                <p:cNvPr id="119838" name="Oval 43"/>
                <p:cNvSpPr>
                  <a:spLocks noChangeArrowheads="1"/>
                </p:cNvSpPr>
                <p:nvPr/>
              </p:nvSpPr>
              <p:spPr bwMode="auto">
                <a:xfrm>
                  <a:off x="1344" y="1104"/>
                  <a:ext cx="1776" cy="1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19839" name="Rectangle 44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1776" cy="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19837" name="Text Box 45"/>
              <p:cNvSpPr txBox="1">
                <a:spLocks noChangeArrowheads="1"/>
              </p:cNvSpPr>
              <p:nvPr/>
            </p:nvSpPr>
            <p:spPr bwMode="auto">
              <a:xfrm>
                <a:off x="1632" y="1468"/>
                <a:ext cx="1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Superconductivity</a:t>
                </a:r>
              </a:p>
            </p:txBody>
          </p:sp>
        </p:grpSp>
        <p:sp>
          <p:nvSpPr>
            <p:cNvPr id="119818" name="Line 5"/>
            <p:cNvSpPr>
              <a:spLocks noChangeShapeType="1"/>
            </p:cNvSpPr>
            <p:nvPr/>
          </p:nvSpPr>
          <p:spPr bwMode="auto">
            <a:xfrm>
              <a:off x="960" y="3486"/>
              <a:ext cx="3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9" name="Text Box 6"/>
            <p:cNvSpPr txBox="1">
              <a:spLocks noChangeArrowheads="1"/>
            </p:cNvSpPr>
            <p:nvPr/>
          </p:nvSpPr>
          <p:spPr bwMode="auto">
            <a:xfrm>
              <a:off x="672" y="46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19820" name="Text Box 7"/>
            <p:cNvSpPr txBox="1">
              <a:spLocks noChangeArrowheads="1"/>
            </p:cNvSpPr>
            <p:nvPr/>
          </p:nvSpPr>
          <p:spPr bwMode="auto">
            <a:xfrm>
              <a:off x="4608" y="348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grpSp>
          <p:nvGrpSpPr>
            <p:cNvPr id="119821" name="Group 17"/>
            <p:cNvGrpSpPr>
              <a:grpSpLocks/>
            </p:cNvGrpSpPr>
            <p:nvPr/>
          </p:nvGrpSpPr>
          <p:grpSpPr bwMode="auto">
            <a:xfrm>
              <a:off x="960" y="3408"/>
              <a:ext cx="3498" cy="596"/>
              <a:chOff x="960" y="3330"/>
              <a:chExt cx="3498" cy="596"/>
            </a:xfrm>
          </p:grpSpPr>
          <p:sp>
            <p:nvSpPr>
              <p:cNvPr id="119830" name="Text Box 8"/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i="1">
                    <a:solidFill>
                      <a:srgbClr val="000000"/>
                    </a:solidFill>
                    <a:latin typeface="Times New Roman" pitchFamily="18" charset="0"/>
                  </a:rPr>
                  <a:t>g*</a:t>
                </a:r>
                <a: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/>
                </a:r>
                <a:b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</a:br>
                <a:r>
                  <a:rPr lang="en-US" sz="2400" b="1" i="1" baseline="-25000">
                    <a:solidFill>
                      <a:srgbClr val="000000"/>
                    </a:solidFill>
                  </a:rPr>
                  <a:t>“QCP”</a:t>
                </a:r>
                <a:endParaRPr lang="en-US" sz="2400" b="1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31" name="Oval 9"/>
              <p:cNvSpPr>
                <a:spLocks noChangeArrowheads="1"/>
              </p:cNvSpPr>
              <p:nvPr/>
            </p:nvSpPr>
            <p:spPr bwMode="auto">
              <a:xfrm>
                <a:off x="2628" y="333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2" name="AutoShape 11"/>
              <p:cNvSpPr>
                <a:spLocks noChangeArrowheads="1"/>
              </p:cNvSpPr>
              <p:nvPr/>
            </p:nvSpPr>
            <p:spPr bwMode="auto">
              <a:xfrm>
                <a:off x="960" y="3384"/>
                <a:ext cx="1668" cy="48"/>
              </a:xfrm>
              <a:prstGeom prst="flowChartTermina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3" name="AutoShape 12"/>
              <p:cNvSpPr>
                <a:spLocks noChangeArrowheads="1"/>
              </p:cNvSpPr>
              <p:nvPr/>
            </p:nvSpPr>
            <p:spPr bwMode="auto">
              <a:xfrm>
                <a:off x="2790" y="3384"/>
                <a:ext cx="1668" cy="4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4" name="Text Box 13"/>
              <p:cNvSpPr txBox="1">
                <a:spLocks noChangeArrowheads="1"/>
              </p:cNvSpPr>
              <p:nvPr/>
            </p:nvSpPr>
            <p:spPr bwMode="auto">
              <a:xfrm>
                <a:off x="960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“Insulator”</a:t>
                </a:r>
              </a:p>
            </p:txBody>
          </p:sp>
          <p:sp>
            <p:nvSpPr>
              <p:cNvPr id="119835" name="Text Box 14"/>
              <p:cNvSpPr txBox="1">
                <a:spLocks noChangeArrowheads="1"/>
              </p:cNvSpPr>
              <p:nvPr/>
            </p:nvSpPr>
            <p:spPr bwMode="auto">
              <a:xfrm>
                <a:off x="2832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“Conductor”</a:t>
                </a:r>
              </a:p>
            </p:txBody>
          </p:sp>
        </p:grpSp>
        <p:grpSp>
          <p:nvGrpSpPr>
            <p:cNvPr id="119822" name="Group 20"/>
            <p:cNvGrpSpPr>
              <a:grpSpLocks/>
            </p:cNvGrpSpPr>
            <p:nvPr/>
          </p:nvGrpSpPr>
          <p:grpSpPr bwMode="auto">
            <a:xfrm>
              <a:off x="4848" y="3774"/>
              <a:ext cx="624" cy="402"/>
              <a:chOff x="4848" y="3696"/>
              <a:chExt cx="624" cy="402"/>
            </a:xfrm>
          </p:grpSpPr>
          <p:sp>
            <p:nvSpPr>
              <p:cNvPr id="119828" name="Line 18"/>
              <p:cNvSpPr>
                <a:spLocks noChangeShapeType="1"/>
              </p:cNvSpPr>
              <p:nvPr/>
            </p:nvSpPr>
            <p:spPr bwMode="auto">
              <a:xfrm flipH="1" flipV="1">
                <a:off x="4848" y="3696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29" name="Text Box 19"/>
              <p:cNvSpPr txBox="1">
                <a:spLocks noChangeArrowheads="1"/>
              </p:cNvSpPr>
              <p:nvPr/>
            </p:nvSpPr>
            <p:spPr bwMode="auto">
              <a:xfrm>
                <a:off x="4896" y="381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en-US" sz="2400" baseline="-25000">
                    <a:solidFill>
                      <a:srgbClr val="000000"/>
                    </a:solidFill>
                    <a:latin typeface="Arial Unicode MS" pitchFamily="34" charset="-128"/>
                    <a:cs typeface="Times New Roman" pitchFamily="18" charset="0"/>
                  </a:rPr>
                  <a:t>local</a:t>
                </a:r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9823" name="Line 22"/>
            <p:cNvSpPr>
              <a:spLocks noChangeShapeType="1"/>
            </p:cNvSpPr>
            <p:nvPr/>
          </p:nvSpPr>
          <p:spPr bwMode="auto">
            <a:xfrm flipV="1">
              <a:off x="4464" y="798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4" name="Line 21"/>
            <p:cNvSpPr>
              <a:spLocks noChangeShapeType="1"/>
            </p:cNvSpPr>
            <p:nvPr/>
          </p:nvSpPr>
          <p:spPr bwMode="auto">
            <a:xfrm>
              <a:off x="960" y="798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5" name="Line 51"/>
            <p:cNvSpPr>
              <a:spLocks noChangeShapeType="1"/>
            </p:cNvSpPr>
            <p:nvPr/>
          </p:nvSpPr>
          <p:spPr bwMode="auto">
            <a:xfrm>
              <a:off x="2586" y="2784"/>
              <a:ext cx="1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6" name="Line 4"/>
            <p:cNvSpPr>
              <a:spLocks noChangeShapeType="1"/>
            </p:cNvSpPr>
            <p:nvPr/>
          </p:nvSpPr>
          <p:spPr bwMode="auto">
            <a:xfrm flipV="1">
              <a:off x="960" y="606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7" name="Text Box 47"/>
            <p:cNvSpPr txBox="1">
              <a:spLocks noChangeArrowheads="1"/>
            </p:cNvSpPr>
            <p:nvPr/>
          </p:nvSpPr>
          <p:spPr bwMode="auto">
            <a:xfrm rot="4789700">
              <a:off x="1321" y="1655"/>
              <a:ext cx="15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“Funny Metal”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“Pseudogap”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“Fond AF Memories”</a:t>
              </a:r>
            </a:p>
          </p:txBody>
        </p:sp>
      </p:grpSp>
      <p:sp>
        <p:nvSpPr>
          <p:cNvPr id="119811" name="Rectangle 55"/>
          <p:cNvSpPr>
            <a:spLocks noChangeArrowheads="1"/>
          </p:cNvSpPr>
          <p:nvPr/>
        </p:nvSpPr>
        <p:spPr bwMode="auto">
          <a:xfrm>
            <a:off x="30480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Colossal Quantum Conundrum</a:t>
            </a:r>
          </a:p>
        </p:txBody>
      </p:sp>
    </p:spTree>
    <p:extLst>
      <p:ext uri="{BB962C8B-B14F-4D97-AF65-F5344CB8AC3E}">
        <p14:creationId xmlns:p14="http://schemas.microsoft.com/office/powerpoint/2010/main" val="6957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Cubic Rocksalt Divalent TMOs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7825" y="1562100"/>
            <a:ext cx="8686800" cy="3595688"/>
          </a:xfrm>
        </p:spPr>
        <p:txBody>
          <a:bodyPr lIns="0" tIns="0" rIns="0" bIns="0"/>
          <a:lstStyle/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smtClean="0"/>
              <a:t>TMO			3d Config           Properties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u="sng" smtClean="0"/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MnO		           	5	            	MH-CTI (5.6)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FeO				6	             MH-CTI (5.9)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CoO				7		       MH-CTI (6.3)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NiO				8		       MH-CTI (6.5)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CuO				9	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975225" y="5094288"/>
            <a:ext cx="39401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3300" b="1">
                <a:solidFill>
                  <a:srgbClr val="800000"/>
                </a:solidFill>
              </a:rPr>
              <a:t>XX  </a:t>
            </a:r>
            <a:r>
              <a:rPr lang="en-GB" sz="3300" b="1" i="1">
                <a:solidFill>
                  <a:srgbClr val="800000"/>
                </a:solidFill>
              </a:rPr>
              <a:t>Doesn't Exist!</a:t>
            </a:r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622300" y="6013450"/>
            <a:ext cx="24876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>
                <a:solidFill>
                  <a:srgbClr val="000000"/>
                </a:solidFill>
              </a:rPr>
              <a:t>See Imada, Fujimore, Tokura, RPM 70 (1988)</a:t>
            </a:r>
            <a:r>
              <a:rPr lang="ar-SA" sz="1600">
                <a:solidFill>
                  <a:srgbClr val="000000"/>
                </a:solidFill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15000" y="583565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D01"/>
                </a:solidFill>
                <a:latin typeface="Comic Sans MS" pitchFamily="66" charset="0"/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572538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  <p:bldP spid="122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2500">
                <a:solidFill>
                  <a:srgbClr val="000000"/>
                </a:solidFill>
              </a:rPr>
              <a:t>Tenorite (Monoclinic CuO)</a:t>
            </a:r>
            <a:r>
              <a:rPr lang="ar-SA" sz="2500">
                <a:solidFill>
                  <a:srgbClr val="000000"/>
                </a:solidFill>
              </a:rPr>
              <a:t>‏</a:t>
            </a:r>
            <a:endParaRPr lang="en-GB" sz="2500">
              <a:solidFill>
                <a:srgbClr val="000000"/>
              </a:solidFill>
            </a:endParaRP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62000" y="914400"/>
            <a:ext cx="7315200" cy="5487988"/>
            <a:chOff x="480" y="576"/>
            <a:chExt cx="4608" cy="3457"/>
          </a:xfrm>
        </p:grpSpPr>
        <p:pic>
          <p:nvPicPr>
            <p:cNvPr id="1024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4608" cy="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406" name="AutoShape 4"/>
            <p:cNvSpPr>
              <a:spLocks noChangeArrowheads="1"/>
            </p:cNvSpPr>
            <p:nvPr/>
          </p:nvSpPr>
          <p:spPr bwMode="auto">
            <a:xfrm>
              <a:off x="4321" y="3312"/>
              <a:ext cx="431" cy="288"/>
            </a:xfrm>
            <a:prstGeom prst="wedgeRoundRectCallout">
              <a:avLst>
                <a:gd name="adj1" fmla="val -248713"/>
                <a:gd name="adj2" fmla="val -117523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Cu</a:t>
              </a:r>
            </a:p>
          </p:txBody>
        </p:sp>
        <p:sp>
          <p:nvSpPr>
            <p:cNvPr id="102407" name="AutoShape 5"/>
            <p:cNvSpPr>
              <a:spLocks noChangeArrowheads="1"/>
            </p:cNvSpPr>
            <p:nvPr/>
          </p:nvSpPr>
          <p:spPr bwMode="auto">
            <a:xfrm>
              <a:off x="719" y="3649"/>
              <a:ext cx="432" cy="288"/>
            </a:xfrm>
            <a:prstGeom prst="wedgeRoundRectCallout">
              <a:avLst>
                <a:gd name="adj1" fmla="val 113204"/>
                <a:gd name="adj2" fmla="val -145287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10668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</a:rPr>
              <a:t>What God wants…just ask her!</a:t>
            </a:r>
          </a:p>
        </p:txBody>
      </p:sp>
    </p:spTree>
    <p:extLst>
      <p:ext uri="{BB962C8B-B14F-4D97-AF65-F5344CB8AC3E}">
        <p14:creationId xmlns:p14="http://schemas.microsoft.com/office/powerpoint/2010/main" val="3786694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3133725" y="1219200"/>
            <a:ext cx="2819400" cy="4267200"/>
            <a:chOff x="1968" y="768"/>
            <a:chExt cx="1776" cy="2688"/>
          </a:xfrm>
        </p:grpSpPr>
        <p:sp>
          <p:nvSpPr>
            <p:cNvPr id="118816" name="Rectangle 32" descr="Green marble"/>
            <p:cNvSpPr>
              <a:spLocks noChangeArrowheads="1"/>
            </p:cNvSpPr>
            <p:nvPr/>
          </p:nvSpPr>
          <p:spPr bwMode="auto">
            <a:xfrm>
              <a:off x="2016" y="810"/>
              <a:ext cx="1728" cy="2646"/>
            </a:xfrm>
            <a:prstGeom prst="rect">
              <a:avLst/>
            </a:prstGeom>
            <a:blipFill dpi="0" rotWithShape="0">
              <a:blip r:embed="rId2">
                <a:alphaModFix amt="43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17" name="Text Box 35"/>
            <p:cNvSpPr txBox="1">
              <a:spLocks noChangeArrowheads="1"/>
            </p:cNvSpPr>
            <p:nvPr/>
          </p:nvSpPr>
          <p:spPr bwMode="auto">
            <a:xfrm>
              <a:off x="1968" y="768"/>
              <a:ext cx="1776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“Non-Fermi Liquid”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‘Nematic Fermi Fluids’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“Whatever!”</a:t>
              </a:r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4286250" y="-152400"/>
            <a:ext cx="4886325" cy="5867400"/>
            <a:chOff x="2700" y="-96"/>
            <a:chExt cx="3078" cy="3696"/>
          </a:xfrm>
        </p:grpSpPr>
        <p:grpSp>
          <p:nvGrpSpPr>
            <p:cNvPr id="118811" name="Group 26"/>
            <p:cNvGrpSpPr>
              <a:grpSpLocks/>
            </p:cNvGrpSpPr>
            <p:nvPr/>
          </p:nvGrpSpPr>
          <p:grpSpPr bwMode="auto">
            <a:xfrm>
              <a:off x="2700" y="-96"/>
              <a:ext cx="3078" cy="3696"/>
              <a:chOff x="2700" y="-96"/>
              <a:chExt cx="3078" cy="3696"/>
            </a:xfrm>
          </p:grpSpPr>
          <p:sp>
            <p:nvSpPr>
              <p:cNvPr id="118813" name="Arc 22"/>
              <p:cNvSpPr>
                <a:spLocks/>
              </p:cNvSpPr>
              <p:nvPr/>
            </p:nvSpPr>
            <p:spPr bwMode="auto">
              <a:xfrm flipH="1">
                <a:off x="2700" y="0"/>
                <a:ext cx="2916" cy="3474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66"/>
                  </a:gs>
                  <a:gs pos="100000">
                    <a:srgbClr val="7600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8814" name="Rectangle 24"/>
              <p:cNvSpPr>
                <a:spLocks noChangeArrowheads="1"/>
              </p:cNvSpPr>
              <p:nvPr/>
            </p:nvSpPr>
            <p:spPr bwMode="auto">
              <a:xfrm>
                <a:off x="4482" y="-96"/>
                <a:ext cx="1296" cy="3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8815" name="Rectangle 23"/>
              <p:cNvSpPr>
                <a:spLocks noChangeArrowheads="1"/>
              </p:cNvSpPr>
              <p:nvPr/>
            </p:nvSpPr>
            <p:spPr bwMode="auto">
              <a:xfrm>
                <a:off x="3408" y="12"/>
                <a:ext cx="1584" cy="8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18812" name="Rectangle 30"/>
            <p:cNvSpPr>
              <a:spLocks noChangeArrowheads="1"/>
            </p:cNvSpPr>
            <p:nvPr/>
          </p:nvSpPr>
          <p:spPr bwMode="auto">
            <a:xfrm>
              <a:off x="2928" y="1870"/>
              <a:ext cx="148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“Fermi Liquid”</a:t>
              </a:r>
              <a:b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“Dilute Triplon Gas”</a:t>
              </a:r>
              <a:b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</a:b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“Whatever!”</a:t>
              </a:r>
            </a:p>
          </p:txBody>
        </p:sp>
      </p:grp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447800" y="0"/>
            <a:ext cx="2828925" cy="5514975"/>
            <a:chOff x="960" y="54"/>
            <a:chExt cx="732" cy="3408"/>
          </a:xfrm>
        </p:grpSpPr>
        <p:sp>
          <p:nvSpPr>
            <p:cNvPr id="118809" name="Arc 3"/>
            <p:cNvSpPr>
              <a:spLocks/>
            </p:cNvSpPr>
            <p:nvPr/>
          </p:nvSpPr>
          <p:spPr bwMode="auto">
            <a:xfrm>
              <a:off x="972" y="54"/>
              <a:ext cx="720" cy="3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E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10" name="Text Box 4"/>
            <p:cNvSpPr txBox="1">
              <a:spLocks noChangeArrowheads="1"/>
            </p:cNvSpPr>
            <p:nvPr/>
          </p:nvSpPr>
          <p:spPr bwMode="auto">
            <a:xfrm>
              <a:off x="960" y="1680"/>
              <a:ext cx="624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“SDW”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“NEEL”</a:t>
              </a:r>
              <a:br>
                <a:rPr lang="en-US" sz="1600" b="1">
                  <a:solidFill>
                    <a:srgbClr val="000000"/>
                  </a:solidFill>
                </a:rPr>
              </a:br>
              <a:r>
                <a:rPr lang="en-US" sz="1600" b="1">
                  <a:solidFill>
                    <a:srgbClr val="000000"/>
                  </a:solidFill>
                </a:rPr>
                <a:t>“A-F”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“Whatever!”</a:t>
              </a:r>
            </a:p>
          </p:txBody>
        </p:sp>
      </p:grp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524000" y="5534025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062038" y="733425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315200" y="55340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1524000" y="5410200"/>
            <a:ext cx="5553075" cy="946150"/>
            <a:chOff x="960" y="3330"/>
            <a:chExt cx="3498" cy="596"/>
          </a:xfrm>
        </p:grpSpPr>
        <p:sp>
          <p:nvSpPr>
            <p:cNvPr id="118803" name="Text Box 9"/>
            <p:cNvSpPr txBox="1">
              <a:spLocks noChangeArrowheads="1"/>
            </p:cNvSpPr>
            <p:nvPr/>
          </p:nvSpPr>
          <p:spPr bwMode="auto">
            <a:xfrm>
              <a:off x="2352" y="3408"/>
              <a:ext cx="7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g*</a:t>
              </a:r>
              <a:r>
                <a:rPr 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lang="en-US" sz="2400" b="1" i="1" baseline="-250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 b="1" i="1" baseline="-25000">
                  <a:solidFill>
                    <a:srgbClr val="000000"/>
                  </a:solidFill>
                </a:rPr>
                <a:t>“QCP”</a:t>
              </a:r>
              <a:endParaRPr lang="en-US" sz="24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804" name="Oval 10"/>
            <p:cNvSpPr>
              <a:spLocks noChangeArrowheads="1"/>
            </p:cNvSpPr>
            <p:nvPr/>
          </p:nvSpPr>
          <p:spPr bwMode="auto">
            <a:xfrm>
              <a:off x="2628" y="333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5" name="AutoShape 11"/>
            <p:cNvSpPr>
              <a:spLocks noChangeArrowheads="1"/>
            </p:cNvSpPr>
            <p:nvPr/>
          </p:nvSpPr>
          <p:spPr bwMode="auto">
            <a:xfrm>
              <a:off x="960" y="3384"/>
              <a:ext cx="1668" cy="48"/>
            </a:xfrm>
            <a:prstGeom prst="flowChartTermina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6" name="AutoShape 12"/>
            <p:cNvSpPr>
              <a:spLocks noChangeArrowheads="1"/>
            </p:cNvSpPr>
            <p:nvPr/>
          </p:nvSpPr>
          <p:spPr bwMode="auto">
            <a:xfrm>
              <a:off x="2790" y="3384"/>
              <a:ext cx="1668" cy="48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7" name="Text Box 13"/>
            <p:cNvSpPr txBox="1">
              <a:spLocks noChangeArrowheads="1"/>
            </p:cNvSpPr>
            <p:nvPr/>
          </p:nvSpPr>
          <p:spPr bwMode="auto">
            <a:xfrm>
              <a:off x="960" y="3456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“Insulator”</a:t>
              </a:r>
            </a:p>
          </p:txBody>
        </p:sp>
        <p:sp>
          <p:nvSpPr>
            <p:cNvPr id="118808" name="Text Box 14"/>
            <p:cNvSpPr txBox="1">
              <a:spLocks noChangeArrowheads="1"/>
            </p:cNvSpPr>
            <p:nvPr/>
          </p:nvSpPr>
          <p:spPr bwMode="auto">
            <a:xfrm>
              <a:off x="2832" y="3456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“Conductor”</a:t>
              </a: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7696200" y="5991225"/>
            <a:ext cx="990600" cy="638175"/>
            <a:chOff x="4848" y="3696"/>
            <a:chExt cx="624" cy="402"/>
          </a:xfrm>
        </p:grpSpPr>
        <p:sp>
          <p:nvSpPr>
            <p:cNvPr id="118801" name="Line 16"/>
            <p:cNvSpPr>
              <a:spLocks noChangeShapeType="1"/>
            </p:cNvSpPr>
            <p:nvPr/>
          </p:nvSpPr>
          <p:spPr bwMode="auto">
            <a:xfrm flipH="1" flipV="1">
              <a:off x="4848" y="3696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02" name="Text Box 17"/>
            <p:cNvSpPr txBox="1">
              <a:spLocks noChangeArrowheads="1"/>
            </p:cNvSpPr>
            <p:nvPr/>
          </p:nvSpPr>
          <p:spPr bwMode="auto">
            <a:xfrm>
              <a:off x="4896" y="381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2400" baseline="-250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local</a:t>
              </a:r>
              <a:endParaRPr lang="el-GR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794" name="Rectangle 19"/>
          <p:cNvSpPr>
            <a:spLocks noChangeArrowheads="1"/>
          </p:cNvSpPr>
          <p:nvPr/>
        </p:nvSpPr>
        <p:spPr bwMode="auto">
          <a:xfrm>
            <a:off x="1447800" y="0"/>
            <a:ext cx="1981200" cy="1238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5" name="Line 20"/>
          <p:cNvSpPr>
            <a:spLocks noChangeShapeType="1"/>
          </p:cNvSpPr>
          <p:nvPr/>
        </p:nvSpPr>
        <p:spPr bwMode="auto">
          <a:xfrm>
            <a:off x="1524000" y="1266825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6" name="Line 21"/>
          <p:cNvSpPr>
            <a:spLocks noChangeShapeType="1"/>
          </p:cNvSpPr>
          <p:nvPr/>
        </p:nvSpPr>
        <p:spPr bwMode="auto">
          <a:xfrm flipV="1">
            <a:off x="1524000" y="9620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7" name="Line 18"/>
          <p:cNvSpPr>
            <a:spLocks noChangeShapeType="1"/>
          </p:cNvSpPr>
          <p:nvPr/>
        </p:nvSpPr>
        <p:spPr bwMode="auto">
          <a:xfrm flipV="1">
            <a:off x="7086600" y="126682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98" name="Text Box 33"/>
          <p:cNvSpPr txBox="1">
            <a:spLocks noChangeArrowheads="1"/>
          </p:cNvSpPr>
          <p:nvPr/>
        </p:nvSpPr>
        <p:spPr bwMode="auto">
          <a:xfrm>
            <a:off x="3733800" y="1371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8799" name="Rectangle 34"/>
          <p:cNvSpPr>
            <a:spLocks noChangeArrowheads="1"/>
          </p:cNvSpPr>
          <p:nvPr/>
        </p:nvSpPr>
        <p:spPr bwMode="auto">
          <a:xfrm>
            <a:off x="304800" y="58674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800" name="Rectangle 37"/>
          <p:cNvSpPr>
            <a:spLocks noChangeArrowheads="1"/>
          </p:cNvSpPr>
          <p:nvPr/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Great Quantum Conundrum</a:t>
            </a:r>
          </a:p>
        </p:txBody>
      </p:sp>
    </p:spTree>
    <p:extLst>
      <p:ext uri="{BB962C8B-B14F-4D97-AF65-F5344CB8AC3E}">
        <p14:creationId xmlns:p14="http://schemas.microsoft.com/office/powerpoint/2010/main" val="25813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58"/>
          <p:cNvGrpSpPr>
            <a:grpSpLocks/>
          </p:cNvGrpSpPr>
          <p:nvPr/>
        </p:nvGrpSpPr>
        <p:grpSpPr bwMode="auto">
          <a:xfrm>
            <a:off x="1066800" y="0"/>
            <a:ext cx="7620000" cy="6705600"/>
            <a:chOff x="672" y="0"/>
            <a:chExt cx="4800" cy="4224"/>
          </a:xfrm>
        </p:grpSpPr>
        <p:grpSp>
          <p:nvGrpSpPr>
            <p:cNvPr id="119812" name="Group 52"/>
            <p:cNvGrpSpPr>
              <a:grpSpLocks/>
            </p:cNvGrpSpPr>
            <p:nvPr/>
          </p:nvGrpSpPr>
          <p:grpSpPr bwMode="auto">
            <a:xfrm>
              <a:off x="2196" y="816"/>
              <a:ext cx="2256" cy="2664"/>
              <a:chOff x="2832" y="528"/>
              <a:chExt cx="2256" cy="2976"/>
            </a:xfrm>
          </p:grpSpPr>
          <p:sp>
            <p:nvSpPr>
              <p:cNvPr id="119844" name="Rectangle 53"/>
              <p:cNvSpPr>
                <a:spLocks noChangeArrowheads="1"/>
              </p:cNvSpPr>
              <p:nvPr/>
            </p:nvSpPr>
            <p:spPr bwMode="auto">
              <a:xfrm>
                <a:off x="2832" y="528"/>
                <a:ext cx="2256" cy="2976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5" name="Text Box 54"/>
              <p:cNvSpPr txBox="1">
                <a:spLocks noChangeArrowheads="1"/>
              </p:cNvSpPr>
              <p:nvPr/>
            </p:nvSpPr>
            <p:spPr bwMode="auto">
              <a:xfrm>
                <a:off x="3120" y="1056"/>
                <a:ext cx="1872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0000"/>
                    </a:solidFill>
                  </a:rPr>
                  <a:t>“Real Metal”</a:t>
                </a:r>
                <a:br>
                  <a:rPr lang="en-US" sz="2000" b="1">
                    <a:solidFill>
                      <a:srgbClr val="000000"/>
                    </a:solidFill>
                  </a:rPr>
                </a:br>
                <a:r>
                  <a:rPr lang="en-US" sz="2000" b="1">
                    <a:solidFill>
                      <a:srgbClr val="000000"/>
                    </a:solidFill>
                  </a:rPr>
                  <a:t>“Fermi Liquid”</a:t>
                </a:r>
              </a:p>
            </p:txBody>
          </p:sp>
        </p:grpSp>
        <p:sp>
          <p:nvSpPr>
            <p:cNvPr id="119813" name="AutoShape 46"/>
            <p:cNvSpPr>
              <a:spLocks noChangeArrowheads="1"/>
            </p:cNvSpPr>
            <p:nvPr/>
          </p:nvSpPr>
          <p:spPr bwMode="auto">
            <a:xfrm rot="10800000">
              <a:off x="960" y="816"/>
              <a:ext cx="1734" cy="2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2 h 21600"/>
                <a:gd name="T14" fmla="*/ 1710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76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19814" name="Group 50"/>
            <p:cNvGrpSpPr>
              <a:grpSpLocks/>
            </p:cNvGrpSpPr>
            <p:nvPr/>
          </p:nvGrpSpPr>
          <p:grpSpPr bwMode="auto">
            <a:xfrm>
              <a:off x="960" y="816"/>
              <a:ext cx="1734" cy="2658"/>
              <a:chOff x="960" y="816"/>
              <a:chExt cx="1734" cy="2658"/>
            </a:xfrm>
          </p:grpSpPr>
          <p:sp>
            <p:nvSpPr>
              <p:cNvPr id="119842" name="AutoShape 48"/>
              <p:cNvSpPr>
                <a:spLocks noChangeArrowheads="1"/>
              </p:cNvSpPr>
              <p:nvPr/>
            </p:nvSpPr>
            <p:spPr bwMode="auto">
              <a:xfrm rot="10800000">
                <a:off x="960" y="816"/>
                <a:ext cx="1734" cy="26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2 h 21600"/>
                  <a:gd name="T14" fmla="*/ 17103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76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3" name="Text Box 49"/>
              <p:cNvSpPr txBox="1">
                <a:spLocks noChangeArrowheads="1"/>
              </p:cNvSpPr>
              <p:nvPr/>
            </p:nvSpPr>
            <p:spPr bwMode="auto">
              <a:xfrm rot="4789700">
                <a:off x="1321" y="1655"/>
                <a:ext cx="158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“Funny Metal”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“Pseudogap”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“Fond AF Memories”</a:t>
                </a:r>
              </a:p>
            </p:txBody>
          </p:sp>
        </p:grpSp>
        <p:grpSp>
          <p:nvGrpSpPr>
            <p:cNvPr id="119815" name="Group 34"/>
            <p:cNvGrpSpPr>
              <a:grpSpLocks/>
            </p:cNvGrpSpPr>
            <p:nvPr/>
          </p:nvGrpSpPr>
          <p:grpSpPr bwMode="auto">
            <a:xfrm>
              <a:off x="960" y="60"/>
              <a:ext cx="732" cy="3408"/>
              <a:chOff x="960" y="54"/>
              <a:chExt cx="732" cy="3408"/>
            </a:xfrm>
          </p:grpSpPr>
          <p:sp>
            <p:nvSpPr>
              <p:cNvPr id="119840" name="Arc 29"/>
              <p:cNvSpPr>
                <a:spLocks/>
              </p:cNvSpPr>
              <p:nvPr/>
            </p:nvSpPr>
            <p:spPr bwMode="auto">
              <a:xfrm>
                <a:off x="972" y="54"/>
                <a:ext cx="720" cy="3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E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41" name="Text Box 33"/>
              <p:cNvSpPr txBox="1">
                <a:spLocks noChangeArrowheads="1"/>
              </p:cNvSpPr>
              <p:nvPr/>
            </p:nvSpPr>
            <p:spPr bwMode="auto">
              <a:xfrm>
                <a:off x="960" y="1680"/>
                <a:ext cx="62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“SDW”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“NEEL”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“A-F”</a:t>
                </a:r>
              </a:p>
            </p:txBody>
          </p:sp>
        </p:grpSp>
        <p:sp>
          <p:nvSpPr>
            <p:cNvPr id="119816" name="Rectangle 31"/>
            <p:cNvSpPr>
              <a:spLocks noChangeArrowheads="1"/>
            </p:cNvSpPr>
            <p:nvPr/>
          </p:nvSpPr>
          <p:spPr bwMode="auto">
            <a:xfrm>
              <a:off x="966" y="0"/>
              <a:ext cx="576" cy="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19817" name="Group 41"/>
            <p:cNvGrpSpPr>
              <a:grpSpLocks/>
            </p:cNvGrpSpPr>
            <p:nvPr/>
          </p:nvGrpSpPr>
          <p:grpSpPr bwMode="auto">
            <a:xfrm>
              <a:off x="1680" y="2784"/>
              <a:ext cx="1776" cy="1440"/>
              <a:chOff x="1344" y="1104"/>
              <a:chExt cx="1776" cy="1440"/>
            </a:xfrm>
          </p:grpSpPr>
          <p:grpSp>
            <p:nvGrpSpPr>
              <p:cNvPr id="119836" name="Group 42"/>
              <p:cNvGrpSpPr>
                <a:grpSpLocks/>
              </p:cNvGrpSpPr>
              <p:nvPr/>
            </p:nvGrpSpPr>
            <p:grpSpPr bwMode="auto">
              <a:xfrm>
                <a:off x="1344" y="1104"/>
                <a:ext cx="1776" cy="1440"/>
                <a:chOff x="1344" y="1104"/>
                <a:chExt cx="1776" cy="1440"/>
              </a:xfrm>
            </p:grpSpPr>
            <p:sp>
              <p:nvSpPr>
                <p:cNvPr id="119838" name="Oval 43"/>
                <p:cNvSpPr>
                  <a:spLocks noChangeArrowheads="1"/>
                </p:cNvSpPr>
                <p:nvPr/>
              </p:nvSpPr>
              <p:spPr bwMode="auto">
                <a:xfrm>
                  <a:off x="1344" y="1104"/>
                  <a:ext cx="1776" cy="1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19839" name="Rectangle 44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1776" cy="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19837" name="Text Box 45"/>
              <p:cNvSpPr txBox="1">
                <a:spLocks noChangeArrowheads="1"/>
              </p:cNvSpPr>
              <p:nvPr/>
            </p:nvSpPr>
            <p:spPr bwMode="auto">
              <a:xfrm>
                <a:off x="1632" y="1468"/>
                <a:ext cx="1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Superconductivity</a:t>
                </a:r>
              </a:p>
            </p:txBody>
          </p:sp>
        </p:grpSp>
        <p:sp>
          <p:nvSpPr>
            <p:cNvPr id="119818" name="Line 5"/>
            <p:cNvSpPr>
              <a:spLocks noChangeShapeType="1"/>
            </p:cNvSpPr>
            <p:nvPr/>
          </p:nvSpPr>
          <p:spPr bwMode="auto">
            <a:xfrm>
              <a:off x="960" y="3486"/>
              <a:ext cx="3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9" name="Text Box 6"/>
            <p:cNvSpPr txBox="1">
              <a:spLocks noChangeArrowheads="1"/>
            </p:cNvSpPr>
            <p:nvPr/>
          </p:nvSpPr>
          <p:spPr bwMode="auto">
            <a:xfrm>
              <a:off x="672" y="46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19820" name="Text Box 7"/>
            <p:cNvSpPr txBox="1">
              <a:spLocks noChangeArrowheads="1"/>
            </p:cNvSpPr>
            <p:nvPr/>
          </p:nvSpPr>
          <p:spPr bwMode="auto">
            <a:xfrm>
              <a:off x="4608" y="348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grpSp>
          <p:nvGrpSpPr>
            <p:cNvPr id="119821" name="Group 17"/>
            <p:cNvGrpSpPr>
              <a:grpSpLocks/>
            </p:cNvGrpSpPr>
            <p:nvPr/>
          </p:nvGrpSpPr>
          <p:grpSpPr bwMode="auto">
            <a:xfrm>
              <a:off x="960" y="3408"/>
              <a:ext cx="3498" cy="596"/>
              <a:chOff x="960" y="3330"/>
              <a:chExt cx="3498" cy="596"/>
            </a:xfrm>
          </p:grpSpPr>
          <p:sp>
            <p:nvSpPr>
              <p:cNvPr id="119830" name="Text Box 8"/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i="1">
                    <a:solidFill>
                      <a:srgbClr val="000000"/>
                    </a:solidFill>
                    <a:latin typeface="Times New Roman" pitchFamily="18" charset="0"/>
                  </a:rPr>
                  <a:t>g*</a:t>
                </a:r>
                <a: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/>
                </a:r>
                <a:b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</a:br>
                <a:r>
                  <a:rPr lang="en-US" sz="2400" b="1" i="1" baseline="-25000">
                    <a:solidFill>
                      <a:srgbClr val="000000"/>
                    </a:solidFill>
                  </a:rPr>
                  <a:t>“QCP”</a:t>
                </a:r>
                <a:endParaRPr lang="en-US" sz="2400" b="1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31" name="Oval 9"/>
              <p:cNvSpPr>
                <a:spLocks noChangeArrowheads="1"/>
              </p:cNvSpPr>
              <p:nvPr/>
            </p:nvSpPr>
            <p:spPr bwMode="auto">
              <a:xfrm>
                <a:off x="2628" y="333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2" name="AutoShape 11"/>
              <p:cNvSpPr>
                <a:spLocks noChangeArrowheads="1"/>
              </p:cNvSpPr>
              <p:nvPr/>
            </p:nvSpPr>
            <p:spPr bwMode="auto">
              <a:xfrm>
                <a:off x="960" y="3384"/>
                <a:ext cx="1668" cy="48"/>
              </a:xfrm>
              <a:prstGeom prst="flowChartTermina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3" name="AutoShape 12"/>
              <p:cNvSpPr>
                <a:spLocks noChangeArrowheads="1"/>
              </p:cNvSpPr>
              <p:nvPr/>
            </p:nvSpPr>
            <p:spPr bwMode="auto">
              <a:xfrm>
                <a:off x="2790" y="3384"/>
                <a:ext cx="1668" cy="4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34" name="Text Box 13"/>
              <p:cNvSpPr txBox="1">
                <a:spLocks noChangeArrowheads="1"/>
              </p:cNvSpPr>
              <p:nvPr/>
            </p:nvSpPr>
            <p:spPr bwMode="auto">
              <a:xfrm>
                <a:off x="960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“Insulator”</a:t>
                </a:r>
              </a:p>
            </p:txBody>
          </p:sp>
          <p:sp>
            <p:nvSpPr>
              <p:cNvPr id="119835" name="Text Box 14"/>
              <p:cNvSpPr txBox="1">
                <a:spLocks noChangeArrowheads="1"/>
              </p:cNvSpPr>
              <p:nvPr/>
            </p:nvSpPr>
            <p:spPr bwMode="auto">
              <a:xfrm>
                <a:off x="2832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“Conductor”</a:t>
                </a:r>
              </a:p>
            </p:txBody>
          </p:sp>
        </p:grpSp>
        <p:grpSp>
          <p:nvGrpSpPr>
            <p:cNvPr id="119822" name="Group 20"/>
            <p:cNvGrpSpPr>
              <a:grpSpLocks/>
            </p:cNvGrpSpPr>
            <p:nvPr/>
          </p:nvGrpSpPr>
          <p:grpSpPr bwMode="auto">
            <a:xfrm>
              <a:off x="4848" y="3774"/>
              <a:ext cx="624" cy="402"/>
              <a:chOff x="4848" y="3696"/>
              <a:chExt cx="624" cy="402"/>
            </a:xfrm>
          </p:grpSpPr>
          <p:sp>
            <p:nvSpPr>
              <p:cNvPr id="119828" name="Line 18"/>
              <p:cNvSpPr>
                <a:spLocks noChangeShapeType="1"/>
              </p:cNvSpPr>
              <p:nvPr/>
            </p:nvSpPr>
            <p:spPr bwMode="auto">
              <a:xfrm flipH="1" flipV="1">
                <a:off x="4848" y="3696"/>
                <a:ext cx="192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829" name="Text Box 19"/>
              <p:cNvSpPr txBox="1">
                <a:spLocks noChangeArrowheads="1"/>
              </p:cNvSpPr>
              <p:nvPr/>
            </p:nvSpPr>
            <p:spPr bwMode="auto">
              <a:xfrm>
                <a:off x="4896" y="381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en-US" sz="2400" baseline="-25000">
                    <a:solidFill>
                      <a:srgbClr val="000000"/>
                    </a:solidFill>
                    <a:latin typeface="Arial Unicode MS" pitchFamily="34" charset="-128"/>
                    <a:cs typeface="Times New Roman" pitchFamily="18" charset="0"/>
                  </a:rPr>
                  <a:t>local</a:t>
                </a:r>
                <a:endParaRPr lang="el-GR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9823" name="Line 22"/>
            <p:cNvSpPr>
              <a:spLocks noChangeShapeType="1"/>
            </p:cNvSpPr>
            <p:nvPr/>
          </p:nvSpPr>
          <p:spPr bwMode="auto">
            <a:xfrm flipV="1">
              <a:off x="4464" y="798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4" name="Line 21"/>
            <p:cNvSpPr>
              <a:spLocks noChangeShapeType="1"/>
            </p:cNvSpPr>
            <p:nvPr/>
          </p:nvSpPr>
          <p:spPr bwMode="auto">
            <a:xfrm>
              <a:off x="960" y="798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5" name="Line 51"/>
            <p:cNvSpPr>
              <a:spLocks noChangeShapeType="1"/>
            </p:cNvSpPr>
            <p:nvPr/>
          </p:nvSpPr>
          <p:spPr bwMode="auto">
            <a:xfrm>
              <a:off x="2586" y="2784"/>
              <a:ext cx="1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6" name="Line 4"/>
            <p:cNvSpPr>
              <a:spLocks noChangeShapeType="1"/>
            </p:cNvSpPr>
            <p:nvPr/>
          </p:nvSpPr>
          <p:spPr bwMode="auto">
            <a:xfrm flipV="1">
              <a:off x="960" y="606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27" name="Text Box 47"/>
            <p:cNvSpPr txBox="1">
              <a:spLocks noChangeArrowheads="1"/>
            </p:cNvSpPr>
            <p:nvPr/>
          </p:nvSpPr>
          <p:spPr bwMode="auto">
            <a:xfrm rot="4789700">
              <a:off x="1321" y="1655"/>
              <a:ext cx="15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“Funny Metal”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“Pseudogap”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“Fond AF Memories”</a:t>
              </a:r>
            </a:p>
          </p:txBody>
        </p:sp>
      </p:grpSp>
      <p:sp>
        <p:nvSpPr>
          <p:cNvPr id="119811" name="Rectangle 55"/>
          <p:cNvSpPr>
            <a:spLocks noChangeArrowheads="1"/>
          </p:cNvSpPr>
          <p:nvPr/>
        </p:nvSpPr>
        <p:spPr bwMode="auto">
          <a:xfrm>
            <a:off x="30480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Colossal Quantum Conundrum</a:t>
            </a:r>
          </a:p>
        </p:txBody>
      </p:sp>
    </p:spTree>
    <p:extLst>
      <p:ext uri="{BB962C8B-B14F-4D97-AF65-F5344CB8AC3E}">
        <p14:creationId xmlns:p14="http://schemas.microsoft.com/office/powerpoint/2010/main" val="6957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4663"/>
            <a:ext cx="19431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19351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57200"/>
            <a:ext cx="19605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Text Box 14"/>
          <p:cNvSpPr txBox="1">
            <a:spLocks noChangeArrowheads="1"/>
          </p:cNvSpPr>
          <p:nvPr/>
        </p:nvSpPr>
        <p:spPr bwMode="auto">
          <a:xfrm>
            <a:off x="685800" y="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23910" name="Text Box 15"/>
          <p:cNvSpPr txBox="1">
            <a:spLocks noChangeArrowheads="1"/>
          </p:cNvSpPr>
          <p:nvPr/>
        </p:nvSpPr>
        <p:spPr bwMode="auto">
          <a:xfrm>
            <a:off x="457200" y="45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911" name="Line 16"/>
          <p:cNvSpPr>
            <a:spLocks noChangeShapeType="1"/>
          </p:cNvSpPr>
          <p:nvPr/>
        </p:nvSpPr>
        <p:spPr bwMode="auto">
          <a:xfrm>
            <a:off x="381000" y="2286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912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457200" y="2514600"/>
            <a:ext cx="7924800" cy="1981200"/>
            <a:chOff x="288" y="1584"/>
            <a:chExt cx="4992" cy="1248"/>
          </a:xfrm>
        </p:grpSpPr>
        <p:pic>
          <p:nvPicPr>
            <p:cNvPr id="12392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84"/>
              <a:ext cx="1233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2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92"/>
              <a:ext cx="1248" cy="1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24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1584"/>
              <a:ext cx="1228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25" name="Text Box 18"/>
            <p:cNvSpPr txBox="1">
              <a:spLocks noChangeArrowheads="1"/>
            </p:cNvSpPr>
            <p:nvPr/>
          </p:nvSpPr>
          <p:spPr bwMode="auto">
            <a:xfrm>
              <a:off x="288" y="21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457200" y="4643438"/>
            <a:ext cx="7956550" cy="2062162"/>
            <a:chOff x="288" y="2925"/>
            <a:chExt cx="5012" cy="1299"/>
          </a:xfrm>
        </p:grpSpPr>
        <p:pic>
          <p:nvPicPr>
            <p:cNvPr id="123918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2925"/>
              <a:ext cx="1247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19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928"/>
              <a:ext cx="1296" cy="1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20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938"/>
              <a:ext cx="1220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21" name="Text Box 19"/>
            <p:cNvSpPr txBox="1">
              <a:spLocks noChangeArrowheads="1"/>
            </p:cNvSpPr>
            <p:nvPr/>
          </p:nvSpPr>
          <p:spPr bwMode="auto">
            <a:xfrm>
              <a:off x="288" y="34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123915" name="Text Box 20"/>
          <p:cNvSpPr txBox="1">
            <a:spLocks noChangeArrowheads="1"/>
          </p:cNvSpPr>
          <p:nvPr/>
        </p:nvSpPr>
        <p:spPr bwMode="auto">
          <a:xfrm>
            <a:off x="19050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0.00</a:t>
            </a:r>
          </a:p>
        </p:txBody>
      </p:sp>
      <p:sp>
        <p:nvSpPr>
          <p:cNvPr id="123916" name="Text Box 21"/>
          <p:cNvSpPr txBox="1">
            <a:spLocks noChangeArrowheads="1"/>
          </p:cNvSpPr>
          <p:nvPr/>
        </p:nvSpPr>
        <p:spPr bwMode="auto">
          <a:xfrm>
            <a:off x="43434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+0.15</a:t>
            </a:r>
          </a:p>
        </p:txBody>
      </p:sp>
      <p:sp>
        <p:nvSpPr>
          <p:cNvPr id="123917" name="Text Box 22"/>
          <p:cNvSpPr txBox="1">
            <a:spLocks noChangeArrowheads="1"/>
          </p:cNvSpPr>
          <p:nvPr/>
        </p:nvSpPr>
        <p:spPr bwMode="auto">
          <a:xfrm>
            <a:off x="68580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-0.15</a:t>
            </a:r>
          </a:p>
        </p:txBody>
      </p:sp>
    </p:spTree>
    <p:extLst>
      <p:ext uri="{BB962C8B-B14F-4D97-AF65-F5344CB8AC3E}">
        <p14:creationId xmlns:p14="http://schemas.microsoft.com/office/powerpoint/2010/main" val="11998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39"/>
          <p:cNvGrpSpPr>
            <a:grpSpLocks/>
          </p:cNvGrpSpPr>
          <p:nvPr/>
        </p:nvGrpSpPr>
        <p:grpSpPr bwMode="auto">
          <a:xfrm>
            <a:off x="1066800" y="152400"/>
            <a:ext cx="6705600" cy="6705600"/>
            <a:chOff x="672" y="96"/>
            <a:chExt cx="4224" cy="4224"/>
          </a:xfrm>
        </p:grpSpPr>
        <p:grpSp>
          <p:nvGrpSpPr>
            <p:cNvPr id="124942" name="Group 2"/>
            <p:cNvGrpSpPr>
              <a:grpSpLocks/>
            </p:cNvGrpSpPr>
            <p:nvPr/>
          </p:nvGrpSpPr>
          <p:grpSpPr bwMode="auto">
            <a:xfrm>
              <a:off x="2196" y="912"/>
              <a:ext cx="2256" cy="2664"/>
              <a:chOff x="2832" y="528"/>
              <a:chExt cx="2256" cy="2976"/>
            </a:xfrm>
          </p:grpSpPr>
          <p:sp>
            <p:nvSpPr>
              <p:cNvPr id="124971" name="Rectangle 3"/>
              <p:cNvSpPr>
                <a:spLocks noChangeArrowheads="1"/>
              </p:cNvSpPr>
              <p:nvPr/>
            </p:nvSpPr>
            <p:spPr bwMode="auto">
              <a:xfrm>
                <a:off x="2832" y="528"/>
                <a:ext cx="2256" cy="2976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72" name="Text Box 4"/>
              <p:cNvSpPr txBox="1">
                <a:spLocks noChangeArrowheads="1"/>
              </p:cNvSpPr>
              <p:nvPr/>
            </p:nvSpPr>
            <p:spPr bwMode="auto">
              <a:xfrm>
                <a:off x="3120" y="1056"/>
                <a:ext cx="1872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0000"/>
                    </a:solidFill>
                  </a:rPr>
                  <a:t>“Real Metal”</a:t>
                </a:r>
                <a:br>
                  <a:rPr lang="en-US" sz="2000" b="1">
                    <a:solidFill>
                      <a:srgbClr val="000000"/>
                    </a:solidFill>
                  </a:rPr>
                </a:br>
                <a:r>
                  <a:rPr lang="en-US" sz="2000" b="1">
                    <a:solidFill>
                      <a:srgbClr val="000000"/>
                    </a:solidFill>
                  </a:rPr>
                  <a:t>“Fermi Liquid”</a:t>
                </a:r>
              </a:p>
            </p:txBody>
          </p:sp>
        </p:grpSp>
        <p:sp>
          <p:nvSpPr>
            <p:cNvPr id="124943" name="AutoShape 5"/>
            <p:cNvSpPr>
              <a:spLocks noChangeArrowheads="1"/>
            </p:cNvSpPr>
            <p:nvPr/>
          </p:nvSpPr>
          <p:spPr bwMode="auto">
            <a:xfrm rot="10800000">
              <a:off x="960" y="912"/>
              <a:ext cx="1734" cy="2658"/>
            </a:xfrm>
            <a:custGeom>
              <a:avLst/>
              <a:gdLst>
                <a:gd name="T0" fmla="*/ 1 w 21600"/>
                <a:gd name="T1" fmla="*/ 2 h 21600"/>
                <a:gd name="T2" fmla="*/ 0 w 21600"/>
                <a:gd name="T3" fmla="*/ 5 h 21600"/>
                <a:gd name="T4" fmla="*/ 0 w 21600"/>
                <a:gd name="T5" fmla="*/ 2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2 h 21600"/>
                <a:gd name="T14" fmla="*/ 1710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76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24944" name="Group 6"/>
            <p:cNvGrpSpPr>
              <a:grpSpLocks/>
            </p:cNvGrpSpPr>
            <p:nvPr/>
          </p:nvGrpSpPr>
          <p:grpSpPr bwMode="auto">
            <a:xfrm>
              <a:off x="960" y="912"/>
              <a:ext cx="1734" cy="2658"/>
              <a:chOff x="960" y="816"/>
              <a:chExt cx="1734" cy="2658"/>
            </a:xfrm>
          </p:grpSpPr>
          <p:sp>
            <p:nvSpPr>
              <p:cNvPr id="124969" name="AutoShape 7"/>
              <p:cNvSpPr>
                <a:spLocks noChangeArrowheads="1"/>
              </p:cNvSpPr>
              <p:nvPr/>
            </p:nvSpPr>
            <p:spPr bwMode="auto">
              <a:xfrm rot="10800000">
                <a:off x="960" y="816"/>
                <a:ext cx="1734" cy="2658"/>
              </a:xfrm>
              <a:custGeom>
                <a:avLst/>
                <a:gdLst>
                  <a:gd name="T0" fmla="*/ 1 w 21600"/>
                  <a:gd name="T1" fmla="*/ 2 h 21600"/>
                  <a:gd name="T2" fmla="*/ 0 w 21600"/>
                  <a:gd name="T3" fmla="*/ 5 h 21600"/>
                  <a:gd name="T4" fmla="*/ 0 w 21600"/>
                  <a:gd name="T5" fmla="*/ 2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2 h 21600"/>
                  <a:gd name="T14" fmla="*/ 17103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76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4970" name="Text Box 8"/>
              <p:cNvSpPr txBox="1">
                <a:spLocks noChangeArrowheads="1"/>
              </p:cNvSpPr>
              <p:nvPr/>
            </p:nvSpPr>
            <p:spPr bwMode="auto">
              <a:xfrm rot="4789700">
                <a:off x="1321" y="1655"/>
                <a:ext cx="158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“Funny Metal”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“Pseudogap”</a:t>
                </a:r>
                <a:br>
                  <a:rPr lang="en-US" b="1">
                    <a:solidFill>
                      <a:srgbClr val="000000"/>
                    </a:solidFill>
                  </a:rPr>
                </a:br>
                <a:r>
                  <a:rPr lang="en-US" b="1">
                    <a:solidFill>
                      <a:srgbClr val="000000"/>
                    </a:solidFill>
                  </a:rPr>
                  <a:t>“Fond AF Memories”</a:t>
                </a:r>
              </a:p>
            </p:txBody>
          </p:sp>
        </p:grpSp>
        <p:grpSp>
          <p:nvGrpSpPr>
            <p:cNvPr id="124945" name="Group 9"/>
            <p:cNvGrpSpPr>
              <a:grpSpLocks/>
            </p:cNvGrpSpPr>
            <p:nvPr/>
          </p:nvGrpSpPr>
          <p:grpSpPr bwMode="auto">
            <a:xfrm>
              <a:off x="1680" y="2880"/>
              <a:ext cx="1776" cy="1440"/>
              <a:chOff x="1344" y="1104"/>
              <a:chExt cx="1776" cy="1440"/>
            </a:xfrm>
          </p:grpSpPr>
          <p:grpSp>
            <p:nvGrpSpPr>
              <p:cNvPr id="124965" name="Group 10"/>
              <p:cNvGrpSpPr>
                <a:grpSpLocks/>
              </p:cNvGrpSpPr>
              <p:nvPr/>
            </p:nvGrpSpPr>
            <p:grpSpPr bwMode="auto">
              <a:xfrm>
                <a:off x="1344" y="1104"/>
                <a:ext cx="1776" cy="1440"/>
                <a:chOff x="1344" y="1104"/>
                <a:chExt cx="1776" cy="1440"/>
              </a:xfrm>
            </p:grpSpPr>
            <p:sp>
              <p:nvSpPr>
                <p:cNvPr id="124967" name="Oval 11"/>
                <p:cNvSpPr>
                  <a:spLocks noChangeArrowheads="1"/>
                </p:cNvSpPr>
                <p:nvPr/>
              </p:nvSpPr>
              <p:spPr bwMode="auto">
                <a:xfrm>
                  <a:off x="1344" y="1104"/>
                  <a:ext cx="1776" cy="1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968" name="Rectangle 12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1776" cy="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4966" name="Text Box 13"/>
              <p:cNvSpPr txBox="1">
                <a:spLocks noChangeArrowheads="1"/>
              </p:cNvSpPr>
              <p:nvPr/>
            </p:nvSpPr>
            <p:spPr bwMode="auto">
              <a:xfrm>
                <a:off x="1632" y="1468"/>
                <a:ext cx="1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Superconductivity</a:t>
                </a:r>
              </a:p>
            </p:txBody>
          </p:sp>
        </p:grpSp>
        <p:grpSp>
          <p:nvGrpSpPr>
            <p:cNvPr id="124946" name="Group 14"/>
            <p:cNvGrpSpPr>
              <a:grpSpLocks/>
            </p:cNvGrpSpPr>
            <p:nvPr/>
          </p:nvGrpSpPr>
          <p:grpSpPr bwMode="auto">
            <a:xfrm>
              <a:off x="960" y="156"/>
              <a:ext cx="732" cy="3408"/>
              <a:chOff x="960" y="54"/>
              <a:chExt cx="732" cy="3408"/>
            </a:xfrm>
          </p:grpSpPr>
          <p:sp>
            <p:nvSpPr>
              <p:cNvPr id="124963" name="Arc 15"/>
              <p:cNvSpPr>
                <a:spLocks/>
              </p:cNvSpPr>
              <p:nvPr/>
            </p:nvSpPr>
            <p:spPr bwMode="auto">
              <a:xfrm>
                <a:off x="972" y="54"/>
                <a:ext cx="720" cy="3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3 h 21600"/>
                  <a:gd name="T4" fmla="*/ 0 w 21600"/>
                  <a:gd name="T5" fmla="*/ 1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E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4964" name="Text Box 16"/>
              <p:cNvSpPr txBox="1">
                <a:spLocks noChangeArrowheads="1"/>
              </p:cNvSpPr>
              <p:nvPr/>
            </p:nvSpPr>
            <p:spPr bwMode="auto">
              <a:xfrm>
                <a:off x="960" y="1680"/>
                <a:ext cx="62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</a:rPr>
                  <a:t>“SDW”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“NEEL”</a:t>
                </a:r>
                <a:br>
                  <a:rPr lang="en-US" sz="1600" b="1">
                    <a:solidFill>
                      <a:srgbClr val="000000"/>
                    </a:solidFill>
                  </a:rPr>
                </a:br>
                <a:r>
                  <a:rPr lang="en-US" sz="1600" b="1">
                    <a:solidFill>
                      <a:srgbClr val="000000"/>
                    </a:solidFill>
                  </a:rPr>
                  <a:t>“A-F”</a:t>
                </a:r>
              </a:p>
            </p:txBody>
          </p:sp>
        </p:grpSp>
        <p:sp>
          <p:nvSpPr>
            <p:cNvPr id="124947" name="Line 17"/>
            <p:cNvSpPr>
              <a:spLocks noChangeShapeType="1"/>
            </p:cNvSpPr>
            <p:nvPr/>
          </p:nvSpPr>
          <p:spPr bwMode="auto">
            <a:xfrm>
              <a:off x="960" y="3582"/>
              <a:ext cx="3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48" name="Text Box 18"/>
            <p:cNvSpPr txBox="1">
              <a:spLocks noChangeArrowheads="1"/>
            </p:cNvSpPr>
            <p:nvPr/>
          </p:nvSpPr>
          <p:spPr bwMode="auto">
            <a:xfrm>
              <a:off x="672" y="55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24949" name="Text Box 19"/>
            <p:cNvSpPr txBox="1">
              <a:spLocks noChangeArrowheads="1"/>
            </p:cNvSpPr>
            <p:nvPr/>
          </p:nvSpPr>
          <p:spPr bwMode="auto">
            <a:xfrm>
              <a:off x="4608" y="358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grpSp>
          <p:nvGrpSpPr>
            <p:cNvPr id="124950" name="Group 20"/>
            <p:cNvGrpSpPr>
              <a:grpSpLocks/>
            </p:cNvGrpSpPr>
            <p:nvPr/>
          </p:nvGrpSpPr>
          <p:grpSpPr bwMode="auto">
            <a:xfrm>
              <a:off x="960" y="3504"/>
              <a:ext cx="3498" cy="596"/>
              <a:chOff x="960" y="3330"/>
              <a:chExt cx="3498" cy="596"/>
            </a:xfrm>
          </p:grpSpPr>
          <p:sp>
            <p:nvSpPr>
              <p:cNvPr id="124957" name="Text Box 21"/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i="1">
                    <a:solidFill>
                      <a:srgbClr val="000000"/>
                    </a:solidFill>
                    <a:latin typeface="Times New Roman" pitchFamily="18" charset="0"/>
                  </a:rPr>
                  <a:t>g*</a:t>
                </a:r>
                <a: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/>
                </a:r>
                <a:br>
                  <a:rPr 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</a:br>
                <a:endParaRPr lang="en-US" sz="2400" b="1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58" name="Oval 22"/>
              <p:cNvSpPr>
                <a:spLocks noChangeArrowheads="1"/>
              </p:cNvSpPr>
              <p:nvPr/>
            </p:nvSpPr>
            <p:spPr bwMode="auto">
              <a:xfrm>
                <a:off x="2628" y="333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59" name="AutoShape 23"/>
              <p:cNvSpPr>
                <a:spLocks noChangeArrowheads="1"/>
              </p:cNvSpPr>
              <p:nvPr/>
            </p:nvSpPr>
            <p:spPr bwMode="auto">
              <a:xfrm>
                <a:off x="960" y="3384"/>
                <a:ext cx="1668" cy="48"/>
              </a:xfrm>
              <a:prstGeom prst="flowChartTermina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60" name="AutoShape 24"/>
              <p:cNvSpPr>
                <a:spLocks noChangeArrowheads="1"/>
              </p:cNvSpPr>
              <p:nvPr/>
            </p:nvSpPr>
            <p:spPr bwMode="auto">
              <a:xfrm>
                <a:off x="2790" y="3384"/>
                <a:ext cx="1668" cy="4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961" name="Text Box 25"/>
              <p:cNvSpPr txBox="1">
                <a:spLocks noChangeArrowheads="1"/>
              </p:cNvSpPr>
              <p:nvPr/>
            </p:nvSpPr>
            <p:spPr bwMode="auto">
              <a:xfrm>
                <a:off x="960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“Insulator”</a:t>
                </a:r>
              </a:p>
            </p:txBody>
          </p:sp>
          <p:sp>
            <p:nvSpPr>
              <p:cNvPr id="124962" name="Text Box 26"/>
              <p:cNvSpPr txBox="1">
                <a:spLocks noChangeArrowheads="1"/>
              </p:cNvSpPr>
              <p:nvPr/>
            </p:nvSpPr>
            <p:spPr bwMode="auto">
              <a:xfrm>
                <a:off x="2832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“Conductor”</a:t>
                </a:r>
              </a:p>
            </p:txBody>
          </p:sp>
        </p:grpSp>
        <p:sp>
          <p:nvSpPr>
            <p:cNvPr id="124951" name="Line 30"/>
            <p:cNvSpPr>
              <a:spLocks noChangeShapeType="1"/>
            </p:cNvSpPr>
            <p:nvPr/>
          </p:nvSpPr>
          <p:spPr bwMode="auto">
            <a:xfrm flipV="1">
              <a:off x="4464" y="894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2" name="Rectangle 31"/>
            <p:cNvSpPr>
              <a:spLocks noChangeArrowheads="1"/>
            </p:cNvSpPr>
            <p:nvPr/>
          </p:nvSpPr>
          <p:spPr bwMode="auto">
            <a:xfrm>
              <a:off x="966" y="96"/>
              <a:ext cx="576" cy="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953" name="Line 32"/>
            <p:cNvSpPr>
              <a:spLocks noChangeShapeType="1"/>
            </p:cNvSpPr>
            <p:nvPr/>
          </p:nvSpPr>
          <p:spPr bwMode="auto">
            <a:xfrm>
              <a:off x="960" y="894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4" name="Line 33"/>
            <p:cNvSpPr>
              <a:spLocks noChangeShapeType="1"/>
            </p:cNvSpPr>
            <p:nvPr/>
          </p:nvSpPr>
          <p:spPr bwMode="auto">
            <a:xfrm>
              <a:off x="2586" y="2880"/>
              <a:ext cx="1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5" name="Line 34"/>
            <p:cNvSpPr>
              <a:spLocks noChangeShapeType="1"/>
            </p:cNvSpPr>
            <p:nvPr/>
          </p:nvSpPr>
          <p:spPr bwMode="auto">
            <a:xfrm flipV="1">
              <a:off x="960" y="702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4956" name="Text Box 35"/>
            <p:cNvSpPr txBox="1">
              <a:spLocks noChangeArrowheads="1"/>
            </p:cNvSpPr>
            <p:nvPr/>
          </p:nvSpPr>
          <p:spPr bwMode="auto">
            <a:xfrm rot="4789700">
              <a:off x="1321" y="1751"/>
              <a:ext cx="15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“Funny Metal”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“Pseudogap”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“Fond AF Memories”</a:t>
              </a:r>
            </a:p>
          </p:txBody>
        </p:sp>
      </p:grpSp>
      <p:sp>
        <p:nvSpPr>
          <p:cNvPr id="124931" name="Rectangle 36"/>
          <p:cNvSpPr>
            <a:spLocks noChangeArrowheads="1"/>
          </p:cNvSpPr>
          <p:nvPr/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The Colossal Quantum Conundrum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1828800" y="7620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U~U</a:t>
            </a:r>
            <a:r>
              <a:rPr lang="en-US" sz="2400" b="1" baseline="-25000">
                <a:solidFill>
                  <a:srgbClr val="000000"/>
                </a:solidFill>
              </a:rPr>
              <a:t>0 </a:t>
            </a:r>
            <a:r>
              <a:rPr lang="en-US" sz="2400" b="1">
                <a:solidFill>
                  <a:srgbClr val="000000"/>
                </a:solidFill>
              </a:rPr>
              <a:t>exp(-</a:t>
            </a:r>
            <a:r>
              <a:rPr lang="el-GR" sz="2400" b="1">
                <a:solidFill>
                  <a:srgbClr val="000000"/>
                </a:solidFill>
              </a:rPr>
              <a:t>α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800" b="1">
                <a:solidFill>
                  <a:srgbClr val="000000"/>
                </a:solidFill>
              </a:rPr>
              <a:t>),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&lt; g</a:t>
            </a:r>
            <a:r>
              <a:rPr lang="en-US" sz="2400" b="1" i="1">
                <a:solidFill>
                  <a:srgbClr val="000000"/>
                </a:solidFill>
              </a:rPr>
              <a:t>*</a:t>
            </a:r>
            <a:r>
              <a:rPr lang="en-US" sz="2400" b="1">
                <a:solidFill>
                  <a:srgbClr val="000000"/>
                </a:solidFill>
              </a:rPr>
              <a:t>;</a:t>
            </a:r>
            <a:r>
              <a:rPr lang="en-US" sz="2400" b="1" i="1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0,</a:t>
            </a:r>
            <a:r>
              <a:rPr lang="el-GR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g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&gt; 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g*</a:t>
            </a:r>
            <a:endParaRPr lang="el-GR" sz="2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29" name="Picture 41" descr="sc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886200"/>
            <a:ext cx="10048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43" descr="sc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971800"/>
            <a:ext cx="11303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33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FF0066"/>
                </a:solidFill>
              </a:rPr>
              <a:t>Somewhere in here there has to be “BCS-like” pairing!</a:t>
            </a:r>
          </a:p>
        </p:txBody>
      </p:sp>
      <p:sp>
        <p:nvSpPr>
          <p:cNvPr id="23594" name="AutoShape 42"/>
          <p:cNvSpPr>
            <a:spLocks noChangeArrowheads="1"/>
          </p:cNvSpPr>
          <p:nvPr/>
        </p:nvSpPr>
        <p:spPr bwMode="auto">
          <a:xfrm>
            <a:off x="381000" y="4572000"/>
            <a:ext cx="838200" cy="381000"/>
          </a:xfrm>
          <a:prstGeom prst="wedgeRoundRectCallout">
            <a:avLst>
              <a:gd name="adj1" fmla="val 85037"/>
              <a:gd name="adj2" fmla="val -4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U = 6</a:t>
            </a:r>
          </a:p>
        </p:txBody>
      </p:sp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5562600" y="4572000"/>
            <a:ext cx="838200" cy="381000"/>
          </a:xfrm>
          <a:prstGeom prst="wedgeRoundRectCallout">
            <a:avLst>
              <a:gd name="adj1" fmla="val -19509"/>
              <a:gd name="adj2" fmla="val -20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U = 0</a:t>
            </a:r>
          </a:p>
        </p:txBody>
      </p:sp>
      <p:sp>
        <p:nvSpPr>
          <p:cNvPr id="23596" name="AutoShape 44"/>
          <p:cNvSpPr>
            <a:spLocks noChangeArrowheads="1"/>
          </p:cNvSpPr>
          <p:nvPr/>
        </p:nvSpPr>
        <p:spPr bwMode="auto">
          <a:xfrm>
            <a:off x="1752600" y="1828800"/>
            <a:ext cx="838200" cy="381000"/>
          </a:xfrm>
          <a:prstGeom prst="wedgeRoundRectCallout">
            <a:avLst>
              <a:gd name="adj1" fmla="val 94130"/>
              <a:gd name="adj2" fmla="val -5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U = 3</a:t>
            </a:r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4419600" y="4953000"/>
            <a:ext cx="11430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5" grpId="0"/>
      <p:bldP spid="23593" grpId="0"/>
      <p:bldP spid="23594" grpId="0" animBg="1"/>
      <p:bldP spid="23595" grpId="0" animBg="1"/>
      <p:bldP spid="23596" grpId="0" animBg="1"/>
      <p:bldP spid="235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E:\PMG-W2AGZ\Presentations &amp; Travel\2011\05-12 IASS Potsdam\Maru Pictures\DCIM\106NIKON\DSCN1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5608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5" name="Picture 3" descr="E:\PMG-W2AGZ\Presentations &amp; Travel\2011\05-12 IASS Potsdam\Maru Pictures\DCIM\106NIKON\DSCN1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6" name="Picture 4" descr="E:\PMG-W2AGZ\Presentations &amp; Travel\2011\05-12 IASS Potsdam\Maru Pictures\DCIM\106NIKON\DSCN14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7" name="Picture 5" descr="E:\PMG-W2AGZ\Presentations &amp; Travel\2011\05-12 IASS Potsdam\Maru Pictures\DCIM\106NIKON\DSCN14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63800"/>
            <a:ext cx="3124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57400" y="5029200"/>
            <a:ext cx="6705600" cy="1295400"/>
            <a:chOff x="2057400" y="5029200"/>
            <a:chExt cx="6705600" cy="1295400"/>
          </a:xfrm>
        </p:grpSpPr>
        <p:sp>
          <p:nvSpPr>
            <p:cNvPr id="2" name="Rectangle 1"/>
            <p:cNvSpPr/>
            <p:nvPr/>
          </p:nvSpPr>
          <p:spPr>
            <a:xfrm>
              <a:off x="2057400" y="5029200"/>
              <a:ext cx="6705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pic>
          <p:nvPicPr>
            <p:cNvPr id="727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724" y="5069762"/>
              <a:ext cx="3505200" cy="492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937" y="5486400"/>
              <a:ext cx="5114925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4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76200"/>
            <a:ext cx="5791200" cy="1143000"/>
          </a:xfrm>
        </p:spPr>
        <p:txBody>
          <a:bodyPr lIns="98529" tIns="49265" rIns="98529" bIns="49265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1986</a:t>
            </a:r>
            <a:br>
              <a:rPr lang="en-US" smtClean="0"/>
            </a:br>
            <a:r>
              <a:rPr lang="en-US" smtClean="0"/>
              <a:t>Another Big Surprise!</a:t>
            </a:r>
          </a:p>
        </p:txBody>
      </p:sp>
      <p:pic>
        <p:nvPicPr>
          <p:cNvPr id="7065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600200"/>
            <a:ext cx="2900362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36663" y="5391150"/>
            <a:ext cx="25733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529" tIns="49265" rIns="98529" bIns="49265">
            <a:spAutoFit/>
          </a:bodyPr>
          <a:lstStyle/>
          <a:p>
            <a:pPr defTabSz="977900" eaLnBrk="0" hangingPunct="0"/>
            <a:r>
              <a:rPr lang="en-US" sz="1900" b="1" u="sng">
                <a:solidFill>
                  <a:srgbClr val="000000"/>
                </a:solidFill>
                <a:latin typeface="Arial" charset="0"/>
              </a:rPr>
              <a:t>Bednorz and Mueller</a:t>
            </a:r>
          </a:p>
          <a:p>
            <a:pPr defTabSz="977900" eaLnBrk="0" hangingPunct="0"/>
            <a:r>
              <a:rPr lang="en-US" sz="1900" b="1" u="sng">
                <a:solidFill>
                  <a:srgbClr val="000000"/>
                </a:solidFill>
                <a:latin typeface="Arial" charset="0"/>
              </a:rPr>
              <a:t>IBM Zuerich, 1986</a:t>
            </a:r>
          </a:p>
        </p:txBody>
      </p:sp>
      <p:pic>
        <p:nvPicPr>
          <p:cNvPr id="7066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4335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791200" y="5129213"/>
            <a:ext cx="2006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0000CC"/>
                </a:solidFill>
                <a:latin typeface="Comic Sans MS" pitchFamily="66" charset="0"/>
              </a:rPr>
              <a:t>Onset T</a:t>
            </a:r>
            <a:r>
              <a:rPr lang="en-US" b="1" baseline="-25000">
                <a:solidFill>
                  <a:srgbClr val="0000CC"/>
                </a:solidFill>
                <a:latin typeface="Comic Sans MS" pitchFamily="66" charset="0"/>
              </a:rPr>
              <a:t>C</a:t>
            </a:r>
            <a:r>
              <a:rPr lang="en-US" b="1">
                <a:solidFill>
                  <a:srgbClr val="0000CC"/>
                </a:solidFill>
                <a:latin typeface="Comic Sans MS" pitchFamily="66" charset="0"/>
              </a:rPr>
              <a:t> = 40 K !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5715000" y="4957763"/>
            <a:ext cx="2224088" cy="612775"/>
          </a:xfrm>
          <a:prstGeom prst="wedgeRoundRectCallout">
            <a:avLst>
              <a:gd name="adj1" fmla="val -49856"/>
              <a:gd name="adj2" fmla="val -172449"/>
              <a:gd name="adj3" fmla="val 16667"/>
            </a:avLst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/>
            <a:endParaRPr lang="en-US" sz="3600" b="1">
              <a:solidFill>
                <a:srgbClr val="00CC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09650"/>
            <a:ext cx="5980113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3" name="TextBox 2"/>
          <p:cNvSpPr txBox="1">
            <a:spLocks noChangeArrowheads="1"/>
          </p:cNvSpPr>
          <p:nvPr/>
        </p:nvSpPr>
        <p:spPr bwMode="auto">
          <a:xfrm>
            <a:off x="76200" y="36513"/>
            <a:ext cx="8991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ea typeface="SimSun" pitchFamily="2" charset="-122"/>
              </a:rPr>
              <a:t>Rocksalt CuO Fermiology (U = 0 eV)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SimSun" pitchFamily="2" charset="-122"/>
              </a:rPr>
              <a:t>(8 Bands Combined)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6200" y="2362200"/>
            <a:ext cx="3048000" cy="1295400"/>
            <a:chOff x="76200" y="2133600"/>
            <a:chExt cx="3048000" cy="12954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6200" y="2133600"/>
              <a:ext cx="3048000" cy="4572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Note (Near) Degeneracies!</a:t>
              </a:r>
            </a:p>
          </p:txBody>
        </p:sp>
        <p:cxnSp>
          <p:nvCxnSpPr>
            <p:cNvPr id="107529" name="Straight Arrow Connector 4"/>
            <p:cNvCxnSpPr>
              <a:cxnSpLocks noChangeShapeType="1"/>
            </p:cNvCxnSpPr>
            <p:nvPr/>
          </p:nvCxnSpPr>
          <p:spPr bwMode="auto">
            <a:xfrm>
              <a:off x="1752600" y="2590800"/>
              <a:ext cx="1066800" cy="838200"/>
            </a:xfrm>
            <a:prstGeom prst="straightConnector1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562600" y="2590800"/>
            <a:ext cx="3048000" cy="2209800"/>
            <a:chOff x="5562600" y="2362199"/>
            <a:chExt cx="3048000" cy="220980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562600" y="2362199"/>
              <a:ext cx="3048000" cy="12954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Jahn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-Teller Unstable?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Alex M?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</a:rPr>
                <a:t>(maybe you were on the right track, after all!)</a:t>
              </a:r>
            </a:p>
          </p:txBody>
        </p:sp>
        <p:cxnSp>
          <p:nvCxnSpPr>
            <p:cNvPr id="10752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6172200" y="3667124"/>
              <a:ext cx="1066802" cy="904876"/>
            </a:xfrm>
            <a:prstGeom prst="straightConnector1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72488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46288"/>
            <a:ext cx="456247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457200" y="266700"/>
            <a:ext cx="8229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800" b="1">
                <a:solidFill>
                  <a:srgbClr val="000000"/>
                </a:solidFill>
                <a:ea typeface="SimSun" pitchFamily="2" charset="-122"/>
              </a:rPr>
              <a:t>Non-Magnetic (U = 0)</a:t>
            </a:r>
            <a:r>
              <a:rPr lang="en-US" sz="3200" b="1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sz="2800" b="1">
                <a:solidFill>
                  <a:srgbClr val="000000"/>
                </a:solidFill>
                <a:ea typeface="SimSun" pitchFamily="2" charset="-122"/>
              </a:rPr>
              <a:t>Cubic Rocksalt CuO</a:t>
            </a:r>
            <a:br>
              <a:rPr lang="en-US" sz="2800" b="1">
                <a:solidFill>
                  <a:srgbClr val="000000"/>
                </a:solidFill>
                <a:ea typeface="SimSun" pitchFamily="2" charset="-122"/>
              </a:rPr>
            </a:br>
            <a:r>
              <a:rPr lang="en-US" sz="2800" b="1">
                <a:solidFill>
                  <a:srgbClr val="000000"/>
                </a:solidFill>
                <a:ea typeface="SimSun" pitchFamily="2" charset="-122"/>
              </a:rPr>
              <a:t>-- Electron-Phonon Properties --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79963" y="1752600"/>
            <a:ext cx="404336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0213" indent="-32385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l-GR" sz="2000">
                <a:solidFill>
                  <a:srgbClr val="000000"/>
                </a:solidFill>
                <a:ea typeface="SimSun" pitchFamily="2" charset="-122"/>
              </a:rPr>
              <a:t>λ</a:t>
            </a:r>
            <a:r>
              <a:rPr lang="en-US" sz="2000">
                <a:solidFill>
                  <a:srgbClr val="000000"/>
                </a:solidFill>
                <a:ea typeface="SimSun" pitchFamily="2" charset="-122"/>
              </a:rPr>
              <a:t> ~ 0.6 – 0.7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>
                <a:solidFill>
                  <a:srgbClr val="000000"/>
                </a:solidFill>
                <a:ea typeface="SimSun" pitchFamily="2" charset="-122"/>
              </a:rPr>
              <a:t>Consistent with other non-magnetic “HTSCs”</a:t>
            </a: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1600200" y="1741488"/>
            <a:ext cx="22812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1375"/>
              </a:spcBef>
              <a:spcAft>
                <a:spcPct val="0"/>
              </a:spcAft>
              <a:buSzPct val="45000"/>
            </a:pPr>
            <a:r>
              <a:rPr lang="el-GR" sz="2200">
                <a:solidFill>
                  <a:srgbClr val="000000"/>
                </a:solidFill>
                <a:ea typeface="SimSun" pitchFamily="2" charset="-122"/>
              </a:rPr>
              <a:t>α</a:t>
            </a:r>
            <a:r>
              <a:rPr lang="en-US" sz="2200" baseline="30000">
                <a:solidFill>
                  <a:srgbClr val="000000"/>
                </a:solidFill>
                <a:ea typeface="SimSun" pitchFamily="2" charset="-122"/>
              </a:rPr>
              <a:t>2</a:t>
            </a:r>
            <a:r>
              <a:rPr lang="en-US" sz="2200">
                <a:solidFill>
                  <a:srgbClr val="000000"/>
                </a:solidFill>
                <a:ea typeface="SimSun" pitchFamily="2" charset="-122"/>
              </a:rPr>
              <a:t>F(</a:t>
            </a:r>
            <a:r>
              <a:rPr lang="el-GR" sz="2200">
                <a:solidFill>
                  <a:srgbClr val="000000"/>
                </a:solidFill>
                <a:ea typeface="SimSun" pitchFamily="2" charset="-122"/>
              </a:rPr>
              <a:t>ω</a:t>
            </a:r>
            <a:r>
              <a:rPr lang="en-US" sz="2200">
                <a:solidFill>
                  <a:srgbClr val="000000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1530350" y="6332538"/>
            <a:ext cx="25574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SzPct val="45000"/>
            </a:pPr>
            <a:r>
              <a:rPr lang="el-GR">
                <a:solidFill>
                  <a:srgbClr val="000000"/>
                </a:solidFill>
                <a:ea typeface="SimSun" pitchFamily="2" charset="-122"/>
              </a:rPr>
              <a:t>σ</a:t>
            </a:r>
            <a:r>
              <a:rPr lang="en-US">
                <a:solidFill>
                  <a:srgbClr val="000000"/>
                </a:solidFill>
                <a:ea typeface="SimSun" pitchFamily="2" charset="-122"/>
              </a:rPr>
              <a:t> = 0.04</a:t>
            </a:r>
          </a:p>
        </p:txBody>
      </p:sp>
      <p:graphicFrame>
        <p:nvGraphicFramePr>
          <p:cNvPr id="10246" name="Group 6"/>
          <p:cNvGraphicFramePr>
            <a:graphicFrameLocks noGrp="1"/>
          </p:cNvGraphicFramePr>
          <p:nvPr/>
        </p:nvGraphicFramePr>
        <p:xfrm>
          <a:off x="4848225" y="3716338"/>
          <a:ext cx="4010025" cy="2874963"/>
        </p:xfrm>
        <a:graphic>
          <a:graphicData uri="http://schemas.openxmlformats.org/drawingml/2006/table">
            <a:tbl>
              <a:tblPr/>
              <a:tblGrid>
                <a:gridCol w="1192213"/>
                <a:gridCol w="1020762"/>
                <a:gridCol w="898525"/>
                <a:gridCol w="898525"/>
              </a:tblGrid>
              <a:tr h="865187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(K)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λ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16.3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0.51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Rb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30.5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0.61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82800" marR="82800" marT="62568" marB="414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47.4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0.72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022350" algn="l"/>
                          <a:tab pos="1936750" algn="l"/>
                          <a:tab pos="2851150" algn="l"/>
                          <a:tab pos="3765550" algn="l"/>
                          <a:tab pos="4679950" algn="l"/>
                          <a:tab pos="5594350" algn="l"/>
                          <a:tab pos="6508750" algn="l"/>
                          <a:tab pos="7423150" algn="l"/>
                          <a:tab pos="8337550" algn="l"/>
                          <a:tab pos="9251950" algn="l"/>
                          <a:tab pos="1016635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2800" marR="82800" marT="62568" marB="414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600325"/>
            <a:ext cx="21431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4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148013"/>
            <a:ext cx="13668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16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</a:rPr>
              <a:t>Shakes or Spins or Both?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i="1">
                <a:solidFill>
                  <a:srgbClr val="000000"/>
                </a:solidFill>
              </a:rPr>
              <a:t>Are They Copacetic, Competitive…or…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i="1">
                <a:solidFill>
                  <a:srgbClr val="000000"/>
                </a:solidFill>
              </a:rPr>
              <a:t>…just another Conundrum?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What formalism is the HTSC analogy to Migdal-Eliashberg-McMillan?</a:t>
            </a:r>
            <a:endParaRPr lang="en-US" i="1">
              <a:solidFill>
                <a:srgbClr val="3333CC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09600" y="4268788"/>
            <a:ext cx="80772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Original Strong Coupling, Eliashberg </a:t>
            </a:r>
            <a:r>
              <a:rPr lang="en-US" i="1">
                <a:solidFill>
                  <a:srgbClr val="000000"/>
                </a:solidFill>
              </a:rPr>
              <a:t>(JETP, 1960), McMillan (PR, 1968)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Generalized Linhard Response Function (RPA + fluctuations)  </a:t>
            </a:r>
            <a:r>
              <a:rPr lang="en-US" i="1">
                <a:solidFill>
                  <a:srgbClr val="000000"/>
                </a:solidFill>
              </a:rPr>
              <a:t>Hu and O’Connell (PRB 1989)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Dielectric Response Function </a:t>
            </a:r>
            <a:r>
              <a:rPr lang="en-US" i="1">
                <a:solidFill>
                  <a:srgbClr val="000000"/>
                </a:solidFill>
              </a:rPr>
              <a:t>Kirznits, Maximov, Khomskii (JLTP 1972)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3333CC"/>
                </a:solidFill>
              </a:rPr>
              <a:t>(In other words, how do I calculate the value of the BCS gap?)</a:t>
            </a:r>
          </a:p>
        </p:txBody>
      </p:sp>
    </p:spTree>
    <p:extLst>
      <p:ext uri="{BB962C8B-B14F-4D97-AF65-F5344CB8AC3E}">
        <p14:creationId xmlns:p14="http://schemas.microsoft.com/office/powerpoint/2010/main" val="33369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 build="p"/>
      <p:bldP spid="450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McMillan Strong Coupling</a:t>
            </a:r>
          </a:p>
        </p:txBody>
      </p:sp>
      <p:sp>
        <p:nvSpPr>
          <p:cNvPr id="126979" name="TextBox 2"/>
          <p:cNvSpPr txBox="1">
            <a:spLocks noChangeArrowheads="1"/>
          </p:cNvSpPr>
          <p:nvPr/>
        </p:nvSpPr>
        <p:spPr bwMode="auto">
          <a:xfrm>
            <a:off x="685800" y="11430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(Computationally implemented by Wierzbowska, et al., cond-mat/0504077, 2006)</a:t>
            </a: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698875"/>
            <a:ext cx="8377237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26981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651125"/>
            <a:ext cx="47466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2698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722438"/>
            <a:ext cx="486886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971800" y="1524000"/>
            <a:ext cx="6019800" cy="4038600"/>
            <a:chOff x="2971800" y="1524000"/>
            <a:chExt cx="6019800" cy="4038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38513" y="1901825"/>
              <a:ext cx="3676650" cy="384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985" name="Group 17"/>
            <p:cNvGrpSpPr>
              <a:grpSpLocks/>
            </p:cNvGrpSpPr>
            <p:nvPr/>
          </p:nvGrpSpPr>
          <p:grpSpPr bwMode="auto">
            <a:xfrm>
              <a:off x="2971800" y="1524000"/>
              <a:ext cx="6019800" cy="4038600"/>
              <a:chOff x="2971800" y="1524000"/>
              <a:chExt cx="6019800" cy="4038600"/>
            </a:xfrm>
          </p:grpSpPr>
          <p:cxnSp>
            <p:nvCxnSpPr>
              <p:cNvPr id="17" name="Straight Connector 16"/>
              <p:cNvCxnSpPr>
                <a:stCxn id="8" idx="6"/>
                <a:endCxn id="10" idx="3"/>
              </p:cNvCxnSpPr>
              <p:nvPr/>
            </p:nvCxnSpPr>
            <p:spPr>
              <a:xfrm flipV="1">
                <a:off x="3962400" y="2590800"/>
                <a:ext cx="3333750" cy="263842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987" name="Group 15"/>
              <p:cNvGrpSpPr>
                <a:grpSpLocks/>
              </p:cNvGrpSpPr>
              <p:nvPr/>
            </p:nvGrpSpPr>
            <p:grpSpPr bwMode="auto">
              <a:xfrm>
                <a:off x="2971800" y="1524000"/>
                <a:ext cx="6019800" cy="4038600"/>
                <a:chOff x="2971800" y="1524000"/>
                <a:chExt cx="6019800" cy="40386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971800" y="1722438"/>
                  <a:ext cx="357188" cy="35718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302000" y="4895850"/>
                  <a:ext cx="660400" cy="66675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53013" y="5070475"/>
                  <a:ext cx="357187" cy="35877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005638" y="1524000"/>
                  <a:ext cx="1985962" cy="124936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000000"/>
                      </a:solidFill>
                      <a:latin typeface="Arial" pitchFamily="34" charset="0"/>
                    </a:rPr>
                    <a:t>What’s the </a:t>
                  </a:r>
                  <a:r>
                    <a:rPr lang="en-US" dirty="0" err="1">
                      <a:solidFill>
                        <a:srgbClr val="000000"/>
                      </a:solidFill>
                      <a:latin typeface="Arial" pitchFamily="34" charset="0"/>
                    </a:rPr>
                    <a:t>HTSC</a:t>
                  </a:r>
                  <a:r>
                    <a:rPr lang="en-US" dirty="0">
                      <a:solidFill>
                        <a:srgbClr val="000000"/>
                      </a:solidFill>
                      <a:latin typeface="Arial" pitchFamily="34" charset="0"/>
                    </a:rPr>
                    <a:t> equivalent?</a:t>
                  </a:r>
                </a:p>
              </p:txBody>
            </p:sp>
            <p:pic>
              <p:nvPicPr>
                <p:cNvPr id="126992" name="Picture 5"/>
                <p:cNvPicPr>
                  <a:picLocks noChangeAspect="1" noChangeArrowheads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0825" y="2587625"/>
                  <a:ext cx="536576" cy="536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135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5" name="Straight Connector 14"/>
                <p:cNvCxnSpPr>
                  <a:stCxn id="126992" idx="3"/>
                </p:cNvCxnSpPr>
                <p:nvPr/>
              </p:nvCxnSpPr>
              <p:spPr>
                <a:xfrm flipV="1">
                  <a:off x="5867400" y="2438400"/>
                  <a:ext cx="1238250" cy="41751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328988" y="1901825"/>
                  <a:ext cx="3676650" cy="38417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9" idx="7"/>
                </p:cNvCxnSpPr>
                <p:nvPr/>
              </p:nvCxnSpPr>
              <p:spPr>
                <a:xfrm flipV="1">
                  <a:off x="5357813" y="2698750"/>
                  <a:ext cx="2185987" cy="242411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525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066800"/>
            <a:ext cx="65182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5765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1748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309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Generalized Linhard Function</a:t>
            </a:r>
          </a:p>
        </p:txBody>
      </p: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6324600" y="6324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HO (1989)</a:t>
            </a:r>
          </a:p>
        </p:txBody>
      </p:sp>
      <p:grpSp>
        <p:nvGrpSpPr>
          <p:cNvPr id="128008" name="Group 3"/>
          <p:cNvGrpSpPr>
            <a:grpSpLocks/>
          </p:cNvGrpSpPr>
          <p:nvPr/>
        </p:nvGrpSpPr>
        <p:grpSpPr bwMode="auto">
          <a:xfrm>
            <a:off x="304800" y="3886200"/>
            <a:ext cx="8534400" cy="2214563"/>
            <a:chOff x="-796926" y="3816286"/>
            <a:chExt cx="9940926" cy="2589212"/>
          </a:xfrm>
        </p:grpSpPr>
        <p:pic>
          <p:nvPicPr>
            <p:cNvPr id="12801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926" y="3816286"/>
              <a:ext cx="9864725" cy="2589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914708" y="5111820"/>
              <a:ext cx="229292" cy="1212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9600" y="2057400"/>
            <a:ext cx="8077200" cy="4267200"/>
            <a:chOff x="609600" y="2057400"/>
            <a:chExt cx="8077200" cy="4267200"/>
          </a:xfrm>
        </p:grpSpPr>
        <p:sp>
          <p:nvSpPr>
            <p:cNvPr id="2" name="Oval 1"/>
            <p:cNvSpPr/>
            <p:nvPr/>
          </p:nvSpPr>
          <p:spPr>
            <a:xfrm>
              <a:off x="609600" y="2057400"/>
              <a:ext cx="2819400" cy="130175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867400" y="5022850"/>
              <a:ext cx="2819400" cy="130175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“Fluctuations?”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“Empirical?”</a:t>
              </a:r>
            </a:p>
          </p:txBody>
        </p:sp>
        <p:cxnSp>
          <p:nvCxnSpPr>
            <p:cNvPr id="6" name="Straight Connector 5"/>
            <p:cNvCxnSpPr>
              <a:stCxn id="13" idx="1"/>
            </p:cNvCxnSpPr>
            <p:nvPr/>
          </p:nvCxnSpPr>
          <p:spPr>
            <a:xfrm flipH="1" flipV="1">
              <a:off x="2743200" y="3276600"/>
              <a:ext cx="3536950" cy="19367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4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Dielectric Response Function</a:t>
            </a:r>
          </a:p>
        </p:txBody>
      </p:sp>
      <p:pic>
        <p:nvPicPr>
          <p:cNvPr id="12902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371600"/>
            <a:ext cx="3733800" cy="588963"/>
          </a:xfrm>
          <a:noFill/>
        </p:spPr>
      </p:pic>
      <p:pic>
        <p:nvPicPr>
          <p:cNvPr id="12902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92313"/>
            <a:ext cx="6858000" cy="1208087"/>
          </a:xfrm>
          <a:noFill/>
        </p:spPr>
      </p:pic>
      <p:pic>
        <p:nvPicPr>
          <p:cNvPr id="12902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352800"/>
            <a:ext cx="4267200" cy="865188"/>
          </a:xfrm>
          <a:noFill/>
        </p:spPr>
      </p:pic>
      <p:sp>
        <p:nvSpPr>
          <p:cNvPr id="129030" name="Text Box 16"/>
          <p:cNvSpPr txBox="1">
            <a:spLocks noChangeArrowheads="1"/>
          </p:cNvSpPr>
          <p:nvPr/>
        </p:nvSpPr>
        <p:spPr bwMode="auto">
          <a:xfrm>
            <a:off x="6477000" y="632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KMK (1972)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1066800" y="460375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 principle, KMK can calculate the BCS gap for general “bosonic” fields, be they phonons, magnons, spin-ons, excitons, plasmons…or morons!</a:t>
            </a:r>
          </a:p>
        </p:txBody>
      </p:sp>
    </p:spTree>
    <p:extLst>
      <p:ext uri="{BB962C8B-B14F-4D97-AF65-F5344CB8AC3E}">
        <p14:creationId xmlns:p14="http://schemas.microsoft.com/office/powerpoint/2010/main" val="15637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So...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“Shut up and start calculating.”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Mermin</a:t>
            </a:r>
            <a:r>
              <a:rPr lang="en-US" dirty="0" smtClean="0"/>
              <a:t>, Cornell, as quoted by yours truly, in </a:t>
            </a:r>
            <a:r>
              <a:rPr lang="en-US" dirty="0" smtClean="0">
                <a:hlinkClick r:id="rId2"/>
              </a:rPr>
              <a:t>Nature 4 August 2011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I’d like to help...</a:t>
            </a:r>
          </a:p>
          <a:p>
            <a:pPr lvl="1"/>
            <a:r>
              <a:rPr lang="en-US" dirty="0" smtClean="0"/>
              <a:t>Then,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658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6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Arial" pitchFamily="34" charset="0"/>
                <a:ea typeface="SimSun" pitchFamily="2" charset="-122"/>
              </a:rPr>
              <a:t>Bottom Line</a:t>
            </a:r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1981200"/>
            <a:ext cx="6096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Can studying CuO proxies with DFT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   + LDA+U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   + phonons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   + spins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provide insight into the origins of High-T</a:t>
            </a:r>
            <a:r>
              <a:rPr lang="en-US" sz="2400" baseline="-25000" dirty="0">
                <a:solidFill>
                  <a:srgbClr val="000000"/>
                </a:solidFill>
                <a:ea typeface="SimSun" pitchFamily="2" charset="-122"/>
              </a:rPr>
              <a:t>C</a:t>
            </a: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SimSun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I say “Yes,” but…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SimSun" pitchFamily="2" charset="-122"/>
              </a:rPr>
              <a:t>As Bob Laughlin says, “Size </a:t>
            </a: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Matters</a:t>
            </a:r>
            <a:r>
              <a:rPr lang="en-US" sz="2400" dirty="0" smtClean="0">
                <a:solidFill>
                  <a:srgbClr val="000000"/>
                </a:solidFill>
                <a:ea typeface="SimSun" pitchFamily="2" charset="-122"/>
              </a:rPr>
              <a:t>…!”</a:t>
            </a:r>
            <a:endParaRPr lang="en-US" sz="2400" dirty="0">
              <a:solidFill>
                <a:srgbClr val="000000"/>
              </a:solidFill>
              <a:ea typeface="SimSun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…and I need a…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SimSun" pitchFamily="2" charset="-122"/>
              </a:rPr>
              <a:t>BIGGER COMPUTER!</a:t>
            </a:r>
          </a:p>
        </p:txBody>
      </p:sp>
    </p:spTree>
    <p:extLst>
      <p:ext uri="{BB962C8B-B14F-4D97-AF65-F5344CB8AC3E}">
        <p14:creationId xmlns:p14="http://schemas.microsoft.com/office/powerpoint/2010/main" val="15284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52400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1987</a:t>
            </a:r>
            <a:br>
              <a:rPr lang="en-US" smtClean="0"/>
            </a:br>
            <a:r>
              <a:rPr lang="en-US" smtClean="0"/>
              <a:t>“The Prize!”</a:t>
            </a:r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137275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44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0" y="1524000"/>
            <a:ext cx="414471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953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quarter-</a:t>
            </a:r>
            <a:r>
              <a:rPr lang="en-US" dirty="0" err="1" smtClean="0"/>
              <a:t>centrury</a:t>
            </a:r>
            <a:r>
              <a:rPr lang="en-US" dirty="0" smtClean="0"/>
              <a:t> after Bednorz-Mueller, it is still not clear why: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Tc</a:t>
            </a:r>
            <a:r>
              <a:rPr lang="en-US" dirty="0" smtClean="0"/>
              <a:t> is so high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normal state appears non-Fermi liquid-like</a:t>
            </a:r>
          </a:p>
          <a:p>
            <a:r>
              <a:rPr lang="en-US" dirty="0" smtClean="0"/>
              <a:t>That is the Great Quantum Conundrum</a:t>
            </a:r>
            <a:endParaRPr lang="en-US" dirty="0"/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52" y="1600200"/>
            <a:ext cx="403924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8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4000">
                <a:solidFill>
                  <a:srgbClr val="000000"/>
                </a:solidFill>
              </a:rPr>
              <a:t>Transition Metal Oxides 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4000">
                <a:solidFill>
                  <a:srgbClr val="000000"/>
                </a:solidFill>
              </a:rPr>
              <a:t>“Should be Metals, But Aren’t”       </a:t>
            </a:r>
            <a:r>
              <a:rPr lang="en-GB" sz="2900">
                <a:solidFill>
                  <a:srgbClr val="000000"/>
                </a:solidFill>
              </a:rPr>
              <a:t>(Charge Transfer Insulators, Instead)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62113"/>
            <a:ext cx="76104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4300538" y="6335713"/>
            <a:ext cx="48180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i="1">
                <a:solidFill>
                  <a:srgbClr val="000000"/>
                </a:solidFill>
                <a:latin typeface="Arial" pitchFamily="34" charset="0"/>
                <a:cs typeface="Arial"/>
              </a:rPr>
              <a:t>After  Imada, et al, RMP 70, 1039 (1998)</a:t>
            </a:r>
            <a:r>
              <a:rPr lang="ar-SA" i="1">
                <a:solidFill>
                  <a:srgbClr val="000000"/>
                </a:solidFill>
                <a:latin typeface="Arial" pitchFamily="34" charset="0"/>
                <a:cs typeface="Arial"/>
              </a:rPr>
              <a:t>‏</a:t>
            </a:r>
            <a:endParaRPr lang="en-GB" i="1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39000" y="3657600"/>
            <a:ext cx="1676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3333CC"/>
                </a:solidFill>
              </a:rPr>
              <a:t>Mott</a:t>
            </a:r>
          </a:p>
          <a:p>
            <a:pPr algn="ctr" eaLnBrk="1" hangingPunct="1"/>
            <a:r>
              <a:rPr lang="en-US" sz="2400">
                <a:solidFill>
                  <a:srgbClr val="3333CC"/>
                </a:solidFill>
              </a:rPr>
              <a:t>Hubbard</a:t>
            </a:r>
          </a:p>
          <a:p>
            <a:pPr algn="ctr" eaLnBrk="1" hangingPunct="1"/>
            <a:r>
              <a:rPr lang="en-US" sz="2400">
                <a:solidFill>
                  <a:srgbClr val="3333CC"/>
                </a:solidFill>
              </a:rPr>
              <a:t>Anderson</a:t>
            </a:r>
          </a:p>
          <a:p>
            <a:pPr algn="ctr" eaLnBrk="1" hangingPunct="1"/>
            <a:r>
              <a:rPr lang="en-US" sz="2400">
                <a:solidFill>
                  <a:srgbClr val="3333CC"/>
                </a:solidFill>
              </a:rPr>
              <a:t>Brooks</a:t>
            </a:r>
          </a:p>
          <a:p>
            <a:pPr algn="ctr" eaLnBrk="1" hangingPunct="1"/>
            <a:r>
              <a:rPr lang="en-US" sz="2400">
                <a:solidFill>
                  <a:srgbClr val="3333CC"/>
                </a:solidFill>
              </a:rPr>
              <a:t>Feinlieb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752600"/>
            <a:ext cx="247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RPA Doesn’t Work!</a:t>
            </a:r>
          </a:p>
        </p:txBody>
      </p:sp>
    </p:spTree>
    <p:extLst>
      <p:ext uri="{BB962C8B-B14F-4D97-AF65-F5344CB8AC3E}">
        <p14:creationId xmlns:p14="http://schemas.microsoft.com/office/powerpoint/2010/main" val="1816096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10"/>
          <p:cNvGrpSpPr>
            <a:grpSpLocks/>
          </p:cNvGrpSpPr>
          <p:nvPr/>
        </p:nvGrpSpPr>
        <p:grpSpPr bwMode="auto">
          <a:xfrm>
            <a:off x="685800" y="1754188"/>
            <a:ext cx="3732213" cy="4113212"/>
            <a:chOff x="1057" y="98"/>
            <a:chExt cx="3827" cy="4250"/>
          </a:xfrm>
        </p:grpSpPr>
        <p:pic>
          <p:nvPicPr>
            <p:cNvPr id="10035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98"/>
              <a:ext cx="3827" cy="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358" name="TextBox 1"/>
            <p:cNvSpPr txBox="1">
              <a:spLocks noChangeArrowheads="1"/>
            </p:cNvSpPr>
            <p:nvPr/>
          </p:nvSpPr>
          <p:spPr bwMode="auto">
            <a:xfrm>
              <a:off x="1488" y="625"/>
              <a:ext cx="52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FFFF"/>
                  </a:solidFill>
                  <a:ea typeface="SimSun" pitchFamily="2" charset="-122"/>
                </a:rPr>
                <a:t>TM</a:t>
              </a:r>
            </a:p>
          </p:txBody>
        </p:sp>
        <p:sp>
          <p:nvSpPr>
            <p:cNvPr id="100359" name="TextBox 3"/>
            <p:cNvSpPr txBox="1">
              <a:spLocks noChangeArrowheads="1"/>
            </p:cNvSpPr>
            <p:nvPr/>
          </p:nvSpPr>
          <p:spPr bwMode="auto">
            <a:xfrm>
              <a:off x="1488" y="1304"/>
              <a:ext cx="528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FFFF"/>
                  </a:solidFill>
                  <a:ea typeface="SimSun" pitchFamily="2" charset="-122"/>
                </a:rPr>
                <a:t>O</a:t>
              </a:r>
            </a:p>
          </p:txBody>
        </p:sp>
        <p:cxnSp>
          <p:nvCxnSpPr>
            <p:cNvPr id="100360" name="Straight Arrow Connector 6"/>
            <p:cNvCxnSpPr>
              <a:cxnSpLocks noChangeShapeType="1"/>
            </p:cNvCxnSpPr>
            <p:nvPr/>
          </p:nvCxnSpPr>
          <p:spPr bwMode="auto">
            <a:xfrm>
              <a:off x="1920" y="768"/>
              <a:ext cx="336" cy="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361" name="Straight Arrow Connector 9"/>
            <p:cNvCxnSpPr>
              <a:cxnSpLocks noChangeShapeType="1"/>
            </p:cNvCxnSpPr>
            <p:nvPr/>
          </p:nvCxnSpPr>
          <p:spPr bwMode="auto">
            <a:xfrm>
              <a:off x="1945" y="1422"/>
              <a:ext cx="336" cy="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362" name="TextBox 8"/>
            <p:cNvSpPr txBox="1">
              <a:spLocks noChangeArrowheads="1"/>
            </p:cNvSpPr>
            <p:nvPr/>
          </p:nvSpPr>
          <p:spPr bwMode="auto">
            <a:xfrm>
              <a:off x="2016" y="3025"/>
              <a:ext cx="2495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FFFFF"/>
                  </a:solidFill>
                  <a:ea typeface="SimSun" pitchFamily="2" charset="-122"/>
                </a:rPr>
                <a:t>Cubic Rocksalt TMO</a:t>
              </a:r>
            </a:p>
            <a:p>
              <a:pPr algn="ctr" eaLnBrk="1" hangingPunct="1"/>
              <a:endParaRPr lang="en-US" sz="2000">
                <a:solidFill>
                  <a:srgbClr val="FFFFFF"/>
                </a:solidFill>
                <a:ea typeface="SimSun" pitchFamily="2" charset="-122"/>
              </a:endParaRPr>
            </a:p>
            <a:p>
              <a:pPr algn="ctr" eaLnBrk="1" hangingPunct="1"/>
              <a:r>
                <a:rPr lang="en-US">
                  <a:solidFill>
                    <a:srgbClr val="FFFFFF"/>
                  </a:solidFill>
                  <a:ea typeface="SimSun" pitchFamily="2" charset="-122"/>
                </a:rPr>
                <a:t>a = b = c</a:t>
              </a:r>
            </a:p>
          </p:txBody>
        </p:sp>
      </p:grpSp>
      <p:pic>
        <p:nvPicPr>
          <p:cNvPr id="1003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43400" cy="36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Text Box 12"/>
          <p:cNvSpPr txBox="1">
            <a:spLocks noChangeArrowheads="1"/>
          </p:cNvSpPr>
          <p:nvPr/>
        </p:nvSpPr>
        <p:spPr bwMode="auto">
          <a:xfrm>
            <a:off x="1752600" y="152400"/>
            <a:ext cx="5867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Cubic Rocksalt TMOs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Direct and Reciprocal Lattices</a:t>
            </a:r>
          </a:p>
        </p:txBody>
      </p:sp>
    </p:spTree>
    <p:extLst>
      <p:ext uri="{BB962C8B-B14F-4D97-AF65-F5344CB8AC3E}">
        <p14:creationId xmlns:p14="http://schemas.microsoft.com/office/powerpoint/2010/main" val="3241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Cubic Rocksalt Divalent TMOs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7825" y="1562100"/>
            <a:ext cx="8686800" cy="3595688"/>
          </a:xfrm>
        </p:spPr>
        <p:txBody>
          <a:bodyPr lIns="0" tIns="0" rIns="0" bIns="0"/>
          <a:lstStyle/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smtClean="0"/>
              <a:t>TMO			3d Config           Properties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u="sng" smtClean="0"/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MnO		           	5	            	MH-CTI (5.6)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FeO				6	             MH-CTI (5.9)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CoO				7		       MH-CTI (6.3)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NiO				8		       MH-CTI (6.5)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CuO				9	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975225" y="5094288"/>
            <a:ext cx="39401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3300" b="1">
                <a:solidFill>
                  <a:srgbClr val="800000"/>
                </a:solidFill>
              </a:rPr>
              <a:t>XX  </a:t>
            </a:r>
            <a:r>
              <a:rPr lang="en-GB" sz="3300" b="1" i="1">
                <a:solidFill>
                  <a:srgbClr val="800000"/>
                </a:solidFill>
              </a:rPr>
              <a:t>Doesn't Exist!</a:t>
            </a:r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622300" y="6013450"/>
            <a:ext cx="24876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>
                <a:solidFill>
                  <a:srgbClr val="000000"/>
                </a:solidFill>
              </a:rPr>
              <a:t>See Imada, Fujimore, Tokura, RPM 70 (1988)</a:t>
            </a:r>
            <a:r>
              <a:rPr lang="ar-SA" sz="1600">
                <a:solidFill>
                  <a:srgbClr val="000000"/>
                </a:solidFill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15000" y="583565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D01"/>
                </a:solidFill>
                <a:latin typeface="Comic Sans MS" pitchFamily="66" charset="0"/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3566238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  <p:bldP spid="122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2500">
                <a:solidFill>
                  <a:srgbClr val="000000"/>
                </a:solidFill>
              </a:rPr>
              <a:t>Tenorite (Monoclinic CuO)</a:t>
            </a:r>
            <a:r>
              <a:rPr lang="ar-SA" sz="2500">
                <a:solidFill>
                  <a:srgbClr val="000000"/>
                </a:solidFill>
              </a:rPr>
              <a:t>‏</a:t>
            </a:r>
            <a:endParaRPr lang="en-GB" sz="2500">
              <a:solidFill>
                <a:srgbClr val="000000"/>
              </a:solidFill>
            </a:endParaRP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62000" y="914400"/>
            <a:ext cx="7315200" cy="5487988"/>
            <a:chOff x="480" y="576"/>
            <a:chExt cx="4608" cy="3457"/>
          </a:xfrm>
        </p:grpSpPr>
        <p:pic>
          <p:nvPicPr>
            <p:cNvPr id="1024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4608" cy="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406" name="AutoShape 4"/>
            <p:cNvSpPr>
              <a:spLocks noChangeArrowheads="1"/>
            </p:cNvSpPr>
            <p:nvPr/>
          </p:nvSpPr>
          <p:spPr bwMode="auto">
            <a:xfrm>
              <a:off x="4321" y="3312"/>
              <a:ext cx="431" cy="288"/>
            </a:xfrm>
            <a:prstGeom prst="wedgeRoundRectCallout">
              <a:avLst>
                <a:gd name="adj1" fmla="val -248713"/>
                <a:gd name="adj2" fmla="val -117523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Cu</a:t>
              </a:r>
            </a:p>
          </p:txBody>
        </p:sp>
        <p:sp>
          <p:nvSpPr>
            <p:cNvPr id="102407" name="AutoShape 5"/>
            <p:cNvSpPr>
              <a:spLocks noChangeArrowheads="1"/>
            </p:cNvSpPr>
            <p:nvPr/>
          </p:nvSpPr>
          <p:spPr bwMode="auto">
            <a:xfrm>
              <a:off x="719" y="3649"/>
              <a:ext cx="432" cy="288"/>
            </a:xfrm>
            <a:prstGeom prst="wedgeRoundRectCallout">
              <a:avLst>
                <a:gd name="adj1" fmla="val 113204"/>
                <a:gd name="adj2" fmla="val -145287"/>
                <a:gd name="adj3" fmla="val 16667"/>
              </a:avLst>
            </a:prstGeom>
            <a:solidFill>
              <a:srgbClr val="4F81B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9" tIns="42452" rIns="81639" bIns="42452"/>
            <a:lstStyle/>
            <a:p>
              <a:pPr algn="ctr" defTabSz="414338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10668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</a:rPr>
              <a:t>What God wants…just ask her!</a:t>
            </a:r>
          </a:p>
        </p:txBody>
      </p:sp>
    </p:spTree>
    <p:extLst>
      <p:ext uri="{BB962C8B-B14F-4D97-AF65-F5344CB8AC3E}">
        <p14:creationId xmlns:p14="http://schemas.microsoft.com/office/powerpoint/2010/main" val="4075079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Cubic Rocksalt Divalent TMOs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7825" y="1562100"/>
            <a:ext cx="8686800" cy="3595688"/>
          </a:xfrm>
        </p:spPr>
        <p:txBody>
          <a:bodyPr lIns="0" tIns="0" rIns="0" bIns="0"/>
          <a:lstStyle/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u="sng" smtClean="0"/>
              <a:t>TMO			3d Config           Properties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u="sng" smtClean="0"/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MnO		           	5	            	MH-CTI (5.6)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FeO				6	             MH-CTI (5.9)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CoO				7		       MH-CTI (6.3)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NiO				8		       MH-CTI (6.5)</a:t>
            </a:r>
          </a:p>
          <a:p>
            <a:pPr marL="431800" indent="-32385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CuO				9	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975225" y="5094288"/>
            <a:ext cx="39401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3300" b="1">
                <a:solidFill>
                  <a:srgbClr val="800000"/>
                </a:solidFill>
              </a:rPr>
              <a:t>XX  </a:t>
            </a:r>
            <a:r>
              <a:rPr lang="en-GB" sz="3300" b="1" i="1">
                <a:solidFill>
                  <a:srgbClr val="800000"/>
                </a:solidFill>
              </a:rPr>
              <a:t>Doesn't Exist!</a:t>
            </a:r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622300" y="6013450"/>
            <a:ext cx="24876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600">
                <a:solidFill>
                  <a:srgbClr val="000000"/>
                </a:solidFill>
              </a:rPr>
              <a:t>See Imada, Fujimore, Tokura, RPM 70 (1988)</a:t>
            </a:r>
            <a:r>
              <a:rPr lang="ar-SA" sz="1600">
                <a:solidFill>
                  <a:srgbClr val="000000"/>
                </a:solidFill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15000" y="583565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D01"/>
                </a:solidFill>
                <a:latin typeface="Comic Sans MS" pitchFamily="66" charset="0"/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572538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  <p:bldP spid="122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779</Words>
  <Application>Microsoft Office PowerPoint</Application>
  <PresentationFormat>On-screen Show (4:3)</PresentationFormat>
  <Paragraphs>233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1_Default Design</vt:lpstr>
      <vt:lpstr>PowerPoint Presentation</vt:lpstr>
      <vt:lpstr>1986 Another Big Surprise!</vt:lpstr>
      <vt:lpstr>1987 “The Prize!”</vt:lpstr>
      <vt:lpstr>PowerPoint Presentation</vt:lpstr>
      <vt:lpstr>PowerPoint Presentation</vt:lpstr>
      <vt:lpstr>PowerPoint Presentation</vt:lpstr>
      <vt:lpstr>Cubic Rocksalt Divalent TMOs</vt:lpstr>
      <vt:lpstr>PowerPoint Presentation</vt:lpstr>
      <vt:lpstr>Cubic Rocksalt Divalent TMOs</vt:lpstr>
      <vt:lpstr>PowerPoint Presentation</vt:lpstr>
      <vt:lpstr>PowerPoint Presentation</vt:lpstr>
      <vt:lpstr>PowerPoint Presentation</vt:lpstr>
      <vt:lpstr>Cubic Rocksalt Divalent TMOs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McMillan Strong Coupling</vt:lpstr>
      <vt:lpstr>Generalized Linhard Function</vt:lpstr>
      <vt:lpstr>Dielectric Response Function</vt:lpstr>
      <vt:lpstr>So...</vt:lpstr>
      <vt:lpstr>Bottom Line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Michael Grant</dc:creator>
  <cp:lastModifiedBy>Paul Michael Grant</cp:lastModifiedBy>
  <cp:revision>21</cp:revision>
  <dcterms:created xsi:type="dcterms:W3CDTF">2011-10-15T05:22:18Z</dcterms:created>
  <dcterms:modified xsi:type="dcterms:W3CDTF">2012-08-13T00:08:16Z</dcterms:modified>
</cp:coreProperties>
</file>