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33"/>
  </p:notesMasterIdLst>
  <p:sldIdLst>
    <p:sldId id="256" r:id="rId3"/>
    <p:sldId id="257" r:id="rId4"/>
    <p:sldId id="258" r:id="rId5"/>
    <p:sldId id="263" r:id="rId6"/>
    <p:sldId id="259" r:id="rId7"/>
    <p:sldId id="260" r:id="rId8"/>
    <p:sldId id="261" r:id="rId9"/>
    <p:sldId id="262" r:id="rId10"/>
    <p:sldId id="264" r:id="rId11"/>
    <p:sldId id="265" r:id="rId12"/>
    <p:sldId id="266" r:id="rId13"/>
    <p:sldId id="267" r:id="rId14"/>
    <p:sldId id="268" r:id="rId15"/>
    <p:sldId id="269" r:id="rId16"/>
    <p:sldId id="270" r:id="rId17"/>
    <p:sldId id="279" r:id="rId18"/>
    <p:sldId id="271" r:id="rId19"/>
    <p:sldId id="272" r:id="rId20"/>
    <p:sldId id="273" r:id="rId21"/>
    <p:sldId id="274" r:id="rId22"/>
    <p:sldId id="280" r:id="rId23"/>
    <p:sldId id="282" r:id="rId24"/>
    <p:sldId id="283" r:id="rId25"/>
    <p:sldId id="284" r:id="rId26"/>
    <p:sldId id="286" r:id="rId27"/>
    <p:sldId id="287" r:id="rId28"/>
    <p:sldId id="281" r:id="rId29"/>
    <p:sldId id="275" r:id="rId30"/>
    <p:sldId id="276" r:id="rId31"/>
    <p:sldId id="298" r:id="rId32"/>
    <p:sldId id="277" r:id="rId33"/>
    <p:sldId id="285" r:id="rId34"/>
    <p:sldId id="352" r:id="rId35"/>
    <p:sldId id="288" r:id="rId36"/>
    <p:sldId id="289" r:id="rId37"/>
    <p:sldId id="293" r:id="rId38"/>
    <p:sldId id="290" r:id="rId39"/>
    <p:sldId id="299" r:id="rId40"/>
    <p:sldId id="309" r:id="rId41"/>
    <p:sldId id="301" r:id="rId42"/>
    <p:sldId id="321" r:id="rId43"/>
    <p:sldId id="306" r:id="rId44"/>
    <p:sldId id="307" r:id="rId45"/>
    <p:sldId id="308" r:id="rId46"/>
    <p:sldId id="296" r:id="rId47"/>
    <p:sldId id="300" r:id="rId48"/>
    <p:sldId id="303" r:id="rId49"/>
    <p:sldId id="304" r:id="rId50"/>
    <p:sldId id="302" r:id="rId51"/>
    <p:sldId id="363" r:id="rId52"/>
    <p:sldId id="310" r:id="rId53"/>
    <p:sldId id="311" r:id="rId54"/>
    <p:sldId id="297" r:id="rId55"/>
    <p:sldId id="312" r:id="rId56"/>
    <p:sldId id="318" r:id="rId57"/>
    <p:sldId id="319" r:id="rId58"/>
    <p:sldId id="320" r:id="rId59"/>
    <p:sldId id="313" r:id="rId60"/>
    <p:sldId id="314" r:id="rId61"/>
    <p:sldId id="315" r:id="rId62"/>
    <p:sldId id="316" r:id="rId63"/>
    <p:sldId id="317" r:id="rId64"/>
    <p:sldId id="278" r:id="rId65"/>
    <p:sldId id="291" r:id="rId66"/>
    <p:sldId id="305" r:id="rId67"/>
    <p:sldId id="294" r:id="rId68"/>
    <p:sldId id="322" r:id="rId69"/>
    <p:sldId id="323" r:id="rId70"/>
    <p:sldId id="324" r:id="rId71"/>
    <p:sldId id="325" r:id="rId72"/>
    <p:sldId id="326" r:id="rId73"/>
    <p:sldId id="364" r:id="rId74"/>
    <p:sldId id="348" r:id="rId75"/>
    <p:sldId id="356" r:id="rId76"/>
    <p:sldId id="357" r:id="rId77"/>
    <p:sldId id="349" r:id="rId78"/>
    <p:sldId id="355" r:id="rId79"/>
    <p:sldId id="353" r:id="rId80"/>
    <p:sldId id="354" r:id="rId81"/>
    <p:sldId id="365" r:id="rId82"/>
    <p:sldId id="366" r:id="rId83"/>
    <p:sldId id="367" r:id="rId84"/>
    <p:sldId id="370" r:id="rId85"/>
    <p:sldId id="351" r:id="rId86"/>
    <p:sldId id="371" r:id="rId87"/>
    <p:sldId id="372" r:id="rId88"/>
    <p:sldId id="373" r:id="rId89"/>
    <p:sldId id="374" r:id="rId90"/>
    <p:sldId id="375" r:id="rId91"/>
    <p:sldId id="383" r:id="rId92"/>
    <p:sldId id="390" r:id="rId93"/>
    <p:sldId id="381" r:id="rId94"/>
    <p:sldId id="382" r:id="rId95"/>
    <p:sldId id="379" r:id="rId96"/>
    <p:sldId id="391" r:id="rId97"/>
    <p:sldId id="368" r:id="rId98"/>
    <p:sldId id="327" r:id="rId99"/>
    <p:sldId id="328" r:id="rId100"/>
    <p:sldId id="385" r:id="rId101"/>
    <p:sldId id="386" r:id="rId102"/>
    <p:sldId id="329" r:id="rId103"/>
    <p:sldId id="369" r:id="rId104"/>
    <p:sldId id="378" r:id="rId105"/>
    <p:sldId id="384" r:id="rId106"/>
    <p:sldId id="388" r:id="rId107"/>
    <p:sldId id="387" r:id="rId108"/>
    <p:sldId id="330" r:id="rId109"/>
    <p:sldId id="359" r:id="rId110"/>
    <p:sldId id="360" r:id="rId111"/>
    <p:sldId id="361" r:id="rId112"/>
    <p:sldId id="333" r:id="rId113"/>
    <p:sldId id="334" r:id="rId114"/>
    <p:sldId id="380" r:id="rId115"/>
    <p:sldId id="377" r:id="rId116"/>
    <p:sldId id="335" r:id="rId117"/>
    <p:sldId id="336" r:id="rId118"/>
    <p:sldId id="337" r:id="rId119"/>
    <p:sldId id="338" r:id="rId120"/>
    <p:sldId id="339" r:id="rId121"/>
    <p:sldId id="350" r:id="rId122"/>
    <p:sldId id="340" r:id="rId123"/>
    <p:sldId id="341" r:id="rId124"/>
    <p:sldId id="342" r:id="rId125"/>
    <p:sldId id="343" r:id="rId126"/>
    <p:sldId id="344" r:id="rId127"/>
    <p:sldId id="345" r:id="rId128"/>
    <p:sldId id="346" r:id="rId129"/>
    <p:sldId id="347" r:id="rId130"/>
    <p:sldId id="362" r:id="rId131"/>
    <p:sldId id="376" r:id="rId13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37" autoAdjust="0"/>
  </p:normalViewPr>
  <p:slideViewPr>
    <p:cSldViewPr>
      <p:cViewPr varScale="1">
        <p:scale>
          <a:sx n="85" d="100"/>
          <a:sy n="85" d="100"/>
        </p:scale>
        <p:origin x="-182" y="-82"/>
      </p:cViewPr>
      <p:guideLst>
        <p:guide orient="horz" pos="2160"/>
        <p:guide pos="2880"/>
      </p:guideLst>
    </p:cSldViewPr>
  </p:slideViewPr>
  <p:notesTextViewPr>
    <p:cViewPr>
      <p:scale>
        <a:sx n="1" d="1"/>
        <a:sy n="1" d="1"/>
      </p:scale>
      <p:origin x="0" y="0"/>
    </p:cViewPr>
  </p:notesTextViewPr>
  <p:sorterViewPr>
    <p:cViewPr>
      <p:scale>
        <a:sx n="70" d="100"/>
        <a:sy n="70" d="100"/>
      </p:scale>
      <p:origin x="0" y="13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221A5BC0-055A-4910-AEC1-8DB45237D304}" type="datetimeFigureOut">
              <a:rPr lang="en-US" smtClean="0"/>
              <a:t>8/6/2012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531D5ECE-BCAF-47E7-8AB9-07C5967C28FC}" type="slidenum">
              <a:rPr lang="en-US" smtClean="0"/>
              <a:t>‹#›</a:t>
            </a:fld>
            <a:endParaRPr lang="en-US"/>
          </a:p>
        </p:txBody>
      </p:sp>
    </p:spTree>
    <p:extLst>
      <p:ext uri="{BB962C8B-B14F-4D97-AF65-F5344CB8AC3E}">
        <p14:creationId xmlns:p14="http://schemas.microsoft.com/office/powerpoint/2010/main" val="3383768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C94087-7BC8-4B62-A80F-6AD61B6D9AC0}" type="slidenum">
              <a:rPr lang="en-US"/>
              <a:pPr/>
              <a:t>6</a:t>
            </a:fld>
            <a:endParaRPr lang="en-US"/>
          </a:p>
        </p:txBody>
      </p:sp>
      <p:sp>
        <p:nvSpPr>
          <p:cNvPr id="10242" name="Slide Image Placeholder 1"/>
          <p:cNvSpPr>
            <a:spLocks noGrp="1" noRot="1" noChangeAspect="1" noTextEdit="1"/>
          </p:cNvSpPr>
          <p:nvPr>
            <p:ph type="sldImg"/>
          </p:nvPr>
        </p:nvSpPr>
        <p:spPr>
          <a:xfrm>
            <a:off x="1206500" y="704850"/>
            <a:ext cx="4691063" cy="3517900"/>
          </a:xfrm>
          <a:ln/>
        </p:spPr>
      </p:sp>
      <p:sp>
        <p:nvSpPr>
          <p:cNvPr id="10243" name="Notes Placeholder 2"/>
          <p:cNvSpPr>
            <a:spLocks noGrp="1"/>
          </p:cNvSpPr>
          <p:nvPr>
            <p:ph type="body" idx="1"/>
          </p:nvPr>
        </p:nvSpPr>
        <p:spPr>
          <a:xfrm>
            <a:off x="708605" y="4459526"/>
            <a:ext cx="5685268" cy="422481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10" tIns="47105" rIns="94210" bIns="47105"/>
          <a:lstStyle/>
          <a:p>
            <a:pPr>
              <a:spcBef>
                <a:spcPct val="0"/>
              </a:spcBef>
            </a:pPr>
            <a:endParaRPr lang="en-US"/>
          </a:p>
        </p:txBody>
      </p:sp>
      <p:sp>
        <p:nvSpPr>
          <p:cNvPr id="10244" name="Slide Number Placeholder 3"/>
          <p:cNvSpPr txBox="1">
            <a:spLocks noGrp="1"/>
          </p:cNvSpPr>
          <p:nvPr/>
        </p:nvSpPr>
        <p:spPr bwMode="auto">
          <a:xfrm>
            <a:off x="4023092" y="8915791"/>
            <a:ext cx="3077739" cy="4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0" tIns="47105" rIns="94210" bIns="47105" anchor="b"/>
          <a:lstStyle>
            <a:lvl1pPr>
              <a:defRPr>
                <a:solidFill>
                  <a:schemeClr val="tx1"/>
                </a:solidFill>
                <a:latin typeface="Arial" pitchFamily="34" charset="0"/>
                <a:cs typeface="Arial" pitchFamily="34" charset="0"/>
              </a:defRPr>
            </a:lvl1pPr>
            <a:lvl2pPr marL="703263" indent="-271463">
              <a:defRPr>
                <a:solidFill>
                  <a:schemeClr val="tx1"/>
                </a:solidFill>
                <a:latin typeface="Arial" pitchFamily="34" charset="0"/>
                <a:cs typeface="Arial" pitchFamily="34" charset="0"/>
              </a:defRPr>
            </a:lvl2pPr>
            <a:lvl3pPr marL="1081088" indent="-215900">
              <a:defRPr>
                <a:solidFill>
                  <a:schemeClr val="tx1"/>
                </a:solidFill>
                <a:latin typeface="Arial" pitchFamily="34" charset="0"/>
                <a:cs typeface="Arial" pitchFamily="34" charset="0"/>
              </a:defRPr>
            </a:lvl3pPr>
            <a:lvl4pPr marL="1512888" indent="-215900">
              <a:defRPr>
                <a:solidFill>
                  <a:schemeClr val="tx1"/>
                </a:solidFill>
                <a:latin typeface="Arial" pitchFamily="34" charset="0"/>
                <a:cs typeface="Arial" pitchFamily="34" charset="0"/>
              </a:defRPr>
            </a:lvl4pPr>
            <a:lvl5pPr marL="1946275" indent="-215900">
              <a:defRPr>
                <a:solidFill>
                  <a:schemeClr val="tx1"/>
                </a:solidFill>
                <a:latin typeface="Arial" pitchFamily="34" charset="0"/>
                <a:cs typeface="Arial" pitchFamily="34" charset="0"/>
              </a:defRPr>
            </a:lvl5pPr>
            <a:lvl6pPr marL="2403475" indent="-215900" fontAlgn="base">
              <a:spcBef>
                <a:spcPct val="0"/>
              </a:spcBef>
              <a:spcAft>
                <a:spcPct val="0"/>
              </a:spcAft>
              <a:defRPr>
                <a:solidFill>
                  <a:schemeClr val="tx1"/>
                </a:solidFill>
                <a:latin typeface="Arial" pitchFamily="34" charset="0"/>
                <a:cs typeface="Arial" pitchFamily="34" charset="0"/>
              </a:defRPr>
            </a:lvl6pPr>
            <a:lvl7pPr marL="2860675" indent="-215900" fontAlgn="base">
              <a:spcBef>
                <a:spcPct val="0"/>
              </a:spcBef>
              <a:spcAft>
                <a:spcPct val="0"/>
              </a:spcAft>
              <a:defRPr>
                <a:solidFill>
                  <a:schemeClr val="tx1"/>
                </a:solidFill>
                <a:latin typeface="Arial" pitchFamily="34" charset="0"/>
                <a:cs typeface="Arial" pitchFamily="34" charset="0"/>
              </a:defRPr>
            </a:lvl7pPr>
            <a:lvl8pPr marL="3317875" indent="-215900" fontAlgn="base">
              <a:spcBef>
                <a:spcPct val="0"/>
              </a:spcBef>
              <a:spcAft>
                <a:spcPct val="0"/>
              </a:spcAft>
              <a:defRPr>
                <a:solidFill>
                  <a:schemeClr val="tx1"/>
                </a:solidFill>
                <a:latin typeface="Arial" pitchFamily="34" charset="0"/>
                <a:cs typeface="Arial" pitchFamily="34" charset="0"/>
              </a:defRPr>
            </a:lvl8pPr>
            <a:lvl9pPr marL="3775075" indent="-215900" fontAlgn="base">
              <a:spcBef>
                <a:spcPct val="0"/>
              </a:spcBef>
              <a:spcAft>
                <a:spcPct val="0"/>
              </a:spcAft>
              <a:defRPr>
                <a:solidFill>
                  <a:schemeClr val="tx1"/>
                </a:solidFill>
                <a:latin typeface="Arial" pitchFamily="34" charset="0"/>
                <a:cs typeface="Arial" pitchFamily="34" charset="0"/>
              </a:defRPr>
            </a:lvl9pPr>
          </a:lstStyle>
          <a:p>
            <a:pPr algn="r"/>
            <a:fld id="{3655E95C-66E7-49E3-B6C4-8733574EBFB9}" type="slidenum">
              <a:rPr lang="en-US" sz="1100">
                <a:solidFill>
                  <a:srgbClr val="000000"/>
                </a:solidFill>
              </a:rPr>
              <a:pPr algn="r"/>
              <a:t>6</a:t>
            </a:fld>
            <a:endParaRPr lang="en-US" sz="11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90C7DA7-7EE7-43A5-A39F-FE626AB725E7}" type="slidenum">
              <a:rPr lang="en-US"/>
              <a:pPr/>
              <a:t>39</a:t>
            </a:fld>
            <a:endParaRPr lang="en-US"/>
          </a:p>
        </p:txBody>
      </p:sp>
      <p:sp>
        <p:nvSpPr>
          <p:cNvPr id="94210" name="Rectangle 7"/>
          <p:cNvSpPr txBox="1">
            <a:spLocks noGrp="1" noChangeArrowheads="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algn="l">
              <a:defRPr>
                <a:solidFill>
                  <a:schemeClr val="tx1"/>
                </a:solidFill>
                <a:latin typeface="Arial" pitchFamily="34" charset="0"/>
                <a:cs typeface="Arial" pitchFamily="34" charset="0"/>
              </a:defRPr>
            </a:lvl1pPr>
            <a:lvl2pPr marL="744538" indent="-288925"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598613" indent="-227013" algn="l">
              <a:defRPr>
                <a:solidFill>
                  <a:schemeClr val="tx1"/>
                </a:solidFill>
                <a:latin typeface="Arial" pitchFamily="34" charset="0"/>
                <a:cs typeface="Arial" pitchFamily="34" charset="0"/>
              </a:defRPr>
            </a:lvl4pPr>
            <a:lvl5pPr marL="2055813" indent="-227013" algn="l">
              <a:defRPr>
                <a:solidFill>
                  <a:schemeClr val="tx1"/>
                </a:solidFill>
                <a:latin typeface="Arial" pitchFamily="34" charset="0"/>
                <a:cs typeface="Arial" pitchFamily="34" charset="0"/>
              </a:defRPr>
            </a:lvl5pPr>
            <a:lvl6pPr marL="2513013" indent="-227013" fontAlgn="base">
              <a:spcBef>
                <a:spcPct val="0"/>
              </a:spcBef>
              <a:spcAft>
                <a:spcPct val="0"/>
              </a:spcAft>
              <a:defRPr>
                <a:solidFill>
                  <a:schemeClr val="tx1"/>
                </a:solidFill>
                <a:latin typeface="Arial" pitchFamily="34" charset="0"/>
                <a:cs typeface="Arial" pitchFamily="34" charset="0"/>
              </a:defRPr>
            </a:lvl6pPr>
            <a:lvl7pPr marL="2970213" indent="-227013" fontAlgn="base">
              <a:spcBef>
                <a:spcPct val="0"/>
              </a:spcBef>
              <a:spcAft>
                <a:spcPct val="0"/>
              </a:spcAft>
              <a:defRPr>
                <a:solidFill>
                  <a:schemeClr val="tx1"/>
                </a:solidFill>
                <a:latin typeface="Arial" pitchFamily="34" charset="0"/>
                <a:cs typeface="Arial" pitchFamily="34" charset="0"/>
              </a:defRPr>
            </a:lvl7pPr>
            <a:lvl8pPr marL="3427413" indent="-227013" fontAlgn="base">
              <a:spcBef>
                <a:spcPct val="0"/>
              </a:spcBef>
              <a:spcAft>
                <a:spcPct val="0"/>
              </a:spcAft>
              <a:defRPr>
                <a:solidFill>
                  <a:schemeClr val="tx1"/>
                </a:solidFill>
                <a:latin typeface="Arial" pitchFamily="34" charset="0"/>
                <a:cs typeface="Arial" pitchFamily="34" charset="0"/>
              </a:defRPr>
            </a:lvl8pPr>
            <a:lvl9pPr marL="3884613" indent="-227013" fontAlgn="base">
              <a:spcBef>
                <a:spcPct val="0"/>
              </a:spcBef>
              <a:spcAft>
                <a:spcPct val="0"/>
              </a:spcAft>
              <a:defRPr>
                <a:solidFill>
                  <a:schemeClr val="tx1"/>
                </a:solidFill>
                <a:latin typeface="Arial" pitchFamily="34" charset="0"/>
                <a:cs typeface="Arial" pitchFamily="34" charset="0"/>
              </a:defRPr>
            </a:lvl9pPr>
          </a:lstStyle>
          <a:p>
            <a:pPr algn="r"/>
            <a:fld id="{449A3807-DE6C-41FC-9B12-9FB72CED8940}" type="slidenum">
              <a:rPr lang="en-US" sz="1100">
                <a:latin typeface="Calibri" pitchFamily="34" charset="0"/>
              </a:rPr>
              <a:pPr algn="r"/>
              <a:t>39</a:t>
            </a:fld>
            <a:endParaRPr lang="en-US" sz="1100">
              <a:latin typeface="Calibri" pitchFamily="34" charset="0"/>
            </a:endParaRPr>
          </a:p>
        </p:txBody>
      </p:sp>
      <p:sp>
        <p:nvSpPr>
          <p:cNvPr id="267267" name="Rectangle 2"/>
          <p:cNvSpPr>
            <a:spLocks noGrp="1" noRot="1" noChangeAspect="1" noChangeArrowheads="1" noTextEdit="1"/>
          </p:cNvSpPr>
          <p:nvPr>
            <p:ph type="sldImg"/>
          </p:nvPr>
        </p:nvSpPr>
        <p:spPr>
          <a:xfrm>
            <a:off x="1208088" y="704850"/>
            <a:ext cx="4691062" cy="3519488"/>
          </a:xfrm>
          <a:ln/>
          <a:extLst>
            <a:ext uri="{909E8E84-426E-40DD-AFC4-6F175D3DCCD1}">
              <a14:hiddenFill xmlns:a14="http://schemas.microsoft.com/office/drawing/2010/main">
                <a:noFill/>
              </a14:hiddenFill>
            </a:ext>
          </a:extLst>
        </p:spPr>
      </p:sp>
      <p:sp>
        <p:nvSpPr>
          <p:cNvPr id="267268" name="Rectangle 3"/>
          <p:cNvSpPr>
            <a:spLocks noGrp="1" noChangeArrowheads="1"/>
          </p:cNvSpPr>
          <p:nvPr>
            <p:ph type="body" idx="1"/>
          </p:nvPr>
        </p:nvSpPr>
        <p:spPr/>
        <p:txBody>
          <a:bodyPr lIns="94202" tIns="47101" rIns="94202" bIns="47101"/>
          <a:lstStyle/>
          <a:p>
            <a:pPr>
              <a:spcBef>
                <a:spcPct val="0"/>
              </a:spcBef>
            </a:pPr>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8C8CB7-316C-46DF-B378-849F5F78D6FB}" type="slidenum">
              <a:rPr lang="en-US" smtClean="0"/>
              <a:pPr>
                <a:defRPr/>
              </a:pPr>
              <a:t>45</a:t>
            </a:fld>
            <a:endParaRPr lang="en-US" smtClean="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65610" indent="-294465" eaLnBrk="0" hangingPunct="0">
              <a:defRPr>
                <a:solidFill>
                  <a:schemeClr val="tx1"/>
                </a:solidFill>
                <a:latin typeface="Calibri" pitchFamily="34" charset="0"/>
                <a:cs typeface="Arial" pitchFamily="34" charset="0"/>
              </a:defRPr>
            </a:lvl2pPr>
            <a:lvl3pPr marL="1177862" indent="-235572" eaLnBrk="0" hangingPunct="0">
              <a:defRPr>
                <a:solidFill>
                  <a:schemeClr val="tx1"/>
                </a:solidFill>
                <a:latin typeface="Calibri" pitchFamily="34" charset="0"/>
                <a:cs typeface="Arial" pitchFamily="34" charset="0"/>
              </a:defRPr>
            </a:lvl3pPr>
            <a:lvl4pPr marL="1649006" indent="-235572" eaLnBrk="0" hangingPunct="0">
              <a:defRPr>
                <a:solidFill>
                  <a:schemeClr val="tx1"/>
                </a:solidFill>
                <a:latin typeface="Calibri" pitchFamily="34" charset="0"/>
                <a:cs typeface="Arial" pitchFamily="34" charset="0"/>
              </a:defRPr>
            </a:lvl4pPr>
            <a:lvl5pPr marL="2120151" indent="-235572" eaLnBrk="0" hangingPunct="0">
              <a:defRPr>
                <a:solidFill>
                  <a:schemeClr val="tx1"/>
                </a:solidFill>
                <a:latin typeface="Calibri" pitchFamily="34" charset="0"/>
                <a:cs typeface="Arial" pitchFamily="34" charset="0"/>
              </a:defRPr>
            </a:lvl5pPr>
            <a:lvl6pPr marL="2591295" indent="-235572" eaLnBrk="0" fontAlgn="base" hangingPunct="0">
              <a:spcBef>
                <a:spcPct val="0"/>
              </a:spcBef>
              <a:spcAft>
                <a:spcPct val="0"/>
              </a:spcAft>
              <a:defRPr>
                <a:solidFill>
                  <a:schemeClr val="tx1"/>
                </a:solidFill>
                <a:latin typeface="Calibri" pitchFamily="34" charset="0"/>
                <a:cs typeface="Arial" pitchFamily="34" charset="0"/>
              </a:defRPr>
            </a:lvl6pPr>
            <a:lvl7pPr marL="3062440" indent="-235572" eaLnBrk="0" fontAlgn="base" hangingPunct="0">
              <a:spcBef>
                <a:spcPct val="0"/>
              </a:spcBef>
              <a:spcAft>
                <a:spcPct val="0"/>
              </a:spcAft>
              <a:defRPr>
                <a:solidFill>
                  <a:schemeClr val="tx1"/>
                </a:solidFill>
                <a:latin typeface="Calibri" pitchFamily="34" charset="0"/>
                <a:cs typeface="Arial" pitchFamily="34" charset="0"/>
              </a:defRPr>
            </a:lvl7pPr>
            <a:lvl8pPr marL="3533585" indent="-235572" eaLnBrk="0" fontAlgn="base" hangingPunct="0">
              <a:spcBef>
                <a:spcPct val="0"/>
              </a:spcBef>
              <a:spcAft>
                <a:spcPct val="0"/>
              </a:spcAft>
              <a:defRPr>
                <a:solidFill>
                  <a:schemeClr val="tx1"/>
                </a:solidFill>
                <a:latin typeface="Calibri" pitchFamily="34" charset="0"/>
                <a:cs typeface="Arial" pitchFamily="34" charset="0"/>
              </a:defRPr>
            </a:lvl8pPr>
            <a:lvl9pPr marL="4004729" indent="-235572"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fld id="{8AB87B18-49B3-4EBD-A66C-47BD901613F3}" type="slidenum">
              <a:rPr lang="en-US" smtClean="0">
                <a:solidFill>
                  <a:srgbClr val="000000"/>
                </a:solidFill>
                <a:latin typeface="Times New Roman" pitchFamily="18" charset="0"/>
              </a:rPr>
              <a:pPr eaLnBrk="1" fontAlgn="base" hangingPunct="1">
                <a:spcBef>
                  <a:spcPct val="0"/>
                </a:spcBef>
                <a:spcAft>
                  <a:spcPct val="0"/>
                </a:spcAft>
              </a:pPr>
              <a:t>49</a:t>
            </a:fld>
            <a:endParaRPr lang="en-US" smtClean="0">
              <a:solidFill>
                <a:srgbClr val="000000"/>
              </a:solidFill>
              <a:latin typeface="Times New Roman" pitchFamily="18" charset="0"/>
            </a:endParaRPr>
          </a:p>
        </p:txBody>
      </p:sp>
      <p:sp>
        <p:nvSpPr>
          <p:cNvPr id="262147" name="Slide Image Placeholder 1"/>
          <p:cNvSpPr>
            <a:spLocks noGrp="1" noRot="1" noChangeAspect="1" noTextEdit="1"/>
          </p:cNvSpPr>
          <p:nvPr>
            <p:ph type="sldImg"/>
          </p:nvPr>
        </p:nvSpPr>
        <p:spPr bwMode="auto">
          <a:xfrm>
            <a:off x="1208088" y="704850"/>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02" tIns="47101" rIns="94202" bIns="47101" numCol="1" anchor="t" anchorCtr="0" compatLnSpc="1">
            <a:prstTxWarp prst="textNoShape">
              <a:avLst/>
            </a:prstTxWarp>
          </a:bodyPr>
          <a:lstStyle/>
          <a:p>
            <a:pPr eaLnBrk="1" hangingPunct="1">
              <a:spcBef>
                <a:spcPct val="0"/>
              </a:spcBef>
            </a:pPr>
            <a:endParaRPr lang="pl-PL" smtClean="0"/>
          </a:p>
        </p:txBody>
      </p:sp>
      <p:sp>
        <p:nvSpPr>
          <p:cNvPr id="262149" name="Slide Number Placeholder 3"/>
          <p:cNvSpPr txBox="1">
            <a:spLocks noGrp="1"/>
          </p:cNvSpPr>
          <p:nvPr/>
        </p:nvSpPr>
        <p:spPr bwMode="auto">
          <a:xfrm>
            <a:off x="4023092" y="8915791"/>
            <a:ext cx="3077739" cy="47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11145647-510A-42EE-B531-885EDB4FAAAE}" type="slidenum">
              <a:rPr lang="en-US" sz="1100">
                <a:solidFill>
                  <a:srgbClr val="000000"/>
                </a:solidFill>
              </a:rPr>
              <a:pPr algn="r" eaLnBrk="1" hangingPunct="1"/>
              <a:t>49</a:t>
            </a:fld>
            <a:endParaRPr lang="en-US" sz="11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55361B-07B4-4583-A0E8-C3642FFD42E8}" type="slidenum">
              <a:rPr lang="en-US" smtClean="0">
                <a:solidFill>
                  <a:prstClr val="black"/>
                </a:solidFill>
              </a:rPr>
              <a:pPr fontAlgn="base">
                <a:spcBef>
                  <a:spcPct val="0"/>
                </a:spcBef>
                <a:spcAft>
                  <a:spcPct val="0"/>
                </a:spcAft>
                <a:defRPr/>
              </a:pPr>
              <a:t>50</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7C8296F-B19E-4124-839F-FC4ACDD9DF73}" type="slidenum">
              <a:rPr lang="en-US" smtClean="0"/>
              <a:pPr>
                <a:defRPr/>
              </a:pPr>
              <a:t>51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905D74-B4FF-4BA7-814D-7C35898A40C4}" type="slidenum">
              <a:rPr lang="en-US" smtClean="0"/>
              <a:pPr>
                <a:defRPr/>
              </a:pPr>
              <a:t>52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21F4CFA-AC6E-41D2-9D38-44E33E147B7F}" type="slidenum">
              <a:rPr lang="en-US" smtClean="0"/>
              <a:pPr>
                <a:defRPr/>
              </a:pPr>
              <a:t>54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DB8211-4A08-494F-802B-24CC5167F7C7}" type="slidenum">
              <a:rPr lang="en-US" smtClean="0"/>
              <a:pPr>
                <a:defRPr/>
              </a:pPr>
              <a:t>58</a:t>
            </a:fld>
            <a:endParaRPr lang="en-US" smtClean="0"/>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9609FF-ED5A-43F9-8F4D-6B028766AC5D}" type="slidenum">
              <a:rPr lang="en-US" smtClean="0"/>
              <a:pPr>
                <a:defRPr/>
              </a:pPr>
              <a:t>59</a:t>
            </a:fld>
            <a:endParaRPr lang="en-US" smtClean="0"/>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7C91E9-FA3A-472A-8A0C-9FBB78209080}" type="slidenum">
              <a:rPr lang="en-US" smtClean="0"/>
              <a:pPr>
                <a:defRPr/>
              </a:pPr>
              <a:t>60</a:t>
            </a:fld>
            <a:endParaRPr lang="en-US" smtClean="0"/>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D5ECE-BCAF-47E7-8AB9-07C5967C28FC}" type="slidenum">
              <a:rPr lang="en-US" smtClean="0"/>
              <a:t>14</a:t>
            </a:fld>
            <a:endParaRPr lang="en-US"/>
          </a:p>
        </p:txBody>
      </p:sp>
    </p:spTree>
    <p:extLst>
      <p:ext uri="{BB962C8B-B14F-4D97-AF65-F5344CB8AC3E}">
        <p14:creationId xmlns:p14="http://schemas.microsoft.com/office/powerpoint/2010/main" val="2721216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848CBB-7EED-44EE-842A-25DE06BFF96B}" type="slidenum">
              <a:rPr lang="en-US" smtClean="0"/>
              <a:pPr>
                <a:defRPr/>
              </a:pPr>
              <a:t>61</a:t>
            </a:fld>
            <a:endParaRPr lang="en-US" smtClean="0"/>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CC54DA2-293E-4A77-A111-59A073DD16D5}" type="slidenum">
              <a:rPr lang="en-US">
                <a:solidFill>
                  <a:prstClr val="black"/>
                </a:solidFill>
              </a:rPr>
              <a:pPr/>
              <a:t>62</a:t>
            </a:fld>
            <a:endParaRPr lang="en-US">
              <a:solidFill>
                <a:prstClr val="black"/>
              </a:solidFill>
            </a:endParaRPr>
          </a:p>
        </p:txBody>
      </p:sp>
      <p:sp>
        <p:nvSpPr>
          <p:cNvPr id="191490" name="Slide Image Placeholder 1"/>
          <p:cNvSpPr>
            <a:spLocks noGrp="1" noRot="1" noChangeAspect="1" noTextEdit="1"/>
          </p:cNvSpPr>
          <p:nvPr>
            <p:ph type="sldImg"/>
          </p:nvPr>
        </p:nvSpPr>
        <p:spPr>
          <a:xfrm>
            <a:off x="1208088" y="704850"/>
            <a:ext cx="4691062" cy="3519488"/>
          </a:xfrm>
          <a:ln/>
        </p:spPr>
      </p:sp>
      <p:sp>
        <p:nvSpPr>
          <p:cNvPr id="191491" name="Notes Placeholder 2"/>
          <p:cNvSpPr>
            <a:spLocks noGrp="1"/>
          </p:cNvSpPr>
          <p:nvPr>
            <p:ph type="body" idx="1"/>
          </p:nvPr>
        </p:nvSpPr>
        <p:spPr/>
        <p:txBody>
          <a:bodyPr lIns="94202" tIns="47101" rIns="94202" bIns="47101"/>
          <a:lstStyle/>
          <a:p>
            <a:endParaRPr lang="pl-PL"/>
          </a:p>
        </p:txBody>
      </p:sp>
      <p:sp>
        <p:nvSpPr>
          <p:cNvPr id="4" name="Slide Number Placeholder 3"/>
          <p:cNvSpPr txBox="1">
            <a:spLocks noGrp="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algn="l">
              <a:defRPr>
                <a:solidFill>
                  <a:schemeClr val="tx1"/>
                </a:solidFill>
                <a:latin typeface="Arial" pitchFamily="34" charset="0"/>
                <a:cs typeface="Arial" pitchFamily="34" charset="0"/>
              </a:defRPr>
            </a:lvl1pPr>
            <a:lvl2pPr marL="744538" indent="-288925"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598613" indent="-227013" algn="l">
              <a:defRPr>
                <a:solidFill>
                  <a:schemeClr val="tx1"/>
                </a:solidFill>
                <a:latin typeface="Arial" pitchFamily="34" charset="0"/>
                <a:cs typeface="Arial" pitchFamily="34" charset="0"/>
              </a:defRPr>
            </a:lvl4pPr>
            <a:lvl5pPr marL="2055813" indent="-227013" algn="l">
              <a:defRPr>
                <a:solidFill>
                  <a:schemeClr val="tx1"/>
                </a:solidFill>
                <a:latin typeface="Arial" pitchFamily="34" charset="0"/>
                <a:cs typeface="Arial" pitchFamily="34" charset="0"/>
              </a:defRPr>
            </a:lvl5pPr>
            <a:lvl6pPr marL="2513013" indent="-227013" fontAlgn="base">
              <a:spcBef>
                <a:spcPct val="0"/>
              </a:spcBef>
              <a:spcAft>
                <a:spcPct val="0"/>
              </a:spcAft>
              <a:defRPr>
                <a:solidFill>
                  <a:schemeClr val="tx1"/>
                </a:solidFill>
                <a:latin typeface="Arial" pitchFamily="34" charset="0"/>
                <a:cs typeface="Arial" pitchFamily="34" charset="0"/>
              </a:defRPr>
            </a:lvl6pPr>
            <a:lvl7pPr marL="2970213" indent="-227013" fontAlgn="base">
              <a:spcBef>
                <a:spcPct val="0"/>
              </a:spcBef>
              <a:spcAft>
                <a:spcPct val="0"/>
              </a:spcAft>
              <a:defRPr>
                <a:solidFill>
                  <a:schemeClr val="tx1"/>
                </a:solidFill>
                <a:latin typeface="Arial" pitchFamily="34" charset="0"/>
                <a:cs typeface="Arial" pitchFamily="34" charset="0"/>
              </a:defRPr>
            </a:lvl7pPr>
            <a:lvl8pPr marL="3427413" indent="-227013" fontAlgn="base">
              <a:spcBef>
                <a:spcPct val="0"/>
              </a:spcBef>
              <a:spcAft>
                <a:spcPct val="0"/>
              </a:spcAft>
              <a:defRPr>
                <a:solidFill>
                  <a:schemeClr val="tx1"/>
                </a:solidFill>
                <a:latin typeface="Arial" pitchFamily="34" charset="0"/>
                <a:cs typeface="Arial" pitchFamily="34" charset="0"/>
              </a:defRPr>
            </a:lvl8pPr>
            <a:lvl9pPr marL="3884613" indent="-227013" fontAlgn="base">
              <a:spcBef>
                <a:spcPct val="0"/>
              </a:spcBef>
              <a:spcAft>
                <a:spcPct val="0"/>
              </a:spcAft>
              <a:defRPr>
                <a:solidFill>
                  <a:schemeClr val="tx1"/>
                </a:solidFill>
                <a:latin typeface="Arial" pitchFamily="34" charset="0"/>
                <a:cs typeface="Arial" pitchFamily="34" charset="0"/>
              </a:defRPr>
            </a:lvl9pPr>
          </a:lstStyle>
          <a:p>
            <a:pPr algn="r"/>
            <a:fld id="{B0F66CF5-5305-4E43-892B-ABC440EBAC56}" type="slidenum">
              <a:rPr lang="en-US" sz="1100">
                <a:solidFill>
                  <a:prstClr val="black"/>
                </a:solidFill>
                <a:latin typeface="Calibri" pitchFamily="34" charset="0"/>
              </a:rPr>
              <a:pPr algn="r"/>
              <a:t>62</a:t>
            </a:fld>
            <a:endParaRPr lang="en-US" sz="1100">
              <a:solidFill>
                <a:prstClr val="black"/>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90833C-1B9D-4FA5-AF99-66AFE738DC6A}" type="slidenum">
              <a:rPr lang="en-US" smtClean="0"/>
              <a:pPr>
                <a:defRPr/>
              </a:pPr>
              <a:t>63</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48A130-7124-473E-A3AA-8ADDFE376204}" type="slidenum">
              <a:rPr lang="en-US" smtClean="0"/>
              <a:pPr>
                <a:defRPr/>
              </a:pPr>
              <a:t>67</a:t>
            </a:fld>
            <a:endParaRPr lang="en-US" smtClean="0"/>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4C5357-C923-42AA-918F-128BBAE1F0AB}" type="slidenum">
              <a:rPr lang="en-US" smtClean="0"/>
              <a:pPr>
                <a:defRPr/>
              </a:pPr>
              <a:t>68</a:t>
            </a:fld>
            <a:endParaRPr lang="en-US" smtClean="0"/>
          </a:p>
        </p:txBody>
      </p:sp>
      <p:sp>
        <p:nvSpPr>
          <p:cNvPr id="143363" name="Rectangle 2"/>
          <p:cNvSpPr>
            <a:spLocks noGrp="1" noRot="1" noChangeAspect="1" noChangeArrowheads="1" noTextEdit="1"/>
          </p:cNvSpPr>
          <p:nvPr>
            <p:ph type="sldImg"/>
          </p:nvPr>
        </p:nvSpPr>
        <p:spPr bwMode="auto">
          <a:xfrm>
            <a:off x="1206500"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17E727-6634-42F5-AACF-A910CDE6EA87}" type="slidenum">
              <a:rPr lang="en-US" smtClean="0"/>
              <a:pPr>
                <a:defRPr/>
              </a:pPr>
              <a:t>69</a:t>
            </a:fld>
            <a:endParaRPr lang="en-US" smtClean="0"/>
          </a:p>
        </p:txBody>
      </p:sp>
      <p:sp>
        <p:nvSpPr>
          <p:cNvPr id="144387" name="Rectangle 2"/>
          <p:cNvSpPr>
            <a:spLocks noGrp="1" noRot="1" noChangeAspect="1" noChangeArrowheads="1" noTextEdit="1"/>
          </p:cNvSpPr>
          <p:nvPr>
            <p:ph type="sldImg"/>
          </p:nvPr>
        </p:nvSpPr>
        <p:spPr bwMode="auto">
          <a:xfrm>
            <a:off x="1206500"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9530A7-0453-4C20-BD0A-01F57F559A60}" type="slidenum">
              <a:rPr lang="en-US" smtClean="0"/>
              <a:pPr>
                <a:defRPr/>
              </a:pPr>
              <a:t>70</a:t>
            </a:fld>
            <a:endParaRPr lang="en-US" smtClean="0"/>
          </a:p>
        </p:txBody>
      </p:sp>
      <p:sp>
        <p:nvSpPr>
          <p:cNvPr id="145411" name="Rectangle 2"/>
          <p:cNvSpPr>
            <a:spLocks noGrp="1" noRot="1" noChangeAspect="1" noChangeArrowheads="1" noTextEdit="1"/>
          </p:cNvSpPr>
          <p:nvPr>
            <p:ph type="sldImg"/>
          </p:nvPr>
        </p:nvSpPr>
        <p:spPr bwMode="auto">
          <a:xfrm>
            <a:off x="1206500"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7D6459-EB98-4D7F-B5C0-1802224DF075}" type="slidenum">
              <a:rPr lang="en-US" smtClean="0"/>
              <a:pPr>
                <a:defRPr/>
              </a:pPr>
              <a:t>71</a:t>
            </a:fld>
            <a:endParaRPr lang="en-US" smtClean="0"/>
          </a:p>
        </p:txBody>
      </p:sp>
      <p:sp>
        <p:nvSpPr>
          <p:cNvPr id="146435" name="Rectangle 2"/>
          <p:cNvSpPr>
            <a:spLocks noGrp="1" noRot="1" noChangeAspect="1" noChangeArrowheads="1" noTextEdit="1"/>
          </p:cNvSpPr>
          <p:nvPr>
            <p:ph type="sldImg"/>
          </p:nvPr>
        </p:nvSpPr>
        <p:spPr bwMode="auto">
          <a:xfrm>
            <a:off x="1206500"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55361B-07B4-4583-A0E8-C3642FFD42E8}" type="slidenum">
              <a:rPr lang="en-US" smtClean="0">
                <a:solidFill>
                  <a:prstClr val="black"/>
                </a:solidFill>
              </a:rPr>
              <a:pPr fontAlgn="base">
                <a:spcBef>
                  <a:spcPct val="0"/>
                </a:spcBef>
                <a:spcAft>
                  <a:spcPct val="0"/>
                </a:spcAft>
                <a:defRPr/>
              </a:pPr>
              <a:t>72</a:t>
            </a:fld>
            <a:endParaRPr 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FCDF6A-95A6-4BE6-962D-D6B32ACD9932}" type="slidenum">
              <a:rPr lang="en-US" smtClean="0"/>
              <a:pPr fontAlgn="base">
                <a:spcBef>
                  <a:spcPct val="0"/>
                </a:spcBef>
                <a:spcAft>
                  <a:spcPct val="0"/>
                </a:spcAft>
                <a:defRPr/>
              </a:pPr>
              <a:t>74</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55361B-07B4-4583-A0E8-C3642FFD42E8}"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45947A-0B05-44E2-8484-E7286198A2BA}" type="slidenum">
              <a:rPr lang="en-US" smtClean="0"/>
              <a:pPr fontAlgn="base">
                <a:spcBef>
                  <a:spcPct val="0"/>
                </a:spcBef>
                <a:spcAft>
                  <a:spcPct val="0"/>
                </a:spcAft>
                <a:defRPr/>
              </a:pPr>
              <a:t>75</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defTabSz="942377" eaLnBrk="0" hangingPunct="0">
              <a:defRPr>
                <a:solidFill>
                  <a:schemeClr val="tx1"/>
                </a:solidFill>
                <a:latin typeface="Arial" pitchFamily="34" charset="0"/>
                <a:cs typeface="Arial" pitchFamily="34" charset="0"/>
              </a:defRPr>
            </a:lvl1pPr>
            <a:lvl2pPr marL="724190" indent="-278535" defTabSz="942377" eaLnBrk="0" hangingPunct="0">
              <a:defRPr>
                <a:solidFill>
                  <a:schemeClr val="tx1"/>
                </a:solidFill>
                <a:latin typeface="Arial" pitchFamily="34" charset="0"/>
                <a:cs typeface="Arial" pitchFamily="34" charset="0"/>
              </a:defRPr>
            </a:lvl2pPr>
            <a:lvl3pPr marL="1114140" indent="-222828" defTabSz="942377" eaLnBrk="0" hangingPunct="0">
              <a:defRPr>
                <a:solidFill>
                  <a:schemeClr val="tx1"/>
                </a:solidFill>
                <a:latin typeface="Arial" pitchFamily="34" charset="0"/>
                <a:cs typeface="Arial" pitchFamily="34" charset="0"/>
              </a:defRPr>
            </a:lvl3pPr>
            <a:lvl4pPr marL="1559795" indent="-222828" defTabSz="942377" eaLnBrk="0" hangingPunct="0">
              <a:defRPr>
                <a:solidFill>
                  <a:schemeClr val="tx1"/>
                </a:solidFill>
                <a:latin typeface="Arial" pitchFamily="34" charset="0"/>
                <a:cs typeface="Arial" pitchFamily="34" charset="0"/>
              </a:defRPr>
            </a:lvl4pPr>
            <a:lvl5pPr marL="2005451" indent="-222828" defTabSz="942377" eaLnBrk="0" hangingPunct="0">
              <a:defRPr>
                <a:solidFill>
                  <a:schemeClr val="tx1"/>
                </a:solidFill>
                <a:latin typeface="Arial" pitchFamily="34" charset="0"/>
                <a:cs typeface="Arial" pitchFamily="34" charset="0"/>
              </a:defRPr>
            </a:lvl5pPr>
            <a:lvl6pPr marL="2451106" indent="-222828" algn="ctr" defTabSz="942377" eaLnBrk="0" fontAlgn="base" hangingPunct="0">
              <a:spcBef>
                <a:spcPct val="0"/>
              </a:spcBef>
              <a:spcAft>
                <a:spcPct val="0"/>
              </a:spcAft>
              <a:defRPr>
                <a:solidFill>
                  <a:schemeClr val="tx1"/>
                </a:solidFill>
                <a:latin typeface="Arial" pitchFamily="34" charset="0"/>
                <a:cs typeface="Arial" pitchFamily="34" charset="0"/>
              </a:defRPr>
            </a:lvl6pPr>
            <a:lvl7pPr marL="2896762" indent="-222828" algn="ctr" defTabSz="942377" eaLnBrk="0" fontAlgn="base" hangingPunct="0">
              <a:spcBef>
                <a:spcPct val="0"/>
              </a:spcBef>
              <a:spcAft>
                <a:spcPct val="0"/>
              </a:spcAft>
              <a:defRPr>
                <a:solidFill>
                  <a:schemeClr val="tx1"/>
                </a:solidFill>
                <a:latin typeface="Arial" pitchFamily="34" charset="0"/>
                <a:cs typeface="Arial" pitchFamily="34" charset="0"/>
              </a:defRPr>
            </a:lvl7pPr>
            <a:lvl8pPr marL="3342417" indent="-222828" algn="ctr" defTabSz="942377" eaLnBrk="0" fontAlgn="base" hangingPunct="0">
              <a:spcBef>
                <a:spcPct val="0"/>
              </a:spcBef>
              <a:spcAft>
                <a:spcPct val="0"/>
              </a:spcAft>
              <a:defRPr>
                <a:solidFill>
                  <a:schemeClr val="tx1"/>
                </a:solidFill>
                <a:latin typeface="Arial" pitchFamily="34" charset="0"/>
                <a:cs typeface="Arial" pitchFamily="34" charset="0"/>
              </a:defRPr>
            </a:lvl8pPr>
            <a:lvl9pPr marL="3788074" indent="-222828" algn="ctr" defTabSz="94237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19E554F-E64B-4594-B867-17F87C68D39B}" type="slidenum">
              <a:rPr lang="en-US" smtClean="0"/>
              <a:pPr eaLnBrk="1" hangingPunct="1"/>
              <a:t>76</a:t>
            </a:fld>
            <a:endParaRPr lang="en-US" smtClean="0"/>
          </a:p>
        </p:txBody>
      </p:sp>
      <p:sp>
        <p:nvSpPr>
          <p:cNvPr id="309251" name="Rectangle 7"/>
          <p:cNvSpPr txBox="1">
            <a:spLocks noGrp="1" noChangeArrowheads="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1" tIns="47097" rIns="94191" bIns="47097"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EDA3693-1376-475F-A7FF-339FE621A516}" type="slidenum">
              <a:rPr lang="en-US" sz="1000">
                <a:latin typeface="Calibri" pitchFamily="34" charset="0"/>
              </a:rPr>
              <a:pPr algn="r" eaLnBrk="1" hangingPunct="1"/>
              <a:t>76</a:t>
            </a:fld>
            <a:endParaRPr lang="en-US" sz="1000">
              <a:latin typeface="Calibri" pitchFamily="34" charset="0"/>
            </a:endParaRPr>
          </a:p>
        </p:txBody>
      </p:sp>
      <p:sp>
        <p:nvSpPr>
          <p:cNvPr id="309252" name="Rectangle 2"/>
          <p:cNvSpPr>
            <a:spLocks noGrp="1" noRot="1" noChangeAspect="1" noChangeArrowheads="1" noTextEdit="1"/>
          </p:cNvSpPr>
          <p:nvPr>
            <p:ph type="sldImg"/>
          </p:nvPr>
        </p:nvSpPr>
        <p:spPr>
          <a:xfrm>
            <a:off x="1209675" y="704850"/>
            <a:ext cx="4687888" cy="3517900"/>
          </a:xfrm>
          <a:ln/>
        </p:spPr>
      </p:sp>
      <p:sp>
        <p:nvSpPr>
          <p:cNvPr id="309253" name="Rectangle 3"/>
          <p:cNvSpPr>
            <a:spLocks noGrp="1" noChangeArrowheads="1"/>
          </p:cNvSpPr>
          <p:nvPr>
            <p:ph type="body" idx="1"/>
          </p:nvPr>
        </p:nvSpPr>
        <p:spPr>
          <a:noFill/>
        </p:spPr>
        <p:txBody>
          <a:bodyPr lIns="94191" tIns="47097" rIns="94191" bIns="47097"/>
          <a:lstStyle/>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2F0A0A-9711-49D8-A9D6-B97E306C0647}" type="slidenum">
              <a:rPr lang="en-US" smtClean="0"/>
              <a:pPr fontAlgn="base">
                <a:spcBef>
                  <a:spcPct val="0"/>
                </a:spcBef>
                <a:spcAft>
                  <a:spcPct val="0"/>
                </a:spcAft>
                <a:defRPr/>
              </a:pPr>
              <a:t>77</a:t>
            </a:fld>
            <a:endParaRPr lang="en-US"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The Hydricity SuperCable</a:t>
            </a:r>
            <a:endParaRPr lang="en-US" smtClean="0"/>
          </a:p>
          <a:p>
            <a:pPr eaLnBrk="1" hangingPunct="1">
              <a:spcBef>
                <a:spcPct val="0"/>
              </a:spcBef>
            </a:pPr>
            <a:r>
              <a:rPr lang="en-US" u="sng" smtClean="0"/>
              <a:t>Talking Points</a:t>
            </a:r>
          </a:p>
          <a:p>
            <a:pPr eaLnBrk="1" hangingPunct="1">
              <a:spcBef>
                <a:spcPct val="0"/>
              </a:spcBef>
            </a:pPr>
            <a:r>
              <a:rPr lang="en-US" smtClean="0"/>
              <a:t>Here illustrated are the essential elements of the Hydricity SuperCable, the multi-kilometer “umbilical cord” of the SuperGrid.   Details on various possible designs can be reviewed by clicking on “More…” above the EPRI logo.  Important points are:</a:t>
            </a:r>
          </a:p>
          <a:p>
            <a:pPr lvl="1" eaLnBrk="1" hangingPunct="1">
              <a:spcBef>
                <a:spcPct val="0"/>
              </a:spcBef>
            </a:pPr>
            <a:r>
              <a:rPr lang="en-US" smtClean="0"/>
              <a:t> Hydrogen is at once an energy (power) delivery agent, a means of storing electricity, and can act as a cryogen to support the lossless direct current transmission of electricity over superconducting wires. </a:t>
            </a:r>
          </a:p>
          <a:p>
            <a:pPr lvl="1" eaLnBrk="1" hangingPunct="1">
              <a:spcBef>
                <a:spcPct val="0"/>
              </a:spcBef>
            </a:pPr>
            <a:r>
              <a:rPr lang="en-US" smtClean="0"/>
              <a:t> This slide is intended to illustrate generally how this could be accomplished in a simple hydricity cable circuit laid underground in a trench or tunnel.</a:t>
            </a:r>
          </a:p>
          <a:p>
            <a:pPr lvl="1" eaLnBrk="1" hangingPunct="1">
              <a:spcBef>
                <a:spcPct val="0"/>
              </a:spcBef>
            </a:pPr>
            <a:r>
              <a:rPr lang="en-US" smtClean="0"/>
              <a:t> The nominal dimensions of the cable cross-section for 1 GW delivery of hydrogen and electricity would been 5 cm for the inner hydrogen cylinder surrounded by 0.5 cm of superconductor.  The hydrogen can be either in its liquid state (21 Kelvin) or cold, high pressure gas (77 Kelvin, 2000 psia), both states at sufficiently low temperatures to operate the present generation of high temperature superconductors.</a:t>
            </a:r>
          </a:p>
          <a:p>
            <a:pPr eaLnBrk="1" hangingPunct="1">
              <a:spcBef>
                <a:spcPct val="0"/>
              </a:spcBef>
            </a:pPr>
            <a:r>
              <a:rPr lang="en-US" smtClean="0"/>
              <a:t>There are many variations on this basic design, which can be found by clicking “More…” above the EPRI logo.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42377" eaLnBrk="0" hangingPunct="0">
              <a:defRPr>
                <a:solidFill>
                  <a:schemeClr val="tx1"/>
                </a:solidFill>
                <a:latin typeface="Arial" pitchFamily="34" charset="0"/>
                <a:cs typeface="Arial" pitchFamily="34" charset="0"/>
              </a:defRPr>
            </a:lvl1pPr>
            <a:lvl2pPr marL="724190" indent="-278535" defTabSz="942377" eaLnBrk="0" hangingPunct="0">
              <a:defRPr>
                <a:solidFill>
                  <a:schemeClr val="tx1"/>
                </a:solidFill>
                <a:latin typeface="Arial" pitchFamily="34" charset="0"/>
                <a:cs typeface="Arial" pitchFamily="34" charset="0"/>
              </a:defRPr>
            </a:lvl2pPr>
            <a:lvl3pPr marL="1114140" indent="-222828" defTabSz="942377" eaLnBrk="0" hangingPunct="0">
              <a:defRPr>
                <a:solidFill>
                  <a:schemeClr val="tx1"/>
                </a:solidFill>
                <a:latin typeface="Arial" pitchFamily="34" charset="0"/>
                <a:cs typeface="Arial" pitchFamily="34" charset="0"/>
              </a:defRPr>
            </a:lvl3pPr>
            <a:lvl4pPr marL="1559795" indent="-222828" defTabSz="942377" eaLnBrk="0" hangingPunct="0">
              <a:defRPr>
                <a:solidFill>
                  <a:schemeClr val="tx1"/>
                </a:solidFill>
                <a:latin typeface="Arial" pitchFamily="34" charset="0"/>
                <a:cs typeface="Arial" pitchFamily="34" charset="0"/>
              </a:defRPr>
            </a:lvl4pPr>
            <a:lvl5pPr marL="2005451" indent="-222828" defTabSz="942377" eaLnBrk="0" hangingPunct="0">
              <a:defRPr>
                <a:solidFill>
                  <a:schemeClr val="tx1"/>
                </a:solidFill>
                <a:latin typeface="Arial" pitchFamily="34" charset="0"/>
                <a:cs typeface="Arial" pitchFamily="34" charset="0"/>
              </a:defRPr>
            </a:lvl5pPr>
            <a:lvl6pPr marL="2451106" indent="-222828" algn="ctr" defTabSz="942377" eaLnBrk="0" fontAlgn="base" hangingPunct="0">
              <a:spcBef>
                <a:spcPct val="0"/>
              </a:spcBef>
              <a:spcAft>
                <a:spcPct val="0"/>
              </a:spcAft>
              <a:defRPr>
                <a:solidFill>
                  <a:schemeClr val="tx1"/>
                </a:solidFill>
                <a:latin typeface="Arial" pitchFamily="34" charset="0"/>
                <a:cs typeface="Arial" pitchFamily="34" charset="0"/>
              </a:defRPr>
            </a:lvl6pPr>
            <a:lvl7pPr marL="2896762" indent="-222828" algn="ctr" defTabSz="942377" eaLnBrk="0" fontAlgn="base" hangingPunct="0">
              <a:spcBef>
                <a:spcPct val="0"/>
              </a:spcBef>
              <a:spcAft>
                <a:spcPct val="0"/>
              </a:spcAft>
              <a:defRPr>
                <a:solidFill>
                  <a:schemeClr val="tx1"/>
                </a:solidFill>
                <a:latin typeface="Arial" pitchFamily="34" charset="0"/>
                <a:cs typeface="Arial" pitchFamily="34" charset="0"/>
              </a:defRPr>
            </a:lvl7pPr>
            <a:lvl8pPr marL="3342417" indent="-222828" algn="ctr" defTabSz="942377" eaLnBrk="0" fontAlgn="base" hangingPunct="0">
              <a:spcBef>
                <a:spcPct val="0"/>
              </a:spcBef>
              <a:spcAft>
                <a:spcPct val="0"/>
              </a:spcAft>
              <a:defRPr>
                <a:solidFill>
                  <a:schemeClr val="tx1"/>
                </a:solidFill>
                <a:latin typeface="Arial" pitchFamily="34" charset="0"/>
                <a:cs typeface="Arial" pitchFamily="34" charset="0"/>
              </a:defRPr>
            </a:lvl8pPr>
            <a:lvl9pPr marL="3788074" indent="-222828" algn="ctr" defTabSz="94237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25131E8-B079-4A71-9027-89F3E3109A7C}" type="slidenum">
              <a:rPr lang="en-US" smtClean="0">
                <a:solidFill>
                  <a:srgbClr val="000000"/>
                </a:solidFill>
              </a:rPr>
              <a:pPr eaLnBrk="1" hangingPunct="1"/>
              <a:t>78</a:t>
            </a:fld>
            <a:endParaRPr lang="en-US" smtClean="0">
              <a:solidFill>
                <a:srgbClr val="000000"/>
              </a:solidFill>
            </a:endParaRPr>
          </a:p>
        </p:txBody>
      </p:sp>
      <p:sp>
        <p:nvSpPr>
          <p:cNvPr id="261123" name="Rectangle 7"/>
          <p:cNvSpPr txBox="1">
            <a:spLocks noGrp="1" noChangeArrowheads="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1" tIns="47097" rIns="94191" bIns="47097"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83144F06-C59E-4010-886E-D8021587FF6F}" type="slidenum">
              <a:rPr lang="en-US" sz="1000">
                <a:solidFill>
                  <a:srgbClr val="000000"/>
                </a:solidFill>
                <a:latin typeface="Calibri" pitchFamily="34" charset="0"/>
              </a:rPr>
              <a:pPr algn="r" eaLnBrk="1" hangingPunct="1"/>
              <a:t>78</a:t>
            </a:fld>
            <a:endParaRPr lang="en-US" sz="1000">
              <a:solidFill>
                <a:srgbClr val="000000"/>
              </a:solidFill>
              <a:latin typeface="Calibri" pitchFamily="34" charset="0"/>
            </a:endParaRPr>
          </a:p>
        </p:txBody>
      </p:sp>
      <p:sp>
        <p:nvSpPr>
          <p:cNvPr id="261124" name="Rectangle 2"/>
          <p:cNvSpPr>
            <a:spLocks noGrp="1" noRot="1" noChangeAspect="1" noChangeArrowheads="1" noTextEdit="1"/>
          </p:cNvSpPr>
          <p:nvPr>
            <p:ph type="sldImg"/>
          </p:nvPr>
        </p:nvSpPr>
        <p:spPr>
          <a:xfrm>
            <a:off x="1208088" y="704850"/>
            <a:ext cx="4687887" cy="3516313"/>
          </a:xfrm>
          <a:ln/>
        </p:spPr>
      </p:sp>
      <p:sp>
        <p:nvSpPr>
          <p:cNvPr id="261125" name="Rectangle 3"/>
          <p:cNvSpPr>
            <a:spLocks noGrp="1" noChangeArrowheads="1"/>
          </p:cNvSpPr>
          <p:nvPr>
            <p:ph type="body" idx="1"/>
          </p:nvPr>
        </p:nvSpPr>
        <p:spPr>
          <a:noFill/>
        </p:spPr>
        <p:txBody>
          <a:bodyPr lIns="94191" tIns="47097" rIns="94191" bIns="47097"/>
          <a:lstStyle/>
          <a:p>
            <a:pPr eaLnBrk="1" hangingPunct="1">
              <a:spcBef>
                <a:spcPct val="0"/>
              </a:spcBef>
            </a:pPr>
            <a:r>
              <a:rPr lang="en-US" b="1" smtClean="0">
                <a:latin typeface="Arial" pitchFamily="34" charset="0"/>
                <a:cs typeface="Arial" pitchFamily="34" charset="0"/>
              </a:rPr>
              <a:t>The Vision Concept</a:t>
            </a:r>
            <a:r>
              <a:rPr lang="en-US" smtClean="0">
                <a:latin typeface="Arial" pitchFamily="34" charset="0"/>
                <a:cs typeface="Arial" pitchFamily="34" charset="0"/>
              </a:rPr>
              <a:t/>
            </a:r>
            <a:br>
              <a:rPr lang="en-US" smtClean="0">
                <a:latin typeface="Arial" pitchFamily="34" charset="0"/>
                <a:cs typeface="Arial" pitchFamily="34" charset="0"/>
              </a:rPr>
            </a:br>
            <a:r>
              <a:rPr lang="en-US" u="sng" smtClean="0">
                <a:latin typeface="Arial" pitchFamily="34" charset="0"/>
                <a:cs typeface="Arial" pitchFamily="34" charset="0"/>
              </a:rPr>
              <a:t>Talking Points</a:t>
            </a:r>
            <a:endParaRPr lang="en-US" smtClean="0">
              <a:latin typeface="Arial" pitchFamily="34" charset="0"/>
              <a:cs typeface="Arial" pitchFamily="34" charset="0"/>
            </a:endParaRPr>
          </a:p>
          <a:p>
            <a:pPr eaLnBrk="1" hangingPunct="1">
              <a:spcBef>
                <a:spcPct val="0"/>
              </a:spcBef>
            </a:pPr>
            <a:r>
              <a:rPr lang="en-US" smtClean="0">
                <a:latin typeface="Arial" pitchFamily="34" charset="0"/>
                <a:cs typeface="Arial" pitchFamily="34" charset="0"/>
              </a:rPr>
              <a:t>The green, enviro- eco-gentle symbiosis of nuclear, hydrogen and superconductivity can be pictured in two limiting forms:</a:t>
            </a:r>
          </a:p>
          <a:p>
            <a:pPr lvl="1" eaLnBrk="1" hangingPunct="1">
              <a:spcBef>
                <a:spcPct val="0"/>
              </a:spcBef>
            </a:pPr>
            <a:r>
              <a:rPr lang="en-US" b="1" smtClean="0">
                <a:latin typeface="Arial" pitchFamily="34" charset="0"/>
                <a:cs typeface="Arial" pitchFamily="34" charset="0"/>
              </a:rPr>
              <a:t> </a:t>
            </a:r>
            <a:r>
              <a:rPr lang="en-US" smtClean="0">
                <a:latin typeface="Arial" pitchFamily="34" charset="0"/>
                <a:cs typeface="Arial" pitchFamily="34" charset="0"/>
              </a:rPr>
              <a:t>That of a “SuperGrid,” spanning a nation and perhaps even a continent.  Throughout the spine of the hydrogen-electricity transmission system would be located nuclear power plants spaced apart on a length scale of 50 – 100 km, supplying both hydrogen and electricity – hydricity -into the network.</a:t>
            </a:r>
          </a:p>
          <a:p>
            <a:pPr lvl="1" eaLnBrk="1" hangingPunct="1">
              <a:spcBef>
                <a:spcPct val="0"/>
              </a:spcBef>
            </a:pPr>
            <a:r>
              <a:rPr lang="en-US" smtClean="0">
                <a:latin typeface="Arial" pitchFamily="34" charset="0"/>
                <a:cs typeface="Arial" pitchFamily="34" charset="0"/>
              </a:rPr>
              <a:t> That of a “SuperCity,” comprising an urban residential/commercial/industrial complex of perhaps 2-3 million people.  Hydrogen for personal and bus transportation, space conditioning and thermal processing, and electricity for all other power applications would be supplied by one or two peripheral nuclear power plants.  These plants would be sited in connection with waste disposal and recycling facilities.  Oxygen as a byproduct of hydrogen production would add in sewage and waste treatment and fire the combustion of waste biomass (zero-sum CO</a:t>
            </a:r>
            <a:r>
              <a:rPr lang="en-US" baseline="-25000" smtClean="0">
                <a:latin typeface="Arial" pitchFamily="34" charset="0"/>
                <a:cs typeface="Arial" pitchFamily="34" charset="0"/>
              </a:rPr>
              <a:t>2</a:t>
            </a:r>
            <a:r>
              <a:rPr lang="en-US" smtClean="0">
                <a:latin typeface="Arial" pitchFamily="34" charset="0"/>
                <a:cs typeface="Arial" pitchFamily="34" charset="0"/>
              </a:rPr>
              <a:t> emission), including methane decay gas, to supplement the nuclear-generated electrical power.  In addition, all structures would housed under roofs engineered to supply both thermal and photovoltaic solar energy (“Solar roofs” do not require use of additional land area and thus are in accord with the enviro-eco-gentle paradigm.</a:t>
            </a:r>
          </a:p>
          <a:p>
            <a:pPr eaLnBrk="1" hangingPunct="1">
              <a:spcBef>
                <a:spcPct val="0"/>
              </a:spcBef>
            </a:pPr>
            <a:r>
              <a:rPr lang="en-US" smtClean="0">
                <a:latin typeface="Arial" pitchFamily="34" charset="0"/>
                <a:cs typeface="Arial" pitchFamily="34" charset="0"/>
              </a:rPr>
              <a:t>A number of intermediary regional configurations also could be contemplated.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defTabSz="942377" eaLnBrk="0" hangingPunct="0">
              <a:defRPr>
                <a:solidFill>
                  <a:schemeClr val="tx1"/>
                </a:solidFill>
                <a:latin typeface="Arial" pitchFamily="34" charset="0"/>
                <a:cs typeface="Arial" pitchFamily="34" charset="0"/>
              </a:defRPr>
            </a:lvl1pPr>
            <a:lvl2pPr marL="724190" indent="-278535" defTabSz="942377" eaLnBrk="0" hangingPunct="0">
              <a:defRPr>
                <a:solidFill>
                  <a:schemeClr val="tx1"/>
                </a:solidFill>
                <a:latin typeface="Arial" pitchFamily="34" charset="0"/>
                <a:cs typeface="Arial" pitchFamily="34" charset="0"/>
              </a:defRPr>
            </a:lvl2pPr>
            <a:lvl3pPr marL="1114140" indent="-222828" defTabSz="942377" eaLnBrk="0" hangingPunct="0">
              <a:defRPr>
                <a:solidFill>
                  <a:schemeClr val="tx1"/>
                </a:solidFill>
                <a:latin typeface="Arial" pitchFamily="34" charset="0"/>
                <a:cs typeface="Arial" pitchFamily="34" charset="0"/>
              </a:defRPr>
            </a:lvl3pPr>
            <a:lvl4pPr marL="1559795" indent="-222828" defTabSz="942377" eaLnBrk="0" hangingPunct="0">
              <a:defRPr>
                <a:solidFill>
                  <a:schemeClr val="tx1"/>
                </a:solidFill>
                <a:latin typeface="Arial" pitchFamily="34" charset="0"/>
                <a:cs typeface="Arial" pitchFamily="34" charset="0"/>
              </a:defRPr>
            </a:lvl4pPr>
            <a:lvl5pPr marL="2005451" indent="-222828" defTabSz="942377" eaLnBrk="0" hangingPunct="0">
              <a:defRPr>
                <a:solidFill>
                  <a:schemeClr val="tx1"/>
                </a:solidFill>
                <a:latin typeface="Arial" pitchFamily="34" charset="0"/>
                <a:cs typeface="Arial" pitchFamily="34" charset="0"/>
              </a:defRPr>
            </a:lvl5pPr>
            <a:lvl6pPr marL="2451106" indent="-222828" algn="ctr" defTabSz="942377" eaLnBrk="0" fontAlgn="base" hangingPunct="0">
              <a:spcBef>
                <a:spcPct val="0"/>
              </a:spcBef>
              <a:spcAft>
                <a:spcPct val="0"/>
              </a:spcAft>
              <a:defRPr>
                <a:solidFill>
                  <a:schemeClr val="tx1"/>
                </a:solidFill>
                <a:latin typeface="Arial" pitchFamily="34" charset="0"/>
                <a:cs typeface="Arial" pitchFamily="34" charset="0"/>
              </a:defRPr>
            </a:lvl6pPr>
            <a:lvl7pPr marL="2896762" indent="-222828" algn="ctr" defTabSz="942377" eaLnBrk="0" fontAlgn="base" hangingPunct="0">
              <a:spcBef>
                <a:spcPct val="0"/>
              </a:spcBef>
              <a:spcAft>
                <a:spcPct val="0"/>
              </a:spcAft>
              <a:defRPr>
                <a:solidFill>
                  <a:schemeClr val="tx1"/>
                </a:solidFill>
                <a:latin typeface="Arial" pitchFamily="34" charset="0"/>
                <a:cs typeface="Arial" pitchFamily="34" charset="0"/>
              </a:defRPr>
            </a:lvl7pPr>
            <a:lvl8pPr marL="3342417" indent="-222828" algn="ctr" defTabSz="942377" eaLnBrk="0" fontAlgn="base" hangingPunct="0">
              <a:spcBef>
                <a:spcPct val="0"/>
              </a:spcBef>
              <a:spcAft>
                <a:spcPct val="0"/>
              </a:spcAft>
              <a:defRPr>
                <a:solidFill>
                  <a:schemeClr val="tx1"/>
                </a:solidFill>
                <a:latin typeface="Arial" pitchFamily="34" charset="0"/>
                <a:cs typeface="Arial" pitchFamily="34" charset="0"/>
              </a:defRPr>
            </a:lvl8pPr>
            <a:lvl9pPr marL="3788074" indent="-222828" algn="ctr" defTabSz="94237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FD15100-CF1D-4C31-8302-E0031E1EE2A8}" type="slidenum">
              <a:rPr lang="en-US" smtClean="0">
                <a:solidFill>
                  <a:srgbClr val="000000"/>
                </a:solidFill>
              </a:rPr>
              <a:pPr eaLnBrk="1" hangingPunct="1"/>
              <a:t>79</a:t>
            </a:fld>
            <a:endParaRPr lang="en-US" smtClean="0">
              <a:solidFill>
                <a:srgbClr val="000000"/>
              </a:solidFill>
            </a:endParaRPr>
          </a:p>
        </p:txBody>
      </p:sp>
      <p:sp>
        <p:nvSpPr>
          <p:cNvPr id="262147" name="Rectangle 2"/>
          <p:cNvSpPr>
            <a:spLocks noGrp="1" noRot="1" noChangeAspect="1" noChangeArrowheads="1" noTextEdit="1"/>
          </p:cNvSpPr>
          <p:nvPr>
            <p:ph type="sldImg"/>
          </p:nvPr>
        </p:nvSpPr>
        <p:spPr>
          <a:xfrm>
            <a:off x="1208088" y="704850"/>
            <a:ext cx="4691062" cy="3519488"/>
          </a:xfrm>
          <a:ln/>
        </p:spPr>
      </p:sp>
      <p:sp>
        <p:nvSpPr>
          <p:cNvPr id="262148" name="Rectangle 3"/>
          <p:cNvSpPr>
            <a:spLocks noGrp="1" noChangeArrowheads="1"/>
          </p:cNvSpPr>
          <p:nvPr>
            <p:ph type="body" idx="1"/>
          </p:nvPr>
        </p:nvSpPr>
        <p:spPr>
          <a:noFill/>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55361B-07B4-4583-A0E8-C3642FFD42E8}" type="slidenum">
              <a:rPr lang="en-US" smtClean="0">
                <a:solidFill>
                  <a:prstClr val="black"/>
                </a:solidFill>
              </a:rPr>
              <a:pPr fontAlgn="base">
                <a:spcBef>
                  <a:spcPct val="0"/>
                </a:spcBef>
                <a:spcAft>
                  <a:spcPct val="0"/>
                </a:spcAft>
                <a:defRPr/>
              </a:pPr>
              <a:t>80</a:t>
            </a:fld>
            <a:endParaRPr 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EE1C5E-FA1F-4C9B-B378-7683559642D5}" type="slidenum">
              <a:rPr lang="en-US" smtClean="0"/>
              <a:pPr fontAlgn="base">
                <a:spcBef>
                  <a:spcPct val="0"/>
                </a:spcBef>
                <a:spcAft>
                  <a:spcPct val="0"/>
                </a:spcAft>
                <a:defRPr/>
              </a:pPr>
              <a:t>81</a:t>
            </a:fld>
            <a:endParaRPr lang="en-US" smtClean="0"/>
          </a:p>
        </p:txBody>
      </p:sp>
      <p:sp>
        <p:nvSpPr>
          <p:cNvPr id="157699" name="Rectangle 2"/>
          <p:cNvSpPr>
            <a:spLocks noGrp="1" noRot="1" noChangeAspect="1" noChangeArrowheads="1" noTextEdit="1"/>
          </p:cNvSpPr>
          <p:nvPr>
            <p:ph type="sldImg"/>
          </p:nvPr>
        </p:nvSpPr>
        <p:spPr bwMode="auto">
          <a:xfrm>
            <a:off x="1206500" y="706438"/>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A Canadian Worldview</a:t>
            </a:r>
            <a:endParaRPr lang="en-US" smtClean="0"/>
          </a:p>
          <a:p>
            <a:pPr eaLnBrk="1" hangingPunct="1">
              <a:spcBef>
                <a:spcPct val="0"/>
              </a:spcBef>
            </a:pPr>
            <a:r>
              <a:rPr lang="en-US" u="sng" smtClean="0"/>
              <a:t>Talking Points</a:t>
            </a:r>
            <a:endParaRPr lang="en-US" smtClean="0"/>
          </a:p>
          <a:p>
            <a:pPr eaLnBrk="1" hangingPunct="1">
              <a:spcBef>
                <a:spcPct val="0"/>
              </a:spcBef>
            </a:pPr>
            <a:r>
              <a:rPr lang="en-US" smtClean="0"/>
              <a:t>Much of North America’s remaining natural gas reserves are located along the Artic Ocean North Shore and shared between the US (Alaska) and Canada.  For the past 25 years, the Canadian government, with private companies, has researched the construction of a massive pipeline from the Mackenzie River Delta to Alberta.  It now appears this project may go forward in 2006 with gas transport beginning in 2009.  More information can be found at the MVP website, http://www.mackenziegasproject.com. </a:t>
            </a:r>
          </a:p>
          <a:p>
            <a:pPr lvl="1" eaLnBrk="1" hangingPunct="1">
              <a:spcBef>
                <a:spcPct val="0"/>
              </a:spcBef>
            </a:pPr>
            <a:r>
              <a:rPr lang="en-US" smtClean="0"/>
              <a:t>The Mackenzie Valley Project (MVP) presents an example of opportunities that might arise elsewhere in the world to combine the delivery of natural gas with wellhead generated electricity via a Liquid Natural Gas SuperCable (to be discussed).</a:t>
            </a:r>
          </a:p>
          <a:p>
            <a:pPr lvl="1" eaLnBrk="1" hangingPunct="1">
              <a:spcBef>
                <a:spcPct val="0"/>
              </a:spcBef>
            </a:pPr>
            <a:r>
              <a:rPr lang="en-US" smtClean="0"/>
              <a:t>It is estimated that the Mackenzie Delta reserves, once full production begins, will last 15 – 20 years.  When exhausted, remote “wellhead” sites such as these present opportunities for the construction of “hydricity” producing nuclear plants to supplant indefinitely natural gas, and delivery hydrogen and electricity over the same SuperCable pipeline, if it has been pre-engineered for such conversion.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0D5A8A-EB1D-41DC-A551-466CC74F4703}" type="slidenum">
              <a:rPr lang="en-US" smtClean="0"/>
              <a:pPr fontAlgn="base">
                <a:spcBef>
                  <a:spcPct val="0"/>
                </a:spcBef>
                <a:spcAft>
                  <a:spcPct val="0"/>
                </a:spcAft>
                <a:defRPr/>
              </a:pPr>
              <a:t>82</a:t>
            </a:fld>
            <a:endParaRPr lang="en-US" smtClean="0"/>
          </a:p>
        </p:txBody>
      </p:sp>
      <p:sp>
        <p:nvSpPr>
          <p:cNvPr id="158723" name="Rectangle 2"/>
          <p:cNvSpPr>
            <a:spLocks noGrp="1" noRot="1" noChangeAspect="1" noChangeArrowheads="1" noTextEdit="1"/>
          </p:cNvSpPr>
          <p:nvPr>
            <p:ph type="sldImg"/>
          </p:nvPr>
        </p:nvSpPr>
        <p:spPr bwMode="auto">
          <a:xfrm>
            <a:off x="1206500" y="706438"/>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Mackenzie Valley Gas Pipeline</a:t>
            </a:r>
            <a:endParaRPr lang="en-US" smtClean="0"/>
          </a:p>
          <a:p>
            <a:pPr eaLnBrk="1" hangingPunct="1">
              <a:spcBef>
                <a:spcPct val="0"/>
              </a:spcBef>
            </a:pPr>
            <a:r>
              <a:rPr lang="en-US" u="sng" smtClean="0"/>
              <a:t>Talking Points</a:t>
            </a:r>
            <a:endParaRPr lang="en-US" smtClean="0"/>
          </a:p>
          <a:p>
            <a:pPr eaLnBrk="1" hangingPunct="1">
              <a:spcBef>
                <a:spcPct val="0"/>
              </a:spcBef>
            </a:pPr>
            <a:r>
              <a:rPr lang="en-US" smtClean="0"/>
              <a:t>The total length of the pipeline is some 1220 kilometers (760 miles).  Two lines are planned, one to carry high pressure methane and a much smaller one for heavier liquefied petroleum gases (butane, etc.).  The “thermal power” to be delivered is around 18 GW, about the same as the electrical equivalent generated at China’s Three Gorges.  The towns located along the line are the sites of re-pressurization stations, which, in a SuperCable setting, could contain cryogenic refrigeration and pumping equipment.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55361B-07B4-4583-A0E8-C3642FFD42E8}" type="slidenum">
              <a:rPr lang="en-US" smtClean="0">
                <a:solidFill>
                  <a:prstClr val="black"/>
                </a:solidFill>
              </a:rPr>
              <a:pPr fontAlgn="base">
                <a:spcBef>
                  <a:spcPct val="0"/>
                </a:spcBef>
                <a:spcAft>
                  <a:spcPct val="0"/>
                </a:spcAft>
                <a:defRPr/>
              </a:pPr>
              <a:t>91</a:t>
            </a:fld>
            <a:endParaRPr lang="en-US" smtClean="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735E2AD-21E5-4150-804F-85B26A6B8AEA}" type="slidenum">
              <a:rPr lang="en-US" smtClean="0">
                <a:latin typeface="Arial" charset="0"/>
              </a:rPr>
              <a:pPr fontAlgn="base">
                <a:spcBef>
                  <a:spcPct val="0"/>
                </a:spcBef>
                <a:spcAft>
                  <a:spcPct val="0"/>
                </a:spcAft>
                <a:defRPr/>
              </a:pPr>
              <a:t>92</a:t>
            </a:fld>
            <a:endParaRPr lang="en-US" smtClean="0">
              <a:latin typeface="Arial"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F27ED10-90E4-4B03-A1A0-38F890E3CA9D}" type="slidenum">
              <a:rPr lang="en-US" smtClean="0">
                <a:solidFill>
                  <a:srgbClr val="000000"/>
                </a:solidFill>
              </a:rPr>
              <a:pPr fontAlgn="base">
                <a:spcBef>
                  <a:spcPct val="0"/>
                </a:spcBef>
                <a:spcAft>
                  <a:spcPct val="0"/>
                </a:spcAft>
                <a:defRPr/>
              </a:pPr>
              <a:t>22</a:t>
            </a:fld>
            <a:endParaRPr lang="en-US" smtClean="0">
              <a:solidFill>
                <a:srgbClr val="000000"/>
              </a:solidFill>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21905E7-592A-4F6A-9023-30337AAA18CF}" type="slidenum">
              <a:rPr lang="en-US" smtClean="0"/>
              <a:pPr fontAlgn="base">
                <a:spcBef>
                  <a:spcPct val="0"/>
                </a:spcBef>
                <a:spcAft>
                  <a:spcPct val="0"/>
                </a:spcAft>
                <a:defRPr/>
              </a:pPr>
              <a:t>93</a:t>
            </a:fld>
            <a:endParaRPr lang="en-US"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xfrm>
            <a:off x="1222280" y="704757"/>
            <a:ext cx="4657917" cy="3519126"/>
          </a:xfrm>
          <a:ln/>
        </p:spPr>
      </p:sp>
      <p:sp>
        <p:nvSpPr>
          <p:cNvPr id="253955" name="Notes Placeholder 2"/>
          <p:cNvSpPr>
            <a:spLocks noGrp="1"/>
          </p:cNvSpPr>
          <p:nvPr>
            <p:ph type="body" idx="1"/>
          </p:nvPr>
        </p:nvSpPr>
        <p:spPr>
          <a:noFill/>
        </p:spPr>
        <p:txBody>
          <a:bodyPr/>
          <a:lstStyle/>
          <a:p>
            <a:endParaRPr lang="en-US" smtClean="0">
              <a:latin typeface="Arial" pitchFamily="34" charset="0"/>
              <a:cs typeface="Arial" pitchFamily="34" charset="0"/>
            </a:endParaRPr>
          </a:p>
        </p:txBody>
      </p:sp>
      <p:sp>
        <p:nvSpPr>
          <p:cNvPr id="253956" name="Slide Number Placeholder 3"/>
          <p:cNvSpPr>
            <a:spLocks noGrp="1"/>
          </p:cNvSpPr>
          <p:nvPr>
            <p:ph type="sldNum" sz="quarter" idx="5"/>
          </p:nvPr>
        </p:nvSpPr>
        <p:spPr>
          <a:noFill/>
        </p:spPr>
        <p:txBody>
          <a:bodyPr/>
          <a:lstStyle>
            <a:lvl1pPr defTabSz="942425" eaLnBrk="0" hangingPunct="0">
              <a:defRPr>
                <a:solidFill>
                  <a:schemeClr val="tx1"/>
                </a:solidFill>
                <a:latin typeface="Arial" pitchFamily="34" charset="0"/>
                <a:cs typeface="Arial" pitchFamily="34" charset="0"/>
              </a:defRPr>
            </a:lvl1pPr>
            <a:lvl2pPr marL="724228" indent="-278549" defTabSz="942425" eaLnBrk="0" hangingPunct="0">
              <a:defRPr>
                <a:solidFill>
                  <a:schemeClr val="tx1"/>
                </a:solidFill>
                <a:latin typeface="Arial" pitchFamily="34" charset="0"/>
                <a:cs typeface="Arial" pitchFamily="34" charset="0"/>
              </a:defRPr>
            </a:lvl2pPr>
            <a:lvl3pPr marL="1114196" indent="-222839" defTabSz="942425" eaLnBrk="0" hangingPunct="0">
              <a:defRPr>
                <a:solidFill>
                  <a:schemeClr val="tx1"/>
                </a:solidFill>
                <a:latin typeface="Arial" pitchFamily="34" charset="0"/>
                <a:cs typeface="Arial" pitchFamily="34" charset="0"/>
              </a:defRPr>
            </a:lvl3pPr>
            <a:lvl4pPr marL="1559875" indent="-222839" defTabSz="942425" eaLnBrk="0" hangingPunct="0">
              <a:defRPr>
                <a:solidFill>
                  <a:schemeClr val="tx1"/>
                </a:solidFill>
                <a:latin typeface="Arial" pitchFamily="34" charset="0"/>
                <a:cs typeface="Arial" pitchFamily="34" charset="0"/>
              </a:defRPr>
            </a:lvl4pPr>
            <a:lvl5pPr marL="2005554" indent="-222839" defTabSz="942425" eaLnBrk="0" hangingPunct="0">
              <a:defRPr>
                <a:solidFill>
                  <a:schemeClr val="tx1"/>
                </a:solidFill>
                <a:latin typeface="Arial" pitchFamily="34" charset="0"/>
                <a:cs typeface="Arial" pitchFamily="34" charset="0"/>
              </a:defRPr>
            </a:lvl5pPr>
            <a:lvl6pPr marL="2451232" indent="-222839" algn="ctr" defTabSz="942425" eaLnBrk="0" fontAlgn="base" hangingPunct="0">
              <a:spcBef>
                <a:spcPct val="0"/>
              </a:spcBef>
              <a:spcAft>
                <a:spcPct val="0"/>
              </a:spcAft>
              <a:defRPr>
                <a:solidFill>
                  <a:schemeClr val="tx1"/>
                </a:solidFill>
                <a:latin typeface="Arial" pitchFamily="34" charset="0"/>
                <a:cs typeface="Arial" pitchFamily="34" charset="0"/>
              </a:defRPr>
            </a:lvl6pPr>
            <a:lvl7pPr marL="2896911" indent="-222839" algn="ctr" defTabSz="942425" eaLnBrk="0" fontAlgn="base" hangingPunct="0">
              <a:spcBef>
                <a:spcPct val="0"/>
              </a:spcBef>
              <a:spcAft>
                <a:spcPct val="0"/>
              </a:spcAft>
              <a:defRPr>
                <a:solidFill>
                  <a:schemeClr val="tx1"/>
                </a:solidFill>
                <a:latin typeface="Arial" pitchFamily="34" charset="0"/>
                <a:cs typeface="Arial" pitchFamily="34" charset="0"/>
              </a:defRPr>
            </a:lvl7pPr>
            <a:lvl8pPr marL="3342589" indent="-222839" algn="ctr" defTabSz="942425" eaLnBrk="0" fontAlgn="base" hangingPunct="0">
              <a:spcBef>
                <a:spcPct val="0"/>
              </a:spcBef>
              <a:spcAft>
                <a:spcPct val="0"/>
              </a:spcAft>
              <a:defRPr>
                <a:solidFill>
                  <a:schemeClr val="tx1"/>
                </a:solidFill>
                <a:latin typeface="Arial" pitchFamily="34" charset="0"/>
                <a:cs typeface="Arial" pitchFamily="34" charset="0"/>
              </a:defRPr>
            </a:lvl8pPr>
            <a:lvl9pPr marL="3788268" indent="-222839" algn="ctr" defTabSz="94242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5FBE9BB-053D-407D-BDFC-22832E16640A}" type="slidenum">
              <a:rPr lang="en-US" smtClean="0"/>
              <a:pPr eaLnBrk="1" hangingPunct="1"/>
              <a:t>94</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55361B-07B4-4583-A0E8-C3642FFD42E8}" type="slidenum">
              <a:rPr lang="en-US" smtClean="0">
                <a:solidFill>
                  <a:prstClr val="black"/>
                </a:solidFill>
              </a:rPr>
              <a:pPr fontAlgn="base">
                <a:spcBef>
                  <a:spcPct val="0"/>
                </a:spcBef>
                <a:spcAft>
                  <a:spcPct val="0"/>
                </a:spcAft>
                <a:defRPr/>
              </a:pPr>
              <a:t>96</a:t>
            </a:fld>
            <a:endParaRPr lang="en-US" smtClean="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D15400-3EBA-4187-8A88-4CA354C922FA}" type="slidenum">
              <a:rPr lang="en-US" smtClean="0"/>
              <a:pPr fontAlgn="base">
                <a:spcBef>
                  <a:spcPct val="0"/>
                </a:spcBef>
                <a:spcAft>
                  <a:spcPct val="0"/>
                </a:spcAft>
                <a:defRPr/>
              </a:pPr>
              <a:t>102</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9C4283-B026-4FDA-A662-74E39E118324}" type="slidenum">
              <a:rPr lang="en-US" smtClean="0"/>
              <a:pPr fontAlgn="base">
                <a:spcBef>
                  <a:spcPct val="0"/>
                </a:spcBef>
                <a:spcAft>
                  <a:spcPct val="0"/>
                </a:spcAft>
                <a:defRPr/>
              </a:pPr>
              <a:t>108</a:t>
            </a:fld>
            <a:endParaRPr lang="en-US" smtClean="0"/>
          </a:p>
        </p:txBody>
      </p:sp>
      <p:sp>
        <p:nvSpPr>
          <p:cNvPr id="181251" name="Rectangle 2"/>
          <p:cNvSpPr>
            <a:spLocks noGrp="1" noRot="1" noChangeAspect="1" noChangeArrowheads="1" noTextEdit="1"/>
          </p:cNvSpPr>
          <p:nvPr>
            <p:ph type="sldImg"/>
          </p:nvPr>
        </p:nvSpPr>
        <p:spPr bwMode="auto">
          <a:xfrm>
            <a:off x="1214438" y="711200"/>
            <a:ext cx="4675187" cy="3506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p:cNvSpPr>
            <a:spLocks noGrp="1" noChangeArrowheads="1"/>
          </p:cNvSpPr>
          <p:nvPr>
            <p:ph type="body" idx="1"/>
          </p:nvPr>
        </p:nvSpPr>
        <p:spPr bwMode="auto">
          <a:xfrm>
            <a:off x="946997" y="4454637"/>
            <a:ext cx="5208482" cy="45671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062B4C-ACAF-4C29-B9C4-E5965ADBF4A2}" type="slidenum">
              <a:rPr lang="en-US" smtClean="0"/>
              <a:pPr fontAlgn="base">
                <a:spcBef>
                  <a:spcPct val="0"/>
                </a:spcBef>
                <a:spcAft>
                  <a:spcPct val="0"/>
                </a:spcAft>
                <a:defRPr/>
              </a:pPr>
              <a:t>109</a:t>
            </a:fld>
            <a:endParaRPr lang="en-US" smtClean="0"/>
          </a:p>
        </p:txBody>
      </p:sp>
      <p:sp>
        <p:nvSpPr>
          <p:cNvPr id="182275" name="Rectangle 2"/>
          <p:cNvSpPr>
            <a:spLocks noGrp="1" noRot="1" noChangeAspect="1" noChangeArrowheads="1" noTextEdit="1"/>
          </p:cNvSpPr>
          <p:nvPr>
            <p:ph type="sldImg"/>
          </p:nvPr>
        </p:nvSpPr>
        <p:spPr bwMode="auto">
          <a:xfrm>
            <a:off x="1214438" y="711200"/>
            <a:ext cx="4675187" cy="3506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xfrm>
            <a:off x="946997" y="4454637"/>
            <a:ext cx="5208482" cy="45671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8BAD12-43B5-44A3-ACAC-44852984CB02}" type="slidenum">
              <a:rPr lang="en-US" smtClean="0"/>
              <a:pPr fontAlgn="base">
                <a:spcBef>
                  <a:spcPct val="0"/>
                </a:spcBef>
                <a:spcAft>
                  <a:spcPct val="0"/>
                </a:spcAft>
                <a:defRPr/>
              </a:pPr>
              <a:t>110</a:t>
            </a:fld>
            <a:endParaRPr lang="en-US" smtClean="0"/>
          </a:p>
        </p:txBody>
      </p:sp>
      <p:sp>
        <p:nvSpPr>
          <p:cNvPr id="183299" name="Rectangle 2"/>
          <p:cNvSpPr>
            <a:spLocks noGrp="1" noRot="1" noChangeAspect="1" noChangeArrowheads="1" noTextEdit="1"/>
          </p:cNvSpPr>
          <p:nvPr>
            <p:ph type="sldImg"/>
          </p:nvPr>
        </p:nvSpPr>
        <p:spPr bwMode="auto">
          <a:xfrm>
            <a:off x="1214438" y="711200"/>
            <a:ext cx="4675187" cy="3506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xfrm>
            <a:off x="946997" y="4454637"/>
            <a:ext cx="5208482" cy="45671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D61874-CC8C-4117-8EEA-EE1CBEA7E784}" type="slidenum">
              <a:rPr lang="en-US" smtClean="0"/>
              <a:pPr>
                <a:defRPr/>
              </a:pPr>
              <a:t>115</a:t>
            </a:fld>
            <a:endParaRPr lang="en-US" smtClean="0"/>
          </a:p>
        </p:txBody>
      </p:sp>
      <p:sp>
        <p:nvSpPr>
          <p:cNvPr id="147459" name="Rectangle 2"/>
          <p:cNvSpPr>
            <a:spLocks noGrp="1" noRot="1" noChangeAspect="1" noChangeArrowheads="1" noTextEdit="1"/>
          </p:cNvSpPr>
          <p:nvPr>
            <p:ph type="sldImg"/>
          </p:nvPr>
        </p:nvSpPr>
        <p:spPr bwMode="auto">
          <a:xfrm>
            <a:off x="1206500"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AB6A15-F270-4C0F-8ACB-714B9DF6C9B5}" type="slidenum">
              <a:rPr lang="en-US" smtClean="0"/>
              <a:pPr>
                <a:defRPr/>
              </a:pPr>
              <a:t>116</a:t>
            </a:fld>
            <a:endParaRPr lang="en-US" smtClean="0"/>
          </a:p>
        </p:txBody>
      </p:sp>
      <p:sp>
        <p:nvSpPr>
          <p:cNvPr id="148483" name="Rectangle 2"/>
          <p:cNvSpPr>
            <a:spLocks noGrp="1" noRot="1" noChangeAspect="1" noChangeArrowheads="1" noTextEdit="1"/>
          </p:cNvSpPr>
          <p:nvPr>
            <p:ph type="sldImg"/>
          </p:nvPr>
        </p:nvSpPr>
        <p:spPr bwMode="auto">
          <a:xfrm>
            <a:off x="1206500"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6CBBD46-2968-434B-BFB1-43210685404F}" type="slidenum">
              <a:rPr lang="en-US" smtClean="0"/>
              <a:pPr>
                <a:defRPr/>
              </a:pPr>
              <a:t>117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610" indent="-294465">
              <a:defRPr>
                <a:solidFill>
                  <a:schemeClr val="tx1"/>
                </a:solidFill>
                <a:latin typeface="Calibri" pitchFamily="34" charset="0"/>
              </a:defRPr>
            </a:lvl2pPr>
            <a:lvl3pPr marL="1177862" indent="-235572">
              <a:defRPr>
                <a:solidFill>
                  <a:schemeClr val="tx1"/>
                </a:solidFill>
                <a:latin typeface="Calibri" pitchFamily="34" charset="0"/>
              </a:defRPr>
            </a:lvl3pPr>
            <a:lvl4pPr marL="1649006" indent="-235572">
              <a:defRPr>
                <a:solidFill>
                  <a:schemeClr val="tx1"/>
                </a:solidFill>
                <a:latin typeface="Calibri" pitchFamily="34" charset="0"/>
              </a:defRPr>
            </a:lvl4pPr>
            <a:lvl5pPr marL="2120151" indent="-235572">
              <a:defRPr>
                <a:solidFill>
                  <a:schemeClr val="tx1"/>
                </a:solidFill>
                <a:latin typeface="Calibri" pitchFamily="34" charset="0"/>
              </a:defRPr>
            </a:lvl5pPr>
            <a:lvl6pPr marL="2591295" indent="-235572" fontAlgn="base">
              <a:spcBef>
                <a:spcPct val="0"/>
              </a:spcBef>
              <a:spcAft>
                <a:spcPct val="0"/>
              </a:spcAft>
              <a:defRPr>
                <a:solidFill>
                  <a:schemeClr val="tx1"/>
                </a:solidFill>
                <a:latin typeface="Calibri" pitchFamily="34" charset="0"/>
              </a:defRPr>
            </a:lvl6pPr>
            <a:lvl7pPr marL="3062440" indent="-235572" fontAlgn="base">
              <a:spcBef>
                <a:spcPct val="0"/>
              </a:spcBef>
              <a:spcAft>
                <a:spcPct val="0"/>
              </a:spcAft>
              <a:defRPr>
                <a:solidFill>
                  <a:schemeClr val="tx1"/>
                </a:solidFill>
                <a:latin typeface="Calibri" pitchFamily="34" charset="0"/>
              </a:defRPr>
            </a:lvl7pPr>
            <a:lvl8pPr marL="3533585" indent="-235572" fontAlgn="base">
              <a:spcBef>
                <a:spcPct val="0"/>
              </a:spcBef>
              <a:spcAft>
                <a:spcPct val="0"/>
              </a:spcAft>
              <a:defRPr>
                <a:solidFill>
                  <a:schemeClr val="tx1"/>
                </a:solidFill>
                <a:latin typeface="Calibri" pitchFamily="34" charset="0"/>
              </a:defRPr>
            </a:lvl8pPr>
            <a:lvl9pPr marL="4004729" indent="-23557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99332FD-A7CC-42C8-8B65-DB6988D45693}" type="slidenum">
              <a:rPr lang="en-US" smtClean="0">
                <a:solidFill>
                  <a:srgbClr val="000000"/>
                </a:solidFill>
              </a:rPr>
              <a:pPr fontAlgn="base">
                <a:spcBef>
                  <a:spcPct val="0"/>
                </a:spcBef>
                <a:spcAft>
                  <a:spcPct val="0"/>
                </a:spcAft>
                <a:defRPr/>
              </a:pPr>
              <a:t>23</a:t>
            </a:fld>
            <a:endParaRPr lang="en-US" smtClean="0">
              <a:solidFill>
                <a:srgbClr val="000000"/>
              </a:solidFill>
            </a:endParaRPr>
          </a:p>
        </p:txBody>
      </p:sp>
      <p:sp>
        <p:nvSpPr>
          <p:cNvPr id="257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197716E-59C7-48AD-88EF-62D336B0B509}" type="slidenum">
              <a:rPr lang="en-US" smtClean="0"/>
              <a:pPr>
                <a:defRPr/>
              </a:pPr>
              <a:t>118</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C381164-6084-4AD2-9A92-BCC171A53671}" type="slidenum">
              <a:rPr lang="en-US"/>
              <a:pPr/>
              <a:t>123</a:t>
            </a:fld>
            <a:endParaRPr lang="en-US"/>
          </a:p>
        </p:txBody>
      </p:sp>
      <p:sp>
        <p:nvSpPr>
          <p:cNvPr id="49154" name="Rectangle 7"/>
          <p:cNvSpPr txBox="1">
            <a:spLocks noGrp="1" noChangeArrowheads="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1" tIns="47097" rIns="94191" bIns="47097" anchor="b"/>
          <a:lstStyle>
            <a:lvl1pPr algn="l">
              <a:defRPr>
                <a:solidFill>
                  <a:schemeClr val="tx1"/>
                </a:solidFill>
                <a:latin typeface="Arial" pitchFamily="34" charset="0"/>
                <a:cs typeface="Arial" pitchFamily="34" charset="0"/>
              </a:defRPr>
            </a:lvl1pPr>
            <a:lvl2pPr marL="744538" indent="-288925"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598613" indent="-227013" algn="l">
              <a:defRPr>
                <a:solidFill>
                  <a:schemeClr val="tx1"/>
                </a:solidFill>
                <a:latin typeface="Arial" pitchFamily="34" charset="0"/>
                <a:cs typeface="Arial" pitchFamily="34" charset="0"/>
              </a:defRPr>
            </a:lvl4pPr>
            <a:lvl5pPr marL="2055813" indent="-227013" algn="l">
              <a:defRPr>
                <a:solidFill>
                  <a:schemeClr val="tx1"/>
                </a:solidFill>
                <a:latin typeface="Arial" pitchFamily="34" charset="0"/>
                <a:cs typeface="Arial" pitchFamily="34" charset="0"/>
              </a:defRPr>
            </a:lvl5pPr>
            <a:lvl6pPr marL="2513013" indent="-227013" fontAlgn="base">
              <a:spcBef>
                <a:spcPct val="0"/>
              </a:spcBef>
              <a:spcAft>
                <a:spcPct val="0"/>
              </a:spcAft>
              <a:defRPr>
                <a:solidFill>
                  <a:schemeClr val="tx1"/>
                </a:solidFill>
                <a:latin typeface="Arial" pitchFamily="34" charset="0"/>
                <a:cs typeface="Arial" pitchFamily="34" charset="0"/>
              </a:defRPr>
            </a:lvl6pPr>
            <a:lvl7pPr marL="2970213" indent="-227013" fontAlgn="base">
              <a:spcBef>
                <a:spcPct val="0"/>
              </a:spcBef>
              <a:spcAft>
                <a:spcPct val="0"/>
              </a:spcAft>
              <a:defRPr>
                <a:solidFill>
                  <a:schemeClr val="tx1"/>
                </a:solidFill>
                <a:latin typeface="Arial" pitchFamily="34" charset="0"/>
                <a:cs typeface="Arial" pitchFamily="34" charset="0"/>
              </a:defRPr>
            </a:lvl7pPr>
            <a:lvl8pPr marL="3427413" indent="-227013" fontAlgn="base">
              <a:spcBef>
                <a:spcPct val="0"/>
              </a:spcBef>
              <a:spcAft>
                <a:spcPct val="0"/>
              </a:spcAft>
              <a:defRPr>
                <a:solidFill>
                  <a:schemeClr val="tx1"/>
                </a:solidFill>
                <a:latin typeface="Arial" pitchFamily="34" charset="0"/>
                <a:cs typeface="Arial" pitchFamily="34" charset="0"/>
              </a:defRPr>
            </a:lvl8pPr>
            <a:lvl9pPr marL="3884613" indent="-227013" fontAlgn="base">
              <a:spcBef>
                <a:spcPct val="0"/>
              </a:spcBef>
              <a:spcAft>
                <a:spcPct val="0"/>
              </a:spcAft>
              <a:defRPr>
                <a:solidFill>
                  <a:schemeClr val="tx1"/>
                </a:solidFill>
                <a:latin typeface="Arial" pitchFamily="34" charset="0"/>
                <a:cs typeface="Arial" pitchFamily="34" charset="0"/>
              </a:defRPr>
            </a:lvl9pPr>
          </a:lstStyle>
          <a:p>
            <a:pPr algn="r"/>
            <a:fld id="{6C8000A4-A8D1-43E1-A47D-6EBF2C9A69DF}" type="slidenum">
              <a:rPr lang="en-US" sz="1000">
                <a:latin typeface="Calibri" pitchFamily="34" charset="0"/>
              </a:rPr>
              <a:pPr algn="r"/>
              <a:t>123</a:t>
            </a:fld>
            <a:endParaRPr lang="en-US" sz="1000">
              <a:latin typeface="Calibri" pitchFamily="34" charset="0"/>
            </a:endParaRPr>
          </a:p>
        </p:txBody>
      </p:sp>
      <p:sp>
        <p:nvSpPr>
          <p:cNvPr id="49155" name="Rectangle 2"/>
          <p:cNvSpPr>
            <a:spLocks noGrp="1" noRot="1" noChangeAspect="1" noChangeArrowheads="1" noTextEdit="1"/>
          </p:cNvSpPr>
          <p:nvPr>
            <p:ph type="sldImg"/>
          </p:nvPr>
        </p:nvSpPr>
        <p:spPr>
          <a:xfrm>
            <a:off x="1209675" y="704850"/>
            <a:ext cx="4687888" cy="3517900"/>
          </a:xfrm>
          <a:ln/>
        </p:spPr>
      </p:sp>
      <p:sp>
        <p:nvSpPr>
          <p:cNvPr id="49156" name="Rectangle 3"/>
          <p:cNvSpPr>
            <a:spLocks noGrp="1" noChangeArrowheads="1"/>
          </p:cNvSpPr>
          <p:nvPr>
            <p:ph type="body" idx="1"/>
          </p:nvPr>
        </p:nvSpPr>
        <p:spPr/>
        <p:txBody>
          <a:bodyPr lIns="94191" tIns="47097" rIns="94191" bIns="47097"/>
          <a:lstStyle/>
          <a:p>
            <a:pPr>
              <a:spcBef>
                <a:spcPct val="0"/>
              </a:spcBef>
            </a:pPr>
            <a:endParaRPr lang="pl-P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6D80F3E-882D-409F-A1B6-3EFDBD7DF7C8}" type="slidenum">
              <a:rPr lang="en-US"/>
              <a:pPr/>
              <a:t>127</a:t>
            </a:fld>
            <a:endParaRPr lang="en-US"/>
          </a:p>
        </p:txBody>
      </p:sp>
      <p:sp>
        <p:nvSpPr>
          <p:cNvPr id="151554" name="Slide Image Placeholder 1"/>
          <p:cNvSpPr>
            <a:spLocks noGrp="1" noRot="1" noChangeAspect="1" noTextEdit="1"/>
          </p:cNvSpPr>
          <p:nvPr>
            <p:ph type="sldImg"/>
          </p:nvPr>
        </p:nvSpPr>
        <p:spPr>
          <a:xfrm>
            <a:off x="1208088" y="704850"/>
            <a:ext cx="4691062" cy="3519488"/>
          </a:xfrm>
          <a:ln/>
          <a:extLst>
            <a:ext uri="{909E8E84-426E-40DD-AFC4-6F175D3DCCD1}">
              <a14:hiddenFill xmlns:a14="http://schemas.microsoft.com/office/drawing/2010/main">
                <a:noFill/>
              </a14:hiddenFill>
            </a:ext>
          </a:extLst>
        </p:spPr>
      </p:sp>
      <p:sp>
        <p:nvSpPr>
          <p:cNvPr id="151555" name="Notes Placeholder 2"/>
          <p:cNvSpPr>
            <a:spLocks noGrp="1"/>
          </p:cNvSpPr>
          <p:nvPr>
            <p:ph type="body" idx="1"/>
          </p:nvPr>
        </p:nvSpPr>
        <p:spPr/>
        <p:txBody>
          <a:bodyPr lIns="94202" tIns="47101" rIns="94202" bIns="47101"/>
          <a:lstStyle/>
          <a:p>
            <a:endParaRPr lang="pl-PL"/>
          </a:p>
        </p:txBody>
      </p:sp>
      <p:sp>
        <p:nvSpPr>
          <p:cNvPr id="4" name="Slide Number Placeholder 3"/>
          <p:cNvSpPr txBox="1">
            <a:spLocks noGrp="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algn="l">
              <a:defRPr>
                <a:solidFill>
                  <a:schemeClr val="tx1"/>
                </a:solidFill>
                <a:latin typeface="Arial" pitchFamily="34" charset="0"/>
                <a:cs typeface="Arial" pitchFamily="34" charset="0"/>
              </a:defRPr>
            </a:lvl1pPr>
            <a:lvl2pPr marL="744538" indent="-288925"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598613" indent="-227013" algn="l">
              <a:defRPr>
                <a:solidFill>
                  <a:schemeClr val="tx1"/>
                </a:solidFill>
                <a:latin typeface="Arial" pitchFamily="34" charset="0"/>
                <a:cs typeface="Arial" pitchFamily="34" charset="0"/>
              </a:defRPr>
            </a:lvl4pPr>
            <a:lvl5pPr marL="2055813" indent="-227013" algn="l">
              <a:defRPr>
                <a:solidFill>
                  <a:schemeClr val="tx1"/>
                </a:solidFill>
                <a:latin typeface="Arial" pitchFamily="34" charset="0"/>
                <a:cs typeface="Arial" pitchFamily="34" charset="0"/>
              </a:defRPr>
            </a:lvl5pPr>
            <a:lvl6pPr marL="2513013" indent="-227013" fontAlgn="base">
              <a:spcBef>
                <a:spcPct val="0"/>
              </a:spcBef>
              <a:spcAft>
                <a:spcPct val="0"/>
              </a:spcAft>
              <a:defRPr>
                <a:solidFill>
                  <a:schemeClr val="tx1"/>
                </a:solidFill>
                <a:latin typeface="Arial" pitchFamily="34" charset="0"/>
                <a:cs typeface="Arial" pitchFamily="34" charset="0"/>
              </a:defRPr>
            </a:lvl6pPr>
            <a:lvl7pPr marL="2970213" indent="-227013" fontAlgn="base">
              <a:spcBef>
                <a:spcPct val="0"/>
              </a:spcBef>
              <a:spcAft>
                <a:spcPct val="0"/>
              </a:spcAft>
              <a:defRPr>
                <a:solidFill>
                  <a:schemeClr val="tx1"/>
                </a:solidFill>
                <a:latin typeface="Arial" pitchFamily="34" charset="0"/>
                <a:cs typeface="Arial" pitchFamily="34" charset="0"/>
              </a:defRPr>
            </a:lvl7pPr>
            <a:lvl8pPr marL="3427413" indent="-227013" fontAlgn="base">
              <a:spcBef>
                <a:spcPct val="0"/>
              </a:spcBef>
              <a:spcAft>
                <a:spcPct val="0"/>
              </a:spcAft>
              <a:defRPr>
                <a:solidFill>
                  <a:schemeClr val="tx1"/>
                </a:solidFill>
                <a:latin typeface="Arial" pitchFamily="34" charset="0"/>
                <a:cs typeface="Arial" pitchFamily="34" charset="0"/>
              </a:defRPr>
            </a:lvl8pPr>
            <a:lvl9pPr marL="3884613" indent="-227013" fontAlgn="base">
              <a:spcBef>
                <a:spcPct val="0"/>
              </a:spcBef>
              <a:spcAft>
                <a:spcPct val="0"/>
              </a:spcAft>
              <a:defRPr>
                <a:solidFill>
                  <a:schemeClr val="tx1"/>
                </a:solidFill>
                <a:latin typeface="Arial" pitchFamily="34" charset="0"/>
                <a:cs typeface="Arial" pitchFamily="34" charset="0"/>
              </a:defRPr>
            </a:lvl9pPr>
          </a:lstStyle>
          <a:p>
            <a:pPr algn="r"/>
            <a:fld id="{4FF7E970-3F78-4EE6-926A-2731F9F31576}" type="slidenum">
              <a:rPr lang="en-US" sz="1100">
                <a:latin typeface="Calibri" pitchFamily="34" charset="0"/>
              </a:rPr>
              <a:pPr algn="r"/>
              <a:t>127</a:t>
            </a:fld>
            <a:endParaRPr lang="en-US" sz="11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93BC1ED-97C3-4BD7-8DC1-33ACA101C498}" type="slidenum">
              <a:rPr lang="en-US"/>
              <a:pPr/>
              <a:t>128</a:t>
            </a:fld>
            <a:endParaRPr lang="en-US"/>
          </a:p>
        </p:txBody>
      </p:sp>
      <p:sp>
        <p:nvSpPr>
          <p:cNvPr id="133122" name="Slide Image Placeholder 1"/>
          <p:cNvSpPr>
            <a:spLocks noGrp="1" noRot="1" noChangeAspect="1" noTextEdit="1"/>
          </p:cNvSpPr>
          <p:nvPr>
            <p:ph type="sldImg"/>
          </p:nvPr>
        </p:nvSpPr>
        <p:spPr>
          <a:xfrm>
            <a:off x="1208088" y="704850"/>
            <a:ext cx="4691062" cy="3519488"/>
          </a:xfrm>
          <a:ln/>
          <a:extLst>
            <a:ext uri="{909E8E84-426E-40DD-AFC4-6F175D3DCCD1}">
              <a14:hiddenFill xmlns:a14="http://schemas.microsoft.com/office/drawing/2010/main">
                <a:noFill/>
              </a14:hiddenFill>
            </a:ext>
          </a:extLst>
        </p:spPr>
      </p:sp>
      <p:sp>
        <p:nvSpPr>
          <p:cNvPr id="133123" name="Notes Placeholder 2"/>
          <p:cNvSpPr>
            <a:spLocks noGrp="1"/>
          </p:cNvSpPr>
          <p:nvPr>
            <p:ph type="body" idx="1"/>
          </p:nvPr>
        </p:nvSpPr>
        <p:spPr/>
        <p:txBody>
          <a:bodyPr lIns="94202" tIns="47101" rIns="94202" bIns="47101"/>
          <a:lstStyle/>
          <a:p>
            <a:pPr>
              <a:spcBef>
                <a:spcPct val="0"/>
              </a:spcBef>
            </a:pPr>
            <a:endParaRPr lang="pl-PL"/>
          </a:p>
        </p:txBody>
      </p:sp>
      <p:sp>
        <p:nvSpPr>
          <p:cNvPr id="56324" name="Slide Number Placeholder 3"/>
          <p:cNvSpPr txBox="1">
            <a:spLocks noGrp="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algn="l">
              <a:defRPr>
                <a:solidFill>
                  <a:schemeClr val="tx1"/>
                </a:solidFill>
                <a:latin typeface="Arial" pitchFamily="34" charset="0"/>
                <a:cs typeface="Arial" pitchFamily="34" charset="0"/>
              </a:defRPr>
            </a:lvl1pPr>
            <a:lvl2pPr marL="744538" indent="-288925"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598613" indent="-227013" algn="l">
              <a:defRPr>
                <a:solidFill>
                  <a:schemeClr val="tx1"/>
                </a:solidFill>
                <a:latin typeface="Arial" pitchFamily="34" charset="0"/>
                <a:cs typeface="Arial" pitchFamily="34" charset="0"/>
              </a:defRPr>
            </a:lvl4pPr>
            <a:lvl5pPr marL="2055813" indent="-227013" algn="l">
              <a:defRPr>
                <a:solidFill>
                  <a:schemeClr val="tx1"/>
                </a:solidFill>
                <a:latin typeface="Arial" pitchFamily="34" charset="0"/>
                <a:cs typeface="Arial" pitchFamily="34" charset="0"/>
              </a:defRPr>
            </a:lvl5pPr>
            <a:lvl6pPr marL="2513013" indent="-227013" fontAlgn="base">
              <a:spcBef>
                <a:spcPct val="0"/>
              </a:spcBef>
              <a:spcAft>
                <a:spcPct val="0"/>
              </a:spcAft>
              <a:defRPr>
                <a:solidFill>
                  <a:schemeClr val="tx1"/>
                </a:solidFill>
                <a:latin typeface="Arial" pitchFamily="34" charset="0"/>
                <a:cs typeface="Arial" pitchFamily="34" charset="0"/>
              </a:defRPr>
            </a:lvl6pPr>
            <a:lvl7pPr marL="2970213" indent="-227013" fontAlgn="base">
              <a:spcBef>
                <a:spcPct val="0"/>
              </a:spcBef>
              <a:spcAft>
                <a:spcPct val="0"/>
              </a:spcAft>
              <a:defRPr>
                <a:solidFill>
                  <a:schemeClr val="tx1"/>
                </a:solidFill>
                <a:latin typeface="Arial" pitchFamily="34" charset="0"/>
                <a:cs typeface="Arial" pitchFamily="34" charset="0"/>
              </a:defRPr>
            </a:lvl7pPr>
            <a:lvl8pPr marL="3427413" indent="-227013" fontAlgn="base">
              <a:spcBef>
                <a:spcPct val="0"/>
              </a:spcBef>
              <a:spcAft>
                <a:spcPct val="0"/>
              </a:spcAft>
              <a:defRPr>
                <a:solidFill>
                  <a:schemeClr val="tx1"/>
                </a:solidFill>
                <a:latin typeface="Arial" pitchFamily="34" charset="0"/>
                <a:cs typeface="Arial" pitchFamily="34" charset="0"/>
              </a:defRPr>
            </a:lvl8pPr>
            <a:lvl9pPr marL="3884613" indent="-227013" fontAlgn="base">
              <a:spcBef>
                <a:spcPct val="0"/>
              </a:spcBef>
              <a:spcAft>
                <a:spcPct val="0"/>
              </a:spcAft>
              <a:defRPr>
                <a:solidFill>
                  <a:schemeClr val="tx1"/>
                </a:solidFill>
                <a:latin typeface="Arial" pitchFamily="34" charset="0"/>
                <a:cs typeface="Arial" pitchFamily="34" charset="0"/>
              </a:defRPr>
            </a:lvl9pPr>
          </a:lstStyle>
          <a:p>
            <a:pPr algn="r"/>
            <a:fld id="{D7FCC458-7F18-413A-82E5-1482F3AD899F}" type="slidenum">
              <a:rPr lang="en-US" sz="1100">
                <a:latin typeface="Calibri" pitchFamily="34" charset="0"/>
              </a:rPr>
              <a:pPr algn="r"/>
              <a:t>128</a:t>
            </a:fld>
            <a:endParaRPr lang="en-US" sz="110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B8559C-3A24-4C3D-AA6A-06B02ECDCD76}" type="slidenum">
              <a:rPr lang="en-US" smtClean="0"/>
              <a:pPr fontAlgn="base">
                <a:spcBef>
                  <a:spcPct val="0"/>
                </a:spcBef>
                <a:spcAft>
                  <a:spcPct val="0"/>
                </a:spcAft>
                <a:defRPr/>
              </a:pPr>
              <a:t>129</a:t>
            </a:fld>
            <a:endParaRPr lang="en-US" smtClean="0"/>
          </a:p>
        </p:txBody>
      </p:sp>
      <p:sp>
        <p:nvSpPr>
          <p:cNvPr id="179203" name="Rectangle 2"/>
          <p:cNvSpPr>
            <a:spLocks noGrp="1" noRot="1" noChangeAspect="1" noChangeArrowheads="1" noTextEdit="1"/>
          </p:cNvSpPr>
          <p:nvPr>
            <p:ph type="sldImg"/>
          </p:nvPr>
        </p:nvSpPr>
        <p:spPr bwMode="auto">
          <a:xfrm>
            <a:off x="1208088" y="704850"/>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8F652E-AA53-4E74-8F96-5B5C352738BE}" type="slidenum">
              <a:rPr lang="en-US" smtClean="0"/>
              <a:pPr>
                <a:defRPr/>
              </a:pPr>
              <a:t>27</a:t>
            </a:fld>
            <a:endParaRPr lang="en-US" smtClean="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55361B-07B4-4583-A0E8-C3642FFD42E8}" type="slidenum">
              <a:rPr lang="en-US" smtClean="0">
                <a:solidFill>
                  <a:prstClr val="black"/>
                </a:solidFill>
              </a:rPr>
              <a:pPr fontAlgn="base">
                <a:spcBef>
                  <a:spcPct val="0"/>
                </a:spcBef>
                <a:spcAft>
                  <a:spcPct val="0"/>
                </a:spcAft>
                <a:defRPr/>
              </a:pPr>
              <a:t>34</a:t>
            </a:fld>
            <a:endParaRPr 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D5ECE-BCAF-47E7-8AB9-07C5967C28FC}" type="slidenum">
              <a:rPr lang="en-US" smtClean="0"/>
              <a:t>36</a:t>
            </a:fld>
            <a:endParaRPr lang="en-US"/>
          </a:p>
        </p:txBody>
      </p:sp>
    </p:spTree>
    <p:extLst>
      <p:ext uri="{BB962C8B-B14F-4D97-AF65-F5344CB8AC3E}">
        <p14:creationId xmlns:p14="http://schemas.microsoft.com/office/powerpoint/2010/main" val="233144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A3B7C579-15AF-4D47-9C39-5917BC151257}" type="slidenum">
              <a:rPr lang="en-US"/>
              <a:pPr/>
              <a:t>38</a:t>
            </a:fld>
            <a:endParaRPr lang="en-US"/>
          </a:p>
        </p:txBody>
      </p:sp>
      <p:sp>
        <p:nvSpPr>
          <p:cNvPr id="45058" name="Rectangle 7"/>
          <p:cNvSpPr txBox="1">
            <a:spLocks noGrp="1" noChangeArrowheads="1"/>
          </p:cNvSpPr>
          <p:nvPr/>
        </p:nvSpPr>
        <p:spPr bwMode="auto">
          <a:xfrm>
            <a:off x="4023092" y="8915791"/>
            <a:ext cx="3077739" cy="4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0" tIns="47105" rIns="94210" bIns="47105" anchor="b"/>
          <a:lstStyle>
            <a:lvl1pPr>
              <a:defRPr>
                <a:solidFill>
                  <a:schemeClr val="tx1"/>
                </a:solidFill>
                <a:latin typeface="Arial" pitchFamily="34" charset="0"/>
                <a:cs typeface="Arial" pitchFamily="34" charset="0"/>
              </a:defRPr>
            </a:lvl1pPr>
            <a:lvl2pPr marL="703263" indent="-271463">
              <a:defRPr>
                <a:solidFill>
                  <a:schemeClr val="tx1"/>
                </a:solidFill>
                <a:latin typeface="Arial" pitchFamily="34" charset="0"/>
                <a:cs typeface="Arial" pitchFamily="34" charset="0"/>
              </a:defRPr>
            </a:lvl2pPr>
            <a:lvl3pPr marL="1081088" indent="-215900">
              <a:defRPr>
                <a:solidFill>
                  <a:schemeClr val="tx1"/>
                </a:solidFill>
                <a:latin typeface="Arial" pitchFamily="34" charset="0"/>
                <a:cs typeface="Arial" pitchFamily="34" charset="0"/>
              </a:defRPr>
            </a:lvl3pPr>
            <a:lvl4pPr marL="1512888" indent="-215900">
              <a:defRPr>
                <a:solidFill>
                  <a:schemeClr val="tx1"/>
                </a:solidFill>
                <a:latin typeface="Arial" pitchFamily="34" charset="0"/>
                <a:cs typeface="Arial" pitchFamily="34" charset="0"/>
              </a:defRPr>
            </a:lvl4pPr>
            <a:lvl5pPr marL="1946275" indent="-215900">
              <a:defRPr>
                <a:solidFill>
                  <a:schemeClr val="tx1"/>
                </a:solidFill>
                <a:latin typeface="Arial" pitchFamily="34" charset="0"/>
                <a:cs typeface="Arial" pitchFamily="34" charset="0"/>
              </a:defRPr>
            </a:lvl5pPr>
            <a:lvl6pPr marL="2403475" indent="-215900" fontAlgn="base">
              <a:spcBef>
                <a:spcPct val="0"/>
              </a:spcBef>
              <a:spcAft>
                <a:spcPct val="0"/>
              </a:spcAft>
              <a:defRPr>
                <a:solidFill>
                  <a:schemeClr val="tx1"/>
                </a:solidFill>
                <a:latin typeface="Arial" pitchFamily="34" charset="0"/>
                <a:cs typeface="Arial" pitchFamily="34" charset="0"/>
              </a:defRPr>
            </a:lvl6pPr>
            <a:lvl7pPr marL="2860675" indent="-215900" fontAlgn="base">
              <a:spcBef>
                <a:spcPct val="0"/>
              </a:spcBef>
              <a:spcAft>
                <a:spcPct val="0"/>
              </a:spcAft>
              <a:defRPr>
                <a:solidFill>
                  <a:schemeClr val="tx1"/>
                </a:solidFill>
                <a:latin typeface="Arial" pitchFamily="34" charset="0"/>
                <a:cs typeface="Arial" pitchFamily="34" charset="0"/>
              </a:defRPr>
            </a:lvl7pPr>
            <a:lvl8pPr marL="3317875" indent="-215900" fontAlgn="base">
              <a:spcBef>
                <a:spcPct val="0"/>
              </a:spcBef>
              <a:spcAft>
                <a:spcPct val="0"/>
              </a:spcAft>
              <a:defRPr>
                <a:solidFill>
                  <a:schemeClr val="tx1"/>
                </a:solidFill>
                <a:latin typeface="Arial" pitchFamily="34" charset="0"/>
                <a:cs typeface="Arial" pitchFamily="34" charset="0"/>
              </a:defRPr>
            </a:lvl8pPr>
            <a:lvl9pPr marL="3775075" indent="-215900" fontAlgn="base">
              <a:spcBef>
                <a:spcPct val="0"/>
              </a:spcBef>
              <a:spcAft>
                <a:spcPct val="0"/>
              </a:spcAft>
              <a:defRPr>
                <a:solidFill>
                  <a:schemeClr val="tx1"/>
                </a:solidFill>
                <a:latin typeface="Arial" pitchFamily="34" charset="0"/>
                <a:cs typeface="Arial" pitchFamily="34" charset="0"/>
              </a:defRPr>
            </a:lvl9pPr>
          </a:lstStyle>
          <a:p>
            <a:pPr algn="r"/>
            <a:fld id="{DFE7202A-EA40-4294-8528-037AD64AD4BC}" type="slidenum">
              <a:rPr lang="en-US" sz="1100">
                <a:solidFill>
                  <a:srgbClr val="000000"/>
                </a:solidFill>
              </a:rPr>
              <a:pPr algn="r"/>
              <a:t>38</a:t>
            </a:fld>
            <a:endParaRPr lang="en-US" sz="1100">
              <a:solidFill>
                <a:srgbClr val="000000"/>
              </a:solidFill>
            </a:endParaRPr>
          </a:p>
        </p:txBody>
      </p:sp>
      <p:sp>
        <p:nvSpPr>
          <p:cNvPr id="45059" name="Slide Image Placeholder 1"/>
          <p:cNvSpPr>
            <a:spLocks noGrp="1" noRot="1" noChangeAspect="1" noTextEdit="1"/>
          </p:cNvSpPr>
          <p:nvPr>
            <p:ph type="sldImg"/>
          </p:nvPr>
        </p:nvSpPr>
        <p:spPr>
          <a:xfrm>
            <a:off x="1208088" y="704850"/>
            <a:ext cx="4691062" cy="3517900"/>
          </a:xfrm>
          <a:ln/>
        </p:spPr>
      </p:sp>
      <p:sp>
        <p:nvSpPr>
          <p:cNvPr id="45060" name="Notes Placeholder 2"/>
          <p:cNvSpPr>
            <a:spLocks noGrp="1"/>
          </p:cNvSpPr>
          <p:nvPr>
            <p:ph type="body" idx="1"/>
          </p:nvPr>
        </p:nvSpPr>
        <p:spPr>
          <a:xfrm>
            <a:off x="708605" y="4459526"/>
            <a:ext cx="5685268" cy="4224814"/>
          </a:xfrm>
        </p:spPr>
        <p:txBody>
          <a:bodyPr lIns="94202" tIns="47101" rIns="94202" bIns="47101"/>
          <a:lstStyle/>
          <a:p>
            <a:pPr>
              <a:spcBef>
                <a:spcPct val="0"/>
              </a:spcBef>
            </a:pPr>
            <a:endParaRPr lang="pl-PL"/>
          </a:p>
        </p:txBody>
      </p:sp>
      <p:sp>
        <p:nvSpPr>
          <p:cNvPr id="45061" name="Slide Number Placeholder 3"/>
          <p:cNvSpPr txBox="1">
            <a:spLocks noGrp="1"/>
          </p:cNvSpPr>
          <p:nvPr/>
        </p:nvSpPr>
        <p:spPr bwMode="auto">
          <a:xfrm>
            <a:off x="4023092" y="8915791"/>
            <a:ext cx="3077739" cy="47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defTabSz="865188">
              <a:defRPr>
                <a:solidFill>
                  <a:schemeClr val="tx1"/>
                </a:solidFill>
                <a:latin typeface="Arial" pitchFamily="34" charset="0"/>
                <a:cs typeface="Arial" pitchFamily="34" charset="0"/>
              </a:defRPr>
            </a:lvl1pPr>
            <a:lvl2pPr marL="703263" indent="-271463" defTabSz="865188">
              <a:defRPr>
                <a:solidFill>
                  <a:schemeClr val="tx1"/>
                </a:solidFill>
                <a:latin typeface="Arial" pitchFamily="34" charset="0"/>
                <a:cs typeface="Arial" pitchFamily="34" charset="0"/>
              </a:defRPr>
            </a:lvl2pPr>
            <a:lvl3pPr marL="1081088" indent="-215900" defTabSz="865188">
              <a:defRPr>
                <a:solidFill>
                  <a:schemeClr val="tx1"/>
                </a:solidFill>
                <a:latin typeface="Arial" pitchFamily="34" charset="0"/>
                <a:cs typeface="Arial" pitchFamily="34" charset="0"/>
              </a:defRPr>
            </a:lvl3pPr>
            <a:lvl4pPr marL="1512888" indent="-215900" defTabSz="865188">
              <a:defRPr>
                <a:solidFill>
                  <a:schemeClr val="tx1"/>
                </a:solidFill>
                <a:latin typeface="Arial" pitchFamily="34" charset="0"/>
                <a:cs typeface="Arial" pitchFamily="34" charset="0"/>
              </a:defRPr>
            </a:lvl4pPr>
            <a:lvl5pPr marL="1946275" indent="-215900" defTabSz="865188">
              <a:defRPr>
                <a:solidFill>
                  <a:schemeClr val="tx1"/>
                </a:solidFill>
                <a:latin typeface="Arial" pitchFamily="34" charset="0"/>
                <a:cs typeface="Arial" pitchFamily="34" charset="0"/>
              </a:defRPr>
            </a:lvl5pPr>
            <a:lvl6pPr marL="2403475" indent="-215900" defTabSz="865188" fontAlgn="base">
              <a:spcBef>
                <a:spcPct val="0"/>
              </a:spcBef>
              <a:spcAft>
                <a:spcPct val="0"/>
              </a:spcAft>
              <a:defRPr>
                <a:solidFill>
                  <a:schemeClr val="tx1"/>
                </a:solidFill>
                <a:latin typeface="Arial" pitchFamily="34" charset="0"/>
                <a:cs typeface="Arial" pitchFamily="34" charset="0"/>
              </a:defRPr>
            </a:lvl6pPr>
            <a:lvl7pPr marL="2860675" indent="-215900" defTabSz="865188" fontAlgn="base">
              <a:spcBef>
                <a:spcPct val="0"/>
              </a:spcBef>
              <a:spcAft>
                <a:spcPct val="0"/>
              </a:spcAft>
              <a:defRPr>
                <a:solidFill>
                  <a:schemeClr val="tx1"/>
                </a:solidFill>
                <a:latin typeface="Arial" pitchFamily="34" charset="0"/>
                <a:cs typeface="Arial" pitchFamily="34" charset="0"/>
              </a:defRPr>
            </a:lvl7pPr>
            <a:lvl8pPr marL="3317875" indent="-215900" defTabSz="865188" fontAlgn="base">
              <a:spcBef>
                <a:spcPct val="0"/>
              </a:spcBef>
              <a:spcAft>
                <a:spcPct val="0"/>
              </a:spcAft>
              <a:defRPr>
                <a:solidFill>
                  <a:schemeClr val="tx1"/>
                </a:solidFill>
                <a:latin typeface="Arial" pitchFamily="34" charset="0"/>
                <a:cs typeface="Arial" pitchFamily="34" charset="0"/>
              </a:defRPr>
            </a:lvl8pPr>
            <a:lvl9pPr marL="3775075" indent="-215900" defTabSz="865188" fontAlgn="base">
              <a:spcBef>
                <a:spcPct val="0"/>
              </a:spcBef>
              <a:spcAft>
                <a:spcPct val="0"/>
              </a:spcAft>
              <a:defRPr>
                <a:solidFill>
                  <a:schemeClr val="tx1"/>
                </a:solidFill>
                <a:latin typeface="Arial" pitchFamily="34" charset="0"/>
                <a:cs typeface="Arial" pitchFamily="34" charset="0"/>
              </a:defRPr>
            </a:lvl9pPr>
          </a:lstStyle>
          <a:p>
            <a:pPr algn="r"/>
            <a:fld id="{E3A86113-9CED-4882-BEB0-E40546162301}" type="slidenum">
              <a:rPr lang="en-US" sz="1100">
                <a:solidFill>
                  <a:srgbClr val="000000"/>
                </a:solidFill>
                <a:latin typeface="Calibri" pitchFamily="34" charset="0"/>
              </a:rPr>
              <a:pPr algn="r"/>
              <a:t>38</a:t>
            </a:fld>
            <a:endParaRPr lang="en-US" sz="11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8/6/2012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89628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8/6/2012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47367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8/6/2012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148182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omic Sans MS" pitchFamily="66" charset="0"/>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endParaRPr lang="en-US" sz="3200">
              <a:solidFill>
                <a:srgbClr val="000000"/>
              </a:solidFill>
              <a:latin typeface="Comic Sans MS" pitchFamily="66" charset="0"/>
            </a:endParaRPr>
          </a:p>
        </p:txBody>
      </p:sp>
    </p:spTree>
    <p:extLst>
      <p:ext uri="{BB962C8B-B14F-4D97-AF65-F5344CB8AC3E}">
        <p14:creationId xmlns:p14="http://schemas.microsoft.com/office/powerpoint/2010/main" val="358877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8CC5D8-F803-4AA6-B28B-D5E38361B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6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8CD688-8B7E-4A50-9CAD-E945355E66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157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18EE7-207C-4316-8F4D-60ED72F15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528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6ECB4F-1FCD-4FD0-A767-0A8CB42D9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469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6EC63C9-6611-4262-9544-B69E12059A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429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C3D397-17AC-4270-BCBF-B7038BD76F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300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E0967E-4CD9-42FD-8746-BE0C107C1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68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8/6/2012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3255397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F7F49B-821B-4190-9CF8-E93E84C09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12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694129-AC22-4334-B673-9E6CCF746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143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B0659-493A-42BF-B8D7-B77617FB05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279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52D40C-6D3E-4E9A-80C8-00481B073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490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C8E1725-88FB-4204-9E93-186969D12F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720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CE6A4D-9235-4DFA-A61F-A63B836463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80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212F80-9D49-454A-9D84-D5F62365E5F7}" type="datetimeFigureOut">
              <a:rPr lang="en-US" smtClean="0"/>
              <a:t>8/6/2012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87876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212F80-9D49-454A-9D84-D5F62365E5F7}" type="datetimeFigureOut">
              <a:rPr lang="en-US" smtClean="0"/>
              <a:t>8/6/2012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61000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212F80-9D49-454A-9D84-D5F62365E5F7}" type="datetimeFigureOut">
              <a:rPr lang="en-US" smtClean="0"/>
              <a:t>8/6/2012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2127793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212F80-9D49-454A-9D84-D5F62365E5F7}" type="datetimeFigureOut">
              <a:rPr lang="en-US" smtClean="0"/>
              <a:t>8/6/2012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257098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12F80-9D49-454A-9D84-D5F62365E5F7}" type="datetimeFigureOut">
              <a:rPr lang="en-US" smtClean="0"/>
              <a:t>8/6/2012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382481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12F80-9D49-454A-9D84-D5F62365E5F7}" type="datetimeFigureOut">
              <a:rPr lang="en-US" smtClean="0"/>
              <a:t>8/6/2012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47112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12F80-9D49-454A-9D84-D5F62365E5F7}" type="datetimeFigureOut">
              <a:rPr lang="en-US" smtClean="0"/>
              <a:t>8/6/2012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24316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12F80-9D49-454A-9D84-D5F62365E5F7}" type="datetimeFigureOut">
              <a:rPr lang="en-US" smtClean="0"/>
              <a:t>8/6/2012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EB223-DC37-4CB4-83DA-57DAA8CF5080}" type="slidenum">
              <a:rPr lang="en-US" smtClean="0"/>
              <a:t>‹#›</a:t>
            </a:fld>
            <a:endParaRPr lang="en-US"/>
          </a:p>
        </p:txBody>
      </p:sp>
    </p:spTree>
    <p:extLst>
      <p:ext uri="{BB962C8B-B14F-4D97-AF65-F5344CB8AC3E}">
        <p14:creationId xmlns:p14="http://schemas.microsoft.com/office/powerpoint/2010/main" val="425443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lgn="ct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72E2A30A-4ABC-48DB-9AD4-18FC249BEDB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736599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cs typeface="Arial" charset="0"/>
        </a:defRPr>
      </a:lvl2pPr>
      <a:lvl3pPr algn="ctr" rtl="0" eaLnBrk="0" fontAlgn="base" hangingPunct="0">
        <a:spcBef>
          <a:spcPct val="0"/>
        </a:spcBef>
        <a:spcAft>
          <a:spcPct val="0"/>
        </a:spcAft>
        <a:defRPr sz="4400">
          <a:solidFill>
            <a:schemeClr val="tx2"/>
          </a:solidFill>
          <a:latin typeface="Comic Sans MS" pitchFamily="66" charset="0"/>
          <a:cs typeface="Arial" charset="0"/>
        </a:defRPr>
      </a:lvl3pPr>
      <a:lvl4pPr algn="ctr" rtl="0" eaLnBrk="0" fontAlgn="base" hangingPunct="0">
        <a:spcBef>
          <a:spcPct val="0"/>
        </a:spcBef>
        <a:spcAft>
          <a:spcPct val="0"/>
        </a:spcAft>
        <a:defRPr sz="4400">
          <a:solidFill>
            <a:schemeClr val="tx2"/>
          </a:solidFill>
          <a:latin typeface="Comic Sans MS" pitchFamily="66" charset="0"/>
          <a:cs typeface="Arial" charset="0"/>
        </a:defRPr>
      </a:lvl4pPr>
      <a:lvl5pPr algn="ctr" rtl="0" eaLnBrk="0" fontAlgn="base" hangingPunct="0">
        <a:spcBef>
          <a:spcPct val="0"/>
        </a:spcBef>
        <a:spcAft>
          <a:spcPct val="0"/>
        </a:spcAft>
        <a:defRPr sz="4400">
          <a:solidFill>
            <a:schemeClr val="tx2"/>
          </a:solidFill>
          <a:latin typeface="Comic Sans MS" pitchFamily="66" charset="0"/>
          <a:cs typeface="Arial" charset="0"/>
        </a:defRPr>
      </a:lvl5pPr>
      <a:lvl6pPr marL="457200" algn="ctr" rtl="0" fontAlgn="base">
        <a:spcBef>
          <a:spcPct val="0"/>
        </a:spcBef>
        <a:spcAft>
          <a:spcPct val="0"/>
        </a:spcAft>
        <a:defRPr sz="4400">
          <a:solidFill>
            <a:schemeClr val="tx2"/>
          </a:solidFill>
          <a:latin typeface="Comic Sans MS" pitchFamily="66" charset="0"/>
          <a:cs typeface="Arial" charset="0"/>
        </a:defRPr>
      </a:lvl6pPr>
      <a:lvl7pPr marL="914400" algn="ctr" rtl="0" fontAlgn="base">
        <a:spcBef>
          <a:spcPct val="0"/>
        </a:spcBef>
        <a:spcAft>
          <a:spcPct val="0"/>
        </a:spcAft>
        <a:defRPr sz="4400">
          <a:solidFill>
            <a:schemeClr val="tx2"/>
          </a:solidFill>
          <a:latin typeface="Comic Sans MS" pitchFamily="66" charset="0"/>
          <a:cs typeface="Arial" charset="0"/>
        </a:defRPr>
      </a:lvl7pPr>
      <a:lvl8pPr marL="1371600" algn="ctr" rtl="0" fontAlgn="base">
        <a:spcBef>
          <a:spcPct val="0"/>
        </a:spcBef>
        <a:spcAft>
          <a:spcPct val="0"/>
        </a:spcAft>
        <a:defRPr sz="4400">
          <a:solidFill>
            <a:schemeClr val="tx2"/>
          </a:solidFill>
          <a:latin typeface="Comic Sans MS" pitchFamily="66" charset="0"/>
          <a:cs typeface="Arial" charset="0"/>
        </a:defRPr>
      </a:lvl8pPr>
      <a:lvl9pPr marL="1828800" algn="ctr" rtl="0" fontAlgn="base">
        <a:spcBef>
          <a:spcPct val="0"/>
        </a:spcBef>
        <a:spcAft>
          <a:spcPct val="0"/>
        </a:spcAft>
        <a:defRPr sz="4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en.wikipedia.org/wiki/Euphemism" TargetMode="External"/><Relationship Id="rId2" Type="http://schemas.openxmlformats.org/officeDocument/2006/relationships/hyperlink" Target="https://en.wikipedia.org/wiki/Cold_fusion"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3.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64.png"/><Relationship Id="rId4" Type="http://schemas.openxmlformats.org/officeDocument/2006/relationships/oleObject" Target="../embeddings/oleObject4.bin"/></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image" Target="../media/image171.wmf"/></Relationships>
</file>

<file path=ppt/slides/_rels/slide1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23.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jpeg"/><Relationship Id="rId9" Type="http://schemas.openxmlformats.org/officeDocument/2006/relationships/image" Target="../media/image19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www.google.com/imgres?imgurl=http://www.research.philips.com/about/images/gilles_holst.jpg&amp;imgrefurl=http://www.research.philips.com/about/history.html&amp;usg=__RBYgJgqAXs0CG3s-W4s88bBpuCI=&amp;h=90&amp;w=70&amp;sz=5&amp;hl=en&amp;start=4&amp;um=1&amp;itbs=1&amp;tbnid=gCtSl471MotvwM:&amp;tbnh=78&amp;tbnw=61&amp;prev=/images?q=gilles+holst&amp;um=1&amp;hl=en&amp;client=firefox-a&amp;rls=org.mozilla:en-US:official&amp;tbs=isch:1"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2.bin"/><Relationship Id="rId4" Type="http://schemas.openxmlformats.org/officeDocument/2006/relationships/image" Target="../media/image29.wmf"/></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63.w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5.wmf"/><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w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87.emf"/><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image" Target="../media/image110.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77.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www.mackenziegasproject.com/"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9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hyperlink" Target="https://en.wikipedia.org/wiki/Caltech" TargetMode="External"/><Relationship Id="rId3" Type="http://schemas.openxmlformats.org/officeDocument/2006/relationships/hyperlink" Target="https://en.wikipedia.org/wiki/FedEx" TargetMode="External"/><Relationship Id="rId7" Type="http://schemas.openxmlformats.org/officeDocument/2006/relationships/hyperlink" Target="https://en.wikipedia.org/wiki/Steven_E._Koonin" TargetMode="External"/><Relationship Id="rId2" Type="http://schemas.openxmlformats.org/officeDocument/2006/relationships/hyperlink" Target="https://en.wikipedia.org/wiki/Nature_(journal)" TargetMode="External"/><Relationship Id="rId1" Type="http://schemas.openxmlformats.org/officeDocument/2006/relationships/slideLayout" Target="../slideLayouts/slideLayout7.xml"/><Relationship Id="rId6" Type="http://schemas.openxmlformats.org/officeDocument/2006/relationships/hyperlink" Target="https://en.wikipedia.org/wiki/Johann_Rafelski" TargetMode="External"/><Relationship Id="rId11" Type="http://schemas.openxmlformats.org/officeDocument/2006/relationships/hyperlink" Target="https://en.wikipedia.org/wiki/Pathological_science" TargetMode="External"/><Relationship Id="rId5" Type="http://schemas.openxmlformats.org/officeDocument/2006/relationships/hyperlink" Target="https://en.wikipedia.org/wiki/American_Physical_Society" TargetMode="External"/><Relationship Id="rId10" Type="http://schemas.openxmlformats.org/officeDocument/2006/relationships/hyperlink" Target="https://en.wikipedia.org/wiki/CERN" TargetMode="External"/><Relationship Id="rId4" Type="http://schemas.openxmlformats.org/officeDocument/2006/relationships/hyperlink" Target="https://en.wikipedia.org/wiki/Cold_fusion" TargetMode="External"/><Relationship Id="rId9" Type="http://schemas.openxmlformats.org/officeDocument/2006/relationships/hyperlink" Target="https://en.wikipedia.org/w/index.php?title=Douglas_R._O._Morrison&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Setup</a:t>
            </a:r>
            <a:endParaRPr lang="en-US" dirty="0"/>
          </a:p>
        </p:txBody>
      </p:sp>
    </p:spTree>
    <p:extLst>
      <p:ext uri="{BB962C8B-B14F-4D97-AF65-F5344CB8AC3E}">
        <p14:creationId xmlns:p14="http://schemas.microsoft.com/office/powerpoint/2010/main" val="1731756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rot="960000" flipH="1">
            <a:off x="6111875" y="2406650"/>
            <a:ext cx="3508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 name="Rectangle 3"/>
          <p:cNvSpPr>
            <a:spLocks noChangeArrowheads="1"/>
          </p:cNvSpPr>
          <p:nvPr/>
        </p:nvSpPr>
        <p:spPr bwMode="auto">
          <a:xfrm rot="960000" flipH="1">
            <a:off x="6035675" y="2411413"/>
            <a:ext cx="354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4" name="Rectangle 4"/>
          <p:cNvSpPr>
            <a:spLocks noChangeArrowheads="1"/>
          </p:cNvSpPr>
          <p:nvPr/>
        </p:nvSpPr>
        <p:spPr bwMode="auto">
          <a:xfrm rot="960000" flipH="1">
            <a:off x="5964238" y="2408238"/>
            <a:ext cx="350837"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5" name="Rectangle 5"/>
          <p:cNvSpPr txBox="1">
            <a:spLocks noChangeArrowheads="1"/>
          </p:cNvSpPr>
          <p:nvPr/>
        </p:nvSpPr>
        <p:spPr bwMode="auto">
          <a:xfrm>
            <a:off x="76200" y="3048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529" tIns="49265" rIns="98529" bIns="49265"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Models of </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Electrical Conductivity</a:t>
            </a:r>
          </a:p>
        </p:txBody>
      </p:sp>
      <p:sp>
        <p:nvSpPr>
          <p:cNvPr id="6" name="Text Box 6"/>
          <p:cNvSpPr txBox="1">
            <a:spLocks noChangeArrowheads="1"/>
          </p:cNvSpPr>
          <p:nvPr/>
        </p:nvSpPr>
        <p:spPr bwMode="auto">
          <a:xfrm>
            <a:off x="725488" y="1984375"/>
            <a:ext cx="2478685" cy="49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2400">
                <a:solidFill>
                  <a:schemeClr val="tx1"/>
                </a:solidFill>
                <a:latin typeface="Times New Roman" pitchFamily="18" charset="0"/>
              </a:defRPr>
            </a:lvl1pPr>
            <a:lvl2pPr marL="488950" defTabSz="977900">
              <a:defRPr sz="2400">
                <a:solidFill>
                  <a:schemeClr val="tx1"/>
                </a:solidFill>
                <a:latin typeface="Times New Roman" pitchFamily="18" charset="0"/>
              </a:defRPr>
            </a:lvl2pPr>
            <a:lvl3pPr marL="977900" defTabSz="977900">
              <a:defRPr sz="2400">
                <a:solidFill>
                  <a:schemeClr val="tx1"/>
                </a:solidFill>
                <a:latin typeface="Times New Roman" pitchFamily="18" charset="0"/>
              </a:defRPr>
            </a:lvl3pPr>
            <a:lvl4pPr marL="1468438" defTabSz="977900">
              <a:defRPr sz="2400">
                <a:solidFill>
                  <a:schemeClr val="tx1"/>
                </a:solidFill>
                <a:latin typeface="Times New Roman" pitchFamily="18" charset="0"/>
              </a:defRPr>
            </a:lvl4pPr>
            <a:lvl5pPr marL="1957388" defTabSz="977900">
              <a:defRPr sz="2400">
                <a:solidFill>
                  <a:schemeClr val="tx1"/>
                </a:solidFill>
                <a:latin typeface="Times New Roman" pitchFamily="18" charset="0"/>
              </a:defRPr>
            </a:lvl5pPr>
            <a:lvl6pPr marL="2414588" defTabSz="977900" eaLnBrk="0" fontAlgn="base" hangingPunct="0">
              <a:spcBef>
                <a:spcPct val="0"/>
              </a:spcBef>
              <a:spcAft>
                <a:spcPct val="0"/>
              </a:spcAft>
              <a:defRPr sz="2400">
                <a:solidFill>
                  <a:schemeClr val="tx1"/>
                </a:solidFill>
                <a:latin typeface="Times New Roman" pitchFamily="18" charset="0"/>
              </a:defRPr>
            </a:lvl6pPr>
            <a:lvl7pPr marL="2871788" defTabSz="977900" eaLnBrk="0" fontAlgn="base" hangingPunct="0">
              <a:spcBef>
                <a:spcPct val="0"/>
              </a:spcBef>
              <a:spcAft>
                <a:spcPct val="0"/>
              </a:spcAft>
              <a:defRPr sz="2400">
                <a:solidFill>
                  <a:schemeClr val="tx1"/>
                </a:solidFill>
                <a:latin typeface="Times New Roman" pitchFamily="18" charset="0"/>
              </a:defRPr>
            </a:lvl7pPr>
            <a:lvl8pPr marL="3328988" defTabSz="977900" eaLnBrk="0" fontAlgn="base" hangingPunct="0">
              <a:spcBef>
                <a:spcPct val="0"/>
              </a:spcBef>
              <a:spcAft>
                <a:spcPct val="0"/>
              </a:spcAft>
              <a:defRPr sz="2400">
                <a:solidFill>
                  <a:schemeClr val="tx1"/>
                </a:solidFill>
                <a:latin typeface="Times New Roman" pitchFamily="18" charset="0"/>
              </a:defRPr>
            </a:lvl8pPr>
            <a:lvl9pPr marL="3786188" defTabSz="9779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600" b="1" dirty="0">
                <a:solidFill>
                  <a:srgbClr val="00B050"/>
                </a:solidFill>
                <a:latin typeface="Arial" pitchFamily="34" charset="0"/>
              </a:rPr>
              <a:t>The First Idea:</a:t>
            </a:r>
          </a:p>
        </p:txBody>
      </p:sp>
      <p:sp>
        <p:nvSpPr>
          <p:cNvPr id="7" name="Freeform 7"/>
          <p:cNvSpPr>
            <a:spLocks/>
          </p:cNvSpPr>
          <p:nvPr/>
        </p:nvSpPr>
        <p:spPr bwMode="auto">
          <a:xfrm>
            <a:off x="1150938" y="2492375"/>
            <a:ext cx="2447925" cy="3198813"/>
          </a:xfrm>
          <a:custGeom>
            <a:avLst/>
            <a:gdLst>
              <a:gd name="T0" fmla="*/ 2712 w 2713"/>
              <a:gd name="T1" fmla="*/ 2708 h 2709"/>
              <a:gd name="T2" fmla="*/ 0 w 2713"/>
              <a:gd name="T3" fmla="*/ 2708 h 2709"/>
              <a:gd name="T4" fmla="*/ 0 w 2713"/>
              <a:gd name="T5" fmla="*/ 0 h 2709"/>
            </a:gdLst>
            <a:ahLst/>
            <a:cxnLst>
              <a:cxn ang="0">
                <a:pos x="T0" y="T1"/>
              </a:cxn>
              <a:cxn ang="0">
                <a:pos x="T2" y="T3"/>
              </a:cxn>
              <a:cxn ang="0">
                <a:pos x="T4" y="T5"/>
              </a:cxn>
            </a:cxnLst>
            <a:rect l="0" t="0" r="r" b="b"/>
            <a:pathLst>
              <a:path w="2713" h="2709">
                <a:moveTo>
                  <a:pt x="2712" y="2708"/>
                </a:moveTo>
                <a:lnTo>
                  <a:pt x="0" y="2708"/>
                </a:lnTo>
                <a:lnTo>
                  <a:pt x="0" y="0"/>
                </a:lnTo>
              </a:path>
            </a:pathLst>
          </a:custGeom>
          <a:noFill/>
          <a:ln w="762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Freeform 8"/>
          <p:cNvSpPr>
            <a:spLocks/>
          </p:cNvSpPr>
          <p:nvPr/>
        </p:nvSpPr>
        <p:spPr bwMode="auto">
          <a:xfrm>
            <a:off x="1162050" y="3001963"/>
            <a:ext cx="2527300" cy="2651125"/>
          </a:xfrm>
          <a:custGeom>
            <a:avLst/>
            <a:gdLst>
              <a:gd name="T0" fmla="*/ 0 w 2801"/>
              <a:gd name="T1" fmla="*/ 2244 h 2245"/>
              <a:gd name="T2" fmla="*/ 456 w 2801"/>
              <a:gd name="T3" fmla="*/ 2148 h 2245"/>
              <a:gd name="T4" fmla="*/ 868 w 2801"/>
              <a:gd name="T5" fmla="*/ 2008 h 2245"/>
              <a:gd name="T6" fmla="*/ 1236 w 2801"/>
              <a:gd name="T7" fmla="*/ 1832 h 2245"/>
              <a:gd name="T8" fmla="*/ 1560 w 2801"/>
              <a:gd name="T9" fmla="*/ 1624 h 2245"/>
              <a:gd name="T10" fmla="*/ 1844 w 2801"/>
              <a:gd name="T11" fmla="*/ 1388 h 2245"/>
              <a:gd name="T12" fmla="*/ 2096 w 2801"/>
              <a:gd name="T13" fmla="*/ 1132 h 2245"/>
              <a:gd name="T14" fmla="*/ 2312 w 2801"/>
              <a:gd name="T15" fmla="*/ 860 h 2245"/>
              <a:gd name="T16" fmla="*/ 2500 w 2801"/>
              <a:gd name="T17" fmla="*/ 576 h 2245"/>
              <a:gd name="T18" fmla="*/ 2660 w 2801"/>
              <a:gd name="T19" fmla="*/ 288 h 2245"/>
              <a:gd name="T20" fmla="*/ 2800 w 2801"/>
              <a:gd name="T21" fmla="*/ 0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1" h="2245">
                <a:moveTo>
                  <a:pt x="0" y="2244"/>
                </a:moveTo>
                <a:lnTo>
                  <a:pt x="456" y="2148"/>
                </a:lnTo>
                <a:lnTo>
                  <a:pt x="868" y="2008"/>
                </a:lnTo>
                <a:lnTo>
                  <a:pt x="1236" y="1832"/>
                </a:lnTo>
                <a:lnTo>
                  <a:pt x="1560" y="1624"/>
                </a:lnTo>
                <a:lnTo>
                  <a:pt x="1844" y="1388"/>
                </a:lnTo>
                <a:lnTo>
                  <a:pt x="2096" y="1132"/>
                </a:lnTo>
                <a:lnTo>
                  <a:pt x="2312" y="860"/>
                </a:lnTo>
                <a:lnTo>
                  <a:pt x="2500" y="576"/>
                </a:lnTo>
                <a:lnTo>
                  <a:pt x="2660" y="288"/>
                </a:lnTo>
                <a:lnTo>
                  <a:pt x="2800" y="0"/>
                </a:lnTo>
              </a:path>
            </a:pathLst>
          </a:custGeom>
          <a:noFill/>
          <a:ln w="101600" cap="rnd" cmpd="sng">
            <a:solidFill>
              <a:srgbClr val="33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Text Box 9"/>
          <p:cNvSpPr txBox="1">
            <a:spLocks noChangeArrowheads="1"/>
          </p:cNvSpPr>
          <p:nvPr/>
        </p:nvSpPr>
        <p:spPr bwMode="auto">
          <a:xfrm>
            <a:off x="744538" y="24923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R</a:t>
            </a:r>
          </a:p>
        </p:txBody>
      </p:sp>
      <p:sp>
        <p:nvSpPr>
          <p:cNvPr id="10" name="Text Box 10"/>
          <p:cNvSpPr txBox="1">
            <a:spLocks noChangeArrowheads="1"/>
          </p:cNvSpPr>
          <p:nvPr/>
        </p:nvSpPr>
        <p:spPr bwMode="auto">
          <a:xfrm>
            <a:off x="3305175" y="57292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T</a:t>
            </a:r>
          </a:p>
        </p:txBody>
      </p:sp>
      <p:sp>
        <p:nvSpPr>
          <p:cNvPr id="11" name="Text Box 11"/>
          <p:cNvSpPr txBox="1">
            <a:spLocks noChangeArrowheads="1"/>
          </p:cNvSpPr>
          <p:nvPr/>
        </p:nvSpPr>
        <p:spPr bwMode="auto">
          <a:xfrm>
            <a:off x="2370138" y="2595563"/>
            <a:ext cx="14112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Arial" pitchFamily="34" charset="0"/>
              </a:rPr>
              <a:t>Just Goes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Arial" pitchFamily="34" charset="0"/>
              </a:rPr>
              <a:t>to Zero!</a:t>
            </a:r>
            <a:endParaRPr kumimoji="0" lang="en-US" sz="1600" b="0" i="0" u="none" strike="noStrike" kern="0" cap="none" spc="0" normalizeH="0" baseline="0" noProof="0" smtClean="0">
              <a:ln>
                <a:noFill/>
              </a:ln>
              <a:solidFill>
                <a:srgbClr val="000000"/>
              </a:solidFill>
              <a:effectLst/>
              <a:uLnTx/>
              <a:uFillTx/>
              <a:latin typeface="Arial" pitchFamily="34" charset="0"/>
            </a:endParaRPr>
          </a:p>
        </p:txBody>
      </p:sp>
      <p:sp>
        <p:nvSpPr>
          <p:cNvPr id="12" name="Line 12"/>
          <p:cNvSpPr>
            <a:spLocks noChangeShapeType="1"/>
          </p:cNvSpPr>
          <p:nvPr/>
        </p:nvSpPr>
        <p:spPr bwMode="auto">
          <a:xfrm flipV="1">
            <a:off x="5894388" y="2973388"/>
            <a:ext cx="0" cy="763587"/>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Line 13"/>
          <p:cNvSpPr>
            <a:spLocks noChangeShapeType="1"/>
          </p:cNvSpPr>
          <p:nvPr/>
        </p:nvSpPr>
        <p:spPr bwMode="auto">
          <a:xfrm>
            <a:off x="5554663" y="3355975"/>
            <a:ext cx="677862"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Oval 14"/>
          <p:cNvSpPr>
            <a:spLocks noChangeArrowheads="1"/>
          </p:cNvSpPr>
          <p:nvPr/>
        </p:nvSpPr>
        <p:spPr bwMode="auto">
          <a:xfrm>
            <a:off x="5800725" y="3257550"/>
            <a:ext cx="185738"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Line 15"/>
          <p:cNvSpPr>
            <a:spLocks noChangeShapeType="1"/>
          </p:cNvSpPr>
          <p:nvPr/>
        </p:nvSpPr>
        <p:spPr bwMode="auto">
          <a:xfrm flipV="1">
            <a:off x="5894388" y="4722813"/>
            <a:ext cx="0" cy="763587"/>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Line 16"/>
          <p:cNvSpPr>
            <a:spLocks noChangeShapeType="1"/>
          </p:cNvSpPr>
          <p:nvPr/>
        </p:nvSpPr>
        <p:spPr bwMode="auto">
          <a:xfrm>
            <a:off x="5554663" y="5105400"/>
            <a:ext cx="677862"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Oval 17"/>
          <p:cNvSpPr>
            <a:spLocks noChangeArrowheads="1"/>
          </p:cNvSpPr>
          <p:nvPr/>
        </p:nvSpPr>
        <p:spPr bwMode="auto">
          <a:xfrm>
            <a:off x="5800725" y="5006975"/>
            <a:ext cx="185738"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Line 18"/>
          <p:cNvSpPr>
            <a:spLocks noChangeShapeType="1"/>
          </p:cNvSpPr>
          <p:nvPr/>
        </p:nvSpPr>
        <p:spPr bwMode="auto">
          <a:xfrm flipV="1">
            <a:off x="7567613" y="2973388"/>
            <a:ext cx="0" cy="763587"/>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Line 19"/>
          <p:cNvSpPr>
            <a:spLocks noChangeShapeType="1"/>
          </p:cNvSpPr>
          <p:nvPr/>
        </p:nvSpPr>
        <p:spPr bwMode="auto">
          <a:xfrm>
            <a:off x="7227888" y="3355975"/>
            <a:ext cx="677862"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Oval 20"/>
          <p:cNvSpPr>
            <a:spLocks noChangeArrowheads="1"/>
          </p:cNvSpPr>
          <p:nvPr/>
        </p:nvSpPr>
        <p:spPr bwMode="auto">
          <a:xfrm>
            <a:off x="7473950" y="3257550"/>
            <a:ext cx="185738"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Line 21"/>
          <p:cNvSpPr>
            <a:spLocks noChangeShapeType="1"/>
          </p:cNvSpPr>
          <p:nvPr/>
        </p:nvSpPr>
        <p:spPr bwMode="auto">
          <a:xfrm flipV="1">
            <a:off x="7567613" y="4722813"/>
            <a:ext cx="0" cy="763587"/>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Line 22"/>
          <p:cNvSpPr>
            <a:spLocks noChangeShapeType="1"/>
          </p:cNvSpPr>
          <p:nvPr/>
        </p:nvSpPr>
        <p:spPr bwMode="auto">
          <a:xfrm>
            <a:off x="7227888" y="5105400"/>
            <a:ext cx="677862"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Oval 23"/>
          <p:cNvSpPr>
            <a:spLocks noChangeArrowheads="1"/>
          </p:cNvSpPr>
          <p:nvPr/>
        </p:nvSpPr>
        <p:spPr bwMode="auto">
          <a:xfrm>
            <a:off x="7473950" y="5006975"/>
            <a:ext cx="185738"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Freeform 24"/>
          <p:cNvSpPr>
            <a:spLocks/>
          </p:cNvSpPr>
          <p:nvPr/>
        </p:nvSpPr>
        <p:spPr bwMode="auto">
          <a:xfrm>
            <a:off x="7396163" y="3725863"/>
            <a:ext cx="393700" cy="1017587"/>
          </a:xfrm>
          <a:custGeom>
            <a:avLst/>
            <a:gdLst>
              <a:gd name="T0" fmla="*/ 296 w 512"/>
              <a:gd name="T1" fmla="*/ 1244 h 1257"/>
              <a:gd name="T2" fmla="*/ 406 w 512"/>
              <a:gd name="T3" fmla="*/ 1184 h 1257"/>
              <a:gd name="T4" fmla="*/ 489 w 512"/>
              <a:gd name="T5" fmla="*/ 1077 h 1257"/>
              <a:gd name="T6" fmla="*/ 502 w 512"/>
              <a:gd name="T7" fmla="*/ 937 h 1257"/>
              <a:gd name="T8" fmla="*/ 437 w 512"/>
              <a:gd name="T9" fmla="*/ 817 h 1257"/>
              <a:gd name="T10" fmla="*/ 332 w 512"/>
              <a:gd name="T11" fmla="*/ 738 h 1257"/>
              <a:gd name="T12" fmla="*/ 228 w 512"/>
              <a:gd name="T13" fmla="*/ 710 h 1257"/>
              <a:gd name="T14" fmla="*/ 132 w 512"/>
              <a:gd name="T15" fmla="*/ 726 h 1257"/>
              <a:gd name="T16" fmla="*/ 52 w 512"/>
              <a:gd name="T17" fmla="*/ 778 h 1257"/>
              <a:gd name="T18" fmla="*/ 3 w 512"/>
              <a:gd name="T19" fmla="*/ 857 h 1257"/>
              <a:gd name="T20" fmla="*/ 15 w 512"/>
              <a:gd name="T21" fmla="*/ 957 h 1257"/>
              <a:gd name="T22" fmla="*/ 77 w 512"/>
              <a:gd name="T23" fmla="*/ 1033 h 1257"/>
              <a:gd name="T24" fmla="*/ 166 w 512"/>
              <a:gd name="T25" fmla="*/ 1073 h 1257"/>
              <a:gd name="T26" fmla="*/ 259 w 512"/>
              <a:gd name="T27" fmla="*/ 1077 h 1257"/>
              <a:gd name="T28" fmla="*/ 372 w 512"/>
              <a:gd name="T29" fmla="*/ 1033 h 1257"/>
              <a:gd name="T30" fmla="*/ 468 w 512"/>
              <a:gd name="T31" fmla="*/ 941 h 1257"/>
              <a:gd name="T32" fmla="*/ 508 w 512"/>
              <a:gd name="T33" fmla="*/ 809 h 1257"/>
              <a:gd name="T34" fmla="*/ 468 w 512"/>
              <a:gd name="T35" fmla="*/ 678 h 1257"/>
              <a:gd name="T36" fmla="*/ 369 w 512"/>
              <a:gd name="T37" fmla="*/ 586 h 1257"/>
              <a:gd name="T38" fmla="*/ 259 w 512"/>
              <a:gd name="T39" fmla="*/ 538 h 1257"/>
              <a:gd name="T40" fmla="*/ 163 w 512"/>
              <a:gd name="T41" fmla="*/ 542 h 1257"/>
              <a:gd name="T42" fmla="*/ 77 w 512"/>
              <a:gd name="T43" fmla="*/ 582 h 1257"/>
              <a:gd name="T44" fmla="*/ 15 w 512"/>
              <a:gd name="T45" fmla="*/ 650 h 1257"/>
              <a:gd name="T46" fmla="*/ 3 w 512"/>
              <a:gd name="T47" fmla="*/ 754 h 1257"/>
              <a:gd name="T48" fmla="*/ 52 w 512"/>
              <a:gd name="T49" fmla="*/ 833 h 1257"/>
              <a:gd name="T50" fmla="*/ 135 w 512"/>
              <a:gd name="T51" fmla="*/ 885 h 1257"/>
              <a:gd name="T52" fmla="*/ 225 w 512"/>
              <a:gd name="T53" fmla="*/ 905 h 1257"/>
              <a:gd name="T54" fmla="*/ 336 w 512"/>
              <a:gd name="T55" fmla="*/ 877 h 1257"/>
              <a:gd name="T56" fmla="*/ 440 w 512"/>
              <a:gd name="T57" fmla="*/ 801 h 1257"/>
              <a:gd name="T58" fmla="*/ 505 w 512"/>
              <a:gd name="T59" fmla="*/ 682 h 1257"/>
              <a:gd name="T60" fmla="*/ 489 w 512"/>
              <a:gd name="T61" fmla="*/ 542 h 1257"/>
              <a:gd name="T62" fmla="*/ 406 w 512"/>
              <a:gd name="T63" fmla="*/ 435 h 1257"/>
              <a:gd name="T64" fmla="*/ 296 w 512"/>
              <a:gd name="T65" fmla="*/ 375 h 1257"/>
              <a:gd name="T66" fmla="*/ 197 w 512"/>
              <a:gd name="T67" fmla="*/ 363 h 1257"/>
              <a:gd name="T68" fmla="*/ 105 w 512"/>
              <a:gd name="T69" fmla="*/ 391 h 1257"/>
              <a:gd name="T70" fmla="*/ 31 w 512"/>
              <a:gd name="T71" fmla="*/ 451 h 1257"/>
              <a:gd name="T72" fmla="*/ 0 w 512"/>
              <a:gd name="T73" fmla="*/ 542 h 1257"/>
              <a:gd name="T74" fmla="*/ 31 w 512"/>
              <a:gd name="T75" fmla="*/ 634 h 1257"/>
              <a:gd name="T76" fmla="*/ 105 w 512"/>
              <a:gd name="T77" fmla="*/ 698 h 1257"/>
              <a:gd name="T78" fmla="*/ 197 w 512"/>
              <a:gd name="T79" fmla="*/ 726 h 1257"/>
              <a:gd name="T80" fmla="*/ 296 w 512"/>
              <a:gd name="T81" fmla="*/ 718 h 1257"/>
              <a:gd name="T82" fmla="*/ 406 w 512"/>
              <a:gd name="T83" fmla="*/ 650 h 1257"/>
              <a:gd name="T84" fmla="*/ 489 w 512"/>
              <a:gd name="T85" fmla="*/ 542 h 1257"/>
              <a:gd name="T86" fmla="*/ 505 w 512"/>
              <a:gd name="T87" fmla="*/ 399 h 1257"/>
              <a:gd name="T88" fmla="*/ 437 w 512"/>
              <a:gd name="T89" fmla="*/ 283 h 1257"/>
              <a:gd name="T90" fmla="*/ 329 w 512"/>
              <a:gd name="T91" fmla="*/ 203 h 1257"/>
              <a:gd name="T92" fmla="*/ 225 w 512"/>
              <a:gd name="T93" fmla="*/ 175 h 1257"/>
              <a:gd name="T94" fmla="*/ 135 w 512"/>
              <a:gd name="T95" fmla="*/ 199 h 1257"/>
              <a:gd name="T96" fmla="*/ 52 w 512"/>
              <a:gd name="T97" fmla="*/ 255 h 1257"/>
              <a:gd name="T98" fmla="*/ 6 w 512"/>
              <a:gd name="T99" fmla="*/ 335 h 1257"/>
              <a:gd name="T100" fmla="*/ 12 w 512"/>
              <a:gd name="T101" fmla="*/ 419 h 1257"/>
              <a:gd name="T102" fmla="*/ 68 w 512"/>
              <a:gd name="T103" fmla="*/ 490 h 1257"/>
              <a:gd name="T104" fmla="*/ 157 w 512"/>
              <a:gd name="T105" fmla="*/ 538 h 1257"/>
              <a:gd name="T106" fmla="*/ 265 w 512"/>
              <a:gd name="T107" fmla="*/ 542 h 1257"/>
              <a:gd name="T108" fmla="*/ 379 w 512"/>
              <a:gd name="T109" fmla="*/ 490 h 1257"/>
              <a:gd name="T110" fmla="*/ 471 w 512"/>
              <a:gd name="T111" fmla="*/ 391 h 1257"/>
              <a:gd name="T112" fmla="*/ 511 w 512"/>
              <a:gd name="T113" fmla="*/ 267 h 1257"/>
              <a:gd name="T114" fmla="*/ 471 w 512"/>
              <a:gd name="T115" fmla="*/ 148 h 1257"/>
              <a:gd name="T116" fmla="*/ 379 w 512"/>
              <a:gd name="T117" fmla="*/ 56 h 1257"/>
              <a:gd name="T118" fmla="*/ 262 w 512"/>
              <a:gd name="T119" fmla="*/ 4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Freeform 25"/>
          <p:cNvSpPr>
            <a:spLocks/>
          </p:cNvSpPr>
          <p:nvPr/>
        </p:nvSpPr>
        <p:spPr bwMode="auto">
          <a:xfrm>
            <a:off x="5672138" y="3730625"/>
            <a:ext cx="395287" cy="1017588"/>
          </a:xfrm>
          <a:custGeom>
            <a:avLst/>
            <a:gdLst>
              <a:gd name="T0" fmla="*/ 215 w 512"/>
              <a:gd name="T1" fmla="*/ 12 h 1257"/>
              <a:gd name="T2" fmla="*/ 105 w 512"/>
              <a:gd name="T3" fmla="*/ 72 h 1257"/>
              <a:gd name="T4" fmla="*/ 22 w 512"/>
              <a:gd name="T5" fmla="*/ 179 h 1257"/>
              <a:gd name="T6" fmla="*/ 9 w 512"/>
              <a:gd name="T7" fmla="*/ 319 h 1257"/>
              <a:gd name="T8" fmla="*/ 74 w 512"/>
              <a:gd name="T9" fmla="*/ 439 h 1257"/>
              <a:gd name="T10" fmla="*/ 179 w 512"/>
              <a:gd name="T11" fmla="*/ 518 h 1257"/>
              <a:gd name="T12" fmla="*/ 283 w 512"/>
              <a:gd name="T13" fmla="*/ 546 h 1257"/>
              <a:gd name="T14" fmla="*/ 379 w 512"/>
              <a:gd name="T15" fmla="*/ 530 h 1257"/>
              <a:gd name="T16" fmla="*/ 459 w 512"/>
              <a:gd name="T17" fmla="*/ 478 h 1257"/>
              <a:gd name="T18" fmla="*/ 508 w 512"/>
              <a:gd name="T19" fmla="*/ 399 h 1257"/>
              <a:gd name="T20" fmla="*/ 496 w 512"/>
              <a:gd name="T21" fmla="*/ 299 h 1257"/>
              <a:gd name="T22" fmla="*/ 434 w 512"/>
              <a:gd name="T23" fmla="*/ 223 h 1257"/>
              <a:gd name="T24" fmla="*/ 345 w 512"/>
              <a:gd name="T25" fmla="*/ 183 h 1257"/>
              <a:gd name="T26" fmla="*/ 252 w 512"/>
              <a:gd name="T27" fmla="*/ 179 h 1257"/>
              <a:gd name="T28" fmla="*/ 139 w 512"/>
              <a:gd name="T29" fmla="*/ 223 h 1257"/>
              <a:gd name="T30" fmla="*/ 43 w 512"/>
              <a:gd name="T31" fmla="*/ 315 h 1257"/>
              <a:gd name="T32" fmla="*/ 3 w 512"/>
              <a:gd name="T33" fmla="*/ 447 h 1257"/>
              <a:gd name="T34" fmla="*/ 43 w 512"/>
              <a:gd name="T35" fmla="*/ 578 h 1257"/>
              <a:gd name="T36" fmla="*/ 142 w 512"/>
              <a:gd name="T37" fmla="*/ 670 h 1257"/>
              <a:gd name="T38" fmla="*/ 252 w 512"/>
              <a:gd name="T39" fmla="*/ 718 h 1257"/>
              <a:gd name="T40" fmla="*/ 348 w 512"/>
              <a:gd name="T41" fmla="*/ 714 h 1257"/>
              <a:gd name="T42" fmla="*/ 434 w 512"/>
              <a:gd name="T43" fmla="*/ 674 h 1257"/>
              <a:gd name="T44" fmla="*/ 496 w 512"/>
              <a:gd name="T45" fmla="*/ 606 h 1257"/>
              <a:gd name="T46" fmla="*/ 508 w 512"/>
              <a:gd name="T47" fmla="*/ 502 h 1257"/>
              <a:gd name="T48" fmla="*/ 459 w 512"/>
              <a:gd name="T49" fmla="*/ 423 h 1257"/>
              <a:gd name="T50" fmla="*/ 376 w 512"/>
              <a:gd name="T51" fmla="*/ 371 h 1257"/>
              <a:gd name="T52" fmla="*/ 286 w 512"/>
              <a:gd name="T53" fmla="*/ 351 h 1257"/>
              <a:gd name="T54" fmla="*/ 175 w 512"/>
              <a:gd name="T55" fmla="*/ 379 h 1257"/>
              <a:gd name="T56" fmla="*/ 71 w 512"/>
              <a:gd name="T57" fmla="*/ 455 h 1257"/>
              <a:gd name="T58" fmla="*/ 6 w 512"/>
              <a:gd name="T59" fmla="*/ 574 h 1257"/>
              <a:gd name="T60" fmla="*/ 22 w 512"/>
              <a:gd name="T61" fmla="*/ 714 h 1257"/>
              <a:gd name="T62" fmla="*/ 105 w 512"/>
              <a:gd name="T63" fmla="*/ 821 h 1257"/>
              <a:gd name="T64" fmla="*/ 215 w 512"/>
              <a:gd name="T65" fmla="*/ 881 h 1257"/>
              <a:gd name="T66" fmla="*/ 314 w 512"/>
              <a:gd name="T67" fmla="*/ 893 h 1257"/>
              <a:gd name="T68" fmla="*/ 406 w 512"/>
              <a:gd name="T69" fmla="*/ 865 h 1257"/>
              <a:gd name="T70" fmla="*/ 480 w 512"/>
              <a:gd name="T71" fmla="*/ 805 h 1257"/>
              <a:gd name="T72" fmla="*/ 511 w 512"/>
              <a:gd name="T73" fmla="*/ 714 h 1257"/>
              <a:gd name="T74" fmla="*/ 480 w 512"/>
              <a:gd name="T75" fmla="*/ 622 h 1257"/>
              <a:gd name="T76" fmla="*/ 406 w 512"/>
              <a:gd name="T77" fmla="*/ 558 h 1257"/>
              <a:gd name="T78" fmla="*/ 314 w 512"/>
              <a:gd name="T79" fmla="*/ 530 h 1257"/>
              <a:gd name="T80" fmla="*/ 215 w 512"/>
              <a:gd name="T81" fmla="*/ 538 h 1257"/>
              <a:gd name="T82" fmla="*/ 105 w 512"/>
              <a:gd name="T83" fmla="*/ 606 h 1257"/>
              <a:gd name="T84" fmla="*/ 22 w 512"/>
              <a:gd name="T85" fmla="*/ 714 h 1257"/>
              <a:gd name="T86" fmla="*/ 6 w 512"/>
              <a:gd name="T87" fmla="*/ 857 h 1257"/>
              <a:gd name="T88" fmla="*/ 74 w 512"/>
              <a:gd name="T89" fmla="*/ 973 h 1257"/>
              <a:gd name="T90" fmla="*/ 182 w 512"/>
              <a:gd name="T91" fmla="*/ 1053 h 1257"/>
              <a:gd name="T92" fmla="*/ 286 w 512"/>
              <a:gd name="T93" fmla="*/ 1081 h 1257"/>
              <a:gd name="T94" fmla="*/ 376 w 512"/>
              <a:gd name="T95" fmla="*/ 1057 h 1257"/>
              <a:gd name="T96" fmla="*/ 459 w 512"/>
              <a:gd name="T97" fmla="*/ 1001 h 1257"/>
              <a:gd name="T98" fmla="*/ 505 w 512"/>
              <a:gd name="T99" fmla="*/ 921 h 1257"/>
              <a:gd name="T100" fmla="*/ 499 w 512"/>
              <a:gd name="T101" fmla="*/ 837 h 1257"/>
              <a:gd name="T102" fmla="*/ 443 w 512"/>
              <a:gd name="T103" fmla="*/ 766 h 1257"/>
              <a:gd name="T104" fmla="*/ 354 w 512"/>
              <a:gd name="T105" fmla="*/ 718 h 1257"/>
              <a:gd name="T106" fmla="*/ 246 w 512"/>
              <a:gd name="T107" fmla="*/ 714 h 1257"/>
              <a:gd name="T108" fmla="*/ 132 w 512"/>
              <a:gd name="T109" fmla="*/ 766 h 1257"/>
              <a:gd name="T110" fmla="*/ 40 w 512"/>
              <a:gd name="T111" fmla="*/ 865 h 1257"/>
              <a:gd name="T112" fmla="*/ 0 w 512"/>
              <a:gd name="T113" fmla="*/ 989 h 1257"/>
              <a:gd name="T114" fmla="*/ 40 w 512"/>
              <a:gd name="T115" fmla="*/ 1108 h 1257"/>
              <a:gd name="T116" fmla="*/ 132 w 512"/>
              <a:gd name="T117" fmla="*/ 1200 h 1257"/>
              <a:gd name="T118" fmla="*/ 249 w 512"/>
              <a:gd name="T119" fmla="*/ 125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Freeform 26"/>
          <p:cNvSpPr>
            <a:spLocks/>
          </p:cNvSpPr>
          <p:nvPr/>
        </p:nvSpPr>
        <p:spPr bwMode="auto">
          <a:xfrm>
            <a:off x="6249988" y="3125788"/>
            <a:ext cx="968375" cy="415925"/>
          </a:xfrm>
          <a:custGeom>
            <a:avLst/>
            <a:gdLst>
              <a:gd name="T0" fmla="*/ 1244 w 1257"/>
              <a:gd name="T1" fmla="*/ 215 h 512"/>
              <a:gd name="T2" fmla="*/ 1184 w 1257"/>
              <a:gd name="T3" fmla="*/ 105 h 512"/>
              <a:gd name="T4" fmla="*/ 1077 w 1257"/>
              <a:gd name="T5" fmla="*/ 22 h 512"/>
              <a:gd name="T6" fmla="*/ 937 w 1257"/>
              <a:gd name="T7" fmla="*/ 9 h 512"/>
              <a:gd name="T8" fmla="*/ 817 w 1257"/>
              <a:gd name="T9" fmla="*/ 74 h 512"/>
              <a:gd name="T10" fmla="*/ 738 w 1257"/>
              <a:gd name="T11" fmla="*/ 179 h 512"/>
              <a:gd name="T12" fmla="*/ 710 w 1257"/>
              <a:gd name="T13" fmla="*/ 283 h 512"/>
              <a:gd name="T14" fmla="*/ 726 w 1257"/>
              <a:gd name="T15" fmla="*/ 379 h 512"/>
              <a:gd name="T16" fmla="*/ 778 w 1257"/>
              <a:gd name="T17" fmla="*/ 459 h 512"/>
              <a:gd name="T18" fmla="*/ 857 w 1257"/>
              <a:gd name="T19" fmla="*/ 508 h 512"/>
              <a:gd name="T20" fmla="*/ 957 w 1257"/>
              <a:gd name="T21" fmla="*/ 496 h 512"/>
              <a:gd name="T22" fmla="*/ 1033 w 1257"/>
              <a:gd name="T23" fmla="*/ 434 h 512"/>
              <a:gd name="T24" fmla="*/ 1073 w 1257"/>
              <a:gd name="T25" fmla="*/ 345 h 512"/>
              <a:gd name="T26" fmla="*/ 1077 w 1257"/>
              <a:gd name="T27" fmla="*/ 252 h 512"/>
              <a:gd name="T28" fmla="*/ 1033 w 1257"/>
              <a:gd name="T29" fmla="*/ 139 h 512"/>
              <a:gd name="T30" fmla="*/ 941 w 1257"/>
              <a:gd name="T31" fmla="*/ 43 h 512"/>
              <a:gd name="T32" fmla="*/ 809 w 1257"/>
              <a:gd name="T33" fmla="*/ 3 h 512"/>
              <a:gd name="T34" fmla="*/ 678 w 1257"/>
              <a:gd name="T35" fmla="*/ 43 h 512"/>
              <a:gd name="T36" fmla="*/ 586 w 1257"/>
              <a:gd name="T37" fmla="*/ 142 h 512"/>
              <a:gd name="T38" fmla="*/ 538 w 1257"/>
              <a:gd name="T39" fmla="*/ 252 h 512"/>
              <a:gd name="T40" fmla="*/ 542 w 1257"/>
              <a:gd name="T41" fmla="*/ 348 h 512"/>
              <a:gd name="T42" fmla="*/ 582 w 1257"/>
              <a:gd name="T43" fmla="*/ 434 h 512"/>
              <a:gd name="T44" fmla="*/ 650 w 1257"/>
              <a:gd name="T45" fmla="*/ 496 h 512"/>
              <a:gd name="T46" fmla="*/ 754 w 1257"/>
              <a:gd name="T47" fmla="*/ 508 h 512"/>
              <a:gd name="T48" fmla="*/ 833 w 1257"/>
              <a:gd name="T49" fmla="*/ 459 h 512"/>
              <a:gd name="T50" fmla="*/ 885 w 1257"/>
              <a:gd name="T51" fmla="*/ 376 h 512"/>
              <a:gd name="T52" fmla="*/ 905 w 1257"/>
              <a:gd name="T53" fmla="*/ 286 h 512"/>
              <a:gd name="T54" fmla="*/ 877 w 1257"/>
              <a:gd name="T55" fmla="*/ 175 h 512"/>
              <a:gd name="T56" fmla="*/ 801 w 1257"/>
              <a:gd name="T57" fmla="*/ 71 h 512"/>
              <a:gd name="T58" fmla="*/ 682 w 1257"/>
              <a:gd name="T59" fmla="*/ 6 h 512"/>
              <a:gd name="T60" fmla="*/ 542 w 1257"/>
              <a:gd name="T61" fmla="*/ 22 h 512"/>
              <a:gd name="T62" fmla="*/ 435 w 1257"/>
              <a:gd name="T63" fmla="*/ 105 h 512"/>
              <a:gd name="T64" fmla="*/ 375 w 1257"/>
              <a:gd name="T65" fmla="*/ 215 h 512"/>
              <a:gd name="T66" fmla="*/ 363 w 1257"/>
              <a:gd name="T67" fmla="*/ 314 h 512"/>
              <a:gd name="T68" fmla="*/ 391 w 1257"/>
              <a:gd name="T69" fmla="*/ 406 h 512"/>
              <a:gd name="T70" fmla="*/ 451 w 1257"/>
              <a:gd name="T71" fmla="*/ 480 h 512"/>
              <a:gd name="T72" fmla="*/ 542 w 1257"/>
              <a:gd name="T73" fmla="*/ 511 h 512"/>
              <a:gd name="T74" fmla="*/ 634 w 1257"/>
              <a:gd name="T75" fmla="*/ 480 h 512"/>
              <a:gd name="T76" fmla="*/ 698 w 1257"/>
              <a:gd name="T77" fmla="*/ 406 h 512"/>
              <a:gd name="T78" fmla="*/ 726 w 1257"/>
              <a:gd name="T79" fmla="*/ 314 h 512"/>
              <a:gd name="T80" fmla="*/ 718 w 1257"/>
              <a:gd name="T81" fmla="*/ 215 h 512"/>
              <a:gd name="T82" fmla="*/ 650 w 1257"/>
              <a:gd name="T83" fmla="*/ 105 h 512"/>
              <a:gd name="T84" fmla="*/ 542 w 1257"/>
              <a:gd name="T85" fmla="*/ 22 h 512"/>
              <a:gd name="T86" fmla="*/ 399 w 1257"/>
              <a:gd name="T87" fmla="*/ 6 h 512"/>
              <a:gd name="T88" fmla="*/ 283 w 1257"/>
              <a:gd name="T89" fmla="*/ 74 h 512"/>
              <a:gd name="T90" fmla="*/ 203 w 1257"/>
              <a:gd name="T91" fmla="*/ 182 h 512"/>
              <a:gd name="T92" fmla="*/ 175 w 1257"/>
              <a:gd name="T93" fmla="*/ 286 h 512"/>
              <a:gd name="T94" fmla="*/ 199 w 1257"/>
              <a:gd name="T95" fmla="*/ 376 h 512"/>
              <a:gd name="T96" fmla="*/ 255 w 1257"/>
              <a:gd name="T97" fmla="*/ 459 h 512"/>
              <a:gd name="T98" fmla="*/ 335 w 1257"/>
              <a:gd name="T99" fmla="*/ 505 h 512"/>
              <a:gd name="T100" fmla="*/ 419 w 1257"/>
              <a:gd name="T101" fmla="*/ 499 h 512"/>
              <a:gd name="T102" fmla="*/ 490 w 1257"/>
              <a:gd name="T103" fmla="*/ 443 h 512"/>
              <a:gd name="T104" fmla="*/ 538 w 1257"/>
              <a:gd name="T105" fmla="*/ 354 h 512"/>
              <a:gd name="T106" fmla="*/ 542 w 1257"/>
              <a:gd name="T107" fmla="*/ 246 h 512"/>
              <a:gd name="T108" fmla="*/ 490 w 1257"/>
              <a:gd name="T109" fmla="*/ 132 h 512"/>
              <a:gd name="T110" fmla="*/ 391 w 1257"/>
              <a:gd name="T111" fmla="*/ 40 h 512"/>
              <a:gd name="T112" fmla="*/ 267 w 1257"/>
              <a:gd name="T113" fmla="*/ 0 h 512"/>
              <a:gd name="T114" fmla="*/ 148 w 1257"/>
              <a:gd name="T115" fmla="*/ 40 h 512"/>
              <a:gd name="T116" fmla="*/ 56 w 1257"/>
              <a:gd name="T117" fmla="*/ 132 h 512"/>
              <a:gd name="T118" fmla="*/ 4 w 1257"/>
              <a:gd name="T119" fmla="*/ 2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 name="Freeform 27"/>
          <p:cNvSpPr>
            <a:spLocks/>
          </p:cNvSpPr>
          <p:nvPr/>
        </p:nvSpPr>
        <p:spPr bwMode="auto">
          <a:xfrm>
            <a:off x="6246813" y="4927600"/>
            <a:ext cx="968375" cy="414338"/>
          </a:xfrm>
          <a:custGeom>
            <a:avLst/>
            <a:gdLst>
              <a:gd name="T0" fmla="*/ 12 w 1257"/>
              <a:gd name="T1" fmla="*/ 296 h 512"/>
              <a:gd name="T2" fmla="*/ 72 w 1257"/>
              <a:gd name="T3" fmla="*/ 406 h 512"/>
              <a:gd name="T4" fmla="*/ 179 w 1257"/>
              <a:gd name="T5" fmla="*/ 489 h 512"/>
              <a:gd name="T6" fmla="*/ 319 w 1257"/>
              <a:gd name="T7" fmla="*/ 502 h 512"/>
              <a:gd name="T8" fmla="*/ 439 w 1257"/>
              <a:gd name="T9" fmla="*/ 437 h 512"/>
              <a:gd name="T10" fmla="*/ 518 w 1257"/>
              <a:gd name="T11" fmla="*/ 332 h 512"/>
              <a:gd name="T12" fmla="*/ 546 w 1257"/>
              <a:gd name="T13" fmla="*/ 228 h 512"/>
              <a:gd name="T14" fmla="*/ 530 w 1257"/>
              <a:gd name="T15" fmla="*/ 132 h 512"/>
              <a:gd name="T16" fmla="*/ 478 w 1257"/>
              <a:gd name="T17" fmla="*/ 52 h 512"/>
              <a:gd name="T18" fmla="*/ 399 w 1257"/>
              <a:gd name="T19" fmla="*/ 3 h 512"/>
              <a:gd name="T20" fmla="*/ 299 w 1257"/>
              <a:gd name="T21" fmla="*/ 15 h 512"/>
              <a:gd name="T22" fmla="*/ 223 w 1257"/>
              <a:gd name="T23" fmla="*/ 77 h 512"/>
              <a:gd name="T24" fmla="*/ 183 w 1257"/>
              <a:gd name="T25" fmla="*/ 166 h 512"/>
              <a:gd name="T26" fmla="*/ 179 w 1257"/>
              <a:gd name="T27" fmla="*/ 259 h 512"/>
              <a:gd name="T28" fmla="*/ 223 w 1257"/>
              <a:gd name="T29" fmla="*/ 372 h 512"/>
              <a:gd name="T30" fmla="*/ 315 w 1257"/>
              <a:gd name="T31" fmla="*/ 468 h 512"/>
              <a:gd name="T32" fmla="*/ 447 w 1257"/>
              <a:gd name="T33" fmla="*/ 508 h 512"/>
              <a:gd name="T34" fmla="*/ 578 w 1257"/>
              <a:gd name="T35" fmla="*/ 468 h 512"/>
              <a:gd name="T36" fmla="*/ 670 w 1257"/>
              <a:gd name="T37" fmla="*/ 369 h 512"/>
              <a:gd name="T38" fmla="*/ 718 w 1257"/>
              <a:gd name="T39" fmla="*/ 259 h 512"/>
              <a:gd name="T40" fmla="*/ 714 w 1257"/>
              <a:gd name="T41" fmla="*/ 163 h 512"/>
              <a:gd name="T42" fmla="*/ 674 w 1257"/>
              <a:gd name="T43" fmla="*/ 77 h 512"/>
              <a:gd name="T44" fmla="*/ 606 w 1257"/>
              <a:gd name="T45" fmla="*/ 15 h 512"/>
              <a:gd name="T46" fmla="*/ 502 w 1257"/>
              <a:gd name="T47" fmla="*/ 3 h 512"/>
              <a:gd name="T48" fmla="*/ 423 w 1257"/>
              <a:gd name="T49" fmla="*/ 52 h 512"/>
              <a:gd name="T50" fmla="*/ 371 w 1257"/>
              <a:gd name="T51" fmla="*/ 135 h 512"/>
              <a:gd name="T52" fmla="*/ 351 w 1257"/>
              <a:gd name="T53" fmla="*/ 225 h 512"/>
              <a:gd name="T54" fmla="*/ 379 w 1257"/>
              <a:gd name="T55" fmla="*/ 336 h 512"/>
              <a:gd name="T56" fmla="*/ 455 w 1257"/>
              <a:gd name="T57" fmla="*/ 440 h 512"/>
              <a:gd name="T58" fmla="*/ 574 w 1257"/>
              <a:gd name="T59" fmla="*/ 505 h 512"/>
              <a:gd name="T60" fmla="*/ 714 w 1257"/>
              <a:gd name="T61" fmla="*/ 489 h 512"/>
              <a:gd name="T62" fmla="*/ 821 w 1257"/>
              <a:gd name="T63" fmla="*/ 406 h 512"/>
              <a:gd name="T64" fmla="*/ 881 w 1257"/>
              <a:gd name="T65" fmla="*/ 296 h 512"/>
              <a:gd name="T66" fmla="*/ 893 w 1257"/>
              <a:gd name="T67" fmla="*/ 197 h 512"/>
              <a:gd name="T68" fmla="*/ 865 w 1257"/>
              <a:gd name="T69" fmla="*/ 105 h 512"/>
              <a:gd name="T70" fmla="*/ 805 w 1257"/>
              <a:gd name="T71" fmla="*/ 31 h 512"/>
              <a:gd name="T72" fmla="*/ 714 w 1257"/>
              <a:gd name="T73" fmla="*/ 0 h 512"/>
              <a:gd name="T74" fmla="*/ 622 w 1257"/>
              <a:gd name="T75" fmla="*/ 31 h 512"/>
              <a:gd name="T76" fmla="*/ 558 w 1257"/>
              <a:gd name="T77" fmla="*/ 105 h 512"/>
              <a:gd name="T78" fmla="*/ 530 w 1257"/>
              <a:gd name="T79" fmla="*/ 197 h 512"/>
              <a:gd name="T80" fmla="*/ 538 w 1257"/>
              <a:gd name="T81" fmla="*/ 296 h 512"/>
              <a:gd name="T82" fmla="*/ 606 w 1257"/>
              <a:gd name="T83" fmla="*/ 406 h 512"/>
              <a:gd name="T84" fmla="*/ 714 w 1257"/>
              <a:gd name="T85" fmla="*/ 489 h 512"/>
              <a:gd name="T86" fmla="*/ 857 w 1257"/>
              <a:gd name="T87" fmla="*/ 505 h 512"/>
              <a:gd name="T88" fmla="*/ 973 w 1257"/>
              <a:gd name="T89" fmla="*/ 437 h 512"/>
              <a:gd name="T90" fmla="*/ 1053 w 1257"/>
              <a:gd name="T91" fmla="*/ 329 h 512"/>
              <a:gd name="T92" fmla="*/ 1081 w 1257"/>
              <a:gd name="T93" fmla="*/ 225 h 512"/>
              <a:gd name="T94" fmla="*/ 1057 w 1257"/>
              <a:gd name="T95" fmla="*/ 135 h 512"/>
              <a:gd name="T96" fmla="*/ 1001 w 1257"/>
              <a:gd name="T97" fmla="*/ 52 h 512"/>
              <a:gd name="T98" fmla="*/ 921 w 1257"/>
              <a:gd name="T99" fmla="*/ 6 h 512"/>
              <a:gd name="T100" fmla="*/ 837 w 1257"/>
              <a:gd name="T101" fmla="*/ 12 h 512"/>
              <a:gd name="T102" fmla="*/ 766 w 1257"/>
              <a:gd name="T103" fmla="*/ 68 h 512"/>
              <a:gd name="T104" fmla="*/ 718 w 1257"/>
              <a:gd name="T105" fmla="*/ 157 h 512"/>
              <a:gd name="T106" fmla="*/ 714 w 1257"/>
              <a:gd name="T107" fmla="*/ 265 h 512"/>
              <a:gd name="T108" fmla="*/ 766 w 1257"/>
              <a:gd name="T109" fmla="*/ 379 h 512"/>
              <a:gd name="T110" fmla="*/ 865 w 1257"/>
              <a:gd name="T111" fmla="*/ 471 h 512"/>
              <a:gd name="T112" fmla="*/ 989 w 1257"/>
              <a:gd name="T113" fmla="*/ 511 h 512"/>
              <a:gd name="T114" fmla="*/ 1108 w 1257"/>
              <a:gd name="T115" fmla="*/ 471 h 512"/>
              <a:gd name="T116" fmla="*/ 1200 w 1257"/>
              <a:gd name="T117" fmla="*/ 379 h 512"/>
              <a:gd name="T118" fmla="*/ 1252 w 1257"/>
              <a:gd name="T119" fmla="*/ 26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Rectangle 28"/>
          <p:cNvSpPr>
            <a:spLocks noChangeArrowheads="1"/>
          </p:cNvSpPr>
          <p:nvPr/>
        </p:nvSpPr>
        <p:spPr bwMode="auto">
          <a:xfrm rot="9840000">
            <a:off x="7086600" y="2543175"/>
            <a:ext cx="3508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29" name="Rectangle 29"/>
          <p:cNvSpPr>
            <a:spLocks noChangeArrowheads="1"/>
          </p:cNvSpPr>
          <p:nvPr/>
        </p:nvSpPr>
        <p:spPr bwMode="auto">
          <a:xfrm rot="9840000">
            <a:off x="7010400" y="2543175"/>
            <a:ext cx="3508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0" name="Rectangle 30"/>
          <p:cNvSpPr>
            <a:spLocks noChangeArrowheads="1"/>
          </p:cNvSpPr>
          <p:nvPr/>
        </p:nvSpPr>
        <p:spPr bwMode="auto">
          <a:xfrm rot="9840000">
            <a:off x="6938963" y="2543175"/>
            <a:ext cx="350837"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1" name="Rectangle 31"/>
          <p:cNvSpPr>
            <a:spLocks noChangeArrowheads="1"/>
          </p:cNvSpPr>
          <p:nvPr/>
        </p:nvSpPr>
        <p:spPr bwMode="auto">
          <a:xfrm rot="15240000">
            <a:off x="7914481" y="4353719"/>
            <a:ext cx="3508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2" name="Rectangle 32"/>
          <p:cNvSpPr>
            <a:spLocks noChangeArrowheads="1"/>
          </p:cNvSpPr>
          <p:nvPr/>
        </p:nvSpPr>
        <p:spPr bwMode="auto">
          <a:xfrm rot="15240000">
            <a:off x="7914481" y="4275932"/>
            <a:ext cx="350837"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3" name="Rectangle 33"/>
          <p:cNvSpPr>
            <a:spLocks noChangeArrowheads="1"/>
          </p:cNvSpPr>
          <p:nvPr/>
        </p:nvSpPr>
        <p:spPr bwMode="auto">
          <a:xfrm rot="15240000">
            <a:off x="7914481" y="4198144"/>
            <a:ext cx="3508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4" name="Rectangle 34"/>
          <p:cNvSpPr>
            <a:spLocks noChangeArrowheads="1"/>
          </p:cNvSpPr>
          <p:nvPr/>
        </p:nvSpPr>
        <p:spPr bwMode="auto">
          <a:xfrm rot="6360000" flipH="1">
            <a:off x="7943056" y="3436144"/>
            <a:ext cx="3508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5" name="Rectangle 35"/>
          <p:cNvSpPr>
            <a:spLocks noChangeArrowheads="1"/>
          </p:cNvSpPr>
          <p:nvPr/>
        </p:nvSpPr>
        <p:spPr bwMode="auto">
          <a:xfrm rot="6360000" flipH="1">
            <a:off x="7943056" y="3358357"/>
            <a:ext cx="350837"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6" name="Rectangle 36"/>
          <p:cNvSpPr>
            <a:spLocks noChangeArrowheads="1"/>
          </p:cNvSpPr>
          <p:nvPr/>
        </p:nvSpPr>
        <p:spPr bwMode="auto">
          <a:xfrm rot="6360000" flipH="1">
            <a:off x="7943056" y="3280569"/>
            <a:ext cx="350838"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rPr>
              <a:t>(</a:t>
            </a:r>
          </a:p>
        </p:txBody>
      </p:sp>
      <p:sp>
        <p:nvSpPr>
          <p:cNvPr id="37" name="Text Box 37"/>
          <p:cNvSpPr txBox="1">
            <a:spLocks noChangeArrowheads="1"/>
          </p:cNvSpPr>
          <p:nvPr/>
        </p:nvSpPr>
        <p:spPr bwMode="auto">
          <a:xfrm>
            <a:off x="6234113" y="3546475"/>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smtClean="0">
                <a:ln>
                  <a:noFill/>
                </a:ln>
                <a:solidFill>
                  <a:srgbClr val="CCCCFF"/>
                </a:solidFill>
                <a:effectLst/>
                <a:uLnTx/>
                <a:uFillTx/>
                <a:latin typeface="Arial" pitchFamily="34" charset="0"/>
              </a:rPr>
              <a:t>•</a:t>
            </a:r>
            <a:endParaRPr kumimoji="0" lang="en-US" sz="1800" b="0" i="0" u="sng" strike="noStrike" kern="0" cap="none" spc="0" normalizeH="0" baseline="0" noProof="0" smtClean="0">
              <a:ln>
                <a:noFill/>
              </a:ln>
              <a:solidFill>
                <a:srgbClr val="000000"/>
              </a:solidFill>
              <a:effectLst/>
              <a:uLnTx/>
              <a:uFillTx/>
              <a:latin typeface="Arial" pitchFamily="34" charset="0"/>
            </a:endParaRPr>
          </a:p>
        </p:txBody>
      </p:sp>
      <p:sp>
        <p:nvSpPr>
          <p:cNvPr id="38" name="Line 38"/>
          <p:cNvSpPr>
            <a:spLocks noChangeShapeType="1"/>
          </p:cNvSpPr>
          <p:nvPr/>
        </p:nvSpPr>
        <p:spPr bwMode="auto">
          <a:xfrm flipV="1">
            <a:off x="6502400" y="3621088"/>
            <a:ext cx="134938" cy="3048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 name="Line 39"/>
          <p:cNvSpPr>
            <a:spLocks noChangeShapeType="1"/>
          </p:cNvSpPr>
          <p:nvPr/>
        </p:nvSpPr>
        <p:spPr bwMode="auto">
          <a:xfrm flipV="1">
            <a:off x="7112000" y="4230688"/>
            <a:ext cx="203200" cy="762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 name="Text Box 40"/>
          <p:cNvSpPr txBox="1">
            <a:spLocks noChangeArrowheads="1"/>
          </p:cNvSpPr>
          <p:nvPr/>
        </p:nvSpPr>
        <p:spPr bwMode="auto">
          <a:xfrm>
            <a:off x="6772275" y="38481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smtClean="0">
                <a:ln>
                  <a:noFill/>
                </a:ln>
                <a:solidFill>
                  <a:srgbClr val="CCCCFF"/>
                </a:solidFill>
                <a:effectLst/>
                <a:uLnTx/>
                <a:uFillTx/>
                <a:latin typeface="Arial" pitchFamily="34" charset="0"/>
              </a:rPr>
              <a:t>•</a:t>
            </a:r>
            <a:endParaRPr kumimoji="0" lang="en-US" sz="1800" b="0" i="0" u="sng" strike="noStrike" kern="0" cap="none" spc="0" normalizeH="0" baseline="0" noProof="0" smtClean="0">
              <a:ln>
                <a:noFill/>
              </a:ln>
              <a:solidFill>
                <a:srgbClr val="000000"/>
              </a:solidFill>
              <a:effectLst/>
              <a:uLnTx/>
              <a:uFillTx/>
              <a:latin typeface="Arial" pitchFamily="34" charset="0"/>
            </a:endParaRPr>
          </a:p>
        </p:txBody>
      </p:sp>
      <p:sp>
        <p:nvSpPr>
          <p:cNvPr id="41" name="Rectangle 41"/>
          <p:cNvSpPr>
            <a:spLocks noChangeArrowheads="1"/>
          </p:cNvSpPr>
          <p:nvPr/>
        </p:nvSpPr>
        <p:spPr bwMode="auto">
          <a:xfrm>
            <a:off x="6781800" y="43434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pitchFamily="34" charset="0"/>
              </a:rPr>
              <a:t>e</a:t>
            </a:r>
            <a:r>
              <a:rPr kumimoji="0" lang="en-US" sz="2400" b="0" i="0" u="none" strike="noStrike" kern="0" cap="none" spc="0" normalizeH="0" baseline="30000" noProof="0" smtClean="0">
                <a:ln>
                  <a:noFill/>
                </a:ln>
                <a:solidFill>
                  <a:srgbClr val="000000"/>
                </a:solidFill>
                <a:effectLst/>
                <a:uLnTx/>
                <a:uFillTx/>
                <a:latin typeface="Arial" pitchFamily="34" charset="0"/>
              </a:rPr>
              <a:t>-</a:t>
            </a:r>
          </a:p>
        </p:txBody>
      </p:sp>
      <p:sp>
        <p:nvSpPr>
          <p:cNvPr id="42" name="Rectangle 42"/>
          <p:cNvSpPr>
            <a:spLocks noChangeArrowheads="1"/>
          </p:cNvSpPr>
          <p:nvPr/>
        </p:nvSpPr>
        <p:spPr bwMode="auto">
          <a:xfrm>
            <a:off x="6248400" y="40386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pitchFamily="34" charset="0"/>
              </a:rPr>
              <a:t>e</a:t>
            </a:r>
            <a:r>
              <a:rPr kumimoji="0" lang="en-US" sz="2400" b="0" i="0" u="none" strike="noStrike" kern="0" cap="none" spc="0" normalizeH="0" baseline="30000" noProof="0" smtClean="0">
                <a:ln>
                  <a:noFill/>
                </a:ln>
                <a:solidFill>
                  <a:srgbClr val="000000"/>
                </a:solidFill>
                <a:effectLst/>
                <a:uLnTx/>
                <a:uFillTx/>
                <a:latin typeface="Arial" pitchFamily="34" charset="0"/>
              </a:rPr>
              <a:t>-</a:t>
            </a:r>
          </a:p>
        </p:txBody>
      </p:sp>
    </p:spTree>
    <p:extLst>
      <p:ext uri="{BB962C8B-B14F-4D97-AF65-F5344CB8AC3E}">
        <p14:creationId xmlns:p14="http://schemas.microsoft.com/office/powerpoint/2010/main" val="37507578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39083"/>
            <a:ext cx="8534400" cy="4247317"/>
          </a:xfrm>
          <a:prstGeom prst="rect">
            <a:avLst/>
          </a:prstGeom>
        </p:spPr>
        <p:txBody>
          <a:bodyPr wrap="square">
            <a:spAutoFit/>
          </a:bodyPr>
          <a:lstStyle/>
          <a:p>
            <a:r>
              <a:rPr lang="en-US" b="1" dirty="0"/>
              <a:t>Subsequent research</a:t>
            </a:r>
          </a:p>
          <a:p>
            <a:r>
              <a:rPr lang="en-US" dirty="0"/>
              <a:t>After 1991, cold fusion research continued in relative obscurity, conducted by groups that had increasing difficulty securing public funding and keeping programs open. Research continues today in a few specific venues, but the wider scientific community has generally marginalized the research being done and researchers have had difficulty publishing in mainstream journals.</a:t>
            </a:r>
            <a:r>
              <a:rPr lang="en-US" baseline="30000" dirty="0">
                <a:hlinkClick r:id="rId2"/>
              </a:rPr>
              <a:t>[6][7][11]</a:t>
            </a:r>
            <a:endParaRPr lang="en-US" dirty="0"/>
          </a:p>
          <a:p>
            <a:r>
              <a:rPr lang="en-US" dirty="0"/>
              <a:t>Small but committed groups of cold fusion researchers have continued to conduct experiments using Fleischmann and Pons electrolysis set-ups in spite of the rejection by the mainstream community.</a:t>
            </a:r>
            <a:r>
              <a:rPr lang="en-US" baseline="30000" dirty="0">
                <a:hlinkClick r:id="rId2"/>
              </a:rPr>
              <a:t>[11][72]</a:t>
            </a:r>
            <a:r>
              <a:rPr lang="en-US" dirty="0"/>
              <a:t> Often they prefer to name their field </a:t>
            </a:r>
            <a:r>
              <a:rPr lang="en-US" b="1" dirty="0"/>
              <a:t>Low Energy Nuclear Reactions</a:t>
            </a:r>
            <a:r>
              <a:rPr lang="en-US" dirty="0"/>
              <a:t> (</a:t>
            </a:r>
            <a:r>
              <a:rPr lang="en-US" b="1" dirty="0"/>
              <a:t>LENR</a:t>
            </a:r>
            <a:r>
              <a:rPr lang="en-US" dirty="0"/>
              <a:t>) or </a:t>
            </a:r>
            <a:r>
              <a:rPr lang="en-US" b="1" dirty="0"/>
              <a:t>Chemically Assisted Nuclear Reactions</a:t>
            </a:r>
            <a:r>
              <a:rPr lang="en-US" dirty="0"/>
              <a:t> (</a:t>
            </a:r>
            <a:r>
              <a:rPr lang="en-US" b="1" dirty="0"/>
              <a:t>CANR</a:t>
            </a:r>
            <a:r>
              <a:rPr lang="en-US" dirty="0"/>
              <a:t>),</a:t>
            </a:r>
            <a:r>
              <a:rPr lang="en-US" baseline="30000" dirty="0">
                <a:hlinkClick r:id="rId2"/>
              </a:rPr>
              <a:t>[73]</a:t>
            </a:r>
            <a:r>
              <a:rPr lang="en-US" dirty="0"/>
              <a:t> also </a:t>
            </a:r>
            <a:r>
              <a:rPr lang="en-US" b="1" dirty="0"/>
              <a:t>Lattice Assisted Nuclear Reactions</a:t>
            </a:r>
            <a:r>
              <a:rPr lang="en-US" dirty="0"/>
              <a:t> (</a:t>
            </a:r>
            <a:r>
              <a:rPr lang="en-US" b="1" dirty="0"/>
              <a:t>LANR</a:t>
            </a:r>
            <a:r>
              <a:rPr lang="en-US" dirty="0"/>
              <a:t>), </a:t>
            </a:r>
            <a:r>
              <a:rPr lang="en-US" b="1" dirty="0"/>
              <a:t>Condensed Matter Nuclear Science</a:t>
            </a:r>
            <a:r>
              <a:rPr lang="en-US" dirty="0"/>
              <a:t> (</a:t>
            </a:r>
            <a:r>
              <a:rPr lang="en-US" b="1" dirty="0"/>
              <a:t>CMNS</a:t>
            </a:r>
            <a:r>
              <a:rPr lang="en-US" dirty="0"/>
              <a:t>) and </a:t>
            </a:r>
            <a:r>
              <a:rPr lang="en-US" b="1" dirty="0"/>
              <a:t>Lattice Enabled Nuclear Reactions</a:t>
            </a:r>
            <a:r>
              <a:rPr lang="en-US" dirty="0"/>
              <a:t>; one of the reasons being to </a:t>
            </a:r>
            <a:r>
              <a:rPr lang="en-US" dirty="0">
                <a:hlinkClick r:id="rId3" tooltip="Euphemism"/>
              </a:rPr>
              <a:t>avoid the negative connotations</a:t>
            </a:r>
            <a:r>
              <a:rPr lang="en-US" dirty="0"/>
              <a:t> associated with "cold fusion".</a:t>
            </a:r>
            <a:r>
              <a:rPr lang="en-US" baseline="30000" dirty="0">
                <a:hlinkClick r:id="rId2"/>
              </a:rPr>
              <a:t>[72][74]</a:t>
            </a:r>
            <a:r>
              <a:rPr lang="en-US" dirty="0"/>
              <a:t> The new names avoid making bold implications, like implying that fusion is happening on them.</a:t>
            </a:r>
            <a:r>
              <a:rPr lang="en-US" baseline="30000" dirty="0">
                <a:hlinkClick r:id="rId2"/>
              </a:rPr>
              <a:t>[75]</a:t>
            </a:r>
            <a:r>
              <a:rPr lang="en-US" dirty="0"/>
              <a:t> Proponents see them as a more accurate description of the theories they put forward.</a:t>
            </a:r>
            <a:r>
              <a:rPr lang="en-US" baseline="30000" dirty="0">
                <a:hlinkClick r:id="rId2"/>
              </a:rPr>
              <a:t>[76]</a:t>
            </a:r>
            <a:endParaRPr lang="en-US" dirty="0"/>
          </a:p>
        </p:txBody>
      </p:sp>
      <p:sp>
        <p:nvSpPr>
          <p:cNvPr id="3" name="TextBox 2"/>
          <p:cNvSpPr txBox="1"/>
          <p:nvPr/>
        </p:nvSpPr>
        <p:spPr>
          <a:xfrm>
            <a:off x="1066800" y="228600"/>
            <a:ext cx="6858000" cy="523220"/>
          </a:xfrm>
          <a:prstGeom prst="rect">
            <a:avLst/>
          </a:prstGeom>
          <a:noFill/>
        </p:spPr>
        <p:txBody>
          <a:bodyPr wrap="square" rtlCol="0">
            <a:spAutoFit/>
          </a:bodyPr>
          <a:lstStyle/>
          <a:p>
            <a:pPr algn="ctr"/>
            <a:r>
              <a:rPr lang="en-US" sz="2800" b="1" i="1" dirty="0" smtClean="0"/>
              <a:t>...Continued</a:t>
            </a:r>
            <a:endParaRPr lang="en-US" sz="2800" b="1" i="1" dirty="0"/>
          </a:p>
        </p:txBody>
      </p:sp>
    </p:spTree>
    <p:extLst>
      <p:ext uri="{BB962C8B-B14F-4D97-AF65-F5344CB8AC3E}">
        <p14:creationId xmlns:p14="http://schemas.microsoft.com/office/powerpoint/2010/main" val="7511855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54621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76200"/>
            <a:ext cx="249233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24600" y="1905000"/>
            <a:ext cx="2209800" cy="584775"/>
          </a:xfrm>
          <a:prstGeom prst="rect">
            <a:avLst/>
          </a:prstGeom>
          <a:noFill/>
        </p:spPr>
        <p:txBody>
          <a:bodyPr wrap="square" rtlCol="0">
            <a:spAutoFit/>
          </a:bodyPr>
          <a:lstStyle/>
          <a:p>
            <a:pPr algn="ctr"/>
            <a:r>
              <a:rPr lang="en-US" sz="1600" dirty="0" smtClean="0"/>
              <a:t>Sidney Kimmel, Founder, Jones Apparel</a:t>
            </a:r>
            <a:endParaRPr lang="en-US" sz="1600" dirty="0"/>
          </a:p>
        </p:txBody>
      </p:sp>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12" y="1311562"/>
            <a:ext cx="51435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27991" y="1828800"/>
            <a:ext cx="1699119" cy="338554"/>
          </a:xfrm>
          <a:prstGeom prst="rect">
            <a:avLst/>
          </a:prstGeom>
        </p:spPr>
        <p:txBody>
          <a:bodyPr wrap="none">
            <a:spAutoFit/>
          </a:bodyPr>
          <a:lstStyle/>
          <a:p>
            <a:r>
              <a:rPr lang="en-US" sz="1600" i="1" u="sng" dirty="0"/>
              <a:t>February 12, 2012</a:t>
            </a:r>
          </a:p>
        </p:txBody>
      </p:sp>
      <p:sp>
        <p:nvSpPr>
          <p:cNvPr id="4" name="Rectangle 3"/>
          <p:cNvSpPr/>
          <p:nvPr/>
        </p:nvSpPr>
        <p:spPr>
          <a:xfrm>
            <a:off x="304800" y="2581870"/>
            <a:ext cx="8686800" cy="584775"/>
          </a:xfrm>
          <a:prstGeom prst="rect">
            <a:avLst/>
          </a:prstGeom>
        </p:spPr>
        <p:txBody>
          <a:bodyPr wrap="square">
            <a:spAutoFit/>
          </a:bodyPr>
          <a:lstStyle/>
          <a:p>
            <a:r>
              <a:rPr lang="en-US" sz="1600" dirty="0"/>
              <a:t>Billionaire businessman Sidney Kimmel is putting $5.5 million toward making “cold fusion” successes more reliable. His interest in the topic had been piqued in 2009 by a television program.</a:t>
            </a:r>
          </a:p>
        </p:txBody>
      </p:sp>
      <p:sp>
        <p:nvSpPr>
          <p:cNvPr id="5" name="Rectangle 4"/>
          <p:cNvSpPr/>
          <p:nvPr/>
        </p:nvSpPr>
        <p:spPr>
          <a:xfrm>
            <a:off x="311712" y="3505200"/>
            <a:ext cx="8756088" cy="1569660"/>
          </a:xfrm>
          <a:prstGeom prst="rect">
            <a:avLst/>
          </a:prstGeom>
        </p:spPr>
        <p:txBody>
          <a:bodyPr wrap="square">
            <a:spAutoFit/>
          </a:bodyPr>
          <a:lstStyle/>
          <a:p>
            <a:r>
              <a:rPr lang="en-US" sz="1600" dirty="0"/>
              <a:t>To recap that year: producers of the TV program 60 Minutes had wanted to find out whether cold fusion is real. They looked for an independent scientist to check it out and chose Rob Duncan, vice chancellor of research at Missouri University and an expert in measuring energy. He was said to have been a skeptic about cold fusion before 60 Minutes sent him to Israel to investigate the work of a company called Energetics Technologies. Duncan was given free rein in Energetics’ cold fusion laboratory and came back convinced that the process is real.</a:t>
            </a:r>
          </a:p>
        </p:txBody>
      </p:sp>
      <p:sp>
        <p:nvSpPr>
          <p:cNvPr id="6" name="Rectangle 5"/>
          <p:cNvSpPr/>
          <p:nvPr/>
        </p:nvSpPr>
        <p:spPr>
          <a:xfrm>
            <a:off x="311712" y="5334000"/>
            <a:ext cx="8352822" cy="1077218"/>
          </a:xfrm>
          <a:prstGeom prst="rect">
            <a:avLst/>
          </a:prstGeom>
        </p:spPr>
        <p:txBody>
          <a:bodyPr wrap="square">
            <a:spAutoFit/>
          </a:bodyPr>
          <a:lstStyle/>
          <a:p>
            <a:r>
              <a:rPr lang="en-US" sz="1600" dirty="0"/>
              <a:t>It took a while for Kimmel’s interest to translate into funding for the university, but recently Duncan learned about the generous gift of money and equipment. Kimmel’s donation will create a Sidney Kimmel Institute for Nuclear Renaissance which will involve researchers from the Missouri University Research Reactor, and physics, engineering and chemistry departments.</a:t>
            </a:r>
          </a:p>
        </p:txBody>
      </p:sp>
      <p:sp>
        <p:nvSpPr>
          <p:cNvPr id="7" name="Rectangle 6"/>
          <p:cNvSpPr/>
          <p:nvPr/>
        </p:nvSpPr>
        <p:spPr>
          <a:xfrm>
            <a:off x="5181600" y="2874257"/>
            <a:ext cx="2438400" cy="249943"/>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Rectangle 9"/>
          <p:cNvSpPr/>
          <p:nvPr/>
        </p:nvSpPr>
        <p:spPr>
          <a:xfrm>
            <a:off x="381000" y="4290030"/>
            <a:ext cx="8382000" cy="78483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ectangle 10"/>
          <p:cNvSpPr/>
          <p:nvPr/>
        </p:nvSpPr>
        <p:spPr>
          <a:xfrm>
            <a:off x="381000" y="5410200"/>
            <a:ext cx="8283534" cy="462409"/>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77550" y="2581870"/>
            <a:ext cx="1008850" cy="29238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ular Callout 13"/>
          <p:cNvSpPr/>
          <p:nvPr/>
        </p:nvSpPr>
        <p:spPr>
          <a:xfrm>
            <a:off x="4191001" y="3166644"/>
            <a:ext cx="4953000" cy="414755"/>
          </a:xfrm>
          <a:prstGeom prst="wedgeRoundRectCallout">
            <a:avLst>
              <a:gd name="adj1" fmla="val -20181"/>
              <a:gd name="adj2" fmla="val -642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Wrong!  Kimmel hired one of his LA PAs to “flog” Energetics to CBS well before the the 60 M production, as well as being an early financial backer.</a:t>
            </a:r>
          </a:p>
        </p:txBody>
      </p:sp>
      <p:sp>
        <p:nvSpPr>
          <p:cNvPr id="15" name="Rounded Rectangular Callout 14"/>
          <p:cNvSpPr/>
          <p:nvPr/>
        </p:nvSpPr>
        <p:spPr>
          <a:xfrm>
            <a:off x="2895600" y="4419600"/>
            <a:ext cx="5768934" cy="838200"/>
          </a:xfrm>
          <a:prstGeom prst="wedgeRoundRectCallout">
            <a:avLst>
              <a:gd name="adj1" fmla="val -88586"/>
              <a:gd name="adj2" fmla="val -519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Wrong!  Duncan was “sympathetic” to CF prior to the 60 M segment.  He became a “true believer” after his trip to Israel, even though he did not actively participate in any measurements.  Think  of “Saul on his way to Damascus.” </a:t>
            </a:r>
            <a:endParaRPr lang="en-US" sz="1200" dirty="0">
              <a:solidFill>
                <a:srgbClr val="FF0000"/>
              </a:solidFill>
            </a:endParaRPr>
          </a:p>
        </p:txBody>
      </p:sp>
      <p:sp>
        <p:nvSpPr>
          <p:cNvPr id="16" name="Rounded Rectangular Callout 15"/>
          <p:cNvSpPr/>
          <p:nvPr/>
        </p:nvSpPr>
        <p:spPr>
          <a:xfrm>
            <a:off x="838200" y="6411218"/>
            <a:ext cx="2789791" cy="294382"/>
          </a:xfrm>
          <a:prstGeom prst="wedgeRoundRectCallout">
            <a:avLst>
              <a:gd name="adj1" fmla="val 51147"/>
              <a:gd name="adj2" fmla="val -2224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Whoa!  Conflict of interest ??? Hmm... </a:t>
            </a:r>
            <a:endParaRPr lang="en-US" sz="1200" dirty="0">
              <a:solidFill>
                <a:srgbClr val="FF0000"/>
              </a:solidFill>
            </a:endParaRPr>
          </a:p>
        </p:txBody>
      </p:sp>
      <p:sp>
        <p:nvSpPr>
          <p:cNvPr id="9" name="Rectangle 8"/>
          <p:cNvSpPr/>
          <p:nvPr/>
        </p:nvSpPr>
        <p:spPr>
          <a:xfrm>
            <a:off x="6477000" y="3810000"/>
            <a:ext cx="24384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2197387"/>
            <a:ext cx="2197662" cy="338554"/>
          </a:xfrm>
          <a:prstGeom prst="rect">
            <a:avLst/>
          </a:prstGeom>
          <a:noFill/>
        </p:spPr>
        <p:txBody>
          <a:bodyPr wrap="square" rtlCol="0">
            <a:spAutoFit/>
          </a:bodyPr>
          <a:lstStyle/>
          <a:p>
            <a:pPr algn="ctr"/>
            <a:r>
              <a:rPr lang="en-US" sz="1600" i="1" dirty="0" smtClean="0"/>
              <a:t>Jeanne Manning</a:t>
            </a:r>
            <a:endParaRPr lang="en-US" sz="1600" i="1" dirty="0"/>
          </a:p>
        </p:txBody>
      </p:sp>
    </p:spTree>
    <p:extLst>
      <p:ext uri="{BB962C8B-B14F-4D97-AF65-F5344CB8AC3E}">
        <p14:creationId xmlns:p14="http://schemas.microsoft.com/office/powerpoint/2010/main" val="25415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10" grpId="0" animBg="1"/>
      <p:bldP spid="11" grpId="0" animBg="1"/>
      <p:bldP spid="12" grpId="0" animBg="1"/>
      <p:bldP spid="14" grpId="0" animBg="1"/>
      <p:bldP spid="15" grpId="0" animBg="1"/>
      <p:bldP spid="16"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Paul M. Grant\Local Settings\Temp\wz2fe7\CIMG24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875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2"/>
          <p:cNvSpPr>
            <a:spLocks noGrp="1"/>
          </p:cNvSpPr>
          <p:nvPr>
            <p:ph type="title"/>
          </p:nvPr>
        </p:nvSpPr>
        <p:spPr>
          <a:xfrm>
            <a:off x="457200" y="152400"/>
            <a:ext cx="8229600" cy="1143000"/>
          </a:xfrm>
        </p:spPr>
        <p:txBody>
          <a:bodyPr/>
          <a:lstStyle/>
          <a:p>
            <a:pPr eaLnBrk="1" hangingPunct="1"/>
            <a:r>
              <a:rPr lang="en-US" smtClean="0"/>
              <a:t>Cold Fusion After 20 Years</a:t>
            </a:r>
          </a:p>
        </p:txBody>
      </p:sp>
    </p:spTree>
    <p:extLst>
      <p:ext uri="{BB962C8B-B14F-4D97-AF65-F5344CB8AC3E}">
        <p14:creationId xmlns:p14="http://schemas.microsoft.com/office/powerpoint/2010/main" val="37798694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61975"/>
            <a:ext cx="76200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4800600" y="685800"/>
            <a:ext cx="3048000" cy="838200"/>
          </a:xfrm>
          <a:prstGeom prst="wedgeRoundRectCallout">
            <a:avLst>
              <a:gd name="adj1" fmla="val -93382"/>
              <a:gd name="adj2" fmla="val 463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Scott, this is New York.  Keep your hand on your wallet!</a:t>
            </a:r>
            <a:endParaRPr lang="en-US" dirty="0"/>
          </a:p>
        </p:txBody>
      </p:sp>
    </p:spTree>
    <p:extLst>
      <p:ext uri="{BB962C8B-B14F-4D97-AF65-F5344CB8AC3E}">
        <p14:creationId xmlns:p14="http://schemas.microsoft.com/office/powerpoint/2010/main" val="12408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Bohr Was Wrong!</a:t>
            </a:r>
            <a:br>
              <a:rPr lang="en-US" dirty="0" smtClean="0"/>
            </a:br>
            <a:r>
              <a:rPr lang="en-US" sz="3600" dirty="0" smtClean="0"/>
              <a:t>“As was Schrödinger, Heisenberg, Pauli, Dirac...”</a:t>
            </a:r>
            <a:br>
              <a:rPr lang="en-US" sz="3600" dirty="0" smtClean="0"/>
            </a:br>
            <a:r>
              <a:rPr lang="en-US" sz="2200" dirty="0" smtClean="0"/>
              <a:t>“yeah, right”</a:t>
            </a:r>
            <a:endParaRPr lang="en-US" sz="2200" dirty="0"/>
          </a:p>
        </p:txBody>
      </p:sp>
      <p:pic>
        <p:nvPicPr>
          <p:cNvPr id="38914" name="Picture 2" descr=" R_E = { (k_e e^2)^2 m_e \over 2 \hbar^2}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590800"/>
            <a:ext cx="1304925" cy="419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1752600"/>
            <a:ext cx="8229600" cy="646331"/>
          </a:xfrm>
          <a:prstGeom prst="rect">
            <a:avLst/>
          </a:prstGeom>
          <a:noFill/>
        </p:spPr>
        <p:txBody>
          <a:bodyPr wrap="square" rtlCol="0">
            <a:spAutoFit/>
          </a:bodyPr>
          <a:lstStyle/>
          <a:p>
            <a:r>
              <a:rPr lang="en-US" dirty="0" smtClean="0"/>
              <a:t>According to Quantum Mechanics, the ground state energy of the hydrogen atom is given by,</a:t>
            </a:r>
            <a:endParaRPr lang="en-US" dirty="0"/>
          </a:p>
        </p:txBody>
      </p:sp>
      <p:grpSp>
        <p:nvGrpSpPr>
          <p:cNvPr id="7" name="Group 6"/>
          <p:cNvGrpSpPr/>
          <p:nvPr/>
        </p:nvGrpSpPr>
        <p:grpSpPr>
          <a:xfrm>
            <a:off x="381000" y="3276600"/>
            <a:ext cx="7848600" cy="1524000"/>
            <a:chOff x="381000" y="3276600"/>
            <a:chExt cx="7848600" cy="1524000"/>
          </a:xfrm>
        </p:grpSpPr>
        <p:sp>
          <p:nvSpPr>
            <p:cNvPr id="4" name="TextBox 3"/>
            <p:cNvSpPr txBox="1"/>
            <p:nvPr/>
          </p:nvSpPr>
          <p:spPr>
            <a:xfrm>
              <a:off x="381000" y="3276600"/>
              <a:ext cx="7848600" cy="923330"/>
            </a:xfrm>
            <a:prstGeom prst="rect">
              <a:avLst/>
            </a:prstGeom>
            <a:noFill/>
          </p:spPr>
          <p:txBody>
            <a:bodyPr wrap="square" rtlCol="0">
              <a:spAutoFit/>
            </a:bodyPr>
            <a:lstStyle/>
            <a:p>
              <a:r>
                <a:rPr lang="en-US" dirty="0" smtClean="0"/>
                <a:t>According to Randall Mills (MD Harvard), Founder </a:t>
              </a:r>
              <a:r>
                <a:rPr lang="en-US" dirty="0" err="1" smtClean="0"/>
                <a:t>Blacklight</a:t>
              </a:r>
              <a:r>
                <a:rPr lang="en-US" dirty="0" smtClean="0"/>
                <a:t> Power, this energy should be one-half </a:t>
              </a:r>
              <a:r>
                <a:rPr lang="en-US" i="1" dirty="0" smtClean="0"/>
                <a:t>R</a:t>
              </a:r>
              <a:r>
                <a:rPr lang="en-US" i="1" baseline="-25000" dirty="0" smtClean="0"/>
                <a:t>E</a:t>
              </a:r>
              <a:r>
                <a:rPr lang="en-US" i="1" dirty="0"/>
                <a:t> </a:t>
              </a:r>
              <a:r>
                <a:rPr lang="en-US" dirty="0" smtClean="0"/>
                <a:t>because the charge density of hydrogen’s electron exists (he says) only on an infinitely thin spherical shell, to wit:</a:t>
              </a:r>
              <a:endParaRPr lang="en-US" i="1" dirty="0"/>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333875"/>
              <a:ext cx="3528896"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381000" y="5181600"/>
            <a:ext cx="8229600" cy="646331"/>
          </a:xfrm>
          <a:prstGeom prst="rect">
            <a:avLst/>
          </a:prstGeom>
          <a:noFill/>
        </p:spPr>
        <p:txBody>
          <a:bodyPr wrap="square" rtlCol="0">
            <a:spAutoFit/>
          </a:bodyPr>
          <a:lstStyle/>
          <a:p>
            <a:r>
              <a:rPr lang="en-US" dirty="0" smtClean="0"/>
              <a:t>Mills claims a catalytic process to capture the transition to this lower ground state energy from water “for free.”  No, this is not cold fusion revisited. </a:t>
            </a:r>
            <a:endParaRPr lang="en-US" dirty="0"/>
          </a:p>
        </p:txBody>
      </p:sp>
      <p:sp>
        <p:nvSpPr>
          <p:cNvPr id="6" name="TextBox 5"/>
          <p:cNvSpPr txBox="1"/>
          <p:nvPr/>
        </p:nvSpPr>
        <p:spPr>
          <a:xfrm>
            <a:off x="381000" y="5943600"/>
            <a:ext cx="8382000" cy="646331"/>
          </a:xfrm>
          <a:prstGeom prst="rect">
            <a:avLst/>
          </a:prstGeom>
          <a:noFill/>
        </p:spPr>
        <p:txBody>
          <a:bodyPr wrap="square" rtlCol="0">
            <a:spAutoFit/>
          </a:bodyPr>
          <a:lstStyle/>
          <a:p>
            <a:r>
              <a:rPr lang="en-US" dirty="0" smtClean="0"/>
              <a:t>No verification has ever been published in a major recognized peer-reviewed scientific journal.</a:t>
            </a:r>
            <a:endParaRPr lang="en-US" dirty="0"/>
          </a:p>
        </p:txBody>
      </p:sp>
    </p:spTree>
    <p:extLst>
      <p:ext uri="{BB962C8B-B14F-4D97-AF65-F5344CB8AC3E}">
        <p14:creationId xmlns:p14="http://schemas.microsoft.com/office/powerpoint/2010/main" val="3855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75" y="1371600"/>
            <a:ext cx="7629525" cy="208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0" y="228600"/>
            <a:ext cx="2971800" cy="707886"/>
          </a:xfrm>
          <a:prstGeom prst="rect">
            <a:avLst/>
          </a:prstGeom>
          <a:noFill/>
        </p:spPr>
        <p:txBody>
          <a:bodyPr wrap="square" rtlCol="0">
            <a:spAutoFit/>
          </a:bodyPr>
          <a:lstStyle/>
          <a:p>
            <a:pPr algn="ctr"/>
            <a:r>
              <a:rPr lang="en-US" sz="4000" b="1" dirty="0" smtClean="0"/>
              <a:t>Oh, </a:t>
            </a:r>
            <a:r>
              <a:rPr lang="en-US" sz="4000" b="1" dirty="0" smtClean="0"/>
              <a:t>No!</a:t>
            </a:r>
            <a:endParaRPr lang="en-US" sz="4000" b="1" dirty="0"/>
          </a:p>
        </p:txBody>
      </p:sp>
      <p:pic>
        <p:nvPicPr>
          <p:cNvPr id="573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542090"/>
            <a:ext cx="7966074" cy="133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6324600" y="4805082"/>
            <a:ext cx="2403474" cy="1066800"/>
          </a:xfrm>
          <a:prstGeom prst="cloudCallout">
            <a:avLst>
              <a:gd name="adj1" fmla="val 15347"/>
              <a:gd name="adj2" fmla="val -820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Whoops!</a:t>
            </a:r>
          </a:p>
          <a:p>
            <a:pPr algn="ctr"/>
            <a:r>
              <a:rPr lang="en-US" sz="1600" dirty="0" smtClean="0">
                <a:solidFill>
                  <a:srgbClr val="FF0000"/>
                </a:solidFill>
              </a:rPr>
              <a:t>Spelling error...</a:t>
            </a:r>
            <a:endParaRPr lang="en-US" sz="1600" dirty="0">
              <a:solidFill>
                <a:srgbClr val="FF0000"/>
              </a:solidFill>
            </a:endParaRPr>
          </a:p>
        </p:txBody>
      </p:sp>
      <p:sp>
        <p:nvSpPr>
          <p:cNvPr id="6" name="TextBox 5"/>
          <p:cNvSpPr txBox="1"/>
          <p:nvPr/>
        </p:nvSpPr>
        <p:spPr>
          <a:xfrm>
            <a:off x="4343400" y="5754469"/>
            <a:ext cx="2057400" cy="646331"/>
          </a:xfrm>
          <a:prstGeom prst="rect">
            <a:avLst/>
          </a:prstGeom>
          <a:noFill/>
        </p:spPr>
        <p:txBody>
          <a:bodyPr wrap="square" rtlCol="0">
            <a:spAutoFit/>
          </a:bodyPr>
          <a:lstStyle/>
          <a:p>
            <a:r>
              <a:rPr lang="en-US" dirty="0" smtClean="0"/>
              <a:t>Probably a Harvard Law graduate</a:t>
            </a:r>
            <a:endParaRPr lang="en-US" dirty="0"/>
          </a:p>
        </p:txBody>
      </p:sp>
    </p:spTree>
    <p:extLst>
      <p:ext uri="{BB962C8B-B14F-4D97-AF65-F5344CB8AC3E}">
        <p14:creationId xmlns:p14="http://schemas.microsoft.com/office/powerpoint/2010/main" val="1748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 calcmode="lin" valueType="num">
                                      <p:cBhvr additive="base">
                                        <p:cTn id="7" dur="500" fill="hold"/>
                                        <p:tgtEl>
                                          <p:spTgt spid="57349"/>
                                        </p:tgtEl>
                                        <p:attrNameLst>
                                          <p:attrName>ppt_x</p:attrName>
                                        </p:attrNameLst>
                                      </p:cBhvr>
                                      <p:tavLst>
                                        <p:tav tm="0">
                                          <p:val>
                                            <p:strVal val="#ppt_x"/>
                                          </p:val>
                                        </p:tav>
                                        <p:tav tm="100000">
                                          <p:val>
                                            <p:strVal val="#ppt_x"/>
                                          </p:val>
                                        </p:tav>
                                      </p:tavLst>
                                    </p:anim>
                                    <p:anim calcmode="lin" valueType="num">
                                      <p:cBhvr additive="base">
                                        <p:cTn id="8"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305800" cy="5078313"/>
          </a:xfrm>
          <a:prstGeom prst="rect">
            <a:avLst/>
          </a:prstGeom>
        </p:spPr>
        <p:txBody>
          <a:bodyPr wrap="square">
            <a:spAutoFit/>
          </a:bodyPr>
          <a:lstStyle/>
          <a:p>
            <a:r>
              <a:rPr lang="en-US" dirty="0"/>
              <a:t>From:	Eric </a:t>
            </a:r>
            <a:r>
              <a:rPr lang="en-US" dirty="0" err="1"/>
              <a:t>Hermanson</a:t>
            </a:r>
            <a:r>
              <a:rPr lang="en-US" dirty="0"/>
              <a:t> &lt;eric@alum.mit.edu&gt;</a:t>
            </a:r>
          </a:p>
          <a:p>
            <a:r>
              <a:rPr lang="en-US" dirty="0"/>
              <a:t>Sent:	Monday, July 23, 2012 5:53 PM</a:t>
            </a:r>
          </a:p>
          <a:p>
            <a:r>
              <a:rPr lang="en-US" dirty="0"/>
              <a:t>To:	pmpgrant@w2agz.com</a:t>
            </a:r>
          </a:p>
          <a:p>
            <a:r>
              <a:rPr lang="en-US" dirty="0"/>
              <a:t>Cc:	w2agz@w2agz.com</a:t>
            </a:r>
          </a:p>
          <a:p>
            <a:r>
              <a:rPr lang="en-US" dirty="0"/>
              <a:t>Subject:	On the </a:t>
            </a:r>
            <a:r>
              <a:rPr lang="en-US" dirty="0" err="1"/>
              <a:t>Hydrino</a:t>
            </a:r>
            <a:endParaRPr lang="en-US" dirty="0"/>
          </a:p>
          <a:p>
            <a:endParaRPr lang="en-US" dirty="0" smtClean="0"/>
          </a:p>
          <a:p>
            <a:r>
              <a:rPr lang="en-US" dirty="0" smtClean="0"/>
              <a:t>Paul </a:t>
            </a:r>
            <a:r>
              <a:rPr lang="en-US" dirty="0"/>
              <a:t>--</a:t>
            </a:r>
          </a:p>
          <a:p>
            <a:endParaRPr lang="en-US" dirty="0"/>
          </a:p>
          <a:p>
            <a:r>
              <a:rPr lang="en-US" dirty="0"/>
              <a:t>Re: http://www.w2agz.com/TrapDoors.htm</a:t>
            </a:r>
          </a:p>
          <a:p>
            <a:endParaRPr lang="en-US" dirty="0"/>
          </a:p>
          <a:p>
            <a:r>
              <a:rPr lang="en-US" dirty="0"/>
              <a:t>... and your other related critical commentaries on the subject, referenced on the Internet.</a:t>
            </a:r>
          </a:p>
          <a:p>
            <a:endParaRPr lang="en-US" dirty="0"/>
          </a:p>
          <a:p>
            <a:r>
              <a:rPr lang="en-US" dirty="0"/>
              <a:t>I think you may be one of the most uninformed people on the planet, and in my opinion 'lazy' to boot, </a:t>
            </a:r>
            <a:r>
              <a:rPr lang="en-US" dirty="0" smtClean="0"/>
              <a:t> and </a:t>
            </a:r>
            <a:r>
              <a:rPr lang="en-US" dirty="0"/>
              <a:t>that's both a shame and an irony given the greatly above average intelligence you posses.  History </a:t>
            </a:r>
            <a:r>
              <a:rPr lang="en-US" dirty="0" smtClean="0"/>
              <a:t>may </a:t>
            </a:r>
            <a:r>
              <a:rPr lang="en-US" dirty="0"/>
              <a:t>not treat you kindly.</a:t>
            </a:r>
          </a:p>
          <a:p>
            <a:endParaRPr lang="en-US" dirty="0"/>
          </a:p>
          <a:p>
            <a:r>
              <a:rPr lang="en-US" dirty="0"/>
              <a:t>- Eric</a:t>
            </a:r>
          </a:p>
        </p:txBody>
      </p:sp>
      <p:sp>
        <p:nvSpPr>
          <p:cNvPr id="3" name="Oval 2"/>
          <p:cNvSpPr/>
          <p:nvPr/>
        </p:nvSpPr>
        <p:spPr>
          <a:xfrm>
            <a:off x="3581400" y="5764113"/>
            <a:ext cx="2209800" cy="789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tx1"/>
                </a:solidFill>
              </a:rPr>
              <a:t>...Sigh...</a:t>
            </a:r>
            <a:endParaRPr lang="en-US" sz="2800" i="1" dirty="0">
              <a:solidFill>
                <a:schemeClr val="tx1"/>
              </a:solidFill>
            </a:endParaRPr>
          </a:p>
        </p:txBody>
      </p:sp>
    </p:spTree>
    <p:extLst>
      <p:ext uri="{BB962C8B-B14F-4D97-AF65-F5344CB8AC3E}">
        <p14:creationId xmlns:p14="http://schemas.microsoft.com/office/powerpoint/2010/main" val="4695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dirty="0" smtClean="0"/>
              <a:t>Got Lots More “Bad Science” War Stories...</a:t>
            </a:r>
            <a:endParaRPr lang="en-US" sz="3600" dirty="0"/>
          </a:p>
        </p:txBody>
      </p:sp>
      <p:sp>
        <p:nvSpPr>
          <p:cNvPr id="3" name="Content Placeholder 2"/>
          <p:cNvSpPr>
            <a:spLocks noGrp="1"/>
          </p:cNvSpPr>
          <p:nvPr>
            <p:ph idx="1"/>
          </p:nvPr>
        </p:nvSpPr>
        <p:spPr>
          <a:xfrm>
            <a:off x="457200" y="1143001"/>
            <a:ext cx="8229600" cy="4190999"/>
          </a:xfrm>
        </p:spPr>
        <p:txBody>
          <a:bodyPr>
            <a:noAutofit/>
          </a:bodyPr>
          <a:lstStyle/>
          <a:p>
            <a:r>
              <a:rPr lang="en-US" sz="2000" dirty="0" smtClean="0"/>
              <a:t>Alternative Medicine</a:t>
            </a:r>
          </a:p>
          <a:p>
            <a:r>
              <a:rPr lang="en-US" sz="2000" dirty="0" smtClean="0"/>
              <a:t>New Tesla Society (Dennis Lee)</a:t>
            </a:r>
          </a:p>
          <a:p>
            <a:r>
              <a:rPr lang="en-US" sz="2000" dirty="0" smtClean="0"/>
              <a:t>Antigravity Shields (</a:t>
            </a:r>
            <a:r>
              <a:rPr lang="en-US" sz="2000" dirty="0" err="1" smtClean="0"/>
              <a:t>Plodkletnov</a:t>
            </a:r>
            <a:r>
              <a:rPr lang="en-US" sz="2000" dirty="0" smtClean="0"/>
              <a:t>)</a:t>
            </a:r>
          </a:p>
          <a:p>
            <a:r>
              <a:rPr lang="en-US" sz="2000" dirty="0" smtClean="0"/>
              <a:t>IAS (“Digital Wave Technology”)</a:t>
            </a:r>
          </a:p>
          <a:p>
            <a:r>
              <a:rPr lang="en-US" sz="2000" dirty="0" smtClean="0"/>
              <a:t>Media Fusion (“</a:t>
            </a:r>
            <a:r>
              <a:rPr lang="en-US" sz="2000" dirty="0" err="1" smtClean="0"/>
              <a:t>NetFlix</a:t>
            </a:r>
            <a:r>
              <a:rPr lang="en-US" sz="2000" dirty="0" smtClean="0"/>
              <a:t> over </a:t>
            </a:r>
            <a:r>
              <a:rPr lang="en-US" sz="2000" dirty="0" err="1" smtClean="0"/>
              <a:t>Powerlines</a:t>
            </a:r>
            <a:r>
              <a:rPr lang="en-US" sz="2000" dirty="0" smtClean="0"/>
              <a:t>”)</a:t>
            </a:r>
          </a:p>
          <a:p>
            <a:r>
              <a:rPr lang="en-US" sz="2000" dirty="0" smtClean="0"/>
              <a:t>NEX (“Noble Gas Power (??)”)</a:t>
            </a:r>
          </a:p>
          <a:p>
            <a:r>
              <a:rPr lang="en-US" sz="2000" dirty="0" err="1" smtClean="0"/>
              <a:t>Magnetostrictive</a:t>
            </a:r>
            <a:r>
              <a:rPr lang="en-US" sz="2000" dirty="0" smtClean="0"/>
              <a:t> 2</a:t>
            </a:r>
            <a:r>
              <a:rPr lang="en-US" sz="2000" baseline="30000" dirty="0" smtClean="0"/>
              <a:t>nd</a:t>
            </a:r>
            <a:r>
              <a:rPr lang="en-US" sz="2000" dirty="0" smtClean="0"/>
              <a:t> Law Violations</a:t>
            </a:r>
          </a:p>
          <a:p>
            <a:r>
              <a:rPr lang="en-US" sz="2000" dirty="0" err="1" smtClean="0"/>
              <a:t>QuEnergy</a:t>
            </a:r>
            <a:r>
              <a:rPr lang="en-US" sz="2000" dirty="0" smtClean="0"/>
              <a:t> (Heat Transfer via Superconductivity)</a:t>
            </a:r>
          </a:p>
          <a:p>
            <a:r>
              <a:rPr lang="en-US" sz="2000" dirty="0" smtClean="0"/>
              <a:t>Joe Newman</a:t>
            </a:r>
          </a:p>
          <a:p>
            <a:r>
              <a:rPr lang="en-US" sz="2000" dirty="0" smtClean="0"/>
              <a:t>Schoen Imbroglio (The 2002 Shame of Bell Labs)</a:t>
            </a:r>
          </a:p>
          <a:p>
            <a:r>
              <a:rPr lang="en-US" sz="2000" dirty="0" err="1" smtClean="0"/>
              <a:t>Starlite</a:t>
            </a:r>
            <a:r>
              <a:rPr lang="en-US" sz="2000" dirty="0" smtClean="0"/>
              <a:t> (2009...Nuclear Blast Shield)</a:t>
            </a:r>
          </a:p>
          <a:p>
            <a:endParaRPr lang="en-US" sz="2000" dirty="0" smtClean="0"/>
          </a:p>
          <a:p>
            <a:endParaRPr lang="en-US" sz="2000" dirty="0"/>
          </a:p>
        </p:txBody>
      </p:sp>
      <p:sp>
        <p:nvSpPr>
          <p:cNvPr id="4" name="TextBox 3"/>
          <p:cNvSpPr txBox="1"/>
          <p:nvPr/>
        </p:nvSpPr>
        <p:spPr>
          <a:xfrm>
            <a:off x="533400" y="5638800"/>
            <a:ext cx="6858000" cy="646331"/>
          </a:xfrm>
          <a:prstGeom prst="rect">
            <a:avLst/>
          </a:prstGeom>
          <a:noFill/>
        </p:spPr>
        <p:txBody>
          <a:bodyPr wrap="square" rtlCol="0">
            <a:spAutoFit/>
          </a:bodyPr>
          <a:lstStyle/>
          <a:p>
            <a:r>
              <a:rPr lang="en-US" sz="3600" dirty="0" smtClean="0"/>
              <a:t>...Sorry.  Outa time.  Invite me back!</a:t>
            </a:r>
            <a:endParaRPr lang="en-US" sz="3600" dirty="0"/>
          </a:p>
        </p:txBody>
      </p:sp>
    </p:spTree>
    <p:extLst>
      <p:ext uri="{BB962C8B-B14F-4D97-AF65-F5344CB8AC3E}">
        <p14:creationId xmlns:p14="http://schemas.microsoft.com/office/powerpoint/2010/main" val="166168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1295400" y="2286000"/>
            <a:ext cx="61293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000">
                <a:latin typeface="Comic Sans MS" pitchFamily="66" charset="0"/>
              </a:rPr>
              <a:t>Where there is no vision,</a:t>
            </a:r>
          </a:p>
          <a:p>
            <a:pPr eaLnBrk="1" hangingPunct="1"/>
            <a:r>
              <a:rPr lang="en-US" sz="4000">
                <a:latin typeface="Comic Sans MS" pitchFamily="66" charset="0"/>
              </a:rPr>
              <a:t>the people perish…</a:t>
            </a:r>
          </a:p>
          <a:p>
            <a:pPr eaLnBrk="1" hangingPunct="1"/>
            <a:r>
              <a:rPr lang="en-US" sz="2400">
                <a:latin typeface="Comic Sans MS" pitchFamily="66" charset="0"/>
              </a:rPr>
              <a:t>                                          </a:t>
            </a:r>
            <a:r>
              <a:rPr lang="en-US" sz="2400" i="1">
                <a:latin typeface="Comic Sans MS" pitchFamily="66" charset="0"/>
              </a:rPr>
              <a:t>Proverbs 29:18</a:t>
            </a:r>
            <a:endParaRPr lang="en-US" sz="2400">
              <a:latin typeface="Comic Sans MS" pitchFamily="66" charset="0"/>
            </a:endParaRPr>
          </a:p>
        </p:txBody>
      </p:sp>
    </p:spTree>
    <p:extLst>
      <p:ext uri="{BB962C8B-B14F-4D97-AF65-F5344CB8AC3E}">
        <p14:creationId xmlns:p14="http://schemas.microsoft.com/office/powerpoint/2010/main" val="3067171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56002"/>
                                        </p:tgtEl>
                                        <p:attrNameLst>
                                          <p:attrName>style.visibility</p:attrName>
                                        </p:attrNameLst>
                                      </p:cBhvr>
                                      <p:to>
                                        <p:strVal val="visible"/>
                                      </p:to>
                                    </p:set>
                                    <p:animEffect transition="in" filter="box(out)">
                                      <p:cBhvr>
                                        <p:cTn id="7" dur="500"/>
                                        <p:tgtEl>
                                          <p:spTgt spid="256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idx="4294967295"/>
          </p:nvPr>
        </p:nvSpPr>
        <p:spPr>
          <a:xfrm>
            <a:off x="228600" y="152400"/>
            <a:ext cx="8686800" cy="1143000"/>
          </a:xfrm>
        </p:spPr>
        <p:txBody>
          <a:bodyPr rtlCol="0">
            <a:normAutofit fontScale="90000"/>
          </a:bodyPr>
          <a:lstStyle/>
          <a:p>
            <a:pPr eaLnBrk="1" fontAlgn="auto" hangingPunct="1">
              <a:spcAft>
                <a:spcPts val="0"/>
              </a:spcAft>
              <a:defRPr/>
            </a:pPr>
            <a:r>
              <a:rPr lang="en-US" dirty="0"/>
              <a:t>“You can’t always get what you want…”</a:t>
            </a:r>
          </a:p>
        </p:txBody>
      </p:sp>
      <p:graphicFrame>
        <p:nvGraphicFramePr>
          <p:cNvPr id="6146" name="Object 2"/>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35915" name="Photo Editor Photo" r:id="rId4" imgW="2619048" imgH="1628571" progId="">
                  <p:embed/>
                </p:oleObj>
              </mc:Choice>
              <mc:Fallback>
                <p:oleObj name="Photo Editor Photo" r:id="rId4" imgW="2619048" imgH="162857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77786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25488" y="2020888"/>
            <a:ext cx="3107062" cy="49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2400">
                <a:solidFill>
                  <a:schemeClr val="tx1"/>
                </a:solidFill>
                <a:latin typeface="Times New Roman" pitchFamily="18" charset="0"/>
              </a:defRPr>
            </a:lvl1pPr>
            <a:lvl2pPr marL="488950" defTabSz="977900">
              <a:defRPr sz="2400">
                <a:solidFill>
                  <a:schemeClr val="tx1"/>
                </a:solidFill>
                <a:latin typeface="Times New Roman" pitchFamily="18" charset="0"/>
              </a:defRPr>
            </a:lvl2pPr>
            <a:lvl3pPr marL="977900" defTabSz="977900">
              <a:defRPr sz="2400">
                <a:solidFill>
                  <a:schemeClr val="tx1"/>
                </a:solidFill>
                <a:latin typeface="Times New Roman" pitchFamily="18" charset="0"/>
              </a:defRPr>
            </a:lvl3pPr>
            <a:lvl4pPr marL="1468438" defTabSz="977900">
              <a:defRPr sz="2400">
                <a:solidFill>
                  <a:schemeClr val="tx1"/>
                </a:solidFill>
                <a:latin typeface="Times New Roman" pitchFamily="18" charset="0"/>
              </a:defRPr>
            </a:lvl4pPr>
            <a:lvl5pPr marL="1957388" defTabSz="977900">
              <a:defRPr sz="2400">
                <a:solidFill>
                  <a:schemeClr val="tx1"/>
                </a:solidFill>
                <a:latin typeface="Times New Roman" pitchFamily="18" charset="0"/>
              </a:defRPr>
            </a:lvl5pPr>
            <a:lvl6pPr marL="2414588" defTabSz="977900" eaLnBrk="0" fontAlgn="base" hangingPunct="0">
              <a:spcBef>
                <a:spcPct val="0"/>
              </a:spcBef>
              <a:spcAft>
                <a:spcPct val="0"/>
              </a:spcAft>
              <a:defRPr sz="2400">
                <a:solidFill>
                  <a:schemeClr val="tx1"/>
                </a:solidFill>
                <a:latin typeface="Times New Roman" pitchFamily="18" charset="0"/>
              </a:defRPr>
            </a:lvl6pPr>
            <a:lvl7pPr marL="2871788" defTabSz="977900" eaLnBrk="0" fontAlgn="base" hangingPunct="0">
              <a:spcBef>
                <a:spcPct val="0"/>
              </a:spcBef>
              <a:spcAft>
                <a:spcPct val="0"/>
              </a:spcAft>
              <a:defRPr sz="2400">
                <a:solidFill>
                  <a:schemeClr val="tx1"/>
                </a:solidFill>
                <a:latin typeface="Times New Roman" pitchFamily="18" charset="0"/>
              </a:defRPr>
            </a:lvl7pPr>
            <a:lvl8pPr marL="3328988" defTabSz="977900" eaLnBrk="0" fontAlgn="base" hangingPunct="0">
              <a:spcBef>
                <a:spcPct val="0"/>
              </a:spcBef>
              <a:spcAft>
                <a:spcPct val="0"/>
              </a:spcAft>
              <a:defRPr sz="2400">
                <a:solidFill>
                  <a:schemeClr val="tx1"/>
                </a:solidFill>
                <a:latin typeface="Times New Roman" pitchFamily="18" charset="0"/>
              </a:defRPr>
            </a:lvl8pPr>
            <a:lvl9pPr marL="3786188" defTabSz="9779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600" b="1" dirty="0">
                <a:solidFill>
                  <a:srgbClr val="00B0F0"/>
                </a:solidFill>
                <a:latin typeface="Arial" pitchFamily="34" charset="0"/>
              </a:rPr>
              <a:t>The Most Popular:</a:t>
            </a:r>
          </a:p>
        </p:txBody>
      </p:sp>
      <p:sp>
        <p:nvSpPr>
          <p:cNvPr id="3" name="Oval 4"/>
          <p:cNvSpPr>
            <a:spLocks noChangeArrowheads="1"/>
          </p:cNvSpPr>
          <p:nvPr/>
        </p:nvSpPr>
        <p:spPr bwMode="auto">
          <a:xfrm rot="19500000">
            <a:off x="7042150" y="3122613"/>
            <a:ext cx="1017588" cy="350837"/>
          </a:xfrm>
          <a:prstGeom prst="ellipse">
            <a:avLst/>
          </a:prstGeom>
          <a:solidFill>
            <a:srgbClr val="000000"/>
          </a:solidFill>
          <a:ln w="508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 name="Oval 5"/>
          <p:cNvSpPr>
            <a:spLocks noChangeArrowheads="1"/>
          </p:cNvSpPr>
          <p:nvPr/>
        </p:nvSpPr>
        <p:spPr bwMode="auto">
          <a:xfrm rot="19500000">
            <a:off x="7048500" y="3146425"/>
            <a:ext cx="971550" cy="349250"/>
          </a:xfrm>
          <a:prstGeom prst="ellipse">
            <a:avLst/>
          </a:prstGeom>
          <a:solidFill>
            <a:srgbClr val="FFFFFF"/>
          </a:solidFill>
          <a:ln w="508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Line 6"/>
          <p:cNvSpPr>
            <a:spLocks noChangeShapeType="1"/>
          </p:cNvSpPr>
          <p:nvPr/>
        </p:nvSpPr>
        <p:spPr bwMode="auto">
          <a:xfrm flipV="1">
            <a:off x="5889625"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Line 7"/>
          <p:cNvSpPr>
            <a:spLocks noChangeShapeType="1"/>
          </p:cNvSpPr>
          <p:nvPr/>
        </p:nvSpPr>
        <p:spPr bwMode="auto">
          <a:xfrm>
            <a:off x="5554663"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Oval 8"/>
          <p:cNvSpPr>
            <a:spLocks noChangeArrowheads="1"/>
          </p:cNvSpPr>
          <p:nvPr/>
        </p:nvSpPr>
        <p:spPr bwMode="auto">
          <a:xfrm>
            <a:off x="5797550" y="3233738"/>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Line 9"/>
          <p:cNvSpPr>
            <a:spLocks noChangeShapeType="1"/>
          </p:cNvSpPr>
          <p:nvPr/>
        </p:nvSpPr>
        <p:spPr bwMode="auto">
          <a:xfrm flipV="1">
            <a:off x="5889625"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Line 10"/>
          <p:cNvSpPr>
            <a:spLocks noChangeShapeType="1"/>
          </p:cNvSpPr>
          <p:nvPr/>
        </p:nvSpPr>
        <p:spPr bwMode="auto">
          <a:xfrm>
            <a:off x="5554663"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Oval 11"/>
          <p:cNvSpPr>
            <a:spLocks noChangeArrowheads="1"/>
          </p:cNvSpPr>
          <p:nvPr/>
        </p:nvSpPr>
        <p:spPr bwMode="auto">
          <a:xfrm>
            <a:off x="5797550"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Line 12"/>
          <p:cNvSpPr>
            <a:spLocks noChangeShapeType="1"/>
          </p:cNvSpPr>
          <p:nvPr/>
        </p:nvSpPr>
        <p:spPr bwMode="auto">
          <a:xfrm flipV="1">
            <a:off x="7545388"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Line 13"/>
          <p:cNvSpPr>
            <a:spLocks noChangeShapeType="1"/>
          </p:cNvSpPr>
          <p:nvPr/>
        </p:nvSpPr>
        <p:spPr bwMode="auto">
          <a:xfrm>
            <a:off x="7210425"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Oval 14"/>
          <p:cNvSpPr>
            <a:spLocks noChangeArrowheads="1"/>
          </p:cNvSpPr>
          <p:nvPr/>
        </p:nvSpPr>
        <p:spPr bwMode="auto">
          <a:xfrm>
            <a:off x="7467600" y="3200400"/>
            <a:ext cx="184150"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15"/>
          <p:cNvSpPr>
            <a:spLocks noChangeShapeType="1"/>
          </p:cNvSpPr>
          <p:nvPr/>
        </p:nvSpPr>
        <p:spPr bwMode="auto">
          <a:xfrm flipV="1">
            <a:off x="7545388"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Line 16"/>
          <p:cNvSpPr>
            <a:spLocks noChangeShapeType="1"/>
          </p:cNvSpPr>
          <p:nvPr/>
        </p:nvSpPr>
        <p:spPr bwMode="auto">
          <a:xfrm>
            <a:off x="7210425"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Oval 17"/>
          <p:cNvSpPr>
            <a:spLocks noChangeArrowheads="1"/>
          </p:cNvSpPr>
          <p:nvPr/>
        </p:nvSpPr>
        <p:spPr bwMode="auto">
          <a:xfrm>
            <a:off x="7453313"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Freeform 18"/>
          <p:cNvSpPr>
            <a:spLocks/>
          </p:cNvSpPr>
          <p:nvPr/>
        </p:nvSpPr>
        <p:spPr bwMode="auto">
          <a:xfrm>
            <a:off x="7375525" y="3706813"/>
            <a:ext cx="390525" cy="1028700"/>
          </a:xfrm>
          <a:custGeom>
            <a:avLst/>
            <a:gdLst>
              <a:gd name="T0" fmla="*/ 296 w 512"/>
              <a:gd name="T1" fmla="*/ 1244 h 1257"/>
              <a:gd name="T2" fmla="*/ 406 w 512"/>
              <a:gd name="T3" fmla="*/ 1184 h 1257"/>
              <a:gd name="T4" fmla="*/ 489 w 512"/>
              <a:gd name="T5" fmla="*/ 1077 h 1257"/>
              <a:gd name="T6" fmla="*/ 502 w 512"/>
              <a:gd name="T7" fmla="*/ 937 h 1257"/>
              <a:gd name="T8" fmla="*/ 437 w 512"/>
              <a:gd name="T9" fmla="*/ 817 h 1257"/>
              <a:gd name="T10" fmla="*/ 332 w 512"/>
              <a:gd name="T11" fmla="*/ 738 h 1257"/>
              <a:gd name="T12" fmla="*/ 228 w 512"/>
              <a:gd name="T13" fmla="*/ 710 h 1257"/>
              <a:gd name="T14" fmla="*/ 132 w 512"/>
              <a:gd name="T15" fmla="*/ 726 h 1257"/>
              <a:gd name="T16" fmla="*/ 52 w 512"/>
              <a:gd name="T17" fmla="*/ 778 h 1257"/>
              <a:gd name="T18" fmla="*/ 3 w 512"/>
              <a:gd name="T19" fmla="*/ 857 h 1257"/>
              <a:gd name="T20" fmla="*/ 15 w 512"/>
              <a:gd name="T21" fmla="*/ 957 h 1257"/>
              <a:gd name="T22" fmla="*/ 77 w 512"/>
              <a:gd name="T23" fmla="*/ 1033 h 1257"/>
              <a:gd name="T24" fmla="*/ 166 w 512"/>
              <a:gd name="T25" fmla="*/ 1073 h 1257"/>
              <a:gd name="T26" fmla="*/ 259 w 512"/>
              <a:gd name="T27" fmla="*/ 1077 h 1257"/>
              <a:gd name="T28" fmla="*/ 372 w 512"/>
              <a:gd name="T29" fmla="*/ 1033 h 1257"/>
              <a:gd name="T30" fmla="*/ 468 w 512"/>
              <a:gd name="T31" fmla="*/ 941 h 1257"/>
              <a:gd name="T32" fmla="*/ 508 w 512"/>
              <a:gd name="T33" fmla="*/ 809 h 1257"/>
              <a:gd name="T34" fmla="*/ 468 w 512"/>
              <a:gd name="T35" fmla="*/ 678 h 1257"/>
              <a:gd name="T36" fmla="*/ 369 w 512"/>
              <a:gd name="T37" fmla="*/ 586 h 1257"/>
              <a:gd name="T38" fmla="*/ 259 w 512"/>
              <a:gd name="T39" fmla="*/ 538 h 1257"/>
              <a:gd name="T40" fmla="*/ 163 w 512"/>
              <a:gd name="T41" fmla="*/ 542 h 1257"/>
              <a:gd name="T42" fmla="*/ 77 w 512"/>
              <a:gd name="T43" fmla="*/ 582 h 1257"/>
              <a:gd name="T44" fmla="*/ 15 w 512"/>
              <a:gd name="T45" fmla="*/ 650 h 1257"/>
              <a:gd name="T46" fmla="*/ 3 w 512"/>
              <a:gd name="T47" fmla="*/ 754 h 1257"/>
              <a:gd name="T48" fmla="*/ 52 w 512"/>
              <a:gd name="T49" fmla="*/ 833 h 1257"/>
              <a:gd name="T50" fmla="*/ 135 w 512"/>
              <a:gd name="T51" fmla="*/ 885 h 1257"/>
              <a:gd name="T52" fmla="*/ 225 w 512"/>
              <a:gd name="T53" fmla="*/ 905 h 1257"/>
              <a:gd name="T54" fmla="*/ 336 w 512"/>
              <a:gd name="T55" fmla="*/ 877 h 1257"/>
              <a:gd name="T56" fmla="*/ 440 w 512"/>
              <a:gd name="T57" fmla="*/ 801 h 1257"/>
              <a:gd name="T58" fmla="*/ 505 w 512"/>
              <a:gd name="T59" fmla="*/ 682 h 1257"/>
              <a:gd name="T60" fmla="*/ 489 w 512"/>
              <a:gd name="T61" fmla="*/ 542 h 1257"/>
              <a:gd name="T62" fmla="*/ 406 w 512"/>
              <a:gd name="T63" fmla="*/ 435 h 1257"/>
              <a:gd name="T64" fmla="*/ 296 w 512"/>
              <a:gd name="T65" fmla="*/ 375 h 1257"/>
              <a:gd name="T66" fmla="*/ 197 w 512"/>
              <a:gd name="T67" fmla="*/ 363 h 1257"/>
              <a:gd name="T68" fmla="*/ 105 w 512"/>
              <a:gd name="T69" fmla="*/ 391 h 1257"/>
              <a:gd name="T70" fmla="*/ 31 w 512"/>
              <a:gd name="T71" fmla="*/ 451 h 1257"/>
              <a:gd name="T72" fmla="*/ 0 w 512"/>
              <a:gd name="T73" fmla="*/ 542 h 1257"/>
              <a:gd name="T74" fmla="*/ 31 w 512"/>
              <a:gd name="T75" fmla="*/ 634 h 1257"/>
              <a:gd name="T76" fmla="*/ 105 w 512"/>
              <a:gd name="T77" fmla="*/ 698 h 1257"/>
              <a:gd name="T78" fmla="*/ 197 w 512"/>
              <a:gd name="T79" fmla="*/ 726 h 1257"/>
              <a:gd name="T80" fmla="*/ 296 w 512"/>
              <a:gd name="T81" fmla="*/ 718 h 1257"/>
              <a:gd name="T82" fmla="*/ 406 w 512"/>
              <a:gd name="T83" fmla="*/ 650 h 1257"/>
              <a:gd name="T84" fmla="*/ 489 w 512"/>
              <a:gd name="T85" fmla="*/ 542 h 1257"/>
              <a:gd name="T86" fmla="*/ 505 w 512"/>
              <a:gd name="T87" fmla="*/ 399 h 1257"/>
              <a:gd name="T88" fmla="*/ 437 w 512"/>
              <a:gd name="T89" fmla="*/ 283 h 1257"/>
              <a:gd name="T90" fmla="*/ 329 w 512"/>
              <a:gd name="T91" fmla="*/ 203 h 1257"/>
              <a:gd name="T92" fmla="*/ 225 w 512"/>
              <a:gd name="T93" fmla="*/ 175 h 1257"/>
              <a:gd name="T94" fmla="*/ 135 w 512"/>
              <a:gd name="T95" fmla="*/ 199 h 1257"/>
              <a:gd name="T96" fmla="*/ 52 w 512"/>
              <a:gd name="T97" fmla="*/ 255 h 1257"/>
              <a:gd name="T98" fmla="*/ 6 w 512"/>
              <a:gd name="T99" fmla="*/ 335 h 1257"/>
              <a:gd name="T100" fmla="*/ 12 w 512"/>
              <a:gd name="T101" fmla="*/ 419 h 1257"/>
              <a:gd name="T102" fmla="*/ 68 w 512"/>
              <a:gd name="T103" fmla="*/ 490 h 1257"/>
              <a:gd name="T104" fmla="*/ 157 w 512"/>
              <a:gd name="T105" fmla="*/ 538 h 1257"/>
              <a:gd name="T106" fmla="*/ 265 w 512"/>
              <a:gd name="T107" fmla="*/ 542 h 1257"/>
              <a:gd name="T108" fmla="*/ 379 w 512"/>
              <a:gd name="T109" fmla="*/ 490 h 1257"/>
              <a:gd name="T110" fmla="*/ 471 w 512"/>
              <a:gd name="T111" fmla="*/ 391 h 1257"/>
              <a:gd name="T112" fmla="*/ 511 w 512"/>
              <a:gd name="T113" fmla="*/ 267 h 1257"/>
              <a:gd name="T114" fmla="*/ 471 w 512"/>
              <a:gd name="T115" fmla="*/ 148 h 1257"/>
              <a:gd name="T116" fmla="*/ 379 w 512"/>
              <a:gd name="T117" fmla="*/ 56 h 1257"/>
              <a:gd name="T118" fmla="*/ 262 w 512"/>
              <a:gd name="T119" fmla="*/ 4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Freeform 19"/>
          <p:cNvSpPr>
            <a:spLocks/>
          </p:cNvSpPr>
          <p:nvPr/>
        </p:nvSpPr>
        <p:spPr bwMode="auto">
          <a:xfrm>
            <a:off x="5670550" y="3709988"/>
            <a:ext cx="390525" cy="1030287"/>
          </a:xfrm>
          <a:custGeom>
            <a:avLst/>
            <a:gdLst>
              <a:gd name="T0" fmla="*/ 215 w 512"/>
              <a:gd name="T1" fmla="*/ 12 h 1257"/>
              <a:gd name="T2" fmla="*/ 105 w 512"/>
              <a:gd name="T3" fmla="*/ 72 h 1257"/>
              <a:gd name="T4" fmla="*/ 22 w 512"/>
              <a:gd name="T5" fmla="*/ 179 h 1257"/>
              <a:gd name="T6" fmla="*/ 9 w 512"/>
              <a:gd name="T7" fmla="*/ 319 h 1257"/>
              <a:gd name="T8" fmla="*/ 74 w 512"/>
              <a:gd name="T9" fmla="*/ 439 h 1257"/>
              <a:gd name="T10" fmla="*/ 179 w 512"/>
              <a:gd name="T11" fmla="*/ 518 h 1257"/>
              <a:gd name="T12" fmla="*/ 283 w 512"/>
              <a:gd name="T13" fmla="*/ 546 h 1257"/>
              <a:gd name="T14" fmla="*/ 379 w 512"/>
              <a:gd name="T15" fmla="*/ 530 h 1257"/>
              <a:gd name="T16" fmla="*/ 459 w 512"/>
              <a:gd name="T17" fmla="*/ 478 h 1257"/>
              <a:gd name="T18" fmla="*/ 508 w 512"/>
              <a:gd name="T19" fmla="*/ 399 h 1257"/>
              <a:gd name="T20" fmla="*/ 496 w 512"/>
              <a:gd name="T21" fmla="*/ 299 h 1257"/>
              <a:gd name="T22" fmla="*/ 434 w 512"/>
              <a:gd name="T23" fmla="*/ 223 h 1257"/>
              <a:gd name="T24" fmla="*/ 345 w 512"/>
              <a:gd name="T25" fmla="*/ 183 h 1257"/>
              <a:gd name="T26" fmla="*/ 252 w 512"/>
              <a:gd name="T27" fmla="*/ 179 h 1257"/>
              <a:gd name="T28" fmla="*/ 139 w 512"/>
              <a:gd name="T29" fmla="*/ 223 h 1257"/>
              <a:gd name="T30" fmla="*/ 43 w 512"/>
              <a:gd name="T31" fmla="*/ 315 h 1257"/>
              <a:gd name="T32" fmla="*/ 3 w 512"/>
              <a:gd name="T33" fmla="*/ 447 h 1257"/>
              <a:gd name="T34" fmla="*/ 43 w 512"/>
              <a:gd name="T35" fmla="*/ 578 h 1257"/>
              <a:gd name="T36" fmla="*/ 142 w 512"/>
              <a:gd name="T37" fmla="*/ 670 h 1257"/>
              <a:gd name="T38" fmla="*/ 252 w 512"/>
              <a:gd name="T39" fmla="*/ 718 h 1257"/>
              <a:gd name="T40" fmla="*/ 348 w 512"/>
              <a:gd name="T41" fmla="*/ 714 h 1257"/>
              <a:gd name="T42" fmla="*/ 434 w 512"/>
              <a:gd name="T43" fmla="*/ 674 h 1257"/>
              <a:gd name="T44" fmla="*/ 496 w 512"/>
              <a:gd name="T45" fmla="*/ 606 h 1257"/>
              <a:gd name="T46" fmla="*/ 508 w 512"/>
              <a:gd name="T47" fmla="*/ 502 h 1257"/>
              <a:gd name="T48" fmla="*/ 459 w 512"/>
              <a:gd name="T49" fmla="*/ 423 h 1257"/>
              <a:gd name="T50" fmla="*/ 376 w 512"/>
              <a:gd name="T51" fmla="*/ 371 h 1257"/>
              <a:gd name="T52" fmla="*/ 286 w 512"/>
              <a:gd name="T53" fmla="*/ 351 h 1257"/>
              <a:gd name="T54" fmla="*/ 175 w 512"/>
              <a:gd name="T55" fmla="*/ 379 h 1257"/>
              <a:gd name="T56" fmla="*/ 71 w 512"/>
              <a:gd name="T57" fmla="*/ 455 h 1257"/>
              <a:gd name="T58" fmla="*/ 6 w 512"/>
              <a:gd name="T59" fmla="*/ 574 h 1257"/>
              <a:gd name="T60" fmla="*/ 22 w 512"/>
              <a:gd name="T61" fmla="*/ 714 h 1257"/>
              <a:gd name="T62" fmla="*/ 105 w 512"/>
              <a:gd name="T63" fmla="*/ 821 h 1257"/>
              <a:gd name="T64" fmla="*/ 215 w 512"/>
              <a:gd name="T65" fmla="*/ 881 h 1257"/>
              <a:gd name="T66" fmla="*/ 314 w 512"/>
              <a:gd name="T67" fmla="*/ 893 h 1257"/>
              <a:gd name="T68" fmla="*/ 406 w 512"/>
              <a:gd name="T69" fmla="*/ 865 h 1257"/>
              <a:gd name="T70" fmla="*/ 480 w 512"/>
              <a:gd name="T71" fmla="*/ 805 h 1257"/>
              <a:gd name="T72" fmla="*/ 511 w 512"/>
              <a:gd name="T73" fmla="*/ 714 h 1257"/>
              <a:gd name="T74" fmla="*/ 480 w 512"/>
              <a:gd name="T75" fmla="*/ 622 h 1257"/>
              <a:gd name="T76" fmla="*/ 406 w 512"/>
              <a:gd name="T77" fmla="*/ 558 h 1257"/>
              <a:gd name="T78" fmla="*/ 314 w 512"/>
              <a:gd name="T79" fmla="*/ 530 h 1257"/>
              <a:gd name="T80" fmla="*/ 215 w 512"/>
              <a:gd name="T81" fmla="*/ 538 h 1257"/>
              <a:gd name="T82" fmla="*/ 105 w 512"/>
              <a:gd name="T83" fmla="*/ 606 h 1257"/>
              <a:gd name="T84" fmla="*/ 22 w 512"/>
              <a:gd name="T85" fmla="*/ 714 h 1257"/>
              <a:gd name="T86" fmla="*/ 6 w 512"/>
              <a:gd name="T87" fmla="*/ 857 h 1257"/>
              <a:gd name="T88" fmla="*/ 74 w 512"/>
              <a:gd name="T89" fmla="*/ 973 h 1257"/>
              <a:gd name="T90" fmla="*/ 182 w 512"/>
              <a:gd name="T91" fmla="*/ 1053 h 1257"/>
              <a:gd name="T92" fmla="*/ 286 w 512"/>
              <a:gd name="T93" fmla="*/ 1081 h 1257"/>
              <a:gd name="T94" fmla="*/ 376 w 512"/>
              <a:gd name="T95" fmla="*/ 1057 h 1257"/>
              <a:gd name="T96" fmla="*/ 459 w 512"/>
              <a:gd name="T97" fmla="*/ 1001 h 1257"/>
              <a:gd name="T98" fmla="*/ 505 w 512"/>
              <a:gd name="T99" fmla="*/ 921 h 1257"/>
              <a:gd name="T100" fmla="*/ 499 w 512"/>
              <a:gd name="T101" fmla="*/ 837 h 1257"/>
              <a:gd name="T102" fmla="*/ 443 w 512"/>
              <a:gd name="T103" fmla="*/ 766 h 1257"/>
              <a:gd name="T104" fmla="*/ 354 w 512"/>
              <a:gd name="T105" fmla="*/ 718 h 1257"/>
              <a:gd name="T106" fmla="*/ 246 w 512"/>
              <a:gd name="T107" fmla="*/ 714 h 1257"/>
              <a:gd name="T108" fmla="*/ 132 w 512"/>
              <a:gd name="T109" fmla="*/ 766 h 1257"/>
              <a:gd name="T110" fmla="*/ 40 w 512"/>
              <a:gd name="T111" fmla="*/ 865 h 1257"/>
              <a:gd name="T112" fmla="*/ 0 w 512"/>
              <a:gd name="T113" fmla="*/ 989 h 1257"/>
              <a:gd name="T114" fmla="*/ 40 w 512"/>
              <a:gd name="T115" fmla="*/ 1108 h 1257"/>
              <a:gd name="T116" fmla="*/ 132 w 512"/>
              <a:gd name="T117" fmla="*/ 1200 h 1257"/>
              <a:gd name="T118" fmla="*/ 249 w 512"/>
              <a:gd name="T119" fmla="*/ 125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Freeform 20"/>
          <p:cNvSpPr>
            <a:spLocks/>
          </p:cNvSpPr>
          <p:nvPr/>
        </p:nvSpPr>
        <p:spPr bwMode="auto">
          <a:xfrm>
            <a:off x="6242050" y="3098800"/>
            <a:ext cx="958850" cy="420688"/>
          </a:xfrm>
          <a:custGeom>
            <a:avLst/>
            <a:gdLst>
              <a:gd name="T0" fmla="*/ 1244 w 1257"/>
              <a:gd name="T1" fmla="*/ 215 h 512"/>
              <a:gd name="T2" fmla="*/ 1184 w 1257"/>
              <a:gd name="T3" fmla="*/ 105 h 512"/>
              <a:gd name="T4" fmla="*/ 1077 w 1257"/>
              <a:gd name="T5" fmla="*/ 22 h 512"/>
              <a:gd name="T6" fmla="*/ 937 w 1257"/>
              <a:gd name="T7" fmla="*/ 9 h 512"/>
              <a:gd name="T8" fmla="*/ 817 w 1257"/>
              <a:gd name="T9" fmla="*/ 74 h 512"/>
              <a:gd name="T10" fmla="*/ 738 w 1257"/>
              <a:gd name="T11" fmla="*/ 179 h 512"/>
              <a:gd name="T12" fmla="*/ 710 w 1257"/>
              <a:gd name="T13" fmla="*/ 283 h 512"/>
              <a:gd name="T14" fmla="*/ 726 w 1257"/>
              <a:gd name="T15" fmla="*/ 379 h 512"/>
              <a:gd name="T16" fmla="*/ 778 w 1257"/>
              <a:gd name="T17" fmla="*/ 459 h 512"/>
              <a:gd name="T18" fmla="*/ 857 w 1257"/>
              <a:gd name="T19" fmla="*/ 508 h 512"/>
              <a:gd name="T20" fmla="*/ 957 w 1257"/>
              <a:gd name="T21" fmla="*/ 496 h 512"/>
              <a:gd name="T22" fmla="*/ 1033 w 1257"/>
              <a:gd name="T23" fmla="*/ 434 h 512"/>
              <a:gd name="T24" fmla="*/ 1073 w 1257"/>
              <a:gd name="T25" fmla="*/ 345 h 512"/>
              <a:gd name="T26" fmla="*/ 1077 w 1257"/>
              <a:gd name="T27" fmla="*/ 252 h 512"/>
              <a:gd name="T28" fmla="*/ 1033 w 1257"/>
              <a:gd name="T29" fmla="*/ 139 h 512"/>
              <a:gd name="T30" fmla="*/ 941 w 1257"/>
              <a:gd name="T31" fmla="*/ 43 h 512"/>
              <a:gd name="T32" fmla="*/ 809 w 1257"/>
              <a:gd name="T33" fmla="*/ 3 h 512"/>
              <a:gd name="T34" fmla="*/ 678 w 1257"/>
              <a:gd name="T35" fmla="*/ 43 h 512"/>
              <a:gd name="T36" fmla="*/ 586 w 1257"/>
              <a:gd name="T37" fmla="*/ 142 h 512"/>
              <a:gd name="T38" fmla="*/ 538 w 1257"/>
              <a:gd name="T39" fmla="*/ 252 h 512"/>
              <a:gd name="T40" fmla="*/ 542 w 1257"/>
              <a:gd name="T41" fmla="*/ 348 h 512"/>
              <a:gd name="T42" fmla="*/ 582 w 1257"/>
              <a:gd name="T43" fmla="*/ 434 h 512"/>
              <a:gd name="T44" fmla="*/ 650 w 1257"/>
              <a:gd name="T45" fmla="*/ 496 h 512"/>
              <a:gd name="T46" fmla="*/ 754 w 1257"/>
              <a:gd name="T47" fmla="*/ 508 h 512"/>
              <a:gd name="T48" fmla="*/ 833 w 1257"/>
              <a:gd name="T49" fmla="*/ 459 h 512"/>
              <a:gd name="T50" fmla="*/ 885 w 1257"/>
              <a:gd name="T51" fmla="*/ 376 h 512"/>
              <a:gd name="T52" fmla="*/ 905 w 1257"/>
              <a:gd name="T53" fmla="*/ 286 h 512"/>
              <a:gd name="T54" fmla="*/ 877 w 1257"/>
              <a:gd name="T55" fmla="*/ 175 h 512"/>
              <a:gd name="T56" fmla="*/ 801 w 1257"/>
              <a:gd name="T57" fmla="*/ 71 h 512"/>
              <a:gd name="T58" fmla="*/ 682 w 1257"/>
              <a:gd name="T59" fmla="*/ 6 h 512"/>
              <a:gd name="T60" fmla="*/ 542 w 1257"/>
              <a:gd name="T61" fmla="*/ 22 h 512"/>
              <a:gd name="T62" fmla="*/ 435 w 1257"/>
              <a:gd name="T63" fmla="*/ 105 h 512"/>
              <a:gd name="T64" fmla="*/ 375 w 1257"/>
              <a:gd name="T65" fmla="*/ 215 h 512"/>
              <a:gd name="T66" fmla="*/ 363 w 1257"/>
              <a:gd name="T67" fmla="*/ 314 h 512"/>
              <a:gd name="T68" fmla="*/ 391 w 1257"/>
              <a:gd name="T69" fmla="*/ 406 h 512"/>
              <a:gd name="T70" fmla="*/ 451 w 1257"/>
              <a:gd name="T71" fmla="*/ 480 h 512"/>
              <a:gd name="T72" fmla="*/ 542 w 1257"/>
              <a:gd name="T73" fmla="*/ 511 h 512"/>
              <a:gd name="T74" fmla="*/ 634 w 1257"/>
              <a:gd name="T75" fmla="*/ 480 h 512"/>
              <a:gd name="T76" fmla="*/ 698 w 1257"/>
              <a:gd name="T77" fmla="*/ 406 h 512"/>
              <a:gd name="T78" fmla="*/ 726 w 1257"/>
              <a:gd name="T79" fmla="*/ 314 h 512"/>
              <a:gd name="T80" fmla="*/ 718 w 1257"/>
              <a:gd name="T81" fmla="*/ 215 h 512"/>
              <a:gd name="T82" fmla="*/ 650 w 1257"/>
              <a:gd name="T83" fmla="*/ 105 h 512"/>
              <a:gd name="T84" fmla="*/ 542 w 1257"/>
              <a:gd name="T85" fmla="*/ 22 h 512"/>
              <a:gd name="T86" fmla="*/ 399 w 1257"/>
              <a:gd name="T87" fmla="*/ 6 h 512"/>
              <a:gd name="T88" fmla="*/ 283 w 1257"/>
              <a:gd name="T89" fmla="*/ 74 h 512"/>
              <a:gd name="T90" fmla="*/ 203 w 1257"/>
              <a:gd name="T91" fmla="*/ 182 h 512"/>
              <a:gd name="T92" fmla="*/ 175 w 1257"/>
              <a:gd name="T93" fmla="*/ 286 h 512"/>
              <a:gd name="T94" fmla="*/ 199 w 1257"/>
              <a:gd name="T95" fmla="*/ 376 h 512"/>
              <a:gd name="T96" fmla="*/ 255 w 1257"/>
              <a:gd name="T97" fmla="*/ 459 h 512"/>
              <a:gd name="T98" fmla="*/ 335 w 1257"/>
              <a:gd name="T99" fmla="*/ 505 h 512"/>
              <a:gd name="T100" fmla="*/ 419 w 1257"/>
              <a:gd name="T101" fmla="*/ 499 h 512"/>
              <a:gd name="T102" fmla="*/ 490 w 1257"/>
              <a:gd name="T103" fmla="*/ 443 h 512"/>
              <a:gd name="T104" fmla="*/ 538 w 1257"/>
              <a:gd name="T105" fmla="*/ 354 h 512"/>
              <a:gd name="T106" fmla="*/ 542 w 1257"/>
              <a:gd name="T107" fmla="*/ 246 h 512"/>
              <a:gd name="T108" fmla="*/ 490 w 1257"/>
              <a:gd name="T109" fmla="*/ 132 h 512"/>
              <a:gd name="T110" fmla="*/ 391 w 1257"/>
              <a:gd name="T111" fmla="*/ 40 h 512"/>
              <a:gd name="T112" fmla="*/ 267 w 1257"/>
              <a:gd name="T113" fmla="*/ 0 h 512"/>
              <a:gd name="T114" fmla="*/ 148 w 1257"/>
              <a:gd name="T115" fmla="*/ 40 h 512"/>
              <a:gd name="T116" fmla="*/ 56 w 1257"/>
              <a:gd name="T117" fmla="*/ 132 h 512"/>
              <a:gd name="T118" fmla="*/ 4 w 1257"/>
              <a:gd name="T119" fmla="*/ 2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Freeform 21"/>
          <p:cNvSpPr>
            <a:spLocks/>
          </p:cNvSpPr>
          <p:nvPr/>
        </p:nvSpPr>
        <p:spPr bwMode="auto">
          <a:xfrm>
            <a:off x="6238875" y="4921250"/>
            <a:ext cx="957263" cy="419100"/>
          </a:xfrm>
          <a:custGeom>
            <a:avLst/>
            <a:gdLst>
              <a:gd name="T0" fmla="*/ 12 w 1257"/>
              <a:gd name="T1" fmla="*/ 296 h 512"/>
              <a:gd name="T2" fmla="*/ 72 w 1257"/>
              <a:gd name="T3" fmla="*/ 406 h 512"/>
              <a:gd name="T4" fmla="*/ 179 w 1257"/>
              <a:gd name="T5" fmla="*/ 489 h 512"/>
              <a:gd name="T6" fmla="*/ 319 w 1257"/>
              <a:gd name="T7" fmla="*/ 502 h 512"/>
              <a:gd name="T8" fmla="*/ 439 w 1257"/>
              <a:gd name="T9" fmla="*/ 437 h 512"/>
              <a:gd name="T10" fmla="*/ 518 w 1257"/>
              <a:gd name="T11" fmla="*/ 332 h 512"/>
              <a:gd name="T12" fmla="*/ 546 w 1257"/>
              <a:gd name="T13" fmla="*/ 228 h 512"/>
              <a:gd name="T14" fmla="*/ 530 w 1257"/>
              <a:gd name="T15" fmla="*/ 132 h 512"/>
              <a:gd name="T16" fmla="*/ 478 w 1257"/>
              <a:gd name="T17" fmla="*/ 52 h 512"/>
              <a:gd name="T18" fmla="*/ 399 w 1257"/>
              <a:gd name="T19" fmla="*/ 3 h 512"/>
              <a:gd name="T20" fmla="*/ 299 w 1257"/>
              <a:gd name="T21" fmla="*/ 15 h 512"/>
              <a:gd name="T22" fmla="*/ 223 w 1257"/>
              <a:gd name="T23" fmla="*/ 77 h 512"/>
              <a:gd name="T24" fmla="*/ 183 w 1257"/>
              <a:gd name="T25" fmla="*/ 166 h 512"/>
              <a:gd name="T26" fmla="*/ 179 w 1257"/>
              <a:gd name="T27" fmla="*/ 259 h 512"/>
              <a:gd name="T28" fmla="*/ 223 w 1257"/>
              <a:gd name="T29" fmla="*/ 372 h 512"/>
              <a:gd name="T30" fmla="*/ 315 w 1257"/>
              <a:gd name="T31" fmla="*/ 468 h 512"/>
              <a:gd name="T32" fmla="*/ 447 w 1257"/>
              <a:gd name="T33" fmla="*/ 508 h 512"/>
              <a:gd name="T34" fmla="*/ 578 w 1257"/>
              <a:gd name="T35" fmla="*/ 468 h 512"/>
              <a:gd name="T36" fmla="*/ 670 w 1257"/>
              <a:gd name="T37" fmla="*/ 369 h 512"/>
              <a:gd name="T38" fmla="*/ 718 w 1257"/>
              <a:gd name="T39" fmla="*/ 259 h 512"/>
              <a:gd name="T40" fmla="*/ 714 w 1257"/>
              <a:gd name="T41" fmla="*/ 163 h 512"/>
              <a:gd name="T42" fmla="*/ 674 w 1257"/>
              <a:gd name="T43" fmla="*/ 77 h 512"/>
              <a:gd name="T44" fmla="*/ 606 w 1257"/>
              <a:gd name="T45" fmla="*/ 15 h 512"/>
              <a:gd name="T46" fmla="*/ 502 w 1257"/>
              <a:gd name="T47" fmla="*/ 3 h 512"/>
              <a:gd name="T48" fmla="*/ 423 w 1257"/>
              <a:gd name="T49" fmla="*/ 52 h 512"/>
              <a:gd name="T50" fmla="*/ 371 w 1257"/>
              <a:gd name="T51" fmla="*/ 135 h 512"/>
              <a:gd name="T52" fmla="*/ 351 w 1257"/>
              <a:gd name="T53" fmla="*/ 225 h 512"/>
              <a:gd name="T54" fmla="*/ 379 w 1257"/>
              <a:gd name="T55" fmla="*/ 336 h 512"/>
              <a:gd name="T56" fmla="*/ 455 w 1257"/>
              <a:gd name="T57" fmla="*/ 440 h 512"/>
              <a:gd name="T58" fmla="*/ 574 w 1257"/>
              <a:gd name="T59" fmla="*/ 505 h 512"/>
              <a:gd name="T60" fmla="*/ 714 w 1257"/>
              <a:gd name="T61" fmla="*/ 489 h 512"/>
              <a:gd name="T62" fmla="*/ 821 w 1257"/>
              <a:gd name="T63" fmla="*/ 406 h 512"/>
              <a:gd name="T64" fmla="*/ 881 w 1257"/>
              <a:gd name="T65" fmla="*/ 296 h 512"/>
              <a:gd name="T66" fmla="*/ 893 w 1257"/>
              <a:gd name="T67" fmla="*/ 197 h 512"/>
              <a:gd name="T68" fmla="*/ 865 w 1257"/>
              <a:gd name="T69" fmla="*/ 105 h 512"/>
              <a:gd name="T70" fmla="*/ 805 w 1257"/>
              <a:gd name="T71" fmla="*/ 31 h 512"/>
              <a:gd name="T72" fmla="*/ 714 w 1257"/>
              <a:gd name="T73" fmla="*/ 0 h 512"/>
              <a:gd name="T74" fmla="*/ 622 w 1257"/>
              <a:gd name="T75" fmla="*/ 31 h 512"/>
              <a:gd name="T76" fmla="*/ 558 w 1257"/>
              <a:gd name="T77" fmla="*/ 105 h 512"/>
              <a:gd name="T78" fmla="*/ 530 w 1257"/>
              <a:gd name="T79" fmla="*/ 197 h 512"/>
              <a:gd name="T80" fmla="*/ 538 w 1257"/>
              <a:gd name="T81" fmla="*/ 296 h 512"/>
              <a:gd name="T82" fmla="*/ 606 w 1257"/>
              <a:gd name="T83" fmla="*/ 406 h 512"/>
              <a:gd name="T84" fmla="*/ 714 w 1257"/>
              <a:gd name="T85" fmla="*/ 489 h 512"/>
              <a:gd name="T86" fmla="*/ 857 w 1257"/>
              <a:gd name="T87" fmla="*/ 505 h 512"/>
              <a:gd name="T88" fmla="*/ 973 w 1257"/>
              <a:gd name="T89" fmla="*/ 437 h 512"/>
              <a:gd name="T90" fmla="*/ 1053 w 1257"/>
              <a:gd name="T91" fmla="*/ 329 h 512"/>
              <a:gd name="T92" fmla="*/ 1081 w 1257"/>
              <a:gd name="T93" fmla="*/ 225 h 512"/>
              <a:gd name="T94" fmla="*/ 1057 w 1257"/>
              <a:gd name="T95" fmla="*/ 135 h 512"/>
              <a:gd name="T96" fmla="*/ 1001 w 1257"/>
              <a:gd name="T97" fmla="*/ 52 h 512"/>
              <a:gd name="T98" fmla="*/ 921 w 1257"/>
              <a:gd name="T99" fmla="*/ 6 h 512"/>
              <a:gd name="T100" fmla="*/ 837 w 1257"/>
              <a:gd name="T101" fmla="*/ 12 h 512"/>
              <a:gd name="T102" fmla="*/ 766 w 1257"/>
              <a:gd name="T103" fmla="*/ 68 h 512"/>
              <a:gd name="T104" fmla="*/ 718 w 1257"/>
              <a:gd name="T105" fmla="*/ 157 h 512"/>
              <a:gd name="T106" fmla="*/ 714 w 1257"/>
              <a:gd name="T107" fmla="*/ 265 h 512"/>
              <a:gd name="T108" fmla="*/ 766 w 1257"/>
              <a:gd name="T109" fmla="*/ 379 h 512"/>
              <a:gd name="T110" fmla="*/ 865 w 1257"/>
              <a:gd name="T111" fmla="*/ 471 h 512"/>
              <a:gd name="T112" fmla="*/ 989 w 1257"/>
              <a:gd name="T113" fmla="*/ 511 h 512"/>
              <a:gd name="T114" fmla="*/ 1108 w 1257"/>
              <a:gd name="T115" fmla="*/ 471 h 512"/>
              <a:gd name="T116" fmla="*/ 1200 w 1257"/>
              <a:gd name="T117" fmla="*/ 379 h 512"/>
              <a:gd name="T118" fmla="*/ 1252 w 1257"/>
              <a:gd name="T119" fmla="*/ 26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Oval 22"/>
          <p:cNvSpPr>
            <a:spLocks noChangeArrowheads="1"/>
          </p:cNvSpPr>
          <p:nvPr/>
        </p:nvSpPr>
        <p:spPr bwMode="auto">
          <a:xfrm>
            <a:off x="7715250" y="2895600"/>
            <a:ext cx="180975" cy="196850"/>
          </a:xfrm>
          <a:prstGeom prst="ellipse">
            <a:avLst/>
          </a:prstGeom>
          <a:solidFill>
            <a:srgbClr val="CCCCFF"/>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sng" strike="noStrike" kern="0" cap="none" spc="0" normalizeH="0" baseline="0" noProof="0" smtClean="0">
              <a:ln>
                <a:noFill/>
              </a:ln>
              <a:solidFill>
                <a:srgbClr val="CCCCFF"/>
              </a:solidFill>
              <a:effectLst/>
              <a:uLnTx/>
              <a:uFillTx/>
              <a:latin typeface="Arial" pitchFamily="34" charset="0"/>
            </a:endParaRPr>
          </a:p>
        </p:txBody>
      </p:sp>
      <p:sp>
        <p:nvSpPr>
          <p:cNvPr id="22" name="Freeform 23"/>
          <p:cNvSpPr>
            <a:spLocks/>
          </p:cNvSpPr>
          <p:nvPr/>
        </p:nvSpPr>
        <p:spPr bwMode="auto">
          <a:xfrm>
            <a:off x="1150938" y="2528888"/>
            <a:ext cx="2373312" cy="3276600"/>
          </a:xfrm>
          <a:custGeom>
            <a:avLst/>
            <a:gdLst>
              <a:gd name="T0" fmla="*/ 2712 w 2713"/>
              <a:gd name="T1" fmla="*/ 2708 h 2709"/>
              <a:gd name="T2" fmla="*/ 0 w 2713"/>
              <a:gd name="T3" fmla="*/ 2708 h 2709"/>
              <a:gd name="T4" fmla="*/ 0 w 2713"/>
              <a:gd name="T5" fmla="*/ 0 h 2709"/>
            </a:gdLst>
            <a:ahLst/>
            <a:cxnLst>
              <a:cxn ang="0">
                <a:pos x="T0" y="T1"/>
              </a:cxn>
              <a:cxn ang="0">
                <a:pos x="T2" y="T3"/>
              </a:cxn>
              <a:cxn ang="0">
                <a:pos x="T4" y="T5"/>
              </a:cxn>
            </a:cxnLst>
            <a:rect l="0" t="0" r="r" b="b"/>
            <a:pathLst>
              <a:path w="2713" h="2709">
                <a:moveTo>
                  <a:pt x="2712" y="2708"/>
                </a:moveTo>
                <a:lnTo>
                  <a:pt x="0" y="2708"/>
                </a:lnTo>
                <a:lnTo>
                  <a:pt x="0" y="0"/>
                </a:lnTo>
              </a:path>
            </a:pathLst>
          </a:custGeom>
          <a:noFill/>
          <a:ln w="762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Freeform 24"/>
          <p:cNvSpPr>
            <a:spLocks/>
          </p:cNvSpPr>
          <p:nvPr/>
        </p:nvSpPr>
        <p:spPr bwMode="auto">
          <a:xfrm>
            <a:off x="1289050" y="3036888"/>
            <a:ext cx="2300288" cy="2420937"/>
          </a:xfrm>
          <a:custGeom>
            <a:avLst/>
            <a:gdLst>
              <a:gd name="T0" fmla="*/ 0 w 2633"/>
              <a:gd name="T1" fmla="*/ 0 h 2001"/>
              <a:gd name="T2" fmla="*/ 4 w 2633"/>
              <a:gd name="T3" fmla="*/ 104 h 2001"/>
              <a:gd name="T4" fmla="*/ 16 w 2633"/>
              <a:gd name="T5" fmla="*/ 252 h 2001"/>
              <a:gd name="T6" fmla="*/ 28 w 2633"/>
              <a:gd name="T7" fmla="*/ 436 h 2001"/>
              <a:gd name="T8" fmla="*/ 44 w 2633"/>
              <a:gd name="T9" fmla="*/ 648 h 2001"/>
              <a:gd name="T10" fmla="*/ 64 w 2633"/>
              <a:gd name="T11" fmla="*/ 868 h 2001"/>
              <a:gd name="T12" fmla="*/ 80 w 2633"/>
              <a:gd name="T13" fmla="*/ 1088 h 2001"/>
              <a:gd name="T14" fmla="*/ 100 w 2633"/>
              <a:gd name="T15" fmla="*/ 1292 h 2001"/>
              <a:gd name="T16" fmla="*/ 116 w 2633"/>
              <a:gd name="T17" fmla="*/ 1476 h 2001"/>
              <a:gd name="T18" fmla="*/ 132 w 2633"/>
              <a:gd name="T19" fmla="*/ 1616 h 2001"/>
              <a:gd name="T20" fmla="*/ 144 w 2633"/>
              <a:gd name="T21" fmla="*/ 1708 h 2001"/>
              <a:gd name="T22" fmla="*/ 168 w 2633"/>
              <a:gd name="T23" fmla="*/ 1804 h 2001"/>
              <a:gd name="T24" fmla="*/ 200 w 2633"/>
              <a:gd name="T25" fmla="*/ 1880 h 2001"/>
              <a:gd name="T26" fmla="*/ 244 w 2633"/>
              <a:gd name="T27" fmla="*/ 1936 h 2001"/>
              <a:gd name="T28" fmla="*/ 300 w 2633"/>
              <a:gd name="T29" fmla="*/ 1976 h 2001"/>
              <a:gd name="T30" fmla="*/ 368 w 2633"/>
              <a:gd name="T31" fmla="*/ 1996 h 2001"/>
              <a:gd name="T32" fmla="*/ 448 w 2633"/>
              <a:gd name="T33" fmla="*/ 2000 h 2001"/>
              <a:gd name="T34" fmla="*/ 540 w 2633"/>
              <a:gd name="T35" fmla="*/ 1984 h 2001"/>
              <a:gd name="T36" fmla="*/ 648 w 2633"/>
              <a:gd name="T37" fmla="*/ 1952 h 2001"/>
              <a:gd name="T38" fmla="*/ 764 w 2633"/>
              <a:gd name="T39" fmla="*/ 1904 h 2001"/>
              <a:gd name="T40" fmla="*/ 900 w 2633"/>
              <a:gd name="T41" fmla="*/ 1840 h 2001"/>
              <a:gd name="T42" fmla="*/ 1112 w 2633"/>
              <a:gd name="T43" fmla="*/ 1716 h 2001"/>
              <a:gd name="T44" fmla="*/ 1316 w 2633"/>
              <a:gd name="T45" fmla="*/ 1576 h 2001"/>
              <a:gd name="T46" fmla="*/ 1516 w 2633"/>
              <a:gd name="T47" fmla="*/ 1420 h 2001"/>
              <a:gd name="T48" fmla="*/ 1708 w 2633"/>
              <a:gd name="T49" fmla="*/ 1252 h 2001"/>
              <a:gd name="T50" fmla="*/ 1888 w 2633"/>
              <a:gd name="T51" fmla="*/ 1072 h 2001"/>
              <a:gd name="T52" fmla="*/ 2060 w 2633"/>
              <a:gd name="T53" fmla="*/ 880 h 2001"/>
              <a:gd name="T54" fmla="*/ 2220 w 2633"/>
              <a:gd name="T55" fmla="*/ 676 h 2001"/>
              <a:gd name="T56" fmla="*/ 2368 w 2633"/>
              <a:gd name="T57" fmla="*/ 460 h 2001"/>
              <a:gd name="T58" fmla="*/ 2504 w 2633"/>
              <a:gd name="T59" fmla="*/ 240 h 2001"/>
              <a:gd name="T60" fmla="*/ 2632 w 2633"/>
              <a:gd name="T61" fmla="*/ 8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33" h="2001">
                <a:moveTo>
                  <a:pt x="0" y="0"/>
                </a:moveTo>
                <a:lnTo>
                  <a:pt x="4" y="104"/>
                </a:lnTo>
                <a:lnTo>
                  <a:pt x="16" y="252"/>
                </a:lnTo>
                <a:lnTo>
                  <a:pt x="28" y="436"/>
                </a:lnTo>
                <a:lnTo>
                  <a:pt x="44" y="648"/>
                </a:lnTo>
                <a:lnTo>
                  <a:pt x="64" y="868"/>
                </a:lnTo>
                <a:lnTo>
                  <a:pt x="80" y="1088"/>
                </a:lnTo>
                <a:lnTo>
                  <a:pt x="100" y="1292"/>
                </a:lnTo>
                <a:lnTo>
                  <a:pt x="116" y="1476"/>
                </a:lnTo>
                <a:lnTo>
                  <a:pt x="132" y="1616"/>
                </a:lnTo>
                <a:lnTo>
                  <a:pt x="144" y="1708"/>
                </a:lnTo>
                <a:lnTo>
                  <a:pt x="168" y="1804"/>
                </a:lnTo>
                <a:lnTo>
                  <a:pt x="200" y="1880"/>
                </a:lnTo>
                <a:lnTo>
                  <a:pt x="244" y="1936"/>
                </a:lnTo>
                <a:lnTo>
                  <a:pt x="300" y="1976"/>
                </a:lnTo>
                <a:lnTo>
                  <a:pt x="368" y="1996"/>
                </a:lnTo>
                <a:lnTo>
                  <a:pt x="448" y="2000"/>
                </a:lnTo>
                <a:lnTo>
                  <a:pt x="540" y="1984"/>
                </a:lnTo>
                <a:lnTo>
                  <a:pt x="648" y="1952"/>
                </a:lnTo>
                <a:lnTo>
                  <a:pt x="764" y="1904"/>
                </a:lnTo>
                <a:lnTo>
                  <a:pt x="900" y="1840"/>
                </a:lnTo>
                <a:lnTo>
                  <a:pt x="1112" y="1716"/>
                </a:lnTo>
                <a:lnTo>
                  <a:pt x="1316" y="1576"/>
                </a:lnTo>
                <a:lnTo>
                  <a:pt x="1516" y="1420"/>
                </a:lnTo>
                <a:lnTo>
                  <a:pt x="1708" y="1252"/>
                </a:lnTo>
                <a:lnTo>
                  <a:pt x="1888" y="1072"/>
                </a:lnTo>
                <a:lnTo>
                  <a:pt x="2060" y="880"/>
                </a:lnTo>
                <a:lnTo>
                  <a:pt x="2220" y="676"/>
                </a:lnTo>
                <a:lnTo>
                  <a:pt x="2368" y="460"/>
                </a:lnTo>
                <a:lnTo>
                  <a:pt x="2504" y="240"/>
                </a:lnTo>
                <a:lnTo>
                  <a:pt x="2632" y="8"/>
                </a:lnTo>
              </a:path>
            </a:pathLst>
          </a:custGeom>
          <a:noFill/>
          <a:ln w="101600" cap="rnd" cmpd="sng">
            <a:solidFill>
              <a:srgbClr val="33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Rectangle 25"/>
          <p:cNvSpPr>
            <a:spLocks noChangeArrowheads="1"/>
          </p:cNvSpPr>
          <p:nvPr/>
        </p:nvSpPr>
        <p:spPr bwMode="auto">
          <a:xfrm>
            <a:off x="744538" y="25288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R</a:t>
            </a:r>
          </a:p>
        </p:txBody>
      </p:sp>
      <p:sp>
        <p:nvSpPr>
          <p:cNvPr id="25" name="Rectangle 26"/>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T</a:t>
            </a:r>
          </a:p>
        </p:txBody>
      </p:sp>
      <p:sp>
        <p:nvSpPr>
          <p:cNvPr id="26" name="Rectangle 27"/>
          <p:cNvSpPr>
            <a:spLocks noChangeArrowheads="1"/>
          </p:cNvSpPr>
          <p:nvPr/>
        </p:nvSpPr>
        <p:spPr bwMode="auto">
          <a:xfrm>
            <a:off x="1693863" y="2757488"/>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Arial" pitchFamily="34" charset="0"/>
              </a:rPr>
              <a:t>Freezes Out!</a:t>
            </a:r>
          </a:p>
        </p:txBody>
      </p:sp>
      <p:sp>
        <p:nvSpPr>
          <p:cNvPr id="27" name="Rectangle 28"/>
          <p:cNvSpPr>
            <a:spLocks noChangeArrowheads="1"/>
          </p:cNvSpPr>
          <p:nvPr/>
        </p:nvSpPr>
        <p:spPr bwMode="auto">
          <a:xfrm>
            <a:off x="7518400" y="25146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pitchFamily="34" charset="0"/>
              </a:rPr>
              <a:t>e</a:t>
            </a:r>
            <a:r>
              <a:rPr kumimoji="0" lang="en-US" sz="2400" b="0" i="0" u="none" strike="noStrike" kern="0" cap="none" spc="0" normalizeH="0" baseline="30000" noProof="0" smtClean="0">
                <a:ln>
                  <a:noFill/>
                </a:ln>
                <a:solidFill>
                  <a:srgbClr val="000000"/>
                </a:solidFill>
                <a:effectLst/>
                <a:uLnTx/>
                <a:uFillTx/>
                <a:latin typeface="Arial" pitchFamily="34" charset="0"/>
              </a:rPr>
              <a:t>-</a:t>
            </a:r>
          </a:p>
        </p:txBody>
      </p:sp>
      <p:sp>
        <p:nvSpPr>
          <p:cNvPr id="28" name="Rectangle 30"/>
          <p:cNvSpPr txBox="1">
            <a:spLocks noChangeArrowheads="1"/>
          </p:cNvSpPr>
          <p:nvPr/>
        </p:nvSpPr>
        <p:spPr bwMode="auto">
          <a:xfrm>
            <a:off x="76200" y="2286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Models of </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Electrical Conductivity</a:t>
            </a:r>
          </a:p>
        </p:txBody>
      </p:sp>
    </p:spTree>
    <p:extLst>
      <p:ext uri="{BB962C8B-B14F-4D97-AF65-F5344CB8AC3E}">
        <p14:creationId xmlns:p14="http://schemas.microsoft.com/office/powerpoint/2010/main" val="253099144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idx="4294967295"/>
          </p:nvPr>
        </p:nvSpPr>
        <p:spPr>
          <a:xfrm>
            <a:off x="533400" y="76200"/>
            <a:ext cx="8001000" cy="1143000"/>
          </a:xfrm>
        </p:spPr>
        <p:txBody>
          <a:bodyPr/>
          <a:lstStyle/>
          <a:p>
            <a:pPr eaLnBrk="1" hangingPunct="1"/>
            <a:r>
              <a:rPr lang="en-US" smtClean="0"/>
              <a:t>“…you get what you need!”</a:t>
            </a:r>
          </a:p>
        </p:txBody>
      </p:sp>
      <p:graphicFrame>
        <p:nvGraphicFramePr>
          <p:cNvPr id="7170" name="Object 2"/>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36939" name="Photo Editor Photo" r:id="rId4" imgW="3809524" imgH="3095238" progId="">
                  <p:embed/>
                </p:oleObj>
              </mc:Choice>
              <mc:Fallback>
                <p:oleObj name="Photo Editor Photo" r:id="rId4" imgW="3809524" imgH="309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714057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523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dirty="0" smtClean="0"/>
              <a:t>Spares &amp; Extras</a:t>
            </a:r>
            <a:endParaRPr lang="en-US" dirty="0"/>
          </a:p>
        </p:txBody>
      </p:sp>
    </p:spTree>
    <p:extLst>
      <p:ext uri="{BB962C8B-B14F-4D97-AF65-F5344CB8AC3E}">
        <p14:creationId xmlns:p14="http://schemas.microsoft.com/office/powerpoint/2010/main" val="37972102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rtlCol="0">
            <a:normAutofit fontScale="90000"/>
          </a:bodyPr>
          <a:lstStyle/>
          <a:p>
            <a:pPr eaLnBrk="1" fontAlgn="auto" hangingPunct="1">
              <a:spcAft>
                <a:spcPts val="0"/>
              </a:spcAft>
              <a:defRPr/>
            </a:pPr>
            <a:r>
              <a:rPr lang="en-US" dirty="0" err="1" smtClean="0"/>
              <a:t>SuperCities</a:t>
            </a:r>
            <a:r>
              <a:rPr lang="en-US" dirty="0" smtClean="0"/>
              <a:t> - </a:t>
            </a:r>
            <a:r>
              <a:rPr lang="en-US" dirty="0" err="1" smtClean="0"/>
              <a:t>SuperSuburbs</a:t>
            </a:r>
            <a:r>
              <a:rPr lang="en-US" dirty="0" smtClean="0"/>
              <a:t> – </a:t>
            </a:r>
            <a:r>
              <a:rPr lang="en-US" dirty="0" err="1" smtClean="0"/>
              <a:t>SuperGrids</a:t>
            </a:r>
            <a:r>
              <a:rPr lang="en-US" dirty="0" smtClean="0"/>
              <a:t/>
            </a:r>
            <a:br>
              <a:rPr lang="en-US" dirty="0" smtClean="0"/>
            </a:br>
            <a:r>
              <a:rPr lang="en-US" sz="3100" dirty="0" smtClean="0"/>
              <a:t>Grant, </a:t>
            </a:r>
            <a:r>
              <a:rPr lang="en-US" sz="3100" dirty="0" err="1" smtClean="0"/>
              <a:t>Overbye</a:t>
            </a:r>
            <a:r>
              <a:rPr lang="en-US" sz="3100" dirty="0" smtClean="0"/>
              <a:t>, Starr, </a:t>
            </a:r>
            <a:r>
              <a:rPr lang="en-US" sz="3100" dirty="0" err="1" smtClean="0"/>
              <a:t>SciAm</a:t>
            </a:r>
            <a:r>
              <a:rPr lang="en-US" sz="3100" dirty="0" smtClean="0"/>
              <a:t> 295, 76 (2006) </a:t>
            </a:r>
          </a:p>
        </p:txBody>
      </p:sp>
      <p:pic>
        <p:nvPicPr>
          <p:cNvPr id="117763" name="Picture 4" descr="C:\Users\PAULMI~1\AppData\Local\Temp\scl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219200"/>
            <a:ext cx="45053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6" descr="C:\Users\PAULMI~1\AppData\Local\Temp\scl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1209675"/>
            <a:ext cx="44958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8" descr="C:\Users\PAULMI~1\AppData\Local\Temp\scl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3990975"/>
            <a:ext cx="46958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0230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normAutofit fontScale="90000"/>
          </a:bodyPr>
          <a:lstStyle/>
          <a:p>
            <a:r>
              <a:rPr lang="en-US" smtClean="0"/>
              <a:t>Caveat Emptor</a:t>
            </a:r>
            <a:br>
              <a:rPr lang="en-US" smtClean="0"/>
            </a:br>
            <a:r>
              <a:rPr lang="en-US" sz="2800" i="1" smtClean="0"/>
              <a:t>(wisdom from Garwin-Matisoo, 1967)</a:t>
            </a:r>
          </a:p>
        </p:txBody>
      </p:sp>
      <p:sp>
        <p:nvSpPr>
          <p:cNvPr id="3" name="Content Placeholder 2"/>
          <p:cNvSpPr>
            <a:spLocks noGrp="1"/>
          </p:cNvSpPr>
          <p:nvPr>
            <p:ph idx="1"/>
          </p:nvPr>
        </p:nvSpPr>
        <p:spPr/>
        <p:txBody>
          <a:bodyPr/>
          <a:lstStyle/>
          <a:p>
            <a:r>
              <a:rPr lang="en-US" smtClean="0"/>
              <a:t>“…for low power levels and sufficiently short distances…it will be more economical to use conventional ac EHV transmission.” </a:t>
            </a:r>
          </a:p>
          <a:p>
            <a:r>
              <a:rPr lang="en-US" smtClean="0"/>
              <a:t>“…the use of superconducting power lines appears feasible.  Whether it is necessary or desirable is another matter entirely.”</a:t>
            </a:r>
          </a:p>
        </p:txBody>
      </p:sp>
    </p:spTree>
    <p:extLst>
      <p:ext uri="{BB962C8B-B14F-4D97-AF65-F5344CB8AC3E}">
        <p14:creationId xmlns:p14="http://schemas.microsoft.com/office/powerpoint/2010/main" val="3029979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2" descr="logowithtext465by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
            <a:ext cx="44958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routemap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294957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p:cNvSpPr>
            <a:spLocks noGrp="1" noChangeArrowheads="1"/>
          </p:cNvSpPr>
          <p:nvPr>
            <p:ph type="body" idx="4294967295"/>
          </p:nvPr>
        </p:nvSpPr>
        <p:spPr>
          <a:xfrm>
            <a:off x="3505200" y="2895600"/>
            <a:ext cx="5638800" cy="2209800"/>
          </a:xfrm>
        </p:spPr>
        <p:txBody>
          <a:bodyPr/>
          <a:lstStyle/>
          <a:p>
            <a:pPr marL="457200" indent="-457200" algn="ctr" eaLnBrk="1" hangingPunct="1">
              <a:lnSpc>
                <a:spcPct val="80000"/>
              </a:lnSpc>
              <a:buFontTx/>
              <a:buNone/>
            </a:pPr>
            <a:r>
              <a:rPr lang="en-US" sz="2400" b="1" u="sng" smtClean="0"/>
              <a:t>Financials</a:t>
            </a:r>
            <a:br>
              <a:rPr lang="en-US" sz="2400" b="1" u="sng" smtClean="0"/>
            </a:br>
            <a:endParaRPr lang="en-US" sz="1400" b="1" u="sng" smtClean="0"/>
          </a:p>
          <a:p>
            <a:pPr marL="457200" indent="-457200" algn="ctr" eaLnBrk="1" hangingPunct="1">
              <a:lnSpc>
                <a:spcPct val="80000"/>
              </a:lnSpc>
              <a:buFontTx/>
              <a:buNone/>
            </a:pPr>
            <a:r>
              <a:rPr lang="en-US" sz="1600" b="1" u="sng" smtClean="0"/>
              <a:t>$750 M ($400 M “VC”, $350 M “Futures”)</a:t>
            </a:r>
            <a:r>
              <a:rPr lang="en-US" sz="1400" b="1" smtClean="0"/>
              <a:t/>
            </a:r>
            <a:br>
              <a:rPr lang="en-US" sz="1400" b="1" smtClean="0"/>
            </a:br>
            <a:endParaRPr lang="en-US" sz="1400" b="1" smtClean="0"/>
          </a:p>
          <a:p>
            <a:pPr marL="457200" indent="-457200" eaLnBrk="1" hangingPunct="1">
              <a:lnSpc>
                <a:spcPct val="80000"/>
              </a:lnSpc>
            </a:pPr>
            <a:r>
              <a:rPr lang="en-US" sz="1400" b="1" smtClean="0"/>
              <a:t>Loan Payment (4%, 40 yrs, 750 M$) = 35 M$/yr</a:t>
            </a:r>
          </a:p>
          <a:p>
            <a:pPr marL="457200" indent="-457200" eaLnBrk="1" hangingPunct="1">
              <a:lnSpc>
                <a:spcPct val="80000"/>
              </a:lnSpc>
            </a:pPr>
            <a:r>
              <a:rPr lang="en-US" sz="1400" b="1" smtClean="0"/>
              <a:t>Labor, Overhead, Maintenance =           5 M$/yr</a:t>
            </a:r>
          </a:p>
          <a:p>
            <a:pPr marL="457200" indent="-457200" eaLnBrk="1" hangingPunct="1">
              <a:lnSpc>
                <a:spcPct val="80000"/>
              </a:lnSpc>
            </a:pPr>
            <a:r>
              <a:rPr lang="en-US" sz="1400" b="1" smtClean="0"/>
              <a:t>Tariff =		           0.5 ¢/kWh</a:t>
            </a:r>
          </a:p>
          <a:p>
            <a:pPr marL="457200" indent="-457200" eaLnBrk="1" hangingPunct="1">
              <a:lnSpc>
                <a:spcPct val="80000"/>
              </a:lnSpc>
            </a:pPr>
            <a:r>
              <a:rPr lang="en-US" sz="1400" b="1" smtClean="0"/>
              <a:t>Profit (NOI) @ 50% Capacity =	              4 M$/yr</a:t>
            </a:r>
          </a:p>
          <a:p>
            <a:pPr marL="457200" indent="-457200" eaLnBrk="1" hangingPunct="1">
              <a:lnSpc>
                <a:spcPct val="80000"/>
              </a:lnSpc>
            </a:pPr>
            <a:r>
              <a:rPr lang="en-US" sz="1400" b="1" smtClean="0"/>
              <a:t>Profit (NOI) @ Full Capacity = 	            48 M$/yr</a:t>
            </a:r>
          </a:p>
          <a:p>
            <a:pPr marL="457200" indent="-457200" eaLnBrk="1" hangingPunct="1">
              <a:lnSpc>
                <a:spcPct val="80000"/>
              </a:lnSpc>
              <a:buFontTx/>
              <a:buNone/>
            </a:pPr>
            <a:endParaRPr lang="en-US" sz="1400" b="1" smtClean="0"/>
          </a:p>
        </p:txBody>
      </p:sp>
      <p:sp>
        <p:nvSpPr>
          <p:cNvPr id="51205" name="Rectangle 5"/>
          <p:cNvSpPr>
            <a:spLocks noChangeArrowheads="1"/>
          </p:cNvSpPr>
          <p:nvPr/>
        </p:nvSpPr>
        <p:spPr bwMode="auto">
          <a:xfrm>
            <a:off x="3352800" y="990600"/>
            <a:ext cx="5638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ctr">
              <a:lnSpc>
                <a:spcPct val="80000"/>
              </a:lnSpc>
              <a:spcBef>
                <a:spcPct val="20000"/>
              </a:spcBef>
            </a:pPr>
            <a:r>
              <a:rPr lang="en-US" sz="2400" b="1" u="sng">
                <a:latin typeface="Comic Sans MS" pitchFamily="66" charset="0"/>
              </a:rPr>
              <a:t>Specifications</a:t>
            </a:r>
            <a:br>
              <a:rPr lang="en-US" sz="2400" b="1" u="sng">
                <a:latin typeface="Comic Sans MS" pitchFamily="66" charset="0"/>
              </a:rPr>
            </a:br>
            <a:endParaRPr lang="en-US" sz="1400" b="1" u="sng">
              <a:latin typeface="Comic Sans MS" pitchFamily="66" charset="0"/>
            </a:endParaRPr>
          </a:p>
          <a:p>
            <a:pPr marL="457200" indent="-457200" algn="ctr">
              <a:lnSpc>
                <a:spcPct val="80000"/>
              </a:lnSpc>
              <a:spcBef>
                <a:spcPct val="20000"/>
              </a:spcBef>
            </a:pPr>
            <a:r>
              <a:rPr lang="en-US" sz="1600" b="1" u="sng">
                <a:latin typeface="Comic Sans MS" pitchFamily="66" charset="0"/>
              </a:rPr>
              <a:t>2-1000 MW HVDC Bipolar Circuits</a:t>
            </a:r>
            <a:r>
              <a:rPr lang="en-US" sz="1400" b="1">
                <a:latin typeface="Comic Sans MS" pitchFamily="66" charset="0"/>
              </a:rPr>
              <a:t/>
            </a:r>
            <a:br>
              <a:rPr lang="en-US" sz="1400" b="1">
                <a:latin typeface="Comic Sans MS" pitchFamily="66" charset="0"/>
              </a:rPr>
            </a:br>
            <a:endParaRPr lang="en-US" sz="1400" b="1">
              <a:latin typeface="Comic Sans MS" pitchFamily="66" charset="0"/>
            </a:endParaRPr>
          </a:p>
          <a:p>
            <a:pPr marL="457200" indent="-457200">
              <a:lnSpc>
                <a:spcPct val="80000"/>
              </a:lnSpc>
              <a:spcBef>
                <a:spcPct val="20000"/>
              </a:spcBef>
              <a:buFontTx/>
              <a:buChar char="•"/>
            </a:pPr>
            <a:r>
              <a:rPr lang="en-US" sz="1400" b="1">
                <a:latin typeface="Comic Sans MS" pitchFamily="66" charset="0"/>
              </a:rPr>
              <a:t>Circuit 1: 130 miles, Greene County </a:t>
            </a:r>
            <a:r>
              <a:rPr lang="en-US" sz="1400" b="1">
                <a:cs typeface="Arial" pitchFamily="34" charset="0"/>
              </a:rPr>
              <a:t>→ Bronx County</a:t>
            </a:r>
          </a:p>
          <a:p>
            <a:pPr marL="457200" indent="-457200">
              <a:lnSpc>
                <a:spcPct val="80000"/>
              </a:lnSpc>
              <a:spcBef>
                <a:spcPct val="20000"/>
              </a:spcBef>
              <a:buFontTx/>
              <a:buChar char="•"/>
            </a:pPr>
            <a:r>
              <a:rPr lang="en-US" sz="1400" b="1">
                <a:latin typeface="Comic Sans MS" pitchFamily="66" charset="0"/>
              </a:rPr>
              <a:t>Circuit 2: 140 miles, Albany County </a:t>
            </a:r>
            <a:r>
              <a:rPr lang="en-US" sz="1400" b="1">
                <a:cs typeface="Arial" pitchFamily="34" charset="0"/>
              </a:rPr>
              <a:t>→ New York County</a:t>
            </a:r>
          </a:p>
          <a:p>
            <a:pPr marL="457200" indent="-457200">
              <a:lnSpc>
                <a:spcPct val="80000"/>
              </a:lnSpc>
              <a:spcBef>
                <a:spcPct val="20000"/>
              </a:spcBef>
              <a:buFontTx/>
              <a:buChar char="•"/>
            </a:pPr>
            <a:r>
              <a:rPr lang="en-US" sz="1400" b="1">
                <a:latin typeface="Comic Sans MS" pitchFamily="66" charset="0"/>
              </a:rPr>
              <a:t>Each Circuit: +/- 500 kV, 1000 A Bipolar (2 cables ea.)</a:t>
            </a:r>
          </a:p>
        </p:txBody>
      </p:sp>
      <p:sp>
        <p:nvSpPr>
          <p:cNvPr id="51206" name="Text Box 6"/>
          <p:cNvSpPr txBox="1">
            <a:spLocks noChangeArrowheads="1"/>
          </p:cNvSpPr>
          <p:nvPr/>
        </p:nvSpPr>
        <p:spPr bwMode="auto">
          <a:xfrm>
            <a:off x="3886200" y="5486400"/>
            <a:ext cx="4800600"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b="1" i="1">
                <a:solidFill>
                  <a:srgbClr val="FF3300"/>
                </a:solidFill>
              </a:rPr>
              <a:t>Why didn’t it go forward?</a:t>
            </a:r>
          </a:p>
        </p:txBody>
      </p:sp>
      <p:sp>
        <p:nvSpPr>
          <p:cNvPr id="51207" name="Oval 7"/>
          <p:cNvSpPr>
            <a:spLocks noChangeArrowheads="1"/>
          </p:cNvSpPr>
          <p:nvPr/>
        </p:nvSpPr>
        <p:spPr bwMode="auto">
          <a:xfrm>
            <a:off x="6477000" y="4419600"/>
            <a:ext cx="1422400" cy="6096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8" name="Text Box 8"/>
          <p:cNvSpPr txBox="1">
            <a:spLocks noChangeArrowheads="1"/>
          </p:cNvSpPr>
          <p:nvPr/>
        </p:nvSpPr>
        <p:spPr bwMode="auto">
          <a:xfrm>
            <a:off x="152400" y="58674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a:solidFill>
                  <a:srgbClr val="000000"/>
                </a:solidFill>
              </a:rPr>
              <a:t>Wire C/P = 100 $/kA</a:t>
            </a:r>
            <a:r>
              <a:rPr lang="en-US" sz="2400" b="1">
                <a:solidFill>
                  <a:srgbClr val="000000"/>
                </a:solidFill>
                <a:cs typeface="Arial" pitchFamily="34" charset="0"/>
              </a:rPr>
              <a:t>×m</a:t>
            </a:r>
            <a:r>
              <a:rPr lang="en-US" sz="2400" b="1">
                <a:solidFill>
                  <a:srgbClr val="000000"/>
                </a:solidFill>
              </a:rPr>
              <a:t/>
            </a:r>
            <a:br>
              <a:rPr lang="en-US" sz="2400" b="1">
                <a:solidFill>
                  <a:srgbClr val="000000"/>
                </a:solidFill>
              </a:rPr>
            </a:br>
            <a:r>
              <a:rPr lang="en-US" sz="2400" b="1">
                <a:solidFill>
                  <a:srgbClr val="000000"/>
                </a:solidFill>
              </a:rPr>
              <a:t>HTSC Cost = $87 M</a:t>
            </a:r>
          </a:p>
        </p:txBody>
      </p:sp>
    </p:spTree>
    <p:extLst>
      <p:ext uri="{BB962C8B-B14F-4D97-AF65-F5344CB8AC3E}">
        <p14:creationId xmlns:p14="http://schemas.microsoft.com/office/powerpoint/2010/main" val="2920670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0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0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120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1204">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1204">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1204">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1204">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1204">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51204">
                                            <p:txEl>
                                              <p:pRg st="6" end="6"/>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512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51208"/>
                                        </p:tgtEl>
                                        <p:attrNameLst>
                                          <p:attrName>style.visibility</p:attrName>
                                        </p:attrNameLst>
                                      </p:cBhvr>
                                      <p:to>
                                        <p:strVal val="visible"/>
                                      </p:to>
                                    </p:set>
                                    <p:anim calcmode="lin" valueType="num">
                                      <p:cBhvr additive="base">
                                        <p:cTn id="59" dur="500" fill="hold"/>
                                        <p:tgtEl>
                                          <p:spTgt spid="51208"/>
                                        </p:tgtEl>
                                        <p:attrNameLst>
                                          <p:attrName>ppt_x</p:attrName>
                                        </p:attrNameLst>
                                      </p:cBhvr>
                                      <p:tavLst>
                                        <p:tav tm="0">
                                          <p:val>
                                            <p:strVal val="0-#ppt_w/2"/>
                                          </p:val>
                                        </p:tav>
                                        <p:tav tm="100000">
                                          <p:val>
                                            <p:strVal val="#ppt_x"/>
                                          </p:val>
                                        </p:tav>
                                      </p:tavLst>
                                    </p:anim>
                                    <p:anim calcmode="lin" valueType="num">
                                      <p:cBhvr additive="base">
                                        <p:cTn id="60" dur="500" fill="hold"/>
                                        <p:tgtEl>
                                          <p:spTgt spid="51208"/>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1206"/>
                                        </p:tgtEl>
                                        <p:attrNameLst>
                                          <p:attrName>style.visibility</p:attrName>
                                        </p:attrNameLst>
                                      </p:cBhvr>
                                      <p:to>
                                        <p:strVal val="visible"/>
                                      </p:to>
                                    </p:set>
                                    <p:anim calcmode="lin" valueType="num">
                                      <p:cBhvr additive="base">
                                        <p:cTn id="65" dur="500" fill="hold"/>
                                        <p:tgtEl>
                                          <p:spTgt spid="51206"/>
                                        </p:tgtEl>
                                        <p:attrNameLst>
                                          <p:attrName>ppt_x</p:attrName>
                                        </p:attrNameLst>
                                      </p:cBhvr>
                                      <p:tavLst>
                                        <p:tav tm="0">
                                          <p:val>
                                            <p:strVal val="#ppt_x"/>
                                          </p:val>
                                        </p:tav>
                                        <p:tav tm="100000">
                                          <p:val>
                                            <p:strVal val="#ppt_x"/>
                                          </p:val>
                                        </p:tav>
                                      </p:tavLst>
                                    </p:anim>
                                    <p:anim calcmode="lin" valueType="num">
                                      <p:cBhvr additive="base">
                                        <p:cTn id="66" dur="500" fill="hold"/>
                                        <p:tgtEl>
                                          <p:spTgt spid="51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autoUpdateAnimBg="0"/>
      <p:bldP spid="51205" grpId="0" build="p" autoUpdateAnimBg="0"/>
      <p:bldP spid="51206" grpId="0" animBg="1" autoUpdateAnimBg="0"/>
      <p:bldP spid="51207" grpId="0" animBg="1"/>
      <p:bldP spid="5120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304800" y="4876800"/>
            <a:ext cx="4267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t>Sayerville, NJ </a:t>
            </a:r>
            <a:r>
              <a:rPr lang="en-US" sz="2000" b="1" u="sng">
                <a:cs typeface="Arial" pitchFamily="34" charset="0"/>
              </a:rPr>
              <a:t>→ Levittown LI, NY</a:t>
            </a:r>
          </a:p>
          <a:p>
            <a:pPr eaLnBrk="1" hangingPunct="1">
              <a:spcBef>
                <a:spcPct val="50000"/>
              </a:spcBef>
            </a:pPr>
            <a:r>
              <a:rPr lang="en-US" sz="2000" b="1">
                <a:cs typeface="Arial" pitchFamily="34" charset="0"/>
              </a:rPr>
              <a:t>- 600 MW (+/- 250 kV, 1200 A)</a:t>
            </a:r>
            <a:br>
              <a:rPr lang="en-US" sz="2000" b="1">
                <a:cs typeface="Arial" pitchFamily="34" charset="0"/>
              </a:rPr>
            </a:br>
            <a:r>
              <a:rPr lang="en-US" sz="2000" b="1">
                <a:cs typeface="Arial" pitchFamily="34" charset="0"/>
              </a:rPr>
              <a:t>- 65 miles (105 km)</a:t>
            </a:r>
            <a:br>
              <a:rPr lang="en-US" sz="2000" b="1">
                <a:cs typeface="Arial" pitchFamily="34" charset="0"/>
              </a:rPr>
            </a:br>
            <a:r>
              <a:rPr lang="en-US" sz="2000" b="1">
                <a:cs typeface="Arial" pitchFamily="34" charset="0"/>
              </a:rPr>
              <a:t>- $400 M</a:t>
            </a:r>
            <a:br>
              <a:rPr lang="en-US" sz="2000" b="1">
                <a:cs typeface="Arial" pitchFamily="34" charset="0"/>
              </a:rPr>
            </a:br>
            <a:r>
              <a:rPr lang="en-US" sz="2000" b="1">
                <a:cs typeface="Arial" pitchFamily="34" charset="0"/>
              </a:rPr>
              <a:t>- 2007</a:t>
            </a:r>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60325"/>
            <a:ext cx="4597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295400"/>
            <a:ext cx="29114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p:cNvSpPr txBox="1">
            <a:spLocks noChangeArrowheads="1"/>
          </p:cNvSpPr>
          <p:nvPr/>
        </p:nvSpPr>
        <p:spPr bwMode="auto">
          <a:xfrm>
            <a:off x="5867400" y="3429000"/>
            <a:ext cx="2971800" cy="116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t>Pirelli (Prysmian)</a:t>
            </a:r>
            <a:br>
              <a:rPr lang="en-US" sz="2000" b="1" u="sng"/>
            </a:br>
            <a:r>
              <a:rPr lang="en-US" sz="2000" b="1" u="sng"/>
              <a:t>Energy Cables</a:t>
            </a:r>
          </a:p>
          <a:p>
            <a:pPr algn="ctr" eaLnBrk="1" hangingPunct="1">
              <a:spcBef>
                <a:spcPct val="50000"/>
              </a:spcBef>
            </a:pPr>
            <a:r>
              <a:rPr lang="en-US" sz="2000" b="1"/>
              <a:t>$190 M</a:t>
            </a:r>
          </a:p>
        </p:txBody>
      </p:sp>
      <p:graphicFrame>
        <p:nvGraphicFramePr>
          <p:cNvPr id="45063" name="Group 7"/>
          <p:cNvGraphicFramePr>
            <a:graphicFrameLocks noGrp="1"/>
          </p:cNvGraphicFramePr>
          <p:nvPr/>
        </p:nvGraphicFramePr>
        <p:xfrm>
          <a:off x="5067300" y="4876800"/>
          <a:ext cx="3771900" cy="1768476"/>
        </p:xfrm>
        <a:graphic>
          <a:graphicData uri="http://schemas.openxmlformats.org/drawingml/2006/table">
            <a:tbl>
              <a:tblPr/>
              <a:tblGrid>
                <a:gridCol w="1257300"/>
                <a:gridCol w="1257300"/>
                <a:gridCol w="1257300"/>
              </a:tblGrid>
              <a:tr h="7012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T </a:t>
                      </a:r>
                      <a:br>
                        <a:rPr kumimoji="0" lang="en-US" sz="2000" b="1" i="0" u="none" strike="noStrike" cap="none" normalizeH="0" baseline="0" smtClean="0">
                          <a:ln>
                            <a:noFill/>
                          </a:ln>
                          <a:solidFill>
                            <a:schemeClr val="tx1"/>
                          </a:solidFill>
                          <a:effectLst/>
                          <a:latin typeface="Comic Sans MS" pitchFamily="66" charset="0"/>
                        </a:rPr>
                      </a:br>
                      <a:r>
                        <a:rPr kumimoji="0" lang="en-US" sz="2000" b="1" i="0" u="none" strike="noStrike" cap="none" normalizeH="0" baseline="0" smtClean="0">
                          <a:ln>
                            <a:noFill/>
                          </a:ln>
                          <a:solidFill>
                            <a:schemeClr val="tx1"/>
                          </a:solidFill>
                          <a:effectLst/>
                          <a:latin typeface="Comic Sans MS" pitchFamily="66" charset="0"/>
                        </a:rPr>
                        <a:t>77 K</a:t>
                      </a:r>
                    </a:p>
                  </a:txBody>
                  <a:tcPr marT="45736" marB="4573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C/P</a:t>
                      </a:r>
                      <a:br>
                        <a:rPr kumimoji="0" lang="en-US" sz="2000" b="1" i="0" u="none" strike="noStrike" cap="none" normalizeH="0" baseline="0" smtClean="0">
                          <a:ln>
                            <a:noFill/>
                          </a:ln>
                          <a:solidFill>
                            <a:schemeClr val="tx1"/>
                          </a:solidFill>
                          <a:effectLst/>
                          <a:latin typeface="Comic Sans MS" pitchFamily="66" charset="0"/>
                        </a:rPr>
                      </a:br>
                      <a:r>
                        <a:rPr kumimoji="0" lang="en-US" sz="2000" b="1" i="0" u="none" strike="noStrike" cap="none" normalizeH="0" baseline="0" smtClean="0">
                          <a:ln>
                            <a:noFill/>
                          </a:ln>
                          <a:solidFill>
                            <a:schemeClr val="tx1"/>
                          </a:solidFill>
                          <a:effectLst/>
                          <a:latin typeface="Comic Sans MS" pitchFamily="66" charset="0"/>
                        </a:rPr>
                        <a:t>$/kA×m</a:t>
                      </a:r>
                    </a:p>
                  </a:txBody>
                  <a:tcPr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Cost ($M)</a:t>
                      </a:r>
                    </a:p>
                  </a:txBody>
                  <a:tcPr marT="45736" marB="4573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5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Cu</a:t>
                      </a:r>
                    </a:p>
                  </a:txBody>
                  <a:tcPr marT="45736" marB="4573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7</a:t>
                      </a:r>
                    </a:p>
                  </a:txBody>
                  <a:tcPr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1.8</a:t>
                      </a:r>
                    </a:p>
                  </a:txBody>
                  <a:tcPr marT="45736" marB="4573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5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HTSC</a:t>
                      </a:r>
                    </a:p>
                  </a:txBody>
                  <a:tcPr marT="45736" marB="4573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100</a:t>
                      </a:r>
                    </a:p>
                  </a:txBody>
                  <a:tcPr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25.1</a:t>
                      </a:r>
                    </a:p>
                  </a:txBody>
                  <a:tcPr marT="45736" marB="4573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081" name="Text Box 25"/>
          <p:cNvSpPr txBox="1">
            <a:spLocks noChangeArrowheads="1"/>
          </p:cNvSpPr>
          <p:nvPr/>
        </p:nvSpPr>
        <p:spPr bwMode="auto">
          <a:xfrm>
            <a:off x="2803525" y="5715000"/>
            <a:ext cx="1976438" cy="95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400" b="1" u="sng">
                <a:solidFill>
                  <a:srgbClr val="000000"/>
                </a:solidFill>
              </a:rPr>
              <a:t>Financials</a:t>
            </a:r>
            <a:r>
              <a:rPr lang="en-US" sz="1400" b="1">
                <a:solidFill>
                  <a:srgbClr val="000000"/>
                </a:solidFill>
              </a:rPr>
              <a:t/>
            </a:r>
            <a:br>
              <a:rPr lang="en-US" sz="1400" b="1">
                <a:solidFill>
                  <a:srgbClr val="000000"/>
                </a:solidFill>
              </a:rPr>
            </a:br>
            <a:r>
              <a:rPr lang="en-US" sz="1400" b="1">
                <a:solidFill>
                  <a:srgbClr val="000000"/>
                </a:solidFill>
              </a:rPr>
              <a:t>40 yrs @  4%:  $ 20M</a:t>
            </a:r>
            <a:br>
              <a:rPr lang="en-US" sz="1400" b="1">
                <a:solidFill>
                  <a:srgbClr val="000000"/>
                </a:solidFill>
              </a:rPr>
            </a:br>
            <a:r>
              <a:rPr lang="en-US" sz="1400" b="1">
                <a:solidFill>
                  <a:srgbClr val="000000"/>
                </a:solidFill>
              </a:rPr>
              <a:t>LOM:                     1 M</a:t>
            </a:r>
            <a:br>
              <a:rPr lang="en-US" sz="1400" b="1">
                <a:solidFill>
                  <a:srgbClr val="000000"/>
                </a:solidFill>
              </a:rPr>
            </a:br>
            <a:r>
              <a:rPr lang="en-US" sz="1400" b="1">
                <a:solidFill>
                  <a:srgbClr val="000000"/>
                </a:solidFill>
              </a:rPr>
              <a:t>NOI (100%):          5 M</a:t>
            </a:r>
            <a:endParaRPr lang="en-US" sz="1400" b="1" u="sng">
              <a:solidFill>
                <a:srgbClr val="000000"/>
              </a:solidFill>
            </a:endParaRPr>
          </a:p>
        </p:txBody>
      </p:sp>
      <p:pic>
        <p:nvPicPr>
          <p:cNvPr id="60441"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120775"/>
            <a:ext cx="56388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493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additive="base">
                                        <p:cTn id="7" dur="500" fill="hold"/>
                                        <p:tgtEl>
                                          <p:spTgt spid="45059"/>
                                        </p:tgtEl>
                                        <p:attrNameLst>
                                          <p:attrName>ppt_x</p:attrName>
                                        </p:attrNameLst>
                                      </p:cBhvr>
                                      <p:tavLst>
                                        <p:tav tm="0">
                                          <p:val>
                                            <p:strVal val="#ppt_x"/>
                                          </p:val>
                                        </p:tav>
                                        <p:tav tm="100000">
                                          <p:val>
                                            <p:strVal val="#ppt_x"/>
                                          </p:val>
                                        </p:tav>
                                      </p:tavLst>
                                    </p:anim>
                                    <p:anim calcmode="lin" valueType="num">
                                      <p:cBhvr additive="base">
                                        <p:cTn id="8"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5061"/>
                                        </p:tgtEl>
                                        <p:attrNameLst>
                                          <p:attrName>style.visibility</p:attrName>
                                        </p:attrNameLst>
                                      </p:cBhvr>
                                      <p:to>
                                        <p:strVal val="visible"/>
                                      </p:to>
                                    </p:set>
                                    <p:anim calcmode="lin" valueType="num">
                                      <p:cBhvr additive="base">
                                        <p:cTn id="13" dur="500" fill="hold"/>
                                        <p:tgtEl>
                                          <p:spTgt spid="45061"/>
                                        </p:tgtEl>
                                        <p:attrNameLst>
                                          <p:attrName>ppt_x</p:attrName>
                                        </p:attrNameLst>
                                      </p:cBhvr>
                                      <p:tavLst>
                                        <p:tav tm="0">
                                          <p:val>
                                            <p:strVal val="1+#ppt_w/2"/>
                                          </p:val>
                                        </p:tav>
                                        <p:tav tm="100000">
                                          <p:val>
                                            <p:strVal val="#ppt_x"/>
                                          </p:val>
                                        </p:tav>
                                      </p:tavLst>
                                    </p:anim>
                                    <p:anim calcmode="lin" valueType="num">
                                      <p:cBhvr additive="base">
                                        <p:cTn id="14"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5062"/>
                                        </p:tgtEl>
                                        <p:attrNameLst>
                                          <p:attrName>style.visibility</p:attrName>
                                        </p:attrNameLst>
                                      </p:cBhvr>
                                      <p:to>
                                        <p:strVal val="visible"/>
                                      </p:to>
                                    </p:set>
                                    <p:anim calcmode="lin" valueType="num">
                                      <p:cBhvr additive="base">
                                        <p:cTn id="19" dur="500" fill="hold"/>
                                        <p:tgtEl>
                                          <p:spTgt spid="45062"/>
                                        </p:tgtEl>
                                        <p:attrNameLst>
                                          <p:attrName>ppt_x</p:attrName>
                                        </p:attrNameLst>
                                      </p:cBhvr>
                                      <p:tavLst>
                                        <p:tav tm="0">
                                          <p:val>
                                            <p:strVal val="1+#ppt_w/2"/>
                                          </p:val>
                                        </p:tav>
                                        <p:tav tm="100000">
                                          <p:val>
                                            <p:strVal val="#ppt_x"/>
                                          </p:val>
                                        </p:tav>
                                      </p:tavLst>
                                    </p:anim>
                                    <p:anim calcmode="lin" valueType="num">
                                      <p:cBhvr additive="base">
                                        <p:cTn id="20"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5063"/>
                                        </p:tgtEl>
                                        <p:attrNameLst>
                                          <p:attrName>style.visibility</p:attrName>
                                        </p:attrNameLst>
                                      </p:cBhvr>
                                      <p:to>
                                        <p:strVal val="visible"/>
                                      </p:to>
                                    </p:set>
                                    <p:anim calcmode="lin" valueType="num">
                                      <p:cBhvr additive="base">
                                        <p:cTn id="25" dur="500" fill="hold"/>
                                        <p:tgtEl>
                                          <p:spTgt spid="45063"/>
                                        </p:tgtEl>
                                        <p:attrNameLst>
                                          <p:attrName>ppt_x</p:attrName>
                                        </p:attrNameLst>
                                      </p:cBhvr>
                                      <p:tavLst>
                                        <p:tav tm="0">
                                          <p:val>
                                            <p:strVal val="#ppt_x"/>
                                          </p:val>
                                        </p:tav>
                                        <p:tav tm="100000">
                                          <p:val>
                                            <p:strVal val="#ppt_x"/>
                                          </p:val>
                                        </p:tav>
                                      </p:tavLst>
                                    </p:anim>
                                    <p:anim calcmode="lin" valueType="num">
                                      <p:cBhvr additive="base">
                                        <p:cTn id="26"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081"/>
                                        </p:tgtEl>
                                        <p:attrNameLst>
                                          <p:attrName>style.visibility</p:attrName>
                                        </p:attrNameLst>
                                      </p:cBhvr>
                                      <p:to>
                                        <p:strVal val="visible"/>
                                      </p:to>
                                    </p:set>
                                    <p:anim calcmode="lin" valueType="num">
                                      <p:cBhvr additive="base">
                                        <p:cTn id="31" dur="500" fill="hold"/>
                                        <p:tgtEl>
                                          <p:spTgt spid="45081"/>
                                        </p:tgtEl>
                                        <p:attrNameLst>
                                          <p:attrName>ppt_x</p:attrName>
                                        </p:attrNameLst>
                                      </p:cBhvr>
                                      <p:tavLst>
                                        <p:tav tm="0">
                                          <p:val>
                                            <p:strVal val="#ppt_x"/>
                                          </p:val>
                                        </p:tav>
                                        <p:tav tm="100000">
                                          <p:val>
                                            <p:strVal val="#ppt_x"/>
                                          </p:val>
                                        </p:tav>
                                      </p:tavLst>
                                    </p:anim>
                                    <p:anim calcmode="lin" valueType="num">
                                      <p:cBhvr additive="base">
                                        <p:cTn id="32" dur="500" fill="hold"/>
                                        <p:tgtEl>
                                          <p:spTgt spid="45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utoUpdateAnimBg="0"/>
      <p:bldP spid="45062" grpId="0" animBg="1" autoUpdateAnimBg="0"/>
      <p:bldP spid="45081"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594725"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2"/>
          <p:cNvSpPr>
            <a:spLocks noGrp="1"/>
          </p:cNvSpPr>
          <p:nvPr>
            <p:ph type="title" idx="4294967295"/>
          </p:nvPr>
        </p:nvSpPr>
        <p:spPr>
          <a:xfrm>
            <a:off x="0" y="76200"/>
            <a:ext cx="8229600" cy="1143000"/>
          </a:xfrm>
        </p:spPr>
        <p:txBody>
          <a:bodyPr/>
          <a:lstStyle/>
          <a:p>
            <a:r>
              <a:rPr lang="en-US" smtClean="0"/>
              <a:t>US Electricity Flow - 2007</a:t>
            </a:r>
          </a:p>
        </p:txBody>
      </p:sp>
      <p:sp>
        <p:nvSpPr>
          <p:cNvPr id="40964" name="Text Box 4"/>
          <p:cNvSpPr txBox="1">
            <a:spLocks noChangeArrowheads="1"/>
          </p:cNvSpPr>
          <p:nvPr/>
        </p:nvSpPr>
        <p:spPr bwMode="auto">
          <a:xfrm>
            <a:off x="2895600" y="1066800"/>
            <a:ext cx="318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a:solidFill>
                  <a:srgbClr val="FF3300"/>
                </a:solidFill>
              </a:rPr>
              <a:t>1 Quad = 0.29 TkWh</a:t>
            </a:r>
            <a:r>
              <a:rPr lang="en-US" sz="2400" b="1"/>
              <a:t> </a:t>
            </a:r>
          </a:p>
        </p:txBody>
      </p:sp>
      <p:sp>
        <p:nvSpPr>
          <p:cNvPr id="40965" name="TextBox 4"/>
          <p:cNvSpPr txBox="1">
            <a:spLocks noChangeArrowheads="1"/>
          </p:cNvSpPr>
          <p:nvPr/>
        </p:nvSpPr>
        <p:spPr bwMode="auto">
          <a:xfrm>
            <a:off x="1981200" y="5429250"/>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00B050"/>
                </a:solidFill>
              </a:rPr>
              <a:t>US Generation Capacity = 1.1 TW</a:t>
            </a:r>
          </a:p>
          <a:p>
            <a:pPr eaLnBrk="1" hangingPunct="1"/>
            <a:r>
              <a:rPr lang="en-US" sz="2400" b="1">
                <a:solidFill>
                  <a:srgbClr val="00B050"/>
                </a:solidFill>
              </a:rPr>
              <a:t>Gross Generation = 4.33 GWh</a:t>
            </a:r>
          </a:p>
          <a:p>
            <a:pPr eaLnBrk="1" hangingPunct="1"/>
            <a:r>
              <a:rPr lang="en-US" sz="2400" b="1">
                <a:solidFill>
                  <a:srgbClr val="00B050"/>
                </a:solidFill>
              </a:rPr>
              <a:t>(T&amp;D Losses)/(End Use) = 10%</a:t>
            </a:r>
          </a:p>
        </p:txBody>
      </p:sp>
    </p:spTree>
    <p:extLst>
      <p:ext uri="{BB962C8B-B14F-4D97-AF65-F5344CB8AC3E}">
        <p14:creationId xmlns:p14="http://schemas.microsoft.com/office/powerpoint/2010/main" val="24167477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7890" name="Group 16"/>
          <p:cNvGrpSpPr>
            <a:grpSpLocks/>
          </p:cNvGrpSpPr>
          <p:nvPr/>
        </p:nvGrpSpPr>
        <p:grpSpPr bwMode="auto">
          <a:xfrm>
            <a:off x="1706563" y="1770063"/>
            <a:ext cx="5157787" cy="2424112"/>
            <a:chOff x="817" y="1115"/>
            <a:chExt cx="3249" cy="1527"/>
          </a:xfrm>
        </p:grpSpPr>
        <p:sp>
          <p:nvSpPr>
            <p:cNvPr id="37895" name="Rectangle 6"/>
            <p:cNvSpPr>
              <a:spLocks noChangeArrowheads="1"/>
            </p:cNvSpPr>
            <p:nvPr/>
          </p:nvSpPr>
          <p:spPr bwMode="auto">
            <a:xfrm>
              <a:off x="817" y="1122"/>
              <a:ext cx="31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6666"/>
                  </a:solidFill>
                  <a:latin typeface="Wingdings" pitchFamily="2" charset="2"/>
                </a:rPr>
                <a:t>§</a:t>
              </a:r>
              <a:endParaRPr lang="en-US"/>
            </a:p>
          </p:txBody>
        </p:sp>
        <p:sp>
          <p:nvSpPr>
            <p:cNvPr id="37896" name="Rectangle 7"/>
            <p:cNvSpPr>
              <a:spLocks noChangeArrowheads="1"/>
            </p:cNvSpPr>
            <p:nvPr/>
          </p:nvSpPr>
          <p:spPr bwMode="auto">
            <a:xfrm>
              <a:off x="982" y="1115"/>
              <a:ext cx="302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b="1">
                  <a:solidFill>
                    <a:srgbClr val="993300"/>
                  </a:solidFill>
                </a:rPr>
                <a:t>~$2 trillion total asset value </a:t>
              </a:r>
              <a:endParaRPr lang="en-US"/>
            </a:p>
          </p:txBody>
        </p:sp>
        <p:sp>
          <p:nvSpPr>
            <p:cNvPr id="37897" name="Rectangle 8"/>
            <p:cNvSpPr>
              <a:spLocks noChangeArrowheads="1"/>
            </p:cNvSpPr>
            <p:nvPr/>
          </p:nvSpPr>
          <p:spPr bwMode="auto">
            <a:xfrm>
              <a:off x="817" y="1527"/>
              <a:ext cx="31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6666"/>
                  </a:solidFill>
                  <a:latin typeface="Wingdings" pitchFamily="2" charset="2"/>
                </a:rPr>
                <a:t>§</a:t>
              </a:r>
              <a:endParaRPr lang="en-US"/>
            </a:p>
          </p:txBody>
        </p:sp>
        <p:sp>
          <p:nvSpPr>
            <p:cNvPr id="37898" name="Rectangle 9"/>
            <p:cNvSpPr>
              <a:spLocks noChangeArrowheads="1"/>
            </p:cNvSpPr>
            <p:nvPr/>
          </p:nvSpPr>
          <p:spPr bwMode="auto">
            <a:xfrm>
              <a:off x="982" y="1520"/>
              <a:ext cx="308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b="1">
                  <a:solidFill>
                    <a:srgbClr val="993300"/>
                  </a:solidFill>
                </a:rPr>
                <a:t>$344 billion annual revenues</a:t>
              </a:r>
              <a:endParaRPr lang="en-US"/>
            </a:p>
          </p:txBody>
        </p:sp>
        <p:sp>
          <p:nvSpPr>
            <p:cNvPr id="37899" name="Rectangle 10"/>
            <p:cNvSpPr>
              <a:spLocks noChangeArrowheads="1"/>
            </p:cNvSpPr>
            <p:nvPr/>
          </p:nvSpPr>
          <p:spPr bwMode="auto">
            <a:xfrm>
              <a:off x="817" y="1930"/>
              <a:ext cx="31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6666"/>
                  </a:solidFill>
                  <a:latin typeface="Wingdings" pitchFamily="2" charset="2"/>
                </a:rPr>
                <a:t>§</a:t>
              </a:r>
              <a:endParaRPr lang="en-US"/>
            </a:p>
          </p:txBody>
        </p:sp>
        <p:sp>
          <p:nvSpPr>
            <p:cNvPr id="37900" name="Rectangle 11"/>
            <p:cNvSpPr>
              <a:spLocks noChangeArrowheads="1"/>
            </p:cNvSpPr>
            <p:nvPr/>
          </p:nvSpPr>
          <p:spPr bwMode="auto">
            <a:xfrm>
              <a:off x="982" y="1923"/>
              <a:ext cx="244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b="1">
                  <a:solidFill>
                    <a:srgbClr val="993300"/>
                  </a:solidFill>
                </a:rPr>
                <a:t>142 million customers </a:t>
              </a:r>
              <a:endParaRPr lang="en-US"/>
            </a:p>
          </p:txBody>
        </p:sp>
        <p:sp>
          <p:nvSpPr>
            <p:cNvPr id="37901" name="Rectangle 12"/>
            <p:cNvSpPr>
              <a:spLocks noChangeArrowheads="1"/>
            </p:cNvSpPr>
            <p:nvPr/>
          </p:nvSpPr>
          <p:spPr bwMode="auto">
            <a:xfrm>
              <a:off x="817" y="2335"/>
              <a:ext cx="31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6666"/>
                  </a:solidFill>
                  <a:latin typeface="Wingdings" pitchFamily="2" charset="2"/>
                </a:rPr>
                <a:t>§</a:t>
              </a:r>
              <a:endParaRPr lang="en-US"/>
            </a:p>
          </p:txBody>
        </p:sp>
        <p:sp>
          <p:nvSpPr>
            <p:cNvPr id="37902" name="Rectangle 13"/>
            <p:cNvSpPr>
              <a:spLocks noChangeArrowheads="1"/>
            </p:cNvSpPr>
            <p:nvPr/>
          </p:nvSpPr>
          <p:spPr bwMode="auto">
            <a:xfrm>
              <a:off x="982" y="2328"/>
              <a:ext cx="136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b="1">
                  <a:solidFill>
                    <a:srgbClr val="993300"/>
                  </a:solidFill>
                </a:rPr>
                <a:t>3273 utilities</a:t>
              </a:r>
            </a:p>
          </p:txBody>
        </p:sp>
      </p:grpSp>
      <p:grpSp>
        <p:nvGrpSpPr>
          <p:cNvPr id="3" name="Group 17"/>
          <p:cNvGrpSpPr>
            <a:grpSpLocks/>
          </p:cNvGrpSpPr>
          <p:nvPr/>
        </p:nvGrpSpPr>
        <p:grpSpPr bwMode="auto">
          <a:xfrm>
            <a:off x="1463675" y="4883150"/>
            <a:ext cx="6348413" cy="1216025"/>
            <a:chOff x="922" y="3076"/>
            <a:chExt cx="3999" cy="766"/>
          </a:xfrm>
        </p:grpSpPr>
        <p:sp>
          <p:nvSpPr>
            <p:cNvPr id="37893" name="Rectangle 14"/>
            <p:cNvSpPr>
              <a:spLocks noChangeArrowheads="1"/>
            </p:cNvSpPr>
            <p:nvPr/>
          </p:nvSpPr>
          <p:spPr bwMode="auto">
            <a:xfrm>
              <a:off x="922" y="3076"/>
              <a:ext cx="399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i="1">
                  <a:solidFill>
                    <a:srgbClr val="006666"/>
                  </a:solidFill>
                  <a:latin typeface="Arial Narrow" pitchFamily="34" charset="0"/>
                </a:rPr>
                <a:t>Without electric power the $14.3 trillion </a:t>
              </a:r>
              <a:endParaRPr lang="en-US"/>
            </a:p>
          </p:txBody>
        </p:sp>
        <p:sp>
          <p:nvSpPr>
            <p:cNvPr id="37894" name="Rectangle 15"/>
            <p:cNvSpPr>
              <a:spLocks noChangeArrowheads="1"/>
            </p:cNvSpPr>
            <p:nvPr/>
          </p:nvSpPr>
          <p:spPr bwMode="auto">
            <a:xfrm>
              <a:off x="1114" y="3491"/>
              <a:ext cx="3617"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i="1">
                  <a:solidFill>
                    <a:srgbClr val="006666"/>
                  </a:solidFill>
                  <a:latin typeface="Arial Narrow" pitchFamily="34" charset="0"/>
                </a:rPr>
                <a:t>U.S. economy would come to a halt</a:t>
              </a:r>
              <a:endParaRPr lang="en-US"/>
            </a:p>
          </p:txBody>
        </p:sp>
      </p:grpSp>
      <p:sp>
        <p:nvSpPr>
          <p:cNvPr id="37892" name="Rectangle 5"/>
          <p:cNvSpPr>
            <a:spLocks noGrp="1" noChangeArrowheads="1"/>
          </p:cNvSpPr>
          <p:nvPr>
            <p:ph type="title" idx="4294967295"/>
          </p:nvPr>
        </p:nvSpPr>
        <p:spPr/>
        <p:txBody>
          <a:bodyPr>
            <a:normAutofit fontScale="90000"/>
          </a:bodyPr>
          <a:lstStyle/>
          <a:p>
            <a:pPr eaLnBrk="1" hangingPunct="1">
              <a:buFontTx/>
              <a:buChar char="-"/>
            </a:pPr>
            <a:r>
              <a:rPr lang="en-US" sz="4000" smtClean="0"/>
              <a:t> Electricity - </a:t>
            </a:r>
            <a:br>
              <a:rPr lang="en-US" sz="4000" smtClean="0"/>
            </a:br>
            <a:r>
              <a:rPr lang="en-US" sz="3600" smtClean="0"/>
              <a:t>The Crown Jewel of the US Economy</a:t>
            </a:r>
          </a:p>
        </p:txBody>
      </p:sp>
    </p:spTree>
    <p:extLst>
      <p:ext uri="{BB962C8B-B14F-4D97-AF65-F5344CB8AC3E}">
        <p14:creationId xmlns:p14="http://schemas.microsoft.com/office/powerpoint/2010/main" val="3951499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457200"/>
            <a:ext cx="3611562"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4400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033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25488" y="2020888"/>
            <a:ext cx="1403069" cy="49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2400">
                <a:solidFill>
                  <a:schemeClr val="tx1"/>
                </a:solidFill>
                <a:latin typeface="Times New Roman" pitchFamily="18" charset="0"/>
              </a:defRPr>
            </a:lvl1pPr>
            <a:lvl2pPr marL="488950" defTabSz="977900">
              <a:defRPr sz="2400">
                <a:solidFill>
                  <a:schemeClr val="tx1"/>
                </a:solidFill>
                <a:latin typeface="Times New Roman" pitchFamily="18" charset="0"/>
              </a:defRPr>
            </a:lvl2pPr>
            <a:lvl3pPr marL="977900" defTabSz="977900">
              <a:defRPr sz="2400">
                <a:solidFill>
                  <a:schemeClr val="tx1"/>
                </a:solidFill>
                <a:latin typeface="Times New Roman" pitchFamily="18" charset="0"/>
              </a:defRPr>
            </a:lvl3pPr>
            <a:lvl4pPr marL="1468438" defTabSz="977900">
              <a:defRPr sz="2400">
                <a:solidFill>
                  <a:schemeClr val="tx1"/>
                </a:solidFill>
                <a:latin typeface="Times New Roman" pitchFamily="18" charset="0"/>
              </a:defRPr>
            </a:lvl4pPr>
            <a:lvl5pPr marL="1957388" defTabSz="977900">
              <a:defRPr sz="2400">
                <a:solidFill>
                  <a:schemeClr val="tx1"/>
                </a:solidFill>
                <a:latin typeface="Times New Roman" pitchFamily="18" charset="0"/>
              </a:defRPr>
            </a:lvl5pPr>
            <a:lvl6pPr marL="2414588" defTabSz="977900" eaLnBrk="0" fontAlgn="base" hangingPunct="0">
              <a:spcBef>
                <a:spcPct val="0"/>
              </a:spcBef>
              <a:spcAft>
                <a:spcPct val="0"/>
              </a:spcAft>
              <a:defRPr sz="2400">
                <a:solidFill>
                  <a:schemeClr val="tx1"/>
                </a:solidFill>
                <a:latin typeface="Times New Roman" pitchFamily="18" charset="0"/>
              </a:defRPr>
            </a:lvl6pPr>
            <a:lvl7pPr marL="2871788" defTabSz="977900" eaLnBrk="0" fontAlgn="base" hangingPunct="0">
              <a:spcBef>
                <a:spcPct val="0"/>
              </a:spcBef>
              <a:spcAft>
                <a:spcPct val="0"/>
              </a:spcAft>
              <a:defRPr sz="2400">
                <a:solidFill>
                  <a:schemeClr val="tx1"/>
                </a:solidFill>
                <a:latin typeface="Times New Roman" pitchFamily="18" charset="0"/>
              </a:defRPr>
            </a:lvl7pPr>
            <a:lvl8pPr marL="3328988" defTabSz="977900" eaLnBrk="0" fontAlgn="base" hangingPunct="0">
              <a:spcBef>
                <a:spcPct val="0"/>
              </a:spcBef>
              <a:spcAft>
                <a:spcPct val="0"/>
              </a:spcAft>
              <a:defRPr sz="2400">
                <a:solidFill>
                  <a:schemeClr val="tx1"/>
                </a:solidFill>
                <a:latin typeface="Times New Roman" pitchFamily="18" charset="0"/>
              </a:defRPr>
            </a:lvl8pPr>
            <a:lvl9pPr marL="3786188" defTabSz="9779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600" b="1" dirty="0">
                <a:solidFill>
                  <a:srgbClr val="FF0000"/>
                </a:solidFill>
                <a:latin typeface="Arial" pitchFamily="34" charset="0"/>
              </a:rPr>
              <a:t>Reality:</a:t>
            </a:r>
          </a:p>
        </p:txBody>
      </p:sp>
      <p:sp>
        <p:nvSpPr>
          <p:cNvPr id="3" name="Freeform 4"/>
          <p:cNvSpPr>
            <a:spLocks/>
          </p:cNvSpPr>
          <p:nvPr/>
        </p:nvSpPr>
        <p:spPr bwMode="auto">
          <a:xfrm>
            <a:off x="1084263" y="2528888"/>
            <a:ext cx="2416175" cy="3276600"/>
          </a:xfrm>
          <a:custGeom>
            <a:avLst/>
            <a:gdLst>
              <a:gd name="T0" fmla="*/ 2712 w 2713"/>
              <a:gd name="T1" fmla="*/ 2708 h 2709"/>
              <a:gd name="T2" fmla="*/ 0 w 2713"/>
              <a:gd name="T3" fmla="*/ 2708 h 2709"/>
              <a:gd name="T4" fmla="*/ 0 w 2713"/>
              <a:gd name="T5" fmla="*/ 0 h 2709"/>
            </a:gdLst>
            <a:ahLst/>
            <a:cxnLst>
              <a:cxn ang="0">
                <a:pos x="T0" y="T1"/>
              </a:cxn>
              <a:cxn ang="0">
                <a:pos x="T2" y="T3"/>
              </a:cxn>
              <a:cxn ang="0">
                <a:pos x="T4" y="T5"/>
              </a:cxn>
            </a:cxnLst>
            <a:rect l="0" t="0" r="r" b="b"/>
            <a:pathLst>
              <a:path w="2713" h="2709">
                <a:moveTo>
                  <a:pt x="2712" y="2708"/>
                </a:moveTo>
                <a:lnTo>
                  <a:pt x="0" y="2708"/>
                </a:lnTo>
                <a:lnTo>
                  <a:pt x="0" y="0"/>
                </a:lnTo>
              </a:path>
            </a:pathLst>
          </a:custGeom>
          <a:noFill/>
          <a:ln w="762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 name="Freeform 5"/>
          <p:cNvSpPr>
            <a:spLocks/>
          </p:cNvSpPr>
          <p:nvPr/>
        </p:nvSpPr>
        <p:spPr bwMode="auto">
          <a:xfrm>
            <a:off x="1095375" y="3051175"/>
            <a:ext cx="2493963" cy="2260600"/>
          </a:xfrm>
          <a:custGeom>
            <a:avLst/>
            <a:gdLst>
              <a:gd name="T0" fmla="*/ 0 w 2801"/>
              <a:gd name="T1" fmla="*/ 1868 h 1869"/>
              <a:gd name="T2" fmla="*/ 404 w 2801"/>
              <a:gd name="T3" fmla="*/ 1836 h 1869"/>
              <a:gd name="T4" fmla="*/ 784 w 2801"/>
              <a:gd name="T5" fmla="*/ 1760 h 1869"/>
              <a:gd name="T6" fmla="*/ 1136 w 2801"/>
              <a:gd name="T7" fmla="*/ 1640 h 1869"/>
              <a:gd name="T8" fmla="*/ 1464 w 2801"/>
              <a:gd name="T9" fmla="*/ 1480 h 1869"/>
              <a:gd name="T10" fmla="*/ 1760 w 2801"/>
              <a:gd name="T11" fmla="*/ 1288 h 1869"/>
              <a:gd name="T12" fmla="*/ 2032 w 2801"/>
              <a:gd name="T13" fmla="*/ 1068 h 1869"/>
              <a:gd name="T14" fmla="*/ 2272 w 2801"/>
              <a:gd name="T15" fmla="*/ 824 h 1869"/>
              <a:gd name="T16" fmla="*/ 2480 w 2801"/>
              <a:gd name="T17" fmla="*/ 560 h 1869"/>
              <a:gd name="T18" fmla="*/ 2656 w 2801"/>
              <a:gd name="T19" fmla="*/ 284 h 1869"/>
              <a:gd name="T20" fmla="*/ 2800 w 2801"/>
              <a:gd name="T21" fmla="*/ 0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1" h="1869">
                <a:moveTo>
                  <a:pt x="0" y="1868"/>
                </a:moveTo>
                <a:lnTo>
                  <a:pt x="404" y="1836"/>
                </a:lnTo>
                <a:lnTo>
                  <a:pt x="784" y="1760"/>
                </a:lnTo>
                <a:lnTo>
                  <a:pt x="1136" y="1640"/>
                </a:lnTo>
                <a:lnTo>
                  <a:pt x="1464" y="1480"/>
                </a:lnTo>
                <a:lnTo>
                  <a:pt x="1760" y="1288"/>
                </a:lnTo>
                <a:lnTo>
                  <a:pt x="2032" y="1068"/>
                </a:lnTo>
                <a:lnTo>
                  <a:pt x="2272" y="824"/>
                </a:lnTo>
                <a:lnTo>
                  <a:pt x="2480" y="560"/>
                </a:lnTo>
                <a:lnTo>
                  <a:pt x="2656" y="284"/>
                </a:lnTo>
                <a:lnTo>
                  <a:pt x="2800" y="0"/>
                </a:lnTo>
              </a:path>
            </a:pathLst>
          </a:custGeom>
          <a:noFill/>
          <a:ln w="101600" cap="rnd" cmpd="sng">
            <a:solidFill>
              <a:srgbClr val="33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Rectangle 6"/>
          <p:cNvSpPr>
            <a:spLocks noChangeArrowheads="1"/>
          </p:cNvSpPr>
          <p:nvPr/>
        </p:nvSpPr>
        <p:spPr bwMode="auto">
          <a:xfrm>
            <a:off x="677863" y="2452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R</a:t>
            </a:r>
          </a:p>
        </p:txBody>
      </p:sp>
      <p:sp>
        <p:nvSpPr>
          <p:cNvPr id="6" name="Rectangle 7"/>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T</a:t>
            </a:r>
          </a:p>
        </p:txBody>
      </p:sp>
      <p:sp>
        <p:nvSpPr>
          <p:cNvPr id="7" name="Rectangle 8"/>
          <p:cNvSpPr>
            <a:spLocks noChangeArrowheads="1"/>
          </p:cNvSpPr>
          <p:nvPr/>
        </p:nvSpPr>
        <p:spPr bwMode="auto">
          <a:xfrm>
            <a:off x="1422400" y="2909888"/>
            <a:ext cx="1479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Arial" pitchFamily="34" charset="0"/>
              </a:rPr>
              <a:t>Limited by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Arial" pitchFamily="34" charset="0"/>
              </a:rPr>
              <a:t>Impurities!</a:t>
            </a:r>
          </a:p>
        </p:txBody>
      </p:sp>
      <p:sp>
        <p:nvSpPr>
          <p:cNvPr id="8" name="Line 9"/>
          <p:cNvSpPr>
            <a:spLocks noChangeShapeType="1"/>
          </p:cNvSpPr>
          <p:nvPr/>
        </p:nvSpPr>
        <p:spPr bwMode="auto">
          <a:xfrm flipV="1">
            <a:off x="58864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Line 10"/>
          <p:cNvSpPr>
            <a:spLocks noChangeShapeType="1"/>
          </p:cNvSpPr>
          <p:nvPr/>
        </p:nvSpPr>
        <p:spPr bwMode="auto">
          <a:xfrm>
            <a:off x="55546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Oval 11"/>
          <p:cNvSpPr>
            <a:spLocks noChangeArrowheads="1"/>
          </p:cNvSpPr>
          <p:nvPr/>
        </p:nvSpPr>
        <p:spPr bwMode="auto">
          <a:xfrm>
            <a:off x="57959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Line 12"/>
          <p:cNvSpPr>
            <a:spLocks noChangeShapeType="1"/>
          </p:cNvSpPr>
          <p:nvPr/>
        </p:nvSpPr>
        <p:spPr bwMode="auto">
          <a:xfrm flipV="1">
            <a:off x="58864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Line 13"/>
          <p:cNvSpPr>
            <a:spLocks noChangeShapeType="1"/>
          </p:cNvSpPr>
          <p:nvPr/>
        </p:nvSpPr>
        <p:spPr bwMode="auto">
          <a:xfrm>
            <a:off x="55546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Oval 14"/>
          <p:cNvSpPr>
            <a:spLocks noChangeArrowheads="1"/>
          </p:cNvSpPr>
          <p:nvPr/>
        </p:nvSpPr>
        <p:spPr bwMode="auto">
          <a:xfrm>
            <a:off x="57959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15"/>
          <p:cNvSpPr>
            <a:spLocks noChangeShapeType="1"/>
          </p:cNvSpPr>
          <p:nvPr/>
        </p:nvSpPr>
        <p:spPr bwMode="auto">
          <a:xfrm flipV="1">
            <a:off x="75247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Line 16"/>
          <p:cNvSpPr>
            <a:spLocks noChangeShapeType="1"/>
          </p:cNvSpPr>
          <p:nvPr/>
        </p:nvSpPr>
        <p:spPr bwMode="auto">
          <a:xfrm>
            <a:off x="71929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Oval 17"/>
          <p:cNvSpPr>
            <a:spLocks noChangeArrowheads="1"/>
          </p:cNvSpPr>
          <p:nvPr/>
        </p:nvSpPr>
        <p:spPr bwMode="auto">
          <a:xfrm>
            <a:off x="74342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Line 18"/>
          <p:cNvSpPr>
            <a:spLocks noChangeShapeType="1"/>
          </p:cNvSpPr>
          <p:nvPr/>
        </p:nvSpPr>
        <p:spPr bwMode="auto">
          <a:xfrm flipV="1">
            <a:off x="75247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Line 19"/>
          <p:cNvSpPr>
            <a:spLocks noChangeShapeType="1"/>
          </p:cNvSpPr>
          <p:nvPr/>
        </p:nvSpPr>
        <p:spPr bwMode="auto">
          <a:xfrm>
            <a:off x="71929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Oval 20"/>
          <p:cNvSpPr>
            <a:spLocks noChangeArrowheads="1"/>
          </p:cNvSpPr>
          <p:nvPr/>
        </p:nvSpPr>
        <p:spPr bwMode="auto">
          <a:xfrm>
            <a:off x="74342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Freeform 21"/>
          <p:cNvSpPr>
            <a:spLocks/>
          </p:cNvSpPr>
          <p:nvPr/>
        </p:nvSpPr>
        <p:spPr bwMode="auto">
          <a:xfrm>
            <a:off x="7356475" y="3573463"/>
            <a:ext cx="387350" cy="1017587"/>
          </a:xfrm>
          <a:custGeom>
            <a:avLst/>
            <a:gdLst>
              <a:gd name="T0" fmla="*/ 296 w 512"/>
              <a:gd name="T1" fmla="*/ 1244 h 1257"/>
              <a:gd name="T2" fmla="*/ 406 w 512"/>
              <a:gd name="T3" fmla="*/ 1184 h 1257"/>
              <a:gd name="T4" fmla="*/ 489 w 512"/>
              <a:gd name="T5" fmla="*/ 1077 h 1257"/>
              <a:gd name="T6" fmla="*/ 502 w 512"/>
              <a:gd name="T7" fmla="*/ 937 h 1257"/>
              <a:gd name="T8" fmla="*/ 437 w 512"/>
              <a:gd name="T9" fmla="*/ 817 h 1257"/>
              <a:gd name="T10" fmla="*/ 332 w 512"/>
              <a:gd name="T11" fmla="*/ 738 h 1257"/>
              <a:gd name="T12" fmla="*/ 228 w 512"/>
              <a:gd name="T13" fmla="*/ 710 h 1257"/>
              <a:gd name="T14" fmla="*/ 132 w 512"/>
              <a:gd name="T15" fmla="*/ 726 h 1257"/>
              <a:gd name="T16" fmla="*/ 52 w 512"/>
              <a:gd name="T17" fmla="*/ 778 h 1257"/>
              <a:gd name="T18" fmla="*/ 3 w 512"/>
              <a:gd name="T19" fmla="*/ 857 h 1257"/>
              <a:gd name="T20" fmla="*/ 15 w 512"/>
              <a:gd name="T21" fmla="*/ 957 h 1257"/>
              <a:gd name="T22" fmla="*/ 77 w 512"/>
              <a:gd name="T23" fmla="*/ 1033 h 1257"/>
              <a:gd name="T24" fmla="*/ 166 w 512"/>
              <a:gd name="T25" fmla="*/ 1073 h 1257"/>
              <a:gd name="T26" fmla="*/ 259 w 512"/>
              <a:gd name="T27" fmla="*/ 1077 h 1257"/>
              <a:gd name="T28" fmla="*/ 372 w 512"/>
              <a:gd name="T29" fmla="*/ 1033 h 1257"/>
              <a:gd name="T30" fmla="*/ 468 w 512"/>
              <a:gd name="T31" fmla="*/ 941 h 1257"/>
              <a:gd name="T32" fmla="*/ 508 w 512"/>
              <a:gd name="T33" fmla="*/ 809 h 1257"/>
              <a:gd name="T34" fmla="*/ 468 w 512"/>
              <a:gd name="T35" fmla="*/ 678 h 1257"/>
              <a:gd name="T36" fmla="*/ 369 w 512"/>
              <a:gd name="T37" fmla="*/ 586 h 1257"/>
              <a:gd name="T38" fmla="*/ 259 w 512"/>
              <a:gd name="T39" fmla="*/ 538 h 1257"/>
              <a:gd name="T40" fmla="*/ 163 w 512"/>
              <a:gd name="T41" fmla="*/ 542 h 1257"/>
              <a:gd name="T42" fmla="*/ 77 w 512"/>
              <a:gd name="T43" fmla="*/ 582 h 1257"/>
              <a:gd name="T44" fmla="*/ 15 w 512"/>
              <a:gd name="T45" fmla="*/ 650 h 1257"/>
              <a:gd name="T46" fmla="*/ 3 w 512"/>
              <a:gd name="T47" fmla="*/ 754 h 1257"/>
              <a:gd name="T48" fmla="*/ 52 w 512"/>
              <a:gd name="T49" fmla="*/ 833 h 1257"/>
              <a:gd name="T50" fmla="*/ 135 w 512"/>
              <a:gd name="T51" fmla="*/ 885 h 1257"/>
              <a:gd name="T52" fmla="*/ 225 w 512"/>
              <a:gd name="T53" fmla="*/ 905 h 1257"/>
              <a:gd name="T54" fmla="*/ 336 w 512"/>
              <a:gd name="T55" fmla="*/ 877 h 1257"/>
              <a:gd name="T56" fmla="*/ 440 w 512"/>
              <a:gd name="T57" fmla="*/ 801 h 1257"/>
              <a:gd name="T58" fmla="*/ 505 w 512"/>
              <a:gd name="T59" fmla="*/ 682 h 1257"/>
              <a:gd name="T60" fmla="*/ 489 w 512"/>
              <a:gd name="T61" fmla="*/ 542 h 1257"/>
              <a:gd name="T62" fmla="*/ 406 w 512"/>
              <a:gd name="T63" fmla="*/ 435 h 1257"/>
              <a:gd name="T64" fmla="*/ 296 w 512"/>
              <a:gd name="T65" fmla="*/ 375 h 1257"/>
              <a:gd name="T66" fmla="*/ 197 w 512"/>
              <a:gd name="T67" fmla="*/ 363 h 1257"/>
              <a:gd name="T68" fmla="*/ 105 w 512"/>
              <a:gd name="T69" fmla="*/ 391 h 1257"/>
              <a:gd name="T70" fmla="*/ 31 w 512"/>
              <a:gd name="T71" fmla="*/ 451 h 1257"/>
              <a:gd name="T72" fmla="*/ 0 w 512"/>
              <a:gd name="T73" fmla="*/ 542 h 1257"/>
              <a:gd name="T74" fmla="*/ 31 w 512"/>
              <a:gd name="T75" fmla="*/ 634 h 1257"/>
              <a:gd name="T76" fmla="*/ 105 w 512"/>
              <a:gd name="T77" fmla="*/ 698 h 1257"/>
              <a:gd name="T78" fmla="*/ 197 w 512"/>
              <a:gd name="T79" fmla="*/ 726 h 1257"/>
              <a:gd name="T80" fmla="*/ 296 w 512"/>
              <a:gd name="T81" fmla="*/ 718 h 1257"/>
              <a:gd name="T82" fmla="*/ 406 w 512"/>
              <a:gd name="T83" fmla="*/ 650 h 1257"/>
              <a:gd name="T84" fmla="*/ 489 w 512"/>
              <a:gd name="T85" fmla="*/ 542 h 1257"/>
              <a:gd name="T86" fmla="*/ 505 w 512"/>
              <a:gd name="T87" fmla="*/ 399 h 1257"/>
              <a:gd name="T88" fmla="*/ 437 w 512"/>
              <a:gd name="T89" fmla="*/ 283 h 1257"/>
              <a:gd name="T90" fmla="*/ 329 w 512"/>
              <a:gd name="T91" fmla="*/ 203 h 1257"/>
              <a:gd name="T92" fmla="*/ 225 w 512"/>
              <a:gd name="T93" fmla="*/ 175 h 1257"/>
              <a:gd name="T94" fmla="*/ 135 w 512"/>
              <a:gd name="T95" fmla="*/ 199 h 1257"/>
              <a:gd name="T96" fmla="*/ 52 w 512"/>
              <a:gd name="T97" fmla="*/ 255 h 1257"/>
              <a:gd name="T98" fmla="*/ 6 w 512"/>
              <a:gd name="T99" fmla="*/ 335 h 1257"/>
              <a:gd name="T100" fmla="*/ 12 w 512"/>
              <a:gd name="T101" fmla="*/ 419 h 1257"/>
              <a:gd name="T102" fmla="*/ 68 w 512"/>
              <a:gd name="T103" fmla="*/ 490 h 1257"/>
              <a:gd name="T104" fmla="*/ 157 w 512"/>
              <a:gd name="T105" fmla="*/ 538 h 1257"/>
              <a:gd name="T106" fmla="*/ 265 w 512"/>
              <a:gd name="T107" fmla="*/ 542 h 1257"/>
              <a:gd name="T108" fmla="*/ 379 w 512"/>
              <a:gd name="T109" fmla="*/ 490 h 1257"/>
              <a:gd name="T110" fmla="*/ 471 w 512"/>
              <a:gd name="T111" fmla="*/ 391 h 1257"/>
              <a:gd name="T112" fmla="*/ 511 w 512"/>
              <a:gd name="T113" fmla="*/ 267 h 1257"/>
              <a:gd name="T114" fmla="*/ 471 w 512"/>
              <a:gd name="T115" fmla="*/ 148 h 1257"/>
              <a:gd name="T116" fmla="*/ 379 w 512"/>
              <a:gd name="T117" fmla="*/ 56 h 1257"/>
              <a:gd name="T118" fmla="*/ 262 w 512"/>
              <a:gd name="T119" fmla="*/ 4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Freeform 22"/>
          <p:cNvSpPr>
            <a:spLocks/>
          </p:cNvSpPr>
          <p:nvPr/>
        </p:nvSpPr>
        <p:spPr bwMode="auto">
          <a:xfrm>
            <a:off x="5670550" y="3576638"/>
            <a:ext cx="385763" cy="1019175"/>
          </a:xfrm>
          <a:custGeom>
            <a:avLst/>
            <a:gdLst>
              <a:gd name="T0" fmla="*/ 215 w 512"/>
              <a:gd name="T1" fmla="*/ 12 h 1257"/>
              <a:gd name="T2" fmla="*/ 105 w 512"/>
              <a:gd name="T3" fmla="*/ 72 h 1257"/>
              <a:gd name="T4" fmla="*/ 22 w 512"/>
              <a:gd name="T5" fmla="*/ 179 h 1257"/>
              <a:gd name="T6" fmla="*/ 9 w 512"/>
              <a:gd name="T7" fmla="*/ 319 h 1257"/>
              <a:gd name="T8" fmla="*/ 74 w 512"/>
              <a:gd name="T9" fmla="*/ 439 h 1257"/>
              <a:gd name="T10" fmla="*/ 179 w 512"/>
              <a:gd name="T11" fmla="*/ 518 h 1257"/>
              <a:gd name="T12" fmla="*/ 283 w 512"/>
              <a:gd name="T13" fmla="*/ 546 h 1257"/>
              <a:gd name="T14" fmla="*/ 379 w 512"/>
              <a:gd name="T15" fmla="*/ 530 h 1257"/>
              <a:gd name="T16" fmla="*/ 459 w 512"/>
              <a:gd name="T17" fmla="*/ 478 h 1257"/>
              <a:gd name="T18" fmla="*/ 508 w 512"/>
              <a:gd name="T19" fmla="*/ 399 h 1257"/>
              <a:gd name="T20" fmla="*/ 496 w 512"/>
              <a:gd name="T21" fmla="*/ 299 h 1257"/>
              <a:gd name="T22" fmla="*/ 434 w 512"/>
              <a:gd name="T23" fmla="*/ 223 h 1257"/>
              <a:gd name="T24" fmla="*/ 345 w 512"/>
              <a:gd name="T25" fmla="*/ 183 h 1257"/>
              <a:gd name="T26" fmla="*/ 252 w 512"/>
              <a:gd name="T27" fmla="*/ 179 h 1257"/>
              <a:gd name="T28" fmla="*/ 139 w 512"/>
              <a:gd name="T29" fmla="*/ 223 h 1257"/>
              <a:gd name="T30" fmla="*/ 43 w 512"/>
              <a:gd name="T31" fmla="*/ 315 h 1257"/>
              <a:gd name="T32" fmla="*/ 3 w 512"/>
              <a:gd name="T33" fmla="*/ 447 h 1257"/>
              <a:gd name="T34" fmla="*/ 43 w 512"/>
              <a:gd name="T35" fmla="*/ 578 h 1257"/>
              <a:gd name="T36" fmla="*/ 142 w 512"/>
              <a:gd name="T37" fmla="*/ 670 h 1257"/>
              <a:gd name="T38" fmla="*/ 252 w 512"/>
              <a:gd name="T39" fmla="*/ 718 h 1257"/>
              <a:gd name="T40" fmla="*/ 348 w 512"/>
              <a:gd name="T41" fmla="*/ 714 h 1257"/>
              <a:gd name="T42" fmla="*/ 434 w 512"/>
              <a:gd name="T43" fmla="*/ 674 h 1257"/>
              <a:gd name="T44" fmla="*/ 496 w 512"/>
              <a:gd name="T45" fmla="*/ 606 h 1257"/>
              <a:gd name="T46" fmla="*/ 508 w 512"/>
              <a:gd name="T47" fmla="*/ 502 h 1257"/>
              <a:gd name="T48" fmla="*/ 459 w 512"/>
              <a:gd name="T49" fmla="*/ 423 h 1257"/>
              <a:gd name="T50" fmla="*/ 376 w 512"/>
              <a:gd name="T51" fmla="*/ 371 h 1257"/>
              <a:gd name="T52" fmla="*/ 286 w 512"/>
              <a:gd name="T53" fmla="*/ 351 h 1257"/>
              <a:gd name="T54" fmla="*/ 175 w 512"/>
              <a:gd name="T55" fmla="*/ 379 h 1257"/>
              <a:gd name="T56" fmla="*/ 71 w 512"/>
              <a:gd name="T57" fmla="*/ 455 h 1257"/>
              <a:gd name="T58" fmla="*/ 6 w 512"/>
              <a:gd name="T59" fmla="*/ 574 h 1257"/>
              <a:gd name="T60" fmla="*/ 22 w 512"/>
              <a:gd name="T61" fmla="*/ 714 h 1257"/>
              <a:gd name="T62" fmla="*/ 105 w 512"/>
              <a:gd name="T63" fmla="*/ 821 h 1257"/>
              <a:gd name="T64" fmla="*/ 215 w 512"/>
              <a:gd name="T65" fmla="*/ 881 h 1257"/>
              <a:gd name="T66" fmla="*/ 314 w 512"/>
              <a:gd name="T67" fmla="*/ 893 h 1257"/>
              <a:gd name="T68" fmla="*/ 406 w 512"/>
              <a:gd name="T69" fmla="*/ 865 h 1257"/>
              <a:gd name="T70" fmla="*/ 480 w 512"/>
              <a:gd name="T71" fmla="*/ 805 h 1257"/>
              <a:gd name="T72" fmla="*/ 511 w 512"/>
              <a:gd name="T73" fmla="*/ 714 h 1257"/>
              <a:gd name="T74" fmla="*/ 480 w 512"/>
              <a:gd name="T75" fmla="*/ 622 h 1257"/>
              <a:gd name="T76" fmla="*/ 406 w 512"/>
              <a:gd name="T77" fmla="*/ 558 h 1257"/>
              <a:gd name="T78" fmla="*/ 314 w 512"/>
              <a:gd name="T79" fmla="*/ 530 h 1257"/>
              <a:gd name="T80" fmla="*/ 215 w 512"/>
              <a:gd name="T81" fmla="*/ 538 h 1257"/>
              <a:gd name="T82" fmla="*/ 105 w 512"/>
              <a:gd name="T83" fmla="*/ 606 h 1257"/>
              <a:gd name="T84" fmla="*/ 22 w 512"/>
              <a:gd name="T85" fmla="*/ 714 h 1257"/>
              <a:gd name="T86" fmla="*/ 6 w 512"/>
              <a:gd name="T87" fmla="*/ 857 h 1257"/>
              <a:gd name="T88" fmla="*/ 74 w 512"/>
              <a:gd name="T89" fmla="*/ 973 h 1257"/>
              <a:gd name="T90" fmla="*/ 182 w 512"/>
              <a:gd name="T91" fmla="*/ 1053 h 1257"/>
              <a:gd name="T92" fmla="*/ 286 w 512"/>
              <a:gd name="T93" fmla="*/ 1081 h 1257"/>
              <a:gd name="T94" fmla="*/ 376 w 512"/>
              <a:gd name="T95" fmla="*/ 1057 h 1257"/>
              <a:gd name="T96" fmla="*/ 459 w 512"/>
              <a:gd name="T97" fmla="*/ 1001 h 1257"/>
              <a:gd name="T98" fmla="*/ 505 w 512"/>
              <a:gd name="T99" fmla="*/ 921 h 1257"/>
              <a:gd name="T100" fmla="*/ 499 w 512"/>
              <a:gd name="T101" fmla="*/ 837 h 1257"/>
              <a:gd name="T102" fmla="*/ 443 w 512"/>
              <a:gd name="T103" fmla="*/ 766 h 1257"/>
              <a:gd name="T104" fmla="*/ 354 w 512"/>
              <a:gd name="T105" fmla="*/ 718 h 1257"/>
              <a:gd name="T106" fmla="*/ 246 w 512"/>
              <a:gd name="T107" fmla="*/ 714 h 1257"/>
              <a:gd name="T108" fmla="*/ 132 w 512"/>
              <a:gd name="T109" fmla="*/ 766 h 1257"/>
              <a:gd name="T110" fmla="*/ 40 w 512"/>
              <a:gd name="T111" fmla="*/ 865 h 1257"/>
              <a:gd name="T112" fmla="*/ 0 w 512"/>
              <a:gd name="T113" fmla="*/ 989 h 1257"/>
              <a:gd name="T114" fmla="*/ 40 w 512"/>
              <a:gd name="T115" fmla="*/ 1108 h 1257"/>
              <a:gd name="T116" fmla="*/ 132 w 512"/>
              <a:gd name="T117" fmla="*/ 1200 h 1257"/>
              <a:gd name="T118" fmla="*/ 249 w 512"/>
              <a:gd name="T119" fmla="*/ 125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Freeform 23"/>
          <p:cNvSpPr>
            <a:spLocks/>
          </p:cNvSpPr>
          <p:nvPr/>
        </p:nvSpPr>
        <p:spPr bwMode="auto">
          <a:xfrm>
            <a:off x="6235700" y="2971800"/>
            <a:ext cx="947738" cy="415925"/>
          </a:xfrm>
          <a:custGeom>
            <a:avLst/>
            <a:gdLst>
              <a:gd name="T0" fmla="*/ 1244 w 1257"/>
              <a:gd name="T1" fmla="*/ 215 h 512"/>
              <a:gd name="T2" fmla="*/ 1184 w 1257"/>
              <a:gd name="T3" fmla="*/ 105 h 512"/>
              <a:gd name="T4" fmla="*/ 1077 w 1257"/>
              <a:gd name="T5" fmla="*/ 22 h 512"/>
              <a:gd name="T6" fmla="*/ 937 w 1257"/>
              <a:gd name="T7" fmla="*/ 9 h 512"/>
              <a:gd name="T8" fmla="*/ 817 w 1257"/>
              <a:gd name="T9" fmla="*/ 74 h 512"/>
              <a:gd name="T10" fmla="*/ 738 w 1257"/>
              <a:gd name="T11" fmla="*/ 179 h 512"/>
              <a:gd name="T12" fmla="*/ 710 w 1257"/>
              <a:gd name="T13" fmla="*/ 283 h 512"/>
              <a:gd name="T14" fmla="*/ 726 w 1257"/>
              <a:gd name="T15" fmla="*/ 379 h 512"/>
              <a:gd name="T16" fmla="*/ 778 w 1257"/>
              <a:gd name="T17" fmla="*/ 459 h 512"/>
              <a:gd name="T18" fmla="*/ 857 w 1257"/>
              <a:gd name="T19" fmla="*/ 508 h 512"/>
              <a:gd name="T20" fmla="*/ 957 w 1257"/>
              <a:gd name="T21" fmla="*/ 496 h 512"/>
              <a:gd name="T22" fmla="*/ 1033 w 1257"/>
              <a:gd name="T23" fmla="*/ 434 h 512"/>
              <a:gd name="T24" fmla="*/ 1073 w 1257"/>
              <a:gd name="T25" fmla="*/ 345 h 512"/>
              <a:gd name="T26" fmla="*/ 1077 w 1257"/>
              <a:gd name="T27" fmla="*/ 252 h 512"/>
              <a:gd name="T28" fmla="*/ 1033 w 1257"/>
              <a:gd name="T29" fmla="*/ 139 h 512"/>
              <a:gd name="T30" fmla="*/ 941 w 1257"/>
              <a:gd name="T31" fmla="*/ 43 h 512"/>
              <a:gd name="T32" fmla="*/ 809 w 1257"/>
              <a:gd name="T33" fmla="*/ 3 h 512"/>
              <a:gd name="T34" fmla="*/ 678 w 1257"/>
              <a:gd name="T35" fmla="*/ 43 h 512"/>
              <a:gd name="T36" fmla="*/ 586 w 1257"/>
              <a:gd name="T37" fmla="*/ 142 h 512"/>
              <a:gd name="T38" fmla="*/ 538 w 1257"/>
              <a:gd name="T39" fmla="*/ 252 h 512"/>
              <a:gd name="T40" fmla="*/ 542 w 1257"/>
              <a:gd name="T41" fmla="*/ 348 h 512"/>
              <a:gd name="T42" fmla="*/ 582 w 1257"/>
              <a:gd name="T43" fmla="*/ 434 h 512"/>
              <a:gd name="T44" fmla="*/ 650 w 1257"/>
              <a:gd name="T45" fmla="*/ 496 h 512"/>
              <a:gd name="T46" fmla="*/ 754 w 1257"/>
              <a:gd name="T47" fmla="*/ 508 h 512"/>
              <a:gd name="T48" fmla="*/ 833 w 1257"/>
              <a:gd name="T49" fmla="*/ 459 h 512"/>
              <a:gd name="T50" fmla="*/ 885 w 1257"/>
              <a:gd name="T51" fmla="*/ 376 h 512"/>
              <a:gd name="T52" fmla="*/ 905 w 1257"/>
              <a:gd name="T53" fmla="*/ 286 h 512"/>
              <a:gd name="T54" fmla="*/ 877 w 1257"/>
              <a:gd name="T55" fmla="*/ 175 h 512"/>
              <a:gd name="T56" fmla="*/ 801 w 1257"/>
              <a:gd name="T57" fmla="*/ 71 h 512"/>
              <a:gd name="T58" fmla="*/ 682 w 1257"/>
              <a:gd name="T59" fmla="*/ 6 h 512"/>
              <a:gd name="T60" fmla="*/ 542 w 1257"/>
              <a:gd name="T61" fmla="*/ 22 h 512"/>
              <a:gd name="T62" fmla="*/ 435 w 1257"/>
              <a:gd name="T63" fmla="*/ 105 h 512"/>
              <a:gd name="T64" fmla="*/ 375 w 1257"/>
              <a:gd name="T65" fmla="*/ 215 h 512"/>
              <a:gd name="T66" fmla="*/ 363 w 1257"/>
              <a:gd name="T67" fmla="*/ 314 h 512"/>
              <a:gd name="T68" fmla="*/ 391 w 1257"/>
              <a:gd name="T69" fmla="*/ 406 h 512"/>
              <a:gd name="T70" fmla="*/ 451 w 1257"/>
              <a:gd name="T71" fmla="*/ 480 h 512"/>
              <a:gd name="T72" fmla="*/ 542 w 1257"/>
              <a:gd name="T73" fmla="*/ 511 h 512"/>
              <a:gd name="T74" fmla="*/ 634 w 1257"/>
              <a:gd name="T75" fmla="*/ 480 h 512"/>
              <a:gd name="T76" fmla="*/ 698 w 1257"/>
              <a:gd name="T77" fmla="*/ 406 h 512"/>
              <a:gd name="T78" fmla="*/ 726 w 1257"/>
              <a:gd name="T79" fmla="*/ 314 h 512"/>
              <a:gd name="T80" fmla="*/ 718 w 1257"/>
              <a:gd name="T81" fmla="*/ 215 h 512"/>
              <a:gd name="T82" fmla="*/ 650 w 1257"/>
              <a:gd name="T83" fmla="*/ 105 h 512"/>
              <a:gd name="T84" fmla="*/ 542 w 1257"/>
              <a:gd name="T85" fmla="*/ 22 h 512"/>
              <a:gd name="T86" fmla="*/ 399 w 1257"/>
              <a:gd name="T87" fmla="*/ 6 h 512"/>
              <a:gd name="T88" fmla="*/ 283 w 1257"/>
              <a:gd name="T89" fmla="*/ 74 h 512"/>
              <a:gd name="T90" fmla="*/ 203 w 1257"/>
              <a:gd name="T91" fmla="*/ 182 h 512"/>
              <a:gd name="T92" fmla="*/ 175 w 1257"/>
              <a:gd name="T93" fmla="*/ 286 h 512"/>
              <a:gd name="T94" fmla="*/ 199 w 1257"/>
              <a:gd name="T95" fmla="*/ 376 h 512"/>
              <a:gd name="T96" fmla="*/ 255 w 1257"/>
              <a:gd name="T97" fmla="*/ 459 h 512"/>
              <a:gd name="T98" fmla="*/ 335 w 1257"/>
              <a:gd name="T99" fmla="*/ 505 h 512"/>
              <a:gd name="T100" fmla="*/ 419 w 1257"/>
              <a:gd name="T101" fmla="*/ 499 h 512"/>
              <a:gd name="T102" fmla="*/ 490 w 1257"/>
              <a:gd name="T103" fmla="*/ 443 h 512"/>
              <a:gd name="T104" fmla="*/ 538 w 1257"/>
              <a:gd name="T105" fmla="*/ 354 h 512"/>
              <a:gd name="T106" fmla="*/ 542 w 1257"/>
              <a:gd name="T107" fmla="*/ 246 h 512"/>
              <a:gd name="T108" fmla="*/ 490 w 1257"/>
              <a:gd name="T109" fmla="*/ 132 h 512"/>
              <a:gd name="T110" fmla="*/ 391 w 1257"/>
              <a:gd name="T111" fmla="*/ 40 h 512"/>
              <a:gd name="T112" fmla="*/ 267 w 1257"/>
              <a:gd name="T113" fmla="*/ 0 h 512"/>
              <a:gd name="T114" fmla="*/ 148 w 1257"/>
              <a:gd name="T115" fmla="*/ 40 h 512"/>
              <a:gd name="T116" fmla="*/ 56 w 1257"/>
              <a:gd name="T117" fmla="*/ 132 h 512"/>
              <a:gd name="T118" fmla="*/ 4 w 1257"/>
              <a:gd name="T119" fmla="*/ 2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Freeform 24"/>
          <p:cNvSpPr>
            <a:spLocks/>
          </p:cNvSpPr>
          <p:nvPr/>
        </p:nvSpPr>
        <p:spPr bwMode="auto">
          <a:xfrm>
            <a:off x="6232525" y="4775200"/>
            <a:ext cx="947738" cy="414338"/>
          </a:xfrm>
          <a:custGeom>
            <a:avLst/>
            <a:gdLst>
              <a:gd name="T0" fmla="*/ 12 w 1257"/>
              <a:gd name="T1" fmla="*/ 296 h 512"/>
              <a:gd name="T2" fmla="*/ 72 w 1257"/>
              <a:gd name="T3" fmla="*/ 406 h 512"/>
              <a:gd name="T4" fmla="*/ 179 w 1257"/>
              <a:gd name="T5" fmla="*/ 489 h 512"/>
              <a:gd name="T6" fmla="*/ 319 w 1257"/>
              <a:gd name="T7" fmla="*/ 502 h 512"/>
              <a:gd name="T8" fmla="*/ 439 w 1257"/>
              <a:gd name="T9" fmla="*/ 437 h 512"/>
              <a:gd name="T10" fmla="*/ 518 w 1257"/>
              <a:gd name="T11" fmla="*/ 332 h 512"/>
              <a:gd name="T12" fmla="*/ 546 w 1257"/>
              <a:gd name="T13" fmla="*/ 228 h 512"/>
              <a:gd name="T14" fmla="*/ 530 w 1257"/>
              <a:gd name="T15" fmla="*/ 132 h 512"/>
              <a:gd name="T16" fmla="*/ 478 w 1257"/>
              <a:gd name="T17" fmla="*/ 52 h 512"/>
              <a:gd name="T18" fmla="*/ 399 w 1257"/>
              <a:gd name="T19" fmla="*/ 3 h 512"/>
              <a:gd name="T20" fmla="*/ 299 w 1257"/>
              <a:gd name="T21" fmla="*/ 15 h 512"/>
              <a:gd name="T22" fmla="*/ 223 w 1257"/>
              <a:gd name="T23" fmla="*/ 77 h 512"/>
              <a:gd name="T24" fmla="*/ 183 w 1257"/>
              <a:gd name="T25" fmla="*/ 166 h 512"/>
              <a:gd name="T26" fmla="*/ 179 w 1257"/>
              <a:gd name="T27" fmla="*/ 259 h 512"/>
              <a:gd name="T28" fmla="*/ 223 w 1257"/>
              <a:gd name="T29" fmla="*/ 372 h 512"/>
              <a:gd name="T30" fmla="*/ 315 w 1257"/>
              <a:gd name="T31" fmla="*/ 468 h 512"/>
              <a:gd name="T32" fmla="*/ 447 w 1257"/>
              <a:gd name="T33" fmla="*/ 508 h 512"/>
              <a:gd name="T34" fmla="*/ 578 w 1257"/>
              <a:gd name="T35" fmla="*/ 468 h 512"/>
              <a:gd name="T36" fmla="*/ 670 w 1257"/>
              <a:gd name="T37" fmla="*/ 369 h 512"/>
              <a:gd name="T38" fmla="*/ 718 w 1257"/>
              <a:gd name="T39" fmla="*/ 259 h 512"/>
              <a:gd name="T40" fmla="*/ 714 w 1257"/>
              <a:gd name="T41" fmla="*/ 163 h 512"/>
              <a:gd name="T42" fmla="*/ 674 w 1257"/>
              <a:gd name="T43" fmla="*/ 77 h 512"/>
              <a:gd name="T44" fmla="*/ 606 w 1257"/>
              <a:gd name="T45" fmla="*/ 15 h 512"/>
              <a:gd name="T46" fmla="*/ 502 w 1257"/>
              <a:gd name="T47" fmla="*/ 3 h 512"/>
              <a:gd name="T48" fmla="*/ 423 w 1257"/>
              <a:gd name="T49" fmla="*/ 52 h 512"/>
              <a:gd name="T50" fmla="*/ 371 w 1257"/>
              <a:gd name="T51" fmla="*/ 135 h 512"/>
              <a:gd name="T52" fmla="*/ 351 w 1257"/>
              <a:gd name="T53" fmla="*/ 225 h 512"/>
              <a:gd name="T54" fmla="*/ 379 w 1257"/>
              <a:gd name="T55" fmla="*/ 336 h 512"/>
              <a:gd name="T56" fmla="*/ 455 w 1257"/>
              <a:gd name="T57" fmla="*/ 440 h 512"/>
              <a:gd name="T58" fmla="*/ 574 w 1257"/>
              <a:gd name="T59" fmla="*/ 505 h 512"/>
              <a:gd name="T60" fmla="*/ 714 w 1257"/>
              <a:gd name="T61" fmla="*/ 489 h 512"/>
              <a:gd name="T62" fmla="*/ 821 w 1257"/>
              <a:gd name="T63" fmla="*/ 406 h 512"/>
              <a:gd name="T64" fmla="*/ 881 w 1257"/>
              <a:gd name="T65" fmla="*/ 296 h 512"/>
              <a:gd name="T66" fmla="*/ 893 w 1257"/>
              <a:gd name="T67" fmla="*/ 197 h 512"/>
              <a:gd name="T68" fmla="*/ 865 w 1257"/>
              <a:gd name="T69" fmla="*/ 105 h 512"/>
              <a:gd name="T70" fmla="*/ 805 w 1257"/>
              <a:gd name="T71" fmla="*/ 31 h 512"/>
              <a:gd name="T72" fmla="*/ 714 w 1257"/>
              <a:gd name="T73" fmla="*/ 0 h 512"/>
              <a:gd name="T74" fmla="*/ 622 w 1257"/>
              <a:gd name="T75" fmla="*/ 31 h 512"/>
              <a:gd name="T76" fmla="*/ 558 w 1257"/>
              <a:gd name="T77" fmla="*/ 105 h 512"/>
              <a:gd name="T78" fmla="*/ 530 w 1257"/>
              <a:gd name="T79" fmla="*/ 197 h 512"/>
              <a:gd name="T80" fmla="*/ 538 w 1257"/>
              <a:gd name="T81" fmla="*/ 296 h 512"/>
              <a:gd name="T82" fmla="*/ 606 w 1257"/>
              <a:gd name="T83" fmla="*/ 406 h 512"/>
              <a:gd name="T84" fmla="*/ 714 w 1257"/>
              <a:gd name="T85" fmla="*/ 489 h 512"/>
              <a:gd name="T86" fmla="*/ 857 w 1257"/>
              <a:gd name="T87" fmla="*/ 505 h 512"/>
              <a:gd name="T88" fmla="*/ 973 w 1257"/>
              <a:gd name="T89" fmla="*/ 437 h 512"/>
              <a:gd name="T90" fmla="*/ 1053 w 1257"/>
              <a:gd name="T91" fmla="*/ 329 h 512"/>
              <a:gd name="T92" fmla="*/ 1081 w 1257"/>
              <a:gd name="T93" fmla="*/ 225 h 512"/>
              <a:gd name="T94" fmla="*/ 1057 w 1257"/>
              <a:gd name="T95" fmla="*/ 135 h 512"/>
              <a:gd name="T96" fmla="*/ 1001 w 1257"/>
              <a:gd name="T97" fmla="*/ 52 h 512"/>
              <a:gd name="T98" fmla="*/ 921 w 1257"/>
              <a:gd name="T99" fmla="*/ 6 h 512"/>
              <a:gd name="T100" fmla="*/ 837 w 1257"/>
              <a:gd name="T101" fmla="*/ 12 h 512"/>
              <a:gd name="T102" fmla="*/ 766 w 1257"/>
              <a:gd name="T103" fmla="*/ 68 h 512"/>
              <a:gd name="T104" fmla="*/ 718 w 1257"/>
              <a:gd name="T105" fmla="*/ 157 h 512"/>
              <a:gd name="T106" fmla="*/ 714 w 1257"/>
              <a:gd name="T107" fmla="*/ 265 h 512"/>
              <a:gd name="T108" fmla="*/ 766 w 1257"/>
              <a:gd name="T109" fmla="*/ 379 h 512"/>
              <a:gd name="T110" fmla="*/ 865 w 1257"/>
              <a:gd name="T111" fmla="*/ 471 h 512"/>
              <a:gd name="T112" fmla="*/ 989 w 1257"/>
              <a:gd name="T113" fmla="*/ 511 h 512"/>
              <a:gd name="T114" fmla="*/ 1108 w 1257"/>
              <a:gd name="T115" fmla="*/ 471 h 512"/>
              <a:gd name="T116" fmla="*/ 1200 w 1257"/>
              <a:gd name="T117" fmla="*/ 379 h 512"/>
              <a:gd name="T118" fmla="*/ 1252 w 1257"/>
              <a:gd name="T119" fmla="*/ 26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Text Box 25"/>
          <p:cNvSpPr txBox="1">
            <a:spLocks noChangeArrowheads="1"/>
          </p:cNvSpPr>
          <p:nvPr/>
        </p:nvSpPr>
        <p:spPr bwMode="auto">
          <a:xfrm>
            <a:off x="6705600" y="3429000"/>
            <a:ext cx="53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smtClean="0">
                <a:ln>
                  <a:noFill/>
                </a:ln>
                <a:solidFill>
                  <a:srgbClr val="000000"/>
                </a:solidFill>
                <a:effectLst/>
                <a:uLnTx/>
                <a:uFillTx/>
                <a:latin typeface="Arial" pitchFamily="34" charset="0"/>
                <a:sym typeface="Monotype Sorts" pitchFamily="2" charset="2"/>
              </a:rPr>
              <a:t></a:t>
            </a:r>
            <a:endParaRPr kumimoji="0" lang="en-US" sz="1800" b="0" i="0" u="sng" strike="noStrike" kern="0" cap="none" spc="0" normalizeH="0" baseline="0" noProof="0" smtClean="0">
              <a:ln>
                <a:noFill/>
              </a:ln>
              <a:solidFill>
                <a:srgbClr val="000000"/>
              </a:solidFill>
              <a:effectLst/>
              <a:uLnTx/>
              <a:uFillTx/>
              <a:latin typeface="Arial" pitchFamily="34" charset="0"/>
            </a:endParaRPr>
          </a:p>
        </p:txBody>
      </p:sp>
      <p:sp>
        <p:nvSpPr>
          <p:cNvPr id="25" name="Text Box 26"/>
          <p:cNvSpPr txBox="1">
            <a:spLocks noChangeArrowheads="1"/>
          </p:cNvSpPr>
          <p:nvPr/>
        </p:nvSpPr>
        <p:spPr bwMode="auto">
          <a:xfrm>
            <a:off x="6199188" y="35052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smtClean="0">
                <a:ln>
                  <a:noFill/>
                </a:ln>
                <a:solidFill>
                  <a:srgbClr val="CCCCFF"/>
                </a:solidFill>
                <a:effectLst/>
                <a:uLnTx/>
                <a:uFillTx/>
                <a:latin typeface="Arial" pitchFamily="34" charset="0"/>
              </a:rPr>
              <a:t>•</a:t>
            </a:r>
            <a:endParaRPr kumimoji="0" lang="en-US" sz="1800" b="0" i="0" u="sng" strike="noStrike" kern="0" cap="none" spc="0" normalizeH="0" baseline="0" noProof="0" smtClean="0">
              <a:ln>
                <a:noFill/>
              </a:ln>
              <a:solidFill>
                <a:srgbClr val="000000"/>
              </a:solidFill>
              <a:effectLst/>
              <a:uLnTx/>
              <a:uFillTx/>
              <a:latin typeface="Arial" pitchFamily="34" charset="0"/>
            </a:endParaRPr>
          </a:p>
        </p:txBody>
      </p:sp>
      <p:sp>
        <p:nvSpPr>
          <p:cNvPr id="26" name="Line 27"/>
          <p:cNvSpPr>
            <a:spLocks noChangeShapeType="1"/>
          </p:cNvSpPr>
          <p:nvPr/>
        </p:nvSpPr>
        <p:spPr bwMode="auto">
          <a:xfrm flipV="1">
            <a:off x="6538913" y="3886200"/>
            <a:ext cx="203200" cy="762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 name="Text Box 28"/>
          <p:cNvSpPr txBox="1">
            <a:spLocks noChangeArrowheads="1"/>
          </p:cNvSpPr>
          <p:nvPr/>
        </p:nvSpPr>
        <p:spPr bwMode="auto">
          <a:xfrm>
            <a:off x="6027738" y="39624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pitchFamily="34" charset="0"/>
              </a:rPr>
              <a:t>e</a:t>
            </a:r>
            <a:r>
              <a:rPr kumimoji="0" lang="en-US" sz="2400" b="0" i="0" u="none" strike="noStrike" kern="0" cap="none" spc="0" normalizeH="0" baseline="30000" noProof="0" smtClean="0">
                <a:ln>
                  <a:noFill/>
                </a:ln>
                <a:solidFill>
                  <a:srgbClr val="000000"/>
                </a:solidFill>
                <a:effectLst/>
                <a:uLnTx/>
                <a:uFillTx/>
                <a:latin typeface="Arial" pitchFamily="34" charset="0"/>
              </a:rPr>
              <a:t>-</a:t>
            </a: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8" name="Rectangle 2"/>
          <p:cNvSpPr txBox="1">
            <a:spLocks noChangeArrowheads="1"/>
          </p:cNvSpPr>
          <p:nvPr/>
        </p:nvSpPr>
        <p:spPr bwMode="auto">
          <a:xfrm>
            <a:off x="76200" y="2286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529" tIns="49265" rIns="98529" bIns="49265"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Models of </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Electrical Conductivity</a:t>
            </a:r>
          </a:p>
        </p:txBody>
      </p:sp>
    </p:spTree>
    <p:extLst>
      <p:ext uri="{BB962C8B-B14F-4D97-AF65-F5344CB8AC3E}">
        <p14:creationId xmlns:p14="http://schemas.microsoft.com/office/powerpoint/2010/main" val="382350549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579438"/>
          </a:xfrm>
        </p:spPr>
        <p:txBody>
          <a:bodyPr>
            <a:normAutofit fontScale="90000"/>
          </a:bodyPr>
          <a:lstStyle/>
          <a:p>
            <a:pPr eaLnBrk="1" hangingPunct="1">
              <a:defRPr/>
            </a:pPr>
            <a:r>
              <a:rPr lang="en-US" sz="4000" smtClean="0"/>
              <a:t>Recuirs Jes’ Minmal Skil Levil</a:t>
            </a:r>
          </a:p>
        </p:txBody>
      </p:sp>
      <p:pic>
        <p:nvPicPr>
          <p:cNvPr id="156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3611563"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572000" y="1676400"/>
            <a:ext cx="4191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buFont typeface="Arial" pitchFamily="34" charset="0"/>
              <a:buChar char="•"/>
            </a:pPr>
            <a:r>
              <a:rPr lang="en-US">
                <a:latin typeface="Calibri" pitchFamily="34" charset="0"/>
              </a:rPr>
              <a:t> Harvard PhD…OK</a:t>
            </a:r>
          </a:p>
          <a:p>
            <a:pPr algn="l" eaLnBrk="1" hangingPunct="1">
              <a:buFont typeface="Arial" pitchFamily="34" charset="0"/>
              <a:buChar char="•"/>
            </a:pPr>
            <a:endParaRPr lang="en-US">
              <a:latin typeface="Calibri" pitchFamily="34" charset="0"/>
            </a:endParaRPr>
          </a:p>
          <a:p>
            <a:pPr algn="l" eaLnBrk="1" hangingPunct="1">
              <a:buFont typeface="Arial" pitchFamily="34" charset="0"/>
              <a:buChar char="•"/>
            </a:pPr>
            <a:r>
              <a:rPr lang="en-US">
                <a:latin typeface="Calibri" pitchFamily="34" charset="0"/>
              </a:rPr>
              <a:t> But…</a:t>
            </a:r>
          </a:p>
          <a:p>
            <a:pPr algn="l" eaLnBrk="1" hangingPunct="1">
              <a:buFont typeface="Arial" pitchFamily="34" charset="0"/>
              <a:buChar char="•"/>
            </a:pPr>
            <a:endParaRPr lang="en-US">
              <a:latin typeface="Calibri" pitchFamily="34" charset="0"/>
            </a:endParaRPr>
          </a:p>
          <a:p>
            <a:pPr algn="l" eaLnBrk="1" hangingPunct="1">
              <a:buFont typeface="Arial" pitchFamily="34" charset="0"/>
              <a:buChar char="•"/>
            </a:pPr>
            <a:r>
              <a:rPr lang="en-US">
                <a:latin typeface="Calibri" pitchFamily="34" charset="0"/>
              </a:rPr>
              <a:t> </a:t>
            </a:r>
            <a:r>
              <a:rPr lang="en-US" sz="3600">
                <a:latin typeface="Calibri" pitchFamily="34" charset="0"/>
              </a:rPr>
              <a:t>Ya gotta pass the IBEW union apprentice exam too!</a:t>
            </a:r>
          </a:p>
        </p:txBody>
      </p:sp>
    </p:spTree>
    <p:extLst>
      <p:ext uri="{BB962C8B-B14F-4D97-AF65-F5344CB8AC3E}">
        <p14:creationId xmlns:p14="http://schemas.microsoft.com/office/powerpoint/2010/main" val="2579967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9144000" cy="1143000"/>
          </a:xfrm>
        </p:spPr>
        <p:txBody>
          <a:bodyPr/>
          <a:lstStyle/>
          <a:p>
            <a:r>
              <a:rPr lang="en-US" sz="3600"/>
              <a:t>Rotating Machinery - Wind Generators</a:t>
            </a:r>
          </a:p>
        </p:txBody>
      </p:sp>
      <p:pic>
        <p:nvPicPr>
          <p:cNvPr id="29701" name="Picture 5" descr="sc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573405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4136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Wind Power Factoids</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41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794" name="Group 26"/>
          <p:cNvGrpSpPr>
            <a:grpSpLocks/>
          </p:cNvGrpSpPr>
          <p:nvPr/>
        </p:nvGrpSpPr>
        <p:grpSpPr bwMode="auto">
          <a:xfrm>
            <a:off x="914400" y="3886200"/>
            <a:ext cx="8001000" cy="2728913"/>
            <a:chOff x="576" y="2448"/>
            <a:chExt cx="5040" cy="1719"/>
          </a:xfrm>
        </p:grpSpPr>
        <p:sp>
          <p:nvSpPr>
            <p:cNvPr id="32781" name="Line 13"/>
            <p:cNvSpPr>
              <a:spLocks noChangeShapeType="1"/>
            </p:cNvSpPr>
            <p:nvPr/>
          </p:nvSpPr>
          <p:spPr bwMode="auto">
            <a:xfrm>
              <a:off x="598" y="3160"/>
              <a:ext cx="2214"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5" name="Line 17"/>
            <p:cNvSpPr>
              <a:spLocks noChangeShapeType="1"/>
            </p:cNvSpPr>
            <p:nvPr/>
          </p:nvSpPr>
          <p:spPr bwMode="auto">
            <a:xfrm>
              <a:off x="598" y="3160"/>
              <a:ext cx="2214"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6" name="Line 18"/>
            <p:cNvSpPr>
              <a:spLocks noChangeShapeType="1"/>
            </p:cNvSpPr>
            <p:nvPr/>
          </p:nvSpPr>
          <p:spPr bwMode="auto">
            <a:xfrm flipH="1" flipV="1">
              <a:off x="2640" y="3168"/>
              <a:ext cx="480" cy="144"/>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91" name="Group 23"/>
            <p:cNvGrpSpPr>
              <a:grpSpLocks/>
            </p:cNvGrpSpPr>
            <p:nvPr/>
          </p:nvGrpSpPr>
          <p:grpSpPr bwMode="auto">
            <a:xfrm>
              <a:off x="3120" y="2448"/>
              <a:ext cx="2496" cy="1719"/>
              <a:chOff x="3120" y="2448"/>
              <a:chExt cx="2496" cy="1719"/>
            </a:xfrm>
          </p:grpSpPr>
          <p:pic>
            <p:nvPicPr>
              <p:cNvPr id="32773" name="Picture 5" descr="msoBB5D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 y="2448"/>
                <a:ext cx="2496" cy="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Line 7"/>
              <p:cNvSpPr>
                <a:spLocks noChangeShapeType="1"/>
              </p:cNvSpPr>
              <p:nvPr/>
            </p:nvSpPr>
            <p:spPr bwMode="auto">
              <a:xfrm flipV="1">
                <a:off x="4538" y="3731"/>
                <a:ext cx="0" cy="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6" name="Line 8"/>
              <p:cNvSpPr>
                <a:spLocks noChangeShapeType="1"/>
              </p:cNvSpPr>
              <p:nvPr/>
            </p:nvSpPr>
            <p:spPr bwMode="auto">
              <a:xfrm flipV="1">
                <a:off x="5463" y="3731"/>
                <a:ext cx="0" cy="9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7" name="Line 9"/>
              <p:cNvSpPr>
                <a:spLocks noChangeShapeType="1"/>
              </p:cNvSpPr>
              <p:nvPr/>
            </p:nvSpPr>
            <p:spPr bwMode="auto">
              <a:xfrm flipH="1">
                <a:off x="4541" y="3776"/>
                <a:ext cx="33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8" name="Line 10"/>
              <p:cNvSpPr>
                <a:spLocks noChangeShapeType="1"/>
              </p:cNvSpPr>
              <p:nvPr/>
            </p:nvSpPr>
            <p:spPr bwMode="auto">
              <a:xfrm>
                <a:off x="5128" y="3776"/>
                <a:ext cx="33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9" name="Text Box 11"/>
              <p:cNvSpPr txBox="1">
                <a:spLocks noChangeArrowheads="1"/>
              </p:cNvSpPr>
              <p:nvPr/>
            </p:nvSpPr>
            <p:spPr bwMode="auto">
              <a:xfrm>
                <a:off x="4864" y="3730"/>
                <a:ext cx="5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a:defRPr>
                    <a:solidFill>
                      <a:schemeClr val="tx1"/>
                    </a:solidFill>
                    <a:latin typeface="Arial" pitchFamily="34" charset="0"/>
                    <a:cs typeface="Arial" pitchFamily="34" charset="0"/>
                  </a:defRPr>
                </a:lvl1pPr>
                <a:lvl2pPr marL="742950" indent="-285750"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600200" indent="-228600" algn="l">
                  <a:defRPr>
                    <a:solidFill>
                      <a:schemeClr val="tx1"/>
                    </a:solidFill>
                    <a:latin typeface="Arial" pitchFamily="34" charset="0"/>
                    <a:cs typeface="Arial" pitchFamily="34" charset="0"/>
                  </a:defRPr>
                </a:lvl4pPr>
                <a:lvl5pPr marL="2057400" indent="-228600" algn="l">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sz="1800" b="1">
                    <a:latin typeface="Comic Sans MS" pitchFamily="66" charset="0"/>
                  </a:rPr>
                  <a:t>1 mile</a:t>
                </a:r>
              </a:p>
            </p:txBody>
          </p:sp>
          <p:sp>
            <p:nvSpPr>
              <p:cNvPr id="32784" name="Text Box 16"/>
              <p:cNvSpPr txBox="1">
                <a:spLocks noChangeArrowheads="1"/>
              </p:cNvSpPr>
              <p:nvPr/>
            </p:nvSpPr>
            <p:spPr bwMode="auto">
              <a:xfrm>
                <a:off x="3216" y="3936"/>
                <a:ext cx="23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Kashiwazaki Kariwa:   </a:t>
                </a:r>
                <a:r>
                  <a:rPr lang="en-US" sz="1800">
                    <a:solidFill>
                      <a:srgbClr val="00CC99"/>
                    </a:solidFill>
                  </a:rPr>
                  <a:t>8 GW </a:t>
                </a:r>
                <a:r>
                  <a:rPr lang="en-US" sz="1800"/>
                  <a:t>!</a:t>
                </a:r>
              </a:p>
            </p:txBody>
          </p:sp>
        </p:grpSp>
        <p:sp>
          <p:nvSpPr>
            <p:cNvPr id="32788" name="Line 20"/>
            <p:cNvSpPr>
              <a:spLocks noChangeShapeType="1"/>
            </p:cNvSpPr>
            <p:nvPr/>
          </p:nvSpPr>
          <p:spPr bwMode="auto">
            <a:xfrm>
              <a:off x="576" y="3168"/>
              <a:ext cx="2214"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9" name="Line 21"/>
            <p:cNvSpPr>
              <a:spLocks noChangeShapeType="1"/>
            </p:cNvSpPr>
            <p:nvPr/>
          </p:nvSpPr>
          <p:spPr bwMode="auto">
            <a:xfrm flipH="1" flipV="1">
              <a:off x="2640" y="3168"/>
              <a:ext cx="480" cy="144"/>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95" name="Text Box 27"/>
          <p:cNvSpPr txBox="1">
            <a:spLocks noChangeArrowheads="1"/>
          </p:cNvSpPr>
          <p:nvPr/>
        </p:nvSpPr>
        <p:spPr bwMode="auto">
          <a:xfrm>
            <a:off x="4648200" y="1295400"/>
            <a:ext cx="42672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a:t>KK Wind Equivalent (8 GW)</a:t>
            </a:r>
          </a:p>
          <a:p>
            <a:pPr algn="l">
              <a:spcBef>
                <a:spcPct val="50000"/>
              </a:spcBef>
              <a:buFontTx/>
              <a:buChar char="•"/>
            </a:pPr>
            <a:r>
              <a:rPr lang="en-US" sz="1800"/>
              <a:t> Power per Tower	  8 MW</a:t>
            </a:r>
          </a:p>
          <a:p>
            <a:pPr algn="l">
              <a:spcBef>
                <a:spcPct val="50000"/>
              </a:spcBef>
              <a:buFontTx/>
              <a:buChar char="•"/>
            </a:pPr>
            <a:r>
              <a:rPr lang="en-US" sz="1800"/>
              <a:t> Number of Towers	  1000</a:t>
            </a:r>
          </a:p>
          <a:p>
            <a:pPr algn="l">
              <a:spcBef>
                <a:spcPct val="50000"/>
              </a:spcBef>
              <a:buFontTx/>
              <a:buChar char="•"/>
            </a:pPr>
            <a:r>
              <a:rPr lang="en-US" sz="1800"/>
              <a:t> Inter-tower Distance	  1000 ft</a:t>
            </a:r>
          </a:p>
          <a:p>
            <a:pPr algn="l">
              <a:spcBef>
                <a:spcPct val="50000"/>
              </a:spcBef>
              <a:buFontTx/>
              <a:buChar char="•"/>
            </a:pPr>
            <a:r>
              <a:rPr lang="en-US" sz="1800"/>
              <a:t> Total Area (miles x miles)	   43.5 x 43.5</a:t>
            </a:r>
          </a:p>
        </p:txBody>
      </p:sp>
      <p:pic>
        <p:nvPicPr>
          <p:cNvPr id="32796" name="Picture 2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09800" y="2057400"/>
            <a:ext cx="952500" cy="503238"/>
          </a:xfrm>
          <a:noFill/>
          <a:ln/>
        </p:spPr>
      </p:pic>
    </p:spTree>
    <p:extLst>
      <p:ext uri="{BB962C8B-B14F-4D97-AF65-F5344CB8AC3E}">
        <p14:creationId xmlns:p14="http://schemas.microsoft.com/office/powerpoint/2010/main" val="3252365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794"/>
                                        </p:tgtEl>
                                        <p:attrNameLst>
                                          <p:attrName>style.visibility</p:attrName>
                                        </p:attrNameLst>
                                      </p:cBhvr>
                                      <p:to>
                                        <p:strVal val="visible"/>
                                      </p:to>
                                    </p:set>
                                    <p:anim calcmode="lin" valueType="num">
                                      <p:cBhvr additive="base">
                                        <p:cTn id="7" dur="500" fill="hold"/>
                                        <p:tgtEl>
                                          <p:spTgt spid="32794"/>
                                        </p:tgtEl>
                                        <p:attrNameLst>
                                          <p:attrName>ppt_x</p:attrName>
                                        </p:attrNameLst>
                                      </p:cBhvr>
                                      <p:tavLst>
                                        <p:tav tm="0">
                                          <p:val>
                                            <p:strVal val="#ppt_x"/>
                                          </p:val>
                                        </p:tav>
                                        <p:tav tm="100000">
                                          <p:val>
                                            <p:strVal val="#ppt_x"/>
                                          </p:val>
                                        </p:tav>
                                      </p:tavLst>
                                    </p:anim>
                                    <p:anim calcmode="lin" valueType="num">
                                      <p:cBhvr additive="base">
                                        <p:cTn id="8" dur="500" fill="hold"/>
                                        <p:tgtEl>
                                          <p:spTgt spid="327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79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795">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457200" y="76200"/>
            <a:ext cx="8229600" cy="1143000"/>
          </a:xfrm>
        </p:spPr>
        <p:txBody>
          <a:bodyPr/>
          <a:lstStyle/>
          <a:p>
            <a:r>
              <a:rPr lang="en-US"/>
              <a:t>Diablo Canyon</a:t>
            </a:r>
          </a:p>
        </p:txBody>
      </p:sp>
      <p:pic>
        <p:nvPicPr>
          <p:cNvPr id="48131"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914400" y="1143000"/>
            <a:ext cx="7385050" cy="5303838"/>
          </a:xfrm>
        </p:spPr>
      </p:pic>
      <p:pic>
        <p:nvPicPr>
          <p:cNvPr id="236548" name="Picture 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942975" y="1200150"/>
            <a:ext cx="7356475" cy="5284788"/>
          </a:xfrm>
        </p:spPr>
      </p:pic>
    </p:spTree>
    <p:extLst>
      <p:ext uri="{BB962C8B-B14F-4D97-AF65-F5344CB8AC3E}">
        <p14:creationId xmlns:p14="http://schemas.microsoft.com/office/powerpoint/2010/main" val="544243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48"/>
                                        </p:tgtEl>
                                        <p:attrNameLst>
                                          <p:attrName>style.visibility</p:attrName>
                                        </p:attrNameLst>
                                      </p:cBhvr>
                                      <p:to>
                                        <p:strVal val="visible"/>
                                      </p:to>
                                    </p:set>
                                    <p:animEffect transition="in" filter="dissolve">
                                      <p:cBhvr>
                                        <p:cTn id="7" dur="500"/>
                                        <p:tgtEl>
                                          <p:spTgt spid="236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8" name="Rectangle 14"/>
          <p:cNvSpPr>
            <a:spLocks noGrp="1" noChangeArrowheads="1"/>
          </p:cNvSpPr>
          <p:nvPr>
            <p:ph type="title"/>
          </p:nvPr>
        </p:nvSpPr>
        <p:spPr/>
        <p:txBody>
          <a:bodyPr/>
          <a:lstStyle/>
          <a:p>
            <a:r>
              <a:rPr lang="en-US"/>
              <a:t>Fault Current Limiters 101</a:t>
            </a:r>
          </a:p>
        </p:txBody>
      </p:sp>
      <p:pic>
        <p:nvPicPr>
          <p:cNvPr id="251909" name="Picture 5" descr="scl1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1752600"/>
            <a:ext cx="8382000" cy="1860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1917" name="Picture 13" descr="scl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4800" y="4267200"/>
            <a:ext cx="85344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9003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1917"/>
                                        </p:tgtEl>
                                        <p:attrNameLst>
                                          <p:attrName>style.visibility</p:attrName>
                                        </p:attrNameLst>
                                      </p:cBhvr>
                                      <p:to>
                                        <p:strVal val="visible"/>
                                      </p:to>
                                    </p:set>
                                    <p:anim calcmode="lin" valueType="num">
                                      <p:cBhvr additive="base">
                                        <p:cTn id="7" dur="500" fill="hold"/>
                                        <p:tgtEl>
                                          <p:spTgt spid="251917"/>
                                        </p:tgtEl>
                                        <p:attrNameLst>
                                          <p:attrName>ppt_x</p:attrName>
                                        </p:attrNameLst>
                                      </p:cBhvr>
                                      <p:tavLst>
                                        <p:tav tm="0">
                                          <p:val>
                                            <p:strVal val="#ppt_x"/>
                                          </p:val>
                                        </p:tav>
                                        <p:tav tm="100000">
                                          <p:val>
                                            <p:strVal val="#ppt_x"/>
                                          </p:val>
                                        </p:tav>
                                      </p:tavLst>
                                    </p:anim>
                                    <p:anim calcmode="lin" valueType="num">
                                      <p:cBhvr additive="base">
                                        <p:cTn id="8" dur="500" fill="hold"/>
                                        <p:tgtEl>
                                          <p:spTgt spid="251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00" name="Rectangle 8"/>
          <p:cNvSpPr>
            <a:spLocks noGrp="1" noChangeArrowheads="1"/>
          </p:cNvSpPr>
          <p:nvPr>
            <p:ph type="title"/>
          </p:nvPr>
        </p:nvSpPr>
        <p:spPr>
          <a:xfrm>
            <a:off x="457200" y="76200"/>
            <a:ext cx="8229600" cy="1143000"/>
          </a:xfrm>
        </p:spPr>
        <p:txBody>
          <a:bodyPr>
            <a:normAutofit fontScale="90000"/>
          </a:bodyPr>
          <a:lstStyle/>
          <a:p>
            <a:r>
              <a:rPr lang="en-US" sz="4000"/>
              <a:t>Project Hydra</a:t>
            </a:r>
            <a:br>
              <a:rPr lang="en-US" sz="4000"/>
            </a:br>
            <a:r>
              <a:rPr lang="en-US" sz="4000"/>
              <a:t>DHS, NYC, ConEd, AMSC</a:t>
            </a:r>
          </a:p>
        </p:txBody>
      </p:sp>
      <p:pic>
        <p:nvPicPr>
          <p:cNvPr id="212996" name="Picture 4" descr="scl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185988"/>
            <a:ext cx="4038600" cy="3605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999" name="Picture 7" descr="scl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203450"/>
            <a:ext cx="4038600" cy="3568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002" name="Text Box 10"/>
          <p:cNvSpPr txBox="1">
            <a:spLocks noChangeArrowheads="1"/>
          </p:cNvSpPr>
          <p:nvPr/>
        </p:nvSpPr>
        <p:spPr bwMode="auto">
          <a:xfrm>
            <a:off x="457200" y="1371600"/>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Concept:  Combine High Capacity HTSC Cables With FCL Functionality</a:t>
            </a:r>
          </a:p>
        </p:txBody>
      </p:sp>
    </p:spTree>
    <p:extLst>
      <p:ext uri="{BB962C8B-B14F-4D97-AF65-F5344CB8AC3E}">
        <p14:creationId xmlns:p14="http://schemas.microsoft.com/office/powerpoint/2010/main" val="37076729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normAutofit fontScale="90000"/>
          </a:bodyPr>
          <a:lstStyle/>
          <a:p>
            <a:r>
              <a:rPr lang="en-US"/>
              <a:t>US Department of Energy</a:t>
            </a:r>
            <a:r>
              <a:rPr lang="en-US" sz="4000"/>
              <a:t/>
            </a:r>
            <a:br>
              <a:rPr lang="en-US" sz="4000"/>
            </a:br>
            <a:r>
              <a:rPr lang="en-US" sz="2800"/>
              <a:t>Budget of the Office of Electricity Delivery and Energy Reliability: FY 2010-11 (10</a:t>
            </a:r>
            <a:r>
              <a:rPr lang="en-US" sz="2800" baseline="30000"/>
              <a:t>3</a:t>
            </a:r>
            <a:r>
              <a:rPr lang="en-US" sz="2800"/>
              <a:t> USD)</a:t>
            </a:r>
          </a:p>
        </p:txBody>
      </p:sp>
      <p:pic>
        <p:nvPicPr>
          <p:cNvPr id="270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752600"/>
            <a:ext cx="8610600" cy="4743450"/>
          </a:xfrm>
          <a:noFill/>
          <a:ln/>
        </p:spPr>
      </p:pic>
      <p:sp>
        <p:nvSpPr>
          <p:cNvPr id="270340" name="Text Box 4"/>
          <p:cNvSpPr txBox="1">
            <a:spLocks noChangeArrowheads="1"/>
          </p:cNvSpPr>
          <p:nvPr/>
        </p:nvSpPr>
        <p:spPr bwMode="auto">
          <a:xfrm>
            <a:off x="6553200" y="29718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solidFill>
                  <a:srgbClr val="FF3300"/>
                </a:solidFill>
              </a:rPr>
              <a:t>   ?             ?</a:t>
            </a:r>
          </a:p>
        </p:txBody>
      </p:sp>
      <p:sp>
        <p:nvSpPr>
          <p:cNvPr id="270341" name="Line 5"/>
          <p:cNvSpPr>
            <a:spLocks noChangeShapeType="1"/>
          </p:cNvSpPr>
          <p:nvPr/>
        </p:nvSpPr>
        <p:spPr bwMode="auto">
          <a:xfrm>
            <a:off x="609600" y="3984625"/>
            <a:ext cx="8077200"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Cloud Callout 11"/>
          <p:cNvSpPr>
            <a:spLocks noChangeArrowheads="1"/>
          </p:cNvSpPr>
          <p:nvPr/>
        </p:nvSpPr>
        <p:spPr bwMode="auto">
          <a:xfrm>
            <a:off x="4953000" y="6400800"/>
            <a:ext cx="4191000" cy="381000"/>
          </a:xfrm>
          <a:prstGeom prst="cloudCallout">
            <a:avLst>
              <a:gd name="adj1" fmla="val -17310"/>
              <a:gd name="adj2" fmla="val -90833"/>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r>
              <a:rPr lang="en-US" b="1">
                <a:solidFill>
                  <a:srgbClr val="FF0000"/>
                </a:solidFill>
                <a:latin typeface="Calibri" pitchFamily="34" charset="0"/>
              </a:rPr>
              <a:t>WOW ! “Obama Cash”</a:t>
            </a:r>
          </a:p>
        </p:txBody>
      </p:sp>
      <p:sp>
        <p:nvSpPr>
          <p:cNvPr id="270343" name="Text Box 7"/>
          <p:cNvSpPr txBox="1">
            <a:spLocks noChangeArrowheads="1"/>
          </p:cNvSpPr>
          <p:nvPr/>
        </p:nvSpPr>
        <p:spPr bwMode="auto">
          <a:xfrm>
            <a:off x="76200" y="1741488"/>
            <a:ext cx="4343400" cy="10160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CC0066"/>
                </a:solidFill>
              </a:rPr>
              <a:t>DOE Conclusion:  HTSC Power Technology is now “on the shelf” and ready to deploy !</a:t>
            </a:r>
          </a:p>
        </p:txBody>
      </p:sp>
    </p:spTree>
    <p:extLst>
      <p:ext uri="{BB962C8B-B14F-4D97-AF65-F5344CB8AC3E}">
        <p14:creationId xmlns:p14="http://schemas.microsoft.com/office/powerpoint/2010/main" val="4252353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wheel(4)">
                                      <p:cBhvr>
                                        <p:cTn id="7" dur="20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70343"/>
                                        </p:tgtEl>
                                        <p:attrNameLst>
                                          <p:attrName>style.visibility</p:attrName>
                                        </p:attrNameLst>
                                      </p:cBhvr>
                                      <p:to>
                                        <p:strVal val="visible"/>
                                      </p:to>
                                    </p:set>
                                    <p:anim calcmode="lin" valueType="num">
                                      <p:cBhvr additive="base">
                                        <p:cTn id="22" dur="500" fill="hold"/>
                                        <p:tgtEl>
                                          <p:spTgt spid="270343"/>
                                        </p:tgtEl>
                                        <p:attrNameLst>
                                          <p:attrName>ppt_x</p:attrName>
                                        </p:attrNameLst>
                                      </p:cBhvr>
                                      <p:tavLst>
                                        <p:tav tm="0">
                                          <p:val>
                                            <p:strVal val="0-#ppt_w/2"/>
                                          </p:val>
                                        </p:tav>
                                        <p:tav tm="100000">
                                          <p:val>
                                            <p:strVal val="#ppt_x"/>
                                          </p:val>
                                        </p:tav>
                                      </p:tavLst>
                                    </p:anim>
                                    <p:anim calcmode="lin" valueType="num">
                                      <p:cBhvr additive="base">
                                        <p:cTn id="23" dur="500" fill="hold"/>
                                        <p:tgtEl>
                                          <p:spTgt spid="270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P spid="270341" grpId="0" animBg="1"/>
      <p:bldP spid="12" grpId="0" animBg="1"/>
      <p:bldP spid="27034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890713"/>
            <a:ext cx="868362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itle 2"/>
          <p:cNvSpPr>
            <a:spLocks noGrp="1"/>
          </p:cNvSpPr>
          <p:nvPr>
            <p:ph type="title" idx="4294967295"/>
          </p:nvPr>
        </p:nvSpPr>
        <p:spPr>
          <a:xfrm>
            <a:off x="152400" y="304800"/>
            <a:ext cx="8915400" cy="1143000"/>
          </a:xfrm>
        </p:spPr>
        <p:txBody>
          <a:bodyPr/>
          <a:lstStyle/>
          <a:p>
            <a:r>
              <a:rPr lang="en-US" sz="4000"/>
              <a:t>US Electricity Generation Sources</a:t>
            </a:r>
          </a:p>
        </p:txBody>
      </p:sp>
    </p:spTree>
    <p:extLst>
      <p:ext uri="{BB962C8B-B14F-4D97-AF65-F5344CB8AC3E}">
        <p14:creationId xmlns:p14="http://schemas.microsoft.com/office/powerpoint/2010/main" val="178950564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594725"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2"/>
          <p:cNvSpPr>
            <a:spLocks noGrp="1"/>
          </p:cNvSpPr>
          <p:nvPr>
            <p:ph type="title" idx="4294967295"/>
          </p:nvPr>
        </p:nvSpPr>
        <p:spPr>
          <a:xfrm>
            <a:off x="457200" y="76200"/>
            <a:ext cx="8229600" cy="1143000"/>
          </a:xfrm>
        </p:spPr>
        <p:txBody>
          <a:bodyPr/>
          <a:lstStyle/>
          <a:p>
            <a:r>
              <a:rPr lang="en-US"/>
              <a:t>US Electricity Flow - 2007</a:t>
            </a:r>
          </a:p>
        </p:txBody>
      </p:sp>
      <p:sp>
        <p:nvSpPr>
          <p:cNvPr id="132100" name="Text Box 4"/>
          <p:cNvSpPr txBox="1">
            <a:spLocks noChangeArrowheads="1"/>
          </p:cNvSpPr>
          <p:nvPr/>
        </p:nvSpPr>
        <p:spPr bwMode="auto">
          <a:xfrm>
            <a:off x="2895600" y="1066800"/>
            <a:ext cx="318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a:defRPr>
                <a:solidFill>
                  <a:schemeClr val="tx1"/>
                </a:solidFill>
                <a:latin typeface="Arial" pitchFamily="34" charset="0"/>
                <a:cs typeface="Arial" pitchFamily="34" charset="0"/>
              </a:defRPr>
            </a:lvl1pPr>
            <a:lvl2pPr marL="742950" indent="-285750"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600200" indent="-228600" algn="l">
              <a:defRPr>
                <a:solidFill>
                  <a:schemeClr val="tx1"/>
                </a:solidFill>
                <a:latin typeface="Arial" pitchFamily="34" charset="0"/>
                <a:cs typeface="Arial" pitchFamily="34" charset="0"/>
              </a:defRPr>
            </a:lvl4pPr>
            <a:lvl5pPr marL="2057400" indent="-228600" algn="l">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sz="2400" b="1">
                <a:solidFill>
                  <a:srgbClr val="FF3300"/>
                </a:solidFill>
                <a:latin typeface="Calibri" pitchFamily="34" charset="0"/>
              </a:rPr>
              <a:t>1 Quad = 0.29 TkWh</a:t>
            </a:r>
            <a:r>
              <a:rPr lang="en-US" sz="2400" b="1">
                <a:latin typeface="Calibri" pitchFamily="34" charset="0"/>
              </a:rPr>
              <a:t> </a:t>
            </a:r>
          </a:p>
        </p:txBody>
      </p:sp>
      <p:sp>
        <p:nvSpPr>
          <p:cNvPr id="132101" name="TextBox 4"/>
          <p:cNvSpPr txBox="1">
            <a:spLocks noChangeArrowheads="1"/>
          </p:cNvSpPr>
          <p:nvPr/>
        </p:nvSpPr>
        <p:spPr bwMode="auto">
          <a:xfrm>
            <a:off x="1981200" y="5429250"/>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itchFamily="34" charset="0"/>
                <a:cs typeface="Arial" pitchFamily="34" charset="0"/>
              </a:defRPr>
            </a:lvl1pPr>
            <a:lvl2pPr marL="742950" indent="-285750"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600200" indent="-228600" algn="l">
              <a:defRPr>
                <a:solidFill>
                  <a:schemeClr val="tx1"/>
                </a:solidFill>
                <a:latin typeface="Arial" pitchFamily="34" charset="0"/>
                <a:cs typeface="Arial" pitchFamily="34" charset="0"/>
              </a:defRPr>
            </a:lvl4pPr>
            <a:lvl5pPr marL="2057400" indent="-228600" algn="l">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2400" b="1">
                <a:solidFill>
                  <a:srgbClr val="00B050"/>
                </a:solidFill>
                <a:latin typeface="Calibri" pitchFamily="34" charset="0"/>
              </a:rPr>
              <a:t>US Generation Capacity = 1.1 TW</a:t>
            </a:r>
          </a:p>
          <a:p>
            <a:r>
              <a:rPr lang="en-US" sz="2400" b="1">
                <a:solidFill>
                  <a:srgbClr val="00B050"/>
                </a:solidFill>
                <a:latin typeface="Calibri" pitchFamily="34" charset="0"/>
              </a:rPr>
              <a:t>Gross Generation = 4.33 GkWh</a:t>
            </a:r>
          </a:p>
          <a:p>
            <a:r>
              <a:rPr lang="en-US" sz="2400" b="1">
                <a:solidFill>
                  <a:srgbClr val="00B050"/>
                </a:solidFill>
                <a:latin typeface="Calibri" pitchFamily="34" charset="0"/>
              </a:rPr>
              <a:t>(T&amp;D Losses)/(End Use) = 10%</a:t>
            </a:r>
          </a:p>
        </p:txBody>
      </p:sp>
    </p:spTree>
    <p:extLst>
      <p:ext uri="{BB962C8B-B14F-4D97-AF65-F5344CB8AC3E}">
        <p14:creationId xmlns:p14="http://schemas.microsoft.com/office/powerpoint/2010/main" val="275973163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533400" y="76200"/>
            <a:ext cx="8229600" cy="838200"/>
          </a:xfrm>
        </p:spPr>
        <p:txBody>
          <a:bodyPr/>
          <a:lstStyle/>
          <a:p>
            <a:pPr eaLnBrk="1" hangingPunct="1"/>
            <a:r>
              <a:rPr lang="en-US" smtClean="0"/>
              <a:t>Enfranchisement of Women</a:t>
            </a:r>
          </a:p>
        </p:txBody>
      </p:sp>
      <p:pic>
        <p:nvPicPr>
          <p:cNvPr id="293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990600"/>
            <a:ext cx="20859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338" y="1219200"/>
            <a:ext cx="24050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990600"/>
            <a:ext cx="21002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267200"/>
            <a:ext cx="209708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971925"/>
            <a:ext cx="21431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0350" y="4419600"/>
            <a:ext cx="24574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4063" y="2209800"/>
            <a:ext cx="18938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758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9" fill="hold" nodeType="clickEffect">
                                  <p:stCondLst>
                                    <p:cond delay="0"/>
                                  </p:stCondLst>
                                  <p:childTnLst>
                                    <p:set>
                                      <p:cBhvr>
                                        <p:cTn id="10" dur="1" fill="hold">
                                          <p:stCondLst>
                                            <p:cond delay="0"/>
                                          </p:stCondLst>
                                        </p:cTn>
                                        <p:tgtEl>
                                          <p:spTgt spid="293891"/>
                                        </p:tgtEl>
                                        <p:attrNameLst>
                                          <p:attrName>style.visibility</p:attrName>
                                        </p:attrNameLst>
                                      </p:cBhvr>
                                      <p:to>
                                        <p:strVal val="visible"/>
                                      </p:to>
                                    </p:set>
                                    <p:anim calcmode="lin" valueType="num">
                                      <p:cBhvr additive="base">
                                        <p:cTn id="11" dur="500" fill="hold"/>
                                        <p:tgtEl>
                                          <p:spTgt spid="293891"/>
                                        </p:tgtEl>
                                        <p:attrNameLst>
                                          <p:attrName>ppt_x</p:attrName>
                                        </p:attrNameLst>
                                      </p:cBhvr>
                                      <p:tavLst>
                                        <p:tav tm="0">
                                          <p:val>
                                            <p:strVal val="0-#ppt_w/2"/>
                                          </p:val>
                                        </p:tav>
                                        <p:tav tm="100000">
                                          <p:val>
                                            <p:strVal val="#ppt_x"/>
                                          </p:val>
                                        </p:tav>
                                      </p:tavLst>
                                    </p:anim>
                                    <p:anim calcmode="lin" valueType="num">
                                      <p:cBhvr additive="base">
                                        <p:cTn id="12" dur="500" fill="hold"/>
                                        <p:tgtEl>
                                          <p:spTgt spid="293891"/>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
                            </p:stCondLst>
                            <p:childTnLst>
                              <p:par>
                                <p:cTn id="14" presetID="2" presetClass="entr" presetSubtype="3" fill="hold" nodeType="afterEffect">
                                  <p:stCondLst>
                                    <p:cond delay="0"/>
                                  </p:stCondLst>
                                  <p:childTnLst>
                                    <p:set>
                                      <p:cBhvr>
                                        <p:cTn id="15" dur="1" fill="hold">
                                          <p:stCondLst>
                                            <p:cond delay="0"/>
                                          </p:stCondLst>
                                        </p:cTn>
                                        <p:tgtEl>
                                          <p:spTgt spid="293892"/>
                                        </p:tgtEl>
                                        <p:attrNameLst>
                                          <p:attrName>style.visibility</p:attrName>
                                        </p:attrNameLst>
                                      </p:cBhvr>
                                      <p:to>
                                        <p:strVal val="visible"/>
                                      </p:to>
                                    </p:set>
                                    <p:anim calcmode="lin" valueType="num">
                                      <p:cBhvr additive="base">
                                        <p:cTn id="16" dur="500" fill="hold"/>
                                        <p:tgtEl>
                                          <p:spTgt spid="293892"/>
                                        </p:tgtEl>
                                        <p:attrNameLst>
                                          <p:attrName>ppt_x</p:attrName>
                                        </p:attrNameLst>
                                      </p:cBhvr>
                                      <p:tavLst>
                                        <p:tav tm="0">
                                          <p:val>
                                            <p:strVal val="1+#ppt_w/2"/>
                                          </p:val>
                                        </p:tav>
                                        <p:tav tm="100000">
                                          <p:val>
                                            <p:strVal val="#ppt_x"/>
                                          </p:val>
                                        </p:tav>
                                      </p:tavLst>
                                    </p:anim>
                                    <p:anim calcmode="lin" valueType="num">
                                      <p:cBhvr additive="base">
                                        <p:cTn id="17" dur="500" fill="hold"/>
                                        <p:tgtEl>
                                          <p:spTgt spid="293892"/>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1000"/>
                            </p:stCondLst>
                            <p:childTnLst>
                              <p:par>
                                <p:cTn id="19" presetID="2" presetClass="entr" presetSubtype="12" fill="hold" nodeType="afterEffect">
                                  <p:stCondLst>
                                    <p:cond delay="0"/>
                                  </p:stCondLst>
                                  <p:childTnLst>
                                    <p:set>
                                      <p:cBhvr>
                                        <p:cTn id="20" dur="1" fill="hold">
                                          <p:stCondLst>
                                            <p:cond delay="0"/>
                                          </p:stCondLst>
                                        </p:cTn>
                                        <p:tgtEl>
                                          <p:spTgt spid="293894"/>
                                        </p:tgtEl>
                                        <p:attrNameLst>
                                          <p:attrName>style.visibility</p:attrName>
                                        </p:attrNameLst>
                                      </p:cBhvr>
                                      <p:to>
                                        <p:strVal val="visible"/>
                                      </p:to>
                                    </p:set>
                                    <p:anim calcmode="lin" valueType="num">
                                      <p:cBhvr additive="base">
                                        <p:cTn id="21" dur="500" fill="hold"/>
                                        <p:tgtEl>
                                          <p:spTgt spid="293894"/>
                                        </p:tgtEl>
                                        <p:attrNameLst>
                                          <p:attrName>ppt_x</p:attrName>
                                        </p:attrNameLst>
                                      </p:cBhvr>
                                      <p:tavLst>
                                        <p:tav tm="0">
                                          <p:val>
                                            <p:strVal val="0-#ppt_w/2"/>
                                          </p:val>
                                        </p:tav>
                                        <p:tav tm="100000">
                                          <p:val>
                                            <p:strVal val="#ppt_x"/>
                                          </p:val>
                                        </p:tav>
                                      </p:tavLst>
                                    </p:anim>
                                    <p:anim calcmode="lin" valueType="num">
                                      <p:cBhvr additive="base">
                                        <p:cTn id="22" dur="500" fill="hold"/>
                                        <p:tgtEl>
                                          <p:spTgt spid="293894"/>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1500"/>
                            </p:stCondLst>
                            <p:childTnLst>
                              <p:par>
                                <p:cTn id="24" presetID="2" presetClass="entr" presetSubtype="6" fill="hold" nodeType="afterEffect">
                                  <p:stCondLst>
                                    <p:cond delay="0"/>
                                  </p:stCondLst>
                                  <p:childTnLst>
                                    <p:set>
                                      <p:cBhvr>
                                        <p:cTn id="25" dur="1" fill="hold">
                                          <p:stCondLst>
                                            <p:cond delay="0"/>
                                          </p:stCondLst>
                                        </p:cTn>
                                        <p:tgtEl>
                                          <p:spTgt spid="293896"/>
                                        </p:tgtEl>
                                        <p:attrNameLst>
                                          <p:attrName>style.visibility</p:attrName>
                                        </p:attrNameLst>
                                      </p:cBhvr>
                                      <p:to>
                                        <p:strVal val="visible"/>
                                      </p:to>
                                    </p:set>
                                    <p:anim calcmode="lin" valueType="num">
                                      <p:cBhvr additive="base">
                                        <p:cTn id="26" dur="500" fill="hold"/>
                                        <p:tgtEl>
                                          <p:spTgt spid="293896"/>
                                        </p:tgtEl>
                                        <p:attrNameLst>
                                          <p:attrName>ppt_x</p:attrName>
                                        </p:attrNameLst>
                                      </p:cBhvr>
                                      <p:tavLst>
                                        <p:tav tm="0">
                                          <p:val>
                                            <p:strVal val="1+#ppt_w/2"/>
                                          </p:val>
                                        </p:tav>
                                        <p:tav tm="100000">
                                          <p:val>
                                            <p:strVal val="#ppt_x"/>
                                          </p:val>
                                        </p:tav>
                                      </p:tavLst>
                                    </p:anim>
                                    <p:anim calcmode="lin" valueType="num">
                                      <p:cBhvr additive="base">
                                        <p:cTn id="27" dur="500" fill="hold"/>
                                        <p:tgtEl>
                                          <p:spTgt spid="293896"/>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2000"/>
                            </p:stCondLst>
                            <p:childTnLst>
                              <p:par>
                                <p:cTn id="29" presetID="2" presetClass="entr" presetSubtype="1" fill="hold" nodeType="afterEffect">
                                  <p:stCondLst>
                                    <p:cond delay="0"/>
                                  </p:stCondLst>
                                  <p:childTnLst>
                                    <p:set>
                                      <p:cBhvr>
                                        <p:cTn id="30" dur="1" fill="hold">
                                          <p:stCondLst>
                                            <p:cond delay="0"/>
                                          </p:stCondLst>
                                        </p:cTn>
                                        <p:tgtEl>
                                          <p:spTgt spid="293893"/>
                                        </p:tgtEl>
                                        <p:attrNameLst>
                                          <p:attrName>style.visibility</p:attrName>
                                        </p:attrNameLst>
                                      </p:cBhvr>
                                      <p:to>
                                        <p:strVal val="visible"/>
                                      </p:to>
                                    </p:set>
                                    <p:anim calcmode="lin" valueType="num">
                                      <p:cBhvr additive="base">
                                        <p:cTn id="31" dur="500" fill="hold"/>
                                        <p:tgtEl>
                                          <p:spTgt spid="293893"/>
                                        </p:tgtEl>
                                        <p:attrNameLst>
                                          <p:attrName>ppt_x</p:attrName>
                                        </p:attrNameLst>
                                      </p:cBhvr>
                                      <p:tavLst>
                                        <p:tav tm="0">
                                          <p:val>
                                            <p:strVal val="#ppt_x"/>
                                          </p:val>
                                        </p:tav>
                                        <p:tav tm="100000">
                                          <p:val>
                                            <p:strVal val="#ppt_x"/>
                                          </p:val>
                                        </p:tav>
                                      </p:tavLst>
                                    </p:anim>
                                    <p:anim calcmode="lin" valueType="num">
                                      <p:cBhvr additive="base">
                                        <p:cTn id="32" dur="500" fill="hold"/>
                                        <p:tgtEl>
                                          <p:spTgt spid="293893"/>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2500"/>
                            </p:stCondLst>
                            <p:childTnLst>
                              <p:par>
                                <p:cTn id="34" presetID="2" presetClass="entr" presetSubtype="4" fill="hold" nodeType="afterEffect">
                                  <p:stCondLst>
                                    <p:cond delay="0"/>
                                  </p:stCondLst>
                                  <p:childTnLst>
                                    <p:set>
                                      <p:cBhvr>
                                        <p:cTn id="35" dur="1" fill="hold">
                                          <p:stCondLst>
                                            <p:cond delay="0"/>
                                          </p:stCondLst>
                                        </p:cTn>
                                        <p:tgtEl>
                                          <p:spTgt spid="293895"/>
                                        </p:tgtEl>
                                        <p:attrNameLst>
                                          <p:attrName>style.visibility</p:attrName>
                                        </p:attrNameLst>
                                      </p:cBhvr>
                                      <p:to>
                                        <p:strVal val="visible"/>
                                      </p:to>
                                    </p:set>
                                    <p:anim calcmode="lin" valueType="num">
                                      <p:cBhvr additive="base">
                                        <p:cTn id="36" dur="500" fill="hold"/>
                                        <p:tgtEl>
                                          <p:spTgt spid="293895"/>
                                        </p:tgtEl>
                                        <p:attrNameLst>
                                          <p:attrName>ppt_x</p:attrName>
                                        </p:attrNameLst>
                                      </p:cBhvr>
                                      <p:tavLst>
                                        <p:tav tm="0">
                                          <p:val>
                                            <p:strVal val="#ppt_x"/>
                                          </p:val>
                                        </p:tav>
                                        <p:tav tm="100000">
                                          <p:val>
                                            <p:strVal val="#ppt_x"/>
                                          </p:val>
                                        </p:tav>
                                      </p:tavLst>
                                    </p:anim>
                                    <p:anim calcmode="lin" valueType="num">
                                      <p:cBhvr additive="base">
                                        <p:cTn id="37" dur="500" fill="hold"/>
                                        <p:tgtEl>
                                          <p:spTgt spid="293895"/>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3000"/>
                            </p:stCondLst>
                            <p:childTnLst>
                              <p:par>
                                <p:cTn id="39" presetID="9" presetClass="entr" presetSubtype="0" fill="hold" nodeType="afterEffect">
                                  <p:stCondLst>
                                    <p:cond delay="0"/>
                                  </p:stCondLst>
                                  <p:childTnLst>
                                    <p:set>
                                      <p:cBhvr>
                                        <p:cTn id="40" dur="1" fill="hold">
                                          <p:stCondLst>
                                            <p:cond delay="0"/>
                                          </p:stCondLst>
                                        </p:cTn>
                                        <p:tgtEl>
                                          <p:spTgt spid="14338"/>
                                        </p:tgtEl>
                                        <p:attrNameLst>
                                          <p:attrName>style.visibility</p:attrName>
                                        </p:attrNameLst>
                                      </p:cBhvr>
                                      <p:to>
                                        <p:strVal val="visible"/>
                                      </p:to>
                                    </p:set>
                                    <p:animEffect transition="in" filter="dissolve">
                                      <p:cBhvr>
                                        <p:cTn id="4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981200"/>
            <a:ext cx="3244850"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275" y="1539875"/>
            <a:ext cx="1925638"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687388" y="4327525"/>
            <a:ext cx="4494212" cy="170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529" tIns="49265" rIns="98529" bIns="49265">
            <a:spAutoFit/>
          </a:bodyPr>
          <a:lstStyle/>
          <a:p>
            <a:pPr marL="0" marR="0" lvl="0" indent="0" defTabSz="977900" eaLnBrk="1" fontAlgn="auto" latinLnBrk="0" hangingPunct="1">
              <a:lnSpc>
                <a:spcPct val="100000"/>
              </a:lnSpc>
              <a:spcBef>
                <a:spcPct val="50000"/>
              </a:spcBef>
              <a:spcAft>
                <a:spcPts val="0"/>
              </a:spcAft>
              <a:buClrTx/>
              <a:buSzTx/>
              <a:buFontTx/>
              <a:buNone/>
              <a:tabLst/>
              <a:defRPr/>
            </a:pPr>
            <a:r>
              <a:rPr kumimoji="0" lang="en-US" sz="1900" b="1" i="0" u="none" strike="noStrike" kern="0" cap="none" spc="0" normalizeH="0" baseline="0" noProof="0" dirty="0" smtClean="0">
                <a:ln>
                  <a:noFill/>
                </a:ln>
                <a:solidFill>
                  <a:srgbClr val="000000"/>
                </a:solidFill>
                <a:effectLst/>
                <a:uLnTx/>
                <a:uFillTx/>
                <a:latin typeface="Book Antiqua" pitchFamily="18" charset="0"/>
              </a:rPr>
              <a:t>Thus the mercury at 4.2 K has entered a new state, which, owing to its particular electrical properties, can be called the state of </a:t>
            </a:r>
            <a:r>
              <a:rPr kumimoji="0" lang="en-US" sz="1900" b="1" i="1" u="none" strike="noStrike" kern="0" cap="none" spc="0" normalizeH="0" baseline="0" noProof="0" dirty="0" smtClean="0">
                <a:ln>
                  <a:noFill/>
                </a:ln>
                <a:solidFill>
                  <a:srgbClr val="0070C0"/>
                </a:solidFill>
                <a:effectLst/>
                <a:uLnTx/>
                <a:uFillTx/>
                <a:latin typeface="Book Antiqua" pitchFamily="18" charset="0"/>
              </a:rPr>
              <a:t>superconductivity </a:t>
            </a:r>
            <a:r>
              <a:rPr kumimoji="0" lang="en-US" sz="1900" b="1" i="1" u="none" strike="noStrike" kern="0" cap="none" spc="0" normalizeH="0" baseline="0" noProof="0" dirty="0" smtClean="0">
                <a:ln>
                  <a:noFill/>
                </a:ln>
                <a:solidFill>
                  <a:srgbClr val="000000"/>
                </a:solidFill>
                <a:effectLst/>
                <a:uLnTx/>
                <a:uFillTx/>
                <a:latin typeface="Book Antiqua" pitchFamily="18" charset="0"/>
              </a:rPr>
              <a:t> </a:t>
            </a:r>
          </a:p>
          <a:p>
            <a:pPr marL="0" marR="0" lvl="0" indent="0" defTabSz="977900" eaLnBrk="1" fontAlgn="auto" latinLnBrk="0" hangingPunct="1">
              <a:lnSpc>
                <a:spcPct val="100000"/>
              </a:lnSpc>
              <a:spcBef>
                <a:spcPct val="50000"/>
              </a:spcBef>
              <a:spcAft>
                <a:spcPts val="0"/>
              </a:spcAft>
              <a:buClrTx/>
              <a:buSzTx/>
              <a:buFontTx/>
              <a:buNone/>
              <a:tabLst/>
              <a:defRPr/>
            </a:pPr>
            <a:r>
              <a:rPr kumimoji="0" lang="en-US" sz="1900" b="1" i="0" u="sng" strike="noStrike" kern="0" cap="none" spc="0" normalizeH="0" baseline="0" noProof="0" dirty="0" smtClean="0">
                <a:ln>
                  <a:noFill/>
                </a:ln>
                <a:solidFill>
                  <a:srgbClr val="000000"/>
                </a:solidFill>
                <a:effectLst/>
                <a:uLnTx/>
                <a:uFillTx/>
                <a:latin typeface="Arial" pitchFamily="34" charset="0"/>
              </a:rPr>
              <a:t>H. </a:t>
            </a:r>
            <a:r>
              <a:rPr kumimoji="0" lang="en-US" sz="1900" b="1" i="0" u="sng" strike="noStrike" kern="0" cap="none" spc="0" normalizeH="0" baseline="0" noProof="0" dirty="0" err="1" smtClean="0">
                <a:ln>
                  <a:noFill/>
                </a:ln>
                <a:solidFill>
                  <a:srgbClr val="000000"/>
                </a:solidFill>
                <a:effectLst/>
                <a:uLnTx/>
                <a:uFillTx/>
                <a:latin typeface="Arial" pitchFamily="34" charset="0"/>
              </a:rPr>
              <a:t>Kamerlingh-Onnes</a:t>
            </a:r>
            <a:r>
              <a:rPr kumimoji="0" lang="en-US" sz="1900" b="1" i="0" u="sng" strike="noStrike" kern="0" cap="none" spc="0" normalizeH="0" baseline="0" noProof="0" dirty="0" smtClean="0">
                <a:ln>
                  <a:noFill/>
                </a:ln>
                <a:solidFill>
                  <a:srgbClr val="000000"/>
                </a:solidFill>
                <a:effectLst/>
                <a:uLnTx/>
                <a:uFillTx/>
                <a:latin typeface="Arial" pitchFamily="34" charset="0"/>
              </a:rPr>
              <a:t> (1911)</a:t>
            </a:r>
          </a:p>
        </p:txBody>
      </p:sp>
      <p:sp>
        <p:nvSpPr>
          <p:cNvPr id="5" name="Rectangle 5"/>
          <p:cNvSpPr txBox="1">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1911</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A Big Surprise!</a:t>
            </a:r>
          </a:p>
        </p:txBody>
      </p:sp>
      <p:grpSp>
        <p:nvGrpSpPr>
          <p:cNvPr id="9" name="Group 8"/>
          <p:cNvGrpSpPr/>
          <p:nvPr/>
        </p:nvGrpSpPr>
        <p:grpSpPr>
          <a:xfrm>
            <a:off x="3536950" y="1752600"/>
            <a:ext cx="1339850" cy="2119313"/>
            <a:chOff x="3536950" y="1752600"/>
            <a:chExt cx="1339850" cy="2119313"/>
          </a:xfrm>
        </p:grpSpPr>
        <p:sp>
          <p:nvSpPr>
            <p:cNvPr id="7" name="Text Box 6"/>
            <p:cNvSpPr txBox="1">
              <a:spLocks noChangeArrowheads="1"/>
            </p:cNvSpPr>
            <p:nvPr/>
          </p:nvSpPr>
          <p:spPr bwMode="auto">
            <a:xfrm>
              <a:off x="3536950" y="35052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Gilles Holst</a:t>
              </a:r>
            </a:p>
          </p:txBody>
        </p:sp>
        <p:pic>
          <p:nvPicPr>
            <p:cNvPr id="8" name="Picture 13" descr="gilles_hols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52600"/>
              <a:ext cx="1295400"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02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 y="838200"/>
            <a:ext cx="86010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982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 y="76200"/>
            <a:ext cx="883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Magnetic Properties</a:t>
            </a:r>
          </a:p>
        </p:txBody>
      </p:sp>
      <p:grpSp>
        <p:nvGrpSpPr>
          <p:cNvPr id="3" name="Group 52"/>
          <p:cNvGrpSpPr>
            <a:grpSpLocks/>
          </p:cNvGrpSpPr>
          <p:nvPr/>
        </p:nvGrpSpPr>
        <p:grpSpPr bwMode="auto">
          <a:xfrm>
            <a:off x="685800" y="1905000"/>
            <a:ext cx="3657600" cy="3962400"/>
            <a:chOff x="432" y="1200"/>
            <a:chExt cx="2304" cy="2496"/>
          </a:xfrm>
        </p:grpSpPr>
        <p:grpSp>
          <p:nvGrpSpPr>
            <p:cNvPr id="4" name="Group 17"/>
            <p:cNvGrpSpPr>
              <a:grpSpLocks/>
            </p:cNvGrpSpPr>
            <p:nvPr/>
          </p:nvGrpSpPr>
          <p:grpSpPr bwMode="auto">
            <a:xfrm>
              <a:off x="432" y="1353"/>
              <a:ext cx="2304" cy="2343"/>
              <a:chOff x="432" y="1257"/>
              <a:chExt cx="2304" cy="2343"/>
            </a:xfrm>
          </p:grpSpPr>
          <p:sp>
            <p:nvSpPr>
              <p:cNvPr id="29" name="Line 3"/>
              <p:cNvSpPr>
                <a:spLocks noChangeShapeType="1"/>
              </p:cNvSpPr>
              <p:nvPr/>
            </p:nvSpPr>
            <p:spPr bwMode="auto">
              <a:xfrm flipH="1">
                <a:off x="1920" y="1449"/>
                <a:ext cx="624"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Freeform 4"/>
              <p:cNvSpPr>
                <a:spLocks/>
              </p:cNvSpPr>
              <p:nvPr/>
            </p:nvSpPr>
            <p:spPr bwMode="auto">
              <a:xfrm>
                <a:off x="864" y="1449"/>
                <a:ext cx="1056" cy="1344"/>
              </a:xfrm>
              <a:custGeom>
                <a:avLst/>
                <a:gdLst>
                  <a:gd name="T0" fmla="*/ 0 w 624"/>
                  <a:gd name="T1" fmla="*/ 816 h 816"/>
                  <a:gd name="T2" fmla="*/ 144 w 624"/>
                  <a:gd name="T3" fmla="*/ 768 h 816"/>
                  <a:gd name="T4" fmla="*/ 288 w 624"/>
                  <a:gd name="T5" fmla="*/ 672 h 816"/>
                  <a:gd name="T6" fmla="*/ 480 w 624"/>
                  <a:gd name="T7" fmla="*/ 432 h 816"/>
                  <a:gd name="T8" fmla="*/ 576 w 624"/>
                  <a:gd name="T9" fmla="*/ 192 h 816"/>
                  <a:gd name="T10" fmla="*/ 624 w 624"/>
                  <a:gd name="T11" fmla="*/ 0 h 816"/>
                </a:gdLst>
                <a:ahLst/>
                <a:cxnLst>
                  <a:cxn ang="0">
                    <a:pos x="T0" y="T1"/>
                  </a:cxn>
                  <a:cxn ang="0">
                    <a:pos x="T2" y="T3"/>
                  </a:cxn>
                  <a:cxn ang="0">
                    <a:pos x="T4" y="T5"/>
                  </a:cxn>
                  <a:cxn ang="0">
                    <a:pos x="T6" y="T7"/>
                  </a:cxn>
                  <a:cxn ang="0">
                    <a:pos x="T8" y="T9"/>
                  </a:cxn>
                  <a:cxn ang="0">
                    <a:pos x="T10" y="T11"/>
                  </a:cxn>
                </a:cxnLst>
                <a:rect l="0" t="0" r="r" b="b"/>
                <a:pathLst>
                  <a:path w="624" h="816">
                    <a:moveTo>
                      <a:pt x="0" y="816"/>
                    </a:moveTo>
                    <a:cubicBezTo>
                      <a:pt x="48" y="804"/>
                      <a:pt x="96" y="792"/>
                      <a:pt x="144" y="768"/>
                    </a:cubicBezTo>
                    <a:cubicBezTo>
                      <a:pt x="192" y="744"/>
                      <a:pt x="232" y="728"/>
                      <a:pt x="288" y="672"/>
                    </a:cubicBezTo>
                    <a:cubicBezTo>
                      <a:pt x="344" y="616"/>
                      <a:pt x="432" y="512"/>
                      <a:pt x="480" y="432"/>
                    </a:cubicBezTo>
                    <a:cubicBezTo>
                      <a:pt x="528" y="352"/>
                      <a:pt x="552" y="264"/>
                      <a:pt x="576" y="192"/>
                    </a:cubicBezTo>
                    <a:cubicBezTo>
                      <a:pt x="600" y="120"/>
                      <a:pt x="612" y="60"/>
                      <a:pt x="624" y="0"/>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 name="Line 9"/>
              <p:cNvSpPr>
                <a:spLocks noChangeShapeType="1"/>
              </p:cNvSpPr>
              <p:nvPr/>
            </p:nvSpPr>
            <p:spPr bwMode="auto">
              <a:xfrm flipV="1">
                <a:off x="864" y="1449"/>
                <a:ext cx="96"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 name="Text Box 10"/>
              <p:cNvSpPr txBox="1">
                <a:spLocks noChangeArrowheads="1"/>
              </p:cNvSpPr>
              <p:nvPr/>
            </p:nvSpPr>
            <p:spPr bwMode="auto">
              <a:xfrm>
                <a:off x="642" y="135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000000"/>
                    </a:solidFill>
                    <a:effectLst/>
                    <a:uLnTx/>
                    <a:uFillTx/>
                    <a:latin typeface="Arial" pitchFamily="34" charset="0"/>
                  </a:rPr>
                  <a:t>0</a:t>
                </a:r>
              </a:p>
            </p:txBody>
          </p:sp>
          <p:sp>
            <p:nvSpPr>
              <p:cNvPr id="33" name="Text Box 11"/>
              <p:cNvSpPr txBox="1">
                <a:spLocks noChangeArrowheads="1"/>
              </p:cNvSpPr>
              <p:nvPr/>
            </p:nvSpPr>
            <p:spPr bwMode="auto">
              <a:xfrm>
                <a:off x="432" y="2649"/>
                <a:ext cx="4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-1/4</a:t>
                </a:r>
                <a:r>
                  <a:rPr kumimoji="0" lang="en-US" sz="1800" b="0" i="0" u="none" strike="noStrike" kern="0" cap="none" spc="0" normalizeH="0" baseline="0" noProof="0" smtClean="0">
                    <a:ln>
                      <a:noFill/>
                    </a:ln>
                    <a:solidFill>
                      <a:srgbClr val="000000"/>
                    </a:solidFill>
                    <a:effectLst/>
                    <a:uLnTx/>
                    <a:uFillTx/>
                    <a:latin typeface="Arial" pitchFamily="34" charset="0"/>
                    <a:sym typeface="MT Symbol" pitchFamily="82" charset="2"/>
                  </a:rPr>
                  <a:t></a:t>
                </a: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4" name="Text Box 12"/>
              <p:cNvSpPr txBox="1">
                <a:spLocks noChangeArrowheads="1"/>
              </p:cNvSpPr>
              <p:nvPr/>
            </p:nvSpPr>
            <p:spPr bwMode="auto">
              <a:xfrm>
                <a:off x="432" y="1890"/>
                <a:ext cx="23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sym typeface="Symbol" pitchFamily="18" charset="2"/>
                  </a:rPr>
                  <a:t></a:t>
                </a:r>
                <a:endParaRPr kumimoji="0" lang="en-US" sz="2800" b="0" i="0" u="none" strike="noStrike" kern="0" cap="none" spc="0" normalizeH="0" baseline="0" noProof="0" smtClean="0">
                  <a:ln>
                    <a:noFill/>
                  </a:ln>
                  <a:solidFill>
                    <a:srgbClr val="000000"/>
                  </a:solidFill>
                  <a:effectLst/>
                  <a:uLnTx/>
                  <a:uFillTx/>
                </a:endParaRPr>
              </a:p>
            </p:txBody>
          </p:sp>
          <p:grpSp>
            <p:nvGrpSpPr>
              <p:cNvPr id="35" name="Group 13"/>
              <p:cNvGrpSpPr>
                <a:grpSpLocks/>
              </p:cNvGrpSpPr>
              <p:nvPr/>
            </p:nvGrpSpPr>
            <p:grpSpPr bwMode="auto">
              <a:xfrm>
                <a:off x="864" y="1257"/>
                <a:ext cx="1872" cy="2343"/>
                <a:chOff x="864" y="1152"/>
                <a:chExt cx="1872" cy="2343"/>
              </a:xfrm>
            </p:grpSpPr>
            <p:sp>
              <p:nvSpPr>
                <p:cNvPr id="36" name="Line 14"/>
                <p:cNvSpPr>
                  <a:spLocks noChangeShapeType="1"/>
                </p:cNvSpPr>
                <p:nvPr/>
              </p:nvSpPr>
              <p:spPr bwMode="auto">
                <a:xfrm flipV="1">
                  <a:off x="864" y="1152"/>
                  <a:ext cx="0" cy="1968"/>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 name="Line 15"/>
                <p:cNvSpPr>
                  <a:spLocks noChangeShapeType="1"/>
                </p:cNvSpPr>
                <p:nvPr/>
              </p:nvSpPr>
              <p:spPr bwMode="auto">
                <a:xfrm>
                  <a:off x="864" y="3120"/>
                  <a:ext cx="1872"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 name="Text Box 16"/>
                <p:cNvSpPr txBox="1">
                  <a:spLocks noChangeArrowheads="1"/>
                </p:cNvSpPr>
                <p:nvPr/>
              </p:nvSpPr>
              <p:spPr bwMode="auto">
                <a:xfrm>
                  <a:off x="1622" y="3168"/>
                  <a:ext cx="2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Arial" pitchFamily="34" charset="0"/>
                    </a:rPr>
                    <a:t>T</a:t>
                  </a:r>
                </a:p>
              </p:txBody>
            </p:sp>
          </p:grpSp>
        </p:grpSp>
        <p:grpSp>
          <p:nvGrpSpPr>
            <p:cNvPr id="5" name="Group 23"/>
            <p:cNvGrpSpPr>
              <a:grpSpLocks/>
            </p:cNvGrpSpPr>
            <p:nvPr/>
          </p:nvGrpSpPr>
          <p:grpSpPr bwMode="auto">
            <a:xfrm>
              <a:off x="1115" y="1946"/>
              <a:ext cx="272" cy="404"/>
              <a:chOff x="3504" y="1536"/>
              <a:chExt cx="486" cy="720"/>
            </a:xfrm>
          </p:grpSpPr>
          <p:sp>
            <p:nvSpPr>
              <p:cNvPr id="25" name="Oval 18"/>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Oval 19"/>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 name="Line 21"/>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Line 22"/>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6" name="Group 37"/>
            <p:cNvGrpSpPr>
              <a:grpSpLocks/>
            </p:cNvGrpSpPr>
            <p:nvPr/>
          </p:nvGrpSpPr>
          <p:grpSpPr bwMode="auto">
            <a:xfrm>
              <a:off x="1056" y="1680"/>
              <a:ext cx="93" cy="912"/>
              <a:chOff x="3398" y="1062"/>
              <a:chExt cx="166" cy="1626"/>
            </a:xfrm>
          </p:grpSpPr>
          <p:sp>
            <p:nvSpPr>
              <p:cNvPr id="20" name="Freeform 26"/>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Freeform 29"/>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Line 31"/>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Line 32"/>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Line 36"/>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7" name="Group 38"/>
            <p:cNvGrpSpPr>
              <a:grpSpLocks/>
            </p:cNvGrpSpPr>
            <p:nvPr/>
          </p:nvGrpSpPr>
          <p:grpSpPr bwMode="auto">
            <a:xfrm rot="10800000" flipV="1">
              <a:off x="1357" y="1680"/>
              <a:ext cx="93" cy="912"/>
              <a:chOff x="3398" y="1062"/>
              <a:chExt cx="166" cy="1626"/>
            </a:xfrm>
          </p:grpSpPr>
          <p:sp>
            <p:nvSpPr>
              <p:cNvPr id="15" name="Freeform 39"/>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Freeform 40"/>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Line 41"/>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Line 42"/>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Line 43"/>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8" name="Group 45"/>
            <p:cNvGrpSpPr>
              <a:grpSpLocks/>
            </p:cNvGrpSpPr>
            <p:nvPr/>
          </p:nvGrpSpPr>
          <p:grpSpPr bwMode="auto">
            <a:xfrm>
              <a:off x="2064" y="1920"/>
              <a:ext cx="272" cy="404"/>
              <a:chOff x="3504" y="1536"/>
              <a:chExt cx="486" cy="720"/>
            </a:xfrm>
          </p:grpSpPr>
          <p:sp>
            <p:nvSpPr>
              <p:cNvPr id="11" name="Oval 46"/>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Oval 47"/>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Line 48"/>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49"/>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9" name="Text Box 50"/>
            <p:cNvSpPr txBox="1">
              <a:spLocks noChangeArrowheads="1"/>
            </p:cNvSpPr>
            <p:nvPr/>
          </p:nvSpPr>
          <p:spPr bwMode="auto">
            <a:xfrm>
              <a:off x="2016" y="1200"/>
              <a:ext cx="43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Comic Sans MS" pitchFamily="66" charset="0"/>
                </a:rPr>
                <a:t>H off</a:t>
              </a:r>
            </a:p>
          </p:txBody>
        </p:sp>
        <p:sp>
          <p:nvSpPr>
            <p:cNvPr id="10" name="Text Box 51"/>
            <p:cNvSpPr txBox="1">
              <a:spLocks noChangeArrowheads="1"/>
            </p:cNvSpPr>
            <p:nvPr/>
          </p:nvSpPr>
          <p:spPr bwMode="auto">
            <a:xfrm>
              <a:off x="1122" y="1224"/>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FF0000"/>
                  </a:solidFill>
                  <a:effectLst/>
                  <a:uLnTx/>
                  <a:uFillTx/>
                  <a:latin typeface="Comic Sans MS" pitchFamily="66" charset="0"/>
                </a:rPr>
                <a:t>H on</a:t>
              </a:r>
            </a:p>
          </p:txBody>
        </p:sp>
      </p:grpSp>
      <p:sp>
        <p:nvSpPr>
          <p:cNvPr id="83" name="Text Box 97"/>
          <p:cNvSpPr txBox="1">
            <a:spLocks noChangeArrowheads="1"/>
          </p:cNvSpPr>
          <p:nvPr/>
        </p:nvSpPr>
        <p:spPr bwMode="auto">
          <a:xfrm>
            <a:off x="1676400" y="5930900"/>
            <a:ext cx="25939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Comic Sans MS" pitchFamily="66" charset="0"/>
              </a:rPr>
              <a:t>Expected (Lenz’ Law)</a:t>
            </a:r>
          </a:p>
        </p:txBody>
      </p:sp>
      <p:grpSp>
        <p:nvGrpSpPr>
          <p:cNvPr id="88" name="Group 87"/>
          <p:cNvGrpSpPr/>
          <p:nvPr/>
        </p:nvGrpSpPr>
        <p:grpSpPr>
          <a:xfrm>
            <a:off x="4419600" y="1905000"/>
            <a:ext cx="4240213" cy="4324350"/>
            <a:chOff x="4419600" y="1905000"/>
            <a:chExt cx="4240213" cy="4324350"/>
          </a:xfrm>
        </p:grpSpPr>
        <p:grpSp>
          <p:nvGrpSpPr>
            <p:cNvPr id="39" name="Group 53"/>
            <p:cNvGrpSpPr>
              <a:grpSpLocks/>
            </p:cNvGrpSpPr>
            <p:nvPr/>
          </p:nvGrpSpPr>
          <p:grpSpPr bwMode="auto">
            <a:xfrm>
              <a:off x="4419600" y="1905000"/>
              <a:ext cx="3657600" cy="3962400"/>
              <a:chOff x="432" y="1200"/>
              <a:chExt cx="2304" cy="2496"/>
            </a:xfrm>
          </p:grpSpPr>
          <p:grpSp>
            <p:nvGrpSpPr>
              <p:cNvPr id="40" name="Group 54"/>
              <p:cNvGrpSpPr>
                <a:grpSpLocks/>
              </p:cNvGrpSpPr>
              <p:nvPr/>
            </p:nvGrpSpPr>
            <p:grpSpPr bwMode="auto">
              <a:xfrm>
                <a:off x="432" y="1353"/>
                <a:ext cx="2304" cy="2343"/>
                <a:chOff x="432" y="1257"/>
                <a:chExt cx="2304" cy="2343"/>
              </a:xfrm>
            </p:grpSpPr>
            <p:sp>
              <p:nvSpPr>
                <p:cNvPr id="65" name="Line 55"/>
                <p:cNvSpPr>
                  <a:spLocks noChangeShapeType="1"/>
                </p:cNvSpPr>
                <p:nvPr/>
              </p:nvSpPr>
              <p:spPr bwMode="auto">
                <a:xfrm flipH="1">
                  <a:off x="1920" y="1449"/>
                  <a:ext cx="624"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Freeform 56"/>
                <p:cNvSpPr>
                  <a:spLocks/>
                </p:cNvSpPr>
                <p:nvPr/>
              </p:nvSpPr>
              <p:spPr bwMode="auto">
                <a:xfrm>
                  <a:off x="864" y="1449"/>
                  <a:ext cx="1056" cy="1344"/>
                </a:xfrm>
                <a:custGeom>
                  <a:avLst/>
                  <a:gdLst>
                    <a:gd name="T0" fmla="*/ 0 w 624"/>
                    <a:gd name="T1" fmla="*/ 816 h 816"/>
                    <a:gd name="T2" fmla="*/ 144 w 624"/>
                    <a:gd name="T3" fmla="*/ 768 h 816"/>
                    <a:gd name="T4" fmla="*/ 288 w 624"/>
                    <a:gd name="T5" fmla="*/ 672 h 816"/>
                    <a:gd name="T6" fmla="*/ 480 w 624"/>
                    <a:gd name="T7" fmla="*/ 432 h 816"/>
                    <a:gd name="T8" fmla="*/ 576 w 624"/>
                    <a:gd name="T9" fmla="*/ 192 h 816"/>
                    <a:gd name="T10" fmla="*/ 624 w 624"/>
                    <a:gd name="T11" fmla="*/ 0 h 816"/>
                  </a:gdLst>
                  <a:ahLst/>
                  <a:cxnLst>
                    <a:cxn ang="0">
                      <a:pos x="T0" y="T1"/>
                    </a:cxn>
                    <a:cxn ang="0">
                      <a:pos x="T2" y="T3"/>
                    </a:cxn>
                    <a:cxn ang="0">
                      <a:pos x="T4" y="T5"/>
                    </a:cxn>
                    <a:cxn ang="0">
                      <a:pos x="T6" y="T7"/>
                    </a:cxn>
                    <a:cxn ang="0">
                      <a:pos x="T8" y="T9"/>
                    </a:cxn>
                    <a:cxn ang="0">
                      <a:pos x="T10" y="T11"/>
                    </a:cxn>
                  </a:cxnLst>
                  <a:rect l="0" t="0" r="r" b="b"/>
                  <a:pathLst>
                    <a:path w="624" h="816">
                      <a:moveTo>
                        <a:pt x="0" y="816"/>
                      </a:moveTo>
                      <a:cubicBezTo>
                        <a:pt x="48" y="804"/>
                        <a:pt x="96" y="792"/>
                        <a:pt x="144" y="768"/>
                      </a:cubicBezTo>
                      <a:cubicBezTo>
                        <a:pt x="192" y="744"/>
                        <a:pt x="232" y="728"/>
                        <a:pt x="288" y="672"/>
                      </a:cubicBezTo>
                      <a:cubicBezTo>
                        <a:pt x="344" y="616"/>
                        <a:pt x="432" y="512"/>
                        <a:pt x="480" y="432"/>
                      </a:cubicBezTo>
                      <a:cubicBezTo>
                        <a:pt x="528" y="352"/>
                        <a:pt x="552" y="264"/>
                        <a:pt x="576" y="192"/>
                      </a:cubicBezTo>
                      <a:cubicBezTo>
                        <a:pt x="600" y="120"/>
                        <a:pt x="612" y="60"/>
                        <a:pt x="624" y="0"/>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Line 57"/>
                <p:cNvSpPr>
                  <a:spLocks noChangeShapeType="1"/>
                </p:cNvSpPr>
                <p:nvPr/>
              </p:nvSpPr>
              <p:spPr bwMode="auto">
                <a:xfrm flipV="1">
                  <a:off x="864" y="1449"/>
                  <a:ext cx="96"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 name="Text Box 58"/>
                <p:cNvSpPr txBox="1">
                  <a:spLocks noChangeArrowheads="1"/>
                </p:cNvSpPr>
                <p:nvPr/>
              </p:nvSpPr>
              <p:spPr bwMode="auto">
                <a:xfrm>
                  <a:off x="642" y="135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000000"/>
                      </a:solidFill>
                      <a:effectLst/>
                      <a:uLnTx/>
                      <a:uFillTx/>
                      <a:latin typeface="Arial" pitchFamily="34" charset="0"/>
                    </a:rPr>
                    <a:t>0</a:t>
                  </a:r>
                </a:p>
              </p:txBody>
            </p:sp>
            <p:sp>
              <p:nvSpPr>
                <p:cNvPr id="69" name="Text Box 59"/>
                <p:cNvSpPr txBox="1">
                  <a:spLocks noChangeArrowheads="1"/>
                </p:cNvSpPr>
                <p:nvPr/>
              </p:nvSpPr>
              <p:spPr bwMode="auto">
                <a:xfrm>
                  <a:off x="432" y="2649"/>
                  <a:ext cx="4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-1/4</a:t>
                  </a:r>
                  <a:r>
                    <a:rPr kumimoji="0" lang="en-US" sz="1800" b="0" i="0" u="none" strike="noStrike" kern="0" cap="none" spc="0" normalizeH="0" baseline="0" noProof="0" smtClean="0">
                      <a:ln>
                        <a:noFill/>
                      </a:ln>
                      <a:solidFill>
                        <a:srgbClr val="000000"/>
                      </a:solidFill>
                      <a:effectLst/>
                      <a:uLnTx/>
                      <a:uFillTx/>
                      <a:latin typeface="Arial" pitchFamily="34" charset="0"/>
                      <a:sym typeface="MT Symbol" pitchFamily="82" charset="2"/>
                    </a:rPr>
                    <a:t></a:t>
                  </a: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70" name="Text Box 60"/>
                <p:cNvSpPr txBox="1">
                  <a:spLocks noChangeArrowheads="1"/>
                </p:cNvSpPr>
                <p:nvPr/>
              </p:nvSpPr>
              <p:spPr bwMode="auto">
                <a:xfrm>
                  <a:off x="432" y="1890"/>
                  <a:ext cx="23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sym typeface="Symbol" pitchFamily="18" charset="2"/>
                    </a:rPr>
                    <a:t></a:t>
                  </a:r>
                  <a:endParaRPr kumimoji="0" lang="en-US" sz="2800" b="0" i="0" u="none" strike="noStrike" kern="0" cap="none" spc="0" normalizeH="0" baseline="0" noProof="0" smtClean="0">
                    <a:ln>
                      <a:noFill/>
                    </a:ln>
                    <a:solidFill>
                      <a:srgbClr val="000000"/>
                    </a:solidFill>
                    <a:effectLst/>
                    <a:uLnTx/>
                    <a:uFillTx/>
                  </a:endParaRPr>
                </a:p>
              </p:txBody>
            </p:sp>
            <p:grpSp>
              <p:nvGrpSpPr>
                <p:cNvPr id="71" name="Group 61"/>
                <p:cNvGrpSpPr>
                  <a:grpSpLocks/>
                </p:cNvGrpSpPr>
                <p:nvPr/>
              </p:nvGrpSpPr>
              <p:grpSpPr bwMode="auto">
                <a:xfrm>
                  <a:off x="864" y="1257"/>
                  <a:ext cx="1872" cy="2343"/>
                  <a:chOff x="864" y="1152"/>
                  <a:chExt cx="1872" cy="2343"/>
                </a:xfrm>
              </p:grpSpPr>
              <p:sp>
                <p:nvSpPr>
                  <p:cNvPr id="72" name="Line 62"/>
                  <p:cNvSpPr>
                    <a:spLocks noChangeShapeType="1"/>
                  </p:cNvSpPr>
                  <p:nvPr/>
                </p:nvSpPr>
                <p:spPr bwMode="auto">
                  <a:xfrm flipV="1">
                    <a:off x="864" y="1152"/>
                    <a:ext cx="0" cy="1968"/>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 name="Line 63"/>
                  <p:cNvSpPr>
                    <a:spLocks noChangeShapeType="1"/>
                  </p:cNvSpPr>
                  <p:nvPr/>
                </p:nvSpPr>
                <p:spPr bwMode="auto">
                  <a:xfrm>
                    <a:off x="864" y="3120"/>
                    <a:ext cx="1872"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 name="Text Box 64"/>
                  <p:cNvSpPr txBox="1">
                    <a:spLocks noChangeArrowheads="1"/>
                  </p:cNvSpPr>
                  <p:nvPr/>
                </p:nvSpPr>
                <p:spPr bwMode="auto">
                  <a:xfrm>
                    <a:off x="1622" y="3168"/>
                    <a:ext cx="2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Arial" pitchFamily="34" charset="0"/>
                      </a:rPr>
                      <a:t>T</a:t>
                    </a:r>
                  </a:p>
                </p:txBody>
              </p:sp>
            </p:grpSp>
          </p:grpSp>
          <p:grpSp>
            <p:nvGrpSpPr>
              <p:cNvPr id="41" name="Group 65"/>
              <p:cNvGrpSpPr>
                <a:grpSpLocks/>
              </p:cNvGrpSpPr>
              <p:nvPr/>
            </p:nvGrpSpPr>
            <p:grpSpPr bwMode="auto">
              <a:xfrm>
                <a:off x="1115" y="1946"/>
                <a:ext cx="272" cy="404"/>
                <a:chOff x="3504" y="1536"/>
                <a:chExt cx="486" cy="720"/>
              </a:xfrm>
            </p:grpSpPr>
            <p:sp>
              <p:nvSpPr>
                <p:cNvPr id="61" name="Oval 66"/>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 name="Oval 67"/>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 name="Line 68"/>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 name="Line 69"/>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2" name="Group 70"/>
              <p:cNvGrpSpPr>
                <a:grpSpLocks/>
              </p:cNvGrpSpPr>
              <p:nvPr/>
            </p:nvGrpSpPr>
            <p:grpSpPr bwMode="auto">
              <a:xfrm>
                <a:off x="1056" y="1680"/>
                <a:ext cx="93" cy="912"/>
                <a:chOff x="3398" y="1062"/>
                <a:chExt cx="166" cy="1626"/>
              </a:xfrm>
            </p:grpSpPr>
            <p:sp>
              <p:nvSpPr>
                <p:cNvPr id="56" name="Freeform 71"/>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7" name="Freeform 72"/>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8" name="Line 73"/>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9" name="Line 74"/>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Line 75"/>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3" name="Group 76"/>
              <p:cNvGrpSpPr>
                <a:grpSpLocks/>
              </p:cNvGrpSpPr>
              <p:nvPr/>
            </p:nvGrpSpPr>
            <p:grpSpPr bwMode="auto">
              <a:xfrm rot="10800000" flipV="1">
                <a:off x="1357" y="1680"/>
                <a:ext cx="93" cy="912"/>
                <a:chOff x="3398" y="1062"/>
                <a:chExt cx="166" cy="1626"/>
              </a:xfrm>
            </p:grpSpPr>
            <p:sp>
              <p:nvSpPr>
                <p:cNvPr id="51" name="Freeform 77"/>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2" name="Freeform 78"/>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Lst>
                  <a:ahLst/>
                  <a:cxnLst>
                    <a:cxn ang="0">
                      <a:pos x="T0" y="T1"/>
                    </a:cxn>
                    <a:cxn ang="0">
                      <a:pos x="T2" y="T3"/>
                    </a:cxn>
                    <a:cxn ang="0">
                      <a:pos x="T4" y="T5"/>
                    </a:cxn>
                    <a:cxn ang="0">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3" name="Line 79"/>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4" name="Line 80"/>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5" name="Line 81"/>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4" name="Group 82"/>
              <p:cNvGrpSpPr>
                <a:grpSpLocks/>
              </p:cNvGrpSpPr>
              <p:nvPr/>
            </p:nvGrpSpPr>
            <p:grpSpPr bwMode="auto">
              <a:xfrm>
                <a:off x="2064" y="1920"/>
                <a:ext cx="272" cy="404"/>
                <a:chOff x="3504" y="1536"/>
                <a:chExt cx="486" cy="720"/>
              </a:xfrm>
            </p:grpSpPr>
            <p:sp>
              <p:nvSpPr>
                <p:cNvPr id="47" name="Oval 83"/>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8" name="Oval 84"/>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9" name="Line 85"/>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0" name="Line 86"/>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45" name="Text Box 87"/>
              <p:cNvSpPr txBox="1">
                <a:spLocks noChangeArrowheads="1"/>
              </p:cNvSpPr>
              <p:nvPr/>
            </p:nvSpPr>
            <p:spPr bwMode="auto">
              <a:xfrm>
                <a:off x="2016" y="1200"/>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FF0000"/>
                    </a:solidFill>
                    <a:effectLst/>
                    <a:uLnTx/>
                    <a:uFillTx/>
                    <a:latin typeface="Comic Sans MS" pitchFamily="66" charset="0"/>
                  </a:rPr>
                  <a:t>H on</a:t>
                </a:r>
                <a:endParaRPr kumimoji="0" lang="en-US" sz="2000" b="0" i="0" u="none" strike="noStrike" kern="0" cap="none" spc="0" normalizeH="0" baseline="0" noProof="0" smtClean="0">
                  <a:ln>
                    <a:noFill/>
                  </a:ln>
                  <a:solidFill>
                    <a:srgbClr val="000000"/>
                  </a:solidFill>
                  <a:effectLst/>
                  <a:uLnTx/>
                  <a:uFillTx/>
                  <a:latin typeface="Comic Sans MS" pitchFamily="66" charset="0"/>
                </a:endParaRPr>
              </a:p>
            </p:txBody>
          </p:sp>
          <p:sp>
            <p:nvSpPr>
              <p:cNvPr id="46" name="Text Box 88"/>
              <p:cNvSpPr txBox="1">
                <a:spLocks noChangeArrowheads="1"/>
              </p:cNvSpPr>
              <p:nvPr/>
            </p:nvSpPr>
            <p:spPr bwMode="auto">
              <a:xfrm>
                <a:off x="1122" y="1224"/>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FF0000"/>
                    </a:solidFill>
                    <a:effectLst/>
                    <a:uLnTx/>
                    <a:uFillTx/>
                    <a:latin typeface="Comic Sans MS" pitchFamily="66" charset="0"/>
                  </a:rPr>
                  <a:t>H on</a:t>
                </a:r>
              </a:p>
            </p:txBody>
          </p:sp>
        </p:grpSp>
        <p:grpSp>
          <p:nvGrpSpPr>
            <p:cNvPr id="75" name="Group 92"/>
            <p:cNvGrpSpPr>
              <a:grpSpLocks/>
            </p:cNvGrpSpPr>
            <p:nvPr/>
          </p:nvGrpSpPr>
          <p:grpSpPr bwMode="auto">
            <a:xfrm>
              <a:off x="7153275" y="2733675"/>
              <a:ext cx="0" cy="1476375"/>
              <a:chOff x="4512" y="1680"/>
              <a:chExt cx="0" cy="930"/>
            </a:xfrm>
          </p:grpSpPr>
          <p:sp>
            <p:nvSpPr>
              <p:cNvPr id="76" name="Line 89"/>
              <p:cNvSpPr>
                <a:spLocks noChangeShapeType="1"/>
              </p:cNvSpPr>
              <p:nvPr/>
            </p:nvSpPr>
            <p:spPr bwMode="auto">
              <a:xfrm flipV="1">
                <a:off x="4512" y="1920"/>
                <a:ext cx="0" cy="28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 name="Line 90"/>
              <p:cNvSpPr>
                <a:spLocks noChangeShapeType="1"/>
              </p:cNvSpPr>
              <p:nvPr/>
            </p:nvSpPr>
            <p:spPr bwMode="auto">
              <a:xfrm flipV="1">
                <a:off x="4512" y="227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 name="Line 91"/>
              <p:cNvSpPr>
                <a:spLocks noChangeShapeType="1"/>
              </p:cNvSpPr>
              <p:nvPr/>
            </p:nvSpPr>
            <p:spPr bwMode="auto">
              <a:xfrm flipV="1">
                <a:off x="4512" y="1680"/>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79" name="Group 93"/>
            <p:cNvGrpSpPr>
              <a:grpSpLocks/>
            </p:cNvGrpSpPr>
            <p:nvPr/>
          </p:nvGrpSpPr>
          <p:grpSpPr bwMode="auto">
            <a:xfrm>
              <a:off x="7315200" y="2733675"/>
              <a:ext cx="0" cy="1476375"/>
              <a:chOff x="4512" y="1680"/>
              <a:chExt cx="0" cy="930"/>
            </a:xfrm>
          </p:grpSpPr>
          <p:sp>
            <p:nvSpPr>
              <p:cNvPr id="80" name="Line 94"/>
              <p:cNvSpPr>
                <a:spLocks noChangeShapeType="1"/>
              </p:cNvSpPr>
              <p:nvPr/>
            </p:nvSpPr>
            <p:spPr bwMode="auto">
              <a:xfrm flipV="1">
                <a:off x="4512" y="1920"/>
                <a:ext cx="0" cy="28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 name="Line 95"/>
              <p:cNvSpPr>
                <a:spLocks noChangeShapeType="1"/>
              </p:cNvSpPr>
              <p:nvPr/>
            </p:nvSpPr>
            <p:spPr bwMode="auto">
              <a:xfrm flipV="1">
                <a:off x="4512" y="227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 name="Line 96"/>
              <p:cNvSpPr>
                <a:spLocks noChangeShapeType="1"/>
              </p:cNvSpPr>
              <p:nvPr/>
            </p:nvSpPr>
            <p:spPr bwMode="auto">
              <a:xfrm flipV="1">
                <a:off x="4512" y="1680"/>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84" name="Text Box 98"/>
            <p:cNvSpPr txBox="1">
              <a:spLocks noChangeArrowheads="1"/>
            </p:cNvSpPr>
            <p:nvPr/>
          </p:nvSpPr>
          <p:spPr bwMode="auto">
            <a:xfrm>
              <a:off x="5018088" y="5924550"/>
              <a:ext cx="32115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latin typeface="Comic Sans MS" pitchFamily="66" charset="0"/>
                </a:rPr>
                <a:t>Weird !</a:t>
              </a:r>
              <a:r>
                <a:rPr kumimoji="0" lang="en-US" sz="2000" b="0" i="0" u="none" strike="noStrike" kern="0" cap="none" spc="0" normalizeH="0" baseline="0" noProof="0" dirty="0" smtClean="0">
                  <a:ln>
                    <a:noFill/>
                  </a:ln>
                  <a:solidFill>
                    <a:srgbClr val="000000"/>
                  </a:solidFill>
                  <a:effectLst/>
                  <a:uLnTx/>
                  <a:uFillTx/>
                  <a:latin typeface="Comic Sans MS" pitchFamily="66" charset="0"/>
                </a:rPr>
                <a:t> (</a:t>
              </a:r>
              <a:r>
                <a:rPr kumimoji="0" lang="en-US" sz="2000" b="0" i="0" u="none" strike="noStrike" kern="0" cap="none" spc="0" normalizeH="0" baseline="0" noProof="0" dirty="0" err="1" smtClean="0">
                  <a:ln>
                    <a:noFill/>
                  </a:ln>
                  <a:solidFill>
                    <a:srgbClr val="000000"/>
                  </a:solidFill>
                  <a:effectLst/>
                  <a:uLnTx/>
                  <a:uFillTx/>
                  <a:latin typeface="Comic Sans MS" pitchFamily="66" charset="0"/>
                </a:rPr>
                <a:t>Meissner</a:t>
              </a:r>
              <a:r>
                <a:rPr kumimoji="0" lang="en-US" sz="2000" b="0" i="0" u="none" strike="noStrike" kern="0" cap="none" spc="0" normalizeH="0" baseline="0" noProof="0" dirty="0" smtClean="0">
                  <a:ln>
                    <a:noFill/>
                  </a:ln>
                  <a:solidFill>
                    <a:srgbClr val="000000"/>
                  </a:solidFill>
                  <a:effectLst/>
                  <a:uLnTx/>
                  <a:uFillTx/>
                  <a:latin typeface="Comic Sans MS" pitchFamily="66" charset="0"/>
                </a:rPr>
                <a:t> Effect)</a:t>
              </a:r>
            </a:p>
          </p:txBody>
        </p:sp>
        <p:pic>
          <p:nvPicPr>
            <p:cNvPr id="85" name="Picture 99" descr="meissner_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429000"/>
              <a:ext cx="887413" cy="135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7" name="Straight Arrow Connector 86"/>
            <p:cNvCxnSpPr/>
            <p:nvPr/>
          </p:nvCxnSpPr>
          <p:spPr>
            <a:xfrm flipV="1">
              <a:off x="6781800" y="4876800"/>
              <a:ext cx="1143000" cy="990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06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1+#ppt_w/2"/>
                                          </p:val>
                                        </p:tav>
                                        <p:tav tm="100000">
                                          <p:val>
                                            <p:strVal val="#ppt_x"/>
                                          </p:val>
                                        </p:tav>
                                      </p:tavLst>
                                    </p:anim>
                                    <p:anim calcmode="lin" valueType="num">
                                      <p:cBhvr additive="base">
                                        <p:cTn id="8" dur="5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9200" y="1874837"/>
            <a:ext cx="6781800" cy="4602163"/>
            <a:chOff x="1524000" y="1447800"/>
            <a:chExt cx="6781800" cy="4602163"/>
          </a:xfrm>
        </p:grpSpPr>
        <p:pic>
          <p:nvPicPr>
            <p:cNvPr id="3" name="Picture 3" descr="dirac_b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4572000"/>
              <a:ext cx="9366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einstein_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76600"/>
              <a:ext cx="3352800" cy="2773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ermi_b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24200"/>
              <a:ext cx="105251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feynman_b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572000"/>
              <a:ext cx="1524000" cy="1135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ohr_n_b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1447800"/>
              <a:ext cx="2133600" cy="15097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heisenberg_a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600200"/>
              <a:ext cx="1033463"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auli_b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2971800"/>
              <a:ext cx="97155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schro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1600200"/>
              <a:ext cx="1423988" cy="143351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2187575" y="76200"/>
            <a:ext cx="4637088" cy="769441"/>
          </a:xfrm>
          <a:prstGeom prst="rect">
            <a:avLst/>
          </a:prstGeom>
          <a:noFill/>
        </p:spPr>
        <p:txBody>
          <a:bodyPr wrap="square" rtlCol="0">
            <a:spAutoFit/>
          </a:bodyPr>
          <a:lstStyle/>
          <a:p>
            <a:pPr algn="ctr"/>
            <a:r>
              <a:rPr lang="en-US" sz="4400" u="sng" dirty="0" smtClean="0">
                <a:latin typeface="Arial" pitchFamily="34" charset="0"/>
                <a:cs typeface="Arial" pitchFamily="34" charset="0"/>
              </a:rPr>
              <a:t>Explanation ???</a:t>
            </a:r>
            <a:endParaRPr lang="en-US" sz="4400" u="sng" dirty="0">
              <a:latin typeface="Arial" pitchFamily="34" charset="0"/>
              <a:cs typeface="Arial" pitchFamily="34" charset="0"/>
            </a:endParaRPr>
          </a:p>
        </p:txBody>
      </p:sp>
      <p:sp>
        <p:nvSpPr>
          <p:cNvPr id="13" name="TextBox 12"/>
          <p:cNvSpPr txBox="1"/>
          <p:nvPr/>
        </p:nvSpPr>
        <p:spPr>
          <a:xfrm>
            <a:off x="1295400" y="1062335"/>
            <a:ext cx="2895600" cy="461665"/>
          </a:xfrm>
          <a:prstGeom prst="rect">
            <a:avLst/>
          </a:prstGeom>
          <a:noFill/>
        </p:spPr>
        <p:txBody>
          <a:bodyPr wrap="square" rtlCol="0">
            <a:spAutoFit/>
          </a:bodyPr>
          <a:lstStyle/>
          <a:p>
            <a:r>
              <a:rPr lang="en-US" sz="2400" b="1" dirty="0" smtClean="0">
                <a:latin typeface="Arial" pitchFamily="34" charset="0"/>
                <a:cs typeface="Arial" pitchFamily="34" charset="0"/>
              </a:rPr>
              <a:t>This Group Tried...</a:t>
            </a:r>
            <a:endParaRPr lang="en-US" sz="2400" b="1" dirty="0">
              <a:latin typeface="Arial" pitchFamily="34" charset="0"/>
              <a:cs typeface="Arial" pitchFamily="34" charset="0"/>
            </a:endParaRPr>
          </a:p>
        </p:txBody>
      </p:sp>
      <p:sp>
        <p:nvSpPr>
          <p:cNvPr id="15" name="TextBox 14"/>
          <p:cNvSpPr txBox="1"/>
          <p:nvPr/>
        </p:nvSpPr>
        <p:spPr>
          <a:xfrm>
            <a:off x="4876800" y="990600"/>
            <a:ext cx="2971800" cy="584775"/>
          </a:xfrm>
          <a:prstGeom prst="rect">
            <a:avLst/>
          </a:prstGeom>
          <a:noFill/>
        </p:spPr>
        <p:txBody>
          <a:bodyPr wrap="square" rtlCol="0">
            <a:spAutoFit/>
          </a:bodyPr>
          <a:lstStyle/>
          <a:p>
            <a:r>
              <a:rPr lang="en-US" sz="3200" b="1" u="sng" dirty="0" smtClean="0">
                <a:solidFill>
                  <a:srgbClr val="FF0000"/>
                </a:solidFill>
              </a:rPr>
              <a:t>And Failed !</a:t>
            </a:r>
            <a:endParaRPr lang="en-US" sz="3200" b="1" u="sng" dirty="0">
              <a:solidFill>
                <a:srgbClr val="FF0000"/>
              </a:solidFill>
            </a:endParaRPr>
          </a:p>
        </p:txBody>
      </p:sp>
    </p:spTree>
    <p:extLst>
      <p:ext uri="{BB962C8B-B14F-4D97-AF65-F5344CB8AC3E}">
        <p14:creationId xmlns:p14="http://schemas.microsoft.com/office/powerpoint/2010/main" val="33651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Arial" pitchFamily="34" charset="0"/>
                <a:cs typeface="Arial" pitchFamily="34" charset="0"/>
              </a:rPr>
              <a:t>Isotope Effect</a:t>
            </a:r>
            <a:endParaRPr lang="en-US" u="sng" dirty="0">
              <a:latin typeface="Arial" pitchFamily="34" charset="0"/>
              <a:cs typeface="Arial" pitchFamily="34" charset="0"/>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95206"/>
            <a:ext cx="3581400" cy="437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5791200"/>
            <a:ext cx="7010400" cy="707886"/>
          </a:xfrm>
          <a:prstGeom prst="rect">
            <a:avLst/>
          </a:prstGeom>
          <a:noFill/>
        </p:spPr>
        <p:txBody>
          <a:bodyPr wrap="square" rtlCol="0">
            <a:spAutoFit/>
          </a:bodyPr>
          <a:lstStyle/>
          <a:p>
            <a:pPr algn="ctr"/>
            <a:r>
              <a:rPr lang="en-US" sz="2000" b="1" dirty="0" smtClean="0">
                <a:latin typeface="Arial" pitchFamily="34" charset="0"/>
                <a:cs typeface="Arial" pitchFamily="34" charset="0"/>
              </a:rPr>
              <a:t>Somehow the mass of the atomic nucleus </a:t>
            </a:r>
            <a:r>
              <a:rPr lang="en-US" sz="2000" b="1" dirty="0" smtClean="0">
                <a:latin typeface="Arial" pitchFamily="34" charset="0"/>
                <a:cs typeface="Arial" pitchFamily="34" charset="0"/>
              </a:rPr>
              <a:t>is </a:t>
            </a:r>
            <a:r>
              <a:rPr lang="en-US" sz="2000" b="1" dirty="0" smtClean="0">
                <a:latin typeface="Arial" pitchFamily="34" charset="0"/>
                <a:cs typeface="Arial" pitchFamily="34" charset="0"/>
              </a:rPr>
              <a:t>involved!</a:t>
            </a:r>
          </a:p>
          <a:p>
            <a:pPr algn="ctr"/>
            <a:r>
              <a:rPr lang="en-US" sz="2000" b="1" dirty="0" smtClean="0">
                <a:solidFill>
                  <a:srgbClr val="FF0000"/>
                </a:solidFill>
                <a:latin typeface="Arial" pitchFamily="34" charset="0"/>
                <a:cs typeface="Arial" pitchFamily="34" charset="0"/>
              </a:rPr>
              <a:t>Wow...is that ever counterintuitive!</a:t>
            </a:r>
            <a:endParaRPr lang="en-US" sz="2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5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762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These</a:t>
            </a:r>
            <a:r>
              <a:rPr kumimoji="0" lang="en-US" sz="4400" b="0" i="0" u="sng" strike="noStrike" kern="0" cap="none" spc="0" normalizeH="0" noProof="0" dirty="0" smtClean="0">
                <a:ln>
                  <a:noFill/>
                </a:ln>
                <a:solidFill>
                  <a:srgbClr val="000000"/>
                </a:solidFill>
                <a:effectLst/>
                <a:uLnTx/>
                <a:uFillTx/>
                <a:latin typeface="Arial"/>
                <a:ea typeface="+mj-ea"/>
                <a:cs typeface="+mj-cs"/>
              </a:rPr>
              <a:t> Guys</a:t>
            </a:r>
            <a:r>
              <a:rPr kumimoji="0" lang="en-US" sz="4400" b="0" i="0" u="sng" strike="noStrike" kern="0" cap="none" spc="0" normalizeH="0" baseline="0" noProof="0" dirty="0" smtClean="0">
                <a:ln>
                  <a:noFill/>
                </a:ln>
                <a:solidFill>
                  <a:srgbClr val="000000"/>
                </a:solidFill>
                <a:effectLst/>
                <a:uLnTx/>
                <a:uFillTx/>
                <a:latin typeface="Arial"/>
                <a:ea typeface="+mj-ea"/>
                <a:cs typeface="+mj-cs"/>
              </a:rPr>
              <a:t> Got It Right!</a:t>
            </a:r>
          </a:p>
        </p:txBody>
      </p:sp>
      <p:pic>
        <p:nvPicPr>
          <p:cNvPr id="3" name="Picture 3" descr="bardeen_c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3733800"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757703" y="1247001"/>
            <a:ext cx="5761194"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B ----- C ----- S  (1972 Nobel for Physics)</a:t>
            </a:r>
          </a:p>
        </p:txBody>
      </p:sp>
      <p:sp>
        <p:nvSpPr>
          <p:cNvPr id="5" name="Text Box 5"/>
          <p:cNvSpPr txBox="1">
            <a:spLocks noChangeArrowheads="1"/>
          </p:cNvSpPr>
          <p:nvPr/>
        </p:nvSpPr>
        <p:spPr bwMode="auto">
          <a:xfrm>
            <a:off x="1143000" y="5105400"/>
            <a:ext cx="646906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CC99"/>
                </a:solidFill>
                <a:effectLst/>
                <a:uLnTx/>
                <a:uFillTx/>
                <a:latin typeface="Comic Sans MS" pitchFamily="66" charset="0"/>
              </a:rPr>
              <a:t>B</a:t>
            </a:r>
            <a:r>
              <a:rPr kumimoji="0" lang="en-US" sz="2000" b="0" i="0" u="none" strike="noStrike" kern="0" cap="none" spc="0" normalizeH="0" baseline="0" noProof="0" dirty="0" smtClean="0">
                <a:ln>
                  <a:noFill/>
                </a:ln>
                <a:solidFill>
                  <a:srgbClr val="000000"/>
                </a:solidFill>
                <a:effectLst/>
                <a:uLnTx/>
                <a:uFillTx/>
                <a:latin typeface="Comic Sans MS" pitchFamily="66" charset="0"/>
              </a:rPr>
              <a:t>ardeen:   “It’s a macroscopic quantum state”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CC99"/>
                </a:solidFill>
                <a:effectLst/>
                <a:uLnTx/>
                <a:uFillTx/>
                <a:latin typeface="Comic Sans MS" pitchFamily="66" charset="0"/>
              </a:rPr>
              <a:t>C</a:t>
            </a:r>
            <a:r>
              <a:rPr kumimoji="0" lang="en-US" sz="2000" b="0" i="0" u="none" strike="noStrike" kern="0" cap="none" spc="0" normalizeH="0" baseline="0" noProof="0" dirty="0" smtClean="0">
                <a:ln>
                  <a:noFill/>
                </a:ln>
                <a:solidFill>
                  <a:srgbClr val="000000"/>
                </a:solidFill>
                <a:effectLst/>
                <a:uLnTx/>
                <a:uFillTx/>
                <a:latin typeface="Comic Sans MS" pitchFamily="66" charset="0"/>
              </a:rPr>
              <a:t>ooper:     “It’s got twice the charge you’d expect”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CC99"/>
                </a:solidFill>
                <a:effectLst/>
                <a:uLnTx/>
                <a:uFillTx/>
                <a:latin typeface="Comic Sans MS" pitchFamily="66" charset="0"/>
              </a:rPr>
              <a:t>S</a:t>
            </a:r>
            <a:r>
              <a:rPr kumimoji="0" lang="en-US" sz="2000" b="0" i="0" u="none" strike="noStrike" kern="0" cap="none" spc="0" normalizeH="0" baseline="0" noProof="0" dirty="0" smtClean="0">
                <a:ln>
                  <a:noFill/>
                </a:ln>
                <a:solidFill>
                  <a:srgbClr val="000000"/>
                </a:solidFill>
                <a:effectLst/>
                <a:uLnTx/>
                <a:uFillTx/>
                <a:latin typeface="Comic Sans MS" pitchFamily="66" charset="0"/>
              </a:rPr>
              <a:t>chrieffer: “</a:t>
            </a:r>
            <a:r>
              <a:rPr kumimoji="0" lang="en-US" sz="2000" b="0" i="0" u="none" strike="noStrike" kern="0" cap="none" spc="0" normalizeH="0" baseline="0" noProof="0" dirty="0" smtClean="0">
                <a:ln>
                  <a:noFill/>
                </a:ln>
                <a:solidFill>
                  <a:srgbClr val="000000"/>
                </a:solidFill>
                <a:effectLst/>
                <a:uLnTx/>
                <a:uFillTx/>
                <a:latin typeface="Comic Sans MS" pitchFamily="66" charset="0"/>
                <a:sym typeface="MT Symbol" pitchFamily="82" charset="2"/>
              </a:rPr>
              <a:t>’s a statistical </a:t>
            </a:r>
            <a:r>
              <a:rPr kumimoji="0" lang="en-US" sz="2000" b="0" i="0" u="none" strike="noStrike" kern="0" cap="none" spc="0" normalizeH="0" baseline="0" noProof="0" dirty="0" err="1" smtClean="0">
                <a:ln>
                  <a:noFill/>
                </a:ln>
                <a:solidFill>
                  <a:srgbClr val="000000"/>
                </a:solidFill>
                <a:effectLst/>
                <a:uLnTx/>
                <a:uFillTx/>
                <a:latin typeface="Comic Sans MS" pitchFamily="66" charset="0"/>
                <a:sym typeface="MT Symbol" pitchFamily="82" charset="2"/>
              </a:rPr>
              <a:t>wavefunction</a:t>
            </a:r>
            <a:r>
              <a:rPr kumimoji="0" lang="en-US" sz="2000" b="0" i="0" u="none" strike="noStrike" kern="0" cap="none" spc="0" normalizeH="0" baseline="0" noProof="0" dirty="0" smtClean="0">
                <a:ln>
                  <a:noFill/>
                </a:ln>
                <a:solidFill>
                  <a:srgbClr val="000000"/>
                </a:solidFill>
                <a:effectLst/>
                <a:uLnTx/>
                <a:uFillTx/>
                <a:latin typeface="Comic Sans MS" pitchFamily="66" charset="0"/>
                <a:sym typeface="MT Symbol" pitchFamily="82" charset="2"/>
              </a:rPr>
              <a:t>”</a:t>
            </a:r>
            <a:endParaRPr kumimoji="0" lang="en-US" sz="2000" b="0" i="0" u="none" strike="noStrike" kern="0" cap="none" spc="0" normalizeH="0" baseline="0" noProof="0" dirty="0" smtClean="0">
              <a:ln>
                <a:noFill/>
              </a:ln>
              <a:solidFill>
                <a:srgbClr val="000000"/>
              </a:solidFill>
              <a:effectLst/>
              <a:uLnTx/>
              <a:uFillTx/>
              <a:latin typeface="Comic Sans MS" pitchFamily="66" charset="0"/>
            </a:endParaRPr>
          </a:p>
        </p:txBody>
      </p:sp>
      <p:sp>
        <p:nvSpPr>
          <p:cNvPr id="6" name="Text Box 7"/>
          <p:cNvSpPr txBox="1">
            <a:spLocks noChangeArrowheads="1"/>
          </p:cNvSpPr>
          <p:nvPr/>
        </p:nvSpPr>
        <p:spPr bwMode="auto">
          <a:xfrm>
            <a:off x="4476750" y="2514600"/>
            <a:ext cx="4541838"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omic Sans MS" pitchFamily="66" charset="0"/>
              </a:rPr>
              <a:t>There has to be a regime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omic Sans MS" pitchFamily="66" charset="0"/>
              </a:rPr>
              <a:t>where the lattice vibrations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omic Sans MS" pitchFamily="66" charset="0"/>
              </a:rPr>
              <a:t>act to bind electrons together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omic Sans MS" pitchFamily="66" charset="0"/>
              </a:rPr>
              <a:t>rather than scatter them with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omic Sans MS" pitchFamily="66" charset="0"/>
              </a:rPr>
              <a:t>loss as given by Ohm’s Law. </a:t>
            </a:r>
          </a:p>
        </p:txBody>
      </p:sp>
    </p:spTree>
    <p:extLst>
      <p:ext uri="{BB962C8B-B14F-4D97-AF65-F5344CB8AC3E}">
        <p14:creationId xmlns:p14="http://schemas.microsoft.com/office/powerpoint/2010/main" val="311205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228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529" tIns="49265" rIns="98529" bIns="49265"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Physics of Superconductivity</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a la BCS</a:t>
            </a:r>
          </a:p>
        </p:txBody>
      </p:sp>
      <p:sp>
        <p:nvSpPr>
          <p:cNvPr id="3" name="Line 3"/>
          <p:cNvSpPr>
            <a:spLocks noChangeShapeType="1"/>
          </p:cNvSpPr>
          <p:nvPr/>
        </p:nvSpPr>
        <p:spPr bwMode="auto">
          <a:xfrm flipV="1">
            <a:off x="769938" y="2982913"/>
            <a:ext cx="0" cy="5730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 name="Line 4"/>
          <p:cNvSpPr>
            <a:spLocks noChangeShapeType="1"/>
          </p:cNvSpPr>
          <p:nvPr/>
        </p:nvSpPr>
        <p:spPr bwMode="auto">
          <a:xfrm>
            <a:off x="539750" y="3252788"/>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Oval 5"/>
          <p:cNvSpPr>
            <a:spLocks noChangeArrowheads="1"/>
          </p:cNvSpPr>
          <p:nvPr/>
        </p:nvSpPr>
        <p:spPr bwMode="auto">
          <a:xfrm>
            <a:off x="706438"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Line 6"/>
          <p:cNvSpPr>
            <a:spLocks noChangeShapeType="1"/>
          </p:cNvSpPr>
          <p:nvPr/>
        </p:nvSpPr>
        <p:spPr bwMode="auto">
          <a:xfrm flipV="1">
            <a:off x="191452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Line 7"/>
          <p:cNvSpPr>
            <a:spLocks noChangeShapeType="1"/>
          </p:cNvSpPr>
          <p:nvPr/>
        </p:nvSpPr>
        <p:spPr bwMode="auto">
          <a:xfrm>
            <a:off x="168592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Oval 8"/>
          <p:cNvSpPr>
            <a:spLocks noChangeArrowheads="1"/>
          </p:cNvSpPr>
          <p:nvPr/>
        </p:nvSpPr>
        <p:spPr bwMode="auto">
          <a:xfrm>
            <a:off x="185102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Freeform 9"/>
          <p:cNvSpPr>
            <a:spLocks/>
          </p:cNvSpPr>
          <p:nvPr/>
        </p:nvSpPr>
        <p:spPr bwMode="auto">
          <a:xfrm>
            <a:off x="615950" y="2287588"/>
            <a:ext cx="269875" cy="715962"/>
          </a:xfrm>
          <a:custGeom>
            <a:avLst/>
            <a:gdLst>
              <a:gd name="T0" fmla="*/ 82 w 196"/>
              <a:gd name="T1" fmla="*/ 5 h 482"/>
              <a:gd name="T2" fmla="*/ 40 w 196"/>
              <a:gd name="T3" fmla="*/ 28 h 482"/>
              <a:gd name="T4" fmla="*/ 8 w 196"/>
              <a:gd name="T5" fmla="*/ 69 h 482"/>
              <a:gd name="T6" fmla="*/ 3 w 196"/>
              <a:gd name="T7" fmla="*/ 122 h 482"/>
              <a:gd name="T8" fmla="*/ 28 w 196"/>
              <a:gd name="T9" fmla="*/ 168 h 482"/>
              <a:gd name="T10" fmla="*/ 68 w 196"/>
              <a:gd name="T11" fmla="*/ 198 h 482"/>
              <a:gd name="T12" fmla="*/ 108 w 196"/>
              <a:gd name="T13" fmla="*/ 209 h 482"/>
              <a:gd name="T14" fmla="*/ 145 w 196"/>
              <a:gd name="T15" fmla="*/ 203 h 482"/>
              <a:gd name="T16" fmla="*/ 175 w 196"/>
              <a:gd name="T17" fmla="*/ 183 h 482"/>
              <a:gd name="T18" fmla="*/ 194 w 196"/>
              <a:gd name="T19" fmla="*/ 153 h 482"/>
              <a:gd name="T20" fmla="*/ 189 w 196"/>
              <a:gd name="T21" fmla="*/ 115 h 482"/>
              <a:gd name="T22" fmla="*/ 166 w 196"/>
              <a:gd name="T23" fmla="*/ 85 h 482"/>
              <a:gd name="T24" fmla="*/ 132 w 196"/>
              <a:gd name="T25" fmla="*/ 70 h 482"/>
              <a:gd name="T26" fmla="*/ 96 w 196"/>
              <a:gd name="T27" fmla="*/ 69 h 482"/>
              <a:gd name="T28" fmla="*/ 53 w 196"/>
              <a:gd name="T29" fmla="*/ 85 h 482"/>
              <a:gd name="T30" fmla="*/ 16 w 196"/>
              <a:gd name="T31" fmla="*/ 121 h 482"/>
              <a:gd name="T32" fmla="*/ 1 w 196"/>
              <a:gd name="T33" fmla="*/ 171 h 482"/>
              <a:gd name="T34" fmla="*/ 16 w 196"/>
              <a:gd name="T35" fmla="*/ 221 h 482"/>
              <a:gd name="T36" fmla="*/ 54 w 196"/>
              <a:gd name="T37" fmla="*/ 257 h 482"/>
              <a:gd name="T38" fmla="*/ 96 w 196"/>
              <a:gd name="T39" fmla="*/ 275 h 482"/>
              <a:gd name="T40" fmla="*/ 133 w 196"/>
              <a:gd name="T41" fmla="*/ 273 h 482"/>
              <a:gd name="T42" fmla="*/ 166 w 196"/>
              <a:gd name="T43" fmla="*/ 258 h 482"/>
              <a:gd name="T44" fmla="*/ 189 w 196"/>
              <a:gd name="T45" fmla="*/ 232 h 482"/>
              <a:gd name="T46" fmla="*/ 194 w 196"/>
              <a:gd name="T47" fmla="*/ 192 h 482"/>
              <a:gd name="T48" fmla="*/ 175 w 196"/>
              <a:gd name="T49" fmla="*/ 162 h 482"/>
              <a:gd name="T50" fmla="*/ 143 w 196"/>
              <a:gd name="T51" fmla="*/ 142 h 482"/>
              <a:gd name="T52" fmla="*/ 109 w 196"/>
              <a:gd name="T53" fmla="*/ 134 h 482"/>
              <a:gd name="T54" fmla="*/ 67 w 196"/>
              <a:gd name="T55" fmla="*/ 145 h 482"/>
              <a:gd name="T56" fmla="*/ 27 w 196"/>
              <a:gd name="T57" fmla="*/ 174 h 482"/>
              <a:gd name="T58" fmla="*/ 2 w 196"/>
              <a:gd name="T59" fmla="*/ 220 h 482"/>
              <a:gd name="T60" fmla="*/ 8 w 196"/>
              <a:gd name="T61" fmla="*/ 273 h 482"/>
              <a:gd name="T62" fmla="*/ 40 w 196"/>
              <a:gd name="T63" fmla="*/ 314 h 482"/>
              <a:gd name="T64" fmla="*/ 82 w 196"/>
              <a:gd name="T65" fmla="*/ 337 h 482"/>
              <a:gd name="T66" fmla="*/ 120 w 196"/>
              <a:gd name="T67" fmla="*/ 342 h 482"/>
              <a:gd name="T68" fmla="*/ 155 w 196"/>
              <a:gd name="T69" fmla="*/ 331 h 482"/>
              <a:gd name="T70" fmla="*/ 183 w 196"/>
              <a:gd name="T71" fmla="*/ 308 h 482"/>
              <a:gd name="T72" fmla="*/ 195 w 196"/>
              <a:gd name="T73" fmla="*/ 273 h 482"/>
              <a:gd name="T74" fmla="*/ 183 w 196"/>
              <a:gd name="T75" fmla="*/ 238 h 482"/>
              <a:gd name="T76" fmla="*/ 155 w 196"/>
              <a:gd name="T77" fmla="*/ 214 h 482"/>
              <a:gd name="T78" fmla="*/ 120 w 196"/>
              <a:gd name="T79" fmla="*/ 203 h 482"/>
              <a:gd name="T80" fmla="*/ 82 w 196"/>
              <a:gd name="T81" fmla="*/ 206 h 482"/>
              <a:gd name="T82" fmla="*/ 40 w 196"/>
              <a:gd name="T83" fmla="*/ 232 h 482"/>
              <a:gd name="T84" fmla="*/ 8 w 196"/>
              <a:gd name="T85" fmla="*/ 273 h 482"/>
              <a:gd name="T86" fmla="*/ 2 w 196"/>
              <a:gd name="T87" fmla="*/ 328 h 482"/>
              <a:gd name="T88" fmla="*/ 28 w 196"/>
              <a:gd name="T89" fmla="*/ 373 h 482"/>
              <a:gd name="T90" fmla="*/ 69 w 196"/>
              <a:gd name="T91" fmla="*/ 403 h 482"/>
              <a:gd name="T92" fmla="*/ 109 w 196"/>
              <a:gd name="T93" fmla="*/ 414 h 482"/>
              <a:gd name="T94" fmla="*/ 143 w 196"/>
              <a:gd name="T95" fmla="*/ 405 h 482"/>
              <a:gd name="T96" fmla="*/ 175 w 196"/>
              <a:gd name="T97" fmla="*/ 383 h 482"/>
              <a:gd name="T98" fmla="*/ 193 w 196"/>
              <a:gd name="T99" fmla="*/ 353 h 482"/>
              <a:gd name="T100" fmla="*/ 190 w 196"/>
              <a:gd name="T101" fmla="*/ 321 h 482"/>
              <a:gd name="T102" fmla="*/ 169 w 196"/>
              <a:gd name="T103" fmla="*/ 293 h 482"/>
              <a:gd name="T104" fmla="*/ 135 w 196"/>
              <a:gd name="T105" fmla="*/ 275 h 482"/>
              <a:gd name="T106" fmla="*/ 94 w 196"/>
              <a:gd name="T107" fmla="*/ 273 h 482"/>
              <a:gd name="T108" fmla="*/ 50 w 196"/>
              <a:gd name="T109" fmla="*/ 293 h 482"/>
              <a:gd name="T110" fmla="*/ 15 w 196"/>
              <a:gd name="T111" fmla="*/ 331 h 482"/>
              <a:gd name="T112" fmla="*/ 0 w 196"/>
              <a:gd name="T113" fmla="*/ 379 h 482"/>
              <a:gd name="T114" fmla="*/ 15 w 196"/>
              <a:gd name="T115" fmla="*/ 424 h 482"/>
              <a:gd name="T116" fmla="*/ 50 w 196"/>
              <a:gd name="T117" fmla="*/ 460 h 482"/>
              <a:gd name="T118" fmla="*/ 95 w 196"/>
              <a:gd name="T119" fmla="*/ 47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Freeform 10"/>
          <p:cNvSpPr>
            <a:spLocks/>
          </p:cNvSpPr>
          <p:nvPr/>
        </p:nvSpPr>
        <p:spPr bwMode="auto">
          <a:xfrm>
            <a:off x="1014413" y="1863725"/>
            <a:ext cx="665162" cy="292100"/>
          </a:xfrm>
          <a:custGeom>
            <a:avLst/>
            <a:gdLst>
              <a:gd name="T0" fmla="*/ 476 w 482"/>
              <a:gd name="T1" fmla="*/ 83 h 197"/>
              <a:gd name="T2" fmla="*/ 453 w 482"/>
              <a:gd name="T3" fmla="*/ 40 h 197"/>
              <a:gd name="T4" fmla="*/ 412 w 482"/>
              <a:gd name="T5" fmla="*/ 8 h 197"/>
              <a:gd name="T6" fmla="*/ 359 w 482"/>
              <a:gd name="T7" fmla="*/ 4 h 197"/>
              <a:gd name="T8" fmla="*/ 313 w 482"/>
              <a:gd name="T9" fmla="*/ 28 h 197"/>
              <a:gd name="T10" fmla="*/ 283 w 482"/>
              <a:gd name="T11" fmla="*/ 68 h 197"/>
              <a:gd name="T12" fmla="*/ 272 w 482"/>
              <a:gd name="T13" fmla="*/ 109 h 197"/>
              <a:gd name="T14" fmla="*/ 278 w 482"/>
              <a:gd name="T15" fmla="*/ 145 h 197"/>
              <a:gd name="T16" fmla="*/ 298 w 482"/>
              <a:gd name="T17" fmla="*/ 176 h 197"/>
              <a:gd name="T18" fmla="*/ 328 w 482"/>
              <a:gd name="T19" fmla="*/ 195 h 197"/>
              <a:gd name="T20" fmla="*/ 366 w 482"/>
              <a:gd name="T21" fmla="*/ 190 h 197"/>
              <a:gd name="T22" fmla="*/ 396 w 482"/>
              <a:gd name="T23" fmla="*/ 166 h 197"/>
              <a:gd name="T24" fmla="*/ 411 w 482"/>
              <a:gd name="T25" fmla="*/ 132 h 197"/>
              <a:gd name="T26" fmla="*/ 412 w 482"/>
              <a:gd name="T27" fmla="*/ 97 h 197"/>
              <a:gd name="T28" fmla="*/ 396 w 482"/>
              <a:gd name="T29" fmla="*/ 53 h 197"/>
              <a:gd name="T30" fmla="*/ 360 w 482"/>
              <a:gd name="T31" fmla="*/ 17 h 197"/>
              <a:gd name="T32" fmla="*/ 310 w 482"/>
              <a:gd name="T33" fmla="*/ 1 h 197"/>
              <a:gd name="T34" fmla="*/ 260 w 482"/>
              <a:gd name="T35" fmla="*/ 17 h 197"/>
              <a:gd name="T36" fmla="*/ 224 w 482"/>
              <a:gd name="T37" fmla="*/ 54 h 197"/>
              <a:gd name="T38" fmla="*/ 206 w 482"/>
              <a:gd name="T39" fmla="*/ 97 h 197"/>
              <a:gd name="T40" fmla="*/ 208 w 482"/>
              <a:gd name="T41" fmla="*/ 133 h 197"/>
              <a:gd name="T42" fmla="*/ 223 w 482"/>
              <a:gd name="T43" fmla="*/ 166 h 197"/>
              <a:gd name="T44" fmla="*/ 249 w 482"/>
              <a:gd name="T45" fmla="*/ 190 h 197"/>
              <a:gd name="T46" fmla="*/ 289 w 482"/>
              <a:gd name="T47" fmla="*/ 195 h 197"/>
              <a:gd name="T48" fmla="*/ 319 w 482"/>
              <a:gd name="T49" fmla="*/ 176 h 197"/>
              <a:gd name="T50" fmla="*/ 339 w 482"/>
              <a:gd name="T51" fmla="*/ 144 h 197"/>
              <a:gd name="T52" fmla="*/ 347 w 482"/>
              <a:gd name="T53" fmla="*/ 110 h 197"/>
              <a:gd name="T54" fmla="*/ 336 w 482"/>
              <a:gd name="T55" fmla="*/ 67 h 197"/>
              <a:gd name="T56" fmla="*/ 307 w 482"/>
              <a:gd name="T57" fmla="*/ 27 h 197"/>
              <a:gd name="T58" fmla="*/ 261 w 482"/>
              <a:gd name="T59" fmla="*/ 2 h 197"/>
              <a:gd name="T60" fmla="*/ 208 w 482"/>
              <a:gd name="T61" fmla="*/ 8 h 197"/>
              <a:gd name="T62" fmla="*/ 167 w 482"/>
              <a:gd name="T63" fmla="*/ 40 h 197"/>
              <a:gd name="T64" fmla="*/ 144 w 482"/>
              <a:gd name="T65" fmla="*/ 83 h 197"/>
              <a:gd name="T66" fmla="*/ 139 w 482"/>
              <a:gd name="T67" fmla="*/ 120 h 197"/>
              <a:gd name="T68" fmla="*/ 150 w 482"/>
              <a:gd name="T69" fmla="*/ 156 h 197"/>
              <a:gd name="T70" fmla="*/ 173 w 482"/>
              <a:gd name="T71" fmla="*/ 184 h 197"/>
              <a:gd name="T72" fmla="*/ 208 w 482"/>
              <a:gd name="T73" fmla="*/ 196 h 197"/>
              <a:gd name="T74" fmla="*/ 243 w 482"/>
              <a:gd name="T75" fmla="*/ 184 h 197"/>
              <a:gd name="T76" fmla="*/ 267 w 482"/>
              <a:gd name="T77" fmla="*/ 156 h 197"/>
              <a:gd name="T78" fmla="*/ 278 w 482"/>
              <a:gd name="T79" fmla="*/ 120 h 197"/>
              <a:gd name="T80" fmla="*/ 275 w 482"/>
              <a:gd name="T81" fmla="*/ 83 h 197"/>
              <a:gd name="T82" fmla="*/ 249 w 482"/>
              <a:gd name="T83" fmla="*/ 40 h 197"/>
              <a:gd name="T84" fmla="*/ 208 w 482"/>
              <a:gd name="T85" fmla="*/ 8 h 197"/>
              <a:gd name="T86" fmla="*/ 153 w 482"/>
              <a:gd name="T87" fmla="*/ 2 h 197"/>
              <a:gd name="T88" fmla="*/ 108 w 482"/>
              <a:gd name="T89" fmla="*/ 28 h 197"/>
              <a:gd name="T90" fmla="*/ 78 w 482"/>
              <a:gd name="T91" fmla="*/ 70 h 197"/>
              <a:gd name="T92" fmla="*/ 67 w 482"/>
              <a:gd name="T93" fmla="*/ 110 h 197"/>
              <a:gd name="T94" fmla="*/ 76 w 482"/>
              <a:gd name="T95" fmla="*/ 144 h 197"/>
              <a:gd name="T96" fmla="*/ 98 w 482"/>
              <a:gd name="T97" fmla="*/ 176 h 197"/>
              <a:gd name="T98" fmla="*/ 128 w 482"/>
              <a:gd name="T99" fmla="*/ 194 h 197"/>
              <a:gd name="T100" fmla="*/ 160 w 482"/>
              <a:gd name="T101" fmla="*/ 191 h 197"/>
              <a:gd name="T102" fmla="*/ 188 w 482"/>
              <a:gd name="T103" fmla="*/ 170 h 197"/>
              <a:gd name="T104" fmla="*/ 206 w 482"/>
              <a:gd name="T105" fmla="*/ 136 h 197"/>
              <a:gd name="T106" fmla="*/ 208 w 482"/>
              <a:gd name="T107" fmla="*/ 94 h 197"/>
              <a:gd name="T108" fmla="*/ 188 w 482"/>
              <a:gd name="T109" fmla="*/ 51 h 197"/>
              <a:gd name="T110" fmla="*/ 150 w 482"/>
              <a:gd name="T111" fmla="*/ 15 h 197"/>
              <a:gd name="T112" fmla="*/ 102 w 482"/>
              <a:gd name="T113" fmla="*/ 0 h 197"/>
              <a:gd name="T114" fmla="*/ 57 w 482"/>
              <a:gd name="T115" fmla="*/ 15 h 197"/>
              <a:gd name="T116" fmla="*/ 21 w 482"/>
              <a:gd name="T117" fmla="*/ 51 h 197"/>
              <a:gd name="T118" fmla="*/ 2 w 482"/>
              <a:gd name="T119"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Line 11"/>
          <p:cNvSpPr>
            <a:spLocks noChangeShapeType="1"/>
          </p:cNvSpPr>
          <p:nvPr/>
        </p:nvSpPr>
        <p:spPr bwMode="auto">
          <a:xfrm flipV="1">
            <a:off x="762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Line 12"/>
          <p:cNvSpPr>
            <a:spLocks noChangeShapeType="1"/>
          </p:cNvSpPr>
          <p:nvPr/>
        </p:nvSpPr>
        <p:spPr bwMode="auto">
          <a:xfrm>
            <a:off x="533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Oval 13"/>
          <p:cNvSpPr>
            <a:spLocks noChangeArrowheads="1"/>
          </p:cNvSpPr>
          <p:nvPr/>
        </p:nvSpPr>
        <p:spPr bwMode="auto">
          <a:xfrm>
            <a:off x="698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14"/>
          <p:cNvSpPr>
            <a:spLocks noChangeShapeType="1"/>
          </p:cNvSpPr>
          <p:nvPr/>
        </p:nvSpPr>
        <p:spPr bwMode="auto">
          <a:xfrm flipV="1">
            <a:off x="4191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Line 15"/>
          <p:cNvSpPr>
            <a:spLocks noChangeShapeType="1"/>
          </p:cNvSpPr>
          <p:nvPr/>
        </p:nvSpPr>
        <p:spPr bwMode="auto">
          <a:xfrm>
            <a:off x="3962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Oval 16"/>
          <p:cNvSpPr>
            <a:spLocks noChangeArrowheads="1"/>
          </p:cNvSpPr>
          <p:nvPr/>
        </p:nvSpPr>
        <p:spPr bwMode="auto">
          <a:xfrm>
            <a:off x="4127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Line 17"/>
          <p:cNvSpPr>
            <a:spLocks noChangeShapeType="1"/>
          </p:cNvSpPr>
          <p:nvPr/>
        </p:nvSpPr>
        <p:spPr bwMode="auto">
          <a:xfrm flipV="1">
            <a:off x="4191000" y="2982913"/>
            <a:ext cx="0" cy="56991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Line 18"/>
          <p:cNvSpPr>
            <a:spLocks noChangeShapeType="1"/>
          </p:cNvSpPr>
          <p:nvPr/>
        </p:nvSpPr>
        <p:spPr bwMode="auto">
          <a:xfrm>
            <a:off x="3970338" y="3252788"/>
            <a:ext cx="45402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Oval 19"/>
          <p:cNvSpPr>
            <a:spLocks noChangeArrowheads="1"/>
          </p:cNvSpPr>
          <p:nvPr/>
        </p:nvSpPr>
        <p:spPr bwMode="auto">
          <a:xfrm>
            <a:off x="4127500"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Freeform 20"/>
          <p:cNvSpPr>
            <a:spLocks/>
          </p:cNvSpPr>
          <p:nvPr/>
        </p:nvSpPr>
        <p:spPr bwMode="auto">
          <a:xfrm>
            <a:off x="4075113" y="2286000"/>
            <a:ext cx="269875" cy="714375"/>
          </a:xfrm>
          <a:custGeom>
            <a:avLst/>
            <a:gdLst>
              <a:gd name="T0" fmla="*/ 113 w 196"/>
              <a:gd name="T1" fmla="*/ 475 h 481"/>
              <a:gd name="T2" fmla="*/ 155 w 196"/>
              <a:gd name="T3" fmla="*/ 452 h 481"/>
              <a:gd name="T4" fmla="*/ 187 w 196"/>
              <a:gd name="T5" fmla="*/ 412 h 481"/>
              <a:gd name="T6" fmla="*/ 192 w 196"/>
              <a:gd name="T7" fmla="*/ 358 h 481"/>
              <a:gd name="T8" fmla="*/ 167 w 196"/>
              <a:gd name="T9" fmla="*/ 312 h 481"/>
              <a:gd name="T10" fmla="*/ 127 w 196"/>
              <a:gd name="T11" fmla="*/ 282 h 481"/>
              <a:gd name="T12" fmla="*/ 87 w 196"/>
              <a:gd name="T13" fmla="*/ 271 h 481"/>
              <a:gd name="T14" fmla="*/ 50 w 196"/>
              <a:gd name="T15" fmla="*/ 277 h 481"/>
              <a:gd name="T16" fmla="*/ 20 w 196"/>
              <a:gd name="T17" fmla="*/ 297 h 481"/>
              <a:gd name="T18" fmla="*/ 1 w 196"/>
              <a:gd name="T19" fmla="*/ 328 h 481"/>
              <a:gd name="T20" fmla="*/ 6 w 196"/>
              <a:gd name="T21" fmla="*/ 366 h 481"/>
              <a:gd name="T22" fmla="*/ 29 w 196"/>
              <a:gd name="T23" fmla="*/ 395 h 481"/>
              <a:gd name="T24" fmla="*/ 63 w 196"/>
              <a:gd name="T25" fmla="*/ 410 h 481"/>
              <a:gd name="T26" fmla="*/ 99 w 196"/>
              <a:gd name="T27" fmla="*/ 412 h 481"/>
              <a:gd name="T28" fmla="*/ 142 w 196"/>
              <a:gd name="T29" fmla="*/ 395 h 481"/>
              <a:gd name="T30" fmla="*/ 179 w 196"/>
              <a:gd name="T31" fmla="*/ 360 h 481"/>
              <a:gd name="T32" fmla="*/ 194 w 196"/>
              <a:gd name="T33" fmla="*/ 309 h 481"/>
              <a:gd name="T34" fmla="*/ 179 w 196"/>
              <a:gd name="T35" fmla="*/ 259 h 481"/>
              <a:gd name="T36" fmla="*/ 141 w 196"/>
              <a:gd name="T37" fmla="*/ 224 h 481"/>
              <a:gd name="T38" fmla="*/ 99 w 196"/>
              <a:gd name="T39" fmla="*/ 206 h 481"/>
              <a:gd name="T40" fmla="*/ 62 w 196"/>
              <a:gd name="T41" fmla="*/ 207 h 481"/>
              <a:gd name="T42" fmla="*/ 29 w 196"/>
              <a:gd name="T43" fmla="*/ 222 h 481"/>
              <a:gd name="T44" fmla="*/ 6 w 196"/>
              <a:gd name="T45" fmla="*/ 248 h 481"/>
              <a:gd name="T46" fmla="*/ 1 w 196"/>
              <a:gd name="T47" fmla="*/ 288 h 481"/>
              <a:gd name="T48" fmla="*/ 20 w 196"/>
              <a:gd name="T49" fmla="*/ 318 h 481"/>
              <a:gd name="T50" fmla="*/ 52 w 196"/>
              <a:gd name="T51" fmla="*/ 338 h 481"/>
              <a:gd name="T52" fmla="*/ 86 w 196"/>
              <a:gd name="T53" fmla="*/ 346 h 481"/>
              <a:gd name="T54" fmla="*/ 128 w 196"/>
              <a:gd name="T55" fmla="*/ 335 h 481"/>
              <a:gd name="T56" fmla="*/ 168 w 196"/>
              <a:gd name="T57" fmla="*/ 306 h 481"/>
              <a:gd name="T58" fmla="*/ 193 w 196"/>
              <a:gd name="T59" fmla="*/ 261 h 481"/>
              <a:gd name="T60" fmla="*/ 187 w 196"/>
              <a:gd name="T61" fmla="*/ 207 h 481"/>
              <a:gd name="T62" fmla="*/ 155 w 196"/>
              <a:gd name="T63" fmla="*/ 166 h 481"/>
              <a:gd name="T64" fmla="*/ 113 w 196"/>
              <a:gd name="T65" fmla="*/ 143 h 481"/>
              <a:gd name="T66" fmla="*/ 75 w 196"/>
              <a:gd name="T67" fmla="*/ 139 h 481"/>
              <a:gd name="T68" fmla="*/ 40 w 196"/>
              <a:gd name="T69" fmla="*/ 149 h 481"/>
              <a:gd name="T70" fmla="*/ 12 w 196"/>
              <a:gd name="T71" fmla="*/ 172 h 481"/>
              <a:gd name="T72" fmla="*/ 0 w 196"/>
              <a:gd name="T73" fmla="*/ 207 h 481"/>
              <a:gd name="T74" fmla="*/ 12 w 196"/>
              <a:gd name="T75" fmla="*/ 242 h 481"/>
              <a:gd name="T76" fmla="*/ 40 w 196"/>
              <a:gd name="T77" fmla="*/ 267 h 481"/>
              <a:gd name="T78" fmla="*/ 75 w 196"/>
              <a:gd name="T79" fmla="*/ 277 h 481"/>
              <a:gd name="T80" fmla="*/ 113 w 196"/>
              <a:gd name="T81" fmla="*/ 274 h 481"/>
              <a:gd name="T82" fmla="*/ 155 w 196"/>
              <a:gd name="T83" fmla="*/ 248 h 481"/>
              <a:gd name="T84" fmla="*/ 187 w 196"/>
              <a:gd name="T85" fmla="*/ 207 h 481"/>
              <a:gd name="T86" fmla="*/ 193 w 196"/>
              <a:gd name="T87" fmla="*/ 152 h 481"/>
              <a:gd name="T88" fmla="*/ 167 w 196"/>
              <a:gd name="T89" fmla="*/ 108 h 481"/>
              <a:gd name="T90" fmla="*/ 126 w 196"/>
              <a:gd name="T91" fmla="*/ 78 h 481"/>
              <a:gd name="T92" fmla="*/ 86 w 196"/>
              <a:gd name="T93" fmla="*/ 67 h 481"/>
              <a:gd name="T94" fmla="*/ 52 w 196"/>
              <a:gd name="T95" fmla="*/ 76 h 481"/>
              <a:gd name="T96" fmla="*/ 20 w 196"/>
              <a:gd name="T97" fmla="*/ 97 h 481"/>
              <a:gd name="T98" fmla="*/ 2 w 196"/>
              <a:gd name="T99" fmla="*/ 128 h 481"/>
              <a:gd name="T100" fmla="*/ 5 w 196"/>
              <a:gd name="T101" fmla="*/ 160 h 481"/>
              <a:gd name="T102" fmla="*/ 26 w 196"/>
              <a:gd name="T103" fmla="*/ 187 h 481"/>
              <a:gd name="T104" fmla="*/ 60 w 196"/>
              <a:gd name="T105" fmla="*/ 206 h 481"/>
              <a:gd name="T106" fmla="*/ 101 w 196"/>
              <a:gd name="T107" fmla="*/ 207 h 481"/>
              <a:gd name="T108" fmla="*/ 145 w 196"/>
              <a:gd name="T109" fmla="*/ 187 h 481"/>
              <a:gd name="T110" fmla="*/ 180 w 196"/>
              <a:gd name="T111" fmla="*/ 149 h 481"/>
              <a:gd name="T112" fmla="*/ 195 w 196"/>
              <a:gd name="T113" fmla="*/ 102 h 481"/>
              <a:gd name="T114" fmla="*/ 180 w 196"/>
              <a:gd name="T115" fmla="*/ 57 h 481"/>
              <a:gd name="T116" fmla="*/ 145 w 196"/>
              <a:gd name="T117" fmla="*/ 21 h 481"/>
              <a:gd name="T118" fmla="*/ 100 w 196"/>
              <a:gd name="T119" fmla="*/ 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Freeform 21"/>
          <p:cNvSpPr>
            <a:spLocks/>
          </p:cNvSpPr>
          <p:nvPr/>
        </p:nvSpPr>
        <p:spPr bwMode="auto">
          <a:xfrm>
            <a:off x="3290888" y="1863725"/>
            <a:ext cx="665162" cy="292100"/>
          </a:xfrm>
          <a:custGeom>
            <a:avLst/>
            <a:gdLst>
              <a:gd name="T0" fmla="*/ 476 w 482"/>
              <a:gd name="T1" fmla="*/ 83 h 197"/>
              <a:gd name="T2" fmla="*/ 453 w 482"/>
              <a:gd name="T3" fmla="*/ 40 h 197"/>
              <a:gd name="T4" fmla="*/ 412 w 482"/>
              <a:gd name="T5" fmla="*/ 8 h 197"/>
              <a:gd name="T6" fmla="*/ 359 w 482"/>
              <a:gd name="T7" fmla="*/ 4 h 197"/>
              <a:gd name="T8" fmla="*/ 313 w 482"/>
              <a:gd name="T9" fmla="*/ 28 h 197"/>
              <a:gd name="T10" fmla="*/ 283 w 482"/>
              <a:gd name="T11" fmla="*/ 68 h 197"/>
              <a:gd name="T12" fmla="*/ 272 w 482"/>
              <a:gd name="T13" fmla="*/ 109 h 197"/>
              <a:gd name="T14" fmla="*/ 278 w 482"/>
              <a:gd name="T15" fmla="*/ 145 h 197"/>
              <a:gd name="T16" fmla="*/ 298 w 482"/>
              <a:gd name="T17" fmla="*/ 176 h 197"/>
              <a:gd name="T18" fmla="*/ 328 w 482"/>
              <a:gd name="T19" fmla="*/ 195 h 197"/>
              <a:gd name="T20" fmla="*/ 366 w 482"/>
              <a:gd name="T21" fmla="*/ 190 h 197"/>
              <a:gd name="T22" fmla="*/ 396 w 482"/>
              <a:gd name="T23" fmla="*/ 166 h 197"/>
              <a:gd name="T24" fmla="*/ 411 w 482"/>
              <a:gd name="T25" fmla="*/ 132 h 197"/>
              <a:gd name="T26" fmla="*/ 412 w 482"/>
              <a:gd name="T27" fmla="*/ 97 h 197"/>
              <a:gd name="T28" fmla="*/ 396 w 482"/>
              <a:gd name="T29" fmla="*/ 53 h 197"/>
              <a:gd name="T30" fmla="*/ 360 w 482"/>
              <a:gd name="T31" fmla="*/ 17 h 197"/>
              <a:gd name="T32" fmla="*/ 310 w 482"/>
              <a:gd name="T33" fmla="*/ 1 h 197"/>
              <a:gd name="T34" fmla="*/ 260 w 482"/>
              <a:gd name="T35" fmla="*/ 17 h 197"/>
              <a:gd name="T36" fmla="*/ 224 w 482"/>
              <a:gd name="T37" fmla="*/ 54 h 197"/>
              <a:gd name="T38" fmla="*/ 206 w 482"/>
              <a:gd name="T39" fmla="*/ 97 h 197"/>
              <a:gd name="T40" fmla="*/ 208 w 482"/>
              <a:gd name="T41" fmla="*/ 133 h 197"/>
              <a:gd name="T42" fmla="*/ 223 w 482"/>
              <a:gd name="T43" fmla="*/ 166 h 197"/>
              <a:gd name="T44" fmla="*/ 249 w 482"/>
              <a:gd name="T45" fmla="*/ 190 h 197"/>
              <a:gd name="T46" fmla="*/ 289 w 482"/>
              <a:gd name="T47" fmla="*/ 195 h 197"/>
              <a:gd name="T48" fmla="*/ 319 w 482"/>
              <a:gd name="T49" fmla="*/ 176 h 197"/>
              <a:gd name="T50" fmla="*/ 339 w 482"/>
              <a:gd name="T51" fmla="*/ 144 h 197"/>
              <a:gd name="T52" fmla="*/ 347 w 482"/>
              <a:gd name="T53" fmla="*/ 110 h 197"/>
              <a:gd name="T54" fmla="*/ 336 w 482"/>
              <a:gd name="T55" fmla="*/ 67 h 197"/>
              <a:gd name="T56" fmla="*/ 307 w 482"/>
              <a:gd name="T57" fmla="*/ 27 h 197"/>
              <a:gd name="T58" fmla="*/ 261 w 482"/>
              <a:gd name="T59" fmla="*/ 2 h 197"/>
              <a:gd name="T60" fmla="*/ 208 w 482"/>
              <a:gd name="T61" fmla="*/ 8 h 197"/>
              <a:gd name="T62" fmla="*/ 167 w 482"/>
              <a:gd name="T63" fmla="*/ 40 h 197"/>
              <a:gd name="T64" fmla="*/ 144 w 482"/>
              <a:gd name="T65" fmla="*/ 83 h 197"/>
              <a:gd name="T66" fmla="*/ 139 w 482"/>
              <a:gd name="T67" fmla="*/ 120 h 197"/>
              <a:gd name="T68" fmla="*/ 150 w 482"/>
              <a:gd name="T69" fmla="*/ 156 h 197"/>
              <a:gd name="T70" fmla="*/ 173 w 482"/>
              <a:gd name="T71" fmla="*/ 184 h 197"/>
              <a:gd name="T72" fmla="*/ 208 w 482"/>
              <a:gd name="T73" fmla="*/ 196 h 197"/>
              <a:gd name="T74" fmla="*/ 243 w 482"/>
              <a:gd name="T75" fmla="*/ 184 h 197"/>
              <a:gd name="T76" fmla="*/ 267 w 482"/>
              <a:gd name="T77" fmla="*/ 156 h 197"/>
              <a:gd name="T78" fmla="*/ 278 w 482"/>
              <a:gd name="T79" fmla="*/ 120 h 197"/>
              <a:gd name="T80" fmla="*/ 275 w 482"/>
              <a:gd name="T81" fmla="*/ 83 h 197"/>
              <a:gd name="T82" fmla="*/ 249 w 482"/>
              <a:gd name="T83" fmla="*/ 40 h 197"/>
              <a:gd name="T84" fmla="*/ 208 w 482"/>
              <a:gd name="T85" fmla="*/ 8 h 197"/>
              <a:gd name="T86" fmla="*/ 153 w 482"/>
              <a:gd name="T87" fmla="*/ 2 h 197"/>
              <a:gd name="T88" fmla="*/ 108 w 482"/>
              <a:gd name="T89" fmla="*/ 28 h 197"/>
              <a:gd name="T90" fmla="*/ 78 w 482"/>
              <a:gd name="T91" fmla="*/ 70 h 197"/>
              <a:gd name="T92" fmla="*/ 67 w 482"/>
              <a:gd name="T93" fmla="*/ 110 h 197"/>
              <a:gd name="T94" fmla="*/ 76 w 482"/>
              <a:gd name="T95" fmla="*/ 144 h 197"/>
              <a:gd name="T96" fmla="*/ 98 w 482"/>
              <a:gd name="T97" fmla="*/ 176 h 197"/>
              <a:gd name="T98" fmla="*/ 128 w 482"/>
              <a:gd name="T99" fmla="*/ 194 h 197"/>
              <a:gd name="T100" fmla="*/ 160 w 482"/>
              <a:gd name="T101" fmla="*/ 191 h 197"/>
              <a:gd name="T102" fmla="*/ 188 w 482"/>
              <a:gd name="T103" fmla="*/ 170 h 197"/>
              <a:gd name="T104" fmla="*/ 206 w 482"/>
              <a:gd name="T105" fmla="*/ 136 h 197"/>
              <a:gd name="T106" fmla="*/ 208 w 482"/>
              <a:gd name="T107" fmla="*/ 94 h 197"/>
              <a:gd name="T108" fmla="*/ 188 w 482"/>
              <a:gd name="T109" fmla="*/ 51 h 197"/>
              <a:gd name="T110" fmla="*/ 150 w 482"/>
              <a:gd name="T111" fmla="*/ 15 h 197"/>
              <a:gd name="T112" fmla="*/ 102 w 482"/>
              <a:gd name="T113" fmla="*/ 0 h 197"/>
              <a:gd name="T114" fmla="*/ 57 w 482"/>
              <a:gd name="T115" fmla="*/ 15 h 197"/>
              <a:gd name="T116" fmla="*/ 21 w 482"/>
              <a:gd name="T117" fmla="*/ 51 h 197"/>
              <a:gd name="T118" fmla="*/ 2 w 482"/>
              <a:gd name="T119"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Line 22"/>
          <p:cNvSpPr>
            <a:spLocks noChangeShapeType="1"/>
          </p:cNvSpPr>
          <p:nvPr/>
        </p:nvSpPr>
        <p:spPr bwMode="auto">
          <a:xfrm flipV="1">
            <a:off x="303847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Line 23"/>
          <p:cNvSpPr>
            <a:spLocks noChangeShapeType="1"/>
          </p:cNvSpPr>
          <p:nvPr/>
        </p:nvSpPr>
        <p:spPr bwMode="auto">
          <a:xfrm>
            <a:off x="280987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Oval 24"/>
          <p:cNvSpPr>
            <a:spLocks noChangeArrowheads="1"/>
          </p:cNvSpPr>
          <p:nvPr/>
        </p:nvSpPr>
        <p:spPr bwMode="auto">
          <a:xfrm>
            <a:off x="297497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Freeform 25"/>
          <p:cNvSpPr>
            <a:spLocks/>
          </p:cNvSpPr>
          <p:nvPr/>
        </p:nvSpPr>
        <p:spPr bwMode="auto">
          <a:xfrm>
            <a:off x="2149475" y="1863725"/>
            <a:ext cx="665163" cy="292100"/>
          </a:xfrm>
          <a:custGeom>
            <a:avLst/>
            <a:gdLst>
              <a:gd name="T0" fmla="*/ 476 w 482"/>
              <a:gd name="T1" fmla="*/ 83 h 197"/>
              <a:gd name="T2" fmla="*/ 453 w 482"/>
              <a:gd name="T3" fmla="*/ 40 h 197"/>
              <a:gd name="T4" fmla="*/ 412 w 482"/>
              <a:gd name="T5" fmla="*/ 8 h 197"/>
              <a:gd name="T6" fmla="*/ 359 w 482"/>
              <a:gd name="T7" fmla="*/ 4 h 197"/>
              <a:gd name="T8" fmla="*/ 313 w 482"/>
              <a:gd name="T9" fmla="*/ 28 h 197"/>
              <a:gd name="T10" fmla="*/ 283 w 482"/>
              <a:gd name="T11" fmla="*/ 68 h 197"/>
              <a:gd name="T12" fmla="*/ 272 w 482"/>
              <a:gd name="T13" fmla="*/ 109 h 197"/>
              <a:gd name="T14" fmla="*/ 278 w 482"/>
              <a:gd name="T15" fmla="*/ 145 h 197"/>
              <a:gd name="T16" fmla="*/ 298 w 482"/>
              <a:gd name="T17" fmla="*/ 176 h 197"/>
              <a:gd name="T18" fmla="*/ 328 w 482"/>
              <a:gd name="T19" fmla="*/ 195 h 197"/>
              <a:gd name="T20" fmla="*/ 366 w 482"/>
              <a:gd name="T21" fmla="*/ 190 h 197"/>
              <a:gd name="T22" fmla="*/ 396 w 482"/>
              <a:gd name="T23" fmla="*/ 166 h 197"/>
              <a:gd name="T24" fmla="*/ 411 w 482"/>
              <a:gd name="T25" fmla="*/ 132 h 197"/>
              <a:gd name="T26" fmla="*/ 412 w 482"/>
              <a:gd name="T27" fmla="*/ 97 h 197"/>
              <a:gd name="T28" fmla="*/ 396 w 482"/>
              <a:gd name="T29" fmla="*/ 53 h 197"/>
              <a:gd name="T30" fmla="*/ 360 w 482"/>
              <a:gd name="T31" fmla="*/ 17 h 197"/>
              <a:gd name="T32" fmla="*/ 310 w 482"/>
              <a:gd name="T33" fmla="*/ 1 h 197"/>
              <a:gd name="T34" fmla="*/ 260 w 482"/>
              <a:gd name="T35" fmla="*/ 17 h 197"/>
              <a:gd name="T36" fmla="*/ 224 w 482"/>
              <a:gd name="T37" fmla="*/ 54 h 197"/>
              <a:gd name="T38" fmla="*/ 206 w 482"/>
              <a:gd name="T39" fmla="*/ 97 h 197"/>
              <a:gd name="T40" fmla="*/ 208 w 482"/>
              <a:gd name="T41" fmla="*/ 133 h 197"/>
              <a:gd name="T42" fmla="*/ 223 w 482"/>
              <a:gd name="T43" fmla="*/ 166 h 197"/>
              <a:gd name="T44" fmla="*/ 249 w 482"/>
              <a:gd name="T45" fmla="*/ 190 h 197"/>
              <a:gd name="T46" fmla="*/ 289 w 482"/>
              <a:gd name="T47" fmla="*/ 195 h 197"/>
              <a:gd name="T48" fmla="*/ 319 w 482"/>
              <a:gd name="T49" fmla="*/ 176 h 197"/>
              <a:gd name="T50" fmla="*/ 339 w 482"/>
              <a:gd name="T51" fmla="*/ 144 h 197"/>
              <a:gd name="T52" fmla="*/ 347 w 482"/>
              <a:gd name="T53" fmla="*/ 110 h 197"/>
              <a:gd name="T54" fmla="*/ 336 w 482"/>
              <a:gd name="T55" fmla="*/ 67 h 197"/>
              <a:gd name="T56" fmla="*/ 307 w 482"/>
              <a:gd name="T57" fmla="*/ 27 h 197"/>
              <a:gd name="T58" fmla="*/ 261 w 482"/>
              <a:gd name="T59" fmla="*/ 2 h 197"/>
              <a:gd name="T60" fmla="*/ 208 w 482"/>
              <a:gd name="T61" fmla="*/ 8 h 197"/>
              <a:gd name="T62" fmla="*/ 167 w 482"/>
              <a:gd name="T63" fmla="*/ 40 h 197"/>
              <a:gd name="T64" fmla="*/ 144 w 482"/>
              <a:gd name="T65" fmla="*/ 83 h 197"/>
              <a:gd name="T66" fmla="*/ 139 w 482"/>
              <a:gd name="T67" fmla="*/ 120 h 197"/>
              <a:gd name="T68" fmla="*/ 150 w 482"/>
              <a:gd name="T69" fmla="*/ 156 h 197"/>
              <a:gd name="T70" fmla="*/ 173 w 482"/>
              <a:gd name="T71" fmla="*/ 184 h 197"/>
              <a:gd name="T72" fmla="*/ 208 w 482"/>
              <a:gd name="T73" fmla="*/ 196 h 197"/>
              <a:gd name="T74" fmla="*/ 243 w 482"/>
              <a:gd name="T75" fmla="*/ 184 h 197"/>
              <a:gd name="T76" fmla="*/ 267 w 482"/>
              <a:gd name="T77" fmla="*/ 156 h 197"/>
              <a:gd name="T78" fmla="*/ 278 w 482"/>
              <a:gd name="T79" fmla="*/ 120 h 197"/>
              <a:gd name="T80" fmla="*/ 275 w 482"/>
              <a:gd name="T81" fmla="*/ 83 h 197"/>
              <a:gd name="T82" fmla="*/ 249 w 482"/>
              <a:gd name="T83" fmla="*/ 40 h 197"/>
              <a:gd name="T84" fmla="*/ 208 w 482"/>
              <a:gd name="T85" fmla="*/ 8 h 197"/>
              <a:gd name="T86" fmla="*/ 153 w 482"/>
              <a:gd name="T87" fmla="*/ 2 h 197"/>
              <a:gd name="T88" fmla="*/ 108 w 482"/>
              <a:gd name="T89" fmla="*/ 28 h 197"/>
              <a:gd name="T90" fmla="*/ 78 w 482"/>
              <a:gd name="T91" fmla="*/ 70 h 197"/>
              <a:gd name="T92" fmla="*/ 67 w 482"/>
              <a:gd name="T93" fmla="*/ 110 h 197"/>
              <a:gd name="T94" fmla="*/ 76 w 482"/>
              <a:gd name="T95" fmla="*/ 144 h 197"/>
              <a:gd name="T96" fmla="*/ 98 w 482"/>
              <a:gd name="T97" fmla="*/ 176 h 197"/>
              <a:gd name="T98" fmla="*/ 128 w 482"/>
              <a:gd name="T99" fmla="*/ 194 h 197"/>
              <a:gd name="T100" fmla="*/ 160 w 482"/>
              <a:gd name="T101" fmla="*/ 191 h 197"/>
              <a:gd name="T102" fmla="*/ 188 w 482"/>
              <a:gd name="T103" fmla="*/ 170 h 197"/>
              <a:gd name="T104" fmla="*/ 206 w 482"/>
              <a:gd name="T105" fmla="*/ 136 h 197"/>
              <a:gd name="T106" fmla="*/ 208 w 482"/>
              <a:gd name="T107" fmla="*/ 94 h 197"/>
              <a:gd name="T108" fmla="*/ 188 w 482"/>
              <a:gd name="T109" fmla="*/ 51 h 197"/>
              <a:gd name="T110" fmla="*/ 150 w 482"/>
              <a:gd name="T111" fmla="*/ 15 h 197"/>
              <a:gd name="T112" fmla="*/ 102 w 482"/>
              <a:gd name="T113" fmla="*/ 0 h 197"/>
              <a:gd name="T114" fmla="*/ 57 w 482"/>
              <a:gd name="T115" fmla="*/ 15 h 197"/>
              <a:gd name="T116" fmla="*/ 21 w 482"/>
              <a:gd name="T117" fmla="*/ 51 h 197"/>
              <a:gd name="T118" fmla="*/ 2 w 482"/>
              <a:gd name="T119"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Freeform 26"/>
          <p:cNvSpPr>
            <a:spLocks/>
          </p:cNvSpPr>
          <p:nvPr/>
        </p:nvSpPr>
        <p:spPr bwMode="auto">
          <a:xfrm>
            <a:off x="2833688" y="2287588"/>
            <a:ext cx="287337" cy="862012"/>
          </a:xfrm>
          <a:custGeom>
            <a:avLst/>
            <a:gdLst>
              <a:gd name="T0" fmla="*/ 122 w 209"/>
              <a:gd name="T1" fmla="*/ 4 h 580"/>
              <a:gd name="T2" fmla="*/ 81 w 209"/>
              <a:gd name="T3" fmla="*/ 26 h 580"/>
              <a:gd name="T4" fmla="*/ 48 w 209"/>
              <a:gd name="T5" fmla="*/ 73 h 580"/>
              <a:gd name="T6" fmla="*/ 36 w 209"/>
              <a:gd name="T7" fmla="*/ 137 h 580"/>
              <a:gd name="T8" fmla="*/ 52 w 209"/>
              <a:gd name="T9" fmla="*/ 194 h 580"/>
              <a:gd name="T10" fmla="*/ 85 w 209"/>
              <a:gd name="T11" fmla="*/ 234 h 580"/>
              <a:gd name="T12" fmla="*/ 119 w 209"/>
              <a:gd name="T13" fmla="*/ 251 h 580"/>
              <a:gd name="T14" fmla="*/ 154 w 209"/>
              <a:gd name="T15" fmla="*/ 247 h 580"/>
              <a:gd name="T16" fmla="*/ 183 w 209"/>
              <a:gd name="T17" fmla="*/ 226 h 580"/>
              <a:gd name="T18" fmla="*/ 204 w 209"/>
              <a:gd name="T19" fmla="*/ 192 h 580"/>
              <a:gd name="T20" fmla="*/ 205 w 209"/>
              <a:gd name="T21" fmla="*/ 146 h 580"/>
              <a:gd name="T22" fmla="*/ 187 w 209"/>
              <a:gd name="T23" fmla="*/ 108 h 580"/>
              <a:gd name="T24" fmla="*/ 159 w 209"/>
              <a:gd name="T25" fmla="*/ 86 h 580"/>
              <a:gd name="T26" fmla="*/ 127 w 209"/>
              <a:gd name="T27" fmla="*/ 81 h 580"/>
              <a:gd name="T28" fmla="*/ 86 w 209"/>
              <a:gd name="T29" fmla="*/ 98 h 580"/>
              <a:gd name="T30" fmla="*/ 48 w 209"/>
              <a:gd name="T31" fmla="*/ 136 h 580"/>
              <a:gd name="T32" fmla="*/ 28 w 209"/>
              <a:gd name="T33" fmla="*/ 195 h 580"/>
              <a:gd name="T34" fmla="*/ 35 w 209"/>
              <a:gd name="T35" fmla="*/ 257 h 580"/>
              <a:gd name="T36" fmla="*/ 65 w 209"/>
              <a:gd name="T37" fmla="*/ 304 h 580"/>
              <a:gd name="T38" fmla="*/ 101 w 209"/>
              <a:gd name="T39" fmla="*/ 330 h 580"/>
              <a:gd name="T40" fmla="*/ 134 w 209"/>
              <a:gd name="T41" fmla="*/ 331 h 580"/>
              <a:gd name="T42" fmla="*/ 165 w 209"/>
              <a:gd name="T43" fmla="*/ 316 h 580"/>
              <a:gd name="T44" fmla="*/ 190 w 209"/>
              <a:gd name="T45" fmla="*/ 287 h 580"/>
              <a:gd name="T46" fmla="*/ 199 w 209"/>
              <a:gd name="T47" fmla="*/ 239 h 580"/>
              <a:gd name="T48" fmla="*/ 186 w 209"/>
              <a:gd name="T49" fmla="*/ 201 h 580"/>
              <a:gd name="T50" fmla="*/ 160 w 209"/>
              <a:gd name="T51" fmla="*/ 174 h 580"/>
              <a:gd name="T52" fmla="*/ 130 w 209"/>
              <a:gd name="T53" fmla="*/ 162 h 580"/>
              <a:gd name="T54" fmla="*/ 90 w 209"/>
              <a:gd name="T55" fmla="*/ 171 h 580"/>
              <a:gd name="T56" fmla="*/ 50 w 209"/>
              <a:gd name="T57" fmla="*/ 201 h 580"/>
              <a:gd name="T58" fmla="*/ 23 w 209"/>
              <a:gd name="T59" fmla="*/ 254 h 580"/>
              <a:gd name="T60" fmla="*/ 22 w 209"/>
              <a:gd name="T61" fmla="*/ 320 h 580"/>
              <a:gd name="T62" fmla="*/ 45 w 209"/>
              <a:gd name="T63" fmla="*/ 373 h 580"/>
              <a:gd name="T64" fmla="*/ 80 w 209"/>
              <a:gd name="T65" fmla="*/ 404 h 580"/>
              <a:gd name="T66" fmla="*/ 113 w 209"/>
              <a:gd name="T67" fmla="*/ 413 h 580"/>
              <a:gd name="T68" fmla="*/ 146 w 209"/>
              <a:gd name="T69" fmla="*/ 403 h 580"/>
              <a:gd name="T70" fmla="*/ 174 w 209"/>
              <a:gd name="T71" fmla="*/ 379 h 580"/>
              <a:gd name="T72" fmla="*/ 190 w 209"/>
              <a:gd name="T73" fmla="*/ 337 h 580"/>
              <a:gd name="T74" fmla="*/ 183 w 209"/>
              <a:gd name="T75" fmla="*/ 294 h 580"/>
              <a:gd name="T76" fmla="*/ 161 w 209"/>
              <a:gd name="T77" fmla="*/ 261 h 580"/>
              <a:gd name="T78" fmla="*/ 131 w 209"/>
              <a:gd name="T79" fmla="*/ 245 h 580"/>
              <a:gd name="T80" fmla="*/ 96 w 209"/>
              <a:gd name="T81" fmla="*/ 246 h 580"/>
              <a:gd name="T82" fmla="*/ 55 w 209"/>
              <a:gd name="T83" fmla="*/ 273 h 580"/>
              <a:gd name="T84" fmla="*/ 22 w 209"/>
              <a:gd name="T85" fmla="*/ 320 h 580"/>
              <a:gd name="T86" fmla="*/ 9 w 209"/>
              <a:gd name="T87" fmla="*/ 385 h 580"/>
              <a:gd name="T88" fmla="*/ 26 w 209"/>
              <a:gd name="T89" fmla="*/ 441 h 580"/>
              <a:gd name="T90" fmla="*/ 60 w 209"/>
              <a:gd name="T91" fmla="*/ 482 h 580"/>
              <a:gd name="T92" fmla="*/ 95 w 209"/>
              <a:gd name="T93" fmla="*/ 499 h 580"/>
              <a:gd name="T94" fmla="*/ 127 w 209"/>
              <a:gd name="T95" fmla="*/ 491 h 580"/>
              <a:gd name="T96" fmla="*/ 158 w 209"/>
              <a:gd name="T97" fmla="*/ 468 h 580"/>
              <a:gd name="T98" fmla="*/ 178 w 209"/>
              <a:gd name="T99" fmla="*/ 433 h 580"/>
              <a:gd name="T100" fmla="*/ 180 w 209"/>
              <a:gd name="T101" fmla="*/ 394 h 580"/>
              <a:gd name="T102" fmla="*/ 164 w 209"/>
              <a:gd name="T103" fmla="*/ 360 h 580"/>
              <a:gd name="T104" fmla="*/ 136 w 209"/>
              <a:gd name="T105" fmla="*/ 334 h 580"/>
              <a:gd name="T106" fmla="*/ 99 w 209"/>
              <a:gd name="T107" fmla="*/ 328 h 580"/>
              <a:gd name="T108" fmla="*/ 56 w 209"/>
              <a:gd name="T109" fmla="*/ 349 h 580"/>
              <a:gd name="T110" fmla="*/ 20 w 209"/>
              <a:gd name="T111" fmla="*/ 390 h 580"/>
              <a:gd name="T112" fmla="*/ 0 w 209"/>
              <a:gd name="T113" fmla="*/ 446 h 580"/>
              <a:gd name="T114" fmla="*/ 9 w 209"/>
              <a:gd name="T115" fmla="*/ 502 h 580"/>
              <a:gd name="T116" fmla="*/ 35 w 209"/>
              <a:gd name="T117" fmla="*/ 549 h 580"/>
              <a:gd name="T118" fmla="*/ 74 w 209"/>
              <a:gd name="T119" fmla="*/ 57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147" y="0"/>
                </a:moveTo>
                <a:lnTo>
                  <a:pt x="135" y="1"/>
                </a:lnTo>
                <a:lnTo>
                  <a:pt x="122" y="4"/>
                </a:lnTo>
                <a:lnTo>
                  <a:pt x="109" y="9"/>
                </a:lnTo>
                <a:lnTo>
                  <a:pt x="94" y="16"/>
                </a:lnTo>
                <a:lnTo>
                  <a:pt x="81" y="26"/>
                </a:lnTo>
                <a:lnTo>
                  <a:pt x="67" y="39"/>
                </a:lnTo>
                <a:lnTo>
                  <a:pt x="57" y="55"/>
                </a:lnTo>
                <a:lnTo>
                  <a:pt x="48" y="73"/>
                </a:lnTo>
                <a:lnTo>
                  <a:pt x="40" y="93"/>
                </a:lnTo>
                <a:lnTo>
                  <a:pt x="36" y="115"/>
                </a:lnTo>
                <a:lnTo>
                  <a:pt x="36" y="137"/>
                </a:lnTo>
                <a:lnTo>
                  <a:pt x="39" y="158"/>
                </a:lnTo>
                <a:lnTo>
                  <a:pt x="44" y="177"/>
                </a:lnTo>
                <a:lnTo>
                  <a:pt x="52" y="194"/>
                </a:lnTo>
                <a:lnTo>
                  <a:pt x="62" y="211"/>
                </a:lnTo>
                <a:lnTo>
                  <a:pt x="73" y="222"/>
                </a:lnTo>
                <a:lnTo>
                  <a:pt x="85" y="234"/>
                </a:lnTo>
                <a:lnTo>
                  <a:pt x="97" y="242"/>
                </a:lnTo>
                <a:lnTo>
                  <a:pt x="109" y="249"/>
                </a:lnTo>
                <a:lnTo>
                  <a:pt x="119" y="251"/>
                </a:lnTo>
                <a:lnTo>
                  <a:pt x="130" y="251"/>
                </a:lnTo>
                <a:lnTo>
                  <a:pt x="142" y="250"/>
                </a:lnTo>
                <a:lnTo>
                  <a:pt x="154" y="247"/>
                </a:lnTo>
                <a:lnTo>
                  <a:pt x="163" y="241"/>
                </a:lnTo>
                <a:lnTo>
                  <a:pt x="173" y="234"/>
                </a:lnTo>
                <a:lnTo>
                  <a:pt x="183" y="226"/>
                </a:lnTo>
                <a:lnTo>
                  <a:pt x="191" y="216"/>
                </a:lnTo>
                <a:lnTo>
                  <a:pt x="199" y="206"/>
                </a:lnTo>
                <a:lnTo>
                  <a:pt x="204" y="192"/>
                </a:lnTo>
                <a:lnTo>
                  <a:pt x="207" y="175"/>
                </a:lnTo>
                <a:lnTo>
                  <a:pt x="208" y="159"/>
                </a:lnTo>
                <a:lnTo>
                  <a:pt x="205" y="146"/>
                </a:lnTo>
                <a:lnTo>
                  <a:pt x="200" y="132"/>
                </a:lnTo>
                <a:lnTo>
                  <a:pt x="194" y="120"/>
                </a:lnTo>
                <a:lnTo>
                  <a:pt x="187" y="108"/>
                </a:lnTo>
                <a:lnTo>
                  <a:pt x="178" y="99"/>
                </a:lnTo>
                <a:lnTo>
                  <a:pt x="169" y="93"/>
                </a:lnTo>
                <a:lnTo>
                  <a:pt x="159" y="86"/>
                </a:lnTo>
                <a:lnTo>
                  <a:pt x="148" y="83"/>
                </a:lnTo>
                <a:lnTo>
                  <a:pt x="139" y="80"/>
                </a:lnTo>
                <a:lnTo>
                  <a:pt x="127" y="81"/>
                </a:lnTo>
                <a:lnTo>
                  <a:pt x="113" y="84"/>
                </a:lnTo>
                <a:lnTo>
                  <a:pt x="101" y="89"/>
                </a:lnTo>
                <a:lnTo>
                  <a:pt x="86" y="98"/>
                </a:lnTo>
                <a:lnTo>
                  <a:pt x="72" y="108"/>
                </a:lnTo>
                <a:lnTo>
                  <a:pt x="59" y="121"/>
                </a:lnTo>
                <a:lnTo>
                  <a:pt x="48" y="136"/>
                </a:lnTo>
                <a:lnTo>
                  <a:pt x="39" y="155"/>
                </a:lnTo>
                <a:lnTo>
                  <a:pt x="31" y="174"/>
                </a:lnTo>
                <a:lnTo>
                  <a:pt x="28" y="195"/>
                </a:lnTo>
                <a:lnTo>
                  <a:pt x="27" y="217"/>
                </a:lnTo>
                <a:lnTo>
                  <a:pt x="30" y="239"/>
                </a:lnTo>
                <a:lnTo>
                  <a:pt x="35" y="257"/>
                </a:lnTo>
                <a:lnTo>
                  <a:pt x="44" y="275"/>
                </a:lnTo>
                <a:lnTo>
                  <a:pt x="53" y="292"/>
                </a:lnTo>
                <a:lnTo>
                  <a:pt x="65" y="304"/>
                </a:lnTo>
                <a:lnTo>
                  <a:pt x="77" y="316"/>
                </a:lnTo>
                <a:lnTo>
                  <a:pt x="88" y="324"/>
                </a:lnTo>
                <a:lnTo>
                  <a:pt x="101" y="330"/>
                </a:lnTo>
                <a:lnTo>
                  <a:pt x="110" y="333"/>
                </a:lnTo>
                <a:lnTo>
                  <a:pt x="122" y="332"/>
                </a:lnTo>
                <a:lnTo>
                  <a:pt x="134" y="331"/>
                </a:lnTo>
                <a:lnTo>
                  <a:pt x="145" y="329"/>
                </a:lnTo>
                <a:lnTo>
                  <a:pt x="155" y="322"/>
                </a:lnTo>
                <a:lnTo>
                  <a:pt x="165" y="316"/>
                </a:lnTo>
                <a:lnTo>
                  <a:pt x="175" y="308"/>
                </a:lnTo>
                <a:lnTo>
                  <a:pt x="183" y="297"/>
                </a:lnTo>
                <a:lnTo>
                  <a:pt x="190" y="287"/>
                </a:lnTo>
                <a:lnTo>
                  <a:pt x="196" y="272"/>
                </a:lnTo>
                <a:lnTo>
                  <a:pt x="198" y="256"/>
                </a:lnTo>
                <a:lnTo>
                  <a:pt x="199" y="239"/>
                </a:lnTo>
                <a:lnTo>
                  <a:pt x="196" y="226"/>
                </a:lnTo>
                <a:lnTo>
                  <a:pt x="192" y="212"/>
                </a:lnTo>
                <a:lnTo>
                  <a:pt x="186" y="201"/>
                </a:lnTo>
                <a:lnTo>
                  <a:pt x="178" y="189"/>
                </a:lnTo>
                <a:lnTo>
                  <a:pt x="170" y="181"/>
                </a:lnTo>
                <a:lnTo>
                  <a:pt x="160" y="174"/>
                </a:lnTo>
                <a:lnTo>
                  <a:pt x="150" y="168"/>
                </a:lnTo>
                <a:lnTo>
                  <a:pt x="139" y="165"/>
                </a:lnTo>
                <a:lnTo>
                  <a:pt x="130" y="162"/>
                </a:lnTo>
                <a:lnTo>
                  <a:pt x="118" y="163"/>
                </a:lnTo>
                <a:lnTo>
                  <a:pt x="105" y="165"/>
                </a:lnTo>
                <a:lnTo>
                  <a:pt x="90" y="171"/>
                </a:lnTo>
                <a:lnTo>
                  <a:pt x="77" y="179"/>
                </a:lnTo>
                <a:lnTo>
                  <a:pt x="63" y="188"/>
                </a:lnTo>
                <a:lnTo>
                  <a:pt x="50" y="201"/>
                </a:lnTo>
                <a:lnTo>
                  <a:pt x="40" y="216"/>
                </a:lnTo>
                <a:lnTo>
                  <a:pt x="31" y="235"/>
                </a:lnTo>
                <a:lnTo>
                  <a:pt x="23" y="254"/>
                </a:lnTo>
                <a:lnTo>
                  <a:pt x="19" y="277"/>
                </a:lnTo>
                <a:lnTo>
                  <a:pt x="18" y="299"/>
                </a:lnTo>
                <a:lnTo>
                  <a:pt x="22" y="320"/>
                </a:lnTo>
                <a:lnTo>
                  <a:pt x="27" y="339"/>
                </a:lnTo>
                <a:lnTo>
                  <a:pt x="34" y="356"/>
                </a:lnTo>
                <a:lnTo>
                  <a:pt x="45" y="373"/>
                </a:lnTo>
                <a:lnTo>
                  <a:pt x="56" y="384"/>
                </a:lnTo>
                <a:lnTo>
                  <a:pt x="68" y="396"/>
                </a:lnTo>
                <a:lnTo>
                  <a:pt x="80" y="404"/>
                </a:lnTo>
                <a:lnTo>
                  <a:pt x="92" y="411"/>
                </a:lnTo>
                <a:lnTo>
                  <a:pt x="102" y="413"/>
                </a:lnTo>
                <a:lnTo>
                  <a:pt x="113" y="413"/>
                </a:lnTo>
                <a:lnTo>
                  <a:pt x="124" y="412"/>
                </a:lnTo>
                <a:lnTo>
                  <a:pt x="137" y="409"/>
                </a:lnTo>
                <a:lnTo>
                  <a:pt x="146" y="403"/>
                </a:lnTo>
                <a:lnTo>
                  <a:pt x="156" y="396"/>
                </a:lnTo>
                <a:lnTo>
                  <a:pt x="166" y="388"/>
                </a:lnTo>
                <a:lnTo>
                  <a:pt x="174" y="379"/>
                </a:lnTo>
                <a:lnTo>
                  <a:pt x="181" y="369"/>
                </a:lnTo>
                <a:lnTo>
                  <a:pt x="186" y="354"/>
                </a:lnTo>
                <a:lnTo>
                  <a:pt x="190" y="337"/>
                </a:lnTo>
                <a:lnTo>
                  <a:pt x="189" y="321"/>
                </a:lnTo>
                <a:lnTo>
                  <a:pt x="188" y="308"/>
                </a:lnTo>
                <a:lnTo>
                  <a:pt x="183" y="294"/>
                </a:lnTo>
                <a:lnTo>
                  <a:pt x="177" y="282"/>
                </a:lnTo>
                <a:lnTo>
                  <a:pt x="170" y="269"/>
                </a:lnTo>
                <a:lnTo>
                  <a:pt x="161" y="261"/>
                </a:lnTo>
                <a:lnTo>
                  <a:pt x="152" y="254"/>
                </a:lnTo>
                <a:lnTo>
                  <a:pt x="141" y="248"/>
                </a:lnTo>
                <a:lnTo>
                  <a:pt x="131" y="245"/>
                </a:lnTo>
                <a:lnTo>
                  <a:pt x="120" y="242"/>
                </a:lnTo>
                <a:lnTo>
                  <a:pt x="110" y="243"/>
                </a:lnTo>
                <a:lnTo>
                  <a:pt x="96" y="246"/>
                </a:lnTo>
                <a:lnTo>
                  <a:pt x="84" y="251"/>
                </a:lnTo>
                <a:lnTo>
                  <a:pt x="69" y="261"/>
                </a:lnTo>
                <a:lnTo>
                  <a:pt x="55" y="273"/>
                </a:lnTo>
                <a:lnTo>
                  <a:pt x="42" y="286"/>
                </a:lnTo>
                <a:lnTo>
                  <a:pt x="31" y="302"/>
                </a:lnTo>
                <a:lnTo>
                  <a:pt x="22" y="320"/>
                </a:lnTo>
                <a:lnTo>
                  <a:pt x="13" y="342"/>
                </a:lnTo>
                <a:lnTo>
                  <a:pt x="10" y="364"/>
                </a:lnTo>
                <a:lnTo>
                  <a:pt x="9" y="385"/>
                </a:lnTo>
                <a:lnTo>
                  <a:pt x="13" y="406"/>
                </a:lnTo>
                <a:lnTo>
                  <a:pt x="19" y="425"/>
                </a:lnTo>
                <a:lnTo>
                  <a:pt x="26" y="441"/>
                </a:lnTo>
                <a:lnTo>
                  <a:pt x="37" y="457"/>
                </a:lnTo>
                <a:lnTo>
                  <a:pt x="48" y="471"/>
                </a:lnTo>
                <a:lnTo>
                  <a:pt x="60" y="482"/>
                </a:lnTo>
                <a:lnTo>
                  <a:pt x="72" y="491"/>
                </a:lnTo>
                <a:lnTo>
                  <a:pt x="84" y="496"/>
                </a:lnTo>
                <a:lnTo>
                  <a:pt x="95" y="499"/>
                </a:lnTo>
                <a:lnTo>
                  <a:pt x="104" y="498"/>
                </a:lnTo>
                <a:lnTo>
                  <a:pt x="116" y="495"/>
                </a:lnTo>
                <a:lnTo>
                  <a:pt x="127" y="491"/>
                </a:lnTo>
                <a:lnTo>
                  <a:pt x="137" y="484"/>
                </a:lnTo>
                <a:lnTo>
                  <a:pt x="147" y="478"/>
                </a:lnTo>
                <a:lnTo>
                  <a:pt x="158" y="468"/>
                </a:lnTo>
                <a:lnTo>
                  <a:pt x="165" y="457"/>
                </a:lnTo>
                <a:lnTo>
                  <a:pt x="173" y="447"/>
                </a:lnTo>
                <a:lnTo>
                  <a:pt x="178" y="433"/>
                </a:lnTo>
                <a:lnTo>
                  <a:pt x="180" y="420"/>
                </a:lnTo>
                <a:lnTo>
                  <a:pt x="180" y="407"/>
                </a:lnTo>
                <a:lnTo>
                  <a:pt x="180" y="394"/>
                </a:lnTo>
                <a:lnTo>
                  <a:pt x="175" y="381"/>
                </a:lnTo>
                <a:lnTo>
                  <a:pt x="170" y="369"/>
                </a:lnTo>
                <a:lnTo>
                  <a:pt x="164" y="360"/>
                </a:lnTo>
                <a:lnTo>
                  <a:pt x="155" y="349"/>
                </a:lnTo>
                <a:lnTo>
                  <a:pt x="147" y="341"/>
                </a:lnTo>
                <a:lnTo>
                  <a:pt x="136" y="334"/>
                </a:lnTo>
                <a:lnTo>
                  <a:pt x="124" y="330"/>
                </a:lnTo>
                <a:lnTo>
                  <a:pt x="113" y="328"/>
                </a:lnTo>
                <a:lnTo>
                  <a:pt x="99" y="328"/>
                </a:lnTo>
                <a:lnTo>
                  <a:pt x="85" y="332"/>
                </a:lnTo>
                <a:lnTo>
                  <a:pt x="70" y="338"/>
                </a:lnTo>
                <a:lnTo>
                  <a:pt x="56" y="349"/>
                </a:lnTo>
                <a:lnTo>
                  <a:pt x="44" y="359"/>
                </a:lnTo>
                <a:lnTo>
                  <a:pt x="30" y="374"/>
                </a:lnTo>
                <a:lnTo>
                  <a:pt x="20" y="390"/>
                </a:lnTo>
                <a:lnTo>
                  <a:pt x="11" y="407"/>
                </a:lnTo>
                <a:lnTo>
                  <a:pt x="5" y="426"/>
                </a:lnTo>
                <a:lnTo>
                  <a:pt x="0" y="446"/>
                </a:lnTo>
                <a:lnTo>
                  <a:pt x="0" y="465"/>
                </a:lnTo>
                <a:lnTo>
                  <a:pt x="3" y="483"/>
                </a:lnTo>
                <a:lnTo>
                  <a:pt x="9" y="502"/>
                </a:lnTo>
                <a:lnTo>
                  <a:pt x="15" y="520"/>
                </a:lnTo>
                <a:lnTo>
                  <a:pt x="25" y="536"/>
                </a:lnTo>
                <a:lnTo>
                  <a:pt x="35" y="549"/>
                </a:lnTo>
                <a:lnTo>
                  <a:pt x="48" y="560"/>
                </a:lnTo>
                <a:lnTo>
                  <a:pt x="60" y="569"/>
                </a:lnTo>
                <a:lnTo>
                  <a:pt x="74" y="576"/>
                </a:lnTo>
                <a:lnTo>
                  <a:pt x="87"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 name="Line 27"/>
          <p:cNvSpPr>
            <a:spLocks noChangeShapeType="1"/>
          </p:cNvSpPr>
          <p:nvPr/>
        </p:nvSpPr>
        <p:spPr bwMode="auto">
          <a:xfrm flipV="1">
            <a:off x="2703513" y="3322638"/>
            <a:ext cx="447675"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Line 28"/>
          <p:cNvSpPr>
            <a:spLocks noChangeShapeType="1"/>
          </p:cNvSpPr>
          <p:nvPr/>
        </p:nvSpPr>
        <p:spPr bwMode="auto">
          <a:xfrm flipV="1">
            <a:off x="2901950" y="3127375"/>
            <a:ext cx="49213" cy="547688"/>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 name="Freeform 29"/>
          <p:cNvSpPr>
            <a:spLocks/>
          </p:cNvSpPr>
          <p:nvPr/>
        </p:nvSpPr>
        <p:spPr bwMode="auto">
          <a:xfrm>
            <a:off x="3155950" y="3162300"/>
            <a:ext cx="800100" cy="311150"/>
          </a:xfrm>
          <a:custGeom>
            <a:avLst/>
            <a:gdLst>
              <a:gd name="T0" fmla="*/ 575 w 580"/>
              <a:gd name="T1" fmla="*/ 86 h 209"/>
              <a:gd name="T2" fmla="*/ 553 w 580"/>
              <a:gd name="T3" fmla="*/ 127 h 209"/>
              <a:gd name="T4" fmla="*/ 506 w 580"/>
              <a:gd name="T5" fmla="*/ 160 h 209"/>
              <a:gd name="T6" fmla="*/ 442 w 580"/>
              <a:gd name="T7" fmla="*/ 172 h 209"/>
              <a:gd name="T8" fmla="*/ 385 w 580"/>
              <a:gd name="T9" fmla="*/ 156 h 209"/>
              <a:gd name="T10" fmla="*/ 345 w 580"/>
              <a:gd name="T11" fmla="*/ 123 h 209"/>
              <a:gd name="T12" fmla="*/ 328 w 580"/>
              <a:gd name="T13" fmla="*/ 89 h 209"/>
              <a:gd name="T14" fmla="*/ 332 w 580"/>
              <a:gd name="T15" fmla="*/ 54 h 209"/>
              <a:gd name="T16" fmla="*/ 353 w 580"/>
              <a:gd name="T17" fmla="*/ 25 h 209"/>
              <a:gd name="T18" fmla="*/ 387 w 580"/>
              <a:gd name="T19" fmla="*/ 4 h 209"/>
              <a:gd name="T20" fmla="*/ 433 w 580"/>
              <a:gd name="T21" fmla="*/ 3 h 209"/>
              <a:gd name="T22" fmla="*/ 471 w 580"/>
              <a:gd name="T23" fmla="*/ 21 h 209"/>
              <a:gd name="T24" fmla="*/ 493 w 580"/>
              <a:gd name="T25" fmla="*/ 49 h 209"/>
              <a:gd name="T26" fmla="*/ 498 w 580"/>
              <a:gd name="T27" fmla="*/ 81 h 209"/>
              <a:gd name="T28" fmla="*/ 481 w 580"/>
              <a:gd name="T29" fmla="*/ 122 h 209"/>
              <a:gd name="T30" fmla="*/ 443 w 580"/>
              <a:gd name="T31" fmla="*/ 160 h 209"/>
              <a:gd name="T32" fmla="*/ 384 w 580"/>
              <a:gd name="T33" fmla="*/ 180 h 209"/>
              <a:gd name="T34" fmla="*/ 322 w 580"/>
              <a:gd name="T35" fmla="*/ 173 h 209"/>
              <a:gd name="T36" fmla="*/ 275 w 580"/>
              <a:gd name="T37" fmla="*/ 143 h 209"/>
              <a:gd name="T38" fmla="*/ 249 w 580"/>
              <a:gd name="T39" fmla="*/ 107 h 209"/>
              <a:gd name="T40" fmla="*/ 248 w 580"/>
              <a:gd name="T41" fmla="*/ 74 h 209"/>
              <a:gd name="T42" fmla="*/ 263 w 580"/>
              <a:gd name="T43" fmla="*/ 43 h 209"/>
              <a:gd name="T44" fmla="*/ 292 w 580"/>
              <a:gd name="T45" fmla="*/ 18 h 209"/>
              <a:gd name="T46" fmla="*/ 340 w 580"/>
              <a:gd name="T47" fmla="*/ 9 h 209"/>
              <a:gd name="T48" fmla="*/ 378 w 580"/>
              <a:gd name="T49" fmla="*/ 22 h 209"/>
              <a:gd name="T50" fmla="*/ 405 w 580"/>
              <a:gd name="T51" fmla="*/ 48 h 209"/>
              <a:gd name="T52" fmla="*/ 417 w 580"/>
              <a:gd name="T53" fmla="*/ 78 h 209"/>
              <a:gd name="T54" fmla="*/ 408 w 580"/>
              <a:gd name="T55" fmla="*/ 118 h 209"/>
              <a:gd name="T56" fmla="*/ 378 w 580"/>
              <a:gd name="T57" fmla="*/ 158 h 209"/>
              <a:gd name="T58" fmla="*/ 325 w 580"/>
              <a:gd name="T59" fmla="*/ 185 h 209"/>
              <a:gd name="T60" fmla="*/ 259 w 580"/>
              <a:gd name="T61" fmla="*/ 186 h 209"/>
              <a:gd name="T62" fmla="*/ 206 w 580"/>
              <a:gd name="T63" fmla="*/ 163 h 209"/>
              <a:gd name="T64" fmla="*/ 175 w 580"/>
              <a:gd name="T65" fmla="*/ 128 h 209"/>
              <a:gd name="T66" fmla="*/ 166 w 580"/>
              <a:gd name="T67" fmla="*/ 95 h 209"/>
              <a:gd name="T68" fmla="*/ 176 w 580"/>
              <a:gd name="T69" fmla="*/ 62 h 209"/>
              <a:gd name="T70" fmla="*/ 200 w 580"/>
              <a:gd name="T71" fmla="*/ 34 h 209"/>
              <a:gd name="T72" fmla="*/ 242 w 580"/>
              <a:gd name="T73" fmla="*/ 18 h 209"/>
              <a:gd name="T74" fmla="*/ 285 w 580"/>
              <a:gd name="T75" fmla="*/ 25 h 209"/>
              <a:gd name="T76" fmla="*/ 318 w 580"/>
              <a:gd name="T77" fmla="*/ 47 h 209"/>
              <a:gd name="T78" fmla="*/ 334 w 580"/>
              <a:gd name="T79" fmla="*/ 77 h 209"/>
              <a:gd name="T80" fmla="*/ 333 w 580"/>
              <a:gd name="T81" fmla="*/ 112 h 209"/>
              <a:gd name="T82" fmla="*/ 306 w 580"/>
              <a:gd name="T83" fmla="*/ 153 h 209"/>
              <a:gd name="T84" fmla="*/ 259 w 580"/>
              <a:gd name="T85" fmla="*/ 186 h 209"/>
              <a:gd name="T86" fmla="*/ 194 w 580"/>
              <a:gd name="T87" fmla="*/ 199 h 209"/>
              <a:gd name="T88" fmla="*/ 138 w 580"/>
              <a:gd name="T89" fmla="*/ 182 h 209"/>
              <a:gd name="T90" fmla="*/ 97 w 580"/>
              <a:gd name="T91" fmla="*/ 148 h 209"/>
              <a:gd name="T92" fmla="*/ 80 w 580"/>
              <a:gd name="T93" fmla="*/ 113 h 209"/>
              <a:gd name="T94" fmla="*/ 88 w 580"/>
              <a:gd name="T95" fmla="*/ 81 h 209"/>
              <a:gd name="T96" fmla="*/ 111 w 580"/>
              <a:gd name="T97" fmla="*/ 50 h 209"/>
              <a:gd name="T98" fmla="*/ 146 w 580"/>
              <a:gd name="T99" fmla="*/ 30 h 209"/>
              <a:gd name="T100" fmla="*/ 185 w 580"/>
              <a:gd name="T101" fmla="*/ 28 h 209"/>
              <a:gd name="T102" fmla="*/ 219 w 580"/>
              <a:gd name="T103" fmla="*/ 44 h 209"/>
              <a:gd name="T104" fmla="*/ 245 w 580"/>
              <a:gd name="T105" fmla="*/ 72 h 209"/>
              <a:gd name="T106" fmla="*/ 251 w 580"/>
              <a:gd name="T107" fmla="*/ 109 h 209"/>
              <a:gd name="T108" fmla="*/ 230 w 580"/>
              <a:gd name="T109" fmla="*/ 152 h 209"/>
              <a:gd name="T110" fmla="*/ 189 w 580"/>
              <a:gd name="T111" fmla="*/ 188 h 209"/>
              <a:gd name="T112" fmla="*/ 133 w 580"/>
              <a:gd name="T113" fmla="*/ 208 h 209"/>
              <a:gd name="T114" fmla="*/ 77 w 580"/>
              <a:gd name="T115" fmla="*/ 199 h 209"/>
              <a:gd name="T116" fmla="*/ 30 w 580"/>
              <a:gd name="T117" fmla="*/ 173 h 209"/>
              <a:gd name="T118" fmla="*/ 3 w 580"/>
              <a:gd name="T119" fmla="*/ 13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579" y="61"/>
                </a:moveTo>
                <a:lnTo>
                  <a:pt x="578" y="73"/>
                </a:lnTo>
                <a:lnTo>
                  <a:pt x="575" y="86"/>
                </a:lnTo>
                <a:lnTo>
                  <a:pt x="570" y="99"/>
                </a:lnTo>
                <a:lnTo>
                  <a:pt x="563" y="114"/>
                </a:lnTo>
                <a:lnTo>
                  <a:pt x="553" y="127"/>
                </a:lnTo>
                <a:lnTo>
                  <a:pt x="540" y="141"/>
                </a:lnTo>
                <a:lnTo>
                  <a:pt x="524" y="151"/>
                </a:lnTo>
                <a:lnTo>
                  <a:pt x="506" y="160"/>
                </a:lnTo>
                <a:lnTo>
                  <a:pt x="486" y="168"/>
                </a:lnTo>
                <a:lnTo>
                  <a:pt x="464" y="172"/>
                </a:lnTo>
                <a:lnTo>
                  <a:pt x="442" y="172"/>
                </a:lnTo>
                <a:lnTo>
                  <a:pt x="421" y="169"/>
                </a:lnTo>
                <a:lnTo>
                  <a:pt x="402" y="164"/>
                </a:lnTo>
                <a:lnTo>
                  <a:pt x="385" y="156"/>
                </a:lnTo>
                <a:lnTo>
                  <a:pt x="368" y="146"/>
                </a:lnTo>
                <a:lnTo>
                  <a:pt x="357" y="135"/>
                </a:lnTo>
                <a:lnTo>
                  <a:pt x="345" y="123"/>
                </a:lnTo>
                <a:lnTo>
                  <a:pt x="337" y="111"/>
                </a:lnTo>
                <a:lnTo>
                  <a:pt x="330" y="99"/>
                </a:lnTo>
                <a:lnTo>
                  <a:pt x="328" y="89"/>
                </a:lnTo>
                <a:lnTo>
                  <a:pt x="328" y="78"/>
                </a:lnTo>
                <a:lnTo>
                  <a:pt x="329" y="66"/>
                </a:lnTo>
                <a:lnTo>
                  <a:pt x="332" y="54"/>
                </a:lnTo>
                <a:lnTo>
                  <a:pt x="338" y="45"/>
                </a:lnTo>
                <a:lnTo>
                  <a:pt x="345" y="35"/>
                </a:lnTo>
                <a:lnTo>
                  <a:pt x="353" y="25"/>
                </a:lnTo>
                <a:lnTo>
                  <a:pt x="363" y="17"/>
                </a:lnTo>
                <a:lnTo>
                  <a:pt x="373" y="9"/>
                </a:lnTo>
                <a:lnTo>
                  <a:pt x="387" y="4"/>
                </a:lnTo>
                <a:lnTo>
                  <a:pt x="404" y="1"/>
                </a:lnTo>
                <a:lnTo>
                  <a:pt x="420" y="0"/>
                </a:lnTo>
                <a:lnTo>
                  <a:pt x="433" y="3"/>
                </a:lnTo>
                <a:lnTo>
                  <a:pt x="447" y="8"/>
                </a:lnTo>
                <a:lnTo>
                  <a:pt x="459" y="14"/>
                </a:lnTo>
                <a:lnTo>
                  <a:pt x="471" y="21"/>
                </a:lnTo>
                <a:lnTo>
                  <a:pt x="480" y="30"/>
                </a:lnTo>
                <a:lnTo>
                  <a:pt x="486" y="39"/>
                </a:lnTo>
                <a:lnTo>
                  <a:pt x="493" y="49"/>
                </a:lnTo>
                <a:lnTo>
                  <a:pt x="496" y="60"/>
                </a:lnTo>
                <a:lnTo>
                  <a:pt x="499" y="69"/>
                </a:lnTo>
                <a:lnTo>
                  <a:pt x="498" y="81"/>
                </a:lnTo>
                <a:lnTo>
                  <a:pt x="495" y="95"/>
                </a:lnTo>
                <a:lnTo>
                  <a:pt x="490" y="107"/>
                </a:lnTo>
                <a:lnTo>
                  <a:pt x="481" y="122"/>
                </a:lnTo>
                <a:lnTo>
                  <a:pt x="471" y="136"/>
                </a:lnTo>
                <a:lnTo>
                  <a:pt x="458" y="149"/>
                </a:lnTo>
                <a:lnTo>
                  <a:pt x="443" y="160"/>
                </a:lnTo>
                <a:lnTo>
                  <a:pt x="424" y="169"/>
                </a:lnTo>
                <a:lnTo>
                  <a:pt x="405" y="177"/>
                </a:lnTo>
                <a:lnTo>
                  <a:pt x="384" y="180"/>
                </a:lnTo>
                <a:lnTo>
                  <a:pt x="362" y="181"/>
                </a:lnTo>
                <a:lnTo>
                  <a:pt x="340" y="178"/>
                </a:lnTo>
                <a:lnTo>
                  <a:pt x="322" y="173"/>
                </a:lnTo>
                <a:lnTo>
                  <a:pt x="304" y="164"/>
                </a:lnTo>
                <a:lnTo>
                  <a:pt x="287" y="155"/>
                </a:lnTo>
                <a:lnTo>
                  <a:pt x="275" y="143"/>
                </a:lnTo>
                <a:lnTo>
                  <a:pt x="263" y="131"/>
                </a:lnTo>
                <a:lnTo>
                  <a:pt x="255" y="120"/>
                </a:lnTo>
                <a:lnTo>
                  <a:pt x="249" y="107"/>
                </a:lnTo>
                <a:lnTo>
                  <a:pt x="246" y="98"/>
                </a:lnTo>
                <a:lnTo>
                  <a:pt x="247" y="86"/>
                </a:lnTo>
                <a:lnTo>
                  <a:pt x="248" y="74"/>
                </a:lnTo>
                <a:lnTo>
                  <a:pt x="250" y="63"/>
                </a:lnTo>
                <a:lnTo>
                  <a:pt x="257" y="53"/>
                </a:lnTo>
                <a:lnTo>
                  <a:pt x="263" y="43"/>
                </a:lnTo>
                <a:lnTo>
                  <a:pt x="271" y="33"/>
                </a:lnTo>
                <a:lnTo>
                  <a:pt x="282" y="25"/>
                </a:lnTo>
                <a:lnTo>
                  <a:pt x="292" y="18"/>
                </a:lnTo>
                <a:lnTo>
                  <a:pt x="307" y="12"/>
                </a:lnTo>
                <a:lnTo>
                  <a:pt x="323" y="10"/>
                </a:lnTo>
                <a:lnTo>
                  <a:pt x="340" y="9"/>
                </a:lnTo>
                <a:lnTo>
                  <a:pt x="353" y="12"/>
                </a:lnTo>
                <a:lnTo>
                  <a:pt x="367" y="16"/>
                </a:lnTo>
                <a:lnTo>
                  <a:pt x="378" y="22"/>
                </a:lnTo>
                <a:lnTo>
                  <a:pt x="390" y="30"/>
                </a:lnTo>
                <a:lnTo>
                  <a:pt x="398" y="38"/>
                </a:lnTo>
                <a:lnTo>
                  <a:pt x="405" y="48"/>
                </a:lnTo>
                <a:lnTo>
                  <a:pt x="411" y="58"/>
                </a:lnTo>
                <a:lnTo>
                  <a:pt x="414" y="69"/>
                </a:lnTo>
                <a:lnTo>
                  <a:pt x="417" y="78"/>
                </a:lnTo>
                <a:lnTo>
                  <a:pt x="416" y="90"/>
                </a:lnTo>
                <a:lnTo>
                  <a:pt x="414" y="103"/>
                </a:lnTo>
                <a:lnTo>
                  <a:pt x="408" y="118"/>
                </a:lnTo>
                <a:lnTo>
                  <a:pt x="400" y="131"/>
                </a:lnTo>
                <a:lnTo>
                  <a:pt x="391" y="145"/>
                </a:lnTo>
                <a:lnTo>
                  <a:pt x="378" y="158"/>
                </a:lnTo>
                <a:lnTo>
                  <a:pt x="363" y="168"/>
                </a:lnTo>
                <a:lnTo>
                  <a:pt x="344" y="177"/>
                </a:lnTo>
                <a:lnTo>
                  <a:pt x="325" y="185"/>
                </a:lnTo>
                <a:lnTo>
                  <a:pt x="302" y="189"/>
                </a:lnTo>
                <a:lnTo>
                  <a:pt x="280" y="190"/>
                </a:lnTo>
                <a:lnTo>
                  <a:pt x="259" y="186"/>
                </a:lnTo>
                <a:lnTo>
                  <a:pt x="240" y="181"/>
                </a:lnTo>
                <a:lnTo>
                  <a:pt x="223" y="174"/>
                </a:lnTo>
                <a:lnTo>
                  <a:pt x="206" y="163"/>
                </a:lnTo>
                <a:lnTo>
                  <a:pt x="195" y="152"/>
                </a:lnTo>
                <a:lnTo>
                  <a:pt x="183" y="140"/>
                </a:lnTo>
                <a:lnTo>
                  <a:pt x="175" y="128"/>
                </a:lnTo>
                <a:lnTo>
                  <a:pt x="168" y="116"/>
                </a:lnTo>
                <a:lnTo>
                  <a:pt x="166" y="106"/>
                </a:lnTo>
                <a:lnTo>
                  <a:pt x="166" y="95"/>
                </a:lnTo>
                <a:lnTo>
                  <a:pt x="167" y="84"/>
                </a:lnTo>
                <a:lnTo>
                  <a:pt x="170" y="71"/>
                </a:lnTo>
                <a:lnTo>
                  <a:pt x="176" y="62"/>
                </a:lnTo>
                <a:lnTo>
                  <a:pt x="183" y="52"/>
                </a:lnTo>
                <a:lnTo>
                  <a:pt x="191" y="42"/>
                </a:lnTo>
                <a:lnTo>
                  <a:pt x="200" y="34"/>
                </a:lnTo>
                <a:lnTo>
                  <a:pt x="210" y="27"/>
                </a:lnTo>
                <a:lnTo>
                  <a:pt x="225" y="22"/>
                </a:lnTo>
                <a:lnTo>
                  <a:pt x="242" y="18"/>
                </a:lnTo>
                <a:lnTo>
                  <a:pt x="258" y="19"/>
                </a:lnTo>
                <a:lnTo>
                  <a:pt x="271" y="20"/>
                </a:lnTo>
                <a:lnTo>
                  <a:pt x="285" y="25"/>
                </a:lnTo>
                <a:lnTo>
                  <a:pt x="297" y="31"/>
                </a:lnTo>
                <a:lnTo>
                  <a:pt x="310" y="38"/>
                </a:lnTo>
                <a:lnTo>
                  <a:pt x="318" y="47"/>
                </a:lnTo>
                <a:lnTo>
                  <a:pt x="325" y="56"/>
                </a:lnTo>
                <a:lnTo>
                  <a:pt x="331" y="67"/>
                </a:lnTo>
                <a:lnTo>
                  <a:pt x="334" y="77"/>
                </a:lnTo>
                <a:lnTo>
                  <a:pt x="337" y="88"/>
                </a:lnTo>
                <a:lnTo>
                  <a:pt x="336" y="98"/>
                </a:lnTo>
                <a:lnTo>
                  <a:pt x="333" y="112"/>
                </a:lnTo>
                <a:lnTo>
                  <a:pt x="328" y="124"/>
                </a:lnTo>
                <a:lnTo>
                  <a:pt x="318" y="139"/>
                </a:lnTo>
                <a:lnTo>
                  <a:pt x="306" y="153"/>
                </a:lnTo>
                <a:lnTo>
                  <a:pt x="293" y="166"/>
                </a:lnTo>
                <a:lnTo>
                  <a:pt x="277" y="177"/>
                </a:lnTo>
                <a:lnTo>
                  <a:pt x="259" y="186"/>
                </a:lnTo>
                <a:lnTo>
                  <a:pt x="237" y="195"/>
                </a:lnTo>
                <a:lnTo>
                  <a:pt x="215" y="198"/>
                </a:lnTo>
                <a:lnTo>
                  <a:pt x="194" y="199"/>
                </a:lnTo>
                <a:lnTo>
                  <a:pt x="173" y="195"/>
                </a:lnTo>
                <a:lnTo>
                  <a:pt x="154" y="189"/>
                </a:lnTo>
                <a:lnTo>
                  <a:pt x="138" y="182"/>
                </a:lnTo>
                <a:lnTo>
                  <a:pt x="122" y="171"/>
                </a:lnTo>
                <a:lnTo>
                  <a:pt x="108" y="160"/>
                </a:lnTo>
                <a:lnTo>
                  <a:pt x="97" y="148"/>
                </a:lnTo>
                <a:lnTo>
                  <a:pt x="88" y="136"/>
                </a:lnTo>
                <a:lnTo>
                  <a:pt x="83" y="124"/>
                </a:lnTo>
                <a:lnTo>
                  <a:pt x="80" y="113"/>
                </a:lnTo>
                <a:lnTo>
                  <a:pt x="81" y="104"/>
                </a:lnTo>
                <a:lnTo>
                  <a:pt x="84" y="92"/>
                </a:lnTo>
                <a:lnTo>
                  <a:pt x="88" y="81"/>
                </a:lnTo>
                <a:lnTo>
                  <a:pt x="95" y="71"/>
                </a:lnTo>
                <a:lnTo>
                  <a:pt x="101" y="61"/>
                </a:lnTo>
                <a:lnTo>
                  <a:pt x="111" y="50"/>
                </a:lnTo>
                <a:lnTo>
                  <a:pt x="122" y="43"/>
                </a:lnTo>
                <a:lnTo>
                  <a:pt x="132" y="35"/>
                </a:lnTo>
                <a:lnTo>
                  <a:pt x="146" y="30"/>
                </a:lnTo>
                <a:lnTo>
                  <a:pt x="159" y="28"/>
                </a:lnTo>
                <a:lnTo>
                  <a:pt x="172" y="28"/>
                </a:lnTo>
                <a:lnTo>
                  <a:pt x="185" y="28"/>
                </a:lnTo>
                <a:lnTo>
                  <a:pt x="198" y="33"/>
                </a:lnTo>
                <a:lnTo>
                  <a:pt x="210" y="38"/>
                </a:lnTo>
                <a:lnTo>
                  <a:pt x="219" y="44"/>
                </a:lnTo>
                <a:lnTo>
                  <a:pt x="230" y="53"/>
                </a:lnTo>
                <a:lnTo>
                  <a:pt x="238" y="61"/>
                </a:lnTo>
                <a:lnTo>
                  <a:pt x="245" y="72"/>
                </a:lnTo>
                <a:lnTo>
                  <a:pt x="249" y="84"/>
                </a:lnTo>
                <a:lnTo>
                  <a:pt x="251" y="95"/>
                </a:lnTo>
                <a:lnTo>
                  <a:pt x="251" y="109"/>
                </a:lnTo>
                <a:lnTo>
                  <a:pt x="247" y="123"/>
                </a:lnTo>
                <a:lnTo>
                  <a:pt x="241" y="138"/>
                </a:lnTo>
                <a:lnTo>
                  <a:pt x="230" y="152"/>
                </a:lnTo>
                <a:lnTo>
                  <a:pt x="220" y="164"/>
                </a:lnTo>
                <a:lnTo>
                  <a:pt x="205" y="178"/>
                </a:lnTo>
                <a:lnTo>
                  <a:pt x="189" y="188"/>
                </a:lnTo>
                <a:lnTo>
                  <a:pt x="172" y="197"/>
                </a:lnTo>
                <a:lnTo>
                  <a:pt x="153" y="203"/>
                </a:lnTo>
                <a:lnTo>
                  <a:pt x="133" y="208"/>
                </a:lnTo>
                <a:lnTo>
                  <a:pt x="114" y="208"/>
                </a:lnTo>
                <a:lnTo>
                  <a:pt x="96" y="205"/>
                </a:lnTo>
                <a:lnTo>
                  <a:pt x="77" y="199"/>
                </a:lnTo>
                <a:lnTo>
                  <a:pt x="59" y="193"/>
                </a:lnTo>
                <a:lnTo>
                  <a:pt x="43" y="183"/>
                </a:lnTo>
                <a:lnTo>
                  <a:pt x="30" y="173"/>
                </a:lnTo>
                <a:lnTo>
                  <a:pt x="19" y="160"/>
                </a:lnTo>
                <a:lnTo>
                  <a:pt x="10" y="148"/>
                </a:lnTo>
                <a:lnTo>
                  <a:pt x="3" y="134"/>
                </a:lnTo>
                <a:lnTo>
                  <a:pt x="0"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Oval 30"/>
          <p:cNvSpPr>
            <a:spLocks noChangeArrowheads="1"/>
          </p:cNvSpPr>
          <p:nvPr/>
        </p:nvSpPr>
        <p:spPr bwMode="auto">
          <a:xfrm>
            <a:off x="2860675" y="33448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 name="Freeform 31"/>
          <p:cNvSpPr>
            <a:spLocks/>
          </p:cNvSpPr>
          <p:nvPr/>
        </p:nvSpPr>
        <p:spPr bwMode="auto">
          <a:xfrm>
            <a:off x="1833563" y="2282825"/>
            <a:ext cx="287337" cy="862013"/>
          </a:xfrm>
          <a:custGeom>
            <a:avLst/>
            <a:gdLst>
              <a:gd name="T0" fmla="*/ 86 w 209"/>
              <a:gd name="T1" fmla="*/ 4 h 580"/>
              <a:gd name="T2" fmla="*/ 127 w 209"/>
              <a:gd name="T3" fmla="*/ 26 h 580"/>
              <a:gd name="T4" fmla="*/ 160 w 209"/>
              <a:gd name="T5" fmla="*/ 73 h 580"/>
              <a:gd name="T6" fmla="*/ 172 w 209"/>
              <a:gd name="T7" fmla="*/ 137 h 580"/>
              <a:gd name="T8" fmla="*/ 156 w 209"/>
              <a:gd name="T9" fmla="*/ 194 h 580"/>
              <a:gd name="T10" fmla="*/ 123 w 209"/>
              <a:gd name="T11" fmla="*/ 234 h 580"/>
              <a:gd name="T12" fmla="*/ 89 w 209"/>
              <a:gd name="T13" fmla="*/ 251 h 580"/>
              <a:gd name="T14" fmla="*/ 54 w 209"/>
              <a:gd name="T15" fmla="*/ 247 h 580"/>
              <a:gd name="T16" fmla="*/ 25 w 209"/>
              <a:gd name="T17" fmla="*/ 226 h 580"/>
              <a:gd name="T18" fmla="*/ 4 w 209"/>
              <a:gd name="T19" fmla="*/ 192 h 580"/>
              <a:gd name="T20" fmla="*/ 3 w 209"/>
              <a:gd name="T21" fmla="*/ 146 h 580"/>
              <a:gd name="T22" fmla="*/ 21 w 209"/>
              <a:gd name="T23" fmla="*/ 108 h 580"/>
              <a:gd name="T24" fmla="*/ 49 w 209"/>
              <a:gd name="T25" fmla="*/ 86 h 580"/>
              <a:gd name="T26" fmla="*/ 81 w 209"/>
              <a:gd name="T27" fmla="*/ 81 h 580"/>
              <a:gd name="T28" fmla="*/ 122 w 209"/>
              <a:gd name="T29" fmla="*/ 98 h 580"/>
              <a:gd name="T30" fmla="*/ 160 w 209"/>
              <a:gd name="T31" fmla="*/ 136 h 580"/>
              <a:gd name="T32" fmla="*/ 180 w 209"/>
              <a:gd name="T33" fmla="*/ 195 h 580"/>
              <a:gd name="T34" fmla="*/ 173 w 209"/>
              <a:gd name="T35" fmla="*/ 257 h 580"/>
              <a:gd name="T36" fmla="*/ 143 w 209"/>
              <a:gd name="T37" fmla="*/ 304 h 580"/>
              <a:gd name="T38" fmla="*/ 107 w 209"/>
              <a:gd name="T39" fmla="*/ 330 h 580"/>
              <a:gd name="T40" fmla="*/ 74 w 209"/>
              <a:gd name="T41" fmla="*/ 331 h 580"/>
              <a:gd name="T42" fmla="*/ 43 w 209"/>
              <a:gd name="T43" fmla="*/ 316 h 580"/>
              <a:gd name="T44" fmla="*/ 18 w 209"/>
              <a:gd name="T45" fmla="*/ 287 h 580"/>
              <a:gd name="T46" fmla="*/ 9 w 209"/>
              <a:gd name="T47" fmla="*/ 239 h 580"/>
              <a:gd name="T48" fmla="*/ 22 w 209"/>
              <a:gd name="T49" fmla="*/ 201 h 580"/>
              <a:gd name="T50" fmla="*/ 48 w 209"/>
              <a:gd name="T51" fmla="*/ 174 h 580"/>
              <a:gd name="T52" fmla="*/ 78 w 209"/>
              <a:gd name="T53" fmla="*/ 162 h 580"/>
              <a:gd name="T54" fmla="*/ 118 w 209"/>
              <a:gd name="T55" fmla="*/ 171 h 580"/>
              <a:gd name="T56" fmla="*/ 158 w 209"/>
              <a:gd name="T57" fmla="*/ 201 h 580"/>
              <a:gd name="T58" fmla="*/ 185 w 209"/>
              <a:gd name="T59" fmla="*/ 254 h 580"/>
              <a:gd name="T60" fmla="*/ 186 w 209"/>
              <a:gd name="T61" fmla="*/ 320 h 580"/>
              <a:gd name="T62" fmla="*/ 163 w 209"/>
              <a:gd name="T63" fmla="*/ 373 h 580"/>
              <a:gd name="T64" fmla="*/ 128 w 209"/>
              <a:gd name="T65" fmla="*/ 404 h 580"/>
              <a:gd name="T66" fmla="*/ 95 w 209"/>
              <a:gd name="T67" fmla="*/ 413 h 580"/>
              <a:gd name="T68" fmla="*/ 62 w 209"/>
              <a:gd name="T69" fmla="*/ 403 h 580"/>
              <a:gd name="T70" fmla="*/ 34 w 209"/>
              <a:gd name="T71" fmla="*/ 379 h 580"/>
              <a:gd name="T72" fmla="*/ 18 w 209"/>
              <a:gd name="T73" fmla="*/ 337 h 580"/>
              <a:gd name="T74" fmla="*/ 25 w 209"/>
              <a:gd name="T75" fmla="*/ 294 h 580"/>
              <a:gd name="T76" fmla="*/ 47 w 209"/>
              <a:gd name="T77" fmla="*/ 261 h 580"/>
              <a:gd name="T78" fmla="*/ 77 w 209"/>
              <a:gd name="T79" fmla="*/ 245 h 580"/>
              <a:gd name="T80" fmla="*/ 112 w 209"/>
              <a:gd name="T81" fmla="*/ 246 h 580"/>
              <a:gd name="T82" fmla="*/ 153 w 209"/>
              <a:gd name="T83" fmla="*/ 273 h 580"/>
              <a:gd name="T84" fmla="*/ 186 w 209"/>
              <a:gd name="T85" fmla="*/ 320 h 580"/>
              <a:gd name="T86" fmla="*/ 199 w 209"/>
              <a:gd name="T87" fmla="*/ 385 h 580"/>
              <a:gd name="T88" fmla="*/ 182 w 209"/>
              <a:gd name="T89" fmla="*/ 441 h 580"/>
              <a:gd name="T90" fmla="*/ 148 w 209"/>
              <a:gd name="T91" fmla="*/ 482 h 580"/>
              <a:gd name="T92" fmla="*/ 113 w 209"/>
              <a:gd name="T93" fmla="*/ 499 h 580"/>
              <a:gd name="T94" fmla="*/ 81 w 209"/>
              <a:gd name="T95" fmla="*/ 491 h 580"/>
              <a:gd name="T96" fmla="*/ 50 w 209"/>
              <a:gd name="T97" fmla="*/ 468 h 580"/>
              <a:gd name="T98" fmla="*/ 30 w 209"/>
              <a:gd name="T99" fmla="*/ 433 h 580"/>
              <a:gd name="T100" fmla="*/ 28 w 209"/>
              <a:gd name="T101" fmla="*/ 394 h 580"/>
              <a:gd name="T102" fmla="*/ 44 w 209"/>
              <a:gd name="T103" fmla="*/ 360 h 580"/>
              <a:gd name="T104" fmla="*/ 72 w 209"/>
              <a:gd name="T105" fmla="*/ 334 h 580"/>
              <a:gd name="T106" fmla="*/ 109 w 209"/>
              <a:gd name="T107" fmla="*/ 328 h 580"/>
              <a:gd name="T108" fmla="*/ 152 w 209"/>
              <a:gd name="T109" fmla="*/ 349 h 580"/>
              <a:gd name="T110" fmla="*/ 188 w 209"/>
              <a:gd name="T111" fmla="*/ 390 h 580"/>
              <a:gd name="T112" fmla="*/ 208 w 209"/>
              <a:gd name="T113" fmla="*/ 446 h 580"/>
              <a:gd name="T114" fmla="*/ 199 w 209"/>
              <a:gd name="T115" fmla="*/ 502 h 580"/>
              <a:gd name="T116" fmla="*/ 173 w 209"/>
              <a:gd name="T117" fmla="*/ 549 h 580"/>
              <a:gd name="T118" fmla="*/ 134 w 209"/>
              <a:gd name="T119" fmla="*/ 57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61" y="0"/>
                </a:moveTo>
                <a:lnTo>
                  <a:pt x="73" y="1"/>
                </a:lnTo>
                <a:lnTo>
                  <a:pt x="86" y="4"/>
                </a:lnTo>
                <a:lnTo>
                  <a:pt x="99" y="9"/>
                </a:lnTo>
                <a:lnTo>
                  <a:pt x="114" y="16"/>
                </a:lnTo>
                <a:lnTo>
                  <a:pt x="127" y="26"/>
                </a:lnTo>
                <a:lnTo>
                  <a:pt x="141" y="39"/>
                </a:lnTo>
                <a:lnTo>
                  <a:pt x="151" y="55"/>
                </a:lnTo>
                <a:lnTo>
                  <a:pt x="160" y="73"/>
                </a:lnTo>
                <a:lnTo>
                  <a:pt x="168" y="93"/>
                </a:lnTo>
                <a:lnTo>
                  <a:pt x="172" y="115"/>
                </a:lnTo>
                <a:lnTo>
                  <a:pt x="172" y="137"/>
                </a:lnTo>
                <a:lnTo>
                  <a:pt x="169" y="158"/>
                </a:lnTo>
                <a:lnTo>
                  <a:pt x="164" y="177"/>
                </a:lnTo>
                <a:lnTo>
                  <a:pt x="156" y="194"/>
                </a:lnTo>
                <a:lnTo>
                  <a:pt x="146" y="211"/>
                </a:lnTo>
                <a:lnTo>
                  <a:pt x="135" y="222"/>
                </a:lnTo>
                <a:lnTo>
                  <a:pt x="123" y="234"/>
                </a:lnTo>
                <a:lnTo>
                  <a:pt x="111" y="242"/>
                </a:lnTo>
                <a:lnTo>
                  <a:pt x="99" y="249"/>
                </a:lnTo>
                <a:lnTo>
                  <a:pt x="89" y="251"/>
                </a:lnTo>
                <a:lnTo>
                  <a:pt x="78" y="251"/>
                </a:lnTo>
                <a:lnTo>
                  <a:pt x="66" y="250"/>
                </a:lnTo>
                <a:lnTo>
                  <a:pt x="54" y="247"/>
                </a:lnTo>
                <a:lnTo>
                  <a:pt x="45" y="241"/>
                </a:lnTo>
                <a:lnTo>
                  <a:pt x="35" y="234"/>
                </a:lnTo>
                <a:lnTo>
                  <a:pt x="25" y="226"/>
                </a:lnTo>
                <a:lnTo>
                  <a:pt x="17" y="216"/>
                </a:lnTo>
                <a:lnTo>
                  <a:pt x="9" y="206"/>
                </a:lnTo>
                <a:lnTo>
                  <a:pt x="4" y="192"/>
                </a:lnTo>
                <a:lnTo>
                  <a:pt x="1" y="175"/>
                </a:lnTo>
                <a:lnTo>
                  <a:pt x="0" y="159"/>
                </a:lnTo>
                <a:lnTo>
                  <a:pt x="3" y="146"/>
                </a:lnTo>
                <a:lnTo>
                  <a:pt x="8" y="132"/>
                </a:lnTo>
                <a:lnTo>
                  <a:pt x="14" y="120"/>
                </a:lnTo>
                <a:lnTo>
                  <a:pt x="21" y="108"/>
                </a:lnTo>
                <a:lnTo>
                  <a:pt x="30" y="99"/>
                </a:lnTo>
                <a:lnTo>
                  <a:pt x="39" y="93"/>
                </a:lnTo>
                <a:lnTo>
                  <a:pt x="49" y="86"/>
                </a:lnTo>
                <a:lnTo>
                  <a:pt x="60" y="83"/>
                </a:lnTo>
                <a:lnTo>
                  <a:pt x="69" y="80"/>
                </a:lnTo>
                <a:lnTo>
                  <a:pt x="81" y="81"/>
                </a:lnTo>
                <a:lnTo>
                  <a:pt x="95" y="84"/>
                </a:lnTo>
                <a:lnTo>
                  <a:pt x="107" y="89"/>
                </a:lnTo>
                <a:lnTo>
                  <a:pt x="122" y="98"/>
                </a:lnTo>
                <a:lnTo>
                  <a:pt x="136" y="108"/>
                </a:lnTo>
                <a:lnTo>
                  <a:pt x="149" y="121"/>
                </a:lnTo>
                <a:lnTo>
                  <a:pt x="160" y="136"/>
                </a:lnTo>
                <a:lnTo>
                  <a:pt x="169" y="155"/>
                </a:lnTo>
                <a:lnTo>
                  <a:pt x="177" y="174"/>
                </a:lnTo>
                <a:lnTo>
                  <a:pt x="180" y="195"/>
                </a:lnTo>
                <a:lnTo>
                  <a:pt x="181" y="217"/>
                </a:lnTo>
                <a:lnTo>
                  <a:pt x="178" y="239"/>
                </a:lnTo>
                <a:lnTo>
                  <a:pt x="173" y="257"/>
                </a:lnTo>
                <a:lnTo>
                  <a:pt x="164" y="275"/>
                </a:lnTo>
                <a:lnTo>
                  <a:pt x="155" y="292"/>
                </a:lnTo>
                <a:lnTo>
                  <a:pt x="143" y="304"/>
                </a:lnTo>
                <a:lnTo>
                  <a:pt x="131" y="316"/>
                </a:lnTo>
                <a:lnTo>
                  <a:pt x="120" y="324"/>
                </a:lnTo>
                <a:lnTo>
                  <a:pt x="107" y="330"/>
                </a:lnTo>
                <a:lnTo>
                  <a:pt x="98" y="333"/>
                </a:lnTo>
                <a:lnTo>
                  <a:pt x="86" y="332"/>
                </a:lnTo>
                <a:lnTo>
                  <a:pt x="74" y="331"/>
                </a:lnTo>
                <a:lnTo>
                  <a:pt x="63" y="329"/>
                </a:lnTo>
                <a:lnTo>
                  <a:pt x="53" y="322"/>
                </a:lnTo>
                <a:lnTo>
                  <a:pt x="43" y="316"/>
                </a:lnTo>
                <a:lnTo>
                  <a:pt x="33" y="308"/>
                </a:lnTo>
                <a:lnTo>
                  <a:pt x="25" y="297"/>
                </a:lnTo>
                <a:lnTo>
                  <a:pt x="18" y="287"/>
                </a:lnTo>
                <a:lnTo>
                  <a:pt x="12" y="272"/>
                </a:lnTo>
                <a:lnTo>
                  <a:pt x="10" y="256"/>
                </a:lnTo>
                <a:lnTo>
                  <a:pt x="9" y="239"/>
                </a:lnTo>
                <a:lnTo>
                  <a:pt x="12" y="226"/>
                </a:lnTo>
                <a:lnTo>
                  <a:pt x="16" y="212"/>
                </a:lnTo>
                <a:lnTo>
                  <a:pt x="22" y="201"/>
                </a:lnTo>
                <a:lnTo>
                  <a:pt x="30" y="189"/>
                </a:lnTo>
                <a:lnTo>
                  <a:pt x="38" y="181"/>
                </a:lnTo>
                <a:lnTo>
                  <a:pt x="48" y="174"/>
                </a:lnTo>
                <a:lnTo>
                  <a:pt x="58" y="168"/>
                </a:lnTo>
                <a:lnTo>
                  <a:pt x="69" y="165"/>
                </a:lnTo>
                <a:lnTo>
                  <a:pt x="78" y="162"/>
                </a:lnTo>
                <a:lnTo>
                  <a:pt x="90" y="163"/>
                </a:lnTo>
                <a:lnTo>
                  <a:pt x="103" y="165"/>
                </a:lnTo>
                <a:lnTo>
                  <a:pt x="118" y="171"/>
                </a:lnTo>
                <a:lnTo>
                  <a:pt x="131" y="179"/>
                </a:lnTo>
                <a:lnTo>
                  <a:pt x="145" y="188"/>
                </a:lnTo>
                <a:lnTo>
                  <a:pt x="158" y="201"/>
                </a:lnTo>
                <a:lnTo>
                  <a:pt x="168" y="216"/>
                </a:lnTo>
                <a:lnTo>
                  <a:pt x="177" y="235"/>
                </a:lnTo>
                <a:lnTo>
                  <a:pt x="185" y="254"/>
                </a:lnTo>
                <a:lnTo>
                  <a:pt x="189" y="277"/>
                </a:lnTo>
                <a:lnTo>
                  <a:pt x="190" y="299"/>
                </a:lnTo>
                <a:lnTo>
                  <a:pt x="186" y="320"/>
                </a:lnTo>
                <a:lnTo>
                  <a:pt x="181" y="339"/>
                </a:lnTo>
                <a:lnTo>
                  <a:pt x="174" y="356"/>
                </a:lnTo>
                <a:lnTo>
                  <a:pt x="163" y="373"/>
                </a:lnTo>
                <a:lnTo>
                  <a:pt x="152" y="384"/>
                </a:lnTo>
                <a:lnTo>
                  <a:pt x="140" y="396"/>
                </a:lnTo>
                <a:lnTo>
                  <a:pt x="128" y="404"/>
                </a:lnTo>
                <a:lnTo>
                  <a:pt x="116" y="411"/>
                </a:lnTo>
                <a:lnTo>
                  <a:pt x="106" y="413"/>
                </a:lnTo>
                <a:lnTo>
                  <a:pt x="95" y="413"/>
                </a:lnTo>
                <a:lnTo>
                  <a:pt x="84" y="412"/>
                </a:lnTo>
                <a:lnTo>
                  <a:pt x="71" y="409"/>
                </a:lnTo>
                <a:lnTo>
                  <a:pt x="62" y="403"/>
                </a:lnTo>
                <a:lnTo>
                  <a:pt x="52" y="396"/>
                </a:lnTo>
                <a:lnTo>
                  <a:pt x="42" y="388"/>
                </a:lnTo>
                <a:lnTo>
                  <a:pt x="34" y="379"/>
                </a:lnTo>
                <a:lnTo>
                  <a:pt x="27" y="369"/>
                </a:lnTo>
                <a:lnTo>
                  <a:pt x="22" y="354"/>
                </a:lnTo>
                <a:lnTo>
                  <a:pt x="18" y="337"/>
                </a:lnTo>
                <a:lnTo>
                  <a:pt x="19" y="321"/>
                </a:lnTo>
                <a:lnTo>
                  <a:pt x="20" y="308"/>
                </a:lnTo>
                <a:lnTo>
                  <a:pt x="25" y="294"/>
                </a:lnTo>
                <a:lnTo>
                  <a:pt x="31" y="282"/>
                </a:lnTo>
                <a:lnTo>
                  <a:pt x="38" y="269"/>
                </a:lnTo>
                <a:lnTo>
                  <a:pt x="47" y="261"/>
                </a:lnTo>
                <a:lnTo>
                  <a:pt x="56" y="254"/>
                </a:lnTo>
                <a:lnTo>
                  <a:pt x="67" y="248"/>
                </a:lnTo>
                <a:lnTo>
                  <a:pt x="77" y="245"/>
                </a:lnTo>
                <a:lnTo>
                  <a:pt x="88" y="242"/>
                </a:lnTo>
                <a:lnTo>
                  <a:pt x="98" y="243"/>
                </a:lnTo>
                <a:lnTo>
                  <a:pt x="112" y="246"/>
                </a:lnTo>
                <a:lnTo>
                  <a:pt x="124" y="251"/>
                </a:lnTo>
                <a:lnTo>
                  <a:pt x="139" y="261"/>
                </a:lnTo>
                <a:lnTo>
                  <a:pt x="153" y="273"/>
                </a:lnTo>
                <a:lnTo>
                  <a:pt x="166" y="286"/>
                </a:lnTo>
                <a:lnTo>
                  <a:pt x="177" y="302"/>
                </a:lnTo>
                <a:lnTo>
                  <a:pt x="186" y="320"/>
                </a:lnTo>
                <a:lnTo>
                  <a:pt x="195" y="342"/>
                </a:lnTo>
                <a:lnTo>
                  <a:pt x="198" y="364"/>
                </a:lnTo>
                <a:lnTo>
                  <a:pt x="199" y="385"/>
                </a:lnTo>
                <a:lnTo>
                  <a:pt x="195" y="406"/>
                </a:lnTo>
                <a:lnTo>
                  <a:pt x="189" y="425"/>
                </a:lnTo>
                <a:lnTo>
                  <a:pt x="182" y="441"/>
                </a:lnTo>
                <a:lnTo>
                  <a:pt x="171" y="457"/>
                </a:lnTo>
                <a:lnTo>
                  <a:pt x="160" y="471"/>
                </a:lnTo>
                <a:lnTo>
                  <a:pt x="148" y="482"/>
                </a:lnTo>
                <a:lnTo>
                  <a:pt x="136" y="491"/>
                </a:lnTo>
                <a:lnTo>
                  <a:pt x="124" y="496"/>
                </a:lnTo>
                <a:lnTo>
                  <a:pt x="113" y="499"/>
                </a:lnTo>
                <a:lnTo>
                  <a:pt x="104" y="498"/>
                </a:lnTo>
                <a:lnTo>
                  <a:pt x="92" y="495"/>
                </a:lnTo>
                <a:lnTo>
                  <a:pt x="81" y="491"/>
                </a:lnTo>
                <a:lnTo>
                  <a:pt x="71" y="484"/>
                </a:lnTo>
                <a:lnTo>
                  <a:pt x="61" y="478"/>
                </a:lnTo>
                <a:lnTo>
                  <a:pt x="50" y="468"/>
                </a:lnTo>
                <a:lnTo>
                  <a:pt x="43" y="457"/>
                </a:lnTo>
                <a:lnTo>
                  <a:pt x="35" y="447"/>
                </a:lnTo>
                <a:lnTo>
                  <a:pt x="30" y="433"/>
                </a:lnTo>
                <a:lnTo>
                  <a:pt x="28" y="420"/>
                </a:lnTo>
                <a:lnTo>
                  <a:pt x="28" y="407"/>
                </a:lnTo>
                <a:lnTo>
                  <a:pt x="28" y="394"/>
                </a:lnTo>
                <a:lnTo>
                  <a:pt x="33" y="381"/>
                </a:lnTo>
                <a:lnTo>
                  <a:pt x="38" y="369"/>
                </a:lnTo>
                <a:lnTo>
                  <a:pt x="44" y="360"/>
                </a:lnTo>
                <a:lnTo>
                  <a:pt x="53" y="349"/>
                </a:lnTo>
                <a:lnTo>
                  <a:pt x="61" y="341"/>
                </a:lnTo>
                <a:lnTo>
                  <a:pt x="72" y="334"/>
                </a:lnTo>
                <a:lnTo>
                  <a:pt x="84" y="330"/>
                </a:lnTo>
                <a:lnTo>
                  <a:pt x="95" y="328"/>
                </a:lnTo>
                <a:lnTo>
                  <a:pt x="109" y="328"/>
                </a:lnTo>
                <a:lnTo>
                  <a:pt x="123" y="332"/>
                </a:lnTo>
                <a:lnTo>
                  <a:pt x="138" y="338"/>
                </a:lnTo>
                <a:lnTo>
                  <a:pt x="152" y="349"/>
                </a:lnTo>
                <a:lnTo>
                  <a:pt x="164" y="359"/>
                </a:lnTo>
                <a:lnTo>
                  <a:pt x="178" y="374"/>
                </a:lnTo>
                <a:lnTo>
                  <a:pt x="188" y="390"/>
                </a:lnTo>
                <a:lnTo>
                  <a:pt x="197" y="407"/>
                </a:lnTo>
                <a:lnTo>
                  <a:pt x="203" y="426"/>
                </a:lnTo>
                <a:lnTo>
                  <a:pt x="208" y="446"/>
                </a:lnTo>
                <a:lnTo>
                  <a:pt x="208" y="465"/>
                </a:lnTo>
                <a:lnTo>
                  <a:pt x="205" y="483"/>
                </a:lnTo>
                <a:lnTo>
                  <a:pt x="199" y="502"/>
                </a:lnTo>
                <a:lnTo>
                  <a:pt x="193" y="520"/>
                </a:lnTo>
                <a:lnTo>
                  <a:pt x="183" y="536"/>
                </a:lnTo>
                <a:lnTo>
                  <a:pt x="173" y="549"/>
                </a:lnTo>
                <a:lnTo>
                  <a:pt x="160" y="560"/>
                </a:lnTo>
                <a:lnTo>
                  <a:pt x="148" y="569"/>
                </a:lnTo>
                <a:lnTo>
                  <a:pt x="134" y="576"/>
                </a:lnTo>
                <a:lnTo>
                  <a:pt x="121"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 name="Line 32"/>
          <p:cNvSpPr>
            <a:spLocks noChangeShapeType="1"/>
          </p:cNvSpPr>
          <p:nvPr/>
        </p:nvSpPr>
        <p:spPr bwMode="auto">
          <a:xfrm flipH="1" flipV="1">
            <a:off x="1781175" y="3317875"/>
            <a:ext cx="490538"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3" name="Line 33"/>
          <p:cNvSpPr>
            <a:spLocks noChangeShapeType="1"/>
          </p:cNvSpPr>
          <p:nvPr/>
        </p:nvSpPr>
        <p:spPr bwMode="auto">
          <a:xfrm flipH="1" flipV="1">
            <a:off x="1979613" y="3122613"/>
            <a:ext cx="93662" cy="5476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4" name="Freeform 34"/>
          <p:cNvSpPr>
            <a:spLocks/>
          </p:cNvSpPr>
          <p:nvPr/>
        </p:nvSpPr>
        <p:spPr bwMode="auto">
          <a:xfrm>
            <a:off x="1000125" y="3157538"/>
            <a:ext cx="798513" cy="311150"/>
          </a:xfrm>
          <a:custGeom>
            <a:avLst/>
            <a:gdLst>
              <a:gd name="T0" fmla="*/ 4 w 580"/>
              <a:gd name="T1" fmla="*/ 86 h 209"/>
              <a:gd name="T2" fmla="*/ 26 w 580"/>
              <a:gd name="T3" fmla="*/ 127 h 209"/>
              <a:gd name="T4" fmla="*/ 73 w 580"/>
              <a:gd name="T5" fmla="*/ 160 h 209"/>
              <a:gd name="T6" fmla="*/ 137 w 580"/>
              <a:gd name="T7" fmla="*/ 172 h 209"/>
              <a:gd name="T8" fmla="*/ 194 w 580"/>
              <a:gd name="T9" fmla="*/ 156 h 209"/>
              <a:gd name="T10" fmla="*/ 234 w 580"/>
              <a:gd name="T11" fmla="*/ 123 h 209"/>
              <a:gd name="T12" fmla="*/ 251 w 580"/>
              <a:gd name="T13" fmla="*/ 89 h 209"/>
              <a:gd name="T14" fmla="*/ 247 w 580"/>
              <a:gd name="T15" fmla="*/ 54 h 209"/>
              <a:gd name="T16" fmla="*/ 226 w 580"/>
              <a:gd name="T17" fmla="*/ 25 h 209"/>
              <a:gd name="T18" fmla="*/ 192 w 580"/>
              <a:gd name="T19" fmla="*/ 4 h 209"/>
              <a:gd name="T20" fmla="*/ 146 w 580"/>
              <a:gd name="T21" fmla="*/ 3 h 209"/>
              <a:gd name="T22" fmla="*/ 108 w 580"/>
              <a:gd name="T23" fmla="*/ 21 h 209"/>
              <a:gd name="T24" fmla="*/ 86 w 580"/>
              <a:gd name="T25" fmla="*/ 49 h 209"/>
              <a:gd name="T26" fmla="*/ 81 w 580"/>
              <a:gd name="T27" fmla="*/ 81 h 209"/>
              <a:gd name="T28" fmla="*/ 98 w 580"/>
              <a:gd name="T29" fmla="*/ 122 h 209"/>
              <a:gd name="T30" fmla="*/ 136 w 580"/>
              <a:gd name="T31" fmla="*/ 160 h 209"/>
              <a:gd name="T32" fmla="*/ 195 w 580"/>
              <a:gd name="T33" fmla="*/ 180 h 209"/>
              <a:gd name="T34" fmla="*/ 257 w 580"/>
              <a:gd name="T35" fmla="*/ 173 h 209"/>
              <a:gd name="T36" fmla="*/ 304 w 580"/>
              <a:gd name="T37" fmla="*/ 143 h 209"/>
              <a:gd name="T38" fmla="*/ 330 w 580"/>
              <a:gd name="T39" fmla="*/ 107 h 209"/>
              <a:gd name="T40" fmla="*/ 331 w 580"/>
              <a:gd name="T41" fmla="*/ 74 h 209"/>
              <a:gd name="T42" fmla="*/ 316 w 580"/>
              <a:gd name="T43" fmla="*/ 43 h 209"/>
              <a:gd name="T44" fmla="*/ 287 w 580"/>
              <a:gd name="T45" fmla="*/ 18 h 209"/>
              <a:gd name="T46" fmla="*/ 239 w 580"/>
              <a:gd name="T47" fmla="*/ 9 h 209"/>
              <a:gd name="T48" fmla="*/ 201 w 580"/>
              <a:gd name="T49" fmla="*/ 22 h 209"/>
              <a:gd name="T50" fmla="*/ 174 w 580"/>
              <a:gd name="T51" fmla="*/ 48 h 209"/>
              <a:gd name="T52" fmla="*/ 162 w 580"/>
              <a:gd name="T53" fmla="*/ 78 h 209"/>
              <a:gd name="T54" fmla="*/ 171 w 580"/>
              <a:gd name="T55" fmla="*/ 118 h 209"/>
              <a:gd name="T56" fmla="*/ 201 w 580"/>
              <a:gd name="T57" fmla="*/ 158 h 209"/>
              <a:gd name="T58" fmla="*/ 254 w 580"/>
              <a:gd name="T59" fmla="*/ 185 h 209"/>
              <a:gd name="T60" fmla="*/ 320 w 580"/>
              <a:gd name="T61" fmla="*/ 186 h 209"/>
              <a:gd name="T62" fmla="*/ 373 w 580"/>
              <a:gd name="T63" fmla="*/ 163 h 209"/>
              <a:gd name="T64" fmla="*/ 404 w 580"/>
              <a:gd name="T65" fmla="*/ 128 h 209"/>
              <a:gd name="T66" fmla="*/ 413 w 580"/>
              <a:gd name="T67" fmla="*/ 95 h 209"/>
              <a:gd name="T68" fmla="*/ 403 w 580"/>
              <a:gd name="T69" fmla="*/ 62 h 209"/>
              <a:gd name="T70" fmla="*/ 379 w 580"/>
              <a:gd name="T71" fmla="*/ 34 h 209"/>
              <a:gd name="T72" fmla="*/ 337 w 580"/>
              <a:gd name="T73" fmla="*/ 18 h 209"/>
              <a:gd name="T74" fmla="*/ 294 w 580"/>
              <a:gd name="T75" fmla="*/ 25 h 209"/>
              <a:gd name="T76" fmla="*/ 261 w 580"/>
              <a:gd name="T77" fmla="*/ 47 h 209"/>
              <a:gd name="T78" fmla="*/ 245 w 580"/>
              <a:gd name="T79" fmla="*/ 77 h 209"/>
              <a:gd name="T80" fmla="*/ 246 w 580"/>
              <a:gd name="T81" fmla="*/ 112 h 209"/>
              <a:gd name="T82" fmla="*/ 273 w 580"/>
              <a:gd name="T83" fmla="*/ 153 h 209"/>
              <a:gd name="T84" fmla="*/ 320 w 580"/>
              <a:gd name="T85" fmla="*/ 186 h 209"/>
              <a:gd name="T86" fmla="*/ 385 w 580"/>
              <a:gd name="T87" fmla="*/ 199 h 209"/>
              <a:gd name="T88" fmla="*/ 441 w 580"/>
              <a:gd name="T89" fmla="*/ 182 h 209"/>
              <a:gd name="T90" fmla="*/ 482 w 580"/>
              <a:gd name="T91" fmla="*/ 148 h 209"/>
              <a:gd name="T92" fmla="*/ 499 w 580"/>
              <a:gd name="T93" fmla="*/ 113 h 209"/>
              <a:gd name="T94" fmla="*/ 491 w 580"/>
              <a:gd name="T95" fmla="*/ 81 h 209"/>
              <a:gd name="T96" fmla="*/ 468 w 580"/>
              <a:gd name="T97" fmla="*/ 50 h 209"/>
              <a:gd name="T98" fmla="*/ 433 w 580"/>
              <a:gd name="T99" fmla="*/ 30 h 209"/>
              <a:gd name="T100" fmla="*/ 394 w 580"/>
              <a:gd name="T101" fmla="*/ 28 h 209"/>
              <a:gd name="T102" fmla="*/ 360 w 580"/>
              <a:gd name="T103" fmla="*/ 44 h 209"/>
              <a:gd name="T104" fmla="*/ 334 w 580"/>
              <a:gd name="T105" fmla="*/ 72 h 209"/>
              <a:gd name="T106" fmla="*/ 328 w 580"/>
              <a:gd name="T107" fmla="*/ 109 h 209"/>
              <a:gd name="T108" fmla="*/ 349 w 580"/>
              <a:gd name="T109" fmla="*/ 152 h 209"/>
              <a:gd name="T110" fmla="*/ 390 w 580"/>
              <a:gd name="T111" fmla="*/ 188 h 209"/>
              <a:gd name="T112" fmla="*/ 446 w 580"/>
              <a:gd name="T113" fmla="*/ 208 h 209"/>
              <a:gd name="T114" fmla="*/ 502 w 580"/>
              <a:gd name="T115" fmla="*/ 199 h 209"/>
              <a:gd name="T116" fmla="*/ 549 w 580"/>
              <a:gd name="T117" fmla="*/ 173 h 209"/>
              <a:gd name="T118" fmla="*/ 576 w 580"/>
              <a:gd name="T119" fmla="*/ 13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0" y="61"/>
                </a:moveTo>
                <a:lnTo>
                  <a:pt x="1" y="73"/>
                </a:lnTo>
                <a:lnTo>
                  <a:pt x="4" y="86"/>
                </a:lnTo>
                <a:lnTo>
                  <a:pt x="9" y="99"/>
                </a:lnTo>
                <a:lnTo>
                  <a:pt x="16" y="114"/>
                </a:lnTo>
                <a:lnTo>
                  <a:pt x="26" y="127"/>
                </a:lnTo>
                <a:lnTo>
                  <a:pt x="39" y="141"/>
                </a:lnTo>
                <a:lnTo>
                  <a:pt x="55" y="151"/>
                </a:lnTo>
                <a:lnTo>
                  <a:pt x="73" y="160"/>
                </a:lnTo>
                <a:lnTo>
                  <a:pt x="93" y="168"/>
                </a:lnTo>
                <a:lnTo>
                  <a:pt x="115" y="172"/>
                </a:lnTo>
                <a:lnTo>
                  <a:pt x="137" y="172"/>
                </a:lnTo>
                <a:lnTo>
                  <a:pt x="158" y="169"/>
                </a:lnTo>
                <a:lnTo>
                  <a:pt x="177" y="164"/>
                </a:lnTo>
                <a:lnTo>
                  <a:pt x="194" y="156"/>
                </a:lnTo>
                <a:lnTo>
                  <a:pt x="211" y="146"/>
                </a:lnTo>
                <a:lnTo>
                  <a:pt x="222" y="135"/>
                </a:lnTo>
                <a:lnTo>
                  <a:pt x="234" y="123"/>
                </a:lnTo>
                <a:lnTo>
                  <a:pt x="242" y="111"/>
                </a:lnTo>
                <a:lnTo>
                  <a:pt x="249" y="99"/>
                </a:lnTo>
                <a:lnTo>
                  <a:pt x="251" y="89"/>
                </a:lnTo>
                <a:lnTo>
                  <a:pt x="251" y="78"/>
                </a:lnTo>
                <a:lnTo>
                  <a:pt x="250" y="66"/>
                </a:lnTo>
                <a:lnTo>
                  <a:pt x="247" y="54"/>
                </a:lnTo>
                <a:lnTo>
                  <a:pt x="241" y="45"/>
                </a:lnTo>
                <a:lnTo>
                  <a:pt x="234" y="35"/>
                </a:lnTo>
                <a:lnTo>
                  <a:pt x="226" y="25"/>
                </a:lnTo>
                <a:lnTo>
                  <a:pt x="216" y="17"/>
                </a:lnTo>
                <a:lnTo>
                  <a:pt x="206" y="9"/>
                </a:lnTo>
                <a:lnTo>
                  <a:pt x="192" y="4"/>
                </a:lnTo>
                <a:lnTo>
                  <a:pt x="175" y="1"/>
                </a:lnTo>
                <a:lnTo>
                  <a:pt x="159" y="0"/>
                </a:lnTo>
                <a:lnTo>
                  <a:pt x="146" y="3"/>
                </a:lnTo>
                <a:lnTo>
                  <a:pt x="132" y="8"/>
                </a:lnTo>
                <a:lnTo>
                  <a:pt x="120" y="14"/>
                </a:lnTo>
                <a:lnTo>
                  <a:pt x="108" y="21"/>
                </a:lnTo>
                <a:lnTo>
                  <a:pt x="99" y="30"/>
                </a:lnTo>
                <a:lnTo>
                  <a:pt x="93" y="39"/>
                </a:lnTo>
                <a:lnTo>
                  <a:pt x="86" y="49"/>
                </a:lnTo>
                <a:lnTo>
                  <a:pt x="83" y="60"/>
                </a:lnTo>
                <a:lnTo>
                  <a:pt x="80" y="69"/>
                </a:lnTo>
                <a:lnTo>
                  <a:pt x="81" y="81"/>
                </a:lnTo>
                <a:lnTo>
                  <a:pt x="84" y="95"/>
                </a:lnTo>
                <a:lnTo>
                  <a:pt x="89" y="107"/>
                </a:lnTo>
                <a:lnTo>
                  <a:pt x="98" y="122"/>
                </a:lnTo>
                <a:lnTo>
                  <a:pt x="108" y="136"/>
                </a:lnTo>
                <a:lnTo>
                  <a:pt x="121" y="149"/>
                </a:lnTo>
                <a:lnTo>
                  <a:pt x="136" y="160"/>
                </a:lnTo>
                <a:lnTo>
                  <a:pt x="155" y="169"/>
                </a:lnTo>
                <a:lnTo>
                  <a:pt x="174" y="177"/>
                </a:lnTo>
                <a:lnTo>
                  <a:pt x="195" y="180"/>
                </a:lnTo>
                <a:lnTo>
                  <a:pt x="217" y="181"/>
                </a:lnTo>
                <a:lnTo>
                  <a:pt x="239" y="178"/>
                </a:lnTo>
                <a:lnTo>
                  <a:pt x="257" y="173"/>
                </a:lnTo>
                <a:lnTo>
                  <a:pt x="275" y="164"/>
                </a:lnTo>
                <a:lnTo>
                  <a:pt x="292" y="155"/>
                </a:lnTo>
                <a:lnTo>
                  <a:pt x="304" y="143"/>
                </a:lnTo>
                <a:lnTo>
                  <a:pt x="316" y="131"/>
                </a:lnTo>
                <a:lnTo>
                  <a:pt x="324" y="120"/>
                </a:lnTo>
                <a:lnTo>
                  <a:pt x="330" y="107"/>
                </a:lnTo>
                <a:lnTo>
                  <a:pt x="333" y="98"/>
                </a:lnTo>
                <a:lnTo>
                  <a:pt x="332" y="86"/>
                </a:lnTo>
                <a:lnTo>
                  <a:pt x="331" y="74"/>
                </a:lnTo>
                <a:lnTo>
                  <a:pt x="329" y="63"/>
                </a:lnTo>
                <a:lnTo>
                  <a:pt x="322" y="53"/>
                </a:lnTo>
                <a:lnTo>
                  <a:pt x="316" y="43"/>
                </a:lnTo>
                <a:lnTo>
                  <a:pt x="308" y="33"/>
                </a:lnTo>
                <a:lnTo>
                  <a:pt x="297" y="25"/>
                </a:lnTo>
                <a:lnTo>
                  <a:pt x="287" y="18"/>
                </a:lnTo>
                <a:lnTo>
                  <a:pt x="272" y="12"/>
                </a:lnTo>
                <a:lnTo>
                  <a:pt x="256" y="10"/>
                </a:lnTo>
                <a:lnTo>
                  <a:pt x="239" y="9"/>
                </a:lnTo>
                <a:lnTo>
                  <a:pt x="226" y="12"/>
                </a:lnTo>
                <a:lnTo>
                  <a:pt x="212" y="16"/>
                </a:lnTo>
                <a:lnTo>
                  <a:pt x="201" y="22"/>
                </a:lnTo>
                <a:lnTo>
                  <a:pt x="189" y="30"/>
                </a:lnTo>
                <a:lnTo>
                  <a:pt x="181" y="38"/>
                </a:lnTo>
                <a:lnTo>
                  <a:pt x="174" y="48"/>
                </a:lnTo>
                <a:lnTo>
                  <a:pt x="168" y="58"/>
                </a:lnTo>
                <a:lnTo>
                  <a:pt x="165" y="69"/>
                </a:lnTo>
                <a:lnTo>
                  <a:pt x="162" y="78"/>
                </a:lnTo>
                <a:lnTo>
                  <a:pt x="163" y="90"/>
                </a:lnTo>
                <a:lnTo>
                  <a:pt x="165" y="103"/>
                </a:lnTo>
                <a:lnTo>
                  <a:pt x="171" y="118"/>
                </a:lnTo>
                <a:lnTo>
                  <a:pt x="179" y="131"/>
                </a:lnTo>
                <a:lnTo>
                  <a:pt x="188" y="145"/>
                </a:lnTo>
                <a:lnTo>
                  <a:pt x="201" y="158"/>
                </a:lnTo>
                <a:lnTo>
                  <a:pt x="216" y="168"/>
                </a:lnTo>
                <a:lnTo>
                  <a:pt x="235" y="177"/>
                </a:lnTo>
                <a:lnTo>
                  <a:pt x="254" y="185"/>
                </a:lnTo>
                <a:lnTo>
                  <a:pt x="277" y="189"/>
                </a:lnTo>
                <a:lnTo>
                  <a:pt x="299" y="190"/>
                </a:lnTo>
                <a:lnTo>
                  <a:pt x="320" y="186"/>
                </a:lnTo>
                <a:lnTo>
                  <a:pt x="339" y="181"/>
                </a:lnTo>
                <a:lnTo>
                  <a:pt x="356" y="174"/>
                </a:lnTo>
                <a:lnTo>
                  <a:pt x="373" y="163"/>
                </a:lnTo>
                <a:lnTo>
                  <a:pt x="384" y="152"/>
                </a:lnTo>
                <a:lnTo>
                  <a:pt x="396" y="140"/>
                </a:lnTo>
                <a:lnTo>
                  <a:pt x="404" y="128"/>
                </a:lnTo>
                <a:lnTo>
                  <a:pt x="411" y="116"/>
                </a:lnTo>
                <a:lnTo>
                  <a:pt x="413" y="106"/>
                </a:lnTo>
                <a:lnTo>
                  <a:pt x="413" y="95"/>
                </a:lnTo>
                <a:lnTo>
                  <a:pt x="412" y="84"/>
                </a:lnTo>
                <a:lnTo>
                  <a:pt x="409" y="71"/>
                </a:lnTo>
                <a:lnTo>
                  <a:pt x="403" y="62"/>
                </a:lnTo>
                <a:lnTo>
                  <a:pt x="396" y="52"/>
                </a:lnTo>
                <a:lnTo>
                  <a:pt x="388" y="42"/>
                </a:lnTo>
                <a:lnTo>
                  <a:pt x="379" y="34"/>
                </a:lnTo>
                <a:lnTo>
                  <a:pt x="369" y="27"/>
                </a:lnTo>
                <a:lnTo>
                  <a:pt x="354" y="22"/>
                </a:lnTo>
                <a:lnTo>
                  <a:pt x="337" y="18"/>
                </a:lnTo>
                <a:lnTo>
                  <a:pt x="321" y="19"/>
                </a:lnTo>
                <a:lnTo>
                  <a:pt x="308" y="20"/>
                </a:lnTo>
                <a:lnTo>
                  <a:pt x="294" y="25"/>
                </a:lnTo>
                <a:lnTo>
                  <a:pt x="282" y="31"/>
                </a:lnTo>
                <a:lnTo>
                  <a:pt x="269" y="38"/>
                </a:lnTo>
                <a:lnTo>
                  <a:pt x="261" y="47"/>
                </a:lnTo>
                <a:lnTo>
                  <a:pt x="254" y="56"/>
                </a:lnTo>
                <a:lnTo>
                  <a:pt x="248" y="67"/>
                </a:lnTo>
                <a:lnTo>
                  <a:pt x="245" y="77"/>
                </a:lnTo>
                <a:lnTo>
                  <a:pt x="242" y="88"/>
                </a:lnTo>
                <a:lnTo>
                  <a:pt x="243" y="98"/>
                </a:lnTo>
                <a:lnTo>
                  <a:pt x="246" y="112"/>
                </a:lnTo>
                <a:lnTo>
                  <a:pt x="251" y="124"/>
                </a:lnTo>
                <a:lnTo>
                  <a:pt x="261" y="139"/>
                </a:lnTo>
                <a:lnTo>
                  <a:pt x="273" y="153"/>
                </a:lnTo>
                <a:lnTo>
                  <a:pt x="286" y="166"/>
                </a:lnTo>
                <a:lnTo>
                  <a:pt x="302" y="177"/>
                </a:lnTo>
                <a:lnTo>
                  <a:pt x="320" y="186"/>
                </a:lnTo>
                <a:lnTo>
                  <a:pt x="342" y="195"/>
                </a:lnTo>
                <a:lnTo>
                  <a:pt x="364" y="198"/>
                </a:lnTo>
                <a:lnTo>
                  <a:pt x="385" y="199"/>
                </a:lnTo>
                <a:lnTo>
                  <a:pt x="406" y="195"/>
                </a:lnTo>
                <a:lnTo>
                  <a:pt x="425" y="189"/>
                </a:lnTo>
                <a:lnTo>
                  <a:pt x="441" y="182"/>
                </a:lnTo>
                <a:lnTo>
                  <a:pt x="457" y="171"/>
                </a:lnTo>
                <a:lnTo>
                  <a:pt x="471" y="160"/>
                </a:lnTo>
                <a:lnTo>
                  <a:pt x="482" y="148"/>
                </a:lnTo>
                <a:lnTo>
                  <a:pt x="491" y="136"/>
                </a:lnTo>
                <a:lnTo>
                  <a:pt x="496" y="124"/>
                </a:lnTo>
                <a:lnTo>
                  <a:pt x="499" y="113"/>
                </a:lnTo>
                <a:lnTo>
                  <a:pt x="498" y="104"/>
                </a:lnTo>
                <a:lnTo>
                  <a:pt x="495" y="92"/>
                </a:lnTo>
                <a:lnTo>
                  <a:pt x="491" y="81"/>
                </a:lnTo>
                <a:lnTo>
                  <a:pt x="484" y="71"/>
                </a:lnTo>
                <a:lnTo>
                  <a:pt x="478" y="61"/>
                </a:lnTo>
                <a:lnTo>
                  <a:pt x="468" y="50"/>
                </a:lnTo>
                <a:lnTo>
                  <a:pt x="457" y="43"/>
                </a:lnTo>
                <a:lnTo>
                  <a:pt x="447" y="35"/>
                </a:lnTo>
                <a:lnTo>
                  <a:pt x="433" y="30"/>
                </a:lnTo>
                <a:lnTo>
                  <a:pt x="420" y="28"/>
                </a:lnTo>
                <a:lnTo>
                  <a:pt x="407" y="28"/>
                </a:lnTo>
                <a:lnTo>
                  <a:pt x="394" y="28"/>
                </a:lnTo>
                <a:lnTo>
                  <a:pt x="381" y="33"/>
                </a:lnTo>
                <a:lnTo>
                  <a:pt x="369" y="38"/>
                </a:lnTo>
                <a:lnTo>
                  <a:pt x="360" y="44"/>
                </a:lnTo>
                <a:lnTo>
                  <a:pt x="349" y="53"/>
                </a:lnTo>
                <a:lnTo>
                  <a:pt x="341" y="61"/>
                </a:lnTo>
                <a:lnTo>
                  <a:pt x="334" y="72"/>
                </a:lnTo>
                <a:lnTo>
                  <a:pt x="330" y="84"/>
                </a:lnTo>
                <a:lnTo>
                  <a:pt x="328" y="95"/>
                </a:lnTo>
                <a:lnTo>
                  <a:pt x="328" y="109"/>
                </a:lnTo>
                <a:lnTo>
                  <a:pt x="332" y="123"/>
                </a:lnTo>
                <a:lnTo>
                  <a:pt x="338" y="138"/>
                </a:lnTo>
                <a:lnTo>
                  <a:pt x="349" y="152"/>
                </a:lnTo>
                <a:lnTo>
                  <a:pt x="359" y="164"/>
                </a:lnTo>
                <a:lnTo>
                  <a:pt x="374" y="178"/>
                </a:lnTo>
                <a:lnTo>
                  <a:pt x="390" y="188"/>
                </a:lnTo>
                <a:lnTo>
                  <a:pt x="407" y="197"/>
                </a:lnTo>
                <a:lnTo>
                  <a:pt x="426" y="203"/>
                </a:lnTo>
                <a:lnTo>
                  <a:pt x="446" y="208"/>
                </a:lnTo>
                <a:lnTo>
                  <a:pt x="465" y="208"/>
                </a:lnTo>
                <a:lnTo>
                  <a:pt x="483" y="205"/>
                </a:lnTo>
                <a:lnTo>
                  <a:pt x="502" y="199"/>
                </a:lnTo>
                <a:lnTo>
                  <a:pt x="520" y="193"/>
                </a:lnTo>
                <a:lnTo>
                  <a:pt x="536" y="183"/>
                </a:lnTo>
                <a:lnTo>
                  <a:pt x="549" y="173"/>
                </a:lnTo>
                <a:lnTo>
                  <a:pt x="560" y="160"/>
                </a:lnTo>
                <a:lnTo>
                  <a:pt x="569" y="148"/>
                </a:lnTo>
                <a:lnTo>
                  <a:pt x="576" y="134"/>
                </a:lnTo>
                <a:lnTo>
                  <a:pt x="579"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 name="Oval 35"/>
          <p:cNvSpPr>
            <a:spLocks noChangeArrowheads="1"/>
          </p:cNvSpPr>
          <p:nvPr/>
        </p:nvSpPr>
        <p:spPr bwMode="auto">
          <a:xfrm>
            <a:off x="1984375" y="3340100"/>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 name="Freeform 36"/>
          <p:cNvSpPr>
            <a:spLocks/>
          </p:cNvSpPr>
          <p:nvPr/>
        </p:nvSpPr>
        <p:spPr bwMode="auto">
          <a:xfrm>
            <a:off x="2247900" y="3335338"/>
            <a:ext cx="457200" cy="201612"/>
          </a:xfrm>
          <a:custGeom>
            <a:avLst/>
            <a:gdLst>
              <a:gd name="T0" fmla="*/ 328 w 332"/>
              <a:gd name="T1" fmla="*/ 57 h 136"/>
              <a:gd name="T2" fmla="*/ 312 w 332"/>
              <a:gd name="T3" fmla="*/ 28 h 136"/>
              <a:gd name="T4" fmla="*/ 284 w 332"/>
              <a:gd name="T5" fmla="*/ 6 h 136"/>
              <a:gd name="T6" fmla="*/ 247 w 332"/>
              <a:gd name="T7" fmla="*/ 2 h 136"/>
              <a:gd name="T8" fmla="*/ 215 w 332"/>
              <a:gd name="T9" fmla="*/ 20 h 136"/>
              <a:gd name="T10" fmla="*/ 194 w 332"/>
              <a:gd name="T11" fmla="*/ 47 h 136"/>
              <a:gd name="T12" fmla="*/ 187 w 332"/>
              <a:gd name="T13" fmla="*/ 75 h 136"/>
              <a:gd name="T14" fmla="*/ 191 w 332"/>
              <a:gd name="T15" fmla="*/ 100 h 136"/>
              <a:gd name="T16" fmla="*/ 205 w 332"/>
              <a:gd name="T17" fmla="*/ 121 h 136"/>
              <a:gd name="T18" fmla="*/ 226 w 332"/>
              <a:gd name="T19" fmla="*/ 134 h 136"/>
              <a:gd name="T20" fmla="*/ 252 w 332"/>
              <a:gd name="T21" fmla="*/ 131 h 136"/>
              <a:gd name="T22" fmla="*/ 272 w 332"/>
              <a:gd name="T23" fmla="*/ 115 h 136"/>
              <a:gd name="T24" fmla="*/ 283 w 332"/>
              <a:gd name="T25" fmla="*/ 91 h 136"/>
              <a:gd name="T26" fmla="*/ 284 w 332"/>
              <a:gd name="T27" fmla="*/ 67 h 136"/>
              <a:gd name="T28" fmla="*/ 272 w 332"/>
              <a:gd name="T29" fmla="*/ 37 h 136"/>
              <a:gd name="T30" fmla="*/ 248 w 332"/>
              <a:gd name="T31" fmla="*/ 11 h 136"/>
              <a:gd name="T32" fmla="*/ 213 w 332"/>
              <a:gd name="T33" fmla="*/ 1 h 136"/>
              <a:gd name="T34" fmla="*/ 179 w 332"/>
              <a:gd name="T35" fmla="*/ 11 h 136"/>
              <a:gd name="T36" fmla="*/ 154 w 332"/>
              <a:gd name="T37" fmla="*/ 37 h 136"/>
              <a:gd name="T38" fmla="*/ 142 w 332"/>
              <a:gd name="T39" fmla="*/ 67 h 136"/>
              <a:gd name="T40" fmla="*/ 143 w 332"/>
              <a:gd name="T41" fmla="*/ 92 h 136"/>
              <a:gd name="T42" fmla="*/ 153 w 332"/>
              <a:gd name="T43" fmla="*/ 115 h 136"/>
              <a:gd name="T44" fmla="*/ 171 w 332"/>
              <a:gd name="T45" fmla="*/ 131 h 136"/>
              <a:gd name="T46" fmla="*/ 199 w 332"/>
              <a:gd name="T47" fmla="*/ 134 h 136"/>
              <a:gd name="T48" fmla="*/ 220 w 332"/>
              <a:gd name="T49" fmla="*/ 121 h 136"/>
              <a:gd name="T50" fmla="*/ 233 w 332"/>
              <a:gd name="T51" fmla="*/ 99 h 136"/>
              <a:gd name="T52" fmla="*/ 238 w 332"/>
              <a:gd name="T53" fmla="*/ 76 h 136"/>
              <a:gd name="T54" fmla="*/ 231 w 332"/>
              <a:gd name="T55" fmla="*/ 46 h 136"/>
              <a:gd name="T56" fmla="*/ 211 w 332"/>
              <a:gd name="T57" fmla="*/ 19 h 136"/>
              <a:gd name="T58" fmla="*/ 180 w 332"/>
              <a:gd name="T59" fmla="*/ 2 h 136"/>
              <a:gd name="T60" fmla="*/ 143 w 332"/>
              <a:gd name="T61" fmla="*/ 6 h 136"/>
              <a:gd name="T62" fmla="*/ 115 w 332"/>
              <a:gd name="T63" fmla="*/ 28 h 136"/>
              <a:gd name="T64" fmla="*/ 99 w 332"/>
              <a:gd name="T65" fmla="*/ 57 h 136"/>
              <a:gd name="T66" fmla="*/ 96 w 332"/>
              <a:gd name="T67" fmla="*/ 83 h 136"/>
              <a:gd name="T68" fmla="*/ 103 w 332"/>
              <a:gd name="T69" fmla="*/ 107 h 136"/>
              <a:gd name="T70" fmla="*/ 119 w 332"/>
              <a:gd name="T71" fmla="*/ 127 h 136"/>
              <a:gd name="T72" fmla="*/ 143 w 332"/>
              <a:gd name="T73" fmla="*/ 135 h 136"/>
              <a:gd name="T74" fmla="*/ 167 w 332"/>
              <a:gd name="T75" fmla="*/ 127 h 136"/>
              <a:gd name="T76" fmla="*/ 184 w 332"/>
              <a:gd name="T77" fmla="*/ 107 h 136"/>
              <a:gd name="T78" fmla="*/ 191 w 332"/>
              <a:gd name="T79" fmla="*/ 83 h 136"/>
              <a:gd name="T80" fmla="*/ 189 w 332"/>
              <a:gd name="T81" fmla="*/ 57 h 136"/>
              <a:gd name="T82" fmla="*/ 171 w 332"/>
              <a:gd name="T83" fmla="*/ 28 h 136"/>
              <a:gd name="T84" fmla="*/ 143 w 332"/>
              <a:gd name="T85" fmla="*/ 6 h 136"/>
              <a:gd name="T86" fmla="*/ 105 w 332"/>
              <a:gd name="T87" fmla="*/ 2 h 136"/>
              <a:gd name="T88" fmla="*/ 75 w 332"/>
              <a:gd name="T89" fmla="*/ 20 h 136"/>
              <a:gd name="T90" fmla="*/ 53 w 332"/>
              <a:gd name="T91" fmla="*/ 48 h 136"/>
              <a:gd name="T92" fmla="*/ 46 w 332"/>
              <a:gd name="T93" fmla="*/ 76 h 136"/>
              <a:gd name="T94" fmla="*/ 52 w 332"/>
              <a:gd name="T95" fmla="*/ 99 h 136"/>
              <a:gd name="T96" fmla="*/ 67 w 332"/>
              <a:gd name="T97" fmla="*/ 121 h 136"/>
              <a:gd name="T98" fmla="*/ 88 w 332"/>
              <a:gd name="T99" fmla="*/ 133 h 136"/>
              <a:gd name="T100" fmla="*/ 110 w 332"/>
              <a:gd name="T101" fmla="*/ 132 h 136"/>
              <a:gd name="T102" fmla="*/ 129 w 332"/>
              <a:gd name="T103" fmla="*/ 117 h 136"/>
              <a:gd name="T104" fmla="*/ 142 w 332"/>
              <a:gd name="T105" fmla="*/ 94 h 136"/>
              <a:gd name="T106" fmla="*/ 143 w 332"/>
              <a:gd name="T107" fmla="*/ 65 h 136"/>
              <a:gd name="T108" fmla="*/ 129 w 332"/>
              <a:gd name="T109" fmla="*/ 35 h 136"/>
              <a:gd name="T110" fmla="*/ 103 w 332"/>
              <a:gd name="T111" fmla="*/ 11 h 136"/>
              <a:gd name="T112" fmla="*/ 70 w 332"/>
              <a:gd name="T113" fmla="*/ 0 h 136"/>
              <a:gd name="T114" fmla="*/ 39 w 332"/>
              <a:gd name="T115" fmla="*/ 11 h 136"/>
              <a:gd name="T116" fmla="*/ 15 w 332"/>
              <a:gd name="T117" fmla="*/ 35 h 136"/>
              <a:gd name="T118" fmla="*/ 1 w 332"/>
              <a:gd name="T119" fmla="*/ 6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2" h="136">
                <a:moveTo>
                  <a:pt x="331" y="76"/>
                </a:moveTo>
                <a:lnTo>
                  <a:pt x="330" y="67"/>
                </a:lnTo>
                <a:lnTo>
                  <a:pt x="328" y="57"/>
                </a:lnTo>
                <a:lnTo>
                  <a:pt x="324" y="47"/>
                </a:lnTo>
                <a:lnTo>
                  <a:pt x="318" y="37"/>
                </a:lnTo>
                <a:lnTo>
                  <a:pt x="312" y="28"/>
                </a:lnTo>
                <a:lnTo>
                  <a:pt x="304" y="19"/>
                </a:lnTo>
                <a:lnTo>
                  <a:pt x="294" y="11"/>
                </a:lnTo>
                <a:lnTo>
                  <a:pt x="284" y="6"/>
                </a:lnTo>
                <a:lnTo>
                  <a:pt x="272" y="2"/>
                </a:lnTo>
                <a:lnTo>
                  <a:pt x="260" y="1"/>
                </a:lnTo>
                <a:lnTo>
                  <a:pt x="247" y="2"/>
                </a:lnTo>
                <a:lnTo>
                  <a:pt x="235" y="6"/>
                </a:lnTo>
                <a:lnTo>
                  <a:pt x="225" y="11"/>
                </a:lnTo>
                <a:lnTo>
                  <a:pt x="215" y="20"/>
                </a:lnTo>
                <a:lnTo>
                  <a:pt x="207" y="28"/>
                </a:lnTo>
                <a:lnTo>
                  <a:pt x="201" y="37"/>
                </a:lnTo>
                <a:lnTo>
                  <a:pt x="194" y="47"/>
                </a:lnTo>
                <a:lnTo>
                  <a:pt x="191" y="57"/>
                </a:lnTo>
                <a:lnTo>
                  <a:pt x="188" y="67"/>
                </a:lnTo>
                <a:lnTo>
                  <a:pt x="187" y="75"/>
                </a:lnTo>
                <a:lnTo>
                  <a:pt x="188" y="83"/>
                </a:lnTo>
                <a:lnTo>
                  <a:pt x="189" y="92"/>
                </a:lnTo>
                <a:lnTo>
                  <a:pt x="191" y="100"/>
                </a:lnTo>
                <a:lnTo>
                  <a:pt x="196" y="107"/>
                </a:lnTo>
                <a:lnTo>
                  <a:pt x="200" y="115"/>
                </a:lnTo>
                <a:lnTo>
                  <a:pt x="205" y="121"/>
                </a:lnTo>
                <a:lnTo>
                  <a:pt x="211" y="127"/>
                </a:lnTo>
                <a:lnTo>
                  <a:pt x="217" y="131"/>
                </a:lnTo>
                <a:lnTo>
                  <a:pt x="226" y="134"/>
                </a:lnTo>
                <a:lnTo>
                  <a:pt x="235" y="135"/>
                </a:lnTo>
                <a:lnTo>
                  <a:pt x="245" y="134"/>
                </a:lnTo>
                <a:lnTo>
                  <a:pt x="252" y="131"/>
                </a:lnTo>
                <a:lnTo>
                  <a:pt x="260" y="127"/>
                </a:lnTo>
                <a:lnTo>
                  <a:pt x="266" y="121"/>
                </a:lnTo>
                <a:lnTo>
                  <a:pt x="272" y="115"/>
                </a:lnTo>
                <a:lnTo>
                  <a:pt x="276" y="107"/>
                </a:lnTo>
                <a:lnTo>
                  <a:pt x="280" y="99"/>
                </a:lnTo>
                <a:lnTo>
                  <a:pt x="283" y="91"/>
                </a:lnTo>
                <a:lnTo>
                  <a:pt x="284" y="83"/>
                </a:lnTo>
                <a:lnTo>
                  <a:pt x="285" y="76"/>
                </a:lnTo>
                <a:lnTo>
                  <a:pt x="284" y="67"/>
                </a:lnTo>
                <a:lnTo>
                  <a:pt x="282" y="57"/>
                </a:lnTo>
                <a:lnTo>
                  <a:pt x="278" y="47"/>
                </a:lnTo>
                <a:lnTo>
                  <a:pt x="272" y="37"/>
                </a:lnTo>
                <a:lnTo>
                  <a:pt x="266" y="28"/>
                </a:lnTo>
                <a:lnTo>
                  <a:pt x="257" y="19"/>
                </a:lnTo>
                <a:lnTo>
                  <a:pt x="248" y="11"/>
                </a:lnTo>
                <a:lnTo>
                  <a:pt x="237" y="6"/>
                </a:lnTo>
                <a:lnTo>
                  <a:pt x="226" y="2"/>
                </a:lnTo>
                <a:lnTo>
                  <a:pt x="213" y="1"/>
                </a:lnTo>
                <a:lnTo>
                  <a:pt x="201" y="2"/>
                </a:lnTo>
                <a:lnTo>
                  <a:pt x="189" y="6"/>
                </a:lnTo>
                <a:lnTo>
                  <a:pt x="179" y="11"/>
                </a:lnTo>
                <a:lnTo>
                  <a:pt x="169" y="20"/>
                </a:lnTo>
                <a:lnTo>
                  <a:pt x="161" y="28"/>
                </a:lnTo>
                <a:lnTo>
                  <a:pt x="154" y="37"/>
                </a:lnTo>
                <a:lnTo>
                  <a:pt x="148" y="47"/>
                </a:lnTo>
                <a:lnTo>
                  <a:pt x="145" y="57"/>
                </a:lnTo>
                <a:lnTo>
                  <a:pt x="142" y="67"/>
                </a:lnTo>
                <a:lnTo>
                  <a:pt x="141" y="75"/>
                </a:lnTo>
                <a:lnTo>
                  <a:pt x="142" y="83"/>
                </a:lnTo>
                <a:lnTo>
                  <a:pt x="143" y="92"/>
                </a:lnTo>
                <a:lnTo>
                  <a:pt x="145" y="100"/>
                </a:lnTo>
                <a:lnTo>
                  <a:pt x="149" y="107"/>
                </a:lnTo>
                <a:lnTo>
                  <a:pt x="153" y="115"/>
                </a:lnTo>
                <a:lnTo>
                  <a:pt x="159" y="121"/>
                </a:lnTo>
                <a:lnTo>
                  <a:pt x="165" y="127"/>
                </a:lnTo>
                <a:lnTo>
                  <a:pt x="171" y="131"/>
                </a:lnTo>
                <a:lnTo>
                  <a:pt x="180" y="134"/>
                </a:lnTo>
                <a:lnTo>
                  <a:pt x="189" y="135"/>
                </a:lnTo>
                <a:lnTo>
                  <a:pt x="199" y="134"/>
                </a:lnTo>
                <a:lnTo>
                  <a:pt x="206" y="131"/>
                </a:lnTo>
                <a:lnTo>
                  <a:pt x="213" y="127"/>
                </a:lnTo>
                <a:lnTo>
                  <a:pt x="220" y="121"/>
                </a:lnTo>
                <a:lnTo>
                  <a:pt x="226" y="115"/>
                </a:lnTo>
                <a:lnTo>
                  <a:pt x="230" y="107"/>
                </a:lnTo>
                <a:lnTo>
                  <a:pt x="233" y="99"/>
                </a:lnTo>
                <a:lnTo>
                  <a:pt x="236" y="91"/>
                </a:lnTo>
                <a:lnTo>
                  <a:pt x="237" y="83"/>
                </a:lnTo>
                <a:lnTo>
                  <a:pt x="238" y="76"/>
                </a:lnTo>
                <a:lnTo>
                  <a:pt x="237" y="67"/>
                </a:lnTo>
                <a:lnTo>
                  <a:pt x="235" y="57"/>
                </a:lnTo>
                <a:lnTo>
                  <a:pt x="231" y="46"/>
                </a:lnTo>
                <a:lnTo>
                  <a:pt x="226" y="37"/>
                </a:lnTo>
                <a:lnTo>
                  <a:pt x="220" y="27"/>
                </a:lnTo>
                <a:lnTo>
                  <a:pt x="211" y="19"/>
                </a:lnTo>
                <a:lnTo>
                  <a:pt x="202" y="11"/>
                </a:lnTo>
                <a:lnTo>
                  <a:pt x="191" y="6"/>
                </a:lnTo>
                <a:lnTo>
                  <a:pt x="180" y="2"/>
                </a:lnTo>
                <a:lnTo>
                  <a:pt x="167" y="1"/>
                </a:lnTo>
                <a:lnTo>
                  <a:pt x="154" y="2"/>
                </a:lnTo>
                <a:lnTo>
                  <a:pt x="143" y="6"/>
                </a:lnTo>
                <a:lnTo>
                  <a:pt x="132" y="11"/>
                </a:lnTo>
                <a:lnTo>
                  <a:pt x="123" y="19"/>
                </a:lnTo>
                <a:lnTo>
                  <a:pt x="115" y="28"/>
                </a:lnTo>
                <a:lnTo>
                  <a:pt x="108" y="37"/>
                </a:lnTo>
                <a:lnTo>
                  <a:pt x="102" y="47"/>
                </a:lnTo>
                <a:lnTo>
                  <a:pt x="99" y="57"/>
                </a:lnTo>
                <a:lnTo>
                  <a:pt x="96" y="67"/>
                </a:lnTo>
                <a:lnTo>
                  <a:pt x="95" y="75"/>
                </a:lnTo>
                <a:lnTo>
                  <a:pt x="96" y="83"/>
                </a:lnTo>
                <a:lnTo>
                  <a:pt x="97" y="91"/>
                </a:lnTo>
                <a:lnTo>
                  <a:pt x="99" y="100"/>
                </a:lnTo>
                <a:lnTo>
                  <a:pt x="103" y="107"/>
                </a:lnTo>
                <a:lnTo>
                  <a:pt x="107" y="115"/>
                </a:lnTo>
                <a:lnTo>
                  <a:pt x="113" y="121"/>
                </a:lnTo>
                <a:lnTo>
                  <a:pt x="119" y="127"/>
                </a:lnTo>
                <a:lnTo>
                  <a:pt x="125" y="131"/>
                </a:lnTo>
                <a:lnTo>
                  <a:pt x="133" y="133"/>
                </a:lnTo>
                <a:lnTo>
                  <a:pt x="143" y="135"/>
                </a:lnTo>
                <a:lnTo>
                  <a:pt x="152" y="133"/>
                </a:lnTo>
                <a:lnTo>
                  <a:pt x="160" y="131"/>
                </a:lnTo>
                <a:lnTo>
                  <a:pt x="167" y="127"/>
                </a:lnTo>
                <a:lnTo>
                  <a:pt x="173" y="121"/>
                </a:lnTo>
                <a:lnTo>
                  <a:pt x="180" y="115"/>
                </a:lnTo>
                <a:lnTo>
                  <a:pt x="184" y="107"/>
                </a:lnTo>
                <a:lnTo>
                  <a:pt x="187" y="99"/>
                </a:lnTo>
                <a:lnTo>
                  <a:pt x="190" y="91"/>
                </a:lnTo>
                <a:lnTo>
                  <a:pt x="191" y="83"/>
                </a:lnTo>
                <a:lnTo>
                  <a:pt x="192" y="75"/>
                </a:lnTo>
                <a:lnTo>
                  <a:pt x="191" y="67"/>
                </a:lnTo>
                <a:lnTo>
                  <a:pt x="189" y="57"/>
                </a:lnTo>
                <a:lnTo>
                  <a:pt x="185" y="47"/>
                </a:lnTo>
                <a:lnTo>
                  <a:pt x="179" y="37"/>
                </a:lnTo>
                <a:lnTo>
                  <a:pt x="171" y="28"/>
                </a:lnTo>
                <a:lnTo>
                  <a:pt x="163" y="20"/>
                </a:lnTo>
                <a:lnTo>
                  <a:pt x="153" y="11"/>
                </a:lnTo>
                <a:lnTo>
                  <a:pt x="143" y="6"/>
                </a:lnTo>
                <a:lnTo>
                  <a:pt x="130" y="2"/>
                </a:lnTo>
                <a:lnTo>
                  <a:pt x="118" y="1"/>
                </a:lnTo>
                <a:lnTo>
                  <a:pt x="105" y="2"/>
                </a:lnTo>
                <a:lnTo>
                  <a:pt x="94" y="6"/>
                </a:lnTo>
                <a:lnTo>
                  <a:pt x="83" y="12"/>
                </a:lnTo>
                <a:lnTo>
                  <a:pt x="75" y="20"/>
                </a:lnTo>
                <a:lnTo>
                  <a:pt x="66" y="28"/>
                </a:lnTo>
                <a:lnTo>
                  <a:pt x="59" y="38"/>
                </a:lnTo>
                <a:lnTo>
                  <a:pt x="53" y="48"/>
                </a:lnTo>
                <a:lnTo>
                  <a:pt x="49" y="58"/>
                </a:lnTo>
                <a:lnTo>
                  <a:pt x="47" y="68"/>
                </a:lnTo>
                <a:lnTo>
                  <a:pt x="46" y="76"/>
                </a:lnTo>
                <a:lnTo>
                  <a:pt x="47" y="83"/>
                </a:lnTo>
                <a:lnTo>
                  <a:pt x="49" y="91"/>
                </a:lnTo>
                <a:lnTo>
                  <a:pt x="52" y="99"/>
                </a:lnTo>
                <a:lnTo>
                  <a:pt x="57" y="107"/>
                </a:lnTo>
                <a:lnTo>
                  <a:pt x="61" y="114"/>
                </a:lnTo>
                <a:lnTo>
                  <a:pt x="67" y="121"/>
                </a:lnTo>
                <a:lnTo>
                  <a:pt x="74" y="126"/>
                </a:lnTo>
                <a:lnTo>
                  <a:pt x="80" y="131"/>
                </a:lnTo>
                <a:lnTo>
                  <a:pt x="88" y="133"/>
                </a:lnTo>
                <a:lnTo>
                  <a:pt x="96" y="134"/>
                </a:lnTo>
                <a:lnTo>
                  <a:pt x="103" y="133"/>
                </a:lnTo>
                <a:lnTo>
                  <a:pt x="110" y="132"/>
                </a:lnTo>
                <a:lnTo>
                  <a:pt x="118" y="128"/>
                </a:lnTo>
                <a:lnTo>
                  <a:pt x="124" y="123"/>
                </a:lnTo>
                <a:lnTo>
                  <a:pt x="129" y="117"/>
                </a:lnTo>
                <a:lnTo>
                  <a:pt x="134" y="110"/>
                </a:lnTo>
                <a:lnTo>
                  <a:pt x="139" y="102"/>
                </a:lnTo>
                <a:lnTo>
                  <a:pt x="142" y="94"/>
                </a:lnTo>
                <a:lnTo>
                  <a:pt x="143" y="85"/>
                </a:lnTo>
                <a:lnTo>
                  <a:pt x="144" y="76"/>
                </a:lnTo>
                <a:lnTo>
                  <a:pt x="143" y="65"/>
                </a:lnTo>
                <a:lnTo>
                  <a:pt x="140" y="55"/>
                </a:lnTo>
                <a:lnTo>
                  <a:pt x="135" y="45"/>
                </a:lnTo>
                <a:lnTo>
                  <a:pt x="129" y="35"/>
                </a:lnTo>
                <a:lnTo>
                  <a:pt x="122" y="26"/>
                </a:lnTo>
                <a:lnTo>
                  <a:pt x="113" y="17"/>
                </a:lnTo>
                <a:lnTo>
                  <a:pt x="103" y="11"/>
                </a:lnTo>
                <a:lnTo>
                  <a:pt x="93" y="5"/>
                </a:lnTo>
                <a:lnTo>
                  <a:pt x="82" y="2"/>
                </a:lnTo>
                <a:lnTo>
                  <a:pt x="70" y="0"/>
                </a:lnTo>
                <a:lnTo>
                  <a:pt x="60" y="2"/>
                </a:lnTo>
                <a:lnTo>
                  <a:pt x="49" y="5"/>
                </a:lnTo>
                <a:lnTo>
                  <a:pt x="39" y="11"/>
                </a:lnTo>
                <a:lnTo>
                  <a:pt x="30" y="17"/>
                </a:lnTo>
                <a:lnTo>
                  <a:pt x="21" y="26"/>
                </a:lnTo>
                <a:lnTo>
                  <a:pt x="15" y="35"/>
                </a:lnTo>
                <a:lnTo>
                  <a:pt x="8" y="46"/>
                </a:lnTo>
                <a:lnTo>
                  <a:pt x="4" y="55"/>
                </a:lnTo>
                <a:lnTo>
                  <a:pt x="1" y="66"/>
                </a:lnTo>
                <a:lnTo>
                  <a:pt x="0" y="76"/>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 name="Freeform 37"/>
          <p:cNvSpPr>
            <a:spLocks/>
          </p:cNvSpPr>
          <p:nvPr/>
        </p:nvSpPr>
        <p:spPr bwMode="auto">
          <a:xfrm>
            <a:off x="1952625" y="3646488"/>
            <a:ext cx="187325" cy="492125"/>
          </a:xfrm>
          <a:custGeom>
            <a:avLst/>
            <a:gdLst>
              <a:gd name="T0" fmla="*/ 57 w 136"/>
              <a:gd name="T1" fmla="*/ 3 h 332"/>
              <a:gd name="T2" fmla="*/ 28 w 136"/>
              <a:gd name="T3" fmla="*/ 19 h 332"/>
              <a:gd name="T4" fmla="*/ 6 w 136"/>
              <a:gd name="T5" fmla="*/ 47 h 332"/>
              <a:gd name="T6" fmla="*/ 2 w 136"/>
              <a:gd name="T7" fmla="*/ 84 h 332"/>
              <a:gd name="T8" fmla="*/ 20 w 136"/>
              <a:gd name="T9" fmla="*/ 116 h 332"/>
              <a:gd name="T10" fmla="*/ 47 w 136"/>
              <a:gd name="T11" fmla="*/ 137 h 332"/>
              <a:gd name="T12" fmla="*/ 75 w 136"/>
              <a:gd name="T13" fmla="*/ 144 h 332"/>
              <a:gd name="T14" fmla="*/ 100 w 136"/>
              <a:gd name="T15" fmla="*/ 140 h 332"/>
              <a:gd name="T16" fmla="*/ 121 w 136"/>
              <a:gd name="T17" fmla="*/ 126 h 332"/>
              <a:gd name="T18" fmla="*/ 134 w 136"/>
              <a:gd name="T19" fmla="*/ 105 h 332"/>
              <a:gd name="T20" fmla="*/ 131 w 136"/>
              <a:gd name="T21" fmla="*/ 79 h 332"/>
              <a:gd name="T22" fmla="*/ 115 w 136"/>
              <a:gd name="T23" fmla="*/ 59 h 332"/>
              <a:gd name="T24" fmla="*/ 91 w 136"/>
              <a:gd name="T25" fmla="*/ 48 h 332"/>
              <a:gd name="T26" fmla="*/ 67 w 136"/>
              <a:gd name="T27" fmla="*/ 47 h 332"/>
              <a:gd name="T28" fmla="*/ 37 w 136"/>
              <a:gd name="T29" fmla="*/ 59 h 332"/>
              <a:gd name="T30" fmla="*/ 11 w 136"/>
              <a:gd name="T31" fmla="*/ 83 h 332"/>
              <a:gd name="T32" fmla="*/ 1 w 136"/>
              <a:gd name="T33" fmla="*/ 118 h 332"/>
              <a:gd name="T34" fmla="*/ 11 w 136"/>
              <a:gd name="T35" fmla="*/ 152 h 332"/>
              <a:gd name="T36" fmla="*/ 37 w 136"/>
              <a:gd name="T37" fmla="*/ 177 h 332"/>
              <a:gd name="T38" fmla="*/ 67 w 136"/>
              <a:gd name="T39" fmla="*/ 189 h 332"/>
              <a:gd name="T40" fmla="*/ 92 w 136"/>
              <a:gd name="T41" fmla="*/ 188 h 332"/>
              <a:gd name="T42" fmla="*/ 115 w 136"/>
              <a:gd name="T43" fmla="*/ 178 h 332"/>
              <a:gd name="T44" fmla="*/ 131 w 136"/>
              <a:gd name="T45" fmla="*/ 160 h 332"/>
              <a:gd name="T46" fmla="*/ 134 w 136"/>
              <a:gd name="T47" fmla="*/ 132 h 332"/>
              <a:gd name="T48" fmla="*/ 121 w 136"/>
              <a:gd name="T49" fmla="*/ 111 h 332"/>
              <a:gd name="T50" fmla="*/ 99 w 136"/>
              <a:gd name="T51" fmla="*/ 98 h 332"/>
              <a:gd name="T52" fmla="*/ 76 w 136"/>
              <a:gd name="T53" fmla="*/ 93 h 332"/>
              <a:gd name="T54" fmla="*/ 46 w 136"/>
              <a:gd name="T55" fmla="*/ 100 h 332"/>
              <a:gd name="T56" fmla="*/ 19 w 136"/>
              <a:gd name="T57" fmla="*/ 120 h 332"/>
              <a:gd name="T58" fmla="*/ 2 w 136"/>
              <a:gd name="T59" fmla="*/ 151 h 332"/>
              <a:gd name="T60" fmla="*/ 6 w 136"/>
              <a:gd name="T61" fmla="*/ 188 h 332"/>
              <a:gd name="T62" fmla="*/ 28 w 136"/>
              <a:gd name="T63" fmla="*/ 216 h 332"/>
              <a:gd name="T64" fmla="*/ 57 w 136"/>
              <a:gd name="T65" fmla="*/ 232 h 332"/>
              <a:gd name="T66" fmla="*/ 83 w 136"/>
              <a:gd name="T67" fmla="*/ 235 h 332"/>
              <a:gd name="T68" fmla="*/ 107 w 136"/>
              <a:gd name="T69" fmla="*/ 228 h 332"/>
              <a:gd name="T70" fmla="*/ 127 w 136"/>
              <a:gd name="T71" fmla="*/ 212 h 332"/>
              <a:gd name="T72" fmla="*/ 135 w 136"/>
              <a:gd name="T73" fmla="*/ 188 h 332"/>
              <a:gd name="T74" fmla="*/ 127 w 136"/>
              <a:gd name="T75" fmla="*/ 164 h 332"/>
              <a:gd name="T76" fmla="*/ 107 w 136"/>
              <a:gd name="T77" fmla="*/ 147 h 332"/>
              <a:gd name="T78" fmla="*/ 83 w 136"/>
              <a:gd name="T79" fmla="*/ 140 h 332"/>
              <a:gd name="T80" fmla="*/ 57 w 136"/>
              <a:gd name="T81" fmla="*/ 142 h 332"/>
              <a:gd name="T82" fmla="*/ 28 w 136"/>
              <a:gd name="T83" fmla="*/ 160 h 332"/>
              <a:gd name="T84" fmla="*/ 6 w 136"/>
              <a:gd name="T85" fmla="*/ 188 h 332"/>
              <a:gd name="T86" fmla="*/ 2 w 136"/>
              <a:gd name="T87" fmla="*/ 226 h 332"/>
              <a:gd name="T88" fmla="*/ 20 w 136"/>
              <a:gd name="T89" fmla="*/ 256 h 332"/>
              <a:gd name="T90" fmla="*/ 48 w 136"/>
              <a:gd name="T91" fmla="*/ 278 h 332"/>
              <a:gd name="T92" fmla="*/ 76 w 136"/>
              <a:gd name="T93" fmla="*/ 285 h 332"/>
              <a:gd name="T94" fmla="*/ 99 w 136"/>
              <a:gd name="T95" fmla="*/ 279 h 332"/>
              <a:gd name="T96" fmla="*/ 121 w 136"/>
              <a:gd name="T97" fmla="*/ 264 h 332"/>
              <a:gd name="T98" fmla="*/ 133 w 136"/>
              <a:gd name="T99" fmla="*/ 243 h 332"/>
              <a:gd name="T100" fmla="*/ 132 w 136"/>
              <a:gd name="T101" fmla="*/ 221 h 332"/>
              <a:gd name="T102" fmla="*/ 117 w 136"/>
              <a:gd name="T103" fmla="*/ 202 h 332"/>
              <a:gd name="T104" fmla="*/ 94 w 136"/>
              <a:gd name="T105" fmla="*/ 189 h 332"/>
              <a:gd name="T106" fmla="*/ 65 w 136"/>
              <a:gd name="T107" fmla="*/ 188 h 332"/>
              <a:gd name="T108" fmla="*/ 35 w 136"/>
              <a:gd name="T109" fmla="*/ 202 h 332"/>
              <a:gd name="T110" fmla="*/ 11 w 136"/>
              <a:gd name="T111" fmla="*/ 228 h 332"/>
              <a:gd name="T112" fmla="*/ 0 w 136"/>
              <a:gd name="T113" fmla="*/ 261 h 332"/>
              <a:gd name="T114" fmla="*/ 11 w 136"/>
              <a:gd name="T115" fmla="*/ 292 h 332"/>
              <a:gd name="T116" fmla="*/ 35 w 136"/>
              <a:gd name="T117" fmla="*/ 316 h 332"/>
              <a:gd name="T118" fmla="*/ 66 w 136"/>
              <a:gd name="T119" fmla="*/ 33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 h="332">
                <a:moveTo>
                  <a:pt x="76" y="0"/>
                </a:moveTo>
                <a:lnTo>
                  <a:pt x="67" y="1"/>
                </a:lnTo>
                <a:lnTo>
                  <a:pt x="57" y="3"/>
                </a:lnTo>
                <a:lnTo>
                  <a:pt x="47" y="7"/>
                </a:lnTo>
                <a:lnTo>
                  <a:pt x="37" y="13"/>
                </a:lnTo>
                <a:lnTo>
                  <a:pt x="28" y="19"/>
                </a:lnTo>
                <a:lnTo>
                  <a:pt x="19" y="27"/>
                </a:lnTo>
                <a:lnTo>
                  <a:pt x="11" y="37"/>
                </a:lnTo>
                <a:lnTo>
                  <a:pt x="6" y="47"/>
                </a:lnTo>
                <a:lnTo>
                  <a:pt x="2" y="59"/>
                </a:lnTo>
                <a:lnTo>
                  <a:pt x="1" y="71"/>
                </a:lnTo>
                <a:lnTo>
                  <a:pt x="2" y="84"/>
                </a:lnTo>
                <a:lnTo>
                  <a:pt x="6" y="96"/>
                </a:lnTo>
                <a:lnTo>
                  <a:pt x="11" y="106"/>
                </a:lnTo>
                <a:lnTo>
                  <a:pt x="20" y="116"/>
                </a:lnTo>
                <a:lnTo>
                  <a:pt x="28" y="124"/>
                </a:lnTo>
                <a:lnTo>
                  <a:pt x="37" y="130"/>
                </a:lnTo>
                <a:lnTo>
                  <a:pt x="47" y="137"/>
                </a:lnTo>
                <a:lnTo>
                  <a:pt x="57" y="140"/>
                </a:lnTo>
                <a:lnTo>
                  <a:pt x="67" y="143"/>
                </a:lnTo>
                <a:lnTo>
                  <a:pt x="75" y="144"/>
                </a:lnTo>
                <a:lnTo>
                  <a:pt x="83" y="143"/>
                </a:lnTo>
                <a:lnTo>
                  <a:pt x="92" y="142"/>
                </a:lnTo>
                <a:lnTo>
                  <a:pt x="100" y="140"/>
                </a:lnTo>
                <a:lnTo>
                  <a:pt x="107" y="135"/>
                </a:lnTo>
                <a:lnTo>
                  <a:pt x="115" y="131"/>
                </a:lnTo>
                <a:lnTo>
                  <a:pt x="121" y="126"/>
                </a:lnTo>
                <a:lnTo>
                  <a:pt x="127" y="120"/>
                </a:lnTo>
                <a:lnTo>
                  <a:pt x="131" y="114"/>
                </a:lnTo>
                <a:lnTo>
                  <a:pt x="134" y="105"/>
                </a:lnTo>
                <a:lnTo>
                  <a:pt x="135" y="96"/>
                </a:lnTo>
                <a:lnTo>
                  <a:pt x="134" y="86"/>
                </a:lnTo>
                <a:lnTo>
                  <a:pt x="131" y="79"/>
                </a:lnTo>
                <a:lnTo>
                  <a:pt x="127" y="71"/>
                </a:lnTo>
                <a:lnTo>
                  <a:pt x="121" y="65"/>
                </a:lnTo>
                <a:lnTo>
                  <a:pt x="115" y="59"/>
                </a:lnTo>
                <a:lnTo>
                  <a:pt x="107" y="55"/>
                </a:lnTo>
                <a:lnTo>
                  <a:pt x="99" y="51"/>
                </a:lnTo>
                <a:lnTo>
                  <a:pt x="91" y="48"/>
                </a:lnTo>
                <a:lnTo>
                  <a:pt x="83" y="47"/>
                </a:lnTo>
                <a:lnTo>
                  <a:pt x="76" y="46"/>
                </a:lnTo>
                <a:lnTo>
                  <a:pt x="67" y="47"/>
                </a:lnTo>
                <a:lnTo>
                  <a:pt x="57" y="49"/>
                </a:lnTo>
                <a:lnTo>
                  <a:pt x="47" y="53"/>
                </a:lnTo>
                <a:lnTo>
                  <a:pt x="37" y="59"/>
                </a:lnTo>
                <a:lnTo>
                  <a:pt x="28" y="65"/>
                </a:lnTo>
                <a:lnTo>
                  <a:pt x="19" y="74"/>
                </a:lnTo>
                <a:lnTo>
                  <a:pt x="11" y="83"/>
                </a:lnTo>
                <a:lnTo>
                  <a:pt x="6" y="94"/>
                </a:lnTo>
                <a:lnTo>
                  <a:pt x="2" y="105"/>
                </a:lnTo>
                <a:lnTo>
                  <a:pt x="1" y="118"/>
                </a:lnTo>
                <a:lnTo>
                  <a:pt x="2" y="130"/>
                </a:lnTo>
                <a:lnTo>
                  <a:pt x="6" y="142"/>
                </a:lnTo>
                <a:lnTo>
                  <a:pt x="11" y="152"/>
                </a:lnTo>
                <a:lnTo>
                  <a:pt x="20" y="162"/>
                </a:lnTo>
                <a:lnTo>
                  <a:pt x="28" y="170"/>
                </a:lnTo>
                <a:lnTo>
                  <a:pt x="37" y="177"/>
                </a:lnTo>
                <a:lnTo>
                  <a:pt x="47" y="183"/>
                </a:lnTo>
                <a:lnTo>
                  <a:pt x="57" y="186"/>
                </a:lnTo>
                <a:lnTo>
                  <a:pt x="67" y="189"/>
                </a:lnTo>
                <a:lnTo>
                  <a:pt x="75" y="190"/>
                </a:lnTo>
                <a:lnTo>
                  <a:pt x="83" y="189"/>
                </a:lnTo>
                <a:lnTo>
                  <a:pt x="92" y="188"/>
                </a:lnTo>
                <a:lnTo>
                  <a:pt x="100" y="186"/>
                </a:lnTo>
                <a:lnTo>
                  <a:pt x="107" y="182"/>
                </a:lnTo>
                <a:lnTo>
                  <a:pt x="115" y="178"/>
                </a:lnTo>
                <a:lnTo>
                  <a:pt x="121" y="172"/>
                </a:lnTo>
                <a:lnTo>
                  <a:pt x="127" y="166"/>
                </a:lnTo>
                <a:lnTo>
                  <a:pt x="131" y="160"/>
                </a:lnTo>
                <a:lnTo>
                  <a:pt x="134" y="151"/>
                </a:lnTo>
                <a:lnTo>
                  <a:pt x="135" y="142"/>
                </a:lnTo>
                <a:lnTo>
                  <a:pt x="134" y="132"/>
                </a:lnTo>
                <a:lnTo>
                  <a:pt x="131" y="125"/>
                </a:lnTo>
                <a:lnTo>
                  <a:pt x="127" y="118"/>
                </a:lnTo>
                <a:lnTo>
                  <a:pt x="121" y="111"/>
                </a:lnTo>
                <a:lnTo>
                  <a:pt x="115" y="105"/>
                </a:lnTo>
                <a:lnTo>
                  <a:pt x="107" y="101"/>
                </a:lnTo>
                <a:lnTo>
                  <a:pt x="99" y="98"/>
                </a:lnTo>
                <a:lnTo>
                  <a:pt x="91" y="95"/>
                </a:lnTo>
                <a:lnTo>
                  <a:pt x="83" y="94"/>
                </a:lnTo>
                <a:lnTo>
                  <a:pt x="76" y="93"/>
                </a:lnTo>
                <a:lnTo>
                  <a:pt x="67" y="94"/>
                </a:lnTo>
                <a:lnTo>
                  <a:pt x="57" y="96"/>
                </a:lnTo>
                <a:lnTo>
                  <a:pt x="46" y="100"/>
                </a:lnTo>
                <a:lnTo>
                  <a:pt x="37" y="105"/>
                </a:lnTo>
                <a:lnTo>
                  <a:pt x="27" y="111"/>
                </a:lnTo>
                <a:lnTo>
                  <a:pt x="19" y="120"/>
                </a:lnTo>
                <a:lnTo>
                  <a:pt x="11" y="129"/>
                </a:lnTo>
                <a:lnTo>
                  <a:pt x="6" y="140"/>
                </a:lnTo>
                <a:lnTo>
                  <a:pt x="2" y="151"/>
                </a:lnTo>
                <a:lnTo>
                  <a:pt x="1" y="164"/>
                </a:lnTo>
                <a:lnTo>
                  <a:pt x="2" y="177"/>
                </a:lnTo>
                <a:lnTo>
                  <a:pt x="6" y="188"/>
                </a:lnTo>
                <a:lnTo>
                  <a:pt x="11" y="199"/>
                </a:lnTo>
                <a:lnTo>
                  <a:pt x="19" y="208"/>
                </a:lnTo>
                <a:lnTo>
                  <a:pt x="28" y="216"/>
                </a:lnTo>
                <a:lnTo>
                  <a:pt x="37" y="223"/>
                </a:lnTo>
                <a:lnTo>
                  <a:pt x="47" y="229"/>
                </a:lnTo>
                <a:lnTo>
                  <a:pt x="57" y="232"/>
                </a:lnTo>
                <a:lnTo>
                  <a:pt x="67" y="235"/>
                </a:lnTo>
                <a:lnTo>
                  <a:pt x="75" y="236"/>
                </a:lnTo>
                <a:lnTo>
                  <a:pt x="83" y="235"/>
                </a:lnTo>
                <a:lnTo>
                  <a:pt x="91" y="234"/>
                </a:lnTo>
                <a:lnTo>
                  <a:pt x="100" y="232"/>
                </a:lnTo>
                <a:lnTo>
                  <a:pt x="107" y="228"/>
                </a:lnTo>
                <a:lnTo>
                  <a:pt x="115" y="224"/>
                </a:lnTo>
                <a:lnTo>
                  <a:pt x="121" y="218"/>
                </a:lnTo>
                <a:lnTo>
                  <a:pt x="127" y="212"/>
                </a:lnTo>
                <a:lnTo>
                  <a:pt x="131" y="206"/>
                </a:lnTo>
                <a:lnTo>
                  <a:pt x="133" y="198"/>
                </a:lnTo>
                <a:lnTo>
                  <a:pt x="135" y="188"/>
                </a:lnTo>
                <a:lnTo>
                  <a:pt x="133" y="179"/>
                </a:lnTo>
                <a:lnTo>
                  <a:pt x="131" y="171"/>
                </a:lnTo>
                <a:lnTo>
                  <a:pt x="127" y="164"/>
                </a:lnTo>
                <a:lnTo>
                  <a:pt x="121" y="158"/>
                </a:lnTo>
                <a:lnTo>
                  <a:pt x="115" y="151"/>
                </a:lnTo>
                <a:lnTo>
                  <a:pt x="107" y="147"/>
                </a:lnTo>
                <a:lnTo>
                  <a:pt x="99" y="144"/>
                </a:lnTo>
                <a:lnTo>
                  <a:pt x="91" y="141"/>
                </a:lnTo>
                <a:lnTo>
                  <a:pt x="83" y="140"/>
                </a:lnTo>
                <a:lnTo>
                  <a:pt x="75" y="139"/>
                </a:lnTo>
                <a:lnTo>
                  <a:pt x="67" y="140"/>
                </a:lnTo>
                <a:lnTo>
                  <a:pt x="57" y="142"/>
                </a:lnTo>
                <a:lnTo>
                  <a:pt x="47" y="146"/>
                </a:lnTo>
                <a:lnTo>
                  <a:pt x="37" y="152"/>
                </a:lnTo>
                <a:lnTo>
                  <a:pt x="28" y="160"/>
                </a:lnTo>
                <a:lnTo>
                  <a:pt x="20" y="168"/>
                </a:lnTo>
                <a:lnTo>
                  <a:pt x="11" y="178"/>
                </a:lnTo>
                <a:lnTo>
                  <a:pt x="6" y="188"/>
                </a:lnTo>
                <a:lnTo>
                  <a:pt x="2" y="201"/>
                </a:lnTo>
                <a:lnTo>
                  <a:pt x="1" y="213"/>
                </a:lnTo>
                <a:lnTo>
                  <a:pt x="2" y="226"/>
                </a:lnTo>
                <a:lnTo>
                  <a:pt x="6" y="237"/>
                </a:lnTo>
                <a:lnTo>
                  <a:pt x="12" y="248"/>
                </a:lnTo>
                <a:lnTo>
                  <a:pt x="20" y="256"/>
                </a:lnTo>
                <a:lnTo>
                  <a:pt x="28" y="265"/>
                </a:lnTo>
                <a:lnTo>
                  <a:pt x="38" y="272"/>
                </a:lnTo>
                <a:lnTo>
                  <a:pt x="48" y="278"/>
                </a:lnTo>
                <a:lnTo>
                  <a:pt x="58" y="282"/>
                </a:lnTo>
                <a:lnTo>
                  <a:pt x="68" y="284"/>
                </a:lnTo>
                <a:lnTo>
                  <a:pt x="76" y="285"/>
                </a:lnTo>
                <a:lnTo>
                  <a:pt x="83" y="284"/>
                </a:lnTo>
                <a:lnTo>
                  <a:pt x="91" y="282"/>
                </a:lnTo>
                <a:lnTo>
                  <a:pt x="99" y="279"/>
                </a:lnTo>
                <a:lnTo>
                  <a:pt x="107" y="274"/>
                </a:lnTo>
                <a:lnTo>
                  <a:pt x="114" y="270"/>
                </a:lnTo>
                <a:lnTo>
                  <a:pt x="121" y="264"/>
                </a:lnTo>
                <a:lnTo>
                  <a:pt x="126" y="257"/>
                </a:lnTo>
                <a:lnTo>
                  <a:pt x="131" y="251"/>
                </a:lnTo>
                <a:lnTo>
                  <a:pt x="133" y="243"/>
                </a:lnTo>
                <a:lnTo>
                  <a:pt x="134" y="235"/>
                </a:lnTo>
                <a:lnTo>
                  <a:pt x="133" y="228"/>
                </a:lnTo>
                <a:lnTo>
                  <a:pt x="132" y="221"/>
                </a:lnTo>
                <a:lnTo>
                  <a:pt x="128" y="213"/>
                </a:lnTo>
                <a:lnTo>
                  <a:pt x="123" y="207"/>
                </a:lnTo>
                <a:lnTo>
                  <a:pt x="117" y="202"/>
                </a:lnTo>
                <a:lnTo>
                  <a:pt x="110" y="197"/>
                </a:lnTo>
                <a:lnTo>
                  <a:pt x="102" y="192"/>
                </a:lnTo>
                <a:lnTo>
                  <a:pt x="94" y="189"/>
                </a:lnTo>
                <a:lnTo>
                  <a:pt x="85" y="188"/>
                </a:lnTo>
                <a:lnTo>
                  <a:pt x="76" y="187"/>
                </a:lnTo>
                <a:lnTo>
                  <a:pt x="65" y="188"/>
                </a:lnTo>
                <a:lnTo>
                  <a:pt x="55" y="191"/>
                </a:lnTo>
                <a:lnTo>
                  <a:pt x="45" y="196"/>
                </a:lnTo>
                <a:lnTo>
                  <a:pt x="35" y="202"/>
                </a:lnTo>
                <a:lnTo>
                  <a:pt x="26" y="209"/>
                </a:lnTo>
                <a:lnTo>
                  <a:pt x="17" y="218"/>
                </a:lnTo>
                <a:lnTo>
                  <a:pt x="11" y="228"/>
                </a:lnTo>
                <a:lnTo>
                  <a:pt x="5" y="238"/>
                </a:lnTo>
                <a:lnTo>
                  <a:pt x="2" y="249"/>
                </a:lnTo>
                <a:lnTo>
                  <a:pt x="0" y="261"/>
                </a:lnTo>
                <a:lnTo>
                  <a:pt x="2" y="271"/>
                </a:lnTo>
                <a:lnTo>
                  <a:pt x="5" y="282"/>
                </a:lnTo>
                <a:lnTo>
                  <a:pt x="11" y="292"/>
                </a:lnTo>
                <a:lnTo>
                  <a:pt x="17" y="301"/>
                </a:lnTo>
                <a:lnTo>
                  <a:pt x="26" y="310"/>
                </a:lnTo>
                <a:lnTo>
                  <a:pt x="35" y="316"/>
                </a:lnTo>
                <a:lnTo>
                  <a:pt x="46" y="323"/>
                </a:lnTo>
                <a:lnTo>
                  <a:pt x="55" y="327"/>
                </a:lnTo>
                <a:lnTo>
                  <a:pt x="66" y="330"/>
                </a:lnTo>
                <a:lnTo>
                  <a:pt x="76"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 name="Freeform 38"/>
          <p:cNvSpPr>
            <a:spLocks/>
          </p:cNvSpPr>
          <p:nvPr/>
        </p:nvSpPr>
        <p:spPr bwMode="auto">
          <a:xfrm>
            <a:off x="2813050" y="3654425"/>
            <a:ext cx="187325" cy="493713"/>
          </a:xfrm>
          <a:custGeom>
            <a:avLst/>
            <a:gdLst>
              <a:gd name="T0" fmla="*/ 78 w 136"/>
              <a:gd name="T1" fmla="*/ 3 h 332"/>
              <a:gd name="T2" fmla="*/ 107 w 136"/>
              <a:gd name="T3" fmla="*/ 19 h 332"/>
              <a:gd name="T4" fmla="*/ 129 w 136"/>
              <a:gd name="T5" fmla="*/ 47 h 332"/>
              <a:gd name="T6" fmla="*/ 133 w 136"/>
              <a:gd name="T7" fmla="*/ 84 h 332"/>
              <a:gd name="T8" fmla="*/ 115 w 136"/>
              <a:gd name="T9" fmla="*/ 116 h 332"/>
              <a:gd name="T10" fmla="*/ 88 w 136"/>
              <a:gd name="T11" fmla="*/ 137 h 332"/>
              <a:gd name="T12" fmla="*/ 60 w 136"/>
              <a:gd name="T13" fmla="*/ 144 h 332"/>
              <a:gd name="T14" fmla="*/ 35 w 136"/>
              <a:gd name="T15" fmla="*/ 140 h 332"/>
              <a:gd name="T16" fmla="*/ 14 w 136"/>
              <a:gd name="T17" fmla="*/ 126 h 332"/>
              <a:gd name="T18" fmla="*/ 1 w 136"/>
              <a:gd name="T19" fmla="*/ 105 h 332"/>
              <a:gd name="T20" fmla="*/ 4 w 136"/>
              <a:gd name="T21" fmla="*/ 79 h 332"/>
              <a:gd name="T22" fmla="*/ 20 w 136"/>
              <a:gd name="T23" fmla="*/ 59 h 332"/>
              <a:gd name="T24" fmla="*/ 44 w 136"/>
              <a:gd name="T25" fmla="*/ 48 h 332"/>
              <a:gd name="T26" fmla="*/ 68 w 136"/>
              <a:gd name="T27" fmla="*/ 47 h 332"/>
              <a:gd name="T28" fmla="*/ 98 w 136"/>
              <a:gd name="T29" fmla="*/ 59 h 332"/>
              <a:gd name="T30" fmla="*/ 124 w 136"/>
              <a:gd name="T31" fmla="*/ 83 h 332"/>
              <a:gd name="T32" fmla="*/ 134 w 136"/>
              <a:gd name="T33" fmla="*/ 118 h 332"/>
              <a:gd name="T34" fmla="*/ 124 w 136"/>
              <a:gd name="T35" fmla="*/ 152 h 332"/>
              <a:gd name="T36" fmla="*/ 98 w 136"/>
              <a:gd name="T37" fmla="*/ 177 h 332"/>
              <a:gd name="T38" fmla="*/ 68 w 136"/>
              <a:gd name="T39" fmla="*/ 189 h 332"/>
              <a:gd name="T40" fmla="*/ 43 w 136"/>
              <a:gd name="T41" fmla="*/ 188 h 332"/>
              <a:gd name="T42" fmla="*/ 20 w 136"/>
              <a:gd name="T43" fmla="*/ 178 h 332"/>
              <a:gd name="T44" fmla="*/ 4 w 136"/>
              <a:gd name="T45" fmla="*/ 160 h 332"/>
              <a:gd name="T46" fmla="*/ 1 w 136"/>
              <a:gd name="T47" fmla="*/ 132 h 332"/>
              <a:gd name="T48" fmla="*/ 14 w 136"/>
              <a:gd name="T49" fmla="*/ 111 h 332"/>
              <a:gd name="T50" fmla="*/ 36 w 136"/>
              <a:gd name="T51" fmla="*/ 98 h 332"/>
              <a:gd name="T52" fmla="*/ 59 w 136"/>
              <a:gd name="T53" fmla="*/ 93 h 332"/>
              <a:gd name="T54" fmla="*/ 89 w 136"/>
              <a:gd name="T55" fmla="*/ 100 h 332"/>
              <a:gd name="T56" fmla="*/ 116 w 136"/>
              <a:gd name="T57" fmla="*/ 120 h 332"/>
              <a:gd name="T58" fmla="*/ 133 w 136"/>
              <a:gd name="T59" fmla="*/ 151 h 332"/>
              <a:gd name="T60" fmla="*/ 129 w 136"/>
              <a:gd name="T61" fmla="*/ 188 h 332"/>
              <a:gd name="T62" fmla="*/ 107 w 136"/>
              <a:gd name="T63" fmla="*/ 216 h 332"/>
              <a:gd name="T64" fmla="*/ 78 w 136"/>
              <a:gd name="T65" fmla="*/ 232 h 332"/>
              <a:gd name="T66" fmla="*/ 52 w 136"/>
              <a:gd name="T67" fmla="*/ 235 h 332"/>
              <a:gd name="T68" fmla="*/ 28 w 136"/>
              <a:gd name="T69" fmla="*/ 228 h 332"/>
              <a:gd name="T70" fmla="*/ 8 w 136"/>
              <a:gd name="T71" fmla="*/ 212 h 332"/>
              <a:gd name="T72" fmla="*/ 0 w 136"/>
              <a:gd name="T73" fmla="*/ 188 h 332"/>
              <a:gd name="T74" fmla="*/ 8 w 136"/>
              <a:gd name="T75" fmla="*/ 164 h 332"/>
              <a:gd name="T76" fmla="*/ 28 w 136"/>
              <a:gd name="T77" fmla="*/ 147 h 332"/>
              <a:gd name="T78" fmla="*/ 52 w 136"/>
              <a:gd name="T79" fmla="*/ 140 h 332"/>
              <a:gd name="T80" fmla="*/ 78 w 136"/>
              <a:gd name="T81" fmla="*/ 142 h 332"/>
              <a:gd name="T82" fmla="*/ 107 w 136"/>
              <a:gd name="T83" fmla="*/ 160 h 332"/>
              <a:gd name="T84" fmla="*/ 129 w 136"/>
              <a:gd name="T85" fmla="*/ 188 h 332"/>
              <a:gd name="T86" fmla="*/ 133 w 136"/>
              <a:gd name="T87" fmla="*/ 226 h 332"/>
              <a:gd name="T88" fmla="*/ 115 w 136"/>
              <a:gd name="T89" fmla="*/ 256 h 332"/>
              <a:gd name="T90" fmla="*/ 87 w 136"/>
              <a:gd name="T91" fmla="*/ 278 h 332"/>
              <a:gd name="T92" fmla="*/ 59 w 136"/>
              <a:gd name="T93" fmla="*/ 285 h 332"/>
              <a:gd name="T94" fmla="*/ 36 w 136"/>
              <a:gd name="T95" fmla="*/ 279 h 332"/>
              <a:gd name="T96" fmla="*/ 14 w 136"/>
              <a:gd name="T97" fmla="*/ 264 h 332"/>
              <a:gd name="T98" fmla="*/ 2 w 136"/>
              <a:gd name="T99" fmla="*/ 243 h 332"/>
              <a:gd name="T100" fmla="*/ 3 w 136"/>
              <a:gd name="T101" fmla="*/ 221 h 332"/>
              <a:gd name="T102" fmla="*/ 18 w 136"/>
              <a:gd name="T103" fmla="*/ 202 h 332"/>
              <a:gd name="T104" fmla="*/ 41 w 136"/>
              <a:gd name="T105" fmla="*/ 189 h 332"/>
              <a:gd name="T106" fmla="*/ 70 w 136"/>
              <a:gd name="T107" fmla="*/ 188 h 332"/>
              <a:gd name="T108" fmla="*/ 100 w 136"/>
              <a:gd name="T109" fmla="*/ 202 h 332"/>
              <a:gd name="T110" fmla="*/ 124 w 136"/>
              <a:gd name="T111" fmla="*/ 228 h 332"/>
              <a:gd name="T112" fmla="*/ 135 w 136"/>
              <a:gd name="T113" fmla="*/ 261 h 332"/>
              <a:gd name="T114" fmla="*/ 124 w 136"/>
              <a:gd name="T115" fmla="*/ 292 h 332"/>
              <a:gd name="T116" fmla="*/ 100 w 136"/>
              <a:gd name="T117" fmla="*/ 316 h 332"/>
              <a:gd name="T118" fmla="*/ 69 w 136"/>
              <a:gd name="T119" fmla="*/ 33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 h="332">
                <a:moveTo>
                  <a:pt x="59" y="0"/>
                </a:moveTo>
                <a:lnTo>
                  <a:pt x="68" y="1"/>
                </a:lnTo>
                <a:lnTo>
                  <a:pt x="78" y="3"/>
                </a:lnTo>
                <a:lnTo>
                  <a:pt x="88" y="7"/>
                </a:lnTo>
                <a:lnTo>
                  <a:pt x="98" y="13"/>
                </a:lnTo>
                <a:lnTo>
                  <a:pt x="107" y="19"/>
                </a:lnTo>
                <a:lnTo>
                  <a:pt x="116" y="27"/>
                </a:lnTo>
                <a:lnTo>
                  <a:pt x="124" y="37"/>
                </a:lnTo>
                <a:lnTo>
                  <a:pt x="129" y="47"/>
                </a:lnTo>
                <a:lnTo>
                  <a:pt x="133" y="59"/>
                </a:lnTo>
                <a:lnTo>
                  <a:pt x="134" y="71"/>
                </a:lnTo>
                <a:lnTo>
                  <a:pt x="133" y="84"/>
                </a:lnTo>
                <a:lnTo>
                  <a:pt x="129" y="96"/>
                </a:lnTo>
                <a:lnTo>
                  <a:pt x="124" y="106"/>
                </a:lnTo>
                <a:lnTo>
                  <a:pt x="115" y="116"/>
                </a:lnTo>
                <a:lnTo>
                  <a:pt x="107" y="124"/>
                </a:lnTo>
                <a:lnTo>
                  <a:pt x="98" y="130"/>
                </a:lnTo>
                <a:lnTo>
                  <a:pt x="88" y="137"/>
                </a:lnTo>
                <a:lnTo>
                  <a:pt x="78" y="140"/>
                </a:lnTo>
                <a:lnTo>
                  <a:pt x="68" y="143"/>
                </a:lnTo>
                <a:lnTo>
                  <a:pt x="60" y="144"/>
                </a:lnTo>
                <a:lnTo>
                  <a:pt x="52" y="143"/>
                </a:lnTo>
                <a:lnTo>
                  <a:pt x="43" y="142"/>
                </a:lnTo>
                <a:lnTo>
                  <a:pt x="35" y="140"/>
                </a:lnTo>
                <a:lnTo>
                  <a:pt x="28" y="135"/>
                </a:lnTo>
                <a:lnTo>
                  <a:pt x="20" y="131"/>
                </a:lnTo>
                <a:lnTo>
                  <a:pt x="14" y="126"/>
                </a:lnTo>
                <a:lnTo>
                  <a:pt x="8" y="120"/>
                </a:lnTo>
                <a:lnTo>
                  <a:pt x="4" y="114"/>
                </a:lnTo>
                <a:lnTo>
                  <a:pt x="1" y="105"/>
                </a:lnTo>
                <a:lnTo>
                  <a:pt x="0" y="96"/>
                </a:lnTo>
                <a:lnTo>
                  <a:pt x="1" y="86"/>
                </a:lnTo>
                <a:lnTo>
                  <a:pt x="4" y="79"/>
                </a:lnTo>
                <a:lnTo>
                  <a:pt x="8" y="71"/>
                </a:lnTo>
                <a:lnTo>
                  <a:pt x="14" y="65"/>
                </a:lnTo>
                <a:lnTo>
                  <a:pt x="20" y="59"/>
                </a:lnTo>
                <a:lnTo>
                  <a:pt x="28" y="55"/>
                </a:lnTo>
                <a:lnTo>
                  <a:pt x="36" y="51"/>
                </a:lnTo>
                <a:lnTo>
                  <a:pt x="44" y="48"/>
                </a:lnTo>
                <a:lnTo>
                  <a:pt x="52" y="47"/>
                </a:lnTo>
                <a:lnTo>
                  <a:pt x="59" y="46"/>
                </a:lnTo>
                <a:lnTo>
                  <a:pt x="68" y="47"/>
                </a:lnTo>
                <a:lnTo>
                  <a:pt x="78" y="49"/>
                </a:lnTo>
                <a:lnTo>
                  <a:pt x="88" y="53"/>
                </a:lnTo>
                <a:lnTo>
                  <a:pt x="98" y="59"/>
                </a:lnTo>
                <a:lnTo>
                  <a:pt x="107" y="65"/>
                </a:lnTo>
                <a:lnTo>
                  <a:pt x="116" y="74"/>
                </a:lnTo>
                <a:lnTo>
                  <a:pt x="124" y="83"/>
                </a:lnTo>
                <a:lnTo>
                  <a:pt x="129" y="94"/>
                </a:lnTo>
                <a:lnTo>
                  <a:pt x="133" y="105"/>
                </a:lnTo>
                <a:lnTo>
                  <a:pt x="134" y="118"/>
                </a:lnTo>
                <a:lnTo>
                  <a:pt x="133" y="130"/>
                </a:lnTo>
                <a:lnTo>
                  <a:pt x="129" y="142"/>
                </a:lnTo>
                <a:lnTo>
                  <a:pt x="124" y="152"/>
                </a:lnTo>
                <a:lnTo>
                  <a:pt x="115" y="162"/>
                </a:lnTo>
                <a:lnTo>
                  <a:pt x="107" y="170"/>
                </a:lnTo>
                <a:lnTo>
                  <a:pt x="98" y="177"/>
                </a:lnTo>
                <a:lnTo>
                  <a:pt x="88" y="183"/>
                </a:lnTo>
                <a:lnTo>
                  <a:pt x="78" y="186"/>
                </a:lnTo>
                <a:lnTo>
                  <a:pt x="68" y="189"/>
                </a:lnTo>
                <a:lnTo>
                  <a:pt x="60" y="190"/>
                </a:lnTo>
                <a:lnTo>
                  <a:pt x="52" y="189"/>
                </a:lnTo>
                <a:lnTo>
                  <a:pt x="43" y="188"/>
                </a:lnTo>
                <a:lnTo>
                  <a:pt x="35" y="186"/>
                </a:lnTo>
                <a:lnTo>
                  <a:pt x="28" y="182"/>
                </a:lnTo>
                <a:lnTo>
                  <a:pt x="20" y="178"/>
                </a:lnTo>
                <a:lnTo>
                  <a:pt x="14" y="172"/>
                </a:lnTo>
                <a:lnTo>
                  <a:pt x="8" y="166"/>
                </a:lnTo>
                <a:lnTo>
                  <a:pt x="4" y="160"/>
                </a:lnTo>
                <a:lnTo>
                  <a:pt x="1" y="151"/>
                </a:lnTo>
                <a:lnTo>
                  <a:pt x="0" y="142"/>
                </a:lnTo>
                <a:lnTo>
                  <a:pt x="1" y="132"/>
                </a:lnTo>
                <a:lnTo>
                  <a:pt x="4" y="125"/>
                </a:lnTo>
                <a:lnTo>
                  <a:pt x="8" y="118"/>
                </a:lnTo>
                <a:lnTo>
                  <a:pt x="14" y="111"/>
                </a:lnTo>
                <a:lnTo>
                  <a:pt x="20" y="105"/>
                </a:lnTo>
                <a:lnTo>
                  <a:pt x="28" y="101"/>
                </a:lnTo>
                <a:lnTo>
                  <a:pt x="36" y="98"/>
                </a:lnTo>
                <a:lnTo>
                  <a:pt x="44" y="95"/>
                </a:lnTo>
                <a:lnTo>
                  <a:pt x="52" y="94"/>
                </a:lnTo>
                <a:lnTo>
                  <a:pt x="59" y="93"/>
                </a:lnTo>
                <a:lnTo>
                  <a:pt x="68" y="94"/>
                </a:lnTo>
                <a:lnTo>
                  <a:pt x="78" y="96"/>
                </a:lnTo>
                <a:lnTo>
                  <a:pt x="89" y="100"/>
                </a:lnTo>
                <a:lnTo>
                  <a:pt x="98" y="105"/>
                </a:lnTo>
                <a:lnTo>
                  <a:pt x="108" y="111"/>
                </a:lnTo>
                <a:lnTo>
                  <a:pt x="116" y="120"/>
                </a:lnTo>
                <a:lnTo>
                  <a:pt x="124" y="129"/>
                </a:lnTo>
                <a:lnTo>
                  <a:pt x="129" y="140"/>
                </a:lnTo>
                <a:lnTo>
                  <a:pt x="133" y="151"/>
                </a:lnTo>
                <a:lnTo>
                  <a:pt x="134" y="164"/>
                </a:lnTo>
                <a:lnTo>
                  <a:pt x="133" y="177"/>
                </a:lnTo>
                <a:lnTo>
                  <a:pt x="129" y="188"/>
                </a:lnTo>
                <a:lnTo>
                  <a:pt x="124" y="199"/>
                </a:lnTo>
                <a:lnTo>
                  <a:pt x="116" y="208"/>
                </a:lnTo>
                <a:lnTo>
                  <a:pt x="107" y="216"/>
                </a:lnTo>
                <a:lnTo>
                  <a:pt x="98" y="223"/>
                </a:lnTo>
                <a:lnTo>
                  <a:pt x="88" y="229"/>
                </a:lnTo>
                <a:lnTo>
                  <a:pt x="78" y="232"/>
                </a:lnTo>
                <a:lnTo>
                  <a:pt x="68" y="235"/>
                </a:lnTo>
                <a:lnTo>
                  <a:pt x="60" y="236"/>
                </a:lnTo>
                <a:lnTo>
                  <a:pt x="52" y="235"/>
                </a:lnTo>
                <a:lnTo>
                  <a:pt x="44" y="234"/>
                </a:lnTo>
                <a:lnTo>
                  <a:pt x="35" y="232"/>
                </a:lnTo>
                <a:lnTo>
                  <a:pt x="28" y="228"/>
                </a:lnTo>
                <a:lnTo>
                  <a:pt x="20" y="224"/>
                </a:lnTo>
                <a:lnTo>
                  <a:pt x="14" y="218"/>
                </a:lnTo>
                <a:lnTo>
                  <a:pt x="8" y="212"/>
                </a:lnTo>
                <a:lnTo>
                  <a:pt x="4" y="206"/>
                </a:lnTo>
                <a:lnTo>
                  <a:pt x="2" y="198"/>
                </a:lnTo>
                <a:lnTo>
                  <a:pt x="0" y="188"/>
                </a:lnTo>
                <a:lnTo>
                  <a:pt x="2" y="179"/>
                </a:lnTo>
                <a:lnTo>
                  <a:pt x="4" y="171"/>
                </a:lnTo>
                <a:lnTo>
                  <a:pt x="8" y="164"/>
                </a:lnTo>
                <a:lnTo>
                  <a:pt x="14" y="158"/>
                </a:lnTo>
                <a:lnTo>
                  <a:pt x="20" y="151"/>
                </a:lnTo>
                <a:lnTo>
                  <a:pt x="28" y="147"/>
                </a:lnTo>
                <a:lnTo>
                  <a:pt x="36" y="144"/>
                </a:lnTo>
                <a:lnTo>
                  <a:pt x="44" y="141"/>
                </a:lnTo>
                <a:lnTo>
                  <a:pt x="52" y="140"/>
                </a:lnTo>
                <a:lnTo>
                  <a:pt x="60" y="139"/>
                </a:lnTo>
                <a:lnTo>
                  <a:pt x="68" y="140"/>
                </a:lnTo>
                <a:lnTo>
                  <a:pt x="78" y="142"/>
                </a:lnTo>
                <a:lnTo>
                  <a:pt x="88" y="146"/>
                </a:lnTo>
                <a:lnTo>
                  <a:pt x="98" y="152"/>
                </a:lnTo>
                <a:lnTo>
                  <a:pt x="107" y="160"/>
                </a:lnTo>
                <a:lnTo>
                  <a:pt x="115" y="168"/>
                </a:lnTo>
                <a:lnTo>
                  <a:pt x="124" y="178"/>
                </a:lnTo>
                <a:lnTo>
                  <a:pt x="129" y="188"/>
                </a:lnTo>
                <a:lnTo>
                  <a:pt x="133" y="201"/>
                </a:lnTo>
                <a:lnTo>
                  <a:pt x="134" y="213"/>
                </a:lnTo>
                <a:lnTo>
                  <a:pt x="133" y="226"/>
                </a:lnTo>
                <a:lnTo>
                  <a:pt x="129" y="237"/>
                </a:lnTo>
                <a:lnTo>
                  <a:pt x="123" y="248"/>
                </a:lnTo>
                <a:lnTo>
                  <a:pt x="115" y="256"/>
                </a:lnTo>
                <a:lnTo>
                  <a:pt x="107" y="265"/>
                </a:lnTo>
                <a:lnTo>
                  <a:pt x="97" y="272"/>
                </a:lnTo>
                <a:lnTo>
                  <a:pt x="87" y="278"/>
                </a:lnTo>
                <a:lnTo>
                  <a:pt x="77" y="282"/>
                </a:lnTo>
                <a:lnTo>
                  <a:pt x="68" y="284"/>
                </a:lnTo>
                <a:lnTo>
                  <a:pt x="59" y="285"/>
                </a:lnTo>
                <a:lnTo>
                  <a:pt x="52" y="284"/>
                </a:lnTo>
                <a:lnTo>
                  <a:pt x="44" y="282"/>
                </a:lnTo>
                <a:lnTo>
                  <a:pt x="36" y="279"/>
                </a:lnTo>
                <a:lnTo>
                  <a:pt x="28" y="274"/>
                </a:lnTo>
                <a:lnTo>
                  <a:pt x="21" y="270"/>
                </a:lnTo>
                <a:lnTo>
                  <a:pt x="14" y="264"/>
                </a:lnTo>
                <a:lnTo>
                  <a:pt x="9" y="257"/>
                </a:lnTo>
                <a:lnTo>
                  <a:pt x="4" y="251"/>
                </a:lnTo>
                <a:lnTo>
                  <a:pt x="2" y="243"/>
                </a:lnTo>
                <a:lnTo>
                  <a:pt x="1" y="235"/>
                </a:lnTo>
                <a:lnTo>
                  <a:pt x="2" y="228"/>
                </a:lnTo>
                <a:lnTo>
                  <a:pt x="3" y="221"/>
                </a:lnTo>
                <a:lnTo>
                  <a:pt x="7" y="213"/>
                </a:lnTo>
                <a:lnTo>
                  <a:pt x="12" y="207"/>
                </a:lnTo>
                <a:lnTo>
                  <a:pt x="18" y="202"/>
                </a:lnTo>
                <a:lnTo>
                  <a:pt x="25" y="197"/>
                </a:lnTo>
                <a:lnTo>
                  <a:pt x="33" y="192"/>
                </a:lnTo>
                <a:lnTo>
                  <a:pt x="41" y="189"/>
                </a:lnTo>
                <a:lnTo>
                  <a:pt x="50" y="188"/>
                </a:lnTo>
                <a:lnTo>
                  <a:pt x="59" y="187"/>
                </a:lnTo>
                <a:lnTo>
                  <a:pt x="70" y="188"/>
                </a:lnTo>
                <a:lnTo>
                  <a:pt x="80" y="191"/>
                </a:lnTo>
                <a:lnTo>
                  <a:pt x="90" y="196"/>
                </a:lnTo>
                <a:lnTo>
                  <a:pt x="100" y="202"/>
                </a:lnTo>
                <a:lnTo>
                  <a:pt x="109" y="209"/>
                </a:lnTo>
                <a:lnTo>
                  <a:pt x="118" y="218"/>
                </a:lnTo>
                <a:lnTo>
                  <a:pt x="124" y="228"/>
                </a:lnTo>
                <a:lnTo>
                  <a:pt x="130" y="238"/>
                </a:lnTo>
                <a:lnTo>
                  <a:pt x="133" y="249"/>
                </a:lnTo>
                <a:lnTo>
                  <a:pt x="135" y="261"/>
                </a:lnTo>
                <a:lnTo>
                  <a:pt x="133" y="271"/>
                </a:lnTo>
                <a:lnTo>
                  <a:pt x="130" y="282"/>
                </a:lnTo>
                <a:lnTo>
                  <a:pt x="124" y="292"/>
                </a:lnTo>
                <a:lnTo>
                  <a:pt x="118" y="301"/>
                </a:lnTo>
                <a:lnTo>
                  <a:pt x="109" y="310"/>
                </a:lnTo>
                <a:lnTo>
                  <a:pt x="100" y="316"/>
                </a:lnTo>
                <a:lnTo>
                  <a:pt x="89" y="323"/>
                </a:lnTo>
                <a:lnTo>
                  <a:pt x="80" y="327"/>
                </a:lnTo>
                <a:lnTo>
                  <a:pt x="69" y="330"/>
                </a:lnTo>
                <a:lnTo>
                  <a:pt x="59"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 name="Freeform 39"/>
          <p:cNvSpPr>
            <a:spLocks/>
          </p:cNvSpPr>
          <p:nvPr/>
        </p:nvSpPr>
        <p:spPr bwMode="auto">
          <a:xfrm>
            <a:off x="2247900" y="4262438"/>
            <a:ext cx="457200" cy="201612"/>
          </a:xfrm>
          <a:custGeom>
            <a:avLst/>
            <a:gdLst>
              <a:gd name="T0" fmla="*/ 328 w 332"/>
              <a:gd name="T1" fmla="*/ 78 h 136"/>
              <a:gd name="T2" fmla="*/ 312 w 332"/>
              <a:gd name="T3" fmla="*/ 107 h 136"/>
              <a:gd name="T4" fmla="*/ 284 w 332"/>
              <a:gd name="T5" fmla="*/ 129 h 136"/>
              <a:gd name="T6" fmla="*/ 247 w 332"/>
              <a:gd name="T7" fmla="*/ 133 h 136"/>
              <a:gd name="T8" fmla="*/ 215 w 332"/>
              <a:gd name="T9" fmla="*/ 115 h 136"/>
              <a:gd name="T10" fmla="*/ 194 w 332"/>
              <a:gd name="T11" fmla="*/ 88 h 136"/>
              <a:gd name="T12" fmla="*/ 187 w 332"/>
              <a:gd name="T13" fmla="*/ 60 h 136"/>
              <a:gd name="T14" fmla="*/ 191 w 332"/>
              <a:gd name="T15" fmla="*/ 35 h 136"/>
              <a:gd name="T16" fmla="*/ 205 w 332"/>
              <a:gd name="T17" fmla="*/ 14 h 136"/>
              <a:gd name="T18" fmla="*/ 226 w 332"/>
              <a:gd name="T19" fmla="*/ 1 h 136"/>
              <a:gd name="T20" fmla="*/ 252 w 332"/>
              <a:gd name="T21" fmla="*/ 4 h 136"/>
              <a:gd name="T22" fmla="*/ 272 w 332"/>
              <a:gd name="T23" fmla="*/ 20 h 136"/>
              <a:gd name="T24" fmla="*/ 283 w 332"/>
              <a:gd name="T25" fmla="*/ 44 h 136"/>
              <a:gd name="T26" fmla="*/ 284 w 332"/>
              <a:gd name="T27" fmla="*/ 68 h 136"/>
              <a:gd name="T28" fmla="*/ 272 w 332"/>
              <a:gd name="T29" fmla="*/ 98 h 136"/>
              <a:gd name="T30" fmla="*/ 248 w 332"/>
              <a:gd name="T31" fmla="*/ 124 h 136"/>
              <a:gd name="T32" fmla="*/ 213 w 332"/>
              <a:gd name="T33" fmla="*/ 134 h 136"/>
              <a:gd name="T34" fmla="*/ 179 w 332"/>
              <a:gd name="T35" fmla="*/ 124 h 136"/>
              <a:gd name="T36" fmla="*/ 154 w 332"/>
              <a:gd name="T37" fmla="*/ 98 h 136"/>
              <a:gd name="T38" fmla="*/ 142 w 332"/>
              <a:gd name="T39" fmla="*/ 68 h 136"/>
              <a:gd name="T40" fmla="*/ 143 w 332"/>
              <a:gd name="T41" fmla="*/ 43 h 136"/>
              <a:gd name="T42" fmla="*/ 153 w 332"/>
              <a:gd name="T43" fmla="*/ 20 h 136"/>
              <a:gd name="T44" fmla="*/ 171 w 332"/>
              <a:gd name="T45" fmla="*/ 4 h 136"/>
              <a:gd name="T46" fmla="*/ 199 w 332"/>
              <a:gd name="T47" fmla="*/ 1 h 136"/>
              <a:gd name="T48" fmla="*/ 220 w 332"/>
              <a:gd name="T49" fmla="*/ 14 h 136"/>
              <a:gd name="T50" fmla="*/ 233 w 332"/>
              <a:gd name="T51" fmla="*/ 36 h 136"/>
              <a:gd name="T52" fmla="*/ 238 w 332"/>
              <a:gd name="T53" fmla="*/ 59 h 136"/>
              <a:gd name="T54" fmla="*/ 231 w 332"/>
              <a:gd name="T55" fmla="*/ 89 h 136"/>
              <a:gd name="T56" fmla="*/ 211 w 332"/>
              <a:gd name="T57" fmla="*/ 116 h 136"/>
              <a:gd name="T58" fmla="*/ 180 w 332"/>
              <a:gd name="T59" fmla="*/ 133 h 136"/>
              <a:gd name="T60" fmla="*/ 143 w 332"/>
              <a:gd name="T61" fmla="*/ 129 h 136"/>
              <a:gd name="T62" fmla="*/ 115 w 332"/>
              <a:gd name="T63" fmla="*/ 107 h 136"/>
              <a:gd name="T64" fmla="*/ 99 w 332"/>
              <a:gd name="T65" fmla="*/ 78 h 136"/>
              <a:gd name="T66" fmla="*/ 96 w 332"/>
              <a:gd name="T67" fmla="*/ 52 h 136"/>
              <a:gd name="T68" fmla="*/ 103 w 332"/>
              <a:gd name="T69" fmla="*/ 28 h 136"/>
              <a:gd name="T70" fmla="*/ 119 w 332"/>
              <a:gd name="T71" fmla="*/ 8 h 136"/>
              <a:gd name="T72" fmla="*/ 143 w 332"/>
              <a:gd name="T73" fmla="*/ 0 h 136"/>
              <a:gd name="T74" fmla="*/ 167 w 332"/>
              <a:gd name="T75" fmla="*/ 8 h 136"/>
              <a:gd name="T76" fmla="*/ 184 w 332"/>
              <a:gd name="T77" fmla="*/ 28 h 136"/>
              <a:gd name="T78" fmla="*/ 191 w 332"/>
              <a:gd name="T79" fmla="*/ 52 h 136"/>
              <a:gd name="T80" fmla="*/ 189 w 332"/>
              <a:gd name="T81" fmla="*/ 78 h 136"/>
              <a:gd name="T82" fmla="*/ 171 w 332"/>
              <a:gd name="T83" fmla="*/ 107 h 136"/>
              <a:gd name="T84" fmla="*/ 143 w 332"/>
              <a:gd name="T85" fmla="*/ 129 h 136"/>
              <a:gd name="T86" fmla="*/ 105 w 332"/>
              <a:gd name="T87" fmla="*/ 133 h 136"/>
              <a:gd name="T88" fmla="*/ 75 w 332"/>
              <a:gd name="T89" fmla="*/ 115 h 136"/>
              <a:gd name="T90" fmla="*/ 53 w 332"/>
              <a:gd name="T91" fmla="*/ 87 h 136"/>
              <a:gd name="T92" fmla="*/ 46 w 332"/>
              <a:gd name="T93" fmla="*/ 59 h 136"/>
              <a:gd name="T94" fmla="*/ 52 w 332"/>
              <a:gd name="T95" fmla="*/ 36 h 136"/>
              <a:gd name="T96" fmla="*/ 67 w 332"/>
              <a:gd name="T97" fmla="*/ 14 h 136"/>
              <a:gd name="T98" fmla="*/ 88 w 332"/>
              <a:gd name="T99" fmla="*/ 2 h 136"/>
              <a:gd name="T100" fmla="*/ 110 w 332"/>
              <a:gd name="T101" fmla="*/ 3 h 136"/>
              <a:gd name="T102" fmla="*/ 129 w 332"/>
              <a:gd name="T103" fmla="*/ 18 h 136"/>
              <a:gd name="T104" fmla="*/ 142 w 332"/>
              <a:gd name="T105" fmla="*/ 41 h 136"/>
              <a:gd name="T106" fmla="*/ 143 w 332"/>
              <a:gd name="T107" fmla="*/ 70 h 136"/>
              <a:gd name="T108" fmla="*/ 129 w 332"/>
              <a:gd name="T109" fmla="*/ 100 h 136"/>
              <a:gd name="T110" fmla="*/ 103 w 332"/>
              <a:gd name="T111" fmla="*/ 124 h 136"/>
              <a:gd name="T112" fmla="*/ 70 w 332"/>
              <a:gd name="T113" fmla="*/ 135 h 136"/>
              <a:gd name="T114" fmla="*/ 39 w 332"/>
              <a:gd name="T115" fmla="*/ 124 h 136"/>
              <a:gd name="T116" fmla="*/ 15 w 332"/>
              <a:gd name="T117" fmla="*/ 100 h 136"/>
              <a:gd name="T118" fmla="*/ 1 w 332"/>
              <a:gd name="T119" fmla="*/ 6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2" h="136">
                <a:moveTo>
                  <a:pt x="331" y="59"/>
                </a:moveTo>
                <a:lnTo>
                  <a:pt x="330" y="68"/>
                </a:lnTo>
                <a:lnTo>
                  <a:pt x="328" y="78"/>
                </a:lnTo>
                <a:lnTo>
                  <a:pt x="324" y="88"/>
                </a:lnTo>
                <a:lnTo>
                  <a:pt x="318" y="98"/>
                </a:lnTo>
                <a:lnTo>
                  <a:pt x="312" y="107"/>
                </a:lnTo>
                <a:lnTo>
                  <a:pt x="304" y="116"/>
                </a:lnTo>
                <a:lnTo>
                  <a:pt x="294" y="124"/>
                </a:lnTo>
                <a:lnTo>
                  <a:pt x="284" y="129"/>
                </a:lnTo>
                <a:lnTo>
                  <a:pt x="272" y="133"/>
                </a:lnTo>
                <a:lnTo>
                  <a:pt x="260" y="134"/>
                </a:lnTo>
                <a:lnTo>
                  <a:pt x="247" y="133"/>
                </a:lnTo>
                <a:lnTo>
                  <a:pt x="235" y="129"/>
                </a:lnTo>
                <a:lnTo>
                  <a:pt x="225" y="124"/>
                </a:lnTo>
                <a:lnTo>
                  <a:pt x="215" y="115"/>
                </a:lnTo>
                <a:lnTo>
                  <a:pt x="207" y="107"/>
                </a:lnTo>
                <a:lnTo>
                  <a:pt x="201" y="98"/>
                </a:lnTo>
                <a:lnTo>
                  <a:pt x="194" y="88"/>
                </a:lnTo>
                <a:lnTo>
                  <a:pt x="191" y="78"/>
                </a:lnTo>
                <a:lnTo>
                  <a:pt x="188" y="68"/>
                </a:lnTo>
                <a:lnTo>
                  <a:pt x="187" y="60"/>
                </a:lnTo>
                <a:lnTo>
                  <a:pt x="188" y="52"/>
                </a:lnTo>
                <a:lnTo>
                  <a:pt x="189" y="43"/>
                </a:lnTo>
                <a:lnTo>
                  <a:pt x="191" y="35"/>
                </a:lnTo>
                <a:lnTo>
                  <a:pt x="196" y="28"/>
                </a:lnTo>
                <a:lnTo>
                  <a:pt x="200" y="20"/>
                </a:lnTo>
                <a:lnTo>
                  <a:pt x="205" y="14"/>
                </a:lnTo>
                <a:lnTo>
                  <a:pt x="211" y="8"/>
                </a:lnTo>
                <a:lnTo>
                  <a:pt x="217" y="4"/>
                </a:lnTo>
                <a:lnTo>
                  <a:pt x="226" y="1"/>
                </a:lnTo>
                <a:lnTo>
                  <a:pt x="235" y="0"/>
                </a:lnTo>
                <a:lnTo>
                  <a:pt x="245" y="1"/>
                </a:lnTo>
                <a:lnTo>
                  <a:pt x="252" y="4"/>
                </a:lnTo>
                <a:lnTo>
                  <a:pt x="260" y="8"/>
                </a:lnTo>
                <a:lnTo>
                  <a:pt x="266" y="14"/>
                </a:lnTo>
                <a:lnTo>
                  <a:pt x="272" y="20"/>
                </a:lnTo>
                <a:lnTo>
                  <a:pt x="276" y="28"/>
                </a:lnTo>
                <a:lnTo>
                  <a:pt x="280" y="36"/>
                </a:lnTo>
                <a:lnTo>
                  <a:pt x="283" y="44"/>
                </a:lnTo>
                <a:lnTo>
                  <a:pt x="284" y="52"/>
                </a:lnTo>
                <a:lnTo>
                  <a:pt x="285" y="59"/>
                </a:lnTo>
                <a:lnTo>
                  <a:pt x="284" y="68"/>
                </a:lnTo>
                <a:lnTo>
                  <a:pt x="282" y="78"/>
                </a:lnTo>
                <a:lnTo>
                  <a:pt x="278" y="88"/>
                </a:lnTo>
                <a:lnTo>
                  <a:pt x="272" y="98"/>
                </a:lnTo>
                <a:lnTo>
                  <a:pt x="266" y="107"/>
                </a:lnTo>
                <a:lnTo>
                  <a:pt x="257" y="116"/>
                </a:lnTo>
                <a:lnTo>
                  <a:pt x="248" y="124"/>
                </a:lnTo>
                <a:lnTo>
                  <a:pt x="237" y="129"/>
                </a:lnTo>
                <a:lnTo>
                  <a:pt x="226" y="133"/>
                </a:lnTo>
                <a:lnTo>
                  <a:pt x="213" y="134"/>
                </a:lnTo>
                <a:lnTo>
                  <a:pt x="201" y="133"/>
                </a:lnTo>
                <a:lnTo>
                  <a:pt x="189" y="129"/>
                </a:lnTo>
                <a:lnTo>
                  <a:pt x="179" y="124"/>
                </a:lnTo>
                <a:lnTo>
                  <a:pt x="169" y="115"/>
                </a:lnTo>
                <a:lnTo>
                  <a:pt x="161" y="107"/>
                </a:lnTo>
                <a:lnTo>
                  <a:pt x="154" y="98"/>
                </a:lnTo>
                <a:lnTo>
                  <a:pt x="148" y="88"/>
                </a:lnTo>
                <a:lnTo>
                  <a:pt x="145" y="78"/>
                </a:lnTo>
                <a:lnTo>
                  <a:pt x="142" y="68"/>
                </a:lnTo>
                <a:lnTo>
                  <a:pt x="141" y="60"/>
                </a:lnTo>
                <a:lnTo>
                  <a:pt x="142" y="52"/>
                </a:lnTo>
                <a:lnTo>
                  <a:pt x="143" y="43"/>
                </a:lnTo>
                <a:lnTo>
                  <a:pt x="145" y="35"/>
                </a:lnTo>
                <a:lnTo>
                  <a:pt x="149" y="28"/>
                </a:lnTo>
                <a:lnTo>
                  <a:pt x="153" y="20"/>
                </a:lnTo>
                <a:lnTo>
                  <a:pt x="159" y="14"/>
                </a:lnTo>
                <a:lnTo>
                  <a:pt x="165" y="8"/>
                </a:lnTo>
                <a:lnTo>
                  <a:pt x="171" y="4"/>
                </a:lnTo>
                <a:lnTo>
                  <a:pt x="180" y="1"/>
                </a:lnTo>
                <a:lnTo>
                  <a:pt x="189" y="0"/>
                </a:lnTo>
                <a:lnTo>
                  <a:pt x="199" y="1"/>
                </a:lnTo>
                <a:lnTo>
                  <a:pt x="206" y="4"/>
                </a:lnTo>
                <a:lnTo>
                  <a:pt x="213" y="8"/>
                </a:lnTo>
                <a:lnTo>
                  <a:pt x="220" y="14"/>
                </a:lnTo>
                <a:lnTo>
                  <a:pt x="226" y="20"/>
                </a:lnTo>
                <a:lnTo>
                  <a:pt x="230" y="28"/>
                </a:lnTo>
                <a:lnTo>
                  <a:pt x="233" y="36"/>
                </a:lnTo>
                <a:lnTo>
                  <a:pt x="236" y="44"/>
                </a:lnTo>
                <a:lnTo>
                  <a:pt x="237" y="52"/>
                </a:lnTo>
                <a:lnTo>
                  <a:pt x="238" y="59"/>
                </a:lnTo>
                <a:lnTo>
                  <a:pt x="237" y="68"/>
                </a:lnTo>
                <a:lnTo>
                  <a:pt x="235" y="78"/>
                </a:lnTo>
                <a:lnTo>
                  <a:pt x="231" y="89"/>
                </a:lnTo>
                <a:lnTo>
                  <a:pt x="226" y="98"/>
                </a:lnTo>
                <a:lnTo>
                  <a:pt x="220" y="108"/>
                </a:lnTo>
                <a:lnTo>
                  <a:pt x="211" y="116"/>
                </a:lnTo>
                <a:lnTo>
                  <a:pt x="202" y="124"/>
                </a:lnTo>
                <a:lnTo>
                  <a:pt x="191" y="129"/>
                </a:lnTo>
                <a:lnTo>
                  <a:pt x="180" y="133"/>
                </a:lnTo>
                <a:lnTo>
                  <a:pt x="167" y="134"/>
                </a:lnTo>
                <a:lnTo>
                  <a:pt x="154" y="133"/>
                </a:lnTo>
                <a:lnTo>
                  <a:pt x="143" y="129"/>
                </a:lnTo>
                <a:lnTo>
                  <a:pt x="132" y="124"/>
                </a:lnTo>
                <a:lnTo>
                  <a:pt x="123" y="116"/>
                </a:lnTo>
                <a:lnTo>
                  <a:pt x="115" y="107"/>
                </a:lnTo>
                <a:lnTo>
                  <a:pt x="108" y="98"/>
                </a:lnTo>
                <a:lnTo>
                  <a:pt x="102" y="88"/>
                </a:lnTo>
                <a:lnTo>
                  <a:pt x="99" y="78"/>
                </a:lnTo>
                <a:lnTo>
                  <a:pt x="96" y="68"/>
                </a:lnTo>
                <a:lnTo>
                  <a:pt x="95" y="60"/>
                </a:lnTo>
                <a:lnTo>
                  <a:pt x="96" y="52"/>
                </a:lnTo>
                <a:lnTo>
                  <a:pt x="97" y="44"/>
                </a:lnTo>
                <a:lnTo>
                  <a:pt x="99" y="35"/>
                </a:lnTo>
                <a:lnTo>
                  <a:pt x="103" y="28"/>
                </a:lnTo>
                <a:lnTo>
                  <a:pt x="107" y="20"/>
                </a:lnTo>
                <a:lnTo>
                  <a:pt x="113" y="14"/>
                </a:lnTo>
                <a:lnTo>
                  <a:pt x="119" y="8"/>
                </a:lnTo>
                <a:lnTo>
                  <a:pt x="125" y="4"/>
                </a:lnTo>
                <a:lnTo>
                  <a:pt x="133" y="2"/>
                </a:lnTo>
                <a:lnTo>
                  <a:pt x="143" y="0"/>
                </a:lnTo>
                <a:lnTo>
                  <a:pt x="152" y="2"/>
                </a:lnTo>
                <a:lnTo>
                  <a:pt x="160" y="4"/>
                </a:lnTo>
                <a:lnTo>
                  <a:pt x="167" y="8"/>
                </a:lnTo>
                <a:lnTo>
                  <a:pt x="173" y="14"/>
                </a:lnTo>
                <a:lnTo>
                  <a:pt x="180" y="20"/>
                </a:lnTo>
                <a:lnTo>
                  <a:pt x="184" y="28"/>
                </a:lnTo>
                <a:lnTo>
                  <a:pt x="187" y="36"/>
                </a:lnTo>
                <a:lnTo>
                  <a:pt x="190" y="44"/>
                </a:lnTo>
                <a:lnTo>
                  <a:pt x="191" y="52"/>
                </a:lnTo>
                <a:lnTo>
                  <a:pt x="192" y="60"/>
                </a:lnTo>
                <a:lnTo>
                  <a:pt x="191" y="68"/>
                </a:lnTo>
                <a:lnTo>
                  <a:pt x="189" y="78"/>
                </a:lnTo>
                <a:lnTo>
                  <a:pt x="185" y="88"/>
                </a:lnTo>
                <a:lnTo>
                  <a:pt x="179" y="98"/>
                </a:lnTo>
                <a:lnTo>
                  <a:pt x="171" y="107"/>
                </a:lnTo>
                <a:lnTo>
                  <a:pt x="163" y="115"/>
                </a:lnTo>
                <a:lnTo>
                  <a:pt x="153" y="124"/>
                </a:lnTo>
                <a:lnTo>
                  <a:pt x="143" y="129"/>
                </a:lnTo>
                <a:lnTo>
                  <a:pt x="130" y="133"/>
                </a:lnTo>
                <a:lnTo>
                  <a:pt x="118" y="134"/>
                </a:lnTo>
                <a:lnTo>
                  <a:pt x="105" y="133"/>
                </a:lnTo>
                <a:lnTo>
                  <a:pt x="94" y="129"/>
                </a:lnTo>
                <a:lnTo>
                  <a:pt x="83" y="123"/>
                </a:lnTo>
                <a:lnTo>
                  <a:pt x="75" y="115"/>
                </a:lnTo>
                <a:lnTo>
                  <a:pt x="66" y="107"/>
                </a:lnTo>
                <a:lnTo>
                  <a:pt x="59" y="97"/>
                </a:lnTo>
                <a:lnTo>
                  <a:pt x="53" y="87"/>
                </a:lnTo>
                <a:lnTo>
                  <a:pt x="49" y="77"/>
                </a:lnTo>
                <a:lnTo>
                  <a:pt x="47" y="68"/>
                </a:lnTo>
                <a:lnTo>
                  <a:pt x="46" y="59"/>
                </a:lnTo>
                <a:lnTo>
                  <a:pt x="47" y="52"/>
                </a:lnTo>
                <a:lnTo>
                  <a:pt x="49" y="44"/>
                </a:lnTo>
                <a:lnTo>
                  <a:pt x="52" y="36"/>
                </a:lnTo>
                <a:lnTo>
                  <a:pt x="57" y="28"/>
                </a:lnTo>
                <a:lnTo>
                  <a:pt x="61" y="21"/>
                </a:lnTo>
                <a:lnTo>
                  <a:pt x="67" y="14"/>
                </a:lnTo>
                <a:lnTo>
                  <a:pt x="74" y="9"/>
                </a:lnTo>
                <a:lnTo>
                  <a:pt x="80" y="4"/>
                </a:lnTo>
                <a:lnTo>
                  <a:pt x="88" y="2"/>
                </a:lnTo>
                <a:lnTo>
                  <a:pt x="96" y="1"/>
                </a:lnTo>
                <a:lnTo>
                  <a:pt x="103" y="2"/>
                </a:lnTo>
                <a:lnTo>
                  <a:pt x="110" y="3"/>
                </a:lnTo>
                <a:lnTo>
                  <a:pt x="118" y="7"/>
                </a:lnTo>
                <a:lnTo>
                  <a:pt x="124" y="12"/>
                </a:lnTo>
                <a:lnTo>
                  <a:pt x="129" y="18"/>
                </a:lnTo>
                <a:lnTo>
                  <a:pt x="134" y="25"/>
                </a:lnTo>
                <a:lnTo>
                  <a:pt x="139" y="33"/>
                </a:lnTo>
                <a:lnTo>
                  <a:pt x="142" y="41"/>
                </a:lnTo>
                <a:lnTo>
                  <a:pt x="143" y="50"/>
                </a:lnTo>
                <a:lnTo>
                  <a:pt x="144" y="59"/>
                </a:lnTo>
                <a:lnTo>
                  <a:pt x="143" y="70"/>
                </a:lnTo>
                <a:lnTo>
                  <a:pt x="140" y="80"/>
                </a:lnTo>
                <a:lnTo>
                  <a:pt x="135" y="90"/>
                </a:lnTo>
                <a:lnTo>
                  <a:pt x="129" y="100"/>
                </a:lnTo>
                <a:lnTo>
                  <a:pt x="122" y="109"/>
                </a:lnTo>
                <a:lnTo>
                  <a:pt x="113" y="118"/>
                </a:lnTo>
                <a:lnTo>
                  <a:pt x="103" y="124"/>
                </a:lnTo>
                <a:lnTo>
                  <a:pt x="93" y="130"/>
                </a:lnTo>
                <a:lnTo>
                  <a:pt x="82" y="133"/>
                </a:lnTo>
                <a:lnTo>
                  <a:pt x="70" y="135"/>
                </a:lnTo>
                <a:lnTo>
                  <a:pt x="60" y="133"/>
                </a:lnTo>
                <a:lnTo>
                  <a:pt x="49" y="130"/>
                </a:lnTo>
                <a:lnTo>
                  <a:pt x="39" y="124"/>
                </a:lnTo>
                <a:lnTo>
                  <a:pt x="30" y="118"/>
                </a:lnTo>
                <a:lnTo>
                  <a:pt x="21" y="109"/>
                </a:lnTo>
                <a:lnTo>
                  <a:pt x="15" y="100"/>
                </a:lnTo>
                <a:lnTo>
                  <a:pt x="8" y="89"/>
                </a:lnTo>
                <a:lnTo>
                  <a:pt x="4" y="80"/>
                </a:lnTo>
                <a:lnTo>
                  <a:pt x="1" y="69"/>
                </a:lnTo>
                <a:lnTo>
                  <a:pt x="0" y="5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 name="Line 40"/>
          <p:cNvSpPr>
            <a:spLocks noChangeShapeType="1"/>
          </p:cNvSpPr>
          <p:nvPr/>
        </p:nvSpPr>
        <p:spPr bwMode="auto">
          <a:xfrm>
            <a:off x="769938" y="4265613"/>
            <a:ext cx="0" cy="523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1" name="Line 41"/>
          <p:cNvSpPr>
            <a:spLocks noChangeShapeType="1"/>
          </p:cNvSpPr>
          <p:nvPr/>
        </p:nvSpPr>
        <p:spPr bwMode="auto">
          <a:xfrm>
            <a:off x="539750" y="4543425"/>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2" name="Oval 42"/>
          <p:cNvSpPr>
            <a:spLocks noChangeArrowheads="1"/>
          </p:cNvSpPr>
          <p:nvPr/>
        </p:nvSpPr>
        <p:spPr bwMode="auto">
          <a:xfrm>
            <a:off x="706438"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3" name="Line 43"/>
          <p:cNvSpPr>
            <a:spLocks noChangeShapeType="1"/>
          </p:cNvSpPr>
          <p:nvPr/>
        </p:nvSpPr>
        <p:spPr bwMode="auto">
          <a:xfrm>
            <a:off x="191452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4" name="Line 44"/>
          <p:cNvSpPr>
            <a:spLocks noChangeShapeType="1"/>
          </p:cNvSpPr>
          <p:nvPr/>
        </p:nvSpPr>
        <p:spPr bwMode="auto">
          <a:xfrm>
            <a:off x="168592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5" name="Oval 45"/>
          <p:cNvSpPr>
            <a:spLocks noChangeArrowheads="1"/>
          </p:cNvSpPr>
          <p:nvPr/>
        </p:nvSpPr>
        <p:spPr bwMode="auto">
          <a:xfrm>
            <a:off x="185102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6" name="Freeform 46"/>
          <p:cNvSpPr>
            <a:spLocks/>
          </p:cNvSpPr>
          <p:nvPr/>
        </p:nvSpPr>
        <p:spPr bwMode="auto">
          <a:xfrm>
            <a:off x="612775" y="4794250"/>
            <a:ext cx="271463" cy="715963"/>
          </a:xfrm>
          <a:custGeom>
            <a:avLst/>
            <a:gdLst>
              <a:gd name="T0" fmla="*/ 82 w 196"/>
              <a:gd name="T1" fmla="*/ 476 h 482"/>
              <a:gd name="T2" fmla="*/ 40 w 196"/>
              <a:gd name="T3" fmla="*/ 453 h 482"/>
              <a:gd name="T4" fmla="*/ 8 w 196"/>
              <a:gd name="T5" fmla="*/ 412 h 482"/>
              <a:gd name="T6" fmla="*/ 3 w 196"/>
              <a:gd name="T7" fmla="*/ 359 h 482"/>
              <a:gd name="T8" fmla="*/ 28 w 196"/>
              <a:gd name="T9" fmla="*/ 313 h 482"/>
              <a:gd name="T10" fmla="*/ 68 w 196"/>
              <a:gd name="T11" fmla="*/ 283 h 482"/>
              <a:gd name="T12" fmla="*/ 108 w 196"/>
              <a:gd name="T13" fmla="*/ 272 h 482"/>
              <a:gd name="T14" fmla="*/ 145 w 196"/>
              <a:gd name="T15" fmla="*/ 278 h 482"/>
              <a:gd name="T16" fmla="*/ 175 w 196"/>
              <a:gd name="T17" fmla="*/ 298 h 482"/>
              <a:gd name="T18" fmla="*/ 194 w 196"/>
              <a:gd name="T19" fmla="*/ 328 h 482"/>
              <a:gd name="T20" fmla="*/ 189 w 196"/>
              <a:gd name="T21" fmla="*/ 366 h 482"/>
              <a:gd name="T22" fmla="*/ 166 w 196"/>
              <a:gd name="T23" fmla="*/ 396 h 482"/>
              <a:gd name="T24" fmla="*/ 132 w 196"/>
              <a:gd name="T25" fmla="*/ 411 h 482"/>
              <a:gd name="T26" fmla="*/ 96 w 196"/>
              <a:gd name="T27" fmla="*/ 412 h 482"/>
              <a:gd name="T28" fmla="*/ 53 w 196"/>
              <a:gd name="T29" fmla="*/ 396 h 482"/>
              <a:gd name="T30" fmla="*/ 16 w 196"/>
              <a:gd name="T31" fmla="*/ 360 h 482"/>
              <a:gd name="T32" fmla="*/ 1 w 196"/>
              <a:gd name="T33" fmla="*/ 310 h 482"/>
              <a:gd name="T34" fmla="*/ 16 w 196"/>
              <a:gd name="T35" fmla="*/ 260 h 482"/>
              <a:gd name="T36" fmla="*/ 54 w 196"/>
              <a:gd name="T37" fmla="*/ 224 h 482"/>
              <a:gd name="T38" fmla="*/ 96 w 196"/>
              <a:gd name="T39" fmla="*/ 206 h 482"/>
              <a:gd name="T40" fmla="*/ 133 w 196"/>
              <a:gd name="T41" fmla="*/ 208 h 482"/>
              <a:gd name="T42" fmla="*/ 166 w 196"/>
              <a:gd name="T43" fmla="*/ 223 h 482"/>
              <a:gd name="T44" fmla="*/ 189 w 196"/>
              <a:gd name="T45" fmla="*/ 249 h 482"/>
              <a:gd name="T46" fmla="*/ 194 w 196"/>
              <a:gd name="T47" fmla="*/ 289 h 482"/>
              <a:gd name="T48" fmla="*/ 175 w 196"/>
              <a:gd name="T49" fmla="*/ 319 h 482"/>
              <a:gd name="T50" fmla="*/ 143 w 196"/>
              <a:gd name="T51" fmla="*/ 339 h 482"/>
              <a:gd name="T52" fmla="*/ 109 w 196"/>
              <a:gd name="T53" fmla="*/ 347 h 482"/>
              <a:gd name="T54" fmla="*/ 67 w 196"/>
              <a:gd name="T55" fmla="*/ 336 h 482"/>
              <a:gd name="T56" fmla="*/ 27 w 196"/>
              <a:gd name="T57" fmla="*/ 307 h 482"/>
              <a:gd name="T58" fmla="*/ 2 w 196"/>
              <a:gd name="T59" fmla="*/ 261 h 482"/>
              <a:gd name="T60" fmla="*/ 8 w 196"/>
              <a:gd name="T61" fmla="*/ 208 h 482"/>
              <a:gd name="T62" fmla="*/ 40 w 196"/>
              <a:gd name="T63" fmla="*/ 167 h 482"/>
              <a:gd name="T64" fmla="*/ 82 w 196"/>
              <a:gd name="T65" fmla="*/ 144 h 482"/>
              <a:gd name="T66" fmla="*/ 120 w 196"/>
              <a:gd name="T67" fmla="*/ 139 h 482"/>
              <a:gd name="T68" fmla="*/ 155 w 196"/>
              <a:gd name="T69" fmla="*/ 150 h 482"/>
              <a:gd name="T70" fmla="*/ 183 w 196"/>
              <a:gd name="T71" fmla="*/ 173 h 482"/>
              <a:gd name="T72" fmla="*/ 195 w 196"/>
              <a:gd name="T73" fmla="*/ 208 h 482"/>
              <a:gd name="T74" fmla="*/ 183 w 196"/>
              <a:gd name="T75" fmla="*/ 243 h 482"/>
              <a:gd name="T76" fmla="*/ 155 w 196"/>
              <a:gd name="T77" fmla="*/ 267 h 482"/>
              <a:gd name="T78" fmla="*/ 120 w 196"/>
              <a:gd name="T79" fmla="*/ 278 h 482"/>
              <a:gd name="T80" fmla="*/ 82 w 196"/>
              <a:gd name="T81" fmla="*/ 275 h 482"/>
              <a:gd name="T82" fmla="*/ 40 w 196"/>
              <a:gd name="T83" fmla="*/ 249 h 482"/>
              <a:gd name="T84" fmla="*/ 8 w 196"/>
              <a:gd name="T85" fmla="*/ 208 h 482"/>
              <a:gd name="T86" fmla="*/ 2 w 196"/>
              <a:gd name="T87" fmla="*/ 153 h 482"/>
              <a:gd name="T88" fmla="*/ 28 w 196"/>
              <a:gd name="T89" fmla="*/ 108 h 482"/>
              <a:gd name="T90" fmla="*/ 69 w 196"/>
              <a:gd name="T91" fmla="*/ 78 h 482"/>
              <a:gd name="T92" fmla="*/ 109 w 196"/>
              <a:gd name="T93" fmla="*/ 67 h 482"/>
              <a:gd name="T94" fmla="*/ 143 w 196"/>
              <a:gd name="T95" fmla="*/ 76 h 482"/>
              <a:gd name="T96" fmla="*/ 175 w 196"/>
              <a:gd name="T97" fmla="*/ 98 h 482"/>
              <a:gd name="T98" fmla="*/ 193 w 196"/>
              <a:gd name="T99" fmla="*/ 128 h 482"/>
              <a:gd name="T100" fmla="*/ 190 w 196"/>
              <a:gd name="T101" fmla="*/ 160 h 482"/>
              <a:gd name="T102" fmla="*/ 169 w 196"/>
              <a:gd name="T103" fmla="*/ 188 h 482"/>
              <a:gd name="T104" fmla="*/ 135 w 196"/>
              <a:gd name="T105" fmla="*/ 206 h 482"/>
              <a:gd name="T106" fmla="*/ 94 w 196"/>
              <a:gd name="T107" fmla="*/ 208 h 482"/>
              <a:gd name="T108" fmla="*/ 50 w 196"/>
              <a:gd name="T109" fmla="*/ 188 h 482"/>
              <a:gd name="T110" fmla="*/ 15 w 196"/>
              <a:gd name="T111" fmla="*/ 150 h 482"/>
              <a:gd name="T112" fmla="*/ 0 w 196"/>
              <a:gd name="T113" fmla="*/ 102 h 482"/>
              <a:gd name="T114" fmla="*/ 15 w 196"/>
              <a:gd name="T115" fmla="*/ 57 h 482"/>
              <a:gd name="T116" fmla="*/ 50 w 196"/>
              <a:gd name="T117" fmla="*/ 21 h 482"/>
              <a:gd name="T118" fmla="*/ 95 w 196"/>
              <a:gd name="T119" fmla="*/ 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2">
                <a:moveTo>
                  <a:pt x="109" y="481"/>
                </a:moveTo>
                <a:lnTo>
                  <a:pt x="96" y="479"/>
                </a:lnTo>
                <a:lnTo>
                  <a:pt x="82" y="476"/>
                </a:lnTo>
                <a:lnTo>
                  <a:pt x="68" y="470"/>
                </a:lnTo>
                <a:lnTo>
                  <a:pt x="53" y="463"/>
                </a:lnTo>
                <a:lnTo>
                  <a:pt x="40" y="453"/>
                </a:lnTo>
                <a:lnTo>
                  <a:pt x="27" y="441"/>
                </a:lnTo>
                <a:lnTo>
                  <a:pt x="16" y="427"/>
                </a:lnTo>
                <a:lnTo>
                  <a:pt x="8" y="412"/>
                </a:lnTo>
                <a:lnTo>
                  <a:pt x="2" y="396"/>
                </a:lnTo>
                <a:lnTo>
                  <a:pt x="1" y="377"/>
                </a:lnTo>
                <a:lnTo>
                  <a:pt x="3" y="359"/>
                </a:lnTo>
                <a:lnTo>
                  <a:pt x="8" y="342"/>
                </a:lnTo>
                <a:lnTo>
                  <a:pt x="16" y="327"/>
                </a:lnTo>
                <a:lnTo>
                  <a:pt x="28" y="313"/>
                </a:lnTo>
                <a:lnTo>
                  <a:pt x="40" y="301"/>
                </a:lnTo>
                <a:lnTo>
                  <a:pt x="54" y="292"/>
                </a:lnTo>
                <a:lnTo>
                  <a:pt x="68" y="283"/>
                </a:lnTo>
                <a:lnTo>
                  <a:pt x="82" y="278"/>
                </a:lnTo>
                <a:lnTo>
                  <a:pt x="96" y="273"/>
                </a:lnTo>
                <a:lnTo>
                  <a:pt x="108" y="272"/>
                </a:lnTo>
                <a:lnTo>
                  <a:pt x="120" y="273"/>
                </a:lnTo>
                <a:lnTo>
                  <a:pt x="133" y="275"/>
                </a:lnTo>
                <a:lnTo>
                  <a:pt x="145" y="278"/>
                </a:lnTo>
                <a:lnTo>
                  <a:pt x="155" y="284"/>
                </a:lnTo>
                <a:lnTo>
                  <a:pt x="166" y="290"/>
                </a:lnTo>
                <a:lnTo>
                  <a:pt x="175" y="298"/>
                </a:lnTo>
                <a:lnTo>
                  <a:pt x="183" y="307"/>
                </a:lnTo>
                <a:lnTo>
                  <a:pt x="189" y="316"/>
                </a:lnTo>
                <a:lnTo>
                  <a:pt x="194" y="328"/>
                </a:lnTo>
                <a:lnTo>
                  <a:pt x="195" y="342"/>
                </a:lnTo>
                <a:lnTo>
                  <a:pt x="194" y="356"/>
                </a:lnTo>
                <a:lnTo>
                  <a:pt x="189" y="366"/>
                </a:lnTo>
                <a:lnTo>
                  <a:pt x="183" y="377"/>
                </a:lnTo>
                <a:lnTo>
                  <a:pt x="175" y="386"/>
                </a:lnTo>
                <a:lnTo>
                  <a:pt x="166" y="396"/>
                </a:lnTo>
                <a:lnTo>
                  <a:pt x="155" y="402"/>
                </a:lnTo>
                <a:lnTo>
                  <a:pt x="143" y="406"/>
                </a:lnTo>
                <a:lnTo>
                  <a:pt x="132" y="411"/>
                </a:lnTo>
                <a:lnTo>
                  <a:pt x="120" y="412"/>
                </a:lnTo>
                <a:lnTo>
                  <a:pt x="109" y="414"/>
                </a:lnTo>
                <a:lnTo>
                  <a:pt x="96" y="412"/>
                </a:lnTo>
                <a:lnTo>
                  <a:pt x="82" y="409"/>
                </a:lnTo>
                <a:lnTo>
                  <a:pt x="68" y="403"/>
                </a:lnTo>
                <a:lnTo>
                  <a:pt x="53" y="396"/>
                </a:lnTo>
                <a:lnTo>
                  <a:pt x="40" y="386"/>
                </a:lnTo>
                <a:lnTo>
                  <a:pt x="27" y="374"/>
                </a:lnTo>
                <a:lnTo>
                  <a:pt x="16" y="360"/>
                </a:lnTo>
                <a:lnTo>
                  <a:pt x="8" y="345"/>
                </a:lnTo>
                <a:lnTo>
                  <a:pt x="2" y="328"/>
                </a:lnTo>
                <a:lnTo>
                  <a:pt x="1" y="310"/>
                </a:lnTo>
                <a:lnTo>
                  <a:pt x="3" y="292"/>
                </a:lnTo>
                <a:lnTo>
                  <a:pt x="8" y="275"/>
                </a:lnTo>
                <a:lnTo>
                  <a:pt x="16" y="260"/>
                </a:lnTo>
                <a:lnTo>
                  <a:pt x="28" y="246"/>
                </a:lnTo>
                <a:lnTo>
                  <a:pt x="40" y="234"/>
                </a:lnTo>
                <a:lnTo>
                  <a:pt x="54" y="224"/>
                </a:lnTo>
                <a:lnTo>
                  <a:pt x="68" y="215"/>
                </a:lnTo>
                <a:lnTo>
                  <a:pt x="82" y="211"/>
                </a:lnTo>
                <a:lnTo>
                  <a:pt x="96" y="206"/>
                </a:lnTo>
                <a:lnTo>
                  <a:pt x="108" y="205"/>
                </a:lnTo>
                <a:lnTo>
                  <a:pt x="120" y="206"/>
                </a:lnTo>
                <a:lnTo>
                  <a:pt x="133" y="208"/>
                </a:lnTo>
                <a:lnTo>
                  <a:pt x="145" y="211"/>
                </a:lnTo>
                <a:lnTo>
                  <a:pt x="155" y="217"/>
                </a:lnTo>
                <a:lnTo>
                  <a:pt x="166" y="223"/>
                </a:lnTo>
                <a:lnTo>
                  <a:pt x="175" y="231"/>
                </a:lnTo>
                <a:lnTo>
                  <a:pt x="183" y="240"/>
                </a:lnTo>
                <a:lnTo>
                  <a:pt x="189" y="249"/>
                </a:lnTo>
                <a:lnTo>
                  <a:pt x="194" y="261"/>
                </a:lnTo>
                <a:lnTo>
                  <a:pt x="195" y="275"/>
                </a:lnTo>
                <a:lnTo>
                  <a:pt x="194" y="289"/>
                </a:lnTo>
                <a:lnTo>
                  <a:pt x="189" y="299"/>
                </a:lnTo>
                <a:lnTo>
                  <a:pt x="183" y="310"/>
                </a:lnTo>
                <a:lnTo>
                  <a:pt x="175" y="319"/>
                </a:lnTo>
                <a:lnTo>
                  <a:pt x="166" y="328"/>
                </a:lnTo>
                <a:lnTo>
                  <a:pt x="155" y="334"/>
                </a:lnTo>
                <a:lnTo>
                  <a:pt x="143" y="339"/>
                </a:lnTo>
                <a:lnTo>
                  <a:pt x="132" y="344"/>
                </a:lnTo>
                <a:lnTo>
                  <a:pt x="120" y="345"/>
                </a:lnTo>
                <a:lnTo>
                  <a:pt x="109" y="347"/>
                </a:lnTo>
                <a:lnTo>
                  <a:pt x="96" y="345"/>
                </a:lnTo>
                <a:lnTo>
                  <a:pt x="82" y="342"/>
                </a:lnTo>
                <a:lnTo>
                  <a:pt x="67" y="336"/>
                </a:lnTo>
                <a:lnTo>
                  <a:pt x="53" y="328"/>
                </a:lnTo>
                <a:lnTo>
                  <a:pt x="39" y="319"/>
                </a:lnTo>
                <a:lnTo>
                  <a:pt x="27" y="307"/>
                </a:lnTo>
                <a:lnTo>
                  <a:pt x="16" y="293"/>
                </a:lnTo>
                <a:lnTo>
                  <a:pt x="8" y="278"/>
                </a:lnTo>
                <a:lnTo>
                  <a:pt x="2" y="261"/>
                </a:lnTo>
                <a:lnTo>
                  <a:pt x="1" y="243"/>
                </a:lnTo>
                <a:lnTo>
                  <a:pt x="2" y="224"/>
                </a:lnTo>
                <a:lnTo>
                  <a:pt x="8" y="208"/>
                </a:lnTo>
                <a:lnTo>
                  <a:pt x="16" y="192"/>
                </a:lnTo>
                <a:lnTo>
                  <a:pt x="27" y="179"/>
                </a:lnTo>
                <a:lnTo>
                  <a:pt x="40" y="167"/>
                </a:lnTo>
                <a:lnTo>
                  <a:pt x="54" y="157"/>
                </a:lnTo>
                <a:lnTo>
                  <a:pt x="68" y="148"/>
                </a:lnTo>
                <a:lnTo>
                  <a:pt x="82" y="144"/>
                </a:lnTo>
                <a:lnTo>
                  <a:pt x="96" y="139"/>
                </a:lnTo>
                <a:lnTo>
                  <a:pt x="108" y="137"/>
                </a:lnTo>
                <a:lnTo>
                  <a:pt x="120" y="139"/>
                </a:lnTo>
                <a:lnTo>
                  <a:pt x="132" y="141"/>
                </a:lnTo>
                <a:lnTo>
                  <a:pt x="145" y="144"/>
                </a:lnTo>
                <a:lnTo>
                  <a:pt x="155" y="150"/>
                </a:lnTo>
                <a:lnTo>
                  <a:pt x="166" y="156"/>
                </a:lnTo>
                <a:lnTo>
                  <a:pt x="175" y="164"/>
                </a:lnTo>
                <a:lnTo>
                  <a:pt x="183" y="173"/>
                </a:lnTo>
                <a:lnTo>
                  <a:pt x="189" y="182"/>
                </a:lnTo>
                <a:lnTo>
                  <a:pt x="193" y="194"/>
                </a:lnTo>
                <a:lnTo>
                  <a:pt x="195" y="208"/>
                </a:lnTo>
                <a:lnTo>
                  <a:pt x="193" y="221"/>
                </a:lnTo>
                <a:lnTo>
                  <a:pt x="189" y="232"/>
                </a:lnTo>
                <a:lnTo>
                  <a:pt x="183" y="243"/>
                </a:lnTo>
                <a:lnTo>
                  <a:pt x="175" y="252"/>
                </a:lnTo>
                <a:lnTo>
                  <a:pt x="166" y="261"/>
                </a:lnTo>
                <a:lnTo>
                  <a:pt x="155" y="267"/>
                </a:lnTo>
                <a:lnTo>
                  <a:pt x="143" y="272"/>
                </a:lnTo>
                <a:lnTo>
                  <a:pt x="132" y="276"/>
                </a:lnTo>
                <a:lnTo>
                  <a:pt x="120" y="278"/>
                </a:lnTo>
                <a:lnTo>
                  <a:pt x="108" y="280"/>
                </a:lnTo>
                <a:lnTo>
                  <a:pt x="96" y="278"/>
                </a:lnTo>
                <a:lnTo>
                  <a:pt x="82" y="275"/>
                </a:lnTo>
                <a:lnTo>
                  <a:pt x="68" y="269"/>
                </a:lnTo>
                <a:lnTo>
                  <a:pt x="54" y="260"/>
                </a:lnTo>
                <a:lnTo>
                  <a:pt x="40" y="249"/>
                </a:lnTo>
                <a:lnTo>
                  <a:pt x="28" y="237"/>
                </a:lnTo>
                <a:lnTo>
                  <a:pt x="16" y="223"/>
                </a:lnTo>
                <a:lnTo>
                  <a:pt x="8" y="208"/>
                </a:lnTo>
                <a:lnTo>
                  <a:pt x="2" y="189"/>
                </a:lnTo>
                <a:lnTo>
                  <a:pt x="1" y="171"/>
                </a:lnTo>
                <a:lnTo>
                  <a:pt x="2" y="153"/>
                </a:lnTo>
                <a:lnTo>
                  <a:pt x="8" y="136"/>
                </a:lnTo>
                <a:lnTo>
                  <a:pt x="18" y="121"/>
                </a:lnTo>
                <a:lnTo>
                  <a:pt x="28" y="108"/>
                </a:lnTo>
                <a:lnTo>
                  <a:pt x="41" y="96"/>
                </a:lnTo>
                <a:lnTo>
                  <a:pt x="55" y="85"/>
                </a:lnTo>
                <a:lnTo>
                  <a:pt x="69" y="78"/>
                </a:lnTo>
                <a:lnTo>
                  <a:pt x="84" y="72"/>
                </a:lnTo>
                <a:lnTo>
                  <a:pt x="98" y="69"/>
                </a:lnTo>
                <a:lnTo>
                  <a:pt x="109" y="67"/>
                </a:lnTo>
                <a:lnTo>
                  <a:pt x="120" y="69"/>
                </a:lnTo>
                <a:lnTo>
                  <a:pt x="132" y="72"/>
                </a:lnTo>
                <a:lnTo>
                  <a:pt x="143" y="76"/>
                </a:lnTo>
                <a:lnTo>
                  <a:pt x="154" y="82"/>
                </a:lnTo>
                <a:lnTo>
                  <a:pt x="164" y="88"/>
                </a:lnTo>
                <a:lnTo>
                  <a:pt x="175" y="98"/>
                </a:lnTo>
                <a:lnTo>
                  <a:pt x="182" y="107"/>
                </a:lnTo>
                <a:lnTo>
                  <a:pt x="189" y="116"/>
                </a:lnTo>
                <a:lnTo>
                  <a:pt x="193" y="128"/>
                </a:lnTo>
                <a:lnTo>
                  <a:pt x="194" y="139"/>
                </a:lnTo>
                <a:lnTo>
                  <a:pt x="193" y="150"/>
                </a:lnTo>
                <a:lnTo>
                  <a:pt x="190" y="160"/>
                </a:lnTo>
                <a:lnTo>
                  <a:pt x="184" y="171"/>
                </a:lnTo>
                <a:lnTo>
                  <a:pt x="177" y="180"/>
                </a:lnTo>
                <a:lnTo>
                  <a:pt x="169" y="188"/>
                </a:lnTo>
                <a:lnTo>
                  <a:pt x="159" y="195"/>
                </a:lnTo>
                <a:lnTo>
                  <a:pt x="148" y="201"/>
                </a:lnTo>
                <a:lnTo>
                  <a:pt x="135" y="206"/>
                </a:lnTo>
                <a:lnTo>
                  <a:pt x="122" y="208"/>
                </a:lnTo>
                <a:lnTo>
                  <a:pt x="109" y="209"/>
                </a:lnTo>
                <a:lnTo>
                  <a:pt x="94" y="208"/>
                </a:lnTo>
                <a:lnTo>
                  <a:pt x="80" y="203"/>
                </a:lnTo>
                <a:lnTo>
                  <a:pt x="64" y="197"/>
                </a:lnTo>
                <a:lnTo>
                  <a:pt x="50" y="188"/>
                </a:lnTo>
                <a:lnTo>
                  <a:pt x="38" y="177"/>
                </a:lnTo>
                <a:lnTo>
                  <a:pt x="25" y="164"/>
                </a:lnTo>
                <a:lnTo>
                  <a:pt x="15" y="150"/>
                </a:lnTo>
                <a:lnTo>
                  <a:pt x="7" y="134"/>
                </a:lnTo>
                <a:lnTo>
                  <a:pt x="2" y="119"/>
                </a:lnTo>
                <a:lnTo>
                  <a:pt x="0" y="102"/>
                </a:lnTo>
                <a:lnTo>
                  <a:pt x="2" y="87"/>
                </a:lnTo>
                <a:lnTo>
                  <a:pt x="7" y="72"/>
                </a:lnTo>
                <a:lnTo>
                  <a:pt x="15" y="57"/>
                </a:lnTo>
                <a:lnTo>
                  <a:pt x="25" y="43"/>
                </a:lnTo>
                <a:lnTo>
                  <a:pt x="38" y="31"/>
                </a:lnTo>
                <a:lnTo>
                  <a:pt x="50" y="21"/>
                </a:lnTo>
                <a:lnTo>
                  <a:pt x="66" y="12"/>
                </a:lnTo>
                <a:lnTo>
                  <a:pt x="80" y="6"/>
                </a:lnTo>
                <a:lnTo>
                  <a:pt x="95" y="2"/>
                </a:lnTo>
                <a:lnTo>
                  <a:pt x="110"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7" name="Freeform 47"/>
          <p:cNvSpPr>
            <a:spLocks/>
          </p:cNvSpPr>
          <p:nvPr/>
        </p:nvSpPr>
        <p:spPr bwMode="auto">
          <a:xfrm>
            <a:off x="1014413" y="5640388"/>
            <a:ext cx="665162" cy="293687"/>
          </a:xfrm>
          <a:custGeom>
            <a:avLst/>
            <a:gdLst>
              <a:gd name="T0" fmla="*/ 476 w 482"/>
              <a:gd name="T1" fmla="*/ 113 h 197"/>
              <a:gd name="T2" fmla="*/ 453 w 482"/>
              <a:gd name="T3" fmla="*/ 156 h 197"/>
              <a:gd name="T4" fmla="*/ 412 w 482"/>
              <a:gd name="T5" fmla="*/ 188 h 197"/>
              <a:gd name="T6" fmla="*/ 359 w 482"/>
              <a:gd name="T7" fmla="*/ 192 h 197"/>
              <a:gd name="T8" fmla="*/ 313 w 482"/>
              <a:gd name="T9" fmla="*/ 168 h 197"/>
              <a:gd name="T10" fmla="*/ 283 w 482"/>
              <a:gd name="T11" fmla="*/ 128 h 197"/>
              <a:gd name="T12" fmla="*/ 272 w 482"/>
              <a:gd name="T13" fmla="*/ 87 h 197"/>
              <a:gd name="T14" fmla="*/ 278 w 482"/>
              <a:gd name="T15" fmla="*/ 51 h 197"/>
              <a:gd name="T16" fmla="*/ 298 w 482"/>
              <a:gd name="T17" fmla="*/ 20 h 197"/>
              <a:gd name="T18" fmla="*/ 328 w 482"/>
              <a:gd name="T19" fmla="*/ 1 h 197"/>
              <a:gd name="T20" fmla="*/ 366 w 482"/>
              <a:gd name="T21" fmla="*/ 6 h 197"/>
              <a:gd name="T22" fmla="*/ 396 w 482"/>
              <a:gd name="T23" fmla="*/ 30 h 197"/>
              <a:gd name="T24" fmla="*/ 411 w 482"/>
              <a:gd name="T25" fmla="*/ 64 h 197"/>
              <a:gd name="T26" fmla="*/ 412 w 482"/>
              <a:gd name="T27" fmla="*/ 99 h 197"/>
              <a:gd name="T28" fmla="*/ 396 w 482"/>
              <a:gd name="T29" fmla="*/ 143 h 197"/>
              <a:gd name="T30" fmla="*/ 360 w 482"/>
              <a:gd name="T31" fmla="*/ 179 h 197"/>
              <a:gd name="T32" fmla="*/ 310 w 482"/>
              <a:gd name="T33" fmla="*/ 195 h 197"/>
              <a:gd name="T34" fmla="*/ 260 w 482"/>
              <a:gd name="T35" fmla="*/ 179 h 197"/>
              <a:gd name="T36" fmla="*/ 224 w 482"/>
              <a:gd name="T37" fmla="*/ 142 h 197"/>
              <a:gd name="T38" fmla="*/ 206 w 482"/>
              <a:gd name="T39" fmla="*/ 99 h 197"/>
              <a:gd name="T40" fmla="*/ 208 w 482"/>
              <a:gd name="T41" fmla="*/ 63 h 197"/>
              <a:gd name="T42" fmla="*/ 223 w 482"/>
              <a:gd name="T43" fmla="*/ 30 h 197"/>
              <a:gd name="T44" fmla="*/ 249 w 482"/>
              <a:gd name="T45" fmla="*/ 6 h 197"/>
              <a:gd name="T46" fmla="*/ 289 w 482"/>
              <a:gd name="T47" fmla="*/ 1 h 197"/>
              <a:gd name="T48" fmla="*/ 319 w 482"/>
              <a:gd name="T49" fmla="*/ 20 h 197"/>
              <a:gd name="T50" fmla="*/ 339 w 482"/>
              <a:gd name="T51" fmla="*/ 52 h 197"/>
              <a:gd name="T52" fmla="*/ 347 w 482"/>
              <a:gd name="T53" fmla="*/ 86 h 197"/>
              <a:gd name="T54" fmla="*/ 336 w 482"/>
              <a:gd name="T55" fmla="*/ 129 h 197"/>
              <a:gd name="T56" fmla="*/ 307 w 482"/>
              <a:gd name="T57" fmla="*/ 169 h 197"/>
              <a:gd name="T58" fmla="*/ 261 w 482"/>
              <a:gd name="T59" fmla="*/ 194 h 197"/>
              <a:gd name="T60" fmla="*/ 208 w 482"/>
              <a:gd name="T61" fmla="*/ 188 h 197"/>
              <a:gd name="T62" fmla="*/ 167 w 482"/>
              <a:gd name="T63" fmla="*/ 156 h 197"/>
              <a:gd name="T64" fmla="*/ 144 w 482"/>
              <a:gd name="T65" fmla="*/ 113 h 197"/>
              <a:gd name="T66" fmla="*/ 139 w 482"/>
              <a:gd name="T67" fmla="*/ 76 h 197"/>
              <a:gd name="T68" fmla="*/ 150 w 482"/>
              <a:gd name="T69" fmla="*/ 40 h 197"/>
              <a:gd name="T70" fmla="*/ 173 w 482"/>
              <a:gd name="T71" fmla="*/ 12 h 197"/>
              <a:gd name="T72" fmla="*/ 208 w 482"/>
              <a:gd name="T73" fmla="*/ 0 h 197"/>
              <a:gd name="T74" fmla="*/ 243 w 482"/>
              <a:gd name="T75" fmla="*/ 12 h 197"/>
              <a:gd name="T76" fmla="*/ 267 w 482"/>
              <a:gd name="T77" fmla="*/ 40 h 197"/>
              <a:gd name="T78" fmla="*/ 278 w 482"/>
              <a:gd name="T79" fmla="*/ 76 h 197"/>
              <a:gd name="T80" fmla="*/ 275 w 482"/>
              <a:gd name="T81" fmla="*/ 113 h 197"/>
              <a:gd name="T82" fmla="*/ 249 w 482"/>
              <a:gd name="T83" fmla="*/ 156 h 197"/>
              <a:gd name="T84" fmla="*/ 208 w 482"/>
              <a:gd name="T85" fmla="*/ 188 h 197"/>
              <a:gd name="T86" fmla="*/ 153 w 482"/>
              <a:gd name="T87" fmla="*/ 194 h 197"/>
              <a:gd name="T88" fmla="*/ 108 w 482"/>
              <a:gd name="T89" fmla="*/ 168 h 197"/>
              <a:gd name="T90" fmla="*/ 78 w 482"/>
              <a:gd name="T91" fmla="*/ 126 h 197"/>
              <a:gd name="T92" fmla="*/ 67 w 482"/>
              <a:gd name="T93" fmla="*/ 86 h 197"/>
              <a:gd name="T94" fmla="*/ 76 w 482"/>
              <a:gd name="T95" fmla="*/ 52 h 197"/>
              <a:gd name="T96" fmla="*/ 98 w 482"/>
              <a:gd name="T97" fmla="*/ 20 h 197"/>
              <a:gd name="T98" fmla="*/ 128 w 482"/>
              <a:gd name="T99" fmla="*/ 2 h 197"/>
              <a:gd name="T100" fmla="*/ 160 w 482"/>
              <a:gd name="T101" fmla="*/ 5 h 197"/>
              <a:gd name="T102" fmla="*/ 188 w 482"/>
              <a:gd name="T103" fmla="*/ 26 h 197"/>
              <a:gd name="T104" fmla="*/ 206 w 482"/>
              <a:gd name="T105" fmla="*/ 60 h 197"/>
              <a:gd name="T106" fmla="*/ 208 w 482"/>
              <a:gd name="T107" fmla="*/ 102 h 197"/>
              <a:gd name="T108" fmla="*/ 188 w 482"/>
              <a:gd name="T109" fmla="*/ 145 h 197"/>
              <a:gd name="T110" fmla="*/ 150 w 482"/>
              <a:gd name="T111" fmla="*/ 181 h 197"/>
              <a:gd name="T112" fmla="*/ 102 w 482"/>
              <a:gd name="T113" fmla="*/ 196 h 197"/>
              <a:gd name="T114" fmla="*/ 57 w 482"/>
              <a:gd name="T115" fmla="*/ 181 h 197"/>
              <a:gd name="T116" fmla="*/ 21 w 482"/>
              <a:gd name="T117" fmla="*/ 145 h 197"/>
              <a:gd name="T118" fmla="*/ 2 w 482"/>
              <a:gd name="T11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8" name="Line 48"/>
          <p:cNvSpPr>
            <a:spLocks noChangeShapeType="1"/>
          </p:cNvSpPr>
          <p:nvPr/>
        </p:nvSpPr>
        <p:spPr bwMode="auto">
          <a:xfrm>
            <a:off x="762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9" name="Line 49"/>
          <p:cNvSpPr>
            <a:spLocks noChangeShapeType="1"/>
          </p:cNvSpPr>
          <p:nvPr/>
        </p:nvSpPr>
        <p:spPr bwMode="auto">
          <a:xfrm>
            <a:off x="533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0" name="Oval 50"/>
          <p:cNvSpPr>
            <a:spLocks noChangeArrowheads="1"/>
          </p:cNvSpPr>
          <p:nvPr/>
        </p:nvSpPr>
        <p:spPr bwMode="auto">
          <a:xfrm>
            <a:off x="698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Line 51"/>
          <p:cNvSpPr>
            <a:spLocks noChangeShapeType="1"/>
          </p:cNvSpPr>
          <p:nvPr/>
        </p:nvSpPr>
        <p:spPr bwMode="auto">
          <a:xfrm>
            <a:off x="4191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2" name="Line 52"/>
          <p:cNvSpPr>
            <a:spLocks noChangeShapeType="1"/>
          </p:cNvSpPr>
          <p:nvPr/>
        </p:nvSpPr>
        <p:spPr bwMode="auto">
          <a:xfrm>
            <a:off x="3962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3" name="Oval 53"/>
          <p:cNvSpPr>
            <a:spLocks noChangeArrowheads="1"/>
          </p:cNvSpPr>
          <p:nvPr/>
        </p:nvSpPr>
        <p:spPr bwMode="auto">
          <a:xfrm>
            <a:off x="4127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4" name="Line 54"/>
          <p:cNvSpPr>
            <a:spLocks noChangeShapeType="1"/>
          </p:cNvSpPr>
          <p:nvPr/>
        </p:nvSpPr>
        <p:spPr bwMode="auto">
          <a:xfrm>
            <a:off x="4191000" y="4262438"/>
            <a:ext cx="0" cy="5270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5" name="Line 55"/>
          <p:cNvSpPr>
            <a:spLocks noChangeShapeType="1"/>
          </p:cNvSpPr>
          <p:nvPr/>
        </p:nvSpPr>
        <p:spPr bwMode="auto">
          <a:xfrm>
            <a:off x="3962400" y="4543425"/>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6" name="Oval 56"/>
          <p:cNvSpPr>
            <a:spLocks noChangeArrowheads="1"/>
          </p:cNvSpPr>
          <p:nvPr/>
        </p:nvSpPr>
        <p:spPr bwMode="auto">
          <a:xfrm>
            <a:off x="4127500"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7" name="Freeform 57"/>
          <p:cNvSpPr>
            <a:spLocks/>
          </p:cNvSpPr>
          <p:nvPr/>
        </p:nvSpPr>
        <p:spPr bwMode="auto">
          <a:xfrm>
            <a:off x="4075113" y="4797425"/>
            <a:ext cx="269875" cy="714375"/>
          </a:xfrm>
          <a:custGeom>
            <a:avLst/>
            <a:gdLst>
              <a:gd name="T0" fmla="*/ 113 w 196"/>
              <a:gd name="T1" fmla="*/ 5 h 481"/>
              <a:gd name="T2" fmla="*/ 155 w 196"/>
              <a:gd name="T3" fmla="*/ 28 h 481"/>
              <a:gd name="T4" fmla="*/ 187 w 196"/>
              <a:gd name="T5" fmla="*/ 68 h 481"/>
              <a:gd name="T6" fmla="*/ 192 w 196"/>
              <a:gd name="T7" fmla="*/ 122 h 481"/>
              <a:gd name="T8" fmla="*/ 167 w 196"/>
              <a:gd name="T9" fmla="*/ 168 h 481"/>
              <a:gd name="T10" fmla="*/ 127 w 196"/>
              <a:gd name="T11" fmla="*/ 198 h 481"/>
              <a:gd name="T12" fmla="*/ 87 w 196"/>
              <a:gd name="T13" fmla="*/ 209 h 481"/>
              <a:gd name="T14" fmla="*/ 50 w 196"/>
              <a:gd name="T15" fmla="*/ 203 h 481"/>
              <a:gd name="T16" fmla="*/ 20 w 196"/>
              <a:gd name="T17" fmla="*/ 183 h 481"/>
              <a:gd name="T18" fmla="*/ 1 w 196"/>
              <a:gd name="T19" fmla="*/ 152 h 481"/>
              <a:gd name="T20" fmla="*/ 6 w 196"/>
              <a:gd name="T21" fmla="*/ 114 h 481"/>
              <a:gd name="T22" fmla="*/ 29 w 196"/>
              <a:gd name="T23" fmla="*/ 85 h 481"/>
              <a:gd name="T24" fmla="*/ 63 w 196"/>
              <a:gd name="T25" fmla="*/ 70 h 481"/>
              <a:gd name="T26" fmla="*/ 99 w 196"/>
              <a:gd name="T27" fmla="*/ 68 h 481"/>
              <a:gd name="T28" fmla="*/ 142 w 196"/>
              <a:gd name="T29" fmla="*/ 85 h 481"/>
              <a:gd name="T30" fmla="*/ 179 w 196"/>
              <a:gd name="T31" fmla="*/ 120 h 481"/>
              <a:gd name="T32" fmla="*/ 194 w 196"/>
              <a:gd name="T33" fmla="*/ 171 h 481"/>
              <a:gd name="T34" fmla="*/ 179 w 196"/>
              <a:gd name="T35" fmla="*/ 221 h 481"/>
              <a:gd name="T36" fmla="*/ 141 w 196"/>
              <a:gd name="T37" fmla="*/ 256 h 481"/>
              <a:gd name="T38" fmla="*/ 99 w 196"/>
              <a:gd name="T39" fmla="*/ 274 h 481"/>
              <a:gd name="T40" fmla="*/ 62 w 196"/>
              <a:gd name="T41" fmla="*/ 273 h 481"/>
              <a:gd name="T42" fmla="*/ 29 w 196"/>
              <a:gd name="T43" fmla="*/ 258 h 481"/>
              <a:gd name="T44" fmla="*/ 6 w 196"/>
              <a:gd name="T45" fmla="*/ 232 h 481"/>
              <a:gd name="T46" fmla="*/ 1 w 196"/>
              <a:gd name="T47" fmla="*/ 192 h 481"/>
              <a:gd name="T48" fmla="*/ 20 w 196"/>
              <a:gd name="T49" fmla="*/ 162 h 481"/>
              <a:gd name="T50" fmla="*/ 52 w 196"/>
              <a:gd name="T51" fmla="*/ 142 h 481"/>
              <a:gd name="T52" fmla="*/ 86 w 196"/>
              <a:gd name="T53" fmla="*/ 134 h 481"/>
              <a:gd name="T54" fmla="*/ 128 w 196"/>
              <a:gd name="T55" fmla="*/ 145 h 481"/>
              <a:gd name="T56" fmla="*/ 168 w 196"/>
              <a:gd name="T57" fmla="*/ 174 h 481"/>
              <a:gd name="T58" fmla="*/ 193 w 196"/>
              <a:gd name="T59" fmla="*/ 219 h 481"/>
              <a:gd name="T60" fmla="*/ 187 w 196"/>
              <a:gd name="T61" fmla="*/ 273 h 481"/>
              <a:gd name="T62" fmla="*/ 155 w 196"/>
              <a:gd name="T63" fmla="*/ 314 h 481"/>
              <a:gd name="T64" fmla="*/ 113 w 196"/>
              <a:gd name="T65" fmla="*/ 337 h 481"/>
              <a:gd name="T66" fmla="*/ 75 w 196"/>
              <a:gd name="T67" fmla="*/ 341 h 481"/>
              <a:gd name="T68" fmla="*/ 40 w 196"/>
              <a:gd name="T69" fmla="*/ 331 h 481"/>
              <a:gd name="T70" fmla="*/ 12 w 196"/>
              <a:gd name="T71" fmla="*/ 308 h 481"/>
              <a:gd name="T72" fmla="*/ 0 w 196"/>
              <a:gd name="T73" fmla="*/ 273 h 481"/>
              <a:gd name="T74" fmla="*/ 12 w 196"/>
              <a:gd name="T75" fmla="*/ 238 h 481"/>
              <a:gd name="T76" fmla="*/ 40 w 196"/>
              <a:gd name="T77" fmla="*/ 213 h 481"/>
              <a:gd name="T78" fmla="*/ 75 w 196"/>
              <a:gd name="T79" fmla="*/ 203 h 481"/>
              <a:gd name="T80" fmla="*/ 113 w 196"/>
              <a:gd name="T81" fmla="*/ 206 h 481"/>
              <a:gd name="T82" fmla="*/ 155 w 196"/>
              <a:gd name="T83" fmla="*/ 232 h 481"/>
              <a:gd name="T84" fmla="*/ 187 w 196"/>
              <a:gd name="T85" fmla="*/ 273 h 481"/>
              <a:gd name="T86" fmla="*/ 193 w 196"/>
              <a:gd name="T87" fmla="*/ 328 h 481"/>
              <a:gd name="T88" fmla="*/ 167 w 196"/>
              <a:gd name="T89" fmla="*/ 372 h 481"/>
              <a:gd name="T90" fmla="*/ 126 w 196"/>
              <a:gd name="T91" fmla="*/ 402 h 481"/>
              <a:gd name="T92" fmla="*/ 86 w 196"/>
              <a:gd name="T93" fmla="*/ 413 h 481"/>
              <a:gd name="T94" fmla="*/ 52 w 196"/>
              <a:gd name="T95" fmla="*/ 404 h 481"/>
              <a:gd name="T96" fmla="*/ 20 w 196"/>
              <a:gd name="T97" fmla="*/ 383 h 481"/>
              <a:gd name="T98" fmla="*/ 2 w 196"/>
              <a:gd name="T99" fmla="*/ 352 h 481"/>
              <a:gd name="T100" fmla="*/ 5 w 196"/>
              <a:gd name="T101" fmla="*/ 320 h 481"/>
              <a:gd name="T102" fmla="*/ 26 w 196"/>
              <a:gd name="T103" fmla="*/ 293 h 481"/>
              <a:gd name="T104" fmla="*/ 60 w 196"/>
              <a:gd name="T105" fmla="*/ 274 h 481"/>
              <a:gd name="T106" fmla="*/ 101 w 196"/>
              <a:gd name="T107" fmla="*/ 273 h 481"/>
              <a:gd name="T108" fmla="*/ 145 w 196"/>
              <a:gd name="T109" fmla="*/ 293 h 481"/>
              <a:gd name="T110" fmla="*/ 180 w 196"/>
              <a:gd name="T111" fmla="*/ 331 h 481"/>
              <a:gd name="T112" fmla="*/ 195 w 196"/>
              <a:gd name="T113" fmla="*/ 378 h 481"/>
              <a:gd name="T114" fmla="*/ 180 w 196"/>
              <a:gd name="T115" fmla="*/ 423 h 481"/>
              <a:gd name="T116" fmla="*/ 145 w 196"/>
              <a:gd name="T117" fmla="*/ 459 h 481"/>
              <a:gd name="T118" fmla="*/ 100 w 196"/>
              <a:gd name="T119" fmla="*/ 478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1">
                <a:moveTo>
                  <a:pt x="86" y="0"/>
                </a:moveTo>
                <a:lnTo>
                  <a:pt x="99" y="2"/>
                </a:lnTo>
                <a:lnTo>
                  <a:pt x="113" y="5"/>
                </a:lnTo>
                <a:lnTo>
                  <a:pt x="127" y="11"/>
                </a:lnTo>
                <a:lnTo>
                  <a:pt x="142" y="18"/>
                </a:lnTo>
                <a:lnTo>
                  <a:pt x="155" y="28"/>
                </a:lnTo>
                <a:lnTo>
                  <a:pt x="168" y="40"/>
                </a:lnTo>
                <a:lnTo>
                  <a:pt x="179" y="54"/>
                </a:lnTo>
                <a:lnTo>
                  <a:pt x="187" y="68"/>
                </a:lnTo>
                <a:lnTo>
                  <a:pt x="193" y="85"/>
                </a:lnTo>
                <a:lnTo>
                  <a:pt x="194" y="104"/>
                </a:lnTo>
                <a:lnTo>
                  <a:pt x="192" y="122"/>
                </a:lnTo>
                <a:lnTo>
                  <a:pt x="187" y="139"/>
                </a:lnTo>
                <a:lnTo>
                  <a:pt x="179" y="154"/>
                </a:lnTo>
                <a:lnTo>
                  <a:pt x="167" y="168"/>
                </a:lnTo>
                <a:lnTo>
                  <a:pt x="155" y="180"/>
                </a:lnTo>
                <a:lnTo>
                  <a:pt x="141" y="189"/>
                </a:lnTo>
                <a:lnTo>
                  <a:pt x="127" y="198"/>
                </a:lnTo>
                <a:lnTo>
                  <a:pt x="113" y="203"/>
                </a:lnTo>
                <a:lnTo>
                  <a:pt x="99" y="207"/>
                </a:lnTo>
                <a:lnTo>
                  <a:pt x="87" y="209"/>
                </a:lnTo>
                <a:lnTo>
                  <a:pt x="75" y="207"/>
                </a:lnTo>
                <a:lnTo>
                  <a:pt x="62" y="206"/>
                </a:lnTo>
                <a:lnTo>
                  <a:pt x="50" y="203"/>
                </a:lnTo>
                <a:lnTo>
                  <a:pt x="40" y="196"/>
                </a:lnTo>
                <a:lnTo>
                  <a:pt x="29" y="190"/>
                </a:lnTo>
                <a:lnTo>
                  <a:pt x="20" y="183"/>
                </a:lnTo>
                <a:lnTo>
                  <a:pt x="12" y="174"/>
                </a:lnTo>
                <a:lnTo>
                  <a:pt x="6" y="165"/>
                </a:lnTo>
                <a:lnTo>
                  <a:pt x="1" y="152"/>
                </a:lnTo>
                <a:lnTo>
                  <a:pt x="0" y="139"/>
                </a:lnTo>
                <a:lnTo>
                  <a:pt x="1" y="125"/>
                </a:lnTo>
                <a:lnTo>
                  <a:pt x="6" y="114"/>
                </a:lnTo>
                <a:lnTo>
                  <a:pt x="12" y="104"/>
                </a:lnTo>
                <a:lnTo>
                  <a:pt x="20" y="94"/>
                </a:lnTo>
                <a:lnTo>
                  <a:pt x="29" y="85"/>
                </a:lnTo>
                <a:lnTo>
                  <a:pt x="40" y="79"/>
                </a:lnTo>
                <a:lnTo>
                  <a:pt x="52" y="75"/>
                </a:lnTo>
                <a:lnTo>
                  <a:pt x="63" y="70"/>
                </a:lnTo>
                <a:lnTo>
                  <a:pt x="75" y="68"/>
                </a:lnTo>
                <a:lnTo>
                  <a:pt x="86" y="67"/>
                </a:lnTo>
                <a:lnTo>
                  <a:pt x="99" y="68"/>
                </a:lnTo>
                <a:lnTo>
                  <a:pt x="113" y="71"/>
                </a:lnTo>
                <a:lnTo>
                  <a:pt x="127" y="78"/>
                </a:lnTo>
                <a:lnTo>
                  <a:pt x="142" y="85"/>
                </a:lnTo>
                <a:lnTo>
                  <a:pt x="155" y="94"/>
                </a:lnTo>
                <a:lnTo>
                  <a:pt x="168" y="107"/>
                </a:lnTo>
                <a:lnTo>
                  <a:pt x="179" y="120"/>
                </a:lnTo>
                <a:lnTo>
                  <a:pt x="187" y="136"/>
                </a:lnTo>
                <a:lnTo>
                  <a:pt x="193" y="152"/>
                </a:lnTo>
                <a:lnTo>
                  <a:pt x="194" y="171"/>
                </a:lnTo>
                <a:lnTo>
                  <a:pt x="192" y="189"/>
                </a:lnTo>
                <a:lnTo>
                  <a:pt x="187" y="206"/>
                </a:lnTo>
                <a:lnTo>
                  <a:pt x="179" y="221"/>
                </a:lnTo>
                <a:lnTo>
                  <a:pt x="167" y="235"/>
                </a:lnTo>
                <a:lnTo>
                  <a:pt x="155" y="247"/>
                </a:lnTo>
                <a:lnTo>
                  <a:pt x="141" y="256"/>
                </a:lnTo>
                <a:lnTo>
                  <a:pt x="127" y="265"/>
                </a:lnTo>
                <a:lnTo>
                  <a:pt x="113" y="270"/>
                </a:lnTo>
                <a:lnTo>
                  <a:pt x="99" y="274"/>
                </a:lnTo>
                <a:lnTo>
                  <a:pt x="87" y="276"/>
                </a:lnTo>
                <a:lnTo>
                  <a:pt x="75" y="274"/>
                </a:lnTo>
                <a:lnTo>
                  <a:pt x="62" y="273"/>
                </a:lnTo>
                <a:lnTo>
                  <a:pt x="50" y="270"/>
                </a:lnTo>
                <a:lnTo>
                  <a:pt x="40" y="264"/>
                </a:lnTo>
                <a:lnTo>
                  <a:pt x="29" y="258"/>
                </a:lnTo>
                <a:lnTo>
                  <a:pt x="20" y="250"/>
                </a:lnTo>
                <a:lnTo>
                  <a:pt x="12" y="241"/>
                </a:lnTo>
                <a:lnTo>
                  <a:pt x="6" y="232"/>
                </a:lnTo>
                <a:lnTo>
                  <a:pt x="1" y="219"/>
                </a:lnTo>
                <a:lnTo>
                  <a:pt x="0" y="206"/>
                </a:lnTo>
                <a:lnTo>
                  <a:pt x="1" y="192"/>
                </a:lnTo>
                <a:lnTo>
                  <a:pt x="6" y="181"/>
                </a:lnTo>
                <a:lnTo>
                  <a:pt x="12" y="171"/>
                </a:lnTo>
                <a:lnTo>
                  <a:pt x="20" y="162"/>
                </a:lnTo>
                <a:lnTo>
                  <a:pt x="29" y="152"/>
                </a:lnTo>
                <a:lnTo>
                  <a:pt x="40" y="146"/>
                </a:lnTo>
                <a:lnTo>
                  <a:pt x="52" y="142"/>
                </a:lnTo>
                <a:lnTo>
                  <a:pt x="63" y="137"/>
                </a:lnTo>
                <a:lnTo>
                  <a:pt x="75" y="136"/>
                </a:lnTo>
                <a:lnTo>
                  <a:pt x="86" y="134"/>
                </a:lnTo>
                <a:lnTo>
                  <a:pt x="99" y="136"/>
                </a:lnTo>
                <a:lnTo>
                  <a:pt x="113" y="139"/>
                </a:lnTo>
                <a:lnTo>
                  <a:pt x="128" y="145"/>
                </a:lnTo>
                <a:lnTo>
                  <a:pt x="142" y="152"/>
                </a:lnTo>
                <a:lnTo>
                  <a:pt x="156" y="162"/>
                </a:lnTo>
                <a:lnTo>
                  <a:pt x="168" y="174"/>
                </a:lnTo>
                <a:lnTo>
                  <a:pt x="179" y="187"/>
                </a:lnTo>
                <a:lnTo>
                  <a:pt x="187" y="203"/>
                </a:lnTo>
                <a:lnTo>
                  <a:pt x="193" y="219"/>
                </a:lnTo>
                <a:lnTo>
                  <a:pt x="194" y="238"/>
                </a:lnTo>
                <a:lnTo>
                  <a:pt x="193" y="256"/>
                </a:lnTo>
                <a:lnTo>
                  <a:pt x="187" y="273"/>
                </a:lnTo>
                <a:lnTo>
                  <a:pt x="179" y="288"/>
                </a:lnTo>
                <a:lnTo>
                  <a:pt x="168" y="302"/>
                </a:lnTo>
                <a:lnTo>
                  <a:pt x="155" y="314"/>
                </a:lnTo>
                <a:lnTo>
                  <a:pt x="141" y="323"/>
                </a:lnTo>
                <a:lnTo>
                  <a:pt x="127" y="332"/>
                </a:lnTo>
                <a:lnTo>
                  <a:pt x="113" y="337"/>
                </a:lnTo>
                <a:lnTo>
                  <a:pt x="99" y="341"/>
                </a:lnTo>
                <a:lnTo>
                  <a:pt x="87" y="343"/>
                </a:lnTo>
                <a:lnTo>
                  <a:pt x="75" y="341"/>
                </a:lnTo>
                <a:lnTo>
                  <a:pt x="63" y="340"/>
                </a:lnTo>
                <a:lnTo>
                  <a:pt x="50" y="337"/>
                </a:lnTo>
                <a:lnTo>
                  <a:pt x="40" y="331"/>
                </a:lnTo>
                <a:lnTo>
                  <a:pt x="29" y="324"/>
                </a:lnTo>
                <a:lnTo>
                  <a:pt x="20" y="317"/>
                </a:lnTo>
                <a:lnTo>
                  <a:pt x="12" y="308"/>
                </a:lnTo>
                <a:lnTo>
                  <a:pt x="6" y="299"/>
                </a:lnTo>
                <a:lnTo>
                  <a:pt x="2" y="287"/>
                </a:lnTo>
                <a:lnTo>
                  <a:pt x="0" y="273"/>
                </a:lnTo>
                <a:lnTo>
                  <a:pt x="2" y="259"/>
                </a:lnTo>
                <a:lnTo>
                  <a:pt x="6" y="248"/>
                </a:lnTo>
                <a:lnTo>
                  <a:pt x="12" y="238"/>
                </a:lnTo>
                <a:lnTo>
                  <a:pt x="20" y="229"/>
                </a:lnTo>
                <a:lnTo>
                  <a:pt x="29" y="219"/>
                </a:lnTo>
                <a:lnTo>
                  <a:pt x="40" y="213"/>
                </a:lnTo>
                <a:lnTo>
                  <a:pt x="52" y="209"/>
                </a:lnTo>
                <a:lnTo>
                  <a:pt x="63" y="204"/>
                </a:lnTo>
                <a:lnTo>
                  <a:pt x="75" y="203"/>
                </a:lnTo>
                <a:lnTo>
                  <a:pt x="87" y="201"/>
                </a:lnTo>
                <a:lnTo>
                  <a:pt x="99" y="203"/>
                </a:lnTo>
                <a:lnTo>
                  <a:pt x="113" y="206"/>
                </a:lnTo>
                <a:lnTo>
                  <a:pt x="127" y="212"/>
                </a:lnTo>
                <a:lnTo>
                  <a:pt x="141" y="221"/>
                </a:lnTo>
                <a:lnTo>
                  <a:pt x="155" y="232"/>
                </a:lnTo>
                <a:lnTo>
                  <a:pt x="167" y="244"/>
                </a:lnTo>
                <a:lnTo>
                  <a:pt x="179" y="258"/>
                </a:lnTo>
                <a:lnTo>
                  <a:pt x="187" y="273"/>
                </a:lnTo>
                <a:lnTo>
                  <a:pt x="193" y="291"/>
                </a:lnTo>
                <a:lnTo>
                  <a:pt x="194" y="309"/>
                </a:lnTo>
                <a:lnTo>
                  <a:pt x="193" y="328"/>
                </a:lnTo>
                <a:lnTo>
                  <a:pt x="187" y="344"/>
                </a:lnTo>
                <a:lnTo>
                  <a:pt x="177" y="360"/>
                </a:lnTo>
                <a:lnTo>
                  <a:pt x="167" y="372"/>
                </a:lnTo>
                <a:lnTo>
                  <a:pt x="154" y="384"/>
                </a:lnTo>
                <a:lnTo>
                  <a:pt x="140" y="395"/>
                </a:lnTo>
                <a:lnTo>
                  <a:pt x="126" y="402"/>
                </a:lnTo>
                <a:lnTo>
                  <a:pt x="111" y="409"/>
                </a:lnTo>
                <a:lnTo>
                  <a:pt x="97" y="412"/>
                </a:lnTo>
                <a:lnTo>
                  <a:pt x="86" y="413"/>
                </a:lnTo>
                <a:lnTo>
                  <a:pt x="75" y="412"/>
                </a:lnTo>
                <a:lnTo>
                  <a:pt x="63" y="409"/>
                </a:lnTo>
                <a:lnTo>
                  <a:pt x="52" y="404"/>
                </a:lnTo>
                <a:lnTo>
                  <a:pt x="41" y="398"/>
                </a:lnTo>
                <a:lnTo>
                  <a:pt x="31" y="392"/>
                </a:lnTo>
                <a:lnTo>
                  <a:pt x="20" y="383"/>
                </a:lnTo>
                <a:lnTo>
                  <a:pt x="13" y="373"/>
                </a:lnTo>
                <a:lnTo>
                  <a:pt x="6" y="364"/>
                </a:lnTo>
                <a:lnTo>
                  <a:pt x="2" y="352"/>
                </a:lnTo>
                <a:lnTo>
                  <a:pt x="1" y="341"/>
                </a:lnTo>
                <a:lnTo>
                  <a:pt x="2" y="331"/>
                </a:lnTo>
                <a:lnTo>
                  <a:pt x="5" y="320"/>
                </a:lnTo>
                <a:lnTo>
                  <a:pt x="11" y="309"/>
                </a:lnTo>
                <a:lnTo>
                  <a:pt x="18" y="300"/>
                </a:lnTo>
                <a:lnTo>
                  <a:pt x="26" y="293"/>
                </a:lnTo>
                <a:lnTo>
                  <a:pt x="36" y="285"/>
                </a:lnTo>
                <a:lnTo>
                  <a:pt x="47" y="279"/>
                </a:lnTo>
                <a:lnTo>
                  <a:pt x="60" y="274"/>
                </a:lnTo>
                <a:lnTo>
                  <a:pt x="73" y="273"/>
                </a:lnTo>
                <a:lnTo>
                  <a:pt x="86" y="271"/>
                </a:lnTo>
                <a:lnTo>
                  <a:pt x="101" y="273"/>
                </a:lnTo>
                <a:lnTo>
                  <a:pt x="115" y="277"/>
                </a:lnTo>
                <a:lnTo>
                  <a:pt x="131" y="284"/>
                </a:lnTo>
                <a:lnTo>
                  <a:pt x="145" y="293"/>
                </a:lnTo>
                <a:lnTo>
                  <a:pt x="157" y="303"/>
                </a:lnTo>
                <a:lnTo>
                  <a:pt x="170" y="317"/>
                </a:lnTo>
                <a:lnTo>
                  <a:pt x="180" y="331"/>
                </a:lnTo>
                <a:lnTo>
                  <a:pt x="188" y="346"/>
                </a:lnTo>
                <a:lnTo>
                  <a:pt x="193" y="361"/>
                </a:lnTo>
                <a:lnTo>
                  <a:pt x="195" y="378"/>
                </a:lnTo>
                <a:lnTo>
                  <a:pt x="193" y="393"/>
                </a:lnTo>
                <a:lnTo>
                  <a:pt x="188" y="409"/>
                </a:lnTo>
                <a:lnTo>
                  <a:pt x="180" y="423"/>
                </a:lnTo>
                <a:lnTo>
                  <a:pt x="170" y="437"/>
                </a:lnTo>
                <a:lnTo>
                  <a:pt x="157" y="449"/>
                </a:lnTo>
                <a:lnTo>
                  <a:pt x="145" y="459"/>
                </a:lnTo>
                <a:lnTo>
                  <a:pt x="129" y="468"/>
                </a:lnTo>
                <a:lnTo>
                  <a:pt x="115" y="474"/>
                </a:lnTo>
                <a:lnTo>
                  <a:pt x="100" y="478"/>
                </a:lnTo>
                <a:lnTo>
                  <a:pt x="85" y="48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8" name="Freeform 58"/>
          <p:cNvSpPr>
            <a:spLocks/>
          </p:cNvSpPr>
          <p:nvPr/>
        </p:nvSpPr>
        <p:spPr bwMode="auto">
          <a:xfrm>
            <a:off x="3290888" y="5640388"/>
            <a:ext cx="665162" cy="293687"/>
          </a:xfrm>
          <a:custGeom>
            <a:avLst/>
            <a:gdLst>
              <a:gd name="T0" fmla="*/ 476 w 482"/>
              <a:gd name="T1" fmla="*/ 113 h 197"/>
              <a:gd name="T2" fmla="*/ 453 w 482"/>
              <a:gd name="T3" fmla="*/ 156 h 197"/>
              <a:gd name="T4" fmla="*/ 412 w 482"/>
              <a:gd name="T5" fmla="*/ 188 h 197"/>
              <a:gd name="T6" fmla="*/ 359 w 482"/>
              <a:gd name="T7" fmla="*/ 192 h 197"/>
              <a:gd name="T8" fmla="*/ 313 w 482"/>
              <a:gd name="T9" fmla="*/ 168 h 197"/>
              <a:gd name="T10" fmla="*/ 283 w 482"/>
              <a:gd name="T11" fmla="*/ 128 h 197"/>
              <a:gd name="T12" fmla="*/ 272 w 482"/>
              <a:gd name="T13" fmla="*/ 87 h 197"/>
              <a:gd name="T14" fmla="*/ 278 w 482"/>
              <a:gd name="T15" fmla="*/ 51 h 197"/>
              <a:gd name="T16" fmla="*/ 298 w 482"/>
              <a:gd name="T17" fmla="*/ 20 h 197"/>
              <a:gd name="T18" fmla="*/ 328 w 482"/>
              <a:gd name="T19" fmla="*/ 1 h 197"/>
              <a:gd name="T20" fmla="*/ 366 w 482"/>
              <a:gd name="T21" fmla="*/ 6 h 197"/>
              <a:gd name="T22" fmla="*/ 396 w 482"/>
              <a:gd name="T23" fmla="*/ 30 h 197"/>
              <a:gd name="T24" fmla="*/ 411 w 482"/>
              <a:gd name="T25" fmla="*/ 64 h 197"/>
              <a:gd name="T26" fmla="*/ 412 w 482"/>
              <a:gd name="T27" fmla="*/ 99 h 197"/>
              <a:gd name="T28" fmla="*/ 396 w 482"/>
              <a:gd name="T29" fmla="*/ 143 h 197"/>
              <a:gd name="T30" fmla="*/ 360 w 482"/>
              <a:gd name="T31" fmla="*/ 179 h 197"/>
              <a:gd name="T32" fmla="*/ 310 w 482"/>
              <a:gd name="T33" fmla="*/ 195 h 197"/>
              <a:gd name="T34" fmla="*/ 260 w 482"/>
              <a:gd name="T35" fmla="*/ 179 h 197"/>
              <a:gd name="T36" fmla="*/ 224 w 482"/>
              <a:gd name="T37" fmla="*/ 142 h 197"/>
              <a:gd name="T38" fmla="*/ 206 w 482"/>
              <a:gd name="T39" fmla="*/ 99 h 197"/>
              <a:gd name="T40" fmla="*/ 208 w 482"/>
              <a:gd name="T41" fmla="*/ 63 h 197"/>
              <a:gd name="T42" fmla="*/ 223 w 482"/>
              <a:gd name="T43" fmla="*/ 30 h 197"/>
              <a:gd name="T44" fmla="*/ 249 w 482"/>
              <a:gd name="T45" fmla="*/ 6 h 197"/>
              <a:gd name="T46" fmla="*/ 289 w 482"/>
              <a:gd name="T47" fmla="*/ 1 h 197"/>
              <a:gd name="T48" fmla="*/ 319 w 482"/>
              <a:gd name="T49" fmla="*/ 20 h 197"/>
              <a:gd name="T50" fmla="*/ 339 w 482"/>
              <a:gd name="T51" fmla="*/ 52 h 197"/>
              <a:gd name="T52" fmla="*/ 347 w 482"/>
              <a:gd name="T53" fmla="*/ 86 h 197"/>
              <a:gd name="T54" fmla="*/ 336 w 482"/>
              <a:gd name="T55" fmla="*/ 129 h 197"/>
              <a:gd name="T56" fmla="*/ 307 w 482"/>
              <a:gd name="T57" fmla="*/ 169 h 197"/>
              <a:gd name="T58" fmla="*/ 261 w 482"/>
              <a:gd name="T59" fmla="*/ 194 h 197"/>
              <a:gd name="T60" fmla="*/ 208 w 482"/>
              <a:gd name="T61" fmla="*/ 188 h 197"/>
              <a:gd name="T62" fmla="*/ 167 w 482"/>
              <a:gd name="T63" fmla="*/ 156 h 197"/>
              <a:gd name="T64" fmla="*/ 144 w 482"/>
              <a:gd name="T65" fmla="*/ 113 h 197"/>
              <a:gd name="T66" fmla="*/ 139 w 482"/>
              <a:gd name="T67" fmla="*/ 76 h 197"/>
              <a:gd name="T68" fmla="*/ 150 w 482"/>
              <a:gd name="T69" fmla="*/ 40 h 197"/>
              <a:gd name="T70" fmla="*/ 173 w 482"/>
              <a:gd name="T71" fmla="*/ 12 h 197"/>
              <a:gd name="T72" fmla="*/ 208 w 482"/>
              <a:gd name="T73" fmla="*/ 0 h 197"/>
              <a:gd name="T74" fmla="*/ 243 w 482"/>
              <a:gd name="T75" fmla="*/ 12 h 197"/>
              <a:gd name="T76" fmla="*/ 267 w 482"/>
              <a:gd name="T77" fmla="*/ 40 h 197"/>
              <a:gd name="T78" fmla="*/ 278 w 482"/>
              <a:gd name="T79" fmla="*/ 76 h 197"/>
              <a:gd name="T80" fmla="*/ 275 w 482"/>
              <a:gd name="T81" fmla="*/ 113 h 197"/>
              <a:gd name="T82" fmla="*/ 249 w 482"/>
              <a:gd name="T83" fmla="*/ 156 h 197"/>
              <a:gd name="T84" fmla="*/ 208 w 482"/>
              <a:gd name="T85" fmla="*/ 188 h 197"/>
              <a:gd name="T86" fmla="*/ 153 w 482"/>
              <a:gd name="T87" fmla="*/ 194 h 197"/>
              <a:gd name="T88" fmla="*/ 108 w 482"/>
              <a:gd name="T89" fmla="*/ 168 h 197"/>
              <a:gd name="T90" fmla="*/ 78 w 482"/>
              <a:gd name="T91" fmla="*/ 126 h 197"/>
              <a:gd name="T92" fmla="*/ 67 w 482"/>
              <a:gd name="T93" fmla="*/ 86 h 197"/>
              <a:gd name="T94" fmla="*/ 76 w 482"/>
              <a:gd name="T95" fmla="*/ 52 h 197"/>
              <a:gd name="T96" fmla="*/ 98 w 482"/>
              <a:gd name="T97" fmla="*/ 20 h 197"/>
              <a:gd name="T98" fmla="*/ 128 w 482"/>
              <a:gd name="T99" fmla="*/ 2 h 197"/>
              <a:gd name="T100" fmla="*/ 160 w 482"/>
              <a:gd name="T101" fmla="*/ 5 h 197"/>
              <a:gd name="T102" fmla="*/ 188 w 482"/>
              <a:gd name="T103" fmla="*/ 26 h 197"/>
              <a:gd name="T104" fmla="*/ 206 w 482"/>
              <a:gd name="T105" fmla="*/ 60 h 197"/>
              <a:gd name="T106" fmla="*/ 208 w 482"/>
              <a:gd name="T107" fmla="*/ 102 h 197"/>
              <a:gd name="T108" fmla="*/ 188 w 482"/>
              <a:gd name="T109" fmla="*/ 145 h 197"/>
              <a:gd name="T110" fmla="*/ 150 w 482"/>
              <a:gd name="T111" fmla="*/ 181 h 197"/>
              <a:gd name="T112" fmla="*/ 102 w 482"/>
              <a:gd name="T113" fmla="*/ 196 h 197"/>
              <a:gd name="T114" fmla="*/ 57 w 482"/>
              <a:gd name="T115" fmla="*/ 181 h 197"/>
              <a:gd name="T116" fmla="*/ 21 w 482"/>
              <a:gd name="T117" fmla="*/ 145 h 197"/>
              <a:gd name="T118" fmla="*/ 2 w 482"/>
              <a:gd name="T11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9" name="Line 59"/>
          <p:cNvSpPr>
            <a:spLocks noChangeShapeType="1"/>
          </p:cNvSpPr>
          <p:nvPr/>
        </p:nvSpPr>
        <p:spPr bwMode="auto">
          <a:xfrm>
            <a:off x="303847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Line 60"/>
          <p:cNvSpPr>
            <a:spLocks noChangeShapeType="1"/>
          </p:cNvSpPr>
          <p:nvPr/>
        </p:nvSpPr>
        <p:spPr bwMode="auto">
          <a:xfrm>
            <a:off x="280987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Oval 61"/>
          <p:cNvSpPr>
            <a:spLocks noChangeArrowheads="1"/>
          </p:cNvSpPr>
          <p:nvPr/>
        </p:nvSpPr>
        <p:spPr bwMode="auto">
          <a:xfrm>
            <a:off x="297497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 name="Freeform 62"/>
          <p:cNvSpPr>
            <a:spLocks/>
          </p:cNvSpPr>
          <p:nvPr/>
        </p:nvSpPr>
        <p:spPr bwMode="auto">
          <a:xfrm>
            <a:off x="2149475" y="5643563"/>
            <a:ext cx="665163" cy="293687"/>
          </a:xfrm>
          <a:custGeom>
            <a:avLst/>
            <a:gdLst>
              <a:gd name="T0" fmla="*/ 476 w 482"/>
              <a:gd name="T1" fmla="*/ 113 h 197"/>
              <a:gd name="T2" fmla="*/ 453 w 482"/>
              <a:gd name="T3" fmla="*/ 156 h 197"/>
              <a:gd name="T4" fmla="*/ 412 w 482"/>
              <a:gd name="T5" fmla="*/ 188 h 197"/>
              <a:gd name="T6" fmla="*/ 359 w 482"/>
              <a:gd name="T7" fmla="*/ 192 h 197"/>
              <a:gd name="T8" fmla="*/ 313 w 482"/>
              <a:gd name="T9" fmla="*/ 168 h 197"/>
              <a:gd name="T10" fmla="*/ 283 w 482"/>
              <a:gd name="T11" fmla="*/ 128 h 197"/>
              <a:gd name="T12" fmla="*/ 272 w 482"/>
              <a:gd name="T13" fmla="*/ 87 h 197"/>
              <a:gd name="T14" fmla="*/ 278 w 482"/>
              <a:gd name="T15" fmla="*/ 51 h 197"/>
              <a:gd name="T16" fmla="*/ 298 w 482"/>
              <a:gd name="T17" fmla="*/ 20 h 197"/>
              <a:gd name="T18" fmla="*/ 328 w 482"/>
              <a:gd name="T19" fmla="*/ 1 h 197"/>
              <a:gd name="T20" fmla="*/ 366 w 482"/>
              <a:gd name="T21" fmla="*/ 6 h 197"/>
              <a:gd name="T22" fmla="*/ 396 w 482"/>
              <a:gd name="T23" fmla="*/ 30 h 197"/>
              <a:gd name="T24" fmla="*/ 411 w 482"/>
              <a:gd name="T25" fmla="*/ 64 h 197"/>
              <a:gd name="T26" fmla="*/ 412 w 482"/>
              <a:gd name="T27" fmla="*/ 99 h 197"/>
              <a:gd name="T28" fmla="*/ 396 w 482"/>
              <a:gd name="T29" fmla="*/ 143 h 197"/>
              <a:gd name="T30" fmla="*/ 360 w 482"/>
              <a:gd name="T31" fmla="*/ 179 h 197"/>
              <a:gd name="T32" fmla="*/ 310 w 482"/>
              <a:gd name="T33" fmla="*/ 195 h 197"/>
              <a:gd name="T34" fmla="*/ 260 w 482"/>
              <a:gd name="T35" fmla="*/ 179 h 197"/>
              <a:gd name="T36" fmla="*/ 224 w 482"/>
              <a:gd name="T37" fmla="*/ 142 h 197"/>
              <a:gd name="T38" fmla="*/ 206 w 482"/>
              <a:gd name="T39" fmla="*/ 99 h 197"/>
              <a:gd name="T40" fmla="*/ 208 w 482"/>
              <a:gd name="T41" fmla="*/ 63 h 197"/>
              <a:gd name="T42" fmla="*/ 223 w 482"/>
              <a:gd name="T43" fmla="*/ 30 h 197"/>
              <a:gd name="T44" fmla="*/ 249 w 482"/>
              <a:gd name="T45" fmla="*/ 6 h 197"/>
              <a:gd name="T46" fmla="*/ 289 w 482"/>
              <a:gd name="T47" fmla="*/ 1 h 197"/>
              <a:gd name="T48" fmla="*/ 319 w 482"/>
              <a:gd name="T49" fmla="*/ 20 h 197"/>
              <a:gd name="T50" fmla="*/ 339 w 482"/>
              <a:gd name="T51" fmla="*/ 52 h 197"/>
              <a:gd name="T52" fmla="*/ 347 w 482"/>
              <a:gd name="T53" fmla="*/ 86 h 197"/>
              <a:gd name="T54" fmla="*/ 336 w 482"/>
              <a:gd name="T55" fmla="*/ 129 h 197"/>
              <a:gd name="T56" fmla="*/ 307 w 482"/>
              <a:gd name="T57" fmla="*/ 169 h 197"/>
              <a:gd name="T58" fmla="*/ 261 w 482"/>
              <a:gd name="T59" fmla="*/ 194 h 197"/>
              <a:gd name="T60" fmla="*/ 208 w 482"/>
              <a:gd name="T61" fmla="*/ 188 h 197"/>
              <a:gd name="T62" fmla="*/ 167 w 482"/>
              <a:gd name="T63" fmla="*/ 156 h 197"/>
              <a:gd name="T64" fmla="*/ 144 w 482"/>
              <a:gd name="T65" fmla="*/ 113 h 197"/>
              <a:gd name="T66" fmla="*/ 139 w 482"/>
              <a:gd name="T67" fmla="*/ 76 h 197"/>
              <a:gd name="T68" fmla="*/ 150 w 482"/>
              <a:gd name="T69" fmla="*/ 40 h 197"/>
              <a:gd name="T70" fmla="*/ 173 w 482"/>
              <a:gd name="T71" fmla="*/ 12 h 197"/>
              <a:gd name="T72" fmla="*/ 208 w 482"/>
              <a:gd name="T73" fmla="*/ 0 h 197"/>
              <a:gd name="T74" fmla="*/ 243 w 482"/>
              <a:gd name="T75" fmla="*/ 12 h 197"/>
              <a:gd name="T76" fmla="*/ 267 w 482"/>
              <a:gd name="T77" fmla="*/ 40 h 197"/>
              <a:gd name="T78" fmla="*/ 278 w 482"/>
              <a:gd name="T79" fmla="*/ 76 h 197"/>
              <a:gd name="T80" fmla="*/ 275 w 482"/>
              <a:gd name="T81" fmla="*/ 113 h 197"/>
              <a:gd name="T82" fmla="*/ 249 w 482"/>
              <a:gd name="T83" fmla="*/ 156 h 197"/>
              <a:gd name="T84" fmla="*/ 208 w 482"/>
              <a:gd name="T85" fmla="*/ 188 h 197"/>
              <a:gd name="T86" fmla="*/ 153 w 482"/>
              <a:gd name="T87" fmla="*/ 194 h 197"/>
              <a:gd name="T88" fmla="*/ 108 w 482"/>
              <a:gd name="T89" fmla="*/ 168 h 197"/>
              <a:gd name="T90" fmla="*/ 78 w 482"/>
              <a:gd name="T91" fmla="*/ 126 h 197"/>
              <a:gd name="T92" fmla="*/ 67 w 482"/>
              <a:gd name="T93" fmla="*/ 86 h 197"/>
              <a:gd name="T94" fmla="*/ 76 w 482"/>
              <a:gd name="T95" fmla="*/ 52 h 197"/>
              <a:gd name="T96" fmla="*/ 98 w 482"/>
              <a:gd name="T97" fmla="*/ 20 h 197"/>
              <a:gd name="T98" fmla="*/ 128 w 482"/>
              <a:gd name="T99" fmla="*/ 2 h 197"/>
              <a:gd name="T100" fmla="*/ 160 w 482"/>
              <a:gd name="T101" fmla="*/ 5 h 197"/>
              <a:gd name="T102" fmla="*/ 188 w 482"/>
              <a:gd name="T103" fmla="*/ 26 h 197"/>
              <a:gd name="T104" fmla="*/ 206 w 482"/>
              <a:gd name="T105" fmla="*/ 60 h 197"/>
              <a:gd name="T106" fmla="*/ 208 w 482"/>
              <a:gd name="T107" fmla="*/ 102 h 197"/>
              <a:gd name="T108" fmla="*/ 188 w 482"/>
              <a:gd name="T109" fmla="*/ 145 h 197"/>
              <a:gd name="T110" fmla="*/ 150 w 482"/>
              <a:gd name="T111" fmla="*/ 181 h 197"/>
              <a:gd name="T112" fmla="*/ 102 w 482"/>
              <a:gd name="T113" fmla="*/ 196 h 197"/>
              <a:gd name="T114" fmla="*/ 57 w 482"/>
              <a:gd name="T115" fmla="*/ 181 h 197"/>
              <a:gd name="T116" fmla="*/ 21 w 482"/>
              <a:gd name="T117" fmla="*/ 145 h 197"/>
              <a:gd name="T118" fmla="*/ 2 w 482"/>
              <a:gd name="T11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 name="Freeform 63"/>
          <p:cNvSpPr>
            <a:spLocks/>
          </p:cNvSpPr>
          <p:nvPr/>
        </p:nvSpPr>
        <p:spPr bwMode="auto">
          <a:xfrm>
            <a:off x="2833688" y="4648200"/>
            <a:ext cx="287337" cy="862013"/>
          </a:xfrm>
          <a:custGeom>
            <a:avLst/>
            <a:gdLst>
              <a:gd name="T0" fmla="*/ 122 w 209"/>
              <a:gd name="T1" fmla="*/ 575 h 580"/>
              <a:gd name="T2" fmla="*/ 81 w 209"/>
              <a:gd name="T3" fmla="*/ 553 h 580"/>
              <a:gd name="T4" fmla="*/ 48 w 209"/>
              <a:gd name="T5" fmla="*/ 506 h 580"/>
              <a:gd name="T6" fmla="*/ 36 w 209"/>
              <a:gd name="T7" fmla="*/ 442 h 580"/>
              <a:gd name="T8" fmla="*/ 52 w 209"/>
              <a:gd name="T9" fmla="*/ 385 h 580"/>
              <a:gd name="T10" fmla="*/ 85 w 209"/>
              <a:gd name="T11" fmla="*/ 345 h 580"/>
              <a:gd name="T12" fmla="*/ 119 w 209"/>
              <a:gd name="T13" fmla="*/ 328 h 580"/>
              <a:gd name="T14" fmla="*/ 154 w 209"/>
              <a:gd name="T15" fmla="*/ 332 h 580"/>
              <a:gd name="T16" fmla="*/ 183 w 209"/>
              <a:gd name="T17" fmla="*/ 353 h 580"/>
              <a:gd name="T18" fmla="*/ 204 w 209"/>
              <a:gd name="T19" fmla="*/ 387 h 580"/>
              <a:gd name="T20" fmla="*/ 205 w 209"/>
              <a:gd name="T21" fmla="*/ 433 h 580"/>
              <a:gd name="T22" fmla="*/ 187 w 209"/>
              <a:gd name="T23" fmla="*/ 471 h 580"/>
              <a:gd name="T24" fmla="*/ 159 w 209"/>
              <a:gd name="T25" fmla="*/ 493 h 580"/>
              <a:gd name="T26" fmla="*/ 127 w 209"/>
              <a:gd name="T27" fmla="*/ 498 h 580"/>
              <a:gd name="T28" fmla="*/ 86 w 209"/>
              <a:gd name="T29" fmla="*/ 481 h 580"/>
              <a:gd name="T30" fmla="*/ 48 w 209"/>
              <a:gd name="T31" fmla="*/ 443 h 580"/>
              <a:gd name="T32" fmla="*/ 28 w 209"/>
              <a:gd name="T33" fmla="*/ 384 h 580"/>
              <a:gd name="T34" fmla="*/ 35 w 209"/>
              <a:gd name="T35" fmla="*/ 322 h 580"/>
              <a:gd name="T36" fmla="*/ 65 w 209"/>
              <a:gd name="T37" fmla="*/ 275 h 580"/>
              <a:gd name="T38" fmla="*/ 101 w 209"/>
              <a:gd name="T39" fmla="*/ 249 h 580"/>
              <a:gd name="T40" fmla="*/ 134 w 209"/>
              <a:gd name="T41" fmla="*/ 248 h 580"/>
              <a:gd name="T42" fmla="*/ 165 w 209"/>
              <a:gd name="T43" fmla="*/ 263 h 580"/>
              <a:gd name="T44" fmla="*/ 190 w 209"/>
              <a:gd name="T45" fmla="*/ 292 h 580"/>
              <a:gd name="T46" fmla="*/ 199 w 209"/>
              <a:gd name="T47" fmla="*/ 340 h 580"/>
              <a:gd name="T48" fmla="*/ 186 w 209"/>
              <a:gd name="T49" fmla="*/ 378 h 580"/>
              <a:gd name="T50" fmla="*/ 160 w 209"/>
              <a:gd name="T51" fmla="*/ 405 h 580"/>
              <a:gd name="T52" fmla="*/ 130 w 209"/>
              <a:gd name="T53" fmla="*/ 417 h 580"/>
              <a:gd name="T54" fmla="*/ 90 w 209"/>
              <a:gd name="T55" fmla="*/ 408 h 580"/>
              <a:gd name="T56" fmla="*/ 50 w 209"/>
              <a:gd name="T57" fmla="*/ 378 h 580"/>
              <a:gd name="T58" fmla="*/ 23 w 209"/>
              <a:gd name="T59" fmla="*/ 325 h 580"/>
              <a:gd name="T60" fmla="*/ 22 w 209"/>
              <a:gd name="T61" fmla="*/ 259 h 580"/>
              <a:gd name="T62" fmla="*/ 45 w 209"/>
              <a:gd name="T63" fmla="*/ 206 h 580"/>
              <a:gd name="T64" fmla="*/ 80 w 209"/>
              <a:gd name="T65" fmla="*/ 175 h 580"/>
              <a:gd name="T66" fmla="*/ 113 w 209"/>
              <a:gd name="T67" fmla="*/ 166 h 580"/>
              <a:gd name="T68" fmla="*/ 146 w 209"/>
              <a:gd name="T69" fmla="*/ 176 h 580"/>
              <a:gd name="T70" fmla="*/ 174 w 209"/>
              <a:gd name="T71" fmla="*/ 200 h 580"/>
              <a:gd name="T72" fmla="*/ 190 w 209"/>
              <a:gd name="T73" fmla="*/ 242 h 580"/>
              <a:gd name="T74" fmla="*/ 183 w 209"/>
              <a:gd name="T75" fmla="*/ 285 h 580"/>
              <a:gd name="T76" fmla="*/ 161 w 209"/>
              <a:gd name="T77" fmla="*/ 318 h 580"/>
              <a:gd name="T78" fmla="*/ 131 w 209"/>
              <a:gd name="T79" fmla="*/ 334 h 580"/>
              <a:gd name="T80" fmla="*/ 96 w 209"/>
              <a:gd name="T81" fmla="*/ 333 h 580"/>
              <a:gd name="T82" fmla="*/ 55 w 209"/>
              <a:gd name="T83" fmla="*/ 306 h 580"/>
              <a:gd name="T84" fmla="*/ 22 w 209"/>
              <a:gd name="T85" fmla="*/ 259 h 580"/>
              <a:gd name="T86" fmla="*/ 9 w 209"/>
              <a:gd name="T87" fmla="*/ 194 h 580"/>
              <a:gd name="T88" fmla="*/ 26 w 209"/>
              <a:gd name="T89" fmla="*/ 138 h 580"/>
              <a:gd name="T90" fmla="*/ 60 w 209"/>
              <a:gd name="T91" fmla="*/ 97 h 580"/>
              <a:gd name="T92" fmla="*/ 95 w 209"/>
              <a:gd name="T93" fmla="*/ 80 h 580"/>
              <a:gd name="T94" fmla="*/ 127 w 209"/>
              <a:gd name="T95" fmla="*/ 88 h 580"/>
              <a:gd name="T96" fmla="*/ 158 w 209"/>
              <a:gd name="T97" fmla="*/ 111 h 580"/>
              <a:gd name="T98" fmla="*/ 178 w 209"/>
              <a:gd name="T99" fmla="*/ 146 h 580"/>
              <a:gd name="T100" fmla="*/ 180 w 209"/>
              <a:gd name="T101" fmla="*/ 185 h 580"/>
              <a:gd name="T102" fmla="*/ 164 w 209"/>
              <a:gd name="T103" fmla="*/ 219 h 580"/>
              <a:gd name="T104" fmla="*/ 136 w 209"/>
              <a:gd name="T105" fmla="*/ 245 h 580"/>
              <a:gd name="T106" fmla="*/ 99 w 209"/>
              <a:gd name="T107" fmla="*/ 251 h 580"/>
              <a:gd name="T108" fmla="*/ 56 w 209"/>
              <a:gd name="T109" fmla="*/ 230 h 580"/>
              <a:gd name="T110" fmla="*/ 20 w 209"/>
              <a:gd name="T111" fmla="*/ 189 h 580"/>
              <a:gd name="T112" fmla="*/ 0 w 209"/>
              <a:gd name="T113" fmla="*/ 133 h 580"/>
              <a:gd name="T114" fmla="*/ 9 w 209"/>
              <a:gd name="T115" fmla="*/ 77 h 580"/>
              <a:gd name="T116" fmla="*/ 35 w 209"/>
              <a:gd name="T117" fmla="*/ 30 h 580"/>
              <a:gd name="T118" fmla="*/ 74 w 209"/>
              <a:gd name="T119" fmla="*/ 3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147" y="579"/>
                </a:moveTo>
                <a:lnTo>
                  <a:pt x="135" y="578"/>
                </a:lnTo>
                <a:lnTo>
                  <a:pt x="122" y="575"/>
                </a:lnTo>
                <a:lnTo>
                  <a:pt x="109" y="570"/>
                </a:lnTo>
                <a:lnTo>
                  <a:pt x="94" y="563"/>
                </a:lnTo>
                <a:lnTo>
                  <a:pt x="81" y="553"/>
                </a:lnTo>
                <a:lnTo>
                  <a:pt x="67" y="540"/>
                </a:lnTo>
                <a:lnTo>
                  <a:pt x="57" y="524"/>
                </a:lnTo>
                <a:lnTo>
                  <a:pt x="48" y="506"/>
                </a:lnTo>
                <a:lnTo>
                  <a:pt x="40" y="486"/>
                </a:lnTo>
                <a:lnTo>
                  <a:pt x="36" y="464"/>
                </a:lnTo>
                <a:lnTo>
                  <a:pt x="36" y="442"/>
                </a:lnTo>
                <a:lnTo>
                  <a:pt x="39" y="421"/>
                </a:lnTo>
                <a:lnTo>
                  <a:pt x="44" y="402"/>
                </a:lnTo>
                <a:lnTo>
                  <a:pt x="52" y="385"/>
                </a:lnTo>
                <a:lnTo>
                  <a:pt x="62" y="368"/>
                </a:lnTo>
                <a:lnTo>
                  <a:pt x="73" y="357"/>
                </a:lnTo>
                <a:lnTo>
                  <a:pt x="85" y="345"/>
                </a:lnTo>
                <a:lnTo>
                  <a:pt x="97" y="337"/>
                </a:lnTo>
                <a:lnTo>
                  <a:pt x="109" y="330"/>
                </a:lnTo>
                <a:lnTo>
                  <a:pt x="119" y="328"/>
                </a:lnTo>
                <a:lnTo>
                  <a:pt x="130" y="328"/>
                </a:lnTo>
                <a:lnTo>
                  <a:pt x="142" y="329"/>
                </a:lnTo>
                <a:lnTo>
                  <a:pt x="154" y="332"/>
                </a:lnTo>
                <a:lnTo>
                  <a:pt x="163" y="338"/>
                </a:lnTo>
                <a:lnTo>
                  <a:pt x="173" y="345"/>
                </a:lnTo>
                <a:lnTo>
                  <a:pt x="183" y="353"/>
                </a:lnTo>
                <a:lnTo>
                  <a:pt x="191" y="363"/>
                </a:lnTo>
                <a:lnTo>
                  <a:pt x="199" y="373"/>
                </a:lnTo>
                <a:lnTo>
                  <a:pt x="204" y="387"/>
                </a:lnTo>
                <a:lnTo>
                  <a:pt x="207" y="404"/>
                </a:lnTo>
                <a:lnTo>
                  <a:pt x="208" y="420"/>
                </a:lnTo>
                <a:lnTo>
                  <a:pt x="205" y="433"/>
                </a:lnTo>
                <a:lnTo>
                  <a:pt x="200" y="447"/>
                </a:lnTo>
                <a:lnTo>
                  <a:pt x="194" y="459"/>
                </a:lnTo>
                <a:lnTo>
                  <a:pt x="187" y="471"/>
                </a:lnTo>
                <a:lnTo>
                  <a:pt x="178" y="480"/>
                </a:lnTo>
                <a:lnTo>
                  <a:pt x="169" y="486"/>
                </a:lnTo>
                <a:lnTo>
                  <a:pt x="159" y="493"/>
                </a:lnTo>
                <a:lnTo>
                  <a:pt x="148" y="496"/>
                </a:lnTo>
                <a:lnTo>
                  <a:pt x="139" y="499"/>
                </a:lnTo>
                <a:lnTo>
                  <a:pt x="127" y="498"/>
                </a:lnTo>
                <a:lnTo>
                  <a:pt x="113" y="495"/>
                </a:lnTo>
                <a:lnTo>
                  <a:pt x="101" y="490"/>
                </a:lnTo>
                <a:lnTo>
                  <a:pt x="86" y="481"/>
                </a:lnTo>
                <a:lnTo>
                  <a:pt x="72" y="471"/>
                </a:lnTo>
                <a:lnTo>
                  <a:pt x="59" y="458"/>
                </a:lnTo>
                <a:lnTo>
                  <a:pt x="48" y="443"/>
                </a:lnTo>
                <a:lnTo>
                  <a:pt x="39" y="424"/>
                </a:lnTo>
                <a:lnTo>
                  <a:pt x="31" y="405"/>
                </a:lnTo>
                <a:lnTo>
                  <a:pt x="28" y="384"/>
                </a:lnTo>
                <a:lnTo>
                  <a:pt x="27" y="362"/>
                </a:lnTo>
                <a:lnTo>
                  <a:pt x="30" y="340"/>
                </a:lnTo>
                <a:lnTo>
                  <a:pt x="35" y="322"/>
                </a:lnTo>
                <a:lnTo>
                  <a:pt x="44" y="304"/>
                </a:lnTo>
                <a:lnTo>
                  <a:pt x="53" y="287"/>
                </a:lnTo>
                <a:lnTo>
                  <a:pt x="65" y="275"/>
                </a:lnTo>
                <a:lnTo>
                  <a:pt x="77" y="263"/>
                </a:lnTo>
                <a:lnTo>
                  <a:pt x="88" y="255"/>
                </a:lnTo>
                <a:lnTo>
                  <a:pt x="101" y="249"/>
                </a:lnTo>
                <a:lnTo>
                  <a:pt x="110" y="246"/>
                </a:lnTo>
                <a:lnTo>
                  <a:pt x="122" y="247"/>
                </a:lnTo>
                <a:lnTo>
                  <a:pt x="134" y="248"/>
                </a:lnTo>
                <a:lnTo>
                  <a:pt x="145" y="250"/>
                </a:lnTo>
                <a:lnTo>
                  <a:pt x="155" y="257"/>
                </a:lnTo>
                <a:lnTo>
                  <a:pt x="165" y="263"/>
                </a:lnTo>
                <a:lnTo>
                  <a:pt x="175" y="271"/>
                </a:lnTo>
                <a:lnTo>
                  <a:pt x="183" y="282"/>
                </a:lnTo>
                <a:lnTo>
                  <a:pt x="190" y="292"/>
                </a:lnTo>
                <a:lnTo>
                  <a:pt x="196" y="307"/>
                </a:lnTo>
                <a:lnTo>
                  <a:pt x="198" y="323"/>
                </a:lnTo>
                <a:lnTo>
                  <a:pt x="199" y="340"/>
                </a:lnTo>
                <a:lnTo>
                  <a:pt x="196" y="353"/>
                </a:lnTo>
                <a:lnTo>
                  <a:pt x="192" y="367"/>
                </a:lnTo>
                <a:lnTo>
                  <a:pt x="186" y="378"/>
                </a:lnTo>
                <a:lnTo>
                  <a:pt x="178" y="390"/>
                </a:lnTo>
                <a:lnTo>
                  <a:pt x="170" y="398"/>
                </a:lnTo>
                <a:lnTo>
                  <a:pt x="160" y="405"/>
                </a:lnTo>
                <a:lnTo>
                  <a:pt x="150" y="411"/>
                </a:lnTo>
                <a:lnTo>
                  <a:pt x="139" y="414"/>
                </a:lnTo>
                <a:lnTo>
                  <a:pt x="130" y="417"/>
                </a:lnTo>
                <a:lnTo>
                  <a:pt x="118" y="416"/>
                </a:lnTo>
                <a:lnTo>
                  <a:pt x="105" y="414"/>
                </a:lnTo>
                <a:lnTo>
                  <a:pt x="90" y="408"/>
                </a:lnTo>
                <a:lnTo>
                  <a:pt x="77" y="400"/>
                </a:lnTo>
                <a:lnTo>
                  <a:pt x="63" y="391"/>
                </a:lnTo>
                <a:lnTo>
                  <a:pt x="50" y="378"/>
                </a:lnTo>
                <a:lnTo>
                  <a:pt x="40" y="363"/>
                </a:lnTo>
                <a:lnTo>
                  <a:pt x="31" y="344"/>
                </a:lnTo>
                <a:lnTo>
                  <a:pt x="23" y="325"/>
                </a:lnTo>
                <a:lnTo>
                  <a:pt x="19" y="302"/>
                </a:lnTo>
                <a:lnTo>
                  <a:pt x="18" y="280"/>
                </a:lnTo>
                <a:lnTo>
                  <a:pt x="22" y="259"/>
                </a:lnTo>
                <a:lnTo>
                  <a:pt x="27" y="240"/>
                </a:lnTo>
                <a:lnTo>
                  <a:pt x="34" y="223"/>
                </a:lnTo>
                <a:lnTo>
                  <a:pt x="45" y="206"/>
                </a:lnTo>
                <a:lnTo>
                  <a:pt x="56" y="195"/>
                </a:lnTo>
                <a:lnTo>
                  <a:pt x="68" y="183"/>
                </a:lnTo>
                <a:lnTo>
                  <a:pt x="80" y="175"/>
                </a:lnTo>
                <a:lnTo>
                  <a:pt x="92" y="168"/>
                </a:lnTo>
                <a:lnTo>
                  <a:pt x="102" y="166"/>
                </a:lnTo>
                <a:lnTo>
                  <a:pt x="113" y="166"/>
                </a:lnTo>
                <a:lnTo>
                  <a:pt x="124" y="167"/>
                </a:lnTo>
                <a:lnTo>
                  <a:pt x="137" y="170"/>
                </a:lnTo>
                <a:lnTo>
                  <a:pt x="146" y="176"/>
                </a:lnTo>
                <a:lnTo>
                  <a:pt x="156" y="183"/>
                </a:lnTo>
                <a:lnTo>
                  <a:pt x="166" y="191"/>
                </a:lnTo>
                <a:lnTo>
                  <a:pt x="174" y="200"/>
                </a:lnTo>
                <a:lnTo>
                  <a:pt x="181" y="210"/>
                </a:lnTo>
                <a:lnTo>
                  <a:pt x="186" y="225"/>
                </a:lnTo>
                <a:lnTo>
                  <a:pt x="190" y="242"/>
                </a:lnTo>
                <a:lnTo>
                  <a:pt x="189" y="258"/>
                </a:lnTo>
                <a:lnTo>
                  <a:pt x="188" y="271"/>
                </a:lnTo>
                <a:lnTo>
                  <a:pt x="183" y="285"/>
                </a:lnTo>
                <a:lnTo>
                  <a:pt x="177" y="297"/>
                </a:lnTo>
                <a:lnTo>
                  <a:pt x="170" y="310"/>
                </a:lnTo>
                <a:lnTo>
                  <a:pt x="161" y="318"/>
                </a:lnTo>
                <a:lnTo>
                  <a:pt x="152" y="325"/>
                </a:lnTo>
                <a:lnTo>
                  <a:pt x="141" y="331"/>
                </a:lnTo>
                <a:lnTo>
                  <a:pt x="131" y="334"/>
                </a:lnTo>
                <a:lnTo>
                  <a:pt x="120" y="337"/>
                </a:lnTo>
                <a:lnTo>
                  <a:pt x="110" y="336"/>
                </a:lnTo>
                <a:lnTo>
                  <a:pt x="96" y="333"/>
                </a:lnTo>
                <a:lnTo>
                  <a:pt x="84" y="328"/>
                </a:lnTo>
                <a:lnTo>
                  <a:pt x="69" y="318"/>
                </a:lnTo>
                <a:lnTo>
                  <a:pt x="55" y="306"/>
                </a:lnTo>
                <a:lnTo>
                  <a:pt x="42" y="293"/>
                </a:lnTo>
                <a:lnTo>
                  <a:pt x="31" y="277"/>
                </a:lnTo>
                <a:lnTo>
                  <a:pt x="22" y="259"/>
                </a:lnTo>
                <a:lnTo>
                  <a:pt x="13" y="237"/>
                </a:lnTo>
                <a:lnTo>
                  <a:pt x="10" y="215"/>
                </a:lnTo>
                <a:lnTo>
                  <a:pt x="9" y="194"/>
                </a:lnTo>
                <a:lnTo>
                  <a:pt x="13" y="173"/>
                </a:lnTo>
                <a:lnTo>
                  <a:pt x="19" y="154"/>
                </a:lnTo>
                <a:lnTo>
                  <a:pt x="26" y="138"/>
                </a:lnTo>
                <a:lnTo>
                  <a:pt x="37" y="122"/>
                </a:lnTo>
                <a:lnTo>
                  <a:pt x="48" y="108"/>
                </a:lnTo>
                <a:lnTo>
                  <a:pt x="60" y="97"/>
                </a:lnTo>
                <a:lnTo>
                  <a:pt x="72" y="88"/>
                </a:lnTo>
                <a:lnTo>
                  <a:pt x="84" y="83"/>
                </a:lnTo>
                <a:lnTo>
                  <a:pt x="95" y="80"/>
                </a:lnTo>
                <a:lnTo>
                  <a:pt x="104" y="81"/>
                </a:lnTo>
                <a:lnTo>
                  <a:pt x="116" y="84"/>
                </a:lnTo>
                <a:lnTo>
                  <a:pt x="127" y="88"/>
                </a:lnTo>
                <a:lnTo>
                  <a:pt x="137" y="95"/>
                </a:lnTo>
                <a:lnTo>
                  <a:pt x="147" y="101"/>
                </a:lnTo>
                <a:lnTo>
                  <a:pt x="158" y="111"/>
                </a:lnTo>
                <a:lnTo>
                  <a:pt x="165" y="122"/>
                </a:lnTo>
                <a:lnTo>
                  <a:pt x="173" y="132"/>
                </a:lnTo>
                <a:lnTo>
                  <a:pt x="178" y="146"/>
                </a:lnTo>
                <a:lnTo>
                  <a:pt x="180" y="159"/>
                </a:lnTo>
                <a:lnTo>
                  <a:pt x="180" y="172"/>
                </a:lnTo>
                <a:lnTo>
                  <a:pt x="180" y="185"/>
                </a:lnTo>
                <a:lnTo>
                  <a:pt x="175" y="198"/>
                </a:lnTo>
                <a:lnTo>
                  <a:pt x="170" y="210"/>
                </a:lnTo>
                <a:lnTo>
                  <a:pt x="164" y="219"/>
                </a:lnTo>
                <a:lnTo>
                  <a:pt x="155" y="230"/>
                </a:lnTo>
                <a:lnTo>
                  <a:pt x="147" y="238"/>
                </a:lnTo>
                <a:lnTo>
                  <a:pt x="136" y="245"/>
                </a:lnTo>
                <a:lnTo>
                  <a:pt x="124" y="249"/>
                </a:lnTo>
                <a:lnTo>
                  <a:pt x="113" y="251"/>
                </a:lnTo>
                <a:lnTo>
                  <a:pt x="99" y="251"/>
                </a:lnTo>
                <a:lnTo>
                  <a:pt x="85" y="247"/>
                </a:lnTo>
                <a:lnTo>
                  <a:pt x="70" y="241"/>
                </a:lnTo>
                <a:lnTo>
                  <a:pt x="56" y="230"/>
                </a:lnTo>
                <a:lnTo>
                  <a:pt x="44" y="220"/>
                </a:lnTo>
                <a:lnTo>
                  <a:pt x="30" y="205"/>
                </a:lnTo>
                <a:lnTo>
                  <a:pt x="20" y="189"/>
                </a:lnTo>
                <a:lnTo>
                  <a:pt x="11" y="172"/>
                </a:lnTo>
                <a:lnTo>
                  <a:pt x="5" y="153"/>
                </a:lnTo>
                <a:lnTo>
                  <a:pt x="0" y="133"/>
                </a:lnTo>
                <a:lnTo>
                  <a:pt x="0" y="114"/>
                </a:lnTo>
                <a:lnTo>
                  <a:pt x="3" y="96"/>
                </a:lnTo>
                <a:lnTo>
                  <a:pt x="9" y="77"/>
                </a:lnTo>
                <a:lnTo>
                  <a:pt x="15" y="59"/>
                </a:lnTo>
                <a:lnTo>
                  <a:pt x="25" y="43"/>
                </a:lnTo>
                <a:lnTo>
                  <a:pt x="35" y="30"/>
                </a:lnTo>
                <a:lnTo>
                  <a:pt x="48" y="19"/>
                </a:lnTo>
                <a:lnTo>
                  <a:pt x="60" y="10"/>
                </a:lnTo>
                <a:lnTo>
                  <a:pt x="74" y="3"/>
                </a:lnTo>
                <a:lnTo>
                  <a:pt x="87"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 name="Line 64"/>
          <p:cNvSpPr>
            <a:spLocks noChangeShapeType="1"/>
          </p:cNvSpPr>
          <p:nvPr/>
        </p:nvSpPr>
        <p:spPr bwMode="auto">
          <a:xfrm>
            <a:off x="2703513" y="4354513"/>
            <a:ext cx="447675"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 name="Line 65"/>
          <p:cNvSpPr>
            <a:spLocks noChangeShapeType="1"/>
          </p:cNvSpPr>
          <p:nvPr/>
        </p:nvSpPr>
        <p:spPr bwMode="auto">
          <a:xfrm>
            <a:off x="2901950" y="4144963"/>
            <a:ext cx="49213" cy="50006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Freeform 66"/>
          <p:cNvSpPr>
            <a:spLocks/>
          </p:cNvSpPr>
          <p:nvPr/>
        </p:nvSpPr>
        <p:spPr bwMode="auto">
          <a:xfrm>
            <a:off x="3155950" y="4324350"/>
            <a:ext cx="800100" cy="311150"/>
          </a:xfrm>
          <a:custGeom>
            <a:avLst/>
            <a:gdLst>
              <a:gd name="T0" fmla="*/ 575 w 580"/>
              <a:gd name="T1" fmla="*/ 122 h 209"/>
              <a:gd name="T2" fmla="*/ 553 w 580"/>
              <a:gd name="T3" fmla="*/ 81 h 209"/>
              <a:gd name="T4" fmla="*/ 506 w 580"/>
              <a:gd name="T5" fmla="*/ 48 h 209"/>
              <a:gd name="T6" fmla="*/ 442 w 580"/>
              <a:gd name="T7" fmla="*/ 36 h 209"/>
              <a:gd name="T8" fmla="*/ 385 w 580"/>
              <a:gd name="T9" fmla="*/ 52 h 209"/>
              <a:gd name="T10" fmla="*/ 345 w 580"/>
              <a:gd name="T11" fmla="*/ 85 h 209"/>
              <a:gd name="T12" fmla="*/ 328 w 580"/>
              <a:gd name="T13" fmla="*/ 119 h 209"/>
              <a:gd name="T14" fmla="*/ 332 w 580"/>
              <a:gd name="T15" fmla="*/ 154 h 209"/>
              <a:gd name="T16" fmla="*/ 353 w 580"/>
              <a:gd name="T17" fmla="*/ 183 h 209"/>
              <a:gd name="T18" fmla="*/ 387 w 580"/>
              <a:gd name="T19" fmla="*/ 204 h 209"/>
              <a:gd name="T20" fmla="*/ 433 w 580"/>
              <a:gd name="T21" fmla="*/ 205 h 209"/>
              <a:gd name="T22" fmla="*/ 471 w 580"/>
              <a:gd name="T23" fmla="*/ 187 h 209"/>
              <a:gd name="T24" fmla="*/ 493 w 580"/>
              <a:gd name="T25" fmla="*/ 159 h 209"/>
              <a:gd name="T26" fmla="*/ 498 w 580"/>
              <a:gd name="T27" fmla="*/ 127 h 209"/>
              <a:gd name="T28" fmla="*/ 481 w 580"/>
              <a:gd name="T29" fmla="*/ 86 h 209"/>
              <a:gd name="T30" fmla="*/ 443 w 580"/>
              <a:gd name="T31" fmla="*/ 48 h 209"/>
              <a:gd name="T32" fmla="*/ 384 w 580"/>
              <a:gd name="T33" fmla="*/ 28 h 209"/>
              <a:gd name="T34" fmla="*/ 322 w 580"/>
              <a:gd name="T35" fmla="*/ 35 h 209"/>
              <a:gd name="T36" fmla="*/ 275 w 580"/>
              <a:gd name="T37" fmla="*/ 65 h 209"/>
              <a:gd name="T38" fmla="*/ 249 w 580"/>
              <a:gd name="T39" fmla="*/ 101 h 209"/>
              <a:gd name="T40" fmla="*/ 248 w 580"/>
              <a:gd name="T41" fmla="*/ 134 h 209"/>
              <a:gd name="T42" fmla="*/ 263 w 580"/>
              <a:gd name="T43" fmla="*/ 165 h 209"/>
              <a:gd name="T44" fmla="*/ 292 w 580"/>
              <a:gd name="T45" fmla="*/ 190 h 209"/>
              <a:gd name="T46" fmla="*/ 340 w 580"/>
              <a:gd name="T47" fmla="*/ 199 h 209"/>
              <a:gd name="T48" fmla="*/ 378 w 580"/>
              <a:gd name="T49" fmla="*/ 186 h 209"/>
              <a:gd name="T50" fmla="*/ 405 w 580"/>
              <a:gd name="T51" fmla="*/ 160 h 209"/>
              <a:gd name="T52" fmla="*/ 417 w 580"/>
              <a:gd name="T53" fmla="*/ 130 h 209"/>
              <a:gd name="T54" fmla="*/ 408 w 580"/>
              <a:gd name="T55" fmla="*/ 90 h 209"/>
              <a:gd name="T56" fmla="*/ 378 w 580"/>
              <a:gd name="T57" fmla="*/ 50 h 209"/>
              <a:gd name="T58" fmla="*/ 325 w 580"/>
              <a:gd name="T59" fmla="*/ 23 h 209"/>
              <a:gd name="T60" fmla="*/ 259 w 580"/>
              <a:gd name="T61" fmla="*/ 22 h 209"/>
              <a:gd name="T62" fmla="*/ 206 w 580"/>
              <a:gd name="T63" fmla="*/ 45 h 209"/>
              <a:gd name="T64" fmla="*/ 175 w 580"/>
              <a:gd name="T65" fmla="*/ 80 h 209"/>
              <a:gd name="T66" fmla="*/ 166 w 580"/>
              <a:gd name="T67" fmla="*/ 113 h 209"/>
              <a:gd name="T68" fmla="*/ 176 w 580"/>
              <a:gd name="T69" fmla="*/ 146 h 209"/>
              <a:gd name="T70" fmla="*/ 200 w 580"/>
              <a:gd name="T71" fmla="*/ 174 h 209"/>
              <a:gd name="T72" fmla="*/ 242 w 580"/>
              <a:gd name="T73" fmla="*/ 190 h 209"/>
              <a:gd name="T74" fmla="*/ 285 w 580"/>
              <a:gd name="T75" fmla="*/ 183 h 209"/>
              <a:gd name="T76" fmla="*/ 318 w 580"/>
              <a:gd name="T77" fmla="*/ 161 h 209"/>
              <a:gd name="T78" fmla="*/ 334 w 580"/>
              <a:gd name="T79" fmla="*/ 131 h 209"/>
              <a:gd name="T80" fmla="*/ 333 w 580"/>
              <a:gd name="T81" fmla="*/ 96 h 209"/>
              <a:gd name="T82" fmla="*/ 306 w 580"/>
              <a:gd name="T83" fmla="*/ 55 h 209"/>
              <a:gd name="T84" fmla="*/ 259 w 580"/>
              <a:gd name="T85" fmla="*/ 22 h 209"/>
              <a:gd name="T86" fmla="*/ 194 w 580"/>
              <a:gd name="T87" fmla="*/ 9 h 209"/>
              <a:gd name="T88" fmla="*/ 138 w 580"/>
              <a:gd name="T89" fmla="*/ 26 h 209"/>
              <a:gd name="T90" fmla="*/ 97 w 580"/>
              <a:gd name="T91" fmla="*/ 60 h 209"/>
              <a:gd name="T92" fmla="*/ 80 w 580"/>
              <a:gd name="T93" fmla="*/ 95 h 209"/>
              <a:gd name="T94" fmla="*/ 88 w 580"/>
              <a:gd name="T95" fmla="*/ 127 h 209"/>
              <a:gd name="T96" fmla="*/ 111 w 580"/>
              <a:gd name="T97" fmla="*/ 158 h 209"/>
              <a:gd name="T98" fmla="*/ 146 w 580"/>
              <a:gd name="T99" fmla="*/ 178 h 209"/>
              <a:gd name="T100" fmla="*/ 185 w 580"/>
              <a:gd name="T101" fmla="*/ 180 h 209"/>
              <a:gd name="T102" fmla="*/ 219 w 580"/>
              <a:gd name="T103" fmla="*/ 164 h 209"/>
              <a:gd name="T104" fmla="*/ 245 w 580"/>
              <a:gd name="T105" fmla="*/ 136 h 209"/>
              <a:gd name="T106" fmla="*/ 251 w 580"/>
              <a:gd name="T107" fmla="*/ 99 h 209"/>
              <a:gd name="T108" fmla="*/ 230 w 580"/>
              <a:gd name="T109" fmla="*/ 56 h 209"/>
              <a:gd name="T110" fmla="*/ 189 w 580"/>
              <a:gd name="T111" fmla="*/ 20 h 209"/>
              <a:gd name="T112" fmla="*/ 133 w 580"/>
              <a:gd name="T113" fmla="*/ 0 h 209"/>
              <a:gd name="T114" fmla="*/ 77 w 580"/>
              <a:gd name="T115" fmla="*/ 9 h 209"/>
              <a:gd name="T116" fmla="*/ 30 w 580"/>
              <a:gd name="T117" fmla="*/ 35 h 209"/>
              <a:gd name="T118" fmla="*/ 3 w 580"/>
              <a:gd name="T119" fmla="*/ 7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579" y="147"/>
                </a:moveTo>
                <a:lnTo>
                  <a:pt x="578" y="135"/>
                </a:lnTo>
                <a:lnTo>
                  <a:pt x="575" y="122"/>
                </a:lnTo>
                <a:lnTo>
                  <a:pt x="570" y="109"/>
                </a:lnTo>
                <a:lnTo>
                  <a:pt x="563" y="94"/>
                </a:lnTo>
                <a:lnTo>
                  <a:pt x="553" y="81"/>
                </a:lnTo>
                <a:lnTo>
                  <a:pt x="540" y="67"/>
                </a:lnTo>
                <a:lnTo>
                  <a:pt x="524" y="57"/>
                </a:lnTo>
                <a:lnTo>
                  <a:pt x="506" y="48"/>
                </a:lnTo>
                <a:lnTo>
                  <a:pt x="486" y="40"/>
                </a:lnTo>
                <a:lnTo>
                  <a:pt x="464" y="36"/>
                </a:lnTo>
                <a:lnTo>
                  <a:pt x="442" y="36"/>
                </a:lnTo>
                <a:lnTo>
                  <a:pt x="421" y="39"/>
                </a:lnTo>
                <a:lnTo>
                  <a:pt x="402" y="44"/>
                </a:lnTo>
                <a:lnTo>
                  <a:pt x="385" y="52"/>
                </a:lnTo>
                <a:lnTo>
                  <a:pt x="368" y="62"/>
                </a:lnTo>
                <a:lnTo>
                  <a:pt x="357" y="73"/>
                </a:lnTo>
                <a:lnTo>
                  <a:pt x="345" y="85"/>
                </a:lnTo>
                <a:lnTo>
                  <a:pt x="337" y="97"/>
                </a:lnTo>
                <a:lnTo>
                  <a:pt x="330" y="109"/>
                </a:lnTo>
                <a:lnTo>
                  <a:pt x="328" y="119"/>
                </a:lnTo>
                <a:lnTo>
                  <a:pt x="328" y="130"/>
                </a:lnTo>
                <a:lnTo>
                  <a:pt x="329" y="142"/>
                </a:lnTo>
                <a:lnTo>
                  <a:pt x="332" y="154"/>
                </a:lnTo>
                <a:lnTo>
                  <a:pt x="338" y="163"/>
                </a:lnTo>
                <a:lnTo>
                  <a:pt x="345" y="173"/>
                </a:lnTo>
                <a:lnTo>
                  <a:pt x="353" y="183"/>
                </a:lnTo>
                <a:lnTo>
                  <a:pt x="363" y="191"/>
                </a:lnTo>
                <a:lnTo>
                  <a:pt x="373" y="199"/>
                </a:lnTo>
                <a:lnTo>
                  <a:pt x="387" y="204"/>
                </a:lnTo>
                <a:lnTo>
                  <a:pt x="404" y="207"/>
                </a:lnTo>
                <a:lnTo>
                  <a:pt x="420" y="208"/>
                </a:lnTo>
                <a:lnTo>
                  <a:pt x="433" y="205"/>
                </a:lnTo>
                <a:lnTo>
                  <a:pt x="447" y="200"/>
                </a:lnTo>
                <a:lnTo>
                  <a:pt x="459" y="194"/>
                </a:lnTo>
                <a:lnTo>
                  <a:pt x="471" y="187"/>
                </a:lnTo>
                <a:lnTo>
                  <a:pt x="480" y="178"/>
                </a:lnTo>
                <a:lnTo>
                  <a:pt x="486" y="169"/>
                </a:lnTo>
                <a:lnTo>
                  <a:pt x="493" y="159"/>
                </a:lnTo>
                <a:lnTo>
                  <a:pt x="496" y="148"/>
                </a:lnTo>
                <a:lnTo>
                  <a:pt x="499" y="139"/>
                </a:lnTo>
                <a:lnTo>
                  <a:pt x="498" y="127"/>
                </a:lnTo>
                <a:lnTo>
                  <a:pt x="495" y="113"/>
                </a:lnTo>
                <a:lnTo>
                  <a:pt x="490" y="101"/>
                </a:lnTo>
                <a:lnTo>
                  <a:pt x="481" y="86"/>
                </a:lnTo>
                <a:lnTo>
                  <a:pt x="471" y="72"/>
                </a:lnTo>
                <a:lnTo>
                  <a:pt x="458" y="59"/>
                </a:lnTo>
                <a:lnTo>
                  <a:pt x="443" y="48"/>
                </a:lnTo>
                <a:lnTo>
                  <a:pt x="424" y="39"/>
                </a:lnTo>
                <a:lnTo>
                  <a:pt x="405" y="31"/>
                </a:lnTo>
                <a:lnTo>
                  <a:pt x="384" y="28"/>
                </a:lnTo>
                <a:lnTo>
                  <a:pt x="362" y="27"/>
                </a:lnTo>
                <a:lnTo>
                  <a:pt x="340" y="30"/>
                </a:lnTo>
                <a:lnTo>
                  <a:pt x="322" y="35"/>
                </a:lnTo>
                <a:lnTo>
                  <a:pt x="304" y="44"/>
                </a:lnTo>
                <a:lnTo>
                  <a:pt x="287" y="53"/>
                </a:lnTo>
                <a:lnTo>
                  <a:pt x="275" y="65"/>
                </a:lnTo>
                <a:lnTo>
                  <a:pt x="263" y="77"/>
                </a:lnTo>
                <a:lnTo>
                  <a:pt x="255" y="88"/>
                </a:lnTo>
                <a:lnTo>
                  <a:pt x="249" y="101"/>
                </a:lnTo>
                <a:lnTo>
                  <a:pt x="246" y="110"/>
                </a:lnTo>
                <a:lnTo>
                  <a:pt x="247" y="122"/>
                </a:lnTo>
                <a:lnTo>
                  <a:pt x="248" y="134"/>
                </a:lnTo>
                <a:lnTo>
                  <a:pt x="250" y="145"/>
                </a:lnTo>
                <a:lnTo>
                  <a:pt x="257" y="155"/>
                </a:lnTo>
                <a:lnTo>
                  <a:pt x="263" y="165"/>
                </a:lnTo>
                <a:lnTo>
                  <a:pt x="271" y="175"/>
                </a:lnTo>
                <a:lnTo>
                  <a:pt x="282" y="183"/>
                </a:lnTo>
                <a:lnTo>
                  <a:pt x="292" y="190"/>
                </a:lnTo>
                <a:lnTo>
                  <a:pt x="307" y="196"/>
                </a:lnTo>
                <a:lnTo>
                  <a:pt x="323" y="198"/>
                </a:lnTo>
                <a:lnTo>
                  <a:pt x="340" y="199"/>
                </a:lnTo>
                <a:lnTo>
                  <a:pt x="353" y="196"/>
                </a:lnTo>
                <a:lnTo>
                  <a:pt x="367" y="192"/>
                </a:lnTo>
                <a:lnTo>
                  <a:pt x="378" y="186"/>
                </a:lnTo>
                <a:lnTo>
                  <a:pt x="390" y="178"/>
                </a:lnTo>
                <a:lnTo>
                  <a:pt x="398" y="170"/>
                </a:lnTo>
                <a:lnTo>
                  <a:pt x="405" y="160"/>
                </a:lnTo>
                <a:lnTo>
                  <a:pt x="411" y="150"/>
                </a:lnTo>
                <a:lnTo>
                  <a:pt x="414" y="139"/>
                </a:lnTo>
                <a:lnTo>
                  <a:pt x="417" y="130"/>
                </a:lnTo>
                <a:lnTo>
                  <a:pt x="416" y="118"/>
                </a:lnTo>
                <a:lnTo>
                  <a:pt x="414" y="105"/>
                </a:lnTo>
                <a:lnTo>
                  <a:pt x="408" y="90"/>
                </a:lnTo>
                <a:lnTo>
                  <a:pt x="400" y="77"/>
                </a:lnTo>
                <a:lnTo>
                  <a:pt x="391" y="63"/>
                </a:lnTo>
                <a:lnTo>
                  <a:pt x="378" y="50"/>
                </a:lnTo>
                <a:lnTo>
                  <a:pt x="363" y="40"/>
                </a:lnTo>
                <a:lnTo>
                  <a:pt x="344" y="31"/>
                </a:lnTo>
                <a:lnTo>
                  <a:pt x="325" y="23"/>
                </a:lnTo>
                <a:lnTo>
                  <a:pt x="302" y="19"/>
                </a:lnTo>
                <a:lnTo>
                  <a:pt x="280" y="18"/>
                </a:lnTo>
                <a:lnTo>
                  <a:pt x="259" y="22"/>
                </a:lnTo>
                <a:lnTo>
                  <a:pt x="240" y="27"/>
                </a:lnTo>
                <a:lnTo>
                  <a:pt x="223" y="34"/>
                </a:lnTo>
                <a:lnTo>
                  <a:pt x="206" y="45"/>
                </a:lnTo>
                <a:lnTo>
                  <a:pt x="195" y="56"/>
                </a:lnTo>
                <a:lnTo>
                  <a:pt x="183" y="68"/>
                </a:lnTo>
                <a:lnTo>
                  <a:pt x="175" y="80"/>
                </a:lnTo>
                <a:lnTo>
                  <a:pt x="168" y="92"/>
                </a:lnTo>
                <a:lnTo>
                  <a:pt x="166" y="102"/>
                </a:lnTo>
                <a:lnTo>
                  <a:pt x="166" y="113"/>
                </a:lnTo>
                <a:lnTo>
                  <a:pt x="167" y="124"/>
                </a:lnTo>
                <a:lnTo>
                  <a:pt x="170" y="137"/>
                </a:lnTo>
                <a:lnTo>
                  <a:pt x="176" y="146"/>
                </a:lnTo>
                <a:lnTo>
                  <a:pt x="183" y="156"/>
                </a:lnTo>
                <a:lnTo>
                  <a:pt x="191" y="166"/>
                </a:lnTo>
                <a:lnTo>
                  <a:pt x="200" y="174"/>
                </a:lnTo>
                <a:lnTo>
                  <a:pt x="210" y="181"/>
                </a:lnTo>
                <a:lnTo>
                  <a:pt x="225" y="186"/>
                </a:lnTo>
                <a:lnTo>
                  <a:pt x="242" y="190"/>
                </a:lnTo>
                <a:lnTo>
                  <a:pt x="258" y="189"/>
                </a:lnTo>
                <a:lnTo>
                  <a:pt x="271" y="188"/>
                </a:lnTo>
                <a:lnTo>
                  <a:pt x="285" y="183"/>
                </a:lnTo>
                <a:lnTo>
                  <a:pt x="297" y="177"/>
                </a:lnTo>
                <a:lnTo>
                  <a:pt x="310" y="170"/>
                </a:lnTo>
                <a:lnTo>
                  <a:pt x="318" y="161"/>
                </a:lnTo>
                <a:lnTo>
                  <a:pt x="325" y="152"/>
                </a:lnTo>
                <a:lnTo>
                  <a:pt x="331" y="141"/>
                </a:lnTo>
                <a:lnTo>
                  <a:pt x="334" y="131"/>
                </a:lnTo>
                <a:lnTo>
                  <a:pt x="337" y="120"/>
                </a:lnTo>
                <a:lnTo>
                  <a:pt x="336" y="110"/>
                </a:lnTo>
                <a:lnTo>
                  <a:pt x="333" y="96"/>
                </a:lnTo>
                <a:lnTo>
                  <a:pt x="328" y="84"/>
                </a:lnTo>
                <a:lnTo>
                  <a:pt x="318" y="69"/>
                </a:lnTo>
                <a:lnTo>
                  <a:pt x="306" y="55"/>
                </a:lnTo>
                <a:lnTo>
                  <a:pt x="293" y="42"/>
                </a:lnTo>
                <a:lnTo>
                  <a:pt x="277" y="31"/>
                </a:lnTo>
                <a:lnTo>
                  <a:pt x="259" y="22"/>
                </a:lnTo>
                <a:lnTo>
                  <a:pt x="237" y="13"/>
                </a:lnTo>
                <a:lnTo>
                  <a:pt x="215" y="10"/>
                </a:lnTo>
                <a:lnTo>
                  <a:pt x="194" y="9"/>
                </a:lnTo>
                <a:lnTo>
                  <a:pt x="173" y="13"/>
                </a:lnTo>
                <a:lnTo>
                  <a:pt x="154" y="19"/>
                </a:lnTo>
                <a:lnTo>
                  <a:pt x="138" y="26"/>
                </a:lnTo>
                <a:lnTo>
                  <a:pt x="122" y="37"/>
                </a:lnTo>
                <a:lnTo>
                  <a:pt x="108" y="48"/>
                </a:lnTo>
                <a:lnTo>
                  <a:pt x="97" y="60"/>
                </a:lnTo>
                <a:lnTo>
                  <a:pt x="88" y="72"/>
                </a:lnTo>
                <a:lnTo>
                  <a:pt x="83" y="84"/>
                </a:lnTo>
                <a:lnTo>
                  <a:pt x="80" y="95"/>
                </a:lnTo>
                <a:lnTo>
                  <a:pt x="81" y="104"/>
                </a:lnTo>
                <a:lnTo>
                  <a:pt x="84" y="116"/>
                </a:lnTo>
                <a:lnTo>
                  <a:pt x="88" y="127"/>
                </a:lnTo>
                <a:lnTo>
                  <a:pt x="95" y="137"/>
                </a:lnTo>
                <a:lnTo>
                  <a:pt x="101" y="147"/>
                </a:lnTo>
                <a:lnTo>
                  <a:pt x="111" y="158"/>
                </a:lnTo>
                <a:lnTo>
                  <a:pt x="122" y="165"/>
                </a:lnTo>
                <a:lnTo>
                  <a:pt x="132" y="173"/>
                </a:lnTo>
                <a:lnTo>
                  <a:pt x="146" y="178"/>
                </a:lnTo>
                <a:lnTo>
                  <a:pt x="159" y="180"/>
                </a:lnTo>
                <a:lnTo>
                  <a:pt x="172" y="180"/>
                </a:lnTo>
                <a:lnTo>
                  <a:pt x="185" y="180"/>
                </a:lnTo>
                <a:lnTo>
                  <a:pt x="198" y="175"/>
                </a:lnTo>
                <a:lnTo>
                  <a:pt x="210" y="170"/>
                </a:lnTo>
                <a:lnTo>
                  <a:pt x="219" y="164"/>
                </a:lnTo>
                <a:lnTo>
                  <a:pt x="230" y="155"/>
                </a:lnTo>
                <a:lnTo>
                  <a:pt x="238" y="147"/>
                </a:lnTo>
                <a:lnTo>
                  <a:pt x="245" y="136"/>
                </a:lnTo>
                <a:lnTo>
                  <a:pt x="249" y="124"/>
                </a:lnTo>
                <a:lnTo>
                  <a:pt x="251" y="113"/>
                </a:lnTo>
                <a:lnTo>
                  <a:pt x="251" y="99"/>
                </a:lnTo>
                <a:lnTo>
                  <a:pt x="247" y="85"/>
                </a:lnTo>
                <a:lnTo>
                  <a:pt x="241" y="70"/>
                </a:lnTo>
                <a:lnTo>
                  <a:pt x="230" y="56"/>
                </a:lnTo>
                <a:lnTo>
                  <a:pt x="220" y="44"/>
                </a:lnTo>
                <a:lnTo>
                  <a:pt x="205" y="30"/>
                </a:lnTo>
                <a:lnTo>
                  <a:pt x="189" y="20"/>
                </a:lnTo>
                <a:lnTo>
                  <a:pt x="172" y="11"/>
                </a:lnTo>
                <a:lnTo>
                  <a:pt x="153" y="5"/>
                </a:lnTo>
                <a:lnTo>
                  <a:pt x="133" y="0"/>
                </a:lnTo>
                <a:lnTo>
                  <a:pt x="114" y="0"/>
                </a:lnTo>
                <a:lnTo>
                  <a:pt x="96" y="3"/>
                </a:lnTo>
                <a:lnTo>
                  <a:pt x="77" y="9"/>
                </a:lnTo>
                <a:lnTo>
                  <a:pt x="59" y="15"/>
                </a:lnTo>
                <a:lnTo>
                  <a:pt x="43" y="25"/>
                </a:lnTo>
                <a:lnTo>
                  <a:pt x="30" y="35"/>
                </a:lnTo>
                <a:lnTo>
                  <a:pt x="19" y="48"/>
                </a:lnTo>
                <a:lnTo>
                  <a:pt x="10" y="60"/>
                </a:lnTo>
                <a:lnTo>
                  <a:pt x="3" y="74"/>
                </a:lnTo>
                <a:lnTo>
                  <a:pt x="0"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Oval 67"/>
          <p:cNvSpPr>
            <a:spLocks noChangeArrowheads="1"/>
          </p:cNvSpPr>
          <p:nvPr/>
        </p:nvSpPr>
        <p:spPr bwMode="auto">
          <a:xfrm>
            <a:off x="2860675" y="43354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 name="Freeform 68"/>
          <p:cNvSpPr>
            <a:spLocks/>
          </p:cNvSpPr>
          <p:nvPr/>
        </p:nvSpPr>
        <p:spPr bwMode="auto">
          <a:xfrm>
            <a:off x="1833563" y="4652963"/>
            <a:ext cx="287337" cy="862012"/>
          </a:xfrm>
          <a:custGeom>
            <a:avLst/>
            <a:gdLst>
              <a:gd name="T0" fmla="*/ 86 w 209"/>
              <a:gd name="T1" fmla="*/ 575 h 580"/>
              <a:gd name="T2" fmla="*/ 127 w 209"/>
              <a:gd name="T3" fmla="*/ 553 h 580"/>
              <a:gd name="T4" fmla="*/ 160 w 209"/>
              <a:gd name="T5" fmla="*/ 506 h 580"/>
              <a:gd name="T6" fmla="*/ 172 w 209"/>
              <a:gd name="T7" fmla="*/ 442 h 580"/>
              <a:gd name="T8" fmla="*/ 156 w 209"/>
              <a:gd name="T9" fmla="*/ 385 h 580"/>
              <a:gd name="T10" fmla="*/ 123 w 209"/>
              <a:gd name="T11" fmla="*/ 345 h 580"/>
              <a:gd name="T12" fmla="*/ 89 w 209"/>
              <a:gd name="T13" fmla="*/ 328 h 580"/>
              <a:gd name="T14" fmla="*/ 54 w 209"/>
              <a:gd name="T15" fmla="*/ 332 h 580"/>
              <a:gd name="T16" fmla="*/ 25 w 209"/>
              <a:gd name="T17" fmla="*/ 353 h 580"/>
              <a:gd name="T18" fmla="*/ 4 w 209"/>
              <a:gd name="T19" fmla="*/ 387 h 580"/>
              <a:gd name="T20" fmla="*/ 3 w 209"/>
              <a:gd name="T21" fmla="*/ 433 h 580"/>
              <a:gd name="T22" fmla="*/ 21 w 209"/>
              <a:gd name="T23" fmla="*/ 471 h 580"/>
              <a:gd name="T24" fmla="*/ 49 w 209"/>
              <a:gd name="T25" fmla="*/ 493 h 580"/>
              <a:gd name="T26" fmla="*/ 81 w 209"/>
              <a:gd name="T27" fmla="*/ 498 h 580"/>
              <a:gd name="T28" fmla="*/ 122 w 209"/>
              <a:gd name="T29" fmla="*/ 481 h 580"/>
              <a:gd name="T30" fmla="*/ 160 w 209"/>
              <a:gd name="T31" fmla="*/ 443 h 580"/>
              <a:gd name="T32" fmla="*/ 180 w 209"/>
              <a:gd name="T33" fmla="*/ 384 h 580"/>
              <a:gd name="T34" fmla="*/ 173 w 209"/>
              <a:gd name="T35" fmla="*/ 322 h 580"/>
              <a:gd name="T36" fmla="*/ 143 w 209"/>
              <a:gd name="T37" fmla="*/ 275 h 580"/>
              <a:gd name="T38" fmla="*/ 107 w 209"/>
              <a:gd name="T39" fmla="*/ 249 h 580"/>
              <a:gd name="T40" fmla="*/ 74 w 209"/>
              <a:gd name="T41" fmla="*/ 248 h 580"/>
              <a:gd name="T42" fmla="*/ 43 w 209"/>
              <a:gd name="T43" fmla="*/ 263 h 580"/>
              <a:gd name="T44" fmla="*/ 18 w 209"/>
              <a:gd name="T45" fmla="*/ 292 h 580"/>
              <a:gd name="T46" fmla="*/ 9 w 209"/>
              <a:gd name="T47" fmla="*/ 340 h 580"/>
              <a:gd name="T48" fmla="*/ 22 w 209"/>
              <a:gd name="T49" fmla="*/ 378 h 580"/>
              <a:gd name="T50" fmla="*/ 48 w 209"/>
              <a:gd name="T51" fmla="*/ 405 h 580"/>
              <a:gd name="T52" fmla="*/ 78 w 209"/>
              <a:gd name="T53" fmla="*/ 417 h 580"/>
              <a:gd name="T54" fmla="*/ 118 w 209"/>
              <a:gd name="T55" fmla="*/ 408 h 580"/>
              <a:gd name="T56" fmla="*/ 158 w 209"/>
              <a:gd name="T57" fmla="*/ 378 h 580"/>
              <a:gd name="T58" fmla="*/ 185 w 209"/>
              <a:gd name="T59" fmla="*/ 325 h 580"/>
              <a:gd name="T60" fmla="*/ 186 w 209"/>
              <a:gd name="T61" fmla="*/ 259 h 580"/>
              <a:gd name="T62" fmla="*/ 163 w 209"/>
              <a:gd name="T63" fmla="*/ 206 h 580"/>
              <a:gd name="T64" fmla="*/ 128 w 209"/>
              <a:gd name="T65" fmla="*/ 175 h 580"/>
              <a:gd name="T66" fmla="*/ 95 w 209"/>
              <a:gd name="T67" fmla="*/ 166 h 580"/>
              <a:gd name="T68" fmla="*/ 62 w 209"/>
              <a:gd name="T69" fmla="*/ 176 h 580"/>
              <a:gd name="T70" fmla="*/ 34 w 209"/>
              <a:gd name="T71" fmla="*/ 200 h 580"/>
              <a:gd name="T72" fmla="*/ 18 w 209"/>
              <a:gd name="T73" fmla="*/ 242 h 580"/>
              <a:gd name="T74" fmla="*/ 25 w 209"/>
              <a:gd name="T75" fmla="*/ 285 h 580"/>
              <a:gd name="T76" fmla="*/ 47 w 209"/>
              <a:gd name="T77" fmla="*/ 318 h 580"/>
              <a:gd name="T78" fmla="*/ 77 w 209"/>
              <a:gd name="T79" fmla="*/ 334 h 580"/>
              <a:gd name="T80" fmla="*/ 112 w 209"/>
              <a:gd name="T81" fmla="*/ 333 h 580"/>
              <a:gd name="T82" fmla="*/ 153 w 209"/>
              <a:gd name="T83" fmla="*/ 306 h 580"/>
              <a:gd name="T84" fmla="*/ 186 w 209"/>
              <a:gd name="T85" fmla="*/ 259 h 580"/>
              <a:gd name="T86" fmla="*/ 199 w 209"/>
              <a:gd name="T87" fmla="*/ 194 h 580"/>
              <a:gd name="T88" fmla="*/ 182 w 209"/>
              <a:gd name="T89" fmla="*/ 138 h 580"/>
              <a:gd name="T90" fmla="*/ 148 w 209"/>
              <a:gd name="T91" fmla="*/ 97 h 580"/>
              <a:gd name="T92" fmla="*/ 113 w 209"/>
              <a:gd name="T93" fmla="*/ 80 h 580"/>
              <a:gd name="T94" fmla="*/ 81 w 209"/>
              <a:gd name="T95" fmla="*/ 88 h 580"/>
              <a:gd name="T96" fmla="*/ 50 w 209"/>
              <a:gd name="T97" fmla="*/ 111 h 580"/>
              <a:gd name="T98" fmla="*/ 30 w 209"/>
              <a:gd name="T99" fmla="*/ 146 h 580"/>
              <a:gd name="T100" fmla="*/ 28 w 209"/>
              <a:gd name="T101" fmla="*/ 185 h 580"/>
              <a:gd name="T102" fmla="*/ 44 w 209"/>
              <a:gd name="T103" fmla="*/ 219 h 580"/>
              <a:gd name="T104" fmla="*/ 72 w 209"/>
              <a:gd name="T105" fmla="*/ 245 h 580"/>
              <a:gd name="T106" fmla="*/ 109 w 209"/>
              <a:gd name="T107" fmla="*/ 251 h 580"/>
              <a:gd name="T108" fmla="*/ 152 w 209"/>
              <a:gd name="T109" fmla="*/ 230 h 580"/>
              <a:gd name="T110" fmla="*/ 188 w 209"/>
              <a:gd name="T111" fmla="*/ 189 h 580"/>
              <a:gd name="T112" fmla="*/ 208 w 209"/>
              <a:gd name="T113" fmla="*/ 133 h 580"/>
              <a:gd name="T114" fmla="*/ 199 w 209"/>
              <a:gd name="T115" fmla="*/ 77 h 580"/>
              <a:gd name="T116" fmla="*/ 173 w 209"/>
              <a:gd name="T117" fmla="*/ 30 h 580"/>
              <a:gd name="T118" fmla="*/ 134 w 209"/>
              <a:gd name="T119" fmla="*/ 3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 h="580">
                <a:moveTo>
                  <a:pt x="61" y="579"/>
                </a:moveTo>
                <a:lnTo>
                  <a:pt x="73" y="578"/>
                </a:lnTo>
                <a:lnTo>
                  <a:pt x="86" y="575"/>
                </a:lnTo>
                <a:lnTo>
                  <a:pt x="99" y="570"/>
                </a:lnTo>
                <a:lnTo>
                  <a:pt x="114" y="563"/>
                </a:lnTo>
                <a:lnTo>
                  <a:pt x="127" y="553"/>
                </a:lnTo>
                <a:lnTo>
                  <a:pt x="141" y="540"/>
                </a:lnTo>
                <a:lnTo>
                  <a:pt x="151" y="524"/>
                </a:lnTo>
                <a:lnTo>
                  <a:pt x="160" y="506"/>
                </a:lnTo>
                <a:lnTo>
                  <a:pt x="168" y="486"/>
                </a:lnTo>
                <a:lnTo>
                  <a:pt x="172" y="464"/>
                </a:lnTo>
                <a:lnTo>
                  <a:pt x="172" y="442"/>
                </a:lnTo>
                <a:lnTo>
                  <a:pt x="169" y="421"/>
                </a:lnTo>
                <a:lnTo>
                  <a:pt x="164" y="402"/>
                </a:lnTo>
                <a:lnTo>
                  <a:pt x="156" y="385"/>
                </a:lnTo>
                <a:lnTo>
                  <a:pt x="146" y="368"/>
                </a:lnTo>
                <a:lnTo>
                  <a:pt x="135" y="357"/>
                </a:lnTo>
                <a:lnTo>
                  <a:pt x="123" y="345"/>
                </a:lnTo>
                <a:lnTo>
                  <a:pt x="111" y="337"/>
                </a:lnTo>
                <a:lnTo>
                  <a:pt x="99" y="330"/>
                </a:lnTo>
                <a:lnTo>
                  <a:pt x="89" y="328"/>
                </a:lnTo>
                <a:lnTo>
                  <a:pt x="78" y="328"/>
                </a:lnTo>
                <a:lnTo>
                  <a:pt x="66" y="329"/>
                </a:lnTo>
                <a:lnTo>
                  <a:pt x="54" y="332"/>
                </a:lnTo>
                <a:lnTo>
                  <a:pt x="45" y="338"/>
                </a:lnTo>
                <a:lnTo>
                  <a:pt x="35" y="345"/>
                </a:lnTo>
                <a:lnTo>
                  <a:pt x="25" y="353"/>
                </a:lnTo>
                <a:lnTo>
                  <a:pt x="17" y="363"/>
                </a:lnTo>
                <a:lnTo>
                  <a:pt x="9" y="373"/>
                </a:lnTo>
                <a:lnTo>
                  <a:pt x="4" y="387"/>
                </a:lnTo>
                <a:lnTo>
                  <a:pt x="1" y="404"/>
                </a:lnTo>
                <a:lnTo>
                  <a:pt x="0" y="420"/>
                </a:lnTo>
                <a:lnTo>
                  <a:pt x="3" y="433"/>
                </a:lnTo>
                <a:lnTo>
                  <a:pt x="8" y="447"/>
                </a:lnTo>
                <a:lnTo>
                  <a:pt x="14" y="459"/>
                </a:lnTo>
                <a:lnTo>
                  <a:pt x="21" y="471"/>
                </a:lnTo>
                <a:lnTo>
                  <a:pt x="30" y="480"/>
                </a:lnTo>
                <a:lnTo>
                  <a:pt x="39" y="486"/>
                </a:lnTo>
                <a:lnTo>
                  <a:pt x="49" y="493"/>
                </a:lnTo>
                <a:lnTo>
                  <a:pt x="60" y="496"/>
                </a:lnTo>
                <a:lnTo>
                  <a:pt x="69" y="499"/>
                </a:lnTo>
                <a:lnTo>
                  <a:pt x="81" y="498"/>
                </a:lnTo>
                <a:lnTo>
                  <a:pt x="95" y="495"/>
                </a:lnTo>
                <a:lnTo>
                  <a:pt x="107" y="490"/>
                </a:lnTo>
                <a:lnTo>
                  <a:pt x="122" y="481"/>
                </a:lnTo>
                <a:lnTo>
                  <a:pt x="136" y="471"/>
                </a:lnTo>
                <a:lnTo>
                  <a:pt x="149" y="458"/>
                </a:lnTo>
                <a:lnTo>
                  <a:pt x="160" y="443"/>
                </a:lnTo>
                <a:lnTo>
                  <a:pt x="169" y="424"/>
                </a:lnTo>
                <a:lnTo>
                  <a:pt x="177" y="405"/>
                </a:lnTo>
                <a:lnTo>
                  <a:pt x="180" y="384"/>
                </a:lnTo>
                <a:lnTo>
                  <a:pt x="181" y="362"/>
                </a:lnTo>
                <a:lnTo>
                  <a:pt x="178" y="340"/>
                </a:lnTo>
                <a:lnTo>
                  <a:pt x="173" y="322"/>
                </a:lnTo>
                <a:lnTo>
                  <a:pt x="164" y="304"/>
                </a:lnTo>
                <a:lnTo>
                  <a:pt x="155" y="287"/>
                </a:lnTo>
                <a:lnTo>
                  <a:pt x="143" y="275"/>
                </a:lnTo>
                <a:lnTo>
                  <a:pt x="131" y="263"/>
                </a:lnTo>
                <a:lnTo>
                  <a:pt x="120" y="255"/>
                </a:lnTo>
                <a:lnTo>
                  <a:pt x="107" y="249"/>
                </a:lnTo>
                <a:lnTo>
                  <a:pt x="98" y="246"/>
                </a:lnTo>
                <a:lnTo>
                  <a:pt x="86" y="247"/>
                </a:lnTo>
                <a:lnTo>
                  <a:pt x="74" y="248"/>
                </a:lnTo>
                <a:lnTo>
                  <a:pt x="63" y="250"/>
                </a:lnTo>
                <a:lnTo>
                  <a:pt x="53" y="257"/>
                </a:lnTo>
                <a:lnTo>
                  <a:pt x="43" y="263"/>
                </a:lnTo>
                <a:lnTo>
                  <a:pt x="33" y="271"/>
                </a:lnTo>
                <a:lnTo>
                  <a:pt x="25" y="282"/>
                </a:lnTo>
                <a:lnTo>
                  <a:pt x="18" y="292"/>
                </a:lnTo>
                <a:lnTo>
                  <a:pt x="12" y="307"/>
                </a:lnTo>
                <a:lnTo>
                  <a:pt x="10" y="323"/>
                </a:lnTo>
                <a:lnTo>
                  <a:pt x="9" y="340"/>
                </a:lnTo>
                <a:lnTo>
                  <a:pt x="12" y="353"/>
                </a:lnTo>
                <a:lnTo>
                  <a:pt x="16" y="367"/>
                </a:lnTo>
                <a:lnTo>
                  <a:pt x="22" y="378"/>
                </a:lnTo>
                <a:lnTo>
                  <a:pt x="30" y="390"/>
                </a:lnTo>
                <a:lnTo>
                  <a:pt x="38" y="398"/>
                </a:lnTo>
                <a:lnTo>
                  <a:pt x="48" y="405"/>
                </a:lnTo>
                <a:lnTo>
                  <a:pt x="58" y="411"/>
                </a:lnTo>
                <a:lnTo>
                  <a:pt x="69" y="414"/>
                </a:lnTo>
                <a:lnTo>
                  <a:pt x="78" y="417"/>
                </a:lnTo>
                <a:lnTo>
                  <a:pt x="90" y="416"/>
                </a:lnTo>
                <a:lnTo>
                  <a:pt x="103" y="414"/>
                </a:lnTo>
                <a:lnTo>
                  <a:pt x="118" y="408"/>
                </a:lnTo>
                <a:lnTo>
                  <a:pt x="131" y="400"/>
                </a:lnTo>
                <a:lnTo>
                  <a:pt x="145" y="391"/>
                </a:lnTo>
                <a:lnTo>
                  <a:pt x="158" y="378"/>
                </a:lnTo>
                <a:lnTo>
                  <a:pt x="168" y="363"/>
                </a:lnTo>
                <a:lnTo>
                  <a:pt x="177" y="344"/>
                </a:lnTo>
                <a:lnTo>
                  <a:pt x="185" y="325"/>
                </a:lnTo>
                <a:lnTo>
                  <a:pt x="189" y="302"/>
                </a:lnTo>
                <a:lnTo>
                  <a:pt x="190" y="280"/>
                </a:lnTo>
                <a:lnTo>
                  <a:pt x="186" y="259"/>
                </a:lnTo>
                <a:lnTo>
                  <a:pt x="181" y="240"/>
                </a:lnTo>
                <a:lnTo>
                  <a:pt x="174" y="223"/>
                </a:lnTo>
                <a:lnTo>
                  <a:pt x="163" y="206"/>
                </a:lnTo>
                <a:lnTo>
                  <a:pt x="152" y="195"/>
                </a:lnTo>
                <a:lnTo>
                  <a:pt x="140" y="183"/>
                </a:lnTo>
                <a:lnTo>
                  <a:pt x="128" y="175"/>
                </a:lnTo>
                <a:lnTo>
                  <a:pt x="116" y="168"/>
                </a:lnTo>
                <a:lnTo>
                  <a:pt x="106" y="166"/>
                </a:lnTo>
                <a:lnTo>
                  <a:pt x="95" y="166"/>
                </a:lnTo>
                <a:lnTo>
                  <a:pt x="84" y="167"/>
                </a:lnTo>
                <a:lnTo>
                  <a:pt x="71" y="170"/>
                </a:lnTo>
                <a:lnTo>
                  <a:pt x="62" y="176"/>
                </a:lnTo>
                <a:lnTo>
                  <a:pt x="52" y="183"/>
                </a:lnTo>
                <a:lnTo>
                  <a:pt x="42" y="191"/>
                </a:lnTo>
                <a:lnTo>
                  <a:pt x="34" y="200"/>
                </a:lnTo>
                <a:lnTo>
                  <a:pt x="27" y="210"/>
                </a:lnTo>
                <a:lnTo>
                  <a:pt x="22" y="225"/>
                </a:lnTo>
                <a:lnTo>
                  <a:pt x="18" y="242"/>
                </a:lnTo>
                <a:lnTo>
                  <a:pt x="19" y="258"/>
                </a:lnTo>
                <a:lnTo>
                  <a:pt x="20" y="271"/>
                </a:lnTo>
                <a:lnTo>
                  <a:pt x="25" y="285"/>
                </a:lnTo>
                <a:lnTo>
                  <a:pt x="31" y="297"/>
                </a:lnTo>
                <a:lnTo>
                  <a:pt x="38" y="310"/>
                </a:lnTo>
                <a:lnTo>
                  <a:pt x="47" y="318"/>
                </a:lnTo>
                <a:lnTo>
                  <a:pt x="56" y="325"/>
                </a:lnTo>
                <a:lnTo>
                  <a:pt x="67" y="331"/>
                </a:lnTo>
                <a:lnTo>
                  <a:pt x="77" y="334"/>
                </a:lnTo>
                <a:lnTo>
                  <a:pt x="88" y="337"/>
                </a:lnTo>
                <a:lnTo>
                  <a:pt x="98" y="336"/>
                </a:lnTo>
                <a:lnTo>
                  <a:pt x="112" y="333"/>
                </a:lnTo>
                <a:lnTo>
                  <a:pt x="124" y="328"/>
                </a:lnTo>
                <a:lnTo>
                  <a:pt x="139" y="318"/>
                </a:lnTo>
                <a:lnTo>
                  <a:pt x="153" y="306"/>
                </a:lnTo>
                <a:lnTo>
                  <a:pt x="166" y="293"/>
                </a:lnTo>
                <a:lnTo>
                  <a:pt x="177" y="277"/>
                </a:lnTo>
                <a:lnTo>
                  <a:pt x="186" y="259"/>
                </a:lnTo>
                <a:lnTo>
                  <a:pt x="195" y="237"/>
                </a:lnTo>
                <a:lnTo>
                  <a:pt x="198" y="215"/>
                </a:lnTo>
                <a:lnTo>
                  <a:pt x="199" y="194"/>
                </a:lnTo>
                <a:lnTo>
                  <a:pt x="195" y="173"/>
                </a:lnTo>
                <a:lnTo>
                  <a:pt x="189" y="154"/>
                </a:lnTo>
                <a:lnTo>
                  <a:pt x="182" y="138"/>
                </a:lnTo>
                <a:lnTo>
                  <a:pt x="171" y="122"/>
                </a:lnTo>
                <a:lnTo>
                  <a:pt x="160" y="108"/>
                </a:lnTo>
                <a:lnTo>
                  <a:pt x="148" y="97"/>
                </a:lnTo>
                <a:lnTo>
                  <a:pt x="136" y="88"/>
                </a:lnTo>
                <a:lnTo>
                  <a:pt x="124" y="83"/>
                </a:lnTo>
                <a:lnTo>
                  <a:pt x="113" y="80"/>
                </a:lnTo>
                <a:lnTo>
                  <a:pt x="104" y="81"/>
                </a:lnTo>
                <a:lnTo>
                  <a:pt x="92" y="84"/>
                </a:lnTo>
                <a:lnTo>
                  <a:pt x="81" y="88"/>
                </a:lnTo>
                <a:lnTo>
                  <a:pt x="71" y="95"/>
                </a:lnTo>
                <a:lnTo>
                  <a:pt x="61" y="101"/>
                </a:lnTo>
                <a:lnTo>
                  <a:pt x="50" y="111"/>
                </a:lnTo>
                <a:lnTo>
                  <a:pt x="43" y="122"/>
                </a:lnTo>
                <a:lnTo>
                  <a:pt x="35" y="132"/>
                </a:lnTo>
                <a:lnTo>
                  <a:pt x="30" y="146"/>
                </a:lnTo>
                <a:lnTo>
                  <a:pt x="28" y="159"/>
                </a:lnTo>
                <a:lnTo>
                  <a:pt x="28" y="172"/>
                </a:lnTo>
                <a:lnTo>
                  <a:pt x="28" y="185"/>
                </a:lnTo>
                <a:lnTo>
                  <a:pt x="33" y="198"/>
                </a:lnTo>
                <a:lnTo>
                  <a:pt x="38" y="210"/>
                </a:lnTo>
                <a:lnTo>
                  <a:pt x="44" y="219"/>
                </a:lnTo>
                <a:lnTo>
                  <a:pt x="53" y="230"/>
                </a:lnTo>
                <a:lnTo>
                  <a:pt x="61" y="238"/>
                </a:lnTo>
                <a:lnTo>
                  <a:pt x="72" y="245"/>
                </a:lnTo>
                <a:lnTo>
                  <a:pt x="84" y="249"/>
                </a:lnTo>
                <a:lnTo>
                  <a:pt x="95" y="251"/>
                </a:lnTo>
                <a:lnTo>
                  <a:pt x="109" y="251"/>
                </a:lnTo>
                <a:lnTo>
                  <a:pt x="123" y="247"/>
                </a:lnTo>
                <a:lnTo>
                  <a:pt x="138" y="241"/>
                </a:lnTo>
                <a:lnTo>
                  <a:pt x="152" y="230"/>
                </a:lnTo>
                <a:lnTo>
                  <a:pt x="164" y="220"/>
                </a:lnTo>
                <a:lnTo>
                  <a:pt x="178" y="205"/>
                </a:lnTo>
                <a:lnTo>
                  <a:pt x="188" y="189"/>
                </a:lnTo>
                <a:lnTo>
                  <a:pt x="197" y="172"/>
                </a:lnTo>
                <a:lnTo>
                  <a:pt x="203" y="153"/>
                </a:lnTo>
                <a:lnTo>
                  <a:pt x="208" y="133"/>
                </a:lnTo>
                <a:lnTo>
                  <a:pt x="208" y="114"/>
                </a:lnTo>
                <a:lnTo>
                  <a:pt x="205" y="96"/>
                </a:lnTo>
                <a:lnTo>
                  <a:pt x="199" y="77"/>
                </a:lnTo>
                <a:lnTo>
                  <a:pt x="193" y="59"/>
                </a:lnTo>
                <a:lnTo>
                  <a:pt x="183" y="43"/>
                </a:lnTo>
                <a:lnTo>
                  <a:pt x="173" y="30"/>
                </a:lnTo>
                <a:lnTo>
                  <a:pt x="160" y="19"/>
                </a:lnTo>
                <a:lnTo>
                  <a:pt x="148" y="10"/>
                </a:lnTo>
                <a:lnTo>
                  <a:pt x="134" y="3"/>
                </a:lnTo>
                <a:lnTo>
                  <a:pt x="121"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 name="Line 69"/>
          <p:cNvSpPr>
            <a:spLocks noChangeShapeType="1"/>
          </p:cNvSpPr>
          <p:nvPr/>
        </p:nvSpPr>
        <p:spPr bwMode="auto">
          <a:xfrm flipH="1">
            <a:off x="1781175" y="4359275"/>
            <a:ext cx="490538"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Line 70"/>
          <p:cNvSpPr>
            <a:spLocks noChangeShapeType="1"/>
          </p:cNvSpPr>
          <p:nvPr/>
        </p:nvSpPr>
        <p:spPr bwMode="auto">
          <a:xfrm flipH="1">
            <a:off x="1979613" y="4149725"/>
            <a:ext cx="93662" cy="50006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 name="Freeform 71"/>
          <p:cNvSpPr>
            <a:spLocks/>
          </p:cNvSpPr>
          <p:nvPr/>
        </p:nvSpPr>
        <p:spPr bwMode="auto">
          <a:xfrm>
            <a:off x="1000125" y="4329113"/>
            <a:ext cx="798513" cy="311150"/>
          </a:xfrm>
          <a:custGeom>
            <a:avLst/>
            <a:gdLst>
              <a:gd name="T0" fmla="*/ 4 w 580"/>
              <a:gd name="T1" fmla="*/ 122 h 209"/>
              <a:gd name="T2" fmla="*/ 26 w 580"/>
              <a:gd name="T3" fmla="*/ 81 h 209"/>
              <a:gd name="T4" fmla="*/ 73 w 580"/>
              <a:gd name="T5" fmla="*/ 48 h 209"/>
              <a:gd name="T6" fmla="*/ 137 w 580"/>
              <a:gd name="T7" fmla="*/ 36 h 209"/>
              <a:gd name="T8" fmla="*/ 194 w 580"/>
              <a:gd name="T9" fmla="*/ 52 h 209"/>
              <a:gd name="T10" fmla="*/ 234 w 580"/>
              <a:gd name="T11" fmla="*/ 85 h 209"/>
              <a:gd name="T12" fmla="*/ 251 w 580"/>
              <a:gd name="T13" fmla="*/ 119 h 209"/>
              <a:gd name="T14" fmla="*/ 247 w 580"/>
              <a:gd name="T15" fmla="*/ 154 h 209"/>
              <a:gd name="T16" fmla="*/ 226 w 580"/>
              <a:gd name="T17" fmla="*/ 183 h 209"/>
              <a:gd name="T18" fmla="*/ 192 w 580"/>
              <a:gd name="T19" fmla="*/ 204 h 209"/>
              <a:gd name="T20" fmla="*/ 146 w 580"/>
              <a:gd name="T21" fmla="*/ 205 h 209"/>
              <a:gd name="T22" fmla="*/ 108 w 580"/>
              <a:gd name="T23" fmla="*/ 187 h 209"/>
              <a:gd name="T24" fmla="*/ 86 w 580"/>
              <a:gd name="T25" fmla="*/ 159 h 209"/>
              <a:gd name="T26" fmla="*/ 81 w 580"/>
              <a:gd name="T27" fmla="*/ 127 h 209"/>
              <a:gd name="T28" fmla="*/ 98 w 580"/>
              <a:gd name="T29" fmla="*/ 86 h 209"/>
              <a:gd name="T30" fmla="*/ 136 w 580"/>
              <a:gd name="T31" fmla="*/ 48 h 209"/>
              <a:gd name="T32" fmla="*/ 195 w 580"/>
              <a:gd name="T33" fmla="*/ 28 h 209"/>
              <a:gd name="T34" fmla="*/ 257 w 580"/>
              <a:gd name="T35" fmla="*/ 35 h 209"/>
              <a:gd name="T36" fmla="*/ 304 w 580"/>
              <a:gd name="T37" fmla="*/ 65 h 209"/>
              <a:gd name="T38" fmla="*/ 330 w 580"/>
              <a:gd name="T39" fmla="*/ 101 h 209"/>
              <a:gd name="T40" fmla="*/ 331 w 580"/>
              <a:gd name="T41" fmla="*/ 134 h 209"/>
              <a:gd name="T42" fmla="*/ 316 w 580"/>
              <a:gd name="T43" fmla="*/ 165 h 209"/>
              <a:gd name="T44" fmla="*/ 287 w 580"/>
              <a:gd name="T45" fmla="*/ 190 h 209"/>
              <a:gd name="T46" fmla="*/ 239 w 580"/>
              <a:gd name="T47" fmla="*/ 199 h 209"/>
              <a:gd name="T48" fmla="*/ 201 w 580"/>
              <a:gd name="T49" fmla="*/ 186 h 209"/>
              <a:gd name="T50" fmla="*/ 174 w 580"/>
              <a:gd name="T51" fmla="*/ 160 h 209"/>
              <a:gd name="T52" fmla="*/ 162 w 580"/>
              <a:gd name="T53" fmla="*/ 130 h 209"/>
              <a:gd name="T54" fmla="*/ 171 w 580"/>
              <a:gd name="T55" fmla="*/ 90 h 209"/>
              <a:gd name="T56" fmla="*/ 201 w 580"/>
              <a:gd name="T57" fmla="*/ 50 h 209"/>
              <a:gd name="T58" fmla="*/ 254 w 580"/>
              <a:gd name="T59" fmla="*/ 23 h 209"/>
              <a:gd name="T60" fmla="*/ 320 w 580"/>
              <a:gd name="T61" fmla="*/ 22 h 209"/>
              <a:gd name="T62" fmla="*/ 373 w 580"/>
              <a:gd name="T63" fmla="*/ 45 h 209"/>
              <a:gd name="T64" fmla="*/ 404 w 580"/>
              <a:gd name="T65" fmla="*/ 80 h 209"/>
              <a:gd name="T66" fmla="*/ 413 w 580"/>
              <a:gd name="T67" fmla="*/ 113 h 209"/>
              <a:gd name="T68" fmla="*/ 403 w 580"/>
              <a:gd name="T69" fmla="*/ 146 h 209"/>
              <a:gd name="T70" fmla="*/ 379 w 580"/>
              <a:gd name="T71" fmla="*/ 174 h 209"/>
              <a:gd name="T72" fmla="*/ 337 w 580"/>
              <a:gd name="T73" fmla="*/ 190 h 209"/>
              <a:gd name="T74" fmla="*/ 294 w 580"/>
              <a:gd name="T75" fmla="*/ 183 h 209"/>
              <a:gd name="T76" fmla="*/ 261 w 580"/>
              <a:gd name="T77" fmla="*/ 161 h 209"/>
              <a:gd name="T78" fmla="*/ 245 w 580"/>
              <a:gd name="T79" fmla="*/ 131 h 209"/>
              <a:gd name="T80" fmla="*/ 246 w 580"/>
              <a:gd name="T81" fmla="*/ 96 h 209"/>
              <a:gd name="T82" fmla="*/ 273 w 580"/>
              <a:gd name="T83" fmla="*/ 55 h 209"/>
              <a:gd name="T84" fmla="*/ 320 w 580"/>
              <a:gd name="T85" fmla="*/ 22 h 209"/>
              <a:gd name="T86" fmla="*/ 385 w 580"/>
              <a:gd name="T87" fmla="*/ 9 h 209"/>
              <a:gd name="T88" fmla="*/ 441 w 580"/>
              <a:gd name="T89" fmla="*/ 26 h 209"/>
              <a:gd name="T90" fmla="*/ 482 w 580"/>
              <a:gd name="T91" fmla="*/ 60 h 209"/>
              <a:gd name="T92" fmla="*/ 499 w 580"/>
              <a:gd name="T93" fmla="*/ 95 h 209"/>
              <a:gd name="T94" fmla="*/ 491 w 580"/>
              <a:gd name="T95" fmla="*/ 127 h 209"/>
              <a:gd name="T96" fmla="*/ 468 w 580"/>
              <a:gd name="T97" fmla="*/ 158 h 209"/>
              <a:gd name="T98" fmla="*/ 433 w 580"/>
              <a:gd name="T99" fmla="*/ 178 h 209"/>
              <a:gd name="T100" fmla="*/ 394 w 580"/>
              <a:gd name="T101" fmla="*/ 180 h 209"/>
              <a:gd name="T102" fmla="*/ 360 w 580"/>
              <a:gd name="T103" fmla="*/ 164 h 209"/>
              <a:gd name="T104" fmla="*/ 334 w 580"/>
              <a:gd name="T105" fmla="*/ 136 h 209"/>
              <a:gd name="T106" fmla="*/ 328 w 580"/>
              <a:gd name="T107" fmla="*/ 99 h 209"/>
              <a:gd name="T108" fmla="*/ 349 w 580"/>
              <a:gd name="T109" fmla="*/ 56 h 209"/>
              <a:gd name="T110" fmla="*/ 390 w 580"/>
              <a:gd name="T111" fmla="*/ 20 h 209"/>
              <a:gd name="T112" fmla="*/ 446 w 580"/>
              <a:gd name="T113" fmla="*/ 0 h 209"/>
              <a:gd name="T114" fmla="*/ 502 w 580"/>
              <a:gd name="T115" fmla="*/ 9 h 209"/>
              <a:gd name="T116" fmla="*/ 549 w 580"/>
              <a:gd name="T117" fmla="*/ 35 h 209"/>
              <a:gd name="T118" fmla="*/ 576 w 580"/>
              <a:gd name="T119" fmla="*/ 7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0" h="209">
                <a:moveTo>
                  <a:pt x="0" y="147"/>
                </a:moveTo>
                <a:lnTo>
                  <a:pt x="1" y="135"/>
                </a:lnTo>
                <a:lnTo>
                  <a:pt x="4" y="122"/>
                </a:lnTo>
                <a:lnTo>
                  <a:pt x="9" y="109"/>
                </a:lnTo>
                <a:lnTo>
                  <a:pt x="16" y="94"/>
                </a:lnTo>
                <a:lnTo>
                  <a:pt x="26" y="81"/>
                </a:lnTo>
                <a:lnTo>
                  <a:pt x="39" y="67"/>
                </a:lnTo>
                <a:lnTo>
                  <a:pt x="55" y="57"/>
                </a:lnTo>
                <a:lnTo>
                  <a:pt x="73" y="48"/>
                </a:lnTo>
                <a:lnTo>
                  <a:pt x="93" y="40"/>
                </a:lnTo>
                <a:lnTo>
                  <a:pt x="115" y="36"/>
                </a:lnTo>
                <a:lnTo>
                  <a:pt x="137" y="36"/>
                </a:lnTo>
                <a:lnTo>
                  <a:pt x="158" y="39"/>
                </a:lnTo>
                <a:lnTo>
                  <a:pt x="177" y="44"/>
                </a:lnTo>
                <a:lnTo>
                  <a:pt x="194" y="52"/>
                </a:lnTo>
                <a:lnTo>
                  <a:pt x="211" y="62"/>
                </a:lnTo>
                <a:lnTo>
                  <a:pt x="222" y="73"/>
                </a:lnTo>
                <a:lnTo>
                  <a:pt x="234" y="85"/>
                </a:lnTo>
                <a:lnTo>
                  <a:pt x="242" y="97"/>
                </a:lnTo>
                <a:lnTo>
                  <a:pt x="249" y="109"/>
                </a:lnTo>
                <a:lnTo>
                  <a:pt x="251" y="119"/>
                </a:lnTo>
                <a:lnTo>
                  <a:pt x="251" y="130"/>
                </a:lnTo>
                <a:lnTo>
                  <a:pt x="250" y="142"/>
                </a:lnTo>
                <a:lnTo>
                  <a:pt x="247" y="154"/>
                </a:lnTo>
                <a:lnTo>
                  <a:pt x="241" y="163"/>
                </a:lnTo>
                <a:lnTo>
                  <a:pt x="234" y="173"/>
                </a:lnTo>
                <a:lnTo>
                  <a:pt x="226" y="183"/>
                </a:lnTo>
                <a:lnTo>
                  <a:pt x="216" y="191"/>
                </a:lnTo>
                <a:lnTo>
                  <a:pt x="206" y="199"/>
                </a:lnTo>
                <a:lnTo>
                  <a:pt x="192" y="204"/>
                </a:lnTo>
                <a:lnTo>
                  <a:pt x="175" y="207"/>
                </a:lnTo>
                <a:lnTo>
                  <a:pt x="159" y="208"/>
                </a:lnTo>
                <a:lnTo>
                  <a:pt x="146" y="205"/>
                </a:lnTo>
                <a:lnTo>
                  <a:pt x="132" y="200"/>
                </a:lnTo>
                <a:lnTo>
                  <a:pt x="120" y="194"/>
                </a:lnTo>
                <a:lnTo>
                  <a:pt x="108" y="187"/>
                </a:lnTo>
                <a:lnTo>
                  <a:pt x="99" y="178"/>
                </a:lnTo>
                <a:lnTo>
                  <a:pt x="93" y="169"/>
                </a:lnTo>
                <a:lnTo>
                  <a:pt x="86" y="159"/>
                </a:lnTo>
                <a:lnTo>
                  <a:pt x="83" y="148"/>
                </a:lnTo>
                <a:lnTo>
                  <a:pt x="80" y="139"/>
                </a:lnTo>
                <a:lnTo>
                  <a:pt x="81" y="127"/>
                </a:lnTo>
                <a:lnTo>
                  <a:pt x="84" y="113"/>
                </a:lnTo>
                <a:lnTo>
                  <a:pt x="89" y="101"/>
                </a:lnTo>
                <a:lnTo>
                  <a:pt x="98" y="86"/>
                </a:lnTo>
                <a:lnTo>
                  <a:pt x="108" y="72"/>
                </a:lnTo>
                <a:lnTo>
                  <a:pt x="121" y="59"/>
                </a:lnTo>
                <a:lnTo>
                  <a:pt x="136" y="48"/>
                </a:lnTo>
                <a:lnTo>
                  <a:pt x="155" y="39"/>
                </a:lnTo>
                <a:lnTo>
                  <a:pt x="174" y="31"/>
                </a:lnTo>
                <a:lnTo>
                  <a:pt x="195" y="28"/>
                </a:lnTo>
                <a:lnTo>
                  <a:pt x="217" y="27"/>
                </a:lnTo>
                <a:lnTo>
                  <a:pt x="239" y="30"/>
                </a:lnTo>
                <a:lnTo>
                  <a:pt x="257" y="35"/>
                </a:lnTo>
                <a:lnTo>
                  <a:pt x="275" y="44"/>
                </a:lnTo>
                <a:lnTo>
                  <a:pt x="292" y="53"/>
                </a:lnTo>
                <a:lnTo>
                  <a:pt x="304" y="65"/>
                </a:lnTo>
                <a:lnTo>
                  <a:pt x="316" y="77"/>
                </a:lnTo>
                <a:lnTo>
                  <a:pt x="324" y="88"/>
                </a:lnTo>
                <a:lnTo>
                  <a:pt x="330" y="101"/>
                </a:lnTo>
                <a:lnTo>
                  <a:pt x="333" y="110"/>
                </a:lnTo>
                <a:lnTo>
                  <a:pt x="332" y="122"/>
                </a:lnTo>
                <a:lnTo>
                  <a:pt x="331" y="134"/>
                </a:lnTo>
                <a:lnTo>
                  <a:pt x="329" y="145"/>
                </a:lnTo>
                <a:lnTo>
                  <a:pt x="322" y="155"/>
                </a:lnTo>
                <a:lnTo>
                  <a:pt x="316" y="165"/>
                </a:lnTo>
                <a:lnTo>
                  <a:pt x="308" y="175"/>
                </a:lnTo>
                <a:lnTo>
                  <a:pt x="297" y="183"/>
                </a:lnTo>
                <a:lnTo>
                  <a:pt x="287" y="190"/>
                </a:lnTo>
                <a:lnTo>
                  <a:pt x="272" y="196"/>
                </a:lnTo>
                <a:lnTo>
                  <a:pt x="256" y="198"/>
                </a:lnTo>
                <a:lnTo>
                  <a:pt x="239" y="199"/>
                </a:lnTo>
                <a:lnTo>
                  <a:pt x="226" y="196"/>
                </a:lnTo>
                <a:lnTo>
                  <a:pt x="212" y="192"/>
                </a:lnTo>
                <a:lnTo>
                  <a:pt x="201" y="186"/>
                </a:lnTo>
                <a:lnTo>
                  <a:pt x="189" y="178"/>
                </a:lnTo>
                <a:lnTo>
                  <a:pt x="181" y="170"/>
                </a:lnTo>
                <a:lnTo>
                  <a:pt x="174" y="160"/>
                </a:lnTo>
                <a:lnTo>
                  <a:pt x="168" y="150"/>
                </a:lnTo>
                <a:lnTo>
                  <a:pt x="165" y="139"/>
                </a:lnTo>
                <a:lnTo>
                  <a:pt x="162" y="130"/>
                </a:lnTo>
                <a:lnTo>
                  <a:pt x="163" y="118"/>
                </a:lnTo>
                <a:lnTo>
                  <a:pt x="165" y="105"/>
                </a:lnTo>
                <a:lnTo>
                  <a:pt x="171" y="90"/>
                </a:lnTo>
                <a:lnTo>
                  <a:pt x="179" y="77"/>
                </a:lnTo>
                <a:lnTo>
                  <a:pt x="188" y="63"/>
                </a:lnTo>
                <a:lnTo>
                  <a:pt x="201" y="50"/>
                </a:lnTo>
                <a:lnTo>
                  <a:pt x="216" y="40"/>
                </a:lnTo>
                <a:lnTo>
                  <a:pt x="235" y="31"/>
                </a:lnTo>
                <a:lnTo>
                  <a:pt x="254" y="23"/>
                </a:lnTo>
                <a:lnTo>
                  <a:pt x="277" y="19"/>
                </a:lnTo>
                <a:lnTo>
                  <a:pt x="299" y="18"/>
                </a:lnTo>
                <a:lnTo>
                  <a:pt x="320" y="22"/>
                </a:lnTo>
                <a:lnTo>
                  <a:pt x="339" y="27"/>
                </a:lnTo>
                <a:lnTo>
                  <a:pt x="356" y="34"/>
                </a:lnTo>
                <a:lnTo>
                  <a:pt x="373" y="45"/>
                </a:lnTo>
                <a:lnTo>
                  <a:pt x="384" y="56"/>
                </a:lnTo>
                <a:lnTo>
                  <a:pt x="396" y="68"/>
                </a:lnTo>
                <a:lnTo>
                  <a:pt x="404" y="80"/>
                </a:lnTo>
                <a:lnTo>
                  <a:pt x="411" y="92"/>
                </a:lnTo>
                <a:lnTo>
                  <a:pt x="413" y="102"/>
                </a:lnTo>
                <a:lnTo>
                  <a:pt x="413" y="113"/>
                </a:lnTo>
                <a:lnTo>
                  <a:pt x="412" y="124"/>
                </a:lnTo>
                <a:lnTo>
                  <a:pt x="409" y="137"/>
                </a:lnTo>
                <a:lnTo>
                  <a:pt x="403" y="146"/>
                </a:lnTo>
                <a:lnTo>
                  <a:pt x="396" y="156"/>
                </a:lnTo>
                <a:lnTo>
                  <a:pt x="388" y="166"/>
                </a:lnTo>
                <a:lnTo>
                  <a:pt x="379" y="174"/>
                </a:lnTo>
                <a:lnTo>
                  <a:pt x="369" y="181"/>
                </a:lnTo>
                <a:lnTo>
                  <a:pt x="354" y="186"/>
                </a:lnTo>
                <a:lnTo>
                  <a:pt x="337" y="190"/>
                </a:lnTo>
                <a:lnTo>
                  <a:pt x="321" y="189"/>
                </a:lnTo>
                <a:lnTo>
                  <a:pt x="308" y="188"/>
                </a:lnTo>
                <a:lnTo>
                  <a:pt x="294" y="183"/>
                </a:lnTo>
                <a:lnTo>
                  <a:pt x="282" y="177"/>
                </a:lnTo>
                <a:lnTo>
                  <a:pt x="269" y="170"/>
                </a:lnTo>
                <a:lnTo>
                  <a:pt x="261" y="161"/>
                </a:lnTo>
                <a:lnTo>
                  <a:pt x="254" y="152"/>
                </a:lnTo>
                <a:lnTo>
                  <a:pt x="248" y="141"/>
                </a:lnTo>
                <a:lnTo>
                  <a:pt x="245" y="131"/>
                </a:lnTo>
                <a:lnTo>
                  <a:pt x="242" y="120"/>
                </a:lnTo>
                <a:lnTo>
                  <a:pt x="243" y="110"/>
                </a:lnTo>
                <a:lnTo>
                  <a:pt x="246" y="96"/>
                </a:lnTo>
                <a:lnTo>
                  <a:pt x="251" y="84"/>
                </a:lnTo>
                <a:lnTo>
                  <a:pt x="261" y="69"/>
                </a:lnTo>
                <a:lnTo>
                  <a:pt x="273" y="55"/>
                </a:lnTo>
                <a:lnTo>
                  <a:pt x="286" y="42"/>
                </a:lnTo>
                <a:lnTo>
                  <a:pt x="302" y="31"/>
                </a:lnTo>
                <a:lnTo>
                  <a:pt x="320" y="22"/>
                </a:lnTo>
                <a:lnTo>
                  <a:pt x="342" y="13"/>
                </a:lnTo>
                <a:lnTo>
                  <a:pt x="364" y="10"/>
                </a:lnTo>
                <a:lnTo>
                  <a:pt x="385" y="9"/>
                </a:lnTo>
                <a:lnTo>
                  <a:pt x="406" y="13"/>
                </a:lnTo>
                <a:lnTo>
                  <a:pt x="425" y="19"/>
                </a:lnTo>
                <a:lnTo>
                  <a:pt x="441" y="26"/>
                </a:lnTo>
                <a:lnTo>
                  <a:pt x="457" y="37"/>
                </a:lnTo>
                <a:lnTo>
                  <a:pt x="471" y="48"/>
                </a:lnTo>
                <a:lnTo>
                  <a:pt x="482" y="60"/>
                </a:lnTo>
                <a:lnTo>
                  <a:pt x="491" y="72"/>
                </a:lnTo>
                <a:lnTo>
                  <a:pt x="496" y="84"/>
                </a:lnTo>
                <a:lnTo>
                  <a:pt x="499" y="95"/>
                </a:lnTo>
                <a:lnTo>
                  <a:pt x="498" y="104"/>
                </a:lnTo>
                <a:lnTo>
                  <a:pt x="495" y="116"/>
                </a:lnTo>
                <a:lnTo>
                  <a:pt x="491" y="127"/>
                </a:lnTo>
                <a:lnTo>
                  <a:pt x="484" y="137"/>
                </a:lnTo>
                <a:lnTo>
                  <a:pt x="478" y="147"/>
                </a:lnTo>
                <a:lnTo>
                  <a:pt x="468" y="158"/>
                </a:lnTo>
                <a:lnTo>
                  <a:pt x="457" y="165"/>
                </a:lnTo>
                <a:lnTo>
                  <a:pt x="447" y="173"/>
                </a:lnTo>
                <a:lnTo>
                  <a:pt x="433" y="178"/>
                </a:lnTo>
                <a:lnTo>
                  <a:pt x="420" y="180"/>
                </a:lnTo>
                <a:lnTo>
                  <a:pt x="407" y="180"/>
                </a:lnTo>
                <a:lnTo>
                  <a:pt x="394" y="180"/>
                </a:lnTo>
                <a:lnTo>
                  <a:pt x="381" y="175"/>
                </a:lnTo>
                <a:lnTo>
                  <a:pt x="369" y="170"/>
                </a:lnTo>
                <a:lnTo>
                  <a:pt x="360" y="164"/>
                </a:lnTo>
                <a:lnTo>
                  <a:pt x="349" y="155"/>
                </a:lnTo>
                <a:lnTo>
                  <a:pt x="341" y="147"/>
                </a:lnTo>
                <a:lnTo>
                  <a:pt x="334" y="136"/>
                </a:lnTo>
                <a:lnTo>
                  <a:pt x="330" y="124"/>
                </a:lnTo>
                <a:lnTo>
                  <a:pt x="328" y="113"/>
                </a:lnTo>
                <a:lnTo>
                  <a:pt x="328" y="99"/>
                </a:lnTo>
                <a:lnTo>
                  <a:pt x="332" y="85"/>
                </a:lnTo>
                <a:lnTo>
                  <a:pt x="338" y="70"/>
                </a:lnTo>
                <a:lnTo>
                  <a:pt x="349" y="56"/>
                </a:lnTo>
                <a:lnTo>
                  <a:pt x="359" y="44"/>
                </a:lnTo>
                <a:lnTo>
                  <a:pt x="374" y="30"/>
                </a:lnTo>
                <a:lnTo>
                  <a:pt x="390" y="20"/>
                </a:lnTo>
                <a:lnTo>
                  <a:pt x="407" y="11"/>
                </a:lnTo>
                <a:lnTo>
                  <a:pt x="426" y="5"/>
                </a:lnTo>
                <a:lnTo>
                  <a:pt x="446" y="0"/>
                </a:lnTo>
                <a:lnTo>
                  <a:pt x="465" y="0"/>
                </a:lnTo>
                <a:lnTo>
                  <a:pt x="483" y="3"/>
                </a:lnTo>
                <a:lnTo>
                  <a:pt x="502" y="9"/>
                </a:lnTo>
                <a:lnTo>
                  <a:pt x="520" y="15"/>
                </a:lnTo>
                <a:lnTo>
                  <a:pt x="536" y="25"/>
                </a:lnTo>
                <a:lnTo>
                  <a:pt x="549" y="35"/>
                </a:lnTo>
                <a:lnTo>
                  <a:pt x="560" y="48"/>
                </a:lnTo>
                <a:lnTo>
                  <a:pt x="569" y="60"/>
                </a:lnTo>
                <a:lnTo>
                  <a:pt x="576" y="74"/>
                </a:lnTo>
                <a:lnTo>
                  <a:pt x="579"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 name="Oval 72"/>
          <p:cNvSpPr>
            <a:spLocks noChangeArrowheads="1"/>
          </p:cNvSpPr>
          <p:nvPr/>
        </p:nvSpPr>
        <p:spPr bwMode="auto">
          <a:xfrm>
            <a:off x="1984375" y="4340225"/>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 name="Freeform 73"/>
          <p:cNvSpPr>
            <a:spLocks/>
          </p:cNvSpPr>
          <p:nvPr/>
        </p:nvSpPr>
        <p:spPr bwMode="auto">
          <a:xfrm>
            <a:off x="614363" y="3540125"/>
            <a:ext cx="269875" cy="715963"/>
          </a:xfrm>
          <a:custGeom>
            <a:avLst/>
            <a:gdLst>
              <a:gd name="T0" fmla="*/ 82 w 196"/>
              <a:gd name="T1" fmla="*/ 5 h 482"/>
              <a:gd name="T2" fmla="*/ 40 w 196"/>
              <a:gd name="T3" fmla="*/ 28 h 482"/>
              <a:gd name="T4" fmla="*/ 8 w 196"/>
              <a:gd name="T5" fmla="*/ 69 h 482"/>
              <a:gd name="T6" fmla="*/ 3 w 196"/>
              <a:gd name="T7" fmla="*/ 122 h 482"/>
              <a:gd name="T8" fmla="*/ 28 w 196"/>
              <a:gd name="T9" fmla="*/ 168 h 482"/>
              <a:gd name="T10" fmla="*/ 68 w 196"/>
              <a:gd name="T11" fmla="*/ 198 h 482"/>
              <a:gd name="T12" fmla="*/ 108 w 196"/>
              <a:gd name="T13" fmla="*/ 209 h 482"/>
              <a:gd name="T14" fmla="*/ 145 w 196"/>
              <a:gd name="T15" fmla="*/ 203 h 482"/>
              <a:gd name="T16" fmla="*/ 175 w 196"/>
              <a:gd name="T17" fmla="*/ 183 h 482"/>
              <a:gd name="T18" fmla="*/ 194 w 196"/>
              <a:gd name="T19" fmla="*/ 153 h 482"/>
              <a:gd name="T20" fmla="*/ 189 w 196"/>
              <a:gd name="T21" fmla="*/ 115 h 482"/>
              <a:gd name="T22" fmla="*/ 166 w 196"/>
              <a:gd name="T23" fmla="*/ 85 h 482"/>
              <a:gd name="T24" fmla="*/ 132 w 196"/>
              <a:gd name="T25" fmla="*/ 70 h 482"/>
              <a:gd name="T26" fmla="*/ 96 w 196"/>
              <a:gd name="T27" fmla="*/ 69 h 482"/>
              <a:gd name="T28" fmla="*/ 53 w 196"/>
              <a:gd name="T29" fmla="*/ 85 h 482"/>
              <a:gd name="T30" fmla="*/ 16 w 196"/>
              <a:gd name="T31" fmla="*/ 121 h 482"/>
              <a:gd name="T32" fmla="*/ 1 w 196"/>
              <a:gd name="T33" fmla="*/ 171 h 482"/>
              <a:gd name="T34" fmla="*/ 16 w 196"/>
              <a:gd name="T35" fmla="*/ 221 h 482"/>
              <a:gd name="T36" fmla="*/ 54 w 196"/>
              <a:gd name="T37" fmla="*/ 257 h 482"/>
              <a:gd name="T38" fmla="*/ 96 w 196"/>
              <a:gd name="T39" fmla="*/ 275 h 482"/>
              <a:gd name="T40" fmla="*/ 133 w 196"/>
              <a:gd name="T41" fmla="*/ 273 h 482"/>
              <a:gd name="T42" fmla="*/ 166 w 196"/>
              <a:gd name="T43" fmla="*/ 258 h 482"/>
              <a:gd name="T44" fmla="*/ 189 w 196"/>
              <a:gd name="T45" fmla="*/ 232 h 482"/>
              <a:gd name="T46" fmla="*/ 194 w 196"/>
              <a:gd name="T47" fmla="*/ 192 h 482"/>
              <a:gd name="T48" fmla="*/ 175 w 196"/>
              <a:gd name="T49" fmla="*/ 162 h 482"/>
              <a:gd name="T50" fmla="*/ 143 w 196"/>
              <a:gd name="T51" fmla="*/ 142 h 482"/>
              <a:gd name="T52" fmla="*/ 109 w 196"/>
              <a:gd name="T53" fmla="*/ 134 h 482"/>
              <a:gd name="T54" fmla="*/ 67 w 196"/>
              <a:gd name="T55" fmla="*/ 145 h 482"/>
              <a:gd name="T56" fmla="*/ 27 w 196"/>
              <a:gd name="T57" fmla="*/ 174 h 482"/>
              <a:gd name="T58" fmla="*/ 2 w 196"/>
              <a:gd name="T59" fmla="*/ 220 h 482"/>
              <a:gd name="T60" fmla="*/ 8 w 196"/>
              <a:gd name="T61" fmla="*/ 273 h 482"/>
              <a:gd name="T62" fmla="*/ 40 w 196"/>
              <a:gd name="T63" fmla="*/ 314 h 482"/>
              <a:gd name="T64" fmla="*/ 82 w 196"/>
              <a:gd name="T65" fmla="*/ 337 h 482"/>
              <a:gd name="T66" fmla="*/ 120 w 196"/>
              <a:gd name="T67" fmla="*/ 342 h 482"/>
              <a:gd name="T68" fmla="*/ 155 w 196"/>
              <a:gd name="T69" fmla="*/ 331 h 482"/>
              <a:gd name="T70" fmla="*/ 183 w 196"/>
              <a:gd name="T71" fmla="*/ 308 h 482"/>
              <a:gd name="T72" fmla="*/ 195 w 196"/>
              <a:gd name="T73" fmla="*/ 273 h 482"/>
              <a:gd name="T74" fmla="*/ 183 w 196"/>
              <a:gd name="T75" fmla="*/ 238 h 482"/>
              <a:gd name="T76" fmla="*/ 155 w 196"/>
              <a:gd name="T77" fmla="*/ 214 h 482"/>
              <a:gd name="T78" fmla="*/ 120 w 196"/>
              <a:gd name="T79" fmla="*/ 203 h 482"/>
              <a:gd name="T80" fmla="*/ 82 w 196"/>
              <a:gd name="T81" fmla="*/ 206 h 482"/>
              <a:gd name="T82" fmla="*/ 40 w 196"/>
              <a:gd name="T83" fmla="*/ 232 h 482"/>
              <a:gd name="T84" fmla="*/ 8 w 196"/>
              <a:gd name="T85" fmla="*/ 273 h 482"/>
              <a:gd name="T86" fmla="*/ 2 w 196"/>
              <a:gd name="T87" fmla="*/ 328 h 482"/>
              <a:gd name="T88" fmla="*/ 28 w 196"/>
              <a:gd name="T89" fmla="*/ 373 h 482"/>
              <a:gd name="T90" fmla="*/ 69 w 196"/>
              <a:gd name="T91" fmla="*/ 403 h 482"/>
              <a:gd name="T92" fmla="*/ 109 w 196"/>
              <a:gd name="T93" fmla="*/ 414 h 482"/>
              <a:gd name="T94" fmla="*/ 143 w 196"/>
              <a:gd name="T95" fmla="*/ 405 h 482"/>
              <a:gd name="T96" fmla="*/ 175 w 196"/>
              <a:gd name="T97" fmla="*/ 383 h 482"/>
              <a:gd name="T98" fmla="*/ 193 w 196"/>
              <a:gd name="T99" fmla="*/ 353 h 482"/>
              <a:gd name="T100" fmla="*/ 190 w 196"/>
              <a:gd name="T101" fmla="*/ 321 h 482"/>
              <a:gd name="T102" fmla="*/ 169 w 196"/>
              <a:gd name="T103" fmla="*/ 293 h 482"/>
              <a:gd name="T104" fmla="*/ 135 w 196"/>
              <a:gd name="T105" fmla="*/ 275 h 482"/>
              <a:gd name="T106" fmla="*/ 94 w 196"/>
              <a:gd name="T107" fmla="*/ 273 h 482"/>
              <a:gd name="T108" fmla="*/ 50 w 196"/>
              <a:gd name="T109" fmla="*/ 293 h 482"/>
              <a:gd name="T110" fmla="*/ 15 w 196"/>
              <a:gd name="T111" fmla="*/ 331 h 482"/>
              <a:gd name="T112" fmla="*/ 0 w 196"/>
              <a:gd name="T113" fmla="*/ 379 h 482"/>
              <a:gd name="T114" fmla="*/ 15 w 196"/>
              <a:gd name="T115" fmla="*/ 424 h 482"/>
              <a:gd name="T116" fmla="*/ 50 w 196"/>
              <a:gd name="T117" fmla="*/ 460 h 482"/>
              <a:gd name="T118" fmla="*/ 95 w 196"/>
              <a:gd name="T119" fmla="*/ 47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 name="Freeform 74"/>
          <p:cNvSpPr>
            <a:spLocks/>
          </p:cNvSpPr>
          <p:nvPr/>
        </p:nvSpPr>
        <p:spPr bwMode="auto">
          <a:xfrm>
            <a:off x="4075113" y="3540125"/>
            <a:ext cx="269875" cy="714375"/>
          </a:xfrm>
          <a:custGeom>
            <a:avLst/>
            <a:gdLst>
              <a:gd name="T0" fmla="*/ 113 w 196"/>
              <a:gd name="T1" fmla="*/ 475 h 481"/>
              <a:gd name="T2" fmla="*/ 155 w 196"/>
              <a:gd name="T3" fmla="*/ 452 h 481"/>
              <a:gd name="T4" fmla="*/ 187 w 196"/>
              <a:gd name="T5" fmla="*/ 412 h 481"/>
              <a:gd name="T6" fmla="*/ 192 w 196"/>
              <a:gd name="T7" fmla="*/ 358 h 481"/>
              <a:gd name="T8" fmla="*/ 167 w 196"/>
              <a:gd name="T9" fmla="*/ 312 h 481"/>
              <a:gd name="T10" fmla="*/ 127 w 196"/>
              <a:gd name="T11" fmla="*/ 282 h 481"/>
              <a:gd name="T12" fmla="*/ 87 w 196"/>
              <a:gd name="T13" fmla="*/ 271 h 481"/>
              <a:gd name="T14" fmla="*/ 50 w 196"/>
              <a:gd name="T15" fmla="*/ 277 h 481"/>
              <a:gd name="T16" fmla="*/ 20 w 196"/>
              <a:gd name="T17" fmla="*/ 297 h 481"/>
              <a:gd name="T18" fmla="*/ 1 w 196"/>
              <a:gd name="T19" fmla="*/ 328 h 481"/>
              <a:gd name="T20" fmla="*/ 6 w 196"/>
              <a:gd name="T21" fmla="*/ 366 h 481"/>
              <a:gd name="T22" fmla="*/ 29 w 196"/>
              <a:gd name="T23" fmla="*/ 395 h 481"/>
              <a:gd name="T24" fmla="*/ 63 w 196"/>
              <a:gd name="T25" fmla="*/ 410 h 481"/>
              <a:gd name="T26" fmla="*/ 99 w 196"/>
              <a:gd name="T27" fmla="*/ 412 h 481"/>
              <a:gd name="T28" fmla="*/ 142 w 196"/>
              <a:gd name="T29" fmla="*/ 395 h 481"/>
              <a:gd name="T30" fmla="*/ 179 w 196"/>
              <a:gd name="T31" fmla="*/ 360 h 481"/>
              <a:gd name="T32" fmla="*/ 194 w 196"/>
              <a:gd name="T33" fmla="*/ 309 h 481"/>
              <a:gd name="T34" fmla="*/ 179 w 196"/>
              <a:gd name="T35" fmla="*/ 259 h 481"/>
              <a:gd name="T36" fmla="*/ 141 w 196"/>
              <a:gd name="T37" fmla="*/ 224 h 481"/>
              <a:gd name="T38" fmla="*/ 99 w 196"/>
              <a:gd name="T39" fmla="*/ 206 h 481"/>
              <a:gd name="T40" fmla="*/ 62 w 196"/>
              <a:gd name="T41" fmla="*/ 207 h 481"/>
              <a:gd name="T42" fmla="*/ 29 w 196"/>
              <a:gd name="T43" fmla="*/ 222 h 481"/>
              <a:gd name="T44" fmla="*/ 6 w 196"/>
              <a:gd name="T45" fmla="*/ 248 h 481"/>
              <a:gd name="T46" fmla="*/ 1 w 196"/>
              <a:gd name="T47" fmla="*/ 288 h 481"/>
              <a:gd name="T48" fmla="*/ 20 w 196"/>
              <a:gd name="T49" fmla="*/ 318 h 481"/>
              <a:gd name="T50" fmla="*/ 52 w 196"/>
              <a:gd name="T51" fmla="*/ 338 h 481"/>
              <a:gd name="T52" fmla="*/ 86 w 196"/>
              <a:gd name="T53" fmla="*/ 346 h 481"/>
              <a:gd name="T54" fmla="*/ 128 w 196"/>
              <a:gd name="T55" fmla="*/ 335 h 481"/>
              <a:gd name="T56" fmla="*/ 168 w 196"/>
              <a:gd name="T57" fmla="*/ 306 h 481"/>
              <a:gd name="T58" fmla="*/ 193 w 196"/>
              <a:gd name="T59" fmla="*/ 261 h 481"/>
              <a:gd name="T60" fmla="*/ 187 w 196"/>
              <a:gd name="T61" fmla="*/ 207 h 481"/>
              <a:gd name="T62" fmla="*/ 155 w 196"/>
              <a:gd name="T63" fmla="*/ 166 h 481"/>
              <a:gd name="T64" fmla="*/ 113 w 196"/>
              <a:gd name="T65" fmla="*/ 143 h 481"/>
              <a:gd name="T66" fmla="*/ 75 w 196"/>
              <a:gd name="T67" fmla="*/ 139 h 481"/>
              <a:gd name="T68" fmla="*/ 40 w 196"/>
              <a:gd name="T69" fmla="*/ 149 h 481"/>
              <a:gd name="T70" fmla="*/ 12 w 196"/>
              <a:gd name="T71" fmla="*/ 172 h 481"/>
              <a:gd name="T72" fmla="*/ 0 w 196"/>
              <a:gd name="T73" fmla="*/ 207 h 481"/>
              <a:gd name="T74" fmla="*/ 12 w 196"/>
              <a:gd name="T75" fmla="*/ 242 h 481"/>
              <a:gd name="T76" fmla="*/ 40 w 196"/>
              <a:gd name="T77" fmla="*/ 267 h 481"/>
              <a:gd name="T78" fmla="*/ 75 w 196"/>
              <a:gd name="T79" fmla="*/ 277 h 481"/>
              <a:gd name="T80" fmla="*/ 113 w 196"/>
              <a:gd name="T81" fmla="*/ 274 h 481"/>
              <a:gd name="T82" fmla="*/ 155 w 196"/>
              <a:gd name="T83" fmla="*/ 248 h 481"/>
              <a:gd name="T84" fmla="*/ 187 w 196"/>
              <a:gd name="T85" fmla="*/ 207 h 481"/>
              <a:gd name="T86" fmla="*/ 193 w 196"/>
              <a:gd name="T87" fmla="*/ 152 h 481"/>
              <a:gd name="T88" fmla="*/ 167 w 196"/>
              <a:gd name="T89" fmla="*/ 108 h 481"/>
              <a:gd name="T90" fmla="*/ 126 w 196"/>
              <a:gd name="T91" fmla="*/ 78 h 481"/>
              <a:gd name="T92" fmla="*/ 86 w 196"/>
              <a:gd name="T93" fmla="*/ 67 h 481"/>
              <a:gd name="T94" fmla="*/ 52 w 196"/>
              <a:gd name="T95" fmla="*/ 76 h 481"/>
              <a:gd name="T96" fmla="*/ 20 w 196"/>
              <a:gd name="T97" fmla="*/ 97 h 481"/>
              <a:gd name="T98" fmla="*/ 2 w 196"/>
              <a:gd name="T99" fmla="*/ 128 h 481"/>
              <a:gd name="T100" fmla="*/ 5 w 196"/>
              <a:gd name="T101" fmla="*/ 160 h 481"/>
              <a:gd name="T102" fmla="*/ 26 w 196"/>
              <a:gd name="T103" fmla="*/ 187 h 481"/>
              <a:gd name="T104" fmla="*/ 60 w 196"/>
              <a:gd name="T105" fmla="*/ 206 h 481"/>
              <a:gd name="T106" fmla="*/ 101 w 196"/>
              <a:gd name="T107" fmla="*/ 207 h 481"/>
              <a:gd name="T108" fmla="*/ 145 w 196"/>
              <a:gd name="T109" fmla="*/ 187 h 481"/>
              <a:gd name="T110" fmla="*/ 180 w 196"/>
              <a:gd name="T111" fmla="*/ 149 h 481"/>
              <a:gd name="T112" fmla="*/ 195 w 196"/>
              <a:gd name="T113" fmla="*/ 102 h 481"/>
              <a:gd name="T114" fmla="*/ 180 w 196"/>
              <a:gd name="T115" fmla="*/ 57 h 481"/>
              <a:gd name="T116" fmla="*/ 145 w 196"/>
              <a:gd name="T117" fmla="*/ 21 h 481"/>
              <a:gd name="T118" fmla="*/ 100 w 196"/>
              <a:gd name="T119" fmla="*/ 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 name="Text Box 75"/>
          <p:cNvSpPr txBox="1">
            <a:spLocks noChangeArrowheads="1"/>
          </p:cNvSpPr>
          <p:nvPr/>
        </p:nvSpPr>
        <p:spPr bwMode="auto">
          <a:xfrm>
            <a:off x="2051050"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6" name="Text Box 76"/>
          <p:cNvSpPr txBox="1">
            <a:spLocks noChangeArrowheads="1"/>
          </p:cNvSpPr>
          <p:nvPr/>
        </p:nvSpPr>
        <p:spPr bwMode="auto">
          <a:xfrm>
            <a:off x="2600325"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7" name="Text Box 77"/>
          <p:cNvSpPr txBox="1">
            <a:spLocks noChangeArrowheads="1"/>
          </p:cNvSpPr>
          <p:nvPr/>
        </p:nvSpPr>
        <p:spPr bwMode="auto">
          <a:xfrm>
            <a:off x="2051050"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8" name="Text Box 78"/>
          <p:cNvSpPr txBox="1">
            <a:spLocks noChangeArrowheads="1"/>
          </p:cNvSpPr>
          <p:nvPr/>
        </p:nvSpPr>
        <p:spPr bwMode="auto">
          <a:xfrm>
            <a:off x="2600325"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solidFill>
                  <a:srgbClr val="FF66CC"/>
                </a:solidFill>
                <a:latin typeface="Arial" pitchFamily="34" charset="0"/>
              </a:rPr>
              <a:t>+</a:t>
            </a:r>
            <a:endParaRPr lang="en-US" sz="1800">
              <a:solidFill>
                <a:srgbClr val="FF66CC"/>
              </a:solidFill>
              <a:latin typeface="Arial" pitchFamily="34" charset="0"/>
            </a:endParaRPr>
          </a:p>
        </p:txBody>
      </p:sp>
      <p:sp>
        <p:nvSpPr>
          <p:cNvPr id="79" name="Text Box 79"/>
          <p:cNvSpPr txBox="1">
            <a:spLocks noChangeArrowheads="1"/>
          </p:cNvSpPr>
          <p:nvPr/>
        </p:nvSpPr>
        <p:spPr bwMode="auto">
          <a:xfrm>
            <a:off x="2314575" y="31750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smtClean="0">
                <a:ln>
                  <a:noFill/>
                </a:ln>
                <a:solidFill>
                  <a:srgbClr val="CCCCFF"/>
                </a:solidFill>
                <a:effectLst/>
                <a:uLnTx/>
                <a:uFillTx/>
                <a:latin typeface="Arial" pitchFamily="34" charset="0"/>
              </a:rPr>
              <a:t>•</a:t>
            </a:r>
            <a:endParaRPr kumimoji="0" lang="en-US" sz="1800" b="0" i="0" u="sng" strike="noStrike" kern="0" cap="none" spc="0" normalizeH="0" baseline="0" noProof="0" smtClean="0">
              <a:ln>
                <a:noFill/>
              </a:ln>
              <a:solidFill>
                <a:srgbClr val="000000"/>
              </a:solidFill>
              <a:effectLst/>
              <a:uLnTx/>
              <a:uFillTx/>
              <a:latin typeface="Arial" pitchFamily="34" charset="0"/>
            </a:endParaRPr>
          </a:p>
        </p:txBody>
      </p:sp>
      <p:sp>
        <p:nvSpPr>
          <p:cNvPr id="80" name="Text Box 80"/>
          <p:cNvSpPr txBox="1">
            <a:spLocks noChangeArrowheads="1"/>
          </p:cNvSpPr>
          <p:nvPr/>
        </p:nvSpPr>
        <p:spPr bwMode="auto">
          <a:xfrm>
            <a:off x="2125663" y="36782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pitchFamily="34" charset="0"/>
              </a:rPr>
              <a:t>e</a:t>
            </a:r>
            <a:r>
              <a:rPr kumimoji="0" lang="en-US" sz="2400" b="0" i="0" u="none" strike="noStrike" kern="0" cap="none" spc="0" normalizeH="0" baseline="30000" noProof="0" smtClean="0">
                <a:ln>
                  <a:noFill/>
                </a:ln>
                <a:solidFill>
                  <a:srgbClr val="000000"/>
                </a:solidFill>
                <a:effectLst/>
                <a:uLnTx/>
                <a:uFillTx/>
                <a:latin typeface="Arial" pitchFamily="34" charset="0"/>
              </a:rPr>
              <a:t>-</a:t>
            </a: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82" name="Text Box 82"/>
          <p:cNvSpPr txBox="1">
            <a:spLocks noChangeArrowheads="1"/>
          </p:cNvSpPr>
          <p:nvPr/>
        </p:nvSpPr>
        <p:spPr bwMode="auto">
          <a:xfrm>
            <a:off x="1182688" y="463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1800" u="sng">
              <a:solidFill>
                <a:srgbClr val="000000"/>
              </a:solidFill>
              <a:latin typeface="Arial" pitchFamily="34" charset="0"/>
            </a:endParaRPr>
          </a:p>
        </p:txBody>
      </p:sp>
      <p:grpSp>
        <p:nvGrpSpPr>
          <p:cNvPr id="89" name="Group 88"/>
          <p:cNvGrpSpPr/>
          <p:nvPr/>
        </p:nvGrpSpPr>
        <p:grpSpPr>
          <a:xfrm>
            <a:off x="1141413" y="4514850"/>
            <a:ext cx="757237" cy="1042988"/>
            <a:chOff x="1141413" y="4514850"/>
            <a:chExt cx="757237" cy="1042988"/>
          </a:xfrm>
        </p:grpSpPr>
        <p:sp>
          <p:nvSpPr>
            <p:cNvPr id="81" name="Text Box 81"/>
            <p:cNvSpPr txBox="1">
              <a:spLocks noChangeArrowheads="1"/>
            </p:cNvSpPr>
            <p:nvPr/>
          </p:nvSpPr>
          <p:spPr bwMode="auto">
            <a:xfrm>
              <a:off x="1216025" y="451485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smtClean="0">
                  <a:ln>
                    <a:noFill/>
                  </a:ln>
                  <a:solidFill>
                    <a:srgbClr val="CCCCFF"/>
                  </a:solidFill>
                  <a:effectLst/>
                  <a:uLnTx/>
                  <a:uFillTx/>
                  <a:latin typeface="Arial" pitchFamily="34" charset="0"/>
                </a:rPr>
                <a:t>•</a:t>
              </a:r>
              <a:endParaRPr kumimoji="0" lang="en-US" sz="1800" b="0" i="0" u="sng" strike="noStrike" kern="0" cap="none" spc="0" normalizeH="0" baseline="0" noProof="0" dirty="0" smtClean="0">
                <a:ln>
                  <a:noFill/>
                </a:ln>
                <a:solidFill>
                  <a:srgbClr val="000000"/>
                </a:solidFill>
                <a:effectLst/>
                <a:uLnTx/>
                <a:uFillTx/>
                <a:latin typeface="Arial" pitchFamily="34" charset="0"/>
              </a:endParaRPr>
            </a:p>
          </p:txBody>
        </p:sp>
        <p:sp>
          <p:nvSpPr>
            <p:cNvPr id="83" name="Line 83"/>
            <p:cNvSpPr>
              <a:spLocks noChangeShapeType="1"/>
            </p:cNvSpPr>
            <p:nvPr/>
          </p:nvSpPr>
          <p:spPr bwMode="auto">
            <a:xfrm flipV="1">
              <a:off x="1519238" y="4514850"/>
              <a:ext cx="379412" cy="4191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 name="Text Box 84"/>
            <p:cNvSpPr txBox="1">
              <a:spLocks noChangeArrowheads="1"/>
            </p:cNvSpPr>
            <p:nvPr/>
          </p:nvSpPr>
          <p:spPr bwMode="auto">
            <a:xfrm>
              <a:off x="1141413" y="51006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pitchFamily="34" charset="0"/>
                </a:rPr>
                <a:t>e</a:t>
              </a:r>
              <a:r>
                <a:rPr kumimoji="0" lang="en-US" sz="2400" b="0" i="0" u="none" strike="noStrike" kern="0" cap="none" spc="0" normalizeH="0" baseline="30000" noProof="0" smtClean="0">
                  <a:ln>
                    <a:noFill/>
                  </a:ln>
                  <a:solidFill>
                    <a:srgbClr val="000000"/>
                  </a:solidFill>
                  <a:effectLst/>
                  <a:uLnTx/>
                  <a:uFillTx/>
                  <a:latin typeface="Arial" pitchFamily="34" charset="0"/>
                </a:rPr>
                <a:t>-</a:t>
              </a: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sp>
        <p:nvSpPr>
          <p:cNvPr id="85" name="Text Box 85"/>
          <p:cNvSpPr txBox="1">
            <a:spLocks noChangeArrowheads="1"/>
          </p:cNvSpPr>
          <p:nvPr/>
        </p:nvSpPr>
        <p:spPr bwMode="auto">
          <a:xfrm>
            <a:off x="5283200" y="1905000"/>
            <a:ext cx="285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Arial" pitchFamily="34" charset="0"/>
              </a:rPr>
              <a:t>Electrons Pair Off!</a:t>
            </a:r>
          </a:p>
        </p:txBody>
      </p:sp>
      <p:grpSp>
        <p:nvGrpSpPr>
          <p:cNvPr id="90" name="Group 89"/>
          <p:cNvGrpSpPr/>
          <p:nvPr/>
        </p:nvGrpSpPr>
        <p:grpSpPr>
          <a:xfrm>
            <a:off x="4648200" y="2819400"/>
            <a:ext cx="3810000" cy="2590800"/>
            <a:chOff x="4648200" y="2819400"/>
            <a:chExt cx="3810000" cy="2590800"/>
          </a:xfrm>
        </p:grpSpPr>
        <p:graphicFrame>
          <p:nvGraphicFramePr>
            <p:cNvPr id="86" name="Object 86"/>
            <p:cNvGraphicFramePr>
              <a:graphicFrameLocks noChangeAspect="1"/>
            </p:cNvGraphicFramePr>
            <p:nvPr>
              <p:extLst>
                <p:ext uri="{D42A27DB-BD31-4B8C-83A1-F6EECF244321}">
                  <p14:modId xmlns:p14="http://schemas.microsoft.com/office/powerpoint/2010/main" val="2061043240"/>
                </p:ext>
              </p:extLst>
            </p:nvPr>
          </p:nvGraphicFramePr>
          <p:xfrm>
            <a:off x="4665663" y="3344863"/>
            <a:ext cx="3792537" cy="593725"/>
          </p:xfrm>
          <a:graphic>
            <a:graphicData uri="http://schemas.openxmlformats.org/presentationml/2006/ole">
              <mc:AlternateContent xmlns:mc="http://schemas.openxmlformats.org/markup-compatibility/2006">
                <mc:Choice xmlns:v="urn:schemas-microsoft-com:vml" Requires="v">
                  <p:oleObj spid="_x0000_s1228" name="Equation" r:id="rId3" imgW="1460160" imgH="228600" progId="Equation.3">
                    <p:embed/>
                  </p:oleObj>
                </mc:Choice>
                <mc:Fallback>
                  <p:oleObj name="Equation" r:id="rId3" imgW="146016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3344863"/>
                          <a:ext cx="3792537" cy="593725"/>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 name="Text Box 87"/>
            <p:cNvSpPr txBox="1">
              <a:spLocks noChangeArrowheads="1"/>
            </p:cNvSpPr>
            <p:nvPr/>
          </p:nvSpPr>
          <p:spPr bwMode="auto">
            <a:xfrm>
              <a:off x="4876800" y="28194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smtClean="0">
                  <a:ln>
                    <a:noFill/>
                  </a:ln>
                  <a:solidFill>
                    <a:srgbClr val="000000"/>
                  </a:solidFill>
                  <a:effectLst/>
                  <a:uLnTx/>
                  <a:uFillTx/>
                  <a:latin typeface="Arial" pitchFamily="34" charset="0"/>
                </a:rPr>
                <a:t>BCS Equation</a:t>
              </a:r>
              <a:endParaRPr kumimoji="0" lang="en-US" sz="1800" b="0" i="0" u="none" strike="noStrike" kern="0" cap="none" spc="0" normalizeH="0" baseline="0" noProof="0" dirty="0" smtClean="0">
                <a:ln>
                  <a:noFill/>
                </a:ln>
                <a:solidFill>
                  <a:srgbClr val="000000"/>
                </a:solidFill>
                <a:effectLst/>
                <a:uLnTx/>
                <a:uFillTx/>
                <a:latin typeface="Arial" pitchFamily="34" charset="0"/>
              </a:endParaRPr>
            </a:p>
          </p:txBody>
        </p:sp>
        <p:graphicFrame>
          <p:nvGraphicFramePr>
            <p:cNvPr id="88" name="Object 88"/>
            <p:cNvGraphicFramePr>
              <a:graphicFrameLocks noChangeAspect="1"/>
            </p:cNvGraphicFramePr>
            <p:nvPr>
              <p:extLst>
                <p:ext uri="{D42A27DB-BD31-4B8C-83A1-F6EECF244321}">
                  <p14:modId xmlns:p14="http://schemas.microsoft.com/office/powerpoint/2010/main" val="1594120394"/>
                </p:ext>
              </p:extLst>
            </p:nvPr>
          </p:nvGraphicFramePr>
          <p:xfrm>
            <a:off x="4648200" y="4038600"/>
            <a:ext cx="3810000" cy="1371600"/>
          </p:xfrm>
          <a:graphic>
            <a:graphicData uri="http://schemas.openxmlformats.org/presentationml/2006/ole">
              <mc:AlternateContent xmlns:mc="http://schemas.openxmlformats.org/markup-compatibility/2006">
                <mc:Choice xmlns:v="urn:schemas-microsoft-com:vml" Requires="v">
                  <p:oleObj spid="_x0000_s1229" name="Equation" r:id="rId5" imgW="1511280" imgH="685800" progId="Equation.3">
                    <p:embed/>
                  </p:oleObj>
                </mc:Choice>
                <mc:Fallback>
                  <p:oleObj name="Equation" r:id="rId5" imgW="151128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038600"/>
                          <a:ext cx="3810000" cy="1371600"/>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64278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dissolve">
                                      <p:cBhvr>
                                        <p:cTn id="1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 y="76200"/>
            <a:ext cx="883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“Cooper’s Problem”</a:t>
            </a:r>
          </a:p>
        </p:txBody>
      </p:sp>
      <p:pic>
        <p:nvPicPr>
          <p:cNvPr id="4" name="Picture 1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81150"/>
            <a:ext cx="7818083" cy="4057650"/>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304800" y="5943600"/>
            <a:ext cx="8382000" cy="400110"/>
          </a:xfrm>
          <a:prstGeom prst="rect">
            <a:avLst/>
          </a:prstGeom>
          <a:noFill/>
        </p:spPr>
        <p:txBody>
          <a:bodyPr wrap="square" rtlCol="0">
            <a:spAutoFit/>
          </a:bodyPr>
          <a:lstStyle/>
          <a:p>
            <a:pPr algn="ctr"/>
            <a:r>
              <a:rPr lang="en-US" sz="2000" dirty="0" smtClean="0"/>
              <a:t>Homework Problem:  Formalism Applies to any “V</a:t>
            </a:r>
            <a:r>
              <a:rPr lang="en-US" sz="2000" baseline="-25000" dirty="0" smtClean="0"/>
              <a:t>0</a:t>
            </a:r>
            <a:r>
              <a:rPr lang="en-US" sz="2000" dirty="0" smtClean="0"/>
              <a:t> boson”...More Later. </a:t>
            </a:r>
            <a:endParaRPr lang="en-US" sz="2000" dirty="0"/>
          </a:p>
        </p:txBody>
      </p:sp>
    </p:spTree>
    <p:extLst>
      <p:ext uri="{BB962C8B-B14F-4D97-AF65-F5344CB8AC3E}">
        <p14:creationId xmlns:p14="http://schemas.microsoft.com/office/powerpoint/2010/main" val="252447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304800" y="3970338"/>
            <a:ext cx="853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b="1"/>
              <a:t>Paul M. Grant</a:t>
            </a:r>
            <a:br>
              <a:rPr lang="en-US" sz="2400" b="1"/>
            </a:br>
            <a:r>
              <a:rPr lang="en-US" sz="2400" b="1"/>
              <a:t>www.w2agz.com</a:t>
            </a:r>
            <a:endParaRPr lang="en-US" b="1"/>
          </a:p>
        </p:txBody>
      </p:sp>
      <p:sp>
        <p:nvSpPr>
          <p:cNvPr id="9" name="Text Box 11"/>
          <p:cNvSpPr txBox="1">
            <a:spLocks noChangeArrowheads="1"/>
          </p:cNvSpPr>
          <p:nvPr/>
        </p:nvSpPr>
        <p:spPr bwMode="auto">
          <a:xfrm>
            <a:off x="1144588" y="4808538"/>
            <a:ext cx="70104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4800">
                <a:solidFill>
                  <a:srgbClr val="990099"/>
                </a:solidFill>
                <a:latin typeface="AR JULIAN" pitchFamily="2" charset="0"/>
              </a:rPr>
              <a:t>Aging IBM Pensioner</a:t>
            </a:r>
          </a:p>
        </p:txBody>
      </p:sp>
      <p:sp>
        <p:nvSpPr>
          <p:cNvPr id="29700" name="TextBox 4"/>
          <p:cNvSpPr txBox="1">
            <a:spLocks noChangeArrowheads="1"/>
          </p:cNvSpPr>
          <p:nvPr/>
        </p:nvSpPr>
        <p:spPr bwMode="auto">
          <a:xfrm>
            <a:off x="76200" y="6043613"/>
            <a:ext cx="2667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smtClean="0"/>
              <a:t>Energy/SIG Presentation</a:t>
            </a:r>
            <a:endParaRPr lang="en-US" sz="1400" dirty="0"/>
          </a:p>
          <a:p>
            <a:pPr algn="ctr" eaLnBrk="1" hangingPunct="1"/>
            <a:r>
              <a:rPr lang="en-US" sz="1400" dirty="0" smtClean="0"/>
              <a:t>1060 La </a:t>
            </a:r>
            <a:r>
              <a:rPr lang="en-US" sz="1400" dirty="0" err="1" smtClean="0"/>
              <a:t>Avenida</a:t>
            </a:r>
            <a:endParaRPr lang="en-US" sz="1400" dirty="0"/>
          </a:p>
          <a:p>
            <a:pPr algn="ctr" eaLnBrk="1" hangingPunct="1"/>
            <a:r>
              <a:rPr lang="en-US" sz="1400" dirty="0" smtClean="0"/>
              <a:t>Mountain View, </a:t>
            </a:r>
            <a:r>
              <a:rPr lang="en-US" sz="1400" dirty="0"/>
              <a:t>CA</a:t>
            </a:r>
          </a:p>
        </p:txBody>
      </p:sp>
      <p:sp>
        <p:nvSpPr>
          <p:cNvPr id="29701" name="TextBox 5"/>
          <p:cNvSpPr txBox="1">
            <a:spLocks noChangeArrowheads="1"/>
          </p:cNvSpPr>
          <p:nvPr/>
        </p:nvSpPr>
        <p:spPr bwMode="auto">
          <a:xfrm>
            <a:off x="6915690" y="6043613"/>
            <a:ext cx="20944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smtClean="0"/>
              <a:t>Kelly Building</a:t>
            </a:r>
            <a:endParaRPr lang="en-US" sz="1400" dirty="0"/>
          </a:p>
          <a:p>
            <a:pPr algn="ctr" eaLnBrk="1" hangingPunct="1"/>
            <a:r>
              <a:rPr lang="en-US" sz="1400" dirty="0" smtClean="0"/>
              <a:t>12:00N </a:t>
            </a:r>
            <a:r>
              <a:rPr lang="en-US" sz="1400" dirty="0"/>
              <a:t>– </a:t>
            </a:r>
            <a:r>
              <a:rPr lang="en-US" sz="1400" dirty="0" smtClean="0"/>
              <a:t>1</a:t>
            </a:r>
            <a:r>
              <a:rPr lang="en-US" sz="1400" dirty="0" smtClean="0">
                <a:sym typeface="Wingdings" pitchFamily="2" charset="2"/>
              </a:rPr>
              <a:t>:00P</a:t>
            </a:r>
            <a:r>
              <a:rPr lang="en-US" sz="1400" dirty="0" smtClean="0"/>
              <a:t>M</a:t>
            </a:r>
            <a:endParaRPr lang="en-US" sz="1400" dirty="0"/>
          </a:p>
          <a:p>
            <a:pPr algn="ctr" eaLnBrk="1" hangingPunct="1"/>
            <a:r>
              <a:rPr lang="en-US" sz="1400" dirty="0" smtClean="0"/>
              <a:t>Tuesday, 7 August 2012</a:t>
            </a:r>
            <a:endParaRPr lang="en-US" sz="1400" dirty="0"/>
          </a:p>
        </p:txBody>
      </p:sp>
      <p:sp>
        <p:nvSpPr>
          <p:cNvPr id="6" name="TextBox 5"/>
          <p:cNvSpPr txBox="1">
            <a:spLocks noChangeArrowheads="1"/>
          </p:cNvSpPr>
          <p:nvPr/>
        </p:nvSpPr>
        <p:spPr bwMode="auto">
          <a:xfrm>
            <a:off x="533400" y="762000"/>
            <a:ext cx="83312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200" b="1" dirty="0" smtClean="0">
                <a:solidFill>
                  <a:srgbClr val="0070C0"/>
                </a:solidFill>
              </a:rPr>
              <a:t> </a:t>
            </a:r>
            <a:r>
              <a:rPr lang="en-US" sz="3600" b="1" dirty="0">
                <a:solidFill>
                  <a:srgbClr val="0070C0"/>
                </a:solidFill>
              </a:rPr>
              <a:t>A Personal Journey in Superconductivity </a:t>
            </a:r>
            <a:endParaRPr lang="en-US" sz="3600" b="1" dirty="0" smtClean="0">
              <a:solidFill>
                <a:srgbClr val="0070C0"/>
              </a:solidFill>
            </a:endParaRPr>
          </a:p>
          <a:p>
            <a:pPr algn="ctr" eaLnBrk="1" hangingPunct="1"/>
            <a:r>
              <a:rPr lang="en-US" sz="2400" b="1" dirty="0" smtClean="0">
                <a:solidFill>
                  <a:srgbClr val="0070C0"/>
                </a:solidFill>
              </a:rPr>
              <a:t>(and a few other “interesting technologies!”)</a:t>
            </a:r>
            <a:endParaRPr lang="en-US" sz="2400" b="1" dirty="0">
              <a:solidFill>
                <a:srgbClr val="0070C0"/>
              </a:solidFill>
            </a:endParaRPr>
          </a:p>
          <a:p>
            <a:pPr algn="ctr" eaLnBrk="1" hangingPunct="1"/>
            <a:endParaRPr lang="en-US" sz="3200" b="1" dirty="0">
              <a:solidFill>
                <a:srgbClr val="0070C0"/>
              </a:solidFill>
            </a:endParaRPr>
          </a:p>
          <a:p>
            <a:pPr algn="ctr" eaLnBrk="1" hangingPunct="1"/>
            <a:r>
              <a:rPr lang="en-US" sz="2400" b="1" dirty="0">
                <a:solidFill>
                  <a:srgbClr val="0070C0"/>
                </a:solidFill>
              </a:rPr>
              <a:t>-- IBM, EPRI, and Beyond --</a:t>
            </a:r>
          </a:p>
        </p:txBody>
      </p:sp>
    </p:spTree>
    <p:extLst>
      <p:ext uri="{BB962C8B-B14F-4D97-AF65-F5344CB8AC3E}">
        <p14:creationId xmlns:p14="http://schemas.microsoft.com/office/powerpoint/2010/main" val="4209773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2" presetClass="emph" presetSubtype="0" fill="hold" grpId="1" nodeType="click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xit" presetSubtype="0" fill="hold" grpId="2"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9" grpId="2"/>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bwMode="auto">
          <a:xfrm>
            <a:off x="463452" y="183502"/>
            <a:ext cx="81518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529" tIns="49265" rIns="98529" bIns="49265"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T</a:t>
            </a:r>
            <a:r>
              <a:rPr kumimoji="0" lang="en-US" sz="4400" b="0" i="0" u="sng" strike="noStrike" kern="0" cap="none" spc="0" normalizeH="0" baseline="-25000" noProof="0" dirty="0" smtClean="0">
                <a:ln>
                  <a:noFill/>
                </a:ln>
                <a:solidFill>
                  <a:srgbClr val="000000"/>
                </a:solidFill>
                <a:effectLst/>
                <a:uLnTx/>
                <a:uFillTx/>
                <a:latin typeface="Arial"/>
                <a:ea typeface="+mj-ea"/>
                <a:cs typeface="+mj-cs"/>
              </a:rPr>
              <a:t>C</a:t>
            </a:r>
            <a:r>
              <a:rPr kumimoji="0" lang="en-US" sz="4400" b="0" i="0" u="sng" strike="noStrike" kern="0" cap="none" spc="0" normalizeH="0" baseline="0" noProof="0" dirty="0" smtClean="0">
                <a:ln>
                  <a:noFill/>
                </a:ln>
                <a:solidFill>
                  <a:srgbClr val="000000"/>
                </a:solidFill>
                <a:effectLst/>
                <a:uLnTx/>
                <a:uFillTx/>
                <a:latin typeface="Arial"/>
                <a:ea typeface="+mj-ea"/>
                <a:cs typeface="+mj-cs"/>
              </a:rPr>
              <a:t> vs. Year:</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1911 - 1980</a:t>
            </a:r>
          </a:p>
        </p:txBody>
      </p:sp>
      <p:sp>
        <p:nvSpPr>
          <p:cNvPr id="3" name="Rectangle 1091"/>
          <p:cNvSpPr>
            <a:spLocks noChangeArrowheads="1"/>
          </p:cNvSpPr>
          <p:nvPr/>
        </p:nvSpPr>
        <p:spPr bwMode="auto">
          <a:xfrm>
            <a:off x="3006725" y="5884863"/>
            <a:ext cx="4699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smtClean="0">
                <a:ln>
                  <a:noFill/>
                </a:ln>
                <a:solidFill>
                  <a:srgbClr val="000000"/>
                </a:solidFill>
                <a:effectLst/>
                <a:uLnTx/>
                <a:uFillTx/>
                <a:latin typeface="Arial" pitchFamily="34" charset="0"/>
              </a:rPr>
              <a:t>Year</a:t>
            </a:r>
            <a:endParaRPr kumimoji="0" lang="en-US" sz="4400" b="0" i="0" u="none" strike="noStrike" kern="0" cap="none" spc="0" normalizeH="0" baseline="0" noProof="0" smtClean="0">
              <a:ln>
                <a:noFill/>
              </a:ln>
              <a:solidFill>
                <a:srgbClr val="000000"/>
              </a:solidFill>
              <a:effectLst/>
              <a:uLnTx/>
              <a:uFillTx/>
            </a:endParaRPr>
          </a:p>
        </p:txBody>
      </p:sp>
      <p:sp>
        <p:nvSpPr>
          <p:cNvPr id="4" name="Rectangle 1027"/>
          <p:cNvSpPr>
            <a:spLocks noChangeArrowheads="1"/>
          </p:cNvSpPr>
          <p:nvPr/>
        </p:nvSpPr>
        <p:spPr bwMode="auto">
          <a:xfrm>
            <a:off x="927100" y="1524000"/>
            <a:ext cx="4911725" cy="4049713"/>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Rectangle 1028"/>
          <p:cNvSpPr>
            <a:spLocks noChangeArrowheads="1"/>
          </p:cNvSpPr>
          <p:nvPr/>
        </p:nvSpPr>
        <p:spPr bwMode="auto">
          <a:xfrm>
            <a:off x="922338" y="1549400"/>
            <a:ext cx="4911725" cy="4049713"/>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Line 1029"/>
          <p:cNvSpPr>
            <a:spLocks noChangeShapeType="1"/>
          </p:cNvSpPr>
          <p:nvPr/>
        </p:nvSpPr>
        <p:spPr bwMode="auto">
          <a:xfrm>
            <a:off x="922338" y="1549400"/>
            <a:ext cx="1587" cy="40497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Line 1030"/>
          <p:cNvSpPr>
            <a:spLocks noChangeShapeType="1"/>
          </p:cNvSpPr>
          <p:nvPr/>
        </p:nvSpPr>
        <p:spPr bwMode="auto">
          <a:xfrm>
            <a:off x="887413" y="55991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Line 1031"/>
          <p:cNvSpPr>
            <a:spLocks noChangeShapeType="1"/>
          </p:cNvSpPr>
          <p:nvPr/>
        </p:nvSpPr>
        <p:spPr bwMode="auto">
          <a:xfrm>
            <a:off x="887413" y="47879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Line 1032"/>
          <p:cNvSpPr>
            <a:spLocks noChangeShapeType="1"/>
          </p:cNvSpPr>
          <p:nvPr/>
        </p:nvSpPr>
        <p:spPr bwMode="auto">
          <a:xfrm>
            <a:off x="887413" y="397986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Line 1033"/>
          <p:cNvSpPr>
            <a:spLocks noChangeShapeType="1"/>
          </p:cNvSpPr>
          <p:nvPr/>
        </p:nvSpPr>
        <p:spPr bwMode="auto">
          <a:xfrm>
            <a:off x="887413" y="316865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Line 1034"/>
          <p:cNvSpPr>
            <a:spLocks noChangeShapeType="1"/>
          </p:cNvSpPr>
          <p:nvPr/>
        </p:nvSpPr>
        <p:spPr bwMode="auto">
          <a:xfrm>
            <a:off x="887413" y="23606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Line 1035"/>
          <p:cNvSpPr>
            <a:spLocks noChangeShapeType="1"/>
          </p:cNvSpPr>
          <p:nvPr/>
        </p:nvSpPr>
        <p:spPr bwMode="auto">
          <a:xfrm>
            <a:off x="887413" y="15494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Line 1036"/>
          <p:cNvSpPr>
            <a:spLocks noChangeShapeType="1"/>
          </p:cNvSpPr>
          <p:nvPr/>
        </p:nvSpPr>
        <p:spPr bwMode="auto">
          <a:xfrm>
            <a:off x="922338" y="5599113"/>
            <a:ext cx="4911725"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1037"/>
          <p:cNvSpPr>
            <a:spLocks noChangeShapeType="1"/>
          </p:cNvSpPr>
          <p:nvPr/>
        </p:nvSpPr>
        <p:spPr bwMode="auto">
          <a:xfrm flipV="1">
            <a:off x="922338"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Line 1038"/>
          <p:cNvSpPr>
            <a:spLocks noChangeShapeType="1"/>
          </p:cNvSpPr>
          <p:nvPr/>
        </p:nvSpPr>
        <p:spPr bwMode="auto">
          <a:xfrm flipV="1">
            <a:off x="1536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Line 1039"/>
          <p:cNvSpPr>
            <a:spLocks noChangeShapeType="1"/>
          </p:cNvSpPr>
          <p:nvPr/>
        </p:nvSpPr>
        <p:spPr bwMode="auto">
          <a:xfrm flipV="1">
            <a:off x="21494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Line 1040"/>
          <p:cNvSpPr>
            <a:spLocks noChangeShapeType="1"/>
          </p:cNvSpPr>
          <p:nvPr/>
        </p:nvSpPr>
        <p:spPr bwMode="auto">
          <a:xfrm flipV="1">
            <a:off x="27622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Line 1041"/>
          <p:cNvSpPr>
            <a:spLocks noChangeShapeType="1"/>
          </p:cNvSpPr>
          <p:nvPr/>
        </p:nvSpPr>
        <p:spPr bwMode="auto">
          <a:xfrm flipV="1">
            <a:off x="33813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Line 1042"/>
          <p:cNvSpPr>
            <a:spLocks noChangeShapeType="1"/>
          </p:cNvSpPr>
          <p:nvPr/>
        </p:nvSpPr>
        <p:spPr bwMode="auto">
          <a:xfrm flipV="1">
            <a:off x="39941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Line 1043"/>
          <p:cNvSpPr>
            <a:spLocks noChangeShapeType="1"/>
          </p:cNvSpPr>
          <p:nvPr/>
        </p:nvSpPr>
        <p:spPr bwMode="auto">
          <a:xfrm flipV="1">
            <a:off x="460692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Line 1044"/>
          <p:cNvSpPr>
            <a:spLocks noChangeShapeType="1"/>
          </p:cNvSpPr>
          <p:nvPr/>
        </p:nvSpPr>
        <p:spPr bwMode="auto">
          <a:xfrm flipV="1">
            <a:off x="5219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Line 1045"/>
          <p:cNvSpPr>
            <a:spLocks noChangeShapeType="1"/>
          </p:cNvSpPr>
          <p:nvPr/>
        </p:nvSpPr>
        <p:spPr bwMode="auto">
          <a:xfrm flipV="1">
            <a:off x="5834063"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Rectangle 1046"/>
          <p:cNvSpPr>
            <a:spLocks noChangeArrowheads="1"/>
          </p:cNvSpPr>
          <p:nvPr/>
        </p:nvSpPr>
        <p:spPr bwMode="auto">
          <a:xfrm>
            <a:off x="1571625" y="4889500"/>
            <a:ext cx="60325"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Line 1047"/>
          <p:cNvSpPr>
            <a:spLocks noChangeShapeType="1"/>
          </p:cNvSpPr>
          <p:nvPr/>
        </p:nvSpPr>
        <p:spPr bwMode="auto">
          <a:xfrm flipV="1">
            <a:off x="1595438" y="4892675"/>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Line 1048"/>
          <p:cNvSpPr>
            <a:spLocks noChangeShapeType="1"/>
          </p:cNvSpPr>
          <p:nvPr/>
        </p:nvSpPr>
        <p:spPr bwMode="auto">
          <a:xfrm>
            <a:off x="1595438" y="4919663"/>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Line 1049"/>
          <p:cNvSpPr>
            <a:spLocks noChangeShapeType="1"/>
          </p:cNvSpPr>
          <p:nvPr/>
        </p:nvSpPr>
        <p:spPr bwMode="auto">
          <a:xfrm flipH="1">
            <a:off x="1577975" y="49196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 name="Line 1050"/>
          <p:cNvSpPr>
            <a:spLocks noChangeShapeType="1"/>
          </p:cNvSpPr>
          <p:nvPr/>
        </p:nvSpPr>
        <p:spPr bwMode="auto">
          <a:xfrm>
            <a:off x="1595438" y="4919663"/>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Rectangle 1051"/>
          <p:cNvSpPr>
            <a:spLocks noChangeArrowheads="1"/>
          </p:cNvSpPr>
          <p:nvPr/>
        </p:nvSpPr>
        <p:spPr bwMode="auto">
          <a:xfrm>
            <a:off x="1755775" y="4433888"/>
            <a:ext cx="60325" cy="68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 name="Line 1052"/>
          <p:cNvSpPr>
            <a:spLocks noChangeShapeType="1"/>
          </p:cNvSpPr>
          <p:nvPr/>
        </p:nvSpPr>
        <p:spPr bwMode="auto">
          <a:xfrm flipV="1">
            <a:off x="1779588" y="4438650"/>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Line 1053"/>
          <p:cNvSpPr>
            <a:spLocks noChangeShapeType="1"/>
          </p:cNvSpPr>
          <p:nvPr/>
        </p:nvSpPr>
        <p:spPr bwMode="auto">
          <a:xfrm>
            <a:off x="1779588" y="446405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 name="Line 1054"/>
          <p:cNvSpPr>
            <a:spLocks noChangeShapeType="1"/>
          </p:cNvSpPr>
          <p:nvPr/>
        </p:nvSpPr>
        <p:spPr bwMode="auto">
          <a:xfrm flipH="1">
            <a:off x="1762125" y="4464050"/>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 name="Line 1055"/>
          <p:cNvSpPr>
            <a:spLocks noChangeShapeType="1"/>
          </p:cNvSpPr>
          <p:nvPr/>
        </p:nvSpPr>
        <p:spPr bwMode="auto">
          <a:xfrm>
            <a:off x="1779588" y="4464050"/>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3" name="Rectangle 1056"/>
          <p:cNvSpPr>
            <a:spLocks noChangeArrowheads="1"/>
          </p:cNvSpPr>
          <p:nvPr/>
        </p:nvSpPr>
        <p:spPr bwMode="auto">
          <a:xfrm>
            <a:off x="2863850" y="2816225"/>
            <a:ext cx="58738"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4" name="Line 1057"/>
          <p:cNvSpPr>
            <a:spLocks noChangeShapeType="1"/>
          </p:cNvSpPr>
          <p:nvPr/>
        </p:nvSpPr>
        <p:spPr bwMode="auto">
          <a:xfrm flipV="1">
            <a:off x="2887663" y="281940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 name="Line 1058"/>
          <p:cNvSpPr>
            <a:spLocks noChangeShapeType="1"/>
          </p:cNvSpPr>
          <p:nvPr/>
        </p:nvSpPr>
        <p:spPr bwMode="auto">
          <a:xfrm>
            <a:off x="2887663" y="28463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 name="Line 1059"/>
          <p:cNvSpPr>
            <a:spLocks noChangeShapeType="1"/>
          </p:cNvSpPr>
          <p:nvPr/>
        </p:nvSpPr>
        <p:spPr bwMode="auto">
          <a:xfrm flipH="1">
            <a:off x="2868613" y="2846388"/>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 name="Line 1060"/>
          <p:cNvSpPr>
            <a:spLocks noChangeShapeType="1"/>
          </p:cNvSpPr>
          <p:nvPr/>
        </p:nvSpPr>
        <p:spPr bwMode="auto">
          <a:xfrm>
            <a:off x="2887663" y="28463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 name="Rectangle 1061"/>
          <p:cNvSpPr>
            <a:spLocks noChangeArrowheads="1"/>
          </p:cNvSpPr>
          <p:nvPr/>
        </p:nvSpPr>
        <p:spPr bwMode="auto">
          <a:xfrm>
            <a:off x="4030663" y="2654300"/>
            <a:ext cx="58737"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 name="Line 1062"/>
          <p:cNvSpPr>
            <a:spLocks noChangeShapeType="1"/>
          </p:cNvSpPr>
          <p:nvPr/>
        </p:nvSpPr>
        <p:spPr bwMode="auto">
          <a:xfrm flipV="1">
            <a:off x="4054475" y="2657475"/>
            <a:ext cx="1588"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 name="Line 1063"/>
          <p:cNvSpPr>
            <a:spLocks noChangeShapeType="1"/>
          </p:cNvSpPr>
          <p:nvPr/>
        </p:nvSpPr>
        <p:spPr bwMode="auto">
          <a:xfrm>
            <a:off x="4054475" y="2684463"/>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1" name="Line 1064"/>
          <p:cNvSpPr>
            <a:spLocks noChangeShapeType="1"/>
          </p:cNvSpPr>
          <p:nvPr/>
        </p:nvSpPr>
        <p:spPr bwMode="auto">
          <a:xfrm flipH="1">
            <a:off x="4035425" y="2684463"/>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2" name="Line 1065"/>
          <p:cNvSpPr>
            <a:spLocks noChangeShapeType="1"/>
          </p:cNvSpPr>
          <p:nvPr/>
        </p:nvSpPr>
        <p:spPr bwMode="auto">
          <a:xfrm>
            <a:off x="4054475" y="26844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3" name="Rectangle 1066"/>
          <p:cNvSpPr>
            <a:spLocks noChangeArrowheads="1"/>
          </p:cNvSpPr>
          <p:nvPr/>
        </p:nvSpPr>
        <p:spPr bwMode="auto">
          <a:xfrm>
            <a:off x="4273550" y="2409825"/>
            <a:ext cx="60325"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4" name="Line 1067"/>
          <p:cNvSpPr>
            <a:spLocks noChangeShapeType="1"/>
          </p:cNvSpPr>
          <p:nvPr/>
        </p:nvSpPr>
        <p:spPr bwMode="auto">
          <a:xfrm flipV="1">
            <a:off x="4297363" y="24145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5" name="Line 1068"/>
          <p:cNvSpPr>
            <a:spLocks noChangeShapeType="1"/>
          </p:cNvSpPr>
          <p:nvPr/>
        </p:nvSpPr>
        <p:spPr bwMode="auto">
          <a:xfrm>
            <a:off x="4297363" y="2439988"/>
            <a:ext cx="1587"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6" name="Line 1069"/>
          <p:cNvSpPr>
            <a:spLocks noChangeShapeType="1"/>
          </p:cNvSpPr>
          <p:nvPr/>
        </p:nvSpPr>
        <p:spPr bwMode="auto">
          <a:xfrm flipH="1">
            <a:off x="4279900" y="2439988"/>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7" name="Line 1070"/>
          <p:cNvSpPr>
            <a:spLocks noChangeShapeType="1"/>
          </p:cNvSpPr>
          <p:nvPr/>
        </p:nvSpPr>
        <p:spPr bwMode="auto">
          <a:xfrm>
            <a:off x="4297363" y="24399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8" name="Rectangle 1071"/>
          <p:cNvSpPr>
            <a:spLocks noChangeArrowheads="1"/>
          </p:cNvSpPr>
          <p:nvPr/>
        </p:nvSpPr>
        <p:spPr bwMode="auto">
          <a:xfrm>
            <a:off x="5500688" y="2087563"/>
            <a:ext cx="58737"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9" name="Line 1072"/>
          <p:cNvSpPr>
            <a:spLocks noChangeShapeType="1"/>
          </p:cNvSpPr>
          <p:nvPr/>
        </p:nvSpPr>
        <p:spPr bwMode="auto">
          <a:xfrm flipV="1">
            <a:off x="5524500" y="2090738"/>
            <a:ext cx="1588"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0" name="Line 1073"/>
          <p:cNvSpPr>
            <a:spLocks noChangeShapeType="1"/>
          </p:cNvSpPr>
          <p:nvPr/>
        </p:nvSpPr>
        <p:spPr bwMode="auto">
          <a:xfrm>
            <a:off x="5524500" y="2117725"/>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Line 1074"/>
          <p:cNvSpPr>
            <a:spLocks noChangeShapeType="1"/>
          </p:cNvSpPr>
          <p:nvPr/>
        </p:nvSpPr>
        <p:spPr bwMode="auto">
          <a:xfrm flipH="1">
            <a:off x="5505450" y="2117725"/>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2" name="Line 1075"/>
          <p:cNvSpPr>
            <a:spLocks noChangeShapeType="1"/>
          </p:cNvSpPr>
          <p:nvPr/>
        </p:nvSpPr>
        <p:spPr bwMode="auto">
          <a:xfrm>
            <a:off x="5524500" y="2117725"/>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3" name="Rectangle 1076"/>
          <p:cNvSpPr>
            <a:spLocks noChangeArrowheads="1"/>
          </p:cNvSpPr>
          <p:nvPr/>
        </p:nvSpPr>
        <p:spPr bwMode="auto">
          <a:xfrm>
            <a:off x="768350" y="55165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0</a:t>
            </a:r>
            <a:endParaRPr kumimoji="0" lang="en-US" sz="4400" b="0" i="0" u="none" strike="noStrike" kern="0" cap="none" spc="0" normalizeH="0" baseline="0" noProof="0" smtClean="0">
              <a:ln>
                <a:noFill/>
              </a:ln>
              <a:solidFill>
                <a:srgbClr val="000000"/>
              </a:solidFill>
              <a:effectLst/>
              <a:uLnTx/>
              <a:uFillTx/>
            </a:endParaRPr>
          </a:p>
        </p:txBody>
      </p:sp>
      <p:sp>
        <p:nvSpPr>
          <p:cNvPr id="54" name="Rectangle 1077"/>
          <p:cNvSpPr>
            <a:spLocks noChangeArrowheads="1"/>
          </p:cNvSpPr>
          <p:nvPr/>
        </p:nvSpPr>
        <p:spPr bwMode="auto">
          <a:xfrm>
            <a:off x="768350" y="47053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5</a:t>
            </a:r>
            <a:endParaRPr kumimoji="0" lang="en-US" sz="4400" b="0" i="0" u="none" strike="noStrike" kern="0" cap="none" spc="0" normalizeH="0" baseline="0" noProof="0" smtClean="0">
              <a:ln>
                <a:noFill/>
              </a:ln>
              <a:solidFill>
                <a:srgbClr val="000000"/>
              </a:solidFill>
              <a:effectLst/>
              <a:uLnTx/>
              <a:uFillTx/>
            </a:endParaRPr>
          </a:p>
        </p:txBody>
      </p:sp>
      <p:sp>
        <p:nvSpPr>
          <p:cNvPr id="55" name="Rectangle 1078"/>
          <p:cNvSpPr>
            <a:spLocks noChangeArrowheads="1"/>
          </p:cNvSpPr>
          <p:nvPr/>
        </p:nvSpPr>
        <p:spPr bwMode="auto">
          <a:xfrm>
            <a:off x="703263" y="389731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10</a:t>
            </a:r>
            <a:endParaRPr kumimoji="0" lang="en-US" sz="4400" b="0" i="0" u="none" strike="noStrike" kern="0" cap="none" spc="0" normalizeH="0" baseline="0" noProof="0" smtClean="0">
              <a:ln>
                <a:noFill/>
              </a:ln>
              <a:solidFill>
                <a:srgbClr val="000000"/>
              </a:solidFill>
              <a:effectLst/>
              <a:uLnTx/>
              <a:uFillTx/>
            </a:endParaRPr>
          </a:p>
        </p:txBody>
      </p:sp>
      <p:sp>
        <p:nvSpPr>
          <p:cNvPr id="56" name="Rectangle 1079"/>
          <p:cNvSpPr>
            <a:spLocks noChangeArrowheads="1"/>
          </p:cNvSpPr>
          <p:nvPr/>
        </p:nvSpPr>
        <p:spPr bwMode="auto">
          <a:xfrm>
            <a:off x="703263" y="308610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15</a:t>
            </a:r>
            <a:endParaRPr kumimoji="0" lang="en-US" sz="4400" b="0" i="0" u="none" strike="noStrike" kern="0" cap="none" spc="0" normalizeH="0" baseline="0" noProof="0" smtClean="0">
              <a:ln>
                <a:noFill/>
              </a:ln>
              <a:solidFill>
                <a:srgbClr val="000000"/>
              </a:solidFill>
              <a:effectLst/>
              <a:uLnTx/>
              <a:uFillTx/>
            </a:endParaRPr>
          </a:p>
        </p:txBody>
      </p:sp>
      <p:sp>
        <p:nvSpPr>
          <p:cNvPr id="57" name="Rectangle 1080"/>
          <p:cNvSpPr>
            <a:spLocks noChangeArrowheads="1"/>
          </p:cNvSpPr>
          <p:nvPr/>
        </p:nvSpPr>
        <p:spPr bwMode="auto">
          <a:xfrm>
            <a:off x="703263" y="227806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20</a:t>
            </a:r>
            <a:endParaRPr kumimoji="0" lang="en-US" sz="4400" b="0" i="0" u="none" strike="noStrike" kern="0" cap="none" spc="0" normalizeH="0" baseline="0" noProof="0" smtClean="0">
              <a:ln>
                <a:noFill/>
              </a:ln>
              <a:solidFill>
                <a:srgbClr val="000000"/>
              </a:solidFill>
              <a:effectLst/>
              <a:uLnTx/>
              <a:uFillTx/>
            </a:endParaRPr>
          </a:p>
        </p:txBody>
      </p:sp>
      <p:sp>
        <p:nvSpPr>
          <p:cNvPr id="58" name="Rectangle 1081"/>
          <p:cNvSpPr>
            <a:spLocks noChangeArrowheads="1"/>
          </p:cNvSpPr>
          <p:nvPr/>
        </p:nvSpPr>
        <p:spPr bwMode="auto">
          <a:xfrm>
            <a:off x="703263" y="146685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25</a:t>
            </a:r>
            <a:endParaRPr kumimoji="0" lang="en-US" sz="4400" b="0" i="0" u="none" strike="noStrike" kern="0" cap="none" spc="0" normalizeH="0" baseline="0" noProof="0" smtClean="0">
              <a:ln>
                <a:noFill/>
              </a:ln>
              <a:solidFill>
                <a:srgbClr val="000000"/>
              </a:solidFill>
              <a:effectLst/>
              <a:uLnTx/>
              <a:uFillTx/>
            </a:endParaRPr>
          </a:p>
        </p:txBody>
      </p:sp>
      <p:sp>
        <p:nvSpPr>
          <p:cNvPr id="59" name="Rectangle 1082"/>
          <p:cNvSpPr>
            <a:spLocks noChangeArrowheads="1"/>
          </p:cNvSpPr>
          <p:nvPr/>
        </p:nvSpPr>
        <p:spPr bwMode="auto">
          <a:xfrm>
            <a:off x="79216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1900</a:t>
            </a:r>
            <a:endParaRPr kumimoji="0" lang="en-US" sz="4400" b="0" i="0" u="none" strike="noStrike" kern="0" cap="none" spc="0" normalizeH="0" baseline="0" noProof="0" smtClean="0">
              <a:ln>
                <a:noFill/>
              </a:ln>
              <a:solidFill>
                <a:srgbClr val="000000"/>
              </a:solidFill>
              <a:effectLst/>
              <a:uLnTx/>
              <a:uFillTx/>
            </a:endParaRPr>
          </a:p>
        </p:txBody>
      </p:sp>
      <p:sp>
        <p:nvSpPr>
          <p:cNvPr id="60" name="Rectangle 1083"/>
          <p:cNvSpPr>
            <a:spLocks noChangeArrowheads="1"/>
          </p:cNvSpPr>
          <p:nvPr/>
        </p:nvSpPr>
        <p:spPr bwMode="auto">
          <a:xfrm>
            <a:off x="140493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1910</a:t>
            </a:r>
            <a:endParaRPr kumimoji="0" lang="en-US" sz="4400" b="0" i="0" u="none" strike="noStrike" kern="0" cap="none" spc="0" normalizeH="0" baseline="0" noProof="0" smtClean="0">
              <a:ln>
                <a:noFill/>
              </a:ln>
              <a:solidFill>
                <a:srgbClr val="000000"/>
              </a:solidFill>
              <a:effectLst/>
              <a:uLnTx/>
              <a:uFillTx/>
            </a:endParaRPr>
          </a:p>
        </p:txBody>
      </p:sp>
      <p:sp>
        <p:nvSpPr>
          <p:cNvPr id="61" name="Rectangle 1084"/>
          <p:cNvSpPr>
            <a:spLocks noChangeArrowheads="1"/>
          </p:cNvSpPr>
          <p:nvPr/>
        </p:nvSpPr>
        <p:spPr bwMode="auto">
          <a:xfrm>
            <a:off x="20177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1920</a:t>
            </a:r>
            <a:endParaRPr kumimoji="0" lang="en-US" sz="4400" b="0" i="0" u="none" strike="noStrike" kern="0" cap="none" spc="0" normalizeH="0" baseline="0" noProof="0" smtClean="0">
              <a:ln>
                <a:noFill/>
              </a:ln>
              <a:solidFill>
                <a:srgbClr val="000000"/>
              </a:solidFill>
              <a:effectLst/>
              <a:uLnTx/>
              <a:uFillTx/>
            </a:endParaRPr>
          </a:p>
        </p:txBody>
      </p:sp>
      <p:sp>
        <p:nvSpPr>
          <p:cNvPr id="62" name="Rectangle 1085"/>
          <p:cNvSpPr>
            <a:spLocks noChangeArrowheads="1"/>
          </p:cNvSpPr>
          <p:nvPr/>
        </p:nvSpPr>
        <p:spPr bwMode="auto">
          <a:xfrm>
            <a:off x="263048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1930</a:t>
            </a:r>
            <a:endParaRPr kumimoji="0" lang="en-US" sz="4400" b="0" i="0" u="none" strike="noStrike" kern="0" cap="none" spc="0" normalizeH="0" baseline="0" noProof="0" smtClean="0">
              <a:ln>
                <a:noFill/>
              </a:ln>
              <a:solidFill>
                <a:srgbClr val="000000"/>
              </a:solidFill>
              <a:effectLst/>
              <a:uLnTx/>
              <a:uFillTx/>
            </a:endParaRPr>
          </a:p>
        </p:txBody>
      </p:sp>
      <p:sp>
        <p:nvSpPr>
          <p:cNvPr id="63" name="Rectangle 1086"/>
          <p:cNvSpPr>
            <a:spLocks noChangeArrowheads="1"/>
          </p:cNvSpPr>
          <p:nvPr/>
        </p:nvSpPr>
        <p:spPr bwMode="auto">
          <a:xfrm>
            <a:off x="32496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1940</a:t>
            </a:r>
            <a:endParaRPr kumimoji="0" lang="en-US" sz="4400" b="0" i="0" u="none" strike="noStrike" kern="0" cap="none" spc="0" normalizeH="0" baseline="0" noProof="0" smtClean="0">
              <a:ln>
                <a:noFill/>
              </a:ln>
              <a:solidFill>
                <a:srgbClr val="000000"/>
              </a:solidFill>
              <a:effectLst/>
              <a:uLnTx/>
              <a:uFillTx/>
            </a:endParaRPr>
          </a:p>
        </p:txBody>
      </p:sp>
      <p:sp>
        <p:nvSpPr>
          <p:cNvPr id="64" name="Rectangle 1087"/>
          <p:cNvSpPr>
            <a:spLocks noChangeArrowheads="1"/>
          </p:cNvSpPr>
          <p:nvPr/>
        </p:nvSpPr>
        <p:spPr bwMode="auto">
          <a:xfrm>
            <a:off x="386397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1950</a:t>
            </a:r>
            <a:endParaRPr kumimoji="0" lang="en-US" sz="4400" b="0" i="0" u="none" strike="noStrike" kern="0" cap="none" spc="0" normalizeH="0" baseline="0" noProof="0" smtClean="0">
              <a:ln>
                <a:noFill/>
              </a:ln>
              <a:solidFill>
                <a:srgbClr val="000000"/>
              </a:solidFill>
              <a:effectLst/>
              <a:uLnTx/>
              <a:uFillTx/>
            </a:endParaRPr>
          </a:p>
        </p:txBody>
      </p:sp>
      <p:sp>
        <p:nvSpPr>
          <p:cNvPr id="65" name="Rectangle 1088"/>
          <p:cNvSpPr>
            <a:spLocks noChangeArrowheads="1"/>
          </p:cNvSpPr>
          <p:nvPr/>
        </p:nvSpPr>
        <p:spPr bwMode="auto">
          <a:xfrm>
            <a:off x="447675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1960</a:t>
            </a:r>
            <a:endParaRPr kumimoji="0" lang="en-US" sz="4400" b="0" i="0" u="none" strike="noStrike" kern="0" cap="none" spc="0" normalizeH="0" baseline="0" noProof="0" smtClean="0">
              <a:ln>
                <a:noFill/>
              </a:ln>
              <a:solidFill>
                <a:srgbClr val="000000"/>
              </a:solidFill>
              <a:effectLst/>
              <a:uLnTx/>
              <a:uFillTx/>
            </a:endParaRPr>
          </a:p>
        </p:txBody>
      </p:sp>
      <p:sp>
        <p:nvSpPr>
          <p:cNvPr id="66" name="Rectangle 1089"/>
          <p:cNvSpPr>
            <a:spLocks noChangeArrowheads="1"/>
          </p:cNvSpPr>
          <p:nvPr/>
        </p:nvSpPr>
        <p:spPr bwMode="auto">
          <a:xfrm>
            <a:off x="508952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1970</a:t>
            </a:r>
            <a:endParaRPr kumimoji="0" lang="en-US" sz="4400" b="0" i="0" u="none" strike="noStrike" kern="0" cap="none" spc="0" normalizeH="0" baseline="0" noProof="0" smtClean="0">
              <a:ln>
                <a:noFill/>
              </a:ln>
              <a:solidFill>
                <a:srgbClr val="000000"/>
              </a:solidFill>
              <a:effectLst/>
              <a:uLnTx/>
              <a:uFillTx/>
            </a:endParaRPr>
          </a:p>
        </p:txBody>
      </p:sp>
      <p:sp>
        <p:nvSpPr>
          <p:cNvPr id="67" name="Rectangle 1090"/>
          <p:cNvSpPr>
            <a:spLocks noChangeArrowheads="1"/>
          </p:cNvSpPr>
          <p:nvPr/>
        </p:nvSpPr>
        <p:spPr bwMode="auto">
          <a:xfrm>
            <a:off x="570230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000000"/>
                </a:solidFill>
                <a:effectLst/>
                <a:uLnTx/>
                <a:uFillTx/>
                <a:latin typeface="Arial" pitchFamily="34" charset="0"/>
              </a:rPr>
              <a:t>1980</a:t>
            </a:r>
            <a:endParaRPr kumimoji="0" lang="en-US" sz="4400" b="0" i="0" u="none" strike="noStrike" kern="0" cap="none" spc="0" normalizeH="0" baseline="0" noProof="0" smtClean="0">
              <a:ln>
                <a:noFill/>
              </a:ln>
              <a:solidFill>
                <a:srgbClr val="000000"/>
              </a:solidFill>
              <a:effectLst/>
              <a:uLnTx/>
              <a:uFillTx/>
            </a:endParaRPr>
          </a:p>
        </p:txBody>
      </p:sp>
      <p:sp>
        <p:nvSpPr>
          <p:cNvPr id="68" name="Rectangle 1092"/>
          <p:cNvSpPr>
            <a:spLocks noChangeArrowheads="1"/>
          </p:cNvSpPr>
          <p:nvPr/>
        </p:nvSpPr>
        <p:spPr bwMode="auto">
          <a:xfrm rot="16200000">
            <a:off x="-246062" y="3309938"/>
            <a:ext cx="16684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smtClean="0">
                <a:ln>
                  <a:noFill/>
                </a:ln>
                <a:solidFill>
                  <a:srgbClr val="000000"/>
                </a:solidFill>
                <a:effectLst/>
                <a:uLnTx/>
                <a:uFillTx/>
                <a:latin typeface="Arial" pitchFamily="34" charset="0"/>
              </a:rPr>
              <a:t>Temperature (K)</a:t>
            </a:r>
            <a:endParaRPr kumimoji="0" lang="en-US" sz="4400" b="0" i="0" u="none" strike="noStrike" kern="0" cap="none" spc="0" normalizeH="0" baseline="0" noProof="0" smtClean="0">
              <a:ln>
                <a:noFill/>
              </a:ln>
              <a:solidFill>
                <a:srgbClr val="000000"/>
              </a:solidFill>
              <a:effectLst/>
              <a:uLnTx/>
              <a:uFillTx/>
            </a:endParaRPr>
          </a:p>
        </p:txBody>
      </p:sp>
      <p:sp>
        <p:nvSpPr>
          <p:cNvPr id="69" name="Rectangle 1093"/>
          <p:cNvSpPr>
            <a:spLocks noChangeArrowheads="1"/>
          </p:cNvSpPr>
          <p:nvPr/>
        </p:nvSpPr>
        <p:spPr bwMode="auto">
          <a:xfrm>
            <a:off x="1276350" y="4935538"/>
            <a:ext cx="5635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p>
            <a:pPr defTabSz="977900"/>
            <a:r>
              <a:rPr lang="en-US" sz="1700">
                <a:solidFill>
                  <a:srgbClr val="000000"/>
                </a:solidFill>
                <a:latin typeface="Arial" pitchFamily="34" charset="0"/>
              </a:rPr>
              <a:t>Hg</a:t>
            </a:r>
          </a:p>
        </p:txBody>
      </p:sp>
      <p:sp>
        <p:nvSpPr>
          <p:cNvPr id="70" name="Rectangle 1094"/>
          <p:cNvSpPr>
            <a:spLocks noChangeArrowheads="1"/>
          </p:cNvSpPr>
          <p:nvPr/>
        </p:nvSpPr>
        <p:spPr bwMode="auto">
          <a:xfrm>
            <a:off x="1846263" y="4316413"/>
            <a:ext cx="55245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p>
            <a:pPr defTabSz="977900"/>
            <a:r>
              <a:rPr lang="en-US" sz="1700">
                <a:solidFill>
                  <a:srgbClr val="000000"/>
                </a:solidFill>
                <a:latin typeface="Arial" pitchFamily="34" charset="0"/>
              </a:rPr>
              <a:t>Pb</a:t>
            </a:r>
          </a:p>
        </p:txBody>
      </p:sp>
      <p:sp>
        <p:nvSpPr>
          <p:cNvPr id="71" name="Rectangle 1095"/>
          <p:cNvSpPr>
            <a:spLocks noChangeArrowheads="1"/>
          </p:cNvSpPr>
          <p:nvPr/>
        </p:nvSpPr>
        <p:spPr bwMode="auto">
          <a:xfrm>
            <a:off x="2703513" y="2801938"/>
            <a:ext cx="719137"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p>
            <a:pPr defTabSz="977900"/>
            <a:r>
              <a:rPr lang="en-US" sz="1700">
                <a:solidFill>
                  <a:srgbClr val="000000"/>
                </a:solidFill>
                <a:latin typeface="Arial" pitchFamily="34" charset="0"/>
              </a:rPr>
              <a:t>NbN</a:t>
            </a:r>
          </a:p>
        </p:txBody>
      </p:sp>
      <p:sp>
        <p:nvSpPr>
          <p:cNvPr id="72" name="Rectangle 1096"/>
          <p:cNvSpPr>
            <a:spLocks noChangeArrowheads="1"/>
          </p:cNvSpPr>
          <p:nvPr/>
        </p:nvSpPr>
        <p:spPr bwMode="auto">
          <a:xfrm>
            <a:off x="3673475" y="2725738"/>
            <a:ext cx="7032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p>
            <a:pPr defTabSz="977900"/>
            <a:r>
              <a:rPr lang="en-US" sz="1700">
                <a:solidFill>
                  <a:srgbClr val="000000"/>
                </a:solidFill>
                <a:latin typeface="Arial" pitchFamily="34" charset="0"/>
              </a:rPr>
              <a:t>V</a:t>
            </a:r>
            <a:r>
              <a:rPr lang="en-US" sz="1700" baseline="-25000">
                <a:solidFill>
                  <a:srgbClr val="000000"/>
                </a:solidFill>
                <a:latin typeface="Arial" pitchFamily="34" charset="0"/>
              </a:rPr>
              <a:t>3</a:t>
            </a:r>
            <a:r>
              <a:rPr lang="en-US" sz="1700">
                <a:solidFill>
                  <a:srgbClr val="000000"/>
                </a:solidFill>
                <a:latin typeface="Arial" pitchFamily="34" charset="0"/>
              </a:rPr>
              <a:t>Si</a:t>
            </a:r>
          </a:p>
        </p:txBody>
      </p:sp>
      <p:sp>
        <p:nvSpPr>
          <p:cNvPr id="73" name="Rectangle 1097"/>
          <p:cNvSpPr>
            <a:spLocks noChangeArrowheads="1"/>
          </p:cNvSpPr>
          <p:nvPr/>
        </p:nvSpPr>
        <p:spPr bwMode="auto">
          <a:xfrm>
            <a:off x="4359275" y="22987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p>
            <a:pPr defTabSz="977900"/>
            <a:r>
              <a:rPr lang="en-US" sz="1700" dirty="0">
                <a:solidFill>
                  <a:srgbClr val="000000"/>
                </a:solidFill>
                <a:latin typeface="Arial" pitchFamily="34" charset="0"/>
              </a:rPr>
              <a:t>Nb</a:t>
            </a:r>
            <a:r>
              <a:rPr lang="en-US" sz="1700" baseline="-25000" dirty="0">
                <a:solidFill>
                  <a:srgbClr val="000000"/>
                </a:solidFill>
                <a:latin typeface="Arial" pitchFamily="34" charset="0"/>
              </a:rPr>
              <a:t>3</a:t>
            </a:r>
            <a:r>
              <a:rPr lang="en-US" sz="1700" dirty="0">
                <a:solidFill>
                  <a:srgbClr val="000000"/>
                </a:solidFill>
                <a:latin typeface="Arial" pitchFamily="34" charset="0"/>
              </a:rPr>
              <a:t>Sn</a:t>
            </a:r>
          </a:p>
        </p:txBody>
      </p:sp>
      <p:sp>
        <p:nvSpPr>
          <p:cNvPr id="74" name="Rectangle 1098"/>
          <p:cNvSpPr>
            <a:spLocks noChangeArrowheads="1"/>
          </p:cNvSpPr>
          <p:nvPr/>
        </p:nvSpPr>
        <p:spPr bwMode="auto">
          <a:xfrm>
            <a:off x="4932363" y="1676400"/>
            <a:ext cx="9302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p>
            <a:pPr defTabSz="977900"/>
            <a:r>
              <a:rPr lang="en-US" sz="1700">
                <a:solidFill>
                  <a:srgbClr val="000000"/>
                </a:solidFill>
                <a:latin typeface="Arial" pitchFamily="34" charset="0"/>
              </a:rPr>
              <a:t>Nb</a:t>
            </a:r>
            <a:r>
              <a:rPr lang="en-US" sz="1700" baseline="-25000">
                <a:solidFill>
                  <a:srgbClr val="000000"/>
                </a:solidFill>
                <a:latin typeface="Arial" pitchFamily="34" charset="0"/>
              </a:rPr>
              <a:t>3</a:t>
            </a:r>
            <a:r>
              <a:rPr lang="en-US" sz="1700">
                <a:solidFill>
                  <a:srgbClr val="000000"/>
                </a:solidFill>
                <a:latin typeface="Arial" pitchFamily="34" charset="0"/>
              </a:rPr>
              <a:t>Ge</a:t>
            </a:r>
          </a:p>
        </p:txBody>
      </p:sp>
      <p:sp>
        <p:nvSpPr>
          <p:cNvPr id="75" name="Rectangle 1099"/>
          <p:cNvSpPr>
            <a:spLocks noChangeArrowheads="1"/>
          </p:cNvSpPr>
          <p:nvPr/>
        </p:nvSpPr>
        <p:spPr bwMode="auto">
          <a:xfrm>
            <a:off x="6442075" y="5603875"/>
            <a:ext cx="15017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p>
            <a:pPr marL="0" marR="0" lvl="0" indent="0" defTabSz="977900" eaLnBrk="1" fontAlgn="auto" latinLnBrk="0" hangingPunct="1">
              <a:lnSpc>
                <a:spcPct val="100000"/>
              </a:lnSpc>
              <a:spcBef>
                <a:spcPts val="0"/>
              </a:spcBef>
              <a:spcAft>
                <a:spcPts val="0"/>
              </a:spcAft>
              <a:buClrTx/>
              <a:buSzTx/>
              <a:buFontTx/>
              <a:buNone/>
              <a:tabLst/>
              <a:defRPr/>
            </a:pPr>
            <a:r>
              <a:rPr kumimoji="0" lang="en-US" sz="1900" b="0" i="0" u="sng" strike="noStrike" kern="0" cap="none" spc="0" normalizeH="0" baseline="0" noProof="0" smtClean="0">
                <a:ln>
                  <a:noFill/>
                </a:ln>
                <a:solidFill>
                  <a:srgbClr val="000000"/>
                </a:solidFill>
                <a:effectLst/>
                <a:uLnTx/>
                <a:uFillTx/>
                <a:latin typeface="Arial" pitchFamily="34" charset="0"/>
              </a:rPr>
              <a:t>Cubic Metals</a:t>
            </a:r>
          </a:p>
        </p:txBody>
      </p:sp>
      <p:pic>
        <p:nvPicPr>
          <p:cNvPr id="76" name="Picture 110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388" y="1920875"/>
            <a:ext cx="1452562"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10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9388" y="3795713"/>
            <a:ext cx="1452562" cy="12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Oval 81"/>
          <p:cNvSpPr/>
          <p:nvPr/>
        </p:nvSpPr>
        <p:spPr>
          <a:xfrm>
            <a:off x="4257675" y="24101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661937" y="4071938"/>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1097"/>
          <p:cNvSpPr>
            <a:spLocks noChangeArrowheads="1"/>
          </p:cNvSpPr>
          <p:nvPr/>
        </p:nvSpPr>
        <p:spPr bwMode="auto">
          <a:xfrm>
            <a:off x="4721225" y="3944937"/>
            <a:ext cx="731198" cy="40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p>
            <a:pPr defTabSz="977900"/>
            <a:r>
              <a:rPr lang="en-US" sz="1700" dirty="0" err="1" smtClean="0">
                <a:solidFill>
                  <a:srgbClr val="000000"/>
                </a:solidFill>
                <a:latin typeface="Arial" pitchFamily="34" charset="0"/>
              </a:rPr>
              <a:t>NbTi</a:t>
            </a:r>
            <a:endParaRPr lang="en-US" sz="1700" dirty="0">
              <a:solidFill>
                <a:srgbClr val="000000"/>
              </a:solidFill>
              <a:latin typeface="Arial" pitchFamily="34" charset="0"/>
            </a:endParaRPr>
          </a:p>
        </p:txBody>
      </p:sp>
      <p:grpSp>
        <p:nvGrpSpPr>
          <p:cNvPr id="90" name="Group 89"/>
          <p:cNvGrpSpPr/>
          <p:nvPr/>
        </p:nvGrpSpPr>
        <p:grpSpPr>
          <a:xfrm>
            <a:off x="458787" y="609600"/>
            <a:ext cx="4203150" cy="3462338"/>
            <a:chOff x="458787" y="609600"/>
            <a:chExt cx="4203150" cy="3462338"/>
          </a:xfrm>
        </p:grpSpPr>
        <p:sp>
          <p:nvSpPr>
            <p:cNvPr id="85" name="TextBox 84"/>
            <p:cNvSpPr txBox="1"/>
            <p:nvPr/>
          </p:nvSpPr>
          <p:spPr>
            <a:xfrm>
              <a:off x="458787" y="609600"/>
              <a:ext cx="1952626" cy="646331"/>
            </a:xfrm>
            <a:prstGeom prst="rect">
              <a:avLst/>
            </a:prstGeom>
            <a:noFill/>
            <a:ln>
              <a:solidFill>
                <a:schemeClr val="accent1"/>
              </a:solidFill>
            </a:ln>
          </p:spPr>
          <p:txBody>
            <a:bodyPr wrap="square" rtlCol="0">
              <a:spAutoFit/>
            </a:bodyPr>
            <a:lstStyle/>
            <a:p>
              <a:pPr algn="ctr"/>
              <a:r>
                <a:rPr lang="en-US" dirty="0" smtClean="0"/>
                <a:t>Low-</a:t>
              </a:r>
              <a:r>
                <a:rPr lang="en-US" dirty="0" err="1" smtClean="0"/>
                <a:t>Tc</a:t>
              </a:r>
              <a:r>
                <a:rPr lang="en-US" dirty="0" smtClean="0"/>
                <a:t> Application Workhorses</a:t>
              </a:r>
              <a:endParaRPr lang="en-US" dirty="0"/>
            </a:p>
          </p:txBody>
        </p:sp>
        <p:cxnSp>
          <p:nvCxnSpPr>
            <p:cNvPr id="87" name="Straight Arrow Connector 86"/>
            <p:cNvCxnSpPr>
              <a:endCxn id="82" idx="1"/>
            </p:cNvCxnSpPr>
            <p:nvPr/>
          </p:nvCxnSpPr>
          <p:spPr>
            <a:xfrm>
              <a:off x="2286000" y="1255931"/>
              <a:ext cx="1982834" cy="11653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1536700" y="1255931"/>
              <a:ext cx="3125237" cy="28160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78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1981200"/>
            <a:ext cx="8534400" cy="2209800"/>
          </a:xfrm>
        </p:spPr>
        <p:txBody>
          <a:bodyPr rtlCol="0">
            <a:normAutofit fontScale="90000"/>
          </a:bodyPr>
          <a:lstStyle/>
          <a:p>
            <a:pPr eaLnBrk="1" fontAlgn="auto" hangingPunct="1">
              <a:spcAft>
                <a:spcPts val="0"/>
              </a:spcAft>
              <a:defRPr/>
            </a:pPr>
            <a:r>
              <a:rPr lang="en-US" b="1" dirty="0" smtClean="0">
                <a:solidFill>
                  <a:schemeClr val="accent2"/>
                </a:solidFill>
              </a:rPr>
              <a:t/>
            </a:r>
            <a:br>
              <a:rPr lang="en-US" b="1" dirty="0" smtClean="0">
                <a:solidFill>
                  <a:schemeClr val="accent2"/>
                </a:solidFill>
              </a:rPr>
            </a:br>
            <a:r>
              <a:rPr lang="en-US" b="1" dirty="0" smtClean="0">
                <a:solidFill>
                  <a:schemeClr val="accent2"/>
                </a:solidFill>
              </a:rPr>
              <a:t/>
            </a:r>
            <a:br>
              <a:rPr lang="en-US" b="1" dirty="0" smtClean="0">
                <a:solidFill>
                  <a:schemeClr val="accent2"/>
                </a:solidFill>
              </a:rPr>
            </a:br>
            <a:r>
              <a:rPr lang="en-US" b="1" dirty="0" smtClean="0">
                <a:solidFill>
                  <a:schemeClr val="accent2"/>
                </a:solidFill>
              </a:rPr>
              <a:t/>
            </a:r>
            <a:br>
              <a:rPr lang="en-US" b="1" dirty="0" smtClean="0">
                <a:solidFill>
                  <a:schemeClr val="accent2"/>
                </a:solidFill>
              </a:rPr>
            </a:br>
            <a:r>
              <a:rPr lang="en-US" sz="7300" b="1" dirty="0" smtClean="0">
                <a:solidFill>
                  <a:schemeClr val="accent2"/>
                </a:solidFill>
              </a:rPr>
              <a:t>Low-</a:t>
            </a:r>
            <a:r>
              <a:rPr lang="en-US" sz="7300" b="1" dirty="0" err="1" smtClean="0">
                <a:solidFill>
                  <a:schemeClr val="accent2"/>
                </a:solidFill>
              </a:rPr>
              <a:t>Tc</a:t>
            </a:r>
            <a:r>
              <a:rPr lang="en-US" sz="7300" b="1" dirty="0" smtClean="0">
                <a:solidFill>
                  <a:schemeClr val="accent2"/>
                </a:solidFill>
              </a:rPr>
              <a:t> Applications</a:t>
            </a:r>
            <a:r>
              <a:rPr lang="en-US" b="1" dirty="0">
                <a:solidFill>
                  <a:schemeClr val="accent2"/>
                </a:solidFill>
              </a:rPr>
              <a:t/>
            </a:r>
            <a:br>
              <a:rPr lang="en-US" b="1" dirty="0">
                <a:solidFill>
                  <a:schemeClr val="accent2"/>
                </a:solidFill>
              </a:rPr>
            </a:br>
            <a:r>
              <a:rPr lang="en-US" b="1" dirty="0"/>
              <a:t/>
            </a:r>
            <a:br>
              <a:rPr lang="en-US" b="1" dirty="0"/>
            </a:br>
            <a:r>
              <a:rPr lang="en-US" sz="3200" b="1" dirty="0"/>
              <a:t/>
            </a:r>
            <a:br>
              <a:rPr lang="en-US" sz="3200" b="1" dirty="0"/>
            </a:br>
            <a:endParaRPr lang="en-US" dirty="0"/>
          </a:p>
        </p:txBody>
      </p:sp>
    </p:spTree>
    <p:extLst>
      <p:ext uri="{BB962C8B-B14F-4D97-AF65-F5344CB8AC3E}">
        <p14:creationId xmlns:p14="http://schemas.microsoft.com/office/powerpoint/2010/main" val="3810531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74675"/>
            <a:ext cx="8610600" cy="361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659188"/>
            <a:ext cx="510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0" name="Text Box 7"/>
          <p:cNvSpPr txBox="1">
            <a:spLocks noChangeArrowheads="1"/>
          </p:cNvSpPr>
          <p:nvPr/>
        </p:nvSpPr>
        <p:spPr bwMode="auto">
          <a:xfrm>
            <a:off x="381000" y="3900487"/>
            <a:ext cx="3597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u="sng" dirty="0">
                <a:solidFill>
                  <a:srgbClr val="000000"/>
                </a:solidFill>
                <a:latin typeface="Arial" pitchFamily="34" charset="0"/>
              </a:rPr>
              <a:t>Submitted 28 February 1966</a:t>
            </a:r>
          </a:p>
        </p:txBody>
      </p:sp>
      <p:sp>
        <p:nvSpPr>
          <p:cNvPr id="16393" name="Rectangle 9"/>
          <p:cNvSpPr>
            <a:spLocks noGrp="1" noChangeArrowheads="1"/>
          </p:cNvSpPr>
          <p:nvPr>
            <p:ph type="body" idx="1"/>
          </p:nvPr>
        </p:nvSpPr>
        <p:spPr>
          <a:xfrm>
            <a:off x="381000" y="4343400"/>
            <a:ext cx="8229600" cy="2362200"/>
          </a:xfrm>
        </p:spPr>
        <p:txBody>
          <a:bodyPr/>
          <a:lstStyle/>
          <a:p>
            <a:pPr eaLnBrk="1" hangingPunct="1"/>
            <a:r>
              <a:rPr lang="en-US" sz="2800" dirty="0" smtClean="0"/>
              <a:t>ac Cables: 760 MVA (3</a:t>
            </a:r>
            <a:r>
              <a:rPr lang="en-US" sz="2800" dirty="0" smtClean="0">
                <a:sym typeface="Symbol" pitchFamily="18" charset="2"/>
              </a:rPr>
              <a:t>), 275 kV, 1600 A</a:t>
            </a:r>
          </a:p>
          <a:p>
            <a:pPr lvl="1" eaLnBrk="1" hangingPunct="1"/>
            <a:r>
              <a:rPr lang="en-US" sz="2400" dirty="0" smtClean="0">
                <a:sym typeface="Symbol" pitchFamily="18" charset="2"/>
              </a:rPr>
              <a:t>Be	77 K</a:t>
            </a:r>
          </a:p>
          <a:p>
            <a:pPr lvl="1" eaLnBrk="1" hangingPunct="1"/>
            <a:r>
              <a:rPr lang="en-US" sz="2400" dirty="0" smtClean="0">
                <a:sym typeface="Symbol" pitchFamily="18" charset="2"/>
              </a:rPr>
              <a:t>Al	20 K</a:t>
            </a:r>
          </a:p>
          <a:p>
            <a:pPr lvl="1" eaLnBrk="1" hangingPunct="1"/>
            <a:r>
              <a:rPr lang="en-US" sz="2400" dirty="0" err="1" smtClean="0">
                <a:sym typeface="Symbol" pitchFamily="18" charset="2"/>
              </a:rPr>
              <a:t>Nb</a:t>
            </a:r>
            <a:r>
              <a:rPr lang="en-US" sz="2400" dirty="0" smtClean="0">
                <a:sym typeface="Symbol" pitchFamily="18" charset="2"/>
              </a:rPr>
              <a:t>	  4 K (a “soft” superconductor!)</a:t>
            </a:r>
          </a:p>
          <a:p>
            <a:pPr eaLnBrk="1" hangingPunct="1"/>
            <a:r>
              <a:rPr lang="en-US" sz="2800" i="1" dirty="0" smtClean="0">
                <a:sym typeface="Symbol" pitchFamily="18" charset="2"/>
              </a:rPr>
              <a:t>Objective:  Efficiency, not increased capacity!</a:t>
            </a:r>
          </a:p>
        </p:txBody>
      </p:sp>
      <p:sp>
        <p:nvSpPr>
          <p:cNvPr id="2" name="Rectangle 1"/>
          <p:cNvSpPr/>
          <p:nvPr/>
        </p:nvSpPr>
        <p:spPr>
          <a:xfrm>
            <a:off x="2141373" y="18661"/>
            <a:ext cx="5250027" cy="769441"/>
          </a:xfrm>
          <a:prstGeom prst="rect">
            <a:avLst/>
          </a:prstGeom>
        </p:spPr>
        <p:txBody>
          <a:bodyPr wrap="none">
            <a:spAutoFit/>
          </a:bodyPr>
          <a:lstStyle/>
          <a:p>
            <a:r>
              <a:rPr lang="en-US" sz="4400" b="1" dirty="0" smtClean="0">
                <a:solidFill>
                  <a:srgbClr val="0070C0"/>
                </a:solidFill>
                <a:ea typeface="+mj-ea"/>
                <a:cs typeface="+mj-cs"/>
              </a:rPr>
              <a:t>Yesterday (Wilkinson)</a:t>
            </a:r>
            <a:endParaRPr lang="en-US" b="1" dirty="0">
              <a:solidFill>
                <a:srgbClr val="0070C0"/>
              </a:solidFill>
            </a:endParaRPr>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661128"/>
            <a:ext cx="5791200" cy="463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566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663" y="425450"/>
            <a:ext cx="8974137" cy="3155950"/>
            <a:chOff x="93663" y="0"/>
            <a:chExt cx="8974137" cy="3155950"/>
          </a:xfrm>
        </p:grpSpPr>
        <p:pic>
          <p:nvPicPr>
            <p:cNvPr id="1843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0"/>
              <a:ext cx="8915400"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600"/>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24" name="Text Box 6"/>
            <p:cNvSpPr txBox="1">
              <a:spLocks noChangeArrowheads="1"/>
            </p:cNvSpPr>
            <p:nvPr/>
          </p:nvSpPr>
          <p:spPr bwMode="auto">
            <a:xfrm>
              <a:off x="457200" y="2757488"/>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u="sng">
                  <a:solidFill>
                    <a:srgbClr val="000000"/>
                  </a:solidFill>
                  <a:latin typeface="Arial" pitchFamily="34" charset="0"/>
                </a:rPr>
                <a:t>Submitted 24 June 1966</a:t>
              </a:r>
            </a:p>
          </p:txBody>
        </p:sp>
        <p:pic>
          <p:nvPicPr>
            <p:cNvPr id="1843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63" y="1400175"/>
              <a:ext cx="965200"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2" descr="http://www.nsti.org/spk/JMatiso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1038" y="1524000"/>
              <a:ext cx="9699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2362200"/>
            <a:ext cx="3769235"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3463" y="2690813"/>
            <a:ext cx="3919537" cy="4090987"/>
          </a:xfrm>
          <a:prstGeom prst="rect">
            <a:avLst/>
          </a:prstGeom>
          <a:solidFill>
            <a:schemeClr val="bg1"/>
          </a:solidFill>
          <a:ln>
            <a:solidFill>
              <a:schemeClr val="tx1"/>
            </a:solidFill>
          </a:ln>
          <a:effectLst/>
        </p:spPr>
      </p:pic>
      <p:sp>
        <p:nvSpPr>
          <p:cNvPr id="12" name="Rectangle 11"/>
          <p:cNvSpPr/>
          <p:nvPr/>
        </p:nvSpPr>
        <p:spPr>
          <a:xfrm>
            <a:off x="1143000" y="18661"/>
            <a:ext cx="6984156" cy="769441"/>
          </a:xfrm>
          <a:prstGeom prst="rect">
            <a:avLst/>
          </a:prstGeom>
        </p:spPr>
        <p:txBody>
          <a:bodyPr wrap="none">
            <a:spAutoFit/>
          </a:bodyPr>
          <a:lstStyle/>
          <a:p>
            <a:r>
              <a:rPr lang="en-US" sz="4400" b="1" dirty="0" smtClean="0">
                <a:solidFill>
                  <a:srgbClr val="0070C0"/>
                </a:solidFill>
                <a:ea typeface="+mj-ea"/>
                <a:cs typeface="+mj-cs"/>
              </a:rPr>
              <a:t>Yesterday (</a:t>
            </a:r>
            <a:r>
              <a:rPr lang="en-US" sz="4400" b="1" dirty="0" err="1" smtClean="0">
                <a:solidFill>
                  <a:srgbClr val="0070C0"/>
                </a:solidFill>
                <a:ea typeface="+mj-ea"/>
                <a:cs typeface="+mj-cs"/>
              </a:rPr>
              <a:t>Garwin</a:t>
            </a:r>
            <a:r>
              <a:rPr lang="en-US" sz="4400" b="1" dirty="0" smtClean="0">
                <a:solidFill>
                  <a:srgbClr val="0070C0"/>
                </a:solidFill>
                <a:ea typeface="+mj-ea"/>
                <a:cs typeface="+mj-cs"/>
              </a:rPr>
              <a:t> - </a:t>
            </a:r>
            <a:r>
              <a:rPr lang="en-US" sz="4400" b="1" dirty="0" err="1" smtClean="0">
                <a:solidFill>
                  <a:srgbClr val="0070C0"/>
                </a:solidFill>
                <a:ea typeface="+mj-ea"/>
                <a:cs typeface="+mj-cs"/>
              </a:rPr>
              <a:t>Matisoo</a:t>
            </a:r>
            <a:r>
              <a:rPr lang="en-US" sz="4400" b="1" dirty="0" smtClean="0">
                <a:solidFill>
                  <a:srgbClr val="0070C0"/>
                </a:solidFill>
                <a:ea typeface="+mj-ea"/>
                <a:cs typeface="+mj-cs"/>
              </a:rPr>
              <a:t>)</a:t>
            </a:r>
            <a:endParaRPr lang="en-US" b="1" dirty="0">
              <a:solidFill>
                <a:srgbClr val="0070C0"/>
              </a:solidFill>
            </a:endParaRPr>
          </a:p>
        </p:txBody>
      </p:sp>
    </p:spTree>
    <p:extLst>
      <p:ext uri="{BB962C8B-B14F-4D97-AF65-F5344CB8AC3E}">
        <p14:creationId xmlns:p14="http://schemas.microsoft.com/office/powerpoint/2010/main" val="425731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1030069"/>
            <a:ext cx="2654890" cy="5788462"/>
            <a:chOff x="76200" y="1030069"/>
            <a:chExt cx="2654890" cy="5788462"/>
          </a:xfrm>
        </p:grpSpPr>
        <p:pic>
          <p:nvPicPr>
            <p:cNvPr id="3074" name="Picture 2" descr="C:\Users\PAULMI~1\AppData\Local\Temp\sc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05000"/>
              <a:ext cx="2654890" cy="4311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030069"/>
              <a:ext cx="2286000" cy="646331"/>
            </a:xfrm>
            <a:prstGeom prst="rect">
              <a:avLst/>
            </a:prstGeom>
            <a:noFill/>
          </p:spPr>
          <p:txBody>
            <a:bodyPr wrap="square" rtlCol="0">
              <a:spAutoFit/>
            </a:bodyPr>
            <a:lstStyle/>
            <a:p>
              <a:pPr algn="ctr"/>
              <a:r>
                <a:rPr lang="en-US" b="1" dirty="0" smtClean="0">
                  <a:solidFill>
                    <a:srgbClr val="00B050"/>
                  </a:solidFill>
                  <a:latin typeface="Arial" pitchFamily="34" charset="0"/>
                  <a:cs typeface="Arial" pitchFamily="34" charset="0"/>
                </a:rPr>
                <a:t>Graz, Austria</a:t>
              </a:r>
            </a:p>
            <a:p>
              <a:pPr algn="ctr"/>
              <a:r>
                <a:rPr lang="en-US" b="1" dirty="0" smtClean="0">
                  <a:solidFill>
                    <a:srgbClr val="00B050"/>
                  </a:solidFill>
                  <a:latin typeface="Arial" pitchFamily="34" charset="0"/>
                  <a:cs typeface="Arial" pitchFamily="34" charset="0"/>
                </a:rPr>
                <a:t>(Late 1970s)</a:t>
              </a:r>
              <a:endParaRPr lang="en-US" b="1" dirty="0">
                <a:solidFill>
                  <a:srgbClr val="00B050"/>
                </a:solidFill>
                <a:latin typeface="Arial" pitchFamily="34" charset="0"/>
                <a:cs typeface="Arial" pitchFamily="34" charset="0"/>
              </a:endParaRPr>
            </a:p>
          </p:txBody>
        </p:sp>
        <p:sp>
          <p:nvSpPr>
            <p:cNvPr id="5" name="TextBox 4"/>
            <p:cNvSpPr txBox="1"/>
            <p:nvPr/>
          </p:nvSpPr>
          <p:spPr>
            <a:xfrm>
              <a:off x="304800" y="6172200"/>
              <a:ext cx="2209800" cy="646331"/>
            </a:xfrm>
            <a:prstGeom prst="rect">
              <a:avLst/>
            </a:prstGeom>
            <a:noFill/>
          </p:spPr>
          <p:txBody>
            <a:bodyPr wrap="square" rtlCol="0">
              <a:spAutoFit/>
            </a:bodyPr>
            <a:lstStyle/>
            <a:p>
              <a:pPr algn="ctr"/>
              <a:r>
                <a:rPr lang="en-US" dirty="0" smtClean="0"/>
                <a:t>330 MW, 110 kV, </a:t>
              </a:r>
            </a:p>
            <a:p>
              <a:pPr algn="ctr"/>
              <a:r>
                <a:rPr lang="en-US" dirty="0" smtClean="0"/>
                <a:t>3 kA, </a:t>
              </a:r>
              <a:r>
                <a:rPr lang="en-US" dirty="0" err="1" smtClean="0"/>
                <a:t>Nb</a:t>
              </a:r>
              <a:r>
                <a:rPr lang="en-US" dirty="0" smtClean="0"/>
                <a:t>, 4.2 K, 50 m</a:t>
              </a:r>
              <a:endParaRPr lang="en-US" dirty="0"/>
            </a:p>
          </p:txBody>
        </p:sp>
      </p:grpSp>
      <p:grpSp>
        <p:nvGrpSpPr>
          <p:cNvPr id="7" name="Group 6"/>
          <p:cNvGrpSpPr/>
          <p:nvPr/>
        </p:nvGrpSpPr>
        <p:grpSpPr>
          <a:xfrm>
            <a:off x="2743200" y="1030069"/>
            <a:ext cx="2676378" cy="5788462"/>
            <a:chOff x="2743200" y="1030069"/>
            <a:chExt cx="2676378" cy="5788462"/>
          </a:xfrm>
        </p:grpSpPr>
        <p:pic>
          <p:nvPicPr>
            <p:cNvPr id="3" name="Picture 2" descr="C:\Users\PAULMI~1\AppData\Local\Temp\scl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057400"/>
              <a:ext cx="2219178"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743200" y="1030069"/>
              <a:ext cx="2286000" cy="646331"/>
            </a:xfrm>
            <a:prstGeom prst="rect">
              <a:avLst/>
            </a:prstGeom>
            <a:noFill/>
          </p:spPr>
          <p:txBody>
            <a:bodyPr wrap="square" rtlCol="0">
              <a:spAutoFit/>
            </a:bodyPr>
            <a:lstStyle/>
            <a:p>
              <a:pPr algn="ctr"/>
              <a:r>
                <a:rPr lang="en-US" b="1" dirty="0" smtClean="0">
                  <a:solidFill>
                    <a:srgbClr val="00B050"/>
                  </a:solidFill>
                  <a:latin typeface="Arial" pitchFamily="34" charset="0"/>
                  <a:cs typeface="Arial" pitchFamily="34" charset="0"/>
                </a:rPr>
                <a:t>Brookhaven</a:t>
              </a:r>
            </a:p>
            <a:p>
              <a:pPr algn="ctr"/>
              <a:r>
                <a:rPr lang="en-US" b="1" dirty="0" smtClean="0">
                  <a:solidFill>
                    <a:srgbClr val="00B050"/>
                  </a:solidFill>
                  <a:latin typeface="Arial" pitchFamily="34" charset="0"/>
                  <a:cs typeface="Arial" pitchFamily="34" charset="0"/>
                </a:rPr>
                <a:t>(Early 1980s)</a:t>
              </a:r>
              <a:endParaRPr lang="en-US" b="1" dirty="0">
                <a:solidFill>
                  <a:srgbClr val="00B050"/>
                </a:solidFill>
                <a:latin typeface="Arial" pitchFamily="34" charset="0"/>
                <a:cs typeface="Arial" pitchFamily="34" charset="0"/>
              </a:endParaRPr>
            </a:p>
          </p:txBody>
        </p:sp>
        <p:sp>
          <p:nvSpPr>
            <p:cNvPr id="10" name="TextBox 9"/>
            <p:cNvSpPr txBox="1"/>
            <p:nvPr/>
          </p:nvSpPr>
          <p:spPr>
            <a:xfrm>
              <a:off x="2895600" y="6172200"/>
              <a:ext cx="2438400" cy="646331"/>
            </a:xfrm>
            <a:prstGeom prst="rect">
              <a:avLst/>
            </a:prstGeom>
            <a:noFill/>
          </p:spPr>
          <p:txBody>
            <a:bodyPr wrap="square" rtlCol="0">
              <a:spAutoFit/>
            </a:bodyPr>
            <a:lstStyle/>
            <a:p>
              <a:pPr algn="ctr"/>
              <a:r>
                <a:rPr lang="en-US" dirty="0" smtClean="0"/>
                <a:t>1000 MVA, 138 kV, 2.4 kA, Nb</a:t>
              </a:r>
              <a:r>
                <a:rPr lang="en-US" baseline="-25000" dirty="0" smtClean="0"/>
                <a:t>3</a:t>
              </a:r>
              <a:r>
                <a:rPr lang="en-US" dirty="0" smtClean="0"/>
                <a:t>Sn, 7.5 K, 115 m</a:t>
              </a:r>
              <a:endParaRPr lang="en-US" dirty="0"/>
            </a:p>
          </p:txBody>
        </p:sp>
      </p:grpSp>
      <p:grpSp>
        <p:nvGrpSpPr>
          <p:cNvPr id="8" name="Group 7"/>
          <p:cNvGrpSpPr/>
          <p:nvPr/>
        </p:nvGrpSpPr>
        <p:grpSpPr>
          <a:xfrm>
            <a:off x="5601616" y="1066800"/>
            <a:ext cx="3466184" cy="4197421"/>
            <a:chOff x="5601616" y="1066800"/>
            <a:chExt cx="3466184" cy="4197421"/>
          </a:xfrm>
        </p:grpSpPr>
        <p:pic>
          <p:nvPicPr>
            <p:cNvPr id="3076" name="Picture 4" descr="C:\Users\PAULMI~1\AppData\Local\Temp\scl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1616" y="2971800"/>
              <a:ext cx="3466184" cy="22924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PAULMI~1\AppData\Local\Temp\scl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611" y="2219916"/>
              <a:ext cx="3014589" cy="6756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096000" y="1066800"/>
              <a:ext cx="2286000" cy="646331"/>
            </a:xfrm>
            <a:prstGeom prst="rect">
              <a:avLst/>
            </a:prstGeom>
            <a:noFill/>
          </p:spPr>
          <p:txBody>
            <a:bodyPr wrap="square" rtlCol="0">
              <a:spAutoFit/>
            </a:bodyPr>
            <a:lstStyle/>
            <a:p>
              <a:pPr algn="ctr"/>
              <a:r>
                <a:rPr lang="en-US" b="1" dirty="0" smtClean="0">
                  <a:solidFill>
                    <a:srgbClr val="00B050"/>
                  </a:solidFill>
                  <a:latin typeface="Arial" pitchFamily="34" charset="0"/>
                  <a:cs typeface="Arial" pitchFamily="34" charset="0"/>
                </a:rPr>
                <a:t>LANL</a:t>
              </a:r>
            </a:p>
            <a:p>
              <a:pPr algn="ctr"/>
              <a:r>
                <a:rPr lang="en-US" b="1" dirty="0" smtClean="0">
                  <a:solidFill>
                    <a:srgbClr val="00B050"/>
                  </a:solidFill>
                  <a:latin typeface="Arial" pitchFamily="34" charset="0"/>
                  <a:cs typeface="Arial" pitchFamily="34" charset="0"/>
                </a:rPr>
                <a:t>(Early 1980s)</a:t>
              </a:r>
              <a:endParaRPr lang="en-US" b="1" dirty="0">
                <a:solidFill>
                  <a:srgbClr val="00B050"/>
                </a:solidFill>
                <a:latin typeface="Arial" pitchFamily="34" charset="0"/>
                <a:cs typeface="Arial" pitchFamily="34" charset="0"/>
              </a:endParaRPr>
            </a:p>
          </p:txBody>
        </p:sp>
      </p:grpSp>
      <p:sp>
        <p:nvSpPr>
          <p:cNvPr id="12" name="Rectangle 11"/>
          <p:cNvSpPr/>
          <p:nvPr/>
        </p:nvSpPr>
        <p:spPr>
          <a:xfrm>
            <a:off x="1600200" y="152400"/>
            <a:ext cx="5943600" cy="769441"/>
          </a:xfrm>
          <a:prstGeom prst="rect">
            <a:avLst/>
          </a:prstGeom>
        </p:spPr>
        <p:txBody>
          <a:bodyPr wrap="square">
            <a:spAutoFit/>
          </a:bodyPr>
          <a:lstStyle/>
          <a:p>
            <a:pPr lvl="0" algn="ctr"/>
            <a:r>
              <a:rPr lang="en-US" sz="4400" b="1" dirty="0">
                <a:solidFill>
                  <a:srgbClr val="0070C0"/>
                </a:solidFill>
              </a:rPr>
              <a:t>Yesterday </a:t>
            </a:r>
            <a:r>
              <a:rPr lang="en-US" sz="4400" b="1" dirty="0" smtClean="0">
                <a:solidFill>
                  <a:srgbClr val="0070C0"/>
                </a:solidFill>
              </a:rPr>
              <a:t>(3 Real Cables)</a:t>
            </a:r>
            <a:endParaRPr lang="en-US" b="1" dirty="0">
              <a:solidFill>
                <a:srgbClr val="0070C0"/>
              </a:solidFill>
            </a:endParaRPr>
          </a:p>
        </p:txBody>
      </p:sp>
    </p:spTree>
    <p:extLst>
      <p:ext uri="{BB962C8B-B14F-4D97-AF65-F5344CB8AC3E}">
        <p14:creationId xmlns:p14="http://schemas.microsoft.com/office/powerpoint/2010/main" val="42857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95400" y="152400"/>
            <a:ext cx="6400800" cy="769441"/>
          </a:xfrm>
          <a:prstGeom prst="rect">
            <a:avLst/>
          </a:prstGeom>
        </p:spPr>
        <p:txBody>
          <a:bodyPr wrap="square">
            <a:spAutoFit/>
          </a:bodyPr>
          <a:lstStyle/>
          <a:p>
            <a:pPr algn="ctr"/>
            <a:r>
              <a:rPr lang="en-US" sz="4400" b="1" dirty="0">
                <a:solidFill>
                  <a:srgbClr val="0070C0"/>
                </a:solidFill>
              </a:rPr>
              <a:t>Yesterday </a:t>
            </a:r>
            <a:r>
              <a:rPr lang="en-US" sz="4400" b="1" dirty="0" smtClean="0">
                <a:solidFill>
                  <a:srgbClr val="0070C0"/>
                </a:solidFill>
              </a:rPr>
              <a:t>(Japan 1975-85)</a:t>
            </a:r>
            <a:endParaRPr lang="en-US" b="1" dirty="0">
              <a:solidFill>
                <a:srgbClr val="0070C0"/>
              </a:solidFill>
            </a:endParaRPr>
          </a:p>
        </p:txBody>
      </p:sp>
      <p:sp>
        <p:nvSpPr>
          <p:cNvPr id="13" name="Content Placeholder 12"/>
          <p:cNvSpPr>
            <a:spLocks noGrp="1"/>
          </p:cNvSpPr>
          <p:nvPr>
            <p:ph idx="1"/>
          </p:nvPr>
        </p:nvSpPr>
        <p:spPr/>
        <p:txBody>
          <a:bodyPr/>
          <a:lstStyle/>
          <a:p>
            <a:r>
              <a:rPr lang="en-US" dirty="0" smtClean="0"/>
              <a:t>Generators</a:t>
            </a:r>
          </a:p>
          <a:p>
            <a:pPr lvl="1"/>
            <a:r>
              <a:rPr lang="en-US" dirty="0" smtClean="0"/>
              <a:t>“Super-GM”</a:t>
            </a:r>
          </a:p>
          <a:p>
            <a:r>
              <a:rPr lang="en-US" dirty="0" smtClean="0"/>
              <a:t>Transformers</a:t>
            </a:r>
          </a:p>
          <a:p>
            <a:pPr lvl="1"/>
            <a:r>
              <a:rPr lang="en-US" dirty="0" smtClean="0"/>
              <a:t>For installation near </a:t>
            </a:r>
            <a:r>
              <a:rPr lang="en-US" dirty="0" err="1" smtClean="0"/>
              <a:t>hydroplants</a:t>
            </a:r>
            <a:endParaRPr lang="en-US" dirty="0" smtClean="0"/>
          </a:p>
          <a:p>
            <a:r>
              <a:rPr lang="en-US" dirty="0" smtClean="0"/>
              <a:t>SMES</a:t>
            </a:r>
          </a:p>
          <a:p>
            <a:r>
              <a:rPr lang="en-US" dirty="0" smtClean="0"/>
              <a:t>Levitated Transport (</a:t>
            </a:r>
            <a:r>
              <a:rPr lang="en-US" dirty="0" err="1" smtClean="0"/>
              <a:t>Shinkansen</a:t>
            </a:r>
            <a:r>
              <a:rPr lang="en-US" dirty="0" smtClean="0"/>
              <a:t>)</a:t>
            </a:r>
          </a:p>
          <a:p>
            <a:r>
              <a:rPr lang="en-US" dirty="0" smtClean="0"/>
              <a:t>Cables (small scale demos)</a:t>
            </a:r>
            <a:endParaRPr lang="en-US" dirty="0"/>
          </a:p>
        </p:txBody>
      </p:sp>
    </p:spTree>
    <p:extLst>
      <p:ext uri="{BB962C8B-B14F-4D97-AF65-F5344CB8AC3E}">
        <p14:creationId xmlns:p14="http://schemas.microsoft.com/office/powerpoint/2010/main" val="30567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 calcmode="lin" valueType="num">
                                      <p:cBhvr additive="base">
                                        <p:cTn id="3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95400" y="152400"/>
            <a:ext cx="6400800" cy="769441"/>
          </a:xfrm>
          <a:prstGeom prst="rect">
            <a:avLst/>
          </a:prstGeom>
        </p:spPr>
        <p:txBody>
          <a:bodyPr wrap="square">
            <a:spAutoFit/>
          </a:bodyPr>
          <a:lstStyle/>
          <a:p>
            <a:pPr algn="ctr"/>
            <a:r>
              <a:rPr lang="en-US" sz="4400" b="1" dirty="0">
                <a:solidFill>
                  <a:srgbClr val="0070C0"/>
                </a:solidFill>
              </a:rPr>
              <a:t>Yesterday </a:t>
            </a:r>
            <a:r>
              <a:rPr lang="en-US" sz="4400" b="1" dirty="0" smtClean="0">
                <a:solidFill>
                  <a:srgbClr val="0070C0"/>
                </a:solidFill>
              </a:rPr>
              <a:t>(IBM)</a:t>
            </a:r>
            <a:endParaRPr lang="en-US" b="1" dirty="0">
              <a:solidFill>
                <a:srgbClr val="0070C0"/>
              </a:solidFill>
            </a:endParaRPr>
          </a:p>
        </p:txBody>
      </p:sp>
      <p:sp>
        <p:nvSpPr>
          <p:cNvPr id="13" name="Content Placeholder 12"/>
          <p:cNvSpPr>
            <a:spLocks noGrp="1"/>
          </p:cNvSpPr>
          <p:nvPr>
            <p:ph idx="1"/>
          </p:nvPr>
        </p:nvSpPr>
        <p:spPr/>
        <p:txBody>
          <a:bodyPr>
            <a:normAutofit lnSpcReduction="10000"/>
          </a:bodyPr>
          <a:lstStyle/>
          <a:p>
            <a:r>
              <a:rPr lang="en-US" dirty="0" smtClean="0"/>
              <a:t>Crowe Cell</a:t>
            </a:r>
          </a:p>
          <a:p>
            <a:pPr lvl="1"/>
            <a:r>
              <a:rPr lang="en-US" dirty="0" smtClean="0"/>
              <a:t>Replace magnetic cores</a:t>
            </a:r>
          </a:p>
          <a:p>
            <a:pPr lvl="2"/>
            <a:r>
              <a:rPr lang="en-US" dirty="0" smtClean="0"/>
              <a:t>Cores got faster</a:t>
            </a:r>
          </a:p>
          <a:p>
            <a:r>
              <a:rPr lang="en-US" dirty="0" smtClean="0"/>
              <a:t>Josephson (a long story)</a:t>
            </a:r>
          </a:p>
          <a:p>
            <a:pPr lvl="1"/>
            <a:r>
              <a:rPr lang="en-US" dirty="0" smtClean="0"/>
              <a:t>Speed</a:t>
            </a:r>
          </a:p>
          <a:p>
            <a:pPr lvl="2"/>
            <a:r>
              <a:rPr lang="en-US" dirty="0" smtClean="0"/>
              <a:t>Blindsided by high-current </a:t>
            </a:r>
            <a:r>
              <a:rPr lang="en-US" dirty="0" err="1" smtClean="0"/>
              <a:t>bipolars</a:t>
            </a:r>
            <a:endParaRPr lang="en-US" dirty="0" smtClean="0"/>
          </a:p>
          <a:p>
            <a:pPr lvl="1"/>
            <a:r>
              <a:rPr lang="en-US" dirty="0" smtClean="0"/>
              <a:t>Low Power</a:t>
            </a:r>
          </a:p>
          <a:p>
            <a:pPr lvl="2"/>
            <a:r>
              <a:rPr lang="en-US" dirty="0" smtClean="0"/>
              <a:t>Blindsided by MOSFET</a:t>
            </a:r>
          </a:p>
          <a:p>
            <a:pPr lvl="1"/>
            <a:r>
              <a:rPr lang="en-US" dirty="0" smtClean="0"/>
              <a:t>Upside:  Most sensitive SQUIDS available</a:t>
            </a:r>
          </a:p>
        </p:txBody>
      </p:sp>
    </p:spTree>
    <p:extLst>
      <p:ext uri="{BB962C8B-B14F-4D97-AF65-F5344CB8AC3E}">
        <p14:creationId xmlns:p14="http://schemas.microsoft.com/office/powerpoint/2010/main" val="178134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 calcmode="lin" valueType="num">
                                      <p:cBhvr additive="base">
                                        <p:cTn id="2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 calcmode="lin" valueType="num">
                                      <p:cBhvr additive="base">
                                        <p:cTn id="3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xEl>
                                              <p:pRg st="8" end="8"/>
                                            </p:txEl>
                                          </p:spTgt>
                                        </p:tgtEl>
                                        <p:attrNameLst>
                                          <p:attrName>style.visibility</p:attrName>
                                        </p:attrNameLst>
                                      </p:cBhvr>
                                      <p:to>
                                        <p:strVal val="visible"/>
                                      </p:to>
                                    </p:set>
                                    <p:anim calcmode="lin" valueType="num">
                                      <p:cBhvr additive="base">
                                        <p:cTn id="4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457200" y="0"/>
            <a:ext cx="8229600" cy="1143000"/>
          </a:xfrm>
        </p:spPr>
        <p:txBody>
          <a:bodyPr/>
          <a:lstStyle/>
          <a:p>
            <a:pPr eaLnBrk="1" hangingPunct="1"/>
            <a:r>
              <a:rPr lang="en-US" b="1" dirty="0" smtClean="0">
                <a:solidFill>
                  <a:srgbClr val="00B050"/>
                </a:solidFill>
              </a:rPr>
              <a:t>Today</a:t>
            </a:r>
          </a:p>
        </p:txBody>
      </p:sp>
      <p:pic>
        <p:nvPicPr>
          <p:cNvPr id="28675" name="Picture 8" descr="m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3886200" cy="2582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953"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371600"/>
            <a:ext cx="3994150" cy="2605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954" name="Picture 10" descr="Guideway of the Yamanashi Maglev Test 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905000"/>
            <a:ext cx="7162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1828800" y="2895600"/>
            <a:ext cx="5257800" cy="2819400"/>
            <a:chOff x="144" y="480"/>
            <a:chExt cx="5424" cy="3024"/>
          </a:xfrm>
        </p:grpSpPr>
        <p:pic>
          <p:nvPicPr>
            <p:cNvPr id="2868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 y="624"/>
              <a:ext cx="5197" cy="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Rectangle 15"/>
            <p:cNvSpPr>
              <a:spLocks noChangeArrowheads="1"/>
            </p:cNvSpPr>
            <p:nvPr/>
          </p:nvSpPr>
          <p:spPr bwMode="auto">
            <a:xfrm>
              <a:off x="144" y="3216"/>
              <a:ext cx="5424"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7" name="Rectangle 16"/>
            <p:cNvSpPr>
              <a:spLocks noChangeArrowheads="1"/>
            </p:cNvSpPr>
            <p:nvPr/>
          </p:nvSpPr>
          <p:spPr bwMode="auto">
            <a:xfrm>
              <a:off x="144" y="480"/>
              <a:ext cx="384" cy="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8" name="Rectangle 17"/>
            <p:cNvSpPr>
              <a:spLocks noChangeArrowheads="1"/>
            </p:cNvSpPr>
            <p:nvPr/>
          </p:nvSpPr>
          <p:spPr bwMode="auto">
            <a:xfrm>
              <a:off x="3696" y="528"/>
              <a:ext cx="120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8295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362200"/>
            <a:ext cx="35544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2" descr="!MEGEEG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2286000"/>
            <a:ext cx="31781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1"/>
          <p:cNvGrpSpPr>
            <a:grpSpLocks/>
          </p:cNvGrpSpPr>
          <p:nvPr/>
        </p:nvGrpSpPr>
        <p:grpSpPr bwMode="auto">
          <a:xfrm>
            <a:off x="685800" y="1371600"/>
            <a:ext cx="7162800" cy="3505200"/>
            <a:chOff x="1200" y="1488"/>
            <a:chExt cx="3648" cy="2016"/>
          </a:xfrm>
        </p:grpSpPr>
        <p:sp>
          <p:nvSpPr>
            <p:cNvPr id="28682" name="Rectangle 18"/>
            <p:cNvSpPr>
              <a:spLocks noChangeArrowheads="1"/>
            </p:cNvSpPr>
            <p:nvPr/>
          </p:nvSpPr>
          <p:spPr bwMode="auto">
            <a:xfrm>
              <a:off x="1200" y="1488"/>
              <a:ext cx="3648" cy="201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8683"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6" y="1776"/>
              <a:ext cx="103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 Box 20"/>
            <p:cNvSpPr txBox="1">
              <a:spLocks noChangeArrowheads="1"/>
            </p:cNvSpPr>
            <p:nvPr/>
          </p:nvSpPr>
          <p:spPr bwMode="auto">
            <a:xfrm>
              <a:off x="2880" y="2102"/>
              <a:ext cx="1776"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4800" b="1">
                  <a:solidFill>
                    <a:srgbClr val="FF9900"/>
                  </a:solidFill>
                  <a:latin typeface="Inkpen2 Script" pitchFamily="2" charset="0"/>
                </a:rPr>
                <a:t>Quantum Computing</a:t>
              </a:r>
            </a:p>
          </p:txBody>
        </p:sp>
      </p:grpSp>
    </p:spTree>
    <p:extLst>
      <p:ext uri="{BB962C8B-B14F-4D97-AF65-F5344CB8AC3E}">
        <p14:creationId xmlns:p14="http://schemas.microsoft.com/office/powerpoint/2010/main" val="111814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2953"/>
                                        </p:tgtEl>
                                        <p:attrNameLst>
                                          <p:attrName>style.visibility</p:attrName>
                                        </p:attrNameLst>
                                      </p:cBhvr>
                                      <p:to>
                                        <p:strVal val="visible"/>
                                      </p:to>
                                    </p:set>
                                    <p:anim calcmode="lin" valueType="num">
                                      <p:cBhvr additive="base">
                                        <p:cTn id="7" dur="500" fill="hold"/>
                                        <p:tgtEl>
                                          <p:spTgt spid="82953"/>
                                        </p:tgtEl>
                                        <p:attrNameLst>
                                          <p:attrName>ppt_x</p:attrName>
                                        </p:attrNameLst>
                                      </p:cBhvr>
                                      <p:tavLst>
                                        <p:tav tm="0">
                                          <p:val>
                                            <p:strVal val="1+#ppt_w/2"/>
                                          </p:val>
                                        </p:tav>
                                        <p:tav tm="100000">
                                          <p:val>
                                            <p:strVal val="#ppt_x"/>
                                          </p:val>
                                        </p:tav>
                                      </p:tavLst>
                                    </p:anim>
                                    <p:anim calcmode="lin" valueType="num">
                                      <p:cBhvr additive="base">
                                        <p:cTn id="8" dur="500" fill="hold"/>
                                        <p:tgtEl>
                                          <p:spTgt spid="829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295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2956"/>
                                        </p:tgtEl>
                                        <p:attrNameLst>
                                          <p:attrName>style.visibility</p:attrName>
                                        </p:attrNameLst>
                                      </p:cBhvr>
                                      <p:to>
                                        <p:strVal val="visible"/>
                                      </p:to>
                                    </p:set>
                                    <p:anim calcmode="lin" valueType="num">
                                      <p:cBhvr additive="base">
                                        <p:cTn id="21" dur="500" fill="hold"/>
                                        <p:tgtEl>
                                          <p:spTgt spid="82956"/>
                                        </p:tgtEl>
                                        <p:attrNameLst>
                                          <p:attrName>ppt_x</p:attrName>
                                        </p:attrNameLst>
                                      </p:cBhvr>
                                      <p:tavLst>
                                        <p:tav tm="0">
                                          <p:val>
                                            <p:strVal val="#ppt_x"/>
                                          </p:val>
                                        </p:tav>
                                        <p:tav tm="100000">
                                          <p:val>
                                            <p:strVal val="#ppt_x"/>
                                          </p:val>
                                        </p:tav>
                                      </p:tavLst>
                                    </p:anim>
                                    <p:anim calcmode="lin" valueType="num">
                                      <p:cBhvr additive="base">
                                        <p:cTn id="22" dur="500" fill="hold"/>
                                        <p:tgtEl>
                                          <p:spTgt spid="8295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82955"/>
                                        </p:tgtEl>
                                        <p:attrNameLst>
                                          <p:attrName>style.visibility</p:attrName>
                                        </p:attrNameLst>
                                      </p:cBhvr>
                                      <p:to>
                                        <p:strVal val="visible"/>
                                      </p:to>
                                    </p:set>
                                    <p:anim calcmode="lin" valueType="num">
                                      <p:cBhvr additive="base">
                                        <p:cTn id="27" dur="500" fill="hold"/>
                                        <p:tgtEl>
                                          <p:spTgt spid="82955"/>
                                        </p:tgtEl>
                                        <p:attrNameLst>
                                          <p:attrName>ppt_x</p:attrName>
                                        </p:attrNameLst>
                                      </p:cBhvr>
                                      <p:tavLst>
                                        <p:tav tm="0">
                                          <p:val>
                                            <p:strVal val="#ppt_x"/>
                                          </p:val>
                                        </p:tav>
                                        <p:tav tm="100000">
                                          <p:val>
                                            <p:strVal val="#ppt_x"/>
                                          </p:val>
                                        </p:tav>
                                      </p:tavLst>
                                    </p:anim>
                                    <p:anim calcmode="lin" valueType="num">
                                      <p:cBhvr additive="base">
                                        <p:cTn id="28" dur="500" fill="hold"/>
                                        <p:tgtEl>
                                          <p:spTgt spid="8295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par>
                          <p:cTn id="34" fill="hold" nodeType="afterGroup">
                            <p:stCondLst>
                              <p:cond delay="500"/>
                            </p:stCondLst>
                            <p:childTnLst>
                              <p:par>
                                <p:cTn id="35" presetID="1" presetClass="exit" presetSubtype="0" fill="hold" nodeType="afterEffect">
                                  <p:stCondLst>
                                    <p:cond delay="200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600" y="228600"/>
            <a:ext cx="883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529" tIns="49265" rIns="98529" bIns="49265"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1986</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Another Big Surprise!</a:t>
            </a:r>
          </a:p>
        </p:txBody>
      </p:sp>
      <p:grpSp>
        <p:nvGrpSpPr>
          <p:cNvPr id="8" name="Group 7"/>
          <p:cNvGrpSpPr/>
          <p:nvPr/>
        </p:nvGrpSpPr>
        <p:grpSpPr>
          <a:xfrm>
            <a:off x="706438" y="1925582"/>
            <a:ext cx="2900362" cy="4475218"/>
            <a:chOff x="706438" y="1600200"/>
            <a:chExt cx="2900362" cy="4475218"/>
          </a:xfrm>
        </p:grpSpPr>
        <p:pic>
          <p:nvPicPr>
            <p:cNvPr id="3"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600200"/>
              <a:ext cx="2900362"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914400" y="5391150"/>
              <a:ext cx="2456011" cy="68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p>
              <a:pPr marL="0" marR="0" lvl="0" indent="0" algn="ctr" defTabSz="977900" eaLnBrk="1" fontAlgn="auto" latinLnBrk="0" hangingPunct="1">
                <a:lnSpc>
                  <a:spcPct val="100000"/>
                </a:lnSpc>
                <a:spcBef>
                  <a:spcPts val="0"/>
                </a:spcBef>
                <a:spcAft>
                  <a:spcPts val="0"/>
                </a:spcAft>
                <a:buClrTx/>
                <a:buSzTx/>
                <a:buFontTx/>
                <a:buNone/>
                <a:tabLst/>
                <a:defRPr/>
              </a:pPr>
              <a:r>
                <a:rPr kumimoji="0" lang="en-US" sz="1900" b="0" i="0" u="sng" strike="noStrike" kern="0" cap="none" spc="0" normalizeH="0" baseline="0" noProof="0" dirty="0" smtClean="0">
                  <a:ln>
                    <a:noFill/>
                  </a:ln>
                  <a:solidFill>
                    <a:srgbClr val="000000"/>
                  </a:solidFill>
                  <a:effectLst/>
                  <a:uLnTx/>
                  <a:uFillTx/>
                  <a:latin typeface="Arial" pitchFamily="34" charset="0"/>
                </a:rPr>
                <a:t>Bednorz and Mueller</a:t>
              </a:r>
            </a:p>
            <a:p>
              <a:pPr marL="0" marR="0" lvl="0" indent="0" algn="ctr" defTabSz="977900" eaLnBrk="1" fontAlgn="auto" latinLnBrk="0" hangingPunct="1">
                <a:lnSpc>
                  <a:spcPct val="100000"/>
                </a:lnSpc>
                <a:spcBef>
                  <a:spcPts val="0"/>
                </a:spcBef>
                <a:spcAft>
                  <a:spcPts val="0"/>
                </a:spcAft>
                <a:buClrTx/>
                <a:buSzTx/>
                <a:buFontTx/>
                <a:buNone/>
                <a:tabLst/>
                <a:defRPr/>
              </a:pPr>
              <a:r>
                <a:rPr kumimoji="0" lang="en-US" sz="1900" b="0" i="0" u="sng" strike="noStrike" kern="0" cap="none" spc="0" normalizeH="0" baseline="0" noProof="0" dirty="0" smtClean="0">
                  <a:ln>
                    <a:noFill/>
                  </a:ln>
                  <a:solidFill>
                    <a:srgbClr val="000000"/>
                  </a:solidFill>
                  <a:effectLst/>
                  <a:uLnTx/>
                  <a:uFillTx/>
                  <a:latin typeface="Arial" pitchFamily="34" charset="0"/>
                </a:rPr>
                <a:t>IBM </a:t>
              </a:r>
              <a:r>
                <a:rPr kumimoji="0" lang="en-US" sz="1900" b="0" i="0" u="sng" strike="noStrike" kern="0" cap="none" spc="0" normalizeH="0" baseline="0" noProof="0" dirty="0" err="1" smtClean="0">
                  <a:ln>
                    <a:noFill/>
                  </a:ln>
                  <a:solidFill>
                    <a:srgbClr val="000000"/>
                  </a:solidFill>
                  <a:effectLst/>
                  <a:uLnTx/>
                  <a:uFillTx/>
                  <a:latin typeface="Arial" pitchFamily="34" charset="0"/>
                </a:rPr>
                <a:t>Zuerich</a:t>
              </a:r>
              <a:r>
                <a:rPr kumimoji="0" lang="en-US" sz="1900" b="0" i="0" u="sng" strike="noStrike" kern="0" cap="none" spc="0" normalizeH="0" baseline="0" noProof="0" dirty="0" smtClean="0">
                  <a:ln>
                    <a:noFill/>
                  </a:ln>
                  <a:solidFill>
                    <a:srgbClr val="000000"/>
                  </a:solidFill>
                  <a:effectLst/>
                  <a:uLnTx/>
                  <a:uFillTx/>
                  <a:latin typeface="Arial" pitchFamily="34" charset="0"/>
                </a:rPr>
                <a:t>, 1986</a:t>
              </a:r>
            </a:p>
          </p:txBody>
        </p:sp>
      </p:grpSp>
      <p:grpSp>
        <p:nvGrpSpPr>
          <p:cNvPr id="10" name="Group 9"/>
          <p:cNvGrpSpPr/>
          <p:nvPr/>
        </p:nvGrpSpPr>
        <p:grpSpPr>
          <a:xfrm>
            <a:off x="4724400" y="1912937"/>
            <a:ext cx="3943350" cy="4487863"/>
            <a:chOff x="4724400" y="1912937"/>
            <a:chExt cx="3943350" cy="4487863"/>
          </a:xfrm>
        </p:grpSpPr>
        <p:pic>
          <p:nvPicPr>
            <p:cNvPr id="5"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912937"/>
              <a:ext cx="394335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7"/>
            <p:cNvSpPr txBox="1">
              <a:spLocks noChangeArrowheads="1"/>
            </p:cNvSpPr>
            <p:nvPr/>
          </p:nvSpPr>
          <p:spPr bwMode="auto">
            <a:xfrm>
              <a:off x="5791200" y="5364163"/>
              <a:ext cx="20066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US" sz="1800" dirty="0">
                  <a:solidFill>
                    <a:srgbClr val="0000CC"/>
                  </a:solidFill>
                  <a:latin typeface="Comic Sans MS" pitchFamily="66" charset="0"/>
                </a:rPr>
                <a:t>Onset T</a:t>
              </a:r>
              <a:r>
                <a:rPr lang="en-US" sz="1800" baseline="-25000" dirty="0">
                  <a:solidFill>
                    <a:srgbClr val="0000CC"/>
                  </a:solidFill>
                  <a:latin typeface="Comic Sans MS" pitchFamily="66" charset="0"/>
                </a:rPr>
                <a:t>C</a:t>
              </a:r>
              <a:r>
                <a:rPr lang="en-US" sz="1800" dirty="0">
                  <a:solidFill>
                    <a:srgbClr val="0000CC"/>
                  </a:solidFill>
                  <a:latin typeface="Comic Sans MS" pitchFamily="66" charset="0"/>
                </a:rPr>
                <a:t> = 40 K !</a:t>
              </a:r>
            </a:p>
          </p:txBody>
        </p:sp>
        <p:sp>
          <p:nvSpPr>
            <p:cNvPr id="7" name="AutoShape 11"/>
            <p:cNvSpPr>
              <a:spLocks noChangeArrowheads="1"/>
            </p:cNvSpPr>
            <p:nvPr/>
          </p:nvSpPr>
          <p:spPr bwMode="auto">
            <a:xfrm>
              <a:off x="5672719" y="5178425"/>
              <a:ext cx="2224088" cy="612775"/>
            </a:xfrm>
            <a:prstGeom prst="wedgeRoundRectCallout">
              <a:avLst>
                <a:gd name="adj1" fmla="val -49856"/>
                <a:gd name="adj2" fmla="val -172449"/>
                <a:gd name="adj3" fmla="val 16667"/>
              </a:avLst>
            </a:prstGeom>
            <a:noFill/>
            <a:ln w="19050">
              <a:solidFill>
                <a:srgbClr val="0000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TextBox 8"/>
            <p:cNvSpPr txBox="1"/>
            <p:nvPr/>
          </p:nvSpPr>
          <p:spPr>
            <a:xfrm>
              <a:off x="5562600" y="2145268"/>
              <a:ext cx="2235200" cy="369332"/>
            </a:xfrm>
            <a:prstGeom prst="rect">
              <a:avLst/>
            </a:prstGeom>
            <a:noFill/>
          </p:spPr>
          <p:txBody>
            <a:bodyPr wrap="square" rtlCol="0">
              <a:spAutoFit/>
            </a:bodyPr>
            <a:lstStyle/>
            <a:p>
              <a:pPr algn="ctr"/>
              <a:r>
                <a:rPr lang="en-US" b="1" dirty="0" smtClean="0">
                  <a:solidFill>
                    <a:srgbClr val="FF0000"/>
                  </a:solidFill>
                </a:rPr>
                <a:t>La</a:t>
              </a:r>
              <a:r>
                <a:rPr lang="en-US" b="1" baseline="-25000" dirty="0">
                  <a:solidFill>
                    <a:srgbClr val="FF0000"/>
                  </a:solidFill>
                </a:rPr>
                <a:t>2</a:t>
              </a:r>
              <a:r>
                <a:rPr lang="en-US" b="1" baseline="-25000" dirty="0" smtClean="0">
                  <a:solidFill>
                    <a:srgbClr val="FF0000"/>
                  </a:solidFill>
                </a:rPr>
                <a:t>-x</a:t>
              </a:r>
              <a:r>
                <a:rPr lang="en-US" b="1" dirty="0" smtClean="0">
                  <a:solidFill>
                    <a:srgbClr val="FF0000"/>
                  </a:solidFill>
                </a:rPr>
                <a:t>Ba</a:t>
              </a:r>
              <a:r>
                <a:rPr lang="en-US" b="1" baseline="-25000" dirty="0" smtClean="0">
                  <a:solidFill>
                    <a:srgbClr val="FF0000"/>
                  </a:solidFill>
                </a:rPr>
                <a:t>x</a:t>
              </a:r>
              <a:r>
                <a:rPr lang="en-US" b="1" dirty="0" smtClean="0">
                  <a:solidFill>
                    <a:srgbClr val="FF0000"/>
                  </a:solidFill>
                </a:rPr>
                <a:t>CuO</a:t>
              </a:r>
              <a:r>
                <a:rPr lang="en-US" b="1" baseline="-25000" dirty="0" smtClean="0">
                  <a:solidFill>
                    <a:srgbClr val="FF0000"/>
                  </a:solidFill>
                </a:rPr>
                <a:t>4-y</a:t>
              </a:r>
              <a:endParaRPr lang="en-US" b="1" dirty="0">
                <a:solidFill>
                  <a:srgbClr val="FF0000"/>
                </a:solidFill>
              </a:endParaRPr>
            </a:p>
          </p:txBody>
        </p:sp>
      </p:grpSp>
    </p:spTree>
    <p:extLst>
      <p:ext uri="{BB962C8B-B14F-4D97-AF65-F5344CB8AC3E}">
        <p14:creationId xmlns:p14="http://schemas.microsoft.com/office/powerpoint/2010/main" val="224262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09800" y="228600"/>
            <a:ext cx="487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1987</a:t>
            </a:r>
            <a:br>
              <a:rPr kumimoji="0" lang="en-US" sz="4400" b="0" i="0" u="sng" strike="noStrike" kern="0" cap="none" spc="0" normalizeH="0" baseline="0" noProof="0" dirty="0" smtClean="0">
                <a:ln>
                  <a:noFill/>
                </a:ln>
                <a:solidFill>
                  <a:srgbClr val="000000"/>
                </a:solidFill>
                <a:effectLst/>
                <a:uLnTx/>
                <a:uFillTx/>
                <a:latin typeface="Arial"/>
                <a:ea typeface="+mj-ea"/>
                <a:cs typeface="+mj-cs"/>
              </a:rPr>
            </a:br>
            <a:r>
              <a:rPr kumimoji="0" lang="en-US" sz="4400" b="0" i="0" u="sng" strike="noStrike" kern="0" cap="none" spc="0" normalizeH="0" baseline="0" noProof="0" dirty="0" smtClean="0">
                <a:ln>
                  <a:noFill/>
                </a:ln>
                <a:solidFill>
                  <a:srgbClr val="000000"/>
                </a:solidFill>
                <a:effectLst/>
                <a:uLnTx/>
                <a:uFillTx/>
                <a:latin typeface="Arial"/>
                <a:ea typeface="+mj-ea"/>
                <a:cs typeface="+mj-cs"/>
              </a:rPr>
              <a:t>“The Prize!”</a:t>
            </a:r>
          </a:p>
        </p:txBody>
      </p:sp>
      <p:pic>
        <p:nvPicPr>
          <p:cNvPr id="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137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157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idx="4294967295"/>
          </p:nvPr>
        </p:nvSpPr>
        <p:spPr>
          <a:xfrm>
            <a:off x="457200" y="0"/>
            <a:ext cx="8229600" cy="1143000"/>
          </a:xfrm>
        </p:spPr>
        <p:txBody>
          <a:bodyPr/>
          <a:lstStyle/>
          <a:p>
            <a:pPr eaLnBrk="1" hangingPunct="1"/>
            <a:r>
              <a:rPr lang="en-US" smtClean="0"/>
              <a:t>PMG Timeline</a:t>
            </a:r>
          </a:p>
        </p:txBody>
      </p:sp>
      <p:sp>
        <p:nvSpPr>
          <p:cNvPr id="4" name="Content Placeholder 3"/>
          <p:cNvSpPr>
            <a:spLocks noGrp="1"/>
          </p:cNvSpPr>
          <p:nvPr>
            <p:ph idx="4294967295"/>
          </p:nvPr>
        </p:nvSpPr>
        <p:spPr>
          <a:xfrm>
            <a:off x="304800" y="1066800"/>
            <a:ext cx="8458200" cy="3581400"/>
          </a:xfrm>
        </p:spPr>
        <p:txBody>
          <a:bodyPr>
            <a:noAutofit/>
          </a:bodyPr>
          <a:lstStyle/>
          <a:p>
            <a:pPr eaLnBrk="1" hangingPunct="1"/>
            <a:r>
              <a:rPr lang="en-US" sz="1600" dirty="0" smtClean="0"/>
              <a:t>IBM (1953-1993)</a:t>
            </a:r>
          </a:p>
          <a:p>
            <a:pPr lvl="1" eaLnBrk="1" hangingPunct="1"/>
            <a:r>
              <a:rPr lang="en-US" sz="1400" dirty="0" smtClean="0"/>
              <a:t>Project SAGE (IBM, MIT, USAF) (1953-56)</a:t>
            </a:r>
          </a:p>
          <a:p>
            <a:pPr lvl="1" eaLnBrk="1" hangingPunct="1"/>
            <a:r>
              <a:rPr lang="en-US" sz="1400" dirty="0" smtClean="0"/>
              <a:t>IBM Education Plan (1956-65)</a:t>
            </a:r>
          </a:p>
          <a:p>
            <a:pPr lvl="1" eaLnBrk="1" hangingPunct="1"/>
            <a:r>
              <a:rPr lang="en-US" sz="1400" dirty="0" smtClean="0"/>
              <a:t>San Jose/Almaden (1965-90)</a:t>
            </a:r>
          </a:p>
          <a:p>
            <a:pPr lvl="1" eaLnBrk="1" hangingPunct="1"/>
            <a:r>
              <a:rPr lang="en-US" sz="1400" dirty="0" smtClean="0"/>
              <a:t>Sabbatical @ UNAM (1990-93) </a:t>
            </a:r>
          </a:p>
          <a:p>
            <a:pPr eaLnBrk="1" hangingPunct="1"/>
            <a:r>
              <a:rPr lang="en-US" sz="1600" dirty="0" smtClean="0"/>
              <a:t>EPRI (1993-2004)</a:t>
            </a:r>
          </a:p>
          <a:p>
            <a:pPr lvl="1" eaLnBrk="1" hangingPunct="1"/>
            <a:r>
              <a:rPr lang="en-US" sz="1400" dirty="0" smtClean="0"/>
              <a:t>Science Fellow (Superconductivity, Power Electronics Devices, Fusion, “Novel Concepts</a:t>
            </a:r>
            <a:r>
              <a:rPr lang="en-US" sz="1400" dirty="0" smtClean="0"/>
              <a:t>”)</a:t>
            </a:r>
          </a:p>
          <a:p>
            <a:pPr lvl="1" eaLnBrk="1" hangingPunct="1"/>
            <a:r>
              <a:rPr lang="en-US" sz="1400" dirty="0" smtClean="0"/>
              <a:t>5-10 M$ Annual Program</a:t>
            </a:r>
            <a:endParaRPr lang="en-US" sz="1400" dirty="0" smtClean="0"/>
          </a:p>
          <a:p>
            <a:pPr eaLnBrk="1" hangingPunct="1"/>
            <a:r>
              <a:rPr lang="en-US" sz="1600" dirty="0" smtClean="0"/>
              <a:t>W2AGZ Technologies (2004-?)</a:t>
            </a:r>
          </a:p>
          <a:p>
            <a:pPr lvl="1" eaLnBrk="1" hangingPunct="1"/>
            <a:r>
              <a:rPr lang="en-US" sz="1400" dirty="0" smtClean="0"/>
              <a:t>Visionary Energy Societies (</a:t>
            </a:r>
            <a:r>
              <a:rPr lang="en-US" sz="1400" dirty="0" err="1" smtClean="0"/>
              <a:t>SuperCity</a:t>
            </a:r>
            <a:r>
              <a:rPr lang="en-US" sz="1400" dirty="0" smtClean="0"/>
              <a:t>, </a:t>
            </a:r>
            <a:r>
              <a:rPr lang="en-US" sz="1400" dirty="0" err="1" smtClean="0"/>
              <a:t>SuperSuburb</a:t>
            </a:r>
            <a:r>
              <a:rPr lang="en-US" sz="1400" dirty="0" smtClean="0"/>
              <a:t>, </a:t>
            </a:r>
            <a:r>
              <a:rPr lang="en-US" sz="1400" dirty="0" err="1" smtClean="0"/>
              <a:t>SuperGrid</a:t>
            </a:r>
            <a:r>
              <a:rPr lang="en-US" sz="1400" dirty="0" smtClean="0"/>
              <a:t>)</a:t>
            </a:r>
          </a:p>
          <a:p>
            <a:pPr lvl="1" eaLnBrk="1" hangingPunct="1"/>
            <a:r>
              <a:rPr lang="en-US" sz="1400" dirty="0" smtClean="0"/>
              <a:t>“Due Diligence” Consulting</a:t>
            </a:r>
          </a:p>
          <a:p>
            <a:pPr lvl="1" eaLnBrk="1" hangingPunct="1"/>
            <a:r>
              <a:rPr lang="en-US" sz="1400" dirty="0" smtClean="0"/>
              <a:t>Visiting Scholar, Stanford University</a:t>
            </a:r>
          </a:p>
          <a:p>
            <a:pPr lvl="1" eaLnBrk="1" hangingPunct="1"/>
            <a:r>
              <a:rPr lang="en-US" sz="1400" dirty="0" smtClean="0"/>
              <a:t>Staff Associate, JPL/NASA/</a:t>
            </a:r>
            <a:r>
              <a:rPr lang="en-US" sz="1400" dirty="0" err="1" smtClean="0"/>
              <a:t>CalTech</a:t>
            </a:r>
            <a:endParaRPr lang="en-US" sz="1400" dirty="0" smtClean="0"/>
          </a:p>
          <a:p>
            <a:pPr lvl="1" eaLnBrk="1" hangingPunct="1"/>
            <a:r>
              <a:rPr lang="en-US" sz="1400" dirty="0" smtClean="0"/>
              <a:t>Superconductivity Committee Member, IASS, Potsdam, </a:t>
            </a:r>
            <a:r>
              <a:rPr lang="en-US" sz="1400" dirty="0" smtClean="0"/>
              <a:t>Germany</a:t>
            </a:r>
          </a:p>
          <a:p>
            <a:pPr lvl="1" eaLnBrk="1" hangingPunct="1"/>
            <a:r>
              <a:rPr lang="en-US" sz="1400" dirty="0" smtClean="0"/>
              <a:t>Writing Commentary for Nature, Physics World, Physics Today, Power Magazine, Cold Facts, SJ </a:t>
            </a:r>
            <a:r>
              <a:rPr lang="en-US" sz="1400" dirty="0" err="1" smtClean="0"/>
              <a:t>Merc</a:t>
            </a:r>
            <a:r>
              <a:rPr lang="en-US" sz="1400" dirty="0" smtClean="0"/>
              <a:t>-News...</a:t>
            </a:r>
            <a:endParaRPr lang="en-US" sz="1400" dirty="0" smtClean="0"/>
          </a:p>
          <a:p>
            <a:pPr lvl="1" eaLnBrk="1" hangingPunct="1"/>
            <a:r>
              <a:rPr lang="en-US" sz="1400" dirty="0" smtClean="0">
                <a:solidFill>
                  <a:srgbClr val="FF0000"/>
                </a:solidFill>
              </a:rPr>
              <a:t>Uncovering the Secret of HTSC !</a:t>
            </a:r>
          </a:p>
          <a:p>
            <a:pPr lvl="1" eaLnBrk="1" hangingPunct="1"/>
            <a:endParaRPr lang="en-US" sz="1400" dirty="0" smtClean="0"/>
          </a:p>
        </p:txBody>
      </p:sp>
    </p:spTree>
    <p:extLst>
      <p:ext uri="{BB962C8B-B14F-4D97-AF65-F5344CB8AC3E}">
        <p14:creationId xmlns:p14="http://schemas.microsoft.com/office/powerpoint/2010/main" val="3457034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US" dirty="0">
                <a:latin typeface="Arial" pitchFamily="34" charset="0"/>
                <a:cs typeface="Arial" pitchFamily="34" charset="0"/>
              </a:rPr>
              <a:t>March 3, 1987</a:t>
            </a:r>
            <a:br>
              <a:rPr lang="en-US" dirty="0">
                <a:latin typeface="Arial" pitchFamily="34" charset="0"/>
                <a:cs typeface="Arial" pitchFamily="34" charset="0"/>
              </a:rPr>
            </a:br>
            <a:r>
              <a:rPr lang="en-US" sz="3600" dirty="0">
                <a:latin typeface="Arial" pitchFamily="34" charset="0"/>
                <a:cs typeface="Arial" pitchFamily="34" charset="0"/>
              </a:rPr>
              <a:t>“123” </a:t>
            </a:r>
            <a:r>
              <a:rPr lang="en-US" sz="3600" dirty="0" smtClean="0">
                <a:latin typeface="Arial" pitchFamily="34" charset="0"/>
                <a:cs typeface="Arial" pitchFamily="34" charset="0"/>
              </a:rPr>
              <a:t>Structure Discovered at IBM Almaden</a:t>
            </a:r>
            <a:endParaRPr lang="en-US" dirty="0">
              <a:latin typeface="Arial" pitchFamily="34" charset="0"/>
              <a:cs typeface="Arial" pitchFamily="34" charset="0"/>
            </a:endParaRPr>
          </a:p>
        </p:txBody>
      </p:sp>
      <p:pic>
        <p:nvPicPr>
          <p:cNvPr id="132099" name="Picture 3" descr="thearc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43075"/>
            <a:ext cx="3606800" cy="4657725"/>
          </a:xfrm>
          <a:prstGeom prst="rect">
            <a:avLst/>
          </a:prstGeom>
          <a:noFill/>
          <a:extLst>
            <a:ext uri="{909E8E84-426E-40DD-AFC4-6F175D3DCCD1}">
              <a14:hiddenFill xmlns:a14="http://schemas.microsoft.com/office/drawing/2010/main">
                <a:solidFill>
                  <a:srgbClr val="FFFFFF"/>
                </a:solidFill>
              </a14:hiddenFill>
            </a:ext>
          </a:extLst>
        </p:spPr>
      </p:pic>
      <p:sp>
        <p:nvSpPr>
          <p:cNvPr id="132100" name="Rectangle 4"/>
          <p:cNvSpPr>
            <a:spLocks noChangeArrowheads="1"/>
          </p:cNvSpPr>
          <p:nvPr/>
        </p:nvSpPr>
        <p:spPr bwMode="auto">
          <a:xfrm>
            <a:off x="1295400" y="6553200"/>
            <a:ext cx="3657600" cy="304800"/>
          </a:xfrm>
          <a:prstGeom prst="rect">
            <a:avLst/>
          </a:prstGeom>
          <a:solidFill>
            <a:schemeClr val="bg1"/>
          </a:solidFill>
          <a:ln>
            <a:noFill/>
          </a:ln>
          <a:effectLst/>
          <a:extLs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32101" name="Picture 5" descr="123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98450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68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2101"/>
                                        </p:tgtEl>
                                        <p:attrNameLst>
                                          <p:attrName>style.visibility</p:attrName>
                                        </p:attrNameLst>
                                      </p:cBhvr>
                                      <p:to>
                                        <p:strVal val="visible"/>
                                      </p:to>
                                    </p:set>
                                    <p:anim calcmode="lin" valueType="num">
                                      <p:cBhvr additive="base">
                                        <p:cTn id="7" dur="500" fill="hold"/>
                                        <p:tgtEl>
                                          <p:spTgt spid="132101"/>
                                        </p:tgtEl>
                                        <p:attrNameLst>
                                          <p:attrName>ppt_x</p:attrName>
                                        </p:attrNameLst>
                                      </p:cBhvr>
                                      <p:tavLst>
                                        <p:tav tm="0">
                                          <p:val>
                                            <p:strVal val="1+#ppt_w/2"/>
                                          </p:val>
                                        </p:tav>
                                        <p:tav tm="100000">
                                          <p:val>
                                            <p:strVal val="#ppt_x"/>
                                          </p:val>
                                        </p:tav>
                                      </p:tavLst>
                                    </p:anim>
                                    <p:anim calcmode="lin" valueType="num">
                                      <p:cBhvr additive="base">
                                        <p:cTn id="8" dur="500" fill="hold"/>
                                        <p:tgtEl>
                                          <p:spTgt spid="132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2099"/>
                                        </p:tgtEl>
                                        <p:attrNameLst>
                                          <p:attrName>style.visibility</p:attrName>
                                        </p:attrNameLst>
                                      </p:cBhvr>
                                      <p:to>
                                        <p:strVal val="visible"/>
                                      </p:to>
                                    </p:set>
                                    <p:anim calcmode="lin" valueType="num">
                                      <p:cBhvr additive="base">
                                        <p:cTn id="13" dur="500" fill="hold"/>
                                        <p:tgtEl>
                                          <p:spTgt spid="132099"/>
                                        </p:tgtEl>
                                        <p:attrNameLst>
                                          <p:attrName>ppt_x</p:attrName>
                                        </p:attrNameLst>
                                      </p:cBhvr>
                                      <p:tavLst>
                                        <p:tav tm="0">
                                          <p:val>
                                            <p:strVal val="0-#ppt_w/2"/>
                                          </p:val>
                                        </p:tav>
                                        <p:tav tm="100000">
                                          <p:val>
                                            <p:strVal val="#ppt_x"/>
                                          </p:val>
                                        </p:tav>
                                      </p:tavLst>
                                    </p:anim>
                                    <p:anim calcmode="lin" valueType="num">
                                      <p:cBhvr additive="base">
                                        <p:cTn id="14" dur="500" fill="hold"/>
                                        <p:tgtEl>
                                          <p:spTgt spid="1320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752600" y="76200"/>
            <a:ext cx="5791200" cy="1143000"/>
          </a:xfrm>
        </p:spPr>
        <p:txBody>
          <a:bodyPr>
            <a:normAutofit fontScale="90000"/>
          </a:bodyPr>
          <a:lstStyle/>
          <a:p>
            <a:r>
              <a:rPr lang="en-US" dirty="0"/>
              <a:t>Woodstock of Physics</a:t>
            </a:r>
            <a:br>
              <a:rPr lang="en-US" dirty="0"/>
            </a:br>
            <a:r>
              <a:rPr lang="en-US" dirty="0"/>
              <a:t> NYC, 1987</a:t>
            </a:r>
          </a:p>
        </p:txBody>
      </p:sp>
      <p:pic>
        <p:nvPicPr>
          <p:cNvPr id="138243" name="Picture 3" descr="Nature Wood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371600"/>
            <a:ext cx="4068763" cy="5334000"/>
          </a:xfrm>
          <a:prstGeom prst="rect">
            <a:avLst/>
          </a:prstGeom>
          <a:noFill/>
          <a:extLst>
            <a:ext uri="{909E8E84-426E-40DD-AFC4-6F175D3DCCD1}">
              <a14:hiddenFill xmlns:a14="http://schemas.microsoft.com/office/drawing/2010/main">
                <a:solidFill>
                  <a:srgbClr val="FFFFFF"/>
                </a:solidFill>
              </a14:hiddenFill>
            </a:ext>
          </a:extLst>
        </p:spPr>
      </p:pic>
      <p:grpSp>
        <p:nvGrpSpPr>
          <p:cNvPr id="138244" name="Group 4"/>
          <p:cNvGrpSpPr>
            <a:grpSpLocks/>
          </p:cNvGrpSpPr>
          <p:nvPr/>
        </p:nvGrpSpPr>
        <p:grpSpPr bwMode="auto">
          <a:xfrm>
            <a:off x="685800" y="1179513"/>
            <a:ext cx="2819400" cy="4811712"/>
            <a:chOff x="432" y="743"/>
            <a:chExt cx="1632" cy="3031"/>
          </a:xfrm>
        </p:grpSpPr>
        <p:pic>
          <p:nvPicPr>
            <p:cNvPr id="13824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008"/>
              <a:ext cx="1632" cy="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6" name="Text Box 6"/>
            <p:cNvSpPr txBox="1">
              <a:spLocks noChangeArrowheads="1"/>
            </p:cNvSpPr>
            <p:nvPr/>
          </p:nvSpPr>
          <p:spPr bwMode="auto">
            <a:xfrm>
              <a:off x="432" y="743"/>
              <a:ext cx="14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rgbClr val="FF0000"/>
                  </a:solidFill>
                  <a:latin typeface="Arial" pitchFamily="34" charset="0"/>
                </a:rPr>
                <a:t>Physicists’ Night Out!</a:t>
              </a:r>
            </a:p>
          </p:txBody>
        </p:sp>
      </p:grpSp>
    </p:spTree>
    <p:extLst>
      <p:ext uri="{BB962C8B-B14F-4D97-AF65-F5344CB8AC3E}">
        <p14:creationId xmlns:p14="http://schemas.microsoft.com/office/powerpoint/2010/main" val="3241358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p:cTn id="7" dur="500" fill="hold"/>
                                        <p:tgtEl>
                                          <p:spTgt spid="138244"/>
                                        </p:tgtEl>
                                        <p:attrNameLst>
                                          <p:attrName>ppt_w</p:attrName>
                                        </p:attrNameLst>
                                      </p:cBhvr>
                                      <p:tavLst>
                                        <p:tav tm="0">
                                          <p:val>
                                            <p:fltVal val="0"/>
                                          </p:val>
                                        </p:tav>
                                        <p:tav tm="100000">
                                          <p:val>
                                            <p:strVal val="#ppt_w"/>
                                          </p:val>
                                        </p:tav>
                                      </p:tavLst>
                                    </p:anim>
                                    <p:anim calcmode="lin" valueType="num">
                                      <p:cBhvr>
                                        <p:cTn id="8" dur="500" fill="hold"/>
                                        <p:tgtEl>
                                          <p:spTgt spid="138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152400"/>
            <a:ext cx="7543800" cy="1143000"/>
          </a:xfrm>
        </p:spPr>
        <p:txBody>
          <a:bodyPr/>
          <a:lstStyle/>
          <a:p>
            <a:r>
              <a:rPr lang="en-US"/>
              <a:t>“The Great Communicator”</a:t>
            </a:r>
          </a:p>
        </p:txBody>
      </p:sp>
      <p:pic>
        <p:nvPicPr>
          <p:cNvPr id="23555" name="Picture 3" descr="reag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06488"/>
            <a:ext cx="7391400" cy="551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943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dirty="0" smtClean="0">
                <a:latin typeface="Arial" pitchFamily="34" charset="0"/>
                <a:cs typeface="Arial" pitchFamily="34" charset="0"/>
              </a:rPr>
              <a:t>15 Nanoseconds of Fame</a:t>
            </a:r>
          </a:p>
        </p:txBody>
      </p:sp>
      <p:pic>
        <p:nvPicPr>
          <p:cNvPr id="1187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6850" y="1651000"/>
            <a:ext cx="36703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49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1981200"/>
            <a:ext cx="8534400" cy="2209800"/>
          </a:xfrm>
        </p:spPr>
        <p:txBody>
          <a:bodyPr rtlCol="0">
            <a:normAutofit fontScale="90000"/>
          </a:bodyPr>
          <a:lstStyle/>
          <a:p>
            <a:pPr eaLnBrk="1" fontAlgn="auto" hangingPunct="1">
              <a:spcAft>
                <a:spcPts val="0"/>
              </a:spcAft>
              <a:defRPr/>
            </a:pPr>
            <a:r>
              <a:rPr lang="en-US" b="1" dirty="0" smtClean="0">
                <a:solidFill>
                  <a:schemeClr val="accent2"/>
                </a:solidFill>
              </a:rPr>
              <a:t/>
            </a:r>
            <a:br>
              <a:rPr lang="en-US" b="1" dirty="0" smtClean="0">
                <a:solidFill>
                  <a:schemeClr val="accent2"/>
                </a:solidFill>
              </a:rPr>
            </a:br>
            <a:r>
              <a:rPr lang="en-US" b="1" dirty="0" smtClean="0">
                <a:solidFill>
                  <a:schemeClr val="accent2"/>
                </a:solidFill>
              </a:rPr>
              <a:t/>
            </a:r>
            <a:br>
              <a:rPr lang="en-US" b="1" dirty="0" smtClean="0">
                <a:solidFill>
                  <a:schemeClr val="accent2"/>
                </a:solidFill>
              </a:rPr>
            </a:br>
            <a:r>
              <a:rPr lang="en-US" b="1" dirty="0" smtClean="0">
                <a:solidFill>
                  <a:schemeClr val="accent2"/>
                </a:solidFill>
              </a:rPr>
              <a:t/>
            </a:r>
            <a:br>
              <a:rPr lang="en-US" b="1" dirty="0" smtClean="0">
                <a:solidFill>
                  <a:schemeClr val="accent2"/>
                </a:solidFill>
              </a:rPr>
            </a:br>
            <a:r>
              <a:rPr lang="en-US" sz="7300" b="1" dirty="0" smtClean="0">
                <a:solidFill>
                  <a:schemeClr val="accent2"/>
                </a:solidFill>
              </a:rPr>
              <a:t>High-</a:t>
            </a:r>
            <a:r>
              <a:rPr lang="en-US" sz="7300" b="1" dirty="0" err="1" smtClean="0">
                <a:solidFill>
                  <a:schemeClr val="accent2"/>
                </a:solidFill>
              </a:rPr>
              <a:t>Tc</a:t>
            </a:r>
            <a:r>
              <a:rPr lang="en-US" sz="7300" b="1" dirty="0" smtClean="0">
                <a:solidFill>
                  <a:schemeClr val="accent2"/>
                </a:solidFill>
              </a:rPr>
              <a:t> Applications</a:t>
            </a:r>
            <a:r>
              <a:rPr lang="en-US" b="1" dirty="0">
                <a:solidFill>
                  <a:schemeClr val="accent2"/>
                </a:solidFill>
              </a:rPr>
              <a:t/>
            </a:r>
            <a:br>
              <a:rPr lang="en-US" b="1" dirty="0">
                <a:solidFill>
                  <a:schemeClr val="accent2"/>
                </a:solidFill>
              </a:rPr>
            </a:br>
            <a:r>
              <a:rPr lang="en-US" b="1" dirty="0"/>
              <a:t/>
            </a:r>
            <a:br>
              <a:rPr lang="en-US" b="1" dirty="0"/>
            </a:br>
            <a:r>
              <a:rPr lang="en-US" sz="3200" b="1" dirty="0"/>
              <a:t/>
            </a:r>
            <a:br>
              <a:rPr lang="en-US" sz="3200" b="1" dirty="0"/>
            </a:br>
            <a:endParaRPr lang="en-US" dirty="0"/>
          </a:p>
        </p:txBody>
      </p:sp>
    </p:spTree>
    <p:extLst>
      <p:ext uri="{BB962C8B-B14F-4D97-AF65-F5344CB8AC3E}">
        <p14:creationId xmlns:p14="http://schemas.microsoft.com/office/powerpoint/2010/main" val="2334274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28600"/>
            <a:ext cx="8458200" cy="1143000"/>
          </a:xfrm>
          <a:noFill/>
          <a:ln/>
        </p:spPr>
        <p:txBody>
          <a:bodyPr lIns="98529" tIns="49265" rIns="98529" bIns="49265"/>
          <a:lstStyle/>
          <a:p>
            <a:r>
              <a:rPr lang="en-US"/>
              <a:t>HTSC Today</a:t>
            </a:r>
          </a:p>
        </p:txBody>
      </p:sp>
      <p:grpSp>
        <p:nvGrpSpPr>
          <p:cNvPr id="22579" name="Group 51"/>
          <p:cNvGrpSpPr>
            <a:grpSpLocks/>
          </p:cNvGrpSpPr>
          <p:nvPr/>
        </p:nvGrpSpPr>
        <p:grpSpPr bwMode="auto">
          <a:xfrm>
            <a:off x="1228725" y="1171575"/>
            <a:ext cx="6610350" cy="5457825"/>
            <a:chOff x="2271" y="960"/>
            <a:chExt cx="3389" cy="2776"/>
          </a:xfrm>
        </p:grpSpPr>
        <p:sp>
          <p:nvSpPr>
            <p:cNvPr id="22534" name="Rectangle 6"/>
            <p:cNvSpPr>
              <a:spLocks noChangeArrowheads="1"/>
            </p:cNvSpPr>
            <p:nvPr/>
          </p:nvSpPr>
          <p:spPr bwMode="auto">
            <a:xfrm>
              <a:off x="2880" y="1104"/>
              <a:ext cx="2597" cy="2199"/>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5" name="Line 7"/>
            <p:cNvSpPr>
              <a:spLocks noChangeShapeType="1"/>
            </p:cNvSpPr>
            <p:nvPr/>
          </p:nvSpPr>
          <p:spPr bwMode="auto">
            <a:xfrm flipV="1">
              <a:off x="5479" y="3241"/>
              <a:ext cx="0" cy="83"/>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Line 8"/>
            <p:cNvSpPr>
              <a:spLocks noChangeShapeType="1"/>
            </p:cNvSpPr>
            <p:nvPr/>
          </p:nvSpPr>
          <p:spPr bwMode="auto">
            <a:xfrm flipV="1">
              <a:off x="4918" y="3241"/>
              <a:ext cx="0" cy="83"/>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7" name="Text Box 9"/>
            <p:cNvSpPr txBox="1">
              <a:spLocks noChangeArrowheads="1"/>
            </p:cNvSpPr>
            <p:nvPr/>
          </p:nvSpPr>
          <p:spPr bwMode="auto">
            <a:xfrm>
              <a:off x="4740" y="3324"/>
              <a:ext cx="355"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itchFamily="34" charset="0"/>
                </a:rPr>
                <a:t>1980</a:t>
              </a:r>
              <a:endParaRPr lang="en-US" sz="2000" b="1">
                <a:latin typeface="Arial" pitchFamily="34" charset="0"/>
              </a:endParaRPr>
            </a:p>
          </p:txBody>
        </p:sp>
        <p:sp>
          <p:nvSpPr>
            <p:cNvPr id="22538" name="Text Box 10"/>
            <p:cNvSpPr txBox="1">
              <a:spLocks noChangeArrowheads="1"/>
            </p:cNvSpPr>
            <p:nvPr/>
          </p:nvSpPr>
          <p:spPr bwMode="auto">
            <a:xfrm>
              <a:off x="5305" y="3324"/>
              <a:ext cx="355"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itchFamily="34" charset="0"/>
                </a:rPr>
                <a:t>2000</a:t>
              </a:r>
              <a:endParaRPr lang="en-US" sz="2000" b="1">
                <a:latin typeface="Arial" pitchFamily="34" charset="0"/>
              </a:endParaRPr>
            </a:p>
          </p:txBody>
        </p:sp>
        <p:sp>
          <p:nvSpPr>
            <p:cNvPr id="22539" name="Rectangle 11"/>
            <p:cNvSpPr>
              <a:spLocks noChangeArrowheads="1"/>
            </p:cNvSpPr>
            <p:nvPr/>
          </p:nvSpPr>
          <p:spPr bwMode="auto">
            <a:xfrm>
              <a:off x="3163" y="3034"/>
              <a:ext cx="1896" cy="207"/>
            </a:xfrm>
            <a:prstGeom prst="rect">
              <a:avLst/>
            </a:prstGeom>
            <a:solidFill>
              <a:srgbClr val="00FFFF"/>
            </a:solidFill>
            <a:ln w="19050">
              <a:solidFill>
                <a:srgbClr val="000000"/>
              </a:solidFill>
              <a:miter lim="800000"/>
              <a:headEnd/>
              <a:tailEnd/>
            </a:ln>
            <a:effectLst>
              <a:outerShdw dist="107763" dir="18900000" algn="ctr" rotWithShape="0">
                <a:schemeClr val="bg2"/>
              </a:outerShdw>
            </a:effectLst>
          </p:spPr>
          <p:txBody>
            <a:bodyPr wrap="none" anchor="ctr"/>
            <a:lstStyle/>
            <a:p>
              <a:pPr algn="ctr"/>
              <a:endParaRPr lang="en-US" sz="2400">
                <a:latin typeface="Times New Roman" pitchFamily="18" charset="0"/>
              </a:endParaRPr>
            </a:p>
            <a:p>
              <a:pPr algn="ctr"/>
              <a:endParaRPr lang="en-US" sz="2400">
                <a:latin typeface="Times New Roman" pitchFamily="18" charset="0"/>
              </a:endParaRPr>
            </a:p>
          </p:txBody>
        </p:sp>
        <p:grpSp>
          <p:nvGrpSpPr>
            <p:cNvPr id="22540" name="Group 12"/>
            <p:cNvGrpSpPr>
              <a:grpSpLocks/>
            </p:cNvGrpSpPr>
            <p:nvPr/>
          </p:nvGrpSpPr>
          <p:grpSpPr bwMode="auto">
            <a:xfrm>
              <a:off x="4076" y="1126"/>
              <a:ext cx="1299" cy="1825"/>
              <a:chOff x="4076" y="1126"/>
              <a:chExt cx="1299" cy="1825"/>
            </a:xfrm>
          </p:grpSpPr>
          <p:grpSp>
            <p:nvGrpSpPr>
              <p:cNvPr id="22541" name="Group 13"/>
              <p:cNvGrpSpPr>
                <a:grpSpLocks/>
              </p:cNvGrpSpPr>
              <p:nvPr/>
            </p:nvGrpSpPr>
            <p:grpSpPr bwMode="auto">
              <a:xfrm>
                <a:off x="4076" y="1126"/>
                <a:ext cx="1299" cy="1825"/>
                <a:chOff x="4076" y="1126"/>
                <a:chExt cx="1299" cy="1825"/>
              </a:xfrm>
            </p:grpSpPr>
            <p:sp>
              <p:nvSpPr>
                <p:cNvPr id="22542" name="Rectangle 14"/>
                <p:cNvSpPr>
                  <a:spLocks noChangeArrowheads="1"/>
                </p:cNvSpPr>
                <p:nvPr/>
              </p:nvSpPr>
              <p:spPr bwMode="auto">
                <a:xfrm>
                  <a:off x="5059" y="1499"/>
                  <a:ext cx="316" cy="1452"/>
                </a:xfrm>
                <a:prstGeom prst="rect">
                  <a:avLst/>
                </a:prstGeom>
                <a:solidFill>
                  <a:srgbClr val="FF9900"/>
                </a:solidFill>
                <a:ln w="19050">
                  <a:solidFill>
                    <a:srgbClr val="000000"/>
                  </a:solidFill>
                  <a:miter lim="800000"/>
                  <a:headEnd/>
                  <a:tailEnd/>
                </a:ln>
                <a:effectLst>
                  <a:outerShdw dist="107763" dir="18900000" algn="ctr" rotWithShape="0">
                    <a:schemeClr val="bg2"/>
                  </a:outerShdw>
                </a:effectLst>
              </p:spPr>
              <p:txBody>
                <a:bodyPr wrap="none" anchor="ctr"/>
                <a:lstStyle/>
                <a:p>
                  <a:endParaRPr lang="en-US"/>
                </a:p>
              </p:txBody>
            </p:sp>
            <p:sp>
              <p:nvSpPr>
                <p:cNvPr id="22543" name="Text Box 15"/>
                <p:cNvSpPr txBox="1">
                  <a:spLocks noChangeArrowheads="1"/>
                </p:cNvSpPr>
                <p:nvPr/>
              </p:nvSpPr>
              <p:spPr bwMode="auto">
                <a:xfrm rot="16200000">
                  <a:off x="4977" y="2141"/>
                  <a:ext cx="518" cy="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latin typeface="Arial" pitchFamily="34" charset="0"/>
                    </a:rPr>
                    <a:t>High-T</a:t>
                  </a:r>
                  <a:r>
                    <a:rPr lang="en-US" b="1" baseline="-25000">
                      <a:solidFill>
                        <a:schemeClr val="bg2"/>
                      </a:solidFill>
                      <a:latin typeface="Arial" pitchFamily="34" charset="0"/>
                    </a:rPr>
                    <a:t>C</a:t>
                  </a:r>
                  <a:endParaRPr lang="en-US" b="1">
                    <a:latin typeface="Arial" pitchFamily="34" charset="0"/>
                  </a:endParaRPr>
                </a:p>
              </p:txBody>
            </p:sp>
            <p:pic>
              <p:nvPicPr>
                <p:cNvPr id="22544"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6" y="1126"/>
                  <a:ext cx="658" cy="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5" name="Line 17"/>
                <p:cNvSpPr>
                  <a:spLocks noChangeShapeType="1"/>
                </p:cNvSpPr>
                <p:nvPr/>
              </p:nvSpPr>
              <p:spPr bwMode="auto">
                <a:xfrm>
                  <a:off x="4743" y="1831"/>
                  <a:ext cx="281" cy="373"/>
                </a:xfrm>
                <a:prstGeom prst="line">
                  <a:avLst/>
                </a:prstGeom>
                <a:noFill/>
                <a:ln w="28575">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6" name="Text Box 18"/>
                <p:cNvSpPr txBox="1">
                  <a:spLocks noChangeArrowheads="1"/>
                </p:cNvSpPr>
                <p:nvPr/>
              </p:nvSpPr>
              <p:spPr bwMode="auto">
                <a:xfrm>
                  <a:off x="4882" y="1250"/>
                  <a:ext cx="40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latin typeface="Arial" pitchFamily="34" charset="0"/>
                    </a:rPr>
                    <a:t>164 K</a:t>
                  </a:r>
                  <a:endParaRPr lang="en-US" sz="2400">
                    <a:latin typeface="Times New Roman" pitchFamily="18" charset="0"/>
                  </a:endParaRPr>
                </a:p>
              </p:txBody>
            </p:sp>
          </p:grpSp>
          <p:sp>
            <p:nvSpPr>
              <p:cNvPr id="22547" name="Text Box 19"/>
              <p:cNvSpPr txBox="1">
                <a:spLocks noChangeArrowheads="1"/>
              </p:cNvSpPr>
              <p:nvPr/>
            </p:nvSpPr>
            <p:spPr bwMode="auto">
              <a:xfrm>
                <a:off x="5049" y="2784"/>
                <a:ext cx="3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000" b="1"/>
                  <a:t>La-214</a:t>
                </a:r>
              </a:p>
            </p:txBody>
          </p:sp>
          <p:sp>
            <p:nvSpPr>
              <p:cNvPr id="22548" name="Text Box 20"/>
              <p:cNvSpPr txBox="1">
                <a:spLocks noChangeArrowheads="1"/>
              </p:cNvSpPr>
              <p:nvPr/>
            </p:nvSpPr>
            <p:spPr bwMode="auto">
              <a:xfrm>
                <a:off x="5049" y="1509"/>
                <a:ext cx="321"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800" b="1"/>
                  <a:t>Hg-1223</a:t>
                </a:r>
              </a:p>
            </p:txBody>
          </p:sp>
        </p:grpSp>
        <p:sp>
          <p:nvSpPr>
            <p:cNvPr id="22549" name="Text Box 21"/>
            <p:cNvSpPr txBox="1">
              <a:spLocks noChangeArrowheads="1"/>
            </p:cNvSpPr>
            <p:nvPr/>
          </p:nvSpPr>
          <p:spPr bwMode="auto">
            <a:xfrm>
              <a:off x="4833" y="3072"/>
              <a:ext cx="228"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000" b="1"/>
                <a:t>V</a:t>
              </a:r>
              <a:r>
                <a:rPr lang="en-US" sz="1000" b="1" baseline="-25000"/>
                <a:t>3</a:t>
              </a:r>
              <a:r>
                <a:rPr lang="en-US" sz="1000" b="1"/>
                <a:t>Si</a:t>
              </a:r>
            </a:p>
          </p:txBody>
        </p:sp>
        <p:sp>
          <p:nvSpPr>
            <p:cNvPr id="22550" name="Line 22"/>
            <p:cNvSpPr>
              <a:spLocks noChangeShapeType="1"/>
            </p:cNvSpPr>
            <p:nvPr/>
          </p:nvSpPr>
          <p:spPr bwMode="auto">
            <a:xfrm flipV="1">
              <a:off x="2882" y="3241"/>
              <a:ext cx="0" cy="83"/>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1" name="Line 23"/>
            <p:cNvSpPr>
              <a:spLocks noChangeShapeType="1"/>
            </p:cNvSpPr>
            <p:nvPr/>
          </p:nvSpPr>
          <p:spPr bwMode="auto">
            <a:xfrm flipV="1">
              <a:off x="3374" y="3241"/>
              <a:ext cx="0" cy="83"/>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2" name="Line 24"/>
            <p:cNvSpPr>
              <a:spLocks noChangeShapeType="1"/>
            </p:cNvSpPr>
            <p:nvPr/>
          </p:nvSpPr>
          <p:spPr bwMode="auto">
            <a:xfrm flipV="1">
              <a:off x="3865" y="3241"/>
              <a:ext cx="0" cy="83"/>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3" name="Line 25"/>
            <p:cNvSpPr>
              <a:spLocks noChangeShapeType="1"/>
            </p:cNvSpPr>
            <p:nvPr/>
          </p:nvSpPr>
          <p:spPr bwMode="auto">
            <a:xfrm flipV="1">
              <a:off x="4391" y="3241"/>
              <a:ext cx="0" cy="83"/>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4" name="Line 26"/>
            <p:cNvSpPr>
              <a:spLocks noChangeShapeType="1"/>
            </p:cNvSpPr>
            <p:nvPr/>
          </p:nvSpPr>
          <p:spPr bwMode="auto">
            <a:xfrm flipV="1">
              <a:off x="2852" y="3283"/>
              <a:ext cx="7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5" name="Line 27"/>
            <p:cNvSpPr>
              <a:spLocks noChangeShapeType="1"/>
            </p:cNvSpPr>
            <p:nvPr/>
          </p:nvSpPr>
          <p:spPr bwMode="auto">
            <a:xfrm flipV="1">
              <a:off x="2847" y="2743"/>
              <a:ext cx="71"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6" name="Line 28"/>
            <p:cNvSpPr>
              <a:spLocks noChangeShapeType="1"/>
            </p:cNvSpPr>
            <p:nvPr/>
          </p:nvSpPr>
          <p:spPr bwMode="auto">
            <a:xfrm flipV="1">
              <a:off x="2847" y="2204"/>
              <a:ext cx="71"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Line 29"/>
            <p:cNvSpPr>
              <a:spLocks noChangeShapeType="1"/>
            </p:cNvSpPr>
            <p:nvPr/>
          </p:nvSpPr>
          <p:spPr bwMode="auto">
            <a:xfrm flipV="1">
              <a:off x="2847" y="1084"/>
              <a:ext cx="71"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8" name="Line 30"/>
            <p:cNvSpPr>
              <a:spLocks noChangeShapeType="1"/>
            </p:cNvSpPr>
            <p:nvPr/>
          </p:nvSpPr>
          <p:spPr bwMode="auto">
            <a:xfrm flipV="1">
              <a:off x="2847" y="1665"/>
              <a:ext cx="71"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9" name="Text Box 31"/>
            <p:cNvSpPr txBox="1">
              <a:spLocks noChangeArrowheads="1"/>
            </p:cNvSpPr>
            <p:nvPr/>
          </p:nvSpPr>
          <p:spPr bwMode="auto">
            <a:xfrm>
              <a:off x="2707" y="3323"/>
              <a:ext cx="355"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itchFamily="34" charset="0"/>
                </a:rPr>
                <a:t>1900</a:t>
              </a:r>
              <a:endParaRPr lang="en-US" sz="2000" b="1">
                <a:latin typeface="Arial" pitchFamily="34" charset="0"/>
              </a:endParaRPr>
            </a:p>
          </p:txBody>
        </p:sp>
        <p:sp>
          <p:nvSpPr>
            <p:cNvPr id="22560" name="Text Box 32"/>
            <p:cNvSpPr txBox="1">
              <a:spLocks noChangeArrowheads="1"/>
            </p:cNvSpPr>
            <p:nvPr/>
          </p:nvSpPr>
          <p:spPr bwMode="auto">
            <a:xfrm>
              <a:off x="3200" y="3323"/>
              <a:ext cx="355"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itchFamily="34" charset="0"/>
                </a:rPr>
                <a:t>1920</a:t>
              </a:r>
              <a:endParaRPr lang="en-US" sz="2000" b="1">
                <a:latin typeface="Arial" pitchFamily="34" charset="0"/>
              </a:endParaRPr>
            </a:p>
          </p:txBody>
        </p:sp>
        <p:sp>
          <p:nvSpPr>
            <p:cNvPr id="22561" name="Text Box 33"/>
            <p:cNvSpPr txBox="1">
              <a:spLocks noChangeArrowheads="1"/>
            </p:cNvSpPr>
            <p:nvPr/>
          </p:nvSpPr>
          <p:spPr bwMode="auto">
            <a:xfrm>
              <a:off x="3690" y="3323"/>
              <a:ext cx="355"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itchFamily="34" charset="0"/>
                </a:rPr>
                <a:t>1940</a:t>
              </a:r>
              <a:endParaRPr lang="en-US" sz="2000" b="1">
                <a:latin typeface="Arial" pitchFamily="34" charset="0"/>
              </a:endParaRPr>
            </a:p>
          </p:txBody>
        </p:sp>
        <p:sp>
          <p:nvSpPr>
            <p:cNvPr id="22562" name="Text Box 34"/>
            <p:cNvSpPr txBox="1">
              <a:spLocks noChangeArrowheads="1"/>
            </p:cNvSpPr>
            <p:nvPr/>
          </p:nvSpPr>
          <p:spPr bwMode="auto">
            <a:xfrm>
              <a:off x="4214" y="3324"/>
              <a:ext cx="355"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itchFamily="34" charset="0"/>
                </a:rPr>
                <a:t>1960</a:t>
              </a:r>
              <a:endParaRPr lang="en-US" sz="2000" b="1">
                <a:latin typeface="Arial" pitchFamily="34" charset="0"/>
              </a:endParaRPr>
            </a:p>
          </p:txBody>
        </p:sp>
        <p:sp>
          <p:nvSpPr>
            <p:cNvPr id="22563" name="Text Box 35"/>
            <p:cNvSpPr txBox="1">
              <a:spLocks noChangeArrowheads="1"/>
            </p:cNvSpPr>
            <p:nvPr/>
          </p:nvSpPr>
          <p:spPr bwMode="auto">
            <a:xfrm>
              <a:off x="2637" y="3158"/>
              <a:ext cx="225" cy="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pitchFamily="34" charset="0"/>
                </a:rPr>
                <a:t>  </a:t>
              </a:r>
              <a:r>
                <a:rPr lang="en-US" b="1">
                  <a:latin typeface="Arial" pitchFamily="34" charset="0"/>
                </a:rPr>
                <a:t>0</a:t>
              </a:r>
              <a:endParaRPr lang="en-US">
                <a:latin typeface="Arial" pitchFamily="34" charset="0"/>
              </a:endParaRPr>
            </a:p>
          </p:txBody>
        </p:sp>
        <p:sp>
          <p:nvSpPr>
            <p:cNvPr id="22564" name="Text Box 36"/>
            <p:cNvSpPr txBox="1">
              <a:spLocks noChangeArrowheads="1"/>
            </p:cNvSpPr>
            <p:nvPr/>
          </p:nvSpPr>
          <p:spPr bwMode="auto">
            <a:xfrm>
              <a:off x="2548" y="2619"/>
              <a:ext cx="290"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atin typeface="Arial" pitchFamily="34" charset="0"/>
                </a:rPr>
                <a:t>  </a:t>
              </a:r>
              <a:r>
                <a:rPr lang="en-US" b="1">
                  <a:latin typeface="Arial" pitchFamily="34" charset="0"/>
                </a:rPr>
                <a:t>50</a:t>
              </a:r>
              <a:endParaRPr lang="en-US">
                <a:latin typeface="Arial" pitchFamily="34" charset="0"/>
              </a:endParaRPr>
            </a:p>
          </p:txBody>
        </p:sp>
        <p:sp>
          <p:nvSpPr>
            <p:cNvPr id="22565" name="Text Box 37"/>
            <p:cNvSpPr txBox="1">
              <a:spLocks noChangeArrowheads="1"/>
            </p:cNvSpPr>
            <p:nvPr/>
          </p:nvSpPr>
          <p:spPr bwMode="auto">
            <a:xfrm>
              <a:off x="2558" y="2080"/>
              <a:ext cx="290" cy="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b="1">
                  <a:latin typeface="Arial" pitchFamily="34" charset="0"/>
                </a:rPr>
                <a:t>100</a:t>
              </a:r>
              <a:endParaRPr lang="en-US">
                <a:latin typeface="Arial" pitchFamily="34" charset="0"/>
              </a:endParaRPr>
            </a:p>
          </p:txBody>
        </p:sp>
        <p:sp>
          <p:nvSpPr>
            <p:cNvPr id="22566" name="Text Box 38"/>
            <p:cNvSpPr txBox="1">
              <a:spLocks noChangeArrowheads="1"/>
            </p:cNvSpPr>
            <p:nvPr/>
          </p:nvSpPr>
          <p:spPr bwMode="auto">
            <a:xfrm>
              <a:off x="2558" y="1541"/>
              <a:ext cx="290"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b="1">
                  <a:latin typeface="Arial" pitchFamily="34" charset="0"/>
                </a:rPr>
                <a:t>150</a:t>
              </a:r>
              <a:endParaRPr lang="en-US">
                <a:latin typeface="Arial" pitchFamily="34" charset="0"/>
              </a:endParaRPr>
            </a:p>
          </p:txBody>
        </p:sp>
        <p:sp>
          <p:nvSpPr>
            <p:cNvPr id="22567" name="Text Box 39"/>
            <p:cNvSpPr txBox="1">
              <a:spLocks noChangeArrowheads="1"/>
            </p:cNvSpPr>
            <p:nvPr/>
          </p:nvSpPr>
          <p:spPr bwMode="auto">
            <a:xfrm>
              <a:off x="2558" y="960"/>
              <a:ext cx="290"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b="1">
                  <a:latin typeface="Arial" pitchFamily="34" charset="0"/>
                </a:rPr>
                <a:t>200</a:t>
              </a:r>
              <a:endParaRPr lang="en-US">
                <a:latin typeface="Arial" pitchFamily="34" charset="0"/>
              </a:endParaRPr>
            </a:p>
          </p:txBody>
        </p:sp>
        <p:sp>
          <p:nvSpPr>
            <p:cNvPr id="22568" name="Text Box 40"/>
            <p:cNvSpPr txBox="1">
              <a:spLocks noChangeArrowheads="1"/>
            </p:cNvSpPr>
            <p:nvPr/>
          </p:nvSpPr>
          <p:spPr bwMode="auto">
            <a:xfrm rot="16200000">
              <a:off x="1621" y="2090"/>
              <a:ext cx="1533"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latin typeface="Arial" pitchFamily="34" charset="0"/>
                </a:rPr>
                <a:t>Temperature, T</a:t>
              </a:r>
              <a:r>
                <a:rPr lang="en-US" sz="2400" b="1" baseline="-25000">
                  <a:latin typeface="Arial" pitchFamily="34" charset="0"/>
                </a:rPr>
                <a:t>C </a:t>
              </a:r>
              <a:r>
                <a:rPr lang="en-US" sz="2400" b="1">
                  <a:latin typeface="Arial" pitchFamily="34" charset="0"/>
                </a:rPr>
                <a:t>(K)</a:t>
              </a:r>
            </a:p>
          </p:txBody>
        </p:sp>
        <p:sp>
          <p:nvSpPr>
            <p:cNvPr id="22569" name="Text Box 41"/>
            <p:cNvSpPr txBox="1">
              <a:spLocks noChangeArrowheads="1"/>
            </p:cNvSpPr>
            <p:nvPr/>
          </p:nvSpPr>
          <p:spPr bwMode="auto">
            <a:xfrm>
              <a:off x="3900" y="3504"/>
              <a:ext cx="434"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latin typeface="Arial" pitchFamily="34" charset="0"/>
                </a:rPr>
                <a:t>Year</a:t>
              </a:r>
            </a:p>
          </p:txBody>
        </p:sp>
        <p:sp>
          <p:nvSpPr>
            <p:cNvPr id="22570" name="Text Box 42"/>
            <p:cNvSpPr txBox="1">
              <a:spLocks noChangeArrowheads="1"/>
            </p:cNvSpPr>
            <p:nvPr/>
          </p:nvSpPr>
          <p:spPr bwMode="auto">
            <a:xfrm>
              <a:off x="3865" y="3034"/>
              <a:ext cx="496" cy="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latin typeface="Arial" pitchFamily="34" charset="0"/>
                </a:rPr>
                <a:t>Low-T</a:t>
              </a:r>
              <a:r>
                <a:rPr lang="en-US" b="1" baseline="-25000">
                  <a:solidFill>
                    <a:schemeClr val="bg2"/>
                  </a:solidFill>
                  <a:latin typeface="Arial" pitchFamily="34" charset="0"/>
                </a:rPr>
                <a:t>C</a:t>
              </a:r>
              <a:endParaRPr lang="en-US" b="1">
                <a:latin typeface="Arial" pitchFamily="34" charset="0"/>
              </a:endParaRPr>
            </a:p>
          </p:txBody>
        </p:sp>
        <p:pic>
          <p:nvPicPr>
            <p:cNvPr id="22571"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 y="1914"/>
              <a:ext cx="666" cy="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72" name="Line 44"/>
            <p:cNvSpPr>
              <a:spLocks noChangeShapeType="1"/>
            </p:cNvSpPr>
            <p:nvPr/>
          </p:nvSpPr>
          <p:spPr bwMode="auto">
            <a:xfrm>
              <a:off x="3408" y="2577"/>
              <a:ext cx="282" cy="374"/>
            </a:xfrm>
            <a:prstGeom prst="line">
              <a:avLst/>
            </a:prstGeom>
            <a:noFill/>
            <a:ln w="28575">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3" name="Text Box 45"/>
            <p:cNvSpPr txBox="1">
              <a:spLocks noChangeArrowheads="1"/>
            </p:cNvSpPr>
            <p:nvPr/>
          </p:nvSpPr>
          <p:spPr bwMode="auto">
            <a:xfrm>
              <a:off x="3140" y="3072"/>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000" b="1"/>
                <a:t>Hg</a:t>
              </a:r>
            </a:p>
          </p:txBody>
        </p:sp>
      </p:grpSp>
    </p:spTree>
    <p:extLst>
      <p:ext uri="{BB962C8B-B14F-4D97-AF65-F5344CB8AC3E}">
        <p14:creationId xmlns:p14="http://schemas.microsoft.com/office/powerpoint/2010/main" val="18001690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1143000"/>
          </a:xfrm>
        </p:spPr>
        <p:txBody>
          <a:bodyPr/>
          <a:lstStyle/>
          <a:p>
            <a:r>
              <a:rPr lang="en-US" dirty="0" smtClean="0"/>
              <a:t>Today in Detail</a:t>
            </a:r>
            <a:endParaRPr lang="en-US" dirty="0"/>
          </a:p>
        </p:txBody>
      </p:sp>
      <p:pic>
        <p:nvPicPr>
          <p:cNvPr id="33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84263"/>
            <a:ext cx="7391400" cy="508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1" name="Text Box 9"/>
          <p:cNvSpPr txBox="1">
            <a:spLocks noChangeArrowheads="1"/>
          </p:cNvSpPr>
          <p:nvPr/>
        </p:nvSpPr>
        <p:spPr bwMode="auto">
          <a:xfrm>
            <a:off x="3886200" y="6320135"/>
            <a:ext cx="152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latin typeface="Arial" pitchFamily="34" charset="0"/>
                <a:cs typeface="Arial" pitchFamily="34" charset="0"/>
              </a:rPr>
              <a:t>Year</a:t>
            </a:r>
          </a:p>
        </p:txBody>
      </p:sp>
      <p:sp>
        <p:nvSpPr>
          <p:cNvPr id="33802" name="Text Box 10"/>
          <p:cNvSpPr txBox="1">
            <a:spLocks noChangeArrowheads="1"/>
          </p:cNvSpPr>
          <p:nvPr/>
        </p:nvSpPr>
        <p:spPr bwMode="auto">
          <a:xfrm>
            <a:off x="76200" y="3367088"/>
            <a:ext cx="106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err="1">
                <a:latin typeface="Arial" pitchFamily="34" charset="0"/>
                <a:cs typeface="Arial" pitchFamily="34" charset="0"/>
              </a:rPr>
              <a:t>Tc</a:t>
            </a:r>
            <a:r>
              <a:rPr lang="en-US" sz="2400" b="1" dirty="0">
                <a:latin typeface="Arial" pitchFamily="34" charset="0"/>
                <a:cs typeface="Arial" pitchFamily="34" charset="0"/>
              </a:rPr>
              <a:t> (K)</a:t>
            </a:r>
          </a:p>
        </p:txBody>
      </p:sp>
    </p:spTree>
    <p:extLst>
      <p:ext uri="{BB962C8B-B14F-4D97-AF65-F5344CB8AC3E}">
        <p14:creationId xmlns:p14="http://schemas.microsoft.com/office/powerpoint/2010/main" val="11704438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2514600"/>
            <a:ext cx="4300538"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Grp="1" noChangeArrowheads="1"/>
          </p:cNvSpPr>
          <p:nvPr>
            <p:ph type="title"/>
          </p:nvPr>
        </p:nvSpPr>
        <p:spPr/>
        <p:txBody>
          <a:bodyPr/>
          <a:lstStyle/>
          <a:p>
            <a:r>
              <a:rPr lang="en-US" sz="4000"/>
              <a:t>Practical HTSC Wire is Available</a:t>
            </a:r>
          </a:p>
        </p:txBody>
      </p:sp>
      <p:pic>
        <p:nvPicPr>
          <p:cNvPr id="17414"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2590800"/>
            <a:ext cx="147002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522" name="Group 114"/>
          <p:cNvGrpSpPr>
            <a:grpSpLocks/>
          </p:cNvGrpSpPr>
          <p:nvPr/>
        </p:nvGrpSpPr>
        <p:grpSpPr bwMode="auto">
          <a:xfrm>
            <a:off x="0" y="1600200"/>
            <a:ext cx="4148138" cy="2971800"/>
            <a:chOff x="0" y="1008"/>
            <a:chExt cx="2613" cy="1872"/>
          </a:xfrm>
        </p:grpSpPr>
        <p:sp>
          <p:nvSpPr>
            <p:cNvPr id="17416" name="Arc 8"/>
            <p:cNvSpPr>
              <a:spLocks/>
            </p:cNvSpPr>
            <p:nvPr/>
          </p:nvSpPr>
          <p:spPr bwMode="auto">
            <a:xfrm>
              <a:off x="1513" y="1362"/>
              <a:ext cx="47" cy="68"/>
            </a:xfrm>
            <a:custGeom>
              <a:avLst/>
              <a:gdLst>
                <a:gd name="G0" fmla="+- 21600 0 0"/>
                <a:gd name="G1" fmla="+- 0 0 0"/>
                <a:gd name="G2" fmla="+- 21600 0 0"/>
                <a:gd name="T0" fmla="*/ 21332 w 21600"/>
                <a:gd name="T1" fmla="*/ 21598 h 21598"/>
                <a:gd name="T2" fmla="*/ 0 w 21600"/>
                <a:gd name="T3" fmla="*/ 0 h 21598"/>
                <a:gd name="T4" fmla="*/ 21600 w 21600"/>
                <a:gd name="T5" fmla="*/ 0 h 21598"/>
              </a:gdLst>
              <a:ahLst/>
              <a:cxnLst>
                <a:cxn ang="0">
                  <a:pos x="T0" y="T1"/>
                </a:cxn>
                <a:cxn ang="0">
                  <a:pos x="T2" y="T3"/>
                </a:cxn>
                <a:cxn ang="0">
                  <a:pos x="T4" y="T5"/>
                </a:cxn>
              </a:cxnLst>
              <a:rect l="0" t="0" r="r" b="b"/>
              <a:pathLst>
                <a:path w="21600" h="21598" fill="none" extrusionOk="0">
                  <a:moveTo>
                    <a:pt x="21331" y="21598"/>
                  </a:moveTo>
                  <a:cubicBezTo>
                    <a:pt x="9508" y="21451"/>
                    <a:pt x="0" y="11824"/>
                    <a:pt x="0" y="0"/>
                  </a:cubicBezTo>
                </a:path>
                <a:path w="21600" h="21598" stroke="0" extrusionOk="0">
                  <a:moveTo>
                    <a:pt x="21331" y="21598"/>
                  </a:moveTo>
                  <a:cubicBezTo>
                    <a:pt x="9508" y="21451"/>
                    <a:pt x="0" y="11824"/>
                    <a:pt x="0" y="0"/>
                  </a:cubicBezTo>
                  <a:lnTo>
                    <a:pt x="21600" y="0"/>
                  </a:lnTo>
                  <a:close/>
                </a:path>
              </a:pathLst>
            </a:custGeom>
            <a:noFill/>
            <a:ln w="12700" cap="rnd">
              <a:solidFill>
                <a:schemeClr val="bg2"/>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 name="Oval 10"/>
            <p:cNvSpPr>
              <a:spLocks noChangeArrowheads="1"/>
            </p:cNvSpPr>
            <p:nvPr/>
          </p:nvSpPr>
          <p:spPr bwMode="auto">
            <a:xfrm>
              <a:off x="688" y="1211"/>
              <a:ext cx="8" cy="21"/>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9" name="Oval 11"/>
            <p:cNvSpPr>
              <a:spLocks noChangeArrowheads="1"/>
            </p:cNvSpPr>
            <p:nvPr/>
          </p:nvSpPr>
          <p:spPr bwMode="auto">
            <a:xfrm>
              <a:off x="688" y="1277"/>
              <a:ext cx="8" cy="20"/>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0" name="Oval 12"/>
            <p:cNvSpPr>
              <a:spLocks noChangeArrowheads="1"/>
            </p:cNvSpPr>
            <p:nvPr/>
          </p:nvSpPr>
          <p:spPr bwMode="auto">
            <a:xfrm>
              <a:off x="688" y="1343"/>
              <a:ext cx="8" cy="20"/>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1" name="Oval 13"/>
            <p:cNvSpPr>
              <a:spLocks noChangeArrowheads="1"/>
            </p:cNvSpPr>
            <p:nvPr/>
          </p:nvSpPr>
          <p:spPr bwMode="auto">
            <a:xfrm>
              <a:off x="688" y="1402"/>
              <a:ext cx="8" cy="21"/>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3" name="Oval 15"/>
            <p:cNvSpPr>
              <a:spLocks noChangeArrowheads="1"/>
            </p:cNvSpPr>
            <p:nvPr/>
          </p:nvSpPr>
          <p:spPr bwMode="auto">
            <a:xfrm>
              <a:off x="921" y="1208"/>
              <a:ext cx="8" cy="21"/>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4" name="Oval 16"/>
            <p:cNvSpPr>
              <a:spLocks noChangeArrowheads="1"/>
            </p:cNvSpPr>
            <p:nvPr/>
          </p:nvSpPr>
          <p:spPr bwMode="auto">
            <a:xfrm>
              <a:off x="921" y="1274"/>
              <a:ext cx="8" cy="20"/>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5" name="Oval 17"/>
            <p:cNvSpPr>
              <a:spLocks noChangeArrowheads="1"/>
            </p:cNvSpPr>
            <p:nvPr/>
          </p:nvSpPr>
          <p:spPr bwMode="auto">
            <a:xfrm>
              <a:off x="921" y="1340"/>
              <a:ext cx="8" cy="20"/>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6" name="Oval 18"/>
            <p:cNvSpPr>
              <a:spLocks noChangeArrowheads="1"/>
            </p:cNvSpPr>
            <p:nvPr/>
          </p:nvSpPr>
          <p:spPr bwMode="auto">
            <a:xfrm>
              <a:off x="921" y="1398"/>
              <a:ext cx="8" cy="21"/>
            </a:xfrm>
            <a:prstGeom prst="ellipse">
              <a:avLst/>
            </a:prstGeom>
            <a:solidFill>
              <a:srgbClr val="FF3300"/>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8" name="Oval 20"/>
            <p:cNvSpPr>
              <a:spLocks noChangeArrowheads="1"/>
            </p:cNvSpPr>
            <p:nvPr/>
          </p:nvSpPr>
          <p:spPr bwMode="auto">
            <a:xfrm>
              <a:off x="1570" y="1244"/>
              <a:ext cx="87" cy="111"/>
            </a:xfrm>
            <a:prstGeom prst="ellipse">
              <a:avLst/>
            </a:prstGeom>
            <a:gradFill rotWithShape="0">
              <a:gsLst>
                <a:gs pos="0">
                  <a:schemeClr val="accent1">
                    <a:gamma/>
                    <a:shade val="46275"/>
                    <a:invGamma/>
                  </a:schemeClr>
                </a:gs>
                <a:gs pos="100000">
                  <a:schemeClr val="accent1"/>
                </a:gs>
              </a:gsLst>
              <a:lin ang="18900000" scaled="1"/>
            </a:gradFill>
            <a:ln w="12700">
              <a:solidFill>
                <a:srgbClr val="B5006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9" name="Oval 21"/>
            <p:cNvSpPr>
              <a:spLocks noChangeArrowheads="1"/>
            </p:cNvSpPr>
            <p:nvPr/>
          </p:nvSpPr>
          <p:spPr bwMode="auto">
            <a:xfrm>
              <a:off x="1691" y="1241"/>
              <a:ext cx="86" cy="111"/>
            </a:xfrm>
            <a:prstGeom prst="ellipse">
              <a:avLst/>
            </a:prstGeom>
            <a:gradFill rotWithShape="0">
              <a:gsLst>
                <a:gs pos="0">
                  <a:schemeClr val="accent1">
                    <a:gamma/>
                    <a:shade val="46275"/>
                    <a:invGamma/>
                  </a:schemeClr>
                </a:gs>
                <a:gs pos="100000">
                  <a:schemeClr val="accent1"/>
                </a:gs>
              </a:gsLst>
              <a:lin ang="18900000" scaled="1"/>
            </a:gradFill>
            <a:ln w="12700">
              <a:solidFill>
                <a:srgbClr val="B5006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0" name="Oval 22"/>
            <p:cNvSpPr>
              <a:spLocks noChangeArrowheads="1"/>
            </p:cNvSpPr>
            <p:nvPr/>
          </p:nvSpPr>
          <p:spPr bwMode="auto">
            <a:xfrm>
              <a:off x="1643" y="1222"/>
              <a:ext cx="14" cy="21"/>
            </a:xfrm>
            <a:prstGeom prst="ellipse">
              <a:avLst/>
            </a:prstGeom>
            <a:solidFill>
              <a:schemeClr val="folHlink"/>
            </a:solidFill>
            <a:ln w="127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1" name="Oval 23"/>
            <p:cNvSpPr>
              <a:spLocks noChangeArrowheads="1"/>
            </p:cNvSpPr>
            <p:nvPr/>
          </p:nvSpPr>
          <p:spPr bwMode="auto">
            <a:xfrm>
              <a:off x="1679" y="1241"/>
              <a:ext cx="12" cy="21"/>
            </a:xfrm>
            <a:prstGeom prst="ellipse">
              <a:avLst/>
            </a:prstGeom>
            <a:solidFill>
              <a:schemeClr val="folHlink"/>
            </a:solidFill>
            <a:ln w="127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2" name="Oval 24"/>
            <p:cNvSpPr>
              <a:spLocks noChangeArrowheads="1"/>
            </p:cNvSpPr>
            <p:nvPr/>
          </p:nvSpPr>
          <p:spPr bwMode="auto">
            <a:xfrm>
              <a:off x="1708" y="1209"/>
              <a:ext cx="12" cy="21"/>
            </a:xfrm>
            <a:prstGeom prst="ellipse">
              <a:avLst/>
            </a:prstGeom>
            <a:solidFill>
              <a:schemeClr val="folHlink"/>
            </a:solidFill>
            <a:ln w="127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3" name="Oval 25"/>
            <p:cNvSpPr>
              <a:spLocks noChangeArrowheads="1"/>
            </p:cNvSpPr>
            <p:nvPr/>
          </p:nvSpPr>
          <p:spPr bwMode="auto">
            <a:xfrm>
              <a:off x="1664" y="1289"/>
              <a:ext cx="13" cy="20"/>
            </a:xfrm>
            <a:prstGeom prst="ellipse">
              <a:avLst/>
            </a:prstGeom>
            <a:solidFill>
              <a:schemeClr val="folHlink"/>
            </a:solidFill>
            <a:ln w="127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4" name="Oval 26"/>
            <p:cNvSpPr>
              <a:spLocks noChangeArrowheads="1"/>
            </p:cNvSpPr>
            <p:nvPr/>
          </p:nvSpPr>
          <p:spPr bwMode="auto">
            <a:xfrm>
              <a:off x="1674" y="1332"/>
              <a:ext cx="12" cy="20"/>
            </a:xfrm>
            <a:prstGeom prst="ellipse">
              <a:avLst/>
            </a:prstGeom>
            <a:solidFill>
              <a:schemeClr val="folHlink"/>
            </a:solidFill>
            <a:ln w="127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5" name="Oval 27"/>
            <p:cNvSpPr>
              <a:spLocks noChangeArrowheads="1"/>
            </p:cNvSpPr>
            <p:nvPr/>
          </p:nvSpPr>
          <p:spPr bwMode="auto">
            <a:xfrm>
              <a:off x="1657" y="1371"/>
              <a:ext cx="12" cy="20"/>
            </a:xfrm>
            <a:prstGeom prst="ellipse">
              <a:avLst/>
            </a:prstGeom>
            <a:solidFill>
              <a:schemeClr val="folHlink"/>
            </a:solidFill>
            <a:ln w="127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6" name="Arc 28"/>
            <p:cNvSpPr>
              <a:spLocks/>
            </p:cNvSpPr>
            <p:nvPr/>
          </p:nvSpPr>
          <p:spPr bwMode="auto">
            <a:xfrm>
              <a:off x="1539" y="1321"/>
              <a:ext cx="48" cy="68"/>
            </a:xfrm>
            <a:custGeom>
              <a:avLst/>
              <a:gdLst>
                <a:gd name="G0" fmla="+- 21600 0 0"/>
                <a:gd name="G1" fmla="+- 187 0 0"/>
                <a:gd name="G2" fmla="+- 21600 0 0"/>
                <a:gd name="T0" fmla="*/ 21600 w 21600"/>
                <a:gd name="T1" fmla="*/ 21787 h 21787"/>
                <a:gd name="T2" fmla="*/ 1 w 21600"/>
                <a:gd name="T3" fmla="*/ 0 h 21787"/>
                <a:gd name="T4" fmla="*/ 21600 w 21600"/>
                <a:gd name="T5" fmla="*/ 187 h 21787"/>
              </a:gdLst>
              <a:ahLst/>
              <a:cxnLst>
                <a:cxn ang="0">
                  <a:pos x="T0" y="T1"/>
                </a:cxn>
                <a:cxn ang="0">
                  <a:pos x="T2" y="T3"/>
                </a:cxn>
                <a:cxn ang="0">
                  <a:pos x="T4" y="T5"/>
                </a:cxn>
              </a:cxnLst>
              <a:rect l="0" t="0" r="r" b="b"/>
              <a:pathLst>
                <a:path w="21600" h="21787" fill="none" extrusionOk="0">
                  <a:moveTo>
                    <a:pt x="21600" y="21787"/>
                  </a:moveTo>
                  <a:cubicBezTo>
                    <a:pt x="9670" y="21787"/>
                    <a:pt x="0" y="12116"/>
                    <a:pt x="0" y="187"/>
                  </a:cubicBezTo>
                  <a:cubicBezTo>
                    <a:pt x="-1" y="124"/>
                    <a:pt x="0" y="62"/>
                    <a:pt x="0" y="-1"/>
                  </a:cubicBezTo>
                </a:path>
                <a:path w="21600" h="21787" stroke="0" extrusionOk="0">
                  <a:moveTo>
                    <a:pt x="21600" y="21787"/>
                  </a:moveTo>
                  <a:cubicBezTo>
                    <a:pt x="9670" y="21787"/>
                    <a:pt x="0" y="12116"/>
                    <a:pt x="0" y="187"/>
                  </a:cubicBezTo>
                  <a:cubicBezTo>
                    <a:pt x="-1" y="124"/>
                    <a:pt x="0" y="62"/>
                    <a:pt x="0" y="-1"/>
                  </a:cubicBezTo>
                  <a:lnTo>
                    <a:pt x="21600" y="187"/>
                  </a:lnTo>
                  <a:close/>
                </a:path>
              </a:pathLst>
            </a:custGeom>
            <a:noFill/>
            <a:ln w="12700" cap="rnd">
              <a:solidFill>
                <a:schemeClr val="bg2"/>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7" name="Arc 29"/>
            <p:cNvSpPr>
              <a:spLocks/>
            </p:cNvSpPr>
            <p:nvPr/>
          </p:nvSpPr>
          <p:spPr bwMode="auto">
            <a:xfrm>
              <a:off x="1526" y="1342"/>
              <a:ext cx="47" cy="68"/>
            </a:xfrm>
            <a:custGeom>
              <a:avLst/>
              <a:gdLst>
                <a:gd name="G0" fmla="+- 21600 0 0"/>
                <a:gd name="G1" fmla="+- 0 0 0"/>
                <a:gd name="G2" fmla="+- 21600 0 0"/>
                <a:gd name="T0" fmla="*/ 21332 w 21600"/>
                <a:gd name="T1" fmla="*/ 21598 h 21598"/>
                <a:gd name="T2" fmla="*/ 0 w 21600"/>
                <a:gd name="T3" fmla="*/ 0 h 21598"/>
                <a:gd name="T4" fmla="*/ 21600 w 21600"/>
                <a:gd name="T5" fmla="*/ 0 h 21598"/>
              </a:gdLst>
              <a:ahLst/>
              <a:cxnLst>
                <a:cxn ang="0">
                  <a:pos x="T0" y="T1"/>
                </a:cxn>
                <a:cxn ang="0">
                  <a:pos x="T2" y="T3"/>
                </a:cxn>
                <a:cxn ang="0">
                  <a:pos x="T4" y="T5"/>
                </a:cxn>
              </a:cxnLst>
              <a:rect l="0" t="0" r="r" b="b"/>
              <a:pathLst>
                <a:path w="21600" h="21598" fill="none" extrusionOk="0">
                  <a:moveTo>
                    <a:pt x="21331" y="21598"/>
                  </a:moveTo>
                  <a:cubicBezTo>
                    <a:pt x="9508" y="21451"/>
                    <a:pt x="0" y="11824"/>
                    <a:pt x="0" y="0"/>
                  </a:cubicBezTo>
                </a:path>
                <a:path w="21600" h="21598" stroke="0" extrusionOk="0">
                  <a:moveTo>
                    <a:pt x="21331" y="21598"/>
                  </a:moveTo>
                  <a:cubicBezTo>
                    <a:pt x="9508" y="21451"/>
                    <a:pt x="0" y="11824"/>
                    <a:pt x="0" y="0"/>
                  </a:cubicBezTo>
                  <a:lnTo>
                    <a:pt x="21600" y="0"/>
                  </a:lnTo>
                  <a:close/>
                </a:path>
              </a:pathLst>
            </a:custGeom>
            <a:noFill/>
            <a:ln w="12700" cap="rnd">
              <a:solidFill>
                <a:schemeClr val="bg2"/>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8" name="Arc 30"/>
            <p:cNvSpPr>
              <a:spLocks/>
            </p:cNvSpPr>
            <p:nvPr/>
          </p:nvSpPr>
          <p:spPr bwMode="auto">
            <a:xfrm>
              <a:off x="1759" y="1213"/>
              <a:ext cx="49" cy="6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bg2"/>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9" name="Arc 31"/>
            <p:cNvSpPr>
              <a:spLocks/>
            </p:cNvSpPr>
            <p:nvPr/>
          </p:nvSpPr>
          <p:spPr bwMode="auto">
            <a:xfrm>
              <a:off x="1774" y="1194"/>
              <a:ext cx="49" cy="66"/>
            </a:xfrm>
            <a:custGeom>
              <a:avLst/>
              <a:gdLst>
                <a:gd name="G0" fmla="+- 259 0 0"/>
                <a:gd name="G1" fmla="+- 21600 0 0"/>
                <a:gd name="G2" fmla="+- 21600 0 0"/>
                <a:gd name="T0" fmla="*/ 0 w 21859"/>
                <a:gd name="T1" fmla="*/ 2 h 21600"/>
                <a:gd name="T2" fmla="*/ 21859 w 21859"/>
                <a:gd name="T3" fmla="*/ 21600 h 21600"/>
                <a:gd name="T4" fmla="*/ 259 w 21859"/>
                <a:gd name="T5" fmla="*/ 21600 h 21600"/>
              </a:gdLst>
              <a:ahLst/>
              <a:cxnLst>
                <a:cxn ang="0">
                  <a:pos x="T0" y="T1"/>
                </a:cxn>
                <a:cxn ang="0">
                  <a:pos x="T2" y="T3"/>
                </a:cxn>
                <a:cxn ang="0">
                  <a:pos x="T4" y="T5"/>
                </a:cxn>
              </a:cxnLst>
              <a:rect l="0" t="0" r="r" b="b"/>
              <a:pathLst>
                <a:path w="21859" h="21600" fill="none" extrusionOk="0">
                  <a:moveTo>
                    <a:pt x="-1" y="1"/>
                  </a:moveTo>
                  <a:cubicBezTo>
                    <a:pt x="86" y="0"/>
                    <a:pt x="172" y="-1"/>
                    <a:pt x="259" y="0"/>
                  </a:cubicBezTo>
                  <a:cubicBezTo>
                    <a:pt x="12188" y="0"/>
                    <a:pt x="21859" y="9670"/>
                    <a:pt x="21859" y="21600"/>
                  </a:cubicBezTo>
                </a:path>
                <a:path w="21859" h="21600" stroke="0" extrusionOk="0">
                  <a:moveTo>
                    <a:pt x="-1" y="1"/>
                  </a:moveTo>
                  <a:cubicBezTo>
                    <a:pt x="86" y="0"/>
                    <a:pt x="172" y="-1"/>
                    <a:pt x="259" y="0"/>
                  </a:cubicBezTo>
                  <a:cubicBezTo>
                    <a:pt x="12188" y="0"/>
                    <a:pt x="21859" y="9670"/>
                    <a:pt x="21859" y="21600"/>
                  </a:cubicBezTo>
                  <a:lnTo>
                    <a:pt x="259" y="21600"/>
                  </a:lnTo>
                  <a:close/>
                </a:path>
              </a:pathLst>
            </a:custGeom>
            <a:noFill/>
            <a:ln w="12700" cap="rnd">
              <a:solidFill>
                <a:schemeClr val="bg2"/>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0" name="Arc 32"/>
            <p:cNvSpPr>
              <a:spLocks/>
            </p:cNvSpPr>
            <p:nvPr/>
          </p:nvSpPr>
          <p:spPr bwMode="auto">
            <a:xfrm>
              <a:off x="1789" y="1176"/>
              <a:ext cx="49" cy="67"/>
            </a:xfrm>
            <a:custGeom>
              <a:avLst/>
              <a:gdLst>
                <a:gd name="G0" fmla="+- 258 0 0"/>
                <a:gd name="G1" fmla="+- 21600 0 0"/>
                <a:gd name="G2" fmla="+- 21600 0 0"/>
                <a:gd name="T0" fmla="*/ 0 w 21857"/>
                <a:gd name="T1" fmla="*/ 2 h 21600"/>
                <a:gd name="T2" fmla="*/ 21857 w 21857"/>
                <a:gd name="T3" fmla="*/ 21407 h 21600"/>
                <a:gd name="T4" fmla="*/ 258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8" y="0"/>
                  </a:cubicBezTo>
                  <a:cubicBezTo>
                    <a:pt x="12112" y="0"/>
                    <a:pt x="21751" y="9553"/>
                    <a:pt x="21857" y="21406"/>
                  </a:cubicBezTo>
                </a:path>
                <a:path w="21857" h="21600" stroke="0" extrusionOk="0">
                  <a:moveTo>
                    <a:pt x="-1" y="1"/>
                  </a:moveTo>
                  <a:cubicBezTo>
                    <a:pt x="85" y="0"/>
                    <a:pt x="171" y="-1"/>
                    <a:pt x="258" y="0"/>
                  </a:cubicBezTo>
                  <a:cubicBezTo>
                    <a:pt x="12112" y="0"/>
                    <a:pt x="21751" y="9553"/>
                    <a:pt x="21857" y="21406"/>
                  </a:cubicBezTo>
                  <a:lnTo>
                    <a:pt x="258" y="21600"/>
                  </a:lnTo>
                  <a:close/>
                </a:path>
              </a:pathLst>
            </a:custGeom>
            <a:noFill/>
            <a:ln w="12700" cap="rnd">
              <a:solidFill>
                <a:schemeClr val="bg2"/>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441" name="Group 33"/>
            <p:cNvGrpSpPr>
              <a:grpSpLocks/>
            </p:cNvGrpSpPr>
            <p:nvPr/>
          </p:nvGrpSpPr>
          <p:grpSpPr bwMode="auto">
            <a:xfrm>
              <a:off x="756" y="1255"/>
              <a:ext cx="128" cy="101"/>
              <a:chOff x="1449" y="2633"/>
              <a:chExt cx="220" cy="171"/>
            </a:xfrm>
          </p:grpSpPr>
          <p:sp>
            <p:nvSpPr>
              <p:cNvPr id="17442" name="Freeform 34"/>
              <p:cNvSpPr>
                <a:spLocks/>
              </p:cNvSpPr>
              <p:nvPr/>
            </p:nvSpPr>
            <p:spPr bwMode="auto">
              <a:xfrm>
                <a:off x="1496" y="2633"/>
                <a:ext cx="173" cy="171"/>
              </a:xfrm>
              <a:custGeom>
                <a:avLst/>
                <a:gdLst>
                  <a:gd name="T0" fmla="*/ 86 w 173"/>
                  <a:gd name="T1" fmla="*/ 0 h 171"/>
                  <a:gd name="T2" fmla="*/ 0 w 173"/>
                  <a:gd name="T3" fmla="*/ 170 h 171"/>
                  <a:gd name="T4" fmla="*/ 172 w 173"/>
                  <a:gd name="T5" fmla="*/ 170 h 171"/>
                  <a:gd name="T6" fmla="*/ 86 w 173"/>
                  <a:gd name="T7" fmla="*/ 0 h 171"/>
                </a:gdLst>
                <a:ahLst/>
                <a:cxnLst>
                  <a:cxn ang="0">
                    <a:pos x="T0" y="T1"/>
                  </a:cxn>
                  <a:cxn ang="0">
                    <a:pos x="T2" y="T3"/>
                  </a:cxn>
                  <a:cxn ang="0">
                    <a:pos x="T4" y="T5"/>
                  </a:cxn>
                  <a:cxn ang="0">
                    <a:pos x="T6" y="T7"/>
                  </a:cxn>
                </a:cxnLst>
                <a:rect l="0" t="0" r="r" b="b"/>
                <a:pathLst>
                  <a:path w="173" h="171">
                    <a:moveTo>
                      <a:pt x="86" y="0"/>
                    </a:moveTo>
                    <a:lnTo>
                      <a:pt x="0" y="170"/>
                    </a:lnTo>
                    <a:lnTo>
                      <a:pt x="172" y="170"/>
                    </a:lnTo>
                    <a:lnTo>
                      <a:pt x="86" y="0"/>
                    </a:lnTo>
                  </a:path>
                </a:pathLst>
              </a:custGeom>
              <a:solidFill>
                <a:srgbClr val="B2B2B2"/>
              </a:solidFill>
              <a:ln w="12700" cap="rnd" cmpd="sng">
                <a:solidFill>
                  <a:srgbClr val="23232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3" name="Freeform 35"/>
              <p:cNvSpPr>
                <a:spLocks/>
              </p:cNvSpPr>
              <p:nvPr/>
            </p:nvSpPr>
            <p:spPr bwMode="auto">
              <a:xfrm>
                <a:off x="1449" y="2633"/>
                <a:ext cx="172" cy="171"/>
              </a:xfrm>
              <a:custGeom>
                <a:avLst/>
                <a:gdLst>
                  <a:gd name="T0" fmla="*/ 86 w 172"/>
                  <a:gd name="T1" fmla="*/ 0 h 171"/>
                  <a:gd name="T2" fmla="*/ 0 w 172"/>
                  <a:gd name="T3" fmla="*/ 170 h 171"/>
                  <a:gd name="T4" fmla="*/ 171 w 172"/>
                  <a:gd name="T5" fmla="*/ 170 h 171"/>
                  <a:gd name="T6" fmla="*/ 86 w 172"/>
                  <a:gd name="T7" fmla="*/ 0 h 171"/>
                </a:gdLst>
                <a:ahLst/>
                <a:cxnLst>
                  <a:cxn ang="0">
                    <a:pos x="T0" y="T1"/>
                  </a:cxn>
                  <a:cxn ang="0">
                    <a:pos x="T2" y="T3"/>
                  </a:cxn>
                  <a:cxn ang="0">
                    <a:pos x="T4" y="T5"/>
                  </a:cxn>
                  <a:cxn ang="0">
                    <a:pos x="T6" y="T7"/>
                  </a:cxn>
                </a:cxnLst>
                <a:rect l="0" t="0" r="r" b="b"/>
                <a:pathLst>
                  <a:path w="172" h="171">
                    <a:moveTo>
                      <a:pt x="86" y="0"/>
                    </a:moveTo>
                    <a:lnTo>
                      <a:pt x="0" y="170"/>
                    </a:lnTo>
                    <a:lnTo>
                      <a:pt x="171" y="170"/>
                    </a:lnTo>
                    <a:lnTo>
                      <a:pt x="86" y="0"/>
                    </a:lnTo>
                  </a:path>
                </a:pathLst>
              </a:custGeom>
              <a:solidFill>
                <a:srgbClr val="B2B2B2"/>
              </a:solidFill>
              <a:ln w="12700" cap="rnd" cmpd="sng">
                <a:solidFill>
                  <a:srgbClr val="23232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444" name="Freeform 36"/>
            <p:cNvSpPr>
              <a:spLocks/>
            </p:cNvSpPr>
            <p:nvPr/>
          </p:nvSpPr>
          <p:spPr bwMode="auto">
            <a:xfrm>
              <a:off x="756" y="1356"/>
              <a:ext cx="63" cy="30"/>
            </a:xfrm>
            <a:custGeom>
              <a:avLst/>
              <a:gdLst>
                <a:gd name="T0" fmla="*/ 0 w 107"/>
                <a:gd name="T1" fmla="*/ 0 h 50"/>
                <a:gd name="T2" fmla="*/ 106 w 107"/>
                <a:gd name="T3" fmla="*/ 0 h 50"/>
                <a:gd name="T4" fmla="*/ 106 w 107"/>
                <a:gd name="T5" fmla="*/ 49 h 50"/>
                <a:gd name="T6" fmla="*/ 2 w 107"/>
                <a:gd name="T7" fmla="*/ 30 h 50"/>
                <a:gd name="T8" fmla="*/ 0 w 107"/>
                <a:gd name="T9" fmla="*/ 0 h 50"/>
              </a:gdLst>
              <a:ahLst/>
              <a:cxnLst>
                <a:cxn ang="0">
                  <a:pos x="T0" y="T1"/>
                </a:cxn>
                <a:cxn ang="0">
                  <a:pos x="T2" y="T3"/>
                </a:cxn>
                <a:cxn ang="0">
                  <a:pos x="T4" y="T5"/>
                </a:cxn>
                <a:cxn ang="0">
                  <a:pos x="T6" y="T7"/>
                </a:cxn>
                <a:cxn ang="0">
                  <a:pos x="T8" y="T9"/>
                </a:cxn>
              </a:cxnLst>
              <a:rect l="0" t="0" r="r" b="b"/>
              <a:pathLst>
                <a:path w="107" h="50">
                  <a:moveTo>
                    <a:pt x="0" y="0"/>
                  </a:moveTo>
                  <a:lnTo>
                    <a:pt x="106" y="0"/>
                  </a:lnTo>
                  <a:lnTo>
                    <a:pt x="106" y="49"/>
                  </a:lnTo>
                  <a:lnTo>
                    <a:pt x="2" y="30"/>
                  </a:lnTo>
                  <a:lnTo>
                    <a:pt x="0" y="0"/>
                  </a:lnTo>
                </a:path>
              </a:pathLst>
            </a:custGeom>
            <a:solidFill>
              <a:srgbClr val="BC3700"/>
            </a:solidFill>
            <a:ln w="12700" cap="rnd" cmpd="sng">
              <a:solidFill>
                <a:srgbClr val="BC37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5" name="Freeform 37"/>
            <p:cNvSpPr>
              <a:spLocks/>
            </p:cNvSpPr>
            <p:nvPr/>
          </p:nvSpPr>
          <p:spPr bwMode="auto">
            <a:xfrm>
              <a:off x="821" y="1356"/>
              <a:ext cx="63" cy="28"/>
            </a:xfrm>
            <a:custGeom>
              <a:avLst/>
              <a:gdLst>
                <a:gd name="T0" fmla="*/ 108 w 109"/>
                <a:gd name="T1" fmla="*/ 0 h 46"/>
                <a:gd name="T2" fmla="*/ 0 w 109"/>
                <a:gd name="T3" fmla="*/ 0 h 46"/>
                <a:gd name="T4" fmla="*/ 0 w 109"/>
                <a:gd name="T5" fmla="*/ 45 h 46"/>
                <a:gd name="T6" fmla="*/ 106 w 109"/>
                <a:gd name="T7" fmla="*/ 28 h 46"/>
                <a:gd name="T8" fmla="*/ 108 w 109"/>
                <a:gd name="T9" fmla="*/ 0 h 46"/>
              </a:gdLst>
              <a:ahLst/>
              <a:cxnLst>
                <a:cxn ang="0">
                  <a:pos x="T0" y="T1"/>
                </a:cxn>
                <a:cxn ang="0">
                  <a:pos x="T2" y="T3"/>
                </a:cxn>
                <a:cxn ang="0">
                  <a:pos x="T4" y="T5"/>
                </a:cxn>
                <a:cxn ang="0">
                  <a:pos x="T6" y="T7"/>
                </a:cxn>
                <a:cxn ang="0">
                  <a:pos x="T8" y="T9"/>
                </a:cxn>
              </a:cxnLst>
              <a:rect l="0" t="0" r="r" b="b"/>
              <a:pathLst>
                <a:path w="109" h="46">
                  <a:moveTo>
                    <a:pt x="108" y="0"/>
                  </a:moveTo>
                  <a:lnTo>
                    <a:pt x="0" y="0"/>
                  </a:lnTo>
                  <a:lnTo>
                    <a:pt x="0" y="45"/>
                  </a:lnTo>
                  <a:lnTo>
                    <a:pt x="106" y="28"/>
                  </a:lnTo>
                  <a:lnTo>
                    <a:pt x="108" y="0"/>
                  </a:lnTo>
                </a:path>
              </a:pathLst>
            </a:custGeom>
            <a:solidFill>
              <a:srgbClr val="712000"/>
            </a:solidFill>
            <a:ln w="12700" cap="rnd" cmpd="sng">
              <a:solidFill>
                <a:srgbClr val="712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6" name="Rectangle 38"/>
            <p:cNvSpPr>
              <a:spLocks noChangeArrowheads="1"/>
            </p:cNvSpPr>
            <p:nvPr/>
          </p:nvSpPr>
          <p:spPr bwMode="auto">
            <a:xfrm>
              <a:off x="625" y="1052"/>
              <a:ext cx="913"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Oxide Powder</a:t>
              </a:r>
            </a:p>
          </p:txBody>
        </p:sp>
        <p:sp>
          <p:nvSpPr>
            <p:cNvPr id="17448" name="Rectangle 40"/>
            <p:cNvSpPr>
              <a:spLocks noChangeArrowheads="1"/>
            </p:cNvSpPr>
            <p:nvPr/>
          </p:nvSpPr>
          <p:spPr bwMode="auto">
            <a:xfrm>
              <a:off x="0" y="1192"/>
              <a:ext cx="21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1.</a:t>
              </a:r>
            </a:p>
          </p:txBody>
        </p:sp>
        <p:sp>
          <p:nvSpPr>
            <p:cNvPr id="17449" name="Rectangle 41"/>
            <p:cNvSpPr>
              <a:spLocks noChangeArrowheads="1"/>
            </p:cNvSpPr>
            <p:nvPr/>
          </p:nvSpPr>
          <p:spPr bwMode="auto">
            <a:xfrm>
              <a:off x="82" y="1192"/>
              <a:ext cx="547"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Powder</a:t>
              </a:r>
            </a:p>
          </p:txBody>
        </p:sp>
        <p:sp>
          <p:nvSpPr>
            <p:cNvPr id="17450" name="Rectangle 42"/>
            <p:cNvSpPr>
              <a:spLocks noChangeArrowheads="1"/>
            </p:cNvSpPr>
            <p:nvPr/>
          </p:nvSpPr>
          <p:spPr bwMode="auto">
            <a:xfrm>
              <a:off x="82" y="1271"/>
              <a:ext cx="781"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Preparation</a:t>
              </a:r>
            </a:p>
          </p:txBody>
        </p:sp>
        <p:sp>
          <p:nvSpPr>
            <p:cNvPr id="17452" name="Rectangle 44"/>
            <p:cNvSpPr>
              <a:spLocks noChangeArrowheads="1"/>
            </p:cNvSpPr>
            <p:nvPr/>
          </p:nvSpPr>
          <p:spPr bwMode="auto">
            <a:xfrm>
              <a:off x="1619" y="1809"/>
              <a:ext cx="130" cy="103"/>
            </a:xfrm>
            <a:prstGeom prst="rect">
              <a:avLst/>
            </a:prstGeom>
            <a:solidFill>
              <a:srgbClr val="B3B900"/>
            </a:solidFill>
            <a:ln w="12700">
              <a:solidFill>
                <a:srgbClr val="B3B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53" name="Oval 45"/>
            <p:cNvSpPr>
              <a:spLocks noChangeArrowheads="1"/>
            </p:cNvSpPr>
            <p:nvPr/>
          </p:nvSpPr>
          <p:spPr bwMode="auto">
            <a:xfrm>
              <a:off x="1733" y="1810"/>
              <a:ext cx="43" cy="102"/>
            </a:xfrm>
            <a:prstGeom prst="ellipse">
              <a:avLst/>
            </a:prstGeom>
            <a:solidFill>
              <a:srgbClr val="B3B900"/>
            </a:solidFill>
            <a:ln w="12700">
              <a:solidFill>
                <a:srgbClr val="B3B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54" name="Oval 46"/>
            <p:cNvSpPr>
              <a:spLocks noChangeArrowheads="1"/>
            </p:cNvSpPr>
            <p:nvPr/>
          </p:nvSpPr>
          <p:spPr bwMode="auto">
            <a:xfrm>
              <a:off x="1596" y="1810"/>
              <a:ext cx="42" cy="102"/>
            </a:xfrm>
            <a:prstGeom prst="ellipse">
              <a:avLst/>
            </a:prstGeom>
            <a:solidFill>
              <a:srgbClr val="B3B900"/>
            </a:solidFill>
            <a:ln w="12700">
              <a:solidFill>
                <a:srgbClr val="B3B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55" name="Oval 47"/>
            <p:cNvSpPr>
              <a:spLocks noChangeArrowheads="1"/>
            </p:cNvSpPr>
            <p:nvPr/>
          </p:nvSpPr>
          <p:spPr bwMode="auto">
            <a:xfrm>
              <a:off x="1737" y="1822"/>
              <a:ext cx="30" cy="81"/>
            </a:xfrm>
            <a:prstGeom prst="ellipse">
              <a:avLst/>
            </a:prstGeom>
            <a:solidFill>
              <a:srgbClr val="714400"/>
            </a:solidFill>
            <a:ln w="12700">
              <a:solidFill>
                <a:srgbClr val="71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56" name="Freeform 48"/>
            <p:cNvSpPr>
              <a:spLocks/>
            </p:cNvSpPr>
            <p:nvPr/>
          </p:nvSpPr>
          <p:spPr bwMode="auto">
            <a:xfrm>
              <a:off x="1558" y="1563"/>
              <a:ext cx="269" cy="418"/>
            </a:xfrm>
            <a:custGeom>
              <a:avLst/>
              <a:gdLst>
                <a:gd name="T0" fmla="*/ 0 w 463"/>
                <a:gd name="T1" fmla="*/ 785 h 786"/>
                <a:gd name="T2" fmla="*/ 368 w 463"/>
                <a:gd name="T3" fmla="*/ 0 h 786"/>
                <a:gd name="T4" fmla="*/ 462 w 463"/>
                <a:gd name="T5" fmla="*/ 0 h 786"/>
                <a:gd name="T6" fmla="*/ 95 w 463"/>
                <a:gd name="T7" fmla="*/ 785 h 786"/>
                <a:gd name="T8" fmla="*/ 0 w 463"/>
                <a:gd name="T9" fmla="*/ 785 h 786"/>
              </a:gdLst>
              <a:ahLst/>
              <a:cxnLst>
                <a:cxn ang="0">
                  <a:pos x="T0" y="T1"/>
                </a:cxn>
                <a:cxn ang="0">
                  <a:pos x="T2" y="T3"/>
                </a:cxn>
                <a:cxn ang="0">
                  <a:pos x="T4" y="T5"/>
                </a:cxn>
                <a:cxn ang="0">
                  <a:pos x="T6" y="T7"/>
                </a:cxn>
                <a:cxn ang="0">
                  <a:pos x="T8" y="T9"/>
                </a:cxn>
              </a:cxnLst>
              <a:rect l="0" t="0" r="r" b="b"/>
              <a:pathLst>
                <a:path w="463" h="786">
                  <a:moveTo>
                    <a:pt x="0" y="785"/>
                  </a:moveTo>
                  <a:lnTo>
                    <a:pt x="368" y="0"/>
                  </a:lnTo>
                  <a:lnTo>
                    <a:pt x="462" y="0"/>
                  </a:lnTo>
                  <a:lnTo>
                    <a:pt x="95" y="785"/>
                  </a:lnTo>
                  <a:lnTo>
                    <a:pt x="0" y="785"/>
                  </a:lnTo>
                </a:path>
              </a:pathLst>
            </a:custGeom>
            <a:solidFill>
              <a:srgbClr val="FFFFFF"/>
            </a:solidFill>
            <a:ln w="12700" cap="rnd" cmpd="sng">
              <a:solidFill>
                <a:srgbClr val="23232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7" name="Rectangle 49"/>
            <p:cNvSpPr>
              <a:spLocks noChangeArrowheads="1"/>
            </p:cNvSpPr>
            <p:nvPr/>
          </p:nvSpPr>
          <p:spPr bwMode="auto">
            <a:xfrm>
              <a:off x="1619" y="1664"/>
              <a:ext cx="130" cy="103"/>
            </a:xfrm>
            <a:prstGeom prst="rect">
              <a:avLst/>
            </a:prstGeom>
            <a:solidFill>
              <a:srgbClr val="B3B900"/>
            </a:solidFill>
            <a:ln w="12700">
              <a:solidFill>
                <a:srgbClr val="B3B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58" name="Oval 50"/>
            <p:cNvSpPr>
              <a:spLocks noChangeArrowheads="1"/>
            </p:cNvSpPr>
            <p:nvPr/>
          </p:nvSpPr>
          <p:spPr bwMode="auto">
            <a:xfrm>
              <a:off x="1733" y="1665"/>
              <a:ext cx="43" cy="102"/>
            </a:xfrm>
            <a:prstGeom prst="ellipse">
              <a:avLst/>
            </a:prstGeom>
            <a:solidFill>
              <a:srgbClr val="B3B900"/>
            </a:solidFill>
            <a:ln w="12700">
              <a:solidFill>
                <a:srgbClr val="B3B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59" name="Oval 51"/>
            <p:cNvSpPr>
              <a:spLocks noChangeArrowheads="1"/>
            </p:cNvSpPr>
            <p:nvPr/>
          </p:nvSpPr>
          <p:spPr bwMode="auto">
            <a:xfrm>
              <a:off x="1596" y="1665"/>
              <a:ext cx="42" cy="102"/>
            </a:xfrm>
            <a:prstGeom prst="ellipse">
              <a:avLst/>
            </a:prstGeom>
            <a:solidFill>
              <a:srgbClr val="B3B900"/>
            </a:solidFill>
            <a:ln w="12700">
              <a:solidFill>
                <a:srgbClr val="B3B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0" name="Oval 52"/>
            <p:cNvSpPr>
              <a:spLocks noChangeArrowheads="1"/>
            </p:cNvSpPr>
            <p:nvPr/>
          </p:nvSpPr>
          <p:spPr bwMode="auto">
            <a:xfrm>
              <a:off x="1737" y="1676"/>
              <a:ext cx="30" cy="82"/>
            </a:xfrm>
            <a:prstGeom prst="ellipse">
              <a:avLst/>
            </a:prstGeom>
            <a:solidFill>
              <a:srgbClr val="714400"/>
            </a:solidFill>
            <a:ln w="12700">
              <a:solidFill>
                <a:srgbClr val="71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1" name="Rectangle 53"/>
            <p:cNvSpPr>
              <a:spLocks noChangeArrowheads="1"/>
            </p:cNvSpPr>
            <p:nvPr/>
          </p:nvSpPr>
          <p:spPr bwMode="auto">
            <a:xfrm>
              <a:off x="786" y="1675"/>
              <a:ext cx="140" cy="263"/>
            </a:xfrm>
            <a:prstGeom prst="rect">
              <a:avLst/>
            </a:prstGeom>
            <a:solidFill>
              <a:srgbClr val="618FFD"/>
            </a:solidFill>
            <a:ln w="12700">
              <a:solidFill>
                <a:srgbClr val="618FF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2" name="Line 54"/>
            <p:cNvSpPr>
              <a:spLocks noChangeShapeType="1"/>
            </p:cNvSpPr>
            <p:nvPr/>
          </p:nvSpPr>
          <p:spPr bwMode="auto">
            <a:xfrm>
              <a:off x="856" y="1805"/>
              <a:ext cx="113" cy="0"/>
            </a:xfrm>
            <a:prstGeom prst="line">
              <a:avLst/>
            </a:prstGeom>
            <a:noFill/>
            <a:ln w="50800">
              <a:solidFill>
                <a:srgbClr val="91919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3" name="Rectangle 55"/>
            <p:cNvSpPr>
              <a:spLocks noChangeArrowheads="1"/>
            </p:cNvSpPr>
            <p:nvPr/>
          </p:nvSpPr>
          <p:spPr bwMode="auto">
            <a:xfrm>
              <a:off x="638" y="1775"/>
              <a:ext cx="172" cy="56"/>
            </a:xfrm>
            <a:prstGeom prst="rect">
              <a:avLst/>
            </a:prstGeom>
            <a:solidFill>
              <a:srgbClr val="919191"/>
            </a:soli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4" name="Freeform 56"/>
            <p:cNvSpPr>
              <a:spLocks/>
            </p:cNvSpPr>
            <p:nvPr/>
          </p:nvSpPr>
          <p:spPr bwMode="auto">
            <a:xfrm>
              <a:off x="814" y="1772"/>
              <a:ext cx="49" cy="61"/>
            </a:xfrm>
            <a:custGeom>
              <a:avLst/>
              <a:gdLst>
                <a:gd name="T0" fmla="*/ 83 w 84"/>
                <a:gd name="T1" fmla="*/ 57 h 115"/>
                <a:gd name="T2" fmla="*/ 0 w 84"/>
                <a:gd name="T3" fmla="*/ 0 h 115"/>
                <a:gd name="T4" fmla="*/ 0 w 84"/>
                <a:gd name="T5" fmla="*/ 114 h 115"/>
                <a:gd name="T6" fmla="*/ 83 w 84"/>
                <a:gd name="T7" fmla="*/ 57 h 115"/>
              </a:gdLst>
              <a:ahLst/>
              <a:cxnLst>
                <a:cxn ang="0">
                  <a:pos x="T0" y="T1"/>
                </a:cxn>
                <a:cxn ang="0">
                  <a:pos x="T2" y="T3"/>
                </a:cxn>
                <a:cxn ang="0">
                  <a:pos x="T4" y="T5"/>
                </a:cxn>
                <a:cxn ang="0">
                  <a:pos x="T6" y="T7"/>
                </a:cxn>
              </a:cxnLst>
              <a:rect l="0" t="0" r="r" b="b"/>
              <a:pathLst>
                <a:path w="84" h="115">
                  <a:moveTo>
                    <a:pt x="83" y="57"/>
                  </a:moveTo>
                  <a:lnTo>
                    <a:pt x="0" y="0"/>
                  </a:lnTo>
                  <a:lnTo>
                    <a:pt x="0" y="114"/>
                  </a:lnTo>
                  <a:lnTo>
                    <a:pt x="83" y="57"/>
                  </a:lnTo>
                </a:path>
              </a:pathLst>
            </a:custGeom>
            <a:solidFill>
              <a:srgbClr val="919191"/>
            </a:solidFill>
            <a:ln w="12700" cap="rnd" cmpd="sng">
              <a:solidFill>
                <a:srgbClr val="91919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5" name="Line 57"/>
            <p:cNvSpPr>
              <a:spLocks noChangeShapeType="1"/>
            </p:cNvSpPr>
            <p:nvPr/>
          </p:nvSpPr>
          <p:spPr bwMode="auto">
            <a:xfrm>
              <a:off x="651" y="1804"/>
              <a:ext cx="165" cy="0"/>
            </a:xfrm>
            <a:prstGeom prst="line">
              <a:avLst/>
            </a:prstGeom>
            <a:noFill/>
            <a:ln w="76200">
              <a:solidFill>
                <a:srgbClr val="2323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6" name="Oval 58"/>
            <p:cNvSpPr>
              <a:spLocks noChangeArrowheads="1"/>
            </p:cNvSpPr>
            <p:nvPr/>
          </p:nvSpPr>
          <p:spPr bwMode="auto">
            <a:xfrm>
              <a:off x="819" y="1796"/>
              <a:ext cx="11" cy="14"/>
            </a:xfrm>
            <a:prstGeom prst="ellipse">
              <a:avLst/>
            </a:prstGeom>
            <a:solidFill>
              <a:srgbClr val="232323"/>
            </a:solidFill>
            <a:ln w="12700">
              <a:solidFill>
                <a:srgbClr val="2323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7" name="Line 59"/>
            <p:cNvSpPr>
              <a:spLocks noChangeShapeType="1"/>
            </p:cNvSpPr>
            <p:nvPr/>
          </p:nvSpPr>
          <p:spPr bwMode="auto">
            <a:xfrm>
              <a:off x="1031" y="1805"/>
              <a:ext cx="97" cy="0"/>
            </a:xfrm>
            <a:prstGeom prst="line">
              <a:avLst/>
            </a:prstGeom>
            <a:noFill/>
            <a:ln w="50800">
              <a:solidFill>
                <a:srgbClr val="91919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68" name="Freeform 60"/>
            <p:cNvSpPr>
              <a:spLocks/>
            </p:cNvSpPr>
            <p:nvPr/>
          </p:nvSpPr>
          <p:spPr bwMode="auto">
            <a:xfrm>
              <a:off x="1100" y="1780"/>
              <a:ext cx="71" cy="46"/>
            </a:xfrm>
            <a:custGeom>
              <a:avLst/>
              <a:gdLst>
                <a:gd name="T0" fmla="*/ 121 w 122"/>
                <a:gd name="T1" fmla="*/ 44 h 88"/>
                <a:gd name="T2" fmla="*/ 0 w 122"/>
                <a:gd name="T3" fmla="*/ 0 h 88"/>
                <a:gd name="T4" fmla="*/ 0 w 122"/>
                <a:gd name="T5" fmla="*/ 87 h 88"/>
                <a:gd name="T6" fmla="*/ 121 w 122"/>
                <a:gd name="T7" fmla="*/ 44 h 88"/>
              </a:gdLst>
              <a:ahLst/>
              <a:cxnLst>
                <a:cxn ang="0">
                  <a:pos x="T0" y="T1"/>
                </a:cxn>
                <a:cxn ang="0">
                  <a:pos x="T2" y="T3"/>
                </a:cxn>
                <a:cxn ang="0">
                  <a:pos x="T4" y="T5"/>
                </a:cxn>
                <a:cxn ang="0">
                  <a:pos x="T6" y="T7"/>
                </a:cxn>
              </a:cxnLst>
              <a:rect l="0" t="0" r="r" b="b"/>
              <a:pathLst>
                <a:path w="122" h="88">
                  <a:moveTo>
                    <a:pt x="121" y="44"/>
                  </a:moveTo>
                  <a:lnTo>
                    <a:pt x="0" y="0"/>
                  </a:lnTo>
                  <a:lnTo>
                    <a:pt x="0" y="87"/>
                  </a:lnTo>
                  <a:lnTo>
                    <a:pt x="121" y="44"/>
                  </a:lnTo>
                </a:path>
              </a:pathLst>
            </a:custGeom>
            <a:solidFill>
              <a:srgbClr val="91919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9" name="Rectangle 61"/>
            <p:cNvSpPr>
              <a:spLocks noChangeArrowheads="1"/>
            </p:cNvSpPr>
            <p:nvPr/>
          </p:nvSpPr>
          <p:spPr bwMode="auto">
            <a:xfrm>
              <a:off x="1006" y="1660"/>
              <a:ext cx="820"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A. Extrusion</a:t>
              </a:r>
            </a:p>
          </p:txBody>
        </p:sp>
        <p:sp>
          <p:nvSpPr>
            <p:cNvPr id="17470" name="Rectangle 62"/>
            <p:cNvSpPr>
              <a:spLocks noChangeArrowheads="1"/>
            </p:cNvSpPr>
            <p:nvPr/>
          </p:nvSpPr>
          <p:spPr bwMode="auto">
            <a:xfrm>
              <a:off x="1006" y="1813"/>
              <a:ext cx="85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B. Wire Draw</a:t>
              </a:r>
            </a:p>
          </p:txBody>
        </p:sp>
        <p:sp>
          <p:nvSpPr>
            <p:cNvPr id="17471" name="Rectangle 63"/>
            <p:cNvSpPr>
              <a:spLocks noChangeArrowheads="1"/>
            </p:cNvSpPr>
            <p:nvPr/>
          </p:nvSpPr>
          <p:spPr bwMode="auto">
            <a:xfrm>
              <a:off x="1790" y="1740"/>
              <a:ext cx="672"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C. Rolling</a:t>
              </a:r>
            </a:p>
          </p:txBody>
        </p:sp>
        <p:sp>
          <p:nvSpPr>
            <p:cNvPr id="17472" name="Rectangle 64"/>
            <p:cNvSpPr>
              <a:spLocks noChangeArrowheads="1"/>
            </p:cNvSpPr>
            <p:nvPr/>
          </p:nvSpPr>
          <p:spPr bwMode="auto">
            <a:xfrm>
              <a:off x="109" y="1698"/>
              <a:ext cx="821"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Deformation</a:t>
              </a:r>
            </a:p>
          </p:txBody>
        </p:sp>
        <p:sp>
          <p:nvSpPr>
            <p:cNvPr id="17473" name="Rectangle 65"/>
            <p:cNvSpPr>
              <a:spLocks noChangeArrowheads="1"/>
            </p:cNvSpPr>
            <p:nvPr/>
          </p:nvSpPr>
          <p:spPr bwMode="auto">
            <a:xfrm>
              <a:off x="109" y="1768"/>
              <a:ext cx="881"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&amp; Processing</a:t>
              </a:r>
            </a:p>
          </p:txBody>
        </p:sp>
        <p:sp>
          <p:nvSpPr>
            <p:cNvPr id="17474" name="Rectangle 66"/>
            <p:cNvSpPr>
              <a:spLocks noChangeArrowheads="1"/>
            </p:cNvSpPr>
            <p:nvPr/>
          </p:nvSpPr>
          <p:spPr bwMode="auto">
            <a:xfrm>
              <a:off x="10" y="1698"/>
              <a:ext cx="21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3.</a:t>
              </a:r>
            </a:p>
          </p:txBody>
        </p:sp>
        <p:sp>
          <p:nvSpPr>
            <p:cNvPr id="17476" name="Oval 68"/>
            <p:cNvSpPr>
              <a:spLocks noChangeArrowheads="1"/>
            </p:cNvSpPr>
            <p:nvPr/>
          </p:nvSpPr>
          <p:spPr bwMode="auto">
            <a:xfrm>
              <a:off x="1084" y="1985"/>
              <a:ext cx="8" cy="18"/>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77" name="Oval 69"/>
            <p:cNvSpPr>
              <a:spLocks noChangeArrowheads="1"/>
            </p:cNvSpPr>
            <p:nvPr/>
          </p:nvSpPr>
          <p:spPr bwMode="auto">
            <a:xfrm>
              <a:off x="1317" y="1982"/>
              <a:ext cx="9" cy="18"/>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78" name="Oval 70"/>
            <p:cNvSpPr>
              <a:spLocks noChangeArrowheads="1"/>
            </p:cNvSpPr>
            <p:nvPr/>
          </p:nvSpPr>
          <p:spPr bwMode="auto">
            <a:xfrm>
              <a:off x="1128" y="2015"/>
              <a:ext cx="161" cy="35"/>
            </a:xfrm>
            <a:prstGeom prst="ellipse">
              <a:avLst/>
            </a:prstGeom>
            <a:noFill/>
            <a:ln w="127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79" name="Oval 71"/>
            <p:cNvSpPr>
              <a:spLocks noChangeArrowheads="1"/>
            </p:cNvSpPr>
            <p:nvPr/>
          </p:nvSpPr>
          <p:spPr bwMode="auto">
            <a:xfrm>
              <a:off x="1128" y="2037"/>
              <a:ext cx="161" cy="35"/>
            </a:xfrm>
            <a:prstGeom prst="ellipse">
              <a:avLst/>
            </a:prstGeom>
            <a:noFill/>
            <a:ln w="127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0" name="Oval 72"/>
            <p:cNvSpPr>
              <a:spLocks noChangeArrowheads="1"/>
            </p:cNvSpPr>
            <p:nvPr/>
          </p:nvSpPr>
          <p:spPr bwMode="auto">
            <a:xfrm>
              <a:off x="1128" y="2061"/>
              <a:ext cx="161" cy="35"/>
            </a:xfrm>
            <a:prstGeom prst="ellipse">
              <a:avLst/>
            </a:prstGeom>
            <a:noFill/>
            <a:ln w="127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1" name="Oval 73"/>
            <p:cNvSpPr>
              <a:spLocks noChangeArrowheads="1"/>
            </p:cNvSpPr>
            <p:nvPr/>
          </p:nvSpPr>
          <p:spPr bwMode="auto">
            <a:xfrm>
              <a:off x="1131" y="2086"/>
              <a:ext cx="160" cy="36"/>
            </a:xfrm>
            <a:prstGeom prst="ellipse">
              <a:avLst/>
            </a:prstGeom>
            <a:noFill/>
            <a:ln w="127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2" name="Oval 74"/>
            <p:cNvSpPr>
              <a:spLocks noChangeArrowheads="1"/>
            </p:cNvSpPr>
            <p:nvPr/>
          </p:nvSpPr>
          <p:spPr bwMode="auto">
            <a:xfrm>
              <a:off x="1133" y="2111"/>
              <a:ext cx="161" cy="35"/>
            </a:xfrm>
            <a:prstGeom prst="ellipse">
              <a:avLst/>
            </a:prstGeom>
            <a:noFill/>
            <a:ln w="127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3" name="Arc 75"/>
            <p:cNvSpPr>
              <a:spLocks/>
            </p:cNvSpPr>
            <p:nvPr/>
          </p:nvSpPr>
          <p:spPr bwMode="auto">
            <a:xfrm>
              <a:off x="1185" y="1986"/>
              <a:ext cx="102" cy="40"/>
            </a:xfrm>
            <a:custGeom>
              <a:avLst/>
              <a:gdLst>
                <a:gd name="G0" fmla="+- 122 0 0"/>
                <a:gd name="G1" fmla="+- 21600 0 0"/>
                <a:gd name="G2" fmla="+- 21600 0 0"/>
                <a:gd name="T0" fmla="*/ 0 w 21722"/>
                <a:gd name="T1" fmla="*/ 0 h 21600"/>
                <a:gd name="T2" fmla="*/ 21722 w 21722"/>
                <a:gd name="T3" fmla="*/ 21600 h 21600"/>
                <a:gd name="T4" fmla="*/ 122 w 21722"/>
                <a:gd name="T5" fmla="*/ 21600 h 21600"/>
              </a:gdLst>
              <a:ahLst/>
              <a:cxnLst>
                <a:cxn ang="0">
                  <a:pos x="T0" y="T1"/>
                </a:cxn>
                <a:cxn ang="0">
                  <a:pos x="T2" y="T3"/>
                </a:cxn>
                <a:cxn ang="0">
                  <a:pos x="T4" y="T5"/>
                </a:cxn>
              </a:cxnLst>
              <a:rect l="0" t="0" r="r" b="b"/>
              <a:pathLst>
                <a:path w="21722" h="21600" fill="none" extrusionOk="0">
                  <a:moveTo>
                    <a:pt x="0" y="0"/>
                  </a:moveTo>
                  <a:cubicBezTo>
                    <a:pt x="40" y="0"/>
                    <a:pt x="81" y="-1"/>
                    <a:pt x="122" y="0"/>
                  </a:cubicBezTo>
                  <a:cubicBezTo>
                    <a:pt x="12051" y="0"/>
                    <a:pt x="21722" y="9670"/>
                    <a:pt x="21722" y="21600"/>
                  </a:cubicBezTo>
                </a:path>
                <a:path w="21722" h="21600" stroke="0" extrusionOk="0">
                  <a:moveTo>
                    <a:pt x="0" y="0"/>
                  </a:moveTo>
                  <a:cubicBezTo>
                    <a:pt x="40" y="0"/>
                    <a:pt x="81" y="-1"/>
                    <a:pt x="122" y="0"/>
                  </a:cubicBezTo>
                  <a:cubicBezTo>
                    <a:pt x="12051" y="0"/>
                    <a:pt x="21722" y="9670"/>
                    <a:pt x="21722" y="21600"/>
                  </a:cubicBezTo>
                  <a:lnTo>
                    <a:pt x="122" y="21600"/>
                  </a:lnTo>
                  <a:close/>
                </a:path>
              </a:pathLst>
            </a:custGeom>
            <a:noFill/>
            <a:ln w="12700"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4" name="Arc 76"/>
            <p:cNvSpPr>
              <a:spLocks/>
            </p:cNvSpPr>
            <p:nvPr/>
          </p:nvSpPr>
          <p:spPr bwMode="auto">
            <a:xfrm>
              <a:off x="1193" y="2130"/>
              <a:ext cx="102" cy="41"/>
            </a:xfrm>
            <a:custGeom>
              <a:avLst/>
              <a:gdLst>
                <a:gd name="G0" fmla="+- 123 0 0"/>
                <a:gd name="G1" fmla="+- 0 0 0"/>
                <a:gd name="G2" fmla="+- 21600 0 0"/>
                <a:gd name="T0" fmla="*/ 21723 w 21723"/>
                <a:gd name="T1" fmla="*/ 0 h 21600"/>
                <a:gd name="T2" fmla="*/ 0 w 21723"/>
                <a:gd name="T3" fmla="*/ 21600 h 21600"/>
                <a:gd name="T4" fmla="*/ 123 w 21723"/>
                <a:gd name="T5" fmla="*/ 0 h 21600"/>
              </a:gdLst>
              <a:ahLst/>
              <a:cxnLst>
                <a:cxn ang="0">
                  <a:pos x="T0" y="T1"/>
                </a:cxn>
                <a:cxn ang="0">
                  <a:pos x="T2" y="T3"/>
                </a:cxn>
                <a:cxn ang="0">
                  <a:pos x="T4" y="T5"/>
                </a:cxn>
              </a:cxnLst>
              <a:rect l="0" t="0" r="r" b="b"/>
              <a:pathLst>
                <a:path w="21723" h="21600" fill="none" extrusionOk="0">
                  <a:moveTo>
                    <a:pt x="21723" y="0"/>
                  </a:moveTo>
                  <a:cubicBezTo>
                    <a:pt x="21723" y="11929"/>
                    <a:pt x="12052" y="21600"/>
                    <a:pt x="123" y="21600"/>
                  </a:cubicBezTo>
                  <a:cubicBezTo>
                    <a:pt x="82" y="21600"/>
                    <a:pt x="41" y="21599"/>
                    <a:pt x="0" y="21599"/>
                  </a:cubicBezTo>
                </a:path>
                <a:path w="21723" h="21600" stroke="0" extrusionOk="0">
                  <a:moveTo>
                    <a:pt x="21723" y="0"/>
                  </a:moveTo>
                  <a:cubicBezTo>
                    <a:pt x="21723" y="11929"/>
                    <a:pt x="12052" y="21600"/>
                    <a:pt x="123" y="21600"/>
                  </a:cubicBezTo>
                  <a:cubicBezTo>
                    <a:pt x="82" y="21600"/>
                    <a:pt x="41" y="21599"/>
                    <a:pt x="0" y="21599"/>
                  </a:cubicBezTo>
                  <a:lnTo>
                    <a:pt x="123" y="0"/>
                  </a:lnTo>
                  <a:close/>
                </a:path>
              </a:pathLst>
            </a:custGeom>
            <a:noFill/>
            <a:ln w="12700"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5" name="Oval 77"/>
            <p:cNvSpPr>
              <a:spLocks noChangeArrowheads="1"/>
            </p:cNvSpPr>
            <p:nvPr/>
          </p:nvSpPr>
          <p:spPr bwMode="auto">
            <a:xfrm>
              <a:off x="1086" y="2038"/>
              <a:ext cx="8" cy="20"/>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6" name="Oval 78"/>
            <p:cNvSpPr>
              <a:spLocks noChangeArrowheads="1"/>
            </p:cNvSpPr>
            <p:nvPr/>
          </p:nvSpPr>
          <p:spPr bwMode="auto">
            <a:xfrm>
              <a:off x="1086" y="2098"/>
              <a:ext cx="8" cy="19"/>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7" name="Oval 79"/>
            <p:cNvSpPr>
              <a:spLocks noChangeArrowheads="1"/>
            </p:cNvSpPr>
            <p:nvPr/>
          </p:nvSpPr>
          <p:spPr bwMode="auto">
            <a:xfrm>
              <a:off x="1086" y="2152"/>
              <a:ext cx="8" cy="19"/>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8" name="Oval 80"/>
            <p:cNvSpPr>
              <a:spLocks noChangeArrowheads="1"/>
            </p:cNvSpPr>
            <p:nvPr/>
          </p:nvSpPr>
          <p:spPr bwMode="auto">
            <a:xfrm>
              <a:off x="1319" y="2036"/>
              <a:ext cx="9" cy="18"/>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89" name="Oval 81"/>
            <p:cNvSpPr>
              <a:spLocks noChangeArrowheads="1"/>
            </p:cNvSpPr>
            <p:nvPr/>
          </p:nvSpPr>
          <p:spPr bwMode="auto">
            <a:xfrm>
              <a:off x="1319" y="2095"/>
              <a:ext cx="9" cy="19"/>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90" name="Oval 82"/>
            <p:cNvSpPr>
              <a:spLocks noChangeArrowheads="1"/>
            </p:cNvSpPr>
            <p:nvPr/>
          </p:nvSpPr>
          <p:spPr bwMode="auto">
            <a:xfrm>
              <a:off x="1319" y="2149"/>
              <a:ext cx="9" cy="19"/>
            </a:xfrm>
            <a:prstGeom prst="ellipse">
              <a:avLst/>
            </a:prstGeom>
            <a:solidFill>
              <a:srgbClr val="B760F9"/>
            </a:solidFill>
            <a:ln w="127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491" name="Group 83"/>
            <p:cNvGrpSpPr>
              <a:grpSpLocks/>
            </p:cNvGrpSpPr>
            <p:nvPr/>
          </p:nvGrpSpPr>
          <p:grpSpPr bwMode="auto">
            <a:xfrm>
              <a:off x="108" y="1941"/>
              <a:ext cx="739" cy="272"/>
              <a:chOff x="295" y="4025"/>
              <a:chExt cx="1271" cy="502"/>
            </a:xfrm>
          </p:grpSpPr>
          <p:sp>
            <p:nvSpPr>
              <p:cNvPr id="17492" name="Rectangle 84"/>
              <p:cNvSpPr>
                <a:spLocks noChangeArrowheads="1"/>
              </p:cNvSpPr>
              <p:nvPr/>
            </p:nvSpPr>
            <p:spPr bwMode="auto">
              <a:xfrm>
                <a:off x="295" y="4025"/>
                <a:ext cx="1271"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Oxidation -</a:t>
                </a:r>
              </a:p>
            </p:txBody>
          </p:sp>
          <p:sp>
            <p:nvSpPr>
              <p:cNvPr id="17493" name="Rectangle 85"/>
              <p:cNvSpPr>
                <a:spLocks noChangeArrowheads="1"/>
              </p:cNvSpPr>
              <p:nvPr/>
            </p:nvSpPr>
            <p:spPr bwMode="auto">
              <a:xfrm>
                <a:off x="295" y="4156"/>
                <a:ext cx="1206"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Heat Treat</a:t>
                </a:r>
              </a:p>
            </p:txBody>
          </p:sp>
        </p:grpSp>
        <p:sp>
          <p:nvSpPr>
            <p:cNvPr id="17494" name="Rectangle 86"/>
            <p:cNvSpPr>
              <a:spLocks noChangeArrowheads="1"/>
            </p:cNvSpPr>
            <p:nvPr/>
          </p:nvSpPr>
          <p:spPr bwMode="auto">
            <a:xfrm>
              <a:off x="10" y="1941"/>
              <a:ext cx="214"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4.</a:t>
              </a:r>
            </a:p>
          </p:txBody>
        </p:sp>
        <p:sp>
          <p:nvSpPr>
            <p:cNvPr id="17496" name="Oval 88"/>
            <p:cNvSpPr>
              <a:spLocks noChangeArrowheads="1"/>
            </p:cNvSpPr>
            <p:nvPr/>
          </p:nvSpPr>
          <p:spPr bwMode="auto">
            <a:xfrm>
              <a:off x="1135" y="1460"/>
              <a:ext cx="107" cy="53"/>
            </a:xfrm>
            <a:prstGeom prst="ellipse">
              <a:avLst/>
            </a:prstGeom>
            <a:solidFill>
              <a:srgbClr val="B3B900"/>
            </a:solidFill>
            <a:ln w="12700">
              <a:solidFill>
                <a:srgbClr val="B3B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97" name="Oval 89"/>
            <p:cNvSpPr>
              <a:spLocks noChangeArrowheads="1"/>
            </p:cNvSpPr>
            <p:nvPr/>
          </p:nvSpPr>
          <p:spPr bwMode="auto">
            <a:xfrm>
              <a:off x="1135" y="1623"/>
              <a:ext cx="107" cy="52"/>
            </a:xfrm>
            <a:prstGeom prst="ellipse">
              <a:avLst/>
            </a:prstGeom>
            <a:solidFill>
              <a:srgbClr val="B3B900"/>
            </a:solidFill>
            <a:ln w="12700">
              <a:solidFill>
                <a:srgbClr val="B3B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98" name="Oval 90"/>
            <p:cNvSpPr>
              <a:spLocks noChangeArrowheads="1"/>
            </p:cNvSpPr>
            <p:nvPr/>
          </p:nvSpPr>
          <p:spPr bwMode="auto">
            <a:xfrm>
              <a:off x="1147" y="1471"/>
              <a:ext cx="84" cy="37"/>
            </a:xfrm>
            <a:prstGeom prst="ellipse">
              <a:avLst/>
            </a:prstGeom>
            <a:solidFill>
              <a:srgbClr val="714400"/>
            </a:solidFill>
            <a:ln w="12700">
              <a:solidFill>
                <a:srgbClr val="71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99" name="Freeform 91"/>
            <p:cNvSpPr>
              <a:spLocks/>
            </p:cNvSpPr>
            <p:nvPr/>
          </p:nvSpPr>
          <p:spPr bwMode="auto">
            <a:xfrm>
              <a:off x="1136" y="1414"/>
              <a:ext cx="108" cy="98"/>
            </a:xfrm>
            <a:custGeom>
              <a:avLst/>
              <a:gdLst>
                <a:gd name="T0" fmla="*/ 93 w 187"/>
                <a:gd name="T1" fmla="*/ 178 h 179"/>
                <a:gd name="T2" fmla="*/ 186 w 187"/>
                <a:gd name="T3" fmla="*/ 0 h 179"/>
                <a:gd name="T4" fmla="*/ 0 w 187"/>
                <a:gd name="T5" fmla="*/ 0 h 179"/>
                <a:gd name="T6" fmla="*/ 93 w 187"/>
                <a:gd name="T7" fmla="*/ 178 h 179"/>
              </a:gdLst>
              <a:ahLst/>
              <a:cxnLst>
                <a:cxn ang="0">
                  <a:pos x="T0" y="T1"/>
                </a:cxn>
                <a:cxn ang="0">
                  <a:pos x="T2" y="T3"/>
                </a:cxn>
                <a:cxn ang="0">
                  <a:pos x="T4" y="T5"/>
                </a:cxn>
                <a:cxn ang="0">
                  <a:pos x="T6" y="T7"/>
                </a:cxn>
              </a:cxnLst>
              <a:rect l="0" t="0" r="r" b="b"/>
              <a:pathLst>
                <a:path w="187" h="179">
                  <a:moveTo>
                    <a:pt x="93" y="178"/>
                  </a:moveTo>
                  <a:lnTo>
                    <a:pt x="186" y="0"/>
                  </a:lnTo>
                  <a:lnTo>
                    <a:pt x="0" y="0"/>
                  </a:lnTo>
                  <a:lnTo>
                    <a:pt x="93" y="178"/>
                  </a:lnTo>
                </a:path>
              </a:pathLst>
            </a:custGeom>
            <a:solidFill>
              <a:srgbClr val="DDDDDD"/>
            </a:solidFill>
            <a:ln w="12700" cap="rnd" cmpd="sng">
              <a:solidFill>
                <a:srgbClr val="47474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00" name="Oval 92"/>
            <p:cNvSpPr>
              <a:spLocks noChangeArrowheads="1"/>
            </p:cNvSpPr>
            <p:nvPr/>
          </p:nvSpPr>
          <p:spPr bwMode="auto">
            <a:xfrm>
              <a:off x="1140" y="1405"/>
              <a:ext cx="100" cy="15"/>
            </a:xfrm>
            <a:prstGeom prst="ellipse">
              <a:avLst/>
            </a:prstGeom>
            <a:solidFill>
              <a:srgbClr val="333333"/>
            </a:solidFill>
            <a:ln w="127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02" name="Freeform 94"/>
            <p:cNvSpPr>
              <a:spLocks/>
            </p:cNvSpPr>
            <p:nvPr/>
          </p:nvSpPr>
          <p:spPr bwMode="auto">
            <a:xfrm>
              <a:off x="1174" y="1362"/>
              <a:ext cx="47" cy="44"/>
            </a:xfrm>
            <a:custGeom>
              <a:avLst/>
              <a:gdLst>
                <a:gd name="T0" fmla="*/ 40 w 81"/>
                <a:gd name="T1" fmla="*/ 0 h 81"/>
                <a:gd name="T2" fmla="*/ 0 w 81"/>
                <a:gd name="T3" fmla="*/ 80 h 81"/>
                <a:gd name="T4" fmla="*/ 80 w 81"/>
                <a:gd name="T5" fmla="*/ 80 h 81"/>
                <a:gd name="T6" fmla="*/ 40 w 81"/>
                <a:gd name="T7" fmla="*/ 0 h 81"/>
              </a:gdLst>
              <a:ahLst/>
              <a:cxnLst>
                <a:cxn ang="0">
                  <a:pos x="T0" y="T1"/>
                </a:cxn>
                <a:cxn ang="0">
                  <a:pos x="T2" y="T3"/>
                </a:cxn>
                <a:cxn ang="0">
                  <a:pos x="T4" y="T5"/>
                </a:cxn>
                <a:cxn ang="0">
                  <a:pos x="T6" y="T7"/>
                </a:cxn>
              </a:cxnLst>
              <a:rect l="0" t="0" r="r" b="b"/>
              <a:pathLst>
                <a:path w="81" h="81">
                  <a:moveTo>
                    <a:pt x="40" y="0"/>
                  </a:moveTo>
                  <a:lnTo>
                    <a:pt x="0" y="80"/>
                  </a:lnTo>
                  <a:lnTo>
                    <a:pt x="80" y="80"/>
                  </a:lnTo>
                  <a:lnTo>
                    <a:pt x="40" y="0"/>
                  </a:lnTo>
                </a:path>
              </a:pathLst>
            </a:custGeom>
            <a:solidFill>
              <a:srgbClr val="DDDDDD"/>
            </a:solidFill>
            <a:ln w="12700" cap="rnd" cmpd="sng">
              <a:solidFill>
                <a:srgbClr val="23232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03" name="Freeform 95"/>
            <p:cNvSpPr>
              <a:spLocks/>
            </p:cNvSpPr>
            <p:nvPr/>
          </p:nvSpPr>
          <p:spPr bwMode="auto">
            <a:xfrm>
              <a:off x="1161" y="1362"/>
              <a:ext cx="47" cy="44"/>
            </a:xfrm>
            <a:custGeom>
              <a:avLst/>
              <a:gdLst>
                <a:gd name="T0" fmla="*/ 40 w 82"/>
                <a:gd name="T1" fmla="*/ 0 h 81"/>
                <a:gd name="T2" fmla="*/ 0 w 82"/>
                <a:gd name="T3" fmla="*/ 80 h 81"/>
                <a:gd name="T4" fmla="*/ 81 w 82"/>
                <a:gd name="T5" fmla="*/ 80 h 81"/>
                <a:gd name="T6" fmla="*/ 40 w 82"/>
                <a:gd name="T7" fmla="*/ 0 h 81"/>
              </a:gdLst>
              <a:ahLst/>
              <a:cxnLst>
                <a:cxn ang="0">
                  <a:pos x="T0" y="T1"/>
                </a:cxn>
                <a:cxn ang="0">
                  <a:pos x="T2" y="T3"/>
                </a:cxn>
                <a:cxn ang="0">
                  <a:pos x="T4" y="T5"/>
                </a:cxn>
                <a:cxn ang="0">
                  <a:pos x="T6" y="T7"/>
                </a:cxn>
              </a:cxnLst>
              <a:rect l="0" t="0" r="r" b="b"/>
              <a:pathLst>
                <a:path w="82" h="81">
                  <a:moveTo>
                    <a:pt x="40" y="0"/>
                  </a:moveTo>
                  <a:lnTo>
                    <a:pt x="0" y="80"/>
                  </a:lnTo>
                  <a:lnTo>
                    <a:pt x="81" y="80"/>
                  </a:lnTo>
                  <a:lnTo>
                    <a:pt x="40" y="0"/>
                  </a:lnTo>
                </a:path>
              </a:pathLst>
            </a:custGeom>
            <a:solidFill>
              <a:srgbClr val="DDDDDD"/>
            </a:solidFill>
            <a:ln w="12700" cap="rnd" cmpd="sng">
              <a:solidFill>
                <a:srgbClr val="23232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04" name="Line 96"/>
            <p:cNvSpPr>
              <a:spLocks noChangeShapeType="1"/>
            </p:cNvSpPr>
            <p:nvPr/>
          </p:nvSpPr>
          <p:spPr bwMode="auto">
            <a:xfrm>
              <a:off x="880" y="1386"/>
              <a:ext cx="131" cy="38"/>
            </a:xfrm>
            <a:prstGeom prst="line">
              <a:avLst/>
            </a:prstGeom>
            <a:noFill/>
            <a:ln w="508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05" name="Freeform 97"/>
            <p:cNvSpPr>
              <a:spLocks/>
            </p:cNvSpPr>
            <p:nvPr/>
          </p:nvSpPr>
          <p:spPr bwMode="auto">
            <a:xfrm>
              <a:off x="979" y="1396"/>
              <a:ext cx="76" cy="48"/>
            </a:xfrm>
            <a:custGeom>
              <a:avLst/>
              <a:gdLst>
                <a:gd name="T0" fmla="*/ 128 w 129"/>
                <a:gd name="T1" fmla="*/ 86 h 87"/>
                <a:gd name="T2" fmla="*/ 23 w 129"/>
                <a:gd name="T3" fmla="*/ 0 h 87"/>
                <a:gd name="T4" fmla="*/ 0 w 129"/>
                <a:gd name="T5" fmla="*/ 81 h 87"/>
                <a:gd name="T6" fmla="*/ 128 w 129"/>
                <a:gd name="T7" fmla="*/ 86 h 87"/>
              </a:gdLst>
              <a:ahLst/>
              <a:cxnLst>
                <a:cxn ang="0">
                  <a:pos x="T0" y="T1"/>
                </a:cxn>
                <a:cxn ang="0">
                  <a:pos x="T2" y="T3"/>
                </a:cxn>
                <a:cxn ang="0">
                  <a:pos x="T4" y="T5"/>
                </a:cxn>
                <a:cxn ang="0">
                  <a:pos x="T6" y="T7"/>
                </a:cxn>
              </a:cxnLst>
              <a:rect l="0" t="0" r="r" b="b"/>
              <a:pathLst>
                <a:path w="129" h="87">
                  <a:moveTo>
                    <a:pt x="128" y="86"/>
                  </a:moveTo>
                  <a:lnTo>
                    <a:pt x="23" y="0"/>
                  </a:lnTo>
                  <a:lnTo>
                    <a:pt x="0" y="81"/>
                  </a:lnTo>
                  <a:lnTo>
                    <a:pt x="128" y="86"/>
                  </a:lnTo>
                </a:path>
              </a:pathLst>
            </a:custGeom>
            <a:solidFill>
              <a:schemeClr val="folHlink"/>
            </a:solidFill>
            <a:ln w="12700" cap="rnd" cmpd="sng">
              <a:solidFill>
                <a:schemeClr val="fo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06" name="Line 98"/>
            <p:cNvSpPr>
              <a:spLocks noChangeShapeType="1"/>
            </p:cNvSpPr>
            <p:nvPr/>
          </p:nvSpPr>
          <p:spPr bwMode="auto">
            <a:xfrm flipH="1">
              <a:off x="1336" y="1375"/>
              <a:ext cx="183" cy="40"/>
            </a:xfrm>
            <a:prstGeom prst="line">
              <a:avLst/>
            </a:prstGeom>
            <a:noFill/>
            <a:ln w="508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07" name="Freeform 99"/>
            <p:cNvSpPr>
              <a:spLocks/>
            </p:cNvSpPr>
            <p:nvPr/>
          </p:nvSpPr>
          <p:spPr bwMode="auto">
            <a:xfrm>
              <a:off x="1308" y="1388"/>
              <a:ext cx="75" cy="46"/>
            </a:xfrm>
            <a:custGeom>
              <a:avLst/>
              <a:gdLst>
                <a:gd name="T0" fmla="*/ 0 w 129"/>
                <a:gd name="T1" fmla="*/ 84 h 85"/>
                <a:gd name="T2" fmla="*/ 128 w 129"/>
                <a:gd name="T3" fmla="*/ 81 h 85"/>
                <a:gd name="T4" fmla="*/ 107 w 129"/>
                <a:gd name="T5" fmla="*/ 0 h 85"/>
                <a:gd name="T6" fmla="*/ 0 w 129"/>
                <a:gd name="T7" fmla="*/ 84 h 85"/>
              </a:gdLst>
              <a:ahLst/>
              <a:cxnLst>
                <a:cxn ang="0">
                  <a:pos x="T0" y="T1"/>
                </a:cxn>
                <a:cxn ang="0">
                  <a:pos x="T2" y="T3"/>
                </a:cxn>
                <a:cxn ang="0">
                  <a:pos x="T4" y="T5"/>
                </a:cxn>
                <a:cxn ang="0">
                  <a:pos x="T6" y="T7"/>
                </a:cxn>
              </a:cxnLst>
              <a:rect l="0" t="0" r="r" b="b"/>
              <a:pathLst>
                <a:path w="129" h="85">
                  <a:moveTo>
                    <a:pt x="0" y="84"/>
                  </a:moveTo>
                  <a:lnTo>
                    <a:pt x="128" y="81"/>
                  </a:lnTo>
                  <a:lnTo>
                    <a:pt x="107" y="0"/>
                  </a:lnTo>
                  <a:lnTo>
                    <a:pt x="0" y="84"/>
                  </a:lnTo>
                </a:path>
              </a:pathLst>
            </a:custGeom>
            <a:solidFill>
              <a:schemeClr val="folHlink"/>
            </a:solidFill>
            <a:ln w="12700" cap="rnd" cmpd="sng">
              <a:solidFill>
                <a:schemeClr val="fo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08" name="Rectangle 100"/>
            <p:cNvSpPr>
              <a:spLocks noChangeArrowheads="1"/>
            </p:cNvSpPr>
            <p:nvPr/>
          </p:nvSpPr>
          <p:spPr bwMode="auto">
            <a:xfrm>
              <a:off x="94" y="1427"/>
              <a:ext cx="900"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Billet Packing</a:t>
              </a:r>
            </a:p>
          </p:txBody>
        </p:sp>
        <p:sp>
          <p:nvSpPr>
            <p:cNvPr id="17509" name="Rectangle 101"/>
            <p:cNvSpPr>
              <a:spLocks noChangeArrowheads="1"/>
            </p:cNvSpPr>
            <p:nvPr/>
          </p:nvSpPr>
          <p:spPr bwMode="auto">
            <a:xfrm>
              <a:off x="94" y="1497"/>
              <a:ext cx="660"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&amp; Sealing</a:t>
              </a:r>
            </a:p>
          </p:txBody>
        </p:sp>
        <p:sp>
          <p:nvSpPr>
            <p:cNvPr id="17510" name="Rectangle 102"/>
            <p:cNvSpPr>
              <a:spLocks noChangeArrowheads="1"/>
            </p:cNvSpPr>
            <p:nvPr/>
          </p:nvSpPr>
          <p:spPr bwMode="auto">
            <a:xfrm>
              <a:off x="6" y="1427"/>
              <a:ext cx="21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500" b="1">
                  <a:latin typeface="Arial" pitchFamily="34" charset="0"/>
                </a:rPr>
                <a:t>2.</a:t>
              </a:r>
            </a:p>
          </p:txBody>
        </p:sp>
        <p:sp>
          <p:nvSpPr>
            <p:cNvPr id="17511" name="Rectangle 103"/>
            <p:cNvSpPr>
              <a:spLocks noChangeArrowheads="1"/>
            </p:cNvSpPr>
            <p:nvPr/>
          </p:nvSpPr>
          <p:spPr bwMode="auto">
            <a:xfrm>
              <a:off x="1133" y="1493"/>
              <a:ext cx="109" cy="155"/>
            </a:xfrm>
            <a:prstGeom prst="rect">
              <a:avLst/>
            </a:prstGeom>
            <a:solidFill>
              <a:srgbClr val="B3B900"/>
            </a:solidFill>
            <a:ln w="12700">
              <a:solidFill>
                <a:srgbClr val="B3B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 name="Rectangle 105"/>
            <p:cNvSpPr>
              <a:spLocks noChangeArrowheads="1"/>
            </p:cNvSpPr>
            <p:nvPr/>
          </p:nvSpPr>
          <p:spPr bwMode="auto">
            <a:xfrm>
              <a:off x="44" y="1008"/>
              <a:ext cx="2569" cy="1872"/>
            </a:xfrm>
            <a:prstGeom prst="rect">
              <a:avLst/>
            </a:prstGeom>
            <a:solidFill>
              <a:srgbClr val="CCFFFF"/>
            </a:solidFill>
            <a:ln w="12700">
              <a:solidFill>
                <a:srgbClr val="FFFFFF"/>
              </a:solidFill>
              <a:miter lim="800000"/>
              <a:headEnd/>
              <a:tailEnd/>
            </a:ln>
          </p:spPr>
          <p:txBody>
            <a:bodyPr/>
            <a:lstStyle/>
            <a:p>
              <a:endParaRPr lang="en-US"/>
            </a:p>
          </p:txBody>
        </p:sp>
        <p:sp>
          <p:nvSpPr>
            <p:cNvPr id="17514" name="Rectangle 106"/>
            <p:cNvSpPr>
              <a:spLocks noChangeArrowheads="1"/>
            </p:cNvSpPr>
            <p:nvPr/>
          </p:nvSpPr>
          <p:spPr bwMode="auto">
            <a:xfrm>
              <a:off x="2018" y="1327"/>
              <a:ext cx="30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7515" name="Picture 1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 y="2380"/>
              <a:ext cx="235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6" name="Picture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 y="1133"/>
              <a:ext cx="2172" cy="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7" name="Group 109"/>
            <p:cNvGrpSpPr>
              <a:grpSpLocks/>
            </p:cNvGrpSpPr>
            <p:nvPr/>
          </p:nvGrpSpPr>
          <p:grpSpPr bwMode="auto">
            <a:xfrm>
              <a:off x="1241" y="2048"/>
              <a:ext cx="116" cy="249"/>
              <a:chOff x="1059" y="2219"/>
              <a:chExt cx="93" cy="288"/>
            </a:xfrm>
          </p:grpSpPr>
          <p:sp>
            <p:nvSpPr>
              <p:cNvPr id="17518" name="Rectangle 110"/>
              <p:cNvSpPr>
                <a:spLocks noChangeArrowheads="1"/>
              </p:cNvSpPr>
              <p:nvPr/>
            </p:nvSpPr>
            <p:spPr bwMode="auto">
              <a:xfrm>
                <a:off x="1096" y="2309"/>
                <a:ext cx="18" cy="1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519" name="Freeform 111"/>
              <p:cNvSpPr>
                <a:spLocks/>
              </p:cNvSpPr>
              <p:nvPr/>
            </p:nvSpPr>
            <p:spPr bwMode="auto">
              <a:xfrm>
                <a:off x="1059" y="2219"/>
                <a:ext cx="93" cy="92"/>
              </a:xfrm>
              <a:custGeom>
                <a:avLst/>
                <a:gdLst>
                  <a:gd name="T0" fmla="*/ 93 w 93"/>
                  <a:gd name="T1" fmla="*/ 92 h 92"/>
                  <a:gd name="T2" fmla="*/ 46 w 93"/>
                  <a:gd name="T3" fmla="*/ 0 h 92"/>
                  <a:gd name="T4" fmla="*/ 0 w 93"/>
                  <a:gd name="T5" fmla="*/ 92 h 92"/>
                  <a:gd name="T6" fmla="*/ 93 w 93"/>
                  <a:gd name="T7" fmla="*/ 92 h 92"/>
                </a:gdLst>
                <a:ahLst/>
                <a:cxnLst>
                  <a:cxn ang="0">
                    <a:pos x="T0" y="T1"/>
                  </a:cxn>
                  <a:cxn ang="0">
                    <a:pos x="T2" y="T3"/>
                  </a:cxn>
                  <a:cxn ang="0">
                    <a:pos x="T4" y="T5"/>
                  </a:cxn>
                  <a:cxn ang="0">
                    <a:pos x="T6" y="T7"/>
                  </a:cxn>
                </a:cxnLst>
                <a:rect l="0" t="0" r="r" b="b"/>
                <a:pathLst>
                  <a:path w="93" h="92">
                    <a:moveTo>
                      <a:pt x="93" y="92"/>
                    </a:moveTo>
                    <a:lnTo>
                      <a:pt x="46" y="0"/>
                    </a:lnTo>
                    <a:lnTo>
                      <a:pt x="0" y="92"/>
                    </a:lnTo>
                    <a:lnTo>
                      <a:pt x="93"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7524" name="Picture 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648200"/>
            <a:ext cx="1117600" cy="189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25" name="Rectangle 117"/>
          <p:cNvSpPr>
            <a:spLocks noChangeArrowheads="1"/>
          </p:cNvSpPr>
          <p:nvPr/>
        </p:nvSpPr>
        <p:spPr bwMode="auto">
          <a:xfrm>
            <a:off x="2133600" y="4724400"/>
            <a:ext cx="1828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a:t>Gen 1</a:t>
            </a:r>
          </a:p>
        </p:txBody>
      </p:sp>
      <p:sp>
        <p:nvSpPr>
          <p:cNvPr id="17526" name="Rectangle 118"/>
          <p:cNvSpPr>
            <a:spLocks noChangeArrowheads="1"/>
          </p:cNvSpPr>
          <p:nvPr/>
        </p:nvSpPr>
        <p:spPr bwMode="auto">
          <a:xfrm>
            <a:off x="5410200" y="1295400"/>
            <a:ext cx="1828800" cy="990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a:t>Gen 2</a:t>
            </a:r>
          </a:p>
        </p:txBody>
      </p:sp>
    </p:spTree>
    <p:extLst>
      <p:ext uri="{BB962C8B-B14F-4D97-AF65-F5344CB8AC3E}">
        <p14:creationId xmlns:p14="http://schemas.microsoft.com/office/powerpoint/2010/main" val="2586639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2114550"/>
            <a:ext cx="90487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6"/>
          <p:cNvSpPr>
            <a:spLocks noGrp="1"/>
          </p:cNvSpPr>
          <p:nvPr>
            <p:ph type="title" idx="4294967295"/>
          </p:nvPr>
        </p:nvSpPr>
        <p:spPr>
          <a:xfrm>
            <a:off x="0" y="274638"/>
            <a:ext cx="9144000" cy="1143000"/>
          </a:xfrm>
        </p:spPr>
        <p:txBody>
          <a:bodyPr>
            <a:normAutofit fontScale="90000"/>
          </a:bodyPr>
          <a:lstStyle/>
          <a:p>
            <a:r>
              <a:rPr lang="en-US" sz="4000"/>
              <a:t>Where Can We Apply Superconductivity to Electric Power?</a:t>
            </a:r>
          </a:p>
        </p:txBody>
      </p:sp>
      <p:sp>
        <p:nvSpPr>
          <p:cNvPr id="4" name="TextBox 3"/>
          <p:cNvSpPr txBox="1">
            <a:spLocks noChangeArrowheads="1"/>
          </p:cNvSpPr>
          <p:nvPr/>
        </p:nvSpPr>
        <p:spPr bwMode="auto">
          <a:xfrm>
            <a:off x="1371600" y="5562600"/>
            <a:ext cx="502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r>
              <a:rPr lang="en-US" sz="2800" b="1">
                <a:solidFill>
                  <a:srgbClr val="00B050"/>
                </a:solidFill>
              </a:rPr>
              <a:t>Potentially Everywhere</a:t>
            </a:r>
          </a:p>
        </p:txBody>
      </p:sp>
    </p:spTree>
    <p:extLst>
      <p:ext uri="{BB962C8B-B14F-4D97-AF65-F5344CB8AC3E}">
        <p14:creationId xmlns:p14="http://schemas.microsoft.com/office/powerpoint/2010/main" val="187681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idx="4294967295"/>
          </p:nvPr>
        </p:nvSpPr>
        <p:spPr/>
        <p:txBody>
          <a:bodyPr/>
          <a:lstStyle/>
          <a:p>
            <a:r>
              <a:rPr lang="en-US"/>
              <a:t>HTSC Utility Market (2006)</a:t>
            </a:r>
          </a:p>
        </p:txBody>
      </p:sp>
      <p:pic>
        <p:nvPicPr>
          <p:cNvPr id="266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38275"/>
            <a:ext cx="8077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5"/>
          <p:cNvSpPr txBox="1">
            <a:spLocks noChangeArrowheads="1"/>
          </p:cNvSpPr>
          <p:nvPr/>
        </p:nvSpPr>
        <p:spPr bwMode="auto">
          <a:xfrm>
            <a:off x="6858000" y="1981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itchFamily="34" charset="0"/>
                <a:cs typeface="Arial" pitchFamily="34" charset="0"/>
              </a:defRPr>
            </a:lvl1pPr>
            <a:lvl2pPr marL="742950" indent="-285750"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600200" indent="-228600" algn="l">
              <a:defRPr>
                <a:solidFill>
                  <a:schemeClr val="tx1"/>
                </a:solidFill>
                <a:latin typeface="Arial" pitchFamily="34" charset="0"/>
                <a:cs typeface="Arial" pitchFamily="34" charset="0"/>
              </a:defRPr>
            </a:lvl4pPr>
            <a:lvl5pPr marL="2057400" indent="-228600" algn="l">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1800" b="1">
                <a:solidFill>
                  <a:srgbClr val="FF3300"/>
                </a:solidFill>
                <a:latin typeface="Calibri" pitchFamily="34" charset="0"/>
              </a:rPr>
              <a:t>10 More Years!</a:t>
            </a:r>
          </a:p>
        </p:txBody>
      </p:sp>
    </p:spTree>
    <p:extLst>
      <p:ext uri="{BB962C8B-B14F-4D97-AF65-F5344CB8AC3E}">
        <p14:creationId xmlns:p14="http://schemas.microsoft.com/office/powerpoint/2010/main" val="9638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7525">
                                            <p:txEl>
                                              <p:pRg st="0" end="0"/>
                                            </p:txEl>
                                          </p:spTgt>
                                        </p:tgtEl>
                                        <p:attrNameLst>
                                          <p:attrName>style.visibility</p:attrName>
                                        </p:attrNameLst>
                                      </p:cBhvr>
                                      <p:to>
                                        <p:strVal val="visible"/>
                                      </p:to>
                                    </p:set>
                                    <p:anim calcmode="lin" valueType="num">
                                      <p:cBhvr additive="base">
                                        <p:cTn id="7" dur="500" fill="hold"/>
                                        <p:tgtEl>
                                          <p:spTgt spid="10752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75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63" y="1371600"/>
            <a:ext cx="3733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idx="4294967295"/>
          </p:nvPr>
        </p:nvSpPr>
        <p:spPr>
          <a:xfrm>
            <a:off x="457200" y="76200"/>
            <a:ext cx="8229600" cy="1143000"/>
          </a:xfrm>
        </p:spPr>
        <p:txBody>
          <a:bodyPr/>
          <a:lstStyle/>
          <a:p>
            <a:pPr eaLnBrk="1" hangingPunct="1"/>
            <a:r>
              <a:rPr lang="en-US" smtClean="0"/>
              <a:t>…in their shoes…</a:t>
            </a:r>
          </a:p>
        </p:txBody>
      </p:sp>
      <p:sp>
        <p:nvSpPr>
          <p:cNvPr id="67588" name="Content Placeholder 3"/>
          <p:cNvSpPr>
            <a:spLocks noGrp="1"/>
          </p:cNvSpPr>
          <p:nvPr>
            <p:ph idx="4294967295"/>
          </p:nvPr>
        </p:nvSpPr>
        <p:spPr>
          <a:xfrm>
            <a:off x="4419600" y="1447800"/>
            <a:ext cx="4648200" cy="5105400"/>
          </a:xfrm>
          <a:ln>
            <a:solidFill>
              <a:srgbClr val="FF0000"/>
            </a:solidFill>
            <a:miter lim="800000"/>
            <a:headEnd/>
            <a:tailEnd/>
          </a:ln>
        </p:spPr>
        <p:txBody>
          <a:bodyPr/>
          <a:lstStyle/>
          <a:p>
            <a:pPr eaLnBrk="1" hangingPunct="1"/>
            <a:r>
              <a:rPr lang="en-US" sz="2800" smtClean="0"/>
              <a:t>Paul Archibald Grant</a:t>
            </a:r>
          </a:p>
          <a:p>
            <a:pPr lvl="1" eaLnBrk="1" hangingPunct="1"/>
            <a:r>
              <a:rPr lang="en-US" sz="2400" smtClean="0"/>
              <a:t>W2AGZ</a:t>
            </a:r>
          </a:p>
          <a:p>
            <a:pPr lvl="1" eaLnBrk="1" hangingPunct="1"/>
            <a:r>
              <a:rPr lang="en-US" sz="2400" smtClean="0"/>
              <a:t>US Navy, WWII</a:t>
            </a:r>
          </a:p>
          <a:p>
            <a:pPr lvl="1" eaLnBrk="1" hangingPunct="1"/>
            <a:r>
              <a:rPr lang="en-US" sz="2400" smtClean="0">
                <a:solidFill>
                  <a:srgbClr val="FF0000"/>
                </a:solidFill>
              </a:rPr>
              <a:t>IBM, 1948-1974</a:t>
            </a:r>
          </a:p>
          <a:p>
            <a:pPr lvl="1" eaLnBrk="1" hangingPunct="1"/>
            <a:r>
              <a:rPr lang="en-US" sz="2400" smtClean="0"/>
              <a:t>Ski Patrol, 1948-1970</a:t>
            </a:r>
          </a:p>
          <a:p>
            <a:pPr eaLnBrk="1" hangingPunct="1"/>
            <a:r>
              <a:rPr lang="en-US" sz="2800" smtClean="0"/>
              <a:t>Mary Ann Whalen Grant</a:t>
            </a:r>
            <a:endParaRPr lang="en-US" sz="2400" smtClean="0"/>
          </a:p>
          <a:p>
            <a:pPr lvl="1" eaLnBrk="1" hangingPunct="1"/>
            <a:r>
              <a:rPr lang="en-US" sz="2400" smtClean="0"/>
              <a:t>CYO BB Champ, 1921</a:t>
            </a:r>
          </a:p>
          <a:p>
            <a:pPr lvl="1" eaLnBrk="1" hangingPunct="1"/>
            <a:r>
              <a:rPr lang="en-US" sz="2400" smtClean="0"/>
              <a:t>NYS Bowling Champ, 1939</a:t>
            </a:r>
          </a:p>
          <a:p>
            <a:pPr lvl="1" eaLnBrk="1" hangingPunct="1"/>
            <a:r>
              <a:rPr lang="en-US" sz="2400" smtClean="0"/>
              <a:t>Women’s Baseball, ‘33-’47</a:t>
            </a:r>
          </a:p>
          <a:p>
            <a:pPr lvl="1" eaLnBrk="1" hangingPunct="1"/>
            <a:r>
              <a:rPr lang="en-US" sz="2400" smtClean="0">
                <a:solidFill>
                  <a:srgbClr val="FF0000"/>
                </a:solidFill>
              </a:rPr>
              <a:t>CHG&amp;E, 1927-1965</a:t>
            </a:r>
          </a:p>
          <a:p>
            <a:pPr lvl="1" eaLnBrk="1" hangingPunct="1"/>
            <a:endParaRPr lang="en-US" sz="2400" smtClean="0"/>
          </a:p>
        </p:txBody>
      </p:sp>
    </p:spTree>
    <p:extLst>
      <p:ext uri="{BB962C8B-B14F-4D97-AF65-F5344CB8AC3E}">
        <p14:creationId xmlns:p14="http://schemas.microsoft.com/office/powerpoint/2010/main" val="1107420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idx="4294967295"/>
          </p:nvPr>
        </p:nvSpPr>
        <p:spPr/>
        <p:txBody>
          <a:bodyPr>
            <a:normAutofit fontScale="90000"/>
          </a:bodyPr>
          <a:lstStyle/>
          <a:p>
            <a:r>
              <a:rPr lang="en-US"/>
              <a:t>US Department of Energy</a:t>
            </a:r>
            <a:r>
              <a:rPr lang="en-US" sz="4000"/>
              <a:t/>
            </a:r>
            <a:br>
              <a:rPr lang="en-US" sz="4000"/>
            </a:br>
            <a:r>
              <a:rPr lang="en-US" sz="2800"/>
              <a:t>Budget of the Office of Electricity Delivery and Energy Reliability: FY 2010-11 (10</a:t>
            </a:r>
            <a:r>
              <a:rPr lang="en-US" sz="2800" baseline="30000"/>
              <a:t>3</a:t>
            </a:r>
            <a:r>
              <a:rPr lang="en-US" sz="2800"/>
              <a:t> USD)</a:t>
            </a:r>
          </a:p>
        </p:txBody>
      </p:sp>
      <p:pic>
        <p:nvPicPr>
          <p:cNvPr id="56323" name="Picture 5"/>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1752600"/>
            <a:ext cx="8610600" cy="4743450"/>
          </a:xfrm>
          <a:noFill/>
        </p:spPr>
      </p:pic>
      <p:sp>
        <p:nvSpPr>
          <p:cNvPr id="152584" name="Text Box 8"/>
          <p:cNvSpPr txBox="1">
            <a:spLocks noChangeArrowheads="1"/>
          </p:cNvSpPr>
          <p:nvPr/>
        </p:nvSpPr>
        <p:spPr bwMode="auto">
          <a:xfrm>
            <a:off x="6553200" y="29718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b="1">
                <a:solidFill>
                  <a:srgbClr val="FF3300"/>
                </a:solidFill>
              </a:rPr>
              <a:t>   ?             ?</a:t>
            </a:r>
          </a:p>
        </p:txBody>
      </p:sp>
      <p:sp>
        <p:nvSpPr>
          <p:cNvPr id="152585" name="Line 9"/>
          <p:cNvSpPr>
            <a:spLocks noChangeShapeType="1"/>
          </p:cNvSpPr>
          <p:nvPr/>
        </p:nvSpPr>
        <p:spPr bwMode="auto">
          <a:xfrm>
            <a:off x="609600" y="3984625"/>
            <a:ext cx="8077200"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Cloud Callout 11"/>
          <p:cNvSpPr>
            <a:spLocks noChangeArrowheads="1"/>
          </p:cNvSpPr>
          <p:nvPr/>
        </p:nvSpPr>
        <p:spPr bwMode="auto">
          <a:xfrm>
            <a:off x="4876800" y="6400800"/>
            <a:ext cx="4191000" cy="381000"/>
          </a:xfrm>
          <a:prstGeom prst="cloudCallout">
            <a:avLst>
              <a:gd name="adj1" fmla="val -17310"/>
              <a:gd name="adj2" fmla="val -90833"/>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2000" b="1">
                <a:solidFill>
                  <a:srgbClr val="FF0000"/>
                </a:solidFill>
                <a:latin typeface="Calibri" pitchFamily="34" charset="0"/>
              </a:rPr>
              <a:t>WOW ! “Obama Cash”</a:t>
            </a:r>
          </a:p>
        </p:txBody>
      </p:sp>
    </p:spTree>
    <p:extLst>
      <p:ext uri="{BB962C8B-B14F-4D97-AF65-F5344CB8AC3E}">
        <p14:creationId xmlns:p14="http://schemas.microsoft.com/office/powerpoint/2010/main" val="3071564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Effect transition="in" filter="wheel(4)">
                                      <p:cBhvr>
                                        <p:cTn id="7" dur="2000"/>
                                        <p:tgtEl>
                                          <p:spTgt spid="1525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258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p:bldP spid="152585"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457200" y="274638"/>
            <a:ext cx="8229600" cy="639762"/>
          </a:xfrm>
        </p:spPr>
        <p:txBody>
          <a:bodyPr>
            <a:normAutofit fontScale="90000"/>
          </a:bodyPr>
          <a:lstStyle/>
          <a:p>
            <a:pPr eaLnBrk="1" hangingPunct="1"/>
            <a:r>
              <a:rPr lang="en-US" smtClean="0"/>
              <a:t>EPRI &amp; Superconductivity</a:t>
            </a:r>
          </a:p>
        </p:txBody>
      </p:sp>
      <p:graphicFrame>
        <p:nvGraphicFramePr>
          <p:cNvPr id="4" name="Table 3"/>
          <p:cNvGraphicFramePr>
            <a:graphicFrameLocks noGrp="1"/>
          </p:cNvGraphicFramePr>
          <p:nvPr/>
        </p:nvGraphicFramePr>
        <p:xfrm>
          <a:off x="1371600" y="2066925"/>
          <a:ext cx="6096000" cy="2965453"/>
        </p:xfrm>
        <a:graphic>
          <a:graphicData uri="http://schemas.openxmlformats.org/drawingml/2006/table">
            <a:tbl>
              <a:tblPr/>
              <a:tblGrid>
                <a:gridCol w="2032000"/>
                <a:gridCol w="2032000"/>
                <a:gridCol w="2032000"/>
              </a:tblGrid>
              <a:tr h="3657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sng" strike="noStrike" cap="none" normalizeH="0" baseline="0" smtClean="0">
                          <a:ln>
                            <a:noFill/>
                          </a:ln>
                          <a:solidFill>
                            <a:schemeClr val="tx1"/>
                          </a:solidFill>
                          <a:effectLst/>
                          <a:latin typeface="Arial" charset="0"/>
                          <a:cs typeface="Arial" charset="0"/>
                        </a:rPr>
                        <a:t>Universities</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sng" strike="noStrike" cap="none" normalizeH="0" baseline="0" smtClean="0">
                          <a:ln>
                            <a:noFill/>
                          </a:ln>
                          <a:solidFill>
                            <a:schemeClr val="tx1"/>
                          </a:solidFill>
                          <a:effectLst/>
                          <a:latin typeface="Arial" charset="0"/>
                          <a:cs typeface="Arial" charset="0"/>
                        </a:rPr>
                        <a:t>Industry</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sng" strike="noStrike" cap="none" normalizeH="0" baseline="0" smtClean="0">
                          <a:ln>
                            <a:noFill/>
                          </a:ln>
                          <a:solidFill>
                            <a:schemeClr val="tx1"/>
                          </a:solidFill>
                          <a:effectLst/>
                          <a:latin typeface="Arial" charset="0"/>
                          <a:cs typeface="Arial" charset="0"/>
                        </a:rPr>
                        <a:t>Institutions</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Wisconsin</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AMSC*</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LANL</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Stanford</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Superpower</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LBNL</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MIT</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IBM</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ORNL</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Houston</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Pirelli</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DOE (Partner)</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Maryland</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Westinghouse</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CCAS</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Detroit Edison</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4793" name="TextBox 4"/>
          <p:cNvSpPr txBox="1">
            <a:spLocks noChangeArrowheads="1"/>
          </p:cNvSpPr>
          <p:nvPr/>
        </p:nvSpPr>
        <p:spPr bwMode="auto">
          <a:xfrm>
            <a:off x="2362200" y="10668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t>1993-2003 ($18M)</a:t>
            </a:r>
          </a:p>
        </p:txBody>
      </p:sp>
      <p:sp>
        <p:nvSpPr>
          <p:cNvPr id="74794" name="TextBox 5"/>
          <p:cNvSpPr txBox="1">
            <a:spLocks noChangeArrowheads="1"/>
          </p:cNvSpPr>
          <p:nvPr/>
        </p:nvSpPr>
        <p:spPr bwMode="auto">
          <a:xfrm>
            <a:off x="1219200" y="5181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*Coated Conductor Alliance ($4M(EPRI)+$6M(AMSC))</a:t>
            </a:r>
          </a:p>
        </p:txBody>
      </p:sp>
    </p:spTree>
    <p:extLst>
      <p:ext uri="{BB962C8B-B14F-4D97-AF65-F5344CB8AC3E}">
        <p14:creationId xmlns:p14="http://schemas.microsoft.com/office/powerpoint/2010/main" val="2430820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a:t>Rotating Machinery - Motors</a:t>
            </a:r>
          </a:p>
        </p:txBody>
      </p:sp>
      <p:pic>
        <p:nvPicPr>
          <p:cNvPr id="261123" name="Picture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47875" y="2847975"/>
            <a:ext cx="2371725" cy="2028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61124" name="Group 2"/>
          <p:cNvGrpSpPr>
            <a:grpSpLocks/>
          </p:cNvGrpSpPr>
          <p:nvPr/>
        </p:nvGrpSpPr>
        <p:grpSpPr bwMode="auto">
          <a:xfrm>
            <a:off x="85725" y="1295400"/>
            <a:ext cx="5019675" cy="3962400"/>
            <a:chOff x="1920" y="1200"/>
            <a:chExt cx="1770" cy="1776"/>
          </a:xfrm>
        </p:grpSpPr>
        <p:pic>
          <p:nvPicPr>
            <p:cNvPr id="2611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 y="1344"/>
              <a:ext cx="162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6" name="Rectangle 4"/>
            <p:cNvSpPr>
              <a:spLocks noChangeArrowheads="1"/>
            </p:cNvSpPr>
            <p:nvPr/>
          </p:nvSpPr>
          <p:spPr bwMode="auto">
            <a:xfrm>
              <a:off x="1920" y="1200"/>
              <a:ext cx="432"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1800">
                <a:latin typeface="Calibri" pitchFamily="34" charset="0"/>
              </a:endParaRPr>
            </a:p>
          </p:txBody>
        </p:sp>
      </p:grpSp>
      <p:sp>
        <p:nvSpPr>
          <p:cNvPr id="94217" name="Rectangle 9"/>
          <p:cNvSpPr>
            <a:spLocks noChangeArrowheads="1"/>
          </p:cNvSpPr>
          <p:nvPr/>
        </p:nvSpPr>
        <p:spPr bwMode="auto">
          <a:xfrm>
            <a:off x="4800600" y="1295400"/>
            <a:ext cx="3962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2800" b="1">
                <a:latin typeface="Comic Sans MS" pitchFamily="66" charset="0"/>
              </a:rPr>
              <a:t>25,000 hp</a:t>
            </a:r>
          </a:p>
          <a:p>
            <a:pPr marL="342900" indent="-342900" algn="l">
              <a:spcBef>
                <a:spcPct val="20000"/>
              </a:spcBef>
              <a:buFontTx/>
              <a:buChar char="•"/>
            </a:pPr>
            <a:r>
              <a:rPr lang="en-US" sz="2800" b="1">
                <a:latin typeface="Comic Sans MS" pitchFamily="66" charset="0"/>
              </a:rPr>
              <a:t>Small, Light (1/5 Conventional)</a:t>
            </a:r>
          </a:p>
          <a:p>
            <a:pPr marL="342900" indent="-342900" algn="l">
              <a:spcBef>
                <a:spcPct val="20000"/>
              </a:spcBef>
              <a:buFontTx/>
              <a:buChar char="•"/>
            </a:pPr>
            <a:r>
              <a:rPr lang="en-US" sz="2800" b="1">
                <a:latin typeface="Comic Sans MS" pitchFamily="66" charset="0"/>
              </a:rPr>
              <a:t>High Power Density</a:t>
            </a:r>
          </a:p>
          <a:p>
            <a:pPr marL="342900" indent="-342900" algn="l">
              <a:spcBef>
                <a:spcPct val="20000"/>
              </a:spcBef>
              <a:buFontTx/>
              <a:buChar char="•"/>
            </a:pPr>
            <a:r>
              <a:rPr lang="en-US" sz="2800" b="1">
                <a:latin typeface="Comic Sans MS" pitchFamily="66" charset="0"/>
              </a:rPr>
              <a:t>Quiet</a:t>
            </a:r>
          </a:p>
          <a:p>
            <a:pPr marL="342900" indent="-342900" algn="l">
              <a:spcBef>
                <a:spcPct val="20000"/>
              </a:spcBef>
              <a:buFontTx/>
              <a:buChar char="•"/>
            </a:pPr>
            <a:r>
              <a:rPr lang="en-US" sz="2800" b="1">
                <a:latin typeface="Comic Sans MS" pitchFamily="66" charset="0"/>
              </a:rPr>
              <a:t>Robust</a:t>
            </a:r>
          </a:p>
        </p:txBody>
      </p:sp>
      <p:pic>
        <p:nvPicPr>
          <p:cNvPr id="261128"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4395788"/>
            <a:ext cx="4038600" cy="2309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7948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4217">
                                            <p:txEl>
                                              <p:pRg st="0" end="0"/>
                                            </p:txEl>
                                          </p:spTgt>
                                        </p:tgtEl>
                                        <p:attrNameLst>
                                          <p:attrName>style.visibility</p:attrName>
                                        </p:attrNameLst>
                                      </p:cBhvr>
                                      <p:to>
                                        <p:strVal val="visible"/>
                                      </p:to>
                                    </p:set>
                                    <p:anim calcmode="lin" valueType="num">
                                      <p:cBhvr additive="base">
                                        <p:cTn id="7" dur="500" fill="hold"/>
                                        <p:tgtEl>
                                          <p:spTgt spid="942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42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4217">
                                            <p:txEl>
                                              <p:pRg st="1" end="1"/>
                                            </p:txEl>
                                          </p:spTgt>
                                        </p:tgtEl>
                                        <p:attrNameLst>
                                          <p:attrName>style.visibility</p:attrName>
                                        </p:attrNameLst>
                                      </p:cBhvr>
                                      <p:to>
                                        <p:strVal val="visible"/>
                                      </p:to>
                                    </p:set>
                                    <p:anim calcmode="lin" valueType="num">
                                      <p:cBhvr additive="base">
                                        <p:cTn id="13" dur="500" fill="hold"/>
                                        <p:tgtEl>
                                          <p:spTgt spid="9421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421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4217">
                                            <p:txEl>
                                              <p:pRg st="2" end="2"/>
                                            </p:txEl>
                                          </p:spTgt>
                                        </p:tgtEl>
                                        <p:attrNameLst>
                                          <p:attrName>style.visibility</p:attrName>
                                        </p:attrNameLst>
                                      </p:cBhvr>
                                      <p:to>
                                        <p:strVal val="visible"/>
                                      </p:to>
                                    </p:set>
                                    <p:anim calcmode="lin" valueType="num">
                                      <p:cBhvr additive="base">
                                        <p:cTn id="19" dur="500" fill="hold"/>
                                        <p:tgtEl>
                                          <p:spTgt spid="9421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42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4217">
                                            <p:txEl>
                                              <p:pRg st="3" end="3"/>
                                            </p:txEl>
                                          </p:spTgt>
                                        </p:tgtEl>
                                        <p:attrNameLst>
                                          <p:attrName>style.visibility</p:attrName>
                                        </p:attrNameLst>
                                      </p:cBhvr>
                                      <p:to>
                                        <p:strVal val="visible"/>
                                      </p:to>
                                    </p:set>
                                    <p:anim calcmode="lin" valueType="num">
                                      <p:cBhvr additive="base">
                                        <p:cTn id="25" dur="500" fill="hold"/>
                                        <p:tgtEl>
                                          <p:spTgt spid="9421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421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4217">
                                            <p:txEl>
                                              <p:pRg st="4" end="4"/>
                                            </p:txEl>
                                          </p:spTgt>
                                        </p:tgtEl>
                                        <p:attrNameLst>
                                          <p:attrName>style.visibility</p:attrName>
                                        </p:attrNameLst>
                                      </p:cBhvr>
                                      <p:to>
                                        <p:strVal val="visible"/>
                                      </p:to>
                                    </p:set>
                                    <p:anim calcmode="lin" valueType="num">
                                      <p:cBhvr additive="base">
                                        <p:cTn id="31" dur="500" fill="hold"/>
                                        <p:tgtEl>
                                          <p:spTgt spid="9421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421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t>Some Current “FCL” Projects</a:t>
            </a:r>
            <a:br>
              <a:rPr lang="en-US"/>
            </a:br>
            <a:r>
              <a:rPr lang="en-US" sz="2000"/>
              <a:t>Thanks…Robert Duckworth</a:t>
            </a:r>
          </a:p>
        </p:txBody>
      </p:sp>
      <p:pic>
        <p:nvPicPr>
          <p:cNvPr id="264195" name="Picture 3" descr="scl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600200"/>
            <a:ext cx="7696200" cy="4991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6" name="Rectangle 4"/>
          <p:cNvSpPr>
            <a:spLocks noChangeArrowheads="1"/>
          </p:cNvSpPr>
          <p:nvPr/>
        </p:nvSpPr>
        <p:spPr bwMode="auto">
          <a:xfrm>
            <a:off x="609600" y="4800600"/>
            <a:ext cx="2895600" cy="9144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6516581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scl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544638"/>
            <a:ext cx="8729662" cy="4232275"/>
          </a:xfrm>
          <a:prstGeom prst="rect">
            <a:avLst/>
          </a:prstGeom>
          <a:noFill/>
          <a:extLst>
            <a:ext uri="{909E8E84-426E-40DD-AFC4-6F175D3DCCD1}">
              <a14:hiddenFill xmlns:a14="http://schemas.microsoft.com/office/drawing/2010/main">
                <a:solidFill>
                  <a:srgbClr val="FFFFFF"/>
                </a:solidFill>
              </a14:hiddenFill>
            </a:ext>
          </a:extLst>
        </p:spPr>
      </p:pic>
      <p:sp>
        <p:nvSpPr>
          <p:cNvPr id="265219" name="Rectangle 3"/>
          <p:cNvSpPr>
            <a:spLocks noGrp="1" noChangeArrowheads="1"/>
          </p:cNvSpPr>
          <p:nvPr>
            <p:ph type="title"/>
          </p:nvPr>
        </p:nvSpPr>
        <p:spPr/>
        <p:txBody>
          <a:bodyPr/>
          <a:lstStyle/>
          <a:p>
            <a:r>
              <a:rPr lang="en-US" sz="4000"/>
              <a:t>HTSC FCL/XFMR Combo (2009)</a:t>
            </a:r>
          </a:p>
        </p:txBody>
      </p:sp>
    </p:spTree>
    <p:extLst>
      <p:ext uri="{BB962C8B-B14F-4D97-AF65-F5344CB8AC3E}">
        <p14:creationId xmlns:p14="http://schemas.microsoft.com/office/powerpoint/2010/main" val="1047005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2" descr="scl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35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Grp="1" noChangeArrowheads="1"/>
          </p:cNvSpPr>
          <p:nvPr>
            <p:ph type="title" idx="4294967295"/>
          </p:nvPr>
        </p:nvSpPr>
        <p:spPr>
          <a:xfrm>
            <a:off x="457200" y="76200"/>
            <a:ext cx="8229600" cy="1143000"/>
          </a:xfrm>
        </p:spPr>
        <p:txBody>
          <a:bodyPr/>
          <a:lstStyle/>
          <a:p>
            <a:pPr eaLnBrk="1" hangingPunct="1"/>
            <a:r>
              <a:rPr lang="en-US" smtClean="0"/>
              <a:t>Cables</a:t>
            </a:r>
          </a:p>
        </p:txBody>
      </p:sp>
      <p:pic>
        <p:nvPicPr>
          <p:cNvPr id="33796" name="Picture 6" descr="scl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437"/>
            <a:ext cx="50292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63658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914400"/>
            <a:ext cx="6315075"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447800"/>
            <a:ext cx="63658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137" y="1066800"/>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99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57200" y="152400"/>
            <a:ext cx="8229600" cy="1143000"/>
          </a:xfrm>
        </p:spPr>
        <p:txBody>
          <a:bodyPr>
            <a:normAutofit fontScale="90000"/>
          </a:bodyPr>
          <a:lstStyle/>
          <a:p>
            <a:r>
              <a:rPr lang="en-US" sz="4000"/>
              <a:t>AMSC/Nexans </a:t>
            </a:r>
            <a:br>
              <a:rPr lang="en-US" sz="4000"/>
            </a:br>
            <a:r>
              <a:rPr lang="en-US" sz="4000"/>
              <a:t>Long Island Power Authority</a:t>
            </a:r>
          </a:p>
        </p:txBody>
      </p:sp>
      <p:pic>
        <p:nvPicPr>
          <p:cNvPr id="522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35100"/>
            <a:ext cx="6553200"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8679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8"/>
          <p:cNvSpPr>
            <a:spLocks noGrp="1" noChangeArrowheads="1"/>
          </p:cNvSpPr>
          <p:nvPr>
            <p:ph type="title" idx="4294967295"/>
          </p:nvPr>
        </p:nvSpPr>
        <p:spPr>
          <a:xfrm>
            <a:off x="457200" y="76200"/>
            <a:ext cx="8229600" cy="1143000"/>
          </a:xfrm>
          <a:solidFill>
            <a:srgbClr val="FFFFFF"/>
          </a:solidFill>
        </p:spPr>
        <p:txBody>
          <a:bodyPr/>
          <a:lstStyle/>
          <a:p>
            <a:pPr eaLnBrk="1" hangingPunct="1"/>
            <a:r>
              <a:rPr lang="en-US" sz="4000" dirty="0" smtClean="0"/>
              <a:t>Various ac HTSC Cable Designs</a:t>
            </a:r>
          </a:p>
        </p:txBody>
      </p:sp>
      <p:grpSp>
        <p:nvGrpSpPr>
          <p:cNvPr id="155663" name="Group 15"/>
          <p:cNvGrpSpPr>
            <a:grpSpLocks/>
          </p:cNvGrpSpPr>
          <p:nvPr/>
        </p:nvGrpSpPr>
        <p:grpSpPr bwMode="auto">
          <a:xfrm>
            <a:off x="533400" y="1295400"/>
            <a:ext cx="2971800" cy="2195513"/>
            <a:chOff x="192" y="1104"/>
            <a:chExt cx="1872" cy="1383"/>
          </a:xfrm>
        </p:grpSpPr>
        <p:pic>
          <p:nvPicPr>
            <p:cNvPr id="1955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104"/>
              <a:ext cx="1872"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600" name="Text Box 8"/>
            <p:cNvSpPr txBox="1">
              <a:spLocks noChangeArrowheads="1"/>
            </p:cNvSpPr>
            <p:nvPr/>
          </p:nvSpPr>
          <p:spPr bwMode="auto">
            <a:xfrm>
              <a:off x="624" y="2256"/>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400">
                  <a:solidFill>
                    <a:srgbClr val="000000"/>
                  </a:solidFill>
                  <a:latin typeface="Arial" pitchFamily="34" charset="0"/>
                </a:rPr>
                <a:t>Sumitomo</a:t>
              </a:r>
            </a:p>
          </p:txBody>
        </p:sp>
      </p:grpSp>
      <p:grpSp>
        <p:nvGrpSpPr>
          <p:cNvPr id="155662" name="Group 14"/>
          <p:cNvGrpSpPr>
            <a:grpSpLocks/>
          </p:cNvGrpSpPr>
          <p:nvPr/>
        </p:nvGrpSpPr>
        <p:grpSpPr bwMode="auto">
          <a:xfrm>
            <a:off x="4572000" y="1143000"/>
            <a:ext cx="2781300" cy="1712913"/>
            <a:chOff x="3336" y="1200"/>
            <a:chExt cx="1464" cy="1212"/>
          </a:xfrm>
        </p:grpSpPr>
        <p:pic>
          <p:nvPicPr>
            <p:cNvPr id="1955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 y="1200"/>
              <a:ext cx="1464" cy="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98" name="Text Box 9"/>
            <p:cNvSpPr txBox="1">
              <a:spLocks noChangeArrowheads="1"/>
            </p:cNvSpPr>
            <p:nvPr/>
          </p:nvSpPr>
          <p:spPr bwMode="auto">
            <a:xfrm>
              <a:off x="3504" y="2112"/>
              <a:ext cx="1056"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400" dirty="0" err="1">
                  <a:solidFill>
                    <a:srgbClr val="000000"/>
                  </a:solidFill>
                  <a:latin typeface="Arial" pitchFamily="34" charset="0"/>
                </a:rPr>
                <a:t>Ultera</a:t>
              </a:r>
              <a:r>
                <a:rPr lang="en-US" sz="2400" dirty="0">
                  <a:solidFill>
                    <a:srgbClr val="000000"/>
                  </a:solidFill>
                  <a:latin typeface="Arial" pitchFamily="34" charset="0"/>
                </a:rPr>
                <a:t>-ORNL</a:t>
              </a:r>
            </a:p>
          </p:txBody>
        </p:sp>
      </p:grpSp>
      <p:grpSp>
        <p:nvGrpSpPr>
          <p:cNvPr id="155664" name="Group 16"/>
          <p:cNvGrpSpPr>
            <a:grpSpLocks/>
          </p:cNvGrpSpPr>
          <p:nvPr/>
        </p:nvGrpSpPr>
        <p:grpSpPr bwMode="auto">
          <a:xfrm>
            <a:off x="457200" y="3810000"/>
            <a:ext cx="3200400" cy="2587625"/>
            <a:chOff x="96" y="2597"/>
            <a:chExt cx="2016" cy="1630"/>
          </a:xfrm>
        </p:grpSpPr>
        <p:grpSp>
          <p:nvGrpSpPr>
            <p:cNvPr id="195593" name="Group 12"/>
            <p:cNvGrpSpPr>
              <a:grpSpLocks/>
            </p:cNvGrpSpPr>
            <p:nvPr/>
          </p:nvGrpSpPr>
          <p:grpSpPr bwMode="auto">
            <a:xfrm>
              <a:off x="96" y="2597"/>
              <a:ext cx="2016" cy="1339"/>
              <a:chOff x="96" y="2448"/>
              <a:chExt cx="2016" cy="1339"/>
            </a:xfrm>
          </p:grpSpPr>
          <p:pic>
            <p:nvPicPr>
              <p:cNvPr id="1955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518"/>
                <a:ext cx="1920"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96" name="Rectangle 11"/>
              <p:cNvSpPr>
                <a:spLocks noChangeArrowheads="1"/>
              </p:cNvSpPr>
              <p:nvPr/>
            </p:nvSpPr>
            <p:spPr bwMode="auto">
              <a:xfrm>
                <a:off x="96" y="2448"/>
                <a:ext cx="91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grpSp>
        <p:sp>
          <p:nvSpPr>
            <p:cNvPr id="195594" name="Text Box 13"/>
            <p:cNvSpPr txBox="1">
              <a:spLocks noChangeArrowheads="1"/>
            </p:cNvSpPr>
            <p:nvPr/>
          </p:nvSpPr>
          <p:spPr bwMode="auto">
            <a:xfrm>
              <a:off x="432" y="3936"/>
              <a:ext cx="13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400" dirty="0" err="1" smtClean="0">
                  <a:solidFill>
                    <a:srgbClr val="000000"/>
                  </a:solidFill>
                  <a:latin typeface="Arial" pitchFamily="34" charset="0"/>
                </a:rPr>
                <a:t>Nexans</a:t>
              </a:r>
              <a:r>
                <a:rPr lang="en-US" sz="2400" dirty="0" smtClean="0">
                  <a:solidFill>
                    <a:srgbClr val="000000"/>
                  </a:solidFill>
                  <a:latin typeface="Arial" pitchFamily="34" charset="0"/>
                </a:rPr>
                <a:t>-AMSC</a:t>
              </a:r>
              <a:endParaRPr lang="en-US" sz="2400" dirty="0">
                <a:solidFill>
                  <a:srgbClr val="000000"/>
                </a:solidFill>
                <a:latin typeface="Arial" pitchFamily="34" charset="0"/>
              </a:endParaRPr>
            </a:p>
          </p:txBody>
        </p:sp>
      </p:grpSp>
      <p:grpSp>
        <p:nvGrpSpPr>
          <p:cNvPr id="155674" name="Group 26"/>
          <p:cNvGrpSpPr>
            <a:grpSpLocks/>
          </p:cNvGrpSpPr>
          <p:nvPr/>
        </p:nvGrpSpPr>
        <p:grpSpPr bwMode="auto">
          <a:xfrm>
            <a:off x="5410200" y="3505200"/>
            <a:ext cx="1751013" cy="3033713"/>
            <a:chOff x="3408" y="2208"/>
            <a:chExt cx="1103" cy="1911"/>
          </a:xfrm>
        </p:grpSpPr>
        <p:pic>
          <p:nvPicPr>
            <p:cNvPr id="195591"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8" y="2208"/>
              <a:ext cx="1103"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92" name="Text Box 25"/>
            <p:cNvSpPr txBox="1">
              <a:spLocks noChangeArrowheads="1"/>
            </p:cNvSpPr>
            <p:nvPr/>
          </p:nvSpPr>
          <p:spPr bwMode="auto">
            <a:xfrm>
              <a:off x="3756" y="3888"/>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a:solidFill>
                    <a:srgbClr val="000000"/>
                  </a:solidFill>
                  <a:latin typeface="Arial" pitchFamily="34" charset="0"/>
                </a:rPr>
                <a:t>Pirelli</a:t>
              </a:r>
            </a:p>
          </p:txBody>
        </p:sp>
      </p:grpSp>
    </p:spTree>
    <p:extLst>
      <p:ext uri="{BB962C8B-B14F-4D97-AF65-F5344CB8AC3E}">
        <p14:creationId xmlns:p14="http://schemas.microsoft.com/office/powerpoint/2010/main" val="253114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5663"/>
                                        </p:tgtEl>
                                        <p:attrNameLst>
                                          <p:attrName>style.visibility</p:attrName>
                                        </p:attrNameLst>
                                      </p:cBhvr>
                                      <p:to>
                                        <p:strVal val="visible"/>
                                      </p:to>
                                    </p:set>
                                    <p:anim calcmode="lin" valueType="num">
                                      <p:cBhvr additive="base">
                                        <p:cTn id="7" dur="500" fill="hold"/>
                                        <p:tgtEl>
                                          <p:spTgt spid="155663"/>
                                        </p:tgtEl>
                                        <p:attrNameLst>
                                          <p:attrName>ppt_x</p:attrName>
                                        </p:attrNameLst>
                                      </p:cBhvr>
                                      <p:tavLst>
                                        <p:tav tm="0">
                                          <p:val>
                                            <p:strVal val="0-#ppt_w/2"/>
                                          </p:val>
                                        </p:tav>
                                        <p:tav tm="100000">
                                          <p:val>
                                            <p:strVal val="#ppt_x"/>
                                          </p:val>
                                        </p:tav>
                                      </p:tavLst>
                                    </p:anim>
                                    <p:anim calcmode="lin" valueType="num">
                                      <p:cBhvr additive="base">
                                        <p:cTn id="8" dur="500" fill="hold"/>
                                        <p:tgtEl>
                                          <p:spTgt spid="1556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5662"/>
                                        </p:tgtEl>
                                        <p:attrNameLst>
                                          <p:attrName>style.visibility</p:attrName>
                                        </p:attrNameLst>
                                      </p:cBhvr>
                                      <p:to>
                                        <p:strVal val="visible"/>
                                      </p:to>
                                    </p:set>
                                    <p:anim calcmode="lin" valueType="num">
                                      <p:cBhvr additive="base">
                                        <p:cTn id="13" dur="500" fill="hold"/>
                                        <p:tgtEl>
                                          <p:spTgt spid="155662"/>
                                        </p:tgtEl>
                                        <p:attrNameLst>
                                          <p:attrName>ppt_x</p:attrName>
                                        </p:attrNameLst>
                                      </p:cBhvr>
                                      <p:tavLst>
                                        <p:tav tm="0">
                                          <p:val>
                                            <p:strVal val="1+#ppt_w/2"/>
                                          </p:val>
                                        </p:tav>
                                        <p:tav tm="100000">
                                          <p:val>
                                            <p:strVal val="#ppt_x"/>
                                          </p:val>
                                        </p:tav>
                                      </p:tavLst>
                                    </p:anim>
                                    <p:anim calcmode="lin" valueType="num">
                                      <p:cBhvr additive="base">
                                        <p:cTn id="14" dur="500" fill="hold"/>
                                        <p:tgtEl>
                                          <p:spTgt spid="15566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5664"/>
                                        </p:tgtEl>
                                        <p:attrNameLst>
                                          <p:attrName>style.visibility</p:attrName>
                                        </p:attrNameLst>
                                      </p:cBhvr>
                                      <p:to>
                                        <p:strVal val="visible"/>
                                      </p:to>
                                    </p:set>
                                    <p:anim calcmode="lin" valueType="num">
                                      <p:cBhvr additive="base">
                                        <p:cTn id="19" dur="500" fill="hold"/>
                                        <p:tgtEl>
                                          <p:spTgt spid="155664"/>
                                        </p:tgtEl>
                                        <p:attrNameLst>
                                          <p:attrName>ppt_x</p:attrName>
                                        </p:attrNameLst>
                                      </p:cBhvr>
                                      <p:tavLst>
                                        <p:tav tm="0">
                                          <p:val>
                                            <p:strVal val="#ppt_x"/>
                                          </p:val>
                                        </p:tav>
                                        <p:tav tm="100000">
                                          <p:val>
                                            <p:strVal val="#ppt_x"/>
                                          </p:val>
                                        </p:tav>
                                      </p:tavLst>
                                    </p:anim>
                                    <p:anim calcmode="lin" valueType="num">
                                      <p:cBhvr additive="base">
                                        <p:cTn id="20" dur="500" fill="hold"/>
                                        <p:tgtEl>
                                          <p:spTgt spid="15566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5674"/>
                                        </p:tgtEl>
                                        <p:attrNameLst>
                                          <p:attrName>style.visibility</p:attrName>
                                        </p:attrNameLst>
                                      </p:cBhvr>
                                      <p:to>
                                        <p:strVal val="visible"/>
                                      </p:to>
                                    </p:set>
                                    <p:anim calcmode="lin" valueType="num">
                                      <p:cBhvr additive="base">
                                        <p:cTn id="25" dur="500" fill="hold"/>
                                        <p:tgtEl>
                                          <p:spTgt spid="155674"/>
                                        </p:tgtEl>
                                        <p:attrNameLst>
                                          <p:attrName>ppt_x</p:attrName>
                                        </p:attrNameLst>
                                      </p:cBhvr>
                                      <p:tavLst>
                                        <p:tav tm="0">
                                          <p:val>
                                            <p:strVal val="#ppt_x"/>
                                          </p:val>
                                        </p:tav>
                                        <p:tav tm="100000">
                                          <p:val>
                                            <p:strVal val="#ppt_x"/>
                                          </p:val>
                                        </p:tav>
                                      </p:tavLst>
                                    </p:anim>
                                    <p:anim calcmode="lin" valueType="num">
                                      <p:cBhvr additive="base">
                                        <p:cTn id="26" dur="500" fill="hold"/>
                                        <p:tgtEl>
                                          <p:spTgt spid="1556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0"/>
          <p:cNvSpPr>
            <a:spLocks noGrp="1" noChangeArrowheads="1"/>
          </p:cNvSpPr>
          <p:nvPr>
            <p:ph type="title" sz="quarter" idx="4294967295"/>
          </p:nvPr>
        </p:nvSpPr>
        <p:spPr>
          <a:xfrm>
            <a:off x="457200" y="76200"/>
            <a:ext cx="8229600" cy="1143000"/>
          </a:xfrm>
          <a:solidFill>
            <a:srgbClr val="FFFFFF"/>
          </a:solidFill>
        </p:spPr>
        <p:txBody>
          <a:bodyPr/>
          <a:lstStyle/>
          <a:p>
            <a:pPr eaLnBrk="1" hangingPunct="1"/>
            <a:r>
              <a:rPr lang="en-US" sz="4000" smtClean="0"/>
              <a:t>Various dc HTSC Cable Designs</a:t>
            </a:r>
          </a:p>
        </p:txBody>
      </p:sp>
      <p:grpSp>
        <p:nvGrpSpPr>
          <p:cNvPr id="161805" name="Group 13"/>
          <p:cNvGrpSpPr>
            <a:grpSpLocks/>
          </p:cNvGrpSpPr>
          <p:nvPr/>
        </p:nvGrpSpPr>
        <p:grpSpPr bwMode="auto">
          <a:xfrm>
            <a:off x="5562600" y="1447800"/>
            <a:ext cx="2789238" cy="2314575"/>
            <a:chOff x="3264" y="960"/>
            <a:chExt cx="2400" cy="2059"/>
          </a:xfrm>
        </p:grpSpPr>
        <p:pic>
          <p:nvPicPr>
            <p:cNvPr id="1966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960"/>
              <a:ext cx="2266" cy="1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20" name="Text Box 7"/>
            <p:cNvSpPr txBox="1">
              <a:spLocks noChangeArrowheads="1"/>
            </p:cNvSpPr>
            <p:nvPr/>
          </p:nvSpPr>
          <p:spPr bwMode="auto">
            <a:xfrm>
              <a:off x="3264" y="2370"/>
              <a:ext cx="2400" cy="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1400">
                  <a:solidFill>
                    <a:srgbClr val="000000"/>
                  </a:solidFill>
                  <a:latin typeface="Arial" pitchFamily="34" charset="0"/>
                </a:rPr>
                <a:t>EPRI: Schoenung, Hassenzahl, Grant (1997)</a:t>
              </a:r>
              <a:br>
                <a:rPr lang="en-US" sz="1400">
                  <a:solidFill>
                    <a:srgbClr val="000000"/>
                  </a:solidFill>
                  <a:latin typeface="Arial" pitchFamily="34" charset="0"/>
                </a:rPr>
              </a:br>
              <a:r>
                <a:rPr lang="en-US" sz="1400">
                  <a:solidFill>
                    <a:srgbClr val="000000"/>
                  </a:solidFill>
                  <a:latin typeface="Arial" pitchFamily="34" charset="0"/>
                </a:rPr>
                <a:t> +/- 50 kV, 50 kA, 5 GW</a:t>
              </a:r>
            </a:p>
          </p:txBody>
        </p:sp>
      </p:grpSp>
      <p:grpSp>
        <p:nvGrpSpPr>
          <p:cNvPr id="161806" name="Group 14"/>
          <p:cNvGrpSpPr>
            <a:grpSpLocks/>
          </p:cNvGrpSpPr>
          <p:nvPr/>
        </p:nvGrpSpPr>
        <p:grpSpPr bwMode="auto">
          <a:xfrm>
            <a:off x="304800" y="1371600"/>
            <a:ext cx="4035425" cy="2679700"/>
            <a:chOff x="288" y="1104"/>
            <a:chExt cx="2016" cy="1409"/>
          </a:xfrm>
        </p:grpSpPr>
        <p:pic>
          <p:nvPicPr>
            <p:cNvPr id="1966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104"/>
              <a:ext cx="2016" cy="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8" name="Text Box 12"/>
            <p:cNvSpPr txBox="1">
              <a:spLocks noChangeArrowheads="1"/>
            </p:cNvSpPr>
            <p:nvPr/>
          </p:nvSpPr>
          <p:spPr bwMode="auto">
            <a:xfrm>
              <a:off x="592" y="2241"/>
              <a:ext cx="1335"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a:solidFill>
                    <a:srgbClr val="000000"/>
                  </a:solidFill>
                  <a:latin typeface="Arial" pitchFamily="34" charset="0"/>
                </a:rPr>
                <a:t>BICC: Beales, et. al, (1995)</a:t>
              </a:r>
            </a:p>
            <a:p>
              <a:pPr eaLnBrk="1" hangingPunct="1"/>
              <a:r>
                <a:rPr lang="en-US" sz="1400">
                  <a:solidFill>
                    <a:srgbClr val="000000"/>
                  </a:solidFill>
                  <a:latin typeface="Arial" pitchFamily="34" charset="0"/>
                </a:rPr>
                <a:t>40 K, +/- 20 kV, 10 kA, 400 MW</a:t>
              </a:r>
            </a:p>
          </p:txBody>
        </p:sp>
      </p:grpSp>
      <p:grpSp>
        <p:nvGrpSpPr>
          <p:cNvPr id="161815" name="Group 23"/>
          <p:cNvGrpSpPr>
            <a:grpSpLocks/>
          </p:cNvGrpSpPr>
          <p:nvPr/>
        </p:nvGrpSpPr>
        <p:grpSpPr bwMode="auto">
          <a:xfrm>
            <a:off x="838200" y="4213225"/>
            <a:ext cx="7315200" cy="2187575"/>
            <a:chOff x="1008" y="2654"/>
            <a:chExt cx="4608" cy="1378"/>
          </a:xfrm>
        </p:grpSpPr>
        <p:pic>
          <p:nvPicPr>
            <p:cNvPr id="19661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2654"/>
              <a:ext cx="914" cy="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2865"/>
              <a:ext cx="1799" cy="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6" name="Rectangle 22"/>
            <p:cNvSpPr>
              <a:spLocks noChangeArrowheads="1"/>
            </p:cNvSpPr>
            <p:nvPr/>
          </p:nvSpPr>
          <p:spPr bwMode="auto">
            <a:xfrm>
              <a:off x="3936" y="3006"/>
              <a:ext cx="1680"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solidFill>
                    <a:srgbClr val="000000"/>
                  </a:solidFill>
                  <a:latin typeface="Times New Roman" pitchFamily="18" charset="0"/>
                </a:rPr>
                <a:t>EPRI: Hassenzahl, Gregory, Eckroad, Nilsson, Daneshpooy, Grant (2009)</a:t>
              </a:r>
              <a:br>
                <a:rPr lang="en-US" sz="1400">
                  <a:solidFill>
                    <a:srgbClr val="000000"/>
                  </a:solidFill>
                  <a:latin typeface="Times New Roman" pitchFamily="18" charset="0"/>
                </a:rPr>
              </a:br>
              <a:r>
                <a:rPr lang="en-US" sz="1400">
                  <a:solidFill>
                    <a:srgbClr val="000000"/>
                  </a:solidFill>
                  <a:latin typeface="Times New Roman" pitchFamily="18" charset="0"/>
                </a:rPr>
                <a:t> +/- 50 kV, 100 kA, 10 GW</a:t>
              </a:r>
            </a:p>
          </p:txBody>
        </p:sp>
      </p:grpSp>
    </p:spTree>
    <p:extLst>
      <p:ext uri="{BB962C8B-B14F-4D97-AF65-F5344CB8AC3E}">
        <p14:creationId xmlns:p14="http://schemas.microsoft.com/office/powerpoint/2010/main" val="637930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1806"/>
                                        </p:tgtEl>
                                        <p:attrNameLst>
                                          <p:attrName>style.visibility</p:attrName>
                                        </p:attrNameLst>
                                      </p:cBhvr>
                                      <p:to>
                                        <p:strVal val="visible"/>
                                      </p:to>
                                    </p:set>
                                    <p:anim calcmode="lin" valueType="num">
                                      <p:cBhvr additive="base">
                                        <p:cTn id="7" dur="500" fill="hold"/>
                                        <p:tgtEl>
                                          <p:spTgt spid="161806"/>
                                        </p:tgtEl>
                                        <p:attrNameLst>
                                          <p:attrName>ppt_x</p:attrName>
                                        </p:attrNameLst>
                                      </p:cBhvr>
                                      <p:tavLst>
                                        <p:tav tm="0">
                                          <p:val>
                                            <p:strVal val="0-#ppt_w/2"/>
                                          </p:val>
                                        </p:tav>
                                        <p:tav tm="100000">
                                          <p:val>
                                            <p:strVal val="#ppt_x"/>
                                          </p:val>
                                        </p:tav>
                                      </p:tavLst>
                                    </p:anim>
                                    <p:anim calcmode="lin" valueType="num">
                                      <p:cBhvr additive="base">
                                        <p:cTn id="8" dur="500" fill="hold"/>
                                        <p:tgtEl>
                                          <p:spTgt spid="1618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61805"/>
                                        </p:tgtEl>
                                        <p:attrNameLst>
                                          <p:attrName>style.visibility</p:attrName>
                                        </p:attrNameLst>
                                      </p:cBhvr>
                                      <p:to>
                                        <p:strVal val="visible"/>
                                      </p:to>
                                    </p:set>
                                    <p:anim calcmode="lin" valueType="num">
                                      <p:cBhvr additive="base">
                                        <p:cTn id="13" dur="500" fill="hold"/>
                                        <p:tgtEl>
                                          <p:spTgt spid="161805"/>
                                        </p:tgtEl>
                                        <p:attrNameLst>
                                          <p:attrName>ppt_x</p:attrName>
                                        </p:attrNameLst>
                                      </p:cBhvr>
                                      <p:tavLst>
                                        <p:tav tm="0">
                                          <p:val>
                                            <p:strVal val="1+#ppt_w/2"/>
                                          </p:val>
                                        </p:tav>
                                        <p:tav tm="100000">
                                          <p:val>
                                            <p:strVal val="#ppt_x"/>
                                          </p:val>
                                        </p:tav>
                                      </p:tavLst>
                                    </p:anim>
                                    <p:anim calcmode="lin" valueType="num">
                                      <p:cBhvr additive="base">
                                        <p:cTn id="14" dur="500" fill="hold"/>
                                        <p:tgtEl>
                                          <p:spTgt spid="1618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1815"/>
                                        </p:tgtEl>
                                        <p:attrNameLst>
                                          <p:attrName>style.visibility</p:attrName>
                                        </p:attrNameLst>
                                      </p:cBhvr>
                                      <p:to>
                                        <p:strVal val="visible"/>
                                      </p:to>
                                    </p:set>
                                    <p:anim calcmode="lin" valueType="num">
                                      <p:cBhvr additive="base">
                                        <p:cTn id="19" dur="500" fill="hold"/>
                                        <p:tgtEl>
                                          <p:spTgt spid="161815"/>
                                        </p:tgtEl>
                                        <p:attrNameLst>
                                          <p:attrName>ppt_x</p:attrName>
                                        </p:attrNameLst>
                                      </p:cBhvr>
                                      <p:tavLst>
                                        <p:tav tm="0">
                                          <p:val>
                                            <p:strVal val="#ppt_x"/>
                                          </p:val>
                                        </p:tav>
                                        <p:tav tm="100000">
                                          <p:val>
                                            <p:strVal val="#ppt_x"/>
                                          </p:val>
                                        </p:tav>
                                      </p:tavLst>
                                    </p:anim>
                                    <p:anim calcmode="lin" valueType="num">
                                      <p:cBhvr additive="base">
                                        <p:cTn id="20" dur="500" fill="hold"/>
                                        <p:tgtEl>
                                          <p:spTgt spid="1618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2"/>
          <p:cNvSpPr>
            <a:spLocks noGrp="1"/>
          </p:cNvSpPr>
          <p:nvPr>
            <p:ph type="title" idx="4294967295"/>
          </p:nvPr>
        </p:nvSpPr>
        <p:spPr>
          <a:xfrm>
            <a:off x="38100" y="106363"/>
            <a:ext cx="9067800" cy="914400"/>
          </a:xfrm>
          <a:solidFill>
            <a:srgbClr val="FFFFFF"/>
          </a:solidFill>
        </p:spPr>
        <p:txBody>
          <a:bodyPr>
            <a:normAutofit fontScale="90000"/>
          </a:bodyPr>
          <a:lstStyle/>
          <a:p>
            <a:pPr eaLnBrk="1" hangingPunct="1"/>
            <a:r>
              <a:rPr lang="en-US" sz="3200" smtClean="0">
                <a:latin typeface="Arial" pitchFamily="34" charset="0"/>
              </a:rPr>
              <a:t>HTSC Cable Demonstration Projects Worldwide</a:t>
            </a:r>
            <a:br>
              <a:rPr lang="en-US" sz="3200" smtClean="0">
                <a:latin typeface="Arial" pitchFamily="34" charset="0"/>
              </a:rPr>
            </a:br>
            <a:r>
              <a:rPr lang="en-US" sz="3200" smtClean="0">
                <a:latin typeface="Arial" pitchFamily="34" charset="0"/>
              </a:rPr>
              <a:t>Past, Present…Future?</a:t>
            </a:r>
          </a:p>
        </p:txBody>
      </p:sp>
      <p:pic>
        <p:nvPicPr>
          <p:cNvPr id="199683" name="Picture 2" descr="C:\DOCUME~1\PAULM~1.GRA\LOCALS~1\Temp\sc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012238"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Rectangle 4"/>
          <p:cNvSpPr>
            <a:spLocks noChangeArrowheads="1"/>
          </p:cNvSpPr>
          <p:nvPr/>
        </p:nvSpPr>
        <p:spPr bwMode="auto">
          <a:xfrm>
            <a:off x="4203700" y="6640513"/>
            <a:ext cx="4572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sp>
        <p:nvSpPr>
          <p:cNvPr id="52229" name="Line 5"/>
          <p:cNvSpPr>
            <a:spLocks noChangeShapeType="1"/>
          </p:cNvSpPr>
          <p:nvPr/>
        </p:nvSpPr>
        <p:spPr bwMode="auto">
          <a:xfrm>
            <a:off x="8153400" y="1828800"/>
            <a:ext cx="0" cy="495300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a:spLocks noChangeArrowheads="1"/>
          </p:cNvSpPr>
          <p:nvPr/>
        </p:nvSpPr>
        <p:spPr bwMode="auto">
          <a:xfrm>
            <a:off x="8229600" y="3838575"/>
            <a:ext cx="83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7200" dirty="0">
                <a:solidFill>
                  <a:srgbClr val="FF0000"/>
                </a:solidFill>
                <a:latin typeface="Comic Sans MS" pitchFamily="66" charset="0"/>
              </a:rPr>
              <a:t>?</a:t>
            </a:r>
          </a:p>
        </p:txBody>
      </p:sp>
    </p:spTree>
    <p:extLst>
      <p:ext uri="{BB962C8B-B14F-4D97-AF65-F5344CB8AC3E}">
        <p14:creationId xmlns:p14="http://schemas.microsoft.com/office/powerpoint/2010/main" val="2552118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500" fill="hold"/>
                                        <p:tgtEl>
                                          <p:spTgt spid="52229"/>
                                        </p:tgtEl>
                                        <p:attrNameLst>
                                          <p:attrName>ppt_x</p:attrName>
                                        </p:attrNameLst>
                                      </p:cBhvr>
                                      <p:tavLst>
                                        <p:tav tm="0">
                                          <p:val>
                                            <p:strVal val="#ppt_x"/>
                                          </p:val>
                                        </p:tav>
                                        <p:tav tm="100000">
                                          <p:val>
                                            <p:strVal val="#ppt_x"/>
                                          </p:val>
                                        </p:tav>
                                      </p:tavLst>
                                    </p:anim>
                                    <p:anim calcmode="lin" valueType="num">
                                      <p:cBhvr additive="base">
                                        <p:cTn id="8" dur="500" fill="hold"/>
                                        <p:tgtEl>
                                          <p:spTgt spid="522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atson with the classic IBM System/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12800"/>
            <a:ext cx="39909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http://www.computermuseum.li/Testpage/Watson-Sr-THI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49313"/>
            <a:ext cx="22225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p:cNvSpPr txBox="1">
            <a:spLocks noChangeArrowheads="1"/>
          </p:cNvSpPr>
          <p:nvPr/>
        </p:nvSpPr>
        <p:spPr bwMode="auto">
          <a:xfrm>
            <a:off x="2971800" y="762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200" b="1"/>
              <a:t>IBM – 100 Years</a:t>
            </a:r>
          </a:p>
        </p:txBody>
      </p:sp>
      <p:grpSp>
        <p:nvGrpSpPr>
          <p:cNvPr id="4" name="Group 3"/>
          <p:cNvGrpSpPr>
            <a:grpSpLocks/>
          </p:cNvGrpSpPr>
          <p:nvPr/>
        </p:nvGrpSpPr>
        <p:grpSpPr bwMode="auto">
          <a:xfrm>
            <a:off x="3289300" y="914400"/>
            <a:ext cx="1663700" cy="3124200"/>
            <a:chOff x="3289300" y="914399"/>
            <a:chExt cx="1663700" cy="3124201"/>
          </a:xfrm>
        </p:grpSpPr>
        <p:pic>
          <p:nvPicPr>
            <p:cNvPr id="32784" name="Picture 10" descr="P:\dcim\100MEDIA\IMAG0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914399"/>
              <a:ext cx="1663700" cy="2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Box 2"/>
            <p:cNvSpPr txBox="1">
              <a:spLocks noChangeArrowheads="1"/>
            </p:cNvSpPr>
            <p:nvPr/>
          </p:nvSpPr>
          <p:spPr bwMode="auto">
            <a:xfrm>
              <a:off x="3581400" y="3669268"/>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1952</a:t>
              </a:r>
            </a:p>
          </p:txBody>
        </p:sp>
      </p:grpSp>
      <p:grpSp>
        <p:nvGrpSpPr>
          <p:cNvPr id="6" name="Group 5"/>
          <p:cNvGrpSpPr>
            <a:grpSpLocks/>
          </p:cNvGrpSpPr>
          <p:nvPr/>
        </p:nvGrpSpPr>
        <p:grpSpPr bwMode="auto">
          <a:xfrm>
            <a:off x="808038" y="3886200"/>
            <a:ext cx="2481262" cy="2960688"/>
            <a:chOff x="807823" y="3886200"/>
            <a:chExt cx="2481477" cy="2960132"/>
          </a:xfrm>
        </p:grpSpPr>
        <p:pic>
          <p:nvPicPr>
            <p:cNvPr id="32782" name="Picture 8" descr="http://www.computermuseum.li/Testpage/ComputerAssemblyPlant-IBM-6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23" y="3886200"/>
              <a:ext cx="248147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4"/>
            <p:cNvSpPr txBox="1">
              <a:spLocks noChangeArrowheads="1"/>
            </p:cNvSpPr>
            <p:nvPr/>
          </p:nvSpPr>
          <p:spPr bwMode="auto">
            <a:xfrm>
              <a:off x="12192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604 (1948)</a:t>
              </a:r>
            </a:p>
          </p:txBody>
        </p:sp>
      </p:grpSp>
      <p:grpSp>
        <p:nvGrpSpPr>
          <p:cNvPr id="7" name="Group 6"/>
          <p:cNvGrpSpPr>
            <a:grpSpLocks/>
          </p:cNvGrpSpPr>
          <p:nvPr/>
        </p:nvGrpSpPr>
        <p:grpSpPr bwMode="auto">
          <a:xfrm>
            <a:off x="5257800" y="3657600"/>
            <a:ext cx="3714750" cy="3189288"/>
            <a:chOff x="5257800" y="3657600"/>
            <a:chExt cx="3715483" cy="3188732"/>
          </a:xfrm>
        </p:grpSpPr>
        <p:pic>
          <p:nvPicPr>
            <p:cNvPr id="32780" name="Picture 4" descr="IBM 701 Electronic analytical control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57600"/>
              <a:ext cx="3715483" cy="279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11"/>
            <p:cNvSpPr txBox="1">
              <a:spLocks noChangeArrowheads="1"/>
            </p:cNvSpPr>
            <p:nvPr/>
          </p:nvSpPr>
          <p:spPr bwMode="auto">
            <a:xfrm>
              <a:off x="6248400" y="64770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701 (1952)</a:t>
              </a:r>
            </a:p>
          </p:txBody>
        </p:sp>
      </p:grpSp>
      <p:grpSp>
        <p:nvGrpSpPr>
          <p:cNvPr id="2" name="Group 1"/>
          <p:cNvGrpSpPr>
            <a:grpSpLocks/>
          </p:cNvGrpSpPr>
          <p:nvPr/>
        </p:nvGrpSpPr>
        <p:grpSpPr bwMode="auto">
          <a:xfrm>
            <a:off x="3289300" y="4191000"/>
            <a:ext cx="1968500" cy="2286000"/>
            <a:chOff x="3289300" y="4419600"/>
            <a:chExt cx="1968500" cy="2286000"/>
          </a:xfrm>
        </p:grpSpPr>
        <p:sp>
          <p:nvSpPr>
            <p:cNvPr id="8" name="Left-Right Arrow 7"/>
            <p:cNvSpPr/>
            <p:nvPr/>
          </p:nvSpPr>
          <p:spPr>
            <a:xfrm>
              <a:off x="3289300" y="4419600"/>
              <a:ext cx="1968500" cy="1447800"/>
            </a:xfrm>
            <a:prstGeom prst="lef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Grant-Whalen IBM Family</a:t>
              </a:r>
            </a:p>
            <a:p>
              <a:pPr algn="ctr">
                <a:defRPr/>
              </a:pPr>
              <a:r>
                <a:rPr lang="en-US" sz="1100" dirty="0">
                  <a:solidFill>
                    <a:schemeClr val="tx1"/>
                  </a:solidFill>
                </a:rPr>
                <a:t>-Poughkeepsie-</a:t>
              </a:r>
            </a:p>
          </p:txBody>
        </p:sp>
        <p:pic>
          <p:nvPicPr>
            <p:cNvPr id="32778" name="Picture 15" descr="E:\PMG-Media Collection\My Pictures\General Family\PAG Ov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0147" y="5867400"/>
              <a:ext cx="53163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5867400"/>
              <a:ext cx="66515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grpSp>
    </p:spTree>
    <p:extLst>
      <p:ext uri="{BB962C8B-B14F-4D97-AF65-F5344CB8AC3E}">
        <p14:creationId xmlns:p14="http://schemas.microsoft.com/office/powerpoint/2010/main" val="2068073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330"/>
                                        </p:tgtEl>
                                        <p:attrNameLst>
                                          <p:attrName>style.visibility</p:attrName>
                                        </p:attrNameLst>
                                      </p:cBhvr>
                                      <p:to>
                                        <p:strVal val="visible"/>
                                      </p:to>
                                    </p:set>
                                    <p:animEffect transition="in" filter="fade">
                                      <p:cBhvr>
                                        <p:cTn id="17" dur="500"/>
                                        <p:tgtEl>
                                          <p:spTgt spid="993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2819400"/>
            <a:ext cx="8915400" cy="1066800"/>
          </a:xfrm>
        </p:spPr>
        <p:txBody>
          <a:bodyPr rtlCol="0">
            <a:normAutofit fontScale="90000"/>
          </a:bodyPr>
          <a:lstStyle/>
          <a:p>
            <a:pPr eaLnBrk="1" fontAlgn="auto" hangingPunct="1">
              <a:spcAft>
                <a:spcPts val="0"/>
              </a:spcAft>
              <a:defRPr/>
            </a:pPr>
            <a:r>
              <a:rPr lang="en-US" sz="7300" b="1" dirty="0" smtClean="0">
                <a:solidFill>
                  <a:schemeClr val="accent2"/>
                </a:solidFill>
              </a:rPr>
              <a:t> Is There a Future for </a:t>
            </a:r>
            <a:r>
              <a:rPr lang="en-US" sz="7300" b="1" dirty="0" smtClean="0">
                <a:solidFill>
                  <a:schemeClr val="accent2"/>
                </a:solidFill>
              </a:rPr>
              <a:t>HTSC Superconductivity</a:t>
            </a:r>
            <a:r>
              <a:rPr lang="en-US" sz="7300" b="1" dirty="0" smtClean="0">
                <a:solidFill>
                  <a:schemeClr val="accent2"/>
                </a:solidFill>
              </a:rPr>
              <a:t>?</a:t>
            </a:r>
            <a:endParaRPr lang="en-US" dirty="0"/>
          </a:p>
        </p:txBody>
      </p:sp>
    </p:spTree>
    <p:extLst>
      <p:ext uri="{BB962C8B-B14F-4D97-AF65-F5344CB8AC3E}">
        <p14:creationId xmlns:p14="http://schemas.microsoft.com/office/powerpoint/2010/main" val="2302276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33450"/>
            <a:ext cx="823118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2"/>
          <p:cNvSpPr>
            <a:spLocks noGrp="1"/>
          </p:cNvSpPr>
          <p:nvPr>
            <p:ph type="title"/>
          </p:nvPr>
        </p:nvSpPr>
        <p:spPr>
          <a:xfrm>
            <a:off x="457200" y="152400"/>
            <a:ext cx="8229600" cy="1143000"/>
          </a:xfrm>
        </p:spPr>
        <p:txBody>
          <a:bodyPr/>
          <a:lstStyle/>
          <a:p>
            <a:r>
              <a:rPr lang="en-US" smtClean="0"/>
              <a:t>The US Transmission Grid(s)</a:t>
            </a:r>
          </a:p>
        </p:txBody>
      </p:sp>
      <p:sp>
        <p:nvSpPr>
          <p:cNvPr id="41988" name="TextBox 3"/>
          <p:cNvSpPr txBox="1">
            <a:spLocks noChangeArrowheads="1"/>
          </p:cNvSpPr>
          <p:nvPr/>
        </p:nvSpPr>
        <p:spPr bwMode="auto">
          <a:xfrm>
            <a:off x="5867400" y="1066800"/>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t> 300,000 km</a:t>
            </a:r>
          </a:p>
          <a:p>
            <a:pPr eaLnBrk="1" hangingPunct="1">
              <a:buFont typeface="Arial" pitchFamily="34" charset="0"/>
              <a:buChar char="•"/>
            </a:pPr>
            <a:r>
              <a:rPr lang="en-US"/>
              <a:t> 500 companies</a:t>
            </a:r>
          </a:p>
          <a:p>
            <a:pPr eaLnBrk="1" hangingPunct="1">
              <a:buFont typeface="Arial" pitchFamily="34" charset="0"/>
              <a:buChar char="•"/>
            </a:pPr>
            <a:r>
              <a:rPr lang="en-US"/>
              <a:t> 10% Losses</a:t>
            </a:r>
          </a:p>
        </p:txBody>
      </p:sp>
    </p:spTree>
    <p:extLst>
      <p:ext uri="{BB962C8B-B14F-4D97-AF65-F5344CB8AC3E}">
        <p14:creationId xmlns:p14="http://schemas.microsoft.com/office/powerpoint/2010/main" val="10488772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6263"/>
            <a:ext cx="29432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3"/>
          <p:cNvSpPr>
            <a:spLocks noGrp="1"/>
          </p:cNvSpPr>
          <p:nvPr>
            <p:ph type="title"/>
          </p:nvPr>
        </p:nvSpPr>
        <p:spPr>
          <a:xfrm>
            <a:off x="3886200" y="274638"/>
            <a:ext cx="4800600" cy="1143000"/>
          </a:xfrm>
        </p:spPr>
        <p:txBody>
          <a:bodyPr/>
          <a:lstStyle/>
          <a:p>
            <a:r>
              <a:rPr lang="en-US" smtClean="0"/>
              <a:t>Pacific Intertie</a:t>
            </a:r>
          </a:p>
        </p:txBody>
      </p:sp>
      <p:sp>
        <p:nvSpPr>
          <p:cNvPr id="43012" name="TextBox 4"/>
          <p:cNvSpPr txBox="1">
            <a:spLocks noChangeArrowheads="1"/>
          </p:cNvSpPr>
          <p:nvPr/>
        </p:nvSpPr>
        <p:spPr bwMode="auto">
          <a:xfrm>
            <a:off x="4419600" y="137160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t> HVDC, +/- 500 kV, 3.1 kA, 3.1 GW</a:t>
            </a:r>
          </a:p>
          <a:p>
            <a:pPr eaLnBrk="1" hangingPunct="1">
              <a:buFont typeface="Arial" pitchFamily="34" charset="0"/>
              <a:buChar char="•"/>
            </a:pPr>
            <a:r>
              <a:rPr lang="en-US"/>
              <a:t> 1,362 km</a:t>
            </a:r>
          </a:p>
          <a:p>
            <a:pPr eaLnBrk="1" hangingPunct="1">
              <a:buFont typeface="Arial" pitchFamily="34" charset="0"/>
              <a:buChar char="•"/>
            </a:pPr>
            <a:r>
              <a:rPr lang="en-US"/>
              <a:t> ~50% of LA Power Consumption </a:t>
            </a:r>
          </a:p>
          <a:p>
            <a:pPr eaLnBrk="1" hangingPunct="1">
              <a:buFont typeface="Arial" pitchFamily="34" charset="0"/>
              <a:buChar char="•"/>
            </a:pPr>
            <a:r>
              <a:rPr lang="en-US"/>
              <a:t> T&amp;D Losses ~ 10%</a:t>
            </a:r>
          </a:p>
        </p:txBody>
      </p:sp>
      <p:pic>
        <p:nvPicPr>
          <p:cNvPr id="430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3276600"/>
            <a:ext cx="2984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7"/>
          <p:cNvSpPr txBox="1">
            <a:spLocks noChangeArrowheads="1"/>
          </p:cNvSpPr>
          <p:nvPr/>
        </p:nvSpPr>
        <p:spPr bwMode="auto">
          <a:xfrm>
            <a:off x="4800600" y="54102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t>Celilo I/C Station</a:t>
            </a:r>
          </a:p>
          <a:p>
            <a:pPr algn="ctr" eaLnBrk="1" hangingPunct="1"/>
            <a:r>
              <a:rPr lang="en-US"/>
              <a:t>“A Mountain of Silicon”</a:t>
            </a:r>
          </a:p>
        </p:txBody>
      </p:sp>
    </p:spTree>
    <p:extLst>
      <p:ext uri="{BB962C8B-B14F-4D97-AF65-F5344CB8AC3E}">
        <p14:creationId xmlns:p14="http://schemas.microsoft.com/office/powerpoint/2010/main" val="20657330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50"/>
          <p:cNvSpPr txBox="1">
            <a:spLocks noChangeArrowheads="1"/>
          </p:cNvSpPr>
          <p:nvPr/>
        </p:nvSpPr>
        <p:spPr bwMode="auto">
          <a:xfrm>
            <a:off x="457200" y="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Fathers of Electricity</a:t>
            </a:r>
          </a:p>
        </p:txBody>
      </p:sp>
      <p:pic>
        <p:nvPicPr>
          <p:cNvPr id="3" name="Picture 2051" descr="steinme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200400"/>
            <a:ext cx="2133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52" descr="cool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76600"/>
            <a:ext cx="863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53" descr="edf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524000"/>
            <a:ext cx="98583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54" descr="insu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3359" y="1801411"/>
            <a:ext cx="1013991" cy="1265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55" descr="langmu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724400"/>
            <a:ext cx="9652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56" descr="tes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2133600"/>
            <a:ext cx="106680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58" descr="thomson-sprag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4267200"/>
            <a:ext cx="1130300" cy="17621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059"/>
          <p:cNvSpPr>
            <a:spLocks noChangeArrowheads="1"/>
          </p:cNvSpPr>
          <p:nvPr/>
        </p:nvSpPr>
        <p:spPr bwMode="auto">
          <a:xfrm>
            <a:off x="5945890" y="1219200"/>
            <a:ext cx="2686634"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CC99"/>
                </a:solidFill>
                <a:effectLst>
                  <a:outerShdw blurRad="38100" dist="38100" dir="2700000" algn="tl">
                    <a:srgbClr val="C0C0C0"/>
                  </a:outerShdw>
                </a:effectLst>
                <a:uLnTx/>
                <a:uFillTx/>
                <a:latin typeface="Comic Sans MS" pitchFamily="66" charset="0"/>
              </a:rPr>
              <a:t>Practitioners</a:t>
            </a:r>
          </a:p>
        </p:txBody>
      </p:sp>
      <p:sp>
        <p:nvSpPr>
          <p:cNvPr id="11" name="TextBox 10"/>
          <p:cNvSpPr txBox="1"/>
          <p:nvPr/>
        </p:nvSpPr>
        <p:spPr>
          <a:xfrm>
            <a:off x="3886200" y="1066800"/>
            <a:ext cx="1066800" cy="369332"/>
          </a:xfrm>
          <a:prstGeom prst="rect">
            <a:avLst/>
          </a:prstGeom>
          <a:noFill/>
        </p:spPr>
        <p:txBody>
          <a:bodyPr wrap="square" rtlCol="0">
            <a:spAutoFit/>
          </a:bodyPr>
          <a:lstStyle/>
          <a:p>
            <a:pPr algn="ctr"/>
            <a:r>
              <a:rPr lang="en-US" dirty="0" smtClean="0">
                <a:latin typeface="Arial" pitchFamily="34" charset="0"/>
                <a:cs typeface="Arial" pitchFamily="34" charset="0"/>
              </a:rPr>
              <a:t>Edison</a:t>
            </a:r>
            <a:endParaRPr lang="en-US" dirty="0">
              <a:latin typeface="Arial" pitchFamily="34" charset="0"/>
              <a:cs typeface="Arial" pitchFamily="34" charset="0"/>
            </a:endParaRPr>
          </a:p>
        </p:txBody>
      </p:sp>
      <p:sp>
        <p:nvSpPr>
          <p:cNvPr id="12" name="TextBox 11"/>
          <p:cNvSpPr txBox="1"/>
          <p:nvPr/>
        </p:nvSpPr>
        <p:spPr>
          <a:xfrm>
            <a:off x="6858000" y="2667000"/>
            <a:ext cx="914400" cy="369332"/>
          </a:xfrm>
          <a:prstGeom prst="rect">
            <a:avLst/>
          </a:prstGeom>
          <a:noFill/>
        </p:spPr>
        <p:txBody>
          <a:bodyPr wrap="square" rtlCol="0">
            <a:spAutoFit/>
          </a:bodyPr>
          <a:lstStyle/>
          <a:p>
            <a:pPr algn="ctr"/>
            <a:r>
              <a:rPr lang="en-US" dirty="0" smtClean="0"/>
              <a:t>Tesla</a:t>
            </a:r>
            <a:endParaRPr lang="en-US" dirty="0"/>
          </a:p>
        </p:txBody>
      </p:sp>
      <p:sp>
        <p:nvSpPr>
          <p:cNvPr id="13" name="TextBox 12"/>
          <p:cNvSpPr txBox="1"/>
          <p:nvPr/>
        </p:nvSpPr>
        <p:spPr>
          <a:xfrm>
            <a:off x="1147203" y="2209800"/>
            <a:ext cx="681597" cy="369332"/>
          </a:xfrm>
          <a:prstGeom prst="rect">
            <a:avLst/>
          </a:prstGeom>
          <a:noFill/>
        </p:spPr>
        <p:txBody>
          <a:bodyPr wrap="none" rtlCol="0">
            <a:spAutoFit/>
          </a:bodyPr>
          <a:lstStyle/>
          <a:p>
            <a:pPr algn="ctr"/>
            <a:r>
              <a:rPr lang="en-US" dirty="0" err="1" smtClean="0"/>
              <a:t>Insull</a:t>
            </a:r>
            <a:endParaRPr lang="en-US" dirty="0"/>
          </a:p>
        </p:txBody>
      </p:sp>
      <p:sp>
        <p:nvSpPr>
          <p:cNvPr id="14" name="TextBox 13"/>
          <p:cNvSpPr txBox="1"/>
          <p:nvPr/>
        </p:nvSpPr>
        <p:spPr>
          <a:xfrm>
            <a:off x="457200" y="3657600"/>
            <a:ext cx="1030801" cy="369332"/>
          </a:xfrm>
          <a:prstGeom prst="rect">
            <a:avLst/>
          </a:prstGeom>
          <a:noFill/>
        </p:spPr>
        <p:txBody>
          <a:bodyPr wrap="square" rtlCol="0">
            <a:spAutoFit/>
          </a:bodyPr>
          <a:lstStyle/>
          <a:p>
            <a:pPr algn="ctr"/>
            <a:r>
              <a:rPr lang="en-US" dirty="0" smtClean="0"/>
              <a:t>Coolidge</a:t>
            </a:r>
            <a:endParaRPr lang="en-US" dirty="0"/>
          </a:p>
        </p:txBody>
      </p:sp>
      <p:sp>
        <p:nvSpPr>
          <p:cNvPr id="15" name="TextBox 14"/>
          <p:cNvSpPr txBox="1"/>
          <p:nvPr/>
        </p:nvSpPr>
        <p:spPr>
          <a:xfrm>
            <a:off x="3886200" y="6400800"/>
            <a:ext cx="1600200" cy="369332"/>
          </a:xfrm>
          <a:prstGeom prst="rect">
            <a:avLst/>
          </a:prstGeom>
          <a:noFill/>
        </p:spPr>
        <p:txBody>
          <a:bodyPr wrap="square" rtlCol="0">
            <a:spAutoFit/>
          </a:bodyPr>
          <a:lstStyle/>
          <a:p>
            <a:pPr algn="ctr"/>
            <a:r>
              <a:rPr lang="en-US" dirty="0" smtClean="0"/>
              <a:t>Steinmetz</a:t>
            </a:r>
            <a:endParaRPr lang="en-US" dirty="0"/>
          </a:p>
        </p:txBody>
      </p:sp>
      <p:sp>
        <p:nvSpPr>
          <p:cNvPr id="16" name="TextBox 15"/>
          <p:cNvSpPr txBox="1"/>
          <p:nvPr/>
        </p:nvSpPr>
        <p:spPr>
          <a:xfrm>
            <a:off x="1147203" y="5334000"/>
            <a:ext cx="1063112" cy="369332"/>
          </a:xfrm>
          <a:prstGeom prst="rect">
            <a:avLst/>
          </a:prstGeom>
          <a:noFill/>
        </p:spPr>
        <p:txBody>
          <a:bodyPr wrap="none" rtlCol="0">
            <a:spAutoFit/>
          </a:bodyPr>
          <a:lstStyle/>
          <a:p>
            <a:pPr algn="ctr"/>
            <a:r>
              <a:rPr lang="en-US" dirty="0" smtClean="0"/>
              <a:t>Langmuir</a:t>
            </a:r>
            <a:endParaRPr lang="en-US" dirty="0"/>
          </a:p>
        </p:txBody>
      </p:sp>
      <p:sp>
        <p:nvSpPr>
          <p:cNvPr id="17" name="TextBox 16"/>
          <p:cNvSpPr txBox="1"/>
          <p:nvPr/>
        </p:nvSpPr>
        <p:spPr>
          <a:xfrm>
            <a:off x="7467600" y="4724400"/>
            <a:ext cx="1058302" cy="923330"/>
          </a:xfrm>
          <a:prstGeom prst="rect">
            <a:avLst/>
          </a:prstGeom>
          <a:noFill/>
        </p:spPr>
        <p:txBody>
          <a:bodyPr wrap="none" rtlCol="0">
            <a:spAutoFit/>
          </a:bodyPr>
          <a:lstStyle/>
          <a:p>
            <a:pPr algn="ctr"/>
            <a:r>
              <a:rPr lang="en-US" dirty="0" smtClean="0"/>
              <a:t>Thomson</a:t>
            </a:r>
            <a:r>
              <a:rPr lang="en-US" dirty="0"/>
              <a:t/>
            </a:r>
            <a:br>
              <a:rPr lang="en-US" dirty="0"/>
            </a:br>
            <a:r>
              <a:rPr lang="en-US" dirty="0" smtClean="0"/>
              <a:t>&amp;</a:t>
            </a:r>
          </a:p>
          <a:p>
            <a:pPr algn="ctr"/>
            <a:r>
              <a:rPr lang="en-US" dirty="0" smtClean="0"/>
              <a:t>Sprague</a:t>
            </a:r>
            <a:endParaRPr lang="en-US" dirty="0"/>
          </a:p>
        </p:txBody>
      </p:sp>
    </p:spTree>
    <p:extLst>
      <p:ext uri="{BB962C8B-B14F-4D97-AF65-F5344CB8AC3E}">
        <p14:creationId xmlns:p14="http://schemas.microsoft.com/office/powerpoint/2010/main" val="42146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381000" y="274638"/>
            <a:ext cx="8229600" cy="1143000"/>
          </a:xfrm>
        </p:spPr>
        <p:txBody>
          <a:bodyPr>
            <a:normAutofit fontScale="90000"/>
          </a:bodyPr>
          <a:lstStyle/>
          <a:p>
            <a:pPr eaLnBrk="1" hangingPunct="1"/>
            <a:r>
              <a:rPr lang="en-US" sz="4000" smtClean="0"/>
              <a:t>Can “New” Transmission Technology Help?</a:t>
            </a:r>
          </a:p>
        </p:txBody>
      </p:sp>
      <p:sp>
        <p:nvSpPr>
          <p:cNvPr id="52227" name="Rectangle 3"/>
          <p:cNvSpPr>
            <a:spLocks noGrp="1" noChangeArrowheads="1"/>
          </p:cNvSpPr>
          <p:nvPr>
            <p:ph type="body" idx="4294967295"/>
          </p:nvPr>
        </p:nvSpPr>
        <p:spPr/>
        <p:txBody>
          <a:bodyPr/>
          <a:lstStyle/>
          <a:p>
            <a:pPr eaLnBrk="1" hangingPunct="1"/>
            <a:r>
              <a:rPr lang="en-US" smtClean="0"/>
              <a:t>Yes, but probably not superconductivity in a big way, at least for a while.</a:t>
            </a:r>
          </a:p>
          <a:p>
            <a:pPr eaLnBrk="1" hangingPunct="1"/>
            <a:r>
              <a:rPr lang="en-US" smtClean="0"/>
              <a:t>More likely, “smart” grid stuff will come first</a:t>
            </a:r>
          </a:p>
          <a:p>
            <a:pPr lvl="1" eaLnBrk="1" hangingPunct="1"/>
            <a:r>
              <a:rPr lang="en-US" smtClean="0"/>
              <a:t>HVDC cables and lines</a:t>
            </a:r>
          </a:p>
          <a:p>
            <a:pPr lvl="1" eaLnBrk="1" hangingPunct="1"/>
            <a:r>
              <a:rPr lang="en-US" smtClean="0"/>
              <a:t>FACTS to increase present corridor capacity by 30%</a:t>
            </a:r>
          </a:p>
          <a:p>
            <a:pPr lvl="1" eaLnBrk="1" hangingPunct="1"/>
            <a:r>
              <a:rPr lang="en-US" smtClean="0"/>
              <a:t>IT and communications plus an “OS/360” to more effectively and efficiently management power flows</a:t>
            </a:r>
          </a:p>
          <a:p>
            <a:pPr lvl="1" eaLnBrk="1" hangingPunct="1">
              <a:buFont typeface="Arial" pitchFamily="34" charset="0"/>
              <a:buNone/>
            </a:pPr>
            <a:endParaRPr lang="en-US" smtClean="0"/>
          </a:p>
        </p:txBody>
      </p:sp>
    </p:spTree>
    <p:extLst>
      <p:ext uri="{BB962C8B-B14F-4D97-AF65-F5344CB8AC3E}">
        <p14:creationId xmlns:p14="http://schemas.microsoft.com/office/powerpoint/2010/main" val="2816717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idx="4294967295"/>
          </p:nvPr>
        </p:nvSpPr>
        <p:spPr>
          <a:xfrm>
            <a:off x="457200" y="76200"/>
            <a:ext cx="8229600" cy="1143000"/>
          </a:xfrm>
        </p:spPr>
        <p:txBody>
          <a:bodyPr>
            <a:normAutofit fontScale="90000"/>
          </a:bodyPr>
          <a:lstStyle/>
          <a:p>
            <a:pPr eaLnBrk="1" hangingPunct="1"/>
            <a:r>
              <a:rPr lang="en-US" smtClean="0"/>
              <a:t>A Modest Proposal</a:t>
            </a:r>
            <a:br>
              <a:rPr lang="en-US" smtClean="0"/>
            </a:br>
            <a:r>
              <a:rPr lang="en-US" sz="3600" smtClean="0"/>
              <a:t>-Upbraiding the Utilities-</a:t>
            </a:r>
            <a:endParaRPr lang="en-US" smtClean="0"/>
          </a:p>
        </p:txBody>
      </p:sp>
      <p:sp>
        <p:nvSpPr>
          <p:cNvPr id="100355" name="Content Placeholder 2"/>
          <p:cNvSpPr>
            <a:spLocks noGrp="1"/>
          </p:cNvSpPr>
          <p:nvPr>
            <p:ph idx="4294967295"/>
          </p:nvPr>
        </p:nvSpPr>
        <p:spPr>
          <a:xfrm>
            <a:off x="457200" y="1874838"/>
            <a:ext cx="8229600" cy="4678362"/>
          </a:xfrm>
        </p:spPr>
        <p:txBody>
          <a:bodyPr/>
          <a:lstStyle/>
          <a:p>
            <a:pPr eaLnBrk="1" hangingPunct="1"/>
            <a:r>
              <a:rPr lang="en-US" sz="2400" dirty="0" smtClean="0"/>
              <a:t>More than a half-century of successful demonstrations/prototyping power applications of superconductivity (1950s - &gt;2000, in Japan and US)…low- and high-</a:t>
            </a:r>
            <a:r>
              <a:rPr lang="en-US" sz="2400" dirty="0" err="1" smtClean="0"/>
              <a:t>Tc</a:t>
            </a:r>
            <a:r>
              <a:rPr lang="en-US" sz="2400" dirty="0" smtClean="0"/>
              <a:t>…now sitting “on the shelf.”</a:t>
            </a:r>
          </a:p>
          <a:p>
            <a:pPr eaLnBrk="1" hangingPunct="1"/>
            <a:r>
              <a:rPr lang="en-US" sz="2400" dirty="0" smtClean="0"/>
              <a:t>Why aren’t they “in the field” today?</a:t>
            </a:r>
          </a:p>
          <a:p>
            <a:pPr eaLnBrk="1" hangingPunct="1"/>
            <a:r>
              <a:rPr lang="en-US" sz="2400" dirty="0" smtClean="0"/>
              <a:t>Is their absence due to…</a:t>
            </a:r>
          </a:p>
          <a:p>
            <a:pPr lvl="1" eaLnBrk="1" hangingPunct="1"/>
            <a:r>
              <a:rPr lang="en-US" sz="2000" dirty="0" smtClean="0"/>
              <a:t>Cost?</a:t>
            </a:r>
          </a:p>
          <a:p>
            <a:pPr lvl="1" eaLnBrk="1" hangingPunct="1"/>
            <a:r>
              <a:rPr lang="en-US" sz="2000" dirty="0" smtClean="0"/>
              <a:t>Hassle?</a:t>
            </a:r>
          </a:p>
          <a:p>
            <a:pPr lvl="1" eaLnBrk="1" hangingPunct="1"/>
            <a:r>
              <a:rPr lang="en-US" sz="2000" dirty="0" smtClean="0"/>
              <a:t>or “lack of compelling” need?</a:t>
            </a:r>
          </a:p>
          <a:p>
            <a:pPr lvl="1" eaLnBrk="1" hangingPunct="1"/>
            <a:r>
              <a:rPr lang="en-US" sz="2000" dirty="0" smtClean="0"/>
              <a:t>or “all of the above?”</a:t>
            </a:r>
          </a:p>
        </p:txBody>
      </p:sp>
    </p:spTree>
    <p:extLst>
      <p:ext uri="{BB962C8B-B14F-4D97-AF65-F5344CB8AC3E}">
        <p14:creationId xmlns:p14="http://schemas.microsoft.com/office/powerpoint/2010/main" val="2918914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0355">
                                            <p:txEl>
                                              <p:pRg st="3" end="3"/>
                                            </p:txEl>
                                          </p:spTgt>
                                        </p:tgtEl>
                                        <p:attrNameLst>
                                          <p:attrName>style.visibility</p:attrName>
                                        </p:attrNameLst>
                                      </p:cBhvr>
                                      <p:to>
                                        <p:strVal val="visible"/>
                                      </p:to>
                                    </p:set>
                                    <p:anim calcmode="lin" valueType="num">
                                      <p:cBhvr additive="base">
                                        <p:cTn id="23" dur="5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035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0355">
                                            <p:txEl>
                                              <p:pRg st="4" end="4"/>
                                            </p:txEl>
                                          </p:spTgt>
                                        </p:tgtEl>
                                        <p:attrNameLst>
                                          <p:attrName>style.visibility</p:attrName>
                                        </p:attrNameLst>
                                      </p:cBhvr>
                                      <p:to>
                                        <p:strVal val="visible"/>
                                      </p:to>
                                    </p:set>
                                    <p:anim calcmode="lin" valueType="num">
                                      <p:cBhvr additive="base">
                                        <p:cTn id="27" dur="5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035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0355">
                                            <p:txEl>
                                              <p:pRg st="5" end="5"/>
                                            </p:txEl>
                                          </p:spTgt>
                                        </p:tgtEl>
                                        <p:attrNameLst>
                                          <p:attrName>style.visibility</p:attrName>
                                        </p:attrNameLst>
                                      </p:cBhvr>
                                      <p:to>
                                        <p:strVal val="visible"/>
                                      </p:to>
                                    </p:set>
                                    <p:anim calcmode="lin" valueType="num">
                                      <p:cBhvr additive="base">
                                        <p:cTn id="31" dur="500" fill="hold"/>
                                        <p:tgtEl>
                                          <p:spTgt spid="10035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035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0355">
                                            <p:txEl>
                                              <p:pRg st="6" end="6"/>
                                            </p:txEl>
                                          </p:spTgt>
                                        </p:tgtEl>
                                        <p:attrNameLst>
                                          <p:attrName>style.visibility</p:attrName>
                                        </p:attrNameLst>
                                      </p:cBhvr>
                                      <p:to>
                                        <p:strVal val="visible"/>
                                      </p:to>
                                    </p:set>
                                    <p:anim calcmode="lin" valueType="num">
                                      <p:cBhvr additive="base">
                                        <p:cTn id="35" dur="500" fill="hold"/>
                                        <p:tgtEl>
                                          <p:spTgt spid="10035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03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655638"/>
            <a:ext cx="8229600" cy="5668962"/>
          </a:xfrm>
        </p:spPr>
        <p:txBody>
          <a:bodyPr/>
          <a:lstStyle/>
          <a:p>
            <a:pPr eaLnBrk="1" hangingPunct="1"/>
            <a:r>
              <a:rPr lang="en-US" sz="2400" smtClean="0"/>
              <a:t>US utilities have long claimed to “want”…</a:t>
            </a:r>
          </a:p>
          <a:p>
            <a:pPr lvl="1" eaLnBrk="1" hangingPunct="1"/>
            <a:r>
              <a:rPr lang="en-US" sz="2000" smtClean="0"/>
              <a:t>Efficient long-length cables</a:t>
            </a:r>
          </a:p>
          <a:p>
            <a:pPr lvl="1" eaLnBrk="1" hangingPunct="1"/>
            <a:r>
              <a:rPr lang="en-US" sz="2000" smtClean="0"/>
              <a:t>Oil-free transformers</a:t>
            </a:r>
          </a:p>
          <a:p>
            <a:pPr lvl="1" eaLnBrk="1" hangingPunct="1"/>
            <a:r>
              <a:rPr lang="en-US" sz="2000" smtClean="0"/>
              <a:t>Energy Storage</a:t>
            </a:r>
          </a:p>
          <a:p>
            <a:pPr lvl="1" eaLnBrk="1" hangingPunct="1"/>
            <a:r>
              <a:rPr lang="en-US" sz="2000" smtClean="0"/>
              <a:t>Fast fault current limiters at high voltage (FCLs)</a:t>
            </a:r>
          </a:p>
          <a:p>
            <a:pPr lvl="1" eaLnBrk="1" hangingPunct="1"/>
            <a:r>
              <a:rPr lang="en-US" sz="2000" smtClean="0"/>
              <a:t>Efficient rotating machinery (aka, motors and generators)</a:t>
            </a:r>
          </a:p>
          <a:p>
            <a:pPr eaLnBrk="1" hangingPunct="1"/>
            <a:r>
              <a:rPr lang="en-US" sz="2400" smtClean="0"/>
              <a:t>Well, we got ‘em.  Utilities claim:</a:t>
            </a:r>
          </a:p>
          <a:p>
            <a:pPr lvl="1" eaLnBrk="1" hangingPunct="1"/>
            <a:r>
              <a:rPr lang="en-US" sz="2000" smtClean="0"/>
              <a:t>They’re too high-cost, because,</a:t>
            </a:r>
          </a:p>
          <a:p>
            <a:pPr marL="1314450" lvl="2" indent="-457200" eaLnBrk="1" hangingPunct="1"/>
            <a:r>
              <a:rPr lang="en-US" sz="1800" smtClean="0"/>
              <a:t>The wire is too expensive.</a:t>
            </a:r>
          </a:p>
          <a:p>
            <a:pPr marL="1314450" lvl="2" indent="-457200" eaLnBrk="1" hangingPunct="1"/>
            <a:r>
              <a:rPr lang="en-US" sz="1800" smtClean="0"/>
              <a:t>They have to be kept too cold.</a:t>
            </a:r>
          </a:p>
          <a:p>
            <a:pPr marL="1314450" lvl="2" indent="-457200" eaLnBrk="1" hangingPunct="1"/>
            <a:r>
              <a:rPr lang="en-US" sz="1800" smtClean="0"/>
              <a:t>Electricity is cheap, and “in field” energy efficiency is not a “compelling” driver</a:t>
            </a:r>
          </a:p>
          <a:p>
            <a:pPr lvl="1" eaLnBrk="1" hangingPunct="1"/>
            <a:r>
              <a:rPr lang="en-US" sz="2000" smtClean="0"/>
              <a:t>Anyway, we can solve our needs by incrementally improving the “old” ways (</a:t>
            </a:r>
            <a:r>
              <a:rPr lang="en-US" sz="2000" u="sng" smtClean="0"/>
              <a:t>don’t ever underestimate the ingenuity of a utility engineer to improvise, adopt and adapt</a:t>
            </a:r>
            <a:r>
              <a:rPr lang="en-US" sz="2000" smtClean="0"/>
              <a:t>) </a:t>
            </a:r>
          </a:p>
        </p:txBody>
      </p:sp>
    </p:spTree>
    <p:extLst>
      <p:ext uri="{BB962C8B-B14F-4D97-AF65-F5344CB8AC3E}">
        <p14:creationId xmlns:p14="http://schemas.microsoft.com/office/powerpoint/2010/main" val="194397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457200" y="274638"/>
            <a:ext cx="8229600" cy="868362"/>
          </a:xfrm>
        </p:spPr>
        <p:txBody>
          <a:bodyPr/>
          <a:lstStyle/>
          <a:p>
            <a:pPr eaLnBrk="1" hangingPunct="1"/>
            <a:r>
              <a:rPr lang="en-US" sz="3600" smtClean="0"/>
              <a:t>“Then…a modest proposal…”</a:t>
            </a:r>
          </a:p>
        </p:txBody>
      </p:sp>
      <p:sp>
        <p:nvSpPr>
          <p:cNvPr id="3" name="Content Placeholder 2"/>
          <p:cNvSpPr>
            <a:spLocks noGrp="1"/>
          </p:cNvSpPr>
          <p:nvPr>
            <p:ph idx="4294967295"/>
          </p:nvPr>
        </p:nvSpPr>
        <p:spPr/>
        <p:txBody>
          <a:bodyPr/>
          <a:lstStyle/>
          <a:p>
            <a:pPr eaLnBrk="1" hangingPunct="1"/>
            <a:r>
              <a:rPr lang="en-US" sz="2400" smtClean="0"/>
              <a:t>If the “cost” of the wire in any given application were to be “zero,”…</a:t>
            </a:r>
          </a:p>
          <a:p>
            <a:pPr eaLnBrk="1" hangingPunct="1"/>
            <a:r>
              <a:rPr lang="en-US" sz="2400" smtClean="0"/>
              <a:t>Would the utilities then “buy them?”  And sign a “letter of intent” to purchase “x” number?</a:t>
            </a:r>
          </a:p>
          <a:p>
            <a:pPr lvl="1" eaLnBrk="1" hangingPunct="1"/>
            <a:r>
              <a:rPr lang="en-US" sz="2000" smtClean="0"/>
              <a:t>e.g., Fault Current Limiters, for which US utilities have long claimed a need</a:t>
            </a:r>
          </a:p>
          <a:p>
            <a:pPr eaLnBrk="1" hangingPunct="1"/>
            <a:r>
              <a:rPr lang="en-US" sz="2400" smtClean="0"/>
              <a:t>“Zero cost” would be obtained as a Federal or State “tax credit” for the wire cost of the quantity purchased by the utility equipment vendor or the utility itself…</a:t>
            </a:r>
          </a:p>
          <a:p>
            <a:pPr eaLnBrk="1" hangingPunct="1"/>
            <a:r>
              <a:rPr lang="en-US" sz="2400" smtClean="0"/>
              <a:t>Well?</a:t>
            </a:r>
          </a:p>
        </p:txBody>
      </p:sp>
    </p:spTree>
    <p:extLst>
      <p:ext uri="{BB962C8B-B14F-4D97-AF65-F5344CB8AC3E}">
        <p14:creationId xmlns:p14="http://schemas.microsoft.com/office/powerpoint/2010/main" val="983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457200" y="152400"/>
            <a:ext cx="8229600" cy="1143000"/>
          </a:xfrm>
        </p:spPr>
        <p:txBody>
          <a:bodyPr/>
          <a:lstStyle/>
          <a:p>
            <a:pPr eaLnBrk="1" hangingPunct="1"/>
            <a:r>
              <a:rPr lang="en-US" smtClean="0">
                <a:latin typeface="Comic Sans MS" pitchFamily="66" charset="0"/>
              </a:rPr>
              <a:t>“Superconduct-ress”</a:t>
            </a: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65250"/>
            <a:ext cx="84582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809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pPr eaLnBrk="1" hangingPunct="1"/>
            <a:r>
              <a:rPr lang="en-US" sz="4000" smtClean="0">
                <a:latin typeface="Comic Sans MS" pitchFamily="66" charset="0"/>
              </a:rPr>
              <a:t>Mr. Electric Utility Good Ol’ Boy</a:t>
            </a: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500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457200" y="0"/>
            <a:ext cx="8229600" cy="1143000"/>
          </a:xfrm>
        </p:spPr>
        <p:txBody>
          <a:bodyPr>
            <a:normAutofit/>
          </a:bodyPr>
          <a:lstStyle/>
          <a:p>
            <a:r>
              <a:rPr lang="en-US" sz="3200" i="1" u="sng"/>
              <a:t>1953</a:t>
            </a:r>
            <a:br>
              <a:rPr lang="en-US" sz="3200" i="1" u="sng"/>
            </a:br>
            <a:r>
              <a:rPr lang="en-US" sz="3200"/>
              <a:t>Project Sage – IBM/MIT</a:t>
            </a:r>
            <a:endParaRPr lang="en-US" sz="3200" i="1" u="sng"/>
          </a:p>
        </p:txBody>
      </p:sp>
      <p:pic>
        <p:nvPicPr>
          <p:cNvPr id="9219" name="Picture 3" descr="G:\sage_bb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58875"/>
            <a:ext cx="68961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7106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lstStyle/>
          <a:p>
            <a:pPr eaLnBrk="1" hangingPunct="1"/>
            <a:r>
              <a:rPr lang="en-US" smtClean="0"/>
              <a:t>Miss Same Old Technology</a:t>
            </a: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0813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381000" y="274638"/>
            <a:ext cx="8229600" cy="1143000"/>
          </a:xfrm>
        </p:spPr>
        <p:txBody>
          <a:bodyPr/>
          <a:lstStyle/>
          <a:p>
            <a:pPr eaLnBrk="1" hangingPunct="1"/>
            <a:r>
              <a:rPr lang="en-US" smtClean="0"/>
              <a:t>Together Forever?</a:t>
            </a: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60525"/>
            <a:ext cx="82296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5280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7" name="Picture 3"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04800"/>
            <a:ext cx="3400425"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190509" name="Group 45"/>
          <p:cNvGrpSpPr>
            <a:grpSpLocks/>
          </p:cNvGrpSpPr>
          <p:nvPr/>
        </p:nvGrpSpPr>
        <p:grpSpPr bwMode="auto">
          <a:xfrm>
            <a:off x="3581400" y="304800"/>
            <a:ext cx="5486400" cy="6324600"/>
            <a:chOff x="2256" y="192"/>
            <a:chExt cx="3456" cy="3984"/>
          </a:xfrm>
        </p:grpSpPr>
        <p:sp>
          <p:nvSpPr>
            <p:cNvPr id="190471" name="Rectangle 7"/>
            <p:cNvSpPr>
              <a:spLocks noChangeArrowheads="1"/>
            </p:cNvSpPr>
            <p:nvPr/>
          </p:nvSpPr>
          <p:spPr bwMode="auto">
            <a:xfrm>
              <a:off x="2256" y="1440"/>
              <a:ext cx="3408" cy="2736"/>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66FFFF"/>
                </a:solidFill>
              </a:endParaRPr>
            </a:p>
          </p:txBody>
        </p:sp>
        <p:pic>
          <p:nvPicPr>
            <p:cNvPr id="1904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2228"/>
              <a:ext cx="3264" cy="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p:cNvSpPr txBox="1">
              <a:spLocks noChangeArrowheads="1"/>
            </p:cNvSpPr>
            <p:nvPr/>
          </p:nvSpPr>
          <p:spPr bwMode="auto">
            <a:xfrm>
              <a:off x="2256" y="1584"/>
              <a:ext cx="345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66CCFF"/>
                  </a:solidFill>
                </a:rPr>
                <a:t>“Al Gore” – He’s Available !</a:t>
              </a:r>
            </a:p>
          </p:txBody>
        </p:sp>
        <p:grpSp>
          <p:nvGrpSpPr>
            <p:cNvPr id="190477" name="Group 13"/>
            <p:cNvGrpSpPr>
              <a:grpSpLocks noChangeAspect="1"/>
            </p:cNvGrpSpPr>
            <p:nvPr/>
          </p:nvGrpSpPr>
          <p:grpSpPr bwMode="auto">
            <a:xfrm>
              <a:off x="3647" y="192"/>
              <a:ext cx="1126" cy="1133"/>
              <a:chOff x="3647" y="0"/>
              <a:chExt cx="1126" cy="1133"/>
            </a:xfrm>
          </p:grpSpPr>
          <p:sp>
            <p:nvSpPr>
              <p:cNvPr id="190476" name="AutoShape 12"/>
              <p:cNvSpPr>
                <a:spLocks noChangeAspect="1" noChangeArrowheads="1" noTextEdit="1"/>
              </p:cNvSpPr>
              <p:nvPr/>
            </p:nvSpPr>
            <p:spPr bwMode="auto">
              <a:xfrm>
                <a:off x="3647" y="0"/>
                <a:ext cx="1126"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190478" name="Freeform 14"/>
              <p:cNvSpPr>
                <a:spLocks/>
              </p:cNvSpPr>
              <p:nvPr/>
            </p:nvSpPr>
            <p:spPr bwMode="auto">
              <a:xfrm>
                <a:off x="3647" y="10"/>
                <a:ext cx="1116" cy="1113"/>
              </a:xfrm>
              <a:custGeom>
                <a:avLst/>
                <a:gdLst>
                  <a:gd name="T0" fmla="*/ 0 w 3348"/>
                  <a:gd name="T1" fmla="*/ 3339 h 3339"/>
                  <a:gd name="T2" fmla="*/ 3348 w 3348"/>
                  <a:gd name="T3" fmla="*/ 3339 h 3339"/>
                  <a:gd name="T4" fmla="*/ 3348 w 3348"/>
                  <a:gd name="T5" fmla="*/ 0 h 3339"/>
                  <a:gd name="T6" fmla="*/ 0 w 3348"/>
                  <a:gd name="T7" fmla="*/ 0 h 3339"/>
                  <a:gd name="T8" fmla="*/ 0 w 3348"/>
                  <a:gd name="T9" fmla="*/ 3339 h 3339"/>
                  <a:gd name="T10" fmla="*/ 0 w 3348"/>
                  <a:gd name="T11" fmla="*/ 3339 h 3339"/>
                </a:gdLst>
                <a:ahLst/>
                <a:cxnLst>
                  <a:cxn ang="0">
                    <a:pos x="T0" y="T1"/>
                  </a:cxn>
                  <a:cxn ang="0">
                    <a:pos x="T2" y="T3"/>
                  </a:cxn>
                  <a:cxn ang="0">
                    <a:pos x="T4" y="T5"/>
                  </a:cxn>
                  <a:cxn ang="0">
                    <a:pos x="T6" y="T7"/>
                  </a:cxn>
                  <a:cxn ang="0">
                    <a:pos x="T8" y="T9"/>
                  </a:cxn>
                  <a:cxn ang="0">
                    <a:pos x="T10" y="T11"/>
                  </a:cxn>
                </a:cxnLst>
                <a:rect l="0" t="0" r="r" b="b"/>
                <a:pathLst>
                  <a:path w="3348" h="3339">
                    <a:moveTo>
                      <a:pt x="0" y="3339"/>
                    </a:moveTo>
                    <a:lnTo>
                      <a:pt x="3348" y="3339"/>
                    </a:lnTo>
                    <a:lnTo>
                      <a:pt x="3348" y="0"/>
                    </a:lnTo>
                    <a:lnTo>
                      <a:pt x="0" y="0"/>
                    </a:lnTo>
                    <a:lnTo>
                      <a:pt x="0" y="3339"/>
                    </a:lnTo>
                    <a:lnTo>
                      <a:pt x="0" y="3339"/>
                    </a:lnTo>
                    <a:close/>
                  </a:path>
                </a:pathLst>
              </a:custGeom>
              <a:solidFill>
                <a:srgbClr val="FF91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79" name="Freeform 15"/>
              <p:cNvSpPr>
                <a:spLocks/>
              </p:cNvSpPr>
              <p:nvPr/>
            </p:nvSpPr>
            <p:spPr bwMode="auto">
              <a:xfrm>
                <a:off x="3691" y="62"/>
                <a:ext cx="1022" cy="1011"/>
              </a:xfrm>
              <a:custGeom>
                <a:avLst/>
                <a:gdLst>
                  <a:gd name="T0" fmla="*/ 276 w 3068"/>
                  <a:gd name="T1" fmla="*/ 2995 h 3034"/>
                  <a:gd name="T2" fmla="*/ 670 w 3068"/>
                  <a:gd name="T3" fmla="*/ 3001 h 3034"/>
                  <a:gd name="T4" fmla="*/ 670 w 3068"/>
                  <a:gd name="T5" fmla="*/ 2958 h 3034"/>
                  <a:gd name="T6" fmla="*/ 1172 w 3068"/>
                  <a:gd name="T7" fmla="*/ 2958 h 3034"/>
                  <a:gd name="T8" fmla="*/ 1725 w 3068"/>
                  <a:gd name="T9" fmla="*/ 2958 h 3034"/>
                  <a:gd name="T10" fmla="*/ 2084 w 3068"/>
                  <a:gd name="T11" fmla="*/ 2970 h 3034"/>
                  <a:gd name="T12" fmla="*/ 2084 w 3068"/>
                  <a:gd name="T13" fmla="*/ 3007 h 3034"/>
                  <a:gd name="T14" fmla="*/ 2508 w 3068"/>
                  <a:gd name="T15" fmla="*/ 3031 h 3034"/>
                  <a:gd name="T16" fmla="*/ 2508 w 3068"/>
                  <a:gd name="T17" fmla="*/ 2988 h 3034"/>
                  <a:gd name="T18" fmla="*/ 2560 w 3068"/>
                  <a:gd name="T19" fmla="*/ 2958 h 3034"/>
                  <a:gd name="T20" fmla="*/ 2822 w 3068"/>
                  <a:gd name="T21" fmla="*/ 2958 h 3034"/>
                  <a:gd name="T22" fmla="*/ 2968 w 3068"/>
                  <a:gd name="T23" fmla="*/ 2958 h 3034"/>
                  <a:gd name="T24" fmla="*/ 2988 w 3068"/>
                  <a:gd name="T25" fmla="*/ 2932 h 3034"/>
                  <a:gd name="T26" fmla="*/ 2988 w 3068"/>
                  <a:gd name="T27" fmla="*/ 2758 h 3034"/>
                  <a:gd name="T28" fmla="*/ 2988 w 3068"/>
                  <a:gd name="T29" fmla="*/ 2450 h 3034"/>
                  <a:gd name="T30" fmla="*/ 3034 w 3068"/>
                  <a:gd name="T31" fmla="*/ 2390 h 3034"/>
                  <a:gd name="T32" fmla="*/ 3041 w 3068"/>
                  <a:gd name="T33" fmla="*/ 1993 h 3034"/>
                  <a:gd name="T34" fmla="*/ 2988 w 3068"/>
                  <a:gd name="T35" fmla="*/ 1993 h 3034"/>
                  <a:gd name="T36" fmla="*/ 2988 w 3068"/>
                  <a:gd name="T37" fmla="*/ 1558 h 3034"/>
                  <a:gd name="T38" fmla="*/ 2988 w 3068"/>
                  <a:gd name="T39" fmla="*/ 1120 h 3034"/>
                  <a:gd name="T40" fmla="*/ 3003 w 3068"/>
                  <a:gd name="T41" fmla="*/ 844 h 3034"/>
                  <a:gd name="T42" fmla="*/ 3043 w 3068"/>
                  <a:gd name="T43" fmla="*/ 844 h 3034"/>
                  <a:gd name="T44" fmla="*/ 3065 w 3068"/>
                  <a:gd name="T45" fmla="*/ 552 h 3034"/>
                  <a:gd name="T46" fmla="*/ 3023 w 3068"/>
                  <a:gd name="T47" fmla="*/ 552 h 3034"/>
                  <a:gd name="T48" fmla="*/ 2988 w 3068"/>
                  <a:gd name="T49" fmla="*/ 497 h 3034"/>
                  <a:gd name="T50" fmla="*/ 2988 w 3068"/>
                  <a:gd name="T51" fmla="*/ 237 h 3034"/>
                  <a:gd name="T52" fmla="*/ 2988 w 3068"/>
                  <a:gd name="T53" fmla="*/ 89 h 3034"/>
                  <a:gd name="T54" fmla="*/ 2968 w 3068"/>
                  <a:gd name="T55" fmla="*/ 71 h 3034"/>
                  <a:gd name="T56" fmla="*/ 2909 w 3068"/>
                  <a:gd name="T57" fmla="*/ 71 h 3034"/>
                  <a:gd name="T58" fmla="*/ 2830 w 3068"/>
                  <a:gd name="T59" fmla="*/ 64 h 3034"/>
                  <a:gd name="T60" fmla="*/ 2830 w 3068"/>
                  <a:gd name="T61" fmla="*/ 12 h 3034"/>
                  <a:gd name="T62" fmla="*/ 2041 w 3068"/>
                  <a:gd name="T63" fmla="*/ 21 h 3034"/>
                  <a:gd name="T64" fmla="*/ 2041 w 3068"/>
                  <a:gd name="T65" fmla="*/ 71 h 3034"/>
                  <a:gd name="T66" fmla="*/ 1305 w 3068"/>
                  <a:gd name="T67" fmla="*/ 35 h 3034"/>
                  <a:gd name="T68" fmla="*/ 543 w 3068"/>
                  <a:gd name="T69" fmla="*/ 15 h 3034"/>
                  <a:gd name="T70" fmla="*/ 543 w 3068"/>
                  <a:gd name="T71" fmla="*/ 58 h 3034"/>
                  <a:gd name="T72" fmla="*/ 355 w 3068"/>
                  <a:gd name="T73" fmla="*/ 71 h 3034"/>
                  <a:gd name="T74" fmla="*/ 158 w 3068"/>
                  <a:gd name="T75" fmla="*/ 71 h 3034"/>
                  <a:gd name="T76" fmla="*/ 87 w 3068"/>
                  <a:gd name="T77" fmla="*/ 71 h 3034"/>
                  <a:gd name="T78" fmla="*/ 87 w 3068"/>
                  <a:gd name="T79" fmla="*/ 108 h 3034"/>
                  <a:gd name="T80" fmla="*/ 87 w 3068"/>
                  <a:gd name="T81" fmla="*/ 183 h 3034"/>
                  <a:gd name="T82" fmla="*/ 55 w 3068"/>
                  <a:gd name="T83" fmla="*/ 217 h 3034"/>
                  <a:gd name="T84" fmla="*/ 15 w 3068"/>
                  <a:gd name="T85" fmla="*/ 217 h 3034"/>
                  <a:gd name="T86" fmla="*/ 0 w 3068"/>
                  <a:gd name="T87" fmla="*/ 603 h 3034"/>
                  <a:gd name="T88" fmla="*/ 33 w 3068"/>
                  <a:gd name="T89" fmla="*/ 603 h 3034"/>
                  <a:gd name="T90" fmla="*/ 78 w 3068"/>
                  <a:gd name="T91" fmla="*/ 603 h 3034"/>
                  <a:gd name="T92" fmla="*/ 87 w 3068"/>
                  <a:gd name="T93" fmla="*/ 941 h 3034"/>
                  <a:gd name="T94" fmla="*/ 87 w 3068"/>
                  <a:gd name="T95" fmla="*/ 1400 h 3034"/>
                  <a:gd name="T96" fmla="*/ 78 w 3068"/>
                  <a:gd name="T97" fmla="*/ 1792 h 3034"/>
                  <a:gd name="T98" fmla="*/ 31 w 3068"/>
                  <a:gd name="T99" fmla="*/ 1792 h 3034"/>
                  <a:gd name="T100" fmla="*/ 0 w 3068"/>
                  <a:gd name="T101" fmla="*/ 1792 h 3034"/>
                  <a:gd name="T102" fmla="*/ 14 w 3068"/>
                  <a:gd name="T103" fmla="*/ 2405 h 3034"/>
                  <a:gd name="T104" fmla="*/ 54 w 3068"/>
                  <a:gd name="T105" fmla="*/ 2405 h 3034"/>
                  <a:gd name="T106" fmla="*/ 90 w 3068"/>
                  <a:gd name="T107" fmla="*/ 2958 h 3034"/>
                  <a:gd name="T108" fmla="*/ 136 w 3068"/>
                  <a:gd name="T109" fmla="*/ 2958 h 3034"/>
                  <a:gd name="T110" fmla="*/ 233 w 3068"/>
                  <a:gd name="T111" fmla="*/ 2958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8" h="3034">
                    <a:moveTo>
                      <a:pt x="276" y="2958"/>
                    </a:moveTo>
                    <a:lnTo>
                      <a:pt x="276" y="2965"/>
                    </a:lnTo>
                    <a:lnTo>
                      <a:pt x="276" y="2974"/>
                    </a:lnTo>
                    <a:lnTo>
                      <a:pt x="276" y="2982"/>
                    </a:lnTo>
                    <a:lnTo>
                      <a:pt x="276" y="2989"/>
                    </a:lnTo>
                    <a:lnTo>
                      <a:pt x="276" y="2995"/>
                    </a:lnTo>
                    <a:lnTo>
                      <a:pt x="276" y="3001"/>
                    </a:lnTo>
                    <a:lnTo>
                      <a:pt x="276" y="3002"/>
                    </a:lnTo>
                    <a:lnTo>
                      <a:pt x="276" y="3005"/>
                    </a:lnTo>
                    <a:lnTo>
                      <a:pt x="670" y="3005"/>
                    </a:lnTo>
                    <a:lnTo>
                      <a:pt x="670" y="3002"/>
                    </a:lnTo>
                    <a:lnTo>
                      <a:pt x="670" y="3001"/>
                    </a:lnTo>
                    <a:lnTo>
                      <a:pt x="670" y="2995"/>
                    </a:lnTo>
                    <a:lnTo>
                      <a:pt x="670" y="2989"/>
                    </a:lnTo>
                    <a:lnTo>
                      <a:pt x="670" y="2982"/>
                    </a:lnTo>
                    <a:lnTo>
                      <a:pt x="670" y="2974"/>
                    </a:lnTo>
                    <a:lnTo>
                      <a:pt x="670" y="2965"/>
                    </a:lnTo>
                    <a:lnTo>
                      <a:pt x="670" y="2958"/>
                    </a:lnTo>
                    <a:lnTo>
                      <a:pt x="746" y="2958"/>
                    </a:lnTo>
                    <a:lnTo>
                      <a:pt x="828" y="2958"/>
                    </a:lnTo>
                    <a:lnTo>
                      <a:pt x="910" y="2958"/>
                    </a:lnTo>
                    <a:lnTo>
                      <a:pt x="996" y="2958"/>
                    </a:lnTo>
                    <a:lnTo>
                      <a:pt x="1082" y="2958"/>
                    </a:lnTo>
                    <a:lnTo>
                      <a:pt x="1172" y="2958"/>
                    </a:lnTo>
                    <a:lnTo>
                      <a:pt x="1261" y="2958"/>
                    </a:lnTo>
                    <a:lnTo>
                      <a:pt x="1355" y="2958"/>
                    </a:lnTo>
                    <a:lnTo>
                      <a:pt x="1446" y="2958"/>
                    </a:lnTo>
                    <a:lnTo>
                      <a:pt x="1539" y="2958"/>
                    </a:lnTo>
                    <a:lnTo>
                      <a:pt x="1631" y="2958"/>
                    </a:lnTo>
                    <a:lnTo>
                      <a:pt x="1725" y="2958"/>
                    </a:lnTo>
                    <a:lnTo>
                      <a:pt x="1816" y="2958"/>
                    </a:lnTo>
                    <a:lnTo>
                      <a:pt x="1907" y="2958"/>
                    </a:lnTo>
                    <a:lnTo>
                      <a:pt x="1995" y="2958"/>
                    </a:lnTo>
                    <a:lnTo>
                      <a:pt x="2084" y="2958"/>
                    </a:lnTo>
                    <a:lnTo>
                      <a:pt x="2084" y="2962"/>
                    </a:lnTo>
                    <a:lnTo>
                      <a:pt x="2084" y="2970"/>
                    </a:lnTo>
                    <a:lnTo>
                      <a:pt x="2084" y="2974"/>
                    </a:lnTo>
                    <a:lnTo>
                      <a:pt x="2084" y="2982"/>
                    </a:lnTo>
                    <a:lnTo>
                      <a:pt x="2084" y="2988"/>
                    </a:lnTo>
                    <a:lnTo>
                      <a:pt x="2084" y="2994"/>
                    </a:lnTo>
                    <a:lnTo>
                      <a:pt x="2084" y="3000"/>
                    </a:lnTo>
                    <a:lnTo>
                      <a:pt x="2084" y="3007"/>
                    </a:lnTo>
                    <a:lnTo>
                      <a:pt x="2084" y="3016"/>
                    </a:lnTo>
                    <a:lnTo>
                      <a:pt x="2084" y="3025"/>
                    </a:lnTo>
                    <a:lnTo>
                      <a:pt x="2084" y="3031"/>
                    </a:lnTo>
                    <a:lnTo>
                      <a:pt x="2084" y="3034"/>
                    </a:lnTo>
                    <a:lnTo>
                      <a:pt x="2508" y="3034"/>
                    </a:lnTo>
                    <a:lnTo>
                      <a:pt x="2508" y="3031"/>
                    </a:lnTo>
                    <a:lnTo>
                      <a:pt x="2508" y="3025"/>
                    </a:lnTo>
                    <a:lnTo>
                      <a:pt x="2508" y="3016"/>
                    </a:lnTo>
                    <a:lnTo>
                      <a:pt x="2508" y="3007"/>
                    </a:lnTo>
                    <a:lnTo>
                      <a:pt x="2508" y="3000"/>
                    </a:lnTo>
                    <a:lnTo>
                      <a:pt x="2508" y="2994"/>
                    </a:lnTo>
                    <a:lnTo>
                      <a:pt x="2508" y="2988"/>
                    </a:lnTo>
                    <a:lnTo>
                      <a:pt x="2508" y="2982"/>
                    </a:lnTo>
                    <a:lnTo>
                      <a:pt x="2508" y="2974"/>
                    </a:lnTo>
                    <a:lnTo>
                      <a:pt x="2508" y="2970"/>
                    </a:lnTo>
                    <a:lnTo>
                      <a:pt x="2508" y="2962"/>
                    </a:lnTo>
                    <a:lnTo>
                      <a:pt x="2508" y="2958"/>
                    </a:lnTo>
                    <a:lnTo>
                      <a:pt x="2560" y="2958"/>
                    </a:lnTo>
                    <a:lnTo>
                      <a:pt x="2610" y="2958"/>
                    </a:lnTo>
                    <a:lnTo>
                      <a:pt x="2658" y="2958"/>
                    </a:lnTo>
                    <a:lnTo>
                      <a:pt x="2704" y="2958"/>
                    </a:lnTo>
                    <a:lnTo>
                      <a:pt x="2745" y="2958"/>
                    </a:lnTo>
                    <a:lnTo>
                      <a:pt x="2785" y="2958"/>
                    </a:lnTo>
                    <a:lnTo>
                      <a:pt x="2822" y="2958"/>
                    </a:lnTo>
                    <a:lnTo>
                      <a:pt x="2855" y="2958"/>
                    </a:lnTo>
                    <a:lnTo>
                      <a:pt x="2885" y="2958"/>
                    </a:lnTo>
                    <a:lnTo>
                      <a:pt x="2910" y="2958"/>
                    </a:lnTo>
                    <a:lnTo>
                      <a:pt x="2932" y="2958"/>
                    </a:lnTo>
                    <a:lnTo>
                      <a:pt x="2953" y="2958"/>
                    </a:lnTo>
                    <a:lnTo>
                      <a:pt x="2968" y="2958"/>
                    </a:lnTo>
                    <a:lnTo>
                      <a:pt x="2979" y="2958"/>
                    </a:lnTo>
                    <a:lnTo>
                      <a:pt x="2985" y="2958"/>
                    </a:lnTo>
                    <a:lnTo>
                      <a:pt x="2988" y="2958"/>
                    </a:lnTo>
                    <a:lnTo>
                      <a:pt x="2988" y="2955"/>
                    </a:lnTo>
                    <a:lnTo>
                      <a:pt x="2988" y="2947"/>
                    </a:lnTo>
                    <a:lnTo>
                      <a:pt x="2988" y="2932"/>
                    </a:lnTo>
                    <a:lnTo>
                      <a:pt x="2988" y="2915"/>
                    </a:lnTo>
                    <a:lnTo>
                      <a:pt x="2988" y="2892"/>
                    </a:lnTo>
                    <a:lnTo>
                      <a:pt x="2988" y="2865"/>
                    </a:lnTo>
                    <a:lnTo>
                      <a:pt x="2988" y="2833"/>
                    </a:lnTo>
                    <a:lnTo>
                      <a:pt x="2988" y="2798"/>
                    </a:lnTo>
                    <a:lnTo>
                      <a:pt x="2988" y="2758"/>
                    </a:lnTo>
                    <a:lnTo>
                      <a:pt x="2988" y="2714"/>
                    </a:lnTo>
                    <a:lnTo>
                      <a:pt x="2988" y="2667"/>
                    </a:lnTo>
                    <a:lnTo>
                      <a:pt x="2988" y="2618"/>
                    </a:lnTo>
                    <a:lnTo>
                      <a:pt x="2988" y="2563"/>
                    </a:lnTo>
                    <a:lnTo>
                      <a:pt x="2988" y="2508"/>
                    </a:lnTo>
                    <a:lnTo>
                      <a:pt x="2988" y="2450"/>
                    </a:lnTo>
                    <a:lnTo>
                      <a:pt x="2988" y="2390"/>
                    </a:lnTo>
                    <a:lnTo>
                      <a:pt x="2998" y="2390"/>
                    </a:lnTo>
                    <a:lnTo>
                      <a:pt x="3008" y="2390"/>
                    </a:lnTo>
                    <a:lnTo>
                      <a:pt x="3017" y="2390"/>
                    </a:lnTo>
                    <a:lnTo>
                      <a:pt x="3026" y="2390"/>
                    </a:lnTo>
                    <a:lnTo>
                      <a:pt x="3034" y="2390"/>
                    </a:lnTo>
                    <a:lnTo>
                      <a:pt x="3041" y="2390"/>
                    </a:lnTo>
                    <a:lnTo>
                      <a:pt x="3044" y="2390"/>
                    </a:lnTo>
                    <a:lnTo>
                      <a:pt x="3046" y="2390"/>
                    </a:lnTo>
                    <a:lnTo>
                      <a:pt x="3046" y="1993"/>
                    </a:lnTo>
                    <a:lnTo>
                      <a:pt x="3044" y="1993"/>
                    </a:lnTo>
                    <a:lnTo>
                      <a:pt x="3041" y="1993"/>
                    </a:lnTo>
                    <a:lnTo>
                      <a:pt x="3034" y="1993"/>
                    </a:lnTo>
                    <a:lnTo>
                      <a:pt x="3026" y="1993"/>
                    </a:lnTo>
                    <a:lnTo>
                      <a:pt x="3017" y="1993"/>
                    </a:lnTo>
                    <a:lnTo>
                      <a:pt x="3008" y="1993"/>
                    </a:lnTo>
                    <a:lnTo>
                      <a:pt x="2998" y="1993"/>
                    </a:lnTo>
                    <a:lnTo>
                      <a:pt x="2988" y="1993"/>
                    </a:lnTo>
                    <a:lnTo>
                      <a:pt x="2988" y="1920"/>
                    </a:lnTo>
                    <a:lnTo>
                      <a:pt x="2988" y="1850"/>
                    </a:lnTo>
                    <a:lnTo>
                      <a:pt x="2988" y="1777"/>
                    </a:lnTo>
                    <a:lnTo>
                      <a:pt x="2988" y="1704"/>
                    </a:lnTo>
                    <a:lnTo>
                      <a:pt x="2988" y="1631"/>
                    </a:lnTo>
                    <a:lnTo>
                      <a:pt x="2988" y="1558"/>
                    </a:lnTo>
                    <a:lnTo>
                      <a:pt x="2988" y="1485"/>
                    </a:lnTo>
                    <a:lnTo>
                      <a:pt x="2988" y="1412"/>
                    </a:lnTo>
                    <a:lnTo>
                      <a:pt x="2988" y="1337"/>
                    </a:lnTo>
                    <a:lnTo>
                      <a:pt x="2988" y="1264"/>
                    </a:lnTo>
                    <a:lnTo>
                      <a:pt x="2988" y="1191"/>
                    </a:lnTo>
                    <a:lnTo>
                      <a:pt x="2988" y="1120"/>
                    </a:lnTo>
                    <a:lnTo>
                      <a:pt x="2988" y="1048"/>
                    </a:lnTo>
                    <a:lnTo>
                      <a:pt x="2988" y="978"/>
                    </a:lnTo>
                    <a:lnTo>
                      <a:pt x="2988" y="911"/>
                    </a:lnTo>
                    <a:lnTo>
                      <a:pt x="2988" y="844"/>
                    </a:lnTo>
                    <a:lnTo>
                      <a:pt x="2995" y="844"/>
                    </a:lnTo>
                    <a:lnTo>
                      <a:pt x="3003" y="844"/>
                    </a:lnTo>
                    <a:lnTo>
                      <a:pt x="3008" y="844"/>
                    </a:lnTo>
                    <a:lnTo>
                      <a:pt x="3017" y="844"/>
                    </a:lnTo>
                    <a:lnTo>
                      <a:pt x="3023" y="844"/>
                    </a:lnTo>
                    <a:lnTo>
                      <a:pt x="3031" y="844"/>
                    </a:lnTo>
                    <a:lnTo>
                      <a:pt x="3035" y="844"/>
                    </a:lnTo>
                    <a:lnTo>
                      <a:pt x="3043" y="844"/>
                    </a:lnTo>
                    <a:lnTo>
                      <a:pt x="3052" y="844"/>
                    </a:lnTo>
                    <a:lnTo>
                      <a:pt x="3059" y="844"/>
                    </a:lnTo>
                    <a:lnTo>
                      <a:pt x="3065" y="844"/>
                    </a:lnTo>
                    <a:lnTo>
                      <a:pt x="3068" y="844"/>
                    </a:lnTo>
                    <a:lnTo>
                      <a:pt x="3068" y="552"/>
                    </a:lnTo>
                    <a:lnTo>
                      <a:pt x="3065" y="552"/>
                    </a:lnTo>
                    <a:lnTo>
                      <a:pt x="3059" y="552"/>
                    </a:lnTo>
                    <a:lnTo>
                      <a:pt x="3052" y="552"/>
                    </a:lnTo>
                    <a:lnTo>
                      <a:pt x="3043" y="552"/>
                    </a:lnTo>
                    <a:lnTo>
                      <a:pt x="3035" y="552"/>
                    </a:lnTo>
                    <a:lnTo>
                      <a:pt x="3031" y="552"/>
                    </a:lnTo>
                    <a:lnTo>
                      <a:pt x="3023" y="552"/>
                    </a:lnTo>
                    <a:lnTo>
                      <a:pt x="3017" y="552"/>
                    </a:lnTo>
                    <a:lnTo>
                      <a:pt x="3008" y="552"/>
                    </a:lnTo>
                    <a:lnTo>
                      <a:pt x="3003" y="552"/>
                    </a:lnTo>
                    <a:lnTo>
                      <a:pt x="2995" y="552"/>
                    </a:lnTo>
                    <a:lnTo>
                      <a:pt x="2988" y="552"/>
                    </a:lnTo>
                    <a:lnTo>
                      <a:pt x="2988" y="497"/>
                    </a:lnTo>
                    <a:lnTo>
                      <a:pt x="2988" y="448"/>
                    </a:lnTo>
                    <a:lnTo>
                      <a:pt x="2988" y="400"/>
                    </a:lnTo>
                    <a:lnTo>
                      <a:pt x="2988" y="356"/>
                    </a:lnTo>
                    <a:lnTo>
                      <a:pt x="2988" y="311"/>
                    </a:lnTo>
                    <a:lnTo>
                      <a:pt x="2988" y="272"/>
                    </a:lnTo>
                    <a:lnTo>
                      <a:pt x="2988" y="237"/>
                    </a:lnTo>
                    <a:lnTo>
                      <a:pt x="2988" y="204"/>
                    </a:lnTo>
                    <a:lnTo>
                      <a:pt x="2988" y="172"/>
                    </a:lnTo>
                    <a:lnTo>
                      <a:pt x="2988" y="146"/>
                    </a:lnTo>
                    <a:lnTo>
                      <a:pt x="2988" y="123"/>
                    </a:lnTo>
                    <a:lnTo>
                      <a:pt x="2988" y="104"/>
                    </a:lnTo>
                    <a:lnTo>
                      <a:pt x="2988" y="89"/>
                    </a:lnTo>
                    <a:lnTo>
                      <a:pt x="2988" y="79"/>
                    </a:lnTo>
                    <a:lnTo>
                      <a:pt x="2988" y="73"/>
                    </a:lnTo>
                    <a:lnTo>
                      <a:pt x="2988" y="71"/>
                    </a:lnTo>
                    <a:lnTo>
                      <a:pt x="2985" y="71"/>
                    </a:lnTo>
                    <a:lnTo>
                      <a:pt x="2977" y="71"/>
                    </a:lnTo>
                    <a:lnTo>
                      <a:pt x="2968" y="71"/>
                    </a:lnTo>
                    <a:lnTo>
                      <a:pt x="2962" y="71"/>
                    </a:lnTo>
                    <a:lnTo>
                      <a:pt x="2953" y="71"/>
                    </a:lnTo>
                    <a:lnTo>
                      <a:pt x="2944" y="71"/>
                    </a:lnTo>
                    <a:lnTo>
                      <a:pt x="2934" y="71"/>
                    </a:lnTo>
                    <a:lnTo>
                      <a:pt x="2922" y="71"/>
                    </a:lnTo>
                    <a:lnTo>
                      <a:pt x="2909" y="71"/>
                    </a:lnTo>
                    <a:lnTo>
                      <a:pt x="2895" y="71"/>
                    </a:lnTo>
                    <a:lnTo>
                      <a:pt x="2880" y="71"/>
                    </a:lnTo>
                    <a:lnTo>
                      <a:pt x="2864" y="71"/>
                    </a:lnTo>
                    <a:lnTo>
                      <a:pt x="2846" y="71"/>
                    </a:lnTo>
                    <a:lnTo>
                      <a:pt x="2830" y="71"/>
                    </a:lnTo>
                    <a:lnTo>
                      <a:pt x="2830" y="64"/>
                    </a:lnTo>
                    <a:lnTo>
                      <a:pt x="2830" y="56"/>
                    </a:lnTo>
                    <a:lnTo>
                      <a:pt x="2830" y="49"/>
                    </a:lnTo>
                    <a:lnTo>
                      <a:pt x="2830" y="43"/>
                    </a:lnTo>
                    <a:lnTo>
                      <a:pt x="2830" y="31"/>
                    </a:lnTo>
                    <a:lnTo>
                      <a:pt x="2830" y="21"/>
                    </a:lnTo>
                    <a:lnTo>
                      <a:pt x="2830" y="12"/>
                    </a:lnTo>
                    <a:lnTo>
                      <a:pt x="2830" y="4"/>
                    </a:lnTo>
                    <a:lnTo>
                      <a:pt x="2830" y="0"/>
                    </a:lnTo>
                    <a:lnTo>
                      <a:pt x="2041" y="0"/>
                    </a:lnTo>
                    <a:lnTo>
                      <a:pt x="2041" y="4"/>
                    </a:lnTo>
                    <a:lnTo>
                      <a:pt x="2041" y="12"/>
                    </a:lnTo>
                    <a:lnTo>
                      <a:pt x="2041" y="21"/>
                    </a:lnTo>
                    <a:lnTo>
                      <a:pt x="2041" y="31"/>
                    </a:lnTo>
                    <a:lnTo>
                      <a:pt x="2041" y="43"/>
                    </a:lnTo>
                    <a:lnTo>
                      <a:pt x="2041" y="49"/>
                    </a:lnTo>
                    <a:lnTo>
                      <a:pt x="2041" y="56"/>
                    </a:lnTo>
                    <a:lnTo>
                      <a:pt x="2041" y="64"/>
                    </a:lnTo>
                    <a:lnTo>
                      <a:pt x="2041" y="71"/>
                    </a:lnTo>
                    <a:lnTo>
                      <a:pt x="1305" y="71"/>
                    </a:lnTo>
                    <a:lnTo>
                      <a:pt x="1305" y="64"/>
                    </a:lnTo>
                    <a:lnTo>
                      <a:pt x="1305" y="58"/>
                    </a:lnTo>
                    <a:lnTo>
                      <a:pt x="1305" y="52"/>
                    </a:lnTo>
                    <a:lnTo>
                      <a:pt x="1305" y="46"/>
                    </a:lnTo>
                    <a:lnTo>
                      <a:pt x="1305" y="35"/>
                    </a:lnTo>
                    <a:lnTo>
                      <a:pt x="1305" y="28"/>
                    </a:lnTo>
                    <a:lnTo>
                      <a:pt x="1305" y="21"/>
                    </a:lnTo>
                    <a:lnTo>
                      <a:pt x="1305" y="15"/>
                    </a:lnTo>
                    <a:lnTo>
                      <a:pt x="1305" y="12"/>
                    </a:lnTo>
                    <a:lnTo>
                      <a:pt x="543" y="12"/>
                    </a:lnTo>
                    <a:lnTo>
                      <a:pt x="543" y="15"/>
                    </a:lnTo>
                    <a:lnTo>
                      <a:pt x="543" y="21"/>
                    </a:lnTo>
                    <a:lnTo>
                      <a:pt x="543" y="28"/>
                    </a:lnTo>
                    <a:lnTo>
                      <a:pt x="543" y="35"/>
                    </a:lnTo>
                    <a:lnTo>
                      <a:pt x="543" y="46"/>
                    </a:lnTo>
                    <a:lnTo>
                      <a:pt x="543" y="52"/>
                    </a:lnTo>
                    <a:lnTo>
                      <a:pt x="543" y="58"/>
                    </a:lnTo>
                    <a:lnTo>
                      <a:pt x="543" y="64"/>
                    </a:lnTo>
                    <a:lnTo>
                      <a:pt x="543" y="71"/>
                    </a:lnTo>
                    <a:lnTo>
                      <a:pt x="492" y="71"/>
                    </a:lnTo>
                    <a:lnTo>
                      <a:pt x="444" y="71"/>
                    </a:lnTo>
                    <a:lnTo>
                      <a:pt x="398" y="71"/>
                    </a:lnTo>
                    <a:lnTo>
                      <a:pt x="355" y="71"/>
                    </a:lnTo>
                    <a:lnTo>
                      <a:pt x="313" y="71"/>
                    </a:lnTo>
                    <a:lnTo>
                      <a:pt x="277" y="71"/>
                    </a:lnTo>
                    <a:lnTo>
                      <a:pt x="242" y="71"/>
                    </a:lnTo>
                    <a:lnTo>
                      <a:pt x="212" y="71"/>
                    </a:lnTo>
                    <a:lnTo>
                      <a:pt x="182" y="71"/>
                    </a:lnTo>
                    <a:lnTo>
                      <a:pt x="158" y="71"/>
                    </a:lnTo>
                    <a:lnTo>
                      <a:pt x="136" y="71"/>
                    </a:lnTo>
                    <a:lnTo>
                      <a:pt x="118" y="71"/>
                    </a:lnTo>
                    <a:lnTo>
                      <a:pt x="105" y="71"/>
                    </a:lnTo>
                    <a:lnTo>
                      <a:pt x="96" y="71"/>
                    </a:lnTo>
                    <a:lnTo>
                      <a:pt x="88" y="71"/>
                    </a:lnTo>
                    <a:lnTo>
                      <a:pt x="87" y="71"/>
                    </a:lnTo>
                    <a:lnTo>
                      <a:pt x="87" y="73"/>
                    </a:lnTo>
                    <a:lnTo>
                      <a:pt x="87" y="80"/>
                    </a:lnTo>
                    <a:lnTo>
                      <a:pt x="87" y="85"/>
                    </a:lnTo>
                    <a:lnTo>
                      <a:pt x="87" y="92"/>
                    </a:lnTo>
                    <a:lnTo>
                      <a:pt x="87" y="99"/>
                    </a:lnTo>
                    <a:lnTo>
                      <a:pt x="87" y="108"/>
                    </a:lnTo>
                    <a:lnTo>
                      <a:pt x="87" y="117"/>
                    </a:lnTo>
                    <a:lnTo>
                      <a:pt x="87" y="129"/>
                    </a:lnTo>
                    <a:lnTo>
                      <a:pt x="87" y="141"/>
                    </a:lnTo>
                    <a:lnTo>
                      <a:pt x="87" y="155"/>
                    </a:lnTo>
                    <a:lnTo>
                      <a:pt x="87" y="168"/>
                    </a:lnTo>
                    <a:lnTo>
                      <a:pt x="87" y="183"/>
                    </a:lnTo>
                    <a:lnTo>
                      <a:pt x="87" y="199"/>
                    </a:lnTo>
                    <a:lnTo>
                      <a:pt x="87" y="217"/>
                    </a:lnTo>
                    <a:lnTo>
                      <a:pt x="78" y="217"/>
                    </a:lnTo>
                    <a:lnTo>
                      <a:pt x="72" y="217"/>
                    </a:lnTo>
                    <a:lnTo>
                      <a:pt x="63" y="217"/>
                    </a:lnTo>
                    <a:lnTo>
                      <a:pt x="55" y="217"/>
                    </a:lnTo>
                    <a:lnTo>
                      <a:pt x="48" y="217"/>
                    </a:lnTo>
                    <a:lnTo>
                      <a:pt x="40" y="217"/>
                    </a:lnTo>
                    <a:lnTo>
                      <a:pt x="33" y="217"/>
                    </a:lnTo>
                    <a:lnTo>
                      <a:pt x="27" y="217"/>
                    </a:lnTo>
                    <a:lnTo>
                      <a:pt x="21" y="217"/>
                    </a:lnTo>
                    <a:lnTo>
                      <a:pt x="15" y="217"/>
                    </a:lnTo>
                    <a:lnTo>
                      <a:pt x="9" y="217"/>
                    </a:lnTo>
                    <a:lnTo>
                      <a:pt x="6" y="217"/>
                    </a:lnTo>
                    <a:lnTo>
                      <a:pt x="0" y="217"/>
                    </a:lnTo>
                    <a:lnTo>
                      <a:pt x="0" y="217"/>
                    </a:lnTo>
                    <a:lnTo>
                      <a:pt x="0" y="603"/>
                    </a:lnTo>
                    <a:lnTo>
                      <a:pt x="0" y="603"/>
                    </a:lnTo>
                    <a:lnTo>
                      <a:pt x="6" y="603"/>
                    </a:lnTo>
                    <a:lnTo>
                      <a:pt x="9" y="603"/>
                    </a:lnTo>
                    <a:lnTo>
                      <a:pt x="15" y="603"/>
                    </a:lnTo>
                    <a:lnTo>
                      <a:pt x="21" y="603"/>
                    </a:lnTo>
                    <a:lnTo>
                      <a:pt x="27" y="603"/>
                    </a:lnTo>
                    <a:lnTo>
                      <a:pt x="33" y="603"/>
                    </a:lnTo>
                    <a:lnTo>
                      <a:pt x="40" y="603"/>
                    </a:lnTo>
                    <a:lnTo>
                      <a:pt x="48" y="603"/>
                    </a:lnTo>
                    <a:lnTo>
                      <a:pt x="55" y="603"/>
                    </a:lnTo>
                    <a:lnTo>
                      <a:pt x="63" y="603"/>
                    </a:lnTo>
                    <a:lnTo>
                      <a:pt x="72" y="603"/>
                    </a:lnTo>
                    <a:lnTo>
                      <a:pt x="78" y="603"/>
                    </a:lnTo>
                    <a:lnTo>
                      <a:pt x="87" y="603"/>
                    </a:lnTo>
                    <a:lnTo>
                      <a:pt x="87" y="665"/>
                    </a:lnTo>
                    <a:lnTo>
                      <a:pt x="87" y="731"/>
                    </a:lnTo>
                    <a:lnTo>
                      <a:pt x="87" y="800"/>
                    </a:lnTo>
                    <a:lnTo>
                      <a:pt x="87" y="870"/>
                    </a:lnTo>
                    <a:lnTo>
                      <a:pt x="87" y="941"/>
                    </a:lnTo>
                    <a:lnTo>
                      <a:pt x="87" y="1016"/>
                    </a:lnTo>
                    <a:lnTo>
                      <a:pt x="87" y="1090"/>
                    </a:lnTo>
                    <a:lnTo>
                      <a:pt x="87" y="1167"/>
                    </a:lnTo>
                    <a:lnTo>
                      <a:pt x="87" y="1243"/>
                    </a:lnTo>
                    <a:lnTo>
                      <a:pt x="87" y="1321"/>
                    </a:lnTo>
                    <a:lnTo>
                      <a:pt x="87" y="1400"/>
                    </a:lnTo>
                    <a:lnTo>
                      <a:pt x="87" y="1479"/>
                    </a:lnTo>
                    <a:lnTo>
                      <a:pt x="87" y="1558"/>
                    </a:lnTo>
                    <a:lnTo>
                      <a:pt x="87" y="1635"/>
                    </a:lnTo>
                    <a:lnTo>
                      <a:pt x="87" y="1714"/>
                    </a:lnTo>
                    <a:lnTo>
                      <a:pt x="87" y="1792"/>
                    </a:lnTo>
                    <a:lnTo>
                      <a:pt x="78" y="1792"/>
                    </a:lnTo>
                    <a:lnTo>
                      <a:pt x="70" y="1792"/>
                    </a:lnTo>
                    <a:lnTo>
                      <a:pt x="61" y="1792"/>
                    </a:lnTo>
                    <a:lnTo>
                      <a:pt x="54" y="1792"/>
                    </a:lnTo>
                    <a:lnTo>
                      <a:pt x="45" y="1792"/>
                    </a:lnTo>
                    <a:lnTo>
                      <a:pt x="39" y="1792"/>
                    </a:lnTo>
                    <a:lnTo>
                      <a:pt x="31" y="1792"/>
                    </a:lnTo>
                    <a:lnTo>
                      <a:pt x="27" y="1792"/>
                    </a:lnTo>
                    <a:lnTo>
                      <a:pt x="20" y="1792"/>
                    </a:lnTo>
                    <a:lnTo>
                      <a:pt x="14" y="1792"/>
                    </a:lnTo>
                    <a:lnTo>
                      <a:pt x="9" y="1792"/>
                    </a:lnTo>
                    <a:lnTo>
                      <a:pt x="6" y="1792"/>
                    </a:lnTo>
                    <a:lnTo>
                      <a:pt x="0" y="1792"/>
                    </a:lnTo>
                    <a:lnTo>
                      <a:pt x="0" y="1792"/>
                    </a:lnTo>
                    <a:lnTo>
                      <a:pt x="0" y="2405"/>
                    </a:lnTo>
                    <a:lnTo>
                      <a:pt x="0" y="2405"/>
                    </a:lnTo>
                    <a:lnTo>
                      <a:pt x="6" y="2405"/>
                    </a:lnTo>
                    <a:lnTo>
                      <a:pt x="9" y="2405"/>
                    </a:lnTo>
                    <a:lnTo>
                      <a:pt x="14" y="2405"/>
                    </a:lnTo>
                    <a:lnTo>
                      <a:pt x="20" y="2405"/>
                    </a:lnTo>
                    <a:lnTo>
                      <a:pt x="27" y="2405"/>
                    </a:lnTo>
                    <a:lnTo>
                      <a:pt x="31" y="2405"/>
                    </a:lnTo>
                    <a:lnTo>
                      <a:pt x="39" y="2405"/>
                    </a:lnTo>
                    <a:lnTo>
                      <a:pt x="45" y="2405"/>
                    </a:lnTo>
                    <a:lnTo>
                      <a:pt x="54" y="2405"/>
                    </a:lnTo>
                    <a:lnTo>
                      <a:pt x="61" y="2405"/>
                    </a:lnTo>
                    <a:lnTo>
                      <a:pt x="70" y="2405"/>
                    </a:lnTo>
                    <a:lnTo>
                      <a:pt x="78" y="2405"/>
                    </a:lnTo>
                    <a:lnTo>
                      <a:pt x="87" y="2405"/>
                    </a:lnTo>
                    <a:lnTo>
                      <a:pt x="87" y="2958"/>
                    </a:lnTo>
                    <a:lnTo>
                      <a:pt x="90" y="2958"/>
                    </a:lnTo>
                    <a:lnTo>
                      <a:pt x="93" y="2958"/>
                    </a:lnTo>
                    <a:lnTo>
                      <a:pt x="100" y="2958"/>
                    </a:lnTo>
                    <a:lnTo>
                      <a:pt x="105" y="2958"/>
                    </a:lnTo>
                    <a:lnTo>
                      <a:pt x="113" y="2958"/>
                    </a:lnTo>
                    <a:lnTo>
                      <a:pt x="124" y="2958"/>
                    </a:lnTo>
                    <a:lnTo>
                      <a:pt x="136" y="2958"/>
                    </a:lnTo>
                    <a:lnTo>
                      <a:pt x="149" y="2958"/>
                    </a:lnTo>
                    <a:lnTo>
                      <a:pt x="163" y="2958"/>
                    </a:lnTo>
                    <a:lnTo>
                      <a:pt x="178" y="2958"/>
                    </a:lnTo>
                    <a:lnTo>
                      <a:pt x="195" y="2958"/>
                    </a:lnTo>
                    <a:lnTo>
                      <a:pt x="213" y="2958"/>
                    </a:lnTo>
                    <a:lnTo>
                      <a:pt x="233" y="2958"/>
                    </a:lnTo>
                    <a:lnTo>
                      <a:pt x="252" y="2958"/>
                    </a:lnTo>
                    <a:lnTo>
                      <a:pt x="276" y="2958"/>
                    </a:lnTo>
                    <a:lnTo>
                      <a:pt x="276" y="2958"/>
                    </a:lnTo>
                    <a:close/>
                  </a:path>
                </a:pathLst>
              </a:custGeom>
              <a:solidFill>
                <a:srgbClr val="FF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0" name="Freeform 16"/>
              <p:cNvSpPr>
                <a:spLocks/>
              </p:cNvSpPr>
              <p:nvPr/>
            </p:nvSpPr>
            <p:spPr bwMode="auto">
              <a:xfrm>
                <a:off x="3952" y="851"/>
                <a:ext cx="128" cy="119"/>
              </a:xfrm>
              <a:custGeom>
                <a:avLst/>
                <a:gdLst>
                  <a:gd name="T0" fmla="*/ 146 w 384"/>
                  <a:gd name="T1" fmla="*/ 347 h 357"/>
                  <a:gd name="T2" fmla="*/ 116 w 384"/>
                  <a:gd name="T3" fmla="*/ 356 h 357"/>
                  <a:gd name="T4" fmla="*/ 89 w 384"/>
                  <a:gd name="T5" fmla="*/ 356 h 357"/>
                  <a:gd name="T6" fmla="*/ 62 w 384"/>
                  <a:gd name="T7" fmla="*/ 350 h 357"/>
                  <a:gd name="T8" fmla="*/ 40 w 384"/>
                  <a:gd name="T9" fmla="*/ 337 h 357"/>
                  <a:gd name="T10" fmla="*/ 22 w 384"/>
                  <a:gd name="T11" fmla="*/ 316 h 357"/>
                  <a:gd name="T12" fmla="*/ 9 w 384"/>
                  <a:gd name="T13" fmla="*/ 290 h 357"/>
                  <a:gd name="T14" fmla="*/ 0 w 384"/>
                  <a:gd name="T15" fmla="*/ 261 h 357"/>
                  <a:gd name="T16" fmla="*/ 0 w 384"/>
                  <a:gd name="T17" fmla="*/ 229 h 357"/>
                  <a:gd name="T18" fmla="*/ 0 w 384"/>
                  <a:gd name="T19" fmla="*/ 200 h 357"/>
                  <a:gd name="T20" fmla="*/ 4 w 384"/>
                  <a:gd name="T21" fmla="*/ 173 h 357"/>
                  <a:gd name="T22" fmla="*/ 10 w 384"/>
                  <a:gd name="T23" fmla="*/ 146 h 357"/>
                  <a:gd name="T24" fmla="*/ 21 w 384"/>
                  <a:gd name="T25" fmla="*/ 118 h 357"/>
                  <a:gd name="T26" fmla="*/ 33 w 384"/>
                  <a:gd name="T27" fmla="*/ 91 h 357"/>
                  <a:gd name="T28" fmla="*/ 48 w 384"/>
                  <a:gd name="T29" fmla="*/ 66 h 357"/>
                  <a:gd name="T30" fmla="*/ 65 w 384"/>
                  <a:gd name="T31" fmla="*/ 42 h 357"/>
                  <a:gd name="T32" fmla="*/ 79 w 384"/>
                  <a:gd name="T33" fmla="*/ 24 h 357"/>
                  <a:gd name="T34" fmla="*/ 91 w 384"/>
                  <a:gd name="T35" fmla="*/ 13 h 357"/>
                  <a:gd name="T36" fmla="*/ 104 w 384"/>
                  <a:gd name="T37" fmla="*/ 7 h 357"/>
                  <a:gd name="T38" fmla="*/ 121 w 384"/>
                  <a:gd name="T39" fmla="*/ 3 h 357"/>
                  <a:gd name="T40" fmla="*/ 135 w 384"/>
                  <a:gd name="T41" fmla="*/ 0 h 357"/>
                  <a:gd name="T42" fmla="*/ 150 w 384"/>
                  <a:gd name="T43" fmla="*/ 0 h 357"/>
                  <a:gd name="T44" fmla="*/ 164 w 384"/>
                  <a:gd name="T45" fmla="*/ 1 h 357"/>
                  <a:gd name="T46" fmla="*/ 177 w 384"/>
                  <a:gd name="T47" fmla="*/ 3 h 357"/>
                  <a:gd name="T48" fmla="*/ 204 w 384"/>
                  <a:gd name="T49" fmla="*/ 9 h 357"/>
                  <a:gd name="T50" fmla="*/ 246 w 384"/>
                  <a:gd name="T51" fmla="*/ 25 h 357"/>
                  <a:gd name="T52" fmla="*/ 288 w 384"/>
                  <a:gd name="T53" fmla="*/ 45 h 357"/>
                  <a:gd name="T54" fmla="*/ 323 w 384"/>
                  <a:gd name="T55" fmla="*/ 71 h 357"/>
                  <a:gd name="T56" fmla="*/ 353 w 384"/>
                  <a:gd name="T57" fmla="*/ 104 h 357"/>
                  <a:gd name="T58" fmla="*/ 374 w 384"/>
                  <a:gd name="T59" fmla="*/ 138 h 357"/>
                  <a:gd name="T60" fmla="*/ 384 w 384"/>
                  <a:gd name="T61" fmla="*/ 177 h 357"/>
                  <a:gd name="T62" fmla="*/ 380 w 384"/>
                  <a:gd name="T63" fmla="*/ 219 h 357"/>
                  <a:gd name="T64" fmla="*/ 367 w 384"/>
                  <a:gd name="T65" fmla="*/ 250 h 357"/>
                  <a:gd name="T66" fmla="*/ 353 w 384"/>
                  <a:gd name="T67" fmla="*/ 265 h 357"/>
                  <a:gd name="T68" fmla="*/ 337 w 384"/>
                  <a:gd name="T69" fmla="*/ 274 h 357"/>
                  <a:gd name="T70" fmla="*/ 319 w 384"/>
                  <a:gd name="T71" fmla="*/ 281 h 357"/>
                  <a:gd name="T72" fmla="*/ 296 w 384"/>
                  <a:gd name="T73" fmla="*/ 283 h 357"/>
                  <a:gd name="T74" fmla="*/ 274 w 384"/>
                  <a:gd name="T75" fmla="*/ 281 h 357"/>
                  <a:gd name="T76" fmla="*/ 250 w 384"/>
                  <a:gd name="T77" fmla="*/ 277 h 357"/>
                  <a:gd name="T78" fmla="*/ 229 w 384"/>
                  <a:gd name="T79" fmla="*/ 268 h 357"/>
                  <a:gd name="T80" fmla="*/ 213 w 384"/>
                  <a:gd name="T81" fmla="*/ 270 h 357"/>
                  <a:gd name="T82" fmla="*/ 198 w 384"/>
                  <a:gd name="T83" fmla="*/ 292 h 357"/>
                  <a:gd name="T84" fmla="*/ 183 w 384"/>
                  <a:gd name="T85" fmla="*/ 314 h 357"/>
                  <a:gd name="T86" fmla="*/ 168 w 384"/>
                  <a:gd name="T87" fmla="*/ 335 h 357"/>
                  <a:gd name="T88" fmla="*/ 161 w 384"/>
                  <a:gd name="T89" fmla="*/ 34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357">
                    <a:moveTo>
                      <a:pt x="161" y="343"/>
                    </a:moveTo>
                    <a:lnTo>
                      <a:pt x="146" y="347"/>
                    </a:lnTo>
                    <a:lnTo>
                      <a:pt x="131" y="353"/>
                    </a:lnTo>
                    <a:lnTo>
                      <a:pt x="116" y="356"/>
                    </a:lnTo>
                    <a:lnTo>
                      <a:pt x="103" y="357"/>
                    </a:lnTo>
                    <a:lnTo>
                      <a:pt x="89" y="356"/>
                    </a:lnTo>
                    <a:lnTo>
                      <a:pt x="76" y="354"/>
                    </a:lnTo>
                    <a:lnTo>
                      <a:pt x="62" y="350"/>
                    </a:lnTo>
                    <a:lnTo>
                      <a:pt x="52" y="344"/>
                    </a:lnTo>
                    <a:lnTo>
                      <a:pt x="40" y="337"/>
                    </a:lnTo>
                    <a:lnTo>
                      <a:pt x="31" y="328"/>
                    </a:lnTo>
                    <a:lnTo>
                      <a:pt x="22" y="316"/>
                    </a:lnTo>
                    <a:lnTo>
                      <a:pt x="15" y="305"/>
                    </a:lnTo>
                    <a:lnTo>
                      <a:pt x="9" y="290"/>
                    </a:lnTo>
                    <a:lnTo>
                      <a:pt x="4" y="277"/>
                    </a:lnTo>
                    <a:lnTo>
                      <a:pt x="0" y="261"/>
                    </a:lnTo>
                    <a:lnTo>
                      <a:pt x="0" y="246"/>
                    </a:lnTo>
                    <a:lnTo>
                      <a:pt x="0" y="229"/>
                    </a:lnTo>
                    <a:lnTo>
                      <a:pt x="0" y="214"/>
                    </a:lnTo>
                    <a:lnTo>
                      <a:pt x="0" y="200"/>
                    </a:lnTo>
                    <a:lnTo>
                      <a:pt x="3" y="186"/>
                    </a:lnTo>
                    <a:lnTo>
                      <a:pt x="4" y="173"/>
                    </a:lnTo>
                    <a:lnTo>
                      <a:pt x="7" y="159"/>
                    </a:lnTo>
                    <a:lnTo>
                      <a:pt x="10" y="146"/>
                    </a:lnTo>
                    <a:lnTo>
                      <a:pt x="16" y="131"/>
                    </a:lnTo>
                    <a:lnTo>
                      <a:pt x="21" y="118"/>
                    </a:lnTo>
                    <a:lnTo>
                      <a:pt x="27" y="104"/>
                    </a:lnTo>
                    <a:lnTo>
                      <a:pt x="33" y="91"/>
                    </a:lnTo>
                    <a:lnTo>
                      <a:pt x="42" y="79"/>
                    </a:lnTo>
                    <a:lnTo>
                      <a:pt x="48" y="66"/>
                    </a:lnTo>
                    <a:lnTo>
                      <a:pt x="56" y="54"/>
                    </a:lnTo>
                    <a:lnTo>
                      <a:pt x="65" y="42"/>
                    </a:lnTo>
                    <a:lnTo>
                      <a:pt x="76" y="31"/>
                    </a:lnTo>
                    <a:lnTo>
                      <a:pt x="79" y="24"/>
                    </a:lnTo>
                    <a:lnTo>
                      <a:pt x="85" y="18"/>
                    </a:lnTo>
                    <a:lnTo>
                      <a:pt x="91" y="13"/>
                    </a:lnTo>
                    <a:lnTo>
                      <a:pt x="98" y="10"/>
                    </a:lnTo>
                    <a:lnTo>
                      <a:pt x="104" y="7"/>
                    </a:lnTo>
                    <a:lnTo>
                      <a:pt x="113" y="4"/>
                    </a:lnTo>
                    <a:lnTo>
                      <a:pt x="121" y="3"/>
                    </a:lnTo>
                    <a:lnTo>
                      <a:pt x="128" y="3"/>
                    </a:lnTo>
                    <a:lnTo>
                      <a:pt x="135" y="0"/>
                    </a:lnTo>
                    <a:lnTo>
                      <a:pt x="143" y="0"/>
                    </a:lnTo>
                    <a:lnTo>
                      <a:pt x="150" y="0"/>
                    </a:lnTo>
                    <a:lnTo>
                      <a:pt x="158" y="1"/>
                    </a:lnTo>
                    <a:lnTo>
                      <a:pt x="164" y="1"/>
                    </a:lnTo>
                    <a:lnTo>
                      <a:pt x="171" y="3"/>
                    </a:lnTo>
                    <a:lnTo>
                      <a:pt x="177" y="3"/>
                    </a:lnTo>
                    <a:lnTo>
                      <a:pt x="185" y="4"/>
                    </a:lnTo>
                    <a:lnTo>
                      <a:pt x="204" y="9"/>
                    </a:lnTo>
                    <a:lnTo>
                      <a:pt x="226" y="16"/>
                    </a:lnTo>
                    <a:lnTo>
                      <a:pt x="246" y="25"/>
                    </a:lnTo>
                    <a:lnTo>
                      <a:pt x="268" y="36"/>
                    </a:lnTo>
                    <a:lnTo>
                      <a:pt x="288" y="45"/>
                    </a:lnTo>
                    <a:lnTo>
                      <a:pt x="305" y="58"/>
                    </a:lnTo>
                    <a:lnTo>
                      <a:pt x="323" y="71"/>
                    </a:lnTo>
                    <a:lnTo>
                      <a:pt x="341" y="89"/>
                    </a:lnTo>
                    <a:lnTo>
                      <a:pt x="353" y="104"/>
                    </a:lnTo>
                    <a:lnTo>
                      <a:pt x="365" y="122"/>
                    </a:lnTo>
                    <a:lnTo>
                      <a:pt x="374" y="138"/>
                    </a:lnTo>
                    <a:lnTo>
                      <a:pt x="381" y="159"/>
                    </a:lnTo>
                    <a:lnTo>
                      <a:pt x="384" y="177"/>
                    </a:lnTo>
                    <a:lnTo>
                      <a:pt x="384" y="200"/>
                    </a:lnTo>
                    <a:lnTo>
                      <a:pt x="380" y="219"/>
                    </a:lnTo>
                    <a:lnTo>
                      <a:pt x="373" y="243"/>
                    </a:lnTo>
                    <a:lnTo>
                      <a:pt x="367" y="250"/>
                    </a:lnTo>
                    <a:lnTo>
                      <a:pt x="361" y="259"/>
                    </a:lnTo>
                    <a:lnTo>
                      <a:pt x="353" y="265"/>
                    </a:lnTo>
                    <a:lnTo>
                      <a:pt x="346" y="271"/>
                    </a:lnTo>
                    <a:lnTo>
                      <a:pt x="337" y="274"/>
                    </a:lnTo>
                    <a:lnTo>
                      <a:pt x="328" y="279"/>
                    </a:lnTo>
                    <a:lnTo>
                      <a:pt x="319" y="281"/>
                    </a:lnTo>
                    <a:lnTo>
                      <a:pt x="308" y="283"/>
                    </a:lnTo>
                    <a:lnTo>
                      <a:pt x="296" y="283"/>
                    </a:lnTo>
                    <a:lnTo>
                      <a:pt x="286" y="283"/>
                    </a:lnTo>
                    <a:lnTo>
                      <a:pt x="274" y="281"/>
                    </a:lnTo>
                    <a:lnTo>
                      <a:pt x="264" y="280"/>
                    </a:lnTo>
                    <a:lnTo>
                      <a:pt x="250" y="277"/>
                    </a:lnTo>
                    <a:lnTo>
                      <a:pt x="241" y="274"/>
                    </a:lnTo>
                    <a:lnTo>
                      <a:pt x="229" y="268"/>
                    </a:lnTo>
                    <a:lnTo>
                      <a:pt x="219" y="264"/>
                    </a:lnTo>
                    <a:lnTo>
                      <a:pt x="213" y="270"/>
                    </a:lnTo>
                    <a:lnTo>
                      <a:pt x="206" y="280"/>
                    </a:lnTo>
                    <a:lnTo>
                      <a:pt x="198" y="292"/>
                    </a:lnTo>
                    <a:lnTo>
                      <a:pt x="191" y="304"/>
                    </a:lnTo>
                    <a:lnTo>
                      <a:pt x="183" y="314"/>
                    </a:lnTo>
                    <a:lnTo>
                      <a:pt x="176" y="326"/>
                    </a:lnTo>
                    <a:lnTo>
                      <a:pt x="168" y="335"/>
                    </a:lnTo>
                    <a:lnTo>
                      <a:pt x="161" y="343"/>
                    </a:lnTo>
                    <a:lnTo>
                      <a:pt x="161" y="343"/>
                    </a:lnTo>
                    <a:close/>
                  </a:path>
                </a:pathLst>
              </a:custGeom>
              <a:solidFill>
                <a:srgbClr val="FFAB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1" name="Freeform 17"/>
              <p:cNvSpPr>
                <a:spLocks/>
              </p:cNvSpPr>
              <p:nvPr/>
            </p:nvSpPr>
            <p:spPr bwMode="auto">
              <a:xfrm>
                <a:off x="3903" y="251"/>
                <a:ext cx="608" cy="551"/>
              </a:xfrm>
              <a:custGeom>
                <a:avLst/>
                <a:gdLst>
                  <a:gd name="T0" fmla="*/ 1257 w 1823"/>
                  <a:gd name="T1" fmla="*/ 0 h 1652"/>
                  <a:gd name="T2" fmla="*/ 1397 w 1823"/>
                  <a:gd name="T3" fmla="*/ 12 h 1652"/>
                  <a:gd name="T4" fmla="*/ 1527 w 1823"/>
                  <a:gd name="T5" fmla="*/ 59 h 1652"/>
                  <a:gd name="T6" fmla="*/ 1637 w 1823"/>
                  <a:gd name="T7" fmla="*/ 138 h 1652"/>
                  <a:gd name="T8" fmla="*/ 1728 w 1823"/>
                  <a:gd name="T9" fmla="*/ 242 h 1652"/>
                  <a:gd name="T10" fmla="*/ 1789 w 1823"/>
                  <a:gd name="T11" fmla="*/ 368 h 1652"/>
                  <a:gd name="T12" fmla="*/ 1820 w 1823"/>
                  <a:gd name="T13" fmla="*/ 509 h 1652"/>
                  <a:gd name="T14" fmla="*/ 1816 w 1823"/>
                  <a:gd name="T15" fmla="*/ 661 h 1652"/>
                  <a:gd name="T16" fmla="*/ 1777 w 1823"/>
                  <a:gd name="T17" fmla="*/ 808 h 1652"/>
                  <a:gd name="T18" fmla="*/ 1726 w 1823"/>
                  <a:gd name="T19" fmla="*/ 940 h 1652"/>
                  <a:gd name="T20" fmla="*/ 1664 w 1823"/>
                  <a:gd name="T21" fmla="*/ 1062 h 1652"/>
                  <a:gd name="T22" fmla="*/ 1592 w 1823"/>
                  <a:gd name="T23" fmla="*/ 1176 h 1652"/>
                  <a:gd name="T24" fmla="*/ 1509 w 1823"/>
                  <a:gd name="T25" fmla="*/ 1282 h 1652"/>
                  <a:gd name="T26" fmla="*/ 1416 w 1823"/>
                  <a:gd name="T27" fmla="*/ 1382 h 1652"/>
                  <a:gd name="T28" fmla="*/ 1314 w 1823"/>
                  <a:gd name="T29" fmla="*/ 1474 h 1652"/>
                  <a:gd name="T30" fmla="*/ 1202 w 1823"/>
                  <a:gd name="T31" fmla="*/ 1561 h 1652"/>
                  <a:gd name="T32" fmla="*/ 1109 w 1823"/>
                  <a:gd name="T33" fmla="*/ 1620 h 1652"/>
                  <a:gd name="T34" fmla="*/ 1042 w 1823"/>
                  <a:gd name="T35" fmla="*/ 1643 h 1652"/>
                  <a:gd name="T36" fmla="*/ 972 w 1823"/>
                  <a:gd name="T37" fmla="*/ 1652 h 1652"/>
                  <a:gd name="T38" fmla="*/ 902 w 1823"/>
                  <a:gd name="T39" fmla="*/ 1646 h 1652"/>
                  <a:gd name="T40" fmla="*/ 834 w 1823"/>
                  <a:gd name="T41" fmla="*/ 1629 h 1652"/>
                  <a:gd name="T42" fmla="*/ 768 w 1823"/>
                  <a:gd name="T43" fmla="*/ 1608 h 1652"/>
                  <a:gd name="T44" fmla="*/ 707 w 1823"/>
                  <a:gd name="T45" fmla="*/ 1583 h 1652"/>
                  <a:gd name="T46" fmla="*/ 652 w 1823"/>
                  <a:gd name="T47" fmla="*/ 1558 h 1652"/>
                  <a:gd name="T48" fmla="*/ 546 w 1823"/>
                  <a:gd name="T49" fmla="*/ 1485 h 1652"/>
                  <a:gd name="T50" fmla="*/ 385 w 1823"/>
                  <a:gd name="T51" fmla="*/ 1343 h 1652"/>
                  <a:gd name="T52" fmla="*/ 240 w 1823"/>
                  <a:gd name="T53" fmla="*/ 1179 h 1652"/>
                  <a:gd name="T54" fmla="*/ 121 w 1823"/>
                  <a:gd name="T55" fmla="*/ 1001 h 1652"/>
                  <a:gd name="T56" fmla="*/ 39 w 1823"/>
                  <a:gd name="T57" fmla="*/ 811 h 1652"/>
                  <a:gd name="T58" fmla="*/ 0 w 1823"/>
                  <a:gd name="T59" fmla="*/ 618 h 1652"/>
                  <a:gd name="T60" fmla="*/ 17 w 1823"/>
                  <a:gd name="T61" fmla="*/ 427 h 1652"/>
                  <a:gd name="T62" fmla="*/ 99 w 1823"/>
                  <a:gd name="T63" fmla="*/ 244 h 1652"/>
                  <a:gd name="T64" fmla="*/ 201 w 1823"/>
                  <a:gd name="T65" fmla="*/ 125 h 1652"/>
                  <a:gd name="T66" fmla="*/ 280 w 1823"/>
                  <a:gd name="T67" fmla="*/ 67 h 1652"/>
                  <a:gd name="T68" fmla="*/ 367 w 1823"/>
                  <a:gd name="T69" fmla="*/ 29 h 1652"/>
                  <a:gd name="T70" fmla="*/ 459 w 1823"/>
                  <a:gd name="T71" fmla="*/ 12 h 1652"/>
                  <a:gd name="T72" fmla="*/ 553 w 1823"/>
                  <a:gd name="T73" fmla="*/ 12 h 1652"/>
                  <a:gd name="T74" fmla="*/ 646 w 1823"/>
                  <a:gd name="T75" fmla="*/ 32 h 1652"/>
                  <a:gd name="T76" fmla="*/ 737 w 1823"/>
                  <a:gd name="T77" fmla="*/ 74 h 1652"/>
                  <a:gd name="T78" fmla="*/ 823 w 1823"/>
                  <a:gd name="T79" fmla="*/ 137 h 1652"/>
                  <a:gd name="T80" fmla="*/ 881 w 1823"/>
                  <a:gd name="T81" fmla="*/ 167 h 1652"/>
                  <a:gd name="T82" fmla="*/ 919 w 1823"/>
                  <a:gd name="T83" fmla="*/ 144 h 1652"/>
                  <a:gd name="T84" fmla="*/ 957 w 1823"/>
                  <a:gd name="T85" fmla="*/ 120 h 1652"/>
                  <a:gd name="T86" fmla="*/ 996 w 1823"/>
                  <a:gd name="T87" fmla="*/ 94 h 1652"/>
                  <a:gd name="T88" fmla="*/ 1036 w 1823"/>
                  <a:gd name="T89" fmla="*/ 70 h 1652"/>
                  <a:gd name="T90" fmla="*/ 1077 w 1823"/>
                  <a:gd name="T91" fmla="*/ 47 h 1652"/>
                  <a:gd name="T92" fmla="*/ 1118 w 1823"/>
                  <a:gd name="T93" fmla="*/ 26 h 1652"/>
                  <a:gd name="T94" fmla="*/ 1160 w 1823"/>
                  <a:gd name="T95" fmla="*/ 13 h 1652"/>
                  <a:gd name="T96" fmla="*/ 1184 w 1823"/>
                  <a:gd name="T97" fmla="*/ 10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23" h="1652">
                    <a:moveTo>
                      <a:pt x="1184" y="10"/>
                    </a:moveTo>
                    <a:lnTo>
                      <a:pt x="1257" y="0"/>
                    </a:lnTo>
                    <a:lnTo>
                      <a:pt x="1328" y="1"/>
                    </a:lnTo>
                    <a:lnTo>
                      <a:pt x="1397" y="12"/>
                    </a:lnTo>
                    <a:lnTo>
                      <a:pt x="1466" y="32"/>
                    </a:lnTo>
                    <a:lnTo>
                      <a:pt x="1527" y="59"/>
                    </a:lnTo>
                    <a:lnTo>
                      <a:pt x="1585" y="95"/>
                    </a:lnTo>
                    <a:lnTo>
                      <a:pt x="1637" y="138"/>
                    </a:lnTo>
                    <a:lnTo>
                      <a:pt x="1688" y="189"/>
                    </a:lnTo>
                    <a:lnTo>
                      <a:pt x="1728" y="242"/>
                    </a:lnTo>
                    <a:lnTo>
                      <a:pt x="1762" y="304"/>
                    </a:lnTo>
                    <a:lnTo>
                      <a:pt x="1789" y="368"/>
                    </a:lnTo>
                    <a:lnTo>
                      <a:pt x="1811" y="438"/>
                    </a:lnTo>
                    <a:lnTo>
                      <a:pt x="1820" y="509"/>
                    </a:lnTo>
                    <a:lnTo>
                      <a:pt x="1823" y="585"/>
                    </a:lnTo>
                    <a:lnTo>
                      <a:pt x="1816" y="661"/>
                    </a:lnTo>
                    <a:lnTo>
                      <a:pt x="1800" y="741"/>
                    </a:lnTo>
                    <a:lnTo>
                      <a:pt x="1777" y="808"/>
                    </a:lnTo>
                    <a:lnTo>
                      <a:pt x="1753" y="875"/>
                    </a:lnTo>
                    <a:lnTo>
                      <a:pt x="1726" y="940"/>
                    </a:lnTo>
                    <a:lnTo>
                      <a:pt x="1697" y="1002"/>
                    </a:lnTo>
                    <a:lnTo>
                      <a:pt x="1664" y="1062"/>
                    </a:lnTo>
                    <a:lnTo>
                      <a:pt x="1630" y="1121"/>
                    </a:lnTo>
                    <a:lnTo>
                      <a:pt x="1592" y="1176"/>
                    </a:lnTo>
                    <a:lnTo>
                      <a:pt x="1552" y="1231"/>
                    </a:lnTo>
                    <a:lnTo>
                      <a:pt x="1509" y="1282"/>
                    </a:lnTo>
                    <a:lnTo>
                      <a:pt x="1466" y="1334"/>
                    </a:lnTo>
                    <a:lnTo>
                      <a:pt x="1416" y="1382"/>
                    </a:lnTo>
                    <a:lnTo>
                      <a:pt x="1367" y="1430"/>
                    </a:lnTo>
                    <a:lnTo>
                      <a:pt x="1314" y="1474"/>
                    </a:lnTo>
                    <a:lnTo>
                      <a:pt x="1260" y="1519"/>
                    </a:lnTo>
                    <a:lnTo>
                      <a:pt x="1202" y="1561"/>
                    </a:lnTo>
                    <a:lnTo>
                      <a:pt x="1144" y="1602"/>
                    </a:lnTo>
                    <a:lnTo>
                      <a:pt x="1109" y="1620"/>
                    </a:lnTo>
                    <a:lnTo>
                      <a:pt x="1077" y="1634"/>
                    </a:lnTo>
                    <a:lnTo>
                      <a:pt x="1042" y="1643"/>
                    </a:lnTo>
                    <a:lnTo>
                      <a:pt x="1008" y="1650"/>
                    </a:lnTo>
                    <a:lnTo>
                      <a:pt x="972" y="1652"/>
                    </a:lnTo>
                    <a:lnTo>
                      <a:pt x="936" y="1650"/>
                    </a:lnTo>
                    <a:lnTo>
                      <a:pt x="902" y="1646"/>
                    </a:lnTo>
                    <a:lnTo>
                      <a:pt x="868" y="1640"/>
                    </a:lnTo>
                    <a:lnTo>
                      <a:pt x="834" y="1629"/>
                    </a:lnTo>
                    <a:lnTo>
                      <a:pt x="801" y="1620"/>
                    </a:lnTo>
                    <a:lnTo>
                      <a:pt x="768" y="1608"/>
                    </a:lnTo>
                    <a:lnTo>
                      <a:pt x="737" y="1596"/>
                    </a:lnTo>
                    <a:lnTo>
                      <a:pt x="707" y="1583"/>
                    </a:lnTo>
                    <a:lnTo>
                      <a:pt x="679" y="1571"/>
                    </a:lnTo>
                    <a:lnTo>
                      <a:pt x="652" y="1558"/>
                    </a:lnTo>
                    <a:lnTo>
                      <a:pt x="629" y="1547"/>
                    </a:lnTo>
                    <a:lnTo>
                      <a:pt x="546" y="1485"/>
                    </a:lnTo>
                    <a:lnTo>
                      <a:pt x="464" y="1418"/>
                    </a:lnTo>
                    <a:lnTo>
                      <a:pt x="385" y="1343"/>
                    </a:lnTo>
                    <a:lnTo>
                      <a:pt x="310" y="1264"/>
                    </a:lnTo>
                    <a:lnTo>
                      <a:pt x="240" y="1179"/>
                    </a:lnTo>
                    <a:lnTo>
                      <a:pt x="176" y="1091"/>
                    </a:lnTo>
                    <a:lnTo>
                      <a:pt x="121" y="1001"/>
                    </a:lnTo>
                    <a:lnTo>
                      <a:pt x="76" y="907"/>
                    </a:lnTo>
                    <a:lnTo>
                      <a:pt x="39" y="811"/>
                    </a:lnTo>
                    <a:lnTo>
                      <a:pt x="12" y="715"/>
                    </a:lnTo>
                    <a:lnTo>
                      <a:pt x="0" y="618"/>
                    </a:lnTo>
                    <a:lnTo>
                      <a:pt x="2" y="522"/>
                    </a:lnTo>
                    <a:lnTo>
                      <a:pt x="17" y="427"/>
                    </a:lnTo>
                    <a:lnTo>
                      <a:pt x="49" y="335"/>
                    </a:lnTo>
                    <a:lnTo>
                      <a:pt x="99" y="244"/>
                    </a:lnTo>
                    <a:lnTo>
                      <a:pt x="167" y="161"/>
                    </a:lnTo>
                    <a:lnTo>
                      <a:pt x="201" y="125"/>
                    </a:lnTo>
                    <a:lnTo>
                      <a:pt x="240" y="94"/>
                    </a:lnTo>
                    <a:lnTo>
                      <a:pt x="280" y="67"/>
                    </a:lnTo>
                    <a:lnTo>
                      <a:pt x="324" y="47"/>
                    </a:lnTo>
                    <a:lnTo>
                      <a:pt x="367" y="29"/>
                    </a:lnTo>
                    <a:lnTo>
                      <a:pt x="413" y="18"/>
                    </a:lnTo>
                    <a:lnTo>
                      <a:pt x="459" y="12"/>
                    </a:lnTo>
                    <a:lnTo>
                      <a:pt x="507" y="10"/>
                    </a:lnTo>
                    <a:lnTo>
                      <a:pt x="553" y="12"/>
                    </a:lnTo>
                    <a:lnTo>
                      <a:pt x="601" y="21"/>
                    </a:lnTo>
                    <a:lnTo>
                      <a:pt x="646" y="32"/>
                    </a:lnTo>
                    <a:lnTo>
                      <a:pt x="693" y="52"/>
                    </a:lnTo>
                    <a:lnTo>
                      <a:pt x="737" y="74"/>
                    </a:lnTo>
                    <a:lnTo>
                      <a:pt x="781" y="102"/>
                    </a:lnTo>
                    <a:lnTo>
                      <a:pt x="823" y="137"/>
                    </a:lnTo>
                    <a:lnTo>
                      <a:pt x="863" y="177"/>
                    </a:lnTo>
                    <a:lnTo>
                      <a:pt x="881" y="167"/>
                    </a:lnTo>
                    <a:lnTo>
                      <a:pt x="901" y="156"/>
                    </a:lnTo>
                    <a:lnTo>
                      <a:pt x="919" y="144"/>
                    </a:lnTo>
                    <a:lnTo>
                      <a:pt x="938" y="132"/>
                    </a:lnTo>
                    <a:lnTo>
                      <a:pt x="957" y="120"/>
                    </a:lnTo>
                    <a:lnTo>
                      <a:pt x="977" y="107"/>
                    </a:lnTo>
                    <a:lnTo>
                      <a:pt x="996" y="94"/>
                    </a:lnTo>
                    <a:lnTo>
                      <a:pt x="1017" y="83"/>
                    </a:lnTo>
                    <a:lnTo>
                      <a:pt x="1036" y="70"/>
                    </a:lnTo>
                    <a:lnTo>
                      <a:pt x="1056" y="58"/>
                    </a:lnTo>
                    <a:lnTo>
                      <a:pt x="1077" y="47"/>
                    </a:lnTo>
                    <a:lnTo>
                      <a:pt x="1097" y="37"/>
                    </a:lnTo>
                    <a:lnTo>
                      <a:pt x="1118" y="26"/>
                    </a:lnTo>
                    <a:lnTo>
                      <a:pt x="1139" y="21"/>
                    </a:lnTo>
                    <a:lnTo>
                      <a:pt x="1160" y="13"/>
                    </a:lnTo>
                    <a:lnTo>
                      <a:pt x="1184" y="10"/>
                    </a:lnTo>
                    <a:lnTo>
                      <a:pt x="1184" y="10"/>
                    </a:lnTo>
                    <a:close/>
                  </a:path>
                </a:pathLst>
              </a:custGeom>
              <a:solidFill>
                <a:srgbClr val="FF91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2" name="Freeform 18"/>
              <p:cNvSpPr>
                <a:spLocks/>
              </p:cNvSpPr>
              <p:nvPr/>
            </p:nvSpPr>
            <p:spPr bwMode="auto">
              <a:xfrm>
                <a:off x="4125" y="357"/>
                <a:ext cx="115" cy="98"/>
              </a:xfrm>
              <a:custGeom>
                <a:avLst/>
                <a:gdLst>
                  <a:gd name="T0" fmla="*/ 250 w 347"/>
                  <a:gd name="T1" fmla="*/ 0 h 292"/>
                  <a:gd name="T2" fmla="*/ 275 w 347"/>
                  <a:gd name="T3" fmla="*/ 3 h 292"/>
                  <a:gd name="T4" fmla="*/ 298 w 347"/>
                  <a:gd name="T5" fmla="*/ 9 h 292"/>
                  <a:gd name="T6" fmla="*/ 319 w 347"/>
                  <a:gd name="T7" fmla="*/ 23 h 292"/>
                  <a:gd name="T8" fmla="*/ 332 w 347"/>
                  <a:gd name="T9" fmla="*/ 41 h 292"/>
                  <a:gd name="T10" fmla="*/ 341 w 347"/>
                  <a:gd name="T11" fmla="*/ 61 h 292"/>
                  <a:gd name="T12" fmla="*/ 345 w 347"/>
                  <a:gd name="T13" fmla="*/ 87 h 292"/>
                  <a:gd name="T14" fmla="*/ 345 w 347"/>
                  <a:gd name="T15" fmla="*/ 114 h 292"/>
                  <a:gd name="T16" fmla="*/ 336 w 347"/>
                  <a:gd name="T17" fmla="*/ 140 h 292"/>
                  <a:gd name="T18" fmla="*/ 328 w 347"/>
                  <a:gd name="T19" fmla="*/ 164 h 292"/>
                  <a:gd name="T20" fmla="*/ 314 w 347"/>
                  <a:gd name="T21" fmla="*/ 187 h 292"/>
                  <a:gd name="T22" fmla="*/ 301 w 347"/>
                  <a:gd name="T23" fmla="*/ 206 h 292"/>
                  <a:gd name="T24" fmla="*/ 286 w 347"/>
                  <a:gd name="T25" fmla="*/ 227 h 292"/>
                  <a:gd name="T26" fmla="*/ 268 w 347"/>
                  <a:gd name="T27" fmla="*/ 245 h 292"/>
                  <a:gd name="T28" fmla="*/ 250 w 347"/>
                  <a:gd name="T29" fmla="*/ 261 h 292"/>
                  <a:gd name="T30" fmla="*/ 228 w 347"/>
                  <a:gd name="T31" fmla="*/ 277 h 292"/>
                  <a:gd name="T32" fmla="*/ 211 w 347"/>
                  <a:gd name="T33" fmla="*/ 288 h 292"/>
                  <a:gd name="T34" fmla="*/ 198 w 347"/>
                  <a:gd name="T35" fmla="*/ 292 h 292"/>
                  <a:gd name="T36" fmla="*/ 184 w 347"/>
                  <a:gd name="T37" fmla="*/ 292 h 292"/>
                  <a:gd name="T38" fmla="*/ 171 w 347"/>
                  <a:gd name="T39" fmla="*/ 292 h 292"/>
                  <a:gd name="T40" fmla="*/ 159 w 347"/>
                  <a:gd name="T41" fmla="*/ 289 h 292"/>
                  <a:gd name="T42" fmla="*/ 146 w 347"/>
                  <a:gd name="T43" fmla="*/ 285 h 292"/>
                  <a:gd name="T44" fmla="*/ 131 w 347"/>
                  <a:gd name="T45" fmla="*/ 277 h 292"/>
                  <a:gd name="T46" fmla="*/ 104 w 347"/>
                  <a:gd name="T47" fmla="*/ 263 h 292"/>
                  <a:gd name="T48" fmla="*/ 73 w 347"/>
                  <a:gd name="T49" fmla="*/ 237 h 292"/>
                  <a:gd name="T50" fmla="*/ 46 w 347"/>
                  <a:gd name="T51" fmla="*/ 206 h 292"/>
                  <a:gd name="T52" fmla="*/ 23 w 347"/>
                  <a:gd name="T53" fmla="*/ 173 h 292"/>
                  <a:gd name="T54" fmla="*/ 9 w 347"/>
                  <a:gd name="T55" fmla="*/ 140 h 292"/>
                  <a:gd name="T56" fmla="*/ 0 w 347"/>
                  <a:gd name="T57" fmla="*/ 105 h 292"/>
                  <a:gd name="T58" fmla="*/ 4 w 347"/>
                  <a:gd name="T59" fmla="*/ 72 h 292"/>
                  <a:gd name="T60" fmla="*/ 20 w 347"/>
                  <a:gd name="T61" fmla="*/ 38 h 292"/>
                  <a:gd name="T62" fmla="*/ 40 w 347"/>
                  <a:gd name="T63" fmla="*/ 17 h 292"/>
                  <a:gd name="T64" fmla="*/ 53 w 347"/>
                  <a:gd name="T65" fmla="*/ 8 h 292"/>
                  <a:gd name="T66" fmla="*/ 70 w 347"/>
                  <a:gd name="T67" fmla="*/ 3 h 292"/>
                  <a:gd name="T68" fmla="*/ 88 w 347"/>
                  <a:gd name="T69" fmla="*/ 5 h 292"/>
                  <a:gd name="T70" fmla="*/ 105 w 347"/>
                  <a:gd name="T71" fmla="*/ 9 h 292"/>
                  <a:gd name="T72" fmla="*/ 123 w 347"/>
                  <a:gd name="T73" fmla="*/ 17 h 292"/>
                  <a:gd name="T74" fmla="*/ 141 w 347"/>
                  <a:gd name="T75" fmla="*/ 29 h 292"/>
                  <a:gd name="T76" fmla="*/ 156 w 347"/>
                  <a:gd name="T77" fmla="*/ 42 h 292"/>
                  <a:gd name="T78" fmla="*/ 173 w 347"/>
                  <a:gd name="T79" fmla="*/ 45 h 292"/>
                  <a:gd name="T80" fmla="*/ 190 w 347"/>
                  <a:gd name="T81" fmla="*/ 32 h 292"/>
                  <a:gd name="T82" fmla="*/ 210 w 347"/>
                  <a:gd name="T83" fmla="*/ 17 h 292"/>
                  <a:gd name="T84" fmla="*/ 228 w 347"/>
                  <a:gd name="T85" fmla="*/ 5 h 292"/>
                  <a:gd name="T86" fmla="*/ 237 w 347"/>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2">
                    <a:moveTo>
                      <a:pt x="237" y="3"/>
                    </a:moveTo>
                    <a:lnTo>
                      <a:pt x="250" y="0"/>
                    </a:lnTo>
                    <a:lnTo>
                      <a:pt x="263" y="0"/>
                    </a:lnTo>
                    <a:lnTo>
                      <a:pt x="275" y="3"/>
                    </a:lnTo>
                    <a:lnTo>
                      <a:pt x="287" y="6"/>
                    </a:lnTo>
                    <a:lnTo>
                      <a:pt x="298" y="9"/>
                    </a:lnTo>
                    <a:lnTo>
                      <a:pt x="310" y="17"/>
                    </a:lnTo>
                    <a:lnTo>
                      <a:pt x="319" y="23"/>
                    </a:lnTo>
                    <a:lnTo>
                      <a:pt x="328" y="32"/>
                    </a:lnTo>
                    <a:lnTo>
                      <a:pt x="332" y="41"/>
                    </a:lnTo>
                    <a:lnTo>
                      <a:pt x="338" y="51"/>
                    </a:lnTo>
                    <a:lnTo>
                      <a:pt x="341" y="61"/>
                    </a:lnTo>
                    <a:lnTo>
                      <a:pt x="345" y="75"/>
                    </a:lnTo>
                    <a:lnTo>
                      <a:pt x="345" y="87"/>
                    </a:lnTo>
                    <a:lnTo>
                      <a:pt x="347" y="100"/>
                    </a:lnTo>
                    <a:lnTo>
                      <a:pt x="345" y="114"/>
                    </a:lnTo>
                    <a:lnTo>
                      <a:pt x="342" y="130"/>
                    </a:lnTo>
                    <a:lnTo>
                      <a:pt x="336" y="140"/>
                    </a:lnTo>
                    <a:lnTo>
                      <a:pt x="332" y="152"/>
                    </a:lnTo>
                    <a:lnTo>
                      <a:pt x="328" y="164"/>
                    </a:lnTo>
                    <a:lnTo>
                      <a:pt x="322" y="176"/>
                    </a:lnTo>
                    <a:lnTo>
                      <a:pt x="314" y="187"/>
                    </a:lnTo>
                    <a:lnTo>
                      <a:pt x="308" y="196"/>
                    </a:lnTo>
                    <a:lnTo>
                      <a:pt x="301" y="206"/>
                    </a:lnTo>
                    <a:lnTo>
                      <a:pt x="295" y="218"/>
                    </a:lnTo>
                    <a:lnTo>
                      <a:pt x="286" y="227"/>
                    </a:lnTo>
                    <a:lnTo>
                      <a:pt x="277" y="236"/>
                    </a:lnTo>
                    <a:lnTo>
                      <a:pt x="268" y="245"/>
                    </a:lnTo>
                    <a:lnTo>
                      <a:pt x="259" y="254"/>
                    </a:lnTo>
                    <a:lnTo>
                      <a:pt x="250" y="261"/>
                    </a:lnTo>
                    <a:lnTo>
                      <a:pt x="240" y="269"/>
                    </a:lnTo>
                    <a:lnTo>
                      <a:pt x="228" y="277"/>
                    </a:lnTo>
                    <a:lnTo>
                      <a:pt x="219" y="286"/>
                    </a:lnTo>
                    <a:lnTo>
                      <a:pt x="211" y="288"/>
                    </a:lnTo>
                    <a:lnTo>
                      <a:pt x="204" y="291"/>
                    </a:lnTo>
                    <a:lnTo>
                      <a:pt x="198" y="292"/>
                    </a:lnTo>
                    <a:lnTo>
                      <a:pt x="190" y="292"/>
                    </a:lnTo>
                    <a:lnTo>
                      <a:pt x="184" y="292"/>
                    </a:lnTo>
                    <a:lnTo>
                      <a:pt x="177" y="292"/>
                    </a:lnTo>
                    <a:lnTo>
                      <a:pt x="171" y="292"/>
                    </a:lnTo>
                    <a:lnTo>
                      <a:pt x="165" y="292"/>
                    </a:lnTo>
                    <a:lnTo>
                      <a:pt x="159" y="289"/>
                    </a:lnTo>
                    <a:lnTo>
                      <a:pt x="152" y="286"/>
                    </a:lnTo>
                    <a:lnTo>
                      <a:pt x="146" y="285"/>
                    </a:lnTo>
                    <a:lnTo>
                      <a:pt x="141" y="282"/>
                    </a:lnTo>
                    <a:lnTo>
                      <a:pt x="131" y="277"/>
                    </a:lnTo>
                    <a:lnTo>
                      <a:pt x="122" y="274"/>
                    </a:lnTo>
                    <a:lnTo>
                      <a:pt x="104" y="263"/>
                    </a:lnTo>
                    <a:lnTo>
                      <a:pt x="89" y="251"/>
                    </a:lnTo>
                    <a:lnTo>
                      <a:pt x="73" y="237"/>
                    </a:lnTo>
                    <a:lnTo>
                      <a:pt x="59" y="224"/>
                    </a:lnTo>
                    <a:lnTo>
                      <a:pt x="46" y="206"/>
                    </a:lnTo>
                    <a:lnTo>
                      <a:pt x="34" y="191"/>
                    </a:lnTo>
                    <a:lnTo>
                      <a:pt x="23" y="173"/>
                    </a:lnTo>
                    <a:lnTo>
                      <a:pt x="16" y="158"/>
                    </a:lnTo>
                    <a:lnTo>
                      <a:pt x="9" y="140"/>
                    </a:lnTo>
                    <a:lnTo>
                      <a:pt x="4" y="123"/>
                    </a:lnTo>
                    <a:lnTo>
                      <a:pt x="0" y="105"/>
                    </a:lnTo>
                    <a:lnTo>
                      <a:pt x="1" y="88"/>
                    </a:lnTo>
                    <a:lnTo>
                      <a:pt x="4" y="72"/>
                    </a:lnTo>
                    <a:lnTo>
                      <a:pt x="10" y="54"/>
                    </a:lnTo>
                    <a:lnTo>
                      <a:pt x="20" y="38"/>
                    </a:lnTo>
                    <a:lnTo>
                      <a:pt x="34" y="24"/>
                    </a:lnTo>
                    <a:lnTo>
                      <a:pt x="40" y="17"/>
                    </a:lnTo>
                    <a:lnTo>
                      <a:pt x="46" y="12"/>
                    </a:lnTo>
                    <a:lnTo>
                      <a:pt x="53" y="8"/>
                    </a:lnTo>
                    <a:lnTo>
                      <a:pt x="62" y="6"/>
                    </a:lnTo>
                    <a:lnTo>
                      <a:pt x="70" y="3"/>
                    </a:lnTo>
                    <a:lnTo>
                      <a:pt x="79" y="5"/>
                    </a:lnTo>
                    <a:lnTo>
                      <a:pt x="88" y="5"/>
                    </a:lnTo>
                    <a:lnTo>
                      <a:pt x="98" y="8"/>
                    </a:lnTo>
                    <a:lnTo>
                      <a:pt x="105" y="9"/>
                    </a:lnTo>
                    <a:lnTo>
                      <a:pt x="114" y="14"/>
                    </a:lnTo>
                    <a:lnTo>
                      <a:pt x="123" y="17"/>
                    </a:lnTo>
                    <a:lnTo>
                      <a:pt x="132" y="23"/>
                    </a:lnTo>
                    <a:lnTo>
                      <a:pt x="141" y="29"/>
                    </a:lnTo>
                    <a:lnTo>
                      <a:pt x="149" y="36"/>
                    </a:lnTo>
                    <a:lnTo>
                      <a:pt x="156" y="42"/>
                    </a:lnTo>
                    <a:lnTo>
                      <a:pt x="165" y="50"/>
                    </a:lnTo>
                    <a:lnTo>
                      <a:pt x="173" y="45"/>
                    </a:lnTo>
                    <a:lnTo>
                      <a:pt x="181" y="39"/>
                    </a:lnTo>
                    <a:lnTo>
                      <a:pt x="190" y="32"/>
                    </a:lnTo>
                    <a:lnTo>
                      <a:pt x="201" y="24"/>
                    </a:lnTo>
                    <a:lnTo>
                      <a:pt x="210" y="17"/>
                    </a:lnTo>
                    <a:lnTo>
                      <a:pt x="219" y="9"/>
                    </a:lnTo>
                    <a:lnTo>
                      <a:pt x="228" y="5"/>
                    </a:lnTo>
                    <a:lnTo>
                      <a:pt x="237" y="3"/>
                    </a:lnTo>
                    <a:lnTo>
                      <a:pt x="237" y="3"/>
                    </a:lnTo>
                    <a:close/>
                  </a:path>
                </a:pathLst>
              </a:custGeom>
              <a:solidFill>
                <a:srgbClr val="FF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3" name="Freeform 19"/>
              <p:cNvSpPr>
                <a:spLocks/>
              </p:cNvSpPr>
              <p:nvPr/>
            </p:nvSpPr>
            <p:spPr bwMode="auto">
              <a:xfrm>
                <a:off x="3981" y="392"/>
                <a:ext cx="115" cy="98"/>
              </a:xfrm>
              <a:custGeom>
                <a:avLst/>
                <a:gdLst>
                  <a:gd name="T0" fmla="*/ 250 w 346"/>
                  <a:gd name="T1" fmla="*/ 0 h 292"/>
                  <a:gd name="T2" fmla="*/ 276 w 346"/>
                  <a:gd name="T3" fmla="*/ 1 h 292"/>
                  <a:gd name="T4" fmla="*/ 298 w 346"/>
                  <a:gd name="T5" fmla="*/ 9 h 292"/>
                  <a:gd name="T6" fmla="*/ 317 w 346"/>
                  <a:gd name="T7" fmla="*/ 22 h 292"/>
                  <a:gd name="T8" fmla="*/ 332 w 346"/>
                  <a:gd name="T9" fmla="*/ 40 h 292"/>
                  <a:gd name="T10" fmla="*/ 341 w 346"/>
                  <a:gd name="T11" fmla="*/ 61 h 292"/>
                  <a:gd name="T12" fmla="*/ 346 w 346"/>
                  <a:gd name="T13" fmla="*/ 86 h 292"/>
                  <a:gd name="T14" fmla="*/ 344 w 346"/>
                  <a:gd name="T15" fmla="*/ 113 h 292"/>
                  <a:gd name="T16" fmla="*/ 337 w 346"/>
                  <a:gd name="T17" fmla="*/ 141 h 292"/>
                  <a:gd name="T18" fmla="*/ 326 w 346"/>
                  <a:gd name="T19" fmla="*/ 164 h 292"/>
                  <a:gd name="T20" fmla="*/ 316 w 346"/>
                  <a:gd name="T21" fmla="*/ 186 h 292"/>
                  <a:gd name="T22" fmla="*/ 302 w 346"/>
                  <a:gd name="T23" fmla="*/ 205 h 292"/>
                  <a:gd name="T24" fmla="*/ 286 w 346"/>
                  <a:gd name="T25" fmla="*/ 226 h 292"/>
                  <a:gd name="T26" fmla="*/ 268 w 346"/>
                  <a:gd name="T27" fmla="*/ 244 h 292"/>
                  <a:gd name="T28" fmla="*/ 249 w 346"/>
                  <a:gd name="T29" fmla="*/ 260 h 292"/>
                  <a:gd name="T30" fmla="*/ 226 w 346"/>
                  <a:gd name="T31" fmla="*/ 277 h 292"/>
                  <a:gd name="T32" fmla="*/ 210 w 346"/>
                  <a:gd name="T33" fmla="*/ 287 h 292"/>
                  <a:gd name="T34" fmla="*/ 197 w 346"/>
                  <a:gd name="T35" fmla="*/ 292 h 292"/>
                  <a:gd name="T36" fmla="*/ 185 w 346"/>
                  <a:gd name="T37" fmla="*/ 292 h 292"/>
                  <a:gd name="T38" fmla="*/ 171 w 346"/>
                  <a:gd name="T39" fmla="*/ 292 h 292"/>
                  <a:gd name="T40" fmla="*/ 158 w 346"/>
                  <a:gd name="T41" fmla="*/ 287 h 292"/>
                  <a:gd name="T42" fmla="*/ 146 w 346"/>
                  <a:gd name="T43" fmla="*/ 283 h 292"/>
                  <a:gd name="T44" fmla="*/ 129 w 346"/>
                  <a:gd name="T45" fmla="*/ 277 h 292"/>
                  <a:gd name="T46" fmla="*/ 103 w 346"/>
                  <a:gd name="T47" fmla="*/ 262 h 292"/>
                  <a:gd name="T48" fmla="*/ 71 w 346"/>
                  <a:gd name="T49" fmla="*/ 235 h 292"/>
                  <a:gd name="T50" fmla="*/ 44 w 346"/>
                  <a:gd name="T51" fmla="*/ 205 h 292"/>
                  <a:gd name="T52" fmla="*/ 22 w 346"/>
                  <a:gd name="T53" fmla="*/ 172 h 292"/>
                  <a:gd name="T54" fmla="*/ 7 w 346"/>
                  <a:gd name="T55" fmla="*/ 140 h 292"/>
                  <a:gd name="T56" fmla="*/ 0 w 346"/>
                  <a:gd name="T57" fmla="*/ 104 h 292"/>
                  <a:gd name="T58" fmla="*/ 3 w 346"/>
                  <a:gd name="T59" fmla="*/ 70 h 292"/>
                  <a:gd name="T60" fmla="*/ 19 w 346"/>
                  <a:gd name="T61" fmla="*/ 37 h 292"/>
                  <a:gd name="T62" fmla="*/ 40 w 346"/>
                  <a:gd name="T63" fmla="*/ 16 h 292"/>
                  <a:gd name="T64" fmla="*/ 53 w 346"/>
                  <a:gd name="T65" fmla="*/ 7 h 292"/>
                  <a:gd name="T66" fmla="*/ 71 w 346"/>
                  <a:gd name="T67" fmla="*/ 4 h 292"/>
                  <a:gd name="T68" fmla="*/ 88 w 346"/>
                  <a:gd name="T69" fmla="*/ 4 h 292"/>
                  <a:gd name="T70" fmla="*/ 106 w 346"/>
                  <a:gd name="T71" fmla="*/ 9 h 292"/>
                  <a:gd name="T72" fmla="*/ 124 w 346"/>
                  <a:gd name="T73" fmla="*/ 18 h 292"/>
                  <a:gd name="T74" fmla="*/ 140 w 346"/>
                  <a:gd name="T75" fmla="*/ 28 h 292"/>
                  <a:gd name="T76" fmla="*/ 156 w 346"/>
                  <a:gd name="T77" fmla="*/ 41 h 292"/>
                  <a:gd name="T78" fmla="*/ 171 w 346"/>
                  <a:gd name="T79" fmla="*/ 44 h 292"/>
                  <a:gd name="T80" fmla="*/ 189 w 346"/>
                  <a:gd name="T81" fmla="*/ 31 h 292"/>
                  <a:gd name="T82" fmla="*/ 208 w 346"/>
                  <a:gd name="T83" fmla="*/ 16 h 292"/>
                  <a:gd name="T84" fmla="*/ 228 w 346"/>
                  <a:gd name="T85" fmla="*/ 4 h 292"/>
                  <a:gd name="T86" fmla="*/ 238 w 346"/>
                  <a:gd name="T87" fmla="*/ 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8" y="1"/>
                    </a:moveTo>
                    <a:lnTo>
                      <a:pt x="250" y="0"/>
                    </a:lnTo>
                    <a:lnTo>
                      <a:pt x="264" y="0"/>
                    </a:lnTo>
                    <a:lnTo>
                      <a:pt x="276" y="1"/>
                    </a:lnTo>
                    <a:lnTo>
                      <a:pt x="289" y="4"/>
                    </a:lnTo>
                    <a:lnTo>
                      <a:pt x="298" y="9"/>
                    </a:lnTo>
                    <a:lnTo>
                      <a:pt x="308" y="15"/>
                    </a:lnTo>
                    <a:lnTo>
                      <a:pt x="317" y="22"/>
                    </a:lnTo>
                    <a:lnTo>
                      <a:pt x="326" y="31"/>
                    </a:lnTo>
                    <a:lnTo>
                      <a:pt x="332" y="40"/>
                    </a:lnTo>
                    <a:lnTo>
                      <a:pt x="338" y="50"/>
                    </a:lnTo>
                    <a:lnTo>
                      <a:pt x="341" y="61"/>
                    </a:lnTo>
                    <a:lnTo>
                      <a:pt x="346" y="74"/>
                    </a:lnTo>
                    <a:lnTo>
                      <a:pt x="346" y="86"/>
                    </a:lnTo>
                    <a:lnTo>
                      <a:pt x="346" y="99"/>
                    </a:lnTo>
                    <a:lnTo>
                      <a:pt x="344" y="113"/>
                    </a:lnTo>
                    <a:lnTo>
                      <a:pt x="341" y="129"/>
                    </a:lnTo>
                    <a:lnTo>
                      <a:pt x="337" y="141"/>
                    </a:lnTo>
                    <a:lnTo>
                      <a:pt x="332" y="152"/>
                    </a:lnTo>
                    <a:lnTo>
                      <a:pt x="326" y="164"/>
                    </a:lnTo>
                    <a:lnTo>
                      <a:pt x="322" y="175"/>
                    </a:lnTo>
                    <a:lnTo>
                      <a:pt x="316" y="186"/>
                    </a:lnTo>
                    <a:lnTo>
                      <a:pt x="308" y="196"/>
                    </a:lnTo>
                    <a:lnTo>
                      <a:pt x="302" y="205"/>
                    </a:lnTo>
                    <a:lnTo>
                      <a:pt x="295" y="217"/>
                    </a:lnTo>
                    <a:lnTo>
                      <a:pt x="286" y="226"/>
                    </a:lnTo>
                    <a:lnTo>
                      <a:pt x="277" y="235"/>
                    </a:lnTo>
                    <a:lnTo>
                      <a:pt x="268" y="244"/>
                    </a:lnTo>
                    <a:lnTo>
                      <a:pt x="259" y="253"/>
                    </a:lnTo>
                    <a:lnTo>
                      <a:pt x="249" y="260"/>
                    </a:lnTo>
                    <a:lnTo>
                      <a:pt x="238" y="269"/>
                    </a:lnTo>
                    <a:lnTo>
                      <a:pt x="226" y="277"/>
                    </a:lnTo>
                    <a:lnTo>
                      <a:pt x="217" y="286"/>
                    </a:lnTo>
                    <a:lnTo>
                      <a:pt x="210" y="287"/>
                    </a:lnTo>
                    <a:lnTo>
                      <a:pt x="203" y="290"/>
                    </a:lnTo>
                    <a:lnTo>
                      <a:pt x="197" y="292"/>
                    </a:lnTo>
                    <a:lnTo>
                      <a:pt x="191" y="292"/>
                    </a:lnTo>
                    <a:lnTo>
                      <a:pt x="185" y="292"/>
                    </a:lnTo>
                    <a:lnTo>
                      <a:pt x="177" y="292"/>
                    </a:lnTo>
                    <a:lnTo>
                      <a:pt x="171" y="292"/>
                    </a:lnTo>
                    <a:lnTo>
                      <a:pt x="165" y="290"/>
                    </a:lnTo>
                    <a:lnTo>
                      <a:pt x="158" y="287"/>
                    </a:lnTo>
                    <a:lnTo>
                      <a:pt x="152" y="286"/>
                    </a:lnTo>
                    <a:lnTo>
                      <a:pt x="146" y="283"/>
                    </a:lnTo>
                    <a:lnTo>
                      <a:pt x="140" y="283"/>
                    </a:lnTo>
                    <a:lnTo>
                      <a:pt x="129" y="277"/>
                    </a:lnTo>
                    <a:lnTo>
                      <a:pt x="121" y="274"/>
                    </a:lnTo>
                    <a:lnTo>
                      <a:pt x="103" y="262"/>
                    </a:lnTo>
                    <a:lnTo>
                      <a:pt x="88" y="250"/>
                    </a:lnTo>
                    <a:lnTo>
                      <a:pt x="71" y="235"/>
                    </a:lnTo>
                    <a:lnTo>
                      <a:pt x="58" y="222"/>
                    </a:lnTo>
                    <a:lnTo>
                      <a:pt x="44" y="205"/>
                    </a:lnTo>
                    <a:lnTo>
                      <a:pt x="33" y="190"/>
                    </a:lnTo>
                    <a:lnTo>
                      <a:pt x="22" y="172"/>
                    </a:lnTo>
                    <a:lnTo>
                      <a:pt x="15" y="158"/>
                    </a:lnTo>
                    <a:lnTo>
                      <a:pt x="7" y="140"/>
                    </a:lnTo>
                    <a:lnTo>
                      <a:pt x="3" y="122"/>
                    </a:lnTo>
                    <a:lnTo>
                      <a:pt x="0" y="104"/>
                    </a:lnTo>
                    <a:lnTo>
                      <a:pt x="1" y="88"/>
                    </a:lnTo>
                    <a:lnTo>
                      <a:pt x="3" y="70"/>
                    </a:lnTo>
                    <a:lnTo>
                      <a:pt x="10" y="53"/>
                    </a:lnTo>
                    <a:lnTo>
                      <a:pt x="19" y="37"/>
                    </a:lnTo>
                    <a:lnTo>
                      <a:pt x="33" y="22"/>
                    </a:lnTo>
                    <a:lnTo>
                      <a:pt x="40" y="16"/>
                    </a:lnTo>
                    <a:lnTo>
                      <a:pt x="46" y="12"/>
                    </a:lnTo>
                    <a:lnTo>
                      <a:pt x="53" y="7"/>
                    </a:lnTo>
                    <a:lnTo>
                      <a:pt x="62" y="6"/>
                    </a:lnTo>
                    <a:lnTo>
                      <a:pt x="71" y="4"/>
                    </a:lnTo>
                    <a:lnTo>
                      <a:pt x="80" y="4"/>
                    </a:lnTo>
                    <a:lnTo>
                      <a:pt x="88" y="4"/>
                    </a:lnTo>
                    <a:lnTo>
                      <a:pt x="98" y="7"/>
                    </a:lnTo>
                    <a:lnTo>
                      <a:pt x="106" y="9"/>
                    </a:lnTo>
                    <a:lnTo>
                      <a:pt x="115" y="13"/>
                    </a:lnTo>
                    <a:lnTo>
                      <a:pt x="124" y="18"/>
                    </a:lnTo>
                    <a:lnTo>
                      <a:pt x="132" y="22"/>
                    </a:lnTo>
                    <a:lnTo>
                      <a:pt x="140" y="28"/>
                    </a:lnTo>
                    <a:lnTo>
                      <a:pt x="149" y="35"/>
                    </a:lnTo>
                    <a:lnTo>
                      <a:pt x="156" y="41"/>
                    </a:lnTo>
                    <a:lnTo>
                      <a:pt x="165" y="50"/>
                    </a:lnTo>
                    <a:lnTo>
                      <a:pt x="171" y="44"/>
                    </a:lnTo>
                    <a:lnTo>
                      <a:pt x="180" y="38"/>
                    </a:lnTo>
                    <a:lnTo>
                      <a:pt x="189" y="31"/>
                    </a:lnTo>
                    <a:lnTo>
                      <a:pt x="200" y="24"/>
                    </a:lnTo>
                    <a:lnTo>
                      <a:pt x="208" y="16"/>
                    </a:lnTo>
                    <a:lnTo>
                      <a:pt x="219" y="9"/>
                    </a:lnTo>
                    <a:lnTo>
                      <a:pt x="228" y="4"/>
                    </a:lnTo>
                    <a:lnTo>
                      <a:pt x="238" y="1"/>
                    </a:lnTo>
                    <a:lnTo>
                      <a:pt x="238" y="1"/>
                    </a:lnTo>
                    <a:close/>
                  </a:path>
                </a:pathLst>
              </a:custGeom>
              <a:solidFill>
                <a:srgbClr val="FF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4" name="Freeform 20"/>
              <p:cNvSpPr>
                <a:spLocks/>
              </p:cNvSpPr>
              <p:nvPr/>
            </p:nvSpPr>
            <p:spPr bwMode="auto">
              <a:xfrm>
                <a:off x="4061" y="407"/>
                <a:ext cx="115" cy="97"/>
              </a:xfrm>
              <a:custGeom>
                <a:avLst/>
                <a:gdLst>
                  <a:gd name="T0" fmla="*/ 250 w 346"/>
                  <a:gd name="T1" fmla="*/ 0 h 291"/>
                  <a:gd name="T2" fmla="*/ 276 w 346"/>
                  <a:gd name="T3" fmla="*/ 0 h 291"/>
                  <a:gd name="T4" fmla="*/ 298 w 346"/>
                  <a:gd name="T5" fmla="*/ 8 h 291"/>
                  <a:gd name="T6" fmla="*/ 317 w 346"/>
                  <a:gd name="T7" fmla="*/ 20 h 291"/>
                  <a:gd name="T8" fmla="*/ 332 w 346"/>
                  <a:gd name="T9" fmla="*/ 38 h 291"/>
                  <a:gd name="T10" fmla="*/ 341 w 346"/>
                  <a:gd name="T11" fmla="*/ 60 h 291"/>
                  <a:gd name="T12" fmla="*/ 346 w 346"/>
                  <a:gd name="T13" fmla="*/ 85 h 291"/>
                  <a:gd name="T14" fmla="*/ 346 w 346"/>
                  <a:gd name="T15" fmla="*/ 112 h 291"/>
                  <a:gd name="T16" fmla="*/ 337 w 346"/>
                  <a:gd name="T17" fmla="*/ 139 h 291"/>
                  <a:gd name="T18" fmla="*/ 328 w 346"/>
                  <a:gd name="T19" fmla="*/ 161 h 291"/>
                  <a:gd name="T20" fmla="*/ 314 w 346"/>
                  <a:gd name="T21" fmla="*/ 184 h 291"/>
                  <a:gd name="T22" fmla="*/ 301 w 346"/>
                  <a:gd name="T23" fmla="*/ 204 h 291"/>
                  <a:gd name="T24" fmla="*/ 286 w 346"/>
                  <a:gd name="T25" fmla="*/ 224 h 291"/>
                  <a:gd name="T26" fmla="*/ 268 w 346"/>
                  <a:gd name="T27" fmla="*/ 242 h 291"/>
                  <a:gd name="T28" fmla="*/ 249 w 346"/>
                  <a:gd name="T29" fmla="*/ 258 h 291"/>
                  <a:gd name="T30" fmla="*/ 226 w 346"/>
                  <a:gd name="T31" fmla="*/ 274 h 291"/>
                  <a:gd name="T32" fmla="*/ 210 w 346"/>
                  <a:gd name="T33" fmla="*/ 285 h 291"/>
                  <a:gd name="T34" fmla="*/ 197 w 346"/>
                  <a:gd name="T35" fmla="*/ 289 h 291"/>
                  <a:gd name="T36" fmla="*/ 185 w 346"/>
                  <a:gd name="T37" fmla="*/ 291 h 291"/>
                  <a:gd name="T38" fmla="*/ 171 w 346"/>
                  <a:gd name="T39" fmla="*/ 289 h 291"/>
                  <a:gd name="T40" fmla="*/ 159 w 346"/>
                  <a:gd name="T41" fmla="*/ 288 h 291"/>
                  <a:gd name="T42" fmla="*/ 146 w 346"/>
                  <a:gd name="T43" fmla="*/ 283 h 291"/>
                  <a:gd name="T44" fmla="*/ 129 w 346"/>
                  <a:gd name="T45" fmla="*/ 277 h 291"/>
                  <a:gd name="T46" fmla="*/ 104 w 346"/>
                  <a:gd name="T47" fmla="*/ 261 h 291"/>
                  <a:gd name="T48" fmla="*/ 73 w 346"/>
                  <a:gd name="T49" fmla="*/ 236 h 291"/>
                  <a:gd name="T50" fmla="*/ 45 w 346"/>
                  <a:gd name="T51" fmla="*/ 206 h 291"/>
                  <a:gd name="T52" fmla="*/ 22 w 346"/>
                  <a:gd name="T53" fmla="*/ 173 h 291"/>
                  <a:gd name="T54" fmla="*/ 7 w 346"/>
                  <a:gd name="T55" fmla="*/ 139 h 291"/>
                  <a:gd name="T56" fmla="*/ 0 w 346"/>
                  <a:gd name="T57" fmla="*/ 105 h 291"/>
                  <a:gd name="T58" fmla="*/ 4 w 346"/>
                  <a:gd name="T59" fmla="*/ 69 h 291"/>
                  <a:gd name="T60" fmla="*/ 21 w 346"/>
                  <a:gd name="T61" fmla="*/ 36 h 291"/>
                  <a:gd name="T62" fmla="*/ 40 w 346"/>
                  <a:gd name="T63" fmla="*/ 15 h 291"/>
                  <a:gd name="T64" fmla="*/ 53 w 346"/>
                  <a:gd name="T65" fmla="*/ 6 h 291"/>
                  <a:gd name="T66" fmla="*/ 70 w 346"/>
                  <a:gd name="T67" fmla="*/ 2 h 291"/>
                  <a:gd name="T68" fmla="*/ 88 w 346"/>
                  <a:gd name="T69" fmla="*/ 2 h 291"/>
                  <a:gd name="T70" fmla="*/ 106 w 346"/>
                  <a:gd name="T71" fmla="*/ 8 h 291"/>
                  <a:gd name="T72" fmla="*/ 124 w 346"/>
                  <a:gd name="T73" fmla="*/ 15 h 291"/>
                  <a:gd name="T74" fmla="*/ 140 w 346"/>
                  <a:gd name="T75" fmla="*/ 26 h 291"/>
                  <a:gd name="T76" fmla="*/ 156 w 346"/>
                  <a:gd name="T77" fmla="*/ 39 h 291"/>
                  <a:gd name="T78" fmla="*/ 173 w 346"/>
                  <a:gd name="T79" fmla="*/ 42 h 291"/>
                  <a:gd name="T80" fmla="*/ 189 w 346"/>
                  <a:gd name="T81" fmla="*/ 29 h 291"/>
                  <a:gd name="T82" fmla="*/ 208 w 346"/>
                  <a:gd name="T83" fmla="*/ 15 h 291"/>
                  <a:gd name="T84" fmla="*/ 226 w 346"/>
                  <a:gd name="T85" fmla="*/ 3 h 291"/>
                  <a:gd name="T86" fmla="*/ 235 w 346"/>
                  <a:gd name="T87" fmla="*/ 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1">
                    <a:moveTo>
                      <a:pt x="235" y="2"/>
                    </a:moveTo>
                    <a:lnTo>
                      <a:pt x="250" y="0"/>
                    </a:lnTo>
                    <a:lnTo>
                      <a:pt x="264" y="0"/>
                    </a:lnTo>
                    <a:lnTo>
                      <a:pt x="276" y="0"/>
                    </a:lnTo>
                    <a:lnTo>
                      <a:pt x="287" y="5"/>
                    </a:lnTo>
                    <a:lnTo>
                      <a:pt x="298" y="8"/>
                    </a:lnTo>
                    <a:lnTo>
                      <a:pt x="308" y="14"/>
                    </a:lnTo>
                    <a:lnTo>
                      <a:pt x="317" y="20"/>
                    </a:lnTo>
                    <a:lnTo>
                      <a:pt x="326" y="30"/>
                    </a:lnTo>
                    <a:lnTo>
                      <a:pt x="332" y="38"/>
                    </a:lnTo>
                    <a:lnTo>
                      <a:pt x="337" y="50"/>
                    </a:lnTo>
                    <a:lnTo>
                      <a:pt x="341" y="60"/>
                    </a:lnTo>
                    <a:lnTo>
                      <a:pt x="346" y="73"/>
                    </a:lnTo>
                    <a:lnTo>
                      <a:pt x="346" y="85"/>
                    </a:lnTo>
                    <a:lnTo>
                      <a:pt x="346" y="99"/>
                    </a:lnTo>
                    <a:lnTo>
                      <a:pt x="346" y="112"/>
                    </a:lnTo>
                    <a:lnTo>
                      <a:pt x="343" y="128"/>
                    </a:lnTo>
                    <a:lnTo>
                      <a:pt x="337" y="139"/>
                    </a:lnTo>
                    <a:lnTo>
                      <a:pt x="332" y="151"/>
                    </a:lnTo>
                    <a:lnTo>
                      <a:pt x="328" y="161"/>
                    </a:lnTo>
                    <a:lnTo>
                      <a:pt x="322" y="175"/>
                    </a:lnTo>
                    <a:lnTo>
                      <a:pt x="314" y="184"/>
                    </a:lnTo>
                    <a:lnTo>
                      <a:pt x="308" y="194"/>
                    </a:lnTo>
                    <a:lnTo>
                      <a:pt x="301" y="204"/>
                    </a:lnTo>
                    <a:lnTo>
                      <a:pt x="295" y="215"/>
                    </a:lnTo>
                    <a:lnTo>
                      <a:pt x="286" y="224"/>
                    </a:lnTo>
                    <a:lnTo>
                      <a:pt x="277" y="233"/>
                    </a:lnTo>
                    <a:lnTo>
                      <a:pt x="268" y="242"/>
                    </a:lnTo>
                    <a:lnTo>
                      <a:pt x="259" y="251"/>
                    </a:lnTo>
                    <a:lnTo>
                      <a:pt x="249" y="258"/>
                    </a:lnTo>
                    <a:lnTo>
                      <a:pt x="238" y="266"/>
                    </a:lnTo>
                    <a:lnTo>
                      <a:pt x="226" y="274"/>
                    </a:lnTo>
                    <a:lnTo>
                      <a:pt x="217" y="283"/>
                    </a:lnTo>
                    <a:lnTo>
                      <a:pt x="210" y="285"/>
                    </a:lnTo>
                    <a:lnTo>
                      <a:pt x="204" y="288"/>
                    </a:lnTo>
                    <a:lnTo>
                      <a:pt x="197" y="289"/>
                    </a:lnTo>
                    <a:lnTo>
                      <a:pt x="191" y="291"/>
                    </a:lnTo>
                    <a:lnTo>
                      <a:pt x="185" y="291"/>
                    </a:lnTo>
                    <a:lnTo>
                      <a:pt x="177" y="291"/>
                    </a:lnTo>
                    <a:lnTo>
                      <a:pt x="171" y="289"/>
                    </a:lnTo>
                    <a:lnTo>
                      <a:pt x="165" y="289"/>
                    </a:lnTo>
                    <a:lnTo>
                      <a:pt x="159" y="288"/>
                    </a:lnTo>
                    <a:lnTo>
                      <a:pt x="152" y="285"/>
                    </a:lnTo>
                    <a:lnTo>
                      <a:pt x="146" y="283"/>
                    </a:lnTo>
                    <a:lnTo>
                      <a:pt x="140" y="282"/>
                    </a:lnTo>
                    <a:lnTo>
                      <a:pt x="129" y="277"/>
                    </a:lnTo>
                    <a:lnTo>
                      <a:pt x="121" y="274"/>
                    </a:lnTo>
                    <a:lnTo>
                      <a:pt x="104" y="261"/>
                    </a:lnTo>
                    <a:lnTo>
                      <a:pt x="88" y="249"/>
                    </a:lnTo>
                    <a:lnTo>
                      <a:pt x="73" y="236"/>
                    </a:lnTo>
                    <a:lnTo>
                      <a:pt x="58" y="222"/>
                    </a:lnTo>
                    <a:lnTo>
                      <a:pt x="45" y="206"/>
                    </a:lnTo>
                    <a:lnTo>
                      <a:pt x="33" y="190"/>
                    </a:lnTo>
                    <a:lnTo>
                      <a:pt x="22" y="173"/>
                    </a:lnTo>
                    <a:lnTo>
                      <a:pt x="15" y="157"/>
                    </a:lnTo>
                    <a:lnTo>
                      <a:pt x="7" y="139"/>
                    </a:lnTo>
                    <a:lnTo>
                      <a:pt x="3" y="121"/>
                    </a:lnTo>
                    <a:lnTo>
                      <a:pt x="0" y="105"/>
                    </a:lnTo>
                    <a:lnTo>
                      <a:pt x="0" y="88"/>
                    </a:lnTo>
                    <a:lnTo>
                      <a:pt x="4" y="69"/>
                    </a:lnTo>
                    <a:lnTo>
                      <a:pt x="10" y="53"/>
                    </a:lnTo>
                    <a:lnTo>
                      <a:pt x="21" y="36"/>
                    </a:lnTo>
                    <a:lnTo>
                      <a:pt x="34" y="21"/>
                    </a:lnTo>
                    <a:lnTo>
                      <a:pt x="40" y="15"/>
                    </a:lnTo>
                    <a:lnTo>
                      <a:pt x="46" y="9"/>
                    </a:lnTo>
                    <a:lnTo>
                      <a:pt x="53" y="6"/>
                    </a:lnTo>
                    <a:lnTo>
                      <a:pt x="62" y="5"/>
                    </a:lnTo>
                    <a:lnTo>
                      <a:pt x="70" y="2"/>
                    </a:lnTo>
                    <a:lnTo>
                      <a:pt x="79" y="2"/>
                    </a:lnTo>
                    <a:lnTo>
                      <a:pt x="88" y="2"/>
                    </a:lnTo>
                    <a:lnTo>
                      <a:pt x="98" y="6"/>
                    </a:lnTo>
                    <a:lnTo>
                      <a:pt x="106" y="8"/>
                    </a:lnTo>
                    <a:lnTo>
                      <a:pt x="115" y="11"/>
                    </a:lnTo>
                    <a:lnTo>
                      <a:pt x="124" y="15"/>
                    </a:lnTo>
                    <a:lnTo>
                      <a:pt x="132" y="21"/>
                    </a:lnTo>
                    <a:lnTo>
                      <a:pt x="140" y="26"/>
                    </a:lnTo>
                    <a:lnTo>
                      <a:pt x="149" y="33"/>
                    </a:lnTo>
                    <a:lnTo>
                      <a:pt x="156" y="39"/>
                    </a:lnTo>
                    <a:lnTo>
                      <a:pt x="165" y="47"/>
                    </a:lnTo>
                    <a:lnTo>
                      <a:pt x="173" y="42"/>
                    </a:lnTo>
                    <a:lnTo>
                      <a:pt x="180" y="36"/>
                    </a:lnTo>
                    <a:lnTo>
                      <a:pt x="189" y="29"/>
                    </a:lnTo>
                    <a:lnTo>
                      <a:pt x="200" y="23"/>
                    </a:lnTo>
                    <a:lnTo>
                      <a:pt x="208" y="15"/>
                    </a:lnTo>
                    <a:lnTo>
                      <a:pt x="217" y="9"/>
                    </a:lnTo>
                    <a:lnTo>
                      <a:pt x="226" y="3"/>
                    </a:lnTo>
                    <a:lnTo>
                      <a:pt x="235" y="2"/>
                    </a:lnTo>
                    <a:lnTo>
                      <a:pt x="235" y="2"/>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5" name="Freeform 21"/>
              <p:cNvSpPr>
                <a:spLocks/>
              </p:cNvSpPr>
              <p:nvPr/>
            </p:nvSpPr>
            <p:spPr bwMode="auto">
              <a:xfrm>
                <a:off x="3981" y="472"/>
                <a:ext cx="115" cy="97"/>
              </a:xfrm>
              <a:custGeom>
                <a:avLst/>
                <a:gdLst>
                  <a:gd name="T0" fmla="*/ 250 w 346"/>
                  <a:gd name="T1" fmla="*/ 0 h 292"/>
                  <a:gd name="T2" fmla="*/ 276 w 346"/>
                  <a:gd name="T3" fmla="*/ 1 h 292"/>
                  <a:gd name="T4" fmla="*/ 298 w 346"/>
                  <a:gd name="T5" fmla="*/ 7 h 292"/>
                  <a:gd name="T6" fmla="*/ 317 w 346"/>
                  <a:gd name="T7" fmla="*/ 21 h 292"/>
                  <a:gd name="T8" fmla="*/ 332 w 346"/>
                  <a:gd name="T9" fmla="*/ 40 h 292"/>
                  <a:gd name="T10" fmla="*/ 341 w 346"/>
                  <a:gd name="T11" fmla="*/ 61 h 292"/>
                  <a:gd name="T12" fmla="*/ 346 w 346"/>
                  <a:gd name="T13" fmla="*/ 86 h 292"/>
                  <a:gd name="T14" fmla="*/ 344 w 346"/>
                  <a:gd name="T15" fmla="*/ 113 h 292"/>
                  <a:gd name="T16" fmla="*/ 337 w 346"/>
                  <a:gd name="T17" fmla="*/ 140 h 292"/>
                  <a:gd name="T18" fmla="*/ 326 w 346"/>
                  <a:gd name="T19" fmla="*/ 164 h 292"/>
                  <a:gd name="T20" fmla="*/ 316 w 346"/>
                  <a:gd name="T21" fmla="*/ 186 h 292"/>
                  <a:gd name="T22" fmla="*/ 302 w 346"/>
                  <a:gd name="T23" fmla="*/ 206 h 292"/>
                  <a:gd name="T24" fmla="*/ 286 w 346"/>
                  <a:gd name="T25" fmla="*/ 226 h 292"/>
                  <a:gd name="T26" fmla="*/ 268 w 346"/>
                  <a:gd name="T27" fmla="*/ 244 h 292"/>
                  <a:gd name="T28" fmla="*/ 249 w 346"/>
                  <a:gd name="T29" fmla="*/ 261 h 292"/>
                  <a:gd name="T30" fmla="*/ 226 w 346"/>
                  <a:gd name="T31" fmla="*/ 277 h 292"/>
                  <a:gd name="T32" fmla="*/ 210 w 346"/>
                  <a:gd name="T33" fmla="*/ 287 h 292"/>
                  <a:gd name="T34" fmla="*/ 197 w 346"/>
                  <a:gd name="T35" fmla="*/ 292 h 292"/>
                  <a:gd name="T36" fmla="*/ 185 w 346"/>
                  <a:gd name="T37" fmla="*/ 292 h 292"/>
                  <a:gd name="T38" fmla="*/ 171 w 346"/>
                  <a:gd name="T39" fmla="*/ 292 h 292"/>
                  <a:gd name="T40" fmla="*/ 158 w 346"/>
                  <a:gd name="T41" fmla="*/ 289 h 292"/>
                  <a:gd name="T42" fmla="*/ 146 w 346"/>
                  <a:gd name="T43" fmla="*/ 285 h 292"/>
                  <a:gd name="T44" fmla="*/ 129 w 346"/>
                  <a:gd name="T45" fmla="*/ 277 h 292"/>
                  <a:gd name="T46" fmla="*/ 103 w 346"/>
                  <a:gd name="T47" fmla="*/ 262 h 292"/>
                  <a:gd name="T48" fmla="*/ 71 w 346"/>
                  <a:gd name="T49" fmla="*/ 235 h 292"/>
                  <a:gd name="T50" fmla="*/ 44 w 346"/>
                  <a:gd name="T51" fmla="*/ 206 h 292"/>
                  <a:gd name="T52" fmla="*/ 22 w 346"/>
                  <a:gd name="T53" fmla="*/ 173 h 292"/>
                  <a:gd name="T54" fmla="*/ 7 w 346"/>
                  <a:gd name="T55" fmla="*/ 140 h 292"/>
                  <a:gd name="T56" fmla="*/ 0 w 346"/>
                  <a:gd name="T57" fmla="*/ 104 h 292"/>
                  <a:gd name="T58" fmla="*/ 3 w 346"/>
                  <a:gd name="T59" fmla="*/ 72 h 292"/>
                  <a:gd name="T60" fmla="*/ 19 w 346"/>
                  <a:gd name="T61" fmla="*/ 37 h 292"/>
                  <a:gd name="T62" fmla="*/ 40 w 346"/>
                  <a:gd name="T63" fmla="*/ 18 h 292"/>
                  <a:gd name="T64" fmla="*/ 53 w 346"/>
                  <a:gd name="T65" fmla="*/ 7 h 292"/>
                  <a:gd name="T66" fmla="*/ 71 w 346"/>
                  <a:gd name="T67" fmla="*/ 3 h 292"/>
                  <a:gd name="T68" fmla="*/ 88 w 346"/>
                  <a:gd name="T69" fmla="*/ 4 h 292"/>
                  <a:gd name="T70" fmla="*/ 106 w 346"/>
                  <a:gd name="T71" fmla="*/ 9 h 292"/>
                  <a:gd name="T72" fmla="*/ 124 w 346"/>
                  <a:gd name="T73" fmla="*/ 18 h 292"/>
                  <a:gd name="T74" fmla="*/ 140 w 346"/>
                  <a:gd name="T75" fmla="*/ 28 h 292"/>
                  <a:gd name="T76" fmla="*/ 156 w 346"/>
                  <a:gd name="T77" fmla="*/ 42 h 292"/>
                  <a:gd name="T78" fmla="*/ 171 w 346"/>
                  <a:gd name="T79" fmla="*/ 45 h 292"/>
                  <a:gd name="T80" fmla="*/ 189 w 346"/>
                  <a:gd name="T81" fmla="*/ 31 h 292"/>
                  <a:gd name="T82" fmla="*/ 208 w 346"/>
                  <a:gd name="T83" fmla="*/ 16 h 292"/>
                  <a:gd name="T84" fmla="*/ 228 w 346"/>
                  <a:gd name="T85" fmla="*/ 4 h 292"/>
                  <a:gd name="T86" fmla="*/ 238 w 346"/>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8" y="3"/>
                    </a:moveTo>
                    <a:lnTo>
                      <a:pt x="250" y="0"/>
                    </a:lnTo>
                    <a:lnTo>
                      <a:pt x="264" y="0"/>
                    </a:lnTo>
                    <a:lnTo>
                      <a:pt x="276" y="1"/>
                    </a:lnTo>
                    <a:lnTo>
                      <a:pt x="289" y="4"/>
                    </a:lnTo>
                    <a:lnTo>
                      <a:pt x="298" y="7"/>
                    </a:lnTo>
                    <a:lnTo>
                      <a:pt x="308" y="15"/>
                    </a:lnTo>
                    <a:lnTo>
                      <a:pt x="317" y="21"/>
                    </a:lnTo>
                    <a:lnTo>
                      <a:pt x="326" y="31"/>
                    </a:lnTo>
                    <a:lnTo>
                      <a:pt x="332" y="40"/>
                    </a:lnTo>
                    <a:lnTo>
                      <a:pt x="338" y="51"/>
                    </a:lnTo>
                    <a:lnTo>
                      <a:pt x="341" y="61"/>
                    </a:lnTo>
                    <a:lnTo>
                      <a:pt x="346" y="74"/>
                    </a:lnTo>
                    <a:lnTo>
                      <a:pt x="346" y="86"/>
                    </a:lnTo>
                    <a:lnTo>
                      <a:pt x="346" y="100"/>
                    </a:lnTo>
                    <a:lnTo>
                      <a:pt x="344" y="113"/>
                    </a:lnTo>
                    <a:lnTo>
                      <a:pt x="341" y="130"/>
                    </a:lnTo>
                    <a:lnTo>
                      <a:pt x="337" y="140"/>
                    </a:lnTo>
                    <a:lnTo>
                      <a:pt x="332" y="152"/>
                    </a:lnTo>
                    <a:lnTo>
                      <a:pt x="326" y="164"/>
                    </a:lnTo>
                    <a:lnTo>
                      <a:pt x="322" y="176"/>
                    </a:lnTo>
                    <a:lnTo>
                      <a:pt x="316" y="186"/>
                    </a:lnTo>
                    <a:lnTo>
                      <a:pt x="308" y="195"/>
                    </a:lnTo>
                    <a:lnTo>
                      <a:pt x="302" y="206"/>
                    </a:lnTo>
                    <a:lnTo>
                      <a:pt x="295" y="217"/>
                    </a:lnTo>
                    <a:lnTo>
                      <a:pt x="286" y="226"/>
                    </a:lnTo>
                    <a:lnTo>
                      <a:pt x="277" y="235"/>
                    </a:lnTo>
                    <a:lnTo>
                      <a:pt x="268" y="244"/>
                    </a:lnTo>
                    <a:lnTo>
                      <a:pt x="259" y="253"/>
                    </a:lnTo>
                    <a:lnTo>
                      <a:pt x="249" y="261"/>
                    </a:lnTo>
                    <a:lnTo>
                      <a:pt x="238" y="268"/>
                    </a:lnTo>
                    <a:lnTo>
                      <a:pt x="226" y="277"/>
                    </a:lnTo>
                    <a:lnTo>
                      <a:pt x="217" y="286"/>
                    </a:lnTo>
                    <a:lnTo>
                      <a:pt x="210" y="287"/>
                    </a:lnTo>
                    <a:lnTo>
                      <a:pt x="203" y="290"/>
                    </a:lnTo>
                    <a:lnTo>
                      <a:pt x="197" y="292"/>
                    </a:lnTo>
                    <a:lnTo>
                      <a:pt x="191" y="292"/>
                    </a:lnTo>
                    <a:lnTo>
                      <a:pt x="185" y="292"/>
                    </a:lnTo>
                    <a:lnTo>
                      <a:pt x="177" y="292"/>
                    </a:lnTo>
                    <a:lnTo>
                      <a:pt x="171" y="292"/>
                    </a:lnTo>
                    <a:lnTo>
                      <a:pt x="165" y="292"/>
                    </a:lnTo>
                    <a:lnTo>
                      <a:pt x="158" y="289"/>
                    </a:lnTo>
                    <a:lnTo>
                      <a:pt x="152" y="287"/>
                    </a:lnTo>
                    <a:lnTo>
                      <a:pt x="146" y="285"/>
                    </a:lnTo>
                    <a:lnTo>
                      <a:pt x="140" y="282"/>
                    </a:lnTo>
                    <a:lnTo>
                      <a:pt x="129" y="277"/>
                    </a:lnTo>
                    <a:lnTo>
                      <a:pt x="121" y="273"/>
                    </a:lnTo>
                    <a:lnTo>
                      <a:pt x="103" y="262"/>
                    </a:lnTo>
                    <a:lnTo>
                      <a:pt x="88" y="250"/>
                    </a:lnTo>
                    <a:lnTo>
                      <a:pt x="71" y="235"/>
                    </a:lnTo>
                    <a:lnTo>
                      <a:pt x="58" y="222"/>
                    </a:lnTo>
                    <a:lnTo>
                      <a:pt x="44" y="206"/>
                    </a:lnTo>
                    <a:lnTo>
                      <a:pt x="33" y="191"/>
                    </a:lnTo>
                    <a:lnTo>
                      <a:pt x="22" y="173"/>
                    </a:lnTo>
                    <a:lnTo>
                      <a:pt x="15" y="158"/>
                    </a:lnTo>
                    <a:lnTo>
                      <a:pt x="7" y="140"/>
                    </a:lnTo>
                    <a:lnTo>
                      <a:pt x="3" y="122"/>
                    </a:lnTo>
                    <a:lnTo>
                      <a:pt x="0" y="104"/>
                    </a:lnTo>
                    <a:lnTo>
                      <a:pt x="1" y="88"/>
                    </a:lnTo>
                    <a:lnTo>
                      <a:pt x="3" y="72"/>
                    </a:lnTo>
                    <a:lnTo>
                      <a:pt x="10" y="54"/>
                    </a:lnTo>
                    <a:lnTo>
                      <a:pt x="19" y="37"/>
                    </a:lnTo>
                    <a:lnTo>
                      <a:pt x="33" y="24"/>
                    </a:lnTo>
                    <a:lnTo>
                      <a:pt x="40" y="18"/>
                    </a:lnTo>
                    <a:lnTo>
                      <a:pt x="46" y="12"/>
                    </a:lnTo>
                    <a:lnTo>
                      <a:pt x="53" y="7"/>
                    </a:lnTo>
                    <a:lnTo>
                      <a:pt x="62" y="6"/>
                    </a:lnTo>
                    <a:lnTo>
                      <a:pt x="71" y="3"/>
                    </a:lnTo>
                    <a:lnTo>
                      <a:pt x="80" y="4"/>
                    </a:lnTo>
                    <a:lnTo>
                      <a:pt x="88" y="4"/>
                    </a:lnTo>
                    <a:lnTo>
                      <a:pt x="98" y="7"/>
                    </a:lnTo>
                    <a:lnTo>
                      <a:pt x="106" y="9"/>
                    </a:lnTo>
                    <a:lnTo>
                      <a:pt x="115" y="13"/>
                    </a:lnTo>
                    <a:lnTo>
                      <a:pt x="124" y="18"/>
                    </a:lnTo>
                    <a:lnTo>
                      <a:pt x="132" y="22"/>
                    </a:lnTo>
                    <a:lnTo>
                      <a:pt x="140" y="28"/>
                    </a:lnTo>
                    <a:lnTo>
                      <a:pt x="149" y="36"/>
                    </a:lnTo>
                    <a:lnTo>
                      <a:pt x="156" y="42"/>
                    </a:lnTo>
                    <a:lnTo>
                      <a:pt x="165" y="49"/>
                    </a:lnTo>
                    <a:lnTo>
                      <a:pt x="171" y="45"/>
                    </a:lnTo>
                    <a:lnTo>
                      <a:pt x="180" y="39"/>
                    </a:lnTo>
                    <a:lnTo>
                      <a:pt x="189" y="31"/>
                    </a:lnTo>
                    <a:lnTo>
                      <a:pt x="200" y="24"/>
                    </a:lnTo>
                    <a:lnTo>
                      <a:pt x="208" y="16"/>
                    </a:lnTo>
                    <a:lnTo>
                      <a:pt x="219" y="9"/>
                    </a:lnTo>
                    <a:lnTo>
                      <a:pt x="228" y="4"/>
                    </a:lnTo>
                    <a:lnTo>
                      <a:pt x="238" y="3"/>
                    </a:lnTo>
                    <a:lnTo>
                      <a:pt x="238" y="3"/>
                    </a:lnTo>
                    <a:close/>
                  </a:path>
                </a:pathLst>
              </a:custGeom>
              <a:solidFill>
                <a:srgbClr val="FFAB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6" name="Freeform 22"/>
              <p:cNvSpPr>
                <a:spLocks/>
              </p:cNvSpPr>
              <p:nvPr/>
            </p:nvSpPr>
            <p:spPr bwMode="auto">
              <a:xfrm>
                <a:off x="4043" y="561"/>
                <a:ext cx="116" cy="98"/>
              </a:xfrm>
              <a:custGeom>
                <a:avLst/>
                <a:gdLst>
                  <a:gd name="T0" fmla="*/ 249 w 347"/>
                  <a:gd name="T1" fmla="*/ 0 h 294"/>
                  <a:gd name="T2" fmla="*/ 274 w 347"/>
                  <a:gd name="T3" fmla="*/ 3 h 294"/>
                  <a:gd name="T4" fmla="*/ 297 w 347"/>
                  <a:gd name="T5" fmla="*/ 11 h 294"/>
                  <a:gd name="T6" fmla="*/ 318 w 347"/>
                  <a:gd name="T7" fmla="*/ 24 h 294"/>
                  <a:gd name="T8" fmla="*/ 331 w 347"/>
                  <a:gd name="T9" fmla="*/ 42 h 294"/>
                  <a:gd name="T10" fmla="*/ 341 w 347"/>
                  <a:gd name="T11" fmla="*/ 63 h 294"/>
                  <a:gd name="T12" fmla="*/ 346 w 347"/>
                  <a:gd name="T13" fmla="*/ 88 h 294"/>
                  <a:gd name="T14" fmla="*/ 344 w 347"/>
                  <a:gd name="T15" fmla="*/ 115 h 294"/>
                  <a:gd name="T16" fmla="*/ 337 w 347"/>
                  <a:gd name="T17" fmla="*/ 142 h 294"/>
                  <a:gd name="T18" fmla="*/ 327 w 347"/>
                  <a:gd name="T19" fmla="*/ 165 h 294"/>
                  <a:gd name="T20" fmla="*/ 315 w 347"/>
                  <a:gd name="T21" fmla="*/ 188 h 294"/>
                  <a:gd name="T22" fmla="*/ 301 w 347"/>
                  <a:gd name="T23" fmla="*/ 207 h 294"/>
                  <a:gd name="T24" fmla="*/ 286 w 347"/>
                  <a:gd name="T25" fmla="*/ 228 h 294"/>
                  <a:gd name="T26" fmla="*/ 267 w 347"/>
                  <a:gd name="T27" fmla="*/ 246 h 294"/>
                  <a:gd name="T28" fmla="*/ 249 w 347"/>
                  <a:gd name="T29" fmla="*/ 262 h 294"/>
                  <a:gd name="T30" fmla="*/ 227 w 347"/>
                  <a:gd name="T31" fmla="*/ 279 h 294"/>
                  <a:gd name="T32" fmla="*/ 210 w 347"/>
                  <a:gd name="T33" fmla="*/ 289 h 294"/>
                  <a:gd name="T34" fmla="*/ 197 w 347"/>
                  <a:gd name="T35" fmla="*/ 294 h 294"/>
                  <a:gd name="T36" fmla="*/ 185 w 347"/>
                  <a:gd name="T37" fmla="*/ 294 h 294"/>
                  <a:gd name="T38" fmla="*/ 172 w 347"/>
                  <a:gd name="T39" fmla="*/ 294 h 294"/>
                  <a:gd name="T40" fmla="*/ 158 w 347"/>
                  <a:gd name="T41" fmla="*/ 289 h 294"/>
                  <a:gd name="T42" fmla="*/ 145 w 347"/>
                  <a:gd name="T43" fmla="*/ 285 h 294"/>
                  <a:gd name="T44" fmla="*/ 130 w 347"/>
                  <a:gd name="T45" fmla="*/ 279 h 294"/>
                  <a:gd name="T46" fmla="*/ 103 w 347"/>
                  <a:gd name="T47" fmla="*/ 264 h 294"/>
                  <a:gd name="T48" fmla="*/ 72 w 347"/>
                  <a:gd name="T49" fmla="*/ 237 h 294"/>
                  <a:gd name="T50" fmla="*/ 45 w 347"/>
                  <a:gd name="T51" fmla="*/ 207 h 294"/>
                  <a:gd name="T52" fmla="*/ 22 w 347"/>
                  <a:gd name="T53" fmla="*/ 174 h 294"/>
                  <a:gd name="T54" fmla="*/ 8 w 347"/>
                  <a:gd name="T55" fmla="*/ 142 h 294"/>
                  <a:gd name="T56" fmla="*/ 0 w 347"/>
                  <a:gd name="T57" fmla="*/ 106 h 294"/>
                  <a:gd name="T58" fmla="*/ 3 w 347"/>
                  <a:gd name="T59" fmla="*/ 72 h 294"/>
                  <a:gd name="T60" fmla="*/ 19 w 347"/>
                  <a:gd name="T61" fmla="*/ 39 h 294"/>
                  <a:gd name="T62" fmla="*/ 39 w 347"/>
                  <a:gd name="T63" fmla="*/ 18 h 294"/>
                  <a:gd name="T64" fmla="*/ 54 w 347"/>
                  <a:gd name="T65" fmla="*/ 9 h 294"/>
                  <a:gd name="T66" fmla="*/ 70 w 347"/>
                  <a:gd name="T67" fmla="*/ 5 h 294"/>
                  <a:gd name="T68" fmla="*/ 87 w 347"/>
                  <a:gd name="T69" fmla="*/ 5 h 294"/>
                  <a:gd name="T70" fmla="*/ 106 w 347"/>
                  <a:gd name="T71" fmla="*/ 11 h 294"/>
                  <a:gd name="T72" fmla="*/ 124 w 347"/>
                  <a:gd name="T73" fmla="*/ 18 h 294"/>
                  <a:gd name="T74" fmla="*/ 140 w 347"/>
                  <a:gd name="T75" fmla="*/ 28 h 294"/>
                  <a:gd name="T76" fmla="*/ 157 w 347"/>
                  <a:gd name="T77" fmla="*/ 42 h 294"/>
                  <a:gd name="T78" fmla="*/ 172 w 347"/>
                  <a:gd name="T79" fmla="*/ 45 h 294"/>
                  <a:gd name="T80" fmla="*/ 189 w 347"/>
                  <a:gd name="T81" fmla="*/ 31 h 294"/>
                  <a:gd name="T82" fmla="*/ 209 w 347"/>
                  <a:gd name="T83" fmla="*/ 17 h 294"/>
                  <a:gd name="T84" fmla="*/ 227 w 347"/>
                  <a:gd name="T85" fmla="*/ 5 h 294"/>
                  <a:gd name="T86" fmla="*/ 236 w 347"/>
                  <a:gd name="T87" fmla="*/ 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4">
                    <a:moveTo>
                      <a:pt x="236" y="3"/>
                    </a:moveTo>
                    <a:lnTo>
                      <a:pt x="249" y="0"/>
                    </a:lnTo>
                    <a:lnTo>
                      <a:pt x="262" y="0"/>
                    </a:lnTo>
                    <a:lnTo>
                      <a:pt x="274" y="3"/>
                    </a:lnTo>
                    <a:lnTo>
                      <a:pt x="286" y="6"/>
                    </a:lnTo>
                    <a:lnTo>
                      <a:pt x="297" y="11"/>
                    </a:lnTo>
                    <a:lnTo>
                      <a:pt x="309" y="17"/>
                    </a:lnTo>
                    <a:lnTo>
                      <a:pt x="318" y="24"/>
                    </a:lnTo>
                    <a:lnTo>
                      <a:pt x="327" y="33"/>
                    </a:lnTo>
                    <a:lnTo>
                      <a:pt x="331" y="42"/>
                    </a:lnTo>
                    <a:lnTo>
                      <a:pt x="339" y="52"/>
                    </a:lnTo>
                    <a:lnTo>
                      <a:pt x="341" y="63"/>
                    </a:lnTo>
                    <a:lnTo>
                      <a:pt x="346" y="76"/>
                    </a:lnTo>
                    <a:lnTo>
                      <a:pt x="346" y="88"/>
                    </a:lnTo>
                    <a:lnTo>
                      <a:pt x="347" y="101"/>
                    </a:lnTo>
                    <a:lnTo>
                      <a:pt x="344" y="115"/>
                    </a:lnTo>
                    <a:lnTo>
                      <a:pt x="343" y="131"/>
                    </a:lnTo>
                    <a:lnTo>
                      <a:pt x="337" y="142"/>
                    </a:lnTo>
                    <a:lnTo>
                      <a:pt x="333" y="154"/>
                    </a:lnTo>
                    <a:lnTo>
                      <a:pt x="327" y="165"/>
                    </a:lnTo>
                    <a:lnTo>
                      <a:pt x="322" y="177"/>
                    </a:lnTo>
                    <a:lnTo>
                      <a:pt x="315" y="188"/>
                    </a:lnTo>
                    <a:lnTo>
                      <a:pt x="309" y="197"/>
                    </a:lnTo>
                    <a:lnTo>
                      <a:pt x="301" y="207"/>
                    </a:lnTo>
                    <a:lnTo>
                      <a:pt x="295" y="219"/>
                    </a:lnTo>
                    <a:lnTo>
                      <a:pt x="286" y="228"/>
                    </a:lnTo>
                    <a:lnTo>
                      <a:pt x="277" y="237"/>
                    </a:lnTo>
                    <a:lnTo>
                      <a:pt x="267" y="246"/>
                    </a:lnTo>
                    <a:lnTo>
                      <a:pt x="258" y="255"/>
                    </a:lnTo>
                    <a:lnTo>
                      <a:pt x="249" y="262"/>
                    </a:lnTo>
                    <a:lnTo>
                      <a:pt x="239" y="271"/>
                    </a:lnTo>
                    <a:lnTo>
                      <a:pt x="227" y="279"/>
                    </a:lnTo>
                    <a:lnTo>
                      <a:pt x="218" y="288"/>
                    </a:lnTo>
                    <a:lnTo>
                      <a:pt x="210" y="289"/>
                    </a:lnTo>
                    <a:lnTo>
                      <a:pt x="204" y="292"/>
                    </a:lnTo>
                    <a:lnTo>
                      <a:pt x="197" y="294"/>
                    </a:lnTo>
                    <a:lnTo>
                      <a:pt x="191" y="294"/>
                    </a:lnTo>
                    <a:lnTo>
                      <a:pt x="185" y="294"/>
                    </a:lnTo>
                    <a:lnTo>
                      <a:pt x="178" y="294"/>
                    </a:lnTo>
                    <a:lnTo>
                      <a:pt x="172" y="294"/>
                    </a:lnTo>
                    <a:lnTo>
                      <a:pt x="166" y="292"/>
                    </a:lnTo>
                    <a:lnTo>
                      <a:pt x="158" y="289"/>
                    </a:lnTo>
                    <a:lnTo>
                      <a:pt x="152" y="288"/>
                    </a:lnTo>
                    <a:lnTo>
                      <a:pt x="145" y="285"/>
                    </a:lnTo>
                    <a:lnTo>
                      <a:pt x="140" y="285"/>
                    </a:lnTo>
                    <a:lnTo>
                      <a:pt x="130" y="279"/>
                    </a:lnTo>
                    <a:lnTo>
                      <a:pt x="121" y="274"/>
                    </a:lnTo>
                    <a:lnTo>
                      <a:pt x="103" y="264"/>
                    </a:lnTo>
                    <a:lnTo>
                      <a:pt x="88" y="252"/>
                    </a:lnTo>
                    <a:lnTo>
                      <a:pt x="72" y="237"/>
                    </a:lnTo>
                    <a:lnTo>
                      <a:pt x="58" y="224"/>
                    </a:lnTo>
                    <a:lnTo>
                      <a:pt x="45" y="207"/>
                    </a:lnTo>
                    <a:lnTo>
                      <a:pt x="33" y="192"/>
                    </a:lnTo>
                    <a:lnTo>
                      <a:pt x="22" y="174"/>
                    </a:lnTo>
                    <a:lnTo>
                      <a:pt x="15" y="159"/>
                    </a:lnTo>
                    <a:lnTo>
                      <a:pt x="8" y="142"/>
                    </a:lnTo>
                    <a:lnTo>
                      <a:pt x="3" y="124"/>
                    </a:lnTo>
                    <a:lnTo>
                      <a:pt x="0" y="106"/>
                    </a:lnTo>
                    <a:lnTo>
                      <a:pt x="2" y="89"/>
                    </a:lnTo>
                    <a:lnTo>
                      <a:pt x="3" y="72"/>
                    </a:lnTo>
                    <a:lnTo>
                      <a:pt x="11" y="55"/>
                    </a:lnTo>
                    <a:lnTo>
                      <a:pt x="19" y="39"/>
                    </a:lnTo>
                    <a:lnTo>
                      <a:pt x="33" y="24"/>
                    </a:lnTo>
                    <a:lnTo>
                      <a:pt x="39" y="18"/>
                    </a:lnTo>
                    <a:lnTo>
                      <a:pt x="45" y="14"/>
                    </a:lnTo>
                    <a:lnTo>
                      <a:pt x="54" y="9"/>
                    </a:lnTo>
                    <a:lnTo>
                      <a:pt x="63" y="8"/>
                    </a:lnTo>
                    <a:lnTo>
                      <a:pt x="70" y="5"/>
                    </a:lnTo>
                    <a:lnTo>
                      <a:pt x="79" y="5"/>
                    </a:lnTo>
                    <a:lnTo>
                      <a:pt x="87" y="5"/>
                    </a:lnTo>
                    <a:lnTo>
                      <a:pt x="97" y="9"/>
                    </a:lnTo>
                    <a:lnTo>
                      <a:pt x="106" y="11"/>
                    </a:lnTo>
                    <a:lnTo>
                      <a:pt x="115" y="14"/>
                    </a:lnTo>
                    <a:lnTo>
                      <a:pt x="124" y="18"/>
                    </a:lnTo>
                    <a:lnTo>
                      <a:pt x="133" y="24"/>
                    </a:lnTo>
                    <a:lnTo>
                      <a:pt x="140" y="28"/>
                    </a:lnTo>
                    <a:lnTo>
                      <a:pt x="149" y="36"/>
                    </a:lnTo>
                    <a:lnTo>
                      <a:pt x="157" y="42"/>
                    </a:lnTo>
                    <a:lnTo>
                      <a:pt x="166" y="51"/>
                    </a:lnTo>
                    <a:lnTo>
                      <a:pt x="172" y="45"/>
                    </a:lnTo>
                    <a:lnTo>
                      <a:pt x="180" y="39"/>
                    </a:lnTo>
                    <a:lnTo>
                      <a:pt x="189" y="31"/>
                    </a:lnTo>
                    <a:lnTo>
                      <a:pt x="200" y="24"/>
                    </a:lnTo>
                    <a:lnTo>
                      <a:pt x="209" y="17"/>
                    </a:lnTo>
                    <a:lnTo>
                      <a:pt x="218" y="11"/>
                    </a:lnTo>
                    <a:lnTo>
                      <a:pt x="227" y="5"/>
                    </a:lnTo>
                    <a:lnTo>
                      <a:pt x="236" y="3"/>
                    </a:lnTo>
                    <a:lnTo>
                      <a:pt x="236" y="3"/>
                    </a:lnTo>
                    <a:close/>
                  </a:path>
                </a:pathLst>
              </a:custGeom>
              <a:solidFill>
                <a:srgbClr val="ED73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7" name="Freeform 23"/>
              <p:cNvSpPr>
                <a:spLocks/>
              </p:cNvSpPr>
              <p:nvPr/>
            </p:nvSpPr>
            <p:spPr bwMode="auto">
              <a:xfrm>
                <a:off x="4101" y="437"/>
                <a:ext cx="115" cy="97"/>
              </a:xfrm>
              <a:custGeom>
                <a:avLst/>
                <a:gdLst>
                  <a:gd name="T0" fmla="*/ 250 w 347"/>
                  <a:gd name="T1" fmla="*/ 0 h 292"/>
                  <a:gd name="T2" fmla="*/ 276 w 347"/>
                  <a:gd name="T3" fmla="*/ 3 h 292"/>
                  <a:gd name="T4" fmla="*/ 300 w 347"/>
                  <a:gd name="T5" fmla="*/ 9 h 292"/>
                  <a:gd name="T6" fmla="*/ 318 w 347"/>
                  <a:gd name="T7" fmla="*/ 22 h 292"/>
                  <a:gd name="T8" fmla="*/ 332 w 347"/>
                  <a:gd name="T9" fmla="*/ 40 h 292"/>
                  <a:gd name="T10" fmla="*/ 341 w 347"/>
                  <a:gd name="T11" fmla="*/ 62 h 292"/>
                  <a:gd name="T12" fmla="*/ 347 w 347"/>
                  <a:gd name="T13" fmla="*/ 88 h 292"/>
                  <a:gd name="T14" fmla="*/ 346 w 347"/>
                  <a:gd name="T15" fmla="*/ 114 h 292"/>
                  <a:gd name="T16" fmla="*/ 338 w 347"/>
                  <a:gd name="T17" fmla="*/ 141 h 292"/>
                  <a:gd name="T18" fmla="*/ 328 w 347"/>
                  <a:gd name="T19" fmla="*/ 164 h 292"/>
                  <a:gd name="T20" fmla="*/ 316 w 347"/>
                  <a:gd name="T21" fmla="*/ 186 h 292"/>
                  <a:gd name="T22" fmla="*/ 303 w 347"/>
                  <a:gd name="T23" fmla="*/ 207 h 292"/>
                  <a:gd name="T24" fmla="*/ 286 w 347"/>
                  <a:gd name="T25" fmla="*/ 226 h 292"/>
                  <a:gd name="T26" fmla="*/ 270 w 347"/>
                  <a:gd name="T27" fmla="*/ 244 h 292"/>
                  <a:gd name="T28" fmla="*/ 250 w 347"/>
                  <a:gd name="T29" fmla="*/ 260 h 292"/>
                  <a:gd name="T30" fmla="*/ 230 w 347"/>
                  <a:gd name="T31" fmla="*/ 277 h 292"/>
                  <a:gd name="T32" fmla="*/ 213 w 347"/>
                  <a:gd name="T33" fmla="*/ 287 h 292"/>
                  <a:gd name="T34" fmla="*/ 200 w 347"/>
                  <a:gd name="T35" fmla="*/ 290 h 292"/>
                  <a:gd name="T36" fmla="*/ 186 w 347"/>
                  <a:gd name="T37" fmla="*/ 292 h 292"/>
                  <a:gd name="T38" fmla="*/ 171 w 347"/>
                  <a:gd name="T39" fmla="*/ 290 h 292"/>
                  <a:gd name="T40" fmla="*/ 158 w 347"/>
                  <a:gd name="T41" fmla="*/ 289 h 292"/>
                  <a:gd name="T42" fmla="*/ 145 w 347"/>
                  <a:gd name="T43" fmla="*/ 284 h 292"/>
                  <a:gd name="T44" fmla="*/ 128 w 347"/>
                  <a:gd name="T45" fmla="*/ 277 h 292"/>
                  <a:gd name="T46" fmla="*/ 103 w 347"/>
                  <a:gd name="T47" fmla="*/ 263 h 292"/>
                  <a:gd name="T48" fmla="*/ 72 w 347"/>
                  <a:gd name="T49" fmla="*/ 235 h 292"/>
                  <a:gd name="T50" fmla="*/ 45 w 347"/>
                  <a:gd name="T51" fmla="*/ 207 h 292"/>
                  <a:gd name="T52" fmla="*/ 22 w 347"/>
                  <a:gd name="T53" fmla="*/ 174 h 292"/>
                  <a:gd name="T54" fmla="*/ 7 w 347"/>
                  <a:gd name="T55" fmla="*/ 140 h 292"/>
                  <a:gd name="T56" fmla="*/ 0 w 347"/>
                  <a:gd name="T57" fmla="*/ 105 h 292"/>
                  <a:gd name="T58" fmla="*/ 3 w 347"/>
                  <a:gd name="T59" fmla="*/ 71 h 292"/>
                  <a:gd name="T60" fmla="*/ 19 w 347"/>
                  <a:gd name="T61" fmla="*/ 38 h 292"/>
                  <a:gd name="T62" fmla="*/ 39 w 347"/>
                  <a:gd name="T63" fmla="*/ 16 h 292"/>
                  <a:gd name="T64" fmla="*/ 54 w 347"/>
                  <a:gd name="T65" fmla="*/ 7 h 292"/>
                  <a:gd name="T66" fmla="*/ 70 w 347"/>
                  <a:gd name="T67" fmla="*/ 4 h 292"/>
                  <a:gd name="T68" fmla="*/ 88 w 347"/>
                  <a:gd name="T69" fmla="*/ 4 h 292"/>
                  <a:gd name="T70" fmla="*/ 106 w 347"/>
                  <a:gd name="T71" fmla="*/ 10 h 292"/>
                  <a:gd name="T72" fmla="*/ 124 w 347"/>
                  <a:gd name="T73" fmla="*/ 16 h 292"/>
                  <a:gd name="T74" fmla="*/ 140 w 347"/>
                  <a:gd name="T75" fmla="*/ 28 h 292"/>
                  <a:gd name="T76" fmla="*/ 158 w 347"/>
                  <a:gd name="T77" fmla="*/ 41 h 292"/>
                  <a:gd name="T78" fmla="*/ 173 w 347"/>
                  <a:gd name="T79" fmla="*/ 43 h 292"/>
                  <a:gd name="T80" fmla="*/ 191 w 347"/>
                  <a:gd name="T81" fmla="*/ 30 h 292"/>
                  <a:gd name="T82" fmla="*/ 210 w 347"/>
                  <a:gd name="T83" fmla="*/ 16 h 292"/>
                  <a:gd name="T84" fmla="*/ 228 w 347"/>
                  <a:gd name="T85" fmla="*/ 4 h 292"/>
                  <a:gd name="T86" fmla="*/ 237 w 347"/>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2">
                    <a:moveTo>
                      <a:pt x="237" y="3"/>
                    </a:moveTo>
                    <a:lnTo>
                      <a:pt x="250" y="0"/>
                    </a:lnTo>
                    <a:lnTo>
                      <a:pt x="264" y="0"/>
                    </a:lnTo>
                    <a:lnTo>
                      <a:pt x="276" y="3"/>
                    </a:lnTo>
                    <a:lnTo>
                      <a:pt x="289" y="6"/>
                    </a:lnTo>
                    <a:lnTo>
                      <a:pt x="300" y="9"/>
                    </a:lnTo>
                    <a:lnTo>
                      <a:pt x="309" y="16"/>
                    </a:lnTo>
                    <a:lnTo>
                      <a:pt x="318" y="22"/>
                    </a:lnTo>
                    <a:lnTo>
                      <a:pt x="327" y="33"/>
                    </a:lnTo>
                    <a:lnTo>
                      <a:pt x="332" y="40"/>
                    </a:lnTo>
                    <a:lnTo>
                      <a:pt x="338" y="52"/>
                    </a:lnTo>
                    <a:lnTo>
                      <a:pt x="341" y="62"/>
                    </a:lnTo>
                    <a:lnTo>
                      <a:pt x="346" y="76"/>
                    </a:lnTo>
                    <a:lnTo>
                      <a:pt x="347" y="88"/>
                    </a:lnTo>
                    <a:lnTo>
                      <a:pt x="347" y="101"/>
                    </a:lnTo>
                    <a:lnTo>
                      <a:pt x="346" y="114"/>
                    </a:lnTo>
                    <a:lnTo>
                      <a:pt x="344" y="131"/>
                    </a:lnTo>
                    <a:lnTo>
                      <a:pt x="338" y="141"/>
                    </a:lnTo>
                    <a:lnTo>
                      <a:pt x="334" y="153"/>
                    </a:lnTo>
                    <a:lnTo>
                      <a:pt x="328" y="164"/>
                    </a:lnTo>
                    <a:lnTo>
                      <a:pt x="322" y="176"/>
                    </a:lnTo>
                    <a:lnTo>
                      <a:pt x="316" y="186"/>
                    </a:lnTo>
                    <a:lnTo>
                      <a:pt x="309" y="196"/>
                    </a:lnTo>
                    <a:lnTo>
                      <a:pt x="303" y="207"/>
                    </a:lnTo>
                    <a:lnTo>
                      <a:pt x="295" y="217"/>
                    </a:lnTo>
                    <a:lnTo>
                      <a:pt x="286" y="226"/>
                    </a:lnTo>
                    <a:lnTo>
                      <a:pt x="279" y="235"/>
                    </a:lnTo>
                    <a:lnTo>
                      <a:pt x="270" y="244"/>
                    </a:lnTo>
                    <a:lnTo>
                      <a:pt x="261" y="253"/>
                    </a:lnTo>
                    <a:lnTo>
                      <a:pt x="250" y="260"/>
                    </a:lnTo>
                    <a:lnTo>
                      <a:pt x="240" y="268"/>
                    </a:lnTo>
                    <a:lnTo>
                      <a:pt x="230" y="277"/>
                    </a:lnTo>
                    <a:lnTo>
                      <a:pt x="219" y="286"/>
                    </a:lnTo>
                    <a:lnTo>
                      <a:pt x="213" y="287"/>
                    </a:lnTo>
                    <a:lnTo>
                      <a:pt x="206" y="290"/>
                    </a:lnTo>
                    <a:lnTo>
                      <a:pt x="200" y="290"/>
                    </a:lnTo>
                    <a:lnTo>
                      <a:pt x="192" y="292"/>
                    </a:lnTo>
                    <a:lnTo>
                      <a:pt x="186" y="292"/>
                    </a:lnTo>
                    <a:lnTo>
                      <a:pt x="179" y="292"/>
                    </a:lnTo>
                    <a:lnTo>
                      <a:pt x="171" y="290"/>
                    </a:lnTo>
                    <a:lnTo>
                      <a:pt x="166" y="290"/>
                    </a:lnTo>
                    <a:lnTo>
                      <a:pt x="158" y="289"/>
                    </a:lnTo>
                    <a:lnTo>
                      <a:pt x="152" y="286"/>
                    </a:lnTo>
                    <a:lnTo>
                      <a:pt x="145" y="284"/>
                    </a:lnTo>
                    <a:lnTo>
                      <a:pt x="140" y="281"/>
                    </a:lnTo>
                    <a:lnTo>
                      <a:pt x="128" y="277"/>
                    </a:lnTo>
                    <a:lnTo>
                      <a:pt x="119" y="274"/>
                    </a:lnTo>
                    <a:lnTo>
                      <a:pt x="103" y="263"/>
                    </a:lnTo>
                    <a:lnTo>
                      <a:pt x="88" y="250"/>
                    </a:lnTo>
                    <a:lnTo>
                      <a:pt x="72" y="235"/>
                    </a:lnTo>
                    <a:lnTo>
                      <a:pt x="58" y="222"/>
                    </a:lnTo>
                    <a:lnTo>
                      <a:pt x="45" y="207"/>
                    </a:lnTo>
                    <a:lnTo>
                      <a:pt x="33" y="190"/>
                    </a:lnTo>
                    <a:lnTo>
                      <a:pt x="22" y="174"/>
                    </a:lnTo>
                    <a:lnTo>
                      <a:pt x="15" y="158"/>
                    </a:lnTo>
                    <a:lnTo>
                      <a:pt x="7" y="140"/>
                    </a:lnTo>
                    <a:lnTo>
                      <a:pt x="3" y="122"/>
                    </a:lnTo>
                    <a:lnTo>
                      <a:pt x="0" y="105"/>
                    </a:lnTo>
                    <a:lnTo>
                      <a:pt x="2" y="89"/>
                    </a:lnTo>
                    <a:lnTo>
                      <a:pt x="3" y="71"/>
                    </a:lnTo>
                    <a:lnTo>
                      <a:pt x="10" y="53"/>
                    </a:lnTo>
                    <a:lnTo>
                      <a:pt x="19" y="38"/>
                    </a:lnTo>
                    <a:lnTo>
                      <a:pt x="33" y="24"/>
                    </a:lnTo>
                    <a:lnTo>
                      <a:pt x="39" y="16"/>
                    </a:lnTo>
                    <a:lnTo>
                      <a:pt x="45" y="12"/>
                    </a:lnTo>
                    <a:lnTo>
                      <a:pt x="54" y="7"/>
                    </a:lnTo>
                    <a:lnTo>
                      <a:pt x="63" y="7"/>
                    </a:lnTo>
                    <a:lnTo>
                      <a:pt x="70" y="4"/>
                    </a:lnTo>
                    <a:lnTo>
                      <a:pt x="79" y="4"/>
                    </a:lnTo>
                    <a:lnTo>
                      <a:pt x="88" y="4"/>
                    </a:lnTo>
                    <a:lnTo>
                      <a:pt x="98" y="7"/>
                    </a:lnTo>
                    <a:lnTo>
                      <a:pt x="106" y="10"/>
                    </a:lnTo>
                    <a:lnTo>
                      <a:pt x="115" y="13"/>
                    </a:lnTo>
                    <a:lnTo>
                      <a:pt x="124" y="16"/>
                    </a:lnTo>
                    <a:lnTo>
                      <a:pt x="133" y="24"/>
                    </a:lnTo>
                    <a:lnTo>
                      <a:pt x="140" y="28"/>
                    </a:lnTo>
                    <a:lnTo>
                      <a:pt x="149" y="34"/>
                    </a:lnTo>
                    <a:lnTo>
                      <a:pt x="158" y="41"/>
                    </a:lnTo>
                    <a:lnTo>
                      <a:pt x="167" y="49"/>
                    </a:lnTo>
                    <a:lnTo>
                      <a:pt x="173" y="43"/>
                    </a:lnTo>
                    <a:lnTo>
                      <a:pt x="182" y="38"/>
                    </a:lnTo>
                    <a:lnTo>
                      <a:pt x="191" y="30"/>
                    </a:lnTo>
                    <a:lnTo>
                      <a:pt x="201" y="24"/>
                    </a:lnTo>
                    <a:lnTo>
                      <a:pt x="210" y="16"/>
                    </a:lnTo>
                    <a:lnTo>
                      <a:pt x="219" y="9"/>
                    </a:lnTo>
                    <a:lnTo>
                      <a:pt x="228" y="4"/>
                    </a:lnTo>
                    <a:lnTo>
                      <a:pt x="237" y="3"/>
                    </a:lnTo>
                    <a:lnTo>
                      <a:pt x="237" y="3"/>
                    </a:lnTo>
                    <a:close/>
                  </a:path>
                </a:pathLst>
              </a:custGeom>
              <a:solidFill>
                <a:srgbClr val="FF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8" name="Freeform 24"/>
              <p:cNvSpPr>
                <a:spLocks/>
              </p:cNvSpPr>
              <p:nvPr/>
            </p:nvSpPr>
            <p:spPr bwMode="auto">
              <a:xfrm>
                <a:off x="4230" y="584"/>
                <a:ext cx="116" cy="97"/>
              </a:xfrm>
              <a:custGeom>
                <a:avLst/>
                <a:gdLst>
                  <a:gd name="T0" fmla="*/ 251 w 347"/>
                  <a:gd name="T1" fmla="*/ 0 h 292"/>
                  <a:gd name="T2" fmla="*/ 276 w 347"/>
                  <a:gd name="T3" fmla="*/ 1 h 292"/>
                  <a:gd name="T4" fmla="*/ 298 w 347"/>
                  <a:gd name="T5" fmla="*/ 9 h 292"/>
                  <a:gd name="T6" fmla="*/ 318 w 347"/>
                  <a:gd name="T7" fmla="*/ 22 h 292"/>
                  <a:gd name="T8" fmla="*/ 333 w 347"/>
                  <a:gd name="T9" fmla="*/ 40 h 292"/>
                  <a:gd name="T10" fmla="*/ 343 w 347"/>
                  <a:gd name="T11" fmla="*/ 61 h 292"/>
                  <a:gd name="T12" fmla="*/ 347 w 347"/>
                  <a:gd name="T13" fmla="*/ 86 h 292"/>
                  <a:gd name="T14" fmla="*/ 347 w 347"/>
                  <a:gd name="T15" fmla="*/ 114 h 292"/>
                  <a:gd name="T16" fmla="*/ 339 w 347"/>
                  <a:gd name="T17" fmla="*/ 140 h 292"/>
                  <a:gd name="T18" fmla="*/ 330 w 347"/>
                  <a:gd name="T19" fmla="*/ 163 h 292"/>
                  <a:gd name="T20" fmla="*/ 316 w 347"/>
                  <a:gd name="T21" fmla="*/ 186 h 292"/>
                  <a:gd name="T22" fmla="*/ 303 w 347"/>
                  <a:gd name="T23" fmla="*/ 205 h 292"/>
                  <a:gd name="T24" fmla="*/ 288 w 347"/>
                  <a:gd name="T25" fmla="*/ 226 h 292"/>
                  <a:gd name="T26" fmla="*/ 270 w 347"/>
                  <a:gd name="T27" fmla="*/ 242 h 292"/>
                  <a:gd name="T28" fmla="*/ 251 w 347"/>
                  <a:gd name="T29" fmla="*/ 260 h 292"/>
                  <a:gd name="T30" fmla="*/ 230 w 347"/>
                  <a:gd name="T31" fmla="*/ 275 h 292"/>
                  <a:gd name="T32" fmla="*/ 212 w 347"/>
                  <a:gd name="T33" fmla="*/ 286 h 292"/>
                  <a:gd name="T34" fmla="*/ 198 w 347"/>
                  <a:gd name="T35" fmla="*/ 290 h 292"/>
                  <a:gd name="T36" fmla="*/ 186 w 347"/>
                  <a:gd name="T37" fmla="*/ 292 h 292"/>
                  <a:gd name="T38" fmla="*/ 173 w 347"/>
                  <a:gd name="T39" fmla="*/ 290 h 292"/>
                  <a:gd name="T40" fmla="*/ 161 w 347"/>
                  <a:gd name="T41" fmla="*/ 289 h 292"/>
                  <a:gd name="T42" fmla="*/ 148 w 347"/>
                  <a:gd name="T43" fmla="*/ 283 h 292"/>
                  <a:gd name="T44" fmla="*/ 131 w 347"/>
                  <a:gd name="T45" fmla="*/ 278 h 292"/>
                  <a:gd name="T46" fmla="*/ 106 w 347"/>
                  <a:gd name="T47" fmla="*/ 263 h 292"/>
                  <a:gd name="T48" fmla="*/ 75 w 347"/>
                  <a:gd name="T49" fmla="*/ 236 h 292"/>
                  <a:gd name="T50" fmla="*/ 46 w 347"/>
                  <a:gd name="T51" fmla="*/ 207 h 292"/>
                  <a:gd name="T52" fmla="*/ 24 w 347"/>
                  <a:gd name="T53" fmla="*/ 174 h 292"/>
                  <a:gd name="T54" fmla="*/ 9 w 347"/>
                  <a:gd name="T55" fmla="*/ 141 h 292"/>
                  <a:gd name="T56" fmla="*/ 0 w 347"/>
                  <a:gd name="T57" fmla="*/ 105 h 292"/>
                  <a:gd name="T58" fmla="*/ 3 w 347"/>
                  <a:gd name="T59" fmla="*/ 70 h 292"/>
                  <a:gd name="T60" fmla="*/ 19 w 347"/>
                  <a:gd name="T61" fmla="*/ 37 h 292"/>
                  <a:gd name="T62" fmla="*/ 39 w 347"/>
                  <a:gd name="T63" fmla="*/ 15 h 292"/>
                  <a:gd name="T64" fmla="*/ 54 w 347"/>
                  <a:gd name="T65" fmla="*/ 6 h 292"/>
                  <a:gd name="T66" fmla="*/ 70 w 347"/>
                  <a:gd name="T67" fmla="*/ 3 h 292"/>
                  <a:gd name="T68" fmla="*/ 88 w 347"/>
                  <a:gd name="T69" fmla="*/ 3 h 292"/>
                  <a:gd name="T70" fmla="*/ 106 w 347"/>
                  <a:gd name="T71" fmla="*/ 7 h 292"/>
                  <a:gd name="T72" fmla="*/ 124 w 347"/>
                  <a:gd name="T73" fmla="*/ 15 h 292"/>
                  <a:gd name="T74" fmla="*/ 142 w 347"/>
                  <a:gd name="T75" fmla="*/ 26 h 292"/>
                  <a:gd name="T76" fmla="*/ 158 w 347"/>
                  <a:gd name="T77" fmla="*/ 40 h 292"/>
                  <a:gd name="T78" fmla="*/ 175 w 347"/>
                  <a:gd name="T79" fmla="*/ 43 h 292"/>
                  <a:gd name="T80" fmla="*/ 191 w 347"/>
                  <a:gd name="T81" fmla="*/ 31 h 292"/>
                  <a:gd name="T82" fmla="*/ 210 w 347"/>
                  <a:gd name="T83" fmla="*/ 16 h 292"/>
                  <a:gd name="T84" fmla="*/ 230 w 347"/>
                  <a:gd name="T85" fmla="*/ 4 h 292"/>
                  <a:gd name="T86" fmla="*/ 239 w 347"/>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2">
                    <a:moveTo>
                      <a:pt x="239" y="3"/>
                    </a:moveTo>
                    <a:lnTo>
                      <a:pt x="251" y="0"/>
                    </a:lnTo>
                    <a:lnTo>
                      <a:pt x="264" y="0"/>
                    </a:lnTo>
                    <a:lnTo>
                      <a:pt x="276" y="1"/>
                    </a:lnTo>
                    <a:lnTo>
                      <a:pt x="288" y="4"/>
                    </a:lnTo>
                    <a:lnTo>
                      <a:pt x="298" y="9"/>
                    </a:lnTo>
                    <a:lnTo>
                      <a:pt x="309" y="15"/>
                    </a:lnTo>
                    <a:lnTo>
                      <a:pt x="318" y="22"/>
                    </a:lnTo>
                    <a:lnTo>
                      <a:pt x="327" y="32"/>
                    </a:lnTo>
                    <a:lnTo>
                      <a:pt x="333" y="40"/>
                    </a:lnTo>
                    <a:lnTo>
                      <a:pt x="339" y="50"/>
                    </a:lnTo>
                    <a:lnTo>
                      <a:pt x="343" y="61"/>
                    </a:lnTo>
                    <a:lnTo>
                      <a:pt x="347" y="74"/>
                    </a:lnTo>
                    <a:lnTo>
                      <a:pt x="347" y="86"/>
                    </a:lnTo>
                    <a:lnTo>
                      <a:pt x="347" y="99"/>
                    </a:lnTo>
                    <a:lnTo>
                      <a:pt x="347" y="114"/>
                    </a:lnTo>
                    <a:lnTo>
                      <a:pt x="344" y="128"/>
                    </a:lnTo>
                    <a:lnTo>
                      <a:pt x="339" y="140"/>
                    </a:lnTo>
                    <a:lnTo>
                      <a:pt x="334" y="152"/>
                    </a:lnTo>
                    <a:lnTo>
                      <a:pt x="330" y="163"/>
                    </a:lnTo>
                    <a:lnTo>
                      <a:pt x="324" y="175"/>
                    </a:lnTo>
                    <a:lnTo>
                      <a:pt x="316" y="186"/>
                    </a:lnTo>
                    <a:lnTo>
                      <a:pt x="310" y="196"/>
                    </a:lnTo>
                    <a:lnTo>
                      <a:pt x="303" y="205"/>
                    </a:lnTo>
                    <a:lnTo>
                      <a:pt x="297" y="217"/>
                    </a:lnTo>
                    <a:lnTo>
                      <a:pt x="288" y="226"/>
                    </a:lnTo>
                    <a:lnTo>
                      <a:pt x="279" y="235"/>
                    </a:lnTo>
                    <a:lnTo>
                      <a:pt x="270" y="242"/>
                    </a:lnTo>
                    <a:lnTo>
                      <a:pt x="261" y="251"/>
                    </a:lnTo>
                    <a:lnTo>
                      <a:pt x="251" y="260"/>
                    </a:lnTo>
                    <a:lnTo>
                      <a:pt x="240" y="268"/>
                    </a:lnTo>
                    <a:lnTo>
                      <a:pt x="230" y="275"/>
                    </a:lnTo>
                    <a:lnTo>
                      <a:pt x="219" y="283"/>
                    </a:lnTo>
                    <a:lnTo>
                      <a:pt x="212" y="286"/>
                    </a:lnTo>
                    <a:lnTo>
                      <a:pt x="206" y="289"/>
                    </a:lnTo>
                    <a:lnTo>
                      <a:pt x="198" y="290"/>
                    </a:lnTo>
                    <a:lnTo>
                      <a:pt x="192" y="292"/>
                    </a:lnTo>
                    <a:lnTo>
                      <a:pt x="186" y="292"/>
                    </a:lnTo>
                    <a:lnTo>
                      <a:pt x="179" y="292"/>
                    </a:lnTo>
                    <a:lnTo>
                      <a:pt x="173" y="290"/>
                    </a:lnTo>
                    <a:lnTo>
                      <a:pt x="167" y="290"/>
                    </a:lnTo>
                    <a:lnTo>
                      <a:pt x="161" y="289"/>
                    </a:lnTo>
                    <a:lnTo>
                      <a:pt x="154" y="286"/>
                    </a:lnTo>
                    <a:lnTo>
                      <a:pt x="148" y="283"/>
                    </a:lnTo>
                    <a:lnTo>
                      <a:pt x="142" y="283"/>
                    </a:lnTo>
                    <a:lnTo>
                      <a:pt x="131" y="278"/>
                    </a:lnTo>
                    <a:lnTo>
                      <a:pt x="122" y="274"/>
                    </a:lnTo>
                    <a:lnTo>
                      <a:pt x="106" y="263"/>
                    </a:lnTo>
                    <a:lnTo>
                      <a:pt x="90" y="251"/>
                    </a:lnTo>
                    <a:lnTo>
                      <a:pt x="75" y="236"/>
                    </a:lnTo>
                    <a:lnTo>
                      <a:pt x="61" y="223"/>
                    </a:lnTo>
                    <a:lnTo>
                      <a:pt x="46" y="207"/>
                    </a:lnTo>
                    <a:lnTo>
                      <a:pt x="34" y="192"/>
                    </a:lnTo>
                    <a:lnTo>
                      <a:pt x="24" y="174"/>
                    </a:lnTo>
                    <a:lnTo>
                      <a:pt x="17" y="159"/>
                    </a:lnTo>
                    <a:lnTo>
                      <a:pt x="9" y="141"/>
                    </a:lnTo>
                    <a:lnTo>
                      <a:pt x="3" y="123"/>
                    </a:lnTo>
                    <a:lnTo>
                      <a:pt x="0" y="105"/>
                    </a:lnTo>
                    <a:lnTo>
                      <a:pt x="2" y="88"/>
                    </a:lnTo>
                    <a:lnTo>
                      <a:pt x="3" y="70"/>
                    </a:lnTo>
                    <a:lnTo>
                      <a:pt x="11" y="53"/>
                    </a:lnTo>
                    <a:lnTo>
                      <a:pt x="19" y="37"/>
                    </a:lnTo>
                    <a:lnTo>
                      <a:pt x="33" y="22"/>
                    </a:lnTo>
                    <a:lnTo>
                      <a:pt x="39" y="15"/>
                    </a:lnTo>
                    <a:lnTo>
                      <a:pt x="46" y="10"/>
                    </a:lnTo>
                    <a:lnTo>
                      <a:pt x="54" y="6"/>
                    </a:lnTo>
                    <a:lnTo>
                      <a:pt x="63" y="4"/>
                    </a:lnTo>
                    <a:lnTo>
                      <a:pt x="70" y="3"/>
                    </a:lnTo>
                    <a:lnTo>
                      <a:pt x="79" y="3"/>
                    </a:lnTo>
                    <a:lnTo>
                      <a:pt x="88" y="3"/>
                    </a:lnTo>
                    <a:lnTo>
                      <a:pt x="97" y="6"/>
                    </a:lnTo>
                    <a:lnTo>
                      <a:pt x="106" y="7"/>
                    </a:lnTo>
                    <a:lnTo>
                      <a:pt x="115" y="12"/>
                    </a:lnTo>
                    <a:lnTo>
                      <a:pt x="124" y="15"/>
                    </a:lnTo>
                    <a:lnTo>
                      <a:pt x="133" y="20"/>
                    </a:lnTo>
                    <a:lnTo>
                      <a:pt x="142" y="26"/>
                    </a:lnTo>
                    <a:lnTo>
                      <a:pt x="151" y="32"/>
                    </a:lnTo>
                    <a:lnTo>
                      <a:pt x="158" y="40"/>
                    </a:lnTo>
                    <a:lnTo>
                      <a:pt x="167" y="47"/>
                    </a:lnTo>
                    <a:lnTo>
                      <a:pt x="175" y="43"/>
                    </a:lnTo>
                    <a:lnTo>
                      <a:pt x="182" y="37"/>
                    </a:lnTo>
                    <a:lnTo>
                      <a:pt x="191" y="31"/>
                    </a:lnTo>
                    <a:lnTo>
                      <a:pt x="201" y="23"/>
                    </a:lnTo>
                    <a:lnTo>
                      <a:pt x="210" y="16"/>
                    </a:lnTo>
                    <a:lnTo>
                      <a:pt x="221" y="10"/>
                    </a:lnTo>
                    <a:lnTo>
                      <a:pt x="230" y="4"/>
                    </a:lnTo>
                    <a:lnTo>
                      <a:pt x="239" y="3"/>
                    </a:lnTo>
                    <a:lnTo>
                      <a:pt x="239" y="3"/>
                    </a:lnTo>
                    <a:close/>
                  </a:path>
                </a:pathLst>
              </a:custGeom>
              <a:solidFill>
                <a:srgbClr val="B83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89" name="Freeform 25"/>
              <p:cNvSpPr>
                <a:spLocks/>
              </p:cNvSpPr>
              <p:nvPr/>
            </p:nvSpPr>
            <p:spPr bwMode="auto">
              <a:xfrm>
                <a:off x="4129" y="474"/>
                <a:ext cx="115" cy="97"/>
              </a:xfrm>
              <a:custGeom>
                <a:avLst/>
                <a:gdLst>
                  <a:gd name="T0" fmla="*/ 249 w 346"/>
                  <a:gd name="T1" fmla="*/ 0 h 292"/>
                  <a:gd name="T2" fmla="*/ 274 w 346"/>
                  <a:gd name="T3" fmla="*/ 1 h 292"/>
                  <a:gd name="T4" fmla="*/ 297 w 346"/>
                  <a:gd name="T5" fmla="*/ 9 h 292"/>
                  <a:gd name="T6" fmla="*/ 318 w 346"/>
                  <a:gd name="T7" fmla="*/ 21 h 292"/>
                  <a:gd name="T8" fmla="*/ 332 w 346"/>
                  <a:gd name="T9" fmla="*/ 39 h 292"/>
                  <a:gd name="T10" fmla="*/ 341 w 346"/>
                  <a:gd name="T11" fmla="*/ 61 h 292"/>
                  <a:gd name="T12" fmla="*/ 346 w 346"/>
                  <a:gd name="T13" fmla="*/ 85 h 292"/>
                  <a:gd name="T14" fmla="*/ 344 w 346"/>
                  <a:gd name="T15" fmla="*/ 113 h 292"/>
                  <a:gd name="T16" fmla="*/ 337 w 346"/>
                  <a:gd name="T17" fmla="*/ 138 h 292"/>
                  <a:gd name="T18" fmla="*/ 326 w 346"/>
                  <a:gd name="T19" fmla="*/ 162 h 292"/>
                  <a:gd name="T20" fmla="*/ 315 w 346"/>
                  <a:gd name="T21" fmla="*/ 185 h 292"/>
                  <a:gd name="T22" fmla="*/ 301 w 346"/>
                  <a:gd name="T23" fmla="*/ 207 h 292"/>
                  <a:gd name="T24" fmla="*/ 286 w 346"/>
                  <a:gd name="T25" fmla="*/ 226 h 292"/>
                  <a:gd name="T26" fmla="*/ 268 w 346"/>
                  <a:gd name="T27" fmla="*/ 244 h 292"/>
                  <a:gd name="T28" fmla="*/ 247 w 346"/>
                  <a:gd name="T29" fmla="*/ 261 h 292"/>
                  <a:gd name="T30" fmla="*/ 227 w 346"/>
                  <a:gd name="T31" fmla="*/ 276 h 292"/>
                  <a:gd name="T32" fmla="*/ 210 w 346"/>
                  <a:gd name="T33" fmla="*/ 286 h 292"/>
                  <a:gd name="T34" fmla="*/ 197 w 346"/>
                  <a:gd name="T35" fmla="*/ 290 h 292"/>
                  <a:gd name="T36" fmla="*/ 183 w 346"/>
                  <a:gd name="T37" fmla="*/ 292 h 292"/>
                  <a:gd name="T38" fmla="*/ 170 w 346"/>
                  <a:gd name="T39" fmla="*/ 290 h 292"/>
                  <a:gd name="T40" fmla="*/ 158 w 346"/>
                  <a:gd name="T41" fmla="*/ 289 h 292"/>
                  <a:gd name="T42" fmla="*/ 146 w 346"/>
                  <a:gd name="T43" fmla="*/ 284 h 292"/>
                  <a:gd name="T44" fmla="*/ 128 w 346"/>
                  <a:gd name="T45" fmla="*/ 279 h 292"/>
                  <a:gd name="T46" fmla="*/ 103 w 346"/>
                  <a:gd name="T47" fmla="*/ 262 h 292"/>
                  <a:gd name="T48" fmla="*/ 72 w 346"/>
                  <a:gd name="T49" fmla="*/ 237 h 292"/>
                  <a:gd name="T50" fmla="*/ 45 w 346"/>
                  <a:gd name="T51" fmla="*/ 207 h 292"/>
                  <a:gd name="T52" fmla="*/ 22 w 346"/>
                  <a:gd name="T53" fmla="*/ 174 h 292"/>
                  <a:gd name="T54" fmla="*/ 6 w 346"/>
                  <a:gd name="T55" fmla="*/ 140 h 292"/>
                  <a:gd name="T56" fmla="*/ 0 w 346"/>
                  <a:gd name="T57" fmla="*/ 106 h 292"/>
                  <a:gd name="T58" fmla="*/ 3 w 346"/>
                  <a:gd name="T59" fmla="*/ 71 h 292"/>
                  <a:gd name="T60" fmla="*/ 19 w 346"/>
                  <a:gd name="T61" fmla="*/ 39 h 292"/>
                  <a:gd name="T62" fmla="*/ 39 w 346"/>
                  <a:gd name="T63" fmla="*/ 16 h 292"/>
                  <a:gd name="T64" fmla="*/ 54 w 346"/>
                  <a:gd name="T65" fmla="*/ 7 h 292"/>
                  <a:gd name="T66" fmla="*/ 70 w 346"/>
                  <a:gd name="T67" fmla="*/ 3 h 292"/>
                  <a:gd name="T68" fmla="*/ 86 w 346"/>
                  <a:gd name="T69" fmla="*/ 3 h 292"/>
                  <a:gd name="T70" fmla="*/ 104 w 346"/>
                  <a:gd name="T71" fmla="*/ 7 h 292"/>
                  <a:gd name="T72" fmla="*/ 124 w 346"/>
                  <a:gd name="T73" fmla="*/ 15 h 292"/>
                  <a:gd name="T74" fmla="*/ 140 w 346"/>
                  <a:gd name="T75" fmla="*/ 27 h 292"/>
                  <a:gd name="T76" fmla="*/ 155 w 346"/>
                  <a:gd name="T77" fmla="*/ 40 h 292"/>
                  <a:gd name="T78" fmla="*/ 171 w 346"/>
                  <a:gd name="T79" fmla="*/ 43 h 292"/>
                  <a:gd name="T80" fmla="*/ 188 w 346"/>
                  <a:gd name="T81" fmla="*/ 31 h 292"/>
                  <a:gd name="T82" fmla="*/ 207 w 346"/>
                  <a:gd name="T83" fmla="*/ 16 h 292"/>
                  <a:gd name="T84" fmla="*/ 227 w 346"/>
                  <a:gd name="T85" fmla="*/ 6 h 292"/>
                  <a:gd name="T86" fmla="*/ 236 w 346"/>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6" y="3"/>
                    </a:moveTo>
                    <a:lnTo>
                      <a:pt x="249" y="0"/>
                    </a:lnTo>
                    <a:lnTo>
                      <a:pt x="262" y="0"/>
                    </a:lnTo>
                    <a:lnTo>
                      <a:pt x="274" y="1"/>
                    </a:lnTo>
                    <a:lnTo>
                      <a:pt x="288" y="6"/>
                    </a:lnTo>
                    <a:lnTo>
                      <a:pt x="297" y="9"/>
                    </a:lnTo>
                    <a:lnTo>
                      <a:pt x="309" y="15"/>
                    </a:lnTo>
                    <a:lnTo>
                      <a:pt x="318" y="21"/>
                    </a:lnTo>
                    <a:lnTo>
                      <a:pt x="326" y="31"/>
                    </a:lnTo>
                    <a:lnTo>
                      <a:pt x="332" y="39"/>
                    </a:lnTo>
                    <a:lnTo>
                      <a:pt x="338" y="51"/>
                    </a:lnTo>
                    <a:lnTo>
                      <a:pt x="341" y="61"/>
                    </a:lnTo>
                    <a:lnTo>
                      <a:pt x="346" y="74"/>
                    </a:lnTo>
                    <a:lnTo>
                      <a:pt x="346" y="85"/>
                    </a:lnTo>
                    <a:lnTo>
                      <a:pt x="346" y="98"/>
                    </a:lnTo>
                    <a:lnTo>
                      <a:pt x="344" y="113"/>
                    </a:lnTo>
                    <a:lnTo>
                      <a:pt x="341" y="128"/>
                    </a:lnTo>
                    <a:lnTo>
                      <a:pt x="337" y="138"/>
                    </a:lnTo>
                    <a:lnTo>
                      <a:pt x="332" y="152"/>
                    </a:lnTo>
                    <a:lnTo>
                      <a:pt x="326" y="162"/>
                    </a:lnTo>
                    <a:lnTo>
                      <a:pt x="322" y="176"/>
                    </a:lnTo>
                    <a:lnTo>
                      <a:pt x="315" y="185"/>
                    </a:lnTo>
                    <a:lnTo>
                      <a:pt x="309" y="197"/>
                    </a:lnTo>
                    <a:lnTo>
                      <a:pt x="301" y="207"/>
                    </a:lnTo>
                    <a:lnTo>
                      <a:pt x="295" y="217"/>
                    </a:lnTo>
                    <a:lnTo>
                      <a:pt x="286" y="226"/>
                    </a:lnTo>
                    <a:lnTo>
                      <a:pt x="277" y="235"/>
                    </a:lnTo>
                    <a:lnTo>
                      <a:pt x="268" y="244"/>
                    </a:lnTo>
                    <a:lnTo>
                      <a:pt x="259" y="253"/>
                    </a:lnTo>
                    <a:lnTo>
                      <a:pt x="247" y="261"/>
                    </a:lnTo>
                    <a:lnTo>
                      <a:pt x="237" y="268"/>
                    </a:lnTo>
                    <a:lnTo>
                      <a:pt x="227" y="276"/>
                    </a:lnTo>
                    <a:lnTo>
                      <a:pt x="216" y="284"/>
                    </a:lnTo>
                    <a:lnTo>
                      <a:pt x="210" y="286"/>
                    </a:lnTo>
                    <a:lnTo>
                      <a:pt x="203" y="290"/>
                    </a:lnTo>
                    <a:lnTo>
                      <a:pt x="197" y="290"/>
                    </a:lnTo>
                    <a:lnTo>
                      <a:pt x="191" y="292"/>
                    </a:lnTo>
                    <a:lnTo>
                      <a:pt x="183" y="292"/>
                    </a:lnTo>
                    <a:lnTo>
                      <a:pt x="177" y="292"/>
                    </a:lnTo>
                    <a:lnTo>
                      <a:pt x="170" y="290"/>
                    </a:lnTo>
                    <a:lnTo>
                      <a:pt x="164" y="290"/>
                    </a:lnTo>
                    <a:lnTo>
                      <a:pt x="158" y="289"/>
                    </a:lnTo>
                    <a:lnTo>
                      <a:pt x="151" y="286"/>
                    </a:lnTo>
                    <a:lnTo>
                      <a:pt x="146" y="284"/>
                    </a:lnTo>
                    <a:lnTo>
                      <a:pt x="140" y="283"/>
                    </a:lnTo>
                    <a:lnTo>
                      <a:pt x="128" y="279"/>
                    </a:lnTo>
                    <a:lnTo>
                      <a:pt x="119" y="276"/>
                    </a:lnTo>
                    <a:lnTo>
                      <a:pt x="103" y="262"/>
                    </a:lnTo>
                    <a:lnTo>
                      <a:pt x="86" y="250"/>
                    </a:lnTo>
                    <a:lnTo>
                      <a:pt x="72" y="237"/>
                    </a:lnTo>
                    <a:lnTo>
                      <a:pt x="58" y="223"/>
                    </a:lnTo>
                    <a:lnTo>
                      <a:pt x="45" y="207"/>
                    </a:lnTo>
                    <a:lnTo>
                      <a:pt x="31" y="191"/>
                    </a:lnTo>
                    <a:lnTo>
                      <a:pt x="22" y="174"/>
                    </a:lnTo>
                    <a:lnTo>
                      <a:pt x="13" y="158"/>
                    </a:lnTo>
                    <a:lnTo>
                      <a:pt x="6" y="140"/>
                    </a:lnTo>
                    <a:lnTo>
                      <a:pt x="2" y="124"/>
                    </a:lnTo>
                    <a:lnTo>
                      <a:pt x="0" y="106"/>
                    </a:lnTo>
                    <a:lnTo>
                      <a:pt x="0" y="89"/>
                    </a:lnTo>
                    <a:lnTo>
                      <a:pt x="3" y="71"/>
                    </a:lnTo>
                    <a:lnTo>
                      <a:pt x="9" y="55"/>
                    </a:lnTo>
                    <a:lnTo>
                      <a:pt x="19" y="39"/>
                    </a:lnTo>
                    <a:lnTo>
                      <a:pt x="31" y="25"/>
                    </a:lnTo>
                    <a:lnTo>
                      <a:pt x="39" y="16"/>
                    </a:lnTo>
                    <a:lnTo>
                      <a:pt x="46" y="12"/>
                    </a:lnTo>
                    <a:lnTo>
                      <a:pt x="54" y="7"/>
                    </a:lnTo>
                    <a:lnTo>
                      <a:pt x="63" y="6"/>
                    </a:lnTo>
                    <a:lnTo>
                      <a:pt x="70" y="3"/>
                    </a:lnTo>
                    <a:lnTo>
                      <a:pt x="79" y="3"/>
                    </a:lnTo>
                    <a:lnTo>
                      <a:pt x="86" y="3"/>
                    </a:lnTo>
                    <a:lnTo>
                      <a:pt x="97" y="6"/>
                    </a:lnTo>
                    <a:lnTo>
                      <a:pt x="104" y="7"/>
                    </a:lnTo>
                    <a:lnTo>
                      <a:pt x="115" y="12"/>
                    </a:lnTo>
                    <a:lnTo>
                      <a:pt x="124" y="15"/>
                    </a:lnTo>
                    <a:lnTo>
                      <a:pt x="133" y="21"/>
                    </a:lnTo>
                    <a:lnTo>
                      <a:pt x="140" y="27"/>
                    </a:lnTo>
                    <a:lnTo>
                      <a:pt x="148" y="34"/>
                    </a:lnTo>
                    <a:lnTo>
                      <a:pt x="155" y="40"/>
                    </a:lnTo>
                    <a:lnTo>
                      <a:pt x="164" y="48"/>
                    </a:lnTo>
                    <a:lnTo>
                      <a:pt x="171" y="43"/>
                    </a:lnTo>
                    <a:lnTo>
                      <a:pt x="179" y="39"/>
                    </a:lnTo>
                    <a:lnTo>
                      <a:pt x="188" y="31"/>
                    </a:lnTo>
                    <a:lnTo>
                      <a:pt x="198" y="25"/>
                    </a:lnTo>
                    <a:lnTo>
                      <a:pt x="207" y="16"/>
                    </a:lnTo>
                    <a:lnTo>
                      <a:pt x="218" y="10"/>
                    </a:lnTo>
                    <a:lnTo>
                      <a:pt x="227" y="6"/>
                    </a:lnTo>
                    <a:lnTo>
                      <a:pt x="236" y="3"/>
                    </a:lnTo>
                    <a:lnTo>
                      <a:pt x="236" y="3"/>
                    </a:lnTo>
                    <a:close/>
                  </a:path>
                </a:pathLst>
              </a:custGeom>
              <a:solidFill>
                <a:srgbClr val="ED73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0" name="Freeform 26"/>
              <p:cNvSpPr>
                <a:spLocks/>
              </p:cNvSpPr>
              <p:nvPr/>
            </p:nvSpPr>
            <p:spPr bwMode="auto">
              <a:xfrm>
                <a:off x="4059" y="517"/>
                <a:ext cx="116" cy="98"/>
              </a:xfrm>
              <a:custGeom>
                <a:avLst/>
                <a:gdLst>
                  <a:gd name="T0" fmla="*/ 250 w 347"/>
                  <a:gd name="T1" fmla="*/ 0 h 293"/>
                  <a:gd name="T2" fmla="*/ 276 w 347"/>
                  <a:gd name="T3" fmla="*/ 1 h 293"/>
                  <a:gd name="T4" fmla="*/ 298 w 347"/>
                  <a:gd name="T5" fmla="*/ 8 h 293"/>
                  <a:gd name="T6" fmla="*/ 317 w 347"/>
                  <a:gd name="T7" fmla="*/ 22 h 293"/>
                  <a:gd name="T8" fmla="*/ 332 w 347"/>
                  <a:gd name="T9" fmla="*/ 38 h 293"/>
                  <a:gd name="T10" fmla="*/ 343 w 347"/>
                  <a:gd name="T11" fmla="*/ 59 h 293"/>
                  <a:gd name="T12" fmla="*/ 347 w 347"/>
                  <a:gd name="T13" fmla="*/ 86 h 293"/>
                  <a:gd name="T14" fmla="*/ 344 w 347"/>
                  <a:gd name="T15" fmla="*/ 113 h 293"/>
                  <a:gd name="T16" fmla="*/ 337 w 347"/>
                  <a:gd name="T17" fmla="*/ 140 h 293"/>
                  <a:gd name="T18" fmla="*/ 326 w 347"/>
                  <a:gd name="T19" fmla="*/ 162 h 293"/>
                  <a:gd name="T20" fmla="*/ 314 w 347"/>
                  <a:gd name="T21" fmla="*/ 184 h 293"/>
                  <a:gd name="T22" fmla="*/ 302 w 347"/>
                  <a:gd name="T23" fmla="*/ 205 h 293"/>
                  <a:gd name="T24" fmla="*/ 288 w 347"/>
                  <a:gd name="T25" fmla="*/ 224 h 293"/>
                  <a:gd name="T26" fmla="*/ 270 w 347"/>
                  <a:gd name="T27" fmla="*/ 242 h 293"/>
                  <a:gd name="T28" fmla="*/ 250 w 347"/>
                  <a:gd name="T29" fmla="*/ 260 h 293"/>
                  <a:gd name="T30" fmla="*/ 229 w 347"/>
                  <a:gd name="T31" fmla="*/ 275 h 293"/>
                  <a:gd name="T32" fmla="*/ 212 w 347"/>
                  <a:gd name="T33" fmla="*/ 287 h 293"/>
                  <a:gd name="T34" fmla="*/ 198 w 347"/>
                  <a:gd name="T35" fmla="*/ 290 h 293"/>
                  <a:gd name="T36" fmla="*/ 185 w 347"/>
                  <a:gd name="T37" fmla="*/ 293 h 293"/>
                  <a:gd name="T38" fmla="*/ 171 w 347"/>
                  <a:gd name="T39" fmla="*/ 291 h 293"/>
                  <a:gd name="T40" fmla="*/ 159 w 347"/>
                  <a:gd name="T41" fmla="*/ 289 h 293"/>
                  <a:gd name="T42" fmla="*/ 146 w 347"/>
                  <a:gd name="T43" fmla="*/ 284 h 293"/>
                  <a:gd name="T44" fmla="*/ 128 w 347"/>
                  <a:gd name="T45" fmla="*/ 278 h 293"/>
                  <a:gd name="T46" fmla="*/ 103 w 347"/>
                  <a:gd name="T47" fmla="*/ 262 h 293"/>
                  <a:gd name="T48" fmla="*/ 71 w 347"/>
                  <a:gd name="T49" fmla="*/ 236 h 293"/>
                  <a:gd name="T50" fmla="*/ 45 w 347"/>
                  <a:gd name="T51" fmla="*/ 205 h 293"/>
                  <a:gd name="T52" fmla="*/ 22 w 347"/>
                  <a:gd name="T53" fmla="*/ 174 h 293"/>
                  <a:gd name="T54" fmla="*/ 6 w 347"/>
                  <a:gd name="T55" fmla="*/ 140 h 293"/>
                  <a:gd name="T56" fmla="*/ 0 w 347"/>
                  <a:gd name="T57" fmla="*/ 105 h 293"/>
                  <a:gd name="T58" fmla="*/ 3 w 347"/>
                  <a:gd name="T59" fmla="*/ 70 h 293"/>
                  <a:gd name="T60" fmla="*/ 19 w 347"/>
                  <a:gd name="T61" fmla="*/ 37 h 293"/>
                  <a:gd name="T62" fmla="*/ 39 w 347"/>
                  <a:gd name="T63" fmla="*/ 14 h 293"/>
                  <a:gd name="T64" fmla="*/ 53 w 347"/>
                  <a:gd name="T65" fmla="*/ 6 h 293"/>
                  <a:gd name="T66" fmla="*/ 70 w 347"/>
                  <a:gd name="T67" fmla="*/ 3 h 293"/>
                  <a:gd name="T68" fmla="*/ 88 w 347"/>
                  <a:gd name="T69" fmla="*/ 3 h 293"/>
                  <a:gd name="T70" fmla="*/ 106 w 347"/>
                  <a:gd name="T71" fmla="*/ 8 h 293"/>
                  <a:gd name="T72" fmla="*/ 124 w 347"/>
                  <a:gd name="T73" fmla="*/ 16 h 293"/>
                  <a:gd name="T74" fmla="*/ 140 w 347"/>
                  <a:gd name="T75" fmla="*/ 28 h 293"/>
                  <a:gd name="T76" fmla="*/ 156 w 347"/>
                  <a:gd name="T77" fmla="*/ 41 h 293"/>
                  <a:gd name="T78" fmla="*/ 171 w 347"/>
                  <a:gd name="T79" fmla="*/ 43 h 293"/>
                  <a:gd name="T80" fmla="*/ 189 w 347"/>
                  <a:gd name="T81" fmla="*/ 29 h 293"/>
                  <a:gd name="T82" fmla="*/ 209 w 347"/>
                  <a:gd name="T83" fmla="*/ 14 h 293"/>
                  <a:gd name="T84" fmla="*/ 228 w 347"/>
                  <a:gd name="T85" fmla="*/ 4 h 293"/>
                  <a:gd name="T86" fmla="*/ 238 w 347"/>
                  <a:gd name="T87" fmla="*/ 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3">
                    <a:moveTo>
                      <a:pt x="238" y="4"/>
                    </a:moveTo>
                    <a:lnTo>
                      <a:pt x="250" y="0"/>
                    </a:lnTo>
                    <a:lnTo>
                      <a:pt x="264" y="0"/>
                    </a:lnTo>
                    <a:lnTo>
                      <a:pt x="276" y="1"/>
                    </a:lnTo>
                    <a:lnTo>
                      <a:pt x="288" y="4"/>
                    </a:lnTo>
                    <a:lnTo>
                      <a:pt x="298" y="8"/>
                    </a:lnTo>
                    <a:lnTo>
                      <a:pt x="308" y="14"/>
                    </a:lnTo>
                    <a:lnTo>
                      <a:pt x="317" y="22"/>
                    </a:lnTo>
                    <a:lnTo>
                      <a:pt x="326" y="31"/>
                    </a:lnTo>
                    <a:lnTo>
                      <a:pt x="332" y="38"/>
                    </a:lnTo>
                    <a:lnTo>
                      <a:pt x="338" y="50"/>
                    </a:lnTo>
                    <a:lnTo>
                      <a:pt x="343" y="59"/>
                    </a:lnTo>
                    <a:lnTo>
                      <a:pt x="346" y="74"/>
                    </a:lnTo>
                    <a:lnTo>
                      <a:pt x="347" y="86"/>
                    </a:lnTo>
                    <a:lnTo>
                      <a:pt x="347" y="99"/>
                    </a:lnTo>
                    <a:lnTo>
                      <a:pt x="344" y="113"/>
                    </a:lnTo>
                    <a:lnTo>
                      <a:pt x="343" y="128"/>
                    </a:lnTo>
                    <a:lnTo>
                      <a:pt x="337" y="140"/>
                    </a:lnTo>
                    <a:lnTo>
                      <a:pt x="332" y="151"/>
                    </a:lnTo>
                    <a:lnTo>
                      <a:pt x="326" y="162"/>
                    </a:lnTo>
                    <a:lnTo>
                      <a:pt x="322" y="174"/>
                    </a:lnTo>
                    <a:lnTo>
                      <a:pt x="314" y="184"/>
                    </a:lnTo>
                    <a:lnTo>
                      <a:pt x="310" y="195"/>
                    </a:lnTo>
                    <a:lnTo>
                      <a:pt x="302" y="205"/>
                    </a:lnTo>
                    <a:lnTo>
                      <a:pt x="296" y="216"/>
                    </a:lnTo>
                    <a:lnTo>
                      <a:pt x="288" y="224"/>
                    </a:lnTo>
                    <a:lnTo>
                      <a:pt x="279" y="233"/>
                    </a:lnTo>
                    <a:lnTo>
                      <a:pt x="270" y="242"/>
                    </a:lnTo>
                    <a:lnTo>
                      <a:pt x="261" y="251"/>
                    </a:lnTo>
                    <a:lnTo>
                      <a:pt x="250" y="260"/>
                    </a:lnTo>
                    <a:lnTo>
                      <a:pt x="240" y="268"/>
                    </a:lnTo>
                    <a:lnTo>
                      <a:pt x="229" y="275"/>
                    </a:lnTo>
                    <a:lnTo>
                      <a:pt x="219" y="284"/>
                    </a:lnTo>
                    <a:lnTo>
                      <a:pt x="212" y="287"/>
                    </a:lnTo>
                    <a:lnTo>
                      <a:pt x="206" y="289"/>
                    </a:lnTo>
                    <a:lnTo>
                      <a:pt x="198" y="290"/>
                    </a:lnTo>
                    <a:lnTo>
                      <a:pt x="192" y="293"/>
                    </a:lnTo>
                    <a:lnTo>
                      <a:pt x="185" y="293"/>
                    </a:lnTo>
                    <a:lnTo>
                      <a:pt x="179" y="293"/>
                    </a:lnTo>
                    <a:lnTo>
                      <a:pt x="171" y="291"/>
                    </a:lnTo>
                    <a:lnTo>
                      <a:pt x="165" y="291"/>
                    </a:lnTo>
                    <a:lnTo>
                      <a:pt x="159" y="289"/>
                    </a:lnTo>
                    <a:lnTo>
                      <a:pt x="152" y="287"/>
                    </a:lnTo>
                    <a:lnTo>
                      <a:pt x="146" y="284"/>
                    </a:lnTo>
                    <a:lnTo>
                      <a:pt x="140" y="283"/>
                    </a:lnTo>
                    <a:lnTo>
                      <a:pt x="128" y="278"/>
                    </a:lnTo>
                    <a:lnTo>
                      <a:pt x="119" y="274"/>
                    </a:lnTo>
                    <a:lnTo>
                      <a:pt x="103" y="262"/>
                    </a:lnTo>
                    <a:lnTo>
                      <a:pt x="88" y="250"/>
                    </a:lnTo>
                    <a:lnTo>
                      <a:pt x="71" y="236"/>
                    </a:lnTo>
                    <a:lnTo>
                      <a:pt x="58" y="223"/>
                    </a:lnTo>
                    <a:lnTo>
                      <a:pt x="45" y="205"/>
                    </a:lnTo>
                    <a:lnTo>
                      <a:pt x="33" y="190"/>
                    </a:lnTo>
                    <a:lnTo>
                      <a:pt x="22" y="174"/>
                    </a:lnTo>
                    <a:lnTo>
                      <a:pt x="15" y="157"/>
                    </a:lnTo>
                    <a:lnTo>
                      <a:pt x="6" y="140"/>
                    </a:lnTo>
                    <a:lnTo>
                      <a:pt x="1" y="122"/>
                    </a:lnTo>
                    <a:lnTo>
                      <a:pt x="0" y="105"/>
                    </a:lnTo>
                    <a:lnTo>
                      <a:pt x="1" y="87"/>
                    </a:lnTo>
                    <a:lnTo>
                      <a:pt x="3" y="70"/>
                    </a:lnTo>
                    <a:lnTo>
                      <a:pt x="10" y="53"/>
                    </a:lnTo>
                    <a:lnTo>
                      <a:pt x="19" y="37"/>
                    </a:lnTo>
                    <a:lnTo>
                      <a:pt x="33" y="22"/>
                    </a:lnTo>
                    <a:lnTo>
                      <a:pt x="39" y="14"/>
                    </a:lnTo>
                    <a:lnTo>
                      <a:pt x="46" y="10"/>
                    </a:lnTo>
                    <a:lnTo>
                      <a:pt x="53" y="6"/>
                    </a:lnTo>
                    <a:lnTo>
                      <a:pt x="62" y="4"/>
                    </a:lnTo>
                    <a:lnTo>
                      <a:pt x="70" y="3"/>
                    </a:lnTo>
                    <a:lnTo>
                      <a:pt x="79" y="3"/>
                    </a:lnTo>
                    <a:lnTo>
                      <a:pt x="88" y="3"/>
                    </a:lnTo>
                    <a:lnTo>
                      <a:pt x="97" y="6"/>
                    </a:lnTo>
                    <a:lnTo>
                      <a:pt x="106" y="8"/>
                    </a:lnTo>
                    <a:lnTo>
                      <a:pt x="115" y="11"/>
                    </a:lnTo>
                    <a:lnTo>
                      <a:pt x="124" y="16"/>
                    </a:lnTo>
                    <a:lnTo>
                      <a:pt x="132" y="22"/>
                    </a:lnTo>
                    <a:lnTo>
                      <a:pt x="140" y="28"/>
                    </a:lnTo>
                    <a:lnTo>
                      <a:pt x="147" y="34"/>
                    </a:lnTo>
                    <a:lnTo>
                      <a:pt x="156" y="41"/>
                    </a:lnTo>
                    <a:lnTo>
                      <a:pt x="165" y="49"/>
                    </a:lnTo>
                    <a:lnTo>
                      <a:pt x="171" y="43"/>
                    </a:lnTo>
                    <a:lnTo>
                      <a:pt x="180" y="37"/>
                    </a:lnTo>
                    <a:lnTo>
                      <a:pt x="189" y="29"/>
                    </a:lnTo>
                    <a:lnTo>
                      <a:pt x="200" y="23"/>
                    </a:lnTo>
                    <a:lnTo>
                      <a:pt x="209" y="14"/>
                    </a:lnTo>
                    <a:lnTo>
                      <a:pt x="219" y="8"/>
                    </a:lnTo>
                    <a:lnTo>
                      <a:pt x="228" y="4"/>
                    </a:lnTo>
                    <a:lnTo>
                      <a:pt x="238" y="4"/>
                    </a:lnTo>
                    <a:lnTo>
                      <a:pt x="238" y="4"/>
                    </a:lnTo>
                    <a:close/>
                  </a:path>
                </a:pathLst>
              </a:custGeom>
              <a:solidFill>
                <a:srgbClr val="FF91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1" name="Freeform 27"/>
              <p:cNvSpPr>
                <a:spLocks/>
              </p:cNvSpPr>
              <p:nvPr/>
            </p:nvSpPr>
            <p:spPr bwMode="auto">
              <a:xfrm>
                <a:off x="4189" y="393"/>
                <a:ext cx="115" cy="97"/>
              </a:xfrm>
              <a:custGeom>
                <a:avLst/>
                <a:gdLst>
                  <a:gd name="T0" fmla="*/ 250 w 346"/>
                  <a:gd name="T1" fmla="*/ 0 h 292"/>
                  <a:gd name="T2" fmla="*/ 276 w 346"/>
                  <a:gd name="T3" fmla="*/ 2 h 292"/>
                  <a:gd name="T4" fmla="*/ 300 w 346"/>
                  <a:gd name="T5" fmla="*/ 8 h 292"/>
                  <a:gd name="T6" fmla="*/ 317 w 346"/>
                  <a:gd name="T7" fmla="*/ 21 h 292"/>
                  <a:gd name="T8" fmla="*/ 332 w 346"/>
                  <a:gd name="T9" fmla="*/ 39 h 292"/>
                  <a:gd name="T10" fmla="*/ 341 w 346"/>
                  <a:gd name="T11" fmla="*/ 60 h 292"/>
                  <a:gd name="T12" fmla="*/ 346 w 346"/>
                  <a:gd name="T13" fmla="*/ 85 h 292"/>
                  <a:gd name="T14" fmla="*/ 344 w 346"/>
                  <a:gd name="T15" fmla="*/ 112 h 292"/>
                  <a:gd name="T16" fmla="*/ 337 w 346"/>
                  <a:gd name="T17" fmla="*/ 140 h 292"/>
                  <a:gd name="T18" fmla="*/ 326 w 346"/>
                  <a:gd name="T19" fmla="*/ 163 h 292"/>
                  <a:gd name="T20" fmla="*/ 316 w 346"/>
                  <a:gd name="T21" fmla="*/ 185 h 292"/>
                  <a:gd name="T22" fmla="*/ 303 w 346"/>
                  <a:gd name="T23" fmla="*/ 204 h 292"/>
                  <a:gd name="T24" fmla="*/ 286 w 346"/>
                  <a:gd name="T25" fmla="*/ 225 h 292"/>
                  <a:gd name="T26" fmla="*/ 270 w 346"/>
                  <a:gd name="T27" fmla="*/ 244 h 292"/>
                  <a:gd name="T28" fmla="*/ 250 w 346"/>
                  <a:gd name="T29" fmla="*/ 261 h 292"/>
                  <a:gd name="T30" fmla="*/ 229 w 346"/>
                  <a:gd name="T31" fmla="*/ 277 h 292"/>
                  <a:gd name="T32" fmla="*/ 213 w 346"/>
                  <a:gd name="T33" fmla="*/ 286 h 292"/>
                  <a:gd name="T34" fmla="*/ 200 w 346"/>
                  <a:gd name="T35" fmla="*/ 291 h 292"/>
                  <a:gd name="T36" fmla="*/ 186 w 346"/>
                  <a:gd name="T37" fmla="*/ 292 h 292"/>
                  <a:gd name="T38" fmla="*/ 171 w 346"/>
                  <a:gd name="T39" fmla="*/ 291 h 292"/>
                  <a:gd name="T40" fmla="*/ 159 w 346"/>
                  <a:gd name="T41" fmla="*/ 289 h 292"/>
                  <a:gd name="T42" fmla="*/ 146 w 346"/>
                  <a:gd name="T43" fmla="*/ 285 h 292"/>
                  <a:gd name="T44" fmla="*/ 130 w 346"/>
                  <a:gd name="T45" fmla="*/ 277 h 292"/>
                  <a:gd name="T46" fmla="*/ 104 w 346"/>
                  <a:gd name="T47" fmla="*/ 262 h 292"/>
                  <a:gd name="T48" fmla="*/ 73 w 346"/>
                  <a:gd name="T49" fmla="*/ 236 h 292"/>
                  <a:gd name="T50" fmla="*/ 46 w 346"/>
                  <a:gd name="T51" fmla="*/ 206 h 292"/>
                  <a:gd name="T52" fmla="*/ 24 w 346"/>
                  <a:gd name="T53" fmla="*/ 173 h 292"/>
                  <a:gd name="T54" fmla="*/ 9 w 346"/>
                  <a:gd name="T55" fmla="*/ 140 h 292"/>
                  <a:gd name="T56" fmla="*/ 0 w 346"/>
                  <a:gd name="T57" fmla="*/ 104 h 292"/>
                  <a:gd name="T58" fmla="*/ 3 w 346"/>
                  <a:gd name="T59" fmla="*/ 70 h 292"/>
                  <a:gd name="T60" fmla="*/ 19 w 346"/>
                  <a:gd name="T61" fmla="*/ 36 h 292"/>
                  <a:gd name="T62" fmla="*/ 40 w 346"/>
                  <a:gd name="T63" fmla="*/ 15 h 292"/>
                  <a:gd name="T64" fmla="*/ 54 w 346"/>
                  <a:gd name="T65" fmla="*/ 6 h 292"/>
                  <a:gd name="T66" fmla="*/ 71 w 346"/>
                  <a:gd name="T67" fmla="*/ 3 h 292"/>
                  <a:gd name="T68" fmla="*/ 88 w 346"/>
                  <a:gd name="T69" fmla="*/ 3 h 292"/>
                  <a:gd name="T70" fmla="*/ 107 w 346"/>
                  <a:gd name="T71" fmla="*/ 8 h 292"/>
                  <a:gd name="T72" fmla="*/ 125 w 346"/>
                  <a:gd name="T73" fmla="*/ 17 h 292"/>
                  <a:gd name="T74" fmla="*/ 142 w 346"/>
                  <a:gd name="T75" fmla="*/ 27 h 292"/>
                  <a:gd name="T76" fmla="*/ 158 w 346"/>
                  <a:gd name="T77" fmla="*/ 40 h 292"/>
                  <a:gd name="T78" fmla="*/ 174 w 346"/>
                  <a:gd name="T79" fmla="*/ 43 h 292"/>
                  <a:gd name="T80" fmla="*/ 191 w 346"/>
                  <a:gd name="T81" fmla="*/ 30 h 292"/>
                  <a:gd name="T82" fmla="*/ 210 w 346"/>
                  <a:gd name="T83" fmla="*/ 15 h 292"/>
                  <a:gd name="T84" fmla="*/ 228 w 346"/>
                  <a:gd name="T85" fmla="*/ 5 h 292"/>
                  <a:gd name="T86" fmla="*/ 238 w 346"/>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8" y="3"/>
                    </a:moveTo>
                    <a:lnTo>
                      <a:pt x="250" y="0"/>
                    </a:lnTo>
                    <a:lnTo>
                      <a:pt x="264" y="0"/>
                    </a:lnTo>
                    <a:lnTo>
                      <a:pt x="276" y="2"/>
                    </a:lnTo>
                    <a:lnTo>
                      <a:pt x="289" y="5"/>
                    </a:lnTo>
                    <a:lnTo>
                      <a:pt x="300" y="8"/>
                    </a:lnTo>
                    <a:lnTo>
                      <a:pt x="308" y="15"/>
                    </a:lnTo>
                    <a:lnTo>
                      <a:pt x="317" y="21"/>
                    </a:lnTo>
                    <a:lnTo>
                      <a:pt x="326" y="30"/>
                    </a:lnTo>
                    <a:lnTo>
                      <a:pt x="332" y="39"/>
                    </a:lnTo>
                    <a:lnTo>
                      <a:pt x="338" y="49"/>
                    </a:lnTo>
                    <a:lnTo>
                      <a:pt x="341" y="60"/>
                    </a:lnTo>
                    <a:lnTo>
                      <a:pt x="346" y="73"/>
                    </a:lnTo>
                    <a:lnTo>
                      <a:pt x="346" y="85"/>
                    </a:lnTo>
                    <a:lnTo>
                      <a:pt x="346" y="98"/>
                    </a:lnTo>
                    <a:lnTo>
                      <a:pt x="344" y="112"/>
                    </a:lnTo>
                    <a:lnTo>
                      <a:pt x="341" y="128"/>
                    </a:lnTo>
                    <a:lnTo>
                      <a:pt x="337" y="140"/>
                    </a:lnTo>
                    <a:lnTo>
                      <a:pt x="332" y="151"/>
                    </a:lnTo>
                    <a:lnTo>
                      <a:pt x="326" y="163"/>
                    </a:lnTo>
                    <a:lnTo>
                      <a:pt x="322" y="174"/>
                    </a:lnTo>
                    <a:lnTo>
                      <a:pt x="316" y="185"/>
                    </a:lnTo>
                    <a:lnTo>
                      <a:pt x="308" y="195"/>
                    </a:lnTo>
                    <a:lnTo>
                      <a:pt x="303" y="204"/>
                    </a:lnTo>
                    <a:lnTo>
                      <a:pt x="295" y="216"/>
                    </a:lnTo>
                    <a:lnTo>
                      <a:pt x="286" y="225"/>
                    </a:lnTo>
                    <a:lnTo>
                      <a:pt x="279" y="236"/>
                    </a:lnTo>
                    <a:lnTo>
                      <a:pt x="270" y="244"/>
                    </a:lnTo>
                    <a:lnTo>
                      <a:pt x="261" y="253"/>
                    </a:lnTo>
                    <a:lnTo>
                      <a:pt x="250" y="261"/>
                    </a:lnTo>
                    <a:lnTo>
                      <a:pt x="240" y="268"/>
                    </a:lnTo>
                    <a:lnTo>
                      <a:pt x="229" y="277"/>
                    </a:lnTo>
                    <a:lnTo>
                      <a:pt x="219" y="285"/>
                    </a:lnTo>
                    <a:lnTo>
                      <a:pt x="213" y="286"/>
                    </a:lnTo>
                    <a:lnTo>
                      <a:pt x="206" y="291"/>
                    </a:lnTo>
                    <a:lnTo>
                      <a:pt x="200" y="291"/>
                    </a:lnTo>
                    <a:lnTo>
                      <a:pt x="192" y="292"/>
                    </a:lnTo>
                    <a:lnTo>
                      <a:pt x="186" y="292"/>
                    </a:lnTo>
                    <a:lnTo>
                      <a:pt x="179" y="292"/>
                    </a:lnTo>
                    <a:lnTo>
                      <a:pt x="171" y="291"/>
                    </a:lnTo>
                    <a:lnTo>
                      <a:pt x="167" y="291"/>
                    </a:lnTo>
                    <a:lnTo>
                      <a:pt x="159" y="289"/>
                    </a:lnTo>
                    <a:lnTo>
                      <a:pt x="153" y="286"/>
                    </a:lnTo>
                    <a:lnTo>
                      <a:pt x="146" y="285"/>
                    </a:lnTo>
                    <a:lnTo>
                      <a:pt x="140" y="283"/>
                    </a:lnTo>
                    <a:lnTo>
                      <a:pt x="130" y="277"/>
                    </a:lnTo>
                    <a:lnTo>
                      <a:pt x="121" y="274"/>
                    </a:lnTo>
                    <a:lnTo>
                      <a:pt x="104" y="262"/>
                    </a:lnTo>
                    <a:lnTo>
                      <a:pt x="89" y="249"/>
                    </a:lnTo>
                    <a:lnTo>
                      <a:pt x="73" y="236"/>
                    </a:lnTo>
                    <a:lnTo>
                      <a:pt x="60" y="222"/>
                    </a:lnTo>
                    <a:lnTo>
                      <a:pt x="46" y="206"/>
                    </a:lnTo>
                    <a:lnTo>
                      <a:pt x="34" y="189"/>
                    </a:lnTo>
                    <a:lnTo>
                      <a:pt x="24" y="173"/>
                    </a:lnTo>
                    <a:lnTo>
                      <a:pt x="16" y="158"/>
                    </a:lnTo>
                    <a:lnTo>
                      <a:pt x="9" y="140"/>
                    </a:lnTo>
                    <a:lnTo>
                      <a:pt x="3" y="121"/>
                    </a:lnTo>
                    <a:lnTo>
                      <a:pt x="0" y="104"/>
                    </a:lnTo>
                    <a:lnTo>
                      <a:pt x="1" y="88"/>
                    </a:lnTo>
                    <a:lnTo>
                      <a:pt x="3" y="70"/>
                    </a:lnTo>
                    <a:lnTo>
                      <a:pt x="10" y="52"/>
                    </a:lnTo>
                    <a:lnTo>
                      <a:pt x="19" y="36"/>
                    </a:lnTo>
                    <a:lnTo>
                      <a:pt x="33" y="21"/>
                    </a:lnTo>
                    <a:lnTo>
                      <a:pt x="40" y="15"/>
                    </a:lnTo>
                    <a:lnTo>
                      <a:pt x="46" y="11"/>
                    </a:lnTo>
                    <a:lnTo>
                      <a:pt x="54" y="6"/>
                    </a:lnTo>
                    <a:lnTo>
                      <a:pt x="63" y="5"/>
                    </a:lnTo>
                    <a:lnTo>
                      <a:pt x="71" y="3"/>
                    </a:lnTo>
                    <a:lnTo>
                      <a:pt x="80" y="3"/>
                    </a:lnTo>
                    <a:lnTo>
                      <a:pt x="88" y="3"/>
                    </a:lnTo>
                    <a:lnTo>
                      <a:pt x="98" y="6"/>
                    </a:lnTo>
                    <a:lnTo>
                      <a:pt x="107" y="8"/>
                    </a:lnTo>
                    <a:lnTo>
                      <a:pt x="116" y="12"/>
                    </a:lnTo>
                    <a:lnTo>
                      <a:pt x="125" y="17"/>
                    </a:lnTo>
                    <a:lnTo>
                      <a:pt x="134" y="21"/>
                    </a:lnTo>
                    <a:lnTo>
                      <a:pt x="142" y="27"/>
                    </a:lnTo>
                    <a:lnTo>
                      <a:pt x="150" y="34"/>
                    </a:lnTo>
                    <a:lnTo>
                      <a:pt x="158" y="40"/>
                    </a:lnTo>
                    <a:lnTo>
                      <a:pt x="167" y="49"/>
                    </a:lnTo>
                    <a:lnTo>
                      <a:pt x="174" y="43"/>
                    </a:lnTo>
                    <a:lnTo>
                      <a:pt x="182" y="37"/>
                    </a:lnTo>
                    <a:lnTo>
                      <a:pt x="191" y="30"/>
                    </a:lnTo>
                    <a:lnTo>
                      <a:pt x="201" y="23"/>
                    </a:lnTo>
                    <a:lnTo>
                      <a:pt x="210" y="15"/>
                    </a:lnTo>
                    <a:lnTo>
                      <a:pt x="219" y="9"/>
                    </a:lnTo>
                    <a:lnTo>
                      <a:pt x="228" y="5"/>
                    </a:lnTo>
                    <a:lnTo>
                      <a:pt x="238" y="3"/>
                    </a:lnTo>
                    <a:lnTo>
                      <a:pt x="238" y="3"/>
                    </a:lnTo>
                    <a:close/>
                  </a:path>
                </a:pathLst>
              </a:custGeom>
              <a:solidFill>
                <a:srgbClr val="FFAB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2" name="Freeform 28"/>
              <p:cNvSpPr>
                <a:spLocks/>
              </p:cNvSpPr>
              <p:nvPr/>
            </p:nvSpPr>
            <p:spPr bwMode="auto">
              <a:xfrm>
                <a:off x="4237" y="321"/>
                <a:ext cx="115" cy="98"/>
              </a:xfrm>
              <a:custGeom>
                <a:avLst/>
                <a:gdLst>
                  <a:gd name="T0" fmla="*/ 251 w 346"/>
                  <a:gd name="T1" fmla="*/ 0 h 292"/>
                  <a:gd name="T2" fmla="*/ 276 w 346"/>
                  <a:gd name="T3" fmla="*/ 1 h 292"/>
                  <a:gd name="T4" fmla="*/ 299 w 346"/>
                  <a:gd name="T5" fmla="*/ 7 h 292"/>
                  <a:gd name="T6" fmla="*/ 318 w 346"/>
                  <a:gd name="T7" fmla="*/ 21 h 292"/>
                  <a:gd name="T8" fmla="*/ 333 w 346"/>
                  <a:gd name="T9" fmla="*/ 38 h 292"/>
                  <a:gd name="T10" fmla="*/ 342 w 346"/>
                  <a:gd name="T11" fmla="*/ 61 h 292"/>
                  <a:gd name="T12" fmla="*/ 346 w 346"/>
                  <a:gd name="T13" fmla="*/ 85 h 292"/>
                  <a:gd name="T14" fmla="*/ 345 w 346"/>
                  <a:gd name="T15" fmla="*/ 113 h 292"/>
                  <a:gd name="T16" fmla="*/ 337 w 346"/>
                  <a:gd name="T17" fmla="*/ 140 h 292"/>
                  <a:gd name="T18" fmla="*/ 327 w 346"/>
                  <a:gd name="T19" fmla="*/ 162 h 292"/>
                  <a:gd name="T20" fmla="*/ 315 w 346"/>
                  <a:gd name="T21" fmla="*/ 184 h 292"/>
                  <a:gd name="T22" fmla="*/ 303 w 346"/>
                  <a:gd name="T23" fmla="*/ 205 h 292"/>
                  <a:gd name="T24" fmla="*/ 288 w 346"/>
                  <a:gd name="T25" fmla="*/ 226 h 292"/>
                  <a:gd name="T26" fmla="*/ 269 w 346"/>
                  <a:gd name="T27" fmla="*/ 242 h 292"/>
                  <a:gd name="T28" fmla="*/ 251 w 346"/>
                  <a:gd name="T29" fmla="*/ 259 h 292"/>
                  <a:gd name="T30" fmla="*/ 229 w 346"/>
                  <a:gd name="T31" fmla="*/ 275 h 292"/>
                  <a:gd name="T32" fmla="*/ 212 w 346"/>
                  <a:gd name="T33" fmla="*/ 286 h 292"/>
                  <a:gd name="T34" fmla="*/ 199 w 346"/>
                  <a:gd name="T35" fmla="*/ 290 h 292"/>
                  <a:gd name="T36" fmla="*/ 185 w 346"/>
                  <a:gd name="T37" fmla="*/ 292 h 292"/>
                  <a:gd name="T38" fmla="*/ 172 w 346"/>
                  <a:gd name="T39" fmla="*/ 290 h 292"/>
                  <a:gd name="T40" fmla="*/ 160 w 346"/>
                  <a:gd name="T41" fmla="*/ 289 h 292"/>
                  <a:gd name="T42" fmla="*/ 147 w 346"/>
                  <a:gd name="T43" fmla="*/ 284 h 292"/>
                  <a:gd name="T44" fmla="*/ 129 w 346"/>
                  <a:gd name="T45" fmla="*/ 277 h 292"/>
                  <a:gd name="T46" fmla="*/ 103 w 346"/>
                  <a:gd name="T47" fmla="*/ 263 h 292"/>
                  <a:gd name="T48" fmla="*/ 72 w 346"/>
                  <a:gd name="T49" fmla="*/ 235 h 292"/>
                  <a:gd name="T50" fmla="*/ 45 w 346"/>
                  <a:gd name="T51" fmla="*/ 207 h 292"/>
                  <a:gd name="T52" fmla="*/ 23 w 346"/>
                  <a:gd name="T53" fmla="*/ 174 h 292"/>
                  <a:gd name="T54" fmla="*/ 6 w 346"/>
                  <a:gd name="T55" fmla="*/ 140 h 292"/>
                  <a:gd name="T56" fmla="*/ 0 w 346"/>
                  <a:gd name="T57" fmla="*/ 105 h 292"/>
                  <a:gd name="T58" fmla="*/ 3 w 346"/>
                  <a:gd name="T59" fmla="*/ 71 h 292"/>
                  <a:gd name="T60" fmla="*/ 18 w 346"/>
                  <a:gd name="T61" fmla="*/ 38 h 292"/>
                  <a:gd name="T62" fmla="*/ 39 w 346"/>
                  <a:gd name="T63" fmla="*/ 16 h 292"/>
                  <a:gd name="T64" fmla="*/ 54 w 346"/>
                  <a:gd name="T65" fmla="*/ 7 h 292"/>
                  <a:gd name="T66" fmla="*/ 71 w 346"/>
                  <a:gd name="T67" fmla="*/ 3 h 292"/>
                  <a:gd name="T68" fmla="*/ 87 w 346"/>
                  <a:gd name="T69" fmla="*/ 3 h 292"/>
                  <a:gd name="T70" fmla="*/ 106 w 346"/>
                  <a:gd name="T71" fmla="*/ 7 h 292"/>
                  <a:gd name="T72" fmla="*/ 124 w 346"/>
                  <a:gd name="T73" fmla="*/ 16 h 292"/>
                  <a:gd name="T74" fmla="*/ 142 w 346"/>
                  <a:gd name="T75" fmla="*/ 25 h 292"/>
                  <a:gd name="T76" fmla="*/ 159 w 346"/>
                  <a:gd name="T77" fmla="*/ 38 h 292"/>
                  <a:gd name="T78" fmla="*/ 173 w 346"/>
                  <a:gd name="T79" fmla="*/ 43 h 292"/>
                  <a:gd name="T80" fmla="*/ 191 w 346"/>
                  <a:gd name="T81" fmla="*/ 29 h 292"/>
                  <a:gd name="T82" fmla="*/ 211 w 346"/>
                  <a:gd name="T83" fmla="*/ 16 h 292"/>
                  <a:gd name="T84" fmla="*/ 229 w 346"/>
                  <a:gd name="T85" fmla="*/ 4 h 292"/>
                  <a:gd name="T86" fmla="*/ 238 w 346"/>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8" y="3"/>
                    </a:moveTo>
                    <a:lnTo>
                      <a:pt x="251" y="0"/>
                    </a:lnTo>
                    <a:lnTo>
                      <a:pt x="264" y="0"/>
                    </a:lnTo>
                    <a:lnTo>
                      <a:pt x="276" y="1"/>
                    </a:lnTo>
                    <a:lnTo>
                      <a:pt x="288" y="4"/>
                    </a:lnTo>
                    <a:lnTo>
                      <a:pt x="299" y="7"/>
                    </a:lnTo>
                    <a:lnTo>
                      <a:pt x="309" y="15"/>
                    </a:lnTo>
                    <a:lnTo>
                      <a:pt x="318" y="21"/>
                    </a:lnTo>
                    <a:lnTo>
                      <a:pt x="327" y="31"/>
                    </a:lnTo>
                    <a:lnTo>
                      <a:pt x="333" y="38"/>
                    </a:lnTo>
                    <a:lnTo>
                      <a:pt x="339" y="50"/>
                    </a:lnTo>
                    <a:lnTo>
                      <a:pt x="342" y="61"/>
                    </a:lnTo>
                    <a:lnTo>
                      <a:pt x="346" y="74"/>
                    </a:lnTo>
                    <a:lnTo>
                      <a:pt x="346" y="85"/>
                    </a:lnTo>
                    <a:lnTo>
                      <a:pt x="346" y="98"/>
                    </a:lnTo>
                    <a:lnTo>
                      <a:pt x="345" y="113"/>
                    </a:lnTo>
                    <a:lnTo>
                      <a:pt x="342" y="128"/>
                    </a:lnTo>
                    <a:lnTo>
                      <a:pt x="337" y="140"/>
                    </a:lnTo>
                    <a:lnTo>
                      <a:pt x="333" y="152"/>
                    </a:lnTo>
                    <a:lnTo>
                      <a:pt x="327" y="162"/>
                    </a:lnTo>
                    <a:lnTo>
                      <a:pt x="322" y="175"/>
                    </a:lnTo>
                    <a:lnTo>
                      <a:pt x="315" y="184"/>
                    </a:lnTo>
                    <a:lnTo>
                      <a:pt x="311" y="195"/>
                    </a:lnTo>
                    <a:lnTo>
                      <a:pt x="303" y="205"/>
                    </a:lnTo>
                    <a:lnTo>
                      <a:pt x="297" y="217"/>
                    </a:lnTo>
                    <a:lnTo>
                      <a:pt x="288" y="226"/>
                    </a:lnTo>
                    <a:lnTo>
                      <a:pt x="278" y="235"/>
                    </a:lnTo>
                    <a:lnTo>
                      <a:pt x="269" y="242"/>
                    </a:lnTo>
                    <a:lnTo>
                      <a:pt x="260" y="251"/>
                    </a:lnTo>
                    <a:lnTo>
                      <a:pt x="251" y="259"/>
                    </a:lnTo>
                    <a:lnTo>
                      <a:pt x="241" y="266"/>
                    </a:lnTo>
                    <a:lnTo>
                      <a:pt x="229" y="275"/>
                    </a:lnTo>
                    <a:lnTo>
                      <a:pt x="220" y="283"/>
                    </a:lnTo>
                    <a:lnTo>
                      <a:pt x="212" y="286"/>
                    </a:lnTo>
                    <a:lnTo>
                      <a:pt x="205" y="289"/>
                    </a:lnTo>
                    <a:lnTo>
                      <a:pt x="199" y="290"/>
                    </a:lnTo>
                    <a:lnTo>
                      <a:pt x="191" y="292"/>
                    </a:lnTo>
                    <a:lnTo>
                      <a:pt x="185" y="292"/>
                    </a:lnTo>
                    <a:lnTo>
                      <a:pt x="178" y="292"/>
                    </a:lnTo>
                    <a:lnTo>
                      <a:pt x="172" y="290"/>
                    </a:lnTo>
                    <a:lnTo>
                      <a:pt x="166" y="290"/>
                    </a:lnTo>
                    <a:lnTo>
                      <a:pt x="160" y="289"/>
                    </a:lnTo>
                    <a:lnTo>
                      <a:pt x="153" y="286"/>
                    </a:lnTo>
                    <a:lnTo>
                      <a:pt x="147" y="284"/>
                    </a:lnTo>
                    <a:lnTo>
                      <a:pt x="141" y="283"/>
                    </a:lnTo>
                    <a:lnTo>
                      <a:pt x="129" y="277"/>
                    </a:lnTo>
                    <a:lnTo>
                      <a:pt x="120" y="274"/>
                    </a:lnTo>
                    <a:lnTo>
                      <a:pt x="103" y="263"/>
                    </a:lnTo>
                    <a:lnTo>
                      <a:pt x="87" y="250"/>
                    </a:lnTo>
                    <a:lnTo>
                      <a:pt x="72" y="235"/>
                    </a:lnTo>
                    <a:lnTo>
                      <a:pt x="59" y="222"/>
                    </a:lnTo>
                    <a:lnTo>
                      <a:pt x="45" y="207"/>
                    </a:lnTo>
                    <a:lnTo>
                      <a:pt x="33" y="190"/>
                    </a:lnTo>
                    <a:lnTo>
                      <a:pt x="23" y="174"/>
                    </a:lnTo>
                    <a:lnTo>
                      <a:pt x="14" y="158"/>
                    </a:lnTo>
                    <a:lnTo>
                      <a:pt x="6" y="140"/>
                    </a:lnTo>
                    <a:lnTo>
                      <a:pt x="2" y="122"/>
                    </a:lnTo>
                    <a:lnTo>
                      <a:pt x="0" y="105"/>
                    </a:lnTo>
                    <a:lnTo>
                      <a:pt x="0" y="89"/>
                    </a:lnTo>
                    <a:lnTo>
                      <a:pt x="3" y="71"/>
                    </a:lnTo>
                    <a:lnTo>
                      <a:pt x="9" y="53"/>
                    </a:lnTo>
                    <a:lnTo>
                      <a:pt x="18" y="38"/>
                    </a:lnTo>
                    <a:lnTo>
                      <a:pt x="33" y="24"/>
                    </a:lnTo>
                    <a:lnTo>
                      <a:pt x="39" y="16"/>
                    </a:lnTo>
                    <a:lnTo>
                      <a:pt x="47" y="12"/>
                    </a:lnTo>
                    <a:lnTo>
                      <a:pt x="54" y="7"/>
                    </a:lnTo>
                    <a:lnTo>
                      <a:pt x="63" y="6"/>
                    </a:lnTo>
                    <a:lnTo>
                      <a:pt x="71" y="3"/>
                    </a:lnTo>
                    <a:lnTo>
                      <a:pt x="80" y="3"/>
                    </a:lnTo>
                    <a:lnTo>
                      <a:pt x="87" y="3"/>
                    </a:lnTo>
                    <a:lnTo>
                      <a:pt x="97" y="7"/>
                    </a:lnTo>
                    <a:lnTo>
                      <a:pt x="106" y="7"/>
                    </a:lnTo>
                    <a:lnTo>
                      <a:pt x="115" y="12"/>
                    </a:lnTo>
                    <a:lnTo>
                      <a:pt x="124" y="16"/>
                    </a:lnTo>
                    <a:lnTo>
                      <a:pt x="133" y="21"/>
                    </a:lnTo>
                    <a:lnTo>
                      <a:pt x="142" y="25"/>
                    </a:lnTo>
                    <a:lnTo>
                      <a:pt x="151" y="32"/>
                    </a:lnTo>
                    <a:lnTo>
                      <a:pt x="159" y="38"/>
                    </a:lnTo>
                    <a:lnTo>
                      <a:pt x="167" y="47"/>
                    </a:lnTo>
                    <a:lnTo>
                      <a:pt x="173" y="43"/>
                    </a:lnTo>
                    <a:lnTo>
                      <a:pt x="182" y="37"/>
                    </a:lnTo>
                    <a:lnTo>
                      <a:pt x="191" y="29"/>
                    </a:lnTo>
                    <a:lnTo>
                      <a:pt x="202" y="24"/>
                    </a:lnTo>
                    <a:lnTo>
                      <a:pt x="211" y="16"/>
                    </a:lnTo>
                    <a:lnTo>
                      <a:pt x="220" y="10"/>
                    </a:lnTo>
                    <a:lnTo>
                      <a:pt x="229" y="4"/>
                    </a:lnTo>
                    <a:lnTo>
                      <a:pt x="238" y="3"/>
                    </a:lnTo>
                    <a:lnTo>
                      <a:pt x="238" y="3"/>
                    </a:lnTo>
                    <a:close/>
                  </a:path>
                </a:pathLst>
              </a:custGeom>
              <a:solidFill>
                <a:srgbClr val="FF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3" name="Freeform 29"/>
              <p:cNvSpPr>
                <a:spLocks/>
              </p:cNvSpPr>
              <p:nvPr/>
            </p:nvSpPr>
            <p:spPr bwMode="auto">
              <a:xfrm>
                <a:off x="4296" y="362"/>
                <a:ext cx="116" cy="97"/>
              </a:xfrm>
              <a:custGeom>
                <a:avLst/>
                <a:gdLst>
                  <a:gd name="T0" fmla="*/ 251 w 348"/>
                  <a:gd name="T1" fmla="*/ 0 h 292"/>
                  <a:gd name="T2" fmla="*/ 278 w 348"/>
                  <a:gd name="T3" fmla="*/ 1 h 292"/>
                  <a:gd name="T4" fmla="*/ 300 w 348"/>
                  <a:gd name="T5" fmla="*/ 9 h 292"/>
                  <a:gd name="T6" fmla="*/ 318 w 348"/>
                  <a:gd name="T7" fmla="*/ 22 h 292"/>
                  <a:gd name="T8" fmla="*/ 333 w 348"/>
                  <a:gd name="T9" fmla="*/ 40 h 292"/>
                  <a:gd name="T10" fmla="*/ 342 w 348"/>
                  <a:gd name="T11" fmla="*/ 61 h 292"/>
                  <a:gd name="T12" fmla="*/ 348 w 348"/>
                  <a:gd name="T13" fmla="*/ 86 h 292"/>
                  <a:gd name="T14" fmla="*/ 346 w 348"/>
                  <a:gd name="T15" fmla="*/ 113 h 292"/>
                  <a:gd name="T16" fmla="*/ 339 w 348"/>
                  <a:gd name="T17" fmla="*/ 140 h 292"/>
                  <a:gd name="T18" fmla="*/ 328 w 348"/>
                  <a:gd name="T19" fmla="*/ 164 h 292"/>
                  <a:gd name="T20" fmla="*/ 318 w 348"/>
                  <a:gd name="T21" fmla="*/ 186 h 292"/>
                  <a:gd name="T22" fmla="*/ 304 w 348"/>
                  <a:gd name="T23" fmla="*/ 205 h 292"/>
                  <a:gd name="T24" fmla="*/ 288 w 348"/>
                  <a:gd name="T25" fmla="*/ 226 h 292"/>
                  <a:gd name="T26" fmla="*/ 270 w 348"/>
                  <a:gd name="T27" fmla="*/ 244 h 292"/>
                  <a:gd name="T28" fmla="*/ 251 w 348"/>
                  <a:gd name="T29" fmla="*/ 260 h 292"/>
                  <a:gd name="T30" fmla="*/ 230 w 348"/>
                  <a:gd name="T31" fmla="*/ 277 h 292"/>
                  <a:gd name="T32" fmla="*/ 214 w 348"/>
                  <a:gd name="T33" fmla="*/ 287 h 292"/>
                  <a:gd name="T34" fmla="*/ 200 w 348"/>
                  <a:gd name="T35" fmla="*/ 292 h 292"/>
                  <a:gd name="T36" fmla="*/ 185 w 348"/>
                  <a:gd name="T37" fmla="*/ 292 h 292"/>
                  <a:gd name="T38" fmla="*/ 172 w 348"/>
                  <a:gd name="T39" fmla="*/ 292 h 292"/>
                  <a:gd name="T40" fmla="*/ 160 w 348"/>
                  <a:gd name="T41" fmla="*/ 289 h 292"/>
                  <a:gd name="T42" fmla="*/ 148 w 348"/>
                  <a:gd name="T43" fmla="*/ 284 h 292"/>
                  <a:gd name="T44" fmla="*/ 130 w 348"/>
                  <a:gd name="T45" fmla="*/ 278 h 292"/>
                  <a:gd name="T46" fmla="*/ 103 w 348"/>
                  <a:gd name="T47" fmla="*/ 263 h 292"/>
                  <a:gd name="T48" fmla="*/ 73 w 348"/>
                  <a:gd name="T49" fmla="*/ 237 h 292"/>
                  <a:gd name="T50" fmla="*/ 47 w 348"/>
                  <a:gd name="T51" fmla="*/ 207 h 292"/>
                  <a:gd name="T52" fmla="*/ 24 w 348"/>
                  <a:gd name="T53" fmla="*/ 174 h 292"/>
                  <a:gd name="T54" fmla="*/ 8 w 348"/>
                  <a:gd name="T55" fmla="*/ 141 h 292"/>
                  <a:gd name="T56" fmla="*/ 0 w 348"/>
                  <a:gd name="T57" fmla="*/ 104 h 292"/>
                  <a:gd name="T58" fmla="*/ 3 w 348"/>
                  <a:gd name="T59" fmla="*/ 70 h 292"/>
                  <a:gd name="T60" fmla="*/ 20 w 348"/>
                  <a:gd name="T61" fmla="*/ 36 h 292"/>
                  <a:gd name="T62" fmla="*/ 39 w 348"/>
                  <a:gd name="T63" fmla="*/ 15 h 292"/>
                  <a:gd name="T64" fmla="*/ 54 w 348"/>
                  <a:gd name="T65" fmla="*/ 6 h 292"/>
                  <a:gd name="T66" fmla="*/ 70 w 348"/>
                  <a:gd name="T67" fmla="*/ 3 h 292"/>
                  <a:gd name="T68" fmla="*/ 88 w 348"/>
                  <a:gd name="T69" fmla="*/ 3 h 292"/>
                  <a:gd name="T70" fmla="*/ 106 w 348"/>
                  <a:gd name="T71" fmla="*/ 9 h 292"/>
                  <a:gd name="T72" fmla="*/ 124 w 348"/>
                  <a:gd name="T73" fmla="*/ 16 h 292"/>
                  <a:gd name="T74" fmla="*/ 142 w 348"/>
                  <a:gd name="T75" fmla="*/ 27 h 292"/>
                  <a:gd name="T76" fmla="*/ 158 w 348"/>
                  <a:gd name="T77" fmla="*/ 40 h 292"/>
                  <a:gd name="T78" fmla="*/ 175 w 348"/>
                  <a:gd name="T79" fmla="*/ 43 h 292"/>
                  <a:gd name="T80" fmla="*/ 191 w 348"/>
                  <a:gd name="T81" fmla="*/ 31 h 292"/>
                  <a:gd name="T82" fmla="*/ 211 w 348"/>
                  <a:gd name="T83" fmla="*/ 18 h 292"/>
                  <a:gd name="T84" fmla="*/ 230 w 348"/>
                  <a:gd name="T85" fmla="*/ 6 h 292"/>
                  <a:gd name="T86" fmla="*/ 239 w 348"/>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 h="292">
                    <a:moveTo>
                      <a:pt x="239" y="3"/>
                    </a:moveTo>
                    <a:lnTo>
                      <a:pt x="251" y="0"/>
                    </a:lnTo>
                    <a:lnTo>
                      <a:pt x="264" y="0"/>
                    </a:lnTo>
                    <a:lnTo>
                      <a:pt x="278" y="1"/>
                    </a:lnTo>
                    <a:lnTo>
                      <a:pt x="290" y="6"/>
                    </a:lnTo>
                    <a:lnTo>
                      <a:pt x="300" y="9"/>
                    </a:lnTo>
                    <a:lnTo>
                      <a:pt x="309" y="15"/>
                    </a:lnTo>
                    <a:lnTo>
                      <a:pt x="318" y="22"/>
                    </a:lnTo>
                    <a:lnTo>
                      <a:pt x="327" y="31"/>
                    </a:lnTo>
                    <a:lnTo>
                      <a:pt x="333" y="40"/>
                    </a:lnTo>
                    <a:lnTo>
                      <a:pt x="339" y="50"/>
                    </a:lnTo>
                    <a:lnTo>
                      <a:pt x="342" y="61"/>
                    </a:lnTo>
                    <a:lnTo>
                      <a:pt x="346" y="74"/>
                    </a:lnTo>
                    <a:lnTo>
                      <a:pt x="348" y="86"/>
                    </a:lnTo>
                    <a:lnTo>
                      <a:pt x="348" y="100"/>
                    </a:lnTo>
                    <a:lnTo>
                      <a:pt x="346" y="113"/>
                    </a:lnTo>
                    <a:lnTo>
                      <a:pt x="345" y="128"/>
                    </a:lnTo>
                    <a:lnTo>
                      <a:pt x="339" y="140"/>
                    </a:lnTo>
                    <a:lnTo>
                      <a:pt x="334" y="152"/>
                    </a:lnTo>
                    <a:lnTo>
                      <a:pt x="328" y="164"/>
                    </a:lnTo>
                    <a:lnTo>
                      <a:pt x="324" y="176"/>
                    </a:lnTo>
                    <a:lnTo>
                      <a:pt x="318" y="186"/>
                    </a:lnTo>
                    <a:lnTo>
                      <a:pt x="310" y="195"/>
                    </a:lnTo>
                    <a:lnTo>
                      <a:pt x="304" y="205"/>
                    </a:lnTo>
                    <a:lnTo>
                      <a:pt x="297" y="217"/>
                    </a:lnTo>
                    <a:lnTo>
                      <a:pt x="288" y="226"/>
                    </a:lnTo>
                    <a:lnTo>
                      <a:pt x="279" y="235"/>
                    </a:lnTo>
                    <a:lnTo>
                      <a:pt x="270" y="244"/>
                    </a:lnTo>
                    <a:lnTo>
                      <a:pt x="261" y="253"/>
                    </a:lnTo>
                    <a:lnTo>
                      <a:pt x="251" y="260"/>
                    </a:lnTo>
                    <a:lnTo>
                      <a:pt x="240" y="268"/>
                    </a:lnTo>
                    <a:lnTo>
                      <a:pt x="230" y="277"/>
                    </a:lnTo>
                    <a:lnTo>
                      <a:pt x="220" y="284"/>
                    </a:lnTo>
                    <a:lnTo>
                      <a:pt x="214" y="287"/>
                    </a:lnTo>
                    <a:lnTo>
                      <a:pt x="206" y="290"/>
                    </a:lnTo>
                    <a:lnTo>
                      <a:pt x="200" y="292"/>
                    </a:lnTo>
                    <a:lnTo>
                      <a:pt x="193" y="292"/>
                    </a:lnTo>
                    <a:lnTo>
                      <a:pt x="185" y="292"/>
                    </a:lnTo>
                    <a:lnTo>
                      <a:pt x="179" y="292"/>
                    </a:lnTo>
                    <a:lnTo>
                      <a:pt x="172" y="292"/>
                    </a:lnTo>
                    <a:lnTo>
                      <a:pt x="167" y="292"/>
                    </a:lnTo>
                    <a:lnTo>
                      <a:pt x="160" y="289"/>
                    </a:lnTo>
                    <a:lnTo>
                      <a:pt x="154" y="287"/>
                    </a:lnTo>
                    <a:lnTo>
                      <a:pt x="148" y="284"/>
                    </a:lnTo>
                    <a:lnTo>
                      <a:pt x="142" y="283"/>
                    </a:lnTo>
                    <a:lnTo>
                      <a:pt x="130" y="278"/>
                    </a:lnTo>
                    <a:lnTo>
                      <a:pt x="121" y="274"/>
                    </a:lnTo>
                    <a:lnTo>
                      <a:pt x="103" y="263"/>
                    </a:lnTo>
                    <a:lnTo>
                      <a:pt x="90" y="250"/>
                    </a:lnTo>
                    <a:lnTo>
                      <a:pt x="73" y="237"/>
                    </a:lnTo>
                    <a:lnTo>
                      <a:pt x="60" y="223"/>
                    </a:lnTo>
                    <a:lnTo>
                      <a:pt x="47" y="207"/>
                    </a:lnTo>
                    <a:lnTo>
                      <a:pt x="35" y="190"/>
                    </a:lnTo>
                    <a:lnTo>
                      <a:pt x="24" y="174"/>
                    </a:lnTo>
                    <a:lnTo>
                      <a:pt x="17" y="159"/>
                    </a:lnTo>
                    <a:lnTo>
                      <a:pt x="8" y="141"/>
                    </a:lnTo>
                    <a:lnTo>
                      <a:pt x="3" y="122"/>
                    </a:lnTo>
                    <a:lnTo>
                      <a:pt x="0" y="104"/>
                    </a:lnTo>
                    <a:lnTo>
                      <a:pt x="2" y="88"/>
                    </a:lnTo>
                    <a:lnTo>
                      <a:pt x="3" y="70"/>
                    </a:lnTo>
                    <a:lnTo>
                      <a:pt x="11" y="53"/>
                    </a:lnTo>
                    <a:lnTo>
                      <a:pt x="20" y="36"/>
                    </a:lnTo>
                    <a:lnTo>
                      <a:pt x="33" y="22"/>
                    </a:lnTo>
                    <a:lnTo>
                      <a:pt x="39" y="15"/>
                    </a:lnTo>
                    <a:lnTo>
                      <a:pt x="45" y="10"/>
                    </a:lnTo>
                    <a:lnTo>
                      <a:pt x="54" y="6"/>
                    </a:lnTo>
                    <a:lnTo>
                      <a:pt x="63" y="4"/>
                    </a:lnTo>
                    <a:lnTo>
                      <a:pt x="70" y="3"/>
                    </a:lnTo>
                    <a:lnTo>
                      <a:pt x="79" y="3"/>
                    </a:lnTo>
                    <a:lnTo>
                      <a:pt x="88" y="3"/>
                    </a:lnTo>
                    <a:lnTo>
                      <a:pt x="99" y="6"/>
                    </a:lnTo>
                    <a:lnTo>
                      <a:pt x="106" y="9"/>
                    </a:lnTo>
                    <a:lnTo>
                      <a:pt x="115" y="12"/>
                    </a:lnTo>
                    <a:lnTo>
                      <a:pt x="124" y="16"/>
                    </a:lnTo>
                    <a:lnTo>
                      <a:pt x="135" y="22"/>
                    </a:lnTo>
                    <a:lnTo>
                      <a:pt x="142" y="27"/>
                    </a:lnTo>
                    <a:lnTo>
                      <a:pt x="151" y="34"/>
                    </a:lnTo>
                    <a:lnTo>
                      <a:pt x="158" y="40"/>
                    </a:lnTo>
                    <a:lnTo>
                      <a:pt x="167" y="49"/>
                    </a:lnTo>
                    <a:lnTo>
                      <a:pt x="175" y="43"/>
                    </a:lnTo>
                    <a:lnTo>
                      <a:pt x="182" y="37"/>
                    </a:lnTo>
                    <a:lnTo>
                      <a:pt x="191" y="31"/>
                    </a:lnTo>
                    <a:lnTo>
                      <a:pt x="202" y="24"/>
                    </a:lnTo>
                    <a:lnTo>
                      <a:pt x="211" y="18"/>
                    </a:lnTo>
                    <a:lnTo>
                      <a:pt x="221" y="10"/>
                    </a:lnTo>
                    <a:lnTo>
                      <a:pt x="230" y="6"/>
                    </a:lnTo>
                    <a:lnTo>
                      <a:pt x="239" y="3"/>
                    </a:lnTo>
                    <a:lnTo>
                      <a:pt x="239" y="3"/>
                    </a:lnTo>
                    <a:close/>
                  </a:path>
                </a:pathLst>
              </a:custGeom>
              <a:solidFill>
                <a:srgbClr val="E066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4" name="Freeform 30"/>
              <p:cNvSpPr>
                <a:spLocks/>
              </p:cNvSpPr>
              <p:nvPr/>
            </p:nvSpPr>
            <p:spPr bwMode="auto">
              <a:xfrm>
                <a:off x="4253" y="450"/>
                <a:ext cx="116" cy="97"/>
              </a:xfrm>
              <a:custGeom>
                <a:avLst/>
                <a:gdLst>
                  <a:gd name="T0" fmla="*/ 249 w 349"/>
                  <a:gd name="T1" fmla="*/ 0 h 292"/>
                  <a:gd name="T2" fmla="*/ 276 w 349"/>
                  <a:gd name="T3" fmla="*/ 0 h 292"/>
                  <a:gd name="T4" fmla="*/ 298 w 349"/>
                  <a:gd name="T5" fmla="*/ 8 h 292"/>
                  <a:gd name="T6" fmla="*/ 318 w 349"/>
                  <a:gd name="T7" fmla="*/ 21 h 292"/>
                  <a:gd name="T8" fmla="*/ 333 w 349"/>
                  <a:gd name="T9" fmla="*/ 39 h 292"/>
                  <a:gd name="T10" fmla="*/ 343 w 349"/>
                  <a:gd name="T11" fmla="*/ 60 h 292"/>
                  <a:gd name="T12" fmla="*/ 348 w 349"/>
                  <a:gd name="T13" fmla="*/ 85 h 292"/>
                  <a:gd name="T14" fmla="*/ 346 w 349"/>
                  <a:gd name="T15" fmla="*/ 112 h 292"/>
                  <a:gd name="T16" fmla="*/ 339 w 349"/>
                  <a:gd name="T17" fmla="*/ 138 h 292"/>
                  <a:gd name="T18" fmla="*/ 328 w 349"/>
                  <a:gd name="T19" fmla="*/ 161 h 292"/>
                  <a:gd name="T20" fmla="*/ 316 w 349"/>
                  <a:gd name="T21" fmla="*/ 184 h 292"/>
                  <a:gd name="T22" fmla="*/ 303 w 349"/>
                  <a:gd name="T23" fmla="*/ 205 h 292"/>
                  <a:gd name="T24" fmla="*/ 286 w 349"/>
                  <a:gd name="T25" fmla="*/ 225 h 292"/>
                  <a:gd name="T26" fmla="*/ 269 w 349"/>
                  <a:gd name="T27" fmla="*/ 243 h 292"/>
                  <a:gd name="T28" fmla="*/ 249 w 349"/>
                  <a:gd name="T29" fmla="*/ 261 h 292"/>
                  <a:gd name="T30" fmla="*/ 228 w 349"/>
                  <a:gd name="T31" fmla="*/ 276 h 292"/>
                  <a:gd name="T32" fmla="*/ 212 w 349"/>
                  <a:gd name="T33" fmla="*/ 288 h 292"/>
                  <a:gd name="T34" fmla="*/ 198 w 349"/>
                  <a:gd name="T35" fmla="*/ 291 h 292"/>
                  <a:gd name="T36" fmla="*/ 185 w 349"/>
                  <a:gd name="T37" fmla="*/ 292 h 292"/>
                  <a:gd name="T38" fmla="*/ 172 w 349"/>
                  <a:gd name="T39" fmla="*/ 291 h 292"/>
                  <a:gd name="T40" fmla="*/ 160 w 349"/>
                  <a:gd name="T41" fmla="*/ 289 h 292"/>
                  <a:gd name="T42" fmla="*/ 146 w 349"/>
                  <a:gd name="T43" fmla="*/ 285 h 292"/>
                  <a:gd name="T44" fmla="*/ 130 w 349"/>
                  <a:gd name="T45" fmla="*/ 278 h 292"/>
                  <a:gd name="T46" fmla="*/ 105 w 349"/>
                  <a:gd name="T47" fmla="*/ 261 h 292"/>
                  <a:gd name="T48" fmla="*/ 73 w 349"/>
                  <a:gd name="T49" fmla="*/ 236 h 292"/>
                  <a:gd name="T50" fmla="*/ 45 w 349"/>
                  <a:gd name="T51" fmla="*/ 206 h 292"/>
                  <a:gd name="T52" fmla="*/ 23 w 349"/>
                  <a:gd name="T53" fmla="*/ 173 h 292"/>
                  <a:gd name="T54" fmla="*/ 8 w 349"/>
                  <a:gd name="T55" fmla="*/ 139 h 292"/>
                  <a:gd name="T56" fmla="*/ 0 w 349"/>
                  <a:gd name="T57" fmla="*/ 105 h 292"/>
                  <a:gd name="T58" fmla="*/ 3 w 349"/>
                  <a:gd name="T59" fmla="*/ 70 h 292"/>
                  <a:gd name="T60" fmla="*/ 21 w 349"/>
                  <a:gd name="T61" fmla="*/ 38 h 292"/>
                  <a:gd name="T62" fmla="*/ 39 w 349"/>
                  <a:gd name="T63" fmla="*/ 17 h 292"/>
                  <a:gd name="T64" fmla="*/ 54 w 349"/>
                  <a:gd name="T65" fmla="*/ 8 h 292"/>
                  <a:gd name="T66" fmla="*/ 70 w 349"/>
                  <a:gd name="T67" fmla="*/ 3 h 292"/>
                  <a:gd name="T68" fmla="*/ 88 w 349"/>
                  <a:gd name="T69" fmla="*/ 3 h 292"/>
                  <a:gd name="T70" fmla="*/ 108 w 349"/>
                  <a:gd name="T71" fmla="*/ 8 h 292"/>
                  <a:gd name="T72" fmla="*/ 125 w 349"/>
                  <a:gd name="T73" fmla="*/ 15 h 292"/>
                  <a:gd name="T74" fmla="*/ 142 w 349"/>
                  <a:gd name="T75" fmla="*/ 27 h 292"/>
                  <a:gd name="T76" fmla="*/ 157 w 349"/>
                  <a:gd name="T77" fmla="*/ 41 h 292"/>
                  <a:gd name="T78" fmla="*/ 173 w 349"/>
                  <a:gd name="T79" fmla="*/ 44 h 292"/>
                  <a:gd name="T80" fmla="*/ 190 w 349"/>
                  <a:gd name="T81" fmla="*/ 30 h 292"/>
                  <a:gd name="T82" fmla="*/ 209 w 349"/>
                  <a:gd name="T83" fmla="*/ 15 h 292"/>
                  <a:gd name="T84" fmla="*/ 228 w 349"/>
                  <a:gd name="T85" fmla="*/ 5 h 292"/>
                  <a:gd name="T86" fmla="*/ 237 w 349"/>
                  <a:gd name="T8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9" h="292">
                    <a:moveTo>
                      <a:pt x="237" y="2"/>
                    </a:moveTo>
                    <a:lnTo>
                      <a:pt x="249" y="0"/>
                    </a:lnTo>
                    <a:lnTo>
                      <a:pt x="263" y="0"/>
                    </a:lnTo>
                    <a:lnTo>
                      <a:pt x="276" y="0"/>
                    </a:lnTo>
                    <a:lnTo>
                      <a:pt x="288" y="5"/>
                    </a:lnTo>
                    <a:lnTo>
                      <a:pt x="298" y="8"/>
                    </a:lnTo>
                    <a:lnTo>
                      <a:pt x="309" y="15"/>
                    </a:lnTo>
                    <a:lnTo>
                      <a:pt x="318" y="21"/>
                    </a:lnTo>
                    <a:lnTo>
                      <a:pt x="327" y="32"/>
                    </a:lnTo>
                    <a:lnTo>
                      <a:pt x="333" y="39"/>
                    </a:lnTo>
                    <a:lnTo>
                      <a:pt x="340" y="51"/>
                    </a:lnTo>
                    <a:lnTo>
                      <a:pt x="343" y="60"/>
                    </a:lnTo>
                    <a:lnTo>
                      <a:pt x="348" y="73"/>
                    </a:lnTo>
                    <a:lnTo>
                      <a:pt x="348" y="85"/>
                    </a:lnTo>
                    <a:lnTo>
                      <a:pt x="349" y="99"/>
                    </a:lnTo>
                    <a:lnTo>
                      <a:pt x="346" y="112"/>
                    </a:lnTo>
                    <a:lnTo>
                      <a:pt x="345" y="127"/>
                    </a:lnTo>
                    <a:lnTo>
                      <a:pt x="339" y="138"/>
                    </a:lnTo>
                    <a:lnTo>
                      <a:pt x="334" y="151"/>
                    </a:lnTo>
                    <a:lnTo>
                      <a:pt x="328" y="161"/>
                    </a:lnTo>
                    <a:lnTo>
                      <a:pt x="322" y="175"/>
                    </a:lnTo>
                    <a:lnTo>
                      <a:pt x="316" y="184"/>
                    </a:lnTo>
                    <a:lnTo>
                      <a:pt x="309" y="194"/>
                    </a:lnTo>
                    <a:lnTo>
                      <a:pt x="303" y="205"/>
                    </a:lnTo>
                    <a:lnTo>
                      <a:pt x="295" y="216"/>
                    </a:lnTo>
                    <a:lnTo>
                      <a:pt x="286" y="225"/>
                    </a:lnTo>
                    <a:lnTo>
                      <a:pt x="277" y="234"/>
                    </a:lnTo>
                    <a:lnTo>
                      <a:pt x="269" y="243"/>
                    </a:lnTo>
                    <a:lnTo>
                      <a:pt x="260" y="252"/>
                    </a:lnTo>
                    <a:lnTo>
                      <a:pt x="249" y="261"/>
                    </a:lnTo>
                    <a:lnTo>
                      <a:pt x="240" y="269"/>
                    </a:lnTo>
                    <a:lnTo>
                      <a:pt x="228" y="276"/>
                    </a:lnTo>
                    <a:lnTo>
                      <a:pt x="218" y="285"/>
                    </a:lnTo>
                    <a:lnTo>
                      <a:pt x="212" y="288"/>
                    </a:lnTo>
                    <a:lnTo>
                      <a:pt x="204" y="289"/>
                    </a:lnTo>
                    <a:lnTo>
                      <a:pt x="198" y="291"/>
                    </a:lnTo>
                    <a:lnTo>
                      <a:pt x="193" y="292"/>
                    </a:lnTo>
                    <a:lnTo>
                      <a:pt x="185" y="292"/>
                    </a:lnTo>
                    <a:lnTo>
                      <a:pt x="179" y="292"/>
                    </a:lnTo>
                    <a:lnTo>
                      <a:pt x="172" y="291"/>
                    </a:lnTo>
                    <a:lnTo>
                      <a:pt x="167" y="291"/>
                    </a:lnTo>
                    <a:lnTo>
                      <a:pt x="160" y="289"/>
                    </a:lnTo>
                    <a:lnTo>
                      <a:pt x="154" y="286"/>
                    </a:lnTo>
                    <a:lnTo>
                      <a:pt x="146" y="285"/>
                    </a:lnTo>
                    <a:lnTo>
                      <a:pt x="140" y="282"/>
                    </a:lnTo>
                    <a:lnTo>
                      <a:pt x="130" y="278"/>
                    </a:lnTo>
                    <a:lnTo>
                      <a:pt x="121" y="275"/>
                    </a:lnTo>
                    <a:lnTo>
                      <a:pt x="105" y="261"/>
                    </a:lnTo>
                    <a:lnTo>
                      <a:pt x="90" y="249"/>
                    </a:lnTo>
                    <a:lnTo>
                      <a:pt x="73" y="236"/>
                    </a:lnTo>
                    <a:lnTo>
                      <a:pt x="60" y="222"/>
                    </a:lnTo>
                    <a:lnTo>
                      <a:pt x="45" y="206"/>
                    </a:lnTo>
                    <a:lnTo>
                      <a:pt x="34" y="190"/>
                    </a:lnTo>
                    <a:lnTo>
                      <a:pt x="23" y="173"/>
                    </a:lnTo>
                    <a:lnTo>
                      <a:pt x="15" y="157"/>
                    </a:lnTo>
                    <a:lnTo>
                      <a:pt x="8" y="139"/>
                    </a:lnTo>
                    <a:lnTo>
                      <a:pt x="3" y="123"/>
                    </a:lnTo>
                    <a:lnTo>
                      <a:pt x="0" y="105"/>
                    </a:lnTo>
                    <a:lnTo>
                      <a:pt x="2" y="87"/>
                    </a:lnTo>
                    <a:lnTo>
                      <a:pt x="3" y="70"/>
                    </a:lnTo>
                    <a:lnTo>
                      <a:pt x="11" y="54"/>
                    </a:lnTo>
                    <a:lnTo>
                      <a:pt x="21" y="38"/>
                    </a:lnTo>
                    <a:lnTo>
                      <a:pt x="34" y="24"/>
                    </a:lnTo>
                    <a:lnTo>
                      <a:pt x="39" y="17"/>
                    </a:lnTo>
                    <a:lnTo>
                      <a:pt x="46" y="12"/>
                    </a:lnTo>
                    <a:lnTo>
                      <a:pt x="54" y="8"/>
                    </a:lnTo>
                    <a:lnTo>
                      <a:pt x="63" y="5"/>
                    </a:lnTo>
                    <a:lnTo>
                      <a:pt x="70" y="3"/>
                    </a:lnTo>
                    <a:lnTo>
                      <a:pt x="81" y="3"/>
                    </a:lnTo>
                    <a:lnTo>
                      <a:pt x="88" y="3"/>
                    </a:lnTo>
                    <a:lnTo>
                      <a:pt x="99" y="6"/>
                    </a:lnTo>
                    <a:lnTo>
                      <a:pt x="108" y="8"/>
                    </a:lnTo>
                    <a:lnTo>
                      <a:pt x="116" y="12"/>
                    </a:lnTo>
                    <a:lnTo>
                      <a:pt x="125" y="15"/>
                    </a:lnTo>
                    <a:lnTo>
                      <a:pt x="134" y="21"/>
                    </a:lnTo>
                    <a:lnTo>
                      <a:pt x="142" y="27"/>
                    </a:lnTo>
                    <a:lnTo>
                      <a:pt x="149" y="33"/>
                    </a:lnTo>
                    <a:lnTo>
                      <a:pt x="157" y="41"/>
                    </a:lnTo>
                    <a:lnTo>
                      <a:pt x="167" y="50"/>
                    </a:lnTo>
                    <a:lnTo>
                      <a:pt x="173" y="44"/>
                    </a:lnTo>
                    <a:lnTo>
                      <a:pt x="181" y="38"/>
                    </a:lnTo>
                    <a:lnTo>
                      <a:pt x="190" y="30"/>
                    </a:lnTo>
                    <a:lnTo>
                      <a:pt x="200" y="24"/>
                    </a:lnTo>
                    <a:lnTo>
                      <a:pt x="209" y="15"/>
                    </a:lnTo>
                    <a:lnTo>
                      <a:pt x="219" y="9"/>
                    </a:lnTo>
                    <a:lnTo>
                      <a:pt x="228" y="5"/>
                    </a:lnTo>
                    <a:lnTo>
                      <a:pt x="237" y="2"/>
                    </a:lnTo>
                    <a:lnTo>
                      <a:pt x="237" y="2"/>
                    </a:lnTo>
                    <a:close/>
                  </a:path>
                </a:pathLst>
              </a:custGeom>
              <a:solidFill>
                <a:srgbClr val="ED73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5" name="Freeform 31"/>
              <p:cNvSpPr>
                <a:spLocks/>
              </p:cNvSpPr>
              <p:nvPr/>
            </p:nvSpPr>
            <p:spPr bwMode="auto">
              <a:xfrm>
                <a:off x="4219" y="513"/>
                <a:ext cx="115" cy="97"/>
              </a:xfrm>
              <a:custGeom>
                <a:avLst/>
                <a:gdLst>
                  <a:gd name="T0" fmla="*/ 249 w 346"/>
                  <a:gd name="T1" fmla="*/ 0 h 291"/>
                  <a:gd name="T2" fmla="*/ 276 w 346"/>
                  <a:gd name="T3" fmla="*/ 2 h 291"/>
                  <a:gd name="T4" fmla="*/ 298 w 346"/>
                  <a:gd name="T5" fmla="*/ 8 h 291"/>
                  <a:gd name="T6" fmla="*/ 317 w 346"/>
                  <a:gd name="T7" fmla="*/ 19 h 291"/>
                  <a:gd name="T8" fmla="*/ 331 w 346"/>
                  <a:gd name="T9" fmla="*/ 39 h 291"/>
                  <a:gd name="T10" fmla="*/ 341 w 346"/>
                  <a:gd name="T11" fmla="*/ 60 h 291"/>
                  <a:gd name="T12" fmla="*/ 346 w 346"/>
                  <a:gd name="T13" fmla="*/ 85 h 291"/>
                  <a:gd name="T14" fmla="*/ 344 w 346"/>
                  <a:gd name="T15" fmla="*/ 112 h 291"/>
                  <a:gd name="T16" fmla="*/ 337 w 346"/>
                  <a:gd name="T17" fmla="*/ 139 h 291"/>
                  <a:gd name="T18" fmla="*/ 326 w 346"/>
                  <a:gd name="T19" fmla="*/ 162 h 291"/>
                  <a:gd name="T20" fmla="*/ 316 w 346"/>
                  <a:gd name="T21" fmla="*/ 185 h 291"/>
                  <a:gd name="T22" fmla="*/ 302 w 346"/>
                  <a:gd name="T23" fmla="*/ 204 h 291"/>
                  <a:gd name="T24" fmla="*/ 286 w 346"/>
                  <a:gd name="T25" fmla="*/ 225 h 291"/>
                  <a:gd name="T26" fmla="*/ 268 w 346"/>
                  <a:gd name="T27" fmla="*/ 243 h 291"/>
                  <a:gd name="T28" fmla="*/ 249 w 346"/>
                  <a:gd name="T29" fmla="*/ 259 h 291"/>
                  <a:gd name="T30" fmla="*/ 228 w 346"/>
                  <a:gd name="T31" fmla="*/ 276 h 291"/>
                  <a:gd name="T32" fmla="*/ 212 w 346"/>
                  <a:gd name="T33" fmla="*/ 285 h 291"/>
                  <a:gd name="T34" fmla="*/ 198 w 346"/>
                  <a:gd name="T35" fmla="*/ 289 h 291"/>
                  <a:gd name="T36" fmla="*/ 185 w 346"/>
                  <a:gd name="T37" fmla="*/ 291 h 291"/>
                  <a:gd name="T38" fmla="*/ 171 w 346"/>
                  <a:gd name="T39" fmla="*/ 291 h 291"/>
                  <a:gd name="T40" fmla="*/ 158 w 346"/>
                  <a:gd name="T41" fmla="*/ 288 h 291"/>
                  <a:gd name="T42" fmla="*/ 146 w 346"/>
                  <a:gd name="T43" fmla="*/ 283 h 291"/>
                  <a:gd name="T44" fmla="*/ 131 w 346"/>
                  <a:gd name="T45" fmla="*/ 277 h 291"/>
                  <a:gd name="T46" fmla="*/ 104 w 346"/>
                  <a:gd name="T47" fmla="*/ 262 h 291"/>
                  <a:gd name="T48" fmla="*/ 73 w 346"/>
                  <a:gd name="T49" fmla="*/ 235 h 291"/>
                  <a:gd name="T50" fmla="*/ 45 w 346"/>
                  <a:gd name="T51" fmla="*/ 204 h 291"/>
                  <a:gd name="T52" fmla="*/ 22 w 346"/>
                  <a:gd name="T53" fmla="*/ 171 h 291"/>
                  <a:gd name="T54" fmla="*/ 7 w 346"/>
                  <a:gd name="T55" fmla="*/ 139 h 291"/>
                  <a:gd name="T56" fmla="*/ 0 w 346"/>
                  <a:gd name="T57" fmla="*/ 103 h 291"/>
                  <a:gd name="T58" fmla="*/ 3 w 346"/>
                  <a:gd name="T59" fmla="*/ 70 h 291"/>
                  <a:gd name="T60" fmla="*/ 21 w 346"/>
                  <a:gd name="T61" fmla="*/ 36 h 291"/>
                  <a:gd name="T62" fmla="*/ 40 w 346"/>
                  <a:gd name="T63" fmla="*/ 15 h 291"/>
                  <a:gd name="T64" fmla="*/ 53 w 346"/>
                  <a:gd name="T65" fmla="*/ 6 h 291"/>
                  <a:gd name="T66" fmla="*/ 70 w 346"/>
                  <a:gd name="T67" fmla="*/ 2 h 291"/>
                  <a:gd name="T68" fmla="*/ 88 w 346"/>
                  <a:gd name="T69" fmla="*/ 2 h 291"/>
                  <a:gd name="T70" fmla="*/ 106 w 346"/>
                  <a:gd name="T71" fmla="*/ 6 h 291"/>
                  <a:gd name="T72" fmla="*/ 124 w 346"/>
                  <a:gd name="T73" fmla="*/ 15 h 291"/>
                  <a:gd name="T74" fmla="*/ 141 w 346"/>
                  <a:gd name="T75" fmla="*/ 25 h 291"/>
                  <a:gd name="T76" fmla="*/ 158 w 346"/>
                  <a:gd name="T77" fmla="*/ 39 h 291"/>
                  <a:gd name="T78" fmla="*/ 173 w 346"/>
                  <a:gd name="T79" fmla="*/ 42 h 291"/>
                  <a:gd name="T80" fmla="*/ 191 w 346"/>
                  <a:gd name="T81" fmla="*/ 28 h 291"/>
                  <a:gd name="T82" fmla="*/ 209 w 346"/>
                  <a:gd name="T83" fmla="*/ 15 h 291"/>
                  <a:gd name="T84" fmla="*/ 226 w 346"/>
                  <a:gd name="T85" fmla="*/ 3 h 291"/>
                  <a:gd name="T86" fmla="*/ 237 w 346"/>
                  <a:gd name="T87" fmla="*/ 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1">
                    <a:moveTo>
                      <a:pt x="237" y="2"/>
                    </a:moveTo>
                    <a:lnTo>
                      <a:pt x="249" y="0"/>
                    </a:lnTo>
                    <a:lnTo>
                      <a:pt x="264" y="0"/>
                    </a:lnTo>
                    <a:lnTo>
                      <a:pt x="276" y="2"/>
                    </a:lnTo>
                    <a:lnTo>
                      <a:pt x="288" y="5"/>
                    </a:lnTo>
                    <a:lnTo>
                      <a:pt x="298" y="8"/>
                    </a:lnTo>
                    <a:lnTo>
                      <a:pt x="308" y="14"/>
                    </a:lnTo>
                    <a:lnTo>
                      <a:pt x="317" y="19"/>
                    </a:lnTo>
                    <a:lnTo>
                      <a:pt x="326" y="30"/>
                    </a:lnTo>
                    <a:lnTo>
                      <a:pt x="331" y="39"/>
                    </a:lnTo>
                    <a:lnTo>
                      <a:pt x="337" y="49"/>
                    </a:lnTo>
                    <a:lnTo>
                      <a:pt x="341" y="60"/>
                    </a:lnTo>
                    <a:lnTo>
                      <a:pt x="344" y="73"/>
                    </a:lnTo>
                    <a:lnTo>
                      <a:pt x="346" y="85"/>
                    </a:lnTo>
                    <a:lnTo>
                      <a:pt x="346" y="98"/>
                    </a:lnTo>
                    <a:lnTo>
                      <a:pt x="344" y="112"/>
                    </a:lnTo>
                    <a:lnTo>
                      <a:pt x="343" y="128"/>
                    </a:lnTo>
                    <a:lnTo>
                      <a:pt x="337" y="139"/>
                    </a:lnTo>
                    <a:lnTo>
                      <a:pt x="332" y="151"/>
                    </a:lnTo>
                    <a:lnTo>
                      <a:pt x="326" y="162"/>
                    </a:lnTo>
                    <a:lnTo>
                      <a:pt x="322" y="174"/>
                    </a:lnTo>
                    <a:lnTo>
                      <a:pt x="316" y="185"/>
                    </a:lnTo>
                    <a:lnTo>
                      <a:pt x="308" y="194"/>
                    </a:lnTo>
                    <a:lnTo>
                      <a:pt x="302" y="204"/>
                    </a:lnTo>
                    <a:lnTo>
                      <a:pt x="295" y="216"/>
                    </a:lnTo>
                    <a:lnTo>
                      <a:pt x="286" y="225"/>
                    </a:lnTo>
                    <a:lnTo>
                      <a:pt x="277" y="234"/>
                    </a:lnTo>
                    <a:lnTo>
                      <a:pt x="268" y="243"/>
                    </a:lnTo>
                    <a:lnTo>
                      <a:pt x="259" y="252"/>
                    </a:lnTo>
                    <a:lnTo>
                      <a:pt x="249" y="259"/>
                    </a:lnTo>
                    <a:lnTo>
                      <a:pt x="240" y="267"/>
                    </a:lnTo>
                    <a:lnTo>
                      <a:pt x="228" y="276"/>
                    </a:lnTo>
                    <a:lnTo>
                      <a:pt x="217" y="283"/>
                    </a:lnTo>
                    <a:lnTo>
                      <a:pt x="212" y="285"/>
                    </a:lnTo>
                    <a:lnTo>
                      <a:pt x="204" y="288"/>
                    </a:lnTo>
                    <a:lnTo>
                      <a:pt x="198" y="289"/>
                    </a:lnTo>
                    <a:lnTo>
                      <a:pt x="191" y="291"/>
                    </a:lnTo>
                    <a:lnTo>
                      <a:pt x="185" y="291"/>
                    </a:lnTo>
                    <a:lnTo>
                      <a:pt x="177" y="291"/>
                    </a:lnTo>
                    <a:lnTo>
                      <a:pt x="171" y="291"/>
                    </a:lnTo>
                    <a:lnTo>
                      <a:pt x="165" y="291"/>
                    </a:lnTo>
                    <a:lnTo>
                      <a:pt x="158" y="288"/>
                    </a:lnTo>
                    <a:lnTo>
                      <a:pt x="152" y="285"/>
                    </a:lnTo>
                    <a:lnTo>
                      <a:pt x="146" y="283"/>
                    </a:lnTo>
                    <a:lnTo>
                      <a:pt x="140" y="282"/>
                    </a:lnTo>
                    <a:lnTo>
                      <a:pt x="131" y="277"/>
                    </a:lnTo>
                    <a:lnTo>
                      <a:pt x="122" y="274"/>
                    </a:lnTo>
                    <a:lnTo>
                      <a:pt x="104" y="262"/>
                    </a:lnTo>
                    <a:lnTo>
                      <a:pt x="89" y="249"/>
                    </a:lnTo>
                    <a:lnTo>
                      <a:pt x="73" y="235"/>
                    </a:lnTo>
                    <a:lnTo>
                      <a:pt x="59" y="222"/>
                    </a:lnTo>
                    <a:lnTo>
                      <a:pt x="45" y="204"/>
                    </a:lnTo>
                    <a:lnTo>
                      <a:pt x="34" y="189"/>
                    </a:lnTo>
                    <a:lnTo>
                      <a:pt x="22" y="171"/>
                    </a:lnTo>
                    <a:lnTo>
                      <a:pt x="15" y="157"/>
                    </a:lnTo>
                    <a:lnTo>
                      <a:pt x="7" y="139"/>
                    </a:lnTo>
                    <a:lnTo>
                      <a:pt x="3" y="121"/>
                    </a:lnTo>
                    <a:lnTo>
                      <a:pt x="0" y="103"/>
                    </a:lnTo>
                    <a:lnTo>
                      <a:pt x="1" y="87"/>
                    </a:lnTo>
                    <a:lnTo>
                      <a:pt x="3" y="70"/>
                    </a:lnTo>
                    <a:lnTo>
                      <a:pt x="10" y="52"/>
                    </a:lnTo>
                    <a:lnTo>
                      <a:pt x="21" y="36"/>
                    </a:lnTo>
                    <a:lnTo>
                      <a:pt x="34" y="21"/>
                    </a:lnTo>
                    <a:lnTo>
                      <a:pt x="40" y="15"/>
                    </a:lnTo>
                    <a:lnTo>
                      <a:pt x="46" y="11"/>
                    </a:lnTo>
                    <a:lnTo>
                      <a:pt x="53" y="6"/>
                    </a:lnTo>
                    <a:lnTo>
                      <a:pt x="62" y="3"/>
                    </a:lnTo>
                    <a:lnTo>
                      <a:pt x="70" y="2"/>
                    </a:lnTo>
                    <a:lnTo>
                      <a:pt x="79" y="2"/>
                    </a:lnTo>
                    <a:lnTo>
                      <a:pt x="88" y="2"/>
                    </a:lnTo>
                    <a:lnTo>
                      <a:pt x="98" y="6"/>
                    </a:lnTo>
                    <a:lnTo>
                      <a:pt x="106" y="6"/>
                    </a:lnTo>
                    <a:lnTo>
                      <a:pt x="115" y="11"/>
                    </a:lnTo>
                    <a:lnTo>
                      <a:pt x="124" y="15"/>
                    </a:lnTo>
                    <a:lnTo>
                      <a:pt x="134" y="19"/>
                    </a:lnTo>
                    <a:lnTo>
                      <a:pt x="141" y="25"/>
                    </a:lnTo>
                    <a:lnTo>
                      <a:pt x="149" y="33"/>
                    </a:lnTo>
                    <a:lnTo>
                      <a:pt x="158" y="39"/>
                    </a:lnTo>
                    <a:lnTo>
                      <a:pt x="167" y="48"/>
                    </a:lnTo>
                    <a:lnTo>
                      <a:pt x="173" y="42"/>
                    </a:lnTo>
                    <a:lnTo>
                      <a:pt x="182" y="36"/>
                    </a:lnTo>
                    <a:lnTo>
                      <a:pt x="191" y="28"/>
                    </a:lnTo>
                    <a:lnTo>
                      <a:pt x="200" y="21"/>
                    </a:lnTo>
                    <a:lnTo>
                      <a:pt x="209" y="15"/>
                    </a:lnTo>
                    <a:lnTo>
                      <a:pt x="217" y="8"/>
                    </a:lnTo>
                    <a:lnTo>
                      <a:pt x="226" y="3"/>
                    </a:lnTo>
                    <a:lnTo>
                      <a:pt x="237" y="2"/>
                    </a:lnTo>
                    <a:lnTo>
                      <a:pt x="237" y="2"/>
                    </a:lnTo>
                    <a:close/>
                  </a:path>
                </a:pathLst>
              </a:custGeom>
              <a:solidFill>
                <a:srgbClr val="D157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6" name="Freeform 32"/>
              <p:cNvSpPr>
                <a:spLocks/>
              </p:cNvSpPr>
              <p:nvPr/>
            </p:nvSpPr>
            <p:spPr bwMode="auto">
              <a:xfrm>
                <a:off x="4325" y="435"/>
                <a:ext cx="115" cy="98"/>
              </a:xfrm>
              <a:custGeom>
                <a:avLst/>
                <a:gdLst>
                  <a:gd name="T0" fmla="*/ 251 w 346"/>
                  <a:gd name="T1" fmla="*/ 0 h 292"/>
                  <a:gd name="T2" fmla="*/ 276 w 346"/>
                  <a:gd name="T3" fmla="*/ 3 h 292"/>
                  <a:gd name="T4" fmla="*/ 299 w 346"/>
                  <a:gd name="T5" fmla="*/ 9 h 292"/>
                  <a:gd name="T6" fmla="*/ 318 w 346"/>
                  <a:gd name="T7" fmla="*/ 23 h 292"/>
                  <a:gd name="T8" fmla="*/ 333 w 346"/>
                  <a:gd name="T9" fmla="*/ 39 h 292"/>
                  <a:gd name="T10" fmla="*/ 342 w 346"/>
                  <a:gd name="T11" fmla="*/ 61 h 292"/>
                  <a:gd name="T12" fmla="*/ 346 w 346"/>
                  <a:gd name="T13" fmla="*/ 85 h 292"/>
                  <a:gd name="T14" fmla="*/ 345 w 346"/>
                  <a:gd name="T15" fmla="*/ 112 h 292"/>
                  <a:gd name="T16" fmla="*/ 337 w 346"/>
                  <a:gd name="T17" fmla="*/ 139 h 292"/>
                  <a:gd name="T18" fmla="*/ 327 w 346"/>
                  <a:gd name="T19" fmla="*/ 163 h 292"/>
                  <a:gd name="T20" fmla="*/ 315 w 346"/>
                  <a:gd name="T21" fmla="*/ 185 h 292"/>
                  <a:gd name="T22" fmla="*/ 303 w 346"/>
                  <a:gd name="T23" fmla="*/ 206 h 292"/>
                  <a:gd name="T24" fmla="*/ 288 w 346"/>
                  <a:gd name="T25" fmla="*/ 227 h 292"/>
                  <a:gd name="T26" fmla="*/ 270 w 346"/>
                  <a:gd name="T27" fmla="*/ 245 h 292"/>
                  <a:gd name="T28" fmla="*/ 251 w 346"/>
                  <a:gd name="T29" fmla="*/ 261 h 292"/>
                  <a:gd name="T30" fmla="*/ 230 w 346"/>
                  <a:gd name="T31" fmla="*/ 277 h 292"/>
                  <a:gd name="T32" fmla="*/ 214 w 346"/>
                  <a:gd name="T33" fmla="*/ 288 h 292"/>
                  <a:gd name="T34" fmla="*/ 200 w 346"/>
                  <a:gd name="T35" fmla="*/ 291 h 292"/>
                  <a:gd name="T36" fmla="*/ 187 w 346"/>
                  <a:gd name="T37" fmla="*/ 292 h 292"/>
                  <a:gd name="T38" fmla="*/ 173 w 346"/>
                  <a:gd name="T39" fmla="*/ 291 h 292"/>
                  <a:gd name="T40" fmla="*/ 160 w 346"/>
                  <a:gd name="T41" fmla="*/ 289 h 292"/>
                  <a:gd name="T42" fmla="*/ 146 w 346"/>
                  <a:gd name="T43" fmla="*/ 285 h 292"/>
                  <a:gd name="T44" fmla="*/ 129 w 346"/>
                  <a:gd name="T45" fmla="*/ 277 h 292"/>
                  <a:gd name="T46" fmla="*/ 103 w 346"/>
                  <a:gd name="T47" fmla="*/ 262 h 292"/>
                  <a:gd name="T48" fmla="*/ 73 w 346"/>
                  <a:gd name="T49" fmla="*/ 236 h 292"/>
                  <a:gd name="T50" fmla="*/ 45 w 346"/>
                  <a:gd name="T51" fmla="*/ 206 h 292"/>
                  <a:gd name="T52" fmla="*/ 24 w 346"/>
                  <a:gd name="T53" fmla="*/ 173 h 292"/>
                  <a:gd name="T54" fmla="*/ 8 w 346"/>
                  <a:gd name="T55" fmla="*/ 140 h 292"/>
                  <a:gd name="T56" fmla="*/ 0 w 346"/>
                  <a:gd name="T57" fmla="*/ 105 h 292"/>
                  <a:gd name="T58" fmla="*/ 3 w 346"/>
                  <a:gd name="T59" fmla="*/ 72 h 292"/>
                  <a:gd name="T60" fmla="*/ 20 w 346"/>
                  <a:gd name="T61" fmla="*/ 38 h 292"/>
                  <a:gd name="T62" fmla="*/ 39 w 346"/>
                  <a:gd name="T63" fmla="*/ 17 h 292"/>
                  <a:gd name="T64" fmla="*/ 54 w 346"/>
                  <a:gd name="T65" fmla="*/ 8 h 292"/>
                  <a:gd name="T66" fmla="*/ 70 w 346"/>
                  <a:gd name="T67" fmla="*/ 3 h 292"/>
                  <a:gd name="T68" fmla="*/ 87 w 346"/>
                  <a:gd name="T69" fmla="*/ 3 h 292"/>
                  <a:gd name="T70" fmla="*/ 106 w 346"/>
                  <a:gd name="T71" fmla="*/ 8 h 292"/>
                  <a:gd name="T72" fmla="*/ 124 w 346"/>
                  <a:gd name="T73" fmla="*/ 15 h 292"/>
                  <a:gd name="T74" fmla="*/ 140 w 346"/>
                  <a:gd name="T75" fmla="*/ 27 h 292"/>
                  <a:gd name="T76" fmla="*/ 157 w 346"/>
                  <a:gd name="T77" fmla="*/ 40 h 292"/>
                  <a:gd name="T78" fmla="*/ 172 w 346"/>
                  <a:gd name="T79" fmla="*/ 43 h 292"/>
                  <a:gd name="T80" fmla="*/ 190 w 346"/>
                  <a:gd name="T81" fmla="*/ 30 h 292"/>
                  <a:gd name="T82" fmla="*/ 209 w 346"/>
                  <a:gd name="T83" fmla="*/ 17 h 292"/>
                  <a:gd name="T84" fmla="*/ 228 w 346"/>
                  <a:gd name="T85" fmla="*/ 5 h 292"/>
                  <a:gd name="T86" fmla="*/ 237 w 346"/>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7" y="3"/>
                    </a:moveTo>
                    <a:lnTo>
                      <a:pt x="251" y="0"/>
                    </a:lnTo>
                    <a:lnTo>
                      <a:pt x="264" y="0"/>
                    </a:lnTo>
                    <a:lnTo>
                      <a:pt x="276" y="3"/>
                    </a:lnTo>
                    <a:lnTo>
                      <a:pt x="288" y="6"/>
                    </a:lnTo>
                    <a:lnTo>
                      <a:pt x="299" y="9"/>
                    </a:lnTo>
                    <a:lnTo>
                      <a:pt x="309" y="17"/>
                    </a:lnTo>
                    <a:lnTo>
                      <a:pt x="318" y="23"/>
                    </a:lnTo>
                    <a:lnTo>
                      <a:pt x="327" y="32"/>
                    </a:lnTo>
                    <a:lnTo>
                      <a:pt x="333" y="39"/>
                    </a:lnTo>
                    <a:lnTo>
                      <a:pt x="339" y="51"/>
                    </a:lnTo>
                    <a:lnTo>
                      <a:pt x="342" y="61"/>
                    </a:lnTo>
                    <a:lnTo>
                      <a:pt x="346" y="73"/>
                    </a:lnTo>
                    <a:lnTo>
                      <a:pt x="346" y="85"/>
                    </a:lnTo>
                    <a:lnTo>
                      <a:pt x="346" y="99"/>
                    </a:lnTo>
                    <a:lnTo>
                      <a:pt x="345" y="112"/>
                    </a:lnTo>
                    <a:lnTo>
                      <a:pt x="342" y="127"/>
                    </a:lnTo>
                    <a:lnTo>
                      <a:pt x="337" y="139"/>
                    </a:lnTo>
                    <a:lnTo>
                      <a:pt x="333" y="151"/>
                    </a:lnTo>
                    <a:lnTo>
                      <a:pt x="327" y="163"/>
                    </a:lnTo>
                    <a:lnTo>
                      <a:pt x="322" y="175"/>
                    </a:lnTo>
                    <a:lnTo>
                      <a:pt x="315" y="185"/>
                    </a:lnTo>
                    <a:lnTo>
                      <a:pt x="310" y="195"/>
                    </a:lnTo>
                    <a:lnTo>
                      <a:pt x="303" y="206"/>
                    </a:lnTo>
                    <a:lnTo>
                      <a:pt x="297" y="218"/>
                    </a:lnTo>
                    <a:lnTo>
                      <a:pt x="288" y="227"/>
                    </a:lnTo>
                    <a:lnTo>
                      <a:pt x="279" y="236"/>
                    </a:lnTo>
                    <a:lnTo>
                      <a:pt x="270" y="245"/>
                    </a:lnTo>
                    <a:lnTo>
                      <a:pt x="261" y="253"/>
                    </a:lnTo>
                    <a:lnTo>
                      <a:pt x="251" y="261"/>
                    </a:lnTo>
                    <a:lnTo>
                      <a:pt x="242" y="268"/>
                    </a:lnTo>
                    <a:lnTo>
                      <a:pt x="230" y="277"/>
                    </a:lnTo>
                    <a:lnTo>
                      <a:pt x="219" y="286"/>
                    </a:lnTo>
                    <a:lnTo>
                      <a:pt x="214" y="288"/>
                    </a:lnTo>
                    <a:lnTo>
                      <a:pt x="206" y="291"/>
                    </a:lnTo>
                    <a:lnTo>
                      <a:pt x="200" y="291"/>
                    </a:lnTo>
                    <a:lnTo>
                      <a:pt x="193" y="292"/>
                    </a:lnTo>
                    <a:lnTo>
                      <a:pt x="187" y="292"/>
                    </a:lnTo>
                    <a:lnTo>
                      <a:pt x="179" y="292"/>
                    </a:lnTo>
                    <a:lnTo>
                      <a:pt x="173" y="291"/>
                    </a:lnTo>
                    <a:lnTo>
                      <a:pt x="166" y="291"/>
                    </a:lnTo>
                    <a:lnTo>
                      <a:pt x="160" y="289"/>
                    </a:lnTo>
                    <a:lnTo>
                      <a:pt x="152" y="286"/>
                    </a:lnTo>
                    <a:lnTo>
                      <a:pt x="146" y="285"/>
                    </a:lnTo>
                    <a:lnTo>
                      <a:pt x="140" y="282"/>
                    </a:lnTo>
                    <a:lnTo>
                      <a:pt x="129" y="277"/>
                    </a:lnTo>
                    <a:lnTo>
                      <a:pt x="120" y="274"/>
                    </a:lnTo>
                    <a:lnTo>
                      <a:pt x="103" y="262"/>
                    </a:lnTo>
                    <a:lnTo>
                      <a:pt x="87" y="249"/>
                    </a:lnTo>
                    <a:lnTo>
                      <a:pt x="73" y="236"/>
                    </a:lnTo>
                    <a:lnTo>
                      <a:pt x="60" y="222"/>
                    </a:lnTo>
                    <a:lnTo>
                      <a:pt x="45" y="206"/>
                    </a:lnTo>
                    <a:lnTo>
                      <a:pt x="33" y="189"/>
                    </a:lnTo>
                    <a:lnTo>
                      <a:pt x="24" y="173"/>
                    </a:lnTo>
                    <a:lnTo>
                      <a:pt x="15" y="158"/>
                    </a:lnTo>
                    <a:lnTo>
                      <a:pt x="8" y="140"/>
                    </a:lnTo>
                    <a:lnTo>
                      <a:pt x="3" y="122"/>
                    </a:lnTo>
                    <a:lnTo>
                      <a:pt x="0" y="105"/>
                    </a:lnTo>
                    <a:lnTo>
                      <a:pt x="0" y="88"/>
                    </a:lnTo>
                    <a:lnTo>
                      <a:pt x="3" y="72"/>
                    </a:lnTo>
                    <a:lnTo>
                      <a:pt x="9" y="54"/>
                    </a:lnTo>
                    <a:lnTo>
                      <a:pt x="20" y="38"/>
                    </a:lnTo>
                    <a:lnTo>
                      <a:pt x="33" y="24"/>
                    </a:lnTo>
                    <a:lnTo>
                      <a:pt x="39" y="17"/>
                    </a:lnTo>
                    <a:lnTo>
                      <a:pt x="47" y="12"/>
                    </a:lnTo>
                    <a:lnTo>
                      <a:pt x="54" y="8"/>
                    </a:lnTo>
                    <a:lnTo>
                      <a:pt x="63" y="5"/>
                    </a:lnTo>
                    <a:lnTo>
                      <a:pt x="70" y="3"/>
                    </a:lnTo>
                    <a:lnTo>
                      <a:pt x="79" y="3"/>
                    </a:lnTo>
                    <a:lnTo>
                      <a:pt x="87" y="3"/>
                    </a:lnTo>
                    <a:lnTo>
                      <a:pt x="97" y="6"/>
                    </a:lnTo>
                    <a:lnTo>
                      <a:pt x="106" y="8"/>
                    </a:lnTo>
                    <a:lnTo>
                      <a:pt x="115" y="12"/>
                    </a:lnTo>
                    <a:lnTo>
                      <a:pt x="124" y="15"/>
                    </a:lnTo>
                    <a:lnTo>
                      <a:pt x="133" y="21"/>
                    </a:lnTo>
                    <a:lnTo>
                      <a:pt x="140" y="27"/>
                    </a:lnTo>
                    <a:lnTo>
                      <a:pt x="149" y="35"/>
                    </a:lnTo>
                    <a:lnTo>
                      <a:pt x="157" y="40"/>
                    </a:lnTo>
                    <a:lnTo>
                      <a:pt x="164" y="49"/>
                    </a:lnTo>
                    <a:lnTo>
                      <a:pt x="172" y="43"/>
                    </a:lnTo>
                    <a:lnTo>
                      <a:pt x="181" y="39"/>
                    </a:lnTo>
                    <a:lnTo>
                      <a:pt x="190" y="30"/>
                    </a:lnTo>
                    <a:lnTo>
                      <a:pt x="200" y="24"/>
                    </a:lnTo>
                    <a:lnTo>
                      <a:pt x="209" y="17"/>
                    </a:lnTo>
                    <a:lnTo>
                      <a:pt x="219" y="9"/>
                    </a:lnTo>
                    <a:lnTo>
                      <a:pt x="228" y="5"/>
                    </a:lnTo>
                    <a:lnTo>
                      <a:pt x="237" y="3"/>
                    </a:lnTo>
                    <a:lnTo>
                      <a:pt x="237" y="3"/>
                    </a:lnTo>
                    <a:close/>
                  </a:path>
                </a:pathLst>
              </a:custGeom>
              <a:solidFill>
                <a:srgbClr val="B8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7" name="Freeform 33"/>
              <p:cNvSpPr>
                <a:spLocks/>
              </p:cNvSpPr>
              <p:nvPr/>
            </p:nvSpPr>
            <p:spPr bwMode="auto">
              <a:xfrm>
                <a:off x="4029" y="333"/>
                <a:ext cx="115" cy="97"/>
              </a:xfrm>
              <a:custGeom>
                <a:avLst/>
                <a:gdLst>
                  <a:gd name="T0" fmla="*/ 248 w 346"/>
                  <a:gd name="T1" fmla="*/ 0 h 292"/>
                  <a:gd name="T2" fmla="*/ 273 w 346"/>
                  <a:gd name="T3" fmla="*/ 2 h 292"/>
                  <a:gd name="T4" fmla="*/ 296 w 346"/>
                  <a:gd name="T5" fmla="*/ 8 h 292"/>
                  <a:gd name="T6" fmla="*/ 316 w 346"/>
                  <a:gd name="T7" fmla="*/ 21 h 292"/>
                  <a:gd name="T8" fmla="*/ 331 w 346"/>
                  <a:gd name="T9" fmla="*/ 39 h 292"/>
                  <a:gd name="T10" fmla="*/ 342 w 346"/>
                  <a:gd name="T11" fmla="*/ 62 h 292"/>
                  <a:gd name="T12" fmla="*/ 346 w 346"/>
                  <a:gd name="T13" fmla="*/ 85 h 292"/>
                  <a:gd name="T14" fmla="*/ 345 w 346"/>
                  <a:gd name="T15" fmla="*/ 114 h 292"/>
                  <a:gd name="T16" fmla="*/ 337 w 346"/>
                  <a:gd name="T17" fmla="*/ 139 h 292"/>
                  <a:gd name="T18" fmla="*/ 327 w 346"/>
                  <a:gd name="T19" fmla="*/ 163 h 292"/>
                  <a:gd name="T20" fmla="*/ 313 w 346"/>
                  <a:gd name="T21" fmla="*/ 185 h 292"/>
                  <a:gd name="T22" fmla="*/ 300 w 346"/>
                  <a:gd name="T23" fmla="*/ 205 h 292"/>
                  <a:gd name="T24" fmla="*/ 285 w 346"/>
                  <a:gd name="T25" fmla="*/ 225 h 292"/>
                  <a:gd name="T26" fmla="*/ 267 w 346"/>
                  <a:gd name="T27" fmla="*/ 245 h 292"/>
                  <a:gd name="T28" fmla="*/ 248 w 346"/>
                  <a:gd name="T29" fmla="*/ 261 h 292"/>
                  <a:gd name="T30" fmla="*/ 227 w 346"/>
                  <a:gd name="T31" fmla="*/ 277 h 292"/>
                  <a:gd name="T32" fmla="*/ 209 w 346"/>
                  <a:gd name="T33" fmla="*/ 288 h 292"/>
                  <a:gd name="T34" fmla="*/ 196 w 346"/>
                  <a:gd name="T35" fmla="*/ 291 h 292"/>
                  <a:gd name="T36" fmla="*/ 184 w 346"/>
                  <a:gd name="T37" fmla="*/ 292 h 292"/>
                  <a:gd name="T38" fmla="*/ 170 w 346"/>
                  <a:gd name="T39" fmla="*/ 291 h 292"/>
                  <a:gd name="T40" fmla="*/ 158 w 346"/>
                  <a:gd name="T41" fmla="*/ 289 h 292"/>
                  <a:gd name="T42" fmla="*/ 145 w 346"/>
                  <a:gd name="T43" fmla="*/ 285 h 292"/>
                  <a:gd name="T44" fmla="*/ 129 w 346"/>
                  <a:gd name="T45" fmla="*/ 277 h 292"/>
                  <a:gd name="T46" fmla="*/ 103 w 346"/>
                  <a:gd name="T47" fmla="*/ 263 h 292"/>
                  <a:gd name="T48" fmla="*/ 72 w 346"/>
                  <a:gd name="T49" fmla="*/ 237 h 292"/>
                  <a:gd name="T50" fmla="*/ 45 w 346"/>
                  <a:gd name="T51" fmla="*/ 206 h 292"/>
                  <a:gd name="T52" fmla="*/ 23 w 346"/>
                  <a:gd name="T53" fmla="*/ 173 h 292"/>
                  <a:gd name="T54" fmla="*/ 6 w 346"/>
                  <a:gd name="T55" fmla="*/ 140 h 292"/>
                  <a:gd name="T56" fmla="*/ 0 w 346"/>
                  <a:gd name="T57" fmla="*/ 105 h 292"/>
                  <a:gd name="T58" fmla="*/ 3 w 346"/>
                  <a:gd name="T59" fmla="*/ 72 h 292"/>
                  <a:gd name="T60" fmla="*/ 18 w 346"/>
                  <a:gd name="T61" fmla="*/ 38 h 292"/>
                  <a:gd name="T62" fmla="*/ 38 w 346"/>
                  <a:gd name="T63" fmla="*/ 17 h 292"/>
                  <a:gd name="T64" fmla="*/ 53 w 346"/>
                  <a:gd name="T65" fmla="*/ 8 h 292"/>
                  <a:gd name="T66" fmla="*/ 69 w 346"/>
                  <a:gd name="T67" fmla="*/ 3 h 292"/>
                  <a:gd name="T68" fmla="*/ 87 w 346"/>
                  <a:gd name="T69" fmla="*/ 3 h 292"/>
                  <a:gd name="T70" fmla="*/ 105 w 346"/>
                  <a:gd name="T71" fmla="*/ 8 h 292"/>
                  <a:gd name="T72" fmla="*/ 123 w 346"/>
                  <a:gd name="T73" fmla="*/ 17 h 292"/>
                  <a:gd name="T74" fmla="*/ 141 w 346"/>
                  <a:gd name="T75" fmla="*/ 27 h 292"/>
                  <a:gd name="T76" fmla="*/ 155 w 346"/>
                  <a:gd name="T77" fmla="*/ 41 h 292"/>
                  <a:gd name="T78" fmla="*/ 172 w 346"/>
                  <a:gd name="T79" fmla="*/ 45 h 292"/>
                  <a:gd name="T80" fmla="*/ 188 w 346"/>
                  <a:gd name="T81" fmla="*/ 30 h 292"/>
                  <a:gd name="T82" fmla="*/ 208 w 346"/>
                  <a:gd name="T83" fmla="*/ 17 h 292"/>
                  <a:gd name="T84" fmla="*/ 227 w 346"/>
                  <a:gd name="T85" fmla="*/ 5 h 292"/>
                  <a:gd name="T86" fmla="*/ 236 w 346"/>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6" y="3"/>
                    </a:moveTo>
                    <a:lnTo>
                      <a:pt x="248" y="0"/>
                    </a:lnTo>
                    <a:lnTo>
                      <a:pt x="261" y="0"/>
                    </a:lnTo>
                    <a:lnTo>
                      <a:pt x="273" y="2"/>
                    </a:lnTo>
                    <a:lnTo>
                      <a:pt x="287" y="5"/>
                    </a:lnTo>
                    <a:lnTo>
                      <a:pt x="296" y="8"/>
                    </a:lnTo>
                    <a:lnTo>
                      <a:pt x="307" y="15"/>
                    </a:lnTo>
                    <a:lnTo>
                      <a:pt x="316" y="21"/>
                    </a:lnTo>
                    <a:lnTo>
                      <a:pt x="325" y="32"/>
                    </a:lnTo>
                    <a:lnTo>
                      <a:pt x="331" y="39"/>
                    </a:lnTo>
                    <a:lnTo>
                      <a:pt x="337" y="51"/>
                    </a:lnTo>
                    <a:lnTo>
                      <a:pt x="342" y="62"/>
                    </a:lnTo>
                    <a:lnTo>
                      <a:pt x="346" y="73"/>
                    </a:lnTo>
                    <a:lnTo>
                      <a:pt x="346" y="85"/>
                    </a:lnTo>
                    <a:lnTo>
                      <a:pt x="346" y="99"/>
                    </a:lnTo>
                    <a:lnTo>
                      <a:pt x="345" y="114"/>
                    </a:lnTo>
                    <a:lnTo>
                      <a:pt x="342" y="127"/>
                    </a:lnTo>
                    <a:lnTo>
                      <a:pt x="337" y="139"/>
                    </a:lnTo>
                    <a:lnTo>
                      <a:pt x="331" y="151"/>
                    </a:lnTo>
                    <a:lnTo>
                      <a:pt x="327" y="163"/>
                    </a:lnTo>
                    <a:lnTo>
                      <a:pt x="321" y="175"/>
                    </a:lnTo>
                    <a:lnTo>
                      <a:pt x="313" y="185"/>
                    </a:lnTo>
                    <a:lnTo>
                      <a:pt x="307" y="196"/>
                    </a:lnTo>
                    <a:lnTo>
                      <a:pt x="300" y="205"/>
                    </a:lnTo>
                    <a:lnTo>
                      <a:pt x="294" y="216"/>
                    </a:lnTo>
                    <a:lnTo>
                      <a:pt x="285" y="225"/>
                    </a:lnTo>
                    <a:lnTo>
                      <a:pt x="276" y="236"/>
                    </a:lnTo>
                    <a:lnTo>
                      <a:pt x="267" y="245"/>
                    </a:lnTo>
                    <a:lnTo>
                      <a:pt x="258" y="254"/>
                    </a:lnTo>
                    <a:lnTo>
                      <a:pt x="248" y="261"/>
                    </a:lnTo>
                    <a:lnTo>
                      <a:pt x="237" y="269"/>
                    </a:lnTo>
                    <a:lnTo>
                      <a:pt x="227" y="277"/>
                    </a:lnTo>
                    <a:lnTo>
                      <a:pt x="217" y="286"/>
                    </a:lnTo>
                    <a:lnTo>
                      <a:pt x="209" y="288"/>
                    </a:lnTo>
                    <a:lnTo>
                      <a:pt x="203" y="291"/>
                    </a:lnTo>
                    <a:lnTo>
                      <a:pt x="196" y="291"/>
                    </a:lnTo>
                    <a:lnTo>
                      <a:pt x="191" y="292"/>
                    </a:lnTo>
                    <a:lnTo>
                      <a:pt x="184" y="292"/>
                    </a:lnTo>
                    <a:lnTo>
                      <a:pt x="178" y="292"/>
                    </a:lnTo>
                    <a:lnTo>
                      <a:pt x="170" y="291"/>
                    </a:lnTo>
                    <a:lnTo>
                      <a:pt x="164" y="291"/>
                    </a:lnTo>
                    <a:lnTo>
                      <a:pt x="158" y="289"/>
                    </a:lnTo>
                    <a:lnTo>
                      <a:pt x="151" y="286"/>
                    </a:lnTo>
                    <a:lnTo>
                      <a:pt x="145" y="285"/>
                    </a:lnTo>
                    <a:lnTo>
                      <a:pt x="139" y="282"/>
                    </a:lnTo>
                    <a:lnTo>
                      <a:pt x="129" y="277"/>
                    </a:lnTo>
                    <a:lnTo>
                      <a:pt x="120" y="275"/>
                    </a:lnTo>
                    <a:lnTo>
                      <a:pt x="103" y="263"/>
                    </a:lnTo>
                    <a:lnTo>
                      <a:pt x="87" y="251"/>
                    </a:lnTo>
                    <a:lnTo>
                      <a:pt x="72" y="237"/>
                    </a:lnTo>
                    <a:lnTo>
                      <a:pt x="59" y="222"/>
                    </a:lnTo>
                    <a:lnTo>
                      <a:pt x="45" y="206"/>
                    </a:lnTo>
                    <a:lnTo>
                      <a:pt x="32" y="191"/>
                    </a:lnTo>
                    <a:lnTo>
                      <a:pt x="23" y="173"/>
                    </a:lnTo>
                    <a:lnTo>
                      <a:pt x="14" y="158"/>
                    </a:lnTo>
                    <a:lnTo>
                      <a:pt x="6" y="140"/>
                    </a:lnTo>
                    <a:lnTo>
                      <a:pt x="2" y="123"/>
                    </a:lnTo>
                    <a:lnTo>
                      <a:pt x="0" y="105"/>
                    </a:lnTo>
                    <a:lnTo>
                      <a:pt x="0" y="88"/>
                    </a:lnTo>
                    <a:lnTo>
                      <a:pt x="3" y="72"/>
                    </a:lnTo>
                    <a:lnTo>
                      <a:pt x="9" y="54"/>
                    </a:lnTo>
                    <a:lnTo>
                      <a:pt x="18" y="38"/>
                    </a:lnTo>
                    <a:lnTo>
                      <a:pt x="32" y="24"/>
                    </a:lnTo>
                    <a:lnTo>
                      <a:pt x="38" y="17"/>
                    </a:lnTo>
                    <a:lnTo>
                      <a:pt x="45" y="12"/>
                    </a:lnTo>
                    <a:lnTo>
                      <a:pt x="53" y="8"/>
                    </a:lnTo>
                    <a:lnTo>
                      <a:pt x="61" y="6"/>
                    </a:lnTo>
                    <a:lnTo>
                      <a:pt x="69" y="3"/>
                    </a:lnTo>
                    <a:lnTo>
                      <a:pt x="78" y="3"/>
                    </a:lnTo>
                    <a:lnTo>
                      <a:pt x="87" y="3"/>
                    </a:lnTo>
                    <a:lnTo>
                      <a:pt x="96" y="8"/>
                    </a:lnTo>
                    <a:lnTo>
                      <a:pt x="105" y="8"/>
                    </a:lnTo>
                    <a:lnTo>
                      <a:pt x="114" y="12"/>
                    </a:lnTo>
                    <a:lnTo>
                      <a:pt x="123" y="17"/>
                    </a:lnTo>
                    <a:lnTo>
                      <a:pt x="132" y="21"/>
                    </a:lnTo>
                    <a:lnTo>
                      <a:pt x="141" y="27"/>
                    </a:lnTo>
                    <a:lnTo>
                      <a:pt x="148" y="35"/>
                    </a:lnTo>
                    <a:lnTo>
                      <a:pt x="155" y="41"/>
                    </a:lnTo>
                    <a:lnTo>
                      <a:pt x="164" y="50"/>
                    </a:lnTo>
                    <a:lnTo>
                      <a:pt x="172" y="45"/>
                    </a:lnTo>
                    <a:lnTo>
                      <a:pt x="179" y="39"/>
                    </a:lnTo>
                    <a:lnTo>
                      <a:pt x="188" y="30"/>
                    </a:lnTo>
                    <a:lnTo>
                      <a:pt x="199" y="24"/>
                    </a:lnTo>
                    <a:lnTo>
                      <a:pt x="208" y="17"/>
                    </a:lnTo>
                    <a:lnTo>
                      <a:pt x="218" y="9"/>
                    </a:lnTo>
                    <a:lnTo>
                      <a:pt x="227" y="5"/>
                    </a:lnTo>
                    <a:lnTo>
                      <a:pt x="236" y="3"/>
                    </a:lnTo>
                    <a:lnTo>
                      <a:pt x="2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8" name="Freeform 34"/>
              <p:cNvSpPr>
                <a:spLocks/>
              </p:cNvSpPr>
              <p:nvPr/>
            </p:nvSpPr>
            <p:spPr bwMode="auto">
              <a:xfrm>
                <a:off x="4139" y="543"/>
                <a:ext cx="116" cy="97"/>
              </a:xfrm>
              <a:custGeom>
                <a:avLst/>
                <a:gdLst>
                  <a:gd name="T0" fmla="*/ 249 w 347"/>
                  <a:gd name="T1" fmla="*/ 0 h 292"/>
                  <a:gd name="T2" fmla="*/ 276 w 347"/>
                  <a:gd name="T3" fmla="*/ 2 h 292"/>
                  <a:gd name="T4" fmla="*/ 298 w 347"/>
                  <a:gd name="T5" fmla="*/ 9 h 292"/>
                  <a:gd name="T6" fmla="*/ 316 w 347"/>
                  <a:gd name="T7" fmla="*/ 23 h 292"/>
                  <a:gd name="T8" fmla="*/ 331 w 347"/>
                  <a:gd name="T9" fmla="*/ 41 h 292"/>
                  <a:gd name="T10" fmla="*/ 341 w 347"/>
                  <a:gd name="T11" fmla="*/ 62 h 292"/>
                  <a:gd name="T12" fmla="*/ 346 w 347"/>
                  <a:gd name="T13" fmla="*/ 87 h 292"/>
                  <a:gd name="T14" fmla="*/ 344 w 347"/>
                  <a:gd name="T15" fmla="*/ 114 h 292"/>
                  <a:gd name="T16" fmla="*/ 337 w 347"/>
                  <a:gd name="T17" fmla="*/ 139 h 292"/>
                  <a:gd name="T18" fmla="*/ 326 w 347"/>
                  <a:gd name="T19" fmla="*/ 163 h 292"/>
                  <a:gd name="T20" fmla="*/ 314 w 347"/>
                  <a:gd name="T21" fmla="*/ 185 h 292"/>
                  <a:gd name="T22" fmla="*/ 301 w 347"/>
                  <a:gd name="T23" fmla="*/ 205 h 292"/>
                  <a:gd name="T24" fmla="*/ 285 w 347"/>
                  <a:gd name="T25" fmla="*/ 225 h 292"/>
                  <a:gd name="T26" fmla="*/ 268 w 347"/>
                  <a:gd name="T27" fmla="*/ 243 h 292"/>
                  <a:gd name="T28" fmla="*/ 249 w 347"/>
                  <a:gd name="T29" fmla="*/ 260 h 292"/>
                  <a:gd name="T30" fmla="*/ 228 w 347"/>
                  <a:gd name="T31" fmla="*/ 276 h 292"/>
                  <a:gd name="T32" fmla="*/ 212 w 347"/>
                  <a:gd name="T33" fmla="*/ 286 h 292"/>
                  <a:gd name="T34" fmla="*/ 198 w 347"/>
                  <a:gd name="T35" fmla="*/ 291 h 292"/>
                  <a:gd name="T36" fmla="*/ 185 w 347"/>
                  <a:gd name="T37" fmla="*/ 292 h 292"/>
                  <a:gd name="T38" fmla="*/ 171 w 347"/>
                  <a:gd name="T39" fmla="*/ 291 h 292"/>
                  <a:gd name="T40" fmla="*/ 158 w 347"/>
                  <a:gd name="T41" fmla="*/ 288 h 292"/>
                  <a:gd name="T42" fmla="*/ 144 w 347"/>
                  <a:gd name="T43" fmla="*/ 283 h 292"/>
                  <a:gd name="T44" fmla="*/ 130 w 347"/>
                  <a:gd name="T45" fmla="*/ 279 h 292"/>
                  <a:gd name="T46" fmla="*/ 103 w 347"/>
                  <a:gd name="T47" fmla="*/ 263 h 292"/>
                  <a:gd name="T48" fmla="*/ 73 w 347"/>
                  <a:gd name="T49" fmla="*/ 237 h 292"/>
                  <a:gd name="T50" fmla="*/ 45 w 347"/>
                  <a:gd name="T51" fmla="*/ 206 h 292"/>
                  <a:gd name="T52" fmla="*/ 24 w 347"/>
                  <a:gd name="T53" fmla="*/ 173 h 292"/>
                  <a:gd name="T54" fmla="*/ 7 w 347"/>
                  <a:gd name="T55" fmla="*/ 141 h 292"/>
                  <a:gd name="T56" fmla="*/ 0 w 347"/>
                  <a:gd name="T57" fmla="*/ 105 h 292"/>
                  <a:gd name="T58" fmla="*/ 3 w 347"/>
                  <a:gd name="T59" fmla="*/ 72 h 292"/>
                  <a:gd name="T60" fmla="*/ 21 w 347"/>
                  <a:gd name="T61" fmla="*/ 38 h 292"/>
                  <a:gd name="T62" fmla="*/ 39 w 347"/>
                  <a:gd name="T63" fmla="*/ 17 h 292"/>
                  <a:gd name="T64" fmla="*/ 52 w 347"/>
                  <a:gd name="T65" fmla="*/ 8 h 292"/>
                  <a:gd name="T66" fmla="*/ 70 w 347"/>
                  <a:gd name="T67" fmla="*/ 3 h 292"/>
                  <a:gd name="T68" fmla="*/ 88 w 347"/>
                  <a:gd name="T69" fmla="*/ 3 h 292"/>
                  <a:gd name="T70" fmla="*/ 106 w 347"/>
                  <a:gd name="T71" fmla="*/ 8 h 292"/>
                  <a:gd name="T72" fmla="*/ 124 w 347"/>
                  <a:gd name="T73" fmla="*/ 15 h 292"/>
                  <a:gd name="T74" fmla="*/ 140 w 347"/>
                  <a:gd name="T75" fmla="*/ 27 h 292"/>
                  <a:gd name="T76" fmla="*/ 156 w 347"/>
                  <a:gd name="T77" fmla="*/ 41 h 292"/>
                  <a:gd name="T78" fmla="*/ 171 w 347"/>
                  <a:gd name="T79" fmla="*/ 44 h 292"/>
                  <a:gd name="T80" fmla="*/ 189 w 347"/>
                  <a:gd name="T81" fmla="*/ 32 h 292"/>
                  <a:gd name="T82" fmla="*/ 207 w 347"/>
                  <a:gd name="T83" fmla="*/ 17 h 292"/>
                  <a:gd name="T84" fmla="*/ 226 w 347"/>
                  <a:gd name="T85" fmla="*/ 5 h 292"/>
                  <a:gd name="T86" fmla="*/ 235 w 347"/>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2">
                    <a:moveTo>
                      <a:pt x="235" y="3"/>
                    </a:moveTo>
                    <a:lnTo>
                      <a:pt x="249" y="0"/>
                    </a:lnTo>
                    <a:lnTo>
                      <a:pt x="262" y="0"/>
                    </a:lnTo>
                    <a:lnTo>
                      <a:pt x="276" y="2"/>
                    </a:lnTo>
                    <a:lnTo>
                      <a:pt x="288" y="5"/>
                    </a:lnTo>
                    <a:lnTo>
                      <a:pt x="298" y="9"/>
                    </a:lnTo>
                    <a:lnTo>
                      <a:pt x="307" y="15"/>
                    </a:lnTo>
                    <a:lnTo>
                      <a:pt x="316" y="23"/>
                    </a:lnTo>
                    <a:lnTo>
                      <a:pt x="326" y="32"/>
                    </a:lnTo>
                    <a:lnTo>
                      <a:pt x="331" y="41"/>
                    </a:lnTo>
                    <a:lnTo>
                      <a:pt x="338" y="51"/>
                    </a:lnTo>
                    <a:lnTo>
                      <a:pt x="341" y="62"/>
                    </a:lnTo>
                    <a:lnTo>
                      <a:pt x="346" y="73"/>
                    </a:lnTo>
                    <a:lnTo>
                      <a:pt x="346" y="87"/>
                    </a:lnTo>
                    <a:lnTo>
                      <a:pt x="347" y="100"/>
                    </a:lnTo>
                    <a:lnTo>
                      <a:pt x="344" y="114"/>
                    </a:lnTo>
                    <a:lnTo>
                      <a:pt x="343" y="127"/>
                    </a:lnTo>
                    <a:lnTo>
                      <a:pt x="337" y="139"/>
                    </a:lnTo>
                    <a:lnTo>
                      <a:pt x="332" y="151"/>
                    </a:lnTo>
                    <a:lnTo>
                      <a:pt x="326" y="163"/>
                    </a:lnTo>
                    <a:lnTo>
                      <a:pt x="320" y="175"/>
                    </a:lnTo>
                    <a:lnTo>
                      <a:pt x="314" y="185"/>
                    </a:lnTo>
                    <a:lnTo>
                      <a:pt x="307" y="196"/>
                    </a:lnTo>
                    <a:lnTo>
                      <a:pt x="301" y="205"/>
                    </a:lnTo>
                    <a:lnTo>
                      <a:pt x="293" y="216"/>
                    </a:lnTo>
                    <a:lnTo>
                      <a:pt x="285" y="225"/>
                    </a:lnTo>
                    <a:lnTo>
                      <a:pt x="277" y="234"/>
                    </a:lnTo>
                    <a:lnTo>
                      <a:pt x="268" y="243"/>
                    </a:lnTo>
                    <a:lnTo>
                      <a:pt x="259" y="252"/>
                    </a:lnTo>
                    <a:lnTo>
                      <a:pt x="249" y="260"/>
                    </a:lnTo>
                    <a:lnTo>
                      <a:pt x="238" y="269"/>
                    </a:lnTo>
                    <a:lnTo>
                      <a:pt x="228" y="276"/>
                    </a:lnTo>
                    <a:lnTo>
                      <a:pt x="217" y="283"/>
                    </a:lnTo>
                    <a:lnTo>
                      <a:pt x="212" y="286"/>
                    </a:lnTo>
                    <a:lnTo>
                      <a:pt x="204" y="289"/>
                    </a:lnTo>
                    <a:lnTo>
                      <a:pt x="198" y="291"/>
                    </a:lnTo>
                    <a:lnTo>
                      <a:pt x="191" y="292"/>
                    </a:lnTo>
                    <a:lnTo>
                      <a:pt x="185" y="292"/>
                    </a:lnTo>
                    <a:lnTo>
                      <a:pt x="177" y="292"/>
                    </a:lnTo>
                    <a:lnTo>
                      <a:pt x="171" y="291"/>
                    </a:lnTo>
                    <a:lnTo>
                      <a:pt x="165" y="291"/>
                    </a:lnTo>
                    <a:lnTo>
                      <a:pt x="158" y="288"/>
                    </a:lnTo>
                    <a:lnTo>
                      <a:pt x="152" y="286"/>
                    </a:lnTo>
                    <a:lnTo>
                      <a:pt x="144" y="283"/>
                    </a:lnTo>
                    <a:lnTo>
                      <a:pt x="138" y="283"/>
                    </a:lnTo>
                    <a:lnTo>
                      <a:pt x="130" y="279"/>
                    </a:lnTo>
                    <a:lnTo>
                      <a:pt x="121" y="275"/>
                    </a:lnTo>
                    <a:lnTo>
                      <a:pt x="103" y="263"/>
                    </a:lnTo>
                    <a:lnTo>
                      <a:pt x="88" y="251"/>
                    </a:lnTo>
                    <a:lnTo>
                      <a:pt x="73" y="237"/>
                    </a:lnTo>
                    <a:lnTo>
                      <a:pt x="59" y="224"/>
                    </a:lnTo>
                    <a:lnTo>
                      <a:pt x="45" y="206"/>
                    </a:lnTo>
                    <a:lnTo>
                      <a:pt x="34" y="191"/>
                    </a:lnTo>
                    <a:lnTo>
                      <a:pt x="24" y="173"/>
                    </a:lnTo>
                    <a:lnTo>
                      <a:pt x="16" y="158"/>
                    </a:lnTo>
                    <a:lnTo>
                      <a:pt x="7" y="141"/>
                    </a:lnTo>
                    <a:lnTo>
                      <a:pt x="3" y="123"/>
                    </a:lnTo>
                    <a:lnTo>
                      <a:pt x="0" y="105"/>
                    </a:lnTo>
                    <a:lnTo>
                      <a:pt x="1" y="88"/>
                    </a:lnTo>
                    <a:lnTo>
                      <a:pt x="3" y="72"/>
                    </a:lnTo>
                    <a:lnTo>
                      <a:pt x="10" y="54"/>
                    </a:lnTo>
                    <a:lnTo>
                      <a:pt x="21" y="38"/>
                    </a:lnTo>
                    <a:lnTo>
                      <a:pt x="34" y="24"/>
                    </a:lnTo>
                    <a:lnTo>
                      <a:pt x="39" y="17"/>
                    </a:lnTo>
                    <a:lnTo>
                      <a:pt x="46" y="12"/>
                    </a:lnTo>
                    <a:lnTo>
                      <a:pt x="52" y="8"/>
                    </a:lnTo>
                    <a:lnTo>
                      <a:pt x="61" y="5"/>
                    </a:lnTo>
                    <a:lnTo>
                      <a:pt x="70" y="3"/>
                    </a:lnTo>
                    <a:lnTo>
                      <a:pt x="79" y="3"/>
                    </a:lnTo>
                    <a:lnTo>
                      <a:pt x="88" y="3"/>
                    </a:lnTo>
                    <a:lnTo>
                      <a:pt x="98" y="6"/>
                    </a:lnTo>
                    <a:lnTo>
                      <a:pt x="106" y="8"/>
                    </a:lnTo>
                    <a:lnTo>
                      <a:pt x="115" y="12"/>
                    </a:lnTo>
                    <a:lnTo>
                      <a:pt x="124" y="15"/>
                    </a:lnTo>
                    <a:lnTo>
                      <a:pt x="133" y="21"/>
                    </a:lnTo>
                    <a:lnTo>
                      <a:pt x="140" y="27"/>
                    </a:lnTo>
                    <a:lnTo>
                      <a:pt x="147" y="33"/>
                    </a:lnTo>
                    <a:lnTo>
                      <a:pt x="156" y="41"/>
                    </a:lnTo>
                    <a:lnTo>
                      <a:pt x="165" y="48"/>
                    </a:lnTo>
                    <a:lnTo>
                      <a:pt x="171" y="44"/>
                    </a:lnTo>
                    <a:lnTo>
                      <a:pt x="180" y="38"/>
                    </a:lnTo>
                    <a:lnTo>
                      <a:pt x="189" y="32"/>
                    </a:lnTo>
                    <a:lnTo>
                      <a:pt x="198" y="24"/>
                    </a:lnTo>
                    <a:lnTo>
                      <a:pt x="207" y="17"/>
                    </a:lnTo>
                    <a:lnTo>
                      <a:pt x="217" y="9"/>
                    </a:lnTo>
                    <a:lnTo>
                      <a:pt x="226" y="5"/>
                    </a:lnTo>
                    <a:lnTo>
                      <a:pt x="235" y="3"/>
                    </a:lnTo>
                    <a:lnTo>
                      <a:pt x="235" y="3"/>
                    </a:lnTo>
                    <a:close/>
                  </a:path>
                </a:pathLst>
              </a:custGeom>
              <a:solidFill>
                <a:srgbClr val="ED73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499" name="Freeform 35"/>
              <p:cNvSpPr>
                <a:spLocks/>
              </p:cNvSpPr>
              <p:nvPr/>
            </p:nvSpPr>
            <p:spPr bwMode="auto">
              <a:xfrm>
                <a:off x="4027" y="462"/>
                <a:ext cx="115" cy="97"/>
              </a:xfrm>
              <a:custGeom>
                <a:avLst/>
                <a:gdLst>
                  <a:gd name="T0" fmla="*/ 250 w 347"/>
                  <a:gd name="T1" fmla="*/ 0 h 290"/>
                  <a:gd name="T2" fmla="*/ 276 w 347"/>
                  <a:gd name="T3" fmla="*/ 0 h 290"/>
                  <a:gd name="T4" fmla="*/ 298 w 347"/>
                  <a:gd name="T5" fmla="*/ 7 h 290"/>
                  <a:gd name="T6" fmla="*/ 317 w 347"/>
                  <a:gd name="T7" fmla="*/ 21 h 290"/>
                  <a:gd name="T8" fmla="*/ 332 w 347"/>
                  <a:gd name="T9" fmla="*/ 37 h 290"/>
                  <a:gd name="T10" fmla="*/ 341 w 347"/>
                  <a:gd name="T11" fmla="*/ 59 h 290"/>
                  <a:gd name="T12" fmla="*/ 347 w 347"/>
                  <a:gd name="T13" fmla="*/ 85 h 290"/>
                  <a:gd name="T14" fmla="*/ 346 w 347"/>
                  <a:gd name="T15" fmla="*/ 111 h 290"/>
                  <a:gd name="T16" fmla="*/ 338 w 347"/>
                  <a:gd name="T17" fmla="*/ 138 h 290"/>
                  <a:gd name="T18" fmla="*/ 328 w 347"/>
                  <a:gd name="T19" fmla="*/ 161 h 290"/>
                  <a:gd name="T20" fmla="*/ 316 w 347"/>
                  <a:gd name="T21" fmla="*/ 183 h 290"/>
                  <a:gd name="T22" fmla="*/ 303 w 347"/>
                  <a:gd name="T23" fmla="*/ 204 h 290"/>
                  <a:gd name="T24" fmla="*/ 288 w 347"/>
                  <a:gd name="T25" fmla="*/ 223 h 290"/>
                  <a:gd name="T26" fmla="*/ 270 w 347"/>
                  <a:gd name="T27" fmla="*/ 241 h 290"/>
                  <a:gd name="T28" fmla="*/ 250 w 347"/>
                  <a:gd name="T29" fmla="*/ 259 h 290"/>
                  <a:gd name="T30" fmla="*/ 229 w 347"/>
                  <a:gd name="T31" fmla="*/ 274 h 290"/>
                  <a:gd name="T32" fmla="*/ 212 w 347"/>
                  <a:gd name="T33" fmla="*/ 286 h 290"/>
                  <a:gd name="T34" fmla="*/ 198 w 347"/>
                  <a:gd name="T35" fmla="*/ 289 h 290"/>
                  <a:gd name="T36" fmla="*/ 185 w 347"/>
                  <a:gd name="T37" fmla="*/ 290 h 290"/>
                  <a:gd name="T38" fmla="*/ 171 w 347"/>
                  <a:gd name="T39" fmla="*/ 289 h 290"/>
                  <a:gd name="T40" fmla="*/ 159 w 347"/>
                  <a:gd name="T41" fmla="*/ 286 h 290"/>
                  <a:gd name="T42" fmla="*/ 146 w 347"/>
                  <a:gd name="T43" fmla="*/ 281 h 290"/>
                  <a:gd name="T44" fmla="*/ 130 w 347"/>
                  <a:gd name="T45" fmla="*/ 274 h 290"/>
                  <a:gd name="T46" fmla="*/ 103 w 347"/>
                  <a:gd name="T47" fmla="*/ 260 h 290"/>
                  <a:gd name="T48" fmla="*/ 73 w 347"/>
                  <a:gd name="T49" fmla="*/ 232 h 290"/>
                  <a:gd name="T50" fmla="*/ 46 w 347"/>
                  <a:gd name="T51" fmla="*/ 204 h 290"/>
                  <a:gd name="T52" fmla="*/ 24 w 347"/>
                  <a:gd name="T53" fmla="*/ 171 h 290"/>
                  <a:gd name="T54" fmla="*/ 7 w 347"/>
                  <a:gd name="T55" fmla="*/ 137 h 290"/>
                  <a:gd name="T56" fmla="*/ 0 w 347"/>
                  <a:gd name="T57" fmla="*/ 102 h 290"/>
                  <a:gd name="T58" fmla="*/ 3 w 347"/>
                  <a:gd name="T59" fmla="*/ 68 h 290"/>
                  <a:gd name="T60" fmla="*/ 19 w 347"/>
                  <a:gd name="T61" fmla="*/ 35 h 290"/>
                  <a:gd name="T62" fmla="*/ 39 w 347"/>
                  <a:gd name="T63" fmla="*/ 13 h 290"/>
                  <a:gd name="T64" fmla="*/ 54 w 347"/>
                  <a:gd name="T65" fmla="*/ 4 h 290"/>
                  <a:gd name="T66" fmla="*/ 71 w 347"/>
                  <a:gd name="T67" fmla="*/ 1 h 290"/>
                  <a:gd name="T68" fmla="*/ 88 w 347"/>
                  <a:gd name="T69" fmla="*/ 1 h 290"/>
                  <a:gd name="T70" fmla="*/ 107 w 347"/>
                  <a:gd name="T71" fmla="*/ 7 h 290"/>
                  <a:gd name="T72" fmla="*/ 125 w 347"/>
                  <a:gd name="T73" fmla="*/ 13 h 290"/>
                  <a:gd name="T74" fmla="*/ 142 w 347"/>
                  <a:gd name="T75" fmla="*/ 25 h 290"/>
                  <a:gd name="T76" fmla="*/ 158 w 347"/>
                  <a:gd name="T77" fmla="*/ 38 h 290"/>
                  <a:gd name="T78" fmla="*/ 174 w 347"/>
                  <a:gd name="T79" fmla="*/ 40 h 290"/>
                  <a:gd name="T80" fmla="*/ 191 w 347"/>
                  <a:gd name="T81" fmla="*/ 28 h 290"/>
                  <a:gd name="T82" fmla="*/ 210 w 347"/>
                  <a:gd name="T83" fmla="*/ 13 h 290"/>
                  <a:gd name="T84" fmla="*/ 229 w 347"/>
                  <a:gd name="T85" fmla="*/ 4 h 290"/>
                  <a:gd name="T86" fmla="*/ 238 w 347"/>
                  <a:gd name="T87" fmla="*/ 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0">
                    <a:moveTo>
                      <a:pt x="238" y="3"/>
                    </a:moveTo>
                    <a:lnTo>
                      <a:pt x="250" y="0"/>
                    </a:lnTo>
                    <a:lnTo>
                      <a:pt x="264" y="0"/>
                    </a:lnTo>
                    <a:lnTo>
                      <a:pt x="276" y="0"/>
                    </a:lnTo>
                    <a:lnTo>
                      <a:pt x="289" y="4"/>
                    </a:lnTo>
                    <a:lnTo>
                      <a:pt x="298" y="7"/>
                    </a:lnTo>
                    <a:lnTo>
                      <a:pt x="309" y="13"/>
                    </a:lnTo>
                    <a:lnTo>
                      <a:pt x="317" y="21"/>
                    </a:lnTo>
                    <a:lnTo>
                      <a:pt x="326" y="29"/>
                    </a:lnTo>
                    <a:lnTo>
                      <a:pt x="332" y="37"/>
                    </a:lnTo>
                    <a:lnTo>
                      <a:pt x="338" y="49"/>
                    </a:lnTo>
                    <a:lnTo>
                      <a:pt x="341" y="59"/>
                    </a:lnTo>
                    <a:lnTo>
                      <a:pt x="346" y="73"/>
                    </a:lnTo>
                    <a:lnTo>
                      <a:pt x="347" y="85"/>
                    </a:lnTo>
                    <a:lnTo>
                      <a:pt x="347" y="98"/>
                    </a:lnTo>
                    <a:lnTo>
                      <a:pt x="346" y="111"/>
                    </a:lnTo>
                    <a:lnTo>
                      <a:pt x="344" y="128"/>
                    </a:lnTo>
                    <a:lnTo>
                      <a:pt x="338" y="138"/>
                    </a:lnTo>
                    <a:lnTo>
                      <a:pt x="334" y="150"/>
                    </a:lnTo>
                    <a:lnTo>
                      <a:pt x="328" y="161"/>
                    </a:lnTo>
                    <a:lnTo>
                      <a:pt x="323" y="172"/>
                    </a:lnTo>
                    <a:lnTo>
                      <a:pt x="316" y="183"/>
                    </a:lnTo>
                    <a:lnTo>
                      <a:pt x="310" y="193"/>
                    </a:lnTo>
                    <a:lnTo>
                      <a:pt x="303" y="204"/>
                    </a:lnTo>
                    <a:lnTo>
                      <a:pt x="297" y="214"/>
                    </a:lnTo>
                    <a:lnTo>
                      <a:pt x="288" y="223"/>
                    </a:lnTo>
                    <a:lnTo>
                      <a:pt x="279" y="232"/>
                    </a:lnTo>
                    <a:lnTo>
                      <a:pt x="270" y="241"/>
                    </a:lnTo>
                    <a:lnTo>
                      <a:pt x="261" y="251"/>
                    </a:lnTo>
                    <a:lnTo>
                      <a:pt x="250" y="259"/>
                    </a:lnTo>
                    <a:lnTo>
                      <a:pt x="240" y="266"/>
                    </a:lnTo>
                    <a:lnTo>
                      <a:pt x="229" y="274"/>
                    </a:lnTo>
                    <a:lnTo>
                      <a:pt x="219" y="283"/>
                    </a:lnTo>
                    <a:lnTo>
                      <a:pt x="212" y="286"/>
                    </a:lnTo>
                    <a:lnTo>
                      <a:pt x="206" y="287"/>
                    </a:lnTo>
                    <a:lnTo>
                      <a:pt x="198" y="289"/>
                    </a:lnTo>
                    <a:lnTo>
                      <a:pt x="192" y="290"/>
                    </a:lnTo>
                    <a:lnTo>
                      <a:pt x="185" y="290"/>
                    </a:lnTo>
                    <a:lnTo>
                      <a:pt x="179" y="290"/>
                    </a:lnTo>
                    <a:lnTo>
                      <a:pt x="171" y="289"/>
                    </a:lnTo>
                    <a:lnTo>
                      <a:pt x="167" y="287"/>
                    </a:lnTo>
                    <a:lnTo>
                      <a:pt x="159" y="286"/>
                    </a:lnTo>
                    <a:lnTo>
                      <a:pt x="152" y="283"/>
                    </a:lnTo>
                    <a:lnTo>
                      <a:pt x="146" y="281"/>
                    </a:lnTo>
                    <a:lnTo>
                      <a:pt x="140" y="280"/>
                    </a:lnTo>
                    <a:lnTo>
                      <a:pt x="130" y="274"/>
                    </a:lnTo>
                    <a:lnTo>
                      <a:pt x="121" y="271"/>
                    </a:lnTo>
                    <a:lnTo>
                      <a:pt x="103" y="260"/>
                    </a:lnTo>
                    <a:lnTo>
                      <a:pt x="89" y="247"/>
                    </a:lnTo>
                    <a:lnTo>
                      <a:pt x="73" y="232"/>
                    </a:lnTo>
                    <a:lnTo>
                      <a:pt x="60" y="219"/>
                    </a:lnTo>
                    <a:lnTo>
                      <a:pt x="46" y="204"/>
                    </a:lnTo>
                    <a:lnTo>
                      <a:pt x="34" y="187"/>
                    </a:lnTo>
                    <a:lnTo>
                      <a:pt x="24" y="171"/>
                    </a:lnTo>
                    <a:lnTo>
                      <a:pt x="16" y="155"/>
                    </a:lnTo>
                    <a:lnTo>
                      <a:pt x="7" y="137"/>
                    </a:lnTo>
                    <a:lnTo>
                      <a:pt x="3" y="119"/>
                    </a:lnTo>
                    <a:lnTo>
                      <a:pt x="0" y="102"/>
                    </a:lnTo>
                    <a:lnTo>
                      <a:pt x="1" y="86"/>
                    </a:lnTo>
                    <a:lnTo>
                      <a:pt x="3" y="68"/>
                    </a:lnTo>
                    <a:lnTo>
                      <a:pt x="10" y="50"/>
                    </a:lnTo>
                    <a:lnTo>
                      <a:pt x="19" y="35"/>
                    </a:lnTo>
                    <a:lnTo>
                      <a:pt x="33" y="21"/>
                    </a:lnTo>
                    <a:lnTo>
                      <a:pt x="39" y="13"/>
                    </a:lnTo>
                    <a:lnTo>
                      <a:pt x="46" y="9"/>
                    </a:lnTo>
                    <a:lnTo>
                      <a:pt x="54" y="4"/>
                    </a:lnTo>
                    <a:lnTo>
                      <a:pt x="63" y="4"/>
                    </a:lnTo>
                    <a:lnTo>
                      <a:pt x="71" y="1"/>
                    </a:lnTo>
                    <a:lnTo>
                      <a:pt x="80" y="1"/>
                    </a:lnTo>
                    <a:lnTo>
                      <a:pt x="88" y="1"/>
                    </a:lnTo>
                    <a:lnTo>
                      <a:pt x="98" y="4"/>
                    </a:lnTo>
                    <a:lnTo>
                      <a:pt x="107" y="7"/>
                    </a:lnTo>
                    <a:lnTo>
                      <a:pt x="116" y="10"/>
                    </a:lnTo>
                    <a:lnTo>
                      <a:pt x="125" y="13"/>
                    </a:lnTo>
                    <a:lnTo>
                      <a:pt x="134" y="21"/>
                    </a:lnTo>
                    <a:lnTo>
                      <a:pt x="142" y="25"/>
                    </a:lnTo>
                    <a:lnTo>
                      <a:pt x="150" y="31"/>
                    </a:lnTo>
                    <a:lnTo>
                      <a:pt x="158" y="38"/>
                    </a:lnTo>
                    <a:lnTo>
                      <a:pt x="167" y="46"/>
                    </a:lnTo>
                    <a:lnTo>
                      <a:pt x="174" y="40"/>
                    </a:lnTo>
                    <a:lnTo>
                      <a:pt x="182" y="35"/>
                    </a:lnTo>
                    <a:lnTo>
                      <a:pt x="191" y="28"/>
                    </a:lnTo>
                    <a:lnTo>
                      <a:pt x="201" y="22"/>
                    </a:lnTo>
                    <a:lnTo>
                      <a:pt x="210" y="13"/>
                    </a:lnTo>
                    <a:lnTo>
                      <a:pt x="221" y="9"/>
                    </a:lnTo>
                    <a:lnTo>
                      <a:pt x="229" y="4"/>
                    </a:lnTo>
                    <a:lnTo>
                      <a:pt x="238" y="3"/>
                    </a:lnTo>
                    <a:lnTo>
                      <a:pt x="238" y="3"/>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0" name="Freeform 36"/>
              <p:cNvSpPr>
                <a:spLocks/>
              </p:cNvSpPr>
              <p:nvPr/>
            </p:nvSpPr>
            <p:spPr bwMode="auto">
              <a:xfrm>
                <a:off x="4159" y="639"/>
                <a:ext cx="115" cy="97"/>
              </a:xfrm>
              <a:custGeom>
                <a:avLst/>
                <a:gdLst>
                  <a:gd name="T0" fmla="*/ 251 w 346"/>
                  <a:gd name="T1" fmla="*/ 0 h 292"/>
                  <a:gd name="T2" fmla="*/ 276 w 346"/>
                  <a:gd name="T3" fmla="*/ 1 h 292"/>
                  <a:gd name="T4" fmla="*/ 299 w 346"/>
                  <a:gd name="T5" fmla="*/ 9 h 292"/>
                  <a:gd name="T6" fmla="*/ 318 w 346"/>
                  <a:gd name="T7" fmla="*/ 22 h 292"/>
                  <a:gd name="T8" fmla="*/ 333 w 346"/>
                  <a:gd name="T9" fmla="*/ 40 h 292"/>
                  <a:gd name="T10" fmla="*/ 342 w 346"/>
                  <a:gd name="T11" fmla="*/ 61 h 292"/>
                  <a:gd name="T12" fmla="*/ 346 w 346"/>
                  <a:gd name="T13" fmla="*/ 86 h 292"/>
                  <a:gd name="T14" fmla="*/ 343 w 346"/>
                  <a:gd name="T15" fmla="*/ 115 h 292"/>
                  <a:gd name="T16" fmla="*/ 337 w 346"/>
                  <a:gd name="T17" fmla="*/ 140 h 292"/>
                  <a:gd name="T18" fmla="*/ 327 w 346"/>
                  <a:gd name="T19" fmla="*/ 164 h 292"/>
                  <a:gd name="T20" fmla="*/ 316 w 346"/>
                  <a:gd name="T21" fmla="*/ 186 h 292"/>
                  <a:gd name="T22" fmla="*/ 303 w 346"/>
                  <a:gd name="T23" fmla="*/ 206 h 292"/>
                  <a:gd name="T24" fmla="*/ 288 w 346"/>
                  <a:gd name="T25" fmla="*/ 226 h 292"/>
                  <a:gd name="T26" fmla="*/ 270 w 346"/>
                  <a:gd name="T27" fmla="*/ 243 h 292"/>
                  <a:gd name="T28" fmla="*/ 251 w 346"/>
                  <a:gd name="T29" fmla="*/ 261 h 292"/>
                  <a:gd name="T30" fmla="*/ 230 w 346"/>
                  <a:gd name="T31" fmla="*/ 276 h 292"/>
                  <a:gd name="T32" fmla="*/ 212 w 346"/>
                  <a:gd name="T33" fmla="*/ 286 h 292"/>
                  <a:gd name="T34" fmla="*/ 199 w 346"/>
                  <a:gd name="T35" fmla="*/ 290 h 292"/>
                  <a:gd name="T36" fmla="*/ 185 w 346"/>
                  <a:gd name="T37" fmla="*/ 292 h 292"/>
                  <a:gd name="T38" fmla="*/ 172 w 346"/>
                  <a:gd name="T39" fmla="*/ 292 h 292"/>
                  <a:gd name="T40" fmla="*/ 160 w 346"/>
                  <a:gd name="T41" fmla="*/ 289 h 292"/>
                  <a:gd name="T42" fmla="*/ 147 w 346"/>
                  <a:gd name="T43" fmla="*/ 284 h 292"/>
                  <a:gd name="T44" fmla="*/ 130 w 346"/>
                  <a:gd name="T45" fmla="*/ 278 h 292"/>
                  <a:gd name="T46" fmla="*/ 103 w 346"/>
                  <a:gd name="T47" fmla="*/ 264 h 292"/>
                  <a:gd name="T48" fmla="*/ 72 w 346"/>
                  <a:gd name="T49" fmla="*/ 237 h 292"/>
                  <a:gd name="T50" fmla="*/ 45 w 346"/>
                  <a:gd name="T51" fmla="*/ 207 h 292"/>
                  <a:gd name="T52" fmla="*/ 23 w 346"/>
                  <a:gd name="T53" fmla="*/ 174 h 292"/>
                  <a:gd name="T54" fmla="*/ 6 w 346"/>
                  <a:gd name="T55" fmla="*/ 141 h 292"/>
                  <a:gd name="T56" fmla="*/ 0 w 346"/>
                  <a:gd name="T57" fmla="*/ 106 h 292"/>
                  <a:gd name="T58" fmla="*/ 3 w 346"/>
                  <a:gd name="T59" fmla="*/ 70 h 292"/>
                  <a:gd name="T60" fmla="*/ 20 w 346"/>
                  <a:gd name="T61" fmla="*/ 37 h 292"/>
                  <a:gd name="T62" fmla="*/ 39 w 346"/>
                  <a:gd name="T63" fmla="*/ 15 h 292"/>
                  <a:gd name="T64" fmla="*/ 54 w 346"/>
                  <a:gd name="T65" fmla="*/ 6 h 292"/>
                  <a:gd name="T66" fmla="*/ 71 w 346"/>
                  <a:gd name="T67" fmla="*/ 3 h 292"/>
                  <a:gd name="T68" fmla="*/ 88 w 346"/>
                  <a:gd name="T69" fmla="*/ 3 h 292"/>
                  <a:gd name="T70" fmla="*/ 106 w 346"/>
                  <a:gd name="T71" fmla="*/ 9 h 292"/>
                  <a:gd name="T72" fmla="*/ 124 w 346"/>
                  <a:gd name="T73" fmla="*/ 15 h 292"/>
                  <a:gd name="T74" fmla="*/ 141 w 346"/>
                  <a:gd name="T75" fmla="*/ 27 h 292"/>
                  <a:gd name="T76" fmla="*/ 157 w 346"/>
                  <a:gd name="T77" fmla="*/ 40 h 292"/>
                  <a:gd name="T78" fmla="*/ 172 w 346"/>
                  <a:gd name="T79" fmla="*/ 42 h 292"/>
                  <a:gd name="T80" fmla="*/ 190 w 346"/>
                  <a:gd name="T81" fmla="*/ 30 h 292"/>
                  <a:gd name="T82" fmla="*/ 209 w 346"/>
                  <a:gd name="T83" fmla="*/ 16 h 292"/>
                  <a:gd name="T84" fmla="*/ 229 w 346"/>
                  <a:gd name="T85" fmla="*/ 4 h 292"/>
                  <a:gd name="T86" fmla="*/ 239 w 346"/>
                  <a:gd name="T87" fmla="*/ 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292">
                    <a:moveTo>
                      <a:pt x="239" y="3"/>
                    </a:moveTo>
                    <a:lnTo>
                      <a:pt x="251" y="0"/>
                    </a:lnTo>
                    <a:lnTo>
                      <a:pt x="264" y="0"/>
                    </a:lnTo>
                    <a:lnTo>
                      <a:pt x="276" y="1"/>
                    </a:lnTo>
                    <a:lnTo>
                      <a:pt x="290" y="4"/>
                    </a:lnTo>
                    <a:lnTo>
                      <a:pt x="299" y="9"/>
                    </a:lnTo>
                    <a:lnTo>
                      <a:pt x="309" y="15"/>
                    </a:lnTo>
                    <a:lnTo>
                      <a:pt x="318" y="22"/>
                    </a:lnTo>
                    <a:lnTo>
                      <a:pt x="327" y="31"/>
                    </a:lnTo>
                    <a:lnTo>
                      <a:pt x="333" y="40"/>
                    </a:lnTo>
                    <a:lnTo>
                      <a:pt x="339" y="51"/>
                    </a:lnTo>
                    <a:lnTo>
                      <a:pt x="342" y="61"/>
                    </a:lnTo>
                    <a:lnTo>
                      <a:pt x="345" y="74"/>
                    </a:lnTo>
                    <a:lnTo>
                      <a:pt x="346" y="86"/>
                    </a:lnTo>
                    <a:lnTo>
                      <a:pt x="346" y="100"/>
                    </a:lnTo>
                    <a:lnTo>
                      <a:pt x="343" y="115"/>
                    </a:lnTo>
                    <a:lnTo>
                      <a:pt x="342" y="128"/>
                    </a:lnTo>
                    <a:lnTo>
                      <a:pt x="337" y="140"/>
                    </a:lnTo>
                    <a:lnTo>
                      <a:pt x="333" y="152"/>
                    </a:lnTo>
                    <a:lnTo>
                      <a:pt x="327" y="164"/>
                    </a:lnTo>
                    <a:lnTo>
                      <a:pt x="322" y="176"/>
                    </a:lnTo>
                    <a:lnTo>
                      <a:pt x="316" y="186"/>
                    </a:lnTo>
                    <a:lnTo>
                      <a:pt x="311" y="197"/>
                    </a:lnTo>
                    <a:lnTo>
                      <a:pt x="303" y="206"/>
                    </a:lnTo>
                    <a:lnTo>
                      <a:pt x="297" y="217"/>
                    </a:lnTo>
                    <a:lnTo>
                      <a:pt x="288" y="226"/>
                    </a:lnTo>
                    <a:lnTo>
                      <a:pt x="279" y="235"/>
                    </a:lnTo>
                    <a:lnTo>
                      <a:pt x="270" y="243"/>
                    </a:lnTo>
                    <a:lnTo>
                      <a:pt x="261" y="252"/>
                    </a:lnTo>
                    <a:lnTo>
                      <a:pt x="251" y="261"/>
                    </a:lnTo>
                    <a:lnTo>
                      <a:pt x="240" y="268"/>
                    </a:lnTo>
                    <a:lnTo>
                      <a:pt x="230" y="276"/>
                    </a:lnTo>
                    <a:lnTo>
                      <a:pt x="220" y="283"/>
                    </a:lnTo>
                    <a:lnTo>
                      <a:pt x="212" y="286"/>
                    </a:lnTo>
                    <a:lnTo>
                      <a:pt x="206" y="289"/>
                    </a:lnTo>
                    <a:lnTo>
                      <a:pt x="199" y="290"/>
                    </a:lnTo>
                    <a:lnTo>
                      <a:pt x="193" y="292"/>
                    </a:lnTo>
                    <a:lnTo>
                      <a:pt x="185" y="292"/>
                    </a:lnTo>
                    <a:lnTo>
                      <a:pt x="179" y="292"/>
                    </a:lnTo>
                    <a:lnTo>
                      <a:pt x="172" y="292"/>
                    </a:lnTo>
                    <a:lnTo>
                      <a:pt x="166" y="292"/>
                    </a:lnTo>
                    <a:lnTo>
                      <a:pt x="160" y="289"/>
                    </a:lnTo>
                    <a:lnTo>
                      <a:pt x="153" y="287"/>
                    </a:lnTo>
                    <a:lnTo>
                      <a:pt x="147" y="284"/>
                    </a:lnTo>
                    <a:lnTo>
                      <a:pt x="141" y="283"/>
                    </a:lnTo>
                    <a:lnTo>
                      <a:pt x="130" y="278"/>
                    </a:lnTo>
                    <a:lnTo>
                      <a:pt x="121" y="274"/>
                    </a:lnTo>
                    <a:lnTo>
                      <a:pt x="103" y="264"/>
                    </a:lnTo>
                    <a:lnTo>
                      <a:pt x="88" y="252"/>
                    </a:lnTo>
                    <a:lnTo>
                      <a:pt x="72" y="237"/>
                    </a:lnTo>
                    <a:lnTo>
                      <a:pt x="59" y="223"/>
                    </a:lnTo>
                    <a:lnTo>
                      <a:pt x="45" y="207"/>
                    </a:lnTo>
                    <a:lnTo>
                      <a:pt x="33" y="192"/>
                    </a:lnTo>
                    <a:lnTo>
                      <a:pt x="23" y="174"/>
                    </a:lnTo>
                    <a:lnTo>
                      <a:pt x="15" y="159"/>
                    </a:lnTo>
                    <a:lnTo>
                      <a:pt x="6" y="141"/>
                    </a:lnTo>
                    <a:lnTo>
                      <a:pt x="2" y="124"/>
                    </a:lnTo>
                    <a:lnTo>
                      <a:pt x="0" y="106"/>
                    </a:lnTo>
                    <a:lnTo>
                      <a:pt x="2" y="88"/>
                    </a:lnTo>
                    <a:lnTo>
                      <a:pt x="3" y="70"/>
                    </a:lnTo>
                    <a:lnTo>
                      <a:pt x="11" y="54"/>
                    </a:lnTo>
                    <a:lnTo>
                      <a:pt x="20" y="37"/>
                    </a:lnTo>
                    <a:lnTo>
                      <a:pt x="33" y="22"/>
                    </a:lnTo>
                    <a:lnTo>
                      <a:pt x="39" y="15"/>
                    </a:lnTo>
                    <a:lnTo>
                      <a:pt x="47" y="10"/>
                    </a:lnTo>
                    <a:lnTo>
                      <a:pt x="54" y="6"/>
                    </a:lnTo>
                    <a:lnTo>
                      <a:pt x="63" y="4"/>
                    </a:lnTo>
                    <a:lnTo>
                      <a:pt x="71" y="3"/>
                    </a:lnTo>
                    <a:lnTo>
                      <a:pt x="79" y="3"/>
                    </a:lnTo>
                    <a:lnTo>
                      <a:pt x="88" y="3"/>
                    </a:lnTo>
                    <a:lnTo>
                      <a:pt x="99" y="6"/>
                    </a:lnTo>
                    <a:lnTo>
                      <a:pt x="106" y="9"/>
                    </a:lnTo>
                    <a:lnTo>
                      <a:pt x="115" y="12"/>
                    </a:lnTo>
                    <a:lnTo>
                      <a:pt x="124" y="15"/>
                    </a:lnTo>
                    <a:lnTo>
                      <a:pt x="133" y="22"/>
                    </a:lnTo>
                    <a:lnTo>
                      <a:pt x="141" y="27"/>
                    </a:lnTo>
                    <a:lnTo>
                      <a:pt x="148" y="33"/>
                    </a:lnTo>
                    <a:lnTo>
                      <a:pt x="157" y="40"/>
                    </a:lnTo>
                    <a:lnTo>
                      <a:pt x="166" y="48"/>
                    </a:lnTo>
                    <a:lnTo>
                      <a:pt x="172" y="42"/>
                    </a:lnTo>
                    <a:lnTo>
                      <a:pt x="181" y="37"/>
                    </a:lnTo>
                    <a:lnTo>
                      <a:pt x="190" y="30"/>
                    </a:lnTo>
                    <a:lnTo>
                      <a:pt x="200" y="22"/>
                    </a:lnTo>
                    <a:lnTo>
                      <a:pt x="209" y="16"/>
                    </a:lnTo>
                    <a:lnTo>
                      <a:pt x="220" y="9"/>
                    </a:lnTo>
                    <a:lnTo>
                      <a:pt x="229" y="4"/>
                    </a:lnTo>
                    <a:lnTo>
                      <a:pt x="239" y="3"/>
                    </a:lnTo>
                    <a:lnTo>
                      <a:pt x="239" y="3"/>
                    </a:lnTo>
                    <a:close/>
                  </a:path>
                </a:pathLst>
              </a:custGeom>
              <a:solidFill>
                <a:srgbClr val="D157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1" name="Freeform 37"/>
              <p:cNvSpPr>
                <a:spLocks/>
              </p:cNvSpPr>
              <p:nvPr/>
            </p:nvSpPr>
            <p:spPr bwMode="auto">
              <a:xfrm>
                <a:off x="4109" y="606"/>
                <a:ext cx="115" cy="98"/>
              </a:xfrm>
              <a:custGeom>
                <a:avLst/>
                <a:gdLst>
                  <a:gd name="T0" fmla="*/ 250 w 347"/>
                  <a:gd name="T1" fmla="*/ 0 h 292"/>
                  <a:gd name="T2" fmla="*/ 276 w 347"/>
                  <a:gd name="T3" fmla="*/ 1 h 292"/>
                  <a:gd name="T4" fmla="*/ 298 w 347"/>
                  <a:gd name="T5" fmla="*/ 9 h 292"/>
                  <a:gd name="T6" fmla="*/ 317 w 347"/>
                  <a:gd name="T7" fmla="*/ 22 h 292"/>
                  <a:gd name="T8" fmla="*/ 332 w 347"/>
                  <a:gd name="T9" fmla="*/ 38 h 292"/>
                  <a:gd name="T10" fmla="*/ 341 w 347"/>
                  <a:gd name="T11" fmla="*/ 61 h 292"/>
                  <a:gd name="T12" fmla="*/ 347 w 347"/>
                  <a:gd name="T13" fmla="*/ 85 h 292"/>
                  <a:gd name="T14" fmla="*/ 346 w 347"/>
                  <a:gd name="T15" fmla="*/ 111 h 292"/>
                  <a:gd name="T16" fmla="*/ 338 w 347"/>
                  <a:gd name="T17" fmla="*/ 138 h 292"/>
                  <a:gd name="T18" fmla="*/ 328 w 347"/>
                  <a:gd name="T19" fmla="*/ 162 h 292"/>
                  <a:gd name="T20" fmla="*/ 316 w 347"/>
                  <a:gd name="T21" fmla="*/ 184 h 292"/>
                  <a:gd name="T22" fmla="*/ 303 w 347"/>
                  <a:gd name="T23" fmla="*/ 205 h 292"/>
                  <a:gd name="T24" fmla="*/ 286 w 347"/>
                  <a:gd name="T25" fmla="*/ 226 h 292"/>
                  <a:gd name="T26" fmla="*/ 270 w 347"/>
                  <a:gd name="T27" fmla="*/ 244 h 292"/>
                  <a:gd name="T28" fmla="*/ 250 w 347"/>
                  <a:gd name="T29" fmla="*/ 260 h 292"/>
                  <a:gd name="T30" fmla="*/ 229 w 347"/>
                  <a:gd name="T31" fmla="*/ 275 h 292"/>
                  <a:gd name="T32" fmla="*/ 212 w 347"/>
                  <a:gd name="T33" fmla="*/ 287 h 292"/>
                  <a:gd name="T34" fmla="*/ 198 w 347"/>
                  <a:gd name="T35" fmla="*/ 290 h 292"/>
                  <a:gd name="T36" fmla="*/ 185 w 347"/>
                  <a:gd name="T37" fmla="*/ 292 h 292"/>
                  <a:gd name="T38" fmla="*/ 171 w 347"/>
                  <a:gd name="T39" fmla="*/ 290 h 292"/>
                  <a:gd name="T40" fmla="*/ 159 w 347"/>
                  <a:gd name="T41" fmla="*/ 289 h 292"/>
                  <a:gd name="T42" fmla="*/ 147 w 347"/>
                  <a:gd name="T43" fmla="*/ 284 h 292"/>
                  <a:gd name="T44" fmla="*/ 131 w 347"/>
                  <a:gd name="T45" fmla="*/ 277 h 292"/>
                  <a:gd name="T46" fmla="*/ 106 w 347"/>
                  <a:gd name="T47" fmla="*/ 262 h 292"/>
                  <a:gd name="T48" fmla="*/ 74 w 347"/>
                  <a:gd name="T49" fmla="*/ 235 h 292"/>
                  <a:gd name="T50" fmla="*/ 46 w 347"/>
                  <a:gd name="T51" fmla="*/ 205 h 292"/>
                  <a:gd name="T52" fmla="*/ 24 w 347"/>
                  <a:gd name="T53" fmla="*/ 172 h 292"/>
                  <a:gd name="T54" fmla="*/ 7 w 347"/>
                  <a:gd name="T55" fmla="*/ 138 h 292"/>
                  <a:gd name="T56" fmla="*/ 0 w 347"/>
                  <a:gd name="T57" fmla="*/ 104 h 292"/>
                  <a:gd name="T58" fmla="*/ 4 w 347"/>
                  <a:gd name="T59" fmla="*/ 70 h 292"/>
                  <a:gd name="T60" fmla="*/ 21 w 347"/>
                  <a:gd name="T61" fmla="*/ 37 h 292"/>
                  <a:gd name="T62" fmla="*/ 40 w 347"/>
                  <a:gd name="T63" fmla="*/ 16 h 292"/>
                  <a:gd name="T64" fmla="*/ 54 w 347"/>
                  <a:gd name="T65" fmla="*/ 7 h 292"/>
                  <a:gd name="T66" fmla="*/ 70 w 347"/>
                  <a:gd name="T67" fmla="*/ 3 h 292"/>
                  <a:gd name="T68" fmla="*/ 89 w 347"/>
                  <a:gd name="T69" fmla="*/ 3 h 292"/>
                  <a:gd name="T70" fmla="*/ 107 w 347"/>
                  <a:gd name="T71" fmla="*/ 7 h 292"/>
                  <a:gd name="T72" fmla="*/ 125 w 347"/>
                  <a:gd name="T73" fmla="*/ 15 h 292"/>
                  <a:gd name="T74" fmla="*/ 142 w 347"/>
                  <a:gd name="T75" fmla="*/ 26 h 292"/>
                  <a:gd name="T76" fmla="*/ 156 w 347"/>
                  <a:gd name="T77" fmla="*/ 40 h 292"/>
                  <a:gd name="T78" fmla="*/ 173 w 347"/>
                  <a:gd name="T79" fmla="*/ 43 h 292"/>
                  <a:gd name="T80" fmla="*/ 191 w 347"/>
                  <a:gd name="T81" fmla="*/ 29 h 292"/>
                  <a:gd name="T82" fmla="*/ 210 w 347"/>
                  <a:gd name="T83" fmla="*/ 15 h 292"/>
                  <a:gd name="T84" fmla="*/ 228 w 347"/>
                  <a:gd name="T85" fmla="*/ 4 h 292"/>
                  <a:gd name="T86" fmla="*/ 237 w 347"/>
                  <a:gd name="T87" fmla="*/ 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292">
                    <a:moveTo>
                      <a:pt x="237" y="1"/>
                    </a:moveTo>
                    <a:lnTo>
                      <a:pt x="250" y="0"/>
                    </a:lnTo>
                    <a:lnTo>
                      <a:pt x="264" y="0"/>
                    </a:lnTo>
                    <a:lnTo>
                      <a:pt x="276" y="1"/>
                    </a:lnTo>
                    <a:lnTo>
                      <a:pt x="289" y="6"/>
                    </a:lnTo>
                    <a:lnTo>
                      <a:pt x="298" y="9"/>
                    </a:lnTo>
                    <a:lnTo>
                      <a:pt x="308" y="15"/>
                    </a:lnTo>
                    <a:lnTo>
                      <a:pt x="317" y="22"/>
                    </a:lnTo>
                    <a:lnTo>
                      <a:pt x="326" y="31"/>
                    </a:lnTo>
                    <a:lnTo>
                      <a:pt x="332" y="38"/>
                    </a:lnTo>
                    <a:lnTo>
                      <a:pt x="338" y="50"/>
                    </a:lnTo>
                    <a:lnTo>
                      <a:pt x="341" y="61"/>
                    </a:lnTo>
                    <a:lnTo>
                      <a:pt x="346" y="73"/>
                    </a:lnTo>
                    <a:lnTo>
                      <a:pt x="347" y="85"/>
                    </a:lnTo>
                    <a:lnTo>
                      <a:pt x="347" y="98"/>
                    </a:lnTo>
                    <a:lnTo>
                      <a:pt x="346" y="111"/>
                    </a:lnTo>
                    <a:lnTo>
                      <a:pt x="344" y="126"/>
                    </a:lnTo>
                    <a:lnTo>
                      <a:pt x="338" y="138"/>
                    </a:lnTo>
                    <a:lnTo>
                      <a:pt x="334" y="150"/>
                    </a:lnTo>
                    <a:lnTo>
                      <a:pt x="328" y="162"/>
                    </a:lnTo>
                    <a:lnTo>
                      <a:pt x="322" y="174"/>
                    </a:lnTo>
                    <a:lnTo>
                      <a:pt x="316" y="184"/>
                    </a:lnTo>
                    <a:lnTo>
                      <a:pt x="308" y="195"/>
                    </a:lnTo>
                    <a:lnTo>
                      <a:pt x="303" y="205"/>
                    </a:lnTo>
                    <a:lnTo>
                      <a:pt x="295" y="216"/>
                    </a:lnTo>
                    <a:lnTo>
                      <a:pt x="286" y="226"/>
                    </a:lnTo>
                    <a:lnTo>
                      <a:pt x="279" y="235"/>
                    </a:lnTo>
                    <a:lnTo>
                      <a:pt x="270" y="244"/>
                    </a:lnTo>
                    <a:lnTo>
                      <a:pt x="261" y="253"/>
                    </a:lnTo>
                    <a:lnTo>
                      <a:pt x="250" y="260"/>
                    </a:lnTo>
                    <a:lnTo>
                      <a:pt x="240" y="268"/>
                    </a:lnTo>
                    <a:lnTo>
                      <a:pt x="229" y="275"/>
                    </a:lnTo>
                    <a:lnTo>
                      <a:pt x="219" y="284"/>
                    </a:lnTo>
                    <a:lnTo>
                      <a:pt x="212" y="287"/>
                    </a:lnTo>
                    <a:lnTo>
                      <a:pt x="206" y="290"/>
                    </a:lnTo>
                    <a:lnTo>
                      <a:pt x="198" y="290"/>
                    </a:lnTo>
                    <a:lnTo>
                      <a:pt x="192" y="292"/>
                    </a:lnTo>
                    <a:lnTo>
                      <a:pt x="185" y="292"/>
                    </a:lnTo>
                    <a:lnTo>
                      <a:pt x="179" y="292"/>
                    </a:lnTo>
                    <a:lnTo>
                      <a:pt x="171" y="290"/>
                    </a:lnTo>
                    <a:lnTo>
                      <a:pt x="165" y="290"/>
                    </a:lnTo>
                    <a:lnTo>
                      <a:pt x="159" y="289"/>
                    </a:lnTo>
                    <a:lnTo>
                      <a:pt x="152" y="286"/>
                    </a:lnTo>
                    <a:lnTo>
                      <a:pt x="147" y="284"/>
                    </a:lnTo>
                    <a:lnTo>
                      <a:pt x="142" y="281"/>
                    </a:lnTo>
                    <a:lnTo>
                      <a:pt x="131" y="277"/>
                    </a:lnTo>
                    <a:lnTo>
                      <a:pt x="122" y="274"/>
                    </a:lnTo>
                    <a:lnTo>
                      <a:pt x="106" y="262"/>
                    </a:lnTo>
                    <a:lnTo>
                      <a:pt x="89" y="248"/>
                    </a:lnTo>
                    <a:lnTo>
                      <a:pt x="74" y="235"/>
                    </a:lnTo>
                    <a:lnTo>
                      <a:pt x="61" y="222"/>
                    </a:lnTo>
                    <a:lnTo>
                      <a:pt x="46" y="205"/>
                    </a:lnTo>
                    <a:lnTo>
                      <a:pt x="34" y="189"/>
                    </a:lnTo>
                    <a:lnTo>
                      <a:pt x="24" y="172"/>
                    </a:lnTo>
                    <a:lnTo>
                      <a:pt x="16" y="158"/>
                    </a:lnTo>
                    <a:lnTo>
                      <a:pt x="7" y="138"/>
                    </a:lnTo>
                    <a:lnTo>
                      <a:pt x="3" y="122"/>
                    </a:lnTo>
                    <a:lnTo>
                      <a:pt x="0" y="104"/>
                    </a:lnTo>
                    <a:lnTo>
                      <a:pt x="1" y="88"/>
                    </a:lnTo>
                    <a:lnTo>
                      <a:pt x="4" y="70"/>
                    </a:lnTo>
                    <a:lnTo>
                      <a:pt x="12" y="53"/>
                    </a:lnTo>
                    <a:lnTo>
                      <a:pt x="21" y="37"/>
                    </a:lnTo>
                    <a:lnTo>
                      <a:pt x="34" y="23"/>
                    </a:lnTo>
                    <a:lnTo>
                      <a:pt x="40" y="16"/>
                    </a:lnTo>
                    <a:lnTo>
                      <a:pt x="48" y="12"/>
                    </a:lnTo>
                    <a:lnTo>
                      <a:pt x="54" y="7"/>
                    </a:lnTo>
                    <a:lnTo>
                      <a:pt x="63" y="6"/>
                    </a:lnTo>
                    <a:lnTo>
                      <a:pt x="70" y="3"/>
                    </a:lnTo>
                    <a:lnTo>
                      <a:pt x="80" y="3"/>
                    </a:lnTo>
                    <a:lnTo>
                      <a:pt x="89" y="3"/>
                    </a:lnTo>
                    <a:lnTo>
                      <a:pt x="98" y="6"/>
                    </a:lnTo>
                    <a:lnTo>
                      <a:pt x="107" y="7"/>
                    </a:lnTo>
                    <a:lnTo>
                      <a:pt x="116" y="12"/>
                    </a:lnTo>
                    <a:lnTo>
                      <a:pt x="125" y="15"/>
                    </a:lnTo>
                    <a:lnTo>
                      <a:pt x="134" y="21"/>
                    </a:lnTo>
                    <a:lnTo>
                      <a:pt x="142" y="26"/>
                    </a:lnTo>
                    <a:lnTo>
                      <a:pt x="149" y="34"/>
                    </a:lnTo>
                    <a:lnTo>
                      <a:pt x="156" y="40"/>
                    </a:lnTo>
                    <a:lnTo>
                      <a:pt x="165" y="49"/>
                    </a:lnTo>
                    <a:lnTo>
                      <a:pt x="173" y="43"/>
                    </a:lnTo>
                    <a:lnTo>
                      <a:pt x="182" y="38"/>
                    </a:lnTo>
                    <a:lnTo>
                      <a:pt x="191" y="29"/>
                    </a:lnTo>
                    <a:lnTo>
                      <a:pt x="201" y="23"/>
                    </a:lnTo>
                    <a:lnTo>
                      <a:pt x="210" y="15"/>
                    </a:lnTo>
                    <a:lnTo>
                      <a:pt x="219" y="9"/>
                    </a:lnTo>
                    <a:lnTo>
                      <a:pt x="228" y="4"/>
                    </a:lnTo>
                    <a:lnTo>
                      <a:pt x="237" y="1"/>
                    </a:lnTo>
                    <a:lnTo>
                      <a:pt x="237" y="1"/>
                    </a:lnTo>
                    <a:close/>
                  </a:path>
                </a:pathLst>
              </a:custGeom>
              <a:solidFill>
                <a:srgbClr val="E066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2" name="Freeform 38"/>
              <p:cNvSpPr>
                <a:spLocks/>
              </p:cNvSpPr>
              <p:nvPr/>
            </p:nvSpPr>
            <p:spPr bwMode="auto">
              <a:xfrm>
                <a:off x="4285" y="507"/>
                <a:ext cx="116" cy="97"/>
              </a:xfrm>
              <a:custGeom>
                <a:avLst/>
                <a:gdLst>
                  <a:gd name="T0" fmla="*/ 250 w 348"/>
                  <a:gd name="T1" fmla="*/ 0 h 290"/>
                  <a:gd name="T2" fmla="*/ 275 w 348"/>
                  <a:gd name="T3" fmla="*/ 1 h 290"/>
                  <a:gd name="T4" fmla="*/ 298 w 348"/>
                  <a:gd name="T5" fmla="*/ 7 h 290"/>
                  <a:gd name="T6" fmla="*/ 317 w 348"/>
                  <a:gd name="T7" fmla="*/ 21 h 290"/>
                  <a:gd name="T8" fmla="*/ 332 w 348"/>
                  <a:gd name="T9" fmla="*/ 38 h 290"/>
                  <a:gd name="T10" fmla="*/ 342 w 348"/>
                  <a:gd name="T11" fmla="*/ 61 h 290"/>
                  <a:gd name="T12" fmla="*/ 348 w 348"/>
                  <a:gd name="T13" fmla="*/ 85 h 290"/>
                  <a:gd name="T14" fmla="*/ 347 w 348"/>
                  <a:gd name="T15" fmla="*/ 113 h 290"/>
                  <a:gd name="T16" fmla="*/ 339 w 348"/>
                  <a:gd name="T17" fmla="*/ 140 h 290"/>
                  <a:gd name="T18" fmla="*/ 329 w 348"/>
                  <a:gd name="T19" fmla="*/ 162 h 290"/>
                  <a:gd name="T20" fmla="*/ 316 w 348"/>
                  <a:gd name="T21" fmla="*/ 186 h 290"/>
                  <a:gd name="T22" fmla="*/ 302 w 348"/>
                  <a:gd name="T23" fmla="*/ 205 h 290"/>
                  <a:gd name="T24" fmla="*/ 287 w 348"/>
                  <a:gd name="T25" fmla="*/ 226 h 290"/>
                  <a:gd name="T26" fmla="*/ 269 w 348"/>
                  <a:gd name="T27" fmla="*/ 243 h 290"/>
                  <a:gd name="T28" fmla="*/ 250 w 348"/>
                  <a:gd name="T29" fmla="*/ 259 h 290"/>
                  <a:gd name="T30" fmla="*/ 229 w 348"/>
                  <a:gd name="T31" fmla="*/ 275 h 290"/>
                  <a:gd name="T32" fmla="*/ 211 w 348"/>
                  <a:gd name="T33" fmla="*/ 286 h 290"/>
                  <a:gd name="T34" fmla="*/ 198 w 348"/>
                  <a:gd name="T35" fmla="*/ 290 h 290"/>
                  <a:gd name="T36" fmla="*/ 184 w 348"/>
                  <a:gd name="T37" fmla="*/ 290 h 290"/>
                  <a:gd name="T38" fmla="*/ 171 w 348"/>
                  <a:gd name="T39" fmla="*/ 290 h 290"/>
                  <a:gd name="T40" fmla="*/ 159 w 348"/>
                  <a:gd name="T41" fmla="*/ 287 h 290"/>
                  <a:gd name="T42" fmla="*/ 146 w 348"/>
                  <a:gd name="T43" fmla="*/ 283 h 290"/>
                  <a:gd name="T44" fmla="*/ 129 w 348"/>
                  <a:gd name="T45" fmla="*/ 277 h 290"/>
                  <a:gd name="T46" fmla="*/ 102 w 348"/>
                  <a:gd name="T47" fmla="*/ 263 h 290"/>
                  <a:gd name="T48" fmla="*/ 73 w 348"/>
                  <a:gd name="T49" fmla="*/ 235 h 290"/>
                  <a:gd name="T50" fmla="*/ 46 w 348"/>
                  <a:gd name="T51" fmla="*/ 207 h 290"/>
                  <a:gd name="T52" fmla="*/ 23 w 348"/>
                  <a:gd name="T53" fmla="*/ 174 h 290"/>
                  <a:gd name="T54" fmla="*/ 7 w 348"/>
                  <a:gd name="T55" fmla="*/ 140 h 290"/>
                  <a:gd name="T56" fmla="*/ 0 w 348"/>
                  <a:gd name="T57" fmla="*/ 104 h 290"/>
                  <a:gd name="T58" fmla="*/ 3 w 348"/>
                  <a:gd name="T59" fmla="*/ 70 h 290"/>
                  <a:gd name="T60" fmla="*/ 19 w 348"/>
                  <a:gd name="T61" fmla="*/ 36 h 290"/>
                  <a:gd name="T62" fmla="*/ 38 w 348"/>
                  <a:gd name="T63" fmla="*/ 15 h 290"/>
                  <a:gd name="T64" fmla="*/ 53 w 348"/>
                  <a:gd name="T65" fmla="*/ 6 h 290"/>
                  <a:gd name="T66" fmla="*/ 71 w 348"/>
                  <a:gd name="T67" fmla="*/ 3 h 290"/>
                  <a:gd name="T68" fmla="*/ 88 w 348"/>
                  <a:gd name="T69" fmla="*/ 3 h 290"/>
                  <a:gd name="T70" fmla="*/ 107 w 348"/>
                  <a:gd name="T71" fmla="*/ 7 h 290"/>
                  <a:gd name="T72" fmla="*/ 125 w 348"/>
                  <a:gd name="T73" fmla="*/ 15 h 290"/>
                  <a:gd name="T74" fmla="*/ 141 w 348"/>
                  <a:gd name="T75" fmla="*/ 25 h 290"/>
                  <a:gd name="T76" fmla="*/ 158 w 348"/>
                  <a:gd name="T77" fmla="*/ 38 h 290"/>
                  <a:gd name="T78" fmla="*/ 174 w 348"/>
                  <a:gd name="T79" fmla="*/ 43 h 290"/>
                  <a:gd name="T80" fmla="*/ 190 w 348"/>
                  <a:gd name="T81" fmla="*/ 30 h 290"/>
                  <a:gd name="T82" fmla="*/ 210 w 348"/>
                  <a:gd name="T83" fmla="*/ 16 h 290"/>
                  <a:gd name="T84" fmla="*/ 229 w 348"/>
                  <a:gd name="T85" fmla="*/ 4 h 290"/>
                  <a:gd name="T86" fmla="*/ 238 w 348"/>
                  <a:gd name="T87" fmla="*/ 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 h="290">
                    <a:moveTo>
                      <a:pt x="238" y="3"/>
                    </a:moveTo>
                    <a:lnTo>
                      <a:pt x="250" y="0"/>
                    </a:lnTo>
                    <a:lnTo>
                      <a:pt x="263" y="0"/>
                    </a:lnTo>
                    <a:lnTo>
                      <a:pt x="275" y="1"/>
                    </a:lnTo>
                    <a:lnTo>
                      <a:pt x="289" y="4"/>
                    </a:lnTo>
                    <a:lnTo>
                      <a:pt x="298" y="7"/>
                    </a:lnTo>
                    <a:lnTo>
                      <a:pt x="308" y="15"/>
                    </a:lnTo>
                    <a:lnTo>
                      <a:pt x="317" y="21"/>
                    </a:lnTo>
                    <a:lnTo>
                      <a:pt x="326" y="31"/>
                    </a:lnTo>
                    <a:lnTo>
                      <a:pt x="332" y="38"/>
                    </a:lnTo>
                    <a:lnTo>
                      <a:pt x="339" y="50"/>
                    </a:lnTo>
                    <a:lnTo>
                      <a:pt x="342" y="61"/>
                    </a:lnTo>
                    <a:lnTo>
                      <a:pt x="347" y="74"/>
                    </a:lnTo>
                    <a:lnTo>
                      <a:pt x="348" y="85"/>
                    </a:lnTo>
                    <a:lnTo>
                      <a:pt x="348" y="98"/>
                    </a:lnTo>
                    <a:lnTo>
                      <a:pt x="347" y="113"/>
                    </a:lnTo>
                    <a:lnTo>
                      <a:pt x="344" y="128"/>
                    </a:lnTo>
                    <a:lnTo>
                      <a:pt x="339" y="140"/>
                    </a:lnTo>
                    <a:lnTo>
                      <a:pt x="335" y="152"/>
                    </a:lnTo>
                    <a:lnTo>
                      <a:pt x="329" y="162"/>
                    </a:lnTo>
                    <a:lnTo>
                      <a:pt x="323" y="176"/>
                    </a:lnTo>
                    <a:lnTo>
                      <a:pt x="316" y="186"/>
                    </a:lnTo>
                    <a:lnTo>
                      <a:pt x="310" y="195"/>
                    </a:lnTo>
                    <a:lnTo>
                      <a:pt x="302" y="205"/>
                    </a:lnTo>
                    <a:lnTo>
                      <a:pt x="296" y="217"/>
                    </a:lnTo>
                    <a:lnTo>
                      <a:pt x="287" y="226"/>
                    </a:lnTo>
                    <a:lnTo>
                      <a:pt x="278" y="235"/>
                    </a:lnTo>
                    <a:lnTo>
                      <a:pt x="269" y="243"/>
                    </a:lnTo>
                    <a:lnTo>
                      <a:pt x="260" y="251"/>
                    </a:lnTo>
                    <a:lnTo>
                      <a:pt x="250" y="259"/>
                    </a:lnTo>
                    <a:lnTo>
                      <a:pt x="240" y="268"/>
                    </a:lnTo>
                    <a:lnTo>
                      <a:pt x="229" y="275"/>
                    </a:lnTo>
                    <a:lnTo>
                      <a:pt x="219" y="283"/>
                    </a:lnTo>
                    <a:lnTo>
                      <a:pt x="211" y="286"/>
                    </a:lnTo>
                    <a:lnTo>
                      <a:pt x="205" y="289"/>
                    </a:lnTo>
                    <a:lnTo>
                      <a:pt x="198" y="290"/>
                    </a:lnTo>
                    <a:lnTo>
                      <a:pt x="192" y="290"/>
                    </a:lnTo>
                    <a:lnTo>
                      <a:pt x="184" y="290"/>
                    </a:lnTo>
                    <a:lnTo>
                      <a:pt x="178" y="290"/>
                    </a:lnTo>
                    <a:lnTo>
                      <a:pt x="171" y="290"/>
                    </a:lnTo>
                    <a:lnTo>
                      <a:pt x="167" y="290"/>
                    </a:lnTo>
                    <a:lnTo>
                      <a:pt x="159" y="287"/>
                    </a:lnTo>
                    <a:lnTo>
                      <a:pt x="153" y="286"/>
                    </a:lnTo>
                    <a:lnTo>
                      <a:pt x="146" y="283"/>
                    </a:lnTo>
                    <a:lnTo>
                      <a:pt x="140" y="281"/>
                    </a:lnTo>
                    <a:lnTo>
                      <a:pt x="129" y="277"/>
                    </a:lnTo>
                    <a:lnTo>
                      <a:pt x="120" y="274"/>
                    </a:lnTo>
                    <a:lnTo>
                      <a:pt x="102" y="263"/>
                    </a:lnTo>
                    <a:lnTo>
                      <a:pt x="89" y="250"/>
                    </a:lnTo>
                    <a:lnTo>
                      <a:pt x="73" y="235"/>
                    </a:lnTo>
                    <a:lnTo>
                      <a:pt x="59" y="222"/>
                    </a:lnTo>
                    <a:lnTo>
                      <a:pt x="46" y="207"/>
                    </a:lnTo>
                    <a:lnTo>
                      <a:pt x="34" y="190"/>
                    </a:lnTo>
                    <a:lnTo>
                      <a:pt x="23" y="174"/>
                    </a:lnTo>
                    <a:lnTo>
                      <a:pt x="16" y="158"/>
                    </a:lnTo>
                    <a:lnTo>
                      <a:pt x="7" y="140"/>
                    </a:lnTo>
                    <a:lnTo>
                      <a:pt x="3" y="122"/>
                    </a:lnTo>
                    <a:lnTo>
                      <a:pt x="0" y="104"/>
                    </a:lnTo>
                    <a:lnTo>
                      <a:pt x="1" y="88"/>
                    </a:lnTo>
                    <a:lnTo>
                      <a:pt x="3" y="70"/>
                    </a:lnTo>
                    <a:lnTo>
                      <a:pt x="10" y="53"/>
                    </a:lnTo>
                    <a:lnTo>
                      <a:pt x="19" y="36"/>
                    </a:lnTo>
                    <a:lnTo>
                      <a:pt x="32" y="21"/>
                    </a:lnTo>
                    <a:lnTo>
                      <a:pt x="38" y="15"/>
                    </a:lnTo>
                    <a:lnTo>
                      <a:pt x="46" y="10"/>
                    </a:lnTo>
                    <a:lnTo>
                      <a:pt x="53" y="6"/>
                    </a:lnTo>
                    <a:lnTo>
                      <a:pt x="62" y="4"/>
                    </a:lnTo>
                    <a:lnTo>
                      <a:pt x="71" y="3"/>
                    </a:lnTo>
                    <a:lnTo>
                      <a:pt x="80" y="3"/>
                    </a:lnTo>
                    <a:lnTo>
                      <a:pt x="88" y="3"/>
                    </a:lnTo>
                    <a:lnTo>
                      <a:pt x="98" y="6"/>
                    </a:lnTo>
                    <a:lnTo>
                      <a:pt x="107" y="7"/>
                    </a:lnTo>
                    <a:lnTo>
                      <a:pt x="116" y="12"/>
                    </a:lnTo>
                    <a:lnTo>
                      <a:pt x="125" y="15"/>
                    </a:lnTo>
                    <a:lnTo>
                      <a:pt x="134" y="21"/>
                    </a:lnTo>
                    <a:lnTo>
                      <a:pt x="141" y="25"/>
                    </a:lnTo>
                    <a:lnTo>
                      <a:pt x="150" y="33"/>
                    </a:lnTo>
                    <a:lnTo>
                      <a:pt x="158" y="38"/>
                    </a:lnTo>
                    <a:lnTo>
                      <a:pt x="167" y="47"/>
                    </a:lnTo>
                    <a:lnTo>
                      <a:pt x="174" y="43"/>
                    </a:lnTo>
                    <a:lnTo>
                      <a:pt x="181" y="37"/>
                    </a:lnTo>
                    <a:lnTo>
                      <a:pt x="190" y="30"/>
                    </a:lnTo>
                    <a:lnTo>
                      <a:pt x="201" y="24"/>
                    </a:lnTo>
                    <a:lnTo>
                      <a:pt x="210" y="16"/>
                    </a:lnTo>
                    <a:lnTo>
                      <a:pt x="220" y="10"/>
                    </a:lnTo>
                    <a:lnTo>
                      <a:pt x="229" y="4"/>
                    </a:lnTo>
                    <a:lnTo>
                      <a:pt x="238" y="3"/>
                    </a:lnTo>
                    <a:lnTo>
                      <a:pt x="238" y="3"/>
                    </a:lnTo>
                    <a:close/>
                  </a:path>
                </a:pathLst>
              </a:custGeom>
              <a:solidFill>
                <a:srgbClr val="B83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3" name="Freeform 39"/>
              <p:cNvSpPr>
                <a:spLocks/>
              </p:cNvSpPr>
              <p:nvPr/>
            </p:nvSpPr>
            <p:spPr bwMode="auto">
              <a:xfrm>
                <a:off x="4537" y="515"/>
                <a:ext cx="113" cy="96"/>
              </a:xfrm>
              <a:custGeom>
                <a:avLst/>
                <a:gdLst>
                  <a:gd name="T0" fmla="*/ 88 w 339"/>
                  <a:gd name="T1" fmla="*/ 279 h 288"/>
                  <a:gd name="T2" fmla="*/ 63 w 339"/>
                  <a:gd name="T3" fmla="*/ 274 h 288"/>
                  <a:gd name="T4" fmla="*/ 42 w 339"/>
                  <a:gd name="T5" fmla="*/ 265 h 288"/>
                  <a:gd name="T6" fmla="*/ 24 w 339"/>
                  <a:gd name="T7" fmla="*/ 252 h 288"/>
                  <a:gd name="T8" fmla="*/ 12 w 339"/>
                  <a:gd name="T9" fmla="*/ 234 h 288"/>
                  <a:gd name="T10" fmla="*/ 3 w 339"/>
                  <a:gd name="T11" fmla="*/ 212 h 288"/>
                  <a:gd name="T12" fmla="*/ 0 w 339"/>
                  <a:gd name="T13" fmla="*/ 188 h 288"/>
                  <a:gd name="T14" fmla="*/ 5 w 339"/>
                  <a:gd name="T15" fmla="*/ 162 h 288"/>
                  <a:gd name="T16" fmla="*/ 14 w 339"/>
                  <a:gd name="T17" fmla="*/ 137 h 288"/>
                  <a:gd name="T18" fmla="*/ 27 w 339"/>
                  <a:gd name="T19" fmla="*/ 115 h 288"/>
                  <a:gd name="T20" fmla="*/ 41 w 339"/>
                  <a:gd name="T21" fmla="*/ 94 h 288"/>
                  <a:gd name="T22" fmla="*/ 54 w 339"/>
                  <a:gd name="T23" fmla="*/ 75 h 288"/>
                  <a:gd name="T24" fmla="*/ 70 w 339"/>
                  <a:gd name="T25" fmla="*/ 57 h 288"/>
                  <a:gd name="T26" fmla="*/ 90 w 339"/>
                  <a:gd name="T27" fmla="*/ 42 h 288"/>
                  <a:gd name="T28" fmla="*/ 109 w 339"/>
                  <a:gd name="T29" fmla="*/ 27 h 288"/>
                  <a:gd name="T30" fmla="*/ 132 w 339"/>
                  <a:gd name="T31" fmla="*/ 13 h 288"/>
                  <a:gd name="T32" fmla="*/ 149 w 339"/>
                  <a:gd name="T33" fmla="*/ 5 h 288"/>
                  <a:gd name="T34" fmla="*/ 161 w 339"/>
                  <a:gd name="T35" fmla="*/ 0 h 288"/>
                  <a:gd name="T36" fmla="*/ 173 w 339"/>
                  <a:gd name="T37" fmla="*/ 0 h 288"/>
                  <a:gd name="T38" fmla="*/ 187 w 339"/>
                  <a:gd name="T39" fmla="*/ 2 h 288"/>
                  <a:gd name="T40" fmla="*/ 205 w 339"/>
                  <a:gd name="T41" fmla="*/ 8 h 288"/>
                  <a:gd name="T42" fmla="*/ 227 w 339"/>
                  <a:gd name="T43" fmla="*/ 19 h 288"/>
                  <a:gd name="T44" fmla="*/ 251 w 339"/>
                  <a:gd name="T45" fmla="*/ 34 h 288"/>
                  <a:gd name="T46" fmla="*/ 278 w 339"/>
                  <a:gd name="T47" fmla="*/ 61 h 288"/>
                  <a:gd name="T48" fmla="*/ 302 w 339"/>
                  <a:gd name="T49" fmla="*/ 92 h 288"/>
                  <a:gd name="T50" fmla="*/ 322 w 339"/>
                  <a:gd name="T51" fmla="*/ 127 h 288"/>
                  <a:gd name="T52" fmla="*/ 334 w 339"/>
                  <a:gd name="T53" fmla="*/ 161 h 288"/>
                  <a:gd name="T54" fmla="*/ 339 w 339"/>
                  <a:gd name="T55" fmla="*/ 195 h 288"/>
                  <a:gd name="T56" fmla="*/ 333 w 339"/>
                  <a:gd name="T57" fmla="*/ 229 h 288"/>
                  <a:gd name="T58" fmla="*/ 316 w 339"/>
                  <a:gd name="T59" fmla="*/ 259 h 288"/>
                  <a:gd name="T60" fmla="*/ 296 w 339"/>
                  <a:gd name="T61" fmla="*/ 279 h 288"/>
                  <a:gd name="T62" fmla="*/ 281 w 339"/>
                  <a:gd name="T63" fmla="*/ 285 h 288"/>
                  <a:gd name="T64" fmla="*/ 264 w 339"/>
                  <a:gd name="T65" fmla="*/ 288 h 288"/>
                  <a:gd name="T66" fmla="*/ 248 w 339"/>
                  <a:gd name="T67" fmla="*/ 285 h 288"/>
                  <a:gd name="T68" fmla="*/ 230 w 339"/>
                  <a:gd name="T69" fmla="*/ 279 h 288"/>
                  <a:gd name="T70" fmla="*/ 214 w 339"/>
                  <a:gd name="T71" fmla="*/ 271 h 288"/>
                  <a:gd name="T72" fmla="*/ 197 w 339"/>
                  <a:gd name="T73" fmla="*/ 261 h 288"/>
                  <a:gd name="T74" fmla="*/ 182 w 339"/>
                  <a:gd name="T75" fmla="*/ 247 h 288"/>
                  <a:gd name="T76" fmla="*/ 167 w 339"/>
                  <a:gd name="T77" fmla="*/ 243 h 288"/>
                  <a:gd name="T78" fmla="*/ 149 w 339"/>
                  <a:gd name="T79" fmla="*/ 255 h 288"/>
                  <a:gd name="T80" fmla="*/ 132 w 339"/>
                  <a:gd name="T81" fmla="*/ 267 h 288"/>
                  <a:gd name="T82" fmla="*/ 111 w 339"/>
                  <a:gd name="T83" fmla="*/ 276 h 288"/>
                  <a:gd name="T84" fmla="*/ 103 w 339"/>
                  <a:gd name="T85" fmla="*/ 27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9" h="288">
                    <a:moveTo>
                      <a:pt x="103" y="279"/>
                    </a:moveTo>
                    <a:lnTo>
                      <a:pt x="88" y="279"/>
                    </a:lnTo>
                    <a:lnTo>
                      <a:pt x="76" y="279"/>
                    </a:lnTo>
                    <a:lnTo>
                      <a:pt x="63" y="274"/>
                    </a:lnTo>
                    <a:lnTo>
                      <a:pt x="53" y="271"/>
                    </a:lnTo>
                    <a:lnTo>
                      <a:pt x="42" y="265"/>
                    </a:lnTo>
                    <a:lnTo>
                      <a:pt x="33" y="259"/>
                    </a:lnTo>
                    <a:lnTo>
                      <a:pt x="24" y="252"/>
                    </a:lnTo>
                    <a:lnTo>
                      <a:pt x="18" y="243"/>
                    </a:lnTo>
                    <a:lnTo>
                      <a:pt x="12" y="234"/>
                    </a:lnTo>
                    <a:lnTo>
                      <a:pt x="8" y="224"/>
                    </a:lnTo>
                    <a:lnTo>
                      <a:pt x="3" y="212"/>
                    </a:lnTo>
                    <a:lnTo>
                      <a:pt x="2" y="201"/>
                    </a:lnTo>
                    <a:lnTo>
                      <a:pt x="0" y="188"/>
                    </a:lnTo>
                    <a:lnTo>
                      <a:pt x="3" y="174"/>
                    </a:lnTo>
                    <a:lnTo>
                      <a:pt x="5" y="162"/>
                    </a:lnTo>
                    <a:lnTo>
                      <a:pt x="11" y="151"/>
                    </a:lnTo>
                    <a:lnTo>
                      <a:pt x="14" y="137"/>
                    </a:lnTo>
                    <a:lnTo>
                      <a:pt x="20" y="125"/>
                    </a:lnTo>
                    <a:lnTo>
                      <a:pt x="27" y="115"/>
                    </a:lnTo>
                    <a:lnTo>
                      <a:pt x="33" y="106"/>
                    </a:lnTo>
                    <a:lnTo>
                      <a:pt x="41" y="94"/>
                    </a:lnTo>
                    <a:lnTo>
                      <a:pt x="47" y="83"/>
                    </a:lnTo>
                    <a:lnTo>
                      <a:pt x="54" y="75"/>
                    </a:lnTo>
                    <a:lnTo>
                      <a:pt x="63" y="67"/>
                    </a:lnTo>
                    <a:lnTo>
                      <a:pt x="70" y="57"/>
                    </a:lnTo>
                    <a:lnTo>
                      <a:pt x="79" y="49"/>
                    </a:lnTo>
                    <a:lnTo>
                      <a:pt x="90" y="42"/>
                    </a:lnTo>
                    <a:lnTo>
                      <a:pt x="100" y="34"/>
                    </a:lnTo>
                    <a:lnTo>
                      <a:pt x="109" y="27"/>
                    </a:lnTo>
                    <a:lnTo>
                      <a:pt x="120" y="19"/>
                    </a:lnTo>
                    <a:lnTo>
                      <a:pt x="132" y="13"/>
                    </a:lnTo>
                    <a:lnTo>
                      <a:pt x="144" y="9"/>
                    </a:lnTo>
                    <a:lnTo>
                      <a:pt x="149" y="5"/>
                    </a:lnTo>
                    <a:lnTo>
                      <a:pt x="155" y="2"/>
                    </a:lnTo>
                    <a:lnTo>
                      <a:pt x="161" y="0"/>
                    </a:lnTo>
                    <a:lnTo>
                      <a:pt x="167" y="0"/>
                    </a:lnTo>
                    <a:lnTo>
                      <a:pt x="173" y="0"/>
                    </a:lnTo>
                    <a:lnTo>
                      <a:pt x="181" y="0"/>
                    </a:lnTo>
                    <a:lnTo>
                      <a:pt x="187" y="2"/>
                    </a:lnTo>
                    <a:lnTo>
                      <a:pt x="194" y="5"/>
                    </a:lnTo>
                    <a:lnTo>
                      <a:pt x="205" y="8"/>
                    </a:lnTo>
                    <a:lnTo>
                      <a:pt x="218" y="13"/>
                    </a:lnTo>
                    <a:lnTo>
                      <a:pt x="227" y="19"/>
                    </a:lnTo>
                    <a:lnTo>
                      <a:pt x="237" y="24"/>
                    </a:lnTo>
                    <a:lnTo>
                      <a:pt x="251" y="34"/>
                    </a:lnTo>
                    <a:lnTo>
                      <a:pt x="264" y="48"/>
                    </a:lnTo>
                    <a:lnTo>
                      <a:pt x="278" y="61"/>
                    </a:lnTo>
                    <a:lnTo>
                      <a:pt x="291" y="78"/>
                    </a:lnTo>
                    <a:lnTo>
                      <a:pt x="302" y="92"/>
                    </a:lnTo>
                    <a:lnTo>
                      <a:pt x="313" y="110"/>
                    </a:lnTo>
                    <a:lnTo>
                      <a:pt x="322" y="127"/>
                    </a:lnTo>
                    <a:lnTo>
                      <a:pt x="330" y="145"/>
                    </a:lnTo>
                    <a:lnTo>
                      <a:pt x="334" y="161"/>
                    </a:lnTo>
                    <a:lnTo>
                      <a:pt x="339" y="179"/>
                    </a:lnTo>
                    <a:lnTo>
                      <a:pt x="339" y="195"/>
                    </a:lnTo>
                    <a:lnTo>
                      <a:pt x="339" y="213"/>
                    </a:lnTo>
                    <a:lnTo>
                      <a:pt x="333" y="229"/>
                    </a:lnTo>
                    <a:lnTo>
                      <a:pt x="327" y="244"/>
                    </a:lnTo>
                    <a:lnTo>
                      <a:pt x="316" y="259"/>
                    </a:lnTo>
                    <a:lnTo>
                      <a:pt x="305" y="274"/>
                    </a:lnTo>
                    <a:lnTo>
                      <a:pt x="296" y="279"/>
                    </a:lnTo>
                    <a:lnTo>
                      <a:pt x="288" y="283"/>
                    </a:lnTo>
                    <a:lnTo>
                      <a:pt x="281" y="285"/>
                    </a:lnTo>
                    <a:lnTo>
                      <a:pt x="273" y="288"/>
                    </a:lnTo>
                    <a:lnTo>
                      <a:pt x="264" y="288"/>
                    </a:lnTo>
                    <a:lnTo>
                      <a:pt x="257" y="288"/>
                    </a:lnTo>
                    <a:lnTo>
                      <a:pt x="248" y="285"/>
                    </a:lnTo>
                    <a:lnTo>
                      <a:pt x="240" y="285"/>
                    </a:lnTo>
                    <a:lnTo>
                      <a:pt x="230" y="279"/>
                    </a:lnTo>
                    <a:lnTo>
                      <a:pt x="223" y="276"/>
                    </a:lnTo>
                    <a:lnTo>
                      <a:pt x="214" y="271"/>
                    </a:lnTo>
                    <a:lnTo>
                      <a:pt x="205" y="267"/>
                    </a:lnTo>
                    <a:lnTo>
                      <a:pt x="197" y="261"/>
                    </a:lnTo>
                    <a:lnTo>
                      <a:pt x="190" y="253"/>
                    </a:lnTo>
                    <a:lnTo>
                      <a:pt x="182" y="247"/>
                    </a:lnTo>
                    <a:lnTo>
                      <a:pt x="176" y="240"/>
                    </a:lnTo>
                    <a:lnTo>
                      <a:pt x="167" y="243"/>
                    </a:lnTo>
                    <a:lnTo>
                      <a:pt x="158" y="247"/>
                    </a:lnTo>
                    <a:lnTo>
                      <a:pt x="149" y="255"/>
                    </a:lnTo>
                    <a:lnTo>
                      <a:pt x="141" y="261"/>
                    </a:lnTo>
                    <a:lnTo>
                      <a:pt x="132" y="267"/>
                    </a:lnTo>
                    <a:lnTo>
                      <a:pt x="121" y="273"/>
                    </a:lnTo>
                    <a:lnTo>
                      <a:pt x="111" y="276"/>
                    </a:lnTo>
                    <a:lnTo>
                      <a:pt x="103" y="279"/>
                    </a:lnTo>
                    <a:lnTo>
                      <a:pt x="103" y="279"/>
                    </a:lnTo>
                    <a:close/>
                  </a:path>
                </a:pathLst>
              </a:custGeom>
              <a:solidFill>
                <a:srgbClr val="FFAB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4" name="Freeform 40"/>
              <p:cNvSpPr>
                <a:spLocks/>
              </p:cNvSpPr>
              <p:nvPr/>
            </p:nvSpPr>
            <p:spPr bwMode="auto">
              <a:xfrm>
                <a:off x="4384" y="109"/>
                <a:ext cx="131" cy="126"/>
              </a:xfrm>
              <a:custGeom>
                <a:avLst/>
                <a:gdLst>
                  <a:gd name="T0" fmla="*/ 200 w 393"/>
                  <a:gd name="T1" fmla="*/ 24 h 380"/>
                  <a:gd name="T2" fmla="*/ 225 w 393"/>
                  <a:gd name="T3" fmla="*/ 8 h 380"/>
                  <a:gd name="T4" fmla="*/ 253 w 393"/>
                  <a:gd name="T5" fmla="*/ 0 h 380"/>
                  <a:gd name="T6" fmla="*/ 280 w 393"/>
                  <a:gd name="T7" fmla="*/ 0 h 380"/>
                  <a:gd name="T8" fmla="*/ 307 w 393"/>
                  <a:gd name="T9" fmla="*/ 6 h 380"/>
                  <a:gd name="T10" fmla="*/ 331 w 393"/>
                  <a:gd name="T11" fmla="*/ 20 h 380"/>
                  <a:gd name="T12" fmla="*/ 352 w 393"/>
                  <a:gd name="T13" fmla="*/ 40 h 380"/>
                  <a:gd name="T14" fmla="*/ 369 w 393"/>
                  <a:gd name="T15" fmla="*/ 69 h 380"/>
                  <a:gd name="T16" fmla="*/ 380 w 393"/>
                  <a:gd name="T17" fmla="*/ 99 h 380"/>
                  <a:gd name="T18" fmla="*/ 387 w 393"/>
                  <a:gd name="T19" fmla="*/ 128 h 380"/>
                  <a:gd name="T20" fmla="*/ 392 w 393"/>
                  <a:gd name="T21" fmla="*/ 157 h 380"/>
                  <a:gd name="T22" fmla="*/ 393 w 393"/>
                  <a:gd name="T23" fmla="*/ 186 h 380"/>
                  <a:gd name="T24" fmla="*/ 392 w 393"/>
                  <a:gd name="T25" fmla="*/ 215 h 380"/>
                  <a:gd name="T26" fmla="*/ 387 w 393"/>
                  <a:gd name="T27" fmla="*/ 246 h 380"/>
                  <a:gd name="T28" fmla="*/ 380 w 393"/>
                  <a:gd name="T29" fmla="*/ 276 h 380"/>
                  <a:gd name="T30" fmla="*/ 369 w 393"/>
                  <a:gd name="T31" fmla="*/ 306 h 380"/>
                  <a:gd name="T32" fmla="*/ 361 w 393"/>
                  <a:gd name="T33" fmla="*/ 329 h 380"/>
                  <a:gd name="T34" fmla="*/ 352 w 393"/>
                  <a:gd name="T35" fmla="*/ 341 h 380"/>
                  <a:gd name="T36" fmla="*/ 341 w 393"/>
                  <a:gd name="T37" fmla="*/ 352 h 380"/>
                  <a:gd name="T38" fmla="*/ 329 w 393"/>
                  <a:gd name="T39" fmla="*/ 362 h 380"/>
                  <a:gd name="T40" fmla="*/ 316 w 393"/>
                  <a:gd name="T41" fmla="*/ 370 h 380"/>
                  <a:gd name="T42" fmla="*/ 301 w 393"/>
                  <a:gd name="T43" fmla="*/ 374 h 380"/>
                  <a:gd name="T44" fmla="*/ 287 w 393"/>
                  <a:gd name="T45" fmla="*/ 379 h 380"/>
                  <a:gd name="T46" fmla="*/ 271 w 393"/>
                  <a:gd name="T47" fmla="*/ 380 h 380"/>
                  <a:gd name="T48" fmla="*/ 240 w 393"/>
                  <a:gd name="T49" fmla="*/ 380 h 380"/>
                  <a:gd name="T50" fmla="*/ 192 w 393"/>
                  <a:gd name="T51" fmla="*/ 374 h 380"/>
                  <a:gd name="T52" fmla="*/ 146 w 393"/>
                  <a:gd name="T53" fmla="*/ 365 h 380"/>
                  <a:gd name="T54" fmla="*/ 100 w 393"/>
                  <a:gd name="T55" fmla="*/ 347 h 380"/>
                  <a:gd name="T56" fmla="*/ 61 w 393"/>
                  <a:gd name="T57" fmla="*/ 325 h 380"/>
                  <a:gd name="T58" fmla="*/ 30 w 393"/>
                  <a:gd name="T59" fmla="*/ 295 h 380"/>
                  <a:gd name="T60" fmla="*/ 9 w 393"/>
                  <a:gd name="T61" fmla="*/ 259 h 380"/>
                  <a:gd name="T62" fmla="*/ 0 w 393"/>
                  <a:gd name="T63" fmla="*/ 216 h 380"/>
                  <a:gd name="T64" fmla="*/ 4 w 393"/>
                  <a:gd name="T65" fmla="*/ 183 h 380"/>
                  <a:gd name="T66" fmla="*/ 15 w 393"/>
                  <a:gd name="T67" fmla="*/ 164 h 380"/>
                  <a:gd name="T68" fmla="*/ 27 w 393"/>
                  <a:gd name="T69" fmla="*/ 151 h 380"/>
                  <a:gd name="T70" fmla="*/ 46 w 393"/>
                  <a:gd name="T71" fmla="*/ 139 h 380"/>
                  <a:gd name="T72" fmla="*/ 67 w 393"/>
                  <a:gd name="T73" fmla="*/ 131 h 380"/>
                  <a:gd name="T74" fmla="*/ 88 w 393"/>
                  <a:gd name="T75" fmla="*/ 127 h 380"/>
                  <a:gd name="T76" fmla="*/ 113 w 393"/>
                  <a:gd name="T77" fmla="*/ 125 h 380"/>
                  <a:gd name="T78" fmla="*/ 137 w 393"/>
                  <a:gd name="T79" fmla="*/ 127 h 380"/>
                  <a:gd name="T80" fmla="*/ 150 w 393"/>
                  <a:gd name="T81" fmla="*/ 124 h 380"/>
                  <a:gd name="T82" fmla="*/ 155 w 393"/>
                  <a:gd name="T83" fmla="*/ 113 h 380"/>
                  <a:gd name="T84" fmla="*/ 159 w 393"/>
                  <a:gd name="T85" fmla="*/ 100 h 380"/>
                  <a:gd name="T86" fmla="*/ 164 w 393"/>
                  <a:gd name="T87" fmla="*/ 87 h 380"/>
                  <a:gd name="T88" fmla="*/ 168 w 393"/>
                  <a:gd name="T89" fmla="*/ 73 h 380"/>
                  <a:gd name="T90" fmla="*/ 173 w 393"/>
                  <a:gd name="T91" fmla="*/ 60 h 380"/>
                  <a:gd name="T92" fmla="*/ 180 w 393"/>
                  <a:gd name="T93" fmla="*/ 43 h 380"/>
                  <a:gd name="T94" fmla="*/ 188 w 393"/>
                  <a:gd name="T95" fmla="*/ 3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3" h="380">
                    <a:moveTo>
                      <a:pt x="188" y="36"/>
                    </a:moveTo>
                    <a:lnTo>
                      <a:pt x="200" y="24"/>
                    </a:lnTo>
                    <a:lnTo>
                      <a:pt x="211" y="15"/>
                    </a:lnTo>
                    <a:lnTo>
                      <a:pt x="225" y="8"/>
                    </a:lnTo>
                    <a:lnTo>
                      <a:pt x="240" y="5"/>
                    </a:lnTo>
                    <a:lnTo>
                      <a:pt x="253" y="0"/>
                    </a:lnTo>
                    <a:lnTo>
                      <a:pt x="267" y="0"/>
                    </a:lnTo>
                    <a:lnTo>
                      <a:pt x="280" y="0"/>
                    </a:lnTo>
                    <a:lnTo>
                      <a:pt x="295" y="3"/>
                    </a:lnTo>
                    <a:lnTo>
                      <a:pt x="307" y="6"/>
                    </a:lnTo>
                    <a:lnTo>
                      <a:pt x="319" y="14"/>
                    </a:lnTo>
                    <a:lnTo>
                      <a:pt x="331" y="20"/>
                    </a:lnTo>
                    <a:lnTo>
                      <a:pt x="341" y="30"/>
                    </a:lnTo>
                    <a:lnTo>
                      <a:pt x="352" y="40"/>
                    </a:lnTo>
                    <a:lnTo>
                      <a:pt x="361" y="54"/>
                    </a:lnTo>
                    <a:lnTo>
                      <a:pt x="369" y="69"/>
                    </a:lnTo>
                    <a:lnTo>
                      <a:pt x="377" y="85"/>
                    </a:lnTo>
                    <a:lnTo>
                      <a:pt x="380" y="99"/>
                    </a:lnTo>
                    <a:lnTo>
                      <a:pt x="384" y="113"/>
                    </a:lnTo>
                    <a:lnTo>
                      <a:pt x="387" y="128"/>
                    </a:lnTo>
                    <a:lnTo>
                      <a:pt x="390" y="143"/>
                    </a:lnTo>
                    <a:lnTo>
                      <a:pt x="392" y="157"/>
                    </a:lnTo>
                    <a:lnTo>
                      <a:pt x="393" y="171"/>
                    </a:lnTo>
                    <a:lnTo>
                      <a:pt x="393" y="186"/>
                    </a:lnTo>
                    <a:lnTo>
                      <a:pt x="393" y="201"/>
                    </a:lnTo>
                    <a:lnTo>
                      <a:pt x="392" y="215"/>
                    </a:lnTo>
                    <a:lnTo>
                      <a:pt x="390" y="231"/>
                    </a:lnTo>
                    <a:lnTo>
                      <a:pt x="387" y="246"/>
                    </a:lnTo>
                    <a:lnTo>
                      <a:pt x="384" y="261"/>
                    </a:lnTo>
                    <a:lnTo>
                      <a:pt x="380" y="276"/>
                    </a:lnTo>
                    <a:lnTo>
                      <a:pt x="375" y="292"/>
                    </a:lnTo>
                    <a:lnTo>
                      <a:pt x="369" y="306"/>
                    </a:lnTo>
                    <a:lnTo>
                      <a:pt x="365" y="322"/>
                    </a:lnTo>
                    <a:lnTo>
                      <a:pt x="361" y="329"/>
                    </a:lnTo>
                    <a:lnTo>
                      <a:pt x="356" y="335"/>
                    </a:lnTo>
                    <a:lnTo>
                      <a:pt x="352" y="341"/>
                    </a:lnTo>
                    <a:lnTo>
                      <a:pt x="347" y="347"/>
                    </a:lnTo>
                    <a:lnTo>
                      <a:pt x="341" y="352"/>
                    </a:lnTo>
                    <a:lnTo>
                      <a:pt x="337" y="358"/>
                    </a:lnTo>
                    <a:lnTo>
                      <a:pt x="329" y="362"/>
                    </a:lnTo>
                    <a:lnTo>
                      <a:pt x="323" y="367"/>
                    </a:lnTo>
                    <a:lnTo>
                      <a:pt x="316" y="370"/>
                    </a:lnTo>
                    <a:lnTo>
                      <a:pt x="310" y="373"/>
                    </a:lnTo>
                    <a:lnTo>
                      <a:pt x="301" y="374"/>
                    </a:lnTo>
                    <a:lnTo>
                      <a:pt x="295" y="377"/>
                    </a:lnTo>
                    <a:lnTo>
                      <a:pt x="287" y="379"/>
                    </a:lnTo>
                    <a:lnTo>
                      <a:pt x="279" y="380"/>
                    </a:lnTo>
                    <a:lnTo>
                      <a:pt x="271" y="380"/>
                    </a:lnTo>
                    <a:lnTo>
                      <a:pt x="264" y="380"/>
                    </a:lnTo>
                    <a:lnTo>
                      <a:pt x="240" y="380"/>
                    </a:lnTo>
                    <a:lnTo>
                      <a:pt x="216" y="379"/>
                    </a:lnTo>
                    <a:lnTo>
                      <a:pt x="192" y="374"/>
                    </a:lnTo>
                    <a:lnTo>
                      <a:pt x="168" y="371"/>
                    </a:lnTo>
                    <a:lnTo>
                      <a:pt x="146" y="365"/>
                    </a:lnTo>
                    <a:lnTo>
                      <a:pt x="123" y="358"/>
                    </a:lnTo>
                    <a:lnTo>
                      <a:pt x="100" y="347"/>
                    </a:lnTo>
                    <a:lnTo>
                      <a:pt x="82" y="338"/>
                    </a:lnTo>
                    <a:lnTo>
                      <a:pt x="61" y="325"/>
                    </a:lnTo>
                    <a:lnTo>
                      <a:pt x="44" y="311"/>
                    </a:lnTo>
                    <a:lnTo>
                      <a:pt x="30" y="295"/>
                    </a:lnTo>
                    <a:lnTo>
                      <a:pt x="18" y="279"/>
                    </a:lnTo>
                    <a:lnTo>
                      <a:pt x="9" y="259"/>
                    </a:lnTo>
                    <a:lnTo>
                      <a:pt x="4" y="239"/>
                    </a:lnTo>
                    <a:lnTo>
                      <a:pt x="0" y="216"/>
                    </a:lnTo>
                    <a:lnTo>
                      <a:pt x="4" y="194"/>
                    </a:lnTo>
                    <a:lnTo>
                      <a:pt x="4" y="183"/>
                    </a:lnTo>
                    <a:lnTo>
                      <a:pt x="9" y="174"/>
                    </a:lnTo>
                    <a:lnTo>
                      <a:pt x="15" y="164"/>
                    </a:lnTo>
                    <a:lnTo>
                      <a:pt x="21" y="157"/>
                    </a:lnTo>
                    <a:lnTo>
                      <a:pt x="27" y="151"/>
                    </a:lnTo>
                    <a:lnTo>
                      <a:pt x="37" y="145"/>
                    </a:lnTo>
                    <a:lnTo>
                      <a:pt x="46" y="139"/>
                    </a:lnTo>
                    <a:lnTo>
                      <a:pt x="56" y="136"/>
                    </a:lnTo>
                    <a:lnTo>
                      <a:pt x="67" y="131"/>
                    </a:lnTo>
                    <a:lnTo>
                      <a:pt x="77" y="128"/>
                    </a:lnTo>
                    <a:lnTo>
                      <a:pt x="88" y="127"/>
                    </a:lnTo>
                    <a:lnTo>
                      <a:pt x="101" y="127"/>
                    </a:lnTo>
                    <a:lnTo>
                      <a:pt x="113" y="125"/>
                    </a:lnTo>
                    <a:lnTo>
                      <a:pt x="125" y="127"/>
                    </a:lnTo>
                    <a:lnTo>
                      <a:pt x="137" y="127"/>
                    </a:lnTo>
                    <a:lnTo>
                      <a:pt x="150" y="130"/>
                    </a:lnTo>
                    <a:lnTo>
                      <a:pt x="150" y="124"/>
                    </a:lnTo>
                    <a:lnTo>
                      <a:pt x="153" y="119"/>
                    </a:lnTo>
                    <a:lnTo>
                      <a:pt x="155" y="113"/>
                    </a:lnTo>
                    <a:lnTo>
                      <a:pt x="158" y="107"/>
                    </a:lnTo>
                    <a:lnTo>
                      <a:pt x="159" y="100"/>
                    </a:lnTo>
                    <a:lnTo>
                      <a:pt x="162" y="94"/>
                    </a:lnTo>
                    <a:lnTo>
                      <a:pt x="164" y="87"/>
                    </a:lnTo>
                    <a:lnTo>
                      <a:pt x="167" y="82"/>
                    </a:lnTo>
                    <a:lnTo>
                      <a:pt x="168" y="73"/>
                    </a:lnTo>
                    <a:lnTo>
                      <a:pt x="170" y="67"/>
                    </a:lnTo>
                    <a:lnTo>
                      <a:pt x="173" y="60"/>
                    </a:lnTo>
                    <a:lnTo>
                      <a:pt x="176" y="55"/>
                    </a:lnTo>
                    <a:lnTo>
                      <a:pt x="180" y="43"/>
                    </a:lnTo>
                    <a:lnTo>
                      <a:pt x="188" y="36"/>
                    </a:lnTo>
                    <a:lnTo>
                      <a:pt x="188" y="36"/>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5" name="Freeform 41"/>
              <p:cNvSpPr>
                <a:spLocks/>
              </p:cNvSpPr>
              <p:nvPr/>
            </p:nvSpPr>
            <p:spPr bwMode="auto">
              <a:xfrm>
                <a:off x="4374" y="843"/>
                <a:ext cx="125" cy="124"/>
              </a:xfrm>
              <a:custGeom>
                <a:avLst/>
                <a:gdLst>
                  <a:gd name="T0" fmla="*/ 222 w 374"/>
                  <a:gd name="T1" fmla="*/ 335 h 374"/>
                  <a:gd name="T2" fmla="*/ 198 w 374"/>
                  <a:gd name="T3" fmla="*/ 354 h 374"/>
                  <a:gd name="T4" fmla="*/ 174 w 374"/>
                  <a:gd name="T5" fmla="*/ 368 h 374"/>
                  <a:gd name="T6" fmla="*/ 149 w 374"/>
                  <a:gd name="T7" fmla="*/ 372 h 374"/>
                  <a:gd name="T8" fmla="*/ 122 w 374"/>
                  <a:gd name="T9" fmla="*/ 371 h 374"/>
                  <a:gd name="T10" fmla="*/ 97 w 374"/>
                  <a:gd name="T11" fmla="*/ 362 h 374"/>
                  <a:gd name="T12" fmla="*/ 71 w 374"/>
                  <a:gd name="T13" fmla="*/ 348 h 374"/>
                  <a:gd name="T14" fmla="*/ 51 w 374"/>
                  <a:gd name="T15" fmla="*/ 326 h 374"/>
                  <a:gd name="T16" fmla="*/ 34 w 374"/>
                  <a:gd name="T17" fmla="*/ 299 h 374"/>
                  <a:gd name="T18" fmla="*/ 21 w 374"/>
                  <a:gd name="T19" fmla="*/ 271 h 374"/>
                  <a:gd name="T20" fmla="*/ 12 w 374"/>
                  <a:gd name="T21" fmla="*/ 244 h 374"/>
                  <a:gd name="T22" fmla="*/ 6 w 374"/>
                  <a:gd name="T23" fmla="*/ 217 h 374"/>
                  <a:gd name="T24" fmla="*/ 1 w 374"/>
                  <a:gd name="T25" fmla="*/ 189 h 374"/>
                  <a:gd name="T26" fmla="*/ 0 w 374"/>
                  <a:gd name="T27" fmla="*/ 161 h 374"/>
                  <a:gd name="T28" fmla="*/ 1 w 374"/>
                  <a:gd name="T29" fmla="*/ 129 h 374"/>
                  <a:gd name="T30" fmla="*/ 4 w 374"/>
                  <a:gd name="T31" fmla="*/ 101 h 374"/>
                  <a:gd name="T32" fmla="*/ 9 w 374"/>
                  <a:gd name="T33" fmla="*/ 77 h 374"/>
                  <a:gd name="T34" fmla="*/ 16 w 374"/>
                  <a:gd name="T35" fmla="*/ 64 h 374"/>
                  <a:gd name="T36" fmla="*/ 24 w 374"/>
                  <a:gd name="T37" fmla="*/ 50 h 374"/>
                  <a:gd name="T38" fmla="*/ 36 w 374"/>
                  <a:gd name="T39" fmla="*/ 40 h 374"/>
                  <a:gd name="T40" fmla="*/ 48 w 374"/>
                  <a:gd name="T41" fmla="*/ 31 h 374"/>
                  <a:gd name="T42" fmla="*/ 63 w 374"/>
                  <a:gd name="T43" fmla="*/ 23 h 374"/>
                  <a:gd name="T44" fmla="*/ 74 w 374"/>
                  <a:gd name="T45" fmla="*/ 18 h 374"/>
                  <a:gd name="T46" fmla="*/ 86 w 374"/>
                  <a:gd name="T47" fmla="*/ 12 h 374"/>
                  <a:gd name="T48" fmla="*/ 113 w 374"/>
                  <a:gd name="T49" fmla="*/ 6 h 374"/>
                  <a:gd name="T50" fmla="*/ 158 w 374"/>
                  <a:gd name="T51" fmla="*/ 0 h 374"/>
                  <a:gd name="T52" fmla="*/ 204 w 374"/>
                  <a:gd name="T53" fmla="*/ 0 h 374"/>
                  <a:gd name="T54" fmla="*/ 249 w 374"/>
                  <a:gd name="T55" fmla="*/ 6 h 374"/>
                  <a:gd name="T56" fmla="*/ 291 w 374"/>
                  <a:gd name="T57" fmla="*/ 19 h 374"/>
                  <a:gd name="T58" fmla="*/ 326 w 374"/>
                  <a:gd name="T59" fmla="*/ 40 h 374"/>
                  <a:gd name="T60" fmla="*/ 353 w 374"/>
                  <a:gd name="T61" fmla="*/ 70 h 374"/>
                  <a:gd name="T62" fmla="*/ 370 w 374"/>
                  <a:gd name="T63" fmla="*/ 108 h 374"/>
                  <a:gd name="T64" fmla="*/ 373 w 374"/>
                  <a:gd name="T65" fmla="*/ 143 h 374"/>
                  <a:gd name="T66" fmla="*/ 367 w 374"/>
                  <a:gd name="T67" fmla="*/ 162 h 374"/>
                  <a:gd name="T68" fmla="*/ 358 w 374"/>
                  <a:gd name="T69" fmla="*/ 180 h 374"/>
                  <a:gd name="T70" fmla="*/ 344 w 374"/>
                  <a:gd name="T71" fmla="*/ 193 h 374"/>
                  <a:gd name="T72" fmla="*/ 326 w 374"/>
                  <a:gd name="T73" fmla="*/ 205 h 374"/>
                  <a:gd name="T74" fmla="*/ 304 w 374"/>
                  <a:gd name="T75" fmla="*/ 214 h 374"/>
                  <a:gd name="T76" fmla="*/ 282 w 374"/>
                  <a:gd name="T77" fmla="*/ 220 h 374"/>
                  <a:gd name="T78" fmla="*/ 259 w 374"/>
                  <a:gd name="T79" fmla="*/ 225 h 374"/>
                  <a:gd name="T80" fmla="*/ 244 w 374"/>
                  <a:gd name="T81" fmla="*/ 234 h 374"/>
                  <a:gd name="T82" fmla="*/ 243 w 374"/>
                  <a:gd name="T83" fmla="*/ 253 h 374"/>
                  <a:gd name="T84" fmla="*/ 241 w 374"/>
                  <a:gd name="T85" fmla="*/ 266 h 374"/>
                  <a:gd name="T86" fmla="*/ 240 w 374"/>
                  <a:gd name="T87" fmla="*/ 280 h 374"/>
                  <a:gd name="T88" fmla="*/ 238 w 374"/>
                  <a:gd name="T89" fmla="*/ 293 h 374"/>
                  <a:gd name="T90" fmla="*/ 235 w 374"/>
                  <a:gd name="T91" fmla="*/ 311 h 374"/>
                  <a:gd name="T92" fmla="*/ 232 w 374"/>
                  <a:gd name="T93" fmla="*/ 32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374">
                    <a:moveTo>
                      <a:pt x="232" y="321"/>
                    </a:moveTo>
                    <a:lnTo>
                      <a:pt x="222" y="335"/>
                    </a:lnTo>
                    <a:lnTo>
                      <a:pt x="210" y="345"/>
                    </a:lnTo>
                    <a:lnTo>
                      <a:pt x="198" y="354"/>
                    </a:lnTo>
                    <a:lnTo>
                      <a:pt x="188" y="362"/>
                    </a:lnTo>
                    <a:lnTo>
                      <a:pt x="174" y="368"/>
                    </a:lnTo>
                    <a:lnTo>
                      <a:pt x="162" y="371"/>
                    </a:lnTo>
                    <a:lnTo>
                      <a:pt x="149" y="372"/>
                    </a:lnTo>
                    <a:lnTo>
                      <a:pt x="136" y="374"/>
                    </a:lnTo>
                    <a:lnTo>
                      <a:pt x="122" y="371"/>
                    </a:lnTo>
                    <a:lnTo>
                      <a:pt x="109" y="368"/>
                    </a:lnTo>
                    <a:lnTo>
                      <a:pt x="97" y="362"/>
                    </a:lnTo>
                    <a:lnTo>
                      <a:pt x="85" y="357"/>
                    </a:lnTo>
                    <a:lnTo>
                      <a:pt x="71" y="348"/>
                    </a:lnTo>
                    <a:lnTo>
                      <a:pt x="63" y="338"/>
                    </a:lnTo>
                    <a:lnTo>
                      <a:pt x="51" y="326"/>
                    </a:lnTo>
                    <a:lnTo>
                      <a:pt x="43" y="312"/>
                    </a:lnTo>
                    <a:lnTo>
                      <a:pt x="34" y="299"/>
                    </a:lnTo>
                    <a:lnTo>
                      <a:pt x="28" y="284"/>
                    </a:lnTo>
                    <a:lnTo>
                      <a:pt x="21" y="271"/>
                    </a:lnTo>
                    <a:lnTo>
                      <a:pt x="18" y="257"/>
                    </a:lnTo>
                    <a:lnTo>
                      <a:pt x="12" y="244"/>
                    </a:lnTo>
                    <a:lnTo>
                      <a:pt x="9" y="231"/>
                    </a:lnTo>
                    <a:lnTo>
                      <a:pt x="6" y="217"/>
                    </a:lnTo>
                    <a:lnTo>
                      <a:pt x="4" y="204"/>
                    </a:lnTo>
                    <a:lnTo>
                      <a:pt x="1" y="189"/>
                    </a:lnTo>
                    <a:lnTo>
                      <a:pt x="1" y="175"/>
                    </a:lnTo>
                    <a:lnTo>
                      <a:pt x="0" y="161"/>
                    </a:lnTo>
                    <a:lnTo>
                      <a:pt x="1" y="146"/>
                    </a:lnTo>
                    <a:lnTo>
                      <a:pt x="1" y="129"/>
                    </a:lnTo>
                    <a:lnTo>
                      <a:pt x="3" y="116"/>
                    </a:lnTo>
                    <a:lnTo>
                      <a:pt x="4" y="101"/>
                    </a:lnTo>
                    <a:lnTo>
                      <a:pt x="7" y="86"/>
                    </a:lnTo>
                    <a:lnTo>
                      <a:pt x="9" y="77"/>
                    </a:lnTo>
                    <a:lnTo>
                      <a:pt x="12" y="70"/>
                    </a:lnTo>
                    <a:lnTo>
                      <a:pt x="16" y="64"/>
                    </a:lnTo>
                    <a:lnTo>
                      <a:pt x="21" y="56"/>
                    </a:lnTo>
                    <a:lnTo>
                      <a:pt x="24" y="50"/>
                    </a:lnTo>
                    <a:lnTo>
                      <a:pt x="30" y="46"/>
                    </a:lnTo>
                    <a:lnTo>
                      <a:pt x="36" y="40"/>
                    </a:lnTo>
                    <a:lnTo>
                      <a:pt x="43" y="37"/>
                    </a:lnTo>
                    <a:lnTo>
                      <a:pt x="48" y="31"/>
                    </a:lnTo>
                    <a:lnTo>
                      <a:pt x="55" y="28"/>
                    </a:lnTo>
                    <a:lnTo>
                      <a:pt x="63" y="23"/>
                    </a:lnTo>
                    <a:lnTo>
                      <a:pt x="69" y="21"/>
                    </a:lnTo>
                    <a:lnTo>
                      <a:pt x="74" y="18"/>
                    </a:lnTo>
                    <a:lnTo>
                      <a:pt x="80" y="15"/>
                    </a:lnTo>
                    <a:lnTo>
                      <a:pt x="86" y="12"/>
                    </a:lnTo>
                    <a:lnTo>
                      <a:pt x="94" y="10"/>
                    </a:lnTo>
                    <a:lnTo>
                      <a:pt x="113" y="6"/>
                    </a:lnTo>
                    <a:lnTo>
                      <a:pt x="136" y="1"/>
                    </a:lnTo>
                    <a:lnTo>
                      <a:pt x="158" y="0"/>
                    </a:lnTo>
                    <a:lnTo>
                      <a:pt x="182" y="0"/>
                    </a:lnTo>
                    <a:lnTo>
                      <a:pt x="204" y="0"/>
                    </a:lnTo>
                    <a:lnTo>
                      <a:pt x="228" y="3"/>
                    </a:lnTo>
                    <a:lnTo>
                      <a:pt x="249" y="6"/>
                    </a:lnTo>
                    <a:lnTo>
                      <a:pt x="271" y="13"/>
                    </a:lnTo>
                    <a:lnTo>
                      <a:pt x="291" y="19"/>
                    </a:lnTo>
                    <a:lnTo>
                      <a:pt x="310" y="29"/>
                    </a:lnTo>
                    <a:lnTo>
                      <a:pt x="326" y="40"/>
                    </a:lnTo>
                    <a:lnTo>
                      <a:pt x="341" y="55"/>
                    </a:lnTo>
                    <a:lnTo>
                      <a:pt x="353" y="70"/>
                    </a:lnTo>
                    <a:lnTo>
                      <a:pt x="362" y="88"/>
                    </a:lnTo>
                    <a:lnTo>
                      <a:pt x="370" y="108"/>
                    </a:lnTo>
                    <a:lnTo>
                      <a:pt x="374" y="134"/>
                    </a:lnTo>
                    <a:lnTo>
                      <a:pt x="373" y="143"/>
                    </a:lnTo>
                    <a:lnTo>
                      <a:pt x="371" y="152"/>
                    </a:lnTo>
                    <a:lnTo>
                      <a:pt x="367" y="162"/>
                    </a:lnTo>
                    <a:lnTo>
                      <a:pt x="364" y="171"/>
                    </a:lnTo>
                    <a:lnTo>
                      <a:pt x="358" y="180"/>
                    </a:lnTo>
                    <a:lnTo>
                      <a:pt x="352" y="187"/>
                    </a:lnTo>
                    <a:lnTo>
                      <a:pt x="344" y="193"/>
                    </a:lnTo>
                    <a:lnTo>
                      <a:pt x="335" y="201"/>
                    </a:lnTo>
                    <a:lnTo>
                      <a:pt x="326" y="205"/>
                    </a:lnTo>
                    <a:lnTo>
                      <a:pt x="316" y="211"/>
                    </a:lnTo>
                    <a:lnTo>
                      <a:pt x="304" y="214"/>
                    </a:lnTo>
                    <a:lnTo>
                      <a:pt x="294" y="219"/>
                    </a:lnTo>
                    <a:lnTo>
                      <a:pt x="282" y="220"/>
                    </a:lnTo>
                    <a:lnTo>
                      <a:pt x="271" y="223"/>
                    </a:lnTo>
                    <a:lnTo>
                      <a:pt x="259" y="225"/>
                    </a:lnTo>
                    <a:lnTo>
                      <a:pt x="249" y="225"/>
                    </a:lnTo>
                    <a:lnTo>
                      <a:pt x="244" y="234"/>
                    </a:lnTo>
                    <a:lnTo>
                      <a:pt x="244" y="245"/>
                    </a:lnTo>
                    <a:lnTo>
                      <a:pt x="243" y="253"/>
                    </a:lnTo>
                    <a:lnTo>
                      <a:pt x="243" y="259"/>
                    </a:lnTo>
                    <a:lnTo>
                      <a:pt x="241" y="266"/>
                    </a:lnTo>
                    <a:lnTo>
                      <a:pt x="241" y="274"/>
                    </a:lnTo>
                    <a:lnTo>
                      <a:pt x="240" y="280"/>
                    </a:lnTo>
                    <a:lnTo>
                      <a:pt x="240" y="286"/>
                    </a:lnTo>
                    <a:lnTo>
                      <a:pt x="238" y="293"/>
                    </a:lnTo>
                    <a:lnTo>
                      <a:pt x="238" y="299"/>
                    </a:lnTo>
                    <a:lnTo>
                      <a:pt x="235" y="311"/>
                    </a:lnTo>
                    <a:lnTo>
                      <a:pt x="232" y="321"/>
                    </a:lnTo>
                    <a:lnTo>
                      <a:pt x="232" y="321"/>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6" name="Freeform 42"/>
              <p:cNvSpPr>
                <a:spLocks/>
              </p:cNvSpPr>
              <p:nvPr/>
            </p:nvSpPr>
            <p:spPr bwMode="auto">
              <a:xfrm>
                <a:off x="3854" y="144"/>
                <a:ext cx="118" cy="123"/>
              </a:xfrm>
              <a:custGeom>
                <a:avLst/>
                <a:gdLst>
                  <a:gd name="T0" fmla="*/ 239 w 356"/>
                  <a:gd name="T1" fmla="*/ 317 h 369"/>
                  <a:gd name="T2" fmla="*/ 221 w 356"/>
                  <a:gd name="T3" fmla="*/ 340 h 369"/>
                  <a:gd name="T4" fmla="*/ 201 w 356"/>
                  <a:gd name="T5" fmla="*/ 356 h 369"/>
                  <a:gd name="T6" fmla="*/ 178 w 356"/>
                  <a:gd name="T7" fmla="*/ 365 h 369"/>
                  <a:gd name="T8" fmla="*/ 152 w 356"/>
                  <a:gd name="T9" fmla="*/ 368 h 369"/>
                  <a:gd name="T10" fmla="*/ 127 w 356"/>
                  <a:gd name="T11" fmla="*/ 363 h 369"/>
                  <a:gd name="T12" fmla="*/ 102 w 356"/>
                  <a:gd name="T13" fmla="*/ 351 h 369"/>
                  <a:gd name="T14" fmla="*/ 78 w 356"/>
                  <a:gd name="T15" fmla="*/ 334 h 369"/>
                  <a:gd name="T16" fmla="*/ 57 w 356"/>
                  <a:gd name="T17" fmla="*/ 311 h 369"/>
                  <a:gd name="T18" fmla="*/ 42 w 356"/>
                  <a:gd name="T19" fmla="*/ 287 h 369"/>
                  <a:gd name="T20" fmla="*/ 28 w 356"/>
                  <a:gd name="T21" fmla="*/ 265 h 369"/>
                  <a:gd name="T22" fmla="*/ 18 w 356"/>
                  <a:gd name="T23" fmla="*/ 240 h 369"/>
                  <a:gd name="T24" fmla="*/ 11 w 356"/>
                  <a:gd name="T25" fmla="*/ 213 h 369"/>
                  <a:gd name="T26" fmla="*/ 3 w 356"/>
                  <a:gd name="T27" fmla="*/ 186 h 369"/>
                  <a:gd name="T28" fmla="*/ 2 w 356"/>
                  <a:gd name="T29" fmla="*/ 158 h 369"/>
                  <a:gd name="T30" fmla="*/ 0 w 356"/>
                  <a:gd name="T31" fmla="*/ 128 h 369"/>
                  <a:gd name="T32" fmla="*/ 2 w 356"/>
                  <a:gd name="T33" fmla="*/ 104 h 369"/>
                  <a:gd name="T34" fmla="*/ 5 w 356"/>
                  <a:gd name="T35" fmla="*/ 91 h 369"/>
                  <a:gd name="T36" fmla="*/ 11 w 356"/>
                  <a:gd name="T37" fmla="*/ 77 h 369"/>
                  <a:gd name="T38" fmla="*/ 20 w 356"/>
                  <a:gd name="T39" fmla="*/ 64 h 369"/>
                  <a:gd name="T40" fmla="*/ 34 w 356"/>
                  <a:gd name="T41" fmla="*/ 49 h 369"/>
                  <a:gd name="T42" fmla="*/ 58 w 356"/>
                  <a:gd name="T43" fmla="*/ 34 h 369"/>
                  <a:gd name="T44" fmla="*/ 88 w 356"/>
                  <a:gd name="T45" fmla="*/ 21 h 369"/>
                  <a:gd name="T46" fmla="*/ 131 w 356"/>
                  <a:gd name="T47" fmla="*/ 9 h 369"/>
                  <a:gd name="T48" fmla="*/ 176 w 356"/>
                  <a:gd name="T49" fmla="*/ 0 h 369"/>
                  <a:gd name="T50" fmla="*/ 219 w 356"/>
                  <a:gd name="T51" fmla="*/ 0 h 369"/>
                  <a:gd name="T52" fmla="*/ 261 w 356"/>
                  <a:gd name="T53" fmla="*/ 7 h 369"/>
                  <a:gd name="T54" fmla="*/ 298 w 356"/>
                  <a:gd name="T55" fmla="*/ 22 h 369"/>
                  <a:gd name="T56" fmla="*/ 328 w 356"/>
                  <a:gd name="T57" fmla="*/ 46 h 369"/>
                  <a:gd name="T58" fmla="*/ 349 w 356"/>
                  <a:gd name="T59" fmla="*/ 82 h 369"/>
                  <a:gd name="T60" fmla="*/ 356 w 356"/>
                  <a:gd name="T61" fmla="*/ 113 h 369"/>
                  <a:gd name="T62" fmla="*/ 355 w 356"/>
                  <a:gd name="T63" fmla="*/ 133 h 369"/>
                  <a:gd name="T64" fmla="*/ 347 w 356"/>
                  <a:gd name="T65" fmla="*/ 150 h 369"/>
                  <a:gd name="T66" fmla="*/ 336 w 356"/>
                  <a:gd name="T67" fmla="*/ 167 h 369"/>
                  <a:gd name="T68" fmla="*/ 321 w 356"/>
                  <a:gd name="T69" fmla="*/ 180 h 369"/>
                  <a:gd name="T70" fmla="*/ 303 w 356"/>
                  <a:gd name="T71" fmla="*/ 191 h 369"/>
                  <a:gd name="T72" fmla="*/ 280 w 356"/>
                  <a:gd name="T73" fmla="*/ 200 h 369"/>
                  <a:gd name="T74" fmla="*/ 260 w 356"/>
                  <a:gd name="T75" fmla="*/ 207 h 369"/>
                  <a:gd name="T76" fmla="*/ 248 w 356"/>
                  <a:gd name="T77" fmla="*/ 219 h 369"/>
                  <a:gd name="T78" fmla="*/ 249 w 356"/>
                  <a:gd name="T79" fmla="*/ 237 h 369"/>
                  <a:gd name="T80" fmla="*/ 251 w 356"/>
                  <a:gd name="T81" fmla="*/ 250 h 369"/>
                  <a:gd name="T82" fmla="*/ 252 w 356"/>
                  <a:gd name="T83" fmla="*/ 264 h 369"/>
                  <a:gd name="T84" fmla="*/ 252 w 356"/>
                  <a:gd name="T85" fmla="*/ 276 h 369"/>
                  <a:gd name="T86" fmla="*/ 249 w 356"/>
                  <a:gd name="T87" fmla="*/ 293 h 369"/>
                  <a:gd name="T88" fmla="*/ 248 w 356"/>
                  <a:gd name="T89" fmla="*/ 30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6" h="369">
                    <a:moveTo>
                      <a:pt x="248" y="305"/>
                    </a:moveTo>
                    <a:lnTo>
                      <a:pt x="239" y="317"/>
                    </a:lnTo>
                    <a:lnTo>
                      <a:pt x="231" y="331"/>
                    </a:lnTo>
                    <a:lnTo>
                      <a:pt x="221" y="340"/>
                    </a:lnTo>
                    <a:lnTo>
                      <a:pt x="212" y="350"/>
                    </a:lnTo>
                    <a:lnTo>
                      <a:pt x="201" y="356"/>
                    </a:lnTo>
                    <a:lnTo>
                      <a:pt x="189" y="362"/>
                    </a:lnTo>
                    <a:lnTo>
                      <a:pt x="178" y="365"/>
                    </a:lnTo>
                    <a:lnTo>
                      <a:pt x="167" y="369"/>
                    </a:lnTo>
                    <a:lnTo>
                      <a:pt x="152" y="368"/>
                    </a:lnTo>
                    <a:lnTo>
                      <a:pt x="140" y="368"/>
                    </a:lnTo>
                    <a:lnTo>
                      <a:pt x="127" y="363"/>
                    </a:lnTo>
                    <a:lnTo>
                      <a:pt x="115" y="360"/>
                    </a:lnTo>
                    <a:lnTo>
                      <a:pt x="102" y="351"/>
                    </a:lnTo>
                    <a:lnTo>
                      <a:pt x="88" y="346"/>
                    </a:lnTo>
                    <a:lnTo>
                      <a:pt x="78" y="334"/>
                    </a:lnTo>
                    <a:lnTo>
                      <a:pt x="67" y="323"/>
                    </a:lnTo>
                    <a:lnTo>
                      <a:pt x="57" y="311"/>
                    </a:lnTo>
                    <a:lnTo>
                      <a:pt x="49" y="301"/>
                    </a:lnTo>
                    <a:lnTo>
                      <a:pt x="42" y="287"/>
                    </a:lnTo>
                    <a:lnTo>
                      <a:pt x="34" y="277"/>
                    </a:lnTo>
                    <a:lnTo>
                      <a:pt x="28" y="265"/>
                    </a:lnTo>
                    <a:lnTo>
                      <a:pt x="23" y="252"/>
                    </a:lnTo>
                    <a:lnTo>
                      <a:pt x="18" y="240"/>
                    </a:lnTo>
                    <a:lnTo>
                      <a:pt x="15" y="228"/>
                    </a:lnTo>
                    <a:lnTo>
                      <a:pt x="11" y="213"/>
                    </a:lnTo>
                    <a:lnTo>
                      <a:pt x="8" y="200"/>
                    </a:lnTo>
                    <a:lnTo>
                      <a:pt x="3" y="186"/>
                    </a:lnTo>
                    <a:lnTo>
                      <a:pt x="3" y="173"/>
                    </a:lnTo>
                    <a:lnTo>
                      <a:pt x="2" y="158"/>
                    </a:lnTo>
                    <a:lnTo>
                      <a:pt x="0" y="143"/>
                    </a:lnTo>
                    <a:lnTo>
                      <a:pt x="0" y="128"/>
                    </a:lnTo>
                    <a:lnTo>
                      <a:pt x="2" y="113"/>
                    </a:lnTo>
                    <a:lnTo>
                      <a:pt x="2" y="104"/>
                    </a:lnTo>
                    <a:lnTo>
                      <a:pt x="3" y="97"/>
                    </a:lnTo>
                    <a:lnTo>
                      <a:pt x="5" y="91"/>
                    </a:lnTo>
                    <a:lnTo>
                      <a:pt x="8" y="83"/>
                    </a:lnTo>
                    <a:lnTo>
                      <a:pt x="11" y="77"/>
                    </a:lnTo>
                    <a:lnTo>
                      <a:pt x="15" y="70"/>
                    </a:lnTo>
                    <a:lnTo>
                      <a:pt x="20" y="64"/>
                    </a:lnTo>
                    <a:lnTo>
                      <a:pt x="25" y="60"/>
                    </a:lnTo>
                    <a:lnTo>
                      <a:pt x="34" y="49"/>
                    </a:lnTo>
                    <a:lnTo>
                      <a:pt x="48" y="40"/>
                    </a:lnTo>
                    <a:lnTo>
                      <a:pt x="58" y="34"/>
                    </a:lnTo>
                    <a:lnTo>
                      <a:pt x="70" y="30"/>
                    </a:lnTo>
                    <a:lnTo>
                      <a:pt x="88" y="21"/>
                    </a:lnTo>
                    <a:lnTo>
                      <a:pt x="110" y="13"/>
                    </a:lnTo>
                    <a:lnTo>
                      <a:pt x="131" y="9"/>
                    </a:lnTo>
                    <a:lnTo>
                      <a:pt x="154" y="4"/>
                    </a:lnTo>
                    <a:lnTo>
                      <a:pt x="176" y="0"/>
                    </a:lnTo>
                    <a:lnTo>
                      <a:pt x="198" y="0"/>
                    </a:lnTo>
                    <a:lnTo>
                      <a:pt x="219" y="0"/>
                    </a:lnTo>
                    <a:lnTo>
                      <a:pt x="242" y="4"/>
                    </a:lnTo>
                    <a:lnTo>
                      <a:pt x="261" y="7"/>
                    </a:lnTo>
                    <a:lnTo>
                      <a:pt x="280" y="13"/>
                    </a:lnTo>
                    <a:lnTo>
                      <a:pt x="298" y="22"/>
                    </a:lnTo>
                    <a:lnTo>
                      <a:pt x="315" y="34"/>
                    </a:lnTo>
                    <a:lnTo>
                      <a:pt x="328" y="46"/>
                    </a:lnTo>
                    <a:lnTo>
                      <a:pt x="340" y="63"/>
                    </a:lnTo>
                    <a:lnTo>
                      <a:pt x="349" y="82"/>
                    </a:lnTo>
                    <a:lnTo>
                      <a:pt x="356" y="104"/>
                    </a:lnTo>
                    <a:lnTo>
                      <a:pt x="356" y="113"/>
                    </a:lnTo>
                    <a:lnTo>
                      <a:pt x="356" y="124"/>
                    </a:lnTo>
                    <a:lnTo>
                      <a:pt x="355" y="133"/>
                    </a:lnTo>
                    <a:lnTo>
                      <a:pt x="353" y="141"/>
                    </a:lnTo>
                    <a:lnTo>
                      <a:pt x="347" y="150"/>
                    </a:lnTo>
                    <a:lnTo>
                      <a:pt x="343" y="159"/>
                    </a:lnTo>
                    <a:lnTo>
                      <a:pt x="336" y="167"/>
                    </a:lnTo>
                    <a:lnTo>
                      <a:pt x="330" y="174"/>
                    </a:lnTo>
                    <a:lnTo>
                      <a:pt x="321" y="180"/>
                    </a:lnTo>
                    <a:lnTo>
                      <a:pt x="312" y="186"/>
                    </a:lnTo>
                    <a:lnTo>
                      <a:pt x="303" y="191"/>
                    </a:lnTo>
                    <a:lnTo>
                      <a:pt x="292" y="197"/>
                    </a:lnTo>
                    <a:lnTo>
                      <a:pt x="280" y="200"/>
                    </a:lnTo>
                    <a:lnTo>
                      <a:pt x="271" y="205"/>
                    </a:lnTo>
                    <a:lnTo>
                      <a:pt x="260" y="207"/>
                    </a:lnTo>
                    <a:lnTo>
                      <a:pt x="249" y="210"/>
                    </a:lnTo>
                    <a:lnTo>
                      <a:pt x="248" y="219"/>
                    </a:lnTo>
                    <a:lnTo>
                      <a:pt x="249" y="231"/>
                    </a:lnTo>
                    <a:lnTo>
                      <a:pt x="249" y="237"/>
                    </a:lnTo>
                    <a:lnTo>
                      <a:pt x="249" y="244"/>
                    </a:lnTo>
                    <a:lnTo>
                      <a:pt x="251" y="250"/>
                    </a:lnTo>
                    <a:lnTo>
                      <a:pt x="252" y="258"/>
                    </a:lnTo>
                    <a:lnTo>
                      <a:pt x="252" y="264"/>
                    </a:lnTo>
                    <a:lnTo>
                      <a:pt x="252" y="270"/>
                    </a:lnTo>
                    <a:lnTo>
                      <a:pt x="252" y="276"/>
                    </a:lnTo>
                    <a:lnTo>
                      <a:pt x="252" y="283"/>
                    </a:lnTo>
                    <a:lnTo>
                      <a:pt x="249" y="293"/>
                    </a:lnTo>
                    <a:lnTo>
                      <a:pt x="248" y="305"/>
                    </a:lnTo>
                    <a:lnTo>
                      <a:pt x="248" y="305"/>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90507" name="Freeform 43"/>
              <p:cNvSpPr>
                <a:spLocks/>
              </p:cNvSpPr>
              <p:nvPr/>
            </p:nvSpPr>
            <p:spPr bwMode="auto">
              <a:xfrm>
                <a:off x="3773" y="557"/>
                <a:ext cx="109" cy="108"/>
              </a:xfrm>
              <a:custGeom>
                <a:avLst/>
                <a:gdLst>
                  <a:gd name="T0" fmla="*/ 137 w 325"/>
                  <a:gd name="T1" fmla="*/ 35 h 326"/>
                  <a:gd name="T2" fmla="*/ 156 w 325"/>
                  <a:gd name="T3" fmla="*/ 16 h 326"/>
                  <a:gd name="T4" fmla="*/ 177 w 325"/>
                  <a:gd name="T5" fmla="*/ 4 h 326"/>
                  <a:gd name="T6" fmla="*/ 199 w 325"/>
                  <a:gd name="T7" fmla="*/ 0 h 326"/>
                  <a:gd name="T8" fmla="*/ 223 w 325"/>
                  <a:gd name="T9" fmla="*/ 0 h 326"/>
                  <a:gd name="T10" fmla="*/ 246 w 325"/>
                  <a:gd name="T11" fmla="*/ 9 h 326"/>
                  <a:gd name="T12" fmla="*/ 266 w 325"/>
                  <a:gd name="T13" fmla="*/ 22 h 326"/>
                  <a:gd name="T14" fmla="*/ 284 w 325"/>
                  <a:gd name="T15" fmla="*/ 43 h 326"/>
                  <a:gd name="T16" fmla="*/ 298 w 325"/>
                  <a:gd name="T17" fmla="*/ 67 h 326"/>
                  <a:gd name="T18" fmla="*/ 307 w 325"/>
                  <a:gd name="T19" fmla="*/ 91 h 326"/>
                  <a:gd name="T20" fmla="*/ 316 w 325"/>
                  <a:gd name="T21" fmla="*/ 114 h 326"/>
                  <a:gd name="T22" fmla="*/ 320 w 325"/>
                  <a:gd name="T23" fmla="*/ 138 h 326"/>
                  <a:gd name="T24" fmla="*/ 323 w 325"/>
                  <a:gd name="T25" fmla="*/ 164 h 326"/>
                  <a:gd name="T26" fmla="*/ 325 w 325"/>
                  <a:gd name="T27" fmla="*/ 189 h 326"/>
                  <a:gd name="T28" fmla="*/ 323 w 325"/>
                  <a:gd name="T29" fmla="*/ 214 h 326"/>
                  <a:gd name="T30" fmla="*/ 320 w 325"/>
                  <a:gd name="T31" fmla="*/ 242 h 326"/>
                  <a:gd name="T32" fmla="*/ 316 w 325"/>
                  <a:gd name="T33" fmla="*/ 260 h 326"/>
                  <a:gd name="T34" fmla="*/ 310 w 325"/>
                  <a:gd name="T35" fmla="*/ 274 h 326"/>
                  <a:gd name="T36" fmla="*/ 296 w 325"/>
                  <a:gd name="T37" fmla="*/ 287 h 326"/>
                  <a:gd name="T38" fmla="*/ 275 w 325"/>
                  <a:gd name="T39" fmla="*/ 302 h 326"/>
                  <a:gd name="T40" fmla="*/ 253 w 325"/>
                  <a:gd name="T41" fmla="*/ 314 h 326"/>
                  <a:gd name="T42" fmla="*/ 222 w 325"/>
                  <a:gd name="T43" fmla="*/ 320 h 326"/>
                  <a:gd name="T44" fmla="*/ 183 w 325"/>
                  <a:gd name="T45" fmla="*/ 324 h 326"/>
                  <a:gd name="T46" fmla="*/ 143 w 325"/>
                  <a:gd name="T47" fmla="*/ 324 h 326"/>
                  <a:gd name="T48" fmla="*/ 103 w 325"/>
                  <a:gd name="T49" fmla="*/ 318 h 326"/>
                  <a:gd name="T50" fmla="*/ 67 w 325"/>
                  <a:gd name="T51" fmla="*/ 307 h 326"/>
                  <a:gd name="T52" fmla="*/ 37 w 325"/>
                  <a:gd name="T53" fmla="*/ 287 h 326"/>
                  <a:gd name="T54" fmla="*/ 15 w 325"/>
                  <a:gd name="T55" fmla="*/ 260 h 326"/>
                  <a:gd name="T56" fmla="*/ 1 w 325"/>
                  <a:gd name="T57" fmla="*/ 228 h 326"/>
                  <a:gd name="T58" fmla="*/ 0 w 325"/>
                  <a:gd name="T59" fmla="*/ 198 h 326"/>
                  <a:gd name="T60" fmla="*/ 4 w 325"/>
                  <a:gd name="T61" fmla="*/ 180 h 326"/>
                  <a:gd name="T62" fmla="*/ 12 w 325"/>
                  <a:gd name="T63" fmla="*/ 167 h 326"/>
                  <a:gd name="T64" fmla="*/ 25 w 325"/>
                  <a:gd name="T65" fmla="*/ 155 h 326"/>
                  <a:gd name="T66" fmla="*/ 41 w 325"/>
                  <a:gd name="T67" fmla="*/ 144 h 326"/>
                  <a:gd name="T68" fmla="*/ 61 w 325"/>
                  <a:gd name="T69" fmla="*/ 137 h 326"/>
                  <a:gd name="T70" fmla="*/ 80 w 325"/>
                  <a:gd name="T71" fmla="*/ 131 h 326"/>
                  <a:gd name="T72" fmla="*/ 103 w 325"/>
                  <a:gd name="T73" fmla="*/ 129 h 326"/>
                  <a:gd name="T74" fmla="*/ 114 w 325"/>
                  <a:gd name="T75" fmla="*/ 119 h 326"/>
                  <a:gd name="T76" fmla="*/ 117 w 325"/>
                  <a:gd name="T77" fmla="*/ 98 h 326"/>
                  <a:gd name="T78" fmla="*/ 120 w 325"/>
                  <a:gd name="T79" fmla="*/ 74 h 326"/>
                  <a:gd name="T80" fmla="*/ 125 w 325"/>
                  <a:gd name="T81" fmla="*/ 55 h 326"/>
                  <a:gd name="T82" fmla="*/ 129 w 325"/>
                  <a:gd name="T83" fmla="*/ 47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326">
                    <a:moveTo>
                      <a:pt x="129" y="47"/>
                    </a:moveTo>
                    <a:lnTo>
                      <a:pt x="137" y="35"/>
                    </a:lnTo>
                    <a:lnTo>
                      <a:pt x="147" y="25"/>
                    </a:lnTo>
                    <a:lnTo>
                      <a:pt x="156" y="16"/>
                    </a:lnTo>
                    <a:lnTo>
                      <a:pt x="167" y="10"/>
                    </a:lnTo>
                    <a:lnTo>
                      <a:pt x="177" y="4"/>
                    </a:lnTo>
                    <a:lnTo>
                      <a:pt x="189" y="1"/>
                    </a:lnTo>
                    <a:lnTo>
                      <a:pt x="199" y="0"/>
                    </a:lnTo>
                    <a:lnTo>
                      <a:pt x="211" y="0"/>
                    </a:lnTo>
                    <a:lnTo>
                      <a:pt x="223" y="0"/>
                    </a:lnTo>
                    <a:lnTo>
                      <a:pt x="234" y="4"/>
                    </a:lnTo>
                    <a:lnTo>
                      <a:pt x="246" y="9"/>
                    </a:lnTo>
                    <a:lnTo>
                      <a:pt x="258" y="15"/>
                    </a:lnTo>
                    <a:lnTo>
                      <a:pt x="266" y="22"/>
                    </a:lnTo>
                    <a:lnTo>
                      <a:pt x="275" y="32"/>
                    </a:lnTo>
                    <a:lnTo>
                      <a:pt x="284" y="43"/>
                    </a:lnTo>
                    <a:lnTo>
                      <a:pt x="293" y="56"/>
                    </a:lnTo>
                    <a:lnTo>
                      <a:pt x="298" y="67"/>
                    </a:lnTo>
                    <a:lnTo>
                      <a:pt x="302" y="79"/>
                    </a:lnTo>
                    <a:lnTo>
                      <a:pt x="307" y="91"/>
                    </a:lnTo>
                    <a:lnTo>
                      <a:pt x="313" y="102"/>
                    </a:lnTo>
                    <a:lnTo>
                      <a:pt x="316" y="114"/>
                    </a:lnTo>
                    <a:lnTo>
                      <a:pt x="319" y="128"/>
                    </a:lnTo>
                    <a:lnTo>
                      <a:pt x="320" y="138"/>
                    </a:lnTo>
                    <a:lnTo>
                      <a:pt x="323" y="152"/>
                    </a:lnTo>
                    <a:lnTo>
                      <a:pt x="323" y="164"/>
                    </a:lnTo>
                    <a:lnTo>
                      <a:pt x="325" y="177"/>
                    </a:lnTo>
                    <a:lnTo>
                      <a:pt x="325" y="189"/>
                    </a:lnTo>
                    <a:lnTo>
                      <a:pt x="325" y="202"/>
                    </a:lnTo>
                    <a:lnTo>
                      <a:pt x="323" y="214"/>
                    </a:lnTo>
                    <a:lnTo>
                      <a:pt x="322" y="229"/>
                    </a:lnTo>
                    <a:lnTo>
                      <a:pt x="320" y="242"/>
                    </a:lnTo>
                    <a:lnTo>
                      <a:pt x="319" y="256"/>
                    </a:lnTo>
                    <a:lnTo>
                      <a:pt x="316" y="260"/>
                    </a:lnTo>
                    <a:lnTo>
                      <a:pt x="313" y="268"/>
                    </a:lnTo>
                    <a:lnTo>
                      <a:pt x="310" y="274"/>
                    </a:lnTo>
                    <a:lnTo>
                      <a:pt x="307" y="278"/>
                    </a:lnTo>
                    <a:lnTo>
                      <a:pt x="296" y="287"/>
                    </a:lnTo>
                    <a:lnTo>
                      <a:pt x="287" y="298"/>
                    </a:lnTo>
                    <a:lnTo>
                      <a:pt x="275" y="302"/>
                    </a:lnTo>
                    <a:lnTo>
                      <a:pt x="264" y="310"/>
                    </a:lnTo>
                    <a:lnTo>
                      <a:pt x="253" y="314"/>
                    </a:lnTo>
                    <a:lnTo>
                      <a:pt x="243" y="318"/>
                    </a:lnTo>
                    <a:lnTo>
                      <a:pt x="222" y="320"/>
                    </a:lnTo>
                    <a:lnTo>
                      <a:pt x="202" y="324"/>
                    </a:lnTo>
                    <a:lnTo>
                      <a:pt x="183" y="324"/>
                    </a:lnTo>
                    <a:lnTo>
                      <a:pt x="162" y="326"/>
                    </a:lnTo>
                    <a:lnTo>
                      <a:pt x="143" y="324"/>
                    </a:lnTo>
                    <a:lnTo>
                      <a:pt x="122" y="323"/>
                    </a:lnTo>
                    <a:lnTo>
                      <a:pt x="103" y="318"/>
                    </a:lnTo>
                    <a:lnTo>
                      <a:pt x="85" y="314"/>
                    </a:lnTo>
                    <a:lnTo>
                      <a:pt x="67" y="307"/>
                    </a:lnTo>
                    <a:lnTo>
                      <a:pt x="52" y="298"/>
                    </a:lnTo>
                    <a:lnTo>
                      <a:pt x="37" y="287"/>
                    </a:lnTo>
                    <a:lnTo>
                      <a:pt x="25" y="275"/>
                    </a:lnTo>
                    <a:lnTo>
                      <a:pt x="15" y="260"/>
                    </a:lnTo>
                    <a:lnTo>
                      <a:pt x="7" y="245"/>
                    </a:lnTo>
                    <a:lnTo>
                      <a:pt x="1" y="228"/>
                    </a:lnTo>
                    <a:lnTo>
                      <a:pt x="0" y="208"/>
                    </a:lnTo>
                    <a:lnTo>
                      <a:pt x="0" y="198"/>
                    </a:lnTo>
                    <a:lnTo>
                      <a:pt x="3" y="189"/>
                    </a:lnTo>
                    <a:lnTo>
                      <a:pt x="4" y="180"/>
                    </a:lnTo>
                    <a:lnTo>
                      <a:pt x="9" y="174"/>
                    </a:lnTo>
                    <a:lnTo>
                      <a:pt x="12" y="167"/>
                    </a:lnTo>
                    <a:lnTo>
                      <a:pt x="19" y="161"/>
                    </a:lnTo>
                    <a:lnTo>
                      <a:pt x="25" y="155"/>
                    </a:lnTo>
                    <a:lnTo>
                      <a:pt x="34" y="150"/>
                    </a:lnTo>
                    <a:lnTo>
                      <a:pt x="41" y="144"/>
                    </a:lnTo>
                    <a:lnTo>
                      <a:pt x="50" y="140"/>
                    </a:lnTo>
                    <a:lnTo>
                      <a:pt x="61" y="137"/>
                    </a:lnTo>
                    <a:lnTo>
                      <a:pt x="71" y="134"/>
                    </a:lnTo>
                    <a:lnTo>
                      <a:pt x="80" y="131"/>
                    </a:lnTo>
                    <a:lnTo>
                      <a:pt x="91" y="129"/>
                    </a:lnTo>
                    <a:lnTo>
                      <a:pt x="103" y="129"/>
                    </a:lnTo>
                    <a:lnTo>
                      <a:pt x="113" y="129"/>
                    </a:lnTo>
                    <a:lnTo>
                      <a:pt x="114" y="119"/>
                    </a:lnTo>
                    <a:lnTo>
                      <a:pt x="116" y="110"/>
                    </a:lnTo>
                    <a:lnTo>
                      <a:pt x="117" y="98"/>
                    </a:lnTo>
                    <a:lnTo>
                      <a:pt x="119" y="86"/>
                    </a:lnTo>
                    <a:lnTo>
                      <a:pt x="120" y="74"/>
                    </a:lnTo>
                    <a:lnTo>
                      <a:pt x="122" y="64"/>
                    </a:lnTo>
                    <a:lnTo>
                      <a:pt x="125" y="55"/>
                    </a:lnTo>
                    <a:lnTo>
                      <a:pt x="129" y="47"/>
                    </a:lnTo>
                    <a:lnTo>
                      <a:pt x="129" y="47"/>
                    </a:lnTo>
                    <a:close/>
                  </a:path>
                </a:pathLst>
              </a:custGeom>
              <a:solidFill>
                <a:srgbClr val="FFAB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grpSp>
    </p:spTree>
    <p:extLst>
      <p:ext uri="{BB962C8B-B14F-4D97-AF65-F5344CB8AC3E}">
        <p14:creationId xmlns:p14="http://schemas.microsoft.com/office/powerpoint/2010/main" val="2286753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90509"/>
                                        </p:tgtEl>
                                        <p:attrNameLst>
                                          <p:attrName>style.visibility</p:attrName>
                                        </p:attrNameLst>
                                      </p:cBhvr>
                                      <p:to>
                                        <p:strVal val="visible"/>
                                      </p:to>
                                    </p:set>
                                    <p:anim calcmode="lin" valueType="num">
                                      <p:cBhvr>
                                        <p:cTn id="7" dur="1000" fill="hold"/>
                                        <p:tgtEl>
                                          <p:spTgt spid="190509"/>
                                        </p:tgtEl>
                                        <p:attrNameLst>
                                          <p:attrName>ppt_w</p:attrName>
                                        </p:attrNameLst>
                                      </p:cBhvr>
                                      <p:tavLst>
                                        <p:tav tm="0">
                                          <p:val>
                                            <p:fltVal val="0"/>
                                          </p:val>
                                        </p:tav>
                                        <p:tav tm="100000">
                                          <p:val>
                                            <p:strVal val="#ppt_w"/>
                                          </p:val>
                                        </p:tav>
                                      </p:tavLst>
                                    </p:anim>
                                    <p:anim calcmode="lin" valueType="num">
                                      <p:cBhvr>
                                        <p:cTn id="8" dur="1000" fill="hold"/>
                                        <p:tgtEl>
                                          <p:spTgt spid="190509"/>
                                        </p:tgtEl>
                                        <p:attrNameLst>
                                          <p:attrName>ppt_h</p:attrName>
                                        </p:attrNameLst>
                                      </p:cBhvr>
                                      <p:tavLst>
                                        <p:tav tm="0">
                                          <p:val>
                                            <p:fltVal val="0"/>
                                          </p:val>
                                        </p:tav>
                                        <p:tav tm="100000">
                                          <p:val>
                                            <p:strVal val="#ppt_h"/>
                                          </p:val>
                                        </p:tav>
                                      </p:tavLst>
                                    </p:anim>
                                    <p:anim calcmode="lin" valueType="num">
                                      <p:cBhvr>
                                        <p:cTn id="9" dur="1000" fill="hold"/>
                                        <p:tgtEl>
                                          <p:spTgt spid="19050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05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457200" y="152400"/>
            <a:ext cx="8229600" cy="1143000"/>
          </a:xfrm>
        </p:spPr>
        <p:txBody>
          <a:bodyPr/>
          <a:lstStyle/>
          <a:p>
            <a:pPr eaLnBrk="1" hangingPunct="1"/>
            <a:r>
              <a:rPr lang="en-US" dirty="0" smtClean="0"/>
              <a:t>Electronics</a:t>
            </a:r>
          </a:p>
        </p:txBody>
      </p:sp>
      <p:pic>
        <p:nvPicPr>
          <p:cNvPr id="296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9862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563" y="1447800"/>
            <a:ext cx="48974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457200" y="2514600"/>
            <a:ext cx="8380413" cy="3913188"/>
            <a:chOff x="288" y="1584"/>
            <a:chExt cx="5279" cy="2465"/>
          </a:xfrm>
        </p:grpSpPr>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016"/>
              <a:ext cx="2894" cy="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 y="1584"/>
              <a:ext cx="2543" cy="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8" name="Text Box 10"/>
          <p:cNvSpPr txBox="1">
            <a:spLocks noChangeArrowheads="1"/>
          </p:cNvSpPr>
          <p:nvPr/>
        </p:nvSpPr>
        <p:spPr bwMode="auto">
          <a:xfrm>
            <a:off x="4267200" y="58674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a:solidFill>
                  <a:srgbClr val="FF3300"/>
                </a:solidFill>
              </a:rPr>
              <a:t>“A room temperature device !”</a:t>
            </a:r>
          </a:p>
        </p:txBody>
      </p:sp>
    </p:spTree>
    <p:extLst>
      <p:ext uri="{BB962C8B-B14F-4D97-AF65-F5344CB8AC3E}">
        <p14:creationId xmlns:p14="http://schemas.microsoft.com/office/powerpoint/2010/main" val="3280554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58378"/>
                                        </p:tgtEl>
                                        <p:attrNameLst>
                                          <p:attrName>style.visibility</p:attrName>
                                        </p:attrNameLst>
                                      </p:cBhvr>
                                      <p:to>
                                        <p:strVal val="visible"/>
                                      </p:to>
                                    </p:set>
                                    <p:anim calcmode="lin" valueType="num">
                                      <p:cBhvr additive="base">
                                        <p:cTn id="17" dur="500" fill="hold"/>
                                        <p:tgtEl>
                                          <p:spTgt spid="58378"/>
                                        </p:tgtEl>
                                        <p:attrNameLst>
                                          <p:attrName>ppt_x</p:attrName>
                                        </p:attrNameLst>
                                      </p:cBhvr>
                                      <p:tavLst>
                                        <p:tav tm="0">
                                          <p:val>
                                            <p:strVal val="1+#ppt_w/2"/>
                                          </p:val>
                                        </p:tav>
                                        <p:tav tm="100000">
                                          <p:val>
                                            <p:strVal val="#ppt_x"/>
                                          </p:val>
                                        </p:tav>
                                      </p:tavLst>
                                    </p:anim>
                                    <p:anim calcmode="lin" valueType="num">
                                      <p:cBhvr additive="base">
                                        <p:cTn id="18" dur="500" fill="hold"/>
                                        <p:tgtEl>
                                          <p:spTgt spid="583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sz="4000" dirty="0">
                <a:latin typeface="Arial" pitchFamily="34" charset="0"/>
                <a:cs typeface="Arial" pitchFamily="34" charset="0"/>
              </a:rPr>
              <a:t>Woodstock + </a:t>
            </a:r>
            <a:r>
              <a:rPr lang="en-US" sz="4000" dirty="0" smtClean="0">
                <a:latin typeface="Arial" pitchFamily="34" charset="0"/>
                <a:cs typeface="Arial" pitchFamily="34" charset="0"/>
              </a:rPr>
              <a:t>25</a:t>
            </a:r>
            <a:r>
              <a:rPr lang="en-US" sz="4000" dirty="0">
                <a:latin typeface="Arial" pitchFamily="34" charset="0"/>
                <a:cs typeface="Arial" pitchFamily="34" charset="0"/>
              </a:rPr>
              <a:t/>
            </a:r>
            <a:br>
              <a:rPr lang="en-US" sz="4000" dirty="0">
                <a:latin typeface="Arial" pitchFamily="34" charset="0"/>
                <a:cs typeface="Arial" pitchFamily="34" charset="0"/>
              </a:rPr>
            </a:br>
            <a:r>
              <a:rPr lang="en-US" sz="4000" dirty="0" smtClean="0">
                <a:latin typeface="Arial" pitchFamily="34" charset="0"/>
                <a:cs typeface="Arial" pitchFamily="34" charset="0"/>
              </a:rPr>
              <a:t>So where </a:t>
            </a:r>
            <a:r>
              <a:rPr lang="en-US" sz="4000" dirty="0">
                <a:latin typeface="Arial" pitchFamily="34" charset="0"/>
                <a:cs typeface="Arial" pitchFamily="34" charset="0"/>
              </a:rPr>
              <a:t>are we?</a:t>
            </a:r>
          </a:p>
        </p:txBody>
      </p:sp>
      <p:sp>
        <p:nvSpPr>
          <p:cNvPr id="25603" name="Rectangle 3"/>
          <p:cNvSpPr>
            <a:spLocks noGrp="1" noChangeArrowheads="1"/>
          </p:cNvSpPr>
          <p:nvPr>
            <p:ph type="body" idx="1"/>
          </p:nvPr>
        </p:nvSpPr>
        <p:spPr/>
        <p:txBody>
          <a:bodyPr>
            <a:normAutofit fontScale="92500" lnSpcReduction="20000"/>
          </a:bodyPr>
          <a:lstStyle/>
          <a:p>
            <a:r>
              <a:rPr lang="en-US" dirty="0">
                <a:latin typeface="Arial" pitchFamily="34" charset="0"/>
                <a:cs typeface="Arial" pitchFamily="34" charset="0"/>
              </a:rPr>
              <a:t>There remains no (generally accepted) theory to explain high-</a:t>
            </a:r>
            <a:r>
              <a:rPr lang="en-US" dirty="0" err="1">
                <a:latin typeface="Arial" pitchFamily="34" charset="0"/>
                <a:cs typeface="Arial" pitchFamily="34" charset="0"/>
              </a:rPr>
              <a:t>Tc</a:t>
            </a:r>
            <a:endParaRPr lang="en-US" dirty="0">
              <a:latin typeface="Arial" pitchFamily="34" charset="0"/>
              <a:cs typeface="Arial" pitchFamily="34" charset="0"/>
            </a:endParaRPr>
          </a:p>
          <a:p>
            <a:r>
              <a:rPr lang="en-US" dirty="0">
                <a:latin typeface="Arial" pitchFamily="34" charset="0"/>
                <a:cs typeface="Arial" pitchFamily="34" charset="0"/>
              </a:rPr>
              <a:t>Nonetheless, </a:t>
            </a:r>
            <a:r>
              <a:rPr lang="en-US" dirty="0" smtClean="0">
                <a:latin typeface="Arial" pitchFamily="34" charset="0"/>
                <a:cs typeface="Arial" pitchFamily="34" charset="0"/>
              </a:rPr>
              <a:t>we now have a </a:t>
            </a:r>
            <a:r>
              <a:rPr lang="en-US" dirty="0">
                <a:latin typeface="Arial" pitchFamily="34" charset="0"/>
                <a:cs typeface="Arial" pitchFamily="34" charset="0"/>
              </a:rPr>
              <a:t>high performance wire technology that works and is available in long </a:t>
            </a:r>
            <a:r>
              <a:rPr lang="en-US" dirty="0" smtClean="0">
                <a:latin typeface="Arial" pitchFamily="34" charset="0"/>
                <a:cs typeface="Arial" pitchFamily="34" charset="0"/>
              </a:rPr>
              <a:t>lengths</a:t>
            </a:r>
          </a:p>
          <a:p>
            <a:r>
              <a:rPr lang="en-US" dirty="0" smtClean="0">
                <a:latin typeface="Arial" pitchFamily="34" charset="0"/>
                <a:cs typeface="Arial" pitchFamily="34" charset="0"/>
              </a:rPr>
              <a:t>And there has been &gt; 100 successful demonstrations of HTSC power equipment and applications</a:t>
            </a:r>
            <a:endParaRPr lang="en-US" dirty="0">
              <a:latin typeface="Arial" pitchFamily="34" charset="0"/>
              <a:cs typeface="Arial" pitchFamily="34" charset="0"/>
            </a:endParaRPr>
          </a:p>
          <a:p>
            <a:r>
              <a:rPr lang="en-US" dirty="0" smtClean="0">
                <a:latin typeface="Arial" pitchFamily="34" charset="0"/>
                <a:cs typeface="Arial" pitchFamily="34" charset="0"/>
              </a:rPr>
              <a:t>Yet there exist no significant markets for HTSC applications – power or electronic</a:t>
            </a:r>
          </a:p>
          <a:p>
            <a:r>
              <a:rPr lang="en-US" dirty="0" smtClean="0">
                <a:latin typeface="Arial" pitchFamily="34" charset="0"/>
                <a:cs typeface="Arial" pitchFamily="34" charset="0"/>
              </a:rPr>
              <a:t>WHY?</a:t>
            </a:r>
            <a:endParaRPr lang="en-US" dirty="0">
              <a:latin typeface="Arial" pitchFamily="34" charset="0"/>
              <a:cs typeface="Arial" pitchFamily="34" charset="0"/>
            </a:endParaRPr>
          </a:p>
        </p:txBody>
      </p:sp>
    </p:spTree>
    <p:extLst>
      <p:ext uri="{BB962C8B-B14F-4D97-AF65-F5344CB8AC3E}">
        <p14:creationId xmlns:p14="http://schemas.microsoft.com/office/powerpoint/2010/main" val="1391921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Because...</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pPr marL="514350" indent="-514350">
              <a:buFont typeface="+mj-lt"/>
              <a:buAutoNum type="arabicParenR"/>
            </a:pPr>
            <a:r>
              <a:rPr lang="en-US" dirty="0" smtClean="0">
                <a:latin typeface="Arial" pitchFamily="34" charset="0"/>
                <a:cs typeface="Arial" pitchFamily="34" charset="0"/>
              </a:rPr>
              <a:t>There’s not enough money to be made</a:t>
            </a:r>
          </a:p>
          <a:p>
            <a:pPr marL="514350" indent="-514350">
              <a:buFont typeface="+mj-lt"/>
              <a:buAutoNum type="arabicParenR"/>
            </a:pPr>
            <a:r>
              <a:rPr lang="en-US" dirty="0" smtClean="0">
                <a:latin typeface="Arial" pitchFamily="34" charset="0"/>
                <a:cs typeface="Arial" pitchFamily="34" charset="0"/>
              </a:rPr>
              <a:t>...and made quickly.</a:t>
            </a:r>
          </a:p>
          <a:p>
            <a:pPr marL="514350" indent="-514350">
              <a:buFont typeface="+mj-lt"/>
              <a:buAutoNum type="arabicParenR"/>
            </a:pPr>
            <a:r>
              <a:rPr lang="en-US" dirty="0" smtClean="0">
                <a:latin typeface="Arial" pitchFamily="34" charset="0"/>
                <a:cs typeface="Arial" pitchFamily="34" charset="0"/>
              </a:rPr>
              <a:t>Old technologies can be improved incrementally and simultaneously achieve better performance more cheaply and increase market share</a:t>
            </a:r>
          </a:p>
          <a:p>
            <a:pPr marL="514350" indent="-514350">
              <a:buFont typeface="+mj-lt"/>
              <a:buAutoNum type="arabicParenR"/>
            </a:pPr>
            <a:r>
              <a:rPr lang="en-US" dirty="0" smtClean="0">
                <a:latin typeface="Arial" pitchFamily="34" charset="0"/>
                <a:cs typeface="Arial" pitchFamily="34" charset="0"/>
              </a:rPr>
              <a:t>...but not in the mature energy sector!</a:t>
            </a:r>
            <a:endParaRPr lang="en-US" dirty="0">
              <a:latin typeface="Arial" pitchFamily="34" charset="0"/>
              <a:cs typeface="Arial" pitchFamily="34" charset="0"/>
            </a:endParaRPr>
          </a:p>
        </p:txBody>
      </p:sp>
    </p:spTree>
    <p:extLst>
      <p:ext uri="{BB962C8B-B14F-4D97-AF65-F5344CB8AC3E}">
        <p14:creationId xmlns:p14="http://schemas.microsoft.com/office/powerpoint/2010/main" val="3607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0" y="1066800"/>
            <a:ext cx="6477000" cy="5715000"/>
            <a:chOff x="381000" y="1066800"/>
            <a:chExt cx="6477000" cy="5715000"/>
          </a:xfrm>
        </p:grpSpPr>
        <p:pic>
          <p:nvPicPr>
            <p:cNvPr id="38914"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84300"/>
              <a:ext cx="56388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2" name="Text Box 1030"/>
            <p:cNvSpPr txBox="1">
              <a:spLocks noChangeArrowheads="1"/>
            </p:cNvSpPr>
            <p:nvPr/>
          </p:nvSpPr>
          <p:spPr bwMode="auto">
            <a:xfrm>
              <a:off x="381000" y="5943600"/>
              <a:ext cx="3178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2400" dirty="0">
                  <a:solidFill>
                    <a:srgbClr val="000000"/>
                  </a:solidFill>
                  <a:latin typeface="Arial" charset="0"/>
                  <a:cs typeface="+mn-cs"/>
                </a:rPr>
                <a:t>IBM 305 </a:t>
              </a:r>
              <a:r>
                <a:rPr lang="en-US" sz="2400" dirty="0" err="1">
                  <a:solidFill>
                    <a:srgbClr val="000000"/>
                  </a:solidFill>
                  <a:latin typeface="Arial" charset="0"/>
                  <a:cs typeface="+mn-cs"/>
                </a:rPr>
                <a:t>Ramac</a:t>
              </a:r>
              <a:endParaRPr lang="en-US" sz="2400" dirty="0">
                <a:solidFill>
                  <a:srgbClr val="000000"/>
                </a:solidFill>
                <a:latin typeface="Arial" charset="0"/>
                <a:cs typeface="+mn-cs"/>
              </a:endParaRPr>
            </a:p>
          </p:txBody>
        </p:sp>
        <p:sp>
          <p:nvSpPr>
            <p:cNvPr id="38917" name="TextBox 3"/>
            <p:cNvSpPr txBox="1">
              <a:spLocks noChangeArrowheads="1"/>
            </p:cNvSpPr>
            <p:nvPr/>
          </p:nvSpPr>
          <p:spPr bwMode="auto">
            <a:xfrm>
              <a:off x="3902075" y="1066800"/>
              <a:ext cx="2955925"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sz="2400" u="sng" dirty="0"/>
                <a:t>1956</a:t>
              </a:r>
            </a:p>
            <a:p>
              <a:pPr algn="ctr"/>
              <a:r>
                <a:rPr lang="en-US" sz="2400" dirty="0"/>
                <a:t>The First Hard Drive</a:t>
              </a:r>
            </a:p>
            <a:p>
              <a:pPr algn="ctr"/>
              <a:r>
                <a:rPr lang="en-US" sz="2400" dirty="0"/>
                <a:t>5 Megabytes</a:t>
              </a:r>
            </a:p>
            <a:p>
              <a:pPr algn="ctr"/>
              <a:r>
                <a:rPr lang="en-US" sz="2400" dirty="0"/>
                <a:t>$300,000</a:t>
              </a:r>
            </a:p>
            <a:p>
              <a:pPr algn="ctr"/>
              <a:r>
                <a:rPr lang="en-US" sz="2400" dirty="0"/>
                <a:t>6 ¢/byte</a:t>
              </a:r>
            </a:p>
          </p:txBody>
        </p:sp>
      </p:grpSp>
      <p:grpSp>
        <p:nvGrpSpPr>
          <p:cNvPr id="5" name="Group 4"/>
          <p:cNvGrpSpPr>
            <a:grpSpLocks/>
          </p:cNvGrpSpPr>
          <p:nvPr/>
        </p:nvGrpSpPr>
        <p:grpSpPr bwMode="auto">
          <a:xfrm>
            <a:off x="5715000" y="2336800"/>
            <a:ext cx="3352800" cy="4445000"/>
            <a:chOff x="5715000" y="2336259"/>
            <a:chExt cx="3352800" cy="4445541"/>
          </a:xfrm>
        </p:grpSpPr>
        <p:pic>
          <p:nvPicPr>
            <p:cNvPr id="389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2"/>
            <p:cNvSpPr txBox="1">
              <a:spLocks noChangeArrowheads="1"/>
            </p:cNvSpPr>
            <p:nvPr/>
          </p:nvSpPr>
          <p:spPr bwMode="auto">
            <a:xfrm>
              <a:off x="5715000" y="2336259"/>
              <a:ext cx="3352800" cy="1938992"/>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sz="2400" u="sng"/>
                <a:t>2011 (+55)</a:t>
              </a:r>
            </a:p>
            <a:p>
              <a:pPr algn="ctr"/>
              <a:r>
                <a:rPr lang="en-US" sz="2400"/>
                <a:t>HP Personal Media </a:t>
              </a:r>
              <a:r>
                <a:rPr lang="en-US" sz="2400" u="sng"/>
                <a:t/>
              </a:r>
              <a:br>
                <a:rPr lang="en-US" sz="2400" u="sng"/>
              </a:br>
              <a:r>
                <a:rPr lang="en-US" sz="2400"/>
                <a:t>2 Terabytes</a:t>
              </a:r>
            </a:p>
            <a:p>
              <a:pPr algn="ctr"/>
              <a:r>
                <a:rPr lang="en-US" sz="2400"/>
                <a:t>$100</a:t>
              </a:r>
            </a:p>
            <a:p>
              <a:pPr algn="ctr"/>
              <a:r>
                <a:rPr lang="en-US" sz="2400"/>
                <a:t>5 nano-¢/byte</a:t>
              </a:r>
            </a:p>
          </p:txBody>
        </p:sp>
      </p:grpSp>
      <p:sp>
        <p:nvSpPr>
          <p:cNvPr id="6" name="TextBox 5"/>
          <p:cNvSpPr txBox="1">
            <a:spLocks noChangeArrowheads="1"/>
          </p:cNvSpPr>
          <p:nvPr/>
        </p:nvSpPr>
        <p:spPr bwMode="auto">
          <a:xfrm>
            <a:off x="7086600" y="5943600"/>
            <a:ext cx="1828800" cy="381000"/>
          </a:xfrm>
          <a:prstGeom prst="rect">
            <a:avLst/>
          </a:prstGeom>
          <a:solidFill>
            <a:srgbClr val="FDB9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t>I got two of ‘em!</a:t>
            </a:r>
          </a:p>
        </p:txBody>
      </p:sp>
      <p:sp>
        <p:nvSpPr>
          <p:cNvPr id="2" name="TextBox 1"/>
          <p:cNvSpPr txBox="1"/>
          <p:nvPr/>
        </p:nvSpPr>
        <p:spPr>
          <a:xfrm>
            <a:off x="2362200" y="228600"/>
            <a:ext cx="4267200" cy="584775"/>
          </a:xfrm>
          <a:prstGeom prst="rect">
            <a:avLst/>
          </a:prstGeom>
          <a:noFill/>
        </p:spPr>
        <p:txBody>
          <a:bodyPr wrap="square" rtlCol="0">
            <a:spAutoFit/>
          </a:bodyPr>
          <a:lstStyle/>
          <a:p>
            <a:pPr algn="ctr"/>
            <a:r>
              <a:rPr lang="en-US" sz="3200" dirty="0" smtClean="0">
                <a:latin typeface="Arial" pitchFamily="34" charset="0"/>
                <a:cs typeface="Arial" pitchFamily="34" charset="0"/>
              </a:rPr>
              <a:t>“Point 3) Example”</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val="1036167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5" name="Oval 11"/>
          <p:cNvSpPr>
            <a:spLocks noChangeArrowheads="1"/>
          </p:cNvSpPr>
          <p:nvPr/>
        </p:nvSpPr>
        <p:spPr bwMode="auto">
          <a:xfrm>
            <a:off x="2438400" y="3810000"/>
            <a:ext cx="3810000" cy="2590800"/>
          </a:xfrm>
          <a:prstGeom prst="ellipse">
            <a:avLst/>
          </a:prstGeom>
          <a:solidFill>
            <a:srgbClr val="FF99CC">
              <a:alpha val="30196"/>
            </a:srgbClr>
          </a:solidFill>
          <a:ln w="9525">
            <a:solidFill>
              <a:schemeClr val="tx1"/>
            </a:solidFill>
            <a:round/>
            <a:headEnd/>
            <a:tailEnd/>
          </a:ln>
        </p:spPr>
        <p:txBody>
          <a:bodyPr wrap="none" anchor="ctr"/>
          <a:lstStyle/>
          <a:p>
            <a:endParaRPr lang="en-US"/>
          </a:p>
        </p:txBody>
      </p:sp>
      <p:sp>
        <p:nvSpPr>
          <p:cNvPr id="57352" name="Oval 8"/>
          <p:cNvSpPr>
            <a:spLocks noChangeArrowheads="1"/>
          </p:cNvSpPr>
          <p:nvPr/>
        </p:nvSpPr>
        <p:spPr bwMode="auto">
          <a:xfrm>
            <a:off x="4191000" y="2133600"/>
            <a:ext cx="3886200" cy="2590800"/>
          </a:xfrm>
          <a:prstGeom prst="ellipse">
            <a:avLst/>
          </a:prstGeom>
          <a:solidFill>
            <a:srgbClr val="CCFFCC">
              <a:alpha val="30196"/>
            </a:srgbClr>
          </a:solidFill>
          <a:ln w="9525">
            <a:solidFill>
              <a:schemeClr val="tx1"/>
            </a:solidFill>
            <a:round/>
            <a:headEnd/>
            <a:tailEnd/>
          </a:ln>
        </p:spPr>
        <p:txBody>
          <a:bodyPr wrap="none" anchor="ctr"/>
          <a:lstStyle/>
          <a:p>
            <a:endParaRPr lang="en-US"/>
          </a:p>
        </p:txBody>
      </p:sp>
      <p:sp>
        <p:nvSpPr>
          <p:cNvPr id="57351" name="Oval 7"/>
          <p:cNvSpPr>
            <a:spLocks noChangeArrowheads="1"/>
          </p:cNvSpPr>
          <p:nvPr/>
        </p:nvSpPr>
        <p:spPr bwMode="auto">
          <a:xfrm>
            <a:off x="685800" y="2133600"/>
            <a:ext cx="3810000" cy="2590800"/>
          </a:xfrm>
          <a:prstGeom prst="ellipse">
            <a:avLst/>
          </a:prstGeom>
          <a:solidFill>
            <a:srgbClr val="00FFFF">
              <a:alpha val="30196"/>
            </a:srgbClr>
          </a:solidFill>
          <a:ln w="9525">
            <a:solidFill>
              <a:schemeClr val="tx1"/>
            </a:solidFill>
            <a:round/>
            <a:headEnd/>
            <a:tailEnd/>
          </a:ln>
        </p:spPr>
        <p:txBody>
          <a:bodyPr wrap="none" anchor="ctr"/>
          <a:lstStyle/>
          <a:p>
            <a:endParaRPr lang="en-US"/>
          </a:p>
        </p:txBody>
      </p:sp>
      <p:sp>
        <p:nvSpPr>
          <p:cNvPr id="54277" name="Rectangle 2"/>
          <p:cNvSpPr>
            <a:spLocks noGrp="1" noChangeArrowheads="1"/>
          </p:cNvSpPr>
          <p:nvPr>
            <p:ph type="title" idx="4294967295"/>
          </p:nvPr>
        </p:nvSpPr>
        <p:spPr>
          <a:xfrm>
            <a:off x="457200" y="381000"/>
            <a:ext cx="8229600" cy="1143000"/>
          </a:xfrm>
        </p:spPr>
        <p:txBody>
          <a:bodyPr>
            <a:normAutofit fontScale="90000"/>
          </a:bodyPr>
          <a:lstStyle/>
          <a:p>
            <a:pPr eaLnBrk="1" hangingPunct="1"/>
            <a:r>
              <a:rPr lang="en-US" sz="4000" smtClean="0"/>
              <a:t>The Economic Troika That </a:t>
            </a:r>
            <a:br>
              <a:rPr lang="en-US" sz="4000" smtClean="0"/>
            </a:br>
            <a:r>
              <a:rPr lang="en-US" sz="4000" smtClean="0"/>
              <a:t>Drives and Exploits </a:t>
            </a:r>
            <a:br>
              <a:rPr lang="en-US" sz="4000" smtClean="0"/>
            </a:br>
            <a:r>
              <a:rPr lang="en-US" sz="4000" smtClean="0"/>
              <a:t>Technology Innovation</a:t>
            </a:r>
          </a:p>
        </p:txBody>
      </p:sp>
      <p:sp>
        <p:nvSpPr>
          <p:cNvPr id="57348" name="Text Box 4"/>
          <p:cNvSpPr txBox="1">
            <a:spLocks noChangeArrowheads="1"/>
          </p:cNvSpPr>
          <p:nvPr/>
        </p:nvSpPr>
        <p:spPr bwMode="auto">
          <a:xfrm>
            <a:off x="4953000" y="2667000"/>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latin typeface="Comic Sans MS" pitchFamily="66" charset="0"/>
              </a:rPr>
              <a:t>Entrepreneurial</a:t>
            </a:r>
            <a:r>
              <a:rPr lang="en-US">
                <a:latin typeface="Comic Sans MS" pitchFamily="66" charset="0"/>
              </a:rPr>
              <a:t/>
            </a:r>
            <a:br>
              <a:rPr lang="en-US">
                <a:latin typeface="Comic Sans MS" pitchFamily="66" charset="0"/>
              </a:rPr>
            </a:br>
            <a:r>
              <a:rPr lang="en-US" i="1" u="sng">
                <a:solidFill>
                  <a:srgbClr val="008000"/>
                </a:solidFill>
                <a:latin typeface="Comic Sans MS" pitchFamily="66" charset="0"/>
              </a:rPr>
              <a:t>Create</a:t>
            </a:r>
            <a:r>
              <a:rPr lang="en-US" i="1">
                <a:solidFill>
                  <a:srgbClr val="33CC33"/>
                </a:solidFill>
                <a:latin typeface="Comic Sans MS" pitchFamily="66" charset="0"/>
              </a:rPr>
              <a:t> </a:t>
            </a:r>
            <a:r>
              <a:rPr lang="en-US" i="1">
                <a:latin typeface="Comic Sans MS" pitchFamily="66" charset="0"/>
              </a:rPr>
              <a:t>the Economy</a:t>
            </a:r>
            <a:br>
              <a:rPr lang="en-US" i="1">
                <a:latin typeface="Comic Sans MS" pitchFamily="66" charset="0"/>
              </a:rPr>
            </a:br>
            <a:r>
              <a:rPr lang="en-US" i="1">
                <a:latin typeface="Comic Sans MS" pitchFamily="66" charset="0"/>
              </a:rPr>
              <a:t> </a:t>
            </a:r>
            <a:r>
              <a:rPr lang="en-US" sz="1600">
                <a:latin typeface="Comic Sans MS" pitchFamily="66" charset="0"/>
              </a:rPr>
              <a:t>“stuff”</a:t>
            </a:r>
            <a:br>
              <a:rPr lang="en-US" sz="1600">
                <a:latin typeface="Comic Sans MS" pitchFamily="66" charset="0"/>
              </a:rPr>
            </a:br>
            <a:r>
              <a:rPr lang="en-US" sz="1600">
                <a:latin typeface="Comic Sans MS" pitchFamily="66" charset="0"/>
              </a:rPr>
              <a:t>“jobs”</a:t>
            </a:r>
          </a:p>
        </p:txBody>
      </p:sp>
      <p:sp>
        <p:nvSpPr>
          <p:cNvPr id="57349" name="Text Box 5"/>
          <p:cNvSpPr txBox="1">
            <a:spLocks noChangeArrowheads="1"/>
          </p:cNvSpPr>
          <p:nvPr/>
        </p:nvSpPr>
        <p:spPr bwMode="auto">
          <a:xfrm>
            <a:off x="1295400" y="2667000"/>
            <a:ext cx="2514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latin typeface="Comic Sans MS" pitchFamily="66" charset="0"/>
              </a:rPr>
              <a:t>Societal</a:t>
            </a:r>
            <a:r>
              <a:rPr lang="en-US">
                <a:latin typeface="Comic Sans MS" pitchFamily="66" charset="0"/>
              </a:rPr>
              <a:t/>
            </a:r>
            <a:br>
              <a:rPr lang="en-US">
                <a:latin typeface="Comic Sans MS" pitchFamily="66" charset="0"/>
              </a:rPr>
            </a:br>
            <a:r>
              <a:rPr lang="en-US" i="1" u="sng">
                <a:solidFill>
                  <a:srgbClr val="0033CC"/>
                </a:solidFill>
                <a:latin typeface="Comic Sans MS" pitchFamily="66" charset="0"/>
              </a:rPr>
              <a:t>Sustain</a:t>
            </a:r>
            <a:r>
              <a:rPr lang="en-US" i="1">
                <a:latin typeface="Comic Sans MS" pitchFamily="66" charset="0"/>
              </a:rPr>
              <a:t> the Economy</a:t>
            </a:r>
            <a:br>
              <a:rPr lang="en-US" i="1">
                <a:latin typeface="Comic Sans MS" pitchFamily="66" charset="0"/>
              </a:rPr>
            </a:br>
            <a:r>
              <a:rPr lang="en-US" sz="1600">
                <a:latin typeface="Comic Sans MS" pitchFamily="66" charset="0"/>
              </a:rPr>
              <a:t>“enlightenment”</a:t>
            </a:r>
            <a:br>
              <a:rPr lang="en-US" sz="1600">
                <a:latin typeface="Comic Sans MS" pitchFamily="66" charset="0"/>
              </a:rPr>
            </a:br>
            <a:r>
              <a:rPr lang="en-US" sz="1600">
                <a:latin typeface="Comic Sans MS" pitchFamily="66" charset="0"/>
              </a:rPr>
              <a:t>“infrastructure”</a:t>
            </a:r>
            <a:endParaRPr lang="en-US">
              <a:latin typeface="Comic Sans MS" pitchFamily="66" charset="0"/>
            </a:endParaRPr>
          </a:p>
        </p:txBody>
      </p:sp>
      <p:sp>
        <p:nvSpPr>
          <p:cNvPr id="57350" name="Text Box 6"/>
          <p:cNvSpPr txBox="1">
            <a:spLocks noChangeArrowheads="1"/>
          </p:cNvSpPr>
          <p:nvPr/>
        </p:nvSpPr>
        <p:spPr bwMode="auto">
          <a:xfrm>
            <a:off x="3048000" y="4572000"/>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u="sng">
                <a:latin typeface="Comic Sans MS" pitchFamily="66" charset="0"/>
              </a:rPr>
              <a:t>Governmental</a:t>
            </a:r>
            <a:r>
              <a:rPr lang="en-US">
                <a:latin typeface="Comic Sans MS" pitchFamily="66" charset="0"/>
              </a:rPr>
              <a:t/>
            </a:r>
            <a:br>
              <a:rPr lang="en-US">
                <a:latin typeface="Comic Sans MS" pitchFamily="66" charset="0"/>
              </a:rPr>
            </a:br>
            <a:r>
              <a:rPr lang="en-US" i="1" u="sng">
                <a:solidFill>
                  <a:srgbClr val="FF0000"/>
                </a:solidFill>
                <a:latin typeface="Comic Sans MS" pitchFamily="66" charset="0"/>
              </a:rPr>
              <a:t>Protect</a:t>
            </a:r>
            <a:r>
              <a:rPr lang="en-US" i="1" u="sng">
                <a:latin typeface="Comic Sans MS" pitchFamily="66" charset="0"/>
              </a:rPr>
              <a:t> </a:t>
            </a:r>
            <a:r>
              <a:rPr lang="en-US" i="1">
                <a:latin typeface="Comic Sans MS" pitchFamily="66" charset="0"/>
              </a:rPr>
              <a:t>the Economy</a:t>
            </a:r>
            <a:br>
              <a:rPr lang="en-US" i="1">
                <a:latin typeface="Comic Sans MS" pitchFamily="66" charset="0"/>
              </a:rPr>
            </a:br>
            <a:r>
              <a:rPr lang="en-US" i="1">
                <a:latin typeface="Comic Sans MS" pitchFamily="66" charset="0"/>
              </a:rPr>
              <a:t> </a:t>
            </a:r>
            <a:r>
              <a:rPr lang="en-US" sz="1600">
                <a:latin typeface="Comic Sans MS" pitchFamily="66" charset="0"/>
              </a:rPr>
              <a:t>“agencies”</a:t>
            </a:r>
            <a:br>
              <a:rPr lang="en-US" sz="1600">
                <a:latin typeface="Comic Sans MS" pitchFamily="66" charset="0"/>
              </a:rPr>
            </a:br>
            <a:r>
              <a:rPr lang="en-US" sz="1600">
                <a:latin typeface="Comic Sans MS" pitchFamily="66" charset="0"/>
              </a:rPr>
              <a:t>“military”</a:t>
            </a:r>
          </a:p>
        </p:txBody>
      </p:sp>
      <p:grpSp>
        <p:nvGrpSpPr>
          <p:cNvPr id="2" name="Group 14"/>
          <p:cNvGrpSpPr>
            <a:grpSpLocks/>
          </p:cNvGrpSpPr>
          <p:nvPr/>
        </p:nvGrpSpPr>
        <p:grpSpPr bwMode="auto">
          <a:xfrm>
            <a:off x="3352800" y="3276600"/>
            <a:ext cx="2057400" cy="1295400"/>
            <a:chOff x="105" y="3024"/>
            <a:chExt cx="1296" cy="816"/>
          </a:xfrm>
        </p:grpSpPr>
        <p:sp>
          <p:nvSpPr>
            <p:cNvPr id="54282" name="Oval 12"/>
            <p:cNvSpPr>
              <a:spLocks noChangeArrowheads="1"/>
            </p:cNvSpPr>
            <p:nvPr/>
          </p:nvSpPr>
          <p:spPr bwMode="auto">
            <a:xfrm>
              <a:off x="144" y="3024"/>
              <a:ext cx="1200" cy="816"/>
            </a:xfrm>
            <a:prstGeom prst="ellipse">
              <a:avLst/>
            </a:prstGeom>
            <a:solidFill>
              <a:srgbClr val="333399"/>
            </a:solidFill>
            <a:ln w="9525">
              <a:solidFill>
                <a:schemeClr val="tx1"/>
              </a:solidFill>
              <a:round/>
              <a:headEnd/>
              <a:tailEnd/>
            </a:ln>
          </p:spPr>
          <p:txBody>
            <a:bodyPr wrap="none" anchor="ctr"/>
            <a:lstStyle/>
            <a:p>
              <a:endParaRPr lang="en-US"/>
            </a:p>
          </p:txBody>
        </p:sp>
        <p:sp>
          <p:nvSpPr>
            <p:cNvPr id="54283" name="Text Box 13"/>
            <p:cNvSpPr txBox="1">
              <a:spLocks noChangeArrowheads="1"/>
            </p:cNvSpPr>
            <p:nvPr/>
          </p:nvSpPr>
          <p:spPr bwMode="auto">
            <a:xfrm>
              <a:off x="105" y="3195"/>
              <a:ext cx="129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b="1">
                  <a:solidFill>
                    <a:schemeClr val="bg1"/>
                  </a:solidFill>
                </a:rPr>
                <a:t>A Thread</a:t>
              </a:r>
              <a:br>
                <a:rPr lang="en-US" sz="1600" b="1">
                  <a:solidFill>
                    <a:schemeClr val="bg1"/>
                  </a:solidFill>
                </a:rPr>
              </a:br>
              <a:r>
                <a:rPr lang="en-US" sz="1600" b="1">
                  <a:solidFill>
                    <a:schemeClr val="bg1"/>
                  </a:solidFill>
                </a:rPr>
                <a:t>Across the Ocean</a:t>
              </a:r>
            </a:p>
          </p:txBody>
        </p:sp>
      </p:grpSp>
    </p:spTree>
    <p:extLst>
      <p:ext uri="{BB962C8B-B14F-4D97-AF65-F5344CB8AC3E}">
        <p14:creationId xmlns:p14="http://schemas.microsoft.com/office/powerpoint/2010/main" val="2836210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7352"/>
                                        </p:tgtEl>
                                        <p:attrNameLst>
                                          <p:attrName>style.visibility</p:attrName>
                                        </p:attrNameLst>
                                      </p:cBhvr>
                                      <p:to>
                                        <p:strVal val="visible"/>
                                      </p:to>
                                    </p:set>
                                    <p:animEffect transition="in" filter="dissolve">
                                      <p:cBhvr>
                                        <p:cTn id="19" dur="500"/>
                                        <p:tgtEl>
                                          <p:spTgt spid="5735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7355"/>
                                        </p:tgtEl>
                                        <p:attrNameLst>
                                          <p:attrName>style.visibility</p:attrName>
                                        </p:attrNameLst>
                                      </p:cBhvr>
                                      <p:to>
                                        <p:strVal val="visible"/>
                                      </p:to>
                                    </p:set>
                                    <p:animEffect transition="in" filter="dissolve">
                                      <p:cBhvr>
                                        <p:cTn id="22" dur="500"/>
                                        <p:tgtEl>
                                          <p:spTgt spid="5735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7351"/>
                                        </p:tgtEl>
                                        <p:attrNameLst>
                                          <p:attrName>style.visibility</p:attrName>
                                        </p:attrNameLst>
                                      </p:cBhvr>
                                      <p:to>
                                        <p:strVal val="visible"/>
                                      </p:to>
                                    </p:set>
                                    <p:animEffect transition="in" filter="dissolve">
                                      <p:cBhvr>
                                        <p:cTn id="25" dur="500"/>
                                        <p:tgtEl>
                                          <p:spTgt spid="5735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4"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from="(-#ppt_w/2)" to="(#ppt_x)" calcmode="lin" valueType="num">
                                      <p:cBhvr>
                                        <p:cTn id="30" dur="600" fill="hold">
                                          <p:stCondLst>
                                            <p:cond delay="0"/>
                                          </p:stCondLst>
                                        </p:cTn>
                                        <p:tgtEl>
                                          <p:spTgt spid="2"/>
                                        </p:tgtEl>
                                        <p:attrNameLst>
                                          <p:attrName>ppt_x</p:attrName>
                                        </p:attrNameLst>
                                      </p:cBhvr>
                                    </p:anim>
                                    <p:anim from="0" to="-1.0" calcmode="lin" valueType="num">
                                      <p:cBhvr>
                                        <p:cTn id="31" dur="200" decel="50000" autoRev="1" fill="hold">
                                          <p:stCondLst>
                                            <p:cond delay="600"/>
                                          </p:stCondLst>
                                        </p:cTn>
                                        <p:tgtEl>
                                          <p:spTgt spid="2"/>
                                        </p:tgtEl>
                                        <p:attrNameLst>
                                          <p:attrName>xshear</p:attrName>
                                        </p:attrNameLst>
                                      </p:cBhvr>
                                    </p:anim>
                                    <p:animScale>
                                      <p:cBhvr>
                                        <p:cTn id="32" dur="200" decel="100000" autoRev="1" fill="hold">
                                          <p:stCondLst>
                                            <p:cond delay="600"/>
                                          </p:stCondLst>
                                        </p:cTn>
                                        <p:tgtEl>
                                          <p:spTgt spid="2"/>
                                        </p:tgtEl>
                                      </p:cBhvr>
                                      <p:from x="100000" y="100000"/>
                                      <p:to x="80000" y="100000"/>
                                    </p:animScale>
                                    <p:anim by="(#ppt_h/3+#ppt_w*0.1)" calcmode="lin" valueType="num">
                                      <p:cBhvr additive="sum">
                                        <p:cTn id="33"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animBg="1"/>
      <p:bldP spid="57352" grpId="0" animBg="1"/>
      <p:bldP spid="57351" grpId="0" animBg="1"/>
      <p:bldP spid="57348" grpId="0" build="p"/>
      <p:bldP spid="57349" grpId="0"/>
      <p:bldP spid="5735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457200" y="76200"/>
            <a:ext cx="8229600" cy="1143000"/>
          </a:xfrm>
        </p:spPr>
        <p:txBody>
          <a:bodyPr/>
          <a:lstStyle/>
          <a:p>
            <a:pPr eaLnBrk="1" hangingPunct="1"/>
            <a:r>
              <a:rPr lang="en-US" smtClean="0"/>
              <a:t>“A Thread Across the Ocean”</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446213"/>
            <a:ext cx="8686800"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33400" y="5402263"/>
            <a:ext cx="79248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a:t>“The Story of the Trans-Atlantic Cable (1854 – 1866)”</a:t>
            </a:r>
          </a:p>
          <a:p>
            <a:pPr algn="ctr" eaLnBrk="1" hangingPunct="1">
              <a:spcBef>
                <a:spcPct val="50000"/>
              </a:spcBef>
            </a:pPr>
            <a:r>
              <a:rPr lang="en-US" sz="2400" b="1"/>
              <a:t>John Steele Gordon</a:t>
            </a:r>
          </a:p>
        </p:txBody>
      </p:sp>
      <p:grpSp>
        <p:nvGrpSpPr>
          <p:cNvPr id="2" name="Group 15"/>
          <p:cNvGrpSpPr>
            <a:grpSpLocks/>
          </p:cNvGrpSpPr>
          <p:nvPr/>
        </p:nvGrpSpPr>
        <p:grpSpPr bwMode="auto">
          <a:xfrm>
            <a:off x="79375" y="1143000"/>
            <a:ext cx="2816225" cy="4800600"/>
            <a:chOff x="50" y="720"/>
            <a:chExt cx="1774" cy="3024"/>
          </a:xfrm>
        </p:grpSpPr>
        <p:pic>
          <p:nvPicPr>
            <p:cNvPr id="5530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 y="720"/>
              <a:ext cx="177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Text Box 9"/>
            <p:cNvSpPr txBox="1">
              <a:spLocks noChangeArrowheads="1"/>
            </p:cNvSpPr>
            <p:nvPr/>
          </p:nvSpPr>
          <p:spPr bwMode="auto">
            <a:xfrm>
              <a:off x="144" y="3340"/>
              <a:ext cx="1680"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a:latin typeface="Comic Sans MS" pitchFamily="66" charset="0"/>
                </a:rPr>
                <a:t>Cyrus Field</a:t>
              </a:r>
              <a:br>
                <a:rPr lang="en-US" b="1">
                  <a:latin typeface="Comic Sans MS" pitchFamily="66" charset="0"/>
                </a:rPr>
              </a:br>
              <a:r>
                <a:rPr lang="en-US" b="1">
                  <a:latin typeface="Comic Sans MS" pitchFamily="66" charset="0"/>
                </a:rPr>
                <a:t>American Capitalist</a:t>
              </a:r>
            </a:p>
          </p:txBody>
        </p:sp>
      </p:grpSp>
      <p:grpSp>
        <p:nvGrpSpPr>
          <p:cNvPr id="3" name="Group 18"/>
          <p:cNvGrpSpPr>
            <a:grpSpLocks/>
          </p:cNvGrpSpPr>
          <p:nvPr/>
        </p:nvGrpSpPr>
        <p:grpSpPr bwMode="auto">
          <a:xfrm>
            <a:off x="2895600" y="1447800"/>
            <a:ext cx="3048000" cy="4406900"/>
            <a:chOff x="1824" y="912"/>
            <a:chExt cx="1920" cy="2776"/>
          </a:xfrm>
        </p:grpSpPr>
        <p:pic>
          <p:nvPicPr>
            <p:cNvPr id="5530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912"/>
              <a:ext cx="1917" cy="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 Box 13"/>
            <p:cNvSpPr txBox="1">
              <a:spLocks noChangeArrowheads="1"/>
            </p:cNvSpPr>
            <p:nvPr/>
          </p:nvSpPr>
          <p:spPr bwMode="auto">
            <a:xfrm>
              <a:off x="1824" y="3024"/>
              <a:ext cx="1920" cy="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a:latin typeface="Comic Sans MS" pitchFamily="66" charset="0"/>
                </a:rPr>
                <a:t>Isambard Kingdom Brunel</a:t>
              </a:r>
              <a:br>
                <a:rPr lang="en-US" b="1">
                  <a:latin typeface="Comic Sans MS" pitchFamily="66" charset="0"/>
                </a:rPr>
              </a:br>
              <a:r>
                <a:rPr lang="en-US" b="1">
                  <a:latin typeface="Comic Sans MS" pitchFamily="66" charset="0"/>
                </a:rPr>
                <a:t>English Engineer</a:t>
              </a:r>
            </a:p>
            <a:p>
              <a:pPr algn="ctr" eaLnBrk="1" hangingPunct="1">
                <a:spcBef>
                  <a:spcPct val="50000"/>
                </a:spcBef>
              </a:pPr>
              <a:endParaRPr lang="en-US" b="1">
                <a:latin typeface="Comic Sans MS" pitchFamily="66" charset="0"/>
              </a:endParaRPr>
            </a:p>
          </p:txBody>
        </p:sp>
      </p:grpSp>
      <p:grpSp>
        <p:nvGrpSpPr>
          <p:cNvPr id="4" name="Group 23"/>
          <p:cNvGrpSpPr>
            <a:grpSpLocks/>
          </p:cNvGrpSpPr>
          <p:nvPr/>
        </p:nvGrpSpPr>
        <p:grpSpPr bwMode="auto">
          <a:xfrm>
            <a:off x="5753100" y="1447800"/>
            <a:ext cx="3200400" cy="4375150"/>
            <a:chOff x="3744" y="912"/>
            <a:chExt cx="2016" cy="2756"/>
          </a:xfrm>
        </p:grpSpPr>
        <p:sp>
          <p:nvSpPr>
            <p:cNvPr id="55304" name="Text Box 20"/>
            <p:cNvSpPr txBox="1">
              <a:spLocks noChangeArrowheads="1"/>
            </p:cNvSpPr>
            <p:nvPr/>
          </p:nvSpPr>
          <p:spPr bwMode="auto">
            <a:xfrm>
              <a:off x="3744" y="3264"/>
              <a:ext cx="1872"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a:latin typeface="Comic Sans MS" pitchFamily="66" charset="0"/>
                </a:rPr>
                <a:t>William Thomson</a:t>
              </a:r>
              <a:br>
                <a:rPr lang="en-US" b="1">
                  <a:latin typeface="Comic Sans MS" pitchFamily="66" charset="0"/>
                </a:rPr>
              </a:br>
              <a:r>
                <a:rPr lang="en-US" b="1">
                  <a:latin typeface="Comic Sans MS" pitchFamily="66" charset="0"/>
                </a:rPr>
                <a:t>Irish Physicist</a:t>
              </a:r>
            </a:p>
          </p:txBody>
        </p:sp>
        <p:pic>
          <p:nvPicPr>
            <p:cNvPr id="55305"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 y="912"/>
              <a:ext cx="1898"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69300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500"/>
                                  </p:stCondLst>
                                  <p:childTnLst>
                                    <p:set>
                                      <p:cBhvr>
                                        <p:cTn id="11" dur="1" fill="hold">
                                          <p:stCondLst>
                                            <p:cond delay="0"/>
                                          </p:stCondLst>
                                        </p:cTn>
                                        <p:tgtEl>
                                          <p:spTgt spid="36867"/>
                                        </p:tgtEl>
                                        <p:attrNameLst>
                                          <p:attrName>style.visibility</p:attrName>
                                        </p:attrNameLst>
                                      </p:cBhvr>
                                      <p:to>
                                        <p:strVal val="visible"/>
                                      </p:to>
                                    </p:set>
                                    <p:animEffect transition="in" filter="dissolve">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2438400" y="274638"/>
            <a:ext cx="6400800" cy="1143000"/>
          </a:xfrm>
        </p:spPr>
        <p:txBody>
          <a:bodyPr>
            <a:normAutofit fontScale="90000"/>
          </a:bodyPr>
          <a:lstStyle/>
          <a:p>
            <a:pPr eaLnBrk="1" hangingPunct="1"/>
            <a:r>
              <a:rPr lang="en-US" dirty="0" smtClean="0"/>
              <a:t>Atlantic Cable Timeline &amp; Designs</a:t>
            </a:r>
          </a:p>
        </p:txBody>
      </p:sp>
      <p:pic>
        <p:nvPicPr>
          <p:cNvPr id="56323" name="Picture 3" descr="Thread - 1857 C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600200"/>
            <a:ext cx="3506787" cy="1065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4" descr="Thread - 1858 &amp; 18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727200"/>
            <a:ext cx="3548063" cy="292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5" descr="Thread - 1865-66 C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895600"/>
            <a:ext cx="3465513" cy="375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4" name="AutoShape 6"/>
          <p:cNvSpPr>
            <a:spLocks noChangeArrowheads="1"/>
          </p:cNvSpPr>
          <p:nvPr/>
        </p:nvSpPr>
        <p:spPr bwMode="auto">
          <a:xfrm>
            <a:off x="457200" y="457200"/>
            <a:ext cx="1600200" cy="838200"/>
          </a:xfrm>
          <a:prstGeom prst="wedgeRoundRectCallout">
            <a:avLst>
              <a:gd name="adj1" fmla="val 12204"/>
              <a:gd name="adj2" fmla="val 136741"/>
              <a:gd name="adj3" fmla="val 16667"/>
            </a:avLst>
          </a:prstGeom>
          <a:solidFill>
            <a:srgbClr val="99CCFF"/>
          </a:solidFill>
          <a:ln w="9525">
            <a:solidFill>
              <a:schemeClr val="tx1"/>
            </a:solidFill>
            <a:miter lim="800000"/>
            <a:headEnd/>
            <a:tailEnd/>
          </a:ln>
        </p:spPr>
        <p:txBody>
          <a:bodyPr/>
          <a:lstStyle/>
          <a:p>
            <a:pPr algn="ctr">
              <a:spcBef>
                <a:spcPct val="50000"/>
              </a:spcBef>
            </a:pPr>
            <a:r>
              <a:rPr lang="en-US" sz="2000" b="1">
                <a:solidFill>
                  <a:srgbClr val="000000"/>
                </a:solidFill>
              </a:rPr>
              <a:t>1857</a:t>
            </a:r>
            <a:br>
              <a:rPr lang="en-US" sz="2000" b="1">
                <a:solidFill>
                  <a:srgbClr val="000000"/>
                </a:solidFill>
              </a:rPr>
            </a:br>
            <a:r>
              <a:rPr lang="en-US" sz="2000" b="1">
                <a:solidFill>
                  <a:srgbClr val="000000"/>
                </a:solidFill>
              </a:rPr>
              <a:t>“Broke”</a:t>
            </a:r>
          </a:p>
        </p:txBody>
      </p:sp>
      <p:sp>
        <p:nvSpPr>
          <p:cNvPr id="27655" name="AutoShape 7"/>
          <p:cNvSpPr>
            <a:spLocks noChangeArrowheads="1"/>
          </p:cNvSpPr>
          <p:nvPr/>
        </p:nvSpPr>
        <p:spPr bwMode="auto">
          <a:xfrm>
            <a:off x="7162800" y="838200"/>
            <a:ext cx="1905000" cy="1143000"/>
          </a:xfrm>
          <a:prstGeom prst="wedgeRoundRectCallout">
            <a:avLst>
              <a:gd name="adj1" fmla="val -67583"/>
              <a:gd name="adj2" fmla="val 65972"/>
              <a:gd name="adj3" fmla="val 16667"/>
            </a:avLst>
          </a:prstGeom>
          <a:solidFill>
            <a:srgbClr val="99CCFF"/>
          </a:solidFill>
          <a:ln w="9525">
            <a:solidFill>
              <a:schemeClr val="tx1"/>
            </a:solidFill>
            <a:miter lim="800000"/>
            <a:headEnd/>
            <a:tailEnd/>
          </a:ln>
        </p:spPr>
        <p:txBody>
          <a:bodyPr/>
          <a:lstStyle/>
          <a:p>
            <a:pPr algn="ctr">
              <a:spcBef>
                <a:spcPct val="50000"/>
              </a:spcBef>
            </a:pPr>
            <a:r>
              <a:rPr lang="en-US" b="1">
                <a:solidFill>
                  <a:srgbClr val="000000"/>
                </a:solidFill>
              </a:rPr>
              <a:t>1858</a:t>
            </a:r>
            <a:br>
              <a:rPr lang="en-US" b="1">
                <a:solidFill>
                  <a:srgbClr val="000000"/>
                </a:solidFill>
              </a:rPr>
            </a:br>
            <a:r>
              <a:rPr lang="en-US" b="1">
                <a:solidFill>
                  <a:srgbClr val="000000"/>
                </a:solidFill>
              </a:rPr>
              <a:t>“Worked for a Month”</a:t>
            </a:r>
          </a:p>
        </p:txBody>
      </p:sp>
      <p:sp>
        <p:nvSpPr>
          <p:cNvPr id="27656" name="AutoShape 8"/>
          <p:cNvSpPr>
            <a:spLocks noChangeArrowheads="1"/>
          </p:cNvSpPr>
          <p:nvPr/>
        </p:nvSpPr>
        <p:spPr bwMode="auto">
          <a:xfrm>
            <a:off x="6400800" y="4800600"/>
            <a:ext cx="2667000" cy="1066800"/>
          </a:xfrm>
          <a:prstGeom prst="wedgeRoundRectCallout">
            <a:avLst>
              <a:gd name="adj1" fmla="val -30356"/>
              <a:gd name="adj2" fmla="val -147620"/>
              <a:gd name="adj3" fmla="val 16667"/>
            </a:avLst>
          </a:prstGeom>
          <a:solidFill>
            <a:srgbClr val="99CCFF"/>
          </a:solidFill>
          <a:ln w="9525">
            <a:solidFill>
              <a:schemeClr val="tx1"/>
            </a:solidFill>
            <a:miter lim="800000"/>
            <a:headEnd/>
            <a:tailEnd/>
          </a:ln>
        </p:spPr>
        <p:txBody>
          <a:bodyPr/>
          <a:lstStyle/>
          <a:p>
            <a:pPr algn="ctr">
              <a:spcBef>
                <a:spcPct val="50000"/>
              </a:spcBef>
            </a:pPr>
            <a:r>
              <a:rPr lang="en-US" b="1">
                <a:solidFill>
                  <a:srgbClr val="000000"/>
                </a:solidFill>
              </a:rPr>
              <a:t>1865</a:t>
            </a:r>
            <a:br>
              <a:rPr lang="en-US" b="1">
                <a:solidFill>
                  <a:srgbClr val="000000"/>
                </a:solidFill>
              </a:rPr>
            </a:br>
            <a:r>
              <a:rPr lang="en-US" b="1">
                <a:solidFill>
                  <a:srgbClr val="000000"/>
                </a:solidFill>
              </a:rPr>
              <a:t>“Parted”</a:t>
            </a:r>
            <a:br>
              <a:rPr lang="en-US" b="1">
                <a:solidFill>
                  <a:srgbClr val="000000"/>
                </a:solidFill>
              </a:rPr>
            </a:br>
            <a:r>
              <a:rPr lang="en-US" b="1">
                <a:solidFill>
                  <a:srgbClr val="000000"/>
                </a:solidFill>
              </a:rPr>
              <a:t>(Recovered in 1866)</a:t>
            </a:r>
          </a:p>
        </p:txBody>
      </p:sp>
      <p:sp>
        <p:nvSpPr>
          <p:cNvPr id="27657" name="AutoShape 9"/>
          <p:cNvSpPr>
            <a:spLocks noChangeArrowheads="1"/>
          </p:cNvSpPr>
          <p:nvPr/>
        </p:nvSpPr>
        <p:spPr bwMode="auto">
          <a:xfrm>
            <a:off x="3810000" y="5638800"/>
            <a:ext cx="1600200" cy="838200"/>
          </a:xfrm>
          <a:prstGeom prst="wedgeRoundRectCallout">
            <a:avLst>
              <a:gd name="adj1" fmla="val -146329"/>
              <a:gd name="adj2" fmla="val -65718"/>
              <a:gd name="adj3" fmla="val 16667"/>
            </a:avLst>
          </a:prstGeom>
          <a:solidFill>
            <a:srgbClr val="99CCFF"/>
          </a:solidFill>
          <a:ln w="9525">
            <a:solidFill>
              <a:schemeClr val="tx1"/>
            </a:solidFill>
            <a:miter lim="800000"/>
            <a:headEnd/>
            <a:tailEnd/>
          </a:ln>
        </p:spPr>
        <p:txBody>
          <a:bodyPr/>
          <a:lstStyle/>
          <a:p>
            <a:pPr algn="ctr">
              <a:spcBef>
                <a:spcPct val="50000"/>
              </a:spcBef>
            </a:pPr>
            <a:r>
              <a:rPr lang="en-US" sz="2000" b="1">
                <a:solidFill>
                  <a:srgbClr val="000000"/>
                </a:solidFill>
              </a:rPr>
              <a:t>1866</a:t>
            </a:r>
            <a:br>
              <a:rPr lang="en-US" sz="2000" b="1">
                <a:solidFill>
                  <a:srgbClr val="000000"/>
                </a:solidFill>
              </a:rPr>
            </a:br>
            <a:r>
              <a:rPr lang="en-US" sz="2000" b="1">
                <a:solidFill>
                  <a:srgbClr val="FF3300"/>
                </a:solidFill>
              </a:rPr>
              <a:t>Success!</a:t>
            </a:r>
          </a:p>
        </p:txBody>
      </p:sp>
      <p:sp>
        <p:nvSpPr>
          <p:cNvPr id="27658" name="AutoShape 10"/>
          <p:cNvSpPr>
            <a:spLocks noChangeArrowheads="1"/>
          </p:cNvSpPr>
          <p:nvPr/>
        </p:nvSpPr>
        <p:spPr bwMode="auto">
          <a:xfrm>
            <a:off x="3581400" y="2971800"/>
            <a:ext cx="1600200" cy="838200"/>
          </a:xfrm>
          <a:prstGeom prst="wedgeRoundRectCallout">
            <a:avLst>
              <a:gd name="adj1" fmla="val -128769"/>
              <a:gd name="adj2" fmla="val -158144"/>
              <a:gd name="adj3" fmla="val 16667"/>
            </a:avLst>
          </a:prstGeom>
          <a:solidFill>
            <a:srgbClr val="99FF66"/>
          </a:solidFill>
          <a:ln w="9525">
            <a:solidFill>
              <a:schemeClr val="tx1"/>
            </a:solidFill>
            <a:miter lim="800000"/>
            <a:headEnd/>
            <a:tailEnd/>
          </a:ln>
        </p:spPr>
        <p:txBody>
          <a:bodyPr/>
          <a:lstStyle/>
          <a:p>
            <a:pPr algn="ctr">
              <a:spcBef>
                <a:spcPct val="50000"/>
              </a:spcBef>
            </a:pPr>
            <a:r>
              <a:rPr lang="en-US" sz="2000" b="1">
                <a:solidFill>
                  <a:srgbClr val="000000"/>
                </a:solidFill>
              </a:rPr>
              <a:t>2 $/m</a:t>
            </a:r>
            <a:br>
              <a:rPr lang="en-US" sz="2000" b="1">
                <a:solidFill>
                  <a:srgbClr val="000000"/>
                </a:solidFill>
              </a:rPr>
            </a:br>
            <a:r>
              <a:rPr lang="en-US" sz="2000" b="1">
                <a:solidFill>
                  <a:srgbClr val="FF3300"/>
                </a:solidFill>
              </a:rPr>
              <a:t>(2005)</a:t>
            </a:r>
          </a:p>
        </p:txBody>
      </p:sp>
    </p:spTree>
    <p:extLst>
      <p:ext uri="{BB962C8B-B14F-4D97-AF65-F5344CB8AC3E}">
        <p14:creationId xmlns:p14="http://schemas.microsoft.com/office/powerpoint/2010/main" val="715533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7655"/>
                                        </p:tgtEl>
                                        <p:attrNameLst>
                                          <p:attrName>style.visibility</p:attrName>
                                        </p:attrNameLst>
                                      </p:cBhvr>
                                      <p:to>
                                        <p:strVal val="visible"/>
                                      </p:to>
                                    </p:set>
                                    <p:anim calcmode="lin" valueType="num">
                                      <p:cBhvr additive="base">
                                        <p:cTn id="13" dur="500" fill="hold"/>
                                        <p:tgtEl>
                                          <p:spTgt spid="27655"/>
                                        </p:tgtEl>
                                        <p:attrNameLst>
                                          <p:attrName>ppt_x</p:attrName>
                                        </p:attrNameLst>
                                      </p:cBhvr>
                                      <p:tavLst>
                                        <p:tav tm="0">
                                          <p:val>
                                            <p:strVal val="1+#ppt_w/2"/>
                                          </p:val>
                                        </p:tav>
                                        <p:tav tm="100000">
                                          <p:val>
                                            <p:strVal val="#ppt_x"/>
                                          </p:val>
                                        </p:tav>
                                      </p:tavLst>
                                    </p:anim>
                                    <p:anim calcmode="lin" valueType="num">
                                      <p:cBhvr additive="base">
                                        <p:cTn id="14" dur="500" fill="hold"/>
                                        <p:tgtEl>
                                          <p:spTgt spid="276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656"/>
                                        </p:tgtEl>
                                        <p:attrNameLst>
                                          <p:attrName>style.visibility</p:attrName>
                                        </p:attrNameLst>
                                      </p:cBhvr>
                                      <p:to>
                                        <p:strVal val="visible"/>
                                      </p:to>
                                    </p:set>
                                    <p:anim calcmode="lin" valueType="num">
                                      <p:cBhvr additive="base">
                                        <p:cTn id="19" dur="500" fill="hold"/>
                                        <p:tgtEl>
                                          <p:spTgt spid="27656"/>
                                        </p:tgtEl>
                                        <p:attrNameLst>
                                          <p:attrName>ppt_x</p:attrName>
                                        </p:attrNameLst>
                                      </p:cBhvr>
                                      <p:tavLst>
                                        <p:tav tm="0">
                                          <p:val>
                                            <p:strVal val="1+#ppt_w/2"/>
                                          </p:val>
                                        </p:tav>
                                        <p:tav tm="100000">
                                          <p:val>
                                            <p:strVal val="#ppt_x"/>
                                          </p:val>
                                        </p:tav>
                                      </p:tavLst>
                                    </p:anim>
                                    <p:anim calcmode="lin" valueType="num">
                                      <p:cBhvr additive="base">
                                        <p:cTn id="20" dur="500" fill="hold"/>
                                        <p:tgtEl>
                                          <p:spTgt spid="2765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7"/>
                                        </p:tgtEl>
                                        <p:attrNameLst>
                                          <p:attrName>style.visibility</p:attrName>
                                        </p:attrNameLst>
                                      </p:cBhvr>
                                      <p:to>
                                        <p:strVal val="visible"/>
                                      </p:to>
                                    </p:set>
                                    <p:anim calcmode="lin" valueType="num">
                                      <p:cBhvr additive="base">
                                        <p:cTn id="25" dur="500" fill="hold"/>
                                        <p:tgtEl>
                                          <p:spTgt spid="27657"/>
                                        </p:tgtEl>
                                        <p:attrNameLst>
                                          <p:attrName>ppt_x</p:attrName>
                                        </p:attrNameLst>
                                      </p:cBhvr>
                                      <p:tavLst>
                                        <p:tav tm="0">
                                          <p:val>
                                            <p:strVal val="#ppt_x"/>
                                          </p:val>
                                        </p:tav>
                                        <p:tav tm="100000">
                                          <p:val>
                                            <p:strVal val="#ppt_x"/>
                                          </p:val>
                                        </p:tav>
                                      </p:tavLst>
                                    </p:anim>
                                    <p:anim calcmode="lin" valueType="num">
                                      <p:cBhvr additive="base">
                                        <p:cTn id="26" dur="500" fill="hold"/>
                                        <p:tgtEl>
                                          <p:spTgt spid="2765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autoUpdateAnimBg="0"/>
      <p:bldP spid="27655" grpId="0" animBg="1" autoUpdateAnimBg="0"/>
      <p:bldP spid="27656" grpId="0" animBg="1" autoUpdateAnimBg="0"/>
      <p:bldP spid="27657" grpId="0" animBg="1" autoUpdateAnimBg="0"/>
      <p:bldP spid="2765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9538"/>
            <a:ext cx="5181600" cy="6638925"/>
          </a:xfrm>
          <a:prstGeom prst="rect">
            <a:avLst/>
          </a:prstGeom>
          <a:noFill/>
          <a:ln w="9525" algn="ctr">
            <a:solidFill>
              <a:schemeClr val="tx1"/>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Lst>
        </p:spPr>
      </p:pic>
      <p:sp>
        <p:nvSpPr>
          <p:cNvPr id="2" name="Rounded Rectangular Callout 1"/>
          <p:cNvSpPr/>
          <p:nvPr/>
        </p:nvSpPr>
        <p:spPr>
          <a:xfrm>
            <a:off x="7620000" y="1524000"/>
            <a:ext cx="1371600" cy="838200"/>
          </a:xfrm>
          <a:prstGeom prst="wedgeRoundRectCallout">
            <a:avLst>
              <a:gd name="adj1" fmla="val -92942"/>
              <a:gd name="adj2" fmla="val 1964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Big Blue</a:t>
            </a:r>
          </a:p>
          <a:p>
            <a:pPr algn="ctr"/>
            <a:r>
              <a:rPr lang="en-US" b="1" dirty="0" smtClean="0">
                <a:solidFill>
                  <a:srgbClr val="00B0F0"/>
                </a:solidFill>
              </a:rPr>
              <a:t>BRAT!</a:t>
            </a:r>
            <a:endParaRPr lang="en-US" b="1" dirty="0">
              <a:solidFill>
                <a:srgbClr val="00B0F0"/>
              </a:solidFill>
            </a:endParaRPr>
          </a:p>
        </p:txBody>
      </p:sp>
    </p:spTree>
    <p:extLst>
      <p:ext uri="{BB962C8B-B14F-4D97-AF65-F5344CB8AC3E}">
        <p14:creationId xmlns:p14="http://schemas.microsoft.com/office/powerpoint/2010/main" val="310858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smtClean="0"/>
              <a:t>What Kept Them Going?</a:t>
            </a:r>
          </a:p>
        </p:txBody>
      </p:sp>
      <p:sp>
        <p:nvSpPr>
          <p:cNvPr id="31747" name="Rectangle 3"/>
          <p:cNvSpPr>
            <a:spLocks noGrp="1" noChangeArrowheads="1"/>
          </p:cNvSpPr>
          <p:nvPr>
            <p:ph type="body" idx="4294967295"/>
          </p:nvPr>
        </p:nvSpPr>
        <p:spPr>
          <a:xfrm>
            <a:off x="76200" y="1600200"/>
            <a:ext cx="8991600" cy="4525963"/>
          </a:xfrm>
        </p:spPr>
        <p:txBody>
          <a:bodyPr/>
          <a:lstStyle/>
          <a:p>
            <a:pPr eaLnBrk="1" hangingPunct="1"/>
            <a:r>
              <a:rPr lang="en-US" smtClean="0"/>
              <a:t>The investors knew, that if communications with Europe could be cut from 2 weeks to 2 minutes, they’d all get…</a:t>
            </a:r>
          </a:p>
          <a:p>
            <a:pPr eaLnBrk="1" hangingPunct="1"/>
            <a:r>
              <a:rPr lang="en-US" smtClean="0"/>
              <a:t>FILTHY RICH!</a:t>
            </a:r>
          </a:p>
          <a:p>
            <a:pPr lvl="1" eaLnBrk="1" hangingPunct="1"/>
            <a:r>
              <a:rPr lang="en-US" smtClean="0"/>
              <a:t>Estimates are that the total cost of the project in 2005 dollars was $</a:t>
            </a:r>
            <a:r>
              <a:rPr lang="en-US" u="sng" smtClean="0"/>
              <a:t>100 M</a:t>
            </a:r>
            <a:endParaRPr lang="en-US" smtClean="0"/>
          </a:p>
          <a:p>
            <a:pPr lvl="1" eaLnBrk="1" hangingPunct="1"/>
            <a:r>
              <a:rPr lang="en-US" smtClean="0"/>
              <a:t>First year 1867 revenue in 2005 dollars </a:t>
            </a:r>
            <a:br>
              <a:rPr lang="en-US" smtClean="0"/>
            </a:br>
            <a:r>
              <a:rPr lang="en-US" smtClean="0"/>
              <a:t>was </a:t>
            </a:r>
            <a:r>
              <a:rPr lang="en-US" u="sng" smtClean="0"/>
              <a:t>$10 M !!</a:t>
            </a:r>
            <a:endParaRPr lang="en-US" smtClean="0"/>
          </a:p>
          <a:p>
            <a:pPr lvl="1" eaLnBrk="1" hangingPunct="1">
              <a:buFontTx/>
              <a:buNone/>
            </a:pPr>
            <a:endParaRPr lang="en-US" u="sng" smtClean="0"/>
          </a:p>
        </p:txBody>
      </p:sp>
    </p:spTree>
    <p:extLst>
      <p:ext uri="{BB962C8B-B14F-4D97-AF65-F5344CB8AC3E}">
        <p14:creationId xmlns:p14="http://schemas.microsoft.com/office/powerpoint/2010/main" val="1949092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bldLvl="2"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57200" y="76200"/>
            <a:ext cx="8229600" cy="1143000"/>
          </a:xfrm>
        </p:spPr>
        <p:txBody>
          <a:bodyPr/>
          <a:lstStyle/>
          <a:p>
            <a:pPr eaLnBrk="1" hangingPunct="1"/>
            <a:r>
              <a:rPr lang="en-US" smtClean="0"/>
              <a:t>The After-Story</a:t>
            </a:r>
          </a:p>
        </p:txBody>
      </p:sp>
      <p:grpSp>
        <p:nvGrpSpPr>
          <p:cNvPr id="58371" name="Group 3"/>
          <p:cNvGrpSpPr>
            <a:grpSpLocks/>
          </p:cNvGrpSpPr>
          <p:nvPr/>
        </p:nvGrpSpPr>
        <p:grpSpPr bwMode="auto">
          <a:xfrm>
            <a:off x="1524000" y="1066800"/>
            <a:ext cx="6115050" cy="2678113"/>
            <a:chOff x="960" y="672"/>
            <a:chExt cx="3852" cy="1687"/>
          </a:xfrm>
        </p:grpSpPr>
        <p:pic>
          <p:nvPicPr>
            <p:cNvPr id="583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672"/>
              <a:ext cx="3852" cy="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5"/>
            <p:cNvSpPr txBox="1">
              <a:spLocks noChangeArrowheads="1"/>
            </p:cNvSpPr>
            <p:nvPr/>
          </p:nvSpPr>
          <p:spPr bwMode="auto">
            <a:xfrm>
              <a:off x="2976" y="1872"/>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a:solidFill>
                    <a:srgbClr val="000000"/>
                  </a:solidFill>
                </a:rPr>
                <a:t>1870</a:t>
              </a:r>
            </a:p>
          </p:txBody>
        </p:sp>
      </p:grpSp>
      <p:grpSp>
        <p:nvGrpSpPr>
          <p:cNvPr id="3" name="Group 6"/>
          <p:cNvGrpSpPr>
            <a:grpSpLocks/>
          </p:cNvGrpSpPr>
          <p:nvPr/>
        </p:nvGrpSpPr>
        <p:grpSpPr bwMode="auto">
          <a:xfrm>
            <a:off x="2057400" y="3992563"/>
            <a:ext cx="4953000" cy="2738437"/>
            <a:chOff x="1296" y="2515"/>
            <a:chExt cx="3120" cy="1725"/>
          </a:xfrm>
        </p:grpSpPr>
        <p:pic>
          <p:nvPicPr>
            <p:cNvPr id="583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2515"/>
              <a:ext cx="3120"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8"/>
            <p:cNvSpPr txBox="1">
              <a:spLocks noChangeArrowheads="1"/>
            </p:cNvSpPr>
            <p:nvPr/>
          </p:nvSpPr>
          <p:spPr bwMode="auto">
            <a:xfrm>
              <a:off x="2880" y="2544"/>
              <a:ext cx="57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a:solidFill>
                    <a:srgbClr val="000000"/>
                  </a:solidFill>
                </a:rPr>
                <a:t>1903</a:t>
              </a:r>
            </a:p>
          </p:txBody>
        </p:sp>
      </p:grpSp>
    </p:spTree>
    <p:extLst>
      <p:ext uri="{BB962C8B-B14F-4D97-AF65-F5344CB8AC3E}">
        <p14:creationId xmlns:p14="http://schemas.microsoft.com/office/powerpoint/2010/main" val="44521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2819400"/>
            <a:ext cx="8839200" cy="1066800"/>
          </a:xfrm>
        </p:spPr>
        <p:txBody>
          <a:bodyPr rtlCol="0">
            <a:normAutofit fontScale="90000"/>
          </a:bodyPr>
          <a:lstStyle/>
          <a:p>
            <a:pPr eaLnBrk="1" fontAlgn="auto" hangingPunct="1">
              <a:spcAft>
                <a:spcPts val="0"/>
              </a:spcAft>
              <a:defRPr/>
            </a:pPr>
            <a:r>
              <a:rPr lang="en-US" sz="7300" b="1" dirty="0" smtClean="0">
                <a:solidFill>
                  <a:schemeClr val="accent2"/>
                </a:solidFill>
              </a:rPr>
              <a:t> Is There a Future for Superconductivity?</a:t>
            </a:r>
            <a:br>
              <a:rPr lang="en-US" sz="7300" b="1" dirty="0" smtClean="0">
                <a:solidFill>
                  <a:schemeClr val="accent2"/>
                </a:solidFill>
              </a:rPr>
            </a:br>
            <a:r>
              <a:rPr lang="en-US" sz="7300" b="1" dirty="0" smtClean="0">
                <a:solidFill>
                  <a:schemeClr val="accent2"/>
                </a:solidFill>
              </a:rPr>
              <a:t>-Yes-</a:t>
            </a:r>
            <a:br>
              <a:rPr lang="en-US" sz="7300" b="1" dirty="0" smtClean="0">
                <a:solidFill>
                  <a:schemeClr val="accent2"/>
                </a:solidFill>
              </a:rPr>
            </a:br>
            <a:r>
              <a:rPr lang="en-US" sz="7300" b="1" dirty="0" smtClean="0">
                <a:solidFill>
                  <a:schemeClr val="accent2"/>
                </a:solidFill>
              </a:rPr>
              <a:t>The Ideal Energy Society</a:t>
            </a:r>
            <a:endParaRPr lang="en-US" dirty="0"/>
          </a:p>
        </p:txBody>
      </p:sp>
    </p:spTree>
    <p:extLst>
      <p:ext uri="{BB962C8B-B14F-4D97-AF65-F5344CB8AC3E}">
        <p14:creationId xmlns:p14="http://schemas.microsoft.com/office/powerpoint/2010/main" val="26433637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304800" y="0"/>
            <a:ext cx="8610600" cy="1143000"/>
          </a:xfrm>
        </p:spPr>
        <p:txBody>
          <a:bodyPr/>
          <a:lstStyle/>
          <a:p>
            <a:pPr eaLnBrk="1" hangingPunct="1"/>
            <a:r>
              <a:rPr lang="en-US" smtClean="0"/>
              <a:t>My Virtual Grandfather (@ 94)</a:t>
            </a:r>
          </a:p>
        </p:txBody>
      </p:sp>
      <p:pic>
        <p:nvPicPr>
          <p:cNvPr id="1075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143000"/>
            <a:ext cx="73374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244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127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normAutofit fontScale="90000"/>
          </a:bodyPr>
          <a:lstStyle/>
          <a:p>
            <a:pPr eaLnBrk="1" hangingPunct="1"/>
            <a:r>
              <a:rPr lang="en-US" dirty="0" smtClean="0"/>
              <a:t>Our Visionary Energy Society</a:t>
            </a:r>
            <a:br>
              <a:rPr lang="en-US" dirty="0" smtClean="0"/>
            </a:br>
            <a:r>
              <a:rPr lang="en-US" dirty="0" smtClean="0"/>
              <a:t>- The Next “Thread?” -</a:t>
            </a:r>
          </a:p>
        </p:txBody>
      </p:sp>
      <p:sp>
        <p:nvSpPr>
          <p:cNvPr id="35843" name="Rectangle 3"/>
          <p:cNvSpPr>
            <a:spLocks noGrp="1" noChangeArrowheads="1"/>
          </p:cNvSpPr>
          <p:nvPr>
            <p:ph type="body" idx="4294967295"/>
          </p:nvPr>
        </p:nvSpPr>
        <p:spPr/>
        <p:txBody>
          <a:bodyPr/>
          <a:lstStyle/>
          <a:p>
            <a:pPr eaLnBrk="1" hangingPunct="1"/>
            <a:r>
              <a:rPr lang="en-US" dirty="0" smtClean="0"/>
              <a:t>Carbonless</a:t>
            </a:r>
          </a:p>
          <a:p>
            <a:pPr lvl="1" eaLnBrk="1" hangingPunct="1"/>
            <a:r>
              <a:rPr lang="en-US" dirty="0" smtClean="0"/>
              <a:t>No CO</a:t>
            </a:r>
            <a:r>
              <a:rPr lang="en-US" baseline="-25000" dirty="0" smtClean="0"/>
              <a:t>2</a:t>
            </a:r>
            <a:endParaRPr lang="en-US" dirty="0" smtClean="0"/>
          </a:p>
          <a:p>
            <a:pPr eaLnBrk="1" hangingPunct="1"/>
            <a:r>
              <a:rPr lang="en-US" dirty="0" smtClean="0"/>
              <a:t>Non-Eco-Invasive</a:t>
            </a:r>
          </a:p>
          <a:p>
            <a:pPr lvl="1" eaLnBrk="1" hangingPunct="1"/>
            <a:r>
              <a:rPr lang="en-US" dirty="0" smtClean="0"/>
              <a:t>Minimal land/ecology impact</a:t>
            </a:r>
          </a:p>
          <a:p>
            <a:pPr eaLnBrk="1" hangingPunct="1"/>
            <a:r>
              <a:rPr lang="en-US" dirty="0" smtClean="0"/>
              <a:t>Off-the-table</a:t>
            </a:r>
          </a:p>
          <a:p>
            <a:pPr lvl="1" eaLnBrk="1" hangingPunct="1"/>
            <a:r>
              <a:rPr lang="en-US" dirty="0" smtClean="0"/>
              <a:t>Large scale renewables (wind, solar, bio)</a:t>
            </a:r>
          </a:p>
          <a:p>
            <a:pPr lvl="1" eaLnBrk="1" hangingPunct="1"/>
            <a:r>
              <a:rPr lang="en-US" dirty="0" smtClean="0"/>
              <a:t>Sequestration</a:t>
            </a:r>
          </a:p>
        </p:txBody>
      </p:sp>
    </p:spTree>
    <p:extLst>
      <p:ext uri="{BB962C8B-B14F-4D97-AF65-F5344CB8AC3E}">
        <p14:creationId xmlns:p14="http://schemas.microsoft.com/office/powerpoint/2010/main" val="1872436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4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pPr eaLnBrk="1" hangingPunct="1"/>
            <a:r>
              <a:rPr lang="en-US" dirty="0" smtClean="0"/>
              <a:t>Implementing Technology Menu</a:t>
            </a:r>
          </a:p>
        </p:txBody>
      </p:sp>
      <p:sp>
        <p:nvSpPr>
          <p:cNvPr id="60419" name="Rectangle 3"/>
          <p:cNvSpPr>
            <a:spLocks noGrp="1" noChangeArrowheads="1"/>
          </p:cNvSpPr>
          <p:nvPr>
            <p:ph type="body" idx="4294967295"/>
          </p:nvPr>
        </p:nvSpPr>
        <p:spPr/>
        <p:txBody>
          <a:bodyPr/>
          <a:lstStyle/>
          <a:p>
            <a:pPr eaLnBrk="1" hangingPunct="1">
              <a:lnSpc>
                <a:spcPct val="80000"/>
              </a:lnSpc>
            </a:pPr>
            <a:r>
              <a:rPr lang="en-US" sz="2800" smtClean="0"/>
              <a:t>Generation </a:t>
            </a:r>
          </a:p>
          <a:p>
            <a:pPr lvl="1" eaLnBrk="1" hangingPunct="1">
              <a:lnSpc>
                <a:spcPct val="80000"/>
              </a:lnSpc>
            </a:pPr>
            <a:r>
              <a:rPr lang="en-US" sz="2400" smtClean="0"/>
              <a:t>HTGCR Nuclear (80%)</a:t>
            </a:r>
          </a:p>
          <a:p>
            <a:pPr lvl="2" eaLnBrk="1" hangingPunct="1">
              <a:lnSpc>
                <a:spcPct val="80000"/>
              </a:lnSpc>
            </a:pPr>
            <a:r>
              <a:rPr lang="en-US" sz="2000" smtClean="0"/>
              <a:t>electrons</a:t>
            </a:r>
          </a:p>
          <a:p>
            <a:pPr lvl="2" eaLnBrk="1" hangingPunct="1">
              <a:lnSpc>
                <a:spcPct val="80000"/>
              </a:lnSpc>
            </a:pPr>
            <a:r>
              <a:rPr lang="en-US" sz="2000" smtClean="0"/>
              <a:t>protons</a:t>
            </a:r>
          </a:p>
          <a:p>
            <a:pPr lvl="1" eaLnBrk="1" hangingPunct="1">
              <a:lnSpc>
                <a:spcPct val="80000"/>
              </a:lnSpc>
            </a:pPr>
            <a:r>
              <a:rPr lang="en-US" sz="2400" smtClean="0"/>
              <a:t>PV Solar Roofs (20%)</a:t>
            </a:r>
          </a:p>
          <a:p>
            <a:pPr eaLnBrk="1" hangingPunct="1">
              <a:lnSpc>
                <a:spcPct val="80000"/>
              </a:lnSpc>
            </a:pPr>
            <a:r>
              <a:rPr lang="en-US" sz="2800" smtClean="0"/>
              <a:t>Transmission</a:t>
            </a:r>
          </a:p>
          <a:p>
            <a:pPr lvl="1" eaLnBrk="1" hangingPunct="1">
              <a:lnSpc>
                <a:spcPct val="80000"/>
              </a:lnSpc>
            </a:pPr>
            <a:r>
              <a:rPr lang="en-US" sz="2400" smtClean="0"/>
              <a:t>Hydricity SuperCable </a:t>
            </a:r>
          </a:p>
          <a:p>
            <a:pPr eaLnBrk="1" hangingPunct="1">
              <a:lnSpc>
                <a:spcPct val="80000"/>
              </a:lnSpc>
            </a:pPr>
            <a:r>
              <a:rPr lang="en-US" sz="2800" smtClean="0"/>
              <a:t>Storage</a:t>
            </a:r>
          </a:p>
          <a:p>
            <a:pPr lvl="1" eaLnBrk="1" hangingPunct="1">
              <a:lnSpc>
                <a:spcPct val="80000"/>
              </a:lnSpc>
            </a:pPr>
            <a:r>
              <a:rPr lang="en-US" sz="2400" smtClean="0"/>
              <a:t>Hydrogen + Hydricity Fuel Cell</a:t>
            </a:r>
          </a:p>
          <a:p>
            <a:pPr eaLnBrk="1" hangingPunct="1">
              <a:lnSpc>
                <a:spcPct val="80000"/>
              </a:lnSpc>
            </a:pPr>
            <a:r>
              <a:rPr lang="en-US" sz="2800" smtClean="0"/>
              <a:t>End Use Power</a:t>
            </a:r>
          </a:p>
          <a:p>
            <a:pPr lvl="1" eaLnBrk="1" hangingPunct="1">
              <a:lnSpc>
                <a:spcPct val="80000"/>
              </a:lnSpc>
            </a:pPr>
            <a:r>
              <a:rPr lang="en-US" sz="2400" smtClean="0"/>
              <a:t>Electricity</a:t>
            </a:r>
          </a:p>
          <a:p>
            <a:pPr lvl="1" eaLnBrk="1" hangingPunct="1">
              <a:lnSpc>
                <a:spcPct val="80000"/>
              </a:lnSpc>
            </a:pPr>
            <a:r>
              <a:rPr lang="en-US" sz="2400" smtClean="0"/>
              <a:t>Hydrogen</a:t>
            </a:r>
          </a:p>
          <a:p>
            <a:pPr eaLnBrk="1" hangingPunct="1">
              <a:lnSpc>
                <a:spcPct val="80000"/>
              </a:lnSpc>
            </a:pPr>
            <a:endParaRPr lang="en-US" sz="2800" smtClean="0"/>
          </a:p>
        </p:txBody>
      </p:sp>
    </p:spTree>
    <p:extLst>
      <p:ext uri="{BB962C8B-B14F-4D97-AF65-F5344CB8AC3E}">
        <p14:creationId xmlns:p14="http://schemas.microsoft.com/office/powerpoint/2010/main" val="301062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4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41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419">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41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41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4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 Box 3"/>
          <p:cNvSpPr txBox="1">
            <a:spLocks noChangeArrowheads="1"/>
          </p:cNvSpPr>
          <p:nvPr/>
        </p:nvSpPr>
        <p:spPr bwMode="auto">
          <a:xfrm>
            <a:off x="5638800" y="2209800"/>
            <a:ext cx="3124200" cy="22383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a:latin typeface="Calibri" pitchFamily="34" charset="0"/>
              </a:rPr>
              <a:t>Published in</a:t>
            </a:r>
          </a:p>
          <a:p>
            <a:pPr eaLnBrk="1" hangingPunct="1">
              <a:spcBef>
                <a:spcPct val="50000"/>
              </a:spcBef>
            </a:pPr>
            <a:r>
              <a:rPr lang="en-US" sz="2800" b="1">
                <a:latin typeface="Calibri" pitchFamily="34" charset="0"/>
              </a:rPr>
              <a:t>SCIENTIFIC</a:t>
            </a:r>
            <a:br>
              <a:rPr lang="en-US" sz="2800" b="1">
                <a:latin typeface="Calibri" pitchFamily="34" charset="0"/>
              </a:rPr>
            </a:br>
            <a:r>
              <a:rPr lang="en-US" sz="2800" b="1">
                <a:latin typeface="Calibri" pitchFamily="34" charset="0"/>
              </a:rPr>
              <a:t>AMERICAN</a:t>
            </a:r>
          </a:p>
          <a:p>
            <a:pPr eaLnBrk="1" hangingPunct="1">
              <a:spcBef>
                <a:spcPct val="50000"/>
              </a:spcBef>
            </a:pPr>
            <a:r>
              <a:rPr lang="en-US" sz="2800">
                <a:latin typeface="Calibri" pitchFamily="34" charset="0"/>
              </a:rPr>
              <a:t>July, 2006</a:t>
            </a:r>
          </a:p>
        </p:txBody>
      </p:sp>
      <p:pic>
        <p:nvPicPr>
          <p:cNvPr id="222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8862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3"/>
          <p:cNvSpPr txBox="1">
            <a:spLocks noChangeArrowheads="1"/>
          </p:cNvSpPr>
          <p:nvPr/>
        </p:nvSpPr>
        <p:spPr bwMode="auto">
          <a:xfrm>
            <a:off x="5486400" y="4848225"/>
            <a:ext cx="3429000" cy="17541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b="1">
                <a:latin typeface="Calibri" pitchFamily="34" charset="0"/>
              </a:rPr>
              <a:t>“System Crash”</a:t>
            </a:r>
          </a:p>
          <a:p>
            <a:pPr eaLnBrk="1" hangingPunct="1">
              <a:spcBef>
                <a:spcPct val="50000"/>
              </a:spcBef>
            </a:pPr>
            <a:r>
              <a:rPr lang="en-US" sz="2400">
                <a:latin typeface="Calibri" pitchFamily="34" charset="0"/>
              </a:rPr>
              <a:t>Omni Productions,</a:t>
            </a:r>
            <a:br>
              <a:rPr lang="en-US" sz="2400">
                <a:latin typeface="Calibri" pitchFamily="34" charset="0"/>
              </a:rPr>
            </a:br>
            <a:r>
              <a:rPr lang="en-US" sz="2400">
                <a:latin typeface="Calibri" pitchFamily="34" charset="0"/>
              </a:rPr>
              <a:t>Vancouver, BC</a:t>
            </a:r>
            <a:r>
              <a:rPr lang="en-US" sz="2800">
                <a:latin typeface="Calibri" pitchFamily="34" charset="0"/>
              </a:rPr>
              <a:t/>
            </a:r>
            <a:br>
              <a:rPr lang="en-US" sz="2800">
                <a:latin typeface="Calibri" pitchFamily="34" charset="0"/>
              </a:rPr>
            </a:br>
            <a:r>
              <a:rPr lang="en-US" sz="2000">
                <a:latin typeface="Calibri" pitchFamily="34" charset="0"/>
              </a:rPr>
              <a:t>CBC Broadcast October, 2008</a:t>
            </a:r>
            <a:endParaRPr lang="en-US" sz="2800">
              <a:latin typeface="Calibri" pitchFamily="34" charset="0"/>
            </a:endParaRPr>
          </a:p>
        </p:txBody>
      </p:sp>
    </p:spTree>
    <p:extLst>
      <p:ext uri="{BB962C8B-B14F-4D97-AF65-F5344CB8AC3E}">
        <p14:creationId xmlns:p14="http://schemas.microsoft.com/office/powerpoint/2010/main" val="2688979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2626"/>
                                        </p:tgtEl>
                                        <p:attrNameLst>
                                          <p:attrName>style.visibility</p:attrName>
                                        </p:attrNameLst>
                                      </p:cBhvr>
                                      <p:to>
                                        <p:strVal val="visible"/>
                                      </p:to>
                                    </p:set>
                                    <p:animEffect transition="in" filter="dissolve">
                                      <p:cBhvr>
                                        <p:cTn id="7" dur="500"/>
                                        <p:tgtEl>
                                          <p:spTgt spid="282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262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457200" y="0"/>
            <a:ext cx="8229600" cy="1143000"/>
          </a:xfrm>
        </p:spPr>
        <p:txBody>
          <a:bodyPr rtlCol="0">
            <a:normAutofit fontScale="90000"/>
          </a:bodyPr>
          <a:lstStyle/>
          <a:p>
            <a:pPr eaLnBrk="1" fontAlgn="auto" hangingPunct="1">
              <a:spcAft>
                <a:spcPts val="0"/>
              </a:spcAft>
              <a:defRPr/>
            </a:pPr>
            <a:r>
              <a:rPr lang="en-US" dirty="0" smtClean="0">
                <a:solidFill>
                  <a:srgbClr val="00B050"/>
                </a:solidFill>
                <a:latin typeface="Arial" pitchFamily="34" charset="0"/>
                <a:cs typeface="Arial" pitchFamily="34" charset="0"/>
              </a:rPr>
              <a:t>Implementation Technology</a:t>
            </a:r>
            <a:r>
              <a:rPr lang="en-US" dirty="0">
                <a:latin typeface="Arial" pitchFamily="34" charset="0"/>
                <a:cs typeface="Arial" pitchFamily="34" charset="0"/>
              </a:rPr>
              <a:t/>
            </a:r>
            <a:br>
              <a:rPr lang="en-US" dirty="0">
                <a:latin typeface="Arial" pitchFamily="34" charset="0"/>
                <a:cs typeface="Arial" pitchFamily="34" charset="0"/>
              </a:rPr>
            </a:br>
            <a:r>
              <a:rPr lang="en-US" i="1" u="sng" dirty="0">
                <a:latin typeface="Arial" pitchFamily="34" charset="0"/>
                <a:cs typeface="Arial" pitchFamily="34" charset="0"/>
              </a:rPr>
              <a:t>The </a:t>
            </a:r>
            <a:r>
              <a:rPr lang="en-US" i="1" u="sng" dirty="0" err="1">
                <a:latin typeface="Arial" pitchFamily="34" charset="0"/>
                <a:cs typeface="Arial" pitchFamily="34" charset="0"/>
              </a:rPr>
              <a:t>Hydricity</a:t>
            </a:r>
            <a:r>
              <a:rPr lang="en-US" i="1" u="sng" dirty="0">
                <a:latin typeface="Arial" pitchFamily="34" charset="0"/>
                <a:cs typeface="Arial" pitchFamily="34" charset="0"/>
              </a:rPr>
              <a:t> </a:t>
            </a:r>
            <a:r>
              <a:rPr lang="en-US" i="1" u="sng" dirty="0" err="1">
                <a:latin typeface="Arial" pitchFamily="34" charset="0"/>
                <a:cs typeface="Arial" pitchFamily="34" charset="0"/>
              </a:rPr>
              <a:t>SuperCable</a:t>
            </a:r>
            <a:endParaRPr lang="en-US" dirty="0">
              <a:latin typeface="Arial" pitchFamily="34" charset="0"/>
              <a:cs typeface="Arial" pitchFamily="34" charset="0"/>
            </a:endParaRPr>
          </a:p>
        </p:txBody>
      </p:sp>
      <p:grpSp>
        <p:nvGrpSpPr>
          <p:cNvPr id="30723" name="Group 22"/>
          <p:cNvGrpSpPr>
            <a:grpSpLocks/>
          </p:cNvGrpSpPr>
          <p:nvPr/>
        </p:nvGrpSpPr>
        <p:grpSpPr bwMode="auto">
          <a:xfrm>
            <a:off x="361950" y="1266825"/>
            <a:ext cx="3567113" cy="3524250"/>
            <a:chOff x="336" y="384"/>
            <a:chExt cx="3120" cy="3120"/>
          </a:xfrm>
        </p:grpSpPr>
        <p:sp>
          <p:nvSpPr>
            <p:cNvPr id="30755" name="AutoShape 5"/>
            <p:cNvSpPr>
              <a:spLocks noChangeArrowheads="1"/>
            </p:cNvSpPr>
            <p:nvPr/>
          </p:nvSpPr>
          <p:spPr bwMode="auto">
            <a:xfrm>
              <a:off x="336" y="384"/>
              <a:ext cx="3120" cy="3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4 h 21600"/>
                <a:gd name="T26" fmla="*/ 18436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5" y="10800"/>
                  </a:moveTo>
                  <a:cubicBezTo>
                    <a:pt x="1745" y="15801"/>
                    <a:pt x="5799" y="19855"/>
                    <a:pt x="10800" y="19855"/>
                  </a:cubicBezTo>
                  <a:cubicBezTo>
                    <a:pt x="15801" y="19855"/>
                    <a:pt x="19855" y="15801"/>
                    <a:pt x="19855" y="10800"/>
                  </a:cubicBezTo>
                  <a:cubicBezTo>
                    <a:pt x="19855" y="5799"/>
                    <a:pt x="15801" y="1745"/>
                    <a:pt x="10800" y="1745"/>
                  </a:cubicBezTo>
                  <a:cubicBezTo>
                    <a:pt x="5799" y="1745"/>
                    <a:pt x="1745" y="5799"/>
                    <a:pt x="1745" y="10800"/>
                  </a:cubicBezTo>
                  <a:close/>
                </a:path>
              </a:pathLst>
            </a:custGeom>
            <a:solidFill>
              <a:srgbClr val="000000"/>
            </a:solidFill>
            <a:ln w="9525">
              <a:solidFill>
                <a:schemeClr val="tx1"/>
              </a:solidFill>
              <a:round/>
              <a:headEnd/>
              <a:tailEnd/>
            </a:ln>
          </p:spPr>
          <p:txBody>
            <a:bodyPr wrap="none" anchor="ctr"/>
            <a:lstStyle/>
            <a:p>
              <a:endParaRPr lang="en-US"/>
            </a:p>
          </p:txBody>
        </p:sp>
        <p:sp>
          <p:nvSpPr>
            <p:cNvPr id="30756" name="AutoShape 6"/>
            <p:cNvSpPr>
              <a:spLocks noChangeArrowheads="1"/>
            </p:cNvSpPr>
            <p:nvPr/>
          </p:nvSpPr>
          <p:spPr bwMode="auto">
            <a:xfrm>
              <a:off x="597" y="672"/>
              <a:ext cx="2592" cy="2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0757" name="AutoShape 7"/>
            <p:cNvSpPr>
              <a:spLocks noChangeArrowheads="1"/>
            </p:cNvSpPr>
            <p:nvPr/>
          </p:nvSpPr>
          <p:spPr bwMode="auto">
            <a:xfrm>
              <a:off x="576" y="672"/>
              <a:ext cx="2592" cy="2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0758" name="AutoShape 8" descr="Large checker board"/>
            <p:cNvSpPr>
              <a:spLocks noChangeArrowheads="1"/>
            </p:cNvSpPr>
            <p:nvPr/>
          </p:nvSpPr>
          <p:spPr bwMode="auto">
            <a:xfrm>
              <a:off x="594" y="624"/>
              <a:ext cx="2592" cy="26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6 h 21600"/>
                <a:gd name="T26" fmla="*/ 18433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pattFill prst="lgCheck">
              <a:fgClr>
                <a:srgbClr val="BBE0E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59" name="AutoShape 9"/>
            <p:cNvSpPr>
              <a:spLocks noChangeArrowheads="1"/>
            </p:cNvSpPr>
            <p:nvPr/>
          </p:nvSpPr>
          <p:spPr bwMode="auto">
            <a:xfrm>
              <a:off x="1248" y="1314"/>
              <a:ext cx="1266" cy="12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7 h 21600"/>
                <a:gd name="T26" fmla="*/ 18444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06" y="10800"/>
                  </a:moveTo>
                  <a:cubicBezTo>
                    <a:pt x="1706" y="15822"/>
                    <a:pt x="5778" y="19894"/>
                    <a:pt x="10800" y="19894"/>
                  </a:cubicBezTo>
                  <a:cubicBezTo>
                    <a:pt x="15822" y="19894"/>
                    <a:pt x="19894" y="15822"/>
                    <a:pt x="19894" y="10800"/>
                  </a:cubicBezTo>
                  <a:cubicBezTo>
                    <a:pt x="19894" y="5778"/>
                    <a:pt x="15822" y="1706"/>
                    <a:pt x="10800" y="1706"/>
                  </a:cubicBezTo>
                  <a:cubicBezTo>
                    <a:pt x="5778" y="1706"/>
                    <a:pt x="1706" y="5778"/>
                    <a:pt x="1706" y="10800"/>
                  </a:cubicBezTo>
                  <a:close/>
                </a:path>
              </a:pathLst>
            </a:custGeom>
            <a:solidFill>
              <a:srgbClr val="FF0000"/>
            </a:solidFill>
            <a:ln w="12700">
              <a:solidFill>
                <a:schemeClr val="tx1"/>
              </a:solidFill>
              <a:round/>
              <a:headEnd/>
              <a:tailEnd/>
            </a:ln>
          </p:spPr>
          <p:txBody>
            <a:bodyPr wrap="none" anchor="ctr"/>
            <a:lstStyle/>
            <a:p>
              <a:endParaRPr lang="en-US"/>
            </a:p>
          </p:txBody>
        </p:sp>
        <p:sp>
          <p:nvSpPr>
            <p:cNvPr id="30760" name="Oval 10"/>
            <p:cNvSpPr>
              <a:spLocks noChangeArrowheads="1"/>
            </p:cNvSpPr>
            <p:nvPr/>
          </p:nvSpPr>
          <p:spPr bwMode="auto">
            <a:xfrm>
              <a:off x="1353" y="1410"/>
              <a:ext cx="1056" cy="1056"/>
            </a:xfrm>
            <a:prstGeom prst="ellipse">
              <a:avLst/>
            </a:prstGeom>
            <a:gradFill rotWithShape="0">
              <a:gsLst>
                <a:gs pos="0">
                  <a:srgbClr val="475E76"/>
                </a:gs>
                <a:gs pos="50000">
                  <a:srgbClr val="99CCFF"/>
                </a:gs>
                <a:gs pos="100000">
                  <a:srgbClr val="475E76"/>
                </a:gs>
              </a:gsLst>
              <a:lin ang="2700000" scaled="1"/>
            </a:gradFill>
            <a:ln w="9525">
              <a:solidFill>
                <a:schemeClr val="tx1"/>
              </a:solidFill>
              <a:round/>
              <a:headEnd/>
              <a:tailEnd/>
            </a:ln>
          </p:spPr>
          <p:txBody>
            <a:bodyPr wrap="none" anchor="ctr"/>
            <a:lstStyle/>
            <a:p>
              <a:endParaRPr lang="en-US">
                <a:latin typeface="Calibri" pitchFamily="34" charset="0"/>
              </a:endParaRPr>
            </a:p>
          </p:txBody>
        </p:sp>
      </p:grpSp>
      <p:sp>
        <p:nvSpPr>
          <p:cNvPr id="30724" name="Text Box 38"/>
          <p:cNvSpPr txBox="1">
            <a:spLocks noChangeArrowheads="1"/>
          </p:cNvSpPr>
          <p:nvPr/>
        </p:nvSpPr>
        <p:spPr bwMode="auto">
          <a:xfrm>
            <a:off x="3994150" y="1255713"/>
            <a:ext cx="4741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alibri" pitchFamily="34" charset="0"/>
              </a:rPr>
              <a:t>Dual Delivery of Hydrogen and Electric Power</a:t>
            </a:r>
          </a:p>
        </p:txBody>
      </p:sp>
      <p:grpSp>
        <p:nvGrpSpPr>
          <p:cNvPr id="3" name="Group 53"/>
          <p:cNvGrpSpPr>
            <a:grpSpLocks/>
          </p:cNvGrpSpPr>
          <p:nvPr/>
        </p:nvGrpSpPr>
        <p:grpSpPr bwMode="auto">
          <a:xfrm>
            <a:off x="2257425" y="2128838"/>
            <a:ext cx="6272213" cy="1311275"/>
            <a:chOff x="1422" y="1341"/>
            <a:chExt cx="3951" cy="826"/>
          </a:xfrm>
        </p:grpSpPr>
        <p:sp>
          <p:nvSpPr>
            <p:cNvPr id="30753" name="Text Box 40"/>
            <p:cNvSpPr txBox="1">
              <a:spLocks noChangeArrowheads="1"/>
            </p:cNvSpPr>
            <p:nvPr/>
          </p:nvSpPr>
          <p:spPr bwMode="auto">
            <a:xfrm>
              <a:off x="2970" y="1341"/>
              <a:ext cx="2403"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Flowing liquid hydrogen or cold H</a:t>
              </a:r>
              <a:r>
                <a:rPr lang="en-US" sz="2000" baseline="-25000">
                  <a:latin typeface="Calibri" pitchFamily="34" charset="0"/>
                </a:rPr>
                <a:t>2</a:t>
              </a:r>
              <a:r>
                <a:rPr lang="en-US" sz="2000">
                  <a:latin typeface="Calibri" pitchFamily="34" charset="0"/>
                </a:rPr>
                <a:t> gas under pressure delivers power and also serves as the refrigerant to …</a:t>
              </a:r>
            </a:p>
          </p:txBody>
        </p:sp>
        <p:sp>
          <p:nvSpPr>
            <p:cNvPr id="30754" name="Line 44"/>
            <p:cNvSpPr>
              <a:spLocks noChangeShapeType="1"/>
            </p:cNvSpPr>
            <p:nvPr/>
          </p:nvSpPr>
          <p:spPr bwMode="auto">
            <a:xfrm flipH="1">
              <a:off x="1422" y="1467"/>
              <a:ext cx="1521" cy="36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4" name="Group 54"/>
          <p:cNvGrpSpPr>
            <a:grpSpLocks/>
          </p:cNvGrpSpPr>
          <p:nvPr/>
        </p:nvGrpSpPr>
        <p:grpSpPr bwMode="auto">
          <a:xfrm>
            <a:off x="2709863" y="3395663"/>
            <a:ext cx="5929312" cy="1192212"/>
            <a:chOff x="1707" y="2139"/>
            <a:chExt cx="3735" cy="751"/>
          </a:xfrm>
        </p:grpSpPr>
        <p:sp>
          <p:nvSpPr>
            <p:cNvPr id="30751" name="Text Box 45"/>
            <p:cNvSpPr txBox="1">
              <a:spLocks noChangeArrowheads="1"/>
            </p:cNvSpPr>
            <p:nvPr/>
          </p:nvSpPr>
          <p:spPr bwMode="auto">
            <a:xfrm>
              <a:off x="2976" y="2256"/>
              <a:ext cx="246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Enable the transmission of large amounts of electric power losslessly using superconductors</a:t>
              </a:r>
            </a:p>
          </p:txBody>
        </p:sp>
        <p:sp>
          <p:nvSpPr>
            <p:cNvPr id="30752" name="Line 46"/>
            <p:cNvSpPr>
              <a:spLocks noChangeShapeType="1"/>
            </p:cNvSpPr>
            <p:nvPr/>
          </p:nvSpPr>
          <p:spPr bwMode="auto">
            <a:xfrm flipH="1" flipV="1">
              <a:off x="1707" y="2139"/>
              <a:ext cx="1251" cy="225"/>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 name="Group 55"/>
          <p:cNvGrpSpPr>
            <a:grpSpLocks/>
          </p:cNvGrpSpPr>
          <p:nvPr/>
        </p:nvGrpSpPr>
        <p:grpSpPr bwMode="auto">
          <a:xfrm>
            <a:off x="3033713" y="3690938"/>
            <a:ext cx="5672137" cy="1539875"/>
            <a:chOff x="1911" y="2325"/>
            <a:chExt cx="3573" cy="970"/>
          </a:xfrm>
        </p:grpSpPr>
        <p:sp>
          <p:nvSpPr>
            <p:cNvPr id="30749" name="Text Box 47"/>
            <p:cNvSpPr txBox="1">
              <a:spLocks noChangeArrowheads="1"/>
            </p:cNvSpPr>
            <p:nvPr/>
          </p:nvSpPr>
          <p:spPr bwMode="auto">
            <a:xfrm>
              <a:off x="3018" y="3045"/>
              <a:ext cx="246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Thermal Insulation</a:t>
              </a:r>
            </a:p>
          </p:txBody>
        </p:sp>
        <p:sp>
          <p:nvSpPr>
            <p:cNvPr id="30750" name="Line 49"/>
            <p:cNvSpPr>
              <a:spLocks noChangeShapeType="1"/>
            </p:cNvSpPr>
            <p:nvPr/>
          </p:nvSpPr>
          <p:spPr bwMode="auto">
            <a:xfrm flipH="1" flipV="1">
              <a:off x="1911" y="2325"/>
              <a:ext cx="1098" cy="846"/>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6" name="Group 60"/>
          <p:cNvGrpSpPr>
            <a:grpSpLocks/>
          </p:cNvGrpSpPr>
          <p:nvPr/>
        </p:nvGrpSpPr>
        <p:grpSpPr bwMode="auto">
          <a:xfrm>
            <a:off x="3314700" y="4400550"/>
            <a:ext cx="5414963" cy="1196975"/>
            <a:chOff x="2088" y="2772"/>
            <a:chExt cx="3411" cy="754"/>
          </a:xfrm>
        </p:grpSpPr>
        <p:sp>
          <p:nvSpPr>
            <p:cNvPr id="30747" name="Text Box 48"/>
            <p:cNvSpPr txBox="1">
              <a:spLocks noChangeArrowheads="1"/>
            </p:cNvSpPr>
            <p:nvPr/>
          </p:nvSpPr>
          <p:spPr bwMode="auto">
            <a:xfrm>
              <a:off x="3033" y="3276"/>
              <a:ext cx="246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Electrical Insulation</a:t>
              </a:r>
            </a:p>
          </p:txBody>
        </p:sp>
        <p:sp>
          <p:nvSpPr>
            <p:cNvPr id="30748" name="Line 50"/>
            <p:cNvSpPr>
              <a:spLocks noChangeShapeType="1"/>
            </p:cNvSpPr>
            <p:nvPr/>
          </p:nvSpPr>
          <p:spPr bwMode="auto">
            <a:xfrm flipH="1" flipV="1">
              <a:off x="2088" y="2772"/>
              <a:ext cx="927" cy="612"/>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7" name="Group 59"/>
          <p:cNvGrpSpPr>
            <a:grpSpLocks/>
          </p:cNvGrpSpPr>
          <p:nvPr/>
        </p:nvGrpSpPr>
        <p:grpSpPr bwMode="auto">
          <a:xfrm>
            <a:off x="276225" y="5275263"/>
            <a:ext cx="8462963" cy="1177925"/>
            <a:chOff x="174" y="3323"/>
            <a:chExt cx="5331" cy="742"/>
          </a:xfrm>
        </p:grpSpPr>
        <p:grpSp>
          <p:nvGrpSpPr>
            <p:cNvPr id="30730" name="Group 23"/>
            <p:cNvGrpSpPr>
              <a:grpSpLocks/>
            </p:cNvGrpSpPr>
            <p:nvPr/>
          </p:nvGrpSpPr>
          <p:grpSpPr bwMode="auto">
            <a:xfrm>
              <a:off x="174" y="3323"/>
              <a:ext cx="2142" cy="742"/>
              <a:chOff x="2511" y="3166"/>
              <a:chExt cx="2529" cy="931"/>
            </a:xfrm>
          </p:grpSpPr>
          <p:sp>
            <p:nvSpPr>
              <p:cNvPr id="30733" name="Line 24"/>
              <p:cNvSpPr>
                <a:spLocks noChangeShapeType="1"/>
              </p:cNvSpPr>
              <p:nvPr/>
            </p:nvSpPr>
            <p:spPr bwMode="auto">
              <a:xfrm>
                <a:off x="2511" y="3166"/>
                <a:ext cx="0" cy="929"/>
              </a:xfrm>
              <a:prstGeom prst="line">
                <a:avLst/>
              </a:prstGeom>
              <a:noFill/>
              <a:ln w="9525">
                <a:solidFill>
                  <a:schemeClr val="tx1"/>
                </a:solidFill>
                <a:round/>
                <a:headEnd/>
                <a:tailEnd/>
              </a:ln>
              <a:scene3d>
                <a:camera prst="legacyObliqueTopRight">
                  <a:rot lat="0" lon="3300000" rev="0"/>
                </a:camera>
                <a:lightRig rig="legacyFlat3" dir="b"/>
              </a:scene3d>
              <a:sp3d extrusionH="3630600" prstMaterial="legacyMatte">
                <a:bevelT w="13500" h="13500" prst="angle"/>
                <a:bevelB w="13500" h="13500" prst="angle"/>
                <a:extrusionClr>
                  <a:srgbClr val="800000"/>
                </a:extrusionClr>
              </a:sp3d>
              <a:extLst>
                <a:ext uri="{909E8E84-426E-40DD-AFC4-6F175D3DCCD1}">
                  <a14:hiddenFill xmlns:a14="http://schemas.microsoft.com/office/drawing/2010/main">
                    <a:noFill/>
                  </a14:hiddenFill>
                </a:ext>
              </a:extLst>
            </p:spPr>
            <p:txBody>
              <a:bodyPr wrap="none" anchor="ctr">
                <a:flatTx/>
              </a:bodyPr>
              <a:lstStyle/>
              <a:p>
                <a:endParaRPr lang="en-US"/>
              </a:p>
            </p:txBody>
          </p:sp>
          <p:sp>
            <p:nvSpPr>
              <p:cNvPr id="30734" name="AutoShape 25"/>
              <p:cNvSpPr>
                <a:spLocks noChangeArrowheads="1"/>
              </p:cNvSpPr>
              <p:nvPr/>
            </p:nvSpPr>
            <p:spPr bwMode="auto">
              <a:xfrm>
                <a:off x="2511" y="3812"/>
                <a:ext cx="2248" cy="283"/>
              </a:xfrm>
              <a:prstGeom prst="parallelogram">
                <a:avLst>
                  <a:gd name="adj" fmla="val 198587"/>
                </a:avLst>
              </a:prstGeom>
              <a:solidFill>
                <a:srgbClr val="80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800000"/>
                </a:extrusionClr>
              </a:sp3d>
            </p:spPr>
            <p:txBody>
              <a:bodyPr wrap="none" anchor="ctr">
                <a:flatTx/>
              </a:bodyPr>
              <a:lstStyle/>
              <a:p>
                <a:endParaRPr lang="en-US">
                  <a:latin typeface="Calibri" pitchFamily="34" charset="0"/>
                </a:endParaRPr>
              </a:p>
            </p:txBody>
          </p:sp>
          <p:grpSp>
            <p:nvGrpSpPr>
              <p:cNvPr id="30735" name="Group 26"/>
              <p:cNvGrpSpPr>
                <a:grpSpLocks/>
              </p:cNvGrpSpPr>
              <p:nvPr/>
            </p:nvGrpSpPr>
            <p:grpSpPr bwMode="auto">
              <a:xfrm>
                <a:off x="2632" y="3409"/>
                <a:ext cx="2408" cy="605"/>
                <a:chOff x="2208" y="2544"/>
                <a:chExt cx="3600" cy="1008"/>
              </a:xfrm>
            </p:grpSpPr>
            <p:grpSp>
              <p:nvGrpSpPr>
                <p:cNvPr id="30737" name="Group 27"/>
                <p:cNvGrpSpPr>
                  <a:grpSpLocks/>
                </p:cNvGrpSpPr>
                <p:nvPr/>
              </p:nvGrpSpPr>
              <p:grpSpPr bwMode="auto">
                <a:xfrm>
                  <a:off x="2208" y="2544"/>
                  <a:ext cx="2640" cy="960"/>
                  <a:chOff x="624" y="1296"/>
                  <a:chExt cx="2640" cy="960"/>
                </a:xfrm>
              </p:grpSpPr>
              <p:sp>
                <p:nvSpPr>
                  <p:cNvPr id="363548" name="AutoShape 28"/>
                  <p:cNvSpPr>
                    <a:spLocks noChangeArrowheads="1"/>
                  </p:cNvSpPr>
                  <p:nvPr/>
                </p:nvSpPr>
                <p:spPr bwMode="auto">
                  <a:xfrm rot="15232440">
                    <a:off x="1631" y="322"/>
                    <a:ext cx="659" cy="2607"/>
                  </a:xfrm>
                  <a:prstGeom prst="can">
                    <a:avLst>
                      <a:gd name="adj" fmla="val 68160"/>
                    </a:avLst>
                  </a:prstGeom>
                  <a:gradFill rotWithShape="0">
                    <a:gsLst>
                      <a:gs pos="0">
                        <a:schemeClr val="tx1">
                          <a:gamma/>
                          <a:tint val="0"/>
                          <a:invGamma/>
                        </a:schemeClr>
                      </a:gs>
                      <a:gs pos="100000">
                        <a:schemeClr val="tx1"/>
                      </a:gs>
                    </a:gsLst>
                    <a:lin ang="2700000" scaled="1"/>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mn-lt"/>
                    </a:endParaRPr>
                  </a:p>
                </p:txBody>
              </p:sp>
              <p:pic>
                <p:nvPicPr>
                  <p:cNvPr id="30746"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1600"/>
                    <a:ext cx="566"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38" name="Line 30"/>
                <p:cNvSpPr>
                  <a:spLocks noChangeShapeType="1"/>
                </p:cNvSpPr>
                <p:nvPr/>
              </p:nvSpPr>
              <p:spPr bwMode="auto">
                <a:xfrm flipH="1">
                  <a:off x="2832" y="2784"/>
                  <a:ext cx="384" cy="96"/>
                </a:xfrm>
                <a:prstGeom prst="line">
                  <a:avLst/>
                </a:prstGeom>
                <a:noFill/>
                <a:ln w="2857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30739" name="Text Box 31"/>
                <p:cNvSpPr txBox="1">
                  <a:spLocks noChangeArrowheads="1"/>
                </p:cNvSpPr>
                <p:nvPr/>
              </p:nvSpPr>
              <p:spPr bwMode="auto">
                <a:xfrm>
                  <a:off x="2877" y="2875"/>
                  <a:ext cx="390"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omic Sans MS" pitchFamily="66" charset="0"/>
                    </a:rPr>
                    <a:t>I</a:t>
                  </a:r>
                </a:p>
              </p:txBody>
            </p:sp>
            <p:grpSp>
              <p:nvGrpSpPr>
                <p:cNvPr id="30740" name="Group 32"/>
                <p:cNvGrpSpPr>
                  <a:grpSpLocks/>
                </p:cNvGrpSpPr>
                <p:nvPr/>
              </p:nvGrpSpPr>
              <p:grpSpPr bwMode="auto">
                <a:xfrm>
                  <a:off x="3168" y="2592"/>
                  <a:ext cx="2640" cy="960"/>
                  <a:chOff x="624" y="1296"/>
                  <a:chExt cx="2640" cy="960"/>
                </a:xfrm>
              </p:grpSpPr>
              <p:sp>
                <p:nvSpPr>
                  <p:cNvPr id="363553" name="AutoShape 33"/>
                  <p:cNvSpPr>
                    <a:spLocks noChangeArrowheads="1"/>
                  </p:cNvSpPr>
                  <p:nvPr/>
                </p:nvSpPr>
                <p:spPr bwMode="auto">
                  <a:xfrm rot="15232440">
                    <a:off x="1631" y="322"/>
                    <a:ext cx="659" cy="2607"/>
                  </a:xfrm>
                  <a:prstGeom prst="can">
                    <a:avLst>
                      <a:gd name="adj" fmla="val 68160"/>
                    </a:avLst>
                  </a:prstGeom>
                  <a:gradFill rotWithShape="0">
                    <a:gsLst>
                      <a:gs pos="0">
                        <a:schemeClr val="tx1">
                          <a:gamma/>
                          <a:tint val="0"/>
                          <a:invGamma/>
                        </a:schemeClr>
                      </a:gs>
                      <a:gs pos="100000">
                        <a:schemeClr val="tx1"/>
                      </a:gs>
                    </a:gsLst>
                    <a:lin ang="2700000" scaled="1"/>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mn-lt"/>
                    </a:endParaRPr>
                  </a:p>
                </p:txBody>
              </p:sp>
              <p:pic>
                <p:nvPicPr>
                  <p:cNvPr id="30744"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1600"/>
                    <a:ext cx="566"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41" name="Line 35"/>
                <p:cNvSpPr>
                  <a:spLocks noChangeShapeType="1"/>
                </p:cNvSpPr>
                <p:nvPr/>
              </p:nvSpPr>
              <p:spPr bwMode="auto">
                <a:xfrm flipH="1">
                  <a:off x="3840" y="2832"/>
                  <a:ext cx="384" cy="96"/>
                </a:xfrm>
                <a:prstGeom prst="line">
                  <a:avLst/>
                </a:prstGeom>
                <a:noFill/>
                <a:ln w="28575">
                  <a:solidFill>
                    <a:schemeClr val="tx1"/>
                  </a:solidFill>
                  <a:round/>
                  <a:headEnd type="triangle"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30742" name="Text Box 36"/>
                <p:cNvSpPr txBox="1">
                  <a:spLocks noChangeArrowheads="1"/>
                </p:cNvSpPr>
                <p:nvPr/>
              </p:nvSpPr>
              <p:spPr bwMode="auto">
                <a:xfrm>
                  <a:off x="4077" y="2879"/>
                  <a:ext cx="390"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omic Sans MS" pitchFamily="66" charset="0"/>
                    </a:rPr>
                    <a:t>I</a:t>
                  </a:r>
                </a:p>
              </p:txBody>
            </p:sp>
          </p:grpSp>
          <p:sp>
            <p:nvSpPr>
              <p:cNvPr id="30736" name="Line 37"/>
              <p:cNvSpPr>
                <a:spLocks noChangeShapeType="1"/>
              </p:cNvSpPr>
              <p:nvPr/>
            </p:nvSpPr>
            <p:spPr bwMode="auto">
              <a:xfrm>
                <a:off x="4176" y="3168"/>
                <a:ext cx="0" cy="929"/>
              </a:xfrm>
              <a:prstGeom prst="line">
                <a:avLst/>
              </a:prstGeom>
              <a:noFill/>
              <a:ln w="9525">
                <a:solidFill>
                  <a:schemeClr val="tx1"/>
                </a:solidFill>
                <a:round/>
                <a:headEnd/>
                <a:tailEnd/>
              </a:ln>
              <a:scene3d>
                <a:camera prst="legacyObliqueTopRight">
                  <a:rot lat="0" lon="3300000" rev="0"/>
                </a:camera>
                <a:lightRig rig="legacyFlat3" dir="b"/>
              </a:scene3d>
              <a:sp3d extrusionH="1801800" prstMaterial="legacyMatte">
                <a:bevelT w="13500" h="13500" prst="angle"/>
                <a:bevelB w="13500" h="13500" prst="angle"/>
                <a:extrusionClr>
                  <a:srgbClr val="800000"/>
                </a:extrusionClr>
              </a:sp3d>
              <a:extLst>
                <a:ext uri="{909E8E84-426E-40DD-AFC4-6F175D3DCCD1}">
                  <a14:hiddenFill xmlns:a14="http://schemas.microsoft.com/office/drawing/2010/main">
                    <a:noFill/>
                  </a14:hiddenFill>
                </a:ext>
              </a:extLst>
            </p:spPr>
            <p:txBody>
              <a:bodyPr wrap="none" anchor="ctr">
                <a:flatTx/>
              </a:bodyPr>
              <a:lstStyle/>
              <a:p>
                <a:endParaRPr lang="en-US"/>
              </a:p>
            </p:txBody>
          </p:sp>
        </p:grpSp>
        <p:sp>
          <p:nvSpPr>
            <p:cNvPr id="30731" name="Text Box 51"/>
            <p:cNvSpPr txBox="1">
              <a:spLocks noChangeArrowheads="1"/>
            </p:cNvSpPr>
            <p:nvPr/>
          </p:nvSpPr>
          <p:spPr bwMode="auto">
            <a:xfrm>
              <a:off x="3039" y="3597"/>
              <a:ext cx="24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latin typeface="Calibri" pitchFamily="34" charset="0"/>
                </a:rPr>
                <a:t>Enclosed in underground tunnel or trench</a:t>
              </a:r>
            </a:p>
          </p:txBody>
        </p:sp>
        <p:sp>
          <p:nvSpPr>
            <p:cNvPr id="30732" name="Line 52"/>
            <p:cNvSpPr>
              <a:spLocks noChangeShapeType="1"/>
            </p:cNvSpPr>
            <p:nvPr/>
          </p:nvSpPr>
          <p:spPr bwMode="auto">
            <a:xfrm flipH="1" flipV="1">
              <a:off x="2787" y="3723"/>
              <a:ext cx="261" cy="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grpSp>
    </p:spTree>
    <p:extLst>
      <p:ext uri="{BB962C8B-B14F-4D97-AF65-F5344CB8AC3E}">
        <p14:creationId xmlns:p14="http://schemas.microsoft.com/office/powerpoint/2010/main" val="258622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304800" y="76200"/>
            <a:ext cx="8610600" cy="1143000"/>
          </a:xfrm>
        </p:spPr>
        <p:txBody>
          <a:bodyPr/>
          <a:lstStyle/>
          <a:p>
            <a:pPr eaLnBrk="1" hangingPunct="1"/>
            <a:r>
              <a:rPr lang="en-US" dirty="0" err="1" smtClean="0">
                <a:solidFill>
                  <a:srgbClr val="00B050"/>
                </a:solidFill>
                <a:latin typeface="Arial" pitchFamily="34" charset="0"/>
                <a:cs typeface="Arial" pitchFamily="34" charset="0"/>
              </a:rPr>
              <a:t>SuperCities</a:t>
            </a:r>
            <a:r>
              <a:rPr lang="en-US" dirty="0" smtClean="0">
                <a:solidFill>
                  <a:srgbClr val="00B050"/>
                </a:solidFill>
                <a:latin typeface="Arial" pitchFamily="34" charset="0"/>
                <a:cs typeface="Arial" pitchFamily="34" charset="0"/>
              </a:rPr>
              <a:t> &amp; </a:t>
            </a:r>
            <a:r>
              <a:rPr lang="en-US" dirty="0" err="1" smtClean="0">
                <a:solidFill>
                  <a:srgbClr val="00B050"/>
                </a:solidFill>
                <a:latin typeface="Arial" pitchFamily="34" charset="0"/>
                <a:cs typeface="Arial" pitchFamily="34" charset="0"/>
              </a:rPr>
              <a:t>SuperGrids</a:t>
            </a:r>
            <a:endParaRPr lang="en-US" dirty="0" smtClean="0">
              <a:solidFill>
                <a:srgbClr val="00B050"/>
              </a:solidFill>
              <a:latin typeface="Arial" pitchFamily="34" charset="0"/>
              <a:cs typeface="Arial" pitchFamily="34" charset="0"/>
            </a:endParaRPr>
          </a:p>
        </p:txBody>
      </p:sp>
      <p:sp>
        <p:nvSpPr>
          <p:cNvPr id="113667" name="Text Box 8"/>
          <p:cNvSpPr txBox="1">
            <a:spLocks noChangeArrowheads="1"/>
          </p:cNvSpPr>
          <p:nvPr/>
        </p:nvSpPr>
        <p:spPr bwMode="auto">
          <a:xfrm>
            <a:off x="5472113" y="11715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Nuclear Power can generate both electricity and hydrogen – “Hydricity”</a:t>
            </a:r>
            <a:endParaRPr lang="en-US" sz="2400">
              <a:solidFill>
                <a:srgbClr val="000000"/>
              </a:solidFill>
              <a:latin typeface="Calibri" pitchFamily="34" charset="0"/>
            </a:endParaRPr>
          </a:p>
        </p:txBody>
      </p:sp>
      <p:sp>
        <p:nvSpPr>
          <p:cNvPr id="359433" name="Text Box 9"/>
          <p:cNvSpPr txBox="1">
            <a:spLocks noChangeArrowheads="1"/>
          </p:cNvSpPr>
          <p:nvPr/>
        </p:nvSpPr>
        <p:spPr bwMode="auto">
          <a:xfrm>
            <a:off x="5497513" y="2657475"/>
            <a:ext cx="352901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Hydricity can be distributed in underground pipelines like natural gas</a:t>
            </a:r>
            <a:endParaRPr lang="en-US" sz="2400">
              <a:solidFill>
                <a:srgbClr val="000000"/>
              </a:solidFill>
              <a:latin typeface="Calibri" pitchFamily="34" charset="0"/>
            </a:endParaRPr>
          </a:p>
        </p:txBody>
      </p:sp>
      <p:sp>
        <p:nvSpPr>
          <p:cNvPr id="359434" name="Text Box 10"/>
          <p:cNvSpPr txBox="1">
            <a:spLocks noChangeArrowheads="1"/>
          </p:cNvSpPr>
          <p:nvPr/>
        </p:nvSpPr>
        <p:spPr bwMode="auto">
          <a:xfrm>
            <a:off x="5503863" y="4164013"/>
            <a:ext cx="35290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The infrastructure can take the form of a </a:t>
            </a:r>
            <a:r>
              <a:rPr lang="en-US" sz="2400" b="1">
                <a:solidFill>
                  <a:srgbClr val="33CC33"/>
                </a:solidFill>
                <a:latin typeface="Calibri" pitchFamily="34" charset="0"/>
              </a:rPr>
              <a:t>SuperGrid</a:t>
            </a:r>
          </a:p>
        </p:txBody>
      </p:sp>
      <p:sp>
        <p:nvSpPr>
          <p:cNvPr id="359435" name="Text Box 11"/>
          <p:cNvSpPr txBox="1">
            <a:spLocks noChangeArrowheads="1"/>
          </p:cNvSpPr>
          <p:nvPr/>
        </p:nvSpPr>
        <p:spPr bwMode="auto">
          <a:xfrm>
            <a:off x="5497513" y="5189538"/>
            <a:ext cx="35290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9075" indent="-2190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95000"/>
              </a:lnSpc>
              <a:spcBef>
                <a:spcPct val="25000"/>
              </a:spcBef>
              <a:spcAft>
                <a:spcPct val="25000"/>
              </a:spcAft>
              <a:buFontTx/>
              <a:buChar char="•"/>
            </a:pPr>
            <a:r>
              <a:rPr lang="en-US" sz="2400">
                <a:solidFill>
                  <a:srgbClr val="454545"/>
                </a:solidFill>
                <a:latin typeface="Calibri" pitchFamily="34" charset="0"/>
              </a:rPr>
              <a:t>…or a</a:t>
            </a:r>
            <a:br>
              <a:rPr lang="en-US" sz="2400">
                <a:solidFill>
                  <a:srgbClr val="454545"/>
                </a:solidFill>
                <a:latin typeface="Calibri" pitchFamily="34" charset="0"/>
              </a:rPr>
            </a:br>
            <a:r>
              <a:rPr lang="en-US" sz="2400" b="1">
                <a:solidFill>
                  <a:srgbClr val="0099CC"/>
                </a:solidFill>
                <a:latin typeface="Calibri" pitchFamily="34" charset="0"/>
              </a:rPr>
              <a:t>SuperCity</a:t>
            </a:r>
          </a:p>
        </p:txBody>
      </p:sp>
      <p:grpSp>
        <p:nvGrpSpPr>
          <p:cNvPr id="2" name="Group 150"/>
          <p:cNvGrpSpPr>
            <a:grpSpLocks noChangeAspect="1"/>
          </p:cNvGrpSpPr>
          <p:nvPr/>
        </p:nvGrpSpPr>
        <p:grpSpPr bwMode="auto">
          <a:xfrm>
            <a:off x="331788" y="3827463"/>
            <a:ext cx="4919662" cy="2725737"/>
            <a:chOff x="209" y="2370"/>
            <a:chExt cx="3099" cy="1717"/>
          </a:xfrm>
        </p:grpSpPr>
        <p:sp>
          <p:nvSpPr>
            <p:cNvPr id="113673" name="AutoShape 149"/>
            <p:cNvSpPr>
              <a:spLocks noChangeAspect="1" noChangeArrowheads="1" noTextEdit="1"/>
            </p:cNvSpPr>
            <p:nvPr/>
          </p:nvSpPr>
          <p:spPr bwMode="auto">
            <a:xfrm>
              <a:off x="209" y="2370"/>
              <a:ext cx="3099" cy="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13674" name="Picture 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5" name="Rectangle 152"/>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Supermarket</a:t>
              </a:r>
              <a:endParaRPr lang="en-US">
                <a:solidFill>
                  <a:srgbClr val="000000"/>
                </a:solidFill>
                <a:latin typeface="Calibri" pitchFamily="34" charset="0"/>
              </a:endParaRPr>
            </a:p>
          </p:txBody>
        </p:sp>
        <p:sp>
          <p:nvSpPr>
            <p:cNvPr id="113676" name="Rectangle 153"/>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School</a:t>
              </a:r>
              <a:endParaRPr lang="en-US">
                <a:solidFill>
                  <a:srgbClr val="000000"/>
                </a:solidFill>
                <a:latin typeface="Calibri" pitchFamily="34" charset="0"/>
              </a:endParaRPr>
            </a:p>
          </p:txBody>
        </p:sp>
        <p:sp>
          <p:nvSpPr>
            <p:cNvPr id="113677" name="Rectangle 154"/>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Home</a:t>
              </a:r>
              <a:endParaRPr lang="en-US">
                <a:solidFill>
                  <a:srgbClr val="000000"/>
                </a:solidFill>
                <a:latin typeface="Calibri" pitchFamily="34" charset="0"/>
              </a:endParaRPr>
            </a:p>
          </p:txBody>
        </p:sp>
        <p:sp>
          <p:nvSpPr>
            <p:cNvPr id="113678" name="Rectangle 155"/>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Family Car</a:t>
              </a:r>
              <a:endParaRPr lang="en-US">
                <a:solidFill>
                  <a:srgbClr val="000000"/>
                </a:solidFill>
                <a:latin typeface="Calibri" pitchFamily="34" charset="0"/>
              </a:endParaRPr>
            </a:p>
          </p:txBody>
        </p:sp>
        <p:sp>
          <p:nvSpPr>
            <p:cNvPr id="113679" name="Rectangle 156"/>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DNA</a:t>
              </a:r>
              <a:endParaRPr lang="en-US">
                <a:solidFill>
                  <a:srgbClr val="000000"/>
                </a:solidFill>
                <a:latin typeface="Calibri" pitchFamily="34" charset="0"/>
              </a:endParaRPr>
            </a:p>
          </p:txBody>
        </p:sp>
        <p:sp>
          <p:nvSpPr>
            <p:cNvPr id="113680" name="Rectangle 157"/>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681" name="Rectangle 158"/>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to</a:t>
              </a:r>
              <a:endParaRPr lang="en-US">
                <a:solidFill>
                  <a:srgbClr val="000000"/>
                </a:solidFill>
                <a:latin typeface="Calibri" pitchFamily="34" charset="0"/>
              </a:endParaRPr>
            </a:p>
          </p:txBody>
        </p:sp>
        <p:sp>
          <p:nvSpPr>
            <p:cNvPr id="113682" name="Rectangle 159"/>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683" name="Rectangle 160"/>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order.com</a:t>
              </a:r>
              <a:endParaRPr lang="en-US">
                <a:solidFill>
                  <a:srgbClr val="000000"/>
                </a:solidFill>
                <a:latin typeface="Calibri" pitchFamily="34" charset="0"/>
              </a:endParaRPr>
            </a:p>
          </p:txBody>
        </p:sp>
        <p:sp>
          <p:nvSpPr>
            <p:cNvPr id="113684" name="Rectangle 161"/>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Nuclear</a:t>
              </a:r>
              <a:endParaRPr lang="en-US">
                <a:solidFill>
                  <a:srgbClr val="000000"/>
                </a:solidFill>
                <a:latin typeface="Calibri" pitchFamily="34" charset="0"/>
              </a:endParaRPr>
            </a:p>
          </p:txBody>
        </p:sp>
        <p:sp>
          <p:nvSpPr>
            <p:cNvPr id="113685" name="Rectangle 162"/>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plant</a:t>
              </a:r>
              <a:endParaRPr lang="en-US">
                <a:solidFill>
                  <a:srgbClr val="000000"/>
                </a:solidFill>
                <a:latin typeface="Calibri" pitchFamily="34" charset="0"/>
              </a:endParaRPr>
            </a:p>
          </p:txBody>
        </p:sp>
        <p:sp>
          <p:nvSpPr>
            <p:cNvPr id="113686" name="Freeform 163"/>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113687" name="Rectangle 164"/>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688" name="Rectangle 165"/>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689" name="Rectangle 166"/>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690" name="Rectangle 167"/>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691" name="Line 168"/>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2" name="Line 169"/>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3" name="Rectangle 170"/>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HTSC/MgB</a:t>
              </a:r>
              <a:endParaRPr lang="en-US">
                <a:solidFill>
                  <a:srgbClr val="000000"/>
                </a:solidFill>
                <a:latin typeface="Calibri" pitchFamily="34" charset="0"/>
              </a:endParaRPr>
            </a:p>
          </p:txBody>
        </p:sp>
        <p:sp>
          <p:nvSpPr>
            <p:cNvPr id="113694" name="Rectangle 171"/>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695" name="Line 172"/>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6" name="Line 173"/>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3697" name="Picture 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8" name="Picture 1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2396"/>
              <a:ext cx="309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9" name="Rectangle 176"/>
            <p:cNvSpPr>
              <a:spLocks noChangeArrowheads="1"/>
            </p:cNvSpPr>
            <p:nvPr/>
          </p:nvSpPr>
          <p:spPr bwMode="auto">
            <a:xfrm>
              <a:off x="395" y="2544"/>
              <a:ext cx="6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Supermarket</a:t>
              </a:r>
              <a:endParaRPr lang="en-US">
                <a:solidFill>
                  <a:srgbClr val="000000"/>
                </a:solidFill>
                <a:latin typeface="Calibri" pitchFamily="34" charset="0"/>
              </a:endParaRPr>
            </a:p>
          </p:txBody>
        </p:sp>
        <p:sp>
          <p:nvSpPr>
            <p:cNvPr id="113700" name="Rectangle 177"/>
            <p:cNvSpPr>
              <a:spLocks noChangeArrowheads="1"/>
            </p:cNvSpPr>
            <p:nvPr/>
          </p:nvSpPr>
          <p:spPr bwMode="auto">
            <a:xfrm>
              <a:off x="1404" y="2442"/>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School</a:t>
              </a:r>
              <a:endParaRPr lang="en-US">
                <a:solidFill>
                  <a:srgbClr val="000000"/>
                </a:solidFill>
                <a:latin typeface="Calibri" pitchFamily="34" charset="0"/>
              </a:endParaRPr>
            </a:p>
          </p:txBody>
        </p:sp>
        <p:sp>
          <p:nvSpPr>
            <p:cNvPr id="113701" name="Rectangle 178"/>
            <p:cNvSpPr>
              <a:spLocks noChangeArrowheads="1"/>
            </p:cNvSpPr>
            <p:nvPr/>
          </p:nvSpPr>
          <p:spPr bwMode="auto">
            <a:xfrm>
              <a:off x="2361" y="2497"/>
              <a:ext cx="2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Home</a:t>
              </a:r>
              <a:endParaRPr lang="en-US">
                <a:solidFill>
                  <a:srgbClr val="000000"/>
                </a:solidFill>
                <a:latin typeface="Calibri" pitchFamily="34" charset="0"/>
              </a:endParaRPr>
            </a:p>
          </p:txBody>
        </p:sp>
        <p:sp>
          <p:nvSpPr>
            <p:cNvPr id="113702" name="Rectangle 179"/>
            <p:cNvSpPr>
              <a:spLocks noChangeArrowheads="1"/>
            </p:cNvSpPr>
            <p:nvPr/>
          </p:nvSpPr>
          <p:spPr bwMode="auto">
            <a:xfrm>
              <a:off x="2685" y="2800"/>
              <a:ext cx="53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Family Car</a:t>
              </a:r>
              <a:endParaRPr lang="en-US">
                <a:solidFill>
                  <a:srgbClr val="000000"/>
                </a:solidFill>
                <a:latin typeface="Calibri" pitchFamily="34" charset="0"/>
              </a:endParaRPr>
            </a:p>
          </p:txBody>
        </p:sp>
        <p:sp>
          <p:nvSpPr>
            <p:cNvPr id="113703" name="Rectangle 180"/>
            <p:cNvSpPr>
              <a:spLocks noChangeArrowheads="1"/>
            </p:cNvSpPr>
            <p:nvPr/>
          </p:nvSpPr>
          <p:spPr bwMode="auto">
            <a:xfrm>
              <a:off x="307" y="3793"/>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DNA</a:t>
              </a:r>
              <a:endParaRPr lang="en-US">
                <a:solidFill>
                  <a:srgbClr val="000000"/>
                </a:solidFill>
                <a:latin typeface="Calibri" pitchFamily="34" charset="0"/>
              </a:endParaRPr>
            </a:p>
          </p:txBody>
        </p:sp>
        <p:sp>
          <p:nvSpPr>
            <p:cNvPr id="113704" name="Rectangle 181"/>
            <p:cNvSpPr>
              <a:spLocks noChangeArrowheads="1"/>
            </p:cNvSpPr>
            <p:nvPr/>
          </p:nvSpPr>
          <p:spPr bwMode="auto">
            <a:xfrm>
              <a:off x="541"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705" name="Rectangle 182"/>
            <p:cNvSpPr>
              <a:spLocks noChangeArrowheads="1"/>
            </p:cNvSpPr>
            <p:nvPr/>
          </p:nvSpPr>
          <p:spPr bwMode="auto">
            <a:xfrm>
              <a:off x="604" y="3793"/>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to</a:t>
              </a:r>
              <a:endParaRPr lang="en-US">
                <a:solidFill>
                  <a:srgbClr val="000000"/>
                </a:solidFill>
                <a:latin typeface="Calibri" pitchFamily="34" charset="0"/>
              </a:endParaRPr>
            </a:p>
          </p:txBody>
        </p:sp>
        <p:sp>
          <p:nvSpPr>
            <p:cNvPr id="113706" name="Rectangle 183"/>
            <p:cNvSpPr>
              <a:spLocks noChangeArrowheads="1"/>
            </p:cNvSpPr>
            <p:nvPr/>
          </p:nvSpPr>
          <p:spPr bwMode="auto">
            <a:xfrm>
              <a:off x="707" y="3793"/>
              <a:ext cx="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a:t>
              </a:r>
              <a:endParaRPr lang="en-US">
                <a:solidFill>
                  <a:srgbClr val="000000"/>
                </a:solidFill>
                <a:latin typeface="Calibri" pitchFamily="34" charset="0"/>
              </a:endParaRPr>
            </a:p>
          </p:txBody>
        </p:sp>
        <p:sp>
          <p:nvSpPr>
            <p:cNvPr id="113707" name="Rectangle 184"/>
            <p:cNvSpPr>
              <a:spLocks noChangeArrowheads="1"/>
            </p:cNvSpPr>
            <p:nvPr/>
          </p:nvSpPr>
          <p:spPr bwMode="auto">
            <a:xfrm>
              <a:off x="771" y="3793"/>
              <a:ext cx="5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order.com</a:t>
              </a:r>
              <a:endParaRPr lang="en-US">
                <a:solidFill>
                  <a:srgbClr val="000000"/>
                </a:solidFill>
                <a:latin typeface="Calibri" pitchFamily="34" charset="0"/>
              </a:endParaRPr>
            </a:p>
          </p:txBody>
        </p:sp>
        <p:sp>
          <p:nvSpPr>
            <p:cNvPr id="113708" name="Rectangle 185"/>
            <p:cNvSpPr>
              <a:spLocks noChangeArrowheads="1"/>
            </p:cNvSpPr>
            <p:nvPr/>
          </p:nvSpPr>
          <p:spPr bwMode="auto">
            <a:xfrm>
              <a:off x="1734" y="3310"/>
              <a:ext cx="3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Nuclear</a:t>
              </a:r>
              <a:endParaRPr lang="en-US">
                <a:solidFill>
                  <a:srgbClr val="000000"/>
                </a:solidFill>
                <a:latin typeface="Calibri" pitchFamily="34" charset="0"/>
              </a:endParaRPr>
            </a:p>
          </p:txBody>
        </p:sp>
        <p:sp>
          <p:nvSpPr>
            <p:cNvPr id="113709" name="Rectangle 186"/>
            <p:cNvSpPr>
              <a:spLocks noChangeArrowheads="1"/>
            </p:cNvSpPr>
            <p:nvPr/>
          </p:nvSpPr>
          <p:spPr bwMode="auto">
            <a:xfrm>
              <a:off x="1804" y="3434"/>
              <a:ext cx="2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plant</a:t>
              </a:r>
              <a:endParaRPr lang="en-US">
                <a:solidFill>
                  <a:srgbClr val="000000"/>
                </a:solidFill>
                <a:latin typeface="Calibri" pitchFamily="34" charset="0"/>
              </a:endParaRPr>
            </a:p>
          </p:txBody>
        </p:sp>
        <p:sp>
          <p:nvSpPr>
            <p:cNvPr id="113710" name="Freeform 187"/>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113711" name="Rectangle 188"/>
            <p:cNvSpPr>
              <a:spLocks noChangeArrowheads="1"/>
            </p:cNvSpPr>
            <p:nvPr/>
          </p:nvSpPr>
          <p:spPr bwMode="auto">
            <a:xfrm>
              <a:off x="3029" y="249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712" name="Rectangle 189"/>
            <p:cNvSpPr>
              <a:spLocks noChangeArrowheads="1"/>
            </p:cNvSpPr>
            <p:nvPr/>
          </p:nvSpPr>
          <p:spPr bwMode="auto">
            <a:xfrm>
              <a:off x="3108" y="256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713" name="Rectangle 190"/>
            <p:cNvSpPr>
              <a:spLocks noChangeArrowheads="1"/>
            </p:cNvSpPr>
            <p:nvPr/>
          </p:nvSpPr>
          <p:spPr bwMode="auto">
            <a:xfrm>
              <a:off x="2027" y="3743"/>
              <a:ext cx="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a:t>
              </a:r>
              <a:endParaRPr lang="en-US">
                <a:solidFill>
                  <a:srgbClr val="000000"/>
                </a:solidFill>
                <a:latin typeface="Calibri" pitchFamily="34" charset="0"/>
              </a:endParaRPr>
            </a:p>
          </p:txBody>
        </p:sp>
        <p:sp>
          <p:nvSpPr>
            <p:cNvPr id="113714" name="Rectangle 191"/>
            <p:cNvSpPr>
              <a:spLocks noChangeArrowheads="1"/>
            </p:cNvSpPr>
            <p:nvPr/>
          </p:nvSpPr>
          <p:spPr bwMode="auto">
            <a:xfrm>
              <a:off x="2106" y="3810"/>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715" name="Line 192"/>
            <p:cNvSpPr>
              <a:spLocks noChangeShapeType="1"/>
            </p:cNvSpPr>
            <p:nvPr/>
          </p:nvSpPr>
          <p:spPr bwMode="auto">
            <a:xfrm flipV="1">
              <a:off x="2128" y="3610"/>
              <a:ext cx="258"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16" name="Line 193"/>
            <p:cNvSpPr>
              <a:spLocks noChangeShapeType="1"/>
            </p:cNvSpPr>
            <p:nvPr/>
          </p:nvSpPr>
          <p:spPr bwMode="auto">
            <a:xfrm flipV="1">
              <a:off x="2128" y="3610"/>
              <a:ext cx="372" cy="17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17" name="Rectangle 194"/>
            <p:cNvSpPr>
              <a:spLocks noChangeArrowheads="1"/>
            </p:cNvSpPr>
            <p:nvPr/>
          </p:nvSpPr>
          <p:spPr bwMode="auto">
            <a:xfrm>
              <a:off x="2256" y="3921"/>
              <a:ext cx="5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300" b="1">
                  <a:solidFill>
                    <a:srgbClr val="000000"/>
                  </a:solidFill>
                  <a:latin typeface="Comic Sans MS" pitchFamily="66" charset="0"/>
                </a:rPr>
                <a:t>HTSC/MgB</a:t>
              </a:r>
              <a:endParaRPr lang="en-US">
                <a:solidFill>
                  <a:srgbClr val="000000"/>
                </a:solidFill>
                <a:latin typeface="Calibri" pitchFamily="34" charset="0"/>
              </a:endParaRPr>
            </a:p>
          </p:txBody>
        </p:sp>
        <p:sp>
          <p:nvSpPr>
            <p:cNvPr id="113718" name="Rectangle 195"/>
            <p:cNvSpPr>
              <a:spLocks noChangeArrowheads="1"/>
            </p:cNvSpPr>
            <p:nvPr/>
          </p:nvSpPr>
          <p:spPr bwMode="auto">
            <a:xfrm>
              <a:off x="2806" y="3988"/>
              <a:ext cx="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b="1">
                  <a:solidFill>
                    <a:srgbClr val="000000"/>
                  </a:solidFill>
                  <a:latin typeface="Comic Sans MS" pitchFamily="66" charset="0"/>
                </a:rPr>
                <a:t>2</a:t>
              </a:r>
              <a:endParaRPr lang="en-US">
                <a:solidFill>
                  <a:srgbClr val="000000"/>
                </a:solidFill>
                <a:latin typeface="Calibri" pitchFamily="34" charset="0"/>
              </a:endParaRPr>
            </a:p>
          </p:txBody>
        </p:sp>
        <p:sp>
          <p:nvSpPr>
            <p:cNvPr id="113719" name="Line 196"/>
            <p:cNvSpPr>
              <a:spLocks noChangeShapeType="1"/>
            </p:cNvSpPr>
            <p:nvPr/>
          </p:nvSpPr>
          <p:spPr bwMode="auto">
            <a:xfrm flipV="1">
              <a:off x="2386" y="3661"/>
              <a:ext cx="114" cy="23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20" name="Line 197"/>
            <p:cNvSpPr>
              <a:spLocks noChangeShapeType="1"/>
            </p:cNvSpPr>
            <p:nvPr/>
          </p:nvSpPr>
          <p:spPr bwMode="auto">
            <a:xfrm flipV="1">
              <a:off x="2386" y="3738"/>
              <a:ext cx="172" cy="1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3721" name="Picture 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 y="2370"/>
              <a:ext cx="2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9741" name="Picture 317" descr="SuperG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1247775"/>
            <a:ext cx="49720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1990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9433"/>
                                        </p:tgtEl>
                                        <p:attrNameLst>
                                          <p:attrName>style.visibility</p:attrName>
                                        </p:attrNameLst>
                                      </p:cBhvr>
                                      <p:to>
                                        <p:strVal val="visible"/>
                                      </p:to>
                                    </p:set>
                                    <p:anim calcmode="lin" valueType="num">
                                      <p:cBhvr additive="base">
                                        <p:cTn id="7" dur="500" fill="hold"/>
                                        <p:tgtEl>
                                          <p:spTgt spid="359433"/>
                                        </p:tgtEl>
                                        <p:attrNameLst>
                                          <p:attrName>ppt_x</p:attrName>
                                        </p:attrNameLst>
                                      </p:cBhvr>
                                      <p:tavLst>
                                        <p:tav tm="0">
                                          <p:val>
                                            <p:strVal val="#ppt_x"/>
                                          </p:val>
                                        </p:tav>
                                        <p:tav tm="100000">
                                          <p:val>
                                            <p:strVal val="#ppt_x"/>
                                          </p:val>
                                        </p:tav>
                                      </p:tavLst>
                                    </p:anim>
                                    <p:anim calcmode="lin" valueType="num">
                                      <p:cBhvr additive="base">
                                        <p:cTn id="8" dur="500" fill="hold"/>
                                        <p:tgtEl>
                                          <p:spTgt spid="3594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9434"/>
                                        </p:tgtEl>
                                        <p:attrNameLst>
                                          <p:attrName>style.visibility</p:attrName>
                                        </p:attrNameLst>
                                      </p:cBhvr>
                                      <p:to>
                                        <p:strVal val="visible"/>
                                      </p:to>
                                    </p:set>
                                    <p:anim calcmode="lin" valueType="num">
                                      <p:cBhvr additive="base">
                                        <p:cTn id="13" dur="500" fill="hold"/>
                                        <p:tgtEl>
                                          <p:spTgt spid="359434"/>
                                        </p:tgtEl>
                                        <p:attrNameLst>
                                          <p:attrName>ppt_x</p:attrName>
                                        </p:attrNameLst>
                                      </p:cBhvr>
                                      <p:tavLst>
                                        <p:tav tm="0">
                                          <p:val>
                                            <p:strVal val="#ppt_x"/>
                                          </p:val>
                                        </p:tav>
                                        <p:tav tm="100000">
                                          <p:val>
                                            <p:strVal val="#ppt_x"/>
                                          </p:val>
                                        </p:tav>
                                      </p:tavLst>
                                    </p:anim>
                                    <p:anim calcmode="lin" valueType="num">
                                      <p:cBhvr additive="base">
                                        <p:cTn id="14" dur="500" fill="hold"/>
                                        <p:tgtEl>
                                          <p:spTgt spid="35943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59741"/>
                                        </p:tgtEl>
                                        <p:attrNameLst>
                                          <p:attrName>style.visibility</p:attrName>
                                        </p:attrNameLst>
                                      </p:cBhvr>
                                      <p:to>
                                        <p:strVal val="visible"/>
                                      </p:to>
                                    </p:set>
                                    <p:animEffect transition="in" filter="dissolve">
                                      <p:cBhvr>
                                        <p:cTn id="18" dur="500"/>
                                        <p:tgtEl>
                                          <p:spTgt spid="359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435"/>
                                        </p:tgtEl>
                                        <p:attrNameLst>
                                          <p:attrName>style.visibility</p:attrName>
                                        </p:attrNameLst>
                                      </p:cBhvr>
                                      <p:to>
                                        <p:strVal val="visible"/>
                                      </p:to>
                                    </p:set>
                                    <p:anim calcmode="lin" valueType="num">
                                      <p:cBhvr additive="base">
                                        <p:cTn id="23" dur="500" fill="hold"/>
                                        <p:tgtEl>
                                          <p:spTgt spid="359435"/>
                                        </p:tgtEl>
                                        <p:attrNameLst>
                                          <p:attrName>ppt_x</p:attrName>
                                        </p:attrNameLst>
                                      </p:cBhvr>
                                      <p:tavLst>
                                        <p:tav tm="0">
                                          <p:val>
                                            <p:strVal val="#ppt_x"/>
                                          </p:val>
                                        </p:tav>
                                        <p:tav tm="100000">
                                          <p:val>
                                            <p:strVal val="#ppt_x"/>
                                          </p:val>
                                        </p:tav>
                                      </p:tavLst>
                                    </p:anim>
                                    <p:anim calcmode="lin" valueType="num">
                                      <p:cBhvr additive="base">
                                        <p:cTn id="24" dur="500" fill="hold"/>
                                        <p:tgtEl>
                                          <p:spTgt spid="35943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3" grpId="0"/>
      <p:bldP spid="359434" grpId="0"/>
      <p:bldP spid="35943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76200"/>
            <a:ext cx="8229600" cy="1143000"/>
          </a:xfrm>
        </p:spPr>
        <p:txBody>
          <a:bodyPr/>
          <a:lstStyle/>
          <a:p>
            <a:pPr eaLnBrk="1" hangingPunct="1"/>
            <a:r>
              <a:rPr lang="en-US" smtClean="0"/>
              <a:t>SuperSuburb</a:t>
            </a:r>
          </a:p>
        </p:txBody>
      </p:sp>
      <p:pic>
        <p:nvPicPr>
          <p:cNvPr id="174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31900"/>
            <a:ext cx="86106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684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checkerboard(across)">
                                      <p:cBhvr>
                                        <p:cTn id="7" dur="500"/>
                                        <p:tgtEl>
                                          <p:spTgt spid="174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53149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2309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2819400"/>
            <a:ext cx="8839200" cy="1066800"/>
          </a:xfrm>
        </p:spPr>
        <p:txBody>
          <a:bodyPr rtlCol="0">
            <a:normAutofit fontScale="90000"/>
          </a:bodyPr>
          <a:lstStyle/>
          <a:p>
            <a:pPr eaLnBrk="1" fontAlgn="auto" hangingPunct="1">
              <a:spcAft>
                <a:spcPts val="0"/>
              </a:spcAft>
              <a:defRPr/>
            </a:pPr>
            <a:r>
              <a:rPr lang="en-US" sz="7300" b="1" dirty="0" smtClean="0">
                <a:solidFill>
                  <a:schemeClr val="accent2"/>
                </a:solidFill>
              </a:rPr>
              <a:t> Some Other Possibilities</a:t>
            </a:r>
            <a:endParaRPr lang="en-US" sz="4000" dirty="0"/>
          </a:p>
        </p:txBody>
      </p:sp>
    </p:spTree>
    <p:extLst>
      <p:ext uri="{BB962C8B-B14F-4D97-AF65-F5344CB8AC3E}">
        <p14:creationId xmlns:p14="http://schemas.microsoft.com/office/powerpoint/2010/main" val="38080396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71575"/>
            <a:ext cx="6934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4"/>
          <p:cNvSpPr>
            <a:spLocks noGrp="1" noChangeArrowheads="1"/>
          </p:cNvSpPr>
          <p:nvPr>
            <p:ph type="title" idx="4294967295"/>
          </p:nvPr>
        </p:nvSpPr>
        <p:spPr>
          <a:xfrm>
            <a:off x="381000" y="76200"/>
            <a:ext cx="8229600" cy="1143000"/>
          </a:xfrm>
        </p:spPr>
        <p:txBody>
          <a:bodyPr/>
          <a:lstStyle/>
          <a:p>
            <a:pPr eaLnBrk="1" hangingPunct="1"/>
            <a:r>
              <a:rPr lang="en-US" dirty="0" smtClean="0">
                <a:latin typeface="Arial" pitchFamily="34" charset="0"/>
                <a:cs typeface="Arial" pitchFamily="34" charset="0"/>
              </a:rPr>
              <a:t>A Canadian’s View of the World</a:t>
            </a:r>
          </a:p>
        </p:txBody>
      </p:sp>
    </p:spTree>
    <p:extLst>
      <p:ext uri="{BB962C8B-B14F-4D97-AF65-F5344CB8AC3E}">
        <p14:creationId xmlns:p14="http://schemas.microsoft.com/office/powerpoint/2010/main" val="23505887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title" idx="4294967295"/>
          </p:nvPr>
        </p:nvSpPr>
        <p:spPr>
          <a:xfrm>
            <a:off x="457200" y="76200"/>
            <a:ext cx="8229600" cy="1143000"/>
          </a:xfrm>
        </p:spPr>
        <p:txBody>
          <a:bodyPr/>
          <a:lstStyle/>
          <a:p>
            <a:pPr eaLnBrk="1" hangingPunct="1"/>
            <a:r>
              <a:rPr lang="en-US" dirty="0" smtClean="0">
                <a:latin typeface="Arial" pitchFamily="34" charset="0"/>
                <a:cs typeface="Arial" pitchFamily="34" charset="0"/>
              </a:rPr>
              <a:t>The Mackenzie Valley Pipeline </a:t>
            </a:r>
          </a:p>
        </p:txBody>
      </p:sp>
      <p:grpSp>
        <p:nvGrpSpPr>
          <p:cNvPr id="3" name="Group 2"/>
          <p:cNvGrpSpPr/>
          <p:nvPr/>
        </p:nvGrpSpPr>
        <p:grpSpPr>
          <a:xfrm>
            <a:off x="685800" y="1246188"/>
            <a:ext cx="8183563" cy="5383212"/>
            <a:chOff x="685800" y="1246188"/>
            <a:chExt cx="8183563" cy="5383212"/>
          </a:xfrm>
        </p:grpSpPr>
        <p:pic>
          <p:nvPicPr>
            <p:cNvPr id="71682" name="Picture 2" descr="Proposed Pipeline Rout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60500"/>
              <a:ext cx="66294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 Box 4"/>
            <p:cNvSpPr txBox="1">
              <a:spLocks noChangeArrowheads="1"/>
            </p:cNvSpPr>
            <p:nvPr/>
          </p:nvSpPr>
          <p:spPr bwMode="auto">
            <a:xfrm>
              <a:off x="4495800" y="2273300"/>
              <a:ext cx="3276600"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latin typeface="Calibri" pitchFamily="34" charset="0"/>
                </a:rPr>
                <a:t>1220 km</a:t>
              </a:r>
            </a:p>
            <a:p>
              <a:pPr algn="ctr" eaLnBrk="1" hangingPunct="1"/>
              <a:r>
                <a:rPr lang="en-US" sz="2800" b="1" dirty="0">
                  <a:latin typeface="Calibri" pitchFamily="34" charset="0"/>
                </a:rPr>
                <a:t>18 GW-thermal</a:t>
              </a:r>
            </a:p>
            <a:p>
              <a:pPr algn="ctr" eaLnBrk="1" hangingPunct="1"/>
              <a:r>
                <a:rPr lang="en-US" sz="2800" b="1" dirty="0">
                  <a:latin typeface="Calibri" pitchFamily="34" charset="0"/>
                </a:rPr>
                <a:t>2006 - 2010</a:t>
              </a:r>
            </a:p>
          </p:txBody>
        </p:sp>
        <p:sp>
          <p:nvSpPr>
            <p:cNvPr id="495621" name="Rectangle 5"/>
            <p:cNvSpPr>
              <a:spLocks noChangeArrowheads="1"/>
            </p:cNvSpPr>
            <p:nvPr/>
          </p:nvSpPr>
          <p:spPr bwMode="auto">
            <a:xfrm>
              <a:off x="4495800" y="1246188"/>
              <a:ext cx="437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Calibri" pitchFamily="34" charset="0"/>
                  <a:hlinkClick r:id="rId4"/>
                </a:rPr>
                <a:t>http://www.mackenziegasproject.com</a:t>
              </a:r>
              <a:endParaRPr lang="en-US" sz="2000">
                <a:latin typeface="Calibri" pitchFamily="34" charset="0"/>
              </a:endParaRPr>
            </a:p>
          </p:txBody>
        </p:sp>
      </p:grpSp>
      <p:sp>
        <p:nvSpPr>
          <p:cNvPr id="2" name="Rounded Rectangular Callout 1"/>
          <p:cNvSpPr/>
          <p:nvPr/>
        </p:nvSpPr>
        <p:spPr>
          <a:xfrm>
            <a:off x="381000" y="3657600"/>
            <a:ext cx="4953000" cy="2590800"/>
          </a:xfrm>
          <a:prstGeom prst="wedgeRoundRectCallout">
            <a:avLst>
              <a:gd name="adj1" fmla="val -21866"/>
              <a:gd name="adj2" fmla="val -7795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dirty="0" smtClean="0"/>
              <a:t>60% NG used to make electricity on arrival in USA. </a:t>
            </a:r>
            <a:r>
              <a:rPr lang="en-US" dirty="0"/>
              <a:t> </a:t>
            </a:r>
            <a:r>
              <a:rPr lang="en-US" dirty="0" smtClean="0"/>
              <a:t>Generate electricity at Delta “wellhead” and ship via HVDC </a:t>
            </a:r>
            <a:r>
              <a:rPr lang="en-US" dirty="0" err="1" smtClean="0"/>
              <a:t>SuperCable</a:t>
            </a:r>
            <a:r>
              <a:rPr lang="en-US" dirty="0" smtClean="0"/>
              <a:t>.</a:t>
            </a:r>
          </a:p>
          <a:p>
            <a:endParaRPr lang="en-US" dirty="0" smtClean="0"/>
          </a:p>
          <a:p>
            <a:pPr marL="342900" indent="-342900">
              <a:buAutoNum type="arabicParenR"/>
            </a:pPr>
            <a:r>
              <a:rPr lang="en-US" dirty="0" smtClean="0"/>
              <a:t>LNG </a:t>
            </a:r>
            <a:r>
              <a:rPr lang="en-US" dirty="0" err="1" smtClean="0"/>
              <a:t>Pipe+HTSC</a:t>
            </a:r>
            <a:r>
              <a:rPr lang="en-US" dirty="0" smtClean="0"/>
              <a:t> Cable in same ROW.</a:t>
            </a:r>
          </a:p>
          <a:p>
            <a:pPr marL="342900" indent="-342900">
              <a:buAutoNum type="arabicParenR"/>
            </a:pPr>
            <a:r>
              <a:rPr lang="en-US" dirty="0" smtClean="0"/>
              <a:t>2030:  When NG runs out, build nukes at wellhead sits to make protons and </a:t>
            </a:r>
            <a:r>
              <a:rPr lang="en-US" dirty="0" err="1" smtClean="0"/>
              <a:t>electons</a:t>
            </a:r>
            <a:r>
              <a:rPr lang="en-US" dirty="0" smtClean="0"/>
              <a:t>.</a:t>
            </a:r>
          </a:p>
          <a:p>
            <a:pPr marL="342900" indent="-342900">
              <a:buAutoNum type="arabicParenR"/>
            </a:pPr>
            <a:r>
              <a:rPr lang="en-US" dirty="0" smtClean="0"/>
              <a:t>The delivery infrastructure is already there!</a:t>
            </a:r>
          </a:p>
          <a:p>
            <a:pPr marL="342900" indent="-342900">
              <a:buAutoNum type="arabicParenR"/>
            </a:pPr>
            <a:endParaRPr lang="en-US" dirty="0" smtClean="0"/>
          </a:p>
        </p:txBody>
      </p:sp>
      <p:sp>
        <p:nvSpPr>
          <p:cNvPr id="4" name="Rounded Rectangle 3"/>
          <p:cNvSpPr/>
          <p:nvPr/>
        </p:nvSpPr>
        <p:spPr>
          <a:xfrm>
            <a:off x="4000500" y="2273300"/>
            <a:ext cx="4991100" cy="45085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smtClean="0">
                <a:solidFill>
                  <a:schemeClr val="tx1"/>
                </a:solidFill>
                <a:latin typeface="Arial" pitchFamily="34" charset="0"/>
                <a:cs typeface="Arial" pitchFamily="34" charset="0"/>
              </a:rPr>
              <a:t>Nota </a:t>
            </a:r>
            <a:r>
              <a:rPr lang="en-US" sz="3200" b="1" u="sng" dirty="0" err="1" smtClean="0">
                <a:solidFill>
                  <a:schemeClr val="tx1"/>
                </a:solidFill>
                <a:latin typeface="Arial" pitchFamily="34" charset="0"/>
                <a:cs typeface="Arial" pitchFamily="34" charset="0"/>
              </a:rPr>
              <a:t>Bene</a:t>
            </a:r>
            <a:r>
              <a:rPr lang="en-US" sz="3200" b="1" u="sng" dirty="0" smtClean="0">
                <a:solidFill>
                  <a:schemeClr val="tx1"/>
                </a:solidFill>
                <a:latin typeface="Arial" pitchFamily="34" charset="0"/>
                <a:cs typeface="Arial" pitchFamily="34" charset="0"/>
              </a:rPr>
              <a:t>!</a:t>
            </a:r>
            <a:endParaRPr lang="en-US" b="1" u="sng" dirty="0" smtClean="0">
              <a:solidFill>
                <a:schemeClr val="tx1"/>
              </a:solidFill>
              <a:latin typeface="Arial" pitchFamily="34" charset="0"/>
              <a:cs typeface="Arial" pitchFamily="34" charset="0"/>
            </a:endParaRPr>
          </a:p>
          <a:p>
            <a:pPr algn="ctr"/>
            <a:endParaRPr lang="en-US" dirty="0" smtClean="0">
              <a:solidFill>
                <a:schemeClr val="tx1"/>
              </a:solidFill>
            </a:endParaRPr>
          </a:p>
          <a:p>
            <a:r>
              <a:rPr lang="en-US" sz="2000" dirty="0" smtClean="0">
                <a:solidFill>
                  <a:schemeClr val="tx1"/>
                </a:solidFill>
                <a:latin typeface="Arial" pitchFamily="34" charset="0"/>
                <a:cs typeface="Arial" pitchFamily="34" charset="0"/>
              </a:rPr>
              <a:t>As of August, 2012, funding for the MVP has been reduced by about 30% due to the rapidly decreasing price of natural gas in North America, primarily due to expanding available “</a:t>
            </a:r>
            <a:r>
              <a:rPr lang="en-US" sz="2000" dirty="0" err="1" smtClean="0">
                <a:solidFill>
                  <a:schemeClr val="tx1"/>
                </a:solidFill>
                <a:latin typeface="Arial" pitchFamily="34" charset="0"/>
                <a:cs typeface="Arial" pitchFamily="34" charset="0"/>
              </a:rPr>
              <a:t>fracking</a:t>
            </a:r>
            <a:r>
              <a:rPr lang="en-US" sz="2000" dirty="0" smtClean="0">
                <a:solidFill>
                  <a:schemeClr val="tx1"/>
                </a:solidFill>
                <a:latin typeface="Arial" pitchFamily="34" charset="0"/>
                <a:cs typeface="Arial" pitchFamily="34" charset="0"/>
              </a:rPr>
              <a:t> </a:t>
            </a:r>
            <a:r>
              <a:rPr lang="en-US" sz="2000" dirty="0" smtClean="0">
                <a:solidFill>
                  <a:schemeClr val="tx1"/>
                </a:solidFill>
                <a:latin typeface="Arial" pitchFamily="34" charset="0"/>
                <a:cs typeface="Arial" pitchFamily="34" charset="0"/>
              </a:rPr>
              <a:t>accessible </a:t>
            </a:r>
            <a:r>
              <a:rPr lang="en-US" sz="2000" dirty="0" smtClean="0">
                <a:solidFill>
                  <a:schemeClr val="tx1"/>
                </a:solidFill>
                <a:latin typeface="Arial" pitchFamily="34" charset="0"/>
                <a:cs typeface="Arial" pitchFamily="34" charset="0"/>
              </a:rPr>
              <a:t>reserves” in the US.  However, such </a:t>
            </a:r>
            <a:r>
              <a:rPr lang="en-US" sz="2000" dirty="0" smtClean="0">
                <a:solidFill>
                  <a:schemeClr val="tx1"/>
                </a:solidFill>
                <a:latin typeface="Arial" pitchFamily="34" charset="0"/>
                <a:cs typeface="Arial" pitchFamily="34" charset="0"/>
              </a:rPr>
              <a:t>means </a:t>
            </a:r>
            <a:r>
              <a:rPr lang="en-US" sz="2000" dirty="0" smtClean="0">
                <a:solidFill>
                  <a:schemeClr val="tx1"/>
                </a:solidFill>
                <a:latin typeface="Arial" pitchFamily="34" charset="0"/>
                <a:cs typeface="Arial" pitchFamily="34" charset="0"/>
              </a:rPr>
              <a:t>the MVP scenario will only expand globally.  E.g., to Poland, Mexico, Asia and elsewhere.</a:t>
            </a:r>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05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normAutofit fontScale="90000"/>
          </a:bodyPr>
          <a:lstStyle/>
          <a:p>
            <a:r>
              <a:rPr lang="en-US" sz="4000" b="1" smtClean="0"/>
              <a:t>Transporting Tens of Gigawatts to the </a:t>
            </a:r>
            <a:r>
              <a:rPr lang="en-US" sz="4000" b="1" smtClean="0">
                <a:solidFill>
                  <a:srgbClr val="00B050"/>
                </a:solidFill>
              </a:rPr>
              <a:t>Green</a:t>
            </a:r>
            <a:r>
              <a:rPr lang="en-US" sz="4000" b="1" smtClean="0"/>
              <a:t> Market</a:t>
            </a:r>
            <a:endParaRPr lang="en-US" sz="4000" smtClean="0"/>
          </a:p>
        </p:txBody>
      </p:sp>
      <p:sp>
        <p:nvSpPr>
          <p:cNvPr id="108547" name="TextBox 3"/>
          <p:cNvSpPr txBox="1">
            <a:spLocks noChangeArrowheads="1"/>
          </p:cNvSpPr>
          <p:nvPr/>
        </p:nvSpPr>
        <p:spPr bwMode="auto">
          <a:xfrm>
            <a:off x="838200" y="14986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000">
                <a:latin typeface="Arial" pitchFamily="34" charset="0"/>
              </a:rPr>
              <a:t>12 – 13 May 2011</a:t>
            </a:r>
          </a:p>
          <a:p>
            <a:pPr algn="ctr" eaLnBrk="1" hangingPunct="1"/>
            <a:r>
              <a:rPr lang="en-US" sz="2000">
                <a:latin typeface="Arial" pitchFamily="34" charset="0"/>
              </a:rPr>
              <a:t>Institute for Advanced Sustainability Studies</a:t>
            </a:r>
          </a:p>
          <a:p>
            <a:pPr algn="ctr" eaLnBrk="1" hangingPunct="1"/>
            <a:r>
              <a:rPr lang="en-US" sz="2000">
                <a:latin typeface="Arial" pitchFamily="34" charset="0"/>
              </a:rPr>
              <a:t>Potsdam, Germany</a:t>
            </a:r>
          </a:p>
        </p:txBody>
      </p:sp>
      <p:pic>
        <p:nvPicPr>
          <p:cNvPr id="108548" name="Picture 2" descr="http://www.iass-potsdam.de/uploads/pics/DSC_5099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16200"/>
            <a:ext cx="6096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374340" y="4191000"/>
            <a:ext cx="8382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9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143000"/>
          </a:xfrm>
        </p:spPr>
        <p:txBody>
          <a:bodyPr/>
          <a:lstStyle/>
          <a:p>
            <a:r>
              <a:rPr lang="en-US" dirty="0" smtClean="0"/>
              <a:t>An American Experiment!</a:t>
            </a:r>
          </a:p>
        </p:txBody>
      </p:sp>
      <p:pic>
        <p:nvPicPr>
          <p:cNvPr id="798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81075"/>
            <a:ext cx="7735888"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9258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228600" y="76200"/>
            <a:ext cx="8686800" cy="1143000"/>
          </a:xfrm>
        </p:spPr>
        <p:txBody>
          <a:bodyPr/>
          <a:lstStyle/>
          <a:p>
            <a:r>
              <a:rPr lang="en-US" sz="4000" smtClean="0"/>
              <a:t>Powering Europe with Sahara Solar</a:t>
            </a:r>
          </a:p>
        </p:txBody>
      </p:sp>
      <p:pic>
        <p:nvPicPr>
          <p:cNvPr id="111619" name="Picture 2" descr="C:\Users\PAULMI~1\AppData\Local\Temp\scl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350963"/>
            <a:ext cx="7102475"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1967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C:\Users\PAULMI~1\AppData\Local\Temp\scl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769938"/>
            <a:ext cx="892810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4398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76200"/>
            <a:ext cx="8229600" cy="1143000"/>
          </a:xfrm>
        </p:spPr>
        <p:txBody>
          <a:bodyPr/>
          <a:lstStyle/>
          <a:p>
            <a:r>
              <a:rPr lang="en-US" smtClean="0"/>
              <a:t>Go Where the Sun Shines</a:t>
            </a:r>
          </a:p>
        </p:txBody>
      </p:sp>
      <p:pic>
        <p:nvPicPr>
          <p:cNvPr id="1136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8763"/>
            <a:ext cx="5499100"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4398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76200"/>
            <a:ext cx="8229600" cy="1143000"/>
          </a:xfrm>
        </p:spPr>
        <p:txBody>
          <a:bodyPr/>
          <a:lstStyle/>
          <a:p>
            <a:r>
              <a:rPr lang="en-US" smtClean="0"/>
              <a:t>Solar – PV &amp; Thermal</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3428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t>Superconducting SolarPipe</a:t>
            </a:r>
          </a:p>
        </p:txBody>
      </p:sp>
      <p:pic>
        <p:nvPicPr>
          <p:cNvPr id="115715" name="Picture 2" descr="C:\Users\PAULMI~1\AppData\Local\Temp\scl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6755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721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533400" y="2286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a:solidFill>
                  <a:schemeClr val="tx2"/>
                </a:solidFill>
                <a:latin typeface="+mj-lt"/>
                <a:ea typeface="+mj-ea"/>
                <a:cs typeface="+mj-cs"/>
              </a:defRPr>
            </a:lvl1pPr>
            <a:lvl2pPr algn="ctr" rtl="0" eaLnBrk="0" fontAlgn="base" hangingPunct="0">
              <a:spcBef>
                <a:spcPct val="0"/>
              </a:spcBef>
              <a:spcAft>
                <a:spcPct val="0"/>
              </a:spcAft>
              <a:defRPr sz="4400" u="sng">
                <a:solidFill>
                  <a:schemeClr val="tx2"/>
                </a:solidFill>
                <a:latin typeface="Arial" pitchFamily="34" charset="0"/>
              </a:defRPr>
            </a:lvl2pPr>
            <a:lvl3pPr algn="ctr" rtl="0" eaLnBrk="0" fontAlgn="base" hangingPunct="0">
              <a:spcBef>
                <a:spcPct val="0"/>
              </a:spcBef>
              <a:spcAft>
                <a:spcPct val="0"/>
              </a:spcAft>
              <a:defRPr sz="4400" u="sng">
                <a:solidFill>
                  <a:schemeClr val="tx2"/>
                </a:solidFill>
                <a:latin typeface="Arial" pitchFamily="34" charset="0"/>
              </a:defRPr>
            </a:lvl3pPr>
            <a:lvl4pPr algn="ctr" rtl="0" eaLnBrk="0" fontAlgn="base" hangingPunct="0">
              <a:spcBef>
                <a:spcPct val="0"/>
              </a:spcBef>
              <a:spcAft>
                <a:spcPct val="0"/>
              </a:spcAft>
              <a:defRPr sz="4400" u="sng">
                <a:solidFill>
                  <a:schemeClr val="tx2"/>
                </a:solidFill>
                <a:latin typeface="Arial" pitchFamily="34" charset="0"/>
              </a:defRPr>
            </a:lvl4pPr>
            <a:lvl5pPr algn="ctr" rtl="0" eaLnBrk="0" fontAlgn="base" hangingPunct="0">
              <a:spcBef>
                <a:spcPct val="0"/>
              </a:spcBef>
              <a:spcAft>
                <a:spcPct val="0"/>
              </a:spcAft>
              <a:defRPr sz="4400" u="sng">
                <a:solidFill>
                  <a:schemeClr val="tx2"/>
                </a:solidFill>
                <a:latin typeface="Arial" pitchFamily="34" charset="0"/>
              </a:defRPr>
            </a:lvl5pPr>
            <a:lvl6pPr marL="457200" algn="ctr" rtl="0" eaLnBrk="0" fontAlgn="base" hangingPunct="0">
              <a:spcBef>
                <a:spcPct val="0"/>
              </a:spcBef>
              <a:spcAft>
                <a:spcPct val="0"/>
              </a:spcAft>
              <a:defRPr sz="4400" u="sng">
                <a:solidFill>
                  <a:schemeClr val="tx2"/>
                </a:solidFill>
                <a:latin typeface="Arial" pitchFamily="34" charset="0"/>
              </a:defRPr>
            </a:lvl6pPr>
            <a:lvl7pPr marL="914400" algn="ctr" rtl="0" eaLnBrk="0" fontAlgn="base" hangingPunct="0">
              <a:spcBef>
                <a:spcPct val="0"/>
              </a:spcBef>
              <a:spcAft>
                <a:spcPct val="0"/>
              </a:spcAft>
              <a:defRPr sz="4400" u="sng">
                <a:solidFill>
                  <a:schemeClr val="tx2"/>
                </a:solidFill>
                <a:latin typeface="Arial" pitchFamily="34" charset="0"/>
              </a:defRPr>
            </a:lvl7pPr>
            <a:lvl8pPr marL="1371600" algn="ctr" rtl="0" eaLnBrk="0" fontAlgn="base" hangingPunct="0">
              <a:spcBef>
                <a:spcPct val="0"/>
              </a:spcBef>
              <a:spcAft>
                <a:spcPct val="0"/>
              </a:spcAft>
              <a:defRPr sz="4400" u="sng">
                <a:solidFill>
                  <a:schemeClr val="tx2"/>
                </a:solidFill>
                <a:latin typeface="Arial" pitchFamily="34" charset="0"/>
              </a:defRPr>
            </a:lvl8pPr>
            <a:lvl9pPr marL="1828800" algn="ctr" rtl="0" eaLnBrk="0" fontAlgn="base" hangingPunct="0">
              <a:spcBef>
                <a:spcPct val="0"/>
              </a:spcBef>
              <a:spcAft>
                <a:spcPct val="0"/>
              </a:spcAft>
              <a:defRPr sz="4400" u="sng">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sng" strike="noStrike" kern="0" cap="none" spc="0" normalizeH="0" baseline="0" noProof="0" dirty="0" smtClean="0">
                <a:ln>
                  <a:noFill/>
                </a:ln>
                <a:solidFill>
                  <a:srgbClr val="000000"/>
                </a:solidFill>
                <a:effectLst/>
                <a:uLnTx/>
                <a:uFillTx/>
                <a:latin typeface="Arial"/>
                <a:ea typeface="+mj-ea"/>
                <a:cs typeface="+mj-cs"/>
              </a:rPr>
              <a:t>Fathers of Cryogenics</a:t>
            </a:r>
          </a:p>
        </p:txBody>
      </p:sp>
      <p:pic>
        <p:nvPicPr>
          <p:cNvPr id="3" name="Picture 3" descr="de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238918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hysics-19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2693988"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143000" y="5486400"/>
            <a:ext cx="1190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rPr>
              <a:t>Dewar</a:t>
            </a:r>
          </a:p>
        </p:txBody>
      </p:sp>
      <p:sp>
        <p:nvSpPr>
          <p:cNvPr id="6" name="Text Box 6"/>
          <p:cNvSpPr txBox="1">
            <a:spLocks noChangeArrowheads="1"/>
          </p:cNvSpPr>
          <p:nvPr/>
        </p:nvSpPr>
        <p:spPr bwMode="auto">
          <a:xfrm>
            <a:off x="5662613" y="5486400"/>
            <a:ext cx="34051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rPr>
              <a:t>Kammerlingh-Onnes</a:t>
            </a:r>
          </a:p>
        </p:txBody>
      </p:sp>
      <p:sp>
        <p:nvSpPr>
          <p:cNvPr id="7" name="Text Box 7"/>
          <p:cNvSpPr txBox="1">
            <a:spLocks noChangeArrowheads="1"/>
          </p:cNvSpPr>
          <p:nvPr/>
        </p:nvSpPr>
        <p:spPr bwMode="auto">
          <a:xfrm>
            <a:off x="3429000" y="2057400"/>
            <a:ext cx="24384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33CCFF"/>
                </a:solidFill>
                <a:effectLst/>
                <a:uLnTx/>
                <a:uFillTx/>
                <a:latin typeface="Arial" pitchFamily="34" charset="0"/>
              </a:rPr>
              <a:t>CH</a:t>
            </a:r>
            <a:r>
              <a:rPr kumimoji="0" lang="en-US" sz="3200" b="0" i="0" u="none" strike="noStrike" kern="0" cap="none" spc="0" normalizeH="0" baseline="-25000" noProof="0" smtClean="0">
                <a:ln>
                  <a:noFill/>
                </a:ln>
                <a:solidFill>
                  <a:srgbClr val="33CCFF"/>
                </a:solidFill>
                <a:effectLst/>
                <a:uLnTx/>
                <a:uFillTx/>
                <a:latin typeface="Arial" pitchFamily="34" charset="0"/>
              </a:rPr>
              <a:t>4</a:t>
            </a:r>
            <a:r>
              <a:rPr kumimoji="0" lang="en-US" sz="3200" b="0" i="0" u="none" strike="noStrike" kern="0" cap="none" spc="0" normalizeH="0" baseline="0" noProof="0" smtClean="0">
                <a:ln>
                  <a:noFill/>
                </a:ln>
                <a:solidFill>
                  <a:srgbClr val="33CCFF"/>
                </a:solidFill>
                <a:effectLst/>
                <a:uLnTx/>
                <a:uFillTx/>
                <a:latin typeface="Arial" pitchFamily="34" charset="0"/>
              </a:rPr>
              <a:t>	112 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33CCFF"/>
                </a:solidFill>
                <a:effectLst/>
                <a:uLnTx/>
                <a:uFillTx/>
                <a:latin typeface="Arial" pitchFamily="34" charset="0"/>
              </a:rPr>
              <a:t>O	  90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33CCFF"/>
                </a:solidFill>
                <a:effectLst/>
                <a:uLnTx/>
                <a:uFillTx/>
                <a:latin typeface="Arial" pitchFamily="34" charset="0"/>
              </a:rPr>
              <a:t>N</a:t>
            </a:r>
            <a:r>
              <a:rPr kumimoji="0" lang="en-US" sz="3200" b="0" i="0" u="none" strike="noStrike" kern="0" cap="none" spc="0" normalizeH="0" baseline="-25000" noProof="0" smtClean="0">
                <a:ln>
                  <a:noFill/>
                </a:ln>
                <a:solidFill>
                  <a:srgbClr val="33CCFF"/>
                </a:solidFill>
                <a:effectLst/>
                <a:uLnTx/>
                <a:uFillTx/>
                <a:latin typeface="Arial" pitchFamily="34" charset="0"/>
              </a:rPr>
              <a:t>2</a:t>
            </a:r>
            <a:r>
              <a:rPr kumimoji="0" lang="en-US" sz="3200" b="0" i="0" u="none" strike="noStrike" kern="0" cap="none" spc="0" normalizeH="0" baseline="0" noProof="0" smtClean="0">
                <a:ln>
                  <a:noFill/>
                </a:ln>
                <a:solidFill>
                  <a:srgbClr val="33CCFF"/>
                </a:solidFill>
                <a:effectLst/>
                <a:uLnTx/>
                <a:uFillTx/>
                <a:latin typeface="Arial" pitchFamily="34" charset="0"/>
              </a:rPr>
              <a:t>	  77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33CCFF"/>
                </a:solidFill>
                <a:effectLst/>
                <a:uLnTx/>
                <a:uFillTx/>
                <a:latin typeface="Arial" pitchFamily="34" charset="0"/>
              </a:rPr>
              <a:t>Ne	  27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33CCFF"/>
                </a:solidFill>
                <a:effectLst/>
                <a:uLnTx/>
                <a:uFillTx/>
                <a:latin typeface="Arial" pitchFamily="34" charset="0"/>
              </a:rPr>
              <a:t>H</a:t>
            </a:r>
            <a:r>
              <a:rPr kumimoji="0" lang="en-US" sz="3200" b="0" i="0" u="none" strike="noStrike" kern="0" cap="none" spc="0" normalizeH="0" baseline="-25000" noProof="0" smtClean="0">
                <a:ln>
                  <a:noFill/>
                </a:ln>
                <a:solidFill>
                  <a:srgbClr val="33CCFF"/>
                </a:solidFill>
                <a:effectLst/>
                <a:uLnTx/>
                <a:uFillTx/>
                <a:latin typeface="Arial" pitchFamily="34" charset="0"/>
              </a:rPr>
              <a:t>2</a:t>
            </a:r>
            <a:r>
              <a:rPr kumimoji="0" lang="en-US" sz="3200" b="0" i="0" u="none" strike="noStrike" kern="0" cap="none" spc="0" normalizeH="0" baseline="0" noProof="0" smtClean="0">
                <a:ln>
                  <a:noFill/>
                </a:ln>
                <a:solidFill>
                  <a:srgbClr val="33CCFF"/>
                </a:solidFill>
                <a:effectLst/>
                <a:uLnTx/>
                <a:uFillTx/>
                <a:latin typeface="Arial" pitchFamily="34" charset="0"/>
              </a:rPr>
              <a:t>   	  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33CCFF"/>
                </a:solidFill>
                <a:effectLst/>
                <a:uLnTx/>
                <a:uFillTx/>
                <a:latin typeface="Arial" pitchFamily="34" charset="0"/>
              </a:rPr>
              <a:t>He	 4.2	</a:t>
            </a:r>
            <a:r>
              <a:rPr kumimoji="0" lang="en-US" sz="3200" b="0" i="0" u="none" strike="noStrike" kern="0" cap="none" spc="0" normalizeH="0" baseline="0" noProof="0" smtClean="0">
                <a:ln>
                  <a:noFill/>
                </a:ln>
                <a:solidFill>
                  <a:srgbClr val="33CCFF"/>
                </a:solidFill>
                <a:effectLst/>
                <a:uLnTx/>
                <a:uFillTx/>
              </a:rPr>
              <a:t>			</a:t>
            </a:r>
          </a:p>
        </p:txBody>
      </p:sp>
      <p:sp>
        <p:nvSpPr>
          <p:cNvPr id="8" name="Oval 9"/>
          <p:cNvSpPr>
            <a:spLocks noChangeArrowheads="1"/>
          </p:cNvSpPr>
          <p:nvPr/>
        </p:nvSpPr>
        <p:spPr bwMode="auto">
          <a:xfrm>
            <a:off x="3276600" y="4514850"/>
            <a:ext cx="1981200" cy="533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38865995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E:\PMG-W2AGZ\Presentations &amp; Travel\2011\05-12 IASS Potsdam\Maru Pictures\DCIM\106NIKON\DSCN14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560888"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Picture 3" descr="E:\PMG-W2AGZ\Presentations &amp; Travel\2011\05-12 IASS Potsdam\Maru Pictures\DCIM\106NIKON\DSCN14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6" name="Picture 4" descr="E:\PMG-W2AGZ\Presentations &amp; Travel\2011\05-12 IASS Potsdam\Maru Pictures\DCIM\106NIKON\DSCN14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62200"/>
            <a:ext cx="320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7" name="Picture 5" descr="E:\PMG-W2AGZ\Presentations &amp; Travel\2011\05-12 IASS Potsdam\Maru Pictures\DCIM\106NIKON\DSCN14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463800"/>
            <a:ext cx="3124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2057400" y="5029200"/>
            <a:ext cx="6705600" cy="1295400"/>
            <a:chOff x="2057400" y="5029200"/>
            <a:chExt cx="6705600" cy="1295400"/>
          </a:xfrm>
        </p:grpSpPr>
        <p:sp>
          <p:nvSpPr>
            <p:cNvPr id="2" name="Rectangle 1"/>
            <p:cNvSpPr/>
            <p:nvPr/>
          </p:nvSpPr>
          <p:spPr>
            <a:xfrm>
              <a:off x="2057400" y="5029200"/>
              <a:ext cx="6705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pic>
          <p:nvPicPr>
            <p:cNvPr id="727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724" y="5069762"/>
              <a:ext cx="3505200" cy="49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937" y="5486400"/>
              <a:ext cx="51149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50020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05155"/>
                                        </p:tgtEl>
                                        <p:attrNameLst>
                                          <p:attrName>style.visibility</p:attrName>
                                        </p:attrNameLst>
                                      </p:cBhvr>
                                      <p:to>
                                        <p:strVal val="visible"/>
                                      </p:to>
                                    </p:set>
                                    <p:anim calcmode="lin" valueType="num">
                                      <p:cBhvr additive="base">
                                        <p:cTn id="7" dur="500" fill="hold"/>
                                        <p:tgtEl>
                                          <p:spTgt spid="305155"/>
                                        </p:tgtEl>
                                        <p:attrNameLst>
                                          <p:attrName>ppt_x</p:attrName>
                                        </p:attrNameLst>
                                      </p:cBhvr>
                                      <p:tavLst>
                                        <p:tav tm="0">
                                          <p:val>
                                            <p:strVal val="1+#ppt_w/2"/>
                                          </p:val>
                                        </p:tav>
                                        <p:tav tm="100000">
                                          <p:val>
                                            <p:strVal val="#ppt_x"/>
                                          </p:val>
                                        </p:tav>
                                      </p:tavLst>
                                    </p:anim>
                                    <p:anim calcmode="lin" valueType="num">
                                      <p:cBhvr additive="base">
                                        <p:cTn id="8" dur="500" fill="hold"/>
                                        <p:tgtEl>
                                          <p:spTgt spid="3051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5156"/>
                                        </p:tgtEl>
                                        <p:attrNameLst>
                                          <p:attrName>style.visibility</p:attrName>
                                        </p:attrNameLst>
                                      </p:cBhvr>
                                      <p:to>
                                        <p:strVal val="visible"/>
                                      </p:to>
                                    </p:set>
                                    <p:anim calcmode="lin" valueType="num">
                                      <p:cBhvr additive="base">
                                        <p:cTn id="13" dur="500" fill="hold"/>
                                        <p:tgtEl>
                                          <p:spTgt spid="305156"/>
                                        </p:tgtEl>
                                        <p:attrNameLst>
                                          <p:attrName>ppt_x</p:attrName>
                                        </p:attrNameLst>
                                      </p:cBhvr>
                                      <p:tavLst>
                                        <p:tav tm="0">
                                          <p:val>
                                            <p:strVal val="#ppt_x"/>
                                          </p:val>
                                        </p:tav>
                                        <p:tav tm="100000">
                                          <p:val>
                                            <p:strVal val="#ppt_x"/>
                                          </p:val>
                                        </p:tav>
                                      </p:tavLst>
                                    </p:anim>
                                    <p:anim calcmode="lin" valueType="num">
                                      <p:cBhvr additive="base">
                                        <p:cTn id="14" dur="500" fill="hold"/>
                                        <p:tgtEl>
                                          <p:spTgt spid="3051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5157"/>
                                        </p:tgtEl>
                                        <p:attrNameLst>
                                          <p:attrName>style.visibility</p:attrName>
                                        </p:attrNameLst>
                                      </p:cBhvr>
                                      <p:to>
                                        <p:strVal val="visible"/>
                                      </p:to>
                                    </p:set>
                                    <p:anim calcmode="lin" valueType="num">
                                      <p:cBhvr additive="base">
                                        <p:cTn id="19" dur="500" fill="hold"/>
                                        <p:tgtEl>
                                          <p:spTgt spid="305157"/>
                                        </p:tgtEl>
                                        <p:attrNameLst>
                                          <p:attrName>ppt_x</p:attrName>
                                        </p:attrNameLst>
                                      </p:cBhvr>
                                      <p:tavLst>
                                        <p:tav tm="0">
                                          <p:val>
                                            <p:strVal val="#ppt_x"/>
                                          </p:val>
                                        </p:tav>
                                        <p:tav tm="100000">
                                          <p:val>
                                            <p:strVal val="#ppt_x"/>
                                          </p:val>
                                        </p:tav>
                                      </p:tavLst>
                                    </p:anim>
                                    <p:anim calcmode="lin" valueType="num">
                                      <p:cBhvr additive="base">
                                        <p:cTn id="20" dur="500" fill="hold"/>
                                        <p:tgtEl>
                                          <p:spTgt spid="30515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2819400"/>
            <a:ext cx="8839200" cy="1066800"/>
          </a:xfrm>
        </p:spPr>
        <p:txBody>
          <a:bodyPr rtlCol="0">
            <a:normAutofit fontScale="90000"/>
          </a:bodyPr>
          <a:lstStyle/>
          <a:p>
            <a:pPr eaLnBrk="1" fontAlgn="auto" hangingPunct="1">
              <a:spcAft>
                <a:spcPts val="0"/>
              </a:spcAft>
              <a:defRPr/>
            </a:pPr>
            <a:r>
              <a:rPr lang="en-US" sz="7300" b="1" dirty="0" smtClean="0">
                <a:solidFill>
                  <a:schemeClr val="accent2"/>
                </a:solidFill>
              </a:rPr>
              <a:t> </a:t>
            </a:r>
            <a:r>
              <a:rPr lang="en-US" sz="7300" b="1" dirty="0" smtClean="0">
                <a:solidFill>
                  <a:schemeClr val="accent2"/>
                </a:solidFill>
              </a:rPr>
              <a:t>Room Temperature Superconductivity</a:t>
            </a:r>
            <a:endParaRPr lang="en-US" dirty="0"/>
          </a:p>
        </p:txBody>
      </p:sp>
    </p:spTree>
    <p:extLst>
      <p:ext uri="{BB962C8B-B14F-4D97-AF65-F5344CB8AC3E}">
        <p14:creationId xmlns:p14="http://schemas.microsoft.com/office/powerpoint/2010/main" val="24840049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2667000" y="1544638"/>
            <a:ext cx="6172200" cy="4994275"/>
            <a:chOff x="1680" y="973"/>
            <a:chExt cx="3888" cy="3146"/>
          </a:xfrm>
          <a:solidFill>
            <a:schemeClr val="bg1"/>
          </a:solidFill>
        </p:grpSpPr>
        <p:pic>
          <p:nvPicPr>
            <p:cNvPr id="13338" name="Picture 7" descr="scl6"/>
            <p:cNvPicPr>
              <a:picLocks noChangeAspect="1" noChangeArrowheads="1"/>
            </p:cNvPicPr>
            <p:nvPr/>
          </p:nvPicPr>
          <p:blipFill>
            <a:blip r:embed="rId3" cstate="print"/>
            <a:srcRect/>
            <a:stretch>
              <a:fillRect/>
            </a:stretch>
          </p:blipFill>
          <p:spPr bwMode="auto">
            <a:xfrm>
              <a:off x="1680" y="973"/>
              <a:ext cx="3888" cy="2819"/>
            </a:xfrm>
            <a:prstGeom prst="rect">
              <a:avLst/>
            </a:prstGeom>
            <a:grpFill/>
            <a:ln w="9525">
              <a:noFill/>
              <a:miter lim="800000"/>
              <a:headEnd/>
              <a:tailEnd/>
            </a:ln>
          </p:spPr>
        </p:pic>
        <p:sp>
          <p:nvSpPr>
            <p:cNvPr id="13339" name="Text Box 32"/>
            <p:cNvSpPr txBox="1">
              <a:spLocks noChangeArrowheads="1"/>
            </p:cNvSpPr>
            <p:nvPr/>
          </p:nvSpPr>
          <p:spPr bwMode="auto">
            <a:xfrm>
              <a:off x="2604" y="3888"/>
              <a:ext cx="1644" cy="231"/>
            </a:xfrm>
            <a:prstGeom prst="rect">
              <a:avLst/>
            </a:prstGeom>
            <a:grpFill/>
            <a:ln w="9525">
              <a:noFill/>
              <a:miter lim="800000"/>
              <a:headEnd/>
              <a:tailEnd/>
            </a:ln>
          </p:spPr>
          <p:txBody>
            <a:bodyPr wrap="none">
              <a:spAutoFit/>
            </a:bodyPr>
            <a:lstStyle/>
            <a:p>
              <a:pPr eaLnBrk="0" fontAlgn="auto" hangingPunct="0">
                <a:spcBef>
                  <a:spcPts val="0"/>
                </a:spcBef>
                <a:spcAft>
                  <a:spcPts val="0"/>
                </a:spcAft>
                <a:defRPr/>
              </a:pPr>
              <a:r>
                <a:rPr lang="en-US" b="1">
                  <a:latin typeface="Arial" charset="0"/>
                  <a:cs typeface="+mn-cs"/>
                </a:rPr>
                <a:t>Diethyl-cyanine iodide</a:t>
              </a:r>
            </a:p>
          </p:txBody>
        </p:sp>
      </p:grpSp>
      <p:pic>
        <p:nvPicPr>
          <p:cNvPr id="118787" name="Picture 5" descr="scl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66825"/>
            <a:ext cx="13430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8"/>
          <p:cNvSpPr>
            <a:spLocks noGrp="1" noChangeArrowheads="1"/>
          </p:cNvSpPr>
          <p:nvPr>
            <p:ph type="title"/>
          </p:nvPr>
        </p:nvSpPr>
        <p:spPr>
          <a:xfrm>
            <a:off x="457200" y="152400"/>
            <a:ext cx="8229600" cy="944563"/>
          </a:xfrm>
        </p:spPr>
        <p:txBody>
          <a:bodyPr rtlCol="0">
            <a:normAutofit fontScale="90000"/>
          </a:bodyPr>
          <a:lstStyle/>
          <a:p>
            <a:pPr eaLnBrk="1" fontAlgn="auto" hangingPunct="1">
              <a:spcAft>
                <a:spcPts val="0"/>
              </a:spcAft>
              <a:defRPr/>
            </a:pPr>
            <a:r>
              <a:rPr lang="en-US" sz="4000" dirty="0" smtClean="0">
                <a:latin typeface="Comic Sans MS" pitchFamily="66" charset="0"/>
              </a:rPr>
              <a:t>Room Temperature Superconductor</a:t>
            </a:r>
            <a:br>
              <a:rPr lang="en-US" sz="4000" dirty="0" smtClean="0">
                <a:latin typeface="Comic Sans MS" pitchFamily="66" charset="0"/>
              </a:rPr>
            </a:br>
            <a:r>
              <a:rPr lang="en-US" sz="4000" dirty="0" smtClean="0">
                <a:latin typeface="Comic Sans MS" pitchFamily="66" charset="0"/>
              </a:rPr>
              <a:t>Little, </a:t>
            </a:r>
            <a:r>
              <a:rPr lang="en-US" sz="4000" dirty="0" err="1" smtClean="0">
                <a:latin typeface="Comic Sans MS" pitchFamily="66" charset="0"/>
              </a:rPr>
              <a:t>Ginzburg</a:t>
            </a:r>
            <a:r>
              <a:rPr lang="en-US" sz="4000" dirty="0" smtClean="0">
                <a:latin typeface="Comic Sans MS" pitchFamily="66" charset="0"/>
              </a:rPr>
              <a:t>, 1963</a:t>
            </a:r>
          </a:p>
        </p:txBody>
      </p:sp>
      <p:sp>
        <p:nvSpPr>
          <p:cNvPr id="118789" name="Oval 10"/>
          <p:cNvSpPr>
            <a:spLocks noChangeArrowheads="1"/>
          </p:cNvSpPr>
          <p:nvPr/>
        </p:nvSpPr>
        <p:spPr bwMode="auto">
          <a:xfrm>
            <a:off x="1385888" y="38862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790" name="Oval 11"/>
          <p:cNvSpPr>
            <a:spLocks noChangeArrowheads="1"/>
          </p:cNvSpPr>
          <p:nvPr/>
        </p:nvSpPr>
        <p:spPr bwMode="auto">
          <a:xfrm>
            <a:off x="1385888" y="32004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18791" name="Group 16"/>
          <p:cNvGrpSpPr>
            <a:grpSpLocks/>
          </p:cNvGrpSpPr>
          <p:nvPr/>
        </p:nvGrpSpPr>
        <p:grpSpPr bwMode="auto">
          <a:xfrm>
            <a:off x="1143000" y="2971800"/>
            <a:ext cx="304800" cy="1555750"/>
            <a:chOff x="720" y="1872"/>
            <a:chExt cx="192" cy="980"/>
          </a:xfrm>
        </p:grpSpPr>
        <p:sp>
          <p:nvSpPr>
            <p:cNvPr id="118810" name="Text Box 13"/>
            <p:cNvSpPr txBox="1">
              <a:spLocks noChangeArrowheads="1"/>
            </p:cNvSpPr>
            <p:nvPr/>
          </p:nvSpPr>
          <p:spPr bwMode="auto">
            <a:xfrm>
              <a:off x="720" y="264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baseline="-25000">
                  <a:solidFill>
                    <a:srgbClr val="FF3300"/>
                  </a:solidFill>
                  <a:latin typeface="Arial" pitchFamily="34" charset="0"/>
                </a:rPr>
                <a:t>+</a:t>
              </a:r>
            </a:p>
          </p:txBody>
        </p:sp>
        <p:sp>
          <p:nvSpPr>
            <p:cNvPr id="118811" name="Text Box 14"/>
            <p:cNvSpPr txBox="1">
              <a:spLocks noChangeArrowheads="1"/>
            </p:cNvSpPr>
            <p:nvPr/>
          </p:nvSpPr>
          <p:spPr bwMode="auto">
            <a:xfrm>
              <a:off x="720" y="225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baseline="-25000">
                  <a:solidFill>
                    <a:srgbClr val="FF3300"/>
                  </a:solidFill>
                  <a:latin typeface="Arial" pitchFamily="34" charset="0"/>
                </a:rPr>
                <a:t>+</a:t>
              </a:r>
            </a:p>
          </p:txBody>
        </p:sp>
        <p:sp>
          <p:nvSpPr>
            <p:cNvPr id="118812" name="Text Box 15"/>
            <p:cNvSpPr txBox="1">
              <a:spLocks noChangeArrowheads="1"/>
            </p:cNvSpPr>
            <p:nvPr/>
          </p:nvSpPr>
          <p:spPr bwMode="auto">
            <a:xfrm>
              <a:off x="720" y="1872"/>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baseline="-25000">
                  <a:solidFill>
                    <a:srgbClr val="FF3300"/>
                  </a:solidFill>
                  <a:latin typeface="Arial" pitchFamily="34" charset="0"/>
                </a:rPr>
                <a:t>+</a:t>
              </a:r>
            </a:p>
          </p:txBody>
        </p:sp>
      </p:grpSp>
      <p:grpSp>
        <p:nvGrpSpPr>
          <p:cNvPr id="118792" name="Group 17"/>
          <p:cNvGrpSpPr>
            <a:grpSpLocks/>
          </p:cNvGrpSpPr>
          <p:nvPr/>
        </p:nvGrpSpPr>
        <p:grpSpPr bwMode="auto">
          <a:xfrm>
            <a:off x="1495425" y="2819400"/>
            <a:ext cx="304800" cy="1555750"/>
            <a:chOff x="720" y="1872"/>
            <a:chExt cx="192" cy="980"/>
          </a:xfrm>
        </p:grpSpPr>
        <p:sp>
          <p:nvSpPr>
            <p:cNvPr id="118807" name="Text Box 18"/>
            <p:cNvSpPr txBox="1">
              <a:spLocks noChangeArrowheads="1"/>
            </p:cNvSpPr>
            <p:nvPr/>
          </p:nvSpPr>
          <p:spPr bwMode="auto">
            <a:xfrm>
              <a:off x="720" y="264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baseline="-25000">
                  <a:solidFill>
                    <a:srgbClr val="FF3300"/>
                  </a:solidFill>
                  <a:latin typeface="Arial" pitchFamily="34" charset="0"/>
                </a:rPr>
                <a:t>+</a:t>
              </a:r>
            </a:p>
          </p:txBody>
        </p:sp>
        <p:sp>
          <p:nvSpPr>
            <p:cNvPr id="118808" name="Text Box 19"/>
            <p:cNvSpPr txBox="1">
              <a:spLocks noChangeArrowheads="1"/>
            </p:cNvSpPr>
            <p:nvPr/>
          </p:nvSpPr>
          <p:spPr bwMode="auto">
            <a:xfrm>
              <a:off x="720" y="225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baseline="-25000">
                  <a:solidFill>
                    <a:srgbClr val="FF3300"/>
                  </a:solidFill>
                  <a:latin typeface="Arial" pitchFamily="34" charset="0"/>
                </a:rPr>
                <a:t>+</a:t>
              </a:r>
            </a:p>
          </p:txBody>
        </p:sp>
        <p:sp>
          <p:nvSpPr>
            <p:cNvPr id="118809" name="Text Box 20"/>
            <p:cNvSpPr txBox="1">
              <a:spLocks noChangeArrowheads="1"/>
            </p:cNvSpPr>
            <p:nvPr/>
          </p:nvSpPr>
          <p:spPr bwMode="auto">
            <a:xfrm>
              <a:off x="720" y="1872"/>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baseline="-25000">
                  <a:solidFill>
                    <a:srgbClr val="FF3300"/>
                  </a:solidFill>
                  <a:latin typeface="Arial" pitchFamily="34" charset="0"/>
                </a:rPr>
                <a:t>+</a:t>
              </a:r>
            </a:p>
          </p:txBody>
        </p:sp>
      </p:grpSp>
      <p:grpSp>
        <p:nvGrpSpPr>
          <p:cNvPr id="118793" name="Group 24"/>
          <p:cNvGrpSpPr>
            <a:grpSpLocks/>
          </p:cNvGrpSpPr>
          <p:nvPr/>
        </p:nvGrpSpPr>
        <p:grpSpPr bwMode="auto">
          <a:xfrm>
            <a:off x="762000" y="2971800"/>
            <a:ext cx="304800" cy="1676400"/>
            <a:chOff x="480" y="1872"/>
            <a:chExt cx="192" cy="1056"/>
          </a:xfrm>
        </p:grpSpPr>
        <p:sp>
          <p:nvSpPr>
            <p:cNvPr id="118804" name="Text Box 21"/>
            <p:cNvSpPr txBox="1">
              <a:spLocks noChangeArrowheads="1"/>
            </p:cNvSpPr>
            <p:nvPr/>
          </p:nvSpPr>
          <p:spPr bwMode="auto">
            <a:xfrm>
              <a:off x="480" y="1872"/>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a:solidFill>
                    <a:schemeClr val="accent2"/>
                  </a:solidFill>
                  <a:latin typeface="Arial" pitchFamily="34" charset="0"/>
                </a:rPr>
                <a:t>-</a:t>
              </a:r>
            </a:p>
          </p:txBody>
        </p:sp>
        <p:sp>
          <p:nvSpPr>
            <p:cNvPr id="118805" name="Text Box 22"/>
            <p:cNvSpPr txBox="1">
              <a:spLocks noChangeArrowheads="1"/>
            </p:cNvSpPr>
            <p:nvPr/>
          </p:nvSpPr>
          <p:spPr bwMode="auto">
            <a:xfrm>
              <a:off x="480" y="225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a:solidFill>
                    <a:schemeClr val="accent2"/>
                  </a:solidFill>
                  <a:latin typeface="Arial" pitchFamily="34" charset="0"/>
                </a:rPr>
                <a:t>-</a:t>
              </a:r>
            </a:p>
          </p:txBody>
        </p:sp>
        <p:sp>
          <p:nvSpPr>
            <p:cNvPr id="118806" name="Text Box 23"/>
            <p:cNvSpPr txBox="1">
              <a:spLocks noChangeArrowheads="1"/>
            </p:cNvSpPr>
            <p:nvPr/>
          </p:nvSpPr>
          <p:spPr bwMode="auto">
            <a:xfrm>
              <a:off x="480" y="2640"/>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a:solidFill>
                    <a:schemeClr val="accent2"/>
                  </a:solidFill>
                  <a:latin typeface="Arial" pitchFamily="34" charset="0"/>
                </a:rPr>
                <a:t>-</a:t>
              </a:r>
            </a:p>
          </p:txBody>
        </p:sp>
      </p:grpSp>
      <p:grpSp>
        <p:nvGrpSpPr>
          <p:cNvPr id="118794" name="Group 25"/>
          <p:cNvGrpSpPr>
            <a:grpSpLocks/>
          </p:cNvGrpSpPr>
          <p:nvPr/>
        </p:nvGrpSpPr>
        <p:grpSpPr bwMode="auto">
          <a:xfrm>
            <a:off x="1838325" y="2805113"/>
            <a:ext cx="304800" cy="1676400"/>
            <a:chOff x="480" y="1872"/>
            <a:chExt cx="192" cy="1056"/>
          </a:xfrm>
        </p:grpSpPr>
        <p:sp>
          <p:nvSpPr>
            <p:cNvPr id="118801" name="Text Box 26"/>
            <p:cNvSpPr txBox="1">
              <a:spLocks noChangeArrowheads="1"/>
            </p:cNvSpPr>
            <p:nvPr/>
          </p:nvSpPr>
          <p:spPr bwMode="auto">
            <a:xfrm>
              <a:off x="480" y="1872"/>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a:solidFill>
                    <a:schemeClr val="accent2"/>
                  </a:solidFill>
                  <a:latin typeface="Arial" pitchFamily="34" charset="0"/>
                </a:rPr>
                <a:t>-</a:t>
              </a:r>
            </a:p>
          </p:txBody>
        </p:sp>
        <p:sp>
          <p:nvSpPr>
            <p:cNvPr id="118802" name="Text Box 27"/>
            <p:cNvSpPr txBox="1">
              <a:spLocks noChangeArrowheads="1"/>
            </p:cNvSpPr>
            <p:nvPr/>
          </p:nvSpPr>
          <p:spPr bwMode="auto">
            <a:xfrm>
              <a:off x="480" y="225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a:solidFill>
                    <a:schemeClr val="accent2"/>
                  </a:solidFill>
                  <a:latin typeface="Arial" pitchFamily="34" charset="0"/>
                </a:rPr>
                <a:t>-</a:t>
              </a:r>
            </a:p>
          </p:txBody>
        </p:sp>
        <p:sp>
          <p:nvSpPr>
            <p:cNvPr id="118803" name="Text Box 28"/>
            <p:cNvSpPr txBox="1">
              <a:spLocks noChangeArrowheads="1"/>
            </p:cNvSpPr>
            <p:nvPr/>
          </p:nvSpPr>
          <p:spPr bwMode="auto">
            <a:xfrm>
              <a:off x="480" y="2640"/>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sz="2400" b="1">
                  <a:solidFill>
                    <a:schemeClr val="accent2"/>
                  </a:solidFill>
                  <a:latin typeface="Arial" pitchFamily="34" charset="0"/>
                </a:rPr>
                <a:t>-</a:t>
              </a:r>
            </a:p>
          </p:txBody>
        </p:sp>
      </p:grpSp>
      <p:grpSp>
        <p:nvGrpSpPr>
          <p:cNvPr id="7" name="Group 31"/>
          <p:cNvGrpSpPr>
            <a:grpSpLocks/>
          </p:cNvGrpSpPr>
          <p:nvPr/>
        </p:nvGrpSpPr>
        <p:grpSpPr bwMode="auto">
          <a:xfrm>
            <a:off x="3581400" y="4710113"/>
            <a:ext cx="4481513" cy="962025"/>
            <a:chOff x="2256" y="2967"/>
            <a:chExt cx="2823" cy="606"/>
          </a:xfrm>
        </p:grpSpPr>
        <p:sp>
          <p:nvSpPr>
            <p:cNvPr id="118799" name="Oval 29"/>
            <p:cNvSpPr>
              <a:spLocks noChangeArrowheads="1"/>
            </p:cNvSpPr>
            <p:nvPr/>
          </p:nvSpPr>
          <p:spPr bwMode="auto">
            <a:xfrm>
              <a:off x="2256" y="3333"/>
              <a:ext cx="1152" cy="240"/>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800" name="Oval 30"/>
            <p:cNvSpPr>
              <a:spLocks noChangeArrowheads="1"/>
            </p:cNvSpPr>
            <p:nvPr/>
          </p:nvSpPr>
          <p:spPr bwMode="auto">
            <a:xfrm>
              <a:off x="3927" y="2967"/>
              <a:ext cx="1152" cy="240"/>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 name="Group 31"/>
          <p:cNvGrpSpPr>
            <a:grpSpLocks/>
          </p:cNvGrpSpPr>
          <p:nvPr/>
        </p:nvGrpSpPr>
        <p:grpSpPr bwMode="auto">
          <a:xfrm>
            <a:off x="5286375" y="1462088"/>
            <a:ext cx="3705225" cy="4800600"/>
            <a:chOff x="5286376" y="1462088"/>
            <a:chExt cx="3705224" cy="4800600"/>
          </a:xfrm>
        </p:grpSpPr>
        <p:sp>
          <p:nvSpPr>
            <p:cNvPr id="28" name="Oval 27"/>
            <p:cNvSpPr/>
            <p:nvPr/>
          </p:nvSpPr>
          <p:spPr>
            <a:xfrm>
              <a:off x="5286376" y="1462088"/>
              <a:ext cx="914400" cy="480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ular Callout 30"/>
            <p:cNvSpPr/>
            <p:nvPr/>
          </p:nvSpPr>
          <p:spPr>
            <a:xfrm>
              <a:off x="6477001" y="2438400"/>
              <a:ext cx="2514599" cy="1828800"/>
            </a:xfrm>
            <a:prstGeom prst="wedgeRoundRectCallout">
              <a:avLst>
                <a:gd name="adj1" fmla="val -60890"/>
                <a:gd name="adj2" fmla="val 330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600" dirty="0">
                  <a:solidFill>
                    <a:schemeClr val="tx1"/>
                  </a:solidFill>
                </a:rPr>
                <a:t>1D metallic chains are inherently unstable to </a:t>
              </a:r>
              <a:r>
                <a:rPr lang="en-US" sz="1600" dirty="0" err="1">
                  <a:solidFill>
                    <a:schemeClr val="tx1"/>
                  </a:solidFill>
                </a:rPr>
                <a:t>dimerization</a:t>
              </a:r>
              <a:r>
                <a:rPr lang="en-US" sz="1600" dirty="0">
                  <a:solidFill>
                    <a:schemeClr val="tx1"/>
                  </a:solidFill>
                </a:rPr>
                <a:t> and gapping of the Fermi surface, e.g., (CH)x.  Ipso facto, no “1D” metals can exist!</a:t>
              </a:r>
            </a:p>
          </p:txBody>
        </p:sp>
      </p:grpSp>
    </p:spTree>
    <p:extLst>
      <p:ext uri="{BB962C8B-B14F-4D97-AF65-F5344CB8AC3E}">
        <p14:creationId xmlns:p14="http://schemas.microsoft.com/office/powerpoint/2010/main" val="1476383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304800" y="663575"/>
            <a:ext cx="86106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latin typeface="Comic Sans MS" pitchFamily="66" charset="0"/>
              </a:rPr>
              <a:t>Does the </a:t>
            </a:r>
            <a:br>
              <a:rPr lang="en-US" sz="4000">
                <a:solidFill>
                  <a:schemeClr val="tx2"/>
                </a:solidFill>
                <a:latin typeface="Comic Sans MS" pitchFamily="66" charset="0"/>
              </a:rPr>
            </a:br>
            <a:r>
              <a:rPr lang="en-US" sz="4000">
                <a:solidFill>
                  <a:srgbClr val="FF3300"/>
                </a:solidFill>
                <a:latin typeface="Comic Sans MS" pitchFamily="66" charset="0"/>
              </a:rPr>
              <a:t> </a:t>
            </a:r>
            <a:r>
              <a:rPr lang="en-US" sz="4000">
                <a:solidFill>
                  <a:schemeClr val="tx2"/>
                </a:solidFill>
                <a:latin typeface="Comic Sans MS" pitchFamily="66" charset="0"/>
              </a:rPr>
              <a:t> </a:t>
            </a:r>
            <a:br>
              <a:rPr lang="en-US" sz="4000">
                <a:solidFill>
                  <a:schemeClr val="tx2"/>
                </a:solidFill>
                <a:latin typeface="Comic Sans MS" pitchFamily="66" charset="0"/>
              </a:rPr>
            </a:br>
            <a:r>
              <a:rPr lang="en-US" sz="4000">
                <a:solidFill>
                  <a:schemeClr val="tx2"/>
                </a:solidFill>
                <a:latin typeface="Comic Sans MS" pitchFamily="66" charset="0"/>
              </a:rPr>
              <a:t>Hold the Key to Room Temperature Superconductivity?</a:t>
            </a:r>
            <a:br>
              <a:rPr lang="en-US" sz="4000">
                <a:solidFill>
                  <a:schemeClr val="tx2"/>
                </a:solidFill>
                <a:latin typeface="Comic Sans MS" pitchFamily="66" charset="0"/>
              </a:rPr>
            </a:br>
            <a:r>
              <a:rPr lang="en-US" sz="2400">
                <a:solidFill>
                  <a:schemeClr val="tx2"/>
                </a:solidFill>
                <a:latin typeface="Comic Sans MS" pitchFamily="66" charset="0"/>
              </a:rPr>
              <a:t> </a:t>
            </a:r>
            <a:endParaRPr lang="en-US" sz="4000">
              <a:solidFill>
                <a:schemeClr val="tx2"/>
              </a:solidFill>
              <a:latin typeface="Comic Sans MS" pitchFamily="66" charset="0"/>
            </a:endParaRPr>
          </a:p>
        </p:txBody>
      </p:sp>
      <p:pic>
        <p:nvPicPr>
          <p:cNvPr id="119811" name="Picture 8"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581025"/>
            <a:ext cx="3829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14600"/>
            <a:ext cx="7000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387600" y="6172200"/>
            <a:ext cx="436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50th Anniversary of Physics Today, May 1998</a:t>
            </a:r>
          </a:p>
        </p:txBody>
      </p:sp>
    </p:spTree>
    <p:extLst>
      <p:ext uri="{BB962C8B-B14F-4D97-AF65-F5344CB8AC3E}">
        <p14:creationId xmlns:p14="http://schemas.microsoft.com/office/powerpoint/2010/main" val="3166788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38113"/>
            <a:ext cx="7324725" cy="65817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9469935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811959"/>
            <a:ext cx="8763000" cy="830997"/>
          </a:xfrm>
          <a:prstGeom prst="rect">
            <a:avLst/>
          </a:prstGeom>
          <a:noFill/>
        </p:spPr>
        <p:txBody>
          <a:bodyPr wrap="square" rtlCol="0">
            <a:spAutoFit/>
          </a:bodyPr>
          <a:lstStyle/>
          <a:p>
            <a:pPr algn="ctr"/>
            <a:r>
              <a:rPr lang="en-US" sz="4800" b="1" dirty="0" smtClean="0">
                <a:solidFill>
                  <a:srgbClr val="00B050"/>
                </a:solidFill>
              </a:rPr>
              <a:t>The Eventual Hydrogen Economy?</a:t>
            </a:r>
            <a:endParaRPr lang="en-US" sz="4800" b="1" dirty="0">
              <a:solidFill>
                <a:srgbClr val="00B050"/>
              </a:solidFill>
            </a:endParaRPr>
          </a:p>
        </p:txBody>
      </p:sp>
    </p:spTree>
    <p:extLst>
      <p:ext uri="{BB962C8B-B14F-4D97-AF65-F5344CB8AC3E}">
        <p14:creationId xmlns:p14="http://schemas.microsoft.com/office/powerpoint/2010/main" val="31798319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2819400"/>
            <a:ext cx="8839200" cy="1066800"/>
          </a:xfrm>
        </p:spPr>
        <p:txBody>
          <a:bodyPr rtlCol="0">
            <a:normAutofit fontScale="90000"/>
          </a:bodyPr>
          <a:lstStyle/>
          <a:p>
            <a:pPr eaLnBrk="1" fontAlgn="auto" hangingPunct="1">
              <a:spcAft>
                <a:spcPts val="0"/>
              </a:spcAft>
              <a:defRPr/>
            </a:pPr>
            <a:r>
              <a:rPr lang="en-US" sz="7300" b="1" dirty="0" smtClean="0">
                <a:solidFill>
                  <a:schemeClr val="accent2"/>
                </a:solidFill>
              </a:rPr>
              <a:t> Alternative Energy Scenarios</a:t>
            </a:r>
            <a:br>
              <a:rPr lang="en-US" sz="7300" b="1" dirty="0" smtClean="0">
                <a:solidFill>
                  <a:schemeClr val="accent2"/>
                </a:solidFill>
              </a:rPr>
            </a:br>
            <a:r>
              <a:rPr lang="en-US" sz="7300" b="1" dirty="0" smtClean="0">
                <a:solidFill>
                  <a:schemeClr val="accent2"/>
                </a:solidFill>
              </a:rPr>
              <a:t>- Too Good to be True! -</a:t>
            </a:r>
            <a:endParaRPr lang="en-US" dirty="0"/>
          </a:p>
        </p:txBody>
      </p:sp>
      <p:sp>
        <p:nvSpPr>
          <p:cNvPr id="2" name="TextBox 1"/>
          <p:cNvSpPr txBox="1"/>
          <p:nvPr/>
        </p:nvSpPr>
        <p:spPr>
          <a:xfrm>
            <a:off x="1828800" y="5410200"/>
            <a:ext cx="5562600" cy="369332"/>
          </a:xfrm>
          <a:prstGeom prst="rect">
            <a:avLst/>
          </a:prstGeom>
          <a:noFill/>
        </p:spPr>
        <p:txBody>
          <a:bodyPr wrap="square" rtlCol="0">
            <a:spAutoFit/>
          </a:bodyPr>
          <a:lstStyle/>
          <a:p>
            <a:r>
              <a:rPr lang="en-US" dirty="0" smtClean="0"/>
              <a:t>Go To:  www.w2agz.com/</a:t>
            </a:r>
            <a:endParaRPr lang="en-US" dirty="0"/>
          </a:p>
        </p:txBody>
      </p:sp>
    </p:spTree>
    <p:extLst>
      <p:ext uri="{BB962C8B-B14F-4D97-AF65-F5344CB8AC3E}">
        <p14:creationId xmlns:p14="http://schemas.microsoft.com/office/powerpoint/2010/main" val="17108251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dirty="0" smtClean="0">
                <a:latin typeface="Arial" pitchFamily="34" charset="0"/>
                <a:cs typeface="Arial" pitchFamily="34" charset="0"/>
              </a:rPr>
              <a:t>March,1989</a:t>
            </a:r>
            <a:br>
              <a:rPr lang="en-US" dirty="0" smtClean="0">
                <a:latin typeface="Arial" pitchFamily="34" charset="0"/>
                <a:cs typeface="Arial" pitchFamily="34" charset="0"/>
              </a:rPr>
            </a:br>
            <a:r>
              <a:rPr lang="en-US" sz="3600" dirty="0" smtClean="0">
                <a:latin typeface="Arial" pitchFamily="34" charset="0"/>
                <a:cs typeface="Arial" pitchFamily="34" charset="0"/>
              </a:rPr>
              <a:t>- Jones, Fleischmann, Pons -</a:t>
            </a:r>
            <a:br>
              <a:rPr lang="en-US" sz="3600" dirty="0" smtClean="0">
                <a:latin typeface="Arial" pitchFamily="34" charset="0"/>
                <a:cs typeface="Arial" pitchFamily="34" charset="0"/>
              </a:rPr>
            </a:br>
            <a:r>
              <a:rPr lang="en-US" dirty="0" smtClean="0">
                <a:latin typeface="Arial" pitchFamily="34" charset="0"/>
                <a:cs typeface="Arial" pitchFamily="34" charset="0"/>
              </a:rPr>
              <a:t>- The Energy Salvation of Mankind -</a:t>
            </a:r>
            <a:endParaRPr lang="en-US" dirty="0">
              <a:latin typeface="Arial" pitchFamily="34" charset="0"/>
              <a:cs typeface="Arial" pitchFamily="34" charset="0"/>
            </a:endParaRPr>
          </a:p>
        </p:txBody>
      </p:sp>
      <p:pic>
        <p:nvPicPr>
          <p:cNvPr id="37893" name="Picture 5" descr="File:Cold fusion electrolysi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228850"/>
            <a:ext cx="3048000" cy="310515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6200" y="1981200"/>
            <a:ext cx="4724400" cy="2831544"/>
          </a:xfrm>
          <a:prstGeom prst="rect">
            <a:avLst/>
          </a:prstGeom>
          <a:noFill/>
        </p:spPr>
        <p:txBody>
          <a:bodyPr wrap="square" rtlCol="0">
            <a:spAutoFit/>
          </a:bodyPr>
          <a:lstStyle/>
          <a:p>
            <a:pPr algn="ctr"/>
            <a:r>
              <a:rPr lang="en-US" sz="2800" b="1" dirty="0" smtClean="0"/>
              <a:t>“Cold Fusion”</a:t>
            </a:r>
          </a:p>
          <a:p>
            <a:endParaRPr lang="en-US" sz="2400" dirty="0" smtClean="0"/>
          </a:p>
          <a:p>
            <a:pPr marL="342900" indent="-342900">
              <a:buAutoNum type="arabicParenR"/>
            </a:pPr>
            <a:r>
              <a:rPr lang="en-US" dirty="0" smtClean="0"/>
              <a:t>Deuterium ( from “heavy water”)-loaded palladium cathode under “high electrolytic” local field “fuses” a la “hydrogen bomb.”</a:t>
            </a:r>
          </a:p>
          <a:p>
            <a:pPr marL="342900" indent="-342900">
              <a:buAutoNum type="arabicParenR"/>
            </a:pPr>
            <a:r>
              <a:rPr lang="en-US" dirty="0" smtClean="0"/>
              <a:t>Result “boils” electrode water  producing steam useable to power steam turbine and thus electricity. </a:t>
            </a:r>
          </a:p>
          <a:p>
            <a:pPr marL="342900" indent="-342900">
              <a:buAutoNum type="arabicParenR"/>
            </a:pPr>
            <a:r>
              <a:rPr lang="en-US" dirty="0" smtClean="0"/>
              <a:t>Sure...</a:t>
            </a:r>
            <a:endParaRPr lang="en-US" dirty="0"/>
          </a:p>
        </p:txBody>
      </p:sp>
      <p:sp>
        <p:nvSpPr>
          <p:cNvPr id="4" name="TextBox 3"/>
          <p:cNvSpPr txBox="1"/>
          <p:nvPr/>
        </p:nvSpPr>
        <p:spPr>
          <a:xfrm>
            <a:off x="1752600" y="5816025"/>
            <a:ext cx="57912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Is this really possible ???</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1649313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362200" y="4527175"/>
            <a:ext cx="609600" cy="730625"/>
            <a:chOff x="1752600" y="4101350"/>
            <a:chExt cx="609600" cy="730625"/>
          </a:xfrm>
        </p:grpSpPr>
        <p:sp>
          <p:nvSpPr>
            <p:cNvPr id="2" name="Oval 1"/>
            <p:cNvSpPr/>
            <p:nvPr/>
          </p:nvSpPr>
          <p:spPr>
            <a:xfrm>
              <a:off x="1752600" y="4114800"/>
              <a:ext cx="381000" cy="3810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981200" y="4450975"/>
              <a:ext cx="381000" cy="381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73625" y="4101350"/>
              <a:ext cx="152400" cy="369332"/>
            </a:xfrm>
            <a:prstGeom prst="rect">
              <a:avLst/>
            </a:prstGeom>
            <a:noFill/>
          </p:spPr>
          <p:txBody>
            <a:bodyPr wrap="square" rtlCol="0">
              <a:spAutoFit/>
            </a:bodyPr>
            <a:lstStyle/>
            <a:p>
              <a:pPr algn="ctr"/>
              <a:r>
                <a:rPr lang="en-US" dirty="0" smtClean="0"/>
                <a:t>p</a:t>
              </a:r>
              <a:endParaRPr lang="en-US" dirty="0"/>
            </a:p>
          </p:txBody>
        </p:sp>
        <p:sp>
          <p:nvSpPr>
            <p:cNvPr id="6" name="TextBox 5"/>
            <p:cNvSpPr txBox="1"/>
            <p:nvPr/>
          </p:nvSpPr>
          <p:spPr>
            <a:xfrm>
              <a:off x="2102225" y="4431268"/>
              <a:ext cx="152400" cy="369332"/>
            </a:xfrm>
            <a:prstGeom prst="rect">
              <a:avLst/>
            </a:prstGeom>
            <a:noFill/>
          </p:spPr>
          <p:txBody>
            <a:bodyPr wrap="square" rtlCol="0">
              <a:spAutoFit/>
            </a:bodyPr>
            <a:lstStyle/>
            <a:p>
              <a:pPr algn="ctr"/>
              <a:r>
                <a:rPr lang="en-US" dirty="0" smtClean="0"/>
                <a:t>n</a:t>
              </a:r>
              <a:endParaRPr lang="en-US" dirty="0"/>
            </a:p>
          </p:txBody>
        </p:sp>
      </p:grpSp>
      <p:sp>
        <p:nvSpPr>
          <p:cNvPr id="7" name="TextBox 6"/>
          <p:cNvSpPr txBox="1"/>
          <p:nvPr/>
        </p:nvSpPr>
        <p:spPr>
          <a:xfrm>
            <a:off x="3957905" y="4507468"/>
            <a:ext cx="152400" cy="369332"/>
          </a:xfrm>
          <a:prstGeom prst="rect">
            <a:avLst/>
          </a:prstGeom>
          <a:noFill/>
        </p:spPr>
        <p:txBody>
          <a:bodyPr wrap="square" rtlCol="0">
            <a:spAutoFit/>
          </a:bodyPr>
          <a:lstStyle/>
          <a:p>
            <a:pPr algn="ctr"/>
            <a:r>
              <a:rPr lang="en-US" dirty="0" smtClean="0"/>
              <a:t>e</a:t>
            </a:r>
            <a:endParaRPr lang="en-US" dirty="0"/>
          </a:p>
        </p:txBody>
      </p:sp>
      <p:sp>
        <p:nvSpPr>
          <p:cNvPr id="17" name="Oval 16"/>
          <p:cNvSpPr/>
          <p:nvPr/>
        </p:nvSpPr>
        <p:spPr>
          <a:xfrm>
            <a:off x="1290905" y="3429000"/>
            <a:ext cx="2590800" cy="2590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867361" y="467868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43000" y="2590800"/>
            <a:ext cx="2900095" cy="523220"/>
          </a:xfrm>
          <a:prstGeom prst="rect">
            <a:avLst/>
          </a:prstGeom>
          <a:noFill/>
        </p:spPr>
        <p:txBody>
          <a:bodyPr wrap="square" rtlCol="0">
            <a:spAutoFit/>
          </a:bodyPr>
          <a:lstStyle/>
          <a:p>
            <a:pPr algn="ctr"/>
            <a:r>
              <a:rPr lang="en-US" sz="2800" dirty="0" smtClean="0"/>
              <a:t>Deuterium Atom</a:t>
            </a:r>
            <a:endParaRPr lang="en-US" sz="2800" dirty="0"/>
          </a:p>
        </p:txBody>
      </p:sp>
      <p:sp>
        <p:nvSpPr>
          <p:cNvPr id="23" name="TextBox 22"/>
          <p:cNvSpPr txBox="1"/>
          <p:nvPr/>
        </p:nvSpPr>
        <p:spPr>
          <a:xfrm>
            <a:off x="2667000" y="4267200"/>
            <a:ext cx="224105" cy="461665"/>
          </a:xfrm>
          <a:prstGeom prst="rect">
            <a:avLst/>
          </a:prstGeom>
          <a:noFill/>
        </p:spPr>
        <p:txBody>
          <a:bodyPr wrap="square" rtlCol="0">
            <a:spAutoFit/>
          </a:bodyPr>
          <a:lstStyle/>
          <a:p>
            <a:pPr algn="ctr"/>
            <a:r>
              <a:rPr lang="en-US" sz="2400" dirty="0" smtClean="0"/>
              <a:t>+</a:t>
            </a:r>
            <a:endParaRPr lang="en-US" sz="2400" dirty="0"/>
          </a:p>
        </p:txBody>
      </p:sp>
      <p:sp>
        <p:nvSpPr>
          <p:cNvPr id="25" name="TextBox 24"/>
          <p:cNvSpPr txBox="1"/>
          <p:nvPr/>
        </p:nvSpPr>
        <p:spPr>
          <a:xfrm>
            <a:off x="4038600" y="4343400"/>
            <a:ext cx="224105" cy="461665"/>
          </a:xfrm>
          <a:prstGeom prst="rect">
            <a:avLst/>
          </a:prstGeom>
          <a:noFill/>
        </p:spPr>
        <p:txBody>
          <a:bodyPr wrap="square" rtlCol="0">
            <a:spAutoFit/>
          </a:bodyPr>
          <a:lstStyle/>
          <a:p>
            <a:pPr algn="ctr"/>
            <a:r>
              <a:rPr lang="en-US" sz="2400" dirty="0" smtClean="0"/>
              <a:t>-</a:t>
            </a:r>
            <a:endParaRPr lang="en-US" sz="2400" dirty="0"/>
          </a:p>
        </p:txBody>
      </p:sp>
      <p:grpSp>
        <p:nvGrpSpPr>
          <p:cNvPr id="32" name="Group 31"/>
          <p:cNvGrpSpPr/>
          <p:nvPr/>
        </p:nvGrpSpPr>
        <p:grpSpPr>
          <a:xfrm>
            <a:off x="5029200" y="2209800"/>
            <a:ext cx="3733800" cy="4191000"/>
            <a:chOff x="5029200" y="2209800"/>
            <a:chExt cx="3733800" cy="4191000"/>
          </a:xfrm>
        </p:grpSpPr>
        <p:grpSp>
          <p:nvGrpSpPr>
            <p:cNvPr id="12" name="Group 11"/>
            <p:cNvGrpSpPr/>
            <p:nvPr/>
          </p:nvGrpSpPr>
          <p:grpSpPr>
            <a:xfrm>
              <a:off x="5786705" y="4527175"/>
              <a:ext cx="609600" cy="730625"/>
              <a:chOff x="1752600" y="4101350"/>
              <a:chExt cx="609600" cy="730625"/>
            </a:xfrm>
          </p:grpSpPr>
          <p:sp>
            <p:nvSpPr>
              <p:cNvPr id="13" name="Oval 12"/>
              <p:cNvSpPr/>
              <p:nvPr/>
            </p:nvSpPr>
            <p:spPr>
              <a:xfrm>
                <a:off x="1752600" y="4114800"/>
                <a:ext cx="381000" cy="3810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981200" y="4450975"/>
                <a:ext cx="381000" cy="381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73625" y="4101350"/>
                <a:ext cx="152400" cy="369332"/>
              </a:xfrm>
              <a:prstGeom prst="rect">
                <a:avLst/>
              </a:prstGeom>
              <a:noFill/>
            </p:spPr>
            <p:txBody>
              <a:bodyPr wrap="square" rtlCol="0">
                <a:spAutoFit/>
              </a:bodyPr>
              <a:lstStyle/>
              <a:p>
                <a:pPr algn="ctr"/>
                <a:r>
                  <a:rPr lang="en-US" dirty="0" smtClean="0"/>
                  <a:t>p</a:t>
                </a:r>
                <a:endParaRPr lang="en-US" dirty="0"/>
              </a:p>
            </p:txBody>
          </p:sp>
          <p:sp>
            <p:nvSpPr>
              <p:cNvPr id="16" name="TextBox 15"/>
              <p:cNvSpPr txBox="1"/>
              <p:nvPr/>
            </p:nvSpPr>
            <p:spPr>
              <a:xfrm>
                <a:off x="2102225" y="4431268"/>
                <a:ext cx="152400" cy="369332"/>
              </a:xfrm>
              <a:prstGeom prst="rect">
                <a:avLst/>
              </a:prstGeom>
              <a:noFill/>
            </p:spPr>
            <p:txBody>
              <a:bodyPr wrap="square" rtlCol="0">
                <a:spAutoFit/>
              </a:bodyPr>
              <a:lstStyle/>
              <a:p>
                <a:pPr algn="ctr"/>
                <a:r>
                  <a:rPr lang="en-US" dirty="0" smtClean="0"/>
                  <a:t>n</a:t>
                </a:r>
                <a:endParaRPr lang="en-US" dirty="0"/>
              </a:p>
            </p:txBody>
          </p:sp>
        </p:grpSp>
        <p:sp>
          <p:nvSpPr>
            <p:cNvPr id="20" name="Oval 19"/>
            <p:cNvSpPr/>
            <p:nvPr/>
          </p:nvSpPr>
          <p:spPr>
            <a:xfrm>
              <a:off x="5100905" y="4031875"/>
              <a:ext cx="2667000" cy="13021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620000" y="4495800"/>
              <a:ext cx="228600" cy="369332"/>
              <a:chOff x="6324600" y="4408858"/>
              <a:chExt cx="228600" cy="369332"/>
            </a:xfrm>
          </p:grpSpPr>
          <p:sp>
            <p:nvSpPr>
              <p:cNvPr id="9" name="Oval 8"/>
              <p:cNvSpPr/>
              <p:nvPr/>
            </p:nvSpPr>
            <p:spPr>
              <a:xfrm>
                <a:off x="6324600" y="4495800"/>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73895" y="4408858"/>
                <a:ext cx="152400" cy="369332"/>
              </a:xfrm>
              <a:prstGeom prst="rect">
                <a:avLst/>
              </a:prstGeom>
              <a:noFill/>
            </p:spPr>
            <p:txBody>
              <a:bodyPr wrap="square" rtlCol="0">
                <a:spAutoFit/>
              </a:bodyPr>
              <a:lstStyle/>
              <a:p>
                <a:pPr algn="ctr"/>
                <a:r>
                  <a:rPr lang="en-US" dirty="0" smtClean="0">
                    <a:latin typeface="Symbol" pitchFamily="18" charset="2"/>
                  </a:rPr>
                  <a:t>m</a:t>
                </a:r>
                <a:endParaRPr lang="en-US" dirty="0">
                  <a:latin typeface="Symbol" pitchFamily="18" charset="2"/>
                </a:endParaRPr>
              </a:p>
            </p:txBody>
          </p:sp>
        </p:grpSp>
        <p:sp>
          <p:nvSpPr>
            <p:cNvPr id="22" name="TextBox 21"/>
            <p:cNvSpPr txBox="1"/>
            <p:nvPr/>
          </p:nvSpPr>
          <p:spPr>
            <a:xfrm>
              <a:off x="5029200" y="2209800"/>
              <a:ext cx="3048000" cy="1384995"/>
            </a:xfrm>
            <a:prstGeom prst="rect">
              <a:avLst/>
            </a:prstGeom>
            <a:noFill/>
          </p:spPr>
          <p:txBody>
            <a:bodyPr wrap="square" rtlCol="0">
              <a:spAutoFit/>
            </a:bodyPr>
            <a:lstStyle/>
            <a:p>
              <a:pPr algn="ctr"/>
              <a:r>
                <a:rPr lang="en-US" sz="2800" dirty="0" smtClean="0"/>
                <a:t>After</a:t>
              </a:r>
            </a:p>
            <a:p>
              <a:pPr algn="ctr"/>
              <a:r>
                <a:rPr lang="en-US" sz="2800" dirty="0" smtClean="0"/>
                <a:t>Electron -&gt; </a:t>
              </a:r>
              <a:r>
                <a:rPr lang="en-US" sz="2800" dirty="0" err="1" smtClean="0"/>
                <a:t>Muon</a:t>
              </a:r>
              <a:endParaRPr lang="en-US" sz="2800" dirty="0" smtClean="0"/>
            </a:p>
            <a:p>
              <a:pPr algn="ctr"/>
              <a:r>
                <a:rPr lang="en-US" sz="2800" dirty="0" smtClean="0"/>
                <a:t>Substitution</a:t>
              </a:r>
              <a:endParaRPr lang="en-US" sz="2800" dirty="0"/>
            </a:p>
          </p:txBody>
        </p:sp>
        <p:sp>
          <p:nvSpPr>
            <p:cNvPr id="24" name="TextBox 23"/>
            <p:cNvSpPr txBox="1"/>
            <p:nvPr/>
          </p:nvSpPr>
          <p:spPr>
            <a:xfrm>
              <a:off x="6096000" y="4267200"/>
              <a:ext cx="224105" cy="461665"/>
            </a:xfrm>
            <a:prstGeom prst="rect">
              <a:avLst/>
            </a:prstGeom>
            <a:noFill/>
          </p:spPr>
          <p:txBody>
            <a:bodyPr wrap="square" rtlCol="0">
              <a:spAutoFit/>
            </a:bodyPr>
            <a:lstStyle/>
            <a:p>
              <a:pPr algn="ctr"/>
              <a:r>
                <a:rPr lang="en-US" sz="2400" dirty="0" smtClean="0"/>
                <a:t>+</a:t>
              </a:r>
              <a:endParaRPr lang="en-US" sz="2400" dirty="0"/>
            </a:p>
          </p:txBody>
        </p:sp>
        <p:sp>
          <p:nvSpPr>
            <p:cNvPr id="26" name="TextBox 25"/>
            <p:cNvSpPr txBox="1"/>
            <p:nvPr/>
          </p:nvSpPr>
          <p:spPr>
            <a:xfrm>
              <a:off x="7817235" y="4267200"/>
              <a:ext cx="224105" cy="461665"/>
            </a:xfrm>
            <a:prstGeom prst="rect">
              <a:avLst/>
            </a:prstGeom>
            <a:noFill/>
          </p:spPr>
          <p:txBody>
            <a:bodyPr wrap="square" rtlCol="0">
              <a:spAutoFit/>
            </a:bodyPr>
            <a:lstStyle/>
            <a:p>
              <a:pPr algn="ctr"/>
              <a:r>
                <a:rPr lang="en-US" sz="2400" dirty="0" smtClean="0"/>
                <a:t>-</a:t>
              </a:r>
              <a:endParaRPr lang="en-US" sz="2400" dirty="0"/>
            </a:p>
          </p:txBody>
        </p:sp>
        <p:sp>
          <p:nvSpPr>
            <p:cNvPr id="27" name="Line Callout 2 26"/>
            <p:cNvSpPr/>
            <p:nvPr/>
          </p:nvSpPr>
          <p:spPr>
            <a:xfrm>
              <a:off x="7162800" y="5562600"/>
              <a:ext cx="1600200" cy="838200"/>
            </a:xfrm>
            <a:prstGeom prst="borderCallout2">
              <a:avLst>
                <a:gd name="adj1" fmla="val -2640"/>
                <a:gd name="adj2" fmla="val 25103"/>
                <a:gd name="adj3" fmla="val -36865"/>
                <a:gd name="adj4" fmla="val 31630"/>
                <a:gd name="adj5" fmla="val -80331"/>
                <a:gd name="adj6" fmla="val 363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muon</a:t>
              </a:r>
              <a:r>
                <a:rPr lang="en-US" dirty="0" smtClean="0">
                  <a:solidFill>
                    <a:schemeClr val="tx1"/>
                  </a:solidFill>
                </a:rPr>
                <a:t> mass ~ 200 x electron</a:t>
              </a:r>
              <a:endParaRPr lang="en-US" dirty="0">
                <a:solidFill>
                  <a:schemeClr val="tx1"/>
                </a:solidFill>
              </a:endParaRPr>
            </a:p>
          </p:txBody>
        </p:sp>
      </p:grpSp>
      <p:grpSp>
        <p:nvGrpSpPr>
          <p:cNvPr id="31" name="Group 30"/>
          <p:cNvGrpSpPr/>
          <p:nvPr/>
        </p:nvGrpSpPr>
        <p:grpSpPr>
          <a:xfrm>
            <a:off x="3733801" y="4731125"/>
            <a:ext cx="3200400" cy="1754805"/>
            <a:chOff x="3733801" y="4731125"/>
            <a:chExt cx="3200400" cy="1754805"/>
          </a:xfrm>
        </p:grpSpPr>
        <p:sp>
          <p:nvSpPr>
            <p:cNvPr id="28" name="TextBox 27"/>
            <p:cNvSpPr txBox="1"/>
            <p:nvPr/>
          </p:nvSpPr>
          <p:spPr>
            <a:xfrm>
              <a:off x="3733801" y="5562600"/>
              <a:ext cx="3200400" cy="923330"/>
            </a:xfrm>
            <a:prstGeom prst="rect">
              <a:avLst/>
            </a:prstGeom>
            <a:noFill/>
            <a:ln>
              <a:solidFill>
                <a:schemeClr val="accent1">
                  <a:shade val="50000"/>
                </a:schemeClr>
              </a:solidFill>
            </a:ln>
          </p:spPr>
          <p:txBody>
            <a:bodyPr wrap="square" rtlCol="0">
              <a:spAutoFit/>
            </a:bodyPr>
            <a:lstStyle/>
            <a:p>
              <a:r>
                <a:rPr lang="en-US" dirty="0" smtClean="0"/>
                <a:t>The C-O-M will “wobble” causing the nucleus to “fuse” with its neighbor...occasionally...</a:t>
              </a:r>
              <a:endParaRPr lang="en-US" dirty="0"/>
            </a:p>
          </p:txBody>
        </p:sp>
        <p:cxnSp>
          <p:nvCxnSpPr>
            <p:cNvPr id="30" name="Straight Arrow Connector 29"/>
            <p:cNvCxnSpPr/>
            <p:nvPr/>
          </p:nvCxnSpPr>
          <p:spPr>
            <a:xfrm flipH="1" flipV="1">
              <a:off x="6553200" y="4731125"/>
              <a:ext cx="228600" cy="83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3" name="Title 10"/>
          <p:cNvSpPr txBox="1">
            <a:spLocks/>
          </p:cNvSpPr>
          <p:nvPr/>
        </p:nvSpPr>
        <p:spPr>
          <a:xfrm>
            <a:off x="304800" y="76200"/>
            <a:ext cx="8534400" cy="1828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latin typeface="Arial" pitchFamily="34" charset="0"/>
                <a:cs typeface="Arial" pitchFamily="34" charset="0"/>
              </a:rPr>
              <a:t>Muon</a:t>
            </a:r>
            <a:r>
              <a:rPr lang="en-US" dirty="0" smtClean="0">
                <a:latin typeface="Arial" pitchFamily="34" charset="0"/>
                <a:cs typeface="Arial" pitchFamily="34" charset="0"/>
              </a:rPr>
              <a:t>-Catalyzed D</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Fusion</a:t>
            </a:r>
          </a:p>
          <a:p>
            <a:r>
              <a:rPr lang="en-US" sz="2800" dirty="0" smtClean="0">
                <a:latin typeface="Arial" pitchFamily="34" charset="0"/>
                <a:cs typeface="Arial" pitchFamily="34" charset="0"/>
              </a:rPr>
              <a:t>Sakharov-Frank-Alvarez-Jackson-Jones</a:t>
            </a:r>
          </a:p>
          <a:p>
            <a:r>
              <a:rPr lang="en-US" sz="2800" dirty="0" smtClean="0">
                <a:latin typeface="Arial" pitchFamily="34" charset="0"/>
                <a:cs typeface="Arial" pitchFamily="34" charset="0"/>
              </a:rPr>
              <a:t>1940s – 1970s</a:t>
            </a:r>
            <a:endParaRPr lang="en-US" sz="2800" dirty="0">
              <a:latin typeface="Arial" pitchFamily="34" charset="0"/>
              <a:cs typeface="Arial" pitchFamily="34" charset="0"/>
            </a:endParaRPr>
          </a:p>
        </p:txBody>
      </p:sp>
      <p:sp>
        <p:nvSpPr>
          <p:cNvPr id="34" name="TextBox 33"/>
          <p:cNvSpPr txBox="1"/>
          <p:nvPr/>
        </p:nvSpPr>
        <p:spPr>
          <a:xfrm>
            <a:off x="304800" y="1752600"/>
            <a:ext cx="6129605" cy="830997"/>
          </a:xfrm>
          <a:prstGeom prst="rect">
            <a:avLst/>
          </a:prstGeom>
          <a:noFill/>
        </p:spPr>
        <p:txBody>
          <a:bodyPr wrap="square" rtlCol="0">
            <a:spAutoFit/>
          </a:bodyPr>
          <a:lstStyle/>
          <a:p>
            <a:r>
              <a:rPr lang="en-US" sz="2400" b="1" i="1" dirty="0" smtClean="0">
                <a:solidFill>
                  <a:srgbClr val="FF0000"/>
                </a:solidFill>
              </a:rPr>
              <a:t>...but not frequently enough to be a practical energy source!</a:t>
            </a:r>
            <a:endParaRPr lang="en-US" sz="2400" b="1" i="1" dirty="0">
              <a:solidFill>
                <a:srgbClr val="FF0000"/>
              </a:solidFill>
            </a:endParaRPr>
          </a:p>
        </p:txBody>
      </p:sp>
    </p:spTree>
    <p:extLst>
      <p:ext uri="{BB962C8B-B14F-4D97-AF65-F5344CB8AC3E}">
        <p14:creationId xmlns:p14="http://schemas.microsoft.com/office/powerpoint/2010/main" val="21283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19877"/>
            <a:ext cx="8305800" cy="2585323"/>
          </a:xfrm>
          <a:prstGeom prst="rect">
            <a:avLst/>
          </a:prstGeom>
        </p:spPr>
        <p:txBody>
          <a:bodyPr wrap="square">
            <a:spAutoFit/>
          </a:bodyPr>
          <a:lstStyle/>
          <a:p>
            <a:r>
              <a:rPr lang="en-US" b="1" dirty="0"/>
              <a:t>Announcement</a:t>
            </a:r>
          </a:p>
          <a:p>
            <a:r>
              <a:rPr lang="en-US" dirty="0"/>
              <a:t>In mid-March 1989, both research teams were ready to publish their findings, and Fleischmann and Jones had agreed to meet at an airport on March 24 to send their papers to </a:t>
            </a:r>
            <a:r>
              <a:rPr lang="en-US" i="1" dirty="0">
                <a:hlinkClick r:id="rId2" tooltip="Nature (journal)"/>
              </a:rPr>
              <a:t>Nature</a:t>
            </a:r>
            <a:r>
              <a:rPr lang="en-US" dirty="0"/>
              <a:t> via </a:t>
            </a:r>
            <a:r>
              <a:rPr lang="en-US" dirty="0">
                <a:hlinkClick r:id="rId3" tooltip="FedEx"/>
              </a:rPr>
              <a:t>FedEx</a:t>
            </a:r>
            <a:r>
              <a:rPr lang="en-US" dirty="0"/>
              <a:t>.</a:t>
            </a:r>
            <a:r>
              <a:rPr lang="en-US" baseline="30000" dirty="0">
                <a:hlinkClick r:id="rId4"/>
              </a:rPr>
              <a:t>[24]</a:t>
            </a:r>
            <a:r>
              <a:rPr lang="en-US" dirty="0"/>
              <a:t> Fleischmann and Pons, however, pressured by the University of Utah, which wanted to establish priority on the discovery,</a:t>
            </a:r>
            <a:r>
              <a:rPr lang="en-US" baseline="30000" dirty="0">
                <a:hlinkClick r:id="rId4"/>
              </a:rPr>
              <a:t>[25]</a:t>
            </a:r>
            <a:r>
              <a:rPr lang="en-US" dirty="0"/>
              <a:t> broke their apparent agreement, submitting their paper to the </a:t>
            </a:r>
            <a:r>
              <a:rPr lang="en-US" i="1" dirty="0"/>
              <a:t>Journal of </a:t>
            </a:r>
            <a:r>
              <a:rPr lang="en-US" i="1" dirty="0" err="1"/>
              <a:t>Electroanalytical</a:t>
            </a:r>
            <a:r>
              <a:rPr lang="en-US" i="1" dirty="0"/>
              <a:t> Chemistry</a:t>
            </a:r>
            <a:r>
              <a:rPr lang="en-US" dirty="0"/>
              <a:t> on March 11, and disclosing their work via a press release </a:t>
            </a:r>
            <a:r>
              <a:rPr lang="en-US" baseline="30000" dirty="0">
                <a:hlinkClick r:id="rId4"/>
              </a:rPr>
              <a:t>[26]</a:t>
            </a:r>
            <a:r>
              <a:rPr lang="en-US" dirty="0"/>
              <a:t> and press conference on March 23.</a:t>
            </a:r>
            <a:r>
              <a:rPr lang="en-US" baseline="30000" dirty="0">
                <a:hlinkClick r:id="rId4"/>
              </a:rPr>
              <a:t>[23]</a:t>
            </a:r>
            <a:r>
              <a:rPr lang="en-US" dirty="0"/>
              <a:t> Jones, upset, faxed in his paper to </a:t>
            </a:r>
            <a:r>
              <a:rPr lang="en-US" i="1" dirty="0">
                <a:hlinkClick r:id="rId2" tooltip="Nature (journal)"/>
              </a:rPr>
              <a:t>Nature</a:t>
            </a:r>
            <a:r>
              <a:rPr lang="en-US" dirty="0"/>
              <a:t> after the press conference.</a:t>
            </a:r>
            <a:r>
              <a:rPr lang="en-US" baseline="30000" dirty="0">
                <a:hlinkClick r:id="rId4"/>
              </a:rPr>
              <a:t>[24]</a:t>
            </a:r>
            <a:endParaRPr lang="en-US" dirty="0"/>
          </a:p>
        </p:txBody>
      </p:sp>
      <p:sp>
        <p:nvSpPr>
          <p:cNvPr id="3" name="Rectangle 2"/>
          <p:cNvSpPr/>
          <p:nvPr/>
        </p:nvSpPr>
        <p:spPr>
          <a:xfrm>
            <a:off x="381000" y="3739277"/>
            <a:ext cx="8305800" cy="2585323"/>
          </a:xfrm>
          <a:prstGeom prst="rect">
            <a:avLst/>
          </a:prstGeom>
        </p:spPr>
        <p:txBody>
          <a:bodyPr wrap="square">
            <a:spAutoFit/>
          </a:bodyPr>
          <a:lstStyle/>
          <a:p>
            <a:r>
              <a:rPr lang="en-US" b="1" dirty="0"/>
              <a:t>Response and fallout</a:t>
            </a:r>
          </a:p>
          <a:p>
            <a:r>
              <a:rPr lang="en-US" dirty="0"/>
              <a:t>On May 1, 1989, the </a:t>
            </a:r>
            <a:r>
              <a:rPr lang="en-US" dirty="0">
                <a:hlinkClick r:id="rId5" tooltip="American Physical Society"/>
              </a:rPr>
              <a:t>American Physical Society</a:t>
            </a:r>
            <a:r>
              <a:rPr lang="en-US" dirty="0"/>
              <a:t> held a session on cold fusion in Baltimore, including many reports of experiments that failed to produce evidence of cold fusion. At the end of the session, eight of the nine leading speakers stated that they considered the initial Fleischmann and Pons claim dead with the ninth, </a:t>
            </a:r>
            <a:r>
              <a:rPr lang="en-US" dirty="0">
                <a:hlinkClick r:id="rId6" tooltip="Johann Rafelski"/>
              </a:rPr>
              <a:t>Johann </a:t>
            </a:r>
            <a:r>
              <a:rPr lang="en-US" dirty="0" err="1">
                <a:hlinkClick r:id="rId6" tooltip="Johann Rafelski"/>
              </a:rPr>
              <a:t>Rafelski</a:t>
            </a:r>
            <a:r>
              <a:rPr lang="en-US" dirty="0"/>
              <a:t>, abstaining.</a:t>
            </a:r>
            <a:r>
              <a:rPr lang="en-US" baseline="30000" dirty="0">
                <a:hlinkClick r:id="rId4"/>
              </a:rPr>
              <a:t>[6]</a:t>
            </a:r>
            <a:r>
              <a:rPr lang="en-US" dirty="0"/>
              <a:t> </a:t>
            </a:r>
            <a:r>
              <a:rPr lang="en-US" dirty="0">
                <a:hlinkClick r:id="rId7" tooltip="Steven E. Koonin"/>
              </a:rPr>
              <a:t>Steven E. </a:t>
            </a:r>
            <a:r>
              <a:rPr lang="en-US" dirty="0" err="1">
                <a:hlinkClick r:id="rId7" tooltip="Steven E. Koonin"/>
              </a:rPr>
              <a:t>Koonin</a:t>
            </a:r>
            <a:r>
              <a:rPr lang="en-US" dirty="0"/>
              <a:t> of </a:t>
            </a:r>
            <a:r>
              <a:rPr lang="en-US" dirty="0">
                <a:hlinkClick r:id="rId8" tooltip="Caltech"/>
              </a:rPr>
              <a:t>Caltech</a:t>
            </a:r>
            <a:r>
              <a:rPr lang="en-US" dirty="0"/>
              <a:t> called the Utah report a result of "</a:t>
            </a:r>
            <a:r>
              <a:rPr lang="en-US" i="1" dirty="0"/>
              <a:t>the incompetence and delusion of Pons and Fleischmann,</a:t>
            </a:r>
            <a:r>
              <a:rPr lang="en-US" dirty="0"/>
              <a:t>" which was met with a standing ovation.</a:t>
            </a:r>
            <a:r>
              <a:rPr lang="en-US" baseline="30000" dirty="0">
                <a:hlinkClick r:id="rId4"/>
              </a:rPr>
              <a:t>[46]</a:t>
            </a:r>
            <a:r>
              <a:rPr lang="en-US" dirty="0"/>
              <a:t> </a:t>
            </a:r>
            <a:r>
              <a:rPr lang="en-US" dirty="0">
                <a:hlinkClick r:id="rId9" tooltip="Douglas R. O. Morrison (page does not exist)"/>
              </a:rPr>
              <a:t>Douglas R. O. Morrison</a:t>
            </a:r>
            <a:r>
              <a:rPr lang="en-US" dirty="0"/>
              <a:t>, a physicist representing </a:t>
            </a:r>
            <a:r>
              <a:rPr lang="en-US" dirty="0">
                <a:hlinkClick r:id="rId10" tooltip="CERN"/>
              </a:rPr>
              <a:t>CERN</a:t>
            </a:r>
            <a:r>
              <a:rPr lang="en-US" dirty="0"/>
              <a:t>, was the first to call the episode an example of </a:t>
            </a:r>
            <a:r>
              <a:rPr lang="en-US" dirty="0">
                <a:hlinkClick r:id="rId11" tooltip="Pathological science"/>
              </a:rPr>
              <a:t>pathological science</a:t>
            </a:r>
            <a:r>
              <a:rPr lang="en-US" dirty="0"/>
              <a:t>.</a:t>
            </a:r>
            <a:r>
              <a:rPr lang="en-US" baseline="30000" dirty="0">
                <a:hlinkClick r:id="rId4"/>
              </a:rPr>
              <a:t>[6][47]</a:t>
            </a:r>
            <a:endParaRPr lang="en-US" dirty="0"/>
          </a:p>
        </p:txBody>
      </p:sp>
      <p:sp>
        <p:nvSpPr>
          <p:cNvPr id="4" name="TextBox 3"/>
          <p:cNvSpPr txBox="1"/>
          <p:nvPr/>
        </p:nvSpPr>
        <p:spPr>
          <a:xfrm>
            <a:off x="1066800" y="228600"/>
            <a:ext cx="6858000" cy="523220"/>
          </a:xfrm>
          <a:prstGeom prst="rect">
            <a:avLst/>
          </a:prstGeom>
          <a:noFill/>
        </p:spPr>
        <p:txBody>
          <a:bodyPr wrap="square" rtlCol="0">
            <a:spAutoFit/>
          </a:bodyPr>
          <a:lstStyle/>
          <a:p>
            <a:pPr algn="ctr"/>
            <a:r>
              <a:rPr lang="en-US" sz="2800" b="1" i="1" dirty="0" smtClean="0"/>
              <a:t>Excerpts from Cold Fusion Wikipedia Page...</a:t>
            </a:r>
            <a:endParaRPr lang="en-US" sz="2800" b="1" i="1" dirty="0"/>
          </a:p>
        </p:txBody>
      </p:sp>
    </p:spTree>
    <p:extLst>
      <p:ext uri="{BB962C8B-B14F-4D97-AF65-F5344CB8AC3E}">
        <p14:creationId xmlns:p14="http://schemas.microsoft.com/office/powerpoint/2010/main" val="1686008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6964</TotalTime>
  <Words>4177</Words>
  <Application>Microsoft Office PowerPoint</Application>
  <PresentationFormat>On-screen Show (4:3)</PresentationFormat>
  <Paragraphs>802</Paragraphs>
  <Slides>130</Slides>
  <Notes>54</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130</vt:i4>
      </vt:variant>
    </vt:vector>
  </HeadingPairs>
  <TitlesOfParts>
    <vt:vector size="134" baseType="lpstr">
      <vt:lpstr>Blank</vt:lpstr>
      <vt:lpstr>1_Default Design</vt:lpstr>
      <vt:lpstr>Equation</vt:lpstr>
      <vt:lpstr>Photo Editor Photo</vt:lpstr>
      <vt:lpstr>Setup</vt:lpstr>
      <vt:lpstr>PowerPoint Presentation</vt:lpstr>
      <vt:lpstr>PMG Timeline</vt:lpstr>
      <vt:lpstr>…in their shoes…</vt:lpstr>
      <vt:lpstr>PowerPoint Presentation</vt:lpstr>
      <vt:lpstr>1953 Project Sage – IBM/MIT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Isotope Effect</vt:lpstr>
      <vt:lpstr>PowerPoint Presentation</vt:lpstr>
      <vt:lpstr>PowerPoint Presentation</vt:lpstr>
      <vt:lpstr>PowerPoint Presentation</vt:lpstr>
      <vt:lpstr>PowerPoint Presentation</vt:lpstr>
      <vt:lpstr>   Low-Tc Applications   </vt:lpstr>
      <vt:lpstr>PowerPoint Presentation</vt:lpstr>
      <vt:lpstr>PowerPoint Presentation</vt:lpstr>
      <vt:lpstr>PowerPoint Presentation</vt:lpstr>
      <vt:lpstr>PowerPoint Presentation</vt:lpstr>
      <vt:lpstr>PowerPoint Presentation</vt:lpstr>
      <vt:lpstr>Today</vt:lpstr>
      <vt:lpstr>PowerPoint Presentation</vt:lpstr>
      <vt:lpstr>PowerPoint Presentation</vt:lpstr>
      <vt:lpstr>March 3, 1987 “123” Structure Discovered at IBM Almaden</vt:lpstr>
      <vt:lpstr>Woodstock of Physics  NYC, 1987</vt:lpstr>
      <vt:lpstr>“The Great Communicator”</vt:lpstr>
      <vt:lpstr>15 Nanoseconds of Fame</vt:lpstr>
      <vt:lpstr>   High-Tc Applications   </vt:lpstr>
      <vt:lpstr>HTSC Today</vt:lpstr>
      <vt:lpstr>Today in Detail</vt:lpstr>
      <vt:lpstr>Practical HTSC Wire is Available</vt:lpstr>
      <vt:lpstr>Where Can We Apply Superconductivity to Electric Power?</vt:lpstr>
      <vt:lpstr>HTSC Utility Market (2006)</vt:lpstr>
      <vt:lpstr>US Department of Energy Budget of the Office of Electricity Delivery and Energy Reliability: FY 2010-11 (103 USD)</vt:lpstr>
      <vt:lpstr>EPRI &amp; Superconductivity</vt:lpstr>
      <vt:lpstr>Rotating Machinery - Motors</vt:lpstr>
      <vt:lpstr>Some Current “FCL” Projects Thanks…Robert Duckworth</vt:lpstr>
      <vt:lpstr>HTSC FCL/XFMR Combo (2009)</vt:lpstr>
      <vt:lpstr>Cables</vt:lpstr>
      <vt:lpstr>AMSC/Nexans  Long Island Power Authority</vt:lpstr>
      <vt:lpstr>Various ac HTSC Cable Designs</vt:lpstr>
      <vt:lpstr>Various dc HTSC Cable Designs</vt:lpstr>
      <vt:lpstr>HTSC Cable Demonstration Projects Worldwide Past, Present…Future?</vt:lpstr>
      <vt:lpstr> Is There a Future for HTSC Superconductivity?</vt:lpstr>
      <vt:lpstr>The US Transmission Grid(s)</vt:lpstr>
      <vt:lpstr>Pacific Intertie</vt:lpstr>
      <vt:lpstr>PowerPoint Presentation</vt:lpstr>
      <vt:lpstr>Can “New” Transmission Technology Help?</vt:lpstr>
      <vt:lpstr>A Modest Proposal -Upbraiding the Utilities-</vt:lpstr>
      <vt:lpstr>PowerPoint Presentation</vt:lpstr>
      <vt:lpstr>“Then…a modest proposal…”</vt:lpstr>
      <vt:lpstr>“Superconduct-ress”</vt:lpstr>
      <vt:lpstr>Mr. Electric Utility Good Ol’ Boy</vt:lpstr>
      <vt:lpstr>Miss Same Old Technology</vt:lpstr>
      <vt:lpstr>Together Forever?</vt:lpstr>
      <vt:lpstr>PowerPoint Presentation</vt:lpstr>
      <vt:lpstr>Electronics</vt:lpstr>
      <vt:lpstr>Woodstock + 25 So where are we?</vt:lpstr>
      <vt:lpstr>Because...</vt:lpstr>
      <vt:lpstr>PowerPoint Presentation</vt:lpstr>
      <vt:lpstr>The Economic Troika That  Drives and Exploits  Technology Innovation</vt:lpstr>
      <vt:lpstr>“A Thread Across the Ocean”</vt:lpstr>
      <vt:lpstr>Atlantic Cable Timeline &amp; Designs</vt:lpstr>
      <vt:lpstr>What Kept Them Going?</vt:lpstr>
      <vt:lpstr>The After-Story</vt:lpstr>
      <vt:lpstr> Is There a Future for Superconductivity? -Yes- The Ideal Energy Society</vt:lpstr>
      <vt:lpstr>My Virtual Grandfather (@ 94)</vt:lpstr>
      <vt:lpstr>Our Visionary Energy Society - The Next “Thread?” -</vt:lpstr>
      <vt:lpstr>Implementing Technology Menu</vt:lpstr>
      <vt:lpstr>PowerPoint Presentation</vt:lpstr>
      <vt:lpstr>Implementation Technology The Hydricity SuperCable</vt:lpstr>
      <vt:lpstr>SuperCities &amp; SuperGrids</vt:lpstr>
      <vt:lpstr>SuperSuburb</vt:lpstr>
      <vt:lpstr> Some Other Possibilities</vt:lpstr>
      <vt:lpstr>A Canadian’s View of the World</vt:lpstr>
      <vt:lpstr>The Mackenzie Valley Pipeline </vt:lpstr>
      <vt:lpstr>Transporting Tens of Gigawatts to the Green Market</vt:lpstr>
      <vt:lpstr>An American Experiment!</vt:lpstr>
      <vt:lpstr>Powering Europe with Sahara Solar</vt:lpstr>
      <vt:lpstr>PowerPoint Presentation</vt:lpstr>
      <vt:lpstr>Go Where the Sun Shines</vt:lpstr>
      <vt:lpstr>Solar – PV &amp; Thermal</vt:lpstr>
      <vt:lpstr>Superconducting SolarPipe</vt:lpstr>
      <vt:lpstr>PowerPoint Presentation</vt:lpstr>
      <vt:lpstr> Room Temperature Superconductivity</vt:lpstr>
      <vt:lpstr>Room Temperature Superconductor Little, Ginzburg, 1963</vt:lpstr>
      <vt:lpstr>PowerPoint Presentation</vt:lpstr>
      <vt:lpstr>PowerPoint Presentation</vt:lpstr>
      <vt:lpstr>PowerPoint Presentation</vt:lpstr>
      <vt:lpstr> Alternative Energy Scenarios - Too Good to be True! -</vt:lpstr>
      <vt:lpstr>March,1989 - Jones, Fleischmann, Pons - - The Energy Salvation of Mankind -</vt:lpstr>
      <vt:lpstr>PowerPoint Presentation</vt:lpstr>
      <vt:lpstr>PowerPoint Presentation</vt:lpstr>
      <vt:lpstr>PowerPoint Presentation</vt:lpstr>
      <vt:lpstr>PowerPoint Presentation</vt:lpstr>
      <vt:lpstr>Cold Fusion After 20 Years</vt:lpstr>
      <vt:lpstr>PowerPoint Presentation</vt:lpstr>
      <vt:lpstr>Bohr Was Wrong! “As was Schrödinger, Heisenberg, Pauli, Dirac...” “yeah, right”</vt:lpstr>
      <vt:lpstr>PowerPoint Presentation</vt:lpstr>
      <vt:lpstr>PowerPoint Presentation</vt:lpstr>
      <vt:lpstr>Got Lots More “Bad Science” War Stories...</vt:lpstr>
      <vt:lpstr>PowerPoint Presentation</vt:lpstr>
      <vt:lpstr>“You can’t always get what you want…”</vt:lpstr>
      <vt:lpstr>“…you get what you need!”</vt:lpstr>
      <vt:lpstr>PowerPoint Presentation</vt:lpstr>
      <vt:lpstr>Spares &amp; Extras</vt:lpstr>
      <vt:lpstr>SuperCities - SuperSuburbs – SuperGrids Grant, Overbye, Starr, SciAm 295, 76 (2006) </vt:lpstr>
      <vt:lpstr>Caveat Emptor (wisdom from Garwin-Matisoo, 1967)</vt:lpstr>
      <vt:lpstr>PowerPoint Presentation</vt:lpstr>
      <vt:lpstr>PowerPoint Presentation</vt:lpstr>
      <vt:lpstr>US Electricity Flow - 2007</vt:lpstr>
      <vt:lpstr> Electricity -  The Crown Jewel of the US Economy</vt:lpstr>
      <vt:lpstr>PowerPoint Presentation</vt:lpstr>
      <vt:lpstr>Recuirs Jes’ Minmal Skil Levil</vt:lpstr>
      <vt:lpstr>Rotating Machinery - Wind Generators</vt:lpstr>
      <vt:lpstr>Wind Power Factoids</vt:lpstr>
      <vt:lpstr>Diablo Canyon</vt:lpstr>
      <vt:lpstr>Fault Current Limiters 101</vt:lpstr>
      <vt:lpstr>Project Hydra DHS, NYC, ConEd, AMSC</vt:lpstr>
      <vt:lpstr>US Department of Energy Budget of the Office of Electricity Delivery and Energy Reliability: FY 2010-11 (103 USD)</vt:lpstr>
      <vt:lpstr>US Electricity Generation Sources</vt:lpstr>
      <vt:lpstr>US Electricity Flow - 2007</vt:lpstr>
      <vt:lpstr>Enfranchisement of Women</vt:lpstr>
      <vt:lpstr>PowerPoint Presentation</vt:lpstr>
    </vt:vector>
  </TitlesOfParts>
  <Company>W2AGZ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Setup</dc:title>
  <dc:creator>Paul Michael Grant</dc:creator>
  <cp:lastModifiedBy>Paul Michael Grant</cp:lastModifiedBy>
  <cp:revision>176</cp:revision>
  <cp:lastPrinted>2012-08-05T19:54:56Z</cp:lastPrinted>
  <dcterms:created xsi:type="dcterms:W3CDTF">2012-08-02T18:47:55Z</dcterms:created>
  <dcterms:modified xsi:type="dcterms:W3CDTF">2012-08-07T15:04:13Z</dcterms:modified>
</cp:coreProperties>
</file>