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294" r:id="rId3"/>
    <p:sldId id="256" r:id="rId4"/>
    <p:sldId id="290" r:id="rId5"/>
    <p:sldId id="257" r:id="rId6"/>
    <p:sldId id="286" r:id="rId7"/>
    <p:sldId id="258" r:id="rId8"/>
    <p:sldId id="277" r:id="rId9"/>
    <p:sldId id="278" r:id="rId10"/>
    <p:sldId id="285" r:id="rId11"/>
    <p:sldId id="283" r:id="rId12"/>
    <p:sldId id="284" r:id="rId13"/>
    <p:sldId id="260" r:id="rId14"/>
    <p:sldId id="266" r:id="rId15"/>
    <p:sldId id="267" r:id="rId16"/>
    <p:sldId id="287" r:id="rId17"/>
    <p:sldId id="280" r:id="rId18"/>
    <p:sldId id="281" r:id="rId19"/>
    <p:sldId id="282" r:id="rId20"/>
    <p:sldId id="271" r:id="rId21"/>
    <p:sldId id="293" r:id="rId22"/>
    <p:sldId id="292" r:id="rId23"/>
    <p:sldId id="274" r:id="rId24"/>
    <p:sldId id="269" r:id="rId2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4" autoAdjust="0"/>
    <p:restoredTop sz="94660"/>
  </p:normalViewPr>
  <p:slideViewPr>
    <p:cSldViewPr>
      <p:cViewPr varScale="1">
        <p:scale>
          <a:sx n="85" d="100"/>
          <a:sy n="85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DEBD968-AA48-45BE-AB22-E31C130D808F}" type="datetimeFigureOut">
              <a:rPr lang="en-US" smtClean="0"/>
              <a:t>11/4/2012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7B8B5BF-AE82-44E0-9036-1AF80ECE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F869D-574C-4386-B2F0-9B41C7FA9C3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F869D-574C-4386-B2F0-9B41C7FA9C3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8B5BF-AE82-44E0-9036-1AF80ECEEE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19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8B5BF-AE82-44E0-9036-1AF80ECEEE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6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FB8D-E387-42F6-B06B-C8674384A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9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0DE6-295E-4236-BF63-E7CA8845B3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1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1720-9288-486F-B2E6-6AE0ABEED6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1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A977-B767-4A97-A93B-00AC154C80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30E03-C085-4700-9595-06511EDFC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71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85547-3611-4A5B-80A9-56050EA5F4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29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D43E2-743C-438F-838C-87B75CC6E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73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61C5-7E28-444A-AB65-1AF8820E9E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42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F2B09-4803-404D-B0C6-214078815F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95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072B4-5FCA-4FF7-88E4-1AE32AEBA9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B7BB7-11D7-416D-B1B5-7E7431A93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4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90A58-6866-45FF-8E62-5F77EE7D28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8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8F638-F063-49C6-93E3-34F52AE6C1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6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EB1FB-877B-40F4-B04C-722D485818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15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56EFB-E867-4AC4-9DF4-0B79CAA549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54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ECFB2-95CD-4C87-8216-03CEA900E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8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F51BA-C553-4BC9-9769-E102BEB7F6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3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77972-2F4D-44E1-9249-634C56E2F2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678C-001E-47CC-883D-1451EAF836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9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B3ECE-CC09-48E1-9B48-D509F20F21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6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C51E-B7B6-4D31-9A47-BF60EA02E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9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D982-8228-4AD5-9E05-A6711C9CD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6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BE98-A95E-4400-940E-0EA54FCD9F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0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9B4A21-6F71-4C3A-84BC-FB780E62C0B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1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7B7BD8-E0F1-443D-950F-FAAACBB245B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3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wmf"/><Relationship Id="rId9" Type="http://schemas.openxmlformats.org/officeDocument/2006/relationships/image" Target="../media/image2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5988"/>
            <a:ext cx="7886700" cy="557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52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AULMI~1\AppData\Local\Temp\scl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69425"/>
            <a:ext cx="2971800" cy="208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ULMI~1\AppData\Local\Temp\scl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864268"/>
            <a:ext cx="3136373" cy="208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AULMI~1\AppData\Local\Temp\scl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3" y="3175502"/>
            <a:ext cx="2733487" cy="170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AULMI~1\AppData\Local\Temp\scl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21928"/>
            <a:ext cx="2978769" cy="165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PAULMI~1\AppData\Local\Temp\scl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41" y="3249401"/>
            <a:ext cx="3143259" cy="162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PAULMI~1\AppData\Local\Temp\scl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13" y="5016634"/>
            <a:ext cx="3190687" cy="161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PAULMI~1\AppData\Local\Temp\scl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29201"/>
            <a:ext cx="3276841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7696200" cy="594787"/>
          </a:xfrm>
        </p:spPr>
        <p:txBody>
          <a:bodyPr/>
          <a:lstStyle/>
          <a:p>
            <a:r>
              <a:rPr lang="en-US" sz="4000" dirty="0" smtClean="0"/>
              <a:t>“The </a:t>
            </a:r>
            <a:r>
              <a:rPr lang="en-US" sz="4000" dirty="0" err="1" smtClean="0"/>
              <a:t>abc’s</a:t>
            </a:r>
            <a:r>
              <a:rPr lang="en-US" sz="4000" dirty="0" smtClean="0"/>
              <a:t> (</a:t>
            </a:r>
            <a:r>
              <a:rPr lang="en-US" sz="4000" dirty="0" err="1" smtClean="0"/>
              <a:t>xyz’s</a:t>
            </a:r>
            <a:r>
              <a:rPr lang="en-US" sz="4000" dirty="0" smtClean="0"/>
              <a:t>) of RE-123”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088" y="885075"/>
            <a:ext cx="2603500" cy="2086725"/>
            <a:chOff x="41088" y="885075"/>
            <a:chExt cx="2603500" cy="2086725"/>
          </a:xfrm>
        </p:grpSpPr>
        <p:pic>
          <p:nvPicPr>
            <p:cNvPr id="1026" name="Picture 2" descr="C:\Users\PAULMI~1\AppData\Local\Temp\scl27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8" y="885075"/>
              <a:ext cx="2603500" cy="208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04800" y="9144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3"/>
                  </a:solidFill>
                </a:rPr>
                <a:t>Cu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" y="13716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3"/>
                  </a:solidFill>
                </a:rPr>
                <a:t>Ba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" y="1143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3"/>
                  </a:solidFill>
                </a:rPr>
                <a:t>O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85800" y="10668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876300" y="1281955"/>
              <a:ext cx="228600" cy="29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72350" y="1353670"/>
              <a:ext cx="580838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91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ULMI~1\AppData\Local\Temp\scl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68523"/>
            <a:ext cx="3365500" cy="16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ULMI~1\AppData\Local\Temp\scl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68755"/>
            <a:ext cx="5105400" cy="26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7696200" cy="594787"/>
          </a:xfrm>
        </p:spPr>
        <p:txBody>
          <a:bodyPr/>
          <a:lstStyle/>
          <a:p>
            <a:r>
              <a:rPr lang="en-US" sz="4000" dirty="0" smtClean="0"/>
              <a:t>“...and Finally...”</a:t>
            </a:r>
            <a:endParaRPr lang="en-US" sz="4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33680" y="4294095"/>
            <a:ext cx="1748120" cy="1119082"/>
            <a:chOff x="5033680" y="4294095"/>
            <a:chExt cx="1748120" cy="1119082"/>
          </a:xfrm>
        </p:grpSpPr>
        <p:sp>
          <p:nvSpPr>
            <p:cNvPr id="7" name="Oval 6"/>
            <p:cNvSpPr/>
            <p:nvPr/>
          </p:nvSpPr>
          <p:spPr>
            <a:xfrm>
              <a:off x="5033680" y="4294095"/>
              <a:ext cx="457200" cy="4572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0" y="51054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3"/>
                  </a:solidFill>
                </a:rPr>
                <a:t>“Ba Channel”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5388065" y="4728885"/>
              <a:ext cx="214875" cy="4180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680440" y="4074460"/>
            <a:ext cx="1891560" cy="1335740"/>
            <a:chOff x="2680440" y="4074460"/>
            <a:chExt cx="1891560" cy="1335740"/>
          </a:xfrm>
        </p:grpSpPr>
        <p:sp>
          <p:nvSpPr>
            <p:cNvPr id="10" name="Oval 9"/>
            <p:cNvSpPr/>
            <p:nvPr/>
          </p:nvSpPr>
          <p:spPr>
            <a:xfrm>
              <a:off x="2680440" y="4074460"/>
              <a:ext cx="381000" cy="3810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6600" y="5102423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3"/>
                  </a:solidFill>
                </a:rPr>
                <a:t>“RE Channel”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3007650" y="4419600"/>
              <a:ext cx="353836" cy="687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64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143000"/>
          </a:xfrm>
        </p:spPr>
        <p:txBody>
          <a:bodyPr/>
          <a:lstStyle/>
          <a:p>
            <a:r>
              <a:rPr lang="en-US" dirty="0" smtClean="0"/>
              <a:t>Van der Waals Surface for RE-123</a:t>
            </a:r>
            <a:endParaRPr lang="en-US" dirty="0"/>
          </a:p>
        </p:txBody>
      </p:sp>
      <p:pic>
        <p:nvPicPr>
          <p:cNvPr id="1026" name="Picture 2" descr="E:\PMG-W2AGZ\Presentations &amp; Travel\2012\11-02 Cal-Nev APS San Luis Obispo\Talk\WorkBook\PBCO icsd_943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2163"/>
            <a:ext cx="8686800" cy="50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47800" y="4572000"/>
            <a:ext cx="2209800" cy="1283732"/>
            <a:chOff x="1447800" y="4572000"/>
            <a:chExt cx="2209800" cy="1283732"/>
          </a:xfrm>
        </p:grpSpPr>
        <p:sp>
          <p:nvSpPr>
            <p:cNvPr id="3" name="TextBox 2"/>
            <p:cNvSpPr txBox="1"/>
            <p:nvPr/>
          </p:nvSpPr>
          <p:spPr>
            <a:xfrm>
              <a:off x="1447800" y="54864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Wow !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971800" y="4572000"/>
              <a:ext cx="381000" cy="1099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514600" y="1240984"/>
            <a:ext cx="1066800" cy="921768"/>
            <a:chOff x="2514600" y="1240984"/>
            <a:chExt cx="1066800" cy="921768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2743200" y="13961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743200" y="20057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688788" y="1943100"/>
              <a:ext cx="114300" cy="114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49980" y="1240984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4600" y="1793420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29000" y="1676400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2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0" y="1334061"/>
            <a:ext cx="4147278" cy="399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600" dirty="0" smtClean="0"/>
              <a:t>Channel Structure Comparisons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838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PBCO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67275" y="838200"/>
            <a:ext cx="4124325" cy="5933420"/>
            <a:chOff x="4867275" y="838200"/>
            <a:chExt cx="4124325" cy="593342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1334062"/>
              <a:ext cx="3961103" cy="3999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172200" y="8382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CNT-5,0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6248400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NB: Relative Dimensions Approximate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0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47800"/>
            <a:ext cx="3973642" cy="396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/>
              <a:t>Van der Waals Surfaces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838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PBCO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4784689" y="838200"/>
            <a:ext cx="4206911" cy="5933420"/>
            <a:chOff x="4784689" y="838200"/>
            <a:chExt cx="4206911" cy="593342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689" y="1447800"/>
              <a:ext cx="4054511" cy="3960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72200" y="8382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CNT-5,0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6248400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NB: Relative Dimensions Approximate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0430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Landauer-Buettiker</a:t>
            </a:r>
            <a:r>
              <a:rPr lang="en-US" dirty="0" smtClean="0"/>
              <a:t> Formalism</a:t>
            </a:r>
            <a:endParaRPr lang="en-US" sz="2200" dirty="0" smtClean="0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170038"/>
              </p:ext>
            </p:extLst>
          </p:nvPr>
        </p:nvGraphicFramePr>
        <p:xfrm>
          <a:off x="4876800" y="4800600"/>
          <a:ext cx="1568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4800600"/>
                        <a:ext cx="15684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6705600" y="1447800"/>
            <a:ext cx="2286000" cy="2659467"/>
            <a:chOff x="6284260" y="1548516"/>
            <a:chExt cx="2495843" cy="2828851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1548516"/>
              <a:ext cx="1799853" cy="2490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260" y="4038600"/>
              <a:ext cx="2495843" cy="338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01163"/>
              </p:ext>
            </p:extLst>
          </p:nvPr>
        </p:nvGraphicFramePr>
        <p:xfrm>
          <a:off x="106363" y="1312862"/>
          <a:ext cx="2941637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7" imgW="2400120" imgH="2222280" progId="Equation.DSMT4">
                  <p:embed/>
                </p:oleObj>
              </mc:Choice>
              <mc:Fallback>
                <p:oleObj name="Equation" r:id="rId7" imgW="2400120" imgH="222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363" y="1312862"/>
                        <a:ext cx="2941637" cy="2725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5" name="Group 11264"/>
          <p:cNvGrpSpPr/>
          <p:nvPr/>
        </p:nvGrpSpPr>
        <p:grpSpPr>
          <a:xfrm>
            <a:off x="3200400" y="1295400"/>
            <a:ext cx="3657600" cy="2667000"/>
            <a:chOff x="3200400" y="1295400"/>
            <a:chExt cx="3657600" cy="2667000"/>
          </a:xfrm>
        </p:grpSpPr>
        <p:grpSp>
          <p:nvGrpSpPr>
            <p:cNvPr id="50" name="Group 49"/>
            <p:cNvGrpSpPr/>
            <p:nvPr/>
          </p:nvGrpSpPr>
          <p:grpSpPr>
            <a:xfrm>
              <a:off x="3200400" y="1295400"/>
              <a:ext cx="3657600" cy="2667000"/>
              <a:chOff x="2362200" y="1371600"/>
              <a:chExt cx="3895165" cy="26670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249275" y="3276600"/>
                <a:ext cx="170325" cy="309280"/>
                <a:chOff x="4518215" y="2895600"/>
                <a:chExt cx="170325" cy="30928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4518215" y="2976280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572000" y="2895600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634755" y="2980760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88540" y="2900080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2362200" y="1667435"/>
                <a:ext cx="3895165" cy="770965"/>
                <a:chOff x="2362200" y="1524000"/>
                <a:chExt cx="3895165" cy="770965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2362200" y="1524000"/>
                  <a:ext cx="762000" cy="762000"/>
                  <a:chOff x="914400" y="1524000"/>
                  <a:chExt cx="762000" cy="762000"/>
                </a:xfrm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914400" y="1524000"/>
                    <a:ext cx="762000" cy="762000"/>
                  </a:xfrm>
                  <a:prstGeom prst="rect">
                    <a:avLst/>
                  </a:prstGeom>
                  <a:solidFill>
                    <a:srgbClr val="CCFF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1151965" y="1703295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L</a:t>
                    </a:r>
                    <a:endParaRPr lang="en-US" dirty="0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495365" y="1532965"/>
                  <a:ext cx="762000" cy="762000"/>
                  <a:chOff x="914400" y="1524000"/>
                  <a:chExt cx="762000" cy="762000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914400" y="1524000"/>
                    <a:ext cx="762000" cy="762000"/>
                  </a:xfrm>
                  <a:prstGeom prst="rect">
                    <a:avLst/>
                  </a:prstGeom>
                  <a:solidFill>
                    <a:srgbClr val="CCFF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151965" y="1703295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R</a:t>
                    </a:r>
                    <a:endParaRPr lang="en-US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37645" y="1730190"/>
                  <a:ext cx="2362200" cy="381000"/>
                  <a:chOff x="6477000" y="3276600"/>
                  <a:chExt cx="2362200" cy="381000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6477000" y="3276600"/>
                    <a:ext cx="2362200" cy="381000"/>
                  </a:xfrm>
                  <a:prstGeom prst="rect">
                    <a:avLst/>
                  </a:prstGeom>
                  <a:pattFill prst="horzBrick">
                    <a:fgClr>
                      <a:srgbClr val="FF0000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952135" y="3312460"/>
                    <a:ext cx="1371600" cy="307777"/>
                  </a:xfrm>
                  <a:prstGeom prst="rect">
                    <a:avLst/>
                  </a:prstGeom>
                  <a:solidFill>
                    <a:schemeClr val="bg1">
                      <a:alpha val="27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 smtClean="0"/>
                      <a:t>“Channel”</a:t>
                    </a:r>
                    <a:endParaRPr lang="en-US" sz="1400" dirty="0"/>
                  </a:p>
                </p:txBody>
              </p:sp>
            </p:grp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3137645" y="2514600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504330" y="2519080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3137645" y="2705100"/>
                <a:ext cx="236668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3886200" y="2420470"/>
                <a:ext cx="838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L &lt; </a:t>
                </a:r>
                <a:r>
                  <a:rPr lang="en-US" sz="1600" i="1" dirty="0" smtClean="0">
                    <a:latin typeface="Script MT Bold" pitchFamily="66" charset="0"/>
                  </a:rPr>
                  <a:t> l</a:t>
                </a:r>
                <a:endParaRPr lang="en-US" sz="1600" i="1" dirty="0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3352800" y="1676400"/>
                <a:ext cx="0" cy="1972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10800000">
                <a:off x="3361760" y="2281515"/>
                <a:ext cx="0" cy="1972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3124200" y="13716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W</a:t>
                </a:r>
                <a:endParaRPr lang="en-US" sz="1600" i="1" dirty="0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096890" y="1548516"/>
                <a:ext cx="1237110" cy="338554"/>
                <a:chOff x="6687690" y="3886200"/>
                <a:chExt cx="1237110" cy="338554"/>
              </a:xfrm>
            </p:grpSpPr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7010400" y="4038600"/>
                  <a:ext cx="9144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6687690" y="3886200"/>
                  <a:ext cx="381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i="1" dirty="0" err="1" smtClean="0"/>
                    <a:t>k</a:t>
                  </a:r>
                  <a:r>
                    <a:rPr lang="en-US" sz="1600" i="1" baseline="-25000" dirty="0" err="1" smtClean="0"/>
                    <a:t>z</a:t>
                  </a:r>
                  <a:endParaRPr lang="en-US" i="1" dirty="0"/>
                </a:p>
              </p:txBody>
            </p:sp>
          </p:grpSp>
          <p:cxnSp>
            <p:nvCxnSpPr>
              <p:cNvPr id="45" name="Straight Connector 44"/>
              <p:cNvCxnSpPr>
                <a:stCxn id="20" idx="2"/>
              </p:cNvCxnSpPr>
              <p:nvPr/>
            </p:nvCxnSpPr>
            <p:spPr>
              <a:xfrm>
                <a:off x="5876365" y="2438400"/>
                <a:ext cx="0" cy="990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4419600" y="3429000"/>
                <a:ext cx="145676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2774580" y="3429000"/>
                <a:ext cx="145676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756650" y="2438400"/>
                <a:ext cx="0" cy="990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4191000" y="36692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V</a:t>
                </a:r>
                <a:endParaRPr lang="en-US" dirty="0"/>
              </a:p>
            </p:txBody>
          </p:sp>
        </p:grpSp>
        <p:sp>
          <p:nvSpPr>
            <p:cNvPr id="11264" name="TextBox 11263"/>
            <p:cNvSpPr txBox="1"/>
            <p:nvPr/>
          </p:nvSpPr>
          <p:spPr>
            <a:xfrm>
              <a:off x="3200400" y="2819400"/>
              <a:ext cx="36576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i="1" dirty="0" smtClean="0">
                  <a:solidFill>
                    <a:srgbClr val="FF0000"/>
                  </a:solidFill>
                  <a:latin typeface="Script MT Bold" pitchFamily="66" charset="0"/>
                </a:rPr>
                <a:t>l  </a:t>
              </a:r>
              <a:r>
                <a:rPr lang="en-US" sz="1300" i="1" dirty="0" smtClean="0">
                  <a:solidFill>
                    <a:srgbClr val="FF0000"/>
                  </a:solidFill>
                  <a:latin typeface="Arial"/>
                  <a:cs typeface="Arial"/>
                </a:rPr>
                <a:t>≡  Electron Inelastic Mean Free Path</a:t>
              </a:r>
              <a:endParaRPr lang="en-US" sz="1300" i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TextBox 11268"/>
              <p:cNvSpPr txBox="1"/>
              <p:nvPr/>
            </p:nvSpPr>
            <p:spPr>
              <a:xfrm>
                <a:off x="152400" y="4343400"/>
                <a:ext cx="8839200" cy="231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Note: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:r>
                  <a:rPr lang="en-US" i="1" dirty="0" smtClean="0"/>
                  <a:t>L &gt; </a:t>
                </a:r>
                <a:r>
                  <a:rPr lang="en-US" i="1" dirty="0" smtClean="0">
                    <a:latin typeface="Script MT Bold" pitchFamily="66" charset="0"/>
                  </a:rPr>
                  <a:t>l</a:t>
                </a:r>
                <a:r>
                  <a:rPr lang="en-US" dirty="0">
                    <a:latin typeface="Script MT Bold" pitchFamily="66" charset="0"/>
                  </a:rPr>
                  <a:t> </a:t>
                </a:r>
                <a:r>
                  <a:rPr lang="en-US" dirty="0" smtClean="0">
                    <a:latin typeface="Script MT Bold" pitchFamily="66" charset="0"/>
                  </a:rPr>
                  <a:t>, </a:t>
                </a:r>
                <a:r>
                  <a:rPr lang="en-US" dirty="0" smtClean="0">
                    <a:latin typeface="+mj-lt"/>
                  </a:rPr>
                  <a:t>then </a:t>
                </a:r>
                <a:r>
                  <a:rPr lang="en-US" i="1" dirty="0" smtClean="0">
                    <a:latin typeface="+mj-lt"/>
                  </a:rPr>
                  <a:t>T(E</a:t>
                </a:r>
                <a:r>
                  <a:rPr lang="en-US" i="1" baseline="-25000" dirty="0" smtClean="0">
                    <a:latin typeface="+mj-lt"/>
                  </a:rPr>
                  <a:t>F</a:t>
                </a:r>
                <a:r>
                  <a:rPr lang="en-US" i="1" dirty="0" smtClean="0">
                    <a:latin typeface="+mj-lt"/>
                  </a:rPr>
                  <a:t>)</a:t>
                </a:r>
                <a:r>
                  <a:rPr lang="en-US" dirty="0" smtClean="0">
                    <a:latin typeface="+mj-lt"/>
                  </a:rPr>
                  <a:t> reverts to Ohm’s Law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latin typeface="+mj-lt"/>
                  </a:rPr>
                  <a:t>If not, ballistic boundary conditions apply, a la </a:t>
                </a:r>
                <a:r>
                  <a:rPr lang="en-US" dirty="0" err="1" smtClean="0">
                    <a:latin typeface="+mj-lt"/>
                  </a:rPr>
                  <a:t>Landauer</a:t>
                </a:r>
                <a:r>
                  <a:rPr lang="en-US" dirty="0" smtClean="0">
                    <a:latin typeface="+mj-lt"/>
                  </a:rPr>
                  <a:t>, and </a:t>
                </a:r>
                <a:r>
                  <a:rPr lang="en-US" i="1" dirty="0"/>
                  <a:t>T(E</a:t>
                </a:r>
                <a:r>
                  <a:rPr lang="en-US" i="1" baseline="-25000" dirty="0"/>
                  <a:t>F</a:t>
                </a:r>
                <a:r>
                  <a:rPr lang="en-US" i="1" dirty="0" smtClean="0"/>
                  <a:t>) </a:t>
                </a:r>
                <a:r>
                  <a:rPr lang="en-US" dirty="0" smtClean="0"/>
                  <a:t>can scale</a:t>
                </a:r>
                <a:br>
                  <a:rPr lang="en-US" dirty="0" smtClean="0"/>
                </a:br>
                <a:r>
                  <a:rPr lang="en-US" dirty="0" smtClean="0"/>
                  <a:t>from 1 to &gt;20, depending on the number of channels (</a:t>
                </a:r>
                <a:r>
                  <a:rPr lang="en-US" dirty="0" err="1" smtClean="0"/>
                  <a:t>eigenstates</a:t>
                </a:r>
                <a:r>
                  <a:rPr lang="en-US" dirty="0" smtClean="0"/>
                  <a:t>) available for transport, times </a:t>
                </a:r>
                <a:r>
                  <a:rPr lang="en-US" i="1" dirty="0" smtClean="0"/>
                  <a:t>2e</a:t>
                </a:r>
                <a:r>
                  <a:rPr lang="en-US" i="1" baseline="30000" dirty="0" smtClean="0"/>
                  <a:t>2</a:t>
                </a:r>
                <a:r>
                  <a:rPr lang="en-US" i="1" dirty="0" smtClean="0"/>
                  <a:t>/h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7.75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siemons</a:t>
                </a:r>
                <a:r>
                  <a:rPr lang="en-US" dirty="0" smtClean="0"/>
                  <a:t> = 1/12.9 </a:t>
                </a:r>
                <a:r>
                  <a:rPr lang="en-US" i="1" dirty="0" smtClean="0"/>
                  <a:t>k</a:t>
                </a:r>
                <a:r>
                  <a:rPr lang="el-GR" i="1" dirty="0" smtClean="0"/>
                  <a:t>Ω</a:t>
                </a:r>
                <a:r>
                  <a:rPr lang="en-US" dirty="0" smtClean="0">
                    <a:latin typeface="+mj-lt"/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i="1" dirty="0" smtClean="0"/>
                  <a:t>T(E</a:t>
                </a:r>
                <a:r>
                  <a:rPr lang="en-US" i="1" baseline="-25000" dirty="0" smtClean="0"/>
                  <a:t>F</a:t>
                </a:r>
                <a:r>
                  <a:rPr lang="en-US" i="1" dirty="0" smtClean="0"/>
                  <a:t>) </a:t>
                </a:r>
                <a:r>
                  <a:rPr lang="en-US" dirty="0" smtClean="0"/>
                  <a:t>can be calculated using the </a:t>
                </a:r>
                <a:r>
                  <a:rPr lang="en-US" dirty="0" err="1" smtClean="0"/>
                  <a:t>PWcond</a:t>
                </a:r>
                <a:r>
                  <a:rPr lang="en-US" dirty="0" smtClean="0"/>
                  <a:t> tools with the Quantum-Espresso DFT package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The following calculations for RE-123 assume only one unit cell in the “channel.”</a:t>
                </a:r>
                <a:endParaRPr lang="en-US" dirty="0"/>
              </a:p>
            </p:txBody>
          </p:sp>
        </mc:Choice>
        <mc:Fallback xmlns="">
          <p:sp>
            <p:nvSpPr>
              <p:cNvPr id="11269" name="TextBox 112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343400"/>
                <a:ext cx="8839200" cy="2311402"/>
              </a:xfrm>
              <a:prstGeom prst="rect">
                <a:avLst/>
              </a:prstGeom>
              <a:blipFill rotWithShape="1">
                <a:blip r:embed="rId9"/>
                <a:stretch>
                  <a:fillRect l="-552" t="-1319" r="-345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2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ULMI~1\AppData\Local\Temp\scl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8909"/>
            <a:ext cx="8855075" cy="68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AULMI~1\AppData\Local\Temp\scl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228725"/>
            <a:ext cx="23526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AULMI~1\AppData\Local\Temp\scl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4223"/>
            <a:ext cx="8578850" cy="67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PAULMI~1\AppData\Local\Temp\scl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2918"/>
            <a:ext cx="4210050" cy="17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AULMI~1\AppData\Local\Temp\scl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0" y="-1"/>
            <a:ext cx="8805715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PAULMI~1\AppData\Local\Temp\scl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064329"/>
            <a:ext cx="4324350" cy="175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6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993"/>
            <a:ext cx="8382000" cy="678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90600" y="2895600"/>
            <a:ext cx="2133600" cy="1371600"/>
            <a:chOff x="990600" y="2895600"/>
            <a:chExt cx="2133600" cy="137160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990600" y="2895600"/>
              <a:ext cx="2133600" cy="1371600"/>
            </a:xfrm>
            <a:prstGeom prst="wedgeRoundRectCallout">
              <a:avLst>
                <a:gd name="adj1" fmla="val 56572"/>
                <a:gd name="adj2" fmla="val 16862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288665"/>
              <a:ext cx="933450" cy="902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00200" y="2895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  “c”</a:t>
              </a:r>
              <a:endParaRPr lang="en-US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3600" y="3269159"/>
              <a:ext cx="99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T</a:t>
              </a:r>
              <a:r>
                <a:rPr lang="en-US" sz="1200" baseline="-25000" dirty="0" err="1" smtClean="0"/>
                <a:t>max</a:t>
              </a:r>
              <a:r>
                <a:rPr lang="en-US" sz="1200" baseline="-25000" dirty="0" smtClean="0"/>
                <a:t> </a:t>
              </a:r>
              <a:r>
                <a:rPr lang="en-US" sz="1200" dirty="0" smtClean="0"/>
                <a:t>= 4</a:t>
              </a:r>
            </a:p>
            <a:p>
              <a:r>
                <a:rPr lang="en-US" sz="1200" dirty="0" smtClean="0"/>
                <a:t>&lt;T&gt; = 0.4</a:t>
              </a:r>
            </a:p>
            <a:p>
              <a:r>
                <a:rPr lang="en-US" sz="1200" dirty="0" smtClean="0">
                  <a:sym typeface="Symbol"/>
                </a:rPr>
                <a:t>(T) = 0.7</a:t>
              </a:r>
              <a:endParaRPr lang="en-US" sz="1200" dirty="0" smtClean="0"/>
            </a:p>
            <a:p>
              <a:r>
                <a:rPr lang="en-US" sz="1200" baseline="-25000" dirty="0" smtClean="0"/>
                <a:t> </a:t>
              </a:r>
              <a:endParaRPr lang="en-US" sz="1200" baseline="-25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919064"/>
            <a:ext cx="2133600" cy="1747936"/>
            <a:chOff x="1752600" y="919064"/>
            <a:chExt cx="2133600" cy="1747936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1752600" y="919064"/>
              <a:ext cx="2133600" cy="1671735"/>
            </a:xfrm>
            <a:prstGeom prst="wedgeRoundRectCallout">
              <a:avLst>
                <a:gd name="adj1" fmla="val 59633"/>
                <a:gd name="adj2" fmla="val 6633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919065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  “a”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1200" y="2082225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T</a:t>
              </a:r>
              <a:r>
                <a:rPr lang="en-US" sz="1200" baseline="-25000" dirty="0" err="1" smtClean="0"/>
                <a:t>max</a:t>
              </a:r>
              <a:r>
                <a:rPr lang="en-US" sz="1200" baseline="-25000" dirty="0" smtClean="0"/>
                <a:t> </a:t>
              </a:r>
              <a:r>
                <a:rPr lang="en-US" sz="1200" dirty="0" smtClean="0"/>
                <a:t>= 14, </a:t>
              </a:r>
              <a:r>
                <a:rPr lang="en-US" sz="1200" dirty="0"/>
                <a:t>&lt;T&gt; = </a:t>
              </a:r>
              <a:r>
                <a:rPr lang="en-US" sz="1200" dirty="0" smtClean="0"/>
                <a:t>3.3</a:t>
              </a:r>
            </a:p>
            <a:p>
              <a:pPr algn="ctr"/>
              <a:r>
                <a:rPr lang="en-US" sz="1200" dirty="0" smtClean="0">
                  <a:sym typeface="Symbol"/>
                </a:rPr>
                <a:t>         (T) = 3.0</a:t>
              </a:r>
              <a:endParaRPr lang="en-US" sz="1200" dirty="0" smtClean="0"/>
            </a:p>
            <a:p>
              <a:pPr algn="ctr"/>
              <a:r>
                <a:rPr lang="en-US" sz="1200" baseline="-25000" dirty="0" smtClean="0"/>
                <a:t> </a:t>
              </a:r>
              <a:endParaRPr lang="en-US" sz="1200" baseline="-25000" dirty="0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295400"/>
              <a:ext cx="1619250" cy="776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781800" y="690464"/>
            <a:ext cx="2133600" cy="1747936"/>
            <a:chOff x="6781800" y="690464"/>
            <a:chExt cx="2133600" cy="1747936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6781800" y="690464"/>
              <a:ext cx="2133600" cy="1671735"/>
            </a:xfrm>
            <a:prstGeom prst="wedgeRoundRectCallout">
              <a:avLst>
                <a:gd name="adj1" fmla="val -101300"/>
                <a:gd name="adj2" fmla="val 35083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00" y="690465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  “b”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1853625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T</a:t>
              </a:r>
              <a:r>
                <a:rPr lang="en-US" sz="1200" baseline="-25000" dirty="0" err="1" smtClean="0"/>
                <a:t>max</a:t>
              </a:r>
              <a:r>
                <a:rPr lang="en-US" sz="1200" baseline="-25000" dirty="0" smtClean="0"/>
                <a:t> </a:t>
              </a:r>
              <a:r>
                <a:rPr lang="en-US" sz="1200" dirty="0" smtClean="0"/>
                <a:t>= 16, </a:t>
              </a:r>
              <a:r>
                <a:rPr lang="en-US" sz="1200" dirty="0"/>
                <a:t>&lt;T&gt; = </a:t>
              </a:r>
              <a:r>
                <a:rPr lang="en-US" sz="1200" dirty="0" smtClean="0"/>
                <a:t>4.5</a:t>
              </a:r>
            </a:p>
            <a:p>
              <a:pPr algn="ctr"/>
              <a:r>
                <a:rPr lang="en-US" sz="1200" dirty="0" smtClean="0">
                  <a:sym typeface="Symbol"/>
                </a:rPr>
                <a:t>         (T) = 3.3</a:t>
              </a:r>
              <a:endParaRPr lang="en-US" sz="1200" dirty="0" smtClean="0"/>
            </a:p>
            <a:p>
              <a:pPr algn="ctr"/>
              <a:r>
                <a:rPr lang="en-US" sz="1200" baseline="-25000" dirty="0" smtClean="0"/>
                <a:t> </a:t>
              </a:r>
              <a:endParaRPr lang="en-US" sz="1200" baseline="-25000" dirty="0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052670"/>
              <a:ext cx="1608365" cy="776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86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381000" y="3048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mic Sans MS" pitchFamily="66" charset="0"/>
              </a:rPr>
              <a:t>Possible Quantum Transport in 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omic Sans MS" pitchFamily="66" charset="0"/>
              </a:rPr>
              <a:t>(RE)Ba</a:t>
            </a:r>
            <a:r>
              <a:rPr lang="en-US" sz="3200" b="1" baseline="-25000" dirty="0" smtClean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Comic Sans MS" pitchFamily="66" charset="0"/>
              </a:rPr>
              <a:t>Cu</a:t>
            </a:r>
            <a:r>
              <a:rPr lang="en-US" sz="3200" b="1" baseline="-25000" dirty="0" smtClean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en-US" sz="3200" b="1" dirty="0" smtClean="0">
                <a:solidFill>
                  <a:srgbClr val="000000"/>
                </a:solidFill>
                <a:latin typeface="Comic Sans MS" pitchFamily="66" charset="0"/>
              </a:rPr>
              <a:t>O</a:t>
            </a:r>
            <a:r>
              <a:rPr lang="en-US" sz="3200" b="1" baseline="-25000" dirty="0" smtClean="0">
                <a:solidFill>
                  <a:srgbClr val="000000"/>
                </a:solidFill>
                <a:latin typeface="Comic Sans MS" pitchFamily="66" charset="0"/>
              </a:rPr>
              <a:t>7-y </a:t>
            </a:r>
            <a:r>
              <a:rPr lang="en-US" sz="3200" b="1" dirty="0" err="1" smtClean="0">
                <a:solidFill>
                  <a:srgbClr val="000000"/>
                </a:solidFill>
                <a:latin typeface="Comic Sans MS" pitchFamily="66" charset="0"/>
              </a:rPr>
              <a:t>Perovskites</a:t>
            </a:r>
            <a:endParaRPr lang="en-US" sz="3200" b="1" baseline="-25000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600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Session H4: Condensed Matter IV: Atoms and Molecules</a:t>
            </a:r>
            <a:b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Talk H4.00001, 2:00 PM, Saturday, 3 November 2012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219200" y="26670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Paul Michael Grant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APS Senior Life 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Fellow</a:t>
            </a:r>
            <a:b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Staff Associate, JPL/</a:t>
            </a:r>
            <a:r>
              <a:rPr lang="en-US" sz="1600" b="1" dirty="0" err="1" smtClean="0">
                <a:solidFill>
                  <a:srgbClr val="000000"/>
                </a:solidFill>
                <a:latin typeface="Comic Sans MS" pitchFamily="66" charset="0"/>
              </a:rPr>
              <a:t>CalTech</a:t>
            </a:r>
            <a:endParaRPr lang="en-US" sz="1600" b="1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IBM Research Staff Member Emeritus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EPRI Science Fellow (Retired)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Principal, W2AGZ Technologies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82527"/>
            <a:ext cx="2590800" cy="157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93482"/>
            <a:ext cx="5886450" cy="152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4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2519265"/>
            <a:ext cx="7543800" cy="3500535"/>
            <a:chOff x="1524000" y="2519265"/>
            <a:chExt cx="7543800" cy="350053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924300"/>
              <a:ext cx="6543675" cy="20955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/>
          </p:spPr>
        </p:pic>
        <p:sp>
          <p:nvSpPr>
            <p:cNvPr id="5" name="Rounded Rectangular Callout 4"/>
            <p:cNvSpPr/>
            <p:nvPr/>
          </p:nvSpPr>
          <p:spPr>
            <a:xfrm>
              <a:off x="6934200" y="2519265"/>
              <a:ext cx="2133600" cy="1220568"/>
            </a:xfrm>
            <a:prstGeom prst="wedgeRoundRectCallout">
              <a:avLst>
                <a:gd name="adj1" fmla="val -62645"/>
                <a:gd name="adj2" fmla="val 64462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62800" y="2519265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“CNT 5,0”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885" y="2843214"/>
              <a:ext cx="817115" cy="755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224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993"/>
            <a:ext cx="8382000" cy="678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90600" y="2895600"/>
            <a:ext cx="2133600" cy="1371600"/>
            <a:chOff x="990600" y="2895600"/>
            <a:chExt cx="2133600" cy="137160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990600" y="2895600"/>
              <a:ext cx="2133600" cy="1371600"/>
            </a:xfrm>
            <a:prstGeom prst="wedgeRoundRectCallout">
              <a:avLst>
                <a:gd name="adj1" fmla="val 56572"/>
                <a:gd name="adj2" fmla="val 16862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288665"/>
              <a:ext cx="933450" cy="902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00200" y="2895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  “c”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3600" y="3269159"/>
              <a:ext cx="99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</a:rPr>
                <a:t>T</a:t>
              </a:r>
              <a:r>
                <a:rPr lang="en-US" sz="1200" baseline="-25000" dirty="0" err="1" smtClean="0">
                  <a:solidFill>
                    <a:srgbClr val="000000"/>
                  </a:solidFill>
                </a:rPr>
                <a:t>max</a:t>
              </a:r>
              <a:r>
                <a:rPr lang="en-US" sz="1200" baseline="-25000" dirty="0" smtClean="0">
                  <a:solidFill>
                    <a:srgbClr val="000000"/>
                  </a:solidFill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</a:rPr>
                <a:t>= 4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</a:rPr>
                <a:t>&lt;T&gt; = 0.4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sym typeface="Symbol"/>
                </a:rPr>
                <a:t>(T) = 0.7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r>
                <a:rPr lang="en-US" sz="1200" baseline="-25000" dirty="0" smtClean="0">
                  <a:solidFill>
                    <a:srgbClr val="000000"/>
                  </a:solidFill>
                </a:rPr>
                <a:t> </a:t>
              </a:r>
              <a:endParaRPr lang="en-US" sz="12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919064"/>
            <a:ext cx="2133600" cy="1747936"/>
            <a:chOff x="1752600" y="919064"/>
            <a:chExt cx="2133600" cy="1747936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1752600" y="919064"/>
              <a:ext cx="2133600" cy="1671735"/>
            </a:xfrm>
            <a:prstGeom prst="wedgeRoundRectCallout">
              <a:avLst>
                <a:gd name="adj1" fmla="val 59633"/>
                <a:gd name="adj2" fmla="val 6633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919065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  “a”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1200" y="2082225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T</a:t>
              </a:r>
              <a:r>
                <a:rPr lang="en-US" sz="1200" baseline="-25000" dirty="0" err="1" smtClean="0">
                  <a:solidFill>
                    <a:srgbClr val="000000"/>
                  </a:solidFill>
                </a:rPr>
                <a:t>max</a:t>
              </a:r>
              <a:r>
                <a:rPr lang="en-US" sz="1200" baseline="-25000" dirty="0" smtClean="0">
                  <a:solidFill>
                    <a:srgbClr val="000000"/>
                  </a:solidFill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</a:rPr>
                <a:t>= 14, </a:t>
              </a:r>
              <a:r>
                <a:rPr lang="en-US" sz="1200" dirty="0">
                  <a:solidFill>
                    <a:srgbClr val="000000"/>
                  </a:solidFill>
                </a:rPr>
                <a:t>&lt;T&gt; = </a:t>
              </a:r>
              <a:r>
                <a:rPr lang="en-US" sz="1200" dirty="0" smtClean="0">
                  <a:solidFill>
                    <a:srgbClr val="000000"/>
                  </a:solidFill>
                </a:rPr>
                <a:t>3.3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sym typeface="Symbol"/>
                </a:rPr>
                <a:t>         (T) = 3.0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baseline="-25000" dirty="0" smtClean="0">
                  <a:solidFill>
                    <a:srgbClr val="000000"/>
                  </a:solidFill>
                </a:rPr>
                <a:t> </a:t>
              </a:r>
              <a:endParaRPr lang="en-US" sz="1200" baseline="-25000" dirty="0">
                <a:solidFill>
                  <a:srgbClr val="000000"/>
                </a:solidFill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295400"/>
              <a:ext cx="1619250" cy="776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781800" y="690464"/>
            <a:ext cx="2133600" cy="1747936"/>
            <a:chOff x="6781800" y="690464"/>
            <a:chExt cx="2133600" cy="1747936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6781800" y="690464"/>
              <a:ext cx="2133600" cy="1671735"/>
            </a:xfrm>
            <a:prstGeom prst="wedgeRoundRectCallout">
              <a:avLst>
                <a:gd name="adj1" fmla="val -101300"/>
                <a:gd name="adj2" fmla="val 35083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00" y="690465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  “b”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1853625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T</a:t>
              </a:r>
              <a:r>
                <a:rPr lang="en-US" sz="1200" baseline="-25000" dirty="0" err="1" smtClean="0">
                  <a:solidFill>
                    <a:srgbClr val="000000"/>
                  </a:solidFill>
                </a:rPr>
                <a:t>max</a:t>
              </a:r>
              <a:r>
                <a:rPr lang="en-US" sz="1200" baseline="-25000" dirty="0" smtClean="0">
                  <a:solidFill>
                    <a:srgbClr val="000000"/>
                  </a:solidFill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</a:rPr>
                <a:t>= 16, </a:t>
              </a:r>
              <a:r>
                <a:rPr lang="en-US" sz="1200" dirty="0">
                  <a:solidFill>
                    <a:srgbClr val="000000"/>
                  </a:solidFill>
                </a:rPr>
                <a:t>&lt;T&gt; = </a:t>
              </a:r>
              <a:r>
                <a:rPr lang="en-US" sz="1200" dirty="0" smtClean="0">
                  <a:solidFill>
                    <a:srgbClr val="000000"/>
                  </a:solidFill>
                </a:rPr>
                <a:t>4.5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sym typeface="Symbol"/>
                </a:rPr>
                <a:t>         (T) = 3.3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baseline="-25000" dirty="0" smtClean="0">
                  <a:solidFill>
                    <a:srgbClr val="000000"/>
                  </a:solidFill>
                </a:rPr>
                <a:t> </a:t>
              </a:r>
              <a:endParaRPr lang="en-US" sz="1200" baseline="-25000" dirty="0">
                <a:solidFill>
                  <a:srgbClr val="000000"/>
                </a:solidFill>
              </a:endParaRPr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052670"/>
              <a:ext cx="1608365" cy="776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524000" y="2519265"/>
            <a:ext cx="7543800" cy="3500535"/>
            <a:chOff x="1524000" y="2519265"/>
            <a:chExt cx="7543800" cy="350053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924300"/>
              <a:ext cx="6543675" cy="20955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/>
          </p:spPr>
        </p:pic>
        <p:sp>
          <p:nvSpPr>
            <p:cNvPr id="21" name="Rounded Rectangular Callout 20"/>
            <p:cNvSpPr/>
            <p:nvPr/>
          </p:nvSpPr>
          <p:spPr>
            <a:xfrm>
              <a:off x="6934200" y="2519265"/>
              <a:ext cx="2133600" cy="1220568"/>
            </a:xfrm>
            <a:prstGeom prst="wedgeRoundRectCallout">
              <a:avLst>
                <a:gd name="adj1" fmla="val -62645"/>
                <a:gd name="adj2" fmla="val 64462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62800" y="2519265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“CNT 5,0”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885" y="2843214"/>
              <a:ext cx="817115" cy="755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26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905000" y="4572000"/>
            <a:ext cx="3581400" cy="914400"/>
          </a:xfrm>
          <a:prstGeom prst="rect">
            <a:avLst/>
          </a:prstGeom>
          <a:pattFill prst="dkVert">
            <a:fgClr>
              <a:schemeClr val="bg1">
                <a:lumMod val="85000"/>
              </a:schemeClr>
            </a:fgClr>
            <a:bgClr>
              <a:schemeClr val="accent6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Y-123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4114800"/>
            <a:ext cx="3581400" cy="457200"/>
          </a:xfrm>
          <a:prstGeom prst="rect">
            <a:avLst/>
          </a:prstGeom>
          <a:pattFill prst="dkVert">
            <a:fgClr>
              <a:schemeClr val="bg1">
                <a:lumMod val="85000"/>
              </a:schemeClr>
            </a:fgClr>
            <a:bgClr>
              <a:schemeClr val="tx2">
                <a:lumMod val="40000"/>
                <a:lumOff val="6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Pr</a:t>
            </a:r>
            <a:r>
              <a:rPr lang="en-US" dirty="0"/>
              <a:t>-123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1371600" y="4267200"/>
            <a:ext cx="0" cy="1066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958850" y="5410200"/>
            <a:ext cx="8382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b-axis</a:t>
            </a:r>
          </a:p>
        </p:txBody>
      </p:sp>
      <p:cxnSp>
        <p:nvCxnSpPr>
          <p:cNvPr id="13" name="Straight Connector 12"/>
          <p:cNvCxnSpPr>
            <a:stCxn id="6" idx="2"/>
          </p:cNvCxnSpPr>
          <p:nvPr/>
        </p:nvCxnSpPr>
        <p:spPr bwMode="auto">
          <a:xfrm>
            <a:off x="3695700" y="5486400"/>
            <a:ext cx="0" cy="10668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3675063" y="2819400"/>
            <a:ext cx="0" cy="8382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3695700" y="6553200"/>
            <a:ext cx="3009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3684588" y="2819400"/>
            <a:ext cx="3009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2" descr="C:\Users\Paul Michael Grant\AppData\Local\Microsoft\Windows\Temporary Internet Files\Content.IE5\F4TBQ31B\MC9004347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25" y="4114800"/>
            <a:ext cx="1371561" cy="137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 bwMode="auto">
          <a:xfrm>
            <a:off x="6705600" y="5334000"/>
            <a:ext cx="0" cy="12192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6696075" y="2819400"/>
            <a:ext cx="0" cy="133985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ent Arrow 23"/>
          <p:cNvSpPr/>
          <p:nvPr/>
        </p:nvSpPr>
        <p:spPr bwMode="auto">
          <a:xfrm flipH="1">
            <a:off x="6503988" y="2514600"/>
            <a:ext cx="430212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178935" y="4262735"/>
            <a:ext cx="5934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55716" y="2057400"/>
            <a:ext cx="3690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“Need to Test by Experiment”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909480" y="3657600"/>
            <a:ext cx="3581400" cy="457199"/>
          </a:xfrm>
          <a:prstGeom prst="rect">
            <a:avLst/>
          </a:prstGeom>
          <a:pattFill prst="dkVert">
            <a:fgClr>
              <a:schemeClr val="bg1">
                <a:lumMod val="85000"/>
              </a:schemeClr>
            </a:fgClr>
            <a:bgClr>
              <a:schemeClr val="accent6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Y-123</a:t>
            </a:r>
          </a:p>
        </p:txBody>
      </p:sp>
      <p:sp>
        <p:nvSpPr>
          <p:cNvPr id="10243" name="TextBox 10242"/>
          <p:cNvSpPr txBox="1"/>
          <p:nvPr/>
        </p:nvSpPr>
        <p:spPr>
          <a:xfrm>
            <a:off x="381000" y="121920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Y-123 Conducting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Pr-123 Insulating (10 monolayers, ~ 50 Å)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be made by MBE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i="1" dirty="0" smtClean="0">
                <a:solidFill>
                  <a:srgbClr val="FF0000"/>
                </a:solidFill>
              </a:rPr>
              <a:t>But b-axis growth not easy, might be best try a-axis first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9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Last Word(s)”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Quantum Conductance in the a, and especially b, directions of RE-123 appears plausible.</a:t>
            </a:r>
          </a:p>
          <a:p>
            <a:r>
              <a:rPr lang="en-US" sz="2400" dirty="0" smtClean="0"/>
              <a:t>Coulomb correlation (aka “Hubbard U”) needs to be taken into account.</a:t>
            </a:r>
          </a:p>
          <a:p>
            <a:r>
              <a:rPr lang="en-US" sz="2400" dirty="0" smtClean="0"/>
              <a:t>Experimental verification is required.</a:t>
            </a:r>
          </a:p>
          <a:p>
            <a:r>
              <a:rPr lang="en-US" sz="2400" dirty="0" smtClean="0"/>
              <a:t>Can the effect be exploited for FET gate applications?  Or maybe something completely new?</a:t>
            </a:r>
          </a:p>
          <a:p>
            <a:pPr lvl="1"/>
            <a:r>
              <a:rPr lang="en-US" sz="2000" dirty="0" smtClean="0"/>
              <a:t>Stay tuned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Attend my talk at the 2013 APS March Meeting (see you in Baltimore)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381000" y="3048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mic Sans MS" pitchFamily="66" charset="0"/>
              </a:rPr>
              <a:t>Possible Quantum Transport in 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omic Sans MS" pitchFamily="66" charset="0"/>
              </a:rPr>
              <a:t>(RE)Ba</a:t>
            </a:r>
            <a:r>
              <a:rPr lang="en-US" sz="3200" b="1" baseline="-25000" dirty="0" smtClean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Comic Sans MS" pitchFamily="66" charset="0"/>
              </a:rPr>
              <a:t>Cu</a:t>
            </a:r>
            <a:r>
              <a:rPr lang="en-US" sz="3200" b="1" baseline="-25000" dirty="0" smtClean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en-US" sz="3200" b="1" dirty="0" smtClean="0">
                <a:solidFill>
                  <a:srgbClr val="000000"/>
                </a:solidFill>
                <a:latin typeface="Comic Sans MS" pitchFamily="66" charset="0"/>
              </a:rPr>
              <a:t>O</a:t>
            </a:r>
            <a:r>
              <a:rPr lang="en-US" sz="3200" b="1" baseline="-25000" dirty="0" smtClean="0">
                <a:solidFill>
                  <a:srgbClr val="000000"/>
                </a:solidFill>
                <a:latin typeface="Comic Sans MS" pitchFamily="66" charset="0"/>
              </a:rPr>
              <a:t>7-y </a:t>
            </a:r>
            <a:r>
              <a:rPr lang="en-US" sz="3200" b="1" dirty="0" err="1" smtClean="0">
                <a:solidFill>
                  <a:srgbClr val="000000"/>
                </a:solidFill>
                <a:latin typeface="Comic Sans MS" pitchFamily="66" charset="0"/>
              </a:rPr>
              <a:t>Perovskites</a:t>
            </a:r>
            <a:endParaRPr lang="en-US" sz="3200" b="1" baseline="-25000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600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Session H4: Condensed Matter IV: Atoms and Molecules</a:t>
            </a:r>
            <a:b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Talk H4.00001, 2:00 PM, Saturday, 3 November 2012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219200" y="26670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Paul Michael Grant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APS Senior Life 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Fellow</a:t>
            </a:r>
            <a:b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Staff Associate, JPL/</a:t>
            </a:r>
            <a:r>
              <a:rPr lang="en-US" sz="1600" b="1" dirty="0" err="1" smtClean="0">
                <a:solidFill>
                  <a:srgbClr val="000000"/>
                </a:solidFill>
                <a:latin typeface="Comic Sans MS" pitchFamily="66" charset="0"/>
              </a:rPr>
              <a:t>CalTech</a:t>
            </a:r>
            <a:endParaRPr lang="en-US" sz="1600" b="1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IBM Research Staff Member Emeritus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EPRI Science Fellow (Retired)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Principal, W2AGZ Technologies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9071" y="3125450"/>
            <a:ext cx="6019800" cy="14465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0000"/>
              </a:solidFill>
              <a:latin typeface="Academy Engraved LET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Academy Engraved LET" pitchFamily="2" charset="0"/>
              </a:rPr>
              <a:t>Aging </a:t>
            </a:r>
            <a:r>
              <a:rPr lang="en-US" sz="3200" b="1" dirty="0">
                <a:solidFill>
                  <a:srgbClr val="000000"/>
                </a:solidFill>
                <a:latin typeface="Academy Engraved LET" pitchFamily="2" charset="0"/>
              </a:rPr>
              <a:t>IBM </a:t>
            </a:r>
            <a:r>
              <a:rPr lang="en-US" sz="3200" b="1" dirty="0" smtClean="0">
                <a:solidFill>
                  <a:srgbClr val="000000"/>
                </a:solidFill>
                <a:latin typeface="Academy Engraved LET" pitchFamily="2" charset="0"/>
              </a:rPr>
              <a:t>Pensioner</a:t>
            </a:r>
            <a:endParaRPr lang="en-US" sz="3200" b="1" dirty="0">
              <a:solidFill>
                <a:srgbClr val="000000"/>
              </a:solidFill>
              <a:latin typeface="Academy Engraved LET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cademy Engraved LET" pitchFamily="2" charset="0"/>
              </a:rPr>
              <a:t>(research supported under the IBM retirement fund</a:t>
            </a:r>
            <a:r>
              <a:rPr lang="en-US" sz="2000" b="1" dirty="0" smtClean="0">
                <a:solidFill>
                  <a:srgbClr val="000000"/>
                </a:solidFill>
                <a:latin typeface="Academy Engraved LET" pitchFamily="2" charset="0"/>
              </a:rPr>
              <a:t>)</a:t>
            </a:r>
            <a:br>
              <a:rPr lang="en-US" sz="2000" b="1" dirty="0" smtClean="0">
                <a:solidFill>
                  <a:srgbClr val="000000"/>
                </a:solidFill>
                <a:latin typeface="Academy Engraved LET" pitchFamily="2" charset="0"/>
              </a:rPr>
            </a:br>
            <a:endParaRPr lang="en-US" sz="2000" b="1" dirty="0">
              <a:solidFill>
                <a:srgbClr val="000000"/>
              </a:solidFill>
              <a:latin typeface="Academy Engraved LET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82527"/>
            <a:ext cx="2590800" cy="157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93482"/>
            <a:ext cx="5886450" cy="152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83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2047"/>
            <a:ext cx="5524523" cy="368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www.w2agz.com/Pictures/pmg%20with%20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60544"/>
            <a:ext cx="2933700" cy="414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609600"/>
            <a:ext cx="293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Woodstock of </a:t>
            </a:r>
          </a:p>
          <a:p>
            <a:pPr algn="ctr"/>
            <a:r>
              <a:rPr lang="en-US" sz="3600" dirty="0" smtClean="0"/>
              <a:t>Physics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105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17 March 1987</a:t>
            </a:r>
          </a:p>
          <a:p>
            <a:pPr algn="ctr"/>
            <a:r>
              <a:rPr lang="en-US" sz="2400" dirty="0" smtClean="0"/>
              <a:t>Revealing the Structure of “1-2-3”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61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2agz.com/Pictures/IBM%20Almaden%20HTSC%20Gro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16557"/>
            <a:ext cx="4076700" cy="51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4000" dirty="0" smtClean="0"/>
              <a:t>“We Band of Brothers (and a Sister!)”</a:t>
            </a:r>
            <a:br>
              <a:rPr lang="en-US" sz="4000" dirty="0" smtClean="0"/>
            </a:br>
            <a:r>
              <a:rPr lang="en-US" sz="4000" dirty="0" smtClean="0"/>
              <a:t>- IBM Almaden, March 1987 -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44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95438"/>
            <a:ext cx="3829050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PMG, Adv. Mater. 2 (1990) No. 5 p. 236</a:t>
            </a:r>
            <a:br>
              <a:rPr lang="en-US" sz="3200" dirty="0" smtClean="0"/>
            </a:br>
            <a:r>
              <a:rPr lang="en-US" sz="3200" dirty="0" smtClean="0"/>
              <a:t>RE-1237 (RE = Y, </a:t>
            </a:r>
            <a:r>
              <a:rPr lang="en-US" sz="3200" dirty="0" err="1" smtClean="0"/>
              <a:t>Pr</a:t>
            </a:r>
            <a:r>
              <a:rPr lang="en-US" sz="3200" dirty="0" smtClean="0"/>
              <a:t>, </a:t>
            </a:r>
            <a:r>
              <a:rPr lang="en-US" sz="3200" dirty="0" err="1" smtClean="0"/>
              <a:t>Nd</a:t>
            </a:r>
            <a:r>
              <a:rPr lang="en-US" sz="3200" dirty="0" smtClean="0"/>
              <a:t>...whatever)</a:t>
            </a:r>
            <a:endParaRPr lang="en-US" sz="4000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467600" y="4111625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467600" y="3352800"/>
            <a:ext cx="0" cy="7588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086600" y="4038600"/>
            <a:ext cx="381000" cy="730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7391400" y="29718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6781800" y="37338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057" name="TextBox 12"/>
          <p:cNvSpPr txBox="1">
            <a:spLocks noChangeArrowheads="1"/>
          </p:cNvSpPr>
          <p:nvPr/>
        </p:nvSpPr>
        <p:spPr bwMode="auto">
          <a:xfrm>
            <a:off x="8229600" y="38973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50813" y="2819400"/>
            <a:ext cx="3724275" cy="2535238"/>
            <a:chOff x="150631" y="2819400"/>
            <a:chExt cx="3724936" cy="2535866"/>
          </a:xfrm>
        </p:grpSpPr>
        <p:sp>
          <p:nvSpPr>
            <p:cNvPr id="11" name="Oval 10"/>
            <p:cNvSpPr/>
            <p:nvPr/>
          </p:nvSpPr>
          <p:spPr>
            <a:xfrm>
              <a:off x="3037218" y="2819400"/>
              <a:ext cx="838349" cy="8384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037218" y="4516858"/>
              <a:ext cx="838349" cy="8384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600275" y="3352932"/>
              <a:ext cx="1436943" cy="54464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600275" y="4343778"/>
              <a:ext cx="1436943" cy="4573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4" name="TextBox 18"/>
            <p:cNvSpPr txBox="1">
              <a:spLocks noChangeArrowheads="1"/>
            </p:cNvSpPr>
            <p:nvPr/>
          </p:nvSpPr>
          <p:spPr bwMode="auto">
            <a:xfrm>
              <a:off x="150631" y="3962314"/>
              <a:ext cx="2362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Ba – Cu – O Channels</a:t>
              </a:r>
            </a:p>
          </p:txBody>
        </p:sp>
      </p:grpSp>
      <p:sp>
        <p:nvSpPr>
          <p:cNvPr id="2059" name="TextBox 20"/>
          <p:cNvSpPr txBox="1">
            <a:spLocks noChangeArrowheads="1"/>
          </p:cNvSpPr>
          <p:nvPr/>
        </p:nvSpPr>
        <p:spPr bwMode="auto">
          <a:xfrm>
            <a:off x="6934200" y="50292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RE - Silver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Ba - Green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Cu - Blue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O   - Red</a:t>
            </a:r>
          </a:p>
        </p:txBody>
      </p:sp>
    </p:spTree>
    <p:extLst>
      <p:ext uri="{BB962C8B-B14F-4D97-AF65-F5344CB8AC3E}">
        <p14:creationId xmlns:p14="http://schemas.microsoft.com/office/powerpoint/2010/main" val="4797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“Gadgets in My 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Graphics/Visuals</a:t>
            </a:r>
          </a:p>
          <a:p>
            <a:pPr lvl="1"/>
            <a:r>
              <a:rPr lang="en-US" dirty="0" err="1" smtClean="0"/>
              <a:t>jMol</a:t>
            </a:r>
            <a:endParaRPr lang="en-US" dirty="0" smtClean="0"/>
          </a:p>
          <a:p>
            <a:pPr lvl="1"/>
            <a:r>
              <a:rPr lang="en-US" dirty="0" err="1" smtClean="0"/>
              <a:t>XCrySDen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00B0F0"/>
                </a:solidFill>
              </a:rPr>
              <a:t>Kokalj</a:t>
            </a:r>
            <a:r>
              <a:rPr lang="en-US" dirty="0" smtClean="0"/>
              <a:t>)</a:t>
            </a:r>
          </a:p>
          <a:p>
            <a:r>
              <a:rPr lang="en-US" dirty="0" smtClean="0"/>
              <a:t>DFT Table Top Calculators (</a:t>
            </a:r>
            <a:r>
              <a:rPr lang="en-US" dirty="0" err="1" smtClean="0">
                <a:solidFill>
                  <a:srgbClr val="00B050"/>
                </a:solidFill>
              </a:rPr>
              <a:t>Kubuntu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PWscf</a:t>
            </a:r>
            <a:r>
              <a:rPr lang="en-US" dirty="0" smtClean="0"/>
              <a:t>  (</a:t>
            </a:r>
            <a:r>
              <a:rPr lang="en-US" dirty="0" smtClean="0">
                <a:solidFill>
                  <a:srgbClr val="00B0F0"/>
                </a:solidFill>
              </a:rPr>
              <a:t>Giannozzi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PWcond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00B0F0"/>
                </a:solidFill>
              </a:rPr>
              <a:t>Smogunov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Wannier90 (</a:t>
            </a:r>
            <a:r>
              <a:rPr lang="en-US" dirty="0" err="1" smtClean="0">
                <a:solidFill>
                  <a:srgbClr val="00B0F0"/>
                </a:solidFill>
              </a:rPr>
              <a:t>Mostofi</a:t>
            </a:r>
            <a:r>
              <a:rPr lang="en-US" dirty="0" smtClean="0"/>
              <a:t>)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All available for free from Quantum-Espresso and Java!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M:\dcim\100MEDIA\IMAG05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52" y="1066800"/>
            <a:ext cx="4039848" cy="24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15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“Power Machines in My Garage”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Antpile</a:t>
            </a:r>
            <a:r>
              <a:rPr lang="en-US" dirty="0" smtClean="0"/>
              <a:t> Cluster at JPL/NASA/</a:t>
            </a:r>
            <a:r>
              <a:rPr lang="en-US" dirty="0" err="1" smtClean="0"/>
              <a:t>CalTech</a:t>
            </a: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791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3119718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Many Thanks </a:t>
            </a:r>
          </a:p>
          <a:p>
            <a:pPr algn="ctr"/>
            <a:r>
              <a:rPr lang="en-US" sz="1600" dirty="0" smtClean="0"/>
              <a:t>to</a:t>
            </a:r>
          </a:p>
          <a:p>
            <a:pPr algn="ctr"/>
            <a:r>
              <a:rPr lang="en-US" sz="1600" dirty="0" smtClean="0"/>
              <a:t>Paul von Allmen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17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1-2-3</a:t>
            </a:r>
            <a:br>
              <a:rPr lang="en-US" dirty="0" smtClean="0"/>
            </a:br>
            <a:r>
              <a:rPr lang="en-US" dirty="0" smtClean="0"/>
              <a:t>“The Object of My Affection”</a:t>
            </a:r>
            <a:endParaRPr lang="en-US" dirty="0"/>
          </a:p>
        </p:txBody>
      </p:sp>
      <p:pic>
        <p:nvPicPr>
          <p:cNvPr id="4098" name="Picture 2" descr="C:\Users\PAULMI~1\AppData\Local\Temp\scl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39140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10849</TotalTime>
  <Words>531</Words>
  <Application>Microsoft Office PowerPoint</Application>
  <PresentationFormat>On-screen Show (4:3)</PresentationFormat>
  <Paragraphs>131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Default Design</vt:lpstr>
      <vt:lpstr>1_Default Design</vt:lpstr>
      <vt:lpstr>Equation</vt:lpstr>
      <vt:lpstr>Abstract</vt:lpstr>
      <vt:lpstr>PowerPoint Presentation</vt:lpstr>
      <vt:lpstr>PowerPoint Presentation</vt:lpstr>
      <vt:lpstr>PowerPoint Presentation</vt:lpstr>
      <vt:lpstr>“We Band of Brothers (and a Sister!)” - IBM Almaden, March 1987 -</vt:lpstr>
      <vt:lpstr>PMG, Adv. Mater. 2 (1990) No. 5 p. 236 RE-1237 (RE = Y, Pr, Nd...whatever)</vt:lpstr>
      <vt:lpstr>“Gadgets in My Tool Box”</vt:lpstr>
      <vt:lpstr>“Power Machines in My Garage”</vt:lpstr>
      <vt:lpstr>1-2-3 “The Object of My Affection”</vt:lpstr>
      <vt:lpstr>“The abc’s (xyz’s) of RE-123”</vt:lpstr>
      <vt:lpstr>“...and Finally...”</vt:lpstr>
      <vt:lpstr>Van der Waals Surface for RE-123</vt:lpstr>
      <vt:lpstr>Channel Structure Comparisons</vt:lpstr>
      <vt:lpstr>PowerPoint Presentation</vt:lpstr>
      <vt:lpstr>Landauer-Buettiker Formalism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“Need to Test by Experiment”</vt:lpstr>
      <vt:lpstr>“The Last Word(s)”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Michael Grant</dc:creator>
  <cp:lastModifiedBy>Paul Michael Grant</cp:lastModifiedBy>
  <cp:revision>148</cp:revision>
  <cp:lastPrinted>2012-10-30T03:46:02Z</cp:lastPrinted>
  <dcterms:created xsi:type="dcterms:W3CDTF">2006-08-16T00:00:00Z</dcterms:created>
  <dcterms:modified xsi:type="dcterms:W3CDTF">2012-11-04T18:26:31Z</dcterms:modified>
</cp:coreProperties>
</file>