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 id="2147483721" r:id="rId5"/>
    <p:sldMasterId id="2147483733" r:id="rId6"/>
    <p:sldMasterId id="2147483759" r:id="rId7"/>
  </p:sldMasterIdLst>
  <p:notesMasterIdLst>
    <p:notesMasterId r:id="rId39"/>
  </p:notesMasterIdLst>
  <p:sldIdLst>
    <p:sldId id="276" r:id="rId8"/>
    <p:sldId id="277" r:id="rId9"/>
    <p:sldId id="278" r:id="rId10"/>
    <p:sldId id="256" r:id="rId11"/>
    <p:sldId id="279" r:id="rId12"/>
    <p:sldId id="301" r:id="rId13"/>
    <p:sldId id="284" r:id="rId14"/>
    <p:sldId id="257" r:id="rId15"/>
    <p:sldId id="297" r:id="rId16"/>
    <p:sldId id="271" r:id="rId17"/>
    <p:sldId id="280" r:id="rId18"/>
    <p:sldId id="299" r:id="rId19"/>
    <p:sldId id="300" r:id="rId20"/>
    <p:sldId id="287" r:id="rId21"/>
    <p:sldId id="294" r:id="rId22"/>
    <p:sldId id="295" r:id="rId23"/>
    <p:sldId id="305" r:id="rId24"/>
    <p:sldId id="281" r:id="rId25"/>
    <p:sldId id="267" r:id="rId26"/>
    <p:sldId id="288" r:id="rId27"/>
    <p:sldId id="259" r:id="rId28"/>
    <p:sldId id="269" r:id="rId29"/>
    <p:sldId id="273" r:id="rId30"/>
    <p:sldId id="304" r:id="rId31"/>
    <p:sldId id="275" r:id="rId32"/>
    <p:sldId id="260" r:id="rId33"/>
    <p:sldId id="306" r:id="rId34"/>
    <p:sldId id="308" r:id="rId35"/>
    <p:sldId id="307" r:id="rId36"/>
    <p:sldId id="309" r:id="rId37"/>
    <p:sldId id="310"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1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PMG-Professional%20Career\Library\Electricity%20Generation\2001%20-%202012%20Net%20Generation%20for%20All%20Sect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MG-Professional%20Career\Library\Electricity%20Generation\2001%20-%202012%20Net%20Generation%20for%20All%20Secto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Plots!$E$43</c:f>
              <c:strCache>
                <c:ptCount val="1"/>
                <c:pt idx="0">
                  <c:v>2012</c:v>
                </c:pt>
              </c:strCache>
            </c:strRef>
          </c:tx>
          <c:dLbls>
            <c:txPr>
              <a:bodyPr/>
              <a:lstStyle/>
              <a:p>
                <a:pPr>
                  <a:defRPr sz="1400" b="1" i="0" baseline="0"/>
                </a:pPr>
                <a:endParaRPr lang="en-US"/>
              </a:p>
            </c:txPr>
            <c:showLegendKey val="0"/>
            <c:showVal val="0"/>
            <c:showCatName val="1"/>
            <c:showSerName val="0"/>
            <c:showPercent val="1"/>
            <c:showBubbleSize val="0"/>
            <c:showLeaderLines val="1"/>
          </c:dLbls>
          <c:cat>
            <c:strRef>
              <c:f>Plots!$A$44:$A$49</c:f>
              <c:strCache>
                <c:ptCount val="6"/>
                <c:pt idx="0">
                  <c:v>Coal</c:v>
                </c:pt>
                <c:pt idx="1">
                  <c:v>Natural Gas</c:v>
                </c:pt>
                <c:pt idx="2">
                  <c:v>Nuclear</c:v>
                </c:pt>
                <c:pt idx="3">
                  <c:v>Hydroelectric</c:v>
                </c:pt>
                <c:pt idx="4">
                  <c:v>Renewables</c:v>
                </c:pt>
                <c:pt idx="5">
                  <c:v>Other</c:v>
                </c:pt>
              </c:strCache>
            </c:strRef>
          </c:cat>
          <c:val>
            <c:numRef>
              <c:f>Plots!$E$44:$E$49</c:f>
              <c:numCache>
                <c:formatCode>0.0%</c:formatCode>
                <c:ptCount val="6"/>
                <c:pt idx="0">
                  <c:v>0.38406984123608884</c:v>
                </c:pt>
                <c:pt idx="1">
                  <c:v>0.31154553884218816</c:v>
                </c:pt>
                <c:pt idx="2">
                  <c:v>0.19475102212953802</c:v>
                </c:pt>
                <c:pt idx="3">
                  <c:v>7.000299468576178E-2</c:v>
                </c:pt>
                <c:pt idx="4">
                  <c:v>5.5384472845440041E-2</c:v>
                </c:pt>
                <c:pt idx="5">
                  <c:v>1.0611768988472105E-2</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200" b="1"/>
                </a:pPr>
                <a:endParaRPr lang="en-US"/>
              </a:p>
            </c:txPr>
            <c:showLegendKey val="0"/>
            <c:showVal val="0"/>
            <c:showCatName val="1"/>
            <c:showSerName val="0"/>
            <c:showPercent val="1"/>
            <c:showBubbleSize val="0"/>
            <c:showLeaderLines val="1"/>
          </c:dLbls>
          <c:cat>
            <c:strRef>
              <c:f>Europe!$C$6:$C$11</c:f>
              <c:strCache>
                <c:ptCount val="6"/>
                <c:pt idx="0">
                  <c:v>Nuclear</c:v>
                </c:pt>
                <c:pt idx="1">
                  <c:v>Solid Fuels</c:v>
                </c:pt>
                <c:pt idx="2">
                  <c:v>Gases</c:v>
                </c:pt>
                <c:pt idx="3">
                  <c:v>Renewables</c:v>
                </c:pt>
                <c:pt idx="4">
                  <c:v>Petroleum and Products</c:v>
                </c:pt>
                <c:pt idx="5">
                  <c:v>Other</c:v>
                </c:pt>
              </c:strCache>
            </c:strRef>
          </c:cat>
          <c:val>
            <c:numRef>
              <c:f>Europe!$D$6:$D$11</c:f>
              <c:numCache>
                <c:formatCode>General</c:formatCode>
                <c:ptCount val="6"/>
                <c:pt idx="0">
                  <c:v>27.6</c:v>
                </c:pt>
                <c:pt idx="1">
                  <c:v>25.9</c:v>
                </c:pt>
                <c:pt idx="2">
                  <c:v>22.2</c:v>
                </c:pt>
                <c:pt idx="3">
                  <c:v>21.3</c:v>
                </c:pt>
                <c:pt idx="4">
                  <c:v>2.2000000000000002</c:v>
                </c:pt>
                <c:pt idx="5">
                  <c:v>0.7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Plots!$A$44</c:f>
              <c:strCache>
                <c:ptCount val="1"/>
                <c:pt idx="0">
                  <c:v>Coal</c:v>
                </c:pt>
              </c:strCache>
            </c:strRef>
          </c:tx>
          <c:marker>
            <c:symbol val="none"/>
          </c:marker>
          <c:cat>
            <c:numRef>
              <c:f>Plots!$B$43:$E$43</c:f>
              <c:numCache>
                <c:formatCode>General</c:formatCode>
                <c:ptCount val="4"/>
                <c:pt idx="0">
                  <c:v>2009</c:v>
                </c:pt>
                <c:pt idx="1">
                  <c:v>2010</c:v>
                </c:pt>
                <c:pt idx="2">
                  <c:v>2011</c:v>
                </c:pt>
                <c:pt idx="3">
                  <c:v>2012</c:v>
                </c:pt>
              </c:numCache>
            </c:numRef>
          </c:cat>
          <c:val>
            <c:numRef>
              <c:f>Plots!$B$44:$E$44</c:f>
              <c:numCache>
                <c:formatCode>0.0%</c:formatCode>
                <c:ptCount val="4"/>
                <c:pt idx="0">
                  <c:v>0.44449541063774151</c:v>
                </c:pt>
                <c:pt idx="1">
                  <c:v>0.46762916828994838</c:v>
                </c:pt>
                <c:pt idx="2">
                  <c:v>0.43880626712040077</c:v>
                </c:pt>
                <c:pt idx="3">
                  <c:v>0.38406984123608884</c:v>
                </c:pt>
              </c:numCache>
            </c:numRef>
          </c:val>
          <c:smooth val="0"/>
        </c:ser>
        <c:ser>
          <c:idx val="1"/>
          <c:order val="1"/>
          <c:tx>
            <c:strRef>
              <c:f>Plots!$A$45</c:f>
              <c:strCache>
                <c:ptCount val="1"/>
                <c:pt idx="0">
                  <c:v>Natural Gas</c:v>
                </c:pt>
              </c:strCache>
            </c:strRef>
          </c:tx>
          <c:marker>
            <c:symbol val="none"/>
          </c:marker>
          <c:cat>
            <c:numRef>
              <c:f>Plots!$B$43:$E$43</c:f>
              <c:numCache>
                <c:formatCode>General</c:formatCode>
                <c:ptCount val="4"/>
                <c:pt idx="0">
                  <c:v>2009</c:v>
                </c:pt>
                <c:pt idx="1">
                  <c:v>2010</c:v>
                </c:pt>
                <c:pt idx="2">
                  <c:v>2011</c:v>
                </c:pt>
                <c:pt idx="3">
                  <c:v>2012</c:v>
                </c:pt>
              </c:numCache>
            </c:numRef>
          </c:cat>
          <c:val>
            <c:numRef>
              <c:f>Plots!$B$45:$E$45</c:f>
              <c:numCache>
                <c:formatCode>0.0%</c:formatCode>
                <c:ptCount val="4"/>
                <c:pt idx="0">
                  <c:v>0.2331397039893619</c:v>
                </c:pt>
                <c:pt idx="1">
                  <c:v>0.2500289216270738</c:v>
                </c:pt>
                <c:pt idx="2">
                  <c:v>0.25660862342927721</c:v>
                </c:pt>
                <c:pt idx="3">
                  <c:v>0.31154553884218816</c:v>
                </c:pt>
              </c:numCache>
            </c:numRef>
          </c:val>
          <c:smooth val="0"/>
        </c:ser>
        <c:ser>
          <c:idx val="2"/>
          <c:order val="2"/>
          <c:tx>
            <c:strRef>
              <c:f>Plots!$A$46</c:f>
              <c:strCache>
                <c:ptCount val="1"/>
                <c:pt idx="0">
                  <c:v>Nuclear</c:v>
                </c:pt>
              </c:strCache>
            </c:strRef>
          </c:tx>
          <c:marker>
            <c:symbol val="none"/>
          </c:marker>
          <c:cat>
            <c:numRef>
              <c:f>Plots!$B$43:$E$43</c:f>
              <c:numCache>
                <c:formatCode>General</c:formatCode>
                <c:ptCount val="4"/>
                <c:pt idx="0">
                  <c:v>2009</c:v>
                </c:pt>
                <c:pt idx="1">
                  <c:v>2010</c:v>
                </c:pt>
                <c:pt idx="2">
                  <c:v>2011</c:v>
                </c:pt>
                <c:pt idx="3">
                  <c:v>2012</c:v>
                </c:pt>
              </c:numCache>
            </c:numRef>
          </c:cat>
          <c:val>
            <c:numRef>
              <c:f>Plots!$B$46:$E$46</c:f>
              <c:numCache>
                <c:formatCode>0.0%</c:formatCode>
                <c:ptCount val="4"/>
                <c:pt idx="0">
                  <c:v>0.2022248262234228</c:v>
                </c:pt>
                <c:pt idx="1">
                  <c:v>0.20427857817484155</c:v>
                </c:pt>
                <c:pt idx="2">
                  <c:v>0.20003488315282947</c:v>
                </c:pt>
                <c:pt idx="3">
                  <c:v>0.19475102212953802</c:v>
                </c:pt>
              </c:numCache>
            </c:numRef>
          </c:val>
          <c:smooth val="0"/>
        </c:ser>
        <c:ser>
          <c:idx val="3"/>
          <c:order val="3"/>
          <c:tx>
            <c:strRef>
              <c:f>Plots!$A$47</c:f>
              <c:strCache>
                <c:ptCount val="1"/>
                <c:pt idx="0">
                  <c:v>Hydroelectric</c:v>
                </c:pt>
              </c:strCache>
            </c:strRef>
          </c:tx>
          <c:marker>
            <c:symbol val="none"/>
          </c:marker>
          <c:cat>
            <c:numRef>
              <c:f>Plots!$B$43:$E$43</c:f>
              <c:numCache>
                <c:formatCode>General</c:formatCode>
                <c:ptCount val="4"/>
                <c:pt idx="0">
                  <c:v>2009</c:v>
                </c:pt>
                <c:pt idx="1">
                  <c:v>2010</c:v>
                </c:pt>
                <c:pt idx="2">
                  <c:v>2011</c:v>
                </c:pt>
                <c:pt idx="3">
                  <c:v>2012</c:v>
                </c:pt>
              </c:numCache>
            </c:numRef>
          </c:cat>
          <c:val>
            <c:numRef>
              <c:f>Plots!$B$47:$E$47</c:f>
              <c:numCache>
                <c:formatCode>0.0%</c:formatCode>
                <c:ptCount val="4"/>
                <c:pt idx="0">
                  <c:v>6.9220781752212662E-2</c:v>
                </c:pt>
                <c:pt idx="1">
                  <c:v>6.5868657588440058E-2</c:v>
                </c:pt>
                <c:pt idx="2">
                  <c:v>8.0842592684005468E-2</c:v>
                </c:pt>
                <c:pt idx="3">
                  <c:v>7.000299468576178E-2</c:v>
                </c:pt>
              </c:numCache>
            </c:numRef>
          </c:val>
          <c:smooth val="0"/>
        </c:ser>
        <c:ser>
          <c:idx val="4"/>
          <c:order val="4"/>
          <c:tx>
            <c:strRef>
              <c:f>Plots!$A$48</c:f>
              <c:strCache>
                <c:ptCount val="1"/>
                <c:pt idx="0">
                  <c:v>Renewables</c:v>
                </c:pt>
              </c:strCache>
            </c:strRef>
          </c:tx>
          <c:marker>
            <c:symbol val="none"/>
          </c:marker>
          <c:cat>
            <c:numRef>
              <c:f>Plots!$B$43:$E$43</c:f>
              <c:numCache>
                <c:formatCode>General</c:formatCode>
                <c:ptCount val="4"/>
                <c:pt idx="0">
                  <c:v>2009</c:v>
                </c:pt>
                <c:pt idx="1">
                  <c:v>2010</c:v>
                </c:pt>
                <c:pt idx="2">
                  <c:v>2011</c:v>
                </c:pt>
                <c:pt idx="3">
                  <c:v>2012</c:v>
                </c:pt>
              </c:numCache>
            </c:numRef>
          </c:cat>
          <c:val>
            <c:numRef>
              <c:f>Plots!$B$48:$E$48</c:f>
              <c:numCache>
                <c:formatCode>0.0%</c:formatCode>
                <c:ptCount val="4"/>
                <c:pt idx="0">
                  <c:v>3.6523268556482989E-2</c:v>
                </c:pt>
                <c:pt idx="1">
                  <c:v>4.2318732278383758E-2</c:v>
                </c:pt>
                <c:pt idx="2">
                  <c:v>4.9104999049446742E-2</c:v>
                </c:pt>
                <c:pt idx="3">
                  <c:v>5.5384472845440041E-2</c:v>
                </c:pt>
              </c:numCache>
            </c:numRef>
          </c:val>
          <c:smooth val="0"/>
        </c:ser>
        <c:ser>
          <c:idx val="5"/>
          <c:order val="5"/>
          <c:tx>
            <c:strRef>
              <c:f>Plots!$A$49</c:f>
              <c:strCache>
                <c:ptCount val="1"/>
                <c:pt idx="0">
                  <c:v>Other</c:v>
                </c:pt>
              </c:strCache>
            </c:strRef>
          </c:tx>
          <c:marker>
            <c:symbol val="none"/>
          </c:marker>
          <c:cat>
            <c:numRef>
              <c:f>Plots!$B$43:$E$43</c:f>
              <c:numCache>
                <c:formatCode>General</c:formatCode>
                <c:ptCount val="4"/>
                <c:pt idx="0">
                  <c:v>2009</c:v>
                </c:pt>
                <c:pt idx="1">
                  <c:v>2010</c:v>
                </c:pt>
                <c:pt idx="2">
                  <c:v>2011</c:v>
                </c:pt>
                <c:pt idx="3">
                  <c:v>2012</c:v>
                </c:pt>
              </c:numCache>
            </c:numRef>
          </c:cat>
          <c:val>
            <c:numRef>
              <c:f>Plots!$B$49:$E$49</c:f>
              <c:numCache>
                <c:formatCode>0.0%</c:formatCode>
                <c:ptCount val="4"/>
                <c:pt idx="0">
                  <c:v>1.4396008840778152E-2</c:v>
                </c:pt>
                <c:pt idx="1">
                  <c:v>1.410717228505662E-2</c:v>
                </c:pt>
                <c:pt idx="2">
                  <c:v>1.2656407779499996E-2</c:v>
                </c:pt>
                <c:pt idx="3">
                  <c:v>1.0611768988472105E-2</c:v>
                </c:pt>
              </c:numCache>
            </c:numRef>
          </c:val>
          <c:smooth val="0"/>
        </c:ser>
        <c:dLbls>
          <c:showLegendKey val="0"/>
          <c:showVal val="0"/>
          <c:showCatName val="0"/>
          <c:showSerName val="0"/>
          <c:showPercent val="0"/>
          <c:showBubbleSize val="0"/>
        </c:dLbls>
        <c:marker val="1"/>
        <c:smooth val="0"/>
        <c:axId val="314725888"/>
        <c:axId val="315798272"/>
      </c:lineChart>
      <c:catAx>
        <c:axId val="314725888"/>
        <c:scaling>
          <c:orientation val="minMax"/>
        </c:scaling>
        <c:delete val="0"/>
        <c:axPos val="b"/>
        <c:title>
          <c:tx>
            <c:rich>
              <a:bodyPr/>
              <a:lstStyle/>
              <a:p>
                <a:pPr>
                  <a:defRPr sz="1500" baseline="0"/>
                </a:pPr>
                <a:r>
                  <a:rPr lang="en-US" sz="2000" baseline="0"/>
                  <a:t>Year</a:t>
                </a:r>
              </a:p>
            </c:rich>
          </c:tx>
          <c:layout/>
          <c:overlay val="0"/>
        </c:title>
        <c:numFmt formatCode="General" sourceLinked="1"/>
        <c:majorTickMark val="out"/>
        <c:minorTickMark val="none"/>
        <c:tickLblPos val="nextTo"/>
        <c:txPr>
          <a:bodyPr/>
          <a:lstStyle/>
          <a:p>
            <a:pPr>
              <a:defRPr sz="1400" b="1" i="0" baseline="0"/>
            </a:pPr>
            <a:endParaRPr lang="en-US"/>
          </a:p>
        </c:txPr>
        <c:crossAx val="315798272"/>
        <c:crosses val="autoZero"/>
        <c:auto val="1"/>
        <c:lblAlgn val="ctr"/>
        <c:lblOffset val="100"/>
        <c:noMultiLvlLbl val="0"/>
      </c:catAx>
      <c:valAx>
        <c:axId val="315798272"/>
        <c:scaling>
          <c:orientation val="minMax"/>
        </c:scaling>
        <c:delete val="0"/>
        <c:axPos val="l"/>
        <c:majorGridlines/>
        <c:title>
          <c:tx>
            <c:rich>
              <a:bodyPr rot="-5400000" vert="horz"/>
              <a:lstStyle/>
              <a:p>
                <a:pPr>
                  <a:defRPr sz="2000" baseline="0"/>
                </a:pPr>
                <a:r>
                  <a:rPr lang="en-US" sz="2000" baseline="0"/>
                  <a:t>% Annual Electricity Generation (USA)</a:t>
                </a:r>
              </a:p>
            </c:rich>
          </c:tx>
          <c:layout/>
          <c:overlay val="0"/>
        </c:title>
        <c:numFmt formatCode="0.0%" sourceLinked="1"/>
        <c:majorTickMark val="out"/>
        <c:minorTickMark val="none"/>
        <c:tickLblPos val="nextTo"/>
        <c:txPr>
          <a:bodyPr/>
          <a:lstStyle/>
          <a:p>
            <a:pPr>
              <a:defRPr sz="1400" b="1" i="0" baseline="0"/>
            </a:pPr>
            <a:endParaRPr lang="en-US"/>
          </a:p>
        </c:txPr>
        <c:crossAx val="314725888"/>
        <c:crosses val="autoZero"/>
        <c:crossBetween val="between"/>
      </c:valAx>
    </c:plotArea>
    <c:legend>
      <c:legendPos val="r"/>
      <c:layout>
        <c:manualLayout>
          <c:xMode val="edge"/>
          <c:yMode val="edge"/>
          <c:x val="0.8141846327410539"/>
          <c:y val="0.36055588574911196"/>
          <c:w val="0.1858153672589461"/>
          <c:h val="0.2748902281315676"/>
        </c:manualLayout>
      </c:layout>
      <c:overlay val="0"/>
      <c:txPr>
        <a:bodyPr/>
        <a:lstStyle/>
        <a:p>
          <a:pPr>
            <a:defRPr sz="1400" b="1" i="0"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291B74D-A3AA-4E37-809F-B84334FBCCF6}" type="datetimeFigureOut">
              <a:rPr lang="en-US" smtClean="0"/>
              <a:t>9/11/2013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9FC32B02-1764-4117-A418-C1F148AC55CD}" type="slidenum">
              <a:rPr lang="en-US" smtClean="0"/>
              <a:t>‹#›</a:t>
            </a:fld>
            <a:endParaRPr lang="en-US"/>
          </a:p>
        </p:txBody>
      </p:sp>
    </p:spTree>
    <p:extLst>
      <p:ext uri="{BB962C8B-B14F-4D97-AF65-F5344CB8AC3E}">
        <p14:creationId xmlns:p14="http://schemas.microsoft.com/office/powerpoint/2010/main" val="40214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66AA8-102A-485A-9AE3-E21A2B580634}" type="slidenum">
              <a:rPr lang="en-US">
                <a:solidFill>
                  <a:prstClr val="black"/>
                </a:solidFill>
              </a:rPr>
              <a:pPr/>
              <a:t>14</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1204913" y="704850"/>
            <a:ext cx="4695825" cy="3521075"/>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32B02-1764-4117-A418-C1F148AC55C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8111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5610" indent="-294465" eaLnBrk="0" hangingPunct="0">
              <a:defRPr>
                <a:solidFill>
                  <a:schemeClr val="tx1"/>
                </a:solidFill>
                <a:latin typeface="Arial" charset="0"/>
              </a:defRPr>
            </a:lvl2pPr>
            <a:lvl3pPr marL="1177862" indent="-235572" eaLnBrk="0" hangingPunct="0">
              <a:defRPr>
                <a:solidFill>
                  <a:schemeClr val="tx1"/>
                </a:solidFill>
                <a:latin typeface="Arial" charset="0"/>
              </a:defRPr>
            </a:lvl3pPr>
            <a:lvl4pPr marL="1649006" indent="-235572" eaLnBrk="0" hangingPunct="0">
              <a:defRPr>
                <a:solidFill>
                  <a:schemeClr val="tx1"/>
                </a:solidFill>
                <a:latin typeface="Arial" charset="0"/>
              </a:defRPr>
            </a:lvl4pPr>
            <a:lvl5pPr marL="2120151" indent="-235572" eaLnBrk="0" hangingPunct="0">
              <a:defRPr>
                <a:solidFill>
                  <a:schemeClr val="tx1"/>
                </a:solidFill>
                <a:latin typeface="Arial" charset="0"/>
              </a:defRPr>
            </a:lvl5pPr>
            <a:lvl6pPr marL="2591295" indent="-235572" eaLnBrk="0" fontAlgn="base" hangingPunct="0">
              <a:spcBef>
                <a:spcPct val="0"/>
              </a:spcBef>
              <a:spcAft>
                <a:spcPct val="0"/>
              </a:spcAft>
              <a:defRPr>
                <a:solidFill>
                  <a:schemeClr val="tx1"/>
                </a:solidFill>
                <a:latin typeface="Arial" charset="0"/>
              </a:defRPr>
            </a:lvl6pPr>
            <a:lvl7pPr marL="3062440" indent="-235572" eaLnBrk="0" fontAlgn="base" hangingPunct="0">
              <a:spcBef>
                <a:spcPct val="0"/>
              </a:spcBef>
              <a:spcAft>
                <a:spcPct val="0"/>
              </a:spcAft>
              <a:defRPr>
                <a:solidFill>
                  <a:schemeClr val="tx1"/>
                </a:solidFill>
                <a:latin typeface="Arial" charset="0"/>
              </a:defRPr>
            </a:lvl7pPr>
            <a:lvl8pPr marL="3533585" indent="-235572" eaLnBrk="0" fontAlgn="base" hangingPunct="0">
              <a:spcBef>
                <a:spcPct val="0"/>
              </a:spcBef>
              <a:spcAft>
                <a:spcPct val="0"/>
              </a:spcAft>
              <a:defRPr>
                <a:solidFill>
                  <a:schemeClr val="tx1"/>
                </a:solidFill>
                <a:latin typeface="Arial" charset="0"/>
              </a:defRPr>
            </a:lvl8pPr>
            <a:lvl9pPr marL="4004729" indent="-235572" eaLnBrk="0" fontAlgn="base" hangingPunct="0">
              <a:spcBef>
                <a:spcPct val="0"/>
              </a:spcBef>
              <a:spcAft>
                <a:spcPct val="0"/>
              </a:spcAft>
              <a:defRPr>
                <a:solidFill>
                  <a:schemeClr val="tx1"/>
                </a:solidFill>
                <a:latin typeface="Arial" charset="0"/>
              </a:defRPr>
            </a:lvl9pPr>
          </a:lstStyle>
          <a:p>
            <a:pPr eaLnBrk="1" hangingPunct="1"/>
            <a:fld id="{95EE5E7F-1894-459F-9207-B5B117485B6A}" type="slidenum">
              <a:rPr lang="en-US" altLang="en-US">
                <a:solidFill>
                  <a:prstClr val="black"/>
                </a:solidFill>
              </a:rPr>
              <a:pPr eaLnBrk="1" hangingPunct="1"/>
              <a:t>19</a:t>
            </a:fld>
            <a:endParaRPr lang="en-US" alt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E7D7A-756F-4620-8C25-92F4CEC37E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675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A4197-24B1-4A90-94EB-6BDDA970C0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58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40DEC-5309-4D57-895A-914A32A542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091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1D5827-CC18-48DE-AA9D-0D10174418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868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92D32D-9ED9-495D-BC2C-26098E2287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8887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6EB262-6824-4A28-B35D-2FC9EFD545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1380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241F8B-2781-4735-A63F-17929336DB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163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EC6A2-355D-47EE-B027-7561E60E8A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32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AA0ACA-D7D7-4487-A3AA-F1F50B3D03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758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BCE57-D5F1-499D-9BA6-34FE315534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373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62F09-2E61-4D7A-9694-0093A66C77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024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875237-AD04-4807-A6A0-574BC77CAE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5523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66E04F-8EE6-4516-AE54-1ACE0CF9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74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5D98EF-784A-4CC1-B5FC-1B70826FC8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684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E997EA-CA79-49F1-B6FA-C29B349593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4458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A3D37C-69A0-4EFF-8E15-2E7534E1A1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435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C24F35-5365-4061-8B20-ACA7302109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943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C8672B-EE7D-43A8-98AB-1C71F5E9C8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69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E4FD7E-DBE8-467B-950D-1BE4633C5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317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70593B-4F17-4AA5-85D6-0E8730B569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2368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DFE62D-E512-4B9E-8E45-C6A57EE510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867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D130C0-6FDD-4D84-91B0-94DD277FF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41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B63B6FD-A946-4A4D-A31E-DAD4D1F54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496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51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753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721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744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209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855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52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165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630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807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601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511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519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07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77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036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91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97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876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89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886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35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32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1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36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036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415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08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52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27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376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69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788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8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63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988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812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77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43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8456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835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549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0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B82891F-69C2-4FC1-86A7-7FA4FD9AB5E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630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23F41194-1954-4FCA-A46A-D11C29789C8A}"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432528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9582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4342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22981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Wola_Obsza%C5%84ska_gas_field" TargetMode="External"/><Relationship Id="rId2" Type="http://schemas.openxmlformats.org/officeDocument/2006/relationships/hyperlink" Target="http://www.eia.gov/analysis/studies/worldshalegas/" TargetMode="External"/><Relationship Id="rId1" Type="http://schemas.openxmlformats.org/officeDocument/2006/relationships/slideLayout" Target="../slideLayouts/slideLayout36.xml"/><Relationship Id="rId5" Type="http://schemas.openxmlformats.org/officeDocument/2006/relationships/hyperlink" Target="http://www.w2agz.com/Publications/Technical%20Reports/05%20(2009)%20A%20Superconducting%20dc%20Cable,%20W.%20Hassenzahl,%20B.%20Gregory,%20S.%20Eckroad,%20S.%20Nilsson,%20A.%20Daneshpooy%20and%20P.M.%20Grant,%20EPRI%201020458.pdf" TargetMode="External"/><Relationship Id="rId4" Type="http://schemas.openxmlformats.org/officeDocument/2006/relationships/hyperlink" Target="http://www.w2agz.com/Publications/Technical%20Reports/03%20(1997)%20The%20Electricity%20Pipe,%20S.M%20Schoenung,%20W.V%20Hassenzahl%20and%20P.M.%20Grant,%20EPRI%20WO8065-12.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4.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35.jpe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8.jpeg"/><Relationship Id="rId7" Type="http://schemas.openxmlformats.org/officeDocument/2006/relationships/image" Target="../media/image48.jpeg"/><Relationship Id="rId2" Type="http://schemas.openxmlformats.org/officeDocument/2006/relationships/image" Target="../media/image21.jpeg"/><Relationship Id="rId1" Type="http://schemas.openxmlformats.org/officeDocument/2006/relationships/slideLayout" Target="../slideLayouts/slideLayout74.xml"/><Relationship Id="rId6" Type="http://schemas.openxmlformats.org/officeDocument/2006/relationships/image" Target="../media/image47.jpeg"/><Relationship Id="rId5" Type="http://schemas.openxmlformats.org/officeDocument/2006/relationships/image" Target="../media/image32.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bg1"/>
            </a:gs>
            <a:gs pos="32000">
              <a:schemeClr val="bg1"/>
            </a:gs>
            <a:gs pos="100000">
              <a:srgbClr val="FF0000">
                <a:lumMod val="100000"/>
                <a:alpha val="50000"/>
              </a:srgbClr>
            </a:gs>
            <a:gs pos="26000">
              <a:srgbClr val="00B050"/>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3" name="Group 2"/>
          <p:cNvGrpSpPr/>
          <p:nvPr/>
        </p:nvGrpSpPr>
        <p:grpSpPr>
          <a:xfrm>
            <a:off x="304801" y="114300"/>
            <a:ext cx="8523730" cy="1333500"/>
            <a:chOff x="304801" y="38100"/>
            <a:chExt cx="8523730" cy="1333500"/>
          </a:xfrm>
        </p:grpSpPr>
        <p:pic>
          <p:nvPicPr>
            <p:cNvPr id="1026" name="Picture 2" descr="C:\Users\PAULMI~1\AppData\Local\Temp\sc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24" y="38100"/>
              <a:ext cx="48006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0100"/>
              <a:ext cx="1752599" cy="1250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864" y="90100"/>
              <a:ext cx="1534667" cy="125980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762000" y="1676400"/>
            <a:ext cx="7620000" cy="1754326"/>
          </a:xfrm>
          <a:prstGeom prst="rect">
            <a:avLst/>
          </a:prstGeom>
          <a:noFill/>
        </p:spPr>
        <p:txBody>
          <a:bodyPr wrap="square" rtlCol="0">
            <a:spAutoFit/>
          </a:bodyPr>
          <a:lstStyle/>
          <a:p>
            <a:pPr algn="ctr"/>
            <a:r>
              <a:rPr lang="en-US" sz="3600" b="1" dirty="0" smtClean="0"/>
              <a:t>Dual use of future natural gas pipeline rights-of-way for the transport of electricity via HTSC cables</a:t>
            </a:r>
            <a:endParaRPr lang="en-US" sz="3600" b="1" dirty="0"/>
          </a:p>
        </p:txBody>
      </p:sp>
      <p:sp>
        <p:nvSpPr>
          <p:cNvPr id="5" name="TextBox 4"/>
          <p:cNvSpPr txBox="1"/>
          <p:nvPr/>
        </p:nvSpPr>
        <p:spPr>
          <a:xfrm>
            <a:off x="2743200" y="3505200"/>
            <a:ext cx="3352800" cy="1569660"/>
          </a:xfrm>
          <a:prstGeom prst="rect">
            <a:avLst/>
          </a:prstGeom>
          <a:noFill/>
        </p:spPr>
        <p:txBody>
          <a:bodyPr wrap="square" rtlCol="0">
            <a:spAutoFit/>
          </a:bodyPr>
          <a:lstStyle/>
          <a:p>
            <a:pPr algn="ctr"/>
            <a:r>
              <a:rPr lang="en-US" sz="2400" dirty="0" smtClean="0"/>
              <a:t>Paul M. Grant</a:t>
            </a:r>
          </a:p>
          <a:p>
            <a:pPr algn="ctr"/>
            <a:r>
              <a:rPr lang="en-US" dirty="0" smtClean="0"/>
              <a:t>W2AGZ </a:t>
            </a:r>
            <a:r>
              <a:rPr lang="en-US" dirty="0" smtClean="0"/>
              <a:t>Technologies</a:t>
            </a:r>
          </a:p>
          <a:p>
            <a:pPr algn="ctr"/>
            <a:r>
              <a:rPr lang="en-US" dirty="0" smtClean="0"/>
              <a:t>EPRI Science Fellow (retired)</a:t>
            </a:r>
          </a:p>
          <a:p>
            <a:pPr algn="ctr"/>
            <a:r>
              <a:rPr lang="en-US" dirty="0" smtClean="0"/>
              <a:t>IBM Research Manager Emeritus</a:t>
            </a:r>
            <a:endParaRPr lang="en-US" dirty="0" smtClean="0"/>
          </a:p>
          <a:p>
            <a:pPr algn="ctr"/>
            <a:r>
              <a:rPr lang="en-US" dirty="0" smtClean="0"/>
              <a:t>San Jose, California USA</a:t>
            </a:r>
            <a:endParaRPr 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38700"/>
            <a:ext cx="1857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8600" y="4385846"/>
            <a:ext cx="18573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FF0000"/>
                </a:solidFill>
                <a:effectLst/>
                <a:uLnTx/>
                <a:uFillTx/>
              </a:rPr>
              <a:t>Author Contact</a:t>
            </a:r>
          </a:p>
        </p:txBody>
      </p:sp>
      <p:sp>
        <p:nvSpPr>
          <p:cNvPr id="6" name="TextBox 5"/>
          <p:cNvSpPr txBox="1"/>
          <p:nvPr/>
        </p:nvSpPr>
        <p:spPr>
          <a:xfrm>
            <a:off x="2819400" y="5449669"/>
            <a:ext cx="3276600" cy="584775"/>
          </a:xfrm>
          <a:prstGeom prst="rect">
            <a:avLst/>
          </a:prstGeom>
          <a:noFill/>
        </p:spPr>
        <p:txBody>
          <a:bodyPr wrap="square" rtlCol="0">
            <a:spAutoFit/>
          </a:bodyPr>
          <a:lstStyle/>
          <a:p>
            <a:pPr algn="ctr"/>
            <a:r>
              <a:rPr lang="en-US" sz="1600" i="1" dirty="0" smtClean="0"/>
              <a:t>Financial support provided by the IBM Pension Fund</a:t>
            </a:r>
            <a:endParaRPr lang="en-US" sz="1600" i="1" dirty="0"/>
          </a:p>
        </p:txBody>
      </p:sp>
      <p:pic>
        <p:nvPicPr>
          <p:cNvPr id="15" name="Picture 2" descr="C:\Users\PAULMI~1\AppData\Local\Temp\scl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4848225"/>
            <a:ext cx="18669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01256" y="4383024"/>
            <a:ext cx="19812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00B050"/>
                </a:solidFill>
                <a:effectLst/>
                <a:uLnTx/>
                <a:uFillTx/>
              </a:rPr>
              <a:t>Poster </a:t>
            </a:r>
            <a:r>
              <a:rPr kumimoji="0" lang="en-US" sz="1600" b="1" i="1" u="none" strike="noStrike" kern="0" cap="none" spc="0" normalizeH="0" baseline="0" noProof="0" dirty="0" smtClean="0">
                <a:ln>
                  <a:noFill/>
                </a:ln>
                <a:solidFill>
                  <a:srgbClr val="00B050"/>
                </a:solidFill>
                <a:effectLst/>
                <a:uLnTx/>
                <a:uFillTx/>
              </a:rPr>
              <a:t>2P-LS2-10 PDF</a:t>
            </a:r>
            <a:endParaRPr kumimoji="0" lang="en-US" sz="1600" b="1" i="1" u="none" strike="noStrike" kern="0" cap="none" spc="0" normalizeH="0" baseline="0" noProof="0" dirty="0" smtClean="0">
              <a:ln>
                <a:noFill/>
              </a:ln>
              <a:solidFill>
                <a:srgbClr val="00B050"/>
              </a:solidFill>
              <a:effectLst/>
              <a:uLnTx/>
              <a:uFillTx/>
            </a:endParaRPr>
          </a:p>
        </p:txBody>
      </p:sp>
    </p:spTree>
    <p:extLst>
      <p:ext uri="{BB962C8B-B14F-4D97-AF65-F5344CB8AC3E}">
        <p14:creationId xmlns:p14="http://schemas.microsoft.com/office/powerpoint/2010/main" val="320119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atural Gas Flow diagra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24" y="152400"/>
            <a:ext cx="594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Flow diagram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96233"/>
            <a:ext cx="6131332" cy="3385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4614208"/>
            <a:ext cx="2438400" cy="1938992"/>
          </a:xfrm>
          <a:prstGeom prst="rect">
            <a:avLst/>
          </a:prstGeom>
          <a:noFill/>
        </p:spPr>
        <p:txBody>
          <a:bodyPr wrap="square" rtlCol="0">
            <a:spAutoFit/>
          </a:bodyPr>
          <a:lstStyle/>
          <a:p>
            <a:r>
              <a:rPr lang="en-US" sz="2400" b="1" u="sng" dirty="0" smtClean="0">
                <a:solidFill>
                  <a:prstClr val="black"/>
                </a:solidFill>
              </a:rPr>
              <a:t>US Electricity Generation/End Use – 2011</a:t>
            </a:r>
          </a:p>
          <a:p>
            <a:r>
              <a:rPr lang="en-US" sz="2400" b="1" dirty="0" smtClean="0">
                <a:solidFill>
                  <a:prstClr val="black"/>
                </a:solidFill>
              </a:rPr>
              <a:t>Units = 10</a:t>
            </a:r>
            <a:r>
              <a:rPr lang="en-US" sz="2400" b="1" baseline="30000" dirty="0" smtClean="0">
                <a:solidFill>
                  <a:prstClr val="black"/>
                </a:solidFill>
              </a:rPr>
              <a:t>15</a:t>
            </a:r>
            <a:r>
              <a:rPr lang="en-US" sz="2400" b="1" dirty="0" smtClean="0">
                <a:solidFill>
                  <a:prstClr val="black"/>
                </a:solidFill>
              </a:rPr>
              <a:t> BTU</a:t>
            </a:r>
          </a:p>
          <a:p>
            <a:r>
              <a:rPr lang="en-US" sz="2400" b="1" dirty="0" smtClean="0">
                <a:solidFill>
                  <a:prstClr val="black"/>
                </a:solidFill>
              </a:rPr>
              <a:t>= 2.933 x 10</a:t>
            </a:r>
            <a:r>
              <a:rPr lang="en-US" sz="2400" b="1" baseline="30000" dirty="0" smtClean="0">
                <a:solidFill>
                  <a:prstClr val="black"/>
                </a:solidFill>
              </a:rPr>
              <a:t>3</a:t>
            </a:r>
            <a:r>
              <a:rPr lang="en-US" sz="2400" b="1" dirty="0" smtClean="0">
                <a:solidFill>
                  <a:prstClr val="black"/>
                </a:solidFill>
              </a:rPr>
              <a:t> </a:t>
            </a:r>
            <a:r>
              <a:rPr lang="en-US" sz="2400" b="1" dirty="0" err="1" smtClean="0">
                <a:solidFill>
                  <a:prstClr val="black"/>
                </a:solidFill>
              </a:rPr>
              <a:t>Twh</a:t>
            </a:r>
            <a:endParaRPr lang="en-US" sz="2400" b="1" dirty="0">
              <a:solidFill>
                <a:prstClr val="black"/>
              </a:solidFill>
            </a:endParaRPr>
          </a:p>
        </p:txBody>
      </p:sp>
      <p:sp>
        <p:nvSpPr>
          <p:cNvPr id="7" name="TextBox 6"/>
          <p:cNvSpPr txBox="1"/>
          <p:nvPr/>
        </p:nvSpPr>
        <p:spPr>
          <a:xfrm>
            <a:off x="6553200" y="228600"/>
            <a:ext cx="2438400" cy="1938992"/>
          </a:xfrm>
          <a:prstGeom prst="rect">
            <a:avLst/>
          </a:prstGeom>
          <a:noFill/>
        </p:spPr>
        <p:txBody>
          <a:bodyPr wrap="square" rtlCol="0">
            <a:spAutoFit/>
          </a:bodyPr>
          <a:lstStyle/>
          <a:p>
            <a:r>
              <a:rPr lang="en-US" sz="2400" b="1" u="sng" dirty="0" smtClean="0">
                <a:solidFill>
                  <a:prstClr val="black"/>
                </a:solidFill>
              </a:rPr>
              <a:t>US Natural Gas Generation/End Use – 2011</a:t>
            </a:r>
          </a:p>
          <a:p>
            <a:r>
              <a:rPr lang="en-US" sz="2400" b="1" dirty="0" smtClean="0">
                <a:solidFill>
                  <a:prstClr val="black"/>
                </a:solidFill>
              </a:rPr>
              <a:t>Units = 10</a:t>
            </a:r>
            <a:r>
              <a:rPr lang="en-US" sz="2400" b="1" baseline="30000" dirty="0" smtClean="0">
                <a:solidFill>
                  <a:prstClr val="black"/>
                </a:solidFill>
              </a:rPr>
              <a:t>12</a:t>
            </a:r>
            <a:r>
              <a:rPr lang="en-US" sz="2400" b="1" dirty="0" smtClean="0">
                <a:solidFill>
                  <a:prstClr val="black"/>
                </a:solidFill>
              </a:rPr>
              <a:t> ft</a:t>
            </a:r>
            <a:r>
              <a:rPr lang="en-US" sz="2400" b="1" baseline="30000" dirty="0" smtClean="0">
                <a:solidFill>
                  <a:prstClr val="black"/>
                </a:solidFill>
              </a:rPr>
              <a:t>3</a:t>
            </a:r>
            <a:endParaRPr lang="en-US" sz="2400" b="1" dirty="0" smtClean="0">
              <a:solidFill>
                <a:prstClr val="black"/>
              </a:solidFill>
            </a:endParaRPr>
          </a:p>
          <a:p>
            <a:r>
              <a:rPr lang="en-US" sz="2400" b="1" dirty="0" smtClean="0">
                <a:solidFill>
                  <a:prstClr val="black"/>
                </a:solidFill>
              </a:rPr>
              <a:t>= 1.35 x 10</a:t>
            </a:r>
            <a:r>
              <a:rPr lang="en-US" sz="2400" b="1" baseline="30000" dirty="0" smtClean="0">
                <a:solidFill>
                  <a:prstClr val="black"/>
                </a:solidFill>
              </a:rPr>
              <a:t>4</a:t>
            </a:r>
            <a:r>
              <a:rPr lang="en-US" sz="2400" b="1" dirty="0" smtClean="0">
                <a:solidFill>
                  <a:prstClr val="black"/>
                </a:solidFill>
              </a:rPr>
              <a:t> </a:t>
            </a:r>
            <a:r>
              <a:rPr lang="en-US" sz="2400" b="1" dirty="0" err="1" smtClean="0">
                <a:solidFill>
                  <a:prstClr val="black"/>
                </a:solidFill>
              </a:rPr>
              <a:t>Twh</a:t>
            </a:r>
            <a:endParaRPr lang="en-US" sz="2400" b="1" dirty="0">
              <a:solidFill>
                <a:prstClr val="black"/>
              </a:solidFill>
            </a:endParaRPr>
          </a:p>
        </p:txBody>
      </p:sp>
      <p:cxnSp>
        <p:nvCxnSpPr>
          <p:cNvPr id="8" name="Straight Arrow Connector 7"/>
          <p:cNvCxnSpPr/>
          <p:nvPr/>
        </p:nvCxnSpPr>
        <p:spPr>
          <a:xfrm flipV="1">
            <a:off x="568732" y="2819400"/>
            <a:ext cx="5334000" cy="2032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83532" y="3212068"/>
            <a:ext cx="1488668" cy="369332"/>
          </a:xfrm>
          <a:prstGeom prst="rect">
            <a:avLst/>
          </a:prstGeom>
          <a:noFill/>
        </p:spPr>
        <p:txBody>
          <a:bodyPr wrap="square" rtlCol="0">
            <a:spAutoFit/>
          </a:bodyPr>
          <a:lstStyle/>
          <a:p>
            <a:r>
              <a:rPr lang="en-US" b="1" dirty="0" smtClean="0">
                <a:solidFill>
                  <a:srgbClr val="FF0000"/>
                </a:solidFill>
              </a:rPr>
              <a:t>~25% </a:t>
            </a:r>
            <a:r>
              <a:rPr lang="en-US" b="1" u="sng" dirty="0" smtClean="0">
                <a:solidFill>
                  <a:srgbClr val="FF0000"/>
                </a:solidFill>
              </a:rPr>
              <a:t>2011</a:t>
            </a:r>
            <a:r>
              <a:rPr lang="en-US" b="1" dirty="0" smtClean="0">
                <a:solidFill>
                  <a:srgbClr val="FF0000"/>
                </a:solidFill>
              </a:rPr>
              <a:t>!</a:t>
            </a:r>
            <a:endParaRPr lang="en-US" b="1" dirty="0">
              <a:solidFill>
                <a:srgbClr val="FF0000"/>
              </a:solidFill>
            </a:endParaRPr>
          </a:p>
        </p:txBody>
      </p:sp>
      <p:sp>
        <p:nvSpPr>
          <p:cNvPr id="11" name="TextBox 10"/>
          <p:cNvSpPr txBox="1"/>
          <p:nvPr/>
        </p:nvSpPr>
        <p:spPr>
          <a:xfrm>
            <a:off x="6705600" y="2249031"/>
            <a:ext cx="2133600" cy="2308324"/>
          </a:xfrm>
          <a:prstGeom prst="rect">
            <a:avLst/>
          </a:prstGeom>
          <a:noFill/>
        </p:spPr>
        <p:txBody>
          <a:bodyPr wrap="square" rtlCol="0">
            <a:spAutoFit/>
          </a:bodyPr>
          <a:lstStyle/>
          <a:p>
            <a:r>
              <a:rPr lang="en-US" sz="2400" b="1" i="1" dirty="0" smtClean="0">
                <a:solidFill>
                  <a:srgbClr val="C0504D"/>
                </a:solidFill>
              </a:rPr>
              <a:t>What/where are the equivalent data for the EU?  (Couldn’t find any...???)</a:t>
            </a:r>
            <a:endParaRPr lang="en-US" sz="2400" b="1" i="1" dirty="0">
              <a:solidFill>
                <a:srgbClr val="C0504D"/>
              </a:solidFill>
            </a:endParaRPr>
          </a:p>
        </p:txBody>
      </p:sp>
    </p:spTree>
    <p:extLst>
      <p:ext uri="{BB962C8B-B14F-4D97-AF65-F5344CB8AC3E}">
        <p14:creationId xmlns:p14="http://schemas.microsoft.com/office/powerpoint/2010/main" val="80343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542907299"/>
              </p:ext>
            </p:extLst>
          </p:nvPr>
        </p:nvGraphicFramePr>
        <p:xfrm>
          <a:off x="228600" y="428624"/>
          <a:ext cx="7381876" cy="6353176"/>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flipV="1">
            <a:off x="5486400" y="1876424"/>
            <a:ext cx="1295400" cy="685800"/>
          </a:xfrm>
          <a:custGeom>
            <a:avLst/>
            <a:gdLst>
              <a:gd name="connsiteX0" fmla="*/ 0 w 3127248"/>
              <a:gd name="connsiteY0" fmla="*/ 0 h 1453896"/>
              <a:gd name="connsiteX1" fmla="*/ 3127248 w 3127248"/>
              <a:gd name="connsiteY1" fmla="*/ 1453896 h 1453896"/>
              <a:gd name="connsiteX2" fmla="*/ 2980944 w 3127248"/>
              <a:gd name="connsiteY2" fmla="*/ 1417320 h 1453896"/>
              <a:gd name="connsiteX3" fmla="*/ 2980944 w 3127248"/>
              <a:gd name="connsiteY3" fmla="*/ 1408176 h 1453896"/>
              <a:gd name="connsiteX4" fmla="*/ 2980944 w 3127248"/>
              <a:gd name="connsiteY4" fmla="*/ 1408176 h 1453896"/>
              <a:gd name="connsiteX5" fmla="*/ 2953512 w 3127248"/>
              <a:gd name="connsiteY5" fmla="*/ 1380744 h 1453896"/>
              <a:gd name="connsiteX6" fmla="*/ 2953512 w 3127248"/>
              <a:gd name="connsiteY6" fmla="*/ 1380744 h 145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248" h="1453896">
                <a:moveTo>
                  <a:pt x="0" y="0"/>
                </a:moveTo>
                <a:lnTo>
                  <a:pt x="3127248" y="1453896"/>
                </a:lnTo>
                <a:lnTo>
                  <a:pt x="2980944" y="1417320"/>
                </a:lnTo>
                <a:lnTo>
                  <a:pt x="2980944" y="1408176"/>
                </a:lnTo>
                <a:lnTo>
                  <a:pt x="2980944" y="1408176"/>
                </a:lnTo>
                <a:lnTo>
                  <a:pt x="2953512" y="1380744"/>
                </a:lnTo>
                <a:lnTo>
                  <a:pt x="2953512" y="1380744"/>
                </a:lnTo>
              </a:path>
            </a:pathLst>
          </a:cu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019800" y="5942456"/>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591300" y="4772024"/>
            <a:ext cx="0" cy="11704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0592" y="6079092"/>
            <a:ext cx="685800" cy="369332"/>
          </a:xfrm>
          <a:prstGeom prst="rect">
            <a:avLst/>
          </a:prstGeom>
          <a:noFill/>
        </p:spPr>
        <p:txBody>
          <a:bodyPr wrap="square" rtlCol="0">
            <a:spAutoFit/>
          </a:bodyPr>
          <a:lstStyle/>
          <a:p>
            <a:r>
              <a:rPr lang="en-US" b="1" dirty="0" smtClean="0">
                <a:solidFill>
                  <a:srgbClr val="00B0F0"/>
                </a:solidFill>
              </a:rPr>
              <a:t>2013</a:t>
            </a:r>
            <a:endParaRPr lang="en-US" b="1" dirty="0">
              <a:solidFill>
                <a:srgbClr val="00B0F0"/>
              </a:solidFill>
            </a:endParaRPr>
          </a:p>
        </p:txBody>
      </p:sp>
      <p:cxnSp>
        <p:nvCxnSpPr>
          <p:cNvPr id="11" name="Straight Connector 10"/>
          <p:cNvCxnSpPr/>
          <p:nvPr/>
        </p:nvCxnSpPr>
        <p:spPr>
          <a:xfrm flipV="1">
            <a:off x="6589776" y="1391792"/>
            <a:ext cx="0" cy="117043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7467600" y="609600"/>
            <a:ext cx="1524000" cy="2133600"/>
          </a:xfrm>
          <a:prstGeom prst="wedgeRoundRectCallout">
            <a:avLst>
              <a:gd name="adj1" fmla="val -95485"/>
              <a:gd name="adj2" fmla="val 107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Might be </a:t>
            </a:r>
            <a:r>
              <a:rPr lang="en-US" sz="1500" b="1" u="sng" dirty="0" smtClean="0">
                <a:solidFill>
                  <a:schemeClr val="tx1"/>
                </a:solidFill>
              </a:rPr>
              <a:t>37.5%</a:t>
            </a:r>
            <a:r>
              <a:rPr lang="en-US" sz="1500" b="1" dirty="0" smtClean="0">
                <a:solidFill>
                  <a:schemeClr val="tx1"/>
                </a:solidFill>
              </a:rPr>
              <a:t> by year end 2013  (check with USA-EIA)</a:t>
            </a:r>
          </a:p>
          <a:p>
            <a:pPr algn="ctr"/>
            <a:endParaRPr lang="en-US" sz="1500" b="1" dirty="0">
              <a:solidFill>
                <a:schemeClr val="tx1"/>
              </a:solidFill>
            </a:endParaRPr>
          </a:p>
          <a:p>
            <a:pPr algn="ctr"/>
            <a:r>
              <a:rPr lang="en-US" sz="1600" b="1" dirty="0" smtClean="0">
                <a:solidFill>
                  <a:srgbClr val="FF0000"/>
                </a:solidFill>
              </a:rPr>
              <a:t>Growth rate looks like</a:t>
            </a:r>
          </a:p>
          <a:p>
            <a:pPr algn="ctr"/>
            <a:r>
              <a:rPr lang="en-US" sz="1600" b="1" dirty="0" smtClean="0">
                <a:solidFill>
                  <a:srgbClr val="FF0000"/>
                </a:solidFill>
              </a:rPr>
              <a:t>7%/</a:t>
            </a:r>
            <a:r>
              <a:rPr lang="en-US" sz="1600" b="1" dirty="0" err="1" smtClean="0">
                <a:solidFill>
                  <a:srgbClr val="FF0000"/>
                </a:solidFill>
              </a:rPr>
              <a:t>yr</a:t>
            </a:r>
            <a:r>
              <a:rPr lang="en-US" sz="1600" b="1" dirty="0" smtClean="0">
                <a:solidFill>
                  <a:srgbClr val="FF0000"/>
                </a:solidFill>
              </a:rPr>
              <a:t>!</a:t>
            </a:r>
            <a:endParaRPr lang="en-US" sz="1600" b="1" dirty="0">
              <a:solidFill>
                <a:srgbClr val="FF0000"/>
              </a:solidFill>
            </a:endParaRPr>
          </a:p>
        </p:txBody>
      </p:sp>
      <p:sp>
        <p:nvSpPr>
          <p:cNvPr id="14" name="TextBox 13"/>
          <p:cNvSpPr txBox="1"/>
          <p:nvPr/>
        </p:nvSpPr>
        <p:spPr>
          <a:xfrm>
            <a:off x="7239000" y="4673025"/>
            <a:ext cx="1600200" cy="584775"/>
          </a:xfrm>
          <a:prstGeom prst="rect">
            <a:avLst/>
          </a:prstGeom>
          <a:noFill/>
        </p:spPr>
        <p:txBody>
          <a:bodyPr wrap="square" rtlCol="0">
            <a:spAutoFit/>
          </a:bodyPr>
          <a:lstStyle/>
          <a:p>
            <a:pPr algn="ctr"/>
            <a:r>
              <a:rPr lang="en-US" sz="3200" b="1" u="sng" dirty="0" smtClean="0"/>
              <a:t>USA</a:t>
            </a:r>
            <a:endParaRPr lang="en-US" sz="3200" b="1" u="sng" dirty="0"/>
          </a:p>
        </p:txBody>
      </p:sp>
    </p:spTree>
    <p:extLst>
      <p:ext uri="{BB962C8B-B14F-4D97-AF65-F5344CB8AC3E}">
        <p14:creationId xmlns:p14="http://schemas.microsoft.com/office/powerpoint/2010/main" val="347116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46" y="762000"/>
            <a:ext cx="8540654"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4724400"/>
            <a:ext cx="4648200" cy="1938992"/>
          </a:xfrm>
          <a:prstGeom prst="rect">
            <a:avLst/>
          </a:prstGeom>
          <a:noFill/>
          <a:ln w="25400">
            <a:solidFill>
              <a:srgbClr val="FF0000"/>
            </a:solidFill>
          </a:ln>
        </p:spPr>
        <p:txBody>
          <a:bodyPr wrap="square" rtlCol="0">
            <a:spAutoFit/>
          </a:bodyPr>
          <a:lstStyle/>
          <a:p>
            <a:r>
              <a:rPr lang="en-US" sz="2000" dirty="0" smtClean="0">
                <a:solidFill>
                  <a:srgbClr val="FF0000"/>
                </a:solidFill>
              </a:rPr>
              <a:t>Growth </a:t>
            </a:r>
            <a:r>
              <a:rPr lang="en-US" sz="2000" dirty="0">
                <a:solidFill>
                  <a:srgbClr val="FF0000"/>
                </a:solidFill>
              </a:rPr>
              <a:t>rate </a:t>
            </a:r>
            <a:r>
              <a:rPr lang="en-US" sz="2000" dirty="0" smtClean="0">
                <a:solidFill>
                  <a:srgbClr val="FF0000"/>
                </a:solidFill>
              </a:rPr>
              <a:t>of electricity generation by Natural Gas looks “</a:t>
            </a:r>
            <a:r>
              <a:rPr lang="en-US" sz="2000" dirty="0" smtClean="0">
                <a:solidFill>
                  <a:srgbClr val="FF0000"/>
                </a:solidFill>
              </a:rPr>
              <a:t>flat” at present.  </a:t>
            </a:r>
            <a:r>
              <a:rPr lang="en-US" sz="2000" dirty="0" smtClean="0">
                <a:solidFill>
                  <a:srgbClr val="FF0000"/>
                </a:solidFill>
              </a:rPr>
              <a:t>Will discovery  of additional reserves and deployment of </a:t>
            </a:r>
            <a:r>
              <a:rPr lang="en-US" sz="2000" dirty="0" err="1" smtClean="0">
                <a:solidFill>
                  <a:srgbClr val="FF0000"/>
                </a:solidFill>
              </a:rPr>
              <a:t>fracking</a:t>
            </a:r>
            <a:r>
              <a:rPr lang="en-US" sz="2000" dirty="0" smtClean="0">
                <a:solidFill>
                  <a:srgbClr val="FF0000"/>
                </a:solidFill>
              </a:rPr>
              <a:t>, especially in Poland and the Ukraine, lead to a future “upward slope?”</a:t>
            </a:r>
            <a:endParaRPr lang="en-US" sz="2000" dirty="0">
              <a:solidFill>
                <a:srgbClr val="FF0000"/>
              </a:solidFill>
            </a:endParaRPr>
          </a:p>
        </p:txBody>
      </p:sp>
      <p:cxnSp>
        <p:nvCxnSpPr>
          <p:cNvPr id="6" name="Straight Arrow Connector 5"/>
          <p:cNvCxnSpPr/>
          <p:nvPr/>
        </p:nvCxnSpPr>
        <p:spPr>
          <a:xfrm flipV="1">
            <a:off x="6858000" y="3352800"/>
            <a:ext cx="13716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2800" y="609600"/>
            <a:ext cx="1600200" cy="584775"/>
          </a:xfrm>
          <a:prstGeom prst="rect">
            <a:avLst/>
          </a:prstGeom>
          <a:noFill/>
        </p:spPr>
        <p:txBody>
          <a:bodyPr wrap="square" rtlCol="0">
            <a:spAutoFit/>
          </a:bodyPr>
          <a:lstStyle/>
          <a:p>
            <a:pPr algn="ctr"/>
            <a:r>
              <a:rPr lang="en-US" sz="3200" b="1" u="sng" dirty="0" smtClean="0"/>
              <a:t>Europe</a:t>
            </a:r>
            <a:endParaRPr lang="en-US" sz="3200" b="1" u="sng" dirty="0"/>
          </a:p>
        </p:txBody>
      </p:sp>
    </p:spTree>
    <p:extLst>
      <p:ext uri="{BB962C8B-B14F-4D97-AF65-F5344CB8AC3E}">
        <p14:creationId xmlns:p14="http://schemas.microsoft.com/office/powerpoint/2010/main" val="376058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rmAutofit fontScale="90000"/>
          </a:bodyPr>
          <a:lstStyle/>
          <a:p>
            <a:r>
              <a:rPr lang="en-US" b="1" u="sng" dirty="0" smtClean="0">
                <a:solidFill>
                  <a:srgbClr val="0070C0"/>
                </a:solidFill>
              </a:rPr>
              <a:t>Advantages of HTSC </a:t>
            </a:r>
            <a:r>
              <a:rPr lang="en-US" b="1" u="sng" dirty="0" err="1" smtClean="0">
                <a:solidFill>
                  <a:srgbClr val="0070C0"/>
                </a:solidFill>
              </a:rPr>
              <a:t>vis</a:t>
            </a:r>
            <a:r>
              <a:rPr lang="en-US" b="1" u="sng" dirty="0" smtClean="0">
                <a:solidFill>
                  <a:srgbClr val="0070C0"/>
                </a:solidFill>
              </a:rPr>
              <a:t>-a-</a:t>
            </a:r>
            <a:r>
              <a:rPr lang="en-US" b="1" u="sng" dirty="0" err="1" smtClean="0">
                <a:solidFill>
                  <a:srgbClr val="0070C0"/>
                </a:solidFill>
              </a:rPr>
              <a:t>vis</a:t>
            </a:r>
            <a:r>
              <a:rPr lang="en-US" b="1" u="sng" dirty="0" smtClean="0">
                <a:solidFill>
                  <a:srgbClr val="0070C0"/>
                </a:solidFill>
              </a:rPr>
              <a:t> Pipelines</a:t>
            </a:r>
            <a:endParaRPr lang="en-US" b="1" u="sng" dirty="0">
              <a:solidFill>
                <a:srgbClr val="0070C0"/>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4526139"/>
            <a:ext cx="2133600" cy="195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AULMI~1\AppData\Local\Temp\sc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75" y="3162300"/>
            <a:ext cx="4214325" cy="31623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096125" y="4020312"/>
            <a:ext cx="1895475" cy="2685288"/>
            <a:chOff x="4845843" y="3962400"/>
            <a:chExt cx="1895475" cy="2685288"/>
          </a:xfrm>
        </p:grpSpPr>
        <p:pic>
          <p:nvPicPr>
            <p:cNvPr id="9" name="Picture 6" descr="C:\Users\PAULMI~1\AppData\Local\Temp\scl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05400" y="3962400"/>
              <a:ext cx="13716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EPRI </a:t>
              </a:r>
              <a:r>
                <a:rPr kumimoji="0" lang="en-US" sz="1600" b="0" i="0" u="none" strike="noStrike" kern="0" cap="none" spc="0" normalizeH="0" baseline="0" noProof="0" dirty="0" err="1" smtClean="0">
                  <a:ln>
                    <a:noFill/>
                  </a:ln>
                  <a:solidFill>
                    <a:srgbClr val="FF0000"/>
                  </a:solidFill>
                  <a:effectLst/>
                  <a:uLnTx/>
                  <a:uFillTx/>
                </a:rPr>
                <a:t>ePipe</a:t>
              </a:r>
              <a:endParaRPr kumimoji="0" lang="en-US" sz="1600" b="0" i="0" u="none" strike="noStrike" kern="0" cap="none" spc="0" normalizeH="0" baseline="0" noProof="0" dirty="0" smtClean="0">
                <a:ln>
                  <a:noFill/>
                </a:ln>
                <a:solidFill>
                  <a:srgbClr val="FF0000"/>
                </a:solidFill>
                <a:effectLst/>
                <a:uLnTx/>
                <a:uFillTx/>
              </a:endParaRPr>
            </a:p>
          </p:txBody>
        </p:sp>
        <p:sp>
          <p:nvSpPr>
            <p:cNvPr id="11" name="TextBox 10"/>
            <p:cNvSpPr txBox="1"/>
            <p:nvPr/>
          </p:nvSpPr>
          <p:spPr>
            <a:xfrm>
              <a:off x="4913376" y="6124468"/>
              <a:ext cx="176688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0C0"/>
                  </a:solidFill>
                  <a:effectLst/>
                  <a:uLnTx/>
                  <a:uFillTx/>
                </a:rPr>
                <a:t>EPRI WO8065-12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W2AGZ Technologies</a:t>
              </a:r>
            </a:p>
          </p:txBody>
        </p:sp>
      </p:grpSp>
      <p:cxnSp>
        <p:nvCxnSpPr>
          <p:cNvPr id="12" name="Straight Arrow Connector 11"/>
          <p:cNvCxnSpPr>
            <a:endCxn id="10" idx="0"/>
          </p:cNvCxnSpPr>
          <p:nvPr/>
        </p:nvCxnSpPr>
        <p:spPr>
          <a:xfrm>
            <a:off x="7010400" y="3486912"/>
            <a:ext cx="1031082"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Cloud Callout 12"/>
          <p:cNvSpPr/>
          <p:nvPr/>
        </p:nvSpPr>
        <p:spPr>
          <a:xfrm>
            <a:off x="76199" y="2850416"/>
            <a:ext cx="2719875" cy="1492984"/>
          </a:xfrm>
          <a:prstGeom prst="cloudCallout">
            <a:avLst>
              <a:gd name="adj1" fmla="val -29585"/>
              <a:gd name="adj2" fmla="val 6504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...and...consider “recycling” CO</a:t>
            </a:r>
            <a:r>
              <a:rPr lang="en-US" b="1" baseline="-25000" dirty="0" smtClean="0">
                <a:solidFill>
                  <a:srgbClr val="FF0000"/>
                </a:solidFill>
              </a:rPr>
              <a:t>2 </a:t>
            </a:r>
            <a:r>
              <a:rPr lang="en-US" b="1" dirty="0" smtClean="0">
                <a:solidFill>
                  <a:srgbClr val="FF0000"/>
                </a:solidFill>
              </a:rPr>
              <a:t>emissions into alcohols!</a:t>
            </a:r>
            <a:endParaRPr lang="en-US" b="1" dirty="0">
              <a:solidFill>
                <a:srgbClr val="FF0000"/>
              </a:solidFill>
            </a:endParaRPr>
          </a:p>
        </p:txBody>
      </p:sp>
      <p:sp>
        <p:nvSpPr>
          <p:cNvPr id="3" name="TextBox 2"/>
          <p:cNvSpPr txBox="1"/>
          <p:nvPr/>
        </p:nvSpPr>
        <p:spPr>
          <a:xfrm>
            <a:off x="609600" y="1219200"/>
            <a:ext cx="80772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Almost all NG used for electricity generation is “combusted” at a “local” delivery point using modern, efficient, combined cycle gas turbine (CCGT) technology.</a:t>
            </a:r>
          </a:p>
          <a:p>
            <a:pPr marL="285750" indent="-285750">
              <a:buFont typeface="Arial" panose="020B0604020202020204" pitchFamily="34" charset="0"/>
              <a:buChar char="•"/>
            </a:pPr>
            <a:r>
              <a:rPr lang="en-US" sz="2000" dirty="0" smtClean="0"/>
              <a:t>Why not “combust” that gas portion so-used at the “well-head” instead and deliver the “electrons” over a low-loss HTSC dc cable</a:t>
            </a:r>
            <a:r>
              <a:rPr lang="en-US" sz="2000" dirty="0" smtClean="0"/>
              <a:t>?   As well as</a:t>
            </a:r>
          </a:p>
          <a:p>
            <a:r>
              <a:rPr lang="en-US" sz="2000" dirty="0"/>
              <a:t> </a:t>
            </a:r>
            <a:r>
              <a:rPr lang="en-US" sz="2000" dirty="0" smtClean="0"/>
              <a:t>                                   reducing volume </a:t>
            </a:r>
            <a:r>
              <a:rPr lang="en-US" sz="2000" dirty="0"/>
              <a:t>of NG transported by pipeline.</a:t>
            </a:r>
          </a:p>
          <a:p>
            <a:endParaRPr lang="en-US" sz="2000" dirty="0"/>
          </a:p>
        </p:txBody>
      </p:sp>
    </p:spTree>
    <p:extLst>
      <p:ext uri="{BB962C8B-B14F-4D97-AF65-F5344CB8AC3E}">
        <p14:creationId xmlns:p14="http://schemas.microsoft.com/office/powerpoint/2010/main" val="112926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4" y="1219200"/>
            <a:ext cx="7008676" cy="482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title"/>
          </p:nvPr>
        </p:nvSpPr>
        <p:spPr>
          <a:xfrm>
            <a:off x="222250" y="152400"/>
            <a:ext cx="8686800" cy="1143000"/>
          </a:xfrm>
        </p:spPr>
        <p:txBody>
          <a:bodyPr>
            <a:noAutofit/>
          </a:bodyPr>
          <a:lstStyle/>
          <a:p>
            <a:r>
              <a:rPr lang="en-US" sz="2800" b="1" dirty="0" smtClean="0"/>
              <a:t>Power Delivery cost comparison between</a:t>
            </a:r>
            <a:br>
              <a:rPr lang="en-US" sz="2800" b="1" dirty="0" smtClean="0"/>
            </a:br>
            <a:r>
              <a:rPr lang="en-US" sz="2800" b="1" dirty="0" smtClean="0"/>
              <a:t>Gas/HVDC/LVDC-HTSC</a:t>
            </a:r>
            <a:br>
              <a:rPr lang="en-US" sz="2800" b="1" dirty="0" smtClean="0"/>
            </a:br>
            <a:r>
              <a:rPr lang="en-US" sz="2800" b="1" dirty="0" smtClean="0"/>
              <a:t>Technology Options</a:t>
            </a:r>
            <a:endParaRPr lang="en-US" sz="2800" b="1" dirty="0"/>
          </a:p>
        </p:txBody>
      </p:sp>
      <p:sp>
        <p:nvSpPr>
          <p:cNvPr id="17413" name="Text Box 5"/>
          <p:cNvSpPr txBox="1">
            <a:spLocks noChangeArrowheads="1"/>
          </p:cNvSpPr>
          <p:nvPr/>
        </p:nvSpPr>
        <p:spPr bwMode="auto">
          <a:xfrm rot="16200000">
            <a:off x="-244475" y="3184525"/>
            <a:ext cx="1828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baseline="30000" dirty="0" smtClean="0">
                <a:solidFill>
                  <a:srgbClr val="000000"/>
                </a:solidFill>
              </a:rPr>
              <a:t>US cents/kWh</a:t>
            </a:r>
          </a:p>
        </p:txBody>
      </p:sp>
      <p:grpSp>
        <p:nvGrpSpPr>
          <p:cNvPr id="9" name="Group 8"/>
          <p:cNvGrpSpPr/>
          <p:nvPr/>
        </p:nvGrpSpPr>
        <p:grpSpPr>
          <a:xfrm>
            <a:off x="6904290" y="2296180"/>
            <a:ext cx="1895475" cy="2656820"/>
            <a:chOff x="6904290" y="3962400"/>
            <a:chExt cx="1895475" cy="2656820"/>
          </a:xfrm>
        </p:grpSpPr>
        <p:pic>
          <p:nvPicPr>
            <p:cNvPr id="10" name="Picture 8" descr="C:\Users\PAULMI~1\AppData\Local\Temp\scl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290" y="4267200"/>
              <a:ext cx="1895475" cy="1876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628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12" name="TextBox 11"/>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t>W2AGZ Technologies</a:t>
              </a:r>
              <a:endParaRPr lang="en-US" sz="1400" dirty="0"/>
            </a:p>
          </p:txBody>
        </p:sp>
      </p:grpSp>
      <p:sp>
        <p:nvSpPr>
          <p:cNvPr id="3" name="Cloud Callout 2"/>
          <p:cNvSpPr/>
          <p:nvPr/>
        </p:nvSpPr>
        <p:spPr>
          <a:xfrm>
            <a:off x="3276600" y="4038600"/>
            <a:ext cx="3733800" cy="1219200"/>
          </a:xfrm>
          <a:prstGeom prst="cloudCallout">
            <a:avLst>
              <a:gd name="adj1" fmla="val -74221"/>
              <a:gd name="adj2" fmla="val 35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b="1" dirty="0">
                <a:solidFill>
                  <a:srgbClr val="FF0000"/>
                </a:solidFill>
              </a:rPr>
              <a:t>HTSC ($5/kA-m @ 65 K) beats HVDC and Gas</a:t>
            </a:r>
            <a:r>
              <a:rPr lang="en-US" b="1" dirty="0" smtClean="0">
                <a:solidFill>
                  <a:srgbClr val="FF0000"/>
                </a:solidFill>
              </a:rPr>
              <a:t>!</a:t>
            </a:r>
          </a:p>
          <a:p>
            <a:pPr lvl="0" algn="ctr" fontAlgn="base">
              <a:spcBef>
                <a:spcPct val="0"/>
              </a:spcBef>
              <a:spcAft>
                <a:spcPct val="0"/>
              </a:spcAft>
            </a:pPr>
            <a:r>
              <a:rPr lang="en-US" b="1" dirty="0" smtClean="0">
                <a:solidFill>
                  <a:srgbClr val="FF0000"/>
                </a:solidFill>
              </a:rPr>
              <a:t>WOW!</a:t>
            </a:r>
            <a:endParaRPr lang="en-US" b="1" dirty="0">
              <a:solidFill>
                <a:srgbClr val="FF0000"/>
              </a:solidFill>
            </a:endParaRPr>
          </a:p>
        </p:txBody>
      </p:sp>
      <p:sp>
        <p:nvSpPr>
          <p:cNvPr id="17492" name="TextBox 17491"/>
          <p:cNvSpPr txBox="1"/>
          <p:nvPr/>
        </p:nvSpPr>
        <p:spPr>
          <a:xfrm>
            <a:off x="228600" y="5943600"/>
            <a:ext cx="8763000" cy="707886"/>
          </a:xfrm>
          <a:prstGeom prst="rect">
            <a:avLst/>
          </a:prstGeom>
          <a:noFill/>
        </p:spPr>
        <p:txBody>
          <a:bodyPr wrap="square" rtlCol="0">
            <a:spAutoFit/>
          </a:bodyPr>
          <a:lstStyle/>
          <a:p>
            <a:r>
              <a:rPr lang="en-US" sz="2000" b="1" dirty="0" smtClean="0"/>
              <a:t>Nota </a:t>
            </a:r>
            <a:r>
              <a:rPr lang="en-US" sz="2000" b="1" dirty="0" err="1" smtClean="0"/>
              <a:t>Bene</a:t>
            </a:r>
            <a:r>
              <a:rPr lang="en-US" sz="2000" b="1" dirty="0" smtClean="0"/>
              <a:t>! (That’s Latin for </a:t>
            </a:r>
            <a:r>
              <a:rPr lang="en-US" sz="2000" b="1" dirty="0" err="1" smtClean="0"/>
              <a:t>Preavviso</a:t>
            </a:r>
            <a:r>
              <a:rPr lang="en-US" sz="2000" b="1" dirty="0" smtClean="0"/>
              <a:t>)  This figure contains 1997 “English/US” units for distance and currency and needs to be updated</a:t>
            </a:r>
            <a:r>
              <a:rPr lang="en-US" sz="2000" b="1" dirty="0" smtClean="0"/>
              <a:t>... Sega! </a:t>
            </a:r>
            <a:endParaRPr lang="en-US" sz="2000" b="1" dirty="0"/>
          </a:p>
        </p:txBody>
      </p:sp>
      <p:sp>
        <p:nvSpPr>
          <p:cNvPr id="17493" name="TextBox 17492"/>
          <p:cNvSpPr txBox="1"/>
          <p:nvPr/>
        </p:nvSpPr>
        <p:spPr>
          <a:xfrm>
            <a:off x="76200" y="1371600"/>
            <a:ext cx="7315200" cy="523220"/>
          </a:xfrm>
          <a:prstGeom prst="rect">
            <a:avLst/>
          </a:prstGeom>
          <a:solidFill>
            <a:schemeClr val="bg1"/>
          </a:solidFill>
        </p:spPr>
        <p:txBody>
          <a:bodyPr wrap="square" rtlCol="0">
            <a:spAutoFit/>
          </a:bodyPr>
          <a:lstStyle/>
          <a:p>
            <a:pPr algn="ctr"/>
            <a:r>
              <a:rPr lang="en-US" sz="2800" dirty="0" smtClean="0"/>
              <a:t>Marginal Cost of Power Delivery</a:t>
            </a:r>
            <a:endParaRPr lang="en-US" sz="2800" dirty="0"/>
          </a:p>
        </p:txBody>
      </p:sp>
    </p:spTree>
    <p:extLst>
      <p:ext uri="{BB962C8B-B14F-4D97-AF65-F5344CB8AC3E}">
        <p14:creationId xmlns:p14="http://schemas.microsoft.com/office/powerpoint/2010/main" val="253927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468868"/>
            <a:ext cx="3810000" cy="5593914"/>
            <a:chOff x="609600" y="206216"/>
            <a:chExt cx="3810000" cy="5593914"/>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38100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876800"/>
              <a:ext cx="2819400" cy="923330"/>
            </a:xfrm>
            <a:prstGeom prst="rect">
              <a:avLst/>
            </a:prstGeom>
            <a:noFill/>
          </p:spPr>
          <p:txBody>
            <a:bodyPr wrap="square" rtlCol="0">
              <a:spAutoFit/>
            </a:bodyPr>
            <a:lstStyle/>
            <a:p>
              <a:pPr algn="ctr"/>
              <a:r>
                <a:rPr lang="en-US" dirty="0" smtClean="0">
                  <a:solidFill>
                    <a:srgbClr val="0070C0"/>
                  </a:solidFill>
                </a:rPr>
                <a:t>100 GW; +/- 100 kV; 500 kA</a:t>
              </a:r>
            </a:p>
            <a:p>
              <a:pPr algn="ctr"/>
              <a:r>
                <a:rPr lang="en-US" dirty="0" smtClean="0">
                  <a:solidFill>
                    <a:srgbClr val="0070C0"/>
                  </a:solidFill>
                </a:rPr>
                <a:t>Nb</a:t>
              </a:r>
              <a:r>
                <a:rPr lang="en-US" baseline="-25000" dirty="0" smtClean="0">
                  <a:solidFill>
                    <a:srgbClr val="0070C0"/>
                  </a:solidFill>
                </a:rPr>
                <a:t>3</a:t>
              </a:r>
              <a:r>
                <a:rPr lang="en-US" dirty="0" smtClean="0">
                  <a:solidFill>
                    <a:srgbClr val="0070C0"/>
                  </a:solidFill>
                </a:rPr>
                <a:t>Sn; 4 </a:t>
              </a:r>
              <a:r>
                <a:rPr lang="en-US" dirty="0" smtClean="0">
                  <a:solidFill>
                    <a:srgbClr val="0070C0"/>
                  </a:solidFill>
                  <a:sym typeface="Symbol"/>
                </a:rPr>
                <a:t>K</a:t>
              </a:r>
            </a:p>
            <a:p>
              <a:pPr algn="ctr"/>
              <a:r>
                <a:rPr lang="en-US" dirty="0" smtClean="0">
                  <a:solidFill>
                    <a:srgbClr val="0070C0"/>
                  </a:solidFill>
                  <a:sym typeface="Symbol"/>
                </a:rPr>
                <a:t>1000 km</a:t>
              </a:r>
              <a:endParaRPr lang="en-US" dirty="0">
                <a:solidFill>
                  <a:srgbClr val="0070C0"/>
                </a:solidFill>
              </a:endParaRPr>
            </a:p>
          </p:txBody>
        </p:sp>
        <p:sp>
          <p:nvSpPr>
            <p:cNvPr id="5" name="TextBox 4"/>
            <p:cNvSpPr txBox="1"/>
            <p:nvPr/>
          </p:nvSpPr>
          <p:spPr>
            <a:xfrm>
              <a:off x="762000" y="206216"/>
              <a:ext cx="2667000" cy="369332"/>
            </a:xfrm>
            <a:prstGeom prst="rect">
              <a:avLst/>
            </a:prstGeom>
            <a:noFill/>
          </p:spPr>
          <p:txBody>
            <a:bodyPr wrap="square" rtlCol="0">
              <a:spAutoFit/>
            </a:bodyPr>
            <a:lstStyle/>
            <a:p>
              <a:pPr algn="ctr"/>
              <a:r>
                <a:rPr lang="en-US" b="1" dirty="0" err="1" smtClean="0">
                  <a:solidFill>
                    <a:srgbClr val="FF0000"/>
                  </a:solidFill>
                </a:rPr>
                <a:t>Garwin-Matisoo</a:t>
              </a:r>
              <a:r>
                <a:rPr lang="en-US" b="1" dirty="0" smtClean="0">
                  <a:solidFill>
                    <a:srgbClr val="FF0000"/>
                  </a:solidFill>
                </a:rPr>
                <a:t> (1967)</a:t>
              </a:r>
              <a:endParaRPr lang="en-US" b="1" dirty="0">
                <a:solidFill>
                  <a:srgbClr val="FF0000"/>
                </a:solidFill>
              </a:endParaRPr>
            </a:p>
          </p:txBody>
        </p:sp>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37" y="685800"/>
            <a:ext cx="460216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57400" y="0"/>
            <a:ext cx="4648200" cy="461665"/>
          </a:xfrm>
          <a:prstGeom prst="rect">
            <a:avLst/>
          </a:prstGeom>
          <a:noFill/>
        </p:spPr>
        <p:txBody>
          <a:bodyPr wrap="square" rtlCol="0">
            <a:spAutoFit/>
          </a:bodyPr>
          <a:lstStyle/>
          <a:p>
            <a:pPr algn="ctr"/>
            <a:r>
              <a:rPr lang="en-US" sz="2400" b="1" dirty="0" smtClean="0">
                <a:solidFill>
                  <a:prstClr val="black"/>
                </a:solidFill>
              </a:rPr>
              <a:t>Superconducting Cable Anthology</a:t>
            </a:r>
            <a:endParaRPr lang="en-US" sz="2400" b="1" dirty="0">
              <a:solidFill>
                <a:prstClr val="black"/>
              </a:solidFill>
            </a:endParaRPr>
          </a:p>
        </p:txBody>
      </p:sp>
      <p:grpSp>
        <p:nvGrpSpPr>
          <p:cNvPr id="10" name="Group 9"/>
          <p:cNvGrpSpPr/>
          <p:nvPr/>
        </p:nvGrpSpPr>
        <p:grpSpPr>
          <a:xfrm>
            <a:off x="3219450" y="4114800"/>
            <a:ext cx="1885950" cy="2727960"/>
            <a:chOff x="2438400" y="472440"/>
            <a:chExt cx="1885950" cy="2727960"/>
          </a:xfrm>
        </p:grpSpPr>
        <p:pic>
          <p:nvPicPr>
            <p:cNvPr id="11" name="Picture 4" descr="C:\Users\PAULMI~1\AppData\Local\Temp\sc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781050"/>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02992" y="472440"/>
              <a:ext cx="1524000" cy="338554"/>
            </a:xfrm>
            <a:prstGeom prst="rect">
              <a:avLst/>
            </a:prstGeom>
            <a:noFill/>
          </p:spPr>
          <p:txBody>
            <a:bodyPr wrap="square" rtlCol="0">
              <a:spAutoFit/>
            </a:bodyPr>
            <a:lstStyle/>
            <a:p>
              <a:pPr algn="ctr"/>
              <a:r>
                <a:rPr lang="en-US" sz="1600" dirty="0" err="1" smtClean="0">
                  <a:solidFill>
                    <a:srgbClr val="FF0000"/>
                  </a:solidFill>
                </a:rPr>
                <a:t>Garwin-Matisoo</a:t>
              </a:r>
              <a:endParaRPr lang="en-US" sz="1600" dirty="0">
                <a:solidFill>
                  <a:srgbClr val="FF0000"/>
                </a:solidFill>
              </a:endParaRPr>
            </a:p>
          </p:txBody>
        </p:sp>
        <p:sp>
          <p:nvSpPr>
            <p:cNvPr id="13" name="TextBox 12"/>
            <p:cNvSpPr txBox="1"/>
            <p:nvPr/>
          </p:nvSpPr>
          <p:spPr>
            <a:xfrm>
              <a:off x="2500312" y="2677180"/>
              <a:ext cx="1766888" cy="523220"/>
            </a:xfrm>
            <a:prstGeom prst="rect">
              <a:avLst/>
            </a:prstGeom>
            <a:noFill/>
          </p:spPr>
          <p:txBody>
            <a:bodyPr wrap="square" rtlCol="0">
              <a:spAutoFit/>
            </a:bodyPr>
            <a:lstStyle/>
            <a:p>
              <a:pPr algn="ctr"/>
              <a:r>
                <a:rPr lang="en-US" sz="1400" dirty="0" err="1" smtClean="0">
                  <a:solidFill>
                    <a:srgbClr val="0070C0"/>
                  </a:solidFill>
                </a:rPr>
                <a:t>Garwin-Matisoo</a:t>
              </a:r>
              <a:r>
                <a:rPr lang="en-US" sz="1400" dirty="0" smtClean="0">
                  <a:solidFill>
                    <a:srgbClr val="0070C0"/>
                  </a:solidFill>
                </a:rPr>
                <a:t> IEEE</a:t>
              </a:r>
            </a:p>
            <a:p>
              <a:pPr algn="ctr"/>
              <a:r>
                <a:rPr lang="en-US" sz="1400" dirty="0" smtClean="0">
                  <a:solidFill>
                    <a:prstClr val="black"/>
                  </a:solidFill>
                </a:rPr>
                <a:t>W2AGZ Technologies</a:t>
              </a:r>
              <a:endParaRPr lang="en-US" sz="1400" dirty="0">
                <a:solidFill>
                  <a:prstClr val="black"/>
                </a:solidFill>
              </a:endParaRPr>
            </a:p>
          </p:txBody>
        </p:sp>
      </p:grpSp>
      <p:grpSp>
        <p:nvGrpSpPr>
          <p:cNvPr id="14" name="Group 13"/>
          <p:cNvGrpSpPr/>
          <p:nvPr/>
        </p:nvGrpSpPr>
        <p:grpSpPr>
          <a:xfrm>
            <a:off x="6638925" y="4172712"/>
            <a:ext cx="1895475" cy="2685288"/>
            <a:chOff x="4845843" y="3962400"/>
            <a:chExt cx="1895475" cy="2685288"/>
          </a:xfrm>
        </p:grpSpPr>
        <p:pic>
          <p:nvPicPr>
            <p:cNvPr id="15" name="Picture 6" descr="C:\Users\PAULMI~1\AppData\Local\Temp\scl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054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17" name="TextBox 16"/>
            <p:cNvSpPr txBox="1"/>
            <p:nvPr/>
          </p:nvSpPr>
          <p:spPr>
            <a:xfrm>
              <a:off x="4913376" y="6124468"/>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solidFill>
                    <a:prstClr val="black"/>
                  </a:solidFill>
                </a:rPr>
                <a:t>W2AGZ Technologies</a:t>
              </a:r>
              <a:endParaRPr lang="en-US" sz="1400" dirty="0">
                <a:solidFill>
                  <a:prstClr val="black"/>
                </a:solidFill>
              </a:endParaRPr>
            </a:p>
          </p:txBody>
        </p:sp>
      </p:grpSp>
      <p:sp>
        <p:nvSpPr>
          <p:cNvPr id="8" name="Bent Arrow 7"/>
          <p:cNvSpPr/>
          <p:nvPr/>
        </p:nvSpPr>
        <p:spPr>
          <a:xfrm rot="16200000">
            <a:off x="6597314" y="3852702"/>
            <a:ext cx="100809" cy="877766"/>
          </a:xfrm>
          <a:prstGeom prst="bentArrow">
            <a:avLst>
              <a:gd name="adj1" fmla="val 25000"/>
              <a:gd name="adj2" fmla="val 25000"/>
              <a:gd name="adj3" fmla="val 17102"/>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9" name="Straight Arrow Connector 18"/>
          <p:cNvCxnSpPr/>
          <p:nvPr/>
        </p:nvCxnSpPr>
        <p:spPr>
          <a:xfrm flipH="1" flipV="1">
            <a:off x="3276600" y="3200400"/>
            <a:ext cx="533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381000"/>
            <a:ext cx="2667000" cy="369332"/>
          </a:xfrm>
          <a:prstGeom prst="rect">
            <a:avLst/>
          </a:prstGeom>
          <a:noFill/>
        </p:spPr>
        <p:txBody>
          <a:bodyPr wrap="square" rtlCol="0">
            <a:spAutoFit/>
          </a:bodyPr>
          <a:lstStyle/>
          <a:p>
            <a:pPr algn="ctr"/>
            <a:r>
              <a:rPr lang="en-US" b="1" dirty="0" smtClean="0">
                <a:solidFill>
                  <a:srgbClr val="FF0000"/>
                </a:solidFill>
              </a:rPr>
              <a:t>EPRI </a:t>
            </a:r>
            <a:r>
              <a:rPr lang="en-US" b="1" dirty="0" err="1" smtClean="0">
                <a:solidFill>
                  <a:srgbClr val="FF0000"/>
                </a:solidFill>
              </a:rPr>
              <a:t>ePipe</a:t>
            </a:r>
            <a:r>
              <a:rPr lang="en-US" b="1" dirty="0" smtClean="0">
                <a:solidFill>
                  <a:srgbClr val="FF0000"/>
                </a:solidFill>
              </a:rPr>
              <a:t> (1997)</a:t>
            </a:r>
            <a:endParaRPr lang="en-US" b="1" dirty="0">
              <a:solidFill>
                <a:srgbClr val="FF0000"/>
              </a:solidFill>
            </a:endParaRPr>
          </a:p>
        </p:txBody>
      </p:sp>
      <p:sp>
        <p:nvSpPr>
          <p:cNvPr id="23" name="TextBox 22"/>
          <p:cNvSpPr txBox="1"/>
          <p:nvPr/>
        </p:nvSpPr>
        <p:spPr>
          <a:xfrm>
            <a:off x="4381500" y="1531203"/>
            <a:ext cx="1333500" cy="830997"/>
          </a:xfrm>
          <a:prstGeom prst="rect">
            <a:avLst/>
          </a:prstGeom>
          <a:noFill/>
        </p:spPr>
        <p:txBody>
          <a:bodyPr wrap="square" rtlCol="0">
            <a:spAutoFit/>
          </a:bodyPr>
          <a:lstStyle/>
          <a:p>
            <a:r>
              <a:rPr lang="en-US" sz="1200" dirty="0" smtClean="0">
                <a:solidFill>
                  <a:srgbClr val="0070C0"/>
                </a:solidFill>
              </a:rPr>
              <a:t>5 GW; +/- 50 kV; 50 kA</a:t>
            </a:r>
          </a:p>
          <a:p>
            <a:r>
              <a:rPr lang="en-US" sz="1200" dirty="0" smtClean="0">
                <a:solidFill>
                  <a:srgbClr val="0070C0"/>
                </a:solidFill>
              </a:rPr>
              <a:t>Bi-2223; 68 </a:t>
            </a:r>
            <a:r>
              <a:rPr lang="en-US" sz="1200" dirty="0" smtClean="0">
                <a:solidFill>
                  <a:srgbClr val="0070C0"/>
                </a:solidFill>
                <a:sym typeface="Symbol"/>
              </a:rPr>
              <a:t>K</a:t>
            </a:r>
          </a:p>
          <a:p>
            <a:r>
              <a:rPr lang="en-US" sz="1200" dirty="0" smtClean="0">
                <a:solidFill>
                  <a:srgbClr val="0070C0"/>
                </a:solidFill>
                <a:sym typeface="Symbol"/>
              </a:rPr>
              <a:t>1610 km</a:t>
            </a:r>
            <a:endParaRPr lang="en-US" sz="1200" dirty="0">
              <a:solidFill>
                <a:srgbClr val="0070C0"/>
              </a:solidFill>
            </a:endParaRPr>
          </a:p>
        </p:txBody>
      </p:sp>
      <p:sp>
        <p:nvSpPr>
          <p:cNvPr id="20" name="TextBox 19"/>
          <p:cNvSpPr txBox="1"/>
          <p:nvPr/>
        </p:nvSpPr>
        <p:spPr>
          <a:xfrm>
            <a:off x="6134958" y="3797498"/>
            <a:ext cx="1143000" cy="307777"/>
          </a:xfrm>
          <a:prstGeom prst="rect">
            <a:avLst/>
          </a:prstGeom>
          <a:noFill/>
        </p:spPr>
        <p:txBody>
          <a:bodyPr wrap="square" rtlCol="0">
            <a:spAutoFit/>
          </a:bodyPr>
          <a:lstStyle/>
          <a:p>
            <a:r>
              <a:rPr lang="en-US" sz="1400" b="1" dirty="0" smtClean="0">
                <a:solidFill>
                  <a:srgbClr val="0070C0"/>
                </a:solidFill>
              </a:rPr>
              <a:t>Dia. ~ 70 cm</a:t>
            </a:r>
            <a:endParaRPr lang="en-US" sz="1400" b="1" dirty="0">
              <a:solidFill>
                <a:srgbClr val="0070C0"/>
              </a:solidFill>
            </a:endParaRPr>
          </a:p>
        </p:txBody>
      </p:sp>
      <p:cxnSp>
        <p:nvCxnSpPr>
          <p:cNvPr id="24" name="Straight Arrow Connector 23"/>
          <p:cNvCxnSpPr/>
          <p:nvPr/>
        </p:nvCxnSpPr>
        <p:spPr>
          <a:xfrm flipV="1">
            <a:off x="6898482" y="3505200"/>
            <a:ext cx="226218"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2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6994"/>
            <a:ext cx="5114925" cy="643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43385"/>
            <a:ext cx="4495800" cy="200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334000" y="1905000"/>
            <a:ext cx="1876425" cy="2733020"/>
            <a:chOff x="6910387" y="3886200"/>
            <a:chExt cx="1876425" cy="2733020"/>
          </a:xfrm>
        </p:grpSpPr>
        <p:pic>
          <p:nvPicPr>
            <p:cNvPr id="7" name="Picture 2" descr="C:\Users\PAULMI~1\AppData\Local\Temp\scl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7" y="4210050"/>
              <a:ext cx="1876425" cy="1885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2800" y="3886200"/>
              <a:ext cx="1371600" cy="338554"/>
            </a:xfrm>
            <a:prstGeom prst="rect">
              <a:avLst/>
            </a:prstGeom>
            <a:noFill/>
          </p:spPr>
          <p:txBody>
            <a:bodyPr wrap="square" rtlCol="0">
              <a:spAutoFit/>
            </a:bodyPr>
            <a:lstStyle/>
            <a:p>
              <a:pPr algn="ctr"/>
              <a:r>
                <a:rPr lang="en-US" sz="1600" dirty="0" smtClean="0">
                  <a:solidFill>
                    <a:srgbClr val="FF0000"/>
                  </a:solidFill>
                </a:rPr>
                <a:t>HTSC dc Cable</a:t>
              </a:r>
              <a:endParaRPr lang="en-US" sz="1600" dirty="0">
                <a:solidFill>
                  <a:srgbClr val="FF0000"/>
                </a:solidFill>
              </a:endParaRPr>
            </a:p>
          </p:txBody>
        </p:sp>
        <p:sp>
          <p:nvSpPr>
            <p:cNvPr id="9" name="TextBox 8"/>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1020458</a:t>
              </a:r>
            </a:p>
            <a:p>
              <a:pPr algn="ctr"/>
              <a:r>
                <a:rPr lang="en-US" sz="1400" dirty="0" smtClean="0">
                  <a:solidFill>
                    <a:prstClr val="black"/>
                  </a:solidFill>
                </a:rPr>
                <a:t>W2AGZ Technologies</a:t>
              </a:r>
              <a:endParaRPr lang="en-US" sz="1400" dirty="0">
                <a:solidFill>
                  <a:prstClr val="black"/>
                </a:solidFill>
              </a:endParaRPr>
            </a:p>
          </p:txBody>
        </p:sp>
      </p:grpSp>
      <p:sp>
        <p:nvSpPr>
          <p:cNvPr id="10" name="TextBox 9"/>
          <p:cNvSpPr txBox="1"/>
          <p:nvPr/>
        </p:nvSpPr>
        <p:spPr>
          <a:xfrm>
            <a:off x="7612713" y="4340423"/>
            <a:ext cx="1143000" cy="307777"/>
          </a:xfrm>
          <a:prstGeom prst="rect">
            <a:avLst/>
          </a:prstGeom>
          <a:noFill/>
        </p:spPr>
        <p:txBody>
          <a:bodyPr wrap="square" rtlCol="0">
            <a:spAutoFit/>
          </a:bodyPr>
          <a:lstStyle/>
          <a:p>
            <a:r>
              <a:rPr lang="en-US" sz="1400" b="1" dirty="0" smtClean="0">
                <a:solidFill>
                  <a:srgbClr val="0070C0"/>
                </a:solidFill>
              </a:rPr>
              <a:t>Dia. ~ 70 cm</a:t>
            </a:r>
            <a:endParaRPr lang="en-US" sz="1400" b="1" dirty="0">
              <a:solidFill>
                <a:srgbClr val="0070C0"/>
              </a:solidFill>
            </a:endParaRPr>
          </a:p>
        </p:txBody>
      </p:sp>
      <p:cxnSp>
        <p:nvCxnSpPr>
          <p:cNvPr id="11" name="Straight Arrow Connector 10"/>
          <p:cNvCxnSpPr/>
          <p:nvPr/>
        </p:nvCxnSpPr>
        <p:spPr>
          <a:xfrm>
            <a:off x="8301228" y="4613636"/>
            <a:ext cx="209121"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7325" y="228600"/>
            <a:ext cx="3190875" cy="646331"/>
          </a:xfrm>
          <a:prstGeom prst="rect">
            <a:avLst/>
          </a:prstGeom>
          <a:noFill/>
        </p:spPr>
        <p:txBody>
          <a:bodyPr wrap="square" rtlCol="0">
            <a:spAutoFit/>
          </a:bodyPr>
          <a:lstStyle/>
          <a:p>
            <a:pPr algn="ctr"/>
            <a:r>
              <a:rPr lang="en-US" b="1" dirty="0" smtClean="0">
                <a:solidFill>
                  <a:srgbClr val="FF0000"/>
                </a:solidFill>
              </a:rPr>
              <a:t>EPRI Superconducting dc Cable (2009)</a:t>
            </a:r>
            <a:endParaRPr lang="en-US" b="1" dirty="0">
              <a:solidFill>
                <a:srgbClr val="FF0000"/>
              </a:solidFill>
            </a:endParaRPr>
          </a:p>
        </p:txBody>
      </p:sp>
      <p:sp>
        <p:nvSpPr>
          <p:cNvPr id="17" name="TextBox 16"/>
          <p:cNvSpPr txBox="1"/>
          <p:nvPr/>
        </p:nvSpPr>
        <p:spPr>
          <a:xfrm>
            <a:off x="5333999" y="905780"/>
            <a:ext cx="3176349" cy="923330"/>
          </a:xfrm>
          <a:prstGeom prst="rect">
            <a:avLst/>
          </a:prstGeom>
          <a:noFill/>
        </p:spPr>
        <p:txBody>
          <a:bodyPr wrap="square" rtlCol="0">
            <a:spAutoFit/>
          </a:bodyPr>
          <a:lstStyle/>
          <a:p>
            <a:pPr algn="ctr"/>
            <a:r>
              <a:rPr lang="en-US" dirty="0" smtClean="0">
                <a:solidFill>
                  <a:srgbClr val="0070C0"/>
                </a:solidFill>
              </a:rPr>
              <a:t>10 GW; +/- 50 kV; 50 kA</a:t>
            </a:r>
          </a:p>
          <a:p>
            <a:pPr algn="ctr"/>
            <a:r>
              <a:rPr lang="en-US" dirty="0" smtClean="0">
                <a:solidFill>
                  <a:srgbClr val="0070C0"/>
                </a:solidFill>
              </a:rPr>
              <a:t>YBCO; 68 </a:t>
            </a:r>
            <a:r>
              <a:rPr lang="en-US" dirty="0" smtClean="0">
                <a:solidFill>
                  <a:srgbClr val="0070C0"/>
                </a:solidFill>
                <a:sym typeface="Symbol"/>
              </a:rPr>
              <a:t>K</a:t>
            </a:r>
          </a:p>
          <a:p>
            <a:pPr algn="ctr"/>
            <a:r>
              <a:rPr lang="en-US" dirty="0" smtClean="0">
                <a:solidFill>
                  <a:srgbClr val="0070C0"/>
                </a:solidFill>
                <a:sym typeface="Symbol"/>
              </a:rPr>
              <a:t>Constructed in 1 km segments</a:t>
            </a:r>
            <a:endParaRPr lang="en-US" dirty="0">
              <a:solidFill>
                <a:srgbClr val="0070C0"/>
              </a:solidFill>
            </a:endParaRPr>
          </a:p>
        </p:txBody>
      </p:sp>
    </p:spTree>
    <p:extLst>
      <p:ext uri="{BB962C8B-B14F-4D97-AF65-F5344CB8AC3E}">
        <p14:creationId xmlns:p14="http://schemas.microsoft.com/office/powerpoint/2010/main" val="14962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991600" cy="461665"/>
          </a:xfrm>
          <a:prstGeom prst="rect">
            <a:avLst/>
          </a:prstGeom>
          <a:noFill/>
        </p:spPr>
        <p:txBody>
          <a:bodyPr wrap="square" rtlCol="0">
            <a:spAutoFit/>
          </a:bodyPr>
          <a:lstStyle/>
          <a:p>
            <a:pPr algn="ctr"/>
            <a:r>
              <a:rPr lang="en-US" sz="2400" b="1" dirty="0" smtClean="0"/>
              <a:t>So: Is there enough room underground for both wires and pipes?</a:t>
            </a:r>
            <a:endParaRPr lang="en-US"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99886"/>
            <a:ext cx="2667000" cy="199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660952" cy="195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544" y="3597221"/>
            <a:ext cx="4639056" cy="272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29611"/>
            <a:ext cx="2840351" cy="211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6535" y="1152525"/>
            <a:ext cx="2640842" cy="2047875"/>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loud Callout 9"/>
          <p:cNvSpPr/>
          <p:nvPr/>
        </p:nvSpPr>
        <p:spPr>
          <a:xfrm>
            <a:off x="381000" y="5001381"/>
            <a:ext cx="3124200" cy="1628019"/>
          </a:xfrm>
          <a:prstGeom prst="cloudCallout">
            <a:avLst>
              <a:gd name="adj1" fmla="val 88923"/>
              <a:gd name="adj2" fmla="val 175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Maybe even for a Train?</a:t>
            </a:r>
            <a:endParaRPr lang="en-US" sz="2800" b="1" dirty="0">
              <a:solidFill>
                <a:srgbClr val="FF0000"/>
              </a:solidFill>
            </a:endParaRPr>
          </a:p>
        </p:txBody>
      </p:sp>
    </p:spTree>
    <p:extLst>
      <p:ext uri="{BB962C8B-B14F-4D97-AF65-F5344CB8AC3E}">
        <p14:creationId xmlns:p14="http://schemas.microsoft.com/office/powerpoint/2010/main" val="231621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USA/Canada </a:t>
            </a:r>
            <a:endParaRPr lang="en-US" b="1" u="sng" dirty="0">
              <a:solidFill>
                <a:srgbClr val="0070C0"/>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81956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373" y="3452811"/>
            <a:ext cx="3988027" cy="310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28600" y="152400"/>
            <a:ext cx="1981200" cy="1447800"/>
          </a:xfrm>
          <a:prstGeom prst="cloudCallout">
            <a:avLst>
              <a:gd name="adj1" fmla="val 12010"/>
              <a:gd name="adj2" fmla="val 1079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 Canadian’s View of the World!</a:t>
            </a:r>
            <a:endParaRPr lang="en-US" b="1" dirty="0">
              <a:solidFill>
                <a:schemeClr val="tx1"/>
              </a:solidFill>
            </a:endParaRPr>
          </a:p>
        </p:txBody>
      </p:sp>
      <p:sp>
        <p:nvSpPr>
          <p:cNvPr id="6" name="Cloud Callout 5"/>
          <p:cNvSpPr/>
          <p:nvPr/>
        </p:nvSpPr>
        <p:spPr>
          <a:xfrm>
            <a:off x="381000" y="4876800"/>
            <a:ext cx="2438400" cy="1600200"/>
          </a:xfrm>
          <a:prstGeom prst="cloudCallout">
            <a:avLst>
              <a:gd name="adj1" fmla="val 11087"/>
              <a:gd name="adj2" fmla="val -928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United States is Down Here!</a:t>
            </a:r>
            <a:endParaRPr lang="en-US" b="1" dirty="0">
              <a:solidFill>
                <a:schemeClr val="tx1"/>
              </a:solidFill>
            </a:endParaRPr>
          </a:p>
        </p:txBody>
      </p:sp>
      <p:sp>
        <p:nvSpPr>
          <p:cNvPr id="7" name="Rectangle 10"/>
          <p:cNvSpPr>
            <a:spLocks noChangeArrowheads="1"/>
          </p:cNvSpPr>
          <p:nvPr/>
        </p:nvSpPr>
        <p:spPr bwMode="auto">
          <a:xfrm>
            <a:off x="4092671" y="1416288"/>
            <a:ext cx="4566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Calibri" pitchFamily="34" charset="0"/>
                <a:cs typeface="Arial" pitchFamily="34" charset="0"/>
              </a:rPr>
              <a:t>The Mackenzie Valley Pipeline </a:t>
            </a:r>
            <a:endParaRPr kumimoji="0" lang="en-US" altLang="en-US" sz="1100" b="1" i="0" u="none" strike="noStrike" cap="none" normalizeH="0" baseline="0" dirty="0" smtClean="0">
              <a:ln>
                <a:noFill/>
              </a:ln>
              <a:solidFill>
                <a:schemeClr val="tx1"/>
              </a:solidFill>
              <a:effectLst/>
              <a:latin typeface="Calibri" pitchFamily="34" charset="0"/>
              <a:cs typeface="Arial" pitchFamily="34" charset="0"/>
            </a:endParaRPr>
          </a:p>
        </p:txBody>
      </p:sp>
      <p:sp>
        <p:nvSpPr>
          <p:cNvPr id="8" name="Rectangle 20"/>
          <p:cNvSpPr>
            <a:spLocks noChangeArrowheads="1"/>
          </p:cNvSpPr>
          <p:nvPr/>
        </p:nvSpPr>
        <p:spPr bwMode="auto">
          <a:xfrm>
            <a:off x="5807075" y="1923375"/>
            <a:ext cx="14843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1220 km</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
        <p:nvSpPr>
          <p:cNvPr id="9" name="Rectangle 21"/>
          <p:cNvSpPr>
            <a:spLocks noChangeArrowheads="1"/>
          </p:cNvSpPr>
          <p:nvPr/>
        </p:nvSpPr>
        <p:spPr bwMode="auto">
          <a:xfrm>
            <a:off x="5305425" y="2350413"/>
            <a:ext cx="25431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18 GW-thermal</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
        <p:nvSpPr>
          <p:cNvPr id="10" name="Rectangle 22"/>
          <p:cNvSpPr>
            <a:spLocks noChangeArrowheads="1"/>
          </p:cNvSpPr>
          <p:nvPr/>
        </p:nvSpPr>
        <p:spPr bwMode="auto">
          <a:xfrm>
            <a:off x="5867400" y="2769513"/>
            <a:ext cx="11717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2000 - ?</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Tree>
    <p:extLst>
      <p:ext uri="{BB962C8B-B14F-4D97-AF65-F5344CB8AC3E}">
        <p14:creationId xmlns:p14="http://schemas.microsoft.com/office/powerpoint/2010/main" val="120673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Mackenzie Valley 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6" y="1358585"/>
            <a:ext cx="6785951" cy="53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381000"/>
            <a:ext cx="4419600" cy="523220"/>
          </a:xfrm>
          <a:prstGeom prst="rect">
            <a:avLst/>
          </a:prstGeom>
          <a:noFill/>
        </p:spPr>
        <p:txBody>
          <a:bodyPr wrap="square" rtlCol="0">
            <a:spAutoFit/>
          </a:bodyPr>
          <a:lstStyle/>
          <a:p>
            <a:pPr algn="ctr"/>
            <a:r>
              <a:rPr lang="en-US" sz="2800" b="1" dirty="0" smtClean="0"/>
              <a:t>“The </a:t>
            </a:r>
            <a:r>
              <a:rPr lang="en-US" sz="2800" b="1" dirty="0" smtClean="0"/>
              <a:t>Really Big </a:t>
            </a:r>
            <a:r>
              <a:rPr lang="en-US" sz="2800" b="1" dirty="0" smtClean="0"/>
              <a:t>Picture”</a:t>
            </a:r>
            <a:endParaRPr lang="en-US" sz="2800" b="1"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88696"/>
            <a:ext cx="1828800" cy="9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972" y="105050"/>
            <a:ext cx="1705828" cy="90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4784025" y="1295400"/>
            <a:ext cx="4283775" cy="307777"/>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Comic Sans MS" pitchFamily="66" charset="0"/>
                <a:cs typeface="Arial" charset="0"/>
              </a:defRPr>
            </a:lvl1pPr>
            <a:lvl2pPr marL="742950" indent="-285750" eaLnBrk="0" hangingPunct="0">
              <a:spcBef>
                <a:spcPct val="20000"/>
              </a:spcBef>
              <a:buChar char="–"/>
              <a:defRPr sz="2800">
                <a:solidFill>
                  <a:schemeClr val="tx1"/>
                </a:solidFill>
                <a:latin typeface="Comic Sans MS" pitchFamily="66" charset="0"/>
                <a:cs typeface="Arial" charset="0"/>
              </a:defRPr>
            </a:lvl2pPr>
            <a:lvl3pPr marL="1143000" indent="-228600" eaLnBrk="0" hangingPunct="0">
              <a:spcBef>
                <a:spcPct val="20000"/>
              </a:spcBef>
              <a:buChar char="•"/>
              <a:defRPr sz="2400">
                <a:solidFill>
                  <a:schemeClr val="tx1"/>
                </a:solidFill>
                <a:latin typeface="Comic Sans MS" pitchFamily="66" charset="0"/>
                <a:cs typeface="Arial" charset="0"/>
              </a:defRPr>
            </a:lvl3pPr>
            <a:lvl4pPr marL="1600200" indent="-228600" eaLnBrk="0" hangingPunct="0">
              <a:spcBef>
                <a:spcPct val="20000"/>
              </a:spcBef>
              <a:buChar char="–"/>
              <a:defRPr sz="2000">
                <a:solidFill>
                  <a:schemeClr val="tx1"/>
                </a:solidFill>
                <a:latin typeface="Comic Sans MS" pitchFamily="66" charset="0"/>
                <a:cs typeface="Arial" charset="0"/>
              </a:defRPr>
            </a:lvl4pPr>
            <a:lvl5pPr marL="2057400" indent="-228600" eaLnBrk="0" hangingPunct="0">
              <a:spcBef>
                <a:spcPct val="20000"/>
              </a:spcBef>
              <a:buChar char="»"/>
              <a:defRPr sz="2000">
                <a:solidFill>
                  <a:schemeClr val="tx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omic Sans MS" pitchFamily="66" charset="0"/>
                <a:cs typeface="Arial" charset="0"/>
              </a:rPr>
              <a:t>Electricity Conversion Assumptions</a:t>
            </a:r>
          </a:p>
        </p:txBody>
      </p:sp>
      <p:graphicFrame>
        <p:nvGraphicFramePr>
          <p:cNvPr id="7" name="Group 50"/>
          <p:cNvGraphicFramePr>
            <a:graphicFrameLocks noGrp="1"/>
          </p:cNvGraphicFramePr>
          <p:nvPr>
            <p:extLst>
              <p:ext uri="{D42A27DB-BD31-4B8C-83A1-F6EECF244321}">
                <p14:modId xmlns:p14="http://schemas.microsoft.com/office/powerpoint/2010/main" val="1773107997"/>
              </p:ext>
            </p:extLst>
          </p:nvPr>
        </p:nvGraphicFramePr>
        <p:xfrm>
          <a:off x="5074844" y="1668571"/>
          <a:ext cx="3733800" cy="1763406"/>
        </p:xfrm>
        <a:graphic>
          <a:graphicData uri="http://schemas.openxmlformats.org/drawingml/2006/table">
            <a:tbl>
              <a:tblPr/>
              <a:tblGrid>
                <a:gridCol w="1866900"/>
                <a:gridCol w="1866900"/>
              </a:tblGrid>
              <a:tr h="124818">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Wellhead Power Capacity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18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Fraction Making Electricity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33%</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Thermal Power Consumed</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Left to Transmit as LNG</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12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CCGT Efficiency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60%</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Electricity Output</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3.6 GW (+/- 18 kV, 100 kA)</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8" name="Group 7"/>
          <p:cNvGrpSpPr/>
          <p:nvPr/>
        </p:nvGrpSpPr>
        <p:grpSpPr>
          <a:xfrm>
            <a:off x="7046595" y="3823228"/>
            <a:ext cx="1945005" cy="2729972"/>
            <a:chOff x="6751320" y="475488"/>
            <a:chExt cx="1945005" cy="2729972"/>
          </a:xfrm>
        </p:grpSpPr>
        <p:pic>
          <p:nvPicPr>
            <p:cNvPr id="9" name="Picture 4" descr="C:\Users\PAULMI~1\AppData\Local\Temp\sc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814042"/>
              <a:ext cx="1914525" cy="18954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85432" y="475488"/>
              <a:ext cx="1676400" cy="338554"/>
            </a:xfrm>
            <a:prstGeom prst="rect">
              <a:avLst/>
            </a:prstGeom>
            <a:noFill/>
          </p:spPr>
          <p:txBody>
            <a:bodyPr wrap="square" rtlCol="0">
              <a:spAutoFit/>
            </a:bodyPr>
            <a:lstStyle/>
            <a:p>
              <a:pPr algn="ctr"/>
              <a:r>
                <a:rPr lang="en-US" sz="1600" dirty="0" err="1" smtClean="0">
                  <a:solidFill>
                    <a:srgbClr val="FF0000"/>
                  </a:solidFill>
                  <a:latin typeface="Calibri"/>
                </a:rPr>
                <a:t>Cryo</a:t>
              </a:r>
              <a:r>
                <a:rPr lang="en-US" sz="1600" dirty="0" smtClean="0">
                  <a:solidFill>
                    <a:srgbClr val="FF0000"/>
                  </a:solidFill>
                  <a:latin typeface="Calibri"/>
                </a:rPr>
                <a:t>-Delivery</a:t>
              </a:r>
              <a:endParaRPr lang="en-US" sz="1600" dirty="0">
                <a:solidFill>
                  <a:srgbClr val="FF0000"/>
                </a:solidFill>
                <a:latin typeface="Calibri"/>
              </a:endParaRPr>
            </a:p>
          </p:txBody>
        </p:sp>
        <p:sp>
          <p:nvSpPr>
            <p:cNvPr id="11" name="TextBox 10"/>
            <p:cNvSpPr txBox="1"/>
            <p:nvPr/>
          </p:nvSpPr>
          <p:spPr>
            <a:xfrm>
              <a:off x="6751320" y="2682240"/>
              <a:ext cx="1914525" cy="523220"/>
            </a:xfrm>
            <a:prstGeom prst="rect">
              <a:avLst/>
            </a:prstGeom>
            <a:noFill/>
          </p:spPr>
          <p:txBody>
            <a:bodyPr wrap="square" rtlCol="0">
              <a:spAutoFit/>
            </a:bodyPr>
            <a:lstStyle/>
            <a:p>
              <a:pPr algn="ctr"/>
              <a:r>
                <a:rPr lang="en-US" sz="1400" dirty="0" smtClean="0">
                  <a:solidFill>
                    <a:srgbClr val="0070C0"/>
                  </a:solidFill>
                  <a:latin typeface="Calibri"/>
                </a:rPr>
                <a:t>Co-Transmission (2006)</a:t>
              </a:r>
            </a:p>
            <a:p>
              <a:pPr algn="ctr"/>
              <a:r>
                <a:rPr lang="en-US" sz="1400" dirty="0" smtClean="0">
                  <a:solidFill>
                    <a:prstClr val="black"/>
                  </a:solidFill>
                  <a:latin typeface="Calibri"/>
                </a:rPr>
                <a:t>W2AGZ Technologies</a:t>
              </a:r>
              <a:endParaRPr lang="en-US" sz="1400" dirty="0">
                <a:solidFill>
                  <a:prstClr val="black"/>
                </a:solidFill>
                <a:latin typeface="Calibri"/>
              </a:endParaRPr>
            </a:p>
          </p:txBody>
        </p:sp>
      </p:grpSp>
    </p:spTree>
    <p:extLst>
      <p:ext uri="{BB962C8B-B14F-4D97-AF65-F5344CB8AC3E}">
        <p14:creationId xmlns:p14="http://schemas.microsoft.com/office/powerpoint/2010/main" val="23397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918936"/>
            <a:ext cx="8763000" cy="1477328"/>
          </a:xfrm>
          <a:prstGeom prst="rect">
            <a:avLst/>
          </a:prstGeom>
          <a:noFill/>
        </p:spPr>
        <p:txBody>
          <a:bodyPr wrap="square" rtlCol="0">
            <a:spAutoFit/>
          </a:bodyPr>
          <a:lstStyle/>
          <a:p>
            <a:pPr algn="ctr"/>
            <a:r>
              <a:rPr lang="en-US" sz="2400" b="1" i="1" u="sng" dirty="0" err="1" smtClean="0"/>
              <a:t>Preavviso</a:t>
            </a:r>
            <a:r>
              <a:rPr lang="en-US" sz="2400" b="1" i="1" u="sng" dirty="0" smtClean="0"/>
              <a:t>!</a:t>
            </a:r>
            <a:r>
              <a:rPr lang="en-US" dirty="0" smtClean="0"/>
              <a:t>  </a:t>
            </a:r>
            <a:endParaRPr lang="en-US" dirty="0" smtClean="0"/>
          </a:p>
          <a:p>
            <a:pPr algn="ctr"/>
            <a:endParaRPr lang="en-US" dirty="0" smtClean="0"/>
          </a:p>
          <a:p>
            <a:pPr algn="ctr"/>
            <a:r>
              <a:rPr lang="en-US" sz="2400" dirty="0" smtClean="0"/>
              <a:t>Make sure the QR Code app in your Android </a:t>
            </a:r>
            <a:r>
              <a:rPr lang="en-US" sz="2400" dirty="0" err="1" smtClean="0"/>
              <a:t>iToy</a:t>
            </a:r>
            <a:r>
              <a:rPr lang="en-US" sz="2400" dirty="0" smtClean="0"/>
              <a:t> contains a browser with pdf reader plugin!</a:t>
            </a:r>
            <a:endParaRPr lang="en-US" sz="2400" dirty="0"/>
          </a:p>
        </p:txBody>
      </p:sp>
    </p:spTree>
    <p:extLst>
      <p:ext uri="{BB962C8B-B14F-4D97-AF65-F5344CB8AC3E}">
        <p14:creationId xmlns:p14="http://schemas.microsoft.com/office/powerpoint/2010/main" val="36116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MI~1\AppData\Local\Temp\sc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 y="1295402"/>
            <a:ext cx="6794499" cy="5020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77" y="381001"/>
            <a:ext cx="2071969" cy="310434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384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94932" y="685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6"/>
          </p:cNvCxnSpPr>
          <p:nvPr/>
        </p:nvCxnSpPr>
        <p:spPr>
          <a:xfrm flipH="1">
            <a:off x="2590800" y="838200"/>
            <a:ext cx="4680332" cy="1905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152400" y="339821"/>
            <a:ext cx="6248400" cy="498379"/>
          </a:xfrm>
        </p:spPr>
        <p:txBody>
          <a:bodyPr>
            <a:noAutofit/>
          </a:bodyPr>
          <a:lstStyle/>
          <a:p>
            <a:r>
              <a:rPr lang="en-US" sz="2400" b="1" dirty="0" smtClean="0"/>
              <a:t>Opportunities to Exploit the Keystone XL Pipeline ROW for the Dual Transport of Chemical and Electrical Energy</a:t>
            </a:r>
            <a:endParaRPr lang="en-US" sz="2400" b="1" dirty="0"/>
          </a:p>
        </p:txBody>
      </p:sp>
      <p:grpSp>
        <p:nvGrpSpPr>
          <p:cNvPr id="8" name="Group 7"/>
          <p:cNvGrpSpPr/>
          <p:nvPr/>
        </p:nvGrpSpPr>
        <p:grpSpPr>
          <a:xfrm>
            <a:off x="7086600" y="3581400"/>
            <a:ext cx="1876425" cy="3157811"/>
            <a:chOff x="4800600" y="576072"/>
            <a:chExt cx="1876425" cy="3157811"/>
          </a:xfrm>
        </p:grpSpPr>
        <p:pic>
          <p:nvPicPr>
            <p:cNvPr id="9"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43737"/>
              <a:ext cx="18764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3025" y="576072"/>
              <a:ext cx="1143000" cy="338554"/>
            </a:xfrm>
            <a:prstGeom prst="rect">
              <a:avLst/>
            </a:prstGeom>
            <a:noFill/>
          </p:spPr>
          <p:txBody>
            <a:bodyPr wrap="square" rtlCol="0">
              <a:spAutoFit/>
            </a:bodyPr>
            <a:lstStyle/>
            <a:p>
              <a:pPr algn="ctr"/>
              <a:r>
                <a:rPr lang="en-US" sz="1600" dirty="0" smtClean="0">
                  <a:solidFill>
                    <a:srgbClr val="FF0000"/>
                  </a:solidFill>
                  <a:latin typeface="Calibri"/>
                </a:rPr>
                <a:t>Smart Grid</a:t>
              </a:r>
              <a:endParaRPr lang="en-US" sz="1600" dirty="0">
                <a:solidFill>
                  <a:srgbClr val="FF0000"/>
                </a:solidFill>
                <a:latin typeface="Calibri"/>
              </a:endParaRPr>
            </a:p>
          </p:txBody>
        </p:sp>
        <p:sp>
          <p:nvSpPr>
            <p:cNvPr id="11" name="TextBox 10"/>
            <p:cNvSpPr txBox="1"/>
            <p:nvPr/>
          </p:nvSpPr>
          <p:spPr>
            <a:xfrm>
              <a:off x="4910137" y="2779776"/>
              <a:ext cx="1766888" cy="954107"/>
            </a:xfrm>
            <a:prstGeom prst="rect">
              <a:avLst/>
            </a:prstGeom>
            <a:noFill/>
          </p:spPr>
          <p:txBody>
            <a:bodyPr wrap="square" rtlCol="0">
              <a:spAutoFit/>
            </a:bodyPr>
            <a:lstStyle/>
            <a:p>
              <a:pPr algn="ctr"/>
              <a:r>
                <a:rPr lang="en-US" sz="1400" dirty="0" smtClean="0">
                  <a:solidFill>
                    <a:srgbClr val="0070C0"/>
                  </a:solidFill>
                  <a:latin typeface="Calibri"/>
                </a:rPr>
                <a:t>Fraternal Twins</a:t>
              </a:r>
            </a:p>
            <a:p>
              <a:pPr algn="ctr"/>
              <a:r>
                <a:rPr lang="en-US" sz="1400" dirty="0" smtClean="0">
                  <a:solidFill>
                    <a:prstClr val="black"/>
                  </a:solidFill>
                  <a:latin typeface="Calibri"/>
                </a:rPr>
                <a:t>2013 P. M. Grant’s Editorial in Smart Grid News</a:t>
              </a:r>
              <a:endParaRPr lang="en-US" sz="1400" dirty="0">
                <a:solidFill>
                  <a:prstClr val="black"/>
                </a:solidFill>
                <a:latin typeface="Calibri"/>
              </a:endParaRPr>
            </a:p>
          </p:txBody>
        </p:sp>
      </p:grpSp>
    </p:spTree>
    <p:extLst>
      <p:ext uri="{BB962C8B-B14F-4D97-AF65-F5344CB8AC3E}">
        <p14:creationId xmlns:p14="http://schemas.microsoft.com/office/powerpoint/2010/main" val="75198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Europe</a:t>
            </a:r>
            <a:endParaRPr lang="en-US" b="1" u="sng" dirty="0">
              <a:solidFill>
                <a:srgbClr val="0070C0"/>
              </a:solidFill>
            </a:endParaRPr>
          </a:p>
        </p:txBody>
      </p:sp>
      <p:sp>
        <p:nvSpPr>
          <p:cNvPr id="7" name="Subtitle 2"/>
          <p:cNvSpPr txBox="1">
            <a:spLocks/>
          </p:cNvSpPr>
          <p:nvPr/>
        </p:nvSpPr>
        <p:spPr>
          <a:xfrm>
            <a:off x="304800" y="2743200"/>
            <a:ext cx="8534400" cy="2971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i="1" dirty="0" smtClean="0">
                <a:solidFill>
                  <a:srgbClr val="00B050"/>
                </a:solidFill>
              </a:rPr>
              <a:t>Design/Deploy a Methane/Electricity </a:t>
            </a:r>
            <a:r>
              <a:rPr lang="en-US" sz="4000" b="1" i="1" dirty="0" err="1" smtClean="0">
                <a:solidFill>
                  <a:srgbClr val="00B050"/>
                </a:solidFill>
              </a:rPr>
              <a:t>ePipe</a:t>
            </a:r>
            <a:r>
              <a:rPr lang="en-US" sz="4000" b="1" i="1" dirty="0" smtClean="0">
                <a:solidFill>
                  <a:srgbClr val="00B050"/>
                </a:solidFill>
              </a:rPr>
              <a:t> Infrastructure to </a:t>
            </a:r>
            <a:r>
              <a:rPr lang="en-US" sz="4000" b="1" i="1" u="sng" dirty="0" smtClean="0">
                <a:solidFill>
                  <a:srgbClr val="00B050"/>
                </a:solidFill>
              </a:rPr>
              <a:t>Socio-economically</a:t>
            </a:r>
            <a:r>
              <a:rPr lang="en-US" sz="4000" b="1" i="1" dirty="0" smtClean="0">
                <a:solidFill>
                  <a:srgbClr val="00B050"/>
                </a:solidFill>
              </a:rPr>
              <a:t> and </a:t>
            </a:r>
            <a:r>
              <a:rPr lang="en-US" sz="4000" b="1" i="1" u="sng" dirty="0" err="1" smtClean="0">
                <a:solidFill>
                  <a:srgbClr val="00B050"/>
                </a:solidFill>
              </a:rPr>
              <a:t>Enviro</a:t>
            </a:r>
            <a:r>
              <a:rPr lang="en-US" sz="4000" b="1" i="1" u="sng" dirty="0" smtClean="0">
                <a:solidFill>
                  <a:srgbClr val="00B050"/>
                </a:solidFill>
              </a:rPr>
              <a:t>-responsibly</a:t>
            </a:r>
            <a:r>
              <a:rPr lang="en-US" sz="4000" b="1" i="1" dirty="0" smtClean="0">
                <a:solidFill>
                  <a:srgbClr val="00B050"/>
                </a:solidFill>
              </a:rPr>
              <a:t> service the Emerging Energy Needs of the European Union</a:t>
            </a:r>
            <a:endParaRPr lang="en-US" sz="4000" b="1" i="1" dirty="0">
              <a:solidFill>
                <a:srgbClr val="00B050"/>
              </a:solidFill>
            </a:endParaRPr>
          </a:p>
        </p:txBody>
      </p:sp>
      <p:sp>
        <p:nvSpPr>
          <p:cNvPr id="5" name="TextBox 4"/>
          <p:cNvSpPr txBox="1"/>
          <p:nvPr/>
        </p:nvSpPr>
        <p:spPr>
          <a:xfrm>
            <a:off x="1524000" y="1625025"/>
            <a:ext cx="5943600" cy="584775"/>
          </a:xfrm>
          <a:prstGeom prst="rect">
            <a:avLst/>
          </a:prstGeom>
          <a:noFill/>
        </p:spPr>
        <p:txBody>
          <a:bodyPr wrap="square" rtlCol="0">
            <a:spAutoFit/>
          </a:bodyPr>
          <a:lstStyle/>
          <a:p>
            <a:pPr algn="ctr"/>
            <a:r>
              <a:rPr lang="en-US" sz="3200" b="1" i="1" u="sng" dirty="0" smtClean="0">
                <a:solidFill>
                  <a:srgbClr val="FF0000"/>
                </a:solidFill>
              </a:rPr>
              <a:t>“A Modest Proposal”</a:t>
            </a:r>
            <a:endParaRPr lang="en-US" sz="3200" b="1" i="1" u="sng" dirty="0">
              <a:solidFill>
                <a:srgbClr val="FF0000"/>
              </a:solidFill>
            </a:endParaRPr>
          </a:p>
        </p:txBody>
      </p:sp>
    </p:spTree>
    <p:extLst>
      <p:ext uri="{BB962C8B-B14F-4D97-AF65-F5344CB8AC3E}">
        <p14:creationId xmlns:p14="http://schemas.microsoft.com/office/powerpoint/2010/main" val="49642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762000"/>
            <a:ext cx="78105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6200"/>
            <a:ext cx="5943600" cy="646331"/>
          </a:xfrm>
          <a:prstGeom prst="rect">
            <a:avLst/>
          </a:prstGeom>
          <a:noFill/>
        </p:spPr>
        <p:txBody>
          <a:bodyPr wrap="square" rtlCol="0">
            <a:spAutoFit/>
          </a:bodyPr>
          <a:lstStyle/>
          <a:p>
            <a:pPr algn="ctr"/>
            <a:r>
              <a:rPr lang="en-US" sz="3600" b="1" dirty="0" smtClean="0"/>
              <a:t>Where are the Opportunities?</a:t>
            </a:r>
            <a:endParaRPr lang="en-US" sz="3600" b="1" dirty="0"/>
          </a:p>
        </p:txBody>
      </p:sp>
      <p:sp>
        <p:nvSpPr>
          <p:cNvPr id="3" name="TextBox 2"/>
          <p:cNvSpPr txBox="1"/>
          <p:nvPr/>
        </p:nvSpPr>
        <p:spPr>
          <a:xfrm>
            <a:off x="304800" y="395638"/>
            <a:ext cx="2438400" cy="1015663"/>
          </a:xfrm>
          <a:prstGeom prst="rect">
            <a:avLst/>
          </a:prstGeom>
          <a:solidFill>
            <a:schemeClr val="bg1"/>
          </a:solidFill>
          <a:ln>
            <a:solidFill>
              <a:schemeClr val="tx1"/>
            </a:solidFill>
          </a:ln>
        </p:spPr>
        <p:txBody>
          <a:bodyPr wrap="square" rtlCol="0">
            <a:spAutoFit/>
          </a:bodyPr>
          <a:lstStyle/>
          <a:p>
            <a:pPr algn="ctr"/>
            <a:r>
              <a:rPr lang="en-US" sz="2000" b="1" i="1" dirty="0" smtClean="0"/>
              <a:t>Current European Natural Gas Fields/Pipelines</a:t>
            </a:r>
            <a:endParaRPr lang="en-US" sz="2000" b="1" i="1" dirty="0"/>
          </a:p>
        </p:txBody>
      </p:sp>
    </p:spTree>
    <p:extLst>
      <p:ext uri="{BB962C8B-B14F-4D97-AF65-F5344CB8AC3E}">
        <p14:creationId xmlns:p14="http://schemas.microsoft.com/office/powerpoint/2010/main" val="230380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56839"/>
            <a:ext cx="6858000" cy="484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H="1" flipV="1">
            <a:off x="1451796" y="3970402"/>
            <a:ext cx="1562633" cy="559473"/>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371600" y="4081790"/>
            <a:ext cx="1676400" cy="261610"/>
          </a:xfrm>
          <a:prstGeom prst="rect">
            <a:avLst/>
          </a:prstGeom>
          <a:noFill/>
        </p:spPr>
        <p:txBody>
          <a:bodyPr wrap="square" rtlCol="0">
            <a:spAutoFit/>
          </a:bodyPr>
          <a:lstStyle/>
          <a:p>
            <a:pPr algn="ctr"/>
            <a:r>
              <a:rPr lang="en-US" sz="1100" b="1" dirty="0" smtClean="0">
                <a:solidFill>
                  <a:srgbClr val="000000"/>
                </a:solidFill>
              </a:rPr>
              <a:t>o Wroclaw</a:t>
            </a:r>
            <a:endParaRPr lang="en-US" sz="1100" b="1" dirty="0">
              <a:solidFill>
                <a:srgbClr val="000000"/>
              </a:solidFill>
            </a:endParaRPr>
          </a:p>
        </p:txBody>
      </p:sp>
      <p:sp>
        <p:nvSpPr>
          <p:cNvPr id="7" name="Rectangle 6"/>
          <p:cNvSpPr/>
          <p:nvPr/>
        </p:nvSpPr>
        <p:spPr>
          <a:xfrm>
            <a:off x="103358" y="533400"/>
            <a:ext cx="9040641" cy="1323439"/>
          </a:xfrm>
          <a:prstGeom prst="rect">
            <a:avLst/>
          </a:prstGeom>
        </p:spPr>
        <p:txBody>
          <a:bodyPr wrap="square">
            <a:spAutoFit/>
          </a:bodyPr>
          <a:lstStyle/>
          <a:p>
            <a:r>
              <a:rPr lang="en-US" sz="2000" b="1" dirty="0">
                <a:solidFill>
                  <a:srgbClr val="000000"/>
                </a:solidFill>
              </a:rPr>
              <a:t>The </a:t>
            </a:r>
            <a:r>
              <a:rPr lang="en-US" sz="2000" b="1" dirty="0" err="1">
                <a:solidFill>
                  <a:srgbClr val="000000"/>
                </a:solidFill>
              </a:rPr>
              <a:t>Wola</a:t>
            </a:r>
            <a:r>
              <a:rPr lang="en-US" sz="2000" b="1" dirty="0">
                <a:solidFill>
                  <a:srgbClr val="000000"/>
                </a:solidFill>
              </a:rPr>
              <a:t> </a:t>
            </a:r>
            <a:r>
              <a:rPr lang="en-US" sz="2000" b="1" dirty="0" err="1" smtClean="0">
                <a:solidFill>
                  <a:srgbClr val="000000"/>
                </a:solidFill>
              </a:rPr>
              <a:t>Obszańska</a:t>
            </a:r>
            <a:r>
              <a:rPr lang="en-US" sz="2000" b="1" dirty="0" smtClean="0">
                <a:solidFill>
                  <a:srgbClr val="000000"/>
                </a:solidFill>
              </a:rPr>
              <a:t> </a:t>
            </a:r>
            <a:r>
              <a:rPr lang="en-US" sz="2000" b="1" dirty="0" smtClean="0">
                <a:solidFill>
                  <a:srgbClr val="000000"/>
                </a:solidFill>
              </a:rPr>
              <a:t>(</a:t>
            </a:r>
            <a:r>
              <a:rPr lang="en-US" sz="2000" b="1" u="sng" dirty="0" smtClean="0">
                <a:solidFill>
                  <a:srgbClr val="000000"/>
                </a:solidFill>
              </a:rPr>
              <a:t>Lublin</a:t>
            </a:r>
            <a:r>
              <a:rPr lang="en-US" sz="2000" b="1" dirty="0" smtClean="0">
                <a:solidFill>
                  <a:srgbClr val="000000"/>
                </a:solidFill>
              </a:rPr>
              <a:t>) gas </a:t>
            </a:r>
            <a:r>
              <a:rPr lang="en-US" sz="2000" b="1" dirty="0">
                <a:solidFill>
                  <a:srgbClr val="000000"/>
                </a:solidFill>
              </a:rPr>
              <a:t>field in </a:t>
            </a:r>
            <a:r>
              <a:rPr lang="en-US" sz="2000" b="1" dirty="0" smtClean="0">
                <a:solidFill>
                  <a:srgbClr val="000000"/>
                </a:solidFill>
              </a:rPr>
              <a:t>Poland/Ukraine </a:t>
            </a:r>
            <a:r>
              <a:rPr lang="en-US" sz="2000" b="1" dirty="0">
                <a:solidFill>
                  <a:srgbClr val="000000"/>
                </a:solidFill>
              </a:rPr>
              <a:t>was discovered in 1989. It began production in 1992 and produces natural gas. The total proven reserves of the </a:t>
            </a:r>
            <a:r>
              <a:rPr lang="en-US" sz="2000" b="1" dirty="0" err="1">
                <a:solidFill>
                  <a:srgbClr val="000000"/>
                </a:solidFill>
              </a:rPr>
              <a:t>Wola</a:t>
            </a:r>
            <a:r>
              <a:rPr lang="en-US" sz="2000" b="1" dirty="0">
                <a:solidFill>
                  <a:srgbClr val="000000"/>
                </a:solidFill>
              </a:rPr>
              <a:t> </a:t>
            </a:r>
            <a:r>
              <a:rPr lang="en-US" sz="2000" b="1" dirty="0" err="1">
                <a:solidFill>
                  <a:srgbClr val="000000"/>
                </a:solidFill>
              </a:rPr>
              <a:t>Obszańska</a:t>
            </a:r>
            <a:r>
              <a:rPr lang="en-US" sz="2000" b="1" dirty="0">
                <a:solidFill>
                  <a:srgbClr val="000000"/>
                </a:solidFill>
              </a:rPr>
              <a:t> gas field are around 37 billion cubic feet (1×10</a:t>
            </a:r>
            <a:r>
              <a:rPr lang="en-US" sz="2000" b="1" baseline="30000" dirty="0">
                <a:solidFill>
                  <a:srgbClr val="000000"/>
                </a:solidFill>
              </a:rPr>
              <a:t>9</a:t>
            </a:r>
            <a:r>
              <a:rPr lang="en-US" sz="2000" b="1" dirty="0">
                <a:solidFill>
                  <a:srgbClr val="000000"/>
                </a:solidFill>
              </a:rPr>
              <a:t>m³</a:t>
            </a:r>
            <a:r>
              <a:rPr lang="en-US" sz="2000" b="1" dirty="0" smtClean="0">
                <a:solidFill>
                  <a:srgbClr val="000000"/>
                </a:solidFill>
              </a:rPr>
              <a:t>).  “Dual-Pipe” to Berlin?</a:t>
            </a:r>
            <a:endParaRPr lang="en-US" sz="2000" b="1" dirty="0">
              <a:solidFill>
                <a:srgbClr val="000000"/>
              </a:solidFill>
            </a:endParaRPr>
          </a:p>
        </p:txBody>
      </p:sp>
      <p:cxnSp>
        <p:nvCxnSpPr>
          <p:cNvPr id="9" name="Straight Arrow Connector 8"/>
          <p:cNvCxnSpPr/>
          <p:nvPr/>
        </p:nvCxnSpPr>
        <p:spPr bwMode="auto">
          <a:xfrm flipH="1">
            <a:off x="3276600" y="1634275"/>
            <a:ext cx="3581400" cy="2895600"/>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133600" y="0"/>
            <a:ext cx="4876800" cy="584775"/>
          </a:xfrm>
          <a:prstGeom prst="rect">
            <a:avLst/>
          </a:prstGeom>
          <a:noFill/>
        </p:spPr>
        <p:txBody>
          <a:bodyPr wrap="square" rtlCol="0">
            <a:spAutoFit/>
          </a:bodyPr>
          <a:lstStyle/>
          <a:p>
            <a:pPr algn="ctr"/>
            <a:r>
              <a:rPr lang="en-US" sz="3200" b="1" dirty="0" smtClean="0">
                <a:solidFill>
                  <a:srgbClr val="000000"/>
                </a:solidFill>
              </a:rPr>
              <a:t>Scenario I</a:t>
            </a:r>
            <a:endParaRPr lang="en-US" sz="3200" b="1" dirty="0">
              <a:solidFill>
                <a:srgbClr val="000000"/>
              </a:solidFill>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79" y="2743200"/>
            <a:ext cx="1743021" cy="1143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mage of National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435" y="4617069"/>
            <a:ext cx="1752165" cy="117413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auto">
          <a:xfrm flipH="1">
            <a:off x="1828800" y="1856839"/>
            <a:ext cx="1981200" cy="2224951"/>
          </a:xfrm>
          <a:prstGeom prst="straightConnector1">
            <a:avLst/>
          </a:prstGeom>
          <a:noFill/>
          <a:ln w="25400" cap="flat" cmpd="sng" algn="ctr">
            <a:solidFill>
              <a:srgbClr val="00B05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974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0"/>
            <a:ext cx="4876800" cy="584775"/>
          </a:xfrm>
          <a:prstGeom prst="rect">
            <a:avLst/>
          </a:prstGeom>
          <a:noFill/>
        </p:spPr>
        <p:txBody>
          <a:bodyPr wrap="square" rtlCol="0">
            <a:spAutoFit/>
          </a:bodyPr>
          <a:lstStyle/>
          <a:p>
            <a:pPr algn="ctr"/>
            <a:r>
              <a:rPr lang="en-US" sz="3200" b="1" dirty="0" smtClean="0">
                <a:solidFill>
                  <a:srgbClr val="000000"/>
                </a:solidFill>
              </a:rPr>
              <a:t>Scenario II</a:t>
            </a:r>
            <a:endParaRPr lang="en-US" sz="3200" b="1" dirty="0">
              <a:solidFill>
                <a:srgbClr val="000000"/>
              </a:solidFill>
            </a:endParaRPr>
          </a:p>
        </p:txBody>
      </p:sp>
      <p:pic>
        <p:nvPicPr>
          <p:cNvPr id="3" name="Picture 2" descr="http://www.icec-icmc.wroc.pl/file_image/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20697"/>
            <a:ext cx="5029199" cy="3760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939225"/>
            <a:ext cx="3657600" cy="584775"/>
          </a:xfrm>
          <a:prstGeom prst="rect">
            <a:avLst/>
          </a:prstGeom>
          <a:noFill/>
        </p:spPr>
        <p:txBody>
          <a:bodyPr wrap="square" rtlCol="0">
            <a:spAutoFit/>
          </a:bodyPr>
          <a:lstStyle/>
          <a:p>
            <a:pPr algn="ctr"/>
            <a:r>
              <a:rPr lang="en-US" sz="3200" b="1" dirty="0" err="1">
                <a:solidFill>
                  <a:prstClr val="black"/>
                </a:solidFill>
                <a:latin typeface="Calibri"/>
              </a:rPr>
              <a:t>Krio</a:t>
            </a:r>
            <a:r>
              <a:rPr lang="en-US" sz="3200" b="1" dirty="0">
                <a:solidFill>
                  <a:prstClr val="black"/>
                </a:solidFill>
                <a:latin typeface="Calibri"/>
              </a:rPr>
              <a:t> </a:t>
            </a:r>
            <a:r>
              <a:rPr lang="en-US" sz="3200" b="1" dirty="0" err="1">
                <a:solidFill>
                  <a:prstClr val="black"/>
                </a:solidFill>
                <a:latin typeface="Calibri"/>
              </a:rPr>
              <a:t>Odolanow</a:t>
            </a:r>
            <a:endParaRPr lang="en-US" sz="3200" b="1" dirty="0">
              <a:solidFill>
                <a:prstClr val="black"/>
              </a:solidFill>
              <a:latin typeface="Calibri"/>
            </a:endParaRPr>
          </a:p>
        </p:txBody>
      </p:sp>
      <p:sp>
        <p:nvSpPr>
          <p:cNvPr id="5" name="TextBox 4"/>
          <p:cNvSpPr txBox="1"/>
          <p:nvPr/>
        </p:nvSpPr>
        <p:spPr>
          <a:xfrm>
            <a:off x="609600" y="1494472"/>
            <a:ext cx="8001000" cy="1508105"/>
          </a:xfrm>
          <a:prstGeom prst="rect">
            <a:avLst/>
          </a:prstGeom>
          <a:noFill/>
        </p:spPr>
        <p:txBody>
          <a:bodyPr wrap="square" rtlCol="0">
            <a:spAutoFit/>
          </a:bodyPr>
          <a:lstStyle/>
          <a:p>
            <a:r>
              <a:rPr lang="en-US" dirty="0">
                <a:solidFill>
                  <a:prstClr val="black"/>
                </a:solidFill>
                <a:latin typeface="Calibri"/>
              </a:rPr>
              <a:t>A hundred </a:t>
            </a:r>
            <a:r>
              <a:rPr lang="en-US" dirty="0" err="1">
                <a:solidFill>
                  <a:prstClr val="black"/>
                </a:solidFill>
                <a:latin typeface="Calibri"/>
              </a:rPr>
              <a:t>kilometres</a:t>
            </a:r>
            <a:r>
              <a:rPr lang="en-US" dirty="0">
                <a:solidFill>
                  <a:prstClr val="black"/>
                </a:solidFill>
                <a:latin typeface="Calibri"/>
              </a:rPr>
              <a:t> to the north-east of Wroclaw </a:t>
            </a:r>
            <a:r>
              <a:rPr lang="en-US" dirty="0" smtClean="0">
                <a:solidFill>
                  <a:prstClr val="black"/>
                </a:solidFill>
                <a:latin typeface="Calibri"/>
              </a:rPr>
              <a:t>lies KRIO </a:t>
            </a:r>
            <a:r>
              <a:rPr lang="en-US" dirty="0" err="1">
                <a:solidFill>
                  <a:prstClr val="black"/>
                </a:solidFill>
                <a:latin typeface="Calibri"/>
              </a:rPr>
              <a:t>Odolanów</a:t>
            </a:r>
            <a:r>
              <a:rPr lang="en-US" dirty="0">
                <a:solidFill>
                  <a:prstClr val="black"/>
                </a:solidFill>
                <a:latin typeface="Calibri"/>
              </a:rPr>
              <a:t>, </a:t>
            </a:r>
            <a:r>
              <a:rPr lang="en-US" dirty="0" smtClean="0">
                <a:solidFill>
                  <a:prstClr val="black"/>
                </a:solidFill>
                <a:latin typeface="Calibri"/>
              </a:rPr>
              <a:t>a branch </a:t>
            </a:r>
            <a:r>
              <a:rPr lang="en-US" dirty="0">
                <a:solidFill>
                  <a:prstClr val="black"/>
                </a:solidFill>
                <a:latin typeface="Calibri"/>
              </a:rPr>
              <a:t>of </a:t>
            </a:r>
            <a:r>
              <a:rPr lang="en-US" dirty="0" smtClean="0">
                <a:solidFill>
                  <a:prstClr val="black"/>
                </a:solidFill>
                <a:latin typeface="Calibri"/>
              </a:rPr>
              <a:t>the Polish </a:t>
            </a:r>
            <a:r>
              <a:rPr lang="en-US" dirty="0">
                <a:solidFill>
                  <a:prstClr val="black"/>
                </a:solidFill>
                <a:latin typeface="Calibri"/>
              </a:rPr>
              <a:t>Oil and Gas Company, which operates the only installation in Europe for </a:t>
            </a:r>
            <a:r>
              <a:rPr lang="en-US" sz="2000" b="1" u="sng" dirty="0">
                <a:solidFill>
                  <a:prstClr val="black"/>
                </a:solidFill>
                <a:latin typeface="Calibri"/>
              </a:rPr>
              <a:t>helium recovery </a:t>
            </a:r>
            <a:r>
              <a:rPr lang="en-US" dirty="0">
                <a:solidFill>
                  <a:prstClr val="black"/>
                </a:solidFill>
                <a:latin typeface="Calibri"/>
              </a:rPr>
              <a:t>from natural gas. </a:t>
            </a:r>
            <a:r>
              <a:rPr lang="en-US" dirty="0">
                <a:solidFill>
                  <a:prstClr val="black"/>
                </a:solidFill>
                <a:latin typeface="Calibri"/>
              </a:rPr>
              <a:t>The technology utilized in KRIO </a:t>
            </a:r>
            <a:r>
              <a:rPr lang="en-US" dirty="0" err="1">
                <a:solidFill>
                  <a:prstClr val="black"/>
                </a:solidFill>
                <a:latin typeface="Calibri"/>
              </a:rPr>
              <a:t>Odolanów</a:t>
            </a:r>
            <a:r>
              <a:rPr lang="en-US" dirty="0">
                <a:solidFill>
                  <a:prstClr val="black"/>
                </a:solidFill>
                <a:latin typeface="Calibri"/>
              </a:rPr>
              <a:t> is based on cryogenic processes and its two main products are liquid helium and liquefied natural gas. </a:t>
            </a:r>
          </a:p>
        </p:txBody>
      </p:sp>
      <p:sp>
        <p:nvSpPr>
          <p:cNvPr id="6" name="TextBox 5"/>
          <p:cNvSpPr txBox="1"/>
          <p:nvPr/>
        </p:nvSpPr>
        <p:spPr>
          <a:xfrm>
            <a:off x="2590800" y="609600"/>
            <a:ext cx="3886200" cy="369332"/>
          </a:xfrm>
          <a:prstGeom prst="rect">
            <a:avLst/>
          </a:prstGeom>
          <a:noFill/>
        </p:spPr>
        <p:txBody>
          <a:bodyPr wrap="square" rtlCol="0">
            <a:spAutoFit/>
          </a:bodyPr>
          <a:lstStyle/>
          <a:p>
            <a:pPr algn="ctr"/>
            <a:r>
              <a:rPr lang="en-US" dirty="0" smtClean="0">
                <a:solidFill>
                  <a:prstClr val="black"/>
                </a:solidFill>
                <a:latin typeface="Calibri"/>
              </a:rPr>
              <a:t>...</a:t>
            </a:r>
            <a:r>
              <a:rPr lang="en-US" dirty="0" smtClean="0">
                <a:solidFill>
                  <a:prstClr val="black"/>
                </a:solidFill>
                <a:latin typeface="Calibri"/>
              </a:rPr>
              <a:t>along the way, there’s...</a:t>
            </a:r>
            <a:endParaRPr lang="en-US" dirty="0">
              <a:solidFill>
                <a:prstClr val="black"/>
              </a:solidFill>
              <a:latin typeface="Calibri"/>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679" y="3048000"/>
            <a:ext cx="30702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43600" y="5715000"/>
            <a:ext cx="2963326" cy="923330"/>
          </a:xfrm>
          <a:prstGeom prst="rect">
            <a:avLst/>
          </a:prstGeom>
          <a:noFill/>
        </p:spPr>
        <p:txBody>
          <a:bodyPr wrap="square" rtlCol="0">
            <a:spAutoFit/>
          </a:bodyPr>
          <a:lstStyle/>
          <a:p>
            <a:r>
              <a:rPr lang="en-US" dirty="0" smtClean="0"/>
              <a:t>So, why not extend the “Dual-Pipe” to Brussels?  It is the European Union...</a:t>
            </a:r>
            <a:endParaRPr lang="en-US" dirty="0"/>
          </a:p>
        </p:txBody>
      </p:sp>
    </p:spTree>
    <p:extLst>
      <p:ext uri="{BB962C8B-B14F-4D97-AF65-F5344CB8AC3E}">
        <p14:creationId xmlns:p14="http://schemas.microsoft.com/office/powerpoint/2010/main" val="125476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632482" cy="830997"/>
          </a:xfrm>
          <a:prstGeom prst="rect">
            <a:avLst/>
          </a:prstGeom>
          <a:noFill/>
        </p:spPr>
        <p:txBody>
          <a:bodyPr wrap="square" rtlCol="0">
            <a:spAutoFit/>
          </a:bodyPr>
          <a:lstStyle/>
          <a:p>
            <a:pPr algn="ctr"/>
            <a:r>
              <a:rPr lang="en-US" sz="2400" b="1" dirty="0" smtClean="0">
                <a:solidFill>
                  <a:prstClr val="black"/>
                </a:solidFill>
              </a:rPr>
              <a:t>”</a:t>
            </a:r>
            <a:r>
              <a:rPr lang="en-US" sz="2400" b="1" dirty="0" smtClean="0">
                <a:solidFill>
                  <a:prstClr val="black"/>
                </a:solidFill>
              </a:rPr>
              <a:t>Polish-Ukraine-Pipe-Dream</a:t>
            </a:r>
            <a:r>
              <a:rPr lang="en-US" sz="2400" b="1" dirty="0" smtClean="0">
                <a:solidFill>
                  <a:prstClr val="black"/>
                </a:solidFill>
              </a:rPr>
              <a:t>” vs. North American </a:t>
            </a:r>
            <a:r>
              <a:rPr lang="en-US" sz="2400" b="1" dirty="0" smtClean="0">
                <a:solidFill>
                  <a:prstClr val="black"/>
                </a:solidFill>
              </a:rPr>
              <a:t>MVP </a:t>
            </a:r>
            <a:r>
              <a:rPr lang="en-US" sz="2400" b="1" dirty="0" smtClean="0">
                <a:solidFill>
                  <a:prstClr val="black"/>
                </a:solidFill>
              </a:rPr>
              <a:t>Numbers</a:t>
            </a:r>
          </a:p>
          <a:p>
            <a:pPr algn="ctr"/>
            <a:r>
              <a:rPr lang="en-US" sz="2400" b="1" dirty="0" smtClean="0">
                <a:solidFill>
                  <a:prstClr val="black"/>
                </a:solidFill>
              </a:rPr>
              <a:t>(Natural Gas Delivery Statistics...Sources/Comparisons)</a:t>
            </a:r>
            <a:r>
              <a:rPr lang="en-US" sz="2400" b="1" dirty="0">
                <a:solidFill>
                  <a:srgbClr val="FF00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2465579736"/>
              </p:ext>
            </p:extLst>
          </p:nvPr>
        </p:nvGraphicFramePr>
        <p:xfrm>
          <a:off x="1813560" y="990600"/>
          <a:ext cx="5364480" cy="1803987"/>
        </p:xfrm>
        <a:graphic>
          <a:graphicData uri="http://schemas.openxmlformats.org/drawingml/2006/table">
            <a:tbl>
              <a:tblPr firstRow="1" bandRow="1">
                <a:tableStyleId>{2D5ABB26-0587-4C30-8999-92F81FD0307C}</a:tableStyleId>
              </a:tblPr>
              <a:tblGrid>
                <a:gridCol w="1072896"/>
                <a:gridCol w="1072896"/>
                <a:gridCol w="1072896"/>
                <a:gridCol w="1072896"/>
                <a:gridCol w="1072896"/>
              </a:tblGrid>
              <a:tr h="685799">
                <a:tc>
                  <a:txBody>
                    <a:bodyPr/>
                    <a:lstStyle/>
                    <a:p>
                      <a:pPr algn="l"/>
                      <a:r>
                        <a:rPr lang="en-US" dirty="0" smtClean="0"/>
                        <a:t>Sources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Reserves</a:t>
                      </a:r>
                    </a:p>
                    <a:p>
                      <a:r>
                        <a:rPr lang="en-US" dirty="0" smtClean="0"/>
                        <a:t>10</a:t>
                      </a:r>
                      <a:r>
                        <a:rPr lang="en-US" baseline="30000" dirty="0" smtClean="0"/>
                        <a:t>9</a:t>
                      </a:r>
                      <a:r>
                        <a:rPr lang="en-US" baseline="0" dirty="0" smtClean="0"/>
                        <a:t> </a:t>
                      </a:r>
                      <a:r>
                        <a:rPr lang="en-US" baseline="0" dirty="0" err="1" smtClean="0"/>
                        <a:t>cu</a:t>
                      </a:r>
                      <a:r>
                        <a:rPr lang="en-US" baseline="0" dirty="0" err="1" smtClean="0">
                          <a:sym typeface="Symbol"/>
                        </a:rPr>
                        <a:t>ft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Reserves </a:t>
                      </a:r>
                      <a:r>
                        <a:rPr lang="en-US" dirty="0" err="1" smtClean="0"/>
                        <a:t>Twh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US</a:t>
                      </a:r>
                      <a:r>
                        <a:rPr lang="en-US" baseline="0" dirty="0" smtClean="0"/>
                        <a:t> 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28,600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3.86</a:t>
                      </a:r>
                      <a:r>
                        <a:rPr lang="en-US" dirty="0" smtClean="0">
                          <a:sym typeface="Symbol"/>
                        </a:rPr>
                        <a:t>10</a:t>
                      </a:r>
                      <a:r>
                        <a:rPr lang="en-US" baseline="30000" dirty="0" smtClean="0">
                          <a:sym typeface="Symbo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7060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9.34</a:t>
                      </a:r>
                      <a:r>
                        <a:rPr lang="en-US" dirty="0" smtClean="0">
                          <a:sym typeface="Symbol"/>
                        </a:rPr>
                        <a:t>10</a:t>
                      </a:r>
                      <a:r>
                        <a:rPr lang="en-US" baseline="30000" dirty="0" smtClean="0">
                          <a:sym typeface="Symbo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72">
                <a:tc>
                  <a:txBody>
                    <a:bodyPr/>
                    <a:lstStyle/>
                    <a:p>
                      <a:r>
                        <a:rPr lang="en-US" dirty="0" smtClean="0"/>
                        <a:t>Lublin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ym typeface="Symbol"/>
                        </a:rPr>
                        <a:t>5.0010</a:t>
                      </a:r>
                      <a:r>
                        <a:rPr lang="en-US" baseline="30000" dirty="0" smtClean="0">
                          <a:sym typeface="Symbo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26682" y="5135940"/>
            <a:ext cx="8458200" cy="1569660"/>
          </a:xfrm>
          <a:prstGeom prst="rect">
            <a:avLst/>
          </a:prstGeom>
          <a:noFill/>
        </p:spPr>
        <p:txBody>
          <a:bodyPr wrap="square" rtlCol="0">
            <a:spAutoFit/>
          </a:bodyPr>
          <a:lstStyle/>
          <a:p>
            <a:r>
              <a:rPr lang="en-US" sz="1600" baseline="30000" dirty="0" smtClean="0">
                <a:solidFill>
                  <a:srgbClr val="FF0000"/>
                </a:solidFill>
              </a:rPr>
              <a:t>*</a:t>
            </a:r>
            <a:r>
              <a:rPr lang="en-US" sz="1600" dirty="0">
                <a:solidFill>
                  <a:prstClr val="black"/>
                </a:solidFill>
              </a:rPr>
              <a:t>US-DOE-EIA: </a:t>
            </a:r>
            <a:r>
              <a:rPr lang="en-US" sz="1600" dirty="0">
                <a:solidFill>
                  <a:prstClr val="black"/>
                </a:solidFill>
                <a:hlinkClick r:id="rId2"/>
              </a:rPr>
              <a:t>http://www.eia.gov/analysis/studies/worldshalegas</a:t>
            </a:r>
            <a:r>
              <a:rPr lang="en-US" sz="1600" dirty="0" smtClean="0">
                <a:solidFill>
                  <a:prstClr val="black"/>
                </a:solidFill>
                <a:hlinkClick r:id="rId2"/>
              </a:rPr>
              <a:t>/</a:t>
            </a:r>
            <a:r>
              <a:rPr lang="en-US" sz="1600" dirty="0" smtClean="0">
                <a:solidFill>
                  <a:prstClr val="black"/>
                </a:solidFill>
              </a:rPr>
              <a:t> Table I (note only proven reserves data are used, not possible recoverable shale deposits).</a:t>
            </a:r>
          </a:p>
          <a:p>
            <a:r>
              <a:rPr lang="en-US" sz="1600" baseline="30000" dirty="0">
                <a:solidFill>
                  <a:srgbClr val="FF0000"/>
                </a:solidFill>
              </a:rPr>
              <a:t>**</a:t>
            </a:r>
            <a:r>
              <a:rPr lang="en-US" sz="1600" dirty="0">
                <a:solidFill>
                  <a:prstClr val="black"/>
                </a:solidFill>
                <a:hlinkClick r:id="rId3"/>
              </a:rPr>
              <a:t>https://</a:t>
            </a:r>
            <a:r>
              <a:rPr lang="en-US" sz="1600" dirty="0" smtClean="0">
                <a:solidFill>
                  <a:prstClr val="black"/>
                </a:solidFill>
                <a:hlinkClick r:id="rId3"/>
              </a:rPr>
              <a:t>en.wikipedia.org/wiki/Wola_Obsza%C5%84ska_gas_field</a:t>
            </a:r>
            <a:r>
              <a:rPr lang="en-US" sz="1600" baseline="30000" dirty="0" smtClean="0">
                <a:solidFill>
                  <a:prstClr val="black"/>
                </a:solidFill>
              </a:rPr>
              <a:t> </a:t>
            </a:r>
            <a:r>
              <a:rPr lang="en-US" sz="1600" dirty="0" smtClean="0">
                <a:solidFill>
                  <a:prstClr val="black"/>
                </a:solidFill>
              </a:rPr>
              <a:t>(if nearby Ukrainian are available provable reserves were to be included, perhaps 5 times this number could be realized).</a:t>
            </a:r>
          </a:p>
          <a:p>
            <a:pPr marL="0" lvl="1"/>
            <a:r>
              <a:rPr lang="en-US" sz="1600" baseline="30000" dirty="0" smtClean="0">
                <a:solidFill>
                  <a:srgbClr val="FF0000"/>
                </a:solidFill>
              </a:rPr>
              <a:t>***</a:t>
            </a:r>
            <a:r>
              <a:rPr lang="en-US" sz="1600" dirty="0" smtClean="0">
                <a:solidFill>
                  <a:prstClr val="black"/>
                </a:solidFill>
              </a:rPr>
              <a:t>See </a:t>
            </a:r>
            <a:r>
              <a:rPr lang="en-US" sz="1600" dirty="0">
                <a:solidFill>
                  <a:prstClr val="black"/>
                </a:solidFill>
              </a:rPr>
              <a:t>EPRI Report WO8065-12, March, </a:t>
            </a:r>
            <a:r>
              <a:rPr lang="en-US" sz="1600" dirty="0" smtClean="0">
                <a:solidFill>
                  <a:prstClr val="black"/>
                </a:solidFill>
              </a:rPr>
              <a:t>1997 (</a:t>
            </a:r>
            <a:r>
              <a:rPr lang="en-US" sz="1600" dirty="0" smtClean="0">
                <a:solidFill>
                  <a:prstClr val="black"/>
                </a:solidFill>
                <a:hlinkClick r:id="rId4"/>
              </a:rPr>
              <a:t>pdf</a:t>
            </a:r>
            <a:r>
              <a:rPr lang="en-US" sz="1600" dirty="0" smtClean="0">
                <a:solidFill>
                  <a:prstClr val="black"/>
                </a:solidFill>
              </a:rPr>
              <a:t>), </a:t>
            </a:r>
            <a:r>
              <a:rPr lang="en-US" sz="1600" dirty="0">
                <a:solidFill>
                  <a:prstClr val="black"/>
                </a:solidFill>
              </a:rPr>
              <a:t>EPRI Report </a:t>
            </a:r>
            <a:r>
              <a:rPr lang="en-US" sz="1600" dirty="0" smtClean="0">
                <a:solidFill>
                  <a:prstClr val="black"/>
                </a:solidFill>
              </a:rPr>
              <a:t>1020458 (</a:t>
            </a:r>
            <a:r>
              <a:rPr lang="en-US" sz="1600" dirty="0" smtClean="0">
                <a:solidFill>
                  <a:prstClr val="black"/>
                </a:solidFill>
                <a:hlinkClick r:id="rId5"/>
              </a:rPr>
              <a:t>pdf</a:t>
            </a:r>
            <a:r>
              <a:rPr lang="en-US" sz="1600" dirty="0" smtClean="0">
                <a:solidFill>
                  <a:prstClr val="black"/>
                </a:solidFill>
              </a:rPr>
              <a:t>), for possible HTSC cable designs.</a:t>
            </a:r>
            <a:endParaRPr lang="en-US" sz="1600" dirty="0">
              <a:solidFill>
                <a:prstClr val="black"/>
              </a:solidFill>
            </a:endParaRPr>
          </a:p>
        </p:txBody>
      </p:sp>
      <p:sp>
        <p:nvSpPr>
          <p:cNvPr id="7" name="TextBox 6"/>
          <p:cNvSpPr txBox="1"/>
          <p:nvPr/>
        </p:nvSpPr>
        <p:spPr>
          <a:xfrm>
            <a:off x="341012" y="3071383"/>
            <a:ext cx="8382000" cy="400110"/>
          </a:xfrm>
          <a:prstGeom prst="rect">
            <a:avLst/>
          </a:prstGeom>
          <a:noFill/>
        </p:spPr>
        <p:txBody>
          <a:bodyPr wrap="square" rtlCol="0">
            <a:spAutoFit/>
          </a:bodyPr>
          <a:lstStyle/>
          <a:p>
            <a:pPr algn="ctr"/>
            <a:r>
              <a:rPr lang="en-US" sz="2000" b="1" dirty="0" smtClean="0">
                <a:solidFill>
                  <a:prstClr val="black"/>
                </a:solidFill>
              </a:rPr>
              <a:t>Lublin – Berlin Pipeline Corridor “electrons/CH</a:t>
            </a:r>
            <a:r>
              <a:rPr lang="en-US" sz="2000" b="1" baseline="-25000" dirty="0" smtClean="0">
                <a:solidFill>
                  <a:prstClr val="black"/>
                </a:solidFill>
              </a:rPr>
              <a:t>4</a:t>
            </a:r>
            <a:r>
              <a:rPr lang="en-US" sz="2000" b="1" dirty="0" smtClean="0">
                <a:solidFill>
                  <a:prstClr val="black"/>
                </a:solidFill>
              </a:rPr>
              <a:t> Energy Delivery </a:t>
            </a:r>
            <a:r>
              <a:rPr lang="en-US" sz="2000" b="1" dirty="0" err="1" smtClean="0">
                <a:solidFill>
                  <a:prstClr val="black"/>
                </a:solidFill>
              </a:rPr>
              <a:t>ePipe</a:t>
            </a:r>
            <a:r>
              <a:rPr lang="en-US" sz="2000" b="1" dirty="0" smtClean="0">
                <a:solidFill>
                  <a:prstClr val="black"/>
                </a:solidFill>
              </a:rPr>
              <a:t> Split”</a:t>
            </a:r>
            <a:endParaRPr lang="en-US" sz="2000" b="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6647907"/>
              </p:ext>
            </p:extLst>
          </p:nvPr>
        </p:nvGraphicFramePr>
        <p:xfrm>
          <a:off x="381000" y="3561080"/>
          <a:ext cx="8342010" cy="1010920"/>
        </p:xfrm>
        <a:graphic>
          <a:graphicData uri="http://schemas.openxmlformats.org/drawingml/2006/table">
            <a:tbl>
              <a:tblPr firstRow="1" bandRow="1">
                <a:tableStyleId>{2D5ABB26-0587-4C30-8999-92F81FD0307C}</a:tableStyleId>
              </a:tblPr>
              <a:tblGrid>
                <a:gridCol w="1668402"/>
                <a:gridCol w="1668402"/>
                <a:gridCol w="1668402"/>
                <a:gridCol w="1668402"/>
                <a:gridCol w="1668402"/>
              </a:tblGrid>
              <a:tr h="370840">
                <a:tc>
                  <a:txBody>
                    <a:bodyPr/>
                    <a:lstStyle/>
                    <a:p>
                      <a:pPr algn="ctr"/>
                      <a:r>
                        <a:rPr lang="en-US" dirty="0" smtClean="0"/>
                        <a:t>Total</a:t>
                      </a:r>
                      <a:r>
                        <a:rPr lang="en-US" baseline="0" dirty="0" smtClean="0"/>
                        <a:t> Delivered Power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CH</a:t>
                      </a:r>
                      <a:r>
                        <a:rPr lang="en-US" baseline="-25000" dirty="0" smtClean="0"/>
                        <a:t>4</a:t>
                      </a:r>
                      <a:r>
                        <a:rPr lang="en-US" baseline="0" dirty="0" smtClean="0"/>
                        <a:t> Portion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“electrons” Portion</a:t>
                      </a:r>
                      <a:r>
                        <a:rPr lang="en-US" baseline="0" dirty="0" smtClean="0"/>
                        <a:t> (GW)</a:t>
                      </a:r>
                      <a:r>
                        <a:rPr lang="en-US" baseline="30000" dirty="0" smtClean="0">
                          <a:solidFill>
                            <a:srgbClr val="FF0000"/>
                          </a:solidFill>
                        </a:rPr>
                        <a:t>***</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CCGT efficiency – 50%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Years Until Exhaustion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341012" y="4724400"/>
            <a:ext cx="8382000" cy="369332"/>
          </a:xfrm>
          <a:prstGeom prst="rect">
            <a:avLst/>
          </a:prstGeom>
          <a:noFill/>
        </p:spPr>
        <p:txBody>
          <a:bodyPr wrap="square" rtlCol="0">
            <a:spAutoFit/>
          </a:bodyPr>
          <a:lstStyle/>
          <a:p>
            <a:r>
              <a:rPr lang="en-US" b="1" dirty="0" smtClean="0">
                <a:solidFill>
                  <a:srgbClr val="0070C0"/>
                </a:solidFill>
              </a:rPr>
              <a:t>Scan the QR Codes in Bibliography for the references below...</a:t>
            </a:r>
            <a:r>
              <a:rPr lang="en-US" b="1" i="1" u="sng" dirty="0" smtClean="0">
                <a:solidFill>
                  <a:srgbClr val="0070C0"/>
                </a:solidFill>
              </a:rPr>
              <a:t>and then let’s discuss!</a:t>
            </a:r>
            <a:endParaRPr lang="en-US" b="1" i="1" u="sng" dirty="0">
              <a:solidFill>
                <a:srgbClr val="0070C0"/>
              </a:solidFill>
            </a:endParaRPr>
          </a:p>
        </p:txBody>
      </p:sp>
    </p:spTree>
    <p:extLst>
      <p:ext uri="{BB962C8B-B14F-4D97-AF65-F5344CB8AC3E}">
        <p14:creationId xmlns:p14="http://schemas.microsoft.com/office/powerpoint/2010/main" val="122086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rPr>
              <a:t>Path </a:t>
            </a:r>
            <a:r>
              <a:rPr lang="en-US" b="1" u="sng" dirty="0" smtClean="0">
                <a:solidFill>
                  <a:srgbClr val="0070C0"/>
                </a:solidFill>
              </a:rPr>
              <a:t>Forward in the European Union</a:t>
            </a:r>
            <a:endParaRPr lang="en-US" b="1" u="sng" dirty="0">
              <a:solidFill>
                <a:srgbClr val="0070C0"/>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14668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81000" y="2785170"/>
            <a:ext cx="8153400" cy="353943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t>Present and Encourage Consideration/Study of the R-O-W Dual Use Concept by the Following EU Institutions: </a:t>
            </a:r>
          </a:p>
          <a:p>
            <a:pPr marL="742950" lvl="1" indent="-285750">
              <a:buFont typeface="Wingdings" panose="05000000000000000000" pitchFamily="2" charset="2"/>
              <a:buChar char="§"/>
            </a:pPr>
            <a:r>
              <a:rPr lang="en-US" dirty="0" smtClean="0"/>
              <a:t>European Institute of Innovation &amp; Technology (EIT)</a:t>
            </a:r>
          </a:p>
          <a:p>
            <a:pPr marL="742950" lvl="1" indent="-285750">
              <a:buFont typeface="Wingdings" panose="05000000000000000000" pitchFamily="2" charset="2"/>
              <a:buChar char="§"/>
            </a:pPr>
            <a:r>
              <a:rPr lang="en-US" dirty="0" smtClean="0"/>
              <a:t>European Research Council (ERC)</a:t>
            </a:r>
          </a:p>
          <a:p>
            <a:pPr marL="742950" lvl="1" indent="-285750">
              <a:buFont typeface="Wingdings" panose="05000000000000000000" pitchFamily="2" charset="2"/>
              <a:buChar char="§"/>
            </a:pPr>
            <a:r>
              <a:rPr lang="en-US" dirty="0" smtClean="0"/>
              <a:t>European Executive Agency (REA)</a:t>
            </a:r>
          </a:p>
          <a:p>
            <a:pPr marL="742950" lvl="1" indent="-285750">
              <a:buFont typeface="Wingdings" panose="05000000000000000000" pitchFamily="2" charset="2"/>
              <a:buChar char="§"/>
            </a:pPr>
            <a:r>
              <a:rPr lang="en-US" dirty="0" smtClean="0"/>
              <a:t>Institute for Advanced Sustainability Studies (IASS)</a:t>
            </a:r>
          </a:p>
          <a:p>
            <a:pPr marL="285750" indent="-285750">
              <a:buFont typeface="Wingdings" panose="05000000000000000000" pitchFamily="2" charset="2"/>
              <a:buChar char="§"/>
            </a:pPr>
            <a:endParaRPr lang="en-US" dirty="0"/>
          </a:p>
          <a:p>
            <a:pPr marL="342900" indent="-342900">
              <a:buFont typeface="Wingdings" panose="05000000000000000000" pitchFamily="2" charset="2"/>
              <a:buChar char="Ø"/>
            </a:pPr>
            <a:r>
              <a:rPr lang="en-US" sz="2000" b="1" dirty="0" smtClean="0"/>
              <a:t>Engage/Inform the R&amp;D and Planning Staffs of Major European Gas &amp; Electric Utilities and Their Equipment Suppliers:</a:t>
            </a:r>
          </a:p>
          <a:p>
            <a:pPr marL="800100" lvl="1" indent="-342900">
              <a:buFont typeface="Wingdings" panose="05000000000000000000" pitchFamily="2" charset="2"/>
              <a:buChar char="§"/>
            </a:pPr>
            <a:r>
              <a:rPr lang="en-US" dirty="0" smtClean="0"/>
              <a:t>Gazprom; RWE; EDF Group (UK &amp; France); E.ON; PGE (Poland)</a:t>
            </a:r>
          </a:p>
          <a:p>
            <a:pPr marL="800100" lvl="1" indent="-342900">
              <a:buFont typeface="Wingdings" panose="05000000000000000000" pitchFamily="2" charset="2"/>
              <a:buChar char="§"/>
            </a:pPr>
            <a:r>
              <a:rPr lang="en-US" dirty="0" smtClean="0"/>
              <a:t>Siemens; BASF; ABB; </a:t>
            </a:r>
            <a:r>
              <a:rPr lang="en-US" dirty="0" err="1" smtClean="0"/>
              <a:t>Nexans</a:t>
            </a:r>
            <a:r>
              <a:rPr lang="en-US" dirty="0" smtClean="0"/>
              <a:t>; </a:t>
            </a:r>
            <a:r>
              <a:rPr lang="en-US" dirty="0" err="1" smtClean="0"/>
              <a:t>Prysmian</a:t>
            </a:r>
            <a:r>
              <a:rPr lang="en-US" dirty="0" smtClean="0"/>
              <a:t> Group</a:t>
            </a:r>
          </a:p>
          <a:p>
            <a:pPr marL="800100" lvl="1" indent="-342900">
              <a:buFont typeface="Wingdings" panose="05000000000000000000" pitchFamily="2" charset="2"/>
              <a:buChar char="§"/>
            </a:pPr>
            <a:r>
              <a:rPr lang="en-US" dirty="0" smtClean="0"/>
              <a:t>European Pipeline Group (Ductile Pipes, Valves &amp; Fittings)</a:t>
            </a:r>
            <a:endParaRPr lang="en-US" dirty="0"/>
          </a:p>
        </p:txBody>
      </p:sp>
    </p:spTree>
    <p:extLst>
      <p:ext uri="{BB962C8B-B14F-4D97-AF65-F5344CB8AC3E}">
        <p14:creationId xmlns:p14="http://schemas.microsoft.com/office/powerpoint/2010/main" val="93687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8175"/>
            <a:ext cx="8153400" cy="5478423"/>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t>Engage Major European Technical Universities, Institutes and Companies Focusing on HTSC Power Application Development: </a:t>
            </a:r>
          </a:p>
          <a:p>
            <a:pPr marL="742950" lvl="1" indent="-285750">
              <a:buFont typeface="Wingdings" panose="05000000000000000000" pitchFamily="2" charset="2"/>
              <a:buChar char="§"/>
            </a:pPr>
            <a:r>
              <a:rPr lang="en-US" dirty="0" smtClean="0"/>
              <a:t>KIT; MPI-Stuttgart; </a:t>
            </a:r>
            <a:r>
              <a:rPr lang="en-US" dirty="0" err="1" smtClean="0"/>
              <a:t>Université</a:t>
            </a:r>
            <a:r>
              <a:rPr lang="en-US" dirty="0" smtClean="0"/>
              <a:t> Paris-</a:t>
            </a:r>
            <a:r>
              <a:rPr lang="en-US" dirty="0" err="1" smtClean="0"/>
              <a:t>Sud</a:t>
            </a:r>
            <a:endParaRPr lang="en-US" dirty="0" smtClean="0"/>
          </a:p>
          <a:p>
            <a:pPr marL="742950" lvl="1" indent="-285750">
              <a:buFont typeface="Wingdings" panose="05000000000000000000" pitchFamily="2" charset="2"/>
              <a:buChar char="§"/>
            </a:pPr>
            <a:r>
              <a:rPr lang="en-US" dirty="0" smtClean="0"/>
              <a:t>CERN; CNR-INFM</a:t>
            </a:r>
          </a:p>
          <a:p>
            <a:pPr marL="742950" lvl="1" indent="-285750">
              <a:buFont typeface="Wingdings" panose="05000000000000000000" pitchFamily="2" charset="2"/>
              <a:buChar char="§"/>
            </a:pPr>
            <a:r>
              <a:rPr lang="en-US" dirty="0" err="1" smtClean="0"/>
              <a:t>Nexans</a:t>
            </a:r>
            <a:r>
              <a:rPr lang="en-US" dirty="0" smtClean="0"/>
              <a:t>; Columbus Superconductors</a:t>
            </a:r>
          </a:p>
          <a:p>
            <a:pPr lvl="1"/>
            <a:endParaRPr lang="en-US" dirty="0" smtClean="0"/>
          </a:p>
          <a:p>
            <a:pPr lvl="1"/>
            <a:endParaRPr lang="en-US" dirty="0"/>
          </a:p>
          <a:p>
            <a:pPr marL="342900" indent="-342900">
              <a:buFont typeface="Wingdings" panose="05000000000000000000" pitchFamily="2" charset="2"/>
              <a:buChar char="Ø"/>
            </a:pPr>
            <a:r>
              <a:rPr lang="en-US" sz="2000" b="1" dirty="0" smtClean="0"/>
              <a:t>Initiate, Investigate and Undertake Novel Technologies Relevant to the R-O-W Dual Use Concept:</a:t>
            </a:r>
          </a:p>
          <a:p>
            <a:pPr marL="800100" lvl="1" indent="-342900">
              <a:buFont typeface="Wingdings" panose="05000000000000000000" pitchFamily="2" charset="2"/>
              <a:buChar char="§"/>
            </a:pPr>
            <a:r>
              <a:rPr lang="en-US" dirty="0" smtClean="0"/>
              <a:t>“Real Time” Recovery of H</a:t>
            </a:r>
            <a:r>
              <a:rPr lang="en-US" baseline="-25000" dirty="0" smtClean="0"/>
              <a:t>2</a:t>
            </a:r>
            <a:r>
              <a:rPr lang="en-US" dirty="0" smtClean="0"/>
              <a:t>O, CO</a:t>
            </a:r>
            <a:r>
              <a:rPr lang="en-US" baseline="-25000" dirty="0" smtClean="0"/>
              <a:t>2</a:t>
            </a:r>
            <a:r>
              <a:rPr lang="en-US" dirty="0" smtClean="0"/>
              <a:t> from the “Tailpipe Emissions” of Wellhead CCGT Generators for Recycling into Methanol/Ethanol.</a:t>
            </a:r>
          </a:p>
          <a:p>
            <a:pPr marL="800100" lvl="1" indent="-342900">
              <a:buFont typeface="Wingdings" panose="05000000000000000000" pitchFamily="2" charset="2"/>
              <a:buChar char="§"/>
            </a:pPr>
            <a:r>
              <a:rPr lang="en-US" dirty="0" smtClean="0"/>
              <a:t>Conduct Demonstration Projects Exploring the Efficacy of Co-transportation of Chemical and Electrical Power via a L-H</a:t>
            </a:r>
            <a:r>
              <a:rPr lang="en-US" baseline="-25000" dirty="0" smtClean="0"/>
              <a:t>2</a:t>
            </a:r>
            <a:r>
              <a:rPr lang="en-US" dirty="0" smtClean="0"/>
              <a:t> (or L-CH</a:t>
            </a:r>
            <a:r>
              <a:rPr lang="en-US" baseline="-25000" dirty="0" smtClean="0"/>
              <a:t>4</a:t>
            </a:r>
            <a:r>
              <a:rPr lang="en-US" dirty="0" smtClean="0"/>
              <a:t>) Cooled HTSC “</a:t>
            </a:r>
            <a:r>
              <a:rPr lang="en-US" dirty="0" err="1" smtClean="0"/>
              <a:t>SuperGrid</a:t>
            </a:r>
            <a:r>
              <a:rPr lang="en-US" dirty="0" smtClean="0"/>
              <a:t>.”  (Such as the H</a:t>
            </a:r>
            <a:r>
              <a:rPr lang="en-US" baseline="-25000" dirty="0" smtClean="0"/>
              <a:t>2</a:t>
            </a:r>
            <a:r>
              <a:rPr lang="en-US" dirty="0" smtClean="0"/>
              <a:t> + MgB</a:t>
            </a:r>
            <a:r>
              <a:rPr lang="en-US" baseline="-25000" dirty="0" smtClean="0"/>
              <a:t>2</a:t>
            </a:r>
            <a:r>
              <a:rPr lang="en-US" dirty="0" smtClean="0"/>
              <a:t> Cable Experiment Reported in Talk </a:t>
            </a:r>
          </a:p>
          <a:p>
            <a:pPr lvl="1"/>
            <a:r>
              <a:rPr lang="en-US" dirty="0"/>
              <a:t> </a:t>
            </a:r>
            <a:r>
              <a:rPr lang="en-US" dirty="0" smtClean="0"/>
              <a:t>      1A-LS-05).</a:t>
            </a:r>
          </a:p>
          <a:p>
            <a:pPr marL="800100" lvl="1" indent="-342900">
              <a:buFont typeface="Wingdings" panose="05000000000000000000" pitchFamily="2" charset="2"/>
              <a:buChar char="§"/>
            </a:pPr>
            <a:r>
              <a:rPr lang="en-US" dirty="0" smtClean="0"/>
              <a:t>Finally, in Anticipation of the Exhaustion in 3-4 Decades of Recoverable Natural Gas Resources Throughout Europe, Explore the Efficacy of Re-using the Now-installed R-O-W Dual Use Delivery Infrastructure by Installing on the Sites of the Depleted Wellheads...</a:t>
            </a:r>
            <a:endParaRPr lang="en-US" dirty="0"/>
          </a:p>
        </p:txBody>
      </p:sp>
    </p:spTree>
    <p:extLst>
      <p:ext uri="{BB962C8B-B14F-4D97-AF65-F5344CB8AC3E}">
        <p14:creationId xmlns:p14="http://schemas.microsoft.com/office/powerpoint/2010/main" val="147544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832" y="304800"/>
            <a:ext cx="7010400" cy="2369880"/>
          </a:xfrm>
          <a:prstGeom prst="rect">
            <a:avLst/>
          </a:prstGeom>
          <a:noFill/>
        </p:spPr>
        <p:txBody>
          <a:bodyPr wrap="square" rtlCol="0">
            <a:spAutoFit/>
          </a:bodyPr>
          <a:lstStyle/>
          <a:p>
            <a:r>
              <a:rPr lang="en-US" sz="2400" i="1" dirty="0" smtClean="0"/>
              <a:t>...the Exploitation of Multi-century Reserves of Recyclable, </a:t>
            </a:r>
            <a:r>
              <a:rPr lang="en-US" sz="2400" i="1" dirty="0" err="1" smtClean="0"/>
              <a:t>Reprocessable</a:t>
            </a:r>
            <a:r>
              <a:rPr lang="en-US" sz="2400" i="1" dirty="0" smtClean="0"/>
              <a:t>, Proliferation-safe Thorium-based Nuclear Fission Generation of Electricity Accompanied by Hydrogen Production...aka</a:t>
            </a:r>
          </a:p>
          <a:p>
            <a:r>
              <a:rPr lang="en-US" sz="2400" i="1" dirty="0" smtClean="0"/>
              <a:t> </a:t>
            </a:r>
          </a:p>
          <a:p>
            <a:pPr algn="ctr"/>
            <a:r>
              <a:rPr lang="en-US" sz="2400" i="1" dirty="0" smtClean="0"/>
              <a:t> “</a:t>
            </a:r>
            <a:r>
              <a:rPr lang="en-US" sz="2800" i="1" u="sng" dirty="0" smtClean="0"/>
              <a:t>The Energy Amplifier!</a:t>
            </a:r>
            <a:r>
              <a:rPr lang="en-US" sz="2400" i="1" dirty="0" smtClean="0"/>
              <a:t>”</a:t>
            </a:r>
            <a:endParaRPr lang="en-US" sz="2800" i="1" dirty="0"/>
          </a:p>
        </p:txBody>
      </p:sp>
      <p:sp>
        <p:nvSpPr>
          <p:cNvPr id="4" name="TextBox 3"/>
          <p:cNvSpPr txBox="1"/>
          <p:nvPr/>
        </p:nvSpPr>
        <p:spPr>
          <a:xfrm>
            <a:off x="2667000" y="5525869"/>
            <a:ext cx="3429000" cy="646331"/>
          </a:xfrm>
          <a:prstGeom prst="rect">
            <a:avLst/>
          </a:prstGeom>
          <a:noFill/>
        </p:spPr>
        <p:txBody>
          <a:bodyPr wrap="square" rtlCol="0">
            <a:spAutoFit/>
          </a:bodyPr>
          <a:lstStyle/>
          <a:p>
            <a:pPr algn="ctr"/>
            <a:r>
              <a:rPr lang="en-US" sz="3600" b="1" i="1" dirty="0" smtClean="0">
                <a:solidFill>
                  <a:srgbClr val="00B050"/>
                </a:solidFill>
                <a:latin typeface="Comic Sans MS" panose="030F0702030302020204" pitchFamily="66" charset="0"/>
              </a:rPr>
              <a:t>Grazie</a:t>
            </a:r>
            <a:r>
              <a:rPr lang="en-US" sz="3600" b="1" i="1" dirty="0" smtClean="0">
                <a:latin typeface="Comic Sans MS" panose="030F0702030302020204" pitchFamily="66" charset="0"/>
              </a:rPr>
              <a:t> </a:t>
            </a:r>
            <a:r>
              <a:rPr lang="en-US" sz="3600" b="1" i="1" dirty="0" smtClean="0">
                <a:solidFill>
                  <a:srgbClr val="FF0000"/>
                </a:solidFill>
                <a:latin typeface="Comic Sans MS" panose="030F0702030302020204" pitchFamily="66" charset="0"/>
              </a:rPr>
              <a:t>Mille!</a:t>
            </a:r>
            <a:endParaRPr lang="en-US" sz="3600" b="1" i="1" dirty="0">
              <a:solidFill>
                <a:srgbClr val="FF0000"/>
              </a:solidFill>
              <a:latin typeface="Comic Sans MS" panose="030F0702030302020204" pitchFamily="66" charset="0"/>
            </a:endParaRPr>
          </a:p>
        </p:txBody>
      </p:sp>
      <p:grpSp>
        <p:nvGrpSpPr>
          <p:cNvPr id="5" name="Group 4"/>
          <p:cNvGrpSpPr/>
          <p:nvPr/>
        </p:nvGrpSpPr>
        <p:grpSpPr>
          <a:xfrm>
            <a:off x="3515106" y="2667000"/>
            <a:ext cx="1885950" cy="2639568"/>
            <a:chOff x="4724400" y="3532632"/>
            <a:chExt cx="1885950" cy="2639568"/>
          </a:xfrm>
        </p:grpSpPr>
        <p:sp>
          <p:nvSpPr>
            <p:cNvPr id="6" name="TextBox 5"/>
            <p:cNvSpPr txBox="1"/>
            <p:nvPr/>
          </p:nvSpPr>
          <p:spPr>
            <a:xfrm>
              <a:off x="4783264" y="5648980"/>
              <a:ext cx="176688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0C0"/>
                  </a:solidFill>
                  <a:effectLst/>
                  <a:uLnTx/>
                  <a:uFillTx/>
                </a:rPr>
                <a:t>Stanford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W2AGZ Technologies</a:t>
              </a:r>
            </a:p>
          </p:txBody>
        </p:sp>
        <p:pic>
          <p:nvPicPr>
            <p:cNvPr id="7" name="Picture 10" descr="C:\Users\PAULMI~1\AppData\Local\Temp\scl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78199"/>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73168" y="3532632"/>
              <a:ext cx="176688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Energy Amplifier</a:t>
              </a:r>
            </a:p>
          </p:txBody>
        </p:sp>
      </p:grpSp>
    </p:spTree>
    <p:extLst>
      <p:ext uri="{BB962C8B-B14F-4D97-AF65-F5344CB8AC3E}">
        <p14:creationId xmlns:p14="http://schemas.microsoft.com/office/powerpoint/2010/main" val="162150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Bibliography</a:t>
            </a:r>
            <a:endParaRPr lang="en-US" b="1" u="sng" dirty="0">
              <a:solidFill>
                <a:srgbClr val="0070C0"/>
              </a:solidFill>
            </a:endParaRPr>
          </a:p>
        </p:txBody>
      </p:sp>
    </p:spTree>
    <p:extLst>
      <p:ext uri="{BB962C8B-B14F-4D97-AF65-F5344CB8AC3E}">
        <p14:creationId xmlns:p14="http://schemas.microsoft.com/office/powerpoint/2010/main" val="216533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0"/>
            <a:ext cx="3048000" cy="461665"/>
          </a:xfrm>
          <a:prstGeom prst="rect">
            <a:avLst/>
          </a:prstGeom>
          <a:noFill/>
        </p:spPr>
        <p:txBody>
          <a:bodyPr wrap="square" rtlCol="0">
            <a:spAutoFit/>
          </a:bodyPr>
          <a:lstStyle/>
          <a:p>
            <a:pPr algn="ctr"/>
            <a:r>
              <a:rPr lang="en-US" sz="2400" dirty="0" smtClean="0"/>
              <a:t>Abstract</a:t>
            </a:r>
            <a:endParaRPr lang="en-US" dirty="0"/>
          </a:p>
        </p:txBody>
      </p:sp>
      <p:sp>
        <p:nvSpPr>
          <p:cNvPr id="4" name="Rectangle 3"/>
          <p:cNvSpPr/>
          <p:nvPr/>
        </p:nvSpPr>
        <p:spPr>
          <a:xfrm>
            <a:off x="304800" y="457200"/>
            <a:ext cx="8534400" cy="4524315"/>
          </a:xfrm>
          <a:prstGeom prst="rect">
            <a:avLst/>
          </a:prstGeom>
        </p:spPr>
        <p:txBody>
          <a:bodyPr wrap="square">
            <a:spAutoFit/>
          </a:bodyPr>
          <a:lstStyle/>
          <a:p>
            <a:r>
              <a:rPr lang="en-US" dirty="0"/>
              <a:t>It appears likely that “clean” fossil fuels, exemplified by natural gas, given their current global abundance and accessibility, will continue to be exploited for at least the next two decades.  We discuss a scenario whereby future natural gas/petroleum pipeline deployment provides an opportunity for creating a common right-of-way to transport both chemical and electrical energy, the latter via high capacity HTSC dc cables.  Given the emergence of highly-Carnot efficient combined-cycle-gas-turbine (CCGT) generation technology, a significant portion of the natural gas delivered, perhaps as much as 40% or more, will be combusted at the end point to produce electricity.  It would be useful to contemplate generating this electricity “in bulk” at the gas field “well head,” taking into account the savings wrought by transmitting a lower volume fraction of gas with reduced frictional and pumping losses, and also economies of scale by concentrating CO</a:t>
            </a:r>
            <a:r>
              <a:rPr lang="en-US" baseline="-25000" dirty="0"/>
              <a:t>2</a:t>
            </a:r>
            <a:r>
              <a:rPr lang="en-US" dirty="0"/>
              <a:t> capture and reprocessing at a single site, rather than at a multitude of gas delivery points</a:t>
            </a:r>
            <a:r>
              <a:rPr lang="en-US" dirty="0" smtClean="0"/>
              <a:t>.  In this poster, we examine possible candidate scenarios in North America and Europe and the advantages such dual use rights-of-way might provide for increased, yet with minimal environmental impact, delivery of chemical and electrical energy.  For an initial study of this concept, see:</a:t>
            </a:r>
            <a:endParaRPr lang="en-US" dirty="0"/>
          </a:p>
        </p:txBody>
      </p:sp>
      <p:pic>
        <p:nvPicPr>
          <p:cNvPr id="2050" name="Picture 2" descr="C:\Users\PAULMI~1\AppData\Local\Temp\sc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37" y="4981575"/>
            <a:ext cx="1857375"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200" y="5341203"/>
            <a:ext cx="4572000" cy="830997"/>
          </a:xfrm>
          <a:prstGeom prst="rect">
            <a:avLst/>
          </a:prstGeom>
        </p:spPr>
        <p:txBody>
          <a:bodyPr>
            <a:spAutoFit/>
          </a:bodyPr>
          <a:lstStyle/>
          <a:p>
            <a:r>
              <a:rPr lang="en-US" sz="1600" dirty="0">
                <a:solidFill>
                  <a:prstClr val="black"/>
                </a:solidFill>
              </a:rPr>
              <a:t>P.M. Grant, “</a:t>
            </a:r>
            <a:r>
              <a:rPr lang="en-US" sz="1600" dirty="0" err="1">
                <a:solidFill>
                  <a:prstClr val="black"/>
                </a:solidFill>
              </a:rPr>
              <a:t>Cryo</a:t>
            </a:r>
            <a:r>
              <a:rPr lang="en-US" sz="1600" dirty="0">
                <a:solidFill>
                  <a:prstClr val="black"/>
                </a:solidFill>
              </a:rPr>
              <a:t>-Delivery Systems for the Co-Transmission of Chemical and Electrical Power,” AIP Conf. Proc. 823,  291 (2006); </a:t>
            </a:r>
            <a:r>
              <a:rPr lang="en-US" sz="1600" dirty="0" err="1">
                <a:solidFill>
                  <a:prstClr val="black"/>
                </a:solidFill>
              </a:rPr>
              <a:t>doi</a:t>
            </a:r>
            <a:r>
              <a:rPr lang="en-US" sz="1600" dirty="0">
                <a:solidFill>
                  <a:prstClr val="black"/>
                </a:solidFill>
              </a:rPr>
              <a:t>: 10.1063/1.2202428 </a:t>
            </a:r>
            <a:endParaRPr lang="en-US" dirty="0"/>
          </a:p>
        </p:txBody>
      </p:sp>
    </p:spTree>
    <p:extLst>
      <p:ext uri="{BB962C8B-B14F-4D97-AF65-F5344CB8AC3E}">
        <p14:creationId xmlns:p14="http://schemas.microsoft.com/office/powerpoint/2010/main" val="189642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AULMI~1\AppData\Local\Temp\sc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904137"/>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55760" y="2779693"/>
            <a:ext cx="1766888" cy="954107"/>
          </a:xfrm>
          <a:prstGeom prst="rect">
            <a:avLst/>
          </a:prstGeom>
          <a:noFill/>
        </p:spPr>
        <p:txBody>
          <a:bodyPr wrap="square" rtlCol="0">
            <a:spAutoFit/>
          </a:bodyPr>
          <a:lstStyle/>
          <a:p>
            <a:pPr algn="ctr"/>
            <a:r>
              <a:rPr lang="en-US" sz="1400" dirty="0" smtClean="0">
                <a:solidFill>
                  <a:srgbClr val="0070C0"/>
                </a:solidFill>
              </a:rPr>
              <a:t>What’s Next For Superconductivity?</a:t>
            </a:r>
          </a:p>
          <a:p>
            <a:pPr algn="ctr"/>
            <a:r>
              <a:rPr lang="en-US" sz="1400" dirty="0" smtClean="0">
                <a:solidFill>
                  <a:prstClr val="black"/>
                </a:solidFill>
              </a:rPr>
              <a:t>Physics World interviews Paul Grant</a:t>
            </a:r>
            <a:endParaRPr lang="en-US" sz="1400" dirty="0">
              <a:solidFill>
                <a:prstClr val="black"/>
              </a:solidFill>
            </a:endParaRPr>
          </a:p>
        </p:txBody>
      </p:sp>
      <p:grpSp>
        <p:nvGrpSpPr>
          <p:cNvPr id="5" name="Group 4"/>
          <p:cNvGrpSpPr/>
          <p:nvPr/>
        </p:nvGrpSpPr>
        <p:grpSpPr>
          <a:xfrm>
            <a:off x="457200" y="562761"/>
            <a:ext cx="1857375" cy="2743200"/>
            <a:chOff x="457200" y="562761"/>
            <a:chExt cx="1857375" cy="2743200"/>
          </a:xfrm>
        </p:grpSpPr>
        <p:grpSp>
          <p:nvGrpSpPr>
            <p:cNvPr id="3" name="Group 2"/>
            <p:cNvGrpSpPr/>
            <p:nvPr/>
          </p:nvGrpSpPr>
          <p:grpSpPr>
            <a:xfrm>
              <a:off x="457200" y="934891"/>
              <a:ext cx="1857375" cy="2371070"/>
              <a:chOff x="3643313" y="2495550"/>
              <a:chExt cx="1857375" cy="237107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495550"/>
                <a:ext cx="1857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75888" y="4343400"/>
                <a:ext cx="1766888" cy="523220"/>
              </a:xfrm>
              <a:prstGeom prst="rect">
                <a:avLst/>
              </a:prstGeom>
              <a:noFill/>
            </p:spPr>
            <p:txBody>
              <a:bodyPr wrap="square" rtlCol="0">
                <a:spAutoFit/>
              </a:bodyPr>
              <a:lstStyle/>
              <a:p>
                <a:pPr algn="ctr"/>
                <a:r>
                  <a:rPr lang="en-US" sz="1400" dirty="0" smtClean="0">
                    <a:solidFill>
                      <a:srgbClr val="0070C0"/>
                    </a:solidFill>
                  </a:rPr>
                  <a:t>Paul M. Grant</a:t>
                </a:r>
              </a:p>
              <a:p>
                <a:pPr algn="ctr"/>
                <a:r>
                  <a:rPr lang="en-US" sz="1400" dirty="0" smtClean="0">
                    <a:solidFill>
                      <a:prstClr val="black"/>
                    </a:solidFill>
                  </a:rPr>
                  <a:t>W2AGZ Technologies</a:t>
                </a:r>
                <a:endParaRPr lang="en-US" sz="1400" dirty="0">
                  <a:solidFill>
                    <a:prstClr val="black"/>
                  </a:solidFill>
                </a:endParaRPr>
              </a:p>
            </p:txBody>
          </p:sp>
        </p:grpSp>
        <p:sp>
          <p:nvSpPr>
            <p:cNvPr id="4" name="TextBox 3"/>
            <p:cNvSpPr txBox="1"/>
            <p:nvPr/>
          </p:nvSpPr>
          <p:spPr>
            <a:xfrm>
              <a:off x="914400" y="562761"/>
              <a:ext cx="870776" cy="338554"/>
            </a:xfrm>
            <a:prstGeom prst="rect">
              <a:avLst/>
            </a:prstGeom>
            <a:noFill/>
          </p:spPr>
          <p:txBody>
            <a:bodyPr wrap="square" rtlCol="0">
              <a:spAutoFit/>
            </a:bodyPr>
            <a:lstStyle/>
            <a:p>
              <a:pPr algn="ctr"/>
              <a:r>
                <a:rPr lang="en-US" sz="1600" dirty="0" smtClean="0">
                  <a:solidFill>
                    <a:srgbClr val="FF0000"/>
                  </a:solidFill>
                </a:rPr>
                <a:t>Author</a:t>
              </a:r>
              <a:endParaRPr lang="en-US" sz="1600" dirty="0">
                <a:solidFill>
                  <a:srgbClr val="FF0000"/>
                </a:solidFill>
              </a:endParaRPr>
            </a:p>
          </p:txBody>
        </p:sp>
      </p:grpSp>
      <p:sp>
        <p:nvSpPr>
          <p:cNvPr id="8" name="TextBox 7"/>
          <p:cNvSpPr txBox="1"/>
          <p:nvPr/>
        </p:nvSpPr>
        <p:spPr>
          <a:xfrm>
            <a:off x="3015424" y="562761"/>
            <a:ext cx="1023176" cy="338554"/>
          </a:xfrm>
          <a:prstGeom prst="rect">
            <a:avLst/>
          </a:prstGeom>
          <a:noFill/>
        </p:spPr>
        <p:txBody>
          <a:bodyPr wrap="square" rtlCol="0">
            <a:spAutoFit/>
          </a:bodyPr>
          <a:lstStyle/>
          <a:p>
            <a:pPr algn="ctr"/>
            <a:r>
              <a:rPr lang="en-US" sz="1600" dirty="0" smtClean="0">
                <a:solidFill>
                  <a:srgbClr val="FF0000"/>
                </a:solidFill>
              </a:rPr>
              <a:t>YouTube</a:t>
            </a:r>
            <a:endParaRPr lang="en-US" sz="1600" dirty="0">
              <a:solidFill>
                <a:srgbClr val="FF0000"/>
              </a:solidFill>
            </a:endParaRPr>
          </a:p>
        </p:txBody>
      </p:sp>
      <p:grpSp>
        <p:nvGrpSpPr>
          <p:cNvPr id="19" name="Group 18"/>
          <p:cNvGrpSpPr/>
          <p:nvPr/>
        </p:nvGrpSpPr>
        <p:grpSpPr>
          <a:xfrm>
            <a:off x="4800600" y="576072"/>
            <a:ext cx="1876425" cy="3157811"/>
            <a:chOff x="4800600" y="576072"/>
            <a:chExt cx="1876425" cy="3157811"/>
          </a:xfrm>
        </p:grpSpPr>
        <p:pic>
          <p:nvPicPr>
            <p:cNvPr id="1030"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43737"/>
              <a:ext cx="18764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3025" y="576072"/>
              <a:ext cx="1143000" cy="338554"/>
            </a:xfrm>
            <a:prstGeom prst="rect">
              <a:avLst/>
            </a:prstGeom>
            <a:noFill/>
          </p:spPr>
          <p:txBody>
            <a:bodyPr wrap="square" rtlCol="0">
              <a:spAutoFit/>
            </a:bodyPr>
            <a:lstStyle/>
            <a:p>
              <a:pPr algn="ctr"/>
              <a:r>
                <a:rPr lang="en-US" sz="1600" dirty="0" smtClean="0">
                  <a:solidFill>
                    <a:srgbClr val="FF0000"/>
                  </a:solidFill>
                </a:rPr>
                <a:t>Smart Grid</a:t>
              </a:r>
              <a:endParaRPr lang="en-US" sz="1600" dirty="0">
                <a:solidFill>
                  <a:srgbClr val="FF0000"/>
                </a:solidFill>
              </a:endParaRPr>
            </a:p>
          </p:txBody>
        </p:sp>
        <p:sp>
          <p:nvSpPr>
            <p:cNvPr id="11" name="TextBox 10"/>
            <p:cNvSpPr txBox="1"/>
            <p:nvPr/>
          </p:nvSpPr>
          <p:spPr>
            <a:xfrm>
              <a:off x="4910137" y="2779776"/>
              <a:ext cx="1766888" cy="954107"/>
            </a:xfrm>
            <a:prstGeom prst="rect">
              <a:avLst/>
            </a:prstGeom>
            <a:noFill/>
          </p:spPr>
          <p:txBody>
            <a:bodyPr wrap="square" rtlCol="0">
              <a:spAutoFit/>
            </a:bodyPr>
            <a:lstStyle/>
            <a:p>
              <a:pPr algn="ctr"/>
              <a:r>
                <a:rPr lang="en-US" sz="1400" dirty="0" smtClean="0">
                  <a:solidFill>
                    <a:srgbClr val="0070C0"/>
                  </a:solidFill>
                </a:rPr>
                <a:t>Fraternal Twins</a:t>
              </a:r>
            </a:p>
            <a:p>
              <a:pPr algn="ctr"/>
              <a:r>
                <a:rPr lang="en-US" sz="1400" dirty="0" smtClean="0">
                  <a:solidFill>
                    <a:prstClr val="black"/>
                  </a:solidFill>
                </a:rPr>
                <a:t>2013 P. M. Grant’s Editorial in Smart Grid News</a:t>
              </a:r>
              <a:endParaRPr lang="en-US" sz="1400" dirty="0">
                <a:solidFill>
                  <a:prstClr val="black"/>
                </a:solidFill>
              </a:endParaRPr>
            </a:p>
          </p:txBody>
        </p:sp>
      </p:grpSp>
      <p:grpSp>
        <p:nvGrpSpPr>
          <p:cNvPr id="26" name="Group 25"/>
          <p:cNvGrpSpPr/>
          <p:nvPr/>
        </p:nvGrpSpPr>
        <p:grpSpPr>
          <a:xfrm>
            <a:off x="6953250" y="582168"/>
            <a:ext cx="1885950" cy="2957525"/>
            <a:chOff x="6953250" y="582168"/>
            <a:chExt cx="1885950" cy="2957525"/>
          </a:xfrm>
        </p:grpSpPr>
        <p:pic>
          <p:nvPicPr>
            <p:cNvPr id="1032" name="Picture 8" descr="C:\Users\PAULMI~1\AppData\Local\Temp\scl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905637"/>
              <a:ext cx="1885950" cy="18954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53250" y="2801029"/>
              <a:ext cx="1885950" cy="738664"/>
            </a:xfrm>
            <a:prstGeom prst="rect">
              <a:avLst/>
            </a:prstGeom>
            <a:noFill/>
          </p:spPr>
          <p:txBody>
            <a:bodyPr wrap="square" rtlCol="0">
              <a:spAutoFit/>
            </a:bodyPr>
            <a:lstStyle/>
            <a:p>
              <a:pPr algn="ctr"/>
              <a:r>
                <a:rPr lang="en-US" sz="1400" dirty="0" smtClean="0">
                  <a:solidFill>
                    <a:srgbClr val="0070C0"/>
                  </a:solidFill>
                </a:rPr>
                <a:t>Upbraiding the Utilities</a:t>
              </a:r>
            </a:p>
            <a:p>
              <a:pPr algn="ctr"/>
              <a:r>
                <a:rPr lang="en-US" sz="1400" dirty="0" smtClean="0">
                  <a:solidFill>
                    <a:prstClr val="black"/>
                  </a:solidFill>
                </a:rPr>
                <a:t>2011 P. M. Grant’s Editorial in Cold Facts</a:t>
              </a:r>
              <a:endParaRPr lang="en-US" sz="1400" dirty="0">
                <a:solidFill>
                  <a:prstClr val="black"/>
                </a:solidFill>
              </a:endParaRPr>
            </a:p>
          </p:txBody>
        </p:sp>
        <p:sp>
          <p:nvSpPr>
            <p:cNvPr id="14" name="TextBox 13"/>
            <p:cNvSpPr txBox="1"/>
            <p:nvPr/>
          </p:nvSpPr>
          <p:spPr>
            <a:xfrm>
              <a:off x="7280529" y="582168"/>
              <a:ext cx="1143000" cy="338554"/>
            </a:xfrm>
            <a:prstGeom prst="rect">
              <a:avLst/>
            </a:prstGeom>
            <a:noFill/>
          </p:spPr>
          <p:txBody>
            <a:bodyPr wrap="square" rtlCol="0">
              <a:spAutoFit/>
            </a:bodyPr>
            <a:lstStyle/>
            <a:p>
              <a:pPr algn="ctr"/>
              <a:r>
                <a:rPr lang="en-US" sz="1600" dirty="0" smtClean="0">
                  <a:solidFill>
                    <a:srgbClr val="FF0000"/>
                  </a:solidFill>
                </a:rPr>
                <a:t>Cold Facts</a:t>
              </a:r>
              <a:endParaRPr lang="en-US" sz="1600" dirty="0">
                <a:solidFill>
                  <a:srgbClr val="FF0000"/>
                </a:solidFill>
              </a:endParaRPr>
            </a:p>
          </p:txBody>
        </p:sp>
      </p:grpSp>
      <p:pic>
        <p:nvPicPr>
          <p:cNvPr id="7" name="Picture 2" descr="C:\Users\PAULMI~1\AppData\Local\Temp\scl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162425"/>
            <a:ext cx="18669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6176" y="3810000"/>
            <a:ext cx="1371600" cy="338554"/>
          </a:xfrm>
          <a:prstGeom prst="rect">
            <a:avLst/>
          </a:prstGeom>
          <a:noFill/>
        </p:spPr>
        <p:txBody>
          <a:bodyPr wrap="square" rtlCol="0">
            <a:spAutoFit/>
          </a:bodyPr>
          <a:lstStyle/>
          <a:p>
            <a:pPr algn="ctr"/>
            <a:r>
              <a:rPr lang="en-US" sz="1600" dirty="0" smtClean="0">
                <a:solidFill>
                  <a:srgbClr val="FF0000"/>
                </a:solidFill>
              </a:rPr>
              <a:t>Poster PDF</a:t>
            </a:r>
            <a:endParaRPr lang="en-US" sz="1600" dirty="0">
              <a:solidFill>
                <a:srgbClr val="FF0000"/>
              </a:solidFill>
            </a:endParaRPr>
          </a:p>
        </p:txBody>
      </p:sp>
      <p:sp>
        <p:nvSpPr>
          <p:cNvPr id="18" name="TextBox 17"/>
          <p:cNvSpPr txBox="1"/>
          <p:nvPr/>
        </p:nvSpPr>
        <p:spPr>
          <a:xfrm>
            <a:off x="454152" y="6029980"/>
            <a:ext cx="1766888" cy="738664"/>
          </a:xfrm>
          <a:prstGeom prst="rect">
            <a:avLst/>
          </a:prstGeom>
          <a:noFill/>
        </p:spPr>
        <p:txBody>
          <a:bodyPr wrap="square" rtlCol="0">
            <a:spAutoFit/>
          </a:bodyPr>
          <a:lstStyle/>
          <a:p>
            <a:pPr algn="ctr"/>
            <a:r>
              <a:rPr lang="en-US" sz="1400" dirty="0" smtClean="0">
                <a:solidFill>
                  <a:srgbClr val="0070C0"/>
                </a:solidFill>
              </a:rPr>
              <a:t>Dual Use</a:t>
            </a:r>
          </a:p>
          <a:p>
            <a:pPr algn="ctr"/>
            <a:r>
              <a:rPr lang="en-US" sz="1400" dirty="0" smtClean="0">
                <a:solidFill>
                  <a:prstClr val="black"/>
                </a:solidFill>
              </a:rPr>
              <a:t>EUCAS 2013 Poster 2P-LS2-10</a:t>
            </a:r>
            <a:endParaRPr lang="en-US" sz="1400" dirty="0">
              <a:solidFill>
                <a:prstClr val="black"/>
              </a:solidFill>
            </a:endParaRPr>
          </a:p>
        </p:txBody>
      </p:sp>
      <p:grpSp>
        <p:nvGrpSpPr>
          <p:cNvPr id="12" name="Group 11"/>
          <p:cNvGrpSpPr/>
          <p:nvPr/>
        </p:nvGrpSpPr>
        <p:grpSpPr>
          <a:xfrm>
            <a:off x="2627376" y="3962400"/>
            <a:ext cx="1885950" cy="2656820"/>
            <a:chOff x="3838575" y="3962400"/>
            <a:chExt cx="1885950" cy="2656820"/>
          </a:xfrm>
        </p:grpSpPr>
        <p:pic>
          <p:nvPicPr>
            <p:cNvPr id="9" name="Picture 4" descr="C:\Users\PAULMI~1\AppData\Local\Temp\scl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5" y="426720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75176" y="3962400"/>
              <a:ext cx="1371600" cy="338554"/>
            </a:xfrm>
            <a:prstGeom prst="rect">
              <a:avLst/>
            </a:prstGeom>
            <a:noFill/>
          </p:spPr>
          <p:txBody>
            <a:bodyPr wrap="square" rtlCol="0">
              <a:spAutoFit/>
            </a:bodyPr>
            <a:lstStyle/>
            <a:p>
              <a:pPr algn="ctr"/>
              <a:r>
                <a:rPr lang="en-US" sz="1600" dirty="0" smtClean="0">
                  <a:solidFill>
                    <a:srgbClr val="FF0000"/>
                  </a:solidFill>
                </a:rPr>
                <a:t>2012 AER</a:t>
              </a:r>
              <a:endParaRPr lang="en-US" sz="1600" dirty="0">
                <a:solidFill>
                  <a:srgbClr val="FF0000"/>
                </a:solidFill>
              </a:endParaRPr>
            </a:p>
          </p:txBody>
        </p:sp>
        <p:sp>
          <p:nvSpPr>
            <p:cNvPr id="21" name="TextBox 20"/>
            <p:cNvSpPr txBox="1"/>
            <p:nvPr/>
          </p:nvSpPr>
          <p:spPr>
            <a:xfrm>
              <a:off x="3871912" y="6096000"/>
              <a:ext cx="1766888" cy="523220"/>
            </a:xfrm>
            <a:prstGeom prst="rect">
              <a:avLst/>
            </a:prstGeom>
            <a:noFill/>
          </p:spPr>
          <p:txBody>
            <a:bodyPr wrap="square" rtlCol="0">
              <a:spAutoFit/>
            </a:bodyPr>
            <a:lstStyle/>
            <a:p>
              <a:pPr algn="ctr"/>
              <a:r>
                <a:rPr lang="en-US" sz="1400" dirty="0" smtClean="0">
                  <a:solidFill>
                    <a:srgbClr val="0070C0"/>
                  </a:solidFill>
                </a:rPr>
                <a:t>DOE AER 2012</a:t>
              </a:r>
            </a:p>
            <a:p>
              <a:pPr algn="ctr"/>
              <a:r>
                <a:rPr lang="en-US" sz="1400" dirty="0" smtClean="0">
                  <a:solidFill>
                    <a:prstClr val="black"/>
                  </a:solidFill>
                </a:rPr>
                <a:t>W2AGZ Technologies</a:t>
              </a:r>
              <a:endParaRPr lang="en-US" sz="1400" dirty="0">
                <a:solidFill>
                  <a:prstClr val="black"/>
                </a:solidFill>
              </a:endParaRPr>
            </a:p>
          </p:txBody>
        </p:sp>
      </p:grpSp>
      <p:grpSp>
        <p:nvGrpSpPr>
          <p:cNvPr id="16" name="Group 15"/>
          <p:cNvGrpSpPr/>
          <p:nvPr/>
        </p:nvGrpSpPr>
        <p:grpSpPr>
          <a:xfrm>
            <a:off x="4845843" y="3962400"/>
            <a:ext cx="1895475" cy="2685288"/>
            <a:chOff x="4845843" y="3962400"/>
            <a:chExt cx="1895475" cy="2685288"/>
          </a:xfrm>
        </p:grpSpPr>
        <p:pic>
          <p:nvPicPr>
            <p:cNvPr id="15" name="Picture 6" descr="C:\Users\PAULMI~1\AppData\Local\Temp\scl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1054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25" name="TextBox 24"/>
            <p:cNvSpPr txBox="1"/>
            <p:nvPr/>
          </p:nvSpPr>
          <p:spPr>
            <a:xfrm>
              <a:off x="4913376" y="6124468"/>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solidFill>
                    <a:prstClr val="black"/>
                  </a:solidFill>
                </a:rPr>
                <a:t>W2AGZ Technologies</a:t>
              </a:r>
              <a:endParaRPr lang="en-US" sz="1400" dirty="0">
                <a:solidFill>
                  <a:prstClr val="black"/>
                </a:solidFill>
              </a:endParaRPr>
            </a:p>
          </p:txBody>
        </p:sp>
      </p:grpSp>
      <p:grpSp>
        <p:nvGrpSpPr>
          <p:cNvPr id="23" name="Group 22"/>
          <p:cNvGrpSpPr/>
          <p:nvPr/>
        </p:nvGrpSpPr>
        <p:grpSpPr>
          <a:xfrm>
            <a:off x="6904290" y="3962400"/>
            <a:ext cx="1895475" cy="2656820"/>
            <a:chOff x="6904290" y="3962400"/>
            <a:chExt cx="1895475" cy="2656820"/>
          </a:xfrm>
        </p:grpSpPr>
        <p:pic>
          <p:nvPicPr>
            <p:cNvPr id="22" name="Picture 8" descr="C:\Users\PAULMI~1\AppData\Local\Temp\scl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4290" y="4267200"/>
              <a:ext cx="1895475" cy="18764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162800" y="3962400"/>
              <a:ext cx="1371600" cy="338554"/>
            </a:xfrm>
            <a:prstGeom prst="rect">
              <a:avLst/>
            </a:prstGeom>
            <a:noFill/>
          </p:spPr>
          <p:txBody>
            <a:bodyPr wrap="square" rtlCol="0">
              <a:spAutoFit/>
            </a:bodyPr>
            <a:lstStyle/>
            <a:p>
              <a:pPr algn="ctr"/>
              <a:r>
                <a:rPr lang="en-US" sz="1600" dirty="0" smtClean="0">
                  <a:solidFill>
                    <a:srgbClr val="FF0000"/>
                  </a:solidFill>
                </a:rPr>
                <a:t>Pipe-to-Power</a:t>
              </a:r>
              <a:endParaRPr lang="en-US" sz="1600" dirty="0">
                <a:solidFill>
                  <a:srgbClr val="FF0000"/>
                </a:solidFill>
              </a:endParaRPr>
            </a:p>
          </p:txBody>
        </p:sp>
        <p:sp>
          <p:nvSpPr>
            <p:cNvPr id="30" name="TextBox 29"/>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TR-104787</a:t>
              </a:r>
            </a:p>
            <a:p>
              <a:pPr algn="ctr"/>
              <a:r>
                <a:rPr lang="en-US" sz="1400" dirty="0" smtClean="0">
                  <a:solidFill>
                    <a:prstClr val="black"/>
                  </a:solidFill>
                </a:rPr>
                <a:t>W2AGZ Technologies</a:t>
              </a:r>
              <a:endParaRPr lang="en-US" sz="1400" dirty="0">
                <a:solidFill>
                  <a:prstClr val="black"/>
                </a:solidFill>
              </a:endParaRPr>
            </a:p>
          </p:txBody>
        </p:sp>
      </p:grpSp>
    </p:spTree>
    <p:extLst>
      <p:ext uri="{BB962C8B-B14F-4D97-AF65-F5344CB8AC3E}">
        <p14:creationId xmlns:p14="http://schemas.microsoft.com/office/powerpoint/2010/main" val="171375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457200"/>
            <a:ext cx="1876425" cy="2733020"/>
            <a:chOff x="6910387" y="3886200"/>
            <a:chExt cx="1876425" cy="2733020"/>
          </a:xfrm>
        </p:grpSpPr>
        <p:pic>
          <p:nvPicPr>
            <p:cNvPr id="2050" name="Picture 2" descr="C:\Users\PAULMI~1\AppData\Local\Temp\scl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387" y="4210050"/>
              <a:ext cx="1876425"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3886200"/>
              <a:ext cx="1371600" cy="338554"/>
            </a:xfrm>
            <a:prstGeom prst="rect">
              <a:avLst/>
            </a:prstGeom>
            <a:noFill/>
          </p:spPr>
          <p:txBody>
            <a:bodyPr wrap="square" rtlCol="0">
              <a:spAutoFit/>
            </a:bodyPr>
            <a:lstStyle/>
            <a:p>
              <a:pPr algn="ctr"/>
              <a:r>
                <a:rPr lang="en-US" sz="1600" dirty="0" smtClean="0">
                  <a:solidFill>
                    <a:srgbClr val="FF0000"/>
                  </a:solidFill>
                </a:rPr>
                <a:t>HTSC dc Cable</a:t>
              </a:r>
              <a:endParaRPr lang="en-US" sz="1600" dirty="0">
                <a:solidFill>
                  <a:srgbClr val="FF0000"/>
                </a:solidFill>
              </a:endParaRPr>
            </a:p>
          </p:txBody>
        </p:sp>
        <p:sp>
          <p:nvSpPr>
            <p:cNvPr id="4" name="TextBox 3"/>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1020458</a:t>
              </a:r>
            </a:p>
            <a:p>
              <a:pPr algn="ctr"/>
              <a:r>
                <a:rPr lang="en-US" sz="1400" dirty="0" smtClean="0">
                  <a:solidFill>
                    <a:prstClr val="black"/>
                  </a:solidFill>
                </a:rPr>
                <a:t>W2AGZ Technologies</a:t>
              </a:r>
              <a:endParaRPr lang="en-US" sz="1400" dirty="0">
                <a:solidFill>
                  <a:prstClr val="black"/>
                </a:solidFill>
              </a:endParaRPr>
            </a:p>
          </p:txBody>
        </p:sp>
      </p:grpSp>
      <p:grpSp>
        <p:nvGrpSpPr>
          <p:cNvPr id="5" name="Group 4"/>
          <p:cNvGrpSpPr/>
          <p:nvPr/>
        </p:nvGrpSpPr>
        <p:grpSpPr>
          <a:xfrm>
            <a:off x="2438400" y="472440"/>
            <a:ext cx="1905000" cy="2727960"/>
            <a:chOff x="2438400" y="472440"/>
            <a:chExt cx="1905000" cy="2727960"/>
          </a:xfrm>
        </p:grpSpPr>
        <p:pic>
          <p:nvPicPr>
            <p:cNvPr id="2052" name="Picture 4" descr="C:\Users\PAULMI~1\AppData\Local\Temp\sc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81050"/>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2992" y="472440"/>
              <a:ext cx="1524000" cy="338554"/>
            </a:xfrm>
            <a:prstGeom prst="rect">
              <a:avLst/>
            </a:prstGeom>
            <a:noFill/>
          </p:spPr>
          <p:txBody>
            <a:bodyPr wrap="square" rtlCol="0">
              <a:spAutoFit/>
            </a:bodyPr>
            <a:lstStyle/>
            <a:p>
              <a:pPr algn="ctr"/>
              <a:r>
                <a:rPr lang="en-US" sz="1600" dirty="0" err="1" smtClean="0">
                  <a:solidFill>
                    <a:srgbClr val="FF0000"/>
                  </a:solidFill>
                </a:rPr>
                <a:t>Garwin-Matisoo</a:t>
              </a:r>
              <a:endParaRPr lang="en-US" sz="1600" dirty="0">
                <a:solidFill>
                  <a:srgbClr val="FF0000"/>
                </a:solidFill>
              </a:endParaRPr>
            </a:p>
          </p:txBody>
        </p:sp>
        <p:sp>
          <p:nvSpPr>
            <p:cNvPr id="8" name="TextBox 7"/>
            <p:cNvSpPr txBox="1"/>
            <p:nvPr/>
          </p:nvSpPr>
          <p:spPr>
            <a:xfrm>
              <a:off x="2576512" y="2677180"/>
              <a:ext cx="1766888" cy="523220"/>
            </a:xfrm>
            <a:prstGeom prst="rect">
              <a:avLst/>
            </a:prstGeom>
            <a:noFill/>
          </p:spPr>
          <p:txBody>
            <a:bodyPr wrap="square" rtlCol="0">
              <a:spAutoFit/>
            </a:bodyPr>
            <a:lstStyle/>
            <a:p>
              <a:pPr algn="ctr"/>
              <a:r>
                <a:rPr lang="en-US" sz="1400" dirty="0" err="1" smtClean="0">
                  <a:solidFill>
                    <a:srgbClr val="0070C0"/>
                  </a:solidFill>
                </a:rPr>
                <a:t>Garwin-Matisoo</a:t>
              </a:r>
              <a:r>
                <a:rPr lang="en-US" sz="1400" dirty="0" smtClean="0">
                  <a:solidFill>
                    <a:srgbClr val="0070C0"/>
                  </a:solidFill>
                </a:rPr>
                <a:t> IEEE</a:t>
              </a:r>
            </a:p>
            <a:p>
              <a:pPr algn="ctr"/>
              <a:r>
                <a:rPr lang="en-US" sz="1400" dirty="0" smtClean="0">
                  <a:solidFill>
                    <a:prstClr val="black"/>
                  </a:solidFill>
                </a:rPr>
                <a:t>W2AGZ Technologies</a:t>
              </a:r>
              <a:endParaRPr lang="en-US" sz="1400" dirty="0">
                <a:solidFill>
                  <a:prstClr val="black"/>
                </a:solidFill>
              </a:endParaRPr>
            </a:p>
          </p:txBody>
        </p:sp>
      </p:grpSp>
      <p:pic>
        <p:nvPicPr>
          <p:cNvPr id="1026" name="Picture 2" descr="C:\Users\PAULMI~1\AppData\Local\Temp\sc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95754"/>
            <a:ext cx="18859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57344" y="475488"/>
            <a:ext cx="1676400" cy="338554"/>
          </a:xfrm>
          <a:prstGeom prst="rect">
            <a:avLst/>
          </a:prstGeom>
          <a:noFill/>
        </p:spPr>
        <p:txBody>
          <a:bodyPr wrap="square" rtlCol="0">
            <a:spAutoFit/>
          </a:bodyPr>
          <a:lstStyle/>
          <a:p>
            <a:pPr algn="ctr"/>
            <a:r>
              <a:rPr lang="en-US" sz="1600" dirty="0" smtClean="0">
                <a:solidFill>
                  <a:srgbClr val="FF0000"/>
                </a:solidFill>
              </a:rPr>
              <a:t>HTSC Power Apps</a:t>
            </a:r>
            <a:endParaRPr lang="en-US" sz="1600" dirty="0">
              <a:solidFill>
                <a:srgbClr val="FF0000"/>
              </a:solidFill>
            </a:endParaRPr>
          </a:p>
        </p:txBody>
      </p:sp>
      <p:grpSp>
        <p:nvGrpSpPr>
          <p:cNvPr id="6" name="Group 5"/>
          <p:cNvGrpSpPr/>
          <p:nvPr/>
        </p:nvGrpSpPr>
        <p:grpSpPr>
          <a:xfrm>
            <a:off x="6751320" y="475488"/>
            <a:ext cx="1945005" cy="2729972"/>
            <a:chOff x="6751320" y="475488"/>
            <a:chExt cx="1945005" cy="2729972"/>
          </a:xfrm>
        </p:grpSpPr>
        <p:pic>
          <p:nvPicPr>
            <p:cNvPr id="1028" name="Picture 4" descr="C:\Users\PAULMI~1\AppData\Local\Temp\sc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814042"/>
              <a:ext cx="1914525" cy="18954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85432" y="475488"/>
              <a:ext cx="1676400" cy="338554"/>
            </a:xfrm>
            <a:prstGeom prst="rect">
              <a:avLst/>
            </a:prstGeom>
            <a:noFill/>
          </p:spPr>
          <p:txBody>
            <a:bodyPr wrap="square" rtlCol="0">
              <a:spAutoFit/>
            </a:bodyPr>
            <a:lstStyle/>
            <a:p>
              <a:pPr algn="ctr"/>
              <a:r>
                <a:rPr lang="en-US" sz="1600" dirty="0" err="1" smtClean="0">
                  <a:solidFill>
                    <a:srgbClr val="FF0000"/>
                  </a:solidFill>
                </a:rPr>
                <a:t>Cryo</a:t>
              </a:r>
              <a:r>
                <a:rPr lang="en-US" sz="1600" dirty="0" smtClean="0">
                  <a:solidFill>
                    <a:srgbClr val="FF0000"/>
                  </a:solidFill>
                </a:rPr>
                <a:t>-Delivery</a:t>
              </a:r>
              <a:endParaRPr lang="en-US" sz="1600" dirty="0">
                <a:solidFill>
                  <a:srgbClr val="FF0000"/>
                </a:solidFill>
              </a:endParaRPr>
            </a:p>
          </p:txBody>
        </p:sp>
        <p:sp>
          <p:nvSpPr>
            <p:cNvPr id="15" name="TextBox 14"/>
            <p:cNvSpPr txBox="1"/>
            <p:nvPr/>
          </p:nvSpPr>
          <p:spPr>
            <a:xfrm>
              <a:off x="6751320" y="2682240"/>
              <a:ext cx="1914525" cy="523220"/>
            </a:xfrm>
            <a:prstGeom prst="rect">
              <a:avLst/>
            </a:prstGeom>
            <a:noFill/>
          </p:spPr>
          <p:txBody>
            <a:bodyPr wrap="square" rtlCol="0">
              <a:spAutoFit/>
            </a:bodyPr>
            <a:lstStyle/>
            <a:p>
              <a:pPr algn="ctr"/>
              <a:r>
                <a:rPr lang="en-US" sz="1400" dirty="0" smtClean="0">
                  <a:solidFill>
                    <a:srgbClr val="0070C0"/>
                  </a:solidFill>
                </a:rPr>
                <a:t>Co-Transmission (2006)</a:t>
              </a:r>
            </a:p>
            <a:p>
              <a:pPr algn="ctr"/>
              <a:r>
                <a:rPr lang="en-US" sz="1400" dirty="0" smtClean="0">
                  <a:solidFill>
                    <a:prstClr val="black"/>
                  </a:solidFill>
                </a:rPr>
                <a:t>W2AGZ Technologies</a:t>
              </a:r>
              <a:endParaRPr lang="en-US" sz="1400" dirty="0">
                <a:solidFill>
                  <a:prstClr val="black"/>
                </a:solidFill>
              </a:endParaRPr>
            </a:p>
          </p:txBody>
        </p:sp>
      </p:grpSp>
      <p:grpSp>
        <p:nvGrpSpPr>
          <p:cNvPr id="9" name="Group 8"/>
          <p:cNvGrpSpPr/>
          <p:nvPr/>
        </p:nvGrpSpPr>
        <p:grpSpPr>
          <a:xfrm>
            <a:off x="304800" y="3532632"/>
            <a:ext cx="1885950" cy="2424125"/>
            <a:chOff x="304800" y="3532632"/>
            <a:chExt cx="1885950" cy="2424125"/>
          </a:xfrm>
        </p:grpSpPr>
        <p:pic>
          <p:nvPicPr>
            <p:cNvPr id="1030" name="Picture 6" descr="C:\Users\PAULMI~1\AppData\Local\Temp\scl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2905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5189" y="3532632"/>
              <a:ext cx="1766888" cy="338554"/>
            </a:xfrm>
            <a:prstGeom prst="rect">
              <a:avLst/>
            </a:prstGeom>
            <a:noFill/>
          </p:spPr>
          <p:txBody>
            <a:bodyPr wrap="square" rtlCol="0">
              <a:spAutoFit/>
            </a:bodyPr>
            <a:lstStyle/>
            <a:p>
              <a:pPr algn="ctr"/>
              <a:r>
                <a:rPr lang="en-US" sz="1600" dirty="0" smtClean="0">
                  <a:solidFill>
                    <a:srgbClr val="FF0000"/>
                  </a:solidFill>
                </a:rPr>
                <a:t>Shale Gas Reserves</a:t>
              </a:r>
              <a:endParaRPr lang="en-US" sz="1600" dirty="0">
                <a:solidFill>
                  <a:srgbClr val="FF0000"/>
                </a:solidFill>
              </a:endParaRPr>
            </a:p>
          </p:txBody>
        </p:sp>
        <p:sp>
          <p:nvSpPr>
            <p:cNvPr id="19" name="TextBox 18"/>
            <p:cNvSpPr txBox="1"/>
            <p:nvPr/>
          </p:nvSpPr>
          <p:spPr>
            <a:xfrm>
              <a:off x="366712" y="5648980"/>
              <a:ext cx="1766888" cy="307777"/>
            </a:xfrm>
            <a:prstGeom prst="rect">
              <a:avLst/>
            </a:prstGeom>
            <a:noFill/>
          </p:spPr>
          <p:txBody>
            <a:bodyPr wrap="square" rtlCol="0">
              <a:spAutoFit/>
            </a:bodyPr>
            <a:lstStyle/>
            <a:p>
              <a:pPr algn="ctr"/>
              <a:r>
                <a:rPr lang="en-US" sz="1400" dirty="0" smtClean="0">
                  <a:solidFill>
                    <a:srgbClr val="0070C0"/>
                  </a:solidFill>
                </a:rPr>
                <a:t>EIA Shale Data (2013)</a:t>
              </a:r>
            </a:p>
          </p:txBody>
        </p:sp>
      </p:grpSp>
      <p:grpSp>
        <p:nvGrpSpPr>
          <p:cNvPr id="10" name="Group 9"/>
          <p:cNvGrpSpPr/>
          <p:nvPr/>
        </p:nvGrpSpPr>
        <p:grpSpPr>
          <a:xfrm>
            <a:off x="2514600" y="3526536"/>
            <a:ext cx="1905000" cy="2420041"/>
            <a:chOff x="2514600" y="3526536"/>
            <a:chExt cx="1905000" cy="2420041"/>
          </a:xfrm>
        </p:grpSpPr>
        <p:pic>
          <p:nvPicPr>
            <p:cNvPr id="1032" name="Picture 8" descr="C:\Users\PAULMI~1\AppData\Local\Temp\scl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858768"/>
              <a:ext cx="1905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76512" y="3526536"/>
              <a:ext cx="1766888" cy="338554"/>
            </a:xfrm>
            <a:prstGeom prst="rect">
              <a:avLst/>
            </a:prstGeom>
            <a:noFill/>
          </p:spPr>
          <p:txBody>
            <a:bodyPr wrap="square" rtlCol="0">
              <a:spAutoFit/>
            </a:bodyPr>
            <a:lstStyle/>
            <a:p>
              <a:pPr algn="ctr"/>
              <a:r>
                <a:rPr lang="en-US" sz="1600" dirty="0" smtClean="0">
                  <a:solidFill>
                    <a:srgbClr val="FF0000"/>
                  </a:solidFill>
                </a:rPr>
                <a:t>Lublin Gas Fields</a:t>
              </a:r>
              <a:endParaRPr lang="en-US" sz="1600" dirty="0">
                <a:solidFill>
                  <a:srgbClr val="FF0000"/>
                </a:solidFill>
              </a:endParaRPr>
            </a:p>
          </p:txBody>
        </p:sp>
        <p:sp>
          <p:nvSpPr>
            <p:cNvPr id="22" name="TextBox 21"/>
            <p:cNvSpPr txBox="1"/>
            <p:nvPr/>
          </p:nvSpPr>
          <p:spPr>
            <a:xfrm>
              <a:off x="2576512" y="5638800"/>
              <a:ext cx="1766888" cy="307777"/>
            </a:xfrm>
            <a:prstGeom prst="rect">
              <a:avLst/>
            </a:prstGeom>
            <a:noFill/>
          </p:spPr>
          <p:txBody>
            <a:bodyPr wrap="square" rtlCol="0">
              <a:spAutoFit/>
            </a:bodyPr>
            <a:lstStyle/>
            <a:p>
              <a:pPr algn="ctr"/>
              <a:r>
                <a:rPr lang="en-US" sz="1400" dirty="0" err="1" smtClean="0">
                  <a:solidFill>
                    <a:srgbClr val="0070C0"/>
                  </a:solidFill>
                </a:rPr>
                <a:t>Wola</a:t>
              </a:r>
              <a:r>
                <a:rPr lang="en-US" sz="1400" dirty="0" smtClean="0">
                  <a:solidFill>
                    <a:srgbClr val="0070C0"/>
                  </a:solidFill>
                </a:rPr>
                <a:t> Wikipedia</a:t>
              </a:r>
            </a:p>
          </p:txBody>
        </p:sp>
      </p:grpSp>
      <p:grpSp>
        <p:nvGrpSpPr>
          <p:cNvPr id="13" name="Group 12"/>
          <p:cNvGrpSpPr/>
          <p:nvPr/>
        </p:nvGrpSpPr>
        <p:grpSpPr>
          <a:xfrm>
            <a:off x="4724400" y="3532632"/>
            <a:ext cx="1885950" cy="2639568"/>
            <a:chOff x="4724400" y="3532632"/>
            <a:chExt cx="1885950" cy="2639568"/>
          </a:xfrm>
        </p:grpSpPr>
        <p:sp>
          <p:nvSpPr>
            <p:cNvPr id="12" name="TextBox 11"/>
            <p:cNvSpPr txBox="1"/>
            <p:nvPr/>
          </p:nvSpPr>
          <p:spPr>
            <a:xfrm>
              <a:off x="4783264" y="5648980"/>
              <a:ext cx="1766888" cy="523220"/>
            </a:xfrm>
            <a:prstGeom prst="rect">
              <a:avLst/>
            </a:prstGeom>
            <a:noFill/>
          </p:spPr>
          <p:txBody>
            <a:bodyPr wrap="square" rtlCol="0">
              <a:spAutoFit/>
            </a:bodyPr>
            <a:lstStyle/>
            <a:p>
              <a:pPr algn="ctr"/>
              <a:r>
                <a:rPr lang="en-US" sz="1400" dirty="0" smtClean="0">
                  <a:solidFill>
                    <a:srgbClr val="0070C0"/>
                  </a:solidFill>
                </a:rPr>
                <a:t>Stanford (2011)</a:t>
              </a:r>
            </a:p>
            <a:p>
              <a:pPr algn="ctr"/>
              <a:r>
                <a:rPr lang="en-US" sz="1400" dirty="0" smtClean="0">
                  <a:solidFill>
                    <a:prstClr val="black"/>
                  </a:solidFill>
                </a:rPr>
                <a:t>W2AGZ Technologies</a:t>
              </a:r>
              <a:endParaRPr lang="en-US" sz="1400" dirty="0">
                <a:solidFill>
                  <a:prstClr val="black"/>
                </a:solidFill>
              </a:endParaRPr>
            </a:p>
          </p:txBody>
        </p:sp>
        <p:pic>
          <p:nvPicPr>
            <p:cNvPr id="1034" name="Picture 10" descr="C:\Users\PAULMI~1\AppData\Local\Temp\scl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878199"/>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773168" y="3532632"/>
              <a:ext cx="1766888" cy="338554"/>
            </a:xfrm>
            <a:prstGeom prst="rect">
              <a:avLst/>
            </a:prstGeom>
            <a:noFill/>
          </p:spPr>
          <p:txBody>
            <a:bodyPr wrap="square" rtlCol="0">
              <a:spAutoFit/>
            </a:bodyPr>
            <a:lstStyle/>
            <a:p>
              <a:pPr algn="ctr"/>
              <a:r>
                <a:rPr lang="en-US" sz="1600" dirty="0" smtClean="0">
                  <a:solidFill>
                    <a:srgbClr val="FF0000"/>
                  </a:solidFill>
                </a:rPr>
                <a:t>Energy Amplifier</a:t>
              </a:r>
              <a:endParaRPr lang="en-US" sz="1600" dirty="0">
                <a:solidFill>
                  <a:srgbClr val="FF0000"/>
                </a:solidFill>
              </a:endParaRPr>
            </a:p>
          </p:txBody>
        </p:sp>
      </p:grpSp>
      <p:sp>
        <p:nvSpPr>
          <p:cNvPr id="28" name="TextBox 27"/>
          <p:cNvSpPr txBox="1"/>
          <p:nvPr/>
        </p:nvSpPr>
        <p:spPr>
          <a:xfrm>
            <a:off x="4608576" y="2676144"/>
            <a:ext cx="1766888" cy="523220"/>
          </a:xfrm>
          <a:prstGeom prst="rect">
            <a:avLst/>
          </a:prstGeom>
          <a:noFill/>
        </p:spPr>
        <p:txBody>
          <a:bodyPr wrap="square" rtlCol="0">
            <a:spAutoFit/>
          </a:bodyPr>
          <a:lstStyle/>
          <a:p>
            <a:pPr algn="ctr"/>
            <a:r>
              <a:rPr lang="en-US" sz="1400" dirty="0" smtClean="0">
                <a:solidFill>
                  <a:srgbClr val="0070C0"/>
                </a:solidFill>
              </a:rPr>
              <a:t>Wroclaw (2010)</a:t>
            </a:r>
            <a:endParaRPr lang="en-US" sz="1400" dirty="0" smtClean="0">
              <a:solidFill>
                <a:srgbClr val="0070C0"/>
              </a:solidFill>
            </a:endParaRPr>
          </a:p>
          <a:p>
            <a:pPr algn="ctr"/>
            <a:r>
              <a:rPr lang="en-US" sz="1400" dirty="0" smtClean="0">
                <a:solidFill>
                  <a:prstClr val="black"/>
                </a:solidFill>
              </a:rPr>
              <a:t>W2AGZ Technologies</a:t>
            </a:r>
            <a:endParaRPr lang="en-US" sz="1400" dirty="0">
              <a:solidFill>
                <a:prstClr val="black"/>
              </a:solidFill>
            </a:endParaRPr>
          </a:p>
        </p:txBody>
      </p:sp>
    </p:spTree>
    <p:extLst>
      <p:ext uri="{BB962C8B-B14F-4D97-AF65-F5344CB8AC3E}">
        <p14:creationId xmlns:p14="http://schemas.microsoft.com/office/powerpoint/2010/main" val="82484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smtClean="0">
                <a:solidFill>
                  <a:srgbClr val="0070C0"/>
                </a:solidFill>
              </a:rPr>
              <a:t>Preamble</a:t>
            </a:r>
            <a:endParaRPr lang="en-US" b="1" u="sng" dirty="0">
              <a:solidFill>
                <a:srgbClr val="0070C0"/>
              </a:solidFill>
            </a:endParaRPr>
          </a:p>
        </p:txBody>
      </p:sp>
      <p:sp>
        <p:nvSpPr>
          <p:cNvPr id="5" name="Content Placeholder 4"/>
          <p:cNvSpPr>
            <a:spLocks noGrp="1"/>
          </p:cNvSpPr>
          <p:nvPr>
            <p:ph idx="1"/>
          </p:nvPr>
        </p:nvSpPr>
        <p:spPr>
          <a:xfrm>
            <a:off x="228600" y="1600200"/>
            <a:ext cx="8458200" cy="4525963"/>
          </a:xfrm>
        </p:spPr>
        <p:txBody>
          <a:bodyPr>
            <a:normAutofit lnSpcReduction="10000"/>
          </a:bodyPr>
          <a:lstStyle/>
          <a:p>
            <a:r>
              <a:rPr lang="en-US" u="sng" dirty="0" smtClean="0"/>
              <a:t>Discovery</a:t>
            </a:r>
          </a:p>
          <a:p>
            <a:pPr lvl="1"/>
            <a:r>
              <a:rPr lang="en-US" dirty="0" smtClean="0"/>
              <a:t>Cu-</a:t>
            </a:r>
            <a:r>
              <a:rPr lang="en-US" dirty="0" err="1" smtClean="0"/>
              <a:t>Perovskites</a:t>
            </a:r>
            <a:r>
              <a:rPr lang="en-US" dirty="0" smtClean="0"/>
              <a:t>:  20-135 </a:t>
            </a:r>
            <a:r>
              <a:rPr lang="en-US" dirty="0"/>
              <a:t>K </a:t>
            </a:r>
            <a:r>
              <a:rPr lang="en-US" dirty="0" smtClean="0"/>
              <a:t>(1986-1993) </a:t>
            </a:r>
          </a:p>
          <a:p>
            <a:pPr lvl="1"/>
            <a:r>
              <a:rPr lang="en-US" dirty="0" smtClean="0"/>
              <a:t>MgB</a:t>
            </a:r>
            <a:r>
              <a:rPr lang="en-US" baseline="-25000" dirty="0" smtClean="0"/>
              <a:t>2</a:t>
            </a:r>
            <a:r>
              <a:rPr lang="en-US" dirty="0" smtClean="0"/>
              <a:t>:  40 K  (2001-2002) </a:t>
            </a:r>
          </a:p>
          <a:p>
            <a:pPr lvl="1"/>
            <a:r>
              <a:rPr lang="en-US" dirty="0" smtClean="0"/>
              <a:t>Fe-</a:t>
            </a:r>
            <a:r>
              <a:rPr lang="en-US" dirty="0" err="1" smtClean="0"/>
              <a:t>Pnictides</a:t>
            </a:r>
            <a:r>
              <a:rPr lang="en-US" dirty="0" smtClean="0"/>
              <a:t>:  4-55 K </a:t>
            </a:r>
            <a:r>
              <a:rPr lang="en-US" sz="3200" dirty="0" smtClean="0">
                <a:solidFill>
                  <a:prstClr val="black"/>
                </a:solidFill>
              </a:rPr>
              <a:t>(2006-Present) </a:t>
            </a:r>
            <a:endParaRPr lang="en-US" dirty="0" smtClean="0"/>
          </a:p>
          <a:p>
            <a:r>
              <a:rPr lang="en-US" u="sng" dirty="0" smtClean="0"/>
              <a:t>Power Application R&amp;D</a:t>
            </a:r>
          </a:p>
          <a:p>
            <a:pPr lvl="1"/>
            <a:r>
              <a:rPr lang="en-US" dirty="0" smtClean="0"/>
              <a:t>Basic wire development; OPIT, IBAD, </a:t>
            </a:r>
            <a:r>
              <a:rPr lang="en-US" dirty="0" err="1" smtClean="0"/>
              <a:t>RABiTS</a:t>
            </a:r>
            <a:r>
              <a:rPr lang="en-US" dirty="0" smtClean="0"/>
              <a:t>: USA, Japan, Germany, Italy, S. Korea, Russia (1987-2008) </a:t>
            </a:r>
          </a:p>
          <a:p>
            <a:pPr lvl="1"/>
            <a:r>
              <a:rPr lang="en-US" dirty="0" smtClean="0"/>
              <a:t>ac &amp; dc Cables; Many: USA, Japan, Europe, S. Korea, China, Russia (1992-Present)</a:t>
            </a:r>
          </a:p>
          <a:p>
            <a:pPr marL="457200" lvl="1" indent="0">
              <a:buNone/>
            </a:pPr>
            <a:endParaRPr lang="en-US" dirty="0" smtClean="0"/>
          </a:p>
        </p:txBody>
      </p:sp>
      <p:sp>
        <p:nvSpPr>
          <p:cNvPr id="6" name="Cloud 5"/>
          <p:cNvSpPr/>
          <p:nvPr/>
        </p:nvSpPr>
        <p:spPr>
          <a:xfrm>
            <a:off x="5791200" y="76200"/>
            <a:ext cx="3124200" cy="1981200"/>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0000"/>
                </a:solidFill>
              </a:rPr>
              <a:t>Read This Column First</a:t>
            </a:r>
            <a:r>
              <a:rPr lang="en-US" sz="2800" b="1" i="1" dirty="0" smtClean="0">
                <a:solidFill>
                  <a:srgbClr val="FF0000"/>
                </a:solidFill>
              </a:rPr>
              <a:t>!</a:t>
            </a:r>
            <a:endParaRPr lang="en-US" sz="2800" b="1" i="1" dirty="0"/>
          </a:p>
        </p:txBody>
      </p:sp>
    </p:spTree>
    <p:extLst>
      <p:ext uri="{BB962C8B-B14F-4D97-AF65-F5344CB8AC3E}">
        <p14:creationId xmlns:p14="http://schemas.microsoft.com/office/powerpoint/2010/main" val="10836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8458200" cy="6659563"/>
          </a:xfrm>
        </p:spPr>
        <p:txBody>
          <a:bodyPr>
            <a:normAutofit lnSpcReduction="10000"/>
          </a:bodyPr>
          <a:lstStyle/>
          <a:p>
            <a:pPr lvl="1"/>
            <a:r>
              <a:rPr lang="en-US" dirty="0" smtClean="0"/>
              <a:t>Power Control &amp; Energy Storage (FCLs, SMES); Many: </a:t>
            </a:r>
            <a:r>
              <a:rPr lang="en-US" dirty="0"/>
              <a:t>USA, Japan, Europe, S. Korea, China, Russia (1992-Present</a:t>
            </a:r>
            <a:r>
              <a:rPr lang="en-US" dirty="0" smtClean="0"/>
              <a:t>)</a:t>
            </a:r>
          </a:p>
          <a:p>
            <a:pPr lvl="1"/>
            <a:r>
              <a:rPr lang="en-US" dirty="0" smtClean="0"/>
              <a:t>Utility Demonstrations of Above Technologies</a:t>
            </a:r>
          </a:p>
          <a:p>
            <a:pPr lvl="2"/>
            <a:r>
              <a:rPr lang="en-US" dirty="0" smtClean="0"/>
              <a:t>Investor-owned (Only in USA: EPRI membership)</a:t>
            </a:r>
          </a:p>
          <a:p>
            <a:pPr lvl="2"/>
            <a:r>
              <a:rPr lang="en-US" dirty="0" smtClean="0"/>
              <a:t>“Public” (USA: LIPA, National Grid; Japan: TEPCO, Chubu)</a:t>
            </a:r>
          </a:p>
          <a:p>
            <a:r>
              <a:rPr lang="en-US" u="sng" dirty="0" smtClean="0"/>
              <a:t>Government-sponsored R&amp;D</a:t>
            </a:r>
          </a:p>
          <a:p>
            <a:pPr lvl="1"/>
            <a:r>
              <a:rPr lang="en-US" dirty="0" smtClean="0"/>
              <a:t>DOE (USA, 1987-2008)</a:t>
            </a:r>
          </a:p>
          <a:p>
            <a:pPr lvl="1"/>
            <a:r>
              <a:rPr lang="en-US" dirty="0" smtClean="0"/>
              <a:t>MITI, METI, ISTEC (Japan, 1987-Present(?))</a:t>
            </a:r>
          </a:p>
          <a:p>
            <a:pPr lvl="1"/>
            <a:r>
              <a:rPr lang="en-US" dirty="0" smtClean="0"/>
              <a:t>KEPRI (S. Korea, 1990-Present(?))</a:t>
            </a:r>
          </a:p>
          <a:p>
            <a:r>
              <a:rPr lang="en-US" u="sng" dirty="0" smtClean="0"/>
              <a:t>Commercial Development (1987-Present)</a:t>
            </a:r>
          </a:p>
          <a:p>
            <a:pPr lvl="1"/>
            <a:r>
              <a:rPr lang="en-US" dirty="0" smtClean="0"/>
              <a:t>USA (AMSC, STI,...)</a:t>
            </a:r>
          </a:p>
          <a:p>
            <a:pPr lvl="1"/>
            <a:r>
              <a:rPr lang="en-US" dirty="0" smtClean="0"/>
              <a:t>Japan (</a:t>
            </a:r>
            <a:r>
              <a:rPr lang="en-US" dirty="0" err="1" smtClean="0"/>
              <a:t>Furakawa</a:t>
            </a:r>
            <a:r>
              <a:rPr lang="en-US" dirty="0" smtClean="0"/>
              <a:t>, Fukushima, Sumitomo...</a:t>
            </a:r>
          </a:p>
          <a:p>
            <a:pPr lvl="1"/>
            <a:r>
              <a:rPr lang="en-US" dirty="0" smtClean="0"/>
              <a:t>Europe (Columbus,...)</a:t>
            </a:r>
          </a:p>
          <a:p>
            <a:pPr lvl="1"/>
            <a:endParaRPr lang="en-US" dirty="0" smtClean="0"/>
          </a:p>
        </p:txBody>
      </p:sp>
    </p:spTree>
    <p:extLst>
      <p:ext uri="{BB962C8B-B14F-4D97-AF65-F5344CB8AC3E}">
        <p14:creationId xmlns:p14="http://schemas.microsoft.com/office/powerpoint/2010/main" val="264773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229600" cy="3581399"/>
          </a:xfrm>
        </p:spPr>
        <p:txBody>
          <a:bodyPr>
            <a:normAutofit fontScale="92500"/>
          </a:bodyPr>
          <a:lstStyle/>
          <a:p>
            <a:r>
              <a:rPr lang="en-US" u="sng" dirty="0" smtClean="0"/>
              <a:t>HTSC Commercial Applications in Power</a:t>
            </a:r>
          </a:p>
          <a:p>
            <a:pPr lvl="1"/>
            <a:r>
              <a:rPr lang="en-US" sz="2400" dirty="0" smtClean="0"/>
              <a:t>At the time of its discovery, HTSC was heralded to soon embody a multibillion dollar market in Power Applications.</a:t>
            </a:r>
          </a:p>
          <a:p>
            <a:pPr lvl="1"/>
            <a:r>
              <a:rPr lang="en-US" sz="2400" dirty="0" smtClean="0"/>
              <a:t>Yet today, despite billions of dollars of investment in R&amp;D and demonstrations by governments worldwide, not one “investor owned utility” and only perhaps two or three “public utilities,” have permanently deployed HTSC apps on the Grid.</a:t>
            </a:r>
          </a:p>
          <a:p>
            <a:pPr lvl="1"/>
            <a:r>
              <a:rPr lang="en-US" sz="2400" dirty="0" smtClean="0"/>
              <a:t>Why not?  (see “Upbraiding the Utilities”)</a:t>
            </a:r>
          </a:p>
          <a:p>
            <a:pPr marL="457200" lvl="1" indent="0">
              <a:buNone/>
            </a:pPr>
            <a:r>
              <a:rPr lang="en-US" sz="2400" dirty="0"/>
              <a:t> </a:t>
            </a:r>
            <a:r>
              <a:rPr lang="en-US" sz="2400" dirty="0" smtClean="0"/>
              <a:t>  </a:t>
            </a:r>
            <a:r>
              <a:rPr lang="en-US" sz="2400" dirty="0" smtClean="0"/>
              <a:t>  Some reasons </a:t>
            </a:r>
            <a:r>
              <a:rPr lang="en-US" sz="1900" dirty="0" smtClean="0"/>
              <a:t>(private communications from several large US IOU’s):</a:t>
            </a:r>
          </a:p>
        </p:txBody>
      </p:sp>
      <p:sp>
        <p:nvSpPr>
          <p:cNvPr id="2" name="TextBox 1"/>
          <p:cNvSpPr txBox="1"/>
          <p:nvPr/>
        </p:nvSpPr>
        <p:spPr>
          <a:xfrm>
            <a:off x="838200" y="4038600"/>
            <a:ext cx="5562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 returns do not justify the investment, even if the cost of the wire were zero!</a:t>
            </a:r>
          </a:p>
          <a:p>
            <a:pPr marL="285750" indent="-285750">
              <a:buFont typeface="Arial" panose="020B0604020202020204" pitchFamily="34" charset="0"/>
              <a:buChar char="•"/>
            </a:pPr>
            <a:r>
              <a:rPr lang="en-US" dirty="0" smtClean="0"/>
              <a:t>Installation is a hassle, and current technology works pretty well and is improving (viz., “Smart Grid”)</a:t>
            </a:r>
          </a:p>
          <a:p>
            <a:pPr marL="285750" indent="-285750">
              <a:buFont typeface="Arial" panose="020B0604020202020204" pitchFamily="34" charset="0"/>
              <a:buChar char="•"/>
            </a:pPr>
            <a:r>
              <a:rPr lang="en-US" dirty="0" smtClean="0"/>
              <a:t>Any new technology “skill set” would require lengthy negotiations with labor unions at the “lineman” level.</a:t>
            </a:r>
          </a:p>
          <a:p>
            <a:pPr marL="285750" indent="-285750">
              <a:buFont typeface="Arial" panose="020B0604020202020204" pitchFamily="34" charset="0"/>
              <a:buChar char="•"/>
            </a:pPr>
            <a:r>
              <a:rPr lang="en-US" dirty="0" smtClean="0"/>
              <a:t>So what’s/where’s the “compelling need” to deploy HTSC on the Grid?</a:t>
            </a:r>
            <a:endParaRPr lang="en-US" dirty="0"/>
          </a:p>
        </p:txBody>
      </p:sp>
      <p:grpSp>
        <p:nvGrpSpPr>
          <p:cNvPr id="4" name="Group 3"/>
          <p:cNvGrpSpPr/>
          <p:nvPr/>
        </p:nvGrpSpPr>
        <p:grpSpPr>
          <a:xfrm>
            <a:off x="6781800" y="3733800"/>
            <a:ext cx="1885950" cy="2957525"/>
            <a:chOff x="6953250" y="582168"/>
            <a:chExt cx="1885950" cy="2957525"/>
          </a:xfrm>
        </p:grpSpPr>
        <p:pic>
          <p:nvPicPr>
            <p:cNvPr id="5" name="Picture 8" descr="C:\Users\PAULMI~1\AppData\Local\Temp\sc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905637"/>
              <a:ext cx="1885950" cy="1895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3250" y="2801029"/>
              <a:ext cx="1885950" cy="738664"/>
            </a:xfrm>
            <a:prstGeom prst="rect">
              <a:avLst/>
            </a:prstGeom>
            <a:noFill/>
          </p:spPr>
          <p:txBody>
            <a:bodyPr wrap="square" rtlCol="0">
              <a:spAutoFit/>
            </a:bodyPr>
            <a:lstStyle/>
            <a:p>
              <a:pPr algn="ctr"/>
              <a:r>
                <a:rPr lang="en-US" sz="1400" dirty="0" smtClean="0">
                  <a:solidFill>
                    <a:srgbClr val="0070C0"/>
                  </a:solidFill>
                </a:rPr>
                <a:t>Upbraiding the Utilities</a:t>
              </a:r>
            </a:p>
            <a:p>
              <a:pPr algn="ctr"/>
              <a:r>
                <a:rPr lang="en-US" sz="1400" dirty="0" smtClean="0"/>
                <a:t>2011 P. M. Grant’s Editorial in Cold Facts</a:t>
              </a:r>
              <a:endParaRPr lang="en-US" sz="1400" dirty="0"/>
            </a:p>
          </p:txBody>
        </p:sp>
        <p:sp>
          <p:nvSpPr>
            <p:cNvPr id="7" name="TextBox 6"/>
            <p:cNvSpPr txBox="1"/>
            <p:nvPr/>
          </p:nvSpPr>
          <p:spPr>
            <a:xfrm>
              <a:off x="7280529" y="582168"/>
              <a:ext cx="1143000" cy="338554"/>
            </a:xfrm>
            <a:prstGeom prst="rect">
              <a:avLst/>
            </a:prstGeom>
            <a:noFill/>
          </p:spPr>
          <p:txBody>
            <a:bodyPr wrap="square" rtlCol="0">
              <a:spAutoFit/>
            </a:bodyPr>
            <a:lstStyle/>
            <a:p>
              <a:pPr algn="ctr"/>
              <a:r>
                <a:rPr lang="en-US" sz="1600" dirty="0" smtClean="0">
                  <a:solidFill>
                    <a:srgbClr val="FF0000"/>
                  </a:solidFill>
                </a:rPr>
                <a:t>Cold Facts</a:t>
              </a:r>
              <a:endParaRPr lang="en-US" sz="1600" dirty="0">
                <a:solidFill>
                  <a:srgbClr val="FF0000"/>
                </a:solidFill>
              </a:endParaRPr>
            </a:p>
          </p:txBody>
        </p:sp>
      </p:grpSp>
      <p:cxnSp>
        <p:nvCxnSpPr>
          <p:cNvPr id="9" name="Straight Arrow Connector 8"/>
          <p:cNvCxnSpPr/>
          <p:nvPr/>
        </p:nvCxnSpPr>
        <p:spPr>
          <a:xfrm>
            <a:off x="6248400" y="3810000"/>
            <a:ext cx="533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1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Energy Needs:</a:t>
            </a:r>
            <a:br>
              <a:rPr lang="en-US" dirty="0" smtClean="0"/>
            </a:br>
            <a:r>
              <a:rPr lang="en-US" dirty="0" smtClean="0"/>
              <a:t>- Challenges &amp; Approaches/Solutions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Challenges</a:t>
            </a:r>
          </a:p>
          <a:p>
            <a:pPr lvl="1"/>
            <a:r>
              <a:rPr lang="en-US" dirty="0" smtClean="0"/>
              <a:t>An expanding global population aspiring to the energy-consumption standard of living existing in Europe </a:t>
            </a:r>
            <a:r>
              <a:rPr lang="en-US" dirty="0" smtClean="0"/>
              <a:t>and North </a:t>
            </a:r>
            <a:r>
              <a:rPr lang="en-US" dirty="0" smtClean="0"/>
              <a:t>America and </a:t>
            </a:r>
            <a:r>
              <a:rPr lang="en-US" dirty="0" smtClean="0"/>
              <a:t>targeted </a:t>
            </a:r>
            <a:r>
              <a:rPr lang="en-US" dirty="0"/>
              <a:t>by</a:t>
            </a:r>
            <a:r>
              <a:rPr lang="en-US" dirty="0" smtClean="0"/>
              <a:t> the emerging societies of middle and western Asia, the Indian subcontinent, Africa and South America.</a:t>
            </a:r>
          </a:p>
          <a:p>
            <a:pPr lvl="1"/>
            <a:r>
              <a:rPr lang="en-US" dirty="0" smtClean="0"/>
              <a:t>Possible adverse climate impact arising from the combustion products of increased amounts of fossil fuels consumed in pursuit of their objective.</a:t>
            </a:r>
          </a:p>
          <a:p>
            <a:pPr lvl="1"/>
            <a:r>
              <a:rPr lang="en-US" dirty="0" smtClean="0"/>
              <a:t>Limited ability to address such needs via renewable alternatives and associated physical constraints and socio-eco-invasive impact imposed by widespread deployment of solar, wind, and bio-sourced alternative sources.</a:t>
            </a:r>
          </a:p>
          <a:p>
            <a:r>
              <a:rPr lang="en-US" dirty="0" smtClean="0"/>
              <a:t>Approaches/Solutions</a:t>
            </a:r>
          </a:p>
          <a:p>
            <a:pPr lvl="1"/>
            <a:r>
              <a:rPr lang="en-US" u="sng" dirty="0" smtClean="0"/>
              <a:t>Vast reserves of natural gas </a:t>
            </a:r>
            <a:r>
              <a:rPr lang="en-US" dirty="0" smtClean="0"/>
              <a:t>have been uncovered worldwide, and attendant cost-effective retrieval technologies have been developed.</a:t>
            </a:r>
          </a:p>
          <a:p>
            <a:pPr lvl="1"/>
            <a:r>
              <a:rPr lang="en-US" sz="3400" b="1" i="1" u="sng" dirty="0" smtClean="0">
                <a:solidFill>
                  <a:srgbClr val="FF0000"/>
                </a:solidFill>
              </a:rPr>
              <a:t>Let’s start using them!</a:t>
            </a:r>
          </a:p>
          <a:p>
            <a:endParaRPr lang="en-US" dirty="0"/>
          </a:p>
        </p:txBody>
      </p:sp>
    </p:spTree>
    <p:extLst>
      <p:ext uri="{BB962C8B-B14F-4D97-AF65-F5344CB8AC3E}">
        <p14:creationId xmlns:p14="http://schemas.microsoft.com/office/powerpoint/2010/main" val="353967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fontScale="90000"/>
          </a:bodyPr>
          <a:lstStyle/>
          <a:p>
            <a:r>
              <a:rPr lang="en-US" b="1" u="sng" dirty="0" smtClean="0">
                <a:solidFill>
                  <a:srgbClr val="0070C0"/>
                </a:solidFill>
              </a:rPr>
              <a:t>A New Worldwide </a:t>
            </a:r>
            <a:r>
              <a:rPr lang="en-US" b="1" i="1" u="sng" dirty="0" smtClean="0">
                <a:solidFill>
                  <a:srgbClr val="0070C0"/>
                </a:solidFill>
              </a:rPr>
              <a:t>Opportunity</a:t>
            </a:r>
            <a:r>
              <a:rPr lang="en-US" b="1" u="sng" dirty="0" smtClean="0">
                <a:solidFill>
                  <a:srgbClr val="0070C0"/>
                </a:solidFill>
              </a:rPr>
              <a:t> for  HTSC?</a:t>
            </a:r>
            <a:endParaRPr lang="en-US" b="1" u="sng" dirty="0">
              <a:solidFill>
                <a:srgbClr val="0070C0"/>
              </a:solidFill>
            </a:endParaRPr>
          </a:p>
        </p:txBody>
      </p:sp>
      <p:sp>
        <p:nvSpPr>
          <p:cNvPr id="4" name="TextBox 3"/>
          <p:cNvSpPr txBox="1"/>
          <p:nvPr/>
        </p:nvSpPr>
        <p:spPr>
          <a:xfrm>
            <a:off x="1524000" y="1320225"/>
            <a:ext cx="5943600" cy="584775"/>
          </a:xfrm>
          <a:prstGeom prst="rect">
            <a:avLst/>
          </a:prstGeom>
          <a:noFill/>
        </p:spPr>
        <p:txBody>
          <a:bodyPr wrap="square" rtlCol="0">
            <a:spAutoFit/>
          </a:bodyPr>
          <a:lstStyle/>
          <a:p>
            <a:pPr algn="ctr"/>
            <a:r>
              <a:rPr lang="en-US" sz="3200" b="1" i="1" u="sng" dirty="0" smtClean="0">
                <a:solidFill>
                  <a:srgbClr val="FF0000"/>
                </a:solidFill>
              </a:rPr>
              <a:t>Natural Gas &amp; Electricity!</a:t>
            </a:r>
            <a:endParaRPr lang="en-US" sz="3200" b="1" i="1" u="sng"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3308488232"/>
              </p:ext>
            </p:extLst>
          </p:nvPr>
        </p:nvGraphicFramePr>
        <p:xfrm>
          <a:off x="1800225" y="1575375"/>
          <a:ext cx="5391150" cy="48672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3568" y="6012287"/>
            <a:ext cx="8382000" cy="523220"/>
          </a:xfrm>
          <a:prstGeom prst="rect">
            <a:avLst/>
          </a:prstGeom>
          <a:noFill/>
        </p:spPr>
        <p:txBody>
          <a:bodyPr wrap="square" rtlCol="0">
            <a:spAutoFit/>
          </a:bodyPr>
          <a:lstStyle/>
          <a:p>
            <a:pPr algn="ctr"/>
            <a:r>
              <a:rPr lang="en-US" sz="2800" b="1" dirty="0" smtClean="0"/>
              <a:t>2012 USA Electricity Generation by Primary Fuel Source</a:t>
            </a:r>
            <a:endParaRPr lang="en-US" sz="2800" b="1" dirty="0"/>
          </a:p>
        </p:txBody>
      </p:sp>
      <p:sp>
        <p:nvSpPr>
          <p:cNvPr id="8" name="Cloud Callout 7"/>
          <p:cNvSpPr/>
          <p:nvPr/>
        </p:nvSpPr>
        <p:spPr>
          <a:xfrm>
            <a:off x="304800" y="4419600"/>
            <a:ext cx="1676400" cy="1371600"/>
          </a:xfrm>
          <a:prstGeom prst="cloudCallout">
            <a:avLst>
              <a:gd name="adj1" fmla="val 94257"/>
              <a:gd name="adj2" fmla="val -281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Wow!</a:t>
            </a:r>
            <a:endParaRPr lang="en-US" sz="2800" b="1" dirty="0">
              <a:solidFill>
                <a:srgbClr val="FF0000"/>
              </a:solidFill>
            </a:endParaRPr>
          </a:p>
        </p:txBody>
      </p:sp>
      <p:sp>
        <p:nvSpPr>
          <p:cNvPr id="9" name="TextBox 8"/>
          <p:cNvSpPr txBox="1"/>
          <p:nvPr/>
        </p:nvSpPr>
        <p:spPr>
          <a:xfrm>
            <a:off x="6858000" y="2438400"/>
            <a:ext cx="1600200" cy="584775"/>
          </a:xfrm>
          <a:prstGeom prst="rect">
            <a:avLst/>
          </a:prstGeom>
          <a:noFill/>
        </p:spPr>
        <p:txBody>
          <a:bodyPr wrap="square" rtlCol="0">
            <a:spAutoFit/>
          </a:bodyPr>
          <a:lstStyle/>
          <a:p>
            <a:pPr algn="ctr"/>
            <a:r>
              <a:rPr lang="en-US" sz="3200" b="1" u="sng" dirty="0" smtClean="0"/>
              <a:t>USA</a:t>
            </a:r>
            <a:endParaRPr lang="en-US" sz="3200" b="1" u="sng" dirty="0"/>
          </a:p>
        </p:txBody>
      </p:sp>
    </p:spTree>
    <p:extLst>
      <p:ext uri="{BB962C8B-B14F-4D97-AF65-F5344CB8AC3E}">
        <p14:creationId xmlns:p14="http://schemas.microsoft.com/office/powerpoint/2010/main" val="341158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9379" y="5953780"/>
            <a:ext cx="8393621" cy="523220"/>
          </a:xfrm>
          <a:prstGeom prst="rect">
            <a:avLst/>
          </a:prstGeom>
          <a:noFill/>
        </p:spPr>
        <p:txBody>
          <a:bodyPr wrap="square" rtlCol="0">
            <a:spAutoFit/>
          </a:bodyPr>
          <a:lstStyle/>
          <a:p>
            <a:pPr algn="ctr"/>
            <a:r>
              <a:rPr lang="en-US" sz="2800" b="1" u="sng" dirty="0" smtClean="0"/>
              <a:t>2011</a:t>
            </a:r>
            <a:r>
              <a:rPr lang="en-US" sz="2800" b="1" dirty="0" smtClean="0"/>
              <a:t> EU Electricity Generation by Primary Fuel Source</a:t>
            </a:r>
            <a:endParaRPr lang="en-US" sz="2800" b="1" dirty="0"/>
          </a:p>
        </p:txBody>
      </p:sp>
      <p:sp>
        <p:nvSpPr>
          <p:cNvPr id="7" name="Cloud Callout 6"/>
          <p:cNvSpPr/>
          <p:nvPr/>
        </p:nvSpPr>
        <p:spPr>
          <a:xfrm>
            <a:off x="76200" y="3962400"/>
            <a:ext cx="2590800" cy="1676400"/>
          </a:xfrm>
          <a:prstGeom prst="cloudCallout">
            <a:avLst>
              <a:gd name="adj1" fmla="val 43434"/>
              <a:gd name="adj2" fmla="val -887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About 3/4 that of US</a:t>
            </a:r>
            <a:endParaRPr lang="en-US" sz="2800" b="1" dirty="0">
              <a:solidFill>
                <a:srgbClr val="FF0000"/>
              </a:solidFill>
            </a:endParaRPr>
          </a:p>
        </p:txBody>
      </p:sp>
      <p:sp>
        <p:nvSpPr>
          <p:cNvPr id="11" name="Cloud Callout 10"/>
          <p:cNvSpPr/>
          <p:nvPr/>
        </p:nvSpPr>
        <p:spPr>
          <a:xfrm>
            <a:off x="3200400" y="4038600"/>
            <a:ext cx="3733800" cy="1828800"/>
          </a:xfrm>
          <a:prstGeom prst="cloudCallout">
            <a:avLst>
              <a:gd name="adj1" fmla="val -47884"/>
              <a:gd name="adj2" fmla="val -647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BTW, it’s around 23% Worldwide</a:t>
            </a:r>
            <a:endParaRPr lang="en-US" sz="2800" b="1" dirty="0">
              <a:solidFill>
                <a:srgbClr val="FF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2600830087"/>
              </p:ext>
            </p:extLst>
          </p:nvPr>
        </p:nvGraphicFramePr>
        <p:xfrm>
          <a:off x="1808701" y="228600"/>
          <a:ext cx="5514976" cy="49291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914400"/>
            <a:ext cx="2057400" cy="1200329"/>
          </a:xfrm>
          <a:prstGeom prst="rect">
            <a:avLst/>
          </a:prstGeom>
          <a:noFill/>
        </p:spPr>
        <p:txBody>
          <a:bodyPr wrap="square" rtlCol="0">
            <a:spAutoFit/>
          </a:bodyPr>
          <a:lstStyle/>
          <a:p>
            <a:r>
              <a:rPr lang="en-US" dirty="0" smtClean="0"/>
              <a:t>Questions:</a:t>
            </a:r>
          </a:p>
          <a:p>
            <a:pPr marL="285750" indent="-285750">
              <a:buFont typeface="Arial" panose="020B0604020202020204" pitchFamily="34" charset="0"/>
              <a:buChar char="•"/>
            </a:pPr>
            <a:r>
              <a:rPr lang="en-US" dirty="0" smtClean="0"/>
              <a:t>“Gases” = NG?</a:t>
            </a:r>
          </a:p>
          <a:p>
            <a:pPr marL="285750" indent="-285750">
              <a:buFont typeface="Arial" panose="020B0604020202020204" pitchFamily="34" charset="0"/>
              <a:buChar char="•"/>
            </a:pPr>
            <a:r>
              <a:rPr lang="en-US" dirty="0" smtClean="0"/>
              <a:t>Where is Hydro?</a:t>
            </a:r>
          </a:p>
          <a:p>
            <a:pPr marL="285750" indent="-285750">
              <a:buFont typeface="Arial" panose="020B0604020202020204" pitchFamily="34" charset="0"/>
              <a:buChar char="•"/>
            </a:pPr>
            <a:r>
              <a:rPr lang="en-US" dirty="0" smtClean="0"/>
              <a:t>“Solid” = Coal?</a:t>
            </a:r>
            <a:endParaRPr lang="en-US" dirty="0"/>
          </a:p>
        </p:txBody>
      </p:sp>
      <p:sp>
        <p:nvSpPr>
          <p:cNvPr id="9" name="Rectangle 8"/>
          <p:cNvSpPr/>
          <p:nvPr/>
        </p:nvSpPr>
        <p:spPr>
          <a:xfrm>
            <a:off x="6096000" y="457200"/>
            <a:ext cx="2971800" cy="1015663"/>
          </a:xfrm>
          <a:prstGeom prst="rect">
            <a:avLst/>
          </a:prstGeom>
        </p:spPr>
        <p:txBody>
          <a:bodyPr wrap="square">
            <a:spAutoFit/>
          </a:bodyPr>
          <a:lstStyle/>
          <a:p>
            <a:r>
              <a:rPr lang="en-US" sz="2400" b="1" i="1" u="sng" dirty="0" err="1">
                <a:solidFill>
                  <a:prstClr val="black"/>
                </a:solidFill>
              </a:rPr>
              <a:t>Preavviso</a:t>
            </a:r>
            <a:r>
              <a:rPr lang="en-US" sz="2400" b="1" i="1" u="sng" dirty="0" smtClean="0">
                <a:solidFill>
                  <a:prstClr val="black"/>
                </a:solidFill>
              </a:rPr>
              <a:t>!</a:t>
            </a:r>
          </a:p>
          <a:p>
            <a:r>
              <a:rPr lang="en-US" dirty="0" smtClean="0"/>
              <a:t>Note different “pie slice” color code from USA</a:t>
            </a:r>
            <a:endParaRPr lang="en-US" dirty="0"/>
          </a:p>
        </p:txBody>
      </p:sp>
      <p:sp>
        <p:nvSpPr>
          <p:cNvPr id="15" name="TextBox 14"/>
          <p:cNvSpPr txBox="1"/>
          <p:nvPr/>
        </p:nvSpPr>
        <p:spPr>
          <a:xfrm>
            <a:off x="7086600" y="2463225"/>
            <a:ext cx="1600200" cy="584775"/>
          </a:xfrm>
          <a:prstGeom prst="rect">
            <a:avLst/>
          </a:prstGeom>
          <a:noFill/>
        </p:spPr>
        <p:txBody>
          <a:bodyPr wrap="square" rtlCol="0">
            <a:spAutoFit/>
          </a:bodyPr>
          <a:lstStyle/>
          <a:p>
            <a:pPr algn="ctr"/>
            <a:r>
              <a:rPr lang="en-US" sz="3200" b="1" u="sng" dirty="0" smtClean="0"/>
              <a:t>Europe</a:t>
            </a:r>
            <a:endParaRPr lang="en-US" sz="3200" b="1" u="sng" dirty="0"/>
          </a:p>
        </p:txBody>
      </p:sp>
    </p:spTree>
    <p:extLst>
      <p:ext uri="{BB962C8B-B14F-4D97-AF65-F5344CB8AC3E}">
        <p14:creationId xmlns:p14="http://schemas.microsoft.com/office/powerpoint/2010/main" val="1536012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7788</TotalTime>
  <Words>2202</Words>
  <Application>Microsoft Office PowerPoint</Application>
  <PresentationFormat>On-screen Show (4:3)</PresentationFormat>
  <Paragraphs>289</Paragraphs>
  <Slides>31</Slides>
  <Notes>3</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Default Design</vt:lpstr>
      <vt:lpstr>1_Default Design</vt:lpstr>
      <vt:lpstr>2_Office Theme</vt:lpstr>
      <vt:lpstr>1_Blank</vt:lpstr>
      <vt:lpstr>Blank</vt:lpstr>
      <vt:lpstr>2_Blank</vt:lpstr>
      <vt:lpstr>PowerPoint Presentation</vt:lpstr>
      <vt:lpstr>PowerPoint Presentation</vt:lpstr>
      <vt:lpstr>PowerPoint Presentation</vt:lpstr>
      <vt:lpstr>Preamble</vt:lpstr>
      <vt:lpstr>PowerPoint Presentation</vt:lpstr>
      <vt:lpstr>PowerPoint Presentation</vt:lpstr>
      <vt:lpstr>Global Energy Needs: - Challenges &amp; Approaches/Solutions -</vt:lpstr>
      <vt:lpstr>A New Worldwide Opportunity for  HTSC?</vt:lpstr>
      <vt:lpstr>PowerPoint Presentation</vt:lpstr>
      <vt:lpstr>PowerPoint Presentation</vt:lpstr>
      <vt:lpstr>PowerPoint Presentation</vt:lpstr>
      <vt:lpstr>PowerPoint Presentation</vt:lpstr>
      <vt:lpstr>Advantages of HTSC vis-a-vis Pipelines</vt:lpstr>
      <vt:lpstr>Power Delivery cost comparison between Gas/HVDC/LVDC-HTSC Technology Options</vt:lpstr>
      <vt:lpstr>PowerPoint Presentation</vt:lpstr>
      <vt:lpstr>PowerPoint Presentation</vt:lpstr>
      <vt:lpstr>PowerPoint Presentation</vt:lpstr>
      <vt:lpstr>USA/Canada </vt:lpstr>
      <vt:lpstr>PowerPoint Presentation</vt:lpstr>
      <vt:lpstr>Opportunities to Exploit the Keystone XL Pipeline ROW for the Dual Transport of Chemical and Electrical Energy</vt:lpstr>
      <vt:lpstr>Europe</vt:lpstr>
      <vt:lpstr>PowerPoint Presentation</vt:lpstr>
      <vt:lpstr>PowerPoint Presentation</vt:lpstr>
      <vt:lpstr>PowerPoint Presentation</vt:lpstr>
      <vt:lpstr>PowerPoint Presentation</vt:lpstr>
      <vt:lpstr>Path Forward in the European Union</vt:lpstr>
      <vt:lpstr>PowerPoint Presentation</vt:lpstr>
      <vt:lpstr>PowerPoint Presentation</vt:lpstr>
      <vt:lpstr>Bibliography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Preamble</dc:title>
  <dc:creator>Paul Michael Grant</dc:creator>
  <cp:lastModifiedBy>Paul Michael Grant</cp:lastModifiedBy>
  <cp:revision>188</cp:revision>
  <cp:lastPrinted>2013-09-13T01:48:28Z</cp:lastPrinted>
  <dcterms:created xsi:type="dcterms:W3CDTF">2006-08-16T00:00:00Z</dcterms:created>
  <dcterms:modified xsi:type="dcterms:W3CDTF">2013-09-13T22:25:25Z</dcterms:modified>
</cp:coreProperties>
</file>