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6"/>
  </p:notesMasterIdLst>
  <p:sldIdLst>
    <p:sldId id="256" r:id="rId5"/>
    <p:sldId id="258" r:id="rId6"/>
    <p:sldId id="291" r:id="rId7"/>
    <p:sldId id="292" r:id="rId8"/>
    <p:sldId id="298" r:id="rId9"/>
    <p:sldId id="259" r:id="rId10"/>
    <p:sldId id="294" r:id="rId11"/>
    <p:sldId id="295" r:id="rId12"/>
    <p:sldId id="296" r:id="rId13"/>
    <p:sldId id="260" r:id="rId14"/>
    <p:sldId id="293" r:id="rId15"/>
    <p:sldId id="261" r:id="rId16"/>
    <p:sldId id="262" r:id="rId17"/>
    <p:sldId id="297" r:id="rId18"/>
    <p:sldId id="264" r:id="rId19"/>
    <p:sldId id="265" r:id="rId20"/>
    <p:sldId id="266" r:id="rId21"/>
    <p:sldId id="267" r:id="rId22"/>
    <p:sldId id="268" r:id="rId23"/>
    <p:sldId id="269" r:id="rId24"/>
    <p:sldId id="270" r:id="rId25"/>
    <p:sldId id="271" r:id="rId26"/>
    <p:sldId id="301" r:id="rId27"/>
    <p:sldId id="302" r:id="rId28"/>
    <p:sldId id="272" r:id="rId29"/>
    <p:sldId id="308" r:id="rId30"/>
    <p:sldId id="273" r:id="rId31"/>
    <p:sldId id="274" r:id="rId32"/>
    <p:sldId id="275" r:id="rId33"/>
    <p:sldId id="276" r:id="rId34"/>
    <p:sldId id="277" r:id="rId35"/>
    <p:sldId id="278" r:id="rId36"/>
    <p:sldId id="279" r:id="rId37"/>
    <p:sldId id="263" r:id="rId38"/>
    <p:sldId id="303" r:id="rId39"/>
    <p:sldId id="280" r:id="rId40"/>
    <p:sldId id="281" r:id="rId41"/>
    <p:sldId id="282" r:id="rId42"/>
    <p:sldId id="284" r:id="rId43"/>
    <p:sldId id="283" r:id="rId44"/>
    <p:sldId id="285" r:id="rId45"/>
    <p:sldId id="286" r:id="rId46"/>
    <p:sldId id="287" r:id="rId47"/>
    <p:sldId id="305" r:id="rId48"/>
    <p:sldId id="300" r:id="rId49"/>
    <p:sldId id="309" r:id="rId50"/>
    <p:sldId id="299" r:id="rId51"/>
    <p:sldId id="288" r:id="rId52"/>
    <p:sldId id="289" r:id="rId53"/>
    <p:sldId id="306" r:id="rId54"/>
    <p:sldId id="30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474" y="-90"/>
      </p:cViewPr>
      <p:guideLst>
        <p:guide orient="horz" pos="2160"/>
        <p:guide pos="2880"/>
      </p:guideLst>
    </p:cSldViewPr>
  </p:slideViewPr>
  <p:notesTextViewPr>
    <p:cViewPr>
      <p:scale>
        <a:sx n="100" d="100"/>
        <a:sy n="100" d="100"/>
      </p:scale>
      <p:origin x="0" y="0"/>
    </p:cViewPr>
  </p:notesTextViewPr>
  <p:sorterViewPr>
    <p:cViewPr>
      <p:scale>
        <a:sx n="63" d="100"/>
        <a:sy n="63"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9552EC-2B5F-4552-A64B-94BF016A54C1}" type="datetimeFigureOut">
              <a:rPr lang="en-US" smtClean="0"/>
              <a:t>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0596B-B57E-4183-BDAC-BB96521C1823}" type="slidenum">
              <a:rPr lang="en-US" smtClean="0"/>
              <a:t>‹#›</a:t>
            </a:fld>
            <a:endParaRPr lang="en-US"/>
          </a:p>
        </p:txBody>
      </p:sp>
    </p:spTree>
    <p:extLst>
      <p:ext uri="{BB962C8B-B14F-4D97-AF65-F5344CB8AC3E}">
        <p14:creationId xmlns:p14="http://schemas.microsoft.com/office/powerpoint/2010/main" val="234725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0596B-B57E-4183-BDAC-BB96521C1823}" type="slidenum">
              <a:rPr lang="en-US" smtClean="0"/>
              <a:t>6</a:t>
            </a:fld>
            <a:endParaRPr lang="en-US"/>
          </a:p>
        </p:txBody>
      </p:sp>
    </p:spTree>
    <p:extLst>
      <p:ext uri="{BB962C8B-B14F-4D97-AF65-F5344CB8AC3E}">
        <p14:creationId xmlns:p14="http://schemas.microsoft.com/office/powerpoint/2010/main" val="377807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D768FE-B0B9-4B62-97F2-3CA1B6ACEFFA}" type="slidenum">
              <a:rPr lang="en-US" altLang="en-US">
                <a:solidFill>
                  <a:prstClr val="black"/>
                </a:solidFill>
              </a:rPr>
              <a:pPr eaLnBrk="1" hangingPunct="1"/>
              <a:t>13</a:t>
            </a:fld>
            <a:endParaRPr lang="en-US" altLang="en-US">
              <a:solidFill>
                <a:prstClr val="black"/>
              </a:solidFill>
            </a:endParaRPr>
          </a:p>
        </p:txBody>
      </p:sp>
      <p:sp>
        <p:nvSpPr>
          <p:cNvPr id="142339" name="Slide Image Placeholder 1"/>
          <p:cNvSpPr>
            <a:spLocks noGrp="1" noRot="1" noChangeAspect="1" noTextEdit="1"/>
          </p:cNvSpPr>
          <p:nvPr>
            <p:ph type="sldImg"/>
          </p:nvPr>
        </p:nvSpPr>
        <p:spPr>
          <a:xfrm>
            <a:off x="1144588" y="685800"/>
            <a:ext cx="4570412" cy="3427413"/>
          </a:xfrm>
          <a:ln/>
        </p:spPr>
      </p:sp>
      <p:sp>
        <p:nvSpPr>
          <p:cNvPr id="142340" name="Notes Placeholder 2"/>
          <p:cNvSpPr>
            <a:spLocks noGrp="1"/>
          </p:cNvSpPr>
          <p:nvPr>
            <p:ph type="body" idx="1"/>
          </p:nvPr>
        </p:nvSpPr>
        <p:spPr>
          <a:xfrm>
            <a:off x="684213" y="4343400"/>
            <a:ext cx="54895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p>
            <a:pPr eaLnBrk="1" hangingPunct="1">
              <a:spcBef>
                <a:spcPct val="0"/>
              </a:spcBef>
            </a:pPr>
            <a:endParaRPr lang="en-US" altLang="en-US" smtClean="0">
              <a:latin typeface="Arial" pitchFamily="34" charset="0"/>
              <a:cs typeface="Arial" pitchFamily="34" charset="0"/>
            </a:endParaRPr>
          </a:p>
        </p:txBody>
      </p:sp>
      <p:sp>
        <p:nvSpPr>
          <p:cNvPr id="142341" name="Slide Number Placeholder 3"/>
          <p:cNvSpPr txBox="1">
            <a:spLocks noGrp="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676FC48-D25B-4C6E-BE20-413AAD08644D}" type="slidenum">
              <a:rPr lang="en-US" altLang="en-US" sz="1100" smtClean="0">
                <a:solidFill>
                  <a:srgbClr val="000000"/>
                </a:solidFill>
              </a:rPr>
              <a:pPr algn="r" eaLnBrk="1" fontAlgn="base" hangingPunct="1">
                <a:spcBef>
                  <a:spcPct val="0"/>
                </a:spcBef>
                <a:spcAft>
                  <a:spcPct val="0"/>
                </a:spcAft>
              </a:pPr>
              <a:t>13</a:t>
            </a:fld>
            <a:endParaRPr lang="en-US" altLang="en-US" sz="110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DD10B40-5FD6-4416-AE07-F88C8D5B9B25}" type="slidenum">
              <a:rPr lang="en-US" altLang="en-US" smtClean="0"/>
              <a:pPr eaLnBrk="1" hangingPunct="1"/>
              <a:t>37</a:t>
            </a:fld>
            <a:endParaRPr lang="en-US" altLang="en-US" smtClean="0"/>
          </a:p>
        </p:txBody>
      </p:sp>
      <p:sp>
        <p:nvSpPr>
          <p:cNvPr id="148483" name="Rectangle 7"/>
          <p:cNvSpPr txBox="1">
            <a:spLocks noGrp="1" noChangeArrowheads="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114EDFAF-66B4-4D9C-B586-AABA46889BAA}" type="slidenum">
              <a:rPr lang="en-US" altLang="en-US" sz="1100">
                <a:solidFill>
                  <a:srgbClr val="000000"/>
                </a:solidFill>
              </a:rPr>
              <a:pPr algn="r" eaLnBrk="1" hangingPunct="1"/>
              <a:t>37</a:t>
            </a:fld>
            <a:endParaRPr lang="en-US" altLang="en-US" sz="1100">
              <a:solidFill>
                <a:srgbClr val="000000"/>
              </a:solidFill>
            </a:endParaRPr>
          </a:p>
        </p:txBody>
      </p:sp>
      <p:sp>
        <p:nvSpPr>
          <p:cNvPr id="148484"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3" rIns="91403" bIns="45703" anchor="b"/>
          <a:lstStyle>
            <a:lvl1pPr defTabSz="865188" eaLnBrk="0" hangingPunct="0">
              <a:defRPr>
                <a:solidFill>
                  <a:schemeClr val="tx1"/>
                </a:solidFill>
                <a:latin typeface="Arial" pitchFamily="34" charset="0"/>
                <a:cs typeface="Arial" pitchFamily="34" charset="0"/>
              </a:defRPr>
            </a:lvl1pPr>
            <a:lvl2pPr marL="742950" indent="-285750" defTabSz="865188" eaLnBrk="0" hangingPunct="0">
              <a:defRPr>
                <a:solidFill>
                  <a:schemeClr val="tx1"/>
                </a:solidFill>
                <a:latin typeface="Arial" pitchFamily="34" charset="0"/>
                <a:cs typeface="Arial" pitchFamily="34" charset="0"/>
              </a:defRPr>
            </a:lvl2pPr>
            <a:lvl3pPr marL="1143000" indent="-228600" defTabSz="865188" eaLnBrk="0" hangingPunct="0">
              <a:defRPr>
                <a:solidFill>
                  <a:schemeClr val="tx1"/>
                </a:solidFill>
                <a:latin typeface="Arial" pitchFamily="34" charset="0"/>
                <a:cs typeface="Arial" pitchFamily="34" charset="0"/>
              </a:defRPr>
            </a:lvl3pPr>
            <a:lvl4pPr marL="1600200" indent="-228600" defTabSz="865188" eaLnBrk="0" hangingPunct="0">
              <a:defRPr>
                <a:solidFill>
                  <a:schemeClr val="tx1"/>
                </a:solidFill>
                <a:latin typeface="Arial" pitchFamily="34" charset="0"/>
                <a:cs typeface="Arial" pitchFamily="34" charset="0"/>
              </a:defRPr>
            </a:lvl4pPr>
            <a:lvl5pPr marL="2057400" indent="-228600" defTabSz="865188" eaLnBrk="0" hangingPunct="0">
              <a:defRPr>
                <a:solidFill>
                  <a:schemeClr val="tx1"/>
                </a:solidFill>
                <a:latin typeface="Arial" pitchFamily="34" charset="0"/>
                <a:cs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0A68DF5-EDC5-4953-94E0-FC69B21A1762}" type="slidenum">
              <a:rPr lang="en-US" altLang="en-US" sz="1000">
                <a:solidFill>
                  <a:srgbClr val="000000"/>
                </a:solidFill>
                <a:latin typeface="Calibri" pitchFamily="34" charset="0"/>
              </a:rPr>
              <a:pPr algn="r" eaLnBrk="1" hangingPunct="1"/>
              <a:t>37</a:t>
            </a:fld>
            <a:endParaRPr lang="en-US" altLang="en-US" sz="1000">
              <a:solidFill>
                <a:srgbClr val="000000"/>
              </a:solidFill>
              <a:latin typeface="Calibri" pitchFamily="34" charset="0"/>
            </a:endParaRPr>
          </a:p>
        </p:txBody>
      </p:sp>
      <p:sp>
        <p:nvSpPr>
          <p:cNvPr id="148485" name="Rectangle 2"/>
          <p:cNvSpPr>
            <a:spLocks noGrp="1" noRot="1" noChangeAspect="1" noChangeArrowheads="1" noTextEdit="1"/>
          </p:cNvSpPr>
          <p:nvPr>
            <p:ph type="sldImg"/>
          </p:nvPr>
        </p:nvSpPr>
        <p:spPr>
          <a:xfrm>
            <a:off x="1146175" y="685800"/>
            <a:ext cx="4567238" cy="3425825"/>
          </a:xfrm>
          <a:ln/>
        </p:spPr>
      </p:sp>
      <p:sp>
        <p:nvSpPr>
          <p:cNvPr id="148486" name="Rectangle 3"/>
          <p:cNvSpPr>
            <a:spLocks noGrp="1" noChangeArrowheads="1"/>
          </p:cNvSpPr>
          <p:nvPr>
            <p:ph type="body" idx="1"/>
          </p:nvPr>
        </p:nvSpPr>
        <p:spPr>
          <a:xfrm>
            <a:off x="684213" y="4343400"/>
            <a:ext cx="5489575" cy="4114800"/>
          </a:xfrm>
          <a:noFill/>
        </p:spPr>
        <p:txBody>
          <a:bodyPr lIns="91403" tIns="45703" rIns="91403" bIns="45703"/>
          <a:lstStyle/>
          <a:p>
            <a:pPr eaLnBrk="1" hangingPunct="1">
              <a:spcBef>
                <a:spcPct val="0"/>
              </a:spcBef>
            </a:pPr>
            <a:r>
              <a:rPr lang="en-US" altLang="en-US" b="1" smtClean="0">
                <a:latin typeface="Arial" pitchFamily="34" charset="0"/>
                <a:cs typeface="Arial" pitchFamily="34" charset="0"/>
              </a:rPr>
              <a:t>The Vision Concept</a:t>
            </a:r>
            <a:r>
              <a:rPr lang="en-US" altLang="en-US" smtClean="0">
                <a:latin typeface="Arial" pitchFamily="34" charset="0"/>
                <a:cs typeface="Arial" pitchFamily="34" charset="0"/>
              </a:rPr>
              <a:t/>
            </a:r>
            <a:br>
              <a:rPr lang="en-US" altLang="en-US" smtClean="0">
                <a:latin typeface="Arial" pitchFamily="34" charset="0"/>
                <a:cs typeface="Arial" pitchFamily="34" charset="0"/>
              </a:rPr>
            </a:br>
            <a:r>
              <a:rPr lang="en-US" altLang="en-US" u="sng" smtClean="0">
                <a:latin typeface="Arial" pitchFamily="34" charset="0"/>
                <a:cs typeface="Arial" pitchFamily="34" charset="0"/>
              </a:rPr>
              <a:t>Talking Points</a:t>
            </a:r>
            <a:endParaRPr lang="en-US" altLang="en-US" smtClean="0">
              <a:latin typeface="Arial" pitchFamily="34" charset="0"/>
              <a:cs typeface="Arial" pitchFamily="34" charset="0"/>
            </a:endParaRPr>
          </a:p>
          <a:p>
            <a:pPr eaLnBrk="1" hangingPunct="1">
              <a:spcBef>
                <a:spcPct val="0"/>
              </a:spcBef>
            </a:pPr>
            <a:r>
              <a:rPr lang="en-US" altLang="en-US" smtClean="0">
                <a:latin typeface="Arial" pitchFamily="34" charset="0"/>
                <a:cs typeface="Arial" pitchFamily="34" charset="0"/>
              </a:rPr>
              <a:t>The green, enviro- eco-gentle symbiosis of nuclear, hydrogen and superconductivity can be pictured in two limiting forms:</a:t>
            </a:r>
          </a:p>
          <a:p>
            <a:pPr lvl="1" eaLnBrk="1" hangingPunct="1">
              <a:spcBef>
                <a:spcPct val="0"/>
              </a:spcBef>
            </a:pPr>
            <a:r>
              <a:rPr lang="en-US" altLang="en-US" b="1" smtClean="0">
                <a:latin typeface="Arial" pitchFamily="34" charset="0"/>
                <a:cs typeface="Arial" pitchFamily="34" charset="0"/>
              </a:rPr>
              <a:t> </a:t>
            </a:r>
            <a:r>
              <a:rPr lang="en-US" altLang="en-US" smtClean="0">
                <a:latin typeface="Arial" pitchFamily="34" charset="0"/>
                <a:cs typeface="Arial" pitchFamily="34" charset="0"/>
              </a:rPr>
              <a:t>That of a “SuperGrid,” spanning a nation and perhaps even a continent.  Throughout the spine of the hydrogen-electricity transmission system would be located nuclear power plants spaced apart on a length scale of 50 – 100 km, supplying both hydrogen and electricity – hydricity -into the network.</a:t>
            </a:r>
          </a:p>
          <a:p>
            <a:pPr lvl="1" eaLnBrk="1" hangingPunct="1">
              <a:spcBef>
                <a:spcPct val="0"/>
              </a:spcBef>
            </a:pPr>
            <a:r>
              <a:rPr lang="en-US" altLang="en-US" smtClean="0">
                <a:latin typeface="Arial" pitchFamily="34" charset="0"/>
                <a:cs typeface="Arial" pitchFamily="34" charset="0"/>
              </a:rPr>
              <a:t> That of a “SuperCity,” comprising an urban residential/commercial/industrial complex of perhaps 2-3 million people.  Hydrogen for personal and bus transportation, space conditioning and thermal processing, and electricity for all other power applications would be supplied by one or two peripheral nuclear power plants.  These plants would be sited in connection with waste disposal and recycling facilities.  Oxygen as a byproduct of hydrogen production would add in sewage and waste treatment and fire the combustion of waste biomass (zero-sum CO</a:t>
            </a:r>
            <a:r>
              <a:rPr lang="en-US" altLang="en-US" baseline="-25000" smtClean="0">
                <a:latin typeface="Arial" pitchFamily="34" charset="0"/>
                <a:cs typeface="Arial" pitchFamily="34" charset="0"/>
              </a:rPr>
              <a:t>2</a:t>
            </a:r>
            <a:r>
              <a:rPr lang="en-US" altLang="en-US" smtClean="0">
                <a:latin typeface="Arial" pitchFamily="34" charset="0"/>
                <a:cs typeface="Arial" pitchFamily="34" charset="0"/>
              </a:rPr>
              <a:t> emission), including methane decay gas, to supplement the nuclear-generated electrical power.  In addition, all structures would housed under roofs engineered to supply both thermal and photovoltaic solar energy (“Solar roofs” do not require use of additional land area and thus are in accord with the enviro-eco-gentle paradigm.</a:t>
            </a:r>
          </a:p>
          <a:p>
            <a:pPr eaLnBrk="1" hangingPunct="1">
              <a:spcBef>
                <a:spcPct val="0"/>
              </a:spcBef>
            </a:pPr>
            <a:r>
              <a:rPr lang="en-US" altLang="en-US" smtClean="0">
                <a:latin typeface="Arial" pitchFamily="34" charset="0"/>
                <a:cs typeface="Arial" pitchFamily="34" charset="0"/>
              </a:rPr>
              <a:t>A number of intermediary regional configurations also could be contemplated.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6200B61-092A-4E16-8500-8CAE41440DC3}" type="slidenum">
              <a:rPr lang="en-US" altLang="en-US" smtClean="0">
                <a:solidFill>
                  <a:srgbClr val="000000"/>
                </a:solidFill>
                <a:latin typeface="Times New Roman" pitchFamily="18" charset="0"/>
              </a:rPr>
              <a:pPr eaLnBrk="1" hangingPunct="1"/>
              <a:t>41</a:t>
            </a:fld>
            <a:endParaRPr lang="en-US" altLang="en-US" smtClean="0">
              <a:solidFill>
                <a:srgbClr val="000000"/>
              </a:solidFill>
              <a:latin typeface="Times New Roman" pitchFamily="18" charset="0"/>
            </a:endParaRPr>
          </a:p>
        </p:txBody>
      </p:sp>
      <p:sp>
        <p:nvSpPr>
          <p:cNvPr id="150531" name="Rectangle 7"/>
          <p:cNvSpPr txBox="1">
            <a:spLocks noGrp="1"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90" tIns="46795" rIns="89990" bIns="46795" anchor="b"/>
          <a:lstStyle>
            <a:lvl1pPr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1pPr>
            <a:lvl2pPr marL="742950" indent="-28575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2pPr>
            <a:lvl3pPr marL="1143000" indent="-22860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3pPr>
            <a:lvl4pPr marL="1600200" indent="-22860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4pPr>
            <a:lvl5pPr marL="2057400" indent="-228600" defTabSz="442913" eaLnBrk="0" hangingPunct="0">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5pPr>
            <a:lvl6pPr marL="25146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6pPr>
            <a:lvl7pPr marL="29718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7pPr>
            <a:lvl8pPr marL="34290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8pPr>
            <a:lvl9pPr marL="3886200" indent="-228600" defTabSz="442913" eaLnBrk="0" fontAlgn="base" hangingPunct="0">
              <a:spcBef>
                <a:spcPct val="0"/>
              </a:spcBef>
              <a:spcAft>
                <a:spcPct val="0"/>
              </a:spcAft>
              <a:tabLst>
                <a:tab pos="0" algn="l"/>
                <a:tab pos="912813" algn="l"/>
                <a:tab pos="1828800"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itchFamily="34" charset="0"/>
                <a:cs typeface="Arial" pitchFamily="34" charset="0"/>
              </a:defRPr>
            </a:lvl9pPr>
          </a:lstStyle>
          <a:p>
            <a:pPr algn="r" eaLnBrk="1" hangingPunct="1">
              <a:buSzPct val="100000"/>
            </a:pPr>
            <a:fld id="{391F3A16-576D-4D06-8833-9C09E7822ECF}" type="slidenum">
              <a:rPr lang="en-US" altLang="en-US" sz="1200">
                <a:solidFill>
                  <a:srgbClr val="000000"/>
                </a:solidFill>
                <a:ea typeface="Arial Unicode MS" pitchFamily="34" charset="-128"/>
                <a:cs typeface="Arial Unicode MS" pitchFamily="34" charset="-128"/>
              </a:rPr>
              <a:pPr algn="r" eaLnBrk="1" hangingPunct="1">
                <a:buSzPct val="100000"/>
              </a:pPr>
              <a:t>41</a:t>
            </a:fld>
            <a:endParaRPr lang="en-US" altLang="en-US" sz="1200">
              <a:solidFill>
                <a:srgbClr val="000000"/>
              </a:solidFill>
              <a:ea typeface="Arial Unicode MS" pitchFamily="34" charset="-128"/>
              <a:cs typeface="Arial Unicode MS" pitchFamily="34" charset="-128"/>
            </a:endParaRPr>
          </a:p>
        </p:txBody>
      </p:sp>
      <p:sp>
        <p:nvSpPr>
          <p:cNvPr id="150532"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0" tIns="46795" rIns="89990" bIns="46795" anchor="b"/>
          <a:lstStyle>
            <a:lvl1pPr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1pPr>
            <a:lvl2pPr marL="742950" indent="-28575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2pPr>
            <a:lvl3pPr marL="11430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3pPr>
            <a:lvl4pPr marL="16002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4pPr>
            <a:lvl5pPr marL="20574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5pPr>
            <a:lvl6pPr marL="25146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6pPr>
            <a:lvl7pPr marL="29718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7pPr>
            <a:lvl8pPr marL="34290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8pPr>
            <a:lvl9pPr marL="38862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9pPr>
          </a:lstStyle>
          <a:p>
            <a:pPr algn="r" eaLnBrk="1" hangingPunct="1">
              <a:buSzPct val="100000"/>
            </a:pPr>
            <a:fld id="{36ADD9A8-BAD0-4BB2-B940-9250B1A99DE2}" type="slidenum">
              <a:rPr lang="en-US" altLang="en-US" sz="1200">
                <a:solidFill>
                  <a:srgbClr val="000000"/>
                </a:solidFill>
                <a:ea typeface="SimSun" pitchFamily="2" charset="-122"/>
              </a:rPr>
              <a:pPr algn="r" eaLnBrk="1" hangingPunct="1">
                <a:buSzPct val="100000"/>
              </a:pPr>
              <a:t>41</a:t>
            </a:fld>
            <a:endParaRPr lang="en-US" altLang="en-US" sz="1200">
              <a:solidFill>
                <a:srgbClr val="000000"/>
              </a:solidFill>
              <a:ea typeface="SimSun" pitchFamily="2" charset="-122"/>
            </a:endParaRPr>
          </a:p>
        </p:txBody>
      </p:sp>
      <p:sp>
        <p:nvSpPr>
          <p:cNvPr id="150533"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1pPr>
            <a:lvl2pPr marL="742950" indent="-28575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2pPr>
            <a:lvl3pPr marL="11430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3pPr>
            <a:lvl4pPr marL="16002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4pPr>
            <a:lvl5pPr marL="2057400" indent="-228600" defTabSz="442913" eaLnBrk="0" hangingPunct="0">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5pPr>
            <a:lvl6pPr marL="25146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6pPr>
            <a:lvl7pPr marL="29718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7pPr>
            <a:lvl8pPr marL="34290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8pPr>
            <a:lvl9pPr marL="3886200" indent="-228600" defTabSz="442913" eaLnBrk="0" fontAlgn="base" hangingPunct="0">
              <a:spcBef>
                <a:spcPct val="0"/>
              </a:spcBef>
              <a:spcAft>
                <a:spcPct val="0"/>
              </a:spcAft>
              <a:tabLst>
                <a:tab pos="0" algn="l"/>
                <a:tab pos="887413" algn="l"/>
                <a:tab pos="1774825" algn="l"/>
                <a:tab pos="2662238" algn="l"/>
                <a:tab pos="3549650" algn="l"/>
                <a:tab pos="4435475" algn="l"/>
                <a:tab pos="5322888" algn="l"/>
                <a:tab pos="6210300" algn="l"/>
                <a:tab pos="7097713" algn="l"/>
                <a:tab pos="7985125" algn="l"/>
                <a:tab pos="8872538" algn="l"/>
                <a:tab pos="9759950" algn="l"/>
              </a:tabLst>
              <a:defRPr>
                <a:solidFill>
                  <a:schemeClr val="tx1"/>
                </a:solidFill>
                <a:latin typeface="Arial" pitchFamily="34" charset="0"/>
                <a:cs typeface="Arial" pitchFamily="34" charset="0"/>
              </a:defRPr>
            </a:lvl9pPr>
          </a:lstStyle>
          <a:p>
            <a:pPr algn="r" eaLnBrk="1" hangingPunct="1">
              <a:lnSpc>
                <a:spcPct val="95000"/>
              </a:lnSpc>
              <a:buSzPct val="45000"/>
            </a:pPr>
            <a:fld id="{340B0B1C-9FA0-4C0A-83D6-D6F916D601D2}" type="slidenum">
              <a:rPr lang="en-GB" altLang="en-US" sz="1300">
                <a:solidFill>
                  <a:srgbClr val="000000"/>
                </a:solidFill>
                <a:latin typeface="Times New Roman" pitchFamily="18" charset="0"/>
                <a:ea typeface="SimSun" pitchFamily="2" charset="-122"/>
              </a:rPr>
              <a:pPr algn="r" eaLnBrk="1" hangingPunct="1">
                <a:lnSpc>
                  <a:spcPct val="95000"/>
                </a:lnSpc>
                <a:buSzPct val="45000"/>
              </a:pPr>
              <a:t>41</a:t>
            </a:fld>
            <a:endParaRPr lang="en-GB" altLang="en-US" sz="1300">
              <a:solidFill>
                <a:srgbClr val="000000"/>
              </a:solidFill>
              <a:latin typeface="Times New Roman" pitchFamily="18" charset="0"/>
              <a:ea typeface="SimSun" pitchFamily="2" charset="-122"/>
            </a:endParaRPr>
          </a:p>
        </p:txBody>
      </p:sp>
      <p:sp>
        <p:nvSpPr>
          <p:cNvPr id="150534" name="Rectangle 3"/>
          <p:cNvSpPr>
            <a:spLocks noGrp="1" noRot="1" noChangeAspect="1" noChangeArrowheads="1" noTextEdit="1"/>
          </p:cNvSpPr>
          <p:nvPr>
            <p:ph type="sldImg"/>
          </p:nvPr>
        </p:nvSpPr>
        <p:spPr>
          <a:xfrm>
            <a:off x="1143000" y="693738"/>
            <a:ext cx="4572000" cy="3429000"/>
          </a:xfrm>
          <a:ln/>
        </p:spPr>
      </p:sp>
      <p:sp>
        <p:nvSpPr>
          <p:cNvPr id="150535" name="Rectangle 4"/>
          <p:cNvSpPr>
            <a:spLocks noGrp="1" noChangeArrowheads="1"/>
          </p:cNvSpPr>
          <p:nvPr>
            <p:ph type="body" idx="1"/>
          </p:nvPr>
        </p:nvSpPr>
        <p:spPr>
          <a:xfrm>
            <a:off x="685800" y="4341813"/>
            <a:ext cx="5487988" cy="40322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90" tIns="46795" rIns="89990" bIns="46795" anchor="ctr"/>
          <a:lstStyle/>
          <a:p>
            <a:pPr defTabSz="457200" eaLnBrk="1" hangingPunct="1">
              <a:spcBef>
                <a:spcPts val="463"/>
              </a:spcBef>
              <a:tabLst>
                <a:tab pos="0" algn="l"/>
                <a:tab pos="941388" algn="l"/>
                <a:tab pos="1884363" algn="l"/>
                <a:tab pos="2825750" algn="l"/>
                <a:tab pos="3768725" algn="l"/>
                <a:tab pos="4710113" algn="l"/>
                <a:tab pos="5653088" algn="l"/>
                <a:tab pos="6594475" algn="l"/>
                <a:tab pos="7537450" algn="l"/>
                <a:tab pos="8480425" algn="l"/>
                <a:tab pos="9421813" algn="l"/>
                <a:tab pos="10364788" algn="l"/>
              </a:tabLst>
            </a:pPr>
            <a:endParaRPr lang="en-US" altLang="en-US" smtClean="0">
              <a:latin typeface="Arial" pitchFamily="34" charset="0"/>
              <a:ea typeface="SimSun" pitchFamily="2" charset="-122"/>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0596B-B57E-4183-BDAC-BB96521C1823}" type="slidenum">
              <a:rPr lang="en-US" smtClean="0"/>
              <a:t>45</a:t>
            </a:fld>
            <a:endParaRPr lang="en-US"/>
          </a:p>
        </p:txBody>
      </p:sp>
    </p:spTree>
    <p:extLst>
      <p:ext uri="{BB962C8B-B14F-4D97-AF65-F5344CB8AC3E}">
        <p14:creationId xmlns:p14="http://schemas.microsoft.com/office/powerpoint/2010/main" val="245115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EAF761F-411B-4131-82C1-AC831A67726B}" type="slidenum">
              <a:rPr lang="en-US" altLang="en-US" smtClean="0"/>
              <a:pPr eaLnBrk="1" hangingPunct="1"/>
              <a:t>48</a:t>
            </a:fld>
            <a:endParaRPr lang="en-US" altLang="en-US" smtClean="0"/>
          </a:p>
        </p:txBody>
      </p:sp>
      <p:sp>
        <p:nvSpPr>
          <p:cNvPr id="160771" name="Rectangle 7"/>
          <p:cNvSpPr txBox="1">
            <a:spLocks noGrp="1" noChangeArrowheads="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A595CCA-89B0-41F8-A47D-BF0E6C784757}" type="slidenum">
              <a:rPr lang="en-US" altLang="en-US" sz="1100"/>
              <a:pPr algn="r" eaLnBrk="1" hangingPunct="1"/>
              <a:t>48</a:t>
            </a:fld>
            <a:endParaRPr lang="en-US" altLang="en-US" sz="1100"/>
          </a:p>
        </p:txBody>
      </p:sp>
      <p:sp>
        <p:nvSpPr>
          <p:cNvPr id="160772" name="Rectangle 2"/>
          <p:cNvSpPr>
            <a:spLocks noGrp="1" noRot="1" noChangeAspect="1" noChangeArrowheads="1" noTextEdit="1"/>
          </p:cNvSpPr>
          <p:nvPr>
            <p:ph type="sldImg"/>
          </p:nvPr>
        </p:nvSpPr>
        <p:spPr>
          <a:xfrm>
            <a:off x="1152525" y="692150"/>
            <a:ext cx="4554538" cy="3416300"/>
          </a:xfrm>
          <a:ln/>
        </p:spPr>
      </p:sp>
      <p:sp>
        <p:nvSpPr>
          <p:cNvPr id="160773" name="Rectangle 3"/>
          <p:cNvSpPr>
            <a:spLocks noGrp="1" noChangeArrowheads="1"/>
          </p:cNvSpPr>
          <p:nvPr>
            <p:ph type="body" idx="1"/>
          </p:nvPr>
        </p:nvSpPr>
        <p:spPr>
          <a:xfrm>
            <a:off x="915988" y="4340225"/>
            <a:ext cx="5026025" cy="4446588"/>
          </a:xfrm>
          <a:noFill/>
        </p:spPr>
        <p:txBody>
          <a:bodyPr lIns="91422" tIns="45711" rIns="91422" bIns="45711"/>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38B47A4-4F41-4CC5-AD01-412083979BCB}" type="slidenum">
              <a:rPr lang="en-US" altLang="en-US" smtClean="0"/>
              <a:pPr eaLnBrk="1" hangingPunct="1"/>
              <a:t>49</a:t>
            </a:fld>
            <a:endParaRPr lang="en-US" altLang="en-US" smtClean="0"/>
          </a:p>
        </p:txBody>
      </p:sp>
      <p:sp>
        <p:nvSpPr>
          <p:cNvPr id="161795" name="Rectangle 7"/>
          <p:cNvSpPr txBox="1">
            <a:spLocks noGrp="1" noChangeArrowheads="1"/>
          </p:cNvSpPr>
          <p:nvPr/>
        </p:nvSpPr>
        <p:spPr bwMode="auto">
          <a:xfrm>
            <a:off x="3884613" y="8683625"/>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E8CA53F-CF41-446C-9BA7-7079565466FF}" type="slidenum">
              <a:rPr lang="en-US" altLang="en-US" sz="1100"/>
              <a:pPr algn="r" eaLnBrk="1" hangingPunct="1"/>
              <a:t>49</a:t>
            </a:fld>
            <a:endParaRPr lang="en-US" altLang="en-US" sz="1100"/>
          </a:p>
        </p:txBody>
      </p:sp>
      <p:sp>
        <p:nvSpPr>
          <p:cNvPr id="161796" name="Rectangle 2"/>
          <p:cNvSpPr>
            <a:spLocks noGrp="1" noRot="1" noChangeAspect="1" noChangeArrowheads="1" noTextEdit="1"/>
          </p:cNvSpPr>
          <p:nvPr>
            <p:ph type="sldImg"/>
          </p:nvPr>
        </p:nvSpPr>
        <p:spPr>
          <a:xfrm>
            <a:off x="1152525" y="692150"/>
            <a:ext cx="4554538" cy="3416300"/>
          </a:xfrm>
          <a:ln/>
        </p:spPr>
      </p:sp>
      <p:sp>
        <p:nvSpPr>
          <p:cNvPr id="161797" name="Rectangle 3"/>
          <p:cNvSpPr>
            <a:spLocks noGrp="1" noChangeArrowheads="1"/>
          </p:cNvSpPr>
          <p:nvPr>
            <p:ph type="body" idx="1"/>
          </p:nvPr>
        </p:nvSpPr>
        <p:spPr>
          <a:xfrm>
            <a:off x="915988" y="4340225"/>
            <a:ext cx="5026025" cy="4446588"/>
          </a:xfrm>
          <a:noFill/>
        </p:spPr>
        <p:txBody>
          <a:bodyPr lIns="91422" tIns="45711" rIns="91422" bIns="45711"/>
          <a:lstStyle/>
          <a:p>
            <a:pPr eaLnBrk="1" hangingPunct="1"/>
            <a:endParaRPr lang="en-US" alt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19C65B-352D-4C77-A6EF-258CAE4B0241}" type="datetimeFigureOut">
              <a:rPr lang="en-US"/>
              <a:pPr>
                <a:defRPr/>
              </a:pPr>
              <a:t>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18BA84-E3BE-493D-8BA7-F0892A0D53B0}" type="slidenum">
              <a:rPr lang="en-US"/>
              <a:pPr>
                <a:defRPr/>
              </a:pPr>
              <a:t>‹#›</a:t>
            </a:fld>
            <a:endParaRPr lang="en-US"/>
          </a:p>
        </p:txBody>
      </p:sp>
    </p:spTree>
    <p:extLst>
      <p:ext uri="{BB962C8B-B14F-4D97-AF65-F5344CB8AC3E}">
        <p14:creationId xmlns:p14="http://schemas.microsoft.com/office/powerpoint/2010/main" val="142703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1968FA-56FD-4155-AF6E-22A0DD355CFB}" type="datetimeFigureOut">
              <a:rPr lang="en-US"/>
              <a:pPr>
                <a:defRPr/>
              </a:pPr>
              <a:t>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AEB68F-D16E-4740-AD89-7CB475E14705}" type="slidenum">
              <a:rPr lang="en-US"/>
              <a:pPr>
                <a:defRPr/>
              </a:pPr>
              <a:t>‹#›</a:t>
            </a:fld>
            <a:endParaRPr lang="en-US"/>
          </a:p>
        </p:txBody>
      </p:sp>
    </p:spTree>
    <p:extLst>
      <p:ext uri="{BB962C8B-B14F-4D97-AF65-F5344CB8AC3E}">
        <p14:creationId xmlns:p14="http://schemas.microsoft.com/office/powerpoint/2010/main" val="2326714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BBA4C1-79FE-43A4-B2B9-1BEF2375D82E}" type="datetimeFigureOut">
              <a:rPr lang="en-US"/>
              <a:pPr>
                <a:defRPr/>
              </a:pPr>
              <a:t>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57954A-B797-459D-B31B-4B6B8E9ADD43}" type="slidenum">
              <a:rPr lang="en-US"/>
              <a:pPr>
                <a:defRPr/>
              </a:pPr>
              <a:t>‹#›</a:t>
            </a:fld>
            <a:endParaRPr lang="en-US"/>
          </a:p>
        </p:txBody>
      </p:sp>
    </p:spTree>
    <p:extLst>
      <p:ext uri="{BB962C8B-B14F-4D97-AF65-F5344CB8AC3E}">
        <p14:creationId xmlns:p14="http://schemas.microsoft.com/office/powerpoint/2010/main" val="2273395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FEF23D-857C-4D41-9AEC-97B318D7B183}" type="datetimeFigureOut">
              <a:rPr lang="en-US"/>
              <a:pPr>
                <a:defRPr/>
              </a:pPr>
              <a:t>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E12356-A0A9-4944-8458-58527CA90924}" type="slidenum">
              <a:rPr lang="en-US"/>
              <a:pPr>
                <a:defRPr/>
              </a:pPr>
              <a:t>‹#›</a:t>
            </a:fld>
            <a:endParaRPr lang="en-US"/>
          </a:p>
        </p:txBody>
      </p:sp>
    </p:spTree>
    <p:extLst>
      <p:ext uri="{BB962C8B-B14F-4D97-AF65-F5344CB8AC3E}">
        <p14:creationId xmlns:p14="http://schemas.microsoft.com/office/powerpoint/2010/main" val="976914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40190F-300C-40F3-999D-E9259EE731E9}" type="datetimeFigureOut">
              <a:rPr lang="en-US"/>
              <a:pPr>
                <a:defRPr/>
              </a:pPr>
              <a:t>3/1/2014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C56AEE-06E1-43B7-A12B-1E924EF224F2}" type="slidenum">
              <a:rPr lang="en-US"/>
              <a:pPr>
                <a:defRPr/>
              </a:pPr>
              <a:t>‹#›</a:t>
            </a:fld>
            <a:endParaRPr lang="en-US"/>
          </a:p>
        </p:txBody>
      </p:sp>
    </p:spTree>
    <p:extLst>
      <p:ext uri="{BB962C8B-B14F-4D97-AF65-F5344CB8AC3E}">
        <p14:creationId xmlns:p14="http://schemas.microsoft.com/office/powerpoint/2010/main" val="747378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36DDD5-84F3-4828-AB87-71942A3A937F}" type="datetimeFigureOut">
              <a:rPr lang="en-US"/>
              <a:pPr>
                <a:defRPr/>
              </a:pPr>
              <a:t>3/1/2014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28994D3-FD8F-40EB-8760-069F3172ED6B}" type="slidenum">
              <a:rPr lang="en-US"/>
              <a:pPr>
                <a:defRPr/>
              </a:pPr>
              <a:t>‹#›</a:t>
            </a:fld>
            <a:endParaRPr lang="en-US"/>
          </a:p>
        </p:txBody>
      </p:sp>
    </p:spTree>
    <p:extLst>
      <p:ext uri="{BB962C8B-B14F-4D97-AF65-F5344CB8AC3E}">
        <p14:creationId xmlns:p14="http://schemas.microsoft.com/office/powerpoint/2010/main" val="2800590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1565A7-E806-42B6-89DE-03DC9961A6AE}" type="datetimeFigureOut">
              <a:rPr lang="en-US"/>
              <a:pPr>
                <a:defRPr/>
              </a:pPr>
              <a:t>3/1/2014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1E53EA-841E-45F7-81A2-3030F759151D}" type="slidenum">
              <a:rPr lang="en-US"/>
              <a:pPr>
                <a:defRPr/>
              </a:pPr>
              <a:t>‹#›</a:t>
            </a:fld>
            <a:endParaRPr lang="en-US"/>
          </a:p>
        </p:txBody>
      </p:sp>
    </p:spTree>
    <p:extLst>
      <p:ext uri="{BB962C8B-B14F-4D97-AF65-F5344CB8AC3E}">
        <p14:creationId xmlns:p14="http://schemas.microsoft.com/office/powerpoint/2010/main" val="192668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46CF55-484A-412B-A531-C777F3223642}" type="datetimeFigureOut">
              <a:rPr lang="en-US"/>
              <a:pPr>
                <a:defRPr/>
              </a:pPr>
              <a:t>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E26B53-7F12-445F-B001-DAA7D22074F8}" type="slidenum">
              <a:rPr lang="en-US"/>
              <a:pPr>
                <a:defRPr/>
              </a:pPr>
              <a:t>‹#›</a:t>
            </a:fld>
            <a:endParaRPr lang="en-US"/>
          </a:p>
        </p:txBody>
      </p:sp>
    </p:spTree>
    <p:extLst>
      <p:ext uri="{BB962C8B-B14F-4D97-AF65-F5344CB8AC3E}">
        <p14:creationId xmlns:p14="http://schemas.microsoft.com/office/powerpoint/2010/main" val="58993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896F93-9BD5-49EA-9D8E-7C9F182E7373}" type="datetimeFigureOut">
              <a:rPr lang="en-US"/>
              <a:pPr>
                <a:defRPr/>
              </a:pPr>
              <a:t>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5B0F7D-6CCB-4E2D-BF9E-7E1AB2C36D97}" type="slidenum">
              <a:rPr lang="en-US"/>
              <a:pPr>
                <a:defRPr/>
              </a:pPr>
              <a:t>‹#›</a:t>
            </a:fld>
            <a:endParaRPr lang="en-US"/>
          </a:p>
        </p:txBody>
      </p:sp>
    </p:spTree>
    <p:extLst>
      <p:ext uri="{BB962C8B-B14F-4D97-AF65-F5344CB8AC3E}">
        <p14:creationId xmlns:p14="http://schemas.microsoft.com/office/powerpoint/2010/main" val="309821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190079-AEC3-468F-B2DC-1A8FF977DBB5}" type="datetimeFigureOut">
              <a:rPr lang="en-US"/>
              <a:pPr>
                <a:defRPr/>
              </a:pPr>
              <a:t>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32ABB7-6950-4145-A07B-24FFE723C40F}" type="slidenum">
              <a:rPr lang="en-US"/>
              <a:pPr>
                <a:defRPr/>
              </a:pPr>
              <a:t>‹#›</a:t>
            </a:fld>
            <a:endParaRPr lang="en-US"/>
          </a:p>
        </p:txBody>
      </p:sp>
    </p:spTree>
    <p:extLst>
      <p:ext uri="{BB962C8B-B14F-4D97-AF65-F5344CB8AC3E}">
        <p14:creationId xmlns:p14="http://schemas.microsoft.com/office/powerpoint/2010/main" val="336574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CCF2C0-7393-4A77-8F54-6E37C6625524}" type="datetimeFigureOut">
              <a:rPr lang="en-US"/>
              <a:pPr>
                <a:defRPr/>
              </a:pPr>
              <a:t>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6BB563-8EA0-4DCC-830B-B3B540021562}" type="slidenum">
              <a:rPr lang="en-US"/>
              <a:pPr>
                <a:defRPr/>
              </a:pPr>
              <a:t>‹#›</a:t>
            </a:fld>
            <a:endParaRPr lang="en-US"/>
          </a:p>
        </p:txBody>
      </p:sp>
    </p:spTree>
    <p:extLst>
      <p:ext uri="{BB962C8B-B14F-4D97-AF65-F5344CB8AC3E}">
        <p14:creationId xmlns:p14="http://schemas.microsoft.com/office/powerpoint/2010/main" val="273992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A8858-D781-4B21-9809-05D214B8E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826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8B2B2-D70B-4C7C-BB04-BF520F68CF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169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D102D-8D20-4E4D-A872-0E8D908835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79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8F2B3B-86B5-48FB-9816-31D16323D6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839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FD4970-D547-4C9D-A130-69008D125A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232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0B688B-06F6-4B1D-B0B0-29C07C81E1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901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5E9ECF-4300-4DBA-8946-DA292F584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29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A15CE5-B43C-4DB3-A51B-9EE60D5DF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0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A25B6D-C169-4A3A-9AD3-BCF41DA46D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889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378911-531E-4D9F-847D-D193F0613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72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D4AB5D-225D-4EE3-8575-5F00D28824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800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5E0E41-1BE5-4C57-A92F-4CB3F974A4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805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B91996-416D-46C4-A2E4-4766EDAE9E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974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B2062B-2D5D-4FF2-8A95-3D67426F75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7801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EB2C8D-9D38-4CF4-A0E9-8CCB415CD2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160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93946D7-23EE-4FFE-816B-A8BB9A87E5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958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19CA7C-D7F4-4570-92D0-D2A2821AC1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01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5CE39B8-8329-4FF4-9477-B8EDBB39DE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562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BCD0A2D-B808-403D-8DB2-FC4EAAE704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234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23F0C-A655-4F5B-9FDA-D80D8F1270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9678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9A1BC0-20FE-4301-8172-C2FE2CE4CA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2085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D238FE-ACD4-4768-A7E7-61B494D725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765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774C732-61A9-4D17-A167-29E8FCC1B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649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00" tIns="45702" rIns="91400" bIns="45702" rtlCol="0" anchor="ctr"/>
          <a:lstStyle>
            <a:lvl1pPr algn="l" fontAlgn="auto">
              <a:spcBef>
                <a:spcPts val="0"/>
              </a:spcBef>
              <a:spcAft>
                <a:spcPts val="0"/>
              </a:spcAft>
              <a:defRPr sz="1200">
                <a:solidFill>
                  <a:prstClr val="black">
                    <a:tint val="75000"/>
                  </a:prstClr>
                </a:solidFill>
                <a:latin typeface="+mn-lt"/>
                <a:cs typeface="+mn-cs"/>
              </a:defRPr>
            </a:lvl1pPr>
          </a:lstStyle>
          <a:p>
            <a:pPr defTabSz="914021">
              <a:defRPr/>
            </a:pPr>
            <a:fld id="{1A1262C2-F890-4994-A426-4FD9DC61F5B9}" type="datetimeFigureOut">
              <a:rPr lang="en-US"/>
              <a:pPr defTabSz="914021">
                <a:defRPr/>
              </a:pPr>
              <a:t>3/1/2014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0" tIns="45702" rIns="91400" bIns="45702" rtlCol="0" anchor="ctr"/>
          <a:lstStyle>
            <a:lvl1pPr algn="ctr" fontAlgn="auto">
              <a:spcBef>
                <a:spcPts val="0"/>
              </a:spcBef>
              <a:spcAft>
                <a:spcPts val="0"/>
              </a:spcAft>
              <a:defRPr sz="1200">
                <a:solidFill>
                  <a:prstClr val="black">
                    <a:tint val="75000"/>
                  </a:prstClr>
                </a:solidFill>
                <a:latin typeface="+mn-lt"/>
                <a:cs typeface="+mn-cs"/>
              </a:defRPr>
            </a:lvl1pPr>
          </a:lstStyle>
          <a:p>
            <a:pPr defTabSz="914021">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0" tIns="45702" rIns="91400" bIns="45702" rtlCol="0" anchor="ctr"/>
          <a:lstStyle>
            <a:lvl1pPr algn="r" fontAlgn="auto">
              <a:spcBef>
                <a:spcPts val="0"/>
              </a:spcBef>
              <a:spcAft>
                <a:spcPts val="0"/>
              </a:spcAft>
              <a:defRPr sz="1200">
                <a:solidFill>
                  <a:prstClr val="black">
                    <a:tint val="75000"/>
                  </a:prstClr>
                </a:solidFill>
                <a:latin typeface="+mn-lt"/>
                <a:cs typeface="+mn-cs"/>
              </a:defRPr>
            </a:lvl1pPr>
          </a:lstStyle>
          <a:p>
            <a:pPr defTabSz="914021">
              <a:defRPr/>
            </a:pPr>
            <a:fld id="{8B07A8F6-C8DB-42A8-AEAB-EAC351533417}" type="slidenum">
              <a:rPr lang="en-US"/>
              <a:pPr defTabSz="914021">
                <a:defRPr/>
              </a:pPr>
              <a:t>‹#›</a:t>
            </a:fld>
            <a:endParaRPr lang="en-US"/>
          </a:p>
        </p:txBody>
      </p:sp>
    </p:spTree>
    <p:extLst>
      <p:ext uri="{BB962C8B-B14F-4D97-AF65-F5344CB8AC3E}">
        <p14:creationId xmlns:p14="http://schemas.microsoft.com/office/powerpoint/2010/main" val="1838007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2758" indent="-342758"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642" indent="-28563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528" indent="-22850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53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54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EBFBA335-1CAB-4FF3-91CD-698922F38BF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6729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01FAC6-8414-4056-98A9-D34755714BF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70126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5" Type="http://schemas.openxmlformats.org/officeDocument/2006/relationships/image" Target="../media/image4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w2agz.com/The%20Picture%20Story.htm" TargetMode="External"/><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29.xml"/><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78.jpe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emf"/><Relationship Id="rId2" Type="http://schemas.openxmlformats.org/officeDocument/2006/relationships/image" Target="../media/image87.png"/><Relationship Id="rId1" Type="http://schemas.openxmlformats.org/officeDocument/2006/relationships/slideLayout" Target="../slideLayouts/slideLayout29.xml"/><Relationship Id="rId6" Type="http://schemas.openxmlformats.org/officeDocument/2006/relationships/image" Target="../media/image90.png"/><Relationship Id="rId5" Type="http://schemas.openxmlformats.org/officeDocument/2006/relationships/image" Target="../media/image81.emf"/><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8.xml"/><Relationship Id="rId4" Type="http://schemas.openxmlformats.org/officeDocument/2006/relationships/image" Target="../media/image94.emf"/></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4" Type="http://schemas.openxmlformats.org/officeDocument/2006/relationships/image" Target="../media/image9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100.png"/><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vmlDrawing" Target="../drawings/vmlDrawing3.vml"/><Relationship Id="rId5" Type="http://schemas.openxmlformats.org/officeDocument/2006/relationships/image" Target="../media/image101.png"/><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Setup</a:t>
            </a:r>
            <a:endParaRPr lang="en-US" dirty="0"/>
          </a:p>
        </p:txBody>
      </p:sp>
    </p:spTree>
    <p:extLst>
      <p:ext uri="{BB962C8B-B14F-4D97-AF65-F5344CB8AC3E}">
        <p14:creationId xmlns:p14="http://schemas.microsoft.com/office/powerpoint/2010/main" val="2041212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IBM</a:t>
            </a:r>
          </a:p>
        </p:txBody>
      </p:sp>
    </p:spTree>
    <p:extLst>
      <p:ext uri="{BB962C8B-B14F-4D97-AF65-F5344CB8AC3E}">
        <p14:creationId xmlns:p14="http://schemas.microsoft.com/office/powerpoint/2010/main" val="4090490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Following In His Shoes</a:t>
            </a:r>
            <a:endParaRPr lang="en-US" dirty="0"/>
          </a:p>
        </p:txBody>
      </p:sp>
      <p:pic>
        <p:nvPicPr>
          <p:cNvPr id="6146" name="Picture 2" descr="E:\PMG-Media Collection\My Pictures\General Family\PAG Ov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066801"/>
            <a:ext cx="171099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2468145" cy="266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4911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3962400"/>
            <a:ext cx="7391400" cy="2739211"/>
          </a:xfrm>
          <a:prstGeom prst="rect">
            <a:avLst/>
          </a:prstGeom>
          <a:noFill/>
        </p:spPr>
        <p:txBody>
          <a:bodyPr wrap="square" rtlCol="0">
            <a:spAutoFit/>
          </a:bodyPr>
          <a:lstStyle/>
          <a:p>
            <a:pPr algn="ctr"/>
            <a:r>
              <a:rPr lang="en-US" sz="2400" b="1" dirty="0" smtClean="0"/>
              <a:t>Paul Archibald Grant, W2AGZ</a:t>
            </a:r>
          </a:p>
          <a:p>
            <a:pPr marL="285750" indent="-285750">
              <a:buFont typeface="Arial" panose="020B0604020202020204" pitchFamily="34" charset="0"/>
              <a:buChar char="•"/>
            </a:pPr>
            <a:r>
              <a:rPr lang="en-US" dirty="0" smtClean="0"/>
              <a:t>Teenage Ham Radio Prodigy, 1922</a:t>
            </a:r>
          </a:p>
          <a:p>
            <a:pPr marL="285750" indent="-285750">
              <a:buFont typeface="Arial" panose="020B0604020202020204" pitchFamily="34" charset="0"/>
              <a:buChar char="•"/>
            </a:pPr>
            <a:r>
              <a:rPr lang="en-US" dirty="0" smtClean="0"/>
              <a:t>Auto Assembly Line Worker, 1923-30</a:t>
            </a:r>
          </a:p>
          <a:p>
            <a:pPr marL="285750" indent="-285750">
              <a:buFont typeface="Arial" panose="020B0604020202020204" pitchFamily="34" charset="0"/>
              <a:buChar char="•"/>
            </a:pPr>
            <a:r>
              <a:rPr lang="en-US" dirty="0" smtClean="0"/>
              <a:t>County Motorcycle Cop, 1930-33</a:t>
            </a:r>
          </a:p>
          <a:p>
            <a:pPr marL="285750" indent="-285750">
              <a:buFont typeface="Arial" panose="020B0604020202020204" pitchFamily="34" charset="0"/>
              <a:buChar char="•"/>
            </a:pPr>
            <a:r>
              <a:rPr lang="en-US" dirty="0" smtClean="0"/>
              <a:t>Owner, Home Radio Installation Business, 1934-37</a:t>
            </a:r>
          </a:p>
          <a:p>
            <a:pPr marL="285750" indent="-285750">
              <a:buFont typeface="Arial" panose="020B0604020202020204" pitchFamily="34" charset="0"/>
              <a:buChar char="•"/>
            </a:pPr>
            <a:r>
              <a:rPr lang="en-US" dirty="0" smtClean="0"/>
              <a:t>Tool &amp; Die Machinist, 1938-42</a:t>
            </a:r>
          </a:p>
          <a:p>
            <a:pPr marL="285750" indent="-285750">
              <a:buFont typeface="Arial" panose="020B0604020202020204" pitchFamily="34" charset="0"/>
              <a:buChar char="•"/>
            </a:pPr>
            <a:r>
              <a:rPr lang="en-US" dirty="0" smtClean="0"/>
              <a:t>Radar Specialist 1</a:t>
            </a:r>
            <a:r>
              <a:rPr lang="en-US" baseline="30000" dirty="0" smtClean="0"/>
              <a:t>st</a:t>
            </a:r>
            <a:r>
              <a:rPr lang="en-US" dirty="0" smtClean="0"/>
              <a:t> Class, US Navy, South Pacific, 1943-45</a:t>
            </a:r>
          </a:p>
          <a:p>
            <a:pPr marL="285750" indent="-285750">
              <a:buFont typeface="Arial" panose="020B0604020202020204" pitchFamily="34" charset="0"/>
              <a:buChar char="•"/>
            </a:pPr>
            <a:r>
              <a:rPr lang="en-US" dirty="0" smtClean="0"/>
              <a:t>Electronic Technician, </a:t>
            </a:r>
            <a:r>
              <a:rPr lang="en-US" dirty="0" smtClean="0"/>
              <a:t>Purchasing Agent, </a:t>
            </a:r>
            <a:r>
              <a:rPr lang="en-US" dirty="0" smtClean="0"/>
              <a:t>IBM, 1947-74</a:t>
            </a:r>
          </a:p>
          <a:p>
            <a:pPr marL="285750" indent="-285750">
              <a:buFont typeface="Arial" panose="020B0604020202020204" pitchFamily="34" charset="0"/>
              <a:buChar char="•"/>
            </a:pPr>
            <a:r>
              <a:rPr lang="en-US" dirty="0" smtClean="0"/>
              <a:t>Founder, Catskill Mountain Volunteer Ski Patrol, 1948</a:t>
            </a:r>
            <a:endParaRPr lang="en-US" dirty="0"/>
          </a:p>
        </p:txBody>
      </p:sp>
    </p:spTree>
    <p:extLst>
      <p:ext uri="{BB962C8B-B14F-4D97-AF65-F5344CB8AC3E}">
        <p14:creationId xmlns:p14="http://schemas.microsoft.com/office/powerpoint/2010/main" val="713477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atson with the classic IBM System/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12800"/>
            <a:ext cx="39909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http://www.computermuseum.li/Testpage/Watson-Sr-THI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49313"/>
            <a:ext cx="22225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p:cNvSpPr txBox="1">
            <a:spLocks noChangeArrowheads="1"/>
          </p:cNvSpPr>
          <p:nvPr/>
        </p:nvSpPr>
        <p:spPr bwMode="auto">
          <a:xfrm>
            <a:off x="2971800" y="762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3200" b="1" smtClean="0">
                <a:solidFill>
                  <a:srgbClr val="000000"/>
                </a:solidFill>
              </a:rPr>
              <a:t>IBM – 100 Years</a:t>
            </a:r>
          </a:p>
        </p:txBody>
      </p:sp>
      <p:grpSp>
        <p:nvGrpSpPr>
          <p:cNvPr id="4" name="Group 3"/>
          <p:cNvGrpSpPr>
            <a:grpSpLocks/>
          </p:cNvGrpSpPr>
          <p:nvPr/>
        </p:nvGrpSpPr>
        <p:grpSpPr bwMode="auto">
          <a:xfrm>
            <a:off x="3289300" y="914400"/>
            <a:ext cx="1663700" cy="3124200"/>
            <a:chOff x="3289300" y="914399"/>
            <a:chExt cx="1663700" cy="3124201"/>
          </a:xfrm>
        </p:grpSpPr>
        <p:pic>
          <p:nvPicPr>
            <p:cNvPr id="32784" name="Picture 10" descr="P:\dcim\100MEDIA\IMAG0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914399"/>
              <a:ext cx="1663700" cy="2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Box 2"/>
            <p:cNvSpPr txBox="1">
              <a:spLocks noChangeArrowheads="1"/>
            </p:cNvSpPr>
            <p:nvPr/>
          </p:nvSpPr>
          <p:spPr bwMode="auto">
            <a:xfrm>
              <a:off x="3581400" y="3669268"/>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mtClean="0">
                  <a:solidFill>
                    <a:srgbClr val="000000"/>
                  </a:solidFill>
                </a:rPr>
                <a:t>1952</a:t>
              </a:r>
            </a:p>
          </p:txBody>
        </p:sp>
      </p:grpSp>
      <p:grpSp>
        <p:nvGrpSpPr>
          <p:cNvPr id="6" name="Group 5"/>
          <p:cNvGrpSpPr>
            <a:grpSpLocks/>
          </p:cNvGrpSpPr>
          <p:nvPr/>
        </p:nvGrpSpPr>
        <p:grpSpPr bwMode="auto">
          <a:xfrm>
            <a:off x="808038" y="3886200"/>
            <a:ext cx="2481262" cy="2960688"/>
            <a:chOff x="807823" y="3886200"/>
            <a:chExt cx="2481477" cy="2960132"/>
          </a:xfrm>
        </p:grpSpPr>
        <p:pic>
          <p:nvPicPr>
            <p:cNvPr id="32782" name="Picture 8" descr="http://www.computermuseum.li/Testpage/ComputerAssemblyPlant-IBM-6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23" y="3886200"/>
              <a:ext cx="248147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4"/>
            <p:cNvSpPr txBox="1">
              <a:spLocks noChangeArrowheads="1"/>
            </p:cNvSpPr>
            <p:nvPr/>
          </p:nvSpPr>
          <p:spPr bwMode="auto">
            <a:xfrm>
              <a:off x="12192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mtClean="0">
                  <a:solidFill>
                    <a:srgbClr val="000000"/>
                  </a:solidFill>
                </a:rPr>
                <a:t>604 (1948)</a:t>
              </a:r>
            </a:p>
          </p:txBody>
        </p:sp>
      </p:grpSp>
      <p:grpSp>
        <p:nvGrpSpPr>
          <p:cNvPr id="7" name="Group 6"/>
          <p:cNvGrpSpPr>
            <a:grpSpLocks/>
          </p:cNvGrpSpPr>
          <p:nvPr/>
        </p:nvGrpSpPr>
        <p:grpSpPr bwMode="auto">
          <a:xfrm>
            <a:off x="5257800" y="3657600"/>
            <a:ext cx="3714750" cy="3189288"/>
            <a:chOff x="5257800" y="3657600"/>
            <a:chExt cx="3715483" cy="3188732"/>
          </a:xfrm>
        </p:grpSpPr>
        <p:pic>
          <p:nvPicPr>
            <p:cNvPr id="32780" name="Picture 4" descr="IBM 701 Electronic analytical control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57600"/>
              <a:ext cx="3715483" cy="279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11"/>
            <p:cNvSpPr txBox="1">
              <a:spLocks noChangeArrowheads="1"/>
            </p:cNvSpPr>
            <p:nvPr/>
          </p:nvSpPr>
          <p:spPr bwMode="auto">
            <a:xfrm>
              <a:off x="62484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mtClean="0">
                  <a:solidFill>
                    <a:srgbClr val="000000"/>
                  </a:solidFill>
                </a:rPr>
                <a:t>701 (1952)</a:t>
              </a:r>
            </a:p>
          </p:txBody>
        </p:sp>
      </p:grpSp>
      <p:grpSp>
        <p:nvGrpSpPr>
          <p:cNvPr id="2" name="Group 1"/>
          <p:cNvGrpSpPr>
            <a:grpSpLocks/>
          </p:cNvGrpSpPr>
          <p:nvPr/>
        </p:nvGrpSpPr>
        <p:grpSpPr bwMode="auto">
          <a:xfrm>
            <a:off x="3289300" y="4191000"/>
            <a:ext cx="1968500" cy="2286000"/>
            <a:chOff x="3289300" y="4419600"/>
            <a:chExt cx="1968500" cy="2286000"/>
          </a:xfrm>
        </p:grpSpPr>
        <p:sp>
          <p:nvSpPr>
            <p:cNvPr id="8" name="Left-Right Arrow 7"/>
            <p:cNvSpPr/>
            <p:nvPr/>
          </p:nvSpPr>
          <p:spPr>
            <a:xfrm>
              <a:off x="3289300" y="4419600"/>
              <a:ext cx="1968500" cy="1447800"/>
            </a:xfrm>
            <a:prstGeom prst="lef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a:solidFill>
                    <a:srgbClr val="000000"/>
                  </a:solidFill>
                </a:rPr>
                <a:t>Grant-Whalen IBM Family</a:t>
              </a:r>
            </a:p>
            <a:p>
              <a:pPr algn="ctr" fontAlgn="base">
                <a:spcBef>
                  <a:spcPct val="0"/>
                </a:spcBef>
                <a:spcAft>
                  <a:spcPct val="0"/>
                </a:spcAft>
                <a:defRPr/>
              </a:pPr>
              <a:r>
                <a:rPr lang="en-US" sz="1100" dirty="0">
                  <a:solidFill>
                    <a:srgbClr val="000000"/>
                  </a:solidFill>
                </a:rPr>
                <a:t>-Poughkeepsie-</a:t>
              </a:r>
            </a:p>
          </p:txBody>
        </p:sp>
        <p:pic>
          <p:nvPicPr>
            <p:cNvPr id="32778" name="Picture 15" descr="E:\PMG-Media Collection\My Pictures\General Family\PAG Ov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0147" y="5867400"/>
              <a:ext cx="53163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5867400"/>
              <a:ext cx="66515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grpSp>
    </p:spTree>
    <p:extLst>
      <p:ext uri="{BB962C8B-B14F-4D97-AF65-F5344CB8AC3E}">
        <p14:creationId xmlns:p14="http://schemas.microsoft.com/office/powerpoint/2010/main" val="437351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330"/>
                                        </p:tgtEl>
                                        <p:attrNameLst>
                                          <p:attrName>style.visibility</p:attrName>
                                        </p:attrNameLst>
                                      </p:cBhvr>
                                      <p:to>
                                        <p:strVal val="visible"/>
                                      </p:to>
                                    </p:set>
                                    <p:animEffect transition="in" filter="fade">
                                      <p:cBhvr>
                                        <p:cTn id="17" dur="500"/>
                                        <p:tgtEl>
                                          <p:spTgt spid="993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457200" y="0"/>
            <a:ext cx="8229600" cy="1143000"/>
          </a:xfrm>
        </p:spPr>
        <p:txBody>
          <a:bodyPr/>
          <a:lstStyle/>
          <a:p>
            <a:pPr eaLnBrk="1" hangingPunct="1"/>
            <a:r>
              <a:rPr lang="en-US" altLang="en-US" sz="3200" i="1" u="sng" smtClean="0"/>
              <a:t>1953</a:t>
            </a:r>
            <a:br>
              <a:rPr lang="en-US" altLang="en-US" sz="3200" i="1" u="sng" smtClean="0"/>
            </a:br>
            <a:r>
              <a:rPr lang="en-US" altLang="en-US" sz="3200" smtClean="0"/>
              <a:t>Project Sage – IBM/MIT</a:t>
            </a:r>
            <a:endParaRPr lang="en-US" altLang="en-US" sz="3200" i="1" u="sng" smtClean="0"/>
          </a:p>
        </p:txBody>
      </p:sp>
      <p:pic>
        <p:nvPicPr>
          <p:cNvPr id="33795" name="Picture 3" descr="G:\sage_bb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58875"/>
            <a:ext cx="68961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43200" y="1600200"/>
            <a:ext cx="4267200" cy="954107"/>
          </a:xfrm>
          <a:prstGeom prst="rect">
            <a:avLst/>
          </a:prstGeom>
          <a:solidFill>
            <a:schemeClr val="bg1"/>
          </a:solidFill>
        </p:spPr>
        <p:txBody>
          <a:bodyPr wrap="square" rtlCol="0">
            <a:spAutoFit/>
          </a:bodyPr>
          <a:lstStyle/>
          <a:p>
            <a:pPr algn="ctr"/>
            <a:r>
              <a:rPr lang="en-US" sz="2000" b="1" dirty="0" smtClean="0"/>
              <a:t>AN/FSQ-7</a:t>
            </a:r>
          </a:p>
          <a:p>
            <a:pPr marL="285750" indent="-285750">
              <a:buFont typeface="Arial" panose="020B0604020202020204" pitchFamily="34" charset="0"/>
              <a:buChar char="•"/>
            </a:pPr>
            <a:r>
              <a:rPr lang="en-US" dirty="0" smtClean="0"/>
              <a:t>The world’s first Supercomputer</a:t>
            </a:r>
          </a:p>
          <a:p>
            <a:pPr marL="285750" indent="-285750">
              <a:buFont typeface="Arial" panose="020B0604020202020204" pitchFamily="34" charset="0"/>
              <a:buChar char="•"/>
            </a:pPr>
            <a:r>
              <a:rPr lang="en-US" dirty="0" smtClean="0"/>
              <a:t>The worlds’ first Parallel Computer</a:t>
            </a:r>
            <a:endParaRPr lang="en-US" dirty="0"/>
          </a:p>
        </p:txBody>
      </p:sp>
    </p:spTree>
    <p:extLst>
      <p:ext uri="{BB962C8B-B14F-4D97-AF65-F5344CB8AC3E}">
        <p14:creationId xmlns:p14="http://schemas.microsoft.com/office/powerpoint/2010/main" val="24795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i="1" u="sng" dirty="0" smtClean="0"/>
              <a:t>1954</a:t>
            </a:r>
            <a:r>
              <a:rPr lang="en-US" sz="3200" u="sng" dirty="0" smtClean="0"/>
              <a:t/>
            </a:r>
            <a:br>
              <a:rPr lang="en-US" sz="3200" u="sng" dirty="0" smtClean="0"/>
            </a:br>
            <a:r>
              <a:rPr lang="en-US" sz="3200" dirty="0" smtClean="0"/>
              <a:t>TX-0: The First Transistor Computer</a:t>
            </a:r>
            <a:endParaRPr lang="en-US" sz="3200" u="sng" dirty="0"/>
          </a:p>
        </p:txBody>
      </p:sp>
      <p:pic>
        <p:nvPicPr>
          <p:cNvPr id="4098" name="Picture 2" descr="C:\Users\PAULMI~1\AppData\Local\Temp\sc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1600200"/>
            <a:ext cx="6581775"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3124200" y="4572000"/>
            <a:ext cx="2514600" cy="1600200"/>
          </a:xfrm>
          <a:prstGeom prst="cloudCallout">
            <a:avLst>
              <a:gd name="adj1" fmla="val 71741"/>
              <a:gd name="adj2" fmla="val -28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During my “breaks” I would sit in this chair coding “</a:t>
            </a:r>
            <a:r>
              <a:rPr lang="en-US" sz="1600" dirty="0" err="1" smtClean="0">
                <a:solidFill>
                  <a:schemeClr val="tx1"/>
                </a:solidFill>
              </a:rPr>
              <a:t>Nim</a:t>
            </a:r>
            <a:r>
              <a:rPr lang="en-US" sz="1600" dirty="0" smtClean="0">
                <a:solidFill>
                  <a:schemeClr val="tx1"/>
                </a:solidFill>
              </a:rPr>
              <a:t>”</a:t>
            </a:r>
            <a:endParaRPr lang="en-US" sz="1600" dirty="0">
              <a:solidFill>
                <a:schemeClr val="tx1"/>
              </a:solidFill>
            </a:endParaRPr>
          </a:p>
        </p:txBody>
      </p:sp>
    </p:spTree>
    <p:extLst>
      <p:ext uri="{BB962C8B-B14F-4D97-AF65-F5344CB8AC3E}">
        <p14:creationId xmlns:p14="http://schemas.microsoft.com/office/powerpoint/2010/main" val="95334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PMG-W2AGZ\Presentations &amp; Travel\2011\03-21 APS March Dallas\P4030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581400" y="76200"/>
            <a:ext cx="182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400">
                <a:solidFill>
                  <a:srgbClr val="00B050"/>
                </a:solidFill>
                <a:latin typeface="Bodoni MT Black" pitchFamily="18" charset="0"/>
              </a:rPr>
              <a:t>G</a:t>
            </a:r>
            <a:r>
              <a:rPr lang="en-US" altLang="en-US" sz="4400" baseline="30000">
                <a:solidFill>
                  <a:srgbClr val="00B050"/>
                </a:solidFill>
                <a:latin typeface="Bodoni MT Black" pitchFamily="18" charset="0"/>
              </a:rPr>
              <a:t>2</a:t>
            </a:r>
            <a:r>
              <a:rPr lang="en-US" altLang="en-US" sz="4400">
                <a:solidFill>
                  <a:srgbClr val="00B050"/>
                </a:solidFill>
                <a:latin typeface="Bodoni MT Black" pitchFamily="18" charset="0"/>
              </a:rPr>
              <a:t> !</a:t>
            </a:r>
          </a:p>
        </p:txBody>
      </p:sp>
      <p:sp>
        <p:nvSpPr>
          <p:cNvPr id="5" name="TextBox 4"/>
          <p:cNvSpPr txBox="1">
            <a:spLocks noChangeArrowheads="1"/>
          </p:cNvSpPr>
          <p:nvPr/>
        </p:nvSpPr>
        <p:spPr bwMode="auto">
          <a:xfrm>
            <a:off x="1447800" y="762000"/>
            <a:ext cx="594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600">
                <a:latin typeface="Algerian" pitchFamily="82" charset="0"/>
              </a:rPr>
              <a:t>The Borscht Belt Boys</a:t>
            </a:r>
          </a:p>
        </p:txBody>
      </p:sp>
    </p:spTree>
    <p:extLst>
      <p:ext uri="{BB962C8B-B14F-4D97-AF65-F5344CB8AC3E}">
        <p14:creationId xmlns:p14="http://schemas.microsoft.com/office/powerpoint/2010/main" val="936517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2667000" y="1544638"/>
            <a:ext cx="6172200" cy="4994275"/>
            <a:chOff x="1680" y="973"/>
            <a:chExt cx="3888" cy="3146"/>
          </a:xfrm>
        </p:grpSpPr>
        <p:pic>
          <p:nvPicPr>
            <p:cNvPr id="37914" name="Picture 3" descr="scl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 y="973"/>
              <a:ext cx="3888" cy="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5" name="Text Box 4"/>
            <p:cNvSpPr txBox="1">
              <a:spLocks noChangeArrowheads="1"/>
            </p:cNvSpPr>
            <p:nvPr/>
          </p:nvSpPr>
          <p:spPr bwMode="auto">
            <a:xfrm>
              <a:off x="2604" y="3888"/>
              <a:ext cx="1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a:t>Diethyl-cyanine iodide</a:t>
              </a:r>
              <a:endParaRPr lang="en-US" altLang="en-US"/>
            </a:p>
          </p:txBody>
        </p:sp>
      </p:grpSp>
      <p:pic>
        <p:nvPicPr>
          <p:cNvPr id="37891" name="Picture 5" descr="sc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66825"/>
            <a:ext cx="13430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6"/>
          <p:cNvSpPr>
            <a:spLocks noGrp="1" noChangeArrowheads="1"/>
          </p:cNvSpPr>
          <p:nvPr>
            <p:ph type="title" idx="4294967295"/>
          </p:nvPr>
        </p:nvSpPr>
        <p:spPr>
          <a:xfrm>
            <a:off x="457200" y="274638"/>
            <a:ext cx="8229600" cy="944562"/>
          </a:xfrm>
          <a:noFill/>
        </p:spPr>
        <p:txBody>
          <a:bodyPr/>
          <a:lstStyle/>
          <a:p>
            <a:r>
              <a:rPr lang="en-US" altLang="en-US" sz="4000" smtClean="0">
                <a:latin typeface="Comic Sans MS" pitchFamily="66" charset="0"/>
              </a:rPr>
              <a:t>Little, 1963</a:t>
            </a:r>
            <a:endParaRPr lang="en-US" altLang="en-US" smtClean="0"/>
          </a:p>
        </p:txBody>
      </p:sp>
      <p:sp>
        <p:nvSpPr>
          <p:cNvPr id="37893" name="Oval 7"/>
          <p:cNvSpPr>
            <a:spLocks noChangeArrowheads="1"/>
          </p:cNvSpPr>
          <p:nvPr/>
        </p:nvSpPr>
        <p:spPr bwMode="auto">
          <a:xfrm>
            <a:off x="1385888" y="38862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sp>
        <p:nvSpPr>
          <p:cNvPr id="37894" name="Oval 8"/>
          <p:cNvSpPr>
            <a:spLocks noChangeArrowheads="1"/>
          </p:cNvSpPr>
          <p:nvPr/>
        </p:nvSpPr>
        <p:spPr bwMode="auto">
          <a:xfrm>
            <a:off x="1385888" y="32004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grpSp>
        <p:nvGrpSpPr>
          <p:cNvPr id="37895" name="Group 9"/>
          <p:cNvGrpSpPr>
            <a:grpSpLocks/>
          </p:cNvGrpSpPr>
          <p:nvPr/>
        </p:nvGrpSpPr>
        <p:grpSpPr bwMode="auto">
          <a:xfrm>
            <a:off x="1143000" y="2971800"/>
            <a:ext cx="304800" cy="1555750"/>
            <a:chOff x="720" y="1872"/>
            <a:chExt cx="192" cy="980"/>
          </a:xfrm>
        </p:grpSpPr>
        <p:sp>
          <p:nvSpPr>
            <p:cNvPr id="37911" name="Text Box 10"/>
            <p:cNvSpPr txBox="1">
              <a:spLocks noChangeArrowheads="1"/>
            </p:cNvSpPr>
            <p:nvPr/>
          </p:nvSpPr>
          <p:spPr bwMode="auto">
            <a:xfrm>
              <a:off x="720" y="2640"/>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12" name="Text Box 11"/>
            <p:cNvSpPr txBox="1">
              <a:spLocks noChangeArrowheads="1"/>
            </p:cNvSpPr>
            <p:nvPr/>
          </p:nvSpPr>
          <p:spPr bwMode="auto">
            <a:xfrm>
              <a:off x="720" y="225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13" name="Text Box 12"/>
            <p:cNvSpPr txBox="1">
              <a:spLocks noChangeArrowheads="1"/>
            </p:cNvSpPr>
            <p:nvPr/>
          </p:nvSpPr>
          <p:spPr bwMode="auto">
            <a:xfrm>
              <a:off x="720" y="1872"/>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grpSp>
      <p:grpSp>
        <p:nvGrpSpPr>
          <p:cNvPr id="37896" name="Group 13"/>
          <p:cNvGrpSpPr>
            <a:grpSpLocks/>
          </p:cNvGrpSpPr>
          <p:nvPr/>
        </p:nvGrpSpPr>
        <p:grpSpPr bwMode="auto">
          <a:xfrm>
            <a:off x="1495425" y="2819400"/>
            <a:ext cx="304800" cy="1555750"/>
            <a:chOff x="720" y="1872"/>
            <a:chExt cx="192" cy="980"/>
          </a:xfrm>
        </p:grpSpPr>
        <p:sp>
          <p:nvSpPr>
            <p:cNvPr id="37908" name="Text Box 14"/>
            <p:cNvSpPr txBox="1">
              <a:spLocks noChangeArrowheads="1"/>
            </p:cNvSpPr>
            <p:nvPr/>
          </p:nvSpPr>
          <p:spPr bwMode="auto">
            <a:xfrm>
              <a:off x="720" y="2640"/>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09" name="Text Box 15"/>
            <p:cNvSpPr txBox="1">
              <a:spLocks noChangeArrowheads="1"/>
            </p:cNvSpPr>
            <p:nvPr/>
          </p:nvSpPr>
          <p:spPr bwMode="auto">
            <a:xfrm>
              <a:off x="720" y="225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sp>
          <p:nvSpPr>
            <p:cNvPr id="37910" name="Text Box 16"/>
            <p:cNvSpPr txBox="1">
              <a:spLocks noChangeArrowheads="1"/>
            </p:cNvSpPr>
            <p:nvPr/>
          </p:nvSpPr>
          <p:spPr bwMode="auto">
            <a:xfrm>
              <a:off x="720" y="1872"/>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baseline="-25000">
                  <a:solidFill>
                    <a:srgbClr val="FF3300"/>
                  </a:solidFill>
                </a:rPr>
                <a:t>+</a:t>
              </a:r>
              <a:endParaRPr lang="en-US" altLang="en-US"/>
            </a:p>
          </p:txBody>
        </p:sp>
      </p:grpSp>
      <p:grpSp>
        <p:nvGrpSpPr>
          <p:cNvPr id="37897" name="Group 17"/>
          <p:cNvGrpSpPr>
            <a:grpSpLocks/>
          </p:cNvGrpSpPr>
          <p:nvPr/>
        </p:nvGrpSpPr>
        <p:grpSpPr bwMode="auto">
          <a:xfrm>
            <a:off x="762000" y="2971800"/>
            <a:ext cx="304800" cy="1676400"/>
            <a:chOff x="480" y="1872"/>
            <a:chExt cx="192" cy="1056"/>
          </a:xfrm>
        </p:grpSpPr>
        <p:sp>
          <p:nvSpPr>
            <p:cNvPr id="37905" name="Text Box 18"/>
            <p:cNvSpPr txBox="1">
              <a:spLocks noChangeArrowheads="1"/>
            </p:cNvSpPr>
            <p:nvPr/>
          </p:nvSpPr>
          <p:spPr bwMode="auto">
            <a:xfrm>
              <a:off x="480" y="187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6" name="Text Box 19"/>
            <p:cNvSpPr txBox="1">
              <a:spLocks noChangeArrowheads="1"/>
            </p:cNvSpPr>
            <p:nvPr/>
          </p:nvSpPr>
          <p:spPr bwMode="auto">
            <a:xfrm>
              <a:off x="480" y="2256"/>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7" name="Text Box 20"/>
            <p:cNvSpPr txBox="1">
              <a:spLocks noChangeArrowheads="1"/>
            </p:cNvSpPr>
            <p:nvPr/>
          </p:nvSpPr>
          <p:spPr bwMode="auto">
            <a:xfrm>
              <a:off x="480" y="2640"/>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grpSp>
      <p:grpSp>
        <p:nvGrpSpPr>
          <p:cNvPr id="37898" name="Group 21"/>
          <p:cNvGrpSpPr>
            <a:grpSpLocks/>
          </p:cNvGrpSpPr>
          <p:nvPr/>
        </p:nvGrpSpPr>
        <p:grpSpPr bwMode="auto">
          <a:xfrm>
            <a:off x="1838325" y="2805113"/>
            <a:ext cx="304800" cy="1676400"/>
            <a:chOff x="480" y="1872"/>
            <a:chExt cx="192" cy="1056"/>
          </a:xfrm>
        </p:grpSpPr>
        <p:sp>
          <p:nvSpPr>
            <p:cNvPr id="37902" name="Text Box 22"/>
            <p:cNvSpPr txBox="1">
              <a:spLocks noChangeArrowheads="1"/>
            </p:cNvSpPr>
            <p:nvPr/>
          </p:nvSpPr>
          <p:spPr bwMode="auto">
            <a:xfrm>
              <a:off x="480" y="187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3" name="Text Box 23"/>
            <p:cNvSpPr txBox="1">
              <a:spLocks noChangeArrowheads="1"/>
            </p:cNvSpPr>
            <p:nvPr/>
          </p:nvSpPr>
          <p:spPr bwMode="auto">
            <a:xfrm>
              <a:off x="480" y="2256"/>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sp>
          <p:nvSpPr>
            <p:cNvPr id="37904" name="Text Box 24"/>
            <p:cNvSpPr txBox="1">
              <a:spLocks noChangeArrowheads="1"/>
            </p:cNvSpPr>
            <p:nvPr/>
          </p:nvSpPr>
          <p:spPr bwMode="auto">
            <a:xfrm>
              <a:off x="480" y="2640"/>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solidFill>
                    <a:schemeClr val="accent2"/>
                  </a:solidFill>
                </a:rPr>
                <a:t>-</a:t>
              </a:r>
              <a:endParaRPr lang="en-US" altLang="en-US"/>
            </a:p>
          </p:txBody>
        </p:sp>
      </p:grpSp>
      <p:grpSp>
        <p:nvGrpSpPr>
          <p:cNvPr id="37899" name="Group 25"/>
          <p:cNvGrpSpPr>
            <a:grpSpLocks/>
          </p:cNvGrpSpPr>
          <p:nvPr/>
        </p:nvGrpSpPr>
        <p:grpSpPr bwMode="auto">
          <a:xfrm>
            <a:off x="3581400" y="4710113"/>
            <a:ext cx="4481513" cy="962025"/>
            <a:chOff x="2256" y="2967"/>
            <a:chExt cx="2823" cy="606"/>
          </a:xfrm>
        </p:grpSpPr>
        <p:sp>
          <p:nvSpPr>
            <p:cNvPr id="37900" name="Oval 26"/>
            <p:cNvSpPr>
              <a:spLocks noChangeArrowheads="1"/>
            </p:cNvSpPr>
            <p:nvPr/>
          </p:nvSpPr>
          <p:spPr bwMode="auto">
            <a:xfrm>
              <a:off x="2256" y="3333"/>
              <a:ext cx="1152" cy="24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sp>
          <p:nvSpPr>
            <p:cNvPr id="37901" name="Oval 27"/>
            <p:cNvSpPr>
              <a:spLocks noChangeArrowheads="1"/>
            </p:cNvSpPr>
            <p:nvPr/>
          </p:nvSpPr>
          <p:spPr bwMode="auto">
            <a:xfrm>
              <a:off x="3927" y="2967"/>
              <a:ext cx="1152" cy="24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grpSp>
    </p:spTree>
    <p:extLst>
      <p:ext uri="{BB962C8B-B14F-4D97-AF65-F5344CB8AC3E}">
        <p14:creationId xmlns:p14="http://schemas.microsoft.com/office/powerpoint/2010/main" val="2872057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a:lstStyle/>
          <a:p>
            <a:pPr eaLnBrk="1" hangingPunct="1"/>
            <a:r>
              <a:rPr lang="en-US" altLang="en-US" smtClean="0"/>
              <a:t>Polysulfur Nitride, (SN</a:t>
            </a:r>
            <a:r>
              <a:rPr lang="en-US" altLang="en-US" sz="3600" smtClean="0"/>
              <a:t>x</a:t>
            </a:r>
            <a:r>
              <a:rPr lang="en-US" altLang="en-US" smtClean="0"/>
              <a:t>)</a:t>
            </a:r>
          </a:p>
        </p:txBody>
      </p:sp>
      <p:pic>
        <p:nvPicPr>
          <p:cNvPr id="419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1600"/>
            <a:ext cx="3124200" cy="488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334000"/>
            <a:ext cx="47720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TextBox 2"/>
          <p:cNvSpPr txBox="1">
            <a:spLocks noChangeArrowheads="1"/>
          </p:cNvSpPr>
          <p:nvPr/>
        </p:nvSpPr>
        <p:spPr bwMode="auto">
          <a:xfrm>
            <a:off x="4648200" y="1295400"/>
            <a:ext cx="335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F. B. Burt (1910)</a:t>
            </a:r>
          </a:p>
          <a:p>
            <a:pPr eaLnBrk="1" hangingPunct="1"/>
            <a:r>
              <a:rPr lang="en-US" altLang="en-US"/>
              <a:t>M. Boudeulle (1974)</a:t>
            </a:r>
          </a:p>
          <a:p>
            <a:pPr eaLnBrk="1" hangingPunct="1"/>
            <a:r>
              <a:rPr lang="en-US" altLang="en-US"/>
              <a:t>G. B. Street (1974)</a:t>
            </a:r>
          </a:p>
        </p:txBody>
      </p:sp>
      <p:pic>
        <p:nvPicPr>
          <p:cNvPr id="419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0" y="2438400"/>
            <a:ext cx="22288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738" y="2895600"/>
            <a:ext cx="2074862"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686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30163"/>
            <a:ext cx="86550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038475"/>
            <a:ext cx="3341688"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3352800"/>
            <a:ext cx="333851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Box 2"/>
          <p:cNvSpPr txBox="1">
            <a:spLocks noChangeArrowheads="1"/>
          </p:cNvSpPr>
          <p:nvPr/>
        </p:nvSpPr>
        <p:spPr bwMode="auto">
          <a:xfrm>
            <a:off x="1401763" y="2678113"/>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OPW, 1975-6</a:t>
            </a:r>
          </a:p>
        </p:txBody>
      </p:sp>
      <p:sp>
        <p:nvSpPr>
          <p:cNvPr id="46086" name="TextBox 7"/>
          <p:cNvSpPr txBox="1">
            <a:spLocks noChangeArrowheads="1"/>
          </p:cNvSpPr>
          <p:nvPr/>
        </p:nvSpPr>
        <p:spPr bwMode="auto">
          <a:xfrm>
            <a:off x="5062538" y="266700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Quantum-Espresso, 2009</a:t>
            </a:r>
          </a:p>
        </p:txBody>
      </p:sp>
      <p:sp>
        <p:nvSpPr>
          <p:cNvPr id="4" name="TextBox 3"/>
          <p:cNvSpPr txBox="1">
            <a:spLocks noChangeArrowheads="1"/>
          </p:cNvSpPr>
          <p:nvPr/>
        </p:nvSpPr>
        <p:spPr bwMode="auto">
          <a:xfrm>
            <a:off x="6096000" y="1295400"/>
            <a:ext cx="2803525" cy="369888"/>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Two-Band Semimetal</a:t>
            </a:r>
          </a:p>
        </p:txBody>
      </p:sp>
      <p:sp>
        <p:nvSpPr>
          <p:cNvPr id="5" name="TextBox 4"/>
          <p:cNvSpPr txBox="1">
            <a:spLocks noChangeArrowheads="1"/>
          </p:cNvSpPr>
          <p:nvPr/>
        </p:nvSpPr>
        <p:spPr bwMode="auto">
          <a:xfrm>
            <a:off x="6629400" y="1676400"/>
            <a:ext cx="1736725" cy="646113"/>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MgB</a:t>
            </a:r>
            <a:r>
              <a:rPr lang="en-US" altLang="en-US" baseline="-25000"/>
              <a:t>2</a:t>
            </a:r>
            <a:r>
              <a:rPr lang="en-US" altLang="en-US"/>
              <a:t> ?</a:t>
            </a:r>
          </a:p>
          <a:p>
            <a:pPr algn="ctr" eaLnBrk="1" hangingPunct="1"/>
            <a:r>
              <a:rPr lang="en-US" altLang="en-US"/>
              <a:t>Fe-Pnictides ?</a:t>
            </a:r>
          </a:p>
        </p:txBody>
      </p:sp>
      <p:grpSp>
        <p:nvGrpSpPr>
          <p:cNvPr id="7" name="Group 6"/>
          <p:cNvGrpSpPr>
            <a:grpSpLocks/>
          </p:cNvGrpSpPr>
          <p:nvPr/>
        </p:nvGrpSpPr>
        <p:grpSpPr bwMode="auto">
          <a:xfrm>
            <a:off x="2971800" y="1558925"/>
            <a:ext cx="2649538" cy="2192338"/>
            <a:chOff x="2971800" y="1558184"/>
            <a:chExt cx="2649908" cy="2193237"/>
          </a:xfrm>
        </p:grpSpPr>
        <p:sp>
          <p:nvSpPr>
            <p:cNvPr id="2" name="Oval 1"/>
            <p:cNvSpPr/>
            <p:nvPr/>
          </p:nvSpPr>
          <p:spPr>
            <a:xfrm>
              <a:off x="3411599" y="1558184"/>
              <a:ext cx="2210109" cy="552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6091" name="Group 5"/>
            <p:cNvGrpSpPr>
              <a:grpSpLocks/>
            </p:cNvGrpSpPr>
            <p:nvPr/>
          </p:nvGrpSpPr>
          <p:grpSpPr bwMode="auto">
            <a:xfrm>
              <a:off x="2971800" y="2438400"/>
              <a:ext cx="1905000" cy="1313021"/>
              <a:chOff x="2971800" y="2438400"/>
              <a:chExt cx="1905000" cy="1313021"/>
            </a:xfrm>
          </p:grpSpPr>
          <p:pic>
            <p:nvPicPr>
              <p:cNvPr id="4609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8400"/>
                <a:ext cx="914400" cy="99214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3" name="TextBox 2"/>
              <p:cNvSpPr txBox="1">
                <a:spLocks noChangeArrowheads="1"/>
              </p:cNvSpPr>
              <p:nvPr/>
            </p:nvSpPr>
            <p:spPr bwMode="auto">
              <a:xfrm>
                <a:off x="2971800" y="3505200"/>
                <a:ext cx="1905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000"/>
                  <a:t>“A Women’s Place is on Top”</a:t>
                </a:r>
              </a:p>
            </p:txBody>
          </p:sp>
        </p:grpSp>
      </p:grpSp>
    </p:spTree>
    <p:extLst>
      <p:ext uri="{BB962C8B-B14F-4D97-AF65-F5344CB8AC3E}">
        <p14:creationId xmlns:p14="http://schemas.microsoft.com/office/powerpoint/2010/main" val="77823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600075"/>
            <a:ext cx="756285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357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 name="Picture 2" descr="The iconic Maroon Bells peaks near As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412" y="2"/>
            <a:ext cx="731058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PAULMI~1\AppData\Local\Temp\sc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 y="0"/>
            <a:ext cx="1843109" cy="1727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4" y="1727738"/>
            <a:ext cx="1843110" cy="32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a:grpSpLocks/>
          </p:cNvGrpSpPr>
          <p:nvPr/>
        </p:nvGrpSpPr>
        <p:grpSpPr bwMode="auto">
          <a:xfrm>
            <a:off x="3048000" y="2133600"/>
            <a:ext cx="3048000" cy="2438400"/>
            <a:chOff x="3124200" y="304800"/>
            <a:chExt cx="3048000" cy="2438400"/>
          </a:xfrm>
        </p:grpSpPr>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775" y="1600200"/>
              <a:ext cx="1419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bwMode="auto">
            <a:xfrm>
              <a:off x="3124200" y="304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To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Electric</a:t>
              </a:r>
              <a:b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Power Delivered</a:t>
              </a:r>
            </a:p>
          </p:txBody>
        </p:sp>
      </p:grpSp>
      <p:grpSp>
        <p:nvGrpSpPr>
          <p:cNvPr id="8" name="Group 7"/>
          <p:cNvGrpSpPr>
            <a:grpSpLocks/>
          </p:cNvGrpSpPr>
          <p:nvPr/>
        </p:nvGrpSpPr>
        <p:grpSpPr bwMode="auto">
          <a:xfrm>
            <a:off x="152400" y="2133600"/>
            <a:ext cx="2743200" cy="2439988"/>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From </a:t>
              </a:r>
              <a:b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Electrons</a:t>
              </a:r>
              <a:b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Paired</a:t>
              </a:r>
            </a:p>
          </p:txBody>
        </p:sp>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538" y="1752600"/>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a:grpSpLocks/>
          </p:cNvGrpSpPr>
          <p:nvPr/>
        </p:nvGrpSpPr>
        <p:grpSpPr bwMode="auto">
          <a:xfrm>
            <a:off x="6248400" y="2133600"/>
            <a:ext cx="2743200" cy="2438400"/>
            <a:chOff x="6248400" y="304800"/>
            <a:chExt cx="2743200" cy="2438400"/>
          </a:xfrm>
        </p:grpSpPr>
        <p:grpSp>
          <p:nvGrpSpPr>
            <p:cNvPr id="12"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rPr>
                  <a:t>…And…   </a:t>
                </a:r>
                <a:br>
                  <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rPr>
                </a:br>
                <a:r>
                  <a:rPr kumimoji="0" lang="en-US" altLang="en-US" sz="2800" b="1" i="0" u="none" strike="noStrike" kern="0" cap="none" spc="0" normalizeH="0" baseline="0" noProof="0" dirty="0" smtClean="0">
                    <a:ln>
                      <a:noFill/>
                    </a:ln>
                    <a:solidFill>
                      <a:srgbClr val="000000"/>
                    </a:solidFill>
                    <a:effectLst/>
                    <a:uLnTx/>
                    <a:uFillTx/>
                    <a:latin typeface="Arial" pitchFamily="34" charset="0"/>
                    <a:cs typeface="Arial" pitchFamily="34" charset="0"/>
                  </a:rPr>
                  <a:t>Back</a:t>
                </a:r>
                <a:endPar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pitchFamily="34" charset="0"/>
                    <a:cs typeface="Arial" pitchFamily="34" charset="0"/>
                  </a:rPr>
                  <a:t>Again</a:t>
                </a:r>
              </a:p>
            </p:txBody>
          </p:sp>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538" y="1751012"/>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7248525" y="1992313"/>
              <a:ext cx="723900" cy="369887"/>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BBE0E3">
                      <a:lumMod val="75000"/>
                    </a:srgbClr>
                  </a:solidFill>
                  <a:effectLst/>
                  <a:uLnTx/>
                  <a:uFillTx/>
                  <a:latin typeface="Arial" charset="0"/>
                  <a:cs typeface="Arial" charset="0"/>
                </a:rPr>
                <a:t>?</a:t>
              </a:r>
            </a:p>
          </p:txBody>
        </p:sp>
      </p:grpSp>
      <p:sp>
        <p:nvSpPr>
          <p:cNvPr id="16" name="TextBox 15"/>
          <p:cNvSpPr txBox="1">
            <a:spLocks noChangeArrowheads="1"/>
          </p:cNvSpPr>
          <p:nvPr/>
        </p:nvSpPr>
        <p:spPr bwMode="auto">
          <a:xfrm>
            <a:off x="533400" y="4732337"/>
            <a:ext cx="833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70C0"/>
                </a:solidFill>
                <a:effectLst/>
                <a:uLnTx/>
                <a:uFillTx/>
                <a:latin typeface="Arial" pitchFamily="34" charset="0"/>
                <a:cs typeface="Arial" pitchFamily="34" charset="0"/>
              </a:rPr>
              <a:t>-- A Personal Journey in Applied Physics --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70C0"/>
                </a:solidFill>
                <a:effectLst/>
                <a:uLnTx/>
                <a:uFillTx/>
                <a:latin typeface="Arial" pitchFamily="34" charset="0"/>
                <a:cs typeface="Arial" pitchFamily="34" charset="0"/>
              </a:rPr>
              <a:t>-- IBM, EPRI, and Beyond --</a:t>
            </a:r>
          </a:p>
        </p:txBody>
      </p:sp>
      <p:sp>
        <p:nvSpPr>
          <p:cNvPr id="17" name="TextBox 16"/>
          <p:cNvSpPr txBox="1"/>
          <p:nvPr/>
        </p:nvSpPr>
        <p:spPr>
          <a:xfrm>
            <a:off x="2038738" y="5562600"/>
            <a:ext cx="5124062" cy="1077218"/>
          </a:xfrm>
          <a:prstGeom prst="rect">
            <a:avLst/>
          </a:prstGeom>
          <a:noFill/>
        </p:spPr>
        <p:txBody>
          <a:bodyPr wrap="square" rtlCol="0">
            <a:spAutoFit/>
          </a:bodyPr>
          <a:lstStyle/>
          <a:p>
            <a:pPr algn="ctr"/>
            <a:r>
              <a:rPr lang="en-US" sz="3200" b="1" dirty="0" smtClean="0"/>
              <a:t>Paul M. Grant</a:t>
            </a:r>
          </a:p>
          <a:p>
            <a:pPr algn="ctr"/>
            <a:r>
              <a:rPr lang="en-US" sz="3200" dirty="0" smtClean="0">
                <a:solidFill>
                  <a:srgbClr val="990099"/>
                </a:solidFill>
                <a:latin typeface="AR JULIAN" panose="02000000000000000000" pitchFamily="2" charset="0"/>
              </a:rPr>
              <a:t>“Aging IBM Pensioner”</a:t>
            </a:r>
            <a:endParaRPr lang="en-US" sz="3200" dirty="0">
              <a:solidFill>
                <a:srgbClr val="990099"/>
              </a:solidFill>
              <a:latin typeface="AR JULIAN" panose="02000000000000000000" pitchFamily="2" charset="0"/>
            </a:endParaRPr>
          </a:p>
        </p:txBody>
      </p:sp>
      <p:sp>
        <p:nvSpPr>
          <p:cNvPr id="18" name="TextBox 17"/>
          <p:cNvSpPr txBox="1"/>
          <p:nvPr/>
        </p:nvSpPr>
        <p:spPr>
          <a:xfrm>
            <a:off x="76200" y="5791200"/>
            <a:ext cx="2076062" cy="954071"/>
          </a:xfrm>
          <a:prstGeom prst="rect">
            <a:avLst/>
          </a:prstGeom>
          <a:noFill/>
        </p:spPr>
        <p:txBody>
          <a:bodyPr wrap="square" lIns="91400" tIns="45702" rIns="91400" bIns="45702" rtlCol="0">
            <a:spAutoFit/>
          </a:bodyPr>
          <a:lstStyle/>
          <a:p>
            <a:pPr algn="ctr" defTabSz="914021"/>
            <a:r>
              <a:rPr lang="en-US" sz="1400" dirty="0">
                <a:solidFill>
                  <a:prstClr val="black"/>
                </a:solidFill>
              </a:rPr>
              <a:t>Session </a:t>
            </a:r>
            <a:r>
              <a:rPr lang="en-US" sz="1400" dirty="0" smtClean="0">
                <a:solidFill>
                  <a:prstClr val="black"/>
                </a:solidFill>
              </a:rPr>
              <a:t>M10</a:t>
            </a:r>
          </a:p>
          <a:p>
            <a:pPr algn="ctr" defTabSz="914021"/>
            <a:r>
              <a:rPr lang="en-US" sz="1400" b="1" i="1" dirty="0" smtClean="0">
                <a:solidFill>
                  <a:prstClr val="black"/>
                </a:solidFill>
              </a:rPr>
              <a:t>FIAP Prize Session</a:t>
            </a:r>
          </a:p>
          <a:p>
            <a:pPr algn="ctr" defTabSz="914021"/>
            <a:r>
              <a:rPr lang="en-US" sz="1400" dirty="0" smtClean="0">
                <a:solidFill>
                  <a:prstClr val="black"/>
                </a:solidFill>
              </a:rPr>
              <a:t>11:15 </a:t>
            </a:r>
            <a:r>
              <a:rPr lang="en-US" sz="1400" dirty="0">
                <a:solidFill>
                  <a:prstClr val="black"/>
                </a:solidFill>
              </a:rPr>
              <a:t>AM – </a:t>
            </a:r>
            <a:r>
              <a:rPr lang="en-US" sz="1400" dirty="0" smtClean="0">
                <a:solidFill>
                  <a:prstClr val="black"/>
                </a:solidFill>
              </a:rPr>
              <a:t>12:27 PM</a:t>
            </a:r>
          </a:p>
          <a:p>
            <a:pPr algn="ctr" defTabSz="914021"/>
            <a:r>
              <a:rPr lang="en-US" sz="1400" dirty="0" smtClean="0">
                <a:solidFill>
                  <a:prstClr val="black"/>
                </a:solidFill>
              </a:rPr>
              <a:t> Wednesday,  5 </a:t>
            </a:r>
            <a:r>
              <a:rPr lang="en-US" sz="1400" dirty="0">
                <a:solidFill>
                  <a:prstClr val="black"/>
                </a:solidFill>
              </a:rPr>
              <a:t>March</a:t>
            </a:r>
          </a:p>
        </p:txBody>
      </p:sp>
      <p:sp>
        <p:nvSpPr>
          <p:cNvPr id="19" name="TextBox 18"/>
          <p:cNvSpPr txBox="1"/>
          <p:nvPr/>
        </p:nvSpPr>
        <p:spPr>
          <a:xfrm>
            <a:off x="7024535" y="5791200"/>
            <a:ext cx="2038742" cy="954071"/>
          </a:xfrm>
          <a:prstGeom prst="rect">
            <a:avLst/>
          </a:prstGeom>
          <a:noFill/>
        </p:spPr>
        <p:txBody>
          <a:bodyPr wrap="square" lIns="91400" tIns="45702" rIns="91400" bIns="45702" rtlCol="0">
            <a:spAutoFit/>
          </a:bodyPr>
          <a:lstStyle/>
          <a:p>
            <a:pPr algn="ctr" defTabSz="914021"/>
            <a:r>
              <a:rPr lang="en-US" sz="1400" dirty="0">
                <a:solidFill>
                  <a:prstClr val="black"/>
                </a:solidFill>
              </a:rPr>
              <a:t>Paper </a:t>
            </a:r>
            <a:r>
              <a:rPr lang="en-US" sz="1400" dirty="0" smtClean="0">
                <a:solidFill>
                  <a:prstClr val="black"/>
                </a:solidFill>
              </a:rPr>
              <a:t>2</a:t>
            </a:r>
            <a:endParaRPr lang="en-US" sz="1400" dirty="0">
              <a:solidFill>
                <a:prstClr val="black"/>
              </a:solidFill>
            </a:endParaRPr>
          </a:p>
          <a:p>
            <a:pPr algn="ctr" defTabSz="914021"/>
            <a:r>
              <a:rPr lang="en-US" sz="1400" b="1" i="1" dirty="0" smtClean="0">
                <a:solidFill>
                  <a:prstClr val="black"/>
                </a:solidFill>
              </a:rPr>
              <a:t>11:51 </a:t>
            </a:r>
            <a:r>
              <a:rPr lang="en-US" sz="1400" b="1" i="1" dirty="0">
                <a:solidFill>
                  <a:prstClr val="black"/>
                </a:solidFill>
              </a:rPr>
              <a:t>AM – </a:t>
            </a:r>
            <a:r>
              <a:rPr lang="en-US" sz="1400" b="1" i="1" dirty="0" smtClean="0">
                <a:solidFill>
                  <a:prstClr val="black"/>
                </a:solidFill>
              </a:rPr>
              <a:t>12:27 PM</a:t>
            </a:r>
            <a:endParaRPr lang="en-US" sz="1400" b="1" i="1" dirty="0">
              <a:solidFill>
                <a:prstClr val="black"/>
              </a:solidFill>
            </a:endParaRPr>
          </a:p>
          <a:p>
            <a:pPr algn="ctr" defTabSz="914021"/>
            <a:r>
              <a:rPr lang="en-US" sz="1400" dirty="0" smtClean="0">
                <a:solidFill>
                  <a:prstClr val="black"/>
                </a:solidFill>
              </a:rPr>
              <a:t>Room 201</a:t>
            </a:r>
          </a:p>
          <a:p>
            <a:pPr algn="ctr" defTabSz="914021"/>
            <a:r>
              <a:rPr lang="en-US" sz="1400" dirty="0" smtClean="0">
                <a:solidFill>
                  <a:prstClr val="black"/>
                </a:solidFill>
              </a:rPr>
              <a:t>Wednesday, 5 March</a:t>
            </a:r>
            <a:endParaRPr lang="en-US" sz="1400" dirty="0">
              <a:solidFill>
                <a:prstClr val="black"/>
              </a:solidFill>
            </a:endParaRPr>
          </a:p>
        </p:txBody>
      </p:sp>
    </p:spTree>
    <p:extLst>
      <p:ext uri="{BB962C8B-B14F-4D97-AF65-F5344CB8AC3E}">
        <p14:creationId xmlns:p14="http://schemas.microsoft.com/office/powerpoint/2010/main" val="139837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963" y="304800"/>
            <a:ext cx="6675437"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733800"/>
            <a:ext cx="4191000"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7" name="Picture 5" descr="http://www.almadentimes.com/072607/images/r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989388"/>
            <a:ext cx="23812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473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fade">
                                      <p:cBhvr>
                                        <p:cTn id="7" dur="500"/>
                                        <p:tgtEl>
                                          <p:spTgt spid="284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5" y="152400"/>
            <a:ext cx="87915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3886200" y="2895600"/>
            <a:ext cx="4630738" cy="3679825"/>
            <a:chOff x="3886200" y="2895600"/>
            <a:chExt cx="4630934" cy="3679824"/>
          </a:xfrm>
        </p:grpSpPr>
        <p:pic>
          <p:nvPicPr>
            <p:cNvPr id="512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006468"/>
              <a:ext cx="2133600" cy="356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137" y="2895600"/>
              <a:ext cx="2112997" cy="354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a:grpSpLocks/>
          </p:cNvGrpSpPr>
          <p:nvPr/>
        </p:nvGrpSpPr>
        <p:grpSpPr bwMode="auto">
          <a:xfrm>
            <a:off x="762000" y="2971800"/>
            <a:ext cx="2809875" cy="3733800"/>
            <a:chOff x="762000" y="2971800"/>
            <a:chExt cx="2809708" cy="3733800"/>
          </a:xfrm>
        </p:grpSpPr>
        <p:pic>
          <p:nvPicPr>
            <p:cNvPr id="512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971800"/>
              <a:ext cx="2809708" cy="19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988524"/>
              <a:ext cx="2257425" cy="171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a:spLocks noChangeArrowheads="1"/>
          </p:cNvSpPr>
          <p:nvPr/>
        </p:nvSpPr>
        <p:spPr bwMode="auto">
          <a:xfrm>
            <a:off x="8153400" y="914400"/>
            <a:ext cx="76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a:t>X =</a:t>
            </a:r>
          </a:p>
          <a:p>
            <a:pPr algn="ctr" eaLnBrk="1" hangingPunct="1"/>
            <a:r>
              <a:rPr lang="en-US" altLang="en-US" sz="1600"/>
              <a:t>PF</a:t>
            </a:r>
            <a:r>
              <a:rPr lang="en-US" altLang="en-US" sz="1600" baseline="-25000"/>
              <a:t>6</a:t>
            </a:r>
            <a:endParaRPr lang="en-US" altLang="en-US" sz="1600"/>
          </a:p>
          <a:p>
            <a:pPr algn="ctr" eaLnBrk="1" hangingPunct="1"/>
            <a:r>
              <a:rPr lang="en-US" altLang="en-US" sz="1600"/>
              <a:t>AsF</a:t>
            </a:r>
            <a:r>
              <a:rPr lang="en-US" altLang="en-US" sz="1600" baseline="-25000"/>
              <a:t>6</a:t>
            </a:r>
            <a:endParaRPr lang="en-US" altLang="en-US" sz="1600"/>
          </a:p>
          <a:p>
            <a:pPr algn="ctr" eaLnBrk="1" hangingPunct="1"/>
            <a:r>
              <a:rPr lang="en-US" altLang="en-US" sz="1600"/>
              <a:t>SbF</a:t>
            </a:r>
            <a:r>
              <a:rPr lang="en-US" altLang="en-US" sz="1600" baseline="-25000"/>
              <a:t>6</a:t>
            </a:r>
            <a:endParaRPr lang="en-US" altLang="en-US" sz="1600"/>
          </a:p>
          <a:p>
            <a:pPr algn="ctr" eaLnBrk="1" hangingPunct="1"/>
            <a:r>
              <a:rPr lang="en-US" altLang="en-US" sz="1600"/>
              <a:t>TaF</a:t>
            </a:r>
            <a:r>
              <a:rPr lang="en-US" altLang="en-US" sz="1600" baseline="-25000"/>
              <a:t>6</a:t>
            </a:r>
          </a:p>
          <a:p>
            <a:pPr algn="ctr" eaLnBrk="1" hangingPunct="1"/>
            <a:r>
              <a:rPr lang="en-US" altLang="en-US" sz="1600"/>
              <a:t>ClO</a:t>
            </a:r>
            <a:r>
              <a:rPr lang="en-US" altLang="en-US" sz="1600" baseline="-25000"/>
              <a:t>4</a:t>
            </a:r>
            <a:endParaRPr lang="en-US" altLang="en-US" sz="1600"/>
          </a:p>
          <a:p>
            <a:pPr algn="ctr" eaLnBrk="1" hangingPunct="1"/>
            <a:r>
              <a:rPr lang="en-US" altLang="en-US" sz="1600"/>
              <a:t>ReO</a:t>
            </a:r>
            <a:r>
              <a:rPr lang="en-US" altLang="en-US" sz="1600" baseline="-25000"/>
              <a:t>4</a:t>
            </a:r>
            <a:endParaRPr lang="en-US" altLang="en-US" sz="1600"/>
          </a:p>
          <a:p>
            <a:pPr algn="ctr" eaLnBrk="1" hangingPunct="1"/>
            <a:r>
              <a:rPr lang="en-US" altLang="en-US" sz="1600"/>
              <a:t>NO</a:t>
            </a:r>
            <a:r>
              <a:rPr lang="en-US" altLang="en-US" sz="1600" baseline="-25000"/>
              <a:t>3</a:t>
            </a:r>
            <a:endParaRPr lang="en-US" altLang="en-US" sz="1600"/>
          </a:p>
        </p:txBody>
      </p:sp>
      <p:pic>
        <p:nvPicPr>
          <p:cNvPr id="3409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 y="2979738"/>
            <a:ext cx="3644900"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2025650" y="2514600"/>
            <a:ext cx="5060950" cy="400050"/>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000"/>
              <a:t>Relevant to today’s T* - T</a:t>
            </a:r>
            <a:r>
              <a:rPr lang="en-US" altLang="en-US" sz="2000" baseline="-25000"/>
              <a:t>C</a:t>
            </a:r>
            <a:r>
              <a:rPr lang="en-US" altLang="en-US" sz="2000"/>
              <a:t> conundrum?</a:t>
            </a:r>
          </a:p>
        </p:txBody>
      </p:sp>
    </p:spTree>
    <p:extLst>
      <p:ext uri="{BB962C8B-B14F-4D97-AF65-F5344CB8AC3E}">
        <p14:creationId xmlns:p14="http://schemas.microsoft.com/office/powerpoint/2010/main" val="3312697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40995"/>
                                        </p:tgtEl>
                                        <p:attrNameLst>
                                          <p:attrName>style.visibility</p:attrName>
                                        </p:attrNameLst>
                                      </p:cBhvr>
                                      <p:to>
                                        <p:strVal val="visible"/>
                                      </p:to>
                                    </p:set>
                                    <p:anim calcmode="lin" valueType="num">
                                      <p:cBhvr additive="base">
                                        <p:cTn id="19" dur="500" fill="hold"/>
                                        <p:tgtEl>
                                          <p:spTgt spid="340995"/>
                                        </p:tgtEl>
                                        <p:attrNameLst>
                                          <p:attrName>ppt_x</p:attrName>
                                        </p:attrNameLst>
                                      </p:cBhvr>
                                      <p:tavLst>
                                        <p:tav tm="0">
                                          <p:val>
                                            <p:strVal val="0-#ppt_w/2"/>
                                          </p:val>
                                        </p:tav>
                                        <p:tav tm="100000">
                                          <p:val>
                                            <p:strVal val="#ppt_x"/>
                                          </p:val>
                                        </p:tav>
                                      </p:tavLst>
                                    </p:anim>
                                    <p:anim calcmode="lin" valueType="num">
                                      <p:cBhvr additive="base">
                                        <p:cTn id="20" dur="500" fill="hold"/>
                                        <p:tgtEl>
                                          <p:spTgt spid="3409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p:txBody>
          <a:bodyPr/>
          <a:lstStyle/>
          <a:p>
            <a:pPr eaLnBrk="1" hangingPunct="1"/>
            <a:r>
              <a:rPr lang="en-US" altLang="en-US" smtClean="0"/>
              <a:t>The Praseodymium Paradox</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1524000"/>
            <a:ext cx="74771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38400"/>
            <a:ext cx="3471863"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438400"/>
            <a:ext cx="33718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450" y="3048000"/>
            <a:ext cx="2443163"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219200" y="2514600"/>
            <a:ext cx="6477000" cy="523875"/>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a:t>Why is Pr-123 not even a conductor?</a:t>
            </a:r>
          </a:p>
        </p:txBody>
      </p:sp>
      <p:sp>
        <p:nvSpPr>
          <p:cNvPr id="2" name="TextBox 1"/>
          <p:cNvSpPr txBox="1">
            <a:spLocks noChangeArrowheads="1"/>
          </p:cNvSpPr>
          <p:nvPr/>
        </p:nvSpPr>
        <p:spPr bwMode="auto">
          <a:xfrm>
            <a:off x="6705600" y="5349875"/>
            <a:ext cx="2057400"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A Clue to the mystery of HTSC?</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23825"/>
            <a:ext cx="4238625" cy="661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033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483"/>
                                        </p:tgtEl>
                                        <p:attrNameLst>
                                          <p:attrName>style.visibility</p:attrName>
                                        </p:attrNameLst>
                                      </p:cBhvr>
                                      <p:to>
                                        <p:strVal val="visible"/>
                                      </p:to>
                                    </p:set>
                                    <p:anim calcmode="lin" valueType="num">
                                      <p:cBhvr additive="base">
                                        <p:cTn id="7" dur="500" fill="hold"/>
                                        <p:tgtEl>
                                          <p:spTgt spid="276483"/>
                                        </p:tgtEl>
                                        <p:attrNameLst>
                                          <p:attrName>ppt_x</p:attrName>
                                        </p:attrNameLst>
                                      </p:cBhvr>
                                      <p:tavLst>
                                        <p:tav tm="0">
                                          <p:val>
                                            <p:strVal val="0-#ppt_w/2"/>
                                          </p:val>
                                        </p:tav>
                                        <p:tav tm="100000">
                                          <p:val>
                                            <p:strVal val="#ppt_x"/>
                                          </p:val>
                                        </p:tav>
                                      </p:tavLst>
                                    </p:anim>
                                    <p:anim calcmode="lin" valueType="num">
                                      <p:cBhvr additive="base">
                                        <p:cTn id="8" dur="500" fill="hold"/>
                                        <p:tgtEl>
                                          <p:spTgt spid="2764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484"/>
                                        </p:tgtEl>
                                        <p:attrNameLst>
                                          <p:attrName>style.visibility</p:attrName>
                                        </p:attrNameLst>
                                      </p:cBhvr>
                                      <p:to>
                                        <p:strVal val="visible"/>
                                      </p:to>
                                    </p:set>
                                    <p:anim calcmode="lin" valueType="num">
                                      <p:cBhvr additive="base">
                                        <p:cTn id="13" dur="500" fill="hold"/>
                                        <p:tgtEl>
                                          <p:spTgt spid="276484"/>
                                        </p:tgtEl>
                                        <p:attrNameLst>
                                          <p:attrName>ppt_x</p:attrName>
                                        </p:attrNameLst>
                                      </p:cBhvr>
                                      <p:tavLst>
                                        <p:tav tm="0">
                                          <p:val>
                                            <p:strVal val="#ppt_x"/>
                                          </p:val>
                                        </p:tav>
                                        <p:tav tm="100000">
                                          <p:val>
                                            <p:strVal val="#ppt_x"/>
                                          </p:val>
                                        </p:tav>
                                      </p:tavLst>
                                    </p:anim>
                                    <p:anim calcmode="lin" valueType="num">
                                      <p:cBhvr additive="base">
                                        <p:cTn id="14" dur="500" fill="hold"/>
                                        <p:tgtEl>
                                          <p:spTgt spid="2764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76485"/>
                                        </p:tgtEl>
                                        <p:attrNameLst>
                                          <p:attrName>style.visibility</p:attrName>
                                        </p:attrNameLst>
                                      </p:cBhvr>
                                      <p:to>
                                        <p:strVal val="visible"/>
                                      </p:to>
                                    </p:set>
                                    <p:anim calcmode="lin" valueType="num">
                                      <p:cBhvr additive="base">
                                        <p:cTn id="19" dur="500" fill="hold"/>
                                        <p:tgtEl>
                                          <p:spTgt spid="276485"/>
                                        </p:tgtEl>
                                        <p:attrNameLst>
                                          <p:attrName>ppt_x</p:attrName>
                                        </p:attrNameLst>
                                      </p:cBhvr>
                                      <p:tavLst>
                                        <p:tav tm="0">
                                          <p:val>
                                            <p:strVal val="1+#ppt_w/2"/>
                                          </p:val>
                                        </p:tav>
                                        <p:tav tm="100000">
                                          <p:val>
                                            <p:strVal val="#ppt_x"/>
                                          </p:val>
                                        </p:tav>
                                      </p:tavLst>
                                    </p:anim>
                                    <p:anim calcmode="lin" valueType="num">
                                      <p:cBhvr additive="base">
                                        <p:cTn id="20" dur="500" fill="hold"/>
                                        <p:tgtEl>
                                          <p:spTgt spid="2764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1000" fill="hold"/>
                                        <p:tgtEl>
                                          <p:spTgt spid="5122"/>
                                        </p:tgtEl>
                                        <p:attrNameLst>
                                          <p:attrName>ppt_w</p:attrName>
                                        </p:attrNameLst>
                                      </p:cBhvr>
                                      <p:tavLst>
                                        <p:tav tm="0">
                                          <p:val>
                                            <p:fltVal val="0"/>
                                          </p:val>
                                        </p:tav>
                                        <p:tav tm="100000">
                                          <p:val>
                                            <p:strVal val="#ppt_w"/>
                                          </p:val>
                                        </p:tav>
                                      </p:tavLst>
                                    </p:anim>
                                    <p:anim calcmode="lin" valueType="num">
                                      <p:cBhvr>
                                        <p:cTn id="39" dur="1000" fill="hold"/>
                                        <p:tgtEl>
                                          <p:spTgt spid="5122"/>
                                        </p:tgtEl>
                                        <p:attrNameLst>
                                          <p:attrName>ppt_h</p:attrName>
                                        </p:attrNameLst>
                                      </p:cBhvr>
                                      <p:tavLst>
                                        <p:tav tm="0">
                                          <p:val>
                                            <p:fltVal val="0"/>
                                          </p:val>
                                        </p:tav>
                                        <p:tav tm="100000">
                                          <p:val>
                                            <p:strVal val="#ppt_h"/>
                                          </p:val>
                                        </p:tav>
                                      </p:tavLst>
                                    </p:anim>
                                    <p:anim calcmode="lin" valueType="num">
                                      <p:cBhvr>
                                        <p:cTn id="40" dur="1000" fill="hold"/>
                                        <p:tgtEl>
                                          <p:spTgt spid="5122"/>
                                        </p:tgtEl>
                                        <p:attrNameLst>
                                          <p:attrName>style.rotation</p:attrName>
                                        </p:attrNameLst>
                                      </p:cBhvr>
                                      <p:tavLst>
                                        <p:tav tm="0">
                                          <p:val>
                                            <p:fltVal val="90"/>
                                          </p:val>
                                        </p:tav>
                                        <p:tav tm="100000">
                                          <p:val>
                                            <p:fltVal val="0"/>
                                          </p:val>
                                        </p:tav>
                                      </p:tavLst>
                                    </p:anim>
                                    <p:animEffect transition="in" filter="fade">
                                      <p:cBhvr>
                                        <p:cTn id="41"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3450"/>
            <a:ext cx="4378325"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5562600" y="1143000"/>
            <a:ext cx="2984500" cy="5638800"/>
            <a:chOff x="5562600" y="685800"/>
            <a:chExt cx="2984500" cy="5638800"/>
          </a:xfrm>
        </p:grpSpPr>
        <p:pic>
          <p:nvPicPr>
            <p:cNvPr id="53253" name="Picture 4" descr="D:\GRANT\DOCUMENT\TALKS\pse&amp;g1097\123MOD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19275"/>
              <a:ext cx="29845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2"/>
            <p:cNvSpPr txBox="1">
              <a:spLocks noChangeArrowheads="1"/>
            </p:cNvSpPr>
            <p:nvPr/>
          </p:nvSpPr>
          <p:spPr bwMode="auto">
            <a:xfrm>
              <a:off x="5707870" y="685800"/>
              <a:ext cx="26741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800" b="1">
                  <a:latin typeface="Comic Sans MS" pitchFamily="66" charset="0"/>
                </a:rPr>
                <a:t>2 March 1987</a:t>
              </a:r>
            </a:p>
            <a:p>
              <a:pPr algn="ctr" eaLnBrk="1" hangingPunct="1"/>
              <a:r>
                <a:rPr lang="en-US" altLang="en-US" sz="2800" b="1">
                  <a:latin typeface="Comic Sans MS" pitchFamily="66" charset="0"/>
                </a:rPr>
                <a:t>“1-2-3”</a:t>
              </a:r>
            </a:p>
          </p:txBody>
        </p:sp>
      </p:grpSp>
      <p:sp>
        <p:nvSpPr>
          <p:cNvPr id="53252" name="Title 5"/>
          <p:cNvSpPr>
            <a:spLocks noGrp="1"/>
          </p:cNvSpPr>
          <p:nvPr>
            <p:ph type="title" idx="4294967295"/>
          </p:nvPr>
        </p:nvSpPr>
        <p:spPr>
          <a:xfrm>
            <a:off x="457200" y="0"/>
            <a:ext cx="8229600" cy="1143000"/>
          </a:xfrm>
        </p:spPr>
        <p:txBody>
          <a:bodyPr/>
          <a:lstStyle/>
          <a:p>
            <a:pPr eaLnBrk="1" hangingPunct="1"/>
            <a:r>
              <a:rPr lang="en-US" altLang="en-US" sz="3600" smtClean="0"/>
              <a:t>The Almaden 1-2-3 Story: 1986-89</a:t>
            </a:r>
            <a:endParaRPr lang="en-US" altLang="en-US" sz="4000" smtClean="0"/>
          </a:p>
        </p:txBody>
      </p:sp>
    </p:spTree>
    <p:extLst>
      <p:ext uri="{BB962C8B-B14F-4D97-AF65-F5344CB8AC3E}">
        <p14:creationId xmlns:p14="http://schemas.microsoft.com/office/powerpoint/2010/main" val="4098810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MG-W2AGZ\Presentations &amp; Travel\2007\03-05 APS March Denver\Woodstock 20th Anny\Session B1\Talk\Physicists Night O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0"/>
            <a:ext cx="40233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976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lstStyle/>
          <a:p>
            <a:pPr eaLnBrk="1" hangingPunct="1"/>
            <a:r>
              <a:rPr lang="en-US" altLang="en-US" sz="4000" smtClean="0"/>
              <a:t>Band of Brothers (and a Sister!)</a:t>
            </a:r>
            <a:br>
              <a:rPr lang="en-US" altLang="en-US" sz="4000" smtClean="0"/>
            </a:br>
            <a:r>
              <a:rPr lang="en-US" altLang="en-US" sz="1800" smtClean="0">
                <a:hlinkClick r:id="rId2"/>
              </a:rPr>
              <a:t>http://www.w2agz.com/The%20Picture%20Story.htm</a:t>
            </a:r>
            <a:endParaRPr lang="en-US" altLang="en-US" sz="1800" smtClean="0"/>
          </a:p>
        </p:txBody>
      </p:sp>
      <p:pic>
        <p:nvPicPr>
          <p:cNvPr id="3" name="Picture 3" descr="D:\GRANT\DOCUMENT\TALKS\pse&amp;g1097\thearcbo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3606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1981200"/>
            <a:ext cx="3670300"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808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Levitators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592093" cy="355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76200" y="5029200"/>
            <a:ext cx="4592093" cy="1754326"/>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altLang="en-US" dirty="0" smtClean="0"/>
              <a:t>Heidi Grant’s 8</a:t>
            </a:r>
            <a:r>
              <a:rPr lang="en-US" altLang="en-US" baseline="30000" dirty="0" smtClean="0"/>
              <a:t>th</a:t>
            </a:r>
            <a:r>
              <a:rPr lang="en-US" altLang="en-US" dirty="0" smtClean="0"/>
              <a:t> grade science project April, 1987 (New Scientist)</a:t>
            </a:r>
          </a:p>
          <a:p>
            <a:pPr eaLnBrk="1" hangingPunct="1">
              <a:buFont typeface="Arial" pitchFamily="34" charset="0"/>
              <a:buChar char="•"/>
            </a:pPr>
            <a:r>
              <a:rPr lang="en-US" altLang="en-US" dirty="0" smtClean="0"/>
              <a:t>Distributed </a:t>
            </a:r>
            <a:r>
              <a:rPr lang="en-US" altLang="en-US" dirty="0"/>
              <a:t>to members of US Congress (at their request)</a:t>
            </a:r>
          </a:p>
          <a:p>
            <a:pPr eaLnBrk="1" hangingPunct="1">
              <a:buFont typeface="Arial" pitchFamily="34" charset="0"/>
              <a:buChar char="•"/>
            </a:pPr>
            <a:r>
              <a:rPr lang="en-US" altLang="en-US" dirty="0"/>
              <a:t>35,000 copies distributed to high schools worldwide by ICTP-Trieste</a:t>
            </a:r>
          </a:p>
        </p:txBody>
      </p:sp>
      <p:grpSp>
        <p:nvGrpSpPr>
          <p:cNvPr id="3" name="Group 2"/>
          <p:cNvGrpSpPr/>
          <p:nvPr/>
        </p:nvGrpSpPr>
        <p:grpSpPr>
          <a:xfrm>
            <a:off x="4787339" y="1295400"/>
            <a:ext cx="4284783" cy="3962400"/>
            <a:chOff x="4787339" y="1295400"/>
            <a:chExt cx="4284783" cy="3962400"/>
          </a:xfrm>
        </p:grpSpPr>
        <p:pic>
          <p:nvPicPr>
            <p:cNvPr id="5" name="Picture 3" descr="reag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339" y="1295400"/>
              <a:ext cx="4284783"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4800600" y="48006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2000" b="1" kern="0" dirty="0" smtClean="0"/>
                <a:t>“The Great Communicator”</a:t>
              </a:r>
            </a:p>
            <a:p>
              <a:r>
                <a:rPr lang="en-US" altLang="en-US" sz="2000" b="1" kern="0" dirty="0" smtClean="0"/>
                <a:t>June, 1987</a:t>
              </a:r>
              <a:endParaRPr lang="en-US" altLang="en-US" sz="2000" b="1" kern="0" dirty="0"/>
            </a:p>
          </p:txBody>
        </p:sp>
      </p:grpSp>
    </p:spTree>
    <p:extLst>
      <p:ext uri="{BB962C8B-B14F-4D97-AF65-F5344CB8AC3E}">
        <p14:creationId xmlns:p14="http://schemas.microsoft.com/office/powerpoint/2010/main" val="21560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EPRI</a:t>
            </a:r>
          </a:p>
        </p:txBody>
      </p:sp>
    </p:spTree>
    <p:extLst>
      <p:ext uri="{BB962C8B-B14F-4D97-AF65-F5344CB8AC3E}">
        <p14:creationId xmlns:p14="http://schemas.microsoft.com/office/powerpoint/2010/main" val="1979456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63" y="1371600"/>
            <a:ext cx="3733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idx="4294967295"/>
          </p:nvPr>
        </p:nvSpPr>
        <p:spPr>
          <a:xfrm>
            <a:off x="457200" y="76200"/>
            <a:ext cx="8229600" cy="1143000"/>
          </a:xfrm>
        </p:spPr>
        <p:txBody>
          <a:bodyPr/>
          <a:lstStyle/>
          <a:p>
            <a:pPr eaLnBrk="1" hangingPunct="1"/>
            <a:r>
              <a:rPr lang="en-US" altLang="en-US" dirty="0" smtClean="0"/>
              <a:t>Next In Her Shoes</a:t>
            </a:r>
          </a:p>
        </p:txBody>
      </p:sp>
      <p:sp>
        <p:nvSpPr>
          <p:cNvPr id="67588" name="Content Placeholder 3"/>
          <p:cNvSpPr>
            <a:spLocks noGrp="1"/>
          </p:cNvSpPr>
          <p:nvPr>
            <p:ph idx="4294967295"/>
          </p:nvPr>
        </p:nvSpPr>
        <p:spPr>
          <a:xfrm>
            <a:off x="4419600" y="1447800"/>
            <a:ext cx="4648200" cy="5105400"/>
          </a:xfrm>
          <a:ln>
            <a:solidFill>
              <a:srgbClr val="FF0000"/>
            </a:solidFill>
            <a:miter lim="800000"/>
            <a:headEnd/>
            <a:tailEnd/>
          </a:ln>
        </p:spPr>
        <p:txBody>
          <a:bodyPr/>
          <a:lstStyle/>
          <a:p>
            <a:pPr eaLnBrk="1" hangingPunct="1"/>
            <a:endParaRPr lang="en-US" altLang="en-US" sz="2800" dirty="0" smtClean="0"/>
          </a:p>
          <a:p>
            <a:pPr eaLnBrk="1" hangingPunct="1"/>
            <a:r>
              <a:rPr lang="en-US" altLang="en-US" sz="2800" dirty="0" smtClean="0"/>
              <a:t>Mary Ann Whalen Grant</a:t>
            </a:r>
            <a:endParaRPr lang="en-US" altLang="en-US" sz="2400" dirty="0" smtClean="0"/>
          </a:p>
          <a:p>
            <a:pPr lvl="1" eaLnBrk="1" hangingPunct="1"/>
            <a:r>
              <a:rPr lang="en-US" altLang="en-US" sz="2400" dirty="0" smtClean="0"/>
              <a:t>CYO BB Champ, 1921</a:t>
            </a:r>
          </a:p>
          <a:p>
            <a:pPr lvl="1" eaLnBrk="1" hangingPunct="1"/>
            <a:r>
              <a:rPr lang="en-US" altLang="en-US" sz="2400" dirty="0" smtClean="0"/>
              <a:t>NYS Bowling Champ, 1939</a:t>
            </a:r>
          </a:p>
          <a:p>
            <a:pPr lvl="1" eaLnBrk="1" hangingPunct="1"/>
            <a:r>
              <a:rPr lang="en-US" altLang="en-US" sz="2400" dirty="0" smtClean="0"/>
              <a:t>Women’s Baseball, ‘33-’47</a:t>
            </a:r>
          </a:p>
          <a:p>
            <a:pPr lvl="1" eaLnBrk="1" hangingPunct="1"/>
            <a:r>
              <a:rPr lang="en-US" altLang="en-US" sz="2400" dirty="0" smtClean="0"/>
              <a:t>Outstanding Skier &amp; Golfer</a:t>
            </a:r>
          </a:p>
          <a:p>
            <a:pPr lvl="1" eaLnBrk="1" hangingPunct="1"/>
            <a:r>
              <a:rPr lang="en-US" altLang="en-US" sz="2400" dirty="0" smtClean="0">
                <a:solidFill>
                  <a:srgbClr val="FF0000"/>
                </a:solidFill>
              </a:rPr>
              <a:t>Central Hudson Gas &amp; Electric, 1923-1965</a:t>
            </a:r>
          </a:p>
          <a:p>
            <a:pPr lvl="2" eaLnBrk="1" hangingPunct="1"/>
            <a:r>
              <a:rPr lang="en-US" altLang="en-US" sz="2000" dirty="0" smtClean="0">
                <a:solidFill>
                  <a:srgbClr val="FF0000"/>
                </a:solidFill>
              </a:rPr>
              <a:t>From teenage stenographer</a:t>
            </a:r>
          </a:p>
          <a:p>
            <a:pPr lvl="2" eaLnBrk="1" hangingPunct="1"/>
            <a:r>
              <a:rPr lang="en-US" altLang="en-US" sz="2000" dirty="0" smtClean="0">
                <a:solidFill>
                  <a:srgbClr val="FF0000"/>
                </a:solidFill>
              </a:rPr>
              <a:t>To Admin of the CEO</a:t>
            </a:r>
          </a:p>
          <a:p>
            <a:pPr lvl="1" eaLnBrk="1" hangingPunct="1"/>
            <a:endParaRPr lang="en-US" altLang="en-US" sz="2400" dirty="0" smtClean="0"/>
          </a:p>
        </p:txBody>
      </p:sp>
    </p:spTree>
    <p:extLst>
      <p:ext uri="{BB962C8B-B14F-4D97-AF65-F5344CB8AC3E}">
        <p14:creationId xmlns:p14="http://schemas.microsoft.com/office/powerpoint/2010/main" val="161662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58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58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588">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5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84300"/>
            <a:ext cx="56388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Rectangle 1029"/>
          <p:cNvSpPr>
            <a:spLocks noGrp="1" noChangeArrowheads="1"/>
          </p:cNvSpPr>
          <p:nvPr>
            <p:ph type="title" idx="4294967295"/>
          </p:nvPr>
        </p:nvSpPr>
        <p:spPr>
          <a:xfrm>
            <a:off x="47625" y="152400"/>
            <a:ext cx="9067800" cy="1143000"/>
          </a:xfrm>
        </p:spPr>
        <p:txBody>
          <a:bodyPr/>
          <a:lstStyle/>
          <a:p>
            <a:pPr eaLnBrk="1" hangingPunct="1"/>
            <a:r>
              <a:rPr lang="en-US" altLang="en-US" sz="4000" smtClean="0"/>
              <a:t>From this:..faster, smaller, cooler…and cheaper!</a:t>
            </a:r>
          </a:p>
        </p:txBody>
      </p:sp>
      <p:sp>
        <p:nvSpPr>
          <p:cNvPr id="4102" name="Text Box 1030"/>
          <p:cNvSpPr txBox="1">
            <a:spLocks noChangeArrowheads="1"/>
          </p:cNvSpPr>
          <p:nvPr/>
        </p:nvSpPr>
        <p:spPr bwMode="auto">
          <a:xfrm>
            <a:off x="381000" y="5943600"/>
            <a:ext cx="3178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2400" dirty="0">
                <a:solidFill>
                  <a:srgbClr val="000000"/>
                </a:solidFill>
                <a:latin typeface="Arial" charset="0"/>
                <a:cs typeface="+mn-cs"/>
              </a:rPr>
              <a:t>IBM 305 </a:t>
            </a:r>
            <a:r>
              <a:rPr lang="en-US" sz="2400" dirty="0" err="1">
                <a:solidFill>
                  <a:srgbClr val="000000"/>
                </a:solidFill>
                <a:latin typeface="Arial" charset="0"/>
                <a:cs typeface="+mn-cs"/>
              </a:rPr>
              <a:t>Ramac</a:t>
            </a:r>
            <a:endParaRPr lang="en-US" sz="2400" dirty="0">
              <a:solidFill>
                <a:srgbClr val="000000"/>
              </a:solidFill>
              <a:latin typeface="Arial" charset="0"/>
              <a:cs typeface="+mn-cs"/>
            </a:endParaRPr>
          </a:p>
        </p:txBody>
      </p:sp>
      <p:sp>
        <p:nvSpPr>
          <p:cNvPr id="68613" name="TextBox 3"/>
          <p:cNvSpPr txBox="1">
            <a:spLocks noChangeArrowheads="1"/>
          </p:cNvSpPr>
          <p:nvPr/>
        </p:nvSpPr>
        <p:spPr bwMode="auto">
          <a:xfrm>
            <a:off x="3902075" y="1295400"/>
            <a:ext cx="2955925"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u="sng"/>
              <a:t>1956</a:t>
            </a:r>
          </a:p>
          <a:p>
            <a:pPr algn="ctr" eaLnBrk="1" hangingPunct="1"/>
            <a:r>
              <a:rPr lang="en-US" altLang="en-US" sz="2400"/>
              <a:t>The First Hard Drive</a:t>
            </a:r>
          </a:p>
          <a:p>
            <a:pPr algn="ctr" eaLnBrk="1" hangingPunct="1"/>
            <a:r>
              <a:rPr lang="en-US" altLang="en-US" sz="2400"/>
              <a:t>5 Megabytes</a:t>
            </a:r>
          </a:p>
          <a:p>
            <a:pPr algn="ctr" eaLnBrk="1" hangingPunct="1"/>
            <a:r>
              <a:rPr lang="en-US" altLang="en-US" sz="2400"/>
              <a:t>$300,000</a:t>
            </a:r>
          </a:p>
          <a:p>
            <a:pPr algn="ctr" eaLnBrk="1" hangingPunct="1"/>
            <a:r>
              <a:rPr lang="en-US" altLang="en-US" sz="2400"/>
              <a:t>6 ¢/byte</a:t>
            </a:r>
          </a:p>
        </p:txBody>
      </p:sp>
      <p:grpSp>
        <p:nvGrpSpPr>
          <p:cNvPr id="5" name="Group 4"/>
          <p:cNvGrpSpPr>
            <a:grpSpLocks/>
          </p:cNvGrpSpPr>
          <p:nvPr/>
        </p:nvGrpSpPr>
        <p:grpSpPr bwMode="auto">
          <a:xfrm>
            <a:off x="5715000" y="2336800"/>
            <a:ext cx="3352800" cy="4445000"/>
            <a:chOff x="5715000" y="2336259"/>
            <a:chExt cx="3352800" cy="4445541"/>
          </a:xfrm>
        </p:grpSpPr>
        <p:pic>
          <p:nvPicPr>
            <p:cNvPr id="686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Box 2"/>
            <p:cNvSpPr txBox="1">
              <a:spLocks noChangeArrowheads="1"/>
            </p:cNvSpPr>
            <p:nvPr/>
          </p:nvSpPr>
          <p:spPr bwMode="auto">
            <a:xfrm>
              <a:off x="5715000" y="2336259"/>
              <a:ext cx="3352800" cy="1938992"/>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u="sng"/>
                <a:t>2011 (+55)</a:t>
              </a:r>
            </a:p>
            <a:p>
              <a:pPr algn="ctr" eaLnBrk="1" hangingPunct="1"/>
              <a:r>
                <a:rPr lang="en-US" altLang="en-US" sz="2400"/>
                <a:t>HP Personal Media </a:t>
              </a:r>
              <a:r>
                <a:rPr lang="en-US" altLang="en-US" sz="2400" u="sng"/>
                <a:t/>
              </a:r>
              <a:br>
                <a:rPr lang="en-US" altLang="en-US" sz="2400" u="sng"/>
              </a:br>
              <a:r>
                <a:rPr lang="en-US" altLang="en-US" sz="2400"/>
                <a:t>2 Terabytes</a:t>
              </a:r>
            </a:p>
            <a:p>
              <a:pPr algn="ctr" eaLnBrk="1" hangingPunct="1"/>
              <a:r>
                <a:rPr lang="en-US" altLang="en-US" sz="2400"/>
                <a:t>$100</a:t>
              </a:r>
            </a:p>
            <a:p>
              <a:pPr algn="ctr" eaLnBrk="1" hangingPunct="1"/>
              <a:r>
                <a:rPr lang="en-US" altLang="en-US" sz="2400"/>
                <a:t>5 nano-¢/byte</a:t>
              </a:r>
            </a:p>
          </p:txBody>
        </p:sp>
      </p:grpSp>
      <p:sp>
        <p:nvSpPr>
          <p:cNvPr id="6" name="TextBox 5"/>
          <p:cNvSpPr txBox="1">
            <a:spLocks noChangeArrowheads="1"/>
          </p:cNvSpPr>
          <p:nvPr/>
        </p:nvSpPr>
        <p:spPr bwMode="auto">
          <a:xfrm>
            <a:off x="7086600" y="5943600"/>
            <a:ext cx="1828800" cy="381000"/>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I got two of ‘em!</a:t>
            </a:r>
          </a:p>
        </p:txBody>
      </p:sp>
    </p:spTree>
    <p:extLst>
      <p:ext uri="{BB962C8B-B14F-4D97-AF65-F5344CB8AC3E}">
        <p14:creationId xmlns:p14="http://schemas.microsoft.com/office/powerpoint/2010/main" val="58748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t>Three Famous Applied Physicists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990601"/>
            <a:ext cx="18288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567" y="990601"/>
            <a:ext cx="188614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28" y="990600"/>
            <a:ext cx="177084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6759" y="3276600"/>
            <a:ext cx="1998372" cy="369332"/>
          </a:xfrm>
          <a:prstGeom prst="rect">
            <a:avLst/>
          </a:prstGeom>
          <a:solidFill>
            <a:schemeClr val="bg1"/>
          </a:solidFill>
        </p:spPr>
        <p:txBody>
          <a:bodyPr wrap="square" rtlCol="0">
            <a:spAutoFit/>
          </a:bodyPr>
          <a:lstStyle/>
          <a:p>
            <a:pPr algn="ctr"/>
            <a:r>
              <a:rPr lang="en-US" dirty="0" smtClean="0"/>
              <a:t>Scottish-American</a:t>
            </a:r>
            <a:endParaRPr lang="en-US" dirty="0"/>
          </a:p>
        </p:txBody>
      </p:sp>
      <p:sp>
        <p:nvSpPr>
          <p:cNvPr id="10" name="TextBox 9"/>
          <p:cNvSpPr txBox="1"/>
          <p:nvPr/>
        </p:nvSpPr>
        <p:spPr>
          <a:xfrm>
            <a:off x="3429000" y="3276600"/>
            <a:ext cx="1998372" cy="369332"/>
          </a:xfrm>
          <a:prstGeom prst="rect">
            <a:avLst/>
          </a:prstGeom>
          <a:solidFill>
            <a:schemeClr val="bg1"/>
          </a:solidFill>
        </p:spPr>
        <p:txBody>
          <a:bodyPr wrap="square" rtlCol="0">
            <a:spAutoFit/>
          </a:bodyPr>
          <a:lstStyle/>
          <a:p>
            <a:pPr algn="ctr"/>
            <a:r>
              <a:rPr lang="en-US" dirty="0" smtClean="0"/>
              <a:t>English</a:t>
            </a:r>
            <a:endParaRPr lang="en-US" dirty="0"/>
          </a:p>
        </p:txBody>
      </p:sp>
      <p:sp>
        <p:nvSpPr>
          <p:cNvPr id="11" name="TextBox 10"/>
          <p:cNvSpPr txBox="1"/>
          <p:nvPr/>
        </p:nvSpPr>
        <p:spPr>
          <a:xfrm>
            <a:off x="6269916" y="3288268"/>
            <a:ext cx="1998372" cy="369332"/>
          </a:xfrm>
          <a:prstGeom prst="rect">
            <a:avLst/>
          </a:prstGeom>
          <a:solidFill>
            <a:schemeClr val="bg1"/>
          </a:solidFill>
        </p:spPr>
        <p:txBody>
          <a:bodyPr wrap="square" rtlCol="0">
            <a:spAutoFit/>
          </a:bodyPr>
          <a:lstStyle/>
          <a:p>
            <a:pPr algn="ctr"/>
            <a:r>
              <a:rPr lang="en-US" dirty="0" smtClean="0"/>
              <a:t>Irish-born</a:t>
            </a:r>
            <a:endParaRPr lang="en-US" dirty="0"/>
          </a:p>
        </p:txBody>
      </p:sp>
      <p:sp>
        <p:nvSpPr>
          <p:cNvPr id="13" name="TextBox 12"/>
          <p:cNvSpPr txBox="1"/>
          <p:nvPr/>
        </p:nvSpPr>
        <p:spPr>
          <a:xfrm>
            <a:off x="618653" y="3276600"/>
            <a:ext cx="1998372" cy="369332"/>
          </a:xfrm>
          <a:prstGeom prst="rect">
            <a:avLst/>
          </a:prstGeom>
          <a:solidFill>
            <a:schemeClr val="bg1"/>
          </a:solidFill>
        </p:spPr>
        <p:txBody>
          <a:bodyPr wrap="square" rtlCol="0">
            <a:spAutoFit/>
          </a:bodyPr>
          <a:lstStyle/>
          <a:p>
            <a:pPr algn="ctr"/>
            <a:r>
              <a:rPr lang="en-US" dirty="0" smtClean="0"/>
              <a:t>Joseph Henry</a:t>
            </a:r>
            <a:endParaRPr lang="en-US" dirty="0"/>
          </a:p>
        </p:txBody>
      </p:sp>
      <p:sp>
        <p:nvSpPr>
          <p:cNvPr id="14" name="TextBox 13"/>
          <p:cNvSpPr txBox="1"/>
          <p:nvPr/>
        </p:nvSpPr>
        <p:spPr>
          <a:xfrm>
            <a:off x="3452304" y="3288252"/>
            <a:ext cx="1998372" cy="369332"/>
          </a:xfrm>
          <a:prstGeom prst="rect">
            <a:avLst/>
          </a:prstGeom>
          <a:solidFill>
            <a:schemeClr val="bg1"/>
          </a:solidFill>
        </p:spPr>
        <p:txBody>
          <a:bodyPr wrap="square" rtlCol="0">
            <a:spAutoFit/>
          </a:bodyPr>
          <a:lstStyle/>
          <a:p>
            <a:pPr algn="ctr"/>
            <a:r>
              <a:rPr lang="en-US" dirty="0" smtClean="0"/>
              <a:t>Michael Faraday</a:t>
            </a:r>
            <a:endParaRPr lang="en-US" dirty="0"/>
          </a:p>
        </p:txBody>
      </p:sp>
      <p:sp>
        <p:nvSpPr>
          <p:cNvPr id="15" name="TextBox 14"/>
          <p:cNvSpPr txBox="1"/>
          <p:nvPr/>
        </p:nvSpPr>
        <p:spPr>
          <a:xfrm>
            <a:off x="6269916" y="3276600"/>
            <a:ext cx="1998372" cy="369332"/>
          </a:xfrm>
          <a:prstGeom prst="rect">
            <a:avLst/>
          </a:prstGeom>
          <a:solidFill>
            <a:schemeClr val="bg1"/>
          </a:solidFill>
        </p:spPr>
        <p:txBody>
          <a:bodyPr wrap="square" rtlCol="0">
            <a:spAutoFit/>
          </a:bodyPr>
          <a:lstStyle/>
          <a:p>
            <a:pPr algn="ctr"/>
            <a:r>
              <a:rPr lang="en-US" dirty="0" smtClean="0"/>
              <a:t>William Thomson</a:t>
            </a:r>
            <a:endParaRPr lang="en-US" dirty="0"/>
          </a:p>
        </p:txBody>
      </p:sp>
      <p:grpSp>
        <p:nvGrpSpPr>
          <p:cNvPr id="8" name="Group 7"/>
          <p:cNvGrpSpPr/>
          <p:nvPr/>
        </p:nvGrpSpPr>
        <p:grpSpPr>
          <a:xfrm>
            <a:off x="838200" y="3733800"/>
            <a:ext cx="7315200" cy="3018589"/>
            <a:chOff x="838200" y="3733800"/>
            <a:chExt cx="7315200" cy="3018589"/>
          </a:xfrm>
        </p:grpSpPr>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733800"/>
              <a:ext cx="7315200" cy="301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24250" y="3962400"/>
              <a:ext cx="4248150" cy="400110"/>
            </a:xfrm>
            <a:prstGeom prst="rect">
              <a:avLst/>
            </a:prstGeom>
            <a:noFill/>
          </p:spPr>
          <p:txBody>
            <a:bodyPr wrap="square" rtlCol="0">
              <a:spAutoFit/>
            </a:bodyPr>
            <a:lstStyle/>
            <a:p>
              <a:r>
                <a:rPr lang="en-US" sz="2000" b="1" dirty="0" smtClean="0"/>
                <a:t>The Transatlantic Cable (1854 – 1866)</a:t>
              </a:r>
              <a:endParaRPr lang="en-US" sz="2000" b="1" dirty="0"/>
            </a:p>
          </p:txBody>
        </p:sp>
      </p:grpSp>
      <p:sp>
        <p:nvSpPr>
          <p:cNvPr id="7" name="TextBox 6"/>
          <p:cNvSpPr txBox="1"/>
          <p:nvPr/>
        </p:nvSpPr>
        <p:spPr>
          <a:xfrm>
            <a:off x="4428186" y="6019800"/>
            <a:ext cx="3725214" cy="646331"/>
          </a:xfrm>
          <a:prstGeom prst="rect">
            <a:avLst/>
          </a:prstGeom>
          <a:noFill/>
        </p:spPr>
        <p:txBody>
          <a:bodyPr wrap="square" rtlCol="0">
            <a:spAutoFit/>
          </a:bodyPr>
          <a:lstStyle/>
          <a:p>
            <a:pPr algn="ctr"/>
            <a:r>
              <a:rPr lang="en-US" b="1" i="1" dirty="0" smtClean="0">
                <a:solidFill>
                  <a:srgbClr val="FF0000"/>
                </a:solidFill>
              </a:rPr>
              <a:t>“A Thread Across The Ocean”</a:t>
            </a:r>
          </a:p>
          <a:p>
            <a:pPr algn="ctr"/>
            <a:r>
              <a:rPr lang="en-US" b="1" i="1" dirty="0" smtClean="0">
                <a:solidFill>
                  <a:srgbClr val="FF0000"/>
                </a:solidFill>
              </a:rPr>
              <a:t>John Steele Gordon (2002)</a:t>
            </a:r>
            <a:endParaRPr lang="en-US" b="1" i="1" dirty="0">
              <a:solidFill>
                <a:srgbClr val="FF0000"/>
              </a:solidFill>
            </a:endParaRPr>
          </a:p>
        </p:txBody>
      </p:sp>
    </p:spTree>
    <p:extLst>
      <p:ext uri="{BB962C8B-B14F-4D97-AF65-F5344CB8AC3E}">
        <p14:creationId xmlns:p14="http://schemas.microsoft.com/office/powerpoint/2010/main" val="34133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p:txBody>
          <a:bodyPr/>
          <a:lstStyle/>
          <a:p>
            <a:pPr eaLnBrk="1" hangingPunct="1"/>
            <a:r>
              <a:rPr lang="en-US" altLang="en-US" smtClean="0"/>
              <a:t>To this…</a:t>
            </a:r>
          </a:p>
        </p:txBody>
      </p:sp>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1447800"/>
            <a:ext cx="69310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2403910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grpSp>
        <p:nvGrpSpPr>
          <p:cNvPr id="70659" name="Group 1029"/>
          <p:cNvGrpSpPr>
            <a:grpSpLocks/>
          </p:cNvGrpSpPr>
          <p:nvPr/>
        </p:nvGrpSpPr>
        <p:grpSpPr bwMode="auto">
          <a:xfrm>
            <a:off x="115888" y="1219200"/>
            <a:ext cx="8875712" cy="5511800"/>
            <a:chOff x="-16" y="830"/>
            <a:chExt cx="5776" cy="3490"/>
          </a:xfrm>
        </p:grpSpPr>
        <p:sp>
          <p:nvSpPr>
            <p:cNvPr id="4" name="Rectangle 1030"/>
            <p:cNvSpPr>
              <a:spLocks noChangeArrowheads="1"/>
            </p:cNvSpPr>
            <p:nvPr/>
          </p:nvSpPr>
          <p:spPr bwMode="auto">
            <a:xfrm>
              <a:off x="-1" y="2319"/>
              <a:ext cx="230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San Francisco ‘00</a:t>
              </a:r>
            </a:p>
          </p:txBody>
        </p:sp>
        <p:sp>
          <p:nvSpPr>
            <p:cNvPr id="5" name="Rectangle 1031"/>
            <p:cNvSpPr>
              <a:spLocks noChangeArrowheads="1"/>
            </p:cNvSpPr>
            <p:nvPr/>
          </p:nvSpPr>
          <p:spPr bwMode="auto">
            <a:xfrm>
              <a:off x="2057" y="1317"/>
              <a:ext cx="1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Chicago ‘99</a:t>
              </a:r>
            </a:p>
          </p:txBody>
        </p:sp>
        <p:sp>
          <p:nvSpPr>
            <p:cNvPr id="6" name="Rectangle 1032"/>
            <p:cNvSpPr>
              <a:spLocks noChangeArrowheads="1"/>
            </p:cNvSpPr>
            <p:nvPr/>
          </p:nvSpPr>
          <p:spPr bwMode="auto">
            <a:xfrm>
              <a:off x="1358" y="3707"/>
              <a:ext cx="21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Orleans ‘99</a:t>
              </a:r>
            </a:p>
          </p:txBody>
        </p:sp>
        <p:sp>
          <p:nvSpPr>
            <p:cNvPr id="7" name="Rectangle 1033"/>
            <p:cNvSpPr>
              <a:spLocks noChangeArrowheads="1"/>
            </p:cNvSpPr>
            <p:nvPr/>
          </p:nvSpPr>
          <p:spPr bwMode="auto">
            <a:xfrm>
              <a:off x="3181" y="2919"/>
              <a:ext cx="1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Atlanta ‘99</a:t>
              </a:r>
            </a:p>
          </p:txBody>
        </p:sp>
        <p:sp>
          <p:nvSpPr>
            <p:cNvPr id="8" name="Rectangle 1034"/>
            <p:cNvSpPr>
              <a:spLocks noChangeArrowheads="1"/>
            </p:cNvSpPr>
            <p:nvPr/>
          </p:nvSpPr>
          <p:spPr bwMode="auto">
            <a:xfrm>
              <a:off x="3722" y="2193"/>
              <a:ext cx="174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Delaware ‘99</a:t>
              </a:r>
            </a:p>
          </p:txBody>
        </p:sp>
        <p:sp>
          <p:nvSpPr>
            <p:cNvPr id="9" name="Rectangle 1035"/>
            <p:cNvSpPr>
              <a:spLocks noChangeArrowheads="1"/>
            </p:cNvSpPr>
            <p:nvPr/>
          </p:nvSpPr>
          <p:spPr bwMode="auto">
            <a:xfrm>
              <a:off x="3891" y="1209"/>
              <a:ext cx="182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York ‘99</a:t>
              </a:r>
            </a:p>
          </p:txBody>
        </p:sp>
        <p:sp>
          <p:nvSpPr>
            <p:cNvPr id="10" name="Rectangle 1036"/>
            <p:cNvSpPr>
              <a:spLocks noChangeArrowheads="1"/>
            </p:cNvSpPr>
            <p:nvPr/>
          </p:nvSpPr>
          <p:spPr bwMode="auto">
            <a:xfrm>
              <a:off x="2643" y="830"/>
              <a:ext cx="144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Detroit ‘00</a:t>
              </a:r>
            </a:p>
          </p:txBody>
        </p:sp>
        <p:sp>
          <p:nvSpPr>
            <p:cNvPr id="11" name="Rectangle 1037"/>
            <p:cNvSpPr>
              <a:spLocks noChangeArrowheads="1"/>
            </p:cNvSpPr>
            <p:nvPr/>
          </p:nvSpPr>
          <p:spPr bwMode="auto">
            <a:xfrm>
              <a:off x="12" y="1011"/>
              <a:ext cx="19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West Coast ’96</a:t>
              </a:r>
            </a:p>
          </p:txBody>
        </p:sp>
        <p:sp>
          <p:nvSpPr>
            <p:cNvPr id="12" name="Rectangle 1038"/>
            <p:cNvSpPr>
              <a:spLocks noChangeArrowheads="1"/>
            </p:cNvSpPr>
            <p:nvPr/>
          </p:nvSpPr>
          <p:spPr bwMode="auto">
            <a:xfrm>
              <a:off x="2766" y="2064"/>
              <a:ext cx="2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rPr>
                <a:t>18</a:t>
              </a:r>
            </a:p>
          </p:txBody>
        </p:sp>
        <p:sp>
          <p:nvSpPr>
            <p:cNvPr id="13" name="Rectangle 1039"/>
            <p:cNvSpPr>
              <a:spLocks noChangeArrowheads="1"/>
            </p:cNvSpPr>
            <p:nvPr/>
          </p:nvSpPr>
          <p:spPr bwMode="auto">
            <a:xfrm>
              <a:off x="2766" y="2064"/>
              <a:ext cx="2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rPr>
                <a:t>18</a:t>
              </a:r>
            </a:p>
          </p:txBody>
        </p:sp>
        <p:sp>
          <p:nvSpPr>
            <p:cNvPr id="14" name="Rectangle 1040"/>
            <p:cNvSpPr>
              <a:spLocks noChangeArrowheads="1"/>
            </p:cNvSpPr>
            <p:nvPr/>
          </p:nvSpPr>
          <p:spPr bwMode="auto">
            <a:xfrm>
              <a:off x="5088" y="3936"/>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auto" hangingPunct="0">
                <a:spcBef>
                  <a:spcPct val="50000"/>
                </a:spcBef>
                <a:spcAft>
                  <a:spcPts val="0"/>
                </a:spcAft>
                <a:defRPr/>
              </a:pPr>
              <a:r>
                <a:rPr lang="en-US" sz="1400" b="1" kern="0">
                  <a:solidFill>
                    <a:srgbClr val="FFFFFF"/>
                  </a:solidFill>
                  <a:latin typeface="Times" pitchFamily="18" charset="0"/>
                </a:rPr>
                <a:t>17</a:t>
              </a:r>
            </a:p>
          </p:txBody>
        </p:sp>
        <p:pic>
          <p:nvPicPr>
            <p:cNvPr id="70671" name="Picture 104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 y="839"/>
              <a:ext cx="5776" cy="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042"/>
            <p:cNvSpPr>
              <a:spLocks noChangeArrowheads="1"/>
            </p:cNvSpPr>
            <p:nvPr/>
          </p:nvSpPr>
          <p:spPr bwMode="auto">
            <a:xfrm>
              <a:off x="560" y="2661"/>
              <a:ext cx="23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San Francisco ‘00</a:t>
              </a:r>
            </a:p>
          </p:txBody>
        </p:sp>
        <p:sp>
          <p:nvSpPr>
            <p:cNvPr id="17" name="Rectangle 1043"/>
            <p:cNvSpPr>
              <a:spLocks noChangeArrowheads="1"/>
            </p:cNvSpPr>
            <p:nvPr/>
          </p:nvSpPr>
          <p:spPr bwMode="auto">
            <a:xfrm>
              <a:off x="2078" y="1227"/>
              <a:ext cx="1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Chicago ‘99</a:t>
              </a:r>
            </a:p>
          </p:txBody>
        </p:sp>
        <p:sp>
          <p:nvSpPr>
            <p:cNvPr id="18" name="Rectangle 1044"/>
            <p:cNvSpPr>
              <a:spLocks noChangeArrowheads="1"/>
            </p:cNvSpPr>
            <p:nvPr/>
          </p:nvSpPr>
          <p:spPr bwMode="auto">
            <a:xfrm>
              <a:off x="1358" y="3707"/>
              <a:ext cx="21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Orleans ‘99</a:t>
              </a:r>
            </a:p>
          </p:txBody>
        </p:sp>
        <p:sp>
          <p:nvSpPr>
            <p:cNvPr id="19" name="Rectangle 1045"/>
            <p:cNvSpPr>
              <a:spLocks noChangeArrowheads="1"/>
            </p:cNvSpPr>
            <p:nvPr/>
          </p:nvSpPr>
          <p:spPr bwMode="auto">
            <a:xfrm>
              <a:off x="3181" y="2919"/>
              <a:ext cx="1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Atlanta ‘99</a:t>
              </a:r>
            </a:p>
          </p:txBody>
        </p:sp>
        <p:sp>
          <p:nvSpPr>
            <p:cNvPr id="20" name="Rectangle 1046"/>
            <p:cNvSpPr>
              <a:spLocks noChangeArrowheads="1"/>
            </p:cNvSpPr>
            <p:nvPr/>
          </p:nvSpPr>
          <p:spPr bwMode="auto">
            <a:xfrm>
              <a:off x="3932" y="1029"/>
              <a:ext cx="182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New York ‘99</a:t>
              </a:r>
            </a:p>
          </p:txBody>
        </p:sp>
        <p:sp>
          <p:nvSpPr>
            <p:cNvPr id="21" name="Rectangle 1047"/>
            <p:cNvSpPr>
              <a:spLocks noChangeArrowheads="1"/>
            </p:cNvSpPr>
            <p:nvPr/>
          </p:nvSpPr>
          <p:spPr bwMode="auto">
            <a:xfrm>
              <a:off x="429" y="1406"/>
              <a:ext cx="144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Detroit ‘00</a:t>
              </a:r>
            </a:p>
          </p:txBody>
        </p:sp>
        <p:sp>
          <p:nvSpPr>
            <p:cNvPr id="22" name="Rectangle 1048"/>
            <p:cNvSpPr>
              <a:spLocks noChangeArrowheads="1"/>
            </p:cNvSpPr>
            <p:nvPr/>
          </p:nvSpPr>
          <p:spPr bwMode="auto">
            <a:xfrm>
              <a:off x="3334" y="2138"/>
              <a:ext cx="19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West Coast ’96</a:t>
              </a:r>
            </a:p>
          </p:txBody>
        </p:sp>
        <p:sp>
          <p:nvSpPr>
            <p:cNvPr id="23" name="Rectangle 1049"/>
            <p:cNvSpPr>
              <a:spLocks noChangeArrowheads="1"/>
            </p:cNvSpPr>
            <p:nvPr/>
          </p:nvSpPr>
          <p:spPr bwMode="auto">
            <a:xfrm>
              <a:off x="48" y="1879"/>
              <a:ext cx="3060" cy="404"/>
            </a:xfrm>
            <a:prstGeom prst="rect">
              <a:avLst/>
            </a:prstGeom>
            <a:solidFill>
              <a:srgbClr val="1C1C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Northern California ‘01</a:t>
              </a:r>
            </a:p>
          </p:txBody>
        </p:sp>
        <p:sp>
          <p:nvSpPr>
            <p:cNvPr id="24" name="Rectangle 1050"/>
            <p:cNvSpPr>
              <a:spLocks noChangeArrowheads="1"/>
            </p:cNvSpPr>
            <p:nvPr/>
          </p:nvSpPr>
          <p:spPr bwMode="auto">
            <a:xfrm>
              <a:off x="506" y="3261"/>
              <a:ext cx="174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Delaware ‘99</a:t>
              </a:r>
            </a:p>
          </p:txBody>
        </p:sp>
        <p:sp>
          <p:nvSpPr>
            <p:cNvPr id="25" name="Rectangle 1051"/>
            <p:cNvSpPr>
              <a:spLocks noChangeArrowheads="1"/>
            </p:cNvSpPr>
            <p:nvPr/>
          </p:nvSpPr>
          <p:spPr bwMode="auto">
            <a:xfrm>
              <a:off x="507" y="962"/>
              <a:ext cx="12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rPr>
                <a:t>Texas ‘03</a:t>
              </a:r>
            </a:p>
          </p:txBody>
        </p:sp>
      </p:grpSp>
    </p:spTree>
    <p:extLst>
      <p:ext uri="{BB962C8B-B14F-4D97-AF65-F5344CB8AC3E}">
        <p14:creationId xmlns:p14="http://schemas.microsoft.com/office/powerpoint/2010/main" val="248024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1295400"/>
            <a:ext cx="6757987"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716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2133600"/>
            <a:ext cx="5005387"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71685" name="Rectangle 1"/>
          <p:cNvSpPr>
            <a:spLocks noChangeArrowheads="1"/>
          </p:cNvSpPr>
          <p:nvPr/>
        </p:nvSpPr>
        <p:spPr bwMode="auto">
          <a:xfrm>
            <a:off x="381000" y="4191000"/>
            <a:ext cx="8382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400"/>
              <a:t>The PUC order is a stunning turnabout on a technology that many consider a key to managing energy use in the future. Utilities around the country have installed the electronic meters -- which can be monitored and adjusted wirelessly -- with little incident. But in Northern California, angry residents have expressed concerns that the meters can lead to overbilling and </a:t>
            </a:r>
            <a:r>
              <a:rPr lang="en-US" altLang="en-US">
                <a:solidFill>
                  <a:srgbClr val="FF0000"/>
                </a:solidFill>
              </a:rPr>
              <a:t>cause health problems</a:t>
            </a:r>
            <a:r>
              <a:rPr lang="en-US" altLang="en-US" sz="1400"/>
              <a:t>, and PG&amp;E has struggled to counter the bad publicity.</a:t>
            </a:r>
          </a:p>
        </p:txBody>
      </p:sp>
      <p:sp>
        <p:nvSpPr>
          <p:cNvPr id="3" name="Rounded Rectangular Callout 2"/>
          <p:cNvSpPr>
            <a:spLocks noChangeArrowheads="1"/>
          </p:cNvSpPr>
          <p:nvPr/>
        </p:nvSpPr>
        <p:spPr bwMode="auto">
          <a:xfrm>
            <a:off x="2068513" y="5638800"/>
            <a:ext cx="4713287" cy="838200"/>
          </a:xfrm>
          <a:prstGeom prst="wedgeRoundRectCallout">
            <a:avLst>
              <a:gd name="adj1" fmla="val 34477"/>
              <a:gd name="adj2" fmla="val -106940"/>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Bob Park!</a:t>
            </a:r>
          </a:p>
          <a:p>
            <a:pPr algn="ctr" eaLnBrk="1" hangingPunct="1"/>
            <a:r>
              <a:rPr lang="en-US" altLang="en-US"/>
              <a:t>Where are you when we need you!</a:t>
            </a:r>
          </a:p>
        </p:txBody>
      </p:sp>
    </p:spTree>
    <p:extLst>
      <p:ext uri="{BB962C8B-B14F-4D97-AF65-F5344CB8AC3E}">
        <p14:creationId xmlns:p14="http://schemas.microsoft.com/office/powerpoint/2010/main" val="99453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457200" y="0"/>
            <a:ext cx="8229600" cy="1143000"/>
          </a:xfrm>
        </p:spPr>
        <p:txBody>
          <a:bodyPr/>
          <a:lstStyle/>
          <a:p>
            <a:pPr eaLnBrk="1" hangingPunct="1"/>
            <a:r>
              <a:rPr lang="en-US" altLang="en-US" smtClean="0"/>
              <a:t>…and…Finally This!</a:t>
            </a:r>
          </a:p>
        </p:txBody>
      </p:sp>
      <p:grpSp>
        <p:nvGrpSpPr>
          <p:cNvPr id="72707" name="Group 3"/>
          <p:cNvGrpSpPr>
            <a:grpSpLocks/>
          </p:cNvGrpSpPr>
          <p:nvPr/>
        </p:nvGrpSpPr>
        <p:grpSpPr bwMode="auto">
          <a:xfrm>
            <a:off x="609600" y="1219200"/>
            <a:ext cx="7924800" cy="4714875"/>
            <a:chOff x="609600" y="1071563"/>
            <a:chExt cx="7924800" cy="4714875"/>
          </a:xfrm>
        </p:grpSpPr>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71563"/>
              <a:ext cx="7924800" cy="4714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2710" name="Rectangle 2"/>
            <p:cNvSpPr>
              <a:spLocks noChangeArrowheads="1"/>
            </p:cNvSpPr>
            <p:nvPr/>
          </p:nvSpPr>
          <p:spPr bwMode="auto">
            <a:xfrm>
              <a:off x="5943600" y="5105400"/>
              <a:ext cx="2590800" cy="681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a:solidFill>
                  <a:srgbClr val="000000"/>
                </a:solidFill>
              </a:endParaRPr>
            </a:p>
          </p:txBody>
        </p:sp>
      </p:grpSp>
      <p:sp>
        <p:nvSpPr>
          <p:cNvPr id="2" name="Rounded Rectangular Callout 1"/>
          <p:cNvSpPr>
            <a:spLocks noChangeArrowheads="1"/>
          </p:cNvSpPr>
          <p:nvPr/>
        </p:nvSpPr>
        <p:spPr bwMode="auto">
          <a:xfrm>
            <a:off x="4495800" y="5592763"/>
            <a:ext cx="4267200" cy="1036637"/>
          </a:xfrm>
          <a:prstGeom prst="wedgeRoundRectCallout">
            <a:avLst>
              <a:gd name="adj1" fmla="val 4472"/>
              <a:gd name="adj2" fmla="val -289944"/>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Spraying water to cool stressed reactor…Sure.  Duh!  It’s a gas/petrol storage port!</a:t>
            </a:r>
          </a:p>
        </p:txBody>
      </p:sp>
    </p:spTree>
    <p:extLst>
      <p:ext uri="{BB962C8B-B14F-4D97-AF65-F5344CB8AC3E}">
        <p14:creationId xmlns:p14="http://schemas.microsoft.com/office/powerpoint/2010/main" val="618233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38400" y="685800"/>
            <a:ext cx="3429000" cy="5292725"/>
            <a:chOff x="2438400" y="686360"/>
            <a:chExt cx="3429000" cy="5292132"/>
          </a:xfrm>
        </p:grpSpPr>
        <p:pic>
          <p:nvPicPr>
            <p:cNvPr id="7680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686360"/>
              <a:ext cx="3429000" cy="455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6" name="Text Box 25"/>
            <p:cNvSpPr txBox="1">
              <a:spLocks noChangeArrowheads="1"/>
            </p:cNvSpPr>
            <p:nvPr/>
          </p:nvSpPr>
          <p:spPr bwMode="auto">
            <a:xfrm>
              <a:off x="3809378" y="5333723"/>
              <a:ext cx="1454916" cy="6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Pirelli</a:t>
              </a:r>
            </a:p>
          </p:txBody>
        </p:sp>
      </p:grpSp>
      <p:pic>
        <p:nvPicPr>
          <p:cNvPr id="931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457200"/>
            <a:ext cx="3611562"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
            <a:ext cx="4400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43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2" presetClass="entr" presetSubtype="8" fill="hold" nodeType="afterEffect">
                                  <p:stCondLst>
                                    <p:cond delay="0"/>
                                  </p:stCondLst>
                                  <p:childTnLst>
                                    <p:set>
                                      <p:cBhvr>
                                        <p:cTn id="9" dur="1" fill="hold">
                                          <p:stCondLst>
                                            <p:cond delay="0"/>
                                          </p:stCondLst>
                                        </p:cTn>
                                        <p:tgtEl>
                                          <p:spTgt spid="93186"/>
                                        </p:tgtEl>
                                        <p:attrNameLst>
                                          <p:attrName>style.visibility</p:attrName>
                                        </p:attrNameLst>
                                      </p:cBhvr>
                                      <p:to>
                                        <p:strVal val="visible"/>
                                      </p:to>
                                    </p:set>
                                    <p:anim calcmode="lin" valueType="num">
                                      <p:cBhvr additive="base">
                                        <p:cTn id="10" dur="500" fill="hold"/>
                                        <p:tgtEl>
                                          <p:spTgt spid="93186"/>
                                        </p:tgtEl>
                                        <p:attrNameLst>
                                          <p:attrName>ppt_x</p:attrName>
                                        </p:attrNameLst>
                                      </p:cBhvr>
                                      <p:tavLst>
                                        <p:tav tm="0">
                                          <p:val>
                                            <p:strVal val="0-#ppt_w/2"/>
                                          </p:val>
                                        </p:tav>
                                        <p:tav tm="100000">
                                          <p:val>
                                            <p:strVal val="#ppt_x"/>
                                          </p:val>
                                        </p:tav>
                                      </p:tavLst>
                                    </p:anim>
                                    <p:anim calcmode="lin" valueType="num">
                                      <p:cBhvr additive="base">
                                        <p:cTn id="11" dur="500" fill="hold"/>
                                        <p:tgtEl>
                                          <p:spTgt spid="931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500" fill="hold"/>
                                        <p:tgtEl>
                                          <p:spTgt spid="93187"/>
                                        </p:tgtEl>
                                        <p:attrNameLst>
                                          <p:attrName>ppt_x</p:attrName>
                                        </p:attrNameLst>
                                      </p:cBhvr>
                                      <p:tavLst>
                                        <p:tav tm="0">
                                          <p:val>
                                            <p:strVal val="1+#ppt_w/2"/>
                                          </p:val>
                                        </p:tav>
                                        <p:tav tm="100000">
                                          <p:val>
                                            <p:strVal val="#ppt_x"/>
                                          </p:val>
                                        </p:tav>
                                      </p:tavLst>
                                    </p:anim>
                                    <p:anim calcmode="lin" valueType="num">
                                      <p:cBhvr additive="base">
                                        <p:cTn id="15"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Energy Enterprise...</a:t>
            </a:r>
            <a:endParaRPr lang="en-US" dirty="0"/>
          </a:p>
        </p:txBody>
      </p:sp>
      <p:sp>
        <p:nvSpPr>
          <p:cNvPr id="3" name="Content Placeholder 2"/>
          <p:cNvSpPr>
            <a:spLocks noGrp="1"/>
          </p:cNvSpPr>
          <p:nvPr>
            <p:ph idx="1"/>
          </p:nvPr>
        </p:nvSpPr>
        <p:spPr/>
        <p:txBody>
          <a:bodyPr/>
          <a:lstStyle/>
          <a:p>
            <a:r>
              <a:rPr lang="en-US" dirty="0" smtClean="0"/>
              <a:t>When I retired from IBM </a:t>
            </a:r>
            <a:r>
              <a:rPr lang="en-US" dirty="0" smtClean="0"/>
              <a:t>and went to </a:t>
            </a:r>
            <a:r>
              <a:rPr lang="en-US" dirty="0" smtClean="0"/>
              <a:t>EPRI, I underwent a traumatic revelation from a culture where:</a:t>
            </a:r>
          </a:p>
          <a:p>
            <a:pPr lvl="1"/>
            <a:r>
              <a:rPr lang="en-US" dirty="0" smtClean="0"/>
              <a:t>If you made something:</a:t>
            </a:r>
          </a:p>
          <a:p>
            <a:pPr lvl="2"/>
            <a:r>
              <a:rPr lang="en-US" dirty="0" smtClean="0"/>
              <a:t>Smaller, cheaper, &amp; which ran faster and cooler,</a:t>
            </a:r>
          </a:p>
          <a:p>
            <a:pPr lvl="2"/>
            <a:r>
              <a:rPr lang="en-US" dirty="0" smtClean="0"/>
              <a:t>You WON in the marketplace!</a:t>
            </a:r>
          </a:p>
          <a:p>
            <a:pPr lvl="1"/>
            <a:r>
              <a:rPr lang="en-US" dirty="0" smtClean="0"/>
              <a:t>To one where technology was at least only 50% of the equation, the rest dominated by politics and societal perception.</a:t>
            </a:r>
            <a:endParaRPr lang="en-US" dirty="0"/>
          </a:p>
        </p:txBody>
      </p:sp>
    </p:spTree>
    <p:extLst>
      <p:ext uri="{BB962C8B-B14F-4D97-AF65-F5344CB8AC3E}">
        <p14:creationId xmlns:p14="http://schemas.microsoft.com/office/powerpoint/2010/main" val="1729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304800" y="0"/>
            <a:ext cx="8610600" cy="1143000"/>
          </a:xfrm>
        </p:spPr>
        <p:txBody>
          <a:bodyPr/>
          <a:lstStyle/>
          <a:p>
            <a:pPr eaLnBrk="1" hangingPunct="1"/>
            <a:r>
              <a:rPr lang="en-US" altLang="en-US" smtClean="0"/>
              <a:t>My Virtual Grandfather (@ 94)</a:t>
            </a:r>
          </a:p>
        </p:txBody>
      </p:sp>
      <p:pic>
        <p:nvPicPr>
          <p:cNvPr id="880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143000"/>
            <a:ext cx="73374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244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374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304800" y="76200"/>
            <a:ext cx="8610600" cy="1143000"/>
          </a:xfrm>
        </p:spPr>
        <p:txBody>
          <a:bodyPr/>
          <a:lstStyle/>
          <a:p>
            <a:pPr eaLnBrk="1" hangingPunct="1"/>
            <a:r>
              <a:rPr lang="en-US" altLang="en-US" smtClean="0">
                <a:solidFill>
                  <a:srgbClr val="00B050"/>
                </a:solidFill>
              </a:rPr>
              <a:t>SuperCities &amp; SuperGrids</a:t>
            </a:r>
          </a:p>
        </p:txBody>
      </p:sp>
      <p:sp>
        <p:nvSpPr>
          <p:cNvPr id="94211" name="Text Box 8"/>
          <p:cNvSpPr txBox="1">
            <a:spLocks noChangeArrowheads="1"/>
          </p:cNvSpPr>
          <p:nvPr/>
        </p:nvSpPr>
        <p:spPr bwMode="auto">
          <a:xfrm>
            <a:off x="5472113" y="11715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Nuclear Power can generate both electricity and hydrogen – “Hydricity”</a:t>
            </a:r>
            <a:endParaRPr lang="en-US" altLang="en-US" sz="2400">
              <a:solidFill>
                <a:srgbClr val="000000"/>
              </a:solidFill>
              <a:latin typeface="Calibri" pitchFamily="34" charset="0"/>
            </a:endParaRPr>
          </a:p>
        </p:txBody>
      </p:sp>
      <p:sp>
        <p:nvSpPr>
          <p:cNvPr id="359433" name="Text Box 9"/>
          <p:cNvSpPr txBox="1">
            <a:spLocks noChangeArrowheads="1"/>
          </p:cNvSpPr>
          <p:nvPr/>
        </p:nvSpPr>
        <p:spPr bwMode="auto">
          <a:xfrm>
            <a:off x="5497513" y="26574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Hydricity can be distributed in underground pipelines like natural gas</a:t>
            </a:r>
            <a:endParaRPr lang="en-US" altLang="en-US" sz="2400">
              <a:solidFill>
                <a:srgbClr val="000000"/>
              </a:solidFill>
              <a:latin typeface="Calibri" pitchFamily="34" charset="0"/>
            </a:endParaRPr>
          </a:p>
        </p:txBody>
      </p:sp>
      <p:sp>
        <p:nvSpPr>
          <p:cNvPr id="359434" name="Text Box 10"/>
          <p:cNvSpPr txBox="1">
            <a:spLocks noChangeArrowheads="1"/>
          </p:cNvSpPr>
          <p:nvPr/>
        </p:nvSpPr>
        <p:spPr bwMode="auto">
          <a:xfrm>
            <a:off x="5503863" y="4164013"/>
            <a:ext cx="35290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The infrastructure can take the form of a </a:t>
            </a:r>
            <a:r>
              <a:rPr lang="en-US" altLang="en-US" sz="2400" b="1">
                <a:solidFill>
                  <a:srgbClr val="33CC33"/>
                </a:solidFill>
                <a:latin typeface="Calibri" pitchFamily="34" charset="0"/>
              </a:rPr>
              <a:t>SuperGrid</a:t>
            </a:r>
          </a:p>
        </p:txBody>
      </p:sp>
      <p:sp>
        <p:nvSpPr>
          <p:cNvPr id="359435" name="Text Box 11"/>
          <p:cNvSpPr txBox="1">
            <a:spLocks noChangeArrowheads="1"/>
          </p:cNvSpPr>
          <p:nvPr/>
        </p:nvSpPr>
        <p:spPr bwMode="auto">
          <a:xfrm>
            <a:off x="5497513" y="5189538"/>
            <a:ext cx="35290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25000"/>
              </a:spcBef>
              <a:spcAft>
                <a:spcPct val="25000"/>
              </a:spcAft>
              <a:buFontTx/>
              <a:buChar char="•"/>
            </a:pPr>
            <a:r>
              <a:rPr lang="en-US" altLang="en-US" sz="2400">
                <a:solidFill>
                  <a:srgbClr val="454545"/>
                </a:solidFill>
                <a:latin typeface="Calibri" pitchFamily="34" charset="0"/>
              </a:rPr>
              <a:t>…or a</a:t>
            </a:r>
            <a:br>
              <a:rPr lang="en-US" altLang="en-US" sz="2400">
                <a:solidFill>
                  <a:srgbClr val="454545"/>
                </a:solidFill>
                <a:latin typeface="Calibri" pitchFamily="34" charset="0"/>
              </a:rPr>
            </a:br>
            <a:r>
              <a:rPr lang="en-US" altLang="en-US" sz="2400" b="1">
                <a:solidFill>
                  <a:srgbClr val="0099CC"/>
                </a:solidFill>
                <a:latin typeface="Calibri" pitchFamily="34" charset="0"/>
              </a:rPr>
              <a:t>SuperCity</a:t>
            </a:r>
          </a:p>
        </p:txBody>
      </p:sp>
      <p:grpSp>
        <p:nvGrpSpPr>
          <p:cNvPr id="2" name="Group 150"/>
          <p:cNvGrpSpPr>
            <a:grpSpLocks noChangeAspect="1"/>
          </p:cNvGrpSpPr>
          <p:nvPr/>
        </p:nvGrpSpPr>
        <p:grpSpPr bwMode="auto">
          <a:xfrm>
            <a:off x="331788" y="3827463"/>
            <a:ext cx="4919662" cy="2725737"/>
            <a:chOff x="209" y="2370"/>
            <a:chExt cx="3099" cy="1717"/>
          </a:xfrm>
        </p:grpSpPr>
        <p:sp>
          <p:nvSpPr>
            <p:cNvPr id="94217" name="AutoShape 149"/>
            <p:cNvSpPr>
              <a:spLocks noChangeAspect="1" noChangeArrowheads="1" noTextEdit="1"/>
            </p:cNvSpPr>
            <p:nvPr/>
          </p:nvSpPr>
          <p:spPr bwMode="auto">
            <a:xfrm>
              <a:off x="209" y="2370"/>
              <a:ext cx="3099" cy="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4218" name="Picture 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Rectangle 152"/>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4220" name="Rectangle 153"/>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4221" name="Rectangle 154"/>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4222" name="Rectangle 155"/>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4223" name="Rectangle 156"/>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4224" name="Rectangle 157"/>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25" name="Rectangle 158"/>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4226" name="Rectangle 159"/>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27" name="Rectangle 160"/>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4228" name="Rectangle 161"/>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4229" name="Rectangle 162"/>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4230" name="Freeform 163"/>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4231" name="Rectangle 164"/>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32" name="Rectangle 165"/>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33" name="Rectangle 166"/>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34" name="Rectangle 167"/>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35" name="Line 168"/>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6" name="Line 169"/>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7" name="Rectangle 170"/>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4238" name="Rectangle 171"/>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39" name="Line 172"/>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40" name="Line 173"/>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4241" name="Picture 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2" name="Picture 1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43" name="Rectangle 176"/>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4244" name="Rectangle 177"/>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4245" name="Rectangle 178"/>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4246" name="Rectangle 179"/>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4247" name="Rectangle 180"/>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4248" name="Rectangle 181"/>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49" name="Rectangle 182"/>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4250" name="Rectangle 183"/>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4251" name="Rectangle 184"/>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4252" name="Rectangle 185"/>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4253" name="Rectangle 186"/>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4254" name="Freeform 187"/>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4255" name="Rectangle 188"/>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56" name="Rectangle 189"/>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57" name="Rectangle 190"/>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4258" name="Rectangle 191"/>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59" name="Line 192"/>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60" name="Line 193"/>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61" name="Rectangle 194"/>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4262" name="Rectangle 195"/>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4263" name="Line 196"/>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64" name="Line 197"/>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4265" name="Picture 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9741" name="Picture 317" descr="SuperG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1247775"/>
            <a:ext cx="49720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5638800" y="6180137"/>
            <a:ext cx="2362200" cy="525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Scientific American  July, 2006</a:t>
            </a:r>
            <a:endParaRPr lang="en-US" dirty="0">
              <a:solidFill>
                <a:schemeClr val="tx1"/>
              </a:solidFill>
            </a:endParaRPr>
          </a:p>
        </p:txBody>
      </p:sp>
    </p:spTree>
    <p:extLst>
      <p:ext uri="{BB962C8B-B14F-4D97-AF65-F5344CB8AC3E}">
        <p14:creationId xmlns:p14="http://schemas.microsoft.com/office/powerpoint/2010/main" val="38298125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9433"/>
                                        </p:tgtEl>
                                        <p:attrNameLst>
                                          <p:attrName>style.visibility</p:attrName>
                                        </p:attrNameLst>
                                      </p:cBhvr>
                                      <p:to>
                                        <p:strVal val="visible"/>
                                      </p:to>
                                    </p:set>
                                    <p:anim calcmode="lin" valueType="num">
                                      <p:cBhvr additive="base">
                                        <p:cTn id="7" dur="500" fill="hold"/>
                                        <p:tgtEl>
                                          <p:spTgt spid="359433"/>
                                        </p:tgtEl>
                                        <p:attrNameLst>
                                          <p:attrName>ppt_x</p:attrName>
                                        </p:attrNameLst>
                                      </p:cBhvr>
                                      <p:tavLst>
                                        <p:tav tm="0">
                                          <p:val>
                                            <p:strVal val="#ppt_x"/>
                                          </p:val>
                                        </p:tav>
                                        <p:tav tm="100000">
                                          <p:val>
                                            <p:strVal val="#ppt_x"/>
                                          </p:val>
                                        </p:tav>
                                      </p:tavLst>
                                    </p:anim>
                                    <p:anim calcmode="lin" valueType="num">
                                      <p:cBhvr additive="base">
                                        <p:cTn id="8" dur="500" fill="hold"/>
                                        <p:tgtEl>
                                          <p:spTgt spid="3594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9434"/>
                                        </p:tgtEl>
                                        <p:attrNameLst>
                                          <p:attrName>style.visibility</p:attrName>
                                        </p:attrNameLst>
                                      </p:cBhvr>
                                      <p:to>
                                        <p:strVal val="visible"/>
                                      </p:to>
                                    </p:set>
                                    <p:anim calcmode="lin" valueType="num">
                                      <p:cBhvr additive="base">
                                        <p:cTn id="13" dur="500" fill="hold"/>
                                        <p:tgtEl>
                                          <p:spTgt spid="359434"/>
                                        </p:tgtEl>
                                        <p:attrNameLst>
                                          <p:attrName>ppt_x</p:attrName>
                                        </p:attrNameLst>
                                      </p:cBhvr>
                                      <p:tavLst>
                                        <p:tav tm="0">
                                          <p:val>
                                            <p:strVal val="#ppt_x"/>
                                          </p:val>
                                        </p:tav>
                                        <p:tav tm="100000">
                                          <p:val>
                                            <p:strVal val="#ppt_x"/>
                                          </p:val>
                                        </p:tav>
                                      </p:tavLst>
                                    </p:anim>
                                    <p:anim calcmode="lin" valueType="num">
                                      <p:cBhvr additive="base">
                                        <p:cTn id="14" dur="500" fill="hold"/>
                                        <p:tgtEl>
                                          <p:spTgt spid="35943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59741"/>
                                        </p:tgtEl>
                                        <p:attrNameLst>
                                          <p:attrName>style.visibility</p:attrName>
                                        </p:attrNameLst>
                                      </p:cBhvr>
                                      <p:to>
                                        <p:strVal val="visible"/>
                                      </p:to>
                                    </p:set>
                                    <p:animEffect transition="in" filter="dissolve">
                                      <p:cBhvr>
                                        <p:cTn id="18" dur="500"/>
                                        <p:tgtEl>
                                          <p:spTgt spid="359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435"/>
                                        </p:tgtEl>
                                        <p:attrNameLst>
                                          <p:attrName>style.visibility</p:attrName>
                                        </p:attrNameLst>
                                      </p:cBhvr>
                                      <p:to>
                                        <p:strVal val="visible"/>
                                      </p:to>
                                    </p:set>
                                    <p:anim calcmode="lin" valueType="num">
                                      <p:cBhvr additive="base">
                                        <p:cTn id="23" dur="500" fill="hold"/>
                                        <p:tgtEl>
                                          <p:spTgt spid="359435"/>
                                        </p:tgtEl>
                                        <p:attrNameLst>
                                          <p:attrName>ppt_x</p:attrName>
                                        </p:attrNameLst>
                                      </p:cBhvr>
                                      <p:tavLst>
                                        <p:tav tm="0">
                                          <p:val>
                                            <p:strVal val="#ppt_x"/>
                                          </p:val>
                                        </p:tav>
                                        <p:tav tm="100000">
                                          <p:val>
                                            <p:strVal val="#ppt_x"/>
                                          </p:val>
                                        </p:tav>
                                      </p:tavLst>
                                    </p:anim>
                                    <p:anim calcmode="lin" valueType="num">
                                      <p:cBhvr additive="base">
                                        <p:cTn id="24" dur="500" fill="hold"/>
                                        <p:tgtEl>
                                          <p:spTgt spid="35943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3" grpId="0"/>
      <p:bldP spid="359434" grpId="0"/>
      <p:bldP spid="359435"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PAULMI~1\AppData\Local\Temp\scl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49375"/>
            <a:ext cx="89916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2"/>
          <p:cNvSpPr txBox="1">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400">
                <a:solidFill>
                  <a:schemeClr val="tx2"/>
                </a:solidFill>
              </a:rPr>
              <a:t>SuperSuburb</a:t>
            </a:r>
          </a:p>
        </p:txBody>
      </p:sp>
    </p:spTree>
    <p:extLst>
      <p:ext uri="{BB962C8B-B14F-4D97-AF65-F5344CB8AC3E}">
        <p14:creationId xmlns:p14="http://schemas.microsoft.com/office/powerpoint/2010/main" val="535691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5"/>
          <p:cNvGraphicFramePr>
            <a:graphicFrameLocks noChangeAspect="1"/>
          </p:cNvGraphicFramePr>
          <p:nvPr/>
        </p:nvGraphicFramePr>
        <p:xfrm>
          <a:off x="1524000" y="1974850"/>
          <a:ext cx="6096000" cy="2906713"/>
        </p:xfrm>
        <a:graphic>
          <a:graphicData uri="http://schemas.openxmlformats.org/presentationml/2006/ole">
            <mc:AlternateContent xmlns:mc="http://schemas.openxmlformats.org/markup-compatibility/2006">
              <mc:Choice xmlns:v="urn:schemas-microsoft-com:vml" Requires="v">
                <p:oleObj spid="_x0000_s1067" name="Photo Editor Photo" r:id="rId3" imgW="17535140" imgH="8359865" progId="MSPhotoEd.3">
                  <p:embed/>
                </p:oleObj>
              </mc:Choice>
              <mc:Fallback>
                <p:oleObj name="Photo Editor Photo" r:id="rId3" imgW="17535140" imgH="835986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74850"/>
                        <a:ext cx="6096000"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0"/>
          <p:cNvGrpSpPr>
            <a:grpSpLocks/>
          </p:cNvGrpSpPr>
          <p:nvPr/>
        </p:nvGrpSpPr>
        <p:grpSpPr bwMode="auto">
          <a:xfrm>
            <a:off x="3657600" y="2590800"/>
            <a:ext cx="5105400" cy="1209675"/>
            <a:chOff x="2304" y="1632"/>
            <a:chExt cx="3216" cy="762"/>
          </a:xfrm>
        </p:grpSpPr>
        <p:sp>
          <p:nvSpPr>
            <p:cNvPr id="5" name="AutoShape 6"/>
            <p:cNvSpPr>
              <a:spLocks noChangeArrowheads="1"/>
            </p:cNvSpPr>
            <p:nvPr/>
          </p:nvSpPr>
          <p:spPr bwMode="auto">
            <a:xfrm>
              <a:off x="2304" y="2052"/>
              <a:ext cx="2256" cy="336"/>
            </a:xfrm>
            <a:prstGeom prst="roundRect">
              <a:avLst>
                <a:gd name="adj" fmla="val 16667"/>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6" name="AutoShape 7"/>
            <p:cNvSpPr>
              <a:spLocks noChangeArrowheads="1"/>
            </p:cNvSpPr>
            <p:nvPr/>
          </p:nvSpPr>
          <p:spPr bwMode="auto">
            <a:xfrm>
              <a:off x="4800" y="1632"/>
              <a:ext cx="720" cy="240"/>
            </a:xfrm>
            <a:prstGeom prst="roundRect">
              <a:avLst>
                <a:gd name="adj" fmla="val 16667"/>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400" dirty="0">
                  <a:solidFill>
                    <a:srgbClr val="FF0000"/>
                  </a:solidFill>
                  <a:latin typeface="Times New Roman" pitchFamily="18" charset="0"/>
                  <a:cs typeface="+mn-cs"/>
                </a:rPr>
                <a:t>700 K !</a:t>
              </a:r>
              <a:endParaRPr lang="en-US" sz="2400" dirty="0">
                <a:solidFill>
                  <a:srgbClr val="000000"/>
                </a:solidFill>
                <a:latin typeface="Times New Roman" pitchFamily="18" charset="0"/>
                <a:cs typeface="+mn-cs"/>
              </a:endParaRPr>
            </a:p>
          </p:txBody>
        </p:sp>
        <p:sp>
          <p:nvSpPr>
            <p:cNvPr id="7" name="Line 8"/>
            <p:cNvSpPr>
              <a:spLocks noChangeShapeType="1"/>
            </p:cNvSpPr>
            <p:nvPr/>
          </p:nvSpPr>
          <p:spPr bwMode="auto">
            <a:xfrm flipV="1">
              <a:off x="2310" y="1632"/>
              <a:ext cx="2496" cy="43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8" name="Line 9"/>
            <p:cNvSpPr>
              <a:spLocks noChangeShapeType="1"/>
            </p:cNvSpPr>
            <p:nvPr/>
          </p:nvSpPr>
          <p:spPr bwMode="auto">
            <a:xfrm flipV="1">
              <a:off x="4524" y="1866"/>
              <a:ext cx="960" cy="5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a:solidFill>
                  <a:srgbClr val="000000"/>
                </a:solidFill>
                <a:latin typeface="Times New Roman" pitchFamily="18" charset="0"/>
                <a:cs typeface="+mn-cs"/>
              </a:endParaRPr>
            </a:p>
          </p:txBody>
        </p:sp>
      </p:grpSp>
      <p:grpSp>
        <p:nvGrpSpPr>
          <p:cNvPr id="9" name="Group 15"/>
          <p:cNvGrpSpPr>
            <a:grpSpLocks/>
          </p:cNvGrpSpPr>
          <p:nvPr/>
        </p:nvGrpSpPr>
        <p:grpSpPr bwMode="auto">
          <a:xfrm>
            <a:off x="5029200" y="4638675"/>
            <a:ext cx="3276600" cy="1228725"/>
            <a:chOff x="3168" y="2922"/>
            <a:chExt cx="2064" cy="774"/>
          </a:xfrm>
        </p:grpSpPr>
        <p:sp>
          <p:nvSpPr>
            <p:cNvPr id="10" name="AutoShape 11"/>
            <p:cNvSpPr>
              <a:spLocks noChangeArrowheads="1"/>
            </p:cNvSpPr>
            <p:nvPr/>
          </p:nvSpPr>
          <p:spPr bwMode="auto">
            <a:xfrm>
              <a:off x="3168" y="2922"/>
              <a:ext cx="432" cy="96"/>
            </a:xfrm>
            <a:prstGeom prst="roundRect">
              <a:avLst>
                <a:gd name="adj" fmla="val 16667"/>
              </a:avLst>
            </a:prstGeom>
            <a:noFill/>
            <a:ln w="190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1" name="AutoShape 12"/>
            <p:cNvSpPr>
              <a:spLocks noChangeArrowheads="1"/>
            </p:cNvSpPr>
            <p:nvPr/>
          </p:nvSpPr>
          <p:spPr bwMode="auto">
            <a:xfrm>
              <a:off x="4128" y="3312"/>
              <a:ext cx="1104" cy="384"/>
            </a:xfrm>
            <a:prstGeom prst="roundRect">
              <a:avLst>
                <a:gd name="adj" fmla="val 16667"/>
              </a:avLst>
            </a:prstGeom>
            <a:noFill/>
            <a:ln w="190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auto" hangingPunct="0">
                <a:spcBef>
                  <a:spcPts val="0"/>
                </a:spcBef>
                <a:spcAft>
                  <a:spcPts val="0"/>
                </a:spcAft>
                <a:defRPr/>
              </a:pPr>
              <a:r>
                <a:rPr lang="en-US" sz="2400" kern="0" dirty="0">
                  <a:solidFill>
                    <a:srgbClr val="3333CC"/>
                  </a:solidFill>
                  <a:latin typeface="Times New Roman" pitchFamily="18" charset="0"/>
                  <a:cs typeface="+mn-cs"/>
                </a:rPr>
                <a:t>May, </a:t>
              </a:r>
              <a:r>
                <a:rPr lang="en-US" sz="2400" b="1" u="sng" kern="0" dirty="0">
                  <a:solidFill>
                    <a:srgbClr val="3333CC"/>
                  </a:solidFill>
                  <a:latin typeface="Times New Roman" pitchFamily="18" charset="0"/>
                  <a:cs typeface="+mn-cs"/>
                </a:rPr>
                <a:t>2028</a:t>
              </a:r>
              <a:endParaRPr lang="en-US" sz="2400" kern="0" dirty="0">
                <a:solidFill>
                  <a:srgbClr val="000000"/>
                </a:solidFill>
                <a:latin typeface="Times New Roman" pitchFamily="18" charset="0"/>
                <a:cs typeface="+mn-cs"/>
              </a:endParaRPr>
            </a:p>
          </p:txBody>
        </p:sp>
        <p:sp>
          <p:nvSpPr>
            <p:cNvPr id="12" name="Line 13"/>
            <p:cNvSpPr>
              <a:spLocks noChangeShapeType="1"/>
            </p:cNvSpPr>
            <p:nvPr/>
          </p:nvSpPr>
          <p:spPr bwMode="auto">
            <a:xfrm>
              <a:off x="3168" y="3024"/>
              <a:ext cx="1008" cy="672"/>
            </a:xfrm>
            <a:prstGeom prst="line">
              <a:avLst/>
            </a:prstGeom>
            <a:noFill/>
            <a:ln w="1905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3" name="Line 14"/>
            <p:cNvSpPr>
              <a:spLocks noChangeShapeType="1"/>
            </p:cNvSpPr>
            <p:nvPr/>
          </p:nvSpPr>
          <p:spPr bwMode="auto">
            <a:xfrm>
              <a:off x="3600" y="2928"/>
              <a:ext cx="1584" cy="384"/>
            </a:xfrm>
            <a:prstGeom prst="line">
              <a:avLst/>
            </a:prstGeom>
            <a:noFill/>
            <a:ln w="1905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grpSp>
      <p:sp>
        <p:nvSpPr>
          <p:cNvPr id="96261" name="Title 13"/>
          <p:cNvSpPr>
            <a:spLocks noGrp="1"/>
          </p:cNvSpPr>
          <p:nvPr>
            <p:ph type="title" idx="4294967295"/>
          </p:nvPr>
        </p:nvSpPr>
        <p:spPr/>
        <p:txBody>
          <a:bodyPr/>
          <a:lstStyle/>
          <a:p>
            <a:pPr eaLnBrk="1" hangingPunct="1"/>
            <a:r>
              <a:rPr lang="en-US" altLang="en-US" smtClean="0"/>
              <a:t>The Future?</a:t>
            </a:r>
            <a:br>
              <a:rPr lang="en-US" altLang="en-US" smtClean="0"/>
            </a:br>
            <a:r>
              <a:rPr lang="en-US" altLang="en-US" sz="3600" smtClean="0"/>
              <a:t>Physics Today, November 1998</a:t>
            </a:r>
            <a:endParaRPr lang="en-US" altLang="en-US" smtClean="0"/>
          </a:p>
        </p:txBody>
      </p:sp>
    </p:spTree>
    <p:extLst>
      <p:ext uri="{BB962C8B-B14F-4D97-AF65-F5344CB8AC3E}">
        <p14:creationId xmlns:p14="http://schemas.microsoft.com/office/powerpoint/2010/main" val="574047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28600" y="11652"/>
            <a:ext cx="8763000" cy="1143000"/>
          </a:xfrm>
        </p:spPr>
        <p:txBody>
          <a:bodyPr/>
          <a:lstStyle/>
          <a:p>
            <a:r>
              <a:rPr lang="en-US" dirty="0" smtClean="0"/>
              <a:t>Two Other Famous Applied Physicists</a:t>
            </a:r>
            <a:endParaRPr lang="en-US" dirty="0"/>
          </a:p>
        </p:txBody>
      </p:sp>
      <p:grpSp>
        <p:nvGrpSpPr>
          <p:cNvPr id="8" name="Group 7"/>
          <p:cNvGrpSpPr/>
          <p:nvPr/>
        </p:nvGrpSpPr>
        <p:grpSpPr>
          <a:xfrm>
            <a:off x="2133600" y="1806390"/>
            <a:ext cx="4419600" cy="4975410"/>
            <a:chOff x="2133600" y="1806390"/>
            <a:chExt cx="4419600" cy="497541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0051" y="2133601"/>
              <a:ext cx="3558349" cy="4648199"/>
            </a:xfrm>
            <a:prstGeom prst="rect">
              <a:avLst/>
            </a:prstGeom>
            <a:noFill/>
            <a:ln>
              <a:noFill/>
            </a:ln>
            <a:scene3d>
              <a:camera prst="orthographicFront">
                <a:rot lat="0" lon="0" rev="21516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33600" y="1806390"/>
              <a:ext cx="4419600" cy="461665"/>
            </a:xfrm>
            <a:prstGeom prst="rect">
              <a:avLst/>
            </a:prstGeom>
            <a:noFill/>
          </p:spPr>
          <p:txBody>
            <a:bodyPr wrap="square" rtlCol="0">
              <a:spAutoFit/>
            </a:bodyPr>
            <a:lstStyle/>
            <a:p>
              <a:pPr algn="ctr"/>
              <a:r>
                <a:rPr lang="en-US" sz="2400" b="1" i="1" dirty="0" smtClean="0">
                  <a:solidFill>
                    <a:srgbClr val="0070C0"/>
                  </a:solidFill>
                </a:rPr>
                <a:t>A Simple Household Refrigerator!</a:t>
              </a:r>
              <a:endParaRPr lang="en-US" sz="2400" b="1" i="1" dirty="0">
                <a:solidFill>
                  <a:srgbClr val="0070C0"/>
                </a:solidFill>
              </a:endParaRPr>
            </a:p>
          </p:txBody>
        </p:sp>
      </p:grpSp>
      <p:grpSp>
        <p:nvGrpSpPr>
          <p:cNvPr id="7" name="Group 6"/>
          <p:cNvGrpSpPr/>
          <p:nvPr/>
        </p:nvGrpSpPr>
        <p:grpSpPr>
          <a:xfrm>
            <a:off x="228600" y="2735818"/>
            <a:ext cx="2095500" cy="3055382"/>
            <a:chOff x="228600" y="2343150"/>
            <a:chExt cx="2095500" cy="3055382"/>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3150"/>
              <a:ext cx="20955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5029200"/>
              <a:ext cx="2095500" cy="369332"/>
            </a:xfrm>
            <a:prstGeom prst="rect">
              <a:avLst/>
            </a:prstGeom>
            <a:noFill/>
          </p:spPr>
          <p:txBody>
            <a:bodyPr wrap="square" rtlCol="0">
              <a:spAutoFit/>
            </a:bodyPr>
            <a:lstStyle/>
            <a:p>
              <a:pPr algn="ctr"/>
              <a:r>
                <a:rPr lang="en-US" dirty="0" smtClean="0"/>
                <a:t>Leo Szilard</a:t>
              </a:r>
              <a:endParaRPr lang="en-US" dirty="0"/>
            </a:p>
          </p:txBody>
        </p:sp>
      </p:gr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734569"/>
            <a:ext cx="209550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480" y="914400"/>
            <a:ext cx="6141720" cy="33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206" y="1322126"/>
            <a:ext cx="6067194" cy="42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572000" y="5562600"/>
            <a:ext cx="1981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8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W2AGZ &amp; Beyond</a:t>
            </a:r>
          </a:p>
        </p:txBody>
      </p:sp>
    </p:spTree>
    <p:extLst>
      <p:ext uri="{BB962C8B-B14F-4D97-AF65-F5344CB8AC3E}">
        <p14:creationId xmlns:p14="http://schemas.microsoft.com/office/powerpoint/2010/main" val="2416559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04800" y="320675"/>
            <a:ext cx="846772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ctr" eaLnBrk="1" hangingPunct="1">
              <a:buSzPct val="100000"/>
            </a:pPr>
            <a:r>
              <a:rPr lang="en-GB" altLang="en-US" sz="2800" b="1" dirty="0">
                <a:solidFill>
                  <a:srgbClr val="000000"/>
                </a:solidFill>
                <a:ea typeface="SimSun" pitchFamily="2" charset="-122"/>
              </a:rPr>
              <a:t>A DFT (LDA+U) Study of the Electronic Properties of Square-Planar Coordinated</a:t>
            </a:r>
          </a:p>
          <a:p>
            <a:pPr algn="ctr" eaLnBrk="1" hangingPunct="1">
              <a:buSzPct val="100000"/>
            </a:pPr>
            <a:r>
              <a:rPr lang="en-GB" altLang="en-US" sz="2800" b="1" dirty="0">
                <a:solidFill>
                  <a:srgbClr val="000000"/>
                </a:solidFill>
                <a:ea typeface="SimSun" pitchFamily="2" charset="-122"/>
              </a:rPr>
              <a:t> Copper Monoxide </a:t>
            </a:r>
            <a:r>
              <a:rPr lang="en-GB" altLang="en-US" sz="2800" b="1" dirty="0" smtClean="0">
                <a:solidFill>
                  <a:srgbClr val="000000"/>
                </a:solidFill>
                <a:ea typeface="SimSun" pitchFamily="2" charset="-122"/>
              </a:rPr>
              <a:t>Structures</a:t>
            </a:r>
          </a:p>
          <a:p>
            <a:pPr algn="ctr" eaLnBrk="1" hangingPunct="1">
              <a:buSzPct val="100000"/>
            </a:pPr>
            <a:endParaRPr lang="en-GB" altLang="en-US" sz="2800" b="1" dirty="0" smtClean="0">
              <a:solidFill>
                <a:srgbClr val="000000"/>
              </a:solidFill>
              <a:ea typeface="SimSun" pitchFamily="2" charset="-122"/>
            </a:endParaRPr>
          </a:p>
          <a:p>
            <a:pPr algn="ctr" eaLnBrk="1" hangingPunct="1">
              <a:buSzPct val="100000"/>
            </a:pPr>
            <a:r>
              <a:rPr lang="en-GB" altLang="en-US" sz="2400" b="1" dirty="0" smtClean="0">
                <a:solidFill>
                  <a:srgbClr val="000000"/>
                </a:solidFill>
                <a:ea typeface="SimSun" pitchFamily="2" charset="-122"/>
              </a:rPr>
              <a:t>(does the secret to high-</a:t>
            </a:r>
            <a:r>
              <a:rPr lang="en-GB" altLang="en-US" sz="2400" b="1" dirty="0" err="1" smtClean="0">
                <a:solidFill>
                  <a:srgbClr val="000000"/>
                </a:solidFill>
                <a:ea typeface="SimSun" pitchFamily="2" charset="-122"/>
              </a:rPr>
              <a:t>Tc</a:t>
            </a:r>
            <a:r>
              <a:rPr lang="en-GB" altLang="en-US" sz="2400" b="1" dirty="0" smtClean="0">
                <a:solidFill>
                  <a:srgbClr val="000000"/>
                </a:solidFill>
                <a:ea typeface="SimSun" pitchFamily="2" charset="-122"/>
              </a:rPr>
              <a:t> lie within?)</a:t>
            </a:r>
            <a:endParaRPr lang="en-GB" altLang="en-US" b="1" dirty="0">
              <a:solidFill>
                <a:srgbClr val="0070C0"/>
              </a:solidFill>
              <a:ea typeface="SimSun" pitchFamily="2" charset="-122"/>
            </a:endParaRPr>
          </a:p>
        </p:txBody>
      </p:sp>
      <p:pic>
        <p:nvPicPr>
          <p:cNvPr id="9830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38200"/>
            <a:ext cx="12588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913" y="838200"/>
            <a:ext cx="13541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2590800"/>
            <a:ext cx="7772400" cy="769441"/>
          </a:xfrm>
          <a:prstGeom prst="rect">
            <a:avLst/>
          </a:prstGeom>
          <a:noFill/>
        </p:spPr>
        <p:txBody>
          <a:bodyPr>
            <a:spAutoFit/>
          </a:bodyPr>
          <a:lstStyle/>
          <a:p>
            <a:pPr algn="ctr">
              <a:defRPr/>
            </a:pPr>
            <a:r>
              <a:rPr lang="en-US" sz="4400" dirty="0" smtClean="0">
                <a:solidFill>
                  <a:srgbClr val="FF0066"/>
                </a:solidFill>
                <a:effectLst>
                  <a:outerShdw blurRad="38100" dist="38100" dir="2700000" algn="tl">
                    <a:srgbClr val="000000">
                      <a:alpha val="43137"/>
                    </a:srgbClr>
                  </a:outerShdw>
                </a:effectLst>
                <a:latin typeface="Broadway BT" pitchFamily="82" charset="0"/>
                <a:cs typeface="Arial" charset="0"/>
              </a:rPr>
              <a:t>...Back to the Future...</a:t>
            </a:r>
            <a:endParaRPr lang="en-US" sz="4400" dirty="0">
              <a:solidFill>
                <a:srgbClr val="FF0066"/>
              </a:solidFill>
              <a:effectLst>
                <a:outerShdw blurRad="38100" dist="38100" dir="2700000" algn="tl">
                  <a:srgbClr val="000000">
                    <a:alpha val="43137"/>
                  </a:srgbClr>
                </a:outerShdw>
              </a:effectLst>
              <a:latin typeface="Broadway BT" pitchFamily="82" charset="0"/>
              <a:cs typeface="Arial" charset="0"/>
            </a:endParaRPr>
          </a:p>
        </p:txBody>
      </p:sp>
      <p:sp>
        <p:nvSpPr>
          <p:cNvPr id="3" name="TextBox 2"/>
          <p:cNvSpPr txBox="1"/>
          <p:nvPr/>
        </p:nvSpPr>
        <p:spPr>
          <a:xfrm>
            <a:off x="586581" y="3581400"/>
            <a:ext cx="7772400" cy="830997"/>
          </a:xfrm>
          <a:prstGeom prst="rect">
            <a:avLst/>
          </a:prstGeom>
          <a:noFill/>
        </p:spPr>
        <p:txBody>
          <a:bodyPr>
            <a:spAutoFit/>
          </a:bodyPr>
          <a:lstStyle/>
          <a:p>
            <a:pPr algn="ctr">
              <a:defRPr/>
            </a:pPr>
            <a:r>
              <a:rPr lang="en-US" sz="2400" b="1" dirty="0" smtClean="0">
                <a:effectLst>
                  <a:outerShdw blurRad="38100" dist="38100" dir="2700000" algn="tl">
                    <a:srgbClr val="000000">
                      <a:alpha val="43137"/>
                    </a:srgbClr>
                  </a:outerShdw>
                </a:effectLst>
                <a:latin typeface="Arial" charset="0"/>
                <a:cs typeface="Arial" charset="0"/>
              </a:rPr>
              <a:t>My IBM </a:t>
            </a:r>
            <a:r>
              <a:rPr lang="en-US" sz="2400" b="1" dirty="0">
                <a:effectLst>
                  <a:outerShdw blurRad="38100" dist="38100" dir="2700000" algn="tl">
                    <a:srgbClr val="000000">
                      <a:alpha val="43137"/>
                    </a:srgbClr>
                  </a:outerShdw>
                </a:effectLst>
                <a:latin typeface="Arial" charset="0"/>
                <a:cs typeface="Arial" charset="0"/>
              </a:rPr>
              <a:t>Day Job of the 60s and 70s…</a:t>
            </a:r>
          </a:p>
          <a:p>
            <a:pPr algn="ctr">
              <a:defRPr/>
            </a:pPr>
            <a:r>
              <a:rPr lang="en-US" sz="2400" b="1" dirty="0">
                <a:effectLst>
                  <a:outerShdw blurRad="38100" dist="38100" dir="2700000" algn="tl">
                    <a:srgbClr val="000000">
                      <a:alpha val="43137"/>
                    </a:srgbClr>
                  </a:outerShdw>
                </a:effectLst>
                <a:latin typeface="Arial" charset="0"/>
                <a:cs typeface="Arial" charset="0"/>
              </a:rPr>
              <a:t>Electronic Structure Calculations</a:t>
            </a:r>
          </a:p>
        </p:txBody>
      </p:sp>
      <p:sp>
        <p:nvSpPr>
          <p:cNvPr id="4" name="TextBox 3"/>
          <p:cNvSpPr txBox="1"/>
          <p:nvPr/>
        </p:nvSpPr>
        <p:spPr>
          <a:xfrm>
            <a:off x="685800" y="4572000"/>
            <a:ext cx="7673181" cy="2031325"/>
          </a:xfrm>
          <a:prstGeom prst="rect">
            <a:avLst/>
          </a:prstGeom>
          <a:noFill/>
        </p:spPr>
        <p:txBody>
          <a:bodyPr wrap="square" rtlCol="0">
            <a:spAutoFit/>
          </a:bodyPr>
          <a:lstStyle/>
          <a:p>
            <a:r>
              <a:rPr lang="en-US" dirty="0" smtClean="0"/>
              <a:t>What’s New?</a:t>
            </a:r>
          </a:p>
          <a:p>
            <a:endParaRPr lang="en-US" dirty="0" smtClean="0"/>
          </a:p>
          <a:p>
            <a:pPr marL="285750" indent="-285750">
              <a:buFont typeface="Arial" panose="020B0604020202020204" pitchFamily="34" charset="0"/>
              <a:buChar char="•"/>
            </a:pPr>
            <a:r>
              <a:rPr lang="en-US" dirty="0" smtClean="0"/>
              <a:t>Really cheap gaming hardware with extended </a:t>
            </a:r>
            <a:r>
              <a:rPr lang="en-US" dirty="0" err="1" smtClean="0"/>
              <a:t>cpu</a:t>
            </a:r>
            <a:r>
              <a:rPr lang="en-US" dirty="0" smtClean="0"/>
              <a:t>, core and RAM hardware</a:t>
            </a:r>
          </a:p>
          <a:p>
            <a:pPr marL="285750" indent="-285750">
              <a:buFont typeface="Arial" panose="020B0604020202020204" pitchFamily="34" charset="0"/>
              <a:buChar char="•"/>
            </a:pPr>
            <a:r>
              <a:rPr lang="en-US" dirty="0" smtClean="0"/>
              <a:t>Free high end Linux platforms</a:t>
            </a:r>
          </a:p>
          <a:p>
            <a:pPr marL="285750" indent="-285750">
              <a:buFont typeface="Arial" panose="020B0604020202020204" pitchFamily="34" charset="0"/>
              <a:buChar char="•"/>
            </a:pPr>
            <a:r>
              <a:rPr lang="en-US" dirty="0" smtClean="0"/>
              <a:t>Free high performance DFT software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656793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39"/>
          <p:cNvGrpSpPr>
            <a:grpSpLocks/>
          </p:cNvGrpSpPr>
          <p:nvPr/>
        </p:nvGrpSpPr>
        <p:grpSpPr bwMode="auto">
          <a:xfrm>
            <a:off x="1066800" y="152400"/>
            <a:ext cx="6705600" cy="6705600"/>
            <a:chOff x="672" y="96"/>
            <a:chExt cx="4224" cy="4224"/>
          </a:xfrm>
        </p:grpSpPr>
        <p:grpSp>
          <p:nvGrpSpPr>
            <p:cNvPr id="124942" name="Group 2"/>
            <p:cNvGrpSpPr>
              <a:grpSpLocks/>
            </p:cNvGrpSpPr>
            <p:nvPr/>
          </p:nvGrpSpPr>
          <p:grpSpPr bwMode="auto">
            <a:xfrm>
              <a:off x="2196" y="912"/>
              <a:ext cx="2256" cy="2664"/>
              <a:chOff x="2832" y="528"/>
              <a:chExt cx="2256" cy="2976"/>
            </a:xfrm>
          </p:grpSpPr>
          <p:sp>
            <p:nvSpPr>
              <p:cNvPr id="124971"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72" name="Text Box 4"/>
              <p:cNvSpPr txBox="1">
                <a:spLocks noChangeArrowheads="1"/>
              </p:cNvSpPr>
              <p:nvPr/>
            </p:nvSpPr>
            <p:spPr bwMode="auto">
              <a:xfrm>
                <a:off x="3120" y="1056"/>
                <a:ext cx="1872"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000" b="1"/>
                  <a:t>“Real Metal”</a:t>
                </a:r>
                <a:br>
                  <a:rPr lang="en-US" altLang="en-US" sz="2000" b="1"/>
                </a:br>
                <a:r>
                  <a:rPr lang="en-US" altLang="en-US" sz="2000" b="1"/>
                  <a:t>“Fermi Liquid”</a:t>
                </a:r>
              </a:p>
            </p:txBody>
          </p:sp>
        </p:grpSp>
        <p:sp>
          <p:nvSpPr>
            <p:cNvPr id="124943" name="AutoShape 5"/>
            <p:cNvSpPr>
              <a:spLocks noChangeArrowheads="1"/>
            </p:cNvSpPr>
            <p:nvPr/>
          </p:nvSpPr>
          <p:spPr bwMode="auto">
            <a:xfrm rot="10800000">
              <a:off x="960" y="912"/>
              <a:ext cx="1734" cy="2658"/>
            </a:xfrm>
            <a:custGeom>
              <a:avLst/>
              <a:gdLst>
                <a:gd name="T0" fmla="*/ 1 w 21600"/>
                <a:gd name="T1" fmla="*/ 2 h 21600"/>
                <a:gd name="T2" fmla="*/ 0 w 21600"/>
                <a:gd name="T3" fmla="*/ 5 h 21600"/>
                <a:gd name="T4" fmla="*/ 0 w 21600"/>
                <a:gd name="T5" fmla="*/ 2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4944" name="Group 6"/>
            <p:cNvGrpSpPr>
              <a:grpSpLocks/>
            </p:cNvGrpSpPr>
            <p:nvPr/>
          </p:nvGrpSpPr>
          <p:grpSpPr bwMode="auto">
            <a:xfrm>
              <a:off x="960" y="912"/>
              <a:ext cx="1734" cy="2658"/>
              <a:chOff x="960" y="816"/>
              <a:chExt cx="1734" cy="2658"/>
            </a:xfrm>
          </p:grpSpPr>
          <p:sp>
            <p:nvSpPr>
              <p:cNvPr id="124969" name="AutoShape 7"/>
              <p:cNvSpPr>
                <a:spLocks noChangeArrowheads="1"/>
              </p:cNvSpPr>
              <p:nvPr/>
            </p:nvSpPr>
            <p:spPr bwMode="auto">
              <a:xfrm rot="10800000">
                <a:off x="960" y="816"/>
                <a:ext cx="1734" cy="2658"/>
              </a:xfrm>
              <a:custGeom>
                <a:avLst/>
                <a:gdLst>
                  <a:gd name="T0" fmla="*/ 1 w 21600"/>
                  <a:gd name="T1" fmla="*/ 2 h 21600"/>
                  <a:gd name="T2" fmla="*/ 0 w 21600"/>
                  <a:gd name="T3" fmla="*/ 5 h 21600"/>
                  <a:gd name="T4" fmla="*/ 0 w 21600"/>
                  <a:gd name="T5" fmla="*/ 2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70" name="Text Box 8"/>
              <p:cNvSpPr txBox="1">
                <a:spLocks noChangeArrowheads="1"/>
              </p:cNvSpPr>
              <p:nvPr/>
            </p:nvSpPr>
            <p:spPr bwMode="auto">
              <a:xfrm rot="4789700">
                <a:off x="1321" y="1655"/>
                <a:ext cx="158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grpSp>
          <p:nvGrpSpPr>
            <p:cNvPr id="124945" name="Group 9"/>
            <p:cNvGrpSpPr>
              <a:grpSpLocks/>
            </p:cNvGrpSpPr>
            <p:nvPr/>
          </p:nvGrpSpPr>
          <p:grpSpPr bwMode="auto">
            <a:xfrm>
              <a:off x="1680" y="2880"/>
              <a:ext cx="1776" cy="1440"/>
              <a:chOff x="1344" y="1104"/>
              <a:chExt cx="1776" cy="1440"/>
            </a:xfrm>
          </p:grpSpPr>
          <p:grpSp>
            <p:nvGrpSpPr>
              <p:cNvPr id="124965" name="Group 10"/>
              <p:cNvGrpSpPr>
                <a:grpSpLocks/>
              </p:cNvGrpSpPr>
              <p:nvPr/>
            </p:nvGrpSpPr>
            <p:grpSpPr bwMode="auto">
              <a:xfrm>
                <a:off x="1344" y="1104"/>
                <a:ext cx="1776" cy="1440"/>
                <a:chOff x="1344" y="1104"/>
                <a:chExt cx="1776" cy="1440"/>
              </a:xfrm>
            </p:grpSpPr>
            <p:sp>
              <p:nvSpPr>
                <p:cNvPr id="124967"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68" name="Rectangle 12"/>
                <p:cNvSpPr>
                  <a:spLocks noChangeArrowheads="1"/>
                </p:cNvSpPr>
                <p:nvPr/>
              </p:nvSpPr>
              <p:spPr bwMode="auto">
                <a:xfrm>
                  <a:off x="1344" y="1824"/>
                  <a:ext cx="1776" cy="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grpSp>
          <p:sp>
            <p:nvSpPr>
              <p:cNvPr id="124966" name="Text Box 13"/>
              <p:cNvSpPr txBox="1">
                <a:spLocks noChangeArrowheads="1"/>
              </p:cNvSpPr>
              <p:nvPr/>
            </p:nvSpPr>
            <p:spPr bwMode="auto">
              <a:xfrm>
                <a:off x="1632" y="1468"/>
                <a:ext cx="12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1600" b="1"/>
                  <a:t>Superconductivity</a:t>
                </a:r>
              </a:p>
            </p:txBody>
          </p:sp>
        </p:grpSp>
        <p:grpSp>
          <p:nvGrpSpPr>
            <p:cNvPr id="124946" name="Group 14"/>
            <p:cNvGrpSpPr>
              <a:grpSpLocks/>
            </p:cNvGrpSpPr>
            <p:nvPr/>
          </p:nvGrpSpPr>
          <p:grpSpPr bwMode="auto">
            <a:xfrm>
              <a:off x="960" y="156"/>
              <a:ext cx="732" cy="3408"/>
              <a:chOff x="960" y="54"/>
              <a:chExt cx="732" cy="3408"/>
            </a:xfrm>
          </p:grpSpPr>
          <p:sp>
            <p:nvSpPr>
              <p:cNvPr id="124963" name="Arc 15"/>
              <p:cNvSpPr>
                <a:spLocks/>
              </p:cNvSpPr>
              <p:nvPr/>
            </p:nvSpPr>
            <p:spPr bwMode="auto">
              <a:xfrm>
                <a:off x="972" y="54"/>
                <a:ext cx="720" cy="3408"/>
              </a:xfrm>
              <a:custGeom>
                <a:avLst/>
                <a:gdLst>
                  <a:gd name="T0" fmla="*/ 0 w 21600"/>
                  <a:gd name="T1" fmla="*/ 0 h 21600"/>
                  <a:gd name="T2" fmla="*/ 0 w 21600"/>
                  <a:gd name="T3" fmla="*/ 13 h 21600"/>
                  <a:gd name="T4" fmla="*/ 0 w 21600"/>
                  <a:gd name="T5" fmla="*/ 1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a:noFill/>
              </a:ln>
              <a:effectLst/>
              <a:extLst>
                <a:ext uri="{91240B29-F687-4F45-9708-019B960494DF}">
                  <a14:hiddenLine xmlns:a14="http://schemas.microsoft.com/office/drawing/2010/main" w="9525">
                    <a:solidFill>
                      <a:srgbClr val="CCEC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4" name="Text Box 16"/>
              <p:cNvSpPr txBox="1">
                <a:spLocks noChangeArrowheads="1"/>
              </p:cNvSpPr>
              <p:nvPr/>
            </p:nvSpPr>
            <p:spPr bwMode="auto">
              <a:xfrm>
                <a:off x="960" y="1680"/>
                <a:ext cx="62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1600" b="1"/>
                  <a:t>“SDW”</a:t>
                </a:r>
                <a:br>
                  <a:rPr lang="en-US" altLang="en-US" sz="1600" b="1"/>
                </a:br>
                <a:r>
                  <a:rPr lang="en-US" altLang="en-US" sz="1600" b="1"/>
                  <a:t>“NEEL”</a:t>
                </a:r>
                <a:br>
                  <a:rPr lang="en-US" altLang="en-US" sz="1600" b="1"/>
                </a:br>
                <a:r>
                  <a:rPr lang="en-US" altLang="en-US" sz="1600" b="1"/>
                  <a:t>“A-F”</a:t>
                </a:r>
              </a:p>
            </p:txBody>
          </p:sp>
        </p:grpSp>
        <p:sp>
          <p:nvSpPr>
            <p:cNvPr id="124947" name="Line 17"/>
            <p:cNvSpPr>
              <a:spLocks noChangeShapeType="1"/>
            </p:cNvSpPr>
            <p:nvPr/>
          </p:nvSpPr>
          <p:spPr bwMode="auto">
            <a:xfrm>
              <a:off x="960" y="3582"/>
              <a:ext cx="374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8" name="Text Box 18"/>
            <p:cNvSpPr txBox="1">
              <a:spLocks noChangeArrowheads="1"/>
            </p:cNvSpPr>
            <p:nvPr/>
          </p:nvSpPr>
          <p:spPr bwMode="auto">
            <a:xfrm>
              <a:off x="672" y="55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2400" b="1"/>
                <a:t>T</a:t>
              </a:r>
            </a:p>
          </p:txBody>
        </p:sp>
        <p:sp>
          <p:nvSpPr>
            <p:cNvPr id="124949" name="Text Box 19"/>
            <p:cNvSpPr txBox="1">
              <a:spLocks noChangeArrowheads="1"/>
            </p:cNvSpPr>
            <p:nvPr/>
          </p:nvSpPr>
          <p:spPr bwMode="auto">
            <a:xfrm>
              <a:off x="4608" y="3582"/>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i="1">
                  <a:latin typeface="Times New Roman" pitchFamily="18" charset="0"/>
                </a:rPr>
                <a:t>g</a:t>
              </a:r>
            </a:p>
          </p:txBody>
        </p:sp>
        <p:grpSp>
          <p:nvGrpSpPr>
            <p:cNvPr id="124950" name="Group 20"/>
            <p:cNvGrpSpPr>
              <a:grpSpLocks/>
            </p:cNvGrpSpPr>
            <p:nvPr/>
          </p:nvGrpSpPr>
          <p:grpSpPr bwMode="auto">
            <a:xfrm>
              <a:off x="960" y="3504"/>
              <a:ext cx="3498" cy="596"/>
              <a:chOff x="960" y="3330"/>
              <a:chExt cx="3498" cy="596"/>
            </a:xfrm>
          </p:grpSpPr>
          <p:sp>
            <p:nvSpPr>
              <p:cNvPr id="124957" name="Text Box 21"/>
              <p:cNvSpPr txBox="1">
                <a:spLocks noChangeArrowheads="1"/>
              </p:cNvSpPr>
              <p:nvPr/>
            </p:nvSpPr>
            <p:spPr bwMode="auto">
              <a:xfrm>
                <a:off x="2352" y="3408"/>
                <a:ext cx="7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i="1">
                    <a:latin typeface="Times New Roman" pitchFamily="18" charset="0"/>
                  </a:rPr>
                  <a:t>g*</a:t>
                </a:r>
                <a:r>
                  <a:rPr lang="en-US" altLang="en-US" sz="2400" b="1" i="1" baseline="-25000">
                    <a:latin typeface="Times New Roman" pitchFamily="18" charset="0"/>
                  </a:rPr>
                  <a:t/>
                </a:r>
                <a:br>
                  <a:rPr lang="en-US" altLang="en-US" sz="2400" b="1" i="1" baseline="-25000">
                    <a:latin typeface="Times New Roman" pitchFamily="18" charset="0"/>
                  </a:rPr>
                </a:br>
                <a:endParaRPr lang="en-US" altLang="en-US" sz="2400" b="1" i="1">
                  <a:latin typeface="Times New Roman" pitchFamily="18" charset="0"/>
                </a:endParaRPr>
              </a:p>
            </p:txBody>
          </p:sp>
          <p:sp>
            <p:nvSpPr>
              <p:cNvPr id="124958"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59"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60"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61" name="Text Box 25"/>
              <p:cNvSpPr txBox="1">
                <a:spLocks noChangeArrowheads="1"/>
              </p:cNvSpPr>
              <p:nvPr/>
            </p:nvSpPr>
            <p:spPr bwMode="auto">
              <a:xfrm>
                <a:off x="960" y="3456"/>
                <a:ext cx="1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“Insulator”</a:t>
                </a:r>
              </a:p>
            </p:txBody>
          </p:sp>
          <p:sp>
            <p:nvSpPr>
              <p:cNvPr id="124962" name="Text Box 26"/>
              <p:cNvSpPr txBox="1">
                <a:spLocks noChangeArrowheads="1"/>
              </p:cNvSpPr>
              <p:nvPr/>
            </p:nvSpPr>
            <p:spPr bwMode="auto">
              <a:xfrm>
                <a:off x="2832" y="3456"/>
                <a:ext cx="1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“Conductor”</a:t>
                </a:r>
              </a:p>
            </p:txBody>
          </p:sp>
        </p:grpSp>
        <p:sp>
          <p:nvSpPr>
            <p:cNvPr id="124951" name="Line 30"/>
            <p:cNvSpPr>
              <a:spLocks noChangeShapeType="1"/>
            </p:cNvSpPr>
            <p:nvPr/>
          </p:nvSpPr>
          <p:spPr bwMode="auto">
            <a:xfrm flipV="1">
              <a:off x="4464" y="894"/>
              <a:ext cx="0" cy="2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2" name="Rectangle 31"/>
            <p:cNvSpPr>
              <a:spLocks noChangeArrowheads="1"/>
            </p:cNvSpPr>
            <p:nvPr/>
          </p:nvSpPr>
          <p:spPr bwMode="auto">
            <a:xfrm>
              <a:off x="966" y="96"/>
              <a:ext cx="576" cy="7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imes New Roman" pitchFamily="18" charset="0"/>
              </a:endParaRPr>
            </a:p>
          </p:txBody>
        </p:sp>
        <p:sp>
          <p:nvSpPr>
            <p:cNvPr id="124953" name="Line 32"/>
            <p:cNvSpPr>
              <a:spLocks noChangeShapeType="1"/>
            </p:cNvSpPr>
            <p:nvPr/>
          </p:nvSpPr>
          <p:spPr bwMode="auto">
            <a:xfrm>
              <a:off x="960" y="894"/>
              <a:ext cx="350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4" name="Line 33"/>
            <p:cNvSpPr>
              <a:spLocks noChangeShapeType="1"/>
            </p:cNvSpPr>
            <p:nvPr/>
          </p:nvSpPr>
          <p:spPr bwMode="auto">
            <a:xfrm>
              <a:off x="2586" y="2880"/>
              <a:ext cx="108" cy="6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5" name="Line 34"/>
            <p:cNvSpPr>
              <a:spLocks noChangeShapeType="1"/>
            </p:cNvSpPr>
            <p:nvPr/>
          </p:nvSpPr>
          <p:spPr bwMode="auto">
            <a:xfrm flipV="1">
              <a:off x="960" y="702"/>
              <a:ext cx="0" cy="28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6" name="Text Box 35"/>
            <p:cNvSpPr txBox="1">
              <a:spLocks noChangeArrowheads="1"/>
            </p:cNvSpPr>
            <p:nvPr/>
          </p:nvSpPr>
          <p:spPr bwMode="auto">
            <a:xfrm rot="4789700">
              <a:off x="1321" y="1751"/>
              <a:ext cx="158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sp>
        <p:nvSpPr>
          <p:cNvPr id="124931" name="Rectangle 36"/>
          <p:cNvSpPr>
            <a:spLocks noChangeArrowheads="1"/>
          </p:cNvSpPr>
          <p:nvPr/>
        </p:nvSpPr>
        <p:spPr bwMode="auto">
          <a:xfrm>
            <a:off x="381000" y="7620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The Colossal Quantum Conundrum</a:t>
            </a:r>
          </a:p>
        </p:txBody>
      </p:sp>
      <p:sp>
        <p:nvSpPr>
          <p:cNvPr id="37925" name="Text Box 37"/>
          <p:cNvSpPr txBox="1">
            <a:spLocks noChangeArrowheads="1"/>
          </p:cNvSpPr>
          <p:nvPr/>
        </p:nvSpPr>
        <p:spPr bwMode="auto">
          <a:xfrm>
            <a:off x="1828800" y="762000"/>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U~U</a:t>
            </a:r>
            <a:r>
              <a:rPr lang="en-US" altLang="en-US" sz="2400" b="1" baseline="-25000"/>
              <a:t>0 </a:t>
            </a:r>
            <a:r>
              <a:rPr lang="en-US" altLang="en-US" sz="2400" b="1"/>
              <a:t>exp(-</a:t>
            </a:r>
            <a:r>
              <a:rPr lang="el-GR" altLang="en-US" sz="2400" b="1"/>
              <a:t>α </a:t>
            </a:r>
            <a:r>
              <a:rPr lang="en-US" altLang="en-US" sz="2800" b="1" i="1">
                <a:latin typeface="Times New Roman" pitchFamily="18" charset="0"/>
              </a:rPr>
              <a:t>g</a:t>
            </a:r>
            <a:r>
              <a:rPr lang="en-US" altLang="en-US" sz="2800" b="1"/>
              <a:t>), </a:t>
            </a:r>
            <a:r>
              <a:rPr lang="en-US" altLang="en-US" sz="2800" b="1" i="1">
                <a:latin typeface="Times New Roman" pitchFamily="18" charset="0"/>
                <a:cs typeface="Times New Roman" pitchFamily="18" charset="0"/>
              </a:rPr>
              <a:t>g &lt; g</a:t>
            </a:r>
            <a:r>
              <a:rPr lang="en-US" altLang="en-US" sz="2400" b="1" i="1"/>
              <a:t>*</a:t>
            </a:r>
            <a:r>
              <a:rPr lang="en-US" altLang="en-US" sz="2400" b="1"/>
              <a:t>;</a:t>
            </a:r>
            <a:r>
              <a:rPr lang="en-US" altLang="en-US" sz="2400" b="1" i="1"/>
              <a:t>  </a:t>
            </a:r>
            <a:r>
              <a:rPr lang="en-US" altLang="en-US" sz="2400" b="1"/>
              <a:t>0,</a:t>
            </a:r>
            <a:r>
              <a:rPr lang="el-GR" altLang="en-US" sz="2400" b="1">
                <a:latin typeface="Times New Roman" pitchFamily="18" charset="0"/>
              </a:rPr>
              <a:t> </a:t>
            </a:r>
            <a:r>
              <a:rPr lang="en-US" altLang="en-US" sz="2800" b="1" i="1">
                <a:latin typeface="Times New Roman" pitchFamily="18" charset="0"/>
              </a:rPr>
              <a:t>g </a:t>
            </a:r>
            <a:r>
              <a:rPr lang="en-US" altLang="en-US" sz="2800" b="1">
                <a:latin typeface="Times New Roman" pitchFamily="18" charset="0"/>
              </a:rPr>
              <a:t>&gt; </a:t>
            </a:r>
            <a:r>
              <a:rPr lang="en-US" altLang="en-US" sz="2800" b="1" i="1">
                <a:latin typeface="Times New Roman" pitchFamily="18" charset="0"/>
                <a:cs typeface="Times New Roman" pitchFamily="18" charset="0"/>
              </a:rPr>
              <a:t>g*</a:t>
            </a:r>
            <a:endParaRPr lang="el-GR" altLang="en-US" sz="2800" b="1" i="1">
              <a:latin typeface="Times New Roman" pitchFamily="18" charset="0"/>
              <a:cs typeface="Times New Roman" pitchFamily="18" charset="0"/>
            </a:endParaRPr>
          </a:p>
        </p:txBody>
      </p:sp>
      <p:pic>
        <p:nvPicPr>
          <p:cNvPr id="37929" name="Picture 41" descr="sc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886200"/>
            <a:ext cx="10048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1" name="Picture 43"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240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2"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2971800"/>
            <a:ext cx="1130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33"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971800"/>
            <a:ext cx="11049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93" name="Text Box 41"/>
          <p:cNvSpPr txBox="1">
            <a:spLocks noChangeArrowheads="1"/>
          </p:cNvSpPr>
          <p:nvPr/>
        </p:nvSpPr>
        <p:spPr bwMode="auto">
          <a:xfrm>
            <a:off x="3048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i="1">
                <a:solidFill>
                  <a:srgbClr val="FF0066"/>
                </a:solidFill>
              </a:rPr>
              <a:t>Somewhere in here there has to be “BCS-like” pairing!</a:t>
            </a:r>
          </a:p>
        </p:txBody>
      </p:sp>
      <p:sp>
        <p:nvSpPr>
          <p:cNvPr id="23594" name="AutoShape 42"/>
          <p:cNvSpPr>
            <a:spLocks noChangeArrowheads="1"/>
          </p:cNvSpPr>
          <p:nvPr/>
        </p:nvSpPr>
        <p:spPr bwMode="auto">
          <a:xfrm>
            <a:off x="381000" y="4572000"/>
            <a:ext cx="838200" cy="381000"/>
          </a:xfrm>
          <a:prstGeom prst="wedgeRoundRectCallout">
            <a:avLst>
              <a:gd name="adj1" fmla="val 85037"/>
              <a:gd name="adj2" fmla="val -4541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U = 6</a:t>
            </a:r>
          </a:p>
        </p:txBody>
      </p:sp>
      <p:sp>
        <p:nvSpPr>
          <p:cNvPr id="23595" name="AutoShape 43"/>
          <p:cNvSpPr>
            <a:spLocks noChangeArrowheads="1"/>
          </p:cNvSpPr>
          <p:nvPr/>
        </p:nvSpPr>
        <p:spPr bwMode="auto">
          <a:xfrm>
            <a:off x="5562600" y="4572000"/>
            <a:ext cx="838200" cy="381000"/>
          </a:xfrm>
          <a:prstGeom prst="wedgeRoundRectCallout">
            <a:avLst>
              <a:gd name="adj1" fmla="val -19509"/>
              <a:gd name="adj2" fmla="val -20208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U = 0</a:t>
            </a:r>
          </a:p>
        </p:txBody>
      </p:sp>
      <p:sp>
        <p:nvSpPr>
          <p:cNvPr id="23596" name="AutoShape 44"/>
          <p:cNvSpPr>
            <a:spLocks noChangeArrowheads="1"/>
          </p:cNvSpPr>
          <p:nvPr/>
        </p:nvSpPr>
        <p:spPr bwMode="auto">
          <a:xfrm>
            <a:off x="1752600" y="1828800"/>
            <a:ext cx="838200" cy="381000"/>
          </a:xfrm>
          <a:prstGeom prst="wedgeRoundRectCallout">
            <a:avLst>
              <a:gd name="adj1" fmla="val 94130"/>
              <a:gd name="adj2" fmla="val -5541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U = 3</a:t>
            </a:r>
          </a:p>
        </p:txBody>
      </p:sp>
      <p:sp>
        <p:nvSpPr>
          <p:cNvPr id="23597" name="Line 45"/>
          <p:cNvSpPr>
            <a:spLocks noChangeShapeType="1"/>
          </p:cNvSpPr>
          <p:nvPr/>
        </p:nvSpPr>
        <p:spPr bwMode="auto">
          <a:xfrm flipH="1">
            <a:off x="4419600" y="4953000"/>
            <a:ext cx="1143000" cy="6096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12879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7929"/>
                                        </p:tgtEl>
                                        <p:attrNameLst>
                                          <p:attrName>style.visibility</p:attrName>
                                        </p:attrNameLst>
                                      </p:cBhvr>
                                      <p:to>
                                        <p:strVal val="visible"/>
                                      </p:to>
                                    </p:set>
                                    <p:animEffect transition="in" filter="dissolve">
                                      <p:cBhvr>
                                        <p:cTn id="11" dur="500"/>
                                        <p:tgtEl>
                                          <p:spTgt spid="379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7931"/>
                                        </p:tgtEl>
                                        <p:attrNameLst>
                                          <p:attrName>style.visibility</p:attrName>
                                        </p:attrNameLst>
                                      </p:cBhvr>
                                      <p:to>
                                        <p:strVal val="visible"/>
                                      </p:to>
                                    </p:set>
                                    <p:animEffect transition="in" filter="dissolve">
                                      <p:cBhvr>
                                        <p:cTn id="16" dur="500"/>
                                        <p:tgtEl>
                                          <p:spTgt spid="379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933"/>
                                        </p:tgtEl>
                                        <p:attrNameLst>
                                          <p:attrName>style.visibility</p:attrName>
                                        </p:attrNameLst>
                                      </p:cBhvr>
                                      <p:to>
                                        <p:strVal val="visible"/>
                                      </p:to>
                                    </p:set>
                                    <p:animEffect transition="in" filter="dissolve">
                                      <p:cBhvr>
                                        <p:cTn id="21" dur="500"/>
                                        <p:tgtEl>
                                          <p:spTgt spid="379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7932"/>
                                        </p:tgtEl>
                                        <p:attrNameLst>
                                          <p:attrName>style.visibility</p:attrName>
                                        </p:attrNameLst>
                                      </p:cBhvr>
                                      <p:to>
                                        <p:strVal val="visible"/>
                                      </p:to>
                                    </p:set>
                                    <p:animEffect transition="in" filter="dissolve">
                                      <p:cBhvr>
                                        <p:cTn id="26" dur="500"/>
                                        <p:tgtEl>
                                          <p:spTgt spid="3793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94"/>
                                        </p:tgtEl>
                                        <p:attrNameLst>
                                          <p:attrName>style.visibility</p:attrName>
                                        </p:attrNameLst>
                                      </p:cBhvr>
                                      <p:to>
                                        <p:strVal val="visible"/>
                                      </p:to>
                                    </p:set>
                                    <p:anim calcmode="lin" valueType="num">
                                      <p:cBhvr additive="base">
                                        <p:cTn id="31" dur="500" fill="hold"/>
                                        <p:tgtEl>
                                          <p:spTgt spid="23594"/>
                                        </p:tgtEl>
                                        <p:attrNameLst>
                                          <p:attrName>ppt_x</p:attrName>
                                        </p:attrNameLst>
                                      </p:cBhvr>
                                      <p:tavLst>
                                        <p:tav tm="0">
                                          <p:val>
                                            <p:strVal val="0-#ppt_w/2"/>
                                          </p:val>
                                        </p:tav>
                                        <p:tav tm="100000">
                                          <p:val>
                                            <p:strVal val="#ppt_x"/>
                                          </p:val>
                                        </p:tav>
                                      </p:tavLst>
                                    </p:anim>
                                    <p:anim calcmode="lin" valueType="num">
                                      <p:cBhvr additive="base">
                                        <p:cTn id="32" dur="500" fill="hold"/>
                                        <p:tgtEl>
                                          <p:spTgt spid="2359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96"/>
                                        </p:tgtEl>
                                        <p:attrNameLst>
                                          <p:attrName>style.visibility</p:attrName>
                                        </p:attrNameLst>
                                      </p:cBhvr>
                                      <p:to>
                                        <p:strVal val="visible"/>
                                      </p:to>
                                    </p:set>
                                    <p:anim calcmode="lin" valueType="num">
                                      <p:cBhvr additive="base">
                                        <p:cTn id="37" dur="500" fill="hold"/>
                                        <p:tgtEl>
                                          <p:spTgt spid="23596"/>
                                        </p:tgtEl>
                                        <p:attrNameLst>
                                          <p:attrName>ppt_x</p:attrName>
                                        </p:attrNameLst>
                                      </p:cBhvr>
                                      <p:tavLst>
                                        <p:tav tm="0">
                                          <p:val>
                                            <p:strVal val="0-#ppt_w/2"/>
                                          </p:val>
                                        </p:tav>
                                        <p:tav tm="100000">
                                          <p:val>
                                            <p:strVal val="#ppt_x"/>
                                          </p:val>
                                        </p:tav>
                                      </p:tavLst>
                                    </p:anim>
                                    <p:anim calcmode="lin" valueType="num">
                                      <p:cBhvr additive="base">
                                        <p:cTn id="38" dur="500" fill="hold"/>
                                        <p:tgtEl>
                                          <p:spTgt spid="2359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95"/>
                                        </p:tgtEl>
                                        <p:attrNameLst>
                                          <p:attrName>style.visibility</p:attrName>
                                        </p:attrNameLst>
                                      </p:cBhvr>
                                      <p:to>
                                        <p:strVal val="visible"/>
                                      </p:to>
                                    </p:set>
                                    <p:anim calcmode="lin" valueType="num">
                                      <p:cBhvr additive="base">
                                        <p:cTn id="43" dur="500" fill="hold"/>
                                        <p:tgtEl>
                                          <p:spTgt spid="23595"/>
                                        </p:tgtEl>
                                        <p:attrNameLst>
                                          <p:attrName>ppt_x</p:attrName>
                                        </p:attrNameLst>
                                      </p:cBhvr>
                                      <p:tavLst>
                                        <p:tav tm="0">
                                          <p:val>
                                            <p:strVal val="#ppt_x"/>
                                          </p:val>
                                        </p:tav>
                                        <p:tav tm="100000">
                                          <p:val>
                                            <p:strVal val="#ppt_x"/>
                                          </p:val>
                                        </p:tav>
                                      </p:tavLst>
                                    </p:anim>
                                    <p:anim calcmode="lin" valueType="num">
                                      <p:cBhvr additive="base">
                                        <p:cTn id="44" dur="500" fill="hold"/>
                                        <p:tgtEl>
                                          <p:spTgt spid="2359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23597"/>
                                        </p:tgtEl>
                                        <p:attrNameLst>
                                          <p:attrName>style.visibility</p:attrName>
                                        </p:attrNameLst>
                                      </p:cBhvr>
                                      <p:to>
                                        <p:strVal val="visible"/>
                                      </p:to>
                                    </p:set>
                                    <p:anim calcmode="lin" valueType="num">
                                      <p:cBhvr additive="base">
                                        <p:cTn id="49" dur="500" fill="hold"/>
                                        <p:tgtEl>
                                          <p:spTgt spid="23597"/>
                                        </p:tgtEl>
                                        <p:attrNameLst>
                                          <p:attrName>ppt_x</p:attrName>
                                        </p:attrNameLst>
                                      </p:cBhvr>
                                      <p:tavLst>
                                        <p:tav tm="0">
                                          <p:val>
                                            <p:strVal val="1+#ppt_w/2"/>
                                          </p:val>
                                        </p:tav>
                                        <p:tav tm="100000">
                                          <p:val>
                                            <p:strVal val="#ppt_x"/>
                                          </p:val>
                                        </p:tav>
                                      </p:tavLst>
                                    </p:anim>
                                    <p:anim calcmode="lin" valueType="num">
                                      <p:cBhvr additive="base">
                                        <p:cTn id="50" dur="500" fill="hold"/>
                                        <p:tgtEl>
                                          <p:spTgt spid="2359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593"/>
                                        </p:tgtEl>
                                        <p:attrNameLst>
                                          <p:attrName>style.visibility</p:attrName>
                                        </p:attrNameLst>
                                      </p:cBhvr>
                                      <p:to>
                                        <p:strVal val="visible"/>
                                      </p:to>
                                    </p:set>
                                    <p:anim calcmode="lin" valueType="num">
                                      <p:cBhvr additive="base">
                                        <p:cTn id="55" dur="500" fill="hold"/>
                                        <p:tgtEl>
                                          <p:spTgt spid="23593"/>
                                        </p:tgtEl>
                                        <p:attrNameLst>
                                          <p:attrName>ppt_x</p:attrName>
                                        </p:attrNameLst>
                                      </p:cBhvr>
                                      <p:tavLst>
                                        <p:tav tm="0">
                                          <p:val>
                                            <p:strVal val="#ppt_x"/>
                                          </p:val>
                                        </p:tav>
                                        <p:tav tm="100000">
                                          <p:val>
                                            <p:strVal val="#ppt_x"/>
                                          </p:val>
                                        </p:tav>
                                      </p:tavLst>
                                    </p:anim>
                                    <p:anim calcmode="lin" valueType="num">
                                      <p:cBhvr additive="base">
                                        <p:cTn id="56" dur="500" fill="hold"/>
                                        <p:tgtEl>
                                          <p:spTgt spid="2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p:bldP spid="23593" grpId="0"/>
      <p:bldP spid="23594" grpId="0" animBg="1"/>
      <p:bldP spid="23595" grpId="0" animBg="1"/>
      <p:bldP spid="23596" grpId="0" animBg="1"/>
      <p:bldP spid="2359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5" descr="scl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25908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7" descr="scl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4038600"/>
            <a:ext cx="2646362"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p:cNvSpPr txBox="1">
            <a:spLocks noChangeArrowheads="1"/>
          </p:cNvSpPr>
          <p:nvPr/>
        </p:nvSpPr>
        <p:spPr bwMode="auto">
          <a:xfrm>
            <a:off x="152400" y="106363"/>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3200" b="1"/>
              <a:t>Films             &amp;              Tubes</a:t>
            </a:r>
            <a:br>
              <a:rPr lang="en-US" altLang="en-US" sz="3200" b="1"/>
            </a:br>
            <a:r>
              <a:rPr lang="en-US" altLang="en-US" sz="3200" b="1" u="sng"/>
              <a:t>States</a:t>
            </a:r>
          </a:p>
        </p:txBody>
      </p:sp>
      <p:pic>
        <p:nvPicPr>
          <p:cNvPr id="134149" name="Picture 10" descr="C:\Users\PAULMI~1\AppData\Local\Temp\scl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338" y="1158875"/>
            <a:ext cx="45720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06363"/>
            <a:ext cx="8350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0225" y="76200"/>
            <a:ext cx="917575" cy="9794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6" name="AutoShape 12"/>
          <p:cNvSpPr>
            <a:spLocks noChangeArrowheads="1"/>
          </p:cNvSpPr>
          <p:nvPr/>
        </p:nvSpPr>
        <p:spPr bwMode="auto">
          <a:xfrm>
            <a:off x="2971800" y="1219200"/>
            <a:ext cx="4038600" cy="533400"/>
          </a:xfrm>
          <a:prstGeom prst="wedgeRoundRectCallout">
            <a:avLst>
              <a:gd name="adj1" fmla="val 31139"/>
              <a:gd name="adj2" fmla="val 29817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t>Landauer – Buettiger?</a:t>
            </a:r>
          </a:p>
        </p:txBody>
      </p:sp>
      <p:pic>
        <p:nvPicPr>
          <p:cNvPr id="13415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191000"/>
            <a:ext cx="274320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1076765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12" y="0"/>
            <a:ext cx="8915400" cy="1143000"/>
          </a:xfrm>
        </p:spPr>
        <p:txBody>
          <a:bodyPr/>
          <a:lstStyle/>
          <a:p>
            <a:r>
              <a:rPr lang="en-US" sz="3600" dirty="0" smtClean="0"/>
              <a:t>So let’s do it and “compute” what happens!</a:t>
            </a:r>
            <a:endParaRPr lang="en-US" sz="3600" dirty="0"/>
          </a:p>
        </p:txBody>
      </p:sp>
      <p:pic>
        <p:nvPicPr>
          <p:cNvPr id="3" name="Picture 2" descr="C:\Users\PAULMI~1\AppData\Local\Temp\scl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38165"/>
            <a:ext cx="3505200" cy="33816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PAULMI~1\AppData\Local\Temp\sc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86" y="1752600"/>
            <a:ext cx="3374818" cy="33672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45942" y="1295400"/>
            <a:ext cx="2534668" cy="369332"/>
          </a:xfrm>
          <a:prstGeom prst="rect">
            <a:avLst/>
          </a:prstGeom>
          <a:noFill/>
        </p:spPr>
        <p:txBody>
          <a:bodyPr wrap="none" rtlCol="0">
            <a:spAutoFit/>
          </a:bodyPr>
          <a:lstStyle/>
          <a:p>
            <a:r>
              <a:rPr lang="en-US" b="1" dirty="0" smtClean="0"/>
              <a:t>q = 0.15 |e|/CuO (holes)</a:t>
            </a:r>
            <a:endParaRPr lang="en-US" b="1" dirty="0"/>
          </a:p>
        </p:txBody>
      </p:sp>
      <p:sp>
        <p:nvSpPr>
          <p:cNvPr id="7" name="TextBox 6"/>
          <p:cNvSpPr txBox="1"/>
          <p:nvPr/>
        </p:nvSpPr>
        <p:spPr>
          <a:xfrm>
            <a:off x="5042029" y="1295400"/>
            <a:ext cx="2975879" cy="369332"/>
          </a:xfrm>
          <a:prstGeom prst="rect">
            <a:avLst/>
          </a:prstGeom>
          <a:noFill/>
        </p:spPr>
        <p:txBody>
          <a:bodyPr wrap="none" rtlCol="0">
            <a:spAutoFit/>
          </a:bodyPr>
          <a:lstStyle/>
          <a:p>
            <a:r>
              <a:rPr lang="en-US" b="1" dirty="0" smtClean="0"/>
              <a:t>q = -0.15 |e|/CuO (electrons)</a:t>
            </a:r>
            <a:endParaRPr lang="en-US" b="1" dirty="0"/>
          </a:p>
        </p:txBody>
      </p:sp>
      <p:sp>
        <p:nvSpPr>
          <p:cNvPr id="9" name="TextBox 8"/>
          <p:cNvSpPr txBox="1"/>
          <p:nvPr/>
        </p:nvSpPr>
        <p:spPr>
          <a:xfrm>
            <a:off x="2151706" y="5346829"/>
            <a:ext cx="914400" cy="369332"/>
          </a:xfrm>
          <a:prstGeom prst="rect">
            <a:avLst/>
          </a:prstGeom>
          <a:noFill/>
        </p:spPr>
        <p:txBody>
          <a:bodyPr wrap="square" rtlCol="0">
            <a:spAutoFit/>
          </a:bodyPr>
          <a:lstStyle/>
          <a:p>
            <a:pPr algn="ctr"/>
            <a:r>
              <a:rPr lang="en-US" b="1" dirty="0" smtClean="0">
                <a:solidFill>
                  <a:srgbClr val="FF0000"/>
                </a:solidFill>
              </a:rPr>
              <a:t>≈ 43 °K</a:t>
            </a:r>
            <a:endParaRPr lang="en-US" b="1" dirty="0">
              <a:solidFill>
                <a:srgbClr val="FF0000"/>
              </a:solidFill>
            </a:endParaRPr>
          </a:p>
        </p:txBody>
      </p:sp>
      <p:sp>
        <p:nvSpPr>
          <p:cNvPr id="10" name="TextBox 9"/>
          <p:cNvSpPr txBox="1"/>
          <p:nvPr/>
        </p:nvSpPr>
        <p:spPr>
          <a:xfrm>
            <a:off x="6096000" y="5334000"/>
            <a:ext cx="914400" cy="369332"/>
          </a:xfrm>
          <a:prstGeom prst="rect">
            <a:avLst/>
          </a:prstGeom>
          <a:noFill/>
        </p:spPr>
        <p:txBody>
          <a:bodyPr wrap="square" rtlCol="0">
            <a:spAutoFit/>
          </a:bodyPr>
          <a:lstStyle/>
          <a:p>
            <a:pPr algn="ctr"/>
            <a:r>
              <a:rPr lang="en-US" b="1" dirty="0" smtClean="0">
                <a:solidFill>
                  <a:schemeClr val="accent6">
                    <a:lumMod val="50000"/>
                  </a:schemeClr>
                </a:solidFill>
              </a:rPr>
              <a:t>≈ 25 °K</a:t>
            </a:r>
            <a:endParaRPr lang="en-US" b="1" dirty="0">
              <a:solidFill>
                <a:schemeClr val="accent6">
                  <a:lumMod val="50000"/>
                </a:schemeClr>
              </a:solidFill>
            </a:endParaRPr>
          </a:p>
        </p:txBody>
      </p:sp>
      <p:grpSp>
        <p:nvGrpSpPr>
          <p:cNvPr id="5" name="Group 4"/>
          <p:cNvGrpSpPr/>
          <p:nvPr/>
        </p:nvGrpSpPr>
        <p:grpSpPr>
          <a:xfrm>
            <a:off x="76200" y="5849294"/>
            <a:ext cx="8991600" cy="703906"/>
            <a:chOff x="76200" y="5849294"/>
            <a:chExt cx="8991600" cy="703906"/>
          </a:xfrm>
        </p:grpSpPr>
        <p:sp>
          <p:nvSpPr>
            <p:cNvPr id="8" name="TextBox 7"/>
            <p:cNvSpPr txBox="1"/>
            <p:nvPr/>
          </p:nvSpPr>
          <p:spPr>
            <a:xfrm>
              <a:off x="76200" y="5906869"/>
              <a:ext cx="8991600" cy="646331"/>
            </a:xfrm>
            <a:prstGeom prst="rect">
              <a:avLst/>
            </a:prstGeom>
            <a:noFill/>
          </p:spPr>
          <p:txBody>
            <a:bodyPr wrap="square" rtlCol="0">
              <a:spAutoFit/>
            </a:bodyPr>
            <a:lstStyle/>
            <a:p>
              <a:pPr algn="ctr"/>
              <a:r>
                <a:rPr lang="en-US" b="1" dirty="0" smtClean="0"/>
                <a:t>Apply DFT to obtain              between electrons and phonons, followed by application of the </a:t>
              </a:r>
              <a:r>
                <a:rPr lang="en-US" b="1" dirty="0" err="1" smtClean="0"/>
                <a:t>Eliashberg</a:t>
              </a:r>
              <a:r>
                <a:rPr lang="en-US" b="1" dirty="0" smtClean="0"/>
                <a:t>-McMillan-Allen-Dynes formalism to find </a:t>
              </a:r>
              <a:r>
                <a:rPr lang="en-US" b="1" dirty="0" err="1" smtClean="0"/>
                <a:t>Tc</a:t>
              </a:r>
              <a:r>
                <a:rPr lang="en-US" b="1" dirty="0" smtClean="0"/>
                <a:t>:</a:t>
              </a:r>
              <a:endParaRPr lang="en-US" b="1" dirty="0"/>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849294"/>
              <a:ext cx="667741" cy="46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5889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1815845"/>
          </a:xfrm>
          <a:prstGeom prst="rect">
            <a:avLst/>
          </a:prstGeom>
        </p:spPr>
        <p:txBody>
          <a:bodyPr wrap="square" lIns="91400" tIns="45702" rIns="91400" bIns="45702">
            <a:spAutoFit/>
          </a:bodyPr>
          <a:lstStyle/>
          <a:p>
            <a:pPr lvl="0" algn="ctr" fontAlgn="base">
              <a:spcBef>
                <a:spcPct val="0"/>
              </a:spcBef>
              <a:spcAft>
                <a:spcPct val="0"/>
              </a:spcAft>
            </a:pPr>
            <a:r>
              <a:rPr lang="en-US" altLang="en-US" sz="2800" dirty="0">
                <a:solidFill>
                  <a:srgbClr val="00B050"/>
                </a:solidFill>
                <a:latin typeface="Cooper Black" pitchFamily="18" charset="0"/>
                <a:cs typeface="Arial" charset="0"/>
              </a:rPr>
              <a:t>A DFT Study of Tetragonal </a:t>
            </a:r>
            <a:r>
              <a:rPr lang="en-US" altLang="en-US" sz="2800" dirty="0" err="1">
                <a:solidFill>
                  <a:srgbClr val="00B050"/>
                </a:solidFill>
                <a:latin typeface="Cooper Black" pitchFamily="18" charset="0"/>
                <a:cs typeface="Arial" charset="0"/>
              </a:rPr>
              <a:t>Rocksalt</a:t>
            </a:r>
            <a:r>
              <a:rPr lang="en-US" altLang="en-US" sz="2800" dirty="0">
                <a:solidFill>
                  <a:srgbClr val="00B050"/>
                </a:solidFill>
                <a:latin typeface="Cooper Black" pitchFamily="18" charset="0"/>
                <a:cs typeface="Arial" charset="0"/>
              </a:rPr>
              <a:t> Proxy Copper </a:t>
            </a:r>
            <a:r>
              <a:rPr lang="en-US" altLang="en-US" sz="2800" dirty="0" err="1">
                <a:solidFill>
                  <a:srgbClr val="00B050"/>
                </a:solidFill>
                <a:latin typeface="Cooper Black" pitchFamily="18" charset="0"/>
                <a:cs typeface="Arial" charset="0"/>
              </a:rPr>
              <a:t>Monochalcogenide</a:t>
            </a:r>
            <a:r>
              <a:rPr lang="en-US" altLang="en-US" sz="2800" dirty="0">
                <a:solidFill>
                  <a:srgbClr val="00B050"/>
                </a:solidFill>
                <a:latin typeface="Cooper Black" pitchFamily="18" charset="0"/>
                <a:cs typeface="Arial" charset="0"/>
              </a:rPr>
              <a:t> Structures:</a:t>
            </a:r>
          </a:p>
          <a:p>
            <a:pPr lvl="0" algn="ctr" fontAlgn="base">
              <a:spcBef>
                <a:spcPct val="0"/>
              </a:spcBef>
              <a:spcAft>
                <a:spcPct val="0"/>
              </a:spcAft>
            </a:pPr>
            <a:r>
              <a:rPr lang="en-US" altLang="en-US" sz="2800" dirty="0">
                <a:solidFill>
                  <a:srgbClr val="00B050"/>
                </a:solidFill>
                <a:latin typeface="Cooper Black" pitchFamily="18" charset="0"/>
                <a:cs typeface="Arial" charset="0"/>
              </a:rPr>
              <a:t>-- Implications for Possible High-</a:t>
            </a:r>
            <a:r>
              <a:rPr lang="en-US" altLang="en-US" sz="2800" dirty="0" err="1">
                <a:solidFill>
                  <a:srgbClr val="00B050"/>
                </a:solidFill>
                <a:latin typeface="Cooper Black" pitchFamily="18" charset="0"/>
                <a:cs typeface="Arial" charset="0"/>
              </a:rPr>
              <a:t>Tc</a:t>
            </a:r>
            <a:r>
              <a:rPr lang="en-US" altLang="en-US" sz="2800" dirty="0">
                <a:solidFill>
                  <a:srgbClr val="00B050"/>
                </a:solidFill>
                <a:latin typeface="Cooper Black" pitchFamily="18" charset="0"/>
                <a:cs typeface="Arial" charset="0"/>
              </a:rPr>
              <a:t> Superconductivity --</a:t>
            </a:r>
            <a:endParaRPr lang="en-US" altLang="en-US" sz="2400" dirty="0">
              <a:solidFill>
                <a:srgbClr val="00B050"/>
              </a:solidFill>
              <a:latin typeface="Cooper Black" pitchFamily="18" charset="0"/>
              <a:cs typeface="Arial" charset="0"/>
            </a:endParaRPr>
          </a:p>
        </p:txBody>
      </p:sp>
      <p:sp>
        <p:nvSpPr>
          <p:cNvPr id="3" name="TextBox 2"/>
          <p:cNvSpPr txBox="1"/>
          <p:nvPr/>
        </p:nvSpPr>
        <p:spPr>
          <a:xfrm>
            <a:off x="2209800" y="2514600"/>
            <a:ext cx="4648200" cy="1569660"/>
          </a:xfrm>
          <a:prstGeom prst="rect">
            <a:avLst/>
          </a:prstGeom>
          <a:noFill/>
        </p:spPr>
        <p:txBody>
          <a:bodyPr wrap="square" lIns="91400" tIns="45702" rIns="91400" bIns="45702" rtlCol="0">
            <a:spAutoFit/>
          </a:bodyPr>
          <a:lstStyle/>
          <a:p>
            <a:pPr algn="ctr"/>
            <a:r>
              <a:rPr lang="en-US" sz="2000" b="1" dirty="0"/>
              <a:t>Paul M. Grant</a:t>
            </a:r>
          </a:p>
          <a:p>
            <a:pPr algn="ctr"/>
            <a:r>
              <a:rPr lang="en-US" dirty="0" smtClean="0"/>
              <a:t>W2AGZ Technologies</a:t>
            </a:r>
          </a:p>
          <a:p>
            <a:pPr algn="ctr"/>
            <a:endParaRPr lang="en-US" sz="2000" dirty="0"/>
          </a:p>
          <a:p>
            <a:pPr algn="ctr"/>
            <a:r>
              <a:rPr lang="en-US" sz="2000" b="1" dirty="0"/>
              <a:t>Robert H. Hammond</a:t>
            </a:r>
          </a:p>
          <a:p>
            <a:pPr algn="ctr"/>
            <a:r>
              <a:rPr lang="en-US" dirty="0" smtClean="0"/>
              <a:t>Stanford University</a:t>
            </a:r>
            <a:endParaRPr lang="en-US" dirty="0"/>
          </a:p>
        </p:txBody>
      </p:sp>
      <p:sp>
        <p:nvSpPr>
          <p:cNvPr id="4" name="TextBox 3"/>
          <p:cNvSpPr txBox="1"/>
          <p:nvPr/>
        </p:nvSpPr>
        <p:spPr>
          <a:xfrm>
            <a:off x="76200" y="4671536"/>
            <a:ext cx="3886200" cy="738664"/>
          </a:xfrm>
          <a:prstGeom prst="rect">
            <a:avLst/>
          </a:prstGeom>
          <a:noFill/>
        </p:spPr>
        <p:txBody>
          <a:bodyPr wrap="square" lIns="91400" tIns="45702" rIns="91400" bIns="45702" rtlCol="0">
            <a:spAutoFit/>
          </a:bodyPr>
          <a:lstStyle/>
          <a:p>
            <a:pPr algn="ctr"/>
            <a:r>
              <a:rPr lang="en-US" sz="1400" dirty="0"/>
              <a:t>Session Y47</a:t>
            </a:r>
          </a:p>
          <a:p>
            <a:pPr algn="ctr"/>
            <a:r>
              <a:rPr lang="en-US" sz="1400" b="1" i="1" dirty="0"/>
              <a:t>Theory of Strongly Correlated Superconductivity</a:t>
            </a:r>
          </a:p>
          <a:p>
            <a:pPr algn="ctr"/>
            <a:r>
              <a:rPr lang="en-US" sz="1400" dirty="0"/>
              <a:t>8 AM – 11 AM, Friday, 7 March</a:t>
            </a:r>
          </a:p>
        </p:txBody>
      </p:sp>
      <p:sp>
        <p:nvSpPr>
          <p:cNvPr id="5" name="TextBox 4"/>
          <p:cNvSpPr txBox="1"/>
          <p:nvPr/>
        </p:nvSpPr>
        <p:spPr>
          <a:xfrm>
            <a:off x="6705604" y="4671536"/>
            <a:ext cx="2362200" cy="738664"/>
          </a:xfrm>
          <a:prstGeom prst="rect">
            <a:avLst/>
          </a:prstGeom>
          <a:noFill/>
        </p:spPr>
        <p:txBody>
          <a:bodyPr wrap="square" lIns="91400" tIns="45702" rIns="91400" bIns="45702" rtlCol="0">
            <a:spAutoFit/>
          </a:bodyPr>
          <a:lstStyle/>
          <a:p>
            <a:pPr algn="ctr"/>
            <a:r>
              <a:rPr lang="en-US" sz="1400" dirty="0"/>
              <a:t>Paper 8</a:t>
            </a:r>
          </a:p>
          <a:p>
            <a:pPr algn="ctr"/>
            <a:r>
              <a:rPr lang="en-US" sz="1400" b="1" i="1" dirty="0"/>
              <a:t>9:24 AM – 9:36 AM</a:t>
            </a:r>
          </a:p>
          <a:p>
            <a:pPr algn="ctr"/>
            <a:r>
              <a:rPr lang="en-US" sz="1400" dirty="0"/>
              <a:t>Mile High Ballroom 4F</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97919"/>
            <a:ext cx="2667000" cy="225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216" y="2417301"/>
            <a:ext cx="2175487" cy="223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19200" y="5715000"/>
            <a:ext cx="68580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Go...then check in for your trip back home...think about it all on your flight...and then e-mail me your thoughts.</a:t>
            </a:r>
          </a:p>
          <a:p>
            <a:pPr marL="285750" indent="-285750">
              <a:buFont typeface="Arial" panose="020B0604020202020204" pitchFamily="34" charset="0"/>
              <a:buChar char="•"/>
            </a:pPr>
            <a:r>
              <a:rPr lang="en-US" dirty="0" smtClean="0"/>
              <a:t>Obnoxious comments welcome.</a:t>
            </a:r>
            <a:endParaRPr lang="en-US" dirty="0"/>
          </a:p>
        </p:txBody>
      </p:sp>
    </p:spTree>
    <p:extLst>
      <p:ext uri="{BB962C8B-B14F-4D97-AF65-F5344CB8AC3E}">
        <p14:creationId xmlns:p14="http://schemas.microsoft.com/office/powerpoint/2010/main" val="40663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MI~1\AppData\Local\Temp\sc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1295402"/>
            <a:ext cx="6794499" cy="5020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AULMI~1\AppData\Local\Temp\sc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77" y="381001"/>
            <a:ext cx="2071969" cy="310434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4384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94932" y="685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2" idx="6"/>
          </p:cNvCxnSpPr>
          <p:nvPr/>
        </p:nvCxnSpPr>
        <p:spPr>
          <a:xfrm flipH="1">
            <a:off x="2590800" y="838200"/>
            <a:ext cx="4680332" cy="1905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152400" y="339821"/>
            <a:ext cx="6248400" cy="498379"/>
          </a:xfrm>
        </p:spPr>
        <p:txBody>
          <a:bodyPr>
            <a:noAutofit/>
          </a:bodyPr>
          <a:lstStyle/>
          <a:p>
            <a:r>
              <a:rPr lang="en-US" sz="2400" b="1" dirty="0" smtClean="0"/>
              <a:t>Opportunities to Exploit the Keystone XL Pipeline ROW for the Dual Transport of Chemical and Electrical Energy</a:t>
            </a:r>
            <a:endParaRPr lang="en-US" sz="2400" b="1" dirty="0"/>
          </a:p>
        </p:txBody>
      </p:sp>
      <p:grpSp>
        <p:nvGrpSpPr>
          <p:cNvPr id="8" name="Group 7"/>
          <p:cNvGrpSpPr/>
          <p:nvPr/>
        </p:nvGrpSpPr>
        <p:grpSpPr>
          <a:xfrm>
            <a:off x="7086600" y="3581400"/>
            <a:ext cx="1876425" cy="3157811"/>
            <a:chOff x="4800600" y="576072"/>
            <a:chExt cx="1876425" cy="3157811"/>
          </a:xfrm>
        </p:grpSpPr>
        <p:pic>
          <p:nvPicPr>
            <p:cNvPr id="9" name="Picture 6" descr="C:\Users\PAULMI~1\AppData\Local\Temp\sc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43737"/>
              <a:ext cx="1876425" cy="1857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53025" y="576072"/>
              <a:ext cx="1143000" cy="338554"/>
            </a:xfrm>
            <a:prstGeom prst="rect">
              <a:avLst/>
            </a:prstGeom>
            <a:noFill/>
          </p:spPr>
          <p:txBody>
            <a:bodyPr wrap="square" rtlCol="0">
              <a:spAutoFit/>
            </a:bodyPr>
            <a:lstStyle/>
            <a:p>
              <a:pPr algn="ctr"/>
              <a:r>
                <a:rPr lang="en-US" sz="1600" dirty="0" smtClean="0">
                  <a:solidFill>
                    <a:srgbClr val="FF0000"/>
                  </a:solidFill>
                  <a:latin typeface="Calibri"/>
                </a:rPr>
                <a:t>Smart Grid</a:t>
              </a:r>
              <a:endParaRPr lang="en-US" sz="1600" dirty="0">
                <a:solidFill>
                  <a:srgbClr val="FF0000"/>
                </a:solidFill>
                <a:latin typeface="Calibri"/>
              </a:endParaRPr>
            </a:p>
          </p:txBody>
        </p:sp>
        <p:sp>
          <p:nvSpPr>
            <p:cNvPr id="11" name="TextBox 10"/>
            <p:cNvSpPr txBox="1"/>
            <p:nvPr/>
          </p:nvSpPr>
          <p:spPr>
            <a:xfrm>
              <a:off x="4910137" y="2779776"/>
              <a:ext cx="1766888" cy="954107"/>
            </a:xfrm>
            <a:prstGeom prst="rect">
              <a:avLst/>
            </a:prstGeom>
            <a:noFill/>
          </p:spPr>
          <p:txBody>
            <a:bodyPr wrap="square" rtlCol="0">
              <a:spAutoFit/>
            </a:bodyPr>
            <a:lstStyle/>
            <a:p>
              <a:pPr algn="ctr"/>
              <a:r>
                <a:rPr lang="en-US" sz="1400" dirty="0" smtClean="0">
                  <a:solidFill>
                    <a:srgbClr val="0070C0"/>
                  </a:solidFill>
                  <a:latin typeface="Calibri"/>
                </a:rPr>
                <a:t>Fraternal Twins</a:t>
              </a:r>
            </a:p>
            <a:p>
              <a:pPr algn="ctr"/>
              <a:r>
                <a:rPr lang="en-US" sz="1400" dirty="0" smtClean="0">
                  <a:solidFill>
                    <a:prstClr val="black"/>
                  </a:solidFill>
                  <a:latin typeface="Calibri"/>
                </a:rPr>
                <a:t>2013 P. M. Grant’s Editorial in Smart Grid News</a:t>
              </a:r>
              <a:endParaRPr lang="en-US" sz="1400" dirty="0">
                <a:solidFill>
                  <a:prstClr val="black"/>
                </a:solidFill>
                <a:latin typeface="Calibri"/>
              </a:endParaRPr>
            </a:p>
          </p:txBody>
        </p:sp>
      </p:grpSp>
    </p:spTree>
    <p:extLst>
      <p:ext uri="{BB962C8B-B14F-4D97-AF65-F5344CB8AC3E}">
        <p14:creationId xmlns:p14="http://schemas.microsoft.com/office/powerpoint/2010/main" val="1014844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Take-Home...</a:t>
            </a:r>
            <a:endParaRPr lang="en-US" dirty="0"/>
          </a:p>
        </p:txBody>
      </p:sp>
      <p:sp>
        <p:nvSpPr>
          <p:cNvPr id="3" name="TextBox 2"/>
          <p:cNvSpPr txBox="1"/>
          <p:nvPr/>
        </p:nvSpPr>
        <p:spPr>
          <a:xfrm>
            <a:off x="685800" y="1447800"/>
            <a:ext cx="7696200" cy="1754326"/>
          </a:xfrm>
          <a:prstGeom prst="rect">
            <a:avLst/>
          </a:prstGeom>
          <a:noFill/>
        </p:spPr>
        <p:txBody>
          <a:bodyPr wrap="square" rtlCol="0">
            <a:spAutoFit/>
          </a:bodyPr>
          <a:lstStyle/>
          <a:p>
            <a:pPr algn="ctr"/>
            <a:r>
              <a:rPr lang="en-US" sz="3600" dirty="0" smtClean="0"/>
              <a:t>Wisdom gained (</a:t>
            </a:r>
            <a:r>
              <a:rPr lang="en-US" sz="3600" i="1" u="sng" dirty="0" smtClean="0"/>
              <a:t>so far</a:t>
            </a:r>
            <a:r>
              <a:rPr lang="en-US" sz="3600" dirty="0" smtClean="0"/>
              <a:t>!) from a lifetime career in </a:t>
            </a:r>
          </a:p>
          <a:p>
            <a:pPr algn="ctr"/>
            <a:r>
              <a:rPr lang="en-US" sz="3600" dirty="0" smtClean="0"/>
              <a:t>Industrial and Applied Physics...</a:t>
            </a:r>
            <a:endParaRPr lang="en-US" sz="3600" dirty="0"/>
          </a:p>
        </p:txBody>
      </p:sp>
      <p:sp>
        <p:nvSpPr>
          <p:cNvPr id="4" name="Down Arrow 3"/>
          <p:cNvSpPr/>
          <p:nvPr/>
        </p:nvSpPr>
        <p:spPr>
          <a:xfrm>
            <a:off x="4114800" y="3810000"/>
            <a:ext cx="838200" cy="1905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71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304800" y="152400"/>
            <a:ext cx="8686800" cy="1143000"/>
          </a:xfrm>
        </p:spPr>
        <p:txBody>
          <a:bodyPr/>
          <a:lstStyle/>
          <a:p>
            <a:pPr eaLnBrk="1" hangingPunct="1"/>
            <a:r>
              <a:rPr lang="en-US" altLang="en-US" smtClean="0"/>
              <a:t>“You can’t always get what you want…”</a:t>
            </a:r>
          </a:p>
        </p:txBody>
      </p:sp>
      <p:graphicFrame>
        <p:nvGraphicFramePr>
          <p:cNvPr id="137219" name="Object 3"/>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2092" name="Photo Editor Photo" r:id="rId4" imgW="2619048" imgH="1628571" progId="MSPhotoEd.3">
                  <p:embed/>
                </p:oleObj>
              </mc:Choice>
              <mc:Fallback>
                <p:oleObj name="Photo Editor Photo" r:id="rId4" imgW="2619048" imgH="16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229400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990600" y="76200"/>
            <a:ext cx="8001000" cy="1143000"/>
          </a:xfrm>
        </p:spPr>
        <p:txBody>
          <a:bodyPr/>
          <a:lstStyle/>
          <a:p>
            <a:pPr eaLnBrk="1" hangingPunct="1"/>
            <a:r>
              <a:rPr lang="en-US" altLang="en-US" smtClean="0"/>
              <a:t>“…you get what you need!”</a:t>
            </a:r>
          </a:p>
        </p:txBody>
      </p:sp>
      <p:graphicFrame>
        <p:nvGraphicFramePr>
          <p:cNvPr id="138243" name="Object 3"/>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3115" name="Photo Editor Photo" r:id="rId4" imgW="3809524" imgH="3095238" progId="MSPhotoEd.3">
                  <p:embed/>
                </p:oleObj>
              </mc:Choice>
              <mc:Fallback>
                <p:oleObj name="Photo Editor Photo" r:id="rId4" imgW="3809524" imgH="3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80934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...and Finally One More...</a:t>
            </a:r>
            <a:endParaRPr lang="en-US" b="1" dirty="0"/>
          </a:p>
        </p:txBody>
      </p:sp>
      <p:sp>
        <p:nvSpPr>
          <p:cNvPr id="4" name="TextBox 3"/>
          <p:cNvSpPr txBox="1"/>
          <p:nvPr/>
        </p:nvSpPr>
        <p:spPr>
          <a:xfrm>
            <a:off x="76200" y="5769114"/>
            <a:ext cx="8915400" cy="707886"/>
          </a:xfrm>
          <a:prstGeom prst="rect">
            <a:avLst/>
          </a:prstGeom>
          <a:noFill/>
        </p:spPr>
        <p:txBody>
          <a:bodyPr wrap="square" rtlCol="0">
            <a:spAutoFit/>
          </a:bodyPr>
          <a:lstStyle/>
          <a:p>
            <a:pPr algn="ctr"/>
            <a:r>
              <a:rPr lang="en-US" sz="4000" b="1" i="1" dirty="0" smtClean="0">
                <a:solidFill>
                  <a:srgbClr val="FF0000"/>
                </a:solidFill>
              </a:rPr>
              <a:t>“There’s Plenty of Room at the Bottom!”</a:t>
            </a:r>
            <a:endParaRPr lang="en-US" sz="4000" b="1" i="1"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9" y="1371600"/>
            <a:ext cx="2633131" cy="310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2819400" cy="310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5257800"/>
            <a:ext cx="8774069" cy="461665"/>
          </a:xfrm>
          <a:prstGeom prst="rect">
            <a:avLst/>
          </a:prstGeom>
          <a:noFill/>
        </p:spPr>
        <p:txBody>
          <a:bodyPr wrap="none" rtlCol="0">
            <a:spAutoFit/>
          </a:bodyPr>
          <a:lstStyle/>
          <a:p>
            <a:r>
              <a:rPr lang="en-US" sz="2400" b="1" dirty="0" smtClean="0"/>
              <a:t>Richard P. Feynman...The Spiritual Father of Nanotechnology (1959)</a:t>
            </a:r>
            <a:endParaRPr lang="en-US" sz="2400" b="1" dirty="0"/>
          </a:p>
        </p:txBody>
      </p:sp>
      <p:sp>
        <p:nvSpPr>
          <p:cNvPr id="6" name="TextBox 5"/>
          <p:cNvSpPr txBox="1"/>
          <p:nvPr/>
        </p:nvSpPr>
        <p:spPr>
          <a:xfrm>
            <a:off x="3200400" y="1371600"/>
            <a:ext cx="2743200" cy="3170099"/>
          </a:xfrm>
          <a:prstGeom prst="rect">
            <a:avLst/>
          </a:prstGeom>
          <a:noFill/>
        </p:spPr>
        <p:txBody>
          <a:bodyPr wrap="square" rtlCol="0">
            <a:spAutoFit/>
          </a:bodyPr>
          <a:lstStyle/>
          <a:p>
            <a:r>
              <a:rPr lang="en-US" sz="2000" dirty="0" smtClean="0"/>
              <a:t>Feynman was “inspired” by the classic 1959 British film, “Room at the Top,” wherein an ambitious young worker colludes with the daughter of a factory magnate as part of a plot to take over the company.</a:t>
            </a:r>
            <a:endParaRPr lang="en-US" sz="20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923" y="1066800"/>
            <a:ext cx="53008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71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 presetClass="entr" presetSubtype="8"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additive="base">
                                        <p:cTn id="27" dur="500" fill="hold"/>
                                        <p:tgtEl>
                                          <p:spTgt spid="4100"/>
                                        </p:tgtEl>
                                        <p:attrNameLst>
                                          <p:attrName>ppt_x</p:attrName>
                                        </p:attrNameLst>
                                      </p:cBhvr>
                                      <p:tavLst>
                                        <p:tav tm="0">
                                          <p:val>
                                            <p:strVal val="0-#ppt_w/2"/>
                                          </p:val>
                                        </p:tav>
                                        <p:tav tm="100000">
                                          <p:val>
                                            <p:strVal val="#ppt_x"/>
                                          </p:val>
                                        </p:tav>
                                      </p:tavLst>
                                    </p:anim>
                                    <p:anim calcmode="lin" valueType="num">
                                      <p:cBhvr additive="base">
                                        <p:cTn id="28" dur="500" fill="hold"/>
                                        <p:tgtEl>
                                          <p:spTgt spid="410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1+#ppt_w/2"/>
                                          </p:val>
                                        </p:tav>
                                        <p:tav tm="100000">
                                          <p:val>
                                            <p:strVal val="#ppt_x"/>
                                          </p:val>
                                        </p:tav>
                                      </p:tavLst>
                                    </p:anim>
                                    <p:anim calcmode="lin" valueType="num">
                                      <p:cBhvr additive="base">
                                        <p:cTn id="3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additive="base">
                                        <p:cTn id="41" dur="500" fill="hold"/>
                                        <p:tgtEl>
                                          <p:spTgt spid="4101"/>
                                        </p:tgtEl>
                                        <p:attrNameLst>
                                          <p:attrName>ppt_x</p:attrName>
                                        </p:attrNameLst>
                                      </p:cBhvr>
                                      <p:tavLst>
                                        <p:tav tm="0">
                                          <p:val>
                                            <p:strVal val="#ppt_x"/>
                                          </p:val>
                                        </p:tav>
                                        <p:tav tm="100000">
                                          <p:val>
                                            <p:strVal val="#ppt_x"/>
                                          </p:val>
                                        </p:tav>
                                      </p:tavLst>
                                    </p:anim>
                                    <p:anim calcmode="lin" valueType="num">
                                      <p:cBhvr additive="base">
                                        <p:cTn id="42"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2289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grpSp>
        <p:nvGrpSpPr>
          <p:cNvPr id="22" name="Group 21"/>
          <p:cNvGrpSpPr/>
          <p:nvPr/>
        </p:nvGrpSpPr>
        <p:grpSpPr>
          <a:xfrm>
            <a:off x="304800" y="152400"/>
            <a:ext cx="8534400" cy="2171717"/>
            <a:chOff x="152400" y="112729"/>
            <a:chExt cx="8839200" cy="2439988"/>
          </a:xfrm>
        </p:grpSpPr>
        <p:grpSp>
          <p:nvGrpSpPr>
            <p:cNvPr id="5" name="Group 4"/>
            <p:cNvGrpSpPr>
              <a:grpSpLocks/>
            </p:cNvGrpSpPr>
            <p:nvPr/>
          </p:nvGrpSpPr>
          <p:grpSpPr bwMode="auto">
            <a:xfrm>
              <a:off x="3048000" y="112729"/>
              <a:ext cx="3048000" cy="2438400"/>
              <a:chOff x="3124200" y="304800"/>
              <a:chExt cx="3048000" cy="243840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1600200"/>
                <a:ext cx="1419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bwMode="auto">
              <a:xfrm>
                <a:off x="3124200" y="304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To </a:t>
                </a:r>
              </a:p>
              <a:p>
                <a:pPr algn="ctr" eaLnBrk="1" fontAlgn="base" hangingPunct="1">
                  <a:spcBef>
                    <a:spcPct val="0"/>
                  </a:spcBef>
                  <a:spcAft>
                    <a:spcPct val="0"/>
                  </a:spcAft>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8" name="Group 7"/>
            <p:cNvGrpSpPr>
              <a:grpSpLocks/>
            </p:cNvGrpSpPr>
            <p:nvPr/>
          </p:nvGrpSpPr>
          <p:grpSpPr bwMode="auto">
            <a:xfrm>
              <a:off x="152400" y="112729"/>
              <a:ext cx="2743200" cy="2439988"/>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2600"/>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a:grpSpLocks/>
            </p:cNvGrpSpPr>
            <p:nvPr/>
          </p:nvGrpSpPr>
          <p:grpSpPr bwMode="auto">
            <a:xfrm>
              <a:off x="6248400" y="112729"/>
              <a:ext cx="2743200" cy="2438400"/>
              <a:chOff x="6248400" y="304800"/>
              <a:chExt cx="2743200" cy="2438400"/>
            </a:xfrm>
          </p:grpSpPr>
          <p:grpSp>
            <p:nvGrpSpPr>
              <p:cNvPr id="12"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fontAlgn="base" hangingPunct="1">
                    <a:spcBef>
                      <a:spcPct val="0"/>
                    </a:spcBef>
                    <a:spcAft>
                      <a:spcPct val="0"/>
                    </a:spcAft>
                    <a:defRPr/>
                  </a:pPr>
                  <a:r>
                    <a:rPr lang="en-US" altLang="en-US" sz="2000" b="1" kern="0" dirty="0" smtClean="0">
                      <a:solidFill>
                        <a:srgbClr val="000000"/>
                      </a:solidFill>
                    </a:rPr>
                    <a:t>Again</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1012"/>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7248525" y="1992313"/>
                <a:ext cx="723900" cy="369887"/>
              </a:xfrm>
              <a:prstGeom prst="rect">
                <a:avLst/>
              </a:prstGeom>
              <a:noFill/>
            </p:spPr>
            <p:txBody>
              <a:bodyPr>
                <a:spAutoFit/>
              </a:bodyPr>
              <a:lstStyle/>
              <a:p>
                <a:pPr algn="ctr" fontAlgn="base">
                  <a:spcBef>
                    <a:spcPct val="0"/>
                  </a:spcBef>
                  <a:spcAft>
                    <a:spcPct val="0"/>
                  </a:spcAft>
                  <a:defRPr/>
                </a:pPr>
                <a:r>
                  <a:rPr lang="en-US" b="1" kern="0" dirty="0">
                    <a:solidFill>
                      <a:srgbClr val="BBE0E3">
                        <a:lumMod val="75000"/>
                      </a:srgbClr>
                    </a:solidFill>
                    <a:latin typeface="Arial" charset="0"/>
                    <a:cs typeface="Arial" charset="0"/>
                  </a:rPr>
                  <a:t>?</a:t>
                </a:r>
              </a:p>
            </p:txBody>
          </p:sp>
        </p:grpSp>
      </p:grpSp>
      <p:sp>
        <p:nvSpPr>
          <p:cNvPr id="16" name="TextBox 15"/>
          <p:cNvSpPr txBox="1">
            <a:spLocks noChangeArrowheads="1"/>
          </p:cNvSpPr>
          <p:nvPr/>
        </p:nvSpPr>
        <p:spPr bwMode="auto">
          <a:xfrm>
            <a:off x="533400" y="2438400"/>
            <a:ext cx="833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400" b="1" kern="0" dirty="0" smtClean="0">
                <a:solidFill>
                  <a:srgbClr val="0070C0"/>
                </a:solidFill>
              </a:rPr>
              <a:t>-- A Personal Journey in Applied Physics -- </a:t>
            </a:r>
          </a:p>
          <a:p>
            <a:pPr algn="ctr" eaLnBrk="1" fontAlgn="base" hangingPunct="1">
              <a:spcBef>
                <a:spcPct val="0"/>
              </a:spcBef>
              <a:spcAft>
                <a:spcPct val="0"/>
              </a:spcAft>
              <a:defRPr/>
            </a:pPr>
            <a:r>
              <a:rPr lang="en-US" altLang="en-US" sz="2400" b="1" kern="0" dirty="0" smtClean="0">
                <a:solidFill>
                  <a:srgbClr val="0070C0"/>
                </a:solidFill>
              </a:rPr>
              <a:t>-- IBM, EPRI, and Beyond --</a:t>
            </a:r>
          </a:p>
        </p:txBody>
      </p:sp>
      <p:sp>
        <p:nvSpPr>
          <p:cNvPr id="17" name="TextBox 16"/>
          <p:cNvSpPr txBox="1"/>
          <p:nvPr/>
        </p:nvSpPr>
        <p:spPr>
          <a:xfrm>
            <a:off x="2038738" y="3200400"/>
            <a:ext cx="5124062" cy="461665"/>
          </a:xfrm>
          <a:prstGeom prst="rect">
            <a:avLst/>
          </a:prstGeom>
          <a:noFill/>
        </p:spPr>
        <p:txBody>
          <a:bodyPr wrap="square" rtlCol="0">
            <a:spAutoFit/>
          </a:bodyPr>
          <a:lstStyle/>
          <a:p>
            <a:pPr algn="ctr"/>
            <a:r>
              <a:rPr lang="en-US" sz="2400" b="1" dirty="0" smtClean="0">
                <a:solidFill>
                  <a:prstClr val="black"/>
                </a:solidFill>
              </a:rPr>
              <a:t>Paul M. </a:t>
            </a:r>
            <a:r>
              <a:rPr lang="en-US" sz="2400" b="1" dirty="0" smtClean="0">
                <a:solidFill>
                  <a:prstClr val="black"/>
                </a:solidFill>
              </a:rPr>
              <a:t>Grant</a:t>
            </a:r>
            <a:endParaRPr lang="en-US" sz="2400" b="1" dirty="0" smtClean="0">
              <a:solidFill>
                <a:prstClr val="black"/>
              </a:solidFill>
            </a:endParaRPr>
          </a:p>
        </p:txBody>
      </p:sp>
      <p:sp>
        <p:nvSpPr>
          <p:cNvPr id="20" name="TextBox 19"/>
          <p:cNvSpPr txBox="1"/>
          <p:nvPr/>
        </p:nvSpPr>
        <p:spPr>
          <a:xfrm>
            <a:off x="228600" y="3733800"/>
            <a:ext cx="2514600" cy="3170099"/>
          </a:xfrm>
          <a:prstGeom prst="rect">
            <a:avLst/>
          </a:prstGeom>
          <a:noFill/>
        </p:spPr>
        <p:txBody>
          <a:bodyPr wrap="square" rtlCol="0">
            <a:spAutoFit/>
          </a:bodyPr>
          <a:lstStyle/>
          <a:p>
            <a:pPr algn="ctr"/>
            <a:r>
              <a:rPr lang="en-US" sz="2000" b="1" u="sng" dirty="0" smtClean="0"/>
              <a:t>IBM (1953-1993)</a:t>
            </a:r>
          </a:p>
          <a:p>
            <a:pPr marL="285750" indent="-285750">
              <a:buFont typeface="Arial" panose="020B0604020202020204" pitchFamily="34" charset="0"/>
              <a:buChar char="•"/>
            </a:pPr>
            <a:r>
              <a:rPr lang="en-US" b="1" dirty="0" smtClean="0"/>
              <a:t>Joined 1953 (age 17)</a:t>
            </a:r>
          </a:p>
          <a:p>
            <a:pPr marL="285750" indent="-285750">
              <a:buFont typeface="Arial" panose="020B0604020202020204" pitchFamily="34" charset="0"/>
              <a:buChar char="•"/>
            </a:pPr>
            <a:r>
              <a:rPr lang="en-US" b="1" dirty="0" smtClean="0"/>
              <a:t>SAGE/NORAD (MIT)</a:t>
            </a:r>
          </a:p>
          <a:p>
            <a:pPr marL="285750" indent="-285750">
              <a:buFont typeface="Arial" panose="020B0604020202020204" pitchFamily="34" charset="0"/>
              <a:buChar char="•"/>
            </a:pPr>
            <a:r>
              <a:rPr lang="en-US" b="1" dirty="0" smtClean="0"/>
              <a:t>Clarkson/Harvard</a:t>
            </a:r>
          </a:p>
          <a:p>
            <a:pPr marL="285750" indent="-285750">
              <a:buFont typeface="Arial" panose="020B0604020202020204" pitchFamily="34" charset="0"/>
              <a:buChar char="•"/>
            </a:pPr>
            <a:r>
              <a:rPr lang="en-US" b="1" dirty="0" smtClean="0"/>
              <a:t>Magneto-optics</a:t>
            </a:r>
          </a:p>
          <a:p>
            <a:pPr marL="285750" indent="-285750">
              <a:buFont typeface="Arial" panose="020B0604020202020204" pitchFamily="34" charset="0"/>
              <a:buChar char="•"/>
            </a:pPr>
            <a:r>
              <a:rPr lang="en-US" b="1" dirty="0" smtClean="0"/>
              <a:t>Displays/Printers</a:t>
            </a:r>
          </a:p>
          <a:p>
            <a:pPr marL="285750" indent="-285750">
              <a:buFont typeface="Arial" panose="020B0604020202020204" pitchFamily="34" charset="0"/>
              <a:buChar char="•"/>
            </a:pPr>
            <a:r>
              <a:rPr lang="en-US" b="1" dirty="0" smtClean="0"/>
              <a:t>Organic Conductors</a:t>
            </a:r>
          </a:p>
          <a:p>
            <a:pPr marL="285750" indent="-285750">
              <a:buFont typeface="Arial" panose="020B0604020202020204" pitchFamily="34" charset="0"/>
              <a:buChar char="•"/>
            </a:pPr>
            <a:r>
              <a:rPr lang="en-US" b="1" dirty="0" smtClean="0"/>
              <a:t>DFT</a:t>
            </a:r>
          </a:p>
          <a:p>
            <a:pPr marL="285750" indent="-285750">
              <a:buFont typeface="Arial" panose="020B0604020202020204" pitchFamily="34" charset="0"/>
              <a:buChar char="•"/>
            </a:pPr>
            <a:r>
              <a:rPr lang="en-US" b="1" dirty="0" smtClean="0"/>
              <a:t>Superconductivity</a:t>
            </a:r>
          </a:p>
          <a:p>
            <a:pPr marL="285750" indent="-285750">
              <a:buFont typeface="Arial" panose="020B0604020202020204" pitchFamily="34" charset="0"/>
              <a:buChar char="•"/>
            </a:pPr>
            <a:r>
              <a:rPr lang="en-US" b="1" dirty="0" smtClean="0"/>
              <a:t>High-</a:t>
            </a:r>
            <a:r>
              <a:rPr lang="en-US" b="1" dirty="0" err="1" smtClean="0"/>
              <a:t>Tc</a:t>
            </a:r>
            <a:endParaRPr lang="en-US" b="1" dirty="0" smtClean="0"/>
          </a:p>
          <a:p>
            <a:pPr marL="285750" indent="-285750">
              <a:buFont typeface="Arial" panose="020B0604020202020204" pitchFamily="34" charset="0"/>
              <a:buChar char="•"/>
            </a:pPr>
            <a:r>
              <a:rPr lang="en-US" b="1" dirty="0" smtClean="0"/>
              <a:t>Sabbatical (UNAM) </a:t>
            </a:r>
            <a:endParaRPr lang="en-US" b="1" dirty="0"/>
          </a:p>
        </p:txBody>
      </p:sp>
      <p:sp>
        <p:nvSpPr>
          <p:cNvPr id="21" name="TextBox 20"/>
          <p:cNvSpPr txBox="1"/>
          <p:nvPr/>
        </p:nvSpPr>
        <p:spPr>
          <a:xfrm>
            <a:off x="3240388" y="3733800"/>
            <a:ext cx="2514600" cy="2616101"/>
          </a:xfrm>
          <a:prstGeom prst="rect">
            <a:avLst/>
          </a:prstGeom>
          <a:noFill/>
        </p:spPr>
        <p:txBody>
          <a:bodyPr wrap="square" rtlCol="0">
            <a:spAutoFit/>
          </a:bodyPr>
          <a:lstStyle/>
          <a:p>
            <a:pPr algn="ctr"/>
            <a:r>
              <a:rPr lang="en-US" sz="2000" b="1" u="sng" dirty="0" smtClean="0"/>
              <a:t>EPRI (1993-2005)</a:t>
            </a:r>
          </a:p>
          <a:p>
            <a:pPr marL="285750" indent="-285750">
              <a:buFont typeface="Arial" panose="020B0604020202020204" pitchFamily="34" charset="0"/>
              <a:buChar char="•"/>
            </a:pPr>
            <a:r>
              <a:rPr lang="en-US" b="1" dirty="0" smtClean="0"/>
              <a:t>High-</a:t>
            </a:r>
            <a:r>
              <a:rPr lang="en-US" b="1" dirty="0" err="1" smtClean="0"/>
              <a:t>Tc</a:t>
            </a:r>
            <a:r>
              <a:rPr lang="en-US" b="1" dirty="0" smtClean="0"/>
              <a:t> Power Apps</a:t>
            </a:r>
          </a:p>
          <a:p>
            <a:pPr marL="285750" indent="-285750">
              <a:buFont typeface="Arial" panose="020B0604020202020204" pitchFamily="34" charset="0"/>
              <a:buChar char="•"/>
            </a:pPr>
            <a:r>
              <a:rPr lang="en-US" b="1" dirty="0" smtClean="0"/>
              <a:t>Wide </a:t>
            </a:r>
            <a:r>
              <a:rPr lang="en-US" b="1" dirty="0" err="1" smtClean="0"/>
              <a:t>Bandgap</a:t>
            </a:r>
            <a:r>
              <a:rPr lang="en-US" b="1" dirty="0" smtClean="0"/>
              <a:t> SCs</a:t>
            </a:r>
          </a:p>
          <a:p>
            <a:pPr marL="285750" indent="-285750">
              <a:buFont typeface="Arial" panose="020B0604020202020204" pitchFamily="34" charset="0"/>
              <a:buChar char="•"/>
            </a:pPr>
            <a:r>
              <a:rPr lang="en-US" b="1" dirty="0" smtClean="0"/>
              <a:t>Power Electronics</a:t>
            </a:r>
          </a:p>
          <a:p>
            <a:pPr marL="285750" indent="-285750">
              <a:buFont typeface="Arial" panose="020B0604020202020204" pitchFamily="34" charset="0"/>
              <a:buChar char="•"/>
            </a:pPr>
            <a:r>
              <a:rPr lang="en-US" b="1" dirty="0" smtClean="0"/>
              <a:t>“Hot” Fusion</a:t>
            </a:r>
          </a:p>
          <a:p>
            <a:pPr marL="285750" indent="-285750">
              <a:buFont typeface="Arial" panose="020B0604020202020204" pitchFamily="34" charset="0"/>
              <a:buChar char="•"/>
            </a:pPr>
            <a:r>
              <a:rPr lang="en-US" b="1" dirty="0" smtClean="0"/>
              <a:t>“Smart Grid”</a:t>
            </a:r>
          </a:p>
          <a:p>
            <a:pPr marL="285750" indent="-285750">
              <a:buFont typeface="Arial" panose="020B0604020202020204" pitchFamily="34" charset="0"/>
              <a:buChar char="•"/>
            </a:pPr>
            <a:r>
              <a:rPr lang="en-US" b="1" dirty="0" smtClean="0"/>
              <a:t>“</a:t>
            </a:r>
            <a:r>
              <a:rPr lang="en-US" b="1" dirty="0" err="1" smtClean="0"/>
              <a:t>SuperGrid</a:t>
            </a:r>
            <a:r>
              <a:rPr lang="en-US" b="1" dirty="0" smtClean="0"/>
              <a:t>”</a:t>
            </a:r>
          </a:p>
          <a:p>
            <a:pPr marL="285750" indent="-285750">
              <a:buFont typeface="Arial" panose="020B0604020202020204" pitchFamily="34" charset="0"/>
              <a:buChar char="•"/>
            </a:pPr>
            <a:r>
              <a:rPr lang="en-US" b="1" dirty="0" smtClean="0"/>
              <a:t>Visionary Energy Societies</a:t>
            </a:r>
          </a:p>
        </p:txBody>
      </p:sp>
      <p:sp>
        <p:nvSpPr>
          <p:cNvPr id="23" name="TextBox 22"/>
          <p:cNvSpPr txBox="1"/>
          <p:nvPr/>
        </p:nvSpPr>
        <p:spPr>
          <a:xfrm>
            <a:off x="6172200" y="3732299"/>
            <a:ext cx="2819400" cy="2893100"/>
          </a:xfrm>
          <a:prstGeom prst="rect">
            <a:avLst/>
          </a:prstGeom>
          <a:noFill/>
        </p:spPr>
        <p:txBody>
          <a:bodyPr wrap="square" rtlCol="0">
            <a:spAutoFit/>
          </a:bodyPr>
          <a:lstStyle/>
          <a:p>
            <a:pPr algn="ctr"/>
            <a:r>
              <a:rPr lang="en-US" sz="2000" b="1" u="sng" dirty="0" smtClean="0"/>
              <a:t>W2AGZ (2005-?)</a:t>
            </a:r>
          </a:p>
          <a:p>
            <a:pPr marL="285750" indent="-285750">
              <a:buFont typeface="Arial" panose="020B0604020202020204" pitchFamily="34" charset="0"/>
              <a:buChar char="•"/>
            </a:pPr>
            <a:r>
              <a:rPr lang="en-US" b="1" dirty="0" smtClean="0"/>
              <a:t>Due Diligence</a:t>
            </a:r>
          </a:p>
          <a:p>
            <a:pPr marL="285750" indent="-285750">
              <a:buFont typeface="Arial" panose="020B0604020202020204" pitchFamily="34" charset="0"/>
              <a:buChar char="•"/>
            </a:pPr>
            <a:r>
              <a:rPr lang="en-US" b="1" dirty="0" smtClean="0"/>
              <a:t>Tet-CuO (Stanford)</a:t>
            </a:r>
          </a:p>
          <a:p>
            <a:pPr marL="285750" indent="-285750">
              <a:buFont typeface="Arial" panose="020B0604020202020204" pitchFamily="34" charset="0"/>
              <a:buChar char="•"/>
            </a:pPr>
            <a:r>
              <a:rPr lang="en-US" b="1" dirty="0" smtClean="0"/>
              <a:t>“Proxy” DFT</a:t>
            </a:r>
          </a:p>
          <a:p>
            <a:pPr marL="285750" indent="-285750">
              <a:buFont typeface="Arial" panose="020B0604020202020204" pitchFamily="34" charset="0"/>
              <a:buChar char="•"/>
            </a:pPr>
            <a:r>
              <a:rPr lang="en-US" b="1" dirty="0" smtClean="0"/>
              <a:t>RTSC via DFT</a:t>
            </a:r>
          </a:p>
          <a:p>
            <a:pPr marL="285750" indent="-285750">
              <a:buFont typeface="Arial" panose="020B0604020202020204" pitchFamily="34" charset="0"/>
              <a:buChar char="•"/>
            </a:pPr>
            <a:r>
              <a:rPr lang="en-US" b="1" dirty="0" smtClean="0"/>
              <a:t>IASS Potsdam</a:t>
            </a:r>
          </a:p>
          <a:p>
            <a:pPr marL="285750" indent="-285750">
              <a:buFont typeface="Arial" panose="020B0604020202020204" pitchFamily="34" charset="0"/>
              <a:buChar char="•"/>
            </a:pPr>
            <a:r>
              <a:rPr lang="en-US" b="1" i="1" dirty="0" smtClean="0">
                <a:solidFill>
                  <a:srgbClr val="009900"/>
                </a:solidFill>
              </a:rPr>
              <a:t>Dual Use of NG Pipeline ROWs for Co-transport of Electricity via HTSC Cables (e.g., Keystone)</a:t>
            </a:r>
          </a:p>
        </p:txBody>
      </p:sp>
    </p:spTree>
    <p:extLst>
      <p:ext uri="{BB962C8B-B14F-4D97-AF65-F5344CB8AC3E}">
        <p14:creationId xmlns:p14="http://schemas.microsoft.com/office/powerpoint/2010/main" val="1251634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idx="4294967295"/>
          </p:nvPr>
        </p:nvSpPr>
        <p:spPr>
          <a:xfrm>
            <a:off x="457200" y="0"/>
            <a:ext cx="8229600" cy="914400"/>
          </a:xfrm>
        </p:spPr>
        <p:txBody>
          <a:bodyPr/>
          <a:lstStyle/>
          <a:p>
            <a:pPr eaLnBrk="1" hangingPunct="1"/>
            <a:r>
              <a:rPr lang="en-US" altLang="en-US" dirty="0" smtClean="0"/>
              <a:t>PMG “IAP” Career Timeline</a:t>
            </a:r>
          </a:p>
        </p:txBody>
      </p:sp>
      <p:sp>
        <p:nvSpPr>
          <p:cNvPr id="4" name="Content Placeholder 3"/>
          <p:cNvSpPr>
            <a:spLocks noGrp="1"/>
          </p:cNvSpPr>
          <p:nvPr>
            <p:ph idx="4294967295"/>
          </p:nvPr>
        </p:nvSpPr>
        <p:spPr>
          <a:xfrm>
            <a:off x="152400" y="914400"/>
            <a:ext cx="8915400" cy="5638800"/>
          </a:xfrm>
        </p:spPr>
        <p:txBody>
          <a:bodyPr/>
          <a:lstStyle/>
          <a:p>
            <a:pPr eaLnBrk="1" hangingPunct="1"/>
            <a:r>
              <a:rPr lang="en-US" altLang="en-US" sz="2200" dirty="0" smtClean="0"/>
              <a:t>IBM (1953-1993)</a:t>
            </a:r>
          </a:p>
          <a:p>
            <a:pPr lvl="1" eaLnBrk="1" hangingPunct="1"/>
            <a:r>
              <a:rPr lang="en-US" altLang="en-US" sz="2200" dirty="0" smtClean="0"/>
              <a:t>Project SAGE (IBM, MIT, USAF) (1953-56)</a:t>
            </a:r>
          </a:p>
          <a:p>
            <a:pPr lvl="1" eaLnBrk="1" hangingPunct="1"/>
            <a:r>
              <a:rPr lang="en-US" altLang="en-US" sz="2200" dirty="0" smtClean="0"/>
              <a:t>IBM Education Plan (Clarkson, Harvard) (1956-65)</a:t>
            </a:r>
          </a:p>
          <a:p>
            <a:pPr lvl="1" eaLnBrk="1" hangingPunct="1"/>
            <a:r>
              <a:rPr lang="en-US" altLang="en-US" sz="2200" dirty="0" smtClean="0"/>
              <a:t>San Jose/Almaden Research Staff Member/Manager (1965-90)</a:t>
            </a:r>
          </a:p>
          <a:p>
            <a:pPr lvl="1" eaLnBrk="1" hangingPunct="1"/>
            <a:r>
              <a:rPr lang="en-US" altLang="en-US" sz="2200" dirty="0" smtClean="0"/>
              <a:t>Sabbatical: Visiting Prof @ UNAM (1990-93) </a:t>
            </a:r>
          </a:p>
          <a:p>
            <a:pPr eaLnBrk="1" hangingPunct="1"/>
            <a:r>
              <a:rPr lang="en-US" altLang="en-US" sz="2200" dirty="0" smtClean="0"/>
              <a:t>EPRI (1993-2004)</a:t>
            </a:r>
          </a:p>
          <a:p>
            <a:pPr lvl="1" eaLnBrk="1" hangingPunct="1"/>
            <a:r>
              <a:rPr lang="en-US" altLang="en-US" sz="2200" dirty="0" smtClean="0"/>
              <a:t>Science Fellow (Superconductivity, Power Electronics Devices, Fusion, “Novel Concepts”)</a:t>
            </a:r>
          </a:p>
          <a:p>
            <a:pPr eaLnBrk="1" hangingPunct="1"/>
            <a:r>
              <a:rPr lang="en-US" altLang="en-US" sz="2200" dirty="0" smtClean="0"/>
              <a:t>W2AGZ Technologies (2004-?)</a:t>
            </a:r>
          </a:p>
          <a:p>
            <a:pPr lvl="1" eaLnBrk="1" hangingPunct="1"/>
            <a:r>
              <a:rPr lang="en-US" altLang="en-US" sz="2200" dirty="0" smtClean="0"/>
              <a:t>Visionary Energy Societies (</a:t>
            </a:r>
            <a:r>
              <a:rPr lang="en-US" altLang="en-US" sz="2200" dirty="0" err="1" smtClean="0"/>
              <a:t>SuperCity</a:t>
            </a:r>
            <a:r>
              <a:rPr lang="en-US" altLang="en-US" sz="2200" dirty="0" smtClean="0"/>
              <a:t>, </a:t>
            </a:r>
            <a:r>
              <a:rPr lang="en-US" altLang="en-US" sz="2200" dirty="0" err="1" smtClean="0"/>
              <a:t>SuperSuburb</a:t>
            </a:r>
            <a:r>
              <a:rPr lang="en-US" altLang="en-US" sz="2200" dirty="0" smtClean="0"/>
              <a:t>, </a:t>
            </a:r>
            <a:r>
              <a:rPr lang="en-US" altLang="en-US" sz="2200" dirty="0" err="1" smtClean="0"/>
              <a:t>SuperGrid</a:t>
            </a:r>
            <a:r>
              <a:rPr lang="en-US" altLang="en-US" sz="2200" dirty="0" smtClean="0"/>
              <a:t>)</a:t>
            </a:r>
          </a:p>
          <a:p>
            <a:pPr lvl="1" eaLnBrk="1" hangingPunct="1"/>
            <a:r>
              <a:rPr lang="en-US" altLang="en-US" sz="2200" dirty="0" smtClean="0"/>
              <a:t>“Due Diligence” Consulting  to Silicon Valley Startups &amp; Advising Various Energy “Think Tanks,” e.g., the Potsdam Institute for Advanced Sustainable Studies (IASS)</a:t>
            </a:r>
          </a:p>
          <a:p>
            <a:pPr lvl="1" eaLnBrk="1" hangingPunct="1"/>
            <a:r>
              <a:rPr lang="en-US" altLang="en-US" sz="2200" dirty="0" smtClean="0">
                <a:solidFill>
                  <a:srgbClr val="FF0000"/>
                </a:solidFill>
              </a:rPr>
              <a:t>Uncovering the Nature of HTSC !  (see talk Y47-8 Friday)</a:t>
            </a:r>
          </a:p>
          <a:p>
            <a:pPr lvl="1" eaLnBrk="1" hangingPunct="1"/>
            <a:endParaRPr lang="en-US" altLang="en-US" sz="2200" dirty="0" smtClean="0"/>
          </a:p>
        </p:txBody>
      </p:sp>
    </p:spTree>
    <p:extLst>
      <p:ext uri="{BB962C8B-B14F-4D97-AF65-F5344CB8AC3E}">
        <p14:creationId xmlns:p14="http://schemas.microsoft.com/office/powerpoint/2010/main" val="610251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dirty="0" smtClean="0"/>
              <a:t>Selected Patents &amp; Patent Publications</a:t>
            </a:r>
            <a:endParaRPr lang="en-US" dirty="0"/>
          </a:p>
        </p:txBody>
      </p:sp>
      <p:sp>
        <p:nvSpPr>
          <p:cNvPr id="3" name="Content Placeholder 2"/>
          <p:cNvSpPr>
            <a:spLocks noGrp="1"/>
          </p:cNvSpPr>
          <p:nvPr>
            <p:ph idx="1"/>
          </p:nvPr>
        </p:nvSpPr>
        <p:spPr>
          <a:xfrm>
            <a:off x="457200" y="1493837"/>
            <a:ext cx="8229600" cy="4525963"/>
          </a:xfrm>
        </p:spPr>
        <p:txBody>
          <a:bodyPr>
            <a:normAutofit fontScale="85000" lnSpcReduction="20000"/>
          </a:bodyPr>
          <a:lstStyle/>
          <a:p>
            <a:r>
              <a:rPr lang="en-US" dirty="0" smtClean="0"/>
              <a:t>Thin Film </a:t>
            </a:r>
            <a:r>
              <a:rPr lang="en-US" dirty="0" err="1" smtClean="0"/>
              <a:t>Magnetoresistance</a:t>
            </a:r>
            <a:r>
              <a:rPr lang="en-US" dirty="0" smtClean="0"/>
              <a:t> Sensor </a:t>
            </a:r>
            <a:r>
              <a:rPr lang="en-US" sz="2400" dirty="0" smtClean="0"/>
              <a:t>(</a:t>
            </a:r>
            <a:r>
              <a:rPr lang="en-US" sz="2400" i="1" dirty="0" smtClean="0"/>
              <a:t>Clarkson Senior Thesis, 1959</a:t>
            </a:r>
            <a:r>
              <a:rPr lang="en-US" sz="2400" dirty="0" smtClean="0"/>
              <a:t>)</a:t>
            </a:r>
            <a:endParaRPr lang="en-US" dirty="0" smtClean="0"/>
          </a:p>
          <a:p>
            <a:r>
              <a:rPr lang="en-US" dirty="0" smtClean="0"/>
              <a:t>Interactive Graphics Program </a:t>
            </a:r>
            <a:r>
              <a:rPr lang="en-US" sz="2400" dirty="0" smtClean="0"/>
              <a:t>(</a:t>
            </a:r>
            <a:r>
              <a:rPr lang="en-US" sz="2400" i="1" dirty="0" smtClean="0"/>
              <a:t>1970</a:t>
            </a:r>
            <a:r>
              <a:rPr lang="en-US" sz="2400" dirty="0" smtClean="0"/>
              <a:t>)</a:t>
            </a:r>
          </a:p>
          <a:p>
            <a:r>
              <a:rPr lang="en-US" dirty="0" err="1" smtClean="0"/>
              <a:t>Isostructural</a:t>
            </a:r>
            <a:r>
              <a:rPr lang="en-US" dirty="0" smtClean="0"/>
              <a:t> Organic Junctions </a:t>
            </a:r>
            <a:r>
              <a:rPr lang="en-US" sz="2400" dirty="0" smtClean="0"/>
              <a:t>(</a:t>
            </a:r>
            <a:r>
              <a:rPr lang="en-US" sz="2400" i="1" dirty="0" smtClean="0"/>
              <a:t>1977</a:t>
            </a:r>
            <a:r>
              <a:rPr lang="en-US" sz="2400" dirty="0" smtClean="0"/>
              <a:t>)</a:t>
            </a:r>
          </a:p>
          <a:p>
            <a:r>
              <a:rPr lang="en-US" dirty="0" smtClean="0"/>
              <a:t>Method &amp; Means for Calculation of </a:t>
            </a:r>
            <a:r>
              <a:rPr lang="en-US" dirty="0" err="1" smtClean="0"/>
              <a:t>Hypogeometric</a:t>
            </a:r>
            <a:r>
              <a:rPr lang="en-US" dirty="0" smtClean="0"/>
              <a:t> Functions on Parallel Processors </a:t>
            </a:r>
            <a:r>
              <a:rPr lang="en-US" sz="2400" dirty="0" smtClean="0"/>
              <a:t>(</a:t>
            </a:r>
            <a:r>
              <a:rPr lang="en-US" sz="2400" i="1" dirty="0" smtClean="0"/>
              <a:t>1980</a:t>
            </a:r>
            <a:r>
              <a:rPr lang="en-US" sz="2400" dirty="0" smtClean="0"/>
              <a:t>)</a:t>
            </a:r>
          </a:p>
          <a:p>
            <a:r>
              <a:rPr lang="en-US" dirty="0" smtClean="0"/>
              <a:t>Additives for Carbon-Loaded Polymers </a:t>
            </a:r>
            <a:r>
              <a:rPr lang="en-US" sz="2400" dirty="0" smtClean="0"/>
              <a:t>(</a:t>
            </a:r>
            <a:r>
              <a:rPr lang="en-US" sz="2400" i="1" dirty="0" smtClean="0"/>
              <a:t>1984</a:t>
            </a:r>
            <a:r>
              <a:rPr lang="en-US" sz="2400" dirty="0" smtClean="0"/>
              <a:t>)</a:t>
            </a:r>
          </a:p>
          <a:p>
            <a:r>
              <a:rPr lang="en-US" dirty="0" smtClean="0"/>
              <a:t>Preparation &amp; Processing of High Temperature Superconductors </a:t>
            </a:r>
            <a:r>
              <a:rPr lang="en-US" sz="2400" dirty="0" smtClean="0"/>
              <a:t>(</a:t>
            </a:r>
            <a:r>
              <a:rPr lang="en-US" sz="2400" i="1" dirty="0" smtClean="0"/>
              <a:t>1987</a:t>
            </a:r>
            <a:r>
              <a:rPr lang="en-US" sz="2400" dirty="0" smtClean="0"/>
              <a:t>)</a:t>
            </a:r>
          </a:p>
          <a:p>
            <a:r>
              <a:rPr lang="en-US" dirty="0" smtClean="0"/>
              <a:t>Preparation of Electron High Temperature Superconductors </a:t>
            </a:r>
            <a:r>
              <a:rPr lang="en-US" sz="2400" dirty="0" smtClean="0"/>
              <a:t>(</a:t>
            </a:r>
            <a:r>
              <a:rPr lang="en-US" sz="2400" i="1" dirty="0" smtClean="0"/>
              <a:t>1991</a:t>
            </a:r>
            <a:r>
              <a:rPr lang="en-US" sz="2400" dirty="0" smtClean="0"/>
              <a:t>)</a:t>
            </a:r>
          </a:p>
          <a:p>
            <a:endParaRPr lang="en-US" dirty="0" smtClean="0"/>
          </a:p>
          <a:p>
            <a:endParaRPr lang="en-US" dirty="0"/>
          </a:p>
        </p:txBody>
      </p:sp>
    </p:spTree>
    <p:extLst>
      <p:ext uri="{BB962C8B-B14F-4D97-AF65-F5344CB8AC3E}">
        <p14:creationId xmlns:p14="http://schemas.microsoft.com/office/powerpoint/2010/main" val="1319457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PRLs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Non-direct Processes and Optical Properties of Metals </a:t>
            </a:r>
            <a:r>
              <a:rPr lang="en-US" sz="2600" dirty="0" smtClean="0"/>
              <a:t>(</a:t>
            </a:r>
            <a:r>
              <a:rPr lang="en-US" sz="2600" i="1" dirty="0" smtClean="0"/>
              <a:t>1967</a:t>
            </a:r>
            <a:r>
              <a:rPr lang="en-US" sz="2600" dirty="0" smtClean="0"/>
              <a:t>)</a:t>
            </a:r>
          </a:p>
          <a:p>
            <a:r>
              <a:rPr lang="en-US" dirty="0" smtClean="0"/>
              <a:t>Temperature Dependence of the Near-Infrared Optical Properties of TCNQ </a:t>
            </a:r>
            <a:r>
              <a:rPr lang="en-US" sz="2600" dirty="0" smtClean="0"/>
              <a:t>(</a:t>
            </a:r>
            <a:r>
              <a:rPr lang="en-US" sz="2600" i="1" dirty="0" smtClean="0"/>
              <a:t>1973</a:t>
            </a:r>
            <a:r>
              <a:rPr lang="en-US" sz="2600" dirty="0" smtClean="0"/>
              <a:t>)</a:t>
            </a:r>
          </a:p>
          <a:p>
            <a:r>
              <a:rPr lang="en-US" dirty="0" smtClean="0"/>
              <a:t>Low-Temperature Specific Heat of (SN)x </a:t>
            </a:r>
            <a:r>
              <a:rPr lang="en-US" sz="2600" dirty="0" smtClean="0"/>
              <a:t>(</a:t>
            </a:r>
            <a:r>
              <a:rPr lang="en-US" sz="2600" i="1" dirty="0" smtClean="0"/>
              <a:t>1974</a:t>
            </a:r>
            <a:r>
              <a:rPr lang="en-US" sz="2600" dirty="0" smtClean="0"/>
              <a:t>)</a:t>
            </a:r>
          </a:p>
          <a:p>
            <a:r>
              <a:rPr lang="en-US" dirty="0" smtClean="0">
                <a:solidFill>
                  <a:srgbClr val="FF0000"/>
                </a:solidFill>
              </a:rPr>
              <a:t>*</a:t>
            </a:r>
            <a:r>
              <a:rPr lang="en-US" dirty="0" smtClean="0"/>
              <a:t>Optical Properties of Polymeric (SN)x </a:t>
            </a:r>
            <a:r>
              <a:rPr lang="en-US" sz="2600" dirty="0" smtClean="0"/>
              <a:t>(</a:t>
            </a:r>
            <a:r>
              <a:rPr lang="en-US" sz="2600" i="1" dirty="0" smtClean="0"/>
              <a:t>1975</a:t>
            </a:r>
            <a:r>
              <a:rPr lang="en-US" sz="2600" dirty="0" smtClean="0"/>
              <a:t>)</a:t>
            </a:r>
          </a:p>
          <a:p>
            <a:r>
              <a:rPr lang="en-US" dirty="0" smtClean="0">
                <a:solidFill>
                  <a:srgbClr val="FF0000"/>
                </a:solidFill>
              </a:rPr>
              <a:t>*</a:t>
            </a:r>
            <a:r>
              <a:rPr lang="en-US" dirty="0" smtClean="0"/>
              <a:t>OPW Band Structure of (SN)x </a:t>
            </a:r>
            <a:r>
              <a:rPr lang="en-US" sz="2600" dirty="0" smtClean="0"/>
              <a:t>(</a:t>
            </a:r>
            <a:r>
              <a:rPr lang="en-US" sz="2600" i="1" dirty="0" smtClean="0"/>
              <a:t>1975</a:t>
            </a:r>
            <a:r>
              <a:rPr lang="en-US" sz="2600" dirty="0" smtClean="0"/>
              <a:t>)</a:t>
            </a:r>
          </a:p>
          <a:p>
            <a:r>
              <a:rPr lang="en-US" dirty="0" smtClean="0">
                <a:solidFill>
                  <a:srgbClr val="FF0000"/>
                </a:solidFill>
              </a:rPr>
              <a:t>*</a:t>
            </a:r>
            <a:r>
              <a:rPr lang="en-US" dirty="0" smtClean="0"/>
              <a:t>XPS Determination of the Valence Band Structure of (SN)x </a:t>
            </a:r>
            <a:r>
              <a:rPr lang="en-US" sz="2600" dirty="0" smtClean="0"/>
              <a:t>(</a:t>
            </a:r>
            <a:r>
              <a:rPr lang="en-US" sz="2600" i="1" dirty="0" smtClean="0"/>
              <a:t>1975</a:t>
            </a:r>
            <a:r>
              <a:rPr lang="en-US" sz="2600" dirty="0" smtClean="0"/>
              <a:t>)</a:t>
            </a:r>
          </a:p>
          <a:p>
            <a:r>
              <a:rPr lang="en-US" dirty="0" smtClean="0"/>
              <a:t>Properties of Brominated (SN)x </a:t>
            </a:r>
            <a:r>
              <a:rPr lang="en-US" sz="2600" dirty="0" smtClean="0"/>
              <a:t>(</a:t>
            </a:r>
            <a:r>
              <a:rPr lang="en-US" sz="2600" i="1" dirty="0" smtClean="0"/>
              <a:t>1977</a:t>
            </a:r>
            <a:r>
              <a:rPr lang="en-US" sz="2600" dirty="0" smtClean="0"/>
              <a:t>)</a:t>
            </a:r>
          </a:p>
          <a:p>
            <a:r>
              <a:rPr lang="en-US" dirty="0" smtClean="0"/>
              <a:t>Broken-Symmetry Band Structure of (TMTSF)2-X </a:t>
            </a:r>
            <a:r>
              <a:rPr lang="en-US" sz="2600" dirty="0" smtClean="0"/>
              <a:t>(</a:t>
            </a:r>
            <a:r>
              <a:rPr lang="en-US" sz="2600" i="1" dirty="0" smtClean="0"/>
              <a:t>1983</a:t>
            </a:r>
            <a:r>
              <a:rPr lang="en-US" sz="2600" dirty="0" smtClean="0"/>
              <a:t>)</a:t>
            </a:r>
          </a:p>
          <a:p>
            <a:r>
              <a:rPr lang="en-US" dirty="0" smtClean="0"/>
              <a:t>Evidence for Superconductivity in La2CuO4 </a:t>
            </a:r>
            <a:r>
              <a:rPr lang="en-US" sz="2600" dirty="0" smtClean="0"/>
              <a:t>(</a:t>
            </a:r>
            <a:r>
              <a:rPr lang="en-US" sz="2600" i="1" dirty="0" smtClean="0"/>
              <a:t>1987</a:t>
            </a:r>
            <a:r>
              <a:rPr lang="en-US" sz="2600" dirty="0" smtClean="0"/>
              <a:t>)</a:t>
            </a:r>
            <a:endParaRPr lang="en-US" sz="2600" dirty="0"/>
          </a:p>
        </p:txBody>
      </p:sp>
      <p:sp>
        <p:nvSpPr>
          <p:cNvPr id="4" name="TextBox 3"/>
          <p:cNvSpPr txBox="1"/>
          <p:nvPr/>
        </p:nvSpPr>
        <p:spPr>
          <a:xfrm>
            <a:off x="609600" y="6172200"/>
            <a:ext cx="7848600" cy="461665"/>
          </a:xfrm>
          <a:prstGeom prst="rect">
            <a:avLst/>
          </a:prstGeom>
          <a:noFill/>
        </p:spPr>
        <p:txBody>
          <a:bodyPr wrap="square" rtlCol="0">
            <a:spAutoFit/>
          </a:bodyPr>
          <a:lstStyle/>
          <a:p>
            <a:r>
              <a:rPr lang="en-US" sz="2400" b="1" i="1" dirty="0" smtClean="0">
                <a:solidFill>
                  <a:srgbClr val="FF0000"/>
                </a:solidFill>
              </a:rPr>
              <a:t>* All in one month!</a:t>
            </a:r>
            <a:endParaRPr lang="en-US" sz="2400" b="1" i="1" dirty="0">
              <a:solidFill>
                <a:srgbClr val="FF0000"/>
              </a:solidFill>
            </a:endParaRPr>
          </a:p>
        </p:txBody>
      </p:sp>
    </p:spTree>
    <p:extLst>
      <p:ext uri="{BB962C8B-B14F-4D97-AF65-F5344CB8AC3E}">
        <p14:creationId xmlns:p14="http://schemas.microsoft.com/office/powerpoint/2010/main" val="41420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a:bodyPr>
          <a:lstStyle/>
          <a:p>
            <a:r>
              <a:rPr lang="en-US" sz="3600" dirty="0" smtClean="0"/>
              <a:t>Selected Popular Articles (IBM, EPRI, W2AGZ)</a:t>
            </a:r>
            <a:endParaRPr lang="en-US" sz="3600" dirty="0"/>
          </a:p>
        </p:txBody>
      </p:sp>
      <p:sp>
        <p:nvSpPr>
          <p:cNvPr id="3" name="Content Placeholder 2"/>
          <p:cNvSpPr>
            <a:spLocks noGrp="1"/>
          </p:cNvSpPr>
          <p:nvPr>
            <p:ph idx="1"/>
          </p:nvPr>
        </p:nvSpPr>
        <p:spPr>
          <a:xfrm>
            <a:off x="457200" y="1295400"/>
            <a:ext cx="8229600" cy="4525963"/>
          </a:xfrm>
        </p:spPr>
        <p:txBody>
          <a:bodyPr>
            <a:normAutofit fontScale="92500" lnSpcReduction="10000"/>
          </a:bodyPr>
          <a:lstStyle/>
          <a:p>
            <a:r>
              <a:rPr lang="en-US" dirty="0" smtClean="0"/>
              <a:t>Do-it-yourself Superconductors </a:t>
            </a:r>
            <a:r>
              <a:rPr lang="en-US" sz="2200" dirty="0" smtClean="0"/>
              <a:t>(</a:t>
            </a:r>
            <a:r>
              <a:rPr lang="en-US" sz="2200" i="1" dirty="0" smtClean="0"/>
              <a:t>New Scientist, 1987</a:t>
            </a:r>
            <a:r>
              <a:rPr lang="en-US" sz="3000" dirty="0" smtClean="0"/>
              <a:t>)</a:t>
            </a:r>
          </a:p>
          <a:p>
            <a:r>
              <a:rPr lang="en-US" dirty="0" smtClean="0"/>
              <a:t>HTSC: Four Years Since Bednorz &amp; Mueller </a:t>
            </a:r>
            <a:r>
              <a:rPr lang="en-US" sz="2200" dirty="0" smtClean="0"/>
              <a:t>(</a:t>
            </a:r>
            <a:r>
              <a:rPr lang="en-US" sz="2200" i="1" dirty="0" smtClean="0"/>
              <a:t>Advanced Materials, 1990</a:t>
            </a:r>
            <a:r>
              <a:rPr lang="en-US" sz="2200" dirty="0" smtClean="0"/>
              <a:t>)</a:t>
            </a:r>
          </a:p>
          <a:p>
            <a:r>
              <a:rPr lang="en-US" dirty="0" smtClean="0"/>
              <a:t>Another December Revolution? </a:t>
            </a:r>
            <a:r>
              <a:rPr lang="en-US" sz="2200" dirty="0" smtClean="0"/>
              <a:t>(</a:t>
            </a:r>
            <a:r>
              <a:rPr lang="en-US" sz="2200" i="1" dirty="0" smtClean="0"/>
              <a:t>Nature, 1994</a:t>
            </a:r>
            <a:r>
              <a:rPr lang="en-US" sz="2200" dirty="0" smtClean="0"/>
              <a:t>)</a:t>
            </a:r>
          </a:p>
          <a:p>
            <a:r>
              <a:rPr lang="en-US" dirty="0" smtClean="0"/>
              <a:t>Researchers Find Extraordinarily High-</a:t>
            </a:r>
            <a:r>
              <a:rPr lang="en-US" dirty="0" err="1" smtClean="0"/>
              <a:t>Tc</a:t>
            </a:r>
            <a:r>
              <a:rPr lang="en-US" dirty="0" smtClean="0"/>
              <a:t> in Bio-Inspired </a:t>
            </a:r>
            <a:r>
              <a:rPr lang="en-US" dirty="0" err="1" smtClean="0"/>
              <a:t>Nanopolymer</a:t>
            </a:r>
            <a:r>
              <a:rPr lang="en-US" dirty="0" smtClean="0"/>
              <a:t> </a:t>
            </a:r>
            <a:r>
              <a:rPr lang="en-US" sz="2200" dirty="0" smtClean="0"/>
              <a:t>(</a:t>
            </a:r>
            <a:r>
              <a:rPr lang="en-US" sz="2200" i="1" dirty="0" smtClean="0"/>
              <a:t>Physics Today, 1998 (or 2028?) </a:t>
            </a:r>
            <a:r>
              <a:rPr lang="en-US" sz="2200" dirty="0" smtClean="0"/>
              <a:t>)</a:t>
            </a:r>
          </a:p>
          <a:p>
            <a:r>
              <a:rPr lang="en-US" dirty="0" smtClean="0"/>
              <a:t>Is a Bell Tolling for Bell Labs? </a:t>
            </a:r>
            <a:r>
              <a:rPr lang="en-US" sz="2200" dirty="0" smtClean="0"/>
              <a:t>(</a:t>
            </a:r>
            <a:r>
              <a:rPr lang="en-US" sz="2200" i="1" dirty="0" smtClean="0"/>
              <a:t>Nature, 2002</a:t>
            </a:r>
            <a:r>
              <a:rPr lang="en-US" sz="2200" dirty="0" smtClean="0"/>
              <a:t>)</a:t>
            </a:r>
          </a:p>
          <a:p>
            <a:r>
              <a:rPr lang="en-US" dirty="0" smtClean="0"/>
              <a:t>Hydrogen Lifts Off – With a Heavy Load </a:t>
            </a:r>
            <a:r>
              <a:rPr lang="en-US" sz="2200" dirty="0" smtClean="0"/>
              <a:t>(</a:t>
            </a:r>
            <a:r>
              <a:rPr lang="en-US" sz="2200" i="1" dirty="0" smtClean="0"/>
              <a:t>Nature, 2003</a:t>
            </a:r>
            <a:r>
              <a:rPr lang="en-US" sz="2200" dirty="0" smtClean="0"/>
              <a:t>)</a:t>
            </a:r>
          </a:p>
          <a:p>
            <a:r>
              <a:rPr lang="en-US" dirty="0" smtClean="0"/>
              <a:t>A Worthy Hero for Boys and Men </a:t>
            </a:r>
            <a:r>
              <a:rPr lang="en-US" sz="2200" dirty="0" smtClean="0"/>
              <a:t>(</a:t>
            </a:r>
            <a:r>
              <a:rPr lang="en-US" sz="2200" i="1" dirty="0" smtClean="0"/>
              <a:t>San Jose Mercury News, 1999</a:t>
            </a:r>
            <a:r>
              <a:rPr lang="en-US" sz="2200" dirty="0" smtClean="0"/>
              <a:t>)</a:t>
            </a:r>
            <a:endParaRPr lang="en-US" dirty="0" smtClean="0"/>
          </a:p>
          <a:p>
            <a:endParaRPr lang="en-US" dirty="0"/>
          </a:p>
        </p:txBody>
      </p:sp>
    </p:spTree>
    <p:extLst>
      <p:ext uri="{BB962C8B-B14F-4D97-AF65-F5344CB8AC3E}">
        <p14:creationId xmlns:p14="http://schemas.microsoft.com/office/powerpoint/2010/main" val="3069394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4803</TotalTime>
  <Words>1779</Words>
  <Application>Microsoft Office PowerPoint</Application>
  <PresentationFormat>On-screen Show (4:3)</PresentationFormat>
  <Paragraphs>366</Paragraphs>
  <Slides>51</Slides>
  <Notes>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51</vt:i4>
      </vt:variant>
    </vt:vector>
  </HeadingPairs>
  <TitlesOfParts>
    <vt:vector size="56" baseType="lpstr">
      <vt:lpstr>Office Theme</vt:lpstr>
      <vt:lpstr>3_Blank</vt:lpstr>
      <vt:lpstr>Default Design</vt:lpstr>
      <vt:lpstr>1_Default Design</vt:lpstr>
      <vt:lpstr>Photo Editor Photo</vt:lpstr>
      <vt:lpstr>Setup</vt:lpstr>
      <vt:lpstr>PowerPoint Presentation</vt:lpstr>
      <vt:lpstr>Three Famous Applied Physicists</vt:lpstr>
      <vt:lpstr>Two Other Famous Applied Physicists</vt:lpstr>
      <vt:lpstr>...and Finally One More...</vt:lpstr>
      <vt:lpstr>PMG “IAP” Career Timeline</vt:lpstr>
      <vt:lpstr>Selected Patents &amp; Patent Publications</vt:lpstr>
      <vt:lpstr>Selected PRLs</vt:lpstr>
      <vt:lpstr>Selected Popular Articles (IBM, EPRI, W2AGZ)</vt:lpstr>
      <vt:lpstr>IBM</vt:lpstr>
      <vt:lpstr>Following In His Shoes</vt:lpstr>
      <vt:lpstr>PowerPoint Presentation</vt:lpstr>
      <vt:lpstr>1953 Project Sage – IBM/MIT</vt:lpstr>
      <vt:lpstr>1954 TX-0: The First Transistor Computer</vt:lpstr>
      <vt:lpstr>PowerPoint Presentation</vt:lpstr>
      <vt:lpstr>Little, 1963</vt:lpstr>
      <vt:lpstr>Polysulfur Nitride, (SNx)</vt:lpstr>
      <vt:lpstr>PowerPoint Presentation</vt:lpstr>
      <vt:lpstr>PowerPoint Presentation</vt:lpstr>
      <vt:lpstr>PowerPoint Presentation</vt:lpstr>
      <vt:lpstr>PowerPoint Presentation</vt:lpstr>
      <vt:lpstr>The Praseodymium Paradox</vt:lpstr>
      <vt:lpstr>The Almaden 1-2-3 Story: 1986-89</vt:lpstr>
      <vt:lpstr>PowerPoint Presentation</vt:lpstr>
      <vt:lpstr>Band of Brothers (and a Sister!) http://www.w2agz.com/The%20Picture%20Story.htm</vt:lpstr>
      <vt:lpstr>The Levitators</vt:lpstr>
      <vt:lpstr>EPRI</vt:lpstr>
      <vt:lpstr>Next In Her Shoes</vt:lpstr>
      <vt:lpstr>From this:..faster, smaller, cooler…and cheaper!</vt:lpstr>
      <vt:lpstr>To this…</vt:lpstr>
      <vt:lpstr>…and this…</vt:lpstr>
      <vt:lpstr>…and this!</vt:lpstr>
      <vt:lpstr>…and…Finally This!</vt:lpstr>
      <vt:lpstr>PowerPoint Presentation</vt:lpstr>
      <vt:lpstr>The Energy Enterprise...</vt:lpstr>
      <vt:lpstr>My Virtual Grandfather (@ 94)</vt:lpstr>
      <vt:lpstr>SuperCities &amp; SuperGrids</vt:lpstr>
      <vt:lpstr>PowerPoint Presentation</vt:lpstr>
      <vt:lpstr>The Future? Physics Today, November 1998</vt:lpstr>
      <vt:lpstr>W2AGZ &amp; Beyond</vt:lpstr>
      <vt:lpstr>PowerPoint Presentation</vt:lpstr>
      <vt:lpstr>PowerPoint Presentation</vt:lpstr>
      <vt:lpstr>PowerPoint Presentation</vt:lpstr>
      <vt:lpstr>So let’s do it and “compute” what happens!</vt:lpstr>
      <vt:lpstr>PowerPoint Presentation</vt:lpstr>
      <vt:lpstr>Opportunities to Exploit the Keystone XL Pipeline ROW for the Dual Transport of Chemical and Electrical Energy</vt:lpstr>
      <vt:lpstr>The Take-Home...</vt:lpstr>
      <vt:lpstr>“You can’t always get what you want…”</vt:lpstr>
      <vt:lpstr>“…you get what you need!”</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97</cp:revision>
  <dcterms:created xsi:type="dcterms:W3CDTF">2006-08-16T00:00:00Z</dcterms:created>
  <dcterms:modified xsi:type="dcterms:W3CDTF">2014-03-02T01:27:55Z</dcterms:modified>
</cp:coreProperties>
</file>