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5" r:id="rId7"/>
    <p:sldId id="277" r:id="rId8"/>
    <p:sldId id="260" r:id="rId9"/>
    <p:sldId id="261" r:id="rId10"/>
    <p:sldId id="262" r:id="rId11"/>
    <p:sldId id="263" r:id="rId12"/>
    <p:sldId id="264" r:id="rId13"/>
    <p:sldId id="267" r:id="rId14"/>
    <p:sldId id="271" r:id="rId15"/>
    <p:sldId id="270" r:id="rId16"/>
    <p:sldId id="268" r:id="rId17"/>
    <p:sldId id="272" r:id="rId18"/>
    <p:sldId id="273" r:id="rId19"/>
    <p:sldId id="278" r:id="rId20"/>
    <p:sldId id="284" r:id="rId21"/>
    <p:sldId id="283" r:id="rId22"/>
    <p:sldId id="282" r:id="rId23"/>
    <p:sldId id="279" r:id="rId24"/>
    <p:sldId id="285" r:id="rId25"/>
    <p:sldId id="281" r:id="rId26"/>
    <p:sldId id="286" r:id="rId27"/>
    <p:sldId id="287" r:id="rId28"/>
    <p:sldId id="288" r:id="rId29"/>
    <p:sldId id="274" r:id="rId30"/>
    <p:sldId id="275" r:id="rId31"/>
    <p:sldId id="2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MG-Professional%20Career\Library\Electricity%20Generation\2001%20-%202012%20Net%20Generation%20for%20All%20Sec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Plots!$E$43</c:f>
              <c:strCache>
                <c:ptCount val="1"/>
                <c:pt idx="0">
                  <c:v>2012</c:v>
                </c:pt>
              </c:strCache>
            </c:strRef>
          </c:tx>
          <c:dLbls>
            <c:dLbl>
              <c:idx val="3"/>
              <c:layout>
                <c:manualLayout>
                  <c:x val="2.8921287665896887E-2"/>
                  <c:y val="-5.3319351522288852E-3"/>
                </c:manualLayout>
              </c:layout>
              <c:tx>
                <c:rich>
                  <a:bodyPr/>
                  <a:lstStyle/>
                  <a:p>
                    <a:r>
                      <a:rPr lang="en-US" dirty="0" smtClean="0"/>
                      <a:t>Hydro</a:t>
                    </a:r>
                    <a:r>
                      <a:rPr lang="en-US" dirty="0"/>
                      <a:t>
7%</a:t>
                    </a:r>
                  </a:p>
                </c:rich>
              </c:tx>
              <c:showLegendKey val="0"/>
              <c:showVal val="0"/>
              <c:showCatName val="1"/>
              <c:showSerName val="0"/>
              <c:showPercent val="1"/>
              <c:showBubbleSize val="0"/>
            </c:dLbl>
            <c:txPr>
              <a:bodyPr/>
              <a:lstStyle/>
              <a:p>
                <a:pPr>
                  <a:defRPr sz="1400" b="1" i="0" baseline="0"/>
                </a:pPr>
                <a:endParaRPr lang="en-US"/>
              </a:p>
            </c:txPr>
            <c:showLegendKey val="0"/>
            <c:showVal val="0"/>
            <c:showCatName val="1"/>
            <c:showSerName val="0"/>
            <c:showPercent val="1"/>
            <c:showBubbleSize val="0"/>
            <c:showLeaderLines val="1"/>
          </c:dLbls>
          <c:cat>
            <c:strRef>
              <c:f>Plots!$A$44:$A$49</c:f>
              <c:strCache>
                <c:ptCount val="6"/>
                <c:pt idx="0">
                  <c:v>Coal</c:v>
                </c:pt>
                <c:pt idx="1">
                  <c:v>Natural Gas</c:v>
                </c:pt>
                <c:pt idx="2">
                  <c:v>Nuclear</c:v>
                </c:pt>
                <c:pt idx="3">
                  <c:v>Hydroelectric</c:v>
                </c:pt>
                <c:pt idx="4">
                  <c:v>Renewables</c:v>
                </c:pt>
                <c:pt idx="5">
                  <c:v>Other</c:v>
                </c:pt>
              </c:strCache>
            </c:strRef>
          </c:cat>
          <c:val>
            <c:numRef>
              <c:f>Plots!$E$44:$E$49</c:f>
              <c:numCache>
                <c:formatCode>0.0%</c:formatCode>
                <c:ptCount val="6"/>
                <c:pt idx="0">
                  <c:v>0.38406984123608884</c:v>
                </c:pt>
                <c:pt idx="1">
                  <c:v>0.31154553884218816</c:v>
                </c:pt>
                <c:pt idx="2">
                  <c:v>0.19475102212953802</c:v>
                </c:pt>
                <c:pt idx="3">
                  <c:v>7.000299468576178E-2</c:v>
                </c:pt>
                <c:pt idx="4">
                  <c:v>5.5384472845440041E-2</c:v>
                </c:pt>
                <c:pt idx="5">
                  <c:v>1.0611768988472105E-2</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49DC-1D45-47B6-A944-FD37D528D886}" type="datetimeFigureOut">
              <a:rPr lang="en-US" smtClean="0"/>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FB433-F7EF-4F80-B5F4-ABB0DA2DE182}" type="slidenum">
              <a:rPr lang="en-US" smtClean="0"/>
              <a:t>‹#›</a:t>
            </a:fld>
            <a:endParaRPr lang="en-US"/>
          </a:p>
        </p:txBody>
      </p:sp>
    </p:spTree>
    <p:extLst>
      <p:ext uri="{BB962C8B-B14F-4D97-AF65-F5344CB8AC3E}">
        <p14:creationId xmlns:p14="http://schemas.microsoft.com/office/powerpoint/2010/main" val="207604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charset="0"/>
              </a:defRPr>
            </a:lvl1pPr>
            <a:lvl2pPr marL="742880" indent="-285723" eaLnBrk="0" hangingPunct="0">
              <a:defRPr sz="2400">
                <a:solidFill>
                  <a:schemeClr val="tx1"/>
                </a:solidFill>
                <a:latin typeface="Times New Roman" pitchFamily="18" charset="0"/>
                <a:cs typeface="Arial" charset="0"/>
              </a:defRPr>
            </a:lvl2pPr>
            <a:lvl3pPr marL="1142893" indent="-228579" eaLnBrk="0" hangingPunct="0">
              <a:defRPr sz="2400">
                <a:solidFill>
                  <a:schemeClr val="tx1"/>
                </a:solidFill>
                <a:latin typeface="Times New Roman" pitchFamily="18" charset="0"/>
                <a:cs typeface="Arial" charset="0"/>
              </a:defRPr>
            </a:lvl3pPr>
            <a:lvl4pPr marL="1600050" indent="-228579" eaLnBrk="0" hangingPunct="0">
              <a:defRPr sz="2400">
                <a:solidFill>
                  <a:schemeClr val="tx1"/>
                </a:solidFill>
                <a:latin typeface="Times New Roman" pitchFamily="18" charset="0"/>
                <a:cs typeface="Arial" charset="0"/>
              </a:defRPr>
            </a:lvl4pPr>
            <a:lvl5pPr marL="2057207" indent="-228579" eaLnBrk="0" hangingPunct="0">
              <a:defRPr sz="2400">
                <a:solidFill>
                  <a:schemeClr val="tx1"/>
                </a:solidFill>
                <a:latin typeface="Times New Roman" pitchFamily="18" charset="0"/>
                <a:cs typeface="Arial" charset="0"/>
              </a:defRPr>
            </a:lvl5pPr>
            <a:lvl6pPr marL="2514364" indent="-228579" eaLnBrk="0" fontAlgn="base" hangingPunct="0">
              <a:spcBef>
                <a:spcPct val="0"/>
              </a:spcBef>
              <a:spcAft>
                <a:spcPct val="0"/>
              </a:spcAft>
              <a:defRPr sz="2400">
                <a:solidFill>
                  <a:schemeClr val="tx1"/>
                </a:solidFill>
                <a:latin typeface="Times New Roman" pitchFamily="18" charset="0"/>
                <a:cs typeface="Arial" charset="0"/>
              </a:defRPr>
            </a:lvl6pPr>
            <a:lvl7pPr marL="2971522" indent="-228579" eaLnBrk="0" fontAlgn="base" hangingPunct="0">
              <a:spcBef>
                <a:spcPct val="0"/>
              </a:spcBef>
              <a:spcAft>
                <a:spcPct val="0"/>
              </a:spcAft>
              <a:defRPr sz="2400">
                <a:solidFill>
                  <a:schemeClr val="tx1"/>
                </a:solidFill>
                <a:latin typeface="Times New Roman" pitchFamily="18" charset="0"/>
                <a:cs typeface="Arial" charset="0"/>
              </a:defRPr>
            </a:lvl7pPr>
            <a:lvl8pPr marL="3428678" indent="-228579" eaLnBrk="0" fontAlgn="base" hangingPunct="0">
              <a:spcBef>
                <a:spcPct val="0"/>
              </a:spcBef>
              <a:spcAft>
                <a:spcPct val="0"/>
              </a:spcAft>
              <a:defRPr sz="2400">
                <a:solidFill>
                  <a:schemeClr val="tx1"/>
                </a:solidFill>
                <a:latin typeface="Times New Roman" pitchFamily="18" charset="0"/>
                <a:cs typeface="Arial" charset="0"/>
              </a:defRPr>
            </a:lvl8pPr>
            <a:lvl9pPr marL="3885835" indent="-228579"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160AEDA-9126-4ED0-9A80-D23D337F0777}" type="slidenum">
              <a:rPr lang="en-US" altLang="en-US" sz="1200">
                <a:solidFill>
                  <a:prstClr val="black"/>
                </a:solidFill>
              </a:rPr>
              <a:pPr eaLnBrk="1" hangingPunct="1"/>
              <a:t>2</a:t>
            </a:fld>
            <a:endParaRPr lang="en-US" altLang="en-US" sz="1200">
              <a:solidFill>
                <a:prstClr val="black"/>
              </a:solidFill>
            </a:endParaRPr>
          </a:p>
        </p:txBody>
      </p:sp>
      <p:sp>
        <p:nvSpPr>
          <p:cNvPr id="32771" name="Rectangle 7"/>
          <p:cNvSpPr txBox="1">
            <a:spLocks noGrp="1"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1" rIns="89982" bIns="46791" anchor="b"/>
          <a:lstStyle>
            <a:lvl1pPr defTabSz="442913" eaLnBrk="0" hangingPunct="0">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1pPr>
            <a:lvl2pPr marL="742950" indent="-285750" defTabSz="442913" eaLnBrk="0" hangingPunct="0">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2pPr>
            <a:lvl3pPr marL="1143000" indent="-228600" defTabSz="442913" eaLnBrk="0" hangingPunct="0">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3pPr>
            <a:lvl4pPr marL="1600200" indent="-228600" defTabSz="442913" eaLnBrk="0" hangingPunct="0">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4pPr>
            <a:lvl5pPr marL="2057400" indent="-228600" defTabSz="442913" eaLnBrk="0" hangingPunct="0">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5pPr>
            <a:lvl6pPr marL="2514600" indent="-228600" defTabSz="442913" eaLnBrk="0" fontAlgn="base" hangingPunct="0">
              <a:spcBef>
                <a:spcPct val="0"/>
              </a:spcBef>
              <a:spcAft>
                <a:spcPct val="0"/>
              </a:spcAft>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6pPr>
            <a:lvl7pPr marL="2971800" indent="-228600" defTabSz="442913" eaLnBrk="0" fontAlgn="base" hangingPunct="0">
              <a:spcBef>
                <a:spcPct val="0"/>
              </a:spcBef>
              <a:spcAft>
                <a:spcPct val="0"/>
              </a:spcAft>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7pPr>
            <a:lvl8pPr marL="3429000" indent="-228600" defTabSz="442913" eaLnBrk="0" fontAlgn="base" hangingPunct="0">
              <a:spcBef>
                <a:spcPct val="0"/>
              </a:spcBef>
              <a:spcAft>
                <a:spcPct val="0"/>
              </a:spcAft>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8pPr>
            <a:lvl9pPr marL="3886200" indent="-228600" defTabSz="442913" eaLnBrk="0" fontAlgn="base" hangingPunct="0">
              <a:spcBef>
                <a:spcPct val="0"/>
              </a:spcBef>
              <a:spcAft>
                <a:spcPct val="0"/>
              </a:spcAft>
              <a:tabLst>
                <a:tab pos="0" algn="l"/>
                <a:tab pos="912813" algn="l"/>
                <a:tab pos="1828800"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imes New Roman" pitchFamily="18" charset="0"/>
                <a:cs typeface="Arial" charset="0"/>
              </a:defRPr>
            </a:lvl9pPr>
          </a:lstStyle>
          <a:p>
            <a:pPr algn="r" eaLnBrk="1" fontAlgn="base" hangingPunct="1">
              <a:spcBef>
                <a:spcPct val="0"/>
              </a:spcBef>
              <a:spcAft>
                <a:spcPct val="0"/>
              </a:spcAft>
              <a:buSzPct val="100000"/>
            </a:pPr>
            <a:fld id="{672DDC92-EBDA-4DE9-A74E-C2EBC13B1DF5}" type="slidenum">
              <a:rPr lang="en-US" altLang="en-US" sz="1200">
                <a:solidFill>
                  <a:srgbClr val="000000"/>
                </a:solidFill>
                <a:latin typeface="Arial" charset="0"/>
                <a:ea typeface="Arial Unicode MS" pitchFamily="34" charset="-128"/>
                <a:cs typeface="Arial Unicode MS" pitchFamily="34" charset="-128"/>
              </a:rPr>
              <a:pPr algn="r" eaLnBrk="1" fontAlgn="base" hangingPunct="1">
                <a:spcBef>
                  <a:spcPct val="0"/>
                </a:spcBef>
                <a:spcAft>
                  <a:spcPct val="0"/>
                </a:spcAft>
                <a:buSzPct val="100000"/>
              </a:pPr>
              <a:t>2</a:t>
            </a:fld>
            <a:endParaRPr lang="en-US" altLang="en-US" sz="1200">
              <a:solidFill>
                <a:srgbClr val="000000"/>
              </a:solidFill>
              <a:latin typeface="Arial" charset="0"/>
              <a:ea typeface="Arial Unicode MS" pitchFamily="34" charset="-128"/>
              <a:cs typeface="Arial Unicode MS" pitchFamily="34" charset="-128"/>
            </a:endParaRPr>
          </a:p>
        </p:txBody>
      </p:sp>
      <p:sp>
        <p:nvSpPr>
          <p:cNvPr id="32772"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2" tIns="46791" rIns="89982" bIns="46791" anchor="b"/>
          <a:lstStyle>
            <a:lvl1pPr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1pPr>
            <a:lvl2pPr marL="742950" indent="-28575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2pPr>
            <a:lvl3pPr marL="11430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3pPr>
            <a:lvl4pPr marL="16002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4pPr>
            <a:lvl5pPr marL="20574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5pPr>
            <a:lvl6pPr marL="25146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6pPr>
            <a:lvl7pPr marL="29718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7pPr>
            <a:lvl8pPr marL="34290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8pPr>
            <a:lvl9pPr marL="38862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9pPr>
          </a:lstStyle>
          <a:p>
            <a:pPr algn="r" eaLnBrk="1" fontAlgn="base" hangingPunct="1">
              <a:spcBef>
                <a:spcPct val="0"/>
              </a:spcBef>
              <a:spcAft>
                <a:spcPct val="0"/>
              </a:spcAft>
              <a:buSzPct val="100000"/>
            </a:pPr>
            <a:fld id="{1AAE5F2F-2F60-40F8-8C33-EEB5C72FFB89}" type="slidenum">
              <a:rPr lang="en-US" altLang="en-US" sz="1200">
                <a:solidFill>
                  <a:srgbClr val="000000"/>
                </a:solidFill>
                <a:latin typeface="Arial" charset="0"/>
                <a:ea typeface="SimSun" pitchFamily="2" charset="-122"/>
              </a:rPr>
              <a:pPr algn="r" eaLnBrk="1" fontAlgn="base" hangingPunct="1">
                <a:spcBef>
                  <a:spcPct val="0"/>
                </a:spcBef>
                <a:spcAft>
                  <a:spcPct val="0"/>
                </a:spcAft>
                <a:buSzPct val="100000"/>
              </a:pPr>
              <a:t>2</a:t>
            </a:fld>
            <a:endParaRPr lang="en-US" altLang="en-US" sz="1200">
              <a:solidFill>
                <a:srgbClr val="000000"/>
              </a:solidFill>
              <a:latin typeface="Arial" charset="0"/>
              <a:ea typeface="SimSun" pitchFamily="2" charset="-122"/>
            </a:endParaRPr>
          </a:p>
        </p:txBody>
      </p:sp>
      <p:sp>
        <p:nvSpPr>
          <p:cNvPr id="32773" name="Text Box 2"/>
          <p:cNvSpPr txBox="1">
            <a:spLocks noChangeArrowheads="1"/>
          </p:cNvSpPr>
          <p:nvPr/>
        </p:nvSpPr>
        <p:spPr bwMode="auto">
          <a:xfrm>
            <a:off x="3881439" y="8686801"/>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1pPr>
            <a:lvl2pPr marL="742950" indent="-28575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2pPr>
            <a:lvl3pPr marL="11430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3pPr>
            <a:lvl4pPr marL="16002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4pPr>
            <a:lvl5pPr marL="2057400" indent="-228600" defTabSz="442913" eaLnBrk="0" hangingPunct="0">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5pPr>
            <a:lvl6pPr marL="25146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6pPr>
            <a:lvl7pPr marL="29718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7pPr>
            <a:lvl8pPr marL="34290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8pPr>
            <a:lvl9pPr marL="3886200" indent="-228600" defTabSz="442913" eaLnBrk="0" fontAlgn="base" hangingPunct="0">
              <a:spcBef>
                <a:spcPct val="0"/>
              </a:spcBef>
              <a:spcAft>
                <a:spcPct val="0"/>
              </a:spcAft>
              <a:tabLst>
                <a:tab pos="0" algn="l"/>
                <a:tab pos="887413" algn="l"/>
                <a:tab pos="1774825" algn="l"/>
                <a:tab pos="2662238" algn="l"/>
                <a:tab pos="3549650" algn="l"/>
                <a:tab pos="4435475" algn="l"/>
                <a:tab pos="5322888" algn="l"/>
                <a:tab pos="6210300" algn="l"/>
                <a:tab pos="7097713" algn="l"/>
                <a:tab pos="7985125" algn="l"/>
                <a:tab pos="8872538" algn="l"/>
                <a:tab pos="9759950" algn="l"/>
              </a:tabLst>
              <a:defRPr sz="2400">
                <a:solidFill>
                  <a:schemeClr val="tx1"/>
                </a:solidFill>
                <a:latin typeface="Times New Roman" pitchFamily="18" charset="0"/>
                <a:cs typeface="Arial" charset="0"/>
              </a:defRPr>
            </a:lvl9pPr>
          </a:lstStyle>
          <a:p>
            <a:pPr algn="r" eaLnBrk="1" fontAlgn="base" hangingPunct="1">
              <a:lnSpc>
                <a:spcPct val="95000"/>
              </a:lnSpc>
              <a:spcBef>
                <a:spcPct val="0"/>
              </a:spcBef>
              <a:spcAft>
                <a:spcPct val="0"/>
              </a:spcAft>
              <a:buSzPct val="45000"/>
            </a:pPr>
            <a:fld id="{5182AEC6-89AC-48BB-AB84-616A99FEA15F}" type="slidenum">
              <a:rPr lang="en-GB" altLang="en-US" sz="1300">
                <a:solidFill>
                  <a:srgbClr val="000000"/>
                </a:solidFill>
                <a:ea typeface="SimSun" pitchFamily="2" charset="-122"/>
              </a:rPr>
              <a:pPr algn="r" eaLnBrk="1" fontAlgn="base" hangingPunct="1">
                <a:lnSpc>
                  <a:spcPct val="95000"/>
                </a:lnSpc>
                <a:spcBef>
                  <a:spcPct val="0"/>
                </a:spcBef>
                <a:spcAft>
                  <a:spcPct val="0"/>
                </a:spcAft>
                <a:buSzPct val="45000"/>
              </a:pPr>
              <a:t>2</a:t>
            </a:fld>
            <a:endParaRPr lang="en-GB" altLang="en-US" sz="1300">
              <a:solidFill>
                <a:srgbClr val="000000"/>
              </a:solidFill>
              <a:ea typeface="SimSun" pitchFamily="2" charset="-122"/>
            </a:endParaRPr>
          </a:p>
        </p:txBody>
      </p:sp>
      <p:sp>
        <p:nvSpPr>
          <p:cNvPr id="32774" name="Rectangle 3"/>
          <p:cNvSpPr>
            <a:spLocks noGrp="1" noRot="1" noChangeAspect="1" noChangeArrowheads="1" noTextEdit="1"/>
          </p:cNvSpPr>
          <p:nvPr>
            <p:ph type="sldImg"/>
          </p:nvPr>
        </p:nvSpPr>
        <p:spPr>
          <a:xfrm>
            <a:off x="1143000" y="693738"/>
            <a:ext cx="4572000" cy="3429000"/>
          </a:xfrm>
          <a:ln/>
        </p:spPr>
      </p:sp>
      <p:sp>
        <p:nvSpPr>
          <p:cNvPr id="32775" name="Rectangle 4"/>
          <p:cNvSpPr>
            <a:spLocks noGrp="1" noChangeArrowheads="1"/>
          </p:cNvSpPr>
          <p:nvPr>
            <p:ph type="body" idx="1"/>
          </p:nvPr>
        </p:nvSpPr>
        <p:spPr>
          <a:xfrm>
            <a:off x="685800" y="4341813"/>
            <a:ext cx="5487988"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2" tIns="46791" rIns="89982" bIns="46791" anchor="ctr"/>
          <a:lstStyle/>
          <a:p>
            <a:pPr defTabSz="457157">
              <a:spcBef>
                <a:spcPts val="463"/>
              </a:spcBef>
              <a:tabLst>
                <a:tab pos="0" algn="l"/>
                <a:tab pos="941300" algn="l"/>
                <a:tab pos="1884186" algn="l"/>
                <a:tab pos="2825485" algn="l"/>
                <a:tab pos="3768371" algn="l"/>
                <a:tab pos="4709671" algn="l"/>
                <a:tab pos="5652558" algn="l"/>
                <a:tab pos="6593857" algn="l"/>
                <a:tab pos="7536743" algn="l"/>
                <a:tab pos="8479629" algn="l"/>
                <a:tab pos="9420929" algn="l"/>
                <a:tab pos="10363815" algn="l"/>
              </a:tabLst>
            </a:pPr>
            <a:endParaRPr lang="en-US" altLang="en-US" dirty="0" smtClean="0">
              <a:latin typeface="Arial" charset="0"/>
              <a:ea typeface="SimSun" pitchFamily="2" charset="-122"/>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5" rIns="91432"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56BB0CF-F10B-4A1B-9DBE-832C82253503}" type="slidenum">
              <a:rPr lang="en-US" altLang="en-US" sz="1200"/>
              <a:pPr algn="r" eaLnBrk="1" hangingPunct="1"/>
              <a:t>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F905D74-B4FF-4BA7-814D-7C35898A40C4}" type="slidenum">
              <a:rPr lang="en-US" smtClean="0"/>
              <a:pPr>
                <a:defRPr/>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01" indent="-285692" eaLnBrk="0" hangingPunct="0">
              <a:defRPr>
                <a:solidFill>
                  <a:schemeClr val="tx1"/>
                </a:solidFill>
                <a:latin typeface="Arial" charset="0"/>
              </a:defRPr>
            </a:lvl2pPr>
            <a:lvl3pPr marL="1142772" indent="-228555" eaLnBrk="0" hangingPunct="0">
              <a:defRPr>
                <a:solidFill>
                  <a:schemeClr val="tx1"/>
                </a:solidFill>
                <a:latin typeface="Arial" charset="0"/>
              </a:defRPr>
            </a:lvl3pPr>
            <a:lvl4pPr marL="1599881" indent="-228555" eaLnBrk="0" hangingPunct="0">
              <a:defRPr>
                <a:solidFill>
                  <a:schemeClr val="tx1"/>
                </a:solidFill>
                <a:latin typeface="Arial" charset="0"/>
              </a:defRPr>
            </a:lvl4pPr>
            <a:lvl5pPr marL="2056990" indent="-228555" eaLnBrk="0" hangingPunct="0">
              <a:defRPr>
                <a:solidFill>
                  <a:schemeClr val="tx1"/>
                </a:solidFill>
                <a:latin typeface="Arial" charset="0"/>
              </a:defRPr>
            </a:lvl5pPr>
            <a:lvl6pPr marL="2514098" indent="-228555" eaLnBrk="0" fontAlgn="base" hangingPunct="0">
              <a:spcBef>
                <a:spcPct val="0"/>
              </a:spcBef>
              <a:spcAft>
                <a:spcPct val="0"/>
              </a:spcAft>
              <a:defRPr>
                <a:solidFill>
                  <a:schemeClr val="tx1"/>
                </a:solidFill>
                <a:latin typeface="Arial" charset="0"/>
              </a:defRPr>
            </a:lvl6pPr>
            <a:lvl7pPr marL="2971207" indent="-228555" eaLnBrk="0" fontAlgn="base" hangingPunct="0">
              <a:spcBef>
                <a:spcPct val="0"/>
              </a:spcBef>
              <a:spcAft>
                <a:spcPct val="0"/>
              </a:spcAft>
              <a:defRPr>
                <a:solidFill>
                  <a:schemeClr val="tx1"/>
                </a:solidFill>
                <a:latin typeface="Arial" charset="0"/>
              </a:defRPr>
            </a:lvl7pPr>
            <a:lvl8pPr marL="3428316" indent="-228555" eaLnBrk="0" fontAlgn="base" hangingPunct="0">
              <a:spcBef>
                <a:spcPct val="0"/>
              </a:spcBef>
              <a:spcAft>
                <a:spcPct val="0"/>
              </a:spcAft>
              <a:defRPr>
                <a:solidFill>
                  <a:schemeClr val="tx1"/>
                </a:solidFill>
                <a:latin typeface="Arial" charset="0"/>
              </a:defRPr>
            </a:lvl8pPr>
            <a:lvl9pPr marL="3885424" indent="-228555" eaLnBrk="0" fontAlgn="base" hangingPunct="0">
              <a:spcBef>
                <a:spcPct val="0"/>
              </a:spcBef>
              <a:spcAft>
                <a:spcPct val="0"/>
              </a:spcAft>
              <a:defRPr>
                <a:solidFill>
                  <a:schemeClr val="tx1"/>
                </a:solidFill>
                <a:latin typeface="Arial" charset="0"/>
              </a:defRPr>
            </a:lvl9pPr>
          </a:lstStyle>
          <a:p>
            <a:pPr eaLnBrk="1" hangingPunct="1"/>
            <a:fld id="{95EE5E7F-1894-459F-9207-B5B117485B6A}" type="slidenum">
              <a:rPr lang="en-US" altLang="en-US">
                <a:solidFill>
                  <a:prstClr val="black"/>
                </a:solidFill>
              </a:rPr>
              <a:pPr eaLnBrk="1" hangingPunct="1"/>
              <a:t>23</a:t>
            </a:fld>
            <a:endParaRPr lang="en-US" alt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0" indent="-285723" eaLnBrk="0" hangingPunct="0">
              <a:defRPr>
                <a:solidFill>
                  <a:schemeClr val="tx1"/>
                </a:solidFill>
                <a:latin typeface="Arial" pitchFamily="34" charset="0"/>
              </a:defRPr>
            </a:lvl2pPr>
            <a:lvl3pPr marL="1142893" indent="-228579" eaLnBrk="0" hangingPunct="0">
              <a:defRPr>
                <a:solidFill>
                  <a:schemeClr val="tx1"/>
                </a:solidFill>
                <a:latin typeface="Arial" pitchFamily="34" charset="0"/>
              </a:defRPr>
            </a:lvl3pPr>
            <a:lvl4pPr marL="1600050" indent="-228579" eaLnBrk="0" hangingPunct="0">
              <a:defRPr>
                <a:solidFill>
                  <a:schemeClr val="tx1"/>
                </a:solidFill>
                <a:latin typeface="Arial" pitchFamily="34" charset="0"/>
              </a:defRPr>
            </a:lvl4pPr>
            <a:lvl5pPr marL="2057207" indent="-228579" eaLnBrk="0" hangingPunct="0">
              <a:defRPr>
                <a:solidFill>
                  <a:schemeClr val="tx1"/>
                </a:solidFill>
                <a:latin typeface="Arial" pitchFamily="34" charset="0"/>
              </a:defRPr>
            </a:lvl5pPr>
            <a:lvl6pPr marL="2514364" indent="-228579" eaLnBrk="0" fontAlgn="base" hangingPunct="0">
              <a:spcBef>
                <a:spcPct val="0"/>
              </a:spcBef>
              <a:spcAft>
                <a:spcPct val="0"/>
              </a:spcAft>
              <a:defRPr>
                <a:solidFill>
                  <a:schemeClr val="tx1"/>
                </a:solidFill>
                <a:latin typeface="Arial" pitchFamily="34" charset="0"/>
              </a:defRPr>
            </a:lvl6pPr>
            <a:lvl7pPr marL="2971522" indent="-228579" eaLnBrk="0" fontAlgn="base" hangingPunct="0">
              <a:spcBef>
                <a:spcPct val="0"/>
              </a:spcBef>
              <a:spcAft>
                <a:spcPct val="0"/>
              </a:spcAft>
              <a:defRPr>
                <a:solidFill>
                  <a:schemeClr val="tx1"/>
                </a:solidFill>
                <a:latin typeface="Arial" pitchFamily="34" charset="0"/>
              </a:defRPr>
            </a:lvl7pPr>
            <a:lvl8pPr marL="3428678" indent="-228579" eaLnBrk="0" fontAlgn="base" hangingPunct="0">
              <a:spcBef>
                <a:spcPct val="0"/>
              </a:spcBef>
              <a:spcAft>
                <a:spcPct val="0"/>
              </a:spcAft>
              <a:defRPr>
                <a:solidFill>
                  <a:schemeClr val="tx1"/>
                </a:solidFill>
                <a:latin typeface="Arial" pitchFamily="34" charset="0"/>
              </a:defRPr>
            </a:lvl8pPr>
            <a:lvl9pPr marL="3885835" indent="-228579" eaLnBrk="0" fontAlgn="base" hangingPunct="0">
              <a:spcBef>
                <a:spcPct val="0"/>
              </a:spcBef>
              <a:spcAft>
                <a:spcPct val="0"/>
              </a:spcAft>
              <a:defRPr>
                <a:solidFill>
                  <a:schemeClr val="tx1"/>
                </a:solidFill>
                <a:latin typeface="Arial" pitchFamily="34" charset="0"/>
              </a:defRPr>
            </a:lvl9pPr>
          </a:lstStyle>
          <a:p>
            <a:pPr eaLnBrk="1" hangingPunct="1"/>
            <a:fld id="{3A690D44-2155-4199-9605-DD3AB0CCF503}" type="slidenum">
              <a:rPr lang="en-US" altLang="en-US" smtClean="0"/>
              <a:pPr eaLnBrk="1" hangingPunct="1"/>
              <a:t>26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0" indent="-285723">
              <a:defRPr>
                <a:solidFill>
                  <a:schemeClr val="tx1"/>
                </a:solidFill>
                <a:latin typeface="Calibri" pitchFamily="34" charset="0"/>
              </a:defRPr>
            </a:lvl2pPr>
            <a:lvl3pPr marL="1142893" indent="-228579">
              <a:defRPr>
                <a:solidFill>
                  <a:schemeClr val="tx1"/>
                </a:solidFill>
                <a:latin typeface="Calibri" pitchFamily="34" charset="0"/>
              </a:defRPr>
            </a:lvl3pPr>
            <a:lvl4pPr marL="1600050" indent="-228579">
              <a:defRPr>
                <a:solidFill>
                  <a:schemeClr val="tx1"/>
                </a:solidFill>
                <a:latin typeface="Calibri" pitchFamily="34" charset="0"/>
              </a:defRPr>
            </a:lvl4pPr>
            <a:lvl5pPr marL="2057207" indent="-228579">
              <a:defRPr>
                <a:solidFill>
                  <a:schemeClr val="tx1"/>
                </a:solidFill>
                <a:latin typeface="Calibri" pitchFamily="34" charset="0"/>
              </a:defRPr>
            </a:lvl5pPr>
            <a:lvl6pPr marL="2514364" indent="-228579" fontAlgn="base">
              <a:spcBef>
                <a:spcPct val="0"/>
              </a:spcBef>
              <a:spcAft>
                <a:spcPct val="0"/>
              </a:spcAft>
              <a:defRPr>
                <a:solidFill>
                  <a:schemeClr val="tx1"/>
                </a:solidFill>
                <a:latin typeface="Calibri" pitchFamily="34" charset="0"/>
              </a:defRPr>
            </a:lvl6pPr>
            <a:lvl7pPr marL="2971522" indent="-228579" fontAlgn="base">
              <a:spcBef>
                <a:spcPct val="0"/>
              </a:spcBef>
              <a:spcAft>
                <a:spcPct val="0"/>
              </a:spcAft>
              <a:defRPr>
                <a:solidFill>
                  <a:schemeClr val="tx1"/>
                </a:solidFill>
                <a:latin typeface="Calibri" pitchFamily="34" charset="0"/>
              </a:defRPr>
            </a:lvl7pPr>
            <a:lvl8pPr marL="3428678" indent="-228579" fontAlgn="base">
              <a:spcBef>
                <a:spcPct val="0"/>
              </a:spcBef>
              <a:spcAft>
                <a:spcPct val="0"/>
              </a:spcAft>
              <a:defRPr>
                <a:solidFill>
                  <a:schemeClr val="tx1"/>
                </a:solidFill>
                <a:latin typeface="Calibri" pitchFamily="34" charset="0"/>
              </a:defRPr>
            </a:lvl8pPr>
            <a:lvl9pPr marL="3885835"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F8CC487-1741-4687-BD3A-D451387706F7}" type="slidenum">
              <a:rPr lang="en-US" smtClean="0"/>
              <a:pPr fontAlgn="base">
                <a:spcBef>
                  <a:spcPct val="0"/>
                </a:spcBef>
                <a:spcAft>
                  <a:spcPct val="0"/>
                </a:spcAft>
                <a:defRPr/>
              </a:pPr>
              <a:t>27</a:t>
            </a:fld>
            <a:endParaRPr lang="en-US" smtClean="0"/>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0" indent="-285723" eaLnBrk="0" hangingPunct="0">
              <a:defRPr>
                <a:solidFill>
                  <a:schemeClr val="tx1"/>
                </a:solidFill>
                <a:latin typeface="Arial" pitchFamily="34" charset="0"/>
              </a:defRPr>
            </a:lvl2pPr>
            <a:lvl3pPr marL="1142893" indent="-228579" eaLnBrk="0" hangingPunct="0">
              <a:defRPr>
                <a:solidFill>
                  <a:schemeClr val="tx1"/>
                </a:solidFill>
                <a:latin typeface="Arial" pitchFamily="34" charset="0"/>
              </a:defRPr>
            </a:lvl3pPr>
            <a:lvl4pPr marL="1600050" indent="-228579" eaLnBrk="0" hangingPunct="0">
              <a:defRPr>
                <a:solidFill>
                  <a:schemeClr val="tx1"/>
                </a:solidFill>
                <a:latin typeface="Arial" pitchFamily="34" charset="0"/>
              </a:defRPr>
            </a:lvl4pPr>
            <a:lvl5pPr marL="2057207" indent="-228579" eaLnBrk="0" hangingPunct="0">
              <a:defRPr>
                <a:solidFill>
                  <a:schemeClr val="tx1"/>
                </a:solidFill>
                <a:latin typeface="Arial" pitchFamily="34" charset="0"/>
              </a:defRPr>
            </a:lvl5pPr>
            <a:lvl6pPr marL="2514364" indent="-228579" eaLnBrk="0" fontAlgn="base" hangingPunct="0">
              <a:spcBef>
                <a:spcPct val="0"/>
              </a:spcBef>
              <a:spcAft>
                <a:spcPct val="0"/>
              </a:spcAft>
              <a:defRPr>
                <a:solidFill>
                  <a:schemeClr val="tx1"/>
                </a:solidFill>
                <a:latin typeface="Arial" pitchFamily="34" charset="0"/>
              </a:defRPr>
            </a:lvl6pPr>
            <a:lvl7pPr marL="2971522" indent="-228579" eaLnBrk="0" fontAlgn="base" hangingPunct="0">
              <a:spcBef>
                <a:spcPct val="0"/>
              </a:spcBef>
              <a:spcAft>
                <a:spcPct val="0"/>
              </a:spcAft>
              <a:defRPr>
                <a:solidFill>
                  <a:schemeClr val="tx1"/>
                </a:solidFill>
                <a:latin typeface="Arial" pitchFamily="34" charset="0"/>
              </a:defRPr>
            </a:lvl7pPr>
            <a:lvl8pPr marL="3428678" indent="-228579" eaLnBrk="0" fontAlgn="base" hangingPunct="0">
              <a:spcBef>
                <a:spcPct val="0"/>
              </a:spcBef>
              <a:spcAft>
                <a:spcPct val="0"/>
              </a:spcAft>
              <a:defRPr>
                <a:solidFill>
                  <a:schemeClr val="tx1"/>
                </a:solidFill>
                <a:latin typeface="Arial" pitchFamily="34" charset="0"/>
              </a:defRPr>
            </a:lvl8pPr>
            <a:lvl9pPr marL="3885835" indent="-228579" eaLnBrk="0" fontAlgn="base" hangingPunct="0">
              <a:spcBef>
                <a:spcPct val="0"/>
              </a:spcBef>
              <a:spcAft>
                <a:spcPct val="0"/>
              </a:spcAft>
              <a:defRPr>
                <a:solidFill>
                  <a:schemeClr val="tx1"/>
                </a:solidFill>
                <a:latin typeface="Arial" pitchFamily="34" charset="0"/>
              </a:defRPr>
            </a:lvl9pPr>
          </a:lstStyle>
          <a:p>
            <a:pPr eaLnBrk="1" hangingPunct="1"/>
            <a:fld id="{5ABE552B-84A2-4544-9ABF-AB58633BCB85}" type="slidenum">
              <a:rPr lang="en-US" altLang="en-US" smtClean="0"/>
              <a:pPr eaLnBrk="1" hangingPunct="1"/>
              <a:t>29</a:t>
            </a:fld>
            <a:endParaRPr lang="en-US" altLang="en-US" smtClean="0"/>
          </a:p>
        </p:txBody>
      </p:sp>
      <p:sp>
        <p:nvSpPr>
          <p:cNvPr id="82947" name="Rectangle 2"/>
          <p:cNvSpPr>
            <a:spLocks noGrp="1" noRot="1" noChangeAspect="1" noChangeArrowheads="1" noTextEdit="1"/>
          </p:cNvSpPr>
          <p:nvPr>
            <p:ph type="sldImg"/>
          </p:nvPr>
        </p:nvSpPr>
        <p:spPr>
          <a:xfrm>
            <a:off x="1152525" y="692150"/>
            <a:ext cx="4554538" cy="3416300"/>
          </a:xfrm>
          <a:ln/>
        </p:spPr>
      </p:sp>
      <p:sp>
        <p:nvSpPr>
          <p:cNvPr id="82948" name="Rectangle 3"/>
          <p:cNvSpPr>
            <a:spLocks noGrp="1" noChangeArrowheads="1"/>
          </p:cNvSpPr>
          <p:nvPr>
            <p:ph type="body" idx="1"/>
          </p:nvPr>
        </p:nvSpPr>
        <p:spPr>
          <a:xfrm>
            <a:off x="914400" y="4340225"/>
            <a:ext cx="5029200" cy="444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0" indent="-285723" eaLnBrk="0" hangingPunct="0">
              <a:defRPr>
                <a:solidFill>
                  <a:schemeClr val="tx1"/>
                </a:solidFill>
                <a:latin typeface="Arial" pitchFamily="34" charset="0"/>
              </a:defRPr>
            </a:lvl2pPr>
            <a:lvl3pPr marL="1142893" indent="-228579" eaLnBrk="0" hangingPunct="0">
              <a:defRPr>
                <a:solidFill>
                  <a:schemeClr val="tx1"/>
                </a:solidFill>
                <a:latin typeface="Arial" pitchFamily="34" charset="0"/>
              </a:defRPr>
            </a:lvl3pPr>
            <a:lvl4pPr marL="1600050" indent="-228579" eaLnBrk="0" hangingPunct="0">
              <a:defRPr>
                <a:solidFill>
                  <a:schemeClr val="tx1"/>
                </a:solidFill>
                <a:latin typeface="Arial" pitchFamily="34" charset="0"/>
              </a:defRPr>
            </a:lvl4pPr>
            <a:lvl5pPr marL="2057207" indent="-228579" eaLnBrk="0" hangingPunct="0">
              <a:defRPr>
                <a:solidFill>
                  <a:schemeClr val="tx1"/>
                </a:solidFill>
                <a:latin typeface="Arial" pitchFamily="34" charset="0"/>
              </a:defRPr>
            </a:lvl5pPr>
            <a:lvl6pPr marL="2514364" indent="-228579" eaLnBrk="0" fontAlgn="base" hangingPunct="0">
              <a:spcBef>
                <a:spcPct val="0"/>
              </a:spcBef>
              <a:spcAft>
                <a:spcPct val="0"/>
              </a:spcAft>
              <a:defRPr>
                <a:solidFill>
                  <a:schemeClr val="tx1"/>
                </a:solidFill>
                <a:latin typeface="Arial" pitchFamily="34" charset="0"/>
              </a:defRPr>
            </a:lvl6pPr>
            <a:lvl7pPr marL="2971522" indent="-228579" eaLnBrk="0" fontAlgn="base" hangingPunct="0">
              <a:spcBef>
                <a:spcPct val="0"/>
              </a:spcBef>
              <a:spcAft>
                <a:spcPct val="0"/>
              </a:spcAft>
              <a:defRPr>
                <a:solidFill>
                  <a:schemeClr val="tx1"/>
                </a:solidFill>
                <a:latin typeface="Arial" pitchFamily="34" charset="0"/>
              </a:defRPr>
            </a:lvl7pPr>
            <a:lvl8pPr marL="3428678" indent="-228579" eaLnBrk="0" fontAlgn="base" hangingPunct="0">
              <a:spcBef>
                <a:spcPct val="0"/>
              </a:spcBef>
              <a:spcAft>
                <a:spcPct val="0"/>
              </a:spcAft>
              <a:defRPr>
                <a:solidFill>
                  <a:schemeClr val="tx1"/>
                </a:solidFill>
                <a:latin typeface="Arial" pitchFamily="34" charset="0"/>
              </a:defRPr>
            </a:lvl8pPr>
            <a:lvl9pPr marL="3885835" indent="-228579" eaLnBrk="0" fontAlgn="base" hangingPunct="0">
              <a:spcBef>
                <a:spcPct val="0"/>
              </a:spcBef>
              <a:spcAft>
                <a:spcPct val="0"/>
              </a:spcAft>
              <a:defRPr>
                <a:solidFill>
                  <a:schemeClr val="tx1"/>
                </a:solidFill>
                <a:latin typeface="Arial" pitchFamily="34" charset="0"/>
              </a:defRPr>
            </a:lvl9pPr>
          </a:lstStyle>
          <a:p>
            <a:pPr eaLnBrk="1" hangingPunct="1"/>
            <a:fld id="{1DFB389D-8EF2-44C8-A03D-F0186E88CA0F}" type="slidenum">
              <a:rPr lang="en-US" altLang="en-US" smtClean="0"/>
              <a:pPr eaLnBrk="1" hangingPunct="1"/>
              <a:t>30</a:t>
            </a:fld>
            <a:endParaRPr lang="en-US" altLang="en-US" smtClean="0"/>
          </a:p>
        </p:txBody>
      </p:sp>
      <p:sp>
        <p:nvSpPr>
          <p:cNvPr id="83971" name="Rectangle 2"/>
          <p:cNvSpPr>
            <a:spLocks noGrp="1" noRot="1" noChangeAspect="1" noChangeArrowheads="1" noTextEdit="1"/>
          </p:cNvSpPr>
          <p:nvPr>
            <p:ph type="sldImg"/>
          </p:nvPr>
        </p:nvSpPr>
        <p:spPr>
          <a:xfrm>
            <a:off x="1152525" y="692150"/>
            <a:ext cx="4554538" cy="3416300"/>
          </a:xfrm>
          <a:ln/>
        </p:spPr>
      </p:sp>
      <p:sp>
        <p:nvSpPr>
          <p:cNvPr id="83972" name="Rectangle 3"/>
          <p:cNvSpPr>
            <a:spLocks noGrp="1" noChangeArrowheads="1"/>
          </p:cNvSpPr>
          <p:nvPr>
            <p:ph type="body" idx="1"/>
          </p:nvPr>
        </p:nvSpPr>
        <p:spPr>
          <a:xfrm>
            <a:off x="914400" y="4340225"/>
            <a:ext cx="5029200" cy="444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89628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47367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14818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F2BFE-4239-4289-B4FA-48B036241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39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12D5B-C578-4B90-AE0C-36F2B1940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97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F57385-F9C6-4C31-B5E2-F378FD7C1B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76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004311-C422-40CC-8F2C-A73C5597A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653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9CEA5B-F556-4490-8AB6-2CE08CA5E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24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EB7237-9F3F-427D-8D90-EA476D65A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87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7E51FE4-EC60-47FC-9400-4C09F5CBF1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36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2295AC-18F0-47A6-950C-F8E101E5A6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2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3255397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EBC27C-F3B0-4E18-AE85-CD02C5E7F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6217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34410-D663-40F9-BEFD-89E5A7C16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92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A8C70-1273-419F-9242-6107B59785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0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187876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61000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12779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57098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382481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47112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EB223-DC37-4CB4-83DA-57DAA8CF5080}" type="slidenum">
              <a:rPr lang="en-US" smtClean="0"/>
              <a:t>‹#›</a:t>
            </a:fld>
            <a:endParaRPr lang="en-US"/>
          </a:p>
        </p:txBody>
      </p:sp>
    </p:spTree>
    <p:extLst>
      <p:ext uri="{BB962C8B-B14F-4D97-AF65-F5344CB8AC3E}">
        <p14:creationId xmlns:p14="http://schemas.microsoft.com/office/powerpoint/2010/main" val="2431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t>4/19/2014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t>‹#›</a:t>
            </a:fld>
            <a:endParaRPr lang="en-US"/>
          </a:p>
        </p:txBody>
      </p:sp>
    </p:spTree>
    <p:extLst>
      <p:ext uri="{BB962C8B-B14F-4D97-AF65-F5344CB8AC3E}">
        <p14:creationId xmlns:p14="http://schemas.microsoft.com/office/powerpoint/2010/main" val="425443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Arial" pitchFamily="34" charset="0"/>
              </a:defRPr>
            </a:lvl1pPr>
          </a:lstStyle>
          <a:p>
            <a:pPr fontAlgn="base">
              <a:spcBef>
                <a:spcPct val="0"/>
              </a:spcBef>
              <a:spcAft>
                <a:spcPct val="0"/>
              </a:spcAft>
              <a:defRPr/>
            </a:pPr>
            <a:fld id="{B3A62395-E273-4E08-AF0E-D361900B470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398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1.bin"/><Relationship Id="rId7"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4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7.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8.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59559"/>
            <a:ext cx="4038600" cy="769441"/>
          </a:xfrm>
          <a:prstGeom prst="rect">
            <a:avLst/>
          </a:prstGeom>
          <a:noFill/>
        </p:spPr>
        <p:txBody>
          <a:bodyPr wrap="square" rtlCol="0">
            <a:spAutoFit/>
          </a:bodyPr>
          <a:lstStyle/>
          <a:p>
            <a:pPr algn="ctr"/>
            <a:r>
              <a:rPr lang="en-US" sz="4400" dirty="0" smtClean="0"/>
              <a:t>Setup</a:t>
            </a:r>
            <a:endParaRPr lang="en-US" sz="4400" dirty="0"/>
          </a:p>
        </p:txBody>
      </p:sp>
    </p:spTree>
    <p:extLst>
      <p:ext uri="{BB962C8B-B14F-4D97-AF65-F5344CB8AC3E}">
        <p14:creationId xmlns:p14="http://schemas.microsoft.com/office/powerpoint/2010/main" val="173175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0" y="1226097"/>
            <a:ext cx="5080000" cy="553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070" y="175364"/>
            <a:ext cx="8001000" cy="96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5"/>
          <p:cNvSpPr txBox="1">
            <a:spLocks/>
          </p:cNvSpPr>
          <p:nvPr/>
        </p:nvSpPr>
        <p:spPr>
          <a:xfrm>
            <a:off x="76200" y="838200"/>
            <a:ext cx="2667000" cy="45295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a:lstStyle>
          <a:p>
            <a:pPr algn="l" eaLnBrk="1" hangingPunct="1"/>
            <a:r>
              <a:rPr lang="en-US" altLang="en-US" sz="3600" kern="0" dirty="0" smtClean="0">
                <a:latin typeface="Comic Sans MS" panose="030F0702030302020204" pitchFamily="66" charset="0"/>
              </a:rPr>
              <a:t>...and More!</a:t>
            </a:r>
          </a:p>
        </p:txBody>
      </p:sp>
    </p:spTree>
    <p:extLst>
      <p:ext uri="{BB962C8B-B14F-4D97-AF65-F5344CB8AC3E}">
        <p14:creationId xmlns:p14="http://schemas.microsoft.com/office/powerpoint/2010/main" val="36227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PAULMI~1\AppData\Local\Temp\scl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39433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1"/>
          <p:cNvSpPr txBox="1">
            <a:spLocks noChangeArrowheads="1"/>
          </p:cNvSpPr>
          <p:nvPr/>
        </p:nvSpPr>
        <p:spPr bwMode="auto">
          <a:xfrm>
            <a:off x="1981200" y="61722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Ledbetter, </a:t>
            </a:r>
            <a:r>
              <a:rPr lang="en-US" altLang="en-US" sz="1800" dirty="0" err="1"/>
              <a:t>Physica</a:t>
            </a:r>
            <a:r>
              <a:rPr lang="en-US" altLang="en-US" sz="1800" dirty="0"/>
              <a:t> C 235, 1325 (1994)</a:t>
            </a:r>
          </a:p>
        </p:txBody>
      </p:sp>
      <p:sp>
        <p:nvSpPr>
          <p:cNvPr id="50180" name="TextBox 2"/>
          <p:cNvSpPr txBox="1">
            <a:spLocks noChangeArrowheads="1"/>
          </p:cNvSpPr>
          <p:nvPr/>
        </p:nvSpPr>
        <p:spPr bwMode="auto">
          <a:xfrm>
            <a:off x="381000" y="15240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latin typeface="Comic Sans MS" panose="030F0702030302020204" pitchFamily="66" charset="0"/>
              </a:rPr>
              <a:t>Finally, T</a:t>
            </a:r>
            <a:r>
              <a:rPr lang="en-US" altLang="en-US" sz="3600" baseline="-25000" dirty="0">
                <a:latin typeface="Comic Sans MS" panose="030F0702030302020204" pitchFamily="66" charset="0"/>
              </a:rPr>
              <a:t>C </a:t>
            </a:r>
            <a:r>
              <a:rPr lang="en-US" altLang="en-US" sz="3600" dirty="0">
                <a:latin typeface="Comic Sans MS" panose="030F0702030302020204" pitchFamily="66" charset="0"/>
              </a:rPr>
              <a:t> scales </a:t>
            </a:r>
            <a:r>
              <a:rPr lang="en-US" altLang="en-US" sz="3600" dirty="0" smtClean="0">
                <a:latin typeface="Comic Sans MS" panose="030F0702030302020204" pitchFamily="66" charset="0"/>
              </a:rPr>
              <a:t>(</a:t>
            </a:r>
            <a:r>
              <a:rPr lang="en-US" altLang="en-US" sz="3600" dirty="0">
                <a:latin typeface="Comic Sans MS" panose="030F0702030302020204" pitchFamily="66" charset="0"/>
              </a:rPr>
              <a:t>roughly) with </a:t>
            </a:r>
            <a:r>
              <a:rPr lang="en-US" altLang="en-US" sz="3600" dirty="0">
                <a:latin typeface="Comic Sans MS" panose="030F0702030302020204" pitchFamily="66" charset="0"/>
                <a:sym typeface="Symbol" pitchFamily="18" charset="2"/>
              </a:rPr>
              <a:t></a:t>
            </a:r>
            <a:r>
              <a:rPr lang="en-US" altLang="en-US" sz="3600" baseline="-25000" dirty="0" smtClean="0">
                <a:latin typeface="Comic Sans MS" panose="030F0702030302020204" pitchFamily="66" charset="0"/>
                <a:sym typeface="Symbol" pitchFamily="18" charset="2"/>
              </a:rPr>
              <a:t>D </a:t>
            </a:r>
            <a:r>
              <a:rPr lang="en-US" altLang="en-US" sz="3600" dirty="0">
                <a:latin typeface="Comic Sans MS" panose="030F0702030302020204" pitchFamily="66" charset="0"/>
              </a:rPr>
              <a:t>!</a:t>
            </a:r>
            <a:endParaRPr lang="en-US" altLang="en-US" sz="3600" baseline="-25000" dirty="0">
              <a:latin typeface="Comic Sans MS" panose="030F0702030302020204" pitchFamily="66" charset="0"/>
            </a:endParaRPr>
          </a:p>
        </p:txBody>
      </p:sp>
      <p:grpSp>
        <p:nvGrpSpPr>
          <p:cNvPr id="10" name="Group 9"/>
          <p:cNvGrpSpPr>
            <a:grpSpLocks/>
          </p:cNvGrpSpPr>
          <p:nvPr/>
        </p:nvGrpSpPr>
        <p:grpSpPr bwMode="auto">
          <a:xfrm>
            <a:off x="3962400" y="3352800"/>
            <a:ext cx="4495800" cy="1905000"/>
            <a:chOff x="3962400" y="3352800"/>
            <a:chExt cx="4267200" cy="1905000"/>
          </a:xfrm>
        </p:grpSpPr>
        <p:sp>
          <p:nvSpPr>
            <p:cNvPr id="12" name="Oval 11"/>
            <p:cNvSpPr/>
            <p:nvPr/>
          </p:nvSpPr>
          <p:spPr>
            <a:xfrm>
              <a:off x="3962400" y="3886200"/>
              <a:ext cx="1447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987512" y="3352800"/>
              <a:ext cx="2242088" cy="646331"/>
            </a:xfrm>
            <a:prstGeom prst="rect">
              <a:avLst/>
            </a:prstGeom>
            <a:noFill/>
            <a:ln>
              <a:solidFill>
                <a:schemeClr val="accent1">
                  <a:shade val="50000"/>
                </a:schemeClr>
              </a:solidFill>
            </a:ln>
          </p:spPr>
          <p:txBody>
            <a:bodyPr wrap="square">
              <a:spAutoFit/>
            </a:bodyPr>
            <a:lstStyle/>
            <a:p>
              <a:pPr algn="ctr" fontAlgn="auto">
                <a:spcBef>
                  <a:spcPts val="0"/>
                </a:spcBef>
                <a:spcAft>
                  <a:spcPts val="0"/>
                </a:spcAft>
                <a:defRPr/>
              </a:pPr>
              <a:r>
                <a:rPr lang="en-US" dirty="0">
                  <a:latin typeface="+mn-lt"/>
                  <a:cs typeface="+mn-cs"/>
                </a:rPr>
                <a:t>Nota </a:t>
              </a:r>
              <a:r>
                <a:rPr lang="en-US" dirty="0" err="1">
                  <a:latin typeface="+mn-lt"/>
                  <a:cs typeface="+mn-cs"/>
                </a:rPr>
                <a:t>Bene</a:t>
              </a:r>
              <a:r>
                <a:rPr lang="en-US" dirty="0" smtClean="0">
                  <a:latin typeface="+mn-lt"/>
                  <a:cs typeface="+mn-cs"/>
                </a:rPr>
                <a:t>!</a:t>
              </a:r>
            </a:p>
            <a:p>
              <a:pPr algn="ctr" fontAlgn="auto">
                <a:spcBef>
                  <a:spcPts val="0"/>
                </a:spcBef>
                <a:spcAft>
                  <a:spcPts val="0"/>
                </a:spcAft>
                <a:defRPr/>
              </a:pPr>
              <a:r>
                <a:rPr lang="en-US" dirty="0" smtClean="0"/>
                <a:t>“S” denotes Ca, </a:t>
              </a:r>
              <a:r>
                <a:rPr lang="en-US" dirty="0" err="1" smtClean="0"/>
                <a:t>Sr</a:t>
              </a:r>
              <a:r>
                <a:rPr lang="en-US" dirty="0" smtClean="0"/>
                <a:t>, Ba</a:t>
              </a:r>
              <a:endParaRPr lang="en-US" dirty="0">
                <a:latin typeface="+mn-lt"/>
                <a:cs typeface="+mn-cs"/>
              </a:endParaRPr>
            </a:p>
          </p:txBody>
        </p:sp>
        <p:cxnSp>
          <p:nvCxnSpPr>
            <p:cNvPr id="14" name="Straight Arrow Connector 13"/>
            <p:cNvCxnSpPr>
              <a:stCxn id="13" idx="1"/>
            </p:cNvCxnSpPr>
            <p:nvPr/>
          </p:nvCxnSpPr>
          <p:spPr>
            <a:xfrm flipH="1">
              <a:off x="5146806" y="3675966"/>
              <a:ext cx="840706" cy="400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40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sz="2800" b="1" dirty="0" smtClean="0"/>
              <a:t>What Can DFT(LDA+U) Along With </a:t>
            </a:r>
            <a:r>
              <a:rPr lang="en-US" sz="2800" b="1" dirty="0" err="1" smtClean="0"/>
              <a:t>Eliashberg</a:t>
            </a:r>
            <a:r>
              <a:rPr lang="en-US" sz="2800" b="1" dirty="0" smtClean="0"/>
              <a:t>-McMillan-Allen-Dynes (EMAD) Formalism Tell Us About e-p Mediated Pairing in the Copper Oxide </a:t>
            </a:r>
            <a:r>
              <a:rPr lang="en-US" sz="2800" b="1" dirty="0" err="1" smtClean="0"/>
              <a:t>Perovskites</a:t>
            </a:r>
            <a:r>
              <a:rPr lang="en-US" sz="2800" b="1" dirty="0" smtClean="0"/>
              <a:t>?</a:t>
            </a:r>
            <a:endParaRPr lang="en-US" sz="2800" b="1" dirty="0"/>
          </a:p>
        </p:txBody>
      </p:sp>
      <p:sp>
        <p:nvSpPr>
          <p:cNvPr id="3" name="Content Placeholder 2"/>
          <p:cNvSpPr>
            <a:spLocks noGrp="1"/>
          </p:cNvSpPr>
          <p:nvPr>
            <p:ph idx="1"/>
          </p:nvPr>
        </p:nvSpPr>
        <p:spPr>
          <a:xfrm>
            <a:off x="457200" y="1951037"/>
            <a:ext cx="8229600" cy="4525963"/>
          </a:xfrm>
        </p:spPr>
        <p:txBody>
          <a:bodyPr>
            <a:normAutofit fontScale="85000" lnSpcReduction="20000"/>
          </a:bodyPr>
          <a:lstStyle/>
          <a:p>
            <a:r>
              <a:rPr lang="en-US" dirty="0" smtClean="0"/>
              <a:t>Assume the simplest and highest symmetry possible Cu-monoxide to model (e.g. cubic or tetragonal </a:t>
            </a:r>
            <a:r>
              <a:rPr lang="en-US" dirty="0" err="1" smtClean="0"/>
              <a:t>rocksalt</a:t>
            </a:r>
            <a:r>
              <a:rPr lang="en-US" dirty="0" smtClean="0"/>
              <a:t> CuO...see Grant (</a:t>
            </a:r>
            <a:r>
              <a:rPr lang="en-US" dirty="0" err="1" smtClean="0"/>
              <a:t>Proc</a:t>
            </a:r>
            <a:r>
              <a:rPr lang="en-US" dirty="0" smtClean="0"/>
              <a:t> IOP (2008) and </a:t>
            </a:r>
            <a:r>
              <a:rPr lang="en-US" dirty="0" err="1" smtClean="0"/>
              <a:t>Siemons</a:t>
            </a:r>
            <a:r>
              <a:rPr lang="en-US" dirty="0" smtClean="0"/>
              <a:t>, et al., PRB (2009)).</a:t>
            </a:r>
          </a:p>
          <a:p>
            <a:r>
              <a:rPr lang="en-US" dirty="0" smtClean="0"/>
              <a:t>Apply the Quantum-Espresso DFT Package to calculate the </a:t>
            </a:r>
            <a:r>
              <a:rPr lang="en-US" dirty="0" err="1"/>
              <a:t>e</a:t>
            </a:r>
            <a:r>
              <a:rPr lang="en-US" dirty="0" err="1" smtClean="0"/>
              <a:t>igenspectrum</a:t>
            </a:r>
            <a:r>
              <a:rPr lang="en-US" dirty="0" smtClean="0"/>
              <a:t> and e-p coupling for these </a:t>
            </a:r>
            <a:r>
              <a:rPr lang="en-US" dirty="0"/>
              <a:t>p</a:t>
            </a:r>
            <a:r>
              <a:rPr lang="en-US" dirty="0" smtClean="0"/>
              <a:t>roxy structures, followed by application of EMAD to estimate </a:t>
            </a:r>
            <a:r>
              <a:rPr lang="en-US" dirty="0" err="1" smtClean="0"/>
              <a:t>Tc</a:t>
            </a:r>
            <a:r>
              <a:rPr lang="en-US" dirty="0" smtClean="0"/>
              <a:t> (Grant, Proc. MRS, to appear).</a:t>
            </a:r>
          </a:p>
          <a:p>
            <a:r>
              <a:rPr lang="en-US" dirty="0" smtClean="0"/>
              <a:t>Perform the above for both hole and electron doping levels </a:t>
            </a:r>
            <a:r>
              <a:rPr lang="en-US" dirty="0" smtClean="0">
                <a:sym typeface="Symbol"/>
              </a:rPr>
              <a:t>0.15|e|/CuO under the assumption these levels of carrier densities effectively screen Hubbard U (see “Quantum Conundrum”)</a:t>
            </a:r>
            <a:endParaRPr lang="en-US" dirty="0" smtClean="0"/>
          </a:p>
          <a:p>
            <a:endParaRPr lang="en-US" dirty="0"/>
          </a:p>
        </p:txBody>
      </p:sp>
    </p:spTree>
    <p:extLst>
      <p:ext uri="{BB962C8B-B14F-4D97-AF65-F5344CB8AC3E}">
        <p14:creationId xmlns:p14="http://schemas.microsoft.com/office/powerpoint/2010/main" val="39608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2713" y="0"/>
            <a:ext cx="8915400" cy="685800"/>
          </a:xfrm>
        </p:spPr>
        <p:txBody>
          <a:bodyPr>
            <a:normAutofit fontScale="90000"/>
          </a:bodyPr>
          <a:lstStyle/>
          <a:p>
            <a:r>
              <a:rPr lang="en-US" altLang="en-US" sz="3600" dirty="0" smtClean="0">
                <a:latin typeface="Comic Sans MS" panose="030F0702030302020204" pitchFamily="66" charset="0"/>
              </a:rPr>
              <a:t>So let’s do it and “compute” what happens!</a:t>
            </a:r>
          </a:p>
        </p:txBody>
      </p:sp>
      <p:sp>
        <p:nvSpPr>
          <p:cNvPr id="9" name="TextBox 8"/>
          <p:cNvSpPr txBox="1">
            <a:spLocks noChangeArrowheads="1"/>
          </p:cNvSpPr>
          <p:nvPr/>
        </p:nvSpPr>
        <p:spPr bwMode="auto">
          <a:xfrm>
            <a:off x="2151063" y="6411912"/>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r>
              <a:rPr lang="en-US" altLang="en-US" b="1" dirty="0">
                <a:solidFill>
                  <a:srgbClr val="FF0000"/>
                </a:solidFill>
              </a:rPr>
              <a:t>≈ 43 °K</a:t>
            </a:r>
          </a:p>
        </p:txBody>
      </p:sp>
      <p:sp>
        <p:nvSpPr>
          <p:cNvPr id="10" name="TextBox 9"/>
          <p:cNvSpPr txBox="1"/>
          <p:nvPr/>
        </p:nvSpPr>
        <p:spPr>
          <a:xfrm>
            <a:off x="6096000" y="6411912"/>
            <a:ext cx="914400" cy="369888"/>
          </a:xfrm>
          <a:prstGeom prst="rect">
            <a:avLst/>
          </a:prstGeom>
          <a:noFill/>
        </p:spPr>
        <p:txBody>
          <a:bodyPr>
            <a:spAutoFit/>
          </a:bodyPr>
          <a:lstStyle/>
          <a:p>
            <a:pPr algn="ctr" defTabSz="914021" fontAlgn="auto">
              <a:spcBef>
                <a:spcPts val="0"/>
              </a:spcBef>
              <a:spcAft>
                <a:spcPts val="0"/>
              </a:spcAft>
              <a:defRPr/>
            </a:pPr>
            <a:r>
              <a:rPr lang="en-US" b="1" dirty="0">
                <a:solidFill>
                  <a:schemeClr val="accent6">
                    <a:lumMod val="50000"/>
                  </a:schemeClr>
                </a:solidFill>
                <a:latin typeface="+mn-lt"/>
                <a:cs typeface="+mn-cs"/>
              </a:rPr>
              <a:t>≈ 25 °K</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601124229"/>
              </p:ext>
            </p:extLst>
          </p:nvPr>
        </p:nvGraphicFramePr>
        <p:xfrm>
          <a:off x="2428875" y="762000"/>
          <a:ext cx="3667125" cy="762000"/>
        </p:xfrm>
        <a:graphic>
          <a:graphicData uri="http://schemas.openxmlformats.org/presentationml/2006/ole">
            <mc:AlternateContent xmlns:mc="http://schemas.openxmlformats.org/markup-compatibility/2006">
              <mc:Choice xmlns:v="urn:schemas-microsoft-com:vml" Requires="v">
                <p:oleObj spid="_x0000_s18495" name="Equation" r:id="rId3" imgW="2197100" imgH="457200" progId="Equation.DSMT4">
                  <p:embed/>
                </p:oleObj>
              </mc:Choice>
              <mc:Fallback>
                <p:oleObj name="Equation" r:id="rId3" imgW="21971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762000"/>
                        <a:ext cx="3667125" cy="762000"/>
                      </a:xfrm>
                      <a:prstGeom prst="rect">
                        <a:avLst/>
                      </a:prstGeom>
                      <a:noFill/>
                    </p:spPr>
                  </p:pic>
                </p:oleObj>
              </mc:Fallback>
            </mc:AlternateContent>
          </a:graphicData>
        </a:graphic>
      </p:graphicFrame>
      <p:sp>
        <p:nvSpPr>
          <p:cNvPr id="5" name="TextBox 4"/>
          <p:cNvSpPr txBox="1"/>
          <p:nvPr/>
        </p:nvSpPr>
        <p:spPr>
          <a:xfrm>
            <a:off x="533400" y="1688068"/>
            <a:ext cx="8077200" cy="369332"/>
          </a:xfrm>
          <a:prstGeom prst="rect">
            <a:avLst/>
          </a:prstGeom>
          <a:noFill/>
        </p:spPr>
        <p:txBody>
          <a:bodyPr wrap="square" rtlCol="0">
            <a:spAutoFit/>
          </a:bodyPr>
          <a:lstStyle/>
          <a:p>
            <a:pPr algn="ctr"/>
            <a:r>
              <a:rPr lang="en-US" i="1" dirty="0" smtClean="0">
                <a:latin typeface="Comic Sans MS" panose="030F0702030302020204" pitchFamily="66" charset="0"/>
              </a:rPr>
              <a:t>Assumptions:   	   </a:t>
            </a:r>
            <a:r>
              <a:rPr lang="en-US" dirty="0" smtClean="0">
                <a:latin typeface="Comic Sans MS" panose="030F0702030302020204" pitchFamily="66" charset="0"/>
              </a:rPr>
              <a:t>≈ 440 </a:t>
            </a:r>
            <a:r>
              <a:rPr lang="en-US" dirty="0" smtClean="0">
                <a:latin typeface="Comic Sans MS" panose="030F0702030302020204" pitchFamily="66" charset="0"/>
                <a:sym typeface="Symbol"/>
              </a:rPr>
              <a:t>K,  </a:t>
            </a:r>
            <a:r>
              <a:rPr lang="en-US" i="1" dirty="0" smtClean="0">
                <a:latin typeface="Comic Sans MS" panose="030F0702030302020204" pitchFamily="66" charset="0"/>
                <a:sym typeface="Symbol"/>
              </a:rPr>
              <a:t>*</a:t>
            </a:r>
            <a:r>
              <a:rPr lang="en-US" dirty="0" smtClean="0">
                <a:latin typeface="Comic Sans MS" panose="030F0702030302020204" pitchFamily="66" charset="0"/>
                <a:sym typeface="Symbol"/>
              </a:rPr>
              <a:t>  ≈ 0.01,  a = 3.06 Å, c/a = 1.3 (</a:t>
            </a:r>
            <a:r>
              <a:rPr lang="en-US" dirty="0" err="1" smtClean="0">
                <a:latin typeface="Comic Sans MS" panose="030F0702030302020204" pitchFamily="66" charset="0"/>
                <a:sym typeface="Symbol"/>
              </a:rPr>
              <a:t>nmTet</a:t>
            </a:r>
            <a:r>
              <a:rPr lang="en-US" dirty="0" smtClean="0">
                <a:latin typeface="Comic Sans MS" panose="030F0702030302020204" pitchFamily="66" charset="0"/>
                <a:sym typeface="Symbol"/>
              </a:rPr>
              <a:t> cell)</a:t>
            </a:r>
            <a:r>
              <a:rPr lang="en-US" dirty="0" smtClean="0">
                <a:latin typeface="Comic Sans MS" panose="030F0702030302020204" pitchFamily="66" charset="0"/>
              </a:rPr>
              <a:t> </a:t>
            </a:r>
            <a:r>
              <a:rPr lang="en-US" i="1" dirty="0" smtClean="0">
                <a:latin typeface="Comic Sans MS" panose="030F0702030302020204" pitchFamily="66" charset="0"/>
              </a:rPr>
              <a:t> </a:t>
            </a:r>
            <a:endParaRPr lang="en-US" dirty="0">
              <a:latin typeface="Comic Sans MS" panose="030F0702030302020204" pitchFamily="66"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1053110"/>
              </p:ext>
            </p:extLst>
          </p:nvPr>
        </p:nvGraphicFramePr>
        <p:xfrm>
          <a:off x="2236228" y="1626628"/>
          <a:ext cx="430772" cy="430772"/>
        </p:xfrm>
        <a:graphic>
          <a:graphicData uri="http://schemas.openxmlformats.org/presentationml/2006/ole">
            <mc:AlternateContent xmlns:mc="http://schemas.openxmlformats.org/markup-compatibility/2006">
              <mc:Choice xmlns:v="urn:schemas-microsoft-com:vml" Requires="v">
                <p:oleObj spid="_x0000_s18496" name="Equation" r:id="rId5" imgW="228600" imgH="228600" progId="Equation.DSMT4">
                  <p:embed/>
                </p:oleObj>
              </mc:Choice>
              <mc:Fallback>
                <p:oleObj name="Equation" r:id="rId5" imgW="22860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228" y="1626628"/>
                        <a:ext cx="430772" cy="430772"/>
                      </a:xfrm>
                      <a:prstGeom prst="rect">
                        <a:avLst/>
                      </a:prstGeom>
                      <a:noFill/>
                      <a:ln>
                        <a:noFill/>
                      </a:ln>
                      <a:effectLst/>
                    </p:spPr>
                  </p:pic>
                </p:oleObj>
              </mc:Fallback>
            </mc:AlternateContent>
          </a:graphicData>
        </a:graphic>
      </p:graphicFrame>
      <p:grpSp>
        <p:nvGrpSpPr>
          <p:cNvPr id="8" name="Group 7"/>
          <p:cNvGrpSpPr/>
          <p:nvPr/>
        </p:nvGrpSpPr>
        <p:grpSpPr>
          <a:xfrm>
            <a:off x="838200" y="2132012"/>
            <a:ext cx="7362825" cy="4257120"/>
            <a:chOff x="838200" y="2132012"/>
            <a:chExt cx="7362825" cy="4257120"/>
          </a:xfrm>
        </p:grpSpPr>
        <p:pic>
          <p:nvPicPr>
            <p:cNvPr id="53251" name="Picture 2" descr="C:\Users\PAULMI~1\AppData\Local\Temp\scl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574925"/>
              <a:ext cx="3505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descr="C:\Users\PAULMI~1\AppData\Local\Temp\scl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0" y="2589212"/>
              <a:ext cx="337502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1346200" y="2132012"/>
              <a:ext cx="253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r>
                <a:rPr lang="en-US" altLang="en-US" b="1"/>
                <a:t>q = 0.15 |e|/CuO (holes)</a:t>
              </a:r>
            </a:p>
          </p:txBody>
        </p:sp>
        <p:sp>
          <p:nvSpPr>
            <p:cNvPr id="53254" name="TextBox 6"/>
            <p:cNvSpPr txBox="1">
              <a:spLocks noChangeArrowheads="1"/>
            </p:cNvSpPr>
            <p:nvPr/>
          </p:nvSpPr>
          <p:spPr bwMode="auto">
            <a:xfrm>
              <a:off x="5041900" y="2132012"/>
              <a:ext cx="297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r>
                <a:rPr lang="en-US" altLang="en-US" b="1"/>
                <a:t>q = -0.15 |e|/CuO (electrons)</a:t>
              </a:r>
            </a:p>
          </p:txBody>
        </p:sp>
        <p:sp>
          <p:nvSpPr>
            <p:cNvPr id="7" name="TextBox 6"/>
            <p:cNvSpPr txBox="1"/>
            <p:nvPr/>
          </p:nvSpPr>
          <p:spPr>
            <a:xfrm>
              <a:off x="1981200" y="6019800"/>
              <a:ext cx="1219200" cy="369332"/>
            </a:xfrm>
            <a:prstGeom prst="rect">
              <a:avLst/>
            </a:prstGeom>
            <a:noFill/>
          </p:spPr>
          <p:txBody>
            <a:bodyPr wrap="square" rtlCol="0">
              <a:spAutoFit/>
            </a:bodyPr>
            <a:lstStyle/>
            <a:p>
              <a:pPr algn="ctr"/>
              <a:r>
                <a:rPr lang="en-US" b="1" i="1" dirty="0" smtClean="0">
                  <a:sym typeface="Symbol"/>
                </a:rPr>
                <a:t></a:t>
              </a:r>
              <a:r>
                <a:rPr lang="en-US" b="1" dirty="0" smtClean="0">
                  <a:sym typeface="Symbol"/>
                </a:rPr>
                <a:t> = 1.2</a:t>
              </a:r>
              <a:endParaRPr lang="en-US" b="1" i="1" dirty="0"/>
            </a:p>
          </p:txBody>
        </p:sp>
        <p:sp>
          <p:nvSpPr>
            <p:cNvPr id="18" name="TextBox 17"/>
            <p:cNvSpPr txBox="1"/>
            <p:nvPr/>
          </p:nvSpPr>
          <p:spPr>
            <a:xfrm>
              <a:off x="5921190" y="6019800"/>
              <a:ext cx="1219200" cy="369332"/>
            </a:xfrm>
            <a:prstGeom prst="rect">
              <a:avLst/>
            </a:prstGeom>
            <a:noFill/>
          </p:spPr>
          <p:txBody>
            <a:bodyPr wrap="square" rtlCol="0">
              <a:spAutoFit/>
            </a:bodyPr>
            <a:lstStyle/>
            <a:p>
              <a:pPr algn="ctr"/>
              <a:r>
                <a:rPr lang="en-US" b="1" i="1" dirty="0" smtClean="0">
                  <a:sym typeface="Symbol"/>
                </a:rPr>
                <a:t></a:t>
              </a:r>
              <a:r>
                <a:rPr lang="en-US" b="1" dirty="0" smtClean="0">
                  <a:sym typeface="Symbol"/>
                </a:rPr>
                <a:t> = 0.7</a:t>
              </a:r>
              <a:endParaRPr lang="en-US" b="1" i="1" dirty="0"/>
            </a:p>
          </p:txBody>
        </p:sp>
      </p:grpSp>
    </p:spTree>
    <p:extLst>
      <p:ext uri="{BB962C8B-B14F-4D97-AF65-F5344CB8AC3E}">
        <p14:creationId xmlns:p14="http://schemas.microsoft.com/office/powerpoint/2010/main" val="4200752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685800"/>
          </a:xfrm>
        </p:spPr>
        <p:txBody>
          <a:bodyPr/>
          <a:lstStyle/>
          <a:p>
            <a:r>
              <a:rPr lang="en-US" sz="3200" dirty="0" smtClean="0">
                <a:latin typeface="Comic Sans MS" panose="030F0702030302020204" pitchFamily="66" charset="0"/>
              </a:rPr>
              <a:t>OK...What’s Next (Materials-Wise)?</a:t>
            </a:r>
            <a:endParaRPr lang="en-US" sz="3200" dirty="0">
              <a:latin typeface="Comic Sans MS" panose="030F0702030302020204" pitchFamily="66" charset="0"/>
            </a:endParaRPr>
          </a:p>
        </p:txBody>
      </p:sp>
      <p:sp>
        <p:nvSpPr>
          <p:cNvPr id="5" name="Content Placeholder 4"/>
          <p:cNvSpPr>
            <a:spLocks noGrp="1"/>
          </p:cNvSpPr>
          <p:nvPr>
            <p:ph idx="1"/>
          </p:nvPr>
        </p:nvSpPr>
        <p:spPr>
          <a:xfrm>
            <a:off x="381000" y="838200"/>
            <a:ext cx="8610600" cy="5257800"/>
          </a:xfrm>
        </p:spPr>
        <p:txBody>
          <a:bodyPr/>
          <a:lstStyle/>
          <a:p>
            <a:r>
              <a:rPr lang="en-US" sz="2400" dirty="0" smtClean="0">
                <a:latin typeface="Comic Sans MS" panose="030F0702030302020204" pitchFamily="66" charset="0"/>
              </a:rPr>
              <a:t>Force-</a:t>
            </a:r>
            <a:r>
              <a:rPr lang="en-US" sz="2400" dirty="0" err="1" smtClean="0">
                <a:latin typeface="Comic Sans MS" panose="030F0702030302020204" pitchFamily="66" charset="0"/>
              </a:rPr>
              <a:t>epi</a:t>
            </a:r>
            <a:r>
              <a:rPr lang="en-US" sz="2400" dirty="0" smtClean="0">
                <a:latin typeface="Comic Sans MS" panose="030F0702030302020204" pitchFamily="66" charset="0"/>
              </a:rPr>
              <a:t> 10 monolayers of </a:t>
            </a:r>
            <a:r>
              <a:rPr lang="en-US" sz="2400" dirty="0" err="1" smtClean="0">
                <a:latin typeface="Comic Sans MS" panose="030F0702030302020204" pitchFamily="66" charset="0"/>
              </a:rPr>
              <a:t>tet</a:t>
            </a:r>
            <a:r>
              <a:rPr lang="en-US" sz="2400" dirty="0" smtClean="0">
                <a:latin typeface="Comic Sans MS" panose="030F0702030302020204" pitchFamily="66" charset="0"/>
              </a:rPr>
              <a:t>-CuO</a:t>
            </a:r>
          </a:p>
          <a:p>
            <a:pPr lvl="1"/>
            <a:r>
              <a:rPr lang="en-US" sz="2000" dirty="0" smtClean="0">
                <a:latin typeface="Comic Sans MS" panose="030F0702030302020204" pitchFamily="66" charset="0"/>
              </a:rPr>
              <a:t>Overlay with 2 monolayers of Li as “neighborhood” dopant...look for SC</a:t>
            </a:r>
          </a:p>
          <a:p>
            <a:pPr lvl="1"/>
            <a:r>
              <a:rPr lang="en-US" sz="2000" dirty="0" smtClean="0">
                <a:latin typeface="Comic Sans MS" panose="030F0702030302020204" pitchFamily="66" charset="0"/>
              </a:rPr>
              <a:t>“Topological Metal?”  </a:t>
            </a:r>
            <a:r>
              <a:rPr lang="en-US" sz="2000" b="1" dirty="0" smtClean="0">
                <a:solidFill>
                  <a:srgbClr val="FF0000"/>
                </a:solidFill>
                <a:latin typeface="Comic Sans MS" panose="030F0702030302020204" pitchFamily="66" charset="0"/>
                <a:sym typeface="Wingdings"/>
              </a:rPr>
              <a:t></a:t>
            </a:r>
          </a:p>
          <a:p>
            <a:r>
              <a:rPr lang="en-US" sz="2400" dirty="0" smtClean="0">
                <a:latin typeface="Comic Sans MS" panose="030F0702030302020204" pitchFamily="66" charset="0"/>
              </a:rPr>
              <a:t>Look for explicit “phonon-</a:t>
            </a:r>
            <a:r>
              <a:rPr lang="en-US" sz="2400" dirty="0" err="1" smtClean="0">
                <a:latin typeface="Comic Sans MS" panose="030F0702030302020204" pitchFamily="66" charset="0"/>
              </a:rPr>
              <a:t>spinon</a:t>
            </a:r>
            <a:r>
              <a:rPr lang="en-US" sz="2400" dirty="0" smtClean="0">
                <a:latin typeface="Comic Sans MS" panose="030F0702030302020204" pitchFamily="66" charset="0"/>
              </a:rPr>
              <a:t>” coupling:</a:t>
            </a:r>
          </a:p>
          <a:p>
            <a:pPr lvl="1"/>
            <a:r>
              <a:rPr lang="en-US" sz="2000" dirty="0" smtClean="0">
                <a:latin typeface="Comic Sans MS" panose="030F0702030302020204" pitchFamily="66" charset="0"/>
              </a:rPr>
              <a:t>“Paramagnetic Dispersion Measurements at 77.3 </a:t>
            </a:r>
            <a:r>
              <a:rPr lang="en-US" sz="2000" dirty="0" smtClean="0">
                <a:latin typeface="Comic Sans MS" panose="030F0702030302020204" pitchFamily="66" charset="0"/>
                <a:sym typeface="Symbol"/>
              </a:rPr>
              <a:t>K,” C. Starr (MIT).  Examines the coupling between spins and phonons in transition metal carbonates and hydrates.</a:t>
            </a:r>
          </a:p>
          <a:p>
            <a:pPr lvl="1"/>
            <a:r>
              <a:rPr lang="en-US" sz="2000" dirty="0" smtClean="0">
                <a:latin typeface="Comic Sans MS" panose="030F0702030302020204" pitchFamily="66" charset="0"/>
                <a:sym typeface="Symbol"/>
              </a:rPr>
              <a:t>Published in Phys. Rev. 60, 241 </a:t>
            </a:r>
            <a:r>
              <a:rPr lang="en-US" dirty="0" smtClean="0">
                <a:solidFill>
                  <a:srgbClr val="FF0000"/>
                </a:solidFill>
                <a:latin typeface="Comic Sans MS" panose="030F0702030302020204" pitchFamily="66" charset="0"/>
                <a:sym typeface="Symbol"/>
              </a:rPr>
              <a:t>(1941!)</a:t>
            </a:r>
          </a:p>
          <a:p>
            <a:pPr lvl="1"/>
            <a:r>
              <a:rPr lang="en-US" sz="2000" dirty="0" smtClean="0">
                <a:latin typeface="Comic Sans MS" panose="030F0702030302020204" pitchFamily="66" charset="0"/>
                <a:sym typeface="Symbol"/>
              </a:rPr>
              <a:t>Have such studies been done on the copper oxide </a:t>
            </a:r>
            <a:r>
              <a:rPr lang="en-US" sz="2000" dirty="0" err="1" smtClean="0">
                <a:latin typeface="Comic Sans MS" panose="030F0702030302020204" pitchFamily="66" charset="0"/>
                <a:sym typeface="Symbol"/>
              </a:rPr>
              <a:t>perovskites</a:t>
            </a:r>
            <a:r>
              <a:rPr lang="en-US" sz="2000" dirty="0" smtClean="0">
                <a:latin typeface="Comic Sans MS" panose="030F0702030302020204" pitchFamily="66" charset="0"/>
                <a:sym typeface="Symbol"/>
              </a:rPr>
              <a:t>?  If not, why not?</a:t>
            </a:r>
          </a:p>
          <a:p>
            <a:r>
              <a:rPr lang="en-US" sz="2400" dirty="0" smtClean="0">
                <a:latin typeface="Comic Sans MS" panose="030F0702030302020204" pitchFamily="66" charset="0"/>
                <a:sym typeface="Symbol"/>
              </a:rPr>
              <a:t>Apparently no DFT(LDA+U) tools yet exist to calculate electron-phonon  in the presence of a finite Hubbard U...why not?</a:t>
            </a:r>
          </a:p>
          <a:p>
            <a:pPr marL="457200" lvl="1" indent="0">
              <a:buNone/>
            </a:pPr>
            <a:endParaRPr lang="en-US" dirty="0" smtClean="0">
              <a:latin typeface="Comic Sans MS" panose="030F0702030302020204" pitchFamily="66" charset="0"/>
              <a:sym typeface="Symbol"/>
            </a:endParaRPr>
          </a:p>
          <a:p>
            <a:pPr marL="457200" lvl="1" indent="0">
              <a:buNone/>
            </a:pPr>
            <a:endParaRPr lang="en-US" dirty="0" smtClean="0">
              <a:latin typeface="Comic Sans MS" panose="030F0702030302020204" pitchFamily="66" charset="0"/>
              <a:sym typeface="Symbol"/>
            </a:endParaRPr>
          </a:p>
          <a:p>
            <a:pPr lvl="1"/>
            <a:endParaRPr lang="en-US" sz="3600" dirty="0" smtClean="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125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7930"/>
            <a:ext cx="8991600" cy="1143000"/>
          </a:xfrm>
        </p:spPr>
        <p:txBody>
          <a:bodyPr>
            <a:normAutofit fontScale="90000"/>
          </a:bodyPr>
          <a:lstStyle/>
          <a:p>
            <a:r>
              <a:rPr lang="en-US" dirty="0" smtClean="0">
                <a:latin typeface="Comic Sans MS" panose="030F0702030302020204" pitchFamily="66" charset="0"/>
              </a:rPr>
              <a:t>Now for something slightly bigger...</a:t>
            </a:r>
            <a:br>
              <a:rPr lang="en-US" dirty="0" smtClean="0">
                <a:latin typeface="Comic Sans MS" panose="030F0702030302020204" pitchFamily="66" charset="0"/>
              </a:rPr>
            </a:br>
            <a:r>
              <a:rPr lang="en-US" dirty="0" smtClean="0">
                <a:latin typeface="Comic Sans MS" panose="030F0702030302020204" pitchFamily="66" charset="0"/>
              </a:rPr>
              <a:t>by 10</a:t>
            </a:r>
            <a:r>
              <a:rPr lang="en-US" baseline="30000" dirty="0" smtClean="0">
                <a:latin typeface="Comic Sans MS" panose="030F0702030302020204" pitchFamily="66" charset="0"/>
              </a:rPr>
              <a:t>19</a:t>
            </a:r>
            <a:r>
              <a:rPr lang="en-US" baseline="-25000" dirty="0" smtClean="0">
                <a:latin typeface="Comic Sans MS" panose="030F0702030302020204" pitchFamily="66" charset="0"/>
              </a:rPr>
              <a:t> </a:t>
            </a:r>
            <a:r>
              <a:rPr lang="en-US" dirty="0" smtClean="0">
                <a:latin typeface="Comic Sans MS" panose="030F0702030302020204" pitchFamily="66" charset="0"/>
              </a:rPr>
              <a:t> (</a:t>
            </a:r>
            <a:r>
              <a:rPr lang="en-US" dirty="0" err="1" smtClean="0">
                <a:latin typeface="Comic Sans MS" panose="030F0702030302020204" pitchFamily="66" charset="0"/>
              </a:rPr>
              <a:t>Exascale</a:t>
            </a:r>
            <a:r>
              <a:rPr lang="en-US" dirty="0" smtClean="0">
                <a:latin typeface="Comic Sans MS" panose="030F0702030302020204" pitchFamily="66" charset="0"/>
              </a:rPr>
              <a:t>!)</a:t>
            </a:r>
            <a:endParaRPr lang="en-US" dirty="0">
              <a:latin typeface="Comic Sans MS" panose="030F0702030302020204" pitchFamily="66" charset="0"/>
            </a:endParaRPr>
          </a:p>
        </p:txBody>
      </p:sp>
      <p:grpSp>
        <p:nvGrpSpPr>
          <p:cNvPr id="6" name="Group 5"/>
          <p:cNvGrpSpPr/>
          <p:nvPr/>
        </p:nvGrpSpPr>
        <p:grpSpPr>
          <a:xfrm>
            <a:off x="316788" y="1295400"/>
            <a:ext cx="3950412" cy="2649070"/>
            <a:chOff x="316788" y="1295400"/>
            <a:chExt cx="3950412" cy="2649070"/>
          </a:xfrm>
        </p:grpSpPr>
        <p:pic>
          <p:nvPicPr>
            <p:cNvPr id="17413" name="Picture 5" descr="C:\Users\PAULMI~1\AppData\Local\Temp\sc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8" y="1295400"/>
              <a:ext cx="3950412" cy="23140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3575138"/>
              <a:ext cx="1905000" cy="369332"/>
            </a:xfrm>
            <a:prstGeom prst="rect">
              <a:avLst/>
            </a:prstGeom>
            <a:noFill/>
          </p:spPr>
          <p:txBody>
            <a:bodyPr wrap="square" rtlCol="0">
              <a:spAutoFit/>
            </a:bodyPr>
            <a:lstStyle/>
            <a:p>
              <a:pPr algn="ctr"/>
              <a:r>
                <a:rPr lang="en-US" b="1" dirty="0" err="1" smtClean="0">
                  <a:latin typeface="Comic Sans MS" panose="030F0702030302020204" pitchFamily="66" charset="0"/>
                </a:rPr>
                <a:t>SuperCity</a:t>
              </a:r>
              <a:endParaRPr lang="en-US" b="1" dirty="0">
                <a:latin typeface="Comic Sans MS" panose="030F0702030302020204" pitchFamily="66" charset="0"/>
              </a:endParaRPr>
            </a:p>
          </p:txBody>
        </p:sp>
      </p:grpSp>
      <p:grpSp>
        <p:nvGrpSpPr>
          <p:cNvPr id="7" name="Group 6"/>
          <p:cNvGrpSpPr/>
          <p:nvPr/>
        </p:nvGrpSpPr>
        <p:grpSpPr>
          <a:xfrm>
            <a:off x="4791879" y="1295400"/>
            <a:ext cx="3971121" cy="2655332"/>
            <a:chOff x="4791879" y="1295400"/>
            <a:chExt cx="3971121" cy="2655332"/>
          </a:xfrm>
        </p:grpSpPr>
        <p:pic>
          <p:nvPicPr>
            <p:cNvPr id="17415" name="Picture 7" descr="C:\Users\PAULMI~1\AppData\Local\Temp\sc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879" y="1295400"/>
              <a:ext cx="3971121" cy="23146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7400" y="3581400"/>
              <a:ext cx="1905000" cy="369332"/>
            </a:xfrm>
            <a:prstGeom prst="rect">
              <a:avLst/>
            </a:prstGeom>
            <a:noFill/>
          </p:spPr>
          <p:txBody>
            <a:bodyPr wrap="square" rtlCol="0">
              <a:spAutoFit/>
            </a:bodyPr>
            <a:lstStyle/>
            <a:p>
              <a:pPr algn="ctr"/>
              <a:r>
                <a:rPr lang="en-US" b="1" dirty="0" err="1" smtClean="0">
                  <a:latin typeface="Comic Sans MS" panose="030F0702030302020204" pitchFamily="66" charset="0"/>
                </a:rPr>
                <a:t>SuperSuburb</a:t>
              </a:r>
              <a:endParaRPr lang="en-US" b="1" dirty="0">
                <a:latin typeface="Comic Sans MS" panose="030F0702030302020204" pitchFamily="66" charset="0"/>
              </a:endParaRPr>
            </a:p>
          </p:txBody>
        </p:sp>
      </p:grpSp>
      <p:grpSp>
        <p:nvGrpSpPr>
          <p:cNvPr id="8" name="Group 7"/>
          <p:cNvGrpSpPr/>
          <p:nvPr/>
        </p:nvGrpSpPr>
        <p:grpSpPr>
          <a:xfrm>
            <a:off x="316788" y="4114800"/>
            <a:ext cx="3950412" cy="2655332"/>
            <a:chOff x="316788" y="4114800"/>
            <a:chExt cx="3950412" cy="2655332"/>
          </a:xfrm>
        </p:grpSpPr>
        <p:pic>
          <p:nvPicPr>
            <p:cNvPr id="17417" name="Picture 9"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88" y="4114800"/>
              <a:ext cx="3950412" cy="23284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95400" y="6400800"/>
              <a:ext cx="1905000" cy="369332"/>
            </a:xfrm>
            <a:prstGeom prst="rect">
              <a:avLst/>
            </a:prstGeom>
            <a:noFill/>
          </p:spPr>
          <p:txBody>
            <a:bodyPr wrap="square" rtlCol="0">
              <a:spAutoFit/>
            </a:bodyPr>
            <a:lstStyle/>
            <a:p>
              <a:pPr algn="ctr"/>
              <a:r>
                <a:rPr lang="en-US" b="1" dirty="0" err="1" smtClean="0">
                  <a:latin typeface="Comic Sans MS" panose="030F0702030302020204" pitchFamily="66" charset="0"/>
                </a:rPr>
                <a:t>SuperGrid</a:t>
              </a:r>
              <a:endParaRPr lang="en-US" b="1" dirty="0">
                <a:latin typeface="Comic Sans MS" panose="030F0702030302020204" pitchFamily="66" charset="0"/>
              </a:endParaRPr>
            </a:p>
          </p:txBody>
        </p:sp>
      </p:grpSp>
      <p:grpSp>
        <p:nvGrpSpPr>
          <p:cNvPr id="9" name="Group 8"/>
          <p:cNvGrpSpPr/>
          <p:nvPr/>
        </p:nvGrpSpPr>
        <p:grpSpPr>
          <a:xfrm>
            <a:off x="4791879" y="4114800"/>
            <a:ext cx="3971121" cy="2658035"/>
            <a:chOff x="4791879" y="4114800"/>
            <a:chExt cx="3971121" cy="2658035"/>
          </a:xfrm>
        </p:grpSpPr>
        <p:pic>
          <p:nvPicPr>
            <p:cNvPr id="17419" name="Picture 11" descr="C:\Users\PAULMI~1\AppData\Local\Temp\scl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879" y="4114800"/>
              <a:ext cx="3971121" cy="2328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91200" y="6403503"/>
              <a:ext cx="1905000" cy="369332"/>
            </a:xfrm>
            <a:prstGeom prst="rect">
              <a:avLst/>
            </a:prstGeom>
            <a:noFill/>
          </p:spPr>
          <p:txBody>
            <a:bodyPr wrap="square" rtlCol="0">
              <a:spAutoFit/>
            </a:bodyPr>
            <a:lstStyle/>
            <a:p>
              <a:pPr algn="ctr"/>
              <a:r>
                <a:rPr lang="en-US" b="1" dirty="0" err="1" smtClean="0">
                  <a:latin typeface="Comic Sans MS" panose="030F0702030302020204" pitchFamily="66" charset="0"/>
                </a:rPr>
                <a:t>SuperTrain</a:t>
              </a:r>
              <a:endParaRPr lang="en-US" b="1" dirty="0">
                <a:latin typeface="Comic Sans MS" panose="030F0702030302020204" pitchFamily="66" charset="0"/>
              </a:endParaRPr>
            </a:p>
          </p:txBody>
        </p:sp>
      </p:grpSp>
    </p:spTree>
    <p:extLst>
      <p:ext uri="{BB962C8B-B14F-4D97-AF65-F5344CB8AC3E}">
        <p14:creationId xmlns:p14="http://schemas.microsoft.com/office/powerpoint/2010/main" val="34382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Autofit/>
          </a:bodyPr>
          <a:lstStyle/>
          <a:p>
            <a:r>
              <a:rPr lang="en-US" sz="3600" dirty="0" smtClean="0"/>
              <a:t>HTSC </a:t>
            </a:r>
            <a:r>
              <a:rPr lang="en-US" sz="3600" dirty="0" err="1" smtClean="0"/>
              <a:t>SuperCables</a:t>
            </a:r>
            <a:r>
              <a:rPr lang="en-US" sz="3600" dirty="0" smtClean="0"/>
              <a:t>:</a:t>
            </a:r>
            <a:br>
              <a:rPr lang="en-US" sz="3600" dirty="0" smtClean="0"/>
            </a:br>
            <a:r>
              <a:rPr lang="en-US" sz="3600" dirty="0" smtClean="0"/>
              <a:t>Past, Present, and...Future?</a:t>
            </a:r>
            <a:endParaRPr lang="en-US" sz="3600" dirty="0"/>
          </a:p>
        </p:txBody>
      </p:sp>
      <p:grpSp>
        <p:nvGrpSpPr>
          <p:cNvPr id="13" name="Group 12"/>
          <p:cNvGrpSpPr/>
          <p:nvPr/>
        </p:nvGrpSpPr>
        <p:grpSpPr>
          <a:xfrm>
            <a:off x="304800" y="1138511"/>
            <a:ext cx="2736849" cy="2366689"/>
            <a:chOff x="350838" y="986111"/>
            <a:chExt cx="2736849" cy="2366689"/>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986111"/>
              <a:ext cx="1477962" cy="236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35865"/>
              <a:ext cx="1258887" cy="19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6389772" y="4343400"/>
            <a:ext cx="2449428" cy="1629679"/>
            <a:chOff x="2743200" y="2608263"/>
            <a:chExt cx="6172200" cy="3436881"/>
          </a:xfrm>
        </p:grpSpPr>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43200" y="2608263"/>
              <a:ext cx="6172200" cy="3411537"/>
            </a:xfrm>
            <a:prstGeom prst="rect">
              <a:avLst/>
            </a:prstGeom>
            <a:noFill/>
          </p:spPr>
        </p:pic>
        <p:sp>
          <p:nvSpPr>
            <p:cNvPr id="2" name="TextBox 1"/>
            <p:cNvSpPr txBox="1"/>
            <p:nvPr/>
          </p:nvSpPr>
          <p:spPr>
            <a:xfrm>
              <a:off x="3011486" y="4876800"/>
              <a:ext cx="2398714" cy="1168344"/>
            </a:xfrm>
            <a:prstGeom prst="rect">
              <a:avLst/>
            </a:prstGeom>
            <a:noFill/>
          </p:spPr>
          <p:txBody>
            <a:bodyPr wrap="square" rtlCol="0">
              <a:spAutoFit/>
            </a:bodyPr>
            <a:lstStyle/>
            <a:p>
              <a:r>
                <a:rPr lang="en-US" sz="1000" dirty="0" smtClean="0"/>
                <a:t>EPRI SCDC</a:t>
              </a:r>
            </a:p>
            <a:p>
              <a:r>
                <a:rPr lang="en-US" sz="1000" dirty="0" smtClean="0"/>
                <a:t>100 kV, 100 kA, 10 GW</a:t>
              </a:r>
              <a:endParaRPr lang="en-US" sz="1000" dirty="0"/>
            </a:p>
          </p:txBody>
        </p:sp>
      </p:grpSp>
      <p:grpSp>
        <p:nvGrpSpPr>
          <p:cNvPr id="8" name="Group 7"/>
          <p:cNvGrpSpPr/>
          <p:nvPr/>
        </p:nvGrpSpPr>
        <p:grpSpPr>
          <a:xfrm>
            <a:off x="3324225" y="1524000"/>
            <a:ext cx="2466975" cy="1400855"/>
            <a:chOff x="2486025" y="2452688"/>
            <a:chExt cx="4171950" cy="2369014"/>
          </a:xfrm>
        </p:grpSpPr>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2452688"/>
              <a:ext cx="41719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9802" y="4405313"/>
              <a:ext cx="2651772" cy="416389"/>
            </a:xfrm>
            <a:prstGeom prst="rect">
              <a:avLst/>
            </a:prstGeom>
            <a:noFill/>
          </p:spPr>
          <p:txBody>
            <a:bodyPr wrap="square" rtlCol="0">
              <a:spAutoFit/>
            </a:bodyPr>
            <a:lstStyle/>
            <a:p>
              <a:pPr algn="ctr"/>
              <a:r>
                <a:rPr lang="en-US" sz="1000" dirty="0" smtClean="0"/>
                <a:t>Sumitomo 66 kV 3-in-1</a:t>
              </a:r>
              <a:endParaRPr lang="en-US" sz="1000" dirty="0"/>
            </a:p>
          </p:txBody>
        </p:sp>
      </p:grpSp>
      <p:grpSp>
        <p:nvGrpSpPr>
          <p:cNvPr id="10" name="Group 9"/>
          <p:cNvGrpSpPr/>
          <p:nvPr/>
        </p:nvGrpSpPr>
        <p:grpSpPr>
          <a:xfrm>
            <a:off x="6096000" y="1296492"/>
            <a:ext cx="2830404" cy="2019479"/>
            <a:chOff x="1919288" y="1519238"/>
            <a:chExt cx="5353261" cy="3819525"/>
          </a:xfrm>
        </p:grpSpPr>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519238"/>
              <a:ext cx="53054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76800" y="4648200"/>
              <a:ext cx="2395749" cy="436582"/>
            </a:xfrm>
            <a:prstGeom prst="rect">
              <a:avLst/>
            </a:prstGeom>
            <a:noFill/>
          </p:spPr>
          <p:txBody>
            <a:bodyPr wrap="none" rtlCol="0">
              <a:spAutoFit/>
            </a:bodyPr>
            <a:lstStyle/>
            <a:p>
              <a:r>
                <a:rPr lang="en-US" sz="900" dirty="0" err="1" smtClean="0"/>
                <a:t>Furakawa</a:t>
              </a:r>
              <a:r>
                <a:rPr lang="en-US" sz="900" dirty="0" smtClean="0"/>
                <a:t>, 275 kV, 3 kA</a:t>
              </a:r>
              <a:endParaRPr lang="en-US" sz="900" dirty="0"/>
            </a:p>
          </p:txBody>
        </p:sp>
      </p:grpSp>
      <p:pic>
        <p:nvPicPr>
          <p:cNvPr id="2150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36318"/>
            <a:ext cx="2935287" cy="157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3276600" y="3798020"/>
            <a:ext cx="2960676" cy="2757412"/>
            <a:chOff x="3276600" y="3798020"/>
            <a:chExt cx="2960676" cy="2757412"/>
          </a:xfrm>
        </p:grpSpPr>
        <p:pic>
          <p:nvPicPr>
            <p:cNvPr id="215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798020"/>
              <a:ext cx="2960676" cy="245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114800" y="6324600"/>
              <a:ext cx="1219200" cy="230832"/>
            </a:xfrm>
            <a:prstGeom prst="rect">
              <a:avLst/>
            </a:prstGeom>
            <a:noFill/>
          </p:spPr>
          <p:txBody>
            <a:bodyPr wrap="square" rtlCol="0">
              <a:spAutoFit/>
            </a:bodyPr>
            <a:lstStyle/>
            <a:p>
              <a:pPr algn="ctr"/>
              <a:r>
                <a:rPr lang="en-US" sz="900" b="1" dirty="0" smtClean="0"/>
                <a:t>St. Petersburg, Russia</a:t>
              </a:r>
              <a:endParaRPr lang="en-US" sz="900" b="1" dirty="0"/>
            </a:p>
          </p:txBody>
        </p:sp>
      </p:grpSp>
      <p:grpSp>
        <p:nvGrpSpPr>
          <p:cNvPr id="17" name="Group 16"/>
          <p:cNvGrpSpPr/>
          <p:nvPr/>
        </p:nvGrpSpPr>
        <p:grpSpPr>
          <a:xfrm>
            <a:off x="228600" y="76200"/>
            <a:ext cx="8839200" cy="6705600"/>
            <a:chOff x="228600" y="76200"/>
            <a:chExt cx="8839200" cy="6705600"/>
          </a:xfrm>
        </p:grpSpPr>
        <p:cxnSp>
          <p:nvCxnSpPr>
            <p:cNvPr id="15" name="Straight Arrow Connector 14"/>
            <p:cNvCxnSpPr>
              <a:stCxn id="3" idx="1"/>
            </p:cNvCxnSpPr>
            <p:nvPr/>
          </p:nvCxnSpPr>
          <p:spPr>
            <a:xfrm>
              <a:off x="457200" y="495300"/>
              <a:ext cx="8077200" cy="594471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76200"/>
              <a:ext cx="914400" cy="369332"/>
            </a:xfrm>
            <a:prstGeom prst="rect">
              <a:avLst/>
            </a:prstGeom>
            <a:noFill/>
          </p:spPr>
          <p:txBody>
            <a:bodyPr wrap="square" rtlCol="0">
              <a:spAutoFit/>
            </a:bodyPr>
            <a:lstStyle/>
            <a:p>
              <a:r>
                <a:rPr lang="en-US" b="1" dirty="0" smtClean="0">
                  <a:solidFill>
                    <a:srgbClr val="0070C0"/>
                  </a:solidFill>
                </a:rPr>
                <a:t>~ 1997</a:t>
              </a:r>
              <a:endParaRPr lang="en-US" b="1" dirty="0">
                <a:solidFill>
                  <a:srgbClr val="0070C0"/>
                </a:solidFill>
              </a:endParaRPr>
            </a:p>
          </p:txBody>
        </p:sp>
        <p:sp>
          <p:nvSpPr>
            <p:cNvPr id="22" name="TextBox 21"/>
            <p:cNvSpPr txBox="1"/>
            <p:nvPr/>
          </p:nvSpPr>
          <p:spPr>
            <a:xfrm>
              <a:off x="8153400" y="6412468"/>
              <a:ext cx="914400" cy="369332"/>
            </a:xfrm>
            <a:prstGeom prst="rect">
              <a:avLst/>
            </a:prstGeom>
            <a:noFill/>
          </p:spPr>
          <p:txBody>
            <a:bodyPr wrap="square" rtlCol="0">
              <a:spAutoFit/>
            </a:bodyPr>
            <a:lstStyle/>
            <a:p>
              <a:r>
                <a:rPr lang="en-US" b="1" dirty="0" smtClean="0">
                  <a:solidFill>
                    <a:srgbClr val="0070C0"/>
                  </a:solidFill>
                </a:rPr>
                <a:t>~ 2013</a:t>
              </a:r>
              <a:endParaRPr lang="en-US" b="1" dirty="0">
                <a:solidFill>
                  <a:srgbClr val="0070C0"/>
                </a:solidFill>
              </a:endParaRPr>
            </a:p>
          </p:txBody>
        </p:sp>
      </p:grpSp>
    </p:spTree>
    <p:extLst>
      <p:ext uri="{BB962C8B-B14F-4D97-AF65-F5344CB8AC3E}">
        <p14:creationId xmlns:p14="http://schemas.microsoft.com/office/powerpoint/2010/main" val="1999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additive="base">
                                        <p:cTn id="25" dur="500" fill="hold"/>
                                        <p:tgtEl>
                                          <p:spTgt spid="21509"/>
                                        </p:tgtEl>
                                        <p:attrNameLst>
                                          <p:attrName>ppt_x</p:attrName>
                                        </p:attrNameLst>
                                      </p:cBhvr>
                                      <p:tavLst>
                                        <p:tav tm="0">
                                          <p:val>
                                            <p:strVal val="0-#ppt_w/2"/>
                                          </p:val>
                                        </p:tav>
                                        <p:tav tm="100000">
                                          <p:val>
                                            <p:strVal val="#ppt_x"/>
                                          </p:val>
                                        </p:tav>
                                      </p:tavLst>
                                    </p:anim>
                                    <p:anim calcmode="lin" valueType="num">
                                      <p:cBhvr additive="base">
                                        <p:cTn id="26"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39"/>
            <a:ext cx="7772400" cy="1143000"/>
          </a:xfrm>
        </p:spPr>
        <p:txBody>
          <a:bodyPr/>
          <a:lstStyle/>
          <a:p>
            <a:r>
              <a:rPr lang="en-US" sz="2800" b="1" dirty="0" smtClean="0">
                <a:latin typeface="Comic Sans MS" panose="030F0702030302020204" pitchFamily="66" charset="0"/>
              </a:rPr>
              <a:t>Required Reading!</a:t>
            </a:r>
            <a:br>
              <a:rPr lang="en-US" sz="2800" b="1" dirty="0" smtClean="0">
                <a:latin typeface="Comic Sans MS" panose="030F0702030302020204" pitchFamily="66" charset="0"/>
              </a:rPr>
            </a:br>
            <a:r>
              <a:rPr lang="en-US" sz="2800" b="1" dirty="0" smtClean="0">
                <a:latin typeface="Comic Sans MS" panose="030F0702030302020204" pitchFamily="66" charset="0"/>
              </a:rPr>
              <a:t>(Thanks to Steve </a:t>
            </a:r>
            <a:r>
              <a:rPr lang="en-US" sz="2800" b="1" dirty="0" err="1" smtClean="0">
                <a:latin typeface="Comic Sans MS" panose="030F0702030302020204" pitchFamily="66" charset="0"/>
              </a:rPr>
              <a:t>Eckroad</a:t>
            </a:r>
            <a:r>
              <a:rPr lang="en-US" sz="2800" b="1" dirty="0" smtClean="0">
                <a:latin typeface="Comic Sans MS" panose="030F0702030302020204" pitchFamily="66" charset="0"/>
              </a:rPr>
              <a:t>, EPRI)</a:t>
            </a:r>
            <a:endParaRPr lang="en-US" sz="2800" b="1" dirty="0">
              <a:latin typeface="Comic Sans MS" panose="030F0702030302020204" pitchFamily="66" charset="0"/>
            </a:endParaRPr>
          </a:p>
        </p:txBody>
      </p:sp>
      <p:sp>
        <p:nvSpPr>
          <p:cNvPr id="3" name="Content Placeholder 2"/>
          <p:cNvSpPr>
            <a:spLocks noGrp="1"/>
          </p:cNvSpPr>
          <p:nvPr>
            <p:ph idx="1"/>
          </p:nvPr>
        </p:nvSpPr>
        <p:spPr>
          <a:xfrm>
            <a:off x="685800" y="1219200"/>
            <a:ext cx="7772400" cy="5334000"/>
          </a:xfrm>
        </p:spPr>
        <p:txBody>
          <a:bodyPr/>
          <a:lstStyle/>
          <a:p>
            <a:r>
              <a:rPr lang="en-US" sz="2400" dirty="0" smtClean="0">
                <a:latin typeface="Comic Sans MS" panose="030F0702030302020204" pitchFamily="66" charset="0"/>
              </a:rPr>
              <a:t>Two EPRI Reports (available free from epri.com or w2agz.com)</a:t>
            </a:r>
          </a:p>
          <a:p>
            <a:pPr lvl="1"/>
            <a:r>
              <a:rPr lang="en-US" sz="2000" dirty="0" smtClean="0">
                <a:latin typeface="Comic Sans MS" panose="030F0702030302020204" pitchFamily="66" charset="0"/>
              </a:rPr>
              <a:t>(2012) </a:t>
            </a:r>
            <a:r>
              <a:rPr lang="en-US" sz="2000" dirty="0">
                <a:latin typeface="Comic Sans MS" panose="030F0702030302020204" pitchFamily="66" charset="0"/>
              </a:rPr>
              <a:t>Superconducting Power Equipment; Technology Watch 2012 (</a:t>
            </a:r>
            <a:r>
              <a:rPr lang="en-US" sz="2000" dirty="0" smtClean="0">
                <a:latin typeface="Comic Sans MS" panose="030F0702030302020204" pitchFamily="66" charset="0"/>
              </a:rPr>
              <a:t>1024190)</a:t>
            </a:r>
          </a:p>
          <a:p>
            <a:pPr lvl="1"/>
            <a:r>
              <a:rPr lang="en-US" sz="2000" dirty="0">
                <a:latin typeface="Comic Sans MS" panose="030F0702030302020204" pitchFamily="66" charset="0"/>
              </a:rPr>
              <a:t>(2013) SIU: Superconductivity for PDA (03002001</a:t>
            </a:r>
            <a:r>
              <a:rPr lang="en-US" sz="2000" dirty="0" smtClean="0">
                <a:latin typeface="Comic Sans MS" panose="030F0702030302020204" pitchFamily="66" charset="0"/>
              </a:rPr>
              <a:t>)</a:t>
            </a:r>
          </a:p>
          <a:p>
            <a:r>
              <a:rPr lang="en-US" sz="2400" dirty="0" smtClean="0">
                <a:latin typeface="Comic Sans MS" panose="030F0702030302020204" pitchFamily="66" charset="0"/>
              </a:rPr>
              <a:t>Bottom Lines:</a:t>
            </a:r>
          </a:p>
          <a:p>
            <a:pPr lvl="1"/>
            <a:r>
              <a:rPr lang="en-US" sz="2000" dirty="0" smtClean="0">
                <a:latin typeface="Comic Sans MS" panose="030F0702030302020204" pitchFamily="66" charset="0"/>
              </a:rPr>
              <a:t>Work continues on wire improvement and power application demonstration, although not at the pace of a decade ago.</a:t>
            </a:r>
          </a:p>
          <a:p>
            <a:pPr lvl="1"/>
            <a:r>
              <a:rPr lang="en-US" sz="2000" dirty="0" smtClean="0">
                <a:latin typeface="Comic Sans MS" panose="030F0702030302020204" pitchFamily="66" charset="0"/>
              </a:rPr>
              <a:t>HTSC materials performance and costs have matured.</a:t>
            </a:r>
          </a:p>
          <a:p>
            <a:pPr lvl="1"/>
            <a:r>
              <a:rPr lang="en-US" sz="2000" u="sng" dirty="0" smtClean="0">
                <a:latin typeface="Comic Sans MS" panose="030F0702030302020204" pitchFamily="66" charset="0"/>
              </a:rPr>
              <a:t>What’s needed is a strong business case for HTSC power applications.</a:t>
            </a:r>
          </a:p>
          <a:p>
            <a:pPr lvl="1"/>
            <a:r>
              <a:rPr lang="en-US" sz="2000" dirty="0" smtClean="0">
                <a:latin typeface="Comic Sans MS" panose="030F0702030302020204" pitchFamily="66" charset="0"/>
              </a:rPr>
              <a:t>Does there exist a “compelling need,” now or in the next decade, to effect a major and continuing deployment of HTSC in the electricity enterprise? </a:t>
            </a:r>
          </a:p>
          <a:p>
            <a:endParaRPr lang="en-US" sz="2400" dirty="0" smtClean="0">
              <a:latin typeface="Comic Sans MS" panose="030F0702030302020204" pitchFamily="66" charset="0"/>
            </a:endParaRPr>
          </a:p>
          <a:p>
            <a:pPr lvl="1"/>
            <a:endParaRPr lang="en-US" sz="1800" dirty="0" smtClean="0">
              <a:latin typeface="Comic Sans MS" panose="030F0702030302020204" pitchFamily="66" charset="0"/>
            </a:endParaRPr>
          </a:p>
          <a:p>
            <a:pPr marL="457200" lvl="1" indent="0">
              <a:buNone/>
            </a:pPr>
            <a:r>
              <a:rPr lang="en-US" sz="1800" dirty="0" smtClean="0">
                <a:latin typeface="Comic Sans MS" panose="030F0702030302020204" pitchFamily="66" charset="0"/>
              </a:rPr>
              <a:t>	</a:t>
            </a:r>
          </a:p>
        </p:txBody>
      </p:sp>
    </p:spTree>
    <p:extLst>
      <p:ext uri="{BB962C8B-B14F-4D97-AF65-F5344CB8AC3E}">
        <p14:creationId xmlns:p14="http://schemas.microsoft.com/office/powerpoint/2010/main" val="39740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6263"/>
            <a:ext cx="29432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3"/>
          <p:cNvSpPr>
            <a:spLocks noGrp="1"/>
          </p:cNvSpPr>
          <p:nvPr>
            <p:ph type="title"/>
          </p:nvPr>
        </p:nvSpPr>
        <p:spPr>
          <a:xfrm>
            <a:off x="3886200" y="274638"/>
            <a:ext cx="4800600" cy="1143000"/>
          </a:xfrm>
        </p:spPr>
        <p:txBody>
          <a:bodyPr/>
          <a:lstStyle/>
          <a:p>
            <a:r>
              <a:rPr lang="en-US" dirty="0" smtClean="0"/>
              <a:t>Pacific Intertie</a:t>
            </a:r>
          </a:p>
        </p:txBody>
      </p:sp>
      <p:sp>
        <p:nvSpPr>
          <p:cNvPr id="43012" name="TextBox 4"/>
          <p:cNvSpPr txBox="1">
            <a:spLocks noChangeArrowheads="1"/>
          </p:cNvSpPr>
          <p:nvPr/>
        </p:nvSpPr>
        <p:spPr bwMode="auto">
          <a:xfrm>
            <a:off x="4419600" y="1371600"/>
            <a:ext cx="419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t> HVDC, +/- 500 kV, 3.1 kA, 3.1 GW</a:t>
            </a:r>
          </a:p>
          <a:p>
            <a:pPr eaLnBrk="1" hangingPunct="1">
              <a:buFont typeface="Arial" pitchFamily="34" charset="0"/>
              <a:buChar char="•"/>
            </a:pPr>
            <a:r>
              <a:rPr lang="en-US"/>
              <a:t> 1,362 km</a:t>
            </a:r>
          </a:p>
          <a:p>
            <a:pPr eaLnBrk="1" hangingPunct="1">
              <a:buFont typeface="Arial" pitchFamily="34" charset="0"/>
              <a:buChar char="•"/>
            </a:pPr>
            <a:r>
              <a:rPr lang="en-US"/>
              <a:t> ~50% of LA Power Consumption </a:t>
            </a:r>
          </a:p>
          <a:p>
            <a:pPr eaLnBrk="1" hangingPunct="1">
              <a:buFont typeface="Arial" pitchFamily="34" charset="0"/>
              <a:buChar char="•"/>
            </a:pPr>
            <a:r>
              <a:rPr lang="en-US"/>
              <a:t> T&amp;D Losses ~ 10%</a:t>
            </a:r>
          </a:p>
        </p:txBody>
      </p:sp>
      <p:grpSp>
        <p:nvGrpSpPr>
          <p:cNvPr id="7" name="Group 6"/>
          <p:cNvGrpSpPr/>
          <p:nvPr/>
        </p:nvGrpSpPr>
        <p:grpSpPr>
          <a:xfrm>
            <a:off x="5092854" y="2177526"/>
            <a:ext cx="2514600" cy="2242074"/>
            <a:chOff x="5092854" y="2177526"/>
            <a:chExt cx="2514600" cy="2242074"/>
          </a:xfrm>
        </p:grpSpPr>
        <p:sp>
          <p:nvSpPr>
            <p:cNvPr id="2" name="Oval 1"/>
            <p:cNvSpPr/>
            <p:nvPr/>
          </p:nvSpPr>
          <p:spPr>
            <a:xfrm>
              <a:off x="6117516" y="217752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92854" y="2942272"/>
              <a:ext cx="2514600" cy="1477328"/>
            </a:xfrm>
            <a:prstGeom prst="rect">
              <a:avLst/>
            </a:prstGeom>
            <a:noFill/>
            <a:ln w="25400">
              <a:solidFill>
                <a:srgbClr val="FF0000"/>
              </a:solidFill>
            </a:ln>
          </p:spPr>
          <p:txBody>
            <a:bodyPr wrap="square" rtlCol="0">
              <a:spAutoFit/>
            </a:bodyPr>
            <a:lstStyle/>
            <a:p>
              <a:r>
                <a:rPr lang="en-US" dirty="0" smtClean="0">
                  <a:latin typeface="Comic Sans MS" panose="030F0702030302020204" pitchFamily="66" charset="0"/>
                </a:rPr>
                <a:t>Tear down the PI and replace with HTSC underground cables to capture this saving?</a:t>
              </a:r>
              <a:endParaRPr lang="en-US" dirty="0">
                <a:latin typeface="Comic Sans MS" panose="030F0702030302020204" pitchFamily="66" charset="0"/>
              </a:endParaRPr>
            </a:p>
          </p:txBody>
        </p:sp>
        <p:cxnSp>
          <p:nvCxnSpPr>
            <p:cNvPr id="6" name="Straight Connector 5"/>
            <p:cNvCxnSpPr>
              <a:stCxn id="4" idx="0"/>
              <a:endCxn id="2" idx="4"/>
            </p:cNvCxnSpPr>
            <p:nvPr/>
          </p:nvCxnSpPr>
          <p:spPr>
            <a:xfrm flipH="1" flipV="1">
              <a:off x="6346116" y="2634726"/>
              <a:ext cx="4038" cy="3075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733800" y="4572000"/>
            <a:ext cx="5105400" cy="830997"/>
          </a:xfrm>
          <a:prstGeom prst="rect">
            <a:avLst/>
          </a:prstGeom>
          <a:noFill/>
        </p:spPr>
        <p:txBody>
          <a:bodyPr wrap="square" rtlCol="0">
            <a:spAutoFit/>
          </a:bodyPr>
          <a:lstStyle/>
          <a:p>
            <a:pPr algn="ctr"/>
            <a:r>
              <a:rPr lang="en-US" sz="2400" i="1" dirty="0" err="1" smtClean="0">
                <a:latin typeface="Comic Sans MS" panose="030F0702030302020204" pitchFamily="66" charset="0"/>
              </a:rPr>
              <a:t>Ain’t</a:t>
            </a:r>
            <a:r>
              <a:rPr lang="en-US" sz="2400" i="1" dirty="0" smtClean="0">
                <a:latin typeface="Comic Sans MS" panose="030F0702030302020204" pitchFamily="66" charset="0"/>
              </a:rPr>
              <a:t> </a:t>
            </a:r>
            <a:r>
              <a:rPr lang="en-US" sz="2400" i="1" dirty="0" err="1" smtClean="0">
                <a:latin typeface="Comic Sans MS" panose="030F0702030302020204" pitchFamily="66" charset="0"/>
              </a:rPr>
              <a:t>gonna</a:t>
            </a:r>
            <a:r>
              <a:rPr lang="en-US" sz="2400" i="1" dirty="0" smtClean="0">
                <a:latin typeface="Comic Sans MS" panose="030F0702030302020204" pitchFamily="66" charset="0"/>
              </a:rPr>
              <a:t> happen, baby! </a:t>
            </a:r>
          </a:p>
          <a:p>
            <a:pPr algn="ctr"/>
            <a:r>
              <a:rPr lang="en-US" sz="2400" i="1" dirty="0" smtClean="0">
                <a:latin typeface="Comic Sans MS" panose="030F0702030302020204" pitchFamily="66" charset="0"/>
              </a:rPr>
              <a:t> Not a “compelling need!”</a:t>
            </a:r>
            <a:endParaRPr lang="en-US" sz="2400" i="1" dirty="0">
              <a:latin typeface="Comic Sans MS" panose="030F0702030302020204" pitchFamily="66" charset="0"/>
            </a:endParaRPr>
          </a:p>
        </p:txBody>
      </p:sp>
      <p:sp>
        <p:nvSpPr>
          <p:cNvPr id="9" name="TextBox 8"/>
          <p:cNvSpPr txBox="1"/>
          <p:nvPr/>
        </p:nvSpPr>
        <p:spPr>
          <a:xfrm>
            <a:off x="3429000" y="5562600"/>
            <a:ext cx="5562600" cy="830997"/>
          </a:xfrm>
          <a:prstGeom prst="rect">
            <a:avLst/>
          </a:prstGeom>
          <a:noFill/>
        </p:spPr>
        <p:txBody>
          <a:bodyPr wrap="square" rtlCol="0">
            <a:spAutoFit/>
          </a:bodyPr>
          <a:lstStyle/>
          <a:p>
            <a:pPr algn="ctr"/>
            <a:r>
              <a:rPr lang="en-US" sz="2400" i="1" dirty="0" smtClean="0">
                <a:latin typeface="Comic Sans MS" panose="030F0702030302020204" pitchFamily="66" charset="0"/>
              </a:rPr>
              <a:t>Even should the cost of the wire be </a:t>
            </a:r>
            <a:r>
              <a:rPr lang="en-US" sz="2400" i="1" u="sng" dirty="0" smtClean="0">
                <a:latin typeface="Comic Sans MS" panose="030F0702030302020204" pitchFamily="66" charset="0"/>
              </a:rPr>
              <a:t>zero</a:t>
            </a:r>
            <a:r>
              <a:rPr lang="en-US" sz="2400" i="1" dirty="0" smtClean="0">
                <a:latin typeface="Comic Sans MS" panose="030F0702030302020204" pitchFamily="66" charset="0"/>
              </a:rPr>
              <a:t>!</a:t>
            </a:r>
            <a:endParaRPr lang="en-US" sz="2400" i="1" dirty="0">
              <a:latin typeface="Comic Sans MS" panose="030F0702030302020204" pitchFamily="66" charset="0"/>
            </a:endParaRPr>
          </a:p>
        </p:txBody>
      </p:sp>
    </p:spTree>
    <p:extLst>
      <p:ext uri="{BB962C8B-B14F-4D97-AF65-F5344CB8AC3E}">
        <p14:creationId xmlns:p14="http://schemas.microsoft.com/office/powerpoint/2010/main" val="15675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dirty="0" smtClean="0">
                <a:latin typeface="Comic Sans MS" panose="030F0702030302020204" pitchFamily="66" charset="0"/>
              </a:rPr>
              <a:t>However, do we have a “compelling new opportunity?”</a:t>
            </a:r>
            <a:endParaRPr lang="en-US" sz="4000" dirty="0">
              <a:latin typeface="Comic Sans MS" panose="030F0702030302020204" pitchFamily="66"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743075"/>
            <a:ext cx="711517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1600200"/>
            <a:ext cx="1295400" cy="584775"/>
          </a:xfrm>
          <a:prstGeom prst="rect">
            <a:avLst/>
          </a:prstGeom>
          <a:noFill/>
        </p:spPr>
        <p:txBody>
          <a:bodyPr wrap="square" rtlCol="0">
            <a:spAutoFit/>
          </a:bodyPr>
          <a:lstStyle/>
          <a:p>
            <a:r>
              <a:rPr lang="en-US" sz="1600" i="1" dirty="0" smtClean="0">
                <a:latin typeface="Comic Sans MS" panose="030F0702030302020204" pitchFamily="66" charset="0"/>
              </a:rPr>
              <a:t>P.M. Grant, EPRI, 1998</a:t>
            </a:r>
            <a:endParaRPr lang="en-US" sz="1600" i="1" dirty="0">
              <a:latin typeface="Comic Sans MS" panose="030F0702030302020204" pitchFamily="66" charset="0"/>
            </a:endParaRPr>
          </a:p>
        </p:txBody>
      </p:sp>
    </p:spTree>
    <p:extLst>
      <p:ext uri="{BB962C8B-B14F-4D97-AF65-F5344CB8AC3E}">
        <p14:creationId xmlns:p14="http://schemas.microsoft.com/office/powerpoint/2010/main" val="3832936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50000">
              <a:srgbClr val="FFFF99"/>
            </a:gs>
            <a:gs pos="100000">
              <a:srgbClr val="00FF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04800" y="158750"/>
            <a:ext cx="8467725" cy="235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nchorCtr="0"/>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9pPr>
          </a:lstStyle>
          <a:p>
            <a:pPr algn="ctr" eaLnBrk="1" fontAlgn="base" hangingPunct="1">
              <a:spcBef>
                <a:spcPct val="0"/>
              </a:spcBef>
              <a:spcAft>
                <a:spcPct val="0"/>
              </a:spcAft>
              <a:buSzPct val="100000"/>
            </a:pPr>
            <a:r>
              <a:rPr lang="en-GB" altLang="en-US" sz="2800" u="sng" dirty="0" smtClean="0">
                <a:solidFill>
                  <a:srgbClr val="000000"/>
                </a:solidFill>
                <a:latin typeface="Arial" charset="0"/>
                <a:ea typeface="SimSun" pitchFamily="2" charset="-122"/>
              </a:rPr>
              <a:t>Challenges Confronting High Temperature Superconducting Materials:</a:t>
            </a:r>
          </a:p>
          <a:p>
            <a:pPr algn="ctr" eaLnBrk="1" fontAlgn="base" hangingPunct="1">
              <a:spcBef>
                <a:spcPct val="0"/>
              </a:spcBef>
              <a:spcAft>
                <a:spcPct val="0"/>
              </a:spcAft>
              <a:buSzPct val="100000"/>
            </a:pPr>
            <a:endParaRPr lang="en-GB" altLang="en-US" sz="1100" u="sng" dirty="0" smtClean="0">
              <a:solidFill>
                <a:srgbClr val="000000"/>
              </a:solidFill>
              <a:latin typeface="Arial" charset="0"/>
              <a:ea typeface="SimSun" pitchFamily="2" charset="-122"/>
            </a:endParaRPr>
          </a:p>
          <a:p>
            <a:pPr algn="ctr" eaLnBrk="1" fontAlgn="base" hangingPunct="1">
              <a:spcBef>
                <a:spcPct val="0"/>
              </a:spcBef>
              <a:spcAft>
                <a:spcPct val="0"/>
              </a:spcAft>
              <a:buSzPct val="100000"/>
            </a:pPr>
            <a:r>
              <a:rPr lang="en-GB" altLang="en-US" sz="2800" i="1" dirty="0" smtClean="0">
                <a:solidFill>
                  <a:schemeClr val="accent2"/>
                </a:solidFill>
                <a:latin typeface="Arial" charset="0"/>
                <a:ea typeface="SimSun" pitchFamily="2" charset="-122"/>
              </a:rPr>
              <a:t>From </a:t>
            </a:r>
            <a:r>
              <a:rPr lang="en-GB" altLang="en-US" sz="2800" i="1" dirty="0" err="1" smtClean="0">
                <a:solidFill>
                  <a:schemeClr val="accent2"/>
                </a:solidFill>
                <a:latin typeface="Arial" charset="0"/>
                <a:ea typeface="SimSun" pitchFamily="2" charset="-122"/>
              </a:rPr>
              <a:t>Nanoscale</a:t>
            </a:r>
            <a:r>
              <a:rPr lang="en-GB" altLang="en-US" sz="2800" i="1" dirty="0" smtClean="0">
                <a:solidFill>
                  <a:schemeClr val="accent2"/>
                </a:solidFill>
                <a:latin typeface="Arial" charset="0"/>
                <a:ea typeface="SimSun" pitchFamily="2" charset="-122"/>
              </a:rPr>
              <a:t> Theories</a:t>
            </a:r>
          </a:p>
          <a:p>
            <a:pPr algn="ctr" eaLnBrk="1" fontAlgn="base" hangingPunct="1">
              <a:spcBef>
                <a:spcPct val="0"/>
              </a:spcBef>
              <a:spcAft>
                <a:spcPct val="0"/>
              </a:spcAft>
              <a:buSzPct val="100000"/>
            </a:pPr>
            <a:r>
              <a:rPr lang="en-GB" altLang="en-US" sz="2800" i="1" dirty="0" smtClean="0">
                <a:solidFill>
                  <a:srgbClr val="000000"/>
                </a:solidFill>
                <a:latin typeface="Arial" charset="0"/>
                <a:ea typeface="SimSun" pitchFamily="2" charset="-122"/>
              </a:rPr>
              <a:t>to</a:t>
            </a:r>
          </a:p>
          <a:p>
            <a:pPr algn="ctr" eaLnBrk="1" fontAlgn="base" hangingPunct="1">
              <a:spcBef>
                <a:spcPct val="0"/>
              </a:spcBef>
              <a:spcAft>
                <a:spcPct val="0"/>
              </a:spcAft>
              <a:buSzPct val="100000"/>
            </a:pPr>
            <a:r>
              <a:rPr lang="en-GB" altLang="en-US" sz="2800" i="1" dirty="0" err="1" smtClean="0">
                <a:solidFill>
                  <a:srgbClr val="FF0000"/>
                </a:solidFill>
                <a:latin typeface="Arial" charset="0"/>
                <a:ea typeface="SimSun" pitchFamily="2" charset="-122"/>
              </a:rPr>
              <a:t>Exascale</a:t>
            </a:r>
            <a:r>
              <a:rPr lang="en-GB" altLang="en-US" sz="2800" i="1" dirty="0" smtClean="0">
                <a:solidFill>
                  <a:srgbClr val="FF0000"/>
                </a:solidFill>
                <a:latin typeface="Arial" charset="0"/>
                <a:ea typeface="SimSun" pitchFamily="2" charset="-122"/>
              </a:rPr>
              <a:t> Energy Applications</a:t>
            </a:r>
          </a:p>
        </p:txBody>
      </p:sp>
      <p:sp>
        <p:nvSpPr>
          <p:cNvPr id="4101" name="Text Box 5"/>
          <p:cNvSpPr txBox="1">
            <a:spLocks noChangeArrowheads="1"/>
          </p:cNvSpPr>
          <p:nvPr/>
        </p:nvSpPr>
        <p:spPr bwMode="auto">
          <a:xfrm>
            <a:off x="914400" y="4724400"/>
            <a:ext cx="7258050" cy="485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800" tIns="41400" rIns="82800" bIns="414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cs typeface="Arial" charset="0"/>
              </a:defRPr>
            </a:lvl9pPr>
          </a:lstStyle>
          <a:p>
            <a:pPr algn="ctr" eaLnBrk="1" fontAlgn="base" hangingPunct="1">
              <a:lnSpc>
                <a:spcPct val="93000"/>
              </a:lnSpc>
              <a:spcBef>
                <a:spcPct val="0"/>
              </a:spcBef>
              <a:spcAft>
                <a:spcPct val="0"/>
              </a:spcAft>
              <a:buSzPct val="45000"/>
            </a:pPr>
            <a:r>
              <a:rPr lang="en-US" altLang="en-US" sz="2800" b="1" dirty="0" smtClean="0">
                <a:solidFill>
                  <a:srgbClr val="FF0000"/>
                </a:solidFill>
                <a:latin typeface="Academy Engraved LET" pitchFamily="2" charset="0"/>
                <a:ea typeface="SimSun" pitchFamily="2" charset="-122"/>
              </a:rPr>
              <a:t>Aging IBM Pensioner</a:t>
            </a:r>
          </a:p>
        </p:txBody>
      </p:sp>
      <p:sp>
        <p:nvSpPr>
          <p:cNvPr id="6151" name="Rectangle 7"/>
          <p:cNvSpPr>
            <a:spLocks noChangeArrowheads="1"/>
          </p:cNvSpPr>
          <p:nvPr/>
        </p:nvSpPr>
        <p:spPr bwMode="auto">
          <a:xfrm>
            <a:off x="1371600" y="5181600"/>
            <a:ext cx="624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pPr>
            <a:r>
              <a:rPr lang="en-US" altLang="en-US" sz="2000" dirty="0" smtClean="0">
                <a:solidFill>
                  <a:srgbClr val="000000"/>
                </a:solidFill>
              </a:rPr>
              <a:t>Research Supported by IBM Retirement Fund</a:t>
            </a:r>
          </a:p>
        </p:txBody>
      </p:sp>
      <p:sp>
        <p:nvSpPr>
          <p:cNvPr id="2054" name="TextBox 4"/>
          <p:cNvSpPr txBox="1">
            <a:spLocks noChangeArrowheads="1"/>
          </p:cNvSpPr>
          <p:nvPr/>
        </p:nvSpPr>
        <p:spPr bwMode="auto">
          <a:xfrm>
            <a:off x="76200" y="5867400"/>
            <a:ext cx="335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pPr>
            <a:r>
              <a:rPr lang="en-US" altLang="en-US" sz="1400" dirty="0" smtClean="0">
                <a:solidFill>
                  <a:srgbClr val="000000"/>
                </a:solidFill>
                <a:latin typeface="Arial" charset="0"/>
              </a:rPr>
              <a:t>2014 MRS Spring Meeting</a:t>
            </a:r>
          </a:p>
          <a:p>
            <a:pPr algn="ctr" eaLnBrk="1" fontAlgn="base" hangingPunct="1">
              <a:spcBef>
                <a:spcPct val="0"/>
              </a:spcBef>
              <a:spcAft>
                <a:spcPct val="0"/>
              </a:spcAft>
            </a:pPr>
            <a:r>
              <a:rPr lang="en-US" altLang="en-US" sz="1400" dirty="0" smtClean="0">
                <a:solidFill>
                  <a:srgbClr val="000000"/>
                </a:solidFill>
                <a:latin typeface="Arial" charset="0"/>
              </a:rPr>
              <a:t>Symposium T</a:t>
            </a:r>
          </a:p>
          <a:p>
            <a:pPr algn="ctr" eaLnBrk="1" fontAlgn="base" hangingPunct="1">
              <a:spcBef>
                <a:spcPct val="0"/>
              </a:spcBef>
              <a:spcAft>
                <a:spcPct val="0"/>
              </a:spcAft>
            </a:pPr>
            <a:r>
              <a:rPr lang="en-US" altLang="en-US" sz="1400" dirty="0" smtClean="0">
                <a:solidFill>
                  <a:srgbClr val="000000"/>
                </a:solidFill>
                <a:latin typeface="Arial" charset="0"/>
              </a:rPr>
              <a:t>Marriott Marquis</a:t>
            </a:r>
          </a:p>
          <a:p>
            <a:pPr algn="ctr" eaLnBrk="1" fontAlgn="base" hangingPunct="1">
              <a:spcBef>
                <a:spcPct val="0"/>
              </a:spcBef>
              <a:spcAft>
                <a:spcPct val="0"/>
              </a:spcAft>
            </a:pPr>
            <a:r>
              <a:rPr lang="en-US" altLang="en-US" sz="1400" dirty="0" smtClean="0">
                <a:solidFill>
                  <a:srgbClr val="000000"/>
                </a:solidFill>
                <a:latin typeface="Arial" charset="0"/>
              </a:rPr>
              <a:t>21-25 April 2014, San Francisco, CA</a:t>
            </a:r>
          </a:p>
        </p:txBody>
      </p:sp>
      <p:sp>
        <p:nvSpPr>
          <p:cNvPr id="2055" name="TextBox 5"/>
          <p:cNvSpPr txBox="1">
            <a:spLocks noChangeArrowheads="1"/>
          </p:cNvSpPr>
          <p:nvPr/>
        </p:nvSpPr>
        <p:spPr bwMode="auto">
          <a:xfrm>
            <a:off x="6418050" y="5867400"/>
            <a:ext cx="249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pPr>
            <a:r>
              <a:rPr lang="en-US" altLang="en-US" sz="1400" dirty="0" smtClean="0">
                <a:solidFill>
                  <a:srgbClr val="000000"/>
                </a:solidFill>
                <a:latin typeface="Arial" charset="0"/>
              </a:rPr>
              <a:t>Paper T7.03</a:t>
            </a:r>
          </a:p>
          <a:p>
            <a:pPr algn="ctr" eaLnBrk="1" fontAlgn="base" hangingPunct="1">
              <a:spcBef>
                <a:spcPct val="0"/>
              </a:spcBef>
              <a:spcAft>
                <a:spcPct val="0"/>
              </a:spcAft>
            </a:pPr>
            <a:r>
              <a:rPr lang="en-US" altLang="en-US" sz="1400" dirty="0" smtClean="0">
                <a:solidFill>
                  <a:srgbClr val="000000"/>
                </a:solidFill>
                <a:latin typeface="Arial" charset="0"/>
              </a:rPr>
              <a:t>Yerba Buena Level, Salon 15</a:t>
            </a:r>
          </a:p>
          <a:p>
            <a:pPr algn="ctr" eaLnBrk="1" fontAlgn="base" hangingPunct="1">
              <a:spcBef>
                <a:spcPct val="0"/>
              </a:spcBef>
              <a:spcAft>
                <a:spcPct val="0"/>
              </a:spcAft>
            </a:pPr>
            <a:r>
              <a:rPr lang="en-US" altLang="en-US" sz="1400" dirty="0" smtClean="0">
                <a:solidFill>
                  <a:srgbClr val="000000"/>
                </a:solidFill>
                <a:latin typeface="Arial" charset="0"/>
              </a:rPr>
              <a:t>2:30 PM</a:t>
            </a:r>
          </a:p>
          <a:p>
            <a:pPr algn="ctr" eaLnBrk="1" fontAlgn="base" hangingPunct="1">
              <a:spcBef>
                <a:spcPct val="0"/>
              </a:spcBef>
              <a:spcAft>
                <a:spcPct val="0"/>
              </a:spcAft>
            </a:pPr>
            <a:r>
              <a:rPr lang="en-US" altLang="en-US" sz="1400" dirty="0" smtClean="0">
                <a:solidFill>
                  <a:srgbClr val="000000"/>
                </a:solidFill>
                <a:latin typeface="Arial" charset="0"/>
              </a:rPr>
              <a:t>Wednesday, 23 April 2014</a:t>
            </a:r>
          </a:p>
        </p:txBody>
      </p:sp>
      <p:pic>
        <p:nvPicPr>
          <p:cNvPr id="2" name="Picture 2" descr="C:\Users\PAULMI~1\AppData\Local\Temp\sc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838200"/>
            <a:ext cx="143894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3262" y="1481166"/>
            <a:ext cx="2014538" cy="11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2895600"/>
            <a:ext cx="72223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90824" y="3119735"/>
            <a:ext cx="2271776" cy="461665"/>
          </a:xfrm>
          <a:prstGeom prst="rect">
            <a:avLst/>
          </a:prstGeom>
          <a:noFill/>
        </p:spPr>
        <p:txBody>
          <a:bodyPr wrap="none" rtlCol="0">
            <a:spAutoFit/>
          </a:bodyPr>
          <a:lstStyle/>
          <a:p>
            <a:pPr algn="ctr"/>
            <a:r>
              <a:rPr lang="en-US" sz="2400" b="1" dirty="0" smtClean="0">
                <a:latin typeface="Comic Sans MS" panose="030F0702030302020204" pitchFamily="66" charset="0"/>
              </a:rPr>
              <a:t>Paul M. Grant</a:t>
            </a:r>
            <a:endParaRPr lang="en-US" sz="2400" b="1" dirty="0">
              <a:latin typeface="Comic Sans MS" panose="030F0702030302020204" pitchFamily="66" charset="0"/>
            </a:endParaRPr>
          </a:p>
        </p:txBody>
      </p:sp>
      <p:sp>
        <p:nvSpPr>
          <p:cNvPr id="9" name="TextBox 8"/>
          <p:cNvSpPr txBox="1"/>
          <p:nvPr/>
        </p:nvSpPr>
        <p:spPr>
          <a:xfrm>
            <a:off x="1371600" y="3648670"/>
            <a:ext cx="6096000" cy="923330"/>
          </a:xfrm>
          <a:prstGeom prst="rect">
            <a:avLst/>
          </a:prstGeom>
          <a:noFill/>
        </p:spPr>
        <p:txBody>
          <a:bodyPr wrap="square" rtlCol="0">
            <a:spAutoFit/>
          </a:bodyPr>
          <a:lstStyle/>
          <a:p>
            <a:pPr algn="ctr"/>
            <a:r>
              <a:rPr lang="en-US" dirty="0" smtClean="0">
                <a:latin typeface="Comic Sans MS" panose="030F0702030302020204" pitchFamily="66" charset="0"/>
              </a:rPr>
              <a:t>W2AGZ Technologies</a:t>
            </a:r>
          </a:p>
          <a:p>
            <a:pPr algn="ctr"/>
            <a:r>
              <a:rPr lang="en-US" dirty="0" smtClean="0">
                <a:latin typeface="Comic Sans MS" panose="030F0702030302020204" pitchFamily="66" charset="0"/>
              </a:rPr>
              <a:t>EPRI Science Fellow (Retired)</a:t>
            </a:r>
          </a:p>
          <a:p>
            <a:pPr algn="ctr"/>
            <a:r>
              <a:rPr lang="en-US" dirty="0" smtClean="0">
                <a:latin typeface="Comic Sans MS" panose="030F0702030302020204" pitchFamily="66" charset="0"/>
              </a:rPr>
              <a:t>IBM Research Staff Member/Manager (Emeritus) </a:t>
            </a:r>
            <a:endParaRPr lang="en-US" dirty="0">
              <a:latin typeface="Comic Sans MS" panose="030F0702030302020204" pitchFamily="66" charset="0"/>
            </a:endParaRPr>
          </a:p>
        </p:txBody>
      </p:sp>
      <p:pic>
        <p:nvPicPr>
          <p:cNvPr id="2053" name="Picture 5" descr="S14 Meeti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701421"/>
            <a:ext cx="1295400" cy="1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0608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iterate type="lt">
                                    <p:tmPct val="0"/>
                                  </p:iterate>
                                  <p:childTnLst>
                                    <p:set>
                                      <p:cBhvr additive="repl">
                                        <p:cTn id="6" dur="1" fill="hold">
                                          <p:stCondLst>
                                            <p:cond delay="0"/>
                                          </p:stCondLst>
                                        </p:cTn>
                                        <p:tgtEl>
                                          <p:spTgt spid="4101"/>
                                        </p:tgtEl>
                                        <p:attrNameLst>
                                          <p:attrName>style.visibility</p:attrName>
                                        </p:attrNameLst>
                                      </p:cBhvr>
                                      <p:to>
                                        <p:strVal val="visible"/>
                                      </p:to>
                                    </p:set>
                                    <p:anim calcmode="lin" valueType="num">
                                      <p:cBhvr>
                                        <p:cTn id="7" dur="3000" fill="hold"/>
                                        <p:tgtEl>
                                          <p:spTgt spid="4101"/>
                                        </p:tgtEl>
                                        <p:attrNameLst>
                                          <p:attrName>ppt_x</p:attrName>
                                        </p:attrNameLst>
                                      </p:cBhvr>
                                      <p:tavLst>
                                        <p:tav tm="100000">
                                          <p:val>
                                            <p:strVal val="#ppt_x"/>
                                          </p:val>
                                        </p:tav>
                                        <p:tav>
                                          <p:val>
                                            <p:strVal val="#ppt_x"/>
                                          </p:val>
                                        </p:tav>
                                      </p:tavLst>
                                    </p:anim>
                                    <p:anim calcmode="lin" valueType="num">
                                      <p:cBhvr>
                                        <p:cTn id="8" dur="3000" fill="hold"/>
                                        <p:tgtEl>
                                          <p:spTgt spid="4101"/>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6" presetClass="emph" fill="hold" nodeType="clickEffect">
                                  <p:stCondLst>
                                    <p:cond delay="0"/>
                                  </p:stCondLst>
                                  <p:iterate type="lt">
                                    <p:tmPct val="10000"/>
                                  </p:iterate>
                                  <p:childTnLst>
                                    <p:animScale>
                                      <p:cBhvr additive="repl">
                                        <p:cTn id="12" dur="250" autoRev="1" fill="hold">
                                          <p:stCondLst>
                                            <p:cond delay="0"/>
                                          </p:stCondLst>
                                        </p:cTn>
                                        <p:tgtEl>
                                          <p:spTgt spid="4101"/>
                                        </p:tgtEl>
                                      </p:cBhvr>
                                      <p:to x="80000" y="100000"/>
                                    </p:animScale>
                                    <p:anim by="(#ppt_w*0.10)" calcmode="lin" valueType="num">
                                      <p:cBhvr additive="repl">
                                        <p:cTn id="13" dur="250" autoRev="1" fill="hold">
                                          <p:stCondLst>
                                            <p:cond delay="0"/>
                                          </p:stCondLst>
                                        </p:cTn>
                                        <p:tgtEl>
                                          <p:spTgt spid="4101"/>
                                        </p:tgtEl>
                                        <p:attrNameLst>
                                          <p:attrName>ppt_x</p:attrName>
                                        </p:attrNameLst>
                                      </p:cBhvr>
                                    </p:anim>
                                    <p:anim by="(-#ppt_w*0.10)" calcmode="lin" valueType="num">
                                      <p:cBhvr additive="repl">
                                        <p:cTn id="14" dur="250" autoRev="1" fill="hold">
                                          <p:stCondLst>
                                            <p:cond delay="0"/>
                                          </p:stCondLst>
                                        </p:cTn>
                                        <p:tgtEl>
                                          <p:spTgt spid="4101"/>
                                        </p:tgtEl>
                                        <p:attrNameLst>
                                          <p:attrName>ppt_y</p:attrName>
                                        </p:attrNameLst>
                                      </p:cBhvr>
                                    </p:anim>
                                    <p:animRot by="-480000">
                                      <p:cBhvr additive="repl">
                                        <p:cTn id="15" dur="250" autoRev="1" fill="hold">
                                          <p:stCondLst>
                                            <p:cond delay="0"/>
                                          </p:stCondLst>
                                        </p:cTn>
                                        <p:tgtEl>
                                          <p:spTgt spid="4101"/>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dissolve">
                                      <p:cBhvr>
                                        <p:cTn id="20"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320225"/>
            <a:ext cx="5943600" cy="584775"/>
          </a:xfrm>
          <a:prstGeom prst="rect">
            <a:avLst/>
          </a:prstGeom>
          <a:noFill/>
        </p:spPr>
        <p:txBody>
          <a:bodyPr wrap="square" rtlCol="0">
            <a:spAutoFit/>
          </a:bodyPr>
          <a:lstStyle/>
          <a:p>
            <a:pPr algn="ctr"/>
            <a:r>
              <a:rPr lang="en-US" sz="3200" b="1" i="1" u="sng" dirty="0" smtClean="0">
                <a:solidFill>
                  <a:srgbClr val="FF0000"/>
                </a:solidFill>
              </a:rPr>
              <a:t>Natural Gas &amp; Electricity!</a:t>
            </a:r>
            <a:endParaRPr lang="en-US" sz="3200" b="1" i="1" u="sng"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826855623"/>
              </p:ext>
            </p:extLst>
          </p:nvPr>
        </p:nvGraphicFramePr>
        <p:xfrm>
          <a:off x="1800224" y="1575375"/>
          <a:ext cx="5591175" cy="48672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182380"/>
            <a:ext cx="9144000" cy="523220"/>
          </a:xfrm>
          <a:prstGeom prst="rect">
            <a:avLst/>
          </a:prstGeom>
          <a:noFill/>
        </p:spPr>
        <p:txBody>
          <a:bodyPr wrap="square" rtlCol="0">
            <a:spAutoFit/>
          </a:bodyPr>
          <a:lstStyle/>
          <a:p>
            <a:pPr algn="ctr"/>
            <a:r>
              <a:rPr lang="en-US" sz="2800" b="1" dirty="0" smtClean="0"/>
              <a:t>2012 USA Electricity Generation by Primary Fuel Source</a:t>
            </a:r>
            <a:endParaRPr lang="en-US" sz="2800" b="1" dirty="0"/>
          </a:p>
        </p:txBody>
      </p:sp>
      <p:sp>
        <p:nvSpPr>
          <p:cNvPr id="8" name="Cloud Callout 7"/>
          <p:cNvSpPr/>
          <p:nvPr/>
        </p:nvSpPr>
        <p:spPr>
          <a:xfrm>
            <a:off x="304800" y="4419600"/>
            <a:ext cx="1676400" cy="1371600"/>
          </a:xfrm>
          <a:prstGeom prst="cloudCallout">
            <a:avLst>
              <a:gd name="adj1" fmla="val 94257"/>
              <a:gd name="adj2" fmla="val -281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Wow!</a:t>
            </a:r>
            <a:endParaRPr lang="en-US" sz="2800" b="1" dirty="0">
              <a:solidFill>
                <a:srgbClr val="FF0000"/>
              </a:solidFill>
            </a:endParaRPr>
          </a:p>
        </p:txBody>
      </p:sp>
      <p:sp>
        <p:nvSpPr>
          <p:cNvPr id="3" name="Title 2"/>
          <p:cNvSpPr>
            <a:spLocks noGrp="1"/>
          </p:cNvSpPr>
          <p:nvPr>
            <p:ph type="title"/>
          </p:nvPr>
        </p:nvSpPr>
        <p:spPr>
          <a:xfrm>
            <a:off x="685800" y="76200"/>
            <a:ext cx="7772400" cy="1143000"/>
          </a:xfrm>
        </p:spPr>
        <p:txBody>
          <a:bodyPr/>
          <a:lstStyle/>
          <a:p>
            <a:r>
              <a:rPr lang="en-US" sz="2800" b="1" dirty="0" smtClean="0">
                <a:latin typeface="Comic Sans MS" panose="030F0702030302020204" pitchFamily="66" charset="0"/>
              </a:rPr>
              <a:t>Why not make dual-use of emerging gas pipeline rights-of-way to transport electricity via HTSC cables?</a:t>
            </a:r>
            <a:endParaRPr lang="en-US" sz="2800" b="1" dirty="0">
              <a:latin typeface="Comic Sans MS" panose="030F0702030302020204" pitchFamily="66" charset="0"/>
            </a:endParaRPr>
          </a:p>
        </p:txBody>
      </p:sp>
      <p:sp>
        <p:nvSpPr>
          <p:cNvPr id="7" name="TextBox 6"/>
          <p:cNvSpPr txBox="1"/>
          <p:nvPr/>
        </p:nvSpPr>
        <p:spPr>
          <a:xfrm>
            <a:off x="6705600" y="2133600"/>
            <a:ext cx="2362200" cy="923330"/>
          </a:xfrm>
          <a:prstGeom prst="rect">
            <a:avLst/>
          </a:prstGeom>
          <a:noFill/>
        </p:spPr>
        <p:txBody>
          <a:bodyPr wrap="square" rtlCol="0">
            <a:spAutoFit/>
          </a:bodyPr>
          <a:lstStyle/>
          <a:p>
            <a:r>
              <a:rPr lang="en-US" b="1" dirty="0" smtClean="0">
                <a:latin typeface="Comic Sans MS" panose="030F0702030302020204" pitchFamily="66" charset="0"/>
              </a:rPr>
              <a:t>“Fraternal Twins,”</a:t>
            </a:r>
          </a:p>
          <a:p>
            <a:r>
              <a:rPr lang="en-US" b="1" dirty="0" smtClean="0">
                <a:latin typeface="Comic Sans MS" panose="030F0702030302020204" pitchFamily="66" charset="0"/>
              </a:rPr>
              <a:t>Smart Grid News</a:t>
            </a:r>
          </a:p>
          <a:p>
            <a:r>
              <a:rPr lang="en-US" b="1" dirty="0" smtClean="0">
                <a:latin typeface="Comic Sans MS" panose="030F0702030302020204" pitchFamily="66" charset="0"/>
              </a:rPr>
              <a:t>16 April 2013</a:t>
            </a:r>
            <a:endParaRPr lang="en-US" b="1" dirty="0">
              <a:latin typeface="Comic Sans MS" panose="030F0702030302020204" pitchFamily="66" charset="0"/>
            </a:endParaRPr>
          </a:p>
        </p:txBody>
      </p:sp>
    </p:spTree>
    <p:extLst>
      <p:ext uri="{BB962C8B-B14F-4D97-AF65-F5344CB8AC3E}">
        <p14:creationId xmlns:p14="http://schemas.microsoft.com/office/powerpoint/2010/main" val="8672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dirty="0" smtClean="0">
                <a:latin typeface="Comic Sans MS" panose="030F0702030302020204" pitchFamily="66" charset="0"/>
              </a:rPr>
              <a:t>Not exactly a new idea!</a:t>
            </a:r>
            <a:br>
              <a:rPr lang="en-US" sz="4000" dirty="0" smtClean="0">
                <a:latin typeface="Comic Sans MS" panose="030F0702030302020204" pitchFamily="66" charset="0"/>
              </a:rPr>
            </a:br>
            <a:r>
              <a:rPr lang="en-US" sz="4000" dirty="0" smtClean="0">
                <a:latin typeface="Comic Sans MS" panose="030F0702030302020204" pitchFamily="66" charset="0"/>
              </a:rPr>
              <a:t>(Terry Boston, TVA VP, 2001)</a:t>
            </a:r>
            <a:endParaRPr lang="en-US" sz="4000" dirty="0">
              <a:latin typeface="Comic Sans MS" panose="030F0702030302020204" pitchFamily="66"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695450"/>
            <a:ext cx="599122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9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MI~1\AppData\Local\Temp\sc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 y="1295402"/>
            <a:ext cx="6794499" cy="5020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77" y="381001"/>
            <a:ext cx="2071969" cy="310434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384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94932" y="685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6"/>
          </p:cNvCxnSpPr>
          <p:nvPr/>
        </p:nvCxnSpPr>
        <p:spPr>
          <a:xfrm flipH="1">
            <a:off x="2590800" y="838200"/>
            <a:ext cx="4680332" cy="1905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152400" y="339821"/>
            <a:ext cx="6248400" cy="498379"/>
          </a:xfrm>
        </p:spPr>
        <p:txBody>
          <a:bodyPr>
            <a:noAutofit/>
          </a:bodyPr>
          <a:lstStyle/>
          <a:p>
            <a:r>
              <a:rPr lang="en-US" sz="2400" b="1" dirty="0" smtClean="0">
                <a:latin typeface="Comic Sans MS" panose="030F0702030302020204" pitchFamily="66" charset="0"/>
              </a:rPr>
              <a:t>Does </a:t>
            </a:r>
            <a:r>
              <a:rPr lang="en-US" sz="2400" b="1" dirty="0" smtClean="0">
                <a:latin typeface="Comic Sans MS" panose="030F0702030302020204" pitchFamily="66" charset="0"/>
              </a:rPr>
              <a:t>“Keystone XL” Provide a “Compelling Opportunity” to </a:t>
            </a:r>
            <a:br>
              <a:rPr lang="en-US" sz="2400" b="1" dirty="0" smtClean="0">
                <a:latin typeface="Comic Sans MS" panose="030F0702030302020204" pitchFamily="66" charset="0"/>
              </a:rPr>
            </a:br>
            <a:r>
              <a:rPr lang="en-US" sz="2400" b="1" dirty="0" smtClean="0">
                <a:latin typeface="Comic Sans MS" panose="030F0702030302020204" pitchFamily="66" charset="0"/>
              </a:rPr>
              <a:t>“Raise  Our Fraternal Twins?”</a:t>
            </a:r>
            <a:endParaRPr lang="en-US" sz="2400" b="1" dirty="0"/>
          </a:p>
        </p:txBody>
      </p:sp>
      <p:sp>
        <p:nvSpPr>
          <p:cNvPr id="3" name="TextBox 2"/>
          <p:cNvSpPr txBox="1"/>
          <p:nvPr/>
        </p:nvSpPr>
        <p:spPr>
          <a:xfrm>
            <a:off x="6858000" y="3805650"/>
            <a:ext cx="2286000" cy="2308324"/>
          </a:xfrm>
          <a:prstGeom prst="rect">
            <a:avLst/>
          </a:prstGeom>
          <a:noFill/>
        </p:spPr>
        <p:txBody>
          <a:bodyPr wrap="square" rtlCol="0">
            <a:spAutoFit/>
          </a:bodyPr>
          <a:lstStyle/>
          <a:p>
            <a:r>
              <a:rPr lang="en-US" sz="1600" b="1" dirty="0" smtClean="0">
                <a:latin typeface="Comic Sans MS" panose="030F0702030302020204" pitchFamily="66" charset="0"/>
              </a:rPr>
              <a:t>Let’s encourage DOE to enlist EPRI, GTI, EIPC, INGAA,...in a collaboration to conduct an “engineering economy” study focused on the dual-use ROW concept.</a:t>
            </a:r>
            <a:endParaRPr lang="en-US" sz="1600" b="1" dirty="0">
              <a:latin typeface="Comic Sans MS" panose="030F0702030302020204" pitchFamily="66" charset="0"/>
            </a:endParaRPr>
          </a:p>
        </p:txBody>
      </p:sp>
    </p:spTree>
    <p:extLst>
      <p:ext uri="{BB962C8B-B14F-4D97-AF65-F5344CB8AC3E}">
        <p14:creationId xmlns:p14="http://schemas.microsoft.com/office/powerpoint/2010/main" val="22522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Mackenzie Valley 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6" y="1358585"/>
            <a:ext cx="6785951" cy="53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0" y="381000"/>
            <a:ext cx="4694972" cy="523220"/>
          </a:xfrm>
          <a:prstGeom prst="rect">
            <a:avLst/>
          </a:prstGeom>
          <a:noFill/>
        </p:spPr>
        <p:txBody>
          <a:bodyPr wrap="square" rtlCol="0">
            <a:spAutoFit/>
          </a:bodyPr>
          <a:lstStyle/>
          <a:p>
            <a:pPr algn="ctr"/>
            <a:r>
              <a:rPr lang="en-US" sz="2800" b="1" dirty="0" smtClean="0">
                <a:latin typeface="Comic Sans MS" panose="030F0702030302020204" pitchFamily="66" charset="0"/>
              </a:rPr>
              <a:t>...and in the long term...</a:t>
            </a:r>
            <a:endParaRPr lang="en-US" sz="2800" b="1" dirty="0">
              <a:latin typeface="Comic Sans MS" panose="030F0702030302020204" pitchFamily="66"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88696"/>
            <a:ext cx="1828800" cy="9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972" y="105050"/>
            <a:ext cx="1705828" cy="90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4784025" y="1295400"/>
            <a:ext cx="4283775" cy="307777"/>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Comic Sans MS" pitchFamily="66" charset="0"/>
                <a:cs typeface="Arial" charset="0"/>
              </a:defRPr>
            </a:lvl1pPr>
            <a:lvl2pPr marL="742950" indent="-285750" eaLnBrk="0" hangingPunct="0">
              <a:spcBef>
                <a:spcPct val="20000"/>
              </a:spcBef>
              <a:buChar char="–"/>
              <a:defRPr sz="2800">
                <a:solidFill>
                  <a:schemeClr val="tx1"/>
                </a:solidFill>
                <a:latin typeface="Comic Sans MS" pitchFamily="66" charset="0"/>
                <a:cs typeface="Arial" charset="0"/>
              </a:defRPr>
            </a:lvl2pPr>
            <a:lvl3pPr marL="1143000" indent="-228600" eaLnBrk="0" hangingPunct="0">
              <a:spcBef>
                <a:spcPct val="20000"/>
              </a:spcBef>
              <a:buChar char="•"/>
              <a:defRPr sz="2400">
                <a:solidFill>
                  <a:schemeClr val="tx1"/>
                </a:solidFill>
                <a:latin typeface="Comic Sans MS" pitchFamily="66" charset="0"/>
                <a:cs typeface="Arial" charset="0"/>
              </a:defRPr>
            </a:lvl3pPr>
            <a:lvl4pPr marL="1600200" indent="-228600" eaLnBrk="0" hangingPunct="0">
              <a:spcBef>
                <a:spcPct val="20000"/>
              </a:spcBef>
              <a:buChar char="–"/>
              <a:defRPr sz="2000">
                <a:solidFill>
                  <a:schemeClr val="tx1"/>
                </a:solidFill>
                <a:latin typeface="Comic Sans MS" pitchFamily="66" charset="0"/>
                <a:cs typeface="Arial" charset="0"/>
              </a:defRPr>
            </a:lvl4pPr>
            <a:lvl5pPr marL="2057400" indent="-228600" eaLnBrk="0" hangingPunct="0">
              <a:spcBef>
                <a:spcPct val="20000"/>
              </a:spcBef>
              <a:buChar char="»"/>
              <a:defRPr sz="2000">
                <a:solidFill>
                  <a:schemeClr val="tx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omic Sans MS" pitchFamily="66" charset="0"/>
                <a:cs typeface="Arial" charset="0"/>
              </a:rPr>
              <a:t>Electricity Conversion Assumptions</a:t>
            </a:r>
          </a:p>
        </p:txBody>
      </p:sp>
      <p:graphicFrame>
        <p:nvGraphicFramePr>
          <p:cNvPr id="7" name="Group 50"/>
          <p:cNvGraphicFramePr>
            <a:graphicFrameLocks noGrp="1"/>
          </p:cNvGraphicFramePr>
          <p:nvPr>
            <p:extLst>
              <p:ext uri="{D42A27DB-BD31-4B8C-83A1-F6EECF244321}">
                <p14:modId xmlns:p14="http://schemas.microsoft.com/office/powerpoint/2010/main" val="992666571"/>
              </p:ext>
            </p:extLst>
          </p:nvPr>
        </p:nvGraphicFramePr>
        <p:xfrm>
          <a:off x="5074844" y="1668571"/>
          <a:ext cx="3733800" cy="1763406"/>
        </p:xfrm>
        <a:graphic>
          <a:graphicData uri="http://schemas.openxmlformats.org/drawingml/2006/table">
            <a:tbl>
              <a:tblPr/>
              <a:tblGrid>
                <a:gridCol w="1866900"/>
                <a:gridCol w="1866900"/>
              </a:tblGrid>
              <a:tr h="124818">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Wellhead Power Capacity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18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Fraction Making Electricity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33%</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Thermal Power Consumed</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Left to Transmit as LNG</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12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CCGT Efficiency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60%</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Electricity Output</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3.6 GW (+/- 18 kV, 100 kA)</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Box 2"/>
          <p:cNvSpPr txBox="1"/>
          <p:nvPr/>
        </p:nvSpPr>
        <p:spPr>
          <a:xfrm>
            <a:off x="6920637" y="3886200"/>
            <a:ext cx="2147163" cy="1908215"/>
          </a:xfrm>
          <a:prstGeom prst="rect">
            <a:avLst/>
          </a:prstGeom>
          <a:noFill/>
        </p:spPr>
        <p:txBody>
          <a:bodyPr wrap="square" rtlCol="0">
            <a:spAutoFit/>
          </a:bodyPr>
          <a:lstStyle/>
          <a:p>
            <a:r>
              <a:rPr lang="en-US" dirty="0" smtClean="0">
                <a:latin typeface="Comic Sans MS" panose="030F0702030302020204" pitchFamily="66" charset="0"/>
              </a:rPr>
              <a:t>“</a:t>
            </a:r>
            <a:r>
              <a:rPr lang="en-US" dirty="0" err="1" smtClean="0">
                <a:latin typeface="Comic Sans MS" panose="030F0702030302020204" pitchFamily="66" charset="0"/>
              </a:rPr>
              <a:t>Cryodelivery</a:t>
            </a:r>
            <a:r>
              <a:rPr lang="en-US" dirty="0" smtClean="0">
                <a:latin typeface="Comic Sans MS" panose="030F0702030302020204" pitchFamily="66" charset="0"/>
              </a:rPr>
              <a:t> Systems for the </a:t>
            </a:r>
            <a:r>
              <a:rPr lang="en-US" dirty="0" err="1" smtClean="0">
                <a:latin typeface="Comic Sans MS" panose="030F0702030302020204" pitchFamily="66" charset="0"/>
              </a:rPr>
              <a:t>Cotransmission</a:t>
            </a:r>
            <a:r>
              <a:rPr lang="en-US" dirty="0" smtClean="0">
                <a:latin typeface="Comic Sans MS" panose="030F0702030302020204" pitchFamily="66" charset="0"/>
              </a:rPr>
              <a:t> of Chemical and Electric Power,”</a:t>
            </a:r>
          </a:p>
          <a:p>
            <a:r>
              <a:rPr lang="en-US" sz="1400" i="1" dirty="0" smtClean="0">
                <a:latin typeface="Comic Sans MS" panose="030F0702030302020204" pitchFamily="66" charset="0"/>
              </a:rPr>
              <a:t>P.M. Grant, AIP Conf. Proc. 823, 291 (2006).</a:t>
            </a:r>
            <a:endParaRPr lang="en-US" sz="1400" i="1" dirty="0">
              <a:latin typeface="Comic Sans MS" panose="030F0702030302020204" pitchFamily="66" charset="0"/>
            </a:endParaRPr>
          </a:p>
        </p:txBody>
      </p:sp>
    </p:spTree>
    <p:extLst>
      <p:ext uri="{BB962C8B-B14F-4D97-AF65-F5344CB8AC3E}">
        <p14:creationId xmlns:p14="http://schemas.microsoft.com/office/powerpoint/2010/main" val="8596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56839"/>
            <a:ext cx="6858000" cy="484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H="1" flipV="1">
            <a:off x="1451796" y="3970402"/>
            <a:ext cx="1562633" cy="559473"/>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371600" y="4081790"/>
            <a:ext cx="1676400" cy="261610"/>
          </a:xfrm>
          <a:prstGeom prst="rect">
            <a:avLst/>
          </a:prstGeom>
          <a:noFill/>
        </p:spPr>
        <p:txBody>
          <a:bodyPr wrap="square" rtlCol="0">
            <a:spAutoFit/>
          </a:bodyPr>
          <a:lstStyle/>
          <a:p>
            <a:pPr algn="ctr"/>
            <a:r>
              <a:rPr lang="en-US" sz="1100" b="1" dirty="0" smtClean="0">
                <a:solidFill>
                  <a:srgbClr val="000000"/>
                </a:solidFill>
              </a:rPr>
              <a:t>o Wroclaw</a:t>
            </a:r>
            <a:endParaRPr lang="en-US" sz="1100" b="1" dirty="0">
              <a:solidFill>
                <a:srgbClr val="000000"/>
              </a:solidFill>
            </a:endParaRPr>
          </a:p>
        </p:txBody>
      </p:sp>
      <p:sp>
        <p:nvSpPr>
          <p:cNvPr id="7" name="Rectangle 6"/>
          <p:cNvSpPr/>
          <p:nvPr/>
        </p:nvSpPr>
        <p:spPr>
          <a:xfrm>
            <a:off x="103358" y="533400"/>
            <a:ext cx="9040641" cy="1323439"/>
          </a:xfrm>
          <a:prstGeom prst="rect">
            <a:avLst/>
          </a:prstGeom>
        </p:spPr>
        <p:txBody>
          <a:bodyPr wrap="square">
            <a:spAutoFit/>
          </a:bodyPr>
          <a:lstStyle/>
          <a:p>
            <a:r>
              <a:rPr lang="en-US" sz="2000" b="1" dirty="0">
                <a:solidFill>
                  <a:srgbClr val="000000"/>
                </a:solidFill>
                <a:latin typeface="Comic Sans MS" panose="030F0702030302020204" pitchFamily="66" charset="0"/>
              </a:rPr>
              <a:t>The </a:t>
            </a:r>
            <a:r>
              <a:rPr lang="en-US" sz="2000" b="1" dirty="0" err="1">
                <a:solidFill>
                  <a:srgbClr val="000000"/>
                </a:solidFill>
                <a:latin typeface="Comic Sans MS" panose="030F0702030302020204" pitchFamily="66" charset="0"/>
              </a:rPr>
              <a:t>Wola</a:t>
            </a:r>
            <a:r>
              <a:rPr lang="en-US" sz="2000" b="1" dirty="0">
                <a:solidFill>
                  <a:srgbClr val="000000"/>
                </a:solidFill>
                <a:latin typeface="Comic Sans MS" panose="030F0702030302020204" pitchFamily="66" charset="0"/>
              </a:rPr>
              <a:t> </a:t>
            </a:r>
            <a:r>
              <a:rPr lang="en-US" sz="2000" b="1" dirty="0" err="1" smtClean="0">
                <a:solidFill>
                  <a:srgbClr val="000000"/>
                </a:solidFill>
                <a:latin typeface="Comic Sans MS" panose="030F0702030302020204" pitchFamily="66" charset="0"/>
              </a:rPr>
              <a:t>Obszańska</a:t>
            </a:r>
            <a:r>
              <a:rPr lang="en-US" sz="2000" b="1" dirty="0" smtClean="0">
                <a:solidFill>
                  <a:srgbClr val="000000"/>
                </a:solidFill>
                <a:latin typeface="Comic Sans MS" panose="030F0702030302020204" pitchFamily="66" charset="0"/>
              </a:rPr>
              <a:t> (</a:t>
            </a:r>
            <a:r>
              <a:rPr lang="en-US" sz="2000" b="1" u="sng" dirty="0" smtClean="0">
                <a:solidFill>
                  <a:srgbClr val="000000"/>
                </a:solidFill>
                <a:latin typeface="Comic Sans MS" panose="030F0702030302020204" pitchFamily="66" charset="0"/>
              </a:rPr>
              <a:t>Lublin</a:t>
            </a:r>
            <a:r>
              <a:rPr lang="en-US" sz="2000" b="1" dirty="0" smtClean="0">
                <a:solidFill>
                  <a:srgbClr val="000000"/>
                </a:solidFill>
                <a:latin typeface="Comic Sans MS" panose="030F0702030302020204" pitchFamily="66" charset="0"/>
              </a:rPr>
              <a:t>) gas </a:t>
            </a:r>
            <a:r>
              <a:rPr lang="en-US" sz="2000" b="1" dirty="0">
                <a:solidFill>
                  <a:srgbClr val="000000"/>
                </a:solidFill>
                <a:latin typeface="Comic Sans MS" panose="030F0702030302020204" pitchFamily="66" charset="0"/>
              </a:rPr>
              <a:t>field in </a:t>
            </a:r>
            <a:r>
              <a:rPr lang="en-US" sz="2000" b="1" dirty="0" smtClean="0">
                <a:solidFill>
                  <a:srgbClr val="000000"/>
                </a:solidFill>
                <a:latin typeface="Comic Sans MS" panose="030F0702030302020204" pitchFamily="66" charset="0"/>
              </a:rPr>
              <a:t>Poland/Ukraine </a:t>
            </a:r>
            <a:r>
              <a:rPr lang="en-US" sz="2000" b="1" dirty="0">
                <a:solidFill>
                  <a:srgbClr val="000000"/>
                </a:solidFill>
                <a:latin typeface="Comic Sans MS" panose="030F0702030302020204" pitchFamily="66" charset="0"/>
              </a:rPr>
              <a:t>was discovered in 1989. It began production in 1992 and produces natural gas. The total proven reserves of the </a:t>
            </a:r>
            <a:r>
              <a:rPr lang="en-US" sz="2000" b="1" dirty="0" err="1">
                <a:solidFill>
                  <a:srgbClr val="000000"/>
                </a:solidFill>
                <a:latin typeface="Comic Sans MS" panose="030F0702030302020204" pitchFamily="66" charset="0"/>
              </a:rPr>
              <a:t>Wola</a:t>
            </a:r>
            <a:r>
              <a:rPr lang="en-US" sz="2000" b="1" dirty="0">
                <a:solidFill>
                  <a:srgbClr val="000000"/>
                </a:solidFill>
                <a:latin typeface="Comic Sans MS" panose="030F0702030302020204" pitchFamily="66" charset="0"/>
              </a:rPr>
              <a:t> </a:t>
            </a:r>
            <a:r>
              <a:rPr lang="en-US" sz="2000" b="1" dirty="0" err="1">
                <a:solidFill>
                  <a:srgbClr val="000000"/>
                </a:solidFill>
                <a:latin typeface="Comic Sans MS" panose="030F0702030302020204" pitchFamily="66" charset="0"/>
              </a:rPr>
              <a:t>Obszańska</a:t>
            </a:r>
            <a:r>
              <a:rPr lang="en-US" sz="2000" b="1" dirty="0">
                <a:solidFill>
                  <a:srgbClr val="000000"/>
                </a:solidFill>
                <a:latin typeface="Comic Sans MS" panose="030F0702030302020204" pitchFamily="66" charset="0"/>
              </a:rPr>
              <a:t> gas field are around 37 billion cubic feet (1×10</a:t>
            </a:r>
            <a:r>
              <a:rPr lang="en-US" sz="2000" b="1" baseline="30000" dirty="0">
                <a:solidFill>
                  <a:srgbClr val="000000"/>
                </a:solidFill>
                <a:latin typeface="Comic Sans MS" panose="030F0702030302020204" pitchFamily="66" charset="0"/>
              </a:rPr>
              <a:t>9</a:t>
            </a:r>
            <a:r>
              <a:rPr lang="en-US" sz="2000" b="1" dirty="0">
                <a:solidFill>
                  <a:srgbClr val="000000"/>
                </a:solidFill>
                <a:latin typeface="Comic Sans MS" panose="030F0702030302020204" pitchFamily="66" charset="0"/>
              </a:rPr>
              <a:t>m³</a:t>
            </a:r>
            <a:r>
              <a:rPr lang="en-US" sz="2000" b="1" dirty="0" smtClean="0">
                <a:solidFill>
                  <a:srgbClr val="000000"/>
                </a:solidFill>
                <a:latin typeface="Comic Sans MS" panose="030F0702030302020204" pitchFamily="66" charset="0"/>
              </a:rPr>
              <a:t>).  “Dual-Pipe” to Berlin?</a:t>
            </a:r>
            <a:endParaRPr lang="en-US" sz="2000" b="1" dirty="0">
              <a:solidFill>
                <a:srgbClr val="000000"/>
              </a:solidFill>
              <a:latin typeface="Comic Sans MS" panose="030F0702030302020204" pitchFamily="66" charset="0"/>
            </a:endParaRPr>
          </a:p>
        </p:txBody>
      </p:sp>
      <p:cxnSp>
        <p:nvCxnSpPr>
          <p:cNvPr id="9" name="Straight Arrow Connector 8"/>
          <p:cNvCxnSpPr/>
          <p:nvPr/>
        </p:nvCxnSpPr>
        <p:spPr bwMode="auto">
          <a:xfrm flipH="1">
            <a:off x="3276600" y="1856839"/>
            <a:ext cx="3581400" cy="2673036"/>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1604196" y="0"/>
            <a:ext cx="5558604" cy="584775"/>
          </a:xfrm>
          <a:prstGeom prst="rect">
            <a:avLst/>
          </a:prstGeom>
          <a:noFill/>
        </p:spPr>
        <p:txBody>
          <a:bodyPr wrap="square" rtlCol="0">
            <a:spAutoFit/>
          </a:bodyPr>
          <a:lstStyle/>
          <a:p>
            <a:pPr algn="ctr"/>
            <a:r>
              <a:rPr lang="en-US" sz="3200" b="1" dirty="0" smtClean="0">
                <a:solidFill>
                  <a:srgbClr val="000000"/>
                </a:solidFill>
                <a:latin typeface="Comic Sans MS" panose="030F0702030302020204" pitchFamily="66" charset="0"/>
              </a:rPr>
              <a:t>Let’s Not Forget Europe!</a:t>
            </a:r>
            <a:endParaRPr lang="en-US" sz="3200" b="1" dirty="0">
              <a:solidFill>
                <a:srgbClr val="000000"/>
              </a:solidFill>
              <a:latin typeface="Comic Sans MS" panose="030F0702030302020204" pitchFamily="66" charset="0"/>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79" y="2743200"/>
            <a:ext cx="1743021" cy="1143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mage of National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435" y="4617069"/>
            <a:ext cx="1752165" cy="117413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auto">
          <a:xfrm flipH="1">
            <a:off x="1828800" y="1856839"/>
            <a:ext cx="1981200" cy="2224951"/>
          </a:xfrm>
          <a:prstGeom prst="straightConnector1">
            <a:avLst/>
          </a:prstGeom>
          <a:noFill/>
          <a:ln w="25400" cap="flat" cmpd="sng" algn="ctr">
            <a:solidFill>
              <a:srgbClr val="00B05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77288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latin typeface="Comic Sans MS" panose="030F0702030302020204" pitchFamily="66" charset="0"/>
              </a:rPr>
              <a:t>Back to the Future</a:t>
            </a:r>
            <a:br>
              <a:rPr lang="en-US" dirty="0" smtClean="0">
                <a:latin typeface="Comic Sans MS" panose="030F0702030302020204" pitchFamily="66" charset="0"/>
              </a:rPr>
            </a:br>
            <a:r>
              <a:rPr lang="en-US" dirty="0" smtClean="0">
                <a:latin typeface="Comic Sans MS" panose="030F0702030302020204" pitchFamily="66" charset="0"/>
              </a:rPr>
              <a:t> (of </a:t>
            </a:r>
            <a:r>
              <a:rPr lang="en-US" dirty="0" err="1" smtClean="0">
                <a:latin typeface="Comic Sans MS" panose="030F0702030302020204" pitchFamily="66" charset="0"/>
              </a:rPr>
              <a:t>Nanoscale</a:t>
            </a:r>
            <a:r>
              <a:rPr lang="en-US" dirty="0" smtClean="0">
                <a:latin typeface="Comic Sans MS" panose="030F0702030302020204" pitchFamily="66" charset="0"/>
              </a:rPr>
              <a:t>!)</a:t>
            </a:r>
            <a:endParaRPr lang="en-US" dirty="0">
              <a:latin typeface="Comic Sans MS" panose="030F0702030302020204" pitchFamily="66" charset="0"/>
            </a:endParaRPr>
          </a:p>
        </p:txBody>
      </p:sp>
      <p:sp>
        <p:nvSpPr>
          <p:cNvPr id="3" name="Content Placeholder 2"/>
          <p:cNvSpPr>
            <a:spLocks noGrp="1"/>
          </p:cNvSpPr>
          <p:nvPr>
            <p:ph idx="1"/>
          </p:nvPr>
        </p:nvSpPr>
        <p:spPr>
          <a:xfrm>
            <a:off x="685800" y="1447800"/>
            <a:ext cx="7772400" cy="4648200"/>
          </a:xfrm>
        </p:spPr>
        <p:txBody>
          <a:bodyPr/>
          <a:lstStyle/>
          <a:p>
            <a:r>
              <a:rPr lang="en-US" sz="2400" dirty="0" smtClean="0">
                <a:latin typeface="Comic Sans MS" panose="030F0702030302020204" pitchFamily="66" charset="0"/>
              </a:rPr>
              <a:t>The Grand Challenge of Materials Science:</a:t>
            </a:r>
            <a:br>
              <a:rPr lang="en-US" sz="2400" dirty="0" smtClean="0">
                <a:latin typeface="Comic Sans MS" panose="030F0702030302020204" pitchFamily="66" charset="0"/>
              </a:rPr>
            </a:br>
            <a:r>
              <a:rPr lang="en-US" sz="2400" dirty="0" smtClean="0">
                <a:latin typeface="Comic Sans MS" panose="030F0702030302020204" pitchFamily="66" charset="0"/>
              </a:rPr>
              <a:t>Can we make a room temperature superconductor?</a:t>
            </a:r>
          </a:p>
          <a:p>
            <a:pPr lvl="1"/>
            <a:r>
              <a:rPr lang="en-US" sz="2000" dirty="0" smtClean="0">
                <a:latin typeface="Comic Sans MS" panose="030F0702030302020204" pitchFamily="66" charset="0"/>
              </a:rPr>
              <a:t>Bill Little says “yes” (1963)...simply surround a 1D metal chain with polarizable molecules and use “</a:t>
            </a:r>
            <a:r>
              <a:rPr lang="en-US" sz="2000" dirty="0" err="1" smtClean="0">
                <a:latin typeface="Comic Sans MS" panose="030F0702030302020204" pitchFamily="66" charset="0"/>
              </a:rPr>
              <a:t>excitons</a:t>
            </a:r>
            <a:r>
              <a:rPr lang="en-US" sz="2000" dirty="0" smtClean="0">
                <a:latin typeface="Comic Sans MS" panose="030F0702030302020204" pitchFamily="66" charset="0"/>
              </a:rPr>
              <a:t>” as the “pairing boson.”</a:t>
            </a:r>
          </a:p>
          <a:p>
            <a:pPr lvl="1"/>
            <a:r>
              <a:rPr lang="en-US" sz="2000" dirty="0" smtClean="0">
                <a:latin typeface="Comic Sans MS" panose="030F0702030302020204" pitchFamily="66" charset="0"/>
              </a:rPr>
              <a:t>Problem:  Periodic 1D metals are unstable and want to became insulators (dimerization).</a:t>
            </a:r>
          </a:p>
          <a:p>
            <a:r>
              <a:rPr lang="en-US" sz="2400" dirty="0" smtClean="0">
                <a:latin typeface="Comic Sans MS" panose="030F0702030302020204" pitchFamily="66" charset="0"/>
              </a:rPr>
              <a:t>Solution:</a:t>
            </a:r>
          </a:p>
          <a:p>
            <a:pPr lvl="1"/>
            <a:r>
              <a:rPr lang="en-US" sz="2000" dirty="0" smtClean="0">
                <a:latin typeface="Comic Sans MS" panose="030F0702030302020204" pitchFamily="66" charset="0"/>
              </a:rPr>
              <a:t>Create a 1D Fibonacci (</a:t>
            </a:r>
            <a:r>
              <a:rPr lang="en-US" sz="2000" dirty="0" err="1" smtClean="0">
                <a:latin typeface="Comic Sans MS" panose="030F0702030302020204" pitchFamily="66" charset="0"/>
              </a:rPr>
              <a:t>quasiperiodic</a:t>
            </a:r>
            <a:r>
              <a:rPr lang="en-US" sz="2000" dirty="0" smtClean="0">
                <a:latin typeface="Comic Sans MS" panose="030F0702030302020204" pitchFamily="66" charset="0"/>
              </a:rPr>
              <a:t>) chain of “metal” atoms that resists CDW and dimerization “gapping” </a:t>
            </a:r>
            <a:r>
              <a:rPr lang="en-US" sz="2000" dirty="0" err="1" smtClean="0">
                <a:latin typeface="Comic Sans MS" panose="030F0702030302020204" pitchFamily="66" charset="0"/>
              </a:rPr>
              <a:t>instabilies</a:t>
            </a:r>
            <a:r>
              <a:rPr lang="en-US" sz="2000" dirty="0" smtClean="0">
                <a:latin typeface="Comic Sans MS" panose="030F0702030302020204" pitchFamily="66" charset="0"/>
              </a:rPr>
              <a:t> on a suitable “polarizable” substrate.</a:t>
            </a:r>
          </a:p>
          <a:p>
            <a:pPr lvl="1"/>
            <a:r>
              <a:rPr lang="en-US" sz="2000" dirty="0" smtClean="0">
                <a:latin typeface="Comic Sans MS" panose="030F0702030302020204" pitchFamily="66" charset="0"/>
              </a:rPr>
              <a:t>How?  “Decorate” a dislocation line on the [100] surface of STO, SRO, Si...</a:t>
            </a:r>
          </a:p>
          <a:p>
            <a:endParaRPr lang="en-US" sz="2400" dirty="0">
              <a:latin typeface="Comic Sans MS" panose="030F0702030302020204" pitchFamily="66" charset="0"/>
            </a:endParaRPr>
          </a:p>
        </p:txBody>
      </p:sp>
    </p:spTree>
    <p:extLst>
      <p:ext uri="{BB962C8B-B14F-4D97-AF65-F5344CB8AC3E}">
        <p14:creationId xmlns:p14="http://schemas.microsoft.com/office/powerpoint/2010/main" val="6563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057275"/>
            <a:ext cx="69151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133600" y="5481638"/>
            <a:ext cx="6400800" cy="457200"/>
            <a:chOff x="2057400" y="5181600"/>
            <a:chExt cx="6400800" cy="457200"/>
          </a:xfrm>
        </p:grpSpPr>
        <p:cxnSp>
          <p:nvCxnSpPr>
            <p:cNvPr id="7" name="Straight Arrow Connector 6"/>
            <p:cNvCxnSpPr/>
            <p:nvPr/>
          </p:nvCxnSpPr>
          <p:spPr>
            <a:xfrm rot="16200000" flipH="1">
              <a:off x="1905000" y="5334000"/>
              <a:ext cx="457200" cy="152400"/>
            </a:xfrm>
            <a:prstGeom prst="straightConnector1">
              <a:avLst/>
            </a:prstGeom>
            <a:ln>
              <a:solidFill>
                <a:srgbClr val="FF33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62200" y="5181600"/>
              <a:ext cx="6096000" cy="400050"/>
            </a:xfrm>
            <a:prstGeom prst="rect">
              <a:avLst/>
            </a:prstGeom>
            <a:solidFill>
              <a:schemeClr val="accent5">
                <a:lumMod val="75000"/>
              </a:schemeClr>
            </a:solidFill>
          </p:spPr>
          <p:txBody>
            <a:bodyPr>
              <a:spAutoFit/>
            </a:bodyPr>
            <a:lstStyle/>
            <a:p>
              <a:pPr>
                <a:defRPr/>
              </a:pPr>
              <a:r>
                <a:rPr lang="en-US" sz="2000" b="1" dirty="0">
                  <a:latin typeface="Arial" charset="0"/>
                </a:rPr>
                <a:t>tan </a:t>
              </a:r>
              <a:r>
                <a:rPr lang="en-US" sz="2000" b="1" dirty="0">
                  <a:latin typeface="Arial" charset="0"/>
                  <a:sym typeface="Symbol"/>
                </a:rPr>
                <a:t> = 1/ ;  = (1 + 5)/2 = 1.618… ;  = 31.717…°</a:t>
              </a:r>
              <a:endParaRPr lang="en-US" sz="2000" b="1" dirty="0">
                <a:latin typeface="Arial" charset="0"/>
              </a:endParaRPr>
            </a:p>
          </p:txBody>
        </p:sp>
      </p:grpSp>
      <p:sp>
        <p:nvSpPr>
          <p:cNvPr id="18436" name="Title 11"/>
          <p:cNvSpPr>
            <a:spLocks noGrp="1"/>
          </p:cNvSpPr>
          <p:nvPr>
            <p:ph type="title"/>
          </p:nvPr>
        </p:nvSpPr>
        <p:spPr>
          <a:xfrm>
            <a:off x="457200" y="0"/>
            <a:ext cx="8229600" cy="838200"/>
          </a:xfrm>
        </p:spPr>
        <p:txBody>
          <a:bodyPr/>
          <a:lstStyle/>
          <a:p>
            <a:r>
              <a:rPr lang="en-US" altLang="en-US" sz="3600" dirty="0" smtClean="0"/>
              <a:t>A Fibonacci “Dislocation Line”</a:t>
            </a:r>
          </a:p>
        </p:txBody>
      </p:sp>
      <p:sp>
        <p:nvSpPr>
          <p:cNvPr id="14" name="Oval 13"/>
          <p:cNvSpPr/>
          <p:nvPr/>
        </p:nvSpPr>
        <p:spPr>
          <a:xfrm>
            <a:off x="5972175" y="3576638"/>
            <a:ext cx="1295400" cy="533400"/>
          </a:xfrm>
          <a:prstGeom prst="ellipse">
            <a:avLst/>
          </a:prstGeom>
          <a:solidFill>
            <a:schemeClr val="accent5"/>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STO ?</a:t>
            </a:r>
          </a:p>
        </p:txBody>
      </p:sp>
      <p:sp>
        <p:nvSpPr>
          <p:cNvPr id="15" name="Oval 14"/>
          <p:cNvSpPr/>
          <p:nvPr/>
        </p:nvSpPr>
        <p:spPr>
          <a:xfrm>
            <a:off x="1752600" y="3576638"/>
            <a:ext cx="1295400" cy="533400"/>
          </a:xfrm>
          <a:prstGeom prst="ellipse">
            <a:avLst/>
          </a:prstGeom>
          <a:solidFill>
            <a:schemeClr val="accent5"/>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3300"/>
                </a:solidFill>
              </a:rPr>
              <a:t>SRO !</a:t>
            </a:r>
          </a:p>
        </p:txBody>
      </p:sp>
      <p:grpSp>
        <p:nvGrpSpPr>
          <p:cNvPr id="3" name="Group 38"/>
          <p:cNvGrpSpPr>
            <a:grpSpLocks/>
          </p:cNvGrpSpPr>
          <p:nvPr/>
        </p:nvGrpSpPr>
        <p:grpSpPr bwMode="auto">
          <a:xfrm>
            <a:off x="2085975" y="1995488"/>
            <a:ext cx="6067425" cy="3524250"/>
            <a:chOff x="2085976" y="1995488"/>
            <a:chExt cx="6067416" cy="3524256"/>
          </a:xfrm>
        </p:grpSpPr>
        <p:grpSp>
          <p:nvGrpSpPr>
            <p:cNvPr id="18441" name="Group 17"/>
            <p:cNvGrpSpPr>
              <a:grpSpLocks/>
            </p:cNvGrpSpPr>
            <p:nvPr/>
          </p:nvGrpSpPr>
          <p:grpSpPr bwMode="auto">
            <a:xfrm>
              <a:off x="2085976" y="4921812"/>
              <a:ext cx="533400" cy="597932"/>
              <a:chOff x="457200" y="4736068"/>
              <a:chExt cx="533400" cy="597932"/>
            </a:xfrm>
          </p:grpSpPr>
          <p:sp>
            <p:nvSpPr>
              <p:cNvPr id="16" name="Oval 15"/>
              <p:cNvSpPr/>
              <p:nvPr/>
            </p:nvSpPr>
            <p:spPr>
              <a:xfrm>
                <a:off x="533400" y="5105400"/>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8461" name="TextBox 16"/>
              <p:cNvSpPr txBox="1">
                <a:spLocks noChangeArrowheads="1"/>
              </p:cNvSpPr>
              <p:nvPr/>
            </p:nvSpPr>
            <p:spPr bwMode="auto">
              <a:xfrm>
                <a:off x="457200" y="47360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nvGrpSpPr>
            <p:cNvPr id="18442" name="Group 18"/>
            <p:cNvGrpSpPr>
              <a:grpSpLocks/>
            </p:cNvGrpSpPr>
            <p:nvPr/>
          </p:nvGrpSpPr>
          <p:grpSpPr bwMode="auto">
            <a:xfrm>
              <a:off x="3767136" y="3852864"/>
              <a:ext cx="533400" cy="597932"/>
              <a:chOff x="457200" y="4736068"/>
              <a:chExt cx="533400" cy="597932"/>
            </a:xfrm>
          </p:grpSpPr>
          <p:sp>
            <p:nvSpPr>
              <p:cNvPr id="20" name="Oval 19"/>
              <p:cNvSpPr/>
              <p:nvPr/>
            </p:nvSpPr>
            <p:spPr>
              <a:xfrm>
                <a:off x="533401" y="5105958"/>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9" name="TextBox 20"/>
              <p:cNvSpPr txBox="1">
                <a:spLocks noChangeArrowheads="1"/>
              </p:cNvSpPr>
              <p:nvPr/>
            </p:nvSpPr>
            <p:spPr bwMode="auto">
              <a:xfrm>
                <a:off x="457200" y="47360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00B0F0"/>
                    </a:solidFill>
                  </a:rPr>
                  <a:t>Al</a:t>
                </a:r>
              </a:p>
            </p:txBody>
          </p:sp>
        </p:grpSp>
        <p:grpSp>
          <p:nvGrpSpPr>
            <p:cNvPr id="18443" name="Group 21"/>
            <p:cNvGrpSpPr>
              <a:grpSpLocks/>
            </p:cNvGrpSpPr>
            <p:nvPr/>
          </p:nvGrpSpPr>
          <p:grpSpPr bwMode="auto">
            <a:xfrm>
              <a:off x="4752976" y="3252800"/>
              <a:ext cx="533400" cy="597932"/>
              <a:chOff x="457200" y="4736068"/>
              <a:chExt cx="533400" cy="597932"/>
            </a:xfrm>
          </p:grpSpPr>
          <p:sp>
            <p:nvSpPr>
              <p:cNvPr id="23" name="Oval 22"/>
              <p:cNvSpPr/>
              <p:nvPr/>
            </p:nvSpPr>
            <p:spPr>
              <a:xfrm>
                <a:off x="533396" y="5105946"/>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7" name="TextBox 23"/>
              <p:cNvSpPr txBox="1">
                <a:spLocks noChangeArrowheads="1"/>
              </p:cNvSpPr>
              <p:nvPr/>
            </p:nvSpPr>
            <p:spPr bwMode="auto">
              <a:xfrm>
                <a:off x="457200" y="47360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nvGrpSpPr>
            <p:cNvPr id="18444" name="Group 24"/>
            <p:cNvGrpSpPr>
              <a:grpSpLocks/>
            </p:cNvGrpSpPr>
            <p:nvPr/>
          </p:nvGrpSpPr>
          <p:grpSpPr bwMode="auto">
            <a:xfrm>
              <a:off x="6543672" y="2181224"/>
              <a:ext cx="533400" cy="597932"/>
              <a:chOff x="457200" y="4736068"/>
              <a:chExt cx="533400" cy="597932"/>
            </a:xfrm>
          </p:grpSpPr>
          <p:sp>
            <p:nvSpPr>
              <p:cNvPr id="26" name="Oval 25"/>
              <p:cNvSpPr/>
              <p:nvPr/>
            </p:nvSpPr>
            <p:spPr>
              <a:xfrm>
                <a:off x="533397" y="5105958"/>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8455" name="TextBox 26"/>
              <p:cNvSpPr txBox="1">
                <a:spLocks noChangeArrowheads="1"/>
              </p:cNvSpPr>
              <p:nvPr/>
            </p:nvSpPr>
            <p:spPr bwMode="auto">
              <a:xfrm>
                <a:off x="457200" y="47360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nvGrpSpPr>
            <p:cNvPr id="18445" name="Group 30"/>
            <p:cNvGrpSpPr>
              <a:grpSpLocks/>
            </p:cNvGrpSpPr>
            <p:nvPr/>
          </p:nvGrpSpPr>
          <p:grpSpPr bwMode="auto">
            <a:xfrm>
              <a:off x="3171824" y="4643440"/>
              <a:ext cx="609600" cy="609600"/>
              <a:chOff x="533400" y="5029200"/>
              <a:chExt cx="609600" cy="609600"/>
            </a:xfrm>
          </p:grpSpPr>
          <p:sp>
            <p:nvSpPr>
              <p:cNvPr id="29" name="Oval 28"/>
              <p:cNvSpPr/>
              <p:nvPr/>
            </p:nvSpPr>
            <p:spPr>
              <a:xfrm>
                <a:off x="533400" y="5029203"/>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8453" name="TextBox 29"/>
              <p:cNvSpPr txBox="1">
                <a:spLocks noChangeArrowheads="1"/>
              </p:cNvSpPr>
              <p:nvPr/>
            </p:nvSpPr>
            <p:spPr bwMode="auto">
              <a:xfrm>
                <a:off x="609600" y="52694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nvGrpSpPr>
            <p:cNvPr id="18446" name="Group 32"/>
            <p:cNvGrpSpPr>
              <a:grpSpLocks/>
            </p:cNvGrpSpPr>
            <p:nvPr/>
          </p:nvGrpSpPr>
          <p:grpSpPr bwMode="auto">
            <a:xfrm>
              <a:off x="5876928" y="3005136"/>
              <a:ext cx="609600" cy="609600"/>
              <a:chOff x="533400" y="5029200"/>
              <a:chExt cx="609600" cy="609600"/>
            </a:xfrm>
          </p:grpSpPr>
          <p:sp>
            <p:nvSpPr>
              <p:cNvPr id="34" name="Oval 33"/>
              <p:cNvSpPr/>
              <p:nvPr/>
            </p:nvSpPr>
            <p:spPr>
              <a:xfrm>
                <a:off x="533392" y="5029204"/>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8451" name="TextBox 34"/>
              <p:cNvSpPr txBox="1">
                <a:spLocks noChangeArrowheads="1"/>
              </p:cNvSpPr>
              <p:nvPr/>
            </p:nvSpPr>
            <p:spPr bwMode="auto">
              <a:xfrm>
                <a:off x="609600" y="52694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nvGrpSpPr>
            <p:cNvPr id="18447" name="Group 35"/>
            <p:cNvGrpSpPr>
              <a:grpSpLocks/>
            </p:cNvGrpSpPr>
            <p:nvPr/>
          </p:nvGrpSpPr>
          <p:grpSpPr bwMode="auto">
            <a:xfrm>
              <a:off x="7543792" y="1995488"/>
              <a:ext cx="609600" cy="609600"/>
              <a:chOff x="533400" y="5029200"/>
              <a:chExt cx="609600" cy="609600"/>
            </a:xfrm>
          </p:grpSpPr>
          <p:sp>
            <p:nvSpPr>
              <p:cNvPr id="37" name="Oval 36"/>
              <p:cNvSpPr/>
              <p:nvPr/>
            </p:nvSpPr>
            <p:spPr>
              <a:xfrm>
                <a:off x="533401" y="5029200"/>
                <a:ext cx="228600" cy="228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8449" name="TextBox 37"/>
              <p:cNvSpPr txBox="1">
                <a:spLocks noChangeArrowheads="1"/>
              </p:cNvSpPr>
              <p:nvPr/>
            </p:nvSpPr>
            <p:spPr bwMode="auto">
              <a:xfrm>
                <a:off x="609600" y="52694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rgbClr val="00B0F0"/>
                    </a:solidFill>
                  </a:rPr>
                  <a:t>Al</a:t>
                </a:r>
              </a:p>
            </p:txBody>
          </p:sp>
        </p:grpSp>
      </p:grpSp>
      <p:sp>
        <p:nvSpPr>
          <p:cNvPr id="40" name="TextBox 39"/>
          <p:cNvSpPr txBox="1">
            <a:spLocks noChangeArrowheads="1"/>
          </p:cNvSpPr>
          <p:nvPr/>
        </p:nvSpPr>
        <p:spPr bwMode="auto">
          <a:xfrm>
            <a:off x="1752600" y="63246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t>L = 4.058 Å (fcc edge)               s = 2.869 Å (fcc diag) </a:t>
            </a:r>
          </a:p>
        </p:txBody>
      </p:sp>
      <p:sp>
        <p:nvSpPr>
          <p:cNvPr id="4" name="TextBox 3"/>
          <p:cNvSpPr txBox="1"/>
          <p:nvPr/>
        </p:nvSpPr>
        <p:spPr>
          <a:xfrm>
            <a:off x="1219200" y="762000"/>
            <a:ext cx="6505575" cy="369332"/>
          </a:xfrm>
          <a:prstGeom prst="rect">
            <a:avLst/>
          </a:prstGeom>
          <a:noFill/>
        </p:spPr>
        <p:txBody>
          <a:bodyPr wrap="square" rtlCol="0">
            <a:spAutoFit/>
          </a:bodyPr>
          <a:lstStyle/>
          <a:p>
            <a:pPr algn="ctr"/>
            <a:r>
              <a:rPr lang="en-US" i="1" dirty="0" smtClean="0">
                <a:latin typeface="Comic Sans MS" panose="030F0702030302020204" pitchFamily="66" charset="0"/>
              </a:rPr>
              <a:t>From P.M. Grant, APS March Meeting, Portland, OR (2010)</a:t>
            </a:r>
            <a:endParaRPr lang="en-US" i="1" dirty="0">
              <a:latin typeface="Comic Sans MS" panose="030F0702030302020204" pitchFamily="66" charset="0"/>
            </a:endParaRPr>
          </a:p>
        </p:txBody>
      </p:sp>
    </p:spTree>
    <p:extLst>
      <p:ext uri="{BB962C8B-B14F-4D97-AF65-F5344CB8AC3E}">
        <p14:creationId xmlns:p14="http://schemas.microsoft.com/office/powerpoint/2010/main" val="254577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304800" y="663575"/>
            <a:ext cx="8610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latin typeface="Comic Sans MS" pitchFamily="66" charset="0"/>
              </a:rPr>
              <a:t>Does the </a:t>
            </a:r>
            <a:br>
              <a:rPr lang="en-US" sz="4000">
                <a:solidFill>
                  <a:schemeClr val="tx2"/>
                </a:solidFill>
                <a:latin typeface="Comic Sans MS" pitchFamily="66" charset="0"/>
              </a:rPr>
            </a:br>
            <a:r>
              <a:rPr lang="en-US" sz="4000">
                <a:solidFill>
                  <a:srgbClr val="FF3300"/>
                </a:solidFill>
                <a:latin typeface="Comic Sans MS" pitchFamily="66" charset="0"/>
              </a:rPr>
              <a:t> </a:t>
            </a:r>
            <a:r>
              <a:rPr lang="en-US" sz="4000">
                <a:solidFill>
                  <a:schemeClr val="tx2"/>
                </a:solidFill>
                <a:latin typeface="Comic Sans MS" pitchFamily="66" charset="0"/>
              </a:rPr>
              <a:t> </a:t>
            </a:r>
            <a:br>
              <a:rPr lang="en-US" sz="4000">
                <a:solidFill>
                  <a:schemeClr val="tx2"/>
                </a:solidFill>
                <a:latin typeface="Comic Sans MS" pitchFamily="66" charset="0"/>
              </a:rPr>
            </a:br>
            <a:r>
              <a:rPr lang="en-US" sz="4000">
                <a:solidFill>
                  <a:schemeClr val="tx2"/>
                </a:solidFill>
                <a:latin typeface="Comic Sans MS" pitchFamily="66" charset="0"/>
              </a:rPr>
              <a:t>Hold the Key to Room Temperature Superconductivity?</a:t>
            </a:r>
            <a:br>
              <a:rPr lang="en-US" sz="4000">
                <a:solidFill>
                  <a:schemeClr val="tx2"/>
                </a:solidFill>
                <a:latin typeface="Comic Sans MS" pitchFamily="66" charset="0"/>
              </a:rPr>
            </a:br>
            <a:r>
              <a:rPr lang="en-US" sz="2400">
                <a:solidFill>
                  <a:schemeClr val="tx2"/>
                </a:solidFill>
                <a:latin typeface="Comic Sans MS" pitchFamily="66" charset="0"/>
              </a:rPr>
              <a:t> </a:t>
            </a:r>
            <a:endParaRPr lang="en-US" sz="4000">
              <a:solidFill>
                <a:schemeClr val="tx2"/>
              </a:solidFill>
              <a:latin typeface="Comic Sans MS" pitchFamily="66" charset="0"/>
            </a:endParaRPr>
          </a:p>
        </p:txBody>
      </p:sp>
      <p:pic>
        <p:nvPicPr>
          <p:cNvPr id="119811" name="Picture 8" descr="sc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581025"/>
            <a:ext cx="3829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70008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87600" y="6172200"/>
            <a:ext cx="436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50th Anniversary of Physics Today, May 1998</a:t>
            </a:r>
          </a:p>
        </p:txBody>
      </p:sp>
      <p:sp>
        <p:nvSpPr>
          <p:cNvPr id="3" name="Rectangle 2"/>
          <p:cNvSpPr/>
          <p:nvPr/>
        </p:nvSpPr>
        <p:spPr>
          <a:xfrm>
            <a:off x="5029200" y="5638800"/>
            <a:ext cx="990600" cy="342900"/>
          </a:xfrm>
          <a:prstGeom prst="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681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990600"/>
            <a:ext cx="8534400" cy="1470025"/>
          </a:xfrm>
        </p:spPr>
        <p:txBody>
          <a:bodyPr/>
          <a:lstStyle/>
          <a:p>
            <a:r>
              <a:rPr lang="en-US" dirty="0" smtClean="0"/>
              <a:t>Lessons from</a:t>
            </a:r>
            <a:br>
              <a:rPr lang="en-US" dirty="0" smtClean="0"/>
            </a:br>
            <a:r>
              <a:rPr lang="en-US" dirty="0" smtClean="0"/>
              <a:t> “Four Altamont Philosophers”</a:t>
            </a:r>
            <a:endParaRPr lang="en-US" dirty="0"/>
          </a:p>
        </p:txBody>
      </p:sp>
      <p:sp>
        <p:nvSpPr>
          <p:cNvPr id="4" name="Subtitle 3"/>
          <p:cNvSpPr>
            <a:spLocks noGrp="1"/>
          </p:cNvSpPr>
          <p:nvPr>
            <p:ph type="subTitle" idx="1"/>
          </p:nvPr>
        </p:nvSpPr>
        <p:spPr>
          <a:xfrm>
            <a:off x="1371600" y="3810000"/>
            <a:ext cx="6400800" cy="1752600"/>
          </a:xfrm>
        </p:spPr>
        <p:txBody>
          <a:bodyPr/>
          <a:lstStyle/>
          <a:p>
            <a:r>
              <a:rPr lang="en-US" b="1" dirty="0" smtClean="0"/>
              <a:t>...for materials scientists under 50...</a:t>
            </a:r>
            <a:endParaRPr lang="en-US" b="1" dirty="0"/>
          </a:p>
        </p:txBody>
      </p:sp>
    </p:spTree>
    <p:extLst>
      <p:ext uri="{BB962C8B-B14F-4D97-AF65-F5344CB8AC3E}">
        <p14:creationId xmlns:p14="http://schemas.microsoft.com/office/powerpoint/2010/main" val="1951090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04800" y="152400"/>
            <a:ext cx="8686800" cy="1143000"/>
          </a:xfrm>
        </p:spPr>
        <p:txBody>
          <a:bodyPr>
            <a:normAutofit fontScale="90000"/>
          </a:bodyPr>
          <a:lstStyle/>
          <a:p>
            <a:pPr eaLnBrk="1" hangingPunct="1"/>
            <a:r>
              <a:rPr lang="en-US" altLang="en-US" smtClean="0"/>
              <a:t>“You can’t always get what you want…”</a:t>
            </a:r>
          </a:p>
        </p:txBody>
      </p:sp>
      <p:graphicFrame>
        <p:nvGraphicFramePr>
          <p:cNvPr id="6146" name="Object 2"/>
          <p:cNvGraphicFramePr>
            <a:graphicFrameLocks noChangeAspect="1"/>
          </p:cNvGraphicFramePr>
          <p:nvPr/>
        </p:nvGraphicFramePr>
        <p:xfrm>
          <a:off x="609600" y="1624013"/>
          <a:ext cx="7924800" cy="4929187"/>
        </p:xfrm>
        <a:graphic>
          <a:graphicData uri="http://schemas.openxmlformats.org/presentationml/2006/ole">
            <mc:AlternateContent xmlns:mc="http://schemas.openxmlformats.org/markup-compatibility/2006">
              <mc:Choice xmlns:v="urn:schemas-microsoft-com:vml" Requires="v">
                <p:oleObj spid="_x0000_s19481" name="Photo Editor Photo" r:id="rId4" imgW="2619048" imgH="1628571" progId="MSPhotoEd.3">
                  <p:embed/>
                </p:oleObj>
              </mc:Choice>
              <mc:Fallback>
                <p:oleObj name="Photo Editor Photo" r:id="rId4" imgW="2619048" imgH="16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24013"/>
                        <a:ext cx="7924800"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6660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0" y="31375"/>
            <a:ext cx="904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1365" y="5257800"/>
            <a:ext cx="8839200" cy="461665"/>
          </a:xfrm>
          <a:prstGeom prst="rect">
            <a:avLst/>
          </a:prstGeom>
          <a:noFill/>
        </p:spPr>
        <p:txBody>
          <a:bodyPr wrap="square" rtlCol="0">
            <a:spAutoFit/>
          </a:bodyPr>
          <a:lstStyle/>
          <a:p>
            <a:pPr algn="ctr"/>
            <a:r>
              <a:rPr lang="en-US" sz="2400" b="1" dirty="0" smtClean="0">
                <a:latin typeface="MS UI Gothic" panose="020B0600070205080204" pitchFamily="34" charset="-128"/>
                <a:ea typeface="MS UI Gothic" panose="020B0600070205080204" pitchFamily="34" charset="-128"/>
              </a:rPr>
              <a:t>HTSC Symposium, MRS Spring Meeting, Anaheim, </a:t>
            </a:r>
            <a:r>
              <a:rPr lang="en-US" sz="2400" b="1" u="sng" dirty="0" smtClean="0">
                <a:latin typeface="MS UI Gothic" panose="020B0600070205080204" pitchFamily="34" charset="-128"/>
                <a:ea typeface="MS UI Gothic" panose="020B0600070205080204" pitchFamily="34" charset="-128"/>
              </a:rPr>
              <a:t>23</a:t>
            </a:r>
            <a:r>
              <a:rPr lang="en-US" sz="2400" b="1" dirty="0" smtClean="0">
                <a:latin typeface="MS UI Gothic" panose="020B0600070205080204" pitchFamily="34" charset="-128"/>
                <a:ea typeface="MS UI Gothic" panose="020B0600070205080204" pitchFamily="34" charset="-128"/>
              </a:rPr>
              <a:t>-24 April 1987</a:t>
            </a:r>
            <a:endParaRPr lang="en-US" sz="2400" b="1" dirty="0">
              <a:latin typeface="MS UI Gothic" panose="020B0600070205080204" pitchFamily="34" charset="-128"/>
              <a:ea typeface="MS UI Gothic" panose="020B0600070205080204" pitchFamily="34" charset="-128"/>
            </a:endParaRPr>
          </a:p>
        </p:txBody>
      </p:sp>
      <p:sp>
        <p:nvSpPr>
          <p:cNvPr id="3" name="TextBox 2"/>
          <p:cNvSpPr txBox="1"/>
          <p:nvPr/>
        </p:nvSpPr>
        <p:spPr>
          <a:xfrm>
            <a:off x="990600" y="5943600"/>
            <a:ext cx="6858000" cy="646331"/>
          </a:xfrm>
          <a:prstGeom prst="rect">
            <a:avLst/>
          </a:prstGeom>
          <a:noFill/>
        </p:spPr>
        <p:txBody>
          <a:bodyPr wrap="square" rtlCol="0">
            <a:spAutoFit/>
          </a:bodyPr>
          <a:lstStyle/>
          <a:p>
            <a:pPr algn="ctr"/>
            <a:r>
              <a:rPr lang="en-US" sz="3600" b="1" i="1" dirty="0" smtClean="0">
                <a:latin typeface="Comic Sans MS" panose="030F0702030302020204" pitchFamily="66" charset="0"/>
              </a:rPr>
              <a:t>“The Altamont of Materials”</a:t>
            </a:r>
            <a:endParaRPr lang="en-US" sz="3600" b="1" i="1" dirty="0">
              <a:latin typeface="Comic Sans MS" panose="030F0702030302020204" pitchFamily="66" charset="0"/>
            </a:endParaRPr>
          </a:p>
        </p:txBody>
      </p:sp>
    </p:spTree>
    <p:extLst>
      <p:ext uri="{BB962C8B-B14F-4D97-AF65-F5344CB8AC3E}">
        <p14:creationId xmlns:p14="http://schemas.microsoft.com/office/powerpoint/2010/main" val="8547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90600" y="76200"/>
            <a:ext cx="8001000" cy="1143000"/>
          </a:xfrm>
        </p:spPr>
        <p:txBody>
          <a:bodyPr/>
          <a:lstStyle/>
          <a:p>
            <a:pPr eaLnBrk="1" hangingPunct="1"/>
            <a:r>
              <a:rPr lang="en-US" altLang="en-US" smtClean="0"/>
              <a:t>“…you get what you need!”</a:t>
            </a:r>
          </a:p>
        </p:txBody>
      </p:sp>
      <p:graphicFrame>
        <p:nvGraphicFramePr>
          <p:cNvPr id="7170" name="Object 2"/>
          <p:cNvGraphicFramePr>
            <a:graphicFrameLocks noChangeAspect="1"/>
          </p:cNvGraphicFramePr>
          <p:nvPr/>
        </p:nvGraphicFramePr>
        <p:xfrm>
          <a:off x="1066800" y="1133475"/>
          <a:ext cx="6858000" cy="5572125"/>
        </p:xfrm>
        <a:graphic>
          <a:graphicData uri="http://schemas.openxmlformats.org/presentationml/2006/ole">
            <mc:AlternateContent xmlns:mc="http://schemas.openxmlformats.org/markup-compatibility/2006">
              <mc:Choice xmlns:v="urn:schemas-microsoft-com:vml" Requires="v">
                <p:oleObj spid="_x0000_s20505" name="Photo Editor Photo" r:id="rId4" imgW="3809524" imgH="3095238" progId="MSPhotoEd.3">
                  <p:embed/>
                </p:oleObj>
              </mc:Choice>
              <mc:Fallback>
                <p:oleObj name="Photo Editor Photo" r:id="rId4" imgW="3809524" imgH="309523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33475"/>
                        <a:ext cx="6858000" cy="557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8712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954107"/>
          </a:xfrm>
          <a:prstGeom prst="rect">
            <a:avLst/>
          </a:prstGeom>
          <a:noFill/>
        </p:spPr>
        <p:txBody>
          <a:bodyPr wrap="square" rtlCol="0">
            <a:spAutoFit/>
          </a:bodyPr>
          <a:lstStyle/>
          <a:p>
            <a:r>
              <a:rPr lang="en-US" sz="2800" b="1" dirty="0" smtClean="0">
                <a:latin typeface="Comic Sans MS" panose="030F0702030302020204" pitchFamily="66" charset="0"/>
              </a:rPr>
              <a:t>It is now 27 years to the day after “Altamont,” yet two major issues remain unresolved:</a:t>
            </a:r>
            <a:endParaRPr lang="en-US" sz="2800" b="1" dirty="0">
              <a:latin typeface="Comic Sans MS" panose="030F0702030302020204" pitchFamily="66" charset="0"/>
            </a:endParaRPr>
          </a:p>
        </p:txBody>
      </p:sp>
      <p:sp>
        <p:nvSpPr>
          <p:cNvPr id="3" name="TextBox 2"/>
          <p:cNvSpPr txBox="1"/>
          <p:nvPr/>
        </p:nvSpPr>
        <p:spPr>
          <a:xfrm>
            <a:off x="533400" y="1985427"/>
            <a:ext cx="7620000" cy="1138773"/>
          </a:xfrm>
          <a:prstGeom prst="rect">
            <a:avLst/>
          </a:prstGeom>
          <a:noFill/>
        </p:spPr>
        <p:txBody>
          <a:bodyPr wrap="square" rtlCol="0">
            <a:spAutoFit/>
          </a:bodyPr>
          <a:lstStyle/>
          <a:p>
            <a:r>
              <a:rPr lang="en-US" sz="2800" b="1" dirty="0" smtClean="0">
                <a:latin typeface="MS UI Gothic" panose="020B0600070205080204" pitchFamily="34" charset="-128"/>
                <a:ea typeface="MS UI Gothic" panose="020B0600070205080204" pitchFamily="34" charset="-128"/>
              </a:rPr>
              <a:t>“</a:t>
            </a:r>
            <a:r>
              <a:rPr lang="en-US" sz="2800" b="1" u="sng" dirty="0" smtClean="0">
                <a:latin typeface="MS UI Gothic" panose="020B0600070205080204" pitchFamily="34" charset="-128"/>
                <a:ea typeface="MS UI Gothic" panose="020B0600070205080204" pitchFamily="34" charset="-128"/>
              </a:rPr>
              <a:t>The </a:t>
            </a:r>
            <a:r>
              <a:rPr lang="en-US" sz="2800" b="1" u="sng" dirty="0" err="1" smtClean="0">
                <a:latin typeface="MS UI Gothic" panose="020B0600070205080204" pitchFamily="34" charset="-128"/>
                <a:ea typeface="MS UI Gothic" panose="020B0600070205080204" pitchFamily="34" charset="-128"/>
              </a:rPr>
              <a:t>Nanoscale</a:t>
            </a:r>
            <a:r>
              <a:rPr lang="en-US" sz="2800" b="1" dirty="0" smtClean="0">
                <a:latin typeface="MS UI Gothic" panose="020B0600070205080204" pitchFamily="34" charset="-128"/>
                <a:ea typeface="MS UI Gothic" panose="020B0600070205080204" pitchFamily="34" charset="-128"/>
              </a:rPr>
              <a:t>:”</a:t>
            </a:r>
          </a:p>
          <a:p>
            <a:r>
              <a:rPr lang="en-US" sz="2000" dirty="0">
                <a:latin typeface="MS UI Gothic" panose="020B0600070205080204" pitchFamily="34" charset="-128"/>
                <a:ea typeface="MS UI Gothic" panose="020B0600070205080204" pitchFamily="34" charset="-128"/>
              </a:rPr>
              <a:t>	</a:t>
            </a:r>
            <a:r>
              <a:rPr lang="en-US" sz="2000" dirty="0" smtClean="0">
                <a:latin typeface="MS UI Gothic" panose="020B0600070205080204" pitchFamily="34" charset="-128"/>
                <a:ea typeface="MS UI Gothic" panose="020B0600070205080204" pitchFamily="34" charset="-128"/>
              </a:rPr>
              <a:t>How does HTSC even occur?  We know it’s BCS, so what’s 	the </a:t>
            </a:r>
            <a:r>
              <a:rPr lang="en-US" sz="2000" b="1" u="sng" dirty="0" smtClean="0">
                <a:latin typeface="MS UI Gothic" panose="020B0600070205080204" pitchFamily="34" charset="-128"/>
                <a:ea typeface="MS UI Gothic" panose="020B0600070205080204" pitchFamily="34" charset="-128"/>
              </a:rPr>
              <a:t>“pairing glue?”</a:t>
            </a:r>
            <a:endParaRPr lang="en-US" sz="2000" b="1" u="sng" dirty="0">
              <a:latin typeface="MS UI Gothic" panose="020B0600070205080204" pitchFamily="34" charset="-128"/>
              <a:ea typeface="MS UI Gothic" panose="020B0600070205080204" pitchFamily="34" charset="-128"/>
            </a:endParaRPr>
          </a:p>
        </p:txBody>
      </p:sp>
      <p:sp>
        <p:nvSpPr>
          <p:cNvPr id="5" name="TextBox 4"/>
          <p:cNvSpPr txBox="1"/>
          <p:nvPr/>
        </p:nvSpPr>
        <p:spPr>
          <a:xfrm>
            <a:off x="533400" y="3635276"/>
            <a:ext cx="7620000" cy="2739211"/>
          </a:xfrm>
          <a:prstGeom prst="rect">
            <a:avLst/>
          </a:prstGeom>
          <a:noFill/>
        </p:spPr>
        <p:txBody>
          <a:bodyPr wrap="square" rtlCol="0">
            <a:spAutoFit/>
          </a:bodyPr>
          <a:lstStyle/>
          <a:p>
            <a:r>
              <a:rPr lang="en-US" sz="2800" b="1" dirty="0" smtClean="0">
                <a:latin typeface="MS UI Gothic" panose="020B0600070205080204" pitchFamily="34" charset="-128"/>
                <a:ea typeface="MS UI Gothic" panose="020B0600070205080204" pitchFamily="34" charset="-128"/>
              </a:rPr>
              <a:t>“</a:t>
            </a:r>
            <a:r>
              <a:rPr lang="en-US" sz="2800" b="1" u="sng" dirty="0" smtClean="0">
                <a:latin typeface="MS UI Gothic" panose="020B0600070205080204" pitchFamily="34" charset="-128"/>
                <a:ea typeface="MS UI Gothic" panose="020B0600070205080204" pitchFamily="34" charset="-128"/>
              </a:rPr>
              <a:t>The </a:t>
            </a:r>
            <a:r>
              <a:rPr lang="en-US" sz="2800" b="1" u="sng" dirty="0" err="1" smtClean="0">
                <a:latin typeface="MS UI Gothic" panose="020B0600070205080204" pitchFamily="34" charset="-128"/>
                <a:ea typeface="MS UI Gothic" panose="020B0600070205080204" pitchFamily="34" charset="-128"/>
              </a:rPr>
              <a:t>Exascale</a:t>
            </a:r>
            <a:r>
              <a:rPr lang="en-US" sz="2800" b="1" dirty="0" smtClean="0">
                <a:latin typeface="MS UI Gothic" panose="020B0600070205080204" pitchFamily="34" charset="-128"/>
                <a:ea typeface="MS UI Gothic" panose="020B0600070205080204" pitchFamily="34" charset="-128"/>
              </a:rPr>
              <a:t>:”</a:t>
            </a:r>
            <a:endParaRPr lang="en-US" dirty="0" smtClean="0">
              <a:latin typeface="MS UI Gothic" panose="020B0600070205080204" pitchFamily="34" charset="-128"/>
              <a:ea typeface="MS UI Gothic" panose="020B0600070205080204" pitchFamily="34" charset="-128"/>
            </a:endParaRPr>
          </a:p>
          <a:p>
            <a:r>
              <a:rPr lang="en-US" dirty="0">
                <a:latin typeface="MS UI Gothic" panose="020B0600070205080204" pitchFamily="34" charset="-128"/>
                <a:ea typeface="MS UI Gothic" panose="020B0600070205080204" pitchFamily="34" charset="-128"/>
              </a:rPr>
              <a:t>	</a:t>
            </a:r>
            <a:r>
              <a:rPr lang="en-US" dirty="0" smtClean="0">
                <a:latin typeface="MS UI Gothic" panose="020B0600070205080204" pitchFamily="34" charset="-128"/>
                <a:ea typeface="MS UI Gothic" panose="020B0600070205080204" pitchFamily="34" charset="-128"/>
              </a:rPr>
              <a:t>Despite more than 20 years of very successful HTSC wire 	development possessing outstanding critical state properties, and 	its use in equally outstanding and successful power application 	demonstrations in the US, Japan, China, Korea, Germany, Russia...,  	there remains no significant deployment of such technology by 	either government agencies or investor-owned utilities.  </a:t>
            </a:r>
          </a:p>
          <a:p>
            <a:r>
              <a:rPr lang="en-US" dirty="0">
                <a:latin typeface="MS UI Gothic" panose="020B0600070205080204" pitchFamily="34" charset="-128"/>
                <a:ea typeface="MS UI Gothic" panose="020B0600070205080204" pitchFamily="34" charset="-128"/>
              </a:rPr>
              <a:t>	</a:t>
            </a:r>
            <a:r>
              <a:rPr lang="en-US" b="1" u="sng" dirty="0" smtClean="0">
                <a:latin typeface="MS UI Gothic" panose="020B0600070205080204" pitchFamily="34" charset="-128"/>
                <a:ea typeface="MS UI Gothic" panose="020B0600070205080204" pitchFamily="34" charset="-128"/>
              </a:rPr>
              <a:t>How come?</a:t>
            </a:r>
          </a:p>
          <a:p>
            <a:r>
              <a:rPr lang="en-US" dirty="0">
                <a:latin typeface="MS UI Gothic" panose="020B0600070205080204" pitchFamily="34" charset="-128"/>
                <a:ea typeface="MS UI Gothic" panose="020B0600070205080204" pitchFamily="34" charset="-128"/>
              </a:rPr>
              <a:t>	</a:t>
            </a:r>
          </a:p>
        </p:txBody>
      </p:sp>
    </p:spTree>
    <p:extLst>
      <p:ext uri="{BB962C8B-B14F-4D97-AF65-F5344CB8AC3E}">
        <p14:creationId xmlns:p14="http://schemas.microsoft.com/office/powerpoint/2010/main" val="35240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39"/>
          <p:cNvGrpSpPr>
            <a:grpSpLocks/>
          </p:cNvGrpSpPr>
          <p:nvPr/>
        </p:nvGrpSpPr>
        <p:grpSpPr bwMode="auto">
          <a:xfrm>
            <a:off x="1066800" y="152400"/>
            <a:ext cx="6705600" cy="6705600"/>
            <a:chOff x="672" y="96"/>
            <a:chExt cx="4224" cy="4224"/>
          </a:xfrm>
        </p:grpSpPr>
        <p:grpSp>
          <p:nvGrpSpPr>
            <p:cNvPr id="99341" name="Group 2"/>
            <p:cNvGrpSpPr>
              <a:grpSpLocks/>
            </p:cNvGrpSpPr>
            <p:nvPr/>
          </p:nvGrpSpPr>
          <p:grpSpPr bwMode="auto">
            <a:xfrm>
              <a:off x="2196" y="912"/>
              <a:ext cx="2256" cy="2664"/>
              <a:chOff x="2832" y="528"/>
              <a:chExt cx="2256" cy="2976"/>
            </a:xfrm>
          </p:grpSpPr>
          <p:sp>
            <p:nvSpPr>
              <p:cNvPr id="99370" name="Rectangle 3"/>
              <p:cNvSpPr>
                <a:spLocks noChangeArrowheads="1"/>
              </p:cNvSpPr>
              <p:nvPr/>
            </p:nvSpPr>
            <p:spPr bwMode="auto">
              <a:xfrm>
                <a:off x="2832" y="528"/>
                <a:ext cx="2256" cy="2976"/>
              </a:xfrm>
              <a:prstGeom prst="rect">
                <a:avLst/>
              </a:prstGeom>
              <a:gradFill rotWithShape="1">
                <a:gsLst>
                  <a:gs pos="0">
                    <a:srgbClr val="762F00"/>
                  </a:gs>
                  <a:gs pos="100000">
                    <a:srgbClr val="FF6600"/>
                  </a:gs>
                </a:gsLst>
                <a:lin ang="18900000" scaled="1"/>
              </a:gradFill>
              <a:ln w="9525">
                <a:solidFill>
                  <a:schemeClr val="tx1"/>
                </a:solidFill>
                <a:miter lim="800000"/>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71" name="Text Box 4"/>
              <p:cNvSpPr txBox="1">
                <a:spLocks noChangeArrowheads="1"/>
              </p:cNvSpPr>
              <p:nvPr/>
            </p:nvSpPr>
            <p:spPr bwMode="auto">
              <a:xfrm>
                <a:off x="3120" y="1056"/>
                <a:ext cx="187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2000" b="1">
                    <a:latin typeface="Arial" pitchFamily="34" charset="0"/>
                  </a:rPr>
                  <a:t>“Real Metal”</a:t>
                </a:r>
                <a:br>
                  <a:rPr lang="en-US" altLang="en-US" sz="2000" b="1">
                    <a:latin typeface="Arial" pitchFamily="34" charset="0"/>
                  </a:rPr>
                </a:br>
                <a:r>
                  <a:rPr lang="en-US" altLang="en-US" sz="2000" b="1">
                    <a:latin typeface="Arial" pitchFamily="34" charset="0"/>
                  </a:rPr>
                  <a:t>“Fermi Liquid”</a:t>
                </a:r>
              </a:p>
            </p:txBody>
          </p:sp>
        </p:grpSp>
        <p:sp>
          <p:nvSpPr>
            <p:cNvPr id="99342" name="AutoShape 5"/>
            <p:cNvSpPr>
              <a:spLocks noChangeArrowheads="1"/>
            </p:cNvSpPr>
            <p:nvPr/>
          </p:nvSpPr>
          <p:spPr bwMode="auto">
            <a:xfrm rot="10800000">
              <a:off x="960" y="912"/>
              <a:ext cx="1734" cy="2658"/>
            </a:xfrm>
            <a:custGeom>
              <a:avLst/>
              <a:gdLst>
                <a:gd name="T0" fmla="*/ 0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02 h 21600"/>
                <a:gd name="T14" fmla="*/ 17103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5E76"/>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9343" name="Group 6"/>
            <p:cNvGrpSpPr>
              <a:grpSpLocks/>
            </p:cNvGrpSpPr>
            <p:nvPr/>
          </p:nvGrpSpPr>
          <p:grpSpPr bwMode="auto">
            <a:xfrm>
              <a:off x="960" y="912"/>
              <a:ext cx="1734" cy="2658"/>
              <a:chOff x="960" y="816"/>
              <a:chExt cx="1734" cy="2658"/>
            </a:xfrm>
          </p:grpSpPr>
          <p:sp>
            <p:nvSpPr>
              <p:cNvPr id="99368" name="AutoShape 7"/>
              <p:cNvSpPr>
                <a:spLocks noChangeArrowheads="1"/>
              </p:cNvSpPr>
              <p:nvPr/>
            </p:nvSpPr>
            <p:spPr bwMode="auto">
              <a:xfrm rot="10800000">
                <a:off x="960" y="816"/>
                <a:ext cx="1734" cy="2658"/>
              </a:xfrm>
              <a:custGeom>
                <a:avLst/>
                <a:gdLst>
                  <a:gd name="T0" fmla="*/ 0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502 h 21600"/>
                  <a:gd name="T14" fmla="*/ 17103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765E76"/>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69" name="Text Box 8"/>
              <p:cNvSpPr txBox="1">
                <a:spLocks noChangeArrowheads="1"/>
              </p:cNvSpPr>
              <p:nvPr/>
            </p:nvSpPr>
            <p:spPr bwMode="auto">
              <a:xfrm rot="4789700">
                <a:off x="1321" y="1655"/>
                <a:ext cx="158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b="1">
                    <a:latin typeface="Arial" pitchFamily="34" charset="0"/>
                  </a:rPr>
                  <a:t>“Funny Metal”</a:t>
                </a:r>
                <a:br>
                  <a:rPr lang="en-US" altLang="en-US" b="1">
                    <a:latin typeface="Arial" pitchFamily="34" charset="0"/>
                  </a:rPr>
                </a:br>
                <a:r>
                  <a:rPr lang="en-US" altLang="en-US" b="1">
                    <a:latin typeface="Arial" pitchFamily="34" charset="0"/>
                  </a:rPr>
                  <a:t>“Pseudogap”</a:t>
                </a:r>
                <a:br>
                  <a:rPr lang="en-US" altLang="en-US" b="1">
                    <a:latin typeface="Arial" pitchFamily="34" charset="0"/>
                  </a:rPr>
                </a:br>
                <a:r>
                  <a:rPr lang="en-US" altLang="en-US" b="1">
                    <a:latin typeface="Arial" pitchFamily="34" charset="0"/>
                  </a:rPr>
                  <a:t>“Fond AF Memories”</a:t>
                </a:r>
              </a:p>
            </p:txBody>
          </p:sp>
        </p:grpSp>
        <p:grpSp>
          <p:nvGrpSpPr>
            <p:cNvPr id="99344" name="Group 9"/>
            <p:cNvGrpSpPr>
              <a:grpSpLocks/>
            </p:cNvGrpSpPr>
            <p:nvPr/>
          </p:nvGrpSpPr>
          <p:grpSpPr bwMode="auto">
            <a:xfrm>
              <a:off x="1680" y="2880"/>
              <a:ext cx="1776" cy="1440"/>
              <a:chOff x="1344" y="1104"/>
              <a:chExt cx="1776" cy="1440"/>
            </a:xfrm>
          </p:grpSpPr>
          <p:grpSp>
            <p:nvGrpSpPr>
              <p:cNvPr id="99364" name="Group 10"/>
              <p:cNvGrpSpPr>
                <a:grpSpLocks/>
              </p:cNvGrpSpPr>
              <p:nvPr/>
            </p:nvGrpSpPr>
            <p:grpSpPr bwMode="auto">
              <a:xfrm>
                <a:off x="1344" y="1104"/>
                <a:ext cx="1776" cy="1440"/>
                <a:chOff x="1344" y="1104"/>
                <a:chExt cx="1776" cy="1440"/>
              </a:xfrm>
            </p:grpSpPr>
            <p:sp>
              <p:nvSpPr>
                <p:cNvPr id="99366" name="Oval 11"/>
                <p:cNvSpPr>
                  <a:spLocks noChangeArrowheads="1"/>
                </p:cNvSpPr>
                <p:nvPr/>
              </p:nvSpPr>
              <p:spPr bwMode="auto">
                <a:xfrm>
                  <a:off x="1344" y="1104"/>
                  <a:ext cx="1776" cy="1344"/>
                </a:xfrm>
                <a:prstGeom prst="ellipse">
                  <a:avLst/>
                </a:prstGeom>
                <a:gradFill rotWithShape="1">
                  <a:gsLst>
                    <a:gs pos="0">
                      <a:srgbClr val="99FF66"/>
                    </a:gs>
                    <a:gs pos="100000">
                      <a:srgbClr val="47762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67" name="Rectangle 12"/>
                <p:cNvSpPr>
                  <a:spLocks noChangeArrowheads="1"/>
                </p:cNvSpPr>
                <p:nvPr/>
              </p:nvSpPr>
              <p:spPr bwMode="auto">
                <a:xfrm>
                  <a:off x="1344" y="1824"/>
                  <a:ext cx="1776" cy="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grpSp>
          <p:sp>
            <p:nvSpPr>
              <p:cNvPr id="99365" name="Text Box 13"/>
              <p:cNvSpPr txBox="1">
                <a:spLocks noChangeArrowheads="1"/>
              </p:cNvSpPr>
              <p:nvPr/>
            </p:nvSpPr>
            <p:spPr bwMode="auto">
              <a:xfrm>
                <a:off x="1632" y="1468"/>
                <a:ext cx="12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1600" b="1" dirty="0">
                    <a:latin typeface="Arial" pitchFamily="34" charset="0"/>
                  </a:rPr>
                  <a:t>Superconductivity</a:t>
                </a:r>
              </a:p>
            </p:txBody>
          </p:sp>
        </p:grpSp>
        <p:grpSp>
          <p:nvGrpSpPr>
            <p:cNvPr id="99345" name="Group 14"/>
            <p:cNvGrpSpPr>
              <a:grpSpLocks/>
            </p:cNvGrpSpPr>
            <p:nvPr/>
          </p:nvGrpSpPr>
          <p:grpSpPr bwMode="auto">
            <a:xfrm>
              <a:off x="960" y="156"/>
              <a:ext cx="732" cy="3408"/>
              <a:chOff x="960" y="54"/>
              <a:chExt cx="732" cy="3408"/>
            </a:xfrm>
          </p:grpSpPr>
          <p:sp>
            <p:nvSpPr>
              <p:cNvPr id="99362" name="Arc 15"/>
              <p:cNvSpPr>
                <a:spLocks/>
              </p:cNvSpPr>
              <p:nvPr/>
            </p:nvSpPr>
            <p:spPr bwMode="auto">
              <a:xfrm>
                <a:off x="972" y="54"/>
                <a:ext cx="720" cy="3408"/>
              </a:xfrm>
              <a:custGeom>
                <a:avLst/>
                <a:gdLst>
                  <a:gd name="T0" fmla="*/ 0 w 21600"/>
                  <a:gd name="T1" fmla="*/ 0 h 21600"/>
                  <a:gd name="T2" fmla="*/ 0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CCECFF"/>
                  </a:gs>
                  <a:gs pos="100000">
                    <a:srgbClr val="6699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63" name="Text Box 16"/>
              <p:cNvSpPr txBox="1">
                <a:spLocks noChangeArrowheads="1"/>
              </p:cNvSpPr>
              <p:nvPr/>
            </p:nvSpPr>
            <p:spPr bwMode="auto">
              <a:xfrm>
                <a:off x="960" y="1680"/>
                <a:ext cx="62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1600" b="1">
                    <a:latin typeface="Arial" pitchFamily="34" charset="0"/>
                  </a:rPr>
                  <a:t>“SDW”</a:t>
                </a:r>
                <a:br>
                  <a:rPr lang="en-US" altLang="en-US" sz="1600" b="1">
                    <a:latin typeface="Arial" pitchFamily="34" charset="0"/>
                  </a:rPr>
                </a:br>
                <a:r>
                  <a:rPr lang="en-US" altLang="en-US" sz="1600" b="1">
                    <a:latin typeface="Arial" pitchFamily="34" charset="0"/>
                  </a:rPr>
                  <a:t>“NEEL”</a:t>
                </a:r>
                <a:br>
                  <a:rPr lang="en-US" altLang="en-US" sz="1600" b="1">
                    <a:latin typeface="Arial" pitchFamily="34" charset="0"/>
                  </a:rPr>
                </a:br>
                <a:r>
                  <a:rPr lang="en-US" altLang="en-US" sz="1600" b="1">
                    <a:latin typeface="Arial" pitchFamily="34" charset="0"/>
                  </a:rPr>
                  <a:t>“A-F”</a:t>
                </a:r>
              </a:p>
            </p:txBody>
          </p:sp>
        </p:grpSp>
        <p:sp>
          <p:nvSpPr>
            <p:cNvPr id="99346" name="Line 17"/>
            <p:cNvSpPr>
              <a:spLocks noChangeShapeType="1"/>
            </p:cNvSpPr>
            <p:nvPr/>
          </p:nvSpPr>
          <p:spPr bwMode="auto">
            <a:xfrm>
              <a:off x="960" y="3582"/>
              <a:ext cx="3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7" name="Text Box 18"/>
            <p:cNvSpPr txBox="1">
              <a:spLocks noChangeArrowheads="1"/>
            </p:cNvSpPr>
            <p:nvPr/>
          </p:nvSpPr>
          <p:spPr bwMode="auto">
            <a:xfrm>
              <a:off x="672" y="55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2400" b="1">
                  <a:latin typeface="Arial" pitchFamily="34" charset="0"/>
                </a:rPr>
                <a:t>T</a:t>
              </a:r>
            </a:p>
          </p:txBody>
        </p:sp>
        <p:sp>
          <p:nvSpPr>
            <p:cNvPr id="99348" name="Text Box 19"/>
            <p:cNvSpPr txBox="1">
              <a:spLocks noChangeArrowheads="1"/>
            </p:cNvSpPr>
            <p:nvPr/>
          </p:nvSpPr>
          <p:spPr bwMode="auto">
            <a:xfrm>
              <a:off x="4608" y="358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2400" b="1" i="1">
                  <a:latin typeface="Times New Roman" pitchFamily="18" charset="0"/>
                </a:rPr>
                <a:t>g</a:t>
              </a:r>
            </a:p>
          </p:txBody>
        </p:sp>
        <p:grpSp>
          <p:nvGrpSpPr>
            <p:cNvPr id="99349" name="Group 20"/>
            <p:cNvGrpSpPr>
              <a:grpSpLocks/>
            </p:cNvGrpSpPr>
            <p:nvPr/>
          </p:nvGrpSpPr>
          <p:grpSpPr bwMode="auto">
            <a:xfrm>
              <a:off x="960" y="3504"/>
              <a:ext cx="3498" cy="596"/>
              <a:chOff x="960" y="3330"/>
              <a:chExt cx="3498" cy="596"/>
            </a:xfrm>
          </p:grpSpPr>
          <p:sp>
            <p:nvSpPr>
              <p:cNvPr id="99356" name="Text Box 21"/>
              <p:cNvSpPr txBox="1">
                <a:spLocks noChangeArrowheads="1"/>
              </p:cNvSpPr>
              <p:nvPr/>
            </p:nvSpPr>
            <p:spPr bwMode="auto">
              <a:xfrm>
                <a:off x="2352" y="3408"/>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2400" b="1" i="1">
                    <a:latin typeface="Times New Roman" pitchFamily="18" charset="0"/>
                  </a:rPr>
                  <a:t>g*</a:t>
                </a:r>
                <a:r>
                  <a:rPr lang="en-US" altLang="en-US" sz="2400" b="1" i="1" baseline="-25000">
                    <a:latin typeface="Times New Roman" pitchFamily="18" charset="0"/>
                  </a:rPr>
                  <a:t/>
                </a:r>
                <a:br>
                  <a:rPr lang="en-US" altLang="en-US" sz="2400" b="1" i="1" baseline="-25000">
                    <a:latin typeface="Times New Roman" pitchFamily="18" charset="0"/>
                  </a:rPr>
                </a:br>
                <a:endParaRPr lang="en-US" altLang="en-US" sz="2400" b="1" i="1">
                  <a:latin typeface="Times New Roman" pitchFamily="18" charset="0"/>
                </a:endParaRPr>
              </a:p>
            </p:txBody>
          </p:sp>
          <p:sp>
            <p:nvSpPr>
              <p:cNvPr id="99357" name="Oval 22"/>
              <p:cNvSpPr>
                <a:spLocks noChangeArrowheads="1"/>
              </p:cNvSpPr>
              <p:nvPr/>
            </p:nvSpPr>
            <p:spPr bwMode="auto">
              <a:xfrm>
                <a:off x="2628" y="3330"/>
                <a:ext cx="144" cy="144"/>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58" name="AutoShape 23"/>
              <p:cNvSpPr>
                <a:spLocks noChangeArrowheads="1"/>
              </p:cNvSpPr>
              <p:nvPr/>
            </p:nvSpPr>
            <p:spPr bwMode="auto">
              <a:xfrm>
                <a:off x="960" y="3384"/>
                <a:ext cx="1668" cy="48"/>
              </a:xfrm>
              <a:prstGeom prst="flowChartTerminator">
                <a:avLst/>
              </a:prstGeom>
              <a:solidFill>
                <a:srgbClr val="0000FF"/>
              </a:solidFill>
              <a:ln w="9525">
                <a:solidFill>
                  <a:schemeClr val="tx1"/>
                </a:solidFill>
                <a:miter lim="800000"/>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59" name="AutoShape 24"/>
              <p:cNvSpPr>
                <a:spLocks noChangeArrowheads="1"/>
              </p:cNvSpPr>
              <p:nvPr/>
            </p:nvSpPr>
            <p:spPr bwMode="auto">
              <a:xfrm>
                <a:off x="2790" y="3384"/>
                <a:ext cx="1668" cy="48"/>
              </a:xfrm>
              <a:prstGeom prst="flowChartTerminator">
                <a:avLst/>
              </a:prstGeom>
              <a:solidFill>
                <a:srgbClr val="FF0000"/>
              </a:solidFill>
              <a:ln w="9525">
                <a:solidFill>
                  <a:schemeClr val="tx1"/>
                </a:solidFill>
                <a:miter lim="800000"/>
                <a:headEnd/>
                <a:tailEnd/>
              </a:ln>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60" name="Text Box 25"/>
              <p:cNvSpPr txBox="1">
                <a:spLocks noChangeArrowheads="1"/>
              </p:cNvSpPr>
              <p:nvPr/>
            </p:nvSpPr>
            <p:spPr bwMode="auto">
              <a:xfrm>
                <a:off x="960" y="3456"/>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b="1" dirty="0">
                    <a:latin typeface="Arial" pitchFamily="34" charset="0"/>
                  </a:rPr>
                  <a:t>“Insulator”</a:t>
                </a:r>
              </a:p>
            </p:txBody>
          </p:sp>
          <p:sp>
            <p:nvSpPr>
              <p:cNvPr id="99361" name="Text Box 26"/>
              <p:cNvSpPr txBox="1">
                <a:spLocks noChangeArrowheads="1"/>
              </p:cNvSpPr>
              <p:nvPr/>
            </p:nvSpPr>
            <p:spPr bwMode="auto">
              <a:xfrm>
                <a:off x="2832" y="3456"/>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b="1">
                    <a:latin typeface="Arial" pitchFamily="34" charset="0"/>
                  </a:rPr>
                  <a:t>“Conductor”</a:t>
                </a:r>
              </a:p>
            </p:txBody>
          </p:sp>
        </p:grpSp>
        <p:sp>
          <p:nvSpPr>
            <p:cNvPr id="99350" name="Line 30"/>
            <p:cNvSpPr>
              <a:spLocks noChangeShapeType="1"/>
            </p:cNvSpPr>
            <p:nvPr/>
          </p:nvSpPr>
          <p:spPr bwMode="auto">
            <a:xfrm flipV="1">
              <a:off x="4464" y="894"/>
              <a:ext cx="0" cy="26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Rectangle 31"/>
            <p:cNvSpPr>
              <a:spLocks noChangeArrowheads="1"/>
            </p:cNvSpPr>
            <p:nvPr/>
          </p:nvSpPr>
          <p:spPr bwMode="auto">
            <a:xfrm>
              <a:off x="966" y="96"/>
              <a:ext cx="576" cy="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en-US" altLang="en-US">
                <a:latin typeface="Times New Roman" pitchFamily="18" charset="0"/>
              </a:endParaRPr>
            </a:p>
          </p:txBody>
        </p:sp>
        <p:sp>
          <p:nvSpPr>
            <p:cNvPr id="99352" name="Line 32"/>
            <p:cNvSpPr>
              <a:spLocks noChangeShapeType="1"/>
            </p:cNvSpPr>
            <p:nvPr/>
          </p:nvSpPr>
          <p:spPr bwMode="auto">
            <a:xfrm>
              <a:off x="960" y="894"/>
              <a:ext cx="35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3" name="Line 33"/>
            <p:cNvSpPr>
              <a:spLocks noChangeShapeType="1"/>
            </p:cNvSpPr>
            <p:nvPr/>
          </p:nvSpPr>
          <p:spPr bwMode="auto">
            <a:xfrm>
              <a:off x="2586" y="2880"/>
              <a:ext cx="108"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54" name="Line 34"/>
            <p:cNvSpPr>
              <a:spLocks noChangeShapeType="1"/>
            </p:cNvSpPr>
            <p:nvPr/>
          </p:nvSpPr>
          <p:spPr bwMode="auto">
            <a:xfrm flipV="1">
              <a:off x="960" y="702"/>
              <a:ext cx="0" cy="28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5" name="Text Box 35"/>
            <p:cNvSpPr txBox="1">
              <a:spLocks noChangeArrowheads="1"/>
            </p:cNvSpPr>
            <p:nvPr/>
          </p:nvSpPr>
          <p:spPr bwMode="auto">
            <a:xfrm rot="4789700">
              <a:off x="1321" y="1751"/>
              <a:ext cx="158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b="1">
                  <a:latin typeface="Arial" pitchFamily="34" charset="0"/>
                </a:rPr>
                <a:t>“Funny Metal”</a:t>
              </a:r>
              <a:br>
                <a:rPr lang="en-US" altLang="en-US" b="1">
                  <a:latin typeface="Arial" pitchFamily="34" charset="0"/>
                </a:rPr>
              </a:br>
              <a:r>
                <a:rPr lang="en-US" altLang="en-US" b="1">
                  <a:latin typeface="Arial" pitchFamily="34" charset="0"/>
                </a:rPr>
                <a:t>“Pseudogap”</a:t>
              </a:r>
              <a:br>
                <a:rPr lang="en-US" altLang="en-US" b="1">
                  <a:latin typeface="Arial" pitchFamily="34" charset="0"/>
                </a:rPr>
              </a:br>
              <a:r>
                <a:rPr lang="en-US" altLang="en-US" b="1">
                  <a:latin typeface="Arial" pitchFamily="34" charset="0"/>
                </a:rPr>
                <a:t>“Fond AF Memories”</a:t>
              </a:r>
            </a:p>
          </p:txBody>
        </p:sp>
      </p:grpSp>
      <p:sp>
        <p:nvSpPr>
          <p:cNvPr id="99330" name="Rectangle 36"/>
          <p:cNvSpPr>
            <a:spLocks noChangeArrowheads="1"/>
          </p:cNvSpPr>
          <p:nvPr/>
        </p:nvSpPr>
        <p:spPr bwMode="auto">
          <a:xfrm>
            <a:off x="381000" y="76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a:latin typeface="Arial" pitchFamily="34" charset="0"/>
              </a:rPr>
              <a:t>The Colossal Quantum Conundrum</a:t>
            </a:r>
          </a:p>
        </p:txBody>
      </p:sp>
      <p:sp>
        <p:nvSpPr>
          <p:cNvPr id="37925" name="Text Box 37"/>
          <p:cNvSpPr txBox="1">
            <a:spLocks noChangeArrowheads="1"/>
          </p:cNvSpPr>
          <p:nvPr/>
        </p:nvSpPr>
        <p:spPr bwMode="auto">
          <a:xfrm>
            <a:off x="1828800" y="76200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2400" b="1" dirty="0">
                <a:latin typeface="Arial" pitchFamily="34" charset="0"/>
              </a:rPr>
              <a:t>U~U</a:t>
            </a:r>
            <a:r>
              <a:rPr lang="en-US" altLang="en-US" sz="2400" b="1" baseline="-25000" dirty="0">
                <a:latin typeface="Arial" pitchFamily="34" charset="0"/>
              </a:rPr>
              <a:t>0 </a:t>
            </a:r>
            <a:r>
              <a:rPr lang="en-US" altLang="en-US" sz="2400" b="1" dirty="0" err="1">
                <a:latin typeface="Arial" pitchFamily="34" charset="0"/>
              </a:rPr>
              <a:t>exp</a:t>
            </a:r>
            <a:r>
              <a:rPr lang="en-US" altLang="en-US" sz="2400" b="1" dirty="0">
                <a:latin typeface="Arial" pitchFamily="34" charset="0"/>
              </a:rPr>
              <a:t>(-</a:t>
            </a:r>
            <a:r>
              <a:rPr lang="el-GR" altLang="en-US" sz="2400" b="1" dirty="0">
                <a:latin typeface="Arial" pitchFamily="34" charset="0"/>
              </a:rPr>
              <a:t>α </a:t>
            </a:r>
            <a:r>
              <a:rPr lang="en-US" altLang="en-US" sz="2800" b="1" i="1" dirty="0">
                <a:latin typeface="Times New Roman" pitchFamily="18" charset="0"/>
              </a:rPr>
              <a:t>g</a:t>
            </a:r>
            <a:r>
              <a:rPr lang="en-US" altLang="en-US" sz="2800" b="1" dirty="0">
                <a:latin typeface="Arial" pitchFamily="34" charset="0"/>
              </a:rPr>
              <a:t>), </a:t>
            </a:r>
            <a:r>
              <a:rPr lang="en-US" altLang="en-US" sz="2800" b="1" i="1" dirty="0">
                <a:latin typeface="Times New Roman" pitchFamily="18" charset="0"/>
                <a:cs typeface="Times New Roman" pitchFamily="18" charset="0"/>
              </a:rPr>
              <a:t>g &lt; g</a:t>
            </a:r>
            <a:r>
              <a:rPr lang="en-US" altLang="en-US" sz="2400" b="1" i="1" dirty="0">
                <a:latin typeface="Arial" pitchFamily="34" charset="0"/>
              </a:rPr>
              <a:t>*</a:t>
            </a:r>
            <a:r>
              <a:rPr lang="en-US" altLang="en-US" sz="2400" b="1" dirty="0">
                <a:latin typeface="Arial" pitchFamily="34" charset="0"/>
              </a:rPr>
              <a:t>;</a:t>
            </a:r>
            <a:r>
              <a:rPr lang="en-US" altLang="en-US" sz="2400" b="1" i="1" dirty="0">
                <a:latin typeface="Arial" pitchFamily="34" charset="0"/>
              </a:rPr>
              <a:t>  </a:t>
            </a:r>
            <a:r>
              <a:rPr lang="en-US" altLang="en-US" sz="2400" b="1" dirty="0">
                <a:latin typeface="Arial" pitchFamily="34" charset="0"/>
              </a:rPr>
              <a:t>0,</a:t>
            </a:r>
            <a:r>
              <a:rPr lang="el-GR" altLang="en-US" sz="2400" b="1" dirty="0">
                <a:latin typeface="Times New Roman" pitchFamily="18" charset="0"/>
              </a:rPr>
              <a:t> </a:t>
            </a:r>
            <a:r>
              <a:rPr lang="en-US" altLang="en-US" sz="2800" b="1" i="1" dirty="0">
                <a:latin typeface="Times New Roman" pitchFamily="18" charset="0"/>
              </a:rPr>
              <a:t>g </a:t>
            </a:r>
            <a:r>
              <a:rPr lang="en-US" altLang="en-US" sz="2800" b="1" dirty="0">
                <a:latin typeface="Times New Roman" pitchFamily="18" charset="0"/>
              </a:rPr>
              <a:t>&gt; </a:t>
            </a:r>
            <a:r>
              <a:rPr lang="en-US" altLang="en-US" sz="2800" b="1" i="1" dirty="0">
                <a:latin typeface="Times New Roman" pitchFamily="18" charset="0"/>
                <a:cs typeface="Times New Roman" pitchFamily="18" charset="0"/>
              </a:rPr>
              <a:t>g*</a:t>
            </a:r>
            <a:endParaRPr lang="el-GR" altLang="en-US" sz="2800" b="1" i="1" dirty="0">
              <a:latin typeface="Times New Roman" pitchFamily="18" charset="0"/>
              <a:cs typeface="Times New Roman" pitchFamily="18" charset="0"/>
            </a:endParaRPr>
          </a:p>
        </p:txBody>
      </p:sp>
      <p:pic>
        <p:nvPicPr>
          <p:cNvPr id="37929" name="Picture 41" descr="sc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3886200"/>
            <a:ext cx="10048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43" descr="sc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3"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9718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3" name="Text Box 41"/>
          <p:cNvSpPr txBox="1">
            <a:spLocks noChangeArrowheads="1"/>
          </p:cNvSpPr>
          <p:nvPr/>
        </p:nvSpPr>
        <p:spPr bwMode="auto">
          <a:xfrm>
            <a:off x="304800" y="6172200"/>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b="1" i="1" dirty="0">
                <a:solidFill>
                  <a:srgbClr val="FF0066"/>
                </a:solidFill>
                <a:latin typeface="Arial" pitchFamily="34" charset="0"/>
              </a:rPr>
              <a:t>Somewhere in here there has to be “BCS-like” pairing!</a:t>
            </a:r>
          </a:p>
        </p:txBody>
      </p:sp>
      <p:sp>
        <p:nvSpPr>
          <p:cNvPr id="23594" name="AutoShape 42"/>
          <p:cNvSpPr>
            <a:spLocks noChangeArrowheads="1"/>
          </p:cNvSpPr>
          <p:nvPr/>
        </p:nvSpPr>
        <p:spPr bwMode="auto">
          <a:xfrm>
            <a:off x="381000" y="4572000"/>
            <a:ext cx="838200" cy="381000"/>
          </a:xfrm>
          <a:prstGeom prst="wedgeRoundRectCallout">
            <a:avLst>
              <a:gd name="adj1" fmla="val 85037"/>
              <a:gd name="adj2" fmla="val -45417"/>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a:latin typeface="Arial" pitchFamily="34" charset="0"/>
              </a:rPr>
              <a:t>U = 6</a:t>
            </a:r>
          </a:p>
        </p:txBody>
      </p:sp>
      <p:sp>
        <p:nvSpPr>
          <p:cNvPr id="23595" name="AutoShape 43"/>
          <p:cNvSpPr>
            <a:spLocks noChangeArrowheads="1"/>
          </p:cNvSpPr>
          <p:nvPr/>
        </p:nvSpPr>
        <p:spPr bwMode="auto">
          <a:xfrm>
            <a:off x="5562600" y="4572000"/>
            <a:ext cx="838200" cy="381000"/>
          </a:xfrm>
          <a:prstGeom prst="wedgeRoundRectCallout">
            <a:avLst>
              <a:gd name="adj1" fmla="val -19509"/>
              <a:gd name="adj2" fmla="val -171495"/>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a:latin typeface="Arial" pitchFamily="34" charset="0"/>
              </a:rPr>
              <a:t>U = 0</a:t>
            </a:r>
          </a:p>
        </p:txBody>
      </p:sp>
      <p:sp>
        <p:nvSpPr>
          <p:cNvPr id="23596" name="AutoShape 44"/>
          <p:cNvSpPr>
            <a:spLocks noChangeArrowheads="1"/>
          </p:cNvSpPr>
          <p:nvPr/>
        </p:nvSpPr>
        <p:spPr bwMode="auto">
          <a:xfrm>
            <a:off x="1752600" y="1828800"/>
            <a:ext cx="838200" cy="381000"/>
          </a:xfrm>
          <a:prstGeom prst="wedgeRoundRectCallout">
            <a:avLst>
              <a:gd name="adj1" fmla="val 94130"/>
              <a:gd name="adj2" fmla="val -55417"/>
              <a:gd name="adj3" fmla="val 16667"/>
            </a:avLst>
          </a:prstGeom>
          <a:solidFill>
            <a:schemeClr val="accent1"/>
          </a:solidFill>
          <a:ln w="9525">
            <a:solidFill>
              <a:schemeClr val="tx1"/>
            </a:solidFill>
            <a:miter lim="800000"/>
            <a:headEnd/>
            <a:tailEnd/>
          </a:ln>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a:latin typeface="Arial" pitchFamily="34" charset="0"/>
              </a:rPr>
              <a:t>U = 3</a:t>
            </a:r>
          </a:p>
        </p:txBody>
      </p:sp>
      <p:sp>
        <p:nvSpPr>
          <p:cNvPr id="23597" name="Line 45"/>
          <p:cNvSpPr>
            <a:spLocks noChangeShapeType="1"/>
          </p:cNvSpPr>
          <p:nvPr/>
        </p:nvSpPr>
        <p:spPr bwMode="auto">
          <a:xfrm flipH="1">
            <a:off x="4419600" y="4953000"/>
            <a:ext cx="1143000" cy="609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555" y="2514600"/>
            <a:ext cx="1817214" cy="181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44870" y="2176046"/>
            <a:ext cx="1981200" cy="338554"/>
          </a:xfrm>
          <a:prstGeom prst="rect">
            <a:avLst/>
          </a:prstGeom>
          <a:noFill/>
        </p:spPr>
        <p:txBody>
          <a:bodyPr wrap="square" rtlCol="0">
            <a:spAutoFit/>
          </a:bodyPr>
          <a:lstStyle/>
          <a:p>
            <a:r>
              <a:rPr lang="en-US" sz="1600" b="1" dirty="0" smtClean="0">
                <a:latin typeface="Comic Sans MS" panose="030F0702030302020204" pitchFamily="66" charset="0"/>
              </a:rPr>
              <a:t>Our Proxy HTSC!</a:t>
            </a:r>
            <a:endParaRPr lang="en-US" sz="1600" b="1" dirty="0">
              <a:latin typeface="Comic Sans MS" panose="030F0702030302020204" pitchFamily="66" charset="0"/>
            </a:endParaRPr>
          </a:p>
        </p:txBody>
      </p:sp>
      <p:sp>
        <p:nvSpPr>
          <p:cNvPr id="47" name="TextBox 46"/>
          <p:cNvSpPr txBox="1"/>
          <p:nvPr/>
        </p:nvSpPr>
        <p:spPr>
          <a:xfrm>
            <a:off x="7086600" y="4309646"/>
            <a:ext cx="2057400" cy="584775"/>
          </a:xfrm>
          <a:prstGeom prst="rect">
            <a:avLst/>
          </a:prstGeom>
          <a:noFill/>
        </p:spPr>
        <p:txBody>
          <a:bodyPr wrap="square" rtlCol="0">
            <a:spAutoFit/>
          </a:bodyPr>
          <a:lstStyle/>
          <a:p>
            <a:pPr algn="ctr"/>
            <a:r>
              <a:rPr lang="en-US" sz="1600" b="1" dirty="0" smtClean="0">
                <a:latin typeface="Comic Sans MS" panose="030F0702030302020204" pitchFamily="66" charset="0"/>
              </a:rPr>
              <a:t>“</a:t>
            </a:r>
            <a:r>
              <a:rPr lang="en-US" sz="1600" b="1" dirty="0" err="1" smtClean="0">
                <a:latin typeface="Comic Sans MS" panose="030F0702030302020204" pitchFamily="66" charset="0"/>
              </a:rPr>
              <a:t>Undoped</a:t>
            </a:r>
            <a:r>
              <a:rPr lang="en-US" sz="1600" b="1" dirty="0" smtClean="0">
                <a:latin typeface="Comic Sans MS" panose="030F0702030302020204" pitchFamily="66" charset="0"/>
              </a:rPr>
              <a:t> </a:t>
            </a:r>
            <a:r>
              <a:rPr lang="en-US" sz="1600" b="1" dirty="0" err="1" smtClean="0">
                <a:latin typeface="Comic Sans MS" panose="030F0702030302020204" pitchFamily="66" charset="0"/>
              </a:rPr>
              <a:t>Rocksalt</a:t>
            </a:r>
            <a:endParaRPr lang="en-US" sz="1600" b="1" dirty="0" smtClean="0">
              <a:latin typeface="Comic Sans MS" panose="030F0702030302020204" pitchFamily="66" charset="0"/>
            </a:endParaRPr>
          </a:p>
          <a:p>
            <a:pPr algn="ctr"/>
            <a:r>
              <a:rPr lang="en-US" sz="1600" b="1" dirty="0" smtClean="0">
                <a:latin typeface="Comic Sans MS" panose="030F0702030302020204" pitchFamily="66" charset="0"/>
              </a:rPr>
              <a:t>Copper Monoxide”</a:t>
            </a:r>
            <a:endParaRPr lang="en-US" sz="1600" b="1" dirty="0">
              <a:latin typeface="Comic Sans MS" panose="030F0702030302020204" pitchFamily="66" charset="0"/>
            </a:endParaRPr>
          </a:p>
        </p:txBody>
      </p:sp>
      <p:sp>
        <p:nvSpPr>
          <p:cNvPr id="3" name="TextBox 2"/>
          <p:cNvSpPr txBox="1"/>
          <p:nvPr/>
        </p:nvSpPr>
        <p:spPr>
          <a:xfrm>
            <a:off x="7225555" y="4953000"/>
            <a:ext cx="1817214" cy="1015663"/>
          </a:xfrm>
          <a:prstGeom prst="rect">
            <a:avLst/>
          </a:prstGeom>
          <a:noFill/>
        </p:spPr>
        <p:txBody>
          <a:bodyPr wrap="square" rtlCol="0">
            <a:spAutoFit/>
          </a:bodyPr>
          <a:lstStyle/>
          <a:p>
            <a:pPr algn="ctr"/>
            <a:r>
              <a:rPr lang="en-US" b="1" dirty="0" smtClean="0">
                <a:latin typeface="Comic Sans MS" panose="030F0702030302020204" pitchFamily="66" charset="0"/>
              </a:rPr>
              <a:t>NB2: For U &lt; 6 eV, it’s a </a:t>
            </a:r>
            <a:r>
              <a:rPr lang="en-US" sz="2400" b="1" dirty="0" smtClean="0">
                <a:solidFill>
                  <a:srgbClr val="FF0000"/>
                </a:solidFill>
                <a:latin typeface="Comic Sans MS" panose="030F0702030302020204" pitchFamily="66" charset="0"/>
              </a:rPr>
              <a:t>metal</a:t>
            </a:r>
            <a:r>
              <a:rPr lang="en-US" b="1" dirty="0" smtClean="0">
                <a:latin typeface="Comic Sans MS" panose="030F0702030302020204" pitchFamily="66" charset="0"/>
              </a:rPr>
              <a:t>!</a:t>
            </a:r>
            <a:endParaRPr lang="en-US" b="1" dirty="0">
              <a:latin typeface="Comic Sans MS" panose="030F0702030302020204" pitchFamily="66" charset="0"/>
            </a:endParaRPr>
          </a:p>
        </p:txBody>
      </p:sp>
      <p:sp>
        <p:nvSpPr>
          <p:cNvPr id="4" name="TextBox 3"/>
          <p:cNvSpPr txBox="1"/>
          <p:nvPr/>
        </p:nvSpPr>
        <p:spPr>
          <a:xfrm>
            <a:off x="17929" y="1828800"/>
            <a:ext cx="1506069" cy="1815882"/>
          </a:xfrm>
          <a:prstGeom prst="rect">
            <a:avLst/>
          </a:prstGeom>
          <a:noFill/>
        </p:spPr>
        <p:txBody>
          <a:bodyPr wrap="square" rtlCol="0">
            <a:spAutoFit/>
          </a:bodyPr>
          <a:lstStyle/>
          <a:p>
            <a:r>
              <a:rPr lang="en-US" sz="1600" dirty="0" smtClean="0">
                <a:latin typeface="Comic Sans MS" panose="030F0702030302020204" pitchFamily="66" charset="0"/>
              </a:rPr>
              <a:t>NB1: These BZ’s &amp; FS’s reflect an </a:t>
            </a:r>
            <a:r>
              <a:rPr lang="en-US" sz="1600" dirty="0" err="1" smtClean="0">
                <a:latin typeface="Comic Sans MS" panose="030F0702030302020204" pitchFamily="66" charset="0"/>
              </a:rPr>
              <a:t>af</a:t>
            </a:r>
            <a:r>
              <a:rPr lang="en-US" sz="1600" dirty="0" smtClean="0">
                <a:latin typeface="Comic Sans MS" panose="030F0702030302020204" pitchFamily="66" charset="0"/>
              </a:rPr>
              <a:t>-ordered, 2x periodic primitive unit cell.</a:t>
            </a:r>
            <a:endParaRPr lang="en-US" sz="1600" dirty="0">
              <a:latin typeface="Comic Sans MS" panose="030F0702030302020204" pitchFamily="66" charset="0"/>
            </a:endParaRPr>
          </a:p>
        </p:txBody>
      </p:sp>
    </p:spTree>
    <p:extLst>
      <p:ext uri="{BB962C8B-B14F-4D97-AF65-F5344CB8AC3E}">
        <p14:creationId xmlns:p14="http://schemas.microsoft.com/office/powerpoint/2010/main" val="357633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9329"/>
                                        </p:tgtEl>
                                        <p:attrNameLst>
                                          <p:attrName>style.visibility</p:attrName>
                                        </p:attrNameLst>
                                      </p:cBhvr>
                                      <p:to>
                                        <p:strVal val="visible"/>
                                      </p:to>
                                    </p:set>
                                    <p:animEffect transition="in" filter="barn(inVertical)">
                                      <p:cBhvr>
                                        <p:cTn id="11" dur="500"/>
                                        <p:tgtEl>
                                          <p:spTgt spid="993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7929"/>
                                        </p:tgtEl>
                                        <p:attrNameLst>
                                          <p:attrName>style.visibility</p:attrName>
                                        </p:attrNameLst>
                                      </p:cBhvr>
                                      <p:to>
                                        <p:strVal val="visible"/>
                                      </p:to>
                                    </p:set>
                                    <p:animEffect transition="in" filter="dissolve">
                                      <p:cBhvr>
                                        <p:cTn id="16" dur="500"/>
                                        <p:tgtEl>
                                          <p:spTgt spid="379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7931"/>
                                        </p:tgtEl>
                                        <p:attrNameLst>
                                          <p:attrName>style.visibility</p:attrName>
                                        </p:attrNameLst>
                                      </p:cBhvr>
                                      <p:to>
                                        <p:strVal val="visible"/>
                                      </p:to>
                                    </p:set>
                                    <p:animEffect transition="in" filter="dissolve">
                                      <p:cBhvr>
                                        <p:cTn id="21" dur="500"/>
                                        <p:tgtEl>
                                          <p:spTgt spid="379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7933"/>
                                        </p:tgtEl>
                                        <p:attrNameLst>
                                          <p:attrName>style.visibility</p:attrName>
                                        </p:attrNameLst>
                                      </p:cBhvr>
                                      <p:to>
                                        <p:strVal val="visible"/>
                                      </p:to>
                                    </p:set>
                                    <p:animEffect transition="in" filter="dissolve">
                                      <p:cBhvr>
                                        <p:cTn id="26" dur="500"/>
                                        <p:tgtEl>
                                          <p:spTgt spid="379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594"/>
                                        </p:tgtEl>
                                        <p:attrNameLst>
                                          <p:attrName>style.visibility</p:attrName>
                                        </p:attrNameLst>
                                      </p:cBhvr>
                                      <p:to>
                                        <p:strVal val="visible"/>
                                      </p:to>
                                    </p:set>
                                    <p:anim calcmode="lin" valueType="num">
                                      <p:cBhvr additive="base">
                                        <p:cTn id="35" dur="500" fill="hold"/>
                                        <p:tgtEl>
                                          <p:spTgt spid="23594"/>
                                        </p:tgtEl>
                                        <p:attrNameLst>
                                          <p:attrName>ppt_x</p:attrName>
                                        </p:attrNameLst>
                                      </p:cBhvr>
                                      <p:tavLst>
                                        <p:tav tm="0">
                                          <p:val>
                                            <p:strVal val="0-#ppt_w/2"/>
                                          </p:val>
                                        </p:tav>
                                        <p:tav tm="100000">
                                          <p:val>
                                            <p:strVal val="#ppt_x"/>
                                          </p:val>
                                        </p:tav>
                                      </p:tavLst>
                                    </p:anim>
                                    <p:anim calcmode="lin" valueType="num">
                                      <p:cBhvr additive="base">
                                        <p:cTn id="36" dur="500" fill="hold"/>
                                        <p:tgtEl>
                                          <p:spTgt spid="2359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596"/>
                                        </p:tgtEl>
                                        <p:attrNameLst>
                                          <p:attrName>style.visibility</p:attrName>
                                        </p:attrNameLst>
                                      </p:cBhvr>
                                      <p:to>
                                        <p:strVal val="visible"/>
                                      </p:to>
                                    </p:set>
                                    <p:anim calcmode="lin" valueType="num">
                                      <p:cBhvr additive="base">
                                        <p:cTn id="41" dur="500" fill="hold"/>
                                        <p:tgtEl>
                                          <p:spTgt spid="23596"/>
                                        </p:tgtEl>
                                        <p:attrNameLst>
                                          <p:attrName>ppt_x</p:attrName>
                                        </p:attrNameLst>
                                      </p:cBhvr>
                                      <p:tavLst>
                                        <p:tav tm="0">
                                          <p:val>
                                            <p:strVal val="0-#ppt_w/2"/>
                                          </p:val>
                                        </p:tav>
                                        <p:tav tm="100000">
                                          <p:val>
                                            <p:strVal val="#ppt_x"/>
                                          </p:val>
                                        </p:tav>
                                      </p:tavLst>
                                    </p:anim>
                                    <p:anim calcmode="lin" valueType="num">
                                      <p:cBhvr additive="base">
                                        <p:cTn id="42" dur="500" fill="hold"/>
                                        <p:tgtEl>
                                          <p:spTgt spid="2359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23597"/>
                                        </p:tgtEl>
                                        <p:attrNameLst>
                                          <p:attrName>style.visibility</p:attrName>
                                        </p:attrNameLst>
                                      </p:cBhvr>
                                      <p:to>
                                        <p:strVal val="visible"/>
                                      </p:to>
                                    </p:set>
                                    <p:anim calcmode="lin" valueType="num">
                                      <p:cBhvr additive="base">
                                        <p:cTn id="47" dur="500" fill="hold"/>
                                        <p:tgtEl>
                                          <p:spTgt spid="23597"/>
                                        </p:tgtEl>
                                        <p:attrNameLst>
                                          <p:attrName>ppt_x</p:attrName>
                                        </p:attrNameLst>
                                      </p:cBhvr>
                                      <p:tavLst>
                                        <p:tav tm="0">
                                          <p:val>
                                            <p:strVal val="1+#ppt_w/2"/>
                                          </p:val>
                                        </p:tav>
                                        <p:tav tm="100000">
                                          <p:val>
                                            <p:strVal val="#ppt_x"/>
                                          </p:val>
                                        </p:tav>
                                      </p:tavLst>
                                    </p:anim>
                                    <p:anim calcmode="lin" valueType="num">
                                      <p:cBhvr additive="base">
                                        <p:cTn id="48" dur="500" fill="hold"/>
                                        <p:tgtEl>
                                          <p:spTgt spid="2359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595"/>
                                        </p:tgtEl>
                                        <p:attrNameLst>
                                          <p:attrName>style.visibility</p:attrName>
                                        </p:attrNameLst>
                                      </p:cBhvr>
                                      <p:to>
                                        <p:strVal val="visible"/>
                                      </p:to>
                                    </p:set>
                                    <p:anim calcmode="lin" valueType="num">
                                      <p:cBhvr additive="base">
                                        <p:cTn id="53" dur="500" fill="hold"/>
                                        <p:tgtEl>
                                          <p:spTgt spid="23595"/>
                                        </p:tgtEl>
                                        <p:attrNameLst>
                                          <p:attrName>ppt_x</p:attrName>
                                        </p:attrNameLst>
                                      </p:cBhvr>
                                      <p:tavLst>
                                        <p:tav tm="0">
                                          <p:val>
                                            <p:strVal val="#ppt_x"/>
                                          </p:val>
                                        </p:tav>
                                        <p:tav tm="100000">
                                          <p:val>
                                            <p:strVal val="#ppt_x"/>
                                          </p:val>
                                        </p:tav>
                                      </p:tavLst>
                                    </p:anim>
                                    <p:anim calcmode="lin" valueType="num">
                                      <p:cBhvr additive="base">
                                        <p:cTn id="54" dur="500" fill="hold"/>
                                        <p:tgtEl>
                                          <p:spTgt spid="2359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593"/>
                                        </p:tgtEl>
                                        <p:attrNameLst>
                                          <p:attrName>style.visibility</p:attrName>
                                        </p:attrNameLst>
                                      </p:cBhvr>
                                      <p:to>
                                        <p:strVal val="visible"/>
                                      </p:to>
                                    </p:set>
                                    <p:anim calcmode="lin" valueType="num">
                                      <p:cBhvr additive="base">
                                        <p:cTn id="65" dur="500" fill="hold"/>
                                        <p:tgtEl>
                                          <p:spTgt spid="23593"/>
                                        </p:tgtEl>
                                        <p:attrNameLst>
                                          <p:attrName>ppt_x</p:attrName>
                                        </p:attrNameLst>
                                      </p:cBhvr>
                                      <p:tavLst>
                                        <p:tav tm="0">
                                          <p:val>
                                            <p:strVal val="#ppt_x"/>
                                          </p:val>
                                        </p:tav>
                                        <p:tav tm="100000">
                                          <p:val>
                                            <p:strVal val="#ppt_x"/>
                                          </p:val>
                                        </p:tav>
                                      </p:tavLst>
                                    </p:anim>
                                    <p:anim calcmode="lin" valueType="num">
                                      <p:cBhvr additive="base">
                                        <p:cTn id="66" dur="500" fill="hold"/>
                                        <p:tgtEl>
                                          <p:spTgt spid="23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5" grpId="0"/>
      <p:bldP spid="23593" grpId="0"/>
      <p:bldP spid="23594" grpId="0" animBg="1"/>
      <p:bldP spid="23595" grpId="0" animBg="1"/>
      <p:bldP spid="23596" grpId="0" animBg="1"/>
      <p:bldP spid="23597"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3"/>
          <p:cNvSpPr>
            <a:spLocks noChangeShapeType="1"/>
          </p:cNvSpPr>
          <p:nvPr/>
        </p:nvSpPr>
        <p:spPr bwMode="auto">
          <a:xfrm flipV="1">
            <a:off x="7315200" y="5181600"/>
            <a:ext cx="0" cy="9144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 name="Text Box 4"/>
          <p:cNvSpPr txBox="1">
            <a:spLocks noChangeArrowheads="1"/>
          </p:cNvSpPr>
          <p:nvPr/>
        </p:nvSpPr>
        <p:spPr bwMode="auto">
          <a:xfrm>
            <a:off x="2971800" y="55626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4000" b="1"/>
              <a:t>“Put-on !”</a:t>
            </a:r>
          </a:p>
        </p:txBody>
      </p:sp>
      <p:sp>
        <p:nvSpPr>
          <p:cNvPr id="14341" name="Rectangle 6"/>
          <p:cNvSpPr>
            <a:spLocks noChangeArrowheads="1"/>
          </p:cNvSpPr>
          <p:nvPr/>
        </p:nvSpPr>
        <p:spPr bwMode="auto">
          <a:xfrm>
            <a:off x="685800" y="609600"/>
            <a:ext cx="70866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4342" name="Rectangle 2"/>
          <p:cNvSpPr>
            <a:spLocks noChangeArrowheads="1"/>
          </p:cNvSpPr>
          <p:nvPr/>
        </p:nvSpPr>
        <p:spPr bwMode="auto">
          <a:xfrm>
            <a:off x="3810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smtClean="0">
                <a:solidFill>
                  <a:schemeClr val="tx2"/>
                </a:solidFill>
              </a:rPr>
              <a:t>IOW, What’s </a:t>
            </a:r>
            <a:r>
              <a:rPr lang="en-US" altLang="en-US" sz="3600" dirty="0" err="1" smtClean="0">
                <a:solidFill>
                  <a:schemeClr val="tx2"/>
                </a:solidFill>
              </a:rPr>
              <a:t>th</a:t>
            </a:r>
            <a:r>
              <a:rPr lang="en-US" altLang="en-US" sz="3600" dirty="0" err="1">
                <a:solidFill>
                  <a:schemeClr val="tx2"/>
                </a:solidFill>
              </a:rPr>
              <a:t>e</a:t>
            </a:r>
            <a:r>
              <a:rPr lang="en-US" altLang="en-US" sz="3600" dirty="0" err="1" smtClean="0">
                <a:solidFill>
                  <a:schemeClr val="tx2"/>
                </a:solidFill>
              </a:rPr>
              <a:t>Fermion</a:t>
            </a:r>
            <a:r>
              <a:rPr lang="en-US" altLang="en-US" sz="3600" dirty="0" smtClean="0">
                <a:solidFill>
                  <a:schemeClr val="tx2"/>
                </a:solidFill>
              </a:rPr>
              <a:t>-Boson Interaction That Leads to HTSC?</a:t>
            </a:r>
            <a:endParaRPr lang="en-US" altLang="en-US" sz="1600" dirty="0">
              <a:solidFill>
                <a:schemeClr val="tx2"/>
              </a:solidFill>
            </a:endParaRPr>
          </a:p>
        </p:txBody>
      </p:sp>
    </p:spTree>
    <p:extLst>
      <p:ext uri="{BB962C8B-B14F-4D97-AF65-F5344CB8AC3E}">
        <p14:creationId xmlns:p14="http://schemas.microsoft.com/office/powerpoint/2010/main" val="2469023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500" fill="hold"/>
                                        <p:tgtEl>
                                          <p:spTgt spid="11268"/>
                                        </p:tgtEl>
                                        <p:attrNameLst>
                                          <p:attrName>ppt_w</p:attrName>
                                        </p:attrNameLst>
                                      </p:cBhvr>
                                      <p:tavLst>
                                        <p:tav tm="0">
                                          <p:val>
                                            <p:fltVal val="0"/>
                                          </p:val>
                                        </p:tav>
                                        <p:tav tm="100000">
                                          <p:val>
                                            <p:strVal val="#ppt_w"/>
                                          </p:val>
                                        </p:tav>
                                      </p:tavLst>
                                    </p:anim>
                                    <p:anim calcmode="lin" valueType="num">
                                      <p:cBhvr>
                                        <p:cTn id="14" dur="500" fill="hold"/>
                                        <p:tgtEl>
                                          <p:spTgt spid="112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latin typeface="Comic Sans MS" panose="030F0702030302020204" pitchFamily="66" charset="0"/>
              </a:rPr>
              <a:t>The Pairing Glue</a:t>
            </a:r>
            <a:endParaRPr lang="en-US" dirty="0">
              <a:latin typeface="Comic Sans MS" panose="030F0702030302020204" pitchFamily="66"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20" y="1524000"/>
            <a:ext cx="569158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620" y="990600"/>
            <a:ext cx="5691580" cy="461665"/>
          </a:xfrm>
          <a:prstGeom prst="rect">
            <a:avLst/>
          </a:prstGeom>
          <a:noFill/>
        </p:spPr>
        <p:txBody>
          <a:bodyPr wrap="square" rtlCol="0">
            <a:spAutoFit/>
          </a:bodyPr>
          <a:lstStyle/>
          <a:p>
            <a:pPr algn="ctr"/>
            <a:r>
              <a:rPr lang="en-US" sz="2400" b="1" dirty="0" smtClean="0">
                <a:latin typeface="Arial Black" panose="020B0A04020102020204" pitchFamily="34" charset="0"/>
                <a:ea typeface="MS UI Gothic" panose="020B0600070205080204" pitchFamily="34" charset="-128"/>
              </a:rPr>
              <a:t>“Alex says it’s phonons”</a:t>
            </a:r>
            <a:endParaRPr lang="en-US" sz="2400" b="1" dirty="0">
              <a:latin typeface="Arial Black" panose="020B0A04020102020204" pitchFamily="34" charset="0"/>
              <a:ea typeface="MS UI Gothic" panose="020B0600070205080204" pitchFamily="34" charset="-128"/>
            </a:endParaRPr>
          </a:p>
        </p:txBody>
      </p:sp>
      <p:sp>
        <p:nvSpPr>
          <p:cNvPr id="4" name="TextBox 3"/>
          <p:cNvSpPr txBox="1"/>
          <p:nvPr/>
        </p:nvSpPr>
        <p:spPr>
          <a:xfrm>
            <a:off x="0" y="5867400"/>
            <a:ext cx="914400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OK, OK...J-T </a:t>
            </a:r>
            <a:r>
              <a:rPr lang="en-US" sz="2400" dirty="0" err="1" smtClean="0">
                <a:latin typeface="Arial" panose="020B0604020202020204" pitchFamily="34" charset="0"/>
                <a:cs typeface="Arial" panose="020B0604020202020204" pitchFamily="34" charset="0"/>
              </a:rPr>
              <a:t>polarons</a:t>
            </a:r>
            <a:r>
              <a:rPr lang="en-US" sz="2400" dirty="0" smtClean="0">
                <a:latin typeface="Arial" panose="020B0604020202020204" pitchFamily="34" charset="0"/>
                <a:cs typeface="Arial" panose="020B0604020202020204" pitchFamily="34" charset="0"/>
              </a:rPr>
              <a:t> and/or </a:t>
            </a:r>
            <a:r>
              <a:rPr lang="en-US" sz="2400" dirty="0" err="1" smtClean="0">
                <a:latin typeface="Arial" panose="020B0604020202020204" pitchFamily="34" charset="0"/>
                <a:cs typeface="Arial" panose="020B0604020202020204" pitchFamily="34" charset="0"/>
              </a:rPr>
              <a:t>bipolarons</a:t>
            </a:r>
            <a:r>
              <a:rPr lang="en-US" sz="2400" dirty="0" smtClean="0">
                <a:latin typeface="Arial" panose="020B0604020202020204" pitchFamily="34" charset="0"/>
                <a:cs typeface="Arial" panose="020B0604020202020204" pitchFamily="34" charset="0"/>
              </a:rPr>
              <a:t> (after </a:t>
            </a:r>
            <a:r>
              <a:rPr lang="en-US" sz="2400" dirty="0" err="1" smtClean="0">
                <a:latin typeface="Arial" panose="020B0604020202020204" pitchFamily="34" charset="0"/>
                <a:cs typeface="Arial" panose="020B0604020202020204" pitchFamily="34" charset="0"/>
              </a:rPr>
              <a:t>Chakravarty</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Hoest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828800" y="6329065"/>
            <a:ext cx="5410200" cy="376535"/>
          </a:xfrm>
          <a:prstGeom prst="rect">
            <a:avLst/>
          </a:prstGeom>
          <a:noFill/>
        </p:spPr>
        <p:txBody>
          <a:bodyPr wrap="square" rtlCol="0">
            <a:spAutoFit/>
          </a:bodyPr>
          <a:lstStyle/>
          <a:p>
            <a:pPr algn="ctr"/>
            <a:r>
              <a:rPr lang="en-US" dirty="0" smtClean="0">
                <a:latin typeface="Arial Black" panose="020B0A04020102020204" pitchFamily="34" charset="0"/>
              </a:rPr>
              <a:t>Could he be right after all?</a:t>
            </a:r>
            <a:endParaRPr lang="en-US" dirty="0">
              <a:latin typeface="Arial Black" panose="020B0A04020102020204" pitchFamily="34" charset="0"/>
            </a:endParaRPr>
          </a:p>
        </p:txBody>
      </p:sp>
    </p:spTree>
    <p:extLst>
      <p:ext uri="{BB962C8B-B14F-4D97-AF65-F5344CB8AC3E}">
        <p14:creationId xmlns:p14="http://schemas.microsoft.com/office/powerpoint/2010/main" val="7001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3"/>
          <p:cNvGrpSpPr>
            <a:grpSpLocks/>
          </p:cNvGrpSpPr>
          <p:nvPr/>
        </p:nvGrpSpPr>
        <p:grpSpPr bwMode="auto">
          <a:xfrm>
            <a:off x="1143000" y="1936750"/>
            <a:ext cx="6477000" cy="4692650"/>
            <a:chOff x="838201" y="794271"/>
            <a:chExt cx="6477000" cy="4692129"/>
          </a:xfrm>
        </p:grpSpPr>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794271"/>
              <a:ext cx="6477000" cy="415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33950"/>
              <a:ext cx="5333999"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07" name="TextBox 2"/>
          <p:cNvSpPr txBox="1">
            <a:spLocks noChangeArrowheads="1"/>
          </p:cNvSpPr>
          <p:nvPr/>
        </p:nvSpPr>
        <p:spPr bwMode="auto">
          <a:xfrm>
            <a:off x="76200" y="642938"/>
            <a:ext cx="8991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ea typeface="SimSun" pitchFamily="2" charset="-122"/>
              </a:rPr>
              <a:t>Macfarlane, Rosen, Seki, SSC 63, 831 (1987)</a:t>
            </a:r>
          </a:p>
          <a:p>
            <a:pPr algn="ctr" eaLnBrk="1" hangingPunct="1">
              <a:spcBef>
                <a:spcPct val="0"/>
              </a:spcBef>
              <a:buFontTx/>
              <a:buNone/>
            </a:pPr>
            <a:r>
              <a:rPr lang="en-US" altLang="en-US" sz="2000" b="1" dirty="0" smtClean="0">
                <a:ea typeface="SimSun" pitchFamily="2" charset="-122"/>
              </a:rPr>
              <a:t>(These data were taken in early March, 1987, a week before “Woodstock”)</a:t>
            </a:r>
          </a:p>
          <a:p>
            <a:pPr algn="ctr" eaLnBrk="1" hangingPunct="1">
              <a:spcBef>
                <a:spcPct val="0"/>
              </a:spcBef>
              <a:buFontTx/>
              <a:buNone/>
            </a:pPr>
            <a:endParaRPr lang="en-US" altLang="en-US" sz="2000" b="1" dirty="0">
              <a:ea typeface="SimSun" pitchFamily="2" charset="-122"/>
            </a:endParaRPr>
          </a:p>
          <a:p>
            <a:pPr algn="ctr" eaLnBrk="1" hangingPunct="1">
              <a:spcBef>
                <a:spcPct val="0"/>
              </a:spcBef>
              <a:buFontTx/>
              <a:buNone/>
            </a:pPr>
            <a:r>
              <a:rPr lang="en-US" altLang="en-US" sz="2400" dirty="0">
                <a:ea typeface="SimSun" pitchFamily="2" charset="-122"/>
              </a:rPr>
              <a:t>Raman Spectroscopy of YBCO</a:t>
            </a:r>
          </a:p>
        </p:txBody>
      </p:sp>
      <p:sp>
        <p:nvSpPr>
          <p:cNvPr id="47108" name="TextBox 5"/>
          <p:cNvSpPr txBox="1">
            <a:spLocks noChangeArrowheads="1"/>
          </p:cNvSpPr>
          <p:nvPr/>
        </p:nvSpPr>
        <p:spPr bwMode="auto">
          <a:xfrm>
            <a:off x="76200" y="7620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smtClean="0"/>
              <a:t>Hey! Maybe, </a:t>
            </a:r>
            <a:r>
              <a:rPr lang="en-US" altLang="en-US" sz="2400" b="1" dirty="0"/>
              <a:t>they’re there!</a:t>
            </a:r>
          </a:p>
        </p:txBody>
      </p:sp>
    </p:spTree>
    <p:extLst>
      <p:ext uri="{BB962C8B-B14F-4D97-AF65-F5344CB8AC3E}">
        <p14:creationId xmlns:p14="http://schemas.microsoft.com/office/powerpoint/2010/main" val="184256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4575175" y="1512888"/>
            <a:ext cx="4340225" cy="3973512"/>
            <a:chOff x="4574890" y="1177925"/>
            <a:chExt cx="4340510" cy="3972897"/>
          </a:xfrm>
        </p:grpSpPr>
        <p:pic>
          <p:nvPicPr>
            <p:cNvPr id="481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890" y="1177925"/>
              <a:ext cx="434051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TextBox 1"/>
            <p:cNvSpPr txBox="1">
              <a:spLocks noChangeArrowheads="1"/>
            </p:cNvSpPr>
            <p:nvPr/>
          </p:nvSpPr>
          <p:spPr bwMode="auto">
            <a:xfrm>
              <a:off x="5029200" y="4812268"/>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t>Pyka, et al., PRL 70, 1457, (1993)</a:t>
              </a:r>
            </a:p>
          </p:txBody>
        </p:sp>
      </p:grpSp>
      <p:grpSp>
        <p:nvGrpSpPr>
          <p:cNvPr id="4" name="Group 3"/>
          <p:cNvGrpSpPr>
            <a:grpSpLocks/>
          </p:cNvGrpSpPr>
          <p:nvPr/>
        </p:nvGrpSpPr>
        <p:grpSpPr bwMode="auto">
          <a:xfrm>
            <a:off x="228600" y="1371600"/>
            <a:ext cx="4311650" cy="5105400"/>
            <a:chOff x="228600" y="643354"/>
            <a:chExt cx="4311650" cy="5105400"/>
          </a:xfrm>
        </p:grpSpPr>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3354"/>
              <a:ext cx="431165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TextBox 2"/>
            <p:cNvSpPr txBox="1">
              <a:spLocks noChangeArrowheads="1"/>
            </p:cNvSpPr>
            <p:nvPr/>
          </p:nvSpPr>
          <p:spPr bwMode="auto">
            <a:xfrm>
              <a:off x="228600" y="5410200"/>
              <a:ext cx="426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t>Harashima, et al., Physica C263, 257 (1996)</a:t>
              </a:r>
            </a:p>
          </p:txBody>
        </p:sp>
      </p:grpSp>
      <p:sp>
        <p:nvSpPr>
          <p:cNvPr id="48132" name="Title 5"/>
          <p:cNvSpPr>
            <a:spLocks noGrp="1"/>
          </p:cNvSpPr>
          <p:nvPr>
            <p:ph type="title"/>
          </p:nvPr>
        </p:nvSpPr>
        <p:spPr>
          <a:xfrm>
            <a:off x="426243" y="152400"/>
            <a:ext cx="8228013" cy="1141413"/>
          </a:xfrm>
        </p:spPr>
        <p:txBody>
          <a:bodyPr/>
          <a:lstStyle/>
          <a:p>
            <a:pPr eaLnBrk="1" hangingPunct="1"/>
            <a:r>
              <a:rPr lang="en-US" altLang="en-US" dirty="0" smtClean="0">
                <a:latin typeface="Comic Sans MS" panose="030F0702030302020204" pitchFamily="66" charset="0"/>
              </a:rPr>
              <a:t>More Phonon </a:t>
            </a:r>
            <a:r>
              <a:rPr lang="en-US" altLang="en-US" dirty="0" err="1" smtClean="0">
                <a:latin typeface="Comic Sans MS" panose="030F0702030302020204" pitchFamily="66" charset="0"/>
              </a:rPr>
              <a:t>Phootprints</a:t>
            </a:r>
            <a:r>
              <a:rPr lang="en-US" altLang="en-US" dirty="0" smtClean="0">
                <a:latin typeface="Comic Sans MS" panose="030F0702030302020204" pitchFamily="66" charset="0"/>
              </a:rPr>
              <a:t>!</a:t>
            </a:r>
          </a:p>
        </p:txBody>
      </p:sp>
    </p:spTree>
    <p:extLst>
      <p:ext uri="{BB962C8B-B14F-4D97-AF65-F5344CB8AC3E}">
        <p14:creationId xmlns:p14="http://schemas.microsoft.com/office/powerpoint/2010/main" val="982295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4498</TotalTime>
  <Words>1268</Words>
  <Application>Microsoft Office PowerPoint</Application>
  <PresentationFormat>On-screen Show (4:3)</PresentationFormat>
  <Paragraphs>194</Paragraphs>
  <Slides>30</Slides>
  <Notes>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4" baseType="lpstr">
      <vt:lpstr>Blank</vt:lpstr>
      <vt:lpstr>2_Default Design</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The Pairing Glue</vt:lpstr>
      <vt:lpstr>PowerPoint Presentation</vt:lpstr>
      <vt:lpstr>More Phonon Phootprints!</vt:lpstr>
      <vt:lpstr>PowerPoint Presentation</vt:lpstr>
      <vt:lpstr>PowerPoint Presentation</vt:lpstr>
      <vt:lpstr>What Can DFT(LDA+U) Along With Eliashberg-McMillan-Allen-Dynes (EMAD) Formalism Tell Us About e-p Mediated Pairing in the Copper Oxide Perovskites?</vt:lpstr>
      <vt:lpstr>So let’s do it and “compute” what happens!</vt:lpstr>
      <vt:lpstr>OK...What’s Next (Materials-Wise)?</vt:lpstr>
      <vt:lpstr>Now for something slightly bigger... by 1019  (Exascale!)</vt:lpstr>
      <vt:lpstr>HTSC SuperCables: Past, Present, and...Future?</vt:lpstr>
      <vt:lpstr>Required Reading! (Thanks to Steve Eckroad, EPRI)</vt:lpstr>
      <vt:lpstr>Pacific Intertie</vt:lpstr>
      <vt:lpstr>However, do we have a “compelling new opportunity?”</vt:lpstr>
      <vt:lpstr>Why not make dual-use of emerging gas pipeline rights-of-way to transport electricity via HTSC cables?</vt:lpstr>
      <vt:lpstr>Not exactly a new idea! (Terry Boston, TVA VP, 2001)</vt:lpstr>
      <vt:lpstr>Does “Keystone XL” Provide a “Compelling Opportunity” to  “Raise  Our Fraternal Twins?”</vt:lpstr>
      <vt:lpstr>PowerPoint Presentation</vt:lpstr>
      <vt:lpstr>PowerPoint Presentation</vt:lpstr>
      <vt:lpstr>Back to the Future  (of Nanoscale!)</vt:lpstr>
      <vt:lpstr>A Fibonacci “Dislocation Line”</vt:lpstr>
      <vt:lpstr>PowerPoint Presentation</vt:lpstr>
      <vt:lpstr>Lessons from  “Four Altamont Philosophers”</vt:lpstr>
      <vt:lpstr>“You can’t always get what you want…”</vt:lpstr>
      <vt:lpstr>“…you get what you need!”</vt:lpstr>
    </vt:vector>
  </TitlesOfParts>
  <Company>W2AGZ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Michael Grant</dc:creator>
  <cp:lastModifiedBy>Paul Michael Grant</cp:lastModifiedBy>
  <cp:revision>109</cp:revision>
  <dcterms:created xsi:type="dcterms:W3CDTF">2014-04-17T19:57:40Z</dcterms:created>
  <dcterms:modified xsi:type="dcterms:W3CDTF">2014-04-21T17:57:27Z</dcterms:modified>
</cp:coreProperties>
</file>