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724" r:id="rId4"/>
    <p:sldMasterId id="2147483806" r:id="rId5"/>
  </p:sldMasterIdLst>
  <p:notesMasterIdLst>
    <p:notesMasterId r:id="rId39"/>
  </p:notesMasterIdLst>
  <p:sldIdLst>
    <p:sldId id="256" r:id="rId6"/>
    <p:sldId id="258" r:id="rId7"/>
    <p:sldId id="263" r:id="rId8"/>
    <p:sldId id="259" r:id="rId9"/>
    <p:sldId id="290" r:id="rId10"/>
    <p:sldId id="269" r:id="rId11"/>
    <p:sldId id="262" r:id="rId12"/>
    <p:sldId id="270" r:id="rId13"/>
    <p:sldId id="275" r:id="rId14"/>
    <p:sldId id="276" r:id="rId15"/>
    <p:sldId id="277" r:id="rId16"/>
    <p:sldId id="278" r:id="rId17"/>
    <p:sldId id="280" r:id="rId18"/>
    <p:sldId id="281" r:id="rId19"/>
    <p:sldId id="268" r:id="rId20"/>
    <p:sldId id="283" r:id="rId21"/>
    <p:sldId id="273" r:id="rId22"/>
    <p:sldId id="295" r:id="rId23"/>
    <p:sldId id="274" r:id="rId24"/>
    <p:sldId id="285" r:id="rId25"/>
    <p:sldId id="289" r:id="rId26"/>
    <p:sldId id="287" r:id="rId27"/>
    <p:sldId id="292" r:id="rId28"/>
    <p:sldId id="293" r:id="rId29"/>
    <p:sldId id="299" r:id="rId30"/>
    <p:sldId id="291" r:id="rId31"/>
    <p:sldId id="296" r:id="rId32"/>
    <p:sldId id="279" r:id="rId33"/>
    <p:sldId id="297" r:id="rId34"/>
    <p:sldId id="301" r:id="rId35"/>
    <p:sldId id="286" r:id="rId36"/>
    <p:sldId id="300" r:id="rId37"/>
    <p:sldId id="298" r:id="rId38"/>
  </p:sldIdLst>
  <p:sldSz cx="9144000" cy="6858000" type="screen4x3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F16CE5-45AB-44ED-B07F-440A793E4387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CE280C-1B2D-48F1-B4E9-C1C84D230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2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9BC609B7-C2CE-46EC-A787-9A38D607DF8D}" type="slidenum">
              <a:rPr lang="en-US" alt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65163" indent="-255588" eaLnBrk="0" hangingPunct="0"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25525" indent="-204788" eaLnBrk="0" hangingPunct="0"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35100" indent="-204788" eaLnBrk="0" hangingPunct="0"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46263" indent="-204788" eaLnBrk="0" hangingPunct="0"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03463" indent="-20478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60663" indent="-20478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217863" indent="-20478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675063" indent="-20478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fld id="{5D68B6DD-E1C0-48A4-9394-A8861E3E5D68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defTabSz="912813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21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095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altLang="en-US">
              <a:solidFill>
                <a:srgbClr val="000000"/>
              </a:solidFill>
              <a:latin typeface="Arial" charset="0"/>
              <a:cs typeface="DejaVu Sans" pitchFamily="34" charset="0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831A-6BE6-41C7-8CAF-323BDC30A3DF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8230-B7AC-464D-AC76-01E35E46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C982-AFD2-4846-83E2-3839AE732C6F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20AE-7112-49A1-BF8F-71B0CC56C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BF51-5F78-4F32-B8E7-7B9720674DD8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C9E0-5D88-4A34-AA65-DEA66F45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DAD2-E38A-43A6-99C7-E652ED57DC17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2276-3BC0-4C7A-94DB-022A9D6DE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483B-4290-4135-86B5-1256D7C851EA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5522-77AB-430D-A802-4812EF64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93D0-9C83-478F-92EB-733B65808F30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3A89-58F1-404D-9713-EF6C9B866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7691-E05C-460C-9E65-46FD22BEB930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C051-3365-4DAE-B1B7-E367207D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9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0A9F-C8BA-45A6-A570-F555CF675D63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ACF7-BDEE-41BD-A6DF-85FCDDDD5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7B01-1758-4383-B51E-9D3CDAED5E59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227C-50B1-4FAB-B83D-01454A132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3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357E-03BF-44CE-A4CB-87F902B67326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8685-26A8-4106-ADFE-6C0CA5D89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5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449D-67BF-4F96-B21F-6937907E3D9D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FA05-47F2-4692-BEB7-98BAC417F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28B9-FEEF-4695-9150-244DFAE7A70E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9BD6-0B7E-42F3-B85D-34F3B62E7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8D99F-5645-4E0C-AB21-07DE505EBE2C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77CB-1516-418D-B650-DD8A9D73C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92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0B24-4109-4043-B580-5D19EACA7FD2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A501-9A6D-4DC3-9667-37051BCD1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E43A-94EA-4E17-8E92-0FEA497E76A0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C5AB-5D10-4372-8014-5FABDB10F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3F2DECE0-D8D7-4C00-8CE8-63514E143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8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5612EDE2-2415-4C58-A52A-6CE818C63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40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D069218E-77F2-4BB8-9F92-35CDA10C5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73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E55CDD38-4601-414D-820C-C87FA8C3C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58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A041C104-7B9C-4A35-8B8A-3A8BB37EF7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21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E20CED9F-5D21-4C5B-A7F6-E12821174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304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82057A13-949C-4F46-9EF4-2E4F2BF959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D443-BFCF-405D-B20E-9236A18EDEE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B6B5-06E4-4E64-87AA-A4DE09F74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69D91EE7-2B3E-4068-A7B3-72ED44D5F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4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67FF90F2-157B-4677-942B-26171F082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63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3851A23E-01CD-4D3B-9635-661C38C6D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55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206ECA09-536E-4A38-84F4-4AA450FE1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49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41" y="1604329"/>
            <a:ext cx="404496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241" y="3935934"/>
            <a:ext cx="404496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8A57674B-07E3-421E-AD0B-400BE0195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43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lvl1pPr>
          </a:lstStyle>
          <a:p>
            <a:pPr>
              <a:defRPr/>
            </a:pPr>
            <a:fld id="{D434DCB7-7B16-4773-8B0B-A01DDEAB39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23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DD50A164-6793-40F5-8177-C89ED7C601E3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74CCABFB-6588-4228-AECD-AFD3FCE70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2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0841CEC-C27E-4E76-9BEC-DEAE0A1EE34A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C802BE1-A8A1-4841-BD01-9036DCC5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1B5DBF6C-0540-421E-8807-56DD082F906A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31FE42D3-1409-478E-A460-A750F02A5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0C0CD96B-5483-4099-B338-42BD43101BD9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26A3ABE-1CA6-476D-A943-96018F368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FA9B-52B2-49F1-B892-70A025C9A8CE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5B3E-0418-4B90-B87C-63D38052D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4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2BDBF843-72EF-4BD9-98B1-07D72A26BFAD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712EB8C7-4ABD-4A44-9D29-32D401A57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8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D9E5572-B6F3-48D7-978E-E2C1E0161785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4FA93235-52A8-4EA4-BE81-1E1F51CA6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81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00FDD8D7-C578-4040-9D6C-531A60E6BDEF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1CE31C0A-7521-47D3-ACAA-B2D60C67F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7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F5A5C197-032F-47ED-879F-91CE7F42A7E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B810DFC8-F638-42ED-A85A-6B7EC8BB6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FE574A30-2C6C-45B3-B30B-514011E2AF73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10C49065-161D-4ADA-9071-A980F4169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0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22DEE545-56BE-410C-87C1-995BCB5098B5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075E901F-537A-40AC-B6B7-431FFD8FC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07012304-132A-4DA1-BE3F-A20892E94F37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021">
              <a:defRPr/>
            </a:lvl1pPr>
          </a:lstStyle>
          <a:p>
            <a:pPr>
              <a:defRPr/>
            </a:pPr>
            <a:fld id="{69FEE97E-172F-457A-A275-71F0E6B8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8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F8C26454-391E-4556-8F5D-B3403A15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0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B1E9B88D-50E0-4296-9DBD-E6D4401D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5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C30D06B7-6BEC-4E84-92A1-1287F1748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5946-B78F-4F7D-8A11-B3012540DB9D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3769-AEB8-4DAA-9F1D-5249ADF5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27FF914D-7E0E-4AB2-81C4-F3BC29964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69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64DA43C8-002B-4C3F-AFAA-C6C6990C7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86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687E0538-7D22-46CB-BED3-3CFE8D968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5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4A7D475C-8CBC-49DB-8E80-FFD27C132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D0485CBD-3E62-4A2F-8F31-87832DD0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3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1ABFB4E0-0609-4857-8CB6-B7E8DF9F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3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F49392A5-9448-4818-9A54-680F95D8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44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813">
              <a:defRPr/>
            </a:lvl1pPr>
          </a:lstStyle>
          <a:p>
            <a:pPr>
              <a:defRPr/>
            </a:pPr>
            <a:fld id="{18B27877-C90D-45E6-848B-B6E488CC3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D8EB-E3BC-4363-B393-60A3DBBF85A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6232-1998-4FC6-8427-17E3D322E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5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8773-036C-4519-A13F-16432C32A39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5B16-CEBC-4907-AA15-50CD4E489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5CD8-FA38-4CD4-ABCD-EB3AD1B9B535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9D06-FEB0-4CEE-AE5E-3ADD28729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7B12-CA02-45FE-9BA3-C1BDCBBD116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99B4-5ED7-440E-991F-80FF731C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7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211696-01BB-4ADE-993E-A4F66684F3BE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66113-DAA3-421C-AE5D-2AB772B6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2A0A2-BDFF-4A54-BC8E-1FCF63DA84E7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CD64B-9277-4E51-A504-69AA4DD21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726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14726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788" y="6246813"/>
            <a:ext cx="2128837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4726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29BC5C77-0A3C-43E0-8B82-AFF28B4DD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charset="0"/>
          <a:cs typeface="DejaVu Sans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cs typeface="DejaVu Sans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cs typeface="DejaVu Sans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cs typeface="DejaVu Sans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90525" indent="-293688" algn="l" defTabSz="41433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Wingdings" pitchFamily="2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2638" indent="-260350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ymbol" pitchFamily="18" charset="2"/>
        <a:buChar char=""/>
        <a:defRPr sz="2500">
          <a:solidFill>
            <a:srgbClr val="000000"/>
          </a:solidFill>
          <a:latin typeface="+mn-lt"/>
          <a:cs typeface="+mn-cs"/>
        </a:defRPr>
      </a:lvl2pPr>
      <a:lvl3pPr marL="1174750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cs typeface="+mn-cs"/>
        </a:defRPr>
      </a:lvl3pPr>
      <a:lvl4pPr marL="1565275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ymbol" pitchFamily="18" charset="2"/>
        <a:buChar char=""/>
        <a:defRPr>
          <a:solidFill>
            <a:srgbClr val="000000"/>
          </a:solidFill>
          <a:latin typeface="+mn-lt"/>
          <a:cs typeface="+mn-cs"/>
        </a:defRPr>
      </a:lvl4pPr>
      <a:lvl5pPr marL="1957388" indent="-195263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>
          <a:solidFill>
            <a:srgbClr val="000000"/>
          </a:solidFill>
          <a:latin typeface="+mn-lt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FCE5D-399A-4EDD-BDB3-01F3847C8871}" type="datetimeFigureOut">
              <a:rPr lang="en-US"/>
              <a:pPr>
                <a:defRPr/>
              </a:pPr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389AF5-798C-46F0-8256-C5D9AD38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B19B51-202B-4864-B23F-C52E20161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5.jpeg"/><Relationship Id="rId7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45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:\Users\PAULMI~1\AppData\Local\Temp\s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788988"/>
            <a:ext cx="27844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C:\Users\PAULMI~1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762000"/>
            <a:ext cx="273843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 descr="C:\Users\PAULMI~1\AppData\Local\Temp\scl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887788"/>
            <a:ext cx="27844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C:\Users\PAULMI~1\AppData\Local\Temp\scl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908425"/>
            <a:ext cx="28194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3271838" y="0"/>
            <a:ext cx="213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Cubic CuX</a:t>
            </a:r>
          </a:p>
          <a:p>
            <a:pPr algn="ctr" eaLnBrk="1" hangingPunct="1"/>
            <a:r>
              <a:rPr lang="en-US" altLang="en-US" b="1"/>
              <a:t> U= 6</a:t>
            </a: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1935163" y="381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CuO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6210300" y="354013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</a:t>
            </a:r>
          </a:p>
          <a:p>
            <a:pPr algn="ctr" eaLnBrk="1" hangingPunct="1"/>
            <a:endParaRPr lang="en-US" altLang="en-US" b="1"/>
          </a:p>
        </p:txBody>
      </p:sp>
      <p:sp>
        <p:nvSpPr>
          <p:cNvPr id="51209" name="TextBox 8"/>
          <p:cNvSpPr txBox="1">
            <a:spLocks noChangeArrowheads="1"/>
          </p:cNvSpPr>
          <p:nvPr/>
        </p:nvSpPr>
        <p:spPr bwMode="auto">
          <a:xfrm>
            <a:off x="1919288" y="35655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CuSe</a:t>
            </a:r>
          </a:p>
        </p:txBody>
      </p:sp>
      <p:sp>
        <p:nvSpPr>
          <p:cNvPr id="51210" name="TextBox 9"/>
          <p:cNvSpPr txBox="1">
            <a:spLocks noChangeArrowheads="1"/>
          </p:cNvSpPr>
          <p:nvPr/>
        </p:nvSpPr>
        <p:spPr bwMode="auto">
          <a:xfrm>
            <a:off x="6237288" y="3590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3271838" y="0"/>
            <a:ext cx="213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Tet-rs CuX</a:t>
            </a:r>
          </a:p>
          <a:p>
            <a:pPr algn="ctr" eaLnBrk="1" hangingPunct="1"/>
            <a:r>
              <a:rPr lang="en-US" altLang="en-US" b="1"/>
              <a:t> U= 0</a:t>
            </a:r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1935163" y="381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CuO</a:t>
            </a:r>
          </a:p>
        </p:txBody>
      </p:sp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6210300" y="354013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</a:t>
            </a:r>
          </a:p>
          <a:p>
            <a:pPr algn="ctr" eaLnBrk="1" hangingPunct="1"/>
            <a:endParaRPr lang="en-US" altLang="en-US" b="1"/>
          </a:p>
        </p:txBody>
      </p:sp>
      <p:sp>
        <p:nvSpPr>
          <p:cNvPr id="52229" name="TextBox 8"/>
          <p:cNvSpPr txBox="1">
            <a:spLocks noChangeArrowheads="1"/>
          </p:cNvSpPr>
          <p:nvPr/>
        </p:nvSpPr>
        <p:spPr bwMode="auto">
          <a:xfrm>
            <a:off x="1919288" y="35655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CuSe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6237288" y="3590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CuTe</a:t>
            </a:r>
          </a:p>
        </p:txBody>
      </p:sp>
      <p:pic>
        <p:nvPicPr>
          <p:cNvPr id="52231" name="Picture 10" descr="C:\Users\PAULMI~1\AppData\Local\Temp\sc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2800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1" descr="C:\Users\PAULMI~1\AppData\Local\Temp\sc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762000"/>
            <a:ext cx="26479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2" descr="C:\Users\PAULMI~1\AppData\Local\Temp\scl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944938"/>
            <a:ext cx="278447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3" descr="C:\Users\PAULMI~1\AppData\Local\Temp\scl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70338"/>
            <a:ext cx="272097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3271838" y="0"/>
            <a:ext cx="213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Tet-rs CuX</a:t>
            </a:r>
          </a:p>
          <a:p>
            <a:pPr algn="ctr" eaLnBrk="1" hangingPunct="1"/>
            <a:r>
              <a:rPr lang="en-US" altLang="en-US" b="1"/>
              <a:t> U= 6</a:t>
            </a:r>
          </a:p>
        </p:txBody>
      </p: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1935163" y="381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CuO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6210300" y="354013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</a:t>
            </a:r>
          </a:p>
          <a:p>
            <a:pPr algn="ctr" eaLnBrk="1" hangingPunct="1"/>
            <a:endParaRPr lang="en-US" altLang="en-US" b="1"/>
          </a:p>
        </p:txBody>
      </p:sp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1919288" y="35655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CuSe</a:t>
            </a:r>
          </a:p>
        </p:txBody>
      </p:sp>
      <p:sp>
        <p:nvSpPr>
          <p:cNvPr id="53254" name="TextBox 9"/>
          <p:cNvSpPr txBox="1">
            <a:spLocks noChangeArrowheads="1"/>
          </p:cNvSpPr>
          <p:nvPr/>
        </p:nvSpPr>
        <p:spPr bwMode="auto">
          <a:xfrm>
            <a:off x="6237288" y="3590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CuTe</a:t>
            </a:r>
          </a:p>
        </p:txBody>
      </p:sp>
      <p:pic>
        <p:nvPicPr>
          <p:cNvPr id="53255" name="Picture 14" descr="C:\Users\PAULMI~1\AppData\Local\Temp\sc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62000"/>
            <a:ext cx="2786062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5" descr="C:\Users\PAULMI~1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71525"/>
            <a:ext cx="2754313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6" descr="C:\Users\PAULMI~1\AppData\Local\Temp\sc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46525"/>
            <a:ext cx="28003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7" descr="C:\Users\PAULMI~1\AppData\Local\Temp\scl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3994150"/>
            <a:ext cx="27082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32"/>
          <p:cNvGrpSpPr>
            <a:grpSpLocks/>
          </p:cNvGrpSpPr>
          <p:nvPr/>
        </p:nvGrpSpPr>
        <p:grpSpPr bwMode="auto">
          <a:xfrm>
            <a:off x="304800" y="76200"/>
            <a:ext cx="4078288" cy="3411538"/>
            <a:chOff x="304800" y="76200"/>
            <a:chExt cx="4078004" cy="3412259"/>
          </a:xfrm>
        </p:grpSpPr>
        <p:grpSp>
          <p:nvGrpSpPr>
            <p:cNvPr id="54295" name="Group 24"/>
            <p:cNvGrpSpPr>
              <a:grpSpLocks/>
            </p:cNvGrpSpPr>
            <p:nvPr/>
          </p:nvGrpSpPr>
          <p:grpSpPr bwMode="auto">
            <a:xfrm>
              <a:off x="304800" y="76200"/>
              <a:ext cx="4078004" cy="3412259"/>
              <a:chOff x="304800" y="76200"/>
              <a:chExt cx="4078004" cy="3412259"/>
            </a:xfrm>
          </p:grpSpPr>
          <p:grpSp>
            <p:nvGrpSpPr>
              <p:cNvPr id="54297" name="Group 7"/>
              <p:cNvGrpSpPr>
                <a:grpSpLocks/>
              </p:cNvGrpSpPr>
              <p:nvPr/>
            </p:nvGrpSpPr>
            <p:grpSpPr bwMode="auto">
              <a:xfrm>
                <a:off x="304800" y="76200"/>
                <a:ext cx="4078004" cy="3412259"/>
                <a:chOff x="1737269" y="6711227"/>
                <a:chExt cx="2844267" cy="2268529"/>
              </a:xfrm>
            </p:grpSpPr>
            <p:pic>
              <p:nvPicPr>
                <p:cNvPr id="54299" name="Picture 8" descr="C:\Users\PAULMI~1\AppData\Local\Temp\scl8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7269" y="6711227"/>
                  <a:ext cx="2844267" cy="2268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300" name="Picture 9" descr="C:\Users\PAULMI~1\AppData\Local\Temp\scl8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7173" y="7763319"/>
                  <a:ext cx="792051" cy="7710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 flipV="1">
                <a:off x="2428727" y="533497"/>
                <a:ext cx="0" cy="266756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96" name="TextBox 28"/>
            <p:cNvSpPr txBox="1">
              <a:spLocks noChangeArrowheads="1"/>
            </p:cNvSpPr>
            <p:nvPr/>
          </p:nvSpPr>
          <p:spPr bwMode="auto">
            <a:xfrm>
              <a:off x="609600" y="914400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91050" y="93663"/>
            <a:ext cx="4095750" cy="3411537"/>
            <a:chOff x="4591791" y="92941"/>
            <a:chExt cx="4095009" cy="3412259"/>
          </a:xfrm>
        </p:grpSpPr>
        <p:grpSp>
          <p:nvGrpSpPr>
            <p:cNvPr id="54289" name="Group 25"/>
            <p:cNvGrpSpPr>
              <a:grpSpLocks/>
            </p:cNvGrpSpPr>
            <p:nvPr/>
          </p:nvGrpSpPr>
          <p:grpSpPr bwMode="auto">
            <a:xfrm>
              <a:off x="4591791" y="92941"/>
              <a:ext cx="4095009" cy="3412259"/>
              <a:chOff x="4591791" y="92941"/>
              <a:chExt cx="4095009" cy="3412259"/>
            </a:xfrm>
          </p:grpSpPr>
          <p:grpSp>
            <p:nvGrpSpPr>
              <p:cNvPr id="54291" name="Group 16"/>
              <p:cNvGrpSpPr>
                <a:grpSpLocks/>
              </p:cNvGrpSpPr>
              <p:nvPr/>
            </p:nvGrpSpPr>
            <p:grpSpPr bwMode="auto">
              <a:xfrm>
                <a:off x="4591791" y="92941"/>
                <a:ext cx="4095009" cy="3412259"/>
                <a:chOff x="1737269" y="2264725"/>
                <a:chExt cx="2875809" cy="2282891"/>
              </a:xfrm>
            </p:grpSpPr>
            <p:pic>
              <p:nvPicPr>
                <p:cNvPr id="54293" name="Picture 17" descr="C:\Users\PAULMI~1\AppData\Local\Temp\scl4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7269" y="2264725"/>
                  <a:ext cx="2875809" cy="2282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294" name="Picture 18" descr="C:\Users\PAULMI~1\AppData\Local\Temp\scl2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1032" y="3398284"/>
                  <a:ext cx="775242" cy="756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6723418" y="564528"/>
                <a:ext cx="0" cy="266756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90" name="TextBox 29"/>
            <p:cNvSpPr txBox="1">
              <a:spLocks noChangeArrowheads="1"/>
            </p:cNvSpPr>
            <p:nvPr/>
          </p:nvSpPr>
          <p:spPr bwMode="auto">
            <a:xfrm>
              <a:off x="4876800" y="926068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CuS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04800" y="3581400"/>
            <a:ext cx="4078288" cy="3243263"/>
            <a:chOff x="304800" y="3581400"/>
            <a:chExt cx="4078004" cy="3243352"/>
          </a:xfrm>
        </p:grpSpPr>
        <p:grpSp>
          <p:nvGrpSpPr>
            <p:cNvPr id="54284" name="Group 26"/>
            <p:cNvGrpSpPr>
              <a:grpSpLocks/>
            </p:cNvGrpSpPr>
            <p:nvPr/>
          </p:nvGrpSpPr>
          <p:grpSpPr bwMode="auto">
            <a:xfrm>
              <a:off x="304800" y="3581400"/>
              <a:ext cx="4078004" cy="3243352"/>
              <a:chOff x="304800" y="3581400"/>
              <a:chExt cx="4078004" cy="3243352"/>
            </a:xfrm>
          </p:grpSpPr>
          <p:pic>
            <p:nvPicPr>
              <p:cNvPr id="54286" name="Picture 14" descr="C:\Users\PAULMI~1\AppData\Local\Temp\scl9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3581400"/>
                <a:ext cx="4078004" cy="3243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7" name="Picture 15" descr="C:\Users\PAULMI~1\AppData\Local\Temp\scl4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24" y="5142570"/>
                <a:ext cx="1150811" cy="1107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/>
              <p:cNvCxnSpPr/>
              <p:nvPr/>
            </p:nvCxnSpPr>
            <p:spPr>
              <a:xfrm flipV="1">
                <a:off x="2423965" y="4038613"/>
                <a:ext cx="0" cy="253213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85" name="TextBox 30"/>
            <p:cNvSpPr txBox="1">
              <a:spLocks noChangeArrowheads="1"/>
            </p:cNvSpPr>
            <p:nvPr/>
          </p:nvSpPr>
          <p:spPr bwMode="auto">
            <a:xfrm>
              <a:off x="609600" y="4355068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CuSe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591050" y="3573463"/>
            <a:ext cx="4086225" cy="3284537"/>
            <a:chOff x="4591791" y="3573746"/>
            <a:chExt cx="4085956" cy="3284254"/>
          </a:xfrm>
        </p:grpSpPr>
        <p:grpSp>
          <p:nvGrpSpPr>
            <p:cNvPr id="54279" name="Group 27"/>
            <p:cNvGrpSpPr>
              <a:grpSpLocks/>
            </p:cNvGrpSpPr>
            <p:nvPr/>
          </p:nvGrpSpPr>
          <p:grpSpPr bwMode="auto">
            <a:xfrm>
              <a:off x="4591791" y="3573746"/>
              <a:ext cx="4085956" cy="3284254"/>
              <a:chOff x="4591791" y="3573746"/>
              <a:chExt cx="4085956" cy="3284254"/>
            </a:xfrm>
          </p:grpSpPr>
          <p:pic>
            <p:nvPicPr>
              <p:cNvPr id="54281" name="Picture 2" descr="C:\Users\PAULMI~1\AppData\Local\Temp\scl9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791" y="3573746"/>
                <a:ext cx="4085956" cy="328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2" name="Picture 20" descr="C:\Users\PAULMI~1\AppData\Local\Temp\scl3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3852" y="5176585"/>
                <a:ext cx="1103906" cy="1073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/>
              <p:cNvCxnSpPr/>
              <p:nvPr/>
            </p:nvCxnSpPr>
            <p:spPr>
              <a:xfrm flipV="1">
                <a:off x="6723664" y="4038843"/>
                <a:ext cx="0" cy="254930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80" name="TextBox 31"/>
            <p:cNvSpPr txBox="1">
              <a:spLocks noChangeArrowheads="1"/>
            </p:cNvSpPr>
            <p:nvPr/>
          </p:nvSpPr>
          <p:spPr bwMode="auto">
            <a:xfrm>
              <a:off x="4876800" y="4278868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CuTe</a:t>
              </a:r>
            </a:p>
          </p:txBody>
        </p:sp>
      </p:grpSp>
      <p:sp>
        <p:nvSpPr>
          <p:cNvPr id="54278" name="TextBox 39"/>
          <p:cNvSpPr txBox="1">
            <a:spLocks noChangeArrowheads="1"/>
          </p:cNvSpPr>
          <p:nvPr/>
        </p:nvSpPr>
        <p:spPr bwMode="auto">
          <a:xfrm>
            <a:off x="4038600" y="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B050"/>
                </a:solidFill>
              </a:rPr>
              <a:t>All Tet</a:t>
            </a:r>
          </a:p>
          <a:p>
            <a:pPr algn="ctr" eaLnBrk="1" hangingPunct="1"/>
            <a:r>
              <a:rPr lang="en-US" altLang="en-US" sz="1400" b="1">
                <a:solidFill>
                  <a:srgbClr val="00B050"/>
                </a:solidFill>
              </a:rPr>
              <a:t>All U=6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445000" y="398463"/>
            <a:ext cx="4286250" cy="3309937"/>
            <a:chOff x="4445775" y="399106"/>
            <a:chExt cx="4285410" cy="3309938"/>
          </a:xfrm>
        </p:grpSpPr>
        <p:grpSp>
          <p:nvGrpSpPr>
            <p:cNvPr id="55313" name="Group 7"/>
            <p:cNvGrpSpPr>
              <a:grpSpLocks/>
            </p:cNvGrpSpPr>
            <p:nvPr/>
          </p:nvGrpSpPr>
          <p:grpSpPr bwMode="auto">
            <a:xfrm>
              <a:off x="4445775" y="399106"/>
              <a:ext cx="4285410" cy="3309938"/>
              <a:chOff x="4445775" y="500062"/>
              <a:chExt cx="4285410" cy="3309938"/>
            </a:xfrm>
          </p:grpSpPr>
          <p:pic>
            <p:nvPicPr>
              <p:cNvPr id="55315" name="Picture 3" descr="C:\Users\PAULMI~1\AppData\Local\Temp\scl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775" y="500062"/>
                <a:ext cx="4285410" cy="330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6" name="Picture 4" descr="C:\Users\PAULMI~1\AppData\Local\Temp\scl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7770" y="838200"/>
                <a:ext cx="1362306" cy="132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5314" name="TextBox 15"/>
            <p:cNvSpPr txBox="1">
              <a:spLocks noChangeArrowheads="1"/>
            </p:cNvSpPr>
            <p:nvPr/>
          </p:nvSpPr>
          <p:spPr bwMode="auto">
            <a:xfrm>
              <a:off x="7028506" y="932506"/>
              <a:ext cx="914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CuS</a:t>
              </a:r>
            </a:p>
          </p:txBody>
        </p:sp>
      </p:grpSp>
      <p:sp>
        <p:nvSpPr>
          <p:cNvPr id="55299" name="TextBox 11"/>
          <p:cNvSpPr txBox="1">
            <a:spLocks noChangeArrowheads="1"/>
          </p:cNvSpPr>
          <p:nvPr/>
        </p:nvSpPr>
        <p:spPr bwMode="auto">
          <a:xfrm>
            <a:off x="3505200" y="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B050"/>
                </a:solidFill>
              </a:rPr>
              <a:t>Bandwidths</a:t>
            </a:r>
          </a:p>
          <a:p>
            <a:pPr algn="ctr" eaLnBrk="1" hangingPunct="1"/>
            <a:r>
              <a:rPr lang="en-US" altLang="en-US" sz="1400" b="1">
                <a:solidFill>
                  <a:srgbClr val="00B050"/>
                </a:solidFill>
              </a:rPr>
              <a:t>All Tet.  All U=6</a:t>
            </a:r>
          </a:p>
        </p:txBody>
      </p:sp>
      <p:grpSp>
        <p:nvGrpSpPr>
          <p:cNvPr id="55300" name="Group 16"/>
          <p:cNvGrpSpPr>
            <a:grpSpLocks/>
          </p:cNvGrpSpPr>
          <p:nvPr/>
        </p:nvGrpSpPr>
        <p:grpSpPr bwMode="auto">
          <a:xfrm>
            <a:off x="76200" y="457200"/>
            <a:ext cx="4354513" cy="3233738"/>
            <a:chOff x="76200" y="457200"/>
            <a:chExt cx="4354026" cy="3233738"/>
          </a:xfrm>
        </p:grpSpPr>
        <p:pic>
          <p:nvPicPr>
            <p:cNvPr id="55310" name="Picture 1" descr="C:\Users\PAULMI~1\AppData\Local\Temp\scl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57200"/>
              <a:ext cx="4354026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Picture 2" descr="C:\Users\PAULMI~1\AppData\Local\Temp\scl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1" y="803835"/>
              <a:ext cx="1400175" cy="136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2" name="TextBox 12"/>
            <p:cNvSpPr txBox="1">
              <a:spLocks noChangeArrowheads="1"/>
            </p:cNvSpPr>
            <p:nvPr/>
          </p:nvSpPr>
          <p:spPr bwMode="auto">
            <a:xfrm>
              <a:off x="2685106" y="926068"/>
              <a:ext cx="914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CuO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93663" y="3505200"/>
            <a:ext cx="4351337" cy="3294063"/>
            <a:chOff x="94307" y="3505200"/>
            <a:chExt cx="4351468" cy="3293464"/>
          </a:xfrm>
        </p:grpSpPr>
        <p:grpSp>
          <p:nvGrpSpPr>
            <p:cNvPr id="55306" name="Group 8"/>
            <p:cNvGrpSpPr>
              <a:grpSpLocks/>
            </p:cNvGrpSpPr>
            <p:nvPr/>
          </p:nvGrpSpPr>
          <p:grpSpPr bwMode="auto">
            <a:xfrm>
              <a:off x="94307" y="3505200"/>
              <a:ext cx="4351468" cy="3293464"/>
              <a:chOff x="94307" y="3505200"/>
              <a:chExt cx="4351468" cy="3293464"/>
            </a:xfrm>
          </p:grpSpPr>
          <p:pic>
            <p:nvPicPr>
              <p:cNvPr id="55308" name="Picture 5" descr="C:\Users\PAULMI~1\AppData\Local\Temp\scl3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07" y="3505200"/>
                <a:ext cx="4351468" cy="3293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09" name="Picture 6" descr="C:\Users\PAULMI~1\AppData\Local\Temp\scl4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3835176"/>
                <a:ext cx="1400176" cy="134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5307" name="TextBox 14"/>
            <p:cNvSpPr txBox="1">
              <a:spLocks noChangeArrowheads="1"/>
            </p:cNvSpPr>
            <p:nvPr/>
          </p:nvSpPr>
          <p:spPr bwMode="auto">
            <a:xfrm>
              <a:off x="2667000" y="3897868"/>
              <a:ext cx="914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CuSe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59288" y="3535363"/>
            <a:ext cx="4271962" cy="3281362"/>
            <a:chOff x="4459588" y="3534830"/>
            <a:chExt cx="4271597" cy="3281940"/>
          </a:xfrm>
        </p:grpSpPr>
        <p:pic>
          <p:nvPicPr>
            <p:cNvPr id="55303" name="Picture 9" descr="C:\Users\PAULMI~1\AppData\Local\Temp\scl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588" y="3534830"/>
              <a:ext cx="4271597" cy="328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10" descr="C:\Users\PAULMI~1\AppData\Local\Temp\scl3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611" y="3859040"/>
              <a:ext cx="1329141" cy="129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Box 13"/>
            <p:cNvSpPr txBox="1">
              <a:spLocks noChangeArrowheads="1"/>
            </p:cNvSpPr>
            <p:nvPr/>
          </p:nvSpPr>
          <p:spPr bwMode="auto">
            <a:xfrm>
              <a:off x="7059441" y="3957123"/>
              <a:ext cx="914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/>
                <a:t>CuTe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 b="1" smtClean="0"/>
              <a:t>Van Vleck /Anderson/Hubbard</a:t>
            </a:r>
            <a:br>
              <a:rPr lang="en-US" altLang="en-US" sz="3200" b="1" smtClean="0"/>
            </a:br>
            <a:r>
              <a:rPr lang="en-US" altLang="en-US" sz="3200" b="1" smtClean="0"/>
              <a:t> Model of Neél Temperature</a:t>
            </a:r>
            <a:endParaRPr lang="en-US" altLang="en-US" sz="3200" smtClean="0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2400" y="1143000"/>
            <a:ext cx="8839200" cy="1671638"/>
            <a:chOff x="152400" y="1143000"/>
            <a:chExt cx="8839200" cy="1672173"/>
          </a:xfrm>
        </p:grpSpPr>
        <p:sp>
          <p:nvSpPr>
            <p:cNvPr id="56336" name="Rectangle 2"/>
            <p:cNvSpPr>
              <a:spLocks noChangeArrowheads="1"/>
            </p:cNvSpPr>
            <p:nvPr/>
          </p:nvSpPr>
          <p:spPr bwMode="auto">
            <a:xfrm>
              <a:off x="152400" y="1143000"/>
              <a:ext cx="61346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Times New Roman" pitchFamily="18" charset="0"/>
                </a:rPr>
                <a:t>Take the definition of “Exchange Energy” from Anderson (1959):</a:t>
              </a:r>
              <a:endParaRPr lang="en-US" altLang="en-US" sz="1800"/>
            </a:p>
          </p:txBody>
        </p:sp>
        <p:graphicFrame>
          <p:nvGraphicFramePr>
            <p:cNvPr id="56337" name="Object 4"/>
            <p:cNvGraphicFramePr>
              <a:graphicFrameLocks noChangeAspect="1"/>
            </p:cNvGraphicFramePr>
            <p:nvPr/>
          </p:nvGraphicFramePr>
          <p:xfrm>
            <a:off x="3810001" y="1524000"/>
            <a:ext cx="1066799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81" name="Equation" r:id="rId3" imgW="761669" imgH="253890" progId="Equation.DSMT4">
                    <p:embed/>
                  </p:oleObj>
                </mc:Choice>
                <mc:Fallback>
                  <p:oleObj name="Equation" r:id="rId3" imgW="761669" imgH="25389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1" y="1524000"/>
                          <a:ext cx="1066799" cy="3600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8" name="Rectangle 5"/>
            <p:cNvSpPr>
              <a:spLocks noChangeArrowheads="1"/>
            </p:cNvSpPr>
            <p:nvPr/>
          </p:nvSpPr>
          <p:spPr bwMode="auto">
            <a:xfrm>
              <a:off x="152400" y="1676400"/>
              <a:ext cx="88392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Times New Roman" pitchFamily="18" charset="0"/>
                </a:rPr>
                <a:t>where </a:t>
              </a:r>
              <a:r>
                <a:rPr lang="en-US" altLang="en-US" sz="2400" i="1">
                  <a:cs typeface="Times New Roman" pitchFamily="18" charset="0"/>
                </a:rPr>
                <a:t>t</a:t>
              </a:r>
              <a:r>
                <a:rPr lang="en-US" altLang="en-US" sz="2400" i="1" baseline="-25000">
                  <a:cs typeface="Times New Roman" pitchFamily="18" charset="0"/>
                </a:rPr>
                <a:t>ij</a:t>
              </a:r>
              <a:r>
                <a:rPr lang="en-US" altLang="en-US" i="1">
                  <a:cs typeface="Times New Roman" pitchFamily="18" charset="0"/>
                </a:rPr>
                <a:t> </a:t>
              </a:r>
              <a:r>
                <a:rPr lang="en-US" altLang="en-US" sz="1800">
                  <a:cs typeface="Times New Roman" pitchFamily="18" charset="0"/>
                </a:rPr>
                <a:t>is the transfer integral</a:t>
              </a:r>
              <a:r>
                <a:rPr lang="en-US" altLang="en-US" sz="1800" i="1">
                  <a:cs typeface="Times New Roman" pitchFamily="18" charset="0"/>
                </a:rPr>
                <a:t> </a:t>
              </a:r>
              <a:r>
                <a:rPr lang="en-US" altLang="en-US" sz="1800">
                  <a:cs typeface="Times New Roman" pitchFamily="18" charset="0"/>
                </a:rPr>
                <a:t>from the spin states on one TM ion, directly to a neighbor, or through an intervening anion, and U is the on-site Hubbard coulomb repulsion potential, e.g.,</a:t>
              </a:r>
              <a:endParaRPr lang="en-US" altLang="en-US" sz="180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819400" y="2743200"/>
            <a:ext cx="3048000" cy="990600"/>
            <a:chOff x="2948940" y="3352799"/>
            <a:chExt cx="3753485" cy="1331174"/>
          </a:xfrm>
        </p:grpSpPr>
        <p:pic>
          <p:nvPicPr>
            <p:cNvPr id="56334" name="Picture 6" descr="C:\Users\PAULMI~1\AppData\Local\Temp\scl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352799"/>
              <a:ext cx="987425" cy="127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5" name="Picture 7" descr="C:\Users\PAULMI~1\AppData\Local\Temp\scl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940" y="3352800"/>
              <a:ext cx="2537460" cy="13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6200" y="3886200"/>
            <a:ext cx="8915400" cy="1066800"/>
            <a:chOff x="76200" y="3886200"/>
            <a:chExt cx="8915400" cy="1066800"/>
          </a:xfrm>
        </p:grpSpPr>
        <p:sp>
          <p:nvSpPr>
            <p:cNvPr id="56332" name="Rectangle 9"/>
            <p:cNvSpPr>
              <a:spLocks noChangeArrowheads="1"/>
            </p:cNvSpPr>
            <p:nvPr/>
          </p:nvSpPr>
          <p:spPr bwMode="auto">
            <a:xfrm>
              <a:off x="76200" y="3886200"/>
              <a:ext cx="8915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Now, “plug into” Van Vleck (1938-42), within the “molecular field approximation,” to get T</a:t>
              </a:r>
              <a:r>
                <a:rPr lang="en-US" altLang="en-US" sz="1800" baseline="-25000"/>
                <a:t>N</a:t>
              </a:r>
              <a:r>
                <a:rPr lang="en-US" altLang="en-US" sz="1800"/>
                <a:t>:</a:t>
              </a:r>
            </a:p>
          </p:txBody>
        </p:sp>
        <p:graphicFrame>
          <p:nvGraphicFramePr>
            <p:cNvPr id="56333" name="Object 11"/>
            <p:cNvGraphicFramePr>
              <a:graphicFrameLocks noChangeAspect="1"/>
            </p:cNvGraphicFramePr>
            <p:nvPr/>
          </p:nvGraphicFramePr>
          <p:xfrm>
            <a:off x="2743200" y="4343400"/>
            <a:ext cx="3281464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82" name="Equation" r:id="rId7" imgW="2413000" imgH="444500" progId="Equation.DSMT4">
                    <p:embed/>
                  </p:oleObj>
                </mc:Choice>
                <mc:Fallback>
                  <p:oleObj name="Equation" r:id="rId7" imgW="2413000" imgH="4445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4343400"/>
                          <a:ext cx="3281464" cy="609600"/>
                        </a:xfrm>
                        <a:prstGeom prst="rect">
                          <a:avLst/>
                        </a:prstGeom>
                        <a:solidFill>
                          <a:srgbClr val="FDEAD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4138" y="5105400"/>
            <a:ext cx="8983662" cy="1436688"/>
            <a:chOff x="83618" y="5105400"/>
            <a:chExt cx="8984182" cy="1436132"/>
          </a:xfrm>
        </p:grpSpPr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>
              <a:off x="83618" y="5105400"/>
              <a:ext cx="800975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ea typeface="Times New Roman" pitchFamily="18" charset="0"/>
                </a:rPr>
                <a:t>Here S is the net cationic spin and k</a:t>
              </a:r>
              <a:r>
                <a:rPr lang="en-US" altLang="en-US" sz="1800" baseline="-30000">
                  <a:ea typeface="Times New Roman" pitchFamily="18" charset="0"/>
                </a:rPr>
                <a:t>B</a:t>
              </a:r>
              <a:r>
                <a:rPr lang="en-US" altLang="en-US" sz="1800">
                  <a:ea typeface="Times New Roman" pitchFamily="18" charset="0"/>
                </a:rPr>
                <a:t> the Boltzmann constant (8.61733•10</a:t>
              </a:r>
              <a:r>
                <a:rPr lang="en-US" altLang="en-US" sz="1800" baseline="30000">
                  <a:ea typeface="Times New Roman" pitchFamily="18" charset="0"/>
                </a:rPr>
                <a:t>-5</a:t>
              </a:r>
              <a:r>
                <a:rPr lang="en-US" altLang="en-US" sz="1800">
                  <a:ea typeface="Times New Roman" pitchFamily="18" charset="0"/>
                </a:rPr>
                <a:t> eV/°K). </a:t>
              </a:r>
            </a:p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ea typeface="Times New Roman" pitchFamily="18" charset="0"/>
                </a:rPr>
                <a:t>The “transfer integrals” are given by,</a:t>
              </a:r>
              <a:endParaRPr lang="en-US" altLang="en-US" sz="1100">
                <a:ea typeface="Times New Roman" pitchFamily="18" charset="0"/>
              </a:endParaRPr>
            </a:p>
          </p:txBody>
        </p:sp>
        <p:graphicFrame>
          <p:nvGraphicFramePr>
            <p:cNvPr id="56330" name="Object 15"/>
            <p:cNvGraphicFramePr>
              <a:graphicFrameLocks noChangeAspect="1"/>
            </p:cNvGraphicFramePr>
            <p:nvPr/>
          </p:nvGraphicFramePr>
          <p:xfrm>
            <a:off x="2417763" y="5734050"/>
            <a:ext cx="4071937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83" name="Equation" r:id="rId9" imgW="2552700" imgH="279400" progId="Equation.DSMT4">
                    <p:embed/>
                  </p:oleObj>
                </mc:Choice>
                <mc:Fallback>
                  <p:oleObj name="Equation" r:id="rId9" imgW="2552700" imgH="2794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7763" y="5734050"/>
                          <a:ext cx="4071937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1" name="Rectangle 16"/>
            <p:cNvSpPr>
              <a:spLocks noChangeArrowheads="1"/>
            </p:cNvSpPr>
            <p:nvPr/>
          </p:nvSpPr>
          <p:spPr bwMode="auto">
            <a:xfrm>
              <a:off x="152400" y="6172200"/>
              <a:ext cx="8915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  <a:ea typeface="Times New Roman" pitchFamily="18" charset="0"/>
                </a:rPr>
                <a:t>where the ϕ’s are the “spin carrying” orbitals and H a “tight-binding-like Hamiltonian.”</a:t>
              </a:r>
              <a:endParaRPr lang="en-US" altLang="en-US" sz="1800">
                <a:ea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Néel Temperature vs. TMO</a:t>
            </a:r>
          </a:p>
        </p:txBody>
      </p:sp>
      <p:pic>
        <p:nvPicPr>
          <p:cNvPr id="57347" name="Picture 2" descr="C:\Users\PAULMI~1\AppData\Local\Temp\s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77913"/>
            <a:ext cx="581977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6858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</a:t>
            </a:r>
            <a:r>
              <a:rPr lang="en-US" altLang="en-US" sz="1800" b="1" baseline="-25000"/>
              <a:t>N</a:t>
            </a:r>
            <a:r>
              <a:rPr lang="en-US" altLang="en-US" sz="1800" b="1"/>
              <a:t> (</a:t>
            </a:r>
            <a:r>
              <a:rPr lang="en-US" altLang="en-US" sz="1800" b="1">
                <a:sym typeface="Symbol" pitchFamily="18" charset="2"/>
              </a:rPr>
              <a:t></a:t>
            </a:r>
            <a:r>
              <a:rPr lang="en-US" altLang="en-US" sz="1800" b="1"/>
              <a:t>K)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6781800" y="4964113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sym typeface="Symbol" pitchFamily="18" charset="2"/>
              </a:rPr>
              <a:t></a:t>
            </a:r>
            <a:endParaRPr lang="en-US" altLang="en-US" sz="1800">
              <a:solidFill>
                <a:srgbClr val="00B0F0"/>
              </a:solidFill>
            </a:endParaRPr>
          </a:p>
        </p:txBody>
      </p:sp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6962775" y="4973638"/>
            <a:ext cx="885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Tenorite</a:t>
            </a:r>
          </a:p>
        </p:txBody>
      </p: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6934200" y="1752600"/>
            <a:ext cx="860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Tet-CuO</a:t>
            </a:r>
          </a:p>
        </p:txBody>
      </p:sp>
      <p:sp>
        <p:nvSpPr>
          <p:cNvPr id="9" name="Oval 8"/>
          <p:cNvSpPr/>
          <p:nvPr/>
        </p:nvSpPr>
        <p:spPr>
          <a:xfrm>
            <a:off x="2325988" y="4343400"/>
            <a:ext cx="3810000" cy="1066800"/>
          </a:xfrm>
          <a:prstGeom prst="ellipse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2819400" y="3657600"/>
            <a:ext cx="1411288" cy="381000"/>
          </a:xfrm>
          <a:prstGeom prst="wedgeRoundRectCallout">
            <a:avLst>
              <a:gd name="adj1" fmla="val 27067"/>
              <a:gd name="adj2" fmla="val 1599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dirty="0" err="1">
                <a:solidFill>
                  <a:schemeClr val="tx1"/>
                </a:solidFill>
              </a:rPr>
              <a:t>Kittel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0100" y="1447800"/>
            <a:ext cx="2578100" cy="2438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2400"/>
            <a:ext cx="85058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3657600"/>
            <a:ext cx="1905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1371600" y="9144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 = b = 3.9 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c/a = 1.3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 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U = 6.0 eV</a:t>
            </a: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1143000" y="381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Tet-rs-CuO</a:t>
            </a:r>
          </a:p>
        </p:txBody>
      </p:sp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3962400" y="838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Bandwidths, w</a:t>
            </a:r>
            <a:r>
              <a:rPr lang="en-US" altLang="en-US" sz="1800" b="1" baseline="-25000"/>
              <a:t>i,j</a:t>
            </a:r>
            <a:r>
              <a:rPr lang="en-US" altLang="en-US" sz="1400" b="1"/>
              <a:t> (eV)</a:t>
            </a:r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3935413" y="1504950"/>
            <a:ext cx="914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2.02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2.04</a:t>
            </a:r>
          </a:p>
        </p:txBody>
      </p:sp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4545013" y="2189163"/>
            <a:ext cx="56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1.47</a:t>
            </a:r>
          </a:p>
        </p:txBody>
      </p:sp>
      <p:sp>
        <p:nvSpPr>
          <p:cNvPr id="58377" name="TextBox 8"/>
          <p:cNvSpPr txBox="1">
            <a:spLocks noChangeArrowheads="1"/>
          </p:cNvSpPr>
          <p:nvPr/>
        </p:nvSpPr>
        <p:spPr bwMode="auto">
          <a:xfrm>
            <a:off x="5589588" y="3554413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1.73</a:t>
            </a:r>
          </a:p>
        </p:txBody>
      </p:sp>
      <p:sp>
        <p:nvSpPr>
          <p:cNvPr id="58378" name="TextBox 1"/>
          <p:cNvSpPr txBox="1">
            <a:spLocks noChangeArrowheads="1"/>
          </p:cNvSpPr>
          <p:nvPr/>
        </p:nvSpPr>
        <p:spPr bwMode="auto">
          <a:xfrm>
            <a:off x="5364163" y="14478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(1)</a:t>
            </a:r>
          </a:p>
        </p:txBody>
      </p:sp>
      <p:sp>
        <p:nvSpPr>
          <p:cNvPr id="58379" name="TextBox 10"/>
          <p:cNvSpPr txBox="1">
            <a:spLocks noChangeArrowheads="1"/>
          </p:cNvSpPr>
          <p:nvPr/>
        </p:nvSpPr>
        <p:spPr bwMode="auto">
          <a:xfrm>
            <a:off x="5486400" y="1787525"/>
            <a:ext cx="45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(2)</a:t>
            </a:r>
          </a:p>
        </p:txBody>
      </p:sp>
      <p:sp>
        <p:nvSpPr>
          <p:cNvPr id="58380" name="TextBox 11"/>
          <p:cNvSpPr txBox="1">
            <a:spLocks noChangeArrowheads="1"/>
          </p:cNvSpPr>
          <p:nvPr/>
        </p:nvSpPr>
        <p:spPr bwMode="auto">
          <a:xfrm>
            <a:off x="5715000" y="2119313"/>
            <a:ext cx="45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(3)</a:t>
            </a:r>
          </a:p>
        </p:txBody>
      </p:sp>
      <p:sp>
        <p:nvSpPr>
          <p:cNvPr id="58381" name="TextBox 12"/>
          <p:cNvSpPr txBox="1">
            <a:spLocks noChangeArrowheads="1"/>
          </p:cNvSpPr>
          <p:nvPr/>
        </p:nvSpPr>
        <p:spPr bwMode="auto">
          <a:xfrm>
            <a:off x="6884988" y="3478213"/>
            <a:ext cx="45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(4)</a:t>
            </a:r>
          </a:p>
        </p:txBody>
      </p:sp>
      <p:graphicFrame>
        <p:nvGraphicFramePr>
          <p:cNvPr id="58382" name="Object 2"/>
          <p:cNvGraphicFramePr>
            <a:graphicFrameLocks noChangeAspect="1"/>
          </p:cNvGraphicFramePr>
          <p:nvPr/>
        </p:nvGraphicFramePr>
        <p:xfrm>
          <a:off x="4183063" y="3962400"/>
          <a:ext cx="17605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Equation" r:id="rId5" imgW="1295400" imgH="431800" progId="Equation.DSMT4">
                  <p:embed/>
                </p:oleObj>
              </mc:Choice>
              <mc:Fallback>
                <p:oleObj name="Equation" r:id="rId5" imgW="12954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3962400"/>
                        <a:ext cx="1760537" cy="592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3" name="TextBox 9"/>
          <p:cNvSpPr txBox="1">
            <a:spLocks noChangeArrowheads="1"/>
          </p:cNvSpPr>
          <p:nvPr/>
        </p:nvSpPr>
        <p:spPr bwMode="auto">
          <a:xfrm>
            <a:off x="7418388" y="3352800"/>
            <a:ext cx="10398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         °K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(1)     494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(2)     501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(3)     261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(4)     360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67200" y="4648200"/>
            <a:ext cx="2133600" cy="1200329"/>
            <a:chOff x="4267200" y="4648200"/>
            <a:chExt cx="2133600" cy="1200329"/>
          </a:xfrm>
          <a:solidFill>
            <a:schemeClr val="bg1"/>
          </a:solidFill>
        </p:grpSpPr>
        <p:sp>
          <p:nvSpPr>
            <p:cNvPr id="14" name="TextBox 13"/>
            <p:cNvSpPr txBox="1"/>
            <p:nvPr/>
          </p:nvSpPr>
          <p:spPr>
            <a:xfrm>
              <a:off x="4267200" y="4648200"/>
              <a:ext cx="1476686" cy="1200329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                   </a:t>
              </a:r>
              <a:r>
                <a:rPr lang="en-US" b="1" dirty="0">
                  <a:latin typeface="+mn-lt"/>
                  <a:cs typeface="+mn-cs"/>
                </a:rPr>
                <a:t>°K</a:t>
              </a:r>
              <a:endParaRPr lang="en-US" dirty="0">
                <a:latin typeface="+mn-lt"/>
                <a:cs typeface="+mn-cs"/>
              </a:endParaRPr>
            </a:p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1+2 =       994</a:t>
              </a:r>
            </a:p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2+3 =       762</a:t>
              </a:r>
            </a:p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1+2+3 = 1255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5791200" y="4998265"/>
              <a:ext cx="228600" cy="792935"/>
            </a:xfrm>
            <a:prstGeom prst="rightBrace">
              <a:avLst/>
            </a:prstGeom>
            <a:grp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5137147"/>
              <a:ext cx="228600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+mn-lt"/>
                  <a:cs typeface="+mn-cs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Néel Temperature vs. TMO</a:t>
            </a:r>
          </a:p>
        </p:txBody>
      </p:sp>
      <p:pic>
        <p:nvPicPr>
          <p:cNvPr id="59395" name="Picture 2" descr="C:\Users\PAULMI~1\AppData\Local\Temp\s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77913"/>
            <a:ext cx="581977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6858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</a:t>
            </a:r>
            <a:r>
              <a:rPr lang="en-US" altLang="en-US" sz="1800" b="1" baseline="-25000"/>
              <a:t>N</a:t>
            </a:r>
            <a:r>
              <a:rPr lang="en-US" altLang="en-US" sz="1800" b="1"/>
              <a:t> (</a:t>
            </a:r>
            <a:r>
              <a:rPr lang="en-US" altLang="en-US" sz="1800" b="1">
                <a:sym typeface="Symbol" pitchFamily="18" charset="2"/>
              </a:rPr>
              <a:t></a:t>
            </a:r>
            <a:r>
              <a:rPr lang="en-US" altLang="en-US" sz="1800" b="1"/>
              <a:t>K)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6781800" y="4960938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sym typeface="Symbol" pitchFamily="18" charset="2"/>
              </a:rPr>
              <a:t></a:t>
            </a:r>
            <a:endParaRPr lang="en-US" altLang="en-US" sz="1800">
              <a:solidFill>
                <a:srgbClr val="00B0F0"/>
              </a:solidFill>
            </a:endParaRP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6962775" y="4973638"/>
            <a:ext cx="885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Tenorite</a:t>
            </a:r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6934200" y="1752600"/>
            <a:ext cx="134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Tet-CuO (1+2)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25688" y="3657600"/>
            <a:ext cx="3810000" cy="1752600"/>
            <a:chOff x="2325988" y="3657600"/>
            <a:chExt cx="3810000" cy="1752600"/>
          </a:xfrm>
        </p:grpSpPr>
        <p:sp>
          <p:nvSpPr>
            <p:cNvPr id="9" name="Oval 8"/>
            <p:cNvSpPr/>
            <p:nvPr/>
          </p:nvSpPr>
          <p:spPr>
            <a:xfrm>
              <a:off x="2325988" y="4343400"/>
              <a:ext cx="3810000" cy="1066800"/>
            </a:xfrm>
            <a:prstGeom prst="ellipse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2819700" y="3657600"/>
              <a:ext cx="1411288" cy="381000"/>
            </a:xfrm>
            <a:prstGeom prst="wedgeRoundRectCallout">
              <a:avLst>
                <a:gd name="adj1" fmla="val 27067"/>
                <a:gd name="adj2" fmla="val 15992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From </a:t>
              </a:r>
              <a:r>
                <a:rPr lang="en-US" dirty="0" err="1">
                  <a:solidFill>
                    <a:schemeClr val="tx1"/>
                  </a:solidFill>
                </a:rPr>
                <a:t>Kittel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9401" name="TextBox 12"/>
          <p:cNvSpPr txBox="1">
            <a:spLocks noChangeArrowheads="1"/>
          </p:cNvSpPr>
          <p:nvPr/>
        </p:nvSpPr>
        <p:spPr bwMode="auto">
          <a:xfrm>
            <a:off x="6781800" y="2770188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sym typeface="Symbol" pitchFamily="18" charset="2"/>
              </a:rPr>
              <a:t></a:t>
            </a:r>
            <a:endParaRPr lang="en-US" altLang="en-US" sz="1800">
              <a:solidFill>
                <a:srgbClr val="00B0F0"/>
              </a:solidFill>
            </a:endParaRPr>
          </a:p>
        </p:txBody>
      </p:sp>
      <p:sp>
        <p:nvSpPr>
          <p:cNvPr id="59402" name="TextBox 13"/>
          <p:cNvSpPr txBox="1">
            <a:spLocks noChangeArrowheads="1"/>
          </p:cNvSpPr>
          <p:nvPr/>
        </p:nvSpPr>
        <p:spPr bwMode="auto">
          <a:xfrm>
            <a:off x="6937375" y="2781300"/>
            <a:ext cx="1347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Tet-CuO (2+3)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0100" y="1447800"/>
            <a:ext cx="2501900" cy="2438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PAULMI~1\AppData\Local\Temp\scl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772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1314450" y="9525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 = b = 4.5 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c/a = 1.1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 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U = 6.0 eV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1085850" y="4191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/>
              <a:t>Tet-rs-CuS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981450"/>
            <a:ext cx="15906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3981450" y="78105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Bandwidths, w</a:t>
            </a:r>
            <a:r>
              <a:rPr lang="en-US" altLang="en-US" sz="1800" b="1" baseline="-25000"/>
              <a:t>i,j</a:t>
            </a:r>
            <a:r>
              <a:rPr lang="en-US" altLang="en-US" sz="1400" b="1"/>
              <a:t> (eV)</a:t>
            </a: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3886200" y="1371600"/>
            <a:ext cx="56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2.92</a:t>
            </a:r>
          </a:p>
        </p:txBody>
      </p:sp>
      <p:sp>
        <p:nvSpPr>
          <p:cNvPr id="60424" name="TextBox 7"/>
          <p:cNvSpPr txBox="1">
            <a:spLocks noChangeArrowheads="1"/>
          </p:cNvSpPr>
          <p:nvPr/>
        </p:nvSpPr>
        <p:spPr bwMode="auto">
          <a:xfrm>
            <a:off x="3921125" y="1862138"/>
            <a:ext cx="56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3.58</a:t>
            </a:r>
          </a:p>
        </p:txBody>
      </p:sp>
      <p:sp>
        <p:nvSpPr>
          <p:cNvPr id="60425" name="TextBox 8"/>
          <p:cNvSpPr txBox="1">
            <a:spLocks noChangeArrowheads="1"/>
          </p:cNvSpPr>
          <p:nvPr/>
        </p:nvSpPr>
        <p:spPr bwMode="auto">
          <a:xfrm>
            <a:off x="4054475" y="2206625"/>
            <a:ext cx="56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3.27</a:t>
            </a:r>
          </a:p>
        </p:txBody>
      </p:sp>
      <p:sp>
        <p:nvSpPr>
          <p:cNvPr id="60426" name="TextBox 9"/>
          <p:cNvSpPr txBox="1">
            <a:spLocks noChangeArrowheads="1"/>
          </p:cNvSpPr>
          <p:nvPr/>
        </p:nvSpPr>
        <p:spPr bwMode="auto">
          <a:xfrm>
            <a:off x="4206875" y="3557588"/>
            <a:ext cx="56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3.70</a:t>
            </a:r>
          </a:p>
        </p:txBody>
      </p:sp>
      <p:sp>
        <p:nvSpPr>
          <p:cNvPr id="60427" name="TextBox 10"/>
          <p:cNvSpPr txBox="1">
            <a:spLocks noChangeArrowheads="1"/>
          </p:cNvSpPr>
          <p:nvPr/>
        </p:nvSpPr>
        <p:spPr bwMode="auto">
          <a:xfrm>
            <a:off x="4846638" y="3905250"/>
            <a:ext cx="56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3.45</a:t>
            </a:r>
          </a:p>
        </p:txBody>
      </p:sp>
      <p:sp>
        <p:nvSpPr>
          <p:cNvPr id="60428" name="TextBox 11"/>
          <p:cNvSpPr txBox="1">
            <a:spLocks noChangeArrowheads="1"/>
          </p:cNvSpPr>
          <p:nvPr/>
        </p:nvSpPr>
        <p:spPr bwMode="auto">
          <a:xfrm>
            <a:off x="5486400" y="14478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(1)</a:t>
            </a:r>
          </a:p>
        </p:txBody>
      </p:sp>
      <p:sp>
        <p:nvSpPr>
          <p:cNvPr id="60429" name="TextBox 12"/>
          <p:cNvSpPr txBox="1">
            <a:spLocks noChangeArrowheads="1"/>
          </p:cNvSpPr>
          <p:nvPr/>
        </p:nvSpPr>
        <p:spPr bwMode="auto">
          <a:xfrm>
            <a:off x="6118225" y="1817688"/>
            <a:ext cx="457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(2)</a:t>
            </a:r>
          </a:p>
        </p:txBody>
      </p:sp>
      <p:sp>
        <p:nvSpPr>
          <p:cNvPr id="60430" name="TextBox 13"/>
          <p:cNvSpPr txBox="1">
            <a:spLocks noChangeArrowheads="1"/>
          </p:cNvSpPr>
          <p:nvPr/>
        </p:nvSpPr>
        <p:spPr bwMode="auto">
          <a:xfrm>
            <a:off x="6127750" y="2141538"/>
            <a:ext cx="457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(3)</a:t>
            </a:r>
          </a:p>
        </p:txBody>
      </p:sp>
      <p:sp>
        <p:nvSpPr>
          <p:cNvPr id="60431" name="TextBox 14"/>
          <p:cNvSpPr txBox="1">
            <a:spLocks noChangeArrowheads="1"/>
          </p:cNvSpPr>
          <p:nvPr/>
        </p:nvSpPr>
        <p:spPr bwMode="auto">
          <a:xfrm>
            <a:off x="6537325" y="3490913"/>
            <a:ext cx="45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(4)</a:t>
            </a:r>
          </a:p>
        </p:txBody>
      </p:sp>
      <p:sp>
        <p:nvSpPr>
          <p:cNvPr id="60432" name="TextBox 15"/>
          <p:cNvSpPr txBox="1">
            <a:spLocks noChangeArrowheads="1"/>
          </p:cNvSpPr>
          <p:nvPr/>
        </p:nvSpPr>
        <p:spPr bwMode="auto">
          <a:xfrm>
            <a:off x="7059613" y="3830638"/>
            <a:ext cx="457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(5)</a:t>
            </a:r>
          </a:p>
        </p:txBody>
      </p:sp>
      <p:graphicFrame>
        <p:nvGraphicFramePr>
          <p:cNvPr id="60433" name="Object 1"/>
          <p:cNvGraphicFramePr>
            <a:graphicFrameLocks noChangeAspect="1"/>
          </p:cNvGraphicFramePr>
          <p:nvPr/>
        </p:nvGraphicFramePr>
        <p:xfrm>
          <a:off x="4183063" y="4343400"/>
          <a:ext cx="17605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Equation" r:id="rId5" imgW="1295400" imgH="431800" progId="Equation.DSMT4">
                  <p:embed/>
                </p:oleObj>
              </mc:Choice>
              <mc:Fallback>
                <p:oleObj name="Equation" r:id="rId5" imgW="1295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4343400"/>
                        <a:ext cx="1760537" cy="592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418388" y="3352800"/>
            <a:ext cx="103981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           °K</a:t>
            </a:r>
          </a:p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(1)    1030</a:t>
            </a:r>
          </a:p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(2)    1551</a:t>
            </a:r>
          </a:p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(3)    1292</a:t>
            </a:r>
          </a:p>
          <a:p>
            <a:pPr marL="342900" indent="-342900" defTabSz="914021" fontAlgn="auto">
              <a:spcBef>
                <a:spcPts val="0"/>
              </a:spcBef>
              <a:spcAft>
                <a:spcPts val="0"/>
              </a:spcAft>
              <a:buFontTx/>
              <a:buAutoNum type="arabicParenBoth" startAt="4"/>
              <a:defRPr/>
            </a:pPr>
            <a:r>
              <a:rPr lang="en-US" sz="1400" b="1" dirty="0">
                <a:latin typeface="+mn-lt"/>
                <a:cs typeface="+mn-cs"/>
              </a:rPr>
              <a:t>1659</a:t>
            </a:r>
          </a:p>
          <a:p>
            <a:pPr marL="342900" indent="-342900" defTabSz="914021" fontAlgn="auto">
              <a:spcBef>
                <a:spcPts val="0"/>
              </a:spcBef>
              <a:spcAft>
                <a:spcPts val="0"/>
              </a:spcAft>
              <a:buFontTx/>
              <a:buAutoNum type="arabicParenBoth" startAt="4"/>
              <a:defRPr/>
            </a:pPr>
            <a:r>
              <a:rPr lang="en-US" sz="1400" b="1" dirty="0">
                <a:latin typeface="+mn-lt"/>
                <a:cs typeface="+mn-cs"/>
              </a:rPr>
              <a:t>1436</a:t>
            </a:r>
          </a:p>
          <a:p>
            <a:pPr marL="342900" indent="-342900" defTabSz="914021" fontAlgn="auto">
              <a:spcBef>
                <a:spcPts val="0"/>
              </a:spcBef>
              <a:spcAft>
                <a:spcPts val="0"/>
              </a:spcAft>
              <a:buFontTx/>
              <a:buAutoNum type="arabicParenBoth" startAt="4"/>
              <a:defRPr/>
            </a:pPr>
            <a:endParaRPr lang="en-US" sz="1400" b="1" dirty="0">
              <a:latin typeface="+mn-lt"/>
              <a:cs typeface="+mn-cs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921125" y="4759325"/>
            <a:ext cx="4017963" cy="1793875"/>
            <a:chOff x="3920911" y="4760063"/>
            <a:chExt cx="4017468" cy="1793137"/>
          </a:xfrm>
        </p:grpSpPr>
        <p:sp>
          <p:nvSpPr>
            <p:cNvPr id="19" name="TextBox 18"/>
            <p:cNvSpPr txBox="1"/>
            <p:nvPr/>
          </p:nvSpPr>
          <p:spPr>
            <a:xfrm>
              <a:off x="3920911" y="5353544"/>
              <a:ext cx="3698419" cy="11996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Such high values of T</a:t>
              </a:r>
              <a:r>
                <a:rPr lang="en-US" baseline="-25000" dirty="0">
                  <a:latin typeface="+mn-lt"/>
                  <a:cs typeface="+mn-cs"/>
                </a:rPr>
                <a:t>N</a:t>
              </a:r>
              <a:r>
                <a:rPr lang="en-US" dirty="0">
                  <a:latin typeface="+mn-lt"/>
                  <a:cs typeface="+mn-cs"/>
                </a:rPr>
                <a:t> most</a:t>
              </a:r>
            </a:p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likely reflect a breakdown of </a:t>
              </a:r>
            </a:p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the simple tight-binding VVAH model when “X” &gt; “O” in </a:t>
              </a:r>
              <a:r>
                <a:rPr lang="en-US" dirty="0" err="1">
                  <a:latin typeface="+mn-lt"/>
                  <a:cs typeface="+mn-cs"/>
                </a:rPr>
                <a:t>CuX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933611" y="4953658"/>
              <a:ext cx="0" cy="3998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162187" y="4760063"/>
              <a:ext cx="776192" cy="6045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152400" y="2433224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B050"/>
                </a:solidFill>
                <a:latin typeface="Cooper Black" pitchFamily="18" charset="0"/>
              </a:rPr>
              <a:t>A DFT Study of Tetragonal </a:t>
            </a:r>
            <a:r>
              <a:rPr lang="en-US" altLang="en-US" sz="2400" dirty="0" err="1">
                <a:solidFill>
                  <a:srgbClr val="00B050"/>
                </a:solidFill>
                <a:latin typeface="Cooper Black" pitchFamily="18" charset="0"/>
              </a:rPr>
              <a:t>Rocksalt</a:t>
            </a:r>
            <a:r>
              <a:rPr lang="en-US" altLang="en-US" sz="2400" dirty="0">
                <a:solidFill>
                  <a:srgbClr val="00B050"/>
                </a:solidFill>
                <a:latin typeface="Cooper Black" pitchFamily="18" charset="0"/>
              </a:rPr>
              <a:t> Proxy Copper </a:t>
            </a:r>
            <a:r>
              <a:rPr lang="en-US" altLang="en-US" sz="2400" dirty="0" err="1">
                <a:solidFill>
                  <a:srgbClr val="00B050"/>
                </a:solidFill>
                <a:latin typeface="Cooper Black" pitchFamily="18" charset="0"/>
              </a:rPr>
              <a:t>Monochalcogenide</a:t>
            </a:r>
            <a:r>
              <a:rPr lang="en-US" altLang="en-US" sz="2400" dirty="0">
                <a:solidFill>
                  <a:srgbClr val="00B050"/>
                </a:solidFill>
                <a:latin typeface="Cooper Black" pitchFamily="18" charset="0"/>
              </a:rPr>
              <a:t> Structures:</a:t>
            </a:r>
          </a:p>
          <a:p>
            <a:pPr algn="ctr" eaLnBrk="1" hangingPunct="1"/>
            <a:r>
              <a:rPr lang="en-US" altLang="en-US" sz="2400" dirty="0">
                <a:solidFill>
                  <a:srgbClr val="00B050"/>
                </a:solidFill>
                <a:latin typeface="Cooper Black" pitchFamily="18" charset="0"/>
              </a:rPr>
              <a:t>-- Implications for Possible High-Tc Superconductivity --</a:t>
            </a:r>
            <a:endParaRPr lang="en-US" altLang="en-US" sz="20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209800" y="4068763"/>
            <a:ext cx="4648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/>
              <a:t>Paul M. Grant</a:t>
            </a:r>
          </a:p>
          <a:p>
            <a:pPr algn="ctr" eaLnBrk="1" hangingPunct="1"/>
            <a:r>
              <a:rPr lang="en-US" altLang="en-US"/>
              <a:t>W2AGZ Technologies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 b="1"/>
              <a:t>Robert H. Hammond</a:t>
            </a:r>
          </a:p>
          <a:p>
            <a:pPr algn="ctr" eaLnBrk="1" hangingPunct="1"/>
            <a:r>
              <a:rPr lang="en-US" altLang="en-US"/>
              <a:t>Stanford University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70313"/>
            <a:ext cx="26670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789363"/>
            <a:ext cx="2174875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7" name="TextBox 1"/>
          <p:cNvSpPr txBox="1">
            <a:spLocks noChangeArrowheads="1"/>
          </p:cNvSpPr>
          <p:nvPr/>
        </p:nvSpPr>
        <p:spPr bwMode="auto">
          <a:xfrm>
            <a:off x="232302" y="317674"/>
            <a:ext cx="3505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/>
              <a:t>AFOSR Superconductivity</a:t>
            </a:r>
          </a:p>
          <a:p>
            <a:pPr algn="ctr"/>
            <a:r>
              <a:rPr lang="en-US" altLang="en-US" sz="2400" b="1" dirty="0" smtClean="0"/>
              <a:t> </a:t>
            </a:r>
            <a:r>
              <a:rPr lang="en-US" altLang="en-US" sz="2400" b="1" dirty="0"/>
              <a:t>Program </a:t>
            </a:r>
            <a:r>
              <a:rPr lang="en-US" altLang="en-US" sz="2400" b="1" dirty="0" smtClean="0"/>
              <a:t>Review 2014</a:t>
            </a:r>
            <a:endParaRPr lang="en-US" altLang="en-US" sz="2400" b="1" dirty="0"/>
          </a:p>
          <a:p>
            <a:pPr algn="ctr"/>
            <a:r>
              <a:rPr lang="en-US" altLang="en-US" sz="2000" dirty="0" smtClean="0"/>
              <a:t>18 August 2014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Arlington, VA</a:t>
            </a:r>
            <a:endParaRPr lang="en-US" altLang="en-US" sz="2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6027738"/>
            <a:ext cx="411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i="1" dirty="0"/>
              <a:t>A </a:t>
            </a:r>
            <a:r>
              <a:rPr lang="en-US" altLang="en-US" sz="2400" b="1" i="1" dirty="0" err="1"/>
              <a:t>Sheynem</a:t>
            </a:r>
            <a:r>
              <a:rPr lang="en-US" altLang="en-US" sz="2400" b="1" i="1" dirty="0"/>
              <a:t> Dank, Biz </a:t>
            </a:r>
            <a:r>
              <a:rPr lang="en-US" altLang="en-US" sz="2400" b="1" i="1" dirty="0" err="1"/>
              <a:t>Hundert</a:t>
            </a:r>
            <a:r>
              <a:rPr lang="en-US" altLang="en-US" sz="2400" b="1" i="1" dirty="0"/>
              <a:t>,</a:t>
            </a:r>
          </a:p>
          <a:p>
            <a:pPr algn="ctr"/>
            <a:r>
              <a:rPr lang="en-US" altLang="en-US" sz="2400" b="1" i="1" dirty="0" err="1"/>
              <a:t>Reb</a:t>
            </a:r>
            <a:r>
              <a:rPr lang="en-US" altLang="en-US" sz="2400" b="1" i="1" dirty="0"/>
              <a:t> Harold!</a:t>
            </a:r>
          </a:p>
        </p:txBody>
      </p:sp>
      <p:pic>
        <p:nvPicPr>
          <p:cNvPr id="43020" name="Picture 12" descr="The Pentagon January 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13353" cy="23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Superconductivity(?) Phonons(?)</a:t>
            </a:r>
            <a:br>
              <a:rPr lang="en-US" altLang="en-US" smtClean="0"/>
            </a:br>
            <a:r>
              <a:rPr lang="en-US" altLang="en-US" sz="2800" smtClean="0"/>
              <a:t>Eliashberg-McMillan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14488"/>
            <a:ext cx="5435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81740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765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0560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05000" y="5791200"/>
            <a:ext cx="5221288" cy="695325"/>
            <a:chOff x="381000" y="4724400"/>
            <a:chExt cx="5221039" cy="694793"/>
          </a:xfrm>
        </p:grpSpPr>
        <p:sp>
          <p:nvSpPr>
            <p:cNvPr id="61448" name="TextBox 2"/>
            <p:cNvSpPr txBox="1">
              <a:spLocks noChangeArrowheads="1"/>
            </p:cNvSpPr>
            <p:nvPr/>
          </p:nvSpPr>
          <p:spPr bwMode="auto">
            <a:xfrm>
              <a:off x="381000" y="4800542"/>
              <a:ext cx="3200248" cy="518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Comic Sans MS" pitchFamily="66" charset="0"/>
                </a:rPr>
                <a:t>Need to compute </a:t>
              </a:r>
            </a:p>
          </p:txBody>
        </p:sp>
        <p:pic>
          <p:nvPicPr>
            <p:cNvPr id="6144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724400"/>
              <a:ext cx="990600" cy="69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0" name="TextBox 3"/>
            <p:cNvSpPr txBox="1">
              <a:spLocks noChangeArrowheads="1"/>
            </p:cNvSpPr>
            <p:nvPr/>
          </p:nvSpPr>
          <p:spPr bwMode="auto">
            <a:xfrm>
              <a:off x="5333764" y="4800542"/>
              <a:ext cx="268275" cy="518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Comic Sans MS" pitchFamily="66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e-p Interaction in the DFT/LDA Formalism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39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38084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457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39"/>
          <p:cNvGrpSpPr>
            <a:grpSpLocks/>
          </p:cNvGrpSpPr>
          <p:nvPr/>
        </p:nvGrpSpPr>
        <p:grpSpPr bwMode="auto">
          <a:xfrm>
            <a:off x="1066800" y="152400"/>
            <a:ext cx="6705600" cy="6705600"/>
            <a:chOff x="672" y="96"/>
            <a:chExt cx="4224" cy="4224"/>
          </a:xfrm>
        </p:grpSpPr>
        <p:grpSp>
          <p:nvGrpSpPr>
            <p:cNvPr id="63502" name="Group 2"/>
            <p:cNvGrpSpPr>
              <a:grpSpLocks/>
            </p:cNvGrpSpPr>
            <p:nvPr/>
          </p:nvGrpSpPr>
          <p:grpSpPr bwMode="auto">
            <a:xfrm>
              <a:off x="2196" y="912"/>
              <a:ext cx="2256" cy="2664"/>
              <a:chOff x="2832" y="528"/>
              <a:chExt cx="2256" cy="2976"/>
            </a:xfrm>
          </p:grpSpPr>
          <p:sp>
            <p:nvSpPr>
              <p:cNvPr id="63531" name="Rectangle 3"/>
              <p:cNvSpPr>
                <a:spLocks noChangeArrowheads="1"/>
              </p:cNvSpPr>
              <p:nvPr/>
            </p:nvSpPr>
            <p:spPr bwMode="auto">
              <a:xfrm>
                <a:off x="2832" y="528"/>
                <a:ext cx="2256" cy="2976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100000">
                    <a:srgbClr val="FF66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32" name="Text Box 4"/>
              <p:cNvSpPr txBox="1">
                <a:spLocks noChangeArrowheads="1"/>
              </p:cNvSpPr>
              <p:nvPr/>
            </p:nvSpPr>
            <p:spPr bwMode="auto">
              <a:xfrm>
                <a:off x="3120" y="1056"/>
                <a:ext cx="1872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charset="0"/>
                  </a:rPr>
                  <a:t>“Real Metal”</a:t>
                </a:r>
                <a:br>
                  <a:rPr lang="en-US" altLang="en-US" sz="2000" b="1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altLang="en-US" sz="2000" b="1">
                    <a:solidFill>
                      <a:srgbClr val="000000"/>
                    </a:solidFill>
                    <a:latin typeface="Arial" charset="0"/>
                  </a:rPr>
                  <a:t>“Fermi Liquid”</a:t>
                </a:r>
              </a:p>
            </p:txBody>
          </p:sp>
        </p:grpSp>
        <p:sp>
          <p:nvSpPr>
            <p:cNvPr id="63503" name="AutoShape 5"/>
            <p:cNvSpPr>
              <a:spLocks noChangeArrowheads="1"/>
            </p:cNvSpPr>
            <p:nvPr/>
          </p:nvSpPr>
          <p:spPr bwMode="auto">
            <a:xfrm rot="10800000">
              <a:off x="960" y="912"/>
              <a:ext cx="1734" cy="26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02 h 21600"/>
                <a:gd name="T14" fmla="*/ 1710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65E76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04" name="Group 6"/>
            <p:cNvGrpSpPr>
              <a:grpSpLocks/>
            </p:cNvGrpSpPr>
            <p:nvPr/>
          </p:nvGrpSpPr>
          <p:grpSpPr bwMode="auto">
            <a:xfrm>
              <a:off x="960" y="912"/>
              <a:ext cx="1734" cy="2658"/>
              <a:chOff x="960" y="816"/>
              <a:chExt cx="1734" cy="2658"/>
            </a:xfrm>
          </p:grpSpPr>
          <p:sp>
            <p:nvSpPr>
              <p:cNvPr id="63529" name="AutoShape 7"/>
              <p:cNvSpPr>
                <a:spLocks noChangeArrowheads="1"/>
              </p:cNvSpPr>
              <p:nvPr/>
            </p:nvSpPr>
            <p:spPr bwMode="auto">
              <a:xfrm rot="10800000">
                <a:off x="960" y="816"/>
                <a:ext cx="1734" cy="26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7 w 21600"/>
                  <a:gd name="T13" fmla="*/ 4502 h 21600"/>
                  <a:gd name="T14" fmla="*/ 17103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5E76"/>
                  </a:gs>
                  <a:gs pos="100000">
                    <a:srgbClr val="FF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0" name="Text Box 8"/>
              <p:cNvSpPr txBox="1">
                <a:spLocks noChangeArrowheads="1"/>
              </p:cNvSpPr>
              <p:nvPr/>
            </p:nvSpPr>
            <p:spPr bwMode="auto">
              <a:xfrm rot="4789700">
                <a:off x="1321" y="1655"/>
                <a:ext cx="1584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“Funny Metal”</a:t>
                </a:r>
                <a:b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“Pseudogap”</a:t>
                </a:r>
                <a:b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“Fond AF Memories”</a:t>
                </a:r>
              </a:p>
            </p:txBody>
          </p:sp>
        </p:grpSp>
        <p:grpSp>
          <p:nvGrpSpPr>
            <p:cNvPr id="63505" name="Group 9"/>
            <p:cNvGrpSpPr>
              <a:grpSpLocks/>
            </p:cNvGrpSpPr>
            <p:nvPr/>
          </p:nvGrpSpPr>
          <p:grpSpPr bwMode="auto">
            <a:xfrm>
              <a:off x="1680" y="2880"/>
              <a:ext cx="1776" cy="1440"/>
              <a:chOff x="1344" y="1104"/>
              <a:chExt cx="1776" cy="1440"/>
            </a:xfrm>
          </p:grpSpPr>
          <p:grpSp>
            <p:nvGrpSpPr>
              <p:cNvPr id="63525" name="Group 10"/>
              <p:cNvGrpSpPr>
                <a:grpSpLocks/>
              </p:cNvGrpSpPr>
              <p:nvPr/>
            </p:nvGrpSpPr>
            <p:grpSpPr bwMode="auto">
              <a:xfrm>
                <a:off x="1344" y="1104"/>
                <a:ext cx="1776" cy="1440"/>
                <a:chOff x="1344" y="1104"/>
                <a:chExt cx="1776" cy="1440"/>
              </a:xfrm>
            </p:grpSpPr>
            <p:sp>
              <p:nvSpPr>
                <p:cNvPr id="63527" name="Oval 11"/>
                <p:cNvSpPr>
                  <a:spLocks noChangeArrowheads="1"/>
                </p:cNvSpPr>
                <p:nvPr/>
              </p:nvSpPr>
              <p:spPr bwMode="auto">
                <a:xfrm>
                  <a:off x="1344" y="1104"/>
                  <a:ext cx="1776" cy="1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28" name="Rectangle 12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1776" cy="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526" name="Text Box 13"/>
              <p:cNvSpPr txBox="1">
                <a:spLocks noChangeArrowheads="1"/>
              </p:cNvSpPr>
              <p:nvPr/>
            </p:nvSpPr>
            <p:spPr bwMode="auto">
              <a:xfrm>
                <a:off x="1632" y="1468"/>
                <a:ext cx="129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000000"/>
                    </a:solidFill>
                    <a:latin typeface="Arial" charset="0"/>
                  </a:rPr>
                  <a:t>Superconductivity</a:t>
                </a:r>
              </a:p>
            </p:txBody>
          </p:sp>
        </p:grpSp>
        <p:grpSp>
          <p:nvGrpSpPr>
            <p:cNvPr id="63506" name="Group 14"/>
            <p:cNvGrpSpPr>
              <a:grpSpLocks/>
            </p:cNvGrpSpPr>
            <p:nvPr/>
          </p:nvGrpSpPr>
          <p:grpSpPr bwMode="auto">
            <a:xfrm>
              <a:off x="960" y="156"/>
              <a:ext cx="732" cy="3408"/>
              <a:chOff x="960" y="54"/>
              <a:chExt cx="732" cy="3408"/>
            </a:xfrm>
          </p:grpSpPr>
          <p:sp>
            <p:nvSpPr>
              <p:cNvPr id="63523" name="Arc 15"/>
              <p:cNvSpPr>
                <a:spLocks/>
              </p:cNvSpPr>
              <p:nvPr/>
            </p:nvSpPr>
            <p:spPr bwMode="auto">
              <a:xfrm>
                <a:off x="972" y="54"/>
                <a:ext cx="720" cy="3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ECFF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CE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4" name="Text Box 16"/>
              <p:cNvSpPr txBox="1">
                <a:spLocks noChangeArrowheads="1"/>
              </p:cNvSpPr>
              <p:nvPr/>
            </p:nvSpPr>
            <p:spPr bwMode="auto">
              <a:xfrm>
                <a:off x="960" y="1680"/>
                <a:ext cx="62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000000"/>
                    </a:solidFill>
                    <a:latin typeface="Arial" charset="0"/>
                  </a:rPr>
                  <a:t>“SDW”</a:t>
                </a:r>
                <a:br>
                  <a:rPr lang="en-US" altLang="en-US" sz="1600" b="1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altLang="en-US" sz="1600" b="1">
                    <a:solidFill>
                      <a:srgbClr val="000000"/>
                    </a:solidFill>
                    <a:latin typeface="Arial" charset="0"/>
                  </a:rPr>
                  <a:t>“NEEL”</a:t>
                </a:r>
                <a:br>
                  <a:rPr lang="en-US" altLang="en-US" sz="1600" b="1">
                    <a:solidFill>
                      <a:srgbClr val="000000"/>
                    </a:solidFill>
                    <a:latin typeface="Arial" charset="0"/>
                  </a:rPr>
                </a:br>
                <a:r>
                  <a:rPr lang="en-US" altLang="en-US" sz="1600" b="1">
                    <a:solidFill>
                      <a:srgbClr val="000000"/>
                    </a:solidFill>
                    <a:latin typeface="Arial" charset="0"/>
                  </a:rPr>
                  <a:t>“A-F”</a:t>
                </a:r>
              </a:p>
            </p:txBody>
          </p:sp>
        </p:grpSp>
        <p:sp>
          <p:nvSpPr>
            <p:cNvPr id="63507" name="Line 17"/>
            <p:cNvSpPr>
              <a:spLocks noChangeShapeType="1"/>
            </p:cNvSpPr>
            <p:nvPr/>
          </p:nvSpPr>
          <p:spPr bwMode="auto">
            <a:xfrm>
              <a:off x="960" y="3582"/>
              <a:ext cx="37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Text Box 18"/>
            <p:cNvSpPr txBox="1">
              <a:spLocks noChangeArrowheads="1"/>
            </p:cNvSpPr>
            <p:nvPr/>
          </p:nvSpPr>
          <p:spPr bwMode="auto">
            <a:xfrm>
              <a:off x="672" y="55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63509" name="Text Box 19"/>
            <p:cNvSpPr txBox="1">
              <a:spLocks noChangeArrowheads="1"/>
            </p:cNvSpPr>
            <p:nvPr/>
          </p:nvSpPr>
          <p:spPr bwMode="auto">
            <a:xfrm>
              <a:off x="4608" y="358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</a:p>
          </p:txBody>
        </p:sp>
        <p:grpSp>
          <p:nvGrpSpPr>
            <p:cNvPr id="63510" name="Group 20"/>
            <p:cNvGrpSpPr>
              <a:grpSpLocks/>
            </p:cNvGrpSpPr>
            <p:nvPr/>
          </p:nvGrpSpPr>
          <p:grpSpPr bwMode="auto">
            <a:xfrm>
              <a:off x="960" y="3504"/>
              <a:ext cx="3498" cy="596"/>
              <a:chOff x="960" y="3330"/>
              <a:chExt cx="3498" cy="596"/>
            </a:xfrm>
          </p:grpSpPr>
          <p:sp>
            <p:nvSpPr>
              <p:cNvPr id="63517" name="Text Box 21"/>
              <p:cNvSpPr txBox="1">
                <a:spLocks noChangeArrowheads="1"/>
              </p:cNvSpPr>
              <p:nvPr/>
            </p:nvSpPr>
            <p:spPr bwMode="auto">
              <a:xfrm>
                <a:off x="2352" y="3408"/>
                <a:ext cx="720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rgbClr val="000000"/>
                    </a:solidFill>
                    <a:latin typeface="Times New Roman" pitchFamily="18" charset="0"/>
                  </a:rPr>
                  <a:t>g*</a:t>
                </a:r>
                <a:r>
                  <a:rPr lang="en-US" alt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/>
                </a:r>
                <a:br>
                  <a:rPr lang="en-US" altLang="en-US" sz="2400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</a:br>
                <a:endParaRPr lang="en-US" altLang="en-US" sz="2400" b="1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18" name="Oval 22"/>
              <p:cNvSpPr>
                <a:spLocks noChangeArrowheads="1"/>
              </p:cNvSpPr>
              <p:nvPr/>
            </p:nvSpPr>
            <p:spPr bwMode="auto">
              <a:xfrm>
                <a:off x="2628" y="333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19" name="AutoShape 23"/>
              <p:cNvSpPr>
                <a:spLocks noChangeArrowheads="1"/>
              </p:cNvSpPr>
              <p:nvPr/>
            </p:nvSpPr>
            <p:spPr bwMode="auto">
              <a:xfrm>
                <a:off x="960" y="3384"/>
                <a:ext cx="1668" cy="48"/>
              </a:xfrm>
              <a:prstGeom prst="flowChartTermina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20" name="AutoShape 24"/>
              <p:cNvSpPr>
                <a:spLocks noChangeArrowheads="1"/>
              </p:cNvSpPr>
              <p:nvPr/>
            </p:nvSpPr>
            <p:spPr bwMode="auto">
              <a:xfrm>
                <a:off x="2790" y="3384"/>
                <a:ext cx="1668" cy="4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21" name="Text Box 25"/>
              <p:cNvSpPr txBox="1">
                <a:spLocks noChangeArrowheads="1"/>
              </p:cNvSpPr>
              <p:nvPr/>
            </p:nvSpPr>
            <p:spPr bwMode="auto">
              <a:xfrm>
                <a:off x="960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“Insulator”</a:t>
                </a:r>
              </a:p>
            </p:txBody>
          </p:sp>
          <p:sp>
            <p:nvSpPr>
              <p:cNvPr id="63522" name="Text Box 26"/>
              <p:cNvSpPr txBox="1">
                <a:spLocks noChangeArrowheads="1"/>
              </p:cNvSpPr>
              <p:nvPr/>
            </p:nvSpPr>
            <p:spPr bwMode="auto">
              <a:xfrm>
                <a:off x="2832" y="345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charset="0"/>
                  </a:rPr>
                  <a:t>“Conductor”</a:t>
                </a:r>
              </a:p>
            </p:txBody>
          </p:sp>
        </p:grpSp>
        <p:sp>
          <p:nvSpPr>
            <p:cNvPr id="63511" name="Line 30"/>
            <p:cNvSpPr>
              <a:spLocks noChangeShapeType="1"/>
            </p:cNvSpPr>
            <p:nvPr/>
          </p:nvSpPr>
          <p:spPr bwMode="auto">
            <a:xfrm flipV="1">
              <a:off x="4464" y="894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Rectangle 31"/>
            <p:cNvSpPr>
              <a:spLocks noChangeArrowheads="1"/>
            </p:cNvSpPr>
            <p:nvPr/>
          </p:nvSpPr>
          <p:spPr bwMode="auto">
            <a:xfrm>
              <a:off x="966" y="96"/>
              <a:ext cx="576" cy="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513" name="Line 32"/>
            <p:cNvSpPr>
              <a:spLocks noChangeShapeType="1"/>
            </p:cNvSpPr>
            <p:nvPr/>
          </p:nvSpPr>
          <p:spPr bwMode="auto">
            <a:xfrm>
              <a:off x="960" y="894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33"/>
            <p:cNvSpPr>
              <a:spLocks noChangeShapeType="1"/>
            </p:cNvSpPr>
            <p:nvPr/>
          </p:nvSpPr>
          <p:spPr bwMode="auto">
            <a:xfrm>
              <a:off x="2586" y="2880"/>
              <a:ext cx="1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34"/>
            <p:cNvSpPr>
              <a:spLocks noChangeShapeType="1"/>
            </p:cNvSpPr>
            <p:nvPr/>
          </p:nvSpPr>
          <p:spPr bwMode="auto">
            <a:xfrm flipV="1">
              <a:off x="960" y="702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Text Box 35"/>
            <p:cNvSpPr txBox="1">
              <a:spLocks noChangeArrowheads="1"/>
            </p:cNvSpPr>
            <p:nvPr/>
          </p:nvSpPr>
          <p:spPr bwMode="auto">
            <a:xfrm rot="4789700">
              <a:off x="1321" y="1751"/>
              <a:ext cx="15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“Funny Metal”</a:t>
              </a:r>
              <a:b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“Pseudogap”</a:t>
              </a:r>
              <a:b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“Fond AF Memories”</a:t>
              </a:r>
            </a:p>
          </p:txBody>
        </p:sp>
      </p:grpSp>
      <p:sp>
        <p:nvSpPr>
          <p:cNvPr id="63491" name="Rectangle 36"/>
          <p:cNvSpPr>
            <a:spLocks noChangeArrowheads="1"/>
          </p:cNvSpPr>
          <p:nvPr/>
        </p:nvSpPr>
        <p:spPr bwMode="auto">
          <a:xfrm>
            <a:off x="38100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</a:rPr>
              <a:t>The Colossal Quantum Conundrum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1828800" y="762000"/>
            <a:ext cx="487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U~U</a:t>
            </a:r>
            <a:r>
              <a:rPr lang="en-US" altLang="en-US" sz="2400" b="1" baseline="-25000">
                <a:solidFill>
                  <a:srgbClr val="000000"/>
                </a:solidFill>
                <a:latin typeface="Arial" charset="0"/>
              </a:rPr>
              <a:t>0 </a:t>
            </a: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{1 - (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g/g*</a:t>
            </a: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4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}</a:t>
            </a:r>
            <a:r>
              <a:rPr lang="en-US" altLang="en-US" sz="2400" b="1" baseline="30000">
                <a:solidFill>
                  <a:srgbClr val="000000"/>
                </a:solidFill>
                <a:latin typeface="Arial" charset="0"/>
              </a:rPr>
              <a:t>1/2</a:t>
            </a:r>
            <a:endParaRPr lang="el-GR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29" name="Picture 41" descr="sc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886200"/>
            <a:ext cx="10048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1" name="Picture 43" descr="sc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971800"/>
            <a:ext cx="11303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33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304800" y="6096000"/>
            <a:ext cx="8382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FF0066"/>
                </a:solidFill>
                <a:latin typeface="Arial" charset="0"/>
              </a:rPr>
              <a:t>Somewhere in here there has to be “BCS-like” pairing!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FF0066"/>
                </a:solidFill>
                <a:latin typeface="Arial" charset="0"/>
              </a:rPr>
              <a:t>Perhaps phonon-mediated?</a:t>
            </a:r>
          </a:p>
        </p:txBody>
      </p:sp>
      <p:sp>
        <p:nvSpPr>
          <p:cNvPr id="23594" name="AutoShape 42"/>
          <p:cNvSpPr>
            <a:spLocks noChangeArrowheads="1"/>
          </p:cNvSpPr>
          <p:nvPr/>
        </p:nvSpPr>
        <p:spPr bwMode="auto">
          <a:xfrm>
            <a:off x="381000" y="4572000"/>
            <a:ext cx="838200" cy="381000"/>
          </a:xfrm>
          <a:prstGeom prst="wedgeRoundRectCallout">
            <a:avLst>
              <a:gd name="adj1" fmla="val 85037"/>
              <a:gd name="adj2" fmla="val -4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U = 6</a:t>
            </a:r>
          </a:p>
        </p:txBody>
      </p:sp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5562600" y="4572000"/>
            <a:ext cx="838200" cy="381000"/>
          </a:xfrm>
          <a:prstGeom prst="wedgeRoundRectCallout">
            <a:avLst>
              <a:gd name="adj1" fmla="val -19509"/>
              <a:gd name="adj2" fmla="val -20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U = 0</a:t>
            </a:r>
          </a:p>
        </p:txBody>
      </p:sp>
      <p:sp>
        <p:nvSpPr>
          <p:cNvPr id="23596" name="AutoShape 44"/>
          <p:cNvSpPr>
            <a:spLocks noChangeArrowheads="1"/>
          </p:cNvSpPr>
          <p:nvPr/>
        </p:nvSpPr>
        <p:spPr bwMode="auto">
          <a:xfrm>
            <a:off x="1752600" y="1828800"/>
            <a:ext cx="838200" cy="381000"/>
          </a:xfrm>
          <a:prstGeom prst="wedgeRoundRectCallout">
            <a:avLst>
              <a:gd name="adj1" fmla="val 94130"/>
              <a:gd name="adj2" fmla="val -5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U = 3</a:t>
            </a:r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4419600" y="4953000"/>
            <a:ext cx="11430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5" grpId="0"/>
      <p:bldP spid="23593" grpId="0"/>
      <p:bldP spid="23594" grpId="0" animBg="1"/>
      <p:bldP spid="23595" grpId="0" animBg="1"/>
      <p:bldP spid="23596" grpId="0" animBg="1"/>
      <p:bldP spid="235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PAULMI~1\AppData\Local\Temp\sc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22338"/>
            <a:ext cx="34417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 descr="C:\Users\PAULMI~1\AppData\Local\Temp\sc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941388"/>
            <a:ext cx="33528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Well, how about the “U = 0, Fermi Liquid” limit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for doped proxy tet-CuO?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5800" y="1981200"/>
            <a:ext cx="7553325" cy="4676775"/>
            <a:chOff x="795337" y="1981200"/>
            <a:chExt cx="7553325" cy="4676775"/>
          </a:xfrm>
        </p:grpSpPr>
        <p:pic>
          <p:nvPicPr>
            <p:cNvPr id="64518" name="Picture 4" descr="C:\Users\PAULMI~1\AppData\Local\Temp\scl1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050" y="1981200"/>
              <a:ext cx="6776950" cy="428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09"/>
            <p:cNvSpPr txBox="1"/>
            <p:nvPr/>
          </p:nvSpPr>
          <p:spPr>
            <a:xfrm>
              <a:off x="6662737" y="6172200"/>
              <a:ext cx="704850" cy="476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>
                  <a:solidFill>
                    <a:schemeClr val="accent6"/>
                  </a:solidFill>
                </a:rPr>
                <a:t>U</a:t>
              </a:r>
            </a:p>
          </p:txBody>
        </p:sp>
        <p:sp>
          <p:nvSpPr>
            <p:cNvPr id="8" name="TextBox 110"/>
            <p:cNvSpPr txBox="1"/>
            <p:nvPr/>
          </p:nvSpPr>
          <p:spPr>
            <a:xfrm>
              <a:off x="5157787" y="6172200"/>
              <a:ext cx="704850" cy="476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>
                  <a:solidFill>
                    <a:schemeClr val="accent6"/>
                  </a:solidFill>
                </a:rPr>
                <a:t>K</a:t>
              </a:r>
            </a:p>
          </p:txBody>
        </p:sp>
        <p:sp>
          <p:nvSpPr>
            <p:cNvPr id="9" name="TextBox 111"/>
            <p:cNvSpPr txBox="1"/>
            <p:nvPr/>
          </p:nvSpPr>
          <p:spPr>
            <a:xfrm>
              <a:off x="7643812" y="6181725"/>
              <a:ext cx="704850" cy="476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>
                  <a:solidFill>
                    <a:schemeClr val="accent6"/>
                  </a:solidFill>
                </a:rPr>
                <a:t>K</a:t>
              </a:r>
            </a:p>
          </p:txBody>
        </p:sp>
        <p:sp>
          <p:nvSpPr>
            <p:cNvPr id="10" name="TextBox 112"/>
            <p:cNvSpPr txBox="1"/>
            <p:nvPr/>
          </p:nvSpPr>
          <p:spPr>
            <a:xfrm>
              <a:off x="1295400" y="6324600"/>
              <a:ext cx="862012" cy="238125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chemeClr val="accent6"/>
                  </a:solidFill>
                </a:rPr>
                <a:t>Y</a:t>
              </a:r>
            </a:p>
          </p:txBody>
        </p:sp>
        <p:sp>
          <p:nvSpPr>
            <p:cNvPr id="11" name="TextBox 113"/>
            <p:cNvSpPr txBox="1"/>
            <p:nvPr/>
          </p:nvSpPr>
          <p:spPr>
            <a:xfrm>
              <a:off x="4157662" y="6172200"/>
              <a:ext cx="704850" cy="476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>
                  <a:solidFill>
                    <a:schemeClr val="accent6"/>
                  </a:solidFill>
                </a:rPr>
                <a:t>Z</a:t>
              </a:r>
            </a:p>
          </p:txBody>
        </p:sp>
        <p:sp>
          <p:nvSpPr>
            <p:cNvPr id="12" name="TextBox 114"/>
            <p:cNvSpPr txBox="1"/>
            <p:nvPr/>
          </p:nvSpPr>
          <p:spPr>
            <a:xfrm>
              <a:off x="2928937" y="6172200"/>
              <a:ext cx="704850" cy="476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chemeClr val="accent6"/>
                  </a:solidFill>
                </a:rPr>
                <a:t>G</a:t>
              </a:r>
            </a:p>
          </p:txBody>
        </p:sp>
        <p:sp>
          <p:nvSpPr>
            <p:cNvPr id="13" name="TextBox 115"/>
            <p:cNvSpPr txBox="1"/>
            <p:nvPr/>
          </p:nvSpPr>
          <p:spPr>
            <a:xfrm>
              <a:off x="795337" y="3886200"/>
              <a:ext cx="782638" cy="5778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>
                  <a:solidFill>
                    <a:schemeClr val="accent6"/>
                  </a:solidFill>
                </a:rPr>
                <a:t>eV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12713" y="0"/>
            <a:ext cx="8915400" cy="1143000"/>
          </a:xfrm>
        </p:spPr>
        <p:txBody>
          <a:bodyPr/>
          <a:lstStyle/>
          <a:p>
            <a:r>
              <a:rPr lang="en-US" altLang="en-US" sz="3600" smtClean="0"/>
              <a:t>So let’s do it and “compute” what happens!</a:t>
            </a:r>
          </a:p>
        </p:txBody>
      </p:sp>
      <p:pic>
        <p:nvPicPr>
          <p:cNvPr id="65539" name="Picture 2" descr="C:\Users\PAULMI~1\AppData\Local\Temp\scl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8313"/>
            <a:ext cx="3505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3" descr="C:\Users\PAULMI~1\AppData\Local\Temp\sc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752600"/>
            <a:ext cx="3375025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1346200" y="1295400"/>
            <a:ext cx="253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q = 0.15 |e|/CuO (holes)</a:t>
            </a: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5041900" y="1295400"/>
            <a:ext cx="297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q = -0.15 |e|/CuO (electrons)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51063" y="53467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≈ 43 °K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53340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≈ 25 °K</a:t>
            </a:r>
          </a:p>
        </p:txBody>
      </p:sp>
      <p:grpSp>
        <p:nvGrpSpPr>
          <p:cNvPr id="65545" name="Group 4"/>
          <p:cNvGrpSpPr>
            <a:grpSpLocks/>
          </p:cNvGrpSpPr>
          <p:nvPr/>
        </p:nvGrpSpPr>
        <p:grpSpPr bwMode="auto">
          <a:xfrm>
            <a:off x="76200" y="5849938"/>
            <a:ext cx="8991600" cy="703262"/>
            <a:chOff x="76200" y="5849294"/>
            <a:chExt cx="8991600" cy="703906"/>
          </a:xfrm>
        </p:grpSpPr>
        <p:sp>
          <p:nvSpPr>
            <p:cNvPr id="65546" name="TextBox 7"/>
            <p:cNvSpPr txBox="1">
              <a:spLocks noChangeArrowheads="1"/>
            </p:cNvSpPr>
            <p:nvPr/>
          </p:nvSpPr>
          <p:spPr bwMode="auto">
            <a:xfrm>
              <a:off x="76200" y="5906869"/>
              <a:ext cx="899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Apply DFT to obtain              between electrons and phonons, followed by application of the Eliashberg-McMillan-Allen-Dynes formalism to find Tc:</a:t>
              </a:r>
            </a:p>
          </p:txBody>
        </p:sp>
        <p:pic>
          <p:nvPicPr>
            <p:cNvPr id="6554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647" y="5849294"/>
              <a:ext cx="667741" cy="46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35077" y="956846"/>
            <a:ext cx="4284523" cy="5520154"/>
            <a:chOff x="135077" y="347246"/>
            <a:chExt cx="4284523" cy="5520154"/>
          </a:xfrm>
        </p:grpSpPr>
        <p:pic>
          <p:nvPicPr>
            <p:cNvPr id="1812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730500"/>
              <a:ext cx="4208323" cy="313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35077" y="347246"/>
              <a:ext cx="4284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CuO</a:t>
              </a:r>
              <a:r>
                <a:rPr lang="en-US" sz="1600" dirty="0" smtClean="0"/>
                <a:t> (Tet a=3.9 Å, c/a=1.3,  U=0, q=0.15 |e|/CuO)</a:t>
              </a:r>
              <a:endParaRPr lang="en-US" sz="1600" dirty="0"/>
            </a:p>
          </p:txBody>
        </p:sp>
        <p:pic>
          <p:nvPicPr>
            <p:cNvPr id="1812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820737"/>
              <a:ext cx="1834021" cy="177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630877" y="958790"/>
            <a:ext cx="4284523" cy="5518210"/>
            <a:chOff x="4630877" y="958790"/>
            <a:chExt cx="4284523" cy="5518210"/>
          </a:xfrm>
        </p:grpSpPr>
        <p:pic>
          <p:nvPicPr>
            <p:cNvPr id="1812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022" y="3340101"/>
              <a:ext cx="4246378" cy="3136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25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529" y="1371600"/>
              <a:ext cx="1838471" cy="180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630877" y="958790"/>
              <a:ext cx="4284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CuS</a:t>
              </a:r>
              <a:r>
                <a:rPr lang="en-US" sz="1600" dirty="0" smtClean="0"/>
                <a:t> (Cub a=4.7 Å, c/a=1.0,  U=0, </a:t>
              </a:r>
              <a:r>
                <a:rPr lang="en-US" sz="1600" dirty="0" err="1" smtClean="0"/>
                <a:t>Undoped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en-US" sz="3200" b="1" dirty="0" smtClean="0"/>
              <a:t>Whither Superconductivity in the TM Mono-VI’s?</a:t>
            </a:r>
            <a:endParaRPr lang="en-US" sz="32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3455634" y="1676400"/>
            <a:ext cx="2183166" cy="2057400"/>
            <a:chOff x="3455634" y="1676400"/>
            <a:chExt cx="2183166" cy="2057400"/>
          </a:xfrm>
        </p:grpSpPr>
        <p:sp>
          <p:nvSpPr>
            <p:cNvPr id="26" name="TextBox 25"/>
            <p:cNvSpPr txBox="1"/>
            <p:nvPr/>
          </p:nvSpPr>
          <p:spPr>
            <a:xfrm>
              <a:off x="3455634" y="1676400"/>
              <a:ext cx="2057400" cy="101566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Note:</a:t>
              </a:r>
            </a:p>
            <a:p>
              <a:pPr algn="ctr"/>
              <a:r>
                <a:rPr lang="en-US" sz="2000" b="1" dirty="0" smtClean="0">
                  <a:sym typeface="Symbol"/>
                </a:rPr>
                <a:t>, N(</a:t>
              </a:r>
              <a:r>
                <a:rPr lang="en-US" sz="2000" b="1" dirty="0" err="1" smtClean="0">
                  <a:sym typeface="Symbol"/>
                </a:rPr>
                <a:t>Ef</a:t>
              </a:r>
              <a:r>
                <a:rPr lang="en-US" sz="2000" b="1" dirty="0" smtClean="0">
                  <a:sym typeface="Symbol"/>
                </a:rPr>
                <a:t>) ~ 0.5 that for CuO.  Tc = ?</a:t>
              </a:r>
              <a:endParaRPr lang="en-US" sz="2000" b="1" dirty="0"/>
            </a:p>
          </p:txBody>
        </p:sp>
        <p:cxnSp>
          <p:nvCxnSpPr>
            <p:cNvPr id="28" name="Straight Arrow Connector 27"/>
            <p:cNvCxnSpPr>
              <a:stCxn id="26" idx="2"/>
            </p:cNvCxnSpPr>
            <p:nvPr/>
          </p:nvCxnSpPr>
          <p:spPr>
            <a:xfrm>
              <a:off x="4484334" y="2692063"/>
              <a:ext cx="1154466" cy="10417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6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15888" y="0"/>
            <a:ext cx="8915400" cy="1143000"/>
          </a:xfrm>
        </p:spPr>
        <p:txBody>
          <a:bodyPr/>
          <a:lstStyle/>
          <a:p>
            <a:r>
              <a:rPr lang="en-US" altLang="en-US" smtClean="0"/>
              <a:t>Can We Really Make Any of This Stuff?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38" y="1295400"/>
            <a:ext cx="8970962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Forced-epitaxial thin film growth is obvious choice (as it was with </a:t>
            </a:r>
            <a:r>
              <a:rPr lang="en-US" sz="2400" dirty="0" err="1">
                <a:latin typeface="+mn-lt"/>
                <a:cs typeface="+mn-cs"/>
              </a:rPr>
              <a:t>tet</a:t>
            </a:r>
            <a:r>
              <a:rPr lang="en-US" sz="2400" dirty="0">
                <a:latin typeface="+mn-lt"/>
                <a:cs typeface="+mn-cs"/>
              </a:rPr>
              <a:t>-CuO.  Substrate selection likely limited, but here are possible choices:</a:t>
            </a:r>
          </a:p>
          <a:p>
            <a:pPr marL="914211" lvl="1" indent="-45720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latin typeface="+mn-lt"/>
                <a:cs typeface="+mn-cs"/>
              </a:rPr>
              <a:t>CuS</a:t>
            </a:r>
            <a:r>
              <a:rPr lang="en-US" sz="2000" dirty="0">
                <a:latin typeface="+mn-lt"/>
                <a:cs typeface="+mn-cs"/>
              </a:rPr>
              <a:t>   (4.7 Å) 	</a:t>
            </a:r>
            <a:r>
              <a:rPr lang="en-US" sz="2000" dirty="0" err="1">
                <a:latin typeface="+mn-lt"/>
                <a:cs typeface="+mn-cs"/>
              </a:rPr>
              <a:t>Rocksalt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ZnO</a:t>
            </a:r>
            <a:r>
              <a:rPr lang="en-US" sz="2000" dirty="0">
                <a:latin typeface="+mn-lt"/>
                <a:cs typeface="+mn-cs"/>
              </a:rPr>
              <a:t> (4.580 Å, ~3% compression)</a:t>
            </a:r>
          </a:p>
          <a:p>
            <a:pPr marL="457011" lvl="1" indent="0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                      	Rutile TiO</a:t>
            </a:r>
            <a:r>
              <a:rPr lang="en-US" sz="2000" baseline="-25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(4.591 Å,  ~2.5% compression)</a:t>
            </a:r>
          </a:p>
          <a:p>
            <a:pPr marL="914211" lvl="1" indent="-457200" defTabSz="914021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2000" dirty="0" err="1">
                <a:latin typeface="+mn-lt"/>
                <a:cs typeface="+mn-cs"/>
              </a:rPr>
              <a:t>CuSe</a:t>
            </a:r>
            <a:r>
              <a:rPr lang="en-US" sz="2000" dirty="0">
                <a:latin typeface="+mn-lt"/>
                <a:cs typeface="+mn-cs"/>
              </a:rPr>
              <a:t> (5.0 Å) 	Hex Al</a:t>
            </a:r>
            <a:r>
              <a:rPr lang="en-US" sz="2000" baseline="-25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O</a:t>
            </a:r>
            <a:r>
              <a:rPr lang="en-US" sz="2000" baseline="-25000" dirty="0">
                <a:latin typeface="+mn-lt"/>
                <a:cs typeface="+mn-cs"/>
              </a:rPr>
              <a:t>3</a:t>
            </a:r>
            <a:r>
              <a:rPr lang="en-US" sz="2000" dirty="0">
                <a:latin typeface="+mn-lt"/>
                <a:cs typeface="+mn-cs"/>
              </a:rPr>
              <a:t> (4.748 Å,  ~5% compression)</a:t>
            </a:r>
          </a:p>
          <a:p>
            <a:pPr marL="914211" lvl="1" indent="-457200" defTabSz="914021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2000" dirty="0" err="1">
                <a:latin typeface="+mn-lt"/>
                <a:cs typeface="+mn-cs"/>
              </a:rPr>
              <a:t>CuTe</a:t>
            </a:r>
            <a:r>
              <a:rPr lang="en-US" sz="2000" dirty="0">
                <a:latin typeface="+mn-lt"/>
                <a:cs typeface="+mn-cs"/>
              </a:rPr>
              <a:t> (5 .3 Å) 	Cubic ZrO</a:t>
            </a:r>
            <a:r>
              <a:rPr lang="en-US" sz="2000" baseline="-25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(5.147 Å,  ~5.3% compression)</a:t>
            </a:r>
          </a:p>
          <a:p>
            <a:pPr marL="457011" lvl="1" indent="0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			YSZ (5.13 – 5.23 Å,  ~3.5% compression max)</a:t>
            </a:r>
          </a:p>
          <a:p>
            <a:pPr marL="457011" lvl="1" indent="0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                                   </a:t>
            </a:r>
            <a:r>
              <a:rPr lang="en-US" sz="2000" dirty="0" err="1">
                <a:latin typeface="+mn-lt"/>
                <a:cs typeface="+mn-cs"/>
              </a:rPr>
              <a:t>CaF</a:t>
            </a:r>
            <a:r>
              <a:rPr lang="en-US" sz="2000" dirty="0">
                <a:latin typeface="+mn-lt"/>
                <a:cs typeface="+mn-cs"/>
              </a:rPr>
              <a:t> (5.46 Å, ~3% expansion)</a:t>
            </a:r>
          </a:p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Methodologies</a:t>
            </a:r>
          </a:p>
          <a:p>
            <a:pPr marL="342900" indent="-34290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>
                <a:latin typeface="+mn-lt"/>
                <a:cs typeface="+mn-cs"/>
              </a:rPr>
              <a:t>MBE - PLD:</a:t>
            </a:r>
          </a:p>
          <a:p>
            <a:pPr marL="857061" lvl="1" indent="-40005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000" dirty="0">
                <a:latin typeface="+mn-lt"/>
                <a:cs typeface="+mn-cs"/>
              </a:rPr>
              <a:t>Use appropriate sintered sample source.</a:t>
            </a:r>
          </a:p>
          <a:p>
            <a:pPr marL="799911" lvl="1" indent="-34290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000" dirty="0">
                <a:latin typeface="+mn-lt"/>
                <a:cs typeface="+mn-cs"/>
              </a:rPr>
              <a:t>Empirically determine optimum substrate temperature and argon pressure.</a:t>
            </a:r>
          </a:p>
          <a:p>
            <a:pPr marL="799911" lvl="1" indent="-34290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000" dirty="0">
                <a:latin typeface="+mn-lt"/>
                <a:cs typeface="+mn-cs"/>
              </a:rPr>
              <a:t>Characterize growth and structure via in-situ “high pressure compatible” RHEED, XPS, UPS, LEED. </a:t>
            </a:r>
          </a:p>
          <a:p>
            <a:pPr marL="342900" indent="-34290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>
                <a:latin typeface="+mn-lt"/>
                <a:cs typeface="+mn-cs"/>
              </a:rPr>
              <a:t>External characterization, depending on stability in air:</a:t>
            </a:r>
          </a:p>
          <a:p>
            <a:pPr marL="857061" lvl="1" indent="-40005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000" dirty="0">
                <a:latin typeface="+mn-lt"/>
                <a:cs typeface="+mn-cs"/>
              </a:rPr>
              <a:t> 4-probe transport.</a:t>
            </a:r>
          </a:p>
          <a:p>
            <a:pPr marL="857061" lvl="1" indent="-400050" defTabSz="914021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000" dirty="0">
                <a:latin typeface="+mn-lt"/>
                <a:cs typeface="+mn-cs"/>
              </a:rPr>
              <a:t>UV-Vis optical transmission and reflectivity.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0425"/>
            <a:ext cx="70866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itle 26"/>
          <p:cNvSpPr>
            <a:spLocks noGrp="1"/>
          </p:cNvSpPr>
          <p:nvPr>
            <p:ph type="title"/>
          </p:nvPr>
        </p:nvSpPr>
        <p:spPr>
          <a:xfrm>
            <a:off x="990600" y="0"/>
            <a:ext cx="6934200" cy="487363"/>
          </a:xfrm>
        </p:spPr>
        <p:txBody>
          <a:bodyPr/>
          <a:lstStyle/>
          <a:p>
            <a:r>
              <a:rPr lang="en-US" altLang="en-US" sz="3200" b="1" smtClean="0"/>
              <a:t>“An Ideal Lab”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r>
              <a:rPr lang="en-US" altLang="en-US" smtClean="0"/>
              <a:t>The Bottom Line(s)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2025"/>
            <a:ext cx="8226425" cy="4524375"/>
          </a:xfrm>
        </p:spPr>
        <p:txBody>
          <a:bodyPr/>
          <a:lstStyle/>
          <a:p>
            <a:r>
              <a:rPr lang="en-US" altLang="en-US" sz="2000" smtClean="0"/>
              <a:t>For X = S, Se and Te, neither a finite U or a “5% basal” tetragonal distortion has much effect on their respective CuX Fermiologies, and likely transport/magnetic properties dependent thereon.</a:t>
            </a:r>
          </a:p>
          <a:p>
            <a:r>
              <a:rPr lang="en-US" altLang="en-US" sz="2000" smtClean="0"/>
              <a:t>However, the respective Fermi surfaces ...may...may... contain nesting topologies promoting itinerant antiferromagnetism a la Cr, but, unlike Cr, here for X = S, Se, Te, the DOS at Ef is dominated by p-like chalcogenide overlap.</a:t>
            </a:r>
          </a:p>
          <a:p>
            <a:r>
              <a:rPr lang="en-US" altLang="en-US" sz="2000" smtClean="0"/>
              <a:t>Future homework for proxy structure modelling, suggested by preliminary results on “doped” tet-CuO:  Let’s look for electron-phonon mediated superconductivity!</a:t>
            </a:r>
          </a:p>
          <a:p>
            <a:r>
              <a:rPr lang="en-US" altLang="en-US" sz="2000" smtClean="0"/>
              <a:t>But ...most importantly... experiment </a:t>
            </a:r>
            <a:r>
              <a:rPr lang="en-US" altLang="en-US" sz="2000" i="1" smtClean="0"/>
              <a:t>always</a:t>
            </a:r>
            <a:r>
              <a:rPr lang="en-US" altLang="en-US" sz="2000" smtClean="0"/>
              <a:t> rules.  Our fundamental computational finding is that equilibrium rocksalt CuS, CuSe and CuTe structures can in principle exist ...so let’s try to make and dope them and henceforth measure their properties!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5626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B050"/>
                </a:solidFill>
                <a:latin typeface="Arial" charset="0"/>
                <a:cs typeface="DejaVu Sans" pitchFamily="34" charset="0"/>
              </a:rPr>
              <a:t>Finally, there is something quite special about the Cu-O bond in square-planar symmetry!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6167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1" u="sng">
                <a:solidFill>
                  <a:srgbClr val="FF0000"/>
                </a:solidFill>
                <a:latin typeface="Arial" charset="0"/>
                <a:cs typeface="DejaVu Sans" pitchFamily="34" charset="0"/>
              </a:rPr>
              <a:t>...but we knew that already... in 1986 B &amp; M told us so!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Addenda Forward</a:t>
            </a:r>
            <a:br>
              <a:rPr lang="en-US" altLang="en-US" sz="4000" smtClean="0"/>
            </a:br>
            <a:r>
              <a:rPr lang="en-US" altLang="en-US" sz="4000" smtClean="0"/>
              <a:t>-- What’s the Path to Higher Tc? --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8"/>
            <a:ext cx="8458200" cy="452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 known HTSCs are “strong coupled BCS” systems...exclusive of “whatever boson” may be involved. </a:t>
            </a:r>
          </a:p>
          <a:p>
            <a:pPr lvl="1">
              <a:defRPr/>
            </a:pPr>
            <a:r>
              <a:rPr lang="en-US" dirty="0" smtClean="0"/>
              <a:t>Beasley/</a:t>
            </a:r>
            <a:r>
              <a:rPr lang="en-US" dirty="0" err="1" smtClean="0"/>
              <a:t>Gurevich</a:t>
            </a:r>
            <a:r>
              <a:rPr lang="en-US" dirty="0" smtClean="0"/>
              <a:t> have shown strong coupling yielding </a:t>
            </a:r>
            <a:r>
              <a:rPr lang="en-US" dirty="0" err="1" smtClean="0"/>
              <a:t>Tc’s</a:t>
            </a:r>
            <a:r>
              <a:rPr lang="en-US" dirty="0" smtClean="0"/>
              <a:t> ~ 190 K will lead to </a:t>
            </a:r>
            <a:r>
              <a:rPr lang="en-US" dirty="0" smtClean="0">
                <a:sym typeface="Symbol"/>
              </a:rPr>
              <a:t>’s &lt; atomic radius.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Not likely!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So what’s the escape route?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Weak BCS coupling employing higher energy </a:t>
            </a:r>
            <a:r>
              <a:rPr lang="en-US" dirty="0" err="1" smtClean="0">
                <a:sym typeface="Symbol"/>
              </a:rPr>
              <a:t>bosonic</a:t>
            </a:r>
            <a:r>
              <a:rPr lang="en-US" dirty="0" smtClean="0">
                <a:sym typeface="Symbol"/>
              </a:rPr>
              <a:t> glue...e.g., “</a:t>
            </a:r>
            <a:r>
              <a:rPr lang="en-US" dirty="0" err="1" smtClean="0">
                <a:sym typeface="Symbol"/>
              </a:rPr>
              <a:t>excitons</a:t>
            </a:r>
            <a:r>
              <a:rPr lang="en-US" dirty="0" smtClean="0">
                <a:sym typeface="Symbol"/>
              </a:rPr>
              <a:t>,” aka Bill Little’s model.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					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 – Our Computational Tool Box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342758" indent="-342758">
              <a:defRPr/>
            </a:pPr>
            <a:r>
              <a:rPr lang="en-US" dirty="0" smtClean="0"/>
              <a:t>DFT + Hubbard U</a:t>
            </a:r>
          </a:p>
          <a:p>
            <a:pPr marL="742642" lvl="1" indent="-285630">
              <a:defRPr/>
            </a:pPr>
            <a:r>
              <a:rPr lang="en-US" dirty="0" smtClean="0"/>
              <a:t>Quantum Espresso</a:t>
            </a:r>
          </a:p>
          <a:p>
            <a:pPr marL="1142528" lvl="2" indent="-228506">
              <a:defRPr/>
            </a:pPr>
            <a:r>
              <a:rPr lang="en-US" dirty="0" smtClean="0"/>
              <a:t>Bands, </a:t>
            </a:r>
            <a:r>
              <a:rPr lang="en-US" dirty="0" err="1" smtClean="0"/>
              <a:t>Fermiologies</a:t>
            </a:r>
            <a:r>
              <a:rPr lang="en-US" dirty="0" smtClean="0"/>
              <a:t>, States (DOS), Phonons</a:t>
            </a:r>
          </a:p>
          <a:p>
            <a:pPr marL="342758" indent="-342758">
              <a:defRPr/>
            </a:pPr>
            <a:r>
              <a:rPr lang="en-US" dirty="0" smtClean="0"/>
              <a:t>Graphics</a:t>
            </a:r>
          </a:p>
          <a:p>
            <a:pPr marL="742642" lvl="1" indent="-285630">
              <a:defRPr/>
            </a:pPr>
            <a:r>
              <a:rPr lang="en-US" dirty="0" err="1" smtClean="0"/>
              <a:t>Xcrysden</a:t>
            </a:r>
            <a:r>
              <a:rPr lang="en-US" dirty="0" smtClean="0"/>
              <a:t>, XMGRACE</a:t>
            </a:r>
          </a:p>
          <a:p>
            <a:pPr marL="1142528" lvl="2" indent="-228506">
              <a:defRPr/>
            </a:pPr>
            <a:r>
              <a:rPr lang="en-US" dirty="0" smtClean="0"/>
              <a:t>Bandwidths, Fermi Surfaces, Projected DOS</a:t>
            </a:r>
          </a:p>
          <a:p>
            <a:pPr marL="342758" indent="-342758">
              <a:defRPr/>
            </a:pPr>
            <a:r>
              <a:rPr lang="en-US" dirty="0" smtClean="0"/>
              <a:t>Modeling</a:t>
            </a:r>
          </a:p>
          <a:p>
            <a:pPr marL="742642" lvl="1" indent="-285630">
              <a:defRPr/>
            </a:pPr>
            <a:r>
              <a:rPr lang="en-US" dirty="0" smtClean="0"/>
              <a:t>Neel Temperatures a la Van </a:t>
            </a:r>
            <a:r>
              <a:rPr lang="en-US" dirty="0" err="1" smtClean="0"/>
              <a:t>Vleck</a:t>
            </a:r>
            <a:r>
              <a:rPr lang="en-US" dirty="0" smtClean="0"/>
              <a:t>/Anderson/Hubbard</a:t>
            </a:r>
          </a:p>
          <a:p>
            <a:pPr marL="742642" lvl="1" indent="-285630">
              <a:defRPr/>
            </a:pPr>
            <a:r>
              <a:rPr lang="en-US" dirty="0" smtClean="0"/>
              <a:t>Superconductivity via </a:t>
            </a:r>
            <a:r>
              <a:rPr lang="en-US" dirty="0" err="1" smtClean="0"/>
              <a:t>Eliashberg</a:t>
            </a:r>
            <a:r>
              <a:rPr lang="en-US" dirty="0" smtClean="0"/>
              <a:t>/McMillan</a:t>
            </a:r>
          </a:p>
          <a:p>
            <a:pPr marL="457012" lvl="1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dirty="0" err="1" smtClean="0"/>
              <a:t>Phononic</a:t>
            </a:r>
            <a:r>
              <a:rPr lang="en-US" dirty="0" smtClean="0"/>
              <a:t>, </a:t>
            </a:r>
            <a:r>
              <a:rPr lang="en-US" dirty="0" err="1" smtClean="0"/>
              <a:t>Plasmonic</a:t>
            </a:r>
            <a:r>
              <a:rPr lang="en-US" dirty="0" smtClean="0"/>
              <a:t>, or...</a:t>
            </a:r>
            <a:r>
              <a:rPr lang="en-US" dirty="0" err="1" smtClean="0"/>
              <a:t>Excitonic</a:t>
            </a:r>
            <a:r>
              <a:rPr lang="en-US" dirty="0" smtClean="0"/>
              <a:t>,?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0200"/>
            <a:ext cx="3857625" cy="460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990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“Organic </a:t>
            </a:r>
            <a:r>
              <a:rPr lang="en-US" sz="2800" dirty="0" err="1" smtClean="0"/>
              <a:t>Perovskites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324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Mitzi (1999)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860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Back to the Future...PRB 1976</a:t>
            </a:r>
          </a:p>
        </p:txBody>
      </p:sp>
      <p:pic>
        <p:nvPicPr>
          <p:cNvPr id="70659" name="Picture 2" descr="C:\Users\PAULMI~1\AppData\Local\Temp\sc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43000"/>
            <a:ext cx="8751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PAULMI~1\AppData\Local\Temp\sc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895600"/>
            <a:ext cx="36229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429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dispersion relation is at the heart of the “Little Model”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71505" y="30729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0" y="2819400"/>
            <a:ext cx="4787673" cy="2590800"/>
            <a:chOff x="3810000" y="2819400"/>
            <a:chExt cx="4787673" cy="2590800"/>
          </a:xfrm>
        </p:grpSpPr>
        <p:sp>
          <p:nvSpPr>
            <p:cNvPr id="3" name="TextBox 2"/>
            <p:cNvSpPr txBox="1"/>
            <p:nvPr/>
          </p:nvSpPr>
          <p:spPr>
            <a:xfrm>
              <a:off x="3810000" y="2819400"/>
              <a:ext cx="4787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Kirshnitz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Maximov</a:t>
              </a:r>
              <a:r>
                <a:rPr lang="en-US" b="1" dirty="0" smtClean="0"/>
                <a:t> &amp; </a:t>
              </a:r>
              <a:r>
                <a:rPr lang="en-US" b="1" dirty="0" err="1" smtClean="0"/>
                <a:t>Khomskii</a:t>
              </a:r>
              <a:r>
                <a:rPr lang="en-US" b="1" dirty="0" smtClean="0"/>
                <a:t> (KMK)</a:t>
              </a:r>
              <a:endParaRPr lang="en-US" b="1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21272" y="3336693"/>
              <a:ext cx="4776401" cy="2073507"/>
              <a:chOff x="3821272" y="3184293"/>
              <a:chExt cx="4776401" cy="2073507"/>
            </a:xfrm>
          </p:grpSpPr>
          <p:pic>
            <p:nvPicPr>
              <p:cNvPr id="70663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1272" y="3184293"/>
                <a:ext cx="4632388" cy="1840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137466" y="4724400"/>
                <a:ext cx="2460207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038600" y="52578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for a given model we compute the ground state </a:t>
            </a:r>
            <a:r>
              <a:rPr lang="en-US" dirty="0" err="1" smtClean="0"/>
              <a:t>eigenstates</a:t>
            </a:r>
            <a:r>
              <a:rPr lang="en-US" dirty="0" smtClean="0"/>
              <a:t> via DFT...we then need to code KMK and apply to estimate Tc...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248400"/>
            <a:ext cx="854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</a:rPr>
              <a:t>Let’s do it, People!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38275"/>
            <a:ext cx="69151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09800" y="5867400"/>
            <a:ext cx="6400800" cy="457200"/>
            <a:chOff x="2057400" y="5181600"/>
            <a:chExt cx="6400800" cy="457200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H="1">
              <a:off x="1905000" y="5334000"/>
              <a:ext cx="457200" cy="152400"/>
            </a:xfrm>
            <a:prstGeom prst="straightConnector1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" name="TextBox 9"/>
            <p:cNvSpPr txBox="1"/>
            <p:nvPr/>
          </p:nvSpPr>
          <p:spPr>
            <a:xfrm>
              <a:off x="2362200" y="5181600"/>
              <a:ext cx="6096000" cy="400050"/>
            </a:xfrm>
            <a:prstGeom prst="rect">
              <a:avLst/>
            </a:prstGeom>
            <a:solidFill>
              <a:srgbClr val="DAEDEF">
                <a:lumMod val="75000"/>
              </a:srgb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tan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rPr>
                <a:t> = 1/ ;  = (1 + 5)/2 = 1.618… ;  = 31.717…°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" name="Title 11"/>
          <p:cNvSpPr>
            <a:spLocks noGrp="1"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 Fibonacci “Dislocation Line”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5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“Scratch” along the 100 surface of single crystal, say Si, and then “decorate” with a line of, say Al atoms.  Then use DFT + KMK to test “Bill’s idea.”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5"/>
          <p:cNvGraphicFramePr>
            <a:graphicFrameLocks noChangeAspect="1"/>
          </p:cNvGraphicFramePr>
          <p:nvPr/>
        </p:nvGraphicFramePr>
        <p:xfrm>
          <a:off x="1524000" y="1974850"/>
          <a:ext cx="6096000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Photo Editor Photo" r:id="rId3" imgW="17535140" imgH="8359865" progId="MSPhotoEd.3">
                  <p:embed/>
                </p:oleObj>
              </mc:Choice>
              <mc:Fallback>
                <p:oleObj name="Photo Editor Photo" r:id="rId3" imgW="17535140" imgH="835986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74850"/>
                        <a:ext cx="6096000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657600" y="2590800"/>
            <a:ext cx="5105400" cy="1209675"/>
            <a:chOff x="2304" y="1632"/>
            <a:chExt cx="3216" cy="762"/>
          </a:xfrm>
        </p:grpSpPr>
        <p:sp>
          <p:nvSpPr>
            <p:cNvPr id="71690" name="AutoShape 6"/>
            <p:cNvSpPr>
              <a:spLocks noChangeArrowheads="1"/>
            </p:cNvSpPr>
            <p:nvPr/>
          </p:nvSpPr>
          <p:spPr bwMode="auto">
            <a:xfrm>
              <a:off x="2304" y="2052"/>
              <a:ext cx="2256" cy="33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/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691" name="AutoShape 7"/>
            <p:cNvSpPr>
              <a:spLocks noChangeArrowheads="1"/>
            </p:cNvSpPr>
            <p:nvPr/>
          </p:nvSpPr>
          <p:spPr bwMode="auto">
            <a:xfrm>
              <a:off x="4800" y="1632"/>
              <a:ext cx="720" cy="2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defTabSz="914400"/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</a:rPr>
                <a:t>700 K !</a:t>
              </a: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692" name="Line 8"/>
            <p:cNvSpPr>
              <a:spLocks noChangeShapeType="1"/>
            </p:cNvSpPr>
            <p:nvPr/>
          </p:nvSpPr>
          <p:spPr bwMode="auto">
            <a:xfrm flipV="1">
              <a:off x="2310" y="1632"/>
              <a:ext cx="2496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Line 9"/>
            <p:cNvSpPr>
              <a:spLocks noChangeShapeType="1"/>
            </p:cNvSpPr>
            <p:nvPr/>
          </p:nvSpPr>
          <p:spPr bwMode="auto">
            <a:xfrm flipV="1">
              <a:off x="4524" y="1866"/>
              <a:ext cx="96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029200" y="4638675"/>
            <a:ext cx="3276600" cy="1228725"/>
            <a:chOff x="3168" y="2922"/>
            <a:chExt cx="2064" cy="774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3168" y="2922"/>
              <a:ext cx="432" cy="96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4128" y="3312"/>
              <a:ext cx="1104" cy="38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rgbClr val="3333CC"/>
                  </a:solidFill>
                  <a:latin typeface="Times New Roman" pitchFamily="18" charset="0"/>
                  <a:cs typeface="Arial"/>
                </a:rPr>
                <a:t>May, </a:t>
              </a:r>
              <a:r>
                <a:rPr lang="en-US" sz="2400" b="1" u="sng" kern="0" dirty="0">
                  <a:solidFill>
                    <a:srgbClr val="3333CC"/>
                  </a:solidFill>
                  <a:latin typeface="Times New Roman" pitchFamily="18" charset="0"/>
                  <a:cs typeface="Arial"/>
                </a:rPr>
                <a:t>2028</a:t>
              </a:r>
              <a:endParaRPr lang="en-US" sz="2400" kern="0" dirty="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168" y="3024"/>
              <a:ext cx="1008" cy="67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600" y="2928"/>
              <a:ext cx="1584" cy="384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</p:grpSp>
      <p:sp>
        <p:nvSpPr>
          <p:cNvPr id="71685" name="Title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Future?</a:t>
            </a:r>
            <a:br>
              <a:rPr lang="en-US" altLang="en-US" smtClean="0"/>
            </a:br>
            <a:r>
              <a:rPr lang="en-US" altLang="en-US" sz="3600" smtClean="0"/>
              <a:t>Physics Today, November 1998</a:t>
            </a:r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5105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NB!  The plot of this story is fiction...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But the Science is </a:t>
            </a:r>
            <a:r>
              <a:rPr lang="en-US" sz="3600" b="1" i="1" dirty="0" smtClean="0">
                <a:solidFill>
                  <a:srgbClr val="FF0000"/>
                </a:solidFill>
              </a:rPr>
              <a:t>not</a:t>
            </a:r>
            <a:r>
              <a:rPr lang="en-US" sz="2800" b="1" i="1" dirty="0" smtClean="0">
                <a:solidFill>
                  <a:srgbClr val="FF0000"/>
                </a:solidFill>
              </a:rPr>
              <a:t>!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609600" y="6019800"/>
            <a:ext cx="7696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371600" y="609600"/>
            <a:ext cx="0" cy="541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TextBox 15"/>
          <p:cNvSpPr txBox="1">
            <a:spLocks noChangeArrowheads="1"/>
          </p:cNvSpPr>
          <p:nvPr/>
        </p:nvSpPr>
        <p:spPr bwMode="auto">
          <a:xfrm>
            <a:off x="2819400" y="61722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“Configuration/Coordination Space”</a:t>
            </a:r>
          </a:p>
        </p:txBody>
      </p:sp>
      <p:sp>
        <p:nvSpPr>
          <p:cNvPr id="45061" name="TextBox 16"/>
          <p:cNvSpPr txBox="1">
            <a:spLocks noChangeArrowheads="1"/>
          </p:cNvSpPr>
          <p:nvPr/>
        </p:nvSpPr>
        <p:spPr bwMode="auto">
          <a:xfrm>
            <a:off x="304800" y="250507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Relative Ground</a:t>
            </a:r>
          </a:p>
          <a:p>
            <a:pPr algn="ctr" eaLnBrk="1" hangingPunct="1"/>
            <a:r>
              <a:rPr lang="en-US" altLang="en-US" b="1"/>
              <a:t>State</a:t>
            </a:r>
          </a:p>
          <a:p>
            <a:pPr algn="ctr" eaLnBrk="1" hangingPunct="1"/>
            <a:r>
              <a:rPr lang="en-US" altLang="en-US" b="1"/>
              <a:t>Energies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10200" y="3200400"/>
            <a:ext cx="3200400" cy="3962400"/>
            <a:chOff x="5410203" y="3200400"/>
            <a:chExt cx="3200400" cy="3962400"/>
          </a:xfrm>
        </p:grpSpPr>
        <p:grpSp>
          <p:nvGrpSpPr>
            <p:cNvPr id="45082" name="Group 12"/>
            <p:cNvGrpSpPr>
              <a:grpSpLocks/>
            </p:cNvGrpSpPr>
            <p:nvPr/>
          </p:nvGrpSpPr>
          <p:grpSpPr bwMode="auto">
            <a:xfrm>
              <a:off x="5410203" y="3657600"/>
              <a:ext cx="3200400" cy="3505200"/>
              <a:chOff x="1152053" y="1828800"/>
              <a:chExt cx="3115147" cy="3505200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450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741" y="3581400"/>
              <a:ext cx="1485900" cy="116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4" name="TextBox 17"/>
            <p:cNvSpPr txBox="1">
              <a:spLocks noChangeArrowheads="1"/>
            </p:cNvSpPr>
            <p:nvPr/>
          </p:nvSpPr>
          <p:spPr bwMode="auto">
            <a:xfrm>
              <a:off x="6952306" y="3200400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Tennorite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3400" y="0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The Various </a:t>
            </a:r>
            <a:r>
              <a:rPr lang="en-US" sz="2800" b="1" dirty="0">
                <a:solidFill>
                  <a:srgbClr val="00B0F0"/>
                </a:solidFill>
                <a:latin typeface="+mn-lt"/>
                <a:cs typeface="+mn-cs"/>
              </a:rPr>
              <a:t>F</a:t>
            </a:r>
            <a:r>
              <a:rPr lang="en-US" sz="2800" b="1" dirty="0">
                <a:solidFill>
                  <a:schemeClr val="accent6"/>
                </a:solidFill>
                <a:latin typeface="+mn-lt"/>
                <a:cs typeface="+mn-cs"/>
              </a:rPr>
              <a:t>l</a:t>
            </a:r>
            <a:r>
              <a:rPr lang="en-US" sz="2800" b="1" dirty="0">
                <a:solidFill>
                  <a:schemeClr val="accent2"/>
                </a:solidFill>
                <a:latin typeface="+mn-lt"/>
                <a:cs typeface="+mn-cs"/>
              </a:rPr>
              <a:t>a</a:t>
            </a:r>
            <a:r>
              <a:rPr lang="en-US" sz="2800" b="1" dirty="0">
                <a:solidFill>
                  <a:srgbClr val="92D050"/>
                </a:solidFill>
                <a:latin typeface="+mn-lt"/>
                <a:cs typeface="+mn-cs"/>
              </a:rPr>
              <a:t>v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o</a:t>
            </a:r>
            <a:r>
              <a:rPr lang="en-US" sz="2800" b="1" dirty="0">
                <a:solidFill>
                  <a:srgbClr val="7030A0"/>
                </a:solidFill>
                <a:latin typeface="+mn-lt"/>
                <a:cs typeface="+mn-cs"/>
              </a:rPr>
              <a:t>r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s</a:t>
            </a:r>
            <a:r>
              <a:rPr lang="en-US" sz="2800" b="1" dirty="0">
                <a:latin typeface="+mn-lt"/>
                <a:cs typeface="+mn-cs"/>
              </a:rPr>
              <a:t> of Copper “Monoxide”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8000" y="1849438"/>
            <a:ext cx="3200400" cy="4246562"/>
            <a:chOff x="3048000" y="1849901"/>
            <a:chExt cx="3200400" cy="4246099"/>
          </a:xfrm>
        </p:grpSpPr>
        <p:grpSp>
          <p:nvGrpSpPr>
            <p:cNvPr id="45077" name="Group 9"/>
            <p:cNvGrpSpPr>
              <a:grpSpLocks/>
            </p:cNvGrpSpPr>
            <p:nvPr/>
          </p:nvGrpSpPr>
          <p:grpSpPr bwMode="auto">
            <a:xfrm>
              <a:off x="3048000" y="2590800"/>
              <a:ext cx="3200400" cy="3505200"/>
              <a:chOff x="1152053" y="1828800"/>
              <a:chExt cx="3115147" cy="3505200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4507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193980"/>
              <a:ext cx="1211649" cy="169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9" name="TextBox 22"/>
            <p:cNvSpPr txBox="1">
              <a:spLocks noChangeArrowheads="1"/>
            </p:cNvSpPr>
            <p:nvPr/>
          </p:nvSpPr>
          <p:spPr bwMode="auto">
            <a:xfrm>
              <a:off x="4611988" y="1849901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“1-2-3”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62000" y="990600"/>
            <a:ext cx="3200400" cy="4038600"/>
            <a:chOff x="762000" y="990600"/>
            <a:chExt cx="3200400" cy="4038600"/>
          </a:xfrm>
        </p:grpSpPr>
        <p:grpSp>
          <p:nvGrpSpPr>
            <p:cNvPr id="45072" name="Group 8"/>
            <p:cNvGrpSpPr>
              <a:grpSpLocks/>
            </p:cNvGrpSpPr>
            <p:nvPr/>
          </p:nvGrpSpPr>
          <p:grpSpPr bwMode="auto">
            <a:xfrm>
              <a:off x="762000" y="1524000"/>
              <a:ext cx="3200400" cy="3505200"/>
              <a:chOff x="1152053" y="1828800"/>
              <a:chExt cx="3115147" cy="3505200"/>
            </a:xfrm>
          </p:grpSpPr>
          <p:sp>
            <p:nvSpPr>
              <p:cNvPr id="6" name="Arc 5"/>
              <p:cNvSpPr/>
              <p:nvPr/>
            </p:nvSpPr>
            <p:spPr>
              <a:xfrm>
                <a:off x="2209800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1152053" y="1828800"/>
                <a:ext cx="2057400" cy="3505200"/>
              </a:xfrm>
              <a:prstGeom prst="arc">
                <a:avLst/>
              </a:prstGeom>
              <a:ln w="15875">
                <a:solidFill>
                  <a:srgbClr val="C00000"/>
                </a:solidFill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02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4507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4" y="1371602"/>
              <a:ext cx="1301183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Box 23"/>
            <p:cNvSpPr txBox="1">
              <a:spLocks noChangeArrowheads="1"/>
            </p:cNvSpPr>
            <p:nvPr/>
          </p:nvSpPr>
          <p:spPr bwMode="auto">
            <a:xfrm>
              <a:off x="2160759" y="990600"/>
              <a:ext cx="137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tet-rs-CuO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532188" y="609600"/>
            <a:ext cx="3859212" cy="954088"/>
            <a:chOff x="3532359" y="609600"/>
            <a:chExt cx="3859040" cy="954107"/>
          </a:xfrm>
        </p:grpSpPr>
        <p:sp>
          <p:nvSpPr>
            <p:cNvPr id="45070" name="TextBox 24"/>
            <p:cNvSpPr txBox="1">
              <a:spLocks noChangeArrowheads="1"/>
            </p:cNvSpPr>
            <p:nvPr/>
          </p:nvSpPr>
          <p:spPr bwMode="auto">
            <a:xfrm>
              <a:off x="4523242" y="609600"/>
              <a:ext cx="2868157" cy="954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en-US" sz="1400"/>
                <a:t>Siemons, et al. (2009)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/>
                <a:t>Grant (2008)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/>
                <a:t>Franchini Group (2011)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en-US" sz="1400"/>
                <a:t>Cococcioni Group (2011)</a:t>
              </a:r>
            </a:p>
          </p:txBody>
        </p:sp>
        <p:cxnSp>
          <p:nvCxnSpPr>
            <p:cNvPr id="29" name="Straight Arrow Connector 28"/>
            <p:cNvCxnSpPr>
              <a:stCxn id="45070" idx="1"/>
              <a:endCxn id="45074" idx="3"/>
            </p:cNvCxnSpPr>
            <p:nvPr/>
          </p:nvCxnSpPr>
          <p:spPr>
            <a:xfrm flipH="1">
              <a:off x="3532359" y="1087448"/>
              <a:ext cx="990556" cy="873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1" name="Group 15360"/>
          <p:cNvGrpSpPr>
            <a:grpSpLocks/>
          </p:cNvGrpSpPr>
          <p:nvPr/>
        </p:nvGrpSpPr>
        <p:grpSpPr bwMode="auto">
          <a:xfrm>
            <a:off x="1600200" y="2667000"/>
            <a:ext cx="2535238" cy="3070225"/>
            <a:chOff x="1600199" y="2667002"/>
            <a:chExt cx="2534495" cy="3070322"/>
          </a:xfrm>
        </p:grpSpPr>
        <p:sp>
          <p:nvSpPr>
            <p:cNvPr id="45068" name="TextBox 25"/>
            <p:cNvSpPr txBox="1">
              <a:spLocks noChangeArrowheads="1"/>
            </p:cNvSpPr>
            <p:nvPr/>
          </p:nvSpPr>
          <p:spPr bwMode="auto">
            <a:xfrm>
              <a:off x="1600199" y="3705999"/>
              <a:ext cx="2534495" cy="2031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Can we </a:t>
              </a:r>
              <a:r>
                <a:rPr lang="en-US" altLang="en-US" u="sng"/>
                <a:t>compute/synthesize</a:t>
              </a:r>
              <a:r>
                <a:rPr lang="en-US" altLang="en-US"/>
                <a:t> </a:t>
              </a:r>
            </a:p>
            <a:p>
              <a:pPr eaLnBrk="1" hangingPunct="1"/>
              <a:r>
                <a:rPr lang="en-US" altLang="en-US"/>
                <a:t>the </a:t>
              </a:r>
              <a:r>
                <a:rPr lang="en-US" altLang="en-US" u="sng"/>
                <a:t>S, Se, Te </a:t>
              </a:r>
              <a:r>
                <a:rPr lang="en-US" altLang="en-US"/>
                <a:t>analogues</a:t>
              </a:r>
            </a:p>
            <a:p>
              <a:pPr eaLnBrk="1" hangingPunct="1"/>
              <a:r>
                <a:rPr lang="en-US" altLang="en-US"/>
                <a:t>...and what would be their physical properties wrt magnetism and superconductivity?</a:t>
              </a:r>
            </a:p>
          </p:txBody>
        </p:sp>
        <p:cxnSp>
          <p:nvCxnSpPr>
            <p:cNvPr id="15360" name="Straight Arrow Connector 15359"/>
            <p:cNvCxnSpPr>
              <a:stCxn id="45068" idx="0"/>
              <a:endCxn id="45073" idx="2"/>
            </p:cNvCxnSpPr>
            <p:nvPr/>
          </p:nvCxnSpPr>
          <p:spPr>
            <a:xfrm flipH="1" flipV="1">
              <a:off x="2860305" y="2667002"/>
              <a:ext cx="7936" cy="10382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Rocksalt af-CuX Crystallography</a:t>
            </a:r>
          </a:p>
        </p:txBody>
      </p:sp>
      <p:grpSp>
        <p:nvGrpSpPr>
          <p:cNvPr id="46083" name="Group 11"/>
          <p:cNvGrpSpPr>
            <a:grpSpLocks/>
          </p:cNvGrpSpPr>
          <p:nvPr/>
        </p:nvGrpSpPr>
        <p:grpSpPr bwMode="auto">
          <a:xfrm>
            <a:off x="381000" y="1066800"/>
            <a:ext cx="3917950" cy="4343400"/>
            <a:chOff x="381000" y="1066800"/>
            <a:chExt cx="3917288" cy="4343399"/>
          </a:xfrm>
        </p:grpSpPr>
        <p:pic>
          <p:nvPicPr>
            <p:cNvPr id="4610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10320"/>
              <a:ext cx="3917288" cy="38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9" name="TextBox 5"/>
            <p:cNvSpPr txBox="1">
              <a:spLocks noChangeArrowheads="1"/>
            </p:cNvSpPr>
            <p:nvPr/>
          </p:nvSpPr>
          <p:spPr bwMode="auto">
            <a:xfrm>
              <a:off x="838200" y="10668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nm-Translational Unit Cell</a:t>
              </a:r>
            </a:p>
          </p:txBody>
        </p:sp>
        <p:sp>
          <p:nvSpPr>
            <p:cNvPr id="46110" name="TextBox 7"/>
            <p:cNvSpPr txBox="1">
              <a:spLocks noChangeArrowheads="1"/>
            </p:cNvSpPr>
            <p:nvPr/>
          </p:nvSpPr>
          <p:spPr bwMode="auto">
            <a:xfrm>
              <a:off x="457200" y="1752600"/>
              <a:ext cx="9144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Cu (</a:t>
              </a:r>
              <a:r>
                <a:rPr lang="en-US" altLang="en-US" sz="1400" b="1">
                  <a:solidFill>
                    <a:srgbClr val="0070C0"/>
                  </a:solidFill>
                </a:rPr>
                <a:t>Blue</a:t>
              </a:r>
              <a:r>
                <a:rPr lang="en-US" altLang="en-US" sz="1400" b="1"/>
                <a:t>)</a:t>
              </a:r>
            </a:p>
          </p:txBody>
        </p:sp>
        <p:sp>
          <p:nvSpPr>
            <p:cNvPr id="46111" name="TextBox 9"/>
            <p:cNvSpPr txBox="1">
              <a:spLocks noChangeArrowheads="1"/>
            </p:cNvSpPr>
            <p:nvPr/>
          </p:nvSpPr>
          <p:spPr bwMode="auto">
            <a:xfrm>
              <a:off x="457200" y="2209800"/>
              <a:ext cx="9144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X (</a:t>
              </a:r>
              <a:r>
                <a:rPr lang="en-US" altLang="en-US" sz="1400" b="1">
                  <a:solidFill>
                    <a:srgbClr val="FF0000"/>
                  </a:solidFill>
                </a:rPr>
                <a:t>Red</a:t>
              </a:r>
              <a:r>
                <a:rPr lang="en-US" altLang="en-US" sz="1400" b="1"/>
                <a:t>)</a:t>
              </a:r>
            </a:p>
          </p:txBody>
        </p:sp>
      </p:grpSp>
      <p:grpSp>
        <p:nvGrpSpPr>
          <p:cNvPr id="46084" name="Group 12"/>
          <p:cNvGrpSpPr>
            <a:grpSpLocks/>
          </p:cNvGrpSpPr>
          <p:nvPr/>
        </p:nvGrpSpPr>
        <p:grpSpPr bwMode="auto">
          <a:xfrm>
            <a:off x="4819650" y="1066800"/>
            <a:ext cx="3943350" cy="4343400"/>
            <a:chOff x="4819869" y="1066800"/>
            <a:chExt cx="3943131" cy="4343399"/>
          </a:xfrm>
        </p:grpSpPr>
        <p:pic>
          <p:nvPicPr>
            <p:cNvPr id="46104" name="Picture 2" descr="C:\Users\PAULMI~1\AppData\Local\Temp\scl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869" y="1537481"/>
              <a:ext cx="3943131" cy="387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5" name="TextBox 6"/>
            <p:cNvSpPr txBox="1">
              <a:spLocks noChangeArrowheads="1"/>
            </p:cNvSpPr>
            <p:nvPr/>
          </p:nvSpPr>
          <p:spPr bwMode="auto">
            <a:xfrm>
              <a:off x="5334000" y="10668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af-Primitive Cell</a:t>
              </a:r>
            </a:p>
          </p:txBody>
        </p:sp>
        <p:sp>
          <p:nvSpPr>
            <p:cNvPr id="46106" name="TextBox 8"/>
            <p:cNvSpPr txBox="1">
              <a:spLocks noChangeArrowheads="1"/>
            </p:cNvSpPr>
            <p:nvPr/>
          </p:nvSpPr>
          <p:spPr bwMode="auto">
            <a:xfrm>
              <a:off x="4953000" y="2209799"/>
              <a:ext cx="9144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X (</a:t>
              </a:r>
              <a:r>
                <a:rPr lang="en-US" altLang="en-US" sz="1400" b="1">
                  <a:solidFill>
                    <a:srgbClr val="FF0000"/>
                  </a:solidFill>
                </a:rPr>
                <a:t>Red</a:t>
              </a:r>
              <a:r>
                <a:rPr lang="en-US" altLang="en-US" sz="1400" b="1"/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212" y="1752600"/>
              <a:ext cx="1576300" cy="30797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Cu (</a:t>
              </a: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+mn-lt"/>
                  <a:cs typeface="+mn-cs"/>
                </a:rPr>
                <a:t>Bronze</a:t>
              </a:r>
              <a:r>
                <a:rPr lang="en-US" sz="1400" b="1" dirty="0">
                  <a:solidFill>
                    <a:srgbClr val="0070C0"/>
                  </a:solidFill>
                  <a:latin typeface="+mn-lt"/>
                  <a:cs typeface="+mn-cs"/>
                </a:rPr>
                <a:t>, </a:t>
              </a:r>
              <a:r>
                <a:rPr lang="en-US" sz="1400" b="1" dirty="0">
                  <a:solidFill>
                    <a:srgbClr val="92D050"/>
                  </a:solidFill>
                  <a:latin typeface="+mn-lt"/>
                  <a:cs typeface="+mn-cs"/>
                </a:rPr>
                <a:t>Green</a:t>
              </a:r>
              <a:r>
                <a:rPr lang="en-US" sz="1400" b="1" dirty="0">
                  <a:latin typeface="+mn-lt"/>
                  <a:cs typeface="+mn-cs"/>
                </a:rPr>
                <a:t>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6250" y="5573712"/>
            <a:ext cx="8286750" cy="1208088"/>
            <a:chOff x="476250" y="5573712"/>
            <a:chExt cx="8286750" cy="1208088"/>
          </a:xfrm>
        </p:grpSpPr>
        <p:sp>
          <p:nvSpPr>
            <p:cNvPr id="46092" name="TextBox 14"/>
            <p:cNvSpPr txBox="1">
              <a:spLocks noChangeArrowheads="1"/>
            </p:cNvSpPr>
            <p:nvPr/>
          </p:nvSpPr>
          <p:spPr bwMode="auto">
            <a:xfrm>
              <a:off x="476250" y="5955198"/>
              <a:ext cx="4572142" cy="3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/>
                <a:t>Note:  The </a:t>
              </a:r>
              <a:r>
                <a:rPr lang="en-US" altLang="en-US" dirty="0" err="1"/>
                <a:t>af</a:t>
              </a:r>
              <a:r>
                <a:rPr lang="en-US" altLang="en-US" dirty="0"/>
                <a:t>-”</a:t>
              </a:r>
              <a:r>
                <a:rPr lang="en-US" altLang="en-US" dirty="0" err="1"/>
                <a:t>translationally</a:t>
              </a:r>
              <a:r>
                <a:rPr lang="en-US" altLang="en-US" dirty="0"/>
                <a:t> asymmetric unit”  </a:t>
              </a:r>
            </a:p>
          </p:txBody>
        </p:sp>
        <p:pic>
          <p:nvPicPr>
            <p:cNvPr id="46093" name="Picture 2" descr="C:\Users\PAULMI~1\AppData\Local\Temp\scl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816" y="5955198"/>
              <a:ext cx="2695659" cy="40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TextBox 16"/>
            <p:cNvSpPr txBox="1">
              <a:spLocks noChangeArrowheads="1"/>
            </p:cNvSpPr>
            <p:nvPr/>
          </p:nvSpPr>
          <p:spPr bwMode="auto">
            <a:xfrm>
              <a:off x="7791678" y="5964252"/>
              <a:ext cx="971322" cy="3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contains</a:t>
              </a:r>
            </a:p>
          </p:txBody>
        </p:sp>
        <p:sp>
          <p:nvSpPr>
            <p:cNvPr id="46095" name="TextBox 17"/>
            <p:cNvSpPr txBox="1">
              <a:spLocks noChangeArrowheads="1"/>
            </p:cNvSpPr>
            <p:nvPr/>
          </p:nvSpPr>
          <p:spPr bwMode="auto">
            <a:xfrm>
              <a:off x="1162070" y="6412437"/>
              <a:ext cx="7467834" cy="3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two Cu ions to correctly represent the doubly-periodic spin up/down ordering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5323835" y="5964237"/>
              <a:ext cx="0" cy="36988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6773418" y="6098557"/>
              <a:ext cx="0" cy="36936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5313363" y="5649912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6773863" y="5649912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29" name="Straight Arrow Connector 22528"/>
            <p:cNvCxnSpPr/>
            <p:nvPr/>
          </p:nvCxnSpPr>
          <p:spPr bwMode="auto">
            <a:xfrm flipH="1">
              <a:off x="5313363" y="5764212"/>
              <a:ext cx="5730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32" name="Straight Arrow Connector 22531"/>
            <p:cNvCxnSpPr/>
            <p:nvPr/>
          </p:nvCxnSpPr>
          <p:spPr bwMode="auto">
            <a:xfrm>
              <a:off x="6267450" y="5764212"/>
              <a:ext cx="5064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02" name="TextBox 22532"/>
            <p:cNvSpPr txBox="1">
              <a:spLocks noChangeArrowheads="1"/>
            </p:cNvSpPr>
            <p:nvPr/>
          </p:nvSpPr>
          <p:spPr bwMode="auto">
            <a:xfrm>
              <a:off x="5810416" y="5574166"/>
              <a:ext cx="521313" cy="3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“U”</a:t>
              </a:r>
            </a:p>
          </p:txBody>
        </p:sp>
        <p:cxnSp>
          <p:nvCxnSpPr>
            <p:cNvPr id="22535" name="Straight Connector 22534"/>
            <p:cNvCxnSpPr/>
            <p:nvPr/>
          </p:nvCxnSpPr>
          <p:spPr bwMode="auto">
            <a:xfrm>
              <a:off x="5019675" y="5573712"/>
              <a:ext cx="269557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 bwMode="auto">
          <a:xfrm flipV="1">
            <a:off x="5810250" y="2528887"/>
            <a:ext cx="1981200" cy="167322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V="1">
            <a:off x="6521450" y="3365500"/>
            <a:ext cx="288925" cy="220821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3" name="Group 22542"/>
          <p:cNvGrpSpPr>
            <a:grpSpLocks/>
          </p:cNvGrpSpPr>
          <p:nvPr/>
        </p:nvGrpSpPr>
        <p:grpSpPr bwMode="auto">
          <a:xfrm>
            <a:off x="5383213" y="2043113"/>
            <a:ext cx="3379787" cy="3367087"/>
            <a:chOff x="5383030" y="2043721"/>
            <a:chExt cx="3379970" cy="3366478"/>
          </a:xfrm>
        </p:grpSpPr>
        <p:pic>
          <p:nvPicPr>
            <p:cNvPr id="46087" name="Picture 3" descr="C:\Users\PAULMI~1\AppData\Local\Temp\scl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030" y="2043721"/>
              <a:ext cx="3379970" cy="336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TextBox 22541"/>
            <p:cNvSpPr txBox="1">
              <a:spLocks noChangeArrowheads="1"/>
            </p:cNvSpPr>
            <p:nvPr/>
          </p:nvSpPr>
          <p:spPr bwMode="auto">
            <a:xfrm>
              <a:off x="7620000" y="2133600"/>
              <a:ext cx="990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/>
                <a:t>Brillouin</a:t>
              </a:r>
            </a:p>
            <a:p>
              <a:pPr algn="r" eaLnBrk="1" hangingPunct="1"/>
              <a:r>
                <a:rPr lang="en-US" altLang="en-US"/>
                <a:t>Zone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4"/>
          <p:cNvGrpSpPr>
            <a:grpSpLocks/>
          </p:cNvGrpSpPr>
          <p:nvPr/>
        </p:nvGrpSpPr>
        <p:grpSpPr bwMode="auto">
          <a:xfrm>
            <a:off x="76200" y="404813"/>
            <a:ext cx="4038600" cy="3262312"/>
            <a:chOff x="76200" y="405497"/>
            <a:chExt cx="4038600" cy="3262268"/>
          </a:xfrm>
        </p:grpSpPr>
        <p:pic>
          <p:nvPicPr>
            <p:cNvPr id="471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67468"/>
              <a:ext cx="4038600" cy="2900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8" name="TextBox 1"/>
            <p:cNvSpPr txBox="1">
              <a:spLocks noChangeArrowheads="1"/>
            </p:cNvSpPr>
            <p:nvPr/>
          </p:nvSpPr>
          <p:spPr bwMode="auto">
            <a:xfrm>
              <a:off x="1219200" y="405497"/>
              <a:ext cx="1676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CuO (a ≈ 4.1 Å)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40213" y="385763"/>
            <a:ext cx="4827587" cy="3276600"/>
            <a:chOff x="4240740" y="386277"/>
            <a:chExt cx="4827060" cy="3276019"/>
          </a:xfrm>
        </p:grpSpPr>
        <p:pic>
          <p:nvPicPr>
            <p:cNvPr id="47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740" y="762941"/>
              <a:ext cx="4827060" cy="289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6" name="TextBox 5"/>
            <p:cNvSpPr txBox="1">
              <a:spLocks noChangeArrowheads="1"/>
            </p:cNvSpPr>
            <p:nvPr/>
          </p:nvSpPr>
          <p:spPr bwMode="auto">
            <a:xfrm>
              <a:off x="5791200" y="386277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CuS (a ≈ 4.7 Å)</a:t>
              </a:r>
            </a:p>
          </p:txBody>
        </p:sp>
      </p:grpSp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228600" y="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CuX (Cubic, Equilibrium Lattice Constant(s))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3821113"/>
            <a:ext cx="4038600" cy="2808287"/>
            <a:chOff x="304801" y="3821668"/>
            <a:chExt cx="4038599" cy="2807732"/>
          </a:xfrm>
        </p:grpSpPr>
        <p:pic>
          <p:nvPicPr>
            <p:cNvPr id="471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4195265"/>
              <a:ext cx="4038599" cy="2434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4" name="TextBox 9"/>
            <p:cNvSpPr txBox="1">
              <a:spLocks noChangeArrowheads="1"/>
            </p:cNvSpPr>
            <p:nvPr/>
          </p:nvSpPr>
          <p:spPr bwMode="auto">
            <a:xfrm>
              <a:off x="1371600" y="3821668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CuSe (a ≈ 5.0 Å)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99000" y="3821113"/>
            <a:ext cx="4064000" cy="2806700"/>
            <a:chOff x="4699000" y="3821668"/>
            <a:chExt cx="4064000" cy="2805869"/>
          </a:xfrm>
        </p:grpSpPr>
        <p:pic>
          <p:nvPicPr>
            <p:cNvPr id="4711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0" y="4180977"/>
              <a:ext cx="4064000" cy="244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2" name="TextBox 10"/>
            <p:cNvSpPr txBox="1">
              <a:spLocks noChangeArrowheads="1"/>
            </p:cNvSpPr>
            <p:nvPr/>
          </p:nvSpPr>
          <p:spPr bwMode="auto">
            <a:xfrm>
              <a:off x="5943600" y="3821668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CuTe (a ≈ 5.3 Å)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304800" y="76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36" tIns="41469" rIns="82936" bIns="41469" anchor="ctr"/>
          <a:lstStyle>
            <a:lvl1pPr defTabSz="414338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9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1pPr>
            <a:lvl2pPr marL="742950" indent="-285750" defTabSz="414338" eaLnBrk="0" hangingPunct="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5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2pPr>
            <a:lvl3pPr marL="1143000" indent="-228600" defTabSz="414338" eaLnBrk="0" hangingPunct="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3pPr>
            <a:lvl4pPr marL="1600200" indent="-228600" defTabSz="414338" eaLnBrk="0" hangingPunct="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4pPr>
            <a:lvl5pPr marL="2057400" indent="-228600" defTabSz="414338" eaLnBrk="0" hangingPunct="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 eaLnBrk="1">
              <a:spcAft>
                <a:spcPct val="0"/>
              </a:spcAft>
              <a:buFontTx/>
              <a:buNone/>
            </a:pPr>
            <a:r>
              <a:rPr lang="en-GB" altLang="en-US" sz="2800" b="1"/>
              <a:t>What Does Experiment Say About Rocksalt CuO?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Arial" charset="0"/>
                <a:cs typeface="DejaVu Sans" pitchFamily="34" charset="0"/>
              </a:rPr>
              <a:t>It’s </a:t>
            </a:r>
            <a:r>
              <a:rPr lang="en-US" altLang="en-US" i="1" u="sng">
                <a:solidFill>
                  <a:srgbClr val="FF0000"/>
                </a:solidFill>
                <a:latin typeface="Arial" charset="0"/>
                <a:cs typeface="DejaVu Sans" pitchFamily="34" charset="0"/>
              </a:rPr>
              <a:t>Tetragonal(!)</a:t>
            </a:r>
            <a:r>
              <a:rPr lang="en-US" altLang="en-US">
                <a:latin typeface="Arial" charset="0"/>
                <a:cs typeface="DejaVu Sans" pitchFamily="34" charset="0"/>
              </a:rPr>
              <a:t> for 4-6 monolayers forced-epi grown on STO yielding a film with lattice constants a = b = 3.905 Å, and c/a ≈ 1.3, representing a </a:t>
            </a:r>
            <a:r>
              <a:rPr lang="en-US" altLang="en-US" i="1" u="sng">
                <a:solidFill>
                  <a:srgbClr val="FF0000"/>
                </a:solidFill>
                <a:latin typeface="Arial" charset="0"/>
                <a:cs typeface="DejaVu Sans" pitchFamily="34" charset="0"/>
              </a:rPr>
              <a:t>5% basal-plane contraction</a:t>
            </a:r>
            <a:r>
              <a:rPr lang="en-US" altLang="en-US">
                <a:latin typeface="Arial" charset="0"/>
                <a:cs typeface="DejaVu Sans" pitchFamily="34" charset="0"/>
              </a:rPr>
              <a:t> down from pure cubic having a = b = c = 4.1 Å.  (Siemons, et al, PRB 79, 195122 (2009))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" y="1600200"/>
            <a:ext cx="8297863" cy="5181600"/>
            <a:chOff x="617802" y="1600200"/>
            <a:chExt cx="8297599" cy="5181600"/>
          </a:xfrm>
        </p:grpSpPr>
        <p:grpSp>
          <p:nvGrpSpPr>
            <p:cNvPr id="48133" name="Group 1"/>
            <p:cNvGrpSpPr>
              <a:grpSpLocks/>
            </p:cNvGrpSpPr>
            <p:nvPr/>
          </p:nvGrpSpPr>
          <p:grpSpPr bwMode="auto">
            <a:xfrm>
              <a:off x="617802" y="1600200"/>
              <a:ext cx="7840398" cy="5181600"/>
              <a:chOff x="389202" y="838169"/>
              <a:chExt cx="8170158" cy="5715961"/>
            </a:xfrm>
          </p:grpSpPr>
          <p:pic>
            <p:nvPicPr>
              <p:cNvPr id="48135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760" y="838169"/>
                <a:ext cx="7797600" cy="5715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48136" name="Group 3"/>
              <p:cNvGrpSpPr>
                <a:grpSpLocks/>
              </p:cNvGrpSpPr>
              <p:nvPr/>
            </p:nvGrpSpPr>
            <p:grpSpPr bwMode="auto">
              <a:xfrm>
                <a:off x="4052161" y="2145825"/>
                <a:ext cx="609120" cy="3202896"/>
                <a:chOff x="2814" y="1490"/>
                <a:chExt cx="423" cy="2224"/>
              </a:xfrm>
            </p:grpSpPr>
            <p:sp>
              <p:nvSpPr>
                <p:cNvPr id="4814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910" y="1702"/>
                  <a:ext cx="1" cy="2012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814" y="1490"/>
                  <a:ext cx="423" cy="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defTabSz="414338" eaLnBrk="0" hangingPunct="0">
                    <a:lnSpc>
                      <a:spcPct val="93000"/>
                    </a:lnSpc>
                    <a:spcAft>
                      <a:spcPts val="1288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buChar char=""/>
                    <a:defRPr sz="2900"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1pPr>
                  <a:lvl2pPr marL="742950" indent="-285750" defTabSz="414338" eaLnBrk="0" hangingPunct="0">
                    <a:lnSpc>
                      <a:spcPct val="93000"/>
                    </a:lnSpc>
                    <a:spcAft>
                      <a:spcPts val="1038"/>
                    </a:spcAft>
                    <a:buClr>
                      <a:srgbClr val="000000"/>
                    </a:buClr>
                    <a:buSzPct val="75000"/>
                    <a:buFont typeface="Symbol" pitchFamily="18" charset="2"/>
                    <a:buChar char=""/>
                    <a:defRPr sz="2500"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2pPr>
                  <a:lvl3pPr marL="1143000" indent="-228600" defTabSz="414338" eaLnBrk="0" hangingPunct="0">
                    <a:lnSpc>
                      <a:spcPct val="93000"/>
                    </a:lnSpc>
                    <a:spcAft>
                      <a:spcPts val="775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buChar char=""/>
                    <a:defRPr sz="2200"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3pPr>
                  <a:lvl4pPr marL="1600200" indent="-228600" defTabSz="414338" eaLnBrk="0" hangingPunct="0">
                    <a:lnSpc>
                      <a:spcPct val="93000"/>
                    </a:lnSpc>
                    <a:spcAft>
                      <a:spcPts val="525"/>
                    </a:spcAft>
                    <a:buClr>
                      <a:srgbClr val="000000"/>
                    </a:buClr>
                    <a:buSzPct val="75000"/>
                    <a:buFont typeface="Symbol" pitchFamily="18" charset="2"/>
                    <a:buChar char=""/>
                    <a:defRPr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4pPr>
                  <a:lvl5pPr marL="2057400" indent="-228600" defTabSz="414338" eaLnBrk="0" hangingPunct="0">
                    <a:lnSpc>
                      <a:spcPct val="93000"/>
                    </a:lnSpc>
                    <a:spcAft>
                      <a:spcPts val="263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buChar char=""/>
                    <a:defRPr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5pPr>
                  <a:lvl6pPr marL="2514600" indent="-228600" defTabSz="414338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63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buChar char=""/>
                    <a:defRPr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6pPr>
                  <a:lvl7pPr marL="2971800" indent="-228600" defTabSz="414338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63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buChar char=""/>
                    <a:defRPr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7pPr>
                  <a:lvl8pPr marL="3429000" indent="-228600" defTabSz="414338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63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buChar char=""/>
                    <a:defRPr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8pPr>
                  <a:lvl9pPr marL="3886200" indent="-228600" defTabSz="414338" eaLnBrk="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ts val="263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buChar char=""/>
                    <a:defRPr>
                      <a:solidFill>
                        <a:srgbClr val="000000"/>
                      </a:solidFill>
                      <a:latin typeface="Arial" charset="0"/>
                      <a:cs typeface="DejaVu Sans" pitchFamily="34" charset="0"/>
                    </a:defRPr>
                  </a:lvl9pPr>
                </a:lstStyle>
                <a:p>
                  <a:pPr eaLnBrk="1">
                    <a:spcAft>
                      <a:spcPct val="0"/>
                    </a:spcAft>
                    <a:buFontTx/>
                    <a:buNone/>
                  </a:pPr>
                  <a:r>
                    <a:rPr lang="en-GB" altLang="en-US" sz="1800"/>
                    <a:t>E</a:t>
                  </a:r>
                  <a:r>
                    <a:rPr lang="en-GB" altLang="en-US" sz="1800" baseline="-25000"/>
                    <a:t>F</a:t>
                  </a:r>
                </a:p>
              </p:txBody>
            </p:sp>
          </p:grpSp>
          <p:sp>
            <p:nvSpPr>
              <p:cNvPr id="48137" name="Text Box 6"/>
              <p:cNvSpPr txBox="1">
                <a:spLocks noChangeArrowheads="1"/>
              </p:cNvSpPr>
              <p:nvPr/>
            </p:nvSpPr>
            <p:spPr bwMode="auto">
              <a:xfrm>
                <a:off x="3810242" y="5924783"/>
                <a:ext cx="1219680" cy="34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1" tIns="42448" rIns="81631" bIns="42448">
                <a:spAutoFit/>
              </a:bodyPr>
              <a:lstStyle>
                <a:lvl1pPr defTabSz="414338" eaLnBrk="0" hangingPunct="0">
                  <a:lnSpc>
                    <a:spcPct val="93000"/>
                  </a:lnSpc>
                  <a:spcAft>
                    <a:spcPts val="1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723900" algn="l"/>
                  </a:tabLst>
                  <a:defRPr sz="2900"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1pPr>
                <a:lvl2pPr marL="742950" indent="-285750" defTabSz="414338" eaLnBrk="0" hangingPunct="0">
                  <a:lnSpc>
                    <a:spcPct val="93000"/>
                  </a:lnSpc>
                  <a:spcAft>
                    <a:spcPts val="1038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tabLst>
                    <a:tab pos="723900" algn="l"/>
                  </a:tabLst>
                  <a:defRPr sz="2500"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2pPr>
                <a:lvl3pPr marL="1143000" indent="-228600" defTabSz="414338" eaLnBrk="0" hangingPunct="0">
                  <a:lnSpc>
                    <a:spcPct val="93000"/>
                  </a:lnSpc>
                  <a:spcAft>
                    <a:spcPts val="775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723900" algn="l"/>
                  </a:tabLst>
                  <a:defRPr sz="2200"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3pPr>
                <a:lvl4pPr marL="1600200" indent="-228600" defTabSz="414338" eaLnBrk="0" hangingPunct="0">
                  <a:lnSpc>
                    <a:spcPct val="93000"/>
                  </a:lnSpc>
                  <a:spcAft>
                    <a:spcPts val="52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4pPr>
                <a:lvl5pPr marL="2057400" indent="-228600" defTabSz="414338" eaLnBrk="0" hangingPunct="0">
                  <a:lnSpc>
                    <a:spcPct val="93000"/>
                  </a:lnSpc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5pPr>
                <a:lvl6pPr marL="25146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6pPr>
                <a:lvl7pPr marL="29718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7pPr>
                <a:lvl8pPr marL="34290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8pPr>
                <a:lvl9pPr marL="38862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9pPr>
              </a:lstStyle>
              <a:p>
                <a:pPr algn="ctr" eaLnBrk="1">
                  <a:spcAft>
                    <a:spcPct val="0"/>
                  </a:spcAft>
                  <a:buFontTx/>
                  <a:buNone/>
                </a:pPr>
                <a:r>
                  <a:rPr lang="en-GB" altLang="en-US" sz="1800"/>
                  <a:t>E (eV)</a:t>
                </a:r>
                <a:r>
                  <a:rPr lang="ar-SA" altLang="en-US" sz="1800"/>
                  <a:t>‏</a:t>
                </a:r>
                <a:endParaRPr lang="en-GB" altLang="en-US" sz="1800"/>
              </a:p>
            </p:txBody>
          </p:sp>
          <p:sp>
            <p:nvSpPr>
              <p:cNvPr id="48138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-200958" y="3028338"/>
                <a:ext cx="1523680" cy="34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1" tIns="42448" rIns="81631" bIns="42448">
                <a:spAutoFit/>
              </a:bodyPr>
              <a:lstStyle>
                <a:lvl1pPr defTabSz="414338" eaLnBrk="0" hangingPunct="0">
                  <a:lnSpc>
                    <a:spcPct val="93000"/>
                  </a:lnSpc>
                  <a:spcAft>
                    <a:spcPts val="1288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900"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1pPr>
                <a:lvl2pPr marL="742950" indent="-285750" defTabSz="414338" eaLnBrk="0" hangingPunct="0">
                  <a:lnSpc>
                    <a:spcPct val="93000"/>
                  </a:lnSpc>
                  <a:spcAft>
                    <a:spcPts val="1038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 sz="2500"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2pPr>
                <a:lvl3pPr marL="1143000" indent="-228600" defTabSz="414338" eaLnBrk="0" hangingPunct="0">
                  <a:lnSpc>
                    <a:spcPct val="93000"/>
                  </a:lnSpc>
                  <a:spcAft>
                    <a:spcPts val="775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 sz="2200"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3pPr>
                <a:lvl4pPr marL="1600200" indent="-228600" defTabSz="414338" eaLnBrk="0" hangingPunct="0">
                  <a:lnSpc>
                    <a:spcPct val="93000"/>
                  </a:lnSpc>
                  <a:spcAft>
                    <a:spcPts val="525"/>
                  </a:spcAft>
                  <a:buClr>
                    <a:srgbClr val="000000"/>
                  </a:buClr>
                  <a:buSzPct val="75000"/>
                  <a:buFont typeface="Symbol" pitchFamily="18" charset="2"/>
                  <a:buChar char=""/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4pPr>
                <a:lvl5pPr marL="2057400" indent="-228600" defTabSz="414338" eaLnBrk="0" hangingPunct="0">
                  <a:lnSpc>
                    <a:spcPct val="93000"/>
                  </a:lnSpc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5pPr>
                <a:lvl6pPr marL="25146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6pPr>
                <a:lvl7pPr marL="29718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7pPr>
                <a:lvl8pPr marL="34290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8pPr>
                <a:lvl9pPr marL="3886200" indent="-228600" defTabSz="414338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63"/>
                  </a:spcAft>
                  <a:buClr>
                    <a:srgbClr val="000000"/>
                  </a:buClr>
                  <a:buSzPct val="45000"/>
                  <a:buFont typeface="Wingdings" pitchFamily="2" charset="2"/>
                  <a:buChar char=""/>
                  <a:defRPr>
                    <a:solidFill>
                      <a:srgbClr val="000000"/>
                    </a:solidFill>
                    <a:latin typeface="Arial" charset="0"/>
                    <a:cs typeface="DejaVu Sans" pitchFamily="34" charset="0"/>
                  </a:defRPr>
                </a:lvl9pPr>
              </a:lstStyle>
              <a:p>
                <a:pPr algn="ctr" eaLnBrk="1">
                  <a:spcAft>
                    <a:spcPct val="0"/>
                  </a:spcAft>
                  <a:buFontTx/>
                  <a:buNone/>
                </a:pPr>
                <a:r>
                  <a:rPr lang="en-GB" altLang="en-US" sz="1800"/>
                  <a:t>N(E) (eV</a:t>
                </a:r>
                <a:r>
                  <a:rPr lang="en-GB" altLang="en-US" sz="1800" baseline="30000"/>
                  <a:t>-1</a:t>
                </a:r>
                <a:r>
                  <a:rPr lang="en-GB" altLang="en-US" sz="1800"/>
                  <a:t>)</a:t>
                </a:r>
                <a:r>
                  <a:rPr lang="ar-SA" altLang="en-US" sz="1800"/>
                  <a:t>‏</a:t>
                </a:r>
                <a:endParaRPr lang="en-GB" altLang="en-US" sz="1800"/>
              </a:p>
            </p:txBody>
          </p:sp>
          <p:grpSp>
            <p:nvGrpSpPr>
              <p:cNvPr id="48139" name="Group 9"/>
              <p:cNvGrpSpPr>
                <a:grpSpLocks/>
              </p:cNvGrpSpPr>
              <p:nvPr/>
            </p:nvGrpSpPr>
            <p:grpSpPr bwMode="auto">
              <a:xfrm>
                <a:off x="3047041" y="1219808"/>
                <a:ext cx="5029920" cy="3123688"/>
                <a:chOff x="2116" y="847"/>
                <a:chExt cx="3493" cy="2169"/>
              </a:xfrm>
            </p:grpSpPr>
            <p:grpSp>
              <p:nvGrpSpPr>
                <p:cNvPr id="48140" name="Group 10"/>
                <p:cNvGrpSpPr>
                  <a:grpSpLocks/>
                </p:cNvGrpSpPr>
                <p:nvPr/>
              </p:nvGrpSpPr>
              <p:grpSpPr bwMode="auto">
                <a:xfrm>
                  <a:off x="3223" y="847"/>
                  <a:ext cx="2386" cy="2169"/>
                  <a:chOff x="3223" y="847"/>
                  <a:chExt cx="2386" cy="2169"/>
                </a:xfrm>
              </p:grpSpPr>
              <p:pic>
                <p:nvPicPr>
                  <p:cNvPr id="48142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23" y="1068"/>
                    <a:ext cx="2386" cy="19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14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4" y="847"/>
                    <a:ext cx="1746" cy="2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defTabSz="414338" eaLnBrk="0" hangingPunct="0">
                      <a:lnSpc>
                        <a:spcPct val="93000"/>
                      </a:lnSpc>
                      <a:spcAft>
                        <a:spcPts val="1288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Char char=""/>
                      <a:tabLst>
                        <a:tab pos="723900" algn="l"/>
                        <a:tab pos="1447800" algn="l"/>
                        <a:tab pos="2171700" algn="l"/>
                      </a:tabLst>
                      <a:defRPr sz="2900"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1pPr>
                    <a:lvl2pPr marL="742950" indent="-285750" defTabSz="414338" eaLnBrk="0" hangingPunct="0">
                      <a:lnSpc>
                        <a:spcPct val="93000"/>
                      </a:lnSpc>
                      <a:spcAft>
                        <a:spcPts val="1038"/>
                      </a:spcAft>
                      <a:buClr>
                        <a:srgbClr val="000000"/>
                      </a:buClr>
                      <a:buSzPct val="75000"/>
                      <a:buFont typeface="Symbol" pitchFamily="18" charset="2"/>
                      <a:buChar char=""/>
                      <a:tabLst>
                        <a:tab pos="723900" algn="l"/>
                        <a:tab pos="1447800" algn="l"/>
                        <a:tab pos="2171700" algn="l"/>
                      </a:tabLst>
                      <a:defRPr sz="2500"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2pPr>
                    <a:lvl3pPr marL="1143000" indent="-228600" defTabSz="414338" eaLnBrk="0" hangingPunct="0">
                      <a:lnSpc>
                        <a:spcPct val="93000"/>
                      </a:lnSpc>
                      <a:spcAft>
                        <a:spcPts val="775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Char char=""/>
                      <a:tabLst>
                        <a:tab pos="723900" algn="l"/>
                        <a:tab pos="1447800" algn="l"/>
                        <a:tab pos="2171700" algn="l"/>
                      </a:tabLst>
                      <a:defRPr sz="2200"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3pPr>
                    <a:lvl4pPr marL="1600200" indent="-228600" defTabSz="414338" eaLnBrk="0" hangingPunct="0">
                      <a:lnSpc>
                        <a:spcPct val="93000"/>
                      </a:lnSpc>
                      <a:spcAft>
                        <a:spcPts val="525"/>
                      </a:spcAft>
                      <a:buClr>
                        <a:srgbClr val="000000"/>
                      </a:buClr>
                      <a:buSzPct val="75000"/>
                      <a:buFont typeface="Symbol" pitchFamily="18" charset="2"/>
                      <a:buChar char=""/>
                      <a:tabLst>
                        <a:tab pos="723900" algn="l"/>
                        <a:tab pos="1447800" algn="l"/>
                        <a:tab pos="21717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4pPr>
                    <a:lvl5pPr marL="2057400" indent="-228600" defTabSz="414338" eaLnBrk="0" hangingPunct="0">
                      <a:lnSpc>
                        <a:spcPct val="93000"/>
                      </a:lnSpc>
                      <a:spcAft>
                        <a:spcPts val="26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Char char=""/>
                      <a:tabLst>
                        <a:tab pos="723900" algn="l"/>
                        <a:tab pos="1447800" algn="l"/>
                        <a:tab pos="21717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5pPr>
                    <a:lvl6pPr marL="2514600" indent="-228600" defTabSz="414338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6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Char char=""/>
                      <a:tabLst>
                        <a:tab pos="723900" algn="l"/>
                        <a:tab pos="1447800" algn="l"/>
                        <a:tab pos="21717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6pPr>
                    <a:lvl7pPr marL="2971800" indent="-228600" defTabSz="414338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6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Char char=""/>
                      <a:tabLst>
                        <a:tab pos="723900" algn="l"/>
                        <a:tab pos="1447800" algn="l"/>
                        <a:tab pos="21717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7pPr>
                    <a:lvl8pPr marL="3429000" indent="-228600" defTabSz="414338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6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Char char=""/>
                      <a:tabLst>
                        <a:tab pos="723900" algn="l"/>
                        <a:tab pos="1447800" algn="l"/>
                        <a:tab pos="21717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8pPr>
                    <a:lvl9pPr marL="3886200" indent="-228600" defTabSz="414338" eaLnBrk="0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ts val="263"/>
                      </a:spcAft>
                      <a:buClr>
                        <a:srgbClr val="000000"/>
                      </a:buClr>
                      <a:buSzPct val="45000"/>
                      <a:buFont typeface="Wingdings" pitchFamily="2" charset="2"/>
                      <a:buChar char=""/>
                      <a:tabLst>
                        <a:tab pos="723900" algn="l"/>
                        <a:tab pos="1447800" algn="l"/>
                        <a:tab pos="2171700" algn="l"/>
                      </a:tabLst>
                      <a:defRPr>
                        <a:solidFill>
                          <a:srgbClr val="000000"/>
                        </a:solidFill>
                        <a:latin typeface="Arial" charset="0"/>
                        <a:cs typeface="DejaVu Sans" pitchFamily="34" charset="0"/>
                      </a:defRPr>
                    </a:lvl9pPr>
                  </a:lstStyle>
                  <a:p>
                    <a:pPr algn="ctr" eaLnBrk="1"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1100"/>
                      <a:t>He I UPS Spectrum</a:t>
                    </a:r>
                  </a:p>
                  <a:p>
                    <a:pPr algn="ctr" eaLnBrk="1">
                      <a:spcAft>
                        <a:spcPct val="0"/>
                      </a:spcAft>
                      <a:buFontTx/>
                      <a:buNone/>
                    </a:pPr>
                    <a:r>
                      <a:rPr lang="en-GB" altLang="en-US" sz="1100"/>
                      <a:t>W. Siemons (PhD Thesis, Stanford)</a:t>
                    </a:r>
                    <a:r>
                      <a:rPr lang="ar-SA" altLang="en-US" sz="1100"/>
                      <a:t>‏</a:t>
                    </a:r>
                    <a:endParaRPr lang="en-GB" altLang="en-US" sz="1100"/>
                  </a:p>
                </p:txBody>
              </p:sp>
            </p:grpSp>
            <p:cxnSp>
              <p:nvCxnSpPr>
                <p:cNvPr id="48141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16" y="1323"/>
                  <a:ext cx="2540" cy="318"/>
                </a:xfrm>
                <a:prstGeom prst="straightConnector1">
                  <a:avLst/>
                </a:prstGeom>
                <a:noFill/>
                <a:ln w="1908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48134" name="TextBox 3"/>
            <p:cNvSpPr txBox="1">
              <a:spLocks noChangeArrowheads="1"/>
            </p:cNvSpPr>
            <p:nvPr/>
          </p:nvSpPr>
          <p:spPr bwMode="auto">
            <a:xfrm>
              <a:off x="5181601" y="6211288"/>
              <a:ext cx="3733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 i="1" u="sng">
                  <a:solidFill>
                    <a:srgbClr val="FF0000"/>
                  </a:solidFill>
                  <a:latin typeface="Arial" charset="0"/>
                  <a:cs typeface="DejaVu Sans" pitchFamily="34" charset="0"/>
                </a:rPr>
                <a:t>See Fig. 9 in Grant, IOP-CS 129, 012042 (2008)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76600" y="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CuX (Tetragonal)</a:t>
            </a:r>
          </a:p>
        </p:txBody>
      </p:sp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22225" y="974725"/>
            <a:ext cx="4092575" cy="2835275"/>
            <a:chOff x="21888" y="423603"/>
            <a:chExt cx="4092912" cy="2834892"/>
          </a:xfrm>
        </p:grpSpPr>
        <p:pic>
          <p:nvPicPr>
            <p:cNvPr id="4916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8" y="798213"/>
              <a:ext cx="4092912" cy="2460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7" name="TextBox 6"/>
            <p:cNvSpPr txBox="1">
              <a:spLocks noChangeArrowheads="1"/>
            </p:cNvSpPr>
            <p:nvPr/>
          </p:nvSpPr>
          <p:spPr bwMode="auto">
            <a:xfrm>
              <a:off x="609600" y="423603"/>
              <a:ext cx="2895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CuO (a = b ≈ 3.9 Å; c/a ≈ 1.3)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75125" y="982663"/>
            <a:ext cx="4913313" cy="2827337"/>
            <a:chOff x="4175555" y="431155"/>
            <a:chExt cx="4913348" cy="2827340"/>
          </a:xfrm>
        </p:grpSpPr>
        <p:pic>
          <p:nvPicPr>
            <p:cNvPr id="491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555" y="805764"/>
              <a:ext cx="4913348" cy="2452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5" name="TextBox 8"/>
            <p:cNvSpPr txBox="1">
              <a:spLocks noChangeArrowheads="1"/>
            </p:cNvSpPr>
            <p:nvPr/>
          </p:nvSpPr>
          <p:spPr bwMode="auto">
            <a:xfrm>
              <a:off x="5257800" y="431155"/>
              <a:ext cx="2895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CuS (a = b ≈ 4.5 Å; c/a ≈ 1.1)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513" y="3946525"/>
            <a:ext cx="4945062" cy="2835275"/>
            <a:chOff x="36212" y="3588444"/>
            <a:chExt cx="4945063" cy="2835739"/>
          </a:xfrm>
        </p:grpSpPr>
        <p:pic>
          <p:nvPicPr>
            <p:cNvPr id="4916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2" y="3955620"/>
              <a:ext cx="4945063" cy="2468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838200" y="3588444"/>
              <a:ext cx="335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CuSe (a = b ≈ 4.75 Å; c/a ≈ 1.1)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35550" y="3938588"/>
            <a:ext cx="4081463" cy="2840037"/>
            <a:chOff x="5036128" y="3581400"/>
            <a:chExt cx="4080164" cy="2839747"/>
          </a:xfrm>
        </p:grpSpPr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128" y="3964856"/>
              <a:ext cx="4080164" cy="2456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1" name="TextBox 12"/>
            <p:cNvSpPr txBox="1">
              <a:spLocks noChangeArrowheads="1"/>
            </p:cNvSpPr>
            <p:nvPr/>
          </p:nvSpPr>
          <p:spPr bwMode="auto">
            <a:xfrm>
              <a:off x="5410200" y="3581400"/>
              <a:ext cx="335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CuTe (a = b ≈ 5.05 Å; c/a ≈ 1.1)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461963"/>
            <a:ext cx="794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(Assuming a </a:t>
            </a:r>
            <a:r>
              <a:rPr lang="en-US" altLang="en-US" i="1" u="sng">
                <a:solidFill>
                  <a:srgbClr val="FF0000"/>
                </a:solidFill>
              </a:rPr>
              <a:t>5% contraction </a:t>
            </a:r>
            <a:r>
              <a:rPr lang="en-US" altLang="en-US"/>
              <a:t>of the a, b lattice constants </a:t>
            </a:r>
            <a:r>
              <a:rPr lang="en-US" altLang="en-US" i="1">
                <a:solidFill>
                  <a:srgbClr val="FF0000"/>
                </a:solidFill>
              </a:rPr>
              <a:t>a la CuO on STO</a:t>
            </a:r>
            <a:r>
              <a:rPr lang="en-US" alt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:\Users\PAULMI~1\AppData\Local\Temp\sc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762000"/>
            <a:ext cx="28654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C:\Users\PAULMI~1\AppData\Local\Temp\sc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750888"/>
            <a:ext cx="275431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C:\Users\PAULMI~1\AppData\Local\Temp\scl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3938588"/>
            <a:ext cx="28654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C:\Users\PAULMI~1\AppData\Local\Temp\scl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938588"/>
            <a:ext cx="275431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1935163" y="381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CuO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6210300" y="354013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</a:t>
            </a:r>
          </a:p>
          <a:p>
            <a:pPr algn="ctr" eaLnBrk="1" hangingPunct="1"/>
            <a:endParaRPr lang="en-US" altLang="en-US" b="1"/>
          </a:p>
        </p:txBody>
      </p:sp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1919288" y="35655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CuSe</a:t>
            </a:r>
          </a:p>
        </p:txBody>
      </p:sp>
      <p:sp>
        <p:nvSpPr>
          <p:cNvPr id="50185" name="TextBox 8"/>
          <p:cNvSpPr txBox="1">
            <a:spLocks noChangeArrowheads="1"/>
          </p:cNvSpPr>
          <p:nvPr/>
        </p:nvSpPr>
        <p:spPr bwMode="auto">
          <a:xfrm>
            <a:off x="6237288" y="3590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CuTe</a:t>
            </a:r>
          </a:p>
        </p:txBody>
      </p:sp>
      <p:sp>
        <p:nvSpPr>
          <p:cNvPr id="50186" name="TextBox 9"/>
          <p:cNvSpPr txBox="1">
            <a:spLocks noChangeArrowheads="1"/>
          </p:cNvSpPr>
          <p:nvPr/>
        </p:nvSpPr>
        <p:spPr bwMode="auto">
          <a:xfrm>
            <a:off x="3271838" y="0"/>
            <a:ext cx="213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Cubic CuX</a:t>
            </a:r>
          </a:p>
          <a:p>
            <a:pPr algn="ctr" eaLnBrk="1" hangingPunct="1"/>
            <a:r>
              <a:rPr lang="en-US" altLang="en-US" b="1"/>
              <a:t> U=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20282</TotalTime>
  <Words>1491</Words>
  <Application>Microsoft Office PowerPoint</Application>
  <PresentationFormat>On-screen Show (4:3)</PresentationFormat>
  <Paragraphs>269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Office Theme</vt:lpstr>
      <vt:lpstr>3_Blank</vt:lpstr>
      <vt:lpstr>2_Office Theme</vt:lpstr>
      <vt:lpstr>2_Blank</vt:lpstr>
      <vt:lpstr>Default Design</vt:lpstr>
      <vt:lpstr>Equation</vt:lpstr>
      <vt:lpstr>Photo Editor Photo</vt:lpstr>
      <vt:lpstr>Setup</vt:lpstr>
      <vt:lpstr>PowerPoint Presentation</vt:lpstr>
      <vt:lpstr> – Our Computational Tool Box – </vt:lpstr>
      <vt:lpstr>PowerPoint Presentation</vt:lpstr>
      <vt:lpstr>Rocksalt af-CuX Crystallography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Van Vleck /Anderson/Hubbard  Model of Neél Temperature</vt:lpstr>
      <vt:lpstr>Néel Temperature vs. TMO</vt:lpstr>
      <vt:lpstr>PowerPoint Presentation</vt:lpstr>
      <vt:lpstr>Néel Temperature vs. TMO</vt:lpstr>
      <vt:lpstr>PowerPoint Presentation</vt:lpstr>
      <vt:lpstr>Superconductivity(?) Phonons(?) Eliashberg-McMillan</vt:lpstr>
      <vt:lpstr>e-p Interaction in the DFT/LDA Formalism</vt:lpstr>
      <vt:lpstr>PowerPoint Presentation</vt:lpstr>
      <vt:lpstr>PowerPoint Presentation</vt:lpstr>
      <vt:lpstr>So let’s do it and “compute” what happens!</vt:lpstr>
      <vt:lpstr>Whither Superconductivity in the TM Mono-VI’s?</vt:lpstr>
      <vt:lpstr>Can We Really Make Any of This Stuff?</vt:lpstr>
      <vt:lpstr>“An Ideal Lab”</vt:lpstr>
      <vt:lpstr>The Bottom Line(s)</vt:lpstr>
      <vt:lpstr>Addenda Forward -- What’s the Path to Higher Tc? --</vt:lpstr>
      <vt:lpstr>Phononic, Plasmonic, or...Excitonic,?</vt:lpstr>
      <vt:lpstr>Back to the Future...PRB 1976</vt:lpstr>
      <vt:lpstr>PowerPoint Presentation</vt:lpstr>
      <vt:lpstr>The Future? Physics Today, November 1998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188</cp:revision>
  <dcterms:created xsi:type="dcterms:W3CDTF">2006-08-16T00:00:00Z</dcterms:created>
  <dcterms:modified xsi:type="dcterms:W3CDTF">2014-08-09T02:50:18Z</dcterms:modified>
</cp:coreProperties>
</file>