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308" r:id="rId2"/>
    <p:sldId id="260" r:id="rId3"/>
    <p:sldId id="258" r:id="rId4"/>
    <p:sldId id="259" r:id="rId5"/>
    <p:sldId id="261" r:id="rId6"/>
    <p:sldId id="257" r:id="rId7"/>
    <p:sldId id="262" r:id="rId8"/>
    <p:sldId id="263" r:id="rId9"/>
    <p:sldId id="264" r:id="rId10"/>
    <p:sldId id="265" r:id="rId11"/>
    <p:sldId id="266" r:id="rId12"/>
    <p:sldId id="267" r:id="rId13"/>
    <p:sldId id="268" r:id="rId14"/>
    <p:sldId id="269" r:id="rId15"/>
    <p:sldId id="271" r:id="rId16"/>
    <p:sldId id="270" r:id="rId17"/>
    <p:sldId id="314" r:id="rId18"/>
    <p:sldId id="312" r:id="rId19"/>
    <p:sldId id="309" r:id="rId20"/>
    <p:sldId id="272" r:id="rId21"/>
    <p:sldId id="273" r:id="rId22"/>
    <p:sldId id="313" r:id="rId23"/>
    <p:sldId id="274" r:id="rId24"/>
    <p:sldId id="275" r:id="rId25"/>
    <p:sldId id="276" r:id="rId26"/>
    <p:sldId id="277" r:id="rId27"/>
    <p:sldId id="278" r:id="rId28"/>
    <p:sldId id="279" r:id="rId29"/>
    <p:sldId id="311" r:id="rId30"/>
    <p:sldId id="310" r:id="rId31"/>
    <p:sldId id="319" r:id="rId32"/>
    <p:sldId id="320" r:id="rId33"/>
    <p:sldId id="280" r:id="rId34"/>
    <p:sldId id="316" r:id="rId35"/>
    <p:sldId id="315" r:id="rId36"/>
    <p:sldId id="317" r:id="rId37"/>
    <p:sldId id="318"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63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2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E:\PMG-Professional%20Career\Library\Electricity%20Generation\2001%20-%202012%20Net%20Generation%20for%20All%20Secto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Plots!$E$43</c:f>
              <c:strCache>
                <c:ptCount val="1"/>
                <c:pt idx="0">
                  <c:v>2012</c:v>
                </c:pt>
              </c:strCache>
            </c:strRef>
          </c:tx>
          <c:dLbls>
            <c:dLbl>
              <c:idx val="3"/>
              <c:layout>
                <c:manualLayout>
                  <c:x val="2.8921287665896887E-2"/>
                  <c:y val="-5.3319351522288852E-3"/>
                </c:manualLayout>
              </c:layout>
              <c:tx>
                <c:rich>
                  <a:bodyPr/>
                  <a:lstStyle/>
                  <a:p>
                    <a:r>
                      <a:rPr lang="en-US" dirty="0" smtClean="0"/>
                      <a:t>Hydro</a:t>
                    </a:r>
                    <a:r>
                      <a:rPr lang="en-US" dirty="0"/>
                      <a:t>
7%</a:t>
                    </a:r>
                  </a:p>
                </c:rich>
              </c:tx>
              <c:showLegendKey val="0"/>
              <c:showVal val="0"/>
              <c:showCatName val="1"/>
              <c:showSerName val="0"/>
              <c:showPercent val="1"/>
              <c:showBubbleSize val="0"/>
            </c:dLbl>
            <c:txPr>
              <a:bodyPr/>
              <a:lstStyle/>
              <a:p>
                <a:pPr>
                  <a:defRPr sz="1400" b="1" i="0" baseline="0"/>
                </a:pPr>
                <a:endParaRPr lang="en-US"/>
              </a:p>
            </c:txPr>
            <c:showLegendKey val="0"/>
            <c:showVal val="0"/>
            <c:showCatName val="1"/>
            <c:showSerName val="0"/>
            <c:showPercent val="1"/>
            <c:showBubbleSize val="0"/>
            <c:showLeaderLines val="1"/>
          </c:dLbls>
          <c:cat>
            <c:strRef>
              <c:f>Plots!$A$44:$A$49</c:f>
              <c:strCache>
                <c:ptCount val="6"/>
                <c:pt idx="0">
                  <c:v>Coal</c:v>
                </c:pt>
                <c:pt idx="1">
                  <c:v>Natural Gas</c:v>
                </c:pt>
                <c:pt idx="2">
                  <c:v>Nuclear</c:v>
                </c:pt>
                <c:pt idx="3">
                  <c:v>Hydroelectric</c:v>
                </c:pt>
                <c:pt idx="4">
                  <c:v>Renewables</c:v>
                </c:pt>
                <c:pt idx="5">
                  <c:v>Other</c:v>
                </c:pt>
              </c:strCache>
            </c:strRef>
          </c:cat>
          <c:val>
            <c:numRef>
              <c:f>Plots!$E$44:$E$49</c:f>
              <c:numCache>
                <c:formatCode>0.0%</c:formatCode>
                <c:ptCount val="6"/>
                <c:pt idx="0">
                  <c:v>0.38406984123608884</c:v>
                </c:pt>
                <c:pt idx="1">
                  <c:v>0.31154553884218816</c:v>
                </c:pt>
                <c:pt idx="2">
                  <c:v>0.19475102212953802</c:v>
                </c:pt>
                <c:pt idx="3">
                  <c:v>7.000299468576178E-2</c:v>
                </c:pt>
                <c:pt idx="4">
                  <c:v>5.5384472845440041E-2</c:v>
                </c:pt>
                <c:pt idx="5">
                  <c:v>1.0611768988472105E-2</c:v>
                </c:pt>
              </c:numCache>
            </c:numRef>
          </c:val>
        </c:ser>
        <c:dLbls>
          <c:showLegendKey val="0"/>
          <c:showVal val="0"/>
          <c:showCatName val="1"/>
          <c:showSerName val="0"/>
          <c:showPercent val="1"/>
          <c:showBubbleSize val="0"/>
          <c:showLeaderLines val="1"/>
        </c:dLbls>
      </c:pie3DChart>
      <c:spPr>
        <a:noFill/>
        <a:ln w="25400">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B88206-11BA-4963-AD44-1471654A477D}" type="datetimeFigureOut">
              <a:rPr lang="en-US" smtClean="0"/>
              <a:t>9/22/2014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521-FB26-4A05-8E58-65409F494F3A}" type="slidenum">
              <a:rPr lang="en-US" smtClean="0"/>
              <a:t>‹#›</a:t>
            </a:fld>
            <a:endParaRPr lang="en-US"/>
          </a:p>
        </p:txBody>
      </p:sp>
    </p:spTree>
    <p:extLst>
      <p:ext uri="{BB962C8B-B14F-4D97-AF65-F5344CB8AC3E}">
        <p14:creationId xmlns:p14="http://schemas.microsoft.com/office/powerpoint/2010/main" val="328596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66587B01-3865-47AB-AB85-66B8D7C4462A}" type="slidenum">
              <a:rPr lang="en-US" altLang="en-US" sz="1200" b="0">
                <a:solidFill>
                  <a:schemeClr val="tx1"/>
                </a:solidFill>
              </a:rPr>
              <a:pPr/>
              <a:t>8</a:t>
            </a:fld>
            <a:endParaRPr lang="en-US" altLang="en-US" sz="1200" b="0">
              <a:solidFill>
                <a:schemeClr val="tx1"/>
              </a:solidFill>
            </a:endParaRPr>
          </a:p>
        </p:txBody>
      </p:sp>
      <p:sp>
        <p:nvSpPr>
          <p:cNvPr id="49155" name="Rectangle 2"/>
          <p:cNvSpPr>
            <a:spLocks noGrp="1" noRot="1" noChangeAspect="1" noChangeArrowheads="1" noTextEdit="1"/>
          </p:cNvSpPr>
          <p:nvPr>
            <p:ph type="sldImg"/>
          </p:nvPr>
        </p:nvSpPr>
        <p:spPr>
          <a:xfrm>
            <a:off x="1304925" y="768350"/>
            <a:ext cx="4252913" cy="3190875"/>
          </a:xfrm>
          <a:ln/>
        </p:spPr>
      </p:sp>
      <p:sp>
        <p:nvSpPr>
          <p:cNvPr id="49156"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cs typeface="DejaVu Sans" pitchFamily="34" charset="0"/>
              </a:defRPr>
            </a:lvl1pPr>
            <a:lvl2pPr marL="666723" indent="-256432" eaLnBrk="0">
              <a:tabLst>
                <a:tab pos="649628" algn="l"/>
                <a:tab pos="1299256" algn="l"/>
                <a:tab pos="1948884" algn="l"/>
                <a:tab pos="2598511" algn="l"/>
              </a:tabLst>
              <a:defRPr>
                <a:solidFill>
                  <a:schemeClr val="tx1"/>
                </a:solidFill>
                <a:latin typeface="Arial" charset="0"/>
                <a:cs typeface="DejaVu Sans" pitchFamily="34" charset="0"/>
              </a:defRPr>
            </a:lvl2pPr>
            <a:lvl3pPr marL="1025728" indent="-205146" eaLnBrk="0">
              <a:tabLst>
                <a:tab pos="649628" algn="l"/>
                <a:tab pos="1299256" algn="l"/>
                <a:tab pos="1948884" algn="l"/>
                <a:tab pos="2598511" algn="l"/>
              </a:tabLst>
              <a:defRPr>
                <a:solidFill>
                  <a:schemeClr val="tx1"/>
                </a:solidFill>
                <a:latin typeface="Arial" charset="0"/>
                <a:cs typeface="DejaVu Sans" pitchFamily="34" charset="0"/>
              </a:defRPr>
            </a:lvl3pPr>
            <a:lvl4pPr marL="1436019" indent="-205146" eaLnBrk="0">
              <a:tabLst>
                <a:tab pos="649628" algn="l"/>
                <a:tab pos="1299256" algn="l"/>
                <a:tab pos="1948884" algn="l"/>
                <a:tab pos="2598511" algn="l"/>
              </a:tabLst>
              <a:defRPr>
                <a:solidFill>
                  <a:schemeClr val="tx1"/>
                </a:solidFill>
                <a:latin typeface="Arial" charset="0"/>
                <a:cs typeface="DejaVu Sans" pitchFamily="34" charset="0"/>
              </a:defRPr>
            </a:lvl4pPr>
            <a:lvl5pPr marL="1846311" indent="-205146" eaLnBrk="0">
              <a:tabLst>
                <a:tab pos="649628" algn="l"/>
                <a:tab pos="1299256" algn="l"/>
                <a:tab pos="1948884" algn="l"/>
                <a:tab pos="2598511" algn="l"/>
              </a:tabLst>
              <a:defRPr>
                <a:solidFill>
                  <a:schemeClr val="tx1"/>
                </a:solidFill>
                <a:latin typeface="Arial" charset="0"/>
                <a:cs typeface="DejaVu Sans" pitchFamily="34" charset="0"/>
              </a:defRPr>
            </a:lvl5pPr>
            <a:lvl6pPr marL="2256602"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6pPr>
            <a:lvl7pPr marL="2666893"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7pPr>
            <a:lvl8pPr marL="3077185"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8pPr>
            <a:lvl9pPr marL="3487476"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9pPr>
          </a:lstStyle>
          <a:p>
            <a:pPr eaLnBrk="1">
              <a:buFont typeface="Wingdings" pitchFamily="2" charset="2"/>
              <a:buNone/>
            </a:pPr>
            <a:fld id="{F06437AE-8A98-428F-9AFB-23B6FE509656}" type="slidenum">
              <a:rPr lang="en-GB" altLang="en-US">
                <a:solidFill>
                  <a:srgbClr val="000000"/>
                </a:solidFill>
                <a:latin typeface="Times New Roman" pitchFamily="18" charset="0"/>
              </a:rPr>
              <a:pPr eaLnBrk="1">
                <a:buFont typeface="Wingdings" pitchFamily="2" charset="2"/>
                <a:buNone/>
              </a:pPr>
              <a:t>34</a:t>
            </a:fld>
            <a:endParaRPr lang="en-GB" altLang="en-US">
              <a:solidFill>
                <a:srgbClr val="000000"/>
              </a:solidFill>
              <a:latin typeface="Times New Roman" pitchFamily="18" charset="0"/>
            </a:endParaRPr>
          </a:p>
        </p:txBody>
      </p:sp>
      <p:sp>
        <p:nvSpPr>
          <p:cNvPr id="44035"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44036" name="Rectangle 2"/>
          <p:cNvSpPr txBox="1">
            <a:spLocks noGrp="1" noChangeArrowheads="1"/>
          </p:cNvSpPr>
          <p:nvPr>
            <p:ph type="body" idx="1"/>
          </p:nvPr>
        </p:nvSpPr>
        <p:spPr>
          <a:xfrm>
            <a:off x="686360" y="4342535"/>
            <a:ext cx="5486681"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cs typeface="DejaVu Sans" pitchFamily="34" charset="0"/>
              </a:defRPr>
            </a:lvl1pPr>
            <a:lvl2pPr marL="666723" indent="-256432" eaLnBrk="0">
              <a:tabLst>
                <a:tab pos="649628" algn="l"/>
                <a:tab pos="1299256" algn="l"/>
                <a:tab pos="1948884" algn="l"/>
                <a:tab pos="2598511" algn="l"/>
              </a:tabLst>
              <a:defRPr>
                <a:solidFill>
                  <a:schemeClr val="tx1"/>
                </a:solidFill>
                <a:latin typeface="Arial" charset="0"/>
                <a:cs typeface="DejaVu Sans" pitchFamily="34" charset="0"/>
              </a:defRPr>
            </a:lvl2pPr>
            <a:lvl3pPr marL="1025728" indent="-205146" eaLnBrk="0">
              <a:tabLst>
                <a:tab pos="649628" algn="l"/>
                <a:tab pos="1299256" algn="l"/>
                <a:tab pos="1948884" algn="l"/>
                <a:tab pos="2598511" algn="l"/>
              </a:tabLst>
              <a:defRPr>
                <a:solidFill>
                  <a:schemeClr val="tx1"/>
                </a:solidFill>
                <a:latin typeface="Arial" charset="0"/>
                <a:cs typeface="DejaVu Sans" pitchFamily="34" charset="0"/>
              </a:defRPr>
            </a:lvl3pPr>
            <a:lvl4pPr marL="1436019" indent="-205146" eaLnBrk="0">
              <a:tabLst>
                <a:tab pos="649628" algn="l"/>
                <a:tab pos="1299256" algn="l"/>
                <a:tab pos="1948884" algn="l"/>
                <a:tab pos="2598511" algn="l"/>
              </a:tabLst>
              <a:defRPr>
                <a:solidFill>
                  <a:schemeClr val="tx1"/>
                </a:solidFill>
                <a:latin typeface="Arial" charset="0"/>
                <a:cs typeface="DejaVu Sans" pitchFamily="34" charset="0"/>
              </a:defRPr>
            </a:lvl4pPr>
            <a:lvl5pPr marL="1846311" indent="-205146" eaLnBrk="0">
              <a:tabLst>
                <a:tab pos="649628" algn="l"/>
                <a:tab pos="1299256" algn="l"/>
                <a:tab pos="1948884" algn="l"/>
                <a:tab pos="2598511" algn="l"/>
              </a:tabLst>
              <a:defRPr>
                <a:solidFill>
                  <a:schemeClr val="tx1"/>
                </a:solidFill>
                <a:latin typeface="Arial" charset="0"/>
                <a:cs typeface="DejaVu Sans" pitchFamily="34" charset="0"/>
              </a:defRPr>
            </a:lvl5pPr>
            <a:lvl6pPr marL="2256602"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6pPr>
            <a:lvl7pPr marL="2666893"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7pPr>
            <a:lvl8pPr marL="3077185"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8pPr>
            <a:lvl9pPr marL="3487476"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9pPr>
          </a:lstStyle>
          <a:p>
            <a:pPr eaLnBrk="1">
              <a:buFont typeface="Wingdings" pitchFamily="2" charset="2"/>
              <a:buNone/>
            </a:pPr>
            <a:fld id="{6623D78F-C20F-4AD5-ABAF-2F931813442B}" type="slidenum">
              <a:rPr lang="en-GB" altLang="en-US">
                <a:solidFill>
                  <a:srgbClr val="000000"/>
                </a:solidFill>
                <a:latin typeface="Times New Roman" pitchFamily="18" charset="0"/>
              </a:rPr>
              <a:pPr eaLnBrk="1">
                <a:buFont typeface="Wingdings" pitchFamily="2" charset="2"/>
                <a:buNone/>
              </a:pPr>
              <a:t>35</a:t>
            </a:fld>
            <a:endParaRPr lang="en-GB" altLang="en-US">
              <a:solidFill>
                <a:srgbClr val="000000"/>
              </a:solidFill>
              <a:latin typeface="Times New Roman" pitchFamily="18" charset="0"/>
            </a:endParaRPr>
          </a:p>
        </p:txBody>
      </p:sp>
      <p:sp>
        <p:nvSpPr>
          <p:cNvPr id="51203" name="Text Box 1"/>
          <p:cNvSpPr txBox="1">
            <a:spLocks noChangeArrowheads="1"/>
          </p:cNvSpPr>
          <p:nvPr/>
        </p:nvSpPr>
        <p:spPr bwMode="auto">
          <a:xfrm>
            <a:off x="1179420" y="686955"/>
            <a:ext cx="4501963"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a:defRPr>
                <a:solidFill>
                  <a:schemeClr val="tx1"/>
                </a:solidFill>
                <a:latin typeface="Arial" charset="0"/>
                <a:cs typeface="DejaVu Sans" pitchFamily="34" charset="0"/>
              </a:defRPr>
            </a:lvl1pPr>
            <a:lvl2pPr marL="742950" indent="-285750" eaLnBrk="0">
              <a:defRPr>
                <a:solidFill>
                  <a:schemeClr val="tx1"/>
                </a:solidFill>
                <a:latin typeface="Arial" charset="0"/>
                <a:cs typeface="DejaVu Sans" pitchFamily="34" charset="0"/>
              </a:defRPr>
            </a:lvl2pPr>
            <a:lvl3pPr marL="1143000" indent="-228600" eaLnBrk="0">
              <a:defRPr>
                <a:solidFill>
                  <a:schemeClr val="tx1"/>
                </a:solidFill>
                <a:latin typeface="Arial" charset="0"/>
                <a:cs typeface="DejaVu Sans" pitchFamily="34" charset="0"/>
              </a:defRPr>
            </a:lvl3pPr>
            <a:lvl4pPr marL="1600200" indent="-228600" eaLnBrk="0">
              <a:defRPr>
                <a:solidFill>
                  <a:schemeClr val="tx1"/>
                </a:solidFill>
                <a:latin typeface="Arial" charset="0"/>
                <a:cs typeface="DejaVu Sans" pitchFamily="34" charset="0"/>
              </a:defRPr>
            </a:lvl4pPr>
            <a:lvl5pPr marL="2057400" indent="-228600" eaLnBrk="0">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9pPr>
          </a:lstStyle>
          <a:p>
            <a:pPr eaLnBrk="1"/>
            <a:endParaRPr lang="en-US" altLang="en-US"/>
          </a:p>
        </p:txBody>
      </p:sp>
      <p:sp>
        <p:nvSpPr>
          <p:cNvPr id="51204" name="Rectangle 2"/>
          <p:cNvSpPr txBox="1">
            <a:spLocks noGrp="1" noChangeArrowheads="1"/>
          </p:cNvSpPr>
          <p:nvPr>
            <p:ph type="body"/>
          </p:nvPr>
        </p:nvSpPr>
        <p:spPr>
          <a:xfrm>
            <a:off x="686361" y="4342535"/>
            <a:ext cx="5485279"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cs typeface="DejaVu Sans" pitchFamily="34" charset="0"/>
              </a:defRPr>
            </a:lvl1pPr>
            <a:lvl2pPr marL="666723" indent="-256432" eaLnBrk="0">
              <a:tabLst>
                <a:tab pos="649628" algn="l"/>
                <a:tab pos="1299256" algn="l"/>
                <a:tab pos="1948884" algn="l"/>
                <a:tab pos="2598511" algn="l"/>
              </a:tabLst>
              <a:defRPr>
                <a:solidFill>
                  <a:schemeClr val="tx1"/>
                </a:solidFill>
                <a:latin typeface="Arial" charset="0"/>
                <a:cs typeface="DejaVu Sans" pitchFamily="34" charset="0"/>
              </a:defRPr>
            </a:lvl2pPr>
            <a:lvl3pPr marL="1025728" indent="-205146" eaLnBrk="0">
              <a:tabLst>
                <a:tab pos="649628" algn="l"/>
                <a:tab pos="1299256" algn="l"/>
                <a:tab pos="1948884" algn="l"/>
                <a:tab pos="2598511" algn="l"/>
              </a:tabLst>
              <a:defRPr>
                <a:solidFill>
                  <a:schemeClr val="tx1"/>
                </a:solidFill>
                <a:latin typeface="Arial" charset="0"/>
                <a:cs typeface="DejaVu Sans" pitchFamily="34" charset="0"/>
              </a:defRPr>
            </a:lvl3pPr>
            <a:lvl4pPr marL="1436019" indent="-205146" eaLnBrk="0">
              <a:tabLst>
                <a:tab pos="649628" algn="l"/>
                <a:tab pos="1299256" algn="l"/>
                <a:tab pos="1948884" algn="l"/>
                <a:tab pos="2598511" algn="l"/>
              </a:tabLst>
              <a:defRPr>
                <a:solidFill>
                  <a:schemeClr val="tx1"/>
                </a:solidFill>
                <a:latin typeface="Arial" charset="0"/>
                <a:cs typeface="DejaVu Sans" pitchFamily="34" charset="0"/>
              </a:defRPr>
            </a:lvl4pPr>
            <a:lvl5pPr marL="1846311" indent="-205146" eaLnBrk="0">
              <a:tabLst>
                <a:tab pos="649628" algn="l"/>
                <a:tab pos="1299256" algn="l"/>
                <a:tab pos="1948884" algn="l"/>
                <a:tab pos="2598511" algn="l"/>
              </a:tabLst>
              <a:defRPr>
                <a:solidFill>
                  <a:schemeClr val="tx1"/>
                </a:solidFill>
                <a:latin typeface="Arial" charset="0"/>
                <a:cs typeface="DejaVu Sans" pitchFamily="34" charset="0"/>
              </a:defRPr>
            </a:lvl5pPr>
            <a:lvl6pPr marL="2256602"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6pPr>
            <a:lvl7pPr marL="2666893"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7pPr>
            <a:lvl8pPr marL="3077185"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8pPr>
            <a:lvl9pPr marL="3487476"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9pPr>
          </a:lstStyle>
          <a:p>
            <a:pPr eaLnBrk="1">
              <a:buFont typeface="Wingdings" pitchFamily="2" charset="2"/>
              <a:buNone/>
            </a:pPr>
            <a:fld id="{CE657436-1225-4121-B377-F119614E9E86}" type="slidenum">
              <a:rPr lang="en-GB" altLang="en-US">
                <a:solidFill>
                  <a:srgbClr val="000000"/>
                </a:solidFill>
                <a:latin typeface="Times New Roman" pitchFamily="18" charset="0"/>
              </a:rPr>
              <a:pPr eaLnBrk="1">
                <a:buFont typeface="Wingdings" pitchFamily="2" charset="2"/>
                <a:buNone/>
              </a:pPr>
              <a:t>36</a:t>
            </a:fld>
            <a:endParaRPr lang="en-GB" altLang="en-US">
              <a:solidFill>
                <a:srgbClr val="000000"/>
              </a:solidFill>
              <a:latin typeface="Times New Roman" pitchFamily="18" charset="0"/>
            </a:endParaRPr>
          </a:p>
        </p:txBody>
      </p:sp>
      <p:sp>
        <p:nvSpPr>
          <p:cNvPr id="47107" name="Text Box 1"/>
          <p:cNvSpPr txBox="1">
            <a:spLocks noChangeArrowheads="1"/>
          </p:cNvSpPr>
          <p:nvPr/>
        </p:nvSpPr>
        <p:spPr bwMode="auto">
          <a:xfrm>
            <a:off x="1179420" y="686955"/>
            <a:ext cx="4501963"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a:defRPr>
                <a:solidFill>
                  <a:schemeClr val="tx1"/>
                </a:solidFill>
                <a:latin typeface="Arial" charset="0"/>
                <a:cs typeface="DejaVu Sans" pitchFamily="34" charset="0"/>
              </a:defRPr>
            </a:lvl1pPr>
            <a:lvl2pPr marL="742950" indent="-285750" eaLnBrk="0">
              <a:defRPr>
                <a:solidFill>
                  <a:schemeClr val="tx1"/>
                </a:solidFill>
                <a:latin typeface="Arial" charset="0"/>
                <a:cs typeface="DejaVu Sans" pitchFamily="34" charset="0"/>
              </a:defRPr>
            </a:lvl2pPr>
            <a:lvl3pPr marL="1143000" indent="-228600" eaLnBrk="0">
              <a:defRPr>
                <a:solidFill>
                  <a:schemeClr val="tx1"/>
                </a:solidFill>
                <a:latin typeface="Arial" charset="0"/>
                <a:cs typeface="DejaVu Sans" pitchFamily="34" charset="0"/>
              </a:defRPr>
            </a:lvl3pPr>
            <a:lvl4pPr marL="1600200" indent="-228600" eaLnBrk="0">
              <a:defRPr>
                <a:solidFill>
                  <a:schemeClr val="tx1"/>
                </a:solidFill>
                <a:latin typeface="Arial" charset="0"/>
                <a:cs typeface="DejaVu Sans" pitchFamily="34" charset="0"/>
              </a:defRPr>
            </a:lvl4pPr>
            <a:lvl5pPr marL="2057400" indent="-228600" eaLnBrk="0">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9pPr>
          </a:lstStyle>
          <a:p>
            <a:pPr eaLnBrk="1"/>
            <a:endParaRPr lang="en-US" altLang="en-US"/>
          </a:p>
        </p:txBody>
      </p:sp>
      <p:sp>
        <p:nvSpPr>
          <p:cNvPr id="47108" name="Rectangle 2"/>
          <p:cNvSpPr txBox="1">
            <a:spLocks noGrp="1" noChangeArrowheads="1"/>
          </p:cNvSpPr>
          <p:nvPr>
            <p:ph type="body"/>
          </p:nvPr>
        </p:nvSpPr>
        <p:spPr>
          <a:xfrm>
            <a:off x="686361" y="4342535"/>
            <a:ext cx="5485279"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cs typeface="DejaVu Sans" pitchFamily="34" charset="0"/>
              </a:defRPr>
            </a:lvl1pPr>
            <a:lvl2pPr marL="666723" indent="-256432" eaLnBrk="0">
              <a:tabLst>
                <a:tab pos="649628" algn="l"/>
                <a:tab pos="1299256" algn="l"/>
                <a:tab pos="1948884" algn="l"/>
                <a:tab pos="2598511" algn="l"/>
              </a:tabLst>
              <a:defRPr>
                <a:solidFill>
                  <a:schemeClr val="tx1"/>
                </a:solidFill>
                <a:latin typeface="Arial" charset="0"/>
                <a:cs typeface="DejaVu Sans" pitchFamily="34" charset="0"/>
              </a:defRPr>
            </a:lvl2pPr>
            <a:lvl3pPr marL="1025728" indent="-205146" eaLnBrk="0">
              <a:tabLst>
                <a:tab pos="649628" algn="l"/>
                <a:tab pos="1299256" algn="l"/>
                <a:tab pos="1948884" algn="l"/>
                <a:tab pos="2598511" algn="l"/>
              </a:tabLst>
              <a:defRPr>
                <a:solidFill>
                  <a:schemeClr val="tx1"/>
                </a:solidFill>
                <a:latin typeface="Arial" charset="0"/>
                <a:cs typeface="DejaVu Sans" pitchFamily="34" charset="0"/>
              </a:defRPr>
            </a:lvl3pPr>
            <a:lvl4pPr marL="1436019" indent="-205146" eaLnBrk="0">
              <a:tabLst>
                <a:tab pos="649628" algn="l"/>
                <a:tab pos="1299256" algn="l"/>
                <a:tab pos="1948884" algn="l"/>
                <a:tab pos="2598511" algn="l"/>
              </a:tabLst>
              <a:defRPr>
                <a:solidFill>
                  <a:schemeClr val="tx1"/>
                </a:solidFill>
                <a:latin typeface="Arial" charset="0"/>
                <a:cs typeface="DejaVu Sans" pitchFamily="34" charset="0"/>
              </a:defRPr>
            </a:lvl4pPr>
            <a:lvl5pPr marL="1846311" indent="-205146" eaLnBrk="0">
              <a:tabLst>
                <a:tab pos="649628" algn="l"/>
                <a:tab pos="1299256" algn="l"/>
                <a:tab pos="1948884" algn="l"/>
                <a:tab pos="2598511" algn="l"/>
              </a:tabLst>
              <a:defRPr>
                <a:solidFill>
                  <a:schemeClr val="tx1"/>
                </a:solidFill>
                <a:latin typeface="Arial" charset="0"/>
                <a:cs typeface="DejaVu Sans" pitchFamily="34" charset="0"/>
              </a:defRPr>
            </a:lvl5pPr>
            <a:lvl6pPr marL="2256602"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6pPr>
            <a:lvl7pPr marL="2666893"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7pPr>
            <a:lvl8pPr marL="3077185"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8pPr>
            <a:lvl9pPr marL="3487476" indent="-205146" defTabSz="410291" eaLnBrk="0" fontAlgn="base" hangingPunct="0">
              <a:lnSpc>
                <a:spcPct val="93000"/>
              </a:lnSpc>
              <a:spcBef>
                <a:spcPct val="0"/>
              </a:spcBef>
              <a:spcAft>
                <a:spcPct val="0"/>
              </a:spcAft>
              <a:buClr>
                <a:srgbClr val="000000"/>
              </a:buClr>
              <a:buSzPct val="45000"/>
              <a:buFont typeface="Wingdings" pitchFamily="2" charset="2"/>
              <a:tabLst>
                <a:tab pos="649628" algn="l"/>
                <a:tab pos="1299256" algn="l"/>
                <a:tab pos="1948884" algn="l"/>
                <a:tab pos="2598511" algn="l"/>
              </a:tabLst>
              <a:defRPr>
                <a:solidFill>
                  <a:schemeClr val="tx1"/>
                </a:solidFill>
                <a:latin typeface="Arial" charset="0"/>
                <a:cs typeface="DejaVu Sans" pitchFamily="34" charset="0"/>
              </a:defRPr>
            </a:lvl9pPr>
          </a:lstStyle>
          <a:p>
            <a:pPr eaLnBrk="1">
              <a:buFont typeface="Wingdings" pitchFamily="2" charset="2"/>
              <a:buNone/>
            </a:pPr>
            <a:fld id="{4C9DD9FC-B7CE-4D71-B5C3-17ADDE26D466}" type="slidenum">
              <a:rPr lang="en-GB" altLang="en-US">
                <a:solidFill>
                  <a:srgbClr val="000000"/>
                </a:solidFill>
                <a:latin typeface="Times New Roman" pitchFamily="18" charset="0"/>
              </a:rPr>
              <a:pPr eaLnBrk="1">
                <a:buFont typeface="Wingdings" pitchFamily="2" charset="2"/>
                <a:buNone/>
              </a:pPr>
              <a:t>37</a:t>
            </a:fld>
            <a:endParaRPr lang="en-GB" altLang="en-US">
              <a:solidFill>
                <a:srgbClr val="000000"/>
              </a:solidFill>
              <a:latin typeface="Times New Roman" pitchFamily="18" charset="0"/>
            </a:endParaRPr>
          </a:p>
        </p:txBody>
      </p:sp>
      <p:sp>
        <p:nvSpPr>
          <p:cNvPr id="48131"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48132" name="Rectangle 2"/>
          <p:cNvSpPr txBox="1">
            <a:spLocks noGrp="1" noChangeArrowheads="1"/>
          </p:cNvSpPr>
          <p:nvPr>
            <p:ph type="body" idx="1"/>
          </p:nvPr>
        </p:nvSpPr>
        <p:spPr>
          <a:xfrm>
            <a:off x="686360" y="4342535"/>
            <a:ext cx="5486681"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5" rIns="91432" bIns="45715"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6BB0CF-F10B-4A1B-9DBE-832C82253503}" type="slidenum">
              <a:rPr lang="en-US" altLang="en-US" sz="1200"/>
              <a:pPr algn="r" eaLnBrk="1" hangingPunct="1"/>
              <a:t>39</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905D74-B4FF-4BA7-814D-7C35898A40C4}" type="slidenum">
              <a:rPr lang="en-US" smtClean="0"/>
              <a:pPr>
                <a:defRPr/>
              </a:pPr>
              <a:t>51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801" indent="-285692" eaLnBrk="0" hangingPunct="0">
              <a:defRPr>
                <a:solidFill>
                  <a:schemeClr val="tx1"/>
                </a:solidFill>
                <a:latin typeface="Arial" charset="0"/>
              </a:defRPr>
            </a:lvl2pPr>
            <a:lvl3pPr marL="1142772" indent="-228555" eaLnBrk="0" hangingPunct="0">
              <a:defRPr>
                <a:solidFill>
                  <a:schemeClr val="tx1"/>
                </a:solidFill>
                <a:latin typeface="Arial" charset="0"/>
              </a:defRPr>
            </a:lvl3pPr>
            <a:lvl4pPr marL="1599881" indent="-228555" eaLnBrk="0" hangingPunct="0">
              <a:defRPr>
                <a:solidFill>
                  <a:schemeClr val="tx1"/>
                </a:solidFill>
                <a:latin typeface="Arial" charset="0"/>
              </a:defRPr>
            </a:lvl4pPr>
            <a:lvl5pPr marL="2056990" indent="-228555" eaLnBrk="0" hangingPunct="0">
              <a:defRPr>
                <a:solidFill>
                  <a:schemeClr val="tx1"/>
                </a:solidFill>
                <a:latin typeface="Arial" charset="0"/>
              </a:defRPr>
            </a:lvl5pPr>
            <a:lvl6pPr marL="2514098" indent="-228555" eaLnBrk="0" fontAlgn="base" hangingPunct="0">
              <a:spcBef>
                <a:spcPct val="0"/>
              </a:spcBef>
              <a:spcAft>
                <a:spcPct val="0"/>
              </a:spcAft>
              <a:defRPr>
                <a:solidFill>
                  <a:schemeClr val="tx1"/>
                </a:solidFill>
                <a:latin typeface="Arial" charset="0"/>
              </a:defRPr>
            </a:lvl6pPr>
            <a:lvl7pPr marL="2971207" indent="-228555" eaLnBrk="0" fontAlgn="base" hangingPunct="0">
              <a:spcBef>
                <a:spcPct val="0"/>
              </a:spcBef>
              <a:spcAft>
                <a:spcPct val="0"/>
              </a:spcAft>
              <a:defRPr>
                <a:solidFill>
                  <a:schemeClr val="tx1"/>
                </a:solidFill>
                <a:latin typeface="Arial" charset="0"/>
              </a:defRPr>
            </a:lvl7pPr>
            <a:lvl8pPr marL="3428316" indent="-228555" eaLnBrk="0" fontAlgn="base" hangingPunct="0">
              <a:spcBef>
                <a:spcPct val="0"/>
              </a:spcBef>
              <a:spcAft>
                <a:spcPct val="0"/>
              </a:spcAft>
              <a:defRPr>
                <a:solidFill>
                  <a:schemeClr val="tx1"/>
                </a:solidFill>
                <a:latin typeface="Arial" charset="0"/>
              </a:defRPr>
            </a:lvl8pPr>
            <a:lvl9pPr marL="3885424" indent="-228555" eaLnBrk="0" fontAlgn="base" hangingPunct="0">
              <a:spcBef>
                <a:spcPct val="0"/>
              </a:spcBef>
              <a:spcAft>
                <a:spcPct val="0"/>
              </a:spcAft>
              <a:defRPr>
                <a:solidFill>
                  <a:schemeClr val="tx1"/>
                </a:solidFill>
                <a:latin typeface="Arial" charset="0"/>
              </a:defRPr>
            </a:lvl9pPr>
          </a:lstStyle>
          <a:p>
            <a:pPr eaLnBrk="1" hangingPunct="1"/>
            <a:fld id="{95EE5E7F-1894-459F-9207-B5B117485B6A}" type="slidenum">
              <a:rPr lang="en-US" altLang="en-US">
                <a:solidFill>
                  <a:prstClr val="black"/>
                </a:solidFill>
              </a:rPr>
              <a:pPr eaLnBrk="1" hangingPunct="1"/>
              <a:t>56</a:t>
            </a:fld>
            <a:endParaRPr lang="en-US" altLang="en-US">
              <a:solidFill>
                <a:prstClr val="black"/>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80" indent="-285723" eaLnBrk="0" hangingPunct="0">
              <a:defRPr>
                <a:solidFill>
                  <a:schemeClr val="tx1"/>
                </a:solidFill>
                <a:latin typeface="Arial" pitchFamily="34" charset="0"/>
              </a:defRPr>
            </a:lvl2pPr>
            <a:lvl3pPr marL="1142893" indent="-228579" eaLnBrk="0" hangingPunct="0">
              <a:defRPr>
                <a:solidFill>
                  <a:schemeClr val="tx1"/>
                </a:solidFill>
                <a:latin typeface="Arial" pitchFamily="34" charset="0"/>
              </a:defRPr>
            </a:lvl3pPr>
            <a:lvl4pPr marL="1600050" indent="-228579" eaLnBrk="0" hangingPunct="0">
              <a:defRPr>
                <a:solidFill>
                  <a:schemeClr val="tx1"/>
                </a:solidFill>
                <a:latin typeface="Arial" pitchFamily="34" charset="0"/>
              </a:defRPr>
            </a:lvl4pPr>
            <a:lvl5pPr marL="2057207" indent="-228579" eaLnBrk="0" hangingPunct="0">
              <a:defRPr>
                <a:solidFill>
                  <a:schemeClr val="tx1"/>
                </a:solidFill>
                <a:latin typeface="Arial" pitchFamily="34" charset="0"/>
              </a:defRPr>
            </a:lvl5pPr>
            <a:lvl6pPr marL="2514364" indent="-228579" eaLnBrk="0" fontAlgn="base" hangingPunct="0">
              <a:spcBef>
                <a:spcPct val="0"/>
              </a:spcBef>
              <a:spcAft>
                <a:spcPct val="0"/>
              </a:spcAft>
              <a:defRPr>
                <a:solidFill>
                  <a:schemeClr val="tx1"/>
                </a:solidFill>
                <a:latin typeface="Arial" pitchFamily="34" charset="0"/>
              </a:defRPr>
            </a:lvl6pPr>
            <a:lvl7pPr marL="2971522" indent="-228579" eaLnBrk="0" fontAlgn="base" hangingPunct="0">
              <a:spcBef>
                <a:spcPct val="0"/>
              </a:spcBef>
              <a:spcAft>
                <a:spcPct val="0"/>
              </a:spcAft>
              <a:defRPr>
                <a:solidFill>
                  <a:schemeClr val="tx1"/>
                </a:solidFill>
                <a:latin typeface="Arial" pitchFamily="34" charset="0"/>
              </a:defRPr>
            </a:lvl7pPr>
            <a:lvl8pPr marL="3428678" indent="-228579" eaLnBrk="0" fontAlgn="base" hangingPunct="0">
              <a:spcBef>
                <a:spcPct val="0"/>
              </a:spcBef>
              <a:spcAft>
                <a:spcPct val="0"/>
              </a:spcAft>
              <a:defRPr>
                <a:solidFill>
                  <a:schemeClr val="tx1"/>
                </a:solidFill>
                <a:latin typeface="Arial" pitchFamily="34" charset="0"/>
              </a:defRPr>
            </a:lvl8pPr>
            <a:lvl9pPr marL="3885835" indent="-228579" eaLnBrk="0" fontAlgn="base" hangingPunct="0">
              <a:spcBef>
                <a:spcPct val="0"/>
              </a:spcBef>
              <a:spcAft>
                <a:spcPct val="0"/>
              </a:spcAft>
              <a:defRPr>
                <a:solidFill>
                  <a:schemeClr val="tx1"/>
                </a:solidFill>
                <a:latin typeface="Arial" pitchFamily="34" charset="0"/>
              </a:defRPr>
            </a:lvl9pPr>
          </a:lstStyle>
          <a:p>
            <a:pPr eaLnBrk="1" hangingPunct="1"/>
            <a:fld id="{3A690D44-2155-4199-9605-DD3AB0CCF503}" type="slidenum">
              <a:rPr lang="en-US" altLang="en-US" smtClean="0"/>
              <a:pPr eaLnBrk="1" hangingPunct="1"/>
              <a:t>59</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80" indent="-285723">
              <a:defRPr>
                <a:solidFill>
                  <a:schemeClr val="tx1"/>
                </a:solidFill>
                <a:latin typeface="Calibri" pitchFamily="34" charset="0"/>
              </a:defRPr>
            </a:lvl2pPr>
            <a:lvl3pPr marL="1142893" indent="-228579">
              <a:defRPr>
                <a:solidFill>
                  <a:schemeClr val="tx1"/>
                </a:solidFill>
                <a:latin typeface="Calibri" pitchFamily="34" charset="0"/>
              </a:defRPr>
            </a:lvl3pPr>
            <a:lvl4pPr marL="1600050" indent="-228579">
              <a:defRPr>
                <a:solidFill>
                  <a:schemeClr val="tx1"/>
                </a:solidFill>
                <a:latin typeface="Calibri" pitchFamily="34" charset="0"/>
              </a:defRPr>
            </a:lvl4pPr>
            <a:lvl5pPr marL="2057207" indent="-228579">
              <a:defRPr>
                <a:solidFill>
                  <a:schemeClr val="tx1"/>
                </a:solidFill>
                <a:latin typeface="Calibri" pitchFamily="34" charset="0"/>
              </a:defRPr>
            </a:lvl5pPr>
            <a:lvl6pPr marL="2514364" indent="-228579" fontAlgn="base">
              <a:spcBef>
                <a:spcPct val="0"/>
              </a:spcBef>
              <a:spcAft>
                <a:spcPct val="0"/>
              </a:spcAft>
              <a:defRPr>
                <a:solidFill>
                  <a:schemeClr val="tx1"/>
                </a:solidFill>
                <a:latin typeface="Calibri" pitchFamily="34" charset="0"/>
              </a:defRPr>
            </a:lvl6pPr>
            <a:lvl7pPr marL="2971522" indent="-228579" fontAlgn="base">
              <a:spcBef>
                <a:spcPct val="0"/>
              </a:spcBef>
              <a:spcAft>
                <a:spcPct val="0"/>
              </a:spcAft>
              <a:defRPr>
                <a:solidFill>
                  <a:schemeClr val="tx1"/>
                </a:solidFill>
                <a:latin typeface="Calibri" pitchFamily="34" charset="0"/>
              </a:defRPr>
            </a:lvl7pPr>
            <a:lvl8pPr marL="3428678" indent="-228579" fontAlgn="base">
              <a:spcBef>
                <a:spcPct val="0"/>
              </a:spcBef>
              <a:spcAft>
                <a:spcPct val="0"/>
              </a:spcAft>
              <a:defRPr>
                <a:solidFill>
                  <a:schemeClr val="tx1"/>
                </a:solidFill>
                <a:latin typeface="Calibri" pitchFamily="34" charset="0"/>
              </a:defRPr>
            </a:lvl8pPr>
            <a:lvl9pPr marL="3885835" indent="-22857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8CC487-1741-4687-BD3A-D451387706F7}" type="slidenum">
              <a:rPr lang="en-US" smtClean="0"/>
              <a:pPr fontAlgn="base">
                <a:spcBef>
                  <a:spcPct val="0"/>
                </a:spcBef>
                <a:spcAft>
                  <a:spcPct val="0"/>
                </a:spcAft>
                <a:defRPr/>
              </a:pPr>
              <a:t>60</a:t>
            </a:fld>
            <a:endParaRPr lang="en-US"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80" indent="-285723" eaLnBrk="0" hangingPunct="0">
              <a:defRPr>
                <a:solidFill>
                  <a:schemeClr val="tx1"/>
                </a:solidFill>
                <a:latin typeface="Arial" pitchFamily="34" charset="0"/>
              </a:defRPr>
            </a:lvl2pPr>
            <a:lvl3pPr marL="1142893" indent="-228579" eaLnBrk="0" hangingPunct="0">
              <a:defRPr>
                <a:solidFill>
                  <a:schemeClr val="tx1"/>
                </a:solidFill>
                <a:latin typeface="Arial" pitchFamily="34" charset="0"/>
              </a:defRPr>
            </a:lvl3pPr>
            <a:lvl4pPr marL="1600050" indent="-228579" eaLnBrk="0" hangingPunct="0">
              <a:defRPr>
                <a:solidFill>
                  <a:schemeClr val="tx1"/>
                </a:solidFill>
                <a:latin typeface="Arial" pitchFamily="34" charset="0"/>
              </a:defRPr>
            </a:lvl4pPr>
            <a:lvl5pPr marL="2057207" indent="-228579" eaLnBrk="0" hangingPunct="0">
              <a:defRPr>
                <a:solidFill>
                  <a:schemeClr val="tx1"/>
                </a:solidFill>
                <a:latin typeface="Arial" pitchFamily="34" charset="0"/>
              </a:defRPr>
            </a:lvl5pPr>
            <a:lvl6pPr marL="2514364" indent="-228579" eaLnBrk="0" fontAlgn="base" hangingPunct="0">
              <a:spcBef>
                <a:spcPct val="0"/>
              </a:spcBef>
              <a:spcAft>
                <a:spcPct val="0"/>
              </a:spcAft>
              <a:defRPr>
                <a:solidFill>
                  <a:schemeClr val="tx1"/>
                </a:solidFill>
                <a:latin typeface="Arial" pitchFamily="34" charset="0"/>
              </a:defRPr>
            </a:lvl6pPr>
            <a:lvl7pPr marL="2971522" indent="-228579" eaLnBrk="0" fontAlgn="base" hangingPunct="0">
              <a:spcBef>
                <a:spcPct val="0"/>
              </a:spcBef>
              <a:spcAft>
                <a:spcPct val="0"/>
              </a:spcAft>
              <a:defRPr>
                <a:solidFill>
                  <a:schemeClr val="tx1"/>
                </a:solidFill>
                <a:latin typeface="Arial" pitchFamily="34" charset="0"/>
              </a:defRPr>
            </a:lvl7pPr>
            <a:lvl8pPr marL="3428678" indent="-228579" eaLnBrk="0" fontAlgn="base" hangingPunct="0">
              <a:spcBef>
                <a:spcPct val="0"/>
              </a:spcBef>
              <a:spcAft>
                <a:spcPct val="0"/>
              </a:spcAft>
              <a:defRPr>
                <a:solidFill>
                  <a:schemeClr val="tx1"/>
                </a:solidFill>
                <a:latin typeface="Arial" pitchFamily="34" charset="0"/>
              </a:defRPr>
            </a:lvl8pPr>
            <a:lvl9pPr marL="3885835" indent="-228579" eaLnBrk="0" fontAlgn="base" hangingPunct="0">
              <a:spcBef>
                <a:spcPct val="0"/>
              </a:spcBef>
              <a:spcAft>
                <a:spcPct val="0"/>
              </a:spcAft>
              <a:defRPr>
                <a:solidFill>
                  <a:schemeClr val="tx1"/>
                </a:solidFill>
                <a:latin typeface="Arial" pitchFamily="34" charset="0"/>
              </a:defRPr>
            </a:lvl9pPr>
          </a:lstStyle>
          <a:p>
            <a:pPr eaLnBrk="1" hangingPunct="1"/>
            <a:fld id="{5ABE552B-84A2-4544-9ABF-AB58633BCB85}" type="slidenum">
              <a:rPr lang="en-US" altLang="en-US" smtClean="0"/>
              <a:pPr eaLnBrk="1" hangingPunct="1"/>
              <a:t>62</a:t>
            </a:fld>
            <a:endParaRPr lang="en-US" altLang="en-US" smtClean="0"/>
          </a:p>
        </p:txBody>
      </p:sp>
      <p:sp>
        <p:nvSpPr>
          <p:cNvPr id="82947" name="Rectangle 2"/>
          <p:cNvSpPr>
            <a:spLocks noGrp="1" noRot="1" noChangeAspect="1" noChangeArrowheads="1" noTextEdit="1"/>
          </p:cNvSpPr>
          <p:nvPr>
            <p:ph type="sldImg"/>
          </p:nvPr>
        </p:nvSpPr>
        <p:spPr>
          <a:xfrm>
            <a:off x="1152525" y="692150"/>
            <a:ext cx="4554538" cy="3416300"/>
          </a:xfrm>
          <a:ln/>
        </p:spPr>
      </p:sp>
      <p:sp>
        <p:nvSpPr>
          <p:cNvPr id="82948" name="Rectangle 3"/>
          <p:cNvSpPr>
            <a:spLocks noGrp="1" noChangeArrowheads="1"/>
          </p:cNvSpPr>
          <p:nvPr>
            <p:ph type="body" idx="1"/>
          </p:nvPr>
        </p:nvSpPr>
        <p:spPr>
          <a:xfrm>
            <a:off x="914400" y="4340225"/>
            <a:ext cx="5029200" cy="4446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00724F4E-06A2-4B8B-9579-63620815955D}" type="slidenum">
              <a:rPr lang="en-US" altLang="en-US" sz="1200" b="0">
                <a:solidFill>
                  <a:schemeClr val="tx1"/>
                </a:solidFill>
              </a:rPr>
              <a:pPr/>
              <a:t>9</a:t>
            </a:fld>
            <a:endParaRPr lang="en-US" altLang="en-US" sz="1200" b="0">
              <a:solidFill>
                <a:schemeClr val="tx1"/>
              </a:solidFill>
            </a:endParaRPr>
          </a:p>
        </p:txBody>
      </p:sp>
      <p:sp>
        <p:nvSpPr>
          <p:cNvPr id="50179" name="Rectangle 2"/>
          <p:cNvSpPr>
            <a:spLocks noGrp="1" noRot="1" noChangeAspect="1" noChangeArrowheads="1" noTextEdit="1"/>
          </p:cNvSpPr>
          <p:nvPr>
            <p:ph type="sldImg"/>
          </p:nvPr>
        </p:nvSpPr>
        <p:spPr>
          <a:xfrm>
            <a:off x="1304925" y="768350"/>
            <a:ext cx="4252913" cy="3190875"/>
          </a:xfrm>
          <a:ln/>
        </p:spPr>
      </p:sp>
      <p:sp>
        <p:nvSpPr>
          <p:cNvPr id="50180"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80" indent="-285723" eaLnBrk="0" hangingPunct="0">
              <a:defRPr>
                <a:solidFill>
                  <a:schemeClr val="tx1"/>
                </a:solidFill>
                <a:latin typeface="Arial" pitchFamily="34" charset="0"/>
              </a:defRPr>
            </a:lvl2pPr>
            <a:lvl3pPr marL="1142893" indent="-228579" eaLnBrk="0" hangingPunct="0">
              <a:defRPr>
                <a:solidFill>
                  <a:schemeClr val="tx1"/>
                </a:solidFill>
                <a:latin typeface="Arial" pitchFamily="34" charset="0"/>
              </a:defRPr>
            </a:lvl3pPr>
            <a:lvl4pPr marL="1600050" indent="-228579" eaLnBrk="0" hangingPunct="0">
              <a:defRPr>
                <a:solidFill>
                  <a:schemeClr val="tx1"/>
                </a:solidFill>
                <a:latin typeface="Arial" pitchFamily="34" charset="0"/>
              </a:defRPr>
            </a:lvl4pPr>
            <a:lvl5pPr marL="2057207" indent="-228579" eaLnBrk="0" hangingPunct="0">
              <a:defRPr>
                <a:solidFill>
                  <a:schemeClr val="tx1"/>
                </a:solidFill>
                <a:latin typeface="Arial" pitchFamily="34" charset="0"/>
              </a:defRPr>
            </a:lvl5pPr>
            <a:lvl6pPr marL="2514364" indent="-228579" eaLnBrk="0" fontAlgn="base" hangingPunct="0">
              <a:spcBef>
                <a:spcPct val="0"/>
              </a:spcBef>
              <a:spcAft>
                <a:spcPct val="0"/>
              </a:spcAft>
              <a:defRPr>
                <a:solidFill>
                  <a:schemeClr val="tx1"/>
                </a:solidFill>
                <a:latin typeface="Arial" pitchFamily="34" charset="0"/>
              </a:defRPr>
            </a:lvl6pPr>
            <a:lvl7pPr marL="2971522" indent="-228579" eaLnBrk="0" fontAlgn="base" hangingPunct="0">
              <a:spcBef>
                <a:spcPct val="0"/>
              </a:spcBef>
              <a:spcAft>
                <a:spcPct val="0"/>
              </a:spcAft>
              <a:defRPr>
                <a:solidFill>
                  <a:schemeClr val="tx1"/>
                </a:solidFill>
                <a:latin typeface="Arial" pitchFamily="34" charset="0"/>
              </a:defRPr>
            </a:lvl7pPr>
            <a:lvl8pPr marL="3428678" indent="-228579" eaLnBrk="0" fontAlgn="base" hangingPunct="0">
              <a:spcBef>
                <a:spcPct val="0"/>
              </a:spcBef>
              <a:spcAft>
                <a:spcPct val="0"/>
              </a:spcAft>
              <a:defRPr>
                <a:solidFill>
                  <a:schemeClr val="tx1"/>
                </a:solidFill>
                <a:latin typeface="Arial" pitchFamily="34" charset="0"/>
              </a:defRPr>
            </a:lvl8pPr>
            <a:lvl9pPr marL="3885835" indent="-228579" eaLnBrk="0" fontAlgn="base" hangingPunct="0">
              <a:spcBef>
                <a:spcPct val="0"/>
              </a:spcBef>
              <a:spcAft>
                <a:spcPct val="0"/>
              </a:spcAft>
              <a:defRPr>
                <a:solidFill>
                  <a:schemeClr val="tx1"/>
                </a:solidFill>
                <a:latin typeface="Arial" pitchFamily="34" charset="0"/>
              </a:defRPr>
            </a:lvl9pPr>
          </a:lstStyle>
          <a:p>
            <a:pPr eaLnBrk="1" hangingPunct="1"/>
            <a:fld id="{1DFB389D-8EF2-44C8-A03D-F0186E88CA0F}" type="slidenum">
              <a:rPr lang="en-US" altLang="en-US" smtClean="0"/>
              <a:pPr eaLnBrk="1" hangingPunct="1"/>
              <a:t>63</a:t>
            </a:fld>
            <a:endParaRPr lang="en-US" altLang="en-US" smtClean="0"/>
          </a:p>
        </p:txBody>
      </p:sp>
      <p:sp>
        <p:nvSpPr>
          <p:cNvPr id="83971" name="Rectangle 2"/>
          <p:cNvSpPr>
            <a:spLocks noGrp="1" noRot="1" noChangeAspect="1" noChangeArrowheads="1" noTextEdit="1"/>
          </p:cNvSpPr>
          <p:nvPr>
            <p:ph type="sldImg"/>
          </p:nvPr>
        </p:nvSpPr>
        <p:spPr>
          <a:xfrm>
            <a:off x="1152525" y="692150"/>
            <a:ext cx="4554538" cy="3416300"/>
          </a:xfrm>
          <a:ln/>
        </p:spPr>
      </p:sp>
      <p:sp>
        <p:nvSpPr>
          <p:cNvPr id="83972" name="Rectangle 3"/>
          <p:cNvSpPr>
            <a:spLocks noGrp="1" noChangeArrowheads="1"/>
          </p:cNvSpPr>
          <p:nvPr>
            <p:ph type="body" idx="1"/>
          </p:nvPr>
        </p:nvSpPr>
        <p:spPr>
          <a:xfrm>
            <a:off x="914400" y="4340225"/>
            <a:ext cx="5029200" cy="4446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2E6C7B23-42B2-48E5-82A0-8FF12FECA71F}" type="slidenum">
              <a:rPr lang="en-US" altLang="en-US" sz="1200" b="0">
                <a:solidFill>
                  <a:schemeClr val="tx1"/>
                </a:solidFill>
              </a:rPr>
              <a:pPr/>
              <a:t>10</a:t>
            </a:fld>
            <a:endParaRPr lang="en-US" altLang="en-US" sz="1200" b="0">
              <a:solidFill>
                <a:schemeClr val="tx1"/>
              </a:solidFill>
            </a:endParaRPr>
          </a:p>
        </p:txBody>
      </p:sp>
      <p:sp>
        <p:nvSpPr>
          <p:cNvPr id="51203" name="Rectangle 2"/>
          <p:cNvSpPr>
            <a:spLocks noGrp="1" noRot="1" noChangeAspect="1" noChangeArrowheads="1" noTextEdit="1"/>
          </p:cNvSpPr>
          <p:nvPr>
            <p:ph type="sldImg"/>
          </p:nvPr>
        </p:nvSpPr>
        <p:spPr>
          <a:xfrm>
            <a:off x="1304925" y="768350"/>
            <a:ext cx="4252913" cy="3190875"/>
          </a:xfrm>
          <a:ln/>
        </p:spPr>
      </p:sp>
      <p:sp>
        <p:nvSpPr>
          <p:cNvPr id="51204"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EE81F0C5-5823-4BAD-AD00-038906CA6D96}" type="slidenum">
              <a:rPr lang="en-US" altLang="en-US" sz="1200" b="0">
                <a:solidFill>
                  <a:schemeClr val="tx1"/>
                </a:solidFill>
              </a:rPr>
              <a:pPr/>
              <a:t>16</a:t>
            </a:fld>
            <a:endParaRPr lang="en-US" altLang="en-US" sz="1200" b="0">
              <a:solidFill>
                <a:schemeClr val="tx1"/>
              </a:solidFill>
            </a:endParaRPr>
          </a:p>
        </p:txBody>
      </p:sp>
      <p:sp>
        <p:nvSpPr>
          <p:cNvPr id="52227" name="Rectangle 2"/>
          <p:cNvSpPr>
            <a:spLocks noGrp="1" noRot="1" noChangeAspect="1" noChangeArrowheads="1" noTextEdit="1"/>
          </p:cNvSpPr>
          <p:nvPr>
            <p:ph type="sldImg"/>
          </p:nvPr>
        </p:nvSpPr>
        <p:spPr>
          <a:xfrm>
            <a:off x="1304925" y="768350"/>
            <a:ext cx="4252913" cy="3190875"/>
          </a:xfrm>
          <a:ln/>
        </p:spPr>
      </p:sp>
      <p:sp>
        <p:nvSpPr>
          <p:cNvPr id="52228"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143000" y="685512"/>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115715" name="Rectangle 3"/>
          <p:cNvSpPr txBox="1">
            <a:spLocks noGrp="1" noChangeArrowheads="1"/>
          </p:cNvSpPr>
          <p:nvPr>
            <p:ph type="body"/>
          </p:nvPr>
        </p:nvSpPr>
        <p:spPr>
          <a:xfrm>
            <a:off x="686360" y="4342534"/>
            <a:ext cx="5486681" cy="41159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04DDC-A31D-42F4-A98E-69B419CEC241}"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0D676556-46FE-4A4A-B409-49B3F1D0C7BA}" type="slidenum">
              <a:rPr lang="en-US" altLang="en-US" sz="1200" b="0">
                <a:solidFill>
                  <a:schemeClr val="tx1"/>
                </a:solidFill>
              </a:rPr>
              <a:pPr/>
              <a:t>21</a:t>
            </a:fld>
            <a:endParaRPr lang="en-US" altLang="en-US" sz="1200" b="0">
              <a:solidFill>
                <a:schemeClr val="tx1"/>
              </a:solidFill>
            </a:endParaRPr>
          </a:p>
        </p:txBody>
      </p:sp>
      <p:sp>
        <p:nvSpPr>
          <p:cNvPr id="53251" name="Rectangle 2"/>
          <p:cNvSpPr>
            <a:spLocks noGrp="1" noRot="1" noChangeAspect="1" noChangeArrowheads="1" noTextEdit="1"/>
          </p:cNvSpPr>
          <p:nvPr>
            <p:ph type="sldImg"/>
          </p:nvPr>
        </p:nvSpPr>
        <p:spPr>
          <a:xfrm>
            <a:off x="1304925" y="768350"/>
            <a:ext cx="4252913" cy="3190875"/>
          </a:xfrm>
          <a:ln/>
        </p:spPr>
      </p:sp>
      <p:sp>
        <p:nvSpPr>
          <p:cNvPr id="53252"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FFAC7C0-EDC1-45AE-B11F-D9C97758E73B}" type="slidenum">
              <a:rPr lang="en-US" altLang="en-US" sz="1200"/>
              <a:pPr algn="r" eaLnBrk="1" hangingPunct="1"/>
              <a:t>29</a:t>
            </a:fld>
            <a:endParaRPr lang="en-US" altLang="en-US" sz="1200"/>
          </a:p>
        </p:txBody>
      </p:sp>
      <p:sp>
        <p:nvSpPr>
          <p:cNvPr id="76803" name="Rectangle 2"/>
          <p:cNvSpPr>
            <a:spLocks noGrp="1" noRot="1" noChangeAspect="1" noChangeArrowheads="1" noTextEdit="1"/>
          </p:cNvSpPr>
          <p:nvPr>
            <p:ph type="sldImg"/>
          </p:nvPr>
        </p:nvSpPr>
        <p:spPr>
          <a:xfrm>
            <a:off x="1152525" y="692150"/>
            <a:ext cx="4554538" cy="3416300"/>
          </a:xfrm>
          <a:ln/>
        </p:spPr>
      </p:sp>
      <p:sp>
        <p:nvSpPr>
          <p:cNvPr id="76804" name="Rectangle 3"/>
          <p:cNvSpPr>
            <a:spLocks noGrp="1" noChangeArrowheads="1"/>
          </p:cNvSpPr>
          <p:nvPr>
            <p:ph type="body" idx="1"/>
          </p:nvPr>
        </p:nvSpPr>
        <p:spPr>
          <a:xfrm>
            <a:off x="914400" y="4340225"/>
            <a:ext cx="5029200" cy="4446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4FD8621-C0CA-4F56-A962-0BDCAFCAEDF3}" type="slidenum">
              <a:rPr lang="en-US" altLang="en-US"/>
              <a:pPr/>
              <a:t>32</a:t>
            </a:fld>
            <a:endParaRPr lang="en-US" altLang="en-US"/>
          </a:p>
        </p:txBody>
      </p:sp>
      <p:sp>
        <p:nvSpPr>
          <p:cNvPr id="124930" name="Slide Image Placeholder 1"/>
          <p:cNvSpPr>
            <a:spLocks noGrp="1" noRot="1" noChangeAspect="1" noTextEdit="1"/>
          </p:cNvSpPr>
          <p:nvPr>
            <p:ph type="sldImg"/>
          </p:nvPr>
        </p:nvSpPr>
        <p:spPr>
          <a:xfrm>
            <a:off x="1146175" y="685800"/>
            <a:ext cx="4568825" cy="3427413"/>
          </a:xfrm>
          <a:ln/>
          <a:extLst>
            <a:ext uri="{909E8E84-426E-40DD-AFC4-6F175D3DCCD1}">
              <a14:hiddenFill xmlns:a14="http://schemas.microsoft.com/office/drawing/2010/main">
                <a:noFill/>
              </a14:hiddenFill>
            </a:ext>
          </a:extLst>
        </p:spPr>
      </p:sp>
      <p:sp>
        <p:nvSpPr>
          <p:cNvPr id="124931" name="Notes Placeholder 2"/>
          <p:cNvSpPr>
            <a:spLocks noGrp="1"/>
          </p:cNvSpPr>
          <p:nvPr>
            <p:ph type="body" idx="1"/>
          </p:nvPr>
        </p:nvSpPr>
        <p:spPr/>
        <p:txBody>
          <a:bodyPr lIns="91414" tIns="45707" rIns="91414" bIns="45707"/>
          <a:lstStyle/>
          <a:p>
            <a:pPr>
              <a:spcBef>
                <a:spcPct val="0"/>
              </a:spcBef>
            </a:pPr>
            <a:endParaRPr lang="en-US" altLang="en-US"/>
          </a:p>
        </p:txBody>
      </p:sp>
      <p:sp>
        <p:nvSpPr>
          <p:cNvPr id="55300" name="Slide Number Placeholder 3"/>
          <p:cNvSpPr txBox="1">
            <a:spLocks noGrp="1"/>
          </p:cNvSpPr>
          <p:nvPr/>
        </p:nvSpPr>
        <p:spPr bwMode="auto">
          <a:xfrm>
            <a:off x="3884414" y="8684381"/>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algn="l">
              <a:defRPr>
                <a:solidFill>
                  <a:schemeClr val="tx1"/>
                </a:solidFill>
                <a:latin typeface="Arial" charset="0"/>
                <a:cs typeface="Arial" charset="0"/>
              </a:defRPr>
            </a:lvl1pPr>
            <a:lvl2pPr marL="744538" indent="-288925"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598613" indent="-227013" algn="l">
              <a:defRPr>
                <a:solidFill>
                  <a:schemeClr val="tx1"/>
                </a:solidFill>
                <a:latin typeface="Arial" charset="0"/>
                <a:cs typeface="Arial" charset="0"/>
              </a:defRPr>
            </a:lvl4pPr>
            <a:lvl5pPr marL="2055813" indent="-227013" algn="l">
              <a:defRPr>
                <a:solidFill>
                  <a:schemeClr val="tx1"/>
                </a:solidFill>
                <a:latin typeface="Arial" charset="0"/>
                <a:cs typeface="Arial" charset="0"/>
              </a:defRPr>
            </a:lvl5pPr>
            <a:lvl6pPr marL="2513013" indent="-227013" fontAlgn="base">
              <a:spcBef>
                <a:spcPct val="0"/>
              </a:spcBef>
              <a:spcAft>
                <a:spcPct val="0"/>
              </a:spcAft>
              <a:defRPr>
                <a:solidFill>
                  <a:schemeClr val="tx1"/>
                </a:solidFill>
                <a:latin typeface="Arial" charset="0"/>
                <a:cs typeface="Arial" charset="0"/>
              </a:defRPr>
            </a:lvl6pPr>
            <a:lvl7pPr marL="2970213" indent="-227013" fontAlgn="base">
              <a:spcBef>
                <a:spcPct val="0"/>
              </a:spcBef>
              <a:spcAft>
                <a:spcPct val="0"/>
              </a:spcAft>
              <a:defRPr>
                <a:solidFill>
                  <a:schemeClr val="tx1"/>
                </a:solidFill>
                <a:latin typeface="Arial" charset="0"/>
                <a:cs typeface="Arial" charset="0"/>
              </a:defRPr>
            </a:lvl7pPr>
            <a:lvl8pPr marL="3427413" indent="-227013" fontAlgn="base">
              <a:spcBef>
                <a:spcPct val="0"/>
              </a:spcBef>
              <a:spcAft>
                <a:spcPct val="0"/>
              </a:spcAft>
              <a:defRPr>
                <a:solidFill>
                  <a:schemeClr val="tx1"/>
                </a:solidFill>
                <a:latin typeface="Arial" charset="0"/>
                <a:cs typeface="Arial" charset="0"/>
              </a:defRPr>
            </a:lvl8pPr>
            <a:lvl9pPr marL="3884613" indent="-227013" fontAlgn="base">
              <a:spcBef>
                <a:spcPct val="0"/>
              </a:spcBef>
              <a:spcAft>
                <a:spcPct val="0"/>
              </a:spcAft>
              <a:defRPr>
                <a:solidFill>
                  <a:schemeClr val="tx1"/>
                </a:solidFill>
                <a:latin typeface="Arial" charset="0"/>
                <a:cs typeface="Arial" charset="0"/>
              </a:defRPr>
            </a:lvl9pPr>
          </a:lstStyle>
          <a:p>
            <a:pPr algn="r"/>
            <a:fld id="{D4BB8E1C-B34B-4022-8B85-9FB50EE69E44}" type="slidenum">
              <a:rPr lang="en-US" altLang="en-US" sz="1100">
                <a:latin typeface="Calibri" pitchFamily="34" charset="0"/>
              </a:rPr>
              <a:pPr algn="r"/>
              <a:t>32</a:t>
            </a:fld>
            <a:endParaRPr lang="en-US" altLang="en-US" sz="11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19C65B-352D-4C77-A6EF-258CAE4B0241}"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18BA84-E3BE-493D-8BA7-F0892A0D53B0}" type="slidenum">
              <a:rPr lang="en-US"/>
              <a:pPr>
                <a:defRPr/>
              </a:pPr>
              <a:t>‹#›</a:t>
            </a:fld>
            <a:endParaRPr lang="en-US"/>
          </a:p>
        </p:txBody>
      </p:sp>
    </p:spTree>
    <p:extLst>
      <p:ext uri="{BB962C8B-B14F-4D97-AF65-F5344CB8AC3E}">
        <p14:creationId xmlns:p14="http://schemas.microsoft.com/office/powerpoint/2010/main" val="282749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190079-AEC3-468F-B2DC-1A8FF977DBB5}"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32ABB7-6950-4145-A07B-24FFE723C40F}" type="slidenum">
              <a:rPr lang="en-US"/>
              <a:pPr>
                <a:defRPr/>
              </a:pPr>
              <a:t>‹#›</a:t>
            </a:fld>
            <a:endParaRPr lang="en-US"/>
          </a:p>
        </p:txBody>
      </p:sp>
    </p:spTree>
    <p:extLst>
      <p:ext uri="{BB962C8B-B14F-4D97-AF65-F5344CB8AC3E}">
        <p14:creationId xmlns:p14="http://schemas.microsoft.com/office/powerpoint/2010/main" val="24002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CCF2C0-7393-4A77-8F54-6E37C6625524}"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6BB563-8EA0-4DCC-830B-B3B540021562}" type="slidenum">
              <a:rPr lang="en-US"/>
              <a:pPr>
                <a:defRPr/>
              </a:pPr>
              <a:t>‹#›</a:t>
            </a:fld>
            <a:endParaRPr lang="en-US"/>
          </a:p>
        </p:txBody>
      </p:sp>
    </p:spTree>
    <p:extLst>
      <p:ext uri="{BB962C8B-B14F-4D97-AF65-F5344CB8AC3E}">
        <p14:creationId xmlns:p14="http://schemas.microsoft.com/office/powerpoint/2010/main" val="165543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1968FA-56FD-4155-AF6E-22A0DD355CFB}"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AEB68F-D16E-4740-AD89-7CB475E14705}" type="slidenum">
              <a:rPr lang="en-US"/>
              <a:pPr>
                <a:defRPr/>
              </a:pPr>
              <a:t>‹#›</a:t>
            </a:fld>
            <a:endParaRPr lang="en-US"/>
          </a:p>
        </p:txBody>
      </p:sp>
    </p:spTree>
    <p:extLst>
      <p:ext uri="{BB962C8B-B14F-4D97-AF65-F5344CB8AC3E}">
        <p14:creationId xmlns:p14="http://schemas.microsoft.com/office/powerpoint/2010/main" val="219738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BBA4C1-79FE-43A4-B2B9-1BEF2375D82E}" type="datetimeFigureOut">
              <a:rPr lang="en-US"/>
              <a:pPr>
                <a:defRPr/>
              </a:pPr>
              <a:t>9/22/2014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57954A-B797-459D-B31B-4B6B8E9ADD43}" type="slidenum">
              <a:rPr lang="en-US"/>
              <a:pPr>
                <a:defRPr/>
              </a:pPr>
              <a:t>‹#›</a:t>
            </a:fld>
            <a:endParaRPr lang="en-US"/>
          </a:p>
        </p:txBody>
      </p:sp>
    </p:spTree>
    <p:extLst>
      <p:ext uri="{BB962C8B-B14F-4D97-AF65-F5344CB8AC3E}">
        <p14:creationId xmlns:p14="http://schemas.microsoft.com/office/powerpoint/2010/main" val="274973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FEF23D-857C-4D41-9AEC-97B318D7B183}" type="datetimeFigureOut">
              <a:rPr lang="en-US"/>
              <a:pPr>
                <a:defRPr/>
              </a:pPr>
              <a:t>9/22/2014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E12356-A0A9-4944-8458-58527CA90924}" type="slidenum">
              <a:rPr lang="en-US"/>
              <a:pPr>
                <a:defRPr/>
              </a:pPr>
              <a:t>‹#›</a:t>
            </a:fld>
            <a:endParaRPr lang="en-US"/>
          </a:p>
        </p:txBody>
      </p:sp>
    </p:spTree>
    <p:extLst>
      <p:ext uri="{BB962C8B-B14F-4D97-AF65-F5344CB8AC3E}">
        <p14:creationId xmlns:p14="http://schemas.microsoft.com/office/powerpoint/2010/main" val="35453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40190F-300C-40F3-999D-E9259EE731E9}" type="datetimeFigureOut">
              <a:rPr lang="en-US"/>
              <a:pPr>
                <a:defRPr/>
              </a:pPr>
              <a:t>9/22/2014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C56AEE-06E1-43B7-A12B-1E924EF224F2}" type="slidenum">
              <a:rPr lang="en-US"/>
              <a:pPr>
                <a:defRPr/>
              </a:pPr>
              <a:t>‹#›</a:t>
            </a:fld>
            <a:endParaRPr lang="en-US"/>
          </a:p>
        </p:txBody>
      </p:sp>
    </p:spTree>
    <p:extLst>
      <p:ext uri="{BB962C8B-B14F-4D97-AF65-F5344CB8AC3E}">
        <p14:creationId xmlns:p14="http://schemas.microsoft.com/office/powerpoint/2010/main" val="23332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36DDD5-84F3-4828-AB87-71942A3A937F}" type="datetimeFigureOut">
              <a:rPr lang="en-US"/>
              <a:pPr>
                <a:defRPr/>
              </a:pPr>
              <a:t>9/22/2014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28994D3-FD8F-40EB-8760-069F3172ED6B}" type="slidenum">
              <a:rPr lang="en-US"/>
              <a:pPr>
                <a:defRPr/>
              </a:pPr>
              <a:t>‹#›</a:t>
            </a:fld>
            <a:endParaRPr lang="en-US"/>
          </a:p>
        </p:txBody>
      </p:sp>
    </p:spTree>
    <p:extLst>
      <p:ext uri="{BB962C8B-B14F-4D97-AF65-F5344CB8AC3E}">
        <p14:creationId xmlns:p14="http://schemas.microsoft.com/office/powerpoint/2010/main" val="104652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1565A7-E806-42B6-89DE-03DC9961A6AE}" type="datetimeFigureOut">
              <a:rPr lang="en-US"/>
              <a:pPr>
                <a:defRPr/>
              </a:pPr>
              <a:t>9/22/2014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1E53EA-841E-45F7-81A2-3030F759151D}" type="slidenum">
              <a:rPr lang="en-US"/>
              <a:pPr>
                <a:defRPr/>
              </a:pPr>
              <a:t>‹#›</a:t>
            </a:fld>
            <a:endParaRPr lang="en-US"/>
          </a:p>
        </p:txBody>
      </p:sp>
    </p:spTree>
    <p:extLst>
      <p:ext uri="{BB962C8B-B14F-4D97-AF65-F5344CB8AC3E}">
        <p14:creationId xmlns:p14="http://schemas.microsoft.com/office/powerpoint/2010/main" val="226964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46CF55-484A-412B-A531-C777F3223642}" type="datetimeFigureOut">
              <a:rPr lang="en-US"/>
              <a:pPr>
                <a:defRPr/>
              </a:pPr>
              <a:t>9/22/2014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E26B53-7F12-445F-B001-DAA7D22074F8}" type="slidenum">
              <a:rPr lang="en-US"/>
              <a:pPr>
                <a:defRPr/>
              </a:pPr>
              <a:t>‹#›</a:t>
            </a:fld>
            <a:endParaRPr lang="en-US"/>
          </a:p>
        </p:txBody>
      </p:sp>
    </p:spTree>
    <p:extLst>
      <p:ext uri="{BB962C8B-B14F-4D97-AF65-F5344CB8AC3E}">
        <p14:creationId xmlns:p14="http://schemas.microsoft.com/office/powerpoint/2010/main" val="1340004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896F93-9BD5-49EA-9D8E-7C9F182E7373}" type="datetimeFigureOut">
              <a:rPr lang="en-US"/>
              <a:pPr>
                <a:defRPr/>
              </a:pPr>
              <a:t>9/22/2014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5B0F7D-6CCB-4E2D-BF9E-7E1AB2C36D97}" type="slidenum">
              <a:rPr lang="en-US"/>
              <a:pPr>
                <a:defRPr/>
              </a:pPr>
              <a:t>‹#›</a:t>
            </a:fld>
            <a:endParaRPr lang="en-US"/>
          </a:p>
        </p:txBody>
      </p:sp>
    </p:spTree>
    <p:extLst>
      <p:ext uri="{BB962C8B-B14F-4D97-AF65-F5344CB8AC3E}">
        <p14:creationId xmlns:p14="http://schemas.microsoft.com/office/powerpoint/2010/main" val="380556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00" tIns="45702" rIns="91400" bIns="45702" rtlCol="0" anchor="ctr"/>
          <a:lstStyle>
            <a:lvl1pPr algn="l" fontAlgn="auto">
              <a:spcBef>
                <a:spcPts val="0"/>
              </a:spcBef>
              <a:spcAft>
                <a:spcPts val="0"/>
              </a:spcAft>
              <a:defRPr sz="1200">
                <a:solidFill>
                  <a:prstClr val="black">
                    <a:tint val="75000"/>
                  </a:prstClr>
                </a:solidFill>
                <a:latin typeface="+mn-lt"/>
                <a:cs typeface="+mn-cs"/>
              </a:defRPr>
            </a:lvl1pPr>
          </a:lstStyle>
          <a:p>
            <a:pPr defTabSz="914021">
              <a:defRPr/>
            </a:pPr>
            <a:fld id="{1A1262C2-F890-4994-A426-4FD9DC61F5B9}" type="datetimeFigureOut">
              <a:rPr lang="en-US"/>
              <a:pPr defTabSz="914021">
                <a:defRPr/>
              </a:pPr>
              <a:t>9/22/2014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0" tIns="45702" rIns="91400" bIns="45702" rtlCol="0" anchor="ctr"/>
          <a:lstStyle>
            <a:lvl1pPr algn="ctr" fontAlgn="auto">
              <a:spcBef>
                <a:spcPts val="0"/>
              </a:spcBef>
              <a:spcAft>
                <a:spcPts val="0"/>
              </a:spcAft>
              <a:defRPr sz="1200">
                <a:solidFill>
                  <a:prstClr val="black">
                    <a:tint val="75000"/>
                  </a:prstClr>
                </a:solidFill>
                <a:latin typeface="+mn-lt"/>
                <a:cs typeface="+mn-cs"/>
              </a:defRPr>
            </a:lvl1pPr>
          </a:lstStyle>
          <a:p>
            <a:pPr defTabSz="914021">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0" tIns="45702" rIns="91400" bIns="45702" rtlCol="0" anchor="ctr"/>
          <a:lstStyle>
            <a:lvl1pPr algn="r" fontAlgn="auto">
              <a:spcBef>
                <a:spcPts val="0"/>
              </a:spcBef>
              <a:spcAft>
                <a:spcPts val="0"/>
              </a:spcAft>
              <a:defRPr sz="1200">
                <a:solidFill>
                  <a:prstClr val="black">
                    <a:tint val="75000"/>
                  </a:prstClr>
                </a:solidFill>
                <a:latin typeface="+mn-lt"/>
                <a:cs typeface="+mn-cs"/>
              </a:defRPr>
            </a:lvl1pPr>
          </a:lstStyle>
          <a:p>
            <a:pPr defTabSz="914021">
              <a:defRPr/>
            </a:pPr>
            <a:fld id="{8B07A8F6-C8DB-42A8-AEAB-EAC351533417}" type="slidenum">
              <a:rPr lang="en-US"/>
              <a:pPr defTabSz="914021">
                <a:defRPr/>
              </a:pPr>
              <a:t>‹#›</a:t>
            </a:fld>
            <a:endParaRPr lang="en-US"/>
          </a:p>
        </p:txBody>
      </p:sp>
    </p:spTree>
    <p:extLst>
      <p:ext uri="{BB962C8B-B14F-4D97-AF65-F5344CB8AC3E}">
        <p14:creationId xmlns:p14="http://schemas.microsoft.com/office/powerpoint/2010/main" val="3146611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2758" indent="-342758"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642" indent="-28563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528" indent="-22850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53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54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9.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8.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de.wikipedia.org/w/index.php?title=Datei:Shubnikv.JPG&amp;filetimestamp=20060720114945" TargetMode="External"/><Relationship Id="rId7" Type="http://schemas.openxmlformats.org/officeDocument/2006/relationships/hyperlink" Target="http://images.google.com/imgres?imgurl=http://www.wolffund.org.il/admin/user_files/V_L_Ginzburg.jpg&amp;imgrefurl=http://www.wolffund.org.il/catheb.asp?id%3D25%26cat_title%3D%D7%A4%D7%99%D7%A1%D7%99%D7%A7%D7%94&amp;h=382&amp;w=308&amp;sz=18&amp;hl=en&amp;start=10&amp;um=1&amp;tbnid=4Oo92r65e4sbAM:&amp;tbnh=123&amp;tbnw=99&amp;prev=/images?q%3Dginzburg%26svnum%3D10%26um%3D1%26hl%3Den%26client%3Dfirefox-a%26rls%3Dorg.mozilla:en-US:official%26sa%3DG"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http://rt.com/s/obj/2009-12-30/portret_.783.jpg" TargetMode="External"/><Relationship Id="rId4" Type="http://schemas.openxmlformats.org/officeDocument/2006/relationships/image" Target="../media/image33.jpe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5.jpeg"/><Relationship Id="rId3" Type="http://schemas.openxmlformats.org/officeDocument/2006/relationships/notesSlide" Target="../notesSlides/notesSlide6.xml"/><Relationship Id="rId7" Type="http://schemas.openxmlformats.org/officeDocument/2006/relationships/image" Target="../media/image38.wmf"/><Relationship Id="rId12" Type="http://schemas.openxmlformats.org/officeDocument/2006/relationships/hyperlink" Target="http://images.google.com/imgres?imgurl=http://www.wolffund.org.il/admin/user_files/V_L_Ginzburg.jpg&amp;imgrefurl=http://www.wolffund.org.il/catheb.asp?id%3D25%26cat_title%3D%D7%A4%D7%99%D7%A1%D7%99%D7%A7%D7%94&amp;h=382&amp;w=308&amp;sz=18&amp;hl=en&amp;start=10&amp;um=1&amp;tbnid=4Oo92r65e4sbAM:&amp;tbnh=123&amp;tbnw=99&amp;prev=/images?q%3Dginzburg%26svnum%3D10%26um%3D1%26hl%3Den%26client%3Dfirefox-a%26rls%3Dorg.mozilla:en-US:official%26sa%3DG"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3.jpeg"/><Relationship Id="rId5" Type="http://schemas.openxmlformats.org/officeDocument/2006/relationships/image" Target="../media/image37.wmf"/><Relationship Id="rId10" Type="http://schemas.openxmlformats.org/officeDocument/2006/relationships/image" Target="../media/image40.jpeg"/><Relationship Id="rId4" Type="http://schemas.openxmlformats.org/officeDocument/2006/relationships/oleObject" Target="../embeddings/oleObject3.bin"/><Relationship Id="rId9" Type="http://schemas.openxmlformats.org/officeDocument/2006/relationships/image" Target="../media/image39.wmf"/><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3.wmf"/></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oleObject" Target="../embeddings/oleObject7.bin"/><Relationship Id="rId7" Type="http://schemas.openxmlformats.org/officeDocument/2006/relationships/image" Target="../media/image80.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79.wmf"/><Relationship Id="rId5" Type="http://schemas.openxmlformats.org/officeDocument/2006/relationships/oleObject" Target="../embeddings/oleObject8.bin"/><Relationship Id="rId4" Type="http://schemas.openxmlformats.org/officeDocument/2006/relationships/image" Target="../media/image78.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07.png"/><Relationship Id="rId4" Type="http://schemas.openxmlformats.org/officeDocument/2006/relationships/oleObject" Target="../embeddings/oleObject9.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08.png"/><Relationship Id="rId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a:t>
            </a:r>
            <a:endParaRPr lang="en-US" dirty="0"/>
          </a:p>
        </p:txBody>
      </p:sp>
    </p:spTree>
    <p:extLst>
      <p:ext uri="{BB962C8B-B14F-4D97-AF65-F5344CB8AC3E}">
        <p14:creationId xmlns:p14="http://schemas.microsoft.com/office/powerpoint/2010/main" val="2230691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981200"/>
            <a:ext cx="3244850"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362" y="1539875"/>
            <a:ext cx="1925638"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4"/>
          <p:cNvSpPr>
            <a:spLocks noChangeArrowheads="1"/>
          </p:cNvSpPr>
          <p:nvPr/>
        </p:nvSpPr>
        <p:spPr bwMode="auto">
          <a:xfrm>
            <a:off x="687388" y="4327525"/>
            <a:ext cx="4494212" cy="20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spcBef>
                <a:spcPct val="50000"/>
              </a:spcBef>
            </a:pPr>
            <a:r>
              <a:rPr lang="en-US" altLang="en-US" sz="1900" dirty="0">
                <a:solidFill>
                  <a:schemeClr val="tx1"/>
                </a:solidFill>
                <a:latin typeface="Book Antiqua" pitchFamily="18" charset="0"/>
              </a:rPr>
              <a:t>Thus the mercury at 4.2 K has entered a new state, which, owing to its particular electrical properties, can be called the state of </a:t>
            </a:r>
            <a:r>
              <a:rPr lang="en-US" altLang="en-US" sz="1900" i="1" dirty="0">
                <a:solidFill>
                  <a:schemeClr val="tx1"/>
                </a:solidFill>
                <a:latin typeface="Book Antiqua" pitchFamily="18" charset="0"/>
              </a:rPr>
              <a:t>superconductivity  </a:t>
            </a:r>
          </a:p>
          <a:p>
            <a:pPr>
              <a:spcBef>
                <a:spcPct val="50000"/>
              </a:spcBef>
            </a:pPr>
            <a:r>
              <a:rPr lang="en-US" altLang="en-US" sz="1900" u="sng" dirty="0" smtClean="0">
                <a:solidFill>
                  <a:schemeClr val="tx1"/>
                </a:solidFill>
                <a:latin typeface="Arial" pitchFamily="34" charset="0"/>
              </a:rPr>
              <a:t>Gilles Holst, H</a:t>
            </a:r>
            <a:r>
              <a:rPr lang="en-US" altLang="en-US" sz="1900" u="sng" dirty="0">
                <a:solidFill>
                  <a:schemeClr val="tx1"/>
                </a:solidFill>
                <a:latin typeface="Arial" pitchFamily="34" charset="0"/>
              </a:rPr>
              <a:t>. </a:t>
            </a:r>
            <a:r>
              <a:rPr lang="en-US" altLang="en-US" sz="1900" u="sng" dirty="0" err="1" smtClean="0">
                <a:solidFill>
                  <a:schemeClr val="tx1"/>
                </a:solidFill>
                <a:latin typeface="Arial" pitchFamily="34" charset="0"/>
              </a:rPr>
              <a:t>Kamerlingh-Onnes</a:t>
            </a:r>
            <a:r>
              <a:rPr lang="en-US" altLang="en-US" sz="1900" u="sng" dirty="0" smtClean="0">
                <a:solidFill>
                  <a:schemeClr val="tx1"/>
                </a:solidFill>
                <a:latin typeface="Arial" pitchFamily="34" charset="0"/>
              </a:rPr>
              <a:t> </a:t>
            </a:r>
            <a:r>
              <a:rPr lang="en-US" altLang="en-US" sz="1900" u="sng" dirty="0">
                <a:solidFill>
                  <a:schemeClr val="tx1"/>
                </a:solidFill>
                <a:latin typeface="Arial" pitchFamily="34" charset="0"/>
              </a:rPr>
              <a:t>(1911)</a:t>
            </a:r>
          </a:p>
        </p:txBody>
      </p:sp>
      <p:sp>
        <p:nvSpPr>
          <p:cNvPr id="9221" name="Rectangle 5"/>
          <p:cNvSpPr>
            <a:spLocks noGrp="1" noChangeArrowheads="1"/>
          </p:cNvSpPr>
          <p:nvPr>
            <p:ph type="title"/>
          </p:nvPr>
        </p:nvSpPr>
        <p:spPr/>
        <p:txBody>
          <a:bodyPr/>
          <a:lstStyle/>
          <a:p>
            <a:r>
              <a:rPr lang="en-US" altLang="en-US" smtClean="0"/>
              <a:t>1911</a:t>
            </a:r>
            <a:br>
              <a:rPr lang="en-US" altLang="en-US" smtClean="0"/>
            </a:br>
            <a:r>
              <a:rPr lang="en-US" altLang="en-US" smtClean="0"/>
              <a:t>A Big Surprise!</a:t>
            </a:r>
          </a:p>
        </p:txBody>
      </p:sp>
      <p:pic>
        <p:nvPicPr>
          <p:cNvPr id="225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552875"/>
            <a:ext cx="2159681" cy="27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414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0" y="76200"/>
            <a:ext cx="5181600" cy="1143000"/>
          </a:xfrm>
        </p:spPr>
        <p:txBody>
          <a:bodyPr/>
          <a:lstStyle/>
          <a:p>
            <a:r>
              <a:rPr lang="en-US" altLang="en-US" smtClean="0"/>
              <a:t>Magnetic Properties</a:t>
            </a:r>
          </a:p>
        </p:txBody>
      </p:sp>
      <p:grpSp>
        <p:nvGrpSpPr>
          <p:cNvPr id="10243" name="Group 52"/>
          <p:cNvGrpSpPr>
            <a:grpSpLocks/>
          </p:cNvGrpSpPr>
          <p:nvPr/>
        </p:nvGrpSpPr>
        <p:grpSpPr bwMode="auto">
          <a:xfrm>
            <a:off x="685800" y="1905000"/>
            <a:ext cx="3657600" cy="3962400"/>
            <a:chOff x="432" y="1200"/>
            <a:chExt cx="2304" cy="2496"/>
          </a:xfrm>
        </p:grpSpPr>
        <p:grpSp>
          <p:nvGrpSpPr>
            <p:cNvPr id="10291" name="Group 17"/>
            <p:cNvGrpSpPr>
              <a:grpSpLocks/>
            </p:cNvGrpSpPr>
            <p:nvPr/>
          </p:nvGrpSpPr>
          <p:grpSpPr bwMode="auto">
            <a:xfrm>
              <a:off x="432" y="1353"/>
              <a:ext cx="2304" cy="2343"/>
              <a:chOff x="432" y="1257"/>
              <a:chExt cx="2304" cy="2343"/>
            </a:xfrm>
          </p:grpSpPr>
          <p:sp>
            <p:nvSpPr>
              <p:cNvPr id="10316" name="Line 3"/>
              <p:cNvSpPr>
                <a:spLocks noChangeShapeType="1"/>
              </p:cNvSpPr>
              <p:nvPr/>
            </p:nvSpPr>
            <p:spPr bwMode="auto">
              <a:xfrm flipH="1">
                <a:off x="1920" y="144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7" name="Freeform 4"/>
              <p:cNvSpPr>
                <a:spLocks/>
              </p:cNvSpPr>
              <p:nvPr/>
            </p:nvSpPr>
            <p:spPr bwMode="auto">
              <a:xfrm>
                <a:off x="864" y="1449"/>
                <a:ext cx="1056" cy="1344"/>
              </a:xfrm>
              <a:custGeom>
                <a:avLst/>
                <a:gdLst>
                  <a:gd name="T0" fmla="*/ 0 w 624"/>
                  <a:gd name="T1" fmla="*/ 1344 h 816"/>
                  <a:gd name="T2" fmla="*/ 244 w 624"/>
                  <a:gd name="T3" fmla="*/ 1265 h 816"/>
                  <a:gd name="T4" fmla="*/ 487 w 624"/>
                  <a:gd name="T5" fmla="*/ 1107 h 816"/>
                  <a:gd name="T6" fmla="*/ 812 w 624"/>
                  <a:gd name="T7" fmla="*/ 712 h 816"/>
                  <a:gd name="T8" fmla="*/ 975 w 624"/>
                  <a:gd name="T9" fmla="*/ 316 h 816"/>
                  <a:gd name="T10" fmla="*/ 1056 w 624"/>
                  <a:gd name="T11" fmla="*/ 0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816">
                    <a:moveTo>
                      <a:pt x="0" y="816"/>
                    </a:moveTo>
                    <a:cubicBezTo>
                      <a:pt x="48" y="804"/>
                      <a:pt x="96" y="792"/>
                      <a:pt x="144" y="768"/>
                    </a:cubicBezTo>
                    <a:cubicBezTo>
                      <a:pt x="192" y="744"/>
                      <a:pt x="232" y="728"/>
                      <a:pt x="288" y="672"/>
                    </a:cubicBezTo>
                    <a:cubicBezTo>
                      <a:pt x="344" y="616"/>
                      <a:pt x="432" y="512"/>
                      <a:pt x="480" y="432"/>
                    </a:cubicBezTo>
                    <a:cubicBezTo>
                      <a:pt x="528" y="352"/>
                      <a:pt x="552" y="264"/>
                      <a:pt x="576" y="192"/>
                    </a:cubicBezTo>
                    <a:cubicBezTo>
                      <a:pt x="600" y="120"/>
                      <a:pt x="612" y="60"/>
                      <a:pt x="624"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8" name="Line 9"/>
              <p:cNvSpPr>
                <a:spLocks noChangeShapeType="1"/>
              </p:cNvSpPr>
              <p:nvPr/>
            </p:nvSpPr>
            <p:spPr bwMode="auto">
              <a:xfrm flipV="1">
                <a:off x="864" y="1449"/>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9" name="Text Box 10"/>
              <p:cNvSpPr txBox="1">
                <a:spLocks noChangeArrowheads="1"/>
              </p:cNvSpPr>
              <p:nvPr/>
            </p:nvSpPr>
            <p:spPr bwMode="auto">
              <a:xfrm>
                <a:off x="642" y="135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600">
                    <a:solidFill>
                      <a:schemeClr val="tx1"/>
                    </a:solidFill>
                    <a:latin typeface="Arial" pitchFamily="34" charset="0"/>
                  </a:rPr>
                  <a:t>0</a:t>
                </a:r>
              </a:p>
            </p:txBody>
          </p:sp>
          <p:sp>
            <p:nvSpPr>
              <p:cNvPr id="10320" name="Text Box 11"/>
              <p:cNvSpPr txBox="1">
                <a:spLocks noChangeArrowheads="1"/>
              </p:cNvSpPr>
              <p:nvPr/>
            </p:nvSpPr>
            <p:spPr bwMode="auto">
              <a:xfrm>
                <a:off x="432" y="2649"/>
                <a:ext cx="44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dirty="0">
                    <a:solidFill>
                      <a:schemeClr val="tx1"/>
                    </a:solidFill>
                    <a:latin typeface="Arial" pitchFamily="34" charset="0"/>
                  </a:rPr>
                  <a:t>-</a:t>
                </a:r>
                <a:r>
                  <a:rPr lang="en-US" altLang="en-US" sz="1800" dirty="0" smtClean="0">
                    <a:solidFill>
                      <a:schemeClr val="tx1"/>
                    </a:solidFill>
                    <a:latin typeface="Arial" pitchFamily="34" charset="0"/>
                  </a:rPr>
                  <a:t>1/4</a:t>
                </a:r>
                <a:r>
                  <a:rPr lang="en-US" altLang="en-US" sz="1800" dirty="0" smtClean="0">
                    <a:solidFill>
                      <a:schemeClr val="tx1"/>
                    </a:solidFill>
                    <a:latin typeface="Arial" pitchFamily="34" charset="0"/>
                    <a:sym typeface="Symbol"/>
                  </a:rPr>
                  <a:t></a:t>
                </a:r>
                <a:endParaRPr lang="en-US" altLang="en-US" sz="1800" dirty="0">
                  <a:solidFill>
                    <a:schemeClr val="tx1"/>
                  </a:solidFill>
                  <a:latin typeface="Arial" pitchFamily="34" charset="0"/>
                </a:endParaRPr>
              </a:p>
            </p:txBody>
          </p:sp>
          <p:sp>
            <p:nvSpPr>
              <p:cNvPr id="10321" name="Text Box 12"/>
              <p:cNvSpPr txBox="1">
                <a:spLocks noChangeArrowheads="1"/>
              </p:cNvSpPr>
              <p:nvPr/>
            </p:nvSpPr>
            <p:spPr bwMode="auto">
              <a:xfrm>
                <a:off x="432" y="1890"/>
                <a:ext cx="23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sym typeface="Symbol" pitchFamily="18" charset="2"/>
                  </a:rPr>
                  <a:t></a:t>
                </a:r>
                <a:endParaRPr lang="en-US" altLang="en-US" sz="2800">
                  <a:solidFill>
                    <a:schemeClr val="tx1"/>
                  </a:solidFill>
                </a:endParaRPr>
              </a:p>
            </p:txBody>
          </p:sp>
          <p:grpSp>
            <p:nvGrpSpPr>
              <p:cNvPr id="10322" name="Group 13"/>
              <p:cNvGrpSpPr>
                <a:grpSpLocks/>
              </p:cNvGrpSpPr>
              <p:nvPr/>
            </p:nvGrpSpPr>
            <p:grpSpPr bwMode="auto">
              <a:xfrm>
                <a:off x="864" y="1257"/>
                <a:ext cx="1872" cy="2343"/>
                <a:chOff x="864" y="1152"/>
                <a:chExt cx="1872" cy="2343"/>
              </a:xfrm>
            </p:grpSpPr>
            <p:sp>
              <p:nvSpPr>
                <p:cNvPr id="10323" name="Line 14"/>
                <p:cNvSpPr>
                  <a:spLocks noChangeShapeType="1"/>
                </p:cNvSpPr>
                <p:nvPr/>
              </p:nvSpPr>
              <p:spPr bwMode="auto">
                <a:xfrm flipV="1">
                  <a:off x="864" y="1152"/>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 name="Line 15"/>
                <p:cNvSpPr>
                  <a:spLocks noChangeShapeType="1"/>
                </p:cNvSpPr>
                <p:nvPr/>
              </p:nvSpPr>
              <p:spPr bwMode="auto">
                <a:xfrm>
                  <a:off x="864" y="3120"/>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 name="Text Box 16"/>
                <p:cNvSpPr txBox="1">
                  <a:spLocks noChangeArrowheads="1"/>
                </p:cNvSpPr>
                <p:nvPr/>
              </p:nvSpPr>
              <p:spPr bwMode="auto">
                <a:xfrm>
                  <a:off x="1622" y="3168"/>
                  <a:ext cx="2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latin typeface="Arial" pitchFamily="34" charset="0"/>
                    </a:rPr>
                    <a:t>T</a:t>
                  </a:r>
                </a:p>
              </p:txBody>
            </p:sp>
          </p:grpSp>
        </p:grpSp>
        <p:grpSp>
          <p:nvGrpSpPr>
            <p:cNvPr id="10292" name="Group 23"/>
            <p:cNvGrpSpPr>
              <a:grpSpLocks/>
            </p:cNvGrpSpPr>
            <p:nvPr/>
          </p:nvGrpSpPr>
          <p:grpSpPr bwMode="auto">
            <a:xfrm>
              <a:off x="1115" y="1946"/>
              <a:ext cx="272" cy="404"/>
              <a:chOff x="3504" y="1536"/>
              <a:chExt cx="486" cy="720"/>
            </a:xfrm>
          </p:grpSpPr>
          <p:sp>
            <p:nvSpPr>
              <p:cNvPr id="10312" name="Oval 18"/>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313" name="Oval 19"/>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314" name="Line 21"/>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15" name="Line 22"/>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93" name="Group 37"/>
            <p:cNvGrpSpPr>
              <a:grpSpLocks/>
            </p:cNvGrpSpPr>
            <p:nvPr/>
          </p:nvGrpSpPr>
          <p:grpSpPr bwMode="auto">
            <a:xfrm>
              <a:off x="1056" y="1680"/>
              <a:ext cx="93" cy="912"/>
              <a:chOff x="3398" y="1062"/>
              <a:chExt cx="166" cy="1626"/>
            </a:xfrm>
          </p:grpSpPr>
          <p:sp>
            <p:nvSpPr>
              <p:cNvPr id="10307" name="Freeform 26"/>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8" name="Freeform 29"/>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9" name="Line 31"/>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10" name="Line 32"/>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11" name="Line 36"/>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94" name="Group 38"/>
            <p:cNvGrpSpPr>
              <a:grpSpLocks/>
            </p:cNvGrpSpPr>
            <p:nvPr/>
          </p:nvGrpSpPr>
          <p:grpSpPr bwMode="auto">
            <a:xfrm rot="10800000" flipV="1">
              <a:off x="1357" y="1680"/>
              <a:ext cx="93" cy="912"/>
              <a:chOff x="3398" y="1062"/>
              <a:chExt cx="166" cy="1626"/>
            </a:xfrm>
          </p:grpSpPr>
          <p:sp>
            <p:nvSpPr>
              <p:cNvPr id="10302" name="Freeform 39"/>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3" name="Freeform 40"/>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4" name="Line 41"/>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5" name="Line 42"/>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6" name="Line 43"/>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95" name="Group 45"/>
            <p:cNvGrpSpPr>
              <a:grpSpLocks/>
            </p:cNvGrpSpPr>
            <p:nvPr/>
          </p:nvGrpSpPr>
          <p:grpSpPr bwMode="auto">
            <a:xfrm>
              <a:off x="2064" y="1920"/>
              <a:ext cx="272" cy="404"/>
              <a:chOff x="3504" y="1536"/>
              <a:chExt cx="486" cy="720"/>
            </a:xfrm>
          </p:grpSpPr>
          <p:sp>
            <p:nvSpPr>
              <p:cNvPr id="10298" name="Oval 46"/>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99" name="Oval 47"/>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300" name="Line 48"/>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1" name="Line 49"/>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sp>
          <p:nvSpPr>
            <p:cNvPr id="10296" name="Text Box 50"/>
            <p:cNvSpPr txBox="1">
              <a:spLocks noChangeArrowheads="1"/>
            </p:cNvSpPr>
            <p:nvPr/>
          </p:nvSpPr>
          <p:spPr bwMode="auto">
            <a:xfrm>
              <a:off x="2016" y="1200"/>
              <a:ext cx="43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H off</a:t>
              </a:r>
            </a:p>
          </p:txBody>
        </p:sp>
        <p:sp>
          <p:nvSpPr>
            <p:cNvPr id="10297" name="Text Box 51"/>
            <p:cNvSpPr txBox="1">
              <a:spLocks noChangeArrowheads="1"/>
            </p:cNvSpPr>
            <p:nvPr/>
          </p:nvSpPr>
          <p:spPr bwMode="auto">
            <a:xfrm>
              <a:off x="1122" y="1224"/>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rgbClr val="FF0000"/>
                  </a:solidFill>
                  <a:latin typeface="Comic Sans MS" pitchFamily="66" charset="0"/>
                </a:rPr>
                <a:t>H on</a:t>
              </a:r>
            </a:p>
          </p:txBody>
        </p:sp>
      </p:grpSp>
      <p:grpSp>
        <p:nvGrpSpPr>
          <p:cNvPr id="10244" name="Group 53"/>
          <p:cNvGrpSpPr>
            <a:grpSpLocks/>
          </p:cNvGrpSpPr>
          <p:nvPr/>
        </p:nvGrpSpPr>
        <p:grpSpPr bwMode="auto">
          <a:xfrm>
            <a:off x="4419600" y="1905000"/>
            <a:ext cx="3657600" cy="3962400"/>
            <a:chOff x="432" y="1200"/>
            <a:chExt cx="2304" cy="2496"/>
          </a:xfrm>
        </p:grpSpPr>
        <p:grpSp>
          <p:nvGrpSpPr>
            <p:cNvPr id="10256" name="Group 54"/>
            <p:cNvGrpSpPr>
              <a:grpSpLocks/>
            </p:cNvGrpSpPr>
            <p:nvPr/>
          </p:nvGrpSpPr>
          <p:grpSpPr bwMode="auto">
            <a:xfrm>
              <a:off x="432" y="1353"/>
              <a:ext cx="2304" cy="2343"/>
              <a:chOff x="432" y="1257"/>
              <a:chExt cx="2304" cy="2343"/>
            </a:xfrm>
          </p:grpSpPr>
          <p:sp>
            <p:nvSpPr>
              <p:cNvPr id="10281" name="Line 55"/>
              <p:cNvSpPr>
                <a:spLocks noChangeShapeType="1"/>
              </p:cNvSpPr>
              <p:nvPr/>
            </p:nvSpPr>
            <p:spPr bwMode="auto">
              <a:xfrm flipH="1">
                <a:off x="1920" y="144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 name="Freeform 56"/>
              <p:cNvSpPr>
                <a:spLocks/>
              </p:cNvSpPr>
              <p:nvPr/>
            </p:nvSpPr>
            <p:spPr bwMode="auto">
              <a:xfrm>
                <a:off x="864" y="1449"/>
                <a:ext cx="1056" cy="1344"/>
              </a:xfrm>
              <a:custGeom>
                <a:avLst/>
                <a:gdLst>
                  <a:gd name="T0" fmla="*/ 0 w 624"/>
                  <a:gd name="T1" fmla="*/ 1344 h 816"/>
                  <a:gd name="T2" fmla="*/ 244 w 624"/>
                  <a:gd name="T3" fmla="*/ 1265 h 816"/>
                  <a:gd name="T4" fmla="*/ 487 w 624"/>
                  <a:gd name="T5" fmla="*/ 1107 h 816"/>
                  <a:gd name="T6" fmla="*/ 812 w 624"/>
                  <a:gd name="T7" fmla="*/ 712 h 816"/>
                  <a:gd name="T8" fmla="*/ 975 w 624"/>
                  <a:gd name="T9" fmla="*/ 316 h 816"/>
                  <a:gd name="T10" fmla="*/ 1056 w 624"/>
                  <a:gd name="T11" fmla="*/ 0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816">
                    <a:moveTo>
                      <a:pt x="0" y="816"/>
                    </a:moveTo>
                    <a:cubicBezTo>
                      <a:pt x="48" y="804"/>
                      <a:pt x="96" y="792"/>
                      <a:pt x="144" y="768"/>
                    </a:cubicBezTo>
                    <a:cubicBezTo>
                      <a:pt x="192" y="744"/>
                      <a:pt x="232" y="728"/>
                      <a:pt x="288" y="672"/>
                    </a:cubicBezTo>
                    <a:cubicBezTo>
                      <a:pt x="344" y="616"/>
                      <a:pt x="432" y="512"/>
                      <a:pt x="480" y="432"/>
                    </a:cubicBezTo>
                    <a:cubicBezTo>
                      <a:pt x="528" y="352"/>
                      <a:pt x="552" y="264"/>
                      <a:pt x="576" y="192"/>
                    </a:cubicBezTo>
                    <a:cubicBezTo>
                      <a:pt x="600" y="120"/>
                      <a:pt x="612" y="60"/>
                      <a:pt x="624"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 name="Line 57"/>
              <p:cNvSpPr>
                <a:spLocks noChangeShapeType="1"/>
              </p:cNvSpPr>
              <p:nvPr/>
            </p:nvSpPr>
            <p:spPr bwMode="auto">
              <a:xfrm flipV="1">
                <a:off x="864" y="1449"/>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 name="Text Box 58"/>
              <p:cNvSpPr txBox="1">
                <a:spLocks noChangeArrowheads="1"/>
              </p:cNvSpPr>
              <p:nvPr/>
            </p:nvSpPr>
            <p:spPr bwMode="auto">
              <a:xfrm>
                <a:off x="642" y="135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600">
                    <a:solidFill>
                      <a:schemeClr val="tx1"/>
                    </a:solidFill>
                    <a:latin typeface="Arial" pitchFamily="34" charset="0"/>
                  </a:rPr>
                  <a:t>0</a:t>
                </a:r>
              </a:p>
            </p:txBody>
          </p:sp>
          <p:sp>
            <p:nvSpPr>
              <p:cNvPr id="10285" name="Text Box 59"/>
              <p:cNvSpPr txBox="1">
                <a:spLocks noChangeArrowheads="1"/>
              </p:cNvSpPr>
              <p:nvPr/>
            </p:nvSpPr>
            <p:spPr bwMode="auto">
              <a:xfrm>
                <a:off x="432" y="2649"/>
                <a:ext cx="44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dirty="0">
                    <a:solidFill>
                      <a:schemeClr val="tx1"/>
                    </a:solidFill>
                    <a:latin typeface="Arial" pitchFamily="34" charset="0"/>
                  </a:rPr>
                  <a:t>-</a:t>
                </a:r>
                <a:r>
                  <a:rPr lang="en-US" altLang="en-US" sz="1800" dirty="0" smtClean="0">
                    <a:solidFill>
                      <a:schemeClr val="tx1"/>
                    </a:solidFill>
                    <a:latin typeface="Arial" pitchFamily="34" charset="0"/>
                  </a:rPr>
                  <a:t>1/4</a:t>
                </a:r>
                <a:r>
                  <a:rPr lang="en-US" altLang="en-US" sz="1800" dirty="0" smtClean="0">
                    <a:solidFill>
                      <a:schemeClr val="tx1"/>
                    </a:solidFill>
                    <a:latin typeface="Arial" pitchFamily="34" charset="0"/>
                    <a:sym typeface="Symbol"/>
                  </a:rPr>
                  <a:t></a:t>
                </a:r>
                <a:endParaRPr lang="en-US" altLang="en-US" sz="1800" dirty="0">
                  <a:solidFill>
                    <a:schemeClr val="tx1"/>
                  </a:solidFill>
                  <a:latin typeface="Arial" pitchFamily="34" charset="0"/>
                </a:endParaRPr>
              </a:p>
            </p:txBody>
          </p:sp>
          <p:sp>
            <p:nvSpPr>
              <p:cNvPr id="10286" name="Text Box 60"/>
              <p:cNvSpPr txBox="1">
                <a:spLocks noChangeArrowheads="1"/>
              </p:cNvSpPr>
              <p:nvPr/>
            </p:nvSpPr>
            <p:spPr bwMode="auto">
              <a:xfrm>
                <a:off x="432" y="1890"/>
                <a:ext cx="23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sym typeface="Symbol" pitchFamily="18" charset="2"/>
                  </a:rPr>
                  <a:t></a:t>
                </a:r>
                <a:endParaRPr lang="en-US" altLang="en-US" sz="2800">
                  <a:solidFill>
                    <a:schemeClr val="tx1"/>
                  </a:solidFill>
                </a:endParaRPr>
              </a:p>
            </p:txBody>
          </p:sp>
          <p:grpSp>
            <p:nvGrpSpPr>
              <p:cNvPr id="10287" name="Group 61"/>
              <p:cNvGrpSpPr>
                <a:grpSpLocks/>
              </p:cNvGrpSpPr>
              <p:nvPr/>
            </p:nvGrpSpPr>
            <p:grpSpPr bwMode="auto">
              <a:xfrm>
                <a:off x="864" y="1257"/>
                <a:ext cx="1872" cy="2343"/>
                <a:chOff x="864" y="1152"/>
                <a:chExt cx="1872" cy="2343"/>
              </a:xfrm>
            </p:grpSpPr>
            <p:sp>
              <p:nvSpPr>
                <p:cNvPr id="10288" name="Line 62"/>
                <p:cNvSpPr>
                  <a:spLocks noChangeShapeType="1"/>
                </p:cNvSpPr>
                <p:nvPr/>
              </p:nvSpPr>
              <p:spPr bwMode="auto">
                <a:xfrm flipV="1">
                  <a:off x="864" y="1152"/>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 name="Line 63"/>
                <p:cNvSpPr>
                  <a:spLocks noChangeShapeType="1"/>
                </p:cNvSpPr>
                <p:nvPr/>
              </p:nvSpPr>
              <p:spPr bwMode="auto">
                <a:xfrm>
                  <a:off x="864" y="3120"/>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 name="Text Box 64"/>
                <p:cNvSpPr txBox="1">
                  <a:spLocks noChangeArrowheads="1"/>
                </p:cNvSpPr>
                <p:nvPr/>
              </p:nvSpPr>
              <p:spPr bwMode="auto">
                <a:xfrm>
                  <a:off x="1622" y="3168"/>
                  <a:ext cx="2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latin typeface="Arial" pitchFamily="34" charset="0"/>
                    </a:rPr>
                    <a:t>T</a:t>
                  </a:r>
                </a:p>
              </p:txBody>
            </p:sp>
          </p:grpSp>
        </p:grpSp>
        <p:grpSp>
          <p:nvGrpSpPr>
            <p:cNvPr id="10257" name="Group 65"/>
            <p:cNvGrpSpPr>
              <a:grpSpLocks/>
            </p:cNvGrpSpPr>
            <p:nvPr/>
          </p:nvGrpSpPr>
          <p:grpSpPr bwMode="auto">
            <a:xfrm>
              <a:off x="1115" y="1946"/>
              <a:ext cx="272" cy="404"/>
              <a:chOff x="3504" y="1536"/>
              <a:chExt cx="486" cy="720"/>
            </a:xfrm>
          </p:grpSpPr>
          <p:sp>
            <p:nvSpPr>
              <p:cNvPr id="10277" name="Oval 66"/>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78" name="Oval 67"/>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79" name="Line 68"/>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80" name="Line 69"/>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58" name="Group 70"/>
            <p:cNvGrpSpPr>
              <a:grpSpLocks/>
            </p:cNvGrpSpPr>
            <p:nvPr/>
          </p:nvGrpSpPr>
          <p:grpSpPr bwMode="auto">
            <a:xfrm>
              <a:off x="1056" y="1680"/>
              <a:ext cx="93" cy="912"/>
              <a:chOff x="3398" y="1062"/>
              <a:chExt cx="166" cy="1626"/>
            </a:xfrm>
          </p:grpSpPr>
          <p:sp>
            <p:nvSpPr>
              <p:cNvPr id="10272" name="Freeform 71"/>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3" name="Freeform 72"/>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4" name="Line 73"/>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5" name="Line 74"/>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6" name="Line 75"/>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59" name="Group 76"/>
            <p:cNvGrpSpPr>
              <a:grpSpLocks/>
            </p:cNvGrpSpPr>
            <p:nvPr/>
          </p:nvGrpSpPr>
          <p:grpSpPr bwMode="auto">
            <a:xfrm rot="10800000" flipV="1">
              <a:off x="1357" y="1680"/>
              <a:ext cx="93" cy="912"/>
              <a:chOff x="3398" y="1062"/>
              <a:chExt cx="166" cy="1626"/>
            </a:xfrm>
          </p:grpSpPr>
          <p:sp>
            <p:nvSpPr>
              <p:cNvPr id="10267" name="Freeform 77"/>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68" name="Freeform 78"/>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69" name="Line 79"/>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0" name="Line 80"/>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1" name="Line 81"/>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60" name="Group 82"/>
            <p:cNvGrpSpPr>
              <a:grpSpLocks/>
            </p:cNvGrpSpPr>
            <p:nvPr/>
          </p:nvGrpSpPr>
          <p:grpSpPr bwMode="auto">
            <a:xfrm>
              <a:off x="2064" y="1920"/>
              <a:ext cx="272" cy="404"/>
              <a:chOff x="3504" y="1536"/>
              <a:chExt cx="486" cy="720"/>
            </a:xfrm>
          </p:grpSpPr>
          <p:sp>
            <p:nvSpPr>
              <p:cNvPr id="10263" name="Oval 83"/>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64" name="Oval 84"/>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65" name="Line 85"/>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66" name="Line 86"/>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sp>
          <p:nvSpPr>
            <p:cNvPr id="10261" name="Text Box 87"/>
            <p:cNvSpPr txBox="1">
              <a:spLocks noChangeArrowheads="1"/>
            </p:cNvSpPr>
            <p:nvPr/>
          </p:nvSpPr>
          <p:spPr bwMode="auto">
            <a:xfrm>
              <a:off x="2016" y="1200"/>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rgbClr val="FF0000"/>
                  </a:solidFill>
                  <a:latin typeface="Comic Sans MS" pitchFamily="66" charset="0"/>
                </a:rPr>
                <a:t>H on</a:t>
              </a:r>
              <a:endParaRPr lang="en-US" altLang="en-US" sz="2000">
                <a:solidFill>
                  <a:schemeClr val="tx1"/>
                </a:solidFill>
                <a:latin typeface="Comic Sans MS" pitchFamily="66" charset="0"/>
              </a:endParaRPr>
            </a:p>
          </p:txBody>
        </p:sp>
        <p:sp>
          <p:nvSpPr>
            <p:cNvPr id="10262" name="Text Box 88"/>
            <p:cNvSpPr txBox="1">
              <a:spLocks noChangeArrowheads="1"/>
            </p:cNvSpPr>
            <p:nvPr/>
          </p:nvSpPr>
          <p:spPr bwMode="auto">
            <a:xfrm>
              <a:off x="1122" y="1224"/>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rgbClr val="FF0000"/>
                  </a:solidFill>
                  <a:latin typeface="Comic Sans MS" pitchFamily="66" charset="0"/>
                </a:rPr>
                <a:t>H on</a:t>
              </a:r>
            </a:p>
          </p:txBody>
        </p:sp>
      </p:grpSp>
      <p:grpSp>
        <p:nvGrpSpPr>
          <p:cNvPr id="10245" name="Group 92"/>
          <p:cNvGrpSpPr>
            <a:grpSpLocks/>
          </p:cNvGrpSpPr>
          <p:nvPr/>
        </p:nvGrpSpPr>
        <p:grpSpPr bwMode="auto">
          <a:xfrm>
            <a:off x="7153275" y="2733675"/>
            <a:ext cx="0" cy="1476375"/>
            <a:chOff x="4512" y="1680"/>
            <a:chExt cx="0" cy="930"/>
          </a:xfrm>
        </p:grpSpPr>
        <p:sp>
          <p:nvSpPr>
            <p:cNvPr id="10253" name="Line 89"/>
            <p:cNvSpPr>
              <a:spLocks noChangeShapeType="1"/>
            </p:cNvSpPr>
            <p:nvPr/>
          </p:nvSpPr>
          <p:spPr bwMode="auto">
            <a:xfrm flipV="1">
              <a:off x="4512" y="1920"/>
              <a:ext cx="0" cy="28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4" name="Line 90"/>
            <p:cNvSpPr>
              <a:spLocks noChangeShapeType="1"/>
            </p:cNvSpPr>
            <p:nvPr/>
          </p:nvSpPr>
          <p:spPr bwMode="auto">
            <a:xfrm flipV="1">
              <a:off x="4512" y="227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5" name="Line 91"/>
            <p:cNvSpPr>
              <a:spLocks noChangeShapeType="1"/>
            </p:cNvSpPr>
            <p:nvPr/>
          </p:nvSpPr>
          <p:spPr bwMode="auto">
            <a:xfrm flipV="1">
              <a:off x="4512" y="1680"/>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46" name="Group 93"/>
          <p:cNvGrpSpPr>
            <a:grpSpLocks/>
          </p:cNvGrpSpPr>
          <p:nvPr/>
        </p:nvGrpSpPr>
        <p:grpSpPr bwMode="auto">
          <a:xfrm>
            <a:off x="7315200" y="2733675"/>
            <a:ext cx="0" cy="1476375"/>
            <a:chOff x="4512" y="1680"/>
            <a:chExt cx="0" cy="930"/>
          </a:xfrm>
        </p:grpSpPr>
        <p:sp>
          <p:nvSpPr>
            <p:cNvPr id="10250" name="Line 94"/>
            <p:cNvSpPr>
              <a:spLocks noChangeShapeType="1"/>
            </p:cNvSpPr>
            <p:nvPr/>
          </p:nvSpPr>
          <p:spPr bwMode="auto">
            <a:xfrm flipV="1">
              <a:off x="4512" y="1920"/>
              <a:ext cx="0" cy="28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1" name="Line 95"/>
            <p:cNvSpPr>
              <a:spLocks noChangeShapeType="1"/>
            </p:cNvSpPr>
            <p:nvPr/>
          </p:nvSpPr>
          <p:spPr bwMode="auto">
            <a:xfrm flipV="1">
              <a:off x="4512" y="227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2" name="Line 96"/>
            <p:cNvSpPr>
              <a:spLocks noChangeShapeType="1"/>
            </p:cNvSpPr>
            <p:nvPr/>
          </p:nvSpPr>
          <p:spPr bwMode="auto">
            <a:xfrm flipV="1">
              <a:off x="4512" y="1680"/>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sp>
        <p:nvSpPr>
          <p:cNvPr id="10247" name="Text Box 97"/>
          <p:cNvSpPr txBox="1">
            <a:spLocks noChangeArrowheads="1"/>
          </p:cNvSpPr>
          <p:nvPr/>
        </p:nvSpPr>
        <p:spPr bwMode="auto">
          <a:xfrm>
            <a:off x="1676400" y="5930900"/>
            <a:ext cx="25939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Expected (Lenz’ Law)</a:t>
            </a:r>
          </a:p>
        </p:txBody>
      </p:sp>
      <p:sp>
        <p:nvSpPr>
          <p:cNvPr id="10248" name="Text Box 98"/>
          <p:cNvSpPr txBox="1">
            <a:spLocks noChangeArrowheads="1"/>
          </p:cNvSpPr>
          <p:nvPr/>
        </p:nvSpPr>
        <p:spPr bwMode="auto">
          <a:xfrm>
            <a:off x="5018088" y="5924550"/>
            <a:ext cx="32115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rgbClr val="FF0000"/>
                </a:solidFill>
                <a:latin typeface="Comic Sans MS" pitchFamily="66" charset="0"/>
              </a:rPr>
              <a:t>Weird !</a:t>
            </a:r>
            <a:r>
              <a:rPr lang="en-US" altLang="en-US" sz="2000">
                <a:solidFill>
                  <a:schemeClr val="tx1"/>
                </a:solidFill>
                <a:latin typeface="Comic Sans MS" pitchFamily="66" charset="0"/>
              </a:rPr>
              <a:t> (Meissner Effect)</a:t>
            </a:r>
          </a:p>
        </p:txBody>
      </p:sp>
      <p:pic>
        <p:nvPicPr>
          <p:cNvPr id="10249" name="Picture 99" descr="meissner_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3429000"/>
            <a:ext cx="887413" cy="1355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96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14800" y="76200"/>
            <a:ext cx="4876800" cy="1143000"/>
          </a:xfrm>
        </p:spPr>
        <p:txBody>
          <a:bodyPr/>
          <a:lstStyle/>
          <a:p>
            <a:r>
              <a:rPr lang="en-US" altLang="en-US" smtClean="0"/>
              <a:t>They all tried…</a:t>
            </a:r>
            <a:br>
              <a:rPr lang="en-US" altLang="en-US" smtClean="0"/>
            </a:br>
            <a:r>
              <a:rPr lang="en-US" altLang="en-US" i="1" smtClean="0"/>
              <a:t>and failed!</a:t>
            </a:r>
            <a:endParaRPr lang="en-US" altLang="en-US" smtClean="0"/>
          </a:p>
        </p:txBody>
      </p:sp>
      <p:pic>
        <p:nvPicPr>
          <p:cNvPr id="11267" name="Picture 3" descr="dirac_b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4572000"/>
            <a:ext cx="9366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einstein_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76600"/>
            <a:ext cx="3352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fermi_b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24200"/>
            <a:ext cx="10525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feynman_b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572000"/>
            <a:ext cx="1524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bohr_n_b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1447800"/>
            <a:ext cx="213360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heisenberg_a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600200"/>
            <a:ext cx="10334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pauli_b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2971800"/>
            <a:ext cx="9715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schro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1600200"/>
            <a:ext cx="142398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65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114800" y="152400"/>
            <a:ext cx="4876800" cy="1143000"/>
          </a:xfrm>
        </p:spPr>
        <p:txBody>
          <a:bodyPr/>
          <a:lstStyle/>
          <a:p>
            <a:r>
              <a:rPr lang="en-US" altLang="en-US" smtClean="0"/>
              <a:t>They came close...</a:t>
            </a:r>
          </a:p>
        </p:txBody>
      </p:sp>
      <p:pic>
        <p:nvPicPr>
          <p:cNvPr id="12291" name="Picture 3" descr="london_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10223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landau_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5600"/>
            <a:ext cx="10477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6"/>
          <p:cNvSpPr txBox="1">
            <a:spLocks noChangeArrowheads="1"/>
          </p:cNvSpPr>
          <p:nvPr/>
        </p:nvSpPr>
        <p:spPr bwMode="auto">
          <a:xfrm>
            <a:off x="2286000" y="1295400"/>
            <a:ext cx="7397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chemeClr val="tx1"/>
                </a:solidFill>
                <a:latin typeface="Comic Sans MS" pitchFamily="66" charset="0"/>
              </a:rPr>
              <a:t>Fritz</a:t>
            </a:r>
          </a:p>
          <a:p>
            <a:r>
              <a:rPr lang="en-US" altLang="en-US" sz="1800">
                <a:solidFill>
                  <a:schemeClr val="tx1"/>
                </a:solidFill>
                <a:latin typeface="Comic Sans MS" pitchFamily="66" charset="0"/>
              </a:rPr>
              <a:t>London</a:t>
            </a:r>
          </a:p>
        </p:txBody>
      </p:sp>
      <p:sp>
        <p:nvSpPr>
          <p:cNvPr id="12294" name="Text Box 7"/>
          <p:cNvSpPr txBox="1">
            <a:spLocks noChangeArrowheads="1"/>
          </p:cNvSpPr>
          <p:nvPr/>
        </p:nvSpPr>
        <p:spPr bwMode="auto">
          <a:xfrm>
            <a:off x="2286000" y="2971800"/>
            <a:ext cx="7524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chemeClr val="tx1"/>
                </a:solidFill>
                <a:latin typeface="Comic Sans MS" pitchFamily="66" charset="0"/>
              </a:rPr>
              <a:t>Lev</a:t>
            </a:r>
          </a:p>
          <a:p>
            <a:r>
              <a:rPr lang="en-US" altLang="en-US" sz="1800">
                <a:solidFill>
                  <a:schemeClr val="tx1"/>
                </a:solidFill>
                <a:latin typeface="Comic Sans MS" pitchFamily="66" charset="0"/>
              </a:rPr>
              <a:t>Landau</a:t>
            </a:r>
          </a:p>
        </p:txBody>
      </p:sp>
      <p:sp>
        <p:nvSpPr>
          <p:cNvPr id="12295" name="Text Box 8"/>
          <p:cNvSpPr txBox="1">
            <a:spLocks noChangeArrowheads="1"/>
          </p:cNvSpPr>
          <p:nvPr/>
        </p:nvSpPr>
        <p:spPr bwMode="auto">
          <a:xfrm>
            <a:off x="2286000" y="4495800"/>
            <a:ext cx="10033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dirty="0" smtClean="0">
                <a:solidFill>
                  <a:schemeClr val="tx1"/>
                </a:solidFill>
                <a:latin typeface="Comic Sans MS" pitchFamily="66" charset="0"/>
              </a:rPr>
              <a:t>Herbert</a:t>
            </a:r>
            <a:endParaRPr lang="en-US" altLang="en-US" sz="1800" dirty="0">
              <a:solidFill>
                <a:schemeClr val="tx1"/>
              </a:solidFill>
              <a:latin typeface="Comic Sans MS" pitchFamily="66" charset="0"/>
            </a:endParaRPr>
          </a:p>
          <a:p>
            <a:r>
              <a:rPr lang="en-US" altLang="en-US" sz="1800" dirty="0">
                <a:solidFill>
                  <a:schemeClr val="tx1"/>
                </a:solidFill>
                <a:latin typeface="Comic Sans MS" pitchFamily="66" charset="0"/>
              </a:rPr>
              <a:t>Froehlich</a:t>
            </a:r>
          </a:p>
        </p:txBody>
      </p:sp>
      <p:sp>
        <p:nvSpPr>
          <p:cNvPr id="12296" name="Rectangle 9"/>
          <p:cNvSpPr>
            <a:spLocks noChangeArrowheads="1"/>
          </p:cNvSpPr>
          <p:nvPr/>
        </p:nvSpPr>
        <p:spPr bwMode="auto">
          <a:xfrm>
            <a:off x="990600" y="2819400"/>
            <a:ext cx="9906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2298" name="Text Box 11"/>
          <p:cNvSpPr txBox="1">
            <a:spLocks noChangeArrowheads="1"/>
          </p:cNvSpPr>
          <p:nvPr/>
        </p:nvSpPr>
        <p:spPr bwMode="auto">
          <a:xfrm>
            <a:off x="3886200" y="1295400"/>
            <a:ext cx="374015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“The B-field does penetrate.”</a:t>
            </a:r>
          </a:p>
          <a:p>
            <a:endParaRPr lang="en-US" altLang="en-US" sz="2000">
              <a:solidFill>
                <a:schemeClr val="tx1"/>
              </a:solidFill>
              <a:latin typeface="Comic Sans MS" pitchFamily="66" charset="0"/>
            </a:endParaRPr>
          </a:p>
          <a:p>
            <a:r>
              <a:rPr lang="en-US" altLang="en-US" sz="2000">
                <a:solidFill>
                  <a:schemeClr val="tx1"/>
                </a:solidFill>
                <a:latin typeface="Comic Sans MS" pitchFamily="66" charset="0"/>
              </a:rPr>
              <a:t> E ~ </a:t>
            </a:r>
            <a:r>
              <a:rPr lang="en-US" altLang="en-US" sz="2000">
                <a:solidFill>
                  <a:schemeClr val="tx1"/>
                </a:solidFill>
                <a:latin typeface="Comic Sans MS" pitchFamily="66" charset="0"/>
                <a:sym typeface="MT Symbol" pitchFamily="82" charset="2"/>
              </a:rPr>
              <a:t></a:t>
            </a:r>
            <a:r>
              <a:rPr lang="en-US" altLang="en-US" sz="2000" baseline="30000">
                <a:solidFill>
                  <a:schemeClr val="tx1"/>
                </a:solidFill>
                <a:latin typeface="Comic Sans MS" pitchFamily="66" charset="0"/>
                <a:sym typeface="MT Symbol" pitchFamily="82" charset="2"/>
              </a:rPr>
              <a:t>2 </a:t>
            </a:r>
            <a:r>
              <a:rPr lang="en-US" altLang="en-US" sz="2000">
                <a:solidFill>
                  <a:schemeClr val="tx1"/>
                </a:solidFill>
                <a:latin typeface="Comic Sans MS" pitchFamily="66" charset="0"/>
                <a:sym typeface="MT Symbol" pitchFamily="82" charset="2"/>
              </a:rPr>
              <a:t>dJ/dt,  B </a:t>
            </a:r>
            <a:r>
              <a:rPr lang="en-US" altLang="en-US" sz="2000">
                <a:solidFill>
                  <a:schemeClr val="tx1"/>
                </a:solidFill>
                <a:latin typeface="Comic Sans MS" pitchFamily="66" charset="0"/>
              </a:rPr>
              <a:t>~ </a:t>
            </a:r>
            <a:r>
              <a:rPr lang="en-US" altLang="en-US" sz="2000">
                <a:solidFill>
                  <a:schemeClr val="tx1"/>
                </a:solidFill>
                <a:latin typeface="Comic Sans MS" pitchFamily="66" charset="0"/>
                <a:sym typeface="MT Symbol" pitchFamily="82" charset="2"/>
              </a:rPr>
              <a:t></a:t>
            </a:r>
            <a:r>
              <a:rPr lang="en-US" altLang="en-US" sz="2000" baseline="30000">
                <a:solidFill>
                  <a:schemeClr val="tx1"/>
                </a:solidFill>
                <a:latin typeface="Comic Sans MS" pitchFamily="66" charset="0"/>
                <a:sym typeface="MT Symbol" pitchFamily="82" charset="2"/>
              </a:rPr>
              <a:t>2 </a:t>
            </a:r>
            <a:r>
              <a:rPr lang="en-US" altLang="en-US" sz="2000">
                <a:solidFill>
                  <a:schemeClr val="tx1"/>
                </a:solidFill>
                <a:latin typeface="Comic Sans MS" pitchFamily="66" charset="0"/>
                <a:sym typeface="MT Symbol" pitchFamily="82" charset="2"/>
              </a:rPr>
              <a:t>J</a:t>
            </a:r>
            <a:endParaRPr lang="en-US" altLang="en-US" sz="2000" baseline="30000">
              <a:solidFill>
                <a:schemeClr val="tx1"/>
              </a:solidFill>
              <a:latin typeface="Comic Sans MS" pitchFamily="66" charset="0"/>
              <a:sym typeface="MT Symbol" pitchFamily="82" charset="2"/>
            </a:endParaRPr>
          </a:p>
        </p:txBody>
      </p:sp>
      <p:sp>
        <p:nvSpPr>
          <p:cNvPr id="12299" name="Text Box 12"/>
          <p:cNvSpPr txBox="1">
            <a:spLocks noChangeArrowheads="1"/>
          </p:cNvSpPr>
          <p:nvPr/>
        </p:nvSpPr>
        <p:spPr bwMode="auto">
          <a:xfrm>
            <a:off x="3962400" y="2743200"/>
            <a:ext cx="441166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“Since SC is a second-order phase</a:t>
            </a:r>
          </a:p>
          <a:p>
            <a:r>
              <a:rPr lang="en-US" altLang="en-US" sz="2000">
                <a:solidFill>
                  <a:schemeClr val="tx1"/>
                </a:solidFill>
                <a:latin typeface="Comic Sans MS" pitchFamily="66" charset="0"/>
              </a:rPr>
              <a:t> transition, there must be an order</a:t>
            </a:r>
          </a:p>
          <a:p>
            <a:r>
              <a:rPr lang="en-US" altLang="en-US" sz="2000">
                <a:solidFill>
                  <a:schemeClr val="tx1"/>
                </a:solidFill>
                <a:latin typeface="Comic Sans MS" pitchFamily="66" charset="0"/>
              </a:rPr>
              <a:t> parameter involved.”</a:t>
            </a:r>
          </a:p>
        </p:txBody>
      </p:sp>
      <p:sp>
        <p:nvSpPr>
          <p:cNvPr id="12300" name="Text Box 13"/>
          <p:cNvSpPr txBox="1">
            <a:spLocks noChangeArrowheads="1"/>
          </p:cNvSpPr>
          <p:nvPr/>
        </p:nvSpPr>
        <p:spPr bwMode="auto">
          <a:xfrm>
            <a:off x="4038600" y="4495800"/>
            <a:ext cx="4770438"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“T</a:t>
            </a:r>
            <a:r>
              <a:rPr lang="en-US" altLang="en-US" sz="2000" baseline="-25000">
                <a:solidFill>
                  <a:schemeClr val="tx1"/>
                </a:solidFill>
                <a:latin typeface="Comic Sans MS" pitchFamily="66" charset="0"/>
              </a:rPr>
              <a:t>C</a:t>
            </a:r>
            <a:r>
              <a:rPr lang="en-US" altLang="en-US" sz="2000">
                <a:solidFill>
                  <a:schemeClr val="tx1"/>
                </a:solidFill>
                <a:latin typeface="Comic Sans MS" pitchFamily="66" charset="0"/>
              </a:rPr>
              <a:t> depends on the mass of the atoms</a:t>
            </a:r>
          </a:p>
          <a:p>
            <a:r>
              <a:rPr lang="en-US" altLang="en-US" sz="2000">
                <a:solidFill>
                  <a:schemeClr val="tx1"/>
                </a:solidFill>
                <a:latin typeface="Comic Sans MS" pitchFamily="66" charset="0"/>
              </a:rPr>
              <a:t> (isotope effect), so the SC must be</a:t>
            </a:r>
          </a:p>
          <a:p>
            <a:r>
              <a:rPr lang="en-US" altLang="en-US" sz="2000">
                <a:solidFill>
                  <a:schemeClr val="tx1"/>
                </a:solidFill>
                <a:latin typeface="Comic Sans MS" pitchFamily="66" charset="0"/>
              </a:rPr>
              <a:t> tied to lattice vibrations (phonons).”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349" y="4572000"/>
            <a:ext cx="1066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49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038600" y="76200"/>
            <a:ext cx="4876800" cy="1143000"/>
          </a:xfrm>
        </p:spPr>
        <p:txBody>
          <a:bodyPr/>
          <a:lstStyle/>
          <a:p>
            <a:r>
              <a:rPr lang="en-US" altLang="en-US" smtClean="0"/>
              <a:t>They Got It Right!</a:t>
            </a:r>
          </a:p>
        </p:txBody>
      </p:sp>
      <p:pic>
        <p:nvPicPr>
          <p:cNvPr id="13315" name="Picture 3" descr="bardeen_c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373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066800" y="1143000"/>
            <a:ext cx="28702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a:t>B ----- C ----- S</a:t>
            </a:r>
          </a:p>
        </p:txBody>
      </p:sp>
      <p:sp>
        <p:nvSpPr>
          <p:cNvPr id="13317" name="Text Box 5"/>
          <p:cNvSpPr txBox="1">
            <a:spLocks noChangeArrowheads="1"/>
          </p:cNvSpPr>
          <p:nvPr/>
        </p:nvSpPr>
        <p:spPr bwMode="auto">
          <a:xfrm>
            <a:off x="1143000" y="5105400"/>
            <a:ext cx="646906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accent1"/>
                </a:solidFill>
                <a:latin typeface="Comic Sans MS" pitchFamily="66" charset="0"/>
              </a:rPr>
              <a:t>B</a:t>
            </a:r>
            <a:r>
              <a:rPr lang="en-US" altLang="en-US" sz="2000">
                <a:solidFill>
                  <a:schemeClr val="tx1"/>
                </a:solidFill>
                <a:latin typeface="Comic Sans MS" pitchFamily="66" charset="0"/>
              </a:rPr>
              <a:t>ardeen:   “It’s a macroscopic quantum state”</a:t>
            </a:r>
          </a:p>
          <a:p>
            <a:r>
              <a:rPr lang="en-US" altLang="en-US" sz="2000">
                <a:solidFill>
                  <a:schemeClr val="accent1"/>
                </a:solidFill>
                <a:latin typeface="Comic Sans MS" pitchFamily="66" charset="0"/>
              </a:rPr>
              <a:t>C</a:t>
            </a:r>
            <a:r>
              <a:rPr lang="en-US" altLang="en-US" sz="2000">
                <a:solidFill>
                  <a:schemeClr val="tx1"/>
                </a:solidFill>
                <a:latin typeface="Comic Sans MS" pitchFamily="66" charset="0"/>
              </a:rPr>
              <a:t>ooper:     “It’s got twice the charge you’d expect”</a:t>
            </a:r>
          </a:p>
          <a:p>
            <a:r>
              <a:rPr lang="en-US" altLang="en-US" sz="2000">
                <a:solidFill>
                  <a:schemeClr val="accent1"/>
                </a:solidFill>
                <a:latin typeface="Comic Sans MS" pitchFamily="66" charset="0"/>
              </a:rPr>
              <a:t>S</a:t>
            </a:r>
            <a:r>
              <a:rPr lang="en-US" altLang="en-US" sz="2000">
                <a:solidFill>
                  <a:schemeClr val="tx1"/>
                </a:solidFill>
                <a:latin typeface="Comic Sans MS" pitchFamily="66" charset="0"/>
              </a:rPr>
              <a:t>chrieffer: “</a:t>
            </a:r>
            <a:r>
              <a:rPr lang="en-US" altLang="en-US" sz="2000">
                <a:solidFill>
                  <a:schemeClr val="tx1"/>
                </a:solidFill>
                <a:latin typeface="Comic Sans MS" pitchFamily="66" charset="0"/>
                <a:sym typeface="MT Symbol" pitchFamily="82" charset="2"/>
              </a:rPr>
              <a:t>’s a statistical wavefunction”</a:t>
            </a:r>
            <a:endParaRPr lang="en-US" altLang="en-US" sz="2000">
              <a:solidFill>
                <a:schemeClr val="tx1"/>
              </a:solidFill>
              <a:latin typeface="Comic Sans MS" pitchFamily="66" charset="0"/>
            </a:endParaRPr>
          </a:p>
        </p:txBody>
      </p:sp>
      <p:sp>
        <p:nvSpPr>
          <p:cNvPr id="13318" name="Text Box 7"/>
          <p:cNvSpPr txBox="1">
            <a:spLocks noChangeArrowheads="1"/>
          </p:cNvSpPr>
          <p:nvPr/>
        </p:nvSpPr>
        <p:spPr bwMode="auto">
          <a:xfrm>
            <a:off x="4476750" y="2514600"/>
            <a:ext cx="4541838"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400">
                <a:solidFill>
                  <a:schemeClr val="tx1"/>
                </a:solidFill>
                <a:latin typeface="Comic Sans MS" pitchFamily="66" charset="0"/>
              </a:rPr>
              <a:t>There has to be a regime</a:t>
            </a:r>
          </a:p>
          <a:p>
            <a:r>
              <a:rPr lang="en-US" altLang="en-US" sz="2400">
                <a:solidFill>
                  <a:schemeClr val="tx1"/>
                </a:solidFill>
                <a:latin typeface="Comic Sans MS" pitchFamily="66" charset="0"/>
              </a:rPr>
              <a:t>where the lattice vibrations</a:t>
            </a:r>
          </a:p>
          <a:p>
            <a:r>
              <a:rPr lang="en-US" altLang="en-US" sz="2400">
                <a:solidFill>
                  <a:schemeClr val="tx1"/>
                </a:solidFill>
                <a:latin typeface="Comic Sans MS" pitchFamily="66" charset="0"/>
              </a:rPr>
              <a:t>act to bind electrons together</a:t>
            </a:r>
          </a:p>
          <a:p>
            <a:r>
              <a:rPr lang="en-US" altLang="en-US" sz="2400">
                <a:solidFill>
                  <a:schemeClr val="tx1"/>
                </a:solidFill>
                <a:latin typeface="Comic Sans MS" pitchFamily="66" charset="0"/>
              </a:rPr>
              <a:t>rather than scatter them with</a:t>
            </a:r>
          </a:p>
          <a:p>
            <a:r>
              <a:rPr lang="en-US" altLang="en-US" sz="2400">
                <a:solidFill>
                  <a:schemeClr val="tx1"/>
                </a:solidFill>
                <a:latin typeface="Comic Sans MS" pitchFamily="66" charset="0"/>
              </a:rPr>
              <a:t>loss as given by Ohm’s Law. </a:t>
            </a:r>
          </a:p>
        </p:txBody>
      </p:sp>
    </p:spTree>
    <p:extLst>
      <p:ext uri="{BB962C8B-B14F-4D97-AF65-F5344CB8AC3E}">
        <p14:creationId xmlns:p14="http://schemas.microsoft.com/office/powerpoint/2010/main" val="1692153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0" y="76200"/>
            <a:ext cx="5181600" cy="1143000"/>
          </a:xfrm>
        </p:spPr>
        <p:txBody>
          <a:bodyPr/>
          <a:lstStyle/>
          <a:p>
            <a:r>
              <a:rPr lang="en-US" altLang="en-US" smtClean="0"/>
              <a:t>“Cooper’s Problem”</a:t>
            </a:r>
          </a:p>
        </p:txBody>
      </p:sp>
      <p:pic>
        <p:nvPicPr>
          <p:cNvPr id="15363" name="Picture 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495800"/>
            <a:ext cx="4343400" cy="22542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5762625" cy="299085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4453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p:spPr>
        <p:txBody>
          <a:bodyPr lIns="98529" tIns="49265" rIns="98529" bIns="49265"/>
          <a:lstStyle/>
          <a:p>
            <a:r>
              <a:rPr lang="en-US" altLang="en-US" smtClean="0"/>
              <a:t>Physics of Superconductivity</a:t>
            </a:r>
          </a:p>
        </p:txBody>
      </p:sp>
      <p:sp>
        <p:nvSpPr>
          <p:cNvPr id="14339" name="Line 3"/>
          <p:cNvSpPr>
            <a:spLocks noChangeShapeType="1"/>
          </p:cNvSpPr>
          <p:nvPr/>
        </p:nvSpPr>
        <p:spPr bwMode="auto">
          <a:xfrm flipV="1">
            <a:off x="769938" y="2982913"/>
            <a:ext cx="0" cy="5730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0" name="Line 4"/>
          <p:cNvSpPr>
            <a:spLocks noChangeShapeType="1"/>
          </p:cNvSpPr>
          <p:nvPr/>
        </p:nvSpPr>
        <p:spPr bwMode="auto">
          <a:xfrm>
            <a:off x="539750" y="3252788"/>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Oval 5"/>
          <p:cNvSpPr>
            <a:spLocks noChangeArrowheads="1"/>
          </p:cNvSpPr>
          <p:nvPr/>
        </p:nvSpPr>
        <p:spPr bwMode="auto">
          <a:xfrm>
            <a:off x="706438"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2" name="Line 6"/>
          <p:cNvSpPr>
            <a:spLocks noChangeShapeType="1"/>
          </p:cNvSpPr>
          <p:nvPr/>
        </p:nvSpPr>
        <p:spPr bwMode="auto">
          <a:xfrm flipV="1">
            <a:off x="191452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Line 7"/>
          <p:cNvSpPr>
            <a:spLocks noChangeShapeType="1"/>
          </p:cNvSpPr>
          <p:nvPr/>
        </p:nvSpPr>
        <p:spPr bwMode="auto">
          <a:xfrm>
            <a:off x="168592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Oval 8"/>
          <p:cNvSpPr>
            <a:spLocks noChangeArrowheads="1"/>
          </p:cNvSpPr>
          <p:nvPr/>
        </p:nvSpPr>
        <p:spPr bwMode="auto">
          <a:xfrm>
            <a:off x="185102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5" name="Freeform 9"/>
          <p:cNvSpPr>
            <a:spLocks/>
          </p:cNvSpPr>
          <p:nvPr/>
        </p:nvSpPr>
        <p:spPr bwMode="auto">
          <a:xfrm>
            <a:off x="615950" y="2287588"/>
            <a:ext cx="269875" cy="715962"/>
          </a:xfrm>
          <a:custGeom>
            <a:avLst/>
            <a:gdLst>
              <a:gd name="T0" fmla="*/ 112907 w 196"/>
              <a:gd name="T1" fmla="*/ 7427 h 482"/>
              <a:gd name="T2" fmla="*/ 55077 w 196"/>
              <a:gd name="T3" fmla="*/ 41591 h 482"/>
              <a:gd name="T4" fmla="*/ 11015 w 196"/>
              <a:gd name="T5" fmla="*/ 102492 h 482"/>
              <a:gd name="T6" fmla="*/ 4131 w 196"/>
              <a:gd name="T7" fmla="*/ 181219 h 482"/>
              <a:gd name="T8" fmla="*/ 38554 w 196"/>
              <a:gd name="T9" fmla="*/ 249547 h 482"/>
              <a:gd name="T10" fmla="*/ 93630 w 196"/>
              <a:gd name="T11" fmla="*/ 294109 h 482"/>
              <a:gd name="T12" fmla="*/ 148707 w 196"/>
              <a:gd name="T13" fmla="*/ 310448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2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7 h 482"/>
              <a:gd name="T38" fmla="*/ 132184 w 196"/>
              <a:gd name="T39" fmla="*/ 408485 h 482"/>
              <a:gd name="T40" fmla="*/ 183129 w 196"/>
              <a:gd name="T41" fmla="*/ 405514 h 482"/>
              <a:gd name="T42" fmla="*/ 228568 w 196"/>
              <a:gd name="T43" fmla="*/ 383233 h 482"/>
              <a:gd name="T44" fmla="*/ 260237 w 196"/>
              <a:gd name="T45" fmla="*/ 344612 h 482"/>
              <a:gd name="T46" fmla="*/ 267121 w 196"/>
              <a:gd name="T47" fmla="*/ 285196 h 482"/>
              <a:gd name="T48" fmla="*/ 240960 w 196"/>
              <a:gd name="T49" fmla="*/ 240635 h 482"/>
              <a:gd name="T50" fmla="*/ 196899 w 196"/>
              <a:gd name="T51" fmla="*/ 210927 h 482"/>
              <a:gd name="T52" fmla="*/ 150084 w 196"/>
              <a:gd name="T53" fmla="*/ 199043 h 482"/>
              <a:gd name="T54" fmla="*/ 92253 w 196"/>
              <a:gd name="T55" fmla="*/ 215383 h 482"/>
              <a:gd name="T56" fmla="*/ 37177 w 196"/>
              <a:gd name="T57" fmla="*/ 258459 h 482"/>
              <a:gd name="T58" fmla="*/ 2754 w 196"/>
              <a:gd name="T59" fmla="*/ 326788 h 482"/>
              <a:gd name="T60" fmla="*/ 11015 w 196"/>
              <a:gd name="T61" fmla="*/ 405514 h 482"/>
              <a:gd name="T62" fmla="*/ 55077 w 196"/>
              <a:gd name="T63" fmla="*/ 466415 h 482"/>
              <a:gd name="T64" fmla="*/ 112907 w 196"/>
              <a:gd name="T65" fmla="*/ 500579 h 482"/>
              <a:gd name="T66" fmla="*/ 165230 w 196"/>
              <a:gd name="T67" fmla="*/ 508006 h 482"/>
              <a:gd name="T68" fmla="*/ 213422 w 196"/>
              <a:gd name="T69" fmla="*/ 491667 h 482"/>
              <a:gd name="T70" fmla="*/ 251975 w 196"/>
              <a:gd name="T71" fmla="*/ 457503 h 482"/>
              <a:gd name="T72" fmla="*/ 268498 w 196"/>
              <a:gd name="T73" fmla="*/ 405514 h 482"/>
              <a:gd name="T74" fmla="*/ 251975 w 196"/>
              <a:gd name="T75" fmla="*/ 353525 h 482"/>
              <a:gd name="T76" fmla="*/ 213422 w 196"/>
              <a:gd name="T77" fmla="*/ 317875 h 482"/>
              <a:gd name="T78" fmla="*/ 165230 w 196"/>
              <a:gd name="T79" fmla="*/ 301536 h 482"/>
              <a:gd name="T80" fmla="*/ 112907 w 196"/>
              <a:gd name="T81" fmla="*/ 305992 h 482"/>
              <a:gd name="T82" fmla="*/ 55077 w 196"/>
              <a:gd name="T83" fmla="*/ 344612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5 h 482"/>
              <a:gd name="T94" fmla="*/ 196899 w 196"/>
              <a:gd name="T95" fmla="*/ 601586 h 482"/>
              <a:gd name="T96" fmla="*/ 240960 w 196"/>
              <a:gd name="T97" fmla="*/ 568908 h 482"/>
              <a:gd name="T98" fmla="*/ 265744 w 196"/>
              <a:gd name="T99" fmla="*/ 524346 h 482"/>
              <a:gd name="T100" fmla="*/ 261614 w 196"/>
              <a:gd name="T101" fmla="*/ 476813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7 h 482"/>
              <a:gd name="T112" fmla="*/ 0 w 196"/>
              <a:gd name="T113" fmla="*/ 562966 h 482"/>
              <a:gd name="T114" fmla="*/ 20654 w 196"/>
              <a:gd name="T115" fmla="*/ 629809 h 482"/>
              <a:gd name="T116" fmla="*/ 68846 w 196"/>
              <a:gd name="T117" fmla="*/ 683283 h 482"/>
              <a:gd name="T118" fmla="*/ 130807 w 196"/>
              <a:gd name="T119" fmla="*/ 711506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Freeform 10"/>
          <p:cNvSpPr>
            <a:spLocks/>
          </p:cNvSpPr>
          <p:nvPr/>
        </p:nvSpPr>
        <p:spPr bwMode="auto">
          <a:xfrm>
            <a:off x="1014413"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p:cNvSpPr>
            <a:spLocks noChangeShapeType="1"/>
          </p:cNvSpPr>
          <p:nvPr/>
        </p:nvSpPr>
        <p:spPr bwMode="auto">
          <a:xfrm flipV="1">
            <a:off x="762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2"/>
          <p:cNvSpPr>
            <a:spLocks noChangeShapeType="1"/>
          </p:cNvSpPr>
          <p:nvPr/>
        </p:nvSpPr>
        <p:spPr bwMode="auto">
          <a:xfrm>
            <a:off x="533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Oval 13"/>
          <p:cNvSpPr>
            <a:spLocks noChangeArrowheads="1"/>
          </p:cNvSpPr>
          <p:nvPr/>
        </p:nvSpPr>
        <p:spPr bwMode="auto">
          <a:xfrm>
            <a:off x="698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0" name="Line 14"/>
          <p:cNvSpPr>
            <a:spLocks noChangeShapeType="1"/>
          </p:cNvSpPr>
          <p:nvPr/>
        </p:nvSpPr>
        <p:spPr bwMode="auto">
          <a:xfrm flipV="1">
            <a:off x="4191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1" name="Line 15"/>
          <p:cNvSpPr>
            <a:spLocks noChangeShapeType="1"/>
          </p:cNvSpPr>
          <p:nvPr/>
        </p:nvSpPr>
        <p:spPr bwMode="auto">
          <a:xfrm>
            <a:off x="3962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Oval 16"/>
          <p:cNvSpPr>
            <a:spLocks noChangeArrowheads="1"/>
          </p:cNvSpPr>
          <p:nvPr/>
        </p:nvSpPr>
        <p:spPr bwMode="auto">
          <a:xfrm>
            <a:off x="4127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3" name="Line 17"/>
          <p:cNvSpPr>
            <a:spLocks noChangeShapeType="1"/>
          </p:cNvSpPr>
          <p:nvPr/>
        </p:nvSpPr>
        <p:spPr bwMode="auto">
          <a:xfrm flipV="1">
            <a:off x="4191000" y="2982913"/>
            <a:ext cx="0" cy="56991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Line 18"/>
          <p:cNvSpPr>
            <a:spLocks noChangeShapeType="1"/>
          </p:cNvSpPr>
          <p:nvPr/>
        </p:nvSpPr>
        <p:spPr bwMode="auto">
          <a:xfrm>
            <a:off x="3970338" y="3252788"/>
            <a:ext cx="45402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Oval 19"/>
          <p:cNvSpPr>
            <a:spLocks noChangeArrowheads="1"/>
          </p:cNvSpPr>
          <p:nvPr/>
        </p:nvSpPr>
        <p:spPr bwMode="auto">
          <a:xfrm>
            <a:off x="4127500"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6" name="Freeform 20"/>
          <p:cNvSpPr>
            <a:spLocks/>
          </p:cNvSpPr>
          <p:nvPr/>
        </p:nvSpPr>
        <p:spPr bwMode="auto">
          <a:xfrm>
            <a:off x="4075113" y="2286000"/>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Freeform 21"/>
          <p:cNvSpPr>
            <a:spLocks/>
          </p:cNvSpPr>
          <p:nvPr/>
        </p:nvSpPr>
        <p:spPr bwMode="auto">
          <a:xfrm>
            <a:off x="3290888"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p:cNvSpPr>
            <a:spLocks noChangeShapeType="1"/>
          </p:cNvSpPr>
          <p:nvPr/>
        </p:nvSpPr>
        <p:spPr bwMode="auto">
          <a:xfrm flipV="1">
            <a:off x="303847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3"/>
          <p:cNvSpPr>
            <a:spLocks noChangeShapeType="1"/>
          </p:cNvSpPr>
          <p:nvPr/>
        </p:nvSpPr>
        <p:spPr bwMode="auto">
          <a:xfrm>
            <a:off x="280987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Oval 24"/>
          <p:cNvSpPr>
            <a:spLocks noChangeArrowheads="1"/>
          </p:cNvSpPr>
          <p:nvPr/>
        </p:nvSpPr>
        <p:spPr bwMode="auto">
          <a:xfrm>
            <a:off x="297497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1" name="Freeform 25"/>
          <p:cNvSpPr>
            <a:spLocks/>
          </p:cNvSpPr>
          <p:nvPr/>
        </p:nvSpPr>
        <p:spPr bwMode="auto">
          <a:xfrm>
            <a:off x="2149475" y="1863725"/>
            <a:ext cx="665163" cy="292100"/>
          </a:xfrm>
          <a:custGeom>
            <a:avLst/>
            <a:gdLst>
              <a:gd name="T0" fmla="*/ 656883 w 482"/>
              <a:gd name="T1" fmla="*/ 123068 h 197"/>
              <a:gd name="T2" fmla="*/ 625143 w 482"/>
              <a:gd name="T3" fmla="*/ 59310 h 197"/>
              <a:gd name="T4" fmla="*/ 568563 w 482"/>
              <a:gd name="T5" fmla="*/ 11862 h 197"/>
              <a:gd name="T6" fmla="*/ 495422 w 482"/>
              <a:gd name="T7" fmla="*/ 5931 h 197"/>
              <a:gd name="T8" fmla="*/ 431942 w 482"/>
              <a:gd name="T9" fmla="*/ 41517 h 197"/>
              <a:gd name="T10" fmla="*/ 390542 w 482"/>
              <a:gd name="T11" fmla="*/ 100826 h 197"/>
              <a:gd name="T12" fmla="*/ 375362 w 482"/>
              <a:gd name="T13" fmla="*/ 161619 h 197"/>
              <a:gd name="T14" fmla="*/ 383642 w 482"/>
              <a:gd name="T15" fmla="*/ 214997 h 197"/>
              <a:gd name="T16" fmla="*/ 411242 w 482"/>
              <a:gd name="T17" fmla="*/ 260962 h 197"/>
              <a:gd name="T18" fmla="*/ 452642 w 482"/>
              <a:gd name="T19" fmla="*/ 289135 h 197"/>
              <a:gd name="T20" fmla="*/ 505082 w 482"/>
              <a:gd name="T21" fmla="*/ 281721 h 197"/>
              <a:gd name="T22" fmla="*/ 546482 w 482"/>
              <a:gd name="T23" fmla="*/ 246135 h 197"/>
              <a:gd name="T24" fmla="*/ 567183 w 482"/>
              <a:gd name="T25" fmla="*/ 195722 h 197"/>
              <a:gd name="T26" fmla="*/ 568563 w 482"/>
              <a:gd name="T27" fmla="*/ 143826 h 197"/>
              <a:gd name="T28" fmla="*/ 546482 w 482"/>
              <a:gd name="T29" fmla="*/ 78585 h 197"/>
              <a:gd name="T30" fmla="*/ 496802 w 482"/>
              <a:gd name="T31" fmla="*/ 25207 h 197"/>
              <a:gd name="T32" fmla="*/ 427802 w 482"/>
              <a:gd name="T33" fmla="*/ 1483 h 197"/>
              <a:gd name="T34" fmla="*/ 358802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2 w 482"/>
              <a:gd name="T45" fmla="*/ 281721 h 197"/>
              <a:gd name="T46" fmla="*/ 398822 w 482"/>
              <a:gd name="T47" fmla="*/ 289135 h 197"/>
              <a:gd name="T48" fmla="*/ 440222 w 482"/>
              <a:gd name="T49" fmla="*/ 260962 h 197"/>
              <a:gd name="T50" fmla="*/ 467822 w 482"/>
              <a:gd name="T51" fmla="*/ 213515 h 197"/>
              <a:gd name="T52" fmla="*/ 478862 w 482"/>
              <a:gd name="T53" fmla="*/ 163102 h 197"/>
              <a:gd name="T54" fmla="*/ 463682 w 482"/>
              <a:gd name="T55" fmla="*/ 99344 h 197"/>
              <a:gd name="T56" fmla="*/ 423662 w 482"/>
              <a:gd name="T57" fmla="*/ 40034 h 197"/>
              <a:gd name="T58" fmla="*/ 360182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2 w 482"/>
              <a:gd name="T75" fmla="*/ 272824 h 197"/>
              <a:gd name="T76" fmla="*/ 368462 w 482"/>
              <a:gd name="T77" fmla="*/ 231308 h 197"/>
              <a:gd name="T78" fmla="*/ 383642 w 482"/>
              <a:gd name="T79" fmla="*/ 177929 h 197"/>
              <a:gd name="T80" fmla="*/ 379502 w 482"/>
              <a:gd name="T81" fmla="*/ 123068 h 197"/>
              <a:gd name="T82" fmla="*/ 343622 w 482"/>
              <a:gd name="T83" fmla="*/ 59310 h 197"/>
              <a:gd name="T84" fmla="*/ 287041 w 482"/>
              <a:gd name="T85" fmla="*/ 11862 h 197"/>
              <a:gd name="T86" fmla="*/ 211141 w 482"/>
              <a:gd name="T87" fmla="*/ 2965 h 197"/>
              <a:gd name="T88" fmla="*/ 149041 w 482"/>
              <a:gd name="T89" fmla="*/ 41517 h 197"/>
              <a:gd name="T90" fmla="*/ 107640 w 482"/>
              <a:gd name="T91" fmla="*/ 103792 h 197"/>
              <a:gd name="T92" fmla="*/ 92460 w 482"/>
              <a:gd name="T93" fmla="*/ 163102 h 197"/>
              <a:gd name="T94" fmla="*/ 104880 w 482"/>
              <a:gd name="T95" fmla="*/ 213515 h 197"/>
              <a:gd name="T96" fmla="*/ 135241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1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Freeform 26"/>
          <p:cNvSpPr>
            <a:spLocks/>
          </p:cNvSpPr>
          <p:nvPr/>
        </p:nvSpPr>
        <p:spPr bwMode="auto">
          <a:xfrm>
            <a:off x="2833688" y="2287588"/>
            <a:ext cx="287337" cy="862012"/>
          </a:xfrm>
          <a:custGeom>
            <a:avLst/>
            <a:gdLst>
              <a:gd name="T0" fmla="*/ 167728 w 209"/>
              <a:gd name="T1" fmla="*/ 5945 h 580"/>
              <a:gd name="T2" fmla="*/ 111360 w 209"/>
              <a:gd name="T3" fmla="*/ 38642 h 580"/>
              <a:gd name="T4" fmla="*/ 65991 w 209"/>
              <a:gd name="T5" fmla="*/ 108495 h 580"/>
              <a:gd name="T6" fmla="*/ 49493 w 209"/>
              <a:gd name="T7" fmla="*/ 203613 h 580"/>
              <a:gd name="T8" fmla="*/ 71491 w 209"/>
              <a:gd name="T9" fmla="*/ 288328 h 580"/>
              <a:gd name="T10" fmla="*/ 116860 w 209"/>
              <a:gd name="T11" fmla="*/ 347777 h 580"/>
              <a:gd name="T12" fmla="*/ 163603 w 209"/>
              <a:gd name="T13" fmla="*/ 373043 h 580"/>
              <a:gd name="T14" fmla="*/ 211722 w 209"/>
              <a:gd name="T15" fmla="*/ 367098 h 580"/>
              <a:gd name="T16" fmla="*/ 251592 w 209"/>
              <a:gd name="T17" fmla="*/ 335887 h 580"/>
              <a:gd name="T18" fmla="*/ 280463 w 209"/>
              <a:gd name="T19" fmla="*/ 285356 h 580"/>
              <a:gd name="T20" fmla="*/ 281838 w 209"/>
              <a:gd name="T21" fmla="*/ 216989 h 580"/>
              <a:gd name="T22" fmla="*/ 257091 w 209"/>
              <a:gd name="T23" fmla="*/ 160513 h 580"/>
              <a:gd name="T24" fmla="*/ 218596 w 209"/>
              <a:gd name="T25" fmla="*/ 127816 h 580"/>
              <a:gd name="T26" fmla="*/ 174602 w 209"/>
              <a:gd name="T27" fmla="*/ 120384 h 580"/>
              <a:gd name="T28" fmla="*/ 118234 w 209"/>
              <a:gd name="T29" fmla="*/ 145650 h 580"/>
              <a:gd name="T30" fmla="*/ 65991 w 209"/>
              <a:gd name="T31" fmla="*/ 202127 h 580"/>
              <a:gd name="T32" fmla="*/ 38495 w 209"/>
              <a:gd name="T33" fmla="*/ 289814 h 580"/>
              <a:gd name="T34" fmla="*/ 48119 w 209"/>
              <a:gd name="T35" fmla="*/ 381960 h 580"/>
              <a:gd name="T36" fmla="*/ 89363 w 209"/>
              <a:gd name="T37" fmla="*/ 451813 h 580"/>
              <a:gd name="T38" fmla="*/ 138857 w 209"/>
              <a:gd name="T39" fmla="*/ 490455 h 580"/>
              <a:gd name="T40" fmla="*/ 184226 w 209"/>
              <a:gd name="T41" fmla="*/ 491941 h 580"/>
              <a:gd name="T42" fmla="*/ 226845 w 209"/>
              <a:gd name="T43" fmla="*/ 469648 h 580"/>
              <a:gd name="T44" fmla="*/ 261215 w 209"/>
              <a:gd name="T45" fmla="*/ 426547 h 580"/>
              <a:gd name="T46" fmla="*/ 273589 w 209"/>
              <a:gd name="T47" fmla="*/ 355208 h 580"/>
              <a:gd name="T48" fmla="*/ 255716 w 209"/>
              <a:gd name="T49" fmla="*/ 298732 h 580"/>
              <a:gd name="T50" fmla="*/ 219971 w 209"/>
              <a:gd name="T51" fmla="*/ 258604 h 580"/>
              <a:gd name="T52" fmla="*/ 178726 w 209"/>
              <a:gd name="T53" fmla="*/ 240769 h 580"/>
              <a:gd name="T54" fmla="*/ 123734 w 209"/>
              <a:gd name="T55" fmla="*/ 254145 h 580"/>
              <a:gd name="T56" fmla="*/ 68741 w 209"/>
              <a:gd name="T57" fmla="*/ 298732 h 580"/>
              <a:gd name="T58" fmla="*/ 31621 w 209"/>
              <a:gd name="T59" fmla="*/ 377502 h 580"/>
              <a:gd name="T60" fmla="*/ 30246 w 209"/>
              <a:gd name="T61" fmla="*/ 475593 h 580"/>
              <a:gd name="T62" fmla="*/ 61867 w 209"/>
              <a:gd name="T63" fmla="*/ 554363 h 580"/>
              <a:gd name="T64" fmla="*/ 109985 w 209"/>
              <a:gd name="T65" fmla="*/ 600436 h 580"/>
              <a:gd name="T66" fmla="*/ 155354 w 209"/>
              <a:gd name="T67" fmla="*/ 613812 h 580"/>
              <a:gd name="T68" fmla="*/ 200723 w 209"/>
              <a:gd name="T69" fmla="*/ 598950 h 580"/>
              <a:gd name="T70" fmla="*/ 239218 w 209"/>
              <a:gd name="T71" fmla="*/ 563280 h 580"/>
              <a:gd name="T72" fmla="*/ 261215 w 209"/>
              <a:gd name="T73" fmla="*/ 500859 h 580"/>
              <a:gd name="T74" fmla="*/ 251592 w 209"/>
              <a:gd name="T75" fmla="*/ 436951 h 580"/>
              <a:gd name="T76" fmla="*/ 221346 w 209"/>
              <a:gd name="T77" fmla="*/ 387905 h 580"/>
              <a:gd name="T78" fmla="*/ 180101 w 209"/>
              <a:gd name="T79" fmla="*/ 364126 h 580"/>
              <a:gd name="T80" fmla="*/ 131983 w 209"/>
              <a:gd name="T81" fmla="*/ 365612 h 580"/>
              <a:gd name="T82" fmla="*/ 75615 w 209"/>
              <a:gd name="T83" fmla="*/ 405740 h 580"/>
              <a:gd name="T84" fmla="*/ 30246 w 209"/>
              <a:gd name="T85" fmla="*/ 475593 h 580"/>
              <a:gd name="T86" fmla="*/ 12373 w 209"/>
              <a:gd name="T87" fmla="*/ 572198 h 580"/>
              <a:gd name="T88" fmla="*/ 35745 w 209"/>
              <a:gd name="T89" fmla="*/ 655426 h 580"/>
              <a:gd name="T90" fmla="*/ 82489 w 209"/>
              <a:gd name="T91" fmla="*/ 716362 h 580"/>
              <a:gd name="T92" fmla="*/ 130608 w 209"/>
              <a:gd name="T93" fmla="*/ 741628 h 580"/>
              <a:gd name="T94" fmla="*/ 174602 w 209"/>
              <a:gd name="T95" fmla="*/ 729738 h 580"/>
              <a:gd name="T96" fmla="*/ 217221 w 209"/>
              <a:gd name="T97" fmla="*/ 695555 h 580"/>
              <a:gd name="T98" fmla="*/ 244718 w 209"/>
              <a:gd name="T99" fmla="*/ 643537 h 580"/>
              <a:gd name="T100" fmla="*/ 247467 w 209"/>
              <a:gd name="T101" fmla="*/ 585574 h 580"/>
              <a:gd name="T102" fmla="*/ 225470 w 209"/>
              <a:gd name="T103" fmla="*/ 535042 h 580"/>
              <a:gd name="T104" fmla="*/ 186975 w 209"/>
              <a:gd name="T105" fmla="*/ 496400 h 580"/>
              <a:gd name="T106" fmla="*/ 136107 w 209"/>
              <a:gd name="T107" fmla="*/ 487483 h 580"/>
              <a:gd name="T108" fmla="*/ 76990 w 209"/>
              <a:gd name="T109" fmla="*/ 518693 h 580"/>
              <a:gd name="T110" fmla="*/ 27496 w 209"/>
              <a:gd name="T111" fmla="*/ 579629 h 580"/>
              <a:gd name="T112" fmla="*/ 0 w 209"/>
              <a:gd name="T113" fmla="*/ 662858 h 580"/>
              <a:gd name="T114" fmla="*/ 12373 w 209"/>
              <a:gd name="T115" fmla="*/ 746086 h 580"/>
              <a:gd name="T116" fmla="*/ 48119 w 209"/>
              <a:gd name="T117" fmla="*/ 815939 h 580"/>
              <a:gd name="T118" fmla="*/ 101737 w 209"/>
              <a:gd name="T119" fmla="*/ 856067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0"/>
                </a:moveTo>
                <a:lnTo>
                  <a:pt x="135" y="1"/>
                </a:lnTo>
                <a:lnTo>
                  <a:pt x="122" y="4"/>
                </a:lnTo>
                <a:lnTo>
                  <a:pt x="109" y="9"/>
                </a:lnTo>
                <a:lnTo>
                  <a:pt x="94" y="16"/>
                </a:lnTo>
                <a:lnTo>
                  <a:pt x="81" y="26"/>
                </a:lnTo>
                <a:lnTo>
                  <a:pt x="67" y="39"/>
                </a:lnTo>
                <a:lnTo>
                  <a:pt x="57" y="55"/>
                </a:lnTo>
                <a:lnTo>
                  <a:pt x="48" y="73"/>
                </a:lnTo>
                <a:lnTo>
                  <a:pt x="40" y="93"/>
                </a:lnTo>
                <a:lnTo>
                  <a:pt x="36" y="115"/>
                </a:lnTo>
                <a:lnTo>
                  <a:pt x="36" y="137"/>
                </a:lnTo>
                <a:lnTo>
                  <a:pt x="39" y="158"/>
                </a:lnTo>
                <a:lnTo>
                  <a:pt x="44" y="177"/>
                </a:lnTo>
                <a:lnTo>
                  <a:pt x="52" y="194"/>
                </a:lnTo>
                <a:lnTo>
                  <a:pt x="62" y="211"/>
                </a:lnTo>
                <a:lnTo>
                  <a:pt x="73" y="222"/>
                </a:lnTo>
                <a:lnTo>
                  <a:pt x="85" y="234"/>
                </a:lnTo>
                <a:lnTo>
                  <a:pt x="97" y="242"/>
                </a:lnTo>
                <a:lnTo>
                  <a:pt x="109" y="249"/>
                </a:lnTo>
                <a:lnTo>
                  <a:pt x="119" y="251"/>
                </a:lnTo>
                <a:lnTo>
                  <a:pt x="130" y="251"/>
                </a:lnTo>
                <a:lnTo>
                  <a:pt x="142" y="250"/>
                </a:lnTo>
                <a:lnTo>
                  <a:pt x="154" y="247"/>
                </a:lnTo>
                <a:lnTo>
                  <a:pt x="163" y="241"/>
                </a:lnTo>
                <a:lnTo>
                  <a:pt x="173" y="234"/>
                </a:lnTo>
                <a:lnTo>
                  <a:pt x="183" y="226"/>
                </a:lnTo>
                <a:lnTo>
                  <a:pt x="191" y="216"/>
                </a:lnTo>
                <a:lnTo>
                  <a:pt x="199" y="206"/>
                </a:lnTo>
                <a:lnTo>
                  <a:pt x="204" y="192"/>
                </a:lnTo>
                <a:lnTo>
                  <a:pt x="207" y="175"/>
                </a:lnTo>
                <a:lnTo>
                  <a:pt x="208" y="159"/>
                </a:lnTo>
                <a:lnTo>
                  <a:pt x="205" y="146"/>
                </a:lnTo>
                <a:lnTo>
                  <a:pt x="200" y="132"/>
                </a:lnTo>
                <a:lnTo>
                  <a:pt x="194" y="120"/>
                </a:lnTo>
                <a:lnTo>
                  <a:pt x="187" y="108"/>
                </a:lnTo>
                <a:lnTo>
                  <a:pt x="178" y="99"/>
                </a:lnTo>
                <a:lnTo>
                  <a:pt x="169" y="93"/>
                </a:lnTo>
                <a:lnTo>
                  <a:pt x="159" y="86"/>
                </a:lnTo>
                <a:lnTo>
                  <a:pt x="148" y="83"/>
                </a:lnTo>
                <a:lnTo>
                  <a:pt x="139" y="80"/>
                </a:lnTo>
                <a:lnTo>
                  <a:pt x="127" y="81"/>
                </a:lnTo>
                <a:lnTo>
                  <a:pt x="113" y="84"/>
                </a:lnTo>
                <a:lnTo>
                  <a:pt x="101" y="89"/>
                </a:lnTo>
                <a:lnTo>
                  <a:pt x="86" y="98"/>
                </a:lnTo>
                <a:lnTo>
                  <a:pt x="72" y="108"/>
                </a:lnTo>
                <a:lnTo>
                  <a:pt x="59" y="121"/>
                </a:lnTo>
                <a:lnTo>
                  <a:pt x="48" y="136"/>
                </a:lnTo>
                <a:lnTo>
                  <a:pt x="39" y="155"/>
                </a:lnTo>
                <a:lnTo>
                  <a:pt x="31" y="174"/>
                </a:lnTo>
                <a:lnTo>
                  <a:pt x="28" y="195"/>
                </a:lnTo>
                <a:lnTo>
                  <a:pt x="27" y="217"/>
                </a:lnTo>
                <a:lnTo>
                  <a:pt x="30" y="239"/>
                </a:lnTo>
                <a:lnTo>
                  <a:pt x="35" y="257"/>
                </a:lnTo>
                <a:lnTo>
                  <a:pt x="44" y="275"/>
                </a:lnTo>
                <a:lnTo>
                  <a:pt x="53" y="292"/>
                </a:lnTo>
                <a:lnTo>
                  <a:pt x="65" y="304"/>
                </a:lnTo>
                <a:lnTo>
                  <a:pt x="77" y="316"/>
                </a:lnTo>
                <a:lnTo>
                  <a:pt x="88" y="324"/>
                </a:lnTo>
                <a:lnTo>
                  <a:pt x="101" y="330"/>
                </a:lnTo>
                <a:lnTo>
                  <a:pt x="110" y="333"/>
                </a:lnTo>
                <a:lnTo>
                  <a:pt x="122" y="332"/>
                </a:lnTo>
                <a:lnTo>
                  <a:pt x="134" y="331"/>
                </a:lnTo>
                <a:lnTo>
                  <a:pt x="145" y="329"/>
                </a:lnTo>
                <a:lnTo>
                  <a:pt x="155" y="322"/>
                </a:lnTo>
                <a:lnTo>
                  <a:pt x="165" y="316"/>
                </a:lnTo>
                <a:lnTo>
                  <a:pt x="175" y="308"/>
                </a:lnTo>
                <a:lnTo>
                  <a:pt x="183" y="297"/>
                </a:lnTo>
                <a:lnTo>
                  <a:pt x="190" y="287"/>
                </a:lnTo>
                <a:lnTo>
                  <a:pt x="196" y="272"/>
                </a:lnTo>
                <a:lnTo>
                  <a:pt x="198" y="256"/>
                </a:lnTo>
                <a:lnTo>
                  <a:pt x="199" y="239"/>
                </a:lnTo>
                <a:lnTo>
                  <a:pt x="196" y="226"/>
                </a:lnTo>
                <a:lnTo>
                  <a:pt x="192" y="212"/>
                </a:lnTo>
                <a:lnTo>
                  <a:pt x="186" y="201"/>
                </a:lnTo>
                <a:lnTo>
                  <a:pt x="178" y="189"/>
                </a:lnTo>
                <a:lnTo>
                  <a:pt x="170" y="181"/>
                </a:lnTo>
                <a:lnTo>
                  <a:pt x="160" y="174"/>
                </a:lnTo>
                <a:lnTo>
                  <a:pt x="150" y="168"/>
                </a:lnTo>
                <a:lnTo>
                  <a:pt x="139" y="165"/>
                </a:lnTo>
                <a:lnTo>
                  <a:pt x="130" y="162"/>
                </a:lnTo>
                <a:lnTo>
                  <a:pt x="118" y="163"/>
                </a:lnTo>
                <a:lnTo>
                  <a:pt x="105" y="165"/>
                </a:lnTo>
                <a:lnTo>
                  <a:pt x="90" y="171"/>
                </a:lnTo>
                <a:lnTo>
                  <a:pt x="77" y="179"/>
                </a:lnTo>
                <a:lnTo>
                  <a:pt x="63" y="188"/>
                </a:lnTo>
                <a:lnTo>
                  <a:pt x="50" y="201"/>
                </a:lnTo>
                <a:lnTo>
                  <a:pt x="40" y="216"/>
                </a:lnTo>
                <a:lnTo>
                  <a:pt x="31" y="235"/>
                </a:lnTo>
                <a:lnTo>
                  <a:pt x="23" y="254"/>
                </a:lnTo>
                <a:lnTo>
                  <a:pt x="19" y="277"/>
                </a:lnTo>
                <a:lnTo>
                  <a:pt x="18" y="299"/>
                </a:lnTo>
                <a:lnTo>
                  <a:pt x="22" y="320"/>
                </a:lnTo>
                <a:lnTo>
                  <a:pt x="27" y="339"/>
                </a:lnTo>
                <a:lnTo>
                  <a:pt x="34" y="356"/>
                </a:lnTo>
                <a:lnTo>
                  <a:pt x="45" y="373"/>
                </a:lnTo>
                <a:lnTo>
                  <a:pt x="56" y="384"/>
                </a:lnTo>
                <a:lnTo>
                  <a:pt x="68" y="396"/>
                </a:lnTo>
                <a:lnTo>
                  <a:pt x="80" y="404"/>
                </a:lnTo>
                <a:lnTo>
                  <a:pt x="92" y="411"/>
                </a:lnTo>
                <a:lnTo>
                  <a:pt x="102" y="413"/>
                </a:lnTo>
                <a:lnTo>
                  <a:pt x="113" y="413"/>
                </a:lnTo>
                <a:lnTo>
                  <a:pt x="124" y="412"/>
                </a:lnTo>
                <a:lnTo>
                  <a:pt x="137" y="409"/>
                </a:lnTo>
                <a:lnTo>
                  <a:pt x="146" y="403"/>
                </a:lnTo>
                <a:lnTo>
                  <a:pt x="156" y="396"/>
                </a:lnTo>
                <a:lnTo>
                  <a:pt x="166" y="388"/>
                </a:lnTo>
                <a:lnTo>
                  <a:pt x="174" y="379"/>
                </a:lnTo>
                <a:lnTo>
                  <a:pt x="181" y="369"/>
                </a:lnTo>
                <a:lnTo>
                  <a:pt x="186" y="354"/>
                </a:lnTo>
                <a:lnTo>
                  <a:pt x="190" y="337"/>
                </a:lnTo>
                <a:lnTo>
                  <a:pt x="189" y="321"/>
                </a:lnTo>
                <a:lnTo>
                  <a:pt x="188" y="308"/>
                </a:lnTo>
                <a:lnTo>
                  <a:pt x="183" y="294"/>
                </a:lnTo>
                <a:lnTo>
                  <a:pt x="177" y="282"/>
                </a:lnTo>
                <a:lnTo>
                  <a:pt x="170" y="269"/>
                </a:lnTo>
                <a:lnTo>
                  <a:pt x="161" y="261"/>
                </a:lnTo>
                <a:lnTo>
                  <a:pt x="152" y="254"/>
                </a:lnTo>
                <a:lnTo>
                  <a:pt x="141" y="248"/>
                </a:lnTo>
                <a:lnTo>
                  <a:pt x="131" y="245"/>
                </a:lnTo>
                <a:lnTo>
                  <a:pt x="120" y="242"/>
                </a:lnTo>
                <a:lnTo>
                  <a:pt x="110" y="243"/>
                </a:lnTo>
                <a:lnTo>
                  <a:pt x="96" y="246"/>
                </a:lnTo>
                <a:lnTo>
                  <a:pt x="84" y="251"/>
                </a:lnTo>
                <a:lnTo>
                  <a:pt x="69" y="261"/>
                </a:lnTo>
                <a:lnTo>
                  <a:pt x="55" y="273"/>
                </a:lnTo>
                <a:lnTo>
                  <a:pt x="42" y="286"/>
                </a:lnTo>
                <a:lnTo>
                  <a:pt x="31" y="302"/>
                </a:lnTo>
                <a:lnTo>
                  <a:pt x="22" y="320"/>
                </a:lnTo>
                <a:lnTo>
                  <a:pt x="13" y="342"/>
                </a:lnTo>
                <a:lnTo>
                  <a:pt x="10" y="364"/>
                </a:lnTo>
                <a:lnTo>
                  <a:pt x="9" y="385"/>
                </a:lnTo>
                <a:lnTo>
                  <a:pt x="13" y="406"/>
                </a:lnTo>
                <a:lnTo>
                  <a:pt x="19" y="425"/>
                </a:lnTo>
                <a:lnTo>
                  <a:pt x="26" y="441"/>
                </a:lnTo>
                <a:lnTo>
                  <a:pt x="37" y="457"/>
                </a:lnTo>
                <a:lnTo>
                  <a:pt x="48" y="471"/>
                </a:lnTo>
                <a:lnTo>
                  <a:pt x="60" y="482"/>
                </a:lnTo>
                <a:lnTo>
                  <a:pt x="72" y="491"/>
                </a:lnTo>
                <a:lnTo>
                  <a:pt x="84" y="496"/>
                </a:lnTo>
                <a:lnTo>
                  <a:pt x="95" y="499"/>
                </a:lnTo>
                <a:lnTo>
                  <a:pt x="104" y="498"/>
                </a:lnTo>
                <a:lnTo>
                  <a:pt x="116" y="495"/>
                </a:lnTo>
                <a:lnTo>
                  <a:pt x="127" y="491"/>
                </a:lnTo>
                <a:lnTo>
                  <a:pt x="137" y="484"/>
                </a:lnTo>
                <a:lnTo>
                  <a:pt x="147" y="478"/>
                </a:lnTo>
                <a:lnTo>
                  <a:pt x="158" y="468"/>
                </a:lnTo>
                <a:lnTo>
                  <a:pt x="165" y="457"/>
                </a:lnTo>
                <a:lnTo>
                  <a:pt x="173" y="447"/>
                </a:lnTo>
                <a:lnTo>
                  <a:pt x="178" y="433"/>
                </a:lnTo>
                <a:lnTo>
                  <a:pt x="180" y="420"/>
                </a:lnTo>
                <a:lnTo>
                  <a:pt x="180" y="407"/>
                </a:lnTo>
                <a:lnTo>
                  <a:pt x="180" y="394"/>
                </a:lnTo>
                <a:lnTo>
                  <a:pt x="175" y="381"/>
                </a:lnTo>
                <a:lnTo>
                  <a:pt x="170" y="369"/>
                </a:lnTo>
                <a:lnTo>
                  <a:pt x="164" y="360"/>
                </a:lnTo>
                <a:lnTo>
                  <a:pt x="155" y="349"/>
                </a:lnTo>
                <a:lnTo>
                  <a:pt x="147" y="341"/>
                </a:lnTo>
                <a:lnTo>
                  <a:pt x="136" y="334"/>
                </a:lnTo>
                <a:lnTo>
                  <a:pt x="124" y="330"/>
                </a:lnTo>
                <a:lnTo>
                  <a:pt x="113" y="328"/>
                </a:lnTo>
                <a:lnTo>
                  <a:pt x="99" y="328"/>
                </a:lnTo>
                <a:lnTo>
                  <a:pt x="85" y="332"/>
                </a:lnTo>
                <a:lnTo>
                  <a:pt x="70" y="338"/>
                </a:lnTo>
                <a:lnTo>
                  <a:pt x="56" y="349"/>
                </a:lnTo>
                <a:lnTo>
                  <a:pt x="44" y="359"/>
                </a:lnTo>
                <a:lnTo>
                  <a:pt x="30" y="374"/>
                </a:lnTo>
                <a:lnTo>
                  <a:pt x="20" y="390"/>
                </a:lnTo>
                <a:lnTo>
                  <a:pt x="11" y="407"/>
                </a:lnTo>
                <a:lnTo>
                  <a:pt x="5" y="426"/>
                </a:lnTo>
                <a:lnTo>
                  <a:pt x="0" y="446"/>
                </a:lnTo>
                <a:lnTo>
                  <a:pt x="0" y="465"/>
                </a:lnTo>
                <a:lnTo>
                  <a:pt x="3" y="483"/>
                </a:lnTo>
                <a:lnTo>
                  <a:pt x="9" y="502"/>
                </a:lnTo>
                <a:lnTo>
                  <a:pt x="15" y="520"/>
                </a:lnTo>
                <a:lnTo>
                  <a:pt x="25" y="536"/>
                </a:lnTo>
                <a:lnTo>
                  <a:pt x="35" y="549"/>
                </a:lnTo>
                <a:lnTo>
                  <a:pt x="48" y="560"/>
                </a:lnTo>
                <a:lnTo>
                  <a:pt x="60" y="569"/>
                </a:lnTo>
                <a:lnTo>
                  <a:pt x="74" y="576"/>
                </a:lnTo>
                <a:lnTo>
                  <a:pt x="87"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p:cNvSpPr>
            <a:spLocks noChangeShapeType="1"/>
          </p:cNvSpPr>
          <p:nvPr/>
        </p:nvSpPr>
        <p:spPr bwMode="auto">
          <a:xfrm flipV="1">
            <a:off x="2703513" y="3322638"/>
            <a:ext cx="447675"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Line 28"/>
          <p:cNvSpPr>
            <a:spLocks noChangeShapeType="1"/>
          </p:cNvSpPr>
          <p:nvPr/>
        </p:nvSpPr>
        <p:spPr bwMode="auto">
          <a:xfrm flipV="1">
            <a:off x="2901950" y="3127375"/>
            <a:ext cx="49213" cy="547688"/>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5" name="Freeform 29"/>
          <p:cNvSpPr>
            <a:spLocks/>
          </p:cNvSpPr>
          <p:nvPr/>
        </p:nvSpPr>
        <p:spPr bwMode="auto">
          <a:xfrm>
            <a:off x="3155950" y="3162300"/>
            <a:ext cx="800100" cy="311150"/>
          </a:xfrm>
          <a:custGeom>
            <a:avLst/>
            <a:gdLst>
              <a:gd name="T0" fmla="*/ 793203 w 580"/>
              <a:gd name="T1" fmla="*/ 128033 h 209"/>
              <a:gd name="T2" fmla="*/ 762854 w 580"/>
              <a:gd name="T3" fmla="*/ 189072 h 209"/>
              <a:gd name="T4" fmla="*/ 698018 w 580"/>
              <a:gd name="T5" fmla="*/ 238201 h 209"/>
              <a:gd name="T6" fmla="*/ 609731 w 580"/>
              <a:gd name="T7" fmla="*/ 256066 h 209"/>
              <a:gd name="T8" fmla="*/ 531101 w 580"/>
              <a:gd name="T9" fmla="*/ 232246 h 209"/>
              <a:gd name="T10" fmla="*/ 475922 w 580"/>
              <a:gd name="T11" fmla="*/ 183117 h 209"/>
              <a:gd name="T12" fmla="*/ 452470 w 580"/>
              <a:gd name="T13" fmla="*/ 132499 h 209"/>
              <a:gd name="T14" fmla="*/ 457988 w 580"/>
              <a:gd name="T15" fmla="*/ 80393 h 209"/>
              <a:gd name="T16" fmla="*/ 486957 w 580"/>
              <a:gd name="T17" fmla="*/ 37219 h 209"/>
              <a:gd name="T18" fmla="*/ 533860 w 580"/>
              <a:gd name="T19" fmla="*/ 5955 h 209"/>
              <a:gd name="T20" fmla="*/ 597316 w 580"/>
              <a:gd name="T21" fmla="*/ 4466 h 209"/>
              <a:gd name="T22" fmla="*/ 649736 w 580"/>
              <a:gd name="T23" fmla="*/ 31264 h 209"/>
              <a:gd name="T24" fmla="*/ 680085 w 580"/>
              <a:gd name="T25" fmla="*/ 72949 h 209"/>
              <a:gd name="T26" fmla="*/ 686982 w 580"/>
              <a:gd name="T27" fmla="*/ 120589 h 209"/>
              <a:gd name="T28" fmla="*/ 663531 w 580"/>
              <a:gd name="T29" fmla="*/ 181628 h 209"/>
              <a:gd name="T30" fmla="*/ 611111 w 580"/>
              <a:gd name="T31" fmla="*/ 238201 h 209"/>
              <a:gd name="T32" fmla="*/ 529721 w 580"/>
              <a:gd name="T33" fmla="*/ 267976 h 209"/>
              <a:gd name="T34" fmla="*/ 444193 w 580"/>
              <a:gd name="T35" fmla="*/ 257555 h 209"/>
              <a:gd name="T36" fmla="*/ 379358 w 580"/>
              <a:gd name="T37" fmla="*/ 212892 h 209"/>
              <a:gd name="T38" fmla="*/ 343491 w 580"/>
              <a:gd name="T39" fmla="*/ 159297 h 209"/>
              <a:gd name="T40" fmla="*/ 342112 w 580"/>
              <a:gd name="T41" fmla="*/ 110168 h 209"/>
              <a:gd name="T42" fmla="*/ 362804 w 580"/>
              <a:gd name="T43" fmla="*/ 64017 h 209"/>
              <a:gd name="T44" fmla="*/ 402809 w 580"/>
              <a:gd name="T45" fmla="*/ 26798 h 209"/>
              <a:gd name="T46" fmla="*/ 469024 w 580"/>
              <a:gd name="T47" fmla="*/ 13399 h 209"/>
              <a:gd name="T48" fmla="*/ 521444 w 580"/>
              <a:gd name="T49" fmla="*/ 32753 h 209"/>
              <a:gd name="T50" fmla="*/ 558691 w 580"/>
              <a:gd name="T51" fmla="*/ 71460 h 209"/>
              <a:gd name="T52" fmla="*/ 575244 w 580"/>
              <a:gd name="T53" fmla="*/ 116123 h 209"/>
              <a:gd name="T54" fmla="*/ 562829 w 580"/>
              <a:gd name="T55" fmla="*/ 175673 h 209"/>
              <a:gd name="T56" fmla="*/ 521444 w 580"/>
              <a:gd name="T57" fmla="*/ 235223 h 209"/>
              <a:gd name="T58" fmla="*/ 448332 w 580"/>
              <a:gd name="T59" fmla="*/ 275420 h 209"/>
              <a:gd name="T60" fmla="*/ 357286 w 580"/>
              <a:gd name="T61" fmla="*/ 276909 h 209"/>
              <a:gd name="T62" fmla="*/ 284173 w 580"/>
              <a:gd name="T63" fmla="*/ 242667 h 209"/>
              <a:gd name="T64" fmla="*/ 241409 w 580"/>
              <a:gd name="T65" fmla="*/ 190561 h 209"/>
              <a:gd name="T66" fmla="*/ 228994 w 580"/>
              <a:gd name="T67" fmla="*/ 141432 h 209"/>
              <a:gd name="T68" fmla="*/ 242789 w 580"/>
              <a:gd name="T69" fmla="*/ 92303 h 209"/>
              <a:gd name="T70" fmla="*/ 275897 w 580"/>
              <a:gd name="T71" fmla="*/ 50618 h 209"/>
              <a:gd name="T72" fmla="*/ 333835 w 580"/>
              <a:gd name="T73" fmla="*/ 26798 h 209"/>
              <a:gd name="T74" fmla="*/ 393153 w 580"/>
              <a:gd name="T75" fmla="*/ 37219 h 209"/>
              <a:gd name="T76" fmla="*/ 438676 w 580"/>
              <a:gd name="T77" fmla="*/ 69972 h 209"/>
              <a:gd name="T78" fmla="*/ 460747 w 580"/>
              <a:gd name="T79" fmla="*/ 114634 h 209"/>
              <a:gd name="T80" fmla="*/ 459368 w 580"/>
              <a:gd name="T81" fmla="*/ 166741 h 209"/>
              <a:gd name="T82" fmla="*/ 422122 w 580"/>
              <a:gd name="T83" fmla="*/ 227780 h 209"/>
              <a:gd name="T84" fmla="*/ 357286 w 580"/>
              <a:gd name="T85" fmla="*/ 276909 h 209"/>
              <a:gd name="T86" fmla="*/ 267620 w 580"/>
              <a:gd name="T87" fmla="*/ 296262 h 209"/>
              <a:gd name="T88" fmla="*/ 190369 w 580"/>
              <a:gd name="T89" fmla="*/ 270954 h 209"/>
              <a:gd name="T90" fmla="*/ 133810 w 580"/>
              <a:gd name="T91" fmla="*/ 220336 h 209"/>
              <a:gd name="T92" fmla="*/ 110359 w 580"/>
              <a:gd name="T93" fmla="*/ 168229 h 209"/>
              <a:gd name="T94" fmla="*/ 121394 w 580"/>
              <a:gd name="T95" fmla="*/ 120589 h 209"/>
              <a:gd name="T96" fmla="*/ 153123 w 580"/>
              <a:gd name="T97" fmla="*/ 74438 h 209"/>
              <a:gd name="T98" fmla="*/ 201404 w 580"/>
              <a:gd name="T99" fmla="*/ 44663 h 209"/>
              <a:gd name="T100" fmla="*/ 255204 w 580"/>
              <a:gd name="T101" fmla="*/ 41685 h 209"/>
              <a:gd name="T102" fmla="*/ 302107 w 580"/>
              <a:gd name="T103" fmla="*/ 65505 h 209"/>
              <a:gd name="T104" fmla="*/ 337973 w 580"/>
              <a:gd name="T105" fmla="*/ 107190 h 209"/>
              <a:gd name="T106" fmla="*/ 346250 w 580"/>
              <a:gd name="T107" fmla="*/ 162274 h 209"/>
              <a:gd name="T108" fmla="*/ 317281 w 580"/>
              <a:gd name="T109" fmla="*/ 226291 h 209"/>
              <a:gd name="T110" fmla="*/ 260722 w 580"/>
              <a:gd name="T111" fmla="*/ 279886 h 209"/>
              <a:gd name="T112" fmla="*/ 183471 w 580"/>
              <a:gd name="T113" fmla="*/ 309661 h 209"/>
              <a:gd name="T114" fmla="*/ 106220 w 580"/>
              <a:gd name="T115" fmla="*/ 296262 h 209"/>
              <a:gd name="T116" fmla="*/ 41384 w 580"/>
              <a:gd name="T117" fmla="*/ 257555 h 209"/>
              <a:gd name="T118" fmla="*/ 4138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61"/>
                </a:moveTo>
                <a:lnTo>
                  <a:pt x="578" y="73"/>
                </a:lnTo>
                <a:lnTo>
                  <a:pt x="575" y="86"/>
                </a:lnTo>
                <a:lnTo>
                  <a:pt x="570" y="99"/>
                </a:lnTo>
                <a:lnTo>
                  <a:pt x="563" y="114"/>
                </a:lnTo>
                <a:lnTo>
                  <a:pt x="553" y="127"/>
                </a:lnTo>
                <a:lnTo>
                  <a:pt x="540" y="141"/>
                </a:lnTo>
                <a:lnTo>
                  <a:pt x="524" y="151"/>
                </a:lnTo>
                <a:lnTo>
                  <a:pt x="506" y="160"/>
                </a:lnTo>
                <a:lnTo>
                  <a:pt x="486" y="168"/>
                </a:lnTo>
                <a:lnTo>
                  <a:pt x="464" y="172"/>
                </a:lnTo>
                <a:lnTo>
                  <a:pt x="442" y="172"/>
                </a:lnTo>
                <a:lnTo>
                  <a:pt x="421" y="169"/>
                </a:lnTo>
                <a:lnTo>
                  <a:pt x="402" y="164"/>
                </a:lnTo>
                <a:lnTo>
                  <a:pt x="385" y="156"/>
                </a:lnTo>
                <a:lnTo>
                  <a:pt x="368" y="146"/>
                </a:lnTo>
                <a:lnTo>
                  <a:pt x="357" y="135"/>
                </a:lnTo>
                <a:lnTo>
                  <a:pt x="345" y="123"/>
                </a:lnTo>
                <a:lnTo>
                  <a:pt x="337" y="111"/>
                </a:lnTo>
                <a:lnTo>
                  <a:pt x="330" y="99"/>
                </a:lnTo>
                <a:lnTo>
                  <a:pt x="328" y="89"/>
                </a:lnTo>
                <a:lnTo>
                  <a:pt x="328" y="78"/>
                </a:lnTo>
                <a:lnTo>
                  <a:pt x="329" y="66"/>
                </a:lnTo>
                <a:lnTo>
                  <a:pt x="332" y="54"/>
                </a:lnTo>
                <a:lnTo>
                  <a:pt x="338" y="45"/>
                </a:lnTo>
                <a:lnTo>
                  <a:pt x="345" y="35"/>
                </a:lnTo>
                <a:lnTo>
                  <a:pt x="353" y="25"/>
                </a:lnTo>
                <a:lnTo>
                  <a:pt x="363" y="17"/>
                </a:lnTo>
                <a:lnTo>
                  <a:pt x="373" y="9"/>
                </a:lnTo>
                <a:lnTo>
                  <a:pt x="387" y="4"/>
                </a:lnTo>
                <a:lnTo>
                  <a:pt x="404" y="1"/>
                </a:lnTo>
                <a:lnTo>
                  <a:pt x="420" y="0"/>
                </a:lnTo>
                <a:lnTo>
                  <a:pt x="433" y="3"/>
                </a:lnTo>
                <a:lnTo>
                  <a:pt x="447" y="8"/>
                </a:lnTo>
                <a:lnTo>
                  <a:pt x="459" y="14"/>
                </a:lnTo>
                <a:lnTo>
                  <a:pt x="471" y="21"/>
                </a:lnTo>
                <a:lnTo>
                  <a:pt x="480" y="30"/>
                </a:lnTo>
                <a:lnTo>
                  <a:pt x="486" y="39"/>
                </a:lnTo>
                <a:lnTo>
                  <a:pt x="493" y="49"/>
                </a:lnTo>
                <a:lnTo>
                  <a:pt x="496" y="60"/>
                </a:lnTo>
                <a:lnTo>
                  <a:pt x="499" y="69"/>
                </a:lnTo>
                <a:lnTo>
                  <a:pt x="498" y="81"/>
                </a:lnTo>
                <a:lnTo>
                  <a:pt x="495" y="95"/>
                </a:lnTo>
                <a:lnTo>
                  <a:pt x="490" y="107"/>
                </a:lnTo>
                <a:lnTo>
                  <a:pt x="481" y="122"/>
                </a:lnTo>
                <a:lnTo>
                  <a:pt x="471" y="136"/>
                </a:lnTo>
                <a:lnTo>
                  <a:pt x="458" y="149"/>
                </a:lnTo>
                <a:lnTo>
                  <a:pt x="443" y="160"/>
                </a:lnTo>
                <a:lnTo>
                  <a:pt x="424" y="169"/>
                </a:lnTo>
                <a:lnTo>
                  <a:pt x="405" y="177"/>
                </a:lnTo>
                <a:lnTo>
                  <a:pt x="384" y="180"/>
                </a:lnTo>
                <a:lnTo>
                  <a:pt x="362" y="181"/>
                </a:lnTo>
                <a:lnTo>
                  <a:pt x="340" y="178"/>
                </a:lnTo>
                <a:lnTo>
                  <a:pt x="322" y="173"/>
                </a:lnTo>
                <a:lnTo>
                  <a:pt x="304" y="164"/>
                </a:lnTo>
                <a:lnTo>
                  <a:pt x="287" y="155"/>
                </a:lnTo>
                <a:lnTo>
                  <a:pt x="275" y="143"/>
                </a:lnTo>
                <a:lnTo>
                  <a:pt x="263" y="131"/>
                </a:lnTo>
                <a:lnTo>
                  <a:pt x="255" y="120"/>
                </a:lnTo>
                <a:lnTo>
                  <a:pt x="249" y="107"/>
                </a:lnTo>
                <a:lnTo>
                  <a:pt x="246" y="98"/>
                </a:lnTo>
                <a:lnTo>
                  <a:pt x="247" y="86"/>
                </a:lnTo>
                <a:lnTo>
                  <a:pt x="248" y="74"/>
                </a:lnTo>
                <a:lnTo>
                  <a:pt x="250" y="63"/>
                </a:lnTo>
                <a:lnTo>
                  <a:pt x="257" y="53"/>
                </a:lnTo>
                <a:lnTo>
                  <a:pt x="263" y="43"/>
                </a:lnTo>
                <a:lnTo>
                  <a:pt x="271" y="33"/>
                </a:lnTo>
                <a:lnTo>
                  <a:pt x="282" y="25"/>
                </a:lnTo>
                <a:lnTo>
                  <a:pt x="292" y="18"/>
                </a:lnTo>
                <a:lnTo>
                  <a:pt x="307" y="12"/>
                </a:lnTo>
                <a:lnTo>
                  <a:pt x="323" y="10"/>
                </a:lnTo>
                <a:lnTo>
                  <a:pt x="340" y="9"/>
                </a:lnTo>
                <a:lnTo>
                  <a:pt x="353" y="12"/>
                </a:lnTo>
                <a:lnTo>
                  <a:pt x="367" y="16"/>
                </a:lnTo>
                <a:lnTo>
                  <a:pt x="378" y="22"/>
                </a:lnTo>
                <a:lnTo>
                  <a:pt x="390" y="30"/>
                </a:lnTo>
                <a:lnTo>
                  <a:pt x="398" y="38"/>
                </a:lnTo>
                <a:lnTo>
                  <a:pt x="405" y="48"/>
                </a:lnTo>
                <a:lnTo>
                  <a:pt x="411" y="58"/>
                </a:lnTo>
                <a:lnTo>
                  <a:pt x="414" y="69"/>
                </a:lnTo>
                <a:lnTo>
                  <a:pt x="417" y="78"/>
                </a:lnTo>
                <a:lnTo>
                  <a:pt x="416" y="90"/>
                </a:lnTo>
                <a:lnTo>
                  <a:pt x="414" y="103"/>
                </a:lnTo>
                <a:lnTo>
                  <a:pt x="408" y="118"/>
                </a:lnTo>
                <a:lnTo>
                  <a:pt x="400" y="131"/>
                </a:lnTo>
                <a:lnTo>
                  <a:pt x="391" y="145"/>
                </a:lnTo>
                <a:lnTo>
                  <a:pt x="378" y="158"/>
                </a:lnTo>
                <a:lnTo>
                  <a:pt x="363" y="168"/>
                </a:lnTo>
                <a:lnTo>
                  <a:pt x="344" y="177"/>
                </a:lnTo>
                <a:lnTo>
                  <a:pt x="325" y="185"/>
                </a:lnTo>
                <a:lnTo>
                  <a:pt x="302" y="189"/>
                </a:lnTo>
                <a:lnTo>
                  <a:pt x="280" y="190"/>
                </a:lnTo>
                <a:lnTo>
                  <a:pt x="259" y="186"/>
                </a:lnTo>
                <a:lnTo>
                  <a:pt x="240" y="181"/>
                </a:lnTo>
                <a:lnTo>
                  <a:pt x="223" y="174"/>
                </a:lnTo>
                <a:lnTo>
                  <a:pt x="206" y="163"/>
                </a:lnTo>
                <a:lnTo>
                  <a:pt x="195" y="152"/>
                </a:lnTo>
                <a:lnTo>
                  <a:pt x="183" y="140"/>
                </a:lnTo>
                <a:lnTo>
                  <a:pt x="175" y="128"/>
                </a:lnTo>
                <a:lnTo>
                  <a:pt x="168" y="116"/>
                </a:lnTo>
                <a:lnTo>
                  <a:pt x="166" y="106"/>
                </a:lnTo>
                <a:lnTo>
                  <a:pt x="166" y="95"/>
                </a:lnTo>
                <a:lnTo>
                  <a:pt x="167" y="84"/>
                </a:lnTo>
                <a:lnTo>
                  <a:pt x="170" y="71"/>
                </a:lnTo>
                <a:lnTo>
                  <a:pt x="176" y="62"/>
                </a:lnTo>
                <a:lnTo>
                  <a:pt x="183" y="52"/>
                </a:lnTo>
                <a:lnTo>
                  <a:pt x="191" y="42"/>
                </a:lnTo>
                <a:lnTo>
                  <a:pt x="200" y="34"/>
                </a:lnTo>
                <a:lnTo>
                  <a:pt x="210" y="27"/>
                </a:lnTo>
                <a:lnTo>
                  <a:pt x="225" y="22"/>
                </a:lnTo>
                <a:lnTo>
                  <a:pt x="242" y="18"/>
                </a:lnTo>
                <a:lnTo>
                  <a:pt x="258" y="19"/>
                </a:lnTo>
                <a:lnTo>
                  <a:pt x="271" y="20"/>
                </a:lnTo>
                <a:lnTo>
                  <a:pt x="285" y="25"/>
                </a:lnTo>
                <a:lnTo>
                  <a:pt x="297" y="31"/>
                </a:lnTo>
                <a:lnTo>
                  <a:pt x="310" y="38"/>
                </a:lnTo>
                <a:lnTo>
                  <a:pt x="318" y="47"/>
                </a:lnTo>
                <a:lnTo>
                  <a:pt x="325" y="56"/>
                </a:lnTo>
                <a:lnTo>
                  <a:pt x="331" y="67"/>
                </a:lnTo>
                <a:lnTo>
                  <a:pt x="334" y="77"/>
                </a:lnTo>
                <a:lnTo>
                  <a:pt x="337" y="88"/>
                </a:lnTo>
                <a:lnTo>
                  <a:pt x="336" y="98"/>
                </a:lnTo>
                <a:lnTo>
                  <a:pt x="333" y="112"/>
                </a:lnTo>
                <a:lnTo>
                  <a:pt x="328" y="124"/>
                </a:lnTo>
                <a:lnTo>
                  <a:pt x="318" y="139"/>
                </a:lnTo>
                <a:lnTo>
                  <a:pt x="306" y="153"/>
                </a:lnTo>
                <a:lnTo>
                  <a:pt x="293" y="166"/>
                </a:lnTo>
                <a:lnTo>
                  <a:pt x="277" y="177"/>
                </a:lnTo>
                <a:lnTo>
                  <a:pt x="259" y="186"/>
                </a:lnTo>
                <a:lnTo>
                  <a:pt x="237" y="195"/>
                </a:lnTo>
                <a:lnTo>
                  <a:pt x="215" y="198"/>
                </a:lnTo>
                <a:lnTo>
                  <a:pt x="194" y="199"/>
                </a:lnTo>
                <a:lnTo>
                  <a:pt x="173" y="195"/>
                </a:lnTo>
                <a:lnTo>
                  <a:pt x="154" y="189"/>
                </a:lnTo>
                <a:lnTo>
                  <a:pt x="138" y="182"/>
                </a:lnTo>
                <a:lnTo>
                  <a:pt x="122" y="171"/>
                </a:lnTo>
                <a:lnTo>
                  <a:pt x="108" y="160"/>
                </a:lnTo>
                <a:lnTo>
                  <a:pt x="97" y="148"/>
                </a:lnTo>
                <a:lnTo>
                  <a:pt x="88" y="136"/>
                </a:lnTo>
                <a:lnTo>
                  <a:pt x="83" y="124"/>
                </a:lnTo>
                <a:lnTo>
                  <a:pt x="80" y="113"/>
                </a:lnTo>
                <a:lnTo>
                  <a:pt x="81" y="104"/>
                </a:lnTo>
                <a:lnTo>
                  <a:pt x="84" y="92"/>
                </a:lnTo>
                <a:lnTo>
                  <a:pt x="88" y="81"/>
                </a:lnTo>
                <a:lnTo>
                  <a:pt x="95" y="71"/>
                </a:lnTo>
                <a:lnTo>
                  <a:pt x="101" y="61"/>
                </a:lnTo>
                <a:lnTo>
                  <a:pt x="111" y="50"/>
                </a:lnTo>
                <a:lnTo>
                  <a:pt x="122" y="43"/>
                </a:lnTo>
                <a:lnTo>
                  <a:pt x="132" y="35"/>
                </a:lnTo>
                <a:lnTo>
                  <a:pt x="146" y="30"/>
                </a:lnTo>
                <a:lnTo>
                  <a:pt x="159" y="28"/>
                </a:lnTo>
                <a:lnTo>
                  <a:pt x="172" y="28"/>
                </a:lnTo>
                <a:lnTo>
                  <a:pt x="185" y="28"/>
                </a:lnTo>
                <a:lnTo>
                  <a:pt x="198" y="33"/>
                </a:lnTo>
                <a:lnTo>
                  <a:pt x="210" y="38"/>
                </a:lnTo>
                <a:lnTo>
                  <a:pt x="219" y="44"/>
                </a:lnTo>
                <a:lnTo>
                  <a:pt x="230" y="53"/>
                </a:lnTo>
                <a:lnTo>
                  <a:pt x="238" y="61"/>
                </a:lnTo>
                <a:lnTo>
                  <a:pt x="245" y="72"/>
                </a:lnTo>
                <a:lnTo>
                  <a:pt x="249" y="84"/>
                </a:lnTo>
                <a:lnTo>
                  <a:pt x="251" y="95"/>
                </a:lnTo>
                <a:lnTo>
                  <a:pt x="251" y="109"/>
                </a:lnTo>
                <a:lnTo>
                  <a:pt x="247" y="123"/>
                </a:lnTo>
                <a:lnTo>
                  <a:pt x="241" y="138"/>
                </a:lnTo>
                <a:lnTo>
                  <a:pt x="230" y="152"/>
                </a:lnTo>
                <a:lnTo>
                  <a:pt x="220" y="164"/>
                </a:lnTo>
                <a:lnTo>
                  <a:pt x="205" y="178"/>
                </a:lnTo>
                <a:lnTo>
                  <a:pt x="189" y="188"/>
                </a:lnTo>
                <a:lnTo>
                  <a:pt x="172" y="197"/>
                </a:lnTo>
                <a:lnTo>
                  <a:pt x="153" y="203"/>
                </a:lnTo>
                <a:lnTo>
                  <a:pt x="133" y="208"/>
                </a:lnTo>
                <a:lnTo>
                  <a:pt x="114" y="208"/>
                </a:lnTo>
                <a:lnTo>
                  <a:pt x="96" y="205"/>
                </a:lnTo>
                <a:lnTo>
                  <a:pt x="77" y="199"/>
                </a:lnTo>
                <a:lnTo>
                  <a:pt x="59" y="193"/>
                </a:lnTo>
                <a:lnTo>
                  <a:pt x="43" y="183"/>
                </a:lnTo>
                <a:lnTo>
                  <a:pt x="30" y="173"/>
                </a:lnTo>
                <a:lnTo>
                  <a:pt x="19" y="160"/>
                </a:lnTo>
                <a:lnTo>
                  <a:pt x="10" y="148"/>
                </a:lnTo>
                <a:lnTo>
                  <a:pt x="3" y="134"/>
                </a:lnTo>
                <a:lnTo>
                  <a:pt x="0"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Oval 30"/>
          <p:cNvSpPr>
            <a:spLocks noChangeArrowheads="1"/>
          </p:cNvSpPr>
          <p:nvPr/>
        </p:nvSpPr>
        <p:spPr bwMode="auto">
          <a:xfrm>
            <a:off x="2860675" y="33448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7" name="Freeform 31"/>
          <p:cNvSpPr>
            <a:spLocks/>
          </p:cNvSpPr>
          <p:nvPr/>
        </p:nvSpPr>
        <p:spPr bwMode="auto">
          <a:xfrm>
            <a:off x="1833563" y="2282825"/>
            <a:ext cx="287337" cy="862013"/>
          </a:xfrm>
          <a:custGeom>
            <a:avLst/>
            <a:gdLst>
              <a:gd name="T0" fmla="*/ 118234 w 209"/>
              <a:gd name="T1" fmla="*/ 5945 h 580"/>
              <a:gd name="T2" fmla="*/ 174602 w 209"/>
              <a:gd name="T3" fmla="*/ 38642 h 580"/>
              <a:gd name="T4" fmla="*/ 219971 w 209"/>
              <a:gd name="T5" fmla="*/ 108495 h 580"/>
              <a:gd name="T6" fmla="*/ 236469 w 209"/>
              <a:gd name="T7" fmla="*/ 203613 h 580"/>
              <a:gd name="T8" fmla="*/ 214472 w 209"/>
              <a:gd name="T9" fmla="*/ 288328 h 580"/>
              <a:gd name="T10" fmla="*/ 169103 w 209"/>
              <a:gd name="T11" fmla="*/ 347778 h 580"/>
              <a:gd name="T12" fmla="*/ 122359 w 209"/>
              <a:gd name="T13" fmla="*/ 373044 h 580"/>
              <a:gd name="T14" fmla="*/ 74240 w 209"/>
              <a:gd name="T15" fmla="*/ 367099 h 580"/>
              <a:gd name="T16" fmla="*/ 34370 w 209"/>
              <a:gd name="T17" fmla="*/ 335888 h 580"/>
              <a:gd name="T18" fmla="*/ 5499 w 209"/>
              <a:gd name="T19" fmla="*/ 285356 h 580"/>
              <a:gd name="T20" fmla="*/ 4124 w 209"/>
              <a:gd name="T21" fmla="*/ 216989 h 580"/>
              <a:gd name="T22" fmla="*/ 28871 w 209"/>
              <a:gd name="T23" fmla="*/ 160513 h 580"/>
              <a:gd name="T24" fmla="*/ 67366 w 209"/>
              <a:gd name="T25" fmla="*/ 127816 h 580"/>
              <a:gd name="T26" fmla="*/ 111360 w 209"/>
              <a:gd name="T27" fmla="*/ 120385 h 580"/>
              <a:gd name="T28" fmla="*/ 167728 w 209"/>
              <a:gd name="T29" fmla="*/ 145650 h 580"/>
              <a:gd name="T30" fmla="*/ 219971 w 209"/>
              <a:gd name="T31" fmla="*/ 202127 h 580"/>
              <a:gd name="T32" fmla="*/ 247467 w 209"/>
              <a:gd name="T33" fmla="*/ 289815 h 580"/>
              <a:gd name="T34" fmla="*/ 237844 w 209"/>
              <a:gd name="T35" fmla="*/ 381961 h 580"/>
              <a:gd name="T36" fmla="*/ 196599 w 209"/>
              <a:gd name="T37" fmla="*/ 451814 h 580"/>
              <a:gd name="T38" fmla="*/ 147106 w 209"/>
              <a:gd name="T39" fmla="*/ 490456 h 580"/>
              <a:gd name="T40" fmla="*/ 101737 w 209"/>
              <a:gd name="T41" fmla="*/ 491942 h 580"/>
              <a:gd name="T42" fmla="*/ 59117 w 209"/>
              <a:gd name="T43" fmla="*/ 469648 h 580"/>
              <a:gd name="T44" fmla="*/ 24747 w 209"/>
              <a:gd name="T45" fmla="*/ 426548 h 580"/>
              <a:gd name="T46" fmla="*/ 12373 w 209"/>
              <a:gd name="T47" fmla="*/ 355209 h 580"/>
              <a:gd name="T48" fmla="*/ 30246 w 209"/>
              <a:gd name="T49" fmla="*/ 298732 h 580"/>
              <a:gd name="T50" fmla="*/ 65991 w 209"/>
              <a:gd name="T51" fmla="*/ 258604 h 580"/>
              <a:gd name="T52" fmla="*/ 107236 w 209"/>
              <a:gd name="T53" fmla="*/ 240769 h 580"/>
              <a:gd name="T54" fmla="*/ 162229 w 209"/>
              <a:gd name="T55" fmla="*/ 254145 h 580"/>
              <a:gd name="T56" fmla="*/ 217221 w 209"/>
              <a:gd name="T57" fmla="*/ 298732 h 580"/>
              <a:gd name="T58" fmla="*/ 254341 w 209"/>
              <a:gd name="T59" fmla="*/ 377502 h 580"/>
              <a:gd name="T60" fmla="*/ 255716 w 209"/>
              <a:gd name="T61" fmla="*/ 475593 h 580"/>
              <a:gd name="T62" fmla="*/ 224095 w 209"/>
              <a:gd name="T63" fmla="*/ 554364 h 580"/>
              <a:gd name="T64" fmla="*/ 175977 w 209"/>
              <a:gd name="T65" fmla="*/ 600437 h 580"/>
              <a:gd name="T66" fmla="*/ 130608 w 209"/>
              <a:gd name="T67" fmla="*/ 613813 h 580"/>
              <a:gd name="T68" fmla="*/ 85239 w 209"/>
              <a:gd name="T69" fmla="*/ 598950 h 580"/>
              <a:gd name="T70" fmla="*/ 46744 w 209"/>
              <a:gd name="T71" fmla="*/ 563281 h 580"/>
              <a:gd name="T72" fmla="*/ 24747 w 209"/>
              <a:gd name="T73" fmla="*/ 500859 h 580"/>
              <a:gd name="T74" fmla="*/ 34370 w 209"/>
              <a:gd name="T75" fmla="*/ 436951 h 580"/>
              <a:gd name="T76" fmla="*/ 64616 w 209"/>
              <a:gd name="T77" fmla="*/ 387906 h 580"/>
              <a:gd name="T78" fmla="*/ 105861 w 209"/>
              <a:gd name="T79" fmla="*/ 364126 h 580"/>
              <a:gd name="T80" fmla="*/ 153980 w 209"/>
              <a:gd name="T81" fmla="*/ 365612 h 580"/>
              <a:gd name="T82" fmla="*/ 210347 w 209"/>
              <a:gd name="T83" fmla="*/ 405741 h 580"/>
              <a:gd name="T84" fmla="*/ 255716 w 209"/>
              <a:gd name="T85" fmla="*/ 475593 h 580"/>
              <a:gd name="T86" fmla="*/ 273589 w 209"/>
              <a:gd name="T87" fmla="*/ 572198 h 580"/>
              <a:gd name="T88" fmla="*/ 250217 w 209"/>
              <a:gd name="T89" fmla="*/ 655427 h 580"/>
              <a:gd name="T90" fmla="*/ 203473 w 209"/>
              <a:gd name="T91" fmla="*/ 716363 h 580"/>
              <a:gd name="T92" fmla="*/ 155354 w 209"/>
              <a:gd name="T93" fmla="*/ 741628 h 580"/>
              <a:gd name="T94" fmla="*/ 111360 w 209"/>
              <a:gd name="T95" fmla="*/ 729739 h 580"/>
              <a:gd name="T96" fmla="*/ 68741 w 209"/>
              <a:gd name="T97" fmla="*/ 695555 h 580"/>
              <a:gd name="T98" fmla="*/ 41245 w 209"/>
              <a:gd name="T99" fmla="*/ 643537 h 580"/>
              <a:gd name="T100" fmla="*/ 38495 w 209"/>
              <a:gd name="T101" fmla="*/ 585574 h 580"/>
              <a:gd name="T102" fmla="*/ 60492 w 209"/>
              <a:gd name="T103" fmla="*/ 535043 h 580"/>
              <a:gd name="T104" fmla="*/ 98987 w 209"/>
              <a:gd name="T105" fmla="*/ 496401 h 580"/>
              <a:gd name="T106" fmla="*/ 149855 w 209"/>
              <a:gd name="T107" fmla="*/ 487483 h 580"/>
              <a:gd name="T108" fmla="*/ 208972 w 209"/>
              <a:gd name="T109" fmla="*/ 518694 h 580"/>
              <a:gd name="T110" fmla="*/ 258466 w 209"/>
              <a:gd name="T111" fmla="*/ 579629 h 580"/>
              <a:gd name="T112" fmla="*/ 285962 w 209"/>
              <a:gd name="T113" fmla="*/ 662858 h 580"/>
              <a:gd name="T114" fmla="*/ 273589 w 209"/>
              <a:gd name="T115" fmla="*/ 746087 h 580"/>
              <a:gd name="T116" fmla="*/ 237844 w 209"/>
              <a:gd name="T117" fmla="*/ 815940 h 580"/>
              <a:gd name="T118" fmla="*/ 184226 w 209"/>
              <a:gd name="T119" fmla="*/ 856068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0"/>
                </a:moveTo>
                <a:lnTo>
                  <a:pt x="73" y="1"/>
                </a:lnTo>
                <a:lnTo>
                  <a:pt x="86" y="4"/>
                </a:lnTo>
                <a:lnTo>
                  <a:pt x="99" y="9"/>
                </a:lnTo>
                <a:lnTo>
                  <a:pt x="114" y="16"/>
                </a:lnTo>
                <a:lnTo>
                  <a:pt x="127" y="26"/>
                </a:lnTo>
                <a:lnTo>
                  <a:pt x="141" y="39"/>
                </a:lnTo>
                <a:lnTo>
                  <a:pt x="151" y="55"/>
                </a:lnTo>
                <a:lnTo>
                  <a:pt x="160" y="73"/>
                </a:lnTo>
                <a:lnTo>
                  <a:pt x="168" y="93"/>
                </a:lnTo>
                <a:lnTo>
                  <a:pt x="172" y="115"/>
                </a:lnTo>
                <a:lnTo>
                  <a:pt x="172" y="137"/>
                </a:lnTo>
                <a:lnTo>
                  <a:pt x="169" y="158"/>
                </a:lnTo>
                <a:lnTo>
                  <a:pt x="164" y="177"/>
                </a:lnTo>
                <a:lnTo>
                  <a:pt x="156" y="194"/>
                </a:lnTo>
                <a:lnTo>
                  <a:pt x="146" y="211"/>
                </a:lnTo>
                <a:lnTo>
                  <a:pt x="135" y="222"/>
                </a:lnTo>
                <a:lnTo>
                  <a:pt x="123" y="234"/>
                </a:lnTo>
                <a:lnTo>
                  <a:pt x="111" y="242"/>
                </a:lnTo>
                <a:lnTo>
                  <a:pt x="99" y="249"/>
                </a:lnTo>
                <a:lnTo>
                  <a:pt x="89" y="251"/>
                </a:lnTo>
                <a:lnTo>
                  <a:pt x="78" y="251"/>
                </a:lnTo>
                <a:lnTo>
                  <a:pt x="66" y="250"/>
                </a:lnTo>
                <a:lnTo>
                  <a:pt x="54" y="247"/>
                </a:lnTo>
                <a:lnTo>
                  <a:pt x="45" y="241"/>
                </a:lnTo>
                <a:lnTo>
                  <a:pt x="35" y="234"/>
                </a:lnTo>
                <a:lnTo>
                  <a:pt x="25" y="226"/>
                </a:lnTo>
                <a:lnTo>
                  <a:pt x="17" y="216"/>
                </a:lnTo>
                <a:lnTo>
                  <a:pt x="9" y="206"/>
                </a:lnTo>
                <a:lnTo>
                  <a:pt x="4" y="192"/>
                </a:lnTo>
                <a:lnTo>
                  <a:pt x="1" y="175"/>
                </a:lnTo>
                <a:lnTo>
                  <a:pt x="0" y="159"/>
                </a:lnTo>
                <a:lnTo>
                  <a:pt x="3" y="146"/>
                </a:lnTo>
                <a:lnTo>
                  <a:pt x="8" y="132"/>
                </a:lnTo>
                <a:lnTo>
                  <a:pt x="14" y="120"/>
                </a:lnTo>
                <a:lnTo>
                  <a:pt x="21" y="108"/>
                </a:lnTo>
                <a:lnTo>
                  <a:pt x="30" y="99"/>
                </a:lnTo>
                <a:lnTo>
                  <a:pt x="39" y="93"/>
                </a:lnTo>
                <a:lnTo>
                  <a:pt x="49" y="86"/>
                </a:lnTo>
                <a:lnTo>
                  <a:pt x="60" y="83"/>
                </a:lnTo>
                <a:lnTo>
                  <a:pt x="69" y="80"/>
                </a:lnTo>
                <a:lnTo>
                  <a:pt x="81" y="81"/>
                </a:lnTo>
                <a:lnTo>
                  <a:pt x="95" y="84"/>
                </a:lnTo>
                <a:lnTo>
                  <a:pt x="107" y="89"/>
                </a:lnTo>
                <a:lnTo>
                  <a:pt x="122" y="98"/>
                </a:lnTo>
                <a:lnTo>
                  <a:pt x="136" y="108"/>
                </a:lnTo>
                <a:lnTo>
                  <a:pt x="149" y="121"/>
                </a:lnTo>
                <a:lnTo>
                  <a:pt x="160" y="136"/>
                </a:lnTo>
                <a:lnTo>
                  <a:pt x="169" y="155"/>
                </a:lnTo>
                <a:lnTo>
                  <a:pt x="177" y="174"/>
                </a:lnTo>
                <a:lnTo>
                  <a:pt x="180" y="195"/>
                </a:lnTo>
                <a:lnTo>
                  <a:pt x="181" y="217"/>
                </a:lnTo>
                <a:lnTo>
                  <a:pt x="178" y="239"/>
                </a:lnTo>
                <a:lnTo>
                  <a:pt x="173" y="257"/>
                </a:lnTo>
                <a:lnTo>
                  <a:pt x="164" y="275"/>
                </a:lnTo>
                <a:lnTo>
                  <a:pt x="155" y="292"/>
                </a:lnTo>
                <a:lnTo>
                  <a:pt x="143" y="304"/>
                </a:lnTo>
                <a:lnTo>
                  <a:pt x="131" y="316"/>
                </a:lnTo>
                <a:lnTo>
                  <a:pt x="120" y="324"/>
                </a:lnTo>
                <a:lnTo>
                  <a:pt x="107" y="330"/>
                </a:lnTo>
                <a:lnTo>
                  <a:pt x="98" y="333"/>
                </a:lnTo>
                <a:lnTo>
                  <a:pt x="86" y="332"/>
                </a:lnTo>
                <a:lnTo>
                  <a:pt x="74" y="331"/>
                </a:lnTo>
                <a:lnTo>
                  <a:pt x="63" y="329"/>
                </a:lnTo>
                <a:lnTo>
                  <a:pt x="53" y="322"/>
                </a:lnTo>
                <a:lnTo>
                  <a:pt x="43" y="316"/>
                </a:lnTo>
                <a:lnTo>
                  <a:pt x="33" y="308"/>
                </a:lnTo>
                <a:lnTo>
                  <a:pt x="25" y="297"/>
                </a:lnTo>
                <a:lnTo>
                  <a:pt x="18" y="287"/>
                </a:lnTo>
                <a:lnTo>
                  <a:pt x="12" y="272"/>
                </a:lnTo>
                <a:lnTo>
                  <a:pt x="10" y="256"/>
                </a:lnTo>
                <a:lnTo>
                  <a:pt x="9" y="239"/>
                </a:lnTo>
                <a:lnTo>
                  <a:pt x="12" y="226"/>
                </a:lnTo>
                <a:lnTo>
                  <a:pt x="16" y="212"/>
                </a:lnTo>
                <a:lnTo>
                  <a:pt x="22" y="201"/>
                </a:lnTo>
                <a:lnTo>
                  <a:pt x="30" y="189"/>
                </a:lnTo>
                <a:lnTo>
                  <a:pt x="38" y="181"/>
                </a:lnTo>
                <a:lnTo>
                  <a:pt x="48" y="174"/>
                </a:lnTo>
                <a:lnTo>
                  <a:pt x="58" y="168"/>
                </a:lnTo>
                <a:lnTo>
                  <a:pt x="69" y="165"/>
                </a:lnTo>
                <a:lnTo>
                  <a:pt x="78" y="162"/>
                </a:lnTo>
                <a:lnTo>
                  <a:pt x="90" y="163"/>
                </a:lnTo>
                <a:lnTo>
                  <a:pt x="103" y="165"/>
                </a:lnTo>
                <a:lnTo>
                  <a:pt x="118" y="171"/>
                </a:lnTo>
                <a:lnTo>
                  <a:pt x="131" y="179"/>
                </a:lnTo>
                <a:lnTo>
                  <a:pt x="145" y="188"/>
                </a:lnTo>
                <a:lnTo>
                  <a:pt x="158" y="201"/>
                </a:lnTo>
                <a:lnTo>
                  <a:pt x="168" y="216"/>
                </a:lnTo>
                <a:lnTo>
                  <a:pt x="177" y="235"/>
                </a:lnTo>
                <a:lnTo>
                  <a:pt x="185" y="254"/>
                </a:lnTo>
                <a:lnTo>
                  <a:pt x="189" y="277"/>
                </a:lnTo>
                <a:lnTo>
                  <a:pt x="190" y="299"/>
                </a:lnTo>
                <a:lnTo>
                  <a:pt x="186" y="320"/>
                </a:lnTo>
                <a:lnTo>
                  <a:pt x="181" y="339"/>
                </a:lnTo>
                <a:lnTo>
                  <a:pt x="174" y="356"/>
                </a:lnTo>
                <a:lnTo>
                  <a:pt x="163" y="373"/>
                </a:lnTo>
                <a:lnTo>
                  <a:pt x="152" y="384"/>
                </a:lnTo>
                <a:lnTo>
                  <a:pt x="140" y="396"/>
                </a:lnTo>
                <a:lnTo>
                  <a:pt x="128" y="404"/>
                </a:lnTo>
                <a:lnTo>
                  <a:pt x="116" y="411"/>
                </a:lnTo>
                <a:lnTo>
                  <a:pt x="106" y="413"/>
                </a:lnTo>
                <a:lnTo>
                  <a:pt x="95" y="413"/>
                </a:lnTo>
                <a:lnTo>
                  <a:pt x="84" y="412"/>
                </a:lnTo>
                <a:lnTo>
                  <a:pt x="71" y="409"/>
                </a:lnTo>
                <a:lnTo>
                  <a:pt x="62" y="403"/>
                </a:lnTo>
                <a:lnTo>
                  <a:pt x="52" y="396"/>
                </a:lnTo>
                <a:lnTo>
                  <a:pt x="42" y="388"/>
                </a:lnTo>
                <a:lnTo>
                  <a:pt x="34" y="379"/>
                </a:lnTo>
                <a:lnTo>
                  <a:pt x="27" y="369"/>
                </a:lnTo>
                <a:lnTo>
                  <a:pt x="22" y="354"/>
                </a:lnTo>
                <a:lnTo>
                  <a:pt x="18" y="337"/>
                </a:lnTo>
                <a:lnTo>
                  <a:pt x="19" y="321"/>
                </a:lnTo>
                <a:lnTo>
                  <a:pt x="20" y="308"/>
                </a:lnTo>
                <a:lnTo>
                  <a:pt x="25" y="294"/>
                </a:lnTo>
                <a:lnTo>
                  <a:pt x="31" y="282"/>
                </a:lnTo>
                <a:lnTo>
                  <a:pt x="38" y="269"/>
                </a:lnTo>
                <a:lnTo>
                  <a:pt x="47" y="261"/>
                </a:lnTo>
                <a:lnTo>
                  <a:pt x="56" y="254"/>
                </a:lnTo>
                <a:lnTo>
                  <a:pt x="67" y="248"/>
                </a:lnTo>
                <a:lnTo>
                  <a:pt x="77" y="245"/>
                </a:lnTo>
                <a:lnTo>
                  <a:pt x="88" y="242"/>
                </a:lnTo>
                <a:lnTo>
                  <a:pt x="98" y="243"/>
                </a:lnTo>
                <a:lnTo>
                  <a:pt x="112" y="246"/>
                </a:lnTo>
                <a:lnTo>
                  <a:pt x="124" y="251"/>
                </a:lnTo>
                <a:lnTo>
                  <a:pt x="139" y="261"/>
                </a:lnTo>
                <a:lnTo>
                  <a:pt x="153" y="273"/>
                </a:lnTo>
                <a:lnTo>
                  <a:pt x="166" y="286"/>
                </a:lnTo>
                <a:lnTo>
                  <a:pt x="177" y="302"/>
                </a:lnTo>
                <a:lnTo>
                  <a:pt x="186" y="320"/>
                </a:lnTo>
                <a:lnTo>
                  <a:pt x="195" y="342"/>
                </a:lnTo>
                <a:lnTo>
                  <a:pt x="198" y="364"/>
                </a:lnTo>
                <a:lnTo>
                  <a:pt x="199" y="385"/>
                </a:lnTo>
                <a:lnTo>
                  <a:pt x="195" y="406"/>
                </a:lnTo>
                <a:lnTo>
                  <a:pt x="189" y="425"/>
                </a:lnTo>
                <a:lnTo>
                  <a:pt x="182" y="441"/>
                </a:lnTo>
                <a:lnTo>
                  <a:pt x="171" y="457"/>
                </a:lnTo>
                <a:lnTo>
                  <a:pt x="160" y="471"/>
                </a:lnTo>
                <a:lnTo>
                  <a:pt x="148" y="482"/>
                </a:lnTo>
                <a:lnTo>
                  <a:pt x="136" y="491"/>
                </a:lnTo>
                <a:lnTo>
                  <a:pt x="124" y="496"/>
                </a:lnTo>
                <a:lnTo>
                  <a:pt x="113" y="499"/>
                </a:lnTo>
                <a:lnTo>
                  <a:pt x="104" y="498"/>
                </a:lnTo>
                <a:lnTo>
                  <a:pt x="92" y="495"/>
                </a:lnTo>
                <a:lnTo>
                  <a:pt x="81" y="491"/>
                </a:lnTo>
                <a:lnTo>
                  <a:pt x="71" y="484"/>
                </a:lnTo>
                <a:lnTo>
                  <a:pt x="61" y="478"/>
                </a:lnTo>
                <a:lnTo>
                  <a:pt x="50" y="468"/>
                </a:lnTo>
                <a:lnTo>
                  <a:pt x="43" y="457"/>
                </a:lnTo>
                <a:lnTo>
                  <a:pt x="35" y="447"/>
                </a:lnTo>
                <a:lnTo>
                  <a:pt x="30" y="433"/>
                </a:lnTo>
                <a:lnTo>
                  <a:pt x="28" y="420"/>
                </a:lnTo>
                <a:lnTo>
                  <a:pt x="28" y="407"/>
                </a:lnTo>
                <a:lnTo>
                  <a:pt x="28" y="394"/>
                </a:lnTo>
                <a:lnTo>
                  <a:pt x="33" y="381"/>
                </a:lnTo>
                <a:lnTo>
                  <a:pt x="38" y="369"/>
                </a:lnTo>
                <a:lnTo>
                  <a:pt x="44" y="360"/>
                </a:lnTo>
                <a:lnTo>
                  <a:pt x="53" y="349"/>
                </a:lnTo>
                <a:lnTo>
                  <a:pt x="61" y="341"/>
                </a:lnTo>
                <a:lnTo>
                  <a:pt x="72" y="334"/>
                </a:lnTo>
                <a:lnTo>
                  <a:pt x="84" y="330"/>
                </a:lnTo>
                <a:lnTo>
                  <a:pt x="95" y="328"/>
                </a:lnTo>
                <a:lnTo>
                  <a:pt x="109" y="328"/>
                </a:lnTo>
                <a:lnTo>
                  <a:pt x="123" y="332"/>
                </a:lnTo>
                <a:lnTo>
                  <a:pt x="138" y="338"/>
                </a:lnTo>
                <a:lnTo>
                  <a:pt x="152" y="349"/>
                </a:lnTo>
                <a:lnTo>
                  <a:pt x="164" y="359"/>
                </a:lnTo>
                <a:lnTo>
                  <a:pt x="178" y="374"/>
                </a:lnTo>
                <a:lnTo>
                  <a:pt x="188" y="390"/>
                </a:lnTo>
                <a:lnTo>
                  <a:pt x="197" y="407"/>
                </a:lnTo>
                <a:lnTo>
                  <a:pt x="203" y="426"/>
                </a:lnTo>
                <a:lnTo>
                  <a:pt x="208" y="446"/>
                </a:lnTo>
                <a:lnTo>
                  <a:pt x="208" y="465"/>
                </a:lnTo>
                <a:lnTo>
                  <a:pt x="205" y="483"/>
                </a:lnTo>
                <a:lnTo>
                  <a:pt x="199" y="502"/>
                </a:lnTo>
                <a:lnTo>
                  <a:pt x="193" y="520"/>
                </a:lnTo>
                <a:lnTo>
                  <a:pt x="183" y="536"/>
                </a:lnTo>
                <a:lnTo>
                  <a:pt x="173" y="549"/>
                </a:lnTo>
                <a:lnTo>
                  <a:pt x="160" y="560"/>
                </a:lnTo>
                <a:lnTo>
                  <a:pt x="148" y="569"/>
                </a:lnTo>
                <a:lnTo>
                  <a:pt x="134" y="576"/>
                </a:lnTo>
                <a:lnTo>
                  <a:pt x="121"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p:cNvSpPr>
            <a:spLocks noChangeShapeType="1"/>
          </p:cNvSpPr>
          <p:nvPr/>
        </p:nvSpPr>
        <p:spPr bwMode="auto">
          <a:xfrm flipH="1" flipV="1">
            <a:off x="1781175" y="3317875"/>
            <a:ext cx="490538"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9" name="Line 33"/>
          <p:cNvSpPr>
            <a:spLocks noChangeShapeType="1"/>
          </p:cNvSpPr>
          <p:nvPr/>
        </p:nvSpPr>
        <p:spPr bwMode="auto">
          <a:xfrm flipH="1" flipV="1">
            <a:off x="1979613" y="3122613"/>
            <a:ext cx="93662" cy="5476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0" name="Freeform 34"/>
          <p:cNvSpPr>
            <a:spLocks/>
          </p:cNvSpPr>
          <p:nvPr/>
        </p:nvSpPr>
        <p:spPr bwMode="auto">
          <a:xfrm>
            <a:off x="1000125" y="3157538"/>
            <a:ext cx="798513" cy="311150"/>
          </a:xfrm>
          <a:custGeom>
            <a:avLst/>
            <a:gdLst>
              <a:gd name="T0" fmla="*/ 5507 w 580"/>
              <a:gd name="T1" fmla="*/ 128033 h 209"/>
              <a:gd name="T2" fmla="*/ 35795 w 580"/>
              <a:gd name="T3" fmla="*/ 189072 h 209"/>
              <a:gd name="T4" fmla="*/ 100502 w 580"/>
              <a:gd name="T5" fmla="*/ 238201 h 209"/>
              <a:gd name="T6" fmla="*/ 188614 w 580"/>
              <a:gd name="T7" fmla="*/ 256066 h 209"/>
              <a:gd name="T8" fmla="*/ 267089 w 580"/>
              <a:gd name="T9" fmla="*/ 232246 h 209"/>
              <a:gd name="T10" fmla="*/ 322159 w 580"/>
              <a:gd name="T11" fmla="*/ 183117 h 209"/>
              <a:gd name="T12" fmla="*/ 345563 w 580"/>
              <a:gd name="T13" fmla="*/ 132499 h 209"/>
              <a:gd name="T14" fmla="*/ 340056 w 580"/>
              <a:gd name="T15" fmla="*/ 80393 h 209"/>
              <a:gd name="T16" fmla="*/ 311145 w 580"/>
              <a:gd name="T17" fmla="*/ 37219 h 209"/>
              <a:gd name="T18" fmla="*/ 264335 w 580"/>
              <a:gd name="T19" fmla="*/ 5955 h 209"/>
              <a:gd name="T20" fmla="*/ 201005 w 580"/>
              <a:gd name="T21" fmla="*/ 4466 h 209"/>
              <a:gd name="T22" fmla="*/ 148689 w 580"/>
              <a:gd name="T23" fmla="*/ 31264 h 209"/>
              <a:gd name="T24" fmla="*/ 118400 w 580"/>
              <a:gd name="T25" fmla="*/ 72949 h 209"/>
              <a:gd name="T26" fmla="*/ 111516 w 580"/>
              <a:gd name="T27" fmla="*/ 120589 h 209"/>
              <a:gd name="T28" fmla="*/ 134921 w 580"/>
              <a:gd name="T29" fmla="*/ 181628 h 209"/>
              <a:gd name="T30" fmla="*/ 187238 w 580"/>
              <a:gd name="T31" fmla="*/ 238201 h 209"/>
              <a:gd name="T32" fmla="*/ 268466 w 580"/>
              <a:gd name="T33" fmla="*/ 267976 h 209"/>
              <a:gd name="T34" fmla="*/ 353824 w 580"/>
              <a:gd name="T35" fmla="*/ 257555 h 209"/>
              <a:gd name="T36" fmla="*/ 418531 w 580"/>
              <a:gd name="T37" fmla="*/ 212892 h 209"/>
              <a:gd name="T38" fmla="*/ 454326 w 580"/>
              <a:gd name="T39" fmla="*/ 159297 h 209"/>
              <a:gd name="T40" fmla="*/ 455703 w 580"/>
              <a:gd name="T41" fmla="*/ 110168 h 209"/>
              <a:gd name="T42" fmla="*/ 435052 w 580"/>
              <a:gd name="T43" fmla="*/ 64017 h 209"/>
              <a:gd name="T44" fmla="*/ 395126 w 580"/>
              <a:gd name="T45" fmla="*/ 26798 h 209"/>
              <a:gd name="T46" fmla="*/ 329042 w 580"/>
              <a:gd name="T47" fmla="*/ 13399 h 209"/>
              <a:gd name="T48" fmla="*/ 276726 w 580"/>
              <a:gd name="T49" fmla="*/ 32753 h 209"/>
              <a:gd name="T50" fmla="*/ 239554 w 580"/>
              <a:gd name="T51" fmla="*/ 71460 h 209"/>
              <a:gd name="T52" fmla="*/ 223033 w 580"/>
              <a:gd name="T53" fmla="*/ 116123 h 209"/>
              <a:gd name="T54" fmla="*/ 235424 w 580"/>
              <a:gd name="T55" fmla="*/ 175673 h 209"/>
              <a:gd name="T56" fmla="*/ 276726 w 580"/>
              <a:gd name="T57" fmla="*/ 235223 h 209"/>
              <a:gd name="T58" fmla="*/ 349694 w 580"/>
              <a:gd name="T59" fmla="*/ 275420 h 209"/>
              <a:gd name="T60" fmla="*/ 440559 w 580"/>
              <a:gd name="T61" fmla="*/ 276909 h 209"/>
              <a:gd name="T62" fmla="*/ 513526 w 580"/>
              <a:gd name="T63" fmla="*/ 242667 h 209"/>
              <a:gd name="T64" fmla="*/ 556206 w 580"/>
              <a:gd name="T65" fmla="*/ 190561 h 209"/>
              <a:gd name="T66" fmla="*/ 568596 w 580"/>
              <a:gd name="T67" fmla="*/ 141432 h 209"/>
              <a:gd name="T68" fmla="*/ 554829 w 580"/>
              <a:gd name="T69" fmla="*/ 92303 h 209"/>
              <a:gd name="T70" fmla="*/ 521787 w 580"/>
              <a:gd name="T71" fmla="*/ 50618 h 209"/>
              <a:gd name="T72" fmla="*/ 463964 w 580"/>
              <a:gd name="T73" fmla="*/ 26798 h 209"/>
              <a:gd name="T74" fmla="*/ 404763 w 580"/>
              <a:gd name="T75" fmla="*/ 37219 h 209"/>
              <a:gd name="T76" fmla="*/ 359331 w 580"/>
              <a:gd name="T77" fmla="*/ 69972 h 209"/>
              <a:gd name="T78" fmla="*/ 337303 w 580"/>
              <a:gd name="T79" fmla="*/ 114634 h 209"/>
              <a:gd name="T80" fmla="*/ 338680 w 580"/>
              <a:gd name="T81" fmla="*/ 166741 h 209"/>
              <a:gd name="T82" fmla="*/ 375852 w 580"/>
              <a:gd name="T83" fmla="*/ 227780 h 209"/>
              <a:gd name="T84" fmla="*/ 440559 w 580"/>
              <a:gd name="T85" fmla="*/ 276909 h 209"/>
              <a:gd name="T86" fmla="*/ 530047 w 580"/>
              <a:gd name="T87" fmla="*/ 296262 h 209"/>
              <a:gd name="T88" fmla="*/ 607145 w 580"/>
              <a:gd name="T89" fmla="*/ 270954 h 209"/>
              <a:gd name="T90" fmla="*/ 663592 w 580"/>
              <a:gd name="T91" fmla="*/ 220336 h 209"/>
              <a:gd name="T92" fmla="*/ 686997 w 580"/>
              <a:gd name="T93" fmla="*/ 168229 h 209"/>
              <a:gd name="T94" fmla="*/ 675983 w 580"/>
              <a:gd name="T95" fmla="*/ 120589 h 209"/>
              <a:gd name="T96" fmla="*/ 644317 w 580"/>
              <a:gd name="T97" fmla="*/ 74438 h 209"/>
              <a:gd name="T98" fmla="*/ 596131 w 580"/>
              <a:gd name="T99" fmla="*/ 44663 h 209"/>
              <a:gd name="T100" fmla="*/ 542438 w 580"/>
              <a:gd name="T101" fmla="*/ 41685 h 209"/>
              <a:gd name="T102" fmla="*/ 495629 w 580"/>
              <a:gd name="T103" fmla="*/ 65505 h 209"/>
              <a:gd name="T104" fmla="*/ 459833 w 580"/>
              <a:gd name="T105" fmla="*/ 107190 h 209"/>
              <a:gd name="T106" fmla="*/ 451573 w 580"/>
              <a:gd name="T107" fmla="*/ 162274 h 209"/>
              <a:gd name="T108" fmla="*/ 480485 w 580"/>
              <a:gd name="T109" fmla="*/ 226291 h 209"/>
              <a:gd name="T110" fmla="*/ 536931 w 580"/>
              <a:gd name="T111" fmla="*/ 279886 h 209"/>
              <a:gd name="T112" fmla="*/ 614029 w 580"/>
              <a:gd name="T113" fmla="*/ 309661 h 209"/>
              <a:gd name="T114" fmla="*/ 691127 w 580"/>
              <a:gd name="T115" fmla="*/ 296262 h 209"/>
              <a:gd name="T116" fmla="*/ 755834 w 580"/>
              <a:gd name="T117" fmla="*/ 257555 h 209"/>
              <a:gd name="T118" fmla="*/ 793006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61"/>
                </a:moveTo>
                <a:lnTo>
                  <a:pt x="1" y="73"/>
                </a:lnTo>
                <a:lnTo>
                  <a:pt x="4" y="86"/>
                </a:lnTo>
                <a:lnTo>
                  <a:pt x="9" y="99"/>
                </a:lnTo>
                <a:lnTo>
                  <a:pt x="16" y="114"/>
                </a:lnTo>
                <a:lnTo>
                  <a:pt x="26" y="127"/>
                </a:lnTo>
                <a:lnTo>
                  <a:pt x="39" y="141"/>
                </a:lnTo>
                <a:lnTo>
                  <a:pt x="55" y="151"/>
                </a:lnTo>
                <a:lnTo>
                  <a:pt x="73" y="160"/>
                </a:lnTo>
                <a:lnTo>
                  <a:pt x="93" y="168"/>
                </a:lnTo>
                <a:lnTo>
                  <a:pt x="115" y="172"/>
                </a:lnTo>
                <a:lnTo>
                  <a:pt x="137" y="172"/>
                </a:lnTo>
                <a:lnTo>
                  <a:pt x="158" y="169"/>
                </a:lnTo>
                <a:lnTo>
                  <a:pt x="177" y="164"/>
                </a:lnTo>
                <a:lnTo>
                  <a:pt x="194" y="156"/>
                </a:lnTo>
                <a:lnTo>
                  <a:pt x="211" y="146"/>
                </a:lnTo>
                <a:lnTo>
                  <a:pt x="222" y="135"/>
                </a:lnTo>
                <a:lnTo>
                  <a:pt x="234" y="123"/>
                </a:lnTo>
                <a:lnTo>
                  <a:pt x="242" y="111"/>
                </a:lnTo>
                <a:lnTo>
                  <a:pt x="249" y="99"/>
                </a:lnTo>
                <a:lnTo>
                  <a:pt x="251" y="89"/>
                </a:lnTo>
                <a:lnTo>
                  <a:pt x="251" y="78"/>
                </a:lnTo>
                <a:lnTo>
                  <a:pt x="250" y="66"/>
                </a:lnTo>
                <a:lnTo>
                  <a:pt x="247" y="54"/>
                </a:lnTo>
                <a:lnTo>
                  <a:pt x="241" y="45"/>
                </a:lnTo>
                <a:lnTo>
                  <a:pt x="234" y="35"/>
                </a:lnTo>
                <a:lnTo>
                  <a:pt x="226" y="25"/>
                </a:lnTo>
                <a:lnTo>
                  <a:pt x="216" y="17"/>
                </a:lnTo>
                <a:lnTo>
                  <a:pt x="206" y="9"/>
                </a:lnTo>
                <a:lnTo>
                  <a:pt x="192" y="4"/>
                </a:lnTo>
                <a:lnTo>
                  <a:pt x="175" y="1"/>
                </a:lnTo>
                <a:lnTo>
                  <a:pt x="159" y="0"/>
                </a:lnTo>
                <a:lnTo>
                  <a:pt x="146" y="3"/>
                </a:lnTo>
                <a:lnTo>
                  <a:pt x="132" y="8"/>
                </a:lnTo>
                <a:lnTo>
                  <a:pt x="120" y="14"/>
                </a:lnTo>
                <a:lnTo>
                  <a:pt x="108" y="21"/>
                </a:lnTo>
                <a:lnTo>
                  <a:pt x="99" y="30"/>
                </a:lnTo>
                <a:lnTo>
                  <a:pt x="93" y="39"/>
                </a:lnTo>
                <a:lnTo>
                  <a:pt x="86" y="49"/>
                </a:lnTo>
                <a:lnTo>
                  <a:pt x="83" y="60"/>
                </a:lnTo>
                <a:lnTo>
                  <a:pt x="80" y="69"/>
                </a:lnTo>
                <a:lnTo>
                  <a:pt x="81" y="81"/>
                </a:lnTo>
                <a:lnTo>
                  <a:pt x="84" y="95"/>
                </a:lnTo>
                <a:lnTo>
                  <a:pt x="89" y="107"/>
                </a:lnTo>
                <a:lnTo>
                  <a:pt x="98" y="122"/>
                </a:lnTo>
                <a:lnTo>
                  <a:pt x="108" y="136"/>
                </a:lnTo>
                <a:lnTo>
                  <a:pt x="121" y="149"/>
                </a:lnTo>
                <a:lnTo>
                  <a:pt x="136" y="160"/>
                </a:lnTo>
                <a:lnTo>
                  <a:pt x="155" y="169"/>
                </a:lnTo>
                <a:lnTo>
                  <a:pt x="174" y="177"/>
                </a:lnTo>
                <a:lnTo>
                  <a:pt x="195" y="180"/>
                </a:lnTo>
                <a:lnTo>
                  <a:pt x="217" y="181"/>
                </a:lnTo>
                <a:lnTo>
                  <a:pt x="239" y="178"/>
                </a:lnTo>
                <a:lnTo>
                  <a:pt x="257" y="173"/>
                </a:lnTo>
                <a:lnTo>
                  <a:pt x="275" y="164"/>
                </a:lnTo>
                <a:lnTo>
                  <a:pt x="292" y="155"/>
                </a:lnTo>
                <a:lnTo>
                  <a:pt x="304" y="143"/>
                </a:lnTo>
                <a:lnTo>
                  <a:pt x="316" y="131"/>
                </a:lnTo>
                <a:lnTo>
                  <a:pt x="324" y="120"/>
                </a:lnTo>
                <a:lnTo>
                  <a:pt x="330" y="107"/>
                </a:lnTo>
                <a:lnTo>
                  <a:pt x="333" y="98"/>
                </a:lnTo>
                <a:lnTo>
                  <a:pt x="332" y="86"/>
                </a:lnTo>
                <a:lnTo>
                  <a:pt x="331" y="74"/>
                </a:lnTo>
                <a:lnTo>
                  <a:pt x="329" y="63"/>
                </a:lnTo>
                <a:lnTo>
                  <a:pt x="322" y="53"/>
                </a:lnTo>
                <a:lnTo>
                  <a:pt x="316" y="43"/>
                </a:lnTo>
                <a:lnTo>
                  <a:pt x="308" y="33"/>
                </a:lnTo>
                <a:lnTo>
                  <a:pt x="297" y="25"/>
                </a:lnTo>
                <a:lnTo>
                  <a:pt x="287" y="18"/>
                </a:lnTo>
                <a:lnTo>
                  <a:pt x="272" y="12"/>
                </a:lnTo>
                <a:lnTo>
                  <a:pt x="256" y="10"/>
                </a:lnTo>
                <a:lnTo>
                  <a:pt x="239" y="9"/>
                </a:lnTo>
                <a:lnTo>
                  <a:pt x="226" y="12"/>
                </a:lnTo>
                <a:lnTo>
                  <a:pt x="212" y="16"/>
                </a:lnTo>
                <a:lnTo>
                  <a:pt x="201" y="22"/>
                </a:lnTo>
                <a:lnTo>
                  <a:pt x="189" y="30"/>
                </a:lnTo>
                <a:lnTo>
                  <a:pt x="181" y="38"/>
                </a:lnTo>
                <a:lnTo>
                  <a:pt x="174" y="48"/>
                </a:lnTo>
                <a:lnTo>
                  <a:pt x="168" y="58"/>
                </a:lnTo>
                <a:lnTo>
                  <a:pt x="165" y="69"/>
                </a:lnTo>
                <a:lnTo>
                  <a:pt x="162" y="78"/>
                </a:lnTo>
                <a:lnTo>
                  <a:pt x="163" y="90"/>
                </a:lnTo>
                <a:lnTo>
                  <a:pt x="165" y="103"/>
                </a:lnTo>
                <a:lnTo>
                  <a:pt x="171" y="118"/>
                </a:lnTo>
                <a:lnTo>
                  <a:pt x="179" y="131"/>
                </a:lnTo>
                <a:lnTo>
                  <a:pt x="188" y="145"/>
                </a:lnTo>
                <a:lnTo>
                  <a:pt x="201" y="158"/>
                </a:lnTo>
                <a:lnTo>
                  <a:pt x="216" y="168"/>
                </a:lnTo>
                <a:lnTo>
                  <a:pt x="235" y="177"/>
                </a:lnTo>
                <a:lnTo>
                  <a:pt x="254" y="185"/>
                </a:lnTo>
                <a:lnTo>
                  <a:pt x="277" y="189"/>
                </a:lnTo>
                <a:lnTo>
                  <a:pt x="299" y="190"/>
                </a:lnTo>
                <a:lnTo>
                  <a:pt x="320" y="186"/>
                </a:lnTo>
                <a:lnTo>
                  <a:pt x="339" y="181"/>
                </a:lnTo>
                <a:lnTo>
                  <a:pt x="356" y="174"/>
                </a:lnTo>
                <a:lnTo>
                  <a:pt x="373" y="163"/>
                </a:lnTo>
                <a:lnTo>
                  <a:pt x="384" y="152"/>
                </a:lnTo>
                <a:lnTo>
                  <a:pt x="396" y="140"/>
                </a:lnTo>
                <a:lnTo>
                  <a:pt x="404" y="128"/>
                </a:lnTo>
                <a:lnTo>
                  <a:pt x="411" y="116"/>
                </a:lnTo>
                <a:lnTo>
                  <a:pt x="413" y="106"/>
                </a:lnTo>
                <a:lnTo>
                  <a:pt x="413" y="95"/>
                </a:lnTo>
                <a:lnTo>
                  <a:pt x="412" y="84"/>
                </a:lnTo>
                <a:lnTo>
                  <a:pt x="409" y="71"/>
                </a:lnTo>
                <a:lnTo>
                  <a:pt x="403" y="62"/>
                </a:lnTo>
                <a:lnTo>
                  <a:pt x="396" y="52"/>
                </a:lnTo>
                <a:lnTo>
                  <a:pt x="388" y="42"/>
                </a:lnTo>
                <a:lnTo>
                  <a:pt x="379" y="34"/>
                </a:lnTo>
                <a:lnTo>
                  <a:pt x="369" y="27"/>
                </a:lnTo>
                <a:lnTo>
                  <a:pt x="354" y="22"/>
                </a:lnTo>
                <a:lnTo>
                  <a:pt x="337" y="18"/>
                </a:lnTo>
                <a:lnTo>
                  <a:pt x="321" y="19"/>
                </a:lnTo>
                <a:lnTo>
                  <a:pt x="308" y="20"/>
                </a:lnTo>
                <a:lnTo>
                  <a:pt x="294" y="25"/>
                </a:lnTo>
                <a:lnTo>
                  <a:pt x="282" y="31"/>
                </a:lnTo>
                <a:lnTo>
                  <a:pt x="269" y="38"/>
                </a:lnTo>
                <a:lnTo>
                  <a:pt x="261" y="47"/>
                </a:lnTo>
                <a:lnTo>
                  <a:pt x="254" y="56"/>
                </a:lnTo>
                <a:lnTo>
                  <a:pt x="248" y="67"/>
                </a:lnTo>
                <a:lnTo>
                  <a:pt x="245" y="77"/>
                </a:lnTo>
                <a:lnTo>
                  <a:pt x="242" y="88"/>
                </a:lnTo>
                <a:lnTo>
                  <a:pt x="243" y="98"/>
                </a:lnTo>
                <a:lnTo>
                  <a:pt x="246" y="112"/>
                </a:lnTo>
                <a:lnTo>
                  <a:pt x="251" y="124"/>
                </a:lnTo>
                <a:lnTo>
                  <a:pt x="261" y="139"/>
                </a:lnTo>
                <a:lnTo>
                  <a:pt x="273" y="153"/>
                </a:lnTo>
                <a:lnTo>
                  <a:pt x="286" y="166"/>
                </a:lnTo>
                <a:lnTo>
                  <a:pt x="302" y="177"/>
                </a:lnTo>
                <a:lnTo>
                  <a:pt x="320" y="186"/>
                </a:lnTo>
                <a:lnTo>
                  <a:pt x="342" y="195"/>
                </a:lnTo>
                <a:lnTo>
                  <a:pt x="364" y="198"/>
                </a:lnTo>
                <a:lnTo>
                  <a:pt x="385" y="199"/>
                </a:lnTo>
                <a:lnTo>
                  <a:pt x="406" y="195"/>
                </a:lnTo>
                <a:lnTo>
                  <a:pt x="425" y="189"/>
                </a:lnTo>
                <a:lnTo>
                  <a:pt x="441" y="182"/>
                </a:lnTo>
                <a:lnTo>
                  <a:pt x="457" y="171"/>
                </a:lnTo>
                <a:lnTo>
                  <a:pt x="471" y="160"/>
                </a:lnTo>
                <a:lnTo>
                  <a:pt x="482" y="148"/>
                </a:lnTo>
                <a:lnTo>
                  <a:pt x="491" y="136"/>
                </a:lnTo>
                <a:lnTo>
                  <a:pt x="496" y="124"/>
                </a:lnTo>
                <a:lnTo>
                  <a:pt x="499" y="113"/>
                </a:lnTo>
                <a:lnTo>
                  <a:pt x="498" y="104"/>
                </a:lnTo>
                <a:lnTo>
                  <a:pt x="495" y="92"/>
                </a:lnTo>
                <a:lnTo>
                  <a:pt x="491" y="81"/>
                </a:lnTo>
                <a:lnTo>
                  <a:pt x="484" y="71"/>
                </a:lnTo>
                <a:lnTo>
                  <a:pt x="478" y="61"/>
                </a:lnTo>
                <a:lnTo>
                  <a:pt x="468" y="50"/>
                </a:lnTo>
                <a:lnTo>
                  <a:pt x="457" y="43"/>
                </a:lnTo>
                <a:lnTo>
                  <a:pt x="447" y="35"/>
                </a:lnTo>
                <a:lnTo>
                  <a:pt x="433" y="30"/>
                </a:lnTo>
                <a:lnTo>
                  <a:pt x="420" y="28"/>
                </a:lnTo>
                <a:lnTo>
                  <a:pt x="407" y="28"/>
                </a:lnTo>
                <a:lnTo>
                  <a:pt x="394" y="28"/>
                </a:lnTo>
                <a:lnTo>
                  <a:pt x="381" y="33"/>
                </a:lnTo>
                <a:lnTo>
                  <a:pt x="369" y="38"/>
                </a:lnTo>
                <a:lnTo>
                  <a:pt x="360" y="44"/>
                </a:lnTo>
                <a:lnTo>
                  <a:pt x="349" y="53"/>
                </a:lnTo>
                <a:lnTo>
                  <a:pt x="341" y="61"/>
                </a:lnTo>
                <a:lnTo>
                  <a:pt x="334" y="72"/>
                </a:lnTo>
                <a:lnTo>
                  <a:pt x="330" y="84"/>
                </a:lnTo>
                <a:lnTo>
                  <a:pt x="328" y="95"/>
                </a:lnTo>
                <a:lnTo>
                  <a:pt x="328" y="109"/>
                </a:lnTo>
                <a:lnTo>
                  <a:pt x="332" y="123"/>
                </a:lnTo>
                <a:lnTo>
                  <a:pt x="338" y="138"/>
                </a:lnTo>
                <a:lnTo>
                  <a:pt x="349" y="152"/>
                </a:lnTo>
                <a:lnTo>
                  <a:pt x="359" y="164"/>
                </a:lnTo>
                <a:lnTo>
                  <a:pt x="374" y="178"/>
                </a:lnTo>
                <a:lnTo>
                  <a:pt x="390" y="188"/>
                </a:lnTo>
                <a:lnTo>
                  <a:pt x="407" y="197"/>
                </a:lnTo>
                <a:lnTo>
                  <a:pt x="426" y="203"/>
                </a:lnTo>
                <a:lnTo>
                  <a:pt x="446" y="208"/>
                </a:lnTo>
                <a:lnTo>
                  <a:pt x="465" y="208"/>
                </a:lnTo>
                <a:lnTo>
                  <a:pt x="483" y="205"/>
                </a:lnTo>
                <a:lnTo>
                  <a:pt x="502" y="199"/>
                </a:lnTo>
                <a:lnTo>
                  <a:pt x="520" y="193"/>
                </a:lnTo>
                <a:lnTo>
                  <a:pt x="536" y="183"/>
                </a:lnTo>
                <a:lnTo>
                  <a:pt x="549" y="173"/>
                </a:lnTo>
                <a:lnTo>
                  <a:pt x="560" y="160"/>
                </a:lnTo>
                <a:lnTo>
                  <a:pt x="569" y="148"/>
                </a:lnTo>
                <a:lnTo>
                  <a:pt x="576" y="134"/>
                </a:lnTo>
                <a:lnTo>
                  <a:pt x="579"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Oval 35"/>
          <p:cNvSpPr>
            <a:spLocks noChangeArrowheads="1"/>
          </p:cNvSpPr>
          <p:nvPr/>
        </p:nvSpPr>
        <p:spPr bwMode="auto">
          <a:xfrm>
            <a:off x="1984375" y="3340100"/>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2" name="Freeform 36"/>
          <p:cNvSpPr>
            <a:spLocks/>
          </p:cNvSpPr>
          <p:nvPr/>
        </p:nvSpPr>
        <p:spPr bwMode="auto">
          <a:xfrm>
            <a:off x="2247900" y="3335338"/>
            <a:ext cx="457200" cy="201612"/>
          </a:xfrm>
          <a:custGeom>
            <a:avLst/>
            <a:gdLst>
              <a:gd name="T0" fmla="*/ 451692 w 332"/>
              <a:gd name="T1" fmla="*/ 84499 h 136"/>
              <a:gd name="T2" fmla="*/ 429658 w 332"/>
              <a:gd name="T3" fmla="*/ 41508 h 136"/>
              <a:gd name="T4" fmla="*/ 391099 w 332"/>
              <a:gd name="T5" fmla="*/ 8895 h 136"/>
              <a:gd name="T6" fmla="*/ 340146 w 332"/>
              <a:gd name="T7" fmla="*/ 2965 h 136"/>
              <a:gd name="T8" fmla="*/ 296078 w 332"/>
              <a:gd name="T9" fmla="*/ 29649 h 136"/>
              <a:gd name="T10" fmla="*/ 267159 w 332"/>
              <a:gd name="T11" fmla="*/ 69675 h 136"/>
              <a:gd name="T12" fmla="*/ 257519 w 332"/>
              <a:gd name="T13" fmla="*/ 111183 h 136"/>
              <a:gd name="T14" fmla="*/ 263028 w 332"/>
              <a:gd name="T15" fmla="*/ 148244 h 136"/>
              <a:gd name="T16" fmla="*/ 282307 w 332"/>
              <a:gd name="T17" fmla="*/ 179375 h 136"/>
              <a:gd name="T18" fmla="*/ 311227 w 332"/>
              <a:gd name="T19" fmla="*/ 198647 h 136"/>
              <a:gd name="T20" fmla="*/ 347031 w 332"/>
              <a:gd name="T21" fmla="*/ 194200 h 136"/>
              <a:gd name="T22" fmla="*/ 374573 w 332"/>
              <a:gd name="T23" fmla="*/ 170481 h 136"/>
              <a:gd name="T24" fmla="*/ 389722 w 332"/>
              <a:gd name="T25" fmla="*/ 134902 h 136"/>
              <a:gd name="T26" fmla="*/ 391099 w 332"/>
              <a:gd name="T27" fmla="*/ 99324 h 136"/>
              <a:gd name="T28" fmla="*/ 374573 w 332"/>
              <a:gd name="T29" fmla="*/ 54850 h 136"/>
              <a:gd name="T30" fmla="*/ 341523 w 332"/>
              <a:gd name="T31" fmla="*/ 16307 h 136"/>
              <a:gd name="T32" fmla="*/ 293324 w 332"/>
              <a:gd name="T33" fmla="*/ 1482 h 136"/>
              <a:gd name="T34" fmla="*/ 246502 w 332"/>
              <a:gd name="T35" fmla="*/ 16307 h 136"/>
              <a:gd name="T36" fmla="*/ 212075 w 332"/>
              <a:gd name="T37" fmla="*/ 54850 h 136"/>
              <a:gd name="T38" fmla="*/ 195549 w 332"/>
              <a:gd name="T39" fmla="*/ 99324 h 136"/>
              <a:gd name="T40" fmla="*/ 196927 w 332"/>
              <a:gd name="T41" fmla="*/ 136385 h 136"/>
              <a:gd name="T42" fmla="*/ 210698 w 332"/>
              <a:gd name="T43" fmla="*/ 170481 h 136"/>
              <a:gd name="T44" fmla="*/ 235486 w 332"/>
              <a:gd name="T45" fmla="*/ 194200 h 136"/>
              <a:gd name="T46" fmla="*/ 274045 w 332"/>
              <a:gd name="T47" fmla="*/ 198647 h 136"/>
              <a:gd name="T48" fmla="*/ 302964 w 332"/>
              <a:gd name="T49" fmla="*/ 179375 h 136"/>
              <a:gd name="T50" fmla="*/ 320866 w 332"/>
              <a:gd name="T51" fmla="*/ 146762 h 136"/>
              <a:gd name="T52" fmla="*/ 327752 w 332"/>
              <a:gd name="T53" fmla="*/ 112666 h 136"/>
              <a:gd name="T54" fmla="*/ 318112 w 332"/>
              <a:gd name="T55" fmla="*/ 68192 h 136"/>
              <a:gd name="T56" fmla="*/ 290570 w 332"/>
              <a:gd name="T57" fmla="*/ 28166 h 136"/>
              <a:gd name="T58" fmla="*/ 247880 w 332"/>
              <a:gd name="T59" fmla="*/ 2965 h 136"/>
              <a:gd name="T60" fmla="*/ 196927 w 332"/>
              <a:gd name="T61" fmla="*/ 8895 h 136"/>
              <a:gd name="T62" fmla="*/ 158367 w 332"/>
              <a:gd name="T63" fmla="*/ 41508 h 136"/>
              <a:gd name="T64" fmla="*/ 136334 w 332"/>
              <a:gd name="T65" fmla="*/ 84499 h 136"/>
              <a:gd name="T66" fmla="*/ 132202 w 332"/>
              <a:gd name="T67" fmla="*/ 123043 h 136"/>
              <a:gd name="T68" fmla="*/ 141842 w 332"/>
              <a:gd name="T69" fmla="*/ 158621 h 136"/>
              <a:gd name="T70" fmla="*/ 163876 w 332"/>
              <a:gd name="T71" fmla="*/ 188270 h 136"/>
              <a:gd name="T72" fmla="*/ 196927 w 332"/>
              <a:gd name="T73" fmla="*/ 200130 h 136"/>
              <a:gd name="T74" fmla="*/ 229977 w 332"/>
              <a:gd name="T75" fmla="*/ 188270 h 136"/>
              <a:gd name="T76" fmla="*/ 253388 w 332"/>
              <a:gd name="T77" fmla="*/ 158621 h 136"/>
              <a:gd name="T78" fmla="*/ 263028 w 332"/>
              <a:gd name="T79" fmla="*/ 123043 h 136"/>
              <a:gd name="T80" fmla="*/ 260273 w 332"/>
              <a:gd name="T81" fmla="*/ 84499 h 136"/>
              <a:gd name="T82" fmla="*/ 235486 w 332"/>
              <a:gd name="T83" fmla="*/ 41508 h 136"/>
              <a:gd name="T84" fmla="*/ 196927 w 332"/>
              <a:gd name="T85" fmla="*/ 8895 h 136"/>
              <a:gd name="T86" fmla="*/ 144596 w 332"/>
              <a:gd name="T87" fmla="*/ 2965 h 136"/>
              <a:gd name="T88" fmla="*/ 103283 w 332"/>
              <a:gd name="T89" fmla="*/ 29649 h 136"/>
              <a:gd name="T90" fmla="*/ 72987 w 332"/>
              <a:gd name="T91" fmla="*/ 71157 h 136"/>
              <a:gd name="T92" fmla="*/ 63347 w 332"/>
              <a:gd name="T93" fmla="*/ 112666 h 136"/>
              <a:gd name="T94" fmla="*/ 71610 w 332"/>
              <a:gd name="T95" fmla="*/ 146762 h 136"/>
              <a:gd name="T96" fmla="*/ 92266 w 332"/>
              <a:gd name="T97" fmla="*/ 179375 h 136"/>
              <a:gd name="T98" fmla="*/ 121186 w 332"/>
              <a:gd name="T99" fmla="*/ 197165 h 136"/>
              <a:gd name="T100" fmla="*/ 151482 w 332"/>
              <a:gd name="T101" fmla="*/ 195682 h 136"/>
              <a:gd name="T102" fmla="*/ 177647 w 332"/>
              <a:gd name="T103" fmla="*/ 173446 h 136"/>
              <a:gd name="T104" fmla="*/ 195549 w 332"/>
              <a:gd name="T105" fmla="*/ 139349 h 136"/>
              <a:gd name="T106" fmla="*/ 196927 w 332"/>
              <a:gd name="T107" fmla="*/ 96359 h 136"/>
              <a:gd name="T108" fmla="*/ 177647 w 332"/>
              <a:gd name="T109" fmla="*/ 51885 h 136"/>
              <a:gd name="T110" fmla="*/ 141842 w 332"/>
              <a:gd name="T111" fmla="*/ 16307 h 136"/>
              <a:gd name="T112" fmla="*/ 96398 w 332"/>
              <a:gd name="T113" fmla="*/ 0 h 136"/>
              <a:gd name="T114" fmla="*/ 53707 w 332"/>
              <a:gd name="T115" fmla="*/ 16307 h 136"/>
              <a:gd name="T116" fmla="*/ 20657 w 332"/>
              <a:gd name="T117" fmla="*/ 51885 h 136"/>
              <a:gd name="T118" fmla="*/ 1377 w 332"/>
              <a:gd name="T119" fmla="*/ 97841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76"/>
                </a:moveTo>
                <a:lnTo>
                  <a:pt x="330" y="67"/>
                </a:lnTo>
                <a:lnTo>
                  <a:pt x="328" y="57"/>
                </a:lnTo>
                <a:lnTo>
                  <a:pt x="324" y="47"/>
                </a:lnTo>
                <a:lnTo>
                  <a:pt x="318" y="37"/>
                </a:lnTo>
                <a:lnTo>
                  <a:pt x="312" y="28"/>
                </a:lnTo>
                <a:lnTo>
                  <a:pt x="304" y="19"/>
                </a:lnTo>
                <a:lnTo>
                  <a:pt x="294" y="11"/>
                </a:lnTo>
                <a:lnTo>
                  <a:pt x="284" y="6"/>
                </a:lnTo>
                <a:lnTo>
                  <a:pt x="272" y="2"/>
                </a:lnTo>
                <a:lnTo>
                  <a:pt x="260" y="1"/>
                </a:lnTo>
                <a:lnTo>
                  <a:pt x="247" y="2"/>
                </a:lnTo>
                <a:lnTo>
                  <a:pt x="235" y="6"/>
                </a:lnTo>
                <a:lnTo>
                  <a:pt x="225" y="11"/>
                </a:lnTo>
                <a:lnTo>
                  <a:pt x="215" y="20"/>
                </a:lnTo>
                <a:lnTo>
                  <a:pt x="207" y="28"/>
                </a:lnTo>
                <a:lnTo>
                  <a:pt x="201" y="37"/>
                </a:lnTo>
                <a:lnTo>
                  <a:pt x="194" y="47"/>
                </a:lnTo>
                <a:lnTo>
                  <a:pt x="191" y="57"/>
                </a:lnTo>
                <a:lnTo>
                  <a:pt x="188" y="67"/>
                </a:lnTo>
                <a:lnTo>
                  <a:pt x="187" y="75"/>
                </a:lnTo>
                <a:lnTo>
                  <a:pt x="188" y="83"/>
                </a:lnTo>
                <a:lnTo>
                  <a:pt x="189" y="92"/>
                </a:lnTo>
                <a:lnTo>
                  <a:pt x="191" y="100"/>
                </a:lnTo>
                <a:lnTo>
                  <a:pt x="196" y="107"/>
                </a:lnTo>
                <a:lnTo>
                  <a:pt x="200" y="115"/>
                </a:lnTo>
                <a:lnTo>
                  <a:pt x="205" y="121"/>
                </a:lnTo>
                <a:lnTo>
                  <a:pt x="211" y="127"/>
                </a:lnTo>
                <a:lnTo>
                  <a:pt x="217" y="131"/>
                </a:lnTo>
                <a:lnTo>
                  <a:pt x="226" y="134"/>
                </a:lnTo>
                <a:lnTo>
                  <a:pt x="235" y="135"/>
                </a:lnTo>
                <a:lnTo>
                  <a:pt x="245" y="134"/>
                </a:lnTo>
                <a:lnTo>
                  <a:pt x="252" y="131"/>
                </a:lnTo>
                <a:lnTo>
                  <a:pt x="260" y="127"/>
                </a:lnTo>
                <a:lnTo>
                  <a:pt x="266" y="121"/>
                </a:lnTo>
                <a:lnTo>
                  <a:pt x="272" y="115"/>
                </a:lnTo>
                <a:lnTo>
                  <a:pt x="276" y="107"/>
                </a:lnTo>
                <a:lnTo>
                  <a:pt x="280" y="99"/>
                </a:lnTo>
                <a:lnTo>
                  <a:pt x="283" y="91"/>
                </a:lnTo>
                <a:lnTo>
                  <a:pt x="284" y="83"/>
                </a:lnTo>
                <a:lnTo>
                  <a:pt x="285" y="76"/>
                </a:lnTo>
                <a:lnTo>
                  <a:pt x="284" y="67"/>
                </a:lnTo>
                <a:lnTo>
                  <a:pt x="282" y="57"/>
                </a:lnTo>
                <a:lnTo>
                  <a:pt x="278" y="47"/>
                </a:lnTo>
                <a:lnTo>
                  <a:pt x="272" y="37"/>
                </a:lnTo>
                <a:lnTo>
                  <a:pt x="266" y="28"/>
                </a:lnTo>
                <a:lnTo>
                  <a:pt x="257" y="19"/>
                </a:lnTo>
                <a:lnTo>
                  <a:pt x="248" y="11"/>
                </a:lnTo>
                <a:lnTo>
                  <a:pt x="237" y="6"/>
                </a:lnTo>
                <a:lnTo>
                  <a:pt x="226" y="2"/>
                </a:lnTo>
                <a:lnTo>
                  <a:pt x="213" y="1"/>
                </a:lnTo>
                <a:lnTo>
                  <a:pt x="201" y="2"/>
                </a:lnTo>
                <a:lnTo>
                  <a:pt x="189" y="6"/>
                </a:lnTo>
                <a:lnTo>
                  <a:pt x="179" y="11"/>
                </a:lnTo>
                <a:lnTo>
                  <a:pt x="169" y="20"/>
                </a:lnTo>
                <a:lnTo>
                  <a:pt x="161" y="28"/>
                </a:lnTo>
                <a:lnTo>
                  <a:pt x="154" y="37"/>
                </a:lnTo>
                <a:lnTo>
                  <a:pt x="148" y="47"/>
                </a:lnTo>
                <a:lnTo>
                  <a:pt x="145" y="57"/>
                </a:lnTo>
                <a:lnTo>
                  <a:pt x="142" y="67"/>
                </a:lnTo>
                <a:lnTo>
                  <a:pt x="141" y="75"/>
                </a:lnTo>
                <a:lnTo>
                  <a:pt x="142" y="83"/>
                </a:lnTo>
                <a:lnTo>
                  <a:pt x="143" y="92"/>
                </a:lnTo>
                <a:lnTo>
                  <a:pt x="145" y="100"/>
                </a:lnTo>
                <a:lnTo>
                  <a:pt x="149" y="107"/>
                </a:lnTo>
                <a:lnTo>
                  <a:pt x="153" y="115"/>
                </a:lnTo>
                <a:lnTo>
                  <a:pt x="159" y="121"/>
                </a:lnTo>
                <a:lnTo>
                  <a:pt x="165" y="127"/>
                </a:lnTo>
                <a:lnTo>
                  <a:pt x="171" y="131"/>
                </a:lnTo>
                <a:lnTo>
                  <a:pt x="180" y="134"/>
                </a:lnTo>
                <a:lnTo>
                  <a:pt x="189" y="135"/>
                </a:lnTo>
                <a:lnTo>
                  <a:pt x="199" y="134"/>
                </a:lnTo>
                <a:lnTo>
                  <a:pt x="206" y="131"/>
                </a:lnTo>
                <a:lnTo>
                  <a:pt x="213" y="127"/>
                </a:lnTo>
                <a:lnTo>
                  <a:pt x="220" y="121"/>
                </a:lnTo>
                <a:lnTo>
                  <a:pt x="226" y="115"/>
                </a:lnTo>
                <a:lnTo>
                  <a:pt x="230" y="107"/>
                </a:lnTo>
                <a:lnTo>
                  <a:pt x="233" y="99"/>
                </a:lnTo>
                <a:lnTo>
                  <a:pt x="236" y="91"/>
                </a:lnTo>
                <a:lnTo>
                  <a:pt x="237" y="83"/>
                </a:lnTo>
                <a:lnTo>
                  <a:pt x="238" y="76"/>
                </a:lnTo>
                <a:lnTo>
                  <a:pt x="237" y="67"/>
                </a:lnTo>
                <a:lnTo>
                  <a:pt x="235" y="57"/>
                </a:lnTo>
                <a:lnTo>
                  <a:pt x="231" y="46"/>
                </a:lnTo>
                <a:lnTo>
                  <a:pt x="226" y="37"/>
                </a:lnTo>
                <a:lnTo>
                  <a:pt x="220" y="27"/>
                </a:lnTo>
                <a:lnTo>
                  <a:pt x="211" y="19"/>
                </a:lnTo>
                <a:lnTo>
                  <a:pt x="202" y="11"/>
                </a:lnTo>
                <a:lnTo>
                  <a:pt x="191" y="6"/>
                </a:lnTo>
                <a:lnTo>
                  <a:pt x="180" y="2"/>
                </a:lnTo>
                <a:lnTo>
                  <a:pt x="167" y="1"/>
                </a:lnTo>
                <a:lnTo>
                  <a:pt x="154" y="2"/>
                </a:lnTo>
                <a:lnTo>
                  <a:pt x="143" y="6"/>
                </a:lnTo>
                <a:lnTo>
                  <a:pt x="132" y="11"/>
                </a:lnTo>
                <a:lnTo>
                  <a:pt x="123" y="19"/>
                </a:lnTo>
                <a:lnTo>
                  <a:pt x="115" y="28"/>
                </a:lnTo>
                <a:lnTo>
                  <a:pt x="108" y="37"/>
                </a:lnTo>
                <a:lnTo>
                  <a:pt x="102" y="47"/>
                </a:lnTo>
                <a:lnTo>
                  <a:pt x="99" y="57"/>
                </a:lnTo>
                <a:lnTo>
                  <a:pt x="96" y="67"/>
                </a:lnTo>
                <a:lnTo>
                  <a:pt x="95" y="75"/>
                </a:lnTo>
                <a:lnTo>
                  <a:pt x="96" y="83"/>
                </a:lnTo>
                <a:lnTo>
                  <a:pt x="97" y="91"/>
                </a:lnTo>
                <a:lnTo>
                  <a:pt x="99" y="100"/>
                </a:lnTo>
                <a:lnTo>
                  <a:pt x="103" y="107"/>
                </a:lnTo>
                <a:lnTo>
                  <a:pt x="107" y="115"/>
                </a:lnTo>
                <a:lnTo>
                  <a:pt x="113" y="121"/>
                </a:lnTo>
                <a:lnTo>
                  <a:pt x="119" y="127"/>
                </a:lnTo>
                <a:lnTo>
                  <a:pt x="125" y="131"/>
                </a:lnTo>
                <a:lnTo>
                  <a:pt x="133" y="133"/>
                </a:lnTo>
                <a:lnTo>
                  <a:pt x="143" y="135"/>
                </a:lnTo>
                <a:lnTo>
                  <a:pt x="152" y="133"/>
                </a:lnTo>
                <a:lnTo>
                  <a:pt x="160" y="131"/>
                </a:lnTo>
                <a:lnTo>
                  <a:pt x="167" y="127"/>
                </a:lnTo>
                <a:lnTo>
                  <a:pt x="173" y="121"/>
                </a:lnTo>
                <a:lnTo>
                  <a:pt x="180" y="115"/>
                </a:lnTo>
                <a:lnTo>
                  <a:pt x="184" y="107"/>
                </a:lnTo>
                <a:lnTo>
                  <a:pt x="187" y="99"/>
                </a:lnTo>
                <a:lnTo>
                  <a:pt x="190" y="91"/>
                </a:lnTo>
                <a:lnTo>
                  <a:pt x="191" y="83"/>
                </a:lnTo>
                <a:lnTo>
                  <a:pt x="192" y="75"/>
                </a:lnTo>
                <a:lnTo>
                  <a:pt x="191" y="67"/>
                </a:lnTo>
                <a:lnTo>
                  <a:pt x="189" y="57"/>
                </a:lnTo>
                <a:lnTo>
                  <a:pt x="185" y="47"/>
                </a:lnTo>
                <a:lnTo>
                  <a:pt x="179" y="37"/>
                </a:lnTo>
                <a:lnTo>
                  <a:pt x="171" y="28"/>
                </a:lnTo>
                <a:lnTo>
                  <a:pt x="163" y="20"/>
                </a:lnTo>
                <a:lnTo>
                  <a:pt x="153" y="11"/>
                </a:lnTo>
                <a:lnTo>
                  <a:pt x="143" y="6"/>
                </a:lnTo>
                <a:lnTo>
                  <a:pt x="130" y="2"/>
                </a:lnTo>
                <a:lnTo>
                  <a:pt x="118" y="1"/>
                </a:lnTo>
                <a:lnTo>
                  <a:pt x="105" y="2"/>
                </a:lnTo>
                <a:lnTo>
                  <a:pt x="94" y="6"/>
                </a:lnTo>
                <a:lnTo>
                  <a:pt x="83" y="12"/>
                </a:lnTo>
                <a:lnTo>
                  <a:pt x="75" y="20"/>
                </a:lnTo>
                <a:lnTo>
                  <a:pt x="66" y="28"/>
                </a:lnTo>
                <a:lnTo>
                  <a:pt x="59" y="38"/>
                </a:lnTo>
                <a:lnTo>
                  <a:pt x="53" y="48"/>
                </a:lnTo>
                <a:lnTo>
                  <a:pt x="49" y="58"/>
                </a:lnTo>
                <a:lnTo>
                  <a:pt x="47" y="68"/>
                </a:lnTo>
                <a:lnTo>
                  <a:pt x="46" y="76"/>
                </a:lnTo>
                <a:lnTo>
                  <a:pt x="47" y="83"/>
                </a:lnTo>
                <a:lnTo>
                  <a:pt x="49" y="91"/>
                </a:lnTo>
                <a:lnTo>
                  <a:pt x="52" y="99"/>
                </a:lnTo>
                <a:lnTo>
                  <a:pt x="57" y="107"/>
                </a:lnTo>
                <a:lnTo>
                  <a:pt x="61" y="114"/>
                </a:lnTo>
                <a:lnTo>
                  <a:pt x="67" y="121"/>
                </a:lnTo>
                <a:lnTo>
                  <a:pt x="74" y="126"/>
                </a:lnTo>
                <a:lnTo>
                  <a:pt x="80" y="131"/>
                </a:lnTo>
                <a:lnTo>
                  <a:pt x="88" y="133"/>
                </a:lnTo>
                <a:lnTo>
                  <a:pt x="96" y="134"/>
                </a:lnTo>
                <a:lnTo>
                  <a:pt x="103" y="133"/>
                </a:lnTo>
                <a:lnTo>
                  <a:pt x="110" y="132"/>
                </a:lnTo>
                <a:lnTo>
                  <a:pt x="118" y="128"/>
                </a:lnTo>
                <a:lnTo>
                  <a:pt x="124" y="123"/>
                </a:lnTo>
                <a:lnTo>
                  <a:pt x="129" y="117"/>
                </a:lnTo>
                <a:lnTo>
                  <a:pt x="134" y="110"/>
                </a:lnTo>
                <a:lnTo>
                  <a:pt x="139" y="102"/>
                </a:lnTo>
                <a:lnTo>
                  <a:pt x="142" y="94"/>
                </a:lnTo>
                <a:lnTo>
                  <a:pt x="143" y="85"/>
                </a:lnTo>
                <a:lnTo>
                  <a:pt x="144" y="76"/>
                </a:lnTo>
                <a:lnTo>
                  <a:pt x="143" y="65"/>
                </a:lnTo>
                <a:lnTo>
                  <a:pt x="140" y="55"/>
                </a:lnTo>
                <a:lnTo>
                  <a:pt x="135" y="45"/>
                </a:lnTo>
                <a:lnTo>
                  <a:pt x="129" y="35"/>
                </a:lnTo>
                <a:lnTo>
                  <a:pt x="122" y="26"/>
                </a:lnTo>
                <a:lnTo>
                  <a:pt x="113" y="17"/>
                </a:lnTo>
                <a:lnTo>
                  <a:pt x="103" y="11"/>
                </a:lnTo>
                <a:lnTo>
                  <a:pt x="93" y="5"/>
                </a:lnTo>
                <a:lnTo>
                  <a:pt x="82" y="2"/>
                </a:lnTo>
                <a:lnTo>
                  <a:pt x="70" y="0"/>
                </a:lnTo>
                <a:lnTo>
                  <a:pt x="60" y="2"/>
                </a:lnTo>
                <a:lnTo>
                  <a:pt x="49" y="5"/>
                </a:lnTo>
                <a:lnTo>
                  <a:pt x="39" y="11"/>
                </a:lnTo>
                <a:lnTo>
                  <a:pt x="30" y="17"/>
                </a:lnTo>
                <a:lnTo>
                  <a:pt x="21" y="26"/>
                </a:lnTo>
                <a:lnTo>
                  <a:pt x="15" y="35"/>
                </a:lnTo>
                <a:lnTo>
                  <a:pt x="8" y="46"/>
                </a:lnTo>
                <a:lnTo>
                  <a:pt x="4" y="55"/>
                </a:lnTo>
                <a:lnTo>
                  <a:pt x="1" y="66"/>
                </a:lnTo>
                <a:lnTo>
                  <a:pt x="0" y="76"/>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Freeform 37"/>
          <p:cNvSpPr>
            <a:spLocks/>
          </p:cNvSpPr>
          <p:nvPr/>
        </p:nvSpPr>
        <p:spPr bwMode="auto">
          <a:xfrm>
            <a:off x="1952625" y="3646488"/>
            <a:ext cx="187325" cy="492125"/>
          </a:xfrm>
          <a:custGeom>
            <a:avLst/>
            <a:gdLst>
              <a:gd name="T0" fmla="*/ 78511 w 136"/>
              <a:gd name="T1" fmla="*/ 4447 h 332"/>
              <a:gd name="T2" fmla="*/ 38567 w 136"/>
              <a:gd name="T3" fmla="*/ 28164 h 332"/>
              <a:gd name="T4" fmla="*/ 8264 w 136"/>
              <a:gd name="T5" fmla="*/ 69668 h 332"/>
              <a:gd name="T6" fmla="*/ 2755 w 136"/>
              <a:gd name="T7" fmla="*/ 124514 h 332"/>
              <a:gd name="T8" fmla="*/ 27548 w 136"/>
              <a:gd name="T9" fmla="*/ 171947 h 332"/>
              <a:gd name="T10" fmla="*/ 64737 w 136"/>
              <a:gd name="T11" fmla="*/ 203076 h 332"/>
              <a:gd name="T12" fmla="*/ 103304 w 136"/>
              <a:gd name="T13" fmla="*/ 213452 h 332"/>
              <a:gd name="T14" fmla="*/ 137739 w 136"/>
              <a:gd name="T15" fmla="*/ 207523 h 332"/>
              <a:gd name="T16" fmla="*/ 166664 w 136"/>
              <a:gd name="T17" fmla="*/ 186770 h 332"/>
              <a:gd name="T18" fmla="*/ 184570 w 136"/>
              <a:gd name="T19" fmla="*/ 155642 h 332"/>
              <a:gd name="T20" fmla="*/ 180438 w 136"/>
              <a:gd name="T21" fmla="*/ 117102 h 332"/>
              <a:gd name="T22" fmla="*/ 158400 w 136"/>
              <a:gd name="T23" fmla="*/ 87456 h 332"/>
              <a:gd name="T24" fmla="*/ 125342 w 136"/>
              <a:gd name="T25" fmla="*/ 71151 h 332"/>
              <a:gd name="T26" fmla="*/ 92285 w 136"/>
              <a:gd name="T27" fmla="*/ 69668 h 332"/>
              <a:gd name="T28" fmla="*/ 50963 w 136"/>
              <a:gd name="T29" fmla="*/ 87456 h 332"/>
              <a:gd name="T30" fmla="*/ 15151 w 136"/>
              <a:gd name="T31" fmla="*/ 123031 h 332"/>
              <a:gd name="T32" fmla="*/ 1377 w 136"/>
              <a:gd name="T33" fmla="*/ 174912 h 332"/>
              <a:gd name="T34" fmla="*/ 15151 w 136"/>
              <a:gd name="T35" fmla="*/ 225310 h 332"/>
              <a:gd name="T36" fmla="*/ 50963 w 136"/>
              <a:gd name="T37" fmla="*/ 262368 h 332"/>
              <a:gd name="T38" fmla="*/ 92285 w 136"/>
              <a:gd name="T39" fmla="*/ 280155 h 332"/>
              <a:gd name="T40" fmla="*/ 126720 w 136"/>
              <a:gd name="T41" fmla="*/ 278673 h 332"/>
              <a:gd name="T42" fmla="*/ 158400 w 136"/>
              <a:gd name="T43" fmla="*/ 263850 h 332"/>
              <a:gd name="T44" fmla="*/ 180438 w 136"/>
              <a:gd name="T45" fmla="*/ 237169 h 332"/>
              <a:gd name="T46" fmla="*/ 184570 w 136"/>
              <a:gd name="T47" fmla="*/ 195664 h 332"/>
              <a:gd name="T48" fmla="*/ 166664 w 136"/>
              <a:gd name="T49" fmla="*/ 164536 h 332"/>
              <a:gd name="T50" fmla="*/ 136362 w 136"/>
              <a:gd name="T51" fmla="*/ 145266 h 332"/>
              <a:gd name="T52" fmla="*/ 104682 w 136"/>
              <a:gd name="T53" fmla="*/ 137854 h 332"/>
              <a:gd name="T54" fmla="*/ 63360 w 136"/>
              <a:gd name="T55" fmla="*/ 148230 h 332"/>
              <a:gd name="T56" fmla="*/ 26170 w 136"/>
              <a:gd name="T57" fmla="*/ 177877 h 332"/>
              <a:gd name="T58" fmla="*/ 2755 w 136"/>
              <a:gd name="T59" fmla="*/ 223828 h 332"/>
              <a:gd name="T60" fmla="*/ 8264 w 136"/>
              <a:gd name="T61" fmla="*/ 278673 h 332"/>
              <a:gd name="T62" fmla="*/ 38567 w 136"/>
              <a:gd name="T63" fmla="*/ 320178 h 332"/>
              <a:gd name="T64" fmla="*/ 78511 w 136"/>
              <a:gd name="T65" fmla="*/ 343895 h 332"/>
              <a:gd name="T66" fmla="*/ 114323 w 136"/>
              <a:gd name="T67" fmla="*/ 348341 h 332"/>
              <a:gd name="T68" fmla="*/ 147381 w 136"/>
              <a:gd name="T69" fmla="*/ 337965 h 332"/>
              <a:gd name="T70" fmla="*/ 174928 w 136"/>
              <a:gd name="T71" fmla="*/ 314248 h 332"/>
              <a:gd name="T72" fmla="*/ 185948 w 136"/>
              <a:gd name="T73" fmla="*/ 278673 h 332"/>
              <a:gd name="T74" fmla="*/ 174928 w 136"/>
              <a:gd name="T75" fmla="*/ 243098 h 332"/>
              <a:gd name="T76" fmla="*/ 147381 w 136"/>
              <a:gd name="T77" fmla="*/ 217899 h 332"/>
              <a:gd name="T78" fmla="*/ 114323 w 136"/>
              <a:gd name="T79" fmla="*/ 207523 h 332"/>
              <a:gd name="T80" fmla="*/ 78511 w 136"/>
              <a:gd name="T81" fmla="*/ 210487 h 332"/>
              <a:gd name="T82" fmla="*/ 38567 w 136"/>
              <a:gd name="T83" fmla="*/ 237169 h 332"/>
              <a:gd name="T84" fmla="*/ 8264 w 136"/>
              <a:gd name="T85" fmla="*/ 278673 h 332"/>
              <a:gd name="T86" fmla="*/ 2755 w 136"/>
              <a:gd name="T87" fmla="*/ 335001 h 332"/>
              <a:gd name="T88" fmla="*/ 27548 w 136"/>
              <a:gd name="T89" fmla="*/ 379470 h 332"/>
              <a:gd name="T90" fmla="*/ 66115 w 136"/>
              <a:gd name="T91" fmla="*/ 412081 h 332"/>
              <a:gd name="T92" fmla="*/ 104682 w 136"/>
              <a:gd name="T93" fmla="*/ 422457 h 332"/>
              <a:gd name="T94" fmla="*/ 136362 w 136"/>
              <a:gd name="T95" fmla="*/ 413563 h 332"/>
              <a:gd name="T96" fmla="*/ 166664 w 136"/>
              <a:gd name="T97" fmla="*/ 391328 h 332"/>
              <a:gd name="T98" fmla="*/ 183193 w 136"/>
              <a:gd name="T99" fmla="*/ 360200 h 332"/>
              <a:gd name="T100" fmla="*/ 181815 w 136"/>
              <a:gd name="T101" fmla="*/ 327589 h 332"/>
              <a:gd name="T102" fmla="*/ 161155 w 136"/>
              <a:gd name="T103" fmla="*/ 299425 h 332"/>
              <a:gd name="T104" fmla="*/ 129475 w 136"/>
              <a:gd name="T105" fmla="*/ 280155 h 332"/>
              <a:gd name="T106" fmla="*/ 89530 w 136"/>
              <a:gd name="T107" fmla="*/ 278673 h 332"/>
              <a:gd name="T108" fmla="*/ 48209 w 136"/>
              <a:gd name="T109" fmla="*/ 299425 h 332"/>
              <a:gd name="T110" fmla="*/ 15151 w 136"/>
              <a:gd name="T111" fmla="*/ 337965 h 332"/>
              <a:gd name="T112" fmla="*/ 0 w 136"/>
              <a:gd name="T113" fmla="*/ 386881 h 332"/>
              <a:gd name="T114" fmla="*/ 15151 w 136"/>
              <a:gd name="T115" fmla="*/ 432833 h 332"/>
              <a:gd name="T116" fmla="*/ 48209 w 136"/>
              <a:gd name="T117" fmla="*/ 468408 h 332"/>
              <a:gd name="T118" fmla="*/ 90908 w 136"/>
              <a:gd name="T119" fmla="*/ 489160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76" y="0"/>
                </a:moveTo>
                <a:lnTo>
                  <a:pt x="67" y="1"/>
                </a:lnTo>
                <a:lnTo>
                  <a:pt x="57" y="3"/>
                </a:lnTo>
                <a:lnTo>
                  <a:pt x="47" y="7"/>
                </a:lnTo>
                <a:lnTo>
                  <a:pt x="37" y="13"/>
                </a:lnTo>
                <a:lnTo>
                  <a:pt x="28" y="19"/>
                </a:lnTo>
                <a:lnTo>
                  <a:pt x="19" y="27"/>
                </a:lnTo>
                <a:lnTo>
                  <a:pt x="11" y="37"/>
                </a:lnTo>
                <a:lnTo>
                  <a:pt x="6" y="47"/>
                </a:lnTo>
                <a:lnTo>
                  <a:pt x="2" y="59"/>
                </a:lnTo>
                <a:lnTo>
                  <a:pt x="1" y="71"/>
                </a:lnTo>
                <a:lnTo>
                  <a:pt x="2" y="84"/>
                </a:lnTo>
                <a:lnTo>
                  <a:pt x="6" y="96"/>
                </a:lnTo>
                <a:lnTo>
                  <a:pt x="11" y="106"/>
                </a:lnTo>
                <a:lnTo>
                  <a:pt x="20" y="116"/>
                </a:lnTo>
                <a:lnTo>
                  <a:pt x="28" y="124"/>
                </a:lnTo>
                <a:lnTo>
                  <a:pt x="37" y="130"/>
                </a:lnTo>
                <a:lnTo>
                  <a:pt x="47" y="137"/>
                </a:lnTo>
                <a:lnTo>
                  <a:pt x="57" y="140"/>
                </a:lnTo>
                <a:lnTo>
                  <a:pt x="67" y="143"/>
                </a:lnTo>
                <a:lnTo>
                  <a:pt x="75" y="144"/>
                </a:lnTo>
                <a:lnTo>
                  <a:pt x="83" y="143"/>
                </a:lnTo>
                <a:lnTo>
                  <a:pt x="92" y="142"/>
                </a:lnTo>
                <a:lnTo>
                  <a:pt x="100" y="140"/>
                </a:lnTo>
                <a:lnTo>
                  <a:pt x="107" y="135"/>
                </a:lnTo>
                <a:lnTo>
                  <a:pt x="115" y="131"/>
                </a:lnTo>
                <a:lnTo>
                  <a:pt x="121" y="126"/>
                </a:lnTo>
                <a:lnTo>
                  <a:pt x="127" y="120"/>
                </a:lnTo>
                <a:lnTo>
                  <a:pt x="131" y="114"/>
                </a:lnTo>
                <a:lnTo>
                  <a:pt x="134" y="105"/>
                </a:lnTo>
                <a:lnTo>
                  <a:pt x="135" y="96"/>
                </a:lnTo>
                <a:lnTo>
                  <a:pt x="134" y="86"/>
                </a:lnTo>
                <a:lnTo>
                  <a:pt x="131" y="79"/>
                </a:lnTo>
                <a:lnTo>
                  <a:pt x="127" y="71"/>
                </a:lnTo>
                <a:lnTo>
                  <a:pt x="121" y="65"/>
                </a:lnTo>
                <a:lnTo>
                  <a:pt x="115" y="59"/>
                </a:lnTo>
                <a:lnTo>
                  <a:pt x="107" y="55"/>
                </a:lnTo>
                <a:lnTo>
                  <a:pt x="99" y="51"/>
                </a:lnTo>
                <a:lnTo>
                  <a:pt x="91" y="48"/>
                </a:lnTo>
                <a:lnTo>
                  <a:pt x="83" y="47"/>
                </a:lnTo>
                <a:lnTo>
                  <a:pt x="76" y="46"/>
                </a:lnTo>
                <a:lnTo>
                  <a:pt x="67" y="47"/>
                </a:lnTo>
                <a:lnTo>
                  <a:pt x="57" y="49"/>
                </a:lnTo>
                <a:lnTo>
                  <a:pt x="47" y="53"/>
                </a:lnTo>
                <a:lnTo>
                  <a:pt x="37" y="59"/>
                </a:lnTo>
                <a:lnTo>
                  <a:pt x="28" y="65"/>
                </a:lnTo>
                <a:lnTo>
                  <a:pt x="19" y="74"/>
                </a:lnTo>
                <a:lnTo>
                  <a:pt x="11" y="83"/>
                </a:lnTo>
                <a:lnTo>
                  <a:pt x="6" y="94"/>
                </a:lnTo>
                <a:lnTo>
                  <a:pt x="2" y="105"/>
                </a:lnTo>
                <a:lnTo>
                  <a:pt x="1" y="118"/>
                </a:lnTo>
                <a:lnTo>
                  <a:pt x="2" y="130"/>
                </a:lnTo>
                <a:lnTo>
                  <a:pt x="6" y="142"/>
                </a:lnTo>
                <a:lnTo>
                  <a:pt x="11" y="152"/>
                </a:lnTo>
                <a:lnTo>
                  <a:pt x="20" y="162"/>
                </a:lnTo>
                <a:lnTo>
                  <a:pt x="28" y="170"/>
                </a:lnTo>
                <a:lnTo>
                  <a:pt x="37" y="177"/>
                </a:lnTo>
                <a:lnTo>
                  <a:pt x="47" y="183"/>
                </a:lnTo>
                <a:lnTo>
                  <a:pt x="57" y="186"/>
                </a:lnTo>
                <a:lnTo>
                  <a:pt x="67" y="189"/>
                </a:lnTo>
                <a:lnTo>
                  <a:pt x="75" y="190"/>
                </a:lnTo>
                <a:lnTo>
                  <a:pt x="83" y="189"/>
                </a:lnTo>
                <a:lnTo>
                  <a:pt x="92" y="188"/>
                </a:lnTo>
                <a:lnTo>
                  <a:pt x="100" y="186"/>
                </a:lnTo>
                <a:lnTo>
                  <a:pt x="107" y="182"/>
                </a:lnTo>
                <a:lnTo>
                  <a:pt x="115" y="178"/>
                </a:lnTo>
                <a:lnTo>
                  <a:pt x="121" y="172"/>
                </a:lnTo>
                <a:lnTo>
                  <a:pt x="127" y="166"/>
                </a:lnTo>
                <a:lnTo>
                  <a:pt x="131" y="160"/>
                </a:lnTo>
                <a:lnTo>
                  <a:pt x="134" y="151"/>
                </a:lnTo>
                <a:lnTo>
                  <a:pt x="135" y="142"/>
                </a:lnTo>
                <a:lnTo>
                  <a:pt x="134" y="132"/>
                </a:lnTo>
                <a:lnTo>
                  <a:pt x="131" y="125"/>
                </a:lnTo>
                <a:lnTo>
                  <a:pt x="127" y="118"/>
                </a:lnTo>
                <a:lnTo>
                  <a:pt x="121" y="111"/>
                </a:lnTo>
                <a:lnTo>
                  <a:pt x="115" y="105"/>
                </a:lnTo>
                <a:lnTo>
                  <a:pt x="107" y="101"/>
                </a:lnTo>
                <a:lnTo>
                  <a:pt x="99" y="98"/>
                </a:lnTo>
                <a:lnTo>
                  <a:pt x="91" y="95"/>
                </a:lnTo>
                <a:lnTo>
                  <a:pt x="83" y="94"/>
                </a:lnTo>
                <a:lnTo>
                  <a:pt x="76" y="93"/>
                </a:lnTo>
                <a:lnTo>
                  <a:pt x="67" y="94"/>
                </a:lnTo>
                <a:lnTo>
                  <a:pt x="57" y="96"/>
                </a:lnTo>
                <a:lnTo>
                  <a:pt x="46" y="100"/>
                </a:lnTo>
                <a:lnTo>
                  <a:pt x="37" y="105"/>
                </a:lnTo>
                <a:lnTo>
                  <a:pt x="27" y="111"/>
                </a:lnTo>
                <a:lnTo>
                  <a:pt x="19" y="120"/>
                </a:lnTo>
                <a:lnTo>
                  <a:pt x="11" y="129"/>
                </a:lnTo>
                <a:lnTo>
                  <a:pt x="6" y="140"/>
                </a:lnTo>
                <a:lnTo>
                  <a:pt x="2" y="151"/>
                </a:lnTo>
                <a:lnTo>
                  <a:pt x="1" y="164"/>
                </a:lnTo>
                <a:lnTo>
                  <a:pt x="2" y="177"/>
                </a:lnTo>
                <a:lnTo>
                  <a:pt x="6" y="188"/>
                </a:lnTo>
                <a:lnTo>
                  <a:pt x="11" y="199"/>
                </a:lnTo>
                <a:lnTo>
                  <a:pt x="19" y="208"/>
                </a:lnTo>
                <a:lnTo>
                  <a:pt x="28" y="216"/>
                </a:lnTo>
                <a:lnTo>
                  <a:pt x="37" y="223"/>
                </a:lnTo>
                <a:lnTo>
                  <a:pt x="47" y="229"/>
                </a:lnTo>
                <a:lnTo>
                  <a:pt x="57" y="232"/>
                </a:lnTo>
                <a:lnTo>
                  <a:pt x="67" y="235"/>
                </a:lnTo>
                <a:lnTo>
                  <a:pt x="75" y="236"/>
                </a:lnTo>
                <a:lnTo>
                  <a:pt x="83" y="235"/>
                </a:lnTo>
                <a:lnTo>
                  <a:pt x="91" y="234"/>
                </a:lnTo>
                <a:lnTo>
                  <a:pt x="100" y="232"/>
                </a:lnTo>
                <a:lnTo>
                  <a:pt x="107" y="228"/>
                </a:lnTo>
                <a:lnTo>
                  <a:pt x="115" y="224"/>
                </a:lnTo>
                <a:lnTo>
                  <a:pt x="121" y="218"/>
                </a:lnTo>
                <a:lnTo>
                  <a:pt x="127" y="212"/>
                </a:lnTo>
                <a:lnTo>
                  <a:pt x="131" y="206"/>
                </a:lnTo>
                <a:lnTo>
                  <a:pt x="133" y="198"/>
                </a:lnTo>
                <a:lnTo>
                  <a:pt x="135" y="188"/>
                </a:lnTo>
                <a:lnTo>
                  <a:pt x="133" y="179"/>
                </a:lnTo>
                <a:lnTo>
                  <a:pt x="131" y="171"/>
                </a:lnTo>
                <a:lnTo>
                  <a:pt x="127" y="164"/>
                </a:lnTo>
                <a:lnTo>
                  <a:pt x="121" y="158"/>
                </a:lnTo>
                <a:lnTo>
                  <a:pt x="115" y="151"/>
                </a:lnTo>
                <a:lnTo>
                  <a:pt x="107" y="147"/>
                </a:lnTo>
                <a:lnTo>
                  <a:pt x="99" y="144"/>
                </a:lnTo>
                <a:lnTo>
                  <a:pt x="91" y="141"/>
                </a:lnTo>
                <a:lnTo>
                  <a:pt x="83" y="140"/>
                </a:lnTo>
                <a:lnTo>
                  <a:pt x="75" y="139"/>
                </a:lnTo>
                <a:lnTo>
                  <a:pt x="67" y="140"/>
                </a:lnTo>
                <a:lnTo>
                  <a:pt x="57" y="142"/>
                </a:lnTo>
                <a:lnTo>
                  <a:pt x="47" y="146"/>
                </a:lnTo>
                <a:lnTo>
                  <a:pt x="37" y="152"/>
                </a:lnTo>
                <a:lnTo>
                  <a:pt x="28" y="160"/>
                </a:lnTo>
                <a:lnTo>
                  <a:pt x="20" y="168"/>
                </a:lnTo>
                <a:lnTo>
                  <a:pt x="11" y="178"/>
                </a:lnTo>
                <a:lnTo>
                  <a:pt x="6" y="188"/>
                </a:lnTo>
                <a:lnTo>
                  <a:pt x="2" y="201"/>
                </a:lnTo>
                <a:lnTo>
                  <a:pt x="1" y="213"/>
                </a:lnTo>
                <a:lnTo>
                  <a:pt x="2" y="226"/>
                </a:lnTo>
                <a:lnTo>
                  <a:pt x="6" y="237"/>
                </a:lnTo>
                <a:lnTo>
                  <a:pt x="12" y="248"/>
                </a:lnTo>
                <a:lnTo>
                  <a:pt x="20" y="256"/>
                </a:lnTo>
                <a:lnTo>
                  <a:pt x="28" y="265"/>
                </a:lnTo>
                <a:lnTo>
                  <a:pt x="38" y="272"/>
                </a:lnTo>
                <a:lnTo>
                  <a:pt x="48" y="278"/>
                </a:lnTo>
                <a:lnTo>
                  <a:pt x="58" y="282"/>
                </a:lnTo>
                <a:lnTo>
                  <a:pt x="68" y="284"/>
                </a:lnTo>
                <a:lnTo>
                  <a:pt x="76" y="285"/>
                </a:lnTo>
                <a:lnTo>
                  <a:pt x="83" y="284"/>
                </a:lnTo>
                <a:lnTo>
                  <a:pt x="91" y="282"/>
                </a:lnTo>
                <a:lnTo>
                  <a:pt x="99" y="279"/>
                </a:lnTo>
                <a:lnTo>
                  <a:pt x="107" y="274"/>
                </a:lnTo>
                <a:lnTo>
                  <a:pt x="114" y="270"/>
                </a:lnTo>
                <a:lnTo>
                  <a:pt x="121" y="264"/>
                </a:lnTo>
                <a:lnTo>
                  <a:pt x="126" y="257"/>
                </a:lnTo>
                <a:lnTo>
                  <a:pt x="131" y="251"/>
                </a:lnTo>
                <a:lnTo>
                  <a:pt x="133" y="243"/>
                </a:lnTo>
                <a:lnTo>
                  <a:pt x="134" y="235"/>
                </a:lnTo>
                <a:lnTo>
                  <a:pt x="133" y="228"/>
                </a:lnTo>
                <a:lnTo>
                  <a:pt x="132" y="221"/>
                </a:lnTo>
                <a:lnTo>
                  <a:pt x="128" y="213"/>
                </a:lnTo>
                <a:lnTo>
                  <a:pt x="123" y="207"/>
                </a:lnTo>
                <a:lnTo>
                  <a:pt x="117" y="202"/>
                </a:lnTo>
                <a:lnTo>
                  <a:pt x="110" y="197"/>
                </a:lnTo>
                <a:lnTo>
                  <a:pt x="102" y="192"/>
                </a:lnTo>
                <a:lnTo>
                  <a:pt x="94" y="189"/>
                </a:lnTo>
                <a:lnTo>
                  <a:pt x="85" y="188"/>
                </a:lnTo>
                <a:lnTo>
                  <a:pt x="76" y="187"/>
                </a:lnTo>
                <a:lnTo>
                  <a:pt x="65" y="188"/>
                </a:lnTo>
                <a:lnTo>
                  <a:pt x="55" y="191"/>
                </a:lnTo>
                <a:lnTo>
                  <a:pt x="45" y="196"/>
                </a:lnTo>
                <a:lnTo>
                  <a:pt x="35" y="202"/>
                </a:lnTo>
                <a:lnTo>
                  <a:pt x="26" y="209"/>
                </a:lnTo>
                <a:lnTo>
                  <a:pt x="17" y="218"/>
                </a:lnTo>
                <a:lnTo>
                  <a:pt x="11" y="228"/>
                </a:lnTo>
                <a:lnTo>
                  <a:pt x="5" y="238"/>
                </a:lnTo>
                <a:lnTo>
                  <a:pt x="2" y="249"/>
                </a:lnTo>
                <a:lnTo>
                  <a:pt x="0" y="261"/>
                </a:lnTo>
                <a:lnTo>
                  <a:pt x="2" y="271"/>
                </a:lnTo>
                <a:lnTo>
                  <a:pt x="5" y="282"/>
                </a:lnTo>
                <a:lnTo>
                  <a:pt x="11" y="292"/>
                </a:lnTo>
                <a:lnTo>
                  <a:pt x="17" y="301"/>
                </a:lnTo>
                <a:lnTo>
                  <a:pt x="26" y="310"/>
                </a:lnTo>
                <a:lnTo>
                  <a:pt x="35" y="316"/>
                </a:lnTo>
                <a:lnTo>
                  <a:pt x="46" y="323"/>
                </a:lnTo>
                <a:lnTo>
                  <a:pt x="55" y="327"/>
                </a:lnTo>
                <a:lnTo>
                  <a:pt x="66" y="330"/>
                </a:lnTo>
                <a:lnTo>
                  <a:pt x="76"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Freeform 38"/>
          <p:cNvSpPr>
            <a:spLocks/>
          </p:cNvSpPr>
          <p:nvPr/>
        </p:nvSpPr>
        <p:spPr bwMode="auto">
          <a:xfrm>
            <a:off x="2813050" y="3654425"/>
            <a:ext cx="187325" cy="493713"/>
          </a:xfrm>
          <a:custGeom>
            <a:avLst/>
            <a:gdLst>
              <a:gd name="T0" fmla="*/ 107436 w 136"/>
              <a:gd name="T1" fmla="*/ 4461 h 332"/>
              <a:gd name="T2" fmla="*/ 147381 w 136"/>
              <a:gd name="T3" fmla="*/ 28255 h 332"/>
              <a:gd name="T4" fmla="*/ 177683 w 136"/>
              <a:gd name="T5" fmla="*/ 69893 h 332"/>
              <a:gd name="T6" fmla="*/ 183193 w 136"/>
              <a:gd name="T7" fmla="*/ 124915 h 332"/>
              <a:gd name="T8" fmla="*/ 158400 w 136"/>
              <a:gd name="T9" fmla="*/ 172502 h 332"/>
              <a:gd name="T10" fmla="*/ 121210 w 136"/>
              <a:gd name="T11" fmla="*/ 203731 h 332"/>
              <a:gd name="T12" fmla="*/ 82643 w 136"/>
              <a:gd name="T13" fmla="*/ 214141 h 332"/>
              <a:gd name="T14" fmla="*/ 48209 w 136"/>
              <a:gd name="T15" fmla="*/ 208192 h 332"/>
              <a:gd name="T16" fmla="*/ 19283 w 136"/>
              <a:gd name="T17" fmla="*/ 187373 h 332"/>
              <a:gd name="T18" fmla="*/ 1377 w 136"/>
              <a:gd name="T19" fmla="*/ 156144 h 332"/>
              <a:gd name="T20" fmla="*/ 5510 w 136"/>
              <a:gd name="T21" fmla="*/ 117480 h 332"/>
              <a:gd name="T22" fmla="*/ 27548 w 136"/>
              <a:gd name="T23" fmla="*/ 87738 h 332"/>
              <a:gd name="T24" fmla="*/ 60605 w 136"/>
              <a:gd name="T25" fmla="*/ 71380 h 332"/>
              <a:gd name="T26" fmla="*/ 93663 w 136"/>
              <a:gd name="T27" fmla="*/ 69893 h 332"/>
              <a:gd name="T28" fmla="*/ 134984 w 136"/>
              <a:gd name="T29" fmla="*/ 87738 h 332"/>
              <a:gd name="T30" fmla="*/ 170796 w 136"/>
              <a:gd name="T31" fmla="*/ 123428 h 332"/>
              <a:gd name="T32" fmla="*/ 184570 w 136"/>
              <a:gd name="T33" fmla="*/ 175476 h 332"/>
              <a:gd name="T34" fmla="*/ 170796 w 136"/>
              <a:gd name="T35" fmla="*/ 226037 h 332"/>
              <a:gd name="T36" fmla="*/ 134984 w 136"/>
              <a:gd name="T37" fmla="*/ 263214 h 332"/>
              <a:gd name="T38" fmla="*/ 93663 w 136"/>
              <a:gd name="T39" fmla="*/ 281060 h 332"/>
              <a:gd name="T40" fmla="*/ 59228 w 136"/>
              <a:gd name="T41" fmla="*/ 279572 h 332"/>
              <a:gd name="T42" fmla="*/ 27548 w 136"/>
              <a:gd name="T43" fmla="*/ 264702 h 332"/>
              <a:gd name="T44" fmla="*/ 5510 w 136"/>
              <a:gd name="T45" fmla="*/ 237934 h 332"/>
              <a:gd name="T46" fmla="*/ 1377 w 136"/>
              <a:gd name="T47" fmla="*/ 196296 h 332"/>
              <a:gd name="T48" fmla="*/ 19283 w 136"/>
              <a:gd name="T49" fmla="*/ 165067 h 332"/>
              <a:gd name="T50" fmla="*/ 49586 w 136"/>
              <a:gd name="T51" fmla="*/ 145735 h 332"/>
              <a:gd name="T52" fmla="*/ 81266 w 136"/>
              <a:gd name="T53" fmla="*/ 138299 h 332"/>
              <a:gd name="T54" fmla="*/ 122588 w 136"/>
              <a:gd name="T55" fmla="*/ 148709 h 332"/>
              <a:gd name="T56" fmla="*/ 159777 w 136"/>
              <a:gd name="T57" fmla="*/ 178450 h 332"/>
              <a:gd name="T58" fmla="*/ 183193 w 136"/>
              <a:gd name="T59" fmla="*/ 224550 h 332"/>
              <a:gd name="T60" fmla="*/ 177683 w 136"/>
              <a:gd name="T61" fmla="*/ 279572 h 332"/>
              <a:gd name="T62" fmla="*/ 147381 w 136"/>
              <a:gd name="T63" fmla="*/ 321211 h 332"/>
              <a:gd name="T64" fmla="*/ 107436 w 136"/>
              <a:gd name="T65" fmla="*/ 345004 h 332"/>
              <a:gd name="T66" fmla="*/ 71624 w 136"/>
              <a:gd name="T67" fmla="*/ 349466 h 332"/>
              <a:gd name="T68" fmla="*/ 38567 w 136"/>
              <a:gd name="T69" fmla="*/ 339056 h 332"/>
              <a:gd name="T70" fmla="*/ 11019 w 136"/>
              <a:gd name="T71" fmla="*/ 315263 h 332"/>
              <a:gd name="T72" fmla="*/ 0 w 136"/>
              <a:gd name="T73" fmla="*/ 279572 h 332"/>
              <a:gd name="T74" fmla="*/ 11019 w 136"/>
              <a:gd name="T75" fmla="*/ 243882 h 332"/>
              <a:gd name="T76" fmla="*/ 38567 w 136"/>
              <a:gd name="T77" fmla="*/ 218602 h 332"/>
              <a:gd name="T78" fmla="*/ 71624 w 136"/>
              <a:gd name="T79" fmla="*/ 208192 h 332"/>
              <a:gd name="T80" fmla="*/ 107436 w 136"/>
              <a:gd name="T81" fmla="*/ 211166 h 332"/>
              <a:gd name="T82" fmla="*/ 147381 w 136"/>
              <a:gd name="T83" fmla="*/ 237934 h 332"/>
              <a:gd name="T84" fmla="*/ 177683 w 136"/>
              <a:gd name="T85" fmla="*/ 279572 h 332"/>
              <a:gd name="T86" fmla="*/ 183193 w 136"/>
              <a:gd name="T87" fmla="*/ 336082 h 332"/>
              <a:gd name="T88" fmla="*/ 158400 w 136"/>
              <a:gd name="T89" fmla="*/ 380694 h 332"/>
              <a:gd name="T90" fmla="*/ 119833 w 136"/>
              <a:gd name="T91" fmla="*/ 413410 h 332"/>
              <a:gd name="T92" fmla="*/ 81266 w 136"/>
              <a:gd name="T93" fmla="*/ 423820 h 332"/>
              <a:gd name="T94" fmla="*/ 49586 w 136"/>
              <a:gd name="T95" fmla="*/ 414897 h 332"/>
              <a:gd name="T96" fmla="*/ 19283 w 136"/>
              <a:gd name="T97" fmla="*/ 392591 h 332"/>
              <a:gd name="T98" fmla="*/ 2755 w 136"/>
              <a:gd name="T99" fmla="*/ 361362 h 332"/>
              <a:gd name="T100" fmla="*/ 4132 w 136"/>
              <a:gd name="T101" fmla="*/ 328646 h 332"/>
              <a:gd name="T102" fmla="*/ 24793 w 136"/>
              <a:gd name="T103" fmla="*/ 300392 h 332"/>
              <a:gd name="T104" fmla="*/ 56473 w 136"/>
              <a:gd name="T105" fmla="*/ 281060 h 332"/>
              <a:gd name="T106" fmla="*/ 96417 w 136"/>
              <a:gd name="T107" fmla="*/ 279572 h 332"/>
              <a:gd name="T108" fmla="*/ 137739 w 136"/>
              <a:gd name="T109" fmla="*/ 300392 h 332"/>
              <a:gd name="T110" fmla="*/ 170796 w 136"/>
              <a:gd name="T111" fmla="*/ 339056 h 332"/>
              <a:gd name="T112" fmla="*/ 185948 w 136"/>
              <a:gd name="T113" fmla="*/ 388130 h 332"/>
              <a:gd name="T114" fmla="*/ 170796 w 136"/>
              <a:gd name="T115" fmla="*/ 434230 h 332"/>
              <a:gd name="T116" fmla="*/ 137739 w 136"/>
              <a:gd name="T117" fmla="*/ 469920 h 332"/>
              <a:gd name="T118" fmla="*/ 95040 w 136"/>
              <a:gd name="T119" fmla="*/ 490739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59" y="0"/>
                </a:moveTo>
                <a:lnTo>
                  <a:pt x="68" y="1"/>
                </a:lnTo>
                <a:lnTo>
                  <a:pt x="78" y="3"/>
                </a:lnTo>
                <a:lnTo>
                  <a:pt x="88" y="7"/>
                </a:lnTo>
                <a:lnTo>
                  <a:pt x="98" y="13"/>
                </a:lnTo>
                <a:lnTo>
                  <a:pt x="107" y="19"/>
                </a:lnTo>
                <a:lnTo>
                  <a:pt x="116" y="27"/>
                </a:lnTo>
                <a:lnTo>
                  <a:pt x="124" y="37"/>
                </a:lnTo>
                <a:lnTo>
                  <a:pt x="129" y="47"/>
                </a:lnTo>
                <a:lnTo>
                  <a:pt x="133" y="59"/>
                </a:lnTo>
                <a:lnTo>
                  <a:pt x="134" y="71"/>
                </a:lnTo>
                <a:lnTo>
                  <a:pt x="133" y="84"/>
                </a:lnTo>
                <a:lnTo>
                  <a:pt x="129" y="96"/>
                </a:lnTo>
                <a:lnTo>
                  <a:pt x="124" y="106"/>
                </a:lnTo>
                <a:lnTo>
                  <a:pt x="115" y="116"/>
                </a:lnTo>
                <a:lnTo>
                  <a:pt x="107" y="124"/>
                </a:lnTo>
                <a:lnTo>
                  <a:pt x="98" y="130"/>
                </a:lnTo>
                <a:lnTo>
                  <a:pt x="88" y="137"/>
                </a:lnTo>
                <a:lnTo>
                  <a:pt x="78" y="140"/>
                </a:lnTo>
                <a:lnTo>
                  <a:pt x="68" y="143"/>
                </a:lnTo>
                <a:lnTo>
                  <a:pt x="60" y="144"/>
                </a:lnTo>
                <a:lnTo>
                  <a:pt x="52" y="143"/>
                </a:lnTo>
                <a:lnTo>
                  <a:pt x="43" y="142"/>
                </a:lnTo>
                <a:lnTo>
                  <a:pt x="35" y="140"/>
                </a:lnTo>
                <a:lnTo>
                  <a:pt x="28" y="135"/>
                </a:lnTo>
                <a:lnTo>
                  <a:pt x="20" y="131"/>
                </a:lnTo>
                <a:lnTo>
                  <a:pt x="14" y="126"/>
                </a:lnTo>
                <a:lnTo>
                  <a:pt x="8" y="120"/>
                </a:lnTo>
                <a:lnTo>
                  <a:pt x="4" y="114"/>
                </a:lnTo>
                <a:lnTo>
                  <a:pt x="1" y="105"/>
                </a:lnTo>
                <a:lnTo>
                  <a:pt x="0" y="96"/>
                </a:lnTo>
                <a:lnTo>
                  <a:pt x="1" y="86"/>
                </a:lnTo>
                <a:lnTo>
                  <a:pt x="4" y="79"/>
                </a:lnTo>
                <a:lnTo>
                  <a:pt x="8" y="71"/>
                </a:lnTo>
                <a:lnTo>
                  <a:pt x="14" y="65"/>
                </a:lnTo>
                <a:lnTo>
                  <a:pt x="20" y="59"/>
                </a:lnTo>
                <a:lnTo>
                  <a:pt x="28" y="55"/>
                </a:lnTo>
                <a:lnTo>
                  <a:pt x="36" y="51"/>
                </a:lnTo>
                <a:lnTo>
                  <a:pt x="44" y="48"/>
                </a:lnTo>
                <a:lnTo>
                  <a:pt x="52" y="47"/>
                </a:lnTo>
                <a:lnTo>
                  <a:pt x="59" y="46"/>
                </a:lnTo>
                <a:lnTo>
                  <a:pt x="68" y="47"/>
                </a:lnTo>
                <a:lnTo>
                  <a:pt x="78" y="49"/>
                </a:lnTo>
                <a:lnTo>
                  <a:pt x="88" y="53"/>
                </a:lnTo>
                <a:lnTo>
                  <a:pt x="98" y="59"/>
                </a:lnTo>
                <a:lnTo>
                  <a:pt x="107" y="65"/>
                </a:lnTo>
                <a:lnTo>
                  <a:pt x="116" y="74"/>
                </a:lnTo>
                <a:lnTo>
                  <a:pt x="124" y="83"/>
                </a:lnTo>
                <a:lnTo>
                  <a:pt x="129" y="94"/>
                </a:lnTo>
                <a:lnTo>
                  <a:pt x="133" y="105"/>
                </a:lnTo>
                <a:lnTo>
                  <a:pt x="134" y="118"/>
                </a:lnTo>
                <a:lnTo>
                  <a:pt x="133" y="130"/>
                </a:lnTo>
                <a:lnTo>
                  <a:pt x="129" y="142"/>
                </a:lnTo>
                <a:lnTo>
                  <a:pt x="124" y="152"/>
                </a:lnTo>
                <a:lnTo>
                  <a:pt x="115" y="162"/>
                </a:lnTo>
                <a:lnTo>
                  <a:pt x="107" y="170"/>
                </a:lnTo>
                <a:lnTo>
                  <a:pt x="98" y="177"/>
                </a:lnTo>
                <a:lnTo>
                  <a:pt x="88" y="183"/>
                </a:lnTo>
                <a:lnTo>
                  <a:pt x="78" y="186"/>
                </a:lnTo>
                <a:lnTo>
                  <a:pt x="68" y="189"/>
                </a:lnTo>
                <a:lnTo>
                  <a:pt x="60" y="190"/>
                </a:lnTo>
                <a:lnTo>
                  <a:pt x="52" y="189"/>
                </a:lnTo>
                <a:lnTo>
                  <a:pt x="43" y="188"/>
                </a:lnTo>
                <a:lnTo>
                  <a:pt x="35" y="186"/>
                </a:lnTo>
                <a:lnTo>
                  <a:pt x="28" y="182"/>
                </a:lnTo>
                <a:lnTo>
                  <a:pt x="20" y="178"/>
                </a:lnTo>
                <a:lnTo>
                  <a:pt x="14" y="172"/>
                </a:lnTo>
                <a:lnTo>
                  <a:pt x="8" y="166"/>
                </a:lnTo>
                <a:lnTo>
                  <a:pt x="4" y="160"/>
                </a:lnTo>
                <a:lnTo>
                  <a:pt x="1" y="151"/>
                </a:lnTo>
                <a:lnTo>
                  <a:pt x="0" y="142"/>
                </a:lnTo>
                <a:lnTo>
                  <a:pt x="1" y="132"/>
                </a:lnTo>
                <a:lnTo>
                  <a:pt x="4" y="125"/>
                </a:lnTo>
                <a:lnTo>
                  <a:pt x="8" y="118"/>
                </a:lnTo>
                <a:lnTo>
                  <a:pt x="14" y="111"/>
                </a:lnTo>
                <a:lnTo>
                  <a:pt x="20" y="105"/>
                </a:lnTo>
                <a:lnTo>
                  <a:pt x="28" y="101"/>
                </a:lnTo>
                <a:lnTo>
                  <a:pt x="36" y="98"/>
                </a:lnTo>
                <a:lnTo>
                  <a:pt x="44" y="95"/>
                </a:lnTo>
                <a:lnTo>
                  <a:pt x="52" y="94"/>
                </a:lnTo>
                <a:lnTo>
                  <a:pt x="59" y="93"/>
                </a:lnTo>
                <a:lnTo>
                  <a:pt x="68" y="94"/>
                </a:lnTo>
                <a:lnTo>
                  <a:pt x="78" y="96"/>
                </a:lnTo>
                <a:lnTo>
                  <a:pt x="89" y="100"/>
                </a:lnTo>
                <a:lnTo>
                  <a:pt x="98" y="105"/>
                </a:lnTo>
                <a:lnTo>
                  <a:pt x="108" y="111"/>
                </a:lnTo>
                <a:lnTo>
                  <a:pt x="116" y="120"/>
                </a:lnTo>
                <a:lnTo>
                  <a:pt x="124" y="129"/>
                </a:lnTo>
                <a:lnTo>
                  <a:pt x="129" y="140"/>
                </a:lnTo>
                <a:lnTo>
                  <a:pt x="133" y="151"/>
                </a:lnTo>
                <a:lnTo>
                  <a:pt x="134" y="164"/>
                </a:lnTo>
                <a:lnTo>
                  <a:pt x="133" y="177"/>
                </a:lnTo>
                <a:lnTo>
                  <a:pt x="129" y="188"/>
                </a:lnTo>
                <a:lnTo>
                  <a:pt x="124" y="199"/>
                </a:lnTo>
                <a:lnTo>
                  <a:pt x="116" y="208"/>
                </a:lnTo>
                <a:lnTo>
                  <a:pt x="107" y="216"/>
                </a:lnTo>
                <a:lnTo>
                  <a:pt x="98" y="223"/>
                </a:lnTo>
                <a:lnTo>
                  <a:pt x="88" y="229"/>
                </a:lnTo>
                <a:lnTo>
                  <a:pt x="78" y="232"/>
                </a:lnTo>
                <a:lnTo>
                  <a:pt x="68" y="235"/>
                </a:lnTo>
                <a:lnTo>
                  <a:pt x="60" y="236"/>
                </a:lnTo>
                <a:lnTo>
                  <a:pt x="52" y="235"/>
                </a:lnTo>
                <a:lnTo>
                  <a:pt x="44" y="234"/>
                </a:lnTo>
                <a:lnTo>
                  <a:pt x="35" y="232"/>
                </a:lnTo>
                <a:lnTo>
                  <a:pt x="28" y="228"/>
                </a:lnTo>
                <a:lnTo>
                  <a:pt x="20" y="224"/>
                </a:lnTo>
                <a:lnTo>
                  <a:pt x="14" y="218"/>
                </a:lnTo>
                <a:lnTo>
                  <a:pt x="8" y="212"/>
                </a:lnTo>
                <a:lnTo>
                  <a:pt x="4" y="206"/>
                </a:lnTo>
                <a:lnTo>
                  <a:pt x="2" y="198"/>
                </a:lnTo>
                <a:lnTo>
                  <a:pt x="0" y="188"/>
                </a:lnTo>
                <a:lnTo>
                  <a:pt x="2" y="179"/>
                </a:lnTo>
                <a:lnTo>
                  <a:pt x="4" y="171"/>
                </a:lnTo>
                <a:lnTo>
                  <a:pt x="8" y="164"/>
                </a:lnTo>
                <a:lnTo>
                  <a:pt x="14" y="158"/>
                </a:lnTo>
                <a:lnTo>
                  <a:pt x="20" y="151"/>
                </a:lnTo>
                <a:lnTo>
                  <a:pt x="28" y="147"/>
                </a:lnTo>
                <a:lnTo>
                  <a:pt x="36" y="144"/>
                </a:lnTo>
                <a:lnTo>
                  <a:pt x="44" y="141"/>
                </a:lnTo>
                <a:lnTo>
                  <a:pt x="52" y="140"/>
                </a:lnTo>
                <a:lnTo>
                  <a:pt x="60" y="139"/>
                </a:lnTo>
                <a:lnTo>
                  <a:pt x="68" y="140"/>
                </a:lnTo>
                <a:lnTo>
                  <a:pt x="78" y="142"/>
                </a:lnTo>
                <a:lnTo>
                  <a:pt x="88" y="146"/>
                </a:lnTo>
                <a:lnTo>
                  <a:pt x="98" y="152"/>
                </a:lnTo>
                <a:lnTo>
                  <a:pt x="107" y="160"/>
                </a:lnTo>
                <a:lnTo>
                  <a:pt x="115" y="168"/>
                </a:lnTo>
                <a:lnTo>
                  <a:pt x="124" y="178"/>
                </a:lnTo>
                <a:lnTo>
                  <a:pt x="129" y="188"/>
                </a:lnTo>
                <a:lnTo>
                  <a:pt x="133" y="201"/>
                </a:lnTo>
                <a:lnTo>
                  <a:pt x="134" y="213"/>
                </a:lnTo>
                <a:lnTo>
                  <a:pt x="133" y="226"/>
                </a:lnTo>
                <a:lnTo>
                  <a:pt x="129" y="237"/>
                </a:lnTo>
                <a:lnTo>
                  <a:pt x="123" y="248"/>
                </a:lnTo>
                <a:lnTo>
                  <a:pt x="115" y="256"/>
                </a:lnTo>
                <a:lnTo>
                  <a:pt x="107" y="265"/>
                </a:lnTo>
                <a:lnTo>
                  <a:pt x="97" y="272"/>
                </a:lnTo>
                <a:lnTo>
                  <a:pt x="87" y="278"/>
                </a:lnTo>
                <a:lnTo>
                  <a:pt x="77" y="282"/>
                </a:lnTo>
                <a:lnTo>
                  <a:pt x="68" y="284"/>
                </a:lnTo>
                <a:lnTo>
                  <a:pt x="59" y="285"/>
                </a:lnTo>
                <a:lnTo>
                  <a:pt x="52" y="284"/>
                </a:lnTo>
                <a:lnTo>
                  <a:pt x="44" y="282"/>
                </a:lnTo>
                <a:lnTo>
                  <a:pt x="36" y="279"/>
                </a:lnTo>
                <a:lnTo>
                  <a:pt x="28" y="274"/>
                </a:lnTo>
                <a:lnTo>
                  <a:pt x="21" y="270"/>
                </a:lnTo>
                <a:lnTo>
                  <a:pt x="14" y="264"/>
                </a:lnTo>
                <a:lnTo>
                  <a:pt x="9" y="257"/>
                </a:lnTo>
                <a:lnTo>
                  <a:pt x="4" y="251"/>
                </a:lnTo>
                <a:lnTo>
                  <a:pt x="2" y="243"/>
                </a:lnTo>
                <a:lnTo>
                  <a:pt x="1" y="235"/>
                </a:lnTo>
                <a:lnTo>
                  <a:pt x="2" y="228"/>
                </a:lnTo>
                <a:lnTo>
                  <a:pt x="3" y="221"/>
                </a:lnTo>
                <a:lnTo>
                  <a:pt x="7" y="213"/>
                </a:lnTo>
                <a:lnTo>
                  <a:pt x="12" y="207"/>
                </a:lnTo>
                <a:lnTo>
                  <a:pt x="18" y="202"/>
                </a:lnTo>
                <a:lnTo>
                  <a:pt x="25" y="197"/>
                </a:lnTo>
                <a:lnTo>
                  <a:pt x="33" y="192"/>
                </a:lnTo>
                <a:lnTo>
                  <a:pt x="41" y="189"/>
                </a:lnTo>
                <a:lnTo>
                  <a:pt x="50" y="188"/>
                </a:lnTo>
                <a:lnTo>
                  <a:pt x="59" y="187"/>
                </a:lnTo>
                <a:lnTo>
                  <a:pt x="70" y="188"/>
                </a:lnTo>
                <a:lnTo>
                  <a:pt x="80" y="191"/>
                </a:lnTo>
                <a:lnTo>
                  <a:pt x="90" y="196"/>
                </a:lnTo>
                <a:lnTo>
                  <a:pt x="100" y="202"/>
                </a:lnTo>
                <a:lnTo>
                  <a:pt x="109" y="209"/>
                </a:lnTo>
                <a:lnTo>
                  <a:pt x="118" y="218"/>
                </a:lnTo>
                <a:lnTo>
                  <a:pt x="124" y="228"/>
                </a:lnTo>
                <a:lnTo>
                  <a:pt x="130" y="238"/>
                </a:lnTo>
                <a:lnTo>
                  <a:pt x="133" y="249"/>
                </a:lnTo>
                <a:lnTo>
                  <a:pt x="135" y="261"/>
                </a:lnTo>
                <a:lnTo>
                  <a:pt x="133" y="271"/>
                </a:lnTo>
                <a:lnTo>
                  <a:pt x="130" y="282"/>
                </a:lnTo>
                <a:lnTo>
                  <a:pt x="124" y="292"/>
                </a:lnTo>
                <a:lnTo>
                  <a:pt x="118" y="301"/>
                </a:lnTo>
                <a:lnTo>
                  <a:pt x="109" y="310"/>
                </a:lnTo>
                <a:lnTo>
                  <a:pt x="100" y="316"/>
                </a:lnTo>
                <a:lnTo>
                  <a:pt x="89" y="323"/>
                </a:lnTo>
                <a:lnTo>
                  <a:pt x="80" y="327"/>
                </a:lnTo>
                <a:lnTo>
                  <a:pt x="69" y="330"/>
                </a:lnTo>
                <a:lnTo>
                  <a:pt x="59"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Freeform 39"/>
          <p:cNvSpPr>
            <a:spLocks/>
          </p:cNvSpPr>
          <p:nvPr/>
        </p:nvSpPr>
        <p:spPr bwMode="auto">
          <a:xfrm>
            <a:off x="2247900" y="4262438"/>
            <a:ext cx="457200" cy="201612"/>
          </a:xfrm>
          <a:custGeom>
            <a:avLst/>
            <a:gdLst>
              <a:gd name="T0" fmla="*/ 451692 w 332"/>
              <a:gd name="T1" fmla="*/ 115630 h 136"/>
              <a:gd name="T2" fmla="*/ 429658 w 332"/>
              <a:gd name="T3" fmla="*/ 158621 h 136"/>
              <a:gd name="T4" fmla="*/ 391099 w 332"/>
              <a:gd name="T5" fmla="*/ 191235 h 136"/>
              <a:gd name="T6" fmla="*/ 340146 w 332"/>
              <a:gd name="T7" fmla="*/ 197165 h 136"/>
              <a:gd name="T8" fmla="*/ 296078 w 332"/>
              <a:gd name="T9" fmla="*/ 170481 h 136"/>
              <a:gd name="T10" fmla="*/ 267159 w 332"/>
              <a:gd name="T11" fmla="*/ 130455 h 136"/>
              <a:gd name="T12" fmla="*/ 257519 w 332"/>
              <a:gd name="T13" fmla="*/ 88946 h 136"/>
              <a:gd name="T14" fmla="*/ 263028 w 332"/>
              <a:gd name="T15" fmla="*/ 51885 h 136"/>
              <a:gd name="T16" fmla="*/ 282307 w 332"/>
              <a:gd name="T17" fmla="*/ 20754 h 136"/>
              <a:gd name="T18" fmla="*/ 311227 w 332"/>
              <a:gd name="T19" fmla="*/ 1482 h 136"/>
              <a:gd name="T20" fmla="*/ 347031 w 332"/>
              <a:gd name="T21" fmla="*/ 5930 h 136"/>
              <a:gd name="T22" fmla="*/ 374573 w 332"/>
              <a:gd name="T23" fmla="*/ 29649 h 136"/>
              <a:gd name="T24" fmla="*/ 389722 w 332"/>
              <a:gd name="T25" fmla="*/ 65227 h 136"/>
              <a:gd name="T26" fmla="*/ 391099 w 332"/>
              <a:gd name="T27" fmla="*/ 100806 h 136"/>
              <a:gd name="T28" fmla="*/ 374573 w 332"/>
              <a:gd name="T29" fmla="*/ 145279 h 136"/>
              <a:gd name="T30" fmla="*/ 341523 w 332"/>
              <a:gd name="T31" fmla="*/ 183823 h 136"/>
              <a:gd name="T32" fmla="*/ 293324 w 332"/>
              <a:gd name="T33" fmla="*/ 198647 h 136"/>
              <a:gd name="T34" fmla="*/ 246502 w 332"/>
              <a:gd name="T35" fmla="*/ 183823 h 136"/>
              <a:gd name="T36" fmla="*/ 212075 w 332"/>
              <a:gd name="T37" fmla="*/ 145279 h 136"/>
              <a:gd name="T38" fmla="*/ 195549 w 332"/>
              <a:gd name="T39" fmla="*/ 100806 h 136"/>
              <a:gd name="T40" fmla="*/ 196927 w 332"/>
              <a:gd name="T41" fmla="*/ 63745 h 136"/>
              <a:gd name="T42" fmla="*/ 210698 w 332"/>
              <a:gd name="T43" fmla="*/ 29649 h 136"/>
              <a:gd name="T44" fmla="*/ 235486 w 332"/>
              <a:gd name="T45" fmla="*/ 5930 h 136"/>
              <a:gd name="T46" fmla="*/ 274045 w 332"/>
              <a:gd name="T47" fmla="*/ 1482 h 136"/>
              <a:gd name="T48" fmla="*/ 302964 w 332"/>
              <a:gd name="T49" fmla="*/ 20754 h 136"/>
              <a:gd name="T50" fmla="*/ 320866 w 332"/>
              <a:gd name="T51" fmla="*/ 53368 h 136"/>
              <a:gd name="T52" fmla="*/ 327752 w 332"/>
              <a:gd name="T53" fmla="*/ 87464 h 136"/>
              <a:gd name="T54" fmla="*/ 318112 w 332"/>
              <a:gd name="T55" fmla="*/ 131937 h 136"/>
              <a:gd name="T56" fmla="*/ 290570 w 332"/>
              <a:gd name="T57" fmla="*/ 171963 h 136"/>
              <a:gd name="T58" fmla="*/ 247880 w 332"/>
              <a:gd name="T59" fmla="*/ 197165 h 136"/>
              <a:gd name="T60" fmla="*/ 196927 w 332"/>
              <a:gd name="T61" fmla="*/ 191235 h 136"/>
              <a:gd name="T62" fmla="*/ 158367 w 332"/>
              <a:gd name="T63" fmla="*/ 158621 h 136"/>
              <a:gd name="T64" fmla="*/ 136334 w 332"/>
              <a:gd name="T65" fmla="*/ 115630 h 136"/>
              <a:gd name="T66" fmla="*/ 132202 w 332"/>
              <a:gd name="T67" fmla="*/ 77087 h 136"/>
              <a:gd name="T68" fmla="*/ 141842 w 332"/>
              <a:gd name="T69" fmla="*/ 41508 h 136"/>
              <a:gd name="T70" fmla="*/ 163876 w 332"/>
              <a:gd name="T71" fmla="*/ 11860 h 136"/>
              <a:gd name="T72" fmla="*/ 196927 w 332"/>
              <a:gd name="T73" fmla="*/ 0 h 136"/>
              <a:gd name="T74" fmla="*/ 229977 w 332"/>
              <a:gd name="T75" fmla="*/ 11860 h 136"/>
              <a:gd name="T76" fmla="*/ 253388 w 332"/>
              <a:gd name="T77" fmla="*/ 41508 h 136"/>
              <a:gd name="T78" fmla="*/ 263028 w 332"/>
              <a:gd name="T79" fmla="*/ 77087 h 136"/>
              <a:gd name="T80" fmla="*/ 260273 w 332"/>
              <a:gd name="T81" fmla="*/ 115630 h 136"/>
              <a:gd name="T82" fmla="*/ 235486 w 332"/>
              <a:gd name="T83" fmla="*/ 158621 h 136"/>
              <a:gd name="T84" fmla="*/ 196927 w 332"/>
              <a:gd name="T85" fmla="*/ 191235 h 136"/>
              <a:gd name="T86" fmla="*/ 144596 w 332"/>
              <a:gd name="T87" fmla="*/ 197165 h 136"/>
              <a:gd name="T88" fmla="*/ 103283 w 332"/>
              <a:gd name="T89" fmla="*/ 170481 h 136"/>
              <a:gd name="T90" fmla="*/ 72987 w 332"/>
              <a:gd name="T91" fmla="*/ 128972 h 136"/>
              <a:gd name="T92" fmla="*/ 63347 w 332"/>
              <a:gd name="T93" fmla="*/ 87464 h 136"/>
              <a:gd name="T94" fmla="*/ 71610 w 332"/>
              <a:gd name="T95" fmla="*/ 53368 h 136"/>
              <a:gd name="T96" fmla="*/ 92266 w 332"/>
              <a:gd name="T97" fmla="*/ 20754 h 136"/>
              <a:gd name="T98" fmla="*/ 121186 w 332"/>
              <a:gd name="T99" fmla="*/ 2965 h 136"/>
              <a:gd name="T100" fmla="*/ 151482 w 332"/>
              <a:gd name="T101" fmla="*/ 4447 h 136"/>
              <a:gd name="T102" fmla="*/ 177647 w 332"/>
              <a:gd name="T103" fmla="*/ 26684 h 136"/>
              <a:gd name="T104" fmla="*/ 195549 w 332"/>
              <a:gd name="T105" fmla="*/ 60780 h 136"/>
              <a:gd name="T106" fmla="*/ 196927 w 332"/>
              <a:gd name="T107" fmla="*/ 103771 h 136"/>
              <a:gd name="T108" fmla="*/ 177647 w 332"/>
              <a:gd name="T109" fmla="*/ 148244 h 136"/>
              <a:gd name="T110" fmla="*/ 141842 w 332"/>
              <a:gd name="T111" fmla="*/ 183823 h 136"/>
              <a:gd name="T112" fmla="*/ 96398 w 332"/>
              <a:gd name="T113" fmla="*/ 200130 h 136"/>
              <a:gd name="T114" fmla="*/ 53707 w 332"/>
              <a:gd name="T115" fmla="*/ 183823 h 136"/>
              <a:gd name="T116" fmla="*/ 20657 w 332"/>
              <a:gd name="T117" fmla="*/ 148244 h 136"/>
              <a:gd name="T118" fmla="*/ 1377 w 332"/>
              <a:gd name="T119" fmla="*/ 102288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59"/>
                </a:moveTo>
                <a:lnTo>
                  <a:pt x="330" y="68"/>
                </a:lnTo>
                <a:lnTo>
                  <a:pt x="328" y="78"/>
                </a:lnTo>
                <a:lnTo>
                  <a:pt x="324" y="88"/>
                </a:lnTo>
                <a:lnTo>
                  <a:pt x="318" y="98"/>
                </a:lnTo>
                <a:lnTo>
                  <a:pt x="312" y="107"/>
                </a:lnTo>
                <a:lnTo>
                  <a:pt x="304" y="116"/>
                </a:lnTo>
                <a:lnTo>
                  <a:pt x="294" y="124"/>
                </a:lnTo>
                <a:lnTo>
                  <a:pt x="284" y="129"/>
                </a:lnTo>
                <a:lnTo>
                  <a:pt x="272" y="133"/>
                </a:lnTo>
                <a:lnTo>
                  <a:pt x="260" y="134"/>
                </a:lnTo>
                <a:lnTo>
                  <a:pt x="247" y="133"/>
                </a:lnTo>
                <a:lnTo>
                  <a:pt x="235" y="129"/>
                </a:lnTo>
                <a:lnTo>
                  <a:pt x="225" y="124"/>
                </a:lnTo>
                <a:lnTo>
                  <a:pt x="215" y="115"/>
                </a:lnTo>
                <a:lnTo>
                  <a:pt x="207" y="107"/>
                </a:lnTo>
                <a:lnTo>
                  <a:pt x="201" y="98"/>
                </a:lnTo>
                <a:lnTo>
                  <a:pt x="194" y="88"/>
                </a:lnTo>
                <a:lnTo>
                  <a:pt x="191" y="78"/>
                </a:lnTo>
                <a:lnTo>
                  <a:pt x="188" y="68"/>
                </a:lnTo>
                <a:lnTo>
                  <a:pt x="187" y="60"/>
                </a:lnTo>
                <a:lnTo>
                  <a:pt x="188" y="52"/>
                </a:lnTo>
                <a:lnTo>
                  <a:pt x="189" y="43"/>
                </a:lnTo>
                <a:lnTo>
                  <a:pt x="191" y="35"/>
                </a:lnTo>
                <a:lnTo>
                  <a:pt x="196" y="28"/>
                </a:lnTo>
                <a:lnTo>
                  <a:pt x="200" y="20"/>
                </a:lnTo>
                <a:lnTo>
                  <a:pt x="205" y="14"/>
                </a:lnTo>
                <a:lnTo>
                  <a:pt x="211" y="8"/>
                </a:lnTo>
                <a:lnTo>
                  <a:pt x="217" y="4"/>
                </a:lnTo>
                <a:lnTo>
                  <a:pt x="226" y="1"/>
                </a:lnTo>
                <a:lnTo>
                  <a:pt x="235" y="0"/>
                </a:lnTo>
                <a:lnTo>
                  <a:pt x="245" y="1"/>
                </a:lnTo>
                <a:lnTo>
                  <a:pt x="252" y="4"/>
                </a:lnTo>
                <a:lnTo>
                  <a:pt x="260" y="8"/>
                </a:lnTo>
                <a:lnTo>
                  <a:pt x="266" y="14"/>
                </a:lnTo>
                <a:lnTo>
                  <a:pt x="272" y="20"/>
                </a:lnTo>
                <a:lnTo>
                  <a:pt x="276" y="28"/>
                </a:lnTo>
                <a:lnTo>
                  <a:pt x="280" y="36"/>
                </a:lnTo>
                <a:lnTo>
                  <a:pt x="283" y="44"/>
                </a:lnTo>
                <a:lnTo>
                  <a:pt x="284" y="52"/>
                </a:lnTo>
                <a:lnTo>
                  <a:pt x="285" y="59"/>
                </a:lnTo>
                <a:lnTo>
                  <a:pt x="284" y="68"/>
                </a:lnTo>
                <a:lnTo>
                  <a:pt x="282" y="78"/>
                </a:lnTo>
                <a:lnTo>
                  <a:pt x="278" y="88"/>
                </a:lnTo>
                <a:lnTo>
                  <a:pt x="272" y="98"/>
                </a:lnTo>
                <a:lnTo>
                  <a:pt x="266" y="107"/>
                </a:lnTo>
                <a:lnTo>
                  <a:pt x="257" y="116"/>
                </a:lnTo>
                <a:lnTo>
                  <a:pt x="248" y="124"/>
                </a:lnTo>
                <a:lnTo>
                  <a:pt x="237" y="129"/>
                </a:lnTo>
                <a:lnTo>
                  <a:pt x="226" y="133"/>
                </a:lnTo>
                <a:lnTo>
                  <a:pt x="213" y="134"/>
                </a:lnTo>
                <a:lnTo>
                  <a:pt x="201" y="133"/>
                </a:lnTo>
                <a:lnTo>
                  <a:pt x="189" y="129"/>
                </a:lnTo>
                <a:lnTo>
                  <a:pt x="179" y="124"/>
                </a:lnTo>
                <a:lnTo>
                  <a:pt x="169" y="115"/>
                </a:lnTo>
                <a:lnTo>
                  <a:pt x="161" y="107"/>
                </a:lnTo>
                <a:lnTo>
                  <a:pt x="154" y="98"/>
                </a:lnTo>
                <a:lnTo>
                  <a:pt x="148" y="88"/>
                </a:lnTo>
                <a:lnTo>
                  <a:pt x="145" y="78"/>
                </a:lnTo>
                <a:lnTo>
                  <a:pt x="142" y="68"/>
                </a:lnTo>
                <a:lnTo>
                  <a:pt x="141" y="60"/>
                </a:lnTo>
                <a:lnTo>
                  <a:pt x="142" y="52"/>
                </a:lnTo>
                <a:lnTo>
                  <a:pt x="143" y="43"/>
                </a:lnTo>
                <a:lnTo>
                  <a:pt x="145" y="35"/>
                </a:lnTo>
                <a:lnTo>
                  <a:pt x="149" y="28"/>
                </a:lnTo>
                <a:lnTo>
                  <a:pt x="153" y="20"/>
                </a:lnTo>
                <a:lnTo>
                  <a:pt x="159" y="14"/>
                </a:lnTo>
                <a:lnTo>
                  <a:pt x="165" y="8"/>
                </a:lnTo>
                <a:lnTo>
                  <a:pt x="171" y="4"/>
                </a:lnTo>
                <a:lnTo>
                  <a:pt x="180" y="1"/>
                </a:lnTo>
                <a:lnTo>
                  <a:pt x="189" y="0"/>
                </a:lnTo>
                <a:lnTo>
                  <a:pt x="199" y="1"/>
                </a:lnTo>
                <a:lnTo>
                  <a:pt x="206" y="4"/>
                </a:lnTo>
                <a:lnTo>
                  <a:pt x="213" y="8"/>
                </a:lnTo>
                <a:lnTo>
                  <a:pt x="220" y="14"/>
                </a:lnTo>
                <a:lnTo>
                  <a:pt x="226" y="20"/>
                </a:lnTo>
                <a:lnTo>
                  <a:pt x="230" y="28"/>
                </a:lnTo>
                <a:lnTo>
                  <a:pt x="233" y="36"/>
                </a:lnTo>
                <a:lnTo>
                  <a:pt x="236" y="44"/>
                </a:lnTo>
                <a:lnTo>
                  <a:pt x="237" y="52"/>
                </a:lnTo>
                <a:lnTo>
                  <a:pt x="238" y="59"/>
                </a:lnTo>
                <a:lnTo>
                  <a:pt x="237" y="68"/>
                </a:lnTo>
                <a:lnTo>
                  <a:pt x="235" y="78"/>
                </a:lnTo>
                <a:lnTo>
                  <a:pt x="231" y="89"/>
                </a:lnTo>
                <a:lnTo>
                  <a:pt x="226" y="98"/>
                </a:lnTo>
                <a:lnTo>
                  <a:pt x="220" y="108"/>
                </a:lnTo>
                <a:lnTo>
                  <a:pt x="211" y="116"/>
                </a:lnTo>
                <a:lnTo>
                  <a:pt x="202" y="124"/>
                </a:lnTo>
                <a:lnTo>
                  <a:pt x="191" y="129"/>
                </a:lnTo>
                <a:lnTo>
                  <a:pt x="180" y="133"/>
                </a:lnTo>
                <a:lnTo>
                  <a:pt x="167" y="134"/>
                </a:lnTo>
                <a:lnTo>
                  <a:pt x="154" y="133"/>
                </a:lnTo>
                <a:lnTo>
                  <a:pt x="143" y="129"/>
                </a:lnTo>
                <a:lnTo>
                  <a:pt x="132" y="124"/>
                </a:lnTo>
                <a:lnTo>
                  <a:pt x="123" y="116"/>
                </a:lnTo>
                <a:lnTo>
                  <a:pt x="115" y="107"/>
                </a:lnTo>
                <a:lnTo>
                  <a:pt x="108" y="98"/>
                </a:lnTo>
                <a:lnTo>
                  <a:pt x="102" y="88"/>
                </a:lnTo>
                <a:lnTo>
                  <a:pt x="99" y="78"/>
                </a:lnTo>
                <a:lnTo>
                  <a:pt x="96" y="68"/>
                </a:lnTo>
                <a:lnTo>
                  <a:pt x="95" y="60"/>
                </a:lnTo>
                <a:lnTo>
                  <a:pt x="96" y="52"/>
                </a:lnTo>
                <a:lnTo>
                  <a:pt x="97" y="44"/>
                </a:lnTo>
                <a:lnTo>
                  <a:pt x="99" y="35"/>
                </a:lnTo>
                <a:lnTo>
                  <a:pt x="103" y="28"/>
                </a:lnTo>
                <a:lnTo>
                  <a:pt x="107" y="20"/>
                </a:lnTo>
                <a:lnTo>
                  <a:pt x="113" y="14"/>
                </a:lnTo>
                <a:lnTo>
                  <a:pt x="119" y="8"/>
                </a:lnTo>
                <a:lnTo>
                  <a:pt x="125" y="4"/>
                </a:lnTo>
                <a:lnTo>
                  <a:pt x="133" y="2"/>
                </a:lnTo>
                <a:lnTo>
                  <a:pt x="143" y="0"/>
                </a:lnTo>
                <a:lnTo>
                  <a:pt x="152" y="2"/>
                </a:lnTo>
                <a:lnTo>
                  <a:pt x="160" y="4"/>
                </a:lnTo>
                <a:lnTo>
                  <a:pt x="167" y="8"/>
                </a:lnTo>
                <a:lnTo>
                  <a:pt x="173" y="14"/>
                </a:lnTo>
                <a:lnTo>
                  <a:pt x="180" y="20"/>
                </a:lnTo>
                <a:lnTo>
                  <a:pt x="184" y="28"/>
                </a:lnTo>
                <a:lnTo>
                  <a:pt x="187" y="36"/>
                </a:lnTo>
                <a:lnTo>
                  <a:pt x="190" y="44"/>
                </a:lnTo>
                <a:lnTo>
                  <a:pt x="191" y="52"/>
                </a:lnTo>
                <a:lnTo>
                  <a:pt x="192" y="60"/>
                </a:lnTo>
                <a:lnTo>
                  <a:pt x="191" y="68"/>
                </a:lnTo>
                <a:lnTo>
                  <a:pt x="189" y="78"/>
                </a:lnTo>
                <a:lnTo>
                  <a:pt x="185" y="88"/>
                </a:lnTo>
                <a:lnTo>
                  <a:pt x="179" y="98"/>
                </a:lnTo>
                <a:lnTo>
                  <a:pt x="171" y="107"/>
                </a:lnTo>
                <a:lnTo>
                  <a:pt x="163" y="115"/>
                </a:lnTo>
                <a:lnTo>
                  <a:pt x="153" y="124"/>
                </a:lnTo>
                <a:lnTo>
                  <a:pt x="143" y="129"/>
                </a:lnTo>
                <a:lnTo>
                  <a:pt x="130" y="133"/>
                </a:lnTo>
                <a:lnTo>
                  <a:pt x="118" y="134"/>
                </a:lnTo>
                <a:lnTo>
                  <a:pt x="105" y="133"/>
                </a:lnTo>
                <a:lnTo>
                  <a:pt x="94" y="129"/>
                </a:lnTo>
                <a:lnTo>
                  <a:pt x="83" y="123"/>
                </a:lnTo>
                <a:lnTo>
                  <a:pt x="75" y="115"/>
                </a:lnTo>
                <a:lnTo>
                  <a:pt x="66" y="107"/>
                </a:lnTo>
                <a:lnTo>
                  <a:pt x="59" y="97"/>
                </a:lnTo>
                <a:lnTo>
                  <a:pt x="53" y="87"/>
                </a:lnTo>
                <a:lnTo>
                  <a:pt x="49" y="77"/>
                </a:lnTo>
                <a:lnTo>
                  <a:pt x="47" y="68"/>
                </a:lnTo>
                <a:lnTo>
                  <a:pt x="46" y="59"/>
                </a:lnTo>
                <a:lnTo>
                  <a:pt x="47" y="52"/>
                </a:lnTo>
                <a:lnTo>
                  <a:pt x="49" y="44"/>
                </a:lnTo>
                <a:lnTo>
                  <a:pt x="52" y="36"/>
                </a:lnTo>
                <a:lnTo>
                  <a:pt x="57" y="28"/>
                </a:lnTo>
                <a:lnTo>
                  <a:pt x="61" y="21"/>
                </a:lnTo>
                <a:lnTo>
                  <a:pt x="67" y="14"/>
                </a:lnTo>
                <a:lnTo>
                  <a:pt x="74" y="9"/>
                </a:lnTo>
                <a:lnTo>
                  <a:pt x="80" y="4"/>
                </a:lnTo>
                <a:lnTo>
                  <a:pt x="88" y="2"/>
                </a:lnTo>
                <a:lnTo>
                  <a:pt x="96" y="1"/>
                </a:lnTo>
                <a:lnTo>
                  <a:pt x="103" y="2"/>
                </a:lnTo>
                <a:lnTo>
                  <a:pt x="110" y="3"/>
                </a:lnTo>
                <a:lnTo>
                  <a:pt x="118" y="7"/>
                </a:lnTo>
                <a:lnTo>
                  <a:pt x="124" y="12"/>
                </a:lnTo>
                <a:lnTo>
                  <a:pt x="129" y="18"/>
                </a:lnTo>
                <a:lnTo>
                  <a:pt x="134" y="25"/>
                </a:lnTo>
                <a:lnTo>
                  <a:pt x="139" y="33"/>
                </a:lnTo>
                <a:lnTo>
                  <a:pt x="142" y="41"/>
                </a:lnTo>
                <a:lnTo>
                  <a:pt x="143" y="50"/>
                </a:lnTo>
                <a:lnTo>
                  <a:pt x="144" y="59"/>
                </a:lnTo>
                <a:lnTo>
                  <a:pt x="143" y="70"/>
                </a:lnTo>
                <a:lnTo>
                  <a:pt x="140" y="80"/>
                </a:lnTo>
                <a:lnTo>
                  <a:pt x="135" y="90"/>
                </a:lnTo>
                <a:lnTo>
                  <a:pt x="129" y="100"/>
                </a:lnTo>
                <a:lnTo>
                  <a:pt x="122" y="109"/>
                </a:lnTo>
                <a:lnTo>
                  <a:pt x="113" y="118"/>
                </a:lnTo>
                <a:lnTo>
                  <a:pt x="103" y="124"/>
                </a:lnTo>
                <a:lnTo>
                  <a:pt x="93" y="130"/>
                </a:lnTo>
                <a:lnTo>
                  <a:pt x="82" y="133"/>
                </a:lnTo>
                <a:lnTo>
                  <a:pt x="70" y="135"/>
                </a:lnTo>
                <a:lnTo>
                  <a:pt x="60" y="133"/>
                </a:lnTo>
                <a:lnTo>
                  <a:pt x="49" y="130"/>
                </a:lnTo>
                <a:lnTo>
                  <a:pt x="39" y="124"/>
                </a:lnTo>
                <a:lnTo>
                  <a:pt x="30" y="118"/>
                </a:lnTo>
                <a:lnTo>
                  <a:pt x="21" y="109"/>
                </a:lnTo>
                <a:lnTo>
                  <a:pt x="15" y="100"/>
                </a:lnTo>
                <a:lnTo>
                  <a:pt x="8" y="89"/>
                </a:lnTo>
                <a:lnTo>
                  <a:pt x="4" y="80"/>
                </a:lnTo>
                <a:lnTo>
                  <a:pt x="1" y="69"/>
                </a:lnTo>
                <a:lnTo>
                  <a:pt x="0" y="5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p:cNvSpPr>
            <a:spLocks noChangeShapeType="1"/>
          </p:cNvSpPr>
          <p:nvPr/>
        </p:nvSpPr>
        <p:spPr bwMode="auto">
          <a:xfrm>
            <a:off x="769938" y="4265613"/>
            <a:ext cx="0" cy="523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7" name="Line 41"/>
          <p:cNvSpPr>
            <a:spLocks noChangeShapeType="1"/>
          </p:cNvSpPr>
          <p:nvPr/>
        </p:nvSpPr>
        <p:spPr bwMode="auto">
          <a:xfrm>
            <a:off x="539750" y="4543425"/>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8" name="Oval 42"/>
          <p:cNvSpPr>
            <a:spLocks noChangeArrowheads="1"/>
          </p:cNvSpPr>
          <p:nvPr/>
        </p:nvSpPr>
        <p:spPr bwMode="auto">
          <a:xfrm>
            <a:off x="706438"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9" name="Line 43"/>
          <p:cNvSpPr>
            <a:spLocks noChangeShapeType="1"/>
          </p:cNvSpPr>
          <p:nvPr/>
        </p:nvSpPr>
        <p:spPr bwMode="auto">
          <a:xfrm>
            <a:off x="191452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0" name="Line 44"/>
          <p:cNvSpPr>
            <a:spLocks noChangeShapeType="1"/>
          </p:cNvSpPr>
          <p:nvPr/>
        </p:nvSpPr>
        <p:spPr bwMode="auto">
          <a:xfrm>
            <a:off x="168592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Oval 45"/>
          <p:cNvSpPr>
            <a:spLocks noChangeArrowheads="1"/>
          </p:cNvSpPr>
          <p:nvPr/>
        </p:nvSpPr>
        <p:spPr bwMode="auto">
          <a:xfrm>
            <a:off x="185102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2" name="Freeform 46"/>
          <p:cNvSpPr>
            <a:spLocks/>
          </p:cNvSpPr>
          <p:nvPr/>
        </p:nvSpPr>
        <p:spPr bwMode="auto">
          <a:xfrm>
            <a:off x="612775" y="4794250"/>
            <a:ext cx="271463" cy="715963"/>
          </a:xfrm>
          <a:custGeom>
            <a:avLst/>
            <a:gdLst>
              <a:gd name="T0" fmla="*/ 113571 w 196"/>
              <a:gd name="T1" fmla="*/ 707051 h 482"/>
              <a:gd name="T2" fmla="*/ 55401 w 196"/>
              <a:gd name="T3" fmla="*/ 672886 h 482"/>
              <a:gd name="T4" fmla="*/ 11080 w 196"/>
              <a:gd name="T5" fmla="*/ 611985 h 482"/>
              <a:gd name="T6" fmla="*/ 4155 w 196"/>
              <a:gd name="T7" fmla="*/ 533259 h 482"/>
              <a:gd name="T8" fmla="*/ 38780 w 196"/>
              <a:gd name="T9" fmla="*/ 464930 h 482"/>
              <a:gd name="T10" fmla="*/ 94181 w 196"/>
              <a:gd name="T11" fmla="*/ 420368 h 482"/>
              <a:gd name="T12" fmla="*/ 149582 w 196"/>
              <a:gd name="T13" fmla="*/ 404029 h 482"/>
              <a:gd name="T14" fmla="*/ 200827 w 196"/>
              <a:gd name="T15" fmla="*/ 412941 h 482"/>
              <a:gd name="T16" fmla="*/ 242378 w 196"/>
              <a:gd name="T17" fmla="*/ 442649 h 482"/>
              <a:gd name="T18" fmla="*/ 268693 w 196"/>
              <a:gd name="T19" fmla="*/ 487211 h 482"/>
              <a:gd name="T20" fmla="*/ 261768 w 196"/>
              <a:gd name="T21" fmla="*/ 543657 h 482"/>
              <a:gd name="T22" fmla="*/ 229913 w 196"/>
              <a:gd name="T23" fmla="*/ 588219 h 482"/>
              <a:gd name="T24" fmla="*/ 182822 w 196"/>
              <a:gd name="T25" fmla="*/ 610500 h 482"/>
              <a:gd name="T26" fmla="*/ 132961 w 196"/>
              <a:gd name="T27" fmla="*/ 611985 h 482"/>
              <a:gd name="T28" fmla="*/ 73406 w 196"/>
              <a:gd name="T29" fmla="*/ 588219 h 482"/>
              <a:gd name="T30" fmla="*/ 22160 w 196"/>
              <a:gd name="T31" fmla="*/ 534744 h 482"/>
              <a:gd name="T32" fmla="*/ 1385 w 196"/>
              <a:gd name="T33" fmla="*/ 460474 h 482"/>
              <a:gd name="T34" fmla="*/ 22160 w 196"/>
              <a:gd name="T35" fmla="*/ 386204 h 482"/>
              <a:gd name="T36" fmla="*/ 74791 w 196"/>
              <a:gd name="T37" fmla="*/ 332730 h 482"/>
              <a:gd name="T38" fmla="*/ 132961 w 196"/>
              <a:gd name="T39" fmla="*/ 305992 h 482"/>
              <a:gd name="T40" fmla="*/ 184207 w 196"/>
              <a:gd name="T41" fmla="*/ 308963 h 482"/>
              <a:gd name="T42" fmla="*/ 229913 w 196"/>
              <a:gd name="T43" fmla="*/ 331244 h 482"/>
              <a:gd name="T44" fmla="*/ 261768 w 196"/>
              <a:gd name="T45" fmla="*/ 369865 h 482"/>
              <a:gd name="T46" fmla="*/ 268693 w 196"/>
              <a:gd name="T47" fmla="*/ 429281 h 482"/>
              <a:gd name="T48" fmla="*/ 242378 w 196"/>
              <a:gd name="T49" fmla="*/ 473843 h 482"/>
              <a:gd name="T50" fmla="*/ 198057 w 196"/>
              <a:gd name="T51" fmla="*/ 503551 h 482"/>
              <a:gd name="T52" fmla="*/ 150967 w 196"/>
              <a:gd name="T53" fmla="*/ 515434 h 482"/>
              <a:gd name="T54" fmla="*/ 92796 w 196"/>
              <a:gd name="T55" fmla="*/ 499095 h 482"/>
              <a:gd name="T56" fmla="*/ 37395 w 196"/>
              <a:gd name="T57" fmla="*/ 456018 h 482"/>
              <a:gd name="T58" fmla="*/ 2770 w 196"/>
              <a:gd name="T59" fmla="*/ 387690 h 482"/>
              <a:gd name="T60" fmla="*/ 11080 w 196"/>
              <a:gd name="T61" fmla="*/ 308963 h 482"/>
              <a:gd name="T62" fmla="*/ 55401 w 196"/>
              <a:gd name="T63" fmla="*/ 248062 h 482"/>
              <a:gd name="T64" fmla="*/ 113571 w 196"/>
              <a:gd name="T65" fmla="*/ 213898 h 482"/>
              <a:gd name="T66" fmla="*/ 166202 w 196"/>
              <a:gd name="T67" fmla="*/ 206471 h 482"/>
              <a:gd name="T68" fmla="*/ 214677 w 196"/>
              <a:gd name="T69" fmla="*/ 222810 h 482"/>
              <a:gd name="T70" fmla="*/ 253458 w 196"/>
              <a:gd name="T71" fmla="*/ 256974 h 482"/>
              <a:gd name="T72" fmla="*/ 270078 w 196"/>
              <a:gd name="T73" fmla="*/ 308963 h 482"/>
              <a:gd name="T74" fmla="*/ 253458 w 196"/>
              <a:gd name="T75" fmla="*/ 360952 h 482"/>
              <a:gd name="T76" fmla="*/ 214677 w 196"/>
              <a:gd name="T77" fmla="*/ 396602 h 482"/>
              <a:gd name="T78" fmla="*/ 166202 w 196"/>
              <a:gd name="T79" fmla="*/ 412941 h 482"/>
              <a:gd name="T80" fmla="*/ 113571 w 196"/>
              <a:gd name="T81" fmla="*/ 408485 h 482"/>
              <a:gd name="T82" fmla="*/ 55401 w 196"/>
              <a:gd name="T83" fmla="*/ 369865 h 482"/>
              <a:gd name="T84" fmla="*/ 11080 w 196"/>
              <a:gd name="T85" fmla="*/ 308963 h 482"/>
              <a:gd name="T86" fmla="*/ 2770 w 196"/>
              <a:gd name="T87" fmla="*/ 227266 h 482"/>
              <a:gd name="T88" fmla="*/ 38780 w 196"/>
              <a:gd name="T89" fmla="*/ 160423 h 482"/>
              <a:gd name="T90" fmla="*/ 95566 w 196"/>
              <a:gd name="T91" fmla="*/ 115861 h 482"/>
              <a:gd name="T92" fmla="*/ 150967 w 196"/>
              <a:gd name="T93" fmla="*/ 99522 h 482"/>
              <a:gd name="T94" fmla="*/ 198057 w 196"/>
              <a:gd name="T95" fmla="*/ 112890 h 482"/>
              <a:gd name="T96" fmla="*/ 242378 w 196"/>
              <a:gd name="T97" fmla="*/ 145569 h 482"/>
              <a:gd name="T98" fmla="*/ 267308 w 196"/>
              <a:gd name="T99" fmla="*/ 190131 h 482"/>
              <a:gd name="T100" fmla="*/ 263153 w 196"/>
              <a:gd name="T101" fmla="*/ 237664 h 482"/>
              <a:gd name="T102" fmla="*/ 234068 w 196"/>
              <a:gd name="T103" fmla="*/ 279255 h 482"/>
              <a:gd name="T104" fmla="*/ 186977 w 196"/>
              <a:gd name="T105" fmla="*/ 305992 h 482"/>
              <a:gd name="T106" fmla="*/ 130191 w 196"/>
              <a:gd name="T107" fmla="*/ 308963 h 482"/>
              <a:gd name="T108" fmla="*/ 69251 w 196"/>
              <a:gd name="T109" fmla="*/ 279255 h 482"/>
              <a:gd name="T110" fmla="*/ 20775 w 196"/>
              <a:gd name="T111" fmla="*/ 222810 h 482"/>
              <a:gd name="T112" fmla="*/ 0 w 196"/>
              <a:gd name="T113" fmla="*/ 151511 h 482"/>
              <a:gd name="T114" fmla="*/ 20775 w 196"/>
              <a:gd name="T115" fmla="*/ 84668 h 482"/>
              <a:gd name="T116" fmla="*/ 69251 w 196"/>
              <a:gd name="T117" fmla="*/ 31193 h 482"/>
              <a:gd name="T118" fmla="*/ 131576 w 196"/>
              <a:gd name="T119" fmla="*/ 2971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481"/>
                </a:moveTo>
                <a:lnTo>
                  <a:pt x="96" y="479"/>
                </a:lnTo>
                <a:lnTo>
                  <a:pt x="82" y="476"/>
                </a:lnTo>
                <a:lnTo>
                  <a:pt x="68" y="470"/>
                </a:lnTo>
                <a:lnTo>
                  <a:pt x="53" y="463"/>
                </a:lnTo>
                <a:lnTo>
                  <a:pt x="40" y="453"/>
                </a:lnTo>
                <a:lnTo>
                  <a:pt x="27" y="441"/>
                </a:lnTo>
                <a:lnTo>
                  <a:pt x="16" y="427"/>
                </a:lnTo>
                <a:lnTo>
                  <a:pt x="8" y="412"/>
                </a:lnTo>
                <a:lnTo>
                  <a:pt x="2" y="396"/>
                </a:lnTo>
                <a:lnTo>
                  <a:pt x="1" y="377"/>
                </a:lnTo>
                <a:lnTo>
                  <a:pt x="3" y="359"/>
                </a:lnTo>
                <a:lnTo>
                  <a:pt x="8" y="342"/>
                </a:lnTo>
                <a:lnTo>
                  <a:pt x="16" y="327"/>
                </a:lnTo>
                <a:lnTo>
                  <a:pt x="28" y="313"/>
                </a:lnTo>
                <a:lnTo>
                  <a:pt x="40" y="301"/>
                </a:lnTo>
                <a:lnTo>
                  <a:pt x="54" y="292"/>
                </a:lnTo>
                <a:lnTo>
                  <a:pt x="68" y="283"/>
                </a:lnTo>
                <a:lnTo>
                  <a:pt x="82" y="278"/>
                </a:lnTo>
                <a:lnTo>
                  <a:pt x="96" y="273"/>
                </a:lnTo>
                <a:lnTo>
                  <a:pt x="108" y="272"/>
                </a:lnTo>
                <a:lnTo>
                  <a:pt x="120" y="273"/>
                </a:lnTo>
                <a:lnTo>
                  <a:pt x="133" y="275"/>
                </a:lnTo>
                <a:lnTo>
                  <a:pt x="145" y="278"/>
                </a:lnTo>
                <a:lnTo>
                  <a:pt x="155" y="284"/>
                </a:lnTo>
                <a:lnTo>
                  <a:pt x="166" y="290"/>
                </a:lnTo>
                <a:lnTo>
                  <a:pt x="175" y="298"/>
                </a:lnTo>
                <a:lnTo>
                  <a:pt x="183" y="307"/>
                </a:lnTo>
                <a:lnTo>
                  <a:pt x="189" y="316"/>
                </a:lnTo>
                <a:lnTo>
                  <a:pt x="194" y="328"/>
                </a:lnTo>
                <a:lnTo>
                  <a:pt x="195" y="342"/>
                </a:lnTo>
                <a:lnTo>
                  <a:pt x="194" y="356"/>
                </a:lnTo>
                <a:lnTo>
                  <a:pt x="189" y="366"/>
                </a:lnTo>
                <a:lnTo>
                  <a:pt x="183" y="377"/>
                </a:lnTo>
                <a:lnTo>
                  <a:pt x="175" y="386"/>
                </a:lnTo>
                <a:lnTo>
                  <a:pt x="166" y="396"/>
                </a:lnTo>
                <a:lnTo>
                  <a:pt x="155" y="402"/>
                </a:lnTo>
                <a:lnTo>
                  <a:pt x="143" y="406"/>
                </a:lnTo>
                <a:lnTo>
                  <a:pt x="132" y="411"/>
                </a:lnTo>
                <a:lnTo>
                  <a:pt x="120" y="412"/>
                </a:lnTo>
                <a:lnTo>
                  <a:pt x="109" y="414"/>
                </a:lnTo>
                <a:lnTo>
                  <a:pt x="96" y="412"/>
                </a:lnTo>
                <a:lnTo>
                  <a:pt x="82" y="409"/>
                </a:lnTo>
                <a:lnTo>
                  <a:pt x="68" y="403"/>
                </a:lnTo>
                <a:lnTo>
                  <a:pt x="53" y="396"/>
                </a:lnTo>
                <a:lnTo>
                  <a:pt x="40" y="386"/>
                </a:lnTo>
                <a:lnTo>
                  <a:pt x="27" y="374"/>
                </a:lnTo>
                <a:lnTo>
                  <a:pt x="16" y="360"/>
                </a:lnTo>
                <a:lnTo>
                  <a:pt x="8" y="345"/>
                </a:lnTo>
                <a:lnTo>
                  <a:pt x="2" y="328"/>
                </a:lnTo>
                <a:lnTo>
                  <a:pt x="1" y="310"/>
                </a:lnTo>
                <a:lnTo>
                  <a:pt x="3" y="292"/>
                </a:lnTo>
                <a:lnTo>
                  <a:pt x="8" y="275"/>
                </a:lnTo>
                <a:lnTo>
                  <a:pt x="16" y="260"/>
                </a:lnTo>
                <a:lnTo>
                  <a:pt x="28" y="246"/>
                </a:lnTo>
                <a:lnTo>
                  <a:pt x="40" y="234"/>
                </a:lnTo>
                <a:lnTo>
                  <a:pt x="54" y="224"/>
                </a:lnTo>
                <a:lnTo>
                  <a:pt x="68" y="215"/>
                </a:lnTo>
                <a:lnTo>
                  <a:pt x="82" y="211"/>
                </a:lnTo>
                <a:lnTo>
                  <a:pt x="96" y="206"/>
                </a:lnTo>
                <a:lnTo>
                  <a:pt x="108" y="205"/>
                </a:lnTo>
                <a:lnTo>
                  <a:pt x="120" y="206"/>
                </a:lnTo>
                <a:lnTo>
                  <a:pt x="133" y="208"/>
                </a:lnTo>
                <a:lnTo>
                  <a:pt x="145" y="211"/>
                </a:lnTo>
                <a:lnTo>
                  <a:pt x="155" y="217"/>
                </a:lnTo>
                <a:lnTo>
                  <a:pt x="166" y="223"/>
                </a:lnTo>
                <a:lnTo>
                  <a:pt x="175" y="231"/>
                </a:lnTo>
                <a:lnTo>
                  <a:pt x="183" y="240"/>
                </a:lnTo>
                <a:lnTo>
                  <a:pt x="189" y="249"/>
                </a:lnTo>
                <a:lnTo>
                  <a:pt x="194" y="261"/>
                </a:lnTo>
                <a:lnTo>
                  <a:pt x="195" y="275"/>
                </a:lnTo>
                <a:lnTo>
                  <a:pt x="194" y="289"/>
                </a:lnTo>
                <a:lnTo>
                  <a:pt x="189" y="299"/>
                </a:lnTo>
                <a:lnTo>
                  <a:pt x="183" y="310"/>
                </a:lnTo>
                <a:lnTo>
                  <a:pt x="175" y="319"/>
                </a:lnTo>
                <a:lnTo>
                  <a:pt x="166" y="328"/>
                </a:lnTo>
                <a:lnTo>
                  <a:pt x="155" y="334"/>
                </a:lnTo>
                <a:lnTo>
                  <a:pt x="143" y="339"/>
                </a:lnTo>
                <a:lnTo>
                  <a:pt x="132" y="344"/>
                </a:lnTo>
                <a:lnTo>
                  <a:pt x="120" y="345"/>
                </a:lnTo>
                <a:lnTo>
                  <a:pt x="109" y="347"/>
                </a:lnTo>
                <a:lnTo>
                  <a:pt x="96" y="345"/>
                </a:lnTo>
                <a:lnTo>
                  <a:pt x="82" y="342"/>
                </a:lnTo>
                <a:lnTo>
                  <a:pt x="67" y="336"/>
                </a:lnTo>
                <a:lnTo>
                  <a:pt x="53" y="328"/>
                </a:lnTo>
                <a:lnTo>
                  <a:pt x="39" y="319"/>
                </a:lnTo>
                <a:lnTo>
                  <a:pt x="27" y="307"/>
                </a:lnTo>
                <a:lnTo>
                  <a:pt x="16" y="293"/>
                </a:lnTo>
                <a:lnTo>
                  <a:pt x="8" y="278"/>
                </a:lnTo>
                <a:lnTo>
                  <a:pt x="2" y="261"/>
                </a:lnTo>
                <a:lnTo>
                  <a:pt x="1" y="243"/>
                </a:lnTo>
                <a:lnTo>
                  <a:pt x="2" y="224"/>
                </a:lnTo>
                <a:lnTo>
                  <a:pt x="8" y="208"/>
                </a:lnTo>
                <a:lnTo>
                  <a:pt x="16" y="192"/>
                </a:lnTo>
                <a:lnTo>
                  <a:pt x="27" y="179"/>
                </a:lnTo>
                <a:lnTo>
                  <a:pt x="40" y="167"/>
                </a:lnTo>
                <a:lnTo>
                  <a:pt x="54" y="157"/>
                </a:lnTo>
                <a:lnTo>
                  <a:pt x="68" y="148"/>
                </a:lnTo>
                <a:lnTo>
                  <a:pt x="82" y="144"/>
                </a:lnTo>
                <a:lnTo>
                  <a:pt x="96" y="139"/>
                </a:lnTo>
                <a:lnTo>
                  <a:pt x="108" y="137"/>
                </a:lnTo>
                <a:lnTo>
                  <a:pt x="120" y="139"/>
                </a:lnTo>
                <a:lnTo>
                  <a:pt x="132" y="141"/>
                </a:lnTo>
                <a:lnTo>
                  <a:pt x="145" y="144"/>
                </a:lnTo>
                <a:lnTo>
                  <a:pt x="155" y="150"/>
                </a:lnTo>
                <a:lnTo>
                  <a:pt x="166" y="156"/>
                </a:lnTo>
                <a:lnTo>
                  <a:pt x="175" y="164"/>
                </a:lnTo>
                <a:lnTo>
                  <a:pt x="183" y="173"/>
                </a:lnTo>
                <a:lnTo>
                  <a:pt x="189" y="182"/>
                </a:lnTo>
                <a:lnTo>
                  <a:pt x="193" y="194"/>
                </a:lnTo>
                <a:lnTo>
                  <a:pt x="195" y="208"/>
                </a:lnTo>
                <a:lnTo>
                  <a:pt x="193" y="221"/>
                </a:lnTo>
                <a:lnTo>
                  <a:pt x="189" y="232"/>
                </a:lnTo>
                <a:lnTo>
                  <a:pt x="183" y="243"/>
                </a:lnTo>
                <a:lnTo>
                  <a:pt x="175" y="252"/>
                </a:lnTo>
                <a:lnTo>
                  <a:pt x="166" y="261"/>
                </a:lnTo>
                <a:lnTo>
                  <a:pt x="155" y="267"/>
                </a:lnTo>
                <a:lnTo>
                  <a:pt x="143" y="272"/>
                </a:lnTo>
                <a:lnTo>
                  <a:pt x="132" y="276"/>
                </a:lnTo>
                <a:lnTo>
                  <a:pt x="120" y="278"/>
                </a:lnTo>
                <a:lnTo>
                  <a:pt x="108" y="280"/>
                </a:lnTo>
                <a:lnTo>
                  <a:pt x="96" y="278"/>
                </a:lnTo>
                <a:lnTo>
                  <a:pt x="82" y="275"/>
                </a:lnTo>
                <a:lnTo>
                  <a:pt x="68" y="269"/>
                </a:lnTo>
                <a:lnTo>
                  <a:pt x="54" y="260"/>
                </a:lnTo>
                <a:lnTo>
                  <a:pt x="40" y="249"/>
                </a:lnTo>
                <a:lnTo>
                  <a:pt x="28" y="237"/>
                </a:lnTo>
                <a:lnTo>
                  <a:pt x="16" y="223"/>
                </a:lnTo>
                <a:lnTo>
                  <a:pt x="8" y="208"/>
                </a:lnTo>
                <a:lnTo>
                  <a:pt x="2" y="189"/>
                </a:lnTo>
                <a:lnTo>
                  <a:pt x="1" y="171"/>
                </a:lnTo>
                <a:lnTo>
                  <a:pt x="2" y="153"/>
                </a:lnTo>
                <a:lnTo>
                  <a:pt x="8" y="136"/>
                </a:lnTo>
                <a:lnTo>
                  <a:pt x="18" y="121"/>
                </a:lnTo>
                <a:lnTo>
                  <a:pt x="28" y="108"/>
                </a:lnTo>
                <a:lnTo>
                  <a:pt x="41" y="96"/>
                </a:lnTo>
                <a:lnTo>
                  <a:pt x="55" y="85"/>
                </a:lnTo>
                <a:lnTo>
                  <a:pt x="69" y="78"/>
                </a:lnTo>
                <a:lnTo>
                  <a:pt x="84" y="72"/>
                </a:lnTo>
                <a:lnTo>
                  <a:pt x="98" y="69"/>
                </a:lnTo>
                <a:lnTo>
                  <a:pt x="109" y="67"/>
                </a:lnTo>
                <a:lnTo>
                  <a:pt x="120" y="69"/>
                </a:lnTo>
                <a:lnTo>
                  <a:pt x="132" y="72"/>
                </a:lnTo>
                <a:lnTo>
                  <a:pt x="143" y="76"/>
                </a:lnTo>
                <a:lnTo>
                  <a:pt x="154" y="82"/>
                </a:lnTo>
                <a:lnTo>
                  <a:pt x="164" y="88"/>
                </a:lnTo>
                <a:lnTo>
                  <a:pt x="175" y="98"/>
                </a:lnTo>
                <a:lnTo>
                  <a:pt x="182" y="107"/>
                </a:lnTo>
                <a:lnTo>
                  <a:pt x="189" y="116"/>
                </a:lnTo>
                <a:lnTo>
                  <a:pt x="193" y="128"/>
                </a:lnTo>
                <a:lnTo>
                  <a:pt x="194" y="139"/>
                </a:lnTo>
                <a:lnTo>
                  <a:pt x="193" y="150"/>
                </a:lnTo>
                <a:lnTo>
                  <a:pt x="190" y="160"/>
                </a:lnTo>
                <a:lnTo>
                  <a:pt x="184" y="171"/>
                </a:lnTo>
                <a:lnTo>
                  <a:pt x="177" y="180"/>
                </a:lnTo>
                <a:lnTo>
                  <a:pt x="169" y="188"/>
                </a:lnTo>
                <a:lnTo>
                  <a:pt x="159" y="195"/>
                </a:lnTo>
                <a:lnTo>
                  <a:pt x="148" y="201"/>
                </a:lnTo>
                <a:lnTo>
                  <a:pt x="135" y="206"/>
                </a:lnTo>
                <a:lnTo>
                  <a:pt x="122" y="208"/>
                </a:lnTo>
                <a:lnTo>
                  <a:pt x="109" y="209"/>
                </a:lnTo>
                <a:lnTo>
                  <a:pt x="94" y="208"/>
                </a:lnTo>
                <a:lnTo>
                  <a:pt x="80" y="203"/>
                </a:lnTo>
                <a:lnTo>
                  <a:pt x="64" y="197"/>
                </a:lnTo>
                <a:lnTo>
                  <a:pt x="50" y="188"/>
                </a:lnTo>
                <a:lnTo>
                  <a:pt x="38" y="177"/>
                </a:lnTo>
                <a:lnTo>
                  <a:pt x="25" y="164"/>
                </a:lnTo>
                <a:lnTo>
                  <a:pt x="15" y="150"/>
                </a:lnTo>
                <a:lnTo>
                  <a:pt x="7" y="134"/>
                </a:lnTo>
                <a:lnTo>
                  <a:pt x="2" y="119"/>
                </a:lnTo>
                <a:lnTo>
                  <a:pt x="0" y="102"/>
                </a:lnTo>
                <a:lnTo>
                  <a:pt x="2" y="87"/>
                </a:lnTo>
                <a:lnTo>
                  <a:pt x="7" y="72"/>
                </a:lnTo>
                <a:lnTo>
                  <a:pt x="15" y="57"/>
                </a:lnTo>
                <a:lnTo>
                  <a:pt x="25" y="43"/>
                </a:lnTo>
                <a:lnTo>
                  <a:pt x="38" y="31"/>
                </a:lnTo>
                <a:lnTo>
                  <a:pt x="50" y="21"/>
                </a:lnTo>
                <a:lnTo>
                  <a:pt x="66" y="12"/>
                </a:lnTo>
                <a:lnTo>
                  <a:pt x="80" y="6"/>
                </a:lnTo>
                <a:lnTo>
                  <a:pt x="95" y="2"/>
                </a:lnTo>
                <a:lnTo>
                  <a:pt x="110"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Freeform 47"/>
          <p:cNvSpPr>
            <a:spLocks/>
          </p:cNvSpPr>
          <p:nvPr/>
        </p:nvSpPr>
        <p:spPr bwMode="auto">
          <a:xfrm>
            <a:off x="1014413"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p:cNvSpPr>
            <a:spLocks noChangeShapeType="1"/>
          </p:cNvSpPr>
          <p:nvPr/>
        </p:nvSpPr>
        <p:spPr bwMode="auto">
          <a:xfrm>
            <a:off x="762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5" name="Line 49"/>
          <p:cNvSpPr>
            <a:spLocks noChangeShapeType="1"/>
          </p:cNvSpPr>
          <p:nvPr/>
        </p:nvSpPr>
        <p:spPr bwMode="auto">
          <a:xfrm>
            <a:off x="533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6" name="Oval 50"/>
          <p:cNvSpPr>
            <a:spLocks noChangeArrowheads="1"/>
          </p:cNvSpPr>
          <p:nvPr/>
        </p:nvSpPr>
        <p:spPr bwMode="auto">
          <a:xfrm>
            <a:off x="698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7" name="Line 51"/>
          <p:cNvSpPr>
            <a:spLocks noChangeShapeType="1"/>
          </p:cNvSpPr>
          <p:nvPr/>
        </p:nvSpPr>
        <p:spPr bwMode="auto">
          <a:xfrm>
            <a:off x="4191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8" name="Line 52"/>
          <p:cNvSpPr>
            <a:spLocks noChangeShapeType="1"/>
          </p:cNvSpPr>
          <p:nvPr/>
        </p:nvSpPr>
        <p:spPr bwMode="auto">
          <a:xfrm>
            <a:off x="3962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9" name="Oval 53"/>
          <p:cNvSpPr>
            <a:spLocks noChangeArrowheads="1"/>
          </p:cNvSpPr>
          <p:nvPr/>
        </p:nvSpPr>
        <p:spPr bwMode="auto">
          <a:xfrm>
            <a:off x="4127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0" name="Line 54"/>
          <p:cNvSpPr>
            <a:spLocks noChangeShapeType="1"/>
          </p:cNvSpPr>
          <p:nvPr/>
        </p:nvSpPr>
        <p:spPr bwMode="auto">
          <a:xfrm>
            <a:off x="4191000" y="4262438"/>
            <a:ext cx="0" cy="5270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1" name="Line 55"/>
          <p:cNvSpPr>
            <a:spLocks noChangeShapeType="1"/>
          </p:cNvSpPr>
          <p:nvPr/>
        </p:nvSpPr>
        <p:spPr bwMode="auto">
          <a:xfrm>
            <a:off x="3962400" y="4543425"/>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2" name="Oval 56"/>
          <p:cNvSpPr>
            <a:spLocks noChangeArrowheads="1"/>
          </p:cNvSpPr>
          <p:nvPr/>
        </p:nvSpPr>
        <p:spPr bwMode="auto">
          <a:xfrm>
            <a:off x="4127500"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3" name="Freeform 57"/>
          <p:cNvSpPr>
            <a:spLocks/>
          </p:cNvSpPr>
          <p:nvPr/>
        </p:nvSpPr>
        <p:spPr bwMode="auto">
          <a:xfrm>
            <a:off x="4075113" y="4797425"/>
            <a:ext cx="269875" cy="714375"/>
          </a:xfrm>
          <a:custGeom>
            <a:avLst/>
            <a:gdLst>
              <a:gd name="T0" fmla="*/ 155591 w 196"/>
              <a:gd name="T1" fmla="*/ 7426 h 481"/>
              <a:gd name="T2" fmla="*/ 213422 w 196"/>
              <a:gd name="T3" fmla="*/ 41585 h 481"/>
              <a:gd name="T4" fmla="*/ 257483 w 196"/>
              <a:gd name="T5" fmla="*/ 100993 h 481"/>
              <a:gd name="T6" fmla="*/ 264367 w 196"/>
              <a:gd name="T7" fmla="*/ 181193 h 481"/>
              <a:gd name="T8" fmla="*/ 229945 w 196"/>
              <a:gd name="T9" fmla="*/ 249511 h 481"/>
              <a:gd name="T10" fmla="*/ 174868 w 196"/>
              <a:gd name="T11" fmla="*/ 294067 h 481"/>
              <a:gd name="T12" fmla="*/ 119791 w 196"/>
              <a:gd name="T13" fmla="*/ 310404 h 481"/>
              <a:gd name="T14" fmla="*/ 68846 w 196"/>
              <a:gd name="T15" fmla="*/ 301493 h 481"/>
              <a:gd name="T16" fmla="*/ 27538 w 196"/>
              <a:gd name="T17" fmla="*/ 271789 h 481"/>
              <a:gd name="T18" fmla="*/ 1377 w 196"/>
              <a:gd name="T19" fmla="*/ 225748 h 481"/>
              <a:gd name="T20" fmla="*/ 8261 w 196"/>
              <a:gd name="T21" fmla="*/ 169311 h 481"/>
              <a:gd name="T22" fmla="*/ 39930 w 196"/>
              <a:gd name="T23" fmla="*/ 126241 h 481"/>
              <a:gd name="T24" fmla="*/ 86746 w 196"/>
              <a:gd name="T25" fmla="*/ 103963 h 481"/>
              <a:gd name="T26" fmla="*/ 136314 w 196"/>
              <a:gd name="T27" fmla="*/ 100993 h 481"/>
              <a:gd name="T28" fmla="*/ 195522 w 196"/>
              <a:gd name="T29" fmla="*/ 126241 h 481"/>
              <a:gd name="T30" fmla="*/ 246467 w 196"/>
              <a:gd name="T31" fmla="*/ 178222 h 481"/>
              <a:gd name="T32" fmla="*/ 267121 w 196"/>
              <a:gd name="T33" fmla="*/ 253967 h 481"/>
              <a:gd name="T34" fmla="*/ 246467 w 196"/>
              <a:gd name="T35" fmla="*/ 328226 h 481"/>
              <a:gd name="T36" fmla="*/ 194145 w 196"/>
              <a:gd name="T37" fmla="*/ 380208 h 481"/>
              <a:gd name="T38" fmla="*/ 136314 w 196"/>
              <a:gd name="T39" fmla="*/ 406941 h 481"/>
              <a:gd name="T40" fmla="*/ 85369 w 196"/>
              <a:gd name="T41" fmla="*/ 405456 h 481"/>
              <a:gd name="T42" fmla="*/ 39930 w 196"/>
              <a:gd name="T43" fmla="*/ 383178 h 481"/>
              <a:gd name="T44" fmla="*/ 8261 w 196"/>
              <a:gd name="T45" fmla="*/ 344563 h 481"/>
              <a:gd name="T46" fmla="*/ 1377 w 196"/>
              <a:gd name="T47" fmla="*/ 285156 h 481"/>
              <a:gd name="T48" fmla="*/ 27538 w 196"/>
              <a:gd name="T49" fmla="*/ 240600 h 481"/>
              <a:gd name="T50" fmla="*/ 71599 w 196"/>
              <a:gd name="T51" fmla="*/ 210897 h 481"/>
              <a:gd name="T52" fmla="*/ 118415 w 196"/>
              <a:gd name="T53" fmla="*/ 199015 h 481"/>
              <a:gd name="T54" fmla="*/ 176245 w 196"/>
              <a:gd name="T55" fmla="*/ 215352 h 481"/>
              <a:gd name="T56" fmla="*/ 231321 w 196"/>
              <a:gd name="T57" fmla="*/ 258423 h 481"/>
              <a:gd name="T58" fmla="*/ 265744 w 196"/>
              <a:gd name="T59" fmla="*/ 325256 h 481"/>
              <a:gd name="T60" fmla="*/ 257483 w 196"/>
              <a:gd name="T61" fmla="*/ 405456 h 481"/>
              <a:gd name="T62" fmla="*/ 213422 w 196"/>
              <a:gd name="T63" fmla="*/ 466349 h 481"/>
              <a:gd name="T64" fmla="*/ 155591 w 196"/>
              <a:gd name="T65" fmla="*/ 500508 h 481"/>
              <a:gd name="T66" fmla="*/ 103268 w 196"/>
              <a:gd name="T67" fmla="*/ 506449 h 481"/>
              <a:gd name="T68" fmla="*/ 55077 w 196"/>
              <a:gd name="T69" fmla="*/ 491597 h 481"/>
              <a:gd name="T70" fmla="*/ 16523 w 196"/>
              <a:gd name="T71" fmla="*/ 457438 h 481"/>
              <a:gd name="T72" fmla="*/ 0 w 196"/>
              <a:gd name="T73" fmla="*/ 405456 h 481"/>
              <a:gd name="T74" fmla="*/ 16523 w 196"/>
              <a:gd name="T75" fmla="*/ 353475 h 481"/>
              <a:gd name="T76" fmla="*/ 55077 w 196"/>
              <a:gd name="T77" fmla="*/ 316345 h 481"/>
              <a:gd name="T78" fmla="*/ 103268 w 196"/>
              <a:gd name="T79" fmla="*/ 301493 h 481"/>
              <a:gd name="T80" fmla="*/ 155591 w 196"/>
              <a:gd name="T81" fmla="*/ 305949 h 481"/>
              <a:gd name="T82" fmla="*/ 213422 w 196"/>
              <a:gd name="T83" fmla="*/ 344563 h 481"/>
              <a:gd name="T84" fmla="*/ 257483 w 196"/>
              <a:gd name="T85" fmla="*/ 405456 h 481"/>
              <a:gd name="T86" fmla="*/ 265744 w 196"/>
              <a:gd name="T87" fmla="*/ 487141 h 481"/>
              <a:gd name="T88" fmla="*/ 229945 w 196"/>
              <a:gd name="T89" fmla="*/ 552490 h 481"/>
              <a:gd name="T90" fmla="*/ 173491 w 196"/>
              <a:gd name="T91" fmla="*/ 597045 h 481"/>
              <a:gd name="T92" fmla="*/ 118415 w 196"/>
              <a:gd name="T93" fmla="*/ 613382 h 481"/>
              <a:gd name="T94" fmla="*/ 71599 w 196"/>
              <a:gd name="T95" fmla="*/ 600016 h 481"/>
              <a:gd name="T96" fmla="*/ 27538 w 196"/>
              <a:gd name="T97" fmla="*/ 568827 h 481"/>
              <a:gd name="T98" fmla="*/ 2754 w 196"/>
              <a:gd name="T99" fmla="*/ 522786 h 481"/>
              <a:gd name="T100" fmla="*/ 6885 w 196"/>
              <a:gd name="T101" fmla="*/ 475260 h 481"/>
              <a:gd name="T102" fmla="*/ 35800 w 196"/>
              <a:gd name="T103" fmla="*/ 435160 h 481"/>
              <a:gd name="T104" fmla="*/ 82615 w 196"/>
              <a:gd name="T105" fmla="*/ 406941 h 481"/>
              <a:gd name="T106" fmla="*/ 139068 w 196"/>
              <a:gd name="T107" fmla="*/ 405456 h 481"/>
              <a:gd name="T108" fmla="*/ 199652 w 196"/>
              <a:gd name="T109" fmla="*/ 435160 h 481"/>
              <a:gd name="T110" fmla="*/ 247844 w 196"/>
              <a:gd name="T111" fmla="*/ 491597 h 481"/>
              <a:gd name="T112" fmla="*/ 268498 w 196"/>
              <a:gd name="T113" fmla="*/ 561401 h 481"/>
              <a:gd name="T114" fmla="*/ 247844 w 196"/>
              <a:gd name="T115" fmla="*/ 628234 h 481"/>
              <a:gd name="T116" fmla="*/ 199652 w 196"/>
              <a:gd name="T117" fmla="*/ 681701 h 481"/>
              <a:gd name="T118" fmla="*/ 137691 w 196"/>
              <a:gd name="T119" fmla="*/ 709919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0"/>
                </a:moveTo>
                <a:lnTo>
                  <a:pt x="99" y="2"/>
                </a:lnTo>
                <a:lnTo>
                  <a:pt x="113" y="5"/>
                </a:lnTo>
                <a:lnTo>
                  <a:pt x="127" y="11"/>
                </a:lnTo>
                <a:lnTo>
                  <a:pt x="142" y="18"/>
                </a:lnTo>
                <a:lnTo>
                  <a:pt x="155" y="28"/>
                </a:lnTo>
                <a:lnTo>
                  <a:pt x="168" y="40"/>
                </a:lnTo>
                <a:lnTo>
                  <a:pt x="179" y="54"/>
                </a:lnTo>
                <a:lnTo>
                  <a:pt x="187" y="68"/>
                </a:lnTo>
                <a:lnTo>
                  <a:pt x="193" y="85"/>
                </a:lnTo>
                <a:lnTo>
                  <a:pt x="194" y="104"/>
                </a:lnTo>
                <a:lnTo>
                  <a:pt x="192" y="122"/>
                </a:lnTo>
                <a:lnTo>
                  <a:pt x="187" y="139"/>
                </a:lnTo>
                <a:lnTo>
                  <a:pt x="179" y="154"/>
                </a:lnTo>
                <a:lnTo>
                  <a:pt x="167" y="168"/>
                </a:lnTo>
                <a:lnTo>
                  <a:pt x="155" y="180"/>
                </a:lnTo>
                <a:lnTo>
                  <a:pt x="141" y="189"/>
                </a:lnTo>
                <a:lnTo>
                  <a:pt x="127" y="198"/>
                </a:lnTo>
                <a:lnTo>
                  <a:pt x="113" y="203"/>
                </a:lnTo>
                <a:lnTo>
                  <a:pt x="99" y="207"/>
                </a:lnTo>
                <a:lnTo>
                  <a:pt x="87" y="209"/>
                </a:lnTo>
                <a:lnTo>
                  <a:pt x="75" y="207"/>
                </a:lnTo>
                <a:lnTo>
                  <a:pt x="62" y="206"/>
                </a:lnTo>
                <a:lnTo>
                  <a:pt x="50" y="203"/>
                </a:lnTo>
                <a:lnTo>
                  <a:pt x="40" y="196"/>
                </a:lnTo>
                <a:lnTo>
                  <a:pt x="29" y="190"/>
                </a:lnTo>
                <a:lnTo>
                  <a:pt x="20" y="183"/>
                </a:lnTo>
                <a:lnTo>
                  <a:pt x="12" y="174"/>
                </a:lnTo>
                <a:lnTo>
                  <a:pt x="6" y="165"/>
                </a:lnTo>
                <a:lnTo>
                  <a:pt x="1" y="152"/>
                </a:lnTo>
                <a:lnTo>
                  <a:pt x="0" y="139"/>
                </a:lnTo>
                <a:lnTo>
                  <a:pt x="1" y="125"/>
                </a:lnTo>
                <a:lnTo>
                  <a:pt x="6" y="114"/>
                </a:lnTo>
                <a:lnTo>
                  <a:pt x="12" y="104"/>
                </a:lnTo>
                <a:lnTo>
                  <a:pt x="20" y="94"/>
                </a:lnTo>
                <a:lnTo>
                  <a:pt x="29" y="85"/>
                </a:lnTo>
                <a:lnTo>
                  <a:pt x="40" y="79"/>
                </a:lnTo>
                <a:lnTo>
                  <a:pt x="52" y="75"/>
                </a:lnTo>
                <a:lnTo>
                  <a:pt x="63" y="70"/>
                </a:lnTo>
                <a:lnTo>
                  <a:pt x="75" y="68"/>
                </a:lnTo>
                <a:lnTo>
                  <a:pt x="86" y="67"/>
                </a:lnTo>
                <a:lnTo>
                  <a:pt x="99" y="68"/>
                </a:lnTo>
                <a:lnTo>
                  <a:pt x="113" y="71"/>
                </a:lnTo>
                <a:lnTo>
                  <a:pt x="127" y="78"/>
                </a:lnTo>
                <a:lnTo>
                  <a:pt x="142" y="85"/>
                </a:lnTo>
                <a:lnTo>
                  <a:pt x="155" y="94"/>
                </a:lnTo>
                <a:lnTo>
                  <a:pt x="168" y="107"/>
                </a:lnTo>
                <a:lnTo>
                  <a:pt x="179" y="120"/>
                </a:lnTo>
                <a:lnTo>
                  <a:pt x="187" y="136"/>
                </a:lnTo>
                <a:lnTo>
                  <a:pt x="193" y="152"/>
                </a:lnTo>
                <a:lnTo>
                  <a:pt x="194" y="171"/>
                </a:lnTo>
                <a:lnTo>
                  <a:pt x="192" y="189"/>
                </a:lnTo>
                <a:lnTo>
                  <a:pt x="187" y="206"/>
                </a:lnTo>
                <a:lnTo>
                  <a:pt x="179" y="221"/>
                </a:lnTo>
                <a:lnTo>
                  <a:pt x="167" y="235"/>
                </a:lnTo>
                <a:lnTo>
                  <a:pt x="155" y="247"/>
                </a:lnTo>
                <a:lnTo>
                  <a:pt x="141" y="256"/>
                </a:lnTo>
                <a:lnTo>
                  <a:pt x="127" y="265"/>
                </a:lnTo>
                <a:lnTo>
                  <a:pt x="113" y="270"/>
                </a:lnTo>
                <a:lnTo>
                  <a:pt x="99" y="274"/>
                </a:lnTo>
                <a:lnTo>
                  <a:pt x="87" y="276"/>
                </a:lnTo>
                <a:lnTo>
                  <a:pt x="75" y="274"/>
                </a:lnTo>
                <a:lnTo>
                  <a:pt x="62" y="273"/>
                </a:lnTo>
                <a:lnTo>
                  <a:pt x="50" y="270"/>
                </a:lnTo>
                <a:lnTo>
                  <a:pt x="40" y="264"/>
                </a:lnTo>
                <a:lnTo>
                  <a:pt x="29" y="258"/>
                </a:lnTo>
                <a:lnTo>
                  <a:pt x="20" y="250"/>
                </a:lnTo>
                <a:lnTo>
                  <a:pt x="12" y="241"/>
                </a:lnTo>
                <a:lnTo>
                  <a:pt x="6" y="232"/>
                </a:lnTo>
                <a:lnTo>
                  <a:pt x="1" y="219"/>
                </a:lnTo>
                <a:lnTo>
                  <a:pt x="0" y="206"/>
                </a:lnTo>
                <a:lnTo>
                  <a:pt x="1" y="192"/>
                </a:lnTo>
                <a:lnTo>
                  <a:pt x="6" y="181"/>
                </a:lnTo>
                <a:lnTo>
                  <a:pt x="12" y="171"/>
                </a:lnTo>
                <a:lnTo>
                  <a:pt x="20" y="162"/>
                </a:lnTo>
                <a:lnTo>
                  <a:pt x="29" y="152"/>
                </a:lnTo>
                <a:lnTo>
                  <a:pt x="40" y="146"/>
                </a:lnTo>
                <a:lnTo>
                  <a:pt x="52" y="142"/>
                </a:lnTo>
                <a:lnTo>
                  <a:pt x="63" y="137"/>
                </a:lnTo>
                <a:lnTo>
                  <a:pt x="75" y="136"/>
                </a:lnTo>
                <a:lnTo>
                  <a:pt x="86" y="134"/>
                </a:lnTo>
                <a:lnTo>
                  <a:pt x="99" y="136"/>
                </a:lnTo>
                <a:lnTo>
                  <a:pt x="113" y="139"/>
                </a:lnTo>
                <a:lnTo>
                  <a:pt x="128" y="145"/>
                </a:lnTo>
                <a:lnTo>
                  <a:pt x="142" y="152"/>
                </a:lnTo>
                <a:lnTo>
                  <a:pt x="156" y="162"/>
                </a:lnTo>
                <a:lnTo>
                  <a:pt x="168" y="174"/>
                </a:lnTo>
                <a:lnTo>
                  <a:pt x="179" y="187"/>
                </a:lnTo>
                <a:lnTo>
                  <a:pt x="187" y="203"/>
                </a:lnTo>
                <a:lnTo>
                  <a:pt x="193" y="219"/>
                </a:lnTo>
                <a:lnTo>
                  <a:pt x="194" y="238"/>
                </a:lnTo>
                <a:lnTo>
                  <a:pt x="193" y="256"/>
                </a:lnTo>
                <a:lnTo>
                  <a:pt x="187" y="273"/>
                </a:lnTo>
                <a:lnTo>
                  <a:pt x="179" y="288"/>
                </a:lnTo>
                <a:lnTo>
                  <a:pt x="168" y="302"/>
                </a:lnTo>
                <a:lnTo>
                  <a:pt x="155" y="314"/>
                </a:lnTo>
                <a:lnTo>
                  <a:pt x="141" y="323"/>
                </a:lnTo>
                <a:lnTo>
                  <a:pt x="127" y="332"/>
                </a:lnTo>
                <a:lnTo>
                  <a:pt x="113" y="337"/>
                </a:lnTo>
                <a:lnTo>
                  <a:pt x="99" y="341"/>
                </a:lnTo>
                <a:lnTo>
                  <a:pt x="87" y="343"/>
                </a:lnTo>
                <a:lnTo>
                  <a:pt x="75" y="341"/>
                </a:lnTo>
                <a:lnTo>
                  <a:pt x="63" y="340"/>
                </a:lnTo>
                <a:lnTo>
                  <a:pt x="50" y="337"/>
                </a:lnTo>
                <a:lnTo>
                  <a:pt x="40" y="331"/>
                </a:lnTo>
                <a:lnTo>
                  <a:pt x="29" y="324"/>
                </a:lnTo>
                <a:lnTo>
                  <a:pt x="20" y="317"/>
                </a:lnTo>
                <a:lnTo>
                  <a:pt x="12" y="308"/>
                </a:lnTo>
                <a:lnTo>
                  <a:pt x="6" y="299"/>
                </a:lnTo>
                <a:lnTo>
                  <a:pt x="2" y="287"/>
                </a:lnTo>
                <a:lnTo>
                  <a:pt x="0" y="273"/>
                </a:lnTo>
                <a:lnTo>
                  <a:pt x="2" y="259"/>
                </a:lnTo>
                <a:lnTo>
                  <a:pt x="6" y="248"/>
                </a:lnTo>
                <a:lnTo>
                  <a:pt x="12" y="238"/>
                </a:lnTo>
                <a:lnTo>
                  <a:pt x="20" y="229"/>
                </a:lnTo>
                <a:lnTo>
                  <a:pt x="29" y="219"/>
                </a:lnTo>
                <a:lnTo>
                  <a:pt x="40" y="213"/>
                </a:lnTo>
                <a:lnTo>
                  <a:pt x="52" y="209"/>
                </a:lnTo>
                <a:lnTo>
                  <a:pt x="63" y="204"/>
                </a:lnTo>
                <a:lnTo>
                  <a:pt x="75" y="203"/>
                </a:lnTo>
                <a:lnTo>
                  <a:pt x="87" y="201"/>
                </a:lnTo>
                <a:lnTo>
                  <a:pt x="99" y="203"/>
                </a:lnTo>
                <a:lnTo>
                  <a:pt x="113" y="206"/>
                </a:lnTo>
                <a:lnTo>
                  <a:pt x="127" y="212"/>
                </a:lnTo>
                <a:lnTo>
                  <a:pt x="141" y="221"/>
                </a:lnTo>
                <a:lnTo>
                  <a:pt x="155" y="232"/>
                </a:lnTo>
                <a:lnTo>
                  <a:pt x="167" y="244"/>
                </a:lnTo>
                <a:lnTo>
                  <a:pt x="179" y="258"/>
                </a:lnTo>
                <a:lnTo>
                  <a:pt x="187" y="273"/>
                </a:lnTo>
                <a:lnTo>
                  <a:pt x="193" y="291"/>
                </a:lnTo>
                <a:lnTo>
                  <a:pt x="194" y="309"/>
                </a:lnTo>
                <a:lnTo>
                  <a:pt x="193" y="328"/>
                </a:lnTo>
                <a:lnTo>
                  <a:pt x="187" y="344"/>
                </a:lnTo>
                <a:lnTo>
                  <a:pt x="177" y="360"/>
                </a:lnTo>
                <a:lnTo>
                  <a:pt x="167" y="372"/>
                </a:lnTo>
                <a:lnTo>
                  <a:pt x="154" y="384"/>
                </a:lnTo>
                <a:lnTo>
                  <a:pt x="140" y="395"/>
                </a:lnTo>
                <a:lnTo>
                  <a:pt x="126" y="402"/>
                </a:lnTo>
                <a:lnTo>
                  <a:pt x="111" y="409"/>
                </a:lnTo>
                <a:lnTo>
                  <a:pt x="97" y="412"/>
                </a:lnTo>
                <a:lnTo>
                  <a:pt x="86" y="413"/>
                </a:lnTo>
                <a:lnTo>
                  <a:pt x="75" y="412"/>
                </a:lnTo>
                <a:lnTo>
                  <a:pt x="63" y="409"/>
                </a:lnTo>
                <a:lnTo>
                  <a:pt x="52" y="404"/>
                </a:lnTo>
                <a:lnTo>
                  <a:pt x="41" y="398"/>
                </a:lnTo>
                <a:lnTo>
                  <a:pt x="31" y="392"/>
                </a:lnTo>
                <a:lnTo>
                  <a:pt x="20" y="383"/>
                </a:lnTo>
                <a:lnTo>
                  <a:pt x="13" y="373"/>
                </a:lnTo>
                <a:lnTo>
                  <a:pt x="6" y="364"/>
                </a:lnTo>
                <a:lnTo>
                  <a:pt x="2" y="352"/>
                </a:lnTo>
                <a:lnTo>
                  <a:pt x="1" y="341"/>
                </a:lnTo>
                <a:lnTo>
                  <a:pt x="2" y="331"/>
                </a:lnTo>
                <a:lnTo>
                  <a:pt x="5" y="320"/>
                </a:lnTo>
                <a:lnTo>
                  <a:pt x="11" y="309"/>
                </a:lnTo>
                <a:lnTo>
                  <a:pt x="18" y="300"/>
                </a:lnTo>
                <a:lnTo>
                  <a:pt x="26" y="293"/>
                </a:lnTo>
                <a:lnTo>
                  <a:pt x="36" y="285"/>
                </a:lnTo>
                <a:lnTo>
                  <a:pt x="47" y="279"/>
                </a:lnTo>
                <a:lnTo>
                  <a:pt x="60" y="274"/>
                </a:lnTo>
                <a:lnTo>
                  <a:pt x="73" y="273"/>
                </a:lnTo>
                <a:lnTo>
                  <a:pt x="86" y="271"/>
                </a:lnTo>
                <a:lnTo>
                  <a:pt x="101" y="273"/>
                </a:lnTo>
                <a:lnTo>
                  <a:pt x="115" y="277"/>
                </a:lnTo>
                <a:lnTo>
                  <a:pt x="131" y="284"/>
                </a:lnTo>
                <a:lnTo>
                  <a:pt x="145" y="293"/>
                </a:lnTo>
                <a:lnTo>
                  <a:pt x="157" y="303"/>
                </a:lnTo>
                <a:lnTo>
                  <a:pt x="170" y="317"/>
                </a:lnTo>
                <a:lnTo>
                  <a:pt x="180" y="331"/>
                </a:lnTo>
                <a:lnTo>
                  <a:pt x="188" y="346"/>
                </a:lnTo>
                <a:lnTo>
                  <a:pt x="193" y="361"/>
                </a:lnTo>
                <a:lnTo>
                  <a:pt x="195" y="378"/>
                </a:lnTo>
                <a:lnTo>
                  <a:pt x="193" y="393"/>
                </a:lnTo>
                <a:lnTo>
                  <a:pt x="188" y="409"/>
                </a:lnTo>
                <a:lnTo>
                  <a:pt x="180" y="423"/>
                </a:lnTo>
                <a:lnTo>
                  <a:pt x="170" y="437"/>
                </a:lnTo>
                <a:lnTo>
                  <a:pt x="157" y="449"/>
                </a:lnTo>
                <a:lnTo>
                  <a:pt x="145" y="459"/>
                </a:lnTo>
                <a:lnTo>
                  <a:pt x="129" y="468"/>
                </a:lnTo>
                <a:lnTo>
                  <a:pt x="115" y="474"/>
                </a:lnTo>
                <a:lnTo>
                  <a:pt x="100" y="478"/>
                </a:lnTo>
                <a:lnTo>
                  <a:pt x="85" y="48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Freeform 58"/>
          <p:cNvSpPr>
            <a:spLocks/>
          </p:cNvSpPr>
          <p:nvPr/>
        </p:nvSpPr>
        <p:spPr bwMode="auto">
          <a:xfrm>
            <a:off x="3290888"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p:cNvSpPr>
            <a:spLocks noChangeShapeType="1"/>
          </p:cNvSpPr>
          <p:nvPr/>
        </p:nvSpPr>
        <p:spPr bwMode="auto">
          <a:xfrm>
            <a:off x="303847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6" name="Line 60"/>
          <p:cNvSpPr>
            <a:spLocks noChangeShapeType="1"/>
          </p:cNvSpPr>
          <p:nvPr/>
        </p:nvSpPr>
        <p:spPr bwMode="auto">
          <a:xfrm>
            <a:off x="280987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7" name="Oval 61"/>
          <p:cNvSpPr>
            <a:spLocks noChangeArrowheads="1"/>
          </p:cNvSpPr>
          <p:nvPr/>
        </p:nvSpPr>
        <p:spPr bwMode="auto">
          <a:xfrm>
            <a:off x="297497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8" name="Freeform 62"/>
          <p:cNvSpPr>
            <a:spLocks/>
          </p:cNvSpPr>
          <p:nvPr/>
        </p:nvSpPr>
        <p:spPr bwMode="auto">
          <a:xfrm>
            <a:off x="2149475" y="5643563"/>
            <a:ext cx="665163" cy="293687"/>
          </a:xfrm>
          <a:custGeom>
            <a:avLst/>
            <a:gdLst>
              <a:gd name="T0" fmla="*/ 656883 w 482"/>
              <a:gd name="T1" fmla="*/ 168460 h 197"/>
              <a:gd name="T2" fmla="*/ 625143 w 482"/>
              <a:gd name="T3" fmla="*/ 232564 h 197"/>
              <a:gd name="T4" fmla="*/ 568563 w 482"/>
              <a:gd name="T5" fmla="*/ 280270 h 197"/>
              <a:gd name="T6" fmla="*/ 495422 w 482"/>
              <a:gd name="T7" fmla="*/ 286233 h 197"/>
              <a:gd name="T8" fmla="*/ 431942 w 482"/>
              <a:gd name="T9" fmla="*/ 250454 h 197"/>
              <a:gd name="T10" fmla="*/ 390542 w 482"/>
              <a:gd name="T11" fmla="*/ 190822 h 197"/>
              <a:gd name="T12" fmla="*/ 375362 w 482"/>
              <a:gd name="T13" fmla="*/ 129699 h 197"/>
              <a:gd name="T14" fmla="*/ 383642 w 482"/>
              <a:gd name="T15" fmla="*/ 76031 h 197"/>
              <a:gd name="T16" fmla="*/ 411242 w 482"/>
              <a:gd name="T17" fmla="*/ 29816 h 197"/>
              <a:gd name="T18" fmla="*/ 452642 w 482"/>
              <a:gd name="T19" fmla="*/ 1491 h 197"/>
              <a:gd name="T20" fmla="*/ 505082 w 482"/>
              <a:gd name="T21" fmla="*/ 8945 h 197"/>
              <a:gd name="T22" fmla="*/ 546482 w 482"/>
              <a:gd name="T23" fmla="*/ 44724 h 197"/>
              <a:gd name="T24" fmla="*/ 567183 w 482"/>
              <a:gd name="T25" fmla="*/ 95411 h 197"/>
              <a:gd name="T26" fmla="*/ 568563 w 482"/>
              <a:gd name="T27" fmla="*/ 147589 h 197"/>
              <a:gd name="T28" fmla="*/ 546482 w 482"/>
              <a:gd name="T29" fmla="*/ 213184 h 197"/>
              <a:gd name="T30" fmla="*/ 496802 w 482"/>
              <a:gd name="T31" fmla="*/ 266853 h 197"/>
              <a:gd name="T32" fmla="*/ 427802 w 482"/>
              <a:gd name="T33" fmla="*/ 290705 h 197"/>
              <a:gd name="T34" fmla="*/ 358802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2 w 482"/>
              <a:gd name="T45" fmla="*/ 8945 h 197"/>
              <a:gd name="T46" fmla="*/ 398822 w 482"/>
              <a:gd name="T47" fmla="*/ 1491 h 197"/>
              <a:gd name="T48" fmla="*/ 440222 w 482"/>
              <a:gd name="T49" fmla="*/ 29816 h 197"/>
              <a:gd name="T50" fmla="*/ 467822 w 482"/>
              <a:gd name="T51" fmla="*/ 77521 h 197"/>
              <a:gd name="T52" fmla="*/ 478862 w 482"/>
              <a:gd name="T53" fmla="*/ 128209 h 197"/>
              <a:gd name="T54" fmla="*/ 463682 w 482"/>
              <a:gd name="T55" fmla="*/ 192313 h 197"/>
              <a:gd name="T56" fmla="*/ 423662 w 482"/>
              <a:gd name="T57" fmla="*/ 251945 h 197"/>
              <a:gd name="T58" fmla="*/ 360182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2 w 482"/>
              <a:gd name="T75" fmla="*/ 17890 h 197"/>
              <a:gd name="T76" fmla="*/ 368462 w 482"/>
              <a:gd name="T77" fmla="*/ 59632 h 197"/>
              <a:gd name="T78" fmla="*/ 383642 w 482"/>
              <a:gd name="T79" fmla="*/ 113301 h 197"/>
              <a:gd name="T80" fmla="*/ 379502 w 482"/>
              <a:gd name="T81" fmla="*/ 168460 h 197"/>
              <a:gd name="T82" fmla="*/ 343622 w 482"/>
              <a:gd name="T83" fmla="*/ 232564 h 197"/>
              <a:gd name="T84" fmla="*/ 287041 w 482"/>
              <a:gd name="T85" fmla="*/ 280270 h 197"/>
              <a:gd name="T86" fmla="*/ 211141 w 482"/>
              <a:gd name="T87" fmla="*/ 289215 h 197"/>
              <a:gd name="T88" fmla="*/ 149041 w 482"/>
              <a:gd name="T89" fmla="*/ 250454 h 197"/>
              <a:gd name="T90" fmla="*/ 107640 w 482"/>
              <a:gd name="T91" fmla="*/ 187840 h 197"/>
              <a:gd name="T92" fmla="*/ 92460 w 482"/>
              <a:gd name="T93" fmla="*/ 128209 h 197"/>
              <a:gd name="T94" fmla="*/ 104880 w 482"/>
              <a:gd name="T95" fmla="*/ 77521 h 197"/>
              <a:gd name="T96" fmla="*/ 135241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1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Freeform 63"/>
          <p:cNvSpPr>
            <a:spLocks/>
          </p:cNvSpPr>
          <p:nvPr/>
        </p:nvSpPr>
        <p:spPr bwMode="auto">
          <a:xfrm>
            <a:off x="2833688" y="4648200"/>
            <a:ext cx="287337" cy="862013"/>
          </a:xfrm>
          <a:custGeom>
            <a:avLst/>
            <a:gdLst>
              <a:gd name="T0" fmla="*/ 167728 w 209"/>
              <a:gd name="T1" fmla="*/ 854582 h 580"/>
              <a:gd name="T2" fmla="*/ 111360 w 209"/>
              <a:gd name="T3" fmla="*/ 821885 h 580"/>
              <a:gd name="T4" fmla="*/ 65991 w 209"/>
              <a:gd name="T5" fmla="*/ 752032 h 580"/>
              <a:gd name="T6" fmla="*/ 49493 w 209"/>
              <a:gd name="T7" fmla="*/ 656913 h 580"/>
              <a:gd name="T8" fmla="*/ 71491 w 209"/>
              <a:gd name="T9" fmla="*/ 572198 h 580"/>
              <a:gd name="T10" fmla="*/ 116860 w 209"/>
              <a:gd name="T11" fmla="*/ 512749 h 580"/>
              <a:gd name="T12" fmla="*/ 163603 w 209"/>
              <a:gd name="T13" fmla="*/ 487483 h 580"/>
              <a:gd name="T14" fmla="*/ 211722 w 209"/>
              <a:gd name="T15" fmla="*/ 493428 h 580"/>
              <a:gd name="T16" fmla="*/ 251592 w 209"/>
              <a:gd name="T17" fmla="*/ 524639 h 580"/>
              <a:gd name="T18" fmla="*/ 280463 w 209"/>
              <a:gd name="T19" fmla="*/ 575171 h 580"/>
              <a:gd name="T20" fmla="*/ 281838 w 209"/>
              <a:gd name="T21" fmla="*/ 643537 h 580"/>
              <a:gd name="T22" fmla="*/ 257091 w 209"/>
              <a:gd name="T23" fmla="*/ 700014 h 580"/>
              <a:gd name="T24" fmla="*/ 218596 w 209"/>
              <a:gd name="T25" fmla="*/ 732711 h 580"/>
              <a:gd name="T26" fmla="*/ 174602 w 209"/>
              <a:gd name="T27" fmla="*/ 740142 h 580"/>
              <a:gd name="T28" fmla="*/ 118234 w 209"/>
              <a:gd name="T29" fmla="*/ 714876 h 580"/>
              <a:gd name="T30" fmla="*/ 65991 w 209"/>
              <a:gd name="T31" fmla="*/ 658400 h 580"/>
              <a:gd name="T32" fmla="*/ 38495 w 209"/>
              <a:gd name="T33" fmla="*/ 570712 h 580"/>
              <a:gd name="T34" fmla="*/ 48119 w 209"/>
              <a:gd name="T35" fmla="*/ 478566 h 580"/>
              <a:gd name="T36" fmla="*/ 89363 w 209"/>
              <a:gd name="T37" fmla="*/ 408713 h 580"/>
              <a:gd name="T38" fmla="*/ 138857 w 209"/>
              <a:gd name="T39" fmla="*/ 370071 h 580"/>
              <a:gd name="T40" fmla="*/ 184226 w 209"/>
              <a:gd name="T41" fmla="*/ 368585 h 580"/>
              <a:gd name="T42" fmla="*/ 226845 w 209"/>
              <a:gd name="T43" fmla="*/ 390878 h 580"/>
              <a:gd name="T44" fmla="*/ 261215 w 209"/>
              <a:gd name="T45" fmla="*/ 433979 h 580"/>
              <a:gd name="T46" fmla="*/ 273589 w 209"/>
              <a:gd name="T47" fmla="*/ 505318 h 580"/>
              <a:gd name="T48" fmla="*/ 255716 w 209"/>
              <a:gd name="T49" fmla="*/ 561795 h 580"/>
              <a:gd name="T50" fmla="*/ 219971 w 209"/>
              <a:gd name="T51" fmla="*/ 601923 h 580"/>
              <a:gd name="T52" fmla="*/ 178726 w 209"/>
              <a:gd name="T53" fmla="*/ 619758 h 580"/>
              <a:gd name="T54" fmla="*/ 123734 w 209"/>
              <a:gd name="T55" fmla="*/ 606382 h 580"/>
              <a:gd name="T56" fmla="*/ 68741 w 209"/>
              <a:gd name="T57" fmla="*/ 561795 h 580"/>
              <a:gd name="T58" fmla="*/ 31621 w 209"/>
              <a:gd name="T59" fmla="*/ 483025 h 580"/>
              <a:gd name="T60" fmla="*/ 30246 w 209"/>
              <a:gd name="T61" fmla="*/ 384933 h 580"/>
              <a:gd name="T62" fmla="*/ 61867 w 209"/>
              <a:gd name="T63" fmla="*/ 306163 h 580"/>
              <a:gd name="T64" fmla="*/ 109985 w 209"/>
              <a:gd name="T65" fmla="*/ 260090 h 580"/>
              <a:gd name="T66" fmla="*/ 155354 w 209"/>
              <a:gd name="T67" fmla="*/ 246714 h 580"/>
              <a:gd name="T68" fmla="*/ 200723 w 209"/>
              <a:gd name="T69" fmla="*/ 261576 h 580"/>
              <a:gd name="T70" fmla="*/ 239218 w 209"/>
              <a:gd name="T71" fmla="*/ 297246 h 580"/>
              <a:gd name="T72" fmla="*/ 261215 w 209"/>
              <a:gd name="T73" fmla="*/ 359667 h 580"/>
              <a:gd name="T74" fmla="*/ 251592 w 209"/>
              <a:gd name="T75" fmla="*/ 423575 h 580"/>
              <a:gd name="T76" fmla="*/ 221346 w 209"/>
              <a:gd name="T77" fmla="*/ 472621 h 580"/>
              <a:gd name="T78" fmla="*/ 180101 w 209"/>
              <a:gd name="T79" fmla="*/ 496401 h 580"/>
              <a:gd name="T80" fmla="*/ 131983 w 209"/>
              <a:gd name="T81" fmla="*/ 494914 h 580"/>
              <a:gd name="T82" fmla="*/ 75615 w 209"/>
              <a:gd name="T83" fmla="*/ 454786 h 580"/>
              <a:gd name="T84" fmla="*/ 30246 w 209"/>
              <a:gd name="T85" fmla="*/ 384933 h 580"/>
              <a:gd name="T86" fmla="*/ 12373 w 209"/>
              <a:gd name="T87" fmla="*/ 288328 h 580"/>
              <a:gd name="T88" fmla="*/ 35745 w 209"/>
              <a:gd name="T89" fmla="*/ 205100 h 580"/>
              <a:gd name="T90" fmla="*/ 82489 w 209"/>
              <a:gd name="T91" fmla="*/ 144164 h 580"/>
              <a:gd name="T92" fmla="*/ 130608 w 209"/>
              <a:gd name="T93" fmla="*/ 118898 h 580"/>
              <a:gd name="T94" fmla="*/ 174602 w 209"/>
              <a:gd name="T95" fmla="*/ 130788 h 580"/>
              <a:gd name="T96" fmla="*/ 217221 w 209"/>
              <a:gd name="T97" fmla="*/ 164971 h 580"/>
              <a:gd name="T98" fmla="*/ 244718 w 209"/>
              <a:gd name="T99" fmla="*/ 216989 h 580"/>
              <a:gd name="T100" fmla="*/ 247467 w 209"/>
              <a:gd name="T101" fmla="*/ 274952 h 580"/>
              <a:gd name="T102" fmla="*/ 225470 w 209"/>
              <a:gd name="T103" fmla="*/ 325484 h 580"/>
              <a:gd name="T104" fmla="*/ 186975 w 209"/>
              <a:gd name="T105" fmla="*/ 364126 h 580"/>
              <a:gd name="T106" fmla="*/ 136107 w 209"/>
              <a:gd name="T107" fmla="*/ 373044 h 580"/>
              <a:gd name="T108" fmla="*/ 76990 w 209"/>
              <a:gd name="T109" fmla="*/ 341833 h 580"/>
              <a:gd name="T110" fmla="*/ 27496 w 209"/>
              <a:gd name="T111" fmla="*/ 280897 h 580"/>
              <a:gd name="T112" fmla="*/ 0 w 209"/>
              <a:gd name="T113" fmla="*/ 197668 h 580"/>
              <a:gd name="T114" fmla="*/ 12373 w 209"/>
              <a:gd name="T115" fmla="*/ 114440 h 580"/>
              <a:gd name="T116" fmla="*/ 48119 w 209"/>
              <a:gd name="T117" fmla="*/ 44587 h 580"/>
              <a:gd name="T118" fmla="*/ 101737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579"/>
                </a:moveTo>
                <a:lnTo>
                  <a:pt x="135" y="578"/>
                </a:lnTo>
                <a:lnTo>
                  <a:pt x="122" y="575"/>
                </a:lnTo>
                <a:lnTo>
                  <a:pt x="109" y="570"/>
                </a:lnTo>
                <a:lnTo>
                  <a:pt x="94" y="563"/>
                </a:lnTo>
                <a:lnTo>
                  <a:pt x="81" y="553"/>
                </a:lnTo>
                <a:lnTo>
                  <a:pt x="67" y="540"/>
                </a:lnTo>
                <a:lnTo>
                  <a:pt x="57" y="524"/>
                </a:lnTo>
                <a:lnTo>
                  <a:pt x="48" y="506"/>
                </a:lnTo>
                <a:lnTo>
                  <a:pt x="40" y="486"/>
                </a:lnTo>
                <a:lnTo>
                  <a:pt x="36" y="464"/>
                </a:lnTo>
                <a:lnTo>
                  <a:pt x="36" y="442"/>
                </a:lnTo>
                <a:lnTo>
                  <a:pt x="39" y="421"/>
                </a:lnTo>
                <a:lnTo>
                  <a:pt x="44" y="402"/>
                </a:lnTo>
                <a:lnTo>
                  <a:pt x="52" y="385"/>
                </a:lnTo>
                <a:lnTo>
                  <a:pt x="62" y="368"/>
                </a:lnTo>
                <a:lnTo>
                  <a:pt x="73" y="357"/>
                </a:lnTo>
                <a:lnTo>
                  <a:pt x="85" y="345"/>
                </a:lnTo>
                <a:lnTo>
                  <a:pt x="97" y="337"/>
                </a:lnTo>
                <a:lnTo>
                  <a:pt x="109" y="330"/>
                </a:lnTo>
                <a:lnTo>
                  <a:pt x="119" y="328"/>
                </a:lnTo>
                <a:lnTo>
                  <a:pt x="130" y="328"/>
                </a:lnTo>
                <a:lnTo>
                  <a:pt x="142" y="329"/>
                </a:lnTo>
                <a:lnTo>
                  <a:pt x="154" y="332"/>
                </a:lnTo>
                <a:lnTo>
                  <a:pt x="163" y="338"/>
                </a:lnTo>
                <a:lnTo>
                  <a:pt x="173" y="345"/>
                </a:lnTo>
                <a:lnTo>
                  <a:pt x="183" y="353"/>
                </a:lnTo>
                <a:lnTo>
                  <a:pt x="191" y="363"/>
                </a:lnTo>
                <a:lnTo>
                  <a:pt x="199" y="373"/>
                </a:lnTo>
                <a:lnTo>
                  <a:pt x="204" y="387"/>
                </a:lnTo>
                <a:lnTo>
                  <a:pt x="207" y="404"/>
                </a:lnTo>
                <a:lnTo>
                  <a:pt x="208" y="420"/>
                </a:lnTo>
                <a:lnTo>
                  <a:pt x="205" y="433"/>
                </a:lnTo>
                <a:lnTo>
                  <a:pt x="200" y="447"/>
                </a:lnTo>
                <a:lnTo>
                  <a:pt x="194" y="459"/>
                </a:lnTo>
                <a:lnTo>
                  <a:pt x="187" y="471"/>
                </a:lnTo>
                <a:lnTo>
                  <a:pt x="178" y="480"/>
                </a:lnTo>
                <a:lnTo>
                  <a:pt x="169" y="486"/>
                </a:lnTo>
                <a:lnTo>
                  <a:pt x="159" y="493"/>
                </a:lnTo>
                <a:lnTo>
                  <a:pt x="148" y="496"/>
                </a:lnTo>
                <a:lnTo>
                  <a:pt x="139" y="499"/>
                </a:lnTo>
                <a:lnTo>
                  <a:pt x="127" y="498"/>
                </a:lnTo>
                <a:lnTo>
                  <a:pt x="113" y="495"/>
                </a:lnTo>
                <a:lnTo>
                  <a:pt x="101" y="490"/>
                </a:lnTo>
                <a:lnTo>
                  <a:pt x="86" y="481"/>
                </a:lnTo>
                <a:lnTo>
                  <a:pt x="72" y="471"/>
                </a:lnTo>
                <a:lnTo>
                  <a:pt x="59" y="458"/>
                </a:lnTo>
                <a:lnTo>
                  <a:pt x="48" y="443"/>
                </a:lnTo>
                <a:lnTo>
                  <a:pt x="39" y="424"/>
                </a:lnTo>
                <a:lnTo>
                  <a:pt x="31" y="405"/>
                </a:lnTo>
                <a:lnTo>
                  <a:pt x="28" y="384"/>
                </a:lnTo>
                <a:lnTo>
                  <a:pt x="27" y="362"/>
                </a:lnTo>
                <a:lnTo>
                  <a:pt x="30" y="340"/>
                </a:lnTo>
                <a:lnTo>
                  <a:pt x="35" y="322"/>
                </a:lnTo>
                <a:lnTo>
                  <a:pt x="44" y="304"/>
                </a:lnTo>
                <a:lnTo>
                  <a:pt x="53" y="287"/>
                </a:lnTo>
                <a:lnTo>
                  <a:pt x="65" y="275"/>
                </a:lnTo>
                <a:lnTo>
                  <a:pt x="77" y="263"/>
                </a:lnTo>
                <a:lnTo>
                  <a:pt x="88" y="255"/>
                </a:lnTo>
                <a:lnTo>
                  <a:pt x="101" y="249"/>
                </a:lnTo>
                <a:lnTo>
                  <a:pt x="110" y="246"/>
                </a:lnTo>
                <a:lnTo>
                  <a:pt x="122" y="247"/>
                </a:lnTo>
                <a:lnTo>
                  <a:pt x="134" y="248"/>
                </a:lnTo>
                <a:lnTo>
                  <a:pt x="145" y="250"/>
                </a:lnTo>
                <a:lnTo>
                  <a:pt x="155" y="257"/>
                </a:lnTo>
                <a:lnTo>
                  <a:pt x="165" y="263"/>
                </a:lnTo>
                <a:lnTo>
                  <a:pt x="175" y="271"/>
                </a:lnTo>
                <a:lnTo>
                  <a:pt x="183" y="282"/>
                </a:lnTo>
                <a:lnTo>
                  <a:pt x="190" y="292"/>
                </a:lnTo>
                <a:lnTo>
                  <a:pt x="196" y="307"/>
                </a:lnTo>
                <a:lnTo>
                  <a:pt x="198" y="323"/>
                </a:lnTo>
                <a:lnTo>
                  <a:pt x="199" y="340"/>
                </a:lnTo>
                <a:lnTo>
                  <a:pt x="196" y="353"/>
                </a:lnTo>
                <a:lnTo>
                  <a:pt x="192" y="367"/>
                </a:lnTo>
                <a:lnTo>
                  <a:pt x="186" y="378"/>
                </a:lnTo>
                <a:lnTo>
                  <a:pt x="178" y="390"/>
                </a:lnTo>
                <a:lnTo>
                  <a:pt x="170" y="398"/>
                </a:lnTo>
                <a:lnTo>
                  <a:pt x="160" y="405"/>
                </a:lnTo>
                <a:lnTo>
                  <a:pt x="150" y="411"/>
                </a:lnTo>
                <a:lnTo>
                  <a:pt x="139" y="414"/>
                </a:lnTo>
                <a:lnTo>
                  <a:pt x="130" y="417"/>
                </a:lnTo>
                <a:lnTo>
                  <a:pt x="118" y="416"/>
                </a:lnTo>
                <a:lnTo>
                  <a:pt x="105" y="414"/>
                </a:lnTo>
                <a:lnTo>
                  <a:pt x="90" y="408"/>
                </a:lnTo>
                <a:lnTo>
                  <a:pt x="77" y="400"/>
                </a:lnTo>
                <a:lnTo>
                  <a:pt x="63" y="391"/>
                </a:lnTo>
                <a:lnTo>
                  <a:pt x="50" y="378"/>
                </a:lnTo>
                <a:lnTo>
                  <a:pt x="40" y="363"/>
                </a:lnTo>
                <a:lnTo>
                  <a:pt x="31" y="344"/>
                </a:lnTo>
                <a:lnTo>
                  <a:pt x="23" y="325"/>
                </a:lnTo>
                <a:lnTo>
                  <a:pt x="19" y="302"/>
                </a:lnTo>
                <a:lnTo>
                  <a:pt x="18" y="280"/>
                </a:lnTo>
                <a:lnTo>
                  <a:pt x="22" y="259"/>
                </a:lnTo>
                <a:lnTo>
                  <a:pt x="27" y="240"/>
                </a:lnTo>
                <a:lnTo>
                  <a:pt x="34" y="223"/>
                </a:lnTo>
                <a:lnTo>
                  <a:pt x="45" y="206"/>
                </a:lnTo>
                <a:lnTo>
                  <a:pt x="56" y="195"/>
                </a:lnTo>
                <a:lnTo>
                  <a:pt x="68" y="183"/>
                </a:lnTo>
                <a:lnTo>
                  <a:pt x="80" y="175"/>
                </a:lnTo>
                <a:lnTo>
                  <a:pt x="92" y="168"/>
                </a:lnTo>
                <a:lnTo>
                  <a:pt x="102" y="166"/>
                </a:lnTo>
                <a:lnTo>
                  <a:pt x="113" y="166"/>
                </a:lnTo>
                <a:lnTo>
                  <a:pt x="124" y="167"/>
                </a:lnTo>
                <a:lnTo>
                  <a:pt x="137" y="170"/>
                </a:lnTo>
                <a:lnTo>
                  <a:pt x="146" y="176"/>
                </a:lnTo>
                <a:lnTo>
                  <a:pt x="156" y="183"/>
                </a:lnTo>
                <a:lnTo>
                  <a:pt x="166" y="191"/>
                </a:lnTo>
                <a:lnTo>
                  <a:pt x="174" y="200"/>
                </a:lnTo>
                <a:lnTo>
                  <a:pt x="181" y="210"/>
                </a:lnTo>
                <a:lnTo>
                  <a:pt x="186" y="225"/>
                </a:lnTo>
                <a:lnTo>
                  <a:pt x="190" y="242"/>
                </a:lnTo>
                <a:lnTo>
                  <a:pt x="189" y="258"/>
                </a:lnTo>
                <a:lnTo>
                  <a:pt x="188" y="271"/>
                </a:lnTo>
                <a:lnTo>
                  <a:pt x="183" y="285"/>
                </a:lnTo>
                <a:lnTo>
                  <a:pt x="177" y="297"/>
                </a:lnTo>
                <a:lnTo>
                  <a:pt x="170" y="310"/>
                </a:lnTo>
                <a:lnTo>
                  <a:pt x="161" y="318"/>
                </a:lnTo>
                <a:lnTo>
                  <a:pt x="152" y="325"/>
                </a:lnTo>
                <a:lnTo>
                  <a:pt x="141" y="331"/>
                </a:lnTo>
                <a:lnTo>
                  <a:pt x="131" y="334"/>
                </a:lnTo>
                <a:lnTo>
                  <a:pt x="120" y="337"/>
                </a:lnTo>
                <a:lnTo>
                  <a:pt x="110" y="336"/>
                </a:lnTo>
                <a:lnTo>
                  <a:pt x="96" y="333"/>
                </a:lnTo>
                <a:lnTo>
                  <a:pt x="84" y="328"/>
                </a:lnTo>
                <a:lnTo>
                  <a:pt x="69" y="318"/>
                </a:lnTo>
                <a:lnTo>
                  <a:pt x="55" y="306"/>
                </a:lnTo>
                <a:lnTo>
                  <a:pt x="42" y="293"/>
                </a:lnTo>
                <a:lnTo>
                  <a:pt x="31" y="277"/>
                </a:lnTo>
                <a:lnTo>
                  <a:pt x="22" y="259"/>
                </a:lnTo>
                <a:lnTo>
                  <a:pt x="13" y="237"/>
                </a:lnTo>
                <a:lnTo>
                  <a:pt x="10" y="215"/>
                </a:lnTo>
                <a:lnTo>
                  <a:pt x="9" y="194"/>
                </a:lnTo>
                <a:lnTo>
                  <a:pt x="13" y="173"/>
                </a:lnTo>
                <a:lnTo>
                  <a:pt x="19" y="154"/>
                </a:lnTo>
                <a:lnTo>
                  <a:pt x="26" y="138"/>
                </a:lnTo>
                <a:lnTo>
                  <a:pt x="37" y="122"/>
                </a:lnTo>
                <a:lnTo>
                  <a:pt x="48" y="108"/>
                </a:lnTo>
                <a:lnTo>
                  <a:pt x="60" y="97"/>
                </a:lnTo>
                <a:lnTo>
                  <a:pt x="72" y="88"/>
                </a:lnTo>
                <a:lnTo>
                  <a:pt x="84" y="83"/>
                </a:lnTo>
                <a:lnTo>
                  <a:pt x="95" y="80"/>
                </a:lnTo>
                <a:lnTo>
                  <a:pt x="104" y="81"/>
                </a:lnTo>
                <a:lnTo>
                  <a:pt x="116" y="84"/>
                </a:lnTo>
                <a:lnTo>
                  <a:pt x="127" y="88"/>
                </a:lnTo>
                <a:lnTo>
                  <a:pt x="137" y="95"/>
                </a:lnTo>
                <a:lnTo>
                  <a:pt x="147" y="101"/>
                </a:lnTo>
                <a:lnTo>
                  <a:pt x="158" y="111"/>
                </a:lnTo>
                <a:lnTo>
                  <a:pt x="165" y="122"/>
                </a:lnTo>
                <a:lnTo>
                  <a:pt x="173" y="132"/>
                </a:lnTo>
                <a:lnTo>
                  <a:pt x="178" y="146"/>
                </a:lnTo>
                <a:lnTo>
                  <a:pt x="180" y="159"/>
                </a:lnTo>
                <a:lnTo>
                  <a:pt x="180" y="172"/>
                </a:lnTo>
                <a:lnTo>
                  <a:pt x="180" y="185"/>
                </a:lnTo>
                <a:lnTo>
                  <a:pt x="175" y="198"/>
                </a:lnTo>
                <a:lnTo>
                  <a:pt x="170" y="210"/>
                </a:lnTo>
                <a:lnTo>
                  <a:pt x="164" y="219"/>
                </a:lnTo>
                <a:lnTo>
                  <a:pt x="155" y="230"/>
                </a:lnTo>
                <a:lnTo>
                  <a:pt x="147" y="238"/>
                </a:lnTo>
                <a:lnTo>
                  <a:pt x="136" y="245"/>
                </a:lnTo>
                <a:lnTo>
                  <a:pt x="124" y="249"/>
                </a:lnTo>
                <a:lnTo>
                  <a:pt x="113" y="251"/>
                </a:lnTo>
                <a:lnTo>
                  <a:pt x="99" y="251"/>
                </a:lnTo>
                <a:lnTo>
                  <a:pt x="85" y="247"/>
                </a:lnTo>
                <a:lnTo>
                  <a:pt x="70" y="241"/>
                </a:lnTo>
                <a:lnTo>
                  <a:pt x="56" y="230"/>
                </a:lnTo>
                <a:lnTo>
                  <a:pt x="44" y="220"/>
                </a:lnTo>
                <a:lnTo>
                  <a:pt x="30" y="205"/>
                </a:lnTo>
                <a:lnTo>
                  <a:pt x="20" y="189"/>
                </a:lnTo>
                <a:lnTo>
                  <a:pt x="11" y="172"/>
                </a:lnTo>
                <a:lnTo>
                  <a:pt x="5" y="153"/>
                </a:lnTo>
                <a:lnTo>
                  <a:pt x="0" y="133"/>
                </a:lnTo>
                <a:lnTo>
                  <a:pt x="0" y="114"/>
                </a:lnTo>
                <a:lnTo>
                  <a:pt x="3" y="96"/>
                </a:lnTo>
                <a:lnTo>
                  <a:pt x="9" y="77"/>
                </a:lnTo>
                <a:lnTo>
                  <a:pt x="15" y="59"/>
                </a:lnTo>
                <a:lnTo>
                  <a:pt x="25" y="43"/>
                </a:lnTo>
                <a:lnTo>
                  <a:pt x="35" y="30"/>
                </a:lnTo>
                <a:lnTo>
                  <a:pt x="48" y="19"/>
                </a:lnTo>
                <a:lnTo>
                  <a:pt x="60" y="10"/>
                </a:lnTo>
                <a:lnTo>
                  <a:pt x="74" y="3"/>
                </a:lnTo>
                <a:lnTo>
                  <a:pt x="87"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p:cNvSpPr>
            <a:spLocks noChangeShapeType="1"/>
          </p:cNvSpPr>
          <p:nvPr/>
        </p:nvSpPr>
        <p:spPr bwMode="auto">
          <a:xfrm>
            <a:off x="2703513" y="4354513"/>
            <a:ext cx="447675"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1" name="Line 65"/>
          <p:cNvSpPr>
            <a:spLocks noChangeShapeType="1"/>
          </p:cNvSpPr>
          <p:nvPr/>
        </p:nvSpPr>
        <p:spPr bwMode="auto">
          <a:xfrm>
            <a:off x="2901950" y="4144963"/>
            <a:ext cx="49213" cy="50006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2" name="Freeform 66"/>
          <p:cNvSpPr>
            <a:spLocks/>
          </p:cNvSpPr>
          <p:nvPr/>
        </p:nvSpPr>
        <p:spPr bwMode="auto">
          <a:xfrm>
            <a:off x="3155950" y="4324350"/>
            <a:ext cx="800100" cy="311150"/>
          </a:xfrm>
          <a:custGeom>
            <a:avLst/>
            <a:gdLst>
              <a:gd name="T0" fmla="*/ 793203 w 580"/>
              <a:gd name="T1" fmla="*/ 181628 h 209"/>
              <a:gd name="T2" fmla="*/ 762854 w 580"/>
              <a:gd name="T3" fmla="*/ 120589 h 209"/>
              <a:gd name="T4" fmla="*/ 698018 w 580"/>
              <a:gd name="T5" fmla="*/ 71460 h 209"/>
              <a:gd name="T6" fmla="*/ 609731 w 580"/>
              <a:gd name="T7" fmla="*/ 53595 h 209"/>
              <a:gd name="T8" fmla="*/ 531101 w 580"/>
              <a:gd name="T9" fmla="*/ 77415 h 209"/>
              <a:gd name="T10" fmla="*/ 475922 w 580"/>
              <a:gd name="T11" fmla="*/ 126544 h 209"/>
              <a:gd name="T12" fmla="*/ 452470 w 580"/>
              <a:gd name="T13" fmla="*/ 177162 h 209"/>
              <a:gd name="T14" fmla="*/ 457988 w 580"/>
              <a:gd name="T15" fmla="*/ 229268 h 209"/>
              <a:gd name="T16" fmla="*/ 486957 w 580"/>
              <a:gd name="T17" fmla="*/ 272442 h 209"/>
              <a:gd name="T18" fmla="*/ 533860 w 580"/>
              <a:gd name="T19" fmla="*/ 303706 h 209"/>
              <a:gd name="T20" fmla="*/ 597316 w 580"/>
              <a:gd name="T21" fmla="*/ 305195 h 209"/>
              <a:gd name="T22" fmla="*/ 649736 w 580"/>
              <a:gd name="T23" fmla="*/ 278397 h 209"/>
              <a:gd name="T24" fmla="*/ 680085 w 580"/>
              <a:gd name="T25" fmla="*/ 236712 h 209"/>
              <a:gd name="T26" fmla="*/ 686982 w 580"/>
              <a:gd name="T27" fmla="*/ 189072 h 209"/>
              <a:gd name="T28" fmla="*/ 663531 w 580"/>
              <a:gd name="T29" fmla="*/ 128033 h 209"/>
              <a:gd name="T30" fmla="*/ 611111 w 580"/>
              <a:gd name="T31" fmla="*/ 71460 h 209"/>
              <a:gd name="T32" fmla="*/ 529721 w 580"/>
              <a:gd name="T33" fmla="*/ 41685 h 209"/>
              <a:gd name="T34" fmla="*/ 444193 w 580"/>
              <a:gd name="T35" fmla="*/ 52106 h 209"/>
              <a:gd name="T36" fmla="*/ 379358 w 580"/>
              <a:gd name="T37" fmla="*/ 96769 h 209"/>
              <a:gd name="T38" fmla="*/ 343491 w 580"/>
              <a:gd name="T39" fmla="*/ 150364 h 209"/>
              <a:gd name="T40" fmla="*/ 342112 w 580"/>
              <a:gd name="T41" fmla="*/ 199493 h 209"/>
              <a:gd name="T42" fmla="*/ 362804 w 580"/>
              <a:gd name="T43" fmla="*/ 245645 h 209"/>
              <a:gd name="T44" fmla="*/ 402809 w 580"/>
              <a:gd name="T45" fmla="*/ 282864 h 209"/>
              <a:gd name="T46" fmla="*/ 469024 w 580"/>
              <a:gd name="T47" fmla="*/ 296262 h 209"/>
              <a:gd name="T48" fmla="*/ 521444 w 580"/>
              <a:gd name="T49" fmla="*/ 276909 h 209"/>
              <a:gd name="T50" fmla="*/ 558691 w 580"/>
              <a:gd name="T51" fmla="*/ 238201 h 209"/>
              <a:gd name="T52" fmla="*/ 575244 w 580"/>
              <a:gd name="T53" fmla="*/ 193538 h 209"/>
              <a:gd name="T54" fmla="*/ 562829 w 580"/>
              <a:gd name="T55" fmla="*/ 133988 h 209"/>
              <a:gd name="T56" fmla="*/ 521444 w 580"/>
              <a:gd name="T57" fmla="*/ 74438 h 209"/>
              <a:gd name="T58" fmla="*/ 448332 w 580"/>
              <a:gd name="T59" fmla="*/ 34241 h 209"/>
              <a:gd name="T60" fmla="*/ 357286 w 580"/>
              <a:gd name="T61" fmla="*/ 32753 h 209"/>
              <a:gd name="T62" fmla="*/ 284173 w 580"/>
              <a:gd name="T63" fmla="*/ 66994 h 209"/>
              <a:gd name="T64" fmla="*/ 241409 w 580"/>
              <a:gd name="T65" fmla="*/ 119100 h 209"/>
              <a:gd name="T66" fmla="*/ 228994 w 580"/>
              <a:gd name="T67" fmla="*/ 168229 h 209"/>
              <a:gd name="T68" fmla="*/ 242789 w 580"/>
              <a:gd name="T69" fmla="*/ 217358 h 209"/>
              <a:gd name="T70" fmla="*/ 275897 w 580"/>
              <a:gd name="T71" fmla="*/ 259044 h 209"/>
              <a:gd name="T72" fmla="*/ 333835 w 580"/>
              <a:gd name="T73" fmla="*/ 282864 h 209"/>
              <a:gd name="T74" fmla="*/ 393153 w 580"/>
              <a:gd name="T75" fmla="*/ 272442 h 209"/>
              <a:gd name="T76" fmla="*/ 438676 w 580"/>
              <a:gd name="T77" fmla="*/ 239690 h 209"/>
              <a:gd name="T78" fmla="*/ 460747 w 580"/>
              <a:gd name="T79" fmla="*/ 195027 h 209"/>
              <a:gd name="T80" fmla="*/ 459368 w 580"/>
              <a:gd name="T81" fmla="*/ 142921 h 209"/>
              <a:gd name="T82" fmla="*/ 422122 w 580"/>
              <a:gd name="T83" fmla="*/ 81882 h 209"/>
              <a:gd name="T84" fmla="*/ 357286 w 580"/>
              <a:gd name="T85" fmla="*/ 32753 h 209"/>
              <a:gd name="T86" fmla="*/ 267620 w 580"/>
              <a:gd name="T87" fmla="*/ 13399 h 209"/>
              <a:gd name="T88" fmla="*/ 190369 w 580"/>
              <a:gd name="T89" fmla="*/ 38708 h 209"/>
              <a:gd name="T90" fmla="*/ 133810 w 580"/>
              <a:gd name="T91" fmla="*/ 89325 h 209"/>
              <a:gd name="T92" fmla="*/ 110359 w 580"/>
              <a:gd name="T93" fmla="*/ 141432 h 209"/>
              <a:gd name="T94" fmla="*/ 121394 w 580"/>
              <a:gd name="T95" fmla="*/ 189072 h 209"/>
              <a:gd name="T96" fmla="*/ 153123 w 580"/>
              <a:gd name="T97" fmla="*/ 235223 h 209"/>
              <a:gd name="T98" fmla="*/ 201404 w 580"/>
              <a:gd name="T99" fmla="*/ 264999 h 209"/>
              <a:gd name="T100" fmla="*/ 255204 w 580"/>
              <a:gd name="T101" fmla="*/ 267976 h 209"/>
              <a:gd name="T102" fmla="*/ 302107 w 580"/>
              <a:gd name="T103" fmla="*/ 244156 h 209"/>
              <a:gd name="T104" fmla="*/ 337973 w 580"/>
              <a:gd name="T105" fmla="*/ 202471 h 209"/>
              <a:gd name="T106" fmla="*/ 346250 w 580"/>
              <a:gd name="T107" fmla="*/ 147387 h 209"/>
              <a:gd name="T108" fmla="*/ 317281 w 580"/>
              <a:gd name="T109" fmla="*/ 83370 h 209"/>
              <a:gd name="T110" fmla="*/ 260722 w 580"/>
              <a:gd name="T111" fmla="*/ 29775 h 209"/>
              <a:gd name="T112" fmla="*/ 183471 w 580"/>
              <a:gd name="T113" fmla="*/ 0 h 209"/>
              <a:gd name="T114" fmla="*/ 106220 w 580"/>
              <a:gd name="T115" fmla="*/ 13399 h 209"/>
              <a:gd name="T116" fmla="*/ 41384 w 580"/>
              <a:gd name="T117" fmla="*/ 52106 h 209"/>
              <a:gd name="T118" fmla="*/ 4138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147"/>
                </a:moveTo>
                <a:lnTo>
                  <a:pt x="578" y="135"/>
                </a:lnTo>
                <a:lnTo>
                  <a:pt x="575" y="122"/>
                </a:lnTo>
                <a:lnTo>
                  <a:pt x="570" y="109"/>
                </a:lnTo>
                <a:lnTo>
                  <a:pt x="563" y="94"/>
                </a:lnTo>
                <a:lnTo>
                  <a:pt x="553" y="81"/>
                </a:lnTo>
                <a:lnTo>
                  <a:pt x="540" y="67"/>
                </a:lnTo>
                <a:lnTo>
                  <a:pt x="524" y="57"/>
                </a:lnTo>
                <a:lnTo>
                  <a:pt x="506" y="48"/>
                </a:lnTo>
                <a:lnTo>
                  <a:pt x="486" y="40"/>
                </a:lnTo>
                <a:lnTo>
                  <a:pt x="464" y="36"/>
                </a:lnTo>
                <a:lnTo>
                  <a:pt x="442" y="36"/>
                </a:lnTo>
                <a:lnTo>
                  <a:pt x="421" y="39"/>
                </a:lnTo>
                <a:lnTo>
                  <a:pt x="402" y="44"/>
                </a:lnTo>
                <a:lnTo>
                  <a:pt x="385" y="52"/>
                </a:lnTo>
                <a:lnTo>
                  <a:pt x="368" y="62"/>
                </a:lnTo>
                <a:lnTo>
                  <a:pt x="357" y="73"/>
                </a:lnTo>
                <a:lnTo>
                  <a:pt x="345" y="85"/>
                </a:lnTo>
                <a:lnTo>
                  <a:pt x="337" y="97"/>
                </a:lnTo>
                <a:lnTo>
                  <a:pt x="330" y="109"/>
                </a:lnTo>
                <a:lnTo>
                  <a:pt x="328" y="119"/>
                </a:lnTo>
                <a:lnTo>
                  <a:pt x="328" y="130"/>
                </a:lnTo>
                <a:lnTo>
                  <a:pt x="329" y="142"/>
                </a:lnTo>
                <a:lnTo>
                  <a:pt x="332" y="154"/>
                </a:lnTo>
                <a:lnTo>
                  <a:pt x="338" y="163"/>
                </a:lnTo>
                <a:lnTo>
                  <a:pt x="345" y="173"/>
                </a:lnTo>
                <a:lnTo>
                  <a:pt x="353" y="183"/>
                </a:lnTo>
                <a:lnTo>
                  <a:pt x="363" y="191"/>
                </a:lnTo>
                <a:lnTo>
                  <a:pt x="373" y="199"/>
                </a:lnTo>
                <a:lnTo>
                  <a:pt x="387" y="204"/>
                </a:lnTo>
                <a:lnTo>
                  <a:pt x="404" y="207"/>
                </a:lnTo>
                <a:lnTo>
                  <a:pt x="420" y="208"/>
                </a:lnTo>
                <a:lnTo>
                  <a:pt x="433" y="205"/>
                </a:lnTo>
                <a:lnTo>
                  <a:pt x="447" y="200"/>
                </a:lnTo>
                <a:lnTo>
                  <a:pt x="459" y="194"/>
                </a:lnTo>
                <a:lnTo>
                  <a:pt x="471" y="187"/>
                </a:lnTo>
                <a:lnTo>
                  <a:pt x="480" y="178"/>
                </a:lnTo>
                <a:lnTo>
                  <a:pt x="486" y="169"/>
                </a:lnTo>
                <a:lnTo>
                  <a:pt x="493" y="159"/>
                </a:lnTo>
                <a:lnTo>
                  <a:pt x="496" y="148"/>
                </a:lnTo>
                <a:lnTo>
                  <a:pt x="499" y="139"/>
                </a:lnTo>
                <a:lnTo>
                  <a:pt x="498" y="127"/>
                </a:lnTo>
                <a:lnTo>
                  <a:pt x="495" y="113"/>
                </a:lnTo>
                <a:lnTo>
                  <a:pt x="490" y="101"/>
                </a:lnTo>
                <a:lnTo>
                  <a:pt x="481" y="86"/>
                </a:lnTo>
                <a:lnTo>
                  <a:pt x="471" y="72"/>
                </a:lnTo>
                <a:lnTo>
                  <a:pt x="458" y="59"/>
                </a:lnTo>
                <a:lnTo>
                  <a:pt x="443" y="48"/>
                </a:lnTo>
                <a:lnTo>
                  <a:pt x="424" y="39"/>
                </a:lnTo>
                <a:lnTo>
                  <a:pt x="405" y="31"/>
                </a:lnTo>
                <a:lnTo>
                  <a:pt x="384" y="28"/>
                </a:lnTo>
                <a:lnTo>
                  <a:pt x="362" y="27"/>
                </a:lnTo>
                <a:lnTo>
                  <a:pt x="340" y="30"/>
                </a:lnTo>
                <a:lnTo>
                  <a:pt x="322" y="35"/>
                </a:lnTo>
                <a:lnTo>
                  <a:pt x="304" y="44"/>
                </a:lnTo>
                <a:lnTo>
                  <a:pt x="287" y="53"/>
                </a:lnTo>
                <a:lnTo>
                  <a:pt x="275" y="65"/>
                </a:lnTo>
                <a:lnTo>
                  <a:pt x="263" y="77"/>
                </a:lnTo>
                <a:lnTo>
                  <a:pt x="255" y="88"/>
                </a:lnTo>
                <a:lnTo>
                  <a:pt x="249" y="101"/>
                </a:lnTo>
                <a:lnTo>
                  <a:pt x="246" y="110"/>
                </a:lnTo>
                <a:lnTo>
                  <a:pt x="247" y="122"/>
                </a:lnTo>
                <a:lnTo>
                  <a:pt x="248" y="134"/>
                </a:lnTo>
                <a:lnTo>
                  <a:pt x="250" y="145"/>
                </a:lnTo>
                <a:lnTo>
                  <a:pt x="257" y="155"/>
                </a:lnTo>
                <a:lnTo>
                  <a:pt x="263" y="165"/>
                </a:lnTo>
                <a:lnTo>
                  <a:pt x="271" y="175"/>
                </a:lnTo>
                <a:lnTo>
                  <a:pt x="282" y="183"/>
                </a:lnTo>
                <a:lnTo>
                  <a:pt x="292" y="190"/>
                </a:lnTo>
                <a:lnTo>
                  <a:pt x="307" y="196"/>
                </a:lnTo>
                <a:lnTo>
                  <a:pt x="323" y="198"/>
                </a:lnTo>
                <a:lnTo>
                  <a:pt x="340" y="199"/>
                </a:lnTo>
                <a:lnTo>
                  <a:pt x="353" y="196"/>
                </a:lnTo>
                <a:lnTo>
                  <a:pt x="367" y="192"/>
                </a:lnTo>
                <a:lnTo>
                  <a:pt x="378" y="186"/>
                </a:lnTo>
                <a:lnTo>
                  <a:pt x="390" y="178"/>
                </a:lnTo>
                <a:lnTo>
                  <a:pt x="398" y="170"/>
                </a:lnTo>
                <a:lnTo>
                  <a:pt x="405" y="160"/>
                </a:lnTo>
                <a:lnTo>
                  <a:pt x="411" y="150"/>
                </a:lnTo>
                <a:lnTo>
                  <a:pt x="414" y="139"/>
                </a:lnTo>
                <a:lnTo>
                  <a:pt x="417" y="130"/>
                </a:lnTo>
                <a:lnTo>
                  <a:pt x="416" y="118"/>
                </a:lnTo>
                <a:lnTo>
                  <a:pt x="414" y="105"/>
                </a:lnTo>
                <a:lnTo>
                  <a:pt x="408" y="90"/>
                </a:lnTo>
                <a:lnTo>
                  <a:pt x="400" y="77"/>
                </a:lnTo>
                <a:lnTo>
                  <a:pt x="391" y="63"/>
                </a:lnTo>
                <a:lnTo>
                  <a:pt x="378" y="50"/>
                </a:lnTo>
                <a:lnTo>
                  <a:pt x="363" y="40"/>
                </a:lnTo>
                <a:lnTo>
                  <a:pt x="344" y="31"/>
                </a:lnTo>
                <a:lnTo>
                  <a:pt x="325" y="23"/>
                </a:lnTo>
                <a:lnTo>
                  <a:pt x="302" y="19"/>
                </a:lnTo>
                <a:lnTo>
                  <a:pt x="280" y="18"/>
                </a:lnTo>
                <a:lnTo>
                  <a:pt x="259" y="22"/>
                </a:lnTo>
                <a:lnTo>
                  <a:pt x="240" y="27"/>
                </a:lnTo>
                <a:lnTo>
                  <a:pt x="223" y="34"/>
                </a:lnTo>
                <a:lnTo>
                  <a:pt x="206" y="45"/>
                </a:lnTo>
                <a:lnTo>
                  <a:pt x="195" y="56"/>
                </a:lnTo>
                <a:lnTo>
                  <a:pt x="183" y="68"/>
                </a:lnTo>
                <a:lnTo>
                  <a:pt x="175" y="80"/>
                </a:lnTo>
                <a:lnTo>
                  <a:pt x="168" y="92"/>
                </a:lnTo>
                <a:lnTo>
                  <a:pt x="166" y="102"/>
                </a:lnTo>
                <a:lnTo>
                  <a:pt x="166" y="113"/>
                </a:lnTo>
                <a:lnTo>
                  <a:pt x="167" y="124"/>
                </a:lnTo>
                <a:lnTo>
                  <a:pt x="170" y="137"/>
                </a:lnTo>
                <a:lnTo>
                  <a:pt x="176" y="146"/>
                </a:lnTo>
                <a:lnTo>
                  <a:pt x="183" y="156"/>
                </a:lnTo>
                <a:lnTo>
                  <a:pt x="191" y="166"/>
                </a:lnTo>
                <a:lnTo>
                  <a:pt x="200" y="174"/>
                </a:lnTo>
                <a:lnTo>
                  <a:pt x="210" y="181"/>
                </a:lnTo>
                <a:lnTo>
                  <a:pt x="225" y="186"/>
                </a:lnTo>
                <a:lnTo>
                  <a:pt x="242" y="190"/>
                </a:lnTo>
                <a:lnTo>
                  <a:pt x="258" y="189"/>
                </a:lnTo>
                <a:lnTo>
                  <a:pt x="271" y="188"/>
                </a:lnTo>
                <a:lnTo>
                  <a:pt x="285" y="183"/>
                </a:lnTo>
                <a:lnTo>
                  <a:pt x="297" y="177"/>
                </a:lnTo>
                <a:lnTo>
                  <a:pt x="310" y="170"/>
                </a:lnTo>
                <a:lnTo>
                  <a:pt x="318" y="161"/>
                </a:lnTo>
                <a:lnTo>
                  <a:pt x="325" y="152"/>
                </a:lnTo>
                <a:lnTo>
                  <a:pt x="331" y="141"/>
                </a:lnTo>
                <a:lnTo>
                  <a:pt x="334" y="131"/>
                </a:lnTo>
                <a:lnTo>
                  <a:pt x="337" y="120"/>
                </a:lnTo>
                <a:lnTo>
                  <a:pt x="336" y="110"/>
                </a:lnTo>
                <a:lnTo>
                  <a:pt x="333" y="96"/>
                </a:lnTo>
                <a:lnTo>
                  <a:pt x="328" y="84"/>
                </a:lnTo>
                <a:lnTo>
                  <a:pt x="318" y="69"/>
                </a:lnTo>
                <a:lnTo>
                  <a:pt x="306" y="55"/>
                </a:lnTo>
                <a:lnTo>
                  <a:pt x="293" y="42"/>
                </a:lnTo>
                <a:lnTo>
                  <a:pt x="277" y="31"/>
                </a:lnTo>
                <a:lnTo>
                  <a:pt x="259" y="22"/>
                </a:lnTo>
                <a:lnTo>
                  <a:pt x="237" y="13"/>
                </a:lnTo>
                <a:lnTo>
                  <a:pt x="215" y="10"/>
                </a:lnTo>
                <a:lnTo>
                  <a:pt x="194" y="9"/>
                </a:lnTo>
                <a:lnTo>
                  <a:pt x="173" y="13"/>
                </a:lnTo>
                <a:lnTo>
                  <a:pt x="154" y="19"/>
                </a:lnTo>
                <a:lnTo>
                  <a:pt x="138" y="26"/>
                </a:lnTo>
                <a:lnTo>
                  <a:pt x="122" y="37"/>
                </a:lnTo>
                <a:lnTo>
                  <a:pt x="108" y="48"/>
                </a:lnTo>
                <a:lnTo>
                  <a:pt x="97" y="60"/>
                </a:lnTo>
                <a:lnTo>
                  <a:pt x="88" y="72"/>
                </a:lnTo>
                <a:lnTo>
                  <a:pt x="83" y="84"/>
                </a:lnTo>
                <a:lnTo>
                  <a:pt x="80" y="95"/>
                </a:lnTo>
                <a:lnTo>
                  <a:pt x="81" y="104"/>
                </a:lnTo>
                <a:lnTo>
                  <a:pt x="84" y="116"/>
                </a:lnTo>
                <a:lnTo>
                  <a:pt x="88" y="127"/>
                </a:lnTo>
                <a:lnTo>
                  <a:pt x="95" y="137"/>
                </a:lnTo>
                <a:lnTo>
                  <a:pt x="101" y="147"/>
                </a:lnTo>
                <a:lnTo>
                  <a:pt x="111" y="158"/>
                </a:lnTo>
                <a:lnTo>
                  <a:pt x="122" y="165"/>
                </a:lnTo>
                <a:lnTo>
                  <a:pt x="132" y="173"/>
                </a:lnTo>
                <a:lnTo>
                  <a:pt x="146" y="178"/>
                </a:lnTo>
                <a:lnTo>
                  <a:pt x="159" y="180"/>
                </a:lnTo>
                <a:lnTo>
                  <a:pt x="172" y="180"/>
                </a:lnTo>
                <a:lnTo>
                  <a:pt x="185" y="180"/>
                </a:lnTo>
                <a:lnTo>
                  <a:pt x="198" y="175"/>
                </a:lnTo>
                <a:lnTo>
                  <a:pt x="210" y="170"/>
                </a:lnTo>
                <a:lnTo>
                  <a:pt x="219" y="164"/>
                </a:lnTo>
                <a:lnTo>
                  <a:pt x="230" y="155"/>
                </a:lnTo>
                <a:lnTo>
                  <a:pt x="238" y="147"/>
                </a:lnTo>
                <a:lnTo>
                  <a:pt x="245" y="136"/>
                </a:lnTo>
                <a:lnTo>
                  <a:pt x="249" y="124"/>
                </a:lnTo>
                <a:lnTo>
                  <a:pt x="251" y="113"/>
                </a:lnTo>
                <a:lnTo>
                  <a:pt x="251" y="99"/>
                </a:lnTo>
                <a:lnTo>
                  <a:pt x="247" y="85"/>
                </a:lnTo>
                <a:lnTo>
                  <a:pt x="241" y="70"/>
                </a:lnTo>
                <a:lnTo>
                  <a:pt x="230" y="56"/>
                </a:lnTo>
                <a:lnTo>
                  <a:pt x="220" y="44"/>
                </a:lnTo>
                <a:lnTo>
                  <a:pt x="205" y="30"/>
                </a:lnTo>
                <a:lnTo>
                  <a:pt x="189" y="20"/>
                </a:lnTo>
                <a:lnTo>
                  <a:pt x="172" y="11"/>
                </a:lnTo>
                <a:lnTo>
                  <a:pt x="153" y="5"/>
                </a:lnTo>
                <a:lnTo>
                  <a:pt x="133" y="0"/>
                </a:lnTo>
                <a:lnTo>
                  <a:pt x="114" y="0"/>
                </a:lnTo>
                <a:lnTo>
                  <a:pt x="96" y="3"/>
                </a:lnTo>
                <a:lnTo>
                  <a:pt x="77" y="9"/>
                </a:lnTo>
                <a:lnTo>
                  <a:pt x="59" y="15"/>
                </a:lnTo>
                <a:lnTo>
                  <a:pt x="43" y="25"/>
                </a:lnTo>
                <a:lnTo>
                  <a:pt x="30" y="35"/>
                </a:lnTo>
                <a:lnTo>
                  <a:pt x="19" y="48"/>
                </a:lnTo>
                <a:lnTo>
                  <a:pt x="10" y="60"/>
                </a:lnTo>
                <a:lnTo>
                  <a:pt x="3" y="74"/>
                </a:lnTo>
                <a:lnTo>
                  <a:pt x="0"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Oval 67"/>
          <p:cNvSpPr>
            <a:spLocks noChangeArrowheads="1"/>
          </p:cNvSpPr>
          <p:nvPr/>
        </p:nvSpPr>
        <p:spPr bwMode="auto">
          <a:xfrm>
            <a:off x="2860675" y="43354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4" name="Freeform 68"/>
          <p:cNvSpPr>
            <a:spLocks/>
          </p:cNvSpPr>
          <p:nvPr/>
        </p:nvSpPr>
        <p:spPr bwMode="auto">
          <a:xfrm>
            <a:off x="1833563" y="4652963"/>
            <a:ext cx="287337" cy="862012"/>
          </a:xfrm>
          <a:custGeom>
            <a:avLst/>
            <a:gdLst>
              <a:gd name="T0" fmla="*/ 118234 w 209"/>
              <a:gd name="T1" fmla="*/ 854581 h 580"/>
              <a:gd name="T2" fmla="*/ 174602 w 209"/>
              <a:gd name="T3" fmla="*/ 821884 h 580"/>
              <a:gd name="T4" fmla="*/ 219971 w 209"/>
              <a:gd name="T5" fmla="*/ 752031 h 580"/>
              <a:gd name="T6" fmla="*/ 236469 w 209"/>
              <a:gd name="T7" fmla="*/ 656913 h 580"/>
              <a:gd name="T8" fmla="*/ 214472 w 209"/>
              <a:gd name="T9" fmla="*/ 572198 h 580"/>
              <a:gd name="T10" fmla="*/ 169103 w 209"/>
              <a:gd name="T11" fmla="*/ 512749 h 580"/>
              <a:gd name="T12" fmla="*/ 122359 w 209"/>
              <a:gd name="T13" fmla="*/ 487483 h 580"/>
              <a:gd name="T14" fmla="*/ 74240 w 209"/>
              <a:gd name="T15" fmla="*/ 493428 h 580"/>
              <a:gd name="T16" fmla="*/ 34370 w 209"/>
              <a:gd name="T17" fmla="*/ 524638 h 580"/>
              <a:gd name="T18" fmla="*/ 5499 w 209"/>
              <a:gd name="T19" fmla="*/ 575170 h 580"/>
              <a:gd name="T20" fmla="*/ 4124 w 209"/>
              <a:gd name="T21" fmla="*/ 643537 h 580"/>
              <a:gd name="T22" fmla="*/ 28871 w 209"/>
              <a:gd name="T23" fmla="*/ 700013 h 580"/>
              <a:gd name="T24" fmla="*/ 67366 w 209"/>
              <a:gd name="T25" fmla="*/ 732710 h 580"/>
              <a:gd name="T26" fmla="*/ 111360 w 209"/>
              <a:gd name="T27" fmla="*/ 740141 h 580"/>
              <a:gd name="T28" fmla="*/ 167728 w 209"/>
              <a:gd name="T29" fmla="*/ 714875 h 580"/>
              <a:gd name="T30" fmla="*/ 219971 w 209"/>
              <a:gd name="T31" fmla="*/ 658399 h 580"/>
              <a:gd name="T32" fmla="*/ 247467 w 209"/>
              <a:gd name="T33" fmla="*/ 570711 h 580"/>
              <a:gd name="T34" fmla="*/ 237844 w 209"/>
              <a:gd name="T35" fmla="*/ 478565 h 580"/>
              <a:gd name="T36" fmla="*/ 196599 w 209"/>
              <a:gd name="T37" fmla="*/ 408713 h 580"/>
              <a:gd name="T38" fmla="*/ 147106 w 209"/>
              <a:gd name="T39" fmla="*/ 370071 h 580"/>
              <a:gd name="T40" fmla="*/ 101737 w 209"/>
              <a:gd name="T41" fmla="*/ 368584 h 580"/>
              <a:gd name="T42" fmla="*/ 59117 w 209"/>
              <a:gd name="T43" fmla="*/ 390878 h 580"/>
              <a:gd name="T44" fmla="*/ 24747 w 209"/>
              <a:gd name="T45" fmla="*/ 433978 h 580"/>
              <a:gd name="T46" fmla="*/ 12373 w 209"/>
              <a:gd name="T47" fmla="*/ 505317 h 580"/>
              <a:gd name="T48" fmla="*/ 30246 w 209"/>
              <a:gd name="T49" fmla="*/ 561794 h 580"/>
              <a:gd name="T50" fmla="*/ 65991 w 209"/>
              <a:gd name="T51" fmla="*/ 601922 h 580"/>
              <a:gd name="T52" fmla="*/ 107236 w 209"/>
              <a:gd name="T53" fmla="*/ 619757 h 580"/>
              <a:gd name="T54" fmla="*/ 162229 w 209"/>
              <a:gd name="T55" fmla="*/ 606381 h 580"/>
              <a:gd name="T56" fmla="*/ 217221 w 209"/>
              <a:gd name="T57" fmla="*/ 561794 h 580"/>
              <a:gd name="T58" fmla="*/ 254341 w 209"/>
              <a:gd name="T59" fmla="*/ 483024 h 580"/>
              <a:gd name="T60" fmla="*/ 255716 w 209"/>
              <a:gd name="T61" fmla="*/ 384933 h 580"/>
              <a:gd name="T62" fmla="*/ 224095 w 209"/>
              <a:gd name="T63" fmla="*/ 306163 h 580"/>
              <a:gd name="T64" fmla="*/ 175977 w 209"/>
              <a:gd name="T65" fmla="*/ 260090 h 580"/>
              <a:gd name="T66" fmla="*/ 130608 w 209"/>
              <a:gd name="T67" fmla="*/ 246714 h 580"/>
              <a:gd name="T68" fmla="*/ 85239 w 209"/>
              <a:gd name="T69" fmla="*/ 261576 h 580"/>
              <a:gd name="T70" fmla="*/ 46744 w 209"/>
              <a:gd name="T71" fmla="*/ 297246 h 580"/>
              <a:gd name="T72" fmla="*/ 24747 w 209"/>
              <a:gd name="T73" fmla="*/ 359667 h 580"/>
              <a:gd name="T74" fmla="*/ 34370 w 209"/>
              <a:gd name="T75" fmla="*/ 423575 h 580"/>
              <a:gd name="T76" fmla="*/ 64616 w 209"/>
              <a:gd name="T77" fmla="*/ 472620 h 580"/>
              <a:gd name="T78" fmla="*/ 105861 w 209"/>
              <a:gd name="T79" fmla="*/ 496400 h 580"/>
              <a:gd name="T80" fmla="*/ 153980 w 209"/>
              <a:gd name="T81" fmla="*/ 494914 h 580"/>
              <a:gd name="T82" fmla="*/ 210347 w 209"/>
              <a:gd name="T83" fmla="*/ 454786 h 580"/>
              <a:gd name="T84" fmla="*/ 255716 w 209"/>
              <a:gd name="T85" fmla="*/ 384933 h 580"/>
              <a:gd name="T86" fmla="*/ 273589 w 209"/>
              <a:gd name="T87" fmla="*/ 288328 h 580"/>
              <a:gd name="T88" fmla="*/ 250217 w 209"/>
              <a:gd name="T89" fmla="*/ 205099 h 580"/>
              <a:gd name="T90" fmla="*/ 203473 w 209"/>
              <a:gd name="T91" fmla="*/ 144164 h 580"/>
              <a:gd name="T92" fmla="*/ 155354 w 209"/>
              <a:gd name="T93" fmla="*/ 118898 h 580"/>
              <a:gd name="T94" fmla="*/ 111360 w 209"/>
              <a:gd name="T95" fmla="*/ 130788 h 580"/>
              <a:gd name="T96" fmla="*/ 68741 w 209"/>
              <a:gd name="T97" fmla="*/ 164971 h 580"/>
              <a:gd name="T98" fmla="*/ 41245 w 209"/>
              <a:gd name="T99" fmla="*/ 216989 h 580"/>
              <a:gd name="T100" fmla="*/ 38495 w 209"/>
              <a:gd name="T101" fmla="*/ 274952 h 580"/>
              <a:gd name="T102" fmla="*/ 60492 w 209"/>
              <a:gd name="T103" fmla="*/ 325484 h 580"/>
              <a:gd name="T104" fmla="*/ 98987 w 209"/>
              <a:gd name="T105" fmla="*/ 364126 h 580"/>
              <a:gd name="T106" fmla="*/ 149855 w 209"/>
              <a:gd name="T107" fmla="*/ 373043 h 580"/>
              <a:gd name="T108" fmla="*/ 208972 w 209"/>
              <a:gd name="T109" fmla="*/ 341832 h 580"/>
              <a:gd name="T110" fmla="*/ 258466 w 209"/>
              <a:gd name="T111" fmla="*/ 280897 h 580"/>
              <a:gd name="T112" fmla="*/ 285962 w 209"/>
              <a:gd name="T113" fmla="*/ 197668 h 580"/>
              <a:gd name="T114" fmla="*/ 273589 w 209"/>
              <a:gd name="T115" fmla="*/ 114440 h 580"/>
              <a:gd name="T116" fmla="*/ 237844 w 209"/>
              <a:gd name="T117" fmla="*/ 44587 h 580"/>
              <a:gd name="T118" fmla="*/ 184226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579"/>
                </a:moveTo>
                <a:lnTo>
                  <a:pt x="73" y="578"/>
                </a:lnTo>
                <a:lnTo>
                  <a:pt x="86" y="575"/>
                </a:lnTo>
                <a:lnTo>
                  <a:pt x="99" y="570"/>
                </a:lnTo>
                <a:lnTo>
                  <a:pt x="114" y="563"/>
                </a:lnTo>
                <a:lnTo>
                  <a:pt x="127" y="553"/>
                </a:lnTo>
                <a:lnTo>
                  <a:pt x="141" y="540"/>
                </a:lnTo>
                <a:lnTo>
                  <a:pt x="151" y="524"/>
                </a:lnTo>
                <a:lnTo>
                  <a:pt x="160" y="506"/>
                </a:lnTo>
                <a:lnTo>
                  <a:pt x="168" y="486"/>
                </a:lnTo>
                <a:lnTo>
                  <a:pt x="172" y="464"/>
                </a:lnTo>
                <a:lnTo>
                  <a:pt x="172" y="442"/>
                </a:lnTo>
                <a:lnTo>
                  <a:pt x="169" y="421"/>
                </a:lnTo>
                <a:lnTo>
                  <a:pt x="164" y="402"/>
                </a:lnTo>
                <a:lnTo>
                  <a:pt x="156" y="385"/>
                </a:lnTo>
                <a:lnTo>
                  <a:pt x="146" y="368"/>
                </a:lnTo>
                <a:lnTo>
                  <a:pt x="135" y="357"/>
                </a:lnTo>
                <a:lnTo>
                  <a:pt x="123" y="345"/>
                </a:lnTo>
                <a:lnTo>
                  <a:pt x="111" y="337"/>
                </a:lnTo>
                <a:lnTo>
                  <a:pt x="99" y="330"/>
                </a:lnTo>
                <a:lnTo>
                  <a:pt x="89" y="328"/>
                </a:lnTo>
                <a:lnTo>
                  <a:pt x="78" y="328"/>
                </a:lnTo>
                <a:lnTo>
                  <a:pt x="66" y="329"/>
                </a:lnTo>
                <a:lnTo>
                  <a:pt x="54" y="332"/>
                </a:lnTo>
                <a:lnTo>
                  <a:pt x="45" y="338"/>
                </a:lnTo>
                <a:lnTo>
                  <a:pt x="35" y="345"/>
                </a:lnTo>
                <a:lnTo>
                  <a:pt x="25" y="353"/>
                </a:lnTo>
                <a:lnTo>
                  <a:pt x="17" y="363"/>
                </a:lnTo>
                <a:lnTo>
                  <a:pt x="9" y="373"/>
                </a:lnTo>
                <a:lnTo>
                  <a:pt x="4" y="387"/>
                </a:lnTo>
                <a:lnTo>
                  <a:pt x="1" y="404"/>
                </a:lnTo>
                <a:lnTo>
                  <a:pt x="0" y="420"/>
                </a:lnTo>
                <a:lnTo>
                  <a:pt x="3" y="433"/>
                </a:lnTo>
                <a:lnTo>
                  <a:pt x="8" y="447"/>
                </a:lnTo>
                <a:lnTo>
                  <a:pt x="14" y="459"/>
                </a:lnTo>
                <a:lnTo>
                  <a:pt x="21" y="471"/>
                </a:lnTo>
                <a:lnTo>
                  <a:pt x="30" y="480"/>
                </a:lnTo>
                <a:lnTo>
                  <a:pt x="39" y="486"/>
                </a:lnTo>
                <a:lnTo>
                  <a:pt x="49" y="493"/>
                </a:lnTo>
                <a:lnTo>
                  <a:pt x="60" y="496"/>
                </a:lnTo>
                <a:lnTo>
                  <a:pt x="69" y="499"/>
                </a:lnTo>
                <a:lnTo>
                  <a:pt x="81" y="498"/>
                </a:lnTo>
                <a:lnTo>
                  <a:pt x="95" y="495"/>
                </a:lnTo>
                <a:lnTo>
                  <a:pt x="107" y="490"/>
                </a:lnTo>
                <a:lnTo>
                  <a:pt x="122" y="481"/>
                </a:lnTo>
                <a:lnTo>
                  <a:pt x="136" y="471"/>
                </a:lnTo>
                <a:lnTo>
                  <a:pt x="149" y="458"/>
                </a:lnTo>
                <a:lnTo>
                  <a:pt x="160" y="443"/>
                </a:lnTo>
                <a:lnTo>
                  <a:pt x="169" y="424"/>
                </a:lnTo>
                <a:lnTo>
                  <a:pt x="177" y="405"/>
                </a:lnTo>
                <a:lnTo>
                  <a:pt x="180" y="384"/>
                </a:lnTo>
                <a:lnTo>
                  <a:pt x="181" y="362"/>
                </a:lnTo>
                <a:lnTo>
                  <a:pt x="178" y="340"/>
                </a:lnTo>
                <a:lnTo>
                  <a:pt x="173" y="322"/>
                </a:lnTo>
                <a:lnTo>
                  <a:pt x="164" y="304"/>
                </a:lnTo>
                <a:lnTo>
                  <a:pt x="155" y="287"/>
                </a:lnTo>
                <a:lnTo>
                  <a:pt x="143" y="275"/>
                </a:lnTo>
                <a:lnTo>
                  <a:pt x="131" y="263"/>
                </a:lnTo>
                <a:lnTo>
                  <a:pt x="120" y="255"/>
                </a:lnTo>
                <a:lnTo>
                  <a:pt x="107" y="249"/>
                </a:lnTo>
                <a:lnTo>
                  <a:pt x="98" y="246"/>
                </a:lnTo>
                <a:lnTo>
                  <a:pt x="86" y="247"/>
                </a:lnTo>
                <a:lnTo>
                  <a:pt x="74" y="248"/>
                </a:lnTo>
                <a:lnTo>
                  <a:pt x="63" y="250"/>
                </a:lnTo>
                <a:lnTo>
                  <a:pt x="53" y="257"/>
                </a:lnTo>
                <a:lnTo>
                  <a:pt x="43" y="263"/>
                </a:lnTo>
                <a:lnTo>
                  <a:pt x="33" y="271"/>
                </a:lnTo>
                <a:lnTo>
                  <a:pt x="25" y="282"/>
                </a:lnTo>
                <a:lnTo>
                  <a:pt x="18" y="292"/>
                </a:lnTo>
                <a:lnTo>
                  <a:pt x="12" y="307"/>
                </a:lnTo>
                <a:lnTo>
                  <a:pt x="10" y="323"/>
                </a:lnTo>
                <a:lnTo>
                  <a:pt x="9" y="340"/>
                </a:lnTo>
                <a:lnTo>
                  <a:pt x="12" y="353"/>
                </a:lnTo>
                <a:lnTo>
                  <a:pt x="16" y="367"/>
                </a:lnTo>
                <a:lnTo>
                  <a:pt x="22" y="378"/>
                </a:lnTo>
                <a:lnTo>
                  <a:pt x="30" y="390"/>
                </a:lnTo>
                <a:lnTo>
                  <a:pt x="38" y="398"/>
                </a:lnTo>
                <a:lnTo>
                  <a:pt x="48" y="405"/>
                </a:lnTo>
                <a:lnTo>
                  <a:pt x="58" y="411"/>
                </a:lnTo>
                <a:lnTo>
                  <a:pt x="69" y="414"/>
                </a:lnTo>
                <a:lnTo>
                  <a:pt x="78" y="417"/>
                </a:lnTo>
                <a:lnTo>
                  <a:pt x="90" y="416"/>
                </a:lnTo>
                <a:lnTo>
                  <a:pt x="103" y="414"/>
                </a:lnTo>
                <a:lnTo>
                  <a:pt x="118" y="408"/>
                </a:lnTo>
                <a:lnTo>
                  <a:pt x="131" y="400"/>
                </a:lnTo>
                <a:lnTo>
                  <a:pt x="145" y="391"/>
                </a:lnTo>
                <a:lnTo>
                  <a:pt x="158" y="378"/>
                </a:lnTo>
                <a:lnTo>
                  <a:pt x="168" y="363"/>
                </a:lnTo>
                <a:lnTo>
                  <a:pt x="177" y="344"/>
                </a:lnTo>
                <a:lnTo>
                  <a:pt x="185" y="325"/>
                </a:lnTo>
                <a:lnTo>
                  <a:pt x="189" y="302"/>
                </a:lnTo>
                <a:lnTo>
                  <a:pt x="190" y="280"/>
                </a:lnTo>
                <a:lnTo>
                  <a:pt x="186" y="259"/>
                </a:lnTo>
                <a:lnTo>
                  <a:pt x="181" y="240"/>
                </a:lnTo>
                <a:lnTo>
                  <a:pt x="174" y="223"/>
                </a:lnTo>
                <a:lnTo>
                  <a:pt x="163" y="206"/>
                </a:lnTo>
                <a:lnTo>
                  <a:pt x="152" y="195"/>
                </a:lnTo>
                <a:lnTo>
                  <a:pt x="140" y="183"/>
                </a:lnTo>
                <a:lnTo>
                  <a:pt x="128" y="175"/>
                </a:lnTo>
                <a:lnTo>
                  <a:pt x="116" y="168"/>
                </a:lnTo>
                <a:lnTo>
                  <a:pt x="106" y="166"/>
                </a:lnTo>
                <a:lnTo>
                  <a:pt x="95" y="166"/>
                </a:lnTo>
                <a:lnTo>
                  <a:pt x="84" y="167"/>
                </a:lnTo>
                <a:lnTo>
                  <a:pt x="71" y="170"/>
                </a:lnTo>
                <a:lnTo>
                  <a:pt x="62" y="176"/>
                </a:lnTo>
                <a:lnTo>
                  <a:pt x="52" y="183"/>
                </a:lnTo>
                <a:lnTo>
                  <a:pt x="42" y="191"/>
                </a:lnTo>
                <a:lnTo>
                  <a:pt x="34" y="200"/>
                </a:lnTo>
                <a:lnTo>
                  <a:pt x="27" y="210"/>
                </a:lnTo>
                <a:lnTo>
                  <a:pt x="22" y="225"/>
                </a:lnTo>
                <a:lnTo>
                  <a:pt x="18" y="242"/>
                </a:lnTo>
                <a:lnTo>
                  <a:pt x="19" y="258"/>
                </a:lnTo>
                <a:lnTo>
                  <a:pt x="20" y="271"/>
                </a:lnTo>
                <a:lnTo>
                  <a:pt x="25" y="285"/>
                </a:lnTo>
                <a:lnTo>
                  <a:pt x="31" y="297"/>
                </a:lnTo>
                <a:lnTo>
                  <a:pt x="38" y="310"/>
                </a:lnTo>
                <a:lnTo>
                  <a:pt x="47" y="318"/>
                </a:lnTo>
                <a:lnTo>
                  <a:pt x="56" y="325"/>
                </a:lnTo>
                <a:lnTo>
                  <a:pt x="67" y="331"/>
                </a:lnTo>
                <a:lnTo>
                  <a:pt x="77" y="334"/>
                </a:lnTo>
                <a:lnTo>
                  <a:pt x="88" y="337"/>
                </a:lnTo>
                <a:lnTo>
                  <a:pt x="98" y="336"/>
                </a:lnTo>
                <a:lnTo>
                  <a:pt x="112" y="333"/>
                </a:lnTo>
                <a:lnTo>
                  <a:pt x="124" y="328"/>
                </a:lnTo>
                <a:lnTo>
                  <a:pt x="139" y="318"/>
                </a:lnTo>
                <a:lnTo>
                  <a:pt x="153" y="306"/>
                </a:lnTo>
                <a:lnTo>
                  <a:pt x="166" y="293"/>
                </a:lnTo>
                <a:lnTo>
                  <a:pt x="177" y="277"/>
                </a:lnTo>
                <a:lnTo>
                  <a:pt x="186" y="259"/>
                </a:lnTo>
                <a:lnTo>
                  <a:pt x="195" y="237"/>
                </a:lnTo>
                <a:lnTo>
                  <a:pt x="198" y="215"/>
                </a:lnTo>
                <a:lnTo>
                  <a:pt x="199" y="194"/>
                </a:lnTo>
                <a:lnTo>
                  <a:pt x="195" y="173"/>
                </a:lnTo>
                <a:lnTo>
                  <a:pt x="189" y="154"/>
                </a:lnTo>
                <a:lnTo>
                  <a:pt x="182" y="138"/>
                </a:lnTo>
                <a:lnTo>
                  <a:pt x="171" y="122"/>
                </a:lnTo>
                <a:lnTo>
                  <a:pt x="160" y="108"/>
                </a:lnTo>
                <a:lnTo>
                  <a:pt x="148" y="97"/>
                </a:lnTo>
                <a:lnTo>
                  <a:pt x="136" y="88"/>
                </a:lnTo>
                <a:lnTo>
                  <a:pt x="124" y="83"/>
                </a:lnTo>
                <a:lnTo>
                  <a:pt x="113" y="80"/>
                </a:lnTo>
                <a:lnTo>
                  <a:pt x="104" y="81"/>
                </a:lnTo>
                <a:lnTo>
                  <a:pt x="92" y="84"/>
                </a:lnTo>
                <a:lnTo>
                  <a:pt x="81" y="88"/>
                </a:lnTo>
                <a:lnTo>
                  <a:pt x="71" y="95"/>
                </a:lnTo>
                <a:lnTo>
                  <a:pt x="61" y="101"/>
                </a:lnTo>
                <a:lnTo>
                  <a:pt x="50" y="111"/>
                </a:lnTo>
                <a:lnTo>
                  <a:pt x="43" y="122"/>
                </a:lnTo>
                <a:lnTo>
                  <a:pt x="35" y="132"/>
                </a:lnTo>
                <a:lnTo>
                  <a:pt x="30" y="146"/>
                </a:lnTo>
                <a:lnTo>
                  <a:pt x="28" y="159"/>
                </a:lnTo>
                <a:lnTo>
                  <a:pt x="28" y="172"/>
                </a:lnTo>
                <a:lnTo>
                  <a:pt x="28" y="185"/>
                </a:lnTo>
                <a:lnTo>
                  <a:pt x="33" y="198"/>
                </a:lnTo>
                <a:lnTo>
                  <a:pt x="38" y="210"/>
                </a:lnTo>
                <a:lnTo>
                  <a:pt x="44" y="219"/>
                </a:lnTo>
                <a:lnTo>
                  <a:pt x="53" y="230"/>
                </a:lnTo>
                <a:lnTo>
                  <a:pt x="61" y="238"/>
                </a:lnTo>
                <a:lnTo>
                  <a:pt x="72" y="245"/>
                </a:lnTo>
                <a:lnTo>
                  <a:pt x="84" y="249"/>
                </a:lnTo>
                <a:lnTo>
                  <a:pt x="95" y="251"/>
                </a:lnTo>
                <a:lnTo>
                  <a:pt x="109" y="251"/>
                </a:lnTo>
                <a:lnTo>
                  <a:pt x="123" y="247"/>
                </a:lnTo>
                <a:lnTo>
                  <a:pt x="138" y="241"/>
                </a:lnTo>
                <a:lnTo>
                  <a:pt x="152" y="230"/>
                </a:lnTo>
                <a:lnTo>
                  <a:pt x="164" y="220"/>
                </a:lnTo>
                <a:lnTo>
                  <a:pt x="178" y="205"/>
                </a:lnTo>
                <a:lnTo>
                  <a:pt x="188" y="189"/>
                </a:lnTo>
                <a:lnTo>
                  <a:pt x="197" y="172"/>
                </a:lnTo>
                <a:lnTo>
                  <a:pt x="203" y="153"/>
                </a:lnTo>
                <a:lnTo>
                  <a:pt x="208" y="133"/>
                </a:lnTo>
                <a:lnTo>
                  <a:pt x="208" y="114"/>
                </a:lnTo>
                <a:lnTo>
                  <a:pt x="205" y="96"/>
                </a:lnTo>
                <a:lnTo>
                  <a:pt x="199" y="77"/>
                </a:lnTo>
                <a:lnTo>
                  <a:pt x="193" y="59"/>
                </a:lnTo>
                <a:lnTo>
                  <a:pt x="183" y="43"/>
                </a:lnTo>
                <a:lnTo>
                  <a:pt x="173" y="30"/>
                </a:lnTo>
                <a:lnTo>
                  <a:pt x="160" y="19"/>
                </a:lnTo>
                <a:lnTo>
                  <a:pt x="148" y="10"/>
                </a:lnTo>
                <a:lnTo>
                  <a:pt x="134" y="3"/>
                </a:lnTo>
                <a:lnTo>
                  <a:pt x="121"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p:cNvSpPr>
            <a:spLocks noChangeShapeType="1"/>
          </p:cNvSpPr>
          <p:nvPr/>
        </p:nvSpPr>
        <p:spPr bwMode="auto">
          <a:xfrm flipH="1">
            <a:off x="1781175" y="4359275"/>
            <a:ext cx="490538"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6" name="Line 70"/>
          <p:cNvSpPr>
            <a:spLocks noChangeShapeType="1"/>
          </p:cNvSpPr>
          <p:nvPr/>
        </p:nvSpPr>
        <p:spPr bwMode="auto">
          <a:xfrm flipH="1">
            <a:off x="1979613" y="4149725"/>
            <a:ext cx="93662" cy="50006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7" name="Freeform 71"/>
          <p:cNvSpPr>
            <a:spLocks/>
          </p:cNvSpPr>
          <p:nvPr/>
        </p:nvSpPr>
        <p:spPr bwMode="auto">
          <a:xfrm>
            <a:off x="1000125" y="4329113"/>
            <a:ext cx="798513" cy="311150"/>
          </a:xfrm>
          <a:custGeom>
            <a:avLst/>
            <a:gdLst>
              <a:gd name="T0" fmla="*/ 5507 w 580"/>
              <a:gd name="T1" fmla="*/ 181628 h 209"/>
              <a:gd name="T2" fmla="*/ 35795 w 580"/>
              <a:gd name="T3" fmla="*/ 120589 h 209"/>
              <a:gd name="T4" fmla="*/ 100502 w 580"/>
              <a:gd name="T5" fmla="*/ 71460 h 209"/>
              <a:gd name="T6" fmla="*/ 188614 w 580"/>
              <a:gd name="T7" fmla="*/ 53595 h 209"/>
              <a:gd name="T8" fmla="*/ 267089 w 580"/>
              <a:gd name="T9" fmla="*/ 77415 h 209"/>
              <a:gd name="T10" fmla="*/ 322159 w 580"/>
              <a:gd name="T11" fmla="*/ 126544 h 209"/>
              <a:gd name="T12" fmla="*/ 345563 w 580"/>
              <a:gd name="T13" fmla="*/ 177162 h 209"/>
              <a:gd name="T14" fmla="*/ 340056 w 580"/>
              <a:gd name="T15" fmla="*/ 229268 h 209"/>
              <a:gd name="T16" fmla="*/ 311145 w 580"/>
              <a:gd name="T17" fmla="*/ 272442 h 209"/>
              <a:gd name="T18" fmla="*/ 264335 w 580"/>
              <a:gd name="T19" fmla="*/ 303706 h 209"/>
              <a:gd name="T20" fmla="*/ 201005 w 580"/>
              <a:gd name="T21" fmla="*/ 305195 h 209"/>
              <a:gd name="T22" fmla="*/ 148689 w 580"/>
              <a:gd name="T23" fmla="*/ 278397 h 209"/>
              <a:gd name="T24" fmla="*/ 118400 w 580"/>
              <a:gd name="T25" fmla="*/ 236712 h 209"/>
              <a:gd name="T26" fmla="*/ 111516 w 580"/>
              <a:gd name="T27" fmla="*/ 189072 h 209"/>
              <a:gd name="T28" fmla="*/ 134921 w 580"/>
              <a:gd name="T29" fmla="*/ 128033 h 209"/>
              <a:gd name="T30" fmla="*/ 187238 w 580"/>
              <a:gd name="T31" fmla="*/ 71460 h 209"/>
              <a:gd name="T32" fmla="*/ 268466 w 580"/>
              <a:gd name="T33" fmla="*/ 41685 h 209"/>
              <a:gd name="T34" fmla="*/ 353824 w 580"/>
              <a:gd name="T35" fmla="*/ 52106 h 209"/>
              <a:gd name="T36" fmla="*/ 418531 w 580"/>
              <a:gd name="T37" fmla="*/ 96769 h 209"/>
              <a:gd name="T38" fmla="*/ 454326 w 580"/>
              <a:gd name="T39" fmla="*/ 150364 h 209"/>
              <a:gd name="T40" fmla="*/ 455703 w 580"/>
              <a:gd name="T41" fmla="*/ 199493 h 209"/>
              <a:gd name="T42" fmla="*/ 435052 w 580"/>
              <a:gd name="T43" fmla="*/ 245645 h 209"/>
              <a:gd name="T44" fmla="*/ 395126 w 580"/>
              <a:gd name="T45" fmla="*/ 282864 h 209"/>
              <a:gd name="T46" fmla="*/ 329042 w 580"/>
              <a:gd name="T47" fmla="*/ 296262 h 209"/>
              <a:gd name="T48" fmla="*/ 276726 w 580"/>
              <a:gd name="T49" fmla="*/ 276909 h 209"/>
              <a:gd name="T50" fmla="*/ 239554 w 580"/>
              <a:gd name="T51" fmla="*/ 238201 h 209"/>
              <a:gd name="T52" fmla="*/ 223033 w 580"/>
              <a:gd name="T53" fmla="*/ 193538 h 209"/>
              <a:gd name="T54" fmla="*/ 235424 w 580"/>
              <a:gd name="T55" fmla="*/ 133988 h 209"/>
              <a:gd name="T56" fmla="*/ 276726 w 580"/>
              <a:gd name="T57" fmla="*/ 74438 h 209"/>
              <a:gd name="T58" fmla="*/ 349694 w 580"/>
              <a:gd name="T59" fmla="*/ 34241 h 209"/>
              <a:gd name="T60" fmla="*/ 440559 w 580"/>
              <a:gd name="T61" fmla="*/ 32753 h 209"/>
              <a:gd name="T62" fmla="*/ 513526 w 580"/>
              <a:gd name="T63" fmla="*/ 66994 h 209"/>
              <a:gd name="T64" fmla="*/ 556206 w 580"/>
              <a:gd name="T65" fmla="*/ 119100 h 209"/>
              <a:gd name="T66" fmla="*/ 568596 w 580"/>
              <a:gd name="T67" fmla="*/ 168229 h 209"/>
              <a:gd name="T68" fmla="*/ 554829 w 580"/>
              <a:gd name="T69" fmla="*/ 217358 h 209"/>
              <a:gd name="T70" fmla="*/ 521787 w 580"/>
              <a:gd name="T71" fmla="*/ 259044 h 209"/>
              <a:gd name="T72" fmla="*/ 463964 w 580"/>
              <a:gd name="T73" fmla="*/ 282864 h 209"/>
              <a:gd name="T74" fmla="*/ 404763 w 580"/>
              <a:gd name="T75" fmla="*/ 272442 h 209"/>
              <a:gd name="T76" fmla="*/ 359331 w 580"/>
              <a:gd name="T77" fmla="*/ 239690 h 209"/>
              <a:gd name="T78" fmla="*/ 337303 w 580"/>
              <a:gd name="T79" fmla="*/ 195027 h 209"/>
              <a:gd name="T80" fmla="*/ 338680 w 580"/>
              <a:gd name="T81" fmla="*/ 142921 h 209"/>
              <a:gd name="T82" fmla="*/ 375852 w 580"/>
              <a:gd name="T83" fmla="*/ 81882 h 209"/>
              <a:gd name="T84" fmla="*/ 440559 w 580"/>
              <a:gd name="T85" fmla="*/ 32753 h 209"/>
              <a:gd name="T86" fmla="*/ 530047 w 580"/>
              <a:gd name="T87" fmla="*/ 13399 h 209"/>
              <a:gd name="T88" fmla="*/ 607145 w 580"/>
              <a:gd name="T89" fmla="*/ 38708 h 209"/>
              <a:gd name="T90" fmla="*/ 663592 w 580"/>
              <a:gd name="T91" fmla="*/ 89325 h 209"/>
              <a:gd name="T92" fmla="*/ 686997 w 580"/>
              <a:gd name="T93" fmla="*/ 141432 h 209"/>
              <a:gd name="T94" fmla="*/ 675983 w 580"/>
              <a:gd name="T95" fmla="*/ 189072 h 209"/>
              <a:gd name="T96" fmla="*/ 644317 w 580"/>
              <a:gd name="T97" fmla="*/ 235223 h 209"/>
              <a:gd name="T98" fmla="*/ 596131 w 580"/>
              <a:gd name="T99" fmla="*/ 264999 h 209"/>
              <a:gd name="T100" fmla="*/ 542438 w 580"/>
              <a:gd name="T101" fmla="*/ 267976 h 209"/>
              <a:gd name="T102" fmla="*/ 495629 w 580"/>
              <a:gd name="T103" fmla="*/ 244156 h 209"/>
              <a:gd name="T104" fmla="*/ 459833 w 580"/>
              <a:gd name="T105" fmla="*/ 202471 h 209"/>
              <a:gd name="T106" fmla="*/ 451573 w 580"/>
              <a:gd name="T107" fmla="*/ 147387 h 209"/>
              <a:gd name="T108" fmla="*/ 480485 w 580"/>
              <a:gd name="T109" fmla="*/ 83370 h 209"/>
              <a:gd name="T110" fmla="*/ 536931 w 580"/>
              <a:gd name="T111" fmla="*/ 29775 h 209"/>
              <a:gd name="T112" fmla="*/ 614029 w 580"/>
              <a:gd name="T113" fmla="*/ 0 h 209"/>
              <a:gd name="T114" fmla="*/ 691127 w 580"/>
              <a:gd name="T115" fmla="*/ 13399 h 209"/>
              <a:gd name="T116" fmla="*/ 755834 w 580"/>
              <a:gd name="T117" fmla="*/ 52106 h 209"/>
              <a:gd name="T118" fmla="*/ 793006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147"/>
                </a:moveTo>
                <a:lnTo>
                  <a:pt x="1" y="135"/>
                </a:lnTo>
                <a:lnTo>
                  <a:pt x="4" y="122"/>
                </a:lnTo>
                <a:lnTo>
                  <a:pt x="9" y="109"/>
                </a:lnTo>
                <a:lnTo>
                  <a:pt x="16" y="94"/>
                </a:lnTo>
                <a:lnTo>
                  <a:pt x="26" y="81"/>
                </a:lnTo>
                <a:lnTo>
                  <a:pt x="39" y="67"/>
                </a:lnTo>
                <a:lnTo>
                  <a:pt x="55" y="57"/>
                </a:lnTo>
                <a:lnTo>
                  <a:pt x="73" y="48"/>
                </a:lnTo>
                <a:lnTo>
                  <a:pt x="93" y="40"/>
                </a:lnTo>
                <a:lnTo>
                  <a:pt x="115" y="36"/>
                </a:lnTo>
                <a:lnTo>
                  <a:pt x="137" y="36"/>
                </a:lnTo>
                <a:lnTo>
                  <a:pt x="158" y="39"/>
                </a:lnTo>
                <a:lnTo>
                  <a:pt x="177" y="44"/>
                </a:lnTo>
                <a:lnTo>
                  <a:pt x="194" y="52"/>
                </a:lnTo>
                <a:lnTo>
                  <a:pt x="211" y="62"/>
                </a:lnTo>
                <a:lnTo>
                  <a:pt x="222" y="73"/>
                </a:lnTo>
                <a:lnTo>
                  <a:pt x="234" y="85"/>
                </a:lnTo>
                <a:lnTo>
                  <a:pt x="242" y="97"/>
                </a:lnTo>
                <a:lnTo>
                  <a:pt x="249" y="109"/>
                </a:lnTo>
                <a:lnTo>
                  <a:pt x="251" y="119"/>
                </a:lnTo>
                <a:lnTo>
                  <a:pt x="251" y="130"/>
                </a:lnTo>
                <a:lnTo>
                  <a:pt x="250" y="142"/>
                </a:lnTo>
                <a:lnTo>
                  <a:pt x="247" y="154"/>
                </a:lnTo>
                <a:lnTo>
                  <a:pt x="241" y="163"/>
                </a:lnTo>
                <a:lnTo>
                  <a:pt x="234" y="173"/>
                </a:lnTo>
                <a:lnTo>
                  <a:pt x="226" y="183"/>
                </a:lnTo>
                <a:lnTo>
                  <a:pt x="216" y="191"/>
                </a:lnTo>
                <a:lnTo>
                  <a:pt x="206" y="199"/>
                </a:lnTo>
                <a:lnTo>
                  <a:pt x="192" y="204"/>
                </a:lnTo>
                <a:lnTo>
                  <a:pt x="175" y="207"/>
                </a:lnTo>
                <a:lnTo>
                  <a:pt x="159" y="208"/>
                </a:lnTo>
                <a:lnTo>
                  <a:pt x="146" y="205"/>
                </a:lnTo>
                <a:lnTo>
                  <a:pt x="132" y="200"/>
                </a:lnTo>
                <a:lnTo>
                  <a:pt x="120" y="194"/>
                </a:lnTo>
                <a:lnTo>
                  <a:pt x="108" y="187"/>
                </a:lnTo>
                <a:lnTo>
                  <a:pt x="99" y="178"/>
                </a:lnTo>
                <a:lnTo>
                  <a:pt x="93" y="169"/>
                </a:lnTo>
                <a:lnTo>
                  <a:pt x="86" y="159"/>
                </a:lnTo>
                <a:lnTo>
                  <a:pt x="83" y="148"/>
                </a:lnTo>
                <a:lnTo>
                  <a:pt x="80" y="139"/>
                </a:lnTo>
                <a:lnTo>
                  <a:pt x="81" y="127"/>
                </a:lnTo>
                <a:lnTo>
                  <a:pt x="84" y="113"/>
                </a:lnTo>
                <a:lnTo>
                  <a:pt x="89" y="101"/>
                </a:lnTo>
                <a:lnTo>
                  <a:pt x="98" y="86"/>
                </a:lnTo>
                <a:lnTo>
                  <a:pt x="108" y="72"/>
                </a:lnTo>
                <a:lnTo>
                  <a:pt x="121" y="59"/>
                </a:lnTo>
                <a:lnTo>
                  <a:pt x="136" y="48"/>
                </a:lnTo>
                <a:lnTo>
                  <a:pt x="155" y="39"/>
                </a:lnTo>
                <a:lnTo>
                  <a:pt x="174" y="31"/>
                </a:lnTo>
                <a:lnTo>
                  <a:pt x="195" y="28"/>
                </a:lnTo>
                <a:lnTo>
                  <a:pt x="217" y="27"/>
                </a:lnTo>
                <a:lnTo>
                  <a:pt x="239" y="30"/>
                </a:lnTo>
                <a:lnTo>
                  <a:pt x="257" y="35"/>
                </a:lnTo>
                <a:lnTo>
                  <a:pt x="275" y="44"/>
                </a:lnTo>
                <a:lnTo>
                  <a:pt x="292" y="53"/>
                </a:lnTo>
                <a:lnTo>
                  <a:pt x="304" y="65"/>
                </a:lnTo>
                <a:lnTo>
                  <a:pt x="316" y="77"/>
                </a:lnTo>
                <a:lnTo>
                  <a:pt x="324" y="88"/>
                </a:lnTo>
                <a:lnTo>
                  <a:pt x="330" y="101"/>
                </a:lnTo>
                <a:lnTo>
                  <a:pt x="333" y="110"/>
                </a:lnTo>
                <a:lnTo>
                  <a:pt x="332" y="122"/>
                </a:lnTo>
                <a:lnTo>
                  <a:pt x="331" y="134"/>
                </a:lnTo>
                <a:lnTo>
                  <a:pt x="329" y="145"/>
                </a:lnTo>
                <a:lnTo>
                  <a:pt x="322" y="155"/>
                </a:lnTo>
                <a:lnTo>
                  <a:pt x="316" y="165"/>
                </a:lnTo>
                <a:lnTo>
                  <a:pt x="308" y="175"/>
                </a:lnTo>
                <a:lnTo>
                  <a:pt x="297" y="183"/>
                </a:lnTo>
                <a:lnTo>
                  <a:pt x="287" y="190"/>
                </a:lnTo>
                <a:lnTo>
                  <a:pt x="272" y="196"/>
                </a:lnTo>
                <a:lnTo>
                  <a:pt x="256" y="198"/>
                </a:lnTo>
                <a:lnTo>
                  <a:pt x="239" y="199"/>
                </a:lnTo>
                <a:lnTo>
                  <a:pt x="226" y="196"/>
                </a:lnTo>
                <a:lnTo>
                  <a:pt x="212" y="192"/>
                </a:lnTo>
                <a:lnTo>
                  <a:pt x="201" y="186"/>
                </a:lnTo>
                <a:lnTo>
                  <a:pt x="189" y="178"/>
                </a:lnTo>
                <a:lnTo>
                  <a:pt x="181" y="170"/>
                </a:lnTo>
                <a:lnTo>
                  <a:pt x="174" y="160"/>
                </a:lnTo>
                <a:lnTo>
                  <a:pt x="168" y="150"/>
                </a:lnTo>
                <a:lnTo>
                  <a:pt x="165" y="139"/>
                </a:lnTo>
                <a:lnTo>
                  <a:pt x="162" y="130"/>
                </a:lnTo>
                <a:lnTo>
                  <a:pt x="163" y="118"/>
                </a:lnTo>
                <a:lnTo>
                  <a:pt x="165" y="105"/>
                </a:lnTo>
                <a:lnTo>
                  <a:pt x="171" y="90"/>
                </a:lnTo>
                <a:lnTo>
                  <a:pt x="179" y="77"/>
                </a:lnTo>
                <a:lnTo>
                  <a:pt x="188" y="63"/>
                </a:lnTo>
                <a:lnTo>
                  <a:pt x="201" y="50"/>
                </a:lnTo>
                <a:lnTo>
                  <a:pt x="216" y="40"/>
                </a:lnTo>
                <a:lnTo>
                  <a:pt x="235" y="31"/>
                </a:lnTo>
                <a:lnTo>
                  <a:pt x="254" y="23"/>
                </a:lnTo>
                <a:lnTo>
                  <a:pt x="277" y="19"/>
                </a:lnTo>
                <a:lnTo>
                  <a:pt x="299" y="18"/>
                </a:lnTo>
                <a:lnTo>
                  <a:pt x="320" y="22"/>
                </a:lnTo>
                <a:lnTo>
                  <a:pt x="339" y="27"/>
                </a:lnTo>
                <a:lnTo>
                  <a:pt x="356" y="34"/>
                </a:lnTo>
                <a:lnTo>
                  <a:pt x="373" y="45"/>
                </a:lnTo>
                <a:lnTo>
                  <a:pt x="384" y="56"/>
                </a:lnTo>
                <a:lnTo>
                  <a:pt x="396" y="68"/>
                </a:lnTo>
                <a:lnTo>
                  <a:pt x="404" y="80"/>
                </a:lnTo>
                <a:lnTo>
                  <a:pt x="411" y="92"/>
                </a:lnTo>
                <a:lnTo>
                  <a:pt x="413" y="102"/>
                </a:lnTo>
                <a:lnTo>
                  <a:pt x="413" y="113"/>
                </a:lnTo>
                <a:lnTo>
                  <a:pt x="412" y="124"/>
                </a:lnTo>
                <a:lnTo>
                  <a:pt x="409" y="137"/>
                </a:lnTo>
                <a:lnTo>
                  <a:pt x="403" y="146"/>
                </a:lnTo>
                <a:lnTo>
                  <a:pt x="396" y="156"/>
                </a:lnTo>
                <a:lnTo>
                  <a:pt x="388" y="166"/>
                </a:lnTo>
                <a:lnTo>
                  <a:pt x="379" y="174"/>
                </a:lnTo>
                <a:lnTo>
                  <a:pt x="369" y="181"/>
                </a:lnTo>
                <a:lnTo>
                  <a:pt x="354" y="186"/>
                </a:lnTo>
                <a:lnTo>
                  <a:pt x="337" y="190"/>
                </a:lnTo>
                <a:lnTo>
                  <a:pt x="321" y="189"/>
                </a:lnTo>
                <a:lnTo>
                  <a:pt x="308" y="188"/>
                </a:lnTo>
                <a:lnTo>
                  <a:pt x="294" y="183"/>
                </a:lnTo>
                <a:lnTo>
                  <a:pt x="282" y="177"/>
                </a:lnTo>
                <a:lnTo>
                  <a:pt x="269" y="170"/>
                </a:lnTo>
                <a:lnTo>
                  <a:pt x="261" y="161"/>
                </a:lnTo>
                <a:lnTo>
                  <a:pt x="254" y="152"/>
                </a:lnTo>
                <a:lnTo>
                  <a:pt x="248" y="141"/>
                </a:lnTo>
                <a:lnTo>
                  <a:pt x="245" y="131"/>
                </a:lnTo>
                <a:lnTo>
                  <a:pt x="242" y="120"/>
                </a:lnTo>
                <a:lnTo>
                  <a:pt x="243" y="110"/>
                </a:lnTo>
                <a:lnTo>
                  <a:pt x="246" y="96"/>
                </a:lnTo>
                <a:lnTo>
                  <a:pt x="251" y="84"/>
                </a:lnTo>
                <a:lnTo>
                  <a:pt x="261" y="69"/>
                </a:lnTo>
                <a:lnTo>
                  <a:pt x="273" y="55"/>
                </a:lnTo>
                <a:lnTo>
                  <a:pt x="286" y="42"/>
                </a:lnTo>
                <a:lnTo>
                  <a:pt x="302" y="31"/>
                </a:lnTo>
                <a:lnTo>
                  <a:pt x="320" y="22"/>
                </a:lnTo>
                <a:lnTo>
                  <a:pt x="342" y="13"/>
                </a:lnTo>
                <a:lnTo>
                  <a:pt x="364" y="10"/>
                </a:lnTo>
                <a:lnTo>
                  <a:pt x="385" y="9"/>
                </a:lnTo>
                <a:lnTo>
                  <a:pt x="406" y="13"/>
                </a:lnTo>
                <a:lnTo>
                  <a:pt x="425" y="19"/>
                </a:lnTo>
                <a:lnTo>
                  <a:pt x="441" y="26"/>
                </a:lnTo>
                <a:lnTo>
                  <a:pt x="457" y="37"/>
                </a:lnTo>
                <a:lnTo>
                  <a:pt x="471" y="48"/>
                </a:lnTo>
                <a:lnTo>
                  <a:pt x="482" y="60"/>
                </a:lnTo>
                <a:lnTo>
                  <a:pt x="491" y="72"/>
                </a:lnTo>
                <a:lnTo>
                  <a:pt x="496" y="84"/>
                </a:lnTo>
                <a:lnTo>
                  <a:pt x="499" y="95"/>
                </a:lnTo>
                <a:lnTo>
                  <a:pt x="498" y="104"/>
                </a:lnTo>
                <a:lnTo>
                  <a:pt x="495" y="116"/>
                </a:lnTo>
                <a:lnTo>
                  <a:pt x="491" y="127"/>
                </a:lnTo>
                <a:lnTo>
                  <a:pt x="484" y="137"/>
                </a:lnTo>
                <a:lnTo>
                  <a:pt x="478" y="147"/>
                </a:lnTo>
                <a:lnTo>
                  <a:pt x="468" y="158"/>
                </a:lnTo>
                <a:lnTo>
                  <a:pt x="457" y="165"/>
                </a:lnTo>
                <a:lnTo>
                  <a:pt x="447" y="173"/>
                </a:lnTo>
                <a:lnTo>
                  <a:pt x="433" y="178"/>
                </a:lnTo>
                <a:lnTo>
                  <a:pt x="420" y="180"/>
                </a:lnTo>
                <a:lnTo>
                  <a:pt x="407" y="180"/>
                </a:lnTo>
                <a:lnTo>
                  <a:pt x="394" y="180"/>
                </a:lnTo>
                <a:lnTo>
                  <a:pt x="381" y="175"/>
                </a:lnTo>
                <a:lnTo>
                  <a:pt x="369" y="170"/>
                </a:lnTo>
                <a:lnTo>
                  <a:pt x="360" y="164"/>
                </a:lnTo>
                <a:lnTo>
                  <a:pt x="349" y="155"/>
                </a:lnTo>
                <a:lnTo>
                  <a:pt x="341" y="147"/>
                </a:lnTo>
                <a:lnTo>
                  <a:pt x="334" y="136"/>
                </a:lnTo>
                <a:lnTo>
                  <a:pt x="330" y="124"/>
                </a:lnTo>
                <a:lnTo>
                  <a:pt x="328" y="113"/>
                </a:lnTo>
                <a:lnTo>
                  <a:pt x="328" y="99"/>
                </a:lnTo>
                <a:lnTo>
                  <a:pt x="332" y="85"/>
                </a:lnTo>
                <a:lnTo>
                  <a:pt x="338" y="70"/>
                </a:lnTo>
                <a:lnTo>
                  <a:pt x="349" y="56"/>
                </a:lnTo>
                <a:lnTo>
                  <a:pt x="359" y="44"/>
                </a:lnTo>
                <a:lnTo>
                  <a:pt x="374" y="30"/>
                </a:lnTo>
                <a:lnTo>
                  <a:pt x="390" y="20"/>
                </a:lnTo>
                <a:lnTo>
                  <a:pt x="407" y="11"/>
                </a:lnTo>
                <a:lnTo>
                  <a:pt x="426" y="5"/>
                </a:lnTo>
                <a:lnTo>
                  <a:pt x="446" y="0"/>
                </a:lnTo>
                <a:lnTo>
                  <a:pt x="465" y="0"/>
                </a:lnTo>
                <a:lnTo>
                  <a:pt x="483" y="3"/>
                </a:lnTo>
                <a:lnTo>
                  <a:pt x="502" y="9"/>
                </a:lnTo>
                <a:lnTo>
                  <a:pt x="520" y="15"/>
                </a:lnTo>
                <a:lnTo>
                  <a:pt x="536" y="25"/>
                </a:lnTo>
                <a:lnTo>
                  <a:pt x="549" y="35"/>
                </a:lnTo>
                <a:lnTo>
                  <a:pt x="560" y="48"/>
                </a:lnTo>
                <a:lnTo>
                  <a:pt x="569" y="60"/>
                </a:lnTo>
                <a:lnTo>
                  <a:pt x="576" y="74"/>
                </a:lnTo>
                <a:lnTo>
                  <a:pt x="579"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Oval 72"/>
          <p:cNvSpPr>
            <a:spLocks noChangeArrowheads="1"/>
          </p:cNvSpPr>
          <p:nvPr/>
        </p:nvSpPr>
        <p:spPr bwMode="auto">
          <a:xfrm>
            <a:off x="1984375" y="4340225"/>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9" name="Freeform 73"/>
          <p:cNvSpPr>
            <a:spLocks/>
          </p:cNvSpPr>
          <p:nvPr/>
        </p:nvSpPr>
        <p:spPr bwMode="auto">
          <a:xfrm>
            <a:off x="614363" y="3540125"/>
            <a:ext cx="269875" cy="715963"/>
          </a:xfrm>
          <a:custGeom>
            <a:avLst/>
            <a:gdLst>
              <a:gd name="T0" fmla="*/ 112907 w 196"/>
              <a:gd name="T1" fmla="*/ 7427 h 482"/>
              <a:gd name="T2" fmla="*/ 55077 w 196"/>
              <a:gd name="T3" fmla="*/ 41591 h 482"/>
              <a:gd name="T4" fmla="*/ 11015 w 196"/>
              <a:gd name="T5" fmla="*/ 102493 h 482"/>
              <a:gd name="T6" fmla="*/ 4131 w 196"/>
              <a:gd name="T7" fmla="*/ 181219 h 482"/>
              <a:gd name="T8" fmla="*/ 38554 w 196"/>
              <a:gd name="T9" fmla="*/ 249547 h 482"/>
              <a:gd name="T10" fmla="*/ 93630 w 196"/>
              <a:gd name="T11" fmla="*/ 294109 h 482"/>
              <a:gd name="T12" fmla="*/ 148707 w 196"/>
              <a:gd name="T13" fmla="*/ 310449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3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8 h 482"/>
              <a:gd name="T38" fmla="*/ 132184 w 196"/>
              <a:gd name="T39" fmla="*/ 408485 h 482"/>
              <a:gd name="T40" fmla="*/ 183129 w 196"/>
              <a:gd name="T41" fmla="*/ 405514 h 482"/>
              <a:gd name="T42" fmla="*/ 228568 w 196"/>
              <a:gd name="T43" fmla="*/ 383233 h 482"/>
              <a:gd name="T44" fmla="*/ 260237 w 196"/>
              <a:gd name="T45" fmla="*/ 344613 h 482"/>
              <a:gd name="T46" fmla="*/ 267121 w 196"/>
              <a:gd name="T47" fmla="*/ 285197 h 482"/>
              <a:gd name="T48" fmla="*/ 240960 w 196"/>
              <a:gd name="T49" fmla="*/ 240635 h 482"/>
              <a:gd name="T50" fmla="*/ 196899 w 196"/>
              <a:gd name="T51" fmla="*/ 210927 h 482"/>
              <a:gd name="T52" fmla="*/ 150084 w 196"/>
              <a:gd name="T53" fmla="*/ 199044 h 482"/>
              <a:gd name="T54" fmla="*/ 92253 w 196"/>
              <a:gd name="T55" fmla="*/ 215383 h 482"/>
              <a:gd name="T56" fmla="*/ 37177 w 196"/>
              <a:gd name="T57" fmla="*/ 258460 h 482"/>
              <a:gd name="T58" fmla="*/ 2754 w 196"/>
              <a:gd name="T59" fmla="*/ 326788 h 482"/>
              <a:gd name="T60" fmla="*/ 11015 w 196"/>
              <a:gd name="T61" fmla="*/ 405514 h 482"/>
              <a:gd name="T62" fmla="*/ 55077 w 196"/>
              <a:gd name="T63" fmla="*/ 466416 h 482"/>
              <a:gd name="T64" fmla="*/ 112907 w 196"/>
              <a:gd name="T65" fmla="*/ 500580 h 482"/>
              <a:gd name="T66" fmla="*/ 165230 w 196"/>
              <a:gd name="T67" fmla="*/ 508007 h 482"/>
              <a:gd name="T68" fmla="*/ 213422 w 196"/>
              <a:gd name="T69" fmla="*/ 491668 h 482"/>
              <a:gd name="T70" fmla="*/ 251975 w 196"/>
              <a:gd name="T71" fmla="*/ 457503 h 482"/>
              <a:gd name="T72" fmla="*/ 268498 w 196"/>
              <a:gd name="T73" fmla="*/ 405514 h 482"/>
              <a:gd name="T74" fmla="*/ 251975 w 196"/>
              <a:gd name="T75" fmla="*/ 353525 h 482"/>
              <a:gd name="T76" fmla="*/ 213422 w 196"/>
              <a:gd name="T77" fmla="*/ 317876 h 482"/>
              <a:gd name="T78" fmla="*/ 165230 w 196"/>
              <a:gd name="T79" fmla="*/ 301536 h 482"/>
              <a:gd name="T80" fmla="*/ 112907 w 196"/>
              <a:gd name="T81" fmla="*/ 305992 h 482"/>
              <a:gd name="T82" fmla="*/ 55077 w 196"/>
              <a:gd name="T83" fmla="*/ 344613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6 h 482"/>
              <a:gd name="T94" fmla="*/ 196899 w 196"/>
              <a:gd name="T95" fmla="*/ 601587 h 482"/>
              <a:gd name="T96" fmla="*/ 240960 w 196"/>
              <a:gd name="T97" fmla="*/ 568908 h 482"/>
              <a:gd name="T98" fmla="*/ 265744 w 196"/>
              <a:gd name="T99" fmla="*/ 524346 h 482"/>
              <a:gd name="T100" fmla="*/ 261614 w 196"/>
              <a:gd name="T101" fmla="*/ 476814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8 h 482"/>
              <a:gd name="T112" fmla="*/ 0 w 196"/>
              <a:gd name="T113" fmla="*/ 562967 h 482"/>
              <a:gd name="T114" fmla="*/ 20654 w 196"/>
              <a:gd name="T115" fmla="*/ 629810 h 482"/>
              <a:gd name="T116" fmla="*/ 68846 w 196"/>
              <a:gd name="T117" fmla="*/ 683284 h 482"/>
              <a:gd name="T118" fmla="*/ 130807 w 196"/>
              <a:gd name="T119" fmla="*/ 711507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Freeform 74"/>
          <p:cNvSpPr>
            <a:spLocks/>
          </p:cNvSpPr>
          <p:nvPr/>
        </p:nvSpPr>
        <p:spPr bwMode="auto">
          <a:xfrm>
            <a:off x="4075113" y="3540125"/>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1" name="Text Box 75"/>
          <p:cNvSpPr txBox="1">
            <a:spLocks noChangeArrowheads="1"/>
          </p:cNvSpPr>
          <p:nvPr/>
        </p:nvSpPr>
        <p:spPr bwMode="auto">
          <a:xfrm>
            <a:off x="2051050"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2" name="Text Box 76"/>
          <p:cNvSpPr txBox="1">
            <a:spLocks noChangeArrowheads="1"/>
          </p:cNvSpPr>
          <p:nvPr/>
        </p:nvSpPr>
        <p:spPr bwMode="auto">
          <a:xfrm>
            <a:off x="2600325"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3" name="Text Box 77"/>
          <p:cNvSpPr txBox="1">
            <a:spLocks noChangeArrowheads="1"/>
          </p:cNvSpPr>
          <p:nvPr/>
        </p:nvSpPr>
        <p:spPr bwMode="auto">
          <a:xfrm>
            <a:off x="2051050"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4" name="Text Box 78"/>
          <p:cNvSpPr txBox="1">
            <a:spLocks noChangeArrowheads="1"/>
          </p:cNvSpPr>
          <p:nvPr/>
        </p:nvSpPr>
        <p:spPr bwMode="auto">
          <a:xfrm>
            <a:off x="2600325"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5" name="Text Box 79"/>
          <p:cNvSpPr txBox="1">
            <a:spLocks noChangeArrowheads="1"/>
          </p:cNvSpPr>
          <p:nvPr/>
        </p:nvSpPr>
        <p:spPr bwMode="auto">
          <a:xfrm>
            <a:off x="2314575" y="31750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6" name="Text Box 80"/>
          <p:cNvSpPr txBox="1">
            <a:spLocks noChangeArrowheads="1"/>
          </p:cNvSpPr>
          <p:nvPr/>
        </p:nvSpPr>
        <p:spPr bwMode="auto">
          <a:xfrm>
            <a:off x="2125663" y="36782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17" name="Text Box 81"/>
          <p:cNvSpPr txBox="1">
            <a:spLocks noChangeArrowheads="1"/>
          </p:cNvSpPr>
          <p:nvPr/>
        </p:nvSpPr>
        <p:spPr bwMode="auto">
          <a:xfrm>
            <a:off x="1216025" y="451485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8" name="Text Box 82"/>
          <p:cNvSpPr txBox="1">
            <a:spLocks noChangeArrowheads="1"/>
          </p:cNvSpPr>
          <p:nvPr/>
        </p:nvSpPr>
        <p:spPr bwMode="auto">
          <a:xfrm>
            <a:off x="1182688" y="463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endParaRPr lang="en-US" altLang="en-US" sz="1800" u="sng">
              <a:solidFill>
                <a:srgbClr val="000000"/>
              </a:solidFill>
              <a:latin typeface="Arial" pitchFamily="34" charset="0"/>
            </a:endParaRPr>
          </a:p>
        </p:txBody>
      </p:sp>
      <p:sp>
        <p:nvSpPr>
          <p:cNvPr id="14419" name="Line 83"/>
          <p:cNvSpPr>
            <a:spLocks noChangeShapeType="1"/>
          </p:cNvSpPr>
          <p:nvPr/>
        </p:nvSpPr>
        <p:spPr bwMode="auto">
          <a:xfrm flipV="1">
            <a:off x="1519238" y="4514850"/>
            <a:ext cx="379412" cy="4191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20" name="Text Box 84"/>
          <p:cNvSpPr txBox="1">
            <a:spLocks noChangeArrowheads="1"/>
          </p:cNvSpPr>
          <p:nvPr/>
        </p:nvSpPr>
        <p:spPr bwMode="auto">
          <a:xfrm>
            <a:off x="1141413" y="51006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21" name="Text Box 85"/>
          <p:cNvSpPr txBox="1">
            <a:spLocks noChangeArrowheads="1"/>
          </p:cNvSpPr>
          <p:nvPr/>
        </p:nvSpPr>
        <p:spPr bwMode="auto">
          <a:xfrm>
            <a:off x="5283200" y="1905000"/>
            <a:ext cx="285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Electrons Pair Off!</a:t>
            </a:r>
          </a:p>
        </p:txBody>
      </p:sp>
      <p:graphicFrame>
        <p:nvGraphicFramePr>
          <p:cNvPr id="14422" name="Object 86"/>
          <p:cNvGraphicFramePr>
            <a:graphicFrameLocks noChangeAspect="1"/>
          </p:cNvGraphicFramePr>
          <p:nvPr/>
        </p:nvGraphicFramePr>
        <p:xfrm>
          <a:off x="4665663" y="3344863"/>
          <a:ext cx="3792537" cy="593725"/>
        </p:xfrm>
        <a:graphic>
          <a:graphicData uri="http://schemas.openxmlformats.org/presentationml/2006/ole">
            <mc:AlternateContent xmlns:mc="http://schemas.openxmlformats.org/markup-compatibility/2006">
              <mc:Choice xmlns:v="urn:schemas-microsoft-com:vml" Requires="v">
                <p:oleObj spid="_x0000_s2090" name="Equation" r:id="rId4" imgW="1460500" imgH="228600" progId="Equation.3">
                  <p:embed/>
                </p:oleObj>
              </mc:Choice>
              <mc:Fallback>
                <p:oleObj name="Equation" r:id="rId4" imgW="14605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3" y="3344863"/>
                        <a:ext cx="3792537" cy="593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423" name="Text Box 87"/>
          <p:cNvSpPr txBox="1">
            <a:spLocks noChangeArrowheads="1"/>
          </p:cNvSpPr>
          <p:nvPr/>
        </p:nvSpPr>
        <p:spPr bwMode="auto">
          <a:xfrm>
            <a:off x="4876800" y="28194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u="sng">
                <a:solidFill>
                  <a:schemeClr val="tx1"/>
                </a:solidFill>
                <a:latin typeface="Arial" pitchFamily="34" charset="0"/>
              </a:rPr>
              <a:t>BCS Equation</a:t>
            </a:r>
            <a:endParaRPr lang="en-US" altLang="en-US" sz="1800">
              <a:solidFill>
                <a:schemeClr val="tx1"/>
              </a:solidFill>
              <a:latin typeface="Arial" pitchFamily="34" charset="0"/>
            </a:endParaRPr>
          </a:p>
        </p:txBody>
      </p:sp>
      <p:graphicFrame>
        <p:nvGraphicFramePr>
          <p:cNvPr id="14424" name="Object 88"/>
          <p:cNvGraphicFramePr>
            <a:graphicFrameLocks noChangeAspect="1"/>
          </p:cNvGraphicFramePr>
          <p:nvPr/>
        </p:nvGraphicFramePr>
        <p:xfrm>
          <a:off x="4648200" y="4038600"/>
          <a:ext cx="3810000" cy="1371600"/>
        </p:xfrm>
        <a:graphic>
          <a:graphicData uri="http://schemas.openxmlformats.org/presentationml/2006/ole">
            <mc:AlternateContent xmlns:mc="http://schemas.openxmlformats.org/markup-compatibility/2006">
              <mc:Choice xmlns:v="urn:schemas-microsoft-com:vml" Requires="v">
                <p:oleObj spid="_x0000_s2091" name="Equation" r:id="rId6" imgW="1511300" imgH="685800" progId="Equation.3">
                  <p:embed/>
                </p:oleObj>
              </mc:Choice>
              <mc:Fallback>
                <p:oleObj name="Equation" r:id="rId6" imgW="151130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038600"/>
                        <a:ext cx="3810000" cy="1371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04598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80161" y="0"/>
            <a:ext cx="8229600" cy="148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algn="ctr" eaLnBrk="1"/>
            <a:r>
              <a:rPr lang="en-GB" altLang="en-US" sz="3300">
                <a:solidFill>
                  <a:srgbClr val="000000"/>
                </a:solidFill>
              </a:rPr>
              <a:t>Electron-Phonon Coupling </a:t>
            </a:r>
            <a:br>
              <a:rPr lang="en-GB" altLang="en-US" sz="3300">
                <a:solidFill>
                  <a:srgbClr val="000000"/>
                </a:solidFill>
              </a:rPr>
            </a:br>
            <a:r>
              <a:rPr lang="en-GB" altLang="en-US" sz="3300">
                <a:solidFill>
                  <a:srgbClr val="000000"/>
                </a:solidFill>
              </a:rPr>
              <a:t>a la Migdal-Eliashberg-McMillan</a:t>
            </a:r>
            <a:br>
              <a:rPr lang="en-GB" altLang="en-US" sz="3300">
                <a:solidFill>
                  <a:srgbClr val="000000"/>
                </a:solidFill>
              </a:rPr>
            </a:br>
            <a:r>
              <a:rPr lang="en-GB" altLang="en-US" sz="1500">
                <a:solidFill>
                  <a:srgbClr val="000000"/>
                </a:solidFill>
              </a:rPr>
              <a:t>(plus Allen &amp; Dynes)</a:t>
            </a:r>
            <a:r>
              <a:rPr lang="ar-SA" altLang="en-US" sz="1500">
                <a:solidFill>
                  <a:srgbClr val="000000"/>
                </a:solidFill>
              </a:rPr>
              <a:t>‏</a:t>
            </a:r>
            <a:endParaRPr lang="en-GB" altLang="en-US" sz="1500">
              <a:solidFill>
                <a:srgbClr val="000000"/>
              </a:solidFill>
            </a:endParaRPr>
          </a:p>
        </p:txBody>
      </p:sp>
      <p:pic>
        <p:nvPicPr>
          <p:cNvPr id="1146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881" y="1441592"/>
            <a:ext cx="7161120" cy="920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80" y="2459778"/>
            <a:ext cx="7391520" cy="35600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5" name="Text Box 7"/>
          <p:cNvSpPr txBox="1">
            <a:spLocks noChangeArrowheads="1"/>
          </p:cNvSpPr>
          <p:nvPr/>
        </p:nvSpPr>
        <p:spPr bwMode="auto">
          <a:xfrm>
            <a:off x="532800" y="6019833"/>
            <a:ext cx="6552000" cy="40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9pPr>
          </a:lstStyle>
          <a:p>
            <a:pPr>
              <a:lnSpc>
                <a:spcPct val="117000"/>
              </a:lnSpc>
              <a:spcBef>
                <a:spcPts val="1020"/>
              </a:spcBef>
            </a:pPr>
            <a:r>
              <a:rPr lang="en-GB" altLang="en-US">
                <a:solidFill>
                  <a:srgbClr val="000000"/>
                </a:solidFill>
                <a:latin typeface="Comic Sans MS" pitchFamily="66" charset="0"/>
              </a:rPr>
              <a:t>Wierzbowska, et al, arXiv:cond-mat/0504077 (2006) (Nb)</a:t>
            </a:r>
          </a:p>
        </p:txBody>
      </p:sp>
    </p:spTree>
    <p:extLst>
      <p:ext uri="{BB962C8B-B14F-4D97-AF65-F5344CB8AC3E}">
        <p14:creationId xmlns:p14="http://schemas.microsoft.com/office/powerpoint/2010/main" val="36475177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4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lstStyle/>
          <a:p>
            <a:r>
              <a:rPr lang="en-US" altLang="en-US"/>
              <a:t>Type II (1930s +)</a:t>
            </a:r>
          </a:p>
        </p:txBody>
      </p:sp>
      <p:pic>
        <p:nvPicPr>
          <p:cNvPr id="18436" name="Picture 4" descr="B2_Vortex-page_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1447800"/>
            <a:ext cx="5257800" cy="4467225"/>
          </a:xfrm>
          <a:prstGeom prst="rect">
            <a:avLst/>
          </a:prstGeom>
          <a:noFill/>
          <a:extLst>
            <a:ext uri="{909E8E84-426E-40DD-AFC4-6F175D3DCCD1}">
              <a14:hiddenFill xmlns:a14="http://schemas.microsoft.com/office/drawing/2010/main">
                <a:solidFill>
                  <a:srgbClr val="FFFFFF"/>
                </a:solidFill>
              </a14:hiddenFill>
            </a:ext>
          </a:extLst>
        </p:spPr>
      </p:pic>
      <p:grpSp>
        <p:nvGrpSpPr>
          <p:cNvPr id="18448" name="Group 16"/>
          <p:cNvGrpSpPr>
            <a:grpSpLocks/>
          </p:cNvGrpSpPr>
          <p:nvPr/>
        </p:nvGrpSpPr>
        <p:grpSpPr bwMode="auto">
          <a:xfrm>
            <a:off x="76200" y="1143000"/>
            <a:ext cx="1751013" cy="5395913"/>
            <a:chOff x="48" y="720"/>
            <a:chExt cx="1103" cy="3399"/>
          </a:xfrm>
        </p:grpSpPr>
        <p:pic>
          <p:nvPicPr>
            <p:cNvPr id="18438" name="Picture 6" descr="250px-Shubnikv">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720"/>
              <a:ext cx="1012" cy="133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Image from www.phys.bspu.unibel.b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2496"/>
              <a:ext cx="1103" cy="1416"/>
            </a:xfrm>
            <a:prstGeom prst="rect">
              <a:avLst/>
            </a:prstGeom>
            <a:noFill/>
            <a:extLst>
              <a:ext uri="{909E8E84-426E-40DD-AFC4-6F175D3DCCD1}">
                <a14:hiddenFill xmlns:a14="http://schemas.microsoft.com/office/drawing/2010/main">
                  <a:solidFill>
                    <a:srgbClr val="FFFFFF"/>
                  </a:solidFill>
                </a14:hiddenFill>
              </a:ext>
            </a:extLst>
          </p:spPr>
        </p:pic>
        <p:sp>
          <p:nvSpPr>
            <p:cNvPr id="18444" name="Text Box 12"/>
            <p:cNvSpPr txBox="1">
              <a:spLocks noChangeArrowheads="1"/>
            </p:cNvSpPr>
            <p:nvPr/>
          </p:nvSpPr>
          <p:spPr bwMode="auto">
            <a:xfrm>
              <a:off x="63" y="2094"/>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Lev Shubnikov</a:t>
              </a:r>
            </a:p>
          </p:txBody>
        </p:sp>
        <p:sp>
          <p:nvSpPr>
            <p:cNvPr id="18445" name="Text Box 13"/>
            <p:cNvSpPr txBox="1">
              <a:spLocks noChangeArrowheads="1"/>
            </p:cNvSpPr>
            <p:nvPr/>
          </p:nvSpPr>
          <p:spPr bwMode="auto">
            <a:xfrm>
              <a:off x="114" y="3927"/>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Lev Landau</a:t>
              </a:r>
            </a:p>
          </p:txBody>
        </p:sp>
      </p:grpSp>
      <p:grpSp>
        <p:nvGrpSpPr>
          <p:cNvPr id="18449" name="Group 17"/>
          <p:cNvGrpSpPr>
            <a:grpSpLocks/>
          </p:cNvGrpSpPr>
          <p:nvPr/>
        </p:nvGrpSpPr>
        <p:grpSpPr bwMode="auto">
          <a:xfrm>
            <a:off x="7315200" y="1219200"/>
            <a:ext cx="1771650" cy="5470525"/>
            <a:chOff x="4608" y="768"/>
            <a:chExt cx="1116" cy="3446"/>
          </a:xfrm>
        </p:grpSpPr>
        <p:pic>
          <p:nvPicPr>
            <p:cNvPr id="18441" name="Picture 9" descr="V_L_Ginzbur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8" y="768"/>
              <a:ext cx="1116" cy="1296"/>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descr="scl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 y="2496"/>
              <a:ext cx="1078" cy="1392"/>
            </a:xfrm>
            <a:prstGeom prst="rect">
              <a:avLst/>
            </a:prstGeom>
            <a:noFill/>
            <a:extLst>
              <a:ext uri="{909E8E84-426E-40DD-AFC4-6F175D3DCCD1}">
                <a14:hiddenFill xmlns:a14="http://schemas.microsoft.com/office/drawing/2010/main">
                  <a:solidFill>
                    <a:srgbClr val="FFFFFF"/>
                  </a:solidFill>
                </a14:hiddenFill>
              </a:ext>
            </a:extLst>
          </p:spPr>
        </p:pic>
        <p:sp>
          <p:nvSpPr>
            <p:cNvPr id="18446" name="Text Box 14"/>
            <p:cNvSpPr txBox="1">
              <a:spLocks noChangeArrowheads="1"/>
            </p:cNvSpPr>
            <p:nvPr/>
          </p:nvSpPr>
          <p:spPr bwMode="auto">
            <a:xfrm>
              <a:off x="4683" y="2094"/>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“VL” Ginzburg</a:t>
              </a:r>
            </a:p>
          </p:txBody>
        </p:sp>
        <p:sp>
          <p:nvSpPr>
            <p:cNvPr id="18447" name="Text Box 15"/>
            <p:cNvSpPr txBox="1">
              <a:spLocks noChangeArrowheads="1"/>
            </p:cNvSpPr>
            <p:nvPr/>
          </p:nvSpPr>
          <p:spPr bwMode="auto">
            <a:xfrm>
              <a:off x="4665" y="3888"/>
              <a:ext cx="96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Aleksei Abrikosov</a:t>
              </a:r>
            </a:p>
          </p:txBody>
        </p:sp>
      </p:grpSp>
    </p:spTree>
    <p:extLst>
      <p:ext uri="{BB962C8B-B14F-4D97-AF65-F5344CB8AC3E}">
        <p14:creationId xmlns:p14="http://schemas.microsoft.com/office/powerpoint/2010/main" val="918205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anim calcmode="lin" valueType="num">
                                      <p:cBhvr additive="base">
                                        <p:cTn id="7" dur="500" fill="hold"/>
                                        <p:tgtEl>
                                          <p:spTgt spid="18448"/>
                                        </p:tgtEl>
                                        <p:attrNameLst>
                                          <p:attrName>ppt_x</p:attrName>
                                        </p:attrNameLst>
                                      </p:cBhvr>
                                      <p:tavLst>
                                        <p:tav tm="0">
                                          <p:val>
                                            <p:strVal val="0-#ppt_w/2"/>
                                          </p:val>
                                        </p:tav>
                                        <p:tav tm="100000">
                                          <p:val>
                                            <p:strVal val="#ppt_x"/>
                                          </p:val>
                                        </p:tav>
                                      </p:tavLst>
                                    </p:anim>
                                    <p:anim calcmode="lin" valueType="num">
                                      <p:cBhvr additive="base">
                                        <p:cTn id="8" dur="500" fill="hold"/>
                                        <p:tgtEl>
                                          <p:spTgt spid="184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8449"/>
                                        </p:tgtEl>
                                        <p:attrNameLst>
                                          <p:attrName>style.visibility</p:attrName>
                                        </p:attrNameLst>
                                      </p:cBhvr>
                                      <p:to>
                                        <p:strVal val="visible"/>
                                      </p:to>
                                    </p:set>
                                    <p:anim calcmode="lin" valueType="num">
                                      <p:cBhvr additive="base">
                                        <p:cTn id="13" dur="500" fill="hold"/>
                                        <p:tgtEl>
                                          <p:spTgt spid="18449"/>
                                        </p:tgtEl>
                                        <p:attrNameLst>
                                          <p:attrName>ppt_x</p:attrName>
                                        </p:attrNameLst>
                                      </p:cBhvr>
                                      <p:tavLst>
                                        <p:tav tm="0">
                                          <p:val>
                                            <p:strVal val="1+#ppt_w/2"/>
                                          </p:val>
                                        </p:tav>
                                        <p:tav tm="100000">
                                          <p:val>
                                            <p:strVal val="#ppt_x"/>
                                          </p:val>
                                        </p:tav>
                                      </p:tavLst>
                                    </p:anim>
                                    <p:anim calcmode="lin" valueType="num">
                                      <p:cBhvr additive="base">
                                        <p:cTn id="14" dur="500" fill="hold"/>
                                        <p:tgtEl>
                                          <p:spTgt spid="184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idx="4294967295"/>
          </p:nvPr>
        </p:nvSpPr>
        <p:spPr>
          <a:xfrm>
            <a:off x="304800" y="76200"/>
            <a:ext cx="8458200" cy="1143000"/>
          </a:xfrm>
        </p:spPr>
        <p:txBody>
          <a:bodyPr/>
          <a:lstStyle/>
          <a:p>
            <a:pPr eaLnBrk="1" hangingPunct="1"/>
            <a:r>
              <a:rPr lang="en-US" altLang="en-US" sz="4000" smtClean="0"/>
              <a:t>GLAG – “Engineering” Superconductors</a:t>
            </a:r>
          </a:p>
        </p:txBody>
      </p:sp>
      <p:graphicFrame>
        <p:nvGraphicFramePr>
          <p:cNvPr id="2050" name="Object 2"/>
          <p:cNvGraphicFramePr>
            <a:graphicFrameLocks noChangeAspect="1"/>
          </p:cNvGraphicFramePr>
          <p:nvPr/>
        </p:nvGraphicFramePr>
        <p:xfrm>
          <a:off x="1677988" y="1870075"/>
          <a:ext cx="5649912" cy="3006725"/>
        </p:xfrm>
        <a:graphic>
          <a:graphicData uri="http://schemas.openxmlformats.org/presentationml/2006/ole">
            <mc:AlternateContent xmlns:mc="http://schemas.openxmlformats.org/markup-compatibility/2006">
              <mc:Choice xmlns:v="urn:schemas-microsoft-com:vml" Requires="v">
                <p:oleObj spid="_x0000_s28719" name="Equation" r:id="rId4" imgW="2768400" imgH="1473120" progId="Equation.DSMT4">
                  <p:embed/>
                </p:oleObj>
              </mc:Choice>
              <mc:Fallback>
                <p:oleObj name="Equation" r:id="rId4" imgW="2768400" imgH="14731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870075"/>
                        <a:ext cx="5649912"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nvGraphicFramePr>
        <p:xfrm>
          <a:off x="3278188" y="5035550"/>
          <a:ext cx="2513012" cy="1289050"/>
        </p:xfrm>
        <a:graphic>
          <a:graphicData uri="http://schemas.openxmlformats.org/presentationml/2006/ole">
            <mc:AlternateContent xmlns:mc="http://schemas.openxmlformats.org/markup-compatibility/2006">
              <mc:Choice xmlns:v="urn:schemas-microsoft-com:vml" Requires="v">
                <p:oleObj spid="_x0000_s28720" name="Equation" r:id="rId6" imgW="990360" imgH="507960" progId="Equation.3">
                  <p:embed/>
                </p:oleObj>
              </mc:Choice>
              <mc:Fallback>
                <p:oleObj name="Equation" r:id="rId6" imgW="99036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188" y="5035550"/>
                        <a:ext cx="251301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4"/>
          <p:cNvGraphicFramePr>
            <a:graphicFrameLocks noChangeAspect="1"/>
          </p:cNvGraphicFramePr>
          <p:nvPr/>
        </p:nvGraphicFramePr>
        <p:xfrm>
          <a:off x="1143000" y="1295400"/>
          <a:ext cx="6445250" cy="579438"/>
        </p:xfrm>
        <a:graphic>
          <a:graphicData uri="http://schemas.openxmlformats.org/presentationml/2006/ole">
            <mc:AlternateContent xmlns:mc="http://schemas.openxmlformats.org/markup-compatibility/2006">
              <mc:Choice xmlns:v="urn:schemas-microsoft-com:vml" Requires="v">
                <p:oleObj spid="_x0000_s28721" name="Equation" r:id="rId8" imgW="4356000" imgH="393480" progId="Equation.DSMT4">
                  <p:embed/>
                </p:oleObj>
              </mc:Choice>
              <mc:Fallback>
                <p:oleObj name="Equation" r:id="rId8" imgW="435600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1295400"/>
                        <a:ext cx="6445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6" descr="GorkovLe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5181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Oval 9"/>
          <p:cNvSpPr>
            <a:spLocks noChangeArrowheads="1"/>
          </p:cNvSpPr>
          <p:nvPr/>
        </p:nvSpPr>
        <p:spPr bwMode="auto">
          <a:xfrm>
            <a:off x="2743200" y="5562600"/>
            <a:ext cx="3352800" cy="838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latin typeface="Calibri" pitchFamily="34" charset="0"/>
            </a:endParaRPr>
          </a:p>
        </p:txBody>
      </p:sp>
      <p:pic>
        <p:nvPicPr>
          <p:cNvPr id="2056" name="Picture 5" descr="landau_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0750" y="2895600"/>
            <a:ext cx="139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3" descr="V_L_Ginzbur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895600"/>
            <a:ext cx="16557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4876800"/>
            <a:ext cx="12192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552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1028" name="Picture 4" descr="The Student Center is at the crossroads of academic and social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 y="1"/>
            <a:ext cx="2663175" cy="1852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7000" y="0"/>
            <a:ext cx="6477000" cy="2492990"/>
          </a:xfrm>
          <a:prstGeom prst="rect">
            <a:avLst/>
          </a:prstGeom>
          <a:noFill/>
        </p:spPr>
        <p:txBody>
          <a:bodyPr wrap="square" rtlCol="0">
            <a:spAutoFit/>
          </a:bodyPr>
          <a:lstStyle/>
          <a:p>
            <a:pPr algn="ctr"/>
            <a:endParaRPr lang="en-US" sz="1200" b="1" dirty="0" smtClean="0">
              <a:latin typeface="Cataneo BT" panose="03020802040502060804" pitchFamily="66" charset="0"/>
            </a:endParaRPr>
          </a:p>
          <a:p>
            <a:pPr algn="ctr"/>
            <a:r>
              <a:rPr lang="en-US" sz="2800" b="1" dirty="0" smtClean="0">
                <a:latin typeface="Cataneo BT" panose="03020802040502060804" pitchFamily="66" charset="0"/>
              </a:rPr>
              <a:t>Electrical &amp; Computer Engineering Seminar</a:t>
            </a:r>
          </a:p>
          <a:p>
            <a:pPr algn="ctr"/>
            <a:r>
              <a:rPr lang="en-US" sz="2800" b="1" dirty="0" smtClean="0">
                <a:latin typeface="Cataneo BT" panose="03020802040502060804" pitchFamily="66" charset="0"/>
              </a:rPr>
              <a:t>Co-Sponsored with the Physics Department</a:t>
            </a:r>
          </a:p>
          <a:p>
            <a:pPr algn="ctr"/>
            <a:endParaRPr lang="en-US" sz="1400" b="1" dirty="0" smtClean="0">
              <a:latin typeface="Cataneo BT" panose="03020802040502060804" pitchFamily="66" charset="0"/>
            </a:endParaRPr>
          </a:p>
          <a:p>
            <a:pPr algn="ctr"/>
            <a:r>
              <a:rPr lang="en-US" sz="2800" b="1" dirty="0" smtClean="0"/>
              <a:t>Thursday, September 25, 2014</a:t>
            </a:r>
          </a:p>
          <a:p>
            <a:pPr algn="ctr"/>
            <a:r>
              <a:rPr lang="en-US" sz="2800" b="1" dirty="0" smtClean="0"/>
              <a:t>CAMP, Room 194, 1:00 PM</a:t>
            </a:r>
          </a:p>
          <a:p>
            <a:endParaRPr lang="en-US" dirty="0"/>
          </a:p>
        </p:txBody>
      </p:sp>
      <p:sp>
        <p:nvSpPr>
          <p:cNvPr id="4" name="TextBox 3"/>
          <p:cNvSpPr txBox="1"/>
          <p:nvPr/>
        </p:nvSpPr>
        <p:spPr>
          <a:xfrm>
            <a:off x="0" y="1857675"/>
            <a:ext cx="2743200" cy="707886"/>
          </a:xfrm>
          <a:prstGeom prst="rect">
            <a:avLst/>
          </a:prstGeom>
          <a:noFill/>
        </p:spPr>
        <p:txBody>
          <a:bodyPr wrap="square" rtlCol="0">
            <a:spAutoFit/>
          </a:bodyPr>
          <a:lstStyle/>
          <a:p>
            <a:pPr algn="ctr"/>
            <a:r>
              <a:rPr lang="en-US" sz="2000" b="1" dirty="0" smtClean="0"/>
              <a:t>Clarkson University</a:t>
            </a:r>
          </a:p>
          <a:p>
            <a:pPr algn="ctr"/>
            <a:r>
              <a:rPr lang="en-US" sz="2000" b="1" dirty="0" smtClean="0"/>
              <a:t>Potsdam, New York</a:t>
            </a:r>
            <a:endParaRPr lang="en-US" sz="2000" b="1" dirty="0"/>
          </a:p>
        </p:txBody>
      </p:sp>
      <p:sp>
        <p:nvSpPr>
          <p:cNvPr id="5" name="TextBox 4"/>
          <p:cNvSpPr txBox="1"/>
          <p:nvPr/>
        </p:nvSpPr>
        <p:spPr>
          <a:xfrm>
            <a:off x="304800" y="2667000"/>
            <a:ext cx="8534400" cy="1200329"/>
          </a:xfrm>
          <a:prstGeom prst="rect">
            <a:avLst/>
          </a:prstGeom>
          <a:noFill/>
        </p:spPr>
        <p:txBody>
          <a:bodyPr wrap="square" rtlCol="0">
            <a:spAutoFit/>
          </a:bodyPr>
          <a:lstStyle/>
          <a:p>
            <a:pPr algn="ctr"/>
            <a:r>
              <a:rPr lang="en-US" sz="2400" b="1" dirty="0" smtClean="0">
                <a:solidFill>
                  <a:srgbClr val="002060"/>
                </a:solidFill>
                <a:latin typeface="Comic Sans MS" panose="030F0702030302020204" pitchFamily="66" charset="0"/>
              </a:rPr>
              <a:t>“Challenges Confronting the Physics of Superconductivity in the 21</a:t>
            </a:r>
            <a:r>
              <a:rPr lang="en-US" sz="2400" b="1" baseline="30000" dirty="0" smtClean="0">
                <a:solidFill>
                  <a:srgbClr val="002060"/>
                </a:solidFill>
                <a:latin typeface="Comic Sans MS" panose="030F0702030302020204" pitchFamily="66" charset="0"/>
              </a:rPr>
              <a:t>st</a:t>
            </a:r>
            <a:r>
              <a:rPr lang="en-US" sz="2400" b="1" dirty="0" smtClean="0">
                <a:solidFill>
                  <a:srgbClr val="002060"/>
                </a:solidFill>
                <a:latin typeface="Comic Sans MS" panose="030F0702030302020204" pitchFamily="66" charset="0"/>
              </a:rPr>
              <a:t> Century:  From Nanoscale Theories to </a:t>
            </a:r>
            <a:r>
              <a:rPr lang="en-US" sz="2400" b="1" dirty="0" err="1" smtClean="0">
                <a:solidFill>
                  <a:srgbClr val="002060"/>
                </a:solidFill>
                <a:latin typeface="Comic Sans MS" panose="030F0702030302020204" pitchFamily="66" charset="0"/>
              </a:rPr>
              <a:t>Exascale</a:t>
            </a:r>
            <a:r>
              <a:rPr lang="en-US" sz="2400" b="1" dirty="0" smtClean="0">
                <a:solidFill>
                  <a:srgbClr val="002060"/>
                </a:solidFill>
                <a:latin typeface="Comic Sans MS" panose="030F0702030302020204" pitchFamily="66" charset="0"/>
              </a:rPr>
              <a:t> Energy Applications”</a:t>
            </a:r>
            <a:endParaRPr lang="en-US" sz="2400" b="1" dirty="0">
              <a:solidFill>
                <a:srgbClr val="002060"/>
              </a:solidFill>
              <a:latin typeface="Comic Sans MS" panose="030F0702030302020204" pitchFamily="66" charset="0"/>
            </a:endParaRPr>
          </a:p>
        </p:txBody>
      </p:sp>
      <p:sp>
        <p:nvSpPr>
          <p:cNvPr id="6" name="TextBox 5"/>
          <p:cNvSpPr txBox="1"/>
          <p:nvPr/>
        </p:nvSpPr>
        <p:spPr>
          <a:xfrm>
            <a:off x="609600" y="3962400"/>
            <a:ext cx="7848600" cy="1631216"/>
          </a:xfrm>
          <a:prstGeom prst="rect">
            <a:avLst/>
          </a:prstGeom>
          <a:noFill/>
        </p:spPr>
        <p:txBody>
          <a:bodyPr wrap="square" rtlCol="0">
            <a:spAutoFit/>
          </a:bodyPr>
          <a:lstStyle/>
          <a:p>
            <a:pPr algn="ctr"/>
            <a:r>
              <a:rPr lang="en-US" sz="2000" b="1" dirty="0" smtClean="0"/>
              <a:t>Paul Michael Grant, ‘60</a:t>
            </a:r>
          </a:p>
          <a:p>
            <a:pPr algn="ctr"/>
            <a:r>
              <a:rPr lang="en-US" sz="2000" b="1" dirty="0" smtClean="0"/>
              <a:t>EPRI Science Fellow (Retired)</a:t>
            </a:r>
          </a:p>
          <a:p>
            <a:pPr algn="ctr"/>
            <a:r>
              <a:rPr lang="en-US" sz="2000" b="1" dirty="0" smtClean="0"/>
              <a:t>IBM Research Staff Member/Manager Emeritus</a:t>
            </a:r>
          </a:p>
          <a:p>
            <a:pPr algn="ctr"/>
            <a:r>
              <a:rPr lang="en-US" sz="2000" b="1" dirty="0" smtClean="0"/>
              <a:t>W2AGZ Technologies</a:t>
            </a:r>
          </a:p>
          <a:p>
            <a:pPr algn="ctr"/>
            <a:r>
              <a:rPr lang="en-US" sz="2000" b="1" dirty="0" smtClean="0"/>
              <a:t>San Jose, CA 95123, USA (w2agz@w2agz.com)</a:t>
            </a:r>
            <a:endParaRPr lang="en-US" sz="2000" b="1" dirty="0"/>
          </a:p>
        </p:txBody>
      </p:sp>
      <p:sp>
        <p:nvSpPr>
          <p:cNvPr id="9" name="Text Box 5"/>
          <p:cNvSpPr txBox="1">
            <a:spLocks noChangeArrowheads="1"/>
          </p:cNvSpPr>
          <p:nvPr/>
        </p:nvSpPr>
        <p:spPr bwMode="auto">
          <a:xfrm>
            <a:off x="914400" y="5610294"/>
            <a:ext cx="7258050" cy="485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800" tIns="41400" rIns="82800" bIns="414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9pPr>
          </a:lstStyle>
          <a:p>
            <a:pPr algn="ctr" eaLnBrk="1" fontAlgn="base" hangingPunct="1">
              <a:lnSpc>
                <a:spcPct val="93000"/>
              </a:lnSpc>
              <a:spcBef>
                <a:spcPct val="0"/>
              </a:spcBef>
              <a:spcAft>
                <a:spcPct val="0"/>
              </a:spcAft>
              <a:buSzPct val="45000"/>
            </a:pPr>
            <a:r>
              <a:rPr lang="en-US" altLang="en-US" sz="2800" b="1" dirty="0" smtClean="0">
                <a:solidFill>
                  <a:schemeClr val="accent2">
                    <a:lumMod val="40000"/>
                    <a:lumOff val="60000"/>
                  </a:schemeClr>
                </a:solidFill>
                <a:latin typeface="Academy Engraved LET" pitchFamily="2" charset="0"/>
                <a:ea typeface="SimSun" pitchFamily="2" charset="-122"/>
              </a:rPr>
              <a:t>Aging Clarkson Alum</a:t>
            </a:r>
          </a:p>
        </p:txBody>
      </p:sp>
      <p:sp>
        <p:nvSpPr>
          <p:cNvPr id="10" name="Rectangle 7"/>
          <p:cNvSpPr>
            <a:spLocks noChangeArrowheads="1"/>
          </p:cNvSpPr>
          <p:nvPr/>
        </p:nvSpPr>
        <p:spPr bwMode="auto">
          <a:xfrm>
            <a:off x="1371600" y="6153090"/>
            <a:ext cx="6248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chemeClr val="accent5">
                    <a:lumMod val="20000"/>
                    <a:lumOff val="80000"/>
                  </a:schemeClr>
                </a:solidFill>
                <a:effectLst/>
                <a:uLnTx/>
                <a:uFillTx/>
                <a:latin typeface="Times New Roman" pitchFamily="18" charset="0"/>
                <a:cs typeface="Arial" charset="0"/>
              </a:rPr>
              <a:t>Research Supported by IBM Pension Fund</a:t>
            </a:r>
          </a:p>
        </p:txBody>
      </p:sp>
    </p:spTree>
    <p:extLst>
      <p:ext uri="{BB962C8B-B14F-4D97-AF65-F5344CB8AC3E}">
        <p14:creationId xmlns:p14="http://schemas.microsoft.com/office/powerpoint/2010/main" val="33611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iterate type="lt">
                                    <p:tmPct val="0"/>
                                  </p:iterate>
                                  <p:childTnLst>
                                    <p:set>
                                      <p:cBhvr additive="repl">
                                        <p:cTn id="12" dur="1" fill="hold">
                                          <p:stCondLst>
                                            <p:cond delay="0"/>
                                          </p:stCondLst>
                                        </p:cTn>
                                        <p:tgtEl>
                                          <p:spTgt spid="9"/>
                                        </p:tgtEl>
                                        <p:attrNameLst>
                                          <p:attrName>style.visibility</p:attrName>
                                        </p:attrNameLst>
                                      </p:cBhvr>
                                      <p:to>
                                        <p:strVal val="visible"/>
                                      </p:to>
                                    </p:set>
                                    <p:anim calcmode="lin" valueType="num">
                                      <p:cBhvr>
                                        <p:cTn id="13" dur="3000" fill="hold"/>
                                        <p:tgtEl>
                                          <p:spTgt spid="9"/>
                                        </p:tgtEl>
                                        <p:attrNameLst>
                                          <p:attrName>ppt_x</p:attrName>
                                        </p:attrNameLst>
                                      </p:cBhvr>
                                      <p:tavLst>
                                        <p:tav tm="100000">
                                          <p:val>
                                            <p:strVal val="#ppt_x"/>
                                          </p:val>
                                        </p:tav>
                                        <p:tav>
                                          <p:val>
                                            <p:strVal val="#ppt_x"/>
                                          </p:val>
                                        </p:tav>
                                      </p:tavLst>
                                    </p:anim>
                                    <p:anim calcmode="lin" valueType="num">
                                      <p:cBhvr>
                                        <p:cTn id="14" dur="3000" fill="hold"/>
                                        <p:tgtEl>
                                          <p:spTgt spid="9"/>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fill="hold" nodeType="clickEffect">
                                  <p:stCondLst>
                                    <p:cond delay="0"/>
                                  </p:stCondLst>
                                  <p:iterate type="lt">
                                    <p:tmPct val="10000"/>
                                  </p:iterate>
                                  <p:childTnLst>
                                    <p:animScale>
                                      <p:cBhvr additive="repl">
                                        <p:cTn id="18" dur="250" autoRev="1" fill="hold">
                                          <p:stCondLst>
                                            <p:cond delay="0"/>
                                          </p:stCondLst>
                                        </p:cTn>
                                        <p:tgtEl>
                                          <p:spTgt spid="9"/>
                                        </p:tgtEl>
                                      </p:cBhvr>
                                      <p:to x="80000" y="100000"/>
                                    </p:animScale>
                                    <p:anim by="(#ppt_w*0.10)" calcmode="lin" valueType="num">
                                      <p:cBhvr additive="repl">
                                        <p:cTn id="19" dur="250" autoRev="1" fill="hold">
                                          <p:stCondLst>
                                            <p:cond delay="0"/>
                                          </p:stCondLst>
                                        </p:cTn>
                                        <p:tgtEl>
                                          <p:spTgt spid="9"/>
                                        </p:tgtEl>
                                        <p:attrNameLst>
                                          <p:attrName>ppt_x</p:attrName>
                                        </p:attrNameLst>
                                      </p:cBhvr>
                                    </p:anim>
                                    <p:anim by="(-#ppt_w*0.10)" calcmode="lin" valueType="num">
                                      <p:cBhvr additive="repl">
                                        <p:cTn id="20" dur="250" autoRev="1" fill="hold">
                                          <p:stCondLst>
                                            <p:cond delay="0"/>
                                          </p:stCondLst>
                                        </p:cTn>
                                        <p:tgtEl>
                                          <p:spTgt spid="9"/>
                                        </p:tgtEl>
                                        <p:attrNameLst>
                                          <p:attrName>ppt_y</p:attrName>
                                        </p:attrNameLst>
                                      </p:cBhvr>
                                    </p:anim>
                                    <p:animRot by="-480000">
                                      <p:cBhvr additive="repl">
                                        <p:cTn id="21" dur="250" autoRev="1" fill="hold">
                                          <p:stCondLst>
                                            <p:cond delay="0"/>
                                          </p:stCondLst>
                                        </p:cTn>
                                        <p:tgtEl>
                                          <p:spTgt spid="9"/>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429000" y="152400"/>
            <a:ext cx="5562600" cy="1143000"/>
          </a:xfrm>
        </p:spPr>
        <p:txBody>
          <a:bodyPr/>
          <a:lstStyle/>
          <a:p>
            <a:r>
              <a:rPr lang="en-US" altLang="en-US" smtClean="0"/>
              <a:t>Important Numbers</a:t>
            </a:r>
            <a:br>
              <a:rPr lang="en-US" altLang="en-US" smtClean="0"/>
            </a:br>
            <a:r>
              <a:rPr lang="en-US" altLang="en-US" smtClean="0"/>
              <a:t>in Superconductivity</a:t>
            </a:r>
          </a:p>
        </p:txBody>
      </p:sp>
      <p:sp>
        <p:nvSpPr>
          <p:cNvPr id="16387" name="Text Box 3"/>
          <p:cNvSpPr txBox="1">
            <a:spLocks noChangeArrowheads="1"/>
          </p:cNvSpPr>
          <p:nvPr/>
        </p:nvSpPr>
        <p:spPr bwMode="auto">
          <a:xfrm>
            <a:off x="990600" y="1981200"/>
            <a:ext cx="673576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Transition Temperature, T</a:t>
            </a:r>
            <a:r>
              <a:rPr lang="en-US" altLang="en-US" sz="2000" baseline="-25000">
                <a:solidFill>
                  <a:schemeClr val="tx1"/>
                </a:solidFill>
                <a:latin typeface="Comic Sans MS" pitchFamily="66" charset="0"/>
              </a:rPr>
              <a:t>C		</a:t>
            </a:r>
            <a:r>
              <a:rPr lang="en-US" altLang="en-US" sz="2000">
                <a:solidFill>
                  <a:schemeClr val="tx1"/>
                </a:solidFill>
                <a:latin typeface="Comic Sans MS" pitchFamily="66" charset="0"/>
              </a:rPr>
              <a:t>Way below 300 K</a:t>
            </a:r>
          </a:p>
          <a:p>
            <a:endParaRPr lang="en-US" altLang="en-US" sz="2000">
              <a:solidFill>
                <a:schemeClr val="tx1"/>
              </a:solidFill>
              <a:latin typeface="Comic Sans MS" pitchFamily="66" charset="0"/>
            </a:endParaRPr>
          </a:p>
          <a:p>
            <a:r>
              <a:rPr lang="en-US" altLang="en-US" sz="2000">
                <a:solidFill>
                  <a:schemeClr val="tx1"/>
                </a:solidFill>
                <a:latin typeface="Comic Sans MS" pitchFamily="66" charset="0"/>
              </a:rPr>
              <a:t>Critical Current Density, J</a:t>
            </a:r>
            <a:r>
              <a:rPr lang="en-US" altLang="en-US" sz="2000" baseline="-25000">
                <a:solidFill>
                  <a:schemeClr val="tx1"/>
                </a:solidFill>
                <a:latin typeface="Comic Sans MS" pitchFamily="66" charset="0"/>
              </a:rPr>
              <a:t>C</a:t>
            </a:r>
            <a:r>
              <a:rPr lang="en-US" altLang="en-US" sz="2000">
                <a:solidFill>
                  <a:schemeClr val="tx1"/>
                </a:solidFill>
                <a:latin typeface="Comic Sans MS" pitchFamily="66" charset="0"/>
              </a:rPr>
              <a:t>		10</a:t>
            </a:r>
            <a:r>
              <a:rPr lang="en-US" altLang="en-US" sz="2000" baseline="30000">
                <a:solidFill>
                  <a:schemeClr val="tx1"/>
                </a:solidFill>
                <a:latin typeface="Comic Sans MS" pitchFamily="66" charset="0"/>
              </a:rPr>
              <a:t>-2</a:t>
            </a:r>
            <a:r>
              <a:rPr lang="en-US" altLang="en-US" sz="2000">
                <a:solidFill>
                  <a:schemeClr val="tx1"/>
                </a:solidFill>
                <a:latin typeface="Comic Sans MS" pitchFamily="66" charset="0"/>
              </a:rPr>
              <a:t> - 10</a:t>
            </a:r>
            <a:r>
              <a:rPr lang="en-US" altLang="en-US" sz="2000" baseline="30000">
                <a:solidFill>
                  <a:schemeClr val="tx1"/>
                </a:solidFill>
                <a:latin typeface="Comic Sans MS" pitchFamily="66" charset="0"/>
              </a:rPr>
              <a:t>6</a:t>
            </a:r>
            <a:r>
              <a:rPr lang="en-US" altLang="en-US" sz="2000">
                <a:solidFill>
                  <a:schemeClr val="tx1"/>
                </a:solidFill>
                <a:latin typeface="Comic Sans MS" pitchFamily="66" charset="0"/>
              </a:rPr>
              <a:t> A/cm</a:t>
            </a:r>
            <a:r>
              <a:rPr lang="en-US" altLang="en-US" sz="2000" baseline="30000">
                <a:solidFill>
                  <a:schemeClr val="tx1"/>
                </a:solidFill>
                <a:latin typeface="Comic Sans MS" pitchFamily="66" charset="0"/>
              </a:rPr>
              <a:t>2</a:t>
            </a:r>
            <a:endParaRPr lang="en-US" altLang="en-US" sz="2000">
              <a:solidFill>
                <a:schemeClr val="tx1"/>
              </a:solidFill>
              <a:latin typeface="Comic Sans MS" pitchFamily="66" charset="0"/>
            </a:endParaRPr>
          </a:p>
          <a:p>
            <a:endParaRPr lang="en-US" altLang="en-US" sz="2000">
              <a:solidFill>
                <a:schemeClr val="tx1"/>
              </a:solidFill>
              <a:latin typeface="Comic Sans MS" pitchFamily="66" charset="0"/>
            </a:endParaRPr>
          </a:p>
          <a:p>
            <a:r>
              <a:rPr lang="en-US" altLang="en-US" sz="2000">
                <a:solidFill>
                  <a:schemeClr val="tx1"/>
                </a:solidFill>
                <a:latin typeface="Comic Sans MS" pitchFamily="66" charset="0"/>
              </a:rPr>
              <a:t>Critical Magnetic Field, H</a:t>
            </a:r>
            <a:r>
              <a:rPr lang="en-US" altLang="en-US" sz="2000" baseline="-25000">
                <a:solidFill>
                  <a:schemeClr val="tx1"/>
                </a:solidFill>
                <a:latin typeface="Comic Sans MS" pitchFamily="66" charset="0"/>
              </a:rPr>
              <a:t>C</a:t>
            </a:r>
            <a:r>
              <a:rPr lang="en-US" altLang="en-US" sz="2000">
                <a:solidFill>
                  <a:schemeClr val="tx1"/>
                </a:solidFill>
                <a:latin typeface="Comic Sans MS" pitchFamily="66" charset="0"/>
              </a:rPr>
              <a:t>		10</a:t>
            </a:r>
            <a:r>
              <a:rPr lang="en-US" altLang="en-US" sz="2000" baseline="30000">
                <a:solidFill>
                  <a:schemeClr val="tx1"/>
                </a:solidFill>
                <a:latin typeface="Comic Sans MS" pitchFamily="66" charset="0"/>
              </a:rPr>
              <a:t>-4</a:t>
            </a:r>
            <a:r>
              <a:rPr lang="en-US" altLang="en-US" sz="2000">
                <a:solidFill>
                  <a:schemeClr val="tx1"/>
                </a:solidFill>
                <a:latin typeface="Comic Sans MS" pitchFamily="66" charset="0"/>
              </a:rPr>
              <a:t> - 10  T</a:t>
            </a:r>
          </a:p>
          <a:p>
            <a:endParaRPr lang="en-US" altLang="en-US" sz="2000">
              <a:solidFill>
                <a:schemeClr val="tx1"/>
              </a:solidFill>
              <a:latin typeface="Comic Sans MS" pitchFamily="66" charset="0"/>
            </a:endParaRPr>
          </a:p>
          <a:p>
            <a:r>
              <a:rPr lang="en-US" altLang="en-US" sz="2000">
                <a:solidFill>
                  <a:schemeClr val="tx1"/>
                </a:solidFill>
                <a:latin typeface="Comic Sans MS" pitchFamily="66" charset="0"/>
              </a:rPr>
              <a:t>London Penetration Depth, </a:t>
            </a:r>
            <a:r>
              <a:rPr lang="en-US" altLang="en-US" sz="2000">
                <a:solidFill>
                  <a:schemeClr val="tx1"/>
                </a:solidFill>
                <a:latin typeface="Comic Sans MS" pitchFamily="66" charset="0"/>
                <a:sym typeface="MT Symbol" pitchFamily="82" charset="2"/>
              </a:rPr>
              <a:t>		10 - &gt;1000 Å</a:t>
            </a:r>
          </a:p>
          <a:p>
            <a:endParaRPr lang="en-US" altLang="en-US" sz="2000">
              <a:solidFill>
                <a:schemeClr val="tx1"/>
              </a:solidFill>
              <a:latin typeface="Comic Sans MS" pitchFamily="66" charset="0"/>
              <a:sym typeface="MT Symbol" pitchFamily="82" charset="2"/>
            </a:endParaRPr>
          </a:p>
          <a:p>
            <a:r>
              <a:rPr lang="en-US" altLang="en-US" sz="2000">
                <a:solidFill>
                  <a:schemeClr val="tx1"/>
                </a:solidFill>
                <a:latin typeface="Comic Sans MS" pitchFamily="66" charset="0"/>
                <a:sym typeface="MT Symbol" pitchFamily="82" charset="2"/>
              </a:rPr>
              <a:t>Pippard Coherence Length, </a:t>
            </a:r>
            <a:r>
              <a:rPr lang="en-US" altLang="en-US" sz="2000">
                <a:solidFill>
                  <a:schemeClr val="tx1"/>
                </a:solidFill>
                <a:latin typeface="Comic Sans MS" pitchFamily="66" charset="0"/>
                <a:sym typeface="Symbol" pitchFamily="18" charset="2"/>
              </a:rPr>
              <a:t>		</a:t>
            </a:r>
            <a:r>
              <a:rPr lang="en-US" altLang="en-US" sz="2000">
                <a:solidFill>
                  <a:schemeClr val="tx1"/>
                </a:solidFill>
                <a:latin typeface="Comic Sans MS" pitchFamily="66" charset="0"/>
                <a:sym typeface="MT Symbol" pitchFamily="82" charset="2"/>
              </a:rPr>
              <a:t>10 - &gt;1000 Å</a:t>
            </a:r>
          </a:p>
          <a:p>
            <a:endParaRPr lang="en-US" altLang="en-US" sz="2000">
              <a:solidFill>
                <a:schemeClr val="tx1"/>
              </a:solidFill>
              <a:latin typeface="Comic Sans MS" pitchFamily="66" charset="0"/>
              <a:sym typeface="MT Symbol" pitchFamily="82" charset="2"/>
            </a:endParaRPr>
          </a:p>
          <a:p>
            <a:r>
              <a:rPr lang="en-US" altLang="en-US" sz="2000">
                <a:solidFill>
                  <a:schemeClr val="tx1"/>
                </a:solidFill>
                <a:latin typeface="Comic Sans MS" pitchFamily="66" charset="0"/>
                <a:sym typeface="MT Symbol" pitchFamily="82" charset="2"/>
              </a:rPr>
              <a:t>G-L Parameter,  = /</a:t>
            </a:r>
            <a:r>
              <a:rPr lang="en-US" altLang="en-US" sz="2000">
                <a:solidFill>
                  <a:schemeClr val="tx1"/>
                </a:solidFill>
                <a:latin typeface="Comic Sans MS" pitchFamily="66" charset="0"/>
                <a:sym typeface="Symbol" pitchFamily="18" charset="2"/>
              </a:rPr>
              <a:t>		0.01 - 100	</a:t>
            </a:r>
          </a:p>
        </p:txBody>
      </p:sp>
      <p:sp>
        <p:nvSpPr>
          <p:cNvPr id="16388" name="Text Box 4"/>
          <p:cNvSpPr txBox="1">
            <a:spLocks noChangeArrowheads="1"/>
          </p:cNvSpPr>
          <p:nvPr/>
        </p:nvSpPr>
        <p:spPr bwMode="auto">
          <a:xfrm>
            <a:off x="2819400" y="5730875"/>
            <a:ext cx="571658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400">
                <a:solidFill>
                  <a:srgbClr val="FF0000"/>
                </a:solidFill>
                <a:latin typeface="Comic Sans MS" pitchFamily="66" charset="0"/>
              </a:rPr>
              <a:t>NB! All these numbers depend on each</a:t>
            </a:r>
          </a:p>
          <a:p>
            <a:r>
              <a:rPr lang="en-US" altLang="en-US" sz="2400">
                <a:solidFill>
                  <a:srgbClr val="FF0000"/>
                </a:solidFill>
                <a:latin typeface="Comic Sans MS" pitchFamily="66" charset="0"/>
              </a:rPr>
              <a:t>other.  </a:t>
            </a:r>
            <a:r>
              <a:rPr lang="en-US" altLang="en-US" sz="2400">
                <a:solidFill>
                  <a:schemeClr val="tx1"/>
                </a:solidFill>
                <a:latin typeface="Comic Sans MS" pitchFamily="66" charset="0"/>
              </a:rPr>
              <a:t>E.g., H</a:t>
            </a:r>
            <a:r>
              <a:rPr lang="en-US" altLang="en-US" sz="2400" baseline="-25000">
                <a:solidFill>
                  <a:schemeClr val="tx1"/>
                </a:solidFill>
                <a:latin typeface="Comic Sans MS" pitchFamily="66" charset="0"/>
              </a:rPr>
              <a:t>C</a:t>
            </a:r>
            <a:r>
              <a:rPr lang="en-US" altLang="en-US" sz="2400">
                <a:solidFill>
                  <a:schemeClr val="tx1"/>
                </a:solidFill>
                <a:latin typeface="Comic Sans MS" pitchFamily="66" charset="0"/>
              </a:rPr>
              <a:t> ~ </a:t>
            </a:r>
            <a:r>
              <a:rPr lang="en-US" altLang="en-US" sz="2000">
                <a:solidFill>
                  <a:schemeClr val="tx1"/>
                </a:solidFill>
                <a:latin typeface="Comic Sans MS" pitchFamily="66" charset="0"/>
                <a:sym typeface="MT Symbol" pitchFamily="82" charset="2"/>
              </a:rPr>
              <a:t> </a:t>
            </a:r>
            <a:r>
              <a:rPr lang="en-US" altLang="en-US" sz="2000">
                <a:solidFill>
                  <a:schemeClr val="tx1"/>
                </a:solidFill>
                <a:latin typeface="Comic Sans MS" pitchFamily="66" charset="0"/>
                <a:sym typeface="Symbol" pitchFamily="18" charset="2"/>
              </a:rPr>
              <a:t></a:t>
            </a:r>
          </a:p>
        </p:txBody>
      </p:sp>
    </p:spTree>
    <p:extLst>
      <p:ext uri="{BB962C8B-B14F-4D97-AF65-F5344CB8AC3E}">
        <p14:creationId xmlns:p14="http://schemas.microsoft.com/office/powerpoint/2010/main" val="70836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3733800" y="152400"/>
            <a:ext cx="4876800" cy="1143000"/>
          </a:xfrm>
          <a:noFill/>
        </p:spPr>
        <p:txBody>
          <a:bodyPr lIns="98529" tIns="49265" rIns="98529" bIns="49265"/>
          <a:lstStyle/>
          <a:p>
            <a:r>
              <a:rPr lang="en-US" altLang="en-US" smtClean="0"/>
              <a:t>T</a:t>
            </a:r>
            <a:r>
              <a:rPr lang="en-US" altLang="en-US" baseline="-25000" smtClean="0"/>
              <a:t>C</a:t>
            </a:r>
            <a:r>
              <a:rPr lang="en-US" altLang="en-US" smtClean="0"/>
              <a:t> vs. Year:</a:t>
            </a:r>
            <a:br>
              <a:rPr lang="en-US" altLang="en-US" smtClean="0"/>
            </a:br>
            <a:r>
              <a:rPr lang="en-US" altLang="en-US" smtClean="0"/>
              <a:t>1911 - 1980</a:t>
            </a:r>
          </a:p>
        </p:txBody>
      </p:sp>
      <p:sp>
        <p:nvSpPr>
          <p:cNvPr id="17411" name="Rectangle 1091"/>
          <p:cNvSpPr>
            <a:spLocks noChangeArrowheads="1"/>
          </p:cNvSpPr>
          <p:nvPr/>
        </p:nvSpPr>
        <p:spPr bwMode="auto">
          <a:xfrm>
            <a:off x="3006725" y="5884863"/>
            <a:ext cx="4699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chemeClr val="tx1"/>
                </a:solidFill>
                <a:latin typeface="Arial" pitchFamily="34" charset="0"/>
              </a:rPr>
              <a:t>Year</a:t>
            </a:r>
            <a:endParaRPr lang="en-US" altLang="en-US" sz="4400">
              <a:solidFill>
                <a:schemeClr val="tx1"/>
              </a:solidFill>
            </a:endParaRPr>
          </a:p>
        </p:txBody>
      </p:sp>
      <p:sp>
        <p:nvSpPr>
          <p:cNvPr id="17412" name="Rectangle 1027"/>
          <p:cNvSpPr>
            <a:spLocks noChangeArrowheads="1"/>
          </p:cNvSpPr>
          <p:nvPr/>
        </p:nvSpPr>
        <p:spPr bwMode="auto">
          <a:xfrm>
            <a:off x="922338" y="1549400"/>
            <a:ext cx="4911725" cy="4049713"/>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13" name="Rectangle 1028"/>
          <p:cNvSpPr>
            <a:spLocks noChangeArrowheads="1"/>
          </p:cNvSpPr>
          <p:nvPr/>
        </p:nvSpPr>
        <p:spPr bwMode="auto">
          <a:xfrm>
            <a:off x="922338" y="1549400"/>
            <a:ext cx="4911725" cy="4049713"/>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14" name="Line 1029"/>
          <p:cNvSpPr>
            <a:spLocks noChangeShapeType="1"/>
          </p:cNvSpPr>
          <p:nvPr/>
        </p:nvSpPr>
        <p:spPr bwMode="auto">
          <a:xfrm>
            <a:off x="922338" y="1549400"/>
            <a:ext cx="1587" cy="40497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1030"/>
          <p:cNvSpPr>
            <a:spLocks noChangeShapeType="1"/>
          </p:cNvSpPr>
          <p:nvPr/>
        </p:nvSpPr>
        <p:spPr bwMode="auto">
          <a:xfrm>
            <a:off x="887413" y="55991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1031"/>
          <p:cNvSpPr>
            <a:spLocks noChangeShapeType="1"/>
          </p:cNvSpPr>
          <p:nvPr/>
        </p:nvSpPr>
        <p:spPr bwMode="auto">
          <a:xfrm>
            <a:off x="887413" y="47879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32"/>
          <p:cNvSpPr>
            <a:spLocks noChangeShapeType="1"/>
          </p:cNvSpPr>
          <p:nvPr/>
        </p:nvSpPr>
        <p:spPr bwMode="auto">
          <a:xfrm>
            <a:off x="887413" y="397986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8" name="Line 1033"/>
          <p:cNvSpPr>
            <a:spLocks noChangeShapeType="1"/>
          </p:cNvSpPr>
          <p:nvPr/>
        </p:nvSpPr>
        <p:spPr bwMode="auto">
          <a:xfrm>
            <a:off x="887413" y="316865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9" name="Line 1034"/>
          <p:cNvSpPr>
            <a:spLocks noChangeShapeType="1"/>
          </p:cNvSpPr>
          <p:nvPr/>
        </p:nvSpPr>
        <p:spPr bwMode="auto">
          <a:xfrm>
            <a:off x="887413" y="23606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0" name="Line 1035"/>
          <p:cNvSpPr>
            <a:spLocks noChangeShapeType="1"/>
          </p:cNvSpPr>
          <p:nvPr/>
        </p:nvSpPr>
        <p:spPr bwMode="auto">
          <a:xfrm>
            <a:off x="887413" y="15494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1" name="Line 1036"/>
          <p:cNvSpPr>
            <a:spLocks noChangeShapeType="1"/>
          </p:cNvSpPr>
          <p:nvPr/>
        </p:nvSpPr>
        <p:spPr bwMode="auto">
          <a:xfrm>
            <a:off x="922338" y="5599113"/>
            <a:ext cx="4911725"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2" name="Line 1037"/>
          <p:cNvSpPr>
            <a:spLocks noChangeShapeType="1"/>
          </p:cNvSpPr>
          <p:nvPr/>
        </p:nvSpPr>
        <p:spPr bwMode="auto">
          <a:xfrm flipV="1">
            <a:off x="922338"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3" name="Line 1038"/>
          <p:cNvSpPr>
            <a:spLocks noChangeShapeType="1"/>
          </p:cNvSpPr>
          <p:nvPr/>
        </p:nvSpPr>
        <p:spPr bwMode="auto">
          <a:xfrm flipV="1">
            <a:off x="1536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4" name="Line 1039"/>
          <p:cNvSpPr>
            <a:spLocks noChangeShapeType="1"/>
          </p:cNvSpPr>
          <p:nvPr/>
        </p:nvSpPr>
        <p:spPr bwMode="auto">
          <a:xfrm flipV="1">
            <a:off x="21494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5" name="Line 1040"/>
          <p:cNvSpPr>
            <a:spLocks noChangeShapeType="1"/>
          </p:cNvSpPr>
          <p:nvPr/>
        </p:nvSpPr>
        <p:spPr bwMode="auto">
          <a:xfrm flipV="1">
            <a:off x="27622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6" name="Line 1041"/>
          <p:cNvSpPr>
            <a:spLocks noChangeShapeType="1"/>
          </p:cNvSpPr>
          <p:nvPr/>
        </p:nvSpPr>
        <p:spPr bwMode="auto">
          <a:xfrm flipV="1">
            <a:off x="33813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7" name="Line 1042"/>
          <p:cNvSpPr>
            <a:spLocks noChangeShapeType="1"/>
          </p:cNvSpPr>
          <p:nvPr/>
        </p:nvSpPr>
        <p:spPr bwMode="auto">
          <a:xfrm flipV="1">
            <a:off x="39941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8" name="Line 1043"/>
          <p:cNvSpPr>
            <a:spLocks noChangeShapeType="1"/>
          </p:cNvSpPr>
          <p:nvPr/>
        </p:nvSpPr>
        <p:spPr bwMode="auto">
          <a:xfrm flipV="1">
            <a:off x="460692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9" name="Line 1044"/>
          <p:cNvSpPr>
            <a:spLocks noChangeShapeType="1"/>
          </p:cNvSpPr>
          <p:nvPr/>
        </p:nvSpPr>
        <p:spPr bwMode="auto">
          <a:xfrm flipV="1">
            <a:off x="5219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0" name="Line 1045"/>
          <p:cNvSpPr>
            <a:spLocks noChangeShapeType="1"/>
          </p:cNvSpPr>
          <p:nvPr/>
        </p:nvSpPr>
        <p:spPr bwMode="auto">
          <a:xfrm flipV="1">
            <a:off x="5834063"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1" name="Rectangle 1046"/>
          <p:cNvSpPr>
            <a:spLocks noChangeArrowheads="1"/>
          </p:cNvSpPr>
          <p:nvPr/>
        </p:nvSpPr>
        <p:spPr bwMode="auto">
          <a:xfrm>
            <a:off x="1571625" y="4889500"/>
            <a:ext cx="60325"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32" name="Line 1047"/>
          <p:cNvSpPr>
            <a:spLocks noChangeShapeType="1"/>
          </p:cNvSpPr>
          <p:nvPr/>
        </p:nvSpPr>
        <p:spPr bwMode="auto">
          <a:xfrm flipV="1">
            <a:off x="1595438" y="4892675"/>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3" name="Line 1048"/>
          <p:cNvSpPr>
            <a:spLocks noChangeShapeType="1"/>
          </p:cNvSpPr>
          <p:nvPr/>
        </p:nvSpPr>
        <p:spPr bwMode="auto">
          <a:xfrm>
            <a:off x="1595438" y="4919663"/>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4" name="Line 1049"/>
          <p:cNvSpPr>
            <a:spLocks noChangeShapeType="1"/>
          </p:cNvSpPr>
          <p:nvPr/>
        </p:nvSpPr>
        <p:spPr bwMode="auto">
          <a:xfrm flipH="1">
            <a:off x="1577975" y="49196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5" name="Line 1050"/>
          <p:cNvSpPr>
            <a:spLocks noChangeShapeType="1"/>
          </p:cNvSpPr>
          <p:nvPr/>
        </p:nvSpPr>
        <p:spPr bwMode="auto">
          <a:xfrm>
            <a:off x="1595438" y="4919663"/>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6" name="Rectangle 1051"/>
          <p:cNvSpPr>
            <a:spLocks noChangeArrowheads="1"/>
          </p:cNvSpPr>
          <p:nvPr/>
        </p:nvSpPr>
        <p:spPr bwMode="auto">
          <a:xfrm>
            <a:off x="1755775" y="4433888"/>
            <a:ext cx="60325" cy="68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37" name="Line 1052"/>
          <p:cNvSpPr>
            <a:spLocks noChangeShapeType="1"/>
          </p:cNvSpPr>
          <p:nvPr/>
        </p:nvSpPr>
        <p:spPr bwMode="auto">
          <a:xfrm flipV="1">
            <a:off x="1779588" y="4438650"/>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8" name="Line 1053"/>
          <p:cNvSpPr>
            <a:spLocks noChangeShapeType="1"/>
          </p:cNvSpPr>
          <p:nvPr/>
        </p:nvSpPr>
        <p:spPr bwMode="auto">
          <a:xfrm>
            <a:off x="1779588" y="446405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9" name="Line 1054"/>
          <p:cNvSpPr>
            <a:spLocks noChangeShapeType="1"/>
          </p:cNvSpPr>
          <p:nvPr/>
        </p:nvSpPr>
        <p:spPr bwMode="auto">
          <a:xfrm flipH="1">
            <a:off x="1762125" y="4464050"/>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0" name="Line 1055"/>
          <p:cNvSpPr>
            <a:spLocks noChangeShapeType="1"/>
          </p:cNvSpPr>
          <p:nvPr/>
        </p:nvSpPr>
        <p:spPr bwMode="auto">
          <a:xfrm>
            <a:off x="1779588" y="4464050"/>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1" name="Rectangle 1056"/>
          <p:cNvSpPr>
            <a:spLocks noChangeArrowheads="1"/>
          </p:cNvSpPr>
          <p:nvPr/>
        </p:nvSpPr>
        <p:spPr bwMode="auto">
          <a:xfrm>
            <a:off x="2863850" y="2816225"/>
            <a:ext cx="58738"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42" name="Line 1057"/>
          <p:cNvSpPr>
            <a:spLocks noChangeShapeType="1"/>
          </p:cNvSpPr>
          <p:nvPr/>
        </p:nvSpPr>
        <p:spPr bwMode="auto">
          <a:xfrm flipV="1">
            <a:off x="2887663" y="281940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3" name="Line 1058"/>
          <p:cNvSpPr>
            <a:spLocks noChangeShapeType="1"/>
          </p:cNvSpPr>
          <p:nvPr/>
        </p:nvSpPr>
        <p:spPr bwMode="auto">
          <a:xfrm>
            <a:off x="2887663" y="28463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4" name="Line 1059"/>
          <p:cNvSpPr>
            <a:spLocks noChangeShapeType="1"/>
          </p:cNvSpPr>
          <p:nvPr/>
        </p:nvSpPr>
        <p:spPr bwMode="auto">
          <a:xfrm flipH="1">
            <a:off x="2868613" y="2846388"/>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5" name="Line 1060"/>
          <p:cNvSpPr>
            <a:spLocks noChangeShapeType="1"/>
          </p:cNvSpPr>
          <p:nvPr/>
        </p:nvSpPr>
        <p:spPr bwMode="auto">
          <a:xfrm>
            <a:off x="2887663" y="28463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6" name="Rectangle 1061"/>
          <p:cNvSpPr>
            <a:spLocks noChangeArrowheads="1"/>
          </p:cNvSpPr>
          <p:nvPr/>
        </p:nvSpPr>
        <p:spPr bwMode="auto">
          <a:xfrm>
            <a:off x="4030663" y="2654300"/>
            <a:ext cx="58737"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47" name="Line 1062"/>
          <p:cNvSpPr>
            <a:spLocks noChangeShapeType="1"/>
          </p:cNvSpPr>
          <p:nvPr/>
        </p:nvSpPr>
        <p:spPr bwMode="auto">
          <a:xfrm flipV="1">
            <a:off x="4054475" y="2657475"/>
            <a:ext cx="1588"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8" name="Line 1063"/>
          <p:cNvSpPr>
            <a:spLocks noChangeShapeType="1"/>
          </p:cNvSpPr>
          <p:nvPr/>
        </p:nvSpPr>
        <p:spPr bwMode="auto">
          <a:xfrm>
            <a:off x="4054475" y="2684463"/>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9" name="Line 1064"/>
          <p:cNvSpPr>
            <a:spLocks noChangeShapeType="1"/>
          </p:cNvSpPr>
          <p:nvPr/>
        </p:nvSpPr>
        <p:spPr bwMode="auto">
          <a:xfrm flipH="1">
            <a:off x="4035425" y="2684463"/>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0" name="Line 1065"/>
          <p:cNvSpPr>
            <a:spLocks noChangeShapeType="1"/>
          </p:cNvSpPr>
          <p:nvPr/>
        </p:nvSpPr>
        <p:spPr bwMode="auto">
          <a:xfrm>
            <a:off x="4054475" y="26844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1" name="Rectangle 1066"/>
          <p:cNvSpPr>
            <a:spLocks noChangeArrowheads="1"/>
          </p:cNvSpPr>
          <p:nvPr/>
        </p:nvSpPr>
        <p:spPr bwMode="auto">
          <a:xfrm>
            <a:off x="4273550" y="2409825"/>
            <a:ext cx="60325"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52" name="Line 1067"/>
          <p:cNvSpPr>
            <a:spLocks noChangeShapeType="1"/>
          </p:cNvSpPr>
          <p:nvPr/>
        </p:nvSpPr>
        <p:spPr bwMode="auto">
          <a:xfrm flipV="1">
            <a:off x="4297363" y="24145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3" name="Line 1068"/>
          <p:cNvSpPr>
            <a:spLocks noChangeShapeType="1"/>
          </p:cNvSpPr>
          <p:nvPr/>
        </p:nvSpPr>
        <p:spPr bwMode="auto">
          <a:xfrm>
            <a:off x="4297363" y="2439988"/>
            <a:ext cx="1587"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4" name="Line 1069"/>
          <p:cNvSpPr>
            <a:spLocks noChangeShapeType="1"/>
          </p:cNvSpPr>
          <p:nvPr/>
        </p:nvSpPr>
        <p:spPr bwMode="auto">
          <a:xfrm flipH="1">
            <a:off x="4279900" y="2439988"/>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5" name="Line 1070"/>
          <p:cNvSpPr>
            <a:spLocks noChangeShapeType="1"/>
          </p:cNvSpPr>
          <p:nvPr/>
        </p:nvSpPr>
        <p:spPr bwMode="auto">
          <a:xfrm>
            <a:off x="4297363" y="24399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6" name="Rectangle 1071"/>
          <p:cNvSpPr>
            <a:spLocks noChangeArrowheads="1"/>
          </p:cNvSpPr>
          <p:nvPr/>
        </p:nvSpPr>
        <p:spPr bwMode="auto">
          <a:xfrm>
            <a:off x="5500688" y="2087563"/>
            <a:ext cx="58737"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57" name="Line 1072"/>
          <p:cNvSpPr>
            <a:spLocks noChangeShapeType="1"/>
          </p:cNvSpPr>
          <p:nvPr/>
        </p:nvSpPr>
        <p:spPr bwMode="auto">
          <a:xfrm flipV="1">
            <a:off x="5524500" y="2090738"/>
            <a:ext cx="1588"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8" name="Line 1073"/>
          <p:cNvSpPr>
            <a:spLocks noChangeShapeType="1"/>
          </p:cNvSpPr>
          <p:nvPr/>
        </p:nvSpPr>
        <p:spPr bwMode="auto">
          <a:xfrm>
            <a:off x="5524500" y="2117725"/>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9" name="Line 1074"/>
          <p:cNvSpPr>
            <a:spLocks noChangeShapeType="1"/>
          </p:cNvSpPr>
          <p:nvPr/>
        </p:nvSpPr>
        <p:spPr bwMode="auto">
          <a:xfrm flipH="1">
            <a:off x="5505450" y="2117725"/>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0" name="Line 1075"/>
          <p:cNvSpPr>
            <a:spLocks noChangeShapeType="1"/>
          </p:cNvSpPr>
          <p:nvPr/>
        </p:nvSpPr>
        <p:spPr bwMode="auto">
          <a:xfrm>
            <a:off x="5524500" y="2117725"/>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1" name="Rectangle 1076"/>
          <p:cNvSpPr>
            <a:spLocks noChangeArrowheads="1"/>
          </p:cNvSpPr>
          <p:nvPr/>
        </p:nvSpPr>
        <p:spPr bwMode="auto">
          <a:xfrm>
            <a:off x="768350" y="55165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0</a:t>
            </a:r>
            <a:endParaRPr lang="en-US" altLang="en-US" sz="4400">
              <a:solidFill>
                <a:schemeClr val="tx1"/>
              </a:solidFill>
            </a:endParaRPr>
          </a:p>
        </p:txBody>
      </p:sp>
      <p:sp>
        <p:nvSpPr>
          <p:cNvPr id="17462" name="Rectangle 1077"/>
          <p:cNvSpPr>
            <a:spLocks noChangeArrowheads="1"/>
          </p:cNvSpPr>
          <p:nvPr/>
        </p:nvSpPr>
        <p:spPr bwMode="auto">
          <a:xfrm>
            <a:off x="768350" y="47053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5</a:t>
            </a:r>
            <a:endParaRPr lang="en-US" altLang="en-US" sz="4400">
              <a:solidFill>
                <a:schemeClr val="tx1"/>
              </a:solidFill>
            </a:endParaRPr>
          </a:p>
        </p:txBody>
      </p:sp>
      <p:sp>
        <p:nvSpPr>
          <p:cNvPr id="17463" name="Rectangle 1078"/>
          <p:cNvSpPr>
            <a:spLocks noChangeArrowheads="1"/>
          </p:cNvSpPr>
          <p:nvPr/>
        </p:nvSpPr>
        <p:spPr bwMode="auto">
          <a:xfrm>
            <a:off x="703263" y="389731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10</a:t>
            </a:r>
            <a:endParaRPr lang="en-US" altLang="en-US" sz="4400">
              <a:solidFill>
                <a:schemeClr val="tx1"/>
              </a:solidFill>
            </a:endParaRPr>
          </a:p>
        </p:txBody>
      </p:sp>
      <p:sp>
        <p:nvSpPr>
          <p:cNvPr id="17464" name="Rectangle 1079"/>
          <p:cNvSpPr>
            <a:spLocks noChangeArrowheads="1"/>
          </p:cNvSpPr>
          <p:nvPr/>
        </p:nvSpPr>
        <p:spPr bwMode="auto">
          <a:xfrm>
            <a:off x="703263" y="308610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15</a:t>
            </a:r>
            <a:endParaRPr lang="en-US" altLang="en-US" sz="4400">
              <a:solidFill>
                <a:schemeClr val="tx1"/>
              </a:solidFill>
            </a:endParaRPr>
          </a:p>
        </p:txBody>
      </p:sp>
      <p:sp>
        <p:nvSpPr>
          <p:cNvPr id="17465" name="Rectangle 1080"/>
          <p:cNvSpPr>
            <a:spLocks noChangeArrowheads="1"/>
          </p:cNvSpPr>
          <p:nvPr/>
        </p:nvSpPr>
        <p:spPr bwMode="auto">
          <a:xfrm>
            <a:off x="703263" y="227806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20</a:t>
            </a:r>
            <a:endParaRPr lang="en-US" altLang="en-US" sz="4400">
              <a:solidFill>
                <a:schemeClr val="tx1"/>
              </a:solidFill>
            </a:endParaRPr>
          </a:p>
        </p:txBody>
      </p:sp>
      <p:sp>
        <p:nvSpPr>
          <p:cNvPr id="17466" name="Rectangle 1081"/>
          <p:cNvSpPr>
            <a:spLocks noChangeArrowheads="1"/>
          </p:cNvSpPr>
          <p:nvPr/>
        </p:nvSpPr>
        <p:spPr bwMode="auto">
          <a:xfrm>
            <a:off x="703263" y="146685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25</a:t>
            </a:r>
            <a:endParaRPr lang="en-US" altLang="en-US" sz="4400">
              <a:solidFill>
                <a:schemeClr val="tx1"/>
              </a:solidFill>
            </a:endParaRPr>
          </a:p>
        </p:txBody>
      </p:sp>
      <p:sp>
        <p:nvSpPr>
          <p:cNvPr id="17467" name="Rectangle 1082"/>
          <p:cNvSpPr>
            <a:spLocks noChangeArrowheads="1"/>
          </p:cNvSpPr>
          <p:nvPr/>
        </p:nvSpPr>
        <p:spPr bwMode="auto">
          <a:xfrm>
            <a:off x="79216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1900</a:t>
            </a:r>
            <a:endParaRPr lang="en-US" altLang="en-US" sz="4400">
              <a:solidFill>
                <a:schemeClr val="tx1"/>
              </a:solidFill>
            </a:endParaRPr>
          </a:p>
        </p:txBody>
      </p:sp>
      <p:sp>
        <p:nvSpPr>
          <p:cNvPr id="17468" name="Rectangle 1083"/>
          <p:cNvSpPr>
            <a:spLocks noChangeArrowheads="1"/>
          </p:cNvSpPr>
          <p:nvPr/>
        </p:nvSpPr>
        <p:spPr bwMode="auto">
          <a:xfrm>
            <a:off x="140493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1910</a:t>
            </a:r>
            <a:endParaRPr lang="en-US" altLang="en-US" sz="4400">
              <a:solidFill>
                <a:schemeClr val="tx1"/>
              </a:solidFill>
            </a:endParaRPr>
          </a:p>
        </p:txBody>
      </p:sp>
      <p:sp>
        <p:nvSpPr>
          <p:cNvPr id="17469" name="Rectangle 1084"/>
          <p:cNvSpPr>
            <a:spLocks noChangeArrowheads="1"/>
          </p:cNvSpPr>
          <p:nvPr/>
        </p:nvSpPr>
        <p:spPr bwMode="auto">
          <a:xfrm>
            <a:off x="20177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1920</a:t>
            </a:r>
            <a:endParaRPr lang="en-US" altLang="en-US" sz="4400">
              <a:solidFill>
                <a:schemeClr val="tx1"/>
              </a:solidFill>
            </a:endParaRPr>
          </a:p>
        </p:txBody>
      </p:sp>
      <p:sp>
        <p:nvSpPr>
          <p:cNvPr id="17470" name="Rectangle 1085"/>
          <p:cNvSpPr>
            <a:spLocks noChangeArrowheads="1"/>
          </p:cNvSpPr>
          <p:nvPr/>
        </p:nvSpPr>
        <p:spPr bwMode="auto">
          <a:xfrm>
            <a:off x="263048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1930</a:t>
            </a:r>
            <a:endParaRPr lang="en-US" altLang="en-US" sz="4400">
              <a:solidFill>
                <a:schemeClr val="tx1"/>
              </a:solidFill>
            </a:endParaRPr>
          </a:p>
        </p:txBody>
      </p:sp>
      <p:sp>
        <p:nvSpPr>
          <p:cNvPr id="17471" name="Rectangle 1086"/>
          <p:cNvSpPr>
            <a:spLocks noChangeArrowheads="1"/>
          </p:cNvSpPr>
          <p:nvPr/>
        </p:nvSpPr>
        <p:spPr bwMode="auto">
          <a:xfrm>
            <a:off x="32496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1940</a:t>
            </a:r>
            <a:endParaRPr lang="en-US" altLang="en-US" sz="4400">
              <a:solidFill>
                <a:schemeClr val="tx1"/>
              </a:solidFill>
            </a:endParaRPr>
          </a:p>
        </p:txBody>
      </p:sp>
      <p:sp>
        <p:nvSpPr>
          <p:cNvPr id="17472" name="Rectangle 1087"/>
          <p:cNvSpPr>
            <a:spLocks noChangeArrowheads="1"/>
          </p:cNvSpPr>
          <p:nvPr/>
        </p:nvSpPr>
        <p:spPr bwMode="auto">
          <a:xfrm>
            <a:off x="386397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1950</a:t>
            </a:r>
            <a:endParaRPr lang="en-US" altLang="en-US" sz="4400">
              <a:solidFill>
                <a:schemeClr val="tx1"/>
              </a:solidFill>
            </a:endParaRPr>
          </a:p>
        </p:txBody>
      </p:sp>
      <p:sp>
        <p:nvSpPr>
          <p:cNvPr id="17473" name="Rectangle 1088"/>
          <p:cNvSpPr>
            <a:spLocks noChangeArrowheads="1"/>
          </p:cNvSpPr>
          <p:nvPr/>
        </p:nvSpPr>
        <p:spPr bwMode="auto">
          <a:xfrm>
            <a:off x="447675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1960</a:t>
            </a:r>
            <a:endParaRPr lang="en-US" altLang="en-US" sz="4400">
              <a:solidFill>
                <a:schemeClr val="tx1"/>
              </a:solidFill>
            </a:endParaRPr>
          </a:p>
        </p:txBody>
      </p:sp>
      <p:sp>
        <p:nvSpPr>
          <p:cNvPr id="17474" name="Rectangle 1089"/>
          <p:cNvSpPr>
            <a:spLocks noChangeArrowheads="1"/>
          </p:cNvSpPr>
          <p:nvPr/>
        </p:nvSpPr>
        <p:spPr bwMode="auto">
          <a:xfrm>
            <a:off x="508952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1970</a:t>
            </a:r>
            <a:endParaRPr lang="en-US" altLang="en-US" sz="4400">
              <a:solidFill>
                <a:schemeClr val="tx1"/>
              </a:solidFill>
            </a:endParaRPr>
          </a:p>
        </p:txBody>
      </p:sp>
      <p:sp>
        <p:nvSpPr>
          <p:cNvPr id="17475" name="Rectangle 1090"/>
          <p:cNvSpPr>
            <a:spLocks noChangeArrowheads="1"/>
          </p:cNvSpPr>
          <p:nvPr/>
        </p:nvSpPr>
        <p:spPr bwMode="auto">
          <a:xfrm>
            <a:off x="570230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1980</a:t>
            </a:r>
            <a:endParaRPr lang="en-US" altLang="en-US" sz="4400">
              <a:solidFill>
                <a:schemeClr val="tx1"/>
              </a:solidFill>
            </a:endParaRPr>
          </a:p>
        </p:txBody>
      </p:sp>
      <p:sp>
        <p:nvSpPr>
          <p:cNvPr id="17476" name="Rectangle 1092"/>
          <p:cNvSpPr>
            <a:spLocks noChangeArrowheads="1"/>
          </p:cNvSpPr>
          <p:nvPr/>
        </p:nvSpPr>
        <p:spPr bwMode="auto">
          <a:xfrm rot="-5400000">
            <a:off x="-246062" y="3309938"/>
            <a:ext cx="16684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chemeClr val="tx1"/>
                </a:solidFill>
                <a:latin typeface="Arial" pitchFamily="34" charset="0"/>
              </a:rPr>
              <a:t>Temperature (K)</a:t>
            </a:r>
            <a:endParaRPr lang="en-US" altLang="en-US" sz="4400">
              <a:solidFill>
                <a:schemeClr val="tx1"/>
              </a:solidFill>
            </a:endParaRPr>
          </a:p>
        </p:txBody>
      </p:sp>
      <p:sp>
        <p:nvSpPr>
          <p:cNvPr id="17477" name="Rectangle 1093"/>
          <p:cNvSpPr>
            <a:spLocks noChangeArrowheads="1"/>
          </p:cNvSpPr>
          <p:nvPr/>
        </p:nvSpPr>
        <p:spPr bwMode="auto">
          <a:xfrm>
            <a:off x="1276350" y="4935538"/>
            <a:ext cx="5635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Hg</a:t>
            </a:r>
          </a:p>
        </p:txBody>
      </p:sp>
      <p:sp>
        <p:nvSpPr>
          <p:cNvPr id="17478" name="Rectangle 1094"/>
          <p:cNvSpPr>
            <a:spLocks noChangeArrowheads="1"/>
          </p:cNvSpPr>
          <p:nvPr/>
        </p:nvSpPr>
        <p:spPr bwMode="auto">
          <a:xfrm>
            <a:off x="1846263" y="4316413"/>
            <a:ext cx="55245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Pb</a:t>
            </a:r>
          </a:p>
        </p:txBody>
      </p:sp>
      <p:sp>
        <p:nvSpPr>
          <p:cNvPr id="17479" name="Rectangle 1095"/>
          <p:cNvSpPr>
            <a:spLocks noChangeArrowheads="1"/>
          </p:cNvSpPr>
          <p:nvPr/>
        </p:nvSpPr>
        <p:spPr bwMode="auto">
          <a:xfrm>
            <a:off x="2703513" y="2801938"/>
            <a:ext cx="719137"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NbN</a:t>
            </a:r>
          </a:p>
        </p:txBody>
      </p:sp>
      <p:sp>
        <p:nvSpPr>
          <p:cNvPr id="17480" name="Rectangle 1096"/>
          <p:cNvSpPr>
            <a:spLocks noChangeArrowheads="1"/>
          </p:cNvSpPr>
          <p:nvPr/>
        </p:nvSpPr>
        <p:spPr bwMode="auto">
          <a:xfrm>
            <a:off x="3673475" y="2725738"/>
            <a:ext cx="7032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V</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Si</a:t>
            </a:r>
          </a:p>
        </p:txBody>
      </p:sp>
      <p:sp>
        <p:nvSpPr>
          <p:cNvPr id="17481" name="Rectangle 1097"/>
          <p:cNvSpPr>
            <a:spLocks noChangeArrowheads="1"/>
          </p:cNvSpPr>
          <p:nvPr/>
        </p:nvSpPr>
        <p:spPr bwMode="auto">
          <a:xfrm>
            <a:off x="4359275" y="22987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Sn</a:t>
            </a:r>
          </a:p>
        </p:txBody>
      </p:sp>
      <p:sp>
        <p:nvSpPr>
          <p:cNvPr id="17482" name="Rectangle 1098"/>
          <p:cNvSpPr>
            <a:spLocks noChangeArrowheads="1"/>
          </p:cNvSpPr>
          <p:nvPr/>
        </p:nvSpPr>
        <p:spPr bwMode="auto">
          <a:xfrm>
            <a:off x="4932363" y="1676400"/>
            <a:ext cx="9302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Ge</a:t>
            </a:r>
          </a:p>
        </p:txBody>
      </p:sp>
      <p:sp>
        <p:nvSpPr>
          <p:cNvPr id="17483" name="Rectangle 1099"/>
          <p:cNvSpPr>
            <a:spLocks noChangeArrowheads="1"/>
          </p:cNvSpPr>
          <p:nvPr/>
        </p:nvSpPr>
        <p:spPr bwMode="auto">
          <a:xfrm>
            <a:off x="6442075" y="5603875"/>
            <a:ext cx="15017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900" u="sng">
                <a:solidFill>
                  <a:schemeClr val="tx1"/>
                </a:solidFill>
                <a:latin typeface="Arial" pitchFamily="34" charset="0"/>
              </a:rPr>
              <a:t>Cubic Metals</a:t>
            </a:r>
          </a:p>
        </p:txBody>
      </p:sp>
      <p:pic>
        <p:nvPicPr>
          <p:cNvPr id="17484" name="Picture 110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9388" y="1920875"/>
            <a:ext cx="1452562"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85" name="Picture 110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9388" y="3795713"/>
            <a:ext cx="1452562" cy="12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65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Properties</a:t>
            </a:r>
          </a:p>
        </p:txBody>
      </p:sp>
      <p:pic>
        <p:nvPicPr>
          <p:cNvPr id="19460" name="Picture 4" descr="J vs 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92213"/>
            <a:ext cx="6934200" cy="551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03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0" y="152400"/>
            <a:ext cx="5181600" cy="1143000"/>
          </a:xfrm>
        </p:spPr>
        <p:txBody>
          <a:bodyPr/>
          <a:lstStyle/>
          <a:p>
            <a:r>
              <a:rPr lang="en-US" altLang="en-US" smtClean="0"/>
              <a:t>MRI &amp; “Big Physics”</a:t>
            </a:r>
          </a:p>
        </p:txBody>
      </p:sp>
      <p:pic>
        <p:nvPicPr>
          <p:cNvPr id="18435" name="Picture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043113"/>
            <a:ext cx="3994150" cy="2605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6"/>
          <p:cNvSpPr>
            <a:spLocks noChangeArrowheads="1"/>
          </p:cNvSpPr>
          <p:nvPr/>
        </p:nvSpPr>
        <p:spPr bwMode="auto">
          <a:xfrm>
            <a:off x="549275" y="4846638"/>
            <a:ext cx="39465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lgn="ctr"/>
            <a:r>
              <a:rPr lang="en-US" altLang="en-US" sz="2100" u="sng">
                <a:solidFill>
                  <a:srgbClr val="000000"/>
                </a:solidFill>
                <a:latin typeface="Arial" pitchFamily="34" charset="0"/>
              </a:rPr>
              <a:t>Magnetic Resonance Imaging</a:t>
            </a:r>
            <a:endParaRPr lang="en-US" altLang="en-US" sz="1900">
              <a:solidFill>
                <a:srgbClr val="000000"/>
              </a:solidFill>
              <a:latin typeface="Arial" pitchFamily="34" charset="0"/>
            </a:endParaRPr>
          </a:p>
          <a:p>
            <a:pPr algn="ctr"/>
            <a:r>
              <a:rPr lang="en-US" altLang="en-US" sz="1900">
                <a:solidFill>
                  <a:srgbClr val="000000"/>
                </a:solidFill>
                <a:latin typeface="Arial" pitchFamily="34" charset="0"/>
              </a:rPr>
              <a:t>Philips</a:t>
            </a:r>
          </a:p>
        </p:txBody>
      </p:sp>
      <p:sp>
        <p:nvSpPr>
          <p:cNvPr id="18437" name="Rectangle 7"/>
          <p:cNvSpPr>
            <a:spLocks noChangeArrowheads="1"/>
          </p:cNvSpPr>
          <p:nvPr/>
        </p:nvSpPr>
        <p:spPr bwMode="auto">
          <a:xfrm>
            <a:off x="5413375" y="4846638"/>
            <a:ext cx="32051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lgn="ctr"/>
            <a:r>
              <a:rPr lang="en-US" altLang="en-US" sz="2100" u="sng">
                <a:solidFill>
                  <a:srgbClr val="000000"/>
                </a:solidFill>
                <a:latin typeface="Arial" pitchFamily="34" charset="0"/>
              </a:rPr>
              <a:t>Tevatron</a:t>
            </a:r>
            <a:endParaRPr lang="en-US" altLang="en-US" sz="1900">
              <a:solidFill>
                <a:srgbClr val="000000"/>
              </a:solidFill>
              <a:latin typeface="Arial" pitchFamily="34" charset="0"/>
            </a:endParaRPr>
          </a:p>
          <a:p>
            <a:pPr algn="ctr"/>
            <a:r>
              <a:rPr lang="en-US" altLang="en-US" sz="1900">
                <a:solidFill>
                  <a:srgbClr val="000000"/>
                </a:solidFill>
                <a:latin typeface="Arial" pitchFamily="34" charset="0"/>
              </a:rPr>
              <a:t>Fermi National Laboratory</a:t>
            </a:r>
          </a:p>
        </p:txBody>
      </p:sp>
      <p:pic>
        <p:nvPicPr>
          <p:cNvPr id="18438" name="Picture 8" descr="m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3886200" cy="2582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8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276600" y="228600"/>
            <a:ext cx="5791200" cy="1143000"/>
          </a:xfrm>
          <a:noFill/>
        </p:spPr>
        <p:txBody>
          <a:bodyPr lIns="98529" tIns="49265" rIns="98529" bIns="49265"/>
          <a:lstStyle/>
          <a:p>
            <a:r>
              <a:rPr lang="en-US" altLang="en-US" smtClean="0"/>
              <a:t>1986</a:t>
            </a:r>
            <a:br>
              <a:rPr lang="en-US" altLang="en-US" smtClean="0"/>
            </a:br>
            <a:r>
              <a:rPr lang="en-US" altLang="en-US" smtClean="0"/>
              <a:t>Another Big Surprise!</a:t>
            </a:r>
          </a:p>
        </p:txBody>
      </p:sp>
      <p:pic>
        <p:nvPicPr>
          <p:cNvPr id="19459"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600200"/>
            <a:ext cx="2900362"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Rectangle 4"/>
          <p:cNvSpPr>
            <a:spLocks noChangeArrowheads="1"/>
          </p:cNvSpPr>
          <p:nvPr/>
        </p:nvSpPr>
        <p:spPr bwMode="auto">
          <a:xfrm>
            <a:off x="1236663" y="5391150"/>
            <a:ext cx="25733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900" u="sng">
                <a:solidFill>
                  <a:schemeClr val="tx1"/>
                </a:solidFill>
                <a:latin typeface="Arial" pitchFamily="34" charset="0"/>
              </a:rPr>
              <a:t>Bednorz and Mueller</a:t>
            </a:r>
          </a:p>
          <a:p>
            <a:r>
              <a:rPr lang="en-US" altLang="en-US" sz="1900" u="sng">
                <a:solidFill>
                  <a:schemeClr val="tx1"/>
                </a:solidFill>
                <a:latin typeface="Arial" pitchFamily="34" charset="0"/>
              </a:rPr>
              <a:t>IBM Zuerich, 1986</a:t>
            </a:r>
          </a:p>
        </p:txBody>
      </p:sp>
      <p:pic>
        <p:nvPicPr>
          <p:cNvPr id="19461"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600200"/>
            <a:ext cx="394335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 Box 7"/>
          <p:cNvSpPr txBox="1">
            <a:spLocks noChangeArrowheads="1"/>
          </p:cNvSpPr>
          <p:nvPr/>
        </p:nvSpPr>
        <p:spPr bwMode="auto">
          <a:xfrm>
            <a:off x="5791200" y="5129213"/>
            <a:ext cx="20066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rgbClr val="0000CC"/>
                </a:solidFill>
                <a:latin typeface="Comic Sans MS" pitchFamily="66" charset="0"/>
              </a:rPr>
              <a:t>Onset T</a:t>
            </a:r>
            <a:r>
              <a:rPr lang="en-US" altLang="en-US" sz="1800" baseline="-25000">
                <a:solidFill>
                  <a:srgbClr val="0000CC"/>
                </a:solidFill>
                <a:latin typeface="Comic Sans MS" pitchFamily="66" charset="0"/>
              </a:rPr>
              <a:t>C</a:t>
            </a:r>
            <a:r>
              <a:rPr lang="en-US" altLang="en-US" sz="1800">
                <a:solidFill>
                  <a:srgbClr val="0000CC"/>
                </a:solidFill>
                <a:latin typeface="Comic Sans MS" pitchFamily="66" charset="0"/>
              </a:rPr>
              <a:t> = 40 K !</a:t>
            </a:r>
          </a:p>
        </p:txBody>
      </p:sp>
      <p:sp>
        <p:nvSpPr>
          <p:cNvPr id="19463" name="AutoShape 11"/>
          <p:cNvSpPr>
            <a:spLocks noChangeArrowheads="1"/>
          </p:cNvSpPr>
          <p:nvPr/>
        </p:nvSpPr>
        <p:spPr bwMode="auto">
          <a:xfrm>
            <a:off x="5715000" y="4957763"/>
            <a:ext cx="2224088" cy="612775"/>
          </a:xfrm>
          <a:prstGeom prst="wedgeRoundRectCallout">
            <a:avLst>
              <a:gd name="adj1" fmla="val -49856"/>
              <a:gd name="adj2" fmla="val -172449"/>
              <a:gd name="adj3" fmla="val 16667"/>
            </a:avLst>
          </a:prstGeom>
          <a:noFill/>
          <a:ln w="19050">
            <a:solidFill>
              <a:srgbClr val="0000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algn="ctr"/>
            <a:endParaRPr lang="en-US" altLang="en-US"/>
          </a:p>
        </p:txBody>
      </p:sp>
    </p:spTree>
    <p:extLst>
      <p:ext uri="{BB962C8B-B14F-4D97-AF65-F5344CB8AC3E}">
        <p14:creationId xmlns:p14="http://schemas.microsoft.com/office/powerpoint/2010/main" val="403539909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mtClean="0"/>
              <a:t>1987</a:t>
            </a:r>
            <a:br>
              <a:rPr lang="en-US" altLang="en-US" smtClean="0"/>
            </a:br>
            <a:r>
              <a:rPr lang="en-US" altLang="en-US" smtClean="0"/>
              <a:t>“The Prize!”</a:t>
            </a:r>
          </a:p>
        </p:txBody>
      </p:sp>
      <p:pic>
        <p:nvPicPr>
          <p:cNvPr id="204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137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33988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t>March 3, 1987</a:t>
            </a:r>
            <a:br>
              <a:rPr lang="en-US" altLang="en-US" smtClean="0"/>
            </a:br>
            <a:r>
              <a:rPr lang="en-US" altLang="en-US" smtClean="0"/>
              <a:t>“123” Discovered</a:t>
            </a:r>
          </a:p>
        </p:txBody>
      </p:sp>
      <p:pic>
        <p:nvPicPr>
          <p:cNvPr id="21507" name="Picture 3" descr="thearc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43075"/>
            <a:ext cx="3606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1295400" y="6553200"/>
            <a:ext cx="3657600" cy="304800"/>
          </a:xfrm>
          <a:prstGeom prst="rect">
            <a:avLst/>
          </a:prstGeom>
          <a:solidFill>
            <a:schemeClr val="bg1"/>
          </a:solidFill>
          <a:ln>
            <a:noFill/>
          </a:ln>
          <a:effectLst/>
          <a:extLs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pic>
        <p:nvPicPr>
          <p:cNvPr id="21509" name="Picture 5" descr="123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9845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562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76600" y="76200"/>
            <a:ext cx="5791200" cy="1143000"/>
          </a:xfrm>
        </p:spPr>
        <p:txBody>
          <a:bodyPr/>
          <a:lstStyle/>
          <a:p>
            <a:r>
              <a:rPr lang="en-US" altLang="en-US" smtClean="0"/>
              <a:t>Woodstock of Physics</a:t>
            </a:r>
            <a:br>
              <a:rPr lang="en-US" altLang="en-US" smtClean="0"/>
            </a:br>
            <a:r>
              <a:rPr lang="en-US" altLang="en-US" smtClean="0"/>
              <a:t> NYC, 1987</a:t>
            </a:r>
          </a:p>
        </p:txBody>
      </p:sp>
      <p:pic>
        <p:nvPicPr>
          <p:cNvPr id="22531" name="Picture 3" descr="Nature Wood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371600"/>
            <a:ext cx="40687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4" name="Group 4"/>
          <p:cNvGrpSpPr>
            <a:grpSpLocks/>
          </p:cNvGrpSpPr>
          <p:nvPr/>
        </p:nvGrpSpPr>
        <p:grpSpPr bwMode="auto">
          <a:xfrm>
            <a:off x="685800" y="1179513"/>
            <a:ext cx="2819400" cy="4811712"/>
            <a:chOff x="432" y="743"/>
            <a:chExt cx="1632" cy="3031"/>
          </a:xfrm>
        </p:grpSpPr>
        <p:pic>
          <p:nvPicPr>
            <p:cNvPr id="225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008"/>
              <a:ext cx="1632" cy="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 Box 6"/>
            <p:cNvSpPr txBox="1">
              <a:spLocks noChangeArrowheads="1"/>
            </p:cNvSpPr>
            <p:nvPr/>
          </p:nvSpPr>
          <p:spPr bwMode="auto">
            <a:xfrm>
              <a:off x="432" y="743"/>
              <a:ext cx="14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rgbClr val="FF0000"/>
                  </a:solidFill>
                  <a:latin typeface="Arial" pitchFamily="34" charset="0"/>
                </a:rPr>
                <a:t>Physicists’ Night Out!</a:t>
              </a:r>
            </a:p>
          </p:txBody>
        </p:sp>
      </p:grpSp>
    </p:spTree>
    <p:extLst>
      <p:ext uri="{BB962C8B-B14F-4D97-AF65-F5344CB8AC3E}">
        <p14:creationId xmlns:p14="http://schemas.microsoft.com/office/powerpoint/2010/main" val="91139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p:cTn id="7" dur="500" fill="hold"/>
                                        <p:tgtEl>
                                          <p:spTgt spid="138244"/>
                                        </p:tgtEl>
                                        <p:attrNameLst>
                                          <p:attrName>ppt_w</p:attrName>
                                        </p:attrNameLst>
                                      </p:cBhvr>
                                      <p:tavLst>
                                        <p:tav tm="0">
                                          <p:val>
                                            <p:fltVal val="0"/>
                                          </p:val>
                                        </p:tav>
                                        <p:tav tm="100000">
                                          <p:val>
                                            <p:strVal val="#ppt_w"/>
                                          </p:val>
                                        </p:tav>
                                      </p:tavLst>
                                    </p:anim>
                                    <p:anim calcmode="lin" valueType="num">
                                      <p:cBhvr>
                                        <p:cTn id="8" dur="500" fill="hold"/>
                                        <p:tgtEl>
                                          <p:spTgt spid="138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0" y="31375"/>
            <a:ext cx="90424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365" y="5257800"/>
            <a:ext cx="8839200" cy="461665"/>
          </a:xfrm>
          <a:prstGeom prst="rect">
            <a:avLst/>
          </a:prstGeom>
          <a:noFill/>
        </p:spPr>
        <p:txBody>
          <a:bodyPr wrap="square" rtlCol="0">
            <a:spAutoFit/>
          </a:bodyPr>
          <a:lstStyle/>
          <a:p>
            <a:pPr algn="ctr"/>
            <a:r>
              <a:rPr lang="en-US" sz="2400" b="1" dirty="0" smtClean="0">
                <a:latin typeface="MS UI Gothic" panose="020B0600070205080204" pitchFamily="34" charset="-128"/>
                <a:ea typeface="MS UI Gothic" panose="020B0600070205080204" pitchFamily="34" charset="-128"/>
              </a:rPr>
              <a:t>HTSC Symposium, MRS Spring Meeting, Anaheim, 23-24 April 1987</a:t>
            </a:r>
            <a:endParaRPr lang="en-US" sz="2400" b="1" dirty="0">
              <a:latin typeface="MS UI Gothic" panose="020B0600070205080204" pitchFamily="34" charset="-128"/>
              <a:ea typeface="MS UI Gothic" panose="020B0600070205080204" pitchFamily="34" charset="-128"/>
            </a:endParaRPr>
          </a:p>
        </p:txBody>
      </p:sp>
      <p:sp>
        <p:nvSpPr>
          <p:cNvPr id="3" name="TextBox 2"/>
          <p:cNvSpPr txBox="1"/>
          <p:nvPr/>
        </p:nvSpPr>
        <p:spPr>
          <a:xfrm>
            <a:off x="990600" y="5943600"/>
            <a:ext cx="6858000" cy="646331"/>
          </a:xfrm>
          <a:prstGeom prst="rect">
            <a:avLst/>
          </a:prstGeom>
          <a:noFill/>
        </p:spPr>
        <p:txBody>
          <a:bodyPr wrap="square" rtlCol="0">
            <a:spAutoFit/>
          </a:bodyPr>
          <a:lstStyle/>
          <a:p>
            <a:pPr algn="ctr"/>
            <a:r>
              <a:rPr lang="en-US" sz="3600" b="1" i="1" dirty="0" smtClean="0">
                <a:latin typeface="Comic Sans MS" panose="030F0702030302020204" pitchFamily="66" charset="0"/>
              </a:rPr>
              <a:t>“The Altamont of Materials”</a:t>
            </a:r>
            <a:endParaRPr lang="en-US" sz="3600" b="1" i="1" dirty="0">
              <a:latin typeface="Comic Sans MS" panose="030F0702030302020204" pitchFamily="66" charset="0"/>
            </a:endParaRPr>
          </a:p>
        </p:txBody>
      </p:sp>
    </p:spTree>
    <p:extLst>
      <p:ext uri="{BB962C8B-B14F-4D97-AF65-F5344CB8AC3E}">
        <p14:creationId xmlns:p14="http://schemas.microsoft.com/office/powerpoint/2010/main" val="148770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066800" y="152400"/>
            <a:ext cx="7543800" cy="1143000"/>
          </a:xfrm>
        </p:spPr>
        <p:txBody>
          <a:bodyPr/>
          <a:lstStyle/>
          <a:p>
            <a:pPr eaLnBrk="1" hangingPunct="1"/>
            <a:r>
              <a:rPr lang="en-US" altLang="en-US" smtClean="0"/>
              <a:t>“The Great Communicator”</a:t>
            </a:r>
          </a:p>
        </p:txBody>
      </p:sp>
      <p:pic>
        <p:nvPicPr>
          <p:cNvPr id="204803" name="Picture 3" descr="rea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7056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808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checkerboard(across)">
                                      <p:cBhvr>
                                        <p:cTn id="7" dur="500"/>
                                        <p:tgtEl>
                                          <p:spTgt spid="204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p:cNvSpPr>
            <a:spLocks noChangeAspect="1" noChangeArrowheads="1" noTextEdit="1"/>
          </p:cNvSpPr>
          <p:nvPr/>
        </p:nvSpPr>
        <p:spPr bwMode="auto">
          <a:xfrm>
            <a:off x="1219200" y="-2265686"/>
            <a:ext cx="6629399" cy="914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94656"/>
            <a:ext cx="4802915" cy="662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C:\Users\PAULMI~1\AppData\Local\Temp\sc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09600"/>
            <a:ext cx="2328022" cy="40077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1752600"/>
            <a:ext cx="2590800" cy="8382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6651" y="4495800"/>
            <a:ext cx="1371600" cy="228600"/>
          </a:xfrm>
          <a:prstGeom prst="rect">
            <a:avLst/>
          </a:prstGeom>
          <a:solidFill>
            <a:schemeClr val="accent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82397" y="5105400"/>
            <a:ext cx="3188693" cy="707886"/>
          </a:xfrm>
          <a:prstGeom prst="rect">
            <a:avLst/>
          </a:prstGeom>
          <a:noFill/>
        </p:spPr>
        <p:txBody>
          <a:bodyPr wrap="none" rtlCol="0">
            <a:spAutoFit/>
          </a:bodyPr>
          <a:lstStyle/>
          <a:p>
            <a:pPr algn="ctr"/>
            <a:r>
              <a:rPr lang="en-US" sz="2000" b="1" dirty="0" smtClean="0">
                <a:solidFill>
                  <a:srgbClr val="0070C0"/>
                </a:solidFill>
                <a:latin typeface="Comic Sans MS" panose="030F0702030302020204" pitchFamily="66" charset="0"/>
              </a:rPr>
              <a:t>The Very First Clarkson</a:t>
            </a:r>
          </a:p>
          <a:p>
            <a:pPr algn="ctr"/>
            <a:r>
              <a:rPr lang="en-US" sz="2000" b="1" dirty="0" smtClean="0">
                <a:solidFill>
                  <a:srgbClr val="0070C0"/>
                </a:solidFill>
                <a:latin typeface="Comic Sans MS" panose="030F0702030302020204" pitchFamily="66" charset="0"/>
              </a:rPr>
              <a:t>Internship Scholar?</a:t>
            </a:r>
            <a:endParaRPr lang="en-US" sz="20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512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1+#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200"/>
            <a:ext cx="8229600" cy="1143000"/>
          </a:xfrm>
        </p:spPr>
        <p:txBody>
          <a:bodyPr/>
          <a:lstStyle/>
          <a:p>
            <a:r>
              <a:rPr lang="en-US" altLang="en-US"/>
              <a:t>Today</a:t>
            </a:r>
          </a:p>
        </p:txBody>
      </p:sp>
      <p:pic>
        <p:nvPicPr>
          <p:cNvPr id="338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84263"/>
            <a:ext cx="7391400" cy="508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1" name="Text Box 9"/>
          <p:cNvSpPr txBox="1">
            <a:spLocks noChangeArrowheads="1"/>
          </p:cNvSpPr>
          <p:nvPr/>
        </p:nvSpPr>
        <p:spPr bwMode="auto">
          <a:xfrm>
            <a:off x="3581400" y="6248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Year</a:t>
            </a:r>
          </a:p>
        </p:txBody>
      </p:sp>
      <p:sp>
        <p:nvSpPr>
          <p:cNvPr id="33802" name="Text Box 10"/>
          <p:cNvSpPr txBox="1">
            <a:spLocks noChangeArrowheads="1"/>
          </p:cNvSpPr>
          <p:nvPr/>
        </p:nvSpPr>
        <p:spPr bwMode="auto">
          <a:xfrm>
            <a:off x="152400" y="3367088"/>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Tc (K)</a:t>
            </a:r>
          </a:p>
        </p:txBody>
      </p:sp>
    </p:spTree>
    <p:extLst>
      <p:ext uri="{BB962C8B-B14F-4D97-AF65-F5344CB8AC3E}">
        <p14:creationId xmlns:p14="http://schemas.microsoft.com/office/powerpoint/2010/main" val="962573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Gen II Coated Conductor</a:t>
            </a:r>
          </a:p>
        </p:txBody>
      </p:sp>
      <p:pic>
        <p:nvPicPr>
          <p:cNvPr id="27652" name="Picture 4" descr="Fig_02_Appl-page_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06513"/>
            <a:ext cx="6324600" cy="4256087"/>
          </a:xfrm>
          <a:prstGeom prst="rect">
            <a:avLst/>
          </a:prstGeom>
          <a:noFill/>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762000" y="58674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American Superconductor</a:t>
            </a:r>
          </a:p>
        </p:txBody>
      </p:sp>
      <p:sp>
        <p:nvSpPr>
          <p:cNvPr id="27654" name="Text Box 6"/>
          <p:cNvSpPr txBox="1">
            <a:spLocks noChangeArrowheads="1"/>
          </p:cNvSpPr>
          <p:nvPr/>
        </p:nvSpPr>
        <p:spPr bwMode="auto">
          <a:xfrm>
            <a:off x="4876800" y="5867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SuperPower</a:t>
            </a:r>
          </a:p>
        </p:txBody>
      </p:sp>
    </p:spTree>
    <p:extLst>
      <p:ext uri="{BB962C8B-B14F-4D97-AF65-F5344CB8AC3E}">
        <p14:creationId xmlns:p14="http://schemas.microsoft.com/office/powerpoint/2010/main" val="2252795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2114550"/>
            <a:ext cx="90487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itle 6"/>
          <p:cNvSpPr>
            <a:spLocks noGrp="1"/>
          </p:cNvSpPr>
          <p:nvPr>
            <p:ph type="title" idx="4294967295"/>
          </p:nvPr>
        </p:nvSpPr>
        <p:spPr>
          <a:xfrm>
            <a:off x="0" y="274638"/>
            <a:ext cx="9144000" cy="1143000"/>
          </a:xfrm>
        </p:spPr>
        <p:txBody>
          <a:bodyPr/>
          <a:lstStyle/>
          <a:p>
            <a:r>
              <a:rPr lang="en-US" altLang="en-US" sz="4000"/>
              <a:t>Where Can We Apply Superconductivity to Electric Power?</a:t>
            </a:r>
          </a:p>
        </p:txBody>
      </p:sp>
      <p:sp>
        <p:nvSpPr>
          <p:cNvPr id="4" name="TextBox 3"/>
          <p:cNvSpPr txBox="1">
            <a:spLocks noChangeArrowheads="1"/>
          </p:cNvSpPr>
          <p:nvPr/>
        </p:nvSpPr>
        <p:spPr bwMode="auto">
          <a:xfrm>
            <a:off x="1371600" y="5562600"/>
            <a:ext cx="502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r>
              <a:rPr lang="en-US" altLang="en-US" sz="2800" b="1">
                <a:solidFill>
                  <a:srgbClr val="00B050"/>
                </a:solidFill>
              </a:rPr>
              <a:t>Potentially Everywhere</a:t>
            </a:r>
          </a:p>
        </p:txBody>
      </p:sp>
    </p:spTree>
    <p:extLst>
      <p:ext uri="{BB962C8B-B14F-4D97-AF65-F5344CB8AC3E}">
        <p14:creationId xmlns:p14="http://schemas.microsoft.com/office/powerpoint/2010/main" val="1336513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1384995"/>
          </a:xfrm>
          <a:prstGeom prst="rect">
            <a:avLst/>
          </a:prstGeom>
          <a:noFill/>
        </p:spPr>
        <p:txBody>
          <a:bodyPr wrap="square" rtlCol="0">
            <a:spAutoFit/>
          </a:bodyPr>
          <a:lstStyle/>
          <a:p>
            <a:pPr algn="ctr"/>
            <a:r>
              <a:rPr lang="en-US" sz="2800" b="1" dirty="0" smtClean="0">
                <a:latin typeface="Comic Sans MS" panose="030F0702030302020204" pitchFamily="66" charset="0"/>
              </a:rPr>
              <a:t>It is now 27 years after</a:t>
            </a:r>
          </a:p>
          <a:p>
            <a:pPr algn="ctr"/>
            <a:r>
              <a:rPr lang="en-US" sz="2800" b="1" dirty="0" smtClean="0">
                <a:latin typeface="Comic Sans MS" panose="030F0702030302020204" pitchFamily="66" charset="0"/>
              </a:rPr>
              <a:t> “Woodstock and Altamont,” </a:t>
            </a:r>
          </a:p>
          <a:p>
            <a:pPr algn="ctr"/>
            <a:r>
              <a:rPr lang="en-US" sz="2800" b="1" dirty="0" smtClean="0">
                <a:latin typeface="Comic Sans MS" panose="030F0702030302020204" pitchFamily="66" charset="0"/>
              </a:rPr>
              <a:t>yet two major issues remain unresolved:</a:t>
            </a:r>
            <a:endParaRPr lang="en-US" sz="2800" b="1" dirty="0">
              <a:latin typeface="Comic Sans MS" panose="030F0702030302020204" pitchFamily="66" charset="0"/>
            </a:endParaRPr>
          </a:p>
        </p:txBody>
      </p:sp>
      <p:sp>
        <p:nvSpPr>
          <p:cNvPr id="3" name="TextBox 2"/>
          <p:cNvSpPr txBox="1"/>
          <p:nvPr/>
        </p:nvSpPr>
        <p:spPr>
          <a:xfrm>
            <a:off x="533400" y="1985427"/>
            <a:ext cx="7620000" cy="1138773"/>
          </a:xfrm>
          <a:prstGeom prst="rect">
            <a:avLst/>
          </a:prstGeom>
          <a:noFill/>
        </p:spPr>
        <p:txBody>
          <a:bodyPr wrap="square" rtlCol="0">
            <a:spAutoFit/>
          </a:bodyPr>
          <a:lstStyle/>
          <a:p>
            <a:r>
              <a:rPr lang="en-US" sz="2800" b="1" dirty="0" smtClean="0">
                <a:latin typeface="MS UI Gothic" panose="020B0600070205080204" pitchFamily="34" charset="-128"/>
                <a:ea typeface="MS UI Gothic" panose="020B0600070205080204" pitchFamily="34" charset="-128"/>
              </a:rPr>
              <a:t>“</a:t>
            </a:r>
            <a:r>
              <a:rPr lang="en-US" sz="2800" b="1" u="sng" dirty="0" smtClean="0">
                <a:latin typeface="MS UI Gothic" panose="020B0600070205080204" pitchFamily="34" charset="-128"/>
                <a:ea typeface="MS UI Gothic" panose="020B0600070205080204" pitchFamily="34" charset="-128"/>
              </a:rPr>
              <a:t>The </a:t>
            </a:r>
            <a:r>
              <a:rPr lang="en-US" sz="2800" b="1" u="sng" dirty="0" err="1" smtClean="0">
                <a:latin typeface="MS UI Gothic" panose="020B0600070205080204" pitchFamily="34" charset="-128"/>
                <a:ea typeface="MS UI Gothic" panose="020B0600070205080204" pitchFamily="34" charset="-128"/>
              </a:rPr>
              <a:t>Nanoscale</a:t>
            </a:r>
            <a:r>
              <a:rPr lang="en-US" sz="2800" b="1" dirty="0" smtClean="0">
                <a:latin typeface="MS UI Gothic" panose="020B0600070205080204" pitchFamily="34" charset="-128"/>
                <a:ea typeface="MS UI Gothic" panose="020B0600070205080204" pitchFamily="34" charset="-128"/>
              </a:rPr>
              <a:t>:”</a:t>
            </a:r>
          </a:p>
          <a:p>
            <a:r>
              <a:rPr lang="en-US" sz="2000" dirty="0">
                <a:latin typeface="MS UI Gothic" panose="020B0600070205080204" pitchFamily="34" charset="-128"/>
                <a:ea typeface="MS UI Gothic" panose="020B0600070205080204" pitchFamily="34" charset="-128"/>
              </a:rPr>
              <a:t>	</a:t>
            </a:r>
            <a:r>
              <a:rPr lang="en-US" sz="2000" dirty="0" smtClean="0">
                <a:latin typeface="MS UI Gothic" panose="020B0600070205080204" pitchFamily="34" charset="-128"/>
                <a:ea typeface="MS UI Gothic" panose="020B0600070205080204" pitchFamily="34" charset="-128"/>
              </a:rPr>
              <a:t>How does HTSC even occur?  We know it’s BCS, but</a:t>
            </a:r>
          </a:p>
          <a:p>
            <a:r>
              <a:rPr lang="en-US" sz="2000" dirty="0">
                <a:latin typeface="MS UI Gothic" panose="020B0600070205080204" pitchFamily="34" charset="-128"/>
                <a:ea typeface="MS UI Gothic" panose="020B0600070205080204" pitchFamily="34" charset="-128"/>
              </a:rPr>
              <a:t> </a:t>
            </a:r>
            <a:r>
              <a:rPr lang="en-US" sz="2000" dirty="0" smtClean="0">
                <a:latin typeface="MS UI Gothic" panose="020B0600070205080204" pitchFamily="34" charset="-128"/>
                <a:ea typeface="MS UI Gothic" panose="020B0600070205080204" pitchFamily="34" charset="-128"/>
              </a:rPr>
              <a:t>           what’s the </a:t>
            </a:r>
            <a:r>
              <a:rPr lang="en-US" sz="2000" b="1" u="sng" dirty="0" smtClean="0">
                <a:latin typeface="MS UI Gothic" panose="020B0600070205080204" pitchFamily="34" charset="-128"/>
                <a:ea typeface="MS UI Gothic" panose="020B0600070205080204" pitchFamily="34" charset="-128"/>
              </a:rPr>
              <a:t>“pairing glue?”</a:t>
            </a:r>
            <a:endParaRPr lang="en-US" sz="2000" b="1" u="sng" dirty="0">
              <a:latin typeface="MS UI Gothic" panose="020B0600070205080204" pitchFamily="34" charset="-128"/>
              <a:ea typeface="MS UI Gothic" panose="020B0600070205080204" pitchFamily="34" charset="-128"/>
            </a:endParaRPr>
          </a:p>
        </p:txBody>
      </p:sp>
      <p:sp>
        <p:nvSpPr>
          <p:cNvPr id="5" name="TextBox 4"/>
          <p:cNvSpPr txBox="1"/>
          <p:nvPr/>
        </p:nvSpPr>
        <p:spPr>
          <a:xfrm>
            <a:off x="533400" y="3635276"/>
            <a:ext cx="7620000" cy="2739211"/>
          </a:xfrm>
          <a:prstGeom prst="rect">
            <a:avLst/>
          </a:prstGeom>
          <a:noFill/>
        </p:spPr>
        <p:txBody>
          <a:bodyPr wrap="square" rtlCol="0">
            <a:spAutoFit/>
          </a:bodyPr>
          <a:lstStyle/>
          <a:p>
            <a:r>
              <a:rPr lang="en-US" sz="2800" b="1" dirty="0" smtClean="0">
                <a:latin typeface="MS UI Gothic" panose="020B0600070205080204" pitchFamily="34" charset="-128"/>
                <a:ea typeface="MS UI Gothic" panose="020B0600070205080204" pitchFamily="34" charset="-128"/>
              </a:rPr>
              <a:t>“</a:t>
            </a:r>
            <a:r>
              <a:rPr lang="en-US" sz="2800" b="1" u="sng" dirty="0" smtClean="0">
                <a:latin typeface="MS UI Gothic" panose="020B0600070205080204" pitchFamily="34" charset="-128"/>
                <a:ea typeface="MS UI Gothic" panose="020B0600070205080204" pitchFamily="34" charset="-128"/>
              </a:rPr>
              <a:t>The </a:t>
            </a:r>
            <a:r>
              <a:rPr lang="en-US" sz="2800" b="1" u="sng" dirty="0" err="1" smtClean="0">
                <a:latin typeface="MS UI Gothic" panose="020B0600070205080204" pitchFamily="34" charset="-128"/>
                <a:ea typeface="MS UI Gothic" panose="020B0600070205080204" pitchFamily="34" charset="-128"/>
              </a:rPr>
              <a:t>Exascale</a:t>
            </a:r>
            <a:r>
              <a:rPr lang="en-US" sz="2800" b="1" dirty="0" smtClean="0">
                <a:latin typeface="MS UI Gothic" panose="020B0600070205080204" pitchFamily="34" charset="-128"/>
                <a:ea typeface="MS UI Gothic" panose="020B0600070205080204" pitchFamily="34" charset="-128"/>
              </a:rPr>
              <a:t>:”</a:t>
            </a:r>
            <a:endParaRPr lang="en-US" dirty="0" smtClean="0">
              <a:latin typeface="MS UI Gothic" panose="020B0600070205080204" pitchFamily="34" charset="-128"/>
              <a:ea typeface="MS UI Gothic" panose="020B0600070205080204" pitchFamily="34" charset="-128"/>
            </a:endParaRPr>
          </a:p>
          <a:p>
            <a:r>
              <a:rPr lang="en-US" dirty="0">
                <a:latin typeface="MS UI Gothic" panose="020B0600070205080204" pitchFamily="34" charset="-128"/>
                <a:ea typeface="MS UI Gothic" panose="020B0600070205080204" pitchFamily="34" charset="-128"/>
              </a:rPr>
              <a:t>	</a:t>
            </a:r>
            <a:r>
              <a:rPr lang="en-US" dirty="0" smtClean="0">
                <a:latin typeface="MS UI Gothic" panose="020B0600070205080204" pitchFamily="34" charset="-128"/>
                <a:ea typeface="MS UI Gothic" panose="020B0600070205080204" pitchFamily="34" charset="-128"/>
              </a:rPr>
              <a:t>Despite more than 20 years of very successful HTSC wire 	development possessing outstanding critical state properties, and 	its use in equally outstanding and successful power application 	demonstrations in the US, Japan, China, Korea, Germany, Russia...,  	there remains no significant deployment of such technology by 	either government agencies or investor-owned utilities.  </a:t>
            </a:r>
          </a:p>
          <a:p>
            <a:r>
              <a:rPr lang="en-US" dirty="0">
                <a:latin typeface="MS UI Gothic" panose="020B0600070205080204" pitchFamily="34" charset="-128"/>
                <a:ea typeface="MS UI Gothic" panose="020B0600070205080204" pitchFamily="34" charset="-128"/>
              </a:rPr>
              <a:t>	</a:t>
            </a:r>
            <a:r>
              <a:rPr lang="en-US" b="1" u="sng" dirty="0" smtClean="0">
                <a:latin typeface="MS UI Gothic" panose="020B0600070205080204" pitchFamily="34" charset="-128"/>
                <a:ea typeface="MS UI Gothic" panose="020B0600070205080204" pitchFamily="34" charset="-128"/>
              </a:rPr>
              <a:t>How come?</a:t>
            </a:r>
          </a:p>
          <a:p>
            <a:r>
              <a:rPr lang="en-US" dirty="0">
                <a:latin typeface="MS UI Gothic" panose="020B0600070205080204" pitchFamily="34" charset="-128"/>
                <a:ea typeface="MS UI Gothic" panose="020B0600070205080204" pitchFamily="34" charset="-128"/>
              </a:rPr>
              <a:t>	</a:t>
            </a:r>
          </a:p>
        </p:txBody>
      </p:sp>
    </p:spTree>
    <p:extLst>
      <p:ext uri="{BB962C8B-B14F-4D97-AF65-F5344CB8AC3E}">
        <p14:creationId xmlns:p14="http://schemas.microsoft.com/office/powerpoint/2010/main" val="223289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a:xfrm>
            <a:off x="456481" y="313953"/>
            <a:ext cx="8228160" cy="1062832"/>
          </a:xfrm>
        </p:spPr>
        <p:txBody>
          <a:bodyPr/>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mtClean="0"/>
              <a:t>Hubbard Theory</a:t>
            </a:r>
          </a:p>
        </p:txBody>
      </p:sp>
      <p:sp>
        <p:nvSpPr>
          <p:cNvPr id="8197" name="Rectangle 5"/>
          <p:cNvSpPr>
            <a:spLocks noChangeArrowheads="1"/>
          </p:cNvSpPr>
          <p:nvPr/>
        </p:nvSpPr>
        <p:spPr bwMode="auto">
          <a:xfrm>
            <a:off x="3327840" y="4880673"/>
            <a:ext cx="2833920" cy="10369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44" y="1752600"/>
            <a:ext cx="8939556"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313651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
          <p:cNvSpPr txBox="1">
            <a:spLocks noChangeArrowheads="1"/>
          </p:cNvSpPr>
          <p:nvPr/>
        </p:nvSpPr>
        <p:spPr bwMode="auto">
          <a:xfrm>
            <a:off x="456480" y="273629"/>
            <a:ext cx="822960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945" tIns="41473" rIns="82945" bIns="41473"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algn="ctr" eaLnBrk="1"/>
            <a:r>
              <a:rPr lang="en-GB" altLang="en-US" sz="4000">
                <a:solidFill>
                  <a:srgbClr val="000000"/>
                </a:solidFill>
              </a:rPr>
              <a:t>DFT &amp; (LDA + U)</a:t>
            </a:r>
            <a:r>
              <a:rPr lang="ar-SA" altLang="en-US" sz="4000">
                <a:solidFill>
                  <a:srgbClr val="000000"/>
                </a:solidFill>
              </a:rPr>
              <a:t>‏</a:t>
            </a:r>
            <a:endParaRPr lang="en-GB" altLang="en-US" sz="4000">
              <a:solidFill>
                <a:srgbClr val="000000"/>
              </a:solidFill>
            </a:endParaRPr>
          </a:p>
        </p:txBody>
      </p:sp>
      <p:sp>
        <p:nvSpPr>
          <p:cNvPr id="14338" name="Text Box 2"/>
          <p:cNvSpPr txBox="1">
            <a:spLocks noChangeArrowheads="1"/>
          </p:cNvSpPr>
          <p:nvPr/>
        </p:nvSpPr>
        <p:spPr bwMode="auto">
          <a:xfrm>
            <a:off x="456480" y="2688763"/>
            <a:ext cx="8229600" cy="397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945" tIns="41473" rIns="82945" bIns="41473"/>
          <a:lstStyle>
            <a:lvl1pPr marL="431800" indent="-3238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marL="863600" indent="-28733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eaLnBrk="1">
              <a:lnSpc>
                <a:spcPct val="84000"/>
              </a:lnSpc>
              <a:spcBef>
                <a:spcPts val="726"/>
              </a:spcBef>
              <a:buFont typeface="Wingdings" pitchFamily="2" charset="2"/>
              <a:buChar char=""/>
            </a:pPr>
            <a:r>
              <a:rPr lang="en-GB" altLang="en-US" sz="2500">
                <a:solidFill>
                  <a:srgbClr val="000000"/>
                </a:solidFill>
              </a:rPr>
              <a:t>Implemented in LMTO by Anisimov, et al, JPCM 2, 3973 (1990)</a:t>
            </a:r>
            <a:r>
              <a:rPr lang="ar-SA" altLang="en-US" sz="2500">
                <a:solidFill>
                  <a:srgbClr val="000000"/>
                </a:solidFill>
              </a:rPr>
              <a:t>‏</a:t>
            </a:r>
            <a:endParaRPr lang="en-GB" altLang="en-US" sz="2500">
              <a:solidFill>
                <a:srgbClr val="000000"/>
              </a:solidFill>
            </a:endParaRPr>
          </a:p>
          <a:p>
            <a:pPr lvl="1" eaLnBrk="1">
              <a:lnSpc>
                <a:spcPct val="84000"/>
              </a:lnSpc>
              <a:spcBef>
                <a:spcPts val="635"/>
              </a:spcBef>
              <a:buSzPct val="75000"/>
              <a:buFont typeface="Symbol" pitchFamily="18" charset="2"/>
              <a:buChar char=""/>
            </a:pPr>
            <a:r>
              <a:rPr lang="en-GB" altLang="en-US" sz="2500">
                <a:solidFill>
                  <a:srgbClr val="000000"/>
                </a:solidFill>
              </a:rPr>
              <a:t>Applied to NiO, MnO, FeO, CoO and La</a:t>
            </a:r>
            <a:r>
              <a:rPr lang="en-GB" altLang="en-US" sz="2500" baseline="-25000">
                <a:solidFill>
                  <a:srgbClr val="000000"/>
                </a:solidFill>
              </a:rPr>
              <a:t>2</a:t>
            </a:r>
            <a:r>
              <a:rPr lang="en-GB" altLang="en-US" sz="2500">
                <a:solidFill>
                  <a:srgbClr val="000000"/>
                </a:solidFill>
              </a:rPr>
              <a:t>CuO</a:t>
            </a:r>
            <a:r>
              <a:rPr lang="en-GB" altLang="en-US" sz="2500" baseline="-25000">
                <a:solidFill>
                  <a:srgbClr val="000000"/>
                </a:solidFill>
              </a:rPr>
              <a:t>4</a:t>
            </a:r>
          </a:p>
          <a:p>
            <a:pPr lvl="1" eaLnBrk="1">
              <a:lnSpc>
                <a:spcPct val="84000"/>
              </a:lnSpc>
              <a:spcBef>
                <a:spcPts val="635"/>
              </a:spcBef>
              <a:buSzPct val="75000"/>
            </a:pPr>
            <a:endParaRPr lang="en-GB" altLang="en-US" sz="2500" baseline="-25000">
              <a:solidFill>
                <a:srgbClr val="000000"/>
              </a:solidFill>
            </a:endParaRPr>
          </a:p>
          <a:p>
            <a:pPr eaLnBrk="1">
              <a:lnSpc>
                <a:spcPct val="84000"/>
              </a:lnSpc>
              <a:spcBef>
                <a:spcPts val="726"/>
              </a:spcBef>
              <a:buFont typeface="Wingdings" pitchFamily="2" charset="2"/>
              <a:buChar char=""/>
            </a:pPr>
            <a:r>
              <a:rPr lang="en-GB" altLang="en-US" sz="2500">
                <a:solidFill>
                  <a:srgbClr val="000000"/>
                </a:solidFill>
              </a:rPr>
              <a:t>Plane-Wave Pseudopotential Implementation by Cococcioni and de Gironcoli, PRB 71, 035105 (2005)</a:t>
            </a:r>
            <a:r>
              <a:rPr lang="ar-SA" altLang="en-US" sz="2500">
                <a:solidFill>
                  <a:srgbClr val="000000"/>
                </a:solidFill>
              </a:rPr>
              <a:t>‏</a:t>
            </a:r>
            <a:endParaRPr lang="en-GB" altLang="en-US" sz="2500">
              <a:solidFill>
                <a:srgbClr val="000000"/>
              </a:solidFill>
            </a:endParaRPr>
          </a:p>
          <a:p>
            <a:pPr lvl="1" eaLnBrk="1">
              <a:lnSpc>
                <a:spcPct val="84000"/>
              </a:lnSpc>
              <a:spcBef>
                <a:spcPts val="635"/>
              </a:spcBef>
              <a:buSzPct val="75000"/>
              <a:buFont typeface="Symbol" pitchFamily="18" charset="2"/>
              <a:buChar char=""/>
            </a:pPr>
            <a:r>
              <a:rPr lang="en-GB" altLang="en-US" sz="2500">
                <a:solidFill>
                  <a:srgbClr val="000000"/>
                </a:solidFill>
              </a:rPr>
              <a:t>Applied to FeO and NiO </a:t>
            </a:r>
          </a:p>
          <a:p>
            <a:pPr lvl="1" eaLnBrk="1">
              <a:lnSpc>
                <a:spcPct val="84000"/>
              </a:lnSpc>
              <a:spcBef>
                <a:spcPts val="635"/>
              </a:spcBef>
              <a:buSzPct val="75000"/>
              <a:buFont typeface="Symbol" pitchFamily="18" charset="2"/>
              <a:buChar char=""/>
            </a:pPr>
            <a:r>
              <a:rPr lang="en-GB" altLang="en-US" sz="2500">
                <a:solidFill>
                  <a:srgbClr val="000000"/>
                </a:solidFill>
              </a:rPr>
              <a:t>Download open-source package from http://www.pwscf.org</a:t>
            </a:r>
          </a:p>
        </p:txBody>
      </p:sp>
      <p:graphicFrame>
        <p:nvGraphicFramePr>
          <p:cNvPr id="1026" name="Object 3"/>
          <p:cNvGraphicFramePr>
            <a:graphicFrameLocks noChangeAspect="1"/>
          </p:cNvGraphicFramePr>
          <p:nvPr/>
        </p:nvGraphicFramePr>
        <p:xfrm>
          <a:off x="3568321" y="1996050"/>
          <a:ext cx="102240" cy="152656"/>
        </p:xfrm>
        <a:graphic>
          <a:graphicData uri="http://schemas.openxmlformats.org/presentationml/2006/ole">
            <mc:AlternateContent xmlns:mc="http://schemas.openxmlformats.org/markup-compatibility/2006">
              <mc:Choice xmlns:v="urn:schemas-microsoft-com:vml" Requires="v">
                <p:oleObj spid="_x0000_s29708" r:id="rId4" imgW="101520" imgH="152280" progId="">
                  <p:embed/>
                </p:oleObj>
              </mc:Choice>
              <mc:Fallback>
                <p:oleObj r:id="rId4" imgW="101520" imgH="1522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321" y="1996050"/>
                        <a:ext cx="102240" cy="15265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360" y="1375345"/>
            <a:ext cx="8709120" cy="101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032725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4338">
                                            <p:txEl>
                                              <p:charRg st="0" end="6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4338">
                                            <p:txEl>
                                              <p:charRg st="60" end="10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4338">
                                            <p:txEl>
                                              <p:charRg st="103" end="19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4338">
                                            <p:txEl>
                                              <p:charRg st="199" end="22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456480" y="273629"/>
            <a:ext cx="822960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945" tIns="41473" rIns="82945" bIns="41473"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algn="ctr" eaLnBrk="1"/>
            <a:r>
              <a:rPr lang="en-GB" altLang="en-US" sz="4000">
                <a:solidFill>
                  <a:srgbClr val="000000"/>
                </a:solidFill>
              </a:rPr>
              <a:t>Charge Transfer Insulator</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80" y="1447352"/>
            <a:ext cx="7610400" cy="460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8" name="Rectangle 3"/>
          <p:cNvSpPr>
            <a:spLocks noChangeArrowheads="1"/>
          </p:cNvSpPr>
          <p:nvPr/>
        </p:nvSpPr>
        <p:spPr bwMode="auto">
          <a:xfrm>
            <a:off x="4301281" y="6335226"/>
            <a:ext cx="4311264" cy="36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2452" rIns="81639" bIns="42452">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9pPr>
          </a:lstStyle>
          <a:p>
            <a:pPr eaLnBrk="1"/>
            <a:r>
              <a:rPr lang="en-GB" altLang="en-US" i="1">
                <a:solidFill>
                  <a:srgbClr val="000000"/>
                </a:solidFill>
              </a:rPr>
              <a:t>After  Imada, et al, RMP 70, 1039 (1998)</a:t>
            </a:r>
            <a:r>
              <a:rPr lang="ar-SA" altLang="en-US" i="1">
                <a:solidFill>
                  <a:srgbClr val="000000"/>
                </a:solidFill>
              </a:rPr>
              <a:t>‏</a:t>
            </a:r>
            <a:endParaRPr lang="en-GB" altLang="en-US" i="1">
              <a:solidFill>
                <a:srgbClr val="000000"/>
              </a:solidFill>
            </a:endParaRPr>
          </a:p>
        </p:txBody>
      </p:sp>
    </p:spTree>
    <p:extLst>
      <p:ext uri="{BB962C8B-B14F-4D97-AF65-F5344CB8AC3E}">
        <p14:creationId xmlns:p14="http://schemas.microsoft.com/office/powerpoint/2010/main" val="18595888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56481" y="273629"/>
            <a:ext cx="8228160" cy="1144921"/>
          </a:xfrm>
        </p:spPr>
        <p:txBody>
          <a:bodyPr/>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mtClean="0"/>
              <a:t>Cubic Rocksalt Divalent TMOs</a:t>
            </a:r>
          </a:p>
        </p:txBody>
      </p:sp>
      <p:sp>
        <p:nvSpPr>
          <p:cNvPr id="11266" name="Rectangle 2"/>
          <p:cNvSpPr>
            <a:spLocks noGrp="1" noChangeArrowheads="1"/>
          </p:cNvSpPr>
          <p:nvPr>
            <p:ph type="body" idx="1"/>
          </p:nvPr>
        </p:nvSpPr>
        <p:spPr>
          <a:xfrm>
            <a:off x="377280" y="1562565"/>
            <a:ext cx="8687520" cy="3594617"/>
          </a:xfrm>
        </p:spPr>
        <p:txBody>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u="sng" dirty="0" smtClean="0"/>
              <a:t>TMO			3d </a:t>
            </a:r>
            <a:r>
              <a:rPr lang="en-GB" altLang="en-US" u="sng" dirty="0" err="1" smtClean="0"/>
              <a:t>Config</a:t>
            </a:r>
            <a:r>
              <a:rPr lang="en-GB" altLang="en-US" u="sng" dirty="0" smtClean="0"/>
              <a:t>                     Properties</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MnO</a:t>
            </a:r>
            <a:r>
              <a:rPr lang="en-GB" altLang="en-US" dirty="0" smtClean="0"/>
              <a:t>		           	5		       	       MH-CTI (5.6)</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FeO</a:t>
            </a:r>
            <a:r>
              <a:rPr lang="en-GB" altLang="en-US" dirty="0" smtClean="0"/>
              <a:t>				       6		 	       MH-CTI (5.9)</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CoO</a:t>
            </a:r>
            <a:r>
              <a:rPr lang="en-GB" altLang="en-US" dirty="0" smtClean="0"/>
              <a:t>				7			       MH-CTI (6.3)</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NiO</a:t>
            </a:r>
            <a:r>
              <a:rPr lang="en-GB" altLang="en-US" dirty="0" smtClean="0"/>
              <a:t>				       8			       MH-CTI (6.5)</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smtClean="0"/>
              <a:t>CuO				9					</a:t>
            </a:r>
          </a:p>
        </p:txBody>
      </p:sp>
      <p:sp>
        <p:nvSpPr>
          <p:cNvPr id="11267" name="Text Box 3"/>
          <p:cNvSpPr txBox="1">
            <a:spLocks noChangeArrowheads="1"/>
          </p:cNvSpPr>
          <p:nvPr/>
        </p:nvSpPr>
        <p:spPr bwMode="auto">
          <a:xfrm>
            <a:off x="4976640" y="4396782"/>
            <a:ext cx="3939840" cy="5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9pPr>
          </a:lstStyle>
          <a:p>
            <a:pPr eaLnBrk="1"/>
            <a:r>
              <a:rPr lang="en-GB" altLang="en-US" sz="3300" b="1">
                <a:solidFill>
                  <a:srgbClr val="800000"/>
                </a:solidFill>
              </a:rPr>
              <a:t>XX  </a:t>
            </a:r>
            <a:r>
              <a:rPr lang="en-GB" altLang="en-US" sz="3300" b="1" i="1">
                <a:solidFill>
                  <a:srgbClr val="800000"/>
                </a:solidFill>
              </a:rPr>
              <a:t>Doesn't Exist!</a:t>
            </a:r>
          </a:p>
        </p:txBody>
      </p:sp>
      <p:sp>
        <p:nvSpPr>
          <p:cNvPr id="11268" name="Text Box 4"/>
          <p:cNvSpPr txBox="1">
            <a:spLocks noChangeArrowheads="1"/>
          </p:cNvSpPr>
          <p:nvPr/>
        </p:nvSpPr>
        <p:spPr bwMode="auto">
          <a:xfrm>
            <a:off x="622080" y="6014072"/>
            <a:ext cx="2488320" cy="54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a:tabLst>
                <a:tab pos="723900" algn="l"/>
                <a:tab pos="1447800" algn="l"/>
                <a:tab pos="2171700" algn="l"/>
              </a:tabLst>
              <a:defRPr>
                <a:solidFill>
                  <a:schemeClr val="tx1"/>
                </a:solidFill>
                <a:latin typeface="Arial" charset="0"/>
                <a:cs typeface="DejaVu Sans" pitchFamily="34" charset="0"/>
              </a:defRPr>
            </a:lvl1pPr>
            <a:lvl2pPr marL="742950" indent="-285750" eaLnBrk="0">
              <a:tabLst>
                <a:tab pos="723900" algn="l"/>
                <a:tab pos="1447800" algn="l"/>
                <a:tab pos="2171700" algn="l"/>
              </a:tabLst>
              <a:defRPr>
                <a:solidFill>
                  <a:schemeClr val="tx1"/>
                </a:solidFill>
                <a:latin typeface="Arial" charset="0"/>
                <a:cs typeface="DejaVu Sans" pitchFamily="34" charset="0"/>
              </a:defRPr>
            </a:lvl2pPr>
            <a:lvl3pPr marL="1143000" indent="-228600" eaLnBrk="0">
              <a:tabLst>
                <a:tab pos="723900" algn="l"/>
                <a:tab pos="1447800" algn="l"/>
                <a:tab pos="2171700" algn="l"/>
              </a:tabLst>
              <a:defRPr>
                <a:solidFill>
                  <a:schemeClr val="tx1"/>
                </a:solidFill>
                <a:latin typeface="Arial" charset="0"/>
                <a:cs typeface="DejaVu Sans" pitchFamily="34" charset="0"/>
              </a:defRPr>
            </a:lvl3pPr>
            <a:lvl4pPr marL="1600200" indent="-228600" eaLnBrk="0">
              <a:tabLst>
                <a:tab pos="723900" algn="l"/>
                <a:tab pos="1447800" algn="l"/>
                <a:tab pos="2171700" algn="l"/>
              </a:tabLst>
              <a:defRPr>
                <a:solidFill>
                  <a:schemeClr val="tx1"/>
                </a:solidFill>
                <a:latin typeface="Arial" charset="0"/>
                <a:cs typeface="DejaVu Sans" pitchFamily="34" charset="0"/>
              </a:defRPr>
            </a:lvl4pPr>
            <a:lvl5pPr marL="2057400" indent="-228600" eaLnBrk="0">
              <a:tabLst>
                <a:tab pos="723900" algn="l"/>
                <a:tab pos="1447800" algn="l"/>
                <a:tab pos="21717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chemeClr val="tx1"/>
                </a:solidFill>
                <a:latin typeface="Arial" charset="0"/>
                <a:cs typeface="DejaVu Sans" pitchFamily="34" charset="0"/>
              </a:defRPr>
            </a:lvl9pPr>
          </a:lstStyle>
          <a:p>
            <a:pPr eaLnBrk="1"/>
            <a:r>
              <a:rPr lang="en-GB" altLang="en-US">
                <a:solidFill>
                  <a:srgbClr val="000000"/>
                </a:solidFill>
              </a:rPr>
              <a:t>See Imada, Fujimore, Tokura, RPM 70 (1988)</a:t>
            </a:r>
            <a:r>
              <a:rPr lang="ar-SA" altLang="en-US">
                <a:solidFill>
                  <a:srgbClr val="000000"/>
                </a:solidFill>
              </a:rPr>
              <a:t>‏</a:t>
            </a:r>
            <a:endParaRPr lang="en-GB" altLang="en-US">
              <a:solidFill>
                <a:srgbClr val="000000"/>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5105400"/>
            <a:ext cx="14874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10672"/>
            <a:ext cx="1771650" cy="168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3570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0723"/>
                                        </p:tgtEl>
                                        <p:attrNameLst>
                                          <p:attrName>style.visibility</p:attrName>
                                        </p:attrNameLst>
                                      </p:cBhvr>
                                      <p:to>
                                        <p:strVal val="visible"/>
                                      </p:to>
                                    </p:set>
                                    <p:animEffect transition="in" filter="wipe(down)">
                                      <p:cBhvr>
                                        <p:cTn id="27" dur="500"/>
                                        <p:tgtEl>
                                          <p:spTgt spid="307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266">
                                            <p:txEl>
                                              <p:pRg st="5" end="5"/>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267"/>
                                        </p:tgtEl>
                                        <p:attrNameLst>
                                          <p:attrName>style.visibility</p:attrName>
                                        </p:attrNameLst>
                                      </p:cBhvr>
                                      <p:to>
                                        <p:strVal val="visible"/>
                                      </p:to>
                                    </p:set>
                                  </p:childTnLst>
                                </p:cTn>
                              </p:par>
                              <p:par>
                                <p:cTn id="36" presetID="2" presetClass="entr" presetSubtype="4" fill="hold" nodeType="withEffect">
                                  <p:stCondLst>
                                    <p:cond delay="0"/>
                                  </p:stCondLst>
                                  <p:childTnLst>
                                    <p:set>
                                      <p:cBhvr>
                                        <p:cTn id="37" dur="1" fill="hold">
                                          <p:stCondLst>
                                            <p:cond delay="0"/>
                                          </p:stCondLst>
                                        </p:cTn>
                                        <p:tgtEl>
                                          <p:spTgt spid="30722"/>
                                        </p:tgtEl>
                                        <p:attrNameLst>
                                          <p:attrName>style.visibility</p:attrName>
                                        </p:attrNameLst>
                                      </p:cBhvr>
                                      <p:to>
                                        <p:strVal val="visible"/>
                                      </p:to>
                                    </p:set>
                                    <p:anim calcmode="lin" valueType="num">
                                      <p:cBhvr additive="base">
                                        <p:cTn id="38" dur="500" fill="hold"/>
                                        <p:tgtEl>
                                          <p:spTgt spid="30722"/>
                                        </p:tgtEl>
                                        <p:attrNameLst>
                                          <p:attrName>ppt_x</p:attrName>
                                        </p:attrNameLst>
                                      </p:cBhvr>
                                      <p:tavLst>
                                        <p:tav tm="0">
                                          <p:val>
                                            <p:strVal val="#ppt_x"/>
                                          </p:val>
                                        </p:tav>
                                        <p:tav tm="100000">
                                          <p:val>
                                            <p:strVal val="#ppt_x"/>
                                          </p:val>
                                        </p:tav>
                                      </p:tavLst>
                                    </p:anim>
                                    <p:anim calcmode="lin" valueType="num">
                                      <p:cBhvr additive="base">
                                        <p:cTn id="39"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1126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39"/>
          <p:cNvGrpSpPr>
            <a:grpSpLocks/>
          </p:cNvGrpSpPr>
          <p:nvPr/>
        </p:nvGrpSpPr>
        <p:grpSpPr bwMode="auto">
          <a:xfrm>
            <a:off x="1066800" y="152400"/>
            <a:ext cx="6705600" cy="6705600"/>
            <a:chOff x="672" y="96"/>
            <a:chExt cx="4224" cy="4224"/>
          </a:xfrm>
        </p:grpSpPr>
        <p:grpSp>
          <p:nvGrpSpPr>
            <p:cNvPr id="99341" name="Group 2"/>
            <p:cNvGrpSpPr>
              <a:grpSpLocks/>
            </p:cNvGrpSpPr>
            <p:nvPr/>
          </p:nvGrpSpPr>
          <p:grpSpPr bwMode="auto">
            <a:xfrm>
              <a:off x="2196" y="912"/>
              <a:ext cx="2256" cy="2664"/>
              <a:chOff x="2832" y="528"/>
              <a:chExt cx="2256" cy="2976"/>
            </a:xfrm>
          </p:grpSpPr>
          <p:sp>
            <p:nvSpPr>
              <p:cNvPr id="99370"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71" name="Text Box 4"/>
              <p:cNvSpPr txBox="1">
                <a:spLocks noChangeArrowheads="1"/>
              </p:cNvSpPr>
              <p:nvPr/>
            </p:nvSpPr>
            <p:spPr bwMode="auto">
              <a:xfrm>
                <a:off x="3120" y="1056"/>
                <a:ext cx="1872"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a:latin typeface="Arial" pitchFamily="34" charset="0"/>
                  </a:rPr>
                  <a:t>“Real Metal”</a:t>
                </a:r>
                <a:br>
                  <a:rPr lang="en-US" altLang="en-US" sz="2000" b="1">
                    <a:latin typeface="Arial" pitchFamily="34" charset="0"/>
                  </a:rPr>
                </a:br>
                <a:r>
                  <a:rPr lang="en-US" altLang="en-US" sz="2000" b="1">
                    <a:latin typeface="Arial" pitchFamily="34" charset="0"/>
                  </a:rPr>
                  <a:t>“Fermi Liquid”</a:t>
                </a:r>
              </a:p>
            </p:txBody>
          </p:sp>
        </p:grpSp>
        <p:sp>
          <p:nvSpPr>
            <p:cNvPr id="99342" name="AutoShape 5"/>
            <p:cNvSpPr>
              <a:spLocks noChangeArrowheads="1"/>
            </p:cNvSpPr>
            <p:nvPr/>
          </p:nvSpPr>
          <p:spPr bwMode="auto">
            <a:xfrm rot="10800000">
              <a:off x="960" y="912"/>
              <a:ext cx="1734" cy="2658"/>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99343" name="Group 6"/>
            <p:cNvGrpSpPr>
              <a:grpSpLocks/>
            </p:cNvGrpSpPr>
            <p:nvPr/>
          </p:nvGrpSpPr>
          <p:grpSpPr bwMode="auto">
            <a:xfrm>
              <a:off x="960" y="912"/>
              <a:ext cx="1734" cy="2658"/>
              <a:chOff x="960" y="816"/>
              <a:chExt cx="1734" cy="2658"/>
            </a:xfrm>
          </p:grpSpPr>
          <p:sp>
            <p:nvSpPr>
              <p:cNvPr id="99368" name="AutoShape 7"/>
              <p:cNvSpPr>
                <a:spLocks noChangeArrowheads="1"/>
              </p:cNvSpPr>
              <p:nvPr/>
            </p:nvSpPr>
            <p:spPr bwMode="auto">
              <a:xfrm rot="10800000">
                <a:off x="960" y="816"/>
                <a:ext cx="1734" cy="2658"/>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69" name="Text Box 8"/>
              <p:cNvSpPr txBox="1">
                <a:spLocks noChangeArrowheads="1"/>
              </p:cNvSpPr>
              <p:nvPr/>
            </p:nvSpPr>
            <p:spPr bwMode="auto">
              <a:xfrm rot="4789700">
                <a:off x="1321" y="1655"/>
                <a:ext cx="158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a:latin typeface="Arial" pitchFamily="34" charset="0"/>
                  </a:rPr>
                  <a:t>“Funny Metal”</a:t>
                </a:r>
                <a:br>
                  <a:rPr lang="en-US" altLang="en-US" b="1">
                    <a:latin typeface="Arial" pitchFamily="34" charset="0"/>
                  </a:rPr>
                </a:br>
                <a:r>
                  <a:rPr lang="en-US" altLang="en-US" b="1">
                    <a:latin typeface="Arial" pitchFamily="34" charset="0"/>
                  </a:rPr>
                  <a:t>“Pseudogap”</a:t>
                </a:r>
                <a:br>
                  <a:rPr lang="en-US" altLang="en-US" b="1">
                    <a:latin typeface="Arial" pitchFamily="34" charset="0"/>
                  </a:rPr>
                </a:br>
                <a:r>
                  <a:rPr lang="en-US" altLang="en-US" b="1">
                    <a:latin typeface="Arial" pitchFamily="34" charset="0"/>
                  </a:rPr>
                  <a:t>“Fond AF Memories”</a:t>
                </a:r>
              </a:p>
            </p:txBody>
          </p:sp>
        </p:grpSp>
        <p:grpSp>
          <p:nvGrpSpPr>
            <p:cNvPr id="99344" name="Group 9"/>
            <p:cNvGrpSpPr>
              <a:grpSpLocks/>
            </p:cNvGrpSpPr>
            <p:nvPr/>
          </p:nvGrpSpPr>
          <p:grpSpPr bwMode="auto">
            <a:xfrm>
              <a:off x="1680" y="2880"/>
              <a:ext cx="1776" cy="1440"/>
              <a:chOff x="1344" y="1104"/>
              <a:chExt cx="1776" cy="1440"/>
            </a:xfrm>
          </p:grpSpPr>
          <p:grpSp>
            <p:nvGrpSpPr>
              <p:cNvPr id="99364" name="Group 10"/>
              <p:cNvGrpSpPr>
                <a:grpSpLocks/>
              </p:cNvGrpSpPr>
              <p:nvPr/>
            </p:nvGrpSpPr>
            <p:grpSpPr bwMode="auto">
              <a:xfrm>
                <a:off x="1344" y="1104"/>
                <a:ext cx="1776" cy="1440"/>
                <a:chOff x="1344" y="1104"/>
                <a:chExt cx="1776" cy="1440"/>
              </a:xfrm>
            </p:grpSpPr>
            <p:sp>
              <p:nvSpPr>
                <p:cNvPr id="99366"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67" name="Rectangle 12"/>
                <p:cNvSpPr>
                  <a:spLocks noChangeArrowheads="1"/>
                </p:cNvSpPr>
                <p:nvPr/>
              </p:nvSpPr>
              <p:spPr bwMode="auto">
                <a:xfrm>
                  <a:off x="1344" y="1824"/>
                  <a:ext cx="1776" cy="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grpSp>
          <p:sp>
            <p:nvSpPr>
              <p:cNvPr id="99365" name="Text Box 13"/>
              <p:cNvSpPr txBox="1">
                <a:spLocks noChangeArrowheads="1"/>
              </p:cNvSpPr>
              <p:nvPr/>
            </p:nvSpPr>
            <p:spPr bwMode="auto">
              <a:xfrm>
                <a:off x="1632" y="1468"/>
                <a:ext cx="12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1600" b="1" dirty="0">
                    <a:latin typeface="Arial" pitchFamily="34" charset="0"/>
                  </a:rPr>
                  <a:t>Superconductivity</a:t>
                </a:r>
              </a:p>
            </p:txBody>
          </p:sp>
        </p:grpSp>
        <p:grpSp>
          <p:nvGrpSpPr>
            <p:cNvPr id="99345" name="Group 14"/>
            <p:cNvGrpSpPr>
              <a:grpSpLocks/>
            </p:cNvGrpSpPr>
            <p:nvPr/>
          </p:nvGrpSpPr>
          <p:grpSpPr bwMode="auto">
            <a:xfrm>
              <a:off x="960" y="156"/>
              <a:ext cx="732" cy="3408"/>
              <a:chOff x="960" y="54"/>
              <a:chExt cx="732" cy="3408"/>
            </a:xfrm>
          </p:grpSpPr>
          <p:sp>
            <p:nvSpPr>
              <p:cNvPr id="99362" name="Arc 15"/>
              <p:cNvSpPr>
                <a:spLocks/>
              </p:cNvSpPr>
              <p:nvPr/>
            </p:nvSpPr>
            <p:spPr bwMode="auto">
              <a:xfrm>
                <a:off x="972" y="54"/>
                <a:ext cx="720" cy="3408"/>
              </a:xfrm>
              <a:custGeom>
                <a:avLst/>
                <a:gdLst>
                  <a:gd name="T0" fmla="*/ 0 w 21600"/>
                  <a:gd name="T1" fmla="*/ 0 h 21600"/>
                  <a:gd name="T2" fmla="*/ 0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63" name="Text Box 16"/>
              <p:cNvSpPr txBox="1">
                <a:spLocks noChangeArrowheads="1"/>
              </p:cNvSpPr>
              <p:nvPr/>
            </p:nvSpPr>
            <p:spPr bwMode="auto">
              <a:xfrm>
                <a:off x="960" y="1680"/>
                <a:ext cx="62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1600" b="1">
                    <a:latin typeface="Arial" pitchFamily="34" charset="0"/>
                  </a:rPr>
                  <a:t>“SDW”</a:t>
                </a:r>
                <a:br>
                  <a:rPr lang="en-US" altLang="en-US" sz="1600" b="1">
                    <a:latin typeface="Arial" pitchFamily="34" charset="0"/>
                  </a:rPr>
                </a:br>
                <a:r>
                  <a:rPr lang="en-US" altLang="en-US" sz="1600" b="1">
                    <a:latin typeface="Arial" pitchFamily="34" charset="0"/>
                  </a:rPr>
                  <a:t>“NEEL”</a:t>
                </a:r>
                <a:br>
                  <a:rPr lang="en-US" altLang="en-US" sz="1600" b="1">
                    <a:latin typeface="Arial" pitchFamily="34" charset="0"/>
                  </a:rPr>
                </a:br>
                <a:r>
                  <a:rPr lang="en-US" altLang="en-US" sz="1600" b="1">
                    <a:latin typeface="Arial" pitchFamily="34" charset="0"/>
                  </a:rPr>
                  <a:t>“A-F”</a:t>
                </a:r>
              </a:p>
            </p:txBody>
          </p:sp>
        </p:grpSp>
        <p:sp>
          <p:nvSpPr>
            <p:cNvPr id="99346" name="Line 17"/>
            <p:cNvSpPr>
              <a:spLocks noChangeShapeType="1"/>
            </p:cNvSpPr>
            <p:nvPr/>
          </p:nvSpPr>
          <p:spPr bwMode="auto">
            <a:xfrm>
              <a:off x="960" y="3582"/>
              <a:ext cx="374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47" name="Text Box 18"/>
            <p:cNvSpPr txBox="1">
              <a:spLocks noChangeArrowheads="1"/>
            </p:cNvSpPr>
            <p:nvPr/>
          </p:nvSpPr>
          <p:spPr bwMode="auto">
            <a:xfrm>
              <a:off x="672" y="558"/>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2400" b="1">
                  <a:latin typeface="Arial" pitchFamily="34" charset="0"/>
                </a:rPr>
                <a:t>T</a:t>
              </a:r>
            </a:p>
          </p:txBody>
        </p:sp>
        <p:sp>
          <p:nvSpPr>
            <p:cNvPr id="99348" name="Text Box 19"/>
            <p:cNvSpPr txBox="1">
              <a:spLocks noChangeArrowheads="1"/>
            </p:cNvSpPr>
            <p:nvPr/>
          </p:nvSpPr>
          <p:spPr bwMode="auto">
            <a:xfrm>
              <a:off x="4608" y="358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400" b="1" i="1">
                  <a:latin typeface="Times New Roman" pitchFamily="18" charset="0"/>
                </a:rPr>
                <a:t>g</a:t>
              </a:r>
            </a:p>
          </p:txBody>
        </p:sp>
        <p:grpSp>
          <p:nvGrpSpPr>
            <p:cNvPr id="99349" name="Group 20"/>
            <p:cNvGrpSpPr>
              <a:grpSpLocks/>
            </p:cNvGrpSpPr>
            <p:nvPr/>
          </p:nvGrpSpPr>
          <p:grpSpPr bwMode="auto">
            <a:xfrm>
              <a:off x="960" y="3504"/>
              <a:ext cx="3498" cy="596"/>
              <a:chOff x="960" y="3330"/>
              <a:chExt cx="3498" cy="596"/>
            </a:xfrm>
          </p:grpSpPr>
          <p:sp>
            <p:nvSpPr>
              <p:cNvPr id="99356" name="Text Box 21"/>
              <p:cNvSpPr txBox="1">
                <a:spLocks noChangeArrowheads="1"/>
              </p:cNvSpPr>
              <p:nvPr/>
            </p:nvSpPr>
            <p:spPr bwMode="auto">
              <a:xfrm>
                <a:off x="2352" y="3408"/>
                <a:ext cx="72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400" b="1" i="1">
                    <a:latin typeface="Times New Roman" pitchFamily="18" charset="0"/>
                  </a:rPr>
                  <a:t>g*</a:t>
                </a:r>
                <a:r>
                  <a:rPr lang="en-US" altLang="en-US" sz="2400" b="1" i="1" baseline="-25000">
                    <a:latin typeface="Times New Roman" pitchFamily="18" charset="0"/>
                  </a:rPr>
                  <a:t/>
                </a:r>
                <a:br>
                  <a:rPr lang="en-US" altLang="en-US" sz="2400" b="1" i="1" baseline="-25000">
                    <a:latin typeface="Times New Roman" pitchFamily="18" charset="0"/>
                  </a:rPr>
                </a:br>
                <a:endParaRPr lang="en-US" altLang="en-US" sz="2400" b="1" i="1">
                  <a:latin typeface="Times New Roman" pitchFamily="18" charset="0"/>
                </a:endParaRPr>
              </a:p>
            </p:txBody>
          </p:sp>
          <p:sp>
            <p:nvSpPr>
              <p:cNvPr id="99357"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58"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59"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60" name="Text Box 25"/>
              <p:cNvSpPr txBox="1">
                <a:spLocks noChangeArrowheads="1"/>
              </p:cNvSpPr>
              <p:nvPr/>
            </p:nvSpPr>
            <p:spPr bwMode="auto">
              <a:xfrm>
                <a:off x="960" y="3456"/>
                <a:ext cx="1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dirty="0">
                    <a:latin typeface="Arial" pitchFamily="34" charset="0"/>
                  </a:rPr>
                  <a:t>“Insulator”</a:t>
                </a:r>
              </a:p>
            </p:txBody>
          </p:sp>
          <p:sp>
            <p:nvSpPr>
              <p:cNvPr id="99361" name="Text Box 26"/>
              <p:cNvSpPr txBox="1">
                <a:spLocks noChangeArrowheads="1"/>
              </p:cNvSpPr>
              <p:nvPr/>
            </p:nvSpPr>
            <p:spPr bwMode="auto">
              <a:xfrm>
                <a:off x="2832" y="3456"/>
                <a:ext cx="1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a:latin typeface="Arial" pitchFamily="34" charset="0"/>
                  </a:rPr>
                  <a:t>“Conductor”</a:t>
                </a:r>
              </a:p>
            </p:txBody>
          </p:sp>
        </p:grpSp>
        <p:sp>
          <p:nvSpPr>
            <p:cNvPr id="99350" name="Line 30"/>
            <p:cNvSpPr>
              <a:spLocks noChangeShapeType="1"/>
            </p:cNvSpPr>
            <p:nvPr/>
          </p:nvSpPr>
          <p:spPr bwMode="auto">
            <a:xfrm flipV="1">
              <a:off x="4464" y="894"/>
              <a:ext cx="0" cy="26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51" name="Rectangle 31"/>
            <p:cNvSpPr>
              <a:spLocks noChangeArrowheads="1"/>
            </p:cNvSpPr>
            <p:nvPr/>
          </p:nvSpPr>
          <p:spPr bwMode="auto">
            <a:xfrm>
              <a:off x="966" y="96"/>
              <a:ext cx="576" cy="7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52" name="Line 32"/>
            <p:cNvSpPr>
              <a:spLocks noChangeShapeType="1"/>
            </p:cNvSpPr>
            <p:nvPr/>
          </p:nvSpPr>
          <p:spPr bwMode="auto">
            <a:xfrm>
              <a:off x="960" y="894"/>
              <a:ext cx="3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53" name="Line 33"/>
            <p:cNvSpPr>
              <a:spLocks noChangeShapeType="1"/>
            </p:cNvSpPr>
            <p:nvPr/>
          </p:nvSpPr>
          <p:spPr bwMode="auto">
            <a:xfrm>
              <a:off x="2586" y="2880"/>
              <a:ext cx="108" cy="6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9354" name="Line 34"/>
            <p:cNvSpPr>
              <a:spLocks noChangeShapeType="1"/>
            </p:cNvSpPr>
            <p:nvPr/>
          </p:nvSpPr>
          <p:spPr bwMode="auto">
            <a:xfrm flipV="1">
              <a:off x="960" y="702"/>
              <a:ext cx="0" cy="28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55" name="Text Box 35"/>
            <p:cNvSpPr txBox="1">
              <a:spLocks noChangeArrowheads="1"/>
            </p:cNvSpPr>
            <p:nvPr/>
          </p:nvSpPr>
          <p:spPr bwMode="auto">
            <a:xfrm rot="4789700">
              <a:off x="1321" y="1751"/>
              <a:ext cx="158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a:latin typeface="Arial" pitchFamily="34" charset="0"/>
                </a:rPr>
                <a:t>“Funny Metal”</a:t>
              </a:r>
              <a:br>
                <a:rPr lang="en-US" altLang="en-US" b="1">
                  <a:latin typeface="Arial" pitchFamily="34" charset="0"/>
                </a:rPr>
              </a:br>
              <a:r>
                <a:rPr lang="en-US" altLang="en-US" b="1">
                  <a:latin typeface="Arial" pitchFamily="34" charset="0"/>
                </a:rPr>
                <a:t>“Pseudogap”</a:t>
              </a:r>
              <a:br>
                <a:rPr lang="en-US" altLang="en-US" b="1">
                  <a:latin typeface="Arial" pitchFamily="34" charset="0"/>
                </a:rPr>
              </a:br>
              <a:r>
                <a:rPr lang="en-US" altLang="en-US" b="1">
                  <a:latin typeface="Arial" pitchFamily="34" charset="0"/>
                </a:rPr>
                <a:t>“Fond AF Memories”</a:t>
              </a:r>
            </a:p>
          </p:txBody>
        </p:sp>
      </p:grpSp>
      <p:sp>
        <p:nvSpPr>
          <p:cNvPr id="99330" name="Rectangle 36"/>
          <p:cNvSpPr>
            <a:spLocks noChangeArrowheads="1"/>
          </p:cNvSpPr>
          <p:nvPr/>
        </p:nvSpPr>
        <p:spPr bwMode="auto">
          <a:xfrm>
            <a:off x="381000" y="76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sz="2800" b="1">
                <a:latin typeface="Arial" pitchFamily="34" charset="0"/>
              </a:rPr>
              <a:t>The Colossal Quantum Conundrum</a:t>
            </a:r>
          </a:p>
        </p:txBody>
      </p:sp>
      <p:sp>
        <p:nvSpPr>
          <p:cNvPr id="37925" name="Text Box 37"/>
          <p:cNvSpPr txBox="1">
            <a:spLocks noChangeArrowheads="1"/>
          </p:cNvSpPr>
          <p:nvPr/>
        </p:nvSpPr>
        <p:spPr bwMode="auto">
          <a:xfrm>
            <a:off x="1828800" y="7620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400" b="1" dirty="0">
                <a:latin typeface="Arial" pitchFamily="34" charset="0"/>
              </a:rPr>
              <a:t>U~U</a:t>
            </a:r>
            <a:r>
              <a:rPr lang="en-US" altLang="en-US" sz="2400" b="1" baseline="-25000" dirty="0">
                <a:latin typeface="Arial" pitchFamily="34" charset="0"/>
              </a:rPr>
              <a:t>0 </a:t>
            </a:r>
            <a:r>
              <a:rPr lang="en-US" altLang="en-US" sz="2400" b="1" dirty="0" err="1">
                <a:latin typeface="Arial" pitchFamily="34" charset="0"/>
              </a:rPr>
              <a:t>exp</a:t>
            </a:r>
            <a:r>
              <a:rPr lang="en-US" altLang="en-US" sz="2400" b="1" dirty="0">
                <a:latin typeface="Arial" pitchFamily="34" charset="0"/>
              </a:rPr>
              <a:t>(-</a:t>
            </a:r>
            <a:r>
              <a:rPr lang="el-GR" altLang="en-US" sz="2400" b="1" dirty="0">
                <a:latin typeface="Arial" pitchFamily="34" charset="0"/>
              </a:rPr>
              <a:t>α </a:t>
            </a:r>
            <a:r>
              <a:rPr lang="en-US" altLang="en-US" sz="2800" b="1" i="1" dirty="0">
                <a:latin typeface="Times New Roman" pitchFamily="18" charset="0"/>
              </a:rPr>
              <a:t>g</a:t>
            </a:r>
            <a:r>
              <a:rPr lang="en-US" altLang="en-US" sz="2800" b="1" dirty="0">
                <a:latin typeface="Arial" pitchFamily="34" charset="0"/>
              </a:rPr>
              <a:t>), </a:t>
            </a:r>
            <a:r>
              <a:rPr lang="en-US" altLang="en-US" sz="2800" b="1" i="1" dirty="0">
                <a:latin typeface="Times New Roman" pitchFamily="18" charset="0"/>
                <a:cs typeface="Times New Roman" pitchFamily="18" charset="0"/>
              </a:rPr>
              <a:t>g &lt; g</a:t>
            </a:r>
            <a:r>
              <a:rPr lang="en-US" altLang="en-US" sz="2400" b="1" i="1" dirty="0">
                <a:latin typeface="Arial" pitchFamily="34" charset="0"/>
              </a:rPr>
              <a:t>*</a:t>
            </a:r>
            <a:r>
              <a:rPr lang="en-US" altLang="en-US" sz="2400" b="1" dirty="0">
                <a:latin typeface="Arial" pitchFamily="34" charset="0"/>
              </a:rPr>
              <a:t>;</a:t>
            </a:r>
            <a:r>
              <a:rPr lang="en-US" altLang="en-US" sz="2400" b="1" i="1" dirty="0">
                <a:latin typeface="Arial" pitchFamily="34" charset="0"/>
              </a:rPr>
              <a:t>  </a:t>
            </a:r>
            <a:r>
              <a:rPr lang="en-US" altLang="en-US" sz="2400" b="1" dirty="0">
                <a:latin typeface="Arial" pitchFamily="34" charset="0"/>
              </a:rPr>
              <a:t>0,</a:t>
            </a:r>
            <a:r>
              <a:rPr lang="el-GR" altLang="en-US" sz="2400" b="1" dirty="0">
                <a:latin typeface="Times New Roman" pitchFamily="18" charset="0"/>
              </a:rPr>
              <a:t> </a:t>
            </a:r>
            <a:r>
              <a:rPr lang="en-US" altLang="en-US" sz="2800" b="1" i="1" dirty="0">
                <a:latin typeface="Times New Roman" pitchFamily="18" charset="0"/>
              </a:rPr>
              <a:t>g </a:t>
            </a:r>
            <a:r>
              <a:rPr lang="en-US" altLang="en-US" sz="2800" b="1" dirty="0">
                <a:latin typeface="Times New Roman" pitchFamily="18" charset="0"/>
              </a:rPr>
              <a:t>&gt; </a:t>
            </a:r>
            <a:r>
              <a:rPr lang="en-US" altLang="en-US" sz="2800" b="1" i="1" dirty="0">
                <a:latin typeface="Times New Roman" pitchFamily="18" charset="0"/>
                <a:cs typeface="Times New Roman" pitchFamily="18" charset="0"/>
              </a:rPr>
              <a:t>g*</a:t>
            </a:r>
            <a:endParaRPr lang="el-GR" altLang="en-US" sz="2800" b="1" i="1" dirty="0">
              <a:latin typeface="Times New Roman" pitchFamily="18" charset="0"/>
              <a:cs typeface="Times New Roman" pitchFamily="18" charset="0"/>
            </a:endParaRPr>
          </a:p>
        </p:txBody>
      </p:sp>
      <p:pic>
        <p:nvPicPr>
          <p:cNvPr id="37929" name="Picture 41" descr="sc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886200"/>
            <a:ext cx="10048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1" name="Picture 43"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240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3"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2971800"/>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3" name="Text Box 41"/>
          <p:cNvSpPr txBox="1">
            <a:spLocks noChangeArrowheads="1"/>
          </p:cNvSpPr>
          <p:nvPr/>
        </p:nvSpPr>
        <p:spPr bwMode="auto">
          <a:xfrm>
            <a:off x="304800" y="6172200"/>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i="1" dirty="0">
                <a:solidFill>
                  <a:srgbClr val="FF0066"/>
                </a:solidFill>
                <a:latin typeface="Arial" pitchFamily="34" charset="0"/>
              </a:rPr>
              <a:t>Somewhere in here there has to be “BCS-like” pairing!</a:t>
            </a:r>
          </a:p>
        </p:txBody>
      </p:sp>
      <p:sp>
        <p:nvSpPr>
          <p:cNvPr id="23594" name="AutoShape 42"/>
          <p:cNvSpPr>
            <a:spLocks noChangeArrowheads="1"/>
          </p:cNvSpPr>
          <p:nvPr/>
        </p:nvSpPr>
        <p:spPr bwMode="auto">
          <a:xfrm>
            <a:off x="381000" y="4572000"/>
            <a:ext cx="838200" cy="381000"/>
          </a:xfrm>
          <a:prstGeom prst="wedgeRoundRectCallout">
            <a:avLst>
              <a:gd name="adj1" fmla="val 85037"/>
              <a:gd name="adj2" fmla="val -45417"/>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a:latin typeface="Arial" pitchFamily="34" charset="0"/>
              </a:rPr>
              <a:t>U = 6</a:t>
            </a:r>
          </a:p>
        </p:txBody>
      </p:sp>
      <p:sp>
        <p:nvSpPr>
          <p:cNvPr id="23595" name="AutoShape 43"/>
          <p:cNvSpPr>
            <a:spLocks noChangeArrowheads="1"/>
          </p:cNvSpPr>
          <p:nvPr/>
        </p:nvSpPr>
        <p:spPr bwMode="auto">
          <a:xfrm>
            <a:off x="5562600" y="4572000"/>
            <a:ext cx="838200" cy="381000"/>
          </a:xfrm>
          <a:prstGeom prst="wedgeRoundRectCallout">
            <a:avLst>
              <a:gd name="adj1" fmla="val -19509"/>
              <a:gd name="adj2" fmla="val -171495"/>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a:latin typeface="Arial" pitchFamily="34" charset="0"/>
              </a:rPr>
              <a:t>U = 0</a:t>
            </a:r>
          </a:p>
        </p:txBody>
      </p:sp>
      <p:sp>
        <p:nvSpPr>
          <p:cNvPr id="23596" name="AutoShape 44"/>
          <p:cNvSpPr>
            <a:spLocks noChangeArrowheads="1"/>
          </p:cNvSpPr>
          <p:nvPr/>
        </p:nvSpPr>
        <p:spPr bwMode="auto">
          <a:xfrm>
            <a:off x="1752600" y="1828800"/>
            <a:ext cx="838200" cy="381000"/>
          </a:xfrm>
          <a:prstGeom prst="wedgeRoundRectCallout">
            <a:avLst>
              <a:gd name="adj1" fmla="val 94130"/>
              <a:gd name="adj2" fmla="val -55417"/>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a:latin typeface="Arial" pitchFamily="34" charset="0"/>
              </a:rPr>
              <a:t>U = 3</a:t>
            </a:r>
          </a:p>
        </p:txBody>
      </p:sp>
      <p:sp>
        <p:nvSpPr>
          <p:cNvPr id="23597" name="Line 45"/>
          <p:cNvSpPr>
            <a:spLocks noChangeShapeType="1"/>
          </p:cNvSpPr>
          <p:nvPr/>
        </p:nvSpPr>
        <p:spPr bwMode="auto">
          <a:xfrm flipH="1">
            <a:off x="4419600" y="4953000"/>
            <a:ext cx="1143000" cy="6096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 name="Group 5"/>
          <p:cNvGrpSpPr/>
          <p:nvPr/>
        </p:nvGrpSpPr>
        <p:grpSpPr>
          <a:xfrm>
            <a:off x="7086600" y="2176046"/>
            <a:ext cx="2057400" cy="3792617"/>
            <a:chOff x="7086600" y="2176046"/>
            <a:chExt cx="2057400" cy="3792617"/>
          </a:xfrm>
        </p:grpSpPr>
        <p:grpSp>
          <p:nvGrpSpPr>
            <p:cNvPr id="5" name="Group 4"/>
            <p:cNvGrpSpPr/>
            <p:nvPr/>
          </p:nvGrpSpPr>
          <p:grpSpPr>
            <a:xfrm>
              <a:off x="7086600" y="2176046"/>
              <a:ext cx="2057400" cy="2718375"/>
              <a:chOff x="7086600" y="2176046"/>
              <a:chExt cx="2057400" cy="2718375"/>
            </a:xfrm>
          </p:grpSpPr>
          <p:pic>
            <p:nvPicPr>
              <p:cNvPr id="4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5555" y="2514600"/>
                <a:ext cx="1817214" cy="181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44870" y="2176046"/>
                <a:ext cx="1981200" cy="338554"/>
              </a:xfrm>
              <a:prstGeom prst="rect">
                <a:avLst/>
              </a:prstGeom>
              <a:noFill/>
            </p:spPr>
            <p:txBody>
              <a:bodyPr wrap="square" rtlCol="0">
                <a:spAutoFit/>
              </a:bodyPr>
              <a:lstStyle/>
              <a:p>
                <a:r>
                  <a:rPr lang="en-US" sz="1600" b="1" dirty="0" smtClean="0">
                    <a:latin typeface="Comic Sans MS" panose="030F0702030302020204" pitchFamily="66" charset="0"/>
                  </a:rPr>
                  <a:t>Our Proxy HTSC!</a:t>
                </a:r>
                <a:endParaRPr lang="en-US" sz="1600" b="1" dirty="0">
                  <a:latin typeface="Comic Sans MS" panose="030F0702030302020204" pitchFamily="66" charset="0"/>
                </a:endParaRPr>
              </a:p>
            </p:txBody>
          </p:sp>
          <p:sp>
            <p:nvSpPr>
              <p:cNvPr id="47" name="TextBox 46"/>
              <p:cNvSpPr txBox="1"/>
              <p:nvPr/>
            </p:nvSpPr>
            <p:spPr>
              <a:xfrm>
                <a:off x="7086600" y="4309646"/>
                <a:ext cx="2057400" cy="584775"/>
              </a:xfrm>
              <a:prstGeom prst="rect">
                <a:avLst/>
              </a:prstGeom>
              <a:noFill/>
            </p:spPr>
            <p:txBody>
              <a:bodyPr wrap="square" rtlCol="0">
                <a:spAutoFit/>
              </a:bodyPr>
              <a:lstStyle/>
              <a:p>
                <a:pPr algn="ctr"/>
                <a:r>
                  <a:rPr lang="en-US" sz="1600" b="1" dirty="0" smtClean="0">
                    <a:latin typeface="Comic Sans MS" panose="030F0702030302020204" pitchFamily="66" charset="0"/>
                  </a:rPr>
                  <a:t>“</a:t>
                </a:r>
                <a:r>
                  <a:rPr lang="en-US" sz="1600" b="1" dirty="0" err="1" smtClean="0">
                    <a:latin typeface="Comic Sans MS" panose="030F0702030302020204" pitchFamily="66" charset="0"/>
                  </a:rPr>
                  <a:t>Undoped</a:t>
                </a:r>
                <a:r>
                  <a:rPr lang="en-US" sz="1600" b="1" dirty="0" smtClean="0">
                    <a:latin typeface="Comic Sans MS" panose="030F0702030302020204" pitchFamily="66" charset="0"/>
                  </a:rPr>
                  <a:t> </a:t>
                </a:r>
                <a:r>
                  <a:rPr lang="en-US" sz="1600" b="1" dirty="0" err="1" smtClean="0">
                    <a:latin typeface="Comic Sans MS" panose="030F0702030302020204" pitchFamily="66" charset="0"/>
                  </a:rPr>
                  <a:t>Rocksalt</a:t>
                </a:r>
                <a:endParaRPr lang="en-US" sz="1600" b="1" dirty="0" smtClean="0">
                  <a:latin typeface="Comic Sans MS" panose="030F0702030302020204" pitchFamily="66" charset="0"/>
                </a:endParaRPr>
              </a:p>
              <a:p>
                <a:pPr algn="ctr"/>
                <a:r>
                  <a:rPr lang="en-US" sz="1600" b="1" dirty="0" smtClean="0">
                    <a:latin typeface="Comic Sans MS" panose="030F0702030302020204" pitchFamily="66" charset="0"/>
                  </a:rPr>
                  <a:t>Copper Monoxide”</a:t>
                </a:r>
                <a:endParaRPr lang="en-US" sz="1600" b="1" dirty="0">
                  <a:latin typeface="Comic Sans MS" panose="030F0702030302020204" pitchFamily="66" charset="0"/>
                </a:endParaRPr>
              </a:p>
            </p:txBody>
          </p:sp>
        </p:grpSp>
        <p:sp>
          <p:nvSpPr>
            <p:cNvPr id="3" name="TextBox 2"/>
            <p:cNvSpPr txBox="1"/>
            <p:nvPr/>
          </p:nvSpPr>
          <p:spPr>
            <a:xfrm>
              <a:off x="7225555" y="4953000"/>
              <a:ext cx="1817214" cy="1015663"/>
            </a:xfrm>
            <a:prstGeom prst="rect">
              <a:avLst/>
            </a:prstGeom>
            <a:noFill/>
          </p:spPr>
          <p:txBody>
            <a:bodyPr wrap="square" rtlCol="0">
              <a:spAutoFit/>
            </a:bodyPr>
            <a:lstStyle/>
            <a:p>
              <a:pPr algn="ctr"/>
              <a:r>
                <a:rPr lang="en-US" b="1" dirty="0" smtClean="0">
                  <a:latin typeface="Comic Sans MS" panose="030F0702030302020204" pitchFamily="66" charset="0"/>
                </a:rPr>
                <a:t>NB2: For U &lt; 6 eV, it’s a </a:t>
              </a:r>
              <a:r>
                <a:rPr lang="en-US" sz="2400" b="1" dirty="0" smtClean="0">
                  <a:solidFill>
                    <a:srgbClr val="FF0000"/>
                  </a:solidFill>
                  <a:latin typeface="Comic Sans MS" panose="030F0702030302020204" pitchFamily="66" charset="0"/>
                </a:rPr>
                <a:t>metal</a:t>
              </a:r>
              <a:r>
                <a:rPr lang="en-US" b="1" dirty="0" smtClean="0">
                  <a:latin typeface="Comic Sans MS" panose="030F0702030302020204" pitchFamily="66" charset="0"/>
                </a:rPr>
                <a:t>!</a:t>
              </a:r>
              <a:endParaRPr lang="en-US" b="1" dirty="0">
                <a:latin typeface="Comic Sans MS" panose="030F0702030302020204" pitchFamily="66" charset="0"/>
              </a:endParaRPr>
            </a:p>
          </p:txBody>
        </p:sp>
      </p:grpSp>
      <p:sp>
        <p:nvSpPr>
          <p:cNvPr id="4" name="TextBox 3"/>
          <p:cNvSpPr txBox="1"/>
          <p:nvPr/>
        </p:nvSpPr>
        <p:spPr>
          <a:xfrm>
            <a:off x="17929" y="1828800"/>
            <a:ext cx="1506069" cy="1815882"/>
          </a:xfrm>
          <a:prstGeom prst="rect">
            <a:avLst/>
          </a:prstGeom>
          <a:noFill/>
        </p:spPr>
        <p:txBody>
          <a:bodyPr wrap="square" rtlCol="0">
            <a:spAutoFit/>
          </a:bodyPr>
          <a:lstStyle/>
          <a:p>
            <a:r>
              <a:rPr lang="en-US" sz="1600" dirty="0" smtClean="0">
                <a:latin typeface="Comic Sans MS" panose="030F0702030302020204" pitchFamily="66" charset="0"/>
              </a:rPr>
              <a:t>NB1: These BZ’s &amp; FS’s reflect an </a:t>
            </a:r>
            <a:r>
              <a:rPr lang="en-US" sz="1600" dirty="0" err="1" smtClean="0">
                <a:latin typeface="Comic Sans MS" panose="030F0702030302020204" pitchFamily="66" charset="0"/>
              </a:rPr>
              <a:t>af</a:t>
            </a:r>
            <a:r>
              <a:rPr lang="en-US" sz="1600" dirty="0" smtClean="0">
                <a:latin typeface="Comic Sans MS" panose="030F0702030302020204" pitchFamily="66" charset="0"/>
              </a:rPr>
              <a:t>-ordered, 2x periodic primitive unit cell.</a:t>
            </a:r>
            <a:endParaRPr lang="en-US" sz="1600" dirty="0">
              <a:latin typeface="Comic Sans MS" panose="030F0702030302020204" pitchFamily="66" charset="0"/>
            </a:endParaRPr>
          </a:p>
        </p:txBody>
      </p:sp>
    </p:spTree>
    <p:extLst>
      <p:ext uri="{BB962C8B-B14F-4D97-AF65-F5344CB8AC3E}">
        <p14:creationId xmlns:p14="http://schemas.microsoft.com/office/powerpoint/2010/main" val="3288966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9329"/>
                                        </p:tgtEl>
                                        <p:attrNameLst>
                                          <p:attrName>style.visibility</p:attrName>
                                        </p:attrNameLst>
                                      </p:cBhvr>
                                      <p:to>
                                        <p:strVal val="visible"/>
                                      </p:to>
                                    </p:set>
                                    <p:animEffect transition="in" filter="barn(inVertical)">
                                      <p:cBhvr>
                                        <p:cTn id="11" dur="500"/>
                                        <p:tgtEl>
                                          <p:spTgt spid="993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7929"/>
                                        </p:tgtEl>
                                        <p:attrNameLst>
                                          <p:attrName>style.visibility</p:attrName>
                                        </p:attrNameLst>
                                      </p:cBhvr>
                                      <p:to>
                                        <p:strVal val="visible"/>
                                      </p:to>
                                    </p:set>
                                    <p:animEffect transition="in" filter="dissolve">
                                      <p:cBhvr>
                                        <p:cTn id="16" dur="500"/>
                                        <p:tgtEl>
                                          <p:spTgt spid="37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931"/>
                                        </p:tgtEl>
                                        <p:attrNameLst>
                                          <p:attrName>style.visibility</p:attrName>
                                        </p:attrNameLst>
                                      </p:cBhvr>
                                      <p:to>
                                        <p:strVal val="visible"/>
                                      </p:to>
                                    </p:set>
                                    <p:animEffect transition="in" filter="dissolve">
                                      <p:cBhvr>
                                        <p:cTn id="21" dur="500"/>
                                        <p:tgtEl>
                                          <p:spTgt spid="379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7933"/>
                                        </p:tgtEl>
                                        <p:attrNameLst>
                                          <p:attrName>style.visibility</p:attrName>
                                        </p:attrNameLst>
                                      </p:cBhvr>
                                      <p:to>
                                        <p:strVal val="visible"/>
                                      </p:to>
                                    </p:set>
                                    <p:animEffect transition="in" filter="dissolve">
                                      <p:cBhvr>
                                        <p:cTn id="26" dur="500"/>
                                        <p:tgtEl>
                                          <p:spTgt spid="379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594"/>
                                        </p:tgtEl>
                                        <p:attrNameLst>
                                          <p:attrName>style.visibility</p:attrName>
                                        </p:attrNameLst>
                                      </p:cBhvr>
                                      <p:to>
                                        <p:strVal val="visible"/>
                                      </p:to>
                                    </p:set>
                                    <p:anim calcmode="lin" valueType="num">
                                      <p:cBhvr additive="base">
                                        <p:cTn id="35" dur="500" fill="hold"/>
                                        <p:tgtEl>
                                          <p:spTgt spid="23594"/>
                                        </p:tgtEl>
                                        <p:attrNameLst>
                                          <p:attrName>ppt_x</p:attrName>
                                        </p:attrNameLst>
                                      </p:cBhvr>
                                      <p:tavLst>
                                        <p:tav tm="0">
                                          <p:val>
                                            <p:strVal val="0-#ppt_w/2"/>
                                          </p:val>
                                        </p:tav>
                                        <p:tav tm="100000">
                                          <p:val>
                                            <p:strVal val="#ppt_x"/>
                                          </p:val>
                                        </p:tav>
                                      </p:tavLst>
                                    </p:anim>
                                    <p:anim calcmode="lin" valueType="num">
                                      <p:cBhvr additive="base">
                                        <p:cTn id="36" dur="500" fill="hold"/>
                                        <p:tgtEl>
                                          <p:spTgt spid="23594"/>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3596"/>
                                        </p:tgtEl>
                                        <p:attrNameLst>
                                          <p:attrName>style.visibility</p:attrName>
                                        </p:attrNameLst>
                                      </p:cBhvr>
                                      <p:to>
                                        <p:strVal val="visible"/>
                                      </p:to>
                                    </p:set>
                                    <p:anim calcmode="lin" valueType="num">
                                      <p:cBhvr additive="base">
                                        <p:cTn id="41" dur="500" fill="hold"/>
                                        <p:tgtEl>
                                          <p:spTgt spid="23596"/>
                                        </p:tgtEl>
                                        <p:attrNameLst>
                                          <p:attrName>ppt_x</p:attrName>
                                        </p:attrNameLst>
                                      </p:cBhvr>
                                      <p:tavLst>
                                        <p:tav tm="0">
                                          <p:val>
                                            <p:strVal val="0-#ppt_w/2"/>
                                          </p:val>
                                        </p:tav>
                                        <p:tav tm="100000">
                                          <p:val>
                                            <p:strVal val="#ppt_x"/>
                                          </p:val>
                                        </p:tav>
                                      </p:tavLst>
                                    </p:anim>
                                    <p:anim calcmode="lin" valueType="num">
                                      <p:cBhvr additive="base">
                                        <p:cTn id="42" dur="500" fill="hold"/>
                                        <p:tgtEl>
                                          <p:spTgt spid="23596"/>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23597"/>
                                        </p:tgtEl>
                                        <p:attrNameLst>
                                          <p:attrName>style.visibility</p:attrName>
                                        </p:attrNameLst>
                                      </p:cBhvr>
                                      <p:to>
                                        <p:strVal val="visible"/>
                                      </p:to>
                                    </p:set>
                                    <p:anim calcmode="lin" valueType="num">
                                      <p:cBhvr additive="base">
                                        <p:cTn id="47" dur="500" fill="hold"/>
                                        <p:tgtEl>
                                          <p:spTgt spid="23597"/>
                                        </p:tgtEl>
                                        <p:attrNameLst>
                                          <p:attrName>ppt_x</p:attrName>
                                        </p:attrNameLst>
                                      </p:cBhvr>
                                      <p:tavLst>
                                        <p:tav tm="0">
                                          <p:val>
                                            <p:strVal val="1+#ppt_w/2"/>
                                          </p:val>
                                        </p:tav>
                                        <p:tav tm="100000">
                                          <p:val>
                                            <p:strVal val="#ppt_x"/>
                                          </p:val>
                                        </p:tav>
                                      </p:tavLst>
                                    </p:anim>
                                    <p:anim calcmode="lin" valueType="num">
                                      <p:cBhvr additive="base">
                                        <p:cTn id="48" dur="500" fill="hold"/>
                                        <p:tgtEl>
                                          <p:spTgt spid="2359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3595"/>
                                        </p:tgtEl>
                                        <p:attrNameLst>
                                          <p:attrName>style.visibility</p:attrName>
                                        </p:attrNameLst>
                                      </p:cBhvr>
                                      <p:to>
                                        <p:strVal val="visible"/>
                                      </p:to>
                                    </p:set>
                                    <p:anim calcmode="lin" valueType="num">
                                      <p:cBhvr additive="base">
                                        <p:cTn id="53" dur="500" fill="hold"/>
                                        <p:tgtEl>
                                          <p:spTgt spid="23595"/>
                                        </p:tgtEl>
                                        <p:attrNameLst>
                                          <p:attrName>ppt_x</p:attrName>
                                        </p:attrNameLst>
                                      </p:cBhvr>
                                      <p:tavLst>
                                        <p:tav tm="0">
                                          <p:val>
                                            <p:strVal val="#ppt_x"/>
                                          </p:val>
                                        </p:tav>
                                        <p:tav tm="100000">
                                          <p:val>
                                            <p:strVal val="#ppt_x"/>
                                          </p:val>
                                        </p:tav>
                                      </p:tavLst>
                                    </p:anim>
                                    <p:anim calcmode="lin" valueType="num">
                                      <p:cBhvr additive="base">
                                        <p:cTn id="54" dur="500" fill="hold"/>
                                        <p:tgtEl>
                                          <p:spTgt spid="23595"/>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3593"/>
                                        </p:tgtEl>
                                        <p:attrNameLst>
                                          <p:attrName>style.visibility</p:attrName>
                                        </p:attrNameLst>
                                      </p:cBhvr>
                                      <p:to>
                                        <p:strVal val="visible"/>
                                      </p:to>
                                    </p:set>
                                    <p:anim calcmode="lin" valueType="num">
                                      <p:cBhvr additive="base">
                                        <p:cTn id="59" dur="500" fill="hold"/>
                                        <p:tgtEl>
                                          <p:spTgt spid="23593"/>
                                        </p:tgtEl>
                                        <p:attrNameLst>
                                          <p:attrName>ppt_x</p:attrName>
                                        </p:attrNameLst>
                                      </p:cBhvr>
                                      <p:tavLst>
                                        <p:tav tm="0">
                                          <p:val>
                                            <p:strVal val="#ppt_x"/>
                                          </p:val>
                                        </p:tav>
                                        <p:tav tm="100000">
                                          <p:val>
                                            <p:strVal val="#ppt_x"/>
                                          </p:val>
                                        </p:tav>
                                      </p:tavLst>
                                    </p:anim>
                                    <p:anim calcmode="lin" valueType="num">
                                      <p:cBhvr additive="base">
                                        <p:cTn id="60" dur="500" fill="hold"/>
                                        <p:tgtEl>
                                          <p:spTgt spid="2359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1+#ppt_w/2"/>
                                          </p:val>
                                        </p:tav>
                                        <p:tav tm="100000">
                                          <p:val>
                                            <p:strVal val="#ppt_x"/>
                                          </p:val>
                                        </p:tav>
                                      </p:tavLst>
                                    </p:anim>
                                    <p:anim calcmode="lin" valueType="num">
                                      <p:cBhvr additive="base">
                                        <p:cTn id="6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p:bldP spid="23593" grpId="0"/>
      <p:bldP spid="23594" grpId="0" animBg="1"/>
      <p:bldP spid="23595" grpId="0" animBg="1"/>
      <p:bldP spid="23596" grpId="0" animBg="1"/>
      <p:bldP spid="23597"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cl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61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Line 3"/>
          <p:cNvSpPr>
            <a:spLocks noChangeShapeType="1"/>
          </p:cNvSpPr>
          <p:nvPr/>
        </p:nvSpPr>
        <p:spPr bwMode="auto">
          <a:xfrm flipV="1">
            <a:off x="7315200" y="5181600"/>
            <a:ext cx="0" cy="9144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8" name="Text Box 4"/>
          <p:cNvSpPr txBox="1">
            <a:spLocks noChangeArrowheads="1"/>
          </p:cNvSpPr>
          <p:nvPr/>
        </p:nvSpPr>
        <p:spPr bwMode="auto">
          <a:xfrm>
            <a:off x="2971800" y="5562600"/>
            <a:ext cx="327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000" b="1"/>
              <a:t>“Put-on !”</a:t>
            </a:r>
          </a:p>
        </p:txBody>
      </p:sp>
      <p:sp>
        <p:nvSpPr>
          <p:cNvPr id="14341" name="Rectangle 6"/>
          <p:cNvSpPr>
            <a:spLocks noChangeArrowheads="1"/>
          </p:cNvSpPr>
          <p:nvPr/>
        </p:nvSpPr>
        <p:spPr bwMode="auto">
          <a:xfrm>
            <a:off x="685800" y="609600"/>
            <a:ext cx="70866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4342" name="Rectangle 2"/>
          <p:cNvSpPr>
            <a:spLocks noChangeArrowheads="1"/>
          </p:cNvSpPr>
          <p:nvPr/>
        </p:nvSpPr>
        <p:spPr bwMode="auto">
          <a:xfrm>
            <a:off x="381000" y="228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600" dirty="0" smtClean="0">
                <a:solidFill>
                  <a:schemeClr val="tx2"/>
                </a:solidFill>
              </a:rPr>
              <a:t>IOW, What’s </a:t>
            </a:r>
            <a:r>
              <a:rPr lang="en-US" altLang="en-US" sz="3600" dirty="0" err="1" smtClean="0">
                <a:solidFill>
                  <a:schemeClr val="tx2"/>
                </a:solidFill>
              </a:rPr>
              <a:t>th</a:t>
            </a:r>
            <a:r>
              <a:rPr lang="en-US" altLang="en-US" sz="3600" dirty="0" err="1">
                <a:solidFill>
                  <a:schemeClr val="tx2"/>
                </a:solidFill>
              </a:rPr>
              <a:t>e</a:t>
            </a:r>
            <a:r>
              <a:rPr lang="en-US" altLang="en-US" sz="3600" dirty="0" err="1" smtClean="0">
                <a:solidFill>
                  <a:schemeClr val="tx2"/>
                </a:solidFill>
              </a:rPr>
              <a:t>Fermion</a:t>
            </a:r>
            <a:r>
              <a:rPr lang="en-US" altLang="en-US" sz="3600" dirty="0" smtClean="0">
                <a:solidFill>
                  <a:schemeClr val="tx2"/>
                </a:solidFill>
              </a:rPr>
              <a:t>-Boson Interaction That Leads to HTSC?</a:t>
            </a:r>
            <a:endParaRPr lang="en-US" altLang="en-US" sz="1600" dirty="0">
              <a:solidFill>
                <a:schemeClr val="tx2"/>
              </a:solidFill>
            </a:endParaRPr>
          </a:p>
        </p:txBody>
      </p:sp>
    </p:spTree>
    <p:extLst>
      <p:ext uri="{BB962C8B-B14F-4D97-AF65-F5344CB8AC3E}">
        <p14:creationId xmlns:p14="http://schemas.microsoft.com/office/powerpoint/2010/main" val="1447491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ppt_x"/>
                                          </p:val>
                                        </p:tav>
                                        <p:tav tm="100000">
                                          <p:val>
                                            <p:strVal val="#ppt_x"/>
                                          </p:val>
                                        </p:tav>
                                      </p:tavLst>
                                    </p:anim>
                                    <p:anim calcmode="lin" valueType="num">
                                      <p:cBhvr additive="base">
                                        <p:cTn id="8"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p:cTn id="13" dur="500" fill="hold"/>
                                        <p:tgtEl>
                                          <p:spTgt spid="11268"/>
                                        </p:tgtEl>
                                        <p:attrNameLst>
                                          <p:attrName>ppt_w</p:attrName>
                                        </p:attrNameLst>
                                      </p:cBhvr>
                                      <p:tavLst>
                                        <p:tav tm="0">
                                          <p:val>
                                            <p:fltVal val="0"/>
                                          </p:val>
                                        </p:tav>
                                        <p:tav tm="100000">
                                          <p:val>
                                            <p:strVal val="#ppt_w"/>
                                          </p:val>
                                        </p:tav>
                                      </p:tavLst>
                                    </p:anim>
                                    <p:anim calcmode="lin" valueType="num">
                                      <p:cBhvr>
                                        <p:cTn id="14" dur="500" fill="hold"/>
                                        <p:tgtEl>
                                          <p:spTgt spid="112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00200"/>
            <a:ext cx="2962963"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3" name="TextBox 2"/>
          <p:cNvSpPr txBox="1"/>
          <p:nvPr/>
        </p:nvSpPr>
        <p:spPr>
          <a:xfrm>
            <a:off x="3962400" y="990600"/>
            <a:ext cx="4876800" cy="590931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Teenage Godfather of Paul Michael Grant</a:t>
            </a:r>
          </a:p>
          <a:p>
            <a:pPr marL="285750" indent="-285750">
              <a:buFont typeface="Arial" panose="020B0604020202020204" pitchFamily="34" charset="0"/>
              <a:buChar char="•"/>
            </a:pPr>
            <a:r>
              <a:rPr lang="en-US" dirty="0" smtClean="0"/>
              <a:t>First in family to graduate High School</a:t>
            </a:r>
          </a:p>
          <a:p>
            <a:pPr marL="285750" indent="-285750">
              <a:buFont typeface="Arial" panose="020B0604020202020204" pitchFamily="34" charset="0"/>
              <a:buChar char="•"/>
            </a:pPr>
            <a:r>
              <a:rPr lang="en-US" dirty="0" smtClean="0"/>
              <a:t>First in family to attend and graduate college</a:t>
            </a:r>
          </a:p>
          <a:p>
            <a:pPr marL="285750" indent="-285750">
              <a:buFont typeface="Arial" panose="020B0604020202020204" pitchFamily="34" charset="0"/>
              <a:buChar char="•"/>
            </a:pPr>
            <a:r>
              <a:rPr lang="en-US" dirty="0" smtClean="0"/>
              <a:t>Hired by Eastman Kodak, assigned as klystron engineer on the Oak Ridge </a:t>
            </a:r>
            <a:r>
              <a:rPr lang="en-US" dirty="0" err="1" smtClean="0"/>
              <a:t>Calutron</a:t>
            </a:r>
            <a:r>
              <a:rPr lang="en-US" dirty="0" smtClean="0"/>
              <a:t> project, separating the U-235 that constituted the Hiroshima warhead.</a:t>
            </a:r>
          </a:p>
          <a:p>
            <a:pPr marL="285750" indent="-285750">
              <a:buFont typeface="Arial" panose="020B0604020202020204" pitchFamily="34" charset="0"/>
              <a:buChar char="•"/>
            </a:pPr>
            <a:r>
              <a:rPr lang="en-US" dirty="0" smtClean="0"/>
              <a:t>1945-47 Army of occupation , Korea</a:t>
            </a:r>
          </a:p>
          <a:p>
            <a:pPr marL="285750" indent="-285750">
              <a:buFont typeface="Arial" panose="020B0604020202020204" pitchFamily="34" charset="0"/>
              <a:buChar char="•"/>
            </a:pPr>
            <a:r>
              <a:rPr lang="en-US" dirty="0" smtClean="0"/>
              <a:t>1947, hired by IBM, became project manager of the 604, the first vacuum tube commercial computer.</a:t>
            </a:r>
          </a:p>
          <a:p>
            <a:pPr marL="285750" indent="-285750">
              <a:buFont typeface="Arial" panose="020B0604020202020204" pitchFamily="34" charset="0"/>
              <a:buChar char="•"/>
            </a:pPr>
            <a:r>
              <a:rPr lang="en-US" dirty="0" smtClean="0"/>
              <a:t>1950 manufacturing manager of the IBM 701, then the most successful commercial product of IBM.</a:t>
            </a:r>
          </a:p>
          <a:p>
            <a:pPr marL="285750" indent="-285750">
              <a:buFont typeface="Arial" panose="020B0604020202020204" pitchFamily="34" charset="0"/>
              <a:buChar char="•"/>
            </a:pPr>
            <a:r>
              <a:rPr lang="en-US" dirty="0" smtClean="0"/>
              <a:t>1952 plant supervisor, IBM Poughkeepsie.</a:t>
            </a:r>
          </a:p>
          <a:p>
            <a:pPr marL="285750" indent="-285750">
              <a:buFont typeface="Arial" panose="020B0604020202020204" pitchFamily="34" charset="0"/>
              <a:buChar char="•"/>
            </a:pPr>
            <a:r>
              <a:rPr lang="en-US" dirty="0" smtClean="0"/>
              <a:t>1954-1960, general manager, IBM Kingston</a:t>
            </a:r>
          </a:p>
          <a:p>
            <a:pPr marL="285750" indent="-285750">
              <a:buFont typeface="Arial" panose="020B0604020202020204" pitchFamily="34" charset="0"/>
              <a:buChar char="•"/>
            </a:pPr>
            <a:r>
              <a:rPr lang="en-US" dirty="0" smtClean="0"/>
              <a:t>1956, worked behind the scenes to have his Godson admitted to Clarkson, “under the bar.”</a:t>
            </a:r>
          </a:p>
          <a:p>
            <a:pPr marL="285750" indent="-285750">
              <a:buFont typeface="Arial" panose="020B0604020202020204" pitchFamily="34" charset="0"/>
              <a:buChar char="•"/>
            </a:pPr>
            <a:r>
              <a:rPr lang="en-US" dirty="0" smtClean="0"/>
              <a:t>1957 – Retirement, general manager, IBM Boulder (Western Regional IBM Corporate VP), pioneered hard drive manufacturing.</a:t>
            </a:r>
            <a:endParaRPr lang="en-US" dirty="0"/>
          </a:p>
        </p:txBody>
      </p:sp>
      <p:sp>
        <p:nvSpPr>
          <p:cNvPr id="4" name="Title 3"/>
          <p:cNvSpPr>
            <a:spLocks noGrp="1"/>
          </p:cNvSpPr>
          <p:nvPr>
            <p:ph type="title"/>
          </p:nvPr>
        </p:nvSpPr>
        <p:spPr>
          <a:xfrm>
            <a:off x="457200" y="0"/>
            <a:ext cx="8229600" cy="1143000"/>
          </a:xfrm>
        </p:spPr>
        <p:txBody>
          <a:bodyPr/>
          <a:lstStyle/>
          <a:p>
            <a:r>
              <a:rPr lang="en-US" sz="3200" dirty="0" smtClean="0"/>
              <a:t>Richard John Whalen III</a:t>
            </a:r>
            <a:br>
              <a:rPr lang="en-US" sz="3200" dirty="0" smtClean="0"/>
            </a:br>
            <a:r>
              <a:rPr lang="en-US" sz="3200" dirty="0" smtClean="0"/>
              <a:t>BEE, Clarkson, Class of 1943</a:t>
            </a:r>
            <a:endParaRPr lang="en-US" sz="3200" dirty="0"/>
          </a:p>
        </p:txBody>
      </p:sp>
    </p:spTree>
    <p:extLst>
      <p:ext uri="{BB962C8B-B14F-4D97-AF65-F5344CB8AC3E}">
        <p14:creationId xmlns:p14="http://schemas.microsoft.com/office/powerpoint/2010/main" val="40941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latin typeface="Comic Sans MS" panose="030F0702030302020204" pitchFamily="66" charset="0"/>
              </a:rPr>
              <a:t>The Pairing Glue</a:t>
            </a:r>
            <a:endParaRPr lang="en-US" dirty="0">
              <a:latin typeface="Comic Sans MS" panose="030F0702030302020204" pitchFamily="66"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620" y="1524000"/>
            <a:ext cx="569158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23620" y="990600"/>
            <a:ext cx="5691580" cy="461665"/>
          </a:xfrm>
          <a:prstGeom prst="rect">
            <a:avLst/>
          </a:prstGeom>
          <a:noFill/>
        </p:spPr>
        <p:txBody>
          <a:bodyPr wrap="square" rtlCol="0">
            <a:spAutoFit/>
          </a:bodyPr>
          <a:lstStyle/>
          <a:p>
            <a:pPr algn="ctr"/>
            <a:r>
              <a:rPr lang="en-US" sz="2400" b="1" dirty="0" smtClean="0">
                <a:latin typeface="Arial Black" panose="020B0A04020102020204" pitchFamily="34" charset="0"/>
                <a:ea typeface="MS UI Gothic" panose="020B0600070205080204" pitchFamily="34" charset="-128"/>
              </a:rPr>
              <a:t>“Alex says it’s phonons”</a:t>
            </a:r>
            <a:endParaRPr lang="en-US" sz="2400" b="1" dirty="0">
              <a:latin typeface="Arial Black" panose="020B0A04020102020204" pitchFamily="34" charset="0"/>
              <a:ea typeface="MS UI Gothic" panose="020B0600070205080204" pitchFamily="34" charset="-128"/>
            </a:endParaRPr>
          </a:p>
        </p:txBody>
      </p:sp>
      <p:sp>
        <p:nvSpPr>
          <p:cNvPr id="4" name="TextBox 3"/>
          <p:cNvSpPr txBox="1"/>
          <p:nvPr/>
        </p:nvSpPr>
        <p:spPr>
          <a:xfrm>
            <a:off x="0" y="5867400"/>
            <a:ext cx="91440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OK, OK...J-T </a:t>
            </a:r>
            <a:r>
              <a:rPr lang="en-US" sz="2400" dirty="0" err="1" smtClean="0">
                <a:latin typeface="Arial" panose="020B0604020202020204" pitchFamily="34" charset="0"/>
                <a:cs typeface="Arial" panose="020B0604020202020204" pitchFamily="34" charset="0"/>
              </a:rPr>
              <a:t>polarons</a:t>
            </a:r>
            <a:r>
              <a:rPr lang="en-US" sz="2400" dirty="0" smtClean="0">
                <a:latin typeface="Arial" panose="020B0604020202020204" pitchFamily="34" charset="0"/>
                <a:cs typeface="Arial" panose="020B0604020202020204" pitchFamily="34" charset="0"/>
              </a:rPr>
              <a:t> and/or </a:t>
            </a:r>
            <a:r>
              <a:rPr lang="en-US" sz="2400" dirty="0" err="1" smtClean="0">
                <a:latin typeface="Arial" panose="020B0604020202020204" pitchFamily="34" charset="0"/>
                <a:cs typeface="Arial" panose="020B0604020202020204" pitchFamily="34" charset="0"/>
              </a:rPr>
              <a:t>bipolarons</a:t>
            </a:r>
            <a:r>
              <a:rPr lang="en-US" sz="2400" dirty="0" smtClean="0">
                <a:latin typeface="Arial" panose="020B0604020202020204" pitchFamily="34" charset="0"/>
                <a:cs typeface="Arial" panose="020B0604020202020204" pitchFamily="34" charset="0"/>
              </a:rPr>
              <a:t> (after </a:t>
            </a:r>
            <a:r>
              <a:rPr lang="en-US" sz="2400" dirty="0" err="1" smtClean="0">
                <a:latin typeface="Arial" panose="020B0604020202020204" pitchFamily="34" charset="0"/>
                <a:cs typeface="Arial" panose="020B0604020202020204" pitchFamily="34" charset="0"/>
              </a:rPr>
              <a:t>Chakravarty</a:t>
            </a:r>
            <a:r>
              <a:rPr lang="en-US" sz="2400" dirty="0" smtClean="0">
                <a:latin typeface="Arial" panose="020B0604020202020204" pitchFamily="34" charset="0"/>
                <a:cs typeface="Arial" panose="020B0604020202020204" pitchFamily="34" charset="0"/>
              </a:rPr>
              <a:t>/</a:t>
            </a:r>
            <a:r>
              <a:rPr lang="en-US" sz="2400" dirty="0" err="1" smtClean="0">
                <a:latin typeface="Arial" panose="020B0604020202020204" pitchFamily="34" charset="0"/>
                <a:cs typeface="Arial" panose="020B0604020202020204" pitchFamily="34" charset="0"/>
              </a:rPr>
              <a:t>Hoest</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1828800" y="6329065"/>
            <a:ext cx="5410200" cy="376535"/>
          </a:xfrm>
          <a:prstGeom prst="rect">
            <a:avLst/>
          </a:prstGeom>
          <a:noFill/>
        </p:spPr>
        <p:txBody>
          <a:bodyPr wrap="square" rtlCol="0">
            <a:spAutoFit/>
          </a:bodyPr>
          <a:lstStyle/>
          <a:p>
            <a:pPr algn="ctr"/>
            <a:r>
              <a:rPr lang="en-US" dirty="0" smtClean="0">
                <a:latin typeface="Arial Black" panose="020B0A04020102020204" pitchFamily="34" charset="0"/>
              </a:rPr>
              <a:t>Could he be right after all?</a:t>
            </a:r>
            <a:endParaRPr lang="en-US" dirty="0">
              <a:latin typeface="Arial Black" panose="020B0A04020102020204" pitchFamily="34" charset="0"/>
            </a:endParaRPr>
          </a:p>
        </p:txBody>
      </p:sp>
    </p:spTree>
    <p:extLst>
      <p:ext uri="{BB962C8B-B14F-4D97-AF65-F5344CB8AC3E}">
        <p14:creationId xmlns:p14="http://schemas.microsoft.com/office/powerpoint/2010/main" val="1520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3"/>
          <p:cNvGrpSpPr>
            <a:grpSpLocks/>
          </p:cNvGrpSpPr>
          <p:nvPr/>
        </p:nvGrpSpPr>
        <p:grpSpPr bwMode="auto">
          <a:xfrm>
            <a:off x="1143000" y="1936750"/>
            <a:ext cx="6477000" cy="4692650"/>
            <a:chOff x="838201" y="794271"/>
            <a:chExt cx="6477000" cy="4692129"/>
          </a:xfrm>
        </p:grpSpPr>
        <p:pic>
          <p:nvPicPr>
            <p:cNvPr id="471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794271"/>
              <a:ext cx="6477000" cy="415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933950"/>
              <a:ext cx="5333999"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107" name="TextBox 2"/>
          <p:cNvSpPr txBox="1">
            <a:spLocks noChangeArrowheads="1"/>
          </p:cNvSpPr>
          <p:nvPr/>
        </p:nvSpPr>
        <p:spPr bwMode="auto">
          <a:xfrm>
            <a:off x="76200" y="642938"/>
            <a:ext cx="89916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ea typeface="SimSun" pitchFamily="2" charset="-122"/>
              </a:rPr>
              <a:t>Macfarlane, Rosen, Seki, SSC 63, 831 (1987)</a:t>
            </a:r>
          </a:p>
          <a:p>
            <a:pPr algn="ctr" eaLnBrk="1" hangingPunct="1">
              <a:spcBef>
                <a:spcPct val="0"/>
              </a:spcBef>
              <a:buFontTx/>
              <a:buNone/>
            </a:pPr>
            <a:r>
              <a:rPr lang="en-US" altLang="en-US" sz="2000" b="1" dirty="0" smtClean="0">
                <a:ea typeface="SimSun" pitchFamily="2" charset="-122"/>
              </a:rPr>
              <a:t>(These data were taken in early March, 1987, a week before “Woodstock”)</a:t>
            </a:r>
          </a:p>
          <a:p>
            <a:pPr algn="ctr" eaLnBrk="1" hangingPunct="1">
              <a:spcBef>
                <a:spcPct val="0"/>
              </a:spcBef>
              <a:buFontTx/>
              <a:buNone/>
            </a:pPr>
            <a:endParaRPr lang="en-US" altLang="en-US" sz="2000" b="1" dirty="0">
              <a:ea typeface="SimSun" pitchFamily="2" charset="-122"/>
            </a:endParaRPr>
          </a:p>
          <a:p>
            <a:pPr algn="ctr" eaLnBrk="1" hangingPunct="1">
              <a:spcBef>
                <a:spcPct val="0"/>
              </a:spcBef>
              <a:buFontTx/>
              <a:buNone/>
            </a:pPr>
            <a:r>
              <a:rPr lang="en-US" altLang="en-US" sz="2400" dirty="0">
                <a:ea typeface="SimSun" pitchFamily="2" charset="-122"/>
              </a:rPr>
              <a:t>Raman Spectroscopy of YBCO</a:t>
            </a:r>
          </a:p>
        </p:txBody>
      </p:sp>
      <p:sp>
        <p:nvSpPr>
          <p:cNvPr id="47108" name="TextBox 5"/>
          <p:cNvSpPr txBox="1">
            <a:spLocks noChangeArrowheads="1"/>
          </p:cNvSpPr>
          <p:nvPr/>
        </p:nvSpPr>
        <p:spPr bwMode="auto">
          <a:xfrm>
            <a:off x="76200" y="76200"/>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smtClean="0"/>
              <a:t>Hey! Maybe, </a:t>
            </a:r>
            <a:r>
              <a:rPr lang="en-US" altLang="en-US" sz="2400" b="1" dirty="0"/>
              <a:t>they’re there!</a:t>
            </a:r>
          </a:p>
        </p:txBody>
      </p:sp>
    </p:spTree>
    <p:extLst>
      <p:ext uri="{BB962C8B-B14F-4D97-AF65-F5344CB8AC3E}">
        <p14:creationId xmlns:p14="http://schemas.microsoft.com/office/powerpoint/2010/main" val="32836453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4575175" y="1512888"/>
            <a:ext cx="4340225" cy="3973512"/>
            <a:chOff x="4574890" y="1177925"/>
            <a:chExt cx="4340510" cy="3972897"/>
          </a:xfrm>
        </p:grpSpPr>
        <p:pic>
          <p:nvPicPr>
            <p:cNvPr id="481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890" y="1177925"/>
              <a:ext cx="4340510" cy="3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TextBox 1"/>
            <p:cNvSpPr txBox="1">
              <a:spLocks noChangeArrowheads="1"/>
            </p:cNvSpPr>
            <p:nvPr/>
          </p:nvSpPr>
          <p:spPr bwMode="auto">
            <a:xfrm>
              <a:off x="5029200" y="4812268"/>
              <a:ext cx="365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600"/>
                <a:t>Pyka, et al., PRL 70, 1457, (1993)</a:t>
              </a:r>
            </a:p>
          </p:txBody>
        </p:sp>
      </p:grpSp>
      <p:grpSp>
        <p:nvGrpSpPr>
          <p:cNvPr id="4" name="Group 3"/>
          <p:cNvGrpSpPr>
            <a:grpSpLocks/>
          </p:cNvGrpSpPr>
          <p:nvPr/>
        </p:nvGrpSpPr>
        <p:grpSpPr bwMode="auto">
          <a:xfrm>
            <a:off x="228600" y="1371600"/>
            <a:ext cx="4311650" cy="5105400"/>
            <a:chOff x="228600" y="643354"/>
            <a:chExt cx="4311650" cy="5105400"/>
          </a:xfrm>
        </p:grpSpPr>
        <p:pic>
          <p:nvPicPr>
            <p:cNvPr id="481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3354"/>
              <a:ext cx="4311650" cy="4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TextBox 2"/>
            <p:cNvSpPr txBox="1">
              <a:spLocks noChangeArrowheads="1"/>
            </p:cNvSpPr>
            <p:nvPr/>
          </p:nvSpPr>
          <p:spPr bwMode="auto">
            <a:xfrm>
              <a:off x="228600" y="5410200"/>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600"/>
                <a:t>Harashima, et al., Physica C263, 257 (1996)</a:t>
              </a:r>
            </a:p>
          </p:txBody>
        </p:sp>
      </p:grpSp>
      <p:sp>
        <p:nvSpPr>
          <p:cNvPr id="48132" name="Title 5"/>
          <p:cNvSpPr>
            <a:spLocks noGrp="1"/>
          </p:cNvSpPr>
          <p:nvPr>
            <p:ph type="title"/>
          </p:nvPr>
        </p:nvSpPr>
        <p:spPr>
          <a:xfrm>
            <a:off x="426243" y="152400"/>
            <a:ext cx="8228013" cy="1141413"/>
          </a:xfrm>
        </p:spPr>
        <p:txBody>
          <a:bodyPr/>
          <a:lstStyle/>
          <a:p>
            <a:pPr eaLnBrk="1" hangingPunct="1"/>
            <a:r>
              <a:rPr lang="en-US" altLang="en-US" dirty="0" smtClean="0">
                <a:latin typeface="Comic Sans MS" panose="030F0702030302020204" pitchFamily="66" charset="0"/>
              </a:rPr>
              <a:t>More Phonon </a:t>
            </a:r>
            <a:r>
              <a:rPr lang="en-US" altLang="en-US" dirty="0" err="1" smtClean="0">
                <a:latin typeface="Comic Sans MS" panose="030F0702030302020204" pitchFamily="66" charset="0"/>
              </a:rPr>
              <a:t>Phootprints</a:t>
            </a:r>
            <a:r>
              <a:rPr lang="en-US" altLang="en-US" dirty="0" smtClean="0">
                <a:latin typeface="Comic Sans MS" panose="030F0702030302020204" pitchFamily="66" charset="0"/>
              </a:rPr>
              <a:t>!</a:t>
            </a:r>
          </a:p>
        </p:txBody>
      </p:sp>
    </p:spTree>
    <p:extLst>
      <p:ext uri="{BB962C8B-B14F-4D97-AF65-F5344CB8AC3E}">
        <p14:creationId xmlns:p14="http://schemas.microsoft.com/office/powerpoint/2010/main" val="4277660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0" y="1226097"/>
            <a:ext cx="5080000" cy="553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070" y="175364"/>
            <a:ext cx="8001000" cy="96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76200" y="838200"/>
            <a:ext cx="2667000" cy="45295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a:lstStyle>
          <a:p>
            <a:pPr algn="l" eaLnBrk="1" hangingPunct="1"/>
            <a:r>
              <a:rPr lang="en-US" altLang="en-US" sz="3600" kern="0" dirty="0" smtClean="0">
                <a:latin typeface="Comic Sans MS" panose="030F0702030302020204" pitchFamily="66" charset="0"/>
              </a:rPr>
              <a:t>...and More!</a:t>
            </a:r>
          </a:p>
        </p:txBody>
      </p:sp>
    </p:spTree>
    <p:extLst>
      <p:ext uri="{BB962C8B-B14F-4D97-AF65-F5344CB8AC3E}">
        <p14:creationId xmlns:p14="http://schemas.microsoft.com/office/powerpoint/2010/main" val="124858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PAULMI~1\AppData\Local\Temp\scl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39433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1981200" y="617220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Ledbetter, </a:t>
            </a:r>
            <a:r>
              <a:rPr lang="en-US" altLang="en-US" sz="1800" dirty="0" err="1"/>
              <a:t>Physica</a:t>
            </a:r>
            <a:r>
              <a:rPr lang="en-US" altLang="en-US" sz="1800" dirty="0"/>
              <a:t> C 235, 1325 (1994)</a:t>
            </a:r>
          </a:p>
        </p:txBody>
      </p:sp>
      <p:sp>
        <p:nvSpPr>
          <p:cNvPr id="50180" name="TextBox 2"/>
          <p:cNvSpPr txBox="1">
            <a:spLocks noChangeArrowheads="1"/>
          </p:cNvSpPr>
          <p:nvPr/>
        </p:nvSpPr>
        <p:spPr bwMode="auto">
          <a:xfrm>
            <a:off x="381000" y="152400"/>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dirty="0">
                <a:latin typeface="Comic Sans MS" panose="030F0702030302020204" pitchFamily="66" charset="0"/>
              </a:rPr>
              <a:t>Finally, T</a:t>
            </a:r>
            <a:r>
              <a:rPr lang="en-US" altLang="en-US" sz="3600" baseline="-25000" dirty="0">
                <a:latin typeface="Comic Sans MS" panose="030F0702030302020204" pitchFamily="66" charset="0"/>
              </a:rPr>
              <a:t>C </a:t>
            </a:r>
            <a:r>
              <a:rPr lang="en-US" altLang="en-US" sz="3600" dirty="0">
                <a:latin typeface="Comic Sans MS" panose="030F0702030302020204" pitchFamily="66" charset="0"/>
              </a:rPr>
              <a:t> scales </a:t>
            </a:r>
            <a:r>
              <a:rPr lang="en-US" altLang="en-US" sz="3600" dirty="0" smtClean="0">
                <a:latin typeface="Comic Sans MS" panose="030F0702030302020204" pitchFamily="66" charset="0"/>
              </a:rPr>
              <a:t>(</a:t>
            </a:r>
            <a:r>
              <a:rPr lang="en-US" altLang="en-US" sz="3600" dirty="0">
                <a:latin typeface="Comic Sans MS" panose="030F0702030302020204" pitchFamily="66" charset="0"/>
              </a:rPr>
              <a:t>roughly) with </a:t>
            </a:r>
            <a:r>
              <a:rPr lang="en-US" altLang="en-US" sz="3600" dirty="0">
                <a:latin typeface="Comic Sans MS" panose="030F0702030302020204" pitchFamily="66" charset="0"/>
                <a:sym typeface="Symbol" pitchFamily="18" charset="2"/>
              </a:rPr>
              <a:t></a:t>
            </a:r>
            <a:r>
              <a:rPr lang="en-US" altLang="en-US" sz="3600" baseline="-25000" dirty="0" smtClean="0">
                <a:latin typeface="Comic Sans MS" panose="030F0702030302020204" pitchFamily="66" charset="0"/>
                <a:sym typeface="Symbol" pitchFamily="18" charset="2"/>
              </a:rPr>
              <a:t>D </a:t>
            </a:r>
            <a:r>
              <a:rPr lang="en-US" altLang="en-US" sz="3600" dirty="0">
                <a:latin typeface="Comic Sans MS" panose="030F0702030302020204" pitchFamily="66" charset="0"/>
              </a:rPr>
              <a:t>!</a:t>
            </a:r>
            <a:endParaRPr lang="en-US" altLang="en-US" sz="3600" baseline="-25000" dirty="0">
              <a:latin typeface="Comic Sans MS" panose="030F0702030302020204" pitchFamily="66" charset="0"/>
            </a:endParaRPr>
          </a:p>
        </p:txBody>
      </p:sp>
      <p:grpSp>
        <p:nvGrpSpPr>
          <p:cNvPr id="10" name="Group 9"/>
          <p:cNvGrpSpPr>
            <a:grpSpLocks/>
          </p:cNvGrpSpPr>
          <p:nvPr/>
        </p:nvGrpSpPr>
        <p:grpSpPr bwMode="auto">
          <a:xfrm>
            <a:off x="3962400" y="3352800"/>
            <a:ext cx="4495800" cy="1905000"/>
            <a:chOff x="3962400" y="3352800"/>
            <a:chExt cx="4267200" cy="1905000"/>
          </a:xfrm>
        </p:grpSpPr>
        <p:sp>
          <p:nvSpPr>
            <p:cNvPr id="12" name="Oval 11"/>
            <p:cNvSpPr/>
            <p:nvPr/>
          </p:nvSpPr>
          <p:spPr>
            <a:xfrm>
              <a:off x="3962400" y="3886200"/>
              <a:ext cx="1447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5987512" y="3352800"/>
              <a:ext cx="2242088" cy="646331"/>
            </a:xfrm>
            <a:prstGeom prst="rect">
              <a:avLst/>
            </a:prstGeom>
            <a:noFill/>
            <a:ln>
              <a:solidFill>
                <a:schemeClr val="accent1">
                  <a:shade val="50000"/>
                </a:schemeClr>
              </a:solidFill>
            </a:ln>
          </p:spPr>
          <p:txBody>
            <a:bodyPr wrap="square">
              <a:spAutoFit/>
            </a:bodyPr>
            <a:lstStyle/>
            <a:p>
              <a:pPr algn="ctr" fontAlgn="auto">
                <a:spcBef>
                  <a:spcPts val="0"/>
                </a:spcBef>
                <a:spcAft>
                  <a:spcPts val="0"/>
                </a:spcAft>
                <a:defRPr/>
              </a:pPr>
              <a:r>
                <a:rPr lang="en-US" dirty="0">
                  <a:latin typeface="+mn-lt"/>
                  <a:cs typeface="+mn-cs"/>
                </a:rPr>
                <a:t>Nota </a:t>
              </a:r>
              <a:r>
                <a:rPr lang="en-US" dirty="0" err="1">
                  <a:latin typeface="+mn-lt"/>
                  <a:cs typeface="+mn-cs"/>
                </a:rPr>
                <a:t>Bene</a:t>
              </a:r>
              <a:r>
                <a:rPr lang="en-US" dirty="0" smtClean="0">
                  <a:latin typeface="+mn-lt"/>
                  <a:cs typeface="+mn-cs"/>
                </a:rPr>
                <a:t>!</a:t>
              </a:r>
            </a:p>
            <a:p>
              <a:pPr algn="ctr" fontAlgn="auto">
                <a:spcBef>
                  <a:spcPts val="0"/>
                </a:spcBef>
                <a:spcAft>
                  <a:spcPts val="0"/>
                </a:spcAft>
                <a:defRPr/>
              </a:pPr>
              <a:r>
                <a:rPr lang="en-US" dirty="0" smtClean="0"/>
                <a:t>“S” denotes Ca, </a:t>
              </a:r>
              <a:r>
                <a:rPr lang="en-US" dirty="0" err="1" smtClean="0"/>
                <a:t>Sr</a:t>
              </a:r>
              <a:r>
                <a:rPr lang="en-US" dirty="0" smtClean="0"/>
                <a:t>, Ba</a:t>
              </a:r>
              <a:endParaRPr lang="en-US" dirty="0">
                <a:latin typeface="+mn-lt"/>
                <a:cs typeface="+mn-cs"/>
              </a:endParaRPr>
            </a:p>
          </p:txBody>
        </p:sp>
        <p:cxnSp>
          <p:nvCxnSpPr>
            <p:cNvPr id="14" name="Straight Arrow Connector 13"/>
            <p:cNvCxnSpPr>
              <a:stCxn id="13" idx="1"/>
            </p:cNvCxnSpPr>
            <p:nvPr/>
          </p:nvCxnSpPr>
          <p:spPr>
            <a:xfrm flipH="1">
              <a:off x="5146806" y="3675966"/>
              <a:ext cx="840706" cy="400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7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Autofit/>
          </a:bodyPr>
          <a:lstStyle/>
          <a:p>
            <a:r>
              <a:rPr lang="en-US" sz="2800" b="1" dirty="0" smtClean="0"/>
              <a:t>What Can DFT(LDA+U) Along With </a:t>
            </a:r>
            <a:r>
              <a:rPr lang="en-US" sz="2800" b="1" dirty="0" err="1" smtClean="0"/>
              <a:t>Eliashberg</a:t>
            </a:r>
            <a:r>
              <a:rPr lang="en-US" sz="2800" b="1" dirty="0" smtClean="0"/>
              <a:t>-McMillan-Allen-Dynes (EMAD) Formalism Tell Us About e-p Mediated Pairing in the Copper Oxide </a:t>
            </a:r>
            <a:r>
              <a:rPr lang="en-US" sz="2800" b="1" dirty="0" err="1" smtClean="0"/>
              <a:t>Perovskites</a:t>
            </a:r>
            <a:r>
              <a:rPr lang="en-US" sz="2800" b="1" dirty="0" smtClean="0"/>
              <a:t>?</a:t>
            </a:r>
            <a:endParaRPr lang="en-US" sz="2800" b="1" dirty="0"/>
          </a:p>
        </p:txBody>
      </p:sp>
      <p:sp>
        <p:nvSpPr>
          <p:cNvPr id="3" name="Content Placeholder 2"/>
          <p:cNvSpPr>
            <a:spLocks noGrp="1"/>
          </p:cNvSpPr>
          <p:nvPr>
            <p:ph idx="1"/>
          </p:nvPr>
        </p:nvSpPr>
        <p:spPr>
          <a:xfrm>
            <a:off x="457200" y="1951037"/>
            <a:ext cx="8229600" cy="4525963"/>
          </a:xfrm>
        </p:spPr>
        <p:txBody>
          <a:bodyPr>
            <a:normAutofit fontScale="85000" lnSpcReduction="20000"/>
          </a:bodyPr>
          <a:lstStyle/>
          <a:p>
            <a:r>
              <a:rPr lang="en-US" dirty="0" smtClean="0"/>
              <a:t>Assume the simplest and highest symmetry possible Cu-monoxide to model (e.g. cubic or tetragonal </a:t>
            </a:r>
            <a:r>
              <a:rPr lang="en-US" dirty="0" err="1" smtClean="0"/>
              <a:t>rocksalt</a:t>
            </a:r>
            <a:r>
              <a:rPr lang="en-US" dirty="0" smtClean="0"/>
              <a:t> CuO...see Grant (</a:t>
            </a:r>
            <a:r>
              <a:rPr lang="en-US" dirty="0" err="1" smtClean="0"/>
              <a:t>Proc</a:t>
            </a:r>
            <a:r>
              <a:rPr lang="en-US" dirty="0" smtClean="0"/>
              <a:t> IOP (2008) and </a:t>
            </a:r>
            <a:r>
              <a:rPr lang="en-US" dirty="0" err="1" smtClean="0"/>
              <a:t>Siemons</a:t>
            </a:r>
            <a:r>
              <a:rPr lang="en-US" dirty="0" smtClean="0"/>
              <a:t>, et al., PRB (2009)).</a:t>
            </a:r>
          </a:p>
          <a:p>
            <a:r>
              <a:rPr lang="en-US" dirty="0" smtClean="0"/>
              <a:t>Apply the Quantum-Espresso DFT Package to calculate the </a:t>
            </a:r>
            <a:r>
              <a:rPr lang="en-US" dirty="0" err="1"/>
              <a:t>e</a:t>
            </a:r>
            <a:r>
              <a:rPr lang="en-US" dirty="0" err="1" smtClean="0"/>
              <a:t>igenspectrum</a:t>
            </a:r>
            <a:r>
              <a:rPr lang="en-US" dirty="0" smtClean="0"/>
              <a:t> and e-p coupling for these </a:t>
            </a:r>
            <a:r>
              <a:rPr lang="en-US" dirty="0"/>
              <a:t>p</a:t>
            </a:r>
            <a:r>
              <a:rPr lang="en-US" dirty="0" smtClean="0"/>
              <a:t>roxy structures, followed by application of EMAD to estimate </a:t>
            </a:r>
            <a:r>
              <a:rPr lang="en-US" dirty="0" err="1" smtClean="0"/>
              <a:t>Tc</a:t>
            </a:r>
            <a:r>
              <a:rPr lang="en-US" dirty="0" smtClean="0"/>
              <a:t> (Grant, Proc. MRS, to appear).</a:t>
            </a:r>
          </a:p>
          <a:p>
            <a:r>
              <a:rPr lang="en-US" dirty="0" smtClean="0"/>
              <a:t>Perform the above for both hole and electron doping levels </a:t>
            </a:r>
            <a:r>
              <a:rPr lang="en-US" dirty="0" smtClean="0">
                <a:sym typeface="Symbol"/>
              </a:rPr>
              <a:t>0.15|e|/CuO under the assumption these levels of carrier densities effectively screen Hubbard U (see “Quantum Conundrum”)</a:t>
            </a:r>
            <a:endParaRPr lang="en-US" dirty="0" smtClean="0"/>
          </a:p>
          <a:p>
            <a:endParaRPr lang="en-US" dirty="0"/>
          </a:p>
        </p:txBody>
      </p:sp>
    </p:spTree>
    <p:extLst>
      <p:ext uri="{BB962C8B-B14F-4D97-AF65-F5344CB8AC3E}">
        <p14:creationId xmlns:p14="http://schemas.microsoft.com/office/powerpoint/2010/main" val="42076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12713" y="0"/>
            <a:ext cx="8915400" cy="685800"/>
          </a:xfrm>
        </p:spPr>
        <p:txBody>
          <a:bodyPr>
            <a:normAutofit fontScale="90000"/>
          </a:bodyPr>
          <a:lstStyle/>
          <a:p>
            <a:r>
              <a:rPr lang="en-US" altLang="en-US" sz="3600" dirty="0" smtClean="0">
                <a:latin typeface="Comic Sans MS" panose="030F0702030302020204" pitchFamily="66" charset="0"/>
              </a:rPr>
              <a:t>So let’s do it and “compute” what happens!</a:t>
            </a:r>
          </a:p>
        </p:txBody>
      </p:sp>
      <p:sp>
        <p:nvSpPr>
          <p:cNvPr id="9" name="TextBox 8"/>
          <p:cNvSpPr txBox="1">
            <a:spLocks noChangeArrowheads="1"/>
          </p:cNvSpPr>
          <p:nvPr/>
        </p:nvSpPr>
        <p:spPr bwMode="auto">
          <a:xfrm>
            <a:off x="2151063" y="6411912"/>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r>
              <a:rPr lang="en-US" altLang="en-US" b="1" dirty="0">
                <a:solidFill>
                  <a:srgbClr val="FF0000"/>
                </a:solidFill>
              </a:rPr>
              <a:t>≈ 43 °K</a:t>
            </a:r>
          </a:p>
        </p:txBody>
      </p:sp>
      <p:sp>
        <p:nvSpPr>
          <p:cNvPr id="10" name="TextBox 9"/>
          <p:cNvSpPr txBox="1"/>
          <p:nvPr/>
        </p:nvSpPr>
        <p:spPr>
          <a:xfrm>
            <a:off x="6096000" y="6411912"/>
            <a:ext cx="914400" cy="369888"/>
          </a:xfrm>
          <a:prstGeom prst="rect">
            <a:avLst/>
          </a:prstGeom>
          <a:noFill/>
        </p:spPr>
        <p:txBody>
          <a:bodyPr>
            <a:spAutoFit/>
          </a:bodyPr>
          <a:lstStyle/>
          <a:p>
            <a:pPr algn="ctr" defTabSz="914021" fontAlgn="auto">
              <a:spcBef>
                <a:spcPts val="0"/>
              </a:spcBef>
              <a:spcAft>
                <a:spcPts val="0"/>
              </a:spcAft>
              <a:defRPr/>
            </a:pPr>
            <a:r>
              <a:rPr lang="en-US" b="1" dirty="0">
                <a:solidFill>
                  <a:schemeClr val="accent6">
                    <a:lumMod val="50000"/>
                  </a:schemeClr>
                </a:solidFill>
                <a:latin typeface="+mn-lt"/>
                <a:cs typeface="+mn-cs"/>
              </a:rPr>
              <a:t>≈ 25 °K</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483274356"/>
              </p:ext>
            </p:extLst>
          </p:nvPr>
        </p:nvGraphicFramePr>
        <p:xfrm>
          <a:off x="2428875" y="762000"/>
          <a:ext cx="3667125" cy="762000"/>
        </p:xfrm>
        <a:graphic>
          <a:graphicData uri="http://schemas.openxmlformats.org/presentationml/2006/ole">
            <mc:AlternateContent xmlns:mc="http://schemas.openxmlformats.org/markup-compatibility/2006">
              <mc:Choice xmlns:v="urn:schemas-microsoft-com:vml" Requires="v">
                <p:oleObj spid="_x0000_s3112" name="Equation" r:id="rId3" imgW="2197100" imgH="457200" progId="Equation.DSMT4">
                  <p:embed/>
                </p:oleObj>
              </mc:Choice>
              <mc:Fallback>
                <p:oleObj name="Equation" r:id="rId3" imgW="21971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762000"/>
                        <a:ext cx="3667125" cy="762000"/>
                      </a:xfrm>
                      <a:prstGeom prst="rect">
                        <a:avLst/>
                      </a:prstGeom>
                      <a:noFill/>
                    </p:spPr>
                  </p:pic>
                </p:oleObj>
              </mc:Fallback>
            </mc:AlternateContent>
          </a:graphicData>
        </a:graphic>
      </p:graphicFrame>
      <p:sp>
        <p:nvSpPr>
          <p:cNvPr id="5" name="TextBox 4"/>
          <p:cNvSpPr txBox="1"/>
          <p:nvPr/>
        </p:nvSpPr>
        <p:spPr>
          <a:xfrm>
            <a:off x="533400" y="1688068"/>
            <a:ext cx="8077200" cy="369332"/>
          </a:xfrm>
          <a:prstGeom prst="rect">
            <a:avLst/>
          </a:prstGeom>
          <a:noFill/>
        </p:spPr>
        <p:txBody>
          <a:bodyPr wrap="square" rtlCol="0">
            <a:spAutoFit/>
          </a:bodyPr>
          <a:lstStyle/>
          <a:p>
            <a:pPr algn="ctr"/>
            <a:r>
              <a:rPr lang="en-US" i="1" dirty="0" smtClean="0">
                <a:latin typeface="Comic Sans MS" panose="030F0702030302020204" pitchFamily="66" charset="0"/>
              </a:rPr>
              <a:t>Assumptions:   	   </a:t>
            </a:r>
            <a:r>
              <a:rPr lang="en-US" dirty="0" smtClean="0">
                <a:latin typeface="Comic Sans MS" panose="030F0702030302020204" pitchFamily="66" charset="0"/>
              </a:rPr>
              <a:t>≈ 440 </a:t>
            </a:r>
            <a:r>
              <a:rPr lang="en-US" dirty="0" smtClean="0">
                <a:latin typeface="Comic Sans MS" panose="030F0702030302020204" pitchFamily="66" charset="0"/>
                <a:sym typeface="Symbol"/>
              </a:rPr>
              <a:t>K,  </a:t>
            </a:r>
            <a:r>
              <a:rPr lang="en-US" i="1" dirty="0" smtClean="0">
                <a:latin typeface="Comic Sans MS" panose="030F0702030302020204" pitchFamily="66" charset="0"/>
                <a:sym typeface="Symbol"/>
              </a:rPr>
              <a:t>*</a:t>
            </a:r>
            <a:r>
              <a:rPr lang="en-US" dirty="0" smtClean="0">
                <a:latin typeface="Comic Sans MS" panose="030F0702030302020204" pitchFamily="66" charset="0"/>
                <a:sym typeface="Symbol"/>
              </a:rPr>
              <a:t>  ≈ 0.01,  a = 3.06 Å, c/a = 1.3 (</a:t>
            </a:r>
            <a:r>
              <a:rPr lang="en-US" dirty="0" err="1" smtClean="0">
                <a:latin typeface="Comic Sans MS" panose="030F0702030302020204" pitchFamily="66" charset="0"/>
                <a:sym typeface="Symbol"/>
              </a:rPr>
              <a:t>nmTet</a:t>
            </a:r>
            <a:r>
              <a:rPr lang="en-US" dirty="0" smtClean="0">
                <a:latin typeface="Comic Sans MS" panose="030F0702030302020204" pitchFamily="66" charset="0"/>
                <a:sym typeface="Symbol"/>
              </a:rPr>
              <a:t> cell)</a:t>
            </a:r>
            <a:r>
              <a:rPr lang="en-US" dirty="0" smtClean="0">
                <a:latin typeface="Comic Sans MS" panose="030F0702030302020204" pitchFamily="66" charset="0"/>
              </a:rPr>
              <a:t> </a:t>
            </a:r>
            <a:r>
              <a:rPr lang="en-US" i="1" dirty="0" smtClean="0">
                <a:latin typeface="Comic Sans MS" panose="030F0702030302020204" pitchFamily="66" charset="0"/>
              </a:rPr>
              <a:t> </a:t>
            </a:r>
            <a:endParaRPr lang="en-US" dirty="0">
              <a:latin typeface="Comic Sans MS" panose="030F0702030302020204" pitchFamily="66"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583920573"/>
              </p:ext>
            </p:extLst>
          </p:nvPr>
        </p:nvGraphicFramePr>
        <p:xfrm>
          <a:off x="2236228" y="1626628"/>
          <a:ext cx="430772" cy="430772"/>
        </p:xfrm>
        <a:graphic>
          <a:graphicData uri="http://schemas.openxmlformats.org/presentationml/2006/ole">
            <mc:AlternateContent xmlns:mc="http://schemas.openxmlformats.org/markup-compatibility/2006">
              <mc:Choice xmlns:v="urn:schemas-microsoft-com:vml" Requires="v">
                <p:oleObj spid="_x0000_s3113" name="Equation" r:id="rId5" imgW="228600" imgH="228600" progId="Equation.DSMT4">
                  <p:embed/>
                </p:oleObj>
              </mc:Choice>
              <mc:Fallback>
                <p:oleObj name="Equation" r:id="rId5" imgW="2286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228" y="1626628"/>
                        <a:ext cx="430772" cy="430772"/>
                      </a:xfrm>
                      <a:prstGeom prst="rect">
                        <a:avLst/>
                      </a:prstGeom>
                      <a:noFill/>
                      <a:ln>
                        <a:noFill/>
                      </a:ln>
                      <a:effectLst/>
                    </p:spPr>
                  </p:pic>
                </p:oleObj>
              </mc:Fallback>
            </mc:AlternateContent>
          </a:graphicData>
        </a:graphic>
      </p:graphicFrame>
      <p:grpSp>
        <p:nvGrpSpPr>
          <p:cNvPr id="8" name="Group 7"/>
          <p:cNvGrpSpPr/>
          <p:nvPr/>
        </p:nvGrpSpPr>
        <p:grpSpPr>
          <a:xfrm>
            <a:off x="838200" y="2132012"/>
            <a:ext cx="7362825" cy="4257120"/>
            <a:chOff x="838200" y="2132012"/>
            <a:chExt cx="7362825" cy="4257120"/>
          </a:xfrm>
        </p:grpSpPr>
        <p:pic>
          <p:nvPicPr>
            <p:cNvPr id="53251" name="Picture 2" descr="C:\Users\PAULMI~1\AppData\Local\Temp\scl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574925"/>
              <a:ext cx="3505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descr="C:\Users\PAULMI~1\AppData\Local\Temp\scl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6000" y="2589212"/>
              <a:ext cx="3375025"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5"/>
            <p:cNvSpPr txBox="1">
              <a:spLocks noChangeArrowheads="1"/>
            </p:cNvSpPr>
            <p:nvPr/>
          </p:nvSpPr>
          <p:spPr bwMode="auto">
            <a:xfrm>
              <a:off x="1346200" y="2132012"/>
              <a:ext cx="253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r>
                <a:rPr lang="en-US" altLang="en-US" b="1"/>
                <a:t>q = 0.15 |e|/CuO (holes)</a:t>
              </a:r>
            </a:p>
          </p:txBody>
        </p:sp>
        <p:sp>
          <p:nvSpPr>
            <p:cNvPr id="53254" name="TextBox 6"/>
            <p:cNvSpPr txBox="1">
              <a:spLocks noChangeArrowheads="1"/>
            </p:cNvSpPr>
            <p:nvPr/>
          </p:nvSpPr>
          <p:spPr bwMode="auto">
            <a:xfrm>
              <a:off x="5041900" y="2132012"/>
              <a:ext cx="297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r>
                <a:rPr lang="en-US" altLang="en-US" b="1"/>
                <a:t>q = -0.15 |e|/CuO (electrons)</a:t>
              </a:r>
            </a:p>
          </p:txBody>
        </p:sp>
        <p:sp>
          <p:nvSpPr>
            <p:cNvPr id="7" name="TextBox 6"/>
            <p:cNvSpPr txBox="1"/>
            <p:nvPr/>
          </p:nvSpPr>
          <p:spPr>
            <a:xfrm>
              <a:off x="1981200" y="6019800"/>
              <a:ext cx="1219200" cy="369332"/>
            </a:xfrm>
            <a:prstGeom prst="rect">
              <a:avLst/>
            </a:prstGeom>
            <a:noFill/>
          </p:spPr>
          <p:txBody>
            <a:bodyPr wrap="square" rtlCol="0">
              <a:spAutoFit/>
            </a:bodyPr>
            <a:lstStyle/>
            <a:p>
              <a:pPr algn="ctr"/>
              <a:r>
                <a:rPr lang="en-US" b="1" i="1" dirty="0" smtClean="0">
                  <a:sym typeface="Symbol"/>
                </a:rPr>
                <a:t></a:t>
              </a:r>
              <a:r>
                <a:rPr lang="en-US" b="1" dirty="0" smtClean="0">
                  <a:sym typeface="Symbol"/>
                </a:rPr>
                <a:t> = 1.2</a:t>
              </a:r>
              <a:endParaRPr lang="en-US" b="1" i="1" dirty="0"/>
            </a:p>
          </p:txBody>
        </p:sp>
        <p:sp>
          <p:nvSpPr>
            <p:cNvPr id="18" name="TextBox 17"/>
            <p:cNvSpPr txBox="1"/>
            <p:nvPr/>
          </p:nvSpPr>
          <p:spPr>
            <a:xfrm>
              <a:off x="5921190" y="6019800"/>
              <a:ext cx="1219200" cy="369332"/>
            </a:xfrm>
            <a:prstGeom prst="rect">
              <a:avLst/>
            </a:prstGeom>
            <a:noFill/>
          </p:spPr>
          <p:txBody>
            <a:bodyPr wrap="square" rtlCol="0">
              <a:spAutoFit/>
            </a:bodyPr>
            <a:lstStyle/>
            <a:p>
              <a:pPr algn="ctr"/>
              <a:r>
                <a:rPr lang="en-US" b="1" i="1" dirty="0" smtClean="0">
                  <a:sym typeface="Symbol"/>
                </a:rPr>
                <a:t></a:t>
              </a:r>
              <a:r>
                <a:rPr lang="en-US" b="1" dirty="0" smtClean="0">
                  <a:sym typeface="Symbol"/>
                </a:rPr>
                <a:t> = 0.7</a:t>
              </a:r>
              <a:endParaRPr lang="en-US" b="1" i="1" dirty="0"/>
            </a:p>
          </p:txBody>
        </p:sp>
      </p:grpSp>
    </p:spTree>
    <p:extLst>
      <p:ext uri="{BB962C8B-B14F-4D97-AF65-F5344CB8AC3E}">
        <p14:creationId xmlns:p14="http://schemas.microsoft.com/office/powerpoint/2010/main" val="23078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7772400" cy="685800"/>
          </a:xfrm>
        </p:spPr>
        <p:txBody>
          <a:bodyPr/>
          <a:lstStyle/>
          <a:p>
            <a:r>
              <a:rPr lang="en-US" sz="3200" dirty="0" smtClean="0">
                <a:latin typeface="Comic Sans MS" panose="030F0702030302020204" pitchFamily="66" charset="0"/>
              </a:rPr>
              <a:t>OK...What’s Next (Materials-Wise)?</a:t>
            </a:r>
            <a:endParaRPr lang="en-US" sz="3200" dirty="0">
              <a:latin typeface="Comic Sans MS" panose="030F0702030302020204" pitchFamily="66" charset="0"/>
            </a:endParaRPr>
          </a:p>
        </p:txBody>
      </p:sp>
      <p:sp>
        <p:nvSpPr>
          <p:cNvPr id="5" name="Content Placeholder 4"/>
          <p:cNvSpPr>
            <a:spLocks noGrp="1"/>
          </p:cNvSpPr>
          <p:nvPr>
            <p:ph idx="1"/>
          </p:nvPr>
        </p:nvSpPr>
        <p:spPr>
          <a:xfrm>
            <a:off x="381000" y="838200"/>
            <a:ext cx="8610600" cy="5257800"/>
          </a:xfrm>
        </p:spPr>
        <p:txBody>
          <a:bodyPr/>
          <a:lstStyle/>
          <a:p>
            <a:r>
              <a:rPr lang="en-US" sz="2400" dirty="0" smtClean="0">
                <a:latin typeface="Comic Sans MS" panose="030F0702030302020204" pitchFamily="66" charset="0"/>
              </a:rPr>
              <a:t>Force-</a:t>
            </a:r>
            <a:r>
              <a:rPr lang="en-US" sz="2400" dirty="0" err="1" smtClean="0">
                <a:latin typeface="Comic Sans MS" panose="030F0702030302020204" pitchFamily="66" charset="0"/>
              </a:rPr>
              <a:t>epi</a:t>
            </a:r>
            <a:r>
              <a:rPr lang="en-US" sz="2400" dirty="0" smtClean="0">
                <a:latin typeface="Comic Sans MS" panose="030F0702030302020204" pitchFamily="66" charset="0"/>
              </a:rPr>
              <a:t> 10 monolayers of </a:t>
            </a:r>
            <a:r>
              <a:rPr lang="en-US" sz="2400" dirty="0" err="1" smtClean="0">
                <a:latin typeface="Comic Sans MS" panose="030F0702030302020204" pitchFamily="66" charset="0"/>
              </a:rPr>
              <a:t>tet</a:t>
            </a:r>
            <a:r>
              <a:rPr lang="en-US" sz="2400" dirty="0" smtClean="0">
                <a:latin typeface="Comic Sans MS" panose="030F0702030302020204" pitchFamily="66" charset="0"/>
              </a:rPr>
              <a:t>-CuO</a:t>
            </a:r>
          </a:p>
          <a:p>
            <a:pPr lvl="1"/>
            <a:r>
              <a:rPr lang="en-US" sz="2000" dirty="0" smtClean="0">
                <a:latin typeface="Comic Sans MS" panose="030F0702030302020204" pitchFamily="66" charset="0"/>
              </a:rPr>
              <a:t>Overlay with 2 monolayers of Li as “neighborhood” dopant...look for SC</a:t>
            </a:r>
          </a:p>
          <a:p>
            <a:pPr lvl="1"/>
            <a:r>
              <a:rPr lang="en-US" sz="2000" dirty="0" smtClean="0">
                <a:latin typeface="Comic Sans MS" panose="030F0702030302020204" pitchFamily="66" charset="0"/>
              </a:rPr>
              <a:t>“Topological Metal?”  </a:t>
            </a:r>
            <a:r>
              <a:rPr lang="en-US" sz="2000" b="1" dirty="0" smtClean="0">
                <a:solidFill>
                  <a:srgbClr val="FF0000"/>
                </a:solidFill>
                <a:latin typeface="Comic Sans MS" panose="030F0702030302020204" pitchFamily="66" charset="0"/>
                <a:sym typeface="Wingdings"/>
              </a:rPr>
              <a:t></a:t>
            </a:r>
          </a:p>
          <a:p>
            <a:r>
              <a:rPr lang="en-US" sz="2400" dirty="0" smtClean="0">
                <a:latin typeface="Comic Sans MS" panose="030F0702030302020204" pitchFamily="66" charset="0"/>
              </a:rPr>
              <a:t>Look for explicit “phonon-</a:t>
            </a:r>
            <a:r>
              <a:rPr lang="en-US" sz="2400" dirty="0" err="1" smtClean="0">
                <a:latin typeface="Comic Sans MS" panose="030F0702030302020204" pitchFamily="66" charset="0"/>
              </a:rPr>
              <a:t>spinon</a:t>
            </a:r>
            <a:r>
              <a:rPr lang="en-US" sz="2400" dirty="0" smtClean="0">
                <a:latin typeface="Comic Sans MS" panose="030F0702030302020204" pitchFamily="66" charset="0"/>
              </a:rPr>
              <a:t>” coupling:</a:t>
            </a:r>
          </a:p>
          <a:p>
            <a:pPr lvl="1"/>
            <a:r>
              <a:rPr lang="en-US" sz="2000" dirty="0" smtClean="0">
                <a:latin typeface="Comic Sans MS" panose="030F0702030302020204" pitchFamily="66" charset="0"/>
              </a:rPr>
              <a:t>“Paramagnetic Dispersion Measurements at 77.3 </a:t>
            </a:r>
            <a:r>
              <a:rPr lang="en-US" sz="2000" dirty="0" smtClean="0">
                <a:latin typeface="Comic Sans MS" panose="030F0702030302020204" pitchFamily="66" charset="0"/>
                <a:sym typeface="Symbol"/>
              </a:rPr>
              <a:t>K,” C. Starr (MIT).  Examines the coupling between spins and phonons in transition metal carbonates and hydrates.</a:t>
            </a:r>
          </a:p>
          <a:p>
            <a:pPr lvl="1"/>
            <a:r>
              <a:rPr lang="en-US" sz="2000" dirty="0" smtClean="0">
                <a:latin typeface="Comic Sans MS" panose="030F0702030302020204" pitchFamily="66" charset="0"/>
                <a:sym typeface="Symbol"/>
              </a:rPr>
              <a:t>Published in Phys. Rev. 60, 241 </a:t>
            </a:r>
            <a:r>
              <a:rPr lang="en-US" dirty="0" smtClean="0">
                <a:solidFill>
                  <a:srgbClr val="FF0000"/>
                </a:solidFill>
                <a:latin typeface="Comic Sans MS" panose="030F0702030302020204" pitchFamily="66" charset="0"/>
                <a:sym typeface="Symbol"/>
              </a:rPr>
              <a:t>(1941!)</a:t>
            </a:r>
          </a:p>
          <a:p>
            <a:pPr lvl="1"/>
            <a:r>
              <a:rPr lang="en-US" sz="2000" dirty="0" smtClean="0">
                <a:latin typeface="Comic Sans MS" panose="030F0702030302020204" pitchFamily="66" charset="0"/>
                <a:sym typeface="Symbol"/>
              </a:rPr>
              <a:t>Have such studies been done on the copper oxide </a:t>
            </a:r>
            <a:r>
              <a:rPr lang="en-US" sz="2000" dirty="0" err="1" smtClean="0">
                <a:latin typeface="Comic Sans MS" panose="030F0702030302020204" pitchFamily="66" charset="0"/>
                <a:sym typeface="Symbol"/>
              </a:rPr>
              <a:t>perovskites</a:t>
            </a:r>
            <a:r>
              <a:rPr lang="en-US" sz="2000" dirty="0" smtClean="0">
                <a:latin typeface="Comic Sans MS" panose="030F0702030302020204" pitchFamily="66" charset="0"/>
                <a:sym typeface="Symbol"/>
              </a:rPr>
              <a:t>?  If not, why not?</a:t>
            </a:r>
          </a:p>
          <a:p>
            <a:r>
              <a:rPr lang="en-US" sz="2400" dirty="0" smtClean="0">
                <a:latin typeface="Comic Sans MS" panose="030F0702030302020204" pitchFamily="66" charset="0"/>
                <a:sym typeface="Symbol"/>
              </a:rPr>
              <a:t>Apparently no DFT(LDA+U) tools yet exist to calculate electron-phonon  in the presence of a finite Hubbard U...why not?</a:t>
            </a:r>
          </a:p>
          <a:p>
            <a:pPr marL="457200" lvl="1" indent="0">
              <a:buNone/>
            </a:pPr>
            <a:endParaRPr lang="en-US" dirty="0" smtClean="0">
              <a:latin typeface="Comic Sans MS" panose="030F0702030302020204" pitchFamily="66" charset="0"/>
              <a:sym typeface="Symbol"/>
            </a:endParaRPr>
          </a:p>
          <a:p>
            <a:pPr marL="457200" lvl="1" indent="0">
              <a:buNone/>
            </a:pPr>
            <a:endParaRPr lang="en-US" dirty="0" smtClean="0">
              <a:latin typeface="Comic Sans MS" panose="030F0702030302020204" pitchFamily="66" charset="0"/>
              <a:sym typeface="Symbol"/>
            </a:endParaRPr>
          </a:p>
          <a:p>
            <a:pPr lvl="1"/>
            <a:endParaRPr lang="en-US" sz="3600" dirty="0" smtClean="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554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17930"/>
            <a:ext cx="8991600" cy="1143000"/>
          </a:xfrm>
        </p:spPr>
        <p:txBody>
          <a:bodyPr>
            <a:normAutofit fontScale="90000"/>
          </a:bodyPr>
          <a:lstStyle/>
          <a:p>
            <a:r>
              <a:rPr lang="en-US" dirty="0" smtClean="0">
                <a:latin typeface="Comic Sans MS" panose="030F0702030302020204" pitchFamily="66" charset="0"/>
              </a:rPr>
              <a:t>Now for something slightly bigger...</a:t>
            </a:r>
            <a:br>
              <a:rPr lang="en-US" dirty="0" smtClean="0">
                <a:latin typeface="Comic Sans MS" panose="030F0702030302020204" pitchFamily="66" charset="0"/>
              </a:rPr>
            </a:br>
            <a:r>
              <a:rPr lang="en-US" dirty="0" smtClean="0">
                <a:latin typeface="Comic Sans MS" panose="030F0702030302020204" pitchFamily="66" charset="0"/>
              </a:rPr>
              <a:t>by 10</a:t>
            </a:r>
            <a:r>
              <a:rPr lang="en-US" baseline="30000" dirty="0" smtClean="0">
                <a:latin typeface="Comic Sans MS" panose="030F0702030302020204" pitchFamily="66" charset="0"/>
              </a:rPr>
              <a:t>19</a:t>
            </a:r>
            <a:r>
              <a:rPr lang="en-US" baseline="-25000" dirty="0" smtClean="0">
                <a:latin typeface="Comic Sans MS" panose="030F0702030302020204" pitchFamily="66" charset="0"/>
              </a:rPr>
              <a:t> </a:t>
            </a:r>
            <a:r>
              <a:rPr lang="en-US" dirty="0" smtClean="0">
                <a:latin typeface="Comic Sans MS" panose="030F0702030302020204" pitchFamily="66" charset="0"/>
              </a:rPr>
              <a:t> (</a:t>
            </a:r>
            <a:r>
              <a:rPr lang="en-US" dirty="0" err="1" smtClean="0">
                <a:latin typeface="Comic Sans MS" panose="030F0702030302020204" pitchFamily="66" charset="0"/>
              </a:rPr>
              <a:t>Exascale</a:t>
            </a:r>
            <a:r>
              <a:rPr lang="en-US" dirty="0" smtClean="0">
                <a:latin typeface="Comic Sans MS" panose="030F0702030302020204" pitchFamily="66" charset="0"/>
              </a:rPr>
              <a:t>!)</a:t>
            </a:r>
            <a:endParaRPr lang="en-US" dirty="0">
              <a:latin typeface="Comic Sans MS" panose="030F0702030302020204" pitchFamily="66" charset="0"/>
            </a:endParaRPr>
          </a:p>
        </p:txBody>
      </p:sp>
      <p:grpSp>
        <p:nvGrpSpPr>
          <p:cNvPr id="6" name="Group 5"/>
          <p:cNvGrpSpPr/>
          <p:nvPr/>
        </p:nvGrpSpPr>
        <p:grpSpPr>
          <a:xfrm>
            <a:off x="316788" y="1295400"/>
            <a:ext cx="3950412" cy="2649070"/>
            <a:chOff x="316788" y="1295400"/>
            <a:chExt cx="3950412" cy="2649070"/>
          </a:xfrm>
        </p:grpSpPr>
        <p:pic>
          <p:nvPicPr>
            <p:cNvPr id="17413" name="Picture 5"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88" y="1295400"/>
              <a:ext cx="3950412" cy="23140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3575138"/>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SuperCity</a:t>
              </a:r>
              <a:endParaRPr lang="en-US" b="1" dirty="0">
                <a:latin typeface="Comic Sans MS" panose="030F0702030302020204" pitchFamily="66" charset="0"/>
              </a:endParaRPr>
            </a:p>
          </p:txBody>
        </p:sp>
      </p:grpSp>
      <p:grpSp>
        <p:nvGrpSpPr>
          <p:cNvPr id="7" name="Group 6"/>
          <p:cNvGrpSpPr/>
          <p:nvPr/>
        </p:nvGrpSpPr>
        <p:grpSpPr>
          <a:xfrm>
            <a:off x="4791879" y="1295400"/>
            <a:ext cx="3971121" cy="2655332"/>
            <a:chOff x="4791879" y="1295400"/>
            <a:chExt cx="3971121" cy="2655332"/>
          </a:xfrm>
        </p:grpSpPr>
        <p:pic>
          <p:nvPicPr>
            <p:cNvPr id="17415" name="Picture 7" descr="C:\Users\PAULMI~1\AppData\Local\Temp\sc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879" y="1295400"/>
              <a:ext cx="3971121" cy="23146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67400" y="3581400"/>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SuperSuburb</a:t>
              </a:r>
              <a:endParaRPr lang="en-US" b="1" dirty="0">
                <a:latin typeface="Comic Sans MS" panose="030F0702030302020204" pitchFamily="66" charset="0"/>
              </a:endParaRPr>
            </a:p>
          </p:txBody>
        </p:sp>
      </p:grpSp>
      <p:grpSp>
        <p:nvGrpSpPr>
          <p:cNvPr id="8" name="Group 7"/>
          <p:cNvGrpSpPr/>
          <p:nvPr/>
        </p:nvGrpSpPr>
        <p:grpSpPr>
          <a:xfrm>
            <a:off x="316788" y="4114800"/>
            <a:ext cx="3950412" cy="2655332"/>
            <a:chOff x="316788" y="4114800"/>
            <a:chExt cx="3950412" cy="2655332"/>
          </a:xfrm>
        </p:grpSpPr>
        <p:pic>
          <p:nvPicPr>
            <p:cNvPr id="17417" name="Picture 9" descr="C:\Users\PAULMI~1\AppData\Local\Temp\sc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88" y="4114800"/>
              <a:ext cx="3950412" cy="23284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95400" y="6400800"/>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SuperGrid</a:t>
              </a:r>
              <a:endParaRPr lang="en-US" b="1" dirty="0">
                <a:latin typeface="Comic Sans MS" panose="030F0702030302020204" pitchFamily="66" charset="0"/>
              </a:endParaRPr>
            </a:p>
          </p:txBody>
        </p:sp>
      </p:grpSp>
      <p:grpSp>
        <p:nvGrpSpPr>
          <p:cNvPr id="9" name="Group 8"/>
          <p:cNvGrpSpPr/>
          <p:nvPr/>
        </p:nvGrpSpPr>
        <p:grpSpPr>
          <a:xfrm>
            <a:off x="4791879" y="4114800"/>
            <a:ext cx="3971121" cy="2658035"/>
            <a:chOff x="4791879" y="4114800"/>
            <a:chExt cx="3971121" cy="2658035"/>
          </a:xfrm>
        </p:grpSpPr>
        <p:pic>
          <p:nvPicPr>
            <p:cNvPr id="17419" name="Picture 11" descr="C:\Users\PAULMI~1\AppData\Local\Temp\scl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879" y="4114800"/>
              <a:ext cx="3971121" cy="2328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91200" y="6403503"/>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SuperTrain</a:t>
              </a:r>
              <a:endParaRPr lang="en-US" b="1" dirty="0">
                <a:latin typeface="Comic Sans MS" panose="030F0702030302020204" pitchFamily="66" charset="0"/>
              </a:endParaRPr>
            </a:p>
          </p:txBody>
        </p:sp>
      </p:grpSp>
    </p:spTree>
    <p:extLst>
      <p:ext uri="{BB962C8B-B14F-4D97-AF65-F5344CB8AC3E}">
        <p14:creationId xmlns:p14="http://schemas.microsoft.com/office/powerpoint/2010/main" val="13787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85800"/>
          </a:xfrm>
        </p:spPr>
        <p:txBody>
          <a:bodyPr>
            <a:noAutofit/>
          </a:bodyPr>
          <a:lstStyle/>
          <a:p>
            <a:r>
              <a:rPr lang="en-US" sz="3600" dirty="0" smtClean="0"/>
              <a:t>HTSC </a:t>
            </a:r>
            <a:r>
              <a:rPr lang="en-US" sz="3600" dirty="0" err="1" smtClean="0"/>
              <a:t>SuperCables</a:t>
            </a:r>
            <a:r>
              <a:rPr lang="en-US" sz="3600" dirty="0" smtClean="0"/>
              <a:t>:</a:t>
            </a:r>
            <a:br>
              <a:rPr lang="en-US" sz="3600" dirty="0" smtClean="0"/>
            </a:br>
            <a:r>
              <a:rPr lang="en-US" sz="3600" dirty="0" smtClean="0"/>
              <a:t>Past, Present, and...Future?</a:t>
            </a:r>
            <a:endParaRPr lang="en-US" sz="3600" dirty="0"/>
          </a:p>
        </p:txBody>
      </p:sp>
      <p:grpSp>
        <p:nvGrpSpPr>
          <p:cNvPr id="13" name="Group 12"/>
          <p:cNvGrpSpPr/>
          <p:nvPr/>
        </p:nvGrpSpPr>
        <p:grpSpPr>
          <a:xfrm>
            <a:off x="304800" y="1138511"/>
            <a:ext cx="2736849" cy="2366689"/>
            <a:chOff x="350838" y="986111"/>
            <a:chExt cx="2736849" cy="2366689"/>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838" y="986111"/>
              <a:ext cx="1477962" cy="236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335865"/>
              <a:ext cx="1258887" cy="19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389772" y="4343400"/>
            <a:ext cx="2449428" cy="1629679"/>
            <a:chOff x="2743200" y="2608263"/>
            <a:chExt cx="6172200" cy="3436881"/>
          </a:xfrm>
        </p:grpSpPr>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743200" y="2608263"/>
              <a:ext cx="6172200" cy="3411537"/>
            </a:xfrm>
            <a:prstGeom prst="rect">
              <a:avLst/>
            </a:prstGeom>
            <a:noFill/>
          </p:spPr>
        </p:pic>
        <p:sp>
          <p:nvSpPr>
            <p:cNvPr id="2" name="TextBox 1"/>
            <p:cNvSpPr txBox="1"/>
            <p:nvPr/>
          </p:nvSpPr>
          <p:spPr>
            <a:xfrm>
              <a:off x="3011486" y="4876800"/>
              <a:ext cx="2398714" cy="1168344"/>
            </a:xfrm>
            <a:prstGeom prst="rect">
              <a:avLst/>
            </a:prstGeom>
            <a:noFill/>
          </p:spPr>
          <p:txBody>
            <a:bodyPr wrap="square" rtlCol="0">
              <a:spAutoFit/>
            </a:bodyPr>
            <a:lstStyle/>
            <a:p>
              <a:r>
                <a:rPr lang="en-US" sz="1000" dirty="0" smtClean="0"/>
                <a:t>EPRI SCDC</a:t>
              </a:r>
            </a:p>
            <a:p>
              <a:r>
                <a:rPr lang="en-US" sz="1000" dirty="0" smtClean="0"/>
                <a:t>100 kV, 100 kA, 10 GW</a:t>
              </a:r>
              <a:endParaRPr lang="en-US" sz="1000" dirty="0"/>
            </a:p>
          </p:txBody>
        </p:sp>
      </p:grpSp>
      <p:grpSp>
        <p:nvGrpSpPr>
          <p:cNvPr id="8" name="Group 7"/>
          <p:cNvGrpSpPr/>
          <p:nvPr/>
        </p:nvGrpSpPr>
        <p:grpSpPr>
          <a:xfrm>
            <a:off x="3324225" y="1524000"/>
            <a:ext cx="2466975" cy="1400855"/>
            <a:chOff x="2486025" y="2452688"/>
            <a:chExt cx="4171950" cy="2369014"/>
          </a:xfrm>
        </p:grpSpPr>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025" y="2452688"/>
              <a:ext cx="41719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9802" y="4405313"/>
              <a:ext cx="2651772" cy="416389"/>
            </a:xfrm>
            <a:prstGeom prst="rect">
              <a:avLst/>
            </a:prstGeom>
            <a:noFill/>
          </p:spPr>
          <p:txBody>
            <a:bodyPr wrap="square" rtlCol="0">
              <a:spAutoFit/>
            </a:bodyPr>
            <a:lstStyle/>
            <a:p>
              <a:pPr algn="ctr"/>
              <a:r>
                <a:rPr lang="en-US" sz="1000" dirty="0" smtClean="0"/>
                <a:t>Sumitomo 66 kV 3-in-1</a:t>
              </a:r>
              <a:endParaRPr lang="en-US" sz="1000" dirty="0"/>
            </a:p>
          </p:txBody>
        </p:sp>
      </p:grpSp>
      <p:grpSp>
        <p:nvGrpSpPr>
          <p:cNvPr id="10" name="Group 9"/>
          <p:cNvGrpSpPr/>
          <p:nvPr/>
        </p:nvGrpSpPr>
        <p:grpSpPr>
          <a:xfrm>
            <a:off x="6096000" y="1296492"/>
            <a:ext cx="2830404" cy="2019479"/>
            <a:chOff x="1919288" y="1519238"/>
            <a:chExt cx="5353261" cy="3819525"/>
          </a:xfrm>
        </p:grpSpPr>
        <p:pic>
          <p:nvPicPr>
            <p:cNvPr id="215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8" y="1519238"/>
              <a:ext cx="53054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76800" y="4648200"/>
              <a:ext cx="2395749" cy="436582"/>
            </a:xfrm>
            <a:prstGeom prst="rect">
              <a:avLst/>
            </a:prstGeom>
            <a:noFill/>
          </p:spPr>
          <p:txBody>
            <a:bodyPr wrap="none" rtlCol="0">
              <a:spAutoFit/>
            </a:bodyPr>
            <a:lstStyle/>
            <a:p>
              <a:r>
                <a:rPr lang="en-US" sz="900" dirty="0" err="1" smtClean="0"/>
                <a:t>Furakawa</a:t>
              </a:r>
              <a:r>
                <a:rPr lang="en-US" sz="900" dirty="0" smtClean="0"/>
                <a:t>, 275 kV, 3 kA</a:t>
              </a:r>
              <a:endParaRPr lang="en-US" sz="900" dirty="0"/>
            </a:p>
          </p:txBody>
        </p:sp>
      </p:grpSp>
      <p:pic>
        <p:nvPicPr>
          <p:cNvPr id="2150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136318"/>
            <a:ext cx="2935287" cy="157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3276600" y="3798020"/>
            <a:ext cx="2960676" cy="2757412"/>
            <a:chOff x="3276600" y="3798020"/>
            <a:chExt cx="2960676" cy="2757412"/>
          </a:xfrm>
        </p:grpSpPr>
        <p:pic>
          <p:nvPicPr>
            <p:cNvPr id="215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798020"/>
              <a:ext cx="2960676" cy="245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114800" y="6324600"/>
              <a:ext cx="1219200" cy="230832"/>
            </a:xfrm>
            <a:prstGeom prst="rect">
              <a:avLst/>
            </a:prstGeom>
            <a:noFill/>
          </p:spPr>
          <p:txBody>
            <a:bodyPr wrap="square" rtlCol="0">
              <a:spAutoFit/>
            </a:bodyPr>
            <a:lstStyle/>
            <a:p>
              <a:pPr algn="ctr"/>
              <a:r>
                <a:rPr lang="en-US" sz="900" b="1" dirty="0" smtClean="0"/>
                <a:t>St. Petersburg, Russia</a:t>
              </a:r>
              <a:endParaRPr lang="en-US" sz="900" b="1" dirty="0"/>
            </a:p>
          </p:txBody>
        </p:sp>
      </p:grpSp>
      <p:grpSp>
        <p:nvGrpSpPr>
          <p:cNvPr id="17" name="Group 16"/>
          <p:cNvGrpSpPr/>
          <p:nvPr/>
        </p:nvGrpSpPr>
        <p:grpSpPr>
          <a:xfrm>
            <a:off x="228600" y="76200"/>
            <a:ext cx="8839200" cy="6705600"/>
            <a:chOff x="228600" y="76200"/>
            <a:chExt cx="8839200" cy="6705600"/>
          </a:xfrm>
        </p:grpSpPr>
        <p:cxnSp>
          <p:nvCxnSpPr>
            <p:cNvPr id="15" name="Straight Arrow Connector 14"/>
            <p:cNvCxnSpPr>
              <a:stCxn id="3" idx="1"/>
            </p:cNvCxnSpPr>
            <p:nvPr/>
          </p:nvCxnSpPr>
          <p:spPr>
            <a:xfrm>
              <a:off x="457200" y="495300"/>
              <a:ext cx="8077200" cy="5944716"/>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600" y="76200"/>
              <a:ext cx="914400" cy="369332"/>
            </a:xfrm>
            <a:prstGeom prst="rect">
              <a:avLst/>
            </a:prstGeom>
            <a:noFill/>
          </p:spPr>
          <p:txBody>
            <a:bodyPr wrap="square" rtlCol="0">
              <a:spAutoFit/>
            </a:bodyPr>
            <a:lstStyle/>
            <a:p>
              <a:r>
                <a:rPr lang="en-US" b="1" dirty="0" smtClean="0">
                  <a:solidFill>
                    <a:srgbClr val="0070C0"/>
                  </a:solidFill>
                </a:rPr>
                <a:t>~ 1997</a:t>
              </a:r>
              <a:endParaRPr lang="en-US" b="1" dirty="0">
                <a:solidFill>
                  <a:srgbClr val="0070C0"/>
                </a:solidFill>
              </a:endParaRPr>
            </a:p>
          </p:txBody>
        </p:sp>
        <p:sp>
          <p:nvSpPr>
            <p:cNvPr id="22" name="TextBox 21"/>
            <p:cNvSpPr txBox="1"/>
            <p:nvPr/>
          </p:nvSpPr>
          <p:spPr>
            <a:xfrm>
              <a:off x="8153400" y="6412468"/>
              <a:ext cx="914400" cy="369332"/>
            </a:xfrm>
            <a:prstGeom prst="rect">
              <a:avLst/>
            </a:prstGeom>
            <a:noFill/>
          </p:spPr>
          <p:txBody>
            <a:bodyPr wrap="square" rtlCol="0">
              <a:spAutoFit/>
            </a:bodyPr>
            <a:lstStyle/>
            <a:p>
              <a:r>
                <a:rPr lang="en-US" b="1" dirty="0" smtClean="0">
                  <a:solidFill>
                    <a:srgbClr val="0070C0"/>
                  </a:solidFill>
                </a:rPr>
                <a:t>~ 2014</a:t>
              </a:r>
              <a:endParaRPr lang="en-US" b="1" dirty="0">
                <a:solidFill>
                  <a:srgbClr val="0070C0"/>
                </a:solidFill>
              </a:endParaRPr>
            </a:p>
          </p:txBody>
        </p:sp>
      </p:grpSp>
    </p:spTree>
    <p:extLst>
      <p:ext uri="{BB962C8B-B14F-4D97-AF65-F5344CB8AC3E}">
        <p14:creationId xmlns:p14="http://schemas.microsoft.com/office/powerpoint/2010/main" val="27197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1509"/>
                                        </p:tgtEl>
                                        <p:attrNameLst>
                                          <p:attrName>style.visibility</p:attrName>
                                        </p:attrNameLst>
                                      </p:cBhvr>
                                      <p:to>
                                        <p:strVal val="visible"/>
                                      </p:to>
                                    </p:set>
                                    <p:anim calcmode="lin" valueType="num">
                                      <p:cBhvr additive="base">
                                        <p:cTn id="25" dur="500" fill="hold"/>
                                        <p:tgtEl>
                                          <p:spTgt spid="21509"/>
                                        </p:tgtEl>
                                        <p:attrNameLst>
                                          <p:attrName>ppt_x</p:attrName>
                                        </p:attrNameLst>
                                      </p:cBhvr>
                                      <p:tavLst>
                                        <p:tav tm="0">
                                          <p:val>
                                            <p:strVal val="0-#ppt_w/2"/>
                                          </p:val>
                                        </p:tav>
                                        <p:tav tm="100000">
                                          <p:val>
                                            <p:strVal val="#ppt_x"/>
                                          </p:val>
                                        </p:tav>
                                      </p:tavLst>
                                    </p:anim>
                                    <p:anim calcmode="lin" valueType="num">
                                      <p:cBhvr additive="base">
                                        <p:cTn id="26"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 Michael Grant\Pictures\ControlCenter4\Scan\CCI09192014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028" y="990600"/>
            <a:ext cx="8287972"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228600"/>
            <a:ext cx="6248400" cy="769441"/>
          </a:xfrm>
          <a:prstGeom prst="rect">
            <a:avLst/>
          </a:prstGeom>
          <a:noFill/>
        </p:spPr>
        <p:txBody>
          <a:bodyPr wrap="square" rtlCol="0">
            <a:spAutoFit/>
          </a:bodyPr>
          <a:lstStyle/>
          <a:p>
            <a:pPr algn="ctr"/>
            <a:r>
              <a:rPr lang="en-US" sz="4400" dirty="0" smtClean="0">
                <a:latin typeface="AR BLANCA" panose="02000000000000000000" pitchFamily="2" charset="0"/>
              </a:rPr>
              <a:t>Eta Kappa Nu, ‘60</a:t>
            </a:r>
            <a:endParaRPr lang="en-US" sz="4400" dirty="0">
              <a:latin typeface="AR BLANCA" panose="02000000000000000000" pitchFamily="2" charset="0"/>
            </a:endParaRPr>
          </a:p>
        </p:txBody>
      </p:sp>
    </p:spTree>
    <p:extLst>
      <p:ext uri="{BB962C8B-B14F-4D97-AF65-F5344CB8AC3E}">
        <p14:creationId xmlns:p14="http://schemas.microsoft.com/office/powerpoint/2010/main" val="1556876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939"/>
            <a:ext cx="7772400" cy="1143000"/>
          </a:xfrm>
        </p:spPr>
        <p:txBody>
          <a:bodyPr/>
          <a:lstStyle/>
          <a:p>
            <a:r>
              <a:rPr lang="en-US" sz="2800" b="1" dirty="0" smtClean="0">
                <a:latin typeface="Comic Sans MS" panose="030F0702030302020204" pitchFamily="66" charset="0"/>
              </a:rPr>
              <a:t>Required Reading!</a:t>
            </a:r>
            <a:br>
              <a:rPr lang="en-US" sz="2800" b="1" dirty="0" smtClean="0">
                <a:latin typeface="Comic Sans MS" panose="030F0702030302020204" pitchFamily="66" charset="0"/>
              </a:rPr>
            </a:br>
            <a:r>
              <a:rPr lang="en-US" sz="2800" b="1" dirty="0" smtClean="0">
                <a:latin typeface="Comic Sans MS" panose="030F0702030302020204" pitchFamily="66" charset="0"/>
              </a:rPr>
              <a:t>(Thanks to Steve </a:t>
            </a:r>
            <a:r>
              <a:rPr lang="en-US" sz="2800" b="1" dirty="0" err="1" smtClean="0">
                <a:latin typeface="Comic Sans MS" panose="030F0702030302020204" pitchFamily="66" charset="0"/>
              </a:rPr>
              <a:t>Eckroad</a:t>
            </a:r>
            <a:r>
              <a:rPr lang="en-US" sz="2800" b="1" dirty="0" smtClean="0">
                <a:latin typeface="Comic Sans MS" panose="030F0702030302020204" pitchFamily="66" charset="0"/>
              </a:rPr>
              <a:t>, EPRI)</a:t>
            </a:r>
            <a:endParaRPr lang="en-US" sz="2800" b="1" dirty="0">
              <a:latin typeface="Comic Sans MS" panose="030F0702030302020204" pitchFamily="66" charset="0"/>
            </a:endParaRPr>
          </a:p>
        </p:txBody>
      </p:sp>
      <p:sp>
        <p:nvSpPr>
          <p:cNvPr id="3" name="Content Placeholder 2"/>
          <p:cNvSpPr>
            <a:spLocks noGrp="1"/>
          </p:cNvSpPr>
          <p:nvPr>
            <p:ph idx="1"/>
          </p:nvPr>
        </p:nvSpPr>
        <p:spPr>
          <a:xfrm>
            <a:off x="685800" y="1219200"/>
            <a:ext cx="7772400" cy="5334000"/>
          </a:xfrm>
        </p:spPr>
        <p:txBody>
          <a:bodyPr/>
          <a:lstStyle/>
          <a:p>
            <a:r>
              <a:rPr lang="en-US" sz="2400" dirty="0" smtClean="0">
                <a:latin typeface="Comic Sans MS" panose="030F0702030302020204" pitchFamily="66" charset="0"/>
              </a:rPr>
              <a:t>Two EPRI Reports (available free from epri.com or w2agz.com)</a:t>
            </a:r>
          </a:p>
          <a:p>
            <a:pPr lvl="1"/>
            <a:r>
              <a:rPr lang="en-US" sz="2000" dirty="0" smtClean="0">
                <a:latin typeface="Comic Sans MS" panose="030F0702030302020204" pitchFamily="66" charset="0"/>
              </a:rPr>
              <a:t>(2012) </a:t>
            </a:r>
            <a:r>
              <a:rPr lang="en-US" sz="2000" dirty="0">
                <a:latin typeface="Comic Sans MS" panose="030F0702030302020204" pitchFamily="66" charset="0"/>
              </a:rPr>
              <a:t>Superconducting Power Equipment; Technology Watch 2012 (</a:t>
            </a:r>
            <a:r>
              <a:rPr lang="en-US" sz="2000" dirty="0" smtClean="0">
                <a:latin typeface="Comic Sans MS" panose="030F0702030302020204" pitchFamily="66" charset="0"/>
              </a:rPr>
              <a:t>1024190)</a:t>
            </a:r>
          </a:p>
          <a:p>
            <a:pPr lvl="1"/>
            <a:r>
              <a:rPr lang="en-US" sz="2000" dirty="0">
                <a:latin typeface="Comic Sans MS" panose="030F0702030302020204" pitchFamily="66" charset="0"/>
              </a:rPr>
              <a:t>(2013) SIU: Superconductivity for PDA (03002001</a:t>
            </a:r>
            <a:r>
              <a:rPr lang="en-US" sz="2000" dirty="0" smtClean="0">
                <a:latin typeface="Comic Sans MS" panose="030F0702030302020204" pitchFamily="66" charset="0"/>
              </a:rPr>
              <a:t>)</a:t>
            </a:r>
          </a:p>
          <a:p>
            <a:r>
              <a:rPr lang="en-US" sz="2400" dirty="0" smtClean="0">
                <a:latin typeface="Comic Sans MS" panose="030F0702030302020204" pitchFamily="66" charset="0"/>
              </a:rPr>
              <a:t>Bottom Lines:</a:t>
            </a:r>
          </a:p>
          <a:p>
            <a:pPr lvl="1"/>
            <a:r>
              <a:rPr lang="en-US" sz="2000" dirty="0" smtClean="0">
                <a:latin typeface="Comic Sans MS" panose="030F0702030302020204" pitchFamily="66" charset="0"/>
              </a:rPr>
              <a:t>Work continues on wire improvement and power application demonstration, although not at the pace of a decade ago.</a:t>
            </a:r>
          </a:p>
          <a:p>
            <a:pPr lvl="1"/>
            <a:r>
              <a:rPr lang="en-US" sz="2000" dirty="0" smtClean="0">
                <a:latin typeface="Comic Sans MS" panose="030F0702030302020204" pitchFamily="66" charset="0"/>
              </a:rPr>
              <a:t>HTSC materials performance and costs have matured.</a:t>
            </a:r>
          </a:p>
          <a:p>
            <a:pPr lvl="1"/>
            <a:r>
              <a:rPr lang="en-US" sz="2000" u="sng" dirty="0" smtClean="0">
                <a:latin typeface="Comic Sans MS" panose="030F0702030302020204" pitchFamily="66" charset="0"/>
              </a:rPr>
              <a:t>What’s needed is a strong business case for HTSC power applications.</a:t>
            </a:r>
          </a:p>
          <a:p>
            <a:pPr lvl="1"/>
            <a:r>
              <a:rPr lang="en-US" sz="2000" dirty="0" smtClean="0">
                <a:latin typeface="Comic Sans MS" panose="030F0702030302020204" pitchFamily="66" charset="0"/>
              </a:rPr>
              <a:t>Does there exist a “compelling need,” now or in the next decade, to effect a major and continuing deployment of HTSC in the electricity enterprise? </a:t>
            </a:r>
          </a:p>
          <a:p>
            <a:endParaRPr lang="en-US" sz="2400" dirty="0" smtClean="0">
              <a:latin typeface="Comic Sans MS" panose="030F0702030302020204" pitchFamily="66" charset="0"/>
            </a:endParaRPr>
          </a:p>
          <a:p>
            <a:pPr lvl="1"/>
            <a:endParaRPr lang="en-US" sz="1800" dirty="0" smtClean="0">
              <a:latin typeface="Comic Sans MS" panose="030F0702030302020204" pitchFamily="66" charset="0"/>
            </a:endParaRPr>
          </a:p>
          <a:p>
            <a:pPr marL="457200" lvl="1" indent="0">
              <a:buNone/>
            </a:pPr>
            <a:r>
              <a:rPr lang="en-US" sz="1800" dirty="0" smtClean="0">
                <a:latin typeface="Comic Sans MS" panose="030F0702030302020204" pitchFamily="66" charset="0"/>
              </a:rPr>
              <a:t>	</a:t>
            </a:r>
          </a:p>
        </p:txBody>
      </p:sp>
    </p:spTree>
    <p:extLst>
      <p:ext uri="{BB962C8B-B14F-4D97-AF65-F5344CB8AC3E}">
        <p14:creationId xmlns:p14="http://schemas.microsoft.com/office/powerpoint/2010/main" val="2959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6263"/>
            <a:ext cx="29432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3"/>
          <p:cNvSpPr>
            <a:spLocks noGrp="1"/>
          </p:cNvSpPr>
          <p:nvPr>
            <p:ph type="title"/>
          </p:nvPr>
        </p:nvSpPr>
        <p:spPr>
          <a:xfrm>
            <a:off x="3886200" y="274638"/>
            <a:ext cx="4800600" cy="1143000"/>
          </a:xfrm>
        </p:spPr>
        <p:txBody>
          <a:bodyPr/>
          <a:lstStyle/>
          <a:p>
            <a:r>
              <a:rPr lang="en-US" dirty="0" smtClean="0"/>
              <a:t>Pacific Intertie</a:t>
            </a:r>
          </a:p>
        </p:txBody>
      </p:sp>
      <p:sp>
        <p:nvSpPr>
          <p:cNvPr id="43012" name="TextBox 4"/>
          <p:cNvSpPr txBox="1">
            <a:spLocks noChangeArrowheads="1"/>
          </p:cNvSpPr>
          <p:nvPr/>
        </p:nvSpPr>
        <p:spPr bwMode="auto">
          <a:xfrm>
            <a:off x="4419600" y="137160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t> HVDC, +/- 500 kV, 3.1 kA, 3.1 GW</a:t>
            </a:r>
          </a:p>
          <a:p>
            <a:pPr eaLnBrk="1" hangingPunct="1">
              <a:buFont typeface="Arial" pitchFamily="34" charset="0"/>
              <a:buChar char="•"/>
            </a:pPr>
            <a:r>
              <a:rPr lang="en-US"/>
              <a:t> 1,362 km</a:t>
            </a:r>
          </a:p>
          <a:p>
            <a:pPr eaLnBrk="1" hangingPunct="1">
              <a:buFont typeface="Arial" pitchFamily="34" charset="0"/>
              <a:buChar char="•"/>
            </a:pPr>
            <a:r>
              <a:rPr lang="en-US"/>
              <a:t> ~50% of LA Power Consumption </a:t>
            </a:r>
          </a:p>
          <a:p>
            <a:pPr eaLnBrk="1" hangingPunct="1">
              <a:buFont typeface="Arial" pitchFamily="34" charset="0"/>
              <a:buChar char="•"/>
            </a:pPr>
            <a:r>
              <a:rPr lang="en-US"/>
              <a:t> T&amp;D Losses ~ 10%</a:t>
            </a:r>
          </a:p>
        </p:txBody>
      </p:sp>
      <p:grpSp>
        <p:nvGrpSpPr>
          <p:cNvPr id="7" name="Group 6"/>
          <p:cNvGrpSpPr/>
          <p:nvPr/>
        </p:nvGrpSpPr>
        <p:grpSpPr>
          <a:xfrm>
            <a:off x="5092854" y="2177526"/>
            <a:ext cx="2514600" cy="2242074"/>
            <a:chOff x="5092854" y="2177526"/>
            <a:chExt cx="2514600" cy="2242074"/>
          </a:xfrm>
        </p:grpSpPr>
        <p:sp>
          <p:nvSpPr>
            <p:cNvPr id="2" name="Oval 1"/>
            <p:cNvSpPr/>
            <p:nvPr/>
          </p:nvSpPr>
          <p:spPr>
            <a:xfrm>
              <a:off x="6117516" y="2177526"/>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92854" y="2942272"/>
              <a:ext cx="2514600" cy="1477328"/>
            </a:xfrm>
            <a:prstGeom prst="rect">
              <a:avLst/>
            </a:prstGeom>
            <a:noFill/>
            <a:ln w="25400">
              <a:solidFill>
                <a:srgbClr val="FF0000"/>
              </a:solidFill>
            </a:ln>
          </p:spPr>
          <p:txBody>
            <a:bodyPr wrap="square" rtlCol="0">
              <a:spAutoFit/>
            </a:bodyPr>
            <a:lstStyle/>
            <a:p>
              <a:r>
                <a:rPr lang="en-US" dirty="0" smtClean="0">
                  <a:latin typeface="Comic Sans MS" panose="030F0702030302020204" pitchFamily="66" charset="0"/>
                </a:rPr>
                <a:t>Tear down the PI and replace with HTSC underground cables to capture this saving?</a:t>
              </a:r>
              <a:endParaRPr lang="en-US" dirty="0">
                <a:latin typeface="Comic Sans MS" panose="030F0702030302020204" pitchFamily="66" charset="0"/>
              </a:endParaRPr>
            </a:p>
          </p:txBody>
        </p:sp>
        <p:cxnSp>
          <p:nvCxnSpPr>
            <p:cNvPr id="6" name="Straight Connector 5"/>
            <p:cNvCxnSpPr>
              <a:stCxn id="4" idx="0"/>
              <a:endCxn id="2" idx="4"/>
            </p:cNvCxnSpPr>
            <p:nvPr/>
          </p:nvCxnSpPr>
          <p:spPr>
            <a:xfrm flipH="1" flipV="1">
              <a:off x="6346116" y="2634726"/>
              <a:ext cx="4038" cy="3075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733800" y="4572000"/>
            <a:ext cx="5105400" cy="830997"/>
          </a:xfrm>
          <a:prstGeom prst="rect">
            <a:avLst/>
          </a:prstGeom>
          <a:noFill/>
        </p:spPr>
        <p:txBody>
          <a:bodyPr wrap="square" rtlCol="0">
            <a:spAutoFit/>
          </a:bodyPr>
          <a:lstStyle/>
          <a:p>
            <a:pPr algn="ctr"/>
            <a:r>
              <a:rPr lang="en-US" sz="2400" i="1" dirty="0" err="1" smtClean="0">
                <a:latin typeface="Comic Sans MS" panose="030F0702030302020204" pitchFamily="66" charset="0"/>
              </a:rPr>
              <a:t>Ain’t</a:t>
            </a:r>
            <a:r>
              <a:rPr lang="en-US" sz="2400" i="1" dirty="0" smtClean="0">
                <a:latin typeface="Comic Sans MS" panose="030F0702030302020204" pitchFamily="66" charset="0"/>
              </a:rPr>
              <a:t> </a:t>
            </a:r>
            <a:r>
              <a:rPr lang="en-US" sz="2400" i="1" dirty="0" err="1" smtClean="0">
                <a:latin typeface="Comic Sans MS" panose="030F0702030302020204" pitchFamily="66" charset="0"/>
              </a:rPr>
              <a:t>gonna</a:t>
            </a:r>
            <a:r>
              <a:rPr lang="en-US" sz="2400" i="1" dirty="0" smtClean="0">
                <a:latin typeface="Comic Sans MS" panose="030F0702030302020204" pitchFamily="66" charset="0"/>
              </a:rPr>
              <a:t> happen, baby! </a:t>
            </a:r>
          </a:p>
          <a:p>
            <a:pPr algn="ctr"/>
            <a:r>
              <a:rPr lang="en-US" sz="2400" i="1" dirty="0" smtClean="0">
                <a:latin typeface="Comic Sans MS" panose="030F0702030302020204" pitchFamily="66" charset="0"/>
              </a:rPr>
              <a:t> Not a “compelling need!”</a:t>
            </a:r>
            <a:endParaRPr lang="en-US" sz="2400" i="1" dirty="0">
              <a:latin typeface="Comic Sans MS" panose="030F0702030302020204" pitchFamily="66" charset="0"/>
            </a:endParaRPr>
          </a:p>
        </p:txBody>
      </p:sp>
      <p:sp>
        <p:nvSpPr>
          <p:cNvPr id="9" name="TextBox 8"/>
          <p:cNvSpPr txBox="1"/>
          <p:nvPr/>
        </p:nvSpPr>
        <p:spPr>
          <a:xfrm>
            <a:off x="3429000" y="5562600"/>
            <a:ext cx="5562600" cy="830997"/>
          </a:xfrm>
          <a:prstGeom prst="rect">
            <a:avLst/>
          </a:prstGeom>
          <a:noFill/>
        </p:spPr>
        <p:txBody>
          <a:bodyPr wrap="square" rtlCol="0">
            <a:spAutoFit/>
          </a:bodyPr>
          <a:lstStyle/>
          <a:p>
            <a:pPr algn="ctr"/>
            <a:r>
              <a:rPr lang="en-US" sz="2400" i="1" dirty="0" smtClean="0">
                <a:latin typeface="Comic Sans MS" panose="030F0702030302020204" pitchFamily="66" charset="0"/>
              </a:rPr>
              <a:t>Even should the cost of the wire be </a:t>
            </a:r>
            <a:r>
              <a:rPr lang="en-US" sz="2400" i="1" u="sng" dirty="0" smtClean="0">
                <a:latin typeface="Comic Sans MS" panose="030F0702030302020204" pitchFamily="66" charset="0"/>
              </a:rPr>
              <a:t>zero</a:t>
            </a:r>
            <a:r>
              <a:rPr lang="en-US" sz="2400" i="1" dirty="0" smtClean="0">
                <a:latin typeface="Comic Sans MS" panose="030F0702030302020204" pitchFamily="66" charset="0"/>
              </a:rPr>
              <a:t>!</a:t>
            </a:r>
            <a:endParaRPr lang="en-US" sz="2400" i="1" dirty="0">
              <a:latin typeface="Comic Sans MS" panose="030F0702030302020204" pitchFamily="66" charset="0"/>
            </a:endParaRPr>
          </a:p>
        </p:txBody>
      </p:sp>
    </p:spTree>
    <p:extLst>
      <p:ext uri="{BB962C8B-B14F-4D97-AF65-F5344CB8AC3E}">
        <p14:creationId xmlns:p14="http://schemas.microsoft.com/office/powerpoint/2010/main" val="32784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4000" dirty="0" smtClean="0">
                <a:latin typeface="Comic Sans MS" panose="030F0702030302020204" pitchFamily="66" charset="0"/>
              </a:rPr>
              <a:t>However, do we have a “compelling new opportunity?”</a:t>
            </a:r>
            <a:endParaRPr lang="en-US" sz="4000" dirty="0">
              <a:latin typeface="Comic Sans MS" panose="030F0702030302020204" pitchFamily="66"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43075"/>
            <a:ext cx="711517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1600200"/>
            <a:ext cx="1295400" cy="584775"/>
          </a:xfrm>
          <a:prstGeom prst="rect">
            <a:avLst/>
          </a:prstGeom>
          <a:noFill/>
        </p:spPr>
        <p:txBody>
          <a:bodyPr wrap="square" rtlCol="0">
            <a:spAutoFit/>
          </a:bodyPr>
          <a:lstStyle/>
          <a:p>
            <a:r>
              <a:rPr lang="en-US" sz="1600" i="1" dirty="0" smtClean="0">
                <a:latin typeface="Comic Sans MS" panose="030F0702030302020204" pitchFamily="66" charset="0"/>
              </a:rPr>
              <a:t>P.M. Grant, EPRI, 1998</a:t>
            </a:r>
            <a:endParaRPr lang="en-US" sz="1600" i="1" dirty="0">
              <a:latin typeface="Comic Sans MS" panose="030F0702030302020204" pitchFamily="66" charset="0"/>
            </a:endParaRPr>
          </a:p>
        </p:txBody>
      </p:sp>
      <p:sp>
        <p:nvSpPr>
          <p:cNvPr id="4" name="TextBox 3"/>
          <p:cNvSpPr txBox="1"/>
          <p:nvPr/>
        </p:nvSpPr>
        <p:spPr>
          <a:xfrm>
            <a:off x="7467600" y="3733800"/>
            <a:ext cx="1600200" cy="923330"/>
          </a:xfrm>
          <a:prstGeom prst="rect">
            <a:avLst/>
          </a:prstGeom>
          <a:noFill/>
        </p:spPr>
        <p:txBody>
          <a:bodyPr wrap="square" rtlCol="0">
            <a:spAutoFit/>
          </a:bodyPr>
          <a:lstStyle/>
          <a:p>
            <a:r>
              <a:rPr lang="en-US" b="1" i="1" dirty="0" smtClean="0"/>
              <a:t>...&amp; hydraulic fracturing , aka “fracking”</a:t>
            </a:r>
            <a:endParaRPr lang="en-US" b="1" i="1" dirty="0"/>
          </a:p>
        </p:txBody>
      </p:sp>
    </p:spTree>
    <p:extLst>
      <p:ext uri="{BB962C8B-B14F-4D97-AF65-F5344CB8AC3E}">
        <p14:creationId xmlns:p14="http://schemas.microsoft.com/office/powerpoint/2010/main" val="198928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320225"/>
            <a:ext cx="5943600" cy="584775"/>
          </a:xfrm>
          <a:prstGeom prst="rect">
            <a:avLst/>
          </a:prstGeom>
          <a:noFill/>
        </p:spPr>
        <p:txBody>
          <a:bodyPr wrap="square" rtlCol="0">
            <a:spAutoFit/>
          </a:bodyPr>
          <a:lstStyle/>
          <a:p>
            <a:pPr algn="ctr"/>
            <a:r>
              <a:rPr lang="en-US" sz="3200" b="1" i="1" u="sng" dirty="0" smtClean="0">
                <a:solidFill>
                  <a:srgbClr val="FF0000"/>
                </a:solidFill>
              </a:rPr>
              <a:t>Natural Gas &amp; Electricity!</a:t>
            </a:r>
            <a:endParaRPr lang="en-US" sz="3200" b="1" i="1" u="sng" dirty="0">
              <a:solidFill>
                <a:srgbClr val="FF0000"/>
              </a:solidFill>
            </a:endParaRPr>
          </a:p>
        </p:txBody>
      </p:sp>
      <p:graphicFrame>
        <p:nvGraphicFramePr>
          <p:cNvPr id="5" name="Chart 4"/>
          <p:cNvGraphicFramePr>
            <a:graphicFrameLocks/>
          </p:cNvGraphicFramePr>
          <p:nvPr>
            <p:extLst>
              <p:ext uri="{D42A27DB-BD31-4B8C-83A1-F6EECF244321}">
                <p14:modId xmlns:p14="http://schemas.microsoft.com/office/powerpoint/2010/main" val="3945837745"/>
              </p:ext>
            </p:extLst>
          </p:nvPr>
        </p:nvGraphicFramePr>
        <p:xfrm>
          <a:off x="1800224" y="1575375"/>
          <a:ext cx="5591175" cy="486727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6182380"/>
            <a:ext cx="9144000" cy="523220"/>
          </a:xfrm>
          <a:prstGeom prst="rect">
            <a:avLst/>
          </a:prstGeom>
          <a:noFill/>
        </p:spPr>
        <p:txBody>
          <a:bodyPr wrap="square" rtlCol="0">
            <a:spAutoFit/>
          </a:bodyPr>
          <a:lstStyle/>
          <a:p>
            <a:pPr algn="ctr"/>
            <a:r>
              <a:rPr lang="en-US" sz="2800" b="1" dirty="0" smtClean="0"/>
              <a:t>2012 USA Electricity Generation by Primary Fuel Source</a:t>
            </a:r>
            <a:endParaRPr lang="en-US" sz="2800" b="1" dirty="0"/>
          </a:p>
        </p:txBody>
      </p:sp>
      <p:sp>
        <p:nvSpPr>
          <p:cNvPr id="8" name="Cloud Callout 7"/>
          <p:cNvSpPr/>
          <p:nvPr/>
        </p:nvSpPr>
        <p:spPr>
          <a:xfrm>
            <a:off x="304800" y="4419600"/>
            <a:ext cx="1676400" cy="1371600"/>
          </a:xfrm>
          <a:prstGeom prst="cloudCallout">
            <a:avLst>
              <a:gd name="adj1" fmla="val 94257"/>
              <a:gd name="adj2" fmla="val -281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Wow!</a:t>
            </a:r>
            <a:endParaRPr lang="en-US" sz="2800" b="1" dirty="0">
              <a:solidFill>
                <a:srgbClr val="FF0000"/>
              </a:solidFill>
            </a:endParaRPr>
          </a:p>
        </p:txBody>
      </p:sp>
      <p:sp>
        <p:nvSpPr>
          <p:cNvPr id="3" name="Title 2"/>
          <p:cNvSpPr>
            <a:spLocks noGrp="1"/>
          </p:cNvSpPr>
          <p:nvPr>
            <p:ph type="title"/>
          </p:nvPr>
        </p:nvSpPr>
        <p:spPr>
          <a:xfrm>
            <a:off x="685800" y="76200"/>
            <a:ext cx="7772400" cy="1143000"/>
          </a:xfrm>
        </p:spPr>
        <p:txBody>
          <a:bodyPr/>
          <a:lstStyle/>
          <a:p>
            <a:r>
              <a:rPr lang="en-US" sz="2800" b="1" dirty="0" smtClean="0">
                <a:latin typeface="Comic Sans MS" panose="030F0702030302020204" pitchFamily="66" charset="0"/>
              </a:rPr>
              <a:t>Why not make dual-use of emerging gas pipeline rights-of-way to transport electricity via HTSC cables?</a:t>
            </a:r>
            <a:endParaRPr lang="en-US" sz="2800" b="1" dirty="0">
              <a:latin typeface="Comic Sans MS" panose="030F0702030302020204" pitchFamily="66" charset="0"/>
            </a:endParaRPr>
          </a:p>
        </p:txBody>
      </p:sp>
      <p:sp>
        <p:nvSpPr>
          <p:cNvPr id="7" name="TextBox 6"/>
          <p:cNvSpPr txBox="1"/>
          <p:nvPr/>
        </p:nvSpPr>
        <p:spPr>
          <a:xfrm>
            <a:off x="6705600" y="2133600"/>
            <a:ext cx="2362200" cy="923330"/>
          </a:xfrm>
          <a:prstGeom prst="rect">
            <a:avLst/>
          </a:prstGeom>
          <a:noFill/>
        </p:spPr>
        <p:txBody>
          <a:bodyPr wrap="square" rtlCol="0">
            <a:spAutoFit/>
          </a:bodyPr>
          <a:lstStyle/>
          <a:p>
            <a:r>
              <a:rPr lang="en-US" b="1" dirty="0" smtClean="0">
                <a:latin typeface="Comic Sans MS" panose="030F0702030302020204" pitchFamily="66" charset="0"/>
              </a:rPr>
              <a:t>“Fraternal Twins,”</a:t>
            </a:r>
          </a:p>
          <a:p>
            <a:r>
              <a:rPr lang="en-US" b="1" dirty="0" smtClean="0">
                <a:latin typeface="Comic Sans MS" panose="030F0702030302020204" pitchFamily="66" charset="0"/>
              </a:rPr>
              <a:t>Smart Grid News</a:t>
            </a:r>
          </a:p>
          <a:p>
            <a:r>
              <a:rPr lang="en-US" b="1" dirty="0" smtClean="0">
                <a:latin typeface="Comic Sans MS" panose="030F0702030302020204" pitchFamily="66" charset="0"/>
              </a:rPr>
              <a:t>16 April 2013</a:t>
            </a:r>
            <a:endParaRPr lang="en-US" b="1" dirty="0">
              <a:latin typeface="Comic Sans MS" panose="030F0702030302020204" pitchFamily="66" charset="0"/>
            </a:endParaRPr>
          </a:p>
        </p:txBody>
      </p:sp>
    </p:spTree>
    <p:extLst>
      <p:ext uri="{BB962C8B-B14F-4D97-AF65-F5344CB8AC3E}">
        <p14:creationId xmlns:p14="http://schemas.microsoft.com/office/powerpoint/2010/main" val="60704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4000" dirty="0" smtClean="0">
                <a:latin typeface="Comic Sans MS" panose="030F0702030302020204" pitchFamily="66" charset="0"/>
              </a:rPr>
              <a:t>Not exactly a new idea!</a:t>
            </a:r>
            <a:br>
              <a:rPr lang="en-US" sz="4000" dirty="0" smtClean="0">
                <a:latin typeface="Comic Sans MS" panose="030F0702030302020204" pitchFamily="66" charset="0"/>
              </a:rPr>
            </a:br>
            <a:r>
              <a:rPr lang="en-US" sz="4000" dirty="0" smtClean="0">
                <a:latin typeface="Comic Sans MS" panose="030F0702030302020204" pitchFamily="66" charset="0"/>
              </a:rPr>
              <a:t>(Terry Boston, TVA VP, 2001)</a:t>
            </a:r>
            <a:endParaRPr lang="en-US" sz="4000" dirty="0">
              <a:latin typeface="Comic Sans MS" panose="030F0702030302020204" pitchFamily="66"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695450"/>
            <a:ext cx="599122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6426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MI~1\AppData\Local\Temp\sc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1295402"/>
            <a:ext cx="6794499" cy="5020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AULMI~1\AppData\Local\Temp\sc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77" y="381001"/>
            <a:ext cx="2071969" cy="310434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4384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94932" y="685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2" idx="6"/>
          </p:cNvCxnSpPr>
          <p:nvPr/>
        </p:nvCxnSpPr>
        <p:spPr>
          <a:xfrm flipH="1">
            <a:off x="2590800" y="838200"/>
            <a:ext cx="4680332" cy="1905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152400" y="339821"/>
            <a:ext cx="6248400" cy="498379"/>
          </a:xfrm>
        </p:spPr>
        <p:txBody>
          <a:bodyPr>
            <a:noAutofit/>
          </a:bodyPr>
          <a:lstStyle/>
          <a:p>
            <a:r>
              <a:rPr lang="en-US" sz="2400" b="1" dirty="0" smtClean="0">
                <a:latin typeface="Comic Sans MS" panose="030F0702030302020204" pitchFamily="66" charset="0"/>
              </a:rPr>
              <a:t>Does “Keystone XL” Provide a “Compelling Opportunity” to </a:t>
            </a:r>
            <a:br>
              <a:rPr lang="en-US" sz="2400" b="1" dirty="0" smtClean="0">
                <a:latin typeface="Comic Sans MS" panose="030F0702030302020204" pitchFamily="66" charset="0"/>
              </a:rPr>
            </a:br>
            <a:r>
              <a:rPr lang="en-US" sz="2400" b="1" dirty="0" smtClean="0">
                <a:latin typeface="Comic Sans MS" panose="030F0702030302020204" pitchFamily="66" charset="0"/>
              </a:rPr>
              <a:t>“Raise  Our Fraternal Twins?”</a:t>
            </a:r>
            <a:endParaRPr lang="en-US" sz="2400" b="1" dirty="0"/>
          </a:p>
        </p:txBody>
      </p:sp>
      <p:sp>
        <p:nvSpPr>
          <p:cNvPr id="3" name="TextBox 2"/>
          <p:cNvSpPr txBox="1"/>
          <p:nvPr/>
        </p:nvSpPr>
        <p:spPr>
          <a:xfrm>
            <a:off x="6858000" y="3805650"/>
            <a:ext cx="2286000" cy="2308324"/>
          </a:xfrm>
          <a:prstGeom prst="rect">
            <a:avLst/>
          </a:prstGeom>
          <a:noFill/>
        </p:spPr>
        <p:txBody>
          <a:bodyPr wrap="square" rtlCol="0">
            <a:spAutoFit/>
          </a:bodyPr>
          <a:lstStyle/>
          <a:p>
            <a:r>
              <a:rPr lang="en-US" sz="1600" b="1" dirty="0" smtClean="0">
                <a:latin typeface="Comic Sans MS" panose="030F0702030302020204" pitchFamily="66" charset="0"/>
              </a:rPr>
              <a:t>Let’s encourage DOE to enlist EPRI, GTI, EIPC, INGAA,...in a collaboration to conduct an “engineering economy” study focused on the dual-use ROW concept.</a:t>
            </a:r>
            <a:endParaRPr lang="en-US" sz="1600" b="1" dirty="0">
              <a:latin typeface="Comic Sans MS" panose="030F0702030302020204" pitchFamily="66" charset="0"/>
            </a:endParaRPr>
          </a:p>
        </p:txBody>
      </p:sp>
    </p:spTree>
    <p:extLst>
      <p:ext uri="{BB962C8B-B14F-4D97-AF65-F5344CB8AC3E}">
        <p14:creationId xmlns:p14="http://schemas.microsoft.com/office/powerpoint/2010/main" val="20556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Mackenzie Valley Proposed Pipeline Rout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86" y="1358585"/>
            <a:ext cx="6785951" cy="534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0" y="381000"/>
            <a:ext cx="4694972" cy="523220"/>
          </a:xfrm>
          <a:prstGeom prst="rect">
            <a:avLst/>
          </a:prstGeom>
          <a:noFill/>
        </p:spPr>
        <p:txBody>
          <a:bodyPr wrap="square" rtlCol="0">
            <a:spAutoFit/>
          </a:bodyPr>
          <a:lstStyle/>
          <a:p>
            <a:pPr algn="ctr"/>
            <a:r>
              <a:rPr lang="en-US" sz="2800" b="1" dirty="0" smtClean="0">
                <a:latin typeface="Comic Sans MS" panose="030F0702030302020204" pitchFamily="66" charset="0"/>
              </a:rPr>
              <a:t>...and in the long term...</a:t>
            </a:r>
            <a:endParaRPr lang="en-US" sz="2800" b="1" dirty="0">
              <a:latin typeface="Comic Sans MS" panose="030F0702030302020204" pitchFamily="66"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88696"/>
            <a:ext cx="1828800" cy="92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0972" y="105050"/>
            <a:ext cx="1705828" cy="90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4784025" y="1295400"/>
            <a:ext cx="4283775" cy="307777"/>
          </a:xfrm>
          <a:prstGeom prst="rect">
            <a:avLst/>
          </a:prstGeom>
          <a:solidFill>
            <a:schemeClr val="bg1"/>
          </a:solidFill>
          <a:ln>
            <a:noFill/>
          </a:ln>
        </p:spPr>
        <p:txBody>
          <a:bodyPr wrap="square">
            <a:spAutoFit/>
          </a:bodyPr>
          <a:lstStyle>
            <a:lvl1pPr eaLnBrk="0" hangingPunct="0">
              <a:spcBef>
                <a:spcPct val="20000"/>
              </a:spcBef>
              <a:buChar char="•"/>
              <a:defRPr sz="3200">
                <a:solidFill>
                  <a:schemeClr val="tx1"/>
                </a:solidFill>
                <a:latin typeface="Comic Sans MS" pitchFamily="66" charset="0"/>
                <a:cs typeface="Arial" charset="0"/>
              </a:defRPr>
            </a:lvl1pPr>
            <a:lvl2pPr marL="742950" indent="-285750" eaLnBrk="0" hangingPunct="0">
              <a:spcBef>
                <a:spcPct val="20000"/>
              </a:spcBef>
              <a:buChar char="–"/>
              <a:defRPr sz="2800">
                <a:solidFill>
                  <a:schemeClr val="tx1"/>
                </a:solidFill>
                <a:latin typeface="Comic Sans MS" pitchFamily="66" charset="0"/>
                <a:cs typeface="Arial" charset="0"/>
              </a:defRPr>
            </a:lvl2pPr>
            <a:lvl3pPr marL="1143000" indent="-228600" eaLnBrk="0" hangingPunct="0">
              <a:spcBef>
                <a:spcPct val="20000"/>
              </a:spcBef>
              <a:buChar char="•"/>
              <a:defRPr sz="2400">
                <a:solidFill>
                  <a:schemeClr val="tx1"/>
                </a:solidFill>
                <a:latin typeface="Comic Sans MS" pitchFamily="66" charset="0"/>
                <a:cs typeface="Arial" charset="0"/>
              </a:defRPr>
            </a:lvl3pPr>
            <a:lvl4pPr marL="1600200" indent="-228600" eaLnBrk="0" hangingPunct="0">
              <a:spcBef>
                <a:spcPct val="20000"/>
              </a:spcBef>
              <a:buChar char="–"/>
              <a:defRPr sz="2000">
                <a:solidFill>
                  <a:schemeClr val="tx1"/>
                </a:solidFill>
                <a:latin typeface="Comic Sans MS" pitchFamily="66" charset="0"/>
                <a:cs typeface="Arial" charset="0"/>
              </a:defRPr>
            </a:lvl4pPr>
            <a:lvl5pPr marL="2057400" indent="-228600" eaLnBrk="0" hangingPunct="0">
              <a:spcBef>
                <a:spcPct val="20000"/>
              </a:spcBef>
              <a:buChar char="»"/>
              <a:defRPr sz="2000">
                <a:solidFill>
                  <a:schemeClr val="tx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omic Sans MS" pitchFamily="66" charset="0"/>
                <a:cs typeface="Arial" charset="0"/>
              </a:rPr>
              <a:t>Electricity Conversion Assumptions</a:t>
            </a:r>
          </a:p>
        </p:txBody>
      </p:sp>
      <p:graphicFrame>
        <p:nvGraphicFramePr>
          <p:cNvPr id="7" name="Group 50"/>
          <p:cNvGraphicFramePr>
            <a:graphicFrameLocks noGrp="1"/>
          </p:cNvGraphicFramePr>
          <p:nvPr>
            <p:extLst>
              <p:ext uri="{D42A27DB-BD31-4B8C-83A1-F6EECF244321}">
                <p14:modId xmlns:p14="http://schemas.microsoft.com/office/powerpoint/2010/main" val="2864660489"/>
              </p:ext>
            </p:extLst>
          </p:nvPr>
        </p:nvGraphicFramePr>
        <p:xfrm>
          <a:off x="5074844" y="1668571"/>
          <a:ext cx="3733800" cy="1763406"/>
        </p:xfrm>
        <a:graphic>
          <a:graphicData uri="http://schemas.openxmlformats.org/drawingml/2006/table">
            <a:tbl>
              <a:tblPr/>
              <a:tblGrid>
                <a:gridCol w="1866900"/>
                <a:gridCol w="1866900"/>
              </a:tblGrid>
              <a:tr h="124818">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Wellhead Power Capacity</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smtClean="0">
                          <a:ln>
                            <a:noFill/>
                          </a:ln>
                          <a:solidFill>
                            <a:srgbClr val="454545"/>
                          </a:solidFill>
                          <a:effectLst/>
                          <a:latin typeface="Arial" charset="0"/>
                        </a:rPr>
                        <a:t>18 GW (HHV)</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074">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Fraction Making Electricity</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33%</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074">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Thermal Power Consumed</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6 GW (HHV)</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6326">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Left to Transmit as LNG</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12 GW (HHV)</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6326">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CCGT Efficiency</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60%</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074">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smtClean="0">
                          <a:ln>
                            <a:noFill/>
                          </a:ln>
                          <a:solidFill>
                            <a:srgbClr val="454545"/>
                          </a:solidFill>
                          <a:effectLst/>
                          <a:latin typeface="Arial" charset="0"/>
                        </a:rPr>
                        <a:t>Electricity Output</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3.6 GW (+/- 18 kV, 100 kA)</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TextBox 2"/>
          <p:cNvSpPr txBox="1"/>
          <p:nvPr/>
        </p:nvSpPr>
        <p:spPr>
          <a:xfrm>
            <a:off x="6920637" y="3886200"/>
            <a:ext cx="2147163" cy="1908215"/>
          </a:xfrm>
          <a:prstGeom prst="rect">
            <a:avLst/>
          </a:prstGeom>
          <a:noFill/>
        </p:spPr>
        <p:txBody>
          <a:bodyPr wrap="square" rtlCol="0">
            <a:spAutoFit/>
          </a:bodyPr>
          <a:lstStyle/>
          <a:p>
            <a:r>
              <a:rPr lang="en-US" dirty="0" smtClean="0">
                <a:latin typeface="Comic Sans MS" panose="030F0702030302020204" pitchFamily="66" charset="0"/>
              </a:rPr>
              <a:t>“</a:t>
            </a:r>
            <a:r>
              <a:rPr lang="en-US" dirty="0" err="1" smtClean="0">
                <a:latin typeface="Comic Sans MS" panose="030F0702030302020204" pitchFamily="66" charset="0"/>
              </a:rPr>
              <a:t>Cryodelivery</a:t>
            </a:r>
            <a:r>
              <a:rPr lang="en-US" dirty="0" smtClean="0">
                <a:latin typeface="Comic Sans MS" panose="030F0702030302020204" pitchFamily="66" charset="0"/>
              </a:rPr>
              <a:t> Systems for the </a:t>
            </a:r>
            <a:r>
              <a:rPr lang="en-US" dirty="0" err="1" smtClean="0">
                <a:latin typeface="Comic Sans MS" panose="030F0702030302020204" pitchFamily="66" charset="0"/>
              </a:rPr>
              <a:t>Cotransmission</a:t>
            </a:r>
            <a:r>
              <a:rPr lang="en-US" dirty="0" smtClean="0">
                <a:latin typeface="Comic Sans MS" panose="030F0702030302020204" pitchFamily="66" charset="0"/>
              </a:rPr>
              <a:t> of Chemical and Electric Power,”</a:t>
            </a:r>
          </a:p>
          <a:p>
            <a:r>
              <a:rPr lang="en-US" sz="1400" i="1" dirty="0" smtClean="0">
                <a:latin typeface="Comic Sans MS" panose="030F0702030302020204" pitchFamily="66" charset="0"/>
              </a:rPr>
              <a:t>P.M. Grant, AIP Conf. Proc. 823, 291 (2006).</a:t>
            </a:r>
            <a:endParaRPr lang="en-US" sz="1400" i="1" dirty="0">
              <a:latin typeface="Comic Sans MS" panose="030F0702030302020204" pitchFamily="66" charset="0"/>
            </a:endParaRPr>
          </a:p>
        </p:txBody>
      </p:sp>
    </p:spTree>
    <p:extLst>
      <p:ext uri="{BB962C8B-B14F-4D97-AF65-F5344CB8AC3E}">
        <p14:creationId xmlns:p14="http://schemas.microsoft.com/office/powerpoint/2010/main" val="31142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56839"/>
            <a:ext cx="6858000" cy="484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H="1" flipV="1">
            <a:off x="1451796" y="3970402"/>
            <a:ext cx="1562633" cy="559473"/>
          </a:xfrm>
          <a:prstGeom prst="line">
            <a:avLst/>
          </a:prstGeom>
          <a:noFill/>
          <a:ln w="254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1371600" y="4081790"/>
            <a:ext cx="1676400" cy="261610"/>
          </a:xfrm>
          <a:prstGeom prst="rect">
            <a:avLst/>
          </a:prstGeom>
          <a:noFill/>
        </p:spPr>
        <p:txBody>
          <a:bodyPr wrap="square" rtlCol="0">
            <a:spAutoFit/>
          </a:bodyPr>
          <a:lstStyle/>
          <a:p>
            <a:pPr algn="ctr"/>
            <a:r>
              <a:rPr lang="en-US" sz="1100" b="1" dirty="0" smtClean="0">
                <a:solidFill>
                  <a:srgbClr val="000000"/>
                </a:solidFill>
              </a:rPr>
              <a:t>o Wroclaw</a:t>
            </a:r>
            <a:endParaRPr lang="en-US" sz="1100" b="1" dirty="0">
              <a:solidFill>
                <a:srgbClr val="000000"/>
              </a:solidFill>
            </a:endParaRPr>
          </a:p>
        </p:txBody>
      </p:sp>
      <p:sp>
        <p:nvSpPr>
          <p:cNvPr id="7" name="Rectangle 6"/>
          <p:cNvSpPr/>
          <p:nvPr/>
        </p:nvSpPr>
        <p:spPr>
          <a:xfrm>
            <a:off x="103358" y="533400"/>
            <a:ext cx="9040641" cy="1323439"/>
          </a:xfrm>
          <a:prstGeom prst="rect">
            <a:avLst/>
          </a:prstGeom>
        </p:spPr>
        <p:txBody>
          <a:bodyPr wrap="square">
            <a:spAutoFit/>
          </a:bodyPr>
          <a:lstStyle/>
          <a:p>
            <a:r>
              <a:rPr lang="en-US" sz="2000" b="1" dirty="0">
                <a:solidFill>
                  <a:srgbClr val="000000"/>
                </a:solidFill>
                <a:latin typeface="Comic Sans MS" panose="030F0702030302020204" pitchFamily="66" charset="0"/>
              </a:rPr>
              <a:t>The </a:t>
            </a:r>
            <a:r>
              <a:rPr lang="en-US" sz="2000" b="1" dirty="0" err="1">
                <a:solidFill>
                  <a:srgbClr val="000000"/>
                </a:solidFill>
                <a:latin typeface="Comic Sans MS" panose="030F0702030302020204" pitchFamily="66" charset="0"/>
              </a:rPr>
              <a:t>Wola</a:t>
            </a:r>
            <a:r>
              <a:rPr lang="en-US" sz="2000" b="1" dirty="0">
                <a:solidFill>
                  <a:srgbClr val="000000"/>
                </a:solidFill>
                <a:latin typeface="Comic Sans MS" panose="030F0702030302020204" pitchFamily="66" charset="0"/>
              </a:rPr>
              <a:t> </a:t>
            </a:r>
            <a:r>
              <a:rPr lang="en-US" sz="2000" b="1" dirty="0" err="1" smtClean="0">
                <a:solidFill>
                  <a:srgbClr val="000000"/>
                </a:solidFill>
                <a:latin typeface="Comic Sans MS" panose="030F0702030302020204" pitchFamily="66" charset="0"/>
              </a:rPr>
              <a:t>Obszańska</a:t>
            </a:r>
            <a:r>
              <a:rPr lang="en-US" sz="2000" b="1" dirty="0" smtClean="0">
                <a:solidFill>
                  <a:srgbClr val="000000"/>
                </a:solidFill>
                <a:latin typeface="Comic Sans MS" panose="030F0702030302020204" pitchFamily="66" charset="0"/>
              </a:rPr>
              <a:t> (</a:t>
            </a:r>
            <a:r>
              <a:rPr lang="en-US" sz="2000" b="1" u="sng" dirty="0" smtClean="0">
                <a:solidFill>
                  <a:srgbClr val="000000"/>
                </a:solidFill>
                <a:latin typeface="Comic Sans MS" panose="030F0702030302020204" pitchFamily="66" charset="0"/>
              </a:rPr>
              <a:t>Lublin</a:t>
            </a:r>
            <a:r>
              <a:rPr lang="en-US" sz="2000" b="1" dirty="0" smtClean="0">
                <a:solidFill>
                  <a:srgbClr val="000000"/>
                </a:solidFill>
                <a:latin typeface="Comic Sans MS" panose="030F0702030302020204" pitchFamily="66" charset="0"/>
              </a:rPr>
              <a:t>) gas </a:t>
            </a:r>
            <a:r>
              <a:rPr lang="en-US" sz="2000" b="1" dirty="0">
                <a:solidFill>
                  <a:srgbClr val="000000"/>
                </a:solidFill>
                <a:latin typeface="Comic Sans MS" panose="030F0702030302020204" pitchFamily="66" charset="0"/>
              </a:rPr>
              <a:t>field in </a:t>
            </a:r>
            <a:r>
              <a:rPr lang="en-US" sz="2000" b="1" dirty="0" smtClean="0">
                <a:solidFill>
                  <a:srgbClr val="000000"/>
                </a:solidFill>
                <a:latin typeface="Comic Sans MS" panose="030F0702030302020204" pitchFamily="66" charset="0"/>
              </a:rPr>
              <a:t>Poland/Ukraine </a:t>
            </a:r>
            <a:r>
              <a:rPr lang="en-US" sz="2000" b="1" dirty="0">
                <a:solidFill>
                  <a:srgbClr val="000000"/>
                </a:solidFill>
                <a:latin typeface="Comic Sans MS" panose="030F0702030302020204" pitchFamily="66" charset="0"/>
              </a:rPr>
              <a:t>was discovered in 1989. It began production in 1992 and produces natural gas. The total proven reserves of the </a:t>
            </a:r>
            <a:r>
              <a:rPr lang="en-US" sz="2000" b="1" dirty="0" err="1">
                <a:solidFill>
                  <a:srgbClr val="000000"/>
                </a:solidFill>
                <a:latin typeface="Comic Sans MS" panose="030F0702030302020204" pitchFamily="66" charset="0"/>
              </a:rPr>
              <a:t>Wola</a:t>
            </a:r>
            <a:r>
              <a:rPr lang="en-US" sz="2000" b="1" dirty="0">
                <a:solidFill>
                  <a:srgbClr val="000000"/>
                </a:solidFill>
                <a:latin typeface="Comic Sans MS" panose="030F0702030302020204" pitchFamily="66" charset="0"/>
              </a:rPr>
              <a:t> </a:t>
            </a:r>
            <a:r>
              <a:rPr lang="en-US" sz="2000" b="1" dirty="0" err="1">
                <a:solidFill>
                  <a:srgbClr val="000000"/>
                </a:solidFill>
                <a:latin typeface="Comic Sans MS" panose="030F0702030302020204" pitchFamily="66" charset="0"/>
              </a:rPr>
              <a:t>Obszańska</a:t>
            </a:r>
            <a:r>
              <a:rPr lang="en-US" sz="2000" b="1" dirty="0">
                <a:solidFill>
                  <a:srgbClr val="000000"/>
                </a:solidFill>
                <a:latin typeface="Comic Sans MS" panose="030F0702030302020204" pitchFamily="66" charset="0"/>
              </a:rPr>
              <a:t> gas field are around 37 billion cubic feet (1×10</a:t>
            </a:r>
            <a:r>
              <a:rPr lang="en-US" sz="2000" b="1" baseline="30000" dirty="0">
                <a:solidFill>
                  <a:srgbClr val="000000"/>
                </a:solidFill>
                <a:latin typeface="Comic Sans MS" panose="030F0702030302020204" pitchFamily="66" charset="0"/>
              </a:rPr>
              <a:t>9</a:t>
            </a:r>
            <a:r>
              <a:rPr lang="en-US" sz="2000" b="1" dirty="0">
                <a:solidFill>
                  <a:srgbClr val="000000"/>
                </a:solidFill>
                <a:latin typeface="Comic Sans MS" panose="030F0702030302020204" pitchFamily="66" charset="0"/>
              </a:rPr>
              <a:t>m³</a:t>
            </a:r>
            <a:r>
              <a:rPr lang="en-US" sz="2000" b="1" dirty="0" smtClean="0">
                <a:solidFill>
                  <a:srgbClr val="000000"/>
                </a:solidFill>
                <a:latin typeface="Comic Sans MS" panose="030F0702030302020204" pitchFamily="66" charset="0"/>
              </a:rPr>
              <a:t>).  “Dual-Pipe” to Berlin?</a:t>
            </a:r>
            <a:endParaRPr lang="en-US" sz="2000" b="1" dirty="0">
              <a:solidFill>
                <a:srgbClr val="000000"/>
              </a:solidFill>
              <a:latin typeface="Comic Sans MS" panose="030F0702030302020204" pitchFamily="66" charset="0"/>
            </a:endParaRPr>
          </a:p>
        </p:txBody>
      </p:sp>
      <p:cxnSp>
        <p:nvCxnSpPr>
          <p:cNvPr id="9" name="Straight Arrow Connector 8"/>
          <p:cNvCxnSpPr/>
          <p:nvPr/>
        </p:nvCxnSpPr>
        <p:spPr bwMode="auto">
          <a:xfrm flipH="1">
            <a:off x="3276600" y="1856839"/>
            <a:ext cx="3581400" cy="2673036"/>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1604196" y="0"/>
            <a:ext cx="5558604" cy="584775"/>
          </a:xfrm>
          <a:prstGeom prst="rect">
            <a:avLst/>
          </a:prstGeom>
          <a:noFill/>
        </p:spPr>
        <p:txBody>
          <a:bodyPr wrap="square" rtlCol="0">
            <a:spAutoFit/>
          </a:bodyPr>
          <a:lstStyle/>
          <a:p>
            <a:pPr algn="ctr"/>
            <a:r>
              <a:rPr lang="en-US" sz="3200" b="1" dirty="0" smtClean="0">
                <a:solidFill>
                  <a:srgbClr val="000000"/>
                </a:solidFill>
                <a:latin typeface="Comic Sans MS" panose="030F0702030302020204" pitchFamily="66" charset="0"/>
              </a:rPr>
              <a:t>Let’s Not Forget Europe!</a:t>
            </a:r>
            <a:endParaRPr lang="en-US" sz="3200" b="1" dirty="0">
              <a:solidFill>
                <a:srgbClr val="000000"/>
              </a:solidFill>
              <a:latin typeface="Comic Sans MS" panose="030F0702030302020204" pitchFamily="66" charset="0"/>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79" y="2743200"/>
            <a:ext cx="1743021" cy="1143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Image of National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435" y="4617069"/>
            <a:ext cx="1752165" cy="117413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bwMode="auto">
          <a:xfrm flipH="1">
            <a:off x="1828800" y="1856839"/>
            <a:ext cx="1981200" cy="2224951"/>
          </a:xfrm>
          <a:prstGeom prst="straightConnector1">
            <a:avLst/>
          </a:prstGeom>
          <a:noFill/>
          <a:ln w="25400" cap="flat" cmpd="sng" algn="ctr">
            <a:solidFill>
              <a:srgbClr val="00B05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078745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latin typeface="Comic Sans MS" panose="030F0702030302020204" pitchFamily="66" charset="0"/>
              </a:rPr>
              <a:t>Back to the Future</a:t>
            </a:r>
            <a:br>
              <a:rPr lang="en-US" dirty="0" smtClean="0">
                <a:latin typeface="Comic Sans MS" panose="030F0702030302020204" pitchFamily="66" charset="0"/>
              </a:rPr>
            </a:br>
            <a:r>
              <a:rPr lang="en-US" dirty="0" smtClean="0">
                <a:latin typeface="Comic Sans MS" panose="030F0702030302020204" pitchFamily="66" charset="0"/>
              </a:rPr>
              <a:t> (of </a:t>
            </a:r>
            <a:r>
              <a:rPr lang="en-US" dirty="0" err="1" smtClean="0">
                <a:latin typeface="Comic Sans MS" panose="030F0702030302020204" pitchFamily="66" charset="0"/>
              </a:rPr>
              <a:t>Nanoscale</a:t>
            </a:r>
            <a:r>
              <a:rPr lang="en-US" dirty="0" smtClean="0">
                <a:latin typeface="Comic Sans MS" panose="030F0702030302020204" pitchFamily="66" charset="0"/>
              </a:rPr>
              <a:t>!)</a:t>
            </a:r>
            <a:endParaRPr lang="en-US" dirty="0">
              <a:latin typeface="Comic Sans MS" panose="030F0702030302020204" pitchFamily="66" charset="0"/>
            </a:endParaRPr>
          </a:p>
        </p:txBody>
      </p:sp>
      <p:sp>
        <p:nvSpPr>
          <p:cNvPr id="3" name="Content Placeholder 2"/>
          <p:cNvSpPr>
            <a:spLocks noGrp="1"/>
          </p:cNvSpPr>
          <p:nvPr>
            <p:ph idx="1"/>
          </p:nvPr>
        </p:nvSpPr>
        <p:spPr>
          <a:xfrm>
            <a:off x="685800" y="1447800"/>
            <a:ext cx="7772400" cy="4648200"/>
          </a:xfrm>
        </p:spPr>
        <p:txBody>
          <a:bodyPr/>
          <a:lstStyle/>
          <a:p>
            <a:r>
              <a:rPr lang="en-US" sz="2400" dirty="0" smtClean="0">
                <a:latin typeface="Comic Sans MS" panose="030F0702030302020204" pitchFamily="66" charset="0"/>
              </a:rPr>
              <a:t>The Grand Challenge of Materials Science:</a:t>
            </a:r>
            <a:br>
              <a:rPr lang="en-US" sz="2400" dirty="0" smtClean="0">
                <a:latin typeface="Comic Sans MS" panose="030F0702030302020204" pitchFamily="66" charset="0"/>
              </a:rPr>
            </a:br>
            <a:r>
              <a:rPr lang="en-US" sz="2400" dirty="0" smtClean="0">
                <a:latin typeface="Comic Sans MS" panose="030F0702030302020204" pitchFamily="66" charset="0"/>
              </a:rPr>
              <a:t>Can we make a room temperature superconductor?</a:t>
            </a:r>
          </a:p>
          <a:p>
            <a:pPr lvl="1"/>
            <a:r>
              <a:rPr lang="en-US" sz="2000" dirty="0" smtClean="0">
                <a:latin typeface="Comic Sans MS" panose="030F0702030302020204" pitchFamily="66" charset="0"/>
              </a:rPr>
              <a:t>Bill Little says “yes” (1963)...simply surround a 1D metal chain with polarizable molecules and use “</a:t>
            </a:r>
            <a:r>
              <a:rPr lang="en-US" sz="2000" dirty="0" err="1" smtClean="0">
                <a:latin typeface="Comic Sans MS" panose="030F0702030302020204" pitchFamily="66" charset="0"/>
              </a:rPr>
              <a:t>excitons</a:t>
            </a:r>
            <a:r>
              <a:rPr lang="en-US" sz="2000" dirty="0" smtClean="0">
                <a:latin typeface="Comic Sans MS" panose="030F0702030302020204" pitchFamily="66" charset="0"/>
              </a:rPr>
              <a:t>” as the “pairing boson.”</a:t>
            </a:r>
          </a:p>
          <a:p>
            <a:pPr lvl="1"/>
            <a:r>
              <a:rPr lang="en-US" sz="2000" dirty="0" smtClean="0">
                <a:latin typeface="Comic Sans MS" panose="030F0702030302020204" pitchFamily="66" charset="0"/>
              </a:rPr>
              <a:t>Problem:  Periodic 1D metals are unstable and want to became insulators (dimerization).</a:t>
            </a:r>
          </a:p>
          <a:p>
            <a:r>
              <a:rPr lang="en-US" sz="2400" dirty="0" smtClean="0">
                <a:latin typeface="Comic Sans MS" panose="030F0702030302020204" pitchFamily="66" charset="0"/>
              </a:rPr>
              <a:t>Solution:</a:t>
            </a:r>
          </a:p>
          <a:p>
            <a:pPr lvl="1"/>
            <a:r>
              <a:rPr lang="en-US" sz="2000" dirty="0" smtClean="0">
                <a:latin typeface="Comic Sans MS" panose="030F0702030302020204" pitchFamily="66" charset="0"/>
              </a:rPr>
              <a:t>Create a 1D Fibonacci (</a:t>
            </a:r>
            <a:r>
              <a:rPr lang="en-US" sz="2000" dirty="0" err="1" smtClean="0">
                <a:latin typeface="Comic Sans MS" panose="030F0702030302020204" pitchFamily="66" charset="0"/>
              </a:rPr>
              <a:t>quasiperiodic</a:t>
            </a:r>
            <a:r>
              <a:rPr lang="en-US" sz="2000" dirty="0" smtClean="0">
                <a:latin typeface="Comic Sans MS" panose="030F0702030302020204" pitchFamily="66" charset="0"/>
              </a:rPr>
              <a:t>) chain of “metal” atoms that resists CDW and dimerization “gapping” </a:t>
            </a:r>
            <a:r>
              <a:rPr lang="en-US" sz="2000" dirty="0" err="1" smtClean="0">
                <a:latin typeface="Comic Sans MS" panose="030F0702030302020204" pitchFamily="66" charset="0"/>
              </a:rPr>
              <a:t>instabilies</a:t>
            </a:r>
            <a:r>
              <a:rPr lang="en-US" sz="2000" dirty="0" smtClean="0">
                <a:latin typeface="Comic Sans MS" panose="030F0702030302020204" pitchFamily="66" charset="0"/>
              </a:rPr>
              <a:t> on a suitable “polarizable” substrate.</a:t>
            </a:r>
          </a:p>
          <a:p>
            <a:pPr lvl="1"/>
            <a:r>
              <a:rPr lang="en-US" sz="2000" dirty="0" smtClean="0">
                <a:latin typeface="Comic Sans MS" panose="030F0702030302020204" pitchFamily="66" charset="0"/>
              </a:rPr>
              <a:t>How?  “Decorate” a dislocation line on the [100] surface of STO, SRO, Si...</a:t>
            </a:r>
          </a:p>
          <a:p>
            <a:endParaRPr lang="en-US" sz="2400" dirty="0">
              <a:latin typeface="Comic Sans MS" panose="030F0702030302020204" pitchFamily="66" charset="0"/>
            </a:endParaRPr>
          </a:p>
        </p:txBody>
      </p:sp>
    </p:spTree>
    <p:extLst>
      <p:ext uri="{BB962C8B-B14F-4D97-AF65-F5344CB8AC3E}">
        <p14:creationId xmlns:p14="http://schemas.microsoft.com/office/powerpoint/2010/main" val="98707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057275"/>
            <a:ext cx="69151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2133600" y="5481638"/>
            <a:ext cx="6400800" cy="457200"/>
            <a:chOff x="2057400" y="5181600"/>
            <a:chExt cx="6400800" cy="457200"/>
          </a:xfrm>
        </p:grpSpPr>
        <p:cxnSp>
          <p:nvCxnSpPr>
            <p:cNvPr id="7" name="Straight Arrow Connector 6"/>
            <p:cNvCxnSpPr/>
            <p:nvPr/>
          </p:nvCxnSpPr>
          <p:spPr>
            <a:xfrm rot="16200000" flipH="1">
              <a:off x="1905000" y="5334000"/>
              <a:ext cx="457200" cy="152400"/>
            </a:xfrm>
            <a:prstGeom prst="straightConnector1">
              <a:avLst/>
            </a:prstGeom>
            <a:ln>
              <a:solidFill>
                <a:srgbClr val="FF33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5181600"/>
              <a:ext cx="6096000" cy="400050"/>
            </a:xfrm>
            <a:prstGeom prst="rect">
              <a:avLst/>
            </a:prstGeom>
            <a:solidFill>
              <a:schemeClr val="accent5">
                <a:lumMod val="75000"/>
              </a:schemeClr>
            </a:solidFill>
          </p:spPr>
          <p:txBody>
            <a:bodyPr>
              <a:spAutoFit/>
            </a:bodyPr>
            <a:lstStyle/>
            <a:p>
              <a:pPr>
                <a:defRPr/>
              </a:pPr>
              <a:r>
                <a:rPr lang="en-US" sz="2000" b="1" dirty="0">
                  <a:latin typeface="Arial" charset="0"/>
                </a:rPr>
                <a:t>tan </a:t>
              </a:r>
              <a:r>
                <a:rPr lang="en-US" sz="2000" b="1" dirty="0">
                  <a:latin typeface="Arial" charset="0"/>
                  <a:sym typeface="Symbol"/>
                </a:rPr>
                <a:t> = 1/ ;  = (1 + 5)/2 = 1.618… ;  = 31.717…°</a:t>
              </a:r>
              <a:endParaRPr lang="en-US" sz="2000" b="1" dirty="0">
                <a:latin typeface="Arial" charset="0"/>
              </a:endParaRPr>
            </a:p>
          </p:txBody>
        </p:sp>
      </p:grpSp>
      <p:sp>
        <p:nvSpPr>
          <p:cNvPr id="18436" name="Title 11"/>
          <p:cNvSpPr>
            <a:spLocks noGrp="1"/>
          </p:cNvSpPr>
          <p:nvPr>
            <p:ph type="title"/>
          </p:nvPr>
        </p:nvSpPr>
        <p:spPr>
          <a:xfrm>
            <a:off x="457200" y="0"/>
            <a:ext cx="8229600" cy="838200"/>
          </a:xfrm>
        </p:spPr>
        <p:txBody>
          <a:bodyPr/>
          <a:lstStyle/>
          <a:p>
            <a:r>
              <a:rPr lang="en-US" altLang="en-US" sz="3600" dirty="0" smtClean="0"/>
              <a:t>A Fibonacci “Dislocation Line”</a:t>
            </a:r>
          </a:p>
        </p:txBody>
      </p:sp>
      <p:sp>
        <p:nvSpPr>
          <p:cNvPr id="14" name="Oval 13"/>
          <p:cNvSpPr/>
          <p:nvPr/>
        </p:nvSpPr>
        <p:spPr>
          <a:xfrm>
            <a:off x="5972175" y="3576638"/>
            <a:ext cx="1295400" cy="533400"/>
          </a:xfrm>
          <a:prstGeom prst="ellipse">
            <a:avLst/>
          </a:prstGeom>
          <a:solidFill>
            <a:schemeClr val="accent5"/>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STO ?</a:t>
            </a:r>
          </a:p>
        </p:txBody>
      </p:sp>
      <p:sp>
        <p:nvSpPr>
          <p:cNvPr id="15" name="Oval 14"/>
          <p:cNvSpPr/>
          <p:nvPr/>
        </p:nvSpPr>
        <p:spPr>
          <a:xfrm>
            <a:off x="1752600" y="3576638"/>
            <a:ext cx="1295400" cy="533400"/>
          </a:xfrm>
          <a:prstGeom prst="ellipse">
            <a:avLst/>
          </a:prstGeom>
          <a:solidFill>
            <a:schemeClr val="accent5"/>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3300"/>
                </a:solidFill>
              </a:rPr>
              <a:t>SRO !</a:t>
            </a:r>
          </a:p>
        </p:txBody>
      </p:sp>
      <p:grpSp>
        <p:nvGrpSpPr>
          <p:cNvPr id="3" name="Group 38"/>
          <p:cNvGrpSpPr>
            <a:grpSpLocks/>
          </p:cNvGrpSpPr>
          <p:nvPr/>
        </p:nvGrpSpPr>
        <p:grpSpPr bwMode="auto">
          <a:xfrm>
            <a:off x="2085975" y="1995488"/>
            <a:ext cx="6067425" cy="3524250"/>
            <a:chOff x="2085976" y="1995488"/>
            <a:chExt cx="6067416" cy="3524256"/>
          </a:xfrm>
        </p:grpSpPr>
        <p:grpSp>
          <p:nvGrpSpPr>
            <p:cNvPr id="18441" name="Group 17"/>
            <p:cNvGrpSpPr>
              <a:grpSpLocks/>
            </p:cNvGrpSpPr>
            <p:nvPr/>
          </p:nvGrpSpPr>
          <p:grpSpPr bwMode="auto">
            <a:xfrm>
              <a:off x="2085976" y="4921812"/>
              <a:ext cx="533400" cy="597932"/>
              <a:chOff x="457200" y="4736068"/>
              <a:chExt cx="533400" cy="597932"/>
            </a:xfrm>
          </p:grpSpPr>
          <p:sp>
            <p:nvSpPr>
              <p:cNvPr id="16" name="Oval 15"/>
              <p:cNvSpPr/>
              <p:nvPr/>
            </p:nvSpPr>
            <p:spPr>
              <a:xfrm>
                <a:off x="533400" y="51054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61" name="TextBox 16"/>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2" name="Group 18"/>
            <p:cNvGrpSpPr>
              <a:grpSpLocks/>
            </p:cNvGrpSpPr>
            <p:nvPr/>
          </p:nvGrpSpPr>
          <p:grpSpPr bwMode="auto">
            <a:xfrm>
              <a:off x="3767136" y="3852864"/>
              <a:ext cx="533400" cy="597932"/>
              <a:chOff x="457200" y="4736068"/>
              <a:chExt cx="533400" cy="597932"/>
            </a:xfrm>
          </p:grpSpPr>
          <p:sp>
            <p:nvSpPr>
              <p:cNvPr id="20" name="Oval 19"/>
              <p:cNvSpPr/>
              <p:nvPr/>
            </p:nvSpPr>
            <p:spPr>
              <a:xfrm>
                <a:off x="533401" y="5105958"/>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59" name="TextBox 20"/>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B0F0"/>
                    </a:solidFill>
                  </a:rPr>
                  <a:t>Al</a:t>
                </a:r>
              </a:p>
            </p:txBody>
          </p:sp>
        </p:grpSp>
        <p:grpSp>
          <p:nvGrpSpPr>
            <p:cNvPr id="18443" name="Group 21"/>
            <p:cNvGrpSpPr>
              <a:grpSpLocks/>
            </p:cNvGrpSpPr>
            <p:nvPr/>
          </p:nvGrpSpPr>
          <p:grpSpPr bwMode="auto">
            <a:xfrm>
              <a:off x="4752976" y="3252800"/>
              <a:ext cx="533400" cy="597932"/>
              <a:chOff x="457200" y="4736068"/>
              <a:chExt cx="533400" cy="597932"/>
            </a:xfrm>
          </p:grpSpPr>
          <p:sp>
            <p:nvSpPr>
              <p:cNvPr id="23" name="Oval 22"/>
              <p:cNvSpPr/>
              <p:nvPr/>
            </p:nvSpPr>
            <p:spPr>
              <a:xfrm>
                <a:off x="533396" y="5105946"/>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57" name="TextBox 23"/>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4" name="Group 24"/>
            <p:cNvGrpSpPr>
              <a:grpSpLocks/>
            </p:cNvGrpSpPr>
            <p:nvPr/>
          </p:nvGrpSpPr>
          <p:grpSpPr bwMode="auto">
            <a:xfrm>
              <a:off x="6543672" y="2181224"/>
              <a:ext cx="533400" cy="597932"/>
              <a:chOff x="457200" y="4736068"/>
              <a:chExt cx="533400" cy="597932"/>
            </a:xfrm>
          </p:grpSpPr>
          <p:sp>
            <p:nvSpPr>
              <p:cNvPr id="26" name="Oval 25"/>
              <p:cNvSpPr/>
              <p:nvPr/>
            </p:nvSpPr>
            <p:spPr>
              <a:xfrm>
                <a:off x="533397" y="5105958"/>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55" name="TextBox 26"/>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5" name="Group 30"/>
            <p:cNvGrpSpPr>
              <a:grpSpLocks/>
            </p:cNvGrpSpPr>
            <p:nvPr/>
          </p:nvGrpSpPr>
          <p:grpSpPr bwMode="auto">
            <a:xfrm>
              <a:off x="3171824" y="4643440"/>
              <a:ext cx="609600" cy="609600"/>
              <a:chOff x="533400" y="5029200"/>
              <a:chExt cx="609600" cy="609600"/>
            </a:xfrm>
          </p:grpSpPr>
          <p:sp>
            <p:nvSpPr>
              <p:cNvPr id="29" name="Oval 28"/>
              <p:cNvSpPr/>
              <p:nvPr/>
            </p:nvSpPr>
            <p:spPr>
              <a:xfrm>
                <a:off x="533400" y="5029203"/>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53" name="TextBox 29"/>
              <p:cNvSpPr txBox="1">
                <a:spLocks noChangeArrowheads="1"/>
              </p:cNvSpPr>
              <p:nvPr/>
            </p:nvSpPr>
            <p:spPr bwMode="auto">
              <a:xfrm>
                <a:off x="609600" y="52694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6" name="Group 32"/>
            <p:cNvGrpSpPr>
              <a:grpSpLocks/>
            </p:cNvGrpSpPr>
            <p:nvPr/>
          </p:nvGrpSpPr>
          <p:grpSpPr bwMode="auto">
            <a:xfrm>
              <a:off x="5876928" y="3005136"/>
              <a:ext cx="609600" cy="609600"/>
              <a:chOff x="533400" y="5029200"/>
              <a:chExt cx="609600" cy="609600"/>
            </a:xfrm>
          </p:grpSpPr>
          <p:sp>
            <p:nvSpPr>
              <p:cNvPr id="34" name="Oval 33"/>
              <p:cNvSpPr/>
              <p:nvPr/>
            </p:nvSpPr>
            <p:spPr>
              <a:xfrm>
                <a:off x="533392" y="5029204"/>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51" name="TextBox 34"/>
              <p:cNvSpPr txBox="1">
                <a:spLocks noChangeArrowheads="1"/>
              </p:cNvSpPr>
              <p:nvPr/>
            </p:nvSpPr>
            <p:spPr bwMode="auto">
              <a:xfrm>
                <a:off x="609600" y="52694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7" name="Group 35"/>
            <p:cNvGrpSpPr>
              <a:grpSpLocks/>
            </p:cNvGrpSpPr>
            <p:nvPr/>
          </p:nvGrpSpPr>
          <p:grpSpPr bwMode="auto">
            <a:xfrm>
              <a:off x="7543792" y="1995488"/>
              <a:ext cx="609600" cy="609600"/>
              <a:chOff x="533400" y="5029200"/>
              <a:chExt cx="609600" cy="609600"/>
            </a:xfrm>
          </p:grpSpPr>
          <p:sp>
            <p:nvSpPr>
              <p:cNvPr id="37" name="Oval 36"/>
              <p:cNvSpPr/>
              <p:nvPr/>
            </p:nvSpPr>
            <p:spPr>
              <a:xfrm>
                <a:off x="533401" y="50292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49" name="TextBox 37"/>
              <p:cNvSpPr txBox="1">
                <a:spLocks noChangeArrowheads="1"/>
              </p:cNvSpPr>
              <p:nvPr/>
            </p:nvSpPr>
            <p:spPr bwMode="auto">
              <a:xfrm>
                <a:off x="609600" y="52694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sp>
        <p:nvSpPr>
          <p:cNvPr id="40" name="TextBox 39"/>
          <p:cNvSpPr txBox="1">
            <a:spLocks noChangeArrowheads="1"/>
          </p:cNvSpPr>
          <p:nvPr/>
        </p:nvSpPr>
        <p:spPr bwMode="auto">
          <a:xfrm>
            <a:off x="1752600" y="6324600"/>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t>L = 4.058 Å (fcc edge)               s = 2.869 Å (fcc diag) </a:t>
            </a:r>
          </a:p>
        </p:txBody>
      </p:sp>
      <p:sp>
        <p:nvSpPr>
          <p:cNvPr id="4" name="TextBox 3"/>
          <p:cNvSpPr txBox="1"/>
          <p:nvPr/>
        </p:nvSpPr>
        <p:spPr>
          <a:xfrm>
            <a:off x="1219200" y="762000"/>
            <a:ext cx="6505575" cy="369332"/>
          </a:xfrm>
          <a:prstGeom prst="rect">
            <a:avLst/>
          </a:prstGeom>
          <a:noFill/>
        </p:spPr>
        <p:txBody>
          <a:bodyPr wrap="square" rtlCol="0">
            <a:spAutoFit/>
          </a:bodyPr>
          <a:lstStyle/>
          <a:p>
            <a:pPr algn="ctr"/>
            <a:r>
              <a:rPr lang="en-US" i="1" dirty="0" smtClean="0">
                <a:latin typeface="Comic Sans MS" panose="030F0702030302020204" pitchFamily="66" charset="0"/>
              </a:rPr>
              <a:t>From P.M. Grant, APS March Meeting, Portland, OR (2010)</a:t>
            </a:r>
            <a:endParaRPr lang="en-US" i="1" dirty="0">
              <a:latin typeface="Comic Sans MS" panose="030F0702030302020204" pitchFamily="66" charset="0"/>
            </a:endParaRPr>
          </a:p>
        </p:txBody>
      </p:sp>
    </p:spTree>
    <p:extLst>
      <p:ext uri="{BB962C8B-B14F-4D97-AF65-F5344CB8AC3E}">
        <p14:creationId xmlns:p14="http://schemas.microsoft.com/office/powerpoint/2010/main" val="3286183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1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grpSp>
        <p:nvGrpSpPr>
          <p:cNvPr id="5" name="Group 4"/>
          <p:cNvGrpSpPr>
            <a:grpSpLocks/>
          </p:cNvGrpSpPr>
          <p:nvPr/>
        </p:nvGrpSpPr>
        <p:grpSpPr bwMode="auto">
          <a:xfrm>
            <a:off x="3100552" y="152400"/>
            <a:ext cx="2942897" cy="2170304"/>
            <a:chOff x="3124200" y="304800"/>
            <a:chExt cx="3048000" cy="243840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1600200"/>
              <a:ext cx="1419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bwMode="auto">
            <a:xfrm>
              <a:off x="3124200" y="304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To </a:t>
              </a:r>
            </a:p>
            <a:p>
              <a:pPr algn="ctr" eaLnBrk="1" fontAlgn="base" hangingPunct="1">
                <a:spcBef>
                  <a:spcPct val="0"/>
                </a:spcBef>
                <a:spcAft>
                  <a:spcPct val="0"/>
                </a:spcAft>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8" name="Group 7"/>
          <p:cNvGrpSpPr>
            <a:grpSpLocks/>
          </p:cNvGrpSpPr>
          <p:nvPr/>
        </p:nvGrpSpPr>
        <p:grpSpPr bwMode="auto">
          <a:xfrm>
            <a:off x="304800" y="152400"/>
            <a:ext cx="2648607" cy="2171717"/>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2600"/>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2"/>
          <p:cNvGrpSpPr>
            <a:grpSpLocks/>
          </p:cNvGrpSpPr>
          <p:nvPr/>
        </p:nvGrpSpPr>
        <p:grpSpPr bwMode="auto">
          <a:xfrm>
            <a:off x="6190593" y="152400"/>
            <a:ext cx="2648607" cy="2170304"/>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fontAlgn="base" hangingPunct="1">
                <a:spcBef>
                  <a:spcPct val="0"/>
                </a:spcBef>
                <a:spcAft>
                  <a:spcPct val="0"/>
                </a:spcAft>
                <a:defRPr/>
              </a:pPr>
              <a:r>
                <a:rPr lang="en-US" altLang="en-US" sz="2000" b="1" kern="0" dirty="0" smtClean="0">
                  <a:solidFill>
                    <a:srgbClr val="000000"/>
                  </a:solidFill>
                </a:rPr>
                <a:t>Again</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1012"/>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bwMode="auto">
          <a:xfrm>
            <a:off x="7156231" y="1654375"/>
            <a:ext cx="698938" cy="329219"/>
          </a:xfrm>
          <a:prstGeom prst="rect">
            <a:avLst/>
          </a:prstGeom>
          <a:noFill/>
        </p:spPr>
        <p:txBody>
          <a:bodyPr>
            <a:spAutoFit/>
          </a:bodyPr>
          <a:lstStyle/>
          <a:p>
            <a:pPr algn="ctr" fontAlgn="base">
              <a:spcBef>
                <a:spcPct val="0"/>
              </a:spcBef>
              <a:spcAft>
                <a:spcPct val="0"/>
              </a:spcAft>
              <a:defRPr/>
            </a:pPr>
            <a:r>
              <a:rPr lang="en-US" b="1" kern="0" dirty="0">
                <a:solidFill>
                  <a:srgbClr val="BBE0E3">
                    <a:lumMod val="75000"/>
                  </a:srgbClr>
                </a:solidFill>
                <a:latin typeface="Arial" charset="0"/>
                <a:cs typeface="Arial" charset="0"/>
              </a:rPr>
              <a:t>?</a:t>
            </a:r>
          </a:p>
        </p:txBody>
      </p:sp>
      <p:sp>
        <p:nvSpPr>
          <p:cNvPr id="16" name="TextBox 15"/>
          <p:cNvSpPr txBox="1">
            <a:spLocks noChangeArrowheads="1"/>
          </p:cNvSpPr>
          <p:nvPr/>
        </p:nvSpPr>
        <p:spPr bwMode="auto">
          <a:xfrm>
            <a:off x="533400" y="2438400"/>
            <a:ext cx="833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400" b="1" kern="0" dirty="0" smtClean="0">
                <a:solidFill>
                  <a:srgbClr val="0070C0"/>
                </a:solidFill>
              </a:rPr>
              <a:t>-- A Personal Journey in Applied Physics -- </a:t>
            </a:r>
          </a:p>
          <a:p>
            <a:pPr algn="ctr" eaLnBrk="1" fontAlgn="base" hangingPunct="1">
              <a:spcBef>
                <a:spcPct val="0"/>
              </a:spcBef>
              <a:spcAft>
                <a:spcPct val="0"/>
              </a:spcAft>
              <a:defRPr/>
            </a:pPr>
            <a:r>
              <a:rPr lang="en-US" altLang="en-US" sz="2400" b="1" kern="0" dirty="0" smtClean="0">
                <a:solidFill>
                  <a:srgbClr val="0070C0"/>
                </a:solidFill>
              </a:rPr>
              <a:t>-- IBM, EPRI, and Beyond --</a:t>
            </a:r>
          </a:p>
        </p:txBody>
      </p:sp>
      <p:sp>
        <p:nvSpPr>
          <p:cNvPr id="17" name="TextBox 16"/>
          <p:cNvSpPr txBox="1"/>
          <p:nvPr/>
        </p:nvSpPr>
        <p:spPr>
          <a:xfrm>
            <a:off x="2038738" y="3200400"/>
            <a:ext cx="5124062" cy="461665"/>
          </a:xfrm>
          <a:prstGeom prst="rect">
            <a:avLst/>
          </a:prstGeom>
          <a:noFill/>
        </p:spPr>
        <p:txBody>
          <a:bodyPr wrap="square" rtlCol="0">
            <a:spAutoFit/>
          </a:bodyPr>
          <a:lstStyle/>
          <a:p>
            <a:pPr algn="ctr"/>
            <a:r>
              <a:rPr lang="en-US" sz="2400" b="1" dirty="0" smtClean="0">
                <a:solidFill>
                  <a:prstClr val="black"/>
                </a:solidFill>
              </a:rPr>
              <a:t>Paul M. Grant</a:t>
            </a:r>
          </a:p>
        </p:txBody>
      </p:sp>
      <p:sp>
        <p:nvSpPr>
          <p:cNvPr id="20" name="TextBox 19"/>
          <p:cNvSpPr txBox="1"/>
          <p:nvPr/>
        </p:nvSpPr>
        <p:spPr>
          <a:xfrm>
            <a:off x="228600" y="3733800"/>
            <a:ext cx="2514600" cy="3170099"/>
          </a:xfrm>
          <a:prstGeom prst="rect">
            <a:avLst/>
          </a:prstGeom>
          <a:noFill/>
        </p:spPr>
        <p:txBody>
          <a:bodyPr wrap="square" rtlCol="0">
            <a:spAutoFit/>
          </a:bodyPr>
          <a:lstStyle/>
          <a:p>
            <a:pPr algn="ctr"/>
            <a:r>
              <a:rPr lang="en-US" sz="2000" b="1" u="sng" dirty="0" smtClean="0">
                <a:solidFill>
                  <a:prstClr val="black"/>
                </a:solidFill>
              </a:rPr>
              <a:t>IBM (1953-1993)</a:t>
            </a:r>
          </a:p>
          <a:p>
            <a:pPr marL="285750" indent="-285750">
              <a:buFont typeface="Arial" panose="020B0604020202020204" pitchFamily="34" charset="0"/>
              <a:buChar char="•"/>
            </a:pPr>
            <a:r>
              <a:rPr lang="en-US" b="1" dirty="0" smtClean="0">
                <a:solidFill>
                  <a:prstClr val="black"/>
                </a:solidFill>
              </a:rPr>
              <a:t>Joined 1953 (age 17)</a:t>
            </a:r>
          </a:p>
          <a:p>
            <a:pPr marL="285750" indent="-285750">
              <a:buFont typeface="Arial" panose="020B0604020202020204" pitchFamily="34" charset="0"/>
              <a:buChar char="•"/>
            </a:pPr>
            <a:r>
              <a:rPr lang="en-US" b="1" dirty="0" smtClean="0">
                <a:solidFill>
                  <a:prstClr val="black"/>
                </a:solidFill>
              </a:rPr>
              <a:t>SAGE/NORAD (MIT)</a:t>
            </a:r>
          </a:p>
          <a:p>
            <a:pPr marL="285750" indent="-285750">
              <a:buFont typeface="Arial" panose="020B0604020202020204" pitchFamily="34" charset="0"/>
              <a:buChar char="•"/>
            </a:pPr>
            <a:r>
              <a:rPr lang="en-US" b="1" dirty="0" smtClean="0">
                <a:solidFill>
                  <a:prstClr val="black"/>
                </a:solidFill>
              </a:rPr>
              <a:t>Clarkson/Harvard</a:t>
            </a:r>
          </a:p>
          <a:p>
            <a:pPr marL="285750" indent="-285750">
              <a:buFont typeface="Arial" panose="020B0604020202020204" pitchFamily="34" charset="0"/>
              <a:buChar char="•"/>
            </a:pPr>
            <a:r>
              <a:rPr lang="en-US" b="1" dirty="0" smtClean="0">
                <a:solidFill>
                  <a:prstClr val="black"/>
                </a:solidFill>
              </a:rPr>
              <a:t>Magneto-optics</a:t>
            </a:r>
          </a:p>
          <a:p>
            <a:pPr marL="285750" indent="-285750">
              <a:buFont typeface="Arial" panose="020B0604020202020204" pitchFamily="34" charset="0"/>
              <a:buChar char="•"/>
            </a:pPr>
            <a:r>
              <a:rPr lang="en-US" b="1" dirty="0" smtClean="0">
                <a:solidFill>
                  <a:prstClr val="black"/>
                </a:solidFill>
              </a:rPr>
              <a:t>Displays/Printers</a:t>
            </a:r>
          </a:p>
          <a:p>
            <a:pPr marL="285750" indent="-285750">
              <a:buFont typeface="Arial" panose="020B0604020202020204" pitchFamily="34" charset="0"/>
              <a:buChar char="•"/>
            </a:pPr>
            <a:r>
              <a:rPr lang="en-US" b="1" dirty="0" smtClean="0">
                <a:solidFill>
                  <a:prstClr val="black"/>
                </a:solidFill>
              </a:rPr>
              <a:t>Organic Conductors</a:t>
            </a:r>
          </a:p>
          <a:p>
            <a:pPr marL="285750" indent="-285750">
              <a:buFont typeface="Arial" panose="020B0604020202020204" pitchFamily="34" charset="0"/>
              <a:buChar char="•"/>
            </a:pPr>
            <a:r>
              <a:rPr lang="en-US" b="1" dirty="0" smtClean="0">
                <a:solidFill>
                  <a:prstClr val="black"/>
                </a:solidFill>
              </a:rPr>
              <a:t>DFT</a:t>
            </a:r>
          </a:p>
          <a:p>
            <a:pPr marL="285750" indent="-285750">
              <a:buFont typeface="Arial" panose="020B0604020202020204" pitchFamily="34" charset="0"/>
              <a:buChar char="•"/>
            </a:pPr>
            <a:r>
              <a:rPr lang="en-US" b="1" dirty="0" smtClean="0">
                <a:solidFill>
                  <a:prstClr val="black"/>
                </a:solidFill>
              </a:rPr>
              <a:t>Superconductivity</a:t>
            </a:r>
          </a:p>
          <a:p>
            <a:pPr marL="285750" indent="-285750">
              <a:buFont typeface="Arial" panose="020B0604020202020204" pitchFamily="34" charset="0"/>
              <a:buChar char="•"/>
            </a:pPr>
            <a:r>
              <a:rPr lang="en-US" b="1" dirty="0" smtClean="0">
                <a:solidFill>
                  <a:prstClr val="black"/>
                </a:solidFill>
              </a:rPr>
              <a:t>High-</a:t>
            </a:r>
            <a:r>
              <a:rPr lang="en-US" b="1" dirty="0" err="1" smtClean="0">
                <a:solidFill>
                  <a:prstClr val="black"/>
                </a:solidFill>
              </a:rPr>
              <a:t>Tc</a:t>
            </a:r>
            <a:endParaRPr lang="en-US" b="1" dirty="0" smtClean="0">
              <a:solidFill>
                <a:prstClr val="black"/>
              </a:solidFill>
            </a:endParaRPr>
          </a:p>
          <a:p>
            <a:pPr marL="285750" indent="-285750">
              <a:buFont typeface="Arial" panose="020B0604020202020204" pitchFamily="34" charset="0"/>
              <a:buChar char="•"/>
            </a:pPr>
            <a:r>
              <a:rPr lang="en-US" b="1" dirty="0" smtClean="0">
                <a:solidFill>
                  <a:prstClr val="black"/>
                </a:solidFill>
              </a:rPr>
              <a:t>Sabbatical (UNAM) </a:t>
            </a:r>
            <a:endParaRPr lang="en-US" b="1" dirty="0">
              <a:solidFill>
                <a:prstClr val="black"/>
              </a:solidFill>
            </a:endParaRPr>
          </a:p>
        </p:txBody>
      </p:sp>
      <p:sp>
        <p:nvSpPr>
          <p:cNvPr id="21" name="TextBox 20"/>
          <p:cNvSpPr txBox="1"/>
          <p:nvPr/>
        </p:nvSpPr>
        <p:spPr>
          <a:xfrm>
            <a:off x="3240388" y="3733800"/>
            <a:ext cx="2514600" cy="2893100"/>
          </a:xfrm>
          <a:prstGeom prst="rect">
            <a:avLst/>
          </a:prstGeom>
          <a:noFill/>
        </p:spPr>
        <p:txBody>
          <a:bodyPr wrap="square" rtlCol="0">
            <a:spAutoFit/>
          </a:bodyPr>
          <a:lstStyle/>
          <a:p>
            <a:pPr algn="ctr"/>
            <a:r>
              <a:rPr lang="en-US" sz="2000" b="1" u="sng" dirty="0" smtClean="0">
                <a:solidFill>
                  <a:prstClr val="black"/>
                </a:solidFill>
              </a:rPr>
              <a:t>EPRI (1993-2005)</a:t>
            </a:r>
          </a:p>
          <a:p>
            <a:pPr marL="285750" indent="-285750">
              <a:buFont typeface="Arial" panose="020B0604020202020204" pitchFamily="34" charset="0"/>
              <a:buChar char="•"/>
            </a:pPr>
            <a:r>
              <a:rPr lang="en-US" b="1" dirty="0" smtClean="0">
                <a:solidFill>
                  <a:prstClr val="black"/>
                </a:solidFill>
              </a:rPr>
              <a:t>High-</a:t>
            </a:r>
            <a:r>
              <a:rPr lang="en-US" b="1" dirty="0" err="1" smtClean="0">
                <a:solidFill>
                  <a:prstClr val="black"/>
                </a:solidFill>
              </a:rPr>
              <a:t>Tc</a:t>
            </a:r>
            <a:r>
              <a:rPr lang="en-US" b="1" dirty="0" smtClean="0">
                <a:solidFill>
                  <a:prstClr val="black"/>
                </a:solidFill>
              </a:rPr>
              <a:t> Power Apps</a:t>
            </a:r>
          </a:p>
          <a:p>
            <a:pPr marL="285750" indent="-285750">
              <a:buFont typeface="Arial" panose="020B0604020202020204" pitchFamily="34" charset="0"/>
              <a:buChar char="•"/>
            </a:pPr>
            <a:r>
              <a:rPr lang="en-US" b="1" dirty="0" smtClean="0">
                <a:solidFill>
                  <a:prstClr val="black"/>
                </a:solidFill>
              </a:rPr>
              <a:t>Wide </a:t>
            </a:r>
            <a:r>
              <a:rPr lang="en-US" b="1" dirty="0" err="1" smtClean="0">
                <a:solidFill>
                  <a:prstClr val="black"/>
                </a:solidFill>
              </a:rPr>
              <a:t>Bandgap</a:t>
            </a:r>
            <a:r>
              <a:rPr lang="en-US" b="1" dirty="0" smtClean="0">
                <a:solidFill>
                  <a:prstClr val="black"/>
                </a:solidFill>
              </a:rPr>
              <a:t> SCs</a:t>
            </a:r>
          </a:p>
          <a:p>
            <a:pPr marL="285750" indent="-285750">
              <a:buFont typeface="Arial" panose="020B0604020202020204" pitchFamily="34" charset="0"/>
              <a:buChar char="•"/>
            </a:pPr>
            <a:r>
              <a:rPr lang="en-US" b="1" dirty="0" smtClean="0">
                <a:solidFill>
                  <a:prstClr val="black"/>
                </a:solidFill>
              </a:rPr>
              <a:t>Power Electronics</a:t>
            </a:r>
          </a:p>
          <a:p>
            <a:pPr marL="285750" indent="-285750">
              <a:buFont typeface="Arial" panose="020B0604020202020204" pitchFamily="34" charset="0"/>
              <a:buChar char="•"/>
            </a:pPr>
            <a:r>
              <a:rPr lang="en-US" b="1" dirty="0" smtClean="0">
                <a:solidFill>
                  <a:prstClr val="black"/>
                </a:solidFill>
              </a:rPr>
              <a:t>“Hot” Fusion</a:t>
            </a:r>
          </a:p>
          <a:p>
            <a:pPr marL="285750" indent="-285750">
              <a:buFont typeface="Arial" panose="020B0604020202020204" pitchFamily="34" charset="0"/>
              <a:buChar char="•"/>
            </a:pPr>
            <a:r>
              <a:rPr lang="en-US" b="1" dirty="0" smtClean="0">
                <a:solidFill>
                  <a:prstClr val="black"/>
                </a:solidFill>
              </a:rPr>
              <a:t>“Smart Grid”</a:t>
            </a:r>
          </a:p>
          <a:p>
            <a:pPr marL="285750" indent="-285750">
              <a:buFont typeface="Arial" panose="020B0604020202020204" pitchFamily="34" charset="0"/>
              <a:buChar char="•"/>
            </a:pPr>
            <a:r>
              <a:rPr lang="en-US" b="1" dirty="0" smtClean="0">
                <a:solidFill>
                  <a:prstClr val="black"/>
                </a:solidFill>
              </a:rPr>
              <a:t>“</a:t>
            </a:r>
            <a:r>
              <a:rPr lang="en-US" b="1" dirty="0" err="1" smtClean="0">
                <a:solidFill>
                  <a:prstClr val="black"/>
                </a:solidFill>
              </a:rPr>
              <a:t>SuperGrid</a:t>
            </a:r>
            <a:r>
              <a:rPr lang="en-US" b="1" dirty="0" smtClean="0">
                <a:solidFill>
                  <a:prstClr val="black"/>
                </a:solidFill>
              </a:rPr>
              <a:t>”</a:t>
            </a:r>
          </a:p>
          <a:p>
            <a:pPr marL="285750" indent="-285750">
              <a:buFont typeface="Arial" panose="020B0604020202020204" pitchFamily="34" charset="0"/>
              <a:buChar char="•"/>
            </a:pPr>
            <a:r>
              <a:rPr lang="en-US" b="1" dirty="0" smtClean="0">
                <a:solidFill>
                  <a:prstClr val="black"/>
                </a:solidFill>
              </a:rPr>
              <a:t>“Climate Change”</a:t>
            </a:r>
          </a:p>
          <a:p>
            <a:pPr marL="285750" indent="-285750">
              <a:buFont typeface="Arial" panose="020B0604020202020204" pitchFamily="34" charset="0"/>
              <a:buChar char="•"/>
            </a:pPr>
            <a:r>
              <a:rPr lang="en-US" b="1" dirty="0" smtClean="0">
                <a:solidFill>
                  <a:prstClr val="black"/>
                </a:solidFill>
              </a:rPr>
              <a:t>Visionary Energy Societies</a:t>
            </a:r>
          </a:p>
        </p:txBody>
      </p:sp>
      <p:sp>
        <p:nvSpPr>
          <p:cNvPr id="23" name="TextBox 22"/>
          <p:cNvSpPr txBox="1"/>
          <p:nvPr/>
        </p:nvSpPr>
        <p:spPr>
          <a:xfrm>
            <a:off x="6172200" y="3732299"/>
            <a:ext cx="2819400" cy="2893100"/>
          </a:xfrm>
          <a:prstGeom prst="rect">
            <a:avLst/>
          </a:prstGeom>
          <a:noFill/>
        </p:spPr>
        <p:txBody>
          <a:bodyPr wrap="square" rtlCol="0">
            <a:spAutoFit/>
          </a:bodyPr>
          <a:lstStyle/>
          <a:p>
            <a:pPr algn="ctr"/>
            <a:r>
              <a:rPr lang="en-US" sz="2000" b="1" u="sng" dirty="0" smtClean="0">
                <a:solidFill>
                  <a:prstClr val="black"/>
                </a:solidFill>
              </a:rPr>
              <a:t>W2AGZ (2005-?)</a:t>
            </a:r>
          </a:p>
          <a:p>
            <a:pPr marL="285750" indent="-285750">
              <a:buFont typeface="Arial" panose="020B0604020202020204" pitchFamily="34" charset="0"/>
              <a:buChar char="•"/>
            </a:pPr>
            <a:r>
              <a:rPr lang="en-US" b="1" dirty="0" smtClean="0">
                <a:solidFill>
                  <a:prstClr val="black"/>
                </a:solidFill>
              </a:rPr>
              <a:t>Due Diligence</a:t>
            </a:r>
          </a:p>
          <a:p>
            <a:pPr marL="285750" indent="-285750">
              <a:buFont typeface="Arial" panose="020B0604020202020204" pitchFamily="34" charset="0"/>
              <a:buChar char="•"/>
            </a:pPr>
            <a:r>
              <a:rPr lang="en-US" b="1" dirty="0" smtClean="0">
                <a:solidFill>
                  <a:prstClr val="black"/>
                </a:solidFill>
              </a:rPr>
              <a:t>Tet-CuO (Stanford)</a:t>
            </a:r>
          </a:p>
          <a:p>
            <a:pPr marL="285750" indent="-285750">
              <a:buFont typeface="Arial" panose="020B0604020202020204" pitchFamily="34" charset="0"/>
              <a:buChar char="•"/>
            </a:pPr>
            <a:r>
              <a:rPr lang="en-US" b="1" dirty="0" smtClean="0">
                <a:solidFill>
                  <a:prstClr val="black"/>
                </a:solidFill>
              </a:rPr>
              <a:t>“Proxy” DFT</a:t>
            </a:r>
          </a:p>
          <a:p>
            <a:pPr marL="285750" indent="-285750">
              <a:buFont typeface="Arial" panose="020B0604020202020204" pitchFamily="34" charset="0"/>
              <a:buChar char="•"/>
            </a:pPr>
            <a:r>
              <a:rPr lang="en-US" b="1" dirty="0" smtClean="0">
                <a:solidFill>
                  <a:prstClr val="black"/>
                </a:solidFill>
              </a:rPr>
              <a:t>RTSC via DFT</a:t>
            </a:r>
          </a:p>
          <a:p>
            <a:pPr marL="285750" indent="-285750">
              <a:buFont typeface="Arial" panose="020B0604020202020204" pitchFamily="34" charset="0"/>
              <a:buChar char="•"/>
            </a:pPr>
            <a:r>
              <a:rPr lang="en-US" b="1" dirty="0" smtClean="0">
                <a:solidFill>
                  <a:prstClr val="black"/>
                </a:solidFill>
              </a:rPr>
              <a:t>IASS Potsdam</a:t>
            </a:r>
          </a:p>
          <a:p>
            <a:pPr marL="285750" indent="-285750">
              <a:buFont typeface="Arial" panose="020B0604020202020204" pitchFamily="34" charset="0"/>
              <a:buChar char="•"/>
            </a:pPr>
            <a:r>
              <a:rPr lang="en-US" b="1" i="1" dirty="0" smtClean="0">
                <a:solidFill>
                  <a:srgbClr val="009900"/>
                </a:solidFill>
              </a:rPr>
              <a:t>Dual Use of NG Pipeline ROWs for Co-transport of Electricity via HTSC Cables (e.g., Keystone)</a:t>
            </a:r>
          </a:p>
        </p:txBody>
      </p:sp>
    </p:spTree>
    <p:extLst>
      <p:ext uri="{BB962C8B-B14F-4D97-AF65-F5344CB8AC3E}">
        <p14:creationId xmlns:p14="http://schemas.microsoft.com/office/powerpoint/2010/main" val="424583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304800" y="663575"/>
            <a:ext cx="86106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latin typeface="Comic Sans MS" pitchFamily="66" charset="0"/>
              </a:rPr>
              <a:t>Does the </a:t>
            </a:r>
            <a:br>
              <a:rPr lang="en-US" sz="4000">
                <a:solidFill>
                  <a:schemeClr val="tx2"/>
                </a:solidFill>
                <a:latin typeface="Comic Sans MS" pitchFamily="66" charset="0"/>
              </a:rPr>
            </a:br>
            <a:r>
              <a:rPr lang="en-US" sz="4000">
                <a:solidFill>
                  <a:srgbClr val="FF3300"/>
                </a:solidFill>
                <a:latin typeface="Comic Sans MS" pitchFamily="66" charset="0"/>
              </a:rPr>
              <a:t> </a:t>
            </a:r>
            <a:r>
              <a:rPr lang="en-US" sz="4000">
                <a:solidFill>
                  <a:schemeClr val="tx2"/>
                </a:solidFill>
                <a:latin typeface="Comic Sans MS" pitchFamily="66" charset="0"/>
              </a:rPr>
              <a:t> </a:t>
            </a:r>
            <a:br>
              <a:rPr lang="en-US" sz="4000">
                <a:solidFill>
                  <a:schemeClr val="tx2"/>
                </a:solidFill>
                <a:latin typeface="Comic Sans MS" pitchFamily="66" charset="0"/>
              </a:rPr>
            </a:br>
            <a:r>
              <a:rPr lang="en-US" sz="4000">
                <a:solidFill>
                  <a:schemeClr val="tx2"/>
                </a:solidFill>
                <a:latin typeface="Comic Sans MS" pitchFamily="66" charset="0"/>
              </a:rPr>
              <a:t>Hold the Key to Room Temperature Superconductivity?</a:t>
            </a:r>
            <a:br>
              <a:rPr lang="en-US" sz="4000">
                <a:solidFill>
                  <a:schemeClr val="tx2"/>
                </a:solidFill>
                <a:latin typeface="Comic Sans MS" pitchFamily="66" charset="0"/>
              </a:rPr>
            </a:br>
            <a:r>
              <a:rPr lang="en-US" sz="2400">
                <a:solidFill>
                  <a:schemeClr val="tx2"/>
                </a:solidFill>
                <a:latin typeface="Comic Sans MS" pitchFamily="66" charset="0"/>
              </a:rPr>
              <a:t> </a:t>
            </a:r>
            <a:endParaRPr lang="en-US" sz="4000">
              <a:solidFill>
                <a:schemeClr val="tx2"/>
              </a:solidFill>
              <a:latin typeface="Comic Sans MS" pitchFamily="66" charset="0"/>
            </a:endParaRPr>
          </a:p>
        </p:txBody>
      </p:sp>
      <p:pic>
        <p:nvPicPr>
          <p:cNvPr id="119811" name="Picture 8"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581025"/>
            <a:ext cx="3829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14600"/>
            <a:ext cx="7000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387600" y="6172200"/>
            <a:ext cx="436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50th Anniversary of Physics Today, May 1998</a:t>
            </a:r>
          </a:p>
        </p:txBody>
      </p:sp>
      <p:sp>
        <p:nvSpPr>
          <p:cNvPr id="3" name="Rectangle 2"/>
          <p:cNvSpPr/>
          <p:nvPr/>
        </p:nvSpPr>
        <p:spPr>
          <a:xfrm>
            <a:off x="5029200" y="5638800"/>
            <a:ext cx="990600" cy="34290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31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990600"/>
            <a:ext cx="8534400" cy="1470025"/>
          </a:xfrm>
        </p:spPr>
        <p:txBody>
          <a:bodyPr/>
          <a:lstStyle/>
          <a:p>
            <a:r>
              <a:rPr lang="en-US" dirty="0" smtClean="0"/>
              <a:t>Lessons from</a:t>
            </a:r>
            <a:br>
              <a:rPr lang="en-US" dirty="0" smtClean="0"/>
            </a:br>
            <a:r>
              <a:rPr lang="en-US" dirty="0" smtClean="0"/>
              <a:t> “Four Altamont Philosophers”</a:t>
            </a:r>
            <a:endParaRPr lang="en-US" dirty="0"/>
          </a:p>
        </p:txBody>
      </p:sp>
      <p:sp>
        <p:nvSpPr>
          <p:cNvPr id="4" name="Subtitle 3"/>
          <p:cNvSpPr>
            <a:spLocks noGrp="1"/>
          </p:cNvSpPr>
          <p:nvPr>
            <p:ph type="subTitle" idx="1"/>
          </p:nvPr>
        </p:nvSpPr>
        <p:spPr>
          <a:xfrm>
            <a:off x="990600" y="3810000"/>
            <a:ext cx="7162800" cy="1752600"/>
          </a:xfrm>
        </p:spPr>
        <p:txBody>
          <a:bodyPr/>
          <a:lstStyle/>
          <a:p>
            <a:r>
              <a:rPr lang="en-US" b="1" dirty="0" smtClean="0"/>
              <a:t>...for engineers and physicists under 50...</a:t>
            </a:r>
            <a:endParaRPr lang="en-US" b="1" dirty="0"/>
          </a:p>
        </p:txBody>
      </p:sp>
    </p:spTree>
    <p:extLst>
      <p:ext uri="{BB962C8B-B14F-4D97-AF65-F5344CB8AC3E}">
        <p14:creationId xmlns:p14="http://schemas.microsoft.com/office/powerpoint/2010/main" val="5974266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04800" y="152400"/>
            <a:ext cx="8686800" cy="1143000"/>
          </a:xfrm>
        </p:spPr>
        <p:txBody>
          <a:bodyPr>
            <a:normAutofit fontScale="90000"/>
          </a:bodyPr>
          <a:lstStyle/>
          <a:p>
            <a:pPr eaLnBrk="1" hangingPunct="1"/>
            <a:r>
              <a:rPr lang="en-US" altLang="en-US" smtClean="0"/>
              <a:t>“You can’t always get what you want…”</a:t>
            </a:r>
          </a:p>
        </p:txBody>
      </p:sp>
      <p:graphicFrame>
        <p:nvGraphicFramePr>
          <p:cNvPr id="6146" name="Object 2"/>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4117" name="Photo Editor Photo" r:id="rId4" imgW="2619048" imgH="1628571" progId="MSPhotoEd.3">
                  <p:embed/>
                </p:oleObj>
              </mc:Choice>
              <mc:Fallback>
                <p:oleObj name="Photo Editor Photo" r:id="rId4" imgW="2619048" imgH="16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201050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990600" y="76200"/>
            <a:ext cx="8001000" cy="1143000"/>
          </a:xfrm>
        </p:spPr>
        <p:txBody>
          <a:bodyPr/>
          <a:lstStyle/>
          <a:p>
            <a:pPr eaLnBrk="1" hangingPunct="1"/>
            <a:r>
              <a:rPr lang="en-US" altLang="en-US" smtClean="0"/>
              <a:t>“…you get what you need!”</a:t>
            </a:r>
          </a:p>
        </p:txBody>
      </p:sp>
      <p:graphicFrame>
        <p:nvGraphicFramePr>
          <p:cNvPr id="7170" name="Object 2"/>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5141" name="Photo Editor Photo" r:id="rId4" imgW="3809524" imgH="3095238" progId="MSPhotoEd.3">
                  <p:embed/>
                </p:oleObj>
              </mc:Choice>
              <mc:Fallback>
                <p:oleObj name="Photo Editor Photo" r:id="rId4" imgW="3809524" imgH="3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20860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t>Fathers of Cryogenics</a:t>
            </a:r>
          </a:p>
        </p:txBody>
      </p:sp>
      <p:pic>
        <p:nvPicPr>
          <p:cNvPr id="5123" name="Picture 3" descr="de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23891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hysics-19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26939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143000" y="5486400"/>
            <a:ext cx="1190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rPr>
              <a:t>Dewar</a:t>
            </a:r>
          </a:p>
        </p:txBody>
      </p:sp>
      <p:sp>
        <p:nvSpPr>
          <p:cNvPr id="5126" name="Text Box 6"/>
          <p:cNvSpPr txBox="1">
            <a:spLocks noChangeArrowheads="1"/>
          </p:cNvSpPr>
          <p:nvPr/>
        </p:nvSpPr>
        <p:spPr bwMode="auto">
          <a:xfrm>
            <a:off x="5662613" y="5486400"/>
            <a:ext cx="34051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rPr>
              <a:t>Kammerlingh-Onnes</a:t>
            </a:r>
          </a:p>
        </p:txBody>
      </p:sp>
      <p:sp>
        <p:nvSpPr>
          <p:cNvPr id="5127" name="Text Box 7"/>
          <p:cNvSpPr txBox="1">
            <a:spLocks noChangeArrowheads="1"/>
          </p:cNvSpPr>
          <p:nvPr/>
        </p:nvSpPr>
        <p:spPr bwMode="auto">
          <a:xfrm>
            <a:off x="3429000" y="2057400"/>
            <a:ext cx="24384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3200">
                <a:solidFill>
                  <a:srgbClr val="33CCFF"/>
                </a:solidFill>
                <a:latin typeface="Arial" pitchFamily="34" charset="0"/>
              </a:rPr>
              <a:t>CH</a:t>
            </a:r>
            <a:r>
              <a:rPr lang="en-US" altLang="en-US" sz="3200" baseline="-25000">
                <a:solidFill>
                  <a:srgbClr val="33CCFF"/>
                </a:solidFill>
                <a:latin typeface="Arial" pitchFamily="34" charset="0"/>
              </a:rPr>
              <a:t>4</a:t>
            </a:r>
            <a:r>
              <a:rPr lang="en-US" altLang="en-US" sz="3200">
                <a:solidFill>
                  <a:srgbClr val="33CCFF"/>
                </a:solidFill>
                <a:latin typeface="Arial" pitchFamily="34" charset="0"/>
              </a:rPr>
              <a:t>	112 K</a:t>
            </a:r>
          </a:p>
          <a:p>
            <a:r>
              <a:rPr lang="en-US" altLang="en-US" sz="3200">
                <a:solidFill>
                  <a:srgbClr val="33CCFF"/>
                </a:solidFill>
                <a:latin typeface="Arial" pitchFamily="34" charset="0"/>
              </a:rPr>
              <a:t>O	  90</a:t>
            </a:r>
          </a:p>
          <a:p>
            <a:r>
              <a:rPr lang="en-US" altLang="en-US" sz="3200">
                <a:solidFill>
                  <a:srgbClr val="33CCFF"/>
                </a:solidFill>
                <a:latin typeface="Arial" pitchFamily="34" charset="0"/>
              </a:rPr>
              <a:t>N</a:t>
            </a:r>
            <a:r>
              <a:rPr lang="en-US" altLang="en-US" sz="3200" baseline="-25000">
                <a:solidFill>
                  <a:srgbClr val="33CCFF"/>
                </a:solidFill>
                <a:latin typeface="Arial" pitchFamily="34" charset="0"/>
              </a:rPr>
              <a:t>2</a:t>
            </a:r>
            <a:r>
              <a:rPr lang="en-US" altLang="en-US" sz="3200">
                <a:solidFill>
                  <a:srgbClr val="33CCFF"/>
                </a:solidFill>
                <a:latin typeface="Arial" pitchFamily="34" charset="0"/>
              </a:rPr>
              <a:t>	  77</a:t>
            </a:r>
          </a:p>
          <a:p>
            <a:r>
              <a:rPr lang="en-US" altLang="en-US" sz="3200">
                <a:solidFill>
                  <a:srgbClr val="33CCFF"/>
                </a:solidFill>
                <a:latin typeface="Arial" pitchFamily="34" charset="0"/>
              </a:rPr>
              <a:t>Ne	  27</a:t>
            </a:r>
          </a:p>
          <a:p>
            <a:r>
              <a:rPr lang="en-US" altLang="en-US" sz="3200">
                <a:solidFill>
                  <a:srgbClr val="33CCFF"/>
                </a:solidFill>
                <a:latin typeface="Arial" pitchFamily="34" charset="0"/>
              </a:rPr>
              <a:t>H</a:t>
            </a:r>
            <a:r>
              <a:rPr lang="en-US" altLang="en-US" sz="3200" baseline="-25000">
                <a:solidFill>
                  <a:srgbClr val="33CCFF"/>
                </a:solidFill>
                <a:latin typeface="Arial" pitchFamily="34" charset="0"/>
              </a:rPr>
              <a:t>2</a:t>
            </a:r>
            <a:r>
              <a:rPr lang="en-US" altLang="en-US" sz="3200">
                <a:solidFill>
                  <a:srgbClr val="33CCFF"/>
                </a:solidFill>
                <a:latin typeface="Arial" pitchFamily="34" charset="0"/>
              </a:rPr>
              <a:t>   	  20</a:t>
            </a:r>
          </a:p>
          <a:p>
            <a:r>
              <a:rPr lang="en-US" altLang="en-US" sz="3200">
                <a:solidFill>
                  <a:srgbClr val="33CCFF"/>
                </a:solidFill>
                <a:latin typeface="Arial" pitchFamily="34" charset="0"/>
              </a:rPr>
              <a:t>He	 4.2	</a:t>
            </a:r>
            <a:r>
              <a:rPr lang="en-US" altLang="en-US" sz="3200">
                <a:solidFill>
                  <a:srgbClr val="33CCFF"/>
                </a:solidFill>
              </a:rPr>
              <a:t>			</a:t>
            </a:r>
          </a:p>
        </p:txBody>
      </p:sp>
      <p:sp>
        <p:nvSpPr>
          <p:cNvPr id="5128" name="Oval 9"/>
          <p:cNvSpPr>
            <a:spLocks noChangeArrowheads="1"/>
          </p:cNvSpPr>
          <p:nvPr/>
        </p:nvSpPr>
        <p:spPr bwMode="auto">
          <a:xfrm>
            <a:off x="3276600" y="4514850"/>
            <a:ext cx="1981200" cy="533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Tree>
    <p:extLst>
      <p:ext uri="{BB962C8B-B14F-4D97-AF65-F5344CB8AC3E}">
        <p14:creationId xmlns:p14="http://schemas.microsoft.com/office/powerpoint/2010/main" val="1318337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725488" y="2020888"/>
            <a:ext cx="30781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600">
                <a:solidFill>
                  <a:schemeClr val="tx1"/>
                </a:solidFill>
                <a:latin typeface="Arial" pitchFamily="34" charset="0"/>
              </a:rPr>
              <a:t>The Most Popular:</a:t>
            </a:r>
          </a:p>
        </p:txBody>
      </p:sp>
      <p:sp>
        <p:nvSpPr>
          <p:cNvPr id="7171" name="Oval 4"/>
          <p:cNvSpPr>
            <a:spLocks noChangeArrowheads="1"/>
          </p:cNvSpPr>
          <p:nvPr/>
        </p:nvSpPr>
        <p:spPr bwMode="auto">
          <a:xfrm rot="-2100000">
            <a:off x="7042150" y="3122613"/>
            <a:ext cx="1017588" cy="350837"/>
          </a:xfrm>
          <a:prstGeom prst="ellipse">
            <a:avLst/>
          </a:prstGeom>
          <a:solidFill>
            <a:schemeClr val="tx1"/>
          </a:solidFill>
          <a:ln w="508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2" name="Oval 5"/>
          <p:cNvSpPr>
            <a:spLocks noChangeArrowheads="1"/>
          </p:cNvSpPr>
          <p:nvPr/>
        </p:nvSpPr>
        <p:spPr bwMode="auto">
          <a:xfrm rot="-2100000">
            <a:off x="7048500" y="3146425"/>
            <a:ext cx="971550" cy="349250"/>
          </a:xfrm>
          <a:prstGeom prst="ellipse">
            <a:avLst/>
          </a:prstGeom>
          <a:solidFill>
            <a:schemeClr val="bg1"/>
          </a:solid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3" name="Line 6"/>
          <p:cNvSpPr>
            <a:spLocks noChangeShapeType="1"/>
          </p:cNvSpPr>
          <p:nvPr/>
        </p:nvSpPr>
        <p:spPr bwMode="auto">
          <a:xfrm flipV="1">
            <a:off x="5889625"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Line 7"/>
          <p:cNvSpPr>
            <a:spLocks noChangeShapeType="1"/>
          </p:cNvSpPr>
          <p:nvPr/>
        </p:nvSpPr>
        <p:spPr bwMode="auto">
          <a:xfrm>
            <a:off x="5554663"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8"/>
          <p:cNvSpPr>
            <a:spLocks noChangeArrowheads="1"/>
          </p:cNvSpPr>
          <p:nvPr/>
        </p:nvSpPr>
        <p:spPr bwMode="auto">
          <a:xfrm>
            <a:off x="5797550" y="3233738"/>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6" name="Line 9"/>
          <p:cNvSpPr>
            <a:spLocks noChangeShapeType="1"/>
          </p:cNvSpPr>
          <p:nvPr/>
        </p:nvSpPr>
        <p:spPr bwMode="auto">
          <a:xfrm flipV="1">
            <a:off x="5889625"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Line 10"/>
          <p:cNvSpPr>
            <a:spLocks noChangeShapeType="1"/>
          </p:cNvSpPr>
          <p:nvPr/>
        </p:nvSpPr>
        <p:spPr bwMode="auto">
          <a:xfrm>
            <a:off x="5554663"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1"/>
          <p:cNvSpPr>
            <a:spLocks noChangeArrowheads="1"/>
          </p:cNvSpPr>
          <p:nvPr/>
        </p:nvSpPr>
        <p:spPr bwMode="auto">
          <a:xfrm>
            <a:off x="5797550"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9" name="Line 12"/>
          <p:cNvSpPr>
            <a:spLocks noChangeShapeType="1"/>
          </p:cNvSpPr>
          <p:nvPr/>
        </p:nvSpPr>
        <p:spPr bwMode="auto">
          <a:xfrm flipV="1">
            <a:off x="7545388"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Line 13"/>
          <p:cNvSpPr>
            <a:spLocks noChangeShapeType="1"/>
          </p:cNvSpPr>
          <p:nvPr/>
        </p:nvSpPr>
        <p:spPr bwMode="auto">
          <a:xfrm>
            <a:off x="7210425"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4"/>
          <p:cNvSpPr>
            <a:spLocks noChangeArrowheads="1"/>
          </p:cNvSpPr>
          <p:nvPr/>
        </p:nvSpPr>
        <p:spPr bwMode="auto">
          <a:xfrm>
            <a:off x="7467600" y="3200400"/>
            <a:ext cx="184150"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82" name="Line 15"/>
          <p:cNvSpPr>
            <a:spLocks noChangeShapeType="1"/>
          </p:cNvSpPr>
          <p:nvPr/>
        </p:nvSpPr>
        <p:spPr bwMode="auto">
          <a:xfrm flipV="1">
            <a:off x="7545388"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Line 16"/>
          <p:cNvSpPr>
            <a:spLocks noChangeShapeType="1"/>
          </p:cNvSpPr>
          <p:nvPr/>
        </p:nvSpPr>
        <p:spPr bwMode="auto">
          <a:xfrm>
            <a:off x="7210425"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7"/>
          <p:cNvSpPr>
            <a:spLocks noChangeArrowheads="1"/>
          </p:cNvSpPr>
          <p:nvPr/>
        </p:nvSpPr>
        <p:spPr bwMode="auto">
          <a:xfrm>
            <a:off x="7453313"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85" name="Freeform 18"/>
          <p:cNvSpPr>
            <a:spLocks/>
          </p:cNvSpPr>
          <p:nvPr/>
        </p:nvSpPr>
        <p:spPr bwMode="auto">
          <a:xfrm>
            <a:off x="7375525" y="3706813"/>
            <a:ext cx="390525" cy="1028700"/>
          </a:xfrm>
          <a:custGeom>
            <a:avLst/>
            <a:gdLst>
              <a:gd name="T0" fmla="*/ 225772 w 512"/>
              <a:gd name="T1" fmla="*/ 1018061 h 1257"/>
              <a:gd name="T2" fmla="*/ 309674 w 512"/>
              <a:gd name="T3" fmla="*/ 968958 h 1257"/>
              <a:gd name="T4" fmla="*/ 372982 w 512"/>
              <a:gd name="T5" fmla="*/ 881392 h 1257"/>
              <a:gd name="T6" fmla="*/ 382898 w 512"/>
              <a:gd name="T7" fmla="*/ 766819 h 1257"/>
              <a:gd name="T8" fmla="*/ 333319 w 512"/>
              <a:gd name="T9" fmla="*/ 668614 h 1257"/>
              <a:gd name="T10" fmla="*/ 253231 w 512"/>
              <a:gd name="T11" fmla="*/ 603962 h 1257"/>
              <a:gd name="T12" fmla="*/ 173906 w 512"/>
              <a:gd name="T13" fmla="*/ 581048 h 1257"/>
              <a:gd name="T14" fmla="*/ 100682 w 512"/>
              <a:gd name="T15" fmla="*/ 594142 h 1257"/>
              <a:gd name="T16" fmla="*/ 39663 w 512"/>
              <a:gd name="T17" fmla="*/ 636697 h 1257"/>
              <a:gd name="T18" fmla="*/ 2288 w 512"/>
              <a:gd name="T19" fmla="*/ 701349 h 1257"/>
              <a:gd name="T20" fmla="*/ 11441 w 512"/>
              <a:gd name="T21" fmla="*/ 783187 h 1257"/>
              <a:gd name="T22" fmla="*/ 58731 w 512"/>
              <a:gd name="T23" fmla="*/ 845384 h 1257"/>
              <a:gd name="T24" fmla="*/ 126616 w 512"/>
              <a:gd name="T25" fmla="*/ 878119 h 1257"/>
              <a:gd name="T26" fmla="*/ 197551 w 512"/>
              <a:gd name="T27" fmla="*/ 881392 h 1257"/>
              <a:gd name="T28" fmla="*/ 283741 w 512"/>
              <a:gd name="T29" fmla="*/ 845384 h 1257"/>
              <a:gd name="T30" fmla="*/ 356964 w 512"/>
              <a:gd name="T31" fmla="*/ 770093 h 1257"/>
              <a:gd name="T32" fmla="*/ 387474 w 512"/>
              <a:gd name="T33" fmla="*/ 662067 h 1257"/>
              <a:gd name="T34" fmla="*/ 356964 w 512"/>
              <a:gd name="T35" fmla="*/ 554860 h 1257"/>
              <a:gd name="T36" fmla="*/ 281453 w 512"/>
              <a:gd name="T37" fmla="*/ 479569 h 1257"/>
              <a:gd name="T38" fmla="*/ 197551 w 512"/>
              <a:gd name="T39" fmla="*/ 440287 h 1257"/>
              <a:gd name="T40" fmla="*/ 124327 w 512"/>
              <a:gd name="T41" fmla="*/ 443560 h 1257"/>
              <a:gd name="T42" fmla="*/ 58731 w 512"/>
              <a:gd name="T43" fmla="*/ 476295 h 1257"/>
              <a:gd name="T44" fmla="*/ 11441 w 512"/>
              <a:gd name="T45" fmla="*/ 531945 h 1257"/>
              <a:gd name="T46" fmla="*/ 2288 w 512"/>
              <a:gd name="T47" fmla="*/ 617056 h 1257"/>
              <a:gd name="T48" fmla="*/ 39663 w 512"/>
              <a:gd name="T49" fmla="*/ 681708 h 1257"/>
              <a:gd name="T50" fmla="*/ 102970 w 512"/>
              <a:gd name="T51" fmla="*/ 724264 h 1257"/>
              <a:gd name="T52" fmla="*/ 171617 w 512"/>
              <a:gd name="T53" fmla="*/ 740631 h 1257"/>
              <a:gd name="T54" fmla="*/ 256282 w 512"/>
              <a:gd name="T55" fmla="*/ 717717 h 1257"/>
              <a:gd name="T56" fmla="*/ 335607 w 512"/>
              <a:gd name="T57" fmla="*/ 655520 h 1257"/>
              <a:gd name="T58" fmla="*/ 385186 w 512"/>
              <a:gd name="T59" fmla="*/ 558133 h 1257"/>
              <a:gd name="T60" fmla="*/ 372982 w 512"/>
              <a:gd name="T61" fmla="*/ 443560 h 1257"/>
              <a:gd name="T62" fmla="*/ 309674 w 512"/>
              <a:gd name="T63" fmla="*/ 355994 h 1257"/>
              <a:gd name="T64" fmla="*/ 225772 w 512"/>
              <a:gd name="T65" fmla="*/ 306891 h 1257"/>
              <a:gd name="T66" fmla="*/ 150261 w 512"/>
              <a:gd name="T67" fmla="*/ 297071 h 1257"/>
              <a:gd name="T68" fmla="*/ 80088 w 512"/>
              <a:gd name="T69" fmla="*/ 319985 h 1257"/>
              <a:gd name="T70" fmla="*/ 23645 w 512"/>
              <a:gd name="T71" fmla="*/ 369088 h 1257"/>
              <a:gd name="T72" fmla="*/ 0 w 512"/>
              <a:gd name="T73" fmla="*/ 443560 h 1257"/>
              <a:gd name="T74" fmla="*/ 23645 w 512"/>
              <a:gd name="T75" fmla="*/ 518851 h 1257"/>
              <a:gd name="T76" fmla="*/ 80088 w 512"/>
              <a:gd name="T77" fmla="*/ 571227 h 1257"/>
              <a:gd name="T78" fmla="*/ 150261 w 512"/>
              <a:gd name="T79" fmla="*/ 594142 h 1257"/>
              <a:gd name="T80" fmla="*/ 225772 w 512"/>
              <a:gd name="T81" fmla="*/ 587595 h 1257"/>
              <a:gd name="T82" fmla="*/ 309674 w 512"/>
              <a:gd name="T83" fmla="*/ 531945 h 1257"/>
              <a:gd name="T84" fmla="*/ 372982 w 512"/>
              <a:gd name="T85" fmla="*/ 443560 h 1257"/>
              <a:gd name="T86" fmla="*/ 385186 w 512"/>
              <a:gd name="T87" fmla="*/ 326532 h 1257"/>
              <a:gd name="T88" fmla="*/ 333319 w 512"/>
              <a:gd name="T89" fmla="*/ 231601 h 1257"/>
              <a:gd name="T90" fmla="*/ 250943 w 512"/>
              <a:gd name="T91" fmla="*/ 166131 h 1257"/>
              <a:gd name="T92" fmla="*/ 171617 w 512"/>
              <a:gd name="T93" fmla="*/ 143216 h 1257"/>
              <a:gd name="T94" fmla="*/ 102970 w 512"/>
              <a:gd name="T95" fmla="*/ 162857 h 1257"/>
              <a:gd name="T96" fmla="*/ 39663 w 512"/>
              <a:gd name="T97" fmla="*/ 208686 h 1257"/>
              <a:gd name="T98" fmla="*/ 4576 w 512"/>
              <a:gd name="T99" fmla="*/ 274156 h 1257"/>
              <a:gd name="T100" fmla="*/ 9153 w 512"/>
              <a:gd name="T101" fmla="*/ 342900 h 1257"/>
              <a:gd name="T102" fmla="*/ 51867 w 512"/>
              <a:gd name="T103" fmla="*/ 401005 h 1257"/>
              <a:gd name="T104" fmla="*/ 119751 w 512"/>
              <a:gd name="T105" fmla="*/ 440287 h 1257"/>
              <a:gd name="T106" fmla="*/ 202127 w 512"/>
              <a:gd name="T107" fmla="*/ 443560 h 1257"/>
              <a:gd name="T108" fmla="*/ 289080 w 512"/>
              <a:gd name="T109" fmla="*/ 401005 h 1257"/>
              <a:gd name="T110" fmla="*/ 359252 w 512"/>
              <a:gd name="T111" fmla="*/ 319985 h 1257"/>
              <a:gd name="T112" fmla="*/ 389762 w 512"/>
              <a:gd name="T113" fmla="*/ 218507 h 1257"/>
              <a:gd name="T114" fmla="*/ 359252 w 512"/>
              <a:gd name="T115" fmla="*/ 121120 h 1257"/>
              <a:gd name="T116" fmla="*/ 289080 w 512"/>
              <a:gd name="T117" fmla="*/ 45829 h 1257"/>
              <a:gd name="T118" fmla="*/ 199839 w 512"/>
              <a:gd name="T119" fmla="*/ 3274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6" name="Freeform 19"/>
          <p:cNvSpPr>
            <a:spLocks/>
          </p:cNvSpPr>
          <p:nvPr/>
        </p:nvSpPr>
        <p:spPr bwMode="auto">
          <a:xfrm>
            <a:off x="5670550" y="3709988"/>
            <a:ext cx="390525" cy="1030287"/>
          </a:xfrm>
          <a:custGeom>
            <a:avLst/>
            <a:gdLst>
              <a:gd name="T0" fmla="*/ 163990 w 512"/>
              <a:gd name="T1" fmla="*/ 9836 h 1257"/>
              <a:gd name="T2" fmla="*/ 80088 w 512"/>
              <a:gd name="T3" fmla="*/ 59014 h 1257"/>
              <a:gd name="T4" fmla="*/ 16780 w 512"/>
              <a:gd name="T5" fmla="*/ 146715 h 1257"/>
              <a:gd name="T6" fmla="*/ 6865 w 512"/>
              <a:gd name="T7" fmla="*/ 261465 h 1257"/>
              <a:gd name="T8" fmla="*/ 56443 w 512"/>
              <a:gd name="T9" fmla="*/ 359822 h 1257"/>
              <a:gd name="T10" fmla="*/ 136531 w 512"/>
              <a:gd name="T11" fmla="*/ 424573 h 1257"/>
              <a:gd name="T12" fmla="*/ 215857 w 512"/>
              <a:gd name="T13" fmla="*/ 447523 h 1257"/>
              <a:gd name="T14" fmla="*/ 289080 w 512"/>
              <a:gd name="T15" fmla="*/ 434409 h 1257"/>
              <a:gd name="T16" fmla="*/ 350100 w 512"/>
              <a:gd name="T17" fmla="*/ 391788 h 1257"/>
              <a:gd name="T18" fmla="*/ 387474 w 512"/>
              <a:gd name="T19" fmla="*/ 327036 h 1257"/>
              <a:gd name="T20" fmla="*/ 378321 w 512"/>
              <a:gd name="T21" fmla="*/ 245072 h 1257"/>
              <a:gd name="T22" fmla="*/ 331031 w 512"/>
              <a:gd name="T23" fmla="*/ 182780 h 1257"/>
              <a:gd name="T24" fmla="*/ 263147 w 512"/>
              <a:gd name="T25" fmla="*/ 149994 h 1257"/>
              <a:gd name="T26" fmla="*/ 192212 w 512"/>
              <a:gd name="T27" fmla="*/ 146715 h 1257"/>
              <a:gd name="T28" fmla="*/ 106021 w 512"/>
              <a:gd name="T29" fmla="*/ 182780 h 1257"/>
              <a:gd name="T30" fmla="*/ 32798 w 512"/>
              <a:gd name="T31" fmla="*/ 258186 h 1257"/>
              <a:gd name="T32" fmla="*/ 2288 w 512"/>
              <a:gd name="T33" fmla="*/ 366379 h 1257"/>
              <a:gd name="T34" fmla="*/ 32798 w 512"/>
              <a:gd name="T35" fmla="*/ 473752 h 1257"/>
              <a:gd name="T36" fmla="*/ 108310 w 512"/>
              <a:gd name="T37" fmla="*/ 549159 h 1257"/>
              <a:gd name="T38" fmla="*/ 192212 w 512"/>
              <a:gd name="T39" fmla="*/ 588501 h 1257"/>
              <a:gd name="T40" fmla="*/ 265435 w 512"/>
              <a:gd name="T41" fmla="*/ 585223 h 1257"/>
              <a:gd name="T42" fmla="*/ 331031 w 512"/>
              <a:gd name="T43" fmla="*/ 552437 h 1257"/>
              <a:gd name="T44" fmla="*/ 378321 w 512"/>
              <a:gd name="T45" fmla="*/ 496702 h 1257"/>
              <a:gd name="T46" fmla="*/ 387474 w 512"/>
              <a:gd name="T47" fmla="*/ 411459 h 1257"/>
              <a:gd name="T48" fmla="*/ 350100 w 512"/>
              <a:gd name="T49" fmla="*/ 346708 h 1257"/>
              <a:gd name="T50" fmla="*/ 286792 w 512"/>
              <a:gd name="T51" fmla="*/ 304086 h 1257"/>
              <a:gd name="T52" fmla="*/ 218145 w 512"/>
              <a:gd name="T53" fmla="*/ 287694 h 1257"/>
              <a:gd name="T54" fmla="*/ 133480 w 512"/>
              <a:gd name="T55" fmla="*/ 310643 h 1257"/>
              <a:gd name="T56" fmla="*/ 54155 w 512"/>
              <a:gd name="T57" fmla="*/ 372936 h 1257"/>
              <a:gd name="T58" fmla="*/ 4576 w 512"/>
              <a:gd name="T59" fmla="*/ 470473 h 1257"/>
              <a:gd name="T60" fmla="*/ 16780 w 512"/>
              <a:gd name="T61" fmla="*/ 585223 h 1257"/>
              <a:gd name="T62" fmla="*/ 80088 w 512"/>
              <a:gd name="T63" fmla="*/ 672924 h 1257"/>
              <a:gd name="T64" fmla="*/ 163990 w 512"/>
              <a:gd name="T65" fmla="*/ 722103 h 1257"/>
              <a:gd name="T66" fmla="*/ 239502 w 512"/>
              <a:gd name="T67" fmla="*/ 731938 h 1257"/>
              <a:gd name="T68" fmla="*/ 309674 w 512"/>
              <a:gd name="T69" fmla="*/ 708988 h 1257"/>
              <a:gd name="T70" fmla="*/ 366117 w 512"/>
              <a:gd name="T71" fmla="*/ 659810 h 1257"/>
              <a:gd name="T72" fmla="*/ 389762 w 512"/>
              <a:gd name="T73" fmla="*/ 585223 h 1257"/>
              <a:gd name="T74" fmla="*/ 366117 w 512"/>
              <a:gd name="T75" fmla="*/ 509816 h 1257"/>
              <a:gd name="T76" fmla="*/ 309674 w 512"/>
              <a:gd name="T77" fmla="*/ 457359 h 1257"/>
              <a:gd name="T78" fmla="*/ 239502 w 512"/>
              <a:gd name="T79" fmla="*/ 434409 h 1257"/>
              <a:gd name="T80" fmla="*/ 163990 w 512"/>
              <a:gd name="T81" fmla="*/ 440966 h 1257"/>
              <a:gd name="T82" fmla="*/ 80088 w 512"/>
              <a:gd name="T83" fmla="*/ 496702 h 1257"/>
              <a:gd name="T84" fmla="*/ 16780 w 512"/>
              <a:gd name="T85" fmla="*/ 585223 h 1257"/>
              <a:gd name="T86" fmla="*/ 4576 w 512"/>
              <a:gd name="T87" fmla="*/ 702431 h 1257"/>
              <a:gd name="T88" fmla="*/ 56443 w 512"/>
              <a:gd name="T89" fmla="*/ 797509 h 1257"/>
              <a:gd name="T90" fmla="*/ 138819 w 512"/>
              <a:gd name="T91" fmla="*/ 863081 h 1257"/>
              <a:gd name="T92" fmla="*/ 218145 w 512"/>
              <a:gd name="T93" fmla="*/ 886030 h 1257"/>
              <a:gd name="T94" fmla="*/ 286792 w 512"/>
              <a:gd name="T95" fmla="*/ 866359 h 1257"/>
              <a:gd name="T96" fmla="*/ 350100 w 512"/>
              <a:gd name="T97" fmla="*/ 820459 h 1257"/>
              <a:gd name="T98" fmla="*/ 385186 w 512"/>
              <a:gd name="T99" fmla="*/ 754888 h 1257"/>
              <a:gd name="T100" fmla="*/ 380609 w 512"/>
              <a:gd name="T101" fmla="*/ 686038 h 1257"/>
              <a:gd name="T102" fmla="*/ 337896 w 512"/>
              <a:gd name="T103" fmla="*/ 627844 h 1257"/>
              <a:gd name="T104" fmla="*/ 270011 w 512"/>
              <a:gd name="T105" fmla="*/ 588501 h 1257"/>
              <a:gd name="T106" fmla="*/ 187635 w 512"/>
              <a:gd name="T107" fmla="*/ 585223 h 1257"/>
              <a:gd name="T108" fmla="*/ 100682 w 512"/>
              <a:gd name="T109" fmla="*/ 627844 h 1257"/>
              <a:gd name="T110" fmla="*/ 30510 w 512"/>
              <a:gd name="T111" fmla="*/ 708988 h 1257"/>
              <a:gd name="T112" fmla="*/ 0 w 512"/>
              <a:gd name="T113" fmla="*/ 810624 h 1257"/>
              <a:gd name="T114" fmla="*/ 30510 w 512"/>
              <a:gd name="T115" fmla="*/ 908161 h 1257"/>
              <a:gd name="T116" fmla="*/ 100682 w 512"/>
              <a:gd name="T117" fmla="*/ 983568 h 1257"/>
              <a:gd name="T118" fmla="*/ 189923 w 512"/>
              <a:gd name="T119" fmla="*/ 1026189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7" name="Freeform 20"/>
          <p:cNvSpPr>
            <a:spLocks/>
          </p:cNvSpPr>
          <p:nvPr/>
        </p:nvSpPr>
        <p:spPr bwMode="auto">
          <a:xfrm>
            <a:off x="6242050" y="3098800"/>
            <a:ext cx="958850" cy="420688"/>
          </a:xfrm>
          <a:custGeom>
            <a:avLst/>
            <a:gdLst>
              <a:gd name="T0" fmla="*/ 948933 w 1257"/>
              <a:gd name="T1" fmla="*/ 176656 h 512"/>
              <a:gd name="T2" fmla="*/ 903165 w 1257"/>
              <a:gd name="T3" fmla="*/ 86274 h 512"/>
              <a:gd name="T4" fmla="*/ 821545 w 1257"/>
              <a:gd name="T5" fmla="*/ 18076 h 512"/>
              <a:gd name="T6" fmla="*/ 714751 w 1257"/>
              <a:gd name="T7" fmla="*/ 7395 h 512"/>
              <a:gd name="T8" fmla="*/ 623214 w 1257"/>
              <a:gd name="T9" fmla="*/ 60803 h 512"/>
              <a:gd name="T10" fmla="*/ 562953 w 1257"/>
              <a:gd name="T11" fmla="*/ 147076 h 512"/>
              <a:gd name="T12" fmla="*/ 541594 w 1257"/>
              <a:gd name="T13" fmla="*/ 232529 h 512"/>
              <a:gd name="T14" fmla="*/ 553799 w 1257"/>
              <a:gd name="T15" fmla="*/ 311408 h 512"/>
              <a:gd name="T16" fmla="*/ 593465 w 1257"/>
              <a:gd name="T17" fmla="*/ 377140 h 512"/>
              <a:gd name="T18" fmla="*/ 653727 w 1257"/>
              <a:gd name="T19" fmla="*/ 417401 h 512"/>
              <a:gd name="T20" fmla="*/ 730008 w 1257"/>
              <a:gd name="T21" fmla="*/ 407542 h 512"/>
              <a:gd name="T22" fmla="*/ 787981 w 1257"/>
              <a:gd name="T23" fmla="*/ 356599 h 512"/>
              <a:gd name="T24" fmla="*/ 818493 w 1257"/>
              <a:gd name="T25" fmla="*/ 283471 h 512"/>
              <a:gd name="T26" fmla="*/ 821545 w 1257"/>
              <a:gd name="T27" fmla="*/ 207057 h 512"/>
              <a:gd name="T28" fmla="*/ 787981 w 1257"/>
              <a:gd name="T29" fmla="*/ 114210 h 512"/>
              <a:gd name="T30" fmla="*/ 717803 w 1257"/>
              <a:gd name="T31" fmla="*/ 35331 h 512"/>
              <a:gd name="T32" fmla="*/ 617112 w 1257"/>
              <a:gd name="T33" fmla="*/ 2465 h 512"/>
              <a:gd name="T34" fmla="*/ 517184 w 1257"/>
              <a:gd name="T35" fmla="*/ 35331 h 512"/>
              <a:gd name="T36" fmla="*/ 447006 w 1257"/>
              <a:gd name="T37" fmla="*/ 116675 h 512"/>
              <a:gd name="T38" fmla="*/ 410391 w 1257"/>
              <a:gd name="T39" fmla="*/ 207057 h 512"/>
              <a:gd name="T40" fmla="*/ 413442 w 1257"/>
              <a:gd name="T41" fmla="*/ 285936 h 512"/>
              <a:gd name="T42" fmla="*/ 443954 w 1257"/>
              <a:gd name="T43" fmla="*/ 356599 h 512"/>
              <a:gd name="T44" fmla="*/ 495825 w 1257"/>
              <a:gd name="T45" fmla="*/ 407542 h 512"/>
              <a:gd name="T46" fmla="*/ 575157 w 1257"/>
              <a:gd name="T47" fmla="*/ 417401 h 512"/>
              <a:gd name="T48" fmla="*/ 635419 w 1257"/>
              <a:gd name="T49" fmla="*/ 377140 h 512"/>
              <a:gd name="T50" fmla="*/ 675085 w 1257"/>
              <a:gd name="T51" fmla="*/ 308943 h 512"/>
              <a:gd name="T52" fmla="*/ 690341 w 1257"/>
              <a:gd name="T53" fmla="*/ 234994 h 512"/>
              <a:gd name="T54" fmla="*/ 668983 w 1257"/>
              <a:gd name="T55" fmla="*/ 143790 h 512"/>
              <a:gd name="T56" fmla="*/ 611009 w 1257"/>
              <a:gd name="T57" fmla="*/ 58338 h 512"/>
              <a:gd name="T58" fmla="*/ 520235 w 1257"/>
              <a:gd name="T59" fmla="*/ 4930 h 512"/>
              <a:gd name="T60" fmla="*/ 413442 w 1257"/>
              <a:gd name="T61" fmla="*/ 18076 h 512"/>
              <a:gd name="T62" fmla="*/ 331822 w 1257"/>
              <a:gd name="T63" fmla="*/ 86274 h 512"/>
              <a:gd name="T64" fmla="*/ 286053 w 1257"/>
              <a:gd name="T65" fmla="*/ 176656 h 512"/>
              <a:gd name="T66" fmla="*/ 276899 w 1257"/>
              <a:gd name="T67" fmla="*/ 258000 h 512"/>
              <a:gd name="T68" fmla="*/ 298258 w 1257"/>
              <a:gd name="T69" fmla="*/ 333592 h 512"/>
              <a:gd name="T70" fmla="*/ 344027 w 1257"/>
              <a:gd name="T71" fmla="*/ 394395 h 512"/>
              <a:gd name="T72" fmla="*/ 413442 w 1257"/>
              <a:gd name="T73" fmla="*/ 419866 h 512"/>
              <a:gd name="T74" fmla="*/ 483620 w 1257"/>
              <a:gd name="T75" fmla="*/ 394395 h 512"/>
              <a:gd name="T76" fmla="*/ 532440 w 1257"/>
              <a:gd name="T77" fmla="*/ 333592 h 512"/>
              <a:gd name="T78" fmla="*/ 553799 w 1257"/>
              <a:gd name="T79" fmla="*/ 258000 h 512"/>
              <a:gd name="T80" fmla="*/ 547696 w 1257"/>
              <a:gd name="T81" fmla="*/ 176656 h 512"/>
              <a:gd name="T82" fmla="*/ 495825 w 1257"/>
              <a:gd name="T83" fmla="*/ 86274 h 512"/>
              <a:gd name="T84" fmla="*/ 413442 w 1257"/>
              <a:gd name="T85" fmla="*/ 18076 h 512"/>
              <a:gd name="T86" fmla="*/ 304361 w 1257"/>
              <a:gd name="T87" fmla="*/ 4930 h 512"/>
              <a:gd name="T88" fmla="*/ 215875 w 1257"/>
              <a:gd name="T89" fmla="*/ 60803 h 512"/>
              <a:gd name="T90" fmla="*/ 154850 w 1257"/>
              <a:gd name="T91" fmla="*/ 149541 h 512"/>
              <a:gd name="T92" fmla="*/ 133491 w 1257"/>
              <a:gd name="T93" fmla="*/ 234994 h 512"/>
              <a:gd name="T94" fmla="*/ 151799 w 1257"/>
              <a:gd name="T95" fmla="*/ 308943 h 512"/>
              <a:gd name="T96" fmla="*/ 194516 w 1257"/>
              <a:gd name="T97" fmla="*/ 377140 h 512"/>
              <a:gd name="T98" fmla="*/ 255541 w 1257"/>
              <a:gd name="T99" fmla="*/ 414936 h 512"/>
              <a:gd name="T100" fmla="*/ 319617 w 1257"/>
              <a:gd name="T101" fmla="*/ 410006 h 512"/>
              <a:gd name="T102" fmla="*/ 373776 w 1257"/>
              <a:gd name="T103" fmla="*/ 363994 h 512"/>
              <a:gd name="T104" fmla="*/ 410391 w 1257"/>
              <a:gd name="T105" fmla="*/ 290866 h 512"/>
              <a:gd name="T106" fmla="*/ 413442 w 1257"/>
              <a:gd name="T107" fmla="*/ 202127 h 512"/>
              <a:gd name="T108" fmla="*/ 373776 w 1257"/>
              <a:gd name="T109" fmla="*/ 108459 h 512"/>
              <a:gd name="T110" fmla="*/ 298258 w 1257"/>
              <a:gd name="T111" fmla="*/ 32866 h 512"/>
              <a:gd name="T112" fmla="*/ 203670 w 1257"/>
              <a:gd name="T113" fmla="*/ 0 h 512"/>
              <a:gd name="T114" fmla="*/ 112896 w 1257"/>
              <a:gd name="T115" fmla="*/ 32866 h 512"/>
              <a:gd name="T116" fmla="*/ 42717 w 1257"/>
              <a:gd name="T117" fmla="*/ 108459 h 512"/>
              <a:gd name="T118" fmla="*/ 3051 w 1257"/>
              <a:gd name="T119" fmla="*/ 204592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 name="Freeform 21"/>
          <p:cNvSpPr>
            <a:spLocks/>
          </p:cNvSpPr>
          <p:nvPr/>
        </p:nvSpPr>
        <p:spPr bwMode="auto">
          <a:xfrm>
            <a:off x="6238875" y="4921250"/>
            <a:ext cx="957263" cy="419100"/>
          </a:xfrm>
          <a:custGeom>
            <a:avLst/>
            <a:gdLst>
              <a:gd name="T0" fmla="*/ 9139 w 1257"/>
              <a:gd name="T1" fmla="*/ 242292 h 512"/>
              <a:gd name="T2" fmla="*/ 54831 w 1257"/>
              <a:gd name="T3" fmla="*/ 332333 h 512"/>
              <a:gd name="T4" fmla="*/ 136317 w 1257"/>
              <a:gd name="T5" fmla="*/ 400273 h 512"/>
              <a:gd name="T6" fmla="*/ 242933 w 1257"/>
              <a:gd name="T7" fmla="*/ 410914 h 512"/>
              <a:gd name="T8" fmla="*/ 334319 w 1257"/>
              <a:gd name="T9" fmla="*/ 357708 h 512"/>
              <a:gd name="T10" fmla="*/ 394481 w 1257"/>
              <a:gd name="T11" fmla="*/ 271760 h 512"/>
              <a:gd name="T12" fmla="*/ 415804 w 1257"/>
              <a:gd name="T13" fmla="*/ 186630 h 512"/>
              <a:gd name="T14" fmla="*/ 403619 w 1257"/>
              <a:gd name="T15" fmla="*/ 108049 h 512"/>
              <a:gd name="T16" fmla="*/ 364019 w 1257"/>
              <a:gd name="T17" fmla="*/ 42565 h 512"/>
              <a:gd name="T18" fmla="*/ 303857 w 1257"/>
              <a:gd name="T19" fmla="*/ 2456 h 512"/>
              <a:gd name="T20" fmla="*/ 227702 w 1257"/>
              <a:gd name="T21" fmla="*/ 12278 h 512"/>
              <a:gd name="T22" fmla="*/ 169825 w 1257"/>
              <a:gd name="T23" fmla="*/ 63029 h 512"/>
              <a:gd name="T24" fmla="*/ 139363 w 1257"/>
              <a:gd name="T25" fmla="*/ 135880 h 512"/>
              <a:gd name="T26" fmla="*/ 136317 w 1257"/>
              <a:gd name="T27" fmla="*/ 212006 h 512"/>
              <a:gd name="T28" fmla="*/ 169825 w 1257"/>
              <a:gd name="T29" fmla="*/ 304502 h 512"/>
              <a:gd name="T30" fmla="*/ 239887 w 1257"/>
              <a:gd name="T31" fmla="*/ 383084 h 512"/>
              <a:gd name="T32" fmla="*/ 340411 w 1257"/>
              <a:gd name="T33" fmla="*/ 415826 h 512"/>
              <a:gd name="T34" fmla="*/ 440173 w 1257"/>
              <a:gd name="T35" fmla="*/ 383084 h 512"/>
              <a:gd name="T36" fmla="*/ 510236 w 1257"/>
              <a:gd name="T37" fmla="*/ 302047 h 512"/>
              <a:gd name="T38" fmla="*/ 546790 w 1257"/>
              <a:gd name="T39" fmla="*/ 212006 h 512"/>
              <a:gd name="T40" fmla="*/ 543744 w 1257"/>
              <a:gd name="T41" fmla="*/ 133424 h 512"/>
              <a:gd name="T42" fmla="*/ 513282 w 1257"/>
              <a:gd name="T43" fmla="*/ 63029 h 512"/>
              <a:gd name="T44" fmla="*/ 461497 w 1257"/>
              <a:gd name="T45" fmla="*/ 12278 h 512"/>
              <a:gd name="T46" fmla="*/ 382296 w 1257"/>
              <a:gd name="T47" fmla="*/ 2456 h 512"/>
              <a:gd name="T48" fmla="*/ 322134 w 1257"/>
              <a:gd name="T49" fmla="*/ 42565 h 512"/>
              <a:gd name="T50" fmla="*/ 282533 w 1257"/>
              <a:gd name="T51" fmla="*/ 110505 h 512"/>
              <a:gd name="T52" fmla="*/ 267303 w 1257"/>
              <a:gd name="T53" fmla="*/ 184175 h 512"/>
              <a:gd name="T54" fmla="*/ 288626 w 1257"/>
              <a:gd name="T55" fmla="*/ 275034 h 512"/>
              <a:gd name="T56" fmla="*/ 346503 w 1257"/>
              <a:gd name="T57" fmla="*/ 360164 h 512"/>
              <a:gd name="T58" fmla="*/ 437127 w 1257"/>
              <a:gd name="T59" fmla="*/ 413370 h 512"/>
              <a:gd name="T60" fmla="*/ 543744 w 1257"/>
              <a:gd name="T61" fmla="*/ 400273 h 512"/>
              <a:gd name="T62" fmla="*/ 625229 w 1257"/>
              <a:gd name="T63" fmla="*/ 332333 h 512"/>
              <a:gd name="T64" fmla="*/ 670922 w 1257"/>
              <a:gd name="T65" fmla="*/ 242292 h 512"/>
              <a:gd name="T66" fmla="*/ 680060 w 1257"/>
              <a:gd name="T67" fmla="*/ 161255 h 512"/>
              <a:gd name="T68" fmla="*/ 658737 w 1257"/>
              <a:gd name="T69" fmla="*/ 85948 h 512"/>
              <a:gd name="T70" fmla="*/ 613044 w 1257"/>
              <a:gd name="T71" fmla="*/ 25375 h 512"/>
              <a:gd name="T72" fmla="*/ 543744 w 1257"/>
              <a:gd name="T73" fmla="*/ 0 h 512"/>
              <a:gd name="T74" fmla="*/ 473681 w 1257"/>
              <a:gd name="T75" fmla="*/ 25375 h 512"/>
              <a:gd name="T76" fmla="*/ 424943 w 1257"/>
              <a:gd name="T77" fmla="*/ 85948 h 512"/>
              <a:gd name="T78" fmla="*/ 403619 w 1257"/>
              <a:gd name="T79" fmla="*/ 161255 h 512"/>
              <a:gd name="T80" fmla="*/ 409712 w 1257"/>
              <a:gd name="T81" fmla="*/ 242292 h 512"/>
              <a:gd name="T82" fmla="*/ 461497 w 1257"/>
              <a:gd name="T83" fmla="*/ 332333 h 512"/>
              <a:gd name="T84" fmla="*/ 543744 w 1257"/>
              <a:gd name="T85" fmla="*/ 400273 h 512"/>
              <a:gd name="T86" fmla="*/ 652645 w 1257"/>
              <a:gd name="T87" fmla="*/ 413370 h 512"/>
              <a:gd name="T88" fmla="*/ 740984 w 1257"/>
              <a:gd name="T89" fmla="*/ 357708 h 512"/>
              <a:gd name="T90" fmla="*/ 801908 w 1257"/>
              <a:gd name="T91" fmla="*/ 269304 h 512"/>
              <a:gd name="T92" fmla="*/ 823231 w 1257"/>
              <a:gd name="T93" fmla="*/ 184175 h 512"/>
              <a:gd name="T94" fmla="*/ 804954 w 1257"/>
              <a:gd name="T95" fmla="*/ 110505 h 512"/>
              <a:gd name="T96" fmla="*/ 762307 w 1257"/>
              <a:gd name="T97" fmla="*/ 42565 h 512"/>
              <a:gd name="T98" fmla="*/ 701384 w 1257"/>
              <a:gd name="T99" fmla="*/ 4911 h 512"/>
              <a:gd name="T100" fmla="*/ 637414 w 1257"/>
              <a:gd name="T101" fmla="*/ 9823 h 512"/>
              <a:gd name="T102" fmla="*/ 583344 w 1257"/>
              <a:gd name="T103" fmla="*/ 55662 h 512"/>
              <a:gd name="T104" fmla="*/ 546790 w 1257"/>
              <a:gd name="T105" fmla="*/ 128513 h 512"/>
              <a:gd name="T106" fmla="*/ 543744 w 1257"/>
              <a:gd name="T107" fmla="*/ 216917 h 512"/>
              <a:gd name="T108" fmla="*/ 583344 w 1257"/>
              <a:gd name="T109" fmla="*/ 310232 h 512"/>
              <a:gd name="T110" fmla="*/ 658737 w 1257"/>
              <a:gd name="T111" fmla="*/ 385539 h 512"/>
              <a:gd name="T112" fmla="*/ 753169 w 1257"/>
              <a:gd name="T113" fmla="*/ 418281 h 512"/>
              <a:gd name="T114" fmla="*/ 843793 w 1257"/>
              <a:gd name="T115" fmla="*/ 385539 h 512"/>
              <a:gd name="T116" fmla="*/ 913855 w 1257"/>
              <a:gd name="T117" fmla="*/ 310232 h 512"/>
              <a:gd name="T118" fmla="*/ 953455 w 1257"/>
              <a:gd name="T119" fmla="*/ 214461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9" name="Oval 22"/>
          <p:cNvSpPr>
            <a:spLocks noChangeArrowheads="1"/>
          </p:cNvSpPr>
          <p:nvPr/>
        </p:nvSpPr>
        <p:spPr bwMode="auto">
          <a:xfrm>
            <a:off x="7715250" y="2895600"/>
            <a:ext cx="180975" cy="196850"/>
          </a:xfrm>
          <a:prstGeom prst="ellipse">
            <a:avLst/>
          </a:prstGeom>
          <a:solidFill>
            <a:schemeClr val="hlink"/>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algn="ctr" eaLnBrk="1" hangingPunct="1"/>
            <a:endParaRPr lang="en-US" altLang="en-US" sz="1800" u="sng">
              <a:solidFill>
                <a:schemeClr val="hlink"/>
              </a:solidFill>
              <a:latin typeface="Arial" pitchFamily="34" charset="0"/>
            </a:endParaRPr>
          </a:p>
        </p:txBody>
      </p:sp>
      <p:sp>
        <p:nvSpPr>
          <p:cNvPr id="7190" name="Freeform 23"/>
          <p:cNvSpPr>
            <a:spLocks/>
          </p:cNvSpPr>
          <p:nvPr/>
        </p:nvSpPr>
        <p:spPr bwMode="auto">
          <a:xfrm>
            <a:off x="1150938" y="2528888"/>
            <a:ext cx="2373312" cy="3276600"/>
          </a:xfrm>
          <a:custGeom>
            <a:avLst/>
            <a:gdLst>
              <a:gd name="T0" fmla="*/ 2372437 w 2713"/>
              <a:gd name="T1" fmla="*/ 3275390 h 2709"/>
              <a:gd name="T2" fmla="*/ 0 w 2713"/>
              <a:gd name="T3" fmla="*/ 3275390 h 2709"/>
              <a:gd name="T4" fmla="*/ 0 w 2713"/>
              <a:gd name="T5" fmla="*/ 0 h 2709"/>
              <a:gd name="T6" fmla="*/ 0 60000 65536"/>
              <a:gd name="T7" fmla="*/ 0 60000 65536"/>
              <a:gd name="T8" fmla="*/ 0 60000 65536"/>
            </a:gdLst>
            <a:ahLst/>
            <a:cxnLst>
              <a:cxn ang="T6">
                <a:pos x="T0" y="T1"/>
              </a:cxn>
              <a:cxn ang="T7">
                <a:pos x="T2" y="T3"/>
              </a:cxn>
              <a:cxn ang="T8">
                <a:pos x="T4" y="T5"/>
              </a:cxn>
            </a:cxnLst>
            <a:rect l="0" t="0" r="r" b="b"/>
            <a:pathLst>
              <a:path w="2713" h="2709">
                <a:moveTo>
                  <a:pt x="2712" y="2708"/>
                </a:moveTo>
                <a:lnTo>
                  <a:pt x="0" y="2708"/>
                </a:lnTo>
                <a:lnTo>
                  <a:pt x="0" y="0"/>
                </a:lnTo>
              </a:path>
            </a:pathLst>
          </a:custGeom>
          <a:noFill/>
          <a:ln w="762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1" name="Freeform 24"/>
          <p:cNvSpPr>
            <a:spLocks/>
          </p:cNvSpPr>
          <p:nvPr/>
        </p:nvSpPr>
        <p:spPr bwMode="auto">
          <a:xfrm>
            <a:off x="1289050" y="3036888"/>
            <a:ext cx="2300288" cy="2420937"/>
          </a:xfrm>
          <a:custGeom>
            <a:avLst/>
            <a:gdLst>
              <a:gd name="T0" fmla="*/ 0 w 2633"/>
              <a:gd name="T1" fmla="*/ 0 h 2001"/>
              <a:gd name="T2" fmla="*/ 3495 w 2633"/>
              <a:gd name="T3" fmla="*/ 125826 h 2001"/>
              <a:gd name="T4" fmla="*/ 13978 w 2633"/>
              <a:gd name="T5" fmla="*/ 304886 h 2001"/>
              <a:gd name="T6" fmla="*/ 24462 w 2633"/>
              <a:gd name="T7" fmla="*/ 527501 h 2001"/>
              <a:gd name="T8" fmla="*/ 38440 w 2633"/>
              <a:gd name="T9" fmla="*/ 783992 h 2001"/>
              <a:gd name="T10" fmla="*/ 55913 w 2633"/>
              <a:gd name="T11" fmla="*/ 1050162 h 2001"/>
              <a:gd name="T12" fmla="*/ 69891 w 2633"/>
              <a:gd name="T13" fmla="*/ 1316332 h 2001"/>
              <a:gd name="T14" fmla="*/ 87364 w 2633"/>
              <a:gd name="T15" fmla="*/ 1563144 h 2001"/>
              <a:gd name="T16" fmla="*/ 101342 w 2633"/>
              <a:gd name="T17" fmla="*/ 1785759 h 2001"/>
              <a:gd name="T18" fmla="*/ 115320 w 2633"/>
              <a:gd name="T19" fmla="*/ 1955140 h 2001"/>
              <a:gd name="T20" fmla="*/ 125804 w 2633"/>
              <a:gd name="T21" fmla="*/ 2066447 h 2001"/>
              <a:gd name="T22" fmla="*/ 146771 w 2633"/>
              <a:gd name="T23" fmla="*/ 2182594 h 2001"/>
              <a:gd name="T24" fmla="*/ 174728 w 2633"/>
              <a:gd name="T25" fmla="*/ 2274544 h 2001"/>
              <a:gd name="T26" fmla="*/ 213168 w 2633"/>
              <a:gd name="T27" fmla="*/ 2342296 h 2001"/>
              <a:gd name="T28" fmla="*/ 262091 w 2633"/>
              <a:gd name="T29" fmla="*/ 2390690 h 2001"/>
              <a:gd name="T30" fmla="*/ 321499 w 2633"/>
              <a:gd name="T31" fmla="*/ 2414888 h 2001"/>
              <a:gd name="T32" fmla="*/ 391390 w 2633"/>
              <a:gd name="T33" fmla="*/ 2419727 h 2001"/>
              <a:gd name="T34" fmla="*/ 471764 w 2633"/>
              <a:gd name="T35" fmla="*/ 2400369 h 2001"/>
              <a:gd name="T36" fmla="*/ 566117 w 2633"/>
              <a:gd name="T37" fmla="*/ 2361654 h 2001"/>
              <a:gd name="T38" fmla="*/ 667459 w 2633"/>
              <a:gd name="T39" fmla="*/ 2303580 h 2001"/>
              <a:gd name="T40" fmla="*/ 786274 w 2633"/>
              <a:gd name="T41" fmla="*/ 2226149 h 2001"/>
              <a:gd name="T42" fmla="*/ 971485 w 2633"/>
              <a:gd name="T43" fmla="*/ 2076126 h 2001"/>
              <a:gd name="T44" fmla="*/ 1149707 w 2633"/>
              <a:gd name="T45" fmla="*/ 1906745 h 2001"/>
              <a:gd name="T46" fmla="*/ 1324435 w 2633"/>
              <a:gd name="T47" fmla="*/ 1718006 h 2001"/>
              <a:gd name="T48" fmla="*/ 1492173 w 2633"/>
              <a:gd name="T49" fmla="*/ 1514749 h 2001"/>
              <a:gd name="T50" fmla="*/ 1649428 w 2633"/>
              <a:gd name="T51" fmla="*/ 1296974 h 2001"/>
              <a:gd name="T52" fmla="*/ 1799694 w 2633"/>
              <a:gd name="T53" fmla="*/ 1064680 h 2001"/>
              <a:gd name="T54" fmla="*/ 1939476 w 2633"/>
              <a:gd name="T55" fmla="*/ 817868 h 2001"/>
              <a:gd name="T56" fmla="*/ 2068774 w 2633"/>
              <a:gd name="T57" fmla="*/ 556537 h 2001"/>
              <a:gd name="T58" fmla="*/ 2187589 w 2633"/>
              <a:gd name="T59" fmla="*/ 290367 h 2001"/>
              <a:gd name="T60" fmla="*/ 2299414 w 2633"/>
              <a:gd name="T61" fmla="*/ 9679 h 20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33" h="2001">
                <a:moveTo>
                  <a:pt x="0" y="0"/>
                </a:moveTo>
                <a:lnTo>
                  <a:pt x="4" y="104"/>
                </a:lnTo>
                <a:lnTo>
                  <a:pt x="16" y="252"/>
                </a:lnTo>
                <a:lnTo>
                  <a:pt x="28" y="436"/>
                </a:lnTo>
                <a:lnTo>
                  <a:pt x="44" y="648"/>
                </a:lnTo>
                <a:lnTo>
                  <a:pt x="64" y="868"/>
                </a:lnTo>
                <a:lnTo>
                  <a:pt x="80" y="1088"/>
                </a:lnTo>
                <a:lnTo>
                  <a:pt x="100" y="1292"/>
                </a:lnTo>
                <a:lnTo>
                  <a:pt x="116" y="1476"/>
                </a:lnTo>
                <a:lnTo>
                  <a:pt x="132" y="1616"/>
                </a:lnTo>
                <a:lnTo>
                  <a:pt x="144" y="1708"/>
                </a:lnTo>
                <a:lnTo>
                  <a:pt x="168" y="1804"/>
                </a:lnTo>
                <a:lnTo>
                  <a:pt x="200" y="1880"/>
                </a:lnTo>
                <a:lnTo>
                  <a:pt x="244" y="1936"/>
                </a:lnTo>
                <a:lnTo>
                  <a:pt x="300" y="1976"/>
                </a:lnTo>
                <a:lnTo>
                  <a:pt x="368" y="1996"/>
                </a:lnTo>
                <a:lnTo>
                  <a:pt x="448" y="2000"/>
                </a:lnTo>
                <a:lnTo>
                  <a:pt x="540" y="1984"/>
                </a:lnTo>
                <a:lnTo>
                  <a:pt x="648" y="1952"/>
                </a:lnTo>
                <a:lnTo>
                  <a:pt x="764" y="1904"/>
                </a:lnTo>
                <a:lnTo>
                  <a:pt x="900" y="1840"/>
                </a:lnTo>
                <a:lnTo>
                  <a:pt x="1112" y="1716"/>
                </a:lnTo>
                <a:lnTo>
                  <a:pt x="1316" y="1576"/>
                </a:lnTo>
                <a:lnTo>
                  <a:pt x="1516" y="1420"/>
                </a:lnTo>
                <a:lnTo>
                  <a:pt x="1708" y="1252"/>
                </a:lnTo>
                <a:lnTo>
                  <a:pt x="1888" y="1072"/>
                </a:lnTo>
                <a:lnTo>
                  <a:pt x="2060" y="880"/>
                </a:lnTo>
                <a:lnTo>
                  <a:pt x="2220" y="676"/>
                </a:lnTo>
                <a:lnTo>
                  <a:pt x="2368" y="460"/>
                </a:lnTo>
                <a:lnTo>
                  <a:pt x="2504" y="240"/>
                </a:lnTo>
                <a:lnTo>
                  <a:pt x="2632" y="8"/>
                </a:lnTo>
              </a:path>
            </a:pathLst>
          </a:custGeom>
          <a:noFill/>
          <a:ln w="1016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2" name="Rectangle 25"/>
          <p:cNvSpPr>
            <a:spLocks noChangeArrowheads="1"/>
          </p:cNvSpPr>
          <p:nvPr/>
        </p:nvSpPr>
        <p:spPr bwMode="auto">
          <a:xfrm>
            <a:off x="744538" y="25288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R</a:t>
            </a:r>
          </a:p>
        </p:txBody>
      </p:sp>
      <p:sp>
        <p:nvSpPr>
          <p:cNvPr id="7193" name="Rectangle 26"/>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T</a:t>
            </a:r>
          </a:p>
        </p:txBody>
      </p:sp>
      <p:sp>
        <p:nvSpPr>
          <p:cNvPr id="7194" name="Rectangle 27"/>
          <p:cNvSpPr>
            <a:spLocks noChangeArrowheads="1"/>
          </p:cNvSpPr>
          <p:nvPr/>
        </p:nvSpPr>
        <p:spPr bwMode="auto">
          <a:xfrm>
            <a:off x="1693863" y="2757488"/>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000">
                <a:solidFill>
                  <a:schemeClr val="tx1"/>
                </a:solidFill>
                <a:latin typeface="Arial" pitchFamily="34" charset="0"/>
              </a:rPr>
              <a:t>Freezes Out!</a:t>
            </a:r>
          </a:p>
        </p:txBody>
      </p:sp>
      <p:sp>
        <p:nvSpPr>
          <p:cNvPr id="7195" name="Rectangle 28"/>
          <p:cNvSpPr>
            <a:spLocks noChangeArrowheads="1"/>
          </p:cNvSpPr>
          <p:nvPr/>
        </p:nvSpPr>
        <p:spPr bwMode="auto">
          <a:xfrm>
            <a:off x="7518400" y="25146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2400" baseline="30000">
              <a:solidFill>
                <a:srgbClr val="000000"/>
              </a:solidFill>
              <a:latin typeface="Arial" pitchFamily="34" charset="0"/>
            </a:endParaRPr>
          </a:p>
        </p:txBody>
      </p:sp>
      <p:sp>
        <p:nvSpPr>
          <p:cNvPr id="7196" name="Rectangle 30"/>
          <p:cNvSpPr>
            <a:spLocks noGrp="1" noChangeArrowheads="1"/>
          </p:cNvSpPr>
          <p:nvPr>
            <p:ph type="title"/>
          </p:nvPr>
        </p:nvSpPr>
        <p:spPr>
          <a:xfrm>
            <a:off x="3276600" y="228600"/>
            <a:ext cx="5791200" cy="1143000"/>
          </a:xfrm>
          <a:noFill/>
        </p:spPr>
        <p:txBody>
          <a:bodyPr/>
          <a:lstStyle/>
          <a:p>
            <a:r>
              <a:rPr lang="en-US" altLang="en-US" smtClean="0"/>
              <a:t>Models of </a:t>
            </a:r>
            <a:br>
              <a:rPr lang="en-US" altLang="en-US" smtClean="0"/>
            </a:br>
            <a:r>
              <a:rPr lang="en-US" altLang="en-US" smtClean="0"/>
              <a:t>Electrical Conductivity</a:t>
            </a:r>
          </a:p>
        </p:txBody>
      </p:sp>
    </p:spTree>
    <p:extLst>
      <p:ext uri="{BB962C8B-B14F-4D97-AF65-F5344CB8AC3E}">
        <p14:creationId xmlns:p14="http://schemas.microsoft.com/office/powerpoint/2010/main" val="1215406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276600" y="228600"/>
            <a:ext cx="5791200" cy="1143000"/>
          </a:xfrm>
          <a:noFill/>
        </p:spPr>
        <p:txBody>
          <a:bodyPr lIns="98529" tIns="49265" rIns="98529" bIns="49265"/>
          <a:lstStyle/>
          <a:p>
            <a:r>
              <a:rPr lang="en-US" altLang="en-US" smtClean="0"/>
              <a:t>Models of </a:t>
            </a:r>
            <a:br>
              <a:rPr lang="en-US" altLang="en-US" smtClean="0"/>
            </a:br>
            <a:r>
              <a:rPr lang="en-US" altLang="en-US" smtClean="0"/>
              <a:t>Electrical Conductivity</a:t>
            </a:r>
          </a:p>
        </p:txBody>
      </p:sp>
      <p:sp>
        <p:nvSpPr>
          <p:cNvPr id="8195" name="Text Box 3"/>
          <p:cNvSpPr txBox="1">
            <a:spLocks noChangeArrowheads="1"/>
          </p:cNvSpPr>
          <p:nvPr/>
        </p:nvSpPr>
        <p:spPr bwMode="auto">
          <a:xfrm>
            <a:off x="725488" y="2020888"/>
            <a:ext cx="13906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600">
                <a:solidFill>
                  <a:schemeClr val="tx1"/>
                </a:solidFill>
                <a:latin typeface="Arial" pitchFamily="34" charset="0"/>
              </a:rPr>
              <a:t>Reality:</a:t>
            </a:r>
          </a:p>
        </p:txBody>
      </p:sp>
      <p:sp>
        <p:nvSpPr>
          <p:cNvPr id="8196" name="Freeform 4"/>
          <p:cNvSpPr>
            <a:spLocks/>
          </p:cNvSpPr>
          <p:nvPr/>
        </p:nvSpPr>
        <p:spPr bwMode="auto">
          <a:xfrm>
            <a:off x="1084263" y="2528888"/>
            <a:ext cx="2416175" cy="3276600"/>
          </a:xfrm>
          <a:custGeom>
            <a:avLst/>
            <a:gdLst>
              <a:gd name="T0" fmla="*/ 2415284 w 2713"/>
              <a:gd name="T1" fmla="*/ 3275390 h 2709"/>
              <a:gd name="T2" fmla="*/ 0 w 2713"/>
              <a:gd name="T3" fmla="*/ 3275390 h 2709"/>
              <a:gd name="T4" fmla="*/ 0 w 2713"/>
              <a:gd name="T5" fmla="*/ 0 h 2709"/>
              <a:gd name="T6" fmla="*/ 0 60000 65536"/>
              <a:gd name="T7" fmla="*/ 0 60000 65536"/>
              <a:gd name="T8" fmla="*/ 0 60000 65536"/>
            </a:gdLst>
            <a:ahLst/>
            <a:cxnLst>
              <a:cxn ang="T6">
                <a:pos x="T0" y="T1"/>
              </a:cxn>
              <a:cxn ang="T7">
                <a:pos x="T2" y="T3"/>
              </a:cxn>
              <a:cxn ang="T8">
                <a:pos x="T4" y="T5"/>
              </a:cxn>
            </a:cxnLst>
            <a:rect l="0" t="0" r="r" b="b"/>
            <a:pathLst>
              <a:path w="2713" h="2709">
                <a:moveTo>
                  <a:pt x="2712" y="2708"/>
                </a:moveTo>
                <a:lnTo>
                  <a:pt x="0" y="2708"/>
                </a:lnTo>
                <a:lnTo>
                  <a:pt x="0" y="0"/>
                </a:lnTo>
              </a:path>
            </a:pathLst>
          </a:custGeom>
          <a:noFill/>
          <a:ln w="762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1095375" y="3051175"/>
            <a:ext cx="2493963" cy="2260600"/>
          </a:xfrm>
          <a:custGeom>
            <a:avLst/>
            <a:gdLst>
              <a:gd name="T0" fmla="*/ 0 w 2801"/>
              <a:gd name="T1" fmla="*/ 2259390 h 1869"/>
              <a:gd name="T2" fmla="*/ 359715 w 2801"/>
              <a:gd name="T3" fmla="*/ 2220686 h 1869"/>
              <a:gd name="T4" fmla="*/ 698060 w 2801"/>
              <a:gd name="T5" fmla="*/ 2128762 h 1869"/>
              <a:gd name="T6" fmla="*/ 1011475 w 2801"/>
              <a:gd name="T7" fmla="*/ 1983619 h 1869"/>
              <a:gd name="T8" fmla="*/ 1303521 w 2801"/>
              <a:gd name="T9" fmla="*/ 1790095 h 1869"/>
              <a:gd name="T10" fmla="*/ 1567074 w 2801"/>
              <a:gd name="T11" fmla="*/ 1557867 h 1869"/>
              <a:gd name="T12" fmla="*/ 1809258 w 2801"/>
              <a:gd name="T13" fmla="*/ 1291771 h 1869"/>
              <a:gd name="T14" fmla="*/ 2022950 w 2801"/>
              <a:gd name="T15" fmla="*/ 996648 h 1869"/>
              <a:gd name="T16" fmla="*/ 2208150 w 2801"/>
              <a:gd name="T17" fmla="*/ 677333 h 1869"/>
              <a:gd name="T18" fmla="*/ 2364857 w 2801"/>
              <a:gd name="T19" fmla="*/ 343505 h 1869"/>
              <a:gd name="T20" fmla="*/ 2493073 w 2801"/>
              <a:gd name="T21" fmla="*/ 0 h 18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01" h="1869">
                <a:moveTo>
                  <a:pt x="0" y="1868"/>
                </a:moveTo>
                <a:lnTo>
                  <a:pt x="404" y="1836"/>
                </a:lnTo>
                <a:lnTo>
                  <a:pt x="784" y="1760"/>
                </a:lnTo>
                <a:lnTo>
                  <a:pt x="1136" y="1640"/>
                </a:lnTo>
                <a:lnTo>
                  <a:pt x="1464" y="1480"/>
                </a:lnTo>
                <a:lnTo>
                  <a:pt x="1760" y="1288"/>
                </a:lnTo>
                <a:lnTo>
                  <a:pt x="2032" y="1068"/>
                </a:lnTo>
                <a:lnTo>
                  <a:pt x="2272" y="824"/>
                </a:lnTo>
                <a:lnTo>
                  <a:pt x="2480" y="560"/>
                </a:lnTo>
                <a:lnTo>
                  <a:pt x="2656" y="284"/>
                </a:lnTo>
                <a:lnTo>
                  <a:pt x="2800" y="0"/>
                </a:lnTo>
              </a:path>
            </a:pathLst>
          </a:custGeom>
          <a:noFill/>
          <a:ln w="1016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Rectangle 6"/>
          <p:cNvSpPr>
            <a:spLocks noChangeArrowheads="1"/>
          </p:cNvSpPr>
          <p:nvPr/>
        </p:nvSpPr>
        <p:spPr bwMode="auto">
          <a:xfrm>
            <a:off x="677863" y="2452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R</a:t>
            </a:r>
          </a:p>
        </p:txBody>
      </p:sp>
      <p:sp>
        <p:nvSpPr>
          <p:cNvPr id="8199" name="Rectangle 7"/>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T</a:t>
            </a:r>
          </a:p>
        </p:txBody>
      </p:sp>
      <p:sp>
        <p:nvSpPr>
          <p:cNvPr id="8200" name="Rectangle 8"/>
          <p:cNvSpPr>
            <a:spLocks noChangeArrowheads="1"/>
          </p:cNvSpPr>
          <p:nvPr/>
        </p:nvSpPr>
        <p:spPr bwMode="auto">
          <a:xfrm>
            <a:off x="1422400" y="2909888"/>
            <a:ext cx="1479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000">
                <a:solidFill>
                  <a:schemeClr val="tx1"/>
                </a:solidFill>
                <a:latin typeface="Arial" pitchFamily="34" charset="0"/>
              </a:rPr>
              <a:t>Limited by</a:t>
            </a:r>
          </a:p>
          <a:p>
            <a:pPr eaLnBrk="1" hangingPunct="1"/>
            <a:r>
              <a:rPr lang="en-US" altLang="en-US" sz="2000">
                <a:solidFill>
                  <a:schemeClr val="tx1"/>
                </a:solidFill>
                <a:latin typeface="Arial" pitchFamily="34" charset="0"/>
              </a:rPr>
              <a:t>Impurities!</a:t>
            </a:r>
          </a:p>
        </p:txBody>
      </p:sp>
      <p:sp>
        <p:nvSpPr>
          <p:cNvPr id="8201" name="Line 9"/>
          <p:cNvSpPr>
            <a:spLocks noChangeShapeType="1"/>
          </p:cNvSpPr>
          <p:nvPr/>
        </p:nvSpPr>
        <p:spPr bwMode="auto">
          <a:xfrm flipV="1">
            <a:off x="58864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 name="Line 10"/>
          <p:cNvSpPr>
            <a:spLocks noChangeShapeType="1"/>
          </p:cNvSpPr>
          <p:nvPr/>
        </p:nvSpPr>
        <p:spPr bwMode="auto">
          <a:xfrm>
            <a:off x="55546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Oval 11"/>
          <p:cNvSpPr>
            <a:spLocks noChangeArrowheads="1"/>
          </p:cNvSpPr>
          <p:nvPr/>
        </p:nvSpPr>
        <p:spPr bwMode="auto">
          <a:xfrm>
            <a:off x="57959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04" name="Line 12"/>
          <p:cNvSpPr>
            <a:spLocks noChangeShapeType="1"/>
          </p:cNvSpPr>
          <p:nvPr/>
        </p:nvSpPr>
        <p:spPr bwMode="auto">
          <a:xfrm flipV="1">
            <a:off x="58864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 name="Line 13"/>
          <p:cNvSpPr>
            <a:spLocks noChangeShapeType="1"/>
          </p:cNvSpPr>
          <p:nvPr/>
        </p:nvSpPr>
        <p:spPr bwMode="auto">
          <a:xfrm>
            <a:off x="55546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6" name="Oval 14"/>
          <p:cNvSpPr>
            <a:spLocks noChangeArrowheads="1"/>
          </p:cNvSpPr>
          <p:nvPr/>
        </p:nvSpPr>
        <p:spPr bwMode="auto">
          <a:xfrm>
            <a:off x="57959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07" name="Line 15"/>
          <p:cNvSpPr>
            <a:spLocks noChangeShapeType="1"/>
          </p:cNvSpPr>
          <p:nvPr/>
        </p:nvSpPr>
        <p:spPr bwMode="auto">
          <a:xfrm flipV="1">
            <a:off x="75247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8" name="Line 16"/>
          <p:cNvSpPr>
            <a:spLocks noChangeShapeType="1"/>
          </p:cNvSpPr>
          <p:nvPr/>
        </p:nvSpPr>
        <p:spPr bwMode="auto">
          <a:xfrm>
            <a:off x="71929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9" name="Oval 17"/>
          <p:cNvSpPr>
            <a:spLocks noChangeArrowheads="1"/>
          </p:cNvSpPr>
          <p:nvPr/>
        </p:nvSpPr>
        <p:spPr bwMode="auto">
          <a:xfrm>
            <a:off x="74342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10" name="Line 18"/>
          <p:cNvSpPr>
            <a:spLocks noChangeShapeType="1"/>
          </p:cNvSpPr>
          <p:nvPr/>
        </p:nvSpPr>
        <p:spPr bwMode="auto">
          <a:xfrm flipV="1">
            <a:off x="75247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1" name="Line 19"/>
          <p:cNvSpPr>
            <a:spLocks noChangeShapeType="1"/>
          </p:cNvSpPr>
          <p:nvPr/>
        </p:nvSpPr>
        <p:spPr bwMode="auto">
          <a:xfrm>
            <a:off x="71929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2" name="Oval 20"/>
          <p:cNvSpPr>
            <a:spLocks noChangeArrowheads="1"/>
          </p:cNvSpPr>
          <p:nvPr/>
        </p:nvSpPr>
        <p:spPr bwMode="auto">
          <a:xfrm>
            <a:off x="74342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13" name="Freeform 21"/>
          <p:cNvSpPr>
            <a:spLocks/>
          </p:cNvSpPr>
          <p:nvPr/>
        </p:nvSpPr>
        <p:spPr bwMode="auto">
          <a:xfrm>
            <a:off x="7356475" y="3573463"/>
            <a:ext cx="387350" cy="1017587"/>
          </a:xfrm>
          <a:custGeom>
            <a:avLst/>
            <a:gdLst>
              <a:gd name="T0" fmla="*/ 223937 w 512"/>
              <a:gd name="T1" fmla="*/ 1007063 h 1257"/>
              <a:gd name="T2" fmla="*/ 307156 w 512"/>
              <a:gd name="T3" fmla="*/ 958491 h 1257"/>
              <a:gd name="T4" fmla="*/ 369950 w 512"/>
              <a:gd name="T5" fmla="*/ 871870 h 1257"/>
              <a:gd name="T6" fmla="*/ 379785 w 512"/>
              <a:gd name="T7" fmla="*/ 758535 h 1257"/>
              <a:gd name="T8" fmla="*/ 330609 w 512"/>
              <a:gd name="T9" fmla="*/ 661391 h 1257"/>
              <a:gd name="T10" fmla="*/ 251172 w 512"/>
              <a:gd name="T11" fmla="*/ 597438 h 1257"/>
              <a:gd name="T12" fmla="*/ 172492 w 512"/>
              <a:gd name="T13" fmla="*/ 574771 h 1257"/>
              <a:gd name="T14" fmla="*/ 99864 w 512"/>
              <a:gd name="T15" fmla="*/ 587723 h 1257"/>
              <a:gd name="T16" fmla="*/ 39340 w 512"/>
              <a:gd name="T17" fmla="*/ 629819 h 1257"/>
              <a:gd name="T18" fmla="*/ 2270 w 512"/>
              <a:gd name="T19" fmla="*/ 693773 h 1257"/>
              <a:gd name="T20" fmla="*/ 11348 w 512"/>
              <a:gd name="T21" fmla="*/ 774726 h 1257"/>
              <a:gd name="T22" fmla="*/ 58254 w 512"/>
              <a:gd name="T23" fmla="*/ 836251 h 1257"/>
              <a:gd name="T24" fmla="*/ 125586 w 512"/>
              <a:gd name="T25" fmla="*/ 868632 h 1257"/>
              <a:gd name="T26" fmla="*/ 195945 w 512"/>
              <a:gd name="T27" fmla="*/ 871870 h 1257"/>
              <a:gd name="T28" fmla="*/ 281434 w 512"/>
              <a:gd name="T29" fmla="*/ 836251 h 1257"/>
              <a:gd name="T30" fmla="*/ 354062 w 512"/>
              <a:gd name="T31" fmla="*/ 761774 h 1257"/>
              <a:gd name="T32" fmla="*/ 384324 w 512"/>
              <a:gd name="T33" fmla="*/ 654915 h 1257"/>
              <a:gd name="T34" fmla="*/ 354062 w 512"/>
              <a:gd name="T35" fmla="*/ 548866 h 1257"/>
              <a:gd name="T36" fmla="*/ 279164 w 512"/>
              <a:gd name="T37" fmla="*/ 474388 h 1257"/>
              <a:gd name="T38" fmla="*/ 195945 w 512"/>
              <a:gd name="T39" fmla="*/ 435530 h 1257"/>
              <a:gd name="T40" fmla="*/ 123317 w 512"/>
              <a:gd name="T41" fmla="*/ 438769 h 1257"/>
              <a:gd name="T42" fmla="*/ 58254 w 512"/>
              <a:gd name="T43" fmla="*/ 471150 h 1257"/>
              <a:gd name="T44" fmla="*/ 11348 w 512"/>
              <a:gd name="T45" fmla="*/ 526199 h 1257"/>
              <a:gd name="T46" fmla="*/ 2270 w 512"/>
              <a:gd name="T47" fmla="*/ 610390 h 1257"/>
              <a:gd name="T48" fmla="*/ 39340 w 512"/>
              <a:gd name="T49" fmla="*/ 674344 h 1257"/>
              <a:gd name="T50" fmla="*/ 102133 w 512"/>
              <a:gd name="T51" fmla="*/ 716440 h 1257"/>
              <a:gd name="T52" fmla="*/ 170222 w 512"/>
              <a:gd name="T53" fmla="*/ 732630 h 1257"/>
              <a:gd name="T54" fmla="*/ 254198 w 512"/>
              <a:gd name="T55" fmla="*/ 709963 h 1257"/>
              <a:gd name="T56" fmla="*/ 332879 w 512"/>
              <a:gd name="T57" fmla="*/ 648438 h 1257"/>
              <a:gd name="T58" fmla="*/ 382054 w 512"/>
              <a:gd name="T59" fmla="*/ 552104 h 1257"/>
              <a:gd name="T60" fmla="*/ 369950 w 512"/>
              <a:gd name="T61" fmla="*/ 438769 h 1257"/>
              <a:gd name="T62" fmla="*/ 307156 w 512"/>
              <a:gd name="T63" fmla="*/ 352148 h 1257"/>
              <a:gd name="T64" fmla="*/ 223937 w 512"/>
              <a:gd name="T65" fmla="*/ 303576 h 1257"/>
              <a:gd name="T66" fmla="*/ 149039 w 512"/>
              <a:gd name="T67" fmla="*/ 293862 h 1257"/>
              <a:gd name="T68" fmla="*/ 79437 w 512"/>
              <a:gd name="T69" fmla="*/ 316529 h 1257"/>
              <a:gd name="T70" fmla="*/ 23453 w 512"/>
              <a:gd name="T71" fmla="*/ 365101 h 1257"/>
              <a:gd name="T72" fmla="*/ 0 w 512"/>
              <a:gd name="T73" fmla="*/ 438769 h 1257"/>
              <a:gd name="T74" fmla="*/ 23453 w 512"/>
              <a:gd name="T75" fmla="*/ 513246 h 1257"/>
              <a:gd name="T76" fmla="*/ 79437 w 512"/>
              <a:gd name="T77" fmla="*/ 565056 h 1257"/>
              <a:gd name="T78" fmla="*/ 149039 w 512"/>
              <a:gd name="T79" fmla="*/ 587723 h 1257"/>
              <a:gd name="T80" fmla="*/ 223937 w 512"/>
              <a:gd name="T81" fmla="*/ 581247 h 1257"/>
              <a:gd name="T82" fmla="*/ 307156 w 512"/>
              <a:gd name="T83" fmla="*/ 526199 h 1257"/>
              <a:gd name="T84" fmla="*/ 369950 w 512"/>
              <a:gd name="T85" fmla="*/ 438769 h 1257"/>
              <a:gd name="T86" fmla="*/ 382054 w 512"/>
              <a:gd name="T87" fmla="*/ 323005 h 1257"/>
              <a:gd name="T88" fmla="*/ 330609 w 512"/>
              <a:gd name="T89" fmla="*/ 229099 h 1257"/>
              <a:gd name="T90" fmla="*/ 248903 w 512"/>
              <a:gd name="T91" fmla="*/ 164336 h 1257"/>
              <a:gd name="T92" fmla="*/ 170222 w 512"/>
              <a:gd name="T93" fmla="*/ 141669 h 1257"/>
              <a:gd name="T94" fmla="*/ 102133 w 512"/>
              <a:gd name="T95" fmla="*/ 161098 h 1257"/>
              <a:gd name="T96" fmla="*/ 39340 w 512"/>
              <a:gd name="T97" fmla="*/ 206432 h 1257"/>
              <a:gd name="T98" fmla="*/ 4539 w 512"/>
              <a:gd name="T99" fmla="*/ 271195 h 1257"/>
              <a:gd name="T100" fmla="*/ 9079 w 512"/>
              <a:gd name="T101" fmla="*/ 339196 h 1257"/>
              <a:gd name="T102" fmla="*/ 51445 w 512"/>
              <a:gd name="T103" fmla="*/ 396673 h 1257"/>
              <a:gd name="T104" fmla="*/ 118777 w 512"/>
              <a:gd name="T105" fmla="*/ 435530 h 1257"/>
              <a:gd name="T106" fmla="*/ 200484 w 512"/>
              <a:gd name="T107" fmla="*/ 438769 h 1257"/>
              <a:gd name="T108" fmla="*/ 286730 w 512"/>
              <a:gd name="T109" fmla="*/ 396673 h 1257"/>
              <a:gd name="T110" fmla="*/ 356332 w 512"/>
              <a:gd name="T111" fmla="*/ 316529 h 1257"/>
              <a:gd name="T112" fmla="*/ 386593 w 512"/>
              <a:gd name="T113" fmla="*/ 216146 h 1257"/>
              <a:gd name="T114" fmla="*/ 356332 w 512"/>
              <a:gd name="T115" fmla="*/ 119811 h 1257"/>
              <a:gd name="T116" fmla="*/ 286730 w 512"/>
              <a:gd name="T117" fmla="*/ 45334 h 1257"/>
              <a:gd name="T118" fmla="*/ 198214 w 512"/>
              <a:gd name="T119" fmla="*/ 3238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Freeform 22"/>
          <p:cNvSpPr>
            <a:spLocks/>
          </p:cNvSpPr>
          <p:nvPr/>
        </p:nvSpPr>
        <p:spPr bwMode="auto">
          <a:xfrm>
            <a:off x="5670550" y="3576638"/>
            <a:ext cx="385763" cy="1019175"/>
          </a:xfrm>
          <a:custGeom>
            <a:avLst/>
            <a:gdLst>
              <a:gd name="T0" fmla="*/ 161990 w 512"/>
              <a:gd name="T1" fmla="*/ 9730 h 1257"/>
              <a:gd name="T2" fmla="*/ 79112 w 512"/>
              <a:gd name="T3" fmla="*/ 58378 h 1257"/>
              <a:gd name="T4" fmla="*/ 16576 w 512"/>
              <a:gd name="T5" fmla="*/ 145133 h 1257"/>
              <a:gd name="T6" fmla="*/ 6781 w 512"/>
              <a:gd name="T7" fmla="*/ 258645 h 1257"/>
              <a:gd name="T8" fmla="*/ 55755 w 512"/>
              <a:gd name="T9" fmla="*/ 355941 h 1257"/>
              <a:gd name="T10" fmla="*/ 134866 w 512"/>
              <a:gd name="T11" fmla="*/ 419994 h 1257"/>
              <a:gd name="T12" fmla="*/ 213224 w 512"/>
              <a:gd name="T13" fmla="*/ 442697 h 1257"/>
              <a:gd name="T14" fmla="*/ 285555 w 512"/>
              <a:gd name="T15" fmla="*/ 429724 h 1257"/>
              <a:gd name="T16" fmla="*/ 345831 w 512"/>
              <a:gd name="T17" fmla="*/ 387562 h 1257"/>
              <a:gd name="T18" fmla="*/ 382749 w 512"/>
              <a:gd name="T19" fmla="*/ 323509 h 1257"/>
              <a:gd name="T20" fmla="*/ 373708 w 512"/>
              <a:gd name="T21" fmla="*/ 242429 h 1257"/>
              <a:gd name="T22" fmla="*/ 326994 w 512"/>
              <a:gd name="T23" fmla="*/ 180808 h 1257"/>
              <a:gd name="T24" fmla="*/ 259938 w 512"/>
              <a:gd name="T25" fmla="*/ 148376 h 1257"/>
              <a:gd name="T26" fmla="*/ 189868 w 512"/>
              <a:gd name="T27" fmla="*/ 145133 h 1257"/>
              <a:gd name="T28" fmla="*/ 104729 w 512"/>
              <a:gd name="T29" fmla="*/ 180808 h 1257"/>
              <a:gd name="T30" fmla="*/ 32398 w 512"/>
              <a:gd name="T31" fmla="*/ 255402 h 1257"/>
              <a:gd name="T32" fmla="*/ 2260 w 512"/>
              <a:gd name="T33" fmla="*/ 362427 h 1257"/>
              <a:gd name="T34" fmla="*/ 32398 w 512"/>
              <a:gd name="T35" fmla="*/ 468642 h 1257"/>
              <a:gd name="T36" fmla="*/ 106989 w 512"/>
              <a:gd name="T37" fmla="*/ 543236 h 1257"/>
              <a:gd name="T38" fmla="*/ 189868 w 512"/>
              <a:gd name="T39" fmla="*/ 582154 h 1257"/>
              <a:gd name="T40" fmla="*/ 262198 w 512"/>
              <a:gd name="T41" fmla="*/ 578911 h 1257"/>
              <a:gd name="T42" fmla="*/ 326994 w 512"/>
              <a:gd name="T43" fmla="*/ 546479 h 1257"/>
              <a:gd name="T44" fmla="*/ 373708 w 512"/>
              <a:gd name="T45" fmla="*/ 491345 h 1257"/>
              <a:gd name="T46" fmla="*/ 382749 w 512"/>
              <a:gd name="T47" fmla="*/ 407021 h 1257"/>
              <a:gd name="T48" fmla="*/ 345831 w 512"/>
              <a:gd name="T49" fmla="*/ 342968 h 1257"/>
              <a:gd name="T50" fmla="*/ 283295 w 512"/>
              <a:gd name="T51" fmla="*/ 300807 h 1257"/>
              <a:gd name="T52" fmla="*/ 215485 w 512"/>
              <a:gd name="T53" fmla="*/ 284591 h 1257"/>
              <a:gd name="T54" fmla="*/ 131853 w 512"/>
              <a:gd name="T55" fmla="*/ 307293 h 1257"/>
              <a:gd name="T56" fmla="*/ 53494 w 512"/>
              <a:gd name="T57" fmla="*/ 368914 h 1257"/>
              <a:gd name="T58" fmla="*/ 4521 w 512"/>
              <a:gd name="T59" fmla="*/ 465399 h 1257"/>
              <a:gd name="T60" fmla="*/ 16576 w 512"/>
              <a:gd name="T61" fmla="*/ 578911 h 1257"/>
              <a:gd name="T62" fmla="*/ 79112 w 512"/>
              <a:gd name="T63" fmla="*/ 665666 h 1257"/>
              <a:gd name="T64" fmla="*/ 161990 w 512"/>
              <a:gd name="T65" fmla="*/ 714314 h 1257"/>
              <a:gd name="T66" fmla="*/ 236581 w 512"/>
              <a:gd name="T67" fmla="*/ 724044 h 1257"/>
              <a:gd name="T68" fmla="*/ 305898 w 512"/>
              <a:gd name="T69" fmla="*/ 701342 h 1257"/>
              <a:gd name="T70" fmla="*/ 361653 w 512"/>
              <a:gd name="T71" fmla="*/ 652694 h 1257"/>
              <a:gd name="T72" fmla="*/ 385010 w 512"/>
              <a:gd name="T73" fmla="*/ 578911 h 1257"/>
              <a:gd name="T74" fmla="*/ 361653 w 512"/>
              <a:gd name="T75" fmla="*/ 504317 h 1257"/>
              <a:gd name="T76" fmla="*/ 305898 w 512"/>
              <a:gd name="T77" fmla="*/ 452426 h 1257"/>
              <a:gd name="T78" fmla="*/ 236581 w 512"/>
              <a:gd name="T79" fmla="*/ 429724 h 1257"/>
              <a:gd name="T80" fmla="*/ 161990 w 512"/>
              <a:gd name="T81" fmla="*/ 436210 h 1257"/>
              <a:gd name="T82" fmla="*/ 79112 w 512"/>
              <a:gd name="T83" fmla="*/ 491345 h 1257"/>
              <a:gd name="T84" fmla="*/ 16576 w 512"/>
              <a:gd name="T85" fmla="*/ 578911 h 1257"/>
              <a:gd name="T86" fmla="*/ 4521 w 512"/>
              <a:gd name="T87" fmla="*/ 694855 h 1257"/>
              <a:gd name="T88" fmla="*/ 55755 w 512"/>
              <a:gd name="T89" fmla="*/ 788908 h 1257"/>
              <a:gd name="T90" fmla="*/ 137127 w 512"/>
              <a:gd name="T91" fmla="*/ 853772 h 1257"/>
              <a:gd name="T92" fmla="*/ 215485 w 512"/>
              <a:gd name="T93" fmla="*/ 876474 h 1257"/>
              <a:gd name="T94" fmla="*/ 283295 w 512"/>
              <a:gd name="T95" fmla="*/ 857015 h 1257"/>
              <a:gd name="T96" fmla="*/ 345831 w 512"/>
              <a:gd name="T97" fmla="*/ 811610 h 1257"/>
              <a:gd name="T98" fmla="*/ 380489 w 512"/>
              <a:gd name="T99" fmla="*/ 746746 h 1257"/>
              <a:gd name="T100" fmla="*/ 375968 w 512"/>
              <a:gd name="T101" fmla="*/ 678639 h 1257"/>
              <a:gd name="T102" fmla="*/ 333775 w 512"/>
              <a:gd name="T103" fmla="*/ 621072 h 1257"/>
              <a:gd name="T104" fmla="*/ 266719 w 512"/>
              <a:gd name="T105" fmla="*/ 582154 h 1257"/>
              <a:gd name="T106" fmla="*/ 185347 w 512"/>
              <a:gd name="T107" fmla="*/ 578911 h 1257"/>
              <a:gd name="T108" fmla="*/ 99455 w 512"/>
              <a:gd name="T109" fmla="*/ 621072 h 1257"/>
              <a:gd name="T110" fmla="*/ 30138 w 512"/>
              <a:gd name="T111" fmla="*/ 701342 h 1257"/>
              <a:gd name="T112" fmla="*/ 0 w 512"/>
              <a:gd name="T113" fmla="*/ 801881 h 1257"/>
              <a:gd name="T114" fmla="*/ 30138 w 512"/>
              <a:gd name="T115" fmla="*/ 898366 h 1257"/>
              <a:gd name="T116" fmla="*/ 99455 w 512"/>
              <a:gd name="T117" fmla="*/ 972959 h 1257"/>
              <a:gd name="T118" fmla="*/ 187607 w 512"/>
              <a:gd name="T119" fmla="*/ 1015121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5" name="Freeform 23"/>
          <p:cNvSpPr>
            <a:spLocks/>
          </p:cNvSpPr>
          <p:nvPr/>
        </p:nvSpPr>
        <p:spPr bwMode="auto">
          <a:xfrm>
            <a:off x="6235700" y="2971800"/>
            <a:ext cx="947738" cy="415925"/>
          </a:xfrm>
          <a:custGeom>
            <a:avLst/>
            <a:gdLst>
              <a:gd name="T0" fmla="*/ 937936 w 1257"/>
              <a:gd name="T1" fmla="*/ 174656 h 512"/>
              <a:gd name="T2" fmla="*/ 892698 w 1257"/>
              <a:gd name="T3" fmla="*/ 85297 h 512"/>
              <a:gd name="T4" fmla="*/ 812024 w 1257"/>
              <a:gd name="T5" fmla="*/ 17872 h 512"/>
              <a:gd name="T6" fmla="*/ 706468 w 1257"/>
              <a:gd name="T7" fmla="*/ 7311 h 512"/>
              <a:gd name="T8" fmla="*/ 615992 w 1257"/>
              <a:gd name="T9" fmla="*/ 60114 h 512"/>
              <a:gd name="T10" fmla="*/ 556429 w 1257"/>
              <a:gd name="T11" fmla="*/ 145411 h 512"/>
              <a:gd name="T12" fmla="*/ 535317 w 1257"/>
              <a:gd name="T13" fmla="*/ 229896 h 512"/>
              <a:gd name="T14" fmla="*/ 547381 w 1257"/>
              <a:gd name="T15" fmla="*/ 307882 h 512"/>
              <a:gd name="T16" fmla="*/ 586587 w 1257"/>
              <a:gd name="T17" fmla="*/ 372870 h 512"/>
              <a:gd name="T18" fmla="*/ 646151 w 1257"/>
              <a:gd name="T19" fmla="*/ 412676 h 512"/>
              <a:gd name="T20" fmla="*/ 721548 w 1257"/>
              <a:gd name="T21" fmla="*/ 402927 h 512"/>
              <a:gd name="T22" fmla="*/ 778849 w 1257"/>
              <a:gd name="T23" fmla="*/ 352561 h 512"/>
              <a:gd name="T24" fmla="*/ 809008 w 1257"/>
              <a:gd name="T25" fmla="*/ 280262 h 512"/>
              <a:gd name="T26" fmla="*/ 812024 w 1257"/>
              <a:gd name="T27" fmla="*/ 204713 h 512"/>
              <a:gd name="T28" fmla="*/ 778849 w 1257"/>
              <a:gd name="T29" fmla="*/ 112917 h 512"/>
              <a:gd name="T30" fmla="*/ 709484 w 1257"/>
              <a:gd name="T31" fmla="*/ 34931 h 512"/>
              <a:gd name="T32" fmla="*/ 609960 w 1257"/>
              <a:gd name="T33" fmla="*/ 2437 h 512"/>
              <a:gd name="T34" fmla="*/ 511190 w 1257"/>
              <a:gd name="T35" fmla="*/ 34931 h 512"/>
              <a:gd name="T36" fmla="*/ 441825 w 1257"/>
              <a:gd name="T37" fmla="*/ 115354 h 512"/>
              <a:gd name="T38" fmla="*/ 405635 w 1257"/>
              <a:gd name="T39" fmla="*/ 204713 h 512"/>
              <a:gd name="T40" fmla="*/ 408651 w 1257"/>
              <a:gd name="T41" fmla="*/ 282699 h 512"/>
              <a:gd name="T42" fmla="*/ 438809 w 1257"/>
              <a:gd name="T43" fmla="*/ 352561 h 512"/>
              <a:gd name="T44" fmla="*/ 490079 w 1257"/>
              <a:gd name="T45" fmla="*/ 402927 h 512"/>
              <a:gd name="T46" fmla="*/ 568492 w 1257"/>
              <a:gd name="T47" fmla="*/ 412676 h 512"/>
              <a:gd name="T48" fmla="*/ 628055 w 1257"/>
              <a:gd name="T49" fmla="*/ 372870 h 512"/>
              <a:gd name="T50" fmla="*/ 667262 w 1257"/>
              <a:gd name="T51" fmla="*/ 305445 h 512"/>
              <a:gd name="T52" fmla="*/ 682341 w 1257"/>
              <a:gd name="T53" fmla="*/ 232333 h 512"/>
              <a:gd name="T54" fmla="*/ 661230 w 1257"/>
              <a:gd name="T55" fmla="*/ 142162 h 512"/>
              <a:gd name="T56" fmla="*/ 603929 w 1257"/>
              <a:gd name="T57" fmla="*/ 57677 h 512"/>
              <a:gd name="T58" fmla="*/ 514206 w 1257"/>
              <a:gd name="T59" fmla="*/ 4874 h 512"/>
              <a:gd name="T60" fmla="*/ 408651 w 1257"/>
              <a:gd name="T61" fmla="*/ 17872 h 512"/>
              <a:gd name="T62" fmla="*/ 327976 w 1257"/>
              <a:gd name="T63" fmla="*/ 85297 h 512"/>
              <a:gd name="T64" fmla="*/ 282738 w 1257"/>
              <a:gd name="T65" fmla="*/ 174656 h 512"/>
              <a:gd name="T66" fmla="*/ 273690 w 1257"/>
              <a:gd name="T67" fmla="*/ 255079 h 512"/>
              <a:gd name="T68" fmla="*/ 294802 w 1257"/>
              <a:gd name="T69" fmla="*/ 329816 h 512"/>
              <a:gd name="T70" fmla="*/ 340040 w 1257"/>
              <a:gd name="T71" fmla="*/ 389930 h 512"/>
              <a:gd name="T72" fmla="*/ 408651 w 1257"/>
              <a:gd name="T73" fmla="*/ 415113 h 512"/>
              <a:gd name="T74" fmla="*/ 478016 w 1257"/>
              <a:gd name="T75" fmla="*/ 389930 h 512"/>
              <a:gd name="T76" fmla="*/ 526270 w 1257"/>
              <a:gd name="T77" fmla="*/ 329816 h 512"/>
              <a:gd name="T78" fmla="*/ 547381 w 1257"/>
              <a:gd name="T79" fmla="*/ 255079 h 512"/>
              <a:gd name="T80" fmla="*/ 541349 w 1257"/>
              <a:gd name="T81" fmla="*/ 174656 h 512"/>
              <a:gd name="T82" fmla="*/ 490079 w 1257"/>
              <a:gd name="T83" fmla="*/ 85297 h 512"/>
              <a:gd name="T84" fmla="*/ 408651 w 1257"/>
              <a:gd name="T85" fmla="*/ 17872 h 512"/>
              <a:gd name="T86" fmla="*/ 300833 w 1257"/>
              <a:gd name="T87" fmla="*/ 4874 h 512"/>
              <a:gd name="T88" fmla="*/ 213373 w 1257"/>
              <a:gd name="T89" fmla="*/ 60114 h 512"/>
              <a:gd name="T90" fmla="*/ 153056 w 1257"/>
              <a:gd name="T91" fmla="*/ 147848 h 512"/>
              <a:gd name="T92" fmla="*/ 131944 w 1257"/>
              <a:gd name="T93" fmla="*/ 232333 h 512"/>
              <a:gd name="T94" fmla="*/ 150040 w 1257"/>
              <a:gd name="T95" fmla="*/ 305445 h 512"/>
              <a:gd name="T96" fmla="*/ 192262 w 1257"/>
              <a:gd name="T97" fmla="*/ 372870 h 512"/>
              <a:gd name="T98" fmla="*/ 252579 w 1257"/>
              <a:gd name="T99" fmla="*/ 410239 h 512"/>
              <a:gd name="T100" fmla="*/ 315913 w 1257"/>
              <a:gd name="T101" fmla="*/ 405364 h 512"/>
              <a:gd name="T102" fmla="*/ 369444 w 1257"/>
              <a:gd name="T103" fmla="*/ 359873 h 512"/>
              <a:gd name="T104" fmla="*/ 405635 w 1257"/>
              <a:gd name="T105" fmla="*/ 287573 h 512"/>
              <a:gd name="T106" fmla="*/ 408651 w 1257"/>
              <a:gd name="T107" fmla="*/ 199839 h 512"/>
              <a:gd name="T108" fmla="*/ 369444 w 1257"/>
              <a:gd name="T109" fmla="*/ 107231 h 512"/>
              <a:gd name="T110" fmla="*/ 294802 w 1257"/>
              <a:gd name="T111" fmla="*/ 32494 h 512"/>
              <a:gd name="T112" fmla="*/ 201310 w 1257"/>
              <a:gd name="T113" fmla="*/ 0 h 512"/>
              <a:gd name="T114" fmla="*/ 111587 w 1257"/>
              <a:gd name="T115" fmla="*/ 32494 h 512"/>
              <a:gd name="T116" fmla="*/ 42222 w 1257"/>
              <a:gd name="T117" fmla="*/ 107231 h 512"/>
              <a:gd name="T118" fmla="*/ 3016 w 1257"/>
              <a:gd name="T119" fmla="*/ 202276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6" name="Freeform 24"/>
          <p:cNvSpPr>
            <a:spLocks/>
          </p:cNvSpPr>
          <p:nvPr/>
        </p:nvSpPr>
        <p:spPr bwMode="auto">
          <a:xfrm>
            <a:off x="6232525" y="4775200"/>
            <a:ext cx="947738" cy="414338"/>
          </a:xfrm>
          <a:custGeom>
            <a:avLst/>
            <a:gdLst>
              <a:gd name="T0" fmla="*/ 9048 w 1257"/>
              <a:gd name="T1" fmla="*/ 239539 h 512"/>
              <a:gd name="T2" fmla="*/ 54286 w 1257"/>
              <a:gd name="T3" fmla="*/ 328557 h 512"/>
              <a:gd name="T4" fmla="*/ 134960 w 1257"/>
              <a:gd name="T5" fmla="*/ 395725 h 512"/>
              <a:gd name="T6" fmla="*/ 240516 w 1257"/>
              <a:gd name="T7" fmla="*/ 406245 h 512"/>
              <a:gd name="T8" fmla="*/ 330992 w 1257"/>
              <a:gd name="T9" fmla="*/ 353644 h 512"/>
              <a:gd name="T10" fmla="*/ 390556 w 1257"/>
              <a:gd name="T11" fmla="*/ 268672 h 512"/>
              <a:gd name="T12" fmla="*/ 411667 w 1257"/>
              <a:gd name="T13" fmla="*/ 184510 h 512"/>
              <a:gd name="T14" fmla="*/ 399603 w 1257"/>
              <a:gd name="T15" fmla="*/ 106822 h 512"/>
              <a:gd name="T16" fmla="*/ 360397 w 1257"/>
              <a:gd name="T17" fmla="*/ 42081 h 512"/>
              <a:gd name="T18" fmla="*/ 300833 w 1257"/>
              <a:gd name="T19" fmla="*/ 2428 h 512"/>
              <a:gd name="T20" fmla="*/ 225436 w 1257"/>
              <a:gd name="T21" fmla="*/ 12139 h 512"/>
              <a:gd name="T22" fmla="*/ 168135 w 1257"/>
              <a:gd name="T23" fmla="*/ 62313 h 512"/>
              <a:gd name="T24" fmla="*/ 137976 w 1257"/>
              <a:gd name="T25" fmla="*/ 134336 h 512"/>
              <a:gd name="T26" fmla="*/ 134960 w 1257"/>
              <a:gd name="T27" fmla="*/ 209597 h 512"/>
              <a:gd name="T28" fmla="*/ 168135 w 1257"/>
              <a:gd name="T29" fmla="*/ 301042 h 512"/>
              <a:gd name="T30" fmla="*/ 237500 w 1257"/>
              <a:gd name="T31" fmla="*/ 378731 h 512"/>
              <a:gd name="T32" fmla="*/ 337024 w 1257"/>
              <a:gd name="T33" fmla="*/ 411101 h 512"/>
              <a:gd name="T34" fmla="*/ 435794 w 1257"/>
              <a:gd name="T35" fmla="*/ 378731 h 512"/>
              <a:gd name="T36" fmla="*/ 505159 w 1257"/>
              <a:gd name="T37" fmla="*/ 298615 h 512"/>
              <a:gd name="T38" fmla="*/ 541349 w 1257"/>
              <a:gd name="T39" fmla="*/ 209597 h 512"/>
              <a:gd name="T40" fmla="*/ 538333 w 1257"/>
              <a:gd name="T41" fmla="*/ 131908 h 512"/>
              <a:gd name="T42" fmla="*/ 508175 w 1257"/>
              <a:gd name="T43" fmla="*/ 62313 h 512"/>
              <a:gd name="T44" fmla="*/ 456905 w 1257"/>
              <a:gd name="T45" fmla="*/ 12139 h 512"/>
              <a:gd name="T46" fmla="*/ 378492 w 1257"/>
              <a:gd name="T47" fmla="*/ 2428 h 512"/>
              <a:gd name="T48" fmla="*/ 318929 w 1257"/>
              <a:gd name="T49" fmla="*/ 42081 h 512"/>
              <a:gd name="T50" fmla="*/ 279722 w 1257"/>
              <a:gd name="T51" fmla="*/ 109249 h 512"/>
              <a:gd name="T52" fmla="*/ 264643 w 1257"/>
              <a:gd name="T53" fmla="*/ 182082 h 512"/>
              <a:gd name="T54" fmla="*/ 285754 w 1257"/>
              <a:gd name="T55" fmla="*/ 271909 h 512"/>
              <a:gd name="T56" fmla="*/ 343056 w 1257"/>
              <a:gd name="T57" fmla="*/ 356072 h 512"/>
              <a:gd name="T58" fmla="*/ 432778 w 1257"/>
              <a:gd name="T59" fmla="*/ 408673 h 512"/>
              <a:gd name="T60" fmla="*/ 538333 w 1257"/>
              <a:gd name="T61" fmla="*/ 395725 h 512"/>
              <a:gd name="T62" fmla="*/ 619008 w 1257"/>
              <a:gd name="T63" fmla="*/ 328557 h 512"/>
              <a:gd name="T64" fmla="*/ 664246 w 1257"/>
              <a:gd name="T65" fmla="*/ 239539 h 512"/>
              <a:gd name="T66" fmla="*/ 673294 w 1257"/>
              <a:gd name="T67" fmla="*/ 159423 h 512"/>
              <a:gd name="T68" fmla="*/ 652182 w 1257"/>
              <a:gd name="T69" fmla="*/ 84972 h 512"/>
              <a:gd name="T70" fmla="*/ 606944 w 1257"/>
              <a:gd name="T71" fmla="*/ 25087 h 512"/>
              <a:gd name="T72" fmla="*/ 538333 w 1257"/>
              <a:gd name="T73" fmla="*/ 0 h 512"/>
              <a:gd name="T74" fmla="*/ 468968 w 1257"/>
              <a:gd name="T75" fmla="*/ 25087 h 512"/>
              <a:gd name="T76" fmla="*/ 420714 w 1257"/>
              <a:gd name="T77" fmla="*/ 84972 h 512"/>
              <a:gd name="T78" fmla="*/ 399603 w 1257"/>
              <a:gd name="T79" fmla="*/ 159423 h 512"/>
              <a:gd name="T80" fmla="*/ 405635 w 1257"/>
              <a:gd name="T81" fmla="*/ 239539 h 512"/>
              <a:gd name="T82" fmla="*/ 456905 w 1257"/>
              <a:gd name="T83" fmla="*/ 328557 h 512"/>
              <a:gd name="T84" fmla="*/ 538333 w 1257"/>
              <a:gd name="T85" fmla="*/ 395725 h 512"/>
              <a:gd name="T86" fmla="*/ 646151 w 1257"/>
              <a:gd name="T87" fmla="*/ 408673 h 512"/>
              <a:gd name="T88" fmla="*/ 733611 w 1257"/>
              <a:gd name="T89" fmla="*/ 353644 h 512"/>
              <a:gd name="T90" fmla="*/ 793928 w 1257"/>
              <a:gd name="T91" fmla="*/ 266245 h 512"/>
              <a:gd name="T92" fmla="*/ 815040 w 1257"/>
              <a:gd name="T93" fmla="*/ 182082 h 512"/>
              <a:gd name="T94" fmla="*/ 796944 w 1257"/>
              <a:gd name="T95" fmla="*/ 109249 h 512"/>
              <a:gd name="T96" fmla="*/ 754722 w 1257"/>
              <a:gd name="T97" fmla="*/ 42081 h 512"/>
              <a:gd name="T98" fmla="*/ 694405 w 1257"/>
              <a:gd name="T99" fmla="*/ 4856 h 512"/>
              <a:gd name="T100" fmla="*/ 631071 w 1257"/>
              <a:gd name="T101" fmla="*/ 9711 h 512"/>
              <a:gd name="T102" fmla="*/ 577540 w 1257"/>
              <a:gd name="T103" fmla="*/ 55029 h 512"/>
              <a:gd name="T104" fmla="*/ 541349 w 1257"/>
              <a:gd name="T105" fmla="*/ 127053 h 512"/>
              <a:gd name="T106" fmla="*/ 538333 w 1257"/>
              <a:gd name="T107" fmla="*/ 214452 h 512"/>
              <a:gd name="T108" fmla="*/ 577540 w 1257"/>
              <a:gd name="T109" fmla="*/ 306707 h 512"/>
              <a:gd name="T110" fmla="*/ 652182 w 1257"/>
              <a:gd name="T111" fmla="*/ 381159 h 512"/>
              <a:gd name="T112" fmla="*/ 745675 w 1257"/>
              <a:gd name="T113" fmla="*/ 413529 h 512"/>
              <a:gd name="T114" fmla="*/ 835397 w 1257"/>
              <a:gd name="T115" fmla="*/ 381159 h 512"/>
              <a:gd name="T116" fmla="*/ 904762 w 1257"/>
              <a:gd name="T117" fmla="*/ 306707 h 512"/>
              <a:gd name="T118" fmla="*/ 943968 w 1257"/>
              <a:gd name="T119" fmla="*/ 212025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Text Box 25"/>
          <p:cNvSpPr txBox="1">
            <a:spLocks noChangeArrowheads="1"/>
          </p:cNvSpPr>
          <p:nvPr/>
        </p:nvSpPr>
        <p:spPr bwMode="auto">
          <a:xfrm>
            <a:off x="6705600" y="3429000"/>
            <a:ext cx="53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4000">
                <a:solidFill>
                  <a:schemeClr val="tx1"/>
                </a:solidFill>
                <a:latin typeface="Arial" pitchFamily="34" charset="0"/>
                <a:sym typeface="Monotype Sorts" pitchFamily="2" charset="2"/>
              </a:rPr>
              <a:t></a:t>
            </a:r>
            <a:endParaRPr lang="en-US" altLang="en-US" sz="1800" u="sng">
              <a:solidFill>
                <a:schemeClr val="tx1"/>
              </a:solidFill>
              <a:latin typeface="Arial" pitchFamily="34" charset="0"/>
            </a:endParaRPr>
          </a:p>
        </p:txBody>
      </p:sp>
      <p:sp>
        <p:nvSpPr>
          <p:cNvPr id="8218" name="Text Box 26"/>
          <p:cNvSpPr txBox="1">
            <a:spLocks noChangeArrowheads="1"/>
          </p:cNvSpPr>
          <p:nvPr/>
        </p:nvSpPr>
        <p:spPr bwMode="auto">
          <a:xfrm>
            <a:off x="6199188" y="35052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8219" name="Line 27"/>
          <p:cNvSpPr>
            <a:spLocks noChangeShapeType="1"/>
          </p:cNvSpPr>
          <p:nvPr/>
        </p:nvSpPr>
        <p:spPr bwMode="auto">
          <a:xfrm flipV="1">
            <a:off x="6538913" y="3886200"/>
            <a:ext cx="203200" cy="762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0" name="Text Box 28"/>
          <p:cNvSpPr txBox="1">
            <a:spLocks noChangeArrowheads="1"/>
          </p:cNvSpPr>
          <p:nvPr/>
        </p:nvSpPr>
        <p:spPr bwMode="auto">
          <a:xfrm>
            <a:off x="6027738" y="39624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Tree>
    <p:extLst>
      <p:ext uri="{BB962C8B-B14F-4D97-AF65-F5344CB8AC3E}">
        <p14:creationId xmlns:p14="http://schemas.microsoft.com/office/powerpoint/2010/main" val="3283040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1895</TotalTime>
  <Words>2116</Words>
  <Application>Microsoft Office PowerPoint</Application>
  <PresentationFormat>On-screen Show (4:3)</PresentationFormat>
  <Paragraphs>425</Paragraphs>
  <Slides>63</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66" baseType="lpstr">
      <vt:lpstr>3_Blank</vt:lpstr>
      <vt:lpstr>Equation</vt:lpstr>
      <vt:lpstr>Photo Editor Photo</vt:lpstr>
      <vt:lpstr>Setup</vt:lpstr>
      <vt:lpstr>PowerPoint Presentation</vt:lpstr>
      <vt:lpstr>PowerPoint Presentation</vt:lpstr>
      <vt:lpstr>Richard John Whalen III BEE, Clarkson, Class of 1943</vt:lpstr>
      <vt:lpstr>PowerPoint Presentation</vt:lpstr>
      <vt:lpstr>PowerPoint Presentation</vt:lpstr>
      <vt:lpstr>Fathers of Cryogenics</vt:lpstr>
      <vt:lpstr>Models of  Electrical Conductivity</vt:lpstr>
      <vt:lpstr>Models of  Electrical Conductivity</vt:lpstr>
      <vt:lpstr>1911 A Big Surprise!</vt:lpstr>
      <vt:lpstr>Magnetic Properties</vt:lpstr>
      <vt:lpstr>They all tried… and failed!</vt:lpstr>
      <vt:lpstr>They came close...</vt:lpstr>
      <vt:lpstr>They Got It Right!</vt:lpstr>
      <vt:lpstr>“Cooper’s Problem”</vt:lpstr>
      <vt:lpstr>Physics of Superconductivity</vt:lpstr>
      <vt:lpstr>PowerPoint Presentation</vt:lpstr>
      <vt:lpstr>Type II (1930s +)</vt:lpstr>
      <vt:lpstr>GLAG – “Engineering” Superconductors</vt:lpstr>
      <vt:lpstr>Important Numbers in Superconductivity</vt:lpstr>
      <vt:lpstr>TC vs. Year: 1911 - 1980</vt:lpstr>
      <vt:lpstr>Properties</vt:lpstr>
      <vt:lpstr>MRI &amp; “Big Physics”</vt:lpstr>
      <vt:lpstr>1986 Another Big Surprise!</vt:lpstr>
      <vt:lpstr>1987 “The Prize!”</vt:lpstr>
      <vt:lpstr>March 3, 1987 “123” Discovered</vt:lpstr>
      <vt:lpstr>Woodstock of Physics  NYC, 1987</vt:lpstr>
      <vt:lpstr>PowerPoint Presentation</vt:lpstr>
      <vt:lpstr>“The Great Communicator”</vt:lpstr>
      <vt:lpstr>Today</vt:lpstr>
      <vt:lpstr>Gen II Coated Conductor</vt:lpstr>
      <vt:lpstr>Where Can We Apply Superconductivity to Electric Power?</vt:lpstr>
      <vt:lpstr>PowerPoint Presentation</vt:lpstr>
      <vt:lpstr>Hubbard Theory</vt:lpstr>
      <vt:lpstr>PowerPoint Presentation</vt:lpstr>
      <vt:lpstr>PowerPoint Presentation</vt:lpstr>
      <vt:lpstr>Cubic Rocksalt Divalent TMOs</vt:lpstr>
      <vt:lpstr>PowerPoint Presentation</vt:lpstr>
      <vt:lpstr>PowerPoint Presentation</vt:lpstr>
      <vt:lpstr>The Pairing Glue</vt:lpstr>
      <vt:lpstr>PowerPoint Presentation</vt:lpstr>
      <vt:lpstr>More Phonon Phootprints!</vt:lpstr>
      <vt:lpstr>PowerPoint Presentation</vt:lpstr>
      <vt:lpstr>PowerPoint Presentation</vt:lpstr>
      <vt:lpstr>What Can DFT(LDA+U) Along With Eliashberg-McMillan-Allen-Dynes (EMAD) Formalism Tell Us About e-p Mediated Pairing in the Copper Oxide Perovskites?</vt:lpstr>
      <vt:lpstr>So let’s do it and “compute” what happens!</vt:lpstr>
      <vt:lpstr>OK...What’s Next (Materials-Wise)?</vt:lpstr>
      <vt:lpstr>Now for something slightly bigger... by 1019  (Exascale!)</vt:lpstr>
      <vt:lpstr>HTSC SuperCables: Past, Present, and...Future?</vt:lpstr>
      <vt:lpstr>Required Reading! (Thanks to Steve Eckroad, EPRI)</vt:lpstr>
      <vt:lpstr>Pacific Intertie</vt:lpstr>
      <vt:lpstr>However, do we have a “compelling new opportunity?”</vt:lpstr>
      <vt:lpstr>Why not make dual-use of emerging gas pipeline rights-of-way to transport electricity via HTSC cables?</vt:lpstr>
      <vt:lpstr>Not exactly a new idea! (Terry Boston, TVA VP, 2001)</vt:lpstr>
      <vt:lpstr>Does “Keystone XL” Provide a “Compelling Opportunity” to  “Raise  Our Fraternal Twins?”</vt:lpstr>
      <vt:lpstr>PowerPoint Presentation</vt:lpstr>
      <vt:lpstr>PowerPoint Presentation</vt:lpstr>
      <vt:lpstr>Back to the Future  (of Nanoscale!)</vt:lpstr>
      <vt:lpstr>A Fibonacci “Dislocation Line”</vt:lpstr>
      <vt:lpstr>PowerPoint Presentation</vt:lpstr>
      <vt:lpstr>Lessons from  “Four Altamont Philosophers”</vt:lpstr>
      <vt:lpstr>“You can’t always get what you want…”</vt:lpstr>
      <vt:lpstr>“…you get what you need!”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55</cp:revision>
  <dcterms:created xsi:type="dcterms:W3CDTF">2006-08-16T00:00:00Z</dcterms:created>
  <dcterms:modified xsi:type="dcterms:W3CDTF">2014-09-23T00:58:21Z</dcterms:modified>
</cp:coreProperties>
</file>