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62"/>
  </p:notesMasterIdLst>
  <p:sldIdLst>
    <p:sldId id="256" r:id="rId5"/>
    <p:sldId id="307" r:id="rId6"/>
    <p:sldId id="312" r:id="rId7"/>
    <p:sldId id="291" r:id="rId8"/>
    <p:sldId id="292" r:id="rId9"/>
    <p:sldId id="298" r:id="rId10"/>
    <p:sldId id="317" r:id="rId11"/>
    <p:sldId id="260" r:id="rId12"/>
    <p:sldId id="293" r:id="rId13"/>
    <p:sldId id="261" r:id="rId14"/>
    <p:sldId id="262" r:id="rId15"/>
    <p:sldId id="297" r:id="rId16"/>
    <p:sldId id="316" r:id="rId17"/>
    <p:sldId id="315" r:id="rId18"/>
    <p:sldId id="264" r:id="rId19"/>
    <p:sldId id="265" r:id="rId20"/>
    <p:sldId id="266" r:id="rId21"/>
    <p:sldId id="267" r:id="rId22"/>
    <p:sldId id="268" r:id="rId23"/>
    <p:sldId id="301" r:id="rId24"/>
    <p:sldId id="302" r:id="rId25"/>
    <p:sldId id="272" r:id="rId26"/>
    <p:sldId id="308" r:id="rId27"/>
    <p:sldId id="271" r:id="rId28"/>
    <p:sldId id="294" r:id="rId29"/>
    <p:sldId id="295" r:id="rId30"/>
    <p:sldId id="273" r:id="rId31"/>
    <p:sldId id="274" r:id="rId32"/>
    <p:sldId id="275" r:id="rId33"/>
    <p:sldId id="310" r:id="rId34"/>
    <p:sldId id="276" r:id="rId35"/>
    <p:sldId id="277" r:id="rId36"/>
    <p:sldId id="278" r:id="rId37"/>
    <p:sldId id="279" r:id="rId38"/>
    <p:sldId id="263" r:id="rId39"/>
    <p:sldId id="303" r:id="rId40"/>
    <p:sldId id="280" r:id="rId41"/>
    <p:sldId id="281" r:id="rId42"/>
    <p:sldId id="284" r:id="rId43"/>
    <p:sldId id="283" r:id="rId44"/>
    <p:sldId id="285" r:id="rId45"/>
    <p:sldId id="300" r:id="rId46"/>
    <p:sldId id="305" r:id="rId47"/>
    <p:sldId id="309" r:id="rId48"/>
    <p:sldId id="314" r:id="rId49"/>
    <p:sldId id="299" r:id="rId50"/>
    <p:sldId id="288" r:id="rId51"/>
    <p:sldId id="289" r:id="rId52"/>
    <p:sldId id="306" r:id="rId53"/>
    <p:sldId id="258" r:id="rId54"/>
    <p:sldId id="311" r:id="rId55"/>
    <p:sldId id="270" r:id="rId56"/>
    <p:sldId id="287" r:id="rId57"/>
    <p:sldId id="313" r:id="rId58"/>
    <p:sldId id="318" r:id="rId59"/>
    <p:sldId id="319" r:id="rId60"/>
    <p:sldId id="320" r:id="rId6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99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3" d="100"/>
          <a:sy n="53" d="100"/>
        </p:scale>
        <p:origin x="-581"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79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4E20F41-66C0-4E85-8EB0-927D6C387D06}" type="datetimeFigureOut">
              <a:rPr lang="en-US"/>
              <a:pPr>
                <a:defRPr/>
              </a:pPr>
              <a:t>10/7/2014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EA13FCDF-34C8-4EEC-91EC-2CBA5BFCA80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9BB85C-6C8F-4DC0-B673-19886EAFF39A}" type="slidenum">
              <a:rPr lang="en-US" altLang="en-US" smtClean="0">
                <a:solidFill>
                  <a:srgbClr val="000000"/>
                </a:solidFill>
                <a:latin typeface="Arial" charset="0"/>
                <a:cs typeface="Arial" charset="0"/>
              </a:rPr>
              <a:pPr fontAlgn="base">
                <a:spcBef>
                  <a:spcPct val="0"/>
                </a:spcBef>
                <a:spcAft>
                  <a:spcPct val="0"/>
                </a:spcAft>
              </a:pPr>
              <a:t>11</a:t>
            </a:fld>
            <a:endParaRPr lang="en-US" altLang="en-US" smtClean="0">
              <a:solidFill>
                <a:srgbClr val="000000"/>
              </a:solidFill>
              <a:latin typeface="Arial" charset="0"/>
              <a:cs typeface="Arial" charset="0"/>
            </a:endParaRPr>
          </a:p>
        </p:txBody>
      </p:sp>
      <p:sp>
        <p:nvSpPr>
          <p:cNvPr id="63490" name="Slide Image Placeholder 1"/>
          <p:cNvSpPr>
            <a:spLocks noGrp="1" noRot="1" noChangeAspect="1" noTextEdit="1"/>
          </p:cNvSpPr>
          <p:nvPr>
            <p:ph type="sldImg"/>
          </p:nvPr>
        </p:nvSpPr>
        <p:spPr bwMode="auto">
          <a:xfrm>
            <a:off x="1144588" y="685800"/>
            <a:ext cx="4570412" cy="3427413"/>
          </a:xfrm>
          <a:noFill/>
          <a:ln>
            <a:solidFill>
              <a:srgbClr val="000000"/>
            </a:solidFill>
            <a:miter lim="800000"/>
            <a:headEnd/>
            <a:tailEnd/>
          </a:ln>
        </p:spPr>
      </p:sp>
      <p:sp>
        <p:nvSpPr>
          <p:cNvPr id="63491" name="Notes Placeholder 2"/>
          <p:cNvSpPr>
            <a:spLocks noGrp="1"/>
          </p:cNvSpPr>
          <p:nvPr>
            <p:ph type="body" idx="1"/>
          </p:nvPr>
        </p:nvSpPr>
        <p:spPr bwMode="auto">
          <a:xfrm>
            <a:off x="684213" y="4343400"/>
            <a:ext cx="5489575" cy="4114800"/>
          </a:xfrm>
          <a:noFill/>
        </p:spPr>
        <p:txBody>
          <a:bodyPr wrap="square" lIns="91422" tIns="45711" rIns="91422" bIns="45711" numCol="1" anchor="t" anchorCtr="0" compatLnSpc="1">
            <a:prstTxWarp prst="textNoShape">
              <a:avLst/>
            </a:prstTxWarp>
          </a:bodyPr>
          <a:lstStyle/>
          <a:p>
            <a:pPr eaLnBrk="1" hangingPunct="1">
              <a:spcBef>
                <a:spcPct val="0"/>
              </a:spcBef>
            </a:pPr>
            <a:endParaRPr lang="en-US" altLang="en-US" smtClean="0">
              <a:latin typeface="Arial" charset="0"/>
              <a:cs typeface="Arial" charset="0"/>
            </a:endParaRPr>
          </a:p>
        </p:txBody>
      </p:sp>
      <p:sp>
        <p:nvSpPr>
          <p:cNvPr id="63492" name="Slide Number Placeholder 3"/>
          <p:cNvSpPr txBox="1">
            <a:spLocks noGrp="1"/>
          </p:cNvSpPr>
          <p:nvPr/>
        </p:nvSpPr>
        <p:spPr bwMode="auto">
          <a:xfrm>
            <a:off x="3884613" y="8683625"/>
            <a:ext cx="2971800" cy="458788"/>
          </a:xfrm>
          <a:prstGeom prst="rect">
            <a:avLst/>
          </a:prstGeom>
          <a:noFill/>
          <a:ln w="9525">
            <a:noFill/>
            <a:miter lim="800000"/>
            <a:headEnd/>
            <a:tailEnd/>
          </a:ln>
        </p:spPr>
        <p:txBody>
          <a:bodyPr lIns="91422" tIns="45711" rIns="91422" bIns="45711" anchor="b"/>
          <a:lstStyle/>
          <a:p>
            <a:pPr algn="r"/>
            <a:fld id="{7AC16886-06A3-42DA-960D-FB53E6130F85}" type="slidenum">
              <a:rPr lang="en-US" altLang="en-US" sz="1100">
                <a:solidFill>
                  <a:srgbClr val="000000"/>
                </a:solidFill>
              </a:rPr>
              <a:pPr algn="r"/>
              <a:t>11</a:t>
            </a:fld>
            <a:endParaRPr lang="en-US" altLang="en-US" sz="11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1F4B15-D1C7-47C8-8B9F-5A471E0A03A5}" type="slidenum">
              <a:rPr lang="en-US" altLang="en-US" smtClean="0">
                <a:latin typeface="Arial" charset="0"/>
                <a:cs typeface="Arial" charset="0"/>
              </a:rPr>
              <a:pPr fontAlgn="base">
                <a:spcBef>
                  <a:spcPct val="0"/>
                </a:spcBef>
                <a:spcAft>
                  <a:spcPct val="0"/>
                </a:spcAft>
              </a:pPr>
              <a:t>38</a:t>
            </a:fld>
            <a:endParaRPr lang="en-US" altLang="en-US" smtClean="0">
              <a:latin typeface="Arial" charset="0"/>
              <a:cs typeface="Arial" charset="0"/>
            </a:endParaRPr>
          </a:p>
        </p:txBody>
      </p:sp>
      <p:sp>
        <p:nvSpPr>
          <p:cNvPr id="93186"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1422" tIns="45711" rIns="91422" bIns="45711" anchor="b"/>
          <a:lstStyle/>
          <a:p>
            <a:pPr algn="r"/>
            <a:fld id="{B2BF048E-E398-41C3-AFC6-4C96FA550680}" type="slidenum">
              <a:rPr lang="en-US" altLang="en-US" sz="1100">
                <a:solidFill>
                  <a:srgbClr val="000000"/>
                </a:solidFill>
              </a:rPr>
              <a:pPr algn="r"/>
              <a:t>38</a:t>
            </a:fld>
            <a:endParaRPr lang="en-US" altLang="en-US" sz="1100">
              <a:solidFill>
                <a:srgbClr val="000000"/>
              </a:solidFill>
            </a:endParaRPr>
          </a:p>
        </p:txBody>
      </p:sp>
      <p:sp>
        <p:nvSpPr>
          <p:cNvPr id="93187"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1403" tIns="45703" rIns="91403" bIns="45703" anchor="b"/>
          <a:lstStyle/>
          <a:p>
            <a:pPr algn="r" defTabSz="865188"/>
            <a:fld id="{35FB6F5A-5F13-4F74-82BE-BD063725B00D}" type="slidenum">
              <a:rPr lang="en-US" altLang="en-US" sz="1000">
                <a:solidFill>
                  <a:srgbClr val="000000"/>
                </a:solidFill>
                <a:latin typeface="Calibri" pitchFamily="34" charset="0"/>
              </a:rPr>
              <a:pPr algn="r" defTabSz="865188"/>
              <a:t>38</a:t>
            </a:fld>
            <a:endParaRPr lang="en-US" altLang="en-US" sz="1000">
              <a:solidFill>
                <a:srgbClr val="000000"/>
              </a:solidFill>
              <a:latin typeface="Calibri" pitchFamily="34" charset="0"/>
            </a:endParaRPr>
          </a:p>
        </p:txBody>
      </p:sp>
      <p:sp>
        <p:nvSpPr>
          <p:cNvPr id="93188" name="Rectangle 2"/>
          <p:cNvSpPr>
            <a:spLocks noGrp="1" noRot="1" noChangeAspect="1" noChangeArrowheads="1" noTextEdit="1"/>
          </p:cNvSpPr>
          <p:nvPr>
            <p:ph type="sldImg"/>
          </p:nvPr>
        </p:nvSpPr>
        <p:spPr bwMode="auto">
          <a:xfrm>
            <a:off x="1146175" y="685800"/>
            <a:ext cx="4567238" cy="3425825"/>
          </a:xfrm>
          <a:noFill/>
          <a:ln>
            <a:solidFill>
              <a:srgbClr val="000000"/>
            </a:solidFill>
            <a:miter lim="800000"/>
            <a:headEnd/>
            <a:tailEnd/>
          </a:ln>
        </p:spPr>
      </p:sp>
      <p:sp>
        <p:nvSpPr>
          <p:cNvPr id="93189" name="Rectangle 3"/>
          <p:cNvSpPr>
            <a:spLocks noGrp="1" noChangeArrowheads="1"/>
          </p:cNvSpPr>
          <p:nvPr>
            <p:ph type="body" idx="1"/>
          </p:nvPr>
        </p:nvSpPr>
        <p:spPr bwMode="auto">
          <a:xfrm>
            <a:off x="684213" y="4343400"/>
            <a:ext cx="5489575" cy="4114800"/>
          </a:xfrm>
          <a:noFill/>
        </p:spPr>
        <p:txBody>
          <a:bodyPr wrap="square" lIns="91403" tIns="45703" rIns="91403" bIns="45703" numCol="1" anchor="t" anchorCtr="0" compatLnSpc="1">
            <a:prstTxWarp prst="textNoShape">
              <a:avLst/>
            </a:prstTxWarp>
          </a:bodyPr>
          <a:lstStyle/>
          <a:p>
            <a:pPr eaLnBrk="1" hangingPunct="1">
              <a:spcBef>
                <a:spcPct val="0"/>
              </a:spcBef>
            </a:pPr>
            <a:r>
              <a:rPr lang="en-US" altLang="en-US" b="1" smtClean="0">
                <a:latin typeface="Arial" charset="0"/>
                <a:cs typeface="Arial" charset="0"/>
              </a:rPr>
              <a:t>The Vision Concept</a:t>
            </a:r>
            <a:r>
              <a:rPr lang="en-US" altLang="en-US" smtClean="0">
                <a:latin typeface="Arial" charset="0"/>
                <a:cs typeface="Arial" charset="0"/>
              </a:rPr>
              <a:t/>
            </a:r>
            <a:br>
              <a:rPr lang="en-US" altLang="en-US" smtClean="0">
                <a:latin typeface="Arial" charset="0"/>
                <a:cs typeface="Arial" charset="0"/>
              </a:rPr>
            </a:br>
            <a:r>
              <a:rPr lang="en-US" altLang="en-US" u="sng" smtClean="0">
                <a:latin typeface="Arial" charset="0"/>
                <a:cs typeface="Arial" charset="0"/>
              </a:rPr>
              <a:t>Talking Points</a:t>
            </a:r>
            <a:endParaRPr lang="en-US" altLang="en-US" smtClean="0">
              <a:latin typeface="Arial" charset="0"/>
              <a:cs typeface="Arial" charset="0"/>
            </a:endParaRPr>
          </a:p>
          <a:p>
            <a:pPr eaLnBrk="1" hangingPunct="1">
              <a:spcBef>
                <a:spcPct val="0"/>
              </a:spcBef>
            </a:pPr>
            <a:r>
              <a:rPr lang="en-US" altLang="en-US" smtClean="0">
                <a:latin typeface="Arial" charset="0"/>
                <a:cs typeface="Arial" charset="0"/>
              </a:rPr>
              <a:t>The green, enviro- eco-gentle symbiosis of nuclear, hydrogen and superconductivity can be pictured in two limiting forms:</a:t>
            </a:r>
          </a:p>
          <a:p>
            <a:pPr lvl="1" eaLnBrk="1" hangingPunct="1">
              <a:spcBef>
                <a:spcPct val="0"/>
              </a:spcBef>
            </a:pPr>
            <a:r>
              <a:rPr lang="en-US" altLang="en-US" b="1" smtClean="0">
                <a:latin typeface="Arial" charset="0"/>
                <a:cs typeface="Arial" charset="0"/>
              </a:rPr>
              <a:t> </a:t>
            </a:r>
            <a:r>
              <a:rPr lang="en-US" altLang="en-US" smtClean="0">
                <a:latin typeface="Arial" charset="0"/>
                <a:cs typeface="Arial" charset="0"/>
              </a:rPr>
              <a:t>That of a “SuperGrid,” spanning a nation and perhaps even a continent.  Throughout the spine of the hydrogen-electricity transmission system would be located nuclear power plants spaced apart on a length scale of 50 – 100 km, supplying both hydrogen and electricity – hydricity -into the network.</a:t>
            </a:r>
          </a:p>
          <a:p>
            <a:pPr lvl="1" eaLnBrk="1" hangingPunct="1">
              <a:spcBef>
                <a:spcPct val="0"/>
              </a:spcBef>
            </a:pPr>
            <a:r>
              <a:rPr lang="en-US" altLang="en-US" smtClean="0">
                <a:latin typeface="Arial" charset="0"/>
                <a:cs typeface="Arial" charset="0"/>
              </a:rPr>
              <a:t> That of a “SuperCity,” comprising an urban residential/commercial/industrial complex of perhaps 2-3 million people.  Hydrogen for personal and bus transportation, space conditioning and thermal processing, and electricity for all other power applications would be supplied by one or two peripheral nuclear power plants.  These plants would be sited in connection with waste disposal and recycling facilities.  Oxygen as a byproduct of hydrogen production would add in sewage and waste treatment and fire the combustion of waste biomass (zero-sum CO</a:t>
            </a:r>
            <a:r>
              <a:rPr lang="en-US" altLang="en-US" baseline="-25000" smtClean="0">
                <a:latin typeface="Arial" charset="0"/>
                <a:cs typeface="Arial" charset="0"/>
              </a:rPr>
              <a:t>2</a:t>
            </a:r>
            <a:r>
              <a:rPr lang="en-US" altLang="en-US" smtClean="0">
                <a:latin typeface="Arial" charset="0"/>
                <a:cs typeface="Arial" charset="0"/>
              </a:rPr>
              <a:t> emission), including methane decay gas, to supplement the nuclear-generated electrical power.  In addition, all structures would housed under roofs engineered to supply both thermal and photovoltaic solar energy (“Solar roofs” do not require use of additional land area and thus are in accord with the enviro-eco-gentle paradigm.</a:t>
            </a:r>
          </a:p>
          <a:p>
            <a:pPr eaLnBrk="1" hangingPunct="1">
              <a:spcBef>
                <a:spcPct val="0"/>
              </a:spcBef>
            </a:pPr>
            <a:r>
              <a:rPr lang="en-US" altLang="en-US" smtClean="0">
                <a:latin typeface="Arial" charset="0"/>
                <a:cs typeface="Arial" charset="0"/>
              </a:rPr>
              <a:t>A number of intermediary regional configurations also could be contemplated.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FFCD18-4790-47CC-8BC5-9CFCCDABEC3F}" type="slidenum">
              <a:rPr lang="en-US" altLang="en-US" smtClean="0">
                <a:solidFill>
                  <a:srgbClr val="000000"/>
                </a:solidFill>
                <a:latin typeface="Times New Roman" pitchFamily="18" charset="0"/>
                <a:cs typeface="Arial" charset="0"/>
              </a:rPr>
              <a:pPr fontAlgn="base">
                <a:spcBef>
                  <a:spcPct val="0"/>
                </a:spcBef>
                <a:spcAft>
                  <a:spcPct val="0"/>
                </a:spcAft>
              </a:pPr>
              <a:t>41</a:t>
            </a:fld>
            <a:endParaRPr lang="en-US" altLang="en-US" smtClean="0">
              <a:solidFill>
                <a:srgbClr val="000000"/>
              </a:solidFill>
              <a:latin typeface="Times New Roman" pitchFamily="18" charset="0"/>
              <a:cs typeface="Arial" charset="0"/>
            </a:endParaRPr>
          </a:p>
        </p:txBody>
      </p:sp>
      <p:sp>
        <p:nvSpPr>
          <p:cNvPr id="99331" name="Rectangle 7"/>
          <p:cNvSpPr txBox="1">
            <a:spLocks noGrp="1" noChangeArrowheads="1"/>
          </p:cNvSpPr>
          <p:nvPr/>
        </p:nvSpPr>
        <p:spPr bwMode="auto">
          <a:xfrm>
            <a:off x="3884613" y="8685213"/>
            <a:ext cx="2970212" cy="455612"/>
          </a:xfrm>
          <a:prstGeom prst="rect">
            <a:avLst/>
          </a:prstGeom>
          <a:noFill/>
          <a:ln w="9525">
            <a:noFill/>
            <a:miter lim="800000"/>
            <a:headEnd/>
            <a:tailEnd/>
          </a:ln>
        </p:spPr>
        <p:txBody>
          <a:bodyPr lIns="89990" tIns="46795" rIns="89990" bIns="46795" anchor="b"/>
          <a:lstStyle/>
          <a:p>
            <a:pPr algn="r" defTabSz="442913">
              <a:buSzPct val="100000"/>
              <a:tabLst>
                <a:tab pos="0" algn="l"/>
                <a:tab pos="912813" algn="l"/>
                <a:tab pos="1828800" algn="l"/>
                <a:tab pos="2741613" algn="l"/>
                <a:tab pos="3656013" algn="l"/>
                <a:tab pos="4570413" algn="l"/>
                <a:tab pos="5484813" algn="l"/>
                <a:tab pos="6399213" algn="l"/>
                <a:tab pos="7313613" algn="l"/>
                <a:tab pos="8228013" algn="l"/>
                <a:tab pos="9142413" algn="l"/>
                <a:tab pos="10056813" algn="l"/>
              </a:tabLst>
            </a:pPr>
            <a:fld id="{A5B31F8D-8478-4703-8CF6-D1187437E143}" type="slidenum">
              <a:rPr lang="en-US" altLang="en-US" sz="1200">
                <a:solidFill>
                  <a:srgbClr val="000000"/>
                </a:solidFill>
                <a:ea typeface="Arial Unicode MS" pitchFamily="34" charset="-128"/>
                <a:cs typeface="Arial Unicode MS" pitchFamily="34" charset="-128"/>
              </a:rPr>
              <a:pPr algn="r" defTabSz="442913">
                <a:buSzPct val="100000"/>
                <a:tabLst>
                  <a:tab pos="0" algn="l"/>
                  <a:tab pos="912813" algn="l"/>
                  <a:tab pos="1828800" algn="l"/>
                  <a:tab pos="2741613" algn="l"/>
                  <a:tab pos="3656013" algn="l"/>
                  <a:tab pos="4570413" algn="l"/>
                  <a:tab pos="5484813" algn="l"/>
                  <a:tab pos="6399213" algn="l"/>
                  <a:tab pos="7313613" algn="l"/>
                  <a:tab pos="8228013" algn="l"/>
                  <a:tab pos="9142413" algn="l"/>
                  <a:tab pos="10056813" algn="l"/>
                </a:tabLst>
              </a:pPr>
              <a:t>41</a:t>
            </a:fld>
            <a:endParaRPr lang="en-US" altLang="en-US" sz="1200">
              <a:solidFill>
                <a:srgbClr val="000000"/>
              </a:solidFill>
              <a:ea typeface="Arial Unicode MS" pitchFamily="34" charset="-128"/>
              <a:cs typeface="Arial Unicode MS" pitchFamily="34" charset="-128"/>
            </a:endParaRPr>
          </a:p>
        </p:txBody>
      </p:sp>
      <p:sp>
        <p:nvSpPr>
          <p:cNvPr id="99332"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89990" tIns="46795" rIns="89990" bIns="46795" anchor="b"/>
          <a:lstStyle/>
          <a:p>
            <a:pPr algn="r" defTabSz="442913">
              <a:buSzPct val="100000"/>
              <a:tabLst>
                <a:tab pos="0" algn="l"/>
                <a:tab pos="887413" algn="l"/>
                <a:tab pos="1774825" algn="l"/>
                <a:tab pos="2662238" algn="l"/>
                <a:tab pos="3549650" algn="l"/>
                <a:tab pos="4435475" algn="l"/>
                <a:tab pos="5322888" algn="l"/>
                <a:tab pos="6210300" algn="l"/>
                <a:tab pos="7097713" algn="l"/>
                <a:tab pos="7985125" algn="l"/>
                <a:tab pos="8872538" algn="l"/>
                <a:tab pos="9759950" algn="l"/>
              </a:tabLst>
            </a:pPr>
            <a:fld id="{2386875A-F11A-425C-B572-A9FEBFCB91D7}" type="slidenum">
              <a:rPr lang="en-US" altLang="en-US" sz="1200">
                <a:solidFill>
                  <a:srgbClr val="000000"/>
                </a:solidFill>
                <a:ea typeface="SimSun" pitchFamily="2" charset="-122"/>
              </a:rPr>
              <a:pPr algn="r" defTabSz="442913">
                <a:buSzPct val="100000"/>
                <a:tabLst>
                  <a:tab pos="0" algn="l"/>
                  <a:tab pos="887413" algn="l"/>
                  <a:tab pos="1774825" algn="l"/>
                  <a:tab pos="2662238" algn="l"/>
                  <a:tab pos="3549650" algn="l"/>
                  <a:tab pos="4435475" algn="l"/>
                  <a:tab pos="5322888" algn="l"/>
                  <a:tab pos="6210300" algn="l"/>
                  <a:tab pos="7097713" algn="l"/>
                  <a:tab pos="7985125" algn="l"/>
                  <a:tab pos="8872538" algn="l"/>
                  <a:tab pos="9759950" algn="l"/>
                </a:tabLst>
              </a:pPr>
              <a:t>41</a:t>
            </a:fld>
            <a:endParaRPr lang="en-US" altLang="en-US" sz="1200">
              <a:solidFill>
                <a:srgbClr val="000000"/>
              </a:solidFill>
              <a:ea typeface="SimSun" pitchFamily="2" charset="-122"/>
            </a:endParaRPr>
          </a:p>
        </p:txBody>
      </p:sp>
      <p:sp>
        <p:nvSpPr>
          <p:cNvPr id="99333" name="Text Box 2"/>
          <p:cNvSpPr txBox="1">
            <a:spLocks noChangeArrowheads="1"/>
          </p:cNvSpPr>
          <p:nvPr/>
        </p:nvSpPr>
        <p:spPr bwMode="auto">
          <a:xfrm>
            <a:off x="3881438" y="8686800"/>
            <a:ext cx="2974975" cy="455613"/>
          </a:xfrm>
          <a:prstGeom prst="rect">
            <a:avLst/>
          </a:prstGeom>
          <a:noFill/>
          <a:ln w="9525">
            <a:noFill/>
            <a:miter lim="800000"/>
            <a:headEnd/>
            <a:tailEnd/>
          </a:ln>
        </p:spPr>
        <p:txBody>
          <a:bodyPr lIns="0" tIns="0" rIns="0" bIns="0" anchor="b"/>
          <a:lstStyle/>
          <a:p>
            <a:pPr algn="r" defTabSz="442913">
              <a:lnSpc>
                <a:spcPct val="95000"/>
              </a:lnSpc>
              <a:buSzPct val="45000"/>
              <a:tabLst>
                <a:tab pos="0" algn="l"/>
                <a:tab pos="887413" algn="l"/>
                <a:tab pos="1774825" algn="l"/>
                <a:tab pos="2662238" algn="l"/>
                <a:tab pos="3549650" algn="l"/>
                <a:tab pos="4435475" algn="l"/>
                <a:tab pos="5322888" algn="l"/>
                <a:tab pos="6210300" algn="l"/>
                <a:tab pos="7097713" algn="l"/>
                <a:tab pos="7985125" algn="l"/>
                <a:tab pos="8872538" algn="l"/>
                <a:tab pos="9759950" algn="l"/>
              </a:tabLst>
            </a:pPr>
            <a:fld id="{C1704257-0828-484F-8869-26D99ED5A9F6}" type="slidenum">
              <a:rPr lang="en-GB" altLang="en-US" sz="1300">
                <a:solidFill>
                  <a:srgbClr val="000000"/>
                </a:solidFill>
                <a:latin typeface="Times New Roman" pitchFamily="18" charset="0"/>
                <a:ea typeface="SimSun" pitchFamily="2" charset="-122"/>
              </a:rPr>
              <a:pPr algn="r" defTabSz="442913">
                <a:lnSpc>
                  <a:spcPct val="95000"/>
                </a:lnSpc>
                <a:buSzPct val="45000"/>
                <a:tabLst>
                  <a:tab pos="0" algn="l"/>
                  <a:tab pos="887413" algn="l"/>
                  <a:tab pos="1774825" algn="l"/>
                  <a:tab pos="2662238" algn="l"/>
                  <a:tab pos="3549650" algn="l"/>
                  <a:tab pos="4435475" algn="l"/>
                  <a:tab pos="5322888" algn="l"/>
                  <a:tab pos="6210300" algn="l"/>
                  <a:tab pos="7097713" algn="l"/>
                  <a:tab pos="7985125" algn="l"/>
                  <a:tab pos="8872538" algn="l"/>
                  <a:tab pos="9759950" algn="l"/>
                </a:tabLst>
              </a:pPr>
              <a:t>41</a:t>
            </a:fld>
            <a:endParaRPr lang="en-GB" altLang="en-US" sz="1300">
              <a:solidFill>
                <a:srgbClr val="000000"/>
              </a:solidFill>
              <a:latin typeface="Times New Roman" pitchFamily="18" charset="0"/>
              <a:ea typeface="SimSun" pitchFamily="2" charset="-122"/>
            </a:endParaRPr>
          </a:p>
        </p:txBody>
      </p:sp>
      <p:sp>
        <p:nvSpPr>
          <p:cNvPr id="99334" name="Rectangle 3"/>
          <p:cNvSpPr>
            <a:spLocks noGrp="1" noRot="1" noChangeAspect="1" noChangeArrowheads="1" noTextEdit="1"/>
          </p:cNvSpPr>
          <p:nvPr>
            <p:ph type="sldImg"/>
          </p:nvPr>
        </p:nvSpPr>
        <p:spPr bwMode="auto">
          <a:xfrm>
            <a:off x="1143000" y="693738"/>
            <a:ext cx="4572000" cy="3429000"/>
          </a:xfrm>
          <a:noFill/>
          <a:ln>
            <a:solidFill>
              <a:srgbClr val="000000"/>
            </a:solidFill>
            <a:miter lim="800000"/>
            <a:headEnd/>
            <a:tailEnd/>
          </a:ln>
        </p:spPr>
      </p:sp>
      <p:sp>
        <p:nvSpPr>
          <p:cNvPr id="99335" name="Rectangle 4"/>
          <p:cNvSpPr>
            <a:spLocks noGrp="1" noChangeArrowheads="1"/>
          </p:cNvSpPr>
          <p:nvPr>
            <p:ph type="body" idx="1"/>
          </p:nvPr>
        </p:nvSpPr>
        <p:spPr bwMode="auto">
          <a:xfrm>
            <a:off x="685800" y="4341813"/>
            <a:ext cx="5487988" cy="4032250"/>
          </a:xfrm>
          <a:noFill/>
        </p:spPr>
        <p:txBody>
          <a:bodyPr wrap="none" lIns="89990" tIns="46795" rIns="89990" bIns="46795" numCol="1" anchor="ctr" anchorCtr="0" compatLnSpc="1">
            <a:prstTxWarp prst="textNoShape">
              <a:avLst/>
            </a:prstTxWarp>
          </a:bodyPr>
          <a:lstStyle/>
          <a:p>
            <a:pPr defTabSz="457200" eaLnBrk="1" hangingPunct="1">
              <a:spcBef>
                <a:spcPts val="463"/>
              </a:spcBef>
              <a:tabLst>
                <a:tab pos="0" algn="l"/>
                <a:tab pos="941388" algn="l"/>
                <a:tab pos="1884363" algn="l"/>
                <a:tab pos="2825750" algn="l"/>
                <a:tab pos="3768725" algn="l"/>
                <a:tab pos="4710113" algn="l"/>
                <a:tab pos="5653088" algn="l"/>
                <a:tab pos="6594475" algn="l"/>
                <a:tab pos="7537450" algn="l"/>
                <a:tab pos="8480425" algn="l"/>
                <a:tab pos="9421813" algn="l"/>
                <a:tab pos="10364788" algn="l"/>
              </a:tabLst>
            </a:pPr>
            <a:endParaRPr lang="en-US" altLang="en-US" smtClean="0">
              <a:latin typeface="Arial" charset="0"/>
              <a:ea typeface="SimSun" pitchFamily="2" charset="-122"/>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p:spPr>
      </p:sp>
      <p:sp>
        <p:nvSpPr>
          <p:cNvPr id="1034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54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FA5CD5-64CB-4629-8608-A7539E3C6C78}" type="slidenum">
              <a:rPr lang="en-US">
                <a:cs typeface="Arial" charset="0"/>
              </a:rPr>
              <a:pPr fontAlgn="base">
                <a:spcBef>
                  <a:spcPct val="0"/>
                </a:spcBef>
                <a:spcAft>
                  <a:spcPct val="0"/>
                </a:spcAft>
                <a:defRPr/>
              </a:pPr>
              <a:t>42</a:t>
            </a:fld>
            <a:endParaRPr lang="en-US">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98E094-08F2-4240-B01A-560398A6A288}" type="slidenum">
              <a:rPr lang="en-US" altLang="en-US" smtClean="0">
                <a:latin typeface="Arial" charset="0"/>
                <a:cs typeface="Arial" charset="0"/>
              </a:rPr>
              <a:pPr fontAlgn="base">
                <a:spcBef>
                  <a:spcPct val="0"/>
                </a:spcBef>
                <a:spcAft>
                  <a:spcPct val="0"/>
                </a:spcAft>
              </a:pPr>
              <a:t>47</a:t>
            </a:fld>
            <a:endParaRPr lang="en-US" altLang="en-US" smtClean="0">
              <a:latin typeface="Arial" charset="0"/>
              <a:cs typeface="Arial" charset="0"/>
            </a:endParaRPr>
          </a:p>
        </p:txBody>
      </p:sp>
      <p:sp>
        <p:nvSpPr>
          <p:cNvPr id="109570"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1422" tIns="45711" rIns="91422" bIns="45711" anchor="b"/>
          <a:lstStyle/>
          <a:p>
            <a:pPr algn="r"/>
            <a:fld id="{6CDFFBC2-F202-4FC4-BB18-C9A456CE9453}" type="slidenum">
              <a:rPr lang="en-US" altLang="en-US" sz="1100"/>
              <a:pPr algn="r"/>
              <a:t>47</a:t>
            </a:fld>
            <a:endParaRPr lang="en-US" altLang="en-US" sz="1100"/>
          </a:p>
        </p:txBody>
      </p:sp>
      <p:sp>
        <p:nvSpPr>
          <p:cNvPr id="109571" name="Rectangle 2"/>
          <p:cNvSpPr>
            <a:spLocks noGrp="1" noRot="1" noChangeAspect="1" noChangeArrowheads="1" noTextEdit="1"/>
          </p:cNvSpPr>
          <p:nvPr>
            <p:ph type="sldImg"/>
          </p:nvPr>
        </p:nvSpPr>
        <p:spPr bwMode="auto">
          <a:xfrm>
            <a:off x="1152525" y="692150"/>
            <a:ext cx="4554538" cy="3416300"/>
          </a:xfrm>
          <a:noFill/>
          <a:ln>
            <a:solidFill>
              <a:srgbClr val="000000"/>
            </a:solidFill>
            <a:miter lim="800000"/>
            <a:headEnd/>
            <a:tailEnd/>
          </a:ln>
        </p:spPr>
      </p:sp>
      <p:sp>
        <p:nvSpPr>
          <p:cNvPr id="109572" name="Rectangle 3"/>
          <p:cNvSpPr>
            <a:spLocks noGrp="1" noChangeArrowheads="1"/>
          </p:cNvSpPr>
          <p:nvPr>
            <p:ph type="body" idx="1"/>
          </p:nvPr>
        </p:nvSpPr>
        <p:spPr bwMode="auto">
          <a:xfrm>
            <a:off x="915988" y="4340225"/>
            <a:ext cx="5026025" cy="4446588"/>
          </a:xfrm>
          <a:noFill/>
        </p:spPr>
        <p:txBody>
          <a:bodyPr wrap="square" lIns="91422" tIns="45711" rIns="91422" bIns="45711" numCol="1" anchor="t" anchorCtr="0" compatLnSpc="1">
            <a:prstTxWarp prst="textNoShape">
              <a:avLst/>
            </a:prstTxWarp>
          </a:bodyPr>
          <a:lstStyle/>
          <a:p>
            <a:pPr eaLnBrk="1" hangingPunct="1">
              <a:spcBef>
                <a:spcPct val="0"/>
              </a:spcBef>
            </a:pPr>
            <a:endParaRPr lang="en-US" altLang="en-US"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1BD98E4-AC6B-4620-856B-4217DEA550F8}" type="slidenum">
              <a:rPr lang="en-US" altLang="en-US" smtClean="0">
                <a:latin typeface="Arial" charset="0"/>
                <a:cs typeface="Arial" charset="0"/>
              </a:rPr>
              <a:pPr fontAlgn="base">
                <a:spcBef>
                  <a:spcPct val="0"/>
                </a:spcBef>
                <a:spcAft>
                  <a:spcPct val="0"/>
                </a:spcAft>
              </a:pPr>
              <a:t>48</a:t>
            </a:fld>
            <a:endParaRPr lang="en-US" altLang="en-US" smtClean="0">
              <a:latin typeface="Arial" charset="0"/>
              <a:cs typeface="Arial" charset="0"/>
            </a:endParaRPr>
          </a:p>
        </p:txBody>
      </p:sp>
      <p:sp>
        <p:nvSpPr>
          <p:cNvPr id="112642"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1422" tIns="45711" rIns="91422" bIns="45711" anchor="b"/>
          <a:lstStyle/>
          <a:p>
            <a:pPr algn="r"/>
            <a:fld id="{6D504ECC-C03F-4FC4-8729-CC420BE08A61}" type="slidenum">
              <a:rPr lang="en-US" altLang="en-US" sz="1100"/>
              <a:pPr algn="r"/>
              <a:t>48</a:t>
            </a:fld>
            <a:endParaRPr lang="en-US" altLang="en-US" sz="1100"/>
          </a:p>
        </p:txBody>
      </p:sp>
      <p:sp>
        <p:nvSpPr>
          <p:cNvPr id="112643" name="Rectangle 2"/>
          <p:cNvSpPr>
            <a:spLocks noGrp="1" noRot="1" noChangeAspect="1" noChangeArrowheads="1" noTextEdit="1"/>
          </p:cNvSpPr>
          <p:nvPr>
            <p:ph type="sldImg"/>
          </p:nvPr>
        </p:nvSpPr>
        <p:spPr bwMode="auto">
          <a:xfrm>
            <a:off x="1152525" y="692150"/>
            <a:ext cx="4554538" cy="3416300"/>
          </a:xfrm>
          <a:noFill/>
          <a:ln>
            <a:solidFill>
              <a:srgbClr val="000000"/>
            </a:solidFill>
            <a:miter lim="800000"/>
            <a:headEnd/>
            <a:tailEnd/>
          </a:ln>
        </p:spPr>
      </p:sp>
      <p:sp>
        <p:nvSpPr>
          <p:cNvPr id="112644" name="Rectangle 3"/>
          <p:cNvSpPr>
            <a:spLocks noGrp="1" noChangeArrowheads="1"/>
          </p:cNvSpPr>
          <p:nvPr>
            <p:ph type="body" idx="1"/>
          </p:nvPr>
        </p:nvSpPr>
        <p:spPr bwMode="auto">
          <a:xfrm>
            <a:off x="915988" y="4340225"/>
            <a:ext cx="5026025" cy="4446588"/>
          </a:xfrm>
          <a:noFill/>
        </p:spPr>
        <p:txBody>
          <a:bodyPr wrap="square" lIns="91422" tIns="45711" rIns="91422" bIns="45711" numCol="1" anchor="t" anchorCtr="0" compatLnSpc="1">
            <a:prstTxWarp prst="textNoShape">
              <a:avLst/>
            </a:prstTxWarp>
          </a:bodyPr>
          <a:lstStyle/>
          <a:p>
            <a:pPr eaLnBrk="1" hangingPunct="1">
              <a:spcBef>
                <a:spcPct val="0"/>
              </a:spcBef>
            </a:pPr>
            <a:endParaRPr lang="en-US" altLang="en-US" smtClean="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8371"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EF9742AE-8076-49C2-903C-222D12B8BB30}" type="slidenum">
              <a:rPr lang="en-US" sz="1200">
                <a:latin typeface="+mn-lt"/>
              </a:rPr>
              <a:pPr algn="r">
                <a:defRPr/>
              </a:pPr>
              <a:t>54</a:t>
            </a:fld>
            <a:endParaRPr lang="en-US" sz="1200">
              <a:latin typeface="+mn-l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FB85154-EAA4-4C3A-9BFE-8A53B4335567}" type="datetimeFigureOut">
              <a:rPr lang="en-US"/>
              <a:pPr>
                <a:defRPr/>
              </a:pPr>
              <a:t>10/7/2014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23ED36-1707-4EF9-AFF2-1B1A6542FC1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00D211-6744-4229-BCE9-65AA17A27A0E}" type="datetimeFigureOut">
              <a:rPr lang="en-US"/>
              <a:pPr>
                <a:defRPr/>
              </a:pPr>
              <a:t>10/7/2014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AEBB79-6E17-461C-9C41-A9C983C81CB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E1AE2F5-0599-44E4-86E1-31E656858592}" type="datetimeFigureOut">
              <a:rPr lang="en-US"/>
              <a:pPr>
                <a:defRPr/>
              </a:pPr>
              <a:t>10/7/2014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F57DFD-DD24-4311-93B3-9B90A17A309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2E9F0C80-28FD-4499-91B5-266464E214F5}" type="datetimeFigureOut">
              <a:rPr lang="en-US"/>
              <a:pPr>
                <a:defRPr/>
              </a:pPr>
              <a:t>10/7/2014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FCB950B3-1EF6-4952-B0AA-DB1830A4B65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C6A6393E-F507-4961-ABB2-1DA4AD109135}" type="datetimeFigureOut">
              <a:rPr lang="en-US"/>
              <a:pPr>
                <a:defRPr/>
              </a:pPr>
              <a:t>10/7/2014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BB9A0325-EB65-418A-A624-850336D79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011" indent="0">
              <a:buNone/>
              <a:defRPr sz="1800">
                <a:solidFill>
                  <a:schemeClr val="tx1">
                    <a:tint val="75000"/>
                  </a:schemeClr>
                </a:solidFill>
              </a:defRPr>
            </a:lvl2pPr>
            <a:lvl3pPr marL="914021" indent="0">
              <a:buNone/>
              <a:defRPr sz="1600">
                <a:solidFill>
                  <a:schemeClr val="tx1">
                    <a:tint val="75000"/>
                  </a:schemeClr>
                </a:solidFill>
              </a:defRPr>
            </a:lvl3pPr>
            <a:lvl4pPr marL="1371032" indent="0">
              <a:buNone/>
              <a:defRPr sz="1400">
                <a:solidFill>
                  <a:schemeClr val="tx1">
                    <a:tint val="75000"/>
                  </a:schemeClr>
                </a:solidFill>
              </a:defRPr>
            </a:lvl4pPr>
            <a:lvl5pPr marL="1828041" indent="0">
              <a:buNone/>
              <a:defRPr sz="1400">
                <a:solidFill>
                  <a:schemeClr val="tx1">
                    <a:tint val="75000"/>
                  </a:schemeClr>
                </a:solidFill>
              </a:defRPr>
            </a:lvl5pPr>
            <a:lvl6pPr marL="2285052" indent="0">
              <a:buNone/>
              <a:defRPr sz="1400">
                <a:solidFill>
                  <a:schemeClr val="tx1">
                    <a:tint val="75000"/>
                  </a:schemeClr>
                </a:solidFill>
              </a:defRPr>
            </a:lvl6pPr>
            <a:lvl7pPr marL="2742062" indent="0">
              <a:buNone/>
              <a:defRPr sz="1400">
                <a:solidFill>
                  <a:schemeClr val="tx1">
                    <a:tint val="75000"/>
                  </a:schemeClr>
                </a:solidFill>
              </a:defRPr>
            </a:lvl7pPr>
            <a:lvl8pPr marL="3199072" indent="0">
              <a:buNone/>
              <a:defRPr sz="1400">
                <a:solidFill>
                  <a:schemeClr val="tx1">
                    <a:tint val="75000"/>
                  </a:schemeClr>
                </a:solidFill>
              </a:defRPr>
            </a:lvl8pPr>
            <a:lvl9pPr marL="365608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6B97E15E-2A68-4072-8C0E-8A707EFA8A1F}" type="datetimeFigureOut">
              <a:rPr lang="en-US"/>
              <a:pPr>
                <a:defRPr/>
              </a:pPr>
              <a:t>10/7/2014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DF2641DD-BCFC-4A58-AB5C-7C44FEECF841}"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A12D6A5F-1973-4B8F-B37E-8860A39B0917}" type="datetimeFigureOut">
              <a:rPr lang="en-US"/>
              <a:pPr>
                <a:defRPr/>
              </a:pPr>
              <a:t>10/7/2014</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7"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EBF7D446-02CA-43A0-AFAE-4E77F805F29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EBF18CE1-CF50-4748-A5F8-446DD1D11C1C}" type="datetimeFigureOut">
              <a:rPr lang="en-US"/>
              <a:pPr>
                <a:defRPr/>
              </a:pPr>
              <a:t>10/7/2014</a:t>
            </a:fld>
            <a:endParaRPr lang="en-US"/>
          </a:p>
        </p:txBody>
      </p:sp>
      <p:sp>
        <p:nvSpPr>
          <p:cNvPr id="8"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9"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06BB289F-B144-4D43-99E4-4A0EB69E09F6}"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58F1C2ED-E9BB-4282-81EA-149E56979A33}" type="datetimeFigureOut">
              <a:rPr lang="en-US"/>
              <a:pPr>
                <a:defRPr/>
              </a:pPr>
              <a:t>10/7/2014</a:t>
            </a:fld>
            <a:endParaRPr lang="en-US"/>
          </a:p>
        </p:txBody>
      </p:sp>
      <p:sp>
        <p:nvSpPr>
          <p:cNvPr id="4"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5"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F55B3CF8-38CF-4476-BC33-8F940756FEBA}"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F0266FFC-FE8C-4610-9FEA-38279C88DD61}" type="datetimeFigureOut">
              <a:rPr lang="en-US"/>
              <a:pPr>
                <a:defRPr/>
              </a:pPr>
              <a:t>10/7/2014</a:t>
            </a:fld>
            <a:endParaRPr lang="en-US"/>
          </a:p>
        </p:txBody>
      </p:sp>
      <p:sp>
        <p:nvSpPr>
          <p:cNvPr id="3"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4"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25CD1212-F6F5-4640-BB3B-C130FF6755BF}"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CBD9B0A1-4FA7-4EC5-983F-6C6320483569}" type="datetimeFigureOut">
              <a:rPr lang="en-US"/>
              <a:pPr>
                <a:defRPr/>
              </a:pPr>
              <a:t>10/7/2014</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7"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297EAE33-6378-4CC8-A177-5174E6D055D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4C1F344-287B-4526-A29E-4898170B3A99}" type="datetimeFigureOut">
              <a:rPr lang="en-US"/>
              <a:pPr>
                <a:defRPr/>
              </a:pPr>
              <a:t>10/7/2014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D0D657-483B-4E14-BE9D-9117EC7B5D3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54485880-CDB3-4DE9-A6AB-FDD2E321B1FE}" type="datetimeFigureOut">
              <a:rPr lang="en-US"/>
              <a:pPr>
                <a:defRPr/>
              </a:pPr>
              <a:t>10/7/2014</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7"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909A1533-17F7-4DF2-BB4D-932A19D8896E}"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884B6E33-E491-4502-B2F1-E058200A4457}" type="datetimeFigureOut">
              <a:rPr lang="en-US"/>
              <a:pPr>
                <a:defRPr/>
              </a:pPr>
              <a:t>10/7/2014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883FC3BC-7200-415A-8DF8-A8FBE271BB3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5673A276-06E0-42F5-B317-4409670BD3E6}" type="datetimeFigureOut">
              <a:rPr lang="en-US"/>
              <a:pPr>
                <a:defRPr/>
              </a:pPr>
              <a:t>10/7/2014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fld id="{C10A3917-554C-4918-A86C-4D724BDBB028}"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32325A4-40AF-4742-A0AC-91EC9606299D}"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CE026DA-161D-4157-A123-89B8474ECE18}"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46D4E5B-C442-4ED8-8660-3E4521513088}"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7DBA677-9DAB-45C1-A68A-DAD74130A9EB}"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EA6DC9C-1AD2-42E5-A128-33FC558BD215}"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1DA6689-E566-4E2B-87E2-ABD71B344847}"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560E31F-3DF5-483F-BC22-BF83C3B441B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D01244-445F-4168-A854-CFD5ADB37122}" type="datetimeFigureOut">
              <a:rPr lang="en-US"/>
              <a:pPr>
                <a:defRPr/>
              </a:pPr>
              <a:t>10/7/2014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DAB55F-B350-46F7-AC95-C36B4ED59D73}"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C76F6FA-65DC-4C25-BBFD-6348EA8F2FBA}"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E6E9E92-7E6D-4E63-98FC-26AFCEC61F98}"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4F94FBE-0385-4957-9331-646EDDA0F6F6}"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4EDBA1B-0817-4552-9736-78719F0C0B44}"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76F0821-238C-4EBE-86E8-A5EA2E4D08E0}" type="slidenum">
              <a:rPr lang="en-US" altLang="en-US"/>
              <a:pPr>
                <a:defRPr/>
              </a:pPr>
              <a:t>‹#›</a:t>
            </a:fld>
            <a:endParaRPr lang="en-US"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AA4D41C-F747-481B-9A1E-3E45732AC7D4}" type="slidenum">
              <a:rPr lang="en-US" altLang="en-US"/>
              <a:pPr>
                <a:defRPr/>
              </a:pPr>
              <a:t>‹#›</a:t>
            </a:fld>
            <a:endParaRPr lang="en-US"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8B4E2640-AB55-4326-B6F1-F4FB8166C45A}" type="slidenum">
              <a:rPr lang="en-US" altLang="en-US"/>
              <a:pPr>
                <a:defRPr/>
              </a:pPr>
              <a:t>‹#›</a:t>
            </a:fld>
            <a:endParaRPr lang="en-US"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E440AD60-CBF6-462A-8450-CDC8E394FCA1}" type="slidenum">
              <a:rPr lang="en-US" altLang="en-US"/>
              <a:pPr>
                <a:defRPr/>
              </a:pPr>
              <a:t>‹#›</a:t>
            </a:fld>
            <a:endParaRPr lang="en-US"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EF6ABF35-E049-4031-9BFD-5213CBD09264}" type="slidenum">
              <a:rPr lang="en-US" altLang="en-US"/>
              <a:pPr>
                <a:defRPr/>
              </a:pPr>
              <a:t>‹#›</a:t>
            </a:fld>
            <a:endParaRPr lang="en-US"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26D5B0A2-B222-4CD7-AFC5-F27708EC812F}"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C995613-DABF-44D6-9694-FC89E0E5F3FE}" type="datetimeFigureOut">
              <a:rPr lang="en-US"/>
              <a:pPr>
                <a:defRPr/>
              </a:pPr>
              <a:t>10/7/2014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00C73AA-2DC3-4ACF-B126-007559BE260F}"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56083B10-D1AE-4FBC-B254-DDA41C01B7F4}" type="slidenum">
              <a:rPr lang="en-US" altLang="en-US"/>
              <a:pPr>
                <a:defRPr/>
              </a:pPr>
              <a:t>‹#›</a:t>
            </a:fld>
            <a:endParaRPr lang="en-US"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9E984F4E-5803-4304-B3D8-E2F5CD854B52}" type="slidenum">
              <a:rPr lang="en-US" altLang="en-US"/>
              <a:pPr>
                <a:defRPr/>
              </a:pPr>
              <a:t>‹#›</a:t>
            </a:fld>
            <a:endParaRPr lang="en-US"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CC655EC2-4134-4F2C-9D2E-A9A8594DD21F}" type="slidenum">
              <a:rPr lang="en-US" altLang="en-US"/>
              <a:pPr>
                <a:defRPr/>
              </a:pPr>
              <a:t>‹#›</a:t>
            </a:fld>
            <a:endParaRPr lang="en-US"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0E645E8F-2709-4450-B319-F880281E813E}" type="slidenum">
              <a:rPr lang="en-US" altLang="en-US"/>
              <a:pPr>
                <a:defRPr/>
              </a:pPr>
              <a:t>‹#›</a:t>
            </a:fld>
            <a:endParaRPr lang="en-US"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7CEEF0E-F330-4BA4-A8B9-8C7093F0A668}" type="slidenum">
              <a:rPr lang="en-US" altLang="en-US"/>
              <a:pPr>
                <a:defRPr/>
              </a:pPr>
              <a:t>‹#›</a:t>
            </a:fld>
            <a:endParaRPr lang="en-US"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t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B818477E-E848-45E7-AC76-DF5E657AEB31}"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B31A4C2-CD32-4579-BB49-C5D9B84CB57D}" type="datetimeFigureOut">
              <a:rPr lang="en-US"/>
              <a:pPr>
                <a:defRPr/>
              </a:pPr>
              <a:t>10/7/2014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B14A092-007B-4C9C-A168-DA34A772BFB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F69C173-2FF4-4C08-AFDF-D588A0FA1A72}" type="datetimeFigureOut">
              <a:rPr lang="en-US"/>
              <a:pPr>
                <a:defRPr/>
              </a:pPr>
              <a:t>10/7/2014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26F71A1-B83A-457C-A261-EED4BCF6742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E5CC2CE-AADE-41EF-9BA8-839A8CB97F8C}" type="datetimeFigureOut">
              <a:rPr lang="en-US"/>
              <a:pPr>
                <a:defRPr/>
              </a:pPr>
              <a:t>10/7/2014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17FE371-E2EC-4068-9FF3-A3EC011B066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003F54-9A42-40E3-8E27-87E91827113C}" type="datetimeFigureOut">
              <a:rPr lang="en-US"/>
              <a:pPr>
                <a:defRPr/>
              </a:pPr>
              <a:t>10/7/2014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6A6E87D-36EC-466B-B9DE-79558E91A55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6D6FCD1-3929-4A3A-B6D9-59593F16CD1E}" type="datetimeFigureOut">
              <a:rPr lang="en-US"/>
              <a:pPr>
                <a:defRPr/>
              </a:pPr>
              <a:t>10/7/2014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4A2F30-30D2-4106-836B-04F09175658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62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625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199AEB0-61DA-4E68-B068-32FE7ECE3F52}" type="datetimeFigureOut">
              <a:rPr lang="en-US"/>
              <a:pPr>
                <a:defRPr/>
              </a:pPr>
              <a:t>10/7/2014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782F18F-5A73-464C-9598-CEBEFBF905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00" tIns="45702" rIns="91400" bIns="45702" numCol="1" anchor="ctr" anchorCtr="0" compatLnSpc="1">
            <a:prstTxWarp prst="textNoShape">
              <a:avLst/>
            </a:prstTxWarp>
          </a:bodyPr>
          <a:lstStyle/>
          <a:p>
            <a:pPr lvl="0"/>
            <a:r>
              <a:rPr lang="en-US" alt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00" tIns="45702" rIns="91400"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00" tIns="45702" rIns="91400" bIns="45702" numCol="1" anchor="ctr" anchorCtr="0" compatLnSpc="1">
            <a:prstTxWarp prst="textNoShape">
              <a:avLst/>
            </a:prstTxWarp>
          </a:bodyPr>
          <a:lstStyle>
            <a:lvl1pPr algn="l">
              <a:defRPr sz="1200">
                <a:solidFill>
                  <a:srgbClr val="898989"/>
                </a:solidFill>
                <a:latin typeface="Calibri" pitchFamily="34" charset="0"/>
              </a:defRPr>
            </a:lvl1pPr>
          </a:lstStyle>
          <a:p>
            <a:pPr>
              <a:defRPr/>
            </a:pPr>
            <a:fld id="{149128BD-AEBD-42CF-801E-041318C85BCF}" type="datetimeFigureOut">
              <a:rPr lang="en-US"/>
              <a:pPr>
                <a:defRPr/>
              </a:pPr>
              <a:t>10/7/2014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00" tIns="45702" rIns="91400" bIns="45702"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00" tIns="45702" rIns="91400" bIns="45702"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53243BC7-B4A3-4F9F-A6C0-F60D8B5012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11" algn="ctr" rtl="0" fontAlgn="base">
        <a:spcBef>
          <a:spcPct val="0"/>
        </a:spcBef>
        <a:spcAft>
          <a:spcPct val="0"/>
        </a:spcAft>
        <a:defRPr sz="4400">
          <a:solidFill>
            <a:schemeClr val="tx1"/>
          </a:solidFill>
          <a:latin typeface="Calibri" pitchFamily="34" charset="0"/>
        </a:defRPr>
      </a:lvl6pPr>
      <a:lvl7pPr marL="914021" algn="ctr" rtl="0" fontAlgn="base">
        <a:spcBef>
          <a:spcPct val="0"/>
        </a:spcBef>
        <a:spcAft>
          <a:spcPct val="0"/>
        </a:spcAft>
        <a:defRPr sz="4400">
          <a:solidFill>
            <a:schemeClr val="tx1"/>
          </a:solidFill>
          <a:latin typeface="Calibri" pitchFamily="34" charset="0"/>
        </a:defRPr>
      </a:lvl7pPr>
      <a:lvl8pPr marL="1371032" algn="ctr" rtl="0" fontAlgn="base">
        <a:spcBef>
          <a:spcPct val="0"/>
        </a:spcBef>
        <a:spcAft>
          <a:spcPct val="0"/>
        </a:spcAft>
        <a:defRPr sz="4400">
          <a:solidFill>
            <a:schemeClr val="tx1"/>
          </a:solidFill>
          <a:latin typeface="Calibri" pitchFamily="34" charset="0"/>
        </a:defRPr>
      </a:lvl8pPr>
      <a:lvl9pPr marL="1828041"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55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6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7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8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35E6AA04-4C9F-48F0-80A0-4AC6E62750A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cs typeface="+mn-cs"/>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19AC9087-84BB-48C8-8189-77BAA03E266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9.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9.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9.xml"/><Relationship Id="rId5" Type="http://schemas.openxmlformats.org/officeDocument/2006/relationships/image" Target="../media/image42.jpe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www.w2agz.com/The%20Picture%20Story.htm" TargetMode="External"/><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29.x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image" Target="../media/image5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emf"/><Relationship Id="rId1" Type="http://schemas.openxmlformats.org/officeDocument/2006/relationships/slideLayout" Target="../slideLayouts/slideLayout29.xml"/><Relationship Id="rId4" Type="http://schemas.openxmlformats.org/officeDocument/2006/relationships/image" Target="../media/image67.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72.jpe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9.xml"/><Relationship Id="rId1" Type="http://schemas.openxmlformats.org/officeDocument/2006/relationships/vmlDrawing" Target="../drawings/vmlDrawing1.v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8.xml"/><Relationship Id="rId4" Type="http://schemas.openxmlformats.org/officeDocument/2006/relationships/image" Target="../media/image80.emf"/></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8.xml"/><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9.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9.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www.sepp.org/" TargetMode="Externa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9.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1.emf"/><Relationship Id="rId2" Type="http://schemas.openxmlformats.org/officeDocument/2006/relationships/image" Target="../media/image97.png"/><Relationship Id="rId1" Type="http://schemas.openxmlformats.org/officeDocument/2006/relationships/slideLayout" Target="../slideLayouts/slideLayout29.xml"/><Relationship Id="rId6" Type="http://schemas.openxmlformats.org/officeDocument/2006/relationships/image" Target="../media/image100.png"/><Relationship Id="rId5" Type="http://schemas.openxmlformats.org/officeDocument/2006/relationships/image" Target="../media/image74.emf"/><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9.xml"/><Relationship Id="rId4" Type="http://schemas.openxmlformats.org/officeDocument/2006/relationships/image" Target="../media/image104.jpeg"/></Relationships>
</file>

<file path=ppt/slides/_rels/slide5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9.xml"/><Relationship Id="rId5" Type="http://schemas.openxmlformats.org/officeDocument/2006/relationships/image" Target="../media/image109.png"/><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3"/>
          <p:cNvSpPr>
            <a:spLocks noGrp="1"/>
          </p:cNvSpPr>
          <p:nvPr>
            <p:ph type="ctrTitle"/>
          </p:nvPr>
        </p:nvSpPr>
        <p:spPr/>
        <p:txBody>
          <a:bodyPr/>
          <a:lstStyle/>
          <a:p>
            <a:pPr eaLnBrk="1" hangingPunct="1"/>
            <a:r>
              <a:rPr lang="en-US" smtClean="0"/>
              <a:t>Setup</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Watson with the classic IBM System/360"/>
          <p:cNvPicPr>
            <a:picLocks noChangeAspect="1" noChangeArrowheads="1"/>
          </p:cNvPicPr>
          <p:nvPr/>
        </p:nvPicPr>
        <p:blipFill>
          <a:blip r:embed="rId2"/>
          <a:srcRect/>
          <a:stretch>
            <a:fillRect/>
          </a:stretch>
        </p:blipFill>
        <p:spPr bwMode="auto">
          <a:xfrm>
            <a:off x="5029200" y="812800"/>
            <a:ext cx="3990975" cy="2540000"/>
          </a:xfrm>
          <a:prstGeom prst="rect">
            <a:avLst/>
          </a:prstGeom>
          <a:noFill/>
          <a:ln w="9525">
            <a:noFill/>
            <a:miter lim="800000"/>
            <a:headEnd/>
            <a:tailEnd/>
          </a:ln>
        </p:spPr>
      </p:pic>
      <p:pic>
        <p:nvPicPr>
          <p:cNvPr id="99334" name="Picture 6" descr="http://www.computermuseum.li/Testpage/Watson-Sr-THINK.jpg"/>
          <p:cNvPicPr>
            <a:picLocks noChangeAspect="1" noChangeArrowheads="1"/>
          </p:cNvPicPr>
          <p:nvPr/>
        </p:nvPicPr>
        <p:blipFill>
          <a:blip r:embed="rId3"/>
          <a:srcRect/>
          <a:stretch>
            <a:fillRect/>
          </a:stretch>
        </p:blipFill>
        <p:spPr bwMode="auto">
          <a:xfrm>
            <a:off x="990600" y="849313"/>
            <a:ext cx="2222500" cy="2911475"/>
          </a:xfrm>
          <a:prstGeom prst="rect">
            <a:avLst/>
          </a:prstGeom>
          <a:noFill/>
          <a:ln w="9525">
            <a:noFill/>
            <a:miter lim="800000"/>
            <a:headEnd/>
            <a:tailEnd/>
          </a:ln>
        </p:spPr>
      </p:pic>
      <p:sp>
        <p:nvSpPr>
          <p:cNvPr id="61443" name="TextBox 1"/>
          <p:cNvSpPr txBox="1">
            <a:spLocks noChangeArrowheads="1"/>
          </p:cNvSpPr>
          <p:nvPr/>
        </p:nvSpPr>
        <p:spPr bwMode="auto">
          <a:xfrm>
            <a:off x="2971800" y="76200"/>
            <a:ext cx="3352800" cy="584200"/>
          </a:xfrm>
          <a:prstGeom prst="rect">
            <a:avLst/>
          </a:prstGeom>
          <a:noFill/>
          <a:ln w="9525">
            <a:noFill/>
            <a:miter lim="800000"/>
            <a:headEnd/>
            <a:tailEnd/>
          </a:ln>
        </p:spPr>
        <p:txBody>
          <a:bodyPr>
            <a:spAutoFit/>
          </a:bodyPr>
          <a:lstStyle/>
          <a:p>
            <a:pPr algn="ctr"/>
            <a:r>
              <a:rPr lang="en-US" altLang="en-US" sz="3200" b="1">
                <a:solidFill>
                  <a:srgbClr val="000000"/>
                </a:solidFill>
              </a:rPr>
              <a:t>IBM – 100 Years</a:t>
            </a:r>
          </a:p>
        </p:txBody>
      </p:sp>
      <p:grpSp>
        <p:nvGrpSpPr>
          <p:cNvPr id="4" name="Group 3"/>
          <p:cNvGrpSpPr>
            <a:grpSpLocks/>
          </p:cNvGrpSpPr>
          <p:nvPr/>
        </p:nvGrpSpPr>
        <p:grpSpPr bwMode="auto">
          <a:xfrm>
            <a:off x="3289300" y="914400"/>
            <a:ext cx="1663700" cy="3124200"/>
            <a:chOff x="3289300" y="914399"/>
            <a:chExt cx="1663700" cy="3124201"/>
          </a:xfrm>
        </p:grpSpPr>
        <p:pic>
          <p:nvPicPr>
            <p:cNvPr id="61455" name="Picture 10" descr="P:\dcim\100MEDIA\IMAG0034.jpg"/>
            <p:cNvPicPr>
              <a:picLocks noChangeAspect="1" noChangeArrowheads="1"/>
            </p:cNvPicPr>
            <p:nvPr/>
          </p:nvPicPr>
          <p:blipFill>
            <a:blip r:embed="rId4"/>
            <a:srcRect/>
            <a:stretch>
              <a:fillRect/>
            </a:stretch>
          </p:blipFill>
          <p:spPr bwMode="auto">
            <a:xfrm>
              <a:off x="3289300" y="914399"/>
              <a:ext cx="1663700" cy="2781925"/>
            </a:xfrm>
            <a:prstGeom prst="rect">
              <a:avLst/>
            </a:prstGeom>
            <a:noFill/>
            <a:ln w="9525">
              <a:noFill/>
              <a:miter lim="800000"/>
              <a:headEnd/>
              <a:tailEnd/>
            </a:ln>
          </p:spPr>
        </p:pic>
        <p:sp>
          <p:nvSpPr>
            <p:cNvPr id="61456" name="TextBox 2"/>
            <p:cNvSpPr txBox="1">
              <a:spLocks noChangeArrowheads="1"/>
            </p:cNvSpPr>
            <p:nvPr/>
          </p:nvSpPr>
          <p:spPr bwMode="auto">
            <a:xfrm>
              <a:off x="3581400" y="3669268"/>
              <a:ext cx="1066800" cy="369332"/>
            </a:xfrm>
            <a:prstGeom prst="rect">
              <a:avLst/>
            </a:prstGeom>
            <a:noFill/>
            <a:ln w="9525">
              <a:noFill/>
              <a:miter lim="800000"/>
              <a:headEnd/>
              <a:tailEnd/>
            </a:ln>
          </p:spPr>
          <p:txBody>
            <a:bodyPr>
              <a:spAutoFit/>
            </a:bodyPr>
            <a:lstStyle/>
            <a:p>
              <a:pPr algn="ctr"/>
              <a:r>
                <a:rPr lang="en-US" altLang="en-US">
                  <a:solidFill>
                    <a:srgbClr val="000000"/>
                  </a:solidFill>
                </a:rPr>
                <a:t>1952</a:t>
              </a:r>
            </a:p>
          </p:txBody>
        </p:sp>
      </p:grpSp>
      <p:grpSp>
        <p:nvGrpSpPr>
          <p:cNvPr id="6" name="Group 5"/>
          <p:cNvGrpSpPr>
            <a:grpSpLocks/>
          </p:cNvGrpSpPr>
          <p:nvPr/>
        </p:nvGrpSpPr>
        <p:grpSpPr bwMode="auto">
          <a:xfrm>
            <a:off x="808038" y="3886200"/>
            <a:ext cx="2481262" cy="2960688"/>
            <a:chOff x="807823" y="3886200"/>
            <a:chExt cx="2481477" cy="2960132"/>
          </a:xfrm>
        </p:grpSpPr>
        <p:pic>
          <p:nvPicPr>
            <p:cNvPr id="61453" name="Picture 8" descr="http://www.computermuseum.li/Testpage/ComputerAssemblyPlant-IBM-604.jpg"/>
            <p:cNvPicPr>
              <a:picLocks noChangeAspect="1" noChangeArrowheads="1"/>
            </p:cNvPicPr>
            <p:nvPr/>
          </p:nvPicPr>
          <p:blipFill>
            <a:blip r:embed="rId5"/>
            <a:srcRect/>
            <a:stretch>
              <a:fillRect/>
            </a:stretch>
          </p:blipFill>
          <p:spPr bwMode="auto">
            <a:xfrm>
              <a:off x="807823" y="3886200"/>
              <a:ext cx="2481477" cy="2549525"/>
            </a:xfrm>
            <a:prstGeom prst="rect">
              <a:avLst/>
            </a:prstGeom>
            <a:noFill/>
            <a:ln w="9525">
              <a:noFill/>
              <a:miter lim="800000"/>
              <a:headEnd/>
              <a:tailEnd/>
            </a:ln>
          </p:spPr>
        </p:pic>
        <p:sp>
          <p:nvSpPr>
            <p:cNvPr id="61454" name="TextBox 4"/>
            <p:cNvSpPr txBox="1">
              <a:spLocks noChangeArrowheads="1"/>
            </p:cNvSpPr>
            <p:nvPr/>
          </p:nvSpPr>
          <p:spPr bwMode="auto">
            <a:xfrm>
              <a:off x="1219200" y="6477000"/>
              <a:ext cx="1524000" cy="369332"/>
            </a:xfrm>
            <a:prstGeom prst="rect">
              <a:avLst/>
            </a:prstGeom>
            <a:noFill/>
            <a:ln w="9525">
              <a:noFill/>
              <a:miter lim="800000"/>
              <a:headEnd/>
              <a:tailEnd/>
            </a:ln>
          </p:spPr>
          <p:txBody>
            <a:bodyPr>
              <a:spAutoFit/>
            </a:bodyPr>
            <a:lstStyle/>
            <a:p>
              <a:pPr algn="ctr"/>
              <a:r>
                <a:rPr lang="en-US" altLang="en-US">
                  <a:solidFill>
                    <a:srgbClr val="000000"/>
                  </a:solidFill>
                </a:rPr>
                <a:t>604 (1948)</a:t>
              </a:r>
            </a:p>
          </p:txBody>
        </p:sp>
      </p:grpSp>
      <p:grpSp>
        <p:nvGrpSpPr>
          <p:cNvPr id="7" name="Group 6"/>
          <p:cNvGrpSpPr>
            <a:grpSpLocks/>
          </p:cNvGrpSpPr>
          <p:nvPr/>
        </p:nvGrpSpPr>
        <p:grpSpPr bwMode="auto">
          <a:xfrm>
            <a:off x="5257800" y="3657600"/>
            <a:ext cx="3714750" cy="3189288"/>
            <a:chOff x="5257800" y="3657600"/>
            <a:chExt cx="3715483" cy="3188732"/>
          </a:xfrm>
        </p:grpSpPr>
        <p:pic>
          <p:nvPicPr>
            <p:cNvPr id="61451" name="Picture 4" descr="IBM 701 Electronic analytical control unit"/>
            <p:cNvPicPr>
              <a:picLocks noChangeAspect="1" noChangeArrowheads="1"/>
            </p:cNvPicPr>
            <p:nvPr/>
          </p:nvPicPr>
          <p:blipFill>
            <a:blip r:embed="rId6"/>
            <a:srcRect/>
            <a:stretch>
              <a:fillRect/>
            </a:stretch>
          </p:blipFill>
          <p:spPr bwMode="auto">
            <a:xfrm>
              <a:off x="5257800" y="3657600"/>
              <a:ext cx="3715483" cy="2792903"/>
            </a:xfrm>
            <a:prstGeom prst="rect">
              <a:avLst/>
            </a:prstGeom>
            <a:noFill/>
            <a:ln w="9525">
              <a:noFill/>
              <a:miter lim="800000"/>
              <a:headEnd/>
              <a:tailEnd/>
            </a:ln>
          </p:spPr>
        </p:pic>
        <p:sp>
          <p:nvSpPr>
            <p:cNvPr id="61452" name="TextBox 11"/>
            <p:cNvSpPr txBox="1">
              <a:spLocks noChangeArrowheads="1"/>
            </p:cNvSpPr>
            <p:nvPr/>
          </p:nvSpPr>
          <p:spPr bwMode="auto">
            <a:xfrm>
              <a:off x="6248400" y="6477000"/>
              <a:ext cx="1524000" cy="369332"/>
            </a:xfrm>
            <a:prstGeom prst="rect">
              <a:avLst/>
            </a:prstGeom>
            <a:noFill/>
            <a:ln w="9525">
              <a:noFill/>
              <a:miter lim="800000"/>
              <a:headEnd/>
              <a:tailEnd/>
            </a:ln>
          </p:spPr>
          <p:txBody>
            <a:bodyPr>
              <a:spAutoFit/>
            </a:bodyPr>
            <a:lstStyle/>
            <a:p>
              <a:pPr algn="ctr"/>
              <a:r>
                <a:rPr lang="en-US" altLang="en-US">
                  <a:solidFill>
                    <a:srgbClr val="000000"/>
                  </a:solidFill>
                </a:rPr>
                <a:t>701 (1952)</a:t>
              </a:r>
            </a:p>
          </p:txBody>
        </p:sp>
      </p:grpSp>
      <p:grpSp>
        <p:nvGrpSpPr>
          <p:cNvPr id="2" name="Group 1"/>
          <p:cNvGrpSpPr>
            <a:grpSpLocks/>
          </p:cNvGrpSpPr>
          <p:nvPr/>
        </p:nvGrpSpPr>
        <p:grpSpPr bwMode="auto">
          <a:xfrm>
            <a:off x="3289300" y="4191000"/>
            <a:ext cx="1968500" cy="2286000"/>
            <a:chOff x="3289300" y="4419600"/>
            <a:chExt cx="1968500" cy="2286000"/>
          </a:xfrm>
        </p:grpSpPr>
        <p:sp>
          <p:nvSpPr>
            <p:cNvPr id="8" name="Left-Right Arrow 7"/>
            <p:cNvSpPr/>
            <p:nvPr/>
          </p:nvSpPr>
          <p:spPr>
            <a:xfrm>
              <a:off x="3289300" y="4419600"/>
              <a:ext cx="1968500" cy="1447800"/>
            </a:xfrm>
            <a:prstGeom prst="lef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rgbClr val="000000"/>
                  </a:solidFill>
                </a:rPr>
                <a:t>Grant-Whalen IBM Family</a:t>
              </a:r>
            </a:p>
            <a:p>
              <a:pPr algn="ctr">
                <a:defRPr/>
              </a:pPr>
              <a:r>
                <a:rPr lang="en-US" sz="1100" dirty="0">
                  <a:solidFill>
                    <a:srgbClr val="000000"/>
                  </a:solidFill>
                </a:rPr>
                <a:t>-Poughkeepsie-</a:t>
              </a:r>
            </a:p>
          </p:txBody>
        </p:sp>
        <p:pic>
          <p:nvPicPr>
            <p:cNvPr id="61449" name="Picture 15" descr="E:\PMG-Media Collection\My Pictures\General Family\PAG Oval.jpg"/>
            <p:cNvPicPr>
              <a:picLocks noChangeAspect="1" noChangeArrowheads="1"/>
            </p:cNvPicPr>
            <p:nvPr/>
          </p:nvPicPr>
          <p:blipFill>
            <a:blip r:embed="rId7"/>
            <a:srcRect/>
            <a:stretch>
              <a:fillRect/>
            </a:stretch>
          </p:blipFill>
          <p:spPr bwMode="auto">
            <a:xfrm>
              <a:off x="3720147" y="5867400"/>
              <a:ext cx="531632" cy="828675"/>
            </a:xfrm>
            <a:prstGeom prst="rect">
              <a:avLst/>
            </a:prstGeom>
            <a:noFill/>
            <a:ln w="9525">
              <a:noFill/>
              <a:miter lim="800000"/>
              <a:headEnd/>
              <a:tailEnd/>
            </a:ln>
          </p:spPr>
        </p:pic>
        <p:pic>
          <p:nvPicPr>
            <p:cNvPr id="61450" name="Picture 18"/>
            <p:cNvPicPr>
              <a:picLocks noChangeAspect="1" noChangeArrowheads="1"/>
            </p:cNvPicPr>
            <p:nvPr/>
          </p:nvPicPr>
          <p:blipFill>
            <a:blip r:embed="rId8"/>
            <a:srcRect/>
            <a:stretch>
              <a:fillRect/>
            </a:stretch>
          </p:blipFill>
          <p:spPr bwMode="auto">
            <a:xfrm>
              <a:off x="4343400" y="5867400"/>
              <a:ext cx="665155" cy="8382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fade">
                                      <p:cBhvr>
                                        <p:cTn id="7" dur="500"/>
                                        <p:tgtEl>
                                          <p:spTgt spid="993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9330"/>
                                        </p:tgtEl>
                                        <p:attrNameLst>
                                          <p:attrName>style.visibility</p:attrName>
                                        </p:attrNameLst>
                                      </p:cBhvr>
                                      <p:to>
                                        <p:strVal val="visible"/>
                                      </p:to>
                                    </p:set>
                                    <p:animEffect transition="in" filter="fade">
                                      <p:cBhvr>
                                        <p:cTn id="17" dur="500"/>
                                        <p:tgtEl>
                                          <p:spTgt spid="9933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idx="4294967295"/>
          </p:nvPr>
        </p:nvSpPr>
        <p:spPr>
          <a:xfrm>
            <a:off x="457200" y="0"/>
            <a:ext cx="8229600" cy="1143000"/>
          </a:xfrm>
        </p:spPr>
        <p:txBody>
          <a:bodyPr/>
          <a:lstStyle/>
          <a:p>
            <a:pPr eaLnBrk="1" hangingPunct="1"/>
            <a:r>
              <a:rPr lang="en-US" altLang="en-US" sz="3200" i="1" u="sng" smtClean="0"/>
              <a:t>1953</a:t>
            </a:r>
            <a:br>
              <a:rPr lang="en-US" altLang="en-US" sz="3200" i="1" u="sng" smtClean="0"/>
            </a:br>
            <a:r>
              <a:rPr lang="en-US" altLang="en-US" sz="3200" smtClean="0"/>
              <a:t>Project Sage – IBM/MIT</a:t>
            </a:r>
            <a:endParaRPr lang="en-US" altLang="en-US" sz="3200" i="1" u="sng" smtClean="0"/>
          </a:p>
        </p:txBody>
      </p:sp>
      <p:pic>
        <p:nvPicPr>
          <p:cNvPr id="62466" name="Picture 3" descr="G:\sage_bb11.jpg"/>
          <p:cNvPicPr>
            <a:picLocks noChangeAspect="1" noChangeArrowheads="1"/>
          </p:cNvPicPr>
          <p:nvPr/>
        </p:nvPicPr>
        <p:blipFill>
          <a:blip r:embed="rId3"/>
          <a:srcRect/>
          <a:stretch>
            <a:fillRect/>
          </a:stretch>
        </p:blipFill>
        <p:spPr bwMode="auto">
          <a:xfrm>
            <a:off x="1143000" y="1158875"/>
            <a:ext cx="6896100" cy="5470525"/>
          </a:xfrm>
          <a:prstGeom prst="rect">
            <a:avLst/>
          </a:prstGeom>
          <a:noFill/>
          <a:ln w="9525">
            <a:noFill/>
            <a:miter lim="800000"/>
            <a:headEnd/>
            <a:tailEnd/>
          </a:ln>
        </p:spPr>
      </p:pic>
      <p:sp>
        <p:nvSpPr>
          <p:cNvPr id="2" name="TextBox 1"/>
          <p:cNvSpPr txBox="1"/>
          <p:nvPr/>
        </p:nvSpPr>
        <p:spPr>
          <a:xfrm>
            <a:off x="2743200" y="1600200"/>
            <a:ext cx="4267200" cy="954088"/>
          </a:xfrm>
          <a:prstGeom prst="rect">
            <a:avLst/>
          </a:prstGeom>
          <a:solidFill>
            <a:schemeClr val="bg1"/>
          </a:solidFill>
        </p:spPr>
        <p:txBody>
          <a:bodyPr>
            <a:spAutoFit/>
          </a:bodyPr>
          <a:lstStyle/>
          <a:p>
            <a:pPr algn="ctr" fontAlgn="auto">
              <a:spcBef>
                <a:spcPts val="0"/>
              </a:spcBef>
              <a:spcAft>
                <a:spcPts val="0"/>
              </a:spcAft>
              <a:defRPr/>
            </a:pPr>
            <a:r>
              <a:rPr lang="en-US" sz="2000" b="1" dirty="0">
                <a:latin typeface="+mn-lt"/>
                <a:cs typeface="+mn-cs"/>
              </a:rPr>
              <a:t>AN/FSQ-7</a:t>
            </a:r>
          </a:p>
          <a:p>
            <a:pPr marL="285750" indent="-285750" fontAlgn="auto">
              <a:spcBef>
                <a:spcPts val="0"/>
              </a:spcBef>
              <a:spcAft>
                <a:spcPts val="0"/>
              </a:spcAft>
              <a:buFont typeface="Arial" panose="020B0604020202020204" pitchFamily="34" charset="0"/>
              <a:buChar char="•"/>
              <a:defRPr/>
            </a:pPr>
            <a:r>
              <a:rPr lang="en-US" dirty="0">
                <a:latin typeface="+mn-lt"/>
                <a:cs typeface="+mn-cs"/>
              </a:rPr>
              <a:t>The world’s first Supercomputer</a:t>
            </a:r>
          </a:p>
          <a:p>
            <a:pPr marL="285750" indent="-285750" fontAlgn="auto">
              <a:spcBef>
                <a:spcPts val="0"/>
              </a:spcBef>
              <a:spcAft>
                <a:spcPts val="0"/>
              </a:spcAft>
              <a:buFont typeface="Arial" panose="020B0604020202020204" pitchFamily="34" charset="0"/>
              <a:buChar char="•"/>
              <a:defRPr/>
            </a:pPr>
            <a:r>
              <a:rPr lang="en-US" dirty="0">
                <a:latin typeface="+mn-lt"/>
                <a:cs typeface="+mn-cs"/>
              </a:rPr>
              <a:t>The worlds’ first Parallel Computer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457200" y="0"/>
            <a:ext cx="8229600" cy="1143000"/>
          </a:xfrm>
        </p:spPr>
        <p:txBody>
          <a:bodyPr/>
          <a:lstStyle/>
          <a:p>
            <a:r>
              <a:rPr lang="en-US" sz="3200" i="1" u="sng" smtClean="0"/>
              <a:t>1954</a:t>
            </a:r>
            <a:r>
              <a:rPr lang="en-US" sz="3200" u="sng" smtClean="0"/>
              <a:t/>
            </a:r>
            <a:br>
              <a:rPr lang="en-US" sz="3200" u="sng" smtClean="0"/>
            </a:br>
            <a:r>
              <a:rPr lang="en-US" sz="3200" smtClean="0"/>
              <a:t>TX-0: The First Transistor Computer</a:t>
            </a:r>
            <a:endParaRPr lang="en-US" sz="3200" u="sng" smtClean="0"/>
          </a:p>
        </p:txBody>
      </p:sp>
      <p:pic>
        <p:nvPicPr>
          <p:cNvPr id="64514" name="Picture 2" descr="C:\Users\PAULMI~1\AppData\Local\Temp\scl4.jpg"/>
          <p:cNvPicPr>
            <a:picLocks noChangeAspect="1" noChangeArrowheads="1"/>
          </p:cNvPicPr>
          <p:nvPr/>
        </p:nvPicPr>
        <p:blipFill>
          <a:blip r:embed="rId2"/>
          <a:srcRect/>
          <a:stretch>
            <a:fillRect/>
          </a:stretch>
        </p:blipFill>
        <p:spPr bwMode="auto">
          <a:xfrm>
            <a:off x="1266825" y="1600200"/>
            <a:ext cx="6581775" cy="4724400"/>
          </a:xfrm>
          <a:prstGeom prst="rect">
            <a:avLst/>
          </a:prstGeom>
          <a:noFill/>
          <a:ln w="9525">
            <a:noFill/>
            <a:miter lim="800000"/>
            <a:headEnd/>
            <a:tailEnd/>
          </a:ln>
        </p:spPr>
      </p:pic>
      <p:sp>
        <p:nvSpPr>
          <p:cNvPr id="3" name="Cloud Callout 2"/>
          <p:cNvSpPr/>
          <p:nvPr/>
        </p:nvSpPr>
        <p:spPr>
          <a:xfrm>
            <a:off x="3124200" y="4572000"/>
            <a:ext cx="2514600" cy="1600200"/>
          </a:xfrm>
          <a:prstGeom prst="cloudCallout">
            <a:avLst>
              <a:gd name="adj1" fmla="val 71741"/>
              <a:gd name="adj2" fmla="val -2858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During my “breaks” I would sit in this chair coding “</a:t>
            </a:r>
            <a:r>
              <a:rPr lang="en-US" sz="1600" dirty="0" err="1">
                <a:solidFill>
                  <a:schemeClr val="tx1"/>
                </a:solidFill>
              </a:rPr>
              <a:t>Nim</a:t>
            </a:r>
            <a:r>
              <a:rPr lang="en-US" sz="1600" dirty="0">
                <a:solidFill>
                  <a:schemeClr val="tx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AutoShape 4"/>
          <p:cNvSpPr>
            <a:spLocks noChangeAspect="1" noChangeArrowheads="1" noTextEdit="1"/>
          </p:cNvSpPr>
          <p:nvPr/>
        </p:nvSpPr>
        <p:spPr bwMode="auto">
          <a:xfrm>
            <a:off x="1219200" y="-2265363"/>
            <a:ext cx="6629400" cy="9145588"/>
          </a:xfrm>
          <a:prstGeom prst="rect">
            <a:avLst/>
          </a:prstGeom>
          <a:noFill/>
          <a:ln w="9525">
            <a:noFill/>
            <a:miter lim="800000"/>
            <a:headEnd/>
            <a:tailEnd/>
          </a:ln>
        </p:spPr>
        <p:txBody>
          <a:bodyPr/>
          <a:lstStyle/>
          <a:p>
            <a:endParaRPr lang="en-US"/>
          </a:p>
        </p:txBody>
      </p:sp>
      <p:pic>
        <p:nvPicPr>
          <p:cNvPr id="65538" name="Picture 6"/>
          <p:cNvPicPr>
            <a:picLocks noChangeAspect="1" noChangeArrowheads="1"/>
          </p:cNvPicPr>
          <p:nvPr/>
        </p:nvPicPr>
        <p:blipFill>
          <a:blip r:embed="rId2"/>
          <a:srcRect/>
          <a:stretch>
            <a:fillRect/>
          </a:stretch>
        </p:blipFill>
        <p:spPr bwMode="auto">
          <a:xfrm>
            <a:off x="685800" y="95250"/>
            <a:ext cx="4802188" cy="6624638"/>
          </a:xfrm>
          <a:prstGeom prst="rect">
            <a:avLst/>
          </a:prstGeom>
          <a:noFill/>
          <a:ln w="9525">
            <a:noFill/>
            <a:miter lim="800000"/>
            <a:headEnd/>
            <a:tailEnd/>
          </a:ln>
        </p:spPr>
      </p:pic>
      <p:pic>
        <p:nvPicPr>
          <p:cNvPr id="1032" name="Picture 8" descr="C:\Users\PAULMI~1\AppData\Local\Temp\scl1.jpg"/>
          <p:cNvPicPr>
            <a:picLocks noChangeAspect="1" noChangeArrowheads="1"/>
          </p:cNvPicPr>
          <p:nvPr/>
        </p:nvPicPr>
        <p:blipFill>
          <a:blip r:embed="rId3"/>
          <a:srcRect/>
          <a:stretch>
            <a:fillRect/>
          </a:stretch>
        </p:blipFill>
        <p:spPr bwMode="auto">
          <a:xfrm>
            <a:off x="6096000" y="609600"/>
            <a:ext cx="2327275" cy="4008438"/>
          </a:xfrm>
          <a:prstGeom prst="rect">
            <a:avLst/>
          </a:prstGeom>
          <a:noFill/>
          <a:ln w="9525">
            <a:noFill/>
            <a:miter lim="800000"/>
            <a:headEnd/>
            <a:tailEnd/>
          </a:ln>
        </p:spPr>
      </p:pic>
      <p:sp>
        <p:nvSpPr>
          <p:cNvPr id="2" name="Rectangle 1"/>
          <p:cNvSpPr/>
          <p:nvPr/>
        </p:nvSpPr>
        <p:spPr>
          <a:xfrm>
            <a:off x="1676400" y="1752600"/>
            <a:ext cx="2590800" cy="838200"/>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2166938" y="4495800"/>
            <a:ext cx="1371600" cy="228600"/>
          </a:xfrm>
          <a:prstGeom prst="rect">
            <a:avLst/>
          </a:prstGeom>
          <a:solidFill>
            <a:schemeClr val="accent2">
              <a:lumMod val="20000"/>
              <a:lumOff val="8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p:nvSpPr>
        <p:spPr bwMode="auto">
          <a:xfrm>
            <a:off x="5781675" y="5105400"/>
            <a:ext cx="3189288" cy="708025"/>
          </a:xfrm>
          <a:prstGeom prst="rect">
            <a:avLst/>
          </a:prstGeom>
          <a:noFill/>
          <a:ln w="9525">
            <a:noFill/>
            <a:miter lim="800000"/>
            <a:headEnd/>
            <a:tailEnd/>
          </a:ln>
        </p:spPr>
        <p:txBody>
          <a:bodyPr wrap="none">
            <a:spAutoFit/>
          </a:bodyPr>
          <a:lstStyle/>
          <a:p>
            <a:pPr algn="ctr"/>
            <a:r>
              <a:rPr lang="en-US" sz="2000" b="1">
                <a:solidFill>
                  <a:srgbClr val="0070C0"/>
                </a:solidFill>
                <a:latin typeface="Comic Sans MS" pitchFamily="66" charset="0"/>
              </a:rPr>
              <a:t>The Very First Clarkson</a:t>
            </a:r>
          </a:p>
          <a:p>
            <a:pPr algn="ctr"/>
            <a:r>
              <a:rPr lang="en-US" sz="2000" b="1">
                <a:solidFill>
                  <a:srgbClr val="0070C0"/>
                </a:solidFill>
                <a:latin typeface="Comic Sans MS" pitchFamily="66" charset="0"/>
              </a:rPr>
              <a:t>Internship Scholar?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1+#ppt_w/2"/>
                                          </p:val>
                                        </p:tav>
                                        <p:tav tm="100000">
                                          <p:val>
                                            <p:strVal val="#ppt_x"/>
                                          </p:val>
                                        </p:tav>
                                      </p:tavLst>
                                    </p:anim>
                                    <p:anim calcmode="lin" valueType="num">
                                      <p:cBhvr additive="base">
                                        <p:cTn id="8" dur="500" fill="hold"/>
                                        <p:tgtEl>
                                          <p:spTgt spid="10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4"/>
          <p:cNvPicPr>
            <a:picLocks noChangeAspect="1" noChangeArrowheads="1"/>
          </p:cNvPicPr>
          <p:nvPr>
            <p:ph idx="4294967295"/>
          </p:nvPr>
        </p:nvPicPr>
        <p:blipFill>
          <a:blip r:embed="rId2"/>
          <a:srcRect/>
          <a:stretch>
            <a:fillRect/>
          </a:stretch>
        </p:blipFill>
        <p:spPr>
          <a:xfrm>
            <a:off x="0" y="762000"/>
            <a:ext cx="4865688" cy="5867400"/>
          </a:xfrm>
        </p:spPr>
      </p:pic>
      <p:sp>
        <p:nvSpPr>
          <p:cNvPr id="152582" name="Text Box 5"/>
          <p:cNvSpPr txBox="1">
            <a:spLocks noChangeArrowheads="1"/>
          </p:cNvSpPr>
          <p:nvPr/>
        </p:nvSpPr>
        <p:spPr bwMode="auto">
          <a:xfrm>
            <a:off x="4953000" y="228600"/>
            <a:ext cx="4191000" cy="1373188"/>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lgn="ctr">
              <a:spcBef>
                <a:spcPct val="50000"/>
              </a:spcBef>
            </a:pPr>
            <a:r>
              <a:rPr lang="en-US" sz="2800" b="1" u="sng"/>
              <a:t>1965:</a:t>
            </a:r>
            <a:br>
              <a:rPr lang="en-US" sz="2800" b="1" u="sng"/>
            </a:br>
            <a:r>
              <a:rPr lang="en-US" sz="2800" b="1"/>
              <a:t>Back from Harvard,</a:t>
            </a:r>
            <a:br>
              <a:rPr lang="en-US" sz="2800" b="1"/>
            </a:br>
            <a:r>
              <a:rPr lang="en-US" sz="2800" b="1"/>
              <a:t>Out to IBM San Jose, </a:t>
            </a:r>
          </a:p>
        </p:txBody>
      </p:sp>
      <p:sp>
        <p:nvSpPr>
          <p:cNvPr id="152583" name="Text Box 7"/>
          <p:cNvSpPr txBox="1">
            <a:spLocks noChangeArrowheads="1"/>
          </p:cNvSpPr>
          <p:nvPr/>
        </p:nvSpPr>
        <p:spPr bwMode="auto">
          <a:xfrm>
            <a:off x="5410200" y="2057400"/>
            <a:ext cx="3352800" cy="2703513"/>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spcBef>
                <a:spcPct val="50000"/>
              </a:spcBef>
              <a:buFontTx/>
              <a:buChar char="•"/>
            </a:pPr>
            <a:r>
              <a:rPr lang="en-US"/>
              <a:t> Optical Properties of Europium Chalcogenides</a:t>
            </a:r>
          </a:p>
          <a:p>
            <a:pPr>
              <a:spcBef>
                <a:spcPct val="50000"/>
              </a:spcBef>
              <a:buFontTx/>
              <a:buChar char="•"/>
            </a:pPr>
            <a:r>
              <a:rPr lang="en-US"/>
              <a:t> Optical Properties of Chromium Trihalides</a:t>
            </a:r>
          </a:p>
          <a:p>
            <a:pPr>
              <a:spcBef>
                <a:spcPct val="50000"/>
              </a:spcBef>
              <a:buFontTx/>
              <a:buChar char="•"/>
            </a:pPr>
            <a:r>
              <a:rPr lang="en-US"/>
              <a:t> Laboratory Automation and Data Acquisition (Labview)</a:t>
            </a:r>
          </a:p>
          <a:p>
            <a:pPr>
              <a:spcBef>
                <a:spcPct val="50000"/>
              </a:spcBef>
              <a:buFontTx/>
              <a:buChar char="•"/>
            </a:pPr>
            <a:r>
              <a:rPr lang="en-US"/>
              <a:t> SJRL Director’s Staff: Materials Research Overview</a:t>
            </a:r>
          </a:p>
        </p:txBody>
      </p:sp>
      <p:sp>
        <p:nvSpPr>
          <p:cNvPr id="152584" name="Text Box 5"/>
          <p:cNvSpPr txBox="1">
            <a:spLocks noChangeArrowheads="1"/>
          </p:cNvSpPr>
          <p:nvPr/>
        </p:nvSpPr>
        <p:spPr bwMode="auto">
          <a:xfrm>
            <a:off x="5029200" y="5194300"/>
            <a:ext cx="4114800" cy="1587500"/>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lgn="ctr">
              <a:spcBef>
                <a:spcPct val="50000"/>
              </a:spcBef>
            </a:pPr>
            <a:r>
              <a:rPr lang="en-US" sz="2800" b="1"/>
              <a:t>Now It’s</a:t>
            </a:r>
          </a:p>
          <a:p>
            <a:pPr algn="ctr">
              <a:spcBef>
                <a:spcPct val="50000"/>
              </a:spcBef>
            </a:pPr>
            <a:r>
              <a:rPr lang="en-US" sz="2800" b="1" u="sng"/>
              <a:t>1973!</a:t>
            </a:r>
            <a:r>
              <a:rPr lang="en-US" sz="2800" b="1"/>
              <a:t> </a:t>
            </a:r>
            <a:br>
              <a:rPr lang="en-US" sz="2800" b="1"/>
            </a:br>
            <a:endParaRPr lang="en-US" sz="2800" b="1"/>
          </a:p>
        </p:txBody>
      </p:sp>
      <p:sp>
        <p:nvSpPr>
          <p:cNvPr id="66565" name="Text Box 5"/>
          <p:cNvSpPr txBox="1">
            <a:spLocks noChangeArrowheads="1"/>
          </p:cNvSpPr>
          <p:nvPr/>
        </p:nvSpPr>
        <p:spPr bwMode="auto">
          <a:xfrm>
            <a:off x="381000" y="90488"/>
            <a:ext cx="4114800" cy="519112"/>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lgn="ctr">
              <a:spcBef>
                <a:spcPct val="50000"/>
              </a:spcBef>
            </a:pPr>
            <a:r>
              <a:rPr lang="en-US" sz="2800" b="1"/>
              <a:t>PhD Thesis</a:t>
            </a:r>
          </a:p>
        </p:txBody>
      </p:sp>
      <p:sp>
        <p:nvSpPr>
          <p:cNvPr id="66566" name="Rectangle 10"/>
          <p:cNvSpPr>
            <a:spLocks noChangeArrowheads="1"/>
          </p:cNvSpPr>
          <p:nvPr/>
        </p:nvSpPr>
        <p:spPr bwMode="auto">
          <a:xfrm>
            <a:off x="2286000" y="5181600"/>
            <a:ext cx="838200" cy="304800"/>
          </a:xfrm>
          <a:prstGeom prst="rect">
            <a:avLst/>
          </a:prstGeom>
          <a:noFill/>
          <a:ln w="9525">
            <a:solidFill>
              <a:schemeClr val="tx1"/>
            </a:solidFill>
            <a:miter lim="800000"/>
            <a:headEnd/>
            <a:tailEnd/>
          </a:ln>
          <a:effectLst>
            <a:prstShdw prst="shdw13" dist="53882" dir="13500000">
              <a:schemeClr val="bg2">
                <a:alpha val="50000"/>
              </a:schemeClr>
            </a:prstShdw>
          </a:effectLst>
        </p:spPr>
        <p:txBody>
          <a:bodyPr wrap="none"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52582"/>
                                        </p:tgtEl>
                                        <p:attrNameLst>
                                          <p:attrName>style.visibility</p:attrName>
                                        </p:attrNameLst>
                                      </p:cBhvr>
                                      <p:to>
                                        <p:strVal val="visible"/>
                                      </p:to>
                                    </p:set>
                                    <p:anim calcmode="lin" valueType="num">
                                      <p:cBhvr additive="base">
                                        <p:cTn id="7" dur="500" fill="hold"/>
                                        <p:tgtEl>
                                          <p:spTgt spid="152582"/>
                                        </p:tgtEl>
                                        <p:attrNameLst>
                                          <p:attrName>ppt_x</p:attrName>
                                        </p:attrNameLst>
                                      </p:cBhvr>
                                      <p:tavLst>
                                        <p:tav tm="0">
                                          <p:val>
                                            <p:strVal val="#ppt_x"/>
                                          </p:val>
                                        </p:tav>
                                        <p:tav tm="100000">
                                          <p:val>
                                            <p:strVal val="#ppt_x"/>
                                          </p:val>
                                        </p:tav>
                                      </p:tavLst>
                                    </p:anim>
                                    <p:anim calcmode="lin" valueType="num">
                                      <p:cBhvr additive="base">
                                        <p:cTn id="8" dur="500" fill="hold"/>
                                        <p:tgtEl>
                                          <p:spTgt spid="15258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258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2584"/>
                                        </p:tgtEl>
                                        <p:attrNameLst>
                                          <p:attrName>style.visibility</p:attrName>
                                        </p:attrNameLst>
                                      </p:cBhvr>
                                      <p:to>
                                        <p:strVal val="visible"/>
                                      </p:to>
                                    </p:set>
                                    <p:anim calcmode="lin" valueType="num">
                                      <p:cBhvr additive="base">
                                        <p:cTn id="17" dur="500" fill="hold"/>
                                        <p:tgtEl>
                                          <p:spTgt spid="152584"/>
                                        </p:tgtEl>
                                        <p:attrNameLst>
                                          <p:attrName>ppt_x</p:attrName>
                                        </p:attrNameLst>
                                      </p:cBhvr>
                                      <p:tavLst>
                                        <p:tav tm="0">
                                          <p:val>
                                            <p:strVal val="#ppt_x"/>
                                          </p:val>
                                        </p:tav>
                                        <p:tav tm="100000">
                                          <p:val>
                                            <p:strVal val="#ppt_x"/>
                                          </p:val>
                                        </p:tav>
                                      </p:tavLst>
                                    </p:anim>
                                    <p:anim calcmode="lin" valueType="num">
                                      <p:cBhvr additive="base">
                                        <p:cTn id="18" dur="500" fill="hold"/>
                                        <p:tgtEl>
                                          <p:spTgt spid="1525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2" grpId="0"/>
      <p:bldP spid="152583" grpId="0"/>
      <p:bldP spid="15258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E:\PMG-W2AGZ\Presentations &amp; Travel\2011\03-21 APS March Dallas\P4030040.JPG"/>
          <p:cNvPicPr>
            <a:picLocks noChangeAspect="1" noChangeArrowheads="1"/>
          </p:cNvPicPr>
          <p:nvPr/>
        </p:nvPicPr>
        <p:blipFill>
          <a:blip r:embed="rId2"/>
          <a:srcRect/>
          <a:stretch>
            <a:fillRect/>
          </a:stretch>
        </p:blipFill>
        <p:spPr bwMode="auto">
          <a:xfrm>
            <a:off x="914400" y="1447800"/>
            <a:ext cx="7112000" cy="5334000"/>
          </a:xfrm>
          <a:prstGeom prst="rect">
            <a:avLst/>
          </a:prstGeom>
          <a:noFill/>
          <a:ln w="9525">
            <a:noFill/>
            <a:miter lim="800000"/>
            <a:headEnd/>
            <a:tailEnd/>
          </a:ln>
        </p:spPr>
      </p:pic>
      <p:sp>
        <p:nvSpPr>
          <p:cNvPr id="3" name="TextBox 2"/>
          <p:cNvSpPr txBox="1">
            <a:spLocks noChangeArrowheads="1"/>
          </p:cNvSpPr>
          <p:nvPr/>
        </p:nvSpPr>
        <p:spPr bwMode="auto">
          <a:xfrm>
            <a:off x="3581400" y="76200"/>
            <a:ext cx="1828800" cy="769938"/>
          </a:xfrm>
          <a:prstGeom prst="rect">
            <a:avLst/>
          </a:prstGeom>
          <a:noFill/>
          <a:ln w="9525">
            <a:noFill/>
            <a:miter lim="800000"/>
            <a:headEnd/>
            <a:tailEnd/>
          </a:ln>
        </p:spPr>
        <p:txBody>
          <a:bodyPr>
            <a:spAutoFit/>
          </a:bodyPr>
          <a:lstStyle/>
          <a:p>
            <a:pPr algn="ctr"/>
            <a:r>
              <a:rPr lang="en-US" altLang="en-US" sz="4400">
                <a:solidFill>
                  <a:srgbClr val="00B050"/>
                </a:solidFill>
                <a:latin typeface="Bodoni MT Black"/>
              </a:rPr>
              <a:t>G</a:t>
            </a:r>
            <a:r>
              <a:rPr lang="en-US" altLang="en-US" sz="4400" baseline="30000">
                <a:solidFill>
                  <a:srgbClr val="00B050"/>
                </a:solidFill>
                <a:latin typeface="Bodoni MT Black"/>
              </a:rPr>
              <a:t>2</a:t>
            </a:r>
            <a:r>
              <a:rPr lang="en-US" altLang="en-US" sz="4400">
                <a:solidFill>
                  <a:srgbClr val="00B050"/>
                </a:solidFill>
                <a:latin typeface="Bodoni MT Black"/>
              </a:rPr>
              <a:t> !</a:t>
            </a:r>
          </a:p>
        </p:txBody>
      </p:sp>
      <p:sp>
        <p:nvSpPr>
          <p:cNvPr id="5" name="TextBox 4"/>
          <p:cNvSpPr txBox="1">
            <a:spLocks noChangeArrowheads="1"/>
          </p:cNvSpPr>
          <p:nvPr/>
        </p:nvSpPr>
        <p:spPr bwMode="auto">
          <a:xfrm>
            <a:off x="1447800" y="762000"/>
            <a:ext cx="5943600" cy="646113"/>
          </a:xfrm>
          <a:prstGeom prst="rect">
            <a:avLst/>
          </a:prstGeom>
          <a:noFill/>
          <a:ln w="9525">
            <a:noFill/>
            <a:miter lim="800000"/>
            <a:headEnd/>
            <a:tailEnd/>
          </a:ln>
        </p:spPr>
        <p:txBody>
          <a:bodyPr>
            <a:spAutoFit/>
          </a:bodyPr>
          <a:lstStyle/>
          <a:p>
            <a:pPr algn="ctr"/>
            <a:r>
              <a:rPr lang="en-US" altLang="en-US" sz="3600">
                <a:latin typeface="Algerian"/>
              </a:rPr>
              <a:t>The Borscht Belt Boys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8609"/>
                                        </p:tgtEl>
                                        <p:attrNameLst>
                                          <p:attrName>style.visibility</p:attrName>
                                        </p:attrNameLst>
                                      </p:cBhvr>
                                      <p:to>
                                        <p:strVal val="visible"/>
                                      </p:to>
                                    </p:set>
                                    <p:anim calcmode="lin" valueType="num">
                                      <p:cBhvr additive="base">
                                        <p:cTn id="7" dur="500" fill="hold"/>
                                        <p:tgtEl>
                                          <p:spTgt spid="68609"/>
                                        </p:tgtEl>
                                        <p:attrNameLst>
                                          <p:attrName>ppt_x</p:attrName>
                                        </p:attrNameLst>
                                      </p:cBhvr>
                                      <p:tavLst>
                                        <p:tav tm="0">
                                          <p:val>
                                            <p:strVal val="#ppt_x"/>
                                          </p:val>
                                        </p:tav>
                                        <p:tav tm="100000">
                                          <p:val>
                                            <p:strVal val="#ppt_x"/>
                                          </p:val>
                                        </p:tav>
                                      </p:tavLst>
                                    </p:anim>
                                    <p:anim calcmode="lin" valueType="num">
                                      <p:cBhvr additive="base">
                                        <p:cTn id="8" dur="500" fill="hold"/>
                                        <p:tgtEl>
                                          <p:spTgt spid="6860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09" name="Group 2"/>
          <p:cNvGrpSpPr>
            <a:grpSpLocks/>
          </p:cNvGrpSpPr>
          <p:nvPr/>
        </p:nvGrpSpPr>
        <p:grpSpPr bwMode="auto">
          <a:xfrm>
            <a:off x="2667000" y="1544638"/>
            <a:ext cx="6172200" cy="4994275"/>
            <a:chOff x="1680" y="973"/>
            <a:chExt cx="3888" cy="3146"/>
          </a:xfrm>
        </p:grpSpPr>
        <p:pic>
          <p:nvPicPr>
            <p:cNvPr id="68633" name="Picture 3" descr="scl6"/>
            <p:cNvPicPr>
              <a:picLocks noChangeAspect="1" noChangeArrowheads="1"/>
            </p:cNvPicPr>
            <p:nvPr/>
          </p:nvPicPr>
          <p:blipFill>
            <a:blip r:embed="rId2"/>
            <a:srcRect/>
            <a:stretch>
              <a:fillRect/>
            </a:stretch>
          </p:blipFill>
          <p:spPr bwMode="auto">
            <a:xfrm>
              <a:off x="1680" y="973"/>
              <a:ext cx="3888" cy="2819"/>
            </a:xfrm>
            <a:prstGeom prst="rect">
              <a:avLst/>
            </a:prstGeom>
            <a:noFill/>
            <a:ln w="9525">
              <a:noFill/>
              <a:miter lim="800000"/>
              <a:headEnd/>
              <a:tailEnd/>
            </a:ln>
          </p:spPr>
        </p:pic>
        <p:sp>
          <p:nvSpPr>
            <p:cNvPr id="68634" name="Text Box 4"/>
            <p:cNvSpPr txBox="1">
              <a:spLocks noChangeArrowheads="1"/>
            </p:cNvSpPr>
            <p:nvPr/>
          </p:nvSpPr>
          <p:spPr bwMode="auto">
            <a:xfrm>
              <a:off x="2604" y="3888"/>
              <a:ext cx="1644" cy="231"/>
            </a:xfrm>
            <a:prstGeom prst="rect">
              <a:avLst/>
            </a:prstGeom>
            <a:noFill/>
            <a:ln w="9525">
              <a:noFill/>
              <a:miter lim="800000"/>
              <a:headEnd/>
              <a:tailEnd/>
            </a:ln>
          </p:spPr>
          <p:txBody>
            <a:bodyPr wrap="none">
              <a:spAutoFit/>
            </a:bodyPr>
            <a:lstStyle/>
            <a:p>
              <a:r>
                <a:rPr lang="en-US" altLang="en-US" b="1"/>
                <a:t>Diethyl-cyanine iodide</a:t>
              </a:r>
              <a:endParaRPr lang="en-US" altLang="en-US"/>
            </a:p>
          </p:txBody>
        </p:sp>
      </p:grpSp>
      <p:pic>
        <p:nvPicPr>
          <p:cNvPr id="68610" name="Picture 5" descr="scl5"/>
          <p:cNvPicPr>
            <a:picLocks noChangeAspect="1" noChangeArrowheads="1"/>
          </p:cNvPicPr>
          <p:nvPr/>
        </p:nvPicPr>
        <p:blipFill>
          <a:blip r:embed="rId3"/>
          <a:srcRect/>
          <a:stretch>
            <a:fillRect/>
          </a:stretch>
        </p:blipFill>
        <p:spPr bwMode="auto">
          <a:xfrm>
            <a:off x="838200" y="1266825"/>
            <a:ext cx="1343025" cy="4752975"/>
          </a:xfrm>
          <a:prstGeom prst="rect">
            <a:avLst/>
          </a:prstGeom>
          <a:noFill/>
          <a:ln w="9525">
            <a:noFill/>
            <a:miter lim="800000"/>
            <a:headEnd/>
            <a:tailEnd/>
          </a:ln>
        </p:spPr>
      </p:pic>
      <p:sp>
        <p:nvSpPr>
          <p:cNvPr id="68611" name="Rectangle 6"/>
          <p:cNvSpPr>
            <a:spLocks noGrp="1" noChangeArrowheads="1"/>
          </p:cNvSpPr>
          <p:nvPr>
            <p:ph type="title" idx="4294967295"/>
          </p:nvPr>
        </p:nvSpPr>
        <p:spPr>
          <a:xfrm>
            <a:off x="457200" y="274638"/>
            <a:ext cx="8229600" cy="944562"/>
          </a:xfrm>
        </p:spPr>
        <p:txBody>
          <a:bodyPr/>
          <a:lstStyle/>
          <a:p>
            <a:r>
              <a:rPr lang="en-US" altLang="en-US" sz="4000" smtClean="0">
                <a:latin typeface="Comic Sans MS" pitchFamily="66" charset="0"/>
              </a:rPr>
              <a:t>Little, 1963</a:t>
            </a:r>
            <a:endParaRPr lang="en-US" altLang="en-US" smtClean="0"/>
          </a:p>
        </p:txBody>
      </p:sp>
      <p:sp>
        <p:nvSpPr>
          <p:cNvPr id="68612" name="Oval 7"/>
          <p:cNvSpPr>
            <a:spLocks noChangeArrowheads="1"/>
          </p:cNvSpPr>
          <p:nvPr/>
        </p:nvSpPr>
        <p:spPr bwMode="auto">
          <a:xfrm>
            <a:off x="1385888" y="3886200"/>
            <a:ext cx="152400" cy="152400"/>
          </a:xfrm>
          <a:prstGeom prst="ellipse">
            <a:avLst/>
          </a:prstGeom>
          <a:solidFill>
            <a:srgbClr val="0000FF"/>
          </a:solidFill>
          <a:ln w="9525">
            <a:noFill/>
            <a:round/>
            <a:headEnd/>
            <a:tailEnd/>
          </a:ln>
        </p:spPr>
        <p:txBody>
          <a:bodyPr wrap="none" anchor="ctr"/>
          <a:lstStyle/>
          <a:p>
            <a:endParaRPr lang="en-US" altLang="en-US"/>
          </a:p>
        </p:txBody>
      </p:sp>
      <p:sp>
        <p:nvSpPr>
          <p:cNvPr id="68613" name="Oval 8"/>
          <p:cNvSpPr>
            <a:spLocks noChangeArrowheads="1"/>
          </p:cNvSpPr>
          <p:nvPr/>
        </p:nvSpPr>
        <p:spPr bwMode="auto">
          <a:xfrm>
            <a:off x="1385888" y="3200400"/>
            <a:ext cx="152400" cy="152400"/>
          </a:xfrm>
          <a:prstGeom prst="ellipse">
            <a:avLst/>
          </a:prstGeom>
          <a:solidFill>
            <a:srgbClr val="0000FF"/>
          </a:solidFill>
          <a:ln w="9525">
            <a:noFill/>
            <a:round/>
            <a:headEnd/>
            <a:tailEnd/>
          </a:ln>
        </p:spPr>
        <p:txBody>
          <a:bodyPr wrap="none" anchor="ctr"/>
          <a:lstStyle/>
          <a:p>
            <a:endParaRPr lang="en-US" altLang="en-US"/>
          </a:p>
        </p:txBody>
      </p:sp>
      <p:grpSp>
        <p:nvGrpSpPr>
          <p:cNvPr id="68614" name="Group 9"/>
          <p:cNvGrpSpPr>
            <a:grpSpLocks/>
          </p:cNvGrpSpPr>
          <p:nvPr/>
        </p:nvGrpSpPr>
        <p:grpSpPr bwMode="auto">
          <a:xfrm>
            <a:off x="1143000" y="2971800"/>
            <a:ext cx="304800" cy="1555750"/>
            <a:chOff x="720" y="1872"/>
            <a:chExt cx="192" cy="980"/>
          </a:xfrm>
        </p:grpSpPr>
        <p:sp>
          <p:nvSpPr>
            <p:cNvPr id="68630" name="Text Box 10"/>
            <p:cNvSpPr txBox="1">
              <a:spLocks noChangeArrowheads="1"/>
            </p:cNvSpPr>
            <p:nvPr/>
          </p:nvSpPr>
          <p:spPr bwMode="auto">
            <a:xfrm>
              <a:off x="720" y="2640"/>
              <a:ext cx="192" cy="212"/>
            </a:xfrm>
            <a:prstGeom prst="rect">
              <a:avLst/>
            </a:prstGeom>
            <a:noFill/>
            <a:ln w="9525">
              <a:noFill/>
              <a:miter lim="800000"/>
              <a:headEnd/>
              <a:tailEnd/>
            </a:ln>
          </p:spPr>
          <p:txBody>
            <a:bodyPr>
              <a:spAutoFit/>
            </a:bodyPr>
            <a:lstStyle/>
            <a:p>
              <a:r>
                <a:rPr lang="en-US" altLang="en-US" sz="2400" b="1" baseline="-25000">
                  <a:solidFill>
                    <a:srgbClr val="FF3300"/>
                  </a:solidFill>
                </a:rPr>
                <a:t>+</a:t>
              </a:r>
              <a:endParaRPr lang="en-US" altLang="en-US"/>
            </a:p>
          </p:txBody>
        </p:sp>
        <p:sp>
          <p:nvSpPr>
            <p:cNvPr id="68631" name="Text Box 11"/>
            <p:cNvSpPr txBox="1">
              <a:spLocks noChangeArrowheads="1"/>
            </p:cNvSpPr>
            <p:nvPr/>
          </p:nvSpPr>
          <p:spPr bwMode="auto">
            <a:xfrm>
              <a:off x="720" y="2256"/>
              <a:ext cx="192" cy="212"/>
            </a:xfrm>
            <a:prstGeom prst="rect">
              <a:avLst/>
            </a:prstGeom>
            <a:noFill/>
            <a:ln w="9525">
              <a:noFill/>
              <a:miter lim="800000"/>
              <a:headEnd/>
              <a:tailEnd/>
            </a:ln>
          </p:spPr>
          <p:txBody>
            <a:bodyPr>
              <a:spAutoFit/>
            </a:bodyPr>
            <a:lstStyle/>
            <a:p>
              <a:r>
                <a:rPr lang="en-US" altLang="en-US" sz="2400" b="1" baseline="-25000">
                  <a:solidFill>
                    <a:srgbClr val="FF3300"/>
                  </a:solidFill>
                </a:rPr>
                <a:t>+</a:t>
              </a:r>
              <a:endParaRPr lang="en-US" altLang="en-US"/>
            </a:p>
          </p:txBody>
        </p:sp>
        <p:sp>
          <p:nvSpPr>
            <p:cNvPr id="68632" name="Text Box 12"/>
            <p:cNvSpPr txBox="1">
              <a:spLocks noChangeArrowheads="1"/>
            </p:cNvSpPr>
            <p:nvPr/>
          </p:nvSpPr>
          <p:spPr bwMode="auto">
            <a:xfrm>
              <a:off x="720" y="1872"/>
              <a:ext cx="192" cy="212"/>
            </a:xfrm>
            <a:prstGeom prst="rect">
              <a:avLst/>
            </a:prstGeom>
            <a:noFill/>
            <a:ln w="9525">
              <a:noFill/>
              <a:miter lim="800000"/>
              <a:headEnd/>
              <a:tailEnd/>
            </a:ln>
          </p:spPr>
          <p:txBody>
            <a:bodyPr>
              <a:spAutoFit/>
            </a:bodyPr>
            <a:lstStyle/>
            <a:p>
              <a:r>
                <a:rPr lang="en-US" altLang="en-US" sz="2400" b="1" baseline="-25000">
                  <a:solidFill>
                    <a:srgbClr val="FF3300"/>
                  </a:solidFill>
                </a:rPr>
                <a:t>+</a:t>
              </a:r>
              <a:endParaRPr lang="en-US" altLang="en-US"/>
            </a:p>
          </p:txBody>
        </p:sp>
      </p:grpSp>
      <p:grpSp>
        <p:nvGrpSpPr>
          <p:cNvPr id="68615" name="Group 13"/>
          <p:cNvGrpSpPr>
            <a:grpSpLocks/>
          </p:cNvGrpSpPr>
          <p:nvPr/>
        </p:nvGrpSpPr>
        <p:grpSpPr bwMode="auto">
          <a:xfrm>
            <a:off x="1495425" y="2819400"/>
            <a:ext cx="304800" cy="1555750"/>
            <a:chOff x="720" y="1872"/>
            <a:chExt cx="192" cy="980"/>
          </a:xfrm>
        </p:grpSpPr>
        <p:sp>
          <p:nvSpPr>
            <p:cNvPr id="68627" name="Text Box 14"/>
            <p:cNvSpPr txBox="1">
              <a:spLocks noChangeArrowheads="1"/>
            </p:cNvSpPr>
            <p:nvPr/>
          </p:nvSpPr>
          <p:spPr bwMode="auto">
            <a:xfrm>
              <a:off x="720" y="2640"/>
              <a:ext cx="192" cy="212"/>
            </a:xfrm>
            <a:prstGeom prst="rect">
              <a:avLst/>
            </a:prstGeom>
            <a:noFill/>
            <a:ln w="9525">
              <a:noFill/>
              <a:miter lim="800000"/>
              <a:headEnd/>
              <a:tailEnd/>
            </a:ln>
          </p:spPr>
          <p:txBody>
            <a:bodyPr>
              <a:spAutoFit/>
            </a:bodyPr>
            <a:lstStyle/>
            <a:p>
              <a:r>
                <a:rPr lang="en-US" altLang="en-US" sz="2400" b="1" baseline="-25000">
                  <a:solidFill>
                    <a:srgbClr val="FF3300"/>
                  </a:solidFill>
                </a:rPr>
                <a:t>+</a:t>
              </a:r>
              <a:endParaRPr lang="en-US" altLang="en-US"/>
            </a:p>
          </p:txBody>
        </p:sp>
        <p:sp>
          <p:nvSpPr>
            <p:cNvPr id="68628" name="Text Box 15"/>
            <p:cNvSpPr txBox="1">
              <a:spLocks noChangeArrowheads="1"/>
            </p:cNvSpPr>
            <p:nvPr/>
          </p:nvSpPr>
          <p:spPr bwMode="auto">
            <a:xfrm>
              <a:off x="720" y="2256"/>
              <a:ext cx="192" cy="212"/>
            </a:xfrm>
            <a:prstGeom prst="rect">
              <a:avLst/>
            </a:prstGeom>
            <a:noFill/>
            <a:ln w="9525">
              <a:noFill/>
              <a:miter lim="800000"/>
              <a:headEnd/>
              <a:tailEnd/>
            </a:ln>
          </p:spPr>
          <p:txBody>
            <a:bodyPr>
              <a:spAutoFit/>
            </a:bodyPr>
            <a:lstStyle/>
            <a:p>
              <a:r>
                <a:rPr lang="en-US" altLang="en-US" sz="2400" b="1" baseline="-25000">
                  <a:solidFill>
                    <a:srgbClr val="FF3300"/>
                  </a:solidFill>
                </a:rPr>
                <a:t>+</a:t>
              </a:r>
              <a:endParaRPr lang="en-US" altLang="en-US"/>
            </a:p>
          </p:txBody>
        </p:sp>
        <p:sp>
          <p:nvSpPr>
            <p:cNvPr id="68629" name="Text Box 16"/>
            <p:cNvSpPr txBox="1">
              <a:spLocks noChangeArrowheads="1"/>
            </p:cNvSpPr>
            <p:nvPr/>
          </p:nvSpPr>
          <p:spPr bwMode="auto">
            <a:xfrm>
              <a:off x="720" y="1872"/>
              <a:ext cx="192" cy="212"/>
            </a:xfrm>
            <a:prstGeom prst="rect">
              <a:avLst/>
            </a:prstGeom>
            <a:noFill/>
            <a:ln w="9525">
              <a:noFill/>
              <a:miter lim="800000"/>
              <a:headEnd/>
              <a:tailEnd/>
            </a:ln>
          </p:spPr>
          <p:txBody>
            <a:bodyPr>
              <a:spAutoFit/>
            </a:bodyPr>
            <a:lstStyle/>
            <a:p>
              <a:r>
                <a:rPr lang="en-US" altLang="en-US" sz="2400" b="1" baseline="-25000">
                  <a:solidFill>
                    <a:srgbClr val="FF3300"/>
                  </a:solidFill>
                </a:rPr>
                <a:t>+</a:t>
              </a:r>
              <a:endParaRPr lang="en-US" altLang="en-US"/>
            </a:p>
          </p:txBody>
        </p:sp>
      </p:grpSp>
      <p:grpSp>
        <p:nvGrpSpPr>
          <p:cNvPr id="68616" name="Group 17"/>
          <p:cNvGrpSpPr>
            <a:grpSpLocks/>
          </p:cNvGrpSpPr>
          <p:nvPr/>
        </p:nvGrpSpPr>
        <p:grpSpPr bwMode="auto">
          <a:xfrm>
            <a:off x="762000" y="2971800"/>
            <a:ext cx="304800" cy="1676400"/>
            <a:chOff x="480" y="1872"/>
            <a:chExt cx="192" cy="1056"/>
          </a:xfrm>
        </p:grpSpPr>
        <p:sp>
          <p:nvSpPr>
            <p:cNvPr id="68624" name="Text Box 18"/>
            <p:cNvSpPr txBox="1">
              <a:spLocks noChangeArrowheads="1"/>
            </p:cNvSpPr>
            <p:nvPr/>
          </p:nvSpPr>
          <p:spPr bwMode="auto">
            <a:xfrm>
              <a:off x="480" y="1872"/>
              <a:ext cx="192" cy="288"/>
            </a:xfrm>
            <a:prstGeom prst="rect">
              <a:avLst/>
            </a:prstGeom>
            <a:noFill/>
            <a:ln w="9525">
              <a:noFill/>
              <a:miter lim="800000"/>
              <a:headEnd/>
              <a:tailEnd/>
            </a:ln>
          </p:spPr>
          <p:txBody>
            <a:bodyPr>
              <a:spAutoFit/>
            </a:bodyPr>
            <a:lstStyle/>
            <a:p>
              <a:r>
                <a:rPr lang="en-US" altLang="en-US" sz="2400" b="1">
                  <a:solidFill>
                    <a:schemeClr val="accent2"/>
                  </a:solidFill>
                </a:rPr>
                <a:t>-</a:t>
              </a:r>
              <a:endParaRPr lang="en-US" altLang="en-US"/>
            </a:p>
          </p:txBody>
        </p:sp>
        <p:sp>
          <p:nvSpPr>
            <p:cNvPr id="68625" name="Text Box 19"/>
            <p:cNvSpPr txBox="1">
              <a:spLocks noChangeArrowheads="1"/>
            </p:cNvSpPr>
            <p:nvPr/>
          </p:nvSpPr>
          <p:spPr bwMode="auto">
            <a:xfrm>
              <a:off x="480" y="2256"/>
              <a:ext cx="192" cy="288"/>
            </a:xfrm>
            <a:prstGeom prst="rect">
              <a:avLst/>
            </a:prstGeom>
            <a:noFill/>
            <a:ln w="9525">
              <a:noFill/>
              <a:miter lim="800000"/>
              <a:headEnd/>
              <a:tailEnd/>
            </a:ln>
          </p:spPr>
          <p:txBody>
            <a:bodyPr>
              <a:spAutoFit/>
            </a:bodyPr>
            <a:lstStyle/>
            <a:p>
              <a:r>
                <a:rPr lang="en-US" altLang="en-US" sz="2400" b="1">
                  <a:solidFill>
                    <a:schemeClr val="accent2"/>
                  </a:solidFill>
                </a:rPr>
                <a:t>-</a:t>
              </a:r>
              <a:endParaRPr lang="en-US" altLang="en-US"/>
            </a:p>
          </p:txBody>
        </p:sp>
        <p:sp>
          <p:nvSpPr>
            <p:cNvPr id="68626" name="Text Box 20"/>
            <p:cNvSpPr txBox="1">
              <a:spLocks noChangeArrowheads="1"/>
            </p:cNvSpPr>
            <p:nvPr/>
          </p:nvSpPr>
          <p:spPr bwMode="auto">
            <a:xfrm>
              <a:off x="480" y="2640"/>
              <a:ext cx="192" cy="288"/>
            </a:xfrm>
            <a:prstGeom prst="rect">
              <a:avLst/>
            </a:prstGeom>
            <a:noFill/>
            <a:ln w="9525">
              <a:noFill/>
              <a:miter lim="800000"/>
              <a:headEnd/>
              <a:tailEnd/>
            </a:ln>
          </p:spPr>
          <p:txBody>
            <a:bodyPr>
              <a:spAutoFit/>
            </a:bodyPr>
            <a:lstStyle/>
            <a:p>
              <a:r>
                <a:rPr lang="en-US" altLang="en-US" sz="2400" b="1">
                  <a:solidFill>
                    <a:schemeClr val="accent2"/>
                  </a:solidFill>
                </a:rPr>
                <a:t>-</a:t>
              </a:r>
              <a:endParaRPr lang="en-US" altLang="en-US"/>
            </a:p>
          </p:txBody>
        </p:sp>
      </p:grpSp>
      <p:grpSp>
        <p:nvGrpSpPr>
          <p:cNvPr id="68617" name="Group 21"/>
          <p:cNvGrpSpPr>
            <a:grpSpLocks/>
          </p:cNvGrpSpPr>
          <p:nvPr/>
        </p:nvGrpSpPr>
        <p:grpSpPr bwMode="auto">
          <a:xfrm>
            <a:off x="1838325" y="2805113"/>
            <a:ext cx="304800" cy="1676400"/>
            <a:chOff x="480" y="1872"/>
            <a:chExt cx="192" cy="1056"/>
          </a:xfrm>
        </p:grpSpPr>
        <p:sp>
          <p:nvSpPr>
            <p:cNvPr id="68621" name="Text Box 22"/>
            <p:cNvSpPr txBox="1">
              <a:spLocks noChangeArrowheads="1"/>
            </p:cNvSpPr>
            <p:nvPr/>
          </p:nvSpPr>
          <p:spPr bwMode="auto">
            <a:xfrm>
              <a:off x="480" y="1872"/>
              <a:ext cx="192" cy="288"/>
            </a:xfrm>
            <a:prstGeom prst="rect">
              <a:avLst/>
            </a:prstGeom>
            <a:noFill/>
            <a:ln w="9525">
              <a:noFill/>
              <a:miter lim="800000"/>
              <a:headEnd/>
              <a:tailEnd/>
            </a:ln>
          </p:spPr>
          <p:txBody>
            <a:bodyPr>
              <a:spAutoFit/>
            </a:bodyPr>
            <a:lstStyle/>
            <a:p>
              <a:r>
                <a:rPr lang="en-US" altLang="en-US" sz="2400" b="1">
                  <a:solidFill>
                    <a:schemeClr val="accent2"/>
                  </a:solidFill>
                </a:rPr>
                <a:t>-</a:t>
              </a:r>
              <a:endParaRPr lang="en-US" altLang="en-US"/>
            </a:p>
          </p:txBody>
        </p:sp>
        <p:sp>
          <p:nvSpPr>
            <p:cNvPr id="68622" name="Text Box 23"/>
            <p:cNvSpPr txBox="1">
              <a:spLocks noChangeArrowheads="1"/>
            </p:cNvSpPr>
            <p:nvPr/>
          </p:nvSpPr>
          <p:spPr bwMode="auto">
            <a:xfrm>
              <a:off x="480" y="2256"/>
              <a:ext cx="192" cy="288"/>
            </a:xfrm>
            <a:prstGeom prst="rect">
              <a:avLst/>
            </a:prstGeom>
            <a:noFill/>
            <a:ln w="9525">
              <a:noFill/>
              <a:miter lim="800000"/>
              <a:headEnd/>
              <a:tailEnd/>
            </a:ln>
          </p:spPr>
          <p:txBody>
            <a:bodyPr>
              <a:spAutoFit/>
            </a:bodyPr>
            <a:lstStyle/>
            <a:p>
              <a:r>
                <a:rPr lang="en-US" altLang="en-US" sz="2400" b="1">
                  <a:solidFill>
                    <a:schemeClr val="accent2"/>
                  </a:solidFill>
                </a:rPr>
                <a:t>-</a:t>
              </a:r>
              <a:endParaRPr lang="en-US" altLang="en-US"/>
            </a:p>
          </p:txBody>
        </p:sp>
        <p:sp>
          <p:nvSpPr>
            <p:cNvPr id="68623" name="Text Box 24"/>
            <p:cNvSpPr txBox="1">
              <a:spLocks noChangeArrowheads="1"/>
            </p:cNvSpPr>
            <p:nvPr/>
          </p:nvSpPr>
          <p:spPr bwMode="auto">
            <a:xfrm>
              <a:off x="480" y="2640"/>
              <a:ext cx="192" cy="288"/>
            </a:xfrm>
            <a:prstGeom prst="rect">
              <a:avLst/>
            </a:prstGeom>
            <a:noFill/>
            <a:ln w="9525">
              <a:noFill/>
              <a:miter lim="800000"/>
              <a:headEnd/>
              <a:tailEnd/>
            </a:ln>
          </p:spPr>
          <p:txBody>
            <a:bodyPr>
              <a:spAutoFit/>
            </a:bodyPr>
            <a:lstStyle/>
            <a:p>
              <a:r>
                <a:rPr lang="en-US" altLang="en-US" sz="2400" b="1">
                  <a:solidFill>
                    <a:schemeClr val="accent2"/>
                  </a:solidFill>
                </a:rPr>
                <a:t>-</a:t>
              </a:r>
              <a:endParaRPr lang="en-US" altLang="en-US"/>
            </a:p>
          </p:txBody>
        </p:sp>
      </p:grpSp>
      <p:grpSp>
        <p:nvGrpSpPr>
          <p:cNvPr id="68618" name="Group 25"/>
          <p:cNvGrpSpPr>
            <a:grpSpLocks/>
          </p:cNvGrpSpPr>
          <p:nvPr/>
        </p:nvGrpSpPr>
        <p:grpSpPr bwMode="auto">
          <a:xfrm>
            <a:off x="3581400" y="4710113"/>
            <a:ext cx="4481513" cy="962025"/>
            <a:chOff x="2256" y="2967"/>
            <a:chExt cx="2823" cy="606"/>
          </a:xfrm>
        </p:grpSpPr>
        <p:sp>
          <p:nvSpPr>
            <p:cNvPr id="68619" name="Oval 26"/>
            <p:cNvSpPr>
              <a:spLocks noChangeArrowheads="1"/>
            </p:cNvSpPr>
            <p:nvPr/>
          </p:nvSpPr>
          <p:spPr bwMode="auto">
            <a:xfrm>
              <a:off x="2256" y="3333"/>
              <a:ext cx="1152" cy="240"/>
            </a:xfrm>
            <a:prstGeom prst="ellipse">
              <a:avLst/>
            </a:prstGeom>
            <a:noFill/>
            <a:ln w="25400">
              <a:solidFill>
                <a:srgbClr val="008000"/>
              </a:solidFill>
              <a:round/>
              <a:headEnd/>
              <a:tailEnd/>
            </a:ln>
          </p:spPr>
          <p:txBody>
            <a:bodyPr wrap="none" anchor="ctr"/>
            <a:lstStyle/>
            <a:p>
              <a:endParaRPr lang="en-US" altLang="en-US"/>
            </a:p>
          </p:txBody>
        </p:sp>
        <p:sp>
          <p:nvSpPr>
            <p:cNvPr id="68620" name="Oval 27"/>
            <p:cNvSpPr>
              <a:spLocks noChangeArrowheads="1"/>
            </p:cNvSpPr>
            <p:nvPr/>
          </p:nvSpPr>
          <p:spPr bwMode="auto">
            <a:xfrm>
              <a:off x="3927" y="2967"/>
              <a:ext cx="1152" cy="240"/>
            </a:xfrm>
            <a:prstGeom prst="ellipse">
              <a:avLst/>
            </a:prstGeom>
            <a:noFill/>
            <a:ln w="25400">
              <a:solidFill>
                <a:srgbClr val="008000"/>
              </a:solidFill>
              <a:round/>
              <a:headEnd/>
              <a:tailEnd/>
            </a:ln>
          </p:spPr>
          <p:txBody>
            <a:bodyPr wrap="none" anchor="ctr"/>
            <a:lstStyle/>
            <a:p>
              <a:endParaRPr lang="en-US" altLang="en-US"/>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idx="4294967295"/>
          </p:nvPr>
        </p:nvSpPr>
        <p:spPr/>
        <p:txBody>
          <a:bodyPr/>
          <a:lstStyle/>
          <a:p>
            <a:pPr eaLnBrk="1" hangingPunct="1"/>
            <a:r>
              <a:rPr lang="en-US" altLang="en-US" smtClean="0"/>
              <a:t>Polysulfur Nitride, (SN</a:t>
            </a:r>
            <a:r>
              <a:rPr lang="en-US" altLang="en-US" sz="3600" smtClean="0"/>
              <a:t>x</a:t>
            </a:r>
            <a:r>
              <a:rPr lang="en-US" altLang="en-US" smtClean="0"/>
              <a:t>)</a:t>
            </a:r>
          </a:p>
        </p:txBody>
      </p:sp>
      <p:pic>
        <p:nvPicPr>
          <p:cNvPr id="69634" name="Picture 2"/>
          <p:cNvPicPr>
            <a:picLocks noChangeAspect="1" noChangeArrowheads="1"/>
          </p:cNvPicPr>
          <p:nvPr/>
        </p:nvPicPr>
        <p:blipFill>
          <a:blip r:embed="rId2"/>
          <a:srcRect/>
          <a:stretch>
            <a:fillRect/>
          </a:stretch>
        </p:blipFill>
        <p:spPr bwMode="auto">
          <a:xfrm>
            <a:off x="533400" y="1371600"/>
            <a:ext cx="3124200" cy="4881563"/>
          </a:xfrm>
          <a:prstGeom prst="rect">
            <a:avLst/>
          </a:prstGeom>
          <a:noFill/>
          <a:ln w="9525">
            <a:noFill/>
            <a:miter lim="800000"/>
            <a:headEnd/>
            <a:tailEnd/>
          </a:ln>
        </p:spPr>
      </p:pic>
      <p:pic>
        <p:nvPicPr>
          <p:cNvPr id="69635" name="Picture 3"/>
          <p:cNvPicPr>
            <a:picLocks noChangeAspect="1" noChangeArrowheads="1"/>
          </p:cNvPicPr>
          <p:nvPr/>
        </p:nvPicPr>
        <p:blipFill>
          <a:blip r:embed="rId3"/>
          <a:srcRect/>
          <a:stretch>
            <a:fillRect/>
          </a:stretch>
        </p:blipFill>
        <p:spPr bwMode="auto">
          <a:xfrm>
            <a:off x="3810000" y="5334000"/>
            <a:ext cx="4772025" cy="1447800"/>
          </a:xfrm>
          <a:prstGeom prst="rect">
            <a:avLst/>
          </a:prstGeom>
          <a:noFill/>
          <a:ln w="9525">
            <a:noFill/>
            <a:miter lim="800000"/>
            <a:headEnd/>
            <a:tailEnd/>
          </a:ln>
        </p:spPr>
      </p:pic>
      <p:sp>
        <p:nvSpPr>
          <p:cNvPr id="69636" name="TextBox 2"/>
          <p:cNvSpPr txBox="1">
            <a:spLocks noChangeArrowheads="1"/>
          </p:cNvSpPr>
          <p:nvPr/>
        </p:nvSpPr>
        <p:spPr bwMode="auto">
          <a:xfrm>
            <a:off x="4648200" y="1295400"/>
            <a:ext cx="3352800" cy="923925"/>
          </a:xfrm>
          <a:prstGeom prst="rect">
            <a:avLst/>
          </a:prstGeom>
          <a:noFill/>
          <a:ln w="9525">
            <a:noFill/>
            <a:miter lim="800000"/>
            <a:headEnd/>
            <a:tailEnd/>
          </a:ln>
        </p:spPr>
        <p:txBody>
          <a:bodyPr>
            <a:spAutoFit/>
          </a:bodyPr>
          <a:lstStyle/>
          <a:p>
            <a:r>
              <a:rPr lang="en-US" altLang="en-US"/>
              <a:t>F. B. Burt (1910)</a:t>
            </a:r>
          </a:p>
          <a:p>
            <a:r>
              <a:rPr lang="en-US" altLang="en-US"/>
              <a:t>M. Boudeulle (1974)</a:t>
            </a:r>
          </a:p>
          <a:p>
            <a:r>
              <a:rPr lang="en-US" altLang="en-US"/>
              <a:t>G. B. Street (1974)</a:t>
            </a:r>
          </a:p>
        </p:txBody>
      </p:sp>
      <p:pic>
        <p:nvPicPr>
          <p:cNvPr id="69637" name="Picture 4"/>
          <p:cNvPicPr>
            <a:picLocks noChangeAspect="1" noChangeArrowheads="1"/>
          </p:cNvPicPr>
          <p:nvPr/>
        </p:nvPicPr>
        <p:blipFill>
          <a:blip r:embed="rId4"/>
          <a:srcRect/>
          <a:stretch>
            <a:fillRect/>
          </a:stretch>
        </p:blipFill>
        <p:spPr bwMode="auto">
          <a:xfrm>
            <a:off x="4095750" y="2438400"/>
            <a:ext cx="2228850" cy="2590800"/>
          </a:xfrm>
          <a:prstGeom prst="rect">
            <a:avLst/>
          </a:prstGeom>
          <a:noFill/>
          <a:ln w="9525">
            <a:noFill/>
            <a:miter lim="800000"/>
            <a:headEnd/>
            <a:tailEnd/>
          </a:ln>
        </p:spPr>
      </p:pic>
      <p:pic>
        <p:nvPicPr>
          <p:cNvPr id="69638" name="Picture 5"/>
          <p:cNvPicPr>
            <a:picLocks noChangeAspect="1" noChangeArrowheads="1"/>
          </p:cNvPicPr>
          <p:nvPr/>
        </p:nvPicPr>
        <p:blipFill>
          <a:blip r:embed="rId5"/>
          <a:srcRect/>
          <a:stretch>
            <a:fillRect/>
          </a:stretch>
        </p:blipFill>
        <p:spPr bwMode="auto">
          <a:xfrm>
            <a:off x="6535738" y="2895600"/>
            <a:ext cx="2074862" cy="159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2"/>
          <a:srcRect/>
          <a:stretch>
            <a:fillRect/>
          </a:stretch>
        </p:blipFill>
        <p:spPr bwMode="auto">
          <a:xfrm>
            <a:off x="244475" y="30163"/>
            <a:ext cx="8655050" cy="2400300"/>
          </a:xfrm>
          <a:prstGeom prst="rect">
            <a:avLst/>
          </a:prstGeom>
          <a:noFill/>
          <a:ln w="9525">
            <a:noFill/>
            <a:miter lim="800000"/>
            <a:headEnd/>
            <a:tailEnd/>
          </a:ln>
        </p:spPr>
      </p:pic>
      <p:pic>
        <p:nvPicPr>
          <p:cNvPr id="70658" name="Picture 4"/>
          <p:cNvPicPr>
            <a:picLocks noChangeAspect="1" noChangeArrowheads="1"/>
          </p:cNvPicPr>
          <p:nvPr/>
        </p:nvPicPr>
        <p:blipFill>
          <a:blip r:embed="rId3"/>
          <a:srcRect/>
          <a:stretch>
            <a:fillRect/>
          </a:stretch>
        </p:blipFill>
        <p:spPr bwMode="auto">
          <a:xfrm>
            <a:off x="533400" y="3038475"/>
            <a:ext cx="3341688" cy="3514725"/>
          </a:xfrm>
          <a:prstGeom prst="rect">
            <a:avLst/>
          </a:prstGeom>
          <a:noFill/>
          <a:ln w="9525">
            <a:noFill/>
            <a:miter lim="800000"/>
            <a:headEnd/>
            <a:tailEnd/>
          </a:ln>
        </p:spPr>
      </p:pic>
      <p:pic>
        <p:nvPicPr>
          <p:cNvPr id="70659" name="Picture 2"/>
          <p:cNvPicPr>
            <a:picLocks noChangeAspect="1" noChangeArrowheads="1"/>
          </p:cNvPicPr>
          <p:nvPr/>
        </p:nvPicPr>
        <p:blipFill>
          <a:blip r:embed="rId4"/>
          <a:srcRect/>
          <a:stretch>
            <a:fillRect/>
          </a:stretch>
        </p:blipFill>
        <p:spPr bwMode="auto">
          <a:xfrm>
            <a:off x="4814888" y="3352800"/>
            <a:ext cx="3338512" cy="3124200"/>
          </a:xfrm>
          <a:prstGeom prst="rect">
            <a:avLst/>
          </a:prstGeom>
          <a:noFill/>
          <a:ln w="9525">
            <a:noFill/>
            <a:miter lim="800000"/>
            <a:headEnd/>
            <a:tailEnd/>
          </a:ln>
        </p:spPr>
      </p:pic>
      <p:sp>
        <p:nvSpPr>
          <p:cNvPr id="70660" name="TextBox 2"/>
          <p:cNvSpPr txBox="1">
            <a:spLocks noChangeArrowheads="1"/>
          </p:cNvSpPr>
          <p:nvPr/>
        </p:nvSpPr>
        <p:spPr bwMode="auto">
          <a:xfrm>
            <a:off x="1401763" y="2678113"/>
            <a:ext cx="1570037" cy="369887"/>
          </a:xfrm>
          <a:prstGeom prst="rect">
            <a:avLst/>
          </a:prstGeom>
          <a:noFill/>
          <a:ln w="9525">
            <a:noFill/>
            <a:miter lim="800000"/>
            <a:headEnd/>
            <a:tailEnd/>
          </a:ln>
        </p:spPr>
        <p:txBody>
          <a:bodyPr wrap="none">
            <a:spAutoFit/>
          </a:bodyPr>
          <a:lstStyle/>
          <a:p>
            <a:pPr algn="ctr"/>
            <a:r>
              <a:rPr lang="en-US" altLang="en-US"/>
              <a:t>OPW, 1975-6</a:t>
            </a:r>
          </a:p>
        </p:txBody>
      </p:sp>
      <p:sp>
        <p:nvSpPr>
          <p:cNvPr id="70661" name="TextBox 7"/>
          <p:cNvSpPr txBox="1">
            <a:spLocks noChangeArrowheads="1"/>
          </p:cNvSpPr>
          <p:nvPr/>
        </p:nvSpPr>
        <p:spPr bwMode="auto">
          <a:xfrm>
            <a:off x="5062538" y="2667000"/>
            <a:ext cx="2813050" cy="369888"/>
          </a:xfrm>
          <a:prstGeom prst="rect">
            <a:avLst/>
          </a:prstGeom>
          <a:noFill/>
          <a:ln w="9525">
            <a:noFill/>
            <a:miter lim="800000"/>
            <a:headEnd/>
            <a:tailEnd/>
          </a:ln>
        </p:spPr>
        <p:txBody>
          <a:bodyPr wrap="none">
            <a:spAutoFit/>
          </a:bodyPr>
          <a:lstStyle/>
          <a:p>
            <a:pPr algn="ctr"/>
            <a:r>
              <a:rPr lang="en-US" altLang="en-US"/>
              <a:t>Quantum-Espresso, 2009</a:t>
            </a:r>
          </a:p>
        </p:txBody>
      </p:sp>
      <p:sp>
        <p:nvSpPr>
          <p:cNvPr id="4" name="TextBox 3"/>
          <p:cNvSpPr txBox="1">
            <a:spLocks noChangeArrowheads="1"/>
          </p:cNvSpPr>
          <p:nvPr/>
        </p:nvSpPr>
        <p:spPr bwMode="auto">
          <a:xfrm>
            <a:off x="6096000" y="1295400"/>
            <a:ext cx="2803525" cy="369888"/>
          </a:xfrm>
          <a:prstGeom prst="rect">
            <a:avLst/>
          </a:prstGeom>
          <a:solidFill>
            <a:srgbClr val="FEB4C9"/>
          </a:solidFill>
          <a:ln w="9525">
            <a:noFill/>
            <a:miter lim="800000"/>
            <a:headEnd/>
            <a:tailEnd/>
          </a:ln>
        </p:spPr>
        <p:txBody>
          <a:bodyPr>
            <a:spAutoFit/>
          </a:bodyPr>
          <a:lstStyle/>
          <a:p>
            <a:pPr algn="ctr"/>
            <a:r>
              <a:rPr lang="en-US" altLang="en-US"/>
              <a:t>Two-Band Semimetal</a:t>
            </a:r>
          </a:p>
        </p:txBody>
      </p:sp>
      <p:sp>
        <p:nvSpPr>
          <p:cNvPr id="5" name="TextBox 4"/>
          <p:cNvSpPr txBox="1">
            <a:spLocks noChangeArrowheads="1"/>
          </p:cNvSpPr>
          <p:nvPr/>
        </p:nvSpPr>
        <p:spPr bwMode="auto">
          <a:xfrm>
            <a:off x="6629400" y="1676400"/>
            <a:ext cx="1736725" cy="646113"/>
          </a:xfrm>
          <a:prstGeom prst="rect">
            <a:avLst/>
          </a:prstGeom>
          <a:solidFill>
            <a:srgbClr val="FEB4C9"/>
          </a:solidFill>
          <a:ln w="9525">
            <a:noFill/>
            <a:miter lim="800000"/>
            <a:headEnd/>
            <a:tailEnd/>
          </a:ln>
        </p:spPr>
        <p:txBody>
          <a:bodyPr>
            <a:spAutoFit/>
          </a:bodyPr>
          <a:lstStyle/>
          <a:p>
            <a:pPr algn="ctr"/>
            <a:r>
              <a:rPr lang="en-US" altLang="en-US"/>
              <a:t>MgB</a:t>
            </a:r>
            <a:r>
              <a:rPr lang="en-US" altLang="en-US" baseline="-25000"/>
              <a:t>2</a:t>
            </a:r>
            <a:r>
              <a:rPr lang="en-US" altLang="en-US"/>
              <a:t> ?</a:t>
            </a:r>
          </a:p>
          <a:p>
            <a:pPr algn="ctr"/>
            <a:r>
              <a:rPr lang="en-US" altLang="en-US"/>
              <a:t>Fe-Pnictides ?</a:t>
            </a:r>
          </a:p>
        </p:txBody>
      </p:sp>
      <p:grpSp>
        <p:nvGrpSpPr>
          <p:cNvPr id="7" name="Group 6"/>
          <p:cNvGrpSpPr>
            <a:grpSpLocks/>
          </p:cNvGrpSpPr>
          <p:nvPr/>
        </p:nvGrpSpPr>
        <p:grpSpPr bwMode="auto">
          <a:xfrm>
            <a:off x="2971800" y="1558925"/>
            <a:ext cx="2649538" cy="2192338"/>
            <a:chOff x="2971800" y="1558184"/>
            <a:chExt cx="2649908" cy="2193237"/>
          </a:xfrm>
        </p:grpSpPr>
        <p:sp>
          <p:nvSpPr>
            <p:cNvPr id="2" name="Oval 1"/>
            <p:cNvSpPr/>
            <p:nvPr/>
          </p:nvSpPr>
          <p:spPr>
            <a:xfrm>
              <a:off x="3411599" y="1558184"/>
              <a:ext cx="2210109" cy="5526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70666" name="Group 5"/>
            <p:cNvGrpSpPr>
              <a:grpSpLocks/>
            </p:cNvGrpSpPr>
            <p:nvPr/>
          </p:nvGrpSpPr>
          <p:grpSpPr bwMode="auto">
            <a:xfrm>
              <a:off x="2971800" y="2438400"/>
              <a:ext cx="1905000" cy="1313021"/>
              <a:chOff x="2971800" y="2438400"/>
              <a:chExt cx="1905000" cy="1313021"/>
            </a:xfrm>
          </p:grpSpPr>
          <p:pic>
            <p:nvPicPr>
              <p:cNvPr id="70667" name="Picture 9"/>
              <p:cNvPicPr>
                <a:picLocks noChangeAspect="1" noChangeArrowheads="1"/>
              </p:cNvPicPr>
              <p:nvPr/>
            </p:nvPicPr>
            <p:blipFill>
              <a:blip r:embed="rId5"/>
              <a:srcRect/>
              <a:stretch>
                <a:fillRect/>
              </a:stretch>
            </p:blipFill>
            <p:spPr bwMode="auto">
              <a:xfrm>
                <a:off x="3733800" y="2438400"/>
                <a:ext cx="914400" cy="992143"/>
              </a:xfrm>
              <a:prstGeom prst="rect">
                <a:avLst/>
              </a:prstGeom>
              <a:noFill/>
              <a:ln w="9525">
                <a:noFill/>
                <a:miter lim="800000"/>
                <a:headEnd/>
                <a:tailEnd/>
              </a:ln>
              <a:effectLst>
                <a:prstShdw prst="shdw13" dist="53882" dir="13500000">
                  <a:schemeClr val="bg2">
                    <a:alpha val="50000"/>
                  </a:schemeClr>
                </a:prstShdw>
              </a:effectLst>
            </p:spPr>
          </p:pic>
          <p:sp>
            <p:nvSpPr>
              <p:cNvPr id="70668" name="TextBox 2"/>
              <p:cNvSpPr txBox="1">
                <a:spLocks noChangeArrowheads="1"/>
              </p:cNvSpPr>
              <p:nvPr/>
            </p:nvSpPr>
            <p:spPr bwMode="auto">
              <a:xfrm>
                <a:off x="2971800" y="3505200"/>
                <a:ext cx="1905000" cy="246221"/>
              </a:xfrm>
              <a:prstGeom prst="rect">
                <a:avLst/>
              </a:prstGeom>
              <a:noFill/>
              <a:ln w="9525">
                <a:noFill/>
                <a:miter lim="800000"/>
                <a:headEnd/>
                <a:tailEnd/>
              </a:ln>
            </p:spPr>
            <p:txBody>
              <a:bodyPr>
                <a:spAutoFit/>
              </a:bodyPr>
              <a:lstStyle/>
              <a:p>
                <a:pPr algn="ctr"/>
                <a:r>
                  <a:rPr lang="en-US" altLang="en-US" sz="1000"/>
                  <a:t>“A Women’s Place is on Top”</a:t>
                </a: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p:cNvPicPr>
            <a:picLocks noChangeAspect="1" noChangeArrowheads="1"/>
          </p:cNvPicPr>
          <p:nvPr/>
        </p:nvPicPr>
        <p:blipFill>
          <a:blip r:embed="rId2"/>
          <a:srcRect/>
          <a:stretch>
            <a:fillRect/>
          </a:stretch>
        </p:blipFill>
        <p:spPr bwMode="auto">
          <a:xfrm>
            <a:off x="790575" y="600075"/>
            <a:ext cx="7562850" cy="565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grpSp>
        <p:nvGrpSpPr>
          <p:cNvPr id="53250" name="Group 21"/>
          <p:cNvGrpSpPr>
            <a:grpSpLocks/>
          </p:cNvGrpSpPr>
          <p:nvPr/>
        </p:nvGrpSpPr>
        <p:grpSpPr bwMode="auto">
          <a:xfrm>
            <a:off x="304800" y="152400"/>
            <a:ext cx="8534400" cy="2171700"/>
            <a:chOff x="152400" y="112729"/>
            <a:chExt cx="8839200" cy="2439988"/>
          </a:xfrm>
        </p:grpSpPr>
        <p:grpSp>
          <p:nvGrpSpPr>
            <p:cNvPr id="53256" name="Group 4"/>
            <p:cNvGrpSpPr>
              <a:grpSpLocks/>
            </p:cNvGrpSpPr>
            <p:nvPr/>
          </p:nvGrpSpPr>
          <p:grpSpPr bwMode="auto">
            <a:xfrm>
              <a:off x="3048000" y="112729"/>
              <a:ext cx="3048000" cy="2438400"/>
              <a:chOff x="3124200" y="304800"/>
              <a:chExt cx="3048000" cy="2438400"/>
            </a:xfrm>
          </p:grpSpPr>
          <p:pic>
            <p:nvPicPr>
              <p:cNvPr id="53265" name="Picture 3"/>
              <p:cNvPicPr>
                <a:picLocks noChangeAspect="1" noChangeArrowheads="1"/>
              </p:cNvPicPr>
              <p:nvPr/>
            </p:nvPicPr>
            <p:blipFill>
              <a:blip r:embed="rId2"/>
              <a:srcRect/>
              <a:stretch>
                <a:fillRect/>
              </a:stretch>
            </p:blipFill>
            <p:spPr bwMode="auto">
              <a:xfrm>
                <a:off x="3914775" y="1600200"/>
                <a:ext cx="1419225" cy="1143000"/>
              </a:xfrm>
              <a:prstGeom prst="rect">
                <a:avLst/>
              </a:prstGeom>
              <a:noFill/>
              <a:ln w="9525">
                <a:noFill/>
                <a:miter lim="800000"/>
                <a:headEnd/>
                <a:tailEnd/>
              </a:ln>
            </p:spPr>
          </p:pic>
          <p:sp>
            <p:nvSpPr>
              <p:cNvPr id="7" name="Title 3"/>
              <p:cNvSpPr txBox="1">
                <a:spLocks/>
              </p:cNvSpPr>
              <p:nvPr/>
            </p:nvSpPr>
            <p:spPr bwMode="auto">
              <a:xfrm>
                <a:off x="3124030" y="304800"/>
                <a:ext cx="3048340" cy="1143299"/>
              </a:xfrm>
              <a:prstGeom prst="rect">
                <a:avLst/>
              </a:prstGeom>
              <a:noFill/>
              <a:ln>
                <a:noFill/>
              </a:ln>
              <a:effectLst/>
              <a:extLst>
                <a:ext uri="{909E8E84-426E-40DD-AFC4-6F175D3DCCD1}"/>
                <a:ext uri="{91240B29-F687-4F45-9708-019B960494DF}"/>
                <a:ext uri="{AF507438-7753-43E0-B8FC-AC1667EBCBE1}"/>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2000" b="1" kern="0" dirty="0" smtClean="0">
                    <a:solidFill>
                      <a:srgbClr val="000000"/>
                    </a:solidFill>
                  </a:rPr>
                  <a:t>To </a:t>
                </a:r>
              </a:p>
              <a:p>
                <a:pPr algn="ctr" eaLnBrk="1" hangingPunct="1">
                  <a:defRPr/>
                </a:pPr>
                <a:r>
                  <a:rPr lang="en-US" altLang="en-US" sz="2000" b="1" kern="0" dirty="0" smtClean="0">
                    <a:solidFill>
                      <a:srgbClr val="000000"/>
                    </a:solidFill>
                  </a:rPr>
                  <a:t>Electric</a:t>
                </a:r>
                <a:br>
                  <a:rPr lang="en-US" altLang="en-US" sz="2000" b="1" kern="0" dirty="0" smtClean="0">
                    <a:solidFill>
                      <a:srgbClr val="000000"/>
                    </a:solidFill>
                  </a:rPr>
                </a:br>
                <a:r>
                  <a:rPr lang="en-US" altLang="en-US" sz="2000" b="1" kern="0" dirty="0" smtClean="0">
                    <a:solidFill>
                      <a:srgbClr val="000000"/>
                    </a:solidFill>
                  </a:rPr>
                  <a:t>Power Delivered</a:t>
                </a:r>
              </a:p>
            </p:txBody>
          </p:sp>
        </p:grpSp>
        <p:grpSp>
          <p:nvGrpSpPr>
            <p:cNvPr id="53257" name="Group 7"/>
            <p:cNvGrpSpPr>
              <a:grpSpLocks/>
            </p:cNvGrpSpPr>
            <p:nvPr/>
          </p:nvGrpSpPr>
          <p:grpSpPr bwMode="auto">
            <a:xfrm>
              <a:off x="152400" y="112729"/>
              <a:ext cx="2743200" cy="2439988"/>
              <a:chOff x="6324600" y="457200"/>
              <a:chExt cx="2743200" cy="2439988"/>
            </a:xfrm>
          </p:grpSpPr>
          <p:sp>
            <p:nvSpPr>
              <p:cNvPr id="9" name="Title 3"/>
              <p:cNvSpPr txBox="1">
                <a:spLocks/>
              </p:cNvSpPr>
              <p:nvPr/>
            </p:nvSpPr>
            <p:spPr bwMode="auto">
              <a:xfrm>
                <a:off x="6324600" y="457200"/>
                <a:ext cx="2742520" cy="1143299"/>
              </a:xfrm>
              <a:prstGeom prst="rect">
                <a:avLst/>
              </a:prstGeom>
              <a:noFill/>
              <a:ln>
                <a:noFill/>
              </a:ln>
              <a:effectLst/>
              <a:extLst>
                <a:ext uri="{909E8E84-426E-40DD-AFC4-6F175D3DCCD1}"/>
                <a:ext uri="{91240B29-F687-4F45-9708-019B960494DF}"/>
                <a:ext uri="{AF507438-7753-43E0-B8FC-AC1667EBCBE1}"/>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2000" b="1" kern="0" dirty="0" smtClean="0">
                    <a:solidFill>
                      <a:srgbClr val="000000"/>
                    </a:solidFill>
                  </a:rPr>
                  <a:t>From </a:t>
                </a:r>
                <a:br>
                  <a:rPr lang="en-US" altLang="en-US" sz="2000" b="1" kern="0" dirty="0" smtClean="0">
                    <a:solidFill>
                      <a:srgbClr val="000000"/>
                    </a:solidFill>
                  </a:rPr>
                </a:br>
                <a:r>
                  <a:rPr lang="en-US" altLang="en-US" sz="2000" b="1" kern="0" dirty="0" smtClean="0">
                    <a:solidFill>
                      <a:srgbClr val="000000"/>
                    </a:solidFill>
                  </a:rPr>
                  <a:t>Electrons</a:t>
                </a:r>
                <a:br>
                  <a:rPr lang="en-US" altLang="en-US" sz="2000" b="1" kern="0" dirty="0" smtClean="0">
                    <a:solidFill>
                      <a:srgbClr val="000000"/>
                    </a:solidFill>
                  </a:rPr>
                </a:br>
                <a:r>
                  <a:rPr lang="en-US" altLang="en-US" sz="2000" b="1" kern="0" dirty="0" smtClean="0">
                    <a:solidFill>
                      <a:srgbClr val="000000"/>
                    </a:solidFill>
                  </a:rPr>
                  <a:t>Paired</a:t>
                </a:r>
              </a:p>
            </p:txBody>
          </p:sp>
          <p:pic>
            <p:nvPicPr>
              <p:cNvPr id="53264" name="Picture 4"/>
              <p:cNvPicPr>
                <a:picLocks noChangeAspect="1" noChangeArrowheads="1"/>
              </p:cNvPicPr>
              <p:nvPr/>
            </p:nvPicPr>
            <p:blipFill>
              <a:blip r:embed="rId3"/>
              <a:srcRect/>
              <a:stretch>
                <a:fillRect/>
              </a:stretch>
            </p:blipFill>
            <p:spPr bwMode="auto">
              <a:xfrm>
                <a:off x="6915538" y="1752600"/>
                <a:ext cx="1524000" cy="1144588"/>
              </a:xfrm>
              <a:prstGeom prst="rect">
                <a:avLst/>
              </a:prstGeom>
              <a:noFill/>
              <a:ln w="9525">
                <a:noFill/>
                <a:miter lim="800000"/>
                <a:headEnd/>
                <a:tailEnd/>
              </a:ln>
            </p:spPr>
          </p:pic>
        </p:grpSp>
        <p:grpSp>
          <p:nvGrpSpPr>
            <p:cNvPr id="53258" name="Group 10"/>
            <p:cNvGrpSpPr>
              <a:grpSpLocks/>
            </p:cNvGrpSpPr>
            <p:nvPr/>
          </p:nvGrpSpPr>
          <p:grpSpPr bwMode="auto">
            <a:xfrm>
              <a:off x="6248400" y="112729"/>
              <a:ext cx="2743200" cy="2438400"/>
              <a:chOff x="6248400" y="304800"/>
              <a:chExt cx="2743200" cy="2438400"/>
            </a:xfrm>
          </p:grpSpPr>
          <p:grpSp>
            <p:nvGrpSpPr>
              <p:cNvPr id="53259" name="Group 2"/>
              <p:cNvGrpSpPr>
                <a:grpSpLocks/>
              </p:cNvGrpSpPr>
              <p:nvPr/>
            </p:nvGrpSpPr>
            <p:grpSpPr bwMode="auto">
              <a:xfrm>
                <a:off x="6248400" y="304800"/>
                <a:ext cx="2743200" cy="2438400"/>
                <a:chOff x="6324600" y="457200"/>
                <a:chExt cx="2743200" cy="2438400"/>
              </a:xfrm>
            </p:grpSpPr>
            <p:sp>
              <p:nvSpPr>
                <p:cNvPr id="14" name="Title 3"/>
                <p:cNvSpPr txBox="1">
                  <a:spLocks/>
                </p:cNvSpPr>
                <p:nvPr/>
              </p:nvSpPr>
              <p:spPr bwMode="auto">
                <a:xfrm>
                  <a:off x="6325280" y="457200"/>
                  <a:ext cx="2742520" cy="1143299"/>
                </a:xfrm>
                <a:prstGeom prst="rect">
                  <a:avLst/>
                </a:prstGeom>
                <a:noFill/>
                <a:ln>
                  <a:noFill/>
                </a:ln>
                <a:effectLst/>
                <a:extLst>
                  <a:ext uri="{909E8E84-426E-40DD-AFC4-6F175D3DCCD1}"/>
                  <a:ext uri="{91240B29-F687-4F45-9708-019B960494DF}"/>
                  <a:ext uri="{AF507438-7753-43E0-B8FC-AC1667EBCBE1}"/>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2000" b="1" kern="0" dirty="0" smtClean="0">
                      <a:solidFill>
                        <a:srgbClr val="000000"/>
                      </a:solidFill>
                    </a:rPr>
                    <a:t>…And…   </a:t>
                  </a:r>
                  <a:br>
                    <a:rPr lang="en-US" altLang="en-US" sz="2000" b="1" kern="0" dirty="0" smtClean="0">
                      <a:solidFill>
                        <a:srgbClr val="000000"/>
                      </a:solidFill>
                    </a:rPr>
                  </a:br>
                  <a:r>
                    <a:rPr lang="en-US" altLang="en-US" sz="2000" b="1" kern="0" dirty="0" smtClean="0">
                      <a:solidFill>
                        <a:srgbClr val="000000"/>
                      </a:solidFill>
                    </a:rPr>
                    <a:t>Back</a:t>
                  </a:r>
                </a:p>
                <a:p>
                  <a:pPr algn="ctr" eaLnBrk="1" hangingPunct="1">
                    <a:defRPr/>
                  </a:pPr>
                  <a:r>
                    <a:rPr lang="en-US" altLang="en-US" sz="2000" b="1" kern="0" dirty="0" smtClean="0">
                      <a:solidFill>
                        <a:srgbClr val="000000"/>
                      </a:solidFill>
                    </a:rPr>
                    <a:t>Again</a:t>
                  </a:r>
                </a:p>
              </p:txBody>
            </p:sp>
            <p:pic>
              <p:nvPicPr>
                <p:cNvPr id="53262" name="Picture 4"/>
                <p:cNvPicPr>
                  <a:picLocks noChangeAspect="1" noChangeArrowheads="1"/>
                </p:cNvPicPr>
                <p:nvPr/>
              </p:nvPicPr>
              <p:blipFill>
                <a:blip r:embed="rId3"/>
                <a:srcRect/>
                <a:stretch>
                  <a:fillRect/>
                </a:stretch>
              </p:blipFill>
              <p:spPr bwMode="auto">
                <a:xfrm>
                  <a:off x="6915538" y="1751012"/>
                  <a:ext cx="1524000" cy="1144588"/>
                </a:xfrm>
                <a:prstGeom prst="rect">
                  <a:avLst/>
                </a:prstGeom>
                <a:noFill/>
                <a:ln w="9525">
                  <a:noFill/>
                  <a:miter lim="800000"/>
                  <a:headEnd/>
                  <a:tailEnd/>
                </a:ln>
              </p:spPr>
            </p:pic>
          </p:grpSp>
          <p:sp>
            <p:nvSpPr>
              <p:cNvPr id="13" name="TextBox 12"/>
              <p:cNvSpPr txBox="1"/>
              <p:nvPr/>
            </p:nvSpPr>
            <p:spPr>
              <a:xfrm>
                <a:off x="7248752" y="1992101"/>
                <a:ext cx="723446" cy="369209"/>
              </a:xfrm>
              <a:prstGeom prst="rect">
                <a:avLst/>
              </a:prstGeom>
              <a:noFill/>
            </p:spPr>
            <p:txBody>
              <a:bodyPr>
                <a:spAutoFit/>
              </a:bodyPr>
              <a:lstStyle/>
              <a:p>
                <a:pPr algn="ctr">
                  <a:defRPr/>
                </a:pPr>
                <a:r>
                  <a:rPr lang="en-US" b="1" kern="0" dirty="0">
                    <a:solidFill>
                      <a:srgbClr val="BBE0E3">
                        <a:lumMod val="75000"/>
                      </a:srgbClr>
                    </a:solidFill>
                  </a:rPr>
                  <a:t>?</a:t>
                </a:r>
              </a:p>
            </p:txBody>
          </p:sp>
        </p:grpSp>
      </p:grpSp>
      <p:sp>
        <p:nvSpPr>
          <p:cNvPr id="16" name="TextBox 15"/>
          <p:cNvSpPr txBox="1">
            <a:spLocks noChangeArrowheads="1"/>
          </p:cNvSpPr>
          <p:nvPr/>
        </p:nvSpPr>
        <p:spPr bwMode="auto">
          <a:xfrm>
            <a:off x="533400" y="2438400"/>
            <a:ext cx="8331200" cy="830263"/>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2400" b="1" kern="0" dirty="0" smtClean="0">
                <a:solidFill>
                  <a:srgbClr val="0070C0"/>
                </a:solidFill>
              </a:rPr>
              <a:t>-- A Personal Journey in Applied Physics -- </a:t>
            </a:r>
          </a:p>
          <a:p>
            <a:pPr algn="ctr" eaLnBrk="1" hangingPunct="1">
              <a:defRPr/>
            </a:pPr>
            <a:r>
              <a:rPr lang="en-US" altLang="en-US" sz="2400" b="1" kern="0" dirty="0" smtClean="0">
                <a:solidFill>
                  <a:srgbClr val="0070C0"/>
                </a:solidFill>
              </a:rPr>
              <a:t>-- IBM, EPRI, and Beyond --</a:t>
            </a:r>
          </a:p>
        </p:txBody>
      </p:sp>
      <p:sp>
        <p:nvSpPr>
          <p:cNvPr id="53252" name="TextBox 16"/>
          <p:cNvSpPr txBox="1">
            <a:spLocks noChangeArrowheads="1"/>
          </p:cNvSpPr>
          <p:nvPr/>
        </p:nvSpPr>
        <p:spPr bwMode="auto">
          <a:xfrm>
            <a:off x="2038350" y="3200400"/>
            <a:ext cx="5124450" cy="461963"/>
          </a:xfrm>
          <a:prstGeom prst="rect">
            <a:avLst/>
          </a:prstGeom>
          <a:noFill/>
          <a:ln w="9525">
            <a:noFill/>
            <a:miter lim="800000"/>
            <a:headEnd/>
            <a:tailEnd/>
          </a:ln>
        </p:spPr>
        <p:txBody>
          <a:bodyPr>
            <a:spAutoFit/>
          </a:bodyPr>
          <a:lstStyle/>
          <a:p>
            <a:pPr algn="ctr"/>
            <a:r>
              <a:rPr lang="en-US" sz="2400" b="1">
                <a:solidFill>
                  <a:srgbClr val="000000"/>
                </a:solidFill>
                <a:latin typeface="Calibri" pitchFamily="34" charset="0"/>
              </a:rPr>
              <a:t>Paul M. Grant</a:t>
            </a:r>
          </a:p>
        </p:txBody>
      </p:sp>
      <p:sp>
        <p:nvSpPr>
          <p:cNvPr id="20" name="TextBox 19"/>
          <p:cNvSpPr txBox="1"/>
          <p:nvPr/>
        </p:nvSpPr>
        <p:spPr>
          <a:xfrm>
            <a:off x="228600" y="3733800"/>
            <a:ext cx="2514600" cy="3170238"/>
          </a:xfrm>
          <a:prstGeom prst="rect">
            <a:avLst/>
          </a:prstGeom>
          <a:noFill/>
        </p:spPr>
        <p:txBody>
          <a:bodyPr>
            <a:spAutoFit/>
          </a:bodyPr>
          <a:lstStyle/>
          <a:p>
            <a:pPr algn="ctr" fontAlgn="auto">
              <a:spcBef>
                <a:spcPts val="0"/>
              </a:spcBef>
              <a:spcAft>
                <a:spcPts val="0"/>
              </a:spcAft>
              <a:defRPr/>
            </a:pPr>
            <a:r>
              <a:rPr lang="en-US" sz="2000" b="1" u="sng" dirty="0">
                <a:latin typeface="+mn-lt"/>
                <a:cs typeface="+mn-cs"/>
              </a:rPr>
              <a:t>IBM (1953-1993)</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Joined 1953 (age 17)</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SAGE/NORAD (MIT)</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Clarkson/Harvard</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Magneto-optics</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Displays/Printers</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Organic Conductors</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DFT</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Superconductivity</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High-</a:t>
            </a:r>
            <a:r>
              <a:rPr lang="en-US" b="1" dirty="0" err="1">
                <a:latin typeface="+mn-lt"/>
                <a:cs typeface="+mn-cs"/>
              </a:rPr>
              <a:t>Tc</a:t>
            </a:r>
            <a:endParaRPr lang="en-US" b="1" dirty="0">
              <a:latin typeface="+mn-lt"/>
              <a:cs typeface="+mn-cs"/>
            </a:endParaRPr>
          </a:p>
          <a:p>
            <a:pPr marL="285750" indent="-285750" fontAlgn="auto">
              <a:spcBef>
                <a:spcPts val="0"/>
              </a:spcBef>
              <a:spcAft>
                <a:spcPts val="0"/>
              </a:spcAft>
              <a:buFont typeface="Arial" panose="020B0604020202020204" pitchFamily="34" charset="0"/>
              <a:buChar char="•"/>
              <a:defRPr/>
            </a:pPr>
            <a:r>
              <a:rPr lang="en-US" b="1" dirty="0">
                <a:latin typeface="+mn-lt"/>
                <a:cs typeface="+mn-cs"/>
              </a:rPr>
              <a:t>Sabbatical (UNAM) </a:t>
            </a:r>
          </a:p>
        </p:txBody>
      </p:sp>
      <p:sp>
        <p:nvSpPr>
          <p:cNvPr id="21" name="TextBox 20"/>
          <p:cNvSpPr txBox="1"/>
          <p:nvPr/>
        </p:nvSpPr>
        <p:spPr>
          <a:xfrm>
            <a:off x="3240088" y="3733800"/>
            <a:ext cx="2514600" cy="2616200"/>
          </a:xfrm>
          <a:prstGeom prst="rect">
            <a:avLst/>
          </a:prstGeom>
          <a:noFill/>
        </p:spPr>
        <p:txBody>
          <a:bodyPr>
            <a:spAutoFit/>
          </a:bodyPr>
          <a:lstStyle/>
          <a:p>
            <a:pPr algn="ctr" fontAlgn="auto">
              <a:spcBef>
                <a:spcPts val="0"/>
              </a:spcBef>
              <a:spcAft>
                <a:spcPts val="0"/>
              </a:spcAft>
              <a:defRPr/>
            </a:pPr>
            <a:r>
              <a:rPr lang="en-US" sz="2000" b="1" u="sng" dirty="0">
                <a:latin typeface="+mn-lt"/>
                <a:cs typeface="+mn-cs"/>
              </a:rPr>
              <a:t>EPRI (1993-2005)</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High-</a:t>
            </a:r>
            <a:r>
              <a:rPr lang="en-US" b="1" dirty="0" err="1">
                <a:latin typeface="+mn-lt"/>
                <a:cs typeface="+mn-cs"/>
              </a:rPr>
              <a:t>Tc</a:t>
            </a:r>
            <a:r>
              <a:rPr lang="en-US" b="1" dirty="0">
                <a:latin typeface="+mn-lt"/>
                <a:cs typeface="+mn-cs"/>
              </a:rPr>
              <a:t> Power Apps</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Wide </a:t>
            </a:r>
            <a:r>
              <a:rPr lang="en-US" b="1" dirty="0" err="1">
                <a:latin typeface="+mn-lt"/>
                <a:cs typeface="+mn-cs"/>
              </a:rPr>
              <a:t>Bandgap</a:t>
            </a:r>
            <a:r>
              <a:rPr lang="en-US" b="1" dirty="0">
                <a:latin typeface="+mn-lt"/>
                <a:cs typeface="+mn-cs"/>
              </a:rPr>
              <a:t> SCs</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Power Electronics</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“Hot” Fusion</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“Smart Grid”</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a:t>
            </a:r>
            <a:r>
              <a:rPr lang="en-US" b="1" dirty="0" err="1">
                <a:latin typeface="+mn-lt"/>
                <a:cs typeface="+mn-cs"/>
              </a:rPr>
              <a:t>SuperGrid</a:t>
            </a:r>
            <a:r>
              <a:rPr lang="en-US" b="1" dirty="0">
                <a:latin typeface="+mn-lt"/>
                <a:cs typeface="+mn-cs"/>
              </a:rPr>
              <a:t>”</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Visionary Energy Societies</a:t>
            </a:r>
          </a:p>
        </p:txBody>
      </p:sp>
      <p:sp>
        <p:nvSpPr>
          <p:cNvPr id="23" name="TextBox 22"/>
          <p:cNvSpPr txBox="1"/>
          <p:nvPr/>
        </p:nvSpPr>
        <p:spPr>
          <a:xfrm>
            <a:off x="6172200" y="3732213"/>
            <a:ext cx="2819400" cy="2892425"/>
          </a:xfrm>
          <a:prstGeom prst="rect">
            <a:avLst/>
          </a:prstGeom>
          <a:noFill/>
        </p:spPr>
        <p:txBody>
          <a:bodyPr>
            <a:spAutoFit/>
          </a:bodyPr>
          <a:lstStyle/>
          <a:p>
            <a:pPr algn="ctr" fontAlgn="auto">
              <a:spcBef>
                <a:spcPts val="0"/>
              </a:spcBef>
              <a:spcAft>
                <a:spcPts val="0"/>
              </a:spcAft>
              <a:defRPr/>
            </a:pPr>
            <a:r>
              <a:rPr lang="en-US" sz="2000" b="1" u="sng" dirty="0">
                <a:latin typeface="+mn-lt"/>
                <a:cs typeface="+mn-cs"/>
              </a:rPr>
              <a:t>W2AGZ (2005-?)</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Due Diligence</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Tet-CuO (Stanford)</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“Proxy” DFT</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RTSC via DFT</a:t>
            </a:r>
          </a:p>
          <a:p>
            <a:pPr marL="285750" indent="-285750" fontAlgn="auto">
              <a:spcBef>
                <a:spcPts val="0"/>
              </a:spcBef>
              <a:spcAft>
                <a:spcPts val="0"/>
              </a:spcAft>
              <a:buFont typeface="Arial" panose="020B0604020202020204" pitchFamily="34" charset="0"/>
              <a:buChar char="•"/>
              <a:defRPr/>
            </a:pPr>
            <a:r>
              <a:rPr lang="en-US" b="1" dirty="0">
                <a:latin typeface="+mn-lt"/>
                <a:cs typeface="+mn-cs"/>
              </a:rPr>
              <a:t>IASS Potsdam</a:t>
            </a:r>
          </a:p>
          <a:p>
            <a:pPr marL="285750" indent="-285750" fontAlgn="auto">
              <a:spcBef>
                <a:spcPts val="0"/>
              </a:spcBef>
              <a:spcAft>
                <a:spcPts val="0"/>
              </a:spcAft>
              <a:buFont typeface="Arial" panose="020B0604020202020204" pitchFamily="34" charset="0"/>
              <a:buChar char="•"/>
              <a:defRPr/>
            </a:pPr>
            <a:r>
              <a:rPr lang="en-US" b="1" i="1" dirty="0">
                <a:solidFill>
                  <a:srgbClr val="009900"/>
                </a:solidFill>
                <a:latin typeface="+mn-lt"/>
                <a:cs typeface="+mn-cs"/>
              </a:rPr>
              <a:t>Dual Use of NG Pipeline ROWs for Co-transport of Electricity via HTSC Cables (e.g., Keystone)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2"/>
          <a:srcRect/>
          <a:stretch>
            <a:fillRect/>
          </a:stretch>
        </p:blipFill>
        <p:spPr bwMode="auto">
          <a:xfrm>
            <a:off x="685800" y="933450"/>
            <a:ext cx="4378325" cy="5848350"/>
          </a:xfrm>
          <a:prstGeom prst="rect">
            <a:avLst/>
          </a:prstGeom>
          <a:noFill/>
          <a:ln w="9525">
            <a:noFill/>
            <a:miter lim="800000"/>
            <a:headEnd/>
            <a:tailEnd/>
          </a:ln>
        </p:spPr>
      </p:pic>
      <p:grpSp>
        <p:nvGrpSpPr>
          <p:cNvPr id="5" name="Group 4"/>
          <p:cNvGrpSpPr>
            <a:grpSpLocks/>
          </p:cNvGrpSpPr>
          <p:nvPr/>
        </p:nvGrpSpPr>
        <p:grpSpPr bwMode="auto">
          <a:xfrm>
            <a:off x="5562600" y="1143000"/>
            <a:ext cx="2984500" cy="5638800"/>
            <a:chOff x="5562600" y="685800"/>
            <a:chExt cx="2984500" cy="5638800"/>
          </a:xfrm>
        </p:grpSpPr>
        <p:pic>
          <p:nvPicPr>
            <p:cNvPr id="73732" name="Picture 4" descr="D:\GRANT\DOCUMENT\TALKS\pse&amp;g1097\123MODEL.GIF"/>
            <p:cNvPicPr>
              <a:picLocks noChangeAspect="1" noChangeArrowheads="1"/>
            </p:cNvPicPr>
            <p:nvPr/>
          </p:nvPicPr>
          <p:blipFill>
            <a:blip r:embed="rId3"/>
            <a:srcRect/>
            <a:stretch>
              <a:fillRect/>
            </a:stretch>
          </p:blipFill>
          <p:spPr bwMode="auto">
            <a:xfrm>
              <a:off x="5562600" y="1819275"/>
              <a:ext cx="2984500" cy="4505325"/>
            </a:xfrm>
            <a:prstGeom prst="rect">
              <a:avLst/>
            </a:prstGeom>
            <a:noFill/>
            <a:ln w="9525">
              <a:noFill/>
              <a:miter lim="800000"/>
              <a:headEnd/>
              <a:tailEnd/>
            </a:ln>
          </p:spPr>
        </p:pic>
        <p:sp>
          <p:nvSpPr>
            <p:cNvPr id="73733" name="TextBox 2"/>
            <p:cNvSpPr txBox="1">
              <a:spLocks noChangeArrowheads="1"/>
            </p:cNvSpPr>
            <p:nvPr/>
          </p:nvSpPr>
          <p:spPr bwMode="auto">
            <a:xfrm>
              <a:off x="5707870" y="685800"/>
              <a:ext cx="2674130" cy="954107"/>
            </a:xfrm>
            <a:prstGeom prst="rect">
              <a:avLst/>
            </a:prstGeom>
            <a:noFill/>
            <a:ln w="9525">
              <a:noFill/>
              <a:miter lim="800000"/>
              <a:headEnd/>
              <a:tailEnd/>
            </a:ln>
          </p:spPr>
          <p:txBody>
            <a:bodyPr wrap="none">
              <a:spAutoFit/>
            </a:bodyPr>
            <a:lstStyle/>
            <a:p>
              <a:pPr algn="ctr"/>
              <a:r>
                <a:rPr lang="en-US" altLang="en-US" sz="2800" b="1">
                  <a:latin typeface="Comic Sans MS" pitchFamily="66" charset="0"/>
                </a:rPr>
                <a:t>2 March 1987</a:t>
              </a:r>
            </a:p>
            <a:p>
              <a:pPr algn="ctr"/>
              <a:r>
                <a:rPr lang="en-US" altLang="en-US" sz="2800" b="1">
                  <a:latin typeface="Comic Sans MS" pitchFamily="66" charset="0"/>
                </a:rPr>
                <a:t>“1-2-3”</a:t>
              </a:r>
            </a:p>
          </p:txBody>
        </p:sp>
      </p:grpSp>
      <p:sp>
        <p:nvSpPr>
          <p:cNvPr id="73731" name="Title 5"/>
          <p:cNvSpPr>
            <a:spLocks noGrp="1"/>
          </p:cNvSpPr>
          <p:nvPr>
            <p:ph type="title" idx="4294967295"/>
          </p:nvPr>
        </p:nvSpPr>
        <p:spPr>
          <a:xfrm>
            <a:off x="457200" y="0"/>
            <a:ext cx="8229600" cy="1143000"/>
          </a:xfrm>
        </p:spPr>
        <p:txBody>
          <a:bodyPr/>
          <a:lstStyle/>
          <a:p>
            <a:pPr eaLnBrk="1" hangingPunct="1"/>
            <a:r>
              <a:rPr lang="en-US" altLang="en-US" sz="3600" smtClean="0"/>
              <a:t>The Almaden 1-2-3 Story: 1986-89</a:t>
            </a:r>
            <a:endParaRPr lang="en-US" altLang="en-US" sz="40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E:\PMG-W2AGZ\Presentations &amp; Travel\2007\03-05 APS March Denver\Woodstock 20th Anny\Session B1\Talk\Physicists Night Out.jpg"/>
          <p:cNvPicPr>
            <a:picLocks noChangeAspect="1" noChangeArrowheads="1"/>
          </p:cNvPicPr>
          <p:nvPr/>
        </p:nvPicPr>
        <p:blipFill>
          <a:blip r:embed="rId2"/>
          <a:srcRect/>
          <a:stretch>
            <a:fillRect/>
          </a:stretch>
        </p:blipFill>
        <p:spPr bwMode="auto">
          <a:xfrm>
            <a:off x="2560638" y="0"/>
            <a:ext cx="40227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idx="4294967295"/>
          </p:nvPr>
        </p:nvSpPr>
        <p:spPr/>
        <p:txBody>
          <a:bodyPr/>
          <a:lstStyle/>
          <a:p>
            <a:pPr eaLnBrk="1" hangingPunct="1"/>
            <a:r>
              <a:rPr lang="en-US" altLang="en-US" sz="4000" smtClean="0"/>
              <a:t>Band of Brothers (and a Sister!)</a:t>
            </a:r>
            <a:br>
              <a:rPr lang="en-US" altLang="en-US" sz="4000" smtClean="0"/>
            </a:br>
            <a:r>
              <a:rPr lang="en-US" altLang="en-US" sz="1800" smtClean="0">
                <a:hlinkClick r:id="rId2"/>
              </a:rPr>
              <a:t>http://www.w2agz.com/The%20Picture%20Story.htm</a:t>
            </a:r>
            <a:endParaRPr lang="en-US" altLang="en-US" sz="1800" smtClean="0"/>
          </a:p>
        </p:txBody>
      </p:sp>
      <p:pic>
        <p:nvPicPr>
          <p:cNvPr id="3" name="Picture 3" descr="D:\GRANT\DOCUMENT\TALKS\pse&amp;g1097\thearcboys.jpg"/>
          <p:cNvPicPr>
            <a:picLocks noChangeAspect="1" noChangeArrowheads="1"/>
          </p:cNvPicPr>
          <p:nvPr/>
        </p:nvPicPr>
        <p:blipFill>
          <a:blip r:embed="rId3"/>
          <a:srcRect/>
          <a:stretch>
            <a:fillRect/>
          </a:stretch>
        </p:blipFill>
        <p:spPr bwMode="auto">
          <a:xfrm>
            <a:off x="914400" y="1676400"/>
            <a:ext cx="3606800" cy="4657725"/>
          </a:xfrm>
          <a:prstGeom prst="rect">
            <a:avLst/>
          </a:prstGeom>
          <a:noFill/>
          <a:ln w="9525">
            <a:noFill/>
            <a:miter lim="800000"/>
            <a:headEnd/>
            <a:tailEnd/>
          </a:ln>
        </p:spPr>
      </p:pic>
      <p:pic>
        <p:nvPicPr>
          <p:cNvPr id="4" name="Picture 2"/>
          <p:cNvPicPr>
            <a:picLocks noChangeAspect="1" noChangeArrowheads="1"/>
          </p:cNvPicPr>
          <p:nvPr/>
        </p:nvPicPr>
        <p:blipFill>
          <a:blip r:embed="rId4"/>
          <a:srcRect/>
          <a:stretch>
            <a:fillRect/>
          </a:stretch>
        </p:blipFill>
        <p:spPr bwMode="auto">
          <a:xfrm>
            <a:off x="4864100" y="1981200"/>
            <a:ext cx="3670300" cy="40052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a:xfrm>
            <a:off x="457200" y="0"/>
            <a:ext cx="8229600" cy="1143000"/>
          </a:xfrm>
        </p:spPr>
        <p:txBody>
          <a:bodyPr/>
          <a:lstStyle/>
          <a:p>
            <a:pPr eaLnBrk="1" hangingPunct="1"/>
            <a:r>
              <a:rPr lang="en-US" smtClean="0"/>
              <a:t>The Levitators</a:t>
            </a:r>
          </a:p>
        </p:txBody>
      </p:sp>
      <p:pic>
        <p:nvPicPr>
          <p:cNvPr id="76802" name="Picture 2"/>
          <p:cNvPicPr>
            <a:picLocks noChangeAspect="1" noChangeArrowheads="1"/>
          </p:cNvPicPr>
          <p:nvPr/>
        </p:nvPicPr>
        <p:blipFill>
          <a:blip r:embed="rId2"/>
          <a:srcRect/>
          <a:stretch>
            <a:fillRect/>
          </a:stretch>
        </p:blipFill>
        <p:spPr bwMode="auto">
          <a:xfrm>
            <a:off x="76200" y="1295400"/>
            <a:ext cx="4592638" cy="3551238"/>
          </a:xfrm>
          <a:prstGeom prst="rect">
            <a:avLst/>
          </a:prstGeom>
          <a:noFill/>
          <a:ln w="9525">
            <a:noFill/>
            <a:miter lim="800000"/>
            <a:headEnd/>
            <a:tailEnd/>
          </a:ln>
        </p:spPr>
      </p:pic>
      <p:sp>
        <p:nvSpPr>
          <p:cNvPr id="4" name="TextBox 3"/>
          <p:cNvSpPr txBox="1">
            <a:spLocks noChangeArrowheads="1"/>
          </p:cNvSpPr>
          <p:nvPr/>
        </p:nvSpPr>
        <p:spPr bwMode="auto">
          <a:xfrm>
            <a:off x="76200" y="5029200"/>
            <a:ext cx="4592638" cy="1754188"/>
          </a:xfrm>
          <a:prstGeom prst="rect">
            <a:avLst/>
          </a:prstGeom>
          <a:solidFill>
            <a:srgbClr val="FEB4C9"/>
          </a:solidFill>
          <a:ln w="9525">
            <a:noFill/>
            <a:miter lim="800000"/>
            <a:headEnd/>
            <a:tailEnd/>
          </a:ln>
        </p:spPr>
        <p:txBody>
          <a:bodyPr>
            <a:spAutoFit/>
          </a:bodyPr>
          <a:lstStyle/>
          <a:p>
            <a:pPr marL="285750" indent="-285750">
              <a:buFont typeface="Arial" charset="0"/>
              <a:buChar char="•"/>
            </a:pPr>
            <a:r>
              <a:rPr lang="en-US" altLang="en-US"/>
              <a:t>Heidi Grant’s 8</a:t>
            </a:r>
            <a:r>
              <a:rPr lang="en-US" altLang="en-US" baseline="30000"/>
              <a:t>th</a:t>
            </a:r>
            <a:r>
              <a:rPr lang="en-US" altLang="en-US"/>
              <a:t> grade science project April, 1987 (New Scientist)</a:t>
            </a:r>
          </a:p>
          <a:p>
            <a:pPr marL="285750" indent="-285750">
              <a:buFont typeface="Arial" charset="0"/>
              <a:buChar char="•"/>
            </a:pPr>
            <a:r>
              <a:rPr lang="en-US" altLang="en-US"/>
              <a:t>Distributed to members of US Congress (at their request)</a:t>
            </a:r>
          </a:p>
          <a:p>
            <a:pPr marL="285750" indent="-285750">
              <a:buFont typeface="Arial" charset="0"/>
              <a:buChar char="•"/>
            </a:pPr>
            <a:r>
              <a:rPr lang="en-US" altLang="en-US"/>
              <a:t>35,000 copies distributed to high schools worldwide by ICTP-Trieste</a:t>
            </a:r>
          </a:p>
        </p:txBody>
      </p:sp>
      <p:grpSp>
        <p:nvGrpSpPr>
          <p:cNvPr id="3" name="Group 2"/>
          <p:cNvGrpSpPr>
            <a:grpSpLocks/>
          </p:cNvGrpSpPr>
          <p:nvPr/>
        </p:nvGrpSpPr>
        <p:grpSpPr bwMode="auto">
          <a:xfrm>
            <a:off x="4787900" y="1295400"/>
            <a:ext cx="4284663" cy="3962400"/>
            <a:chOff x="4787339" y="1295400"/>
            <a:chExt cx="4284783" cy="3962400"/>
          </a:xfrm>
        </p:grpSpPr>
        <p:pic>
          <p:nvPicPr>
            <p:cNvPr id="76805" name="Picture 3" descr="reagan"/>
            <p:cNvPicPr>
              <a:picLocks noChangeAspect="1" noChangeArrowheads="1"/>
            </p:cNvPicPr>
            <p:nvPr/>
          </p:nvPicPr>
          <p:blipFill>
            <a:blip r:embed="rId3"/>
            <a:srcRect/>
            <a:stretch>
              <a:fillRect/>
            </a:stretch>
          </p:blipFill>
          <p:spPr bwMode="auto">
            <a:xfrm>
              <a:off x="4787339" y="1295400"/>
              <a:ext cx="4284783" cy="3200400"/>
            </a:xfrm>
            <a:prstGeom prst="rect">
              <a:avLst/>
            </a:prstGeom>
            <a:noFill/>
            <a:ln w="9525">
              <a:noFill/>
              <a:miter lim="800000"/>
              <a:headEnd/>
              <a:tailEnd/>
            </a:ln>
          </p:spPr>
        </p:pic>
        <p:sp>
          <p:nvSpPr>
            <p:cNvPr id="6" name="Rectangle 2"/>
            <p:cNvSpPr txBox="1">
              <a:spLocks noChangeArrowheads="1"/>
            </p:cNvSpPr>
            <p:nvPr/>
          </p:nvSpPr>
          <p:spPr bwMode="auto">
            <a:xfrm>
              <a:off x="4800039" y="4800600"/>
              <a:ext cx="4267320" cy="457200"/>
            </a:xfrm>
            <a:prstGeom prst="rect">
              <a:avLst/>
            </a:prstGeom>
            <a:noFill/>
            <a:ln>
              <a:noFill/>
            </a:ln>
            <a:effectLst/>
            <a:extLst>
              <a:ext uri="{909E8E84-426E-40DD-AFC4-6F175D3DCCD1}"/>
              <a:ext uri="{91240B29-F687-4F45-9708-019B960494DF}"/>
              <a:ext uri="{AF507438-7753-43E0-B8FC-AC1667EBCBE1}"/>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2000" b="1" kern="0" dirty="0" smtClean="0"/>
                <a:t>“The Great Communicator”</a:t>
              </a:r>
            </a:p>
            <a:p>
              <a:pPr>
                <a:defRPr/>
              </a:pPr>
              <a:r>
                <a:rPr lang="en-US" altLang="en-US" sz="2000" b="1" kern="0" dirty="0" smtClean="0"/>
                <a:t>June, 1987</a:t>
              </a:r>
              <a:endParaRPr lang="en-US" altLang="en-US" sz="2000" b="1" kern="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idx="4294967295"/>
          </p:nvPr>
        </p:nvSpPr>
        <p:spPr/>
        <p:txBody>
          <a:bodyPr/>
          <a:lstStyle/>
          <a:p>
            <a:pPr eaLnBrk="1" hangingPunct="1"/>
            <a:r>
              <a:rPr lang="en-US" altLang="en-US" smtClean="0"/>
              <a:t>The Praseodymium Paradox</a:t>
            </a:r>
          </a:p>
        </p:txBody>
      </p:sp>
      <p:pic>
        <p:nvPicPr>
          <p:cNvPr id="77826" name="Picture 2"/>
          <p:cNvPicPr>
            <a:picLocks noChangeAspect="1" noChangeArrowheads="1"/>
          </p:cNvPicPr>
          <p:nvPr/>
        </p:nvPicPr>
        <p:blipFill>
          <a:blip r:embed="rId2"/>
          <a:srcRect/>
          <a:stretch>
            <a:fillRect/>
          </a:stretch>
        </p:blipFill>
        <p:spPr bwMode="auto">
          <a:xfrm>
            <a:off x="833438" y="1524000"/>
            <a:ext cx="7477125" cy="2657475"/>
          </a:xfrm>
          <a:prstGeom prst="rect">
            <a:avLst/>
          </a:prstGeom>
          <a:noFill/>
          <a:ln w="9525">
            <a:noFill/>
            <a:miter lim="800000"/>
            <a:headEnd/>
            <a:tailEnd/>
          </a:ln>
        </p:spPr>
      </p:pic>
      <p:pic>
        <p:nvPicPr>
          <p:cNvPr id="276483" name="Picture 3"/>
          <p:cNvPicPr>
            <a:picLocks noChangeAspect="1" noChangeArrowheads="1"/>
          </p:cNvPicPr>
          <p:nvPr/>
        </p:nvPicPr>
        <p:blipFill>
          <a:blip r:embed="rId3"/>
          <a:srcRect/>
          <a:stretch>
            <a:fillRect/>
          </a:stretch>
        </p:blipFill>
        <p:spPr bwMode="auto">
          <a:xfrm>
            <a:off x="0" y="2438400"/>
            <a:ext cx="3471863" cy="4237038"/>
          </a:xfrm>
          <a:prstGeom prst="rect">
            <a:avLst/>
          </a:prstGeom>
          <a:noFill/>
          <a:ln w="9525">
            <a:noFill/>
            <a:miter lim="800000"/>
            <a:headEnd/>
            <a:tailEnd/>
          </a:ln>
        </p:spPr>
      </p:pic>
      <p:pic>
        <p:nvPicPr>
          <p:cNvPr id="276484" name="Picture 4"/>
          <p:cNvPicPr>
            <a:picLocks noChangeAspect="1" noChangeArrowheads="1"/>
          </p:cNvPicPr>
          <p:nvPr/>
        </p:nvPicPr>
        <p:blipFill>
          <a:blip r:embed="rId4"/>
          <a:srcRect/>
          <a:stretch>
            <a:fillRect/>
          </a:stretch>
        </p:blipFill>
        <p:spPr bwMode="auto">
          <a:xfrm>
            <a:off x="3276600" y="2438400"/>
            <a:ext cx="3371850" cy="4156075"/>
          </a:xfrm>
          <a:prstGeom prst="rect">
            <a:avLst/>
          </a:prstGeom>
          <a:noFill/>
          <a:ln w="9525">
            <a:noFill/>
            <a:miter lim="800000"/>
            <a:headEnd/>
            <a:tailEnd/>
          </a:ln>
        </p:spPr>
      </p:pic>
      <p:pic>
        <p:nvPicPr>
          <p:cNvPr id="276485" name="Picture 5"/>
          <p:cNvPicPr>
            <a:picLocks noChangeAspect="1" noChangeArrowheads="1"/>
          </p:cNvPicPr>
          <p:nvPr/>
        </p:nvPicPr>
        <p:blipFill>
          <a:blip r:embed="rId5"/>
          <a:srcRect/>
          <a:stretch>
            <a:fillRect/>
          </a:stretch>
        </p:blipFill>
        <p:spPr bwMode="auto">
          <a:xfrm>
            <a:off x="6648450" y="3048000"/>
            <a:ext cx="2443163" cy="2301875"/>
          </a:xfrm>
          <a:prstGeom prst="rect">
            <a:avLst/>
          </a:prstGeom>
          <a:noFill/>
          <a:ln w="9525">
            <a:noFill/>
            <a:miter lim="800000"/>
            <a:headEnd/>
            <a:tailEnd/>
          </a:ln>
        </p:spPr>
      </p:pic>
      <p:sp>
        <p:nvSpPr>
          <p:cNvPr id="3" name="TextBox 2"/>
          <p:cNvSpPr txBox="1">
            <a:spLocks noChangeArrowheads="1"/>
          </p:cNvSpPr>
          <p:nvPr/>
        </p:nvSpPr>
        <p:spPr bwMode="auto">
          <a:xfrm>
            <a:off x="1219200" y="2514600"/>
            <a:ext cx="6477000" cy="523875"/>
          </a:xfrm>
          <a:prstGeom prst="rect">
            <a:avLst/>
          </a:prstGeom>
          <a:solidFill>
            <a:srgbClr val="FEB4C9"/>
          </a:solidFill>
          <a:ln w="9525">
            <a:noFill/>
            <a:miter lim="800000"/>
            <a:headEnd/>
            <a:tailEnd/>
          </a:ln>
        </p:spPr>
        <p:txBody>
          <a:bodyPr>
            <a:spAutoFit/>
          </a:bodyPr>
          <a:lstStyle/>
          <a:p>
            <a:pPr algn="ctr"/>
            <a:r>
              <a:rPr lang="en-US" altLang="en-US" sz="2800"/>
              <a:t>Why is Pr-123 not even a conductor?</a:t>
            </a:r>
          </a:p>
        </p:txBody>
      </p:sp>
      <p:sp>
        <p:nvSpPr>
          <p:cNvPr id="2" name="TextBox 1"/>
          <p:cNvSpPr txBox="1">
            <a:spLocks noChangeArrowheads="1"/>
          </p:cNvSpPr>
          <p:nvPr/>
        </p:nvSpPr>
        <p:spPr bwMode="auto">
          <a:xfrm>
            <a:off x="6705600" y="5349875"/>
            <a:ext cx="2057400" cy="646113"/>
          </a:xfrm>
          <a:prstGeom prst="rect">
            <a:avLst/>
          </a:prstGeom>
          <a:solidFill>
            <a:srgbClr val="FFC000"/>
          </a:solidFill>
          <a:ln w="9525">
            <a:noFill/>
            <a:miter lim="800000"/>
            <a:headEnd/>
            <a:tailEnd/>
          </a:ln>
        </p:spPr>
        <p:txBody>
          <a:bodyPr>
            <a:spAutoFit/>
          </a:bodyPr>
          <a:lstStyle/>
          <a:p>
            <a:r>
              <a:rPr lang="en-US" altLang="en-US"/>
              <a:t>A Clue to the mystery of HTSC?</a:t>
            </a:r>
          </a:p>
        </p:txBody>
      </p:sp>
      <p:pic>
        <p:nvPicPr>
          <p:cNvPr id="5122" name="Picture 2"/>
          <p:cNvPicPr>
            <a:picLocks noChangeAspect="1" noChangeArrowheads="1"/>
          </p:cNvPicPr>
          <p:nvPr/>
        </p:nvPicPr>
        <p:blipFill>
          <a:blip r:embed="rId6"/>
          <a:srcRect/>
          <a:stretch>
            <a:fillRect/>
          </a:stretch>
        </p:blipFill>
        <p:spPr bwMode="auto">
          <a:xfrm>
            <a:off x="3810000" y="123825"/>
            <a:ext cx="4238625" cy="6610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76483"/>
                                        </p:tgtEl>
                                        <p:attrNameLst>
                                          <p:attrName>style.visibility</p:attrName>
                                        </p:attrNameLst>
                                      </p:cBhvr>
                                      <p:to>
                                        <p:strVal val="visible"/>
                                      </p:to>
                                    </p:set>
                                    <p:anim calcmode="lin" valueType="num">
                                      <p:cBhvr additive="base">
                                        <p:cTn id="7" dur="500" fill="hold"/>
                                        <p:tgtEl>
                                          <p:spTgt spid="276483"/>
                                        </p:tgtEl>
                                        <p:attrNameLst>
                                          <p:attrName>ppt_x</p:attrName>
                                        </p:attrNameLst>
                                      </p:cBhvr>
                                      <p:tavLst>
                                        <p:tav tm="0">
                                          <p:val>
                                            <p:strVal val="0-#ppt_w/2"/>
                                          </p:val>
                                        </p:tav>
                                        <p:tav tm="100000">
                                          <p:val>
                                            <p:strVal val="#ppt_x"/>
                                          </p:val>
                                        </p:tav>
                                      </p:tavLst>
                                    </p:anim>
                                    <p:anim calcmode="lin" valueType="num">
                                      <p:cBhvr additive="base">
                                        <p:cTn id="8" dur="500" fill="hold"/>
                                        <p:tgtEl>
                                          <p:spTgt spid="2764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6484"/>
                                        </p:tgtEl>
                                        <p:attrNameLst>
                                          <p:attrName>style.visibility</p:attrName>
                                        </p:attrNameLst>
                                      </p:cBhvr>
                                      <p:to>
                                        <p:strVal val="visible"/>
                                      </p:to>
                                    </p:set>
                                    <p:anim calcmode="lin" valueType="num">
                                      <p:cBhvr additive="base">
                                        <p:cTn id="13" dur="500" fill="hold"/>
                                        <p:tgtEl>
                                          <p:spTgt spid="276484"/>
                                        </p:tgtEl>
                                        <p:attrNameLst>
                                          <p:attrName>ppt_x</p:attrName>
                                        </p:attrNameLst>
                                      </p:cBhvr>
                                      <p:tavLst>
                                        <p:tav tm="0">
                                          <p:val>
                                            <p:strVal val="#ppt_x"/>
                                          </p:val>
                                        </p:tav>
                                        <p:tav tm="100000">
                                          <p:val>
                                            <p:strVal val="#ppt_x"/>
                                          </p:val>
                                        </p:tav>
                                      </p:tavLst>
                                    </p:anim>
                                    <p:anim calcmode="lin" valueType="num">
                                      <p:cBhvr additive="base">
                                        <p:cTn id="14" dur="500" fill="hold"/>
                                        <p:tgtEl>
                                          <p:spTgt spid="27648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276485"/>
                                        </p:tgtEl>
                                        <p:attrNameLst>
                                          <p:attrName>style.visibility</p:attrName>
                                        </p:attrNameLst>
                                      </p:cBhvr>
                                      <p:to>
                                        <p:strVal val="visible"/>
                                      </p:to>
                                    </p:set>
                                    <p:anim calcmode="lin" valueType="num">
                                      <p:cBhvr additive="base">
                                        <p:cTn id="19" dur="500" fill="hold"/>
                                        <p:tgtEl>
                                          <p:spTgt spid="276485"/>
                                        </p:tgtEl>
                                        <p:attrNameLst>
                                          <p:attrName>ppt_x</p:attrName>
                                        </p:attrNameLst>
                                      </p:cBhvr>
                                      <p:tavLst>
                                        <p:tav tm="0">
                                          <p:val>
                                            <p:strVal val="1+#ppt_w/2"/>
                                          </p:val>
                                        </p:tav>
                                        <p:tav tm="100000">
                                          <p:val>
                                            <p:strVal val="#ppt_x"/>
                                          </p:val>
                                        </p:tav>
                                      </p:tavLst>
                                    </p:anim>
                                    <p:anim calcmode="lin" valueType="num">
                                      <p:cBhvr additive="base">
                                        <p:cTn id="20" dur="500" fill="hold"/>
                                        <p:tgtEl>
                                          <p:spTgt spid="27648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1+#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5122"/>
                                        </p:tgtEl>
                                        <p:attrNameLst>
                                          <p:attrName>style.visibility</p:attrName>
                                        </p:attrNameLst>
                                      </p:cBhvr>
                                      <p:to>
                                        <p:strVal val="visible"/>
                                      </p:to>
                                    </p:set>
                                    <p:anim calcmode="lin" valueType="num">
                                      <p:cBhvr>
                                        <p:cTn id="38" dur="1000" fill="hold"/>
                                        <p:tgtEl>
                                          <p:spTgt spid="5122"/>
                                        </p:tgtEl>
                                        <p:attrNameLst>
                                          <p:attrName>ppt_w</p:attrName>
                                        </p:attrNameLst>
                                      </p:cBhvr>
                                      <p:tavLst>
                                        <p:tav tm="0">
                                          <p:val>
                                            <p:fltVal val="0"/>
                                          </p:val>
                                        </p:tav>
                                        <p:tav tm="100000">
                                          <p:val>
                                            <p:strVal val="#ppt_w"/>
                                          </p:val>
                                        </p:tav>
                                      </p:tavLst>
                                    </p:anim>
                                    <p:anim calcmode="lin" valueType="num">
                                      <p:cBhvr>
                                        <p:cTn id="39" dur="1000" fill="hold"/>
                                        <p:tgtEl>
                                          <p:spTgt spid="5122"/>
                                        </p:tgtEl>
                                        <p:attrNameLst>
                                          <p:attrName>ppt_h</p:attrName>
                                        </p:attrNameLst>
                                      </p:cBhvr>
                                      <p:tavLst>
                                        <p:tav tm="0">
                                          <p:val>
                                            <p:fltVal val="0"/>
                                          </p:val>
                                        </p:tav>
                                        <p:tav tm="100000">
                                          <p:val>
                                            <p:strVal val="#ppt_h"/>
                                          </p:val>
                                        </p:tav>
                                      </p:tavLst>
                                    </p:anim>
                                    <p:anim calcmode="lin" valueType="num">
                                      <p:cBhvr>
                                        <p:cTn id="40" dur="1000" fill="hold"/>
                                        <p:tgtEl>
                                          <p:spTgt spid="5122"/>
                                        </p:tgtEl>
                                        <p:attrNameLst>
                                          <p:attrName>style.rotation</p:attrName>
                                        </p:attrNameLst>
                                      </p:cBhvr>
                                      <p:tavLst>
                                        <p:tav tm="0">
                                          <p:val>
                                            <p:fltVal val="90"/>
                                          </p:val>
                                        </p:tav>
                                        <p:tav tm="100000">
                                          <p:val>
                                            <p:fltVal val="0"/>
                                          </p:val>
                                        </p:tav>
                                      </p:tavLst>
                                    </p:anim>
                                    <p:animEffect transition="in" filter="fade">
                                      <p:cBhvr>
                                        <p:cTn id="41"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rtlCol="0">
            <a:normAutofit fontScale="90000"/>
          </a:bodyPr>
          <a:lstStyle/>
          <a:p>
            <a:pPr eaLnBrk="1" fontAlgn="auto" hangingPunct="1">
              <a:spcAft>
                <a:spcPts val="0"/>
              </a:spcAft>
              <a:defRPr/>
            </a:pPr>
            <a:r>
              <a:rPr lang="en-US" dirty="0" smtClean="0"/>
              <a:t>Selected Patents &amp; Patent Publications</a:t>
            </a:r>
            <a:endParaRPr lang="en-US" dirty="0"/>
          </a:p>
        </p:txBody>
      </p:sp>
      <p:sp>
        <p:nvSpPr>
          <p:cNvPr id="3" name="Content Placeholder 2"/>
          <p:cNvSpPr>
            <a:spLocks noGrp="1"/>
          </p:cNvSpPr>
          <p:nvPr>
            <p:ph idx="1"/>
          </p:nvPr>
        </p:nvSpPr>
        <p:spPr>
          <a:xfrm>
            <a:off x="457200" y="1493838"/>
            <a:ext cx="8229600" cy="4525962"/>
          </a:xfrm>
        </p:spPr>
        <p:txBody>
          <a:bodyPr rtlCol="0">
            <a:normAutofit fontScale="85000" lnSpcReduction="20000"/>
          </a:bodyPr>
          <a:lstStyle/>
          <a:p>
            <a:pPr eaLnBrk="1" fontAlgn="auto" hangingPunct="1">
              <a:spcAft>
                <a:spcPts val="0"/>
              </a:spcAft>
              <a:buFont typeface="Arial" pitchFamily="34" charset="0"/>
              <a:buChar char="•"/>
              <a:defRPr/>
            </a:pPr>
            <a:r>
              <a:rPr lang="en-US" dirty="0" smtClean="0"/>
              <a:t>Thin Film </a:t>
            </a:r>
            <a:r>
              <a:rPr lang="en-US" dirty="0" err="1" smtClean="0"/>
              <a:t>Magnetoresistance</a:t>
            </a:r>
            <a:r>
              <a:rPr lang="en-US" dirty="0" smtClean="0"/>
              <a:t> Sensor </a:t>
            </a:r>
            <a:r>
              <a:rPr lang="en-US" sz="2400" dirty="0" smtClean="0"/>
              <a:t>(</a:t>
            </a:r>
            <a:r>
              <a:rPr lang="en-US" sz="2400" i="1" dirty="0" smtClean="0"/>
              <a:t>Clarkson Senior Thesis, 1959</a:t>
            </a:r>
            <a:r>
              <a:rPr lang="en-US" sz="2400" dirty="0" smtClean="0"/>
              <a:t>)</a:t>
            </a:r>
            <a:endParaRPr lang="en-US" dirty="0" smtClean="0"/>
          </a:p>
          <a:p>
            <a:pPr eaLnBrk="1" fontAlgn="auto" hangingPunct="1">
              <a:spcAft>
                <a:spcPts val="0"/>
              </a:spcAft>
              <a:buFont typeface="Arial" pitchFamily="34" charset="0"/>
              <a:buChar char="•"/>
              <a:defRPr/>
            </a:pPr>
            <a:r>
              <a:rPr lang="en-US" dirty="0" smtClean="0"/>
              <a:t>Interactive Graphics Program </a:t>
            </a:r>
            <a:r>
              <a:rPr lang="en-US" sz="2400" dirty="0" smtClean="0"/>
              <a:t>(</a:t>
            </a:r>
            <a:r>
              <a:rPr lang="en-US" sz="2400" i="1" dirty="0" smtClean="0"/>
              <a:t>1970</a:t>
            </a:r>
            <a:r>
              <a:rPr lang="en-US" sz="2400" dirty="0" smtClean="0"/>
              <a:t>)</a:t>
            </a:r>
          </a:p>
          <a:p>
            <a:pPr eaLnBrk="1" fontAlgn="auto" hangingPunct="1">
              <a:spcAft>
                <a:spcPts val="0"/>
              </a:spcAft>
              <a:buFont typeface="Arial" pitchFamily="34" charset="0"/>
              <a:buChar char="•"/>
              <a:defRPr/>
            </a:pPr>
            <a:r>
              <a:rPr lang="en-US" dirty="0" err="1" smtClean="0"/>
              <a:t>Isostructural</a:t>
            </a:r>
            <a:r>
              <a:rPr lang="en-US" dirty="0" smtClean="0"/>
              <a:t> Organic Junctions </a:t>
            </a:r>
            <a:r>
              <a:rPr lang="en-US" sz="2400" dirty="0" smtClean="0"/>
              <a:t>(</a:t>
            </a:r>
            <a:r>
              <a:rPr lang="en-US" sz="2400" i="1" dirty="0" smtClean="0"/>
              <a:t>1977</a:t>
            </a:r>
            <a:r>
              <a:rPr lang="en-US" sz="2400" dirty="0" smtClean="0"/>
              <a:t>)</a:t>
            </a:r>
          </a:p>
          <a:p>
            <a:pPr eaLnBrk="1" fontAlgn="auto" hangingPunct="1">
              <a:spcAft>
                <a:spcPts val="0"/>
              </a:spcAft>
              <a:buFont typeface="Arial" pitchFamily="34" charset="0"/>
              <a:buChar char="•"/>
              <a:defRPr/>
            </a:pPr>
            <a:r>
              <a:rPr lang="en-US" dirty="0" smtClean="0"/>
              <a:t>Method &amp; Means for Calculation of Hypergeometric Functions on Parallel Processors </a:t>
            </a:r>
            <a:r>
              <a:rPr lang="en-US" sz="2400" dirty="0" smtClean="0"/>
              <a:t>(</a:t>
            </a:r>
            <a:r>
              <a:rPr lang="en-US" sz="2400" i="1" dirty="0" smtClean="0"/>
              <a:t>1980</a:t>
            </a:r>
            <a:r>
              <a:rPr lang="en-US" sz="2400" dirty="0" smtClean="0"/>
              <a:t>)</a:t>
            </a:r>
          </a:p>
          <a:p>
            <a:pPr eaLnBrk="1" fontAlgn="auto" hangingPunct="1">
              <a:spcAft>
                <a:spcPts val="0"/>
              </a:spcAft>
              <a:buFont typeface="Arial" pitchFamily="34" charset="0"/>
              <a:buChar char="•"/>
              <a:defRPr/>
            </a:pPr>
            <a:r>
              <a:rPr lang="en-US" dirty="0" smtClean="0"/>
              <a:t>Additives for Carbon-Loaded Polymers </a:t>
            </a:r>
            <a:r>
              <a:rPr lang="en-US" sz="2400" dirty="0" smtClean="0"/>
              <a:t>(</a:t>
            </a:r>
            <a:r>
              <a:rPr lang="en-US" sz="2400" i="1" dirty="0" smtClean="0"/>
              <a:t>1984</a:t>
            </a:r>
            <a:r>
              <a:rPr lang="en-US" sz="2400" dirty="0" smtClean="0"/>
              <a:t>)</a:t>
            </a:r>
          </a:p>
          <a:p>
            <a:pPr eaLnBrk="1" fontAlgn="auto" hangingPunct="1">
              <a:spcAft>
                <a:spcPts val="0"/>
              </a:spcAft>
              <a:buFont typeface="Arial" pitchFamily="34" charset="0"/>
              <a:buChar char="•"/>
              <a:defRPr/>
            </a:pPr>
            <a:r>
              <a:rPr lang="en-US" dirty="0" smtClean="0"/>
              <a:t>Preparation &amp; Processing of High Temperature Superconductors </a:t>
            </a:r>
            <a:r>
              <a:rPr lang="en-US" sz="2400" dirty="0" smtClean="0"/>
              <a:t>(</a:t>
            </a:r>
            <a:r>
              <a:rPr lang="en-US" sz="2400" i="1" dirty="0" smtClean="0"/>
              <a:t>1987</a:t>
            </a:r>
            <a:r>
              <a:rPr lang="en-US" sz="2400" dirty="0" smtClean="0"/>
              <a:t>)</a:t>
            </a:r>
          </a:p>
          <a:p>
            <a:pPr eaLnBrk="1" fontAlgn="auto" hangingPunct="1">
              <a:spcAft>
                <a:spcPts val="0"/>
              </a:spcAft>
              <a:buFont typeface="Arial" pitchFamily="34" charset="0"/>
              <a:buChar char="•"/>
              <a:defRPr/>
            </a:pPr>
            <a:r>
              <a:rPr lang="en-US" dirty="0" smtClean="0"/>
              <a:t>Preparation of Electron High Temperature Superconductors </a:t>
            </a:r>
            <a:r>
              <a:rPr lang="en-US" sz="2400" dirty="0" smtClean="0"/>
              <a:t>(</a:t>
            </a:r>
            <a:r>
              <a:rPr lang="en-US" sz="2400" i="1" dirty="0" smtClean="0"/>
              <a:t>1991</a:t>
            </a:r>
            <a:r>
              <a:rPr lang="en-US" sz="2400" dirty="0" smtClean="0"/>
              <a:t>)</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pPr eaLnBrk="1" hangingPunct="1"/>
            <a:r>
              <a:rPr lang="en-US" smtClean="0"/>
              <a:t>Selected PRLs</a:t>
            </a:r>
          </a:p>
        </p:txBody>
      </p:sp>
      <p:sp>
        <p:nvSpPr>
          <p:cNvPr id="3" name="Content Placeholder 2"/>
          <p:cNvSpPr>
            <a:spLocks noGrp="1"/>
          </p:cNvSpPr>
          <p:nvPr>
            <p:ph idx="1"/>
          </p:nvPr>
        </p:nvSpPr>
        <p:spPr/>
        <p:txBody>
          <a:bodyPr rtlCol="0">
            <a:normAutofit fontScale="77500" lnSpcReduction="20000"/>
          </a:bodyPr>
          <a:lstStyle/>
          <a:p>
            <a:pPr eaLnBrk="1" fontAlgn="auto" hangingPunct="1">
              <a:spcAft>
                <a:spcPts val="0"/>
              </a:spcAft>
              <a:buFont typeface="Arial" pitchFamily="34" charset="0"/>
              <a:buChar char="•"/>
              <a:defRPr/>
            </a:pPr>
            <a:r>
              <a:rPr lang="en-US" dirty="0" smtClean="0"/>
              <a:t>Non-direct Processes and Optical Properties of Metals </a:t>
            </a:r>
            <a:r>
              <a:rPr lang="en-US" sz="2600" dirty="0" smtClean="0"/>
              <a:t>(</a:t>
            </a:r>
            <a:r>
              <a:rPr lang="en-US" sz="2600" i="1" dirty="0" smtClean="0"/>
              <a:t>1967</a:t>
            </a:r>
            <a:r>
              <a:rPr lang="en-US" sz="2600" dirty="0" smtClean="0"/>
              <a:t>)</a:t>
            </a:r>
          </a:p>
          <a:p>
            <a:pPr eaLnBrk="1" fontAlgn="auto" hangingPunct="1">
              <a:spcAft>
                <a:spcPts val="0"/>
              </a:spcAft>
              <a:buFont typeface="Arial" pitchFamily="34" charset="0"/>
              <a:buChar char="•"/>
              <a:defRPr/>
            </a:pPr>
            <a:r>
              <a:rPr lang="en-US" dirty="0" smtClean="0"/>
              <a:t>Temperature Dependence of the Near-Infrared Optical Properties of TCNQ </a:t>
            </a:r>
            <a:r>
              <a:rPr lang="en-US" sz="2600" dirty="0" smtClean="0"/>
              <a:t>(</a:t>
            </a:r>
            <a:r>
              <a:rPr lang="en-US" sz="2600" i="1" dirty="0" smtClean="0"/>
              <a:t>1973</a:t>
            </a:r>
            <a:r>
              <a:rPr lang="en-US" sz="2600" dirty="0" smtClean="0"/>
              <a:t>)</a:t>
            </a:r>
          </a:p>
          <a:p>
            <a:pPr eaLnBrk="1" fontAlgn="auto" hangingPunct="1">
              <a:spcAft>
                <a:spcPts val="0"/>
              </a:spcAft>
              <a:buFont typeface="Arial" pitchFamily="34" charset="0"/>
              <a:buChar char="•"/>
              <a:defRPr/>
            </a:pPr>
            <a:r>
              <a:rPr lang="en-US" dirty="0" smtClean="0"/>
              <a:t>Low-Temperature Specific Heat of (SN)x </a:t>
            </a:r>
            <a:r>
              <a:rPr lang="en-US" sz="2600" dirty="0" smtClean="0"/>
              <a:t>(</a:t>
            </a:r>
            <a:r>
              <a:rPr lang="en-US" sz="2600" i="1" dirty="0" smtClean="0"/>
              <a:t>1974</a:t>
            </a:r>
            <a:r>
              <a:rPr lang="en-US" sz="2600" dirty="0" smtClean="0"/>
              <a:t>)</a:t>
            </a:r>
          </a:p>
          <a:p>
            <a:pPr eaLnBrk="1" fontAlgn="auto" hangingPunct="1">
              <a:spcAft>
                <a:spcPts val="0"/>
              </a:spcAft>
              <a:buFont typeface="Arial" pitchFamily="34" charset="0"/>
              <a:buChar char="•"/>
              <a:defRPr/>
            </a:pPr>
            <a:r>
              <a:rPr lang="en-US" dirty="0" smtClean="0">
                <a:solidFill>
                  <a:srgbClr val="FF0000"/>
                </a:solidFill>
              </a:rPr>
              <a:t>*</a:t>
            </a:r>
            <a:r>
              <a:rPr lang="en-US" dirty="0" smtClean="0"/>
              <a:t>Optical Properties of Polymeric (SN)x </a:t>
            </a:r>
            <a:r>
              <a:rPr lang="en-US" sz="2600" dirty="0" smtClean="0"/>
              <a:t>(</a:t>
            </a:r>
            <a:r>
              <a:rPr lang="en-US" sz="2600" i="1" dirty="0" smtClean="0"/>
              <a:t>1975</a:t>
            </a:r>
            <a:r>
              <a:rPr lang="en-US" sz="2600" dirty="0" smtClean="0"/>
              <a:t>)</a:t>
            </a:r>
          </a:p>
          <a:p>
            <a:pPr eaLnBrk="1" fontAlgn="auto" hangingPunct="1">
              <a:spcAft>
                <a:spcPts val="0"/>
              </a:spcAft>
              <a:buFont typeface="Arial" pitchFamily="34" charset="0"/>
              <a:buChar char="•"/>
              <a:defRPr/>
            </a:pPr>
            <a:r>
              <a:rPr lang="en-US" dirty="0" smtClean="0">
                <a:solidFill>
                  <a:srgbClr val="FF0000"/>
                </a:solidFill>
              </a:rPr>
              <a:t>*</a:t>
            </a:r>
            <a:r>
              <a:rPr lang="en-US" dirty="0" smtClean="0"/>
              <a:t>OPW Band Structure of (SN)x </a:t>
            </a:r>
            <a:r>
              <a:rPr lang="en-US" sz="2600" dirty="0" smtClean="0"/>
              <a:t>(</a:t>
            </a:r>
            <a:r>
              <a:rPr lang="en-US" sz="2600" i="1" dirty="0" smtClean="0"/>
              <a:t>1975</a:t>
            </a:r>
            <a:r>
              <a:rPr lang="en-US" sz="2600" dirty="0" smtClean="0"/>
              <a:t>)</a:t>
            </a:r>
          </a:p>
          <a:p>
            <a:pPr eaLnBrk="1" fontAlgn="auto" hangingPunct="1">
              <a:spcAft>
                <a:spcPts val="0"/>
              </a:spcAft>
              <a:buFont typeface="Arial" pitchFamily="34" charset="0"/>
              <a:buChar char="•"/>
              <a:defRPr/>
            </a:pPr>
            <a:r>
              <a:rPr lang="en-US" dirty="0" smtClean="0">
                <a:solidFill>
                  <a:srgbClr val="FF0000"/>
                </a:solidFill>
              </a:rPr>
              <a:t>*</a:t>
            </a:r>
            <a:r>
              <a:rPr lang="en-US" dirty="0" smtClean="0"/>
              <a:t>XPS Determination of the Valence Band Structure of (SN)x </a:t>
            </a:r>
            <a:r>
              <a:rPr lang="en-US" sz="2600" dirty="0" smtClean="0"/>
              <a:t>(</a:t>
            </a:r>
            <a:r>
              <a:rPr lang="en-US" sz="2600" i="1" dirty="0" smtClean="0"/>
              <a:t>1975</a:t>
            </a:r>
            <a:r>
              <a:rPr lang="en-US" sz="2600" dirty="0" smtClean="0"/>
              <a:t>)</a:t>
            </a:r>
          </a:p>
          <a:p>
            <a:pPr eaLnBrk="1" fontAlgn="auto" hangingPunct="1">
              <a:spcAft>
                <a:spcPts val="0"/>
              </a:spcAft>
              <a:buFont typeface="Arial" pitchFamily="34" charset="0"/>
              <a:buChar char="•"/>
              <a:defRPr/>
            </a:pPr>
            <a:r>
              <a:rPr lang="en-US" dirty="0" smtClean="0"/>
              <a:t>Properties of Brominated (SN)x </a:t>
            </a:r>
            <a:r>
              <a:rPr lang="en-US" sz="2600" dirty="0" smtClean="0"/>
              <a:t>(</a:t>
            </a:r>
            <a:r>
              <a:rPr lang="en-US" sz="2600" i="1" dirty="0" smtClean="0"/>
              <a:t>1977</a:t>
            </a:r>
            <a:r>
              <a:rPr lang="en-US" sz="2600" dirty="0" smtClean="0"/>
              <a:t>)</a:t>
            </a:r>
          </a:p>
          <a:p>
            <a:pPr eaLnBrk="1" fontAlgn="auto" hangingPunct="1">
              <a:spcAft>
                <a:spcPts val="0"/>
              </a:spcAft>
              <a:buFont typeface="Arial" pitchFamily="34" charset="0"/>
              <a:buChar char="•"/>
              <a:defRPr/>
            </a:pPr>
            <a:r>
              <a:rPr lang="en-US" dirty="0" smtClean="0"/>
              <a:t>Broken-Symmetry Band Structure of (TMTSF)2-X </a:t>
            </a:r>
            <a:r>
              <a:rPr lang="en-US" sz="2600" dirty="0" smtClean="0"/>
              <a:t>(</a:t>
            </a:r>
            <a:r>
              <a:rPr lang="en-US" sz="2600" i="1" dirty="0" smtClean="0"/>
              <a:t>1983</a:t>
            </a:r>
            <a:r>
              <a:rPr lang="en-US" sz="2600" dirty="0" smtClean="0"/>
              <a:t>)</a:t>
            </a:r>
          </a:p>
          <a:p>
            <a:pPr eaLnBrk="1" fontAlgn="auto" hangingPunct="1">
              <a:spcAft>
                <a:spcPts val="0"/>
              </a:spcAft>
              <a:buFont typeface="Arial" pitchFamily="34" charset="0"/>
              <a:buChar char="•"/>
              <a:defRPr/>
            </a:pPr>
            <a:r>
              <a:rPr lang="en-US" dirty="0" smtClean="0"/>
              <a:t>Evidence for Superconductivity in La2CuO4 </a:t>
            </a:r>
            <a:r>
              <a:rPr lang="en-US" sz="2600" dirty="0" smtClean="0"/>
              <a:t>(</a:t>
            </a:r>
            <a:r>
              <a:rPr lang="en-US" sz="2600" i="1" dirty="0" smtClean="0"/>
              <a:t>1987</a:t>
            </a:r>
            <a:r>
              <a:rPr lang="en-US" sz="2600" dirty="0" smtClean="0"/>
              <a:t>)</a:t>
            </a:r>
            <a:endParaRPr lang="en-US" sz="2600" dirty="0"/>
          </a:p>
        </p:txBody>
      </p:sp>
      <p:sp>
        <p:nvSpPr>
          <p:cNvPr id="4" name="TextBox 3"/>
          <p:cNvSpPr txBox="1">
            <a:spLocks noChangeArrowheads="1"/>
          </p:cNvSpPr>
          <p:nvPr/>
        </p:nvSpPr>
        <p:spPr bwMode="auto">
          <a:xfrm>
            <a:off x="609600" y="6172200"/>
            <a:ext cx="7848600" cy="461963"/>
          </a:xfrm>
          <a:prstGeom prst="rect">
            <a:avLst/>
          </a:prstGeom>
          <a:noFill/>
          <a:ln w="9525">
            <a:noFill/>
            <a:miter lim="800000"/>
            <a:headEnd/>
            <a:tailEnd/>
          </a:ln>
        </p:spPr>
        <p:txBody>
          <a:bodyPr>
            <a:spAutoFit/>
          </a:bodyPr>
          <a:lstStyle/>
          <a:p>
            <a:r>
              <a:rPr lang="en-US" sz="2400" b="1" i="1">
                <a:solidFill>
                  <a:srgbClr val="FF0000"/>
                </a:solidFill>
                <a:latin typeface="Calibri" pitchFamily="34" charset="0"/>
              </a:rPr>
              <a:t>* All in one month!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idx="4294967295"/>
          </p:nvPr>
        </p:nvSpPr>
        <p:spPr>
          <a:xfrm>
            <a:off x="457200" y="2819400"/>
            <a:ext cx="8229600" cy="1143000"/>
          </a:xfrm>
        </p:spPr>
        <p:txBody>
          <a:bodyPr/>
          <a:lstStyle/>
          <a:p>
            <a:pPr eaLnBrk="1" hangingPunct="1"/>
            <a:r>
              <a:rPr lang="en-US" altLang="en-US" smtClean="0"/>
              <a:t>EPRI</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srcRect/>
          <a:stretch>
            <a:fillRect/>
          </a:stretch>
        </p:blipFill>
        <p:spPr bwMode="auto">
          <a:xfrm>
            <a:off x="639763" y="1371600"/>
            <a:ext cx="3733800" cy="5300663"/>
          </a:xfrm>
          <a:prstGeom prst="rect">
            <a:avLst/>
          </a:prstGeom>
          <a:noFill/>
          <a:ln w="9525">
            <a:noFill/>
            <a:miter lim="800000"/>
            <a:headEnd/>
            <a:tailEnd/>
          </a:ln>
        </p:spPr>
      </p:pic>
      <p:sp>
        <p:nvSpPr>
          <p:cNvPr id="81922" name="Title 1"/>
          <p:cNvSpPr>
            <a:spLocks noGrp="1"/>
          </p:cNvSpPr>
          <p:nvPr>
            <p:ph type="title" idx="4294967295"/>
          </p:nvPr>
        </p:nvSpPr>
        <p:spPr>
          <a:xfrm>
            <a:off x="457200" y="76200"/>
            <a:ext cx="8229600" cy="1143000"/>
          </a:xfrm>
        </p:spPr>
        <p:txBody>
          <a:bodyPr/>
          <a:lstStyle/>
          <a:p>
            <a:pPr eaLnBrk="1" hangingPunct="1"/>
            <a:r>
              <a:rPr lang="en-US" altLang="en-US" smtClean="0"/>
              <a:t>Next In Her Shoes</a:t>
            </a:r>
          </a:p>
        </p:txBody>
      </p:sp>
      <p:sp>
        <p:nvSpPr>
          <p:cNvPr id="67588" name="Content Placeholder 3"/>
          <p:cNvSpPr>
            <a:spLocks noGrp="1"/>
          </p:cNvSpPr>
          <p:nvPr>
            <p:ph idx="4294967295"/>
          </p:nvPr>
        </p:nvSpPr>
        <p:spPr>
          <a:xfrm>
            <a:off x="4419600" y="1447800"/>
            <a:ext cx="4648200" cy="5105400"/>
          </a:xfrm>
          <a:ln>
            <a:solidFill>
              <a:srgbClr val="FF0000"/>
            </a:solidFill>
          </a:ln>
        </p:spPr>
        <p:txBody>
          <a:bodyPr/>
          <a:lstStyle/>
          <a:p>
            <a:pPr eaLnBrk="1" hangingPunct="1"/>
            <a:endParaRPr lang="en-US" altLang="en-US" sz="2800" smtClean="0"/>
          </a:p>
          <a:p>
            <a:pPr eaLnBrk="1" hangingPunct="1"/>
            <a:r>
              <a:rPr lang="en-US" altLang="en-US" sz="2800" smtClean="0"/>
              <a:t>Mary Ann Whalen Grant</a:t>
            </a:r>
            <a:endParaRPr lang="en-US" altLang="en-US" sz="2400" smtClean="0"/>
          </a:p>
          <a:p>
            <a:pPr lvl="1" eaLnBrk="1" hangingPunct="1"/>
            <a:r>
              <a:rPr lang="en-US" altLang="en-US" sz="2400" smtClean="0"/>
              <a:t>CYO BB Champ, 1921</a:t>
            </a:r>
          </a:p>
          <a:p>
            <a:pPr lvl="1" eaLnBrk="1" hangingPunct="1"/>
            <a:r>
              <a:rPr lang="en-US" altLang="en-US" sz="2400" smtClean="0"/>
              <a:t>NYS Bowling Champ, 1939</a:t>
            </a:r>
          </a:p>
          <a:p>
            <a:pPr lvl="1" eaLnBrk="1" hangingPunct="1"/>
            <a:r>
              <a:rPr lang="en-US" altLang="en-US" sz="2400" smtClean="0"/>
              <a:t>Women’s Baseball, ‘33-’47</a:t>
            </a:r>
          </a:p>
          <a:p>
            <a:pPr lvl="1" eaLnBrk="1" hangingPunct="1"/>
            <a:r>
              <a:rPr lang="en-US" altLang="en-US" sz="2400" smtClean="0"/>
              <a:t>Outstanding Skier &amp; Golfer</a:t>
            </a:r>
          </a:p>
          <a:p>
            <a:pPr lvl="1" eaLnBrk="1" hangingPunct="1"/>
            <a:r>
              <a:rPr lang="en-US" altLang="en-US" sz="2400" smtClean="0">
                <a:solidFill>
                  <a:srgbClr val="FF0000"/>
                </a:solidFill>
              </a:rPr>
              <a:t>Central Hudson Gas &amp; Electric, 1923-1958</a:t>
            </a:r>
          </a:p>
          <a:p>
            <a:pPr lvl="2" eaLnBrk="1" hangingPunct="1"/>
            <a:r>
              <a:rPr lang="en-US" altLang="en-US" sz="2000" smtClean="0">
                <a:solidFill>
                  <a:srgbClr val="FF0000"/>
                </a:solidFill>
              </a:rPr>
              <a:t>From teenage stenographer</a:t>
            </a:r>
          </a:p>
          <a:p>
            <a:pPr lvl="2" eaLnBrk="1" hangingPunct="1"/>
            <a:r>
              <a:rPr lang="en-US" altLang="en-US" sz="2000" smtClean="0">
                <a:solidFill>
                  <a:srgbClr val="FF0000"/>
                </a:solidFill>
              </a:rPr>
              <a:t>To Admin of the CEO</a:t>
            </a:r>
          </a:p>
          <a:p>
            <a:pPr lvl="1" eaLnBrk="1" hangingPunct="1"/>
            <a:endParaRPr lang="en-US" altLang="en-US" sz="24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8">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588">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7588">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7588">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758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028"/>
          <p:cNvPicPr>
            <a:picLocks noChangeAspect="1" noChangeArrowheads="1"/>
          </p:cNvPicPr>
          <p:nvPr/>
        </p:nvPicPr>
        <p:blipFill>
          <a:blip r:embed="rId2"/>
          <a:srcRect/>
          <a:stretch>
            <a:fillRect/>
          </a:stretch>
        </p:blipFill>
        <p:spPr bwMode="auto">
          <a:xfrm>
            <a:off x="838200" y="1384300"/>
            <a:ext cx="5638800" cy="5397500"/>
          </a:xfrm>
          <a:prstGeom prst="rect">
            <a:avLst/>
          </a:prstGeom>
          <a:noFill/>
          <a:ln w="9525">
            <a:noFill/>
            <a:miter lim="800000"/>
            <a:headEnd/>
            <a:tailEnd/>
          </a:ln>
        </p:spPr>
      </p:pic>
      <p:sp>
        <p:nvSpPr>
          <p:cNvPr id="82946" name="Rectangle 1029"/>
          <p:cNvSpPr>
            <a:spLocks noGrp="1" noChangeArrowheads="1"/>
          </p:cNvSpPr>
          <p:nvPr>
            <p:ph type="title" idx="4294967295"/>
          </p:nvPr>
        </p:nvSpPr>
        <p:spPr>
          <a:xfrm>
            <a:off x="47625" y="152400"/>
            <a:ext cx="9067800" cy="1143000"/>
          </a:xfrm>
        </p:spPr>
        <p:txBody>
          <a:bodyPr/>
          <a:lstStyle/>
          <a:p>
            <a:pPr eaLnBrk="1" hangingPunct="1"/>
            <a:r>
              <a:rPr lang="en-US" altLang="en-US" sz="4000" smtClean="0"/>
              <a:t>From this:..faster, smaller, cooler…and cheaper!</a:t>
            </a:r>
          </a:p>
        </p:txBody>
      </p:sp>
      <p:sp>
        <p:nvSpPr>
          <p:cNvPr id="82947" name="Text Box 1030"/>
          <p:cNvSpPr txBox="1">
            <a:spLocks noChangeArrowheads="1"/>
          </p:cNvSpPr>
          <p:nvPr/>
        </p:nvSpPr>
        <p:spPr bwMode="auto">
          <a:xfrm>
            <a:off x="381000" y="5943600"/>
            <a:ext cx="3178175" cy="457200"/>
          </a:xfrm>
          <a:prstGeom prst="rect">
            <a:avLst/>
          </a:prstGeom>
          <a:noFill/>
          <a:ln w="9525">
            <a:noFill/>
            <a:miter lim="800000"/>
            <a:headEnd/>
            <a:tailEnd/>
          </a:ln>
        </p:spPr>
        <p:txBody>
          <a:bodyPr>
            <a:spAutoFit/>
          </a:bodyPr>
          <a:lstStyle/>
          <a:p>
            <a:pPr>
              <a:spcBef>
                <a:spcPct val="50000"/>
              </a:spcBef>
            </a:pPr>
            <a:r>
              <a:rPr lang="en-US" sz="2400">
                <a:solidFill>
                  <a:srgbClr val="000000"/>
                </a:solidFill>
              </a:rPr>
              <a:t>IBM 305 Ramac</a:t>
            </a:r>
          </a:p>
        </p:txBody>
      </p:sp>
      <p:sp>
        <p:nvSpPr>
          <p:cNvPr id="82948" name="TextBox 3"/>
          <p:cNvSpPr txBox="1">
            <a:spLocks noChangeArrowheads="1"/>
          </p:cNvSpPr>
          <p:nvPr/>
        </p:nvSpPr>
        <p:spPr bwMode="auto">
          <a:xfrm>
            <a:off x="3902075" y="1295400"/>
            <a:ext cx="2955925" cy="1938338"/>
          </a:xfrm>
          <a:prstGeom prst="rect">
            <a:avLst/>
          </a:prstGeom>
          <a:solidFill>
            <a:schemeClr val="bg1"/>
          </a:solidFill>
          <a:ln w="9525">
            <a:noFill/>
            <a:miter lim="800000"/>
            <a:headEnd/>
            <a:tailEnd/>
          </a:ln>
        </p:spPr>
        <p:txBody>
          <a:bodyPr wrap="none">
            <a:spAutoFit/>
          </a:bodyPr>
          <a:lstStyle/>
          <a:p>
            <a:pPr algn="ctr"/>
            <a:r>
              <a:rPr lang="en-US" altLang="en-US" sz="2400" u="sng"/>
              <a:t>1956</a:t>
            </a:r>
          </a:p>
          <a:p>
            <a:pPr algn="ctr"/>
            <a:r>
              <a:rPr lang="en-US" altLang="en-US" sz="2400"/>
              <a:t>The First Hard Drive</a:t>
            </a:r>
          </a:p>
          <a:p>
            <a:pPr algn="ctr"/>
            <a:r>
              <a:rPr lang="en-US" altLang="en-US" sz="2400"/>
              <a:t>5 Megabytes</a:t>
            </a:r>
          </a:p>
          <a:p>
            <a:pPr algn="ctr"/>
            <a:r>
              <a:rPr lang="en-US" altLang="en-US" sz="2400"/>
              <a:t>$300,000</a:t>
            </a:r>
          </a:p>
          <a:p>
            <a:pPr algn="ctr"/>
            <a:r>
              <a:rPr lang="en-US" altLang="en-US" sz="2400"/>
              <a:t>6 ¢/byte</a:t>
            </a:r>
          </a:p>
        </p:txBody>
      </p:sp>
      <p:grpSp>
        <p:nvGrpSpPr>
          <p:cNvPr id="5" name="Group 4"/>
          <p:cNvGrpSpPr>
            <a:grpSpLocks/>
          </p:cNvGrpSpPr>
          <p:nvPr/>
        </p:nvGrpSpPr>
        <p:grpSpPr bwMode="auto">
          <a:xfrm>
            <a:off x="5715000" y="2336800"/>
            <a:ext cx="3352800" cy="4445000"/>
            <a:chOff x="5715000" y="2336259"/>
            <a:chExt cx="3352800" cy="4445541"/>
          </a:xfrm>
        </p:grpSpPr>
        <p:pic>
          <p:nvPicPr>
            <p:cNvPr id="82951" name="Picture 1"/>
            <p:cNvPicPr>
              <a:picLocks noChangeAspect="1"/>
            </p:cNvPicPr>
            <p:nvPr/>
          </p:nvPicPr>
          <p:blipFill>
            <a:blip r:embed="rId3"/>
            <a:srcRect/>
            <a:stretch>
              <a:fillRect/>
            </a:stretch>
          </p:blipFill>
          <p:spPr bwMode="auto">
            <a:xfrm>
              <a:off x="5715000" y="4267200"/>
              <a:ext cx="3352800" cy="2514600"/>
            </a:xfrm>
            <a:prstGeom prst="rect">
              <a:avLst/>
            </a:prstGeom>
            <a:noFill/>
            <a:ln w="9525">
              <a:noFill/>
              <a:miter lim="800000"/>
              <a:headEnd/>
              <a:tailEnd/>
            </a:ln>
          </p:spPr>
        </p:pic>
        <p:sp>
          <p:nvSpPr>
            <p:cNvPr id="82952" name="TextBox 2"/>
            <p:cNvSpPr txBox="1">
              <a:spLocks noChangeArrowheads="1"/>
            </p:cNvSpPr>
            <p:nvPr/>
          </p:nvSpPr>
          <p:spPr bwMode="auto">
            <a:xfrm>
              <a:off x="5715000" y="2336259"/>
              <a:ext cx="3352800" cy="1938992"/>
            </a:xfrm>
            <a:prstGeom prst="rect">
              <a:avLst/>
            </a:prstGeom>
            <a:solidFill>
              <a:srgbClr val="FDB9EE"/>
            </a:solidFill>
            <a:ln w="9525">
              <a:noFill/>
              <a:miter lim="800000"/>
              <a:headEnd/>
              <a:tailEnd/>
            </a:ln>
          </p:spPr>
          <p:txBody>
            <a:bodyPr>
              <a:spAutoFit/>
            </a:bodyPr>
            <a:lstStyle/>
            <a:p>
              <a:pPr algn="ctr"/>
              <a:r>
                <a:rPr lang="en-US" altLang="en-US" sz="2400" u="sng"/>
                <a:t>2011 (+55)</a:t>
              </a:r>
            </a:p>
            <a:p>
              <a:pPr algn="ctr"/>
              <a:r>
                <a:rPr lang="en-US" altLang="en-US" sz="2400"/>
                <a:t>HP Personal Media </a:t>
              </a:r>
              <a:r>
                <a:rPr lang="en-US" altLang="en-US" sz="2400" u="sng"/>
                <a:t/>
              </a:r>
              <a:br>
                <a:rPr lang="en-US" altLang="en-US" sz="2400" u="sng"/>
              </a:br>
              <a:r>
                <a:rPr lang="en-US" altLang="en-US" sz="2400"/>
                <a:t>2 Terabytes</a:t>
              </a:r>
            </a:p>
            <a:p>
              <a:pPr algn="ctr"/>
              <a:r>
                <a:rPr lang="en-US" altLang="en-US" sz="2400"/>
                <a:t>$100</a:t>
              </a:r>
            </a:p>
            <a:p>
              <a:pPr algn="ctr"/>
              <a:r>
                <a:rPr lang="en-US" altLang="en-US" sz="2400"/>
                <a:t>5 nano-¢/byte</a:t>
              </a:r>
            </a:p>
          </p:txBody>
        </p:sp>
      </p:grpSp>
      <p:sp>
        <p:nvSpPr>
          <p:cNvPr id="6" name="TextBox 5"/>
          <p:cNvSpPr txBox="1">
            <a:spLocks noChangeArrowheads="1"/>
          </p:cNvSpPr>
          <p:nvPr/>
        </p:nvSpPr>
        <p:spPr bwMode="auto">
          <a:xfrm>
            <a:off x="7086600" y="5943600"/>
            <a:ext cx="1828800" cy="381000"/>
          </a:xfrm>
          <a:prstGeom prst="rect">
            <a:avLst/>
          </a:prstGeom>
          <a:solidFill>
            <a:srgbClr val="FDB9EE"/>
          </a:solidFill>
          <a:ln w="9525">
            <a:noFill/>
            <a:miter lim="800000"/>
            <a:headEnd/>
            <a:tailEnd/>
          </a:ln>
        </p:spPr>
        <p:txBody>
          <a:bodyPr>
            <a:spAutoFit/>
          </a:bodyPr>
          <a:lstStyle/>
          <a:p>
            <a:pPr algn="ctr"/>
            <a:r>
              <a:rPr lang="en-US" altLang="en-US"/>
              <a:t>I got two of ‘em!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0"/>
          <p:cNvPicPr>
            <a:picLocks noChangeAspect="1" noChangeArrowheads="1"/>
          </p:cNvPicPr>
          <p:nvPr>
            <p:ph idx="4294967295"/>
          </p:nvPr>
        </p:nvPicPr>
        <p:blipFill>
          <a:blip r:embed="rId2"/>
          <a:srcRect/>
          <a:stretch>
            <a:fillRect/>
          </a:stretch>
        </p:blipFill>
        <p:spPr>
          <a:xfrm>
            <a:off x="1905000" y="152400"/>
            <a:ext cx="5529263" cy="6553200"/>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E:\PMG-Personal Life\Grant Family Directory\The Family\Devin J Grant\Devin &amp; IBM Card.JPG"/>
          <p:cNvPicPr>
            <a:picLocks noChangeAspect="1" noChangeArrowheads="1"/>
          </p:cNvPicPr>
          <p:nvPr/>
        </p:nvPicPr>
        <p:blipFill>
          <a:blip r:embed="rId2"/>
          <a:srcRect/>
          <a:stretch>
            <a:fillRect/>
          </a:stretch>
        </p:blipFill>
        <p:spPr bwMode="auto">
          <a:xfrm>
            <a:off x="304800" y="304800"/>
            <a:ext cx="3657600" cy="4876800"/>
          </a:xfrm>
          <a:prstGeom prst="rect">
            <a:avLst/>
          </a:prstGeom>
          <a:noFill/>
          <a:ln w="9525">
            <a:noFill/>
            <a:miter lim="800000"/>
            <a:headEnd/>
            <a:tailEnd/>
          </a:ln>
        </p:spPr>
      </p:pic>
      <p:sp>
        <p:nvSpPr>
          <p:cNvPr id="83970" name="TextBox 1"/>
          <p:cNvSpPr txBox="1">
            <a:spLocks noChangeArrowheads="1"/>
          </p:cNvSpPr>
          <p:nvPr/>
        </p:nvSpPr>
        <p:spPr bwMode="auto">
          <a:xfrm>
            <a:off x="304800" y="5410200"/>
            <a:ext cx="3657600" cy="1311275"/>
          </a:xfrm>
          <a:prstGeom prst="rect">
            <a:avLst/>
          </a:prstGeom>
          <a:noFill/>
          <a:ln w="9525">
            <a:noFill/>
            <a:miter lim="800000"/>
            <a:headEnd/>
            <a:tailEnd/>
          </a:ln>
        </p:spPr>
        <p:txBody>
          <a:bodyPr>
            <a:spAutoFit/>
          </a:bodyPr>
          <a:lstStyle/>
          <a:p>
            <a:pPr algn="ctr"/>
            <a:r>
              <a:rPr lang="en-US" sz="2000" b="1"/>
              <a:t>Devin Joan Grant</a:t>
            </a:r>
          </a:p>
          <a:p>
            <a:pPr algn="ctr"/>
            <a:r>
              <a:rPr lang="en-US" sz="2000" b="1"/>
              <a:t>“Famous-to-be” 12-year-old</a:t>
            </a:r>
          </a:p>
          <a:p>
            <a:pPr algn="ctr"/>
            <a:r>
              <a:rPr lang="en-US" sz="2000" b="1"/>
              <a:t>Grandaughter</a:t>
            </a:r>
          </a:p>
          <a:p>
            <a:pPr algn="ctr"/>
            <a:r>
              <a:rPr lang="en-US" sz="2000" b="1"/>
              <a:t> of Paul Michael Grant </a:t>
            </a:r>
          </a:p>
        </p:txBody>
      </p:sp>
      <p:sp>
        <p:nvSpPr>
          <p:cNvPr id="3" name="TextBox 2"/>
          <p:cNvSpPr txBox="1"/>
          <p:nvPr/>
        </p:nvSpPr>
        <p:spPr>
          <a:xfrm>
            <a:off x="4114800" y="1827213"/>
            <a:ext cx="4876800" cy="2308225"/>
          </a:xfrm>
          <a:prstGeom prst="rect">
            <a:avLst/>
          </a:prstGeom>
          <a:noFill/>
        </p:spPr>
        <p:txBody>
          <a:bodyPr>
            <a:spAutoFit/>
          </a:bodyPr>
          <a:lstStyle/>
          <a:p>
            <a:pPr fontAlgn="auto">
              <a:spcBef>
                <a:spcPts val="0"/>
              </a:spcBef>
              <a:spcAft>
                <a:spcPts val="0"/>
              </a:spcAft>
              <a:defRPr/>
            </a:pPr>
            <a:r>
              <a:rPr lang="en-US" sz="2400" b="1" dirty="0">
                <a:latin typeface="+mn-lt"/>
                <a:cs typeface="+mn-cs"/>
              </a:rPr>
              <a:t>“Harvard” Entrance Exam:</a:t>
            </a:r>
          </a:p>
          <a:p>
            <a:pPr marL="342900" indent="-342900" fontAlgn="auto">
              <a:spcBef>
                <a:spcPts val="0"/>
              </a:spcBef>
              <a:spcAft>
                <a:spcPts val="0"/>
              </a:spcAft>
              <a:buFontTx/>
              <a:buAutoNum type="arabicParenR"/>
              <a:defRPr/>
            </a:pPr>
            <a:r>
              <a:rPr lang="en-US" sz="2400" b="1" dirty="0">
                <a:latin typeface="+mn-lt"/>
                <a:cs typeface="+mn-cs"/>
              </a:rPr>
              <a:t>How many 1950 IBM punched cards does it take to...</a:t>
            </a:r>
          </a:p>
          <a:p>
            <a:pPr marL="342900" indent="-342900" fontAlgn="auto">
              <a:spcBef>
                <a:spcPts val="0"/>
              </a:spcBef>
              <a:spcAft>
                <a:spcPts val="0"/>
              </a:spcAft>
              <a:buFontTx/>
              <a:buAutoNum type="arabicParenR"/>
              <a:defRPr/>
            </a:pPr>
            <a:r>
              <a:rPr lang="en-US" sz="2400" b="1" dirty="0">
                <a:latin typeface="+mn-lt"/>
                <a:cs typeface="+mn-cs"/>
              </a:rPr>
              <a:t>Fill up a 32 gig “</a:t>
            </a:r>
            <a:r>
              <a:rPr lang="en-US" sz="2400" b="1" dirty="0" err="1">
                <a:latin typeface="+mn-lt"/>
                <a:cs typeface="+mn-cs"/>
              </a:rPr>
              <a:t>idiot”Phone</a:t>
            </a:r>
            <a:r>
              <a:rPr lang="en-US" sz="2400" b="1" dirty="0">
                <a:latin typeface="+mn-lt"/>
                <a:cs typeface="+mn-cs"/>
              </a:rPr>
              <a:t>?</a:t>
            </a:r>
          </a:p>
          <a:p>
            <a:pPr marL="342900" indent="-342900" fontAlgn="auto">
              <a:spcBef>
                <a:spcPts val="0"/>
              </a:spcBef>
              <a:spcAft>
                <a:spcPts val="0"/>
              </a:spcAft>
              <a:buFontTx/>
              <a:buAutoNum type="arabicParenR"/>
              <a:defRPr/>
            </a:pPr>
            <a:r>
              <a:rPr lang="en-US" sz="2400" b="1" dirty="0">
                <a:latin typeface="+mn-lt"/>
                <a:cs typeface="+mn-cs"/>
              </a:rPr>
              <a:t>???</a:t>
            </a:r>
          </a:p>
          <a:p>
            <a:pPr marL="342900" indent="-342900" fontAlgn="auto">
              <a:spcBef>
                <a:spcPts val="0"/>
              </a:spcBef>
              <a:spcAft>
                <a:spcPts val="0"/>
              </a:spcAft>
              <a:buFontTx/>
              <a:buAutoNum type="arabicParenR"/>
              <a:defRPr/>
            </a:pPr>
            <a:r>
              <a:rPr lang="en-US" sz="2400" b="1" dirty="0">
                <a:latin typeface="+mn-lt"/>
                <a:cs typeface="+mn-cs"/>
              </a:rPr>
              <a:t>A stack about 30 miles high!</a:t>
            </a:r>
          </a:p>
        </p:txBody>
      </p:sp>
      <p:sp>
        <p:nvSpPr>
          <p:cNvPr id="4" name="TextBox 3"/>
          <p:cNvSpPr txBox="1">
            <a:spLocks noChangeArrowheads="1"/>
          </p:cNvSpPr>
          <p:nvPr/>
        </p:nvSpPr>
        <p:spPr bwMode="auto">
          <a:xfrm>
            <a:off x="4267200" y="5029200"/>
            <a:ext cx="4724400" cy="830263"/>
          </a:xfrm>
          <a:prstGeom prst="rect">
            <a:avLst/>
          </a:prstGeom>
          <a:noFill/>
          <a:ln w="9525">
            <a:noFill/>
            <a:miter lim="800000"/>
            <a:headEnd/>
            <a:tailEnd/>
          </a:ln>
        </p:spPr>
        <p:txBody>
          <a:bodyPr>
            <a:spAutoFit/>
          </a:bodyPr>
          <a:lstStyle/>
          <a:p>
            <a:r>
              <a:rPr lang="en-US" sz="2400" b="1" i="1">
                <a:solidFill>
                  <a:srgbClr val="FF0000"/>
                </a:solidFill>
              </a:rPr>
              <a:t>Talk about room at the bottom!</a:t>
            </a:r>
            <a:br>
              <a:rPr lang="en-US" sz="2400" b="1" i="1">
                <a:solidFill>
                  <a:srgbClr val="FF0000"/>
                </a:solidFill>
              </a:rPr>
            </a:br>
            <a:r>
              <a:rPr lang="en-US" sz="2400" b="1" i="1">
                <a:solidFill>
                  <a:srgbClr val="FF0000"/>
                </a:solidFill>
              </a:rPr>
              <a:t>Thanks, Dick F.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idx="4294967295"/>
          </p:nvPr>
        </p:nvSpPr>
        <p:spPr/>
        <p:txBody>
          <a:bodyPr/>
          <a:lstStyle/>
          <a:p>
            <a:pPr eaLnBrk="1" hangingPunct="1"/>
            <a:r>
              <a:rPr lang="en-US" altLang="en-US" smtClean="0"/>
              <a:t>To this…</a:t>
            </a:r>
          </a:p>
        </p:txBody>
      </p:sp>
      <p:pic>
        <p:nvPicPr>
          <p:cNvPr id="84994" name="Picture 3"/>
          <p:cNvPicPr>
            <a:picLocks noChangeAspect="1" noChangeArrowheads="1"/>
          </p:cNvPicPr>
          <p:nvPr/>
        </p:nvPicPr>
        <p:blipFill>
          <a:blip r:embed="rId2"/>
          <a:srcRect/>
          <a:stretch>
            <a:fillRect/>
          </a:stretch>
        </p:blipFill>
        <p:spPr bwMode="auto">
          <a:xfrm>
            <a:off x="1146175" y="1447800"/>
            <a:ext cx="6931025"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idx="4294967295"/>
          </p:nvPr>
        </p:nvSpPr>
        <p:spPr>
          <a:xfrm>
            <a:off x="457200" y="76200"/>
            <a:ext cx="8229600" cy="1143000"/>
          </a:xfrm>
        </p:spPr>
        <p:txBody>
          <a:bodyPr/>
          <a:lstStyle/>
          <a:p>
            <a:pPr eaLnBrk="1" hangingPunct="1"/>
            <a:r>
              <a:rPr lang="en-US" altLang="en-US" smtClean="0"/>
              <a:t>…and this…</a:t>
            </a:r>
          </a:p>
        </p:txBody>
      </p:sp>
      <p:grpSp>
        <p:nvGrpSpPr>
          <p:cNvPr id="86018" name="Group 1029"/>
          <p:cNvGrpSpPr>
            <a:grpSpLocks/>
          </p:cNvGrpSpPr>
          <p:nvPr/>
        </p:nvGrpSpPr>
        <p:grpSpPr bwMode="auto">
          <a:xfrm>
            <a:off x="115888" y="1219200"/>
            <a:ext cx="8875712" cy="5511800"/>
            <a:chOff x="-16" y="830"/>
            <a:chExt cx="5776" cy="3490"/>
          </a:xfrm>
        </p:grpSpPr>
        <p:sp>
          <p:nvSpPr>
            <p:cNvPr id="4" name="Rectangle 1030"/>
            <p:cNvSpPr>
              <a:spLocks noChangeArrowheads="1"/>
            </p:cNvSpPr>
            <p:nvPr/>
          </p:nvSpPr>
          <p:spPr bwMode="auto">
            <a:xfrm>
              <a:off x="-1" y="2319"/>
              <a:ext cx="2309" cy="404"/>
            </a:xfrm>
            <a:prstGeom prst="rect">
              <a:avLst/>
            </a:prstGeom>
            <a:noFill/>
            <a:ln>
              <a:noFill/>
            </a:ln>
            <a:effectLst/>
            <a:extLst>
              <a:ext uri="{909E8E84-426E-40DD-AFC4-6F175D3DCCD1}"/>
              <a:ext uri="{91240B29-F687-4F45-9708-019B960494DF}"/>
              <a:ext uri="{AF507438-7753-43E0-B8FC-AC1667EBCBE1}"/>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San Francisco ‘00</a:t>
              </a:r>
            </a:p>
          </p:txBody>
        </p:sp>
        <p:sp>
          <p:nvSpPr>
            <p:cNvPr id="5" name="Rectangle 1031"/>
            <p:cNvSpPr>
              <a:spLocks noChangeArrowheads="1"/>
            </p:cNvSpPr>
            <p:nvPr/>
          </p:nvSpPr>
          <p:spPr bwMode="auto">
            <a:xfrm>
              <a:off x="2057" y="1317"/>
              <a:ext cx="1580" cy="404"/>
            </a:xfrm>
            <a:prstGeom prst="rect">
              <a:avLst/>
            </a:prstGeom>
            <a:noFill/>
            <a:ln>
              <a:noFill/>
            </a:ln>
            <a:effectLst/>
            <a:extLst>
              <a:ext uri="{909E8E84-426E-40DD-AFC4-6F175D3DCCD1}"/>
              <a:ext uri="{91240B29-F687-4F45-9708-019B960494DF}"/>
              <a:ext uri="{AF507438-7753-43E0-B8FC-AC1667EBCBE1}"/>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Chicago ‘99</a:t>
              </a:r>
            </a:p>
          </p:txBody>
        </p:sp>
        <p:sp>
          <p:nvSpPr>
            <p:cNvPr id="6" name="Rectangle 1032"/>
            <p:cNvSpPr>
              <a:spLocks noChangeArrowheads="1"/>
            </p:cNvSpPr>
            <p:nvPr/>
          </p:nvSpPr>
          <p:spPr bwMode="auto">
            <a:xfrm>
              <a:off x="1358" y="3707"/>
              <a:ext cx="2164" cy="404"/>
            </a:xfrm>
            <a:prstGeom prst="rect">
              <a:avLst/>
            </a:prstGeom>
            <a:noFill/>
            <a:ln>
              <a:noFill/>
            </a:ln>
            <a:effectLst/>
            <a:extLst>
              <a:ext uri="{909E8E84-426E-40DD-AFC4-6F175D3DCCD1}"/>
              <a:ext uri="{91240B29-F687-4F45-9708-019B960494DF}"/>
              <a:ext uri="{AF507438-7753-43E0-B8FC-AC1667EBCBE1}"/>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New Orleans ‘99</a:t>
              </a:r>
            </a:p>
          </p:txBody>
        </p:sp>
        <p:sp>
          <p:nvSpPr>
            <p:cNvPr id="7" name="Rectangle 1033"/>
            <p:cNvSpPr>
              <a:spLocks noChangeArrowheads="1"/>
            </p:cNvSpPr>
            <p:nvPr/>
          </p:nvSpPr>
          <p:spPr bwMode="auto">
            <a:xfrm>
              <a:off x="3181" y="2919"/>
              <a:ext cx="1500" cy="404"/>
            </a:xfrm>
            <a:prstGeom prst="rect">
              <a:avLst/>
            </a:prstGeom>
            <a:noFill/>
            <a:ln>
              <a:noFill/>
            </a:ln>
            <a:effectLst/>
            <a:extLst>
              <a:ext uri="{909E8E84-426E-40DD-AFC4-6F175D3DCCD1}"/>
              <a:ext uri="{91240B29-F687-4F45-9708-019B960494DF}"/>
              <a:ext uri="{AF507438-7753-43E0-B8FC-AC1667EBCBE1}"/>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Atlanta ‘99</a:t>
              </a:r>
            </a:p>
          </p:txBody>
        </p:sp>
        <p:sp>
          <p:nvSpPr>
            <p:cNvPr id="8" name="Rectangle 1034"/>
            <p:cNvSpPr>
              <a:spLocks noChangeArrowheads="1"/>
            </p:cNvSpPr>
            <p:nvPr/>
          </p:nvSpPr>
          <p:spPr bwMode="auto">
            <a:xfrm>
              <a:off x="3722" y="2193"/>
              <a:ext cx="1742" cy="404"/>
            </a:xfrm>
            <a:prstGeom prst="rect">
              <a:avLst/>
            </a:prstGeom>
            <a:noFill/>
            <a:ln>
              <a:noFill/>
            </a:ln>
            <a:effectLst/>
            <a:extLst>
              <a:ext uri="{909E8E84-426E-40DD-AFC4-6F175D3DCCD1}"/>
              <a:ext uri="{91240B29-F687-4F45-9708-019B960494DF}"/>
              <a:ext uri="{AF507438-7753-43E0-B8FC-AC1667EBCBE1}"/>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Delaware ‘99</a:t>
              </a:r>
            </a:p>
          </p:txBody>
        </p:sp>
        <p:sp>
          <p:nvSpPr>
            <p:cNvPr id="9" name="Rectangle 1035"/>
            <p:cNvSpPr>
              <a:spLocks noChangeArrowheads="1"/>
            </p:cNvSpPr>
            <p:nvPr/>
          </p:nvSpPr>
          <p:spPr bwMode="auto">
            <a:xfrm>
              <a:off x="3891" y="1209"/>
              <a:ext cx="1828" cy="404"/>
            </a:xfrm>
            <a:prstGeom prst="rect">
              <a:avLst/>
            </a:prstGeom>
            <a:noFill/>
            <a:ln>
              <a:noFill/>
            </a:ln>
            <a:effectLst/>
            <a:extLst>
              <a:ext uri="{909E8E84-426E-40DD-AFC4-6F175D3DCCD1}"/>
              <a:ext uri="{91240B29-F687-4F45-9708-019B960494DF}"/>
              <a:ext uri="{AF507438-7753-43E0-B8FC-AC1667EBCBE1}"/>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New York ‘99</a:t>
              </a:r>
            </a:p>
          </p:txBody>
        </p:sp>
        <p:sp>
          <p:nvSpPr>
            <p:cNvPr id="10" name="Rectangle 1036"/>
            <p:cNvSpPr>
              <a:spLocks noChangeArrowheads="1"/>
            </p:cNvSpPr>
            <p:nvPr/>
          </p:nvSpPr>
          <p:spPr bwMode="auto">
            <a:xfrm>
              <a:off x="2643" y="830"/>
              <a:ext cx="1446" cy="404"/>
            </a:xfrm>
            <a:prstGeom prst="rect">
              <a:avLst/>
            </a:prstGeom>
            <a:noFill/>
            <a:ln>
              <a:noFill/>
            </a:ln>
            <a:effectLst/>
            <a:extLst>
              <a:ext uri="{909E8E84-426E-40DD-AFC4-6F175D3DCCD1}"/>
              <a:ext uri="{91240B29-F687-4F45-9708-019B960494DF}"/>
              <a:ext uri="{AF507438-7753-43E0-B8FC-AC1667EBCBE1}"/>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Detroit ‘00</a:t>
              </a:r>
            </a:p>
          </p:txBody>
        </p:sp>
        <p:sp>
          <p:nvSpPr>
            <p:cNvPr id="11" name="Rectangle 1037"/>
            <p:cNvSpPr>
              <a:spLocks noChangeArrowheads="1"/>
            </p:cNvSpPr>
            <p:nvPr/>
          </p:nvSpPr>
          <p:spPr bwMode="auto">
            <a:xfrm>
              <a:off x="12" y="1011"/>
              <a:ext cx="1972" cy="404"/>
            </a:xfrm>
            <a:prstGeom prst="rect">
              <a:avLst/>
            </a:prstGeom>
            <a:noFill/>
            <a:ln>
              <a:noFill/>
            </a:ln>
            <a:effectLst/>
            <a:extLst>
              <a:ext uri="{909E8E84-426E-40DD-AFC4-6F175D3DCCD1}"/>
              <a:ext uri="{91240B29-F687-4F45-9708-019B960494DF}"/>
              <a:ext uri="{AF507438-7753-43E0-B8FC-AC1667EBCBE1}"/>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West Coast ’96</a:t>
              </a:r>
            </a:p>
          </p:txBody>
        </p:sp>
        <p:sp>
          <p:nvSpPr>
            <p:cNvPr id="12" name="Rectangle 1038"/>
            <p:cNvSpPr>
              <a:spLocks noChangeArrowheads="1"/>
            </p:cNvSpPr>
            <p:nvPr/>
          </p:nvSpPr>
          <p:spPr bwMode="auto">
            <a:xfrm>
              <a:off x="2766" y="2064"/>
              <a:ext cx="228" cy="192"/>
            </a:xfrm>
            <a:prstGeom prst="rect">
              <a:avLst/>
            </a:prstGeom>
            <a:noFill/>
            <a:ln>
              <a:noFill/>
            </a:ln>
            <a:effectLst/>
            <a:extLst>
              <a:ext uri="{909E8E84-426E-40DD-AFC4-6F175D3DCCD1}"/>
              <a:ext uri="{91240B29-F687-4F45-9708-019B960494DF}"/>
              <a:ext uri="{AF507438-7753-43E0-B8FC-AC1667EBCBE1}"/>
            </a:extLst>
          </p:spPr>
          <p:txBody>
            <a:bodyPr wrap="none" lIns="92075" tIns="46038" rIns="92075" bIns="46038">
              <a:spAutoFit/>
            </a:bodyPr>
            <a:lstStyle/>
            <a:p>
              <a:pPr algn="ctr" eaLnBrk="0" fontAlgn="auto" hangingPunct="0">
                <a:spcBef>
                  <a:spcPts val="0"/>
                </a:spcBef>
                <a:spcAft>
                  <a:spcPts val="0"/>
                </a:spcAft>
                <a:defRPr/>
              </a:pPr>
              <a:r>
                <a:rPr lang="en-US" sz="1400" kern="0">
                  <a:solidFill>
                    <a:srgbClr val="FFFFFF"/>
                  </a:solidFill>
                  <a:latin typeface="Times" pitchFamily="18" charset="0"/>
                  <a:cs typeface="+mn-cs"/>
                </a:rPr>
                <a:t>18</a:t>
              </a:r>
            </a:p>
          </p:txBody>
        </p:sp>
        <p:sp>
          <p:nvSpPr>
            <p:cNvPr id="13" name="Rectangle 1039"/>
            <p:cNvSpPr>
              <a:spLocks noChangeArrowheads="1"/>
            </p:cNvSpPr>
            <p:nvPr/>
          </p:nvSpPr>
          <p:spPr bwMode="auto">
            <a:xfrm>
              <a:off x="2766" y="2064"/>
              <a:ext cx="228" cy="192"/>
            </a:xfrm>
            <a:prstGeom prst="rect">
              <a:avLst/>
            </a:prstGeom>
            <a:noFill/>
            <a:ln>
              <a:noFill/>
            </a:ln>
            <a:effectLst/>
            <a:extLst>
              <a:ext uri="{909E8E84-426E-40DD-AFC4-6F175D3DCCD1}"/>
              <a:ext uri="{91240B29-F687-4F45-9708-019B960494DF}"/>
              <a:ext uri="{AF507438-7753-43E0-B8FC-AC1667EBCBE1}"/>
            </a:extLst>
          </p:spPr>
          <p:txBody>
            <a:bodyPr wrap="none" lIns="92075" tIns="46038" rIns="92075" bIns="46038">
              <a:spAutoFit/>
            </a:bodyPr>
            <a:lstStyle/>
            <a:p>
              <a:pPr algn="ctr" eaLnBrk="0" fontAlgn="auto" hangingPunct="0">
                <a:spcBef>
                  <a:spcPts val="0"/>
                </a:spcBef>
                <a:spcAft>
                  <a:spcPts val="0"/>
                </a:spcAft>
                <a:defRPr/>
              </a:pPr>
              <a:r>
                <a:rPr lang="en-US" sz="1400" kern="0">
                  <a:solidFill>
                    <a:srgbClr val="FFFFFF"/>
                  </a:solidFill>
                  <a:latin typeface="Times" pitchFamily="18" charset="0"/>
                  <a:cs typeface="+mn-cs"/>
                </a:rPr>
                <a:t>18</a:t>
              </a:r>
            </a:p>
          </p:txBody>
        </p:sp>
        <p:sp>
          <p:nvSpPr>
            <p:cNvPr id="14" name="Rectangle 1040"/>
            <p:cNvSpPr>
              <a:spLocks noChangeArrowheads="1"/>
            </p:cNvSpPr>
            <p:nvPr/>
          </p:nvSpPr>
          <p:spPr bwMode="auto">
            <a:xfrm>
              <a:off x="5088" y="3936"/>
              <a:ext cx="240" cy="192"/>
            </a:xfrm>
            <a:prstGeom prst="rect">
              <a:avLst/>
            </a:prstGeom>
            <a:noFill/>
            <a:ln>
              <a:noFill/>
            </a:ln>
            <a:effectLst/>
            <a:extLst>
              <a:ext uri="{909E8E84-426E-40DD-AFC4-6F175D3DCCD1}"/>
              <a:ext uri="{91240B29-F687-4F45-9708-019B960494DF}"/>
              <a:ext uri="{AF507438-7753-43E0-B8FC-AC1667EBCBE1}"/>
            </a:extLst>
          </p:spPr>
          <p:txBody>
            <a:bodyPr lIns="92075" tIns="46038" rIns="92075" bIns="46038">
              <a:spAutoFit/>
            </a:bodyPr>
            <a:lstStyle/>
            <a:p>
              <a:pPr algn="ctr" eaLnBrk="0" fontAlgn="auto" hangingPunct="0">
                <a:spcBef>
                  <a:spcPct val="50000"/>
                </a:spcBef>
                <a:spcAft>
                  <a:spcPts val="0"/>
                </a:spcAft>
                <a:defRPr/>
              </a:pPr>
              <a:r>
                <a:rPr lang="en-US" sz="1400" b="1" kern="0">
                  <a:solidFill>
                    <a:srgbClr val="FFFFFF"/>
                  </a:solidFill>
                  <a:latin typeface="Times" pitchFamily="18" charset="0"/>
                  <a:cs typeface="+mn-cs"/>
                </a:rPr>
                <a:t>17</a:t>
              </a:r>
            </a:p>
          </p:txBody>
        </p:sp>
        <p:pic>
          <p:nvPicPr>
            <p:cNvPr id="86030" name="Picture 1041"/>
            <p:cNvPicPr>
              <a:picLocks noChangeArrowheads="1"/>
            </p:cNvPicPr>
            <p:nvPr/>
          </p:nvPicPr>
          <p:blipFill>
            <a:blip r:embed="rId2"/>
            <a:srcRect/>
            <a:stretch>
              <a:fillRect/>
            </a:stretch>
          </p:blipFill>
          <p:spPr bwMode="auto">
            <a:xfrm>
              <a:off x="-16" y="839"/>
              <a:ext cx="5776" cy="3481"/>
            </a:xfrm>
            <a:prstGeom prst="rect">
              <a:avLst/>
            </a:prstGeom>
            <a:noFill/>
            <a:ln w="9525">
              <a:noFill/>
              <a:miter lim="800000"/>
              <a:headEnd/>
              <a:tailEnd/>
            </a:ln>
          </p:spPr>
        </p:pic>
        <p:sp>
          <p:nvSpPr>
            <p:cNvPr id="16" name="Rectangle 1042"/>
            <p:cNvSpPr>
              <a:spLocks noChangeArrowheads="1"/>
            </p:cNvSpPr>
            <p:nvPr/>
          </p:nvSpPr>
          <p:spPr bwMode="auto">
            <a:xfrm>
              <a:off x="560" y="2661"/>
              <a:ext cx="2308" cy="398"/>
            </a:xfrm>
            <a:prstGeom prst="rect">
              <a:avLst/>
            </a:prstGeom>
            <a:noFill/>
            <a:ln>
              <a:noFill/>
            </a:ln>
            <a:effectLst/>
            <a:extLst>
              <a:ext uri="{909E8E84-426E-40DD-AFC4-6F175D3DCCD1}"/>
              <a:ext uri="{91240B29-F687-4F45-9708-019B960494DF}"/>
              <a:ext uri="{AF507438-7753-43E0-B8FC-AC1667EBCBE1}"/>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San Francisco ‘00</a:t>
              </a:r>
            </a:p>
          </p:txBody>
        </p:sp>
        <p:sp>
          <p:nvSpPr>
            <p:cNvPr id="17" name="Rectangle 1043"/>
            <p:cNvSpPr>
              <a:spLocks noChangeArrowheads="1"/>
            </p:cNvSpPr>
            <p:nvPr/>
          </p:nvSpPr>
          <p:spPr bwMode="auto">
            <a:xfrm>
              <a:off x="2078" y="1227"/>
              <a:ext cx="1580" cy="404"/>
            </a:xfrm>
            <a:prstGeom prst="rect">
              <a:avLst/>
            </a:prstGeom>
            <a:noFill/>
            <a:ln>
              <a:noFill/>
            </a:ln>
            <a:effectLst/>
            <a:extLst>
              <a:ext uri="{909E8E84-426E-40DD-AFC4-6F175D3DCCD1}"/>
              <a:ext uri="{91240B29-F687-4F45-9708-019B960494DF}"/>
              <a:ext uri="{AF507438-7753-43E0-B8FC-AC1667EBCBE1}"/>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Chicago ‘99</a:t>
              </a:r>
            </a:p>
          </p:txBody>
        </p:sp>
        <p:sp>
          <p:nvSpPr>
            <p:cNvPr id="18" name="Rectangle 1044"/>
            <p:cNvSpPr>
              <a:spLocks noChangeArrowheads="1"/>
            </p:cNvSpPr>
            <p:nvPr/>
          </p:nvSpPr>
          <p:spPr bwMode="auto">
            <a:xfrm>
              <a:off x="1358" y="3707"/>
              <a:ext cx="2164" cy="404"/>
            </a:xfrm>
            <a:prstGeom prst="rect">
              <a:avLst/>
            </a:prstGeom>
            <a:noFill/>
            <a:ln>
              <a:noFill/>
            </a:ln>
            <a:effectLst/>
            <a:extLst>
              <a:ext uri="{909E8E84-426E-40DD-AFC4-6F175D3DCCD1}"/>
              <a:ext uri="{91240B29-F687-4F45-9708-019B960494DF}"/>
              <a:ext uri="{AF507438-7753-43E0-B8FC-AC1667EBCBE1}"/>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New Orleans ‘99</a:t>
              </a:r>
            </a:p>
          </p:txBody>
        </p:sp>
        <p:sp>
          <p:nvSpPr>
            <p:cNvPr id="19" name="Rectangle 1045"/>
            <p:cNvSpPr>
              <a:spLocks noChangeArrowheads="1"/>
            </p:cNvSpPr>
            <p:nvPr/>
          </p:nvSpPr>
          <p:spPr bwMode="auto">
            <a:xfrm>
              <a:off x="3181" y="2919"/>
              <a:ext cx="1500" cy="404"/>
            </a:xfrm>
            <a:prstGeom prst="rect">
              <a:avLst/>
            </a:prstGeom>
            <a:noFill/>
            <a:ln>
              <a:noFill/>
            </a:ln>
            <a:effectLst/>
            <a:extLst>
              <a:ext uri="{909E8E84-426E-40DD-AFC4-6F175D3DCCD1}"/>
              <a:ext uri="{91240B29-F687-4F45-9708-019B960494DF}"/>
              <a:ext uri="{AF507438-7753-43E0-B8FC-AC1667EBCBE1}"/>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Atlanta ‘99</a:t>
              </a:r>
            </a:p>
          </p:txBody>
        </p:sp>
        <p:sp>
          <p:nvSpPr>
            <p:cNvPr id="20" name="Rectangle 1046"/>
            <p:cNvSpPr>
              <a:spLocks noChangeArrowheads="1"/>
            </p:cNvSpPr>
            <p:nvPr/>
          </p:nvSpPr>
          <p:spPr bwMode="auto">
            <a:xfrm>
              <a:off x="3932" y="1029"/>
              <a:ext cx="1828" cy="404"/>
            </a:xfrm>
            <a:prstGeom prst="rect">
              <a:avLst/>
            </a:prstGeom>
            <a:noFill/>
            <a:ln>
              <a:noFill/>
            </a:ln>
            <a:effectLst/>
            <a:extLst>
              <a:ext uri="{909E8E84-426E-40DD-AFC4-6F175D3DCCD1}"/>
              <a:ext uri="{91240B29-F687-4F45-9708-019B960494DF}"/>
              <a:ext uri="{AF507438-7753-43E0-B8FC-AC1667EBCBE1}"/>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New York ‘99</a:t>
              </a:r>
            </a:p>
          </p:txBody>
        </p:sp>
        <p:sp>
          <p:nvSpPr>
            <p:cNvPr id="21" name="Rectangle 1047"/>
            <p:cNvSpPr>
              <a:spLocks noChangeArrowheads="1"/>
            </p:cNvSpPr>
            <p:nvPr/>
          </p:nvSpPr>
          <p:spPr bwMode="auto">
            <a:xfrm>
              <a:off x="429" y="1406"/>
              <a:ext cx="1443" cy="404"/>
            </a:xfrm>
            <a:prstGeom prst="rect">
              <a:avLst/>
            </a:prstGeom>
            <a:noFill/>
            <a:ln>
              <a:noFill/>
            </a:ln>
            <a:effectLst/>
            <a:extLst>
              <a:ext uri="{909E8E84-426E-40DD-AFC4-6F175D3DCCD1}"/>
              <a:ext uri="{91240B29-F687-4F45-9708-019B960494DF}"/>
              <a:ext uri="{AF507438-7753-43E0-B8FC-AC1667EBCBE1}"/>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Detroit ‘00</a:t>
              </a:r>
            </a:p>
          </p:txBody>
        </p:sp>
        <p:sp>
          <p:nvSpPr>
            <p:cNvPr id="22" name="Rectangle 1048"/>
            <p:cNvSpPr>
              <a:spLocks noChangeArrowheads="1"/>
            </p:cNvSpPr>
            <p:nvPr/>
          </p:nvSpPr>
          <p:spPr bwMode="auto">
            <a:xfrm>
              <a:off x="3334" y="2138"/>
              <a:ext cx="1972" cy="404"/>
            </a:xfrm>
            <a:prstGeom prst="rect">
              <a:avLst/>
            </a:prstGeom>
            <a:noFill/>
            <a:ln>
              <a:noFill/>
            </a:ln>
            <a:effectLst/>
            <a:extLst>
              <a:ext uri="{909E8E84-426E-40DD-AFC4-6F175D3DCCD1}"/>
              <a:ext uri="{91240B29-F687-4F45-9708-019B960494DF}"/>
              <a:ext uri="{AF507438-7753-43E0-B8FC-AC1667EBCBE1}"/>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West Coast ’96</a:t>
              </a:r>
            </a:p>
          </p:txBody>
        </p:sp>
        <p:sp>
          <p:nvSpPr>
            <p:cNvPr id="23" name="Rectangle 1049"/>
            <p:cNvSpPr>
              <a:spLocks noChangeArrowheads="1"/>
            </p:cNvSpPr>
            <p:nvPr/>
          </p:nvSpPr>
          <p:spPr bwMode="auto">
            <a:xfrm>
              <a:off x="48" y="1879"/>
              <a:ext cx="3060" cy="404"/>
            </a:xfrm>
            <a:prstGeom prst="rect">
              <a:avLst/>
            </a:prstGeom>
            <a:solidFill>
              <a:srgbClr val="1C1C1C"/>
            </a:solidFill>
            <a:ln>
              <a:noFill/>
            </a:ln>
            <a:effectLst/>
            <a:extLst>
              <a:ext uri="{91240B29-F687-4F45-9708-019B960494DF}"/>
              <a:ext uri="{AF507438-7753-43E0-B8FC-AC1667EBCBE1}"/>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Northern California ‘01</a:t>
              </a:r>
            </a:p>
          </p:txBody>
        </p:sp>
        <p:sp>
          <p:nvSpPr>
            <p:cNvPr id="24" name="Rectangle 1050"/>
            <p:cNvSpPr>
              <a:spLocks noChangeArrowheads="1"/>
            </p:cNvSpPr>
            <p:nvPr/>
          </p:nvSpPr>
          <p:spPr bwMode="auto">
            <a:xfrm>
              <a:off x="506" y="3261"/>
              <a:ext cx="1742" cy="404"/>
            </a:xfrm>
            <a:prstGeom prst="rect">
              <a:avLst/>
            </a:prstGeom>
            <a:noFill/>
            <a:ln>
              <a:noFill/>
            </a:ln>
            <a:effectLst/>
            <a:extLst>
              <a:ext uri="{909E8E84-426E-40DD-AFC4-6F175D3DCCD1}"/>
              <a:ext uri="{91240B29-F687-4F45-9708-019B960494DF}"/>
              <a:ext uri="{AF507438-7753-43E0-B8FC-AC1667EBCBE1}"/>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Delaware ‘99</a:t>
              </a:r>
            </a:p>
          </p:txBody>
        </p:sp>
        <p:sp>
          <p:nvSpPr>
            <p:cNvPr id="25" name="Rectangle 1051"/>
            <p:cNvSpPr>
              <a:spLocks noChangeArrowheads="1"/>
            </p:cNvSpPr>
            <p:nvPr/>
          </p:nvSpPr>
          <p:spPr bwMode="auto">
            <a:xfrm>
              <a:off x="507" y="962"/>
              <a:ext cx="1292" cy="404"/>
            </a:xfrm>
            <a:prstGeom prst="rect">
              <a:avLst/>
            </a:prstGeom>
            <a:noFill/>
            <a:ln>
              <a:noFill/>
            </a:ln>
            <a:effectLst/>
            <a:extLst>
              <a:ext uri="{909E8E84-426E-40DD-AFC4-6F175D3DCCD1}"/>
              <a:ext uri="{91240B29-F687-4F45-9708-019B960494DF}"/>
              <a:ext uri="{AF507438-7753-43E0-B8FC-AC1667EBCBE1}"/>
            </a:extLst>
          </p:spPr>
          <p:txBody>
            <a:bodyPr wrap="none" lIns="92075" tIns="46038" rIns="92075" bIns="46038">
              <a:spAutoFit/>
            </a:bodyPr>
            <a:lstStyle/>
            <a:p>
              <a:pPr algn="ctr" eaLnBrk="0" fontAlgn="auto" hangingPunct="0">
                <a:spcBef>
                  <a:spcPts val="0"/>
                </a:spcBef>
                <a:spcAft>
                  <a:spcPts val="0"/>
                </a:spcAft>
                <a:defRPr/>
              </a:pPr>
              <a:r>
                <a:rPr lang="en-US" sz="3600" b="1" kern="0">
                  <a:solidFill>
                    <a:srgbClr val="FFFFFF"/>
                  </a:solidFill>
                  <a:latin typeface="Times New Roman" pitchFamily="18" charset="0"/>
                  <a:cs typeface="+mn-cs"/>
                </a:rPr>
                <a:t>Texas ‘03</a:t>
              </a: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idx="4294967295"/>
          </p:nvPr>
        </p:nvSpPr>
        <p:spPr>
          <a:xfrm>
            <a:off x="457200" y="76200"/>
            <a:ext cx="8229600" cy="1143000"/>
          </a:xfrm>
        </p:spPr>
        <p:txBody>
          <a:bodyPr/>
          <a:lstStyle/>
          <a:p>
            <a:pPr eaLnBrk="1" hangingPunct="1"/>
            <a:r>
              <a:rPr lang="en-US" altLang="en-US" smtClean="0"/>
              <a:t>…and this!</a:t>
            </a:r>
          </a:p>
        </p:txBody>
      </p:sp>
      <p:pic>
        <p:nvPicPr>
          <p:cNvPr id="87042" name="Picture 3"/>
          <p:cNvPicPr>
            <a:picLocks noChangeAspect="1" noChangeArrowheads="1"/>
          </p:cNvPicPr>
          <p:nvPr/>
        </p:nvPicPr>
        <p:blipFill>
          <a:blip r:embed="rId2"/>
          <a:srcRect/>
          <a:stretch>
            <a:fillRect/>
          </a:stretch>
        </p:blipFill>
        <p:spPr bwMode="auto">
          <a:xfrm>
            <a:off x="1192213" y="1295400"/>
            <a:ext cx="6757987" cy="812800"/>
          </a:xfrm>
          <a:prstGeom prst="rect">
            <a:avLst/>
          </a:prstGeom>
          <a:noFill/>
          <a:ln w="9525">
            <a:noFill/>
            <a:miter lim="800000"/>
            <a:headEnd/>
            <a:tailEnd/>
          </a:ln>
        </p:spPr>
      </p:pic>
      <p:pic>
        <p:nvPicPr>
          <p:cNvPr id="87043" name="Picture 5"/>
          <p:cNvPicPr>
            <a:picLocks noChangeAspect="1" noChangeArrowheads="1"/>
          </p:cNvPicPr>
          <p:nvPr/>
        </p:nvPicPr>
        <p:blipFill>
          <a:blip r:embed="rId3"/>
          <a:srcRect/>
          <a:stretch>
            <a:fillRect/>
          </a:stretch>
        </p:blipFill>
        <p:spPr bwMode="auto">
          <a:xfrm>
            <a:off x="2068513" y="2133600"/>
            <a:ext cx="5005387" cy="1957388"/>
          </a:xfrm>
          <a:prstGeom prst="rect">
            <a:avLst/>
          </a:prstGeom>
          <a:noFill/>
          <a:ln w="9525">
            <a:noFill/>
            <a:miter lim="800000"/>
            <a:headEnd/>
            <a:tailEnd/>
          </a:ln>
        </p:spPr>
      </p:pic>
      <p:sp>
        <p:nvSpPr>
          <p:cNvPr id="87044" name="Rectangle 1"/>
          <p:cNvSpPr>
            <a:spLocks noChangeArrowheads="1"/>
          </p:cNvSpPr>
          <p:nvPr/>
        </p:nvSpPr>
        <p:spPr bwMode="auto">
          <a:xfrm>
            <a:off x="381000" y="4191000"/>
            <a:ext cx="8382000" cy="1230313"/>
          </a:xfrm>
          <a:prstGeom prst="rect">
            <a:avLst/>
          </a:prstGeom>
          <a:noFill/>
          <a:ln w="9525">
            <a:noFill/>
            <a:miter lim="800000"/>
            <a:headEnd/>
            <a:tailEnd/>
          </a:ln>
        </p:spPr>
        <p:txBody>
          <a:bodyPr>
            <a:spAutoFit/>
          </a:bodyPr>
          <a:lstStyle/>
          <a:p>
            <a:r>
              <a:rPr lang="en-US" altLang="en-US" sz="1400"/>
              <a:t>The PUC order is a stunning turnabout on a technology that many consider a key to managing energy use in the future. Utilities around the country have installed the electronic meters -- which can be monitored and adjusted wirelessly -- with little incident. But in Northern California, angry residents have expressed concerns that the meters can lead to overbilling and </a:t>
            </a:r>
            <a:r>
              <a:rPr lang="en-US" altLang="en-US">
                <a:solidFill>
                  <a:srgbClr val="FF0000"/>
                </a:solidFill>
              </a:rPr>
              <a:t>cause health problems</a:t>
            </a:r>
            <a:r>
              <a:rPr lang="en-US" altLang="en-US" sz="1400"/>
              <a:t>, and PG&amp;E has struggled to counter the bad publicity.</a:t>
            </a:r>
          </a:p>
        </p:txBody>
      </p:sp>
      <p:sp>
        <p:nvSpPr>
          <p:cNvPr id="3" name="Rounded Rectangular Callout 2"/>
          <p:cNvSpPr>
            <a:spLocks noChangeArrowheads="1"/>
          </p:cNvSpPr>
          <p:nvPr/>
        </p:nvSpPr>
        <p:spPr bwMode="auto">
          <a:xfrm>
            <a:off x="2068513" y="5638800"/>
            <a:ext cx="4713287" cy="838200"/>
          </a:xfrm>
          <a:prstGeom prst="wedgeRoundRectCallout">
            <a:avLst>
              <a:gd name="adj1" fmla="val 34477"/>
              <a:gd name="adj2" fmla="val -106940"/>
              <a:gd name="adj3" fmla="val 16667"/>
            </a:avLst>
          </a:prstGeom>
          <a:solidFill>
            <a:schemeClr val="accent1"/>
          </a:solidFill>
          <a:ln w="9525" algn="ctr">
            <a:solidFill>
              <a:schemeClr val="tx1"/>
            </a:solidFill>
            <a:round/>
            <a:headEnd/>
            <a:tailEnd/>
          </a:ln>
        </p:spPr>
        <p:txBody>
          <a:bodyPr/>
          <a:lstStyle/>
          <a:p>
            <a:pPr algn="ctr"/>
            <a:r>
              <a:rPr lang="en-US" altLang="en-US"/>
              <a:t>Bob Park!</a:t>
            </a:r>
          </a:p>
          <a:p>
            <a:pPr algn="ctr"/>
            <a:r>
              <a:rPr lang="en-US" altLang="en-US"/>
              <a:t>Where are you when we need you!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idx="4294967295"/>
          </p:nvPr>
        </p:nvSpPr>
        <p:spPr>
          <a:xfrm>
            <a:off x="457200" y="0"/>
            <a:ext cx="8229600" cy="1143000"/>
          </a:xfrm>
        </p:spPr>
        <p:txBody>
          <a:bodyPr/>
          <a:lstStyle/>
          <a:p>
            <a:pPr eaLnBrk="1" hangingPunct="1"/>
            <a:r>
              <a:rPr lang="en-US" altLang="en-US" smtClean="0"/>
              <a:t>…and…Finally This!</a:t>
            </a:r>
          </a:p>
        </p:txBody>
      </p:sp>
      <p:grpSp>
        <p:nvGrpSpPr>
          <p:cNvPr id="88066" name="Group 3"/>
          <p:cNvGrpSpPr>
            <a:grpSpLocks/>
          </p:cNvGrpSpPr>
          <p:nvPr/>
        </p:nvGrpSpPr>
        <p:grpSpPr bwMode="auto">
          <a:xfrm>
            <a:off x="609600" y="1219200"/>
            <a:ext cx="7924800" cy="4714875"/>
            <a:chOff x="609600" y="1071563"/>
            <a:chExt cx="7924800" cy="4714875"/>
          </a:xfrm>
        </p:grpSpPr>
        <p:pic>
          <p:nvPicPr>
            <p:cNvPr id="88068" name="Picture 2"/>
            <p:cNvPicPr>
              <a:picLocks noChangeAspect="1" noChangeArrowheads="1"/>
            </p:cNvPicPr>
            <p:nvPr/>
          </p:nvPicPr>
          <p:blipFill>
            <a:blip r:embed="rId2"/>
            <a:srcRect/>
            <a:stretch>
              <a:fillRect/>
            </a:stretch>
          </p:blipFill>
          <p:spPr bwMode="auto">
            <a:xfrm>
              <a:off x="609600" y="1071563"/>
              <a:ext cx="7924800" cy="4714875"/>
            </a:xfrm>
            <a:prstGeom prst="rect">
              <a:avLst/>
            </a:prstGeom>
            <a:noFill/>
            <a:ln w="9525">
              <a:noFill/>
              <a:miter lim="800000"/>
              <a:headEnd/>
              <a:tailEnd/>
            </a:ln>
            <a:effectLst>
              <a:prstShdw prst="shdw13" dist="53882" dir="13500000">
                <a:schemeClr val="bg2">
                  <a:alpha val="50000"/>
                </a:schemeClr>
              </a:prstShdw>
            </a:effectLst>
          </p:spPr>
        </p:pic>
        <p:sp>
          <p:nvSpPr>
            <p:cNvPr id="88069" name="Rectangle 2"/>
            <p:cNvSpPr>
              <a:spLocks noChangeArrowheads="1"/>
            </p:cNvSpPr>
            <p:nvPr/>
          </p:nvSpPr>
          <p:spPr bwMode="auto">
            <a:xfrm>
              <a:off x="5943600" y="5105400"/>
              <a:ext cx="2590800" cy="681038"/>
            </a:xfrm>
            <a:prstGeom prst="rect">
              <a:avLst/>
            </a:prstGeom>
            <a:solidFill>
              <a:schemeClr val="bg1"/>
            </a:solidFill>
            <a:ln w="9525">
              <a:noFill/>
              <a:miter lim="800000"/>
              <a:headEnd/>
              <a:tailEnd/>
            </a:ln>
          </p:spPr>
          <p:txBody>
            <a:bodyPr/>
            <a:lstStyle/>
            <a:p>
              <a:pPr algn="ctr"/>
              <a:endParaRPr lang="en-US" altLang="en-US">
                <a:solidFill>
                  <a:srgbClr val="000000"/>
                </a:solidFill>
              </a:endParaRPr>
            </a:p>
          </p:txBody>
        </p:sp>
      </p:grpSp>
      <p:sp>
        <p:nvSpPr>
          <p:cNvPr id="2" name="Rounded Rectangular Callout 1"/>
          <p:cNvSpPr>
            <a:spLocks noChangeArrowheads="1"/>
          </p:cNvSpPr>
          <p:nvPr/>
        </p:nvSpPr>
        <p:spPr bwMode="auto">
          <a:xfrm>
            <a:off x="4495800" y="5592763"/>
            <a:ext cx="4267200" cy="1036637"/>
          </a:xfrm>
          <a:prstGeom prst="wedgeRoundRectCallout">
            <a:avLst>
              <a:gd name="adj1" fmla="val 4472"/>
              <a:gd name="adj2" fmla="val -289944"/>
              <a:gd name="adj3" fmla="val 16667"/>
            </a:avLst>
          </a:prstGeom>
          <a:solidFill>
            <a:schemeClr val="accent1"/>
          </a:solidFill>
          <a:ln w="9525" algn="ctr">
            <a:solidFill>
              <a:schemeClr val="tx1"/>
            </a:solidFill>
            <a:round/>
            <a:headEnd/>
            <a:tailEnd/>
          </a:ln>
        </p:spPr>
        <p:txBody>
          <a:bodyPr/>
          <a:lstStyle/>
          <a:p>
            <a:pPr algn="ctr"/>
            <a:r>
              <a:rPr lang="en-US" altLang="en-US"/>
              <a:t>Spraying water to cool stressed reactor…Sure.  Duh!  It’s a gas/petrol storage port!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438400" y="685800"/>
            <a:ext cx="3429000" cy="5292725"/>
            <a:chOff x="2438400" y="686360"/>
            <a:chExt cx="3429000" cy="5292132"/>
          </a:xfrm>
        </p:grpSpPr>
        <p:pic>
          <p:nvPicPr>
            <p:cNvPr id="89092" name="Picture 17"/>
            <p:cNvPicPr>
              <a:picLocks noChangeAspect="1" noChangeArrowheads="1"/>
            </p:cNvPicPr>
            <p:nvPr/>
          </p:nvPicPr>
          <p:blipFill>
            <a:blip r:embed="rId2"/>
            <a:srcRect/>
            <a:stretch>
              <a:fillRect/>
            </a:stretch>
          </p:blipFill>
          <p:spPr bwMode="auto">
            <a:xfrm>
              <a:off x="2438400" y="686360"/>
              <a:ext cx="3429000" cy="4555253"/>
            </a:xfrm>
            <a:prstGeom prst="rect">
              <a:avLst/>
            </a:prstGeom>
            <a:noFill/>
            <a:ln w="9525">
              <a:noFill/>
              <a:miter lim="800000"/>
              <a:headEnd/>
              <a:tailEnd/>
            </a:ln>
          </p:spPr>
        </p:pic>
        <p:sp>
          <p:nvSpPr>
            <p:cNvPr id="89093" name="Text Box 25"/>
            <p:cNvSpPr txBox="1">
              <a:spLocks noChangeArrowheads="1"/>
            </p:cNvSpPr>
            <p:nvPr/>
          </p:nvSpPr>
          <p:spPr bwMode="auto">
            <a:xfrm>
              <a:off x="3809378" y="5333723"/>
              <a:ext cx="1454916" cy="644769"/>
            </a:xfrm>
            <a:prstGeom prst="rect">
              <a:avLst/>
            </a:prstGeom>
            <a:noFill/>
            <a:ln w="9525">
              <a:noFill/>
              <a:miter lim="800000"/>
              <a:headEnd/>
              <a:tailEnd/>
            </a:ln>
          </p:spPr>
          <p:txBody>
            <a:bodyPr wrap="none">
              <a:spAutoFit/>
            </a:bodyPr>
            <a:lstStyle/>
            <a:p>
              <a:r>
                <a:rPr lang="en-US" altLang="en-US"/>
                <a:t>Pirelli</a:t>
              </a:r>
            </a:p>
          </p:txBody>
        </p:sp>
      </p:grpSp>
      <p:pic>
        <p:nvPicPr>
          <p:cNvPr id="93186" name="Picture 3"/>
          <p:cNvPicPr>
            <a:picLocks noChangeAspect="1" noChangeArrowheads="1"/>
          </p:cNvPicPr>
          <p:nvPr/>
        </p:nvPicPr>
        <p:blipFill>
          <a:blip r:embed="rId3"/>
          <a:srcRect/>
          <a:stretch>
            <a:fillRect/>
          </a:stretch>
        </p:blipFill>
        <p:spPr bwMode="auto">
          <a:xfrm>
            <a:off x="350838" y="457200"/>
            <a:ext cx="3611562" cy="5783263"/>
          </a:xfrm>
          <a:prstGeom prst="rect">
            <a:avLst/>
          </a:prstGeom>
          <a:noFill/>
          <a:ln w="9525">
            <a:noFill/>
            <a:miter lim="800000"/>
            <a:headEnd/>
            <a:tailEnd/>
          </a:ln>
        </p:spPr>
      </p:pic>
      <p:pic>
        <p:nvPicPr>
          <p:cNvPr id="93187" name="Picture 5"/>
          <p:cNvPicPr>
            <a:picLocks noChangeAspect="1" noChangeArrowheads="1"/>
          </p:cNvPicPr>
          <p:nvPr/>
        </p:nvPicPr>
        <p:blipFill>
          <a:blip r:embed="rId4"/>
          <a:srcRect/>
          <a:stretch>
            <a:fillRect/>
          </a:stretch>
        </p:blipFill>
        <p:spPr bwMode="auto">
          <a:xfrm>
            <a:off x="4419600" y="457200"/>
            <a:ext cx="4400550" cy="5867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nodeType="afterGroup">
                            <p:stCondLst>
                              <p:cond delay="0"/>
                            </p:stCondLst>
                            <p:childTnLst>
                              <p:par>
                                <p:cTn id="8" presetID="2" presetClass="entr" presetSubtype="8" fill="hold" nodeType="afterEffect">
                                  <p:stCondLst>
                                    <p:cond delay="0"/>
                                  </p:stCondLst>
                                  <p:childTnLst>
                                    <p:set>
                                      <p:cBhvr>
                                        <p:cTn id="9" dur="1" fill="hold">
                                          <p:stCondLst>
                                            <p:cond delay="0"/>
                                          </p:stCondLst>
                                        </p:cTn>
                                        <p:tgtEl>
                                          <p:spTgt spid="93186"/>
                                        </p:tgtEl>
                                        <p:attrNameLst>
                                          <p:attrName>style.visibility</p:attrName>
                                        </p:attrNameLst>
                                      </p:cBhvr>
                                      <p:to>
                                        <p:strVal val="visible"/>
                                      </p:to>
                                    </p:set>
                                    <p:anim calcmode="lin" valueType="num">
                                      <p:cBhvr additive="base">
                                        <p:cTn id="10" dur="500" fill="hold"/>
                                        <p:tgtEl>
                                          <p:spTgt spid="93186"/>
                                        </p:tgtEl>
                                        <p:attrNameLst>
                                          <p:attrName>ppt_x</p:attrName>
                                        </p:attrNameLst>
                                      </p:cBhvr>
                                      <p:tavLst>
                                        <p:tav tm="0">
                                          <p:val>
                                            <p:strVal val="0-#ppt_w/2"/>
                                          </p:val>
                                        </p:tav>
                                        <p:tav tm="100000">
                                          <p:val>
                                            <p:strVal val="#ppt_x"/>
                                          </p:val>
                                        </p:tav>
                                      </p:tavLst>
                                    </p:anim>
                                    <p:anim calcmode="lin" valueType="num">
                                      <p:cBhvr additive="base">
                                        <p:cTn id="11" dur="500" fill="hold"/>
                                        <p:tgtEl>
                                          <p:spTgt spid="93186"/>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93187"/>
                                        </p:tgtEl>
                                        <p:attrNameLst>
                                          <p:attrName>style.visibility</p:attrName>
                                        </p:attrNameLst>
                                      </p:cBhvr>
                                      <p:to>
                                        <p:strVal val="visible"/>
                                      </p:to>
                                    </p:set>
                                    <p:anim calcmode="lin" valueType="num">
                                      <p:cBhvr additive="base">
                                        <p:cTn id="14" dur="500" fill="hold"/>
                                        <p:tgtEl>
                                          <p:spTgt spid="93187"/>
                                        </p:tgtEl>
                                        <p:attrNameLst>
                                          <p:attrName>ppt_x</p:attrName>
                                        </p:attrNameLst>
                                      </p:cBhvr>
                                      <p:tavLst>
                                        <p:tav tm="0">
                                          <p:val>
                                            <p:strVal val="1+#ppt_w/2"/>
                                          </p:val>
                                        </p:tav>
                                        <p:tav tm="100000">
                                          <p:val>
                                            <p:strVal val="#ppt_x"/>
                                          </p:val>
                                        </p:tav>
                                      </p:tavLst>
                                    </p:anim>
                                    <p:anim calcmode="lin" valueType="num">
                                      <p:cBhvr additive="base">
                                        <p:cTn id="15" dur="500" fill="hold"/>
                                        <p:tgtEl>
                                          <p:spTgt spid="931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457200" y="152400"/>
            <a:ext cx="8229600" cy="1143000"/>
          </a:xfrm>
        </p:spPr>
        <p:txBody>
          <a:bodyPr/>
          <a:lstStyle/>
          <a:p>
            <a:pPr eaLnBrk="1" hangingPunct="1"/>
            <a:r>
              <a:rPr lang="en-US" smtClean="0"/>
              <a:t>The Energy Enterprise...</a:t>
            </a:r>
          </a:p>
        </p:txBody>
      </p:sp>
      <p:sp>
        <p:nvSpPr>
          <p:cNvPr id="3" name="Content Placeholder 2"/>
          <p:cNvSpPr>
            <a:spLocks noGrp="1"/>
          </p:cNvSpPr>
          <p:nvPr>
            <p:ph idx="1"/>
          </p:nvPr>
        </p:nvSpPr>
        <p:spPr>
          <a:xfrm>
            <a:off x="457200" y="1219200"/>
            <a:ext cx="8229600" cy="4525963"/>
          </a:xfrm>
        </p:spPr>
        <p:txBody>
          <a:bodyPr rtlCol="0">
            <a:normAutofit fontScale="92500" lnSpcReduction="10000"/>
          </a:bodyPr>
          <a:lstStyle/>
          <a:p>
            <a:pPr eaLnBrk="1" fontAlgn="auto" hangingPunct="1">
              <a:spcAft>
                <a:spcPts val="0"/>
              </a:spcAft>
              <a:buFont typeface="Arial" pitchFamily="34" charset="0"/>
              <a:buChar char="•"/>
              <a:defRPr/>
            </a:pPr>
            <a:r>
              <a:rPr lang="en-US" dirty="0" smtClean="0"/>
              <a:t>When I retired from IBM and went to EPRI, I underwent a traumatic revelation from a culture where:</a:t>
            </a:r>
          </a:p>
          <a:p>
            <a:pPr lvl="1" eaLnBrk="1" fontAlgn="auto" hangingPunct="1">
              <a:spcAft>
                <a:spcPts val="0"/>
              </a:spcAft>
              <a:buFont typeface="Arial" pitchFamily="34" charset="0"/>
              <a:buChar char="–"/>
              <a:defRPr/>
            </a:pPr>
            <a:r>
              <a:rPr lang="en-US" dirty="0" smtClean="0"/>
              <a:t>If you made something:</a:t>
            </a:r>
          </a:p>
          <a:p>
            <a:pPr lvl="2" eaLnBrk="1" fontAlgn="auto" hangingPunct="1">
              <a:spcAft>
                <a:spcPts val="0"/>
              </a:spcAft>
              <a:buFont typeface="Arial" pitchFamily="34" charset="0"/>
              <a:buChar char="•"/>
              <a:defRPr/>
            </a:pPr>
            <a:r>
              <a:rPr lang="en-US" dirty="0" smtClean="0"/>
              <a:t>Smaller, cheaper, &amp; which ran faster and cooler,</a:t>
            </a:r>
          </a:p>
          <a:p>
            <a:pPr lvl="2" eaLnBrk="1" fontAlgn="auto" hangingPunct="1">
              <a:spcAft>
                <a:spcPts val="0"/>
              </a:spcAft>
              <a:buFont typeface="Arial" pitchFamily="34" charset="0"/>
              <a:buChar char="•"/>
              <a:defRPr/>
            </a:pPr>
            <a:r>
              <a:rPr lang="en-US" dirty="0" smtClean="0"/>
              <a:t>You WON in the marketplace!</a:t>
            </a:r>
          </a:p>
          <a:p>
            <a:pPr lvl="1" eaLnBrk="1" fontAlgn="auto" hangingPunct="1">
              <a:spcAft>
                <a:spcPts val="0"/>
              </a:spcAft>
              <a:buFont typeface="Arial" pitchFamily="34" charset="0"/>
              <a:buChar char="–"/>
              <a:defRPr/>
            </a:pPr>
            <a:r>
              <a:rPr lang="en-US" dirty="0" smtClean="0"/>
              <a:t>To one where science and technology is at best only 50% of the equation, the rest dominated by politics and societal perception (e.g., policies and legislation motivated by uncertainties underlying the physics of the climate).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idx="4294967295"/>
          </p:nvPr>
        </p:nvSpPr>
        <p:spPr>
          <a:xfrm>
            <a:off x="304800" y="0"/>
            <a:ext cx="8610600" cy="1143000"/>
          </a:xfrm>
        </p:spPr>
        <p:txBody>
          <a:bodyPr/>
          <a:lstStyle/>
          <a:p>
            <a:pPr eaLnBrk="1" hangingPunct="1"/>
            <a:r>
              <a:rPr lang="en-US" altLang="en-US" smtClean="0"/>
              <a:t>My Virtual Grandfather (@ 94)</a:t>
            </a:r>
          </a:p>
        </p:txBody>
      </p:sp>
      <p:pic>
        <p:nvPicPr>
          <p:cNvPr id="91138" name="Picture 2"/>
          <p:cNvPicPr>
            <a:picLocks noChangeAspect="1" noChangeArrowheads="1"/>
          </p:cNvPicPr>
          <p:nvPr/>
        </p:nvPicPr>
        <p:blipFill>
          <a:blip r:embed="rId2"/>
          <a:srcRect/>
          <a:stretch>
            <a:fillRect/>
          </a:stretch>
        </p:blipFill>
        <p:spPr bwMode="auto">
          <a:xfrm>
            <a:off x="771525" y="1143000"/>
            <a:ext cx="7337425" cy="5562600"/>
          </a:xfrm>
          <a:prstGeom prst="rect">
            <a:avLst/>
          </a:prstGeom>
          <a:noFill/>
          <a:ln w="9525">
            <a:noFill/>
            <a:miter lim="800000"/>
            <a:headEnd/>
            <a:tailEnd/>
          </a:ln>
        </p:spPr>
      </p:pic>
      <p:pic>
        <p:nvPicPr>
          <p:cNvPr id="2" name="Picture 1"/>
          <p:cNvPicPr>
            <a:picLocks noChangeAspect="1"/>
          </p:cNvPicPr>
          <p:nvPr/>
        </p:nvPicPr>
        <p:blipFill>
          <a:blip r:embed="rId3"/>
          <a:srcRect/>
          <a:stretch>
            <a:fillRect/>
          </a:stretch>
        </p:blipFill>
        <p:spPr bwMode="auto">
          <a:xfrm>
            <a:off x="0" y="4724400"/>
            <a:ext cx="2844800" cy="213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idx="4294967295"/>
          </p:nvPr>
        </p:nvSpPr>
        <p:spPr>
          <a:xfrm>
            <a:off x="304800" y="76200"/>
            <a:ext cx="8610600" cy="1143000"/>
          </a:xfrm>
        </p:spPr>
        <p:txBody>
          <a:bodyPr/>
          <a:lstStyle/>
          <a:p>
            <a:pPr eaLnBrk="1" hangingPunct="1"/>
            <a:r>
              <a:rPr lang="en-US" altLang="en-US" smtClean="0">
                <a:solidFill>
                  <a:srgbClr val="00B050"/>
                </a:solidFill>
              </a:rPr>
              <a:t>SuperCities &amp; SuperGrids</a:t>
            </a:r>
          </a:p>
        </p:txBody>
      </p:sp>
      <p:sp>
        <p:nvSpPr>
          <p:cNvPr id="92162" name="Text Box 8"/>
          <p:cNvSpPr txBox="1">
            <a:spLocks noChangeArrowheads="1"/>
          </p:cNvSpPr>
          <p:nvPr/>
        </p:nvSpPr>
        <p:spPr bwMode="auto">
          <a:xfrm>
            <a:off x="5472113" y="1171575"/>
            <a:ext cx="3529012" cy="1482725"/>
          </a:xfrm>
          <a:prstGeom prst="rect">
            <a:avLst/>
          </a:prstGeom>
          <a:noFill/>
          <a:ln w="9525">
            <a:noFill/>
            <a:miter lim="800000"/>
            <a:headEnd/>
            <a:tailEnd/>
          </a:ln>
        </p:spPr>
        <p:txBody>
          <a:bodyPr>
            <a:spAutoFit/>
          </a:bodyPr>
          <a:lstStyle/>
          <a:p>
            <a:pPr marL="219075" indent="-219075">
              <a:lnSpc>
                <a:spcPct val="95000"/>
              </a:lnSpc>
              <a:spcBef>
                <a:spcPct val="25000"/>
              </a:spcBef>
              <a:spcAft>
                <a:spcPct val="25000"/>
              </a:spcAft>
              <a:buFontTx/>
              <a:buChar char="•"/>
            </a:pPr>
            <a:r>
              <a:rPr lang="en-US" altLang="en-US" sz="2400">
                <a:solidFill>
                  <a:srgbClr val="454545"/>
                </a:solidFill>
                <a:latin typeface="Calibri" pitchFamily="34" charset="0"/>
              </a:rPr>
              <a:t>Nuclear Power can generate both electricity and hydrogen – “Hydricity”</a:t>
            </a:r>
            <a:endParaRPr lang="en-US" altLang="en-US" sz="2400">
              <a:solidFill>
                <a:srgbClr val="000000"/>
              </a:solidFill>
              <a:latin typeface="Calibri" pitchFamily="34" charset="0"/>
            </a:endParaRPr>
          </a:p>
        </p:txBody>
      </p:sp>
      <p:sp>
        <p:nvSpPr>
          <p:cNvPr id="359433" name="Text Box 9"/>
          <p:cNvSpPr txBox="1">
            <a:spLocks noChangeArrowheads="1"/>
          </p:cNvSpPr>
          <p:nvPr/>
        </p:nvSpPr>
        <p:spPr bwMode="auto">
          <a:xfrm>
            <a:off x="5497513" y="2657475"/>
            <a:ext cx="3529012" cy="1482725"/>
          </a:xfrm>
          <a:prstGeom prst="rect">
            <a:avLst/>
          </a:prstGeom>
          <a:noFill/>
          <a:ln w="9525">
            <a:noFill/>
            <a:miter lim="800000"/>
            <a:headEnd/>
            <a:tailEnd/>
          </a:ln>
        </p:spPr>
        <p:txBody>
          <a:bodyPr>
            <a:spAutoFit/>
          </a:bodyPr>
          <a:lstStyle/>
          <a:p>
            <a:pPr marL="219075" indent="-219075">
              <a:lnSpc>
                <a:spcPct val="95000"/>
              </a:lnSpc>
              <a:spcBef>
                <a:spcPct val="25000"/>
              </a:spcBef>
              <a:spcAft>
                <a:spcPct val="25000"/>
              </a:spcAft>
              <a:buFontTx/>
              <a:buChar char="•"/>
            </a:pPr>
            <a:r>
              <a:rPr lang="en-US" altLang="en-US" sz="2400">
                <a:solidFill>
                  <a:srgbClr val="454545"/>
                </a:solidFill>
                <a:latin typeface="Calibri" pitchFamily="34" charset="0"/>
              </a:rPr>
              <a:t>Hydricity can be distributed in underground pipelines like natural gas</a:t>
            </a:r>
            <a:endParaRPr lang="en-US" altLang="en-US" sz="2400">
              <a:solidFill>
                <a:srgbClr val="000000"/>
              </a:solidFill>
              <a:latin typeface="Calibri" pitchFamily="34" charset="0"/>
            </a:endParaRPr>
          </a:p>
        </p:txBody>
      </p:sp>
      <p:sp>
        <p:nvSpPr>
          <p:cNvPr id="359434" name="Text Box 10"/>
          <p:cNvSpPr txBox="1">
            <a:spLocks noChangeArrowheads="1"/>
          </p:cNvSpPr>
          <p:nvPr/>
        </p:nvSpPr>
        <p:spPr bwMode="auto">
          <a:xfrm>
            <a:off x="5503863" y="4164013"/>
            <a:ext cx="3529012" cy="1135062"/>
          </a:xfrm>
          <a:prstGeom prst="rect">
            <a:avLst/>
          </a:prstGeom>
          <a:noFill/>
          <a:ln w="9525">
            <a:noFill/>
            <a:miter lim="800000"/>
            <a:headEnd/>
            <a:tailEnd/>
          </a:ln>
        </p:spPr>
        <p:txBody>
          <a:bodyPr>
            <a:spAutoFit/>
          </a:bodyPr>
          <a:lstStyle/>
          <a:p>
            <a:pPr marL="219075" indent="-219075">
              <a:lnSpc>
                <a:spcPct val="95000"/>
              </a:lnSpc>
              <a:spcBef>
                <a:spcPct val="25000"/>
              </a:spcBef>
              <a:spcAft>
                <a:spcPct val="25000"/>
              </a:spcAft>
              <a:buFontTx/>
              <a:buChar char="•"/>
            </a:pPr>
            <a:r>
              <a:rPr lang="en-US" altLang="en-US" sz="2400">
                <a:solidFill>
                  <a:srgbClr val="454545"/>
                </a:solidFill>
                <a:latin typeface="Calibri" pitchFamily="34" charset="0"/>
              </a:rPr>
              <a:t>The infrastructure can take the form of a </a:t>
            </a:r>
            <a:r>
              <a:rPr lang="en-US" altLang="en-US" sz="2400" b="1">
                <a:solidFill>
                  <a:srgbClr val="33CC33"/>
                </a:solidFill>
                <a:latin typeface="Calibri" pitchFamily="34" charset="0"/>
              </a:rPr>
              <a:t>SuperGrid</a:t>
            </a:r>
          </a:p>
        </p:txBody>
      </p:sp>
      <p:sp>
        <p:nvSpPr>
          <p:cNvPr id="359435" name="Text Box 11"/>
          <p:cNvSpPr txBox="1">
            <a:spLocks noChangeArrowheads="1"/>
          </p:cNvSpPr>
          <p:nvPr/>
        </p:nvSpPr>
        <p:spPr bwMode="auto">
          <a:xfrm>
            <a:off x="5497513" y="5189538"/>
            <a:ext cx="3529012" cy="787400"/>
          </a:xfrm>
          <a:prstGeom prst="rect">
            <a:avLst/>
          </a:prstGeom>
          <a:noFill/>
          <a:ln w="9525">
            <a:noFill/>
            <a:miter lim="800000"/>
            <a:headEnd/>
            <a:tailEnd/>
          </a:ln>
        </p:spPr>
        <p:txBody>
          <a:bodyPr>
            <a:spAutoFit/>
          </a:bodyPr>
          <a:lstStyle/>
          <a:p>
            <a:pPr marL="219075" indent="-219075">
              <a:lnSpc>
                <a:spcPct val="95000"/>
              </a:lnSpc>
              <a:spcBef>
                <a:spcPct val="25000"/>
              </a:spcBef>
              <a:spcAft>
                <a:spcPct val="25000"/>
              </a:spcAft>
              <a:buFontTx/>
              <a:buChar char="•"/>
            </a:pPr>
            <a:r>
              <a:rPr lang="en-US" altLang="en-US" sz="2400">
                <a:solidFill>
                  <a:srgbClr val="454545"/>
                </a:solidFill>
                <a:latin typeface="Calibri" pitchFamily="34" charset="0"/>
              </a:rPr>
              <a:t>…or a</a:t>
            </a:r>
            <a:br>
              <a:rPr lang="en-US" altLang="en-US" sz="2400">
                <a:solidFill>
                  <a:srgbClr val="454545"/>
                </a:solidFill>
                <a:latin typeface="Calibri" pitchFamily="34" charset="0"/>
              </a:rPr>
            </a:br>
            <a:r>
              <a:rPr lang="en-US" altLang="en-US" sz="2400" b="1">
                <a:solidFill>
                  <a:srgbClr val="0099CC"/>
                </a:solidFill>
                <a:latin typeface="Calibri" pitchFamily="34" charset="0"/>
              </a:rPr>
              <a:t>SuperCity</a:t>
            </a:r>
          </a:p>
        </p:txBody>
      </p:sp>
      <p:grpSp>
        <p:nvGrpSpPr>
          <p:cNvPr id="2" name="Group 150"/>
          <p:cNvGrpSpPr>
            <a:grpSpLocks noChangeAspect="1"/>
          </p:cNvGrpSpPr>
          <p:nvPr/>
        </p:nvGrpSpPr>
        <p:grpSpPr bwMode="auto">
          <a:xfrm>
            <a:off x="331788" y="3827463"/>
            <a:ext cx="4919662" cy="2725737"/>
            <a:chOff x="209" y="2370"/>
            <a:chExt cx="3099" cy="1717"/>
          </a:xfrm>
        </p:grpSpPr>
        <p:sp>
          <p:nvSpPr>
            <p:cNvPr id="92169" name="AutoShape 149"/>
            <p:cNvSpPr>
              <a:spLocks noChangeAspect="1" noChangeArrowheads="1" noTextEdit="1"/>
            </p:cNvSpPr>
            <p:nvPr/>
          </p:nvSpPr>
          <p:spPr bwMode="auto">
            <a:xfrm>
              <a:off x="209" y="2370"/>
              <a:ext cx="3099" cy="1717"/>
            </a:xfrm>
            <a:prstGeom prst="rect">
              <a:avLst/>
            </a:prstGeom>
            <a:noFill/>
            <a:ln w="9525">
              <a:noFill/>
              <a:miter lim="800000"/>
              <a:headEnd/>
              <a:tailEnd/>
            </a:ln>
          </p:spPr>
          <p:txBody>
            <a:bodyPr/>
            <a:lstStyle/>
            <a:p>
              <a:endParaRPr lang="en-US"/>
            </a:p>
          </p:txBody>
        </p:sp>
        <p:pic>
          <p:nvPicPr>
            <p:cNvPr id="92170" name="Picture 151"/>
            <p:cNvPicPr>
              <a:picLocks noChangeAspect="1" noChangeArrowheads="1"/>
            </p:cNvPicPr>
            <p:nvPr/>
          </p:nvPicPr>
          <p:blipFill>
            <a:blip r:embed="rId3"/>
            <a:srcRect/>
            <a:stretch>
              <a:fillRect/>
            </a:stretch>
          </p:blipFill>
          <p:spPr bwMode="auto">
            <a:xfrm>
              <a:off x="209" y="2396"/>
              <a:ext cx="3094" cy="1587"/>
            </a:xfrm>
            <a:prstGeom prst="rect">
              <a:avLst/>
            </a:prstGeom>
            <a:noFill/>
            <a:ln w="9525">
              <a:noFill/>
              <a:miter lim="800000"/>
              <a:headEnd/>
              <a:tailEnd/>
            </a:ln>
          </p:spPr>
        </p:pic>
        <p:sp>
          <p:nvSpPr>
            <p:cNvPr id="92171" name="Rectangle 152"/>
            <p:cNvSpPr>
              <a:spLocks noChangeArrowheads="1"/>
            </p:cNvSpPr>
            <p:nvPr/>
          </p:nvSpPr>
          <p:spPr bwMode="auto">
            <a:xfrm>
              <a:off x="395" y="2544"/>
              <a:ext cx="642"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Supermarket</a:t>
              </a:r>
              <a:endParaRPr lang="en-US" altLang="en-US">
                <a:solidFill>
                  <a:srgbClr val="000000"/>
                </a:solidFill>
                <a:latin typeface="Calibri" pitchFamily="34" charset="0"/>
              </a:endParaRPr>
            </a:p>
          </p:txBody>
        </p:sp>
        <p:sp>
          <p:nvSpPr>
            <p:cNvPr id="92172" name="Rectangle 153"/>
            <p:cNvSpPr>
              <a:spLocks noChangeArrowheads="1"/>
            </p:cNvSpPr>
            <p:nvPr/>
          </p:nvSpPr>
          <p:spPr bwMode="auto">
            <a:xfrm>
              <a:off x="1404" y="2442"/>
              <a:ext cx="323"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School</a:t>
              </a:r>
              <a:endParaRPr lang="en-US" altLang="en-US">
                <a:solidFill>
                  <a:srgbClr val="000000"/>
                </a:solidFill>
                <a:latin typeface="Calibri" pitchFamily="34" charset="0"/>
              </a:endParaRPr>
            </a:p>
          </p:txBody>
        </p:sp>
        <p:sp>
          <p:nvSpPr>
            <p:cNvPr id="92173" name="Rectangle 154"/>
            <p:cNvSpPr>
              <a:spLocks noChangeArrowheads="1"/>
            </p:cNvSpPr>
            <p:nvPr/>
          </p:nvSpPr>
          <p:spPr bwMode="auto">
            <a:xfrm>
              <a:off x="2361" y="2497"/>
              <a:ext cx="274"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Home</a:t>
              </a:r>
              <a:endParaRPr lang="en-US" altLang="en-US">
                <a:solidFill>
                  <a:srgbClr val="000000"/>
                </a:solidFill>
                <a:latin typeface="Calibri" pitchFamily="34" charset="0"/>
              </a:endParaRPr>
            </a:p>
          </p:txBody>
        </p:sp>
        <p:sp>
          <p:nvSpPr>
            <p:cNvPr id="92174" name="Rectangle 155"/>
            <p:cNvSpPr>
              <a:spLocks noChangeArrowheads="1"/>
            </p:cNvSpPr>
            <p:nvPr/>
          </p:nvSpPr>
          <p:spPr bwMode="auto">
            <a:xfrm>
              <a:off x="2685" y="2800"/>
              <a:ext cx="533"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Family Car</a:t>
              </a:r>
              <a:endParaRPr lang="en-US" altLang="en-US">
                <a:solidFill>
                  <a:srgbClr val="000000"/>
                </a:solidFill>
                <a:latin typeface="Calibri" pitchFamily="34" charset="0"/>
              </a:endParaRPr>
            </a:p>
          </p:txBody>
        </p:sp>
        <p:sp>
          <p:nvSpPr>
            <p:cNvPr id="92175" name="Rectangle 156"/>
            <p:cNvSpPr>
              <a:spLocks noChangeArrowheads="1"/>
            </p:cNvSpPr>
            <p:nvPr/>
          </p:nvSpPr>
          <p:spPr bwMode="auto">
            <a:xfrm>
              <a:off x="307" y="3793"/>
              <a:ext cx="236"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DNA</a:t>
              </a:r>
              <a:endParaRPr lang="en-US" altLang="en-US">
                <a:solidFill>
                  <a:srgbClr val="000000"/>
                </a:solidFill>
                <a:latin typeface="Calibri" pitchFamily="34" charset="0"/>
              </a:endParaRPr>
            </a:p>
          </p:txBody>
        </p:sp>
        <p:sp>
          <p:nvSpPr>
            <p:cNvPr id="92176" name="Rectangle 157"/>
            <p:cNvSpPr>
              <a:spLocks noChangeArrowheads="1"/>
            </p:cNvSpPr>
            <p:nvPr/>
          </p:nvSpPr>
          <p:spPr bwMode="auto">
            <a:xfrm>
              <a:off x="541" y="3793"/>
              <a:ext cx="63"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a:t>
              </a:r>
              <a:endParaRPr lang="en-US" altLang="en-US">
                <a:solidFill>
                  <a:srgbClr val="000000"/>
                </a:solidFill>
                <a:latin typeface="Calibri" pitchFamily="34" charset="0"/>
              </a:endParaRPr>
            </a:p>
          </p:txBody>
        </p:sp>
        <p:sp>
          <p:nvSpPr>
            <p:cNvPr id="92177" name="Rectangle 158"/>
            <p:cNvSpPr>
              <a:spLocks noChangeArrowheads="1"/>
            </p:cNvSpPr>
            <p:nvPr/>
          </p:nvSpPr>
          <p:spPr bwMode="auto">
            <a:xfrm>
              <a:off x="604" y="3793"/>
              <a:ext cx="104"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to</a:t>
              </a:r>
              <a:endParaRPr lang="en-US" altLang="en-US">
                <a:solidFill>
                  <a:srgbClr val="000000"/>
                </a:solidFill>
                <a:latin typeface="Calibri" pitchFamily="34" charset="0"/>
              </a:endParaRPr>
            </a:p>
          </p:txBody>
        </p:sp>
        <p:sp>
          <p:nvSpPr>
            <p:cNvPr id="92178" name="Rectangle 159"/>
            <p:cNvSpPr>
              <a:spLocks noChangeArrowheads="1"/>
            </p:cNvSpPr>
            <p:nvPr/>
          </p:nvSpPr>
          <p:spPr bwMode="auto">
            <a:xfrm>
              <a:off x="707" y="3793"/>
              <a:ext cx="63"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a:t>
              </a:r>
              <a:endParaRPr lang="en-US" altLang="en-US">
                <a:solidFill>
                  <a:srgbClr val="000000"/>
                </a:solidFill>
                <a:latin typeface="Calibri" pitchFamily="34" charset="0"/>
              </a:endParaRPr>
            </a:p>
          </p:txBody>
        </p:sp>
        <p:sp>
          <p:nvSpPr>
            <p:cNvPr id="92179" name="Rectangle 160"/>
            <p:cNvSpPr>
              <a:spLocks noChangeArrowheads="1"/>
            </p:cNvSpPr>
            <p:nvPr/>
          </p:nvSpPr>
          <p:spPr bwMode="auto">
            <a:xfrm>
              <a:off x="771" y="3793"/>
              <a:ext cx="508"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order.com</a:t>
              </a:r>
              <a:endParaRPr lang="en-US" altLang="en-US">
                <a:solidFill>
                  <a:srgbClr val="000000"/>
                </a:solidFill>
                <a:latin typeface="Calibri" pitchFamily="34" charset="0"/>
              </a:endParaRPr>
            </a:p>
          </p:txBody>
        </p:sp>
        <p:sp>
          <p:nvSpPr>
            <p:cNvPr id="92180" name="Rectangle 161"/>
            <p:cNvSpPr>
              <a:spLocks noChangeArrowheads="1"/>
            </p:cNvSpPr>
            <p:nvPr/>
          </p:nvSpPr>
          <p:spPr bwMode="auto">
            <a:xfrm>
              <a:off x="1734" y="3310"/>
              <a:ext cx="386"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Nuclear</a:t>
              </a:r>
              <a:endParaRPr lang="en-US" altLang="en-US">
                <a:solidFill>
                  <a:srgbClr val="000000"/>
                </a:solidFill>
                <a:latin typeface="Calibri" pitchFamily="34" charset="0"/>
              </a:endParaRPr>
            </a:p>
          </p:txBody>
        </p:sp>
        <p:sp>
          <p:nvSpPr>
            <p:cNvPr id="92181" name="Rectangle 162"/>
            <p:cNvSpPr>
              <a:spLocks noChangeArrowheads="1"/>
            </p:cNvSpPr>
            <p:nvPr/>
          </p:nvSpPr>
          <p:spPr bwMode="auto">
            <a:xfrm>
              <a:off x="1804" y="3434"/>
              <a:ext cx="245"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plant</a:t>
              </a:r>
              <a:endParaRPr lang="en-US" altLang="en-US">
                <a:solidFill>
                  <a:srgbClr val="000000"/>
                </a:solidFill>
                <a:latin typeface="Calibri" pitchFamily="34" charset="0"/>
              </a:endParaRPr>
            </a:p>
          </p:txBody>
        </p:sp>
        <p:sp>
          <p:nvSpPr>
            <p:cNvPr id="92182" name="Freeform 163"/>
            <p:cNvSpPr>
              <a:spLocks noEditPoints="1"/>
            </p:cNvSpPr>
            <p:nvPr/>
          </p:nvSpPr>
          <p:spPr bwMode="auto">
            <a:xfrm>
              <a:off x="2873" y="2585"/>
              <a:ext cx="146" cy="82"/>
            </a:xfrm>
            <a:custGeom>
              <a:avLst/>
              <a:gdLst>
                <a:gd name="T0" fmla="*/ 146 w 146"/>
                <a:gd name="T1" fmla="*/ 11 h 82"/>
                <a:gd name="T2" fmla="*/ 31 w 146"/>
                <a:gd name="T3" fmla="*/ 73 h 82"/>
                <a:gd name="T4" fmla="*/ 25 w 146"/>
                <a:gd name="T5" fmla="*/ 61 h 82"/>
                <a:gd name="T6" fmla="*/ 140 w 146"/>
                <a:gd name="T7" fmla="*/ 0 h 82"/>
                <a:gd name="T8" fmla="*/ 146 w 146"/>
                <a:gd name="T9" fmla="*/ 11 h 82"/>
                <a:gd name="T10" fmla="*/ 43 w 146"/>
                <a:gd name="T11" fmla="*/ 81 h 82"/>
                <a:gd name="T12" fmla="*/ 0 w 146"/>
                <a:gd name="T13" fmla="*/ 82 h 82"/>
                <a:gd name="T14" fmla="*/ 25 w 146"/>
                <a:gd name="T15" fmla="*/ 47 h 82"/>
                <a:gd name="T16" fmla="*/ 43 w 146"/>
                <a:gd name="T17" fmla="*/ 8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82"/>
                <a:gd name="T29" fmla="*/ 146 w 146"/>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82">
                  <a:moveTo>
                    <a:pt x="146" y="11"/>
                  </a:moveTo>
                  <a:lnTo>
                    <a:pt x="31" y="73"/>
                  </a:lnTo>
                  <a:lnTo>
                    <a:pt x="25" y="61"/>
                  </a:lnTo>
                  <a:lnTo>
                    <a:pt x="140" y="0"/>
                  </a:lnTo>
                  <a:lnTo>
                    <a:pt x="146" y="11"/>
                  </a:lnTo>
                  <a:close/>
                  <a:moveTo>
                    <a:pt x="43" y="81"/>
                  </a:moveTo>
                  <a:lnTo>
                    <a:pt x="0" y="82"/>
                  </a:lnTo>
                  <a:lnTo>
                    <a:pt x="25" y="47"/>
                  </a:lnTo>
                  <a:lnTo>
                    <a:pt x="43" y="81"/>
                  </a:lnTo>
                  <a:close/>
                </a:path>
              </a:pathLst>
            </a:custGeom>
            <a:solidFill>
              <a:srgbClr val="000000"/>
            </a:solidFill>
            <a:ln w="1588">
              <a:solidFill>
                <a:srgbClr val="000000"/>
              </a:solidFill>
              <a:bevel/>
              <a:headEnd/>
              <a:tailEnd/>
            </a:ln>
          </p:spPr>
          <p:txBody>
            <a:bodyPr/>
            <a:lstStyle/>
            <a:p>
              <a:endParaRPr lang="en-US"/>
            </a:p>
          </p:txBody>
        </p:sp>
        <p:sp>
          <p:nvSpPr>
            <p:cNvPr id="92183" name="Rectangle 164"/>
            <p:cNvSpPr>
              <a:spLocks noChangeArrowheads="1"/>
            </p:cNvSpPr>
            <p:nvPr/>
          </p:nvSpPr>
          <p:spPr bwMode="auto">
            <a:xfrm>
              <a:off x="3029" y="2493"/>
              <a:ext cx="80"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H</a:t>
              </a:r>
              <a:endParaRPr lang="en-US" altLang="en-US">
                <a:solidFill>
                  <a:srgbClr val="000000"/>
                </a:solidFill>
                <a:latin typeface="Calibri" pitchFamily="34" charset="0"/>
              </a:endParaRPr>
            </a:p>
          </p:txBody>
        </p:sp>
        <p:sp>
          <p:nvSpPr>
            <p:cNvPr id="92184" name="Rectangle 165"/>
            <p:cNvSpPr>
              <a:spLocks noChangeArrowheads="1"/>
            </p:cNvSpPr>
            <p:nvPr/>
          </p:nvSpPr>
          <p:spPr bwMode="auto">
            <a:xfrm>
              <a:off x="3108" y="2560"/>
              <a:ext cx="44" cy="86"/>
            </a:xfrm>
            <a:prstGeom prst="rect">
              <a:avLst/>
            </a:prstGeom>
            <a:noFill/>
            <a:ln w="9525">
              <a:noFill/>
              <a:miter lim="800000"/>
              <a:headEnd/>
              <a:tailEnd/>
            </a:ln>
          </p:spPr>
          <p:txBody>
            <a:bodyPr wrap="none" lIns="0" tIns="0" rIns="0" bIns="0">
              <a:spAutoFit/>
            </a:bodyPr>
            <a:lstStyle/>
            <a:p>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2185" name="Rectangle 166"/>
            <p:cNvSpPr>
              <a:spLocks noChangeArrowheads="1"/>
            </p:cNvSpPr>
            <p:nvPr/>
          </p:nvSpPr>
          <p:spPr bwMode="auto">
            <a:xfrm>
              <a:off x="2027" y="3743"/>
              <a:ext cx="80"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H</a:t>
              </a:r>
              <a:endParaRPr lang="en-US" altLang="en-US">
                <a:solidFill>
                  <a:srgbClr val="000000"/>
                </a:solidFill>
                <a:latin typeface="Calibri" pitchFamily="34" charset="0"/>
              </a:endParaRPr>
            </a:p>
          </p:txBody>
        </p:sp>
        <p:sp>
          <p:nvSpPr>
            <p:cNvPr id="92186" name="Rectangle 167"/>
            <p:cNvSpPr>
              <a:spLocks noChangeArrowheads="1"/>
            </p:cNvSpPr>
            <p:nvPr/>
          </p:nvSpPr>
          <p:spPr bwMode="auto">
            <a:xfrm>
              <a:off x="2106" y="3810"/>
              <a:ext cx="44" cy="86"/>
            </a:xfrm>
            <a:prstGeom prst="rect">
              <a:avLst/>
            </a:prstGeom>
            <a:noFill/>
            <a:ln w="9525">
              <a:noFill/>
              <a:miter lim="800000"/>
              <a:headEnd/>
              <a:tailEnd/>
            </a:ln>
          </p:spPr>
          <p:txBody>
            <a:bodyPr wrap="none" lIns="0" tIns="0" rIns="0" bIns="0">
              <a:spAutoFit/>
            </a:bodyPr>
            <a:lstStyle/>
            <a:p>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2187" name="Line 168"/>
            <p:cNvSpPr>
              <a:spLocks noChangeShapeType="1"/>
            </p:cNvSpPr>
            <p:nvPr/>
          </p:nvSpPr>
          <p:spPr bwMode="auto">
            <a:xfrm flipV="1">
              <a:off x="2128" y="3610"/>
              <a:ext cx="258" cy="153"/>
            </a:xfrm>
            <a:prstGeom prst="line">
              <a:avLst/>
            </a:prstGeom>
            <a:noFill/>
            <a:ln w="6350" cap="rnd">
              <a:solidFill>
                <a:srgbClr val="000000"/>
              </a:solidFill>
              <a:round/>
              <a:headEnd/>
              <a:tailEnd/>
            </a:ln>
          </p:spPr>
          <p:txBody>
            <a:bodyPr/>
            <a:lstStyle/>
            <a:p>
              <a:endParaRPr lang="en-US"/>
            </a:p>
          </p:txBody>
        </p:sp>
        <p:sp>
          <p:nvSpPr>
            <p:cNvPr id="92188" name="Line 169"/>
            <p:cNvSpPr>
              <a:spLocks noChangeShapeType="1"/>
            </p:cNvSpPr>
            <p:nvPr/>
          </p:nvSpPr>
          <p:spPr bwMode="auto">
            <a:xfrm flipV="1">
              <a:off x="2128" y="3610"/>
              <a:ext cx="372" cy="179"/>
            </a:xfrm>
            <a:prstGeom prst="line">
              <a:avLst/>
            </a:prstGeom>
            <a:noFill/>
            <a:ln w="6350" cap="rnd">
              <a:solidFill>
                <a:srgbClr val="000000"/>
              </a:solidFill>
              <a:round/>
              <a:headEnd/>
              <a:tailEnd/>
            </a:ln>
          </p:spPr>
          <p:txBody>
            <a:bodyPr/>
            <a:lstStyle/>
            <a:p>
              <a:endParaRPr lang="en-US"/>
            </a:p>
          </p:txBody>
        </p:sp>
        <p:sp>
          <p:nvSpPr>
            <p:cNvPr id="92189" name="Rectangle 170"/>
            <p:cNvSpPr>
              <a:spLocks noChangeArrowheads="1"/>
            </p:cNvSpPr>
            <p:nvPr/>
          </p:nvSpPr>
          <p:spPr bwMode="auto">
            <a:xfrm>
              <a:off x="2256" y="3921"/>
              <a:ext cx="554"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HTSC/MgB</a:t>
              </a:r>
              <a:endParaRPr lang="en-US" altLang="en-US">
                <a:solidFill>
                  <a:srgbClr val="000000"/>
                </a:solidFill>
                <a:latin typeface="Calibri" pitchFamily="34" charset="0"/>
              </a:endParaRPr>
            </a:p>
          </p:txBody>
        </p:sp>
        <p:sp>
          <p:nvSpPr>
            <p:cNvPr id="92190" name="Rectangle 171"/>
            <p:cNvSpPr>
              <a:spLocks noChangeArrowheads="1"/>
            </p:cNvSpPr>
            <p:nvPr/>
          </p:nvSpPr>
          <p:spPr bwMode="auto">
            <a:xfrm>
              <a:off x="2806" y="3988"/>
              <a:ext cx="44" cy="86"/>
            </a:xfrm>
            <a:prstGeom prst="rect">
              <a:avLst/>
            </a:prstGeom>
            <a:noFill/>
            <a:ln w="9525">
              <a:noFill/>
              <a:miter lim="800000"/>
              <a:headEnd/>
              <a:tailEnd/>
            </a:ln>
          </p:spPr>
          <p:txBody>
            <a:bodyPr wrap="none" lIns="0" tIns="0" rIns="0" bIns="0">
              <a:spAutoFit/>
            </a:bodyPr>
            <a:lstStyle/>
            <a:p>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2191" name="Line 172"/>
            <p:cNvSpPr>
              <a:spLocks noChangeShapeType="1"/>
            </p:cNvSpPr>
            <p:nvPr/>
          </p:nvSpPr>
          <p:spPr bwMode="auto">
            <a:xfrm flipV="1">
              <a:off x="2386" y="3661"/>
              <a:ext cx="114" cy="230"/>
            </a:xfrm>
            <a:prstGeom prst="line">
              <a:avLst/>
            </a:prstGeom>
            <a:noFill/>
            <a:ln w="6350" cap="rnd">
              <a:solidFill>
                <a:srgbClr val="000000"/>
              </a:solidFill>
              <a:round/>
              <a:headEnd/>
              <a:tailEnd/>
            </a:ln>
          </p:spPr>
          <p:txBody>
            <a:bodyPr/>
            <a:lstStyle/>
            <a:p>
              <a:endParaRPr lang="en-US"/>
            </a:p>
          </p:txBody>
        </p:sp>
        <p:sp>
          <p:nvSpPr>
            <p:cNvPr id="92192" name="Line 173"/>
            <p:cNvSpPr>
              <a:spLocks noChangeShapeType="1"/>
            </p:cNvSpPr>
            <p:nvPr/>
          </p:nvSpPr>
          <p:spPr bwMode="auto">
            <a:xfrm flipV="1">
              <a:off x="2386" y="3738"/>
              <a:ext cx="172" cy="153"/>
            </a:xfrm>
            <a:prstGeom prst="line">
              <a:avLst/>
            </a:prstGeom>
            <a:noFill/>
            <a:ln w="6350" cap="rnd">
              <a:solidFill>
                <a:srgbClr val="000000"/>
              </a:solidFill>
              <a:round/>
              <a:headEnd/>
              <a:tailEnd/>
            </a:ln>
          </p:spPr>
          <p:txBody>
            <a:bodyPr/>
            <a:lstStyle/>
            <a:p>
              <a:endParaRPr lang="en-US"/>
            </a:p>
          </p:txBody>
        </p:sp>
        <p:pic>
          <p:nvPicPr>
            <p:cNvPr id="92193" name="Picture 174"/>
            <p:cNvPicPr>
              <a:picLocks noChangeAspect="1" noChangeArrowheads="1"/>
            </p:cNvPicPr>
            <p:nvPr/>
          </p:nvPicPr>
          <p:blipFill>
            <a:blip r:embed="rId4"/>
            <a:srcRect/>
            <a:stretch>
              <a:fillRect/>
            </a:stretch>
          </p:blipFill>
          <p:spPr bwMode="auto">
            <a:xfrm>
              <a:off x="1034" y="2370"/>
              <a:ext cx="258" cy="267"/>
            </a:xfrm>
            <a:prstGeom prst="rect">
              <a:avLst/>
            </a:prstGeom>
            <a:noFill/>
            <a:ln w="9525">
              <a:noFill/>
              <a:miter lim="800000"/>
              <a:headEnd/>
              <a:tailEnd/>
            </a:ln>
          </p:spPr>
        </p:pic>
        <p:pic>
          <p:nvPicPr>
            <p:cNvPr id="92194" name="Picture 175"/>
            <p:cNvPicPr>
              <a:picLocks noChangeAspect="1" noChangeArrowheads="1"/>
            </p:cNvPicPr>
            <p:nvPr/>
          </p:nvPicPr>
          <p:blipFill>
            <a:blip r:embed="rId3"/>
            <a:srcRect/>
            <a:stretch>
              <a:fillRect/>
            </a:stretch>
          </p:blipFill>
          <p:spPr bwMode="auto">
            <a:xfrm>
              <a:off x="209" y="2396"/>
              <a:ext cx="3094" cy="1587"/>
            </a:xfrm>
            <a:prstGeom prst="rect">
              <a:avLst/>
            </a:prstGeom>
            <a:noFill/>
            <a:ln w="9525">
              <a:noFill/>
              <a:miter lim="800000"/>
              <a:headEnd/>
              <a:tailEnd/>
            </a:ln>
          </p:spPr>
        </p:pic>
        <p:sp>
          <p:nvSpPr>
            <p:cNvPr id="92195" name="Rectangle 176"/>
            <p:cNvSpPr>
              <a:spLocks noChangeArrowheads="1"/>
            </p:cNvSpPr>
            <p:nvPr/>
          </p:nvSpPr>
          <p:spPr bwMode="auto">
            <a:xfrm>
              <a:off x="395" y="2544"/>
              <a:ext cx="642"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Supermarket</a:t>
              </a:r>
              <a:endParaRPr lang="en-US" altLang="en-US">
                <a:solidFill>
                  <a:srgbClr val="000000"/>
                </a:solidFill>
                <a:latin typeface="Calibri" pitchFamily="34" charset="0"/>
              </a:endParaRPr>
            </a:p>
          </p:txBody>
        </p:sp>
        <p:sp>
          <p:nvSpPr>
            <p:cNvPr id="92196" name="Rectangle 177"/>
            <p:cNvSpPr>
              <a:spLocks noChangeArrowheads="1"/>
            </p:cNvSpPr>
            <p:nvPr/>
          </p:nvSpPr>
          <p:spPr bwMode="auto">
            <a:xfrm>
              <a:off x="1404" y="2442"/>
              <a:ext cx="323"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School</a:t>
              </a:r>
              <a:endParaRPr lang="en-US" altLang="en-US">
                <a:solidFill>
                  <a:srgbClr val="000000"/>
                </a:solidFill>
                <a:latin typeface="Calibri" pitchFamily="34" charset="0"/>
              </a:endParaRPr>
            </a:p>
          </p:txBody>
        </p:sp>
        <p:sp>
          <p:nvSpPr>
            <p:cNvPr id="92197" name="Rectangle 178"/>
            <p:cNvSpPr>
              <a:spLocks noChangeArrowheads="1"/>
            </p:cNvSpPr>
            <p:nvPr/>
          </p:nvSpPr>
          <p:spPr bwMode="auto">
            <a:xfrm>
              <a:off x="2361" y="2497"/>
              <a:ext cx="274"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Home</a:t>
              </a:r>
              <a:endParaRPr lang="en-US" altLang="en-US">
                <a:solidFill>
                  <a:srgbClr val="000000"/>
                </a:solidFill>
                <a:latin typeface="Calibri" pitchFamily="34" charset="0"/>
              </a:endParaRPr>
            </a:p>
          </p:txBody>
        </p:sp>
        <p:sp>
          <p:nvSpPr>
            <p:cNvPr id="92198" name="Rectangle 179"/>
            <p:cNvSpPr>
              <a:spLocks noChangeArrowheads="1"/>
            </p:cNvSpPr>
            <p:nvPr/>
          </p:nvSpPr>
          <p:spPr bwMode="auto">
            <a:xfrm>
              <a:off x="2685" y="2800"/>
              <a:ext cx="533"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Family Car</a:t>
              </a:r>
              <a:endParaRPr lang="en-US" altLang="en-US">
                <a:solidFill>
                  <a:srgbClr val="000000"/>
                </a:solidFill>
                <a:latin typeface="Calibri" pitchFamily="34" charset="0"/>
              </a:endParaRPr>
            </a:p>
          </p:txBody>
        </p:sp>
        <p:sp>
          <p:nvSpPr>
            <p:cNvPr id="92199" name="Rectangle 180"/>
            <p:cNvSpPr>
              <a:spLocks noChangeArrowheads="1"/>
            </p:cNvSpPr>
            <p:nvPr/>
          </p:nvSpPr>
          <p:spPr bwMode="auto">
            <a:xfrm>
              <a:off x="307" y="3793"/>
              <a:ext cx="236"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DNA</a:t>
              </a:r>
              <a:endParaRPr lang="en-US" altLang="en-US">
                <a:solidFill>
                  <a:srgbClr val="000000"/>
                </a:solidFill>
                <a:latin typeface="Calibri" pitchFamily="34" charset="0"/>
              </a:endParaRPr>
            </a:p>
          </p:txBody>
        </p:sp>
        <p:sp>
          <p:nvSpPr>
            <p:cNvPr id="92200" name="Rectangle 181"/>
            <p:cNvSpPr>
              <a:spLocks noChangeArrowheads="1"/>
            </p:cNvSpPr>
            <p:nvPr/>
          </p:nvSpPr>
          <p:spPr bwMode="auto">
            <a:xfrm>
              <a:off x="541" y="3793"/>
              <a:ext cx="63"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a:t>
              </a:r>
              <a:endParaRPr lang="en-US" altLang="en-US">
                <a:solidFill>
                  <a:srgbClr val="000000"/>
                </a:solidFill>
                <a:latin typeface="Calibri" pitchFamily="34" charset="0"/>
              </a:endParaRPr>
            </a:p>
          </p:txBody>
        </p:sp>
        <p:sp>
          <p:nvSpPr>
            <p:cNvPr id="92201" name="Rectangle 182"/>
            <p:cNvSpPr>
              <a:spLocks noChangeArrowheads="1"/>
            </p:cNvSpPr>
            <p:nvPr/>
          </p:nvSpPr>
          <p:spPr bwMode="auto">
            <a:xfrm>
              <a:off x="604" y="3793"/>
              <a:ext cx="104"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to</a:t>
              </a:r>
              <a:endParaRPr lang="en-US" altLang="en-US">
                <a:solidFill>
                  <a:srgbClr val="000000"/>
                </a:solidFill>
                <a:latin typeface="Calibri" pitchFamily="34" charset="0"/>
              </a:endParaRPr>
            </a:p>
          </p:txBody>
        </p:sp>
        <p:sp>
          <p:nvSpPr>
            <p:cNvPr id="92202" name="Rectangle 183"/>
            <p:cNvSpPr>
              <a:spLocks noChangeArrowheads="1"/>
            </p:cNvSpPr>
            <p:nvPr/>
          </p:nvSpPr>
          <p:spPr bwMode="auto">
            <a:xfrm>
              <a:off x="707" y="3793"/>
              <a:ext cx="63"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a:t>
              </a:r>
              <a:endParaRPr lang="en-US" altLang="en-US">
                <a:solidFill>
                  <a:srgbClr val="000000"/>
                </a:solidFill>
                <a:latin typeface="Calibri" pitchFamily="34" charset="0"/>
              </a:endParaRPr>
            </a:p>
          </p:txBody>
        </p:sp>
        <p:sp>
          <p:nvSpPr>
            <p:cNvPr id="92203" name="Rectangle 184"/>
            <p:cNvSpPr>
              <a:spLocks noChangeArrowheads="1"/>
            </p:cNvSpPr>
            <p:nvPr/>
          </p:nvSpPr>
          <p:spPr bwMode="auto">
            <a:xfrm>
              <a:off x="771" y="3793"/>
              <a:ext cx="508"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order.com</a:t>
              </a:r>
              <a:endParaRPr lang="en-US" altLang="en-US">
                <a:solidFill>
                  <a:srgbClr val="000000"/>
                </a:solidFill>
                <a:latin typeface="Calibri" pitchFamily="34" charset="0"/>
              </a:endParaRPr>
            </a:p>
          </p:txBody>
        </p:sp>
        <p:sp>
          <p:nvSpPr>
            <p:cNvPr id="92204" name="Rectangle 185"/>
            <p:cNvSpPr>
              <a:spLocks noChangeArrowheads="1"/>
            </p:cNvSpPr>
            <p:nvPr/>
          </p:nvSpPr>
          <p:spPr bwMode="auto">
            <a:xfrm>
              <a:off x="1734" y="3310"/>
              <a:ext cx="386"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Nuclear</a:t>
              </a:r>
              <a:endParaRPr lang="en-US" altLang="en-US">
                <a:solidFill>
                  <a:srgbClr val="000000"/>
                </a:solidFill>
                <a:latin typeface="Calibri" pitchFamily="34" charset="0"/>
              </a:endParaRPr>
            </a:p>
          </p:txBody>
        </p:sp>
        <p:sp>
          <p:nvSpPr>
            <p:cNvPr id="92205" name="Rectangle 186"/>
            <p:cNvSpPr>
              <a:spLocks noChangeArrowheads="1"/>
            </p:cNvSpPr>
            <p:nvPr/>
          </p:nvSpPr>
          <p:spPr bwMode="auto">
            <a:xfrm>
              <a:off x="1804" y="3434"/>
              <a:ext cx="245"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plant</a:t>
              </a:r>
              <a:endParaRPr lang="en-US" altLang="en-US">
                <a:solidFill>
                  <a:srgbClr val="000000"/>
                </a:solidFill>
                <a:latin typeface="Calibri" pitchFamily="34" charset="0"/>
              </a:endParaRPr>
            </a:p>
          </p:txBody>
        </p:sp>
        <p:sp>
          <p:nvSpPr>
            <p:cNvPr id="92206" name="Freeform 187"/>
            <p:cNvSpPr>
              <a:spLocks noEditPoints="1"/>
            </p:cNvSpPr>
            <p:nvPr/>
          </p:nvSpPr>
          <p:spPr bwMode="auto">
            <a:xfrm>
              <a:off x="2873" y="2585"/>
              <a:ext cx="146" cy="82"/>
            </a:xfrm>
            <a:custGeom>
              <a:avLst/>
              <a:gdLst>
                <a:gd name="T0" fmla="*/ 146 w 146"/>
                <a:gd name="T1" fmla="*/ 11 h 82"/>
                <a:gd name="T2" fmla="*/ 31 w 146"/>
                <a:gd name="T3" fmla="*/ 73 h 82"/>
                <a:gd name="T4" fmla="*/ 25 w 146"/>
                <a:gd name="T5" fmla="*/ 61 h 82"/>
                <a:gd name="T6" fmla="*/ 140 w 146"/>
                <a:gd name="T7" fmla="*/ 0 h 82"/>
                <a:gd name="T8" fmla="*/ 146 w 146"/>
                <a:gd name="T9" fmla="*/ 11 h 82"/>
                <a:gd name="T10" fmla="*/ 43 w 146"/>
                <a:gd name="T11" fmla="*/ 81 h 82"/>
                <a:gd name="T12" fmla="*/ 0 w 146"/>
                <a:gd name="T13" fmla="*/ 82 h 82"/>
                <a:gd name="T14" fmla="*/ 25 w 146"/>
                <a:gd name="T15" fmla="*/ 47 h 82"/>
                <a:gd name="T16" fmla="*/ 43 w 146"/>
                <a:gd name="T17" fmla="*/ 81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82"/>
                <a:gd name="T29" fmla="*/ 146 w 146"/>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82">
                  <a:moveTo>
                    <a:pt x="146" y="11"/>
                  </a:moveTo>
                  <a:lnTo>
                    <a:pt x="31" y="73"/>
                  </a:lnTo>
                  <a:lnTo>
                    <a:pt x="25" y="61"/>
                  </a:lnTo>
                  <a:lnTo>
                    <a:pt x="140" y="0"/>
                  </a:lnTo>
                  <a:lnTo>
                    <a:pt x="146" y="11"/>
                  </a:lnTo>
                  <a:close/>
                  <a:moveTo>
                    <a:pt x="43" y="81"/>
                  </a:moveTo>
                  <a:lnTo>
                    <a:pt x="0" y="82"/>
                  </a:lnTo>
                  <a:lnTo>
                    <a:pt x="25" y="47"/>
                  </a:lnTo>
                  <a:lnTo>
                    <a:pt x="43" y="81"/>
                  </a:lnTo>
                  <a:close/>
                </a:path>
              </a:pathLst>
            </a:custGeom>
            <a:solidFill>
              <a:srgbClr val="000000"/>
            </a:solidFill>
            <a:ln w="1588">
              <a:solidFill>
                <a:srgbClr val="000000"/>
              </a:solidFill>
              <a:bevel/>
              <a:headEnd/>
              <a:tailEnd/>
            </a:ln>
          </p:spPr>
          <p:txBody>
            <a:bodyPr/>
            <a:lstStyle/>
            <a:p>
              <a:endParaRPr lang="en-US"/>
            </a:p>
          </p:txBody>
        </p:sp>
        <p:sp>
          <p:nvSpPr>
            <p:cNvPr id="92207" name="Rectangle 188"/>
            <p:cNvSpPr>
              <a:spLocks noChangeArrowheads="1"/>
            </p:cNvSpPr>
            <p:nvPr/>
          </p:nvSpPr>
          <p:spPr bwMode="auto">
            <a:xfrm>
              <a:off x="3029" y="2493"/>
              <a:ext cx="80"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H</a:t>
              </a:r>
              <a:endParaRPr lang="en-US" altLang="en-US">
                <a:solidFill>
                  <a:srgbClr val="000000"/>
                </a:solidFill>
                <a:latin typeface="Calibri" pitchFamily="34" charset="0"/>
              </a:endParaRPr>
            </a:p>
          </p:txBody>
        </p:sp>
        <p:sp>
          <p:nvSpPr>
            <p:cNvPr id="92208" name="Rectangle 189"/>
            <p:cNvSpPr>
              <a:spLocks noChangeArrowheads="1"/>
            </p:cNvSpPr>
            <p:nvPr/>
          </p:nvSpPr>
          <p:spPr bwMode="auto">
            <a:xfrm>
              <a:off x="3108" y="2560"/>
              <a:ext cx="44" cy="86"/>
            </a:xfrm>
            <a:prstGeom prst="rect">
              <a:avLst/>
            </a:prstGeom>
            <a:noFill/>
            <a:ln w="9525">
              <a:noFill/>
              <a:miter lim="800000"/>
              <a:headEnd/>
              <a:tailEnd/>
            </a:ln>
          </p:spPr>
          <p:txBody>
            <a:bodyPr wrap="none" lIns="0" tIns="0" rIns="0" bIns="0">
              <a:spAutoFit/>
            </a:bodyPr>
            <a:lstStyle/>
            <a:p>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2209" name="Rectangle 190"/>
            <p:cNvSpPr>
              <a:spLocks noChangeArrowheads="1"/>
            </p:cNvSpPr>
            <p:nvPr/>
          </p:nvSpPr>
          <p:spPr bwMode="auto">
            <a:xfrm>
              <a:off x="2027" y="3743"/>
              <a:ext cx="80"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H</a:t>
              </a:r>
              <a:endParaRPr lang="en-US" altLang="en-US">
                <a:solidFill>
                  <a:srgbClr val="000000"/>
                </a:solidFill>
                <a:latin typeface="Calibri" pitchFamily="34" charset="0"/>
              </a:endParaRPr>
            </a:p>
          </p:txBody>
        </p:sp>
        <p:sp>
          <p:nvSpPr>
            <p:cNvPr id="92210" name="Rectangle 191"/>
            <p:cNvSpPr>
              <a:spLocks noChangeArrowheads="1"/>
            </p:cNvSpPr>
            <p:nvPr/>
          </p:nvSpPr>
          <p:spPr bwMode="auto">
            <a:xfrm>
              <a:off x="2106" y="3810"/>
              <a:ext cx="44" cy="86"/>
            </a:xfrm>
            <a:prstGeom prst="rect">
              <a:avLst/>
            </a:prstGeom>
            <a:noFill/>
            <a:ln w="9525">
              <a:noFill/>
              <a:miter lim="800000"/>
              <a:headEnd/>
              <a:tailEnd/>
            </a:ln>
          </p:spPr>
          <p:txBody>
            <a:bodyPr wrap="none" lIns="0" tIns="0" rIns="0" bIns="0">
              <a:spAutoFit/>
            </a:bodyPr>
            <a:lstStyle/>
            <a:p>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2211" name="Line 192"/>
            <p:cNvSpPr>
              <a:spLocks noChangeShapeType="1"/>
            </p:cNvSpPr>
            <p:nvPr/>
          </p:nvSpPr>
          <p:spPr bwMode="auto">
            <a:xfrm flipV="1">
              <a:off x="2128" y="3610"/>
              <a:ext cx="258" cy="153"/>
            </a:xfrm>
            <a:prstGeom prst="line">
              <a:avLst/>
            </a:prstGeom>
            <a:noFill/>
            <a:ln w="6350" cap="rnd">
              <a:solidFill>
                <a:srgbClr val="000000"/>
              </a:solidFill>
              <a:round/>
              <a:headEnd/>
              <a:tailEnd/>
            </a:ln>
          </p:spPr>
          <p:txBody>
            <a:bodyPr/>
            <a:lstStyle/>
            <a:p>
              <a:endParaRPr lang="en-US"/>
            </a:p>
          </p:txBody>
        </p:sp>
        <p:sp>
          <p:nvSpPr>
            <p:cNvPr id="92212" name="Line 193"/>
            <p:cNvSpPr>
              <a:spLocks noChangeShapeType="1"/>
            </p:cNvSpPr>
            <p:nvPr/>
          </p:nvSpPr>
          <p:spPr bwMode="auto">
            <a:xfrm flipV="1">
              <a:off x="2128" y="3610"/>
              <a:ext cx="372" cy="179"/>
            </a:xfrm>
            <a:prstGeom prst="line">
              <a:avLst/>
            </a:prstGeom>
            <a:noFill/>
            <a:ln w="6350" cap="rnd">
              <a:solidFill>
                <a:srgbClr val="000000"/>
              </a:solidFill>
              <a:round/>
              <a:headEnd/>
              <a:tailEnd/>
            </a:ln>
          </p:spPr>
          <p:txBody>
            <a:bodyPr/>
            <a:lstStyle/>
            <a:p>
              <a:endParaRPr lang="en-US"/>
            </a:p>
          </p:txBody>
        </p:sp>
        <p:sp>
          <p:nvSpPr>
            <p:cNvPr id="92213" name="Rectangle 194"/>
            <p:cNvSpPr>
              <a:spLocks noChangeArrowheads="1"/>
            </p:cNvSpPr>
            <p:nvPr/>
          </p:nvSpPr>
          <p:spPr bwMode="auto">
            <a:xfrm>
              <a:off x="2256" y="3921"/>
              <a:ext cx="554" cy="125"/>
            </a:xfrm>
            <a:prstGeom prst="rect">
              <a:avLst/>
            </a:prstGeom>
            <a:noFill/>
            <a:ln w="9525">
              <a:noFill/>
              <a:miter lim="800000"/>
              <a:headEnd/>
              <a:tailEnd/>
            </a:ln>
          </p:spPr>
          <p:txBody>
            <a:bodyPr wrap="none" lIns="0" tIns="0" rIns="0" bIns="0">
              <a:spAutoFit/>
            </a:bodyPr>
            <a:lstStyle/>
            <a:p>
              <a:r>
                <a:rPr lang="en-US" altLang="en-US" sz="1300" b="1">
                  <a:solidFill>
                    <a:srgbClr val="000000"/>
                  </a:solidFill>
                  <a:latin typeface="Comic Sans MS" pitchFamily="66" charset="0"/>
                </a:rPr>
                <a:t>HTSC/MgB</a:t>
              </a:r>
              <a:endParaRPr lang="en-US" altLang="en-US">
                <a:solidFill>
                  <a:srgbClr val="000000"/>
                </a:solidFill>
                <a:latin typeface="Calibri" pitchFamily="34" charset="0"/>
              </a:endParaRPr>
            </a:p>
          </p:txBody>
        </p:sp>
        <p:sp>
          <p:nvSpPr>
            <p:cNvPr id="92214" name="Rectangle 195"/>
            <p:cNvSpPr>
              <a:spLocks noChangeArrowheads="1"/>
            </p:cNvSpPr>
            <p:nvPr/>
          </p:nvSpPr>
          <p:spPr bwMode="auto">
            <a:xfrm>
              <a:off x="2806" y="3988"/>
              <a:ext cx="44" cy="86"/>
            </a:xfrm>
            <a:prstGeom prst="rect">
              <a:avLst/>
            </a:prstGeom>
            <a:noFill/>
            <a:ln w="9525">
              <a:noFill/>
              <a:miter lim="800000"/>
              <a:headEnd/>
              <a:tailEnd/>
            </a:ln>
          </p:spPr>
          <p:txBody>
            <a:bodyPr wrap="none" lIns="0" tIns="0" rIns="0" bIns="0">
              <a:spAutoFit/>
            </a:bodyPr>
            <a:lstStyle/>
            <a:p>
              <a:r>
                <a:rPr lang="en-US" altLang="en-US" sz="900" b="1">
                  <a:solidFill>
                    <a:srgbClr val="000000"/>
                  </a:solidFill>
                  <a:latin typeface="Comic Sans MS" pitchFamily="66" charset="0"/>
                </a:rPr>
                <a:t>2</a:t>
              </a:r>
              <a:endParaRPr lang="en-US" altLang="en-US">
                <a:solidFill>
                  <a:srgbClr val="000000"/>
                </a:solidFill>
                <a:latin typeface="Calibri" pitchFamily="34" charset="0"/>
              </a:endParaRPr>
            </a:p>
          </p:txBody>
        </p:sp>
        <p:sp>
          <p:nvSpPr>
            <p:cNvPr id="92215" name="Line 196"/>
            <p:cNvSpPr>
              <a:spLocks noChangeShapeType="1"/>
            </p:cNvSpPr>
            <p:nvPr/>
          </p:nvSpPr>
          <p:spPr bwMode="auto">
            <a:xfrm flipV="1">
              <a:off x="2386" y="3661"/>
              <a:ext cx="114" cy="230"/>
            </a:xfrm>
            <a:prstGeom prst="line">
              <a:avLst/>
            </a:prstGeom>
            <a:noFill/>
            <a:ln w="6350" cap="rnd">
              <a:solidFill>
                <a:srgbClr val="000000"/>
              </a:solidFill>
              <a:round/>
              <a:headEnd/>
              <a:tailEnd/>
            </a:ln>
          </p:spPr>
          <p:txBody>
            <a:bodyPr/>
            <a:lstStyle/>
            <a:p>
              <a:endParaRPr lang="en-US"/>
            </a:p>
          </p:txBody>
        </p:sp>
        <p:sp>
          <p:nvSpPr>
            <p:cNvPr id="92216" name="Line 197"/>
            <p:cNvSpPr>
              <a:spLocks noChangeShapeType="1"/>
            </p:cNvSpPr>
            <p:nvPr/>
          </p:nvSpPr>
          <p:spPr bwMode="auto">
            <a:xfrm flipV="1">
              <a:off x="2386" y="3738"/>
              <a:ext cx="172" cy="153"/>
            </a:xfrm>
            <a:prstGeom prst="line">
              <a:avLst/>
            </a:prstGeom>
            <a:noFill/>
            <a:ln w="6350" cap="rnd">
              <a:solidFill>
                <a:srgbClr val="000000"/>
              </a:solidFill>
              <a:round/>
              <a:headEnd/>
              <a:tailEnd/>
            </a:ln>
          </p:spPr>
          <p:txBody>
            <a:bodyPr/>
            <a:lstStyle/>
            <a:p>
              <a:endParaRPr lang="en-US"/>
            </a:p>
          </p:txBody>
        </p:sp>
        <p:pic>
          <p:nvPicPr>
            <p:cNvPr id="92217" name="Picture 198"/>
            <p:cNvPicPr>
              <a:picLocks noChangeAspect="1" noChangeArrowheads="1"/>
            </p:cNvPicPr>
            <p:nvPr/>
          </p:nvPicPr>
          <p:blipFill>
            <a:blip r:embed="rId4"/>
            <a:srcRect/>
            <a:stretch>
              <a:fillRect/>
            </a:stretch>
          </p:blipFill>
          <p:spPr bwMode="auto">
            <a:xfrm>
              <a:off x="1034" y="2370"/>
              <a:ext cx="258" cy="267"/>
            </a:xfrm>
            <a:prstGeom prst="rect">
              <a:avLst/>
            </a:prstGeom>
            <a:noFill/>
            <a:ln w="9525">
              <a:noFill/>
              <a:miter lim="800000"/>
              <a:headEnd/>
              <a:tailEnd/>
            </a:ln>
          </p:spPr>
        </p:pic>
      </p:grpSp>
      <p:pic>
        <p:nvPicPr>
          <p:cNvPr id="359741" name="Picture 317" descr="SuperGrid"/>
          <p:cNvPicPr>
            <a:picLocks noChangeAspect="1" noChangeArrowheads="1"/>
          </p:cNvPicPr>
          <p:nvPr/>
        </p:nvPicPr>
        <p:blipFill>
          <a:blip r:embed="rId5"/>
          <a:srcRect/>
          <a:stretch>
            <a:fillRect/>
          </a:stretch>
        </p:blipFill>
        <p:spPr bwMode="auto">
          <a:xfrm>
            <a:off x="523875" y="1247775"/>
            <a:ext cx="4972050" cy="2719388"/>
          </a:xfrm>
          <a:prstGeom prst="rect">
            <a:avLst/>
          </a:prstGeom>
          <a:noFill/>
          <a:ln w="9525">
            <a:noFill/>
            <a:miter lim="800000"/>
            <a:headEnd/>
            <a:tailEnd/>
          </a:ln>
        </p:spPr>
      </p:pic>
      <p:sp>
        <p:nvSpPr>
          <p:cNvPr id="3" name="Rounded Rectangle 2"/>
          <p:cNvSpPr/>
          <p:nvPr/>
        </p:nvSpPr>
        <p:spPr>
          <a:xfrm>
            <a:off x="5638800" y="6180138"/>
            <a:ext cx="2362200" cy="525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Scientific American  July, 2006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9433"/>
                                        </p:tgtEl>
                                        <p:attrNameLst>
                                          <p:attrName>style.visibility</p:attrName>
                                        </p:attrNameLst>
                                      </p:cBhvr>
                                      <p:to>
                                        <p:strVal val="visible"/>
                                      </p:to>
                                    </p:set>
                                    <p:anim calcmode="lin" valueType="num">
                                      <p:cBhvr additive="base">
                                        <p:cTn id="7" dur="500" fill="hold"/>
                                        <p:tgtEl>
                                          <p:spTgt spid="359433"/>
                                        </p:tgtEl>
                                        <p:attrNameLst>
                                          <p:attrName>ppt_x</p:attrName>
                                        </p:attrNameLst>
                                      </p:cBhvr>
                                      <p:tavLst>
                                        <p:tav tm="0">
                                          <p:val>
                                            <p:strVal val="#ppt_x"/>
                                          </p:val>
                                        </p:tav>
                                        <p:tav tm="100000">
                                          <p:val>
                                            <p:strVal val="#ppt_x"/>
                                          </p:val>
                                        </p:tav>
                                      </p:tavLst>
                                    </p:anim>
                                    <p:anim calcmode="lin" valueType="num">
                                      <p:cBhvr additive="base">
                                        <p:cTn id="8" dur="500" fill="hold"/>
                                        <p:tgtEl>
                                          <p:spTgt spid="35943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9434"/>
                                        </p:tgtEl>
                                        <p:attrNameLst>
                                          <p:attrName>style.visibility</p:attrName>
                                        </p:attrNameLst>
                                      </p:cBhvr>
                                      <p:to>
                                        <p:strVal val="visible"/>
                                      </p:to>
                                    </p:set>
                                    <p:anim calcmode="lin" valueType="num">
                                      <p:cBhvr additive="base">
                                        <p:cTn id="13" dur="500" fill="hold"/>
                                        <p:tgtEl>
                                          <p:spTgt spid="359434"/>
                                        </p:tgtEl>
                                        <p:attrNameLst>
                                          <p:attrName>ppt_x</p:attrName>
                                        </p:attrNameLst>
                                      </p:cBhvr>
                                      <p:tavLst>
                                        <p:tav tm="0">
                                          <p:val>
                                            <p:strVal val="#ppt_x"/>
                                          </p:val>
                                        </p:tav>
                                        <p:tav tm="100000">
                                          <p:val>
                                            <p:strVal val="#ppt_x"/>
                                          </p:val>
                                        </p:tav>
                                      </p:tavLst>
                                    </p:anim>
                                    <p:anim calcmode="lin" valueType="num">
                                      <p:cBhvr additive="base">
                                        <p:cTn id="14" dur="500" fill="hold"/>
                                        <p:tgtEl>
                                          <p:spTgt spid="359434"/>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9" presetClass="entr" presetSubtype="0" fill="hold" nodeType="afterEffect">
                                  <p:stCondLst>
                                    <p:cond delay="0"/>
                                  </p:stCondLst>
                                  <p:childTnLst>
                                    <p:set>
                                      <p:cBhvr>
                                        <p:cTn id="17" dur="1" fill="hold">
                                          <p:stCondLst>
                                            <p:cond delay="0"/>
                                          </p:stCondLst>
                                        </p:cTn>
                                        <p:tgtEl>
                                          <p:spTgt spid="359741"/>
                                        </p:tgtEl>
                                        <p:attrNameLst>
                                          <p:attrName>style.visibility</p:attrName>
                                        </p:attrNameLst>
                                      </p:cBhvr>
                                      <p:to>
                                        <p:strVal val="visible"/>
                                      </p:to>
                                    </p:set>
                                    <p:animEffect transition="in" filter="dissolve">
                                      <p:cBhvr>
                                        <p:cTn id="18" dur="500"/>
                                        <p:tgtEl>
                                          <p:spTgt spid="35974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9435"/>
                                        </p:tgtEl>
                                        <p:attrNameLst>
                                          <p:attrName>style.visibility</p:attrName>
                                        </p:attrNameLst>
                                      </p:cBhvr>
                                      <p:to>
                                        <p:strVal val="visible"/>
                                      </p:to>
                                    </p:set>
                                    <p:anim calcmode="lin" valueType="num">
                                      <p:cBhvr additive="base">
                                        <p:cTn id="23" dur="500" fill="hold"/>
                                        <p:tgtEl>
                                          <p:spTgt spid="359435"/>
                                        </p:tgtEl>
                                        <p:attrNameLst>
                                          <p:attrName>ppt_x</p:attrName>
                                        </p:attrNameLst>
                                      </p:cBhvr>
                                      <p:tavLst>
                                        <p:tav tm="0">
                                          <p:val>
                                            <p:strVal val="#ppt_x"/>
                                          </p:val>
                                        </p:tav>
                                        <p:tav tm="100000">
                                          <p:val>
                                            <p:strVal val="#ppt_x"/>
                                          </p:val>
                                        </p:tav>
                                      </p:tavLst>
                                    </p:anim>
                                    <p:anim calcmode="lin" valueType="num">
                                      <p:cBhvr additive="base">
                                        <p:cTn id="24" dur="500" fill="hold"/>
                                        <p:tgtEl>
                                          <p:spTgt spid="359435"/>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500"/>
                            </p:stCondLst>
                            <p:childTnLst>
                              <p:par>
                                <p:cTn id="26" presetID="9"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3" grpId="0"/>
      <p:bldP spid="359434" grpId="0"/>
      <p:bldP spid="359435" grpId="0"/>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0" name="Object 56"/>
          <p:cNvGraphicFramePr>
            <a:graphicFrameLocks noChangeAspect="1"/>
          </p:cNvGraphicFramePr>
          <p:nvPr/>
        </p:nvGraphicFramePr>
        <p:xfrm>
          <a:off x="1524000" y="1974850"/>
          <a:ext cx="6096000" cy="2906713"/>
        </p:xfrm>
        <a:graphic>
          <a:graphicData uri="http://schemas.openxmlformats.org/presentationml/2006/ole">
            <p:oleObj spid="_x0000_s1080" name="Photo Editor Photo" r:id="rId3" imgW="17535140" imgH="8359865" progId="MSPhotoEd.3">
              <p:embed/>
            </p:oleObj>
          </a:graphicData>
        </a:graphic>
      </p:graphicFrame>
      <p:grpSp>
        <p:nvGrpSpPr>
          <p:cNvPr id="4" name="Group 10"/>
          <p:cNvGrpSpPr>
            <a:grpSpLocks/>
          </p:cNvGrpSpPr>
          <p:nvPr/>
        </p:nvGrpSpPr>
        <p:grpSpPr bwMode="auto">
          <a:xfrm>
            <a:off x="3657600" y="2590800"/>
            <a:ext cx="5105400" cy="1209675"/>
            <a:chOff x="2304" y="1632"/>
            <a:chExt cx="3216" cy="762"/>
          </a:xfrm>
        </p:grpSpPr>
        <p:sp>
          <p:nvSpPr>
            <p:cNvPr id="1088" name="AutoShape 6"/>
            <p:cNvSpPr>
              <a:spLocks noChangeArrowheads="1"/>
            </p:cNvSpPr>
            <p:nvPr/>
          </p:nvSpPr>
          <p:spPr bwMode="auto">
            <a:xfrm>
              <a:off x="2304" y="2052"/>
              <a:ext cx="2256" cy="336"/>
            </a:xfrm>
            <a:prstGeom prst="roundRect">
              <a:avLst>
                <a:gd name="adj" fmla="val 16667"/>
              </a:avLst>
            </a:prstGeom>
            <a:noFill/>
            <a:ln w="28575">
              <a:solidFill>
                <a:srgbClr val="FF0000"/>
              </a:solidFill>
              <a:round/>
              <a:headEnd/>
              <a:tailEnd/>
            </a:ln>
          </p:spPr>
          <p:txBody>
            <a:bodyPr wrap="none" anchor="ctr"/>
            <a:lstStyle/>
            <a:p>
              <a:pPr eaLnBrk="0" hangingPunct="0"/>
              <a:endParaRPr lang="en-US" sz="2400">
                <a:solidFill>
                  <a:srgbClr val="000000"/>
                </a:solidFill>
                <a:latin typeface="Times New Roman" pitchFamily="18" charset="0"/>
              </a:endParaRPr>
            </a:p>
          </p:txBody>
        </p:sp>
        <p:sp>
          <p:nvSpPr>
            <p:cNvPr id="1089" name="AutoShape 7"/>
            <p:cNvSpPr>
              <a:spLocks noChangeArrowheads="1"/>
            </p:cNvSpPr>
            <p:nvPr/>
          </p:nvSpPr>
          <p:spPr bwMode="auto">
            <a:xfrm>
              <a:off x="4800" y="1632"/>
              <a:ext cx="720" cy="240"/>
            </a:xfrm>
            <a:prstGeom prst="roundRect">
              <a:avLst>
                <a:gd name="adj" fmla="val 16667"/>
              </a:avLst>
            </a:prstGeom>
            <a:noFill/>
            <a:ln w="28575">
              <a:solidFill>
                <a:srgbClr val="FF0000"/>
              </a:solidFill>
              <a:round/>
              <a:headEnd/>
              <a:tailEnd/>
            </a:ln>
          </p:spPr>
          <p:txBody>
            <a:bodyPr wrap="none" anchor="ctr"/>
            <a:lstStyle/>
            <a:p>
              <a:pPr algn="ctr" eaLnBrk="0" hangingPunct="0"/>
              <a:r>
                <a:rPr lang="en-US" sz="2400">
                  <a:solidFill>
                    <a:srgbClr val="FF0000"/>
                  </a:solidFill>
                  <a:latin typeface="Times New Roman" pitchFamily="18" charset="0"/>
                </a:rPr>
                <a:t>700 K !</a:t>
              </a:r>
              <a:endParaRPr lang="en-US" sz="2400">
                <a:solidFill>
                  <a:srgbClr val="000000"/>
                </a:solidFill>
                <a:latin typeface="Times New Roman" pitchFamily="18" charset="0"/>
              </a:endParaRPr>
            </a:p>
          </p:txBody>
        </p:sp>
        <p:sp>
          <p:nvSpPr>
            <p:cNvPr id="1090" name="Line 8"/>
            <p:cNvSpPr>
              <a:spLocks noChangeShapeType="1"/>
            </p:cNvSpPr>
            <p:nvPr/>
          </p:nvSpPr>
          <p:spPr bwMode="auto">
            <a:xfrm flipV="1">
              <a:off x="2310" y="1632"/>
              <a:ext cx="2496" cy="432"/>
            </a:xfrm>
            <a:prstGeom prst="line">
              <a:avLst/>
            </a:prstGeom>
            <a:noFill/>
            <a:ln w="28575">
              <a:solidFill>
                <a:srgbClr val="FF0000"/>
              </a:solidFill>
              <a:round/>
              <a:headEnd/>
              <a:tailEnd/>
            </a:ln>
          </p:spPr>
          <p:txBody>
            <a:bodyPr wrap="none" anchor="ctr"/>
            <a:lstStyle/>
            <a:p>
              <a:endParaRPr lang="en-US"/>
            </a:p>
          </p:txBody>
        </p:sp>
        <p:sp>
          <p:nvSpPr>
            <p:cNvPr id="1091" name="Line 9"/>
            <p:cNvSpPr>
              <a:spLocks noChangeShapeType="1"/>
            </p:cNvSpPr>
            <p:nvPr/>
          </p:nvSpPr>
          <p:spPr bwMode="auto">
            <a:xfrm flipV="1">
              <a:off x="4524" y="1866"/>
              <a:ext cx="960" cy="528"/>
            </a:xfrm>
            <a:prstGeom prst="line">
              <a:avLst/>
            </a:prstGeom>
            <a:noFill/>
            <a:ln w="28575">
              <a:solidFill>
                <a:srgbClr val="FF0000"/>
              </a:solidFill>
              <a:round/>
              <a:headEnd/>
              <a:tailEnd/>
            </a:ln>
          </p:spPr>
          <p:txBody>
            <a:bodyPr wrap="none" anchor="ctr"/>
            <a:lstStyle/>
            <a:p>
              <a:endParaRPr lang="en-US"/>
            </a:p>
          </p:txBody>
        </p:sp>
      </p:grpSp>
      <p:grpSp>
        <p:nvGrpSpPr>
          <p:cNvPr id="9" name="Group 15"/>
          <p:cNvGrpSpPr>
            <a:grpSpLocks/>
          </p:cNvGrpSpPr>
          <p:nvPr/>
        </p:nvGrpSpPr>
        <p:grpSpPr bwMode="auto">
          <a:xfrm>
            <a:off x="5029200" y="4638675"/>
            <a:ext cx="3276600" cy="1228725"/>
            <a:chOff x="3168" y="2922"/>
            <a:chExt cx="2064" cy="774"/>
          </a:xfrm>
        </p:grpSpPr>
        <p:sp>
          <p:nvSpPr>
            <p:cNvPr id="10" name="AutoShape 11"/>
            <p:cNvSpPr>
              <a:spLocks noChangeArrowheads="1"/>
            </p:cNvSpPr>
            <p:nvPr/>
          </p:nvSpPr>
          <p:spPr bwMode="auto">
            <a:xfrm>
              <a:off x="3168" y="2922"/>
              <a:ext cx="432" cy="96"/>
            </a:xfrm>
            <a:prstGeom prst="roundRect">
              <a:avLst>
                <a:gd name="adj" fmla="val 16667"/>
              </a:avLst>
            </a:prstGeom>
            <a:noFill/>
            <a:ln w="19050">
              <a:solidFill>
                <a:srgbClr val="0000FF"/>
              </a:solidFill>
              <a:round/>
              <a:headEnd/>
              <a:tailEnd/>
            </a:ln>
            <a:effectLst/>
            <a:extLst>
              <a:ext uri="{909E8E84-426E-40DD-AFC4-6F175D3DCCD1}"/>
              <a:ext uri="{AF507438-7753-43E0-B8FC-AC1667EBCBE1}"/>
            </a:extLst>
          </p:spPr>
          <p:txBody>
            <a:bodyPr wrap="none" anchor="ctr"/>
            <a:lstStyle/>
            <a:p>
              <a:pPr eaLnBrk="0" fontAlgn="auto" hangingPunct="0">
                <a:spcBef>
                  <a:spcPts val="0"/>
                </a:spcBef>
                <a:spcAft>
                  <a:spcPts val="0"/>
                </a:spcAft>
                <a:defRPr/>
              </a:pPr>
              <a:endParaRPr lang="en-US" sz="2400" kern="0">
                <a:solidFill>
                  <a:srgbClr val="000000"/>
                </a:solidFill>
                <a:latin typeface="Times New Roman" pitchFamily="18" charset="0"/>
                <a:cs typeface="+mn-cs"/>
              </a:endParaRPr>
            </a:p>
          </p:txBody>
        </p:sp>
        <p:sp>
          <p:nvSpPr>
            <p:cNvPr id="11" name="AutoShape 12"/>
            <p:cNvSpPr>
              <a:spLocks noChangeArrowheads="1"/>
            </p:cNvSpPr>
            <p:nvPr/>
          </p:nvSpPr>
          <p:spPr bwMode="auto">
            <a:xfrm>
              <a:off x="4128" y="3312"/>
              <a:ext cx="1104" cy="384"/>
            </a:xfrm>
            <a:prstGeom prst="roundRect">
              <a:avLst>
                <a:gd name="adj" fmla="val 16667"/>
              </a:avLst>
            </a:prstGeom>
            <a:noFill/>
            <a:ln w="19050">
              <a:solidFill>
                <a:srgbClr val="0000FF"/>
              </a:solidFill>
              <a:round/>
              <a:headEnd/>
              <a:tailEnd/>
            </a:ln>
            <a:effectLst/>
            <a:extLst>
              <a:ext uri="{909E8E84-426E-40DD-AFC4-6F175D3DCCD1}"/>
              <a:ext uri="{AF507438-7753-43E0-B8FC-AC1667EBCBE1}"/>
            </a:extLst>
          </p:spPr>
          <p:txBody>
            <a:bodyPr wrap="none" anchor="ctr"/>
            <a:lstStyle/>
            <a:p>
              <a:pPr algn="ctr" eaLnBrk="0" fontAlgn="auto" hangingPunct="0">
                <a:spcBef>
                  <a:spcPts val="0"/>
                </a:spcBef>
                <a:spcAft>
                  <a:spcPts val="0"/>
                </a:spcAft>
                <a:defRPr/>
              </a:pPr>
              <a:r>
                <a:rPr lang="en-US" sz="2400" kern="0" dirty="0">
                  <a:solidFill>
                    <a:srgbClr val="3333CC"/>
                  </a:solidFill>
                  <a:latin typeface="Times New Roman" pitchFamily="18" charset="0"/>
                  <a:cs typeface="+mn-cs"/>
                </a:rPr>
                <a:t>May, </a:t>
              </a:r>
              <a:r>
                <a:rPr lang="en-US" sz="2400" b="1" u="sng" kern="0" dirty="0">
                  <a:solidFill>
                    <a:srgbClr val="3333CC"/>
                  </a:solidFill>
                  <a:latin typeface="Times New Roman" pitchFamily="18" charset="0"/>
                  <a:cs typeface="+mn-cs"/>
                </a:rPr>
                <a:t>2028</a:t>
              </a:r>
              <a:endParaRPr lang="en-US" sz="2400" kern="0" dirty="0">
                <a:solidFill>
                  <a:srgbClr val="000000"/>
                </a:solidFill>
                <a:latin typeface="Times New Roman" pitchFamily="18" charset="0"/>
                <a:cs typeface="+mn-cs"/>
              </a:endParaRPr>
            </a:p>
          </p:txBody>
        </p:sp>
        <p:sp>
          <p:nvSpPr>
            <p:cNvPr id="12" name="Line 13"/>
            <p:cNvSpPr>
              <a:spLocks noChangeShapeType="1"/>
            </p:cNvSpPr>
            <p:nvPr/>
          </p:nvSpPr>
          <p:spPr bwMode="auto">
            <a:xfrm>
              <a:off x="3168" y="3024"/>
              <a:ext cx="1008" cy="672"/>
            </a:xfrm>
            <a:prstGeom prst="line">
              <a:avLst/>
            </a:prstGeom>
            <a:noFill/>
            <a:ln w="19050">
              <a:solidFill>
                <a:srgbClr val="3333CC"/>
              </a:solidFill>
              <a:round/>
              <a:headEnd/>
              <a:tailEnd/>
            </a:ln>
            <a:effectLst/>
            <a:extLst>
              <a:ext uri="{909E8E84-426E-40DD-AFC4-6F175D3DCCD1}"/>
              <a:ext uri="{AF507438-7753-43E0-B8FC-AC1667EBCBE1}"/>
            </a:extLst>
          </p:spPr>
          <p:txBody>
            <a:bodyPr wrap="none" anchor="ctr"/>
            <a:lstStyle/>
            <a:p>
              <a:pPr eaLnBrk="0" fontAlgn="auto" hangingPunct="0">
                <a:spcBef>
                  <a:spcPts val="0"/>
                </a:spcBef>
                <a:spcAft>
                  <a:spcPts val="0"/>
                </a:spcAft>
                <a:defRPr/>
              </a:pPr>
              <a:endParaRPr lang="en-US" sz="2400" kern="0">
                <a:solidFill>
                  <a:srgbClr val="000000"/>
                </a:solidFill>
                <a:latin typeface="Times New Roman" pitchFamily="18" charset="0"/>
                <a:cs typeface="+mn-cs"/>
              </a:endParaRPr>
            </a:p>
          </p:txBody>
        </p:sp>
        <p:sp>
          <p:nvSpPr>
            <p:cNvPr id="13" name="Line 14"/>
            <p:cNvSpPr>
              <a:spLocks noChangeShapeType="1"/>
            </p:cNvSpPr>
            <p:nvPr/>
          </p:nvSpPr>
          <p:spPr bwMode="auto">
            <a:xfrm>
              <a:off x="3600" y="2928"/>
              <a:ext cx="1584" cy="384"/>
            </a:xfrm>
            <a:prstGeom prst="line">
              <a:avLst/>
            </a:prstGeom>
            <a:noFill/>
            <a:ln w="19050">
              <a:solidFill>
                <a:srgbClr val="3333CC"/>
              </a:solidFill>
              <a:round/>
              <a:headEnd/>
              <a:tailEnd/>
            </a:ln>
            <a:effectLst/>
            <a:extLst>
              <a:ext uri="{909E8E84-426E-40DD-AFC4-6F175D3DCCD1}"/>
              <a:ext uri="{AF507438-7753-43E0-B8FC-AC1667EBCBE1}"/>
            </a:extLst>
          </p:spPr>
          <p:txBody>
            <a:bodyPr wrap="none" anchor="ctr"/>
            <a:lstStyle/>
            <a:p>
              <a:pPr eaLnBrk="0" fontAlgn="auto" hangingPunct="0">
                <a:spcBef>
                  <a:spcPts val="0"/>
                </a:spcBef>
                <a:spcAft>
                  <a:spcPts val="0"/>
                </a:spcAft>
                <a:defRPr/>
              </a:pPr>
              <a:endParaRPr lang="en-US" sz="2400" kern="0">
                <a:solidFill>
                  <a:srgbClr val="000000"/>
                </a:solidFill>
                <a:latin typeface="Times New Roman" pitchFamily="18" charset="0"/>
                <a:cs typeface="+mn-cs"/>
              </a:endParaRPr>
            </a:p>
          </p:txBody>
        </p:sp>
      </p:grpSp>
      <p:sp>
        <p:nvSpPr>
          <p:cNvPr id="1083" name="Title 13"/>
          <p:cNvSpPr>
            <a:spLocks noGrp="1"/>
          </p:cNvSpPr>
          <p:nvPr>
            <p:ph type="title" idx="4294967295"/>
          </p:nvPr>
        </p:nvSpPr>
        <p:spPr/>
        <p:txBody>
          <a:bodyPr/>
          <a:lstStyle/>
          <a:p>
            <a:pPr eaLnBrk="1" hangingPunct="1"/>
            <a:r>
              <a:rPr lang="en-US" altLang="en-US" smtClean="0"/>
              <a:t>The Future?</a:t>
            </a:r>
            <a:br>
              <a:rPr lang="en-US" altLang="en-US" smtClean="0"/>
            </a:br>
            <a:r>
              <a:rPr lang="en-US" altLang="en-US" sz="3600" smtClean="0"/>
              <a:t>Physics Today, November 1998</a:t>
            </a:r>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3"/>
          <p:cNvSpPr>
            <a:spLocks noGrp="1"/>
          </p:cNvSpPr>
          <p:nvPr>
            <p:ph type="title"/>
          </p:nvPr>
        </p:nvSpPr>
        <p:spPr>
          <a:xfrm>
            <a:off x="457200" y="0"/>
            <a:ext cx="8229600" cy="1143000"/>
          </a:xfrm>
        </p:spPr>
        <p:txBody>
          <a:bodyPr/>
          <a:lstStyle/>
          <a:p>
            <a:r>
              <a:rPr lang="en-US" smtClean="0"/>
              <a:t>Three Famous Applied Physicists</a:t>
            </a:r>
          </a:p>
        </p:txBody>
      </p:sp>
      <p:pic>
        <p:nvPicPr>
          <p:cNvPr id="55298" name="Picture 2"/>
          <p:cNvPicPr>
            <a:picLocks noChangeAspect="1" noChangeArrowheads="1"/>
          </p:cNvPicPr>
          <p:nvPr/>
        </p:nvPicPr>
        <p:blipFill>
          <a:blip r:embed="rId2"/>
          <a:srcRect/>
          <a:stretch>
            <a:fillRect/>
          </a:stretch>
        </p:blipFill>
        <p:spPr bwMode="auto">
          <a:xfrm>
            <a:off x="3524250" y="990600"/>
            <a:ext cx="1828800" cy="2286000"/>
          </a:xfrm>
          <a:prstGeom prst="rect">
            <a:avLst/>
          </a:prstGeom>
          <a:noFill/>
          <a:ln w="9525">
            <a:noFill/>
            <a:miter lim="800000"/>
            <a:headEnd/>
            <a:tailEnd/>
          </a:ln>
        </p:spPr>
      </p:pic>
      <p:pic>
        <p:nvPicPr>
          <p:cNvPr id="55299" name="Picture 4"/>
          <p:cNvPicPr>
            <a:picLocks noChangeAspect="1" noChangeArrowheads="1"/>
          </p:cNvPicPr>
          <p:nvPr/>
        </p:nvPicPr>
        <p:blipFill>
          <a:blip r:embed="rId3"/>
          <a:srcRect/>
          <a:stretch>
            <a:fillRect/>
          </a:stretch>
        </p:blipFill>
        <p:spPr bwMode="auto">
          <a:xfrm>
            <a:off x="6324600" y="990600"/>
            <a:ext cx="1885950" cy="2286000"/>
          </a:xfrm>
          <a:prstGeom prst="rect">
            <a:avLst/>
          </a:prstGeom>
          <a:noFill/>
          <a:ln w="9525">
            <a:noFill/>
            <a:miter lim="800000"/>
            <a:headEnd/>
            <a:tailEnd/>
          </a:ln>
        </p:spPr>
      </p:pic>
      <p:pic>
        <p:nvPicPr>
          <p:cNvPr id="55300" name="Picture 5"/>
          <p:cNvPicPr>
            <a:picLocks noChangeAspect="1" noChangeArrowheads="1"/>
          </p:cNvPicPr>
          <p:nvPr/>
        </p:nvPicPr>
        <p:blipFill>
          <a:blip r:embed="rId4"/>
          <a:srcRect/>
          <a:stretch>
            <a:fillRect/>
          </a:stretch>
        </p:blipFill>
        <p:spPr bwMode="auto">
          <a:xfrm>
            <a:off x="744538" y="990600"/>
            <a:ext cx="1771650" cy="2286000"/>
          </a:xfrm>
          <a:prstGeom prst="rect">
            <a:avLst/>
          </a:prstGeom>
          <a:noFill/>
          <a:ln w="9525">
            <a:noFill/>
            <a:miter lim="800000"/>
            <a:headEnd/>
            <a:tailEnd/>
          </a:ln>
        </p:spPr>
      </p:pic>
      <p:sp>
        <p:nvSpPr>
          <p:cNvPr id="55301" name="TextBox 4"/>
          <p:cNvSpPr txBox="1">
            <a:spLocks noChangeArrowheads="1"/>
          </p:cNvSpPr>
          <p:nvPr/>
        </p:nvSpPr>
        <p:spPr bwMode="auto">
          <a:xfrm>
            <a:off x="636588" y="3276600"/>
            <a:ext cx="1998662" cy="369888"/>
          </a:xfrm>
          <a:prstGeom prst="rect">
            <a:avLst/>
          </a:prstGeom>
          <a:solidFill>
            <a:schemeClr val="bg1"/>
          </a:solidFill>
          <a:ln w="9525">
            <a:noFill/>
            <a:miter lim="800000"/>
            <a:headEnd/>
            <a:tailEnd/>
          </a:ln>
        </p:spPr>
        <p:txBody>
          <a:bodyPr>
            <a:spAutoFit/>
          </a:bodyPr>
          <a:lstStyle/>
          <a:p>
            <a:pPr algn="ctr"/>
            <a:r>
              <a:rPr lang="en-US">
                <a:latin typeface="Calibri" pitchFamily="34" charset="0"/>
              </a:rPr>
              <a:t>Scottish-American</a:t>
            </a:r>
          </a:p>
        </p:txBody>
      </p:sp>
      <p:sp>
        <p:nvSpPr>
          <p:cNvPr id="55302" name="TextBox 9"/>
          <p:cNvSpPr txBox="1">
            <a:spLocks noChangeArrowheads="1"/>
          </p:cNvSpPr>
          <p:nvPr/>
        </p:nvSpPr>
        <p:spPr bwMode="auto">
          <a:xfrm>
            <a:off x="3429000" y="3276600"/>
            <a:ext cx="1998663" cy="369888"/>
          </a:xfrm>
          <a:prstGeom prst="rect">
            <a:avLst/>
          </a:prstGeom>
          <a:solidFill>
            <a:schemeClr val="bg1"/>
          </a:solidFill>
          <a:ln w="9525">
            <a:noFill/>
            <a:miter lim="800000"/>
            <a:headEnd/>
            <a:tailEnd/>
          </a:ln>
        </p:spPr>
        <p:txBody>
          <a:bodyPr>
            <a:spAutoFit/>
          </a:bodyPr>
          <a:lstStyle/>
          <a:p>
            <a:pPr algn="ctr"/>
            <a:r>
              <a:rPr lang="en-US">
                <a:latin typeface="Calibri" pitchFamily="34" charset="0"/>
              </a:rPr>
              <a:t>English</a:t>
            </a:r>
          </a:p>
        </p:txBody>
      </p:sp>
      <p:sp>
        <p:nvSpPr>
          <p:cNvPr id="55303" name="TextBox 10"/>
          <p:cNvSpPr txBox="1">
            <a:spLocks noChangeArrowheads="1"/>
          </p:cNvSpPr>
          <p:nvPr/>
        </p:nvSpPr>
        <p:spPr bwMode="auto">
          <a:xfrm>
            <a:off x="6270625" y="3287713"/>
            <a:ext cx="1997075" cy="369887"/>
          </a:xfrm>
          <a:prstGeom prst="rect">
            <a:avLst/>
          </a:prstGeom>
          <a:solidFill>
            <a:schemeClr val="bg1"/>
          </a:solidFill>
          <a:ln w="9525">
            <a:noFill/>
            <a:miter lim="800000"/>
            <a:headEnd/>
            <a:tailEnd/>
          </a:ln>
        </p:spPr>
        <p:txBody>
          <a:bodyPr>
            <a:spAutoFit/>
          </a:bodyPr>
          <a:lstStyle/>
          <a:p>
            <a:pPr algn="ctr"/>
            <a:r>
              <a:rPr lang="en-US">
                <a:latin typeface="Calibri" pitchFamily="34" charset="0"/>
              </a:rPr>
              <a:t>Irish-born</a:t>
            </a:r>
          </a:p>
        </p:txBody>
      </p:sp>
      <p:sp>
        <p:nvSpPr>
          <p:cNvPr id="13" name="TextBox 12"/>
          <p:cNvSpPr txBox="1">
            <a:spLocks noChangeArrowheads="1"/>
          </p:cNvSpPr>
          <p:nvPr/>
        </p:nvSpPr>
        <p:spPr bwMode="auto">
          <a:xfrm>
            <a:off x="619125" y="3276600"/>
            <a:ext cx="1998663" cy="369888"/>
          </a:xfrm>
          <a:prstGeom prst="rect">
            <a:avLst/>
          </a:prstGeom>
          <a:solidFill>
            <a:schemeClr val="bg1"/>
          </a:solidFill>
          <a:ln w="9525">
            <a:noFill/>
            <a:miter lim="800000"/>
            <a:headEnd/>
            <a:tailEnd/>
          </a:ln>
        </p:spPr>
        <p:txBody>
          <a:bodyPr>
            <a:spAutoFit/>
          </a:bodyPr>
          <a:lstStyle/>
          <a:p>
            <a:pPr algn="ctr"/>
            <a:r>
              <a:rPr lang="en-US">
                <a:latin typeface="Calibri" pitchFamily="34" charset="0"/>
              </a:rPr>
              <a:t>Joseph Henry</a:t>
            </a:r>
          </a:p>
        </p:txBody>
      </p:sp>
      <p:sp>
        <p:nvSpPr>
          <p:cNvPr id="14" name="TextBox 13"/>
          <p:cNvSpPr txBox="1">
            <a:spLocks noChangeArrowheads="1"/>
          </p:cNvSpPr>
          <p:nvPr/>
        </p:nvSpPr>
        <p:spPr bwMode="auto">
          <a:xfrm>
            <a:off x="3452813" y="3287713"/>
            <a:ext cx="1997075" cy="369887"/>
          </a:xfrm>
          <a:prstGeom prst="rect">
            <a:avLst/>
          </a:prstGeom>
          <a:solidFill>
            <a:schemeClr val="bg1"/>
          </a:solidFill>
          <a:ln w="9525">
            <a:noFill/>
            <a:miter lim="800000"/>
            <a:headEnd/>
            <a:tailEnd/>
          </a:ln>
        </p:spPr>
        <p:txBody>
          <a:bodyPr>
            <a:spAutoFit/>
          </a:bodyPr>
          <a:lstStyle/>
          <a:p>
            <a:pPr algn="ctr"/>
            <a:r>
              <a:rPr lang="en-US">
                <a:latin typeface="Calibri" pitchFamily="34" charset="0"/>
              </a:rPr>
              <a:t>Michael Faraday</a:t>
            </a:r>
          </a:p>
        </p:txBody>
      </p:sp>
      <p:sp>
        <p:nvSpPr>
          <p:cNvPr id="15" name="TextBox 14"/>
          <p:cNvSpPr txBox="1">
            <a:spLocks noChangeArrowheads="1"/>
          </p:cNvSpPr>
          <p:nvPr/>
        </p:nvSpPr>
        <p:spPr bwMode="auto">
          <a:xfrm>
            <a:off x="6270625" y="3276600"/>
            <a:ext cx="1997075" cy="369888"/>
          </a:xfrm>
          <a:prstGeom prst="rect">
            <a:avLst/>
          </a:prstGeom>
          <a:solidFill>
            <a:schemeClr val="bg1"/>
          </a:solidFill>
          <a:ln w="9525">
            <a:noFill/>
            <a:miter lim="800000"/>
            <a:headEnd/>
            <a:tailEnd/>
          </a:ln>
        </p:spPr>
        <p:txBody>
          <a:bodyPr>
            <a:spAutoFit/>
          </a:bodyPr>
          <a:lstStyle/>
          <a:p>
            <a:pPr algn="ctr"/>
            <a:r>
              <a:rPr lang="en-US">
                <a:latin typeface="Calibri" pitchFamily="34" charset="0"/>
              </a:rPr>
              <a:t>William Thomson</a:t>
            </a:r>
          </a:p>
        </p:txBody>
      </p:sp>
      <p:grpSp>
        <p:nvGrpSpPr>
          <p:cNvPr id="8" name="Group 7"/>
          <p:cNvGrpSpPr>
            <a:grpSpLocks/>
          </p:cNvGrpSpPr>
          <p:nvPr/>
        </p:nvGrpSpPr>
        <p:grpSpPr bwMode="auto">
          <a:xfrm>
            <a:off x="838200" y="3733800"/>
            <a:ext cx="7315200" cy="3017838"/>
            <a:chOff x="838200" y="3733800"/>
            <a:chExt cx="7315200" cy="3018589"/>
          </a:xfrm>
        </p:grpSpPr>
        <p:pic>
          <p:nvPicPr>
            <p:cNvPr id="55310" name="Picture 6"/>
            <p:cNvPicPr>
              <a:picLocks noChangeAspect="1" noChangeArrowheads="1"/>
            </p:cNvPicPr>
            <p:nvPr/>
          </p:nvPicPr>
          <p:blipFill>
            <a:blip r:embed="rId5"/>
            <a:srcRect/>
            <a:stretch>
              <a:fillRect/>
            </a:stretch>
          </p:blipFill>
          <p:spPr bwMode="auto">
            <a:xfrm>
              <a:off x="838200" y="3733800"/>
              <a:ext cx="7315200" cy="3018589"/>
            </a:xfrm>
            <a:prstGeom prst="rect">
              <a:avLst/>
            </a:prstGeom>
            <a:noFill/>
            <a:ln w="9525">
              <a:noFill/>
              <a:miter lim="800000"/>
              <a:headEnd/>
              <a:tailEnd/>
            </a:ln>
          </p:spPr>
        </p:pic>
        <p:sp>
          <p:nvSpPr>
            <p:cNvPr id="55311" name="TextBox 5"/>
            <p:cNvSpPr txBox="1">
              <a:spLocks noChangeArrowheads="1"/>
            </p:cNvSpPr>
            <p:nvPr/>
          </p:nvSpPr>
          <p:spPr bwMode="auto">
            <a:xfrm>
              <a:off x="3524250" y="3962400"/>
              <a:ext cx="4248150" cy="400110"/>
            </a:xfrm>
            <a:prstGeom prst="rect">
              <a:avLst/>
            </a:prstGeom>
            <a:noFill/>
            <a:ln w="9525">
              <a:noFill/>
              <a:miter lim="800000"/>
              <a:headEnd/>
              <a:tailEnd/>
            </a:ln>
          </p:spPr>
          <p:txBody>
            <a:bodyPr>
              <a:spAutoFit/>
            </a:bodyPr>
            <a:lstStyle/>
            <a:p>
              <a:r>
                <a:rPr lang="en-US" sz="2000" b="1">
                  <a:latin typeface="Calibri" pitchFamily="34" charset="0"/>
                </a:rPr>
                <a:t>The Transatlantic Cable (1854 – 1866)</a:t>
              </a:r>
            </a:p>
          </p:txBody>
        </p:sp>
      </p:grpSp>
      <p:sp>
        <p:nvSpPr>
          <p:cNvPr id="7" name="TextBox 6"/>
          <p:cNvSpPr txBox="1">
            <a:spLocks noChangeArrowheads="1"/>
          </p:cNvSpPr>
          <p:nvPr/>
        </p:nvSpPr>
        <p:spPr bwMode="auto">
          <a:xfrm>
            <a:off x="4427538" y="6019800"/>
            <a:ext cx="3725862" cy="646113"/>
          </a:xfrm>
          <a:prstGeom prst="rect">
            <a:avLst/>
          </a:prstGeom>
          <a:noFill/>
          <a:ln w="9525">
            <a:noFill/>
            <a:miter lim="800000"/>
            <a:headEnd/>
            <a:tailEnd/>
          </a:ln>
        </p:spPr>
        <p:txBody>
          <a:bodyPr>
            <a:spAutoFit/>
          </a:bodyPr>
          <a:lstStyle/>
          <a:p>
            <a:pPr algn="ctr"/>
            <a:r>
              <a:rPr lang="en-US" b="1" i="1">
                <a:solidFill>
                  <a:srgbClr val="FF0000"/>
                </a:solidFill>
                <a:latin typeface="Calibri" pitchFamily="34" charset="0"/>
              </a:rPr>
              <a:t>“A Thread Across The Ocean”</a:t>
            </a:r>
          </a:p>
          <a:p>
            <a:pPr algn="ctr"/>
            <a:r>
              <a:rPr lang="en-US" b="1" i="1">
                <a:solidFill>
                  <a:srgbClr val="FF0000"/>
                </a:solidFill>
                <a:latin typeface="Calibri" pitchFamily="34" charset="0"/>
              </a:rPr>
              <a:t>John Steele Gordon (2002)</a:t>
            </a:r>
          </a:p>
        </p:txBody>
      </p:sp>
      <p:sp>
        <p:nvSpPr>
          <p:cNvPr id="54285" name="Text Box 16"/>
          <p:cNvSpPr txBox="1">
            <a:spLocks noChangeArrowheads="1"/>
          </p:cNvSpPr>
          <p:nvPr/>
        </p:nvSpPr>
        <p:spPr bwMode="auto">
          <a:xfrm>
            <a:off x="1905000" y="4495800"/>
            <a:ext cx="6019800" cy="396875"/>
          </a:xfrm>
          <a:prstGeom prst="rect">
            <a:avLst/>
          </a:prstGeom>
          <a:solidFill>
            <a:srgbClr val="FFFF99"/>
          </a:solidFill>
          <a:ln w="9525">
            <a:noFill/>
            <a:miter lim="800000"/>
            <a:headEnd/>
            <a:tailEnd/>
          </a:ln>
          <a:effectLst>
            <a:prstShdw prst="shdw13" dist="53882" dir="13500000">
              <a:schemeClr val="bg2">
                <a:alpha val="50000"/>
              </a:schemeClr>
            </a:prstShdw>
          </a:effectLst>
        </p:spPr>
        <p:txBody>
          <a:bodyPr>
            <a:spAutoFit/>
          </a:bodyPr>
          <a:lstStyle/>
          <a:p>
            <a:pPr algn="ctr">
              <a:spcBef>
                <a:spcPct val="50000"/>
              </a:spcBef>
            </a:pPr>
            <a:r>
              <a:rPr lang="en-US" sz="2000" b="1">
                <a:solidFill>
                  <a:schemeClr val="hlink"/>
                </a:solidFill>
              </a:rPr>
              <a:t>The First Thread in the World Wide Web!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4285"/>
                                        </p:tgtEl>
                                        <p:attrNameLst>
                                          <p:attrName>style.visibility</p:attrName>
                                        </p:attrNameLst>
                                      </p:cBhvr>
                                      <p:to>
                                        <p:strVal val="visible"/>
                                      </p:to>
                                    </p:set>
                                    <p:animEffect transition="in" filter="wipe(left)">
                                      <p:cBhvr>
                                        <p:cTn id="34" dur="500"/>
                                        <p:tgtEl>
                                          <p:spTgt spid="54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7" grpId="0"/>
      <p:bldP spid="5428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idx="4294967295"/>
          </p:nvPr>
        </p:nvSpPr>
        <p:spPr>
          <a:xfrm>
            <a:off x="457200" y="2819400"/>
            <a:ext cx="8229600" cy="1143000"/>
          </a:xfrm>
        </p:spPr>
        <p:txBody>
          <a:bodyPr/>
          <a:lstStyle/>
          <a:p>
            <a:pPr eaLnBrk="1" hangingPunct="1"/>
            <a:r>
              <a:rPr lang="en-US" altLang="en-US" smtClean="0"/>
              <a:t>W2AGZ &amp; Beyond</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2"/>
          <p:cNvSpPr txBox="1">
            <a:spLocks noChangeArrowheads="1"/>
          </p:cNvSpPr>
          <p:nvPr/>
        </p:nvSpPr>
        <p:spPr bwMode="auto">
          <a:xfrm>
            <a:off x="304800" y="320675"/>
            <a:ext cx="8467725" cy="1584325"/>
          </a:xfrm>
          <a:prstGeom prst="rect">
            <a:avLst/>
          </a:prstGeom>
          <a:noFill/>
          <a:ln w="9525">
            <a:noFill/>
            <a:miter lim="800000"/>
            <a:headEnd/>
            <a:tailEnd/>
          </a:ln>
        </p:spPr>
        <p:txBody>
          <a:bodyPr lIns="0" tIns="0" rIns="0" bIns="0" anchor="ctr"/>
          <a:lstStyle/>
          <a:p>
            <a:pPr algn="ct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sz="2800" b="1">
                <a:solidFill>
                  <a:srgbClr val="000000"/>
                </a:solidFill>
                <a:ea typeface="SimSun" pitchFamily="2" charset="-122"/>
              </a:rPr>
              <a:t>A DFT (LDA+U) Study of the Electronic Properties of Square-Planar Coordinated</a:t>
            </a:r>
          </a:p>
          <a:p>
            <a:pPr algn="ct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sz="2800" b="1">
                <a:solidFill>
                  <a:srgbClr val="000000"/>
                </a:solidFill>
                <a:ea typeface="SimSun" pitchFamily="2" charset="-122"/>
              </a:rPr>
              <a:t> Copper Monoxide Structures</a:t>
            </a:r>
          </a:p>
          <a:p>
            <a:pPr algn="ct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sz="2800" b="1">
              <a:solidFill>
                <a:srgbClr val="000000"/>
              </a:solidFill>
              <a:ea typeface="SimSun" pitchFamily="2" charset="-122"/>
            </a:endParaRPr>
          </a:p>
          <a:p>
            <a:pPr algn="ct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sz="2400" b="1">
                <a:solidFill>
                  <a:srgbClr val="000000"/>
                </a:solidFill>
                <a:ea typeface="SimSun" pitchFamily="2" charset="-122"/>
              </a:rPr>
              <a:t>(does the secret to high-Tc lie within?)</a:t>
            </a:r>
            <a:endParaRPr lang="en-GB" altLang="en-US" b="1">
              <a:solidFill>
                <a:srgbClr val="0070C0"/>
              </a:solidFill>
              <a:ea typeface="SimSun" pitchFamily="2" charset="-122"/>
            </a:endParaRPr>
          </a:p>
        </p:txBody>
      </p:sp>
      <p:pic>
        <p:nvPicPr>
          <p:cNvPr id="98306" name="Picture 11"/>
          <p:cNvPicPr>
            <a:picLocks noChangeAspect="1" noChangeArrowheads="1"/>
          </p:cNvPicPr>
          <p:nvPr/>
        </p:nvPicPr>
        <p:blipFill>
          <a:blip r:embed="rId3"/>
          <a:srcRect/>
          <a:stretch>
            <a:fillRect/>
          </a:stretch>
        </p:blipFill>
        <p:spPr bwMode="auto">
          <a:xfrm>
            <a:off x="76200" y="838200"/>
            <a:ext cx="1258888" cy="1447800"/>
          </a:xfrm>
          <a:prstGeom prst="rect">
            <a:avLst/>
          </a:prstGeom>
          <a:noFill/>
          <a:ln w="9525">
            <a:noFill/>
            <a:miter lim="800000"/>
            <a:headEnd/>
            <a:tailEnd/>
          </a:ln>
        </p:spPr>
      </p:pic>
      <p:pic>
        <p:nvPicPr>
          <p:cNvPr id="98307" name="Picture 1"/>
          <p:cNvPicPr>
            <a:picLocks noChangeAspect="1" noChangeArrowheads="1"/>
          </p:cNvPicPr>
          <p:nvPr/>
        </p:nvPicPr>
        <p:blipFill>
          <a:blip r:embed="rId4"/>
          <a:srcRect/>
          <a:stretch>
            <a:fillRect/>
          </a:stretch>
        </p:blipFill>
        <p:spPr bwMode="auto">
          <a:xfrm>
            <a:off x="7681913" y="838200"/>
            <a:ext cx="1354137" cy="1447800"/>
          </a:xfrm>
          <a:prstGeom prst="rect">
            <a:avLst/>
          </a:prstGeom>
          <a:noFill/>
          <a:ln w="9525">
            <a:noFill/>
            <a:miter lim="800000"/>
            <a:headEnd/>
            <a:tailEnd/>
          </a:ln>
        </p:spPr>
      </p:pic>
      <p:sp>
        <p:nvSpPr>
          <p:cNvPr id="2" name="TextBox 1"/>
          <p:cNvSpPr txBox="1"/>
          <p:nvPr/>
        </p:nvSpPr>
        <p:spPr>
          <a:xfrm>
            <a:off x="685800" y="2590800"/>
            <a:ext cx="7772400" cy="769938"/>
          </a:xfrm>
          <a:prstGeom prst="rect">
            <a:avLst/>
          </a:prstGeom>
          <a:noFill/>
        </p:spPr>
        <p:txBody>
          <a:bodyPr>
            <a:spAutoFit/>
          </a:bodyPr>
          <a:lstStyle/>
          <a:p>
            <a:pPr algn="ctr" fontAlgn="auto">
              <a:spcBef>
                <a:spcPts val="0"/>
              </a:spcBef>
              <a:spcAft>
                <a:spcPts val="0"/>
              </a:spcAft>
              <a:defRPr/>
            </a:pPr>
            <a:r>
              <a:rPr lang="en-US" sz="4400" dirty="0">
                <a:solidFill>
                  <a:srgbClr val="FF0066"/>
                </a:solidFill>
                <a:effectLst>
                  <a:outerShdw blurRad="38100" dist="38100" dir="2700000" algn="tl">
                    <a:srgbClr val="000000">
                      <a:alpha val="43137"/>
                    </a:srgbClr>
                  </a:outerShdw>
                </a:effectLst>
                <a:latin typeface="Broadway BT" pitchFamily="82" charset="0"/>
              </a:rPr>
              <a:t>...Back to the Future...</a:t>
            </a:r>
          </a:p>
        </p:txBody>
      </p:sp>
      <p:sp>
        <p:nvSpPr>
          <p:cNvPr id="3" name="TextBox 2"/>
          <p:cNvSpPr txBox="1"/>
          <p:nvPr/>
        </p:nvSpPr>
        <p:spPr>
          <a:xfrm>
            <a:off x="585788" y="3581400"/>
            <a:ext cx="7772400" cy="830263"/>
          </a:xfrm>
          <a:prstGeom prst="rect">
            <a:avLst/>
          </a:prstGeom>
          <a:noFill/>
        </p:spPr>
        <p:txBody>
          <a:bodyPr>
            <a:spAutoFit/>
          </a:bodyPr>
          <a:lstStyle/>
          <a:p>
            <a:pPr algn="ctr" fontAlgn="auto">
              <a:spcBef>
                <a:spcPts val="0"/>
              </a:spcBef>
              <a:spcAft>
                <a:spcPts val="0"/>
              </a:spcAft>
              <a:defRPr/>
            </a:pPr>
            <a:r>
              <a:rPr lang="en-US" sz="2400" b="1" dirty="0">
                <a:effectLst>
                  <a:outerShdw blurRad="38100" dist="38100" dir="2700000" algn="tl">
                    <a:srgbClr val="000000">
                      <a:alpha val="43137"/>
                    </a:srgbClr>
                  </a:outerShdw>
                </a:effectLst>
              </a:rPr>
              <a:t>My IBM Day Job of the 60s and 70s…</a:t>
            </a:r>
          </a:p>
          <a:p>
            <a:pPr algn="ctr" fontAlgn="auto">
              <a:spcBef>
                <a:spcPts val="0"/>
              </a:spcBef>
              <a:spcAft>
                <a:spcPts val="0"/>
              </a:spcAft>
              <a:defRPr/>
            </a:pPr>
            <a:r>
              <a:rPr lang="en-US" sz="2400" b="1" dirty="0">
                <a:effectLst>
                  <a:outerShdw blurRad="38100" dist="38100" dir="2700000" algn="tl">
                    <a:srgbClr val="000000">
                      <a:alpha val="43137"/>
                    </a:srgbClr>
                  </a:outerShdw>
                </a:effectLst>
              </a:rPr>
              <a:t>Electronic Structure Calculations</a:t>
            </a:r>
          </a:p>
        </p:txBody>
      </p:sp>
      <p:sp>
        <p:nvSpPr>
          <p:cNvPr id="4" name="TextBox 3"/>
          <p:cNvSpPr txBox="1"/>
          <p:nvPr/>
        </p:nvSpPr>
        <p:spPr>
          <a:xfrm>
            <a:off x="685800" y="4572000"/>
            <a:ext cx="7672388" cy="2032000"/>
          </a:xfrm>
          <a:prstGeom prst="rect">
            <a:avLst/>
          </a:prstGeom>
          <a:noFill/>
        </p:spPr>
        <p:txBody>
          <a:bodyPr>
            <a:spAutoFit/>
          </a:bodyPr>
          <a:lstStyle/>
          <a:p>
            <a:pPr fontAlgn="auto">
              <a:spcBef>
                <a:spcPts val="0"/>
              </a:spcBef>
              <a:spcAft>
                <a:spcPts val="0"/>
              </a:spcAft>
              <a:defRPr/>
            </a:pPr>
            <a:r>
              <a:rPr lang="en-US" dirty="0">
                <a:latin typeface="+mn-lt"/>
                <a:cs typeface="+mn-cs"/>
              </a:rPr>
              <a:t>What’s New?</a:t>
            </a:r>
          </a:p>
          <a:p>
            <a:pPr fontAlgn="auto">
              <a:spcBef>
                <a:spcPts val="0"/>
              </a:spcBef>
              <a:spcAft>
                <a:spcPts val="0"/>
              </a:spcAft>
              <a:defRPr/>
            </a:pPr>
            <a:endParaRPr lang="en-US" dirty="0">
              <a:latin typeface="+mn-lt"/>
              <a:cs typeface="+mn-cs"/>
            </a:endParaRPr>
          </a:p>
          <a:p>
            <a:pPr marL="285750" indent="-285750" fontAlgn="auto">
              <a:spcBef>
                <a:spcPts val="0"/>
              </a:spcBef>
              <a:spcAft>
                <a:spcPts val="0"/>
              </a:spcAft>
              <a:buFont typeface="Arial" panose="020B0604020202020204" pitchFamily="34" charset="0"/>
              <a:buChar char="•"/>
              <a:defRPr/>
            </a:pPr>
            <a:r>
              <a:rPr lang="en-US" dirty="0">
                <a:latin typeface="+mn-lt"/>
                <a:cs typeface="+mn-cs"/>
              </a:rPr>
              <a:t>Really cheap gaming hardware with extended </a:t>
            </a:r>
            <a:r>
              <a:rPr lang="en-US" dirty="0" err="1">
                <a:latin typeface="+mn-lt"/>
                <a:cs typeface="+mn-cs"/>
              </a:rPr>
              <a:t>cpu</a:t>
            </a:r>
            <a:r>
              <a:rPr lang="en-US" dirty="0">
                <a:latin typeface="+mn-lt"/>
                <a:cs typeface="+mn-cs"/>
              </a:rPr>
              <a:t>, core and RAM hardware</a:t>
            </a:r>
          </a:p>
          <a:p>
            <a:pPr marL="285750" indent="-285750" fontAlgn="auto">
              <a:spcBef>
                <a:spcPts val="0"/>
              </a:spcBef>
              <a:spcAft>
                <a:spcPts val="0"/>
              </a:spcAft>
              <a:buFont typeface="Arial" panose="020B0604020202020204" pitchFamily="34" charset="0"/>
              <a:buChar char="•"/>
              <a:defRPr/>
            </a:pPr>
            <a:r>
              <a:rPr lang="en-US" dirty="0">
                <a:latin typeface="+mn-lt"/>
                <a:cs typeface="+mn-cs"/>
              </a:rPr>
              <a:t>Free high end Linux platforms</a:t>
            </a:r>
          </a:p>
          <a:p>
            <a:pPr marL="285750" indent="-285750" fontAlgn="auto">
              <a:spcBef>
                <a:spcPts val="0"/>
              </a:spcBef>
              <a:spcAft>
                <a:spcPts val="0"/>
              </a:spcAft>
              <a:buFont typeface="Arial" panose="020B0604020202020204" pitchFamily="34" charset="0"/>
              <a:buChar char="•"/>
              <a:defRPr/>
            </a:pPr>
            <a:r>
              <a:rPr lang="en-US" dirty="0">
                <a:latin typeface="+mn-lt"/>
                <a:cs typeface="+mn-cs"/>
              </a:rPr>
              <a:t>Free high performance DFT software</a:t>
            </a:r>
          </a:p>
          <a:p>
            <a:pPr marL="285750" indent="-285750" fontAlgn="auto">
              <a:spcBef>
                <a:spcPts val="0"/>
              </a:spcBef>
              <a:spcAft>
                <a:spcPts val="0"/>
              </a:spcAft>
              <a:buFont typeface="Arial" panose="020B0604020202020204" pitchFamily="34" charset="0"/>
              <a:buChar char="•"/>
              <a:defRPr/>
            </a:pPr>
            <a:endParaRPr lang="en-US" dirty="0">
              <a:latin typeface="+mn-l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
          <p:cNvSpPr>
            <a:spLocks noChangeArrowheads="1"/>
          </p:cNvSpPr>
          <p:nvPr/>
        </p:nvSpPr>
        <p:spPr bwMode="auto">
          <a:xfrm>
            <a:off x="152400" y="228600"/>
            <a:ext cx="8839200" cy="1816100"/>
          </a:xfrm>
          <a:prstGeom prst="rect">
            <a:avLst/>
          </a:prstGeom>
          <a:noFill/>
          <a:ln w="9525">
            <a:noFill/>
            <a:miter lim="800000"/>
            <a:headEnd/>
            <a:tailEnd/>
          </a:ln>
        </p:spPr>
        <p:txBody>
          <a:bodyPr lIns="91400" tIns="45702" rIns="91400" bIns="45702">
            <a:spAutoFit/>
          </a:bodyPr>
          <a:lstStyle/>
          <a:p>
            <a:pPr algn="ctr"/>
            <a:r>
              <a:rPr lang="en-US" altLang="en-US" sz="2800">
                <a:solidFill>
                  <a:srgbClr val="00B050"/>
                </a:solidFill>
                <a:latin typeface="Cooper Black"/>
              </a:rPr>
              <a:t>A DFT Study of Tetragonal Rocksalt Proxy Copper Monochalcogenide Structures:</a:t>
            </a:r>
          </a:p>
          <a:p>
            <a:pPr algn="ctr"/>
            <a:r>
              <a:rPr lang="en-US" altLang="en-US" sz="2800">
                <a:solidFill>
                  <a:srgbClr val="00B050"/>
                </a:solidFill>
                <a:latin typeface="Cooper Black"/>
              </a:rPr>
              <a:t>-- Implications for Possible High-Tc Superconductivity --</a:t>
            </a:r>
            <a:endParaRPr lang="en-US" altLang="en-US" sz="2400">
              <a:solidFill>
                <a:srgbClr val="00B050"/>
              </a:solidFill>
              <a:latin typeface="Cooper Black"/>
            </a:endParaRPr>
          </a:p>
        </p:txBody>
      </p:sp>
      <p:sp>
        <p:nvSpPr>
          <p:cNvPr id="102402" name="TextBox 2"/>
          <p:cNvSpPr txBox="1">
            <a:spLocks noChangeArrowheads="1"/>
          </p:cNvSpPr>
          <p:nvPr/>
        </p:nvSpPr>
        <p:spPr bwMode="auto">
          <a:xfrm>
            <a:off x="2209800" y="2514600"/>
            <a:ext cx="4648200" cy="1570038"/>
          </a:xfrm>
          <a:prstGeom prst="rect">
            <a:avLst/>
          </a:prstGeom>
          <a:noFill/>
          <a:ln w="9525">
            <a:noFill/>
            <a:miter lim="800000"/>
            <a:headEnd/>
            <a:tailEnd/>
          </a:ln>
        </p:spPr>
        <p:txBody>
          <a:bodyPr lIns="91400" tIns="45702" rIns="91400" bIns="45702">
            <a:spAutoFit/>
          </a:bodyPr>
          <a:lstStyle/>
          <a:p>
            <a:pPr algn="ctr"/>
            <a:r>
              <a:rPr lang="en-US" sz="2000" b="1"/>
              <a:t>Paul M. Grant</a:t>
            </a:r>
          </a:p>
          <a:p>
            <a:pPr algn="ctr"/>
            <a:r>
              <a:rPr lang="en-US"/>
              <a:t>W2AGZ Technologies</a:t>
            </a:r>
          </a:p>
          <a:p>
            <a:pPr algn="ctr"/>
            <a:endParaRPr lang="en-US" sz="2000"/>
          </a:p>
          <a:p>
            <a:pPr algn="ctr"/>
            <a:r>
              <a:rPr lang="en-US" sz="2000" b="1"/>
              <a:t>Robert H. Hammond</a:t>
            </a:r>
          </a:p>
          <a:p>
            <a:pPr algn="ctr"/>
            <a:r>
              <a:rPr lang="en-US"/>
              <a:t>Stanford University</a:t>
            </a:r>
          </a:p>
        </p:txBody>
      </p:sp>
      <p:pic>
        <p:nvPicPr>
          <p:cNvPr id="102403" name="Picture 6"/>
          <p:cNvPicPr>
            <a:picLocks noChangeAspect="1" noChangeArrowheads="1"/>
          </p:cNvPicPr>
          <p:nvPr/>
        </p:nvPicPr>
        <p:blipFill>
          <a:blip r:embed="rId3"/>
          <a:srcRect/>
          <a:stretch>
            <a:fillRect/>
          </a:stretch>
        </p:blipFill>
        <p:spPr bwMode="auto">
          <a:xfrm>
            <a:off x="228600" y="2398713"/>
            <a:ext cx="2667000" cy="2249487"/>
          </a:xfrm>
          <a:prstGeom prst="rect">
            <a:avLst/>
          </a:prstGeom>
          <a:noFill/>
          <a:ln w="9525">
            <a:noFill/>
            <a:miter lim="800000"/>
            <a:headEnd/>
            <a:tailEnd/>
          </a:ln>
        </p:spPr>
      </p:pic>
      <p:pic>
        <p:nvPicPr>
          <p:cNvPr id="102404" name="Picture 7"/>
          <p:cNvPicPr>
            <a:picLocks noChangeAspect="1" noChangeArrowheads="1"/>
          </p:cNvPicPr>
          <p:nvPr/>
        </p:nvPicPr>
        <p:blipFill>
          <a:blip r:embed="rId4"/>
          <a:srcRect/>
          <a:stretch>
            <a:fillRect/>
          </a:stretch>
        </p:blipFill>
        <p:spPr bwMode="auto">
          <a:xfrm>
            <a:off x="6526213" y="2417763"/>
            <a:ext cx="2174875" cy="2230437"/>
          </a:xfrm>
          <a:prstGeom prst="rect">
            <a:avLst/>
          </a:prstGeom>
          <a:noFill/>
          <a:ln w="9525">
            <a:noFill/>
            <a:miter lim="800000"/>
            <a:headEnd/>
            <a:tailEnd/>
          </a:ln>
        </p:spPr>
      </p:pic>
      <p:sp>
        <p:nvSpPr>
          <p:cNvPr id="9" name="TextBox 8"/>
          <p:cNvSpPr txBox="1">
            <a:spLocks noChangeArrowheads="1"/>
          </p:cNvSpPr>
          <p:nvPr/>
        </p:nvSpPr>
        <p:spPr bwMode="auto">
          <a:xfrm>
            <a:off x="1676400" y="5257800"/>
            <a:ext cx="5867400" cy="1066800"/>
          </a:xfrm>
          <a:prstGeom prst="rect">
            <a:avLst/>
          </a:prstGeom>
          <a:noFill/>
          <a:ln w="9525">
            <a:noFill/>
            <a:miter lim="800000"/>
            <a:headEnd/>
            <a:tailEnd/>
          </a:ln>
        </p:spPr>
        <p:txBody>
          <a:bodyPr>
            <a:spAutoFit/>
          </a:bodyPr>
          <a:lstStyle/>
          <a:p>
            <a:pPr algn="ctr"/>
            <a:r>
              <a:rPr lang="en-US" sz="3200" b="1"/>
              <a:t>Be Sure to Stay Tuned!</a:t>
            </a:r>
          </a:p>
          <a:p>
            <a:pPr algn="ctr"/>
            <a:r>
              <a:rPr lang="en-US" sz="3200" b="1"/>
              <a:t>Calculations Underway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a:xfrm>
            <a:off x="112713" y="0"/>
            <a:ext cx="8915400" cy="1143000"/>
          </a:xfrm>
        </p:spPr>
        <p:txBody>
          <a:bodyPr/>
          <a:lstStyle/>
          <a:p>
            <a:r>
              <a:rPr lang="en-US" sz="4000" smtClean="0"/>
              <a:t>Here’s Where We Are So Far</a:t>
            </a:r>
          </a:p>
        </p:txBody>
      </p:sp>
      <p:pic>
        <p:nvPicPr>
          <p:cNvPr id="101378" name="Picture 2" descr="C:\Users\PAULMI~1\AppData\Local\Temp\scl6.jpg"/>
          <p:cNvPicPr>
            <a:picLocks noChangeAspect="1" noChangeArrowheads="1"/>
          </p:cNvPicPr>
          <p:nvPr/>
        </p:nvPicPr>
        <p:blipFill>
          <a:blip r:embed="rId2"/>
          <a:srcRect/>
          <a:stretch>
            <a:fillRect/>
          </a:stretch>
        </p:blipFill>
        <p:spPr bwMode="auto">
          <a:xfrm>
            <a:off x="838200" y="1738313"/>
            <a:ext cx="3505200" cy="3381375"/>
          </a:xfrm>
          <a:prstGeom prst="rect">
            <a:avLst/>
          </a:prstGeom>
          <a:noFill/>
          <a:ln w="9525">
            <a:noFill/>
            <a:miter lim="800000"/>
            <a:headEnd/>
            <a:tailEnd/>
          </a:ln>
        </p:spPr>
      </p:pic>
      <p:pic>
        <p:nvPicPr>
          <p:cNvPr id="101379" name="Picture 3" descr="C:\Users\PAULMI~1\AppData\Local\Temp\scl1.jpg"/>
          <p:cNvPicPr>
            <a:picLocks noChangeAspect="1" noChangeArrowheads="1"/>
          </p:cNvPicPr>
          <p:nvPr/>
        </p:nvPicPr>
        <p:blipFill>
          <a:blip r:embed="rId3"/>
          <a:srcRect/>
          <a:stretch>
            <a:fillRect/>
          </a:stretch>
        </p:blipFill>
        <p:spPr bwMode="auto">
          <a:xfrm>
            <a:off x="4826000" y="1752600"/>
            <a:ext cx="3375025" cy="3367088"/>
          </a:xfrm>
          <a:prstGeom prst="rect">
            <a:avLst/>
          </a:prstGeom>
          <a:noFill/>
          <a:ln w="9525">
            <a:noFill/>
            <a:miter lim="800000"/>
            <a:headEnd/>
            <a:tailEnd/>
          </a:ln>
        </p:spPr>
      </p:pic>
      <p:sp>
        <p:nvSpPr>
          <p:cNvPr id="101380" name="TextBox 5"/>
          <p:cNvSpPr txBox="1">
            <a:spLocks noChangeArrowheads="1"/>
          </p:cNvSpPr>
          <p:nvPr/>
        </p:nvSpPr>
        <p:spPr bwMode="auto">
          <a:xfrm>
            <a:off x="1346200" y="1295400"/>
            <a:ext cx="2533650" cy="369888"/>
          </a:xfrm>
          <a:prstGeom prst="rect">
            <a:avLst/>
          </a:prstGeom>
          <a:noFill/>
          <a:ln w="9525">
            <a:noFill/>
            <a:miter lim="800000"/>
            <a:headEnd/>
            <a:tailEnd/>
          </a:ln>
        </p:spPr>
        <p:txBody>
          <a:bodyPr wrap="none">
            <a:spAutoFit/>
          </a:bodyPr>
          <a:lstStyle/>
          <a:p>
            <a:r>
              <a:rPr lang="en-US" b="1"/>
              <a:t>q = 0.15 |e|/CuO (holes)</a:t>
            </a:r>
          </a:p>
        </p:txBody>
      </p:sp>
      <p:sp>
        <p:nvSpPr>
          <p:cNvPr id="101381" name="TextBox 6"/>
          <p:cNvSpPr txBox="1">
            <a:spLocks noChangeArrowheads="1"/>
          </p:cNvSpPr>
          <p:nvPr/>
        </p:nvSpPr>
        <p:spPr bwMode="auto">
          <a:xfrm>
            <a:off x="5041900" y="1295400"/>
            <a:ext cx="2976563" cy="369888"/>
          </a:xfrm>
          <a:prstGeom prst="rect">
            <a:avLst/>
          </a:prstGeom>
          <a:noFill/>
          <a:ln w="9525">
            <a:noFill/>
            <a:miter lim="800000"/>
            <a:headEnd/>
            <a:tailEnd/>
          </a:ln>
        </p:spPr>
        <p:txBody>
          <a:bodyPr wrap="none">
            <a:spAutoFit/>
          </a:bodyPr>
          <a:lstStyle/>
          <a:p>
            <a:r>
              <a:rPr lang="en-US" b="1"/>
              <a:t>q = -0.15 |e|/CuO (electrons)</a:t>
            </a:r>
          </a:p>
        </p:txBody>
      </p:sp>
      <p:sp>
        <p:nvSpPr>
          <p:cNvPr id="9" name="TextBox 8"/>
          <p:cNvSpPr txBox="1">
            <a:spLocks noChangeArrowheads="1"/>
          </p:cNvSpPr>
          <p:nvPr/>
        </p:nvSpPr>
        <p:spPr bwMode="auto">
          <a:xfrm>
            <a:off x="2151063" y="5346700"/>
            <a:ext cx="914400" cy="369888"/>
          </a:xfrm>
          <a:prstGeom prst="rect">
            <a:avLst/>
          </a:prstGeom>
          <a:noFill/>
          <a:ln w="9525">
            <a:noFill/>
            <a:miter lim="800000"/>
            <a:headEnd/>
            <a:tailEnd/>
          </a:ln>
        </p:spPr>
        <p:txBody>
          <a:bodyPr>
            <a:spAutoFit/>
          </a:bodyPr>
          <a:lstStyle/>
          <a:p>
            <a:pPr algn="ctr"/>
            <a:r>
              <a:rPr lang="en-US" b="1">
                <a:solidFill>
                  <a:srgbClr val="FF0000"/>
                </a:solidFill>
              </a:rPr>
              <a:t>≈ 43 °K</a:t>
            </a:r>
          </a:p>
        </p:txBody>
      </p:sp>
      <p:sp>
        <p:nvSpPr>
          <p:cNvPr id="10" name="TextBox 9"/>
          <p:cNvSpPr txBox="1"/>
          <p:nvPr/>
        </p:nvSpPr>
        <p:spPr>
          <a:xfrm>
            <a:off x="6096000" y="5334000"/>
            <a:ext cx="914400" cy="369888"/>
          </a:xfrm>
          <a:prstGeom prst="rect">
            <a:avLst/>
          </a:prstGeom>
          <a:noFill/>
        </p:spPr>
        <p:txBody>
          <a:bodyPr>
            <a:spAutoFit/>
          </a:bodyPr>
          <a:lstStyle/>
          <a:p>
            <a:pPr algn="ctr" fontAlgn="auto">
              <a:spcBef>
                <a:spcPts val="0"/>
              </a:spcBef>
              <a:spcAft>
                <a:spcPts val="0"/>
              </a:spcAft>
              <a:defRPr/>
            </a:pPr>
            <a:r>
              <a:rPr lang="en-US" b="1" dirty="0">
                <a:solidFill>
                  <a:schemeClr val="accent6">
                    <a:lumMod val="50000"/>
                  </a:schemeClr>
                </a:solidFill>
                <a:latin typeface="+mn-lt"/>
                <a:cs typeface="+mn-cs"/>
              </a:rPr>
              <a:t>≈ 25 °K</a:t>
            </a:r>
          </a:p>
        </p:txBody>
      </p:sp>
      <p:grpSp>
        <p:nvGrpSpPr>
          <p:cNvPr id="101384" name="Group 4"/>
          <p:cNvGrpSpPr>
            <a:grpSpLocks/>
          </p:cNvGrpSpPr>
          <p:nvPr/>
        </p:nvGrpSpPr>
        <p:grpSpPr bwMode="auto">
          <a:xfrm>
            <a:off x="76200" y="5849938"/>
            <a:ext cx="8991600" cy="703262"/>
            <a:chOff x="76200" y="5849294"/>
            <a:chExt cx="8991600" cy="703906"/>
          </a:xfrm>
        </p:grpSpPr>
        <p:sp>
          <p:nvSpPr>
            <p:cNvPr id="101385" name="TextBox 7"/>
            <p:cNvSpPr txBox="1">
              <a:spLocks noChangeArrowheads="1"/>
            </p:cNvSpPr>
            <p:nvPr/>
          </p:nvSpPr>
          <p:spPr bwMode="auto">
            <a:xfrm>
              <a:off x="76200" y="5906869"/>
              <a:ext cx="8991600" cy="646331"/>
            </a:xfrm>
            <a:prstGeom prst="rect">
              <a:avLst/>
            </a:prstGeom>
            <a:noFill/>
            <a:ln w="9525">
              <a:noFill/>
              <a:miter lim="800000"/>
              <a:headEnd/>
              <a:tailEnd/>
            </a:ln>
          </p:spPr>
          <p:txBody>
            <a:bodyPr>
              <a:spAutoFit/>
            </a:bodyPr>
            <a:lstStyle/>
            <a:p>
              <a:pPr algn="ctr"/>
              <a:r>
                <a:rPr lang="en-US" b="1"/>
                <a:t>Apply DFT to obtain              between electrons and phonons, followed by application of the Eliashberg-McMillan-Allen-Dynes formalism to find Tc:</a:t>
              </a:r>
            </a:p>
          </p:txBody>
        </p:sp>
        <p:pic>
          <p:nvPicPr>
            <p:cNvPr id="101386" name="Picture 4"/>
            <p:cNvPicPr>
              <a:picLocks noChangeAspect="1" noChangeArrowheads="1"/>
            </p:cNvPicPr>
            <p:nvPr/>
          </p:nvPicPr>
          <p:blipFill>
            <a:blip r:embed="rId4"/>
            <a:srcRect/>
            <a:stretch>
              <a:fillRect/>
            </a:stretch>
          </p:blipFill>
          <p:spPr bwMode="auto">
            <a:xfrm>
              <a:off x="2895600" y="5849294"/>
              <a:ext cx="667741" cy="468681"/>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C:\Users\PAULMI~1\AppData\Local\Temp\scl1.PNG"/>
          <p:cNvPicPr>
            <a:picLocks noChangeAspect="1" noChangeArrowheads="1"/>
          </p:cNvPicPr>
          <p:nvPr/>
        </p:nvPicPr>
        <p:blipFill>
          <a:blip r:embed="rId2"/>
          <a:srcRect/>
          <a:stretch>
            <a:fillRect/>
          </a:stretch>
        </p:blipFill>
        <p:spPr bwMode="auto">
          <a:xfrm>
            <a:off x="63500" y="1295400"/>
            <a:ext cx="6794500" cy="5021263"/>
          </a:xfrm>
          <a:prstGeom prst="rect">
            <a:avLst/>
          </a:prstGeom>
          <a:noFill/>
          <a:ln w="9525">
            <a:noFill/>
            <a:miter lim="800000"/>
            <a:headEnd/>
            <a:tailEnd/>
          </a:ln>
        </p:spPr>
      </p:pic>
      <p:pic>
        <p:nvPicPr>
          <p:cNvPr id="104450" name="Picture 4" descr="C:\Users\PAULMI~1\AppData\Local\Temp\scl2.PNG"/>
          <p:cNvPicPr>
            <a:picLocks noChangeAspect="1" noChangeArrowheads="1"/>
          </p:cNvPicPr>
          <p:nvPr/>
        </p:nvPicPr>
        <p:blipFill>
          <a:blip r:embed="rId3"/>
          <a:srcRect/>
          <a:stretch>
            <a:fillRect/>
          </a:stretch>
        </p:blipFill>
        <p:spPr bwMode="auto">
          <a:xfrm>
            <a:off x="6721475" y="381000"/>
            <a:ext cx="2071688" cy="3103563"/>
          </a:xfrm>
          <a:prstGeom prst="rect">
            <a:avLst/>
          </a:prstGeom>
          <a:noFill/>
          <a:ln w="9525">
            <a:noFill/>
            <a:miter lim="800000"/>
            <a:headEnd/>
            <a:tailEnd/>
          </a:ln>
        </p:spPr>
      </p:pic>
      <p:sp>
        <p:nvSpPr>
          <p:cNvPr id="2" name="Oval 1"/>
          <p:cNvSpPr/>
          <p:nvPr/>
        </p:nvSpPr>
        <p:spPr>
          <a:xfrm>
            <a:off x="2438400" y="26670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5"/>
          <p:cNvSpPr/>
          <p:nvPr/>
        </p:nvSpPr>
        <p:spPr>
          <a:xfrm>
            <a:off x="7194550" y="6858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4" name="Straight Connector 3"/>
          <p:cNvCxnSpPr>
            <a:endCxn id="2" idx="6"/>
          </p:cNvCxnSpPr>
          <p:nvPr/>
        </p:nvCxnSpPr>
        <p:spPr>
          <a:xfrm flipH="1">
            <a:off x="2590800" y="838200"/>
            <a:ext cx="4679950" cy="1905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4454" name="Title 4"/>
          <p:cNvSpPr>
            <a:spLocks noGrp="1"/>
          </p:cNvSpPr>
          <p:nvPr>
            <p:ph type="title"/>
          </p:nvPr>
        </p:nvSpPr>
        <p:spPr>
          <a:xfrm>
            <a:off x="152400" y="339725"/>
            <a:ext cx="6248400" cy="498475"/>
          </a:xfrm>
        </p:spPr>
        <p:txBody>
          <a:bodyPr/>
          <a:lstStyle/>
          <a:p>
            <a:r>
              <a:rPr lang="en-US" sz="2400" b="1" smtClean="0"/>
              <a:t>Opportunities to Exploit the Keystone XL Pipeline ROW for the Dual Transport of Chemical and Electrical Energy</a:t>
            </a:r>
          </a:p>
        </p:txBody>
      </p:sp>
      <p:grpSp>
        <p:nvGrpSpPr>
          <p:cNvPr id="104455" name="Group 7"/>
          <p:cNvGrpSpPr>
            <a:grpSpLocks/>
          </p:cNvGrpSpPr>
          <p:nvPr/>
        </p:nvGrpSpPr>
        <p:grpSpPr bwMode="auto">
          <a:xfrm>
            <a:off x="7086600" y="3581400"/>
            <a:ext cx="1876425" cy="3157538"/>
            <a:chOff x="4800600" y="576072"/>
            <a:chExt cx="1876425" cy="3157811"/>
          </a:xfrm>
        </p:grpSpPr>
        <p:pic>
          <p:nvPicPr>
            <p:cNvPr id="104456" name="Picture 6" descr="C:\Users\PAULMI~1\AppData\Local\Temp\scl3.jpg"/>
            <p:cNvPicPr>
              <a:picLocks noChangeAspect="1" noChangeArrowheads="1"/>
            </p:cNvPicPr>
            <p:nvPr/>
          </p:nvPicPr>
          <p:blipFill>
            <a:blip r:embed="rId4"/>
            <a:srcRect/>
            <a:stretch>
              <a:fillRect/>
            </a:stretch>
          </p:blipFill>
          <p:spPr bwMode="auto">
            <a:xfrm>
              <a:off x="4800600" y="943737"/>
              <a:ext cx="1876425" cy="1857375"/>
            </a:xfrm>
            <a:prstGeom prst="rect">
              <a:avLst/>
            </a:prstGeom>
            <a:noFill/>
            <a:ln w="9525">
              <a:noFill/>
              <a:miter lim="800000"/>
              <a:headEnd/>
              <a:tailEnd/>
            </a:ln>
          </p:spPr>
        </p:pic>
        <p:sp>
          <p:nvSpPr>
            <p:cNvPr id="104457" name="TextBox 9"/>
            <p:cNvSpPr txBox="1">
              <a:spLocks noChangeArrowheads="1"/>
            </p:cNvSpPr>
            <p:nvPr/>
          </p:nvSpPr>
          <p:spPr bwMode="auto">
            <a:xfrm>
              <a:off x="5153025" y="576072"/>
              <a:ext cx="1143000" cy="338554"/>
            </a:xfrm>
            <a:prstGeom prst="rect">
              <a:avLst/>
            </a:prstGeom>
            <a:noFill/>
            <a:ln w="9525">
              <a:noFill/>
              <a:miter lim="800000"/>
              <a:headEnd/>
              <a:tailEnd/>
            </a:ln>
          </p:spPr>
          <p:txBody>
            <a:bodyPr>
              <a:spAutoFit/>
            </a:bodyPr>
            <a:lstStyle/>
            <a:p>
              <a:pPr algn="ctr"/>
              <a:r>
                <a:rPr lang="en-US" sz="1600">
                  <a:solidFill>
                    <a:srgbClr val="FF0000"/>
                  </a:solidFill>
                  <a:latin typeface="Calibri" pitchFamily="34" charset="0"/>
                </a:rPr>
                <a:t>Smart Grid</a:t>
              </a:r>
            </a:p>
          </p:txBody>
        </p:sp>
        <p:sp>
          <p:nvSpPr>
            <p:cNvPr id="104458" name="TextBox 10"/>
            <p:cNvSpPr txBox="1">
              <a:spLocks noChangeArrowheads="1"/>
            </p:cNvSpPr>
            <p:nvPr/>
          </p:nvSpPr>
          <p:spPr bwMode="auto">
            <a:xfrm>
              <a:off x="4910137" y="2779776"/>
              <a:ext cx="1766888" cy="954107"/>
            </a:xfrm>
            <a:prstGeom prst="rect">
              <a:avLst/>
            </a:prstGeom>
            <a:noFill/>
            <a:ln w="9525">
              <a:noFill/>
              <a:miter lim="800000"/>
              <a:headEnd/>
              <a:tailEnd/>
            </a:ln>
          </p:spPr>
          <p:txBody>
            <a:bodyPr>
              <a:spAutoFit/>
            </a:bodyPr>
            <a:lstStyle/>
            <a:p>
              <a:pPr algn="ctr"/>
              <a:r>
                <a:rPr lang="en-US" sz="1400">
                  <a:solidFill>
                    <a:srgbClr val="0070C0"/>
                  </a:solidFill>
                  <a:latin typeface="Calibri" pitchFamily="34" charset="0"/>
                </a:rPr>
                <a:t>Fraternal Twins</a:t>
              </a:r>
            </a:p>
            <a:p>
              <a:pPr algn="ctr"/>
              <a:r>
                <a:rPr lang="en-US" sz="1400">
                  <a:solidFill>
                    <a:srgbClr val="000000"/>
                  </a:solidFill>
                  <a:latin typeface="Calibri" pitchFamily="34" charset="0"/>
                </a:rPr>
                <a:t>2013 P. M. Grant’s Editorial in Smart Grid News</a:t>
              </a:r>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idx="4294967295"/>
          </p:nvPr>
        </p:nvSpPr>
        <p:spPr>
          <a:xfrm>
            <a:off x="76200" y="0"/>
            <a:ext cx="9067800" cy="1143000"/>
          </a:xfrm>
        </p:spPr>
        <p:txBody>
          <a:bodyPr/>
          <a:lstStyle/>
          <a:p>
            <a:pPr eaLnBrk="1" hangingPunct="1"/>
            <a:r>
              <a:rPr lang="en-US" sz="3600" smtClean="0"/>
              <a:t>Selected Popular Articles</a:t>
            </a:r>
            <a:br>
              <a:rPr lang="en-US" sz="3600" smtClean="0"/>
            </a:br>
            <a:r>
              <a:rPr lang="en-US" sz="3600" smtClean="0"/>
              <a:t> (IBM, EPRI, W2AGZ)</a:t>
            </a:r>
          </a:p>
        </p:txBody>
      </p:sp>
      <p:sp>
        <p:nvSpPr>
          <p:cNvPr id="105474" name="Content Placeholder 2"/>
          <p:cNvSpPr>
            <a:spLocks noGrp="1"/>
          </p:cNvSpPr>
          <p:nvPr>
            <p:ph idx="4294967295"/>
          </p:nvPr>
        </p:nvSpPr>
        <p:spPr>
          <a:xfrm>
            <a:off x="457200" y="1295400"/>
            <a:ext cx="8229600" cy="4525963"/>
          </a:xfrm>
        </p:spPr>
        <p:txBody>
          <a:bodyPr/>
          <a:lstStyle/>
          <a:p>
            <a:pPr eaLnBrk="1" hangingPunct="1">
              <a:lnSpc>
                <a:spcPct val="90000"/>
              </a:lnSpc>
            </a:pPr>
            <a:r>
              <a:rPr lang="en-US" sz="3000" smtClean="0"/>
              <a:t>Do-it-yourself Superconductors </a:t>
            </a:r>
            <a:r>
              <a:rPr lang="en-US" sz="2000" smtClean="0"/>
              <a:t>(</a:t>
            </a:r>
            <a:r>
              <a:rPr lang="en-US" sz="2000" i="1" smtClean="0"/>
              <a:t>New Scientist, 1987</a:t>
            </a:r>
            <a:r>
              <a:rPr lang="en-US" sz="2800" smtClean="0"/>
              <a:t>)</a:t>
            </a:r>
          </a:p>
          <a:p>
            <a:pPr eaLnBrk="1" hangingPunct="1">
              <a:lnSpc>
                <a:spcPct val="90000"/>
              </a:lnSpc>
            </a:pPr>
            <a:r>
              <a:rPr lang="en-US" sz="3000" smtClean="0"/>
              <a:t>HTSC: Four Years Since Bednorz &amp; Mueller </a:t>
            </a:r>
            <a:r>
              <a:rPr lang="en-US" sz="2000" smtClean="0"/>
              <a:t>(</a:t>
            </a:r>
            <a:r>
              <a:rPr lang="en-US" sz="2000" i="1" smtClean="0"/>
              <a:t>Advanced Materials, 1990</a:t>
            </a:r>
            <a:r>
              <a:rPr lang="en-US" sz="2000" smtClean="0"/>
              <a:t>)</a:t>
            </a:r>
          </a:p>
          <a:p>
            <a:pPr eaLnBrk="1" hangingPunct="1">
              <a:lnSpc>
                <a:spcPct val="90000"/>
              </a:lnSpc>
            </a:pPr>
            <a:r>
              <a:rPr lang="en-US" sz="3000" smtClean="0"/>
              <a:t>Another December Revolution? </a:t>
            </a:r>
            <a:r>
              <a:rPr lang="en-US" sz="2000" smtClean="0"/>
              <a:t>(</a:t>
            </a:r>
            <a:r>
              <a:rPr lang="en-US" sz="2000" i="1" smtClean="0"/>
              <a:t>Nature, 1994</a:t>
            </a:r>
            <a:r>
              <a:rPr lang="en-US" sz="2000" smtClean="0"/>
              <a:t>)</a:t>
            </a:r>
          </a:p>
          <a:p>
            <a:pPr eaLnBrk="1" hangingPunct="1">
              <a:lnSpc>
                <a:spcPct val="90000"/>
              </a:lnSpc>
            </a:pPr>
            <a:r>
              <a:rPr lang="en-US" sz="3000" smtClean="0"/>
              <a:t>Researchers Find Extraordinarily High-Tc in Bio-Inspired Nanopolymer </a:t>
            </a:r>
            <a:r>
              <a:rPr lang="en-US" sz="2000" smtClean="0"/>
              <a:t>(</a:t>
            </a:r>
            <a:r>
              <a:rPr lang="en-US" sz="2000" i="1" smtClean="0"/>
              <a:t>Physics Today, 1998 (or 2028?) </a:t>
            </a:r>
            <a:r>
              <a:rPr lang="en-US" sz="2000" smtClean="0"/>
              <a:t>)</a:t>
            </a:r>
          </a:p>
          <a:p>
            <a:pPr eaLnBrk="1" hangingPunct="1">
              <a:lnSpc>
                <a:spcPct val="90000"/>
              </a:lnSpc>
            </a:pPr>
            <a:r>
              <a:rPr lang="en-US" sz="3000" smtClean="0"/>
              <a:t>Is a Bell Tolling for Bell Labs? </a:t>
            </a:r>
            <a:r>
              <a:rPr lang="en-US" sz="2000" smtClean="0"/>
              <a:t>(</a:t>
            </a:r>
            <a:r>
              <a:rPr lang="en-US" sz="2000" i="1" smtClean="0"/>
              <a:t>Nature, 2002</a:t>
            </a:r>
            <a:r>
              <a:rPr lang="en-US" sz="2000" smtClean="0"/>
              <a:t>)</a:t>
            </a:r>
          </a:p>
          <a:p>
            <a:pPr eaLnBrk="1" hangingPunct="1">
              <a:lnSpc>
                <a:spcPct val="90000"/>
              </a:lnSpc>
            </a:pPr>
            <a:r>
              <a:rPr lang="en-US" sz="3000" smtClean="0"/>
              <a:t>Hydrogen Lifts Off – With a Heavy Load </a:t>
            </a:r>
            <a:r>
              <a:rPr lang="en-US" sz="2000" smtClean="0"/>
              <a:t>(</a:t>
            </a:r>
            <a:r>
              <a:rPr lang="en-US" sz="2000" i="1" smtClean="0"/>
              <a:t>Nature, 2003</a:t>
            </a:r>
            <a:r>
              <a:rPr lang="en-US" sz="2000" smtClean="0"/>
              <a:t>)</a:t>
            </a:r>
          </a:p>
          <a:p>
            <a:pPr eaLnBrk="1" hangingPunct="1">
              <a:lnSpc>
                <a:spcPct val="90000"/>
              </a:lnSpc>
            </a:pPr>
            <a:r>
              <a:rPr lang="en-US" sz="3000" smtClean="0"/>
              <a:t>A Worthy Hero for Boys and Men </a:t>
            </a:r>
            <a:r>
              <a:rPr lang="en-US" sz="2000" smtClean="0"/>
              <a:t>(</a:t>
            </a:r>
            <a:r>
              <a:rPr lang="en-US" sz="2000" i="1" smtClean="0"/>
              <a:t>San Jose Mercury News, 1999</a:t>
            </a:r>
            <a:r>
              <a:rPr lang="en-US" sz="2000" smtClean="0"/>
              <a:t>)</a:t>
            </a:r>
            <a:endParaRPr lang="en-US" sz="3000" smtClean="0"/>
          </a:p>
          <a:p>
            <a:pPr eaLnBrk="1" hangingPunct="1">
              <a:lnSpc>
                <a:spcPct val="90000"/>
              </a:lnSpc>
            </a:pPr>
            <a:endParaRPr lang="en-US" sz="300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a:xfrm>
            <a:off x="457200" y="0"/>
            <a:ext cx="8229600" cy="1143000"/>
          </a:xfrm>
        </p:spPr>
        <p:txBody>
          <a:bodyPr/>
          <a:lstStyle/>
          <a:p>
            <a:r>
              <a:rPr lang="en-US" smtClean="0"/>
              <a:t>The Take-Home...</a:t>
            </a:r>
          </a:p>
        </p:txBody>
      </p:sp>
      <p:sp>
        <p:nvSpPr>
          <p:cNvPr id="3" name="TextBox 2"/>
          <p:cNvSpPr txBox="1">
            <a:spLocks noChangeArrowheads="1"/>
          </p:cNvSpPr>
          <p:nvPr/>
        </p:nvSpPr>
        <p:spPr bwMode="auto">
          <a:xfrm>
            <a:off x="685800" y="1447800"/>
            <a:ext cx="7696200" cy="1754188"/>
          </a:xfrm>
          <a:prstGeom prst="rect">
            <a:avLst/>
          </a:prstGeom>
          <a:noFill/>
          <a:ln w="9525">
            <a:noFill/>
            <a:miter lim="800000"/>
            <a:headEnd/>
            <a:tailEnd/>
          </a:ln>
        </p:spPr>
        <p:txBody>
          <a:bodyPr>
            <a:spAutoFit/>
          </a:bodyPr>
          <a:lstStyle/>
          <a:p>
            <a:pPr algn="ctr"/>
            <a:r>
              <a:rPr lang="en-US" sz="3600"/>
              <a:t>Wisdom gained (</a:t>
            </a:r>
            <a:r>
              <a:rPr lang="en-US" sz="3600" i="1" u="sng"/>
              <a:t>so far</a:t>
            </a:r>
            <a:r>
              <a:rPr lang="en-US" sz="3600"/>
              <a:t>!) from a lifetime career in </a:t>
            </a:r>
          </a:p>
          <a:p>
            <a:pPr algn="ctr"/>
            <a:r>
              <a:rPr lang="en-US" sz="3600"/>
              <a:t>Industrial and Applied Physics...</a:t>
            </a:r>
          </a:p>
        </p:txBody>
      </p:sp>
      <p:sp>
        <p:nvSpPr>
          <p:cNvPr id="4" name="Down Arrow 3"/>
          <p:cNvSpPr/>
          <p:nvPr/>
        </p:nvSpPr>
        <p:spPr>
          <a:xfrm>
            <a:off x="4114800" y="3810000"/>
            <a:ext cx="838200" cy="1905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6" name="Rectangle 2"/>
          <p:cNvSpPr>
            <a:spLocks noGrp="1" noChangeArrowheads="1"/>
          </p:cNvSpPr>
          <p:nvPr>
            <p:ph type="title" idx="4294967295"/>
          </p:nvPr>
        </p:nvSpPr>
        <p:spPr>
          <a:xfrm>
            <a:off x="304800" y="152400"/>
            <a:ext cx="8686800" cy="1143000"/>
          </a:xfrm>
        </p:spPr>
        <p:txBody>
          <a:bodyPr/>
          <a:lstStyle/>
          <a:p>
            <a:pPr eaLnBrk="1" hangingPunct="1"/>
            <a:r>
              <a:rPr lang="en-US" altLang="en-US" smtClean="0"/>
              <a:t>“You can’t always get what you want…”</a:t>
            </a:r>
          </a:p>
        </p:txBody>
      </p:sp>
      <p:graphicFrame>
        <p:nvGraphicFramePr>
          <p:cNvPr id="2105" name="Object 57"/>
          <p:cNvGraphicFramePr>
            <a:graphicFrameLocks noChangeAspect="1"/>
          </p:cNvGraphicFramePr>
          <p:nvPr/>
        </p:nvGraphicFramePr>
        <p:xfrm>
          <a:off x="609600" y="1624013"/>
          <a:ext cx="7924800" cy="4929187"/>
        </p:xfrm>
        <a:graphic>
          <a:graphicData uri="http://schemas.openxmlformats.org/presentationml/2006/ole">
            <p:oleObj spid="_x0000_s2105" name="Photo Editor Photo" r:id="rId4" imgW="2619048" imgH="1628571" progId="">
              <p:embed/>
            </p:oleObj>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9" name="Rectangle 2"/>
          <p:cNvSpPr>
            <a:spLocks noGrp="1" noChangeArrowheads="1"/>
          </p:cNvSpPr>
          <p:nvPr>
            <p:ph type="title" idx="4294967295"/>
          </p:nvPr>
        </p:nvSpPr>
        <p:spPr>
          <a:xfrm>
            <a:off x="990600" y="76200"/>
            <a:ext cx="8001000" cy="1143000"/>
          </a:xfrm>
        </p:spPr>
        <p:txBody>
          <a:bodyPr/>
          <a:lstStyle/>
          <a:p>
            <a:pPr eaLnBrk="1" hangingPunct="1"/>
            <a:r>
              <a:rPr lang="en-US" altLang="en-US" smtClean="0"/>
              <a:t>“…you get what you need!”</a:t>
            </a:r>
          </a:p>
        </p:txBody>
      </p:sp>
      <p:graphicFrame>
        <p:nvGraphicFramePr>
          <p:cNvPr id="3128" name="Object 56"/>
          <p:cNvGraphicFramePr>
            <a:graphicFrameLocks noChangeAspect="1"/>
          </p:cNvGraphicFramePr>
          <p:nvPr/>
        </p:nvGraphicFramePr>
        <p:xfrm>
          <a:off x="1066800" y="1133475"/>
          <a:ext cx="6858000" cy="5572125"/>
        </p:xfrm>
        <a:graphic>
          <a:graphicData uri="http://schemas.openxmlformats.org/presentationml/2006/ole">
            <p:oleObj spid="_x0000_s3128" name="Photo Editor Photo" r:id="rId4" imgW="3809524" imgH="3095238" progId="">
              <p:embed/>
            </p:oleObj>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3"/>
          <p:cNvSpPr>
            <a:spLocks noGrp="1"/>
          </p:cNvSpPr>
          <p:nvPr>
            <p:ph type="title"/>
          </p:nvPr>
        </p:nvSpPr>
        <p:spPr>
          <a:xfrm>
            <a:off x="228600" y="11113"/>
            <a:ext cx="8763000" cy="1143000"/>
          </a:xfrm>
        </p:spPr>
        <p:txBody>
          <a:bodyPr/>
          <a:lstStyle/>
          <a:p>
            <a:r>
              <a:rPr lang="en-US" smtClean="0"/>
              <a:t>Two Other Famous Applied Physicists</a:t>
            </a:r>
          </a:p>
        </p:txBody>
      </p:sp>
      <p:grpSp>
        <p:nvGrpSpPr>
          <p:cNvPr id="56322" name="Group 7"/>
          <p:cNvGrpSpPr>
            <a:grpSpLocks/>
          </p:cNvGrpSpPr>
          <p:nvPr/>
        </p:nvGrpSpPr>
        <p:grpSpPr bwMode="auto">
          <a:xfrm>
            <a:off x="2133600" y="1806575"/>
            <a:ext cx="4419600" cy="4975225"/>
            <a:chOff x="2133600" y="1806390"/>
            <a:chExt cx="4419600" cy="4975410"/>
          </a:xfrm>
        </p:grpSpPr>
        <p:pic>
          <p:nvPicPr>
            <p:cNvPr id="5122" name="Picture 2"/>
            <p:cNvPicPr>
              <a:picLocks noChangeAspect="1" noChangeArrowheads="1"/>
            </p:cNvPicPr>
            <p:nvPr/>
          </p:nvPicPr>
          <p:blipFill>
            <a:blip r:embed="rId2" cstate="print">
              <a:extLst>
                <a:ext uri="{28A0092B-C50C-407E-A947-70E740481C1C}"/>
              </a:extLst>
            </a:blip>
            <a:srcRect/>
            <a:stretch>
              <a:fillRect/>
            </a:stretch>
          </p:blipFill>
          <p:spPr bwMode="auto">
            <a:xfrm>
              <a:off x="2690051" y="2133601"/>
              <a:ext cx="3558349" cy="4648199"/>
            </a:xfrm>
            <a:prstGeom prst="rect">
              <a:avLst/>
            </a:prstGeom>
            <a:noFill/>
            <a:ln>
              <a:noFill/>
            </a:ln>
            <a:scene3d>
              <a:camera prst="orthographicFront">
                <a:rot lat="0" lon="0" rev="21516000"/>
              </a:camera>
              <a:lightRig rig="threePt" dir="t"/>
            </a:scene3d>
            <a:extLst>
              <a:ext uri="{909E8E84-426E-40DD-AFC4-6F175D3DCCD1}"/>
              <a:ext uri="{91240B29-F687-4F45-9708-019B960494DF}"/>
            </a:extLst>
          </p:spPr>
        </p:pic>
        <p:sp>
          <p:nvSpPr>
            <p:cNvPr id="56331" name="TextBox 4"/>
            <p:cNvSpPr txBox="1">
              <a:spLocks noChangeArrowheads="1"/>
            </p:cNvSpPr>
            <p:nvPr/>
          </p:nvSpPr>
          <p:spPr bwMode="auto">
            <a:xfrm>
              <a:off x="2133600" y="1806390"/>
              <a:ext cx="4419600" cy="461665"/>
            </a:xfrm>
            <a:prstGeom prst="rect">
              <a:avLst/>
            </a:prstGeom>
            <a:noFill/>
            <a:ln w="9525">
              <a:noFill/>
              <a:miter lim="800000"/>
              <a:headEnd/>
              <a:tailEnd/>
            </a:ln>
          </p:spPr>
          <p:txBody>
            <a:bodyPr>
              <a:spAutoFit/>
            </a:bodyPr>
            <a:lstStyle/>
            <a:p>
              <a:pPr algn="ctr"/>
              <a:r>
                <a:rPr lang="en-US" sz="2400" b="1" i="1">
                  <a:solidFill>
                    <a:srgbClr val="0070C0"/>
                  </a:solidFill>
                  <a:latin typeface="Calibri" pitchFamily="34" charset="0"/>
                </a:rPr>
                <a:t>A Simple Household Refrigerator!</a:t>
              </a:r>
            </a:p>
          </p:txBody>
        </p:sp>
      </p:grpSp>
      <p:grpSp>
        <p:nvGrpSpPr>
          <p:cNvPr id="7" name="Group 6"/>
          <p:cNvGrpSpPr>
            <a:grpSpLocks/>
          </p:cNvGrpSpPr>
          <p:nvPr/>
        </p:nvGrpSpPr>
        <p:grpSpPr bwMode="auto">
          <a:xfrm>
            <a:off x="228600" y="2735263"/>
            <a:ext cx="2095500" cy="3055937"/>
            <a:chOff x="228600" y="2343150"/>
            <a:chExt cx="2095500" cy="3055382"/>
          </a:xfrm>
        </p:grpSpPr>
        <p:pic>
          <p:nvPicPr>
            <p:cNvPr id="56328" name="Picture 3"/>
            <p:cNvPicPr>
              <a:picLocks noChangeAspect="1" noChangeArrowheads="1"/>
            </p:cNvPicPr>
            <p:nvPr/>
          </p:nvPicPr>
          <p:blipFill>
            <a:blip r:embed="rId3"/>
            <a:srcRect/>
            <a:stretch>
              <a:fillRect/>
            </a:stretch>
          </p:blipFill>
          <p:spPr bwMode="auto">
            <a:xfrm>
              <a:off x="228600" y="2343150"/>
              <a:ext cx="2095500" cy="2686050"/>
            </a:xfrm>
            <a:prstGeom prst="rect">
              <a:avLst/>
            </a:prstGeom>
            <a:noFill/>
            <a:ln w="9525">
              <a:noFill/>
              <a:miter lim="800000"/>
              <a:headEnd/>
              <a:tailEnd/>
            </a:ln>
          </p:spPr>
        </p:pic>
        <p:sp>
          <p:nvSpPr>
            <p:cNvPr id="56329" name="TextBox 5"/>
            <p:cNvSpPr txBox="1">
              <a:spLocks noChangeArrowheads="1"/>
            </p:cNvSpPr>
            <p:nvPr/>
          </p:nvSpPr>
          <p:spPr bwMode="auto">
            <a:xfrm>
              <a:off x="228600" y="5029200"/>
              <a:ext cx="2095500" cy="369332"/>
            </a:xfrm>
            <a:prstGeom prst="rect">
              <a:avLst/>
            </a:prstGeom>
            <a:noFill/>
            <a:ln w="9525">
              <a:noFill/>
              <a:miter lim="800000"/>
              <a:headEnd/>
              <a:tailEnd/>
            </a:ln>
          </p:spPr>
          <p:txBody>
            <a:bodyPr>
              <a:spAutoFit/>
            </a:bodyPr>
            <a:lstStyle/>
            <a:p>
              <a:pPr algn="ctr"/>
              <a:r>
                <a:rPr lang="en-US">
                  <a:latin typeface="Calibri" pitchFamily="34" charset="0"/>
                </a:rPr>
                <a:t>Leo Szilard</a:t>
              </a:r>
            </a:p>
          </p:txBody>
        </p:sp>
      </p:grpSp>
      <p:pic>
        <p:nvPicPr>
          <p:cNvPr id="5124" name="Picture 4"/>
          <p:cNvPicPr>
            <a:picLocks noChangeAspect="1" noChangeArrowheads="1"/>
          </p:cNvPicPr>
          <p:nvPr/>
        </p:nvPicPr>
        <p:blipFill>
          <a:blip r:embed="rId4"/>
          <a:srcRect/>
          <a:stretch>
            <a:fillRect/>
          </a:stretch>
        </p:blipFill>
        <p:spPr bwMode="auto">
          <a:xfrm>
            <a:off x="6743700" y="2735263"/>
            <a:ext cx="2095500" cy="2752725"/>
          </a:xfrm>
          <a:prstGeom prst="rect">
            <a:avLst/>
          </a:prstGeom>
          <a:noFill/>
          <a:ln w="9525">
            <a:noFill/>
            <a:miter lim="800000"/>
            <a:headEnd/>
            <a:tailEnd/>
          </a:ln>
        </p:spPr>
      </p:pic>
      <p:pic>
        <p:nvPicPr>
          <p:cNvPr id="5125" name="Picture 5"/>
          <p:cNvPicPr>
            <a:picLocks noChangeAspect="1" noChangeArrowheads="1"/>
          </p:cNvPicPr>
          <p:nvPr/>
        </p:nvPicPr>
        <p:blipFill>
          <a:blip r:embed="rId5"/>
          <a:srcRect/>
          <a:stretch>
            <a:fillRect/>
          </a:stretch>
        </p:blipFill>
        <p:spPr bwMode="auto">
          <a:xfrm>
            <a:off x="1173163" y="914400"/>
            <a:ext cx="6142037" cy="336550"/>
          </a:xfrm>
          <a:prstGeom prst="rect">
            <a:avLst/>
          </a:prstGeom>
          <a:noFill/>
          <a:ln w="9525">
            <a:noFill/>
            <a:miter lim="800000"/>
            <a:headEnd/>
            <a:tailEnd/>
          </a:ln>
        </p:spPr>
      </p:pic>
      <p:pic>
        <p:nvPicPr>
          <p:cNvPr id="5126" name="Picture 6"/>
          <p:cNvPicPr>
            <a:picLocks noChangeAspect="1" noChangeArrowheads="1"/>
          </p:cNvPicPr>
          <p:nvPr/>
        </p:nvPicPr>
        <p:blipFill>
          <a:blip r:embed="rId6"/>
          <a:srcRect/>
          <a:stretch>
            <a:fillRect/>
          </a:stretch>
        </p:blipFill>
        <p:spPr bwMode="auto">
          <a:xfrm>
            <a:off x="1323975" y="1322388"/>
            <a:ext cx="6067425" cy="425450"/>
          </a:xfrm>
          <a:prstGeom prst="rect">
            <a:avLst/>
          </a:prstGeom>
          <a:noFill/>
          <a:ln w="9525">
            <a:noFill/>
            <a:miter lim="800000"/>
            <a:headEnd/>
            <a:tailEnd/>
          </a:ln>
        </p:spPr>
      </p:pic>
      <p:sp>
        <p:nvSpPr>
          <p:cNvPr id="9" name="Rectangle 8"/>
          <p:cNvSpPr/>
          <p:nvPr/>
        </p:nvSpPr>
        <p:spPr>
          <a:xfrm>
            <a:off x="4572000" y="5562600"/>
            <a:ext cx="1981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additive="base">
                                        <p:cTn id="13" dur="500" fill="hold"/>
                                        <p:tgtEl>
                                          <p:spTgt spid="5124"/>
                                        </p:tgtEl>
                                        <p:attrNameLst>
                                          <p:attrName>ppt_x</p:attrName>
                                        </p:attrNameLst>
                                      </p:cBhvr>
                                      <p:tavLst>
                                        <p:tav tm="0">
                                          <p:val>
                                            <p:strVal val="1+#ppt_w/2"/>
                                          </p:val>
                                        </p:tav>
                                        <p:tav tm="100000">
                                          <p:val>
                                            <p:strVal val="#ppt_x"/>
                                          </p:val>
                                        </p:tav>
                                      </p:tavLst>
                                    </p:anim>
                                    <p:anim calcmode="lin" valueType="num">
                                      <p:cBhvr additive="base">
                                        <p:cTn id="14" dur="500" fill="hold"/>
                                        <p:tgtEl>
                                          <p:spTgt spid="51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pic>
        <p:nvPicPr>
          <p:cNvPr id="114690" name="Picture 2" descr="The iconic Maroon Bells peaks near Aspen"/>
          <p:cNvPicPr>
            <a:picLocks noChangeAspect="1" noChangeArrowheads="1"/>
          </p:cNvPicPr>
          <p:nvPr/>
        </p:nvPicPr>
        <p:blipFill>
          <a:blip r:embed="rId2"/>
          <a:srcRect/>
          <a:stretch>
            <a:fillRect/>
          </a:stretch>
        </p:blipFill>
        <p:spPr bwMode="auto">
          <a:xfrm>
            <a:off x="1833563" y="0"/>
            <a:ext cx="7310437" cy="2057400"/>
          </a:xfrm>
          <a:prstGeom prst="rect">
            <a:avLst/>
          </a:prstGeom>
          <a:noFill/>
          <a:ln w="9525">
            <a:noFill/>
            <a:miter lim="800000"/>
            <a:headEnd/>
            <a:tailEnd/>
          </a:ln>
        </p:spPr>
      </p:pic>
      <p:pic>
        <p:nvPicPr>
          <p:cNvPr id="114691" name="Picture 4" descr="C:\Users\PAULMI~1\AppData\Local\Temp\scl4.jpg"/>
          <p:cNvPicPr>
            <a:picLocks noChangeAspect="1" noChangeArrowheads="1"/>
          </p:cNvPicPr>
          <p:nvPr/>
        </p:nvPicPr>
        <p:blipFill>
          <a:blip r:embed="rId3"/>
          <a:srcRect/>
          <a:stretch>
            <a:fillRect/>
          </a:stretch>
        </p:blipFill>
        <p:spPr bwMode="auto">
          <a:xfrm>
            <a:off x="-9525" y="0"/>
            <a:ext cx="1843088" cy="1727200"/>
          </a:xfrm>
          <a:prstGeom prst="rect">
            <a:avLst/>
          </a:prstGeom>
          <a:noFill/>
          <a:ln w="9525">
            <a:noFill/>
            <a:miter lim="800000"/>
            <a:headEnd/>
            <a:tailEnd/>
          </a:ln>
        </p:spPr>
      </p:pic>
      <p:pic>
        <p:nvPicPr>
          <p:cNvPr id="114692" name="Picture 5"/>
          <p:cNvPicPr>
            <a:picLocks noChangeAspect="1" noChangeArrowheads="1"/>
          </p:cNvPicPr>
          <p:nvPr/>
        </p:nvPicPr>
        <p:blipFill>
          <a:blip r:embed="rId4"/>
          <a:srcRect/>
          <a:stretch>
            <a:fillRect/>
          </a:stretch>
        </p:blipFill>
        <p:spPr bwMode="auto">
          <a:xfrm>
            <a:off x="-9525" y="1727200"/>
            <a:ext cx="1843088" cy="330200"/>
          </a:xfrm>
          <a:prstGeom prst="rect">
            <a:avLst/>
          </a:prstGeom>
          <a:noFill/>
          <a:ln w="9525">
            <a:noFill/>
            <a:miter lim="800000"/>
            <a:headEnd/>
            <a:tailEnd/>
          </a:ln>
        </p:spPr>
      </p:pic>
      <p:grpSp>
        <p:nvGrpSpPr>
          <p:cNvPr id="5" name="Group 4"/>
          <p:cNvGrpSpPr>
            <a:grpSpLocks/>
          </p:cNvGrpSpPr>
          <p:nvPr/>
        </p:nvGrpSpPr>
        <p:grpSpPr bwMode="auto">
          <a:xfrm>
            <a:off x="3048000" y="2133600"/>
            <a:ext cx="3048000" cy="2438400"/>
            <a:chOff x="3124200" y="304800"/>
            <a:chExt cx="3048000" cy="2438400"/>
          </a:xfrm>
        </p:grpSpPr>
        <p:pic>
          <p:nvPicPr>
            <p:cNvPr id="114706" name="Picture 3"/>
            <p:cNvPicPr>
              <a:picLocks noChangeAspect="1" noChangeArrowheads="1"/>
            </p:cNvPicPr>
            <p:nvPr/>
          </p:nvPicPr>
          <p:blipFill>
            <a:blip r:embed="rId5"/>
            <a:srcRect/>
            <a:stretch>
              <a:fillRect/>
            </a:stretch>
          </p:blipFill>
          <p:spPr bwMode="auto">
            <a:xfrm>
              <a:off x="3914775" y="1600200"/>
              <a:ext cx="1419225" cy="1143000"/>
            </a:xfrm>
            <a:prstGeom prst="rect">
              <a:avLst/>
            </a:prstGeom>
            <a:noFill/>
            <a:ln w="9525">
              <a:noFill/>
              <a:miter lim="800000"/>
              <a:headEnd/>
              <a:tailEnd/>
            </a:ln>
          </p:spPr>
        </p:pic>
        <p:sp>
          <p:nvSpPr>
            <p:cNvPr id="7" name="Title 3"/>
            <p:cNvSpPr txBox="1">
              <a:spLocks/>
            </p:cNvSpPr>
            <p:nvPr/>
          </p:nvSpPr>
          <p:spPr bwMode="auto">
            <a:xfrm>
              <a:off x="3124200" y="304800"/>
              <a:ext cx="3048000" cy="1143000"/>
            </a:xfrm>
            <a:prstGeom prst="rect">
              <a:avLst/>
            </a:prstGeom>
            <a:noFill/>
            <a:ln>
              <a:noFill/>
            </a:ln>
            <a:effectLst/>
            <a:extLst>
              <a:ext uri="{909E8E84-426E-40DD-AFC4-6F175D3DCCD1}"/>
              <a:ext uri="{91240B29-F687-4F45-9708-019B960494DF}"/>
              <a:ext uri="{AF507438-7753-43E0-B8FC-AC1667EBCBE1}"/>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2800" b="1" kern="0" dirty="0" smtClean="0">
                  <a:solidFill>
                    <a:srgbClr val="000000"/>
                  </a:solidFill>
                </a:rPr>
                <a:t>To </a:t>
              </a:r>
            </a:p>
            <a:p>
              <a:pPr algn="ctr" eaLnBrk="1" hangingPunct="1">
                <a:defRPr/>
              </a:pPr>
              <a:r>
                <a:rPr lang="en-US" altLang="en-US" sz="2800" b="1" kern="0" dirty="0" smtClean="0">
                  <a:solidFill>
                    <a:srgbClr val="000000"/>
                  </a:solidFill>
                </a:rPr>
                <a:t>Electric</a:t>
              </a:r>
              <a:br>
                <a:rPr lang="en-US" altLang="en-US" sz="2800" b="1" kern="0" dirty="0" smtClean="0">
                  <a:solidFill>
                    <a:srgbClr val="000000"/>
                  </a:solidFill>
                </a:rPr>
              </a:br>
              <a:r>
                <a:rPr lang="en-US" altLang="en-US" sz="2800" b="1" kern="0" dirty="0" smtClean="0">
                  <a:solidFill>
                    <a:srgbClr val="000000"/>
                  </a:solidFill>
                </a:rPr>
                <a:t>Power Delivered</a:t>
              </a:r>
            </a:p>
          </p:txBody>
        </p:sp>
      </p:grpSp>
      <p:grpSp>
        <p:nvGrpSpPr>
          <p:cNvPr id="8" name="Group 7"/>
          <p:cNvGrpSpPr>
            <a:grpSpLocks/>
          </p:cNvGrpSpPr>
          <p:nvPr/>
        </p:nvGrpSpPr>
        <p:grpSpPr bwMode="auto">
          <a:xfrm>
            <a:off x="152400" y="2133600"/>
            <a:ext cx="2743200" cy="2439988"/>
            <a:chOff x="6324600" y="457200"/>
            <a:chExt cx="2743200" cy="2439988"/>
          </a:xfrm>
        </p:grpSpPr>
        <p:sp>
          <p:nvSpPr>
            <p:cNvPr id="9" name="Title 3"/>
            <p:cNvSpPr txBox="1">
              <a:spLocks/>
            </p:cNvSpPr>
            <p:nvPr/>
          </p:nvSpPr>
          <p:spPr bwMode="auto">
            <a:xfrm>
              <a:off x="6324600" y="457200"/>
              <a:ext cx="2743200" cy="1143000"/>
            </a:xfrm>
            <a:prstGeom prst="rect">
              <a:avLst/>
            </a:prstGeom>
            <a:noFill/>
            <a:ln>
              <a:noFill/>
            </a:ln>
            <a:effectLst/>
            <a:extLst>
              <a:ext uri="{909E8E84-426E-40DD-AFC4-6F175D3DCCD1}"/>
              <a:ext uri="{91240B29-F687-4F45-9708-019B960494DF}"/>
              <a:ext uri="{AF507438-7753-43E0-B8FC-AC1667EBCBE1}"/>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2800" b="1" kern="0" dirty="0" smtClean="0">
                  <a:solidFill>
                    <a:srgbClr val="000000"/>
                  </a:solidFill>
                </a:rPr>
                <a:t>From </a:t>
              </a:r>
              <a:br>
                <a:rPr lang="en-US" altLang="en-US" sz="2800" b="1" kern="0" dirty="0" smtClean="0">
                  <a:solidFill>
                    <a:srgbClr val="000000"/>
                  </a:solidFill>
                </a:rPr>
              </a:br>
              <a:r>
                <a:rPr lang="en-US" altLang="en-US" sz="2800" b="1" kern="0" dirty="0" smtClean="0">
                  <a:solidFill>
                    <a:srgbClr val="000000"/>
                  </a:solidFill>
                </a:rPr>
                <a:t>Electrons</a:t>
              </a:r>
              <a:br>
                <a:rPr lang="en-US" altLang="en-US" sz="2800" b="1" kern="0" dirty="0" smtClean="0">
                  <a:solidFill>
                    <a:srgbClr val="000000"/>
                  </a:solidFill>
                </a:rPr>
              </a:br>
              <a:r>
                <a:rPr lang="en-US" altLang="en-US" sz="2800" b="1" kern="0" dirty="0" smtClean="0">
                  <a:solidFill>
                    <a:srgbClr val="000000"/>
                  </a:solidFill>
                </a:rPr>
                <a:t>Paired</a:t>
              </a:r>
            </a:p>
          </p:txBody>
        </p:sp>
        <p:pic>
          <p:nvPicPr>
            <p:cNvPr id="114705" name="Picture 4"/>
            <p:cNvPicPr>
              <a:picLocks noChangeAspect="1" noChangeArrowheads="1"/>
            </p:cNvPicPr>
            <p:nvPr/>
          </p:nvPicPr>
          <p:blipFill>
            <a:blip r:embed="rId6"/>
            <a:srcRect/>
            <a:stretch>
              <a:fillRect/>
            </a:stretch>
          </p:blipFill>
          <p:spPr bwMode="auto">
            <a:xfrm>
              <a:off x="6915538" y="1752600"/>
              <a:ext cx="1524000" cy="1144588"/>
            </a:xfrm>
            <a:prstGeom prst="rect">
              <a:avLst/>
            </a:prstGeom>
            <a:noFill/>
            <a:ln w="9525">
              <a:noFill/>
              <a:miter lim="800000"/>
              <a:headEnd/>
              <a:tailEnd/>
            </a:ln>
          </p:spPr>
        </p:pic>
      </p:grpSp>
      <p:grpSp>
        <p:nvGrpSpPr>
          <p:cNvPr id="11" name="Group 10"/>
          <p:cNvGrpSpPr>
            <a:grpSpLocks/>
          </p:cNvGrpSpPr>
          <p:nvPr/>
        </p:nvGrpSpPr>
        <p:grpSpPr bwMode="auto">
          <a:xfrm>
            <a:off x="6248400" y="2133600"/>
            <a:ext cx="2743200" cy="2438400"/>
            <a:chOff x="6248400" y="304800"/>
            <a:chExt cx="2743200" cy="2438400"/>
          </a:xfrm>
        </p:grpSpPr>
        <p:grpSp>
          <p:nvGrpSpPr>
            <p:cNvPr id="114700" name="Group 2"/>
            <p:cNvGrpSpPr>
              <a:grpSpLocks/>
            </p:cNvGrpSpPr>
            <p:nvPr/>
          </p:nvGrpSpPr>
          <p:grpSpPr bwMode="auto">
            <a:xfrm>
              <a:off x="6248400" y="304800"/>
              <a:ext cx="2743200" cy="2438400"/>
              <a:chOff x="6324600" y="457200"/>
              <a:chExt cx="2743200" cy="2438400"/>
            </a:xfrm>
          </p:grpSpPr>
          <p:sp>
            <p:nvSpPr>
              <p:cNvPr id="14" name="Title 3"/>
              <p:cNvSpPr txBox="1">
                <a:spLocks/>
              </p:cNvSpPr>
              <p:nvPr/>
            </p:nvSpPr>
            <p:spPr bwMode="auto">
              <a:xfrm>
                <a:off x="6324600" y="457200"/>
                <a:ext cx="2743200" cy="1143000"/>
              </a:xfrm>
              <a:prstGeom prst="rect">
                <a:avLst/>
              </a:prstGeom>
              <a:noFill/>
              <a:ln>
                <a:noFill/>
              </a:ln>
              <a:effectLst/>
              <a:extLst>
                <a:ext uri="{909E8E84-426E-40DD-AFC4-6F175D3DCCD1}"/>
                <a:ext uri="{91240B29-F687-4F45-9708-019B960494DF}"/>
                <a:ext uri="{AF507438-7753-43E0-B8FC-AC1667EBCBE1}"/>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2400" b="1" kern="0" dirty="0" smtClean="0">
                    <a:solidFill>
                      <a:srgbClr val="000000"/>
                    </a:solidFill>
                  </a:rPr>
                  <a:t>…And…   </a:t>
                </a:r>
                <a:br>
                  <a:rPr lang="en-US" altLang="en-US" sz="2400" b="1" kern="0" dirty="0" smtClean="0">
                    <a:solidFill>
                      <a:srgbClr val="000000"/>
                    </a:solidFill>
                  </a:rPr>
                </a:br>
                <a:r>
                  <a:rPr lang="en-US" altLang="en-US" sz="2800" b="1" kern="0" dirty="0" smtClean="0">
                    <a:solidFill>
                      <a:srgbClr val="000000"/>
                    </a:solidFill>
                  </a:rPr>
                  <a:t>Back</a:t>
                </a:r>
                <a:endParaRPr lang="en-US" altLang="en-US" sz="2400" b="1" kern="0" dirty="0" smtClean="0">
                  <a:solidFill>
                    <a:srgbClr val="000000"/>
                  </a:solidFill>
                </a:endParaRPr>
              </a:p>
              <a:p>
                <a:pPr algn="ctr" eaLnBrk="1" hangingPunct="1">
                  <a:defRPr/>
                </a:pPr>
                <a:r>
                  <a:rPr lang="en-US" altLang="en-US" sz="2400" b="1" kern="0" dirty="0" smtClean="0">
                    <a:solidFill>
                      <a:srgbClr val="000000"/>
                    </a:solidFill>
                  </a:rPr>
                  <a:t>Again</a:t>
                </a:r>
              </a:p>
            </p:txBody>
          </p:sp>
          <p:pic>
            <p:nvPicPr>
              <p:cNvPr id="114703" name="Picture 4"/>
              <p:cNvPicPr>
                <a:picLocks noChangeAspect="1" noChangeArrowheads="1"/>
              </p:cNvPicPr>
              <p:nvPr/>
            </p:nvPicPr>
            <p:blipFill>
              <a:blip r:embed="rId6"/>
              <a:srcRect/>
              <a:stretch>
                <a:fillRect/>
              </a:stretch>
            </p:blipFill>
            <p:spPr bwMode="auto">
              <a:xfrm>
                <a:off x="6915538" y="1751012"/>
                <a:ext cx="1524000" cy="1144588"/>
              </a:xfrm>
              <a:prstGeom prst="rect">
                <a:avLst/>
              </a:prstGeom>
              <a:noFill/>
              <a:ln w="9525">
                <a:noFill/>
                <a:miter lim="800000"/>
                <a:headEnd/>
                <a:tailEnd/>
              </a:ln>
            </p:spPr>
          </p:pic>
        </p:grpSp>
        <p:sp>
          <p:nvSpPr>
            <p:cNvPr id="13" name="TextBox 12"/>
            <p:cNvSpPr txBox="1"/>
            <p:nvPr/>
          </p:nvSpPr>
          <p:spPr>
            <a:xfrm>
              <a:off x="7248525" y="1992313"/>
              <a:ext cx="723900" cy="369887"/>
            </a:xfrm>
            <a:prstGeom prst="rect">
              <a:avLst/>
            </a:prstGeom>
            <a:noFill/>
          </p:spPr>
          <p:txBody>
            <a:bodyPr>
              <a:spAutoFit/>
            </a:bodyPr>
            <a:lstStyle/>
            <a:p>
              <a:pPr algn="ctr">
                <a:defRPr/>
              </a:pPr>
              <a:r>
                <a:rPr lang="en-US" b="1" kern="0" dirty="0">
                  <a:solidFill>
                    <a:srgbClr val="BBE0E3">
                      <a:lumMod val="75000"/>
                    </a:srgbClr>
                  </a:solidFill>
                </a:rPr>
                <a:t>?</a:t>
              </a:r>
            </a:p>
          </p:txBody>
        </p:sp>
      </p:grpSp>
      <p:sp>
        <p:nvSpPr>
          <p:cNvPr id="16" name="TextBox 15"/>
          <p:cNvSpPr txBox="1">
            <a:spLocks noChangeArrowheads="1"/>
          </p:cNvSpPr>
          <p:nvPr/>
        </p:nvSpPr>
        <p:spPr bwMode="auto">
          <a:xfrm>
            <a:off x="533400" y="4732338"/>
            <a:ext cx="8331200" cy="830262"/>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altLang="en-US" sz="2400" b="1" kern="0" dirty="0" smtClean="0">
                <a:solidFill>
                  <a:srgbClr val="0070C0"/>
                </a:solidFill>
              </a:rPr>
              <a:t>-- A Personal Journey in Applied Physics -- </a:t>
            </a:r>
          </a:p>
          <a:p>
            <a:pPr algn="ctr" eaLnBrk="1" hangingPunct="1">
              <a:defRPr/>
            </a:pPr>
            <a:r>
              <a:rPr lang="en-US" altLang="en-US" sz="2400" b="1" kern="0" dirty="0" smtClean="0">
                <a:solidFill>
                  <a:srgbClr val="0070C0"/>
                </a:solidFill>
              </a:rPr>
              <a:t>-- IBM, EPRI, and Beyond --</a:t>
            </a:r>
          </a:p>
        </p:txBody>
      </p:sp>
      <p:sp>
        <p:nvSpPr>
          <p:cNvPr id="17" name="TextBox 16"/>
          <p:cNvSpPr txBox="1">
            <a:spLocks noChangeArrowheads="1"/>
          </p:cNvSpPr>
          <p:nvPr/>
        </p:nvSpPr>
        <p:spPr bwMode="auto">
          <a:xfrm>
            <a:off x="2038350" y="5562600"/>
            <a:ext cx="5124450" cy="1077913"/>
          </a:xfrm>
          <a:prstGeom prst="rect">
            <a:avLst/>
          </a:prstGeom>
          <a:noFill/>
          <a:ln w="9525">
            <a:noFill/>
            <a:miter lim="800000"/>
            <a:headEnd/>
            <a:tailEnd/>
          </a:ln>
        </p:spPr>
        <p:txBody>
          <a:bodyPr>
            <a:spAutoFit/>
          </a:bodyPr>
          <a:lstStyle/>
          <a:p>
            <a:pPr algn="ctr"/>
            <a:r>
              <a:rPr lang="en-US" sz="3200" b="1">
                <a:latin typeface="Calibri" pitchFamily="34" charset="0"/>
              </a:rPr>
              <a:t>Paul M. Grant</a:t>
            </a:r>
          </a:p>
          <a:p>
            <a:pPr algn="ctr"/>
            <a:r>
              <a:rPr lang="en-US" sz="3200">
                <a:solidFill>
                  <a:srgbClr val="990099"/>
                </a:solidFill>
                <a:latin typeface="AR JULIAN"/>
              </a:rPr>
              <a:t>“Aging IBM Pensioner”</a:t>
            </a:r>
          </a:p>
        </p:txBody>
      </p:sp>
      <p:sp>
        <p:nvSpPr>
          <p:cNvPr id="114698" name="TextBox 17"/>
          <p:cNvSpPr txBox="1">
            <a:spLocks noChangeArrowheads="1"/>
          </p:cNvSpPr>
          <p:nvPr/>
        </p:nvSpPr>
        <p:spPr bwMode="auto">
          <a:xfrm>
            <a:off x="76200" y="5791200"/>
            <a:ext cx="2076450" cy="954088"/>
          </a:xfrm>
          <a:prstGeom prst="rect">
            <a:avLst/>
          </a:prstGeom>
          <a:noFill/>
          <a:ln w="9525">
            <a:noFill/>
            <a:miter lim="800000"/>
            <a:headEnd/>
            <a:tailEnd/>
          </a:ln>
        </p:spPr>
        <p:txBody>
          <a:bodyPr lIns="91400" tIns="45702" rIns="91400" bIns="45702">
            <a:spAutoFit/>
          </a:bodyPr>
          <a:lstStyle/>
          <a:p>
            <a:pPr algn="ctr" defTabSz="912813"/>
            <a:r>
              <a:rPr lang="en-US" sz="1400">
                <a:solidFill>
                  <a:srgbClr val="000000"/>
                </a:solidFill>
                <a:latin typeface="Calibri" pitchFamily="34" charset="0"/>
              </a:rPr>
              <a:t>Session M10</a:t>
            </a:r>
          </a:p>
          <a:p>
            <a:pPr algn="ctr" defTabSz="912813"/>
            <a:r>
              <a:rPr lang="en-US" sz="1400" b="1" i="1">
                <a:solidFill>
                  <a:srgbClr val="000000"/>
                </a:solidFill>
                <a:latin typeface="Calibri" pitchFamily="34" charset="0"/>
              </a:rPr>
              <a:t>FIAP Prize Session</a:t>
            </a:r>
          </a:p>
          <a:p>
            <a:pPr algn="ctr" defTabSz="912813"/>
            <a:r>
              <a:rPr lang="en-US" sz="1400">
                <a:solidFill>
                  <a:srgbClr val="000000"/>
                </a:solidFill>
                <a:latin typeface="Calibri" pitchFamily="34" charset="0"/>
              </a:rPr>
              <a:t>11:15 AM – 12:27 PM</a:t>
            </a:r>
          </a:p>
          <a:p>
            <a:pPr algn="ctr" defTabSz="912813"/>
            <a:r>
              <a:rPr lang="en-US" sz="1400">
                <a:solidFill>
                  <a:srgbClr val="000000"/>
                </a:solidFill>
                <a:latin typeface="Calibri" pitchFamily="34" charset="0"/>
              </a:rPr>
              <a:t> Wednesday,  5 March</a:t>
            </a:r>
          </a:p>
        </p:txBody>
      </p:sp>
      <p:sp>
        <p:nvSpPr>
          <p:cNvPr id="114699" name="TextBox 18"/>
          <p:cNvSpPr txBox="1">
            <a:spLocks noChangeArrowheads="1"/>
          </p:cNvSpPr>
          <p:nvPr/>
        </p:nvSpPr>
        <p:spPr bwMode="auto">
          <a:xfrm>
            <a:off x="7024688" y="5791200"/>
            <a:ext cx="2038350" cy="954088"/>
          </a:xfrm>
          <a:prstGeom prst="rect">
            <a:avLst/>
          </a:prstGeom>
          <a:noFill/>
          <a:ln w="9525">
            <a:noFill/>
            <a:miter lim="800000"/>
            <a:headEnd/>
            <a:tailEnd/>
          </a:ln>
        </p:spPr>
        <p:txBody>
          <a:bodyPr lIns="91400" tIns="45702" rIns="91400" bIns="45702">
            <a:spAutoFit/>
          </a:bodyPr>
          <a:lstStyle/>
          <a:p>
            <a:pPr algn="ctr" defTabSz="912813"/>
            <a:r>
              <a:rPr lang="en-US" sz="1400">
                <a:solidFill>
                  <a:srgbClr val="000000"/>
                </a:solidFill>
                <a:latin typeface="Calibri" pitchFamily="34" charset="0"/>
              </a:rPr>
              <a:t>Paper 2</a:t>
            </a:r>
          </a:p>
          <a:p>
            <a:pPr algn="ctr" defTabSz="912813"/>
            <a:r>
              <a:rPr lang="en-US" sz="1400" b="1" i="1">
                <a:solidFill>
                  <a:srgbClr val="000000"/>
                </a:solidFill>
                <a:latin typeface="Calibri" pitchFamily="34" charset="0"/>
              </a:rPr>
              <a:t>11:51 AM – 12:27 PM</a:t>
            </a:r>
          </a:p>
          <a:p>
            <a:pPr algn="ctr" defTabSz="912813"/>
            <a:r>
              <a:rPr lang="en-US" sz="1400">
                <a:solidFill>
                  <a:srgbClr val="000000"/>
                </a:solidFill>
                <a:latin typeface="Calibri" pitchFamily="34" charset="0"/>
              </a:rPr>
              <a:t>Room 201</a:t>
            </a:r>
          </a:p>
          <a:p>
            <a:pPr algn="ctr" defTabSz="912813"/>
            <a:r>
              <a:rPr lang="en-US" sz="1400">
                <a:solidFill>
                  <a:srgbClr val="000000"/>
                </a:solidFill>
                <a:latin typeface="Calibri" pitchFamily="34" charset="0"/>
              </a:rPr>
              <a:t>Wednesday, 5 March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fontScale="90000"/>
          </a:bodyPr>
          <a:lstStyle/>
          <a:p>
            <a:pPr eaLnBrk="1" fontAlgn="auto" hangingPunct="1">
              <a:spcAft>
                <a:spcPts val="0"/>
              </a:spcAft>
              <a:defRPr/>
            </a:pPr>
            <a:r>
              <a:rPr lang="en-US" dirty="0" smtClean="0"/>
              <a:t>Physics of the Climate</a:t>
            </a:r>
            <a:br>
              <a:rPr lang="en-US" dirty="0" smtClean="0"/>
            </a:br>
            <a:r>
              <a:rPr lang="en-US" sz="3600" dirty="0" smtClean="0"/>
              <a:t>“Required Reading”</a:t>
            </a:r>
            <a:endParaRPr lang="en-US" sz="3600" dirty="0"/>
          </a:p>
        </p:txBody>
      </p:sp>
      <p:sp>
        <p:nvSpPr>
          <p:cNvPr id="3" name="Content Placeholder 2"/>
          <p:cNvSpPr>
            <a:spLocks noGrp="1"/>
          </p:cNvSpPr>
          <p:nvPr>
            <p:ph idx="1"/>
          </p:nvPr>
        </p:nvSpPr>
        <p:spPr>
          <a:xfrm>
            <a:off x="457200" y="1600200"/>
            <a:ext cx="8229600" cy="4953000"/>
          </a:xfrm>
        </p:spPr>
        <p:txBody>
          <a:bodyPr rtlCol="0">
            <a:normAutofit fontScale="77500" lnSpcReduction="20000"/>
          </a:bodyPr>
          <a:lstStyle/>
          <a:p>
            <a:pPr eaLnBrk="1" fontAlgn="auto" hangingPunct="1">
              <a:spcAft>
                <a:spcPts val="0"/>
              </a:spcAft>
              <a:buFont typeface="Arial" pitchFamily="34" charset="0"/>
              <a:buChar char="•"/>
              <a:defRPr/>
            </a:pPr>
            <a:r>
              <a:rPr lang="en-US" sz="2800" dirty="0" smtClean="0"/>
              <a:t> </a:t>
            </a:r>
            <a:r>
              <a:rPr lang="en-US" sz="2800" dirty="0"/>
              <a:t>“The central difficulty in the study of climate, is that human civilization has not existed long enough to establish a reliable observational time series, anecdotal evidence notwithstanding</a:t>
            </a:r>
            <a:r>
              <a:rPr lang="en-US" sz="2800" dirty="0" smtClean="0"/>
              <a:t>.” </a:t>
            </a:r>
            <a:r>
              <a:rPr lang="en-US" sz="2800" dirty="0"/>
              <a:t/>
            </a:r>
            <a:br>
              <a:rPr lang="en-US" sz="2800" dirty="0"/>
            </a:br>
            <a:r>
              <a:rPr lang="en-US" sz="2800" i="1" dirty="0" smtClean="0"/>
              <a:t>Freeman Dyson</a:t>
            </a:r>
            <a:br>
              <a:rPr lang="en-US" sz="2800" i="1" dirty="0" smtClean="0"/>
            </a:br>
            <a:endParaRPr lang="en-US" sz="2800" i="1" dirty="0" smtClean="0"/>
          </a:p>
          <a:p>
            <a:pPr eaLnBrk="1" fontAlgn="auto" hangingPunct="1">
              <a:spcAft>
                <a:spcPts val="0"/>
              </a:spcAft>
              <a:buFont typeface="Arial" pitchFamily="34" charset="0"/>
              <a:buChar char="•"/>
              <a:defRPr/>
            </a:pPr>
            <a:r>
              <a:rPr lang="en-US" sz="2800" dirty="0" smtClean="0"/>
              <a:t>2009 GPC Petition      </a:t>
            </a:r>
            <a:br>
              <a:rPr lang="en-US" sz="2800" dirty="0" smtClean="0"/>
            </a:br>
            <a:r>
              <a:rPr lang="en-US" sz="2800" i="1" dirty="0" smtClean="0"/>
              <a:t>P. M. Grant</a:t>
            </a:r>
            <a:br>
              <a:rPr lang="en-US" sz="2800" i="1" dirty="0" smtClean="0"/>
            </a:br>
            <a:r>
              <a:rPr lang="en-US" sz="2800" i="1" dirty="0" smtClean="0"/>
              <a:t/>
            </a:r>
            <a:br>
              <a:rPr lang="en-US" sz="2800" i="1" dirty="0" smtClean="0"/>
            </a:br>
            <a:endParaRPr lang="en-US" sz="2800" i="1" dirty="0" smtClean="0"/>
          </a:p>
          <a:p>
            <a:pPr eaLnBrk="1" fontAlgn="auto" hangingPunct="1">
              <a:spcAft>
                <a:spcPts val="0"/>
              </a:spcAft>
              <a:buFont typeface="Arial" pitchFamily="34" charset="0"/>
              <a:buChar char="•"/>
              <a:defRPr/>
            </a:pPr>
            <a:r>
              <a:rPr lang="en-US" sz="2800" dirty="0" smtClean="0"/>
              <a:t>2008 </a:t>
            </a:r>
            <a:r>
              <a:rPr lang="en-US" sz="2800" dirty="0" err="1" smtClean="0"/>
              <a:t>Lindzen-Rahmstorf</a:t>
            </a:r>
            <a:r>
              <a:rPr lang="en-US" sz="2800" dirty="0" smtClean="0"/>
              <a:t> “Exchange”</a:t>
            </a:r>
            <a:br>
              <a:rPr lang="en-US" sz="2800" dirty="0" smtClean="0"/>
            </a:br>
            <a:r>
              <a:rPr lang="en-US" sz="2800" i="1" dirty="0" smtClean="0"/>
              <a:t>P. M. Grant Website</a:t>
            </a:r>
            <a:br>
              <a:rPr lang="en-US" sz="2800" i="1" dirty="0" smtClean="0"/>
            </a:br>
            <a:endParaRPr lang="en-US" sz="2800" i="1" dirty="0" smtClean="0"/>
          </a:p>
          <a:p>
            <a:pPr eaLnBrk="1" fontAlgn="auto" hangingPunct="1">
              <a:spcAft>
                <a:spcPts val="0"/>
              </a:spcAft>
              <a:buFont typeface="Arial" pitchFamily="34" charset="0"/>
              <a:buChar char="•"/>
              <a:defRPr/>
            </a:pPr>
            <a:r>
              <a:rPr lang="en-US" sz="2800" dirty="0" smtClean="0"/>
              <a:t>Science &amp; Environmental Policy Project</a:t>
            </a:r>
            <a:br>
              <a:rPr lang="en-US" sz="2800" dirty="0" smtClean="0"/>
            </a:br>
            <a:r>
              <a:rPr lang="en-US" sz="2800" dirty="0" smtClean="0">
                <a:hlinkClick r:id="rId2"/>
              </a:rPr>
              <a:t>www.sepp.org</a:t>
            </a:r>
            <a:r>
              <a:rPr lang="en-US" sz="2800" dirty="0" smtClean="0"/>
              <a:t/>
            </a:r>
            <a:br>
              <a:rPr lang="en-US" sz="2800" dirty="0" smtClean="0"/>
            </a:br>
            <a:r>
              <a:rPr lang="en-US" sz="2800" i="1" dirty="0" smtClean="0"/>
              <a:t/>
            </a:r>
            <a:br>
              <a:rPr lang="en-US" sz="2800" i="1" dirty="0" smtClean="0"/>
            </a:br>
            <a:r>
              <a:rPr lang="en-US" sz="2800" i="1" dirty="0" smtClean="0"/>
              <a:t/>
            </a:r>
            <a:br>
              <a:rPr lang="en-US" sz="2800" i="1" dirty="0" smtClean="0"/>
            </a:br>
            <a:endParaRPr lang="en-US" sz="2800" dirty="0"/>
          </a:p>
        </p:txBody>
      </p:sp>
      <p:pic>
        <p:nvPicPr>
          <p:cNvPr id="115715" name="Picture 2"/>
          <p:cNvPicPr>
            <a:picLocks noChangeAspect="1" noChangeArrowheads="1"/>
          </p:cNvPicPr>
          <p:nvPr/>
        </p:nvPicPr>
        <p:blipFill>
          <a:blip r:embed="rId3"/>
          <a:srcRect/>
          <a:stretch>
            <a:fillRect/>
          </a:stretch>
        </p:blipFill>
        <p:spPr bwMode="auto">
          <a:xfrm>
            <a:off x="3581400" y="2514600"/>
            <a:ext cx="1600200" cy="1600200"/>
          </a:xfrm>
          <a:prstGeom prst="rect">
            <a:avLst/>
          </a:prstGeom>
          <a:noFill/>
          <a:ln w="9525">
            <a:noFill/>
            <a:miter lim="800000"/>
            <a:headEnd/>
            <a:tailEnd/>
          </a:ln>
        </p:spPr>
      </p:pic>
      <p:pic>
        <p:nvPicPr>
          <p:cNvPr id="115716" name="Picture 3"/>
          <p:cNvPicPr>
            <a:picLocks noChangeAspect="1" noChangeArrowheads="1"/>
          </p:cNvPicPr>
          <p:nvPr/>
        </p:nvPicPr>
        <p:blipFill>
          <a:blip r:embed="rId4"/>
          <a:srcRect/>
          <a:stretch>
            <a:fillRect/>
          </a:stretch>
        </p:blipFill>
        <p:spPr bwMode="auto">
          <a:xfrm>
            <a:off x="5943600" y="3657600"/>
            <a:ext cx="16764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p:cNvPicPr>
            <a:picLocks noChangeAspect="1" noChangeArrowheads="1"/>
          </p:cNvPicPr>
          <p:nvPr/>
        </p:nvPicPr>
        <p:blipFill>
          <a:blip r:embed="rId2"/>
          <a:srcRect/>
          <a:stretch>
            <a:fillRect/>
          </a:stretch>
        </p:blipFill>
        <p:spPr bwMode="auto">
          <a:xfrm>
            <a:off x="276225" y="152400"/>
            <a:ext cx="8791575" cy="2667000"/>
          </a:xfrm>
          <a:prstGeom prst="rect">
            <a:avLst/>
          </a:prstGeom>
          <a:noFill/>
          <a:ln w="9525">
            <a:noFill/>
            <a:miter lim="800000"/>
            <a:headEnd/>
            <a:tailEnd/>
          </a:ln>
        </p:spPr>
      </p:pic>
      <p:grpSp>
        <p:nvGrpSpPr>
          <p:cNvPr id="5" name="Group 4"/>
          <p:cNvGrpSpPr>
            <a:grpSpLocks/>
          </p:cNvGrpSpPr>
          <p:nvPr/>
        </p:nvGrpSpPr>
        <p:grpSpPr bwMode="auto">
          <a:xfrm>
            <a:off x="3886200" y="2895600"/>
            <a:ext cx="4630738" cy="3679825"/>
            <a:chOff x="3886200" y="2895600"/>
            <a:chExt cx="4630934" cy="3679824"/>
          </a:xfrm>
        </p:grpSpPr>
        <p:pic>
          <p:nvPicPr>
            <p:cNvPr id="116745" name="Picture 5"/>
            <p:cNvPicPr>
              <a:picLocks noChangeAspect="1" noChangeArrowheads="1"/>
            </p:cNvPicPr>
            <p:nvPr/>
          </p:nvPicPr>
          <p:blipFill>
            <a:blip r:embed="rId3"/>
            <a:srcRect/>
            <a:stretch>
              <a:fillRect/>
            </a:stretch>
          </p:blipFill>
          <p:spPr bwMode="auto">
            <a:xfrm>
              <a:off x="3886200" y="3006468"/>
              <a:ext cx="2133600" cy="3568956"/>
            </a:xfrm>
            <a:prstGeom prst="rect">
              <a:avLst/>
            </a:prstGeom>
            <a:noFill/>
            <a:ln w="9525">
              <a:noFill/>
              <a:miter lim="800000"/>
              <a:headEnd/>
              <a:tailEnd/>
            </a:ln>
          </p:spPr>
        </p:pic>
        <p:pic>
          <p:nvPicPr>
            <p:cNvPr id="116746" name="Picture 6"/>
            <p:cNvPicPr>
              <a:picLocks noChangeAspect="1" noChangeArrowheads="1"/>
            </p:cNvPicPr>
            <p:nvPr/>
          </p:nvPicPr>
          <p:blipFill>
            <a:blip r:embed="rId4"/>
            <a:srcRect/>
            <a:stretch>
              <a:fillRect/>
            </a:stretch>
          </p:blipFill>
          <p:spPr bwMode="auto">
            <a:xfrm>
              <a:off x="6404137" y="2895600"/>
              <a:ext cx="2112997" cy="3549778"/>
            </a:xfrm>
            <a:prstGeom prst="rect">
              <a:avLst/>
            </a:prstGeom>
            <a:noFill/>
            <a:ln w="9525">
              <a:noFill/>
              <a:miter lim="800000"/>
              <a:headEnd/>
              <a:tailEnd/>
            </a:ln>
          </p:spPr>
        </p:pic>
      </p:grpSp>
      <p:grpSp>
        <p:nvGrpSpPr>
          <p:cNvPr id="4" name="Group 3"/>
          <p:cNvGrpSpPr>
            <a:grpSpLocks/>
          </p:cNvGrpSpPr>
          <p:nvPr/>
        </p:nvGrpSpPr>
        <p:grpSpPr bwMode="auto">
          <a:xfrm>
            <a:off x="762000" y="2971800"/>
            <a:ext cx="2809875" cy="3733800"/>
            <a:chOff x="762000" y="2971800"/>
            <a:chExt cx="2809708" cy="3733800"/>
          </a:xfrm>
        </p:grpSpPr>
        <p:pic>
          <p:nvPicPr>
            <p:cNvPr id="116743" name="Picture 7"/>
            <p:cNvPicPr>
              <a:picLocks noChangeAspect="1" noChangeArrowheads="1"/>
            </p:cNvPicPr>
            <p:nvPr/>
          </p:nvPicPr>
          <p:blipFill>
            <a:blip r:embed="rId5"/>
            <a:srcRect/>
            <a:stretch>
              <a:fillRect/>
            </a:stretch>
          </p:blipFill>
          <p:spPr bwMode="auto">
            <a:xfrm>
              <a:off x="762000" y="2971800"/>
              <a:ext cx="2809708" cy="1995375"/>
            </a:xfrm>
            <a:prstGeom prst="rect">
              <a:avLst/>
            </a:prstGeom>
            <a:noFill/>
            <a:ln w="9525">
              <a:noFill/>
              <a:miter lim="800000"/>
              <a:headEnd/>
              <a:tailEnd/>
            </a:ln>
          </p:spPr>
        </p:pic>
        <p:pic>
          <p:nvPicPr>
            <p:cNvPr id="116744" name="Picture 8"/>
            <p:cNvPicPr>
              <a:picLocks noChangeAspect="1" noChangeArrowheads="1"/>
            </p:cNvPicPr>
            <p:nvPr/>
          </p:nvPicPr>
          <p:blipFill>
            <a:blip r:embed="rId6"/>
            <a:srcRect/>
            <a:stretch>
              <a:fillRect/>
            </a:stretch>
          </p:blipFill>
          <p:spPr bwMode="auto">
            <a:xfrm>
              <a:off x="1066800" y="4988524"/>
              <a:ext cx="2257425" cy="1717076"/>
            </a:xfrm>
            <a:prstGeom prst="rect">
              <a:avLst/>
            </a:prstGeom>
            <a:noFill/>
            <a:ln w="9525">
              <a:noFill/>
              <a:miter lim="800000"/>
              <a:headEnd/>
              <a:tailEnd/>
            </a:ln>
          </p:spPr>
        </p:pic>
      </p:grpSp>
      <p:sp>
        <p:nvSpPr>
          <p:cNvPr id="3" name="TextBox 2"/>
          <p:cNvSpPr txBox="1">
            <a:spLocks noChangeArrowheads="1"/>
          </p:cNvSpPr>
          <p:nvPr/>
        </p:nvSpPr>
        <p:spPr bwMode="auto">
          <a:xfrm>
            <a:off x="8153400" y="914400"/>
            <a:ext cx="762000" cy="2062163"/>
          </a:xfrm>
          <a:prstGeom prst="rect">
            <a:avLst/>
          </a:prstGeom>
          <a:noFill/>
          <a:ln w="9525">
            <a:noFill/>
            <a:miter lim="800000"/>
            <a:headEnd/>
            <a:tailEnd/>
          </a:ln>
        </p:spPr>
        <p:txBody>
          <a:bodyPr>
            <a:spAutoFit/>
          </a:bodyPr>
          <a:lstStyle/>
          <a:p>
            <a:pPr algn="ctr"/>
            <a:r>
              <a:rPr lang="en-US" altLang="en-US" sz="1600"/>
              <a:t>X =</a:t>
            </a:r>
          </a:p>
          <a:p>
            <a:pPr algn="ctr"/>
            <a:r>
              <a:rPr lang="en-US" altLang="en-US" sz="1600"/>
              <a:t>PF</a:t>
            </a:r>
            <a:r>
              <a:rPr lang="en-US" altLang="en-US" sz="1600" baseline="-25000"/>
              <a:t>6</a:t>
            </a:r>
            <a:endParaRPr lang="en-US" altLang="en-US" sz="1600"/>
          </a:p>
          <a:p>
            <a:pPr algn="ctr"/>
            <a:r>
              <a:rPr lang="en-US" altLang="en-US" sz="1600"/>
              <a:t>AsF</a:t>
            </a:r>
            <a:r>
              <a:rPr lang="en-US" altLang="en-US" sz="1600" baseline="-25000"/>
              <a:t>6</a:t>
            </a:r>
            <a:endParaRPr lang="en-US" altLang="en-US" sz="1600"/>
          </a:p>
          <a:p>
            <a:pPr algn="ctr"/>
            <a:r>
              <a:rPr lang="en-US" altLang="en-US" sz="1600"/>
              <a:t>SbF</a:t>
            </a:r>
            <a:r>
              <a:rPr lang="en-US" altLang="en-US" sz="1600" baseline="-25000"/>
              <a:t>6</a:t>
            </a:r>
            <a:endParaRPr lang="en-US" altLang="en-US" sz="1600"/>
          </a:p>
          <a:p>
            <a:pPr algn="ctr"/>
            <a:r>
              <a:rPr lang="en-US" altLang="en-US" sz="1600"/>
              <a:t>TaF</a:t>
            </a:r>
            <a:r>
              <a:rPr lang="en-US" altLang="en-US" sz="1600" baseline="-25000"/>
              <a:t>6</a:t>
            </a:r>
          </a:p>
          <a:p>
            <a:pPr algn="ctr"/>
            <a:r>
              <a:rPr lang="en-US" altLang="en-US" sz="1600"/>
              <a:t>ClO</a:t>
            </a:r>
            <a:r>
              <a:rPr lang="en-US" altLang="en-US" sz="1600" baseline="-25000"/>
              <a:t>4</a:t>
            </a:r>
            <a:endParaRPr lang="en-US" altLang="en-US" sz="1600"/>
          </a:p>
          <a:p>
            <a:pPr algn="ctr"/>
            <a:r>
              <a:rPr lang="en-US" altLang="en-US" sz="1600"/>
              <a:t>ReO</a:t>
            </a:r>
            <a:r>
              <a:rPr lang="en-US" altLang="en-US" sz="1600" baseline="-25000"/>
              <a:t>4</a:t>
            </a:r>
            <a:endParaRPr lang="en-US" altLang="en-US" sz="1600"/>
          </a:p>
          <a:p>
            <a:pPr algn="ctr"/>
            <a:r>
              <a:rPr lang="en-US" altLang="en-US" sz="1600"/>
              <a:t>NO</a:t>
            </a:r>
            <a:r>
              <a:rPr lang="en-US" altLang="en-US" sz="1600" baseline="-25000"/>
              <a:t>3</a:t>
            </a:r>
            <a:endParaRPr lang="en-US" altLang="en-US" sz="1600"/>
          </a:p>
        </p:txBody>
      </p:sp>
      <p:pic>
        <p:nvPicPr>
          <p:cNvPr id="340995" name="Picture 3"/>
          <p:cNvPicPr>
            <a:picLocks noChangeAspect="1" noChangeArrowheads="1"/>
          </p:cNvPicPr>
          <p:nvPr/>
        </p:nvPicPr>
        <p:blipFill>
          <a:blip r:embed="rId7"/>
          <a:srcRect/>
          <a:stretch>
            <a:fillRect/>
          </a:stretch>
        </p:blipFill>
        <p:spPr bwMode="auto">
          <a:xfrm>
            <a:off x="203200" y="2979738"/>
            <a:ext cx="3644900" cy="3725862"/>
          </a:xfrm>
          <a:prstGeom prst="rect">
            <a:avLst/>
          </a:prstGeom>
          <a:noFill/>
          <a:ln w="9525">
            <a:noFill/>
            <a:miter lim="800000"/>
            <a:headEnd/>
            <a:tailEnd/>
          </a:ln>
        </p:spPr>
      </p:pic>
      <p:sp>
        <p:nvSpPr>
          <p:cNvPr id="6" name="TextBox 5"/>
          <p:cNvSpPr txBox="1">
            <a:spLocks noChangeArrowheads="1"/>
          </p:cNvSpPr>
          <p:nvPr/>
        </p:nvSpPr>
        <p:spPr bwMode="auto">
          <a:xfrm>
            <a:off x="2025650" y="2514600"/>
            <a:ext cx="5060950" cy="400050"/>
          </a:xfrm>
          <a:prstGeom prst="rect">
            <a:avLst/>
          </a:prstGeom>
          <a:solidFill>
            <a:srgbClr val="FEB4C9"/>
          </a:solidFill>
          <a:ln w="9525">
            <a:noFill/>
            <a:miter lim="800000"/>
            <a:headEnd/>
            <a:tailEnd/>
          </a:ln>
        </p:spPr>
        <p:txBody>
          <a:bodyPr>
            <a:spAutoFit/>
          </a:bodyPr>
          <a:lstStyle/>
          <a:p>
            <a:pPr algn="ctr"/>
            <a:r>
              <a:rPr lang="en-US" altLang="en-US" sz="2000"/>
              <a:t>Relevant to today’s T* - T</a:t>
            </a:r>
            <a:r>
              <a:rPr lang="en-US" altLang="en-US" sz="2000" baseline="-25000"/>
              <a:t>C</a:t>
            </a:r>
            <a:r>
              <a:rPr lang="en-US" altLang="en-US" sz="2000"/>
              <a:t> conundrum?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340995"/>
                                        </p:tgtEl>
                                        <p:attrNameLst>
                                          <p:attrName>style.visibility</p:attrName>
                                        </p:attrNameLst>
                                      </p:cBhvr>
                                      <p:to>
                                        <p:strVal val="visible"/>
                                      </p:to>
                                    </p:set>
                                    <p:anim calcmode="lin" valueType="num">
                                      <p:cBhvr additive="base">
                                        <p:cTn id="19" dur="500" fill="hold"/>
                                        <p:tgtEl>
                                          <p:spTgt spid="340995"/>
                                        </p:tgtEl>
                                        <p:attrNameLst>
                                          <p:attrName>ppt_x</p:attrName>
                                        </p:attrNameLst>
                                      </p:cBhvr>
                                      <p:tavLst>
                                        <p:tav tm="0">
                                          <p:val>
                                            <p:strVal val="0-#ppt_w/2"/>
                                          </p:val>
                                        </p:tav>
                                        <p:tav tm="100000">
                                          <p:val>
                                            <p:strVal val="#ppt_x"/>
                                          </p:val>
                                        </p:tav>
                                      </p:tavLst>
                                    </p:anim>
                                    <p:anim calcmode="lin" valueType="num">
                                      <p:cBhvr additive="base">
                                        <p:cTn id="20" dur="500" fill="hold"/>
                                        <p:tgtEl>
                                          <p:spTgt spid="34099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5" descr="scl7"/>
          <p:cNvPicPr>
            <a:picLocks noChangeAspect="1" noChangeArrowheads="1"/>
          </p:cNvPicPr>
          <p:nvPr/>
        </p:nvPicPr>
        <p:blipFill>
          <a:blip r:embed="rId2"/>
          <a:srcRect/>
          <a:stretch>
            <a:fillRect/>
          </a:stretch>
        </p:blipFill>
        <p:spPr bwMode="auto">
          <a:xfrm>
            <a:off x="990600" y="1066800"/>
            <a:ext cx="2590800" cy="2686050"/>
          </a:xfrm>
          <a:prstGeom prst="rect">
            <a:avLst/>
          </a:prstGeom>
          <a:noFill/>
          <a:ln w="9525">
            <a:noFill/>
            <a:miter lim="800000"/>
            <a:headEnd/>
            <a:tailEnd/>
          </a:ln>
        </p:spPr>
      </p:pic>
      <p:pic>
        <p:nvPicPr>
          <p:cNvPr id="117762" name="Picture 7" descr="scl8"/>
          <p:cNvPicPr>
            <a:picLocks noChangeAspect="1" noChangeArrowheads="1"/>
          </p:cNvPicPr>
          <p:nvPr/>
        </p:nvPicPr>
        <p:blipFill>
          <a:blip r:embed="rId3"/>
          <a:srcRect/>
          <a:stretch>
            <a:fillRect/>
          </a:stretch>
        </p:blipFill>
        <p:spPr bwMode="auto">
          <a:xfrm>
            <a:off x="935038" y="4038600"/>
            <a:ext cx="2646362" cy="2652713"/>
          </a:xfrm>
          <a:prstGeom prst="rect">
            <a:avLst/>
          </a:prstGeom>
          <a:noFill/>
          <a:ln w="9525">
            <a:noFill/>
            <a:miter lim="800000"/>
            <a:headEnd/>
            <a:tailEnd/>
          </a:ln>
        </p:spPr>
      </p:pic>
      <p:sp>
        <p:nvSpPr>
          <p:cNvPr id="117763" name="Text Box 7"/>
          <p:cNvSpPr txBox="1">
            <a:spLocks noChangeArrowheads="1"/>
          </p:cNvSpPr>
          <p:nvPr/>
        </p:nvSpPr>
        <p:spPr bwMode="auto">
          <a:xfrm>
            <a:off x="152400" y="106363"/>
            <a:ext cx="8839200" cy="1066800"/>
          </a:xfrm>
          <a:prstGeom prst="rect">
            <a:avLst/>
          </a:prstGeom>
          <a:noFill/>
          <a:ln w="9525">
            <a:noFill/>
            <a:miter lim="800000"/>
            <a:headEnd/>
            <a:tailEnd/>
          </a:ln>
        </p:spPr>
        <p:txBody>
          <a:bodyPr>
            <a:spAutoFit/>
          </a:bodyPr>
          <a:lstStyle/>
          <a:p>
            <a:pPr algn="ctr">
              <a:spcBef>
                <a:spcPct val="50000"/>
              </a:spcBef>
            </a:pPr>
            <a:r>
              <a:rPr lang="en-US" altLang="en-US" sz="3200" b="1"/>
              <a:t>Films             &amp;              Tubes</a:t>
            </a:r>
            <a:br>
              <a:rPr lang="en-US" altLang="en-US" sz="3200" b="1"/>
            </a:br>
            <a:r>
              <a:rPr lang="en-US" altLang="en-US" sz="3200" b="1" u="sng"/>
              <a:t>States</a:t>
            </a:r>
          </a:p>
        </p:txBody>
      </p:sp>
      <p:pic>
        <p:nvPicPr>
          <p:cNvPr id="117764" name="Picture 10" descr="C:\Users\PAULMI~1\AppData\Local\Temp\scl18.PNG"/>
          <p:cNvPicPr>
            <a:picLocks noChangeAspect="1" noChangeArrowheads="1"/>
          </p:cNvPicPr>
          <p:nvPr/>
        </p:nvPicPr>
        <p:blipFill>
          <a:blip r:embed="rId4"/>
          <a:srcRect/>
          <a:stretch>
            <a:fillRect/>
          </a:stretch>
        </p:blipFill>
        <p:spPr bwMode="auto">
          <a:xfrm>
            <a:off x="4351338" y="1158875"/>
            <a:ext cx="4572000" cy="3032125"/>
          </a:xfrm>
          <a:prstGeom prst="rect">
            <a:avLst/>
          </a:prstGeom>
          <a:noFill/>
          <a:ln w="9525">
            <a:noFill/>
            <a:miter lim="800000"/>
            <a:headEnd/>
            <a:tailEnd/>
          </a:ln>
        </p:spPr>
      </p:pic>
      <p:pic>
        <p:nvPicPr>
          <p:cNvPr id="117765" name="Picture 4"/>
          <p:cNvPicPr>
            <a:picLocks noChangeAspect="1" noChangeArrowheads="1"/>
          </p:cNvPicPr>
          <p:nvPr/>
        </p:nvPicPr>
        <p:blipFill>
          <a:blip r:embed="rId5"/>
          <a:srcRect/>
          <a:stretch>
            <a:fillRect/>
          </a:stretch>
        </p:blipFill>
        <p:spPr bwMode="auto">
          <a:xfrm>
            <a:off x="76200" y="106363"/>
            <a:ext cx="835025" cy="960437"/>
          </a:xfrm>
          <a:prstGeom prst="rect">
            <a:avLst/>
          </a:prstGeom>
          <a:noFill/>
          <a:ln w="9525">
            <a:noFill/>
            <a:miter lim="800000"/>
            <a:headEnd/>
            <a:tailEnd/>
          </a:ln>
        </p:spPr>
      </p:pic>
      <p:pic>
        <p:nvPicPr>
          <p:cNvPr id="117766" name="Picture 1"/>
          <p:cNvPicPr>
            <a:picLocks noChangeAspect="1" noChangeArrowheads="1"/>
          </p:cNvPicPr>
          <p:nvPr/>
        </p:nvPicPr>
        <p:blipFill>
          <a:blip r:embed="rId6"/>
          <a:srcRect/>
          <a:stretch>
            <a:fillRect/>
          </a:stretch>
        </p:blipFill>
        <p:spPr bwMode="auto">
          <a:xfrm>
            <a:off x="8150225" y="76200"/>
            <a:ext cx="917575" cy="979488"/>
          </a:xfrm>
          <a:prstGeom prst="rect">
            <a:avLst/>
          </a:prstGeom>
          <a:noFill/>
          <a:ln w="12700">
            <a:solidFill>
              <a:srgbClr val="000000"/>
            </a:solidFill>
            <a:miter lim="800000"/>
            <a:headEnd/>
            <a:tailEnd/>
          </a:ln>
        </p:spPr>
      </p:pic>
      <p:sp>
        <p:nvSpPr>
          <p:cNvPr id="26636" name="AutoShape 12"/>
          <p:cNvSpPr>
            <a:spLocks noChangeArrowheads="1"/>
          </p:cNvSpPr>
          <p:nvPr/>
        </p:nvSpPr>
        <p:spPr bwMode="auto">
          <a:xfrm>
            <a:off x="2971800" y="1219200"/>
            <a:ext cx="4038600" cy="533400"/>
          </a:xfrm>
          <a:prstGeom prst="wedgeRoundRectCallout">
            <a:avLst>
              <a:gd name="adj1" fmla="val 31139"/>
              <a:gd name="adj2" fmla="val 298171"/>
              <a:gd name="adj3" fmla="val 16667"/>
            </a:avLst>
          </a:prstGeom>
          <a:solidFill>
            <a:schemeClr val="accent1"/>
          </a:solidFill>
          <a:ln w="9525">
            <a:solidFill>
              <a:schemeClr val="tx1"/>
            </a:solidFill>
            <a:miter lim="800000"/>
            <a:headEnd/>
            <a:tailEnd/>
          </a:ln>
        </p:spPr>
        <p:txBody>
          <a:bodyPr/>
          <a:lstStyle/>
          <a:p>
            <a:pPr algn="ctr"/>
            <a:r>
              <a:rPr lang="en-US" altLang="en-US"/>
              <a:t>Landauer – Buettiger?</a:t>
            </a:r>
          </a:p>
        </p:txBody>
      </p:sp>
      <p:pic>
        <p:nvPicPr>
          <p:cNvPr id="117768" name="Picture 2"/>
          <p:cNvPicPr>
            <a:picLocks noChangeAspect="1" noChangeArrowheads="1"/>
          </p:cNvPicPr>
          <p:nvPr/>
        </p:nvPicPr>
        <p:blipFill>
          <a:blip r:embed="rId7"/>
          <a:srcRect/>
          <a:stretch>
            <a:fillRect/>
          </a:stretch>
        </p:blipFill>
        <p:spPr bwMode="auto">
          <a:xfrm>
            <a:off x="5334000" y="4191000"/>
            <a:ext cx="2743200" cy="2597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6636"/>
                                        </p:tgtEl>
                                        <p:attrNameLst>
                                          <p:attrName>style.visibility</p:attrName>
                                        </p:attrNameLst>
                                      </p:cBhvr>
                                      <p:to>
                                        <p:strVal val="visible"/>
                                      </p:to>
                                    </p:set>
                                    <p:anim calcmode="lin" valueType="num">
                                      <p:cBhvr additive="base">
                                        <p:cTn id="7" dur="500" fill="hold"/>
                                        <p:tgtEl>
                                          <p:spTgt spid="26636"/>
                                        </p:tgtEl>
                                        <p:attrNameLst>
                                          <p:attrName>ppt_x</p:attrName>
                                        </p:attrNameLst>
                                      </p:cBhvr>
                                      <p:tavLst>
                                        <p:tav tm="0">
                                          <p:val>
                                            <p:strVal val="#ppt_x"/>
                                          </p:val>
                                        </p:tav>
                                        <p:tav tm="100000">
                                          <p:val>
                                            <p:strVal val="#ppt_x"/>
                                          </p:val>
                                        </p:tav>
                                      </p:tavLst>
                                    </p:anim>
                                    <p:anim calcmode="lin" valueType="num">
                                      <p:cBhvr additive="base">
                                        <p:cTn id="8" dur="500" fill="hold"/>
                                        <p:tgtEl>
                                          <p:spTgt spid="266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2"/>
          <p:cNvSpPr>
            <a:spLocks noGrp="1"/>
          </p:cNvSpPr>
          <p:nvPr>
            <p:ph type="title" idx="4294967295"/>
          </p:nvPr>
        </p:nvSpPr>
        <p:spPr>
          <a:xfrm>
            <a:off x="457200" y="0"/>
            <a:ext cx="8229600" cy="914400"/>
          </a:xfrm>
        </p:spPr>
        <p:txBody>
          <a:bodyPr lIns="91400" tIns="45702" rIns="91400" bIns="45702"/>
          <a:lstStyle/>
          <a:p>
            <a:pPr eaLnBrk="1" hangingPunct="1"/>
            <a:r>
              <a:rPr lang="en-US" altLang="en-US" smtClean="0"/>
              <a:t>PMG “IAP” Career Timeline</a:t>
            </a:r>
          </a:p>
        </p:txBody>
      </p:sp>
      <p:sp>
        <p:nvSpPr>
          <p:cNvPr id="4" name="Content Placeholder 3"/>
          <p:cNvSpPr>
            <a:spLocks noGrp="1"/>
          </p:cNvSpPr>
          <p:nvPr>
            <p:ph idx="4294967295"/>
          </p:nvPr>
        </p:nvSpPr>
        <p:spPr>
          <a:xfrm>
            <a:off x="152400" y="914400"/>
            <a:ext cx="8915400" cy="5638800"/>
          </a:xfrm>
        </p:spPr>
        <p:txBody>
          <a:bodyPr lIns="91400" tIns="45702" rIns="91400" bIns="45702"/>
          <a:lstStyle/>
          <a:p>
            <a:pPr marL="341313" indent="-341313" eaLnBrk="1" hangingPunct="1"/>
            <a:r>
              <a:rPr lang="en-US" altLang="en-US" sz="2200" smtClean="0"/>
              <a:t>IBM (1953-1993)</a:t>
            </a:r>
          </a:p>
          <a:p>
            <a:pPr marL="741363" lvl="1" indent="-284163" eaLnBrk="1" hangingPunct="1"/>
            <a:r>
              <a:rPr lang="en-US" altLang="en-US" sz="2200" smtClean="0"/>
              <a:t>Project SAGE (IBM, MIT, USAF) (1953-56)</a:t>
            </a:r>
          </a:p>
          <a:p>
            <a:pPr marL="741363" lvl="1" indent="-284163" eaLnBrk="1" hangingPunct="1"/>
            <a:r>
              <a:rPr lang="en-US" altLang="en-US" sz="2200" smtClean="0"/>
              <a:t>IBM Education Plan (Clarkson, Harvard) (1956-65)</a:t>
            </a:r>
          </a:p>
          <a:p>
            <a:pPr marL="741363" lvl="1" indent="-284163" eaLnBrk="1" hangingPunct="1"/>
            <a:r>
              <a:rPr lang="en-US" altLang="en-US" sz="2200" smtClean="0"/>
              <a:t>San Jose/Almaden Research Staff Member/Manager (1965-90)</a:t>
            </a:r>
          </a:p>
          <a:p>
            <a:pPr marL="741363" lvl="1" indent="-284163" eaLnBrk="1" hangingPunct="1"/>
            <a:r>
              <a:rPr lang="en-US" altLang="en-US" sz="2200" smtClean="0"/>
              <a:t>Sabbatical: Visiting Prof @ UNAM (1990-93) </a:t>
            </a:r>
          </a:p>
          <a:p>
            <a:pPr marL="341313" indent="-341313" eaLnBrk="1" hangingPunct="1"/>
            <a:r>
              <a:rPr lang="en-US" altLang="en-US" sz="2200" smtClean="0"/>
              <a:t>EPRI (1993-2004)</a:t>
            </a:r>
          </a:p>
          <a:p>
            <a:pPr marL="741363" lvl="1" indent="-284163" eaLnBrk="1" hangingPunct="1"/>
            <a:r>
              <a:rPr lang="en-US" altLang="en-US" sz="2200" smtClean="0"/>
              <a:t>Science Fellow (Superconductivity, Power Electronics Devices, Fusion, “Novel Concepts”)</a:t>
            </a:r>
          </a:p>
          <a:p>
            <a:pPr marL="341313" indent="-341313" eaLnBrk="1" hangingPunct="1"/>
            <a:r>
              <a:rPr lang="en-US" altLang="en-US" sz="2200" smtClean="0"/>
              <a:t>W2AGZ Technologies (2004-?)</a:t>
            </a:r>
          </a:p>
          <a:p>
            <a:pPr marL="741363" lvl="1" indent="-284163" eaLnBrk="1" hangingPunct="1"/>
            <a:r>
              <a:rPr lang="en-US" altLang="en-US" sz="2200" smtClean="0"/>
              <a:t>Visionary Energy Societies (SuperCity, SuperSuburb, SuperGrid)</a:t>
            </a:r>
          </a:p>
          <a:p>
            <a:pPr marL="741363" lvl="1" indent="-284163" eaLnBrk="1" hangingPunct="1"/>
            <a:r>
              <a:rPr lang="en-US" altLang="en-US" sz="2200" smtClean="0"/>
              <a:t>“Due Diligence” Consulting  to Silicon Valley Startups &amp; Advising Various Energy “Think Tanks,” e.g., the Potsdam Institute for Advanced Sustainable Studies (IASS)</a:t>
            </a:r>
          </a:p>
          <a:p>
            <a:pPr marL="741363" lvl="1" indent="-284163" eaLnBrk="1" hangingPunct="1"/>
            <a:r>
              <a:rPr lang="en-US" altLang="en-US" sz="2200" smtClean="0">
                <a:solidFill>
                  <a:srgbClr val="FF0000"/>
                </a:solidFill>
              </a:rPr>
              <a:t>Uncovering the Nature of HTSC !  </a:t>
            </a:r>
            <a:endParaRPr lang="en-US" altLang="en-US" sz="22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2"/>
          <a:srcRect/>
          <a:stretch>
            <a:fillRect/>
          </a:stretch>
        </p:blipFill>
        <p:spPr bwMode="auto">
          <a:xfrm>
            <a:off x="1096963" y="304800"/>
            <a:ext cx="6675437" cy="3394075"/>
          </a:xfrm>
          <a:prstGeom prst="rect">
            <a:avLst/>
          </a:prstGeom>
          <a:noFill/>
          <a:ln w="9525">
            <a:noFill/>
            <a:miter lim="800000"/>
            <a:headEnd/>
            <a:tailEnd/>
          </a:ln>
        </p:spPr>
      </p:pic>
      <p:pic>
        <p:nvPicPr>
          <p:cNvPr id="155651" name="Picture 3"/>
          <p:cNvPicPr>
            <a:picLocks noChangeAspect="1" noChangeArrowheads="1"/>
          </p:cNvPicPr>
          <p:nvPr/>
        </p:nvPicPr>
        <p:blipFill>
          <a:blip r:embed="rId3"/>
          <a:srcRect/>
          <a:stretch>
            <a:fillRect/>
          </a:stretch>
        </p:blipFill>
        <p:spPr bwMode="auto">
          <a:xfrm>
            <a:off x="457200" y="3733800"/>
            <a:ext cx="4191000" cy="3008313"/>
          </a:xfrm>
          <a:prstGeom prst="rect">
            <a:avLst/>
          </a:prstGeom>
          <a:noFill/>
          <a:ln w="9525">
            <a:noFill/>
            <a:miter lim="800000"/>
            <a:headEnd/>
            <a:tailEnd/>
          </a:ln>
        </p:spPr>
      </p:pic>
      <p:pic>
        <p:nvPicPr>
          <p:cNvPr id="284677" name="Picture 5" descr="http://www.almadentimes.com/072607/images/rf2.jpg"/>
          <p:cNvPicPr>
            <a:picLocks noChangeAspect="1" noChangeArrowheads="1"/>
          </p:cNvPicPr>
          <p:nvPr/>
        </p:nvPicPr>
        <p:blipFill>
          <a:blip r:embed="rId4"/>
          <a:srcRect/>
          <a:stretch>
            <a:fillRect/>
          </a:stretch>
        </p:blipFill>
        <p:spPr bwMode="auto">
          <a:xfrm>
            <a:off x="5638800" y="3989388"/>
            <a:ext cx="2381250" cy="2495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4677"/>
                                        </p:tgtEl>
                                        <p:attrNameLst>
                                          <p:attrName>style.visibility</p:attrName>
                                        </p:attrNameLst>
                                      </p:cBhvr>
                                      <p:to>
                                        <p:strVal val="visible"/>
                                      </p:to>
                                    </p:set>
                                    <p:animEffect transition="in" filter="fade">
                                      <p:cBhvr>
                                        <p:cTn id="7" dur="500"/>
                                        <p:tgtEl>
                                          <p:spTgt spid="284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C:\Users\PAULMI~1\AppData\Local\Temp\scl27.PNG"/>
          <p:cNvPicPr>
            <a:picLocks noChangeAspect="1" noChangeArrowheads="1"/>
          </p:cNvPicPr>
          <p:nvPr/>
        </p:nvPicPr>
        <p:blipFill>
          <a:blip r:embed="rId2"/>
          <a:srcRect/>
          <a:stretch>
            <a:fillRect/>
          </a:stretch>
        </p:blipFill>
        <p:spPr bwMode="auto">
          <a:xfrm>
            <a:off x="76200" y="1349375"/>
            <a:ext cx="8991600" cy="5432425"/>
          </a:xfrm>
          <a:prstGeom prst="rect">
            <a:avLst/>
          </a:prstGeom>
          <a:noFill/>
          <a:ln w="9525">
            <a:noFill/>
            <a:miter lim="800000"/>
            <a:headEnd/>
            <a:tailEnd/>
          </a:ln>
        </p:spPr>
      </p:pic>
      <p:sp>
        <p:nvSpPr>
          <p:cNvPr id="156675" name="Rectangle 2"/>
          <p:cNvSpPr txBox="1">
            <a:spLocks noChangeArrowheads="1"/>
          </p:cNvSpPr>
          <p:nvPr/>
        </p:nvSpPr>
        <p:spPr bwMode="auto">
          <a:xfrm>
            <a:off x="457200" y="76200"/>
            <a:ext cx="8229600" cy="1143000"/>
          </a:xfrm>
          <a:prstGeom prst="rect">
            <a:avLst/>
          </a:prstGeom>
          <a:noFill/>
          <a:ln w="9525">
            <a:noFill/>
            <a:miter lim="800000"/>
            <a:headEnd/>
            <a:tailEnd/>
          </a:ln>
        </p:spPr>
        <p:txBody>
          <a:bodyPr anchor="ctr"/>
          <a:lstStyle/>
          <a:p>
            <a:pPr algn="ctr"/>
            <a:r>
              <a:rPr lang="en-US" altLang="en-US" sz="4400">
                <a:solidFill>
                  <a:schemeClr val="tx2"/>
                </a:solidFill>
              </a:rPr>
              <a:t>SuperSuburb</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Group 39"/>
          <p:cNvGrpSpPr>
            <a:grpSpLocks/>
          </p:cNvGrpSpPr>
          <p:nvPr/>
        </p:nvGrpSpPr>
        <p:grpSpPr bwMode="auto">
          <a:xfrm>
            <a:off x="1066800" y="152400"/>
            <a:ext cx="6705600" cy="6705600"/>
            <a:chOff x="672" y="96"/>
            <a:chExt cx="4224" cy="4224"/>
          </a:xfrm>
        </p:grpSpPr>
        <p:grpSp>
          <p:nvGrpSpPr>
            <p:cNvPr id="157699" name="Group 2"/>
            <p:cNvGrpSpPr>
              <a:grpSpLocks/>
            </p:cNvGrpSpPr>
            <p:nvPr/>
          </p:nvGrpSpPr>
          <p:grpSpPr bwMode="auto">
            <a:xfrm>
              <a:off x="2196" y="912"/>
              <a:ext cx="2256" cy="2664"/>
              <a:chOff x="2832" y="528"/>
              <a:chExt cx="2256" cy="2976"/>
            </a:xfrm>
          </p:grpSpPr>
          <p:sp>
            <p:nvSpPr>
              <p:cNvPr id="157700" name="Rectangle 3"/>
              <p:cNvSpPr>
                <a:spLocks noChangeArrowheads="1"/>
              </p:cNvSpPr>
              <p:nvPr/>
            </p:nvSpPr>
            <p:spPr bwMode="auto">
              <a:xfrm>
                <a:off x="2832" y="528"/>
                <a:ext cx="2256" cy="2976"/>
              </a:xfrm>
              <a:prstGeom prst="rect">
                <a:avLst/>
              </a:prstGeom>
              <a:gradFill rotWithShape="1">
                <a:gsLst>
                  <a:gs pos="0">
                    <a:srgbClr val="762F00"/>
                  </a:gs>
                  <a:gs pos="100000">
                    <a:srgbClr val="FF6600"/>
                  </a:gs>
                </a:gsLst>
                <a:lin ang="18900000" scaled="1"/>
              </a:gradFill>
              <a:ln w="9525">
                <a:solidFill>
                  <a:schemeClr val="tx1"/>
                </a:solidFill>
                <a:miter lim="800000"/>
                <a:headEnd/>
                <a:tailEnd/>
              </a:ln>
            </p:spPr>
            <p:txBody>
              <a:bodyPr wrap="none" anchor="ctr"/>
              <a:lstStyle/>
              <a:p>
                <a:endParaRPr lang="en-US" altLang="en-US">
                  <a:latin typeface="Times New Roman" pitchFamily="18" charset="0"/>
                </a:endParaRPr>
              </a:p>
            </p:txBody>
          </p:sp>
          <p:sp>
            <p:nvSpPr>
              <p:cNvPr id="157701" name="Text Box 4"/>
              <p:cNvSpPr txBox="1">
                <a:spLocks noChangeArrowheads="1"/>
              </p:cNvSpPr>
              <p:nvPr/>
            </p:nvSpPr>
            <p:spPr bwMode="auto">
              <a:xfrm>
                <a:off x="3120" y="1056"/>
                <a:ext cx="1872" cy="494"/>
              </a:xfrm>
              <a:prstGeom prst="rect">
                <a:avLst/>
              </a:prstGeom>
              <a:noFill/>
              <a:ln w="9525">
                <a:noFill/>
                <a:miter lim="800000"/>
                <a:headEnd/>
                <a:tailEnd/>
              </a:ln>
            </p:spPr>
            <p:txBody>
              <a:bodyPr>
                <a:spAutoFit/>
              </a:bodyPr>
              <a:lstStyle/>
              <a:p>
                <a:pPr algn="ctr">
                  <a:spcBef>
                    <a:spcPct val="50000"/>
                  </a:spcBef>
                </a:pPr>
                <a:r>
                  <a:rPr lang="en-US" altLang="en-US" sz="2000" b="1"/>
                  <a:t>“Real Metal”</a:t>
                </a:r>
                <a:br>
                  <a:rPr lang="en-US" altLang="en-US" sz="2000" b="1"/>
                </a:br>
                <a:r>
                  <a:rPr lang="en-US" altLang="en-US" sz="2000" b="1"/>
                  <a:t>“Fermi Liquid”</a:t>
                </a:r>
              </a:p>
            </p:txBody>
          </p:sp>
        </p:grpSp>
        <p:sp>
          <p:nvSpPr>
            <p:cNvPr id="157702" name="AutoShape 5"/>
            <p:cNvSpPr>
              <a:spLocks noChangeArrowheads="1"/>
            </p:cNvSpPr>
            <p:nvPr/>
          </p:nvSpPr>
          <p:spPr bwMode="auto">
            <a:xfrm rot="10800000">
              <a:off x="960" y="912"/>
              <a:ext cx="1734" cy="265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7 w 21600"/>
                <a:gd name="T13" fmla="*/ 4502 h 21600"/>
                <a:gd name="T14" fmla="*/ 17103 w 21600"/>
                <a:gd name="T15" fmla="*/ 1709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765E76"/>
                </a:gs>
                <a:gs pos="100000">
                  <a:srgbClr val="FFCCFF"/>
                </a:gs>
              </a:gsLst>
              <a:lin ang="5400000" scaled="1"/>
            </a:gradFill>
            <a:ln w="9525">
              <a:noFill/>
              <a:round/>
              <a:headEnd/>
              <a:tailEnd/>
            </a:ln>
          </p:spPr>
          <p:txBody>
            <a:bodyPr wrap="none" anchor="ctr"/>
            <a:lstStyle/>
            <a:p>
              <a:endParaRPr lang="en-US"/>
            </a:p>
          </p:txBody>
        </p:sp>
        <p:grpSp>
          <p:nvGrpSpPr>
            <p:cNvPr id="157703" name="Group 6"/>
            <p:cNvGrpSpPr>
              <a:grpSpLocks/>
            </p:cNvGrpSpPr>
            <p:nvPr/>
          </p:nvGrpSpPr>
          <p:grpSpPr bwMode="auto">
            <a:xfrm>
              <a:off x="960" y="912"/>
              <a:ext cx="1734" cy="2658"/>
              <a:chOff x="960" y="816"/>
              <a:chExt cx="1734" cy="2658"/>
            </a:xfrm>
          </p:grpSpPr>
          <p:sp>
            <p:nvSpPr>
              <p:cNvPr id="157704" name="AutoShape 7"/>
              <p:cNvSpPr>
                <a:spLocks noChangeArrowheads="1"/>
              </p:cNvSpPr>
              <p:nvPr/>
            </p:nvSpPr>
            <p:spPr bwMode="auto">
              <a:xfrm rot="10800000">
                <a:off x="960" y="816"/>
                <a:ext cx="1734" cy="265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7 w 21600"/>
                  <a:gd name="T13" fmla="*/ 4502 h 21600"/>
                  <a:gd name="T14" fmla="*/ 17103 w 21600"/>
                  <a:gd name="T15" fmla="*/ 1709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765E76"/>
                  </a:gs>
                  <a:gs pos="100000">
                    <a:srgbClr val="FFCCFF"/>
                  </a:gs>
                </a:gsLst>
                <a:lin ang="5400000" scaled="1"/>
              </a:gradFill>
              <a:ln w="9525">
                <a:noFill/>
                <a:round/>
                <a:headEnd/>
                <a:tailEnd/>
              </a:ln>
            </p:spPr>
            <p:txBody>
              <a:bodyPr wrap="none" anchor="ctr"/>
              <a:lstStyle/>
              <a:p>
                <a:endParaRPr lang="en-US"/>
              </a:p>
            </p:txBody>
          </p:sp>
          <p:sp>
            <p:nvSpPr>
              <p:cNvPr id="157705" name="Text Box 8"/>
              <p:cNvSpPr txBox="1">
                <a:spLocks noChangeArrowheads="1"/>
              </p:cNvSpPr>
              <p:nvPr/>
            </p:nvSpPr>
            <p:spPr bwMode="auto">
              <a:xfrm rot="4789700">
                <a:off x="1321" y="1655"/>
                <a:ext cx="1584" cy="577"/>
              </a:xfrm>
              <a:prstGeom prst="rect">
                <a:avLst/>
              </a:prstGeom>
              <a:noFill/>
              <a:ln w="9525">
                <a:noFill/>
                <a:miter lim="800000"/>
                <a:headEnd/>
                <a:tailEnd/>
              </a:ln>
            </p:spPr>
            <p:txBody>
              <a:bodyPr>
                <a:spAutoFit/>
              </a:bodyPr>
              <a:lstStyle/>
              <a:p>
                <a:pPr algn="ctr">
                  <a:spcBef>
                    <a:spcPct val="50000"/>
                  </a:spcBef>
                </a:pPr>
                <a:r>
                  <a:rPr lang="en-US" altLang="en-US" b="1"/>
                  <a:t>“Funny Metal”</a:t>
                </a:r>
                <a:br>
                  <a:rPr lang="en-US" altLang="en-US" b="1"/>
                </a:br>
                <a:r>
                  <a:rPr lang="en-US" altLang="en-US" b="1"/>
                  <a:t>“Pseudogap”</a:t>
                </a:r>
                <a:br>
                  <a:rPr lang="en-US" altLang="en-US" b="1"/>
                </a:br>
                <a:r>
                  <a:rPr lang="en-US" altLang="en-US" b="1"/>
                  <a:t>“Fond AF Memories”</a:t>
                </a:r>
              </a:p>
            </p:txBody>
          </p:sp>
        </p:grpSp>
        <p:grpSp>
          <p:nvGrpSpPr>
            <p:cNvPr id="157706" name="Group 9"/>
            <p:cNvGrpSpPr>
              <a:grpSpLocks/>
            </p:cNvGrpSpPr>
            <p:nvPr/>
          </p:nvGrpSpPr>
          <p:grpSpPr bwMode="auto">
            <a:xfrm>
              <a:off x="1680" y="2880"/>
              <a:ext cx="1776" cy="1440"/>
              <a:chOff x="1344" y="1104"/>
              <a:chExt cx="1776" cy="1440"/>
            </a:xfrm>
          </p:grpSpPr>
          <p:grpSp>
            <p:nvGrpSpPr>
              <p:cNvPr id="157707" name="Group 10"/>
              <p:cNvGrpSpPr>
                <a:grpSpLocks/>
              </p:cNvGrpSpPr>
              <p:nvPr/>
            </p:nvGrpSpPr>
            <p:grpSpPr bwMode="auto">
              <a:xfrm>
                <a:off x="1344" y="1104"/>
                <a:ext cx="1776" cy="1440"/>
                <a:chOff x="1344" y="1104"/>
                <a:chExt cx="1776" cy="1440"/>
              </a:xfrm>
            </p:grpSpPr>
            <p:sp>
              <p:nvSpPr>
                <p:cNvPr id="157708" name="Oval 11"/>
                <p:cNvSpPr>
                  <a:spLocks noChangeArrowheads="1"/>
                </p:cNvSpPr>
                <p:nvPr/>
              </p:nvSpPr>
              <p:spPr bwMode="auto">
                <a:xfrm>
                  <a:off x="1344" y="1104"/>
                  <a:ext cx="1776" cy="1344"/>
                </a:xfrm>
                <a:prstGeom prst="ellipse">
                  <a:avLst/>
                </a:prstGeom>
                <a:gradFill rotWithShape="1">
                  <a:gsLst>
                    <a:gs pos="0">
                      <a:srgbClr val="99FF66"/>
                    </a:gs>
                    <a:gs pos="100000">
                      <a:srgbClr val="47762F"/>
                    </a:gs>
                  </a:gsLst>
                  <a:lin ang="5400000" scaled="1"/>
                </a:gradFill>
                <a:ln w="9525">
                  <a:noFill/>
                  <a:round/>
                  <a:headEnd/>
                  <a:tailEnd/>
                </a:ln>
              </p:spPr>
              <p:txBody>
                <a:bodyPr wrap="none" anchor="ctr"/>
                <a:lstStyle/>
                <a:p>
                  <a:endParaRPr lang="en-US" altLang="en-US">
                    <a:latin typeface="Times New Roman" pitchFamily="18" charset="0"/>
                  </a:endParaRPr>
                </a:p>
              </p:txBody>
            </p:sp>
            <p:sp>
              <p:nvSpPr>
                <p:cNvPr id="157709" name="Rectangle 12"/>
                <p:cNvSpPr>
                  <a:spLocks noChangeArrowheads="1"/>
                </p:cNvSpPr>
                <p:nvPr/>
              </p:nvSpPr>
              <p:spPr bwMode="auto">
                <a:xfrm>
                  <a:off x="1344" y="1824"/>
                  <a:ext cx="1776" cy="720"/>
                </a:xfrm>
                <a:prstGeom prst="rect">
                  <a:avLst/>
                </a:prstGeom>
                <a:solidFill>
                  <a:schemeClr val="bg1"/>
                </a:solidFill>
                <a:ln w="9525">
                  <a:noFill/>
                  <a:miter lim="800000"/>
                  <a:headEnd/>
                  <a:tailEnd/>
                </a:ln>
              </p:spPr>
              <p:txBody>
                <a:bodyPr wrap="none" anchor="ctr"/>
                <a:lstStyle/>
                <a:p>
                  <a:endParaRPr lang="en-US" altLang="en-US">
                    <a:latin typeface="Times New Roman" pitchFamily="18" charset="0"/>
                  </a:endParaRPr>
                </a:p>
              </p:txBody>
            </p:sp>
          </p:grpSp>
          <p:sp>
            <p:nvSpPr>
              <p:cNvPr id="157710" name="Text Box 13"/>
              <p:cNvSpPr txBox="1">
                <a:spLocks noChangeArrowheads="1"/>
              </p:cNvSpPr>
              <p:nvPr/>
            </p:nvSpPr>
            <p:spPr bwMode="auto">
              <a:xfrm>
                <a:off x="1632" y="1468"/>
                <a:ext cx="1296" cy="212"/>
              </a:xfrm>
              <a:prstGeom prst="rect">
                <a:avLst/>
              </a:prstGeom>
              <a:noFill/>
              <a:ln w="9525">
                <a:noFill/>
                <a:miter lim="800000"/>
                <a:headEnd/>
                <a:tailEnd/>
              </a:ln>
            </p:spPr>
            <p:txBody>
              <a:bodyPr>
                <a:spAutoFit/>
              </a:bodyPr>
              <a:lstStyle/>
              <a:p>
                <a:pPr algn="ctr">
                  <a:spcBef>
                    <a:spcPct val="50000"/>
                  </a:spcBef>
                </a:pPr>
                <a:r>
                  <a:rPr lang="en-US" altLang="en-US" sz="1600" b="1"/>
                  <a:t>Superconductivity</a:t>
                </a:r>
              </a:p>
            </p:txBody>
          </p:sp>
        </p:grpSp>
        <p:grpSp>
          <p:nvGrpSpPr>
            <p:cNvPr id="157711" name="Group 14"/>
            <p:cNvGrpSpPr>
              <a:grpSpLocks/>
            </p:cNvGrpSpPr>
            <p:nvPr/>
          </p:nvGrpSpPr>
          <p:grpSpPr bwMode="auto">
            <a:xfrm>
              <a:off x="960" y="156"/>
              <a:ext cx="732" cy="3408"/>
              <a:chOff x="960" y="54"/>
              <a:chExt cx="732" cy="3408"/>
            </a:xfrm>
          </p:grpSpPr>
          <p:sp>
            <p:nvSpPr>
              <p:cNvPr id="157712" name="Arc 15"/>
              <p:cNvSpPr>
                <a:spLocks/>
              </p:cNvSpPr>
              <p:nvPr/>
            </p:nvSpPr>
            <p:spPr bwMode="auto">
              <a:xfrm>
                <a:off x="972" y="54"/>
                <a:ext cx="720" cy="34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1">
                <a:gsLst>
                  <a:gs pos="0">
                    <a:srgbClr val="CCECFF"/>
                  </a:gs>
                  <a:gs pos="100000">
                    <a:srgbClr val="6699FF"/>
                  </a:gs>
                </a:gsLst>
                <a:lin ang="5400000" scaled="1"/>
              </a:gradFill>
              <a:ln w="9525">
                <a:noFill/>
                <a:round/>
                <a:headEnd/>
                <a:tailEnd/>
              </a:ln>
            </p:spPr>
            <p:txBody>
              <a:bodyPr wrap="none" anchor="ctr"/>
              <a:lstStyle/>
              <a:p>
                <a:endParaRPr lang="en-US"/>
              </a:p>
            </p:txBody>
          </p:sp>
          <p:sp>
            <p:nvSpPr>
              <p:cNvPr id="157713" name="Text Box 16"/>
              <p:cNvSpPr txBox="1">
                <a:spLocks noChangeArrowheads="1"/>
              </p:cNvSpPr>
              <p:nvPr/>
            </p:nvSpPr>
            <p:spPr bwMode="auto">
              <a:xfrm>
                <a:off x="960" y="1680"/>
                <a:ext cx="624" cy="520"/>
              </a:xfrm>
              <a:prstGeom prst="rect">
                <a:avLst/>
              </a:prstGeom>
              <a:noFill/>
              <a:ln w="9525">
                <a:noFill/>
                <a:miter lim="800000"/>
                <a:headEnd/>
                <a:tailEnd/>
              </a:ln>
            </p:spPr>
            <p:txBody>
              <a:bodyPr>
                <a:spAutoFit/>
              </a:bodyPr>
              <a:lstStyle/>
              <a:p>
                <a:pPr>
                  <a:spcBef>
                    <a:spcPct val="50000"/>
                  </a:spcBef>
                </a:pPr>
                <a:r>
                  <a:rPr lang="en-US" altLang="en-US" sz="1600" b="1"/>
                  <a:t>“SDW”</a:t>
                </a:r>
                <a:br>
                  <a:rPr lang="en-US" altLang="en-US" sz="1600" b="1"/>
                </a:br>
                <a:r>
                  <a:rPr lang="en-US" altLang="en-US" sz="1600" b="1"/>
                  <a:t>“NEEL”</a:t>
                </a:r>
                <a:br>
                  <a:rPr lang="en-US" altLang="en-US" sz="1600" b="1"/>
                </a:br>
                <a:r>
                  <a:rPr lang="en-US" altLang="en-US" sz="1600" b="1"/>
                  <a:t>“A-F”</a:t>
                </a:r>
              </a:p>
            </p:txBody>
          </p:sp>
        </p:grpSp>
        <p:sp>
          <p:nvSpPr>
            <p:cNvPr id="157714" name="Line 17"/>
            <p:cNvSpPr>
              <a:spLocks noChangeShapeType="1"/>
            </p:cNvSpPr>
            <p:nvPr/>
          </p:nvSpPr>
          <p:spPr bwMode="auto">
            <a:xfrm>
              <a:off x="960" y="3582"/>
              <a:ext cx="3744" cy="0"/>
            </a:xfrm>
            <a:prstGeom prst="line">
              <a:avLst/>
            </a:prstGeom>
            <a:noFill/>
            <a:ln w="38100">
              <a:solidFill>
                <a:schemeClr val="tx1"/>
              </a:solidFill>
              <a:round/>
              <a:headEnd/>
              <a:tailEnd type="triangle" w="med" len="med"/>
            </a:ln>
          </p:spPr>
          <p:txBody>
            <a:bodyPr/>
            <a:lstStyle/>
            <a:p>
              <a:endParaRPr lang="en-US"/>
            </a:p>
          </p:txBody>
        </p:sp>
        <p:sp>
          <p:nvSpPr>
            <p:cNvPr id="157715" name="Text Box 18"/>
            <p:cNvSpPr txBox="1">
              <a:spLocks noChangeArrowheads="1"/>
            </p:cNvSpPr>
            <p:nvPr/>
          </p:nvSpPr>
          <p:spPr bwMode="auto">
            <a:xfrm>
              <a:off x="672" y="558"/>
              <a:ext cx="240" cy="288"/>
            </a:xfrm>
            <a:prstGeom prst="rect">
              <a:avLst/>
            </a:prstGeom>
            <a:noFill/>
            <a:ln w="9525">
              <a:noFill/>
              <a:miter lim="800000"/>
              <a:headEnd/>
              <a:tailEnd/>
            </a:ln>
          </p:spPr>
          <p:txBody>
            <a:bodyPr>
              <a:spAutoFit/>
            </a:bodyPr>
            <a:lstStyle/>
            <a:p>
              <a:pPr>
                <a:spcBef>
                  <a:spcPct val="50000"/>
                </a:spcBef>
              </a:pPr>
              <a:r>
                <a:rPr lang="en-US" altLang="en-US" sz="2400" b="1"/>
                <a:t>T</a:t>
              </a:r>
            </a:p>
          </p:txBody>
        </p:sp>
        <p:sp>
          <p:nvSpPr>
            <p:cNvPr id="157716" name="Text Box 19"/>
            <p:cNvSpPr txBox="1">
              <a:spLocks noChangeArrowheads="1"/>
            </p:cNvSpPr>
            <p:nvPr/>
          </p:nvSpPr>
          <p:spPr bwMode="auto">
            <a:xfrm>
              <a:off x="4608" y="3582"/>
              <a:ext cx="288" cy="288"/>
            </a:xfrm>
            <a:prstGeom prst="rect">
              <a:avLst/>
            </a:prstGeom>
            <a:noFill/>
            <a:ln w="9525">
              <a:noFill/>
              <a:miter lim="800000"/>
              <a:headEnd/>
              <a:tailEnd/>
            </a:ln>
          </p:spPr>
          <p:txBody>
            <a:bodyPr anchor="ctr">
              <a:spAutoFit/>
            </a:bodyPr>
            <a:lstStyle/>
            <a:p>
              <a:pPr algn="ctr">
                <a:spcBef>
                  <a:spcPct val="50000"/>
                </a:spcBef>
              </a:pPr>
              <a:r>
                <a:rPr lang="en-US" altLang="en-US" sz="2400" b="1" i="1">
                  <a:latin typeface="Times New Roman" pitchFamily="18" charset="0"/>
                </a:rPr>
                <a:t>g</a:t>
              </a:r>
            </a:p>
          </p:txBody>
        </p:sp>
        <p:grpSp>
          <p:nvGrpSpPr>
            <p:cNvPr id="157717" name="Group 20"/>
            <p:cNvGrpSpPr>
              <a:grpSpLocks/>
            </p:cNvGrpSpPr>
            <p:nvPr/>
          </p:nvGrpSpPr>
          <p:grpSpPr bwMode="auto">
            <a:xfrm>
              <a:off x="960" y="3504"/>
              <a:ext cx="3498" cy="596"/>
              <a:chOff x="960" y="3330"/>
              <a:chExt cx="3498" cy="596"/>
            </a:xfrm>
          </p:grpSpPr>
          <p:sp>
            <p:nvSpPr>
              <p:cNvPr id="157718" name="Text Box 21"/>
              <p:cNvSpPr txBox="1">
                <a:spLocks noChangeArrowheads="1"/>
              </p:cNvSpPr>
              <p:nvPr/>
            </p:nvSpPr>
            <p:spPr bwMode="auto">
              <a:xfrm>
                <a:off x="2352" y="3408"/>
                <a:ext cx="720" cy="518"/>
              </a:xfrm>
              <a:prstGeom prst="rect">
                <a:avLst/>
              </a:prstGeom>
              <a:noFill/>
              <a:ln w="9525">
                <a:noFill/>
                <a:miter lim="800000"/>
                <a:headEnd/>
                <a:tailEnd/>
              </a:ln>
            </p:spPr>
            <p:txBody>
              <a:bodyPr anchor="ctr">
                <a:spAutoFit/>
              </a:bodyPr>
              <a:lstStyle/>
              <a:p>
                <a:pPr algn="ctr">
                  <a:spcBef>
                    <a:spcPct val="50000"/>
                  </a:spcBef>
                </a:pPr>
                <a:r>
                  <a:rPr lang="en-US" altLang="en-US" sz="2400" b="1" i="1">
                    <a:latin typeface="Times New Roman" pitchFamily="18" charset="0"/>
                  </a:rPr>
                  <a:t>g*</a:t>
                </a:r>
                <a:r>
                  <a:rPr lang="en-US" altLang="en-US" sz="2400" b="1" i="1" baseline="-25000">
                    <a:latin typeface="Times New Roman" pitchFamily="18" charset="0"/>
                  </a:rPr>
                  <a:t/>
                </a:r>
                <a:br>
                  <a:rPr lang="en-US" altLang="en-US" sz="2400" b="1" i="1" baseline="-25000">
                    <a:latin typeface="Times New Roman" pitchFamily="18" charset="0"/>
                  </a:rPr>
                </a:br>
                <a:endParaRPr lang="en-US" altLang="en-US" sz="2400" b="1" i="1">
                  <a:latin typeface="Times New Roman" pitchFamily="18" charset="0"/>
                </a:endParaRPr>
              </a:p>
            </p:txBody>
          </p:sp>
          <p:sp>
            <p:nvSpPr>
              <p:cNvPr id="157719" name="Oval 22"/>
              <p:cNvSpPr>
                <a:spLocks noChangeArrowheads="1"/>
              </p:cNvSpPr>
              <p:nvPr/>
            </p:nvSpPr>
            <p:spPr bwMode="auto">
              <a:xfrm>
                <a:off x="2628" y="3330"/>
                <a:ext cx="144" cy="144"/>
              </a:xfrm>
              <a:prstGeom prst="ellipse">
                <a:avLst/>
              </a:prstGeom>
              <a:solidFill>
                <a:schemeClr val="accent1"/>
              </a:solidFill>
              <a:ln w="9525">
                <a:solidFill>
                  <a:schemeClr val="tx1"/>
                </a:solidFill>
                <a:round/>
                <a:headEnd/>
                <a:tailEnd/>
              </a:ln>
            </p:spPr>
            <p:txBody>
              <a:bodyPr wrap="none" anchor="ctr"/>
              <a:lstStyle/>
              <a:p>
                <a:endParaRPr lang="en-US" altLang="en-US">
                  <a:latin typeface="Times New Roman" pitchFamily="18" charset="0"/>
                </a:endParaRPr>
              </a:p>
            </p:txBody>
          </p:sp>
          <p:sp>
            <p:nvSpPr>
              <p:cNvPr id="157720" name="AutoShape 23"/>
              <p:cNvSpPr>
                <a:spLocks noChangeArrowheads="1"/>
              </p:cNvSpPr>
              <p:nvPr/>
            </p:nvSpPr>
            <p:spPr bwMode="auto">
              <a:xfrm>
                <a:off x="960" y="3384"/>
                <a:ext cx="1668" cy="48"/>
              </a:xfrm>
              <a:prstGeom prst="flowChartTerminator">
                <a:avLst/>
              </a:prstGeom>
              <a:solidFill>
                <a:srgbClr val="0000FF"/>
              </a:solidFill>
              <a:ln w="9525">
                <a:solidFill>
                  <a:schemeClr val="tx1"/>
                </a:solidFill>
                <a:miter lim="800000"/>
                <a:headEnd/>
                <a:tailEnd/>
              </a:ln>
            </p:spPr>
            <p:txBody>
              <a:bodyPr wrap="none" anchor="ctr"/>
              <a:lstStyle/>
              <a:p>
                <a:endParaRPr lang="en-US" altLang="en-US">
                  <a:latin typeface="Times New Roman" pitchFamily="18" charset="0"/>
                </a:endParaRPr>
              </a:p>
            </p:txBody>
          </p:sp>
          <p:sp>
            <p:nvSpPr>
              <p:cNvPr id="157721" name="AutoShape 24"/>
              <p:cNvSpPr>
                <a:spLocks noChangeArrowheads="1"/>
              </p:cNvSpPr>
              <p:nvPr/>
            </p:nvSpPr>
            <p:spPr bwMode="auto">
              <a:xfrm>
                <a:off x="2790" y="3384"/>
                <a:ext cx="1668" cy="48"/>
              </a:xfrm>
              <a:prstGeom prst="flowChartTerminator">
                <a:avLst/>
              </a:prstGeom>
              <a:solidFill>
                <a:srgbClr val="FF0000"/>
              </a:solidFill>
              <a:ln w="9525">
                <a:solidFill>
                  <a:schemeClr val="tx1"/>
                </a:solidFill>
                <a:miter lim="800000"/>
                <a:headEnd/>
                <a:tailEnd/>
              </a:ln>
            </p:spPr>
            <p:txBody>
              <a:bodyPr wrap="none" anchor="ctr"/>
              <a:lstStyle/>
              <a:p>
                <a:endParaRPr lang="en-US" altLang="en-US">
                  <a:latin typeface="Times New Roman" pitchFamily="18" charset="0"/>
                </a:endParaRPr>
              </a:p>
            </p:txBody>
          </p:sp>
          <p:sp>
            <p:nvSpPr>
              <p:cNvPr id="157722" name="Text Box 25"/>
              <p:cNvSpPr txBox="1">
                <a:spLocks noChangeArrowheads="1"/>
              </p:cNvSpPr>
              <p:nvPr/>
            </p:nvSpPr>
            <p:spPr bwMode="auto">
              <a:xfrm>
                <a:off x="960" y="3456"/>
                <a:ext cx="1584" cy="231"/>
              </a:xfrm>
              <a:prstGeom prst="rect">
                <a:avLst/>
              </a:prstGeom>
              <a:noFill/>
              <a:ln w="9525">
                <a:noFill/>
                <a:miter lim="800000"/>
                <a:headEnd/>
                <a:tailEnd/>
              </a:ln>
            </p:spPr>
            <p:txBody>
              <a:bodyPr>
                <a:spAutoFit/>
              </a:bodyPr>
              <a:lstStyle/>
              <a:p>
                <a:pPr algn="ctr">
                  <a:spcBef>
                    <a:spcPct val="50000"/>
                  </a:spcBef>
                </a:pPr>
                <a:r>
                  <a:rPr lang="en-US" altLang="en-US" b="1"/>
                  <a:t>“Insulator”</a:t>
                </a:r>
              </a:p>
            </p:txBody>
          </p:sp>
          <p:sp>
            <p:nvSpPr>
              <p:cNvPr id="157723" name="Text Box 26"/>
              <p:cNvSpPr txBox="1">
                <a:spLocks noChangeArrowheads="1"/>
              </p:cNvSpPr>
              <p:nvPr/>
            </p:nvSpPr>
            <p:spPr bwMode="auto">
              <a:xfrm>
                <a:off x="2832" y="3456"/>
                <a:ext cx="1584" cy="231"/>
              </a:xfrm>
              <a:prstGeom prst="rect">
                <a:avLst/>
              </a:prstGeom>
              <a:noFill/>
              <a:ln w="9525">
                <a:noFill/>
                <a:miter lim="800000"/>
                <a:headEnd/>
                <a:tailEnd/>
              </a:ln>
            </p:spPr>
            <p:txBody>
              <a:bodyPr>
                <a:spAutoFit/>
              </a:bodyPr>
              <a:lstStyle/>
              <a:p>
                <a:pPr algn="ctr">
                  <a:spcBef>
                    <a:spcPct val="50000"/>
                  </a:spcBef>
                </a:pPr>
                <a:r>
                  <a:rPr lang="en-US" altLang="en-US" b="1"/>
                  <a:t>“Conductor”</a:t>
                </a:r>
              </a:p>
            </p:txBody>
          </p:sp>
        </p:grpSp>
        <p:sp>
          <p:nvSpPr>
            <p:cNvPr id="157724" name="Line 30"/>
            <p:cNvSpPr>
              <a:spLocks noChangeShapeType="1"/>
            </p:cNvSpPr>
            <p:nvPr/>
          </p:nvSpPr>
          <p:spPr bwMode="auto">
            <a:xfrm flipV="1">
              <a:off x="4464" y="894"/>
              <a:ext cx="0" cy="2688"/>
            </a:xfrm>
            <a:prstGeom prst="line">
              <a:avLst/>
            </a:prstGeom>
            <a:noFill/>
            <a:ln w="38100">
              <a:solidFill>
                <a:schemeClr val="tx1"/>
              </a:solidFill>
              <a:round/>
              <a:headEnd/>
              <a:tailEnd/>
            </a:ln>
          </p:spPr>
          <p:txBody>
            <a:bodyPr/>
            <a:lstStyle/>
            <a:p>
              <a:endParaRPr lang="en-US"/>
            </a:p>
          </p:txBody>
        </p:sp>
        <p:sp>
          <p:nvSpPr>
            <p:cNvPr id="157725" name="Rectangle 31"/>
            <p:cNvSpPr>
              <a:spLocks noChangeArrowheads="1"/>
            </p:cNvSpPr>
            <p:nvPr/>
          </p:nvSpPr>
          <p:spPr bwMode="auto">
            <a:xfrm>
              <a:off x="966" y="96"/>
              <a:ext cx="576" cy="780"/>
            </a:xfrm>
            <a:prstGeom prst="rect">
              <a:avLst/>
            </a:prstGeom>
            <a:solidFill>
              <a:srgbClr val="FFFFFF"/>
            </a:solidFill>
            <a:ln w="9525">
              <a:noFill/>
              <a:miter lim="800000"/>
              <a:headEnd/>
              <a:tailEnd/>
            </a:ln>
          </p:spPr>
          <p:txBody>
            <a:bodyPr wrap="none" anchor="ctr"/>
            <a:lstStyle/>
            <a:p>
              <a:endParaRPr lang="en-US" altLang="en-US">
                <a:latin typeface="Times New Roman" pitchFamily="18" charset="0"/>
              </a:endParaRPr>
            </a:p>
          </p:txBody>
        </p:sp>
        <p:sp>
          <p:nvSpPr>
            <p:cNvPr id="157726" name="Line 32"/>
            <p:cNvSpPr>
              <a:spLocks noChangeShapeType="1"/>
            </p:cNvSpPr>
            <p:nvPr/>
          </p:nvSpPr>
          <p:spPr bwMode="auto">
            <a:xfrm>
              <a:off x="960" y="894"/>
              <a:ext cx="3504" cy="0"/>
            </a:xfrm>
            <a:prstGeom prst="line">
              <a:avLst/>
            </a:prstGeom>
            <a:noFill/>
            <a:ln w="38100">
              <a:solidFill>
                <a:schemeClr val="tx1"/>
              </a:solidFill>
              <a:round/>
              <a:headEnd/>
              <a:tailEnd/>
            </a:ln>
          </p:spPr>
          <p:txBody>
            <a:bodyPr/>
            <a:lstStyle/>
            <a:p>
              <a:endParaRPr lang="en-US"/>
            </a:p>
          </p:txBody>
        </p:sp>
        <p:sp>
          <p:nvSpPr>
            <p:cNvPr id="157727" name="Line 33"/>
            <p:cNvSpPr>
              <a:spLocks noChangeShapeType="1"/>
            </p:cNvSpPr>
            <p:nvPr/>
          </p:nvSpPr>
          <p:spPr bwMode="auto">
            <a:xfrm>
              <a:off x="2586" y="2880"/>
              <a:ext cx="108" cy="624"/>
            </a:xfrm>
            <a:prstGeom prst="line">
              <a:avLst/>
            </a:prstGeom>
            <a:noFill/>
            <a:ln w="9525">
              <a:solidFill>
                <a:schemeClr val="tx1"/>
              </a:solidFill>
              <a:prstDash val="dash"/>
              <a:round/>
              <a:headEnd/>
              <a:tailEnd/>
            </a:ln>
          </p:spPr>
          <p:txBody>
            <a:bodyPr/>
            <a:lstStyle/>
            <a:p>
              <a:endParaRPr lang="en-US"/>
            </a:p>
          </p:txBody>
        </p:sp>
        <p:sp>
          <p:nvSpPr>
            <p:cNvPr id="157728" name="Line 34"/>
            <p:cNvSpPr>
              <a:spLocks noChangeShapeType="1"/>
            </p:cNvSpPr>
            <p:nvPr/>
          </p:nvSpPr>
          <p:spPr bwMode="auto">
            <a:xfrm flipV="1">
              <a:off x="960" y="702"/>
              <a:ext cx="0" cy="2880"/>
            </a:xfrm>
            <a:prstGeom prst="line">
              <a:avLst/>
            </a:prstGeom>
            <a:noFill/>
            <a:ln w="38100">
              <a:solidFill>
                <a:schemeClr val="tx1"/>
              </a:solidFill>
              <a:round/>
              <a:headEnd/>
              <a:tailEnd type="triangle" w="med" len="med"/>
            </a:ln>
          </p:spPr>
          <p:txBody>
            <a:bodyPr/>
            <a:lstStyle/>
            <a:p>
              <a:endParaRPr lang="en-US"/>
            </a:p>
          </p:txBody>
        </p:sp>
        <p:sp>
          <p:nvSpPr>
            <p:cNvPr id="157729" name="Text Box 35"/>
            <p:cNvSpPr txBox="1">
              <a:spLocks noChangeArrowheads="1"/>
            </p:cNvSpPr>
            <p:nvPr/>
          </p:nvSpPr>
          <p:spPr bwMode="auto">
            <a:xfrm rot="4789700">
              <a:off x="1321" y="1751"/>
              <a:ext cx="1584" cy="577"/>
            </a:xfrm>
            <a:prstGeom prst="rect">
              <a:avLst/>
            </a:prstGeom>
            <a:noFill/>
            <a:ln w="9525">
              <a:noFill/>
              <a:miter lim="800000"/>
              <a:headEnd/>
              <a:tailEnd/>
            </a:ln>
          </p:spPr>
          <p:txBody>
            <a:bodyPr>
              <a:spAutoFit/>
            </a:bodyPr>
            <a:lstStyle/>
            <a:p>
              <a:pPr algn="ctr">
                <a:spcBef>
                  <a:spcPct val="50000"/>
                </a:spcBef>
              </a:pPr>
              <a:r>
                <a:rPr lang="en-US" altLang="en-US" b="1"/>
                <a:t>“Funny Metal”</a:t>
              </a:r>
              <a:br>
                <a:rPr lang="en-US" altLang="en-US" b="1"/>
              </a:br>
              <a:r>
                <a:rPr lang="en-US" altLang="en-US" b="1"/>
                <a:t>“Pseudogap”</a:t>
              </a:r>
              <a:br>
                <a:rPr lang="en-US" altLang="en-US" b="1"/>
              </a:br>
              <a:r>
                <a:rPr lang="en-US" altLang="en-US" b="1"/>
                <a:t>“Fond AF Memories”</a:t>
              </a:r>
            </a:p>
          </p:txBody>
        </p:sp>
      </p:grpSp>
      <p:sp>
        <p:nvSpPr>
          <p:cNvPr id="157730" name="Rectangle 36"/>
          <p:cNvSpPr>
            <a:spLocks noChangeArrowheads="1"/>
          </p:cNvSpPr>
          <p:nvPr/>
        </p:nvSpPr>
        <p:spPr bwMode="auto">
          <a:xfrm>
            <a:off x="381000" y="76200"/>
            <a:ext cx="8458200" cy="762000"/>
          </a:xfrm>
          <a:prstGeom prst="rect">
            <a:avLst/>
          </a:prstGeom>
          <a:noFill/>
          <a:ln w="9525">
            <a:noFill/>
            <a:miter lim="800000"/>
            <a:headEnd/>
            <a:tailEnd/>
          </a:ln>
        </p:spPr>
        <p:txBody>
          <a:bodyPr wrap="none" anchor="ctr"/>
          <a:lstStyle/>
          <a:p>
            <a:pPr algn="ctr"/>
            <a:r>
              <a:rPr lang="en-US" altLang="en-US" sz="2800" b="1"/>
              <a:t>The Colossal Quantum Conundrum</a:t>
            </a:r>
          </a:p>
        </p:txBody>
      </p:sp>
      <p:sp>
        <p:nvSpPr>
          <p:cNvPr id="37925" name="Text Box 37"/>
          <p:cNvSpPr txBox="1">
            <a:spLocks noChangeArrowheads="1"/>
          </p:cNvSpPr>
          <p:nvPr/>
        </p:nvSpPr>
        <p:spPr bwMode="auto">
          <a:xfrm>
            <a:off x="1828800" y="762000"/>
            <a:ext cx="4876800" cy="519113"/>
          </a:xfrm>
          <a:prstGeom prst="rect">
            <a:avLst/>
          </a:prstGeom>
          <a:noFill/>
          <a:ln w="9525">
            <a:noFill/>
            <a:miter lim="800000"/>
            <a:headEnd/>
            <a:tailEnd/>
          </a:ln>
        </p:spPr>
        <p:txBody>
          <a:bodyPr>
            <a:spAutoFit/>
          </a:bodyPr>
          <a:lstStyle/>
          <a:p>
            <a:pPr algn="ctr">
              <a:spcBef>
                <a:spcPct val="50000"/>
              </a:spcBef>
            </a:pPr>
            <a:r>
              <a:rPr lang="en-US" altLang="en-US" sz="2400" b="1"/>
              <a:t>U~U</a:t>
            </a:r>
            <a:r>
              <a:rPr lang="en-US" altLang="en-US" sz="2400" b="1" baseline="-25000"/>
              <a:t>0 </a:t>
            </a:r>
            <a:r>
              <a:rPr lang="en-US" altLang="en-US" sz="2400" b="1"/>
              <a:t>exp(-</a:t>
            </a:r>
            <a:r>
              <a:rPr lang="el-GR" altLang="en-US" sz="2400" b="1"/>
              <a:t>α </a:t>
            </a:r>
            <a:r>
              <a:rPr lang="en-US" altLang="en-US" sz="2800" b="1" i="1">
                <a:latin typeface="Times New Roman" pitchFamily="18" charset="0"/>
              </a:rPr>
              <a:t>g</a:t>
            </a:r>
            <a:r>
              <a:rPr lang="en-US" altLang="en-US" sz="2800" b="1"/>
              <a:t>), </a:t>
            </a:r>
            <a:r>
              <a:rPr lang="en-US" altLang="en-US" sz="2800" b="1" i="1">
                <a:latin typeface="Times New Roman" pitchFamily="18" charset="0"/>
                <a:cs typeface="Times New Roman" pitchFamily="18" charset="0"/>
              </a:rPr>
              <a:t>g &lt; g</a:t>
            </a:r>
            <a:r>
              <a:rPr lang="en-US" altLang="en-US" sz="2400" b="1" i="1"/>
              <a:t>*</a:t>
            </a:r>
            <a:r>
              <a:rPr lang="en-US" altLang="en-US" sz="2400" b="1"/>
              <a:t>;</a:t>
            </a:r>
            <a:r>
              <a:rPr lang="en-US" altLang="en-US" sz="2400" b="1" i="1"/>
              <a:t>  </a:t>
            </a:r>
            <a:r>
              <a:rPr lang="en-US" altLang="en-US" sz="2400" b="1"/>
              <a:t>0,</a:t>
            </a:r>
            <a:r>
              <a:rPr lang="el-GR" altLang="en-US" sz="2400" b="1">
                <a:latin typeface="Times New Roman" pitchFamily="18" charset="0"/>
              </a:rPr>
              <a:t> </a:t>
            </a:r>
            <a:r>
              <a:rPr lang="en-US" altLang="en-US" sz="2800" b="1" i="1">
                <a:latin typeface="Times New Roman" pitchFamily="18" charset="0"/>
              </a:rPr>
              <a:t>g </a:t>
            </a:r>
            <a:r>
              <a:rPr lang="en-US" altLang="en-US" sz="2800" b="1">
                <a:latin typeface="Times New Roman" pitchFamily="18" charset="0"/>
              </a:rPr>
              <a:t>&gt; </a:t>
            </a:r>
            <a:r>
              <a:rPr lang="en-US" altLang="en-US" sz="2800" b="1" i="1">
                <a:latin typeface="Times New Roman" pitchFamily="18" charset="0"/>
                <a:cs typeface="Times New Roman" pitchFamily="18" charset="0"/>
              </a:rPr>
              <a:t>g*</a:t>
            </a:r>
            <a:endParaRPr lang="el-GR" altLang="en-US" sz="2800" b="1" i="1">
              <a:latin typeface="Times New Roman" pitchFamily="18" charset="0"/>
              <a:cs typeface="Times New Roman" pitchFamily="18" charset="0"/>
            </a:endParaRPr>
          </a:p>
        </p:txBody>
      </p:sp>
      <p:pic>
        <p:nvPicPr>
          <p:cNvPr id="37929" name="Picture 41" descr="scl2"/>
          <p:cNvPicPr>
            <a:picLocks noChangeAspect="1" noChangeArrowheads="1"/>
          </p:cNvPicPr>
          <p:nvPr/>
        </p:nvPicPr>
        <p:blipFill>
          <a:blip r:embed="rId2"/>
          <a:srcRect/>
          <a:stretch>
            <a:fillRect/>
          </a:stretch>
        </p:blipFill>
        <p:spPr bwMode="auto">
          <a:xfrm>
            <a:off x="1590675" y="3886200"/>
            <a:ext cx="1004888" cy="1019175"/>
          </a:xfrm>
          <a:prstGeom prst="rect">
            <a:avLst/>
          </a:prstGeom>
          <a:noFill/>
          <a:ln w="9525">
            <a:noFill/>
            <a:miter lim="800000"/>
            <a:headEnd/>
            <a:tailEnd/>
          </a:ln>
        </p:spPr>
      </p:pic>
      <p:pic>
        <p:nvPicPr>
          <p:cNvPr id="37931" name="Picture 43" descr="scl3"/>
          <p:cNvPicPr>
            <a:picLocks noChangeAspect="1" noChangeArrowheads="1"/>
          </p:cNvPicPr>
          <p:nvPr/>
        </p:nvPicPr>
        <p:blipFill>
          <a:blip r:embed="rId3"/>
          <a:srcRect/>
          <a:stretch>
            <a:fillRect/>
          </a:stretch>
        </p:blipFill>
        <p:spPr bwMode="auto">
          <a:xfrm>
            <a:off x="2971800" y="1524000"/>
            <a:ext cx="1085850" cy="1085850"/>
          </a:xfrm>
          <a:prstGeom prst="rect">
            <a:avLst/>
          </a:prstGeom>
          <a:noFill/>
          <a:ln w="9525">
            <a:noFill/>
            <a:miter lim="800000"/>
            <a:headEnd/>
            <a:tailEnd/>
          </a:ln>
        </p:spPr>
      </p:pic>
      <p:pic>
        <p:nvPicPr>
          <p:cNvPr id="37932" name="Picture 44"/>
          <p:cNvPicPr>
            <a:picLocks noChangeAspect="1" noChangeArrowheads="1"/>
          </p:cNvPicPr>
          <p:nvPr/>
        </p:nvPicPr>
        <p:blipFill>
          <a:blip r:embed="rId4"/>
          <a:srcRect/>
          <a:stretch>
            <a:fillRect/>
          </a:stretch>
        </p:blipFill>
        <p:spPr bwMode="auto">
          <a:xfrm>
            <a:off x="5880100" y="2971800"/>
            <a:ext cx="1130300" cy="1104900"/>
          </a:xfrm>
          <a:prstGeom prst="rect">
            <a:avLst/>
          </a:prstGeom>
          <a:noFill/>
          <a:ln w="9525">
            <a:noFill/>
            <a:miter lim="800000"/>
            <a:headEnd/>
            <a:tailEnd/>
          </a:ln>
        </p:spPr>
      </p:pic>
      <p:pic>
        <p:nvPicPr>
          <p:cNvPr id="37933" name="Picture 45"/>
          <p:cNvPicPr>
            <a:picLocks noChangeAspect="1" noChangeArrowheads="1"/>
          </p:cNvPicPr>
          <p:nvPr/>
        </p:nvPicPr>
        <p:blipFill>
          <a:blip r:embed="rId5"/>
          <a:srcRect/>
          <a:stretch>
            <a:fillRect/>
          </a:stretch>
        </p:blipFill>
        <p:spPr bwMode="auto">
          <a:xfrm>
            <a:off x="4648200" y="2971800"/>
            <a:ext cx="1104900" cy="1104900"/>
          </a:xfrm>
          <a:prstGeom prst="rect">
            <a:avLst/>
          </a:prstGeom>
          <a:noFill/>
          <a:ln w="9525">
            <a:noFill/>
            <a:miter lim="800000"/>
            <a:headEnd/>
            <a:tailEnd/>
          </a:ln>
        </p:spPr>
      </p:pic>
      <p:sp>
        <p:nvSpPr>
          <p:cNvPr id="23593" name="Text Box 41"/>
          <p:cNvSpPr txBox="1">
            <a:spLocks noChangeArrowheads="1"/>
          </p:cNvSpPr>
          <p:nvPr/>
        </p:nvSpPr>
        <p:spPr bwMode="auto">
          <a:xfrm>
            <a:off x="304800" y="6172200"/>
            <a:ext cx="8382000" cy="457200"/>
          </a:xfrm>
          <a:prstGeom prst="rect">
            <a:avLst/>
          </a:prstGeom>
          <a:noFill/>
          <a:ln w="9525">
            <a:noFill/>
            <a:miter lim="800000"/>
            <a:headEnd/>
            <a:tailEnd/>
          </a:ln>
        </p:spPr>
        <p:txBody>
          <a:bodyPr>
            <a:spAutoFit/>
          </a:bodyPr>
          <a:lstStyle/>
          <a:p>
            <a:pPr algn="ctr">
              <a:spcBef>
                <a:spcPct val="50000"/>
              </a:spcBef>
            </a:pPr>
            <a:r>
              <a:rPr lang="en-US" altLang="en-US" i="1">
                <a:solidFill>
                  <a:srgbClr val="FF0066"/>
                </a:solidFill>
              </a:rPr>
              <a:t>Somewhere in here there has to be “BCS-like” pairing!</a:t>
            </a:r>
          </a:p>
        </p:txBody>
      </p:sp>
      <p:sp>
        <p:nvSpPr>
          <p:cNvPr id="23594" name="AutoShape 42"/>
          <p:cNvSpPr>
            <a:spLocks noChangeArrowheads="1"/>
          </p:cNvSpPr>
          <p:nvPr/>
        </p:nvSpPr>
        <p:spPr bwMode="auto">
          <a:xfrm>
            <a:off x="381000" y="4572000"/>
            <a:ext cx="838200" cy="381000"/>
          </a:xfrm>
          <a:prstGeom prst="wedgeRoundRectCallout">
            <a:avLst>
              <a:gd name="adj1" fmla="val 85037"/>
              <a:gd name="adj2" fmla="val -45417"/>
              <a:gd name="adj3" fmla="val 16667"/>
            </a:avLst>
          </a:prstGeom>
          <a:solidFill>
            <a:schemeClr val="accent1"/>
          </a:solidFill>
          <a:ln w="9525">
            <a:solidFill>
              <a:schemeClr val="tx1"/>
            </a:solidFill>
            <a:miter lim="800000"/>
            <a:headEnd/>
            <a:tailEnd/>
          </a:ln>
        </p:spPr>
        <p:txBody>
          <a:bodyPr/>
          <a:lstStyle/>
          <a:p>
            <a:pPr algn="ctr"/>
            <a:r>
              <a:rPr lang="en-US" altLang="en-US"/>
              <a:t>U = 6</a:t>
            </a:r>
          </a:p>
        </p:txBody>
      </p:sp>
      <p:sp>
        <p:nvSpPr>
          <p:cNvPr id="23595" name="AutoShape 43"/>
          <p:cNvSpPr>
            <a:spLocks noChangeArrowheads="1"/>
          </p:cNvSpPr>
          <p:nvPr/>
        </p:nvSpPr>
        <p:spPr bwMode="auto">
          <a:xfrm>
            <a:off x="5562600" y="4572000"/>
            <a:ext cx="838200" cy="381000"/>
          </a:xfrm>
          <a:prstGeom prst="wedgeRoundRectCallout">
            <a:avLst>
              <a:gd name="adj1" fmla="val -19509"/>
              <a:gd name="adj2" fmla="val -202083"/>
              <a:gd name="adj3" fmla="val 16667"/>
            </a:avLst>
          </a:prstGeom>
          <a:solidFill>
            <a:schemeClr val="accent1"/>
          </a:solidFill>
          <a:ln w="9525">
            <a:solidFill>
              <a:schemeClr val="tx1"/>
            </a:solidFill>
            <a:miter lim="800000"/>
            <a:headEnd/>
            <a:tailEnd/>
          </a:ln>
        </p:spPr>
        <p:txBody>
          <a:bodyPr/>
          <a:lstStyle/>
          <a:p>
            <a:pPr algn="ctr"/>
            <a:r>
              <a:rPr lang="en-US" altLang="en-US"/>
              <a:t>U = 0</a:t>
            </a:r>
          </a:p>
        </p:txBody>
      </p:sp>
      <p:sp>
        <p:nvSpPr>
          <p:cNvPr id="23596" name="AutoShape 44"/>
          <p:cNvSpPr>
            <a:spLocks noChangeArrowheads="1"/>
          </p:cNvSpPr>
          <p:nvPr/>
        </p:nvSpPr>
        <p:spPr bwMode="auto">
          <a:xfrm>
            <a:off x="1752600" y="1828800"/>
            <a:ext cx="838200" cy="381000"/>
          </a:xfrm>
          <a:prstGeom prst="wedgeRoundRectCallout">
            <a:avLst>
              <a:gd name="adj1" fmla="val 94130"/>
              <a:gd name="adj2" fmla="val -55417"/>
              <a:gd name="adj3" fmla="val 16667"/>
            </a:avLst>
          </a:prstGeom>
          <a:solidFill>
            <a:schemeClr val="accent1"/>
          </a:solidFill>
          <a:ln w="9525">
            <a:solidFill>
              <a:schemeClr val="tx1"/>
            </a:solidFill>
            <a:miter lim="800000"/>
            <a:headEnd/>
            <a:tailEnd/>
          </a:ln>
        </p:spPr>
        <p:txBody>
          <a:bodyPr/>
          <a:lstStyle/>
          <a:p>
            <a:pPr algn="ctr"/>
            <a:r>
              <a:rPr lang="en-US" altLang="en-US"/>
              <a:t>U = 3</a:t>
            </a:r>
          </a:p>
        </p:txBody>
      </p:sp>
      <p:sp>
        <p:nvSpPr>
          <p:cNvPr id="23597" name="Line 45"/>
          <p:cNvSpPr>
            <a:spLocks noChangeShapeType="1"/>
          </p:cNvSpPr>
          <p:nvPr/>
        </p:nvSpPr>
        <p:spPr bwMode="auto">
          <a:xfrm flipH="1">
            <a:off x="4419600" y="4953000"/>
            <a:ext cx="1143000" cy="609600"/>
          </a:xfrm>
          <a:prstGeom prst="line">
            <a:avLst/>
          </a:prstGeom>
          <a:noFill/>
          <a:ln w="28575">
            <a:solidFill>
              <a:schemeClr val="accent1"/>
            </a:solidFill>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37929"/>
                                        </p:tgtEl>
                                        <p:attrNameLst>
                                          <p:attrName>style.visibility</p:attrName>
                                        </p:attrNameLst>
                                      </p:cBhvr>
                                      <p:to>
                                        <p:strVal val="visible"/>
                                      </p:to>
                                    </p:set>
                                    <p:animEffect transition="in" filter="dissolve">
                                      <p:cBhvr>
                                        <p:cTn id="11" dur="500"/>
                                        <p:tgtEl>
                                          <p:spTgt spid="379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37931"/>
                                        </p:tgtEl>
                                        <p:attrNameLst>
                                          <p:attrName>style.visibility</p:attrName>
                                        </p:attrNameLst>
                                      </p:cBhvr>
                                      <p:to>
                                        <p:strVal val="visible"/>
                                      </p:to>
                                    </p:set>
                                    <p:animEffect transition="in" filter="dissolve">
                                      <p:cBhvr>
                                        <p:cTn id="16" dur="500"/>
                                        <p:tgtEl>
                                          <p:spTgt spid="3793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37933"/>
                                        </p:tgtEl>
                                        <p:attrNameLst>
                                          <p:attrName>style.visibility</p:attrName>
                                        </p:attrNameLst>
                                      </p:cBhvr>
                                      <p:to>
                                        <p:strVal val="visible"/>
                                      </p:to>
                                    </p:set>
                                    <p:animEffect transition="in" filter="dissolve">
                                      <p:cBhvr>
                                        <p:cTn id="21" dur="500"/>
                                        <p:tgtEl>
                                          <p:spTgt spid="3793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37932"/>
                                        </p:tgtEl>
                                        <p:attrNameLst>
                                          <p:attrName>style.visibility</p:attrName>
                                        </p:attrNameLst>
                                      </p:cBhvr>
                                      <p:to>
                                        <p:strVal val="visible"/>
                                      </p:to>
                                    </p:set>
                                    <p:animEffect transition="in" filter="dissolve">
                                      <p:cBhvr>
                                        <p:cTn id="26" dur="500"/>
                                        <p:tgtEl>
                                          <p:spTgt spid="3793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94"/>
                                        </p:tgtEl>
                                        <p:attrNameLst>
                                          <p:attrName>style.visibility</p:attrName>
                                        </p:attrNameLst>
                                      </p:cBhvr>
                                      <p:to>
                                        <p:strVal val="visible"/>
                                      </p:to>
                                    </p:set>
                                    <p:anim calcmode="lin" valueType="num">
                                      <p:cBhvr additive="base">
                                        <p:cTn id="31" dur="500" fill="hold"/>
                                        <p:tgtEl>
                                          <p:spTgt spid="23594"/>
                                        </p:tgtEl>
                                        <p:attrNameLst>
                                          <p:attrName>ppt_x</p:attrName>
                                        </p:attrNameLst>
                                      </p:cBhvr>
                                      <p:tavLst>
                                        <p:tav tm="0">
                                          <p:val>
                                            <p:strVal val="0-#ppt_w/2"/>
                                          </p:val>
                                        </p:tav>
                                        <p:tav tm="100000">
                                          <p:val>
                                            <p:strVal val="#ppt_x"/>
                                          </p:val>
                                        </p:tav>
                                      </p:tavLst>
                                    </p:anim>
                                    <p:anim calcmode="lin" valueType="num">
                                      <p:cBhvr additive="base">
                                        <p:cTn id="32" dur="500" fill="hold"/>
                                        <p:tgtEl>
                                          <p:spTgt spid="2359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596"/>
                                        </p:tgtEl>
                                        <p:attrNameLst>
                                          <p:attrName>style.visibility</p:attrName>
                                        </p:attrNameLst>
                                      </p:cBhvr>
                                      <p:to>
                                        <p:strVal val="visible"/>
                                      </p:to>
                                    </p:set>
                                    <p:anim calcmode="lin" valueType="num">
                                      <p:cBhvr additive="base">
                                        <p:cTn id="37" dur="500" fill="hold"/>
                                        <p:tgtEl>
                                          <p:spTgt spid="23596"/>
                                        </p:tgtEl>
                                        <p:attrNameLst>
                                          <p:attrName>ppt_x</p:attrName>
                                        </p:attrNameLst>
                                      </p:cBhvr>
                                      <p:tavLst>
                                        <p:tav tm="0">
                                          <p:val>
                                            <p:strVal val="0-#ppt_w/2"/>
                                          </p:val>
                                        </p:tav>
                                        <p:tav tm="100000">
                                          <p:val>
                                            <p:strVal val="#ppt_x"/>
                                          </p:val>
                                        </p:tav>
                                      </p:tavLst>
                                    </p:anim>
                                    <p:anim calcmode="lin" valueType="num">
                                      <p:cBhvr additive="base">
                                        <p:cTn id="38" dur="500" fill="hold"/>
                                        <p:tgtEl>
                                          <p:spTgt spid="23596"/>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595"/>
                                        </p:tgtEl>
                                        <p:attrNameLst>
                                          <p:attrName>style.visibility</p:attrName>
                                        </p:attrNameLst>
                                      </p:cBhvr>
                                      <p:to>
                                        <p:strVal val="visible"/>
                                      </p:to>
                                    </p:set>
                                    <p:anim calcmode="lin" valueType="num">
                                      <p:cBhvr additive="base">
                                        <p:cTn id="43" dur="500" fill="hold"/>
                                        <p:tgtEl>
                                          <p:spTgt spid="23595"/>
                                        </p:tgtEl>
                                        <p:attrNameLst>
                                          <p:attrName>ppt_x</p:attrName>
                                        </p:attrNameLst>
                                      </p:cBhvr>
                                      <p:tavLst>
                                        <p:tav tm="0">
                                          <p:val>
                                            <p:strVal val="#ppt_x"/>
                                          </p:val>
                                        </p:tav>
                                        <p:tav tm="100000">
                                          <p:val>
                                            <p:strVal val="#ppt_x"/>
                                          </p:val>
                                        </p:tav>
                                      </p:tavLst>
                                    </p:anim>
                                    <p:anim calcmode="lin" valueType="num">
                                      <p:cBhvr additive="base">
                                        <p:cTn id="44" dur="500" fill="hold"/>
                                        <p:tgtEl>
                                          <p:spTgt spid="23595"/>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6" fill="hold" grpId="0" nodeType="clickEffect">
                                  <p:stCondLst>
                                    <p:cond delay="0"/>
                                  </p:stCondLst>
                                  <p:childTnLst>
                                    <p:set>
                                      <p:cBhvr>
                                        <p:cTn id="48" dur="1" fill="hold">
                                          <p:stCondLst>
                                            <p:cond delay="0"/>
                                          </p:stCondLst>
                                        </p:cTn>
                                        <p:tgtEl>
                                          <p:spTgt spid="23597"/>
                                        </p:tgtEl>
                                        <p:attrNameLst>
                                          <p:attrName>style.visibility</p:attrName>
                                        </p:attrNameLst>
                                      </p:cBhvr>
                                      <p:to>
                                        <p:strVal val="visible"/>
                                      </p:to>
                                    </p:set>
                                    <p:anim calcmode="lin" valueType="num">
                                      <p:cBhvr additive="base">
                                        <p:cTn id="49" dur="500" fill="hold"/>
                                        <p:tgtEl>
                                          <p:spTgt spid="23597"/>
                                        </p:tgtEl>
                                        <p:attrNameLst>
                                          <p:attrName>ppt_x</p:attrName>
                                        </p:attrNameLst>
                                      </p:cBhvr>
                                      <p:tavLst>
                                        <p:tav tm="0">
                                          <p:val>
                                            <p:strVal val="1+#ppt_w/2"/>
                                          </p:val>
                                        </p:tav>
                                        <p:tav tm="100000">
                                          <p:val>
                                            <p:strVal val="#ppt_x"/>
                                          </p:val>
                                        </p:tav>
                                      </p:tavLst>
                                    </p:anim>
                                    <p:anim calcmode="lin" valueType="num">
                                      <p:cBhvr additive="base">
                                        <p:cTn id="50" dur="500" fill="hold"/>
                                        <p:tgtEl>
                                          <p:spTgt spid="23597"/>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3593"/>
                                        </p:tgtEl>
                                        <p:attrNameLst>
                                          <p:attrName>style.visibility</p:attrName>
                                        </p:attrNameLst>
                                      </p:cBhvr>
                                      <p:to>
                                        <p:strVal val="visible"/>
                                      </p:to>
                                    </p:set>
                                    <p:anim calcmode="lin" valueType="num">
                                      <p:cBhvr additive="base">
                                        <p:cTn id="55" dur="500" fill="hold"/>
                                        <p:tgtEl>
                                          <p:spTgt spid="23593"/>
                                        </p:tgtEl>
                                        <p:attrNameLst>
                                          <p:attrName>ppt_x</p:attrName>
                                        </p:attrNameLst>
                                      </p:cBhvr>
                                      <p:tavLst>
                                        <p:tav tm="0">
                                          <p:val>
                                            <p:strVal val="#ppt_x"/>
                                          </p:val>
                                        </p:tav>
                                        <p:tav tm="100000">
                                          <p:val>
                                            <p:strVal val="#ppt_x"/>
                                          </p:val>
                                        </p:tav>
                                      </p:tavLst>
                                    </p:anim>
                                    <p:anim calcmode="lin" valueType="num">
                                      <p:cBhvr additive="base">
                                        <p:cTn id="56" dur="500" fill="hold"/>
                                        <p:tgtEl>
                                          <p:spTgt spid="235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25" grpId="0"/>
      <p:bldP spid="23593" grpId="0"/>
      <p:bldP spid="23594" grpId="0" animBg="1"/>
      <p:bldP spid="23595" grpId="0" animBg="1"/>
      <p:bldP spid="23596" grpId="0" animBg="1"/>
      <p:bldP spid="2359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457200" y="0"/>
            <a:ext cx="8229600" cy="1143000"/>
          </a:xfrm>
        </p:spPr>
        <p:txBody>
          <a:bodyPr/>
          <a:lstStyle/>
          <a:p>
            <a:pPr eaLnBrk="1" hangingPunct="1"/>
            <a:r>
              <a:rPr lang="en-US" b="1" smtClean="0"/>
              <a:t>...and Finally One More...</a:t>
            </a:r>
          </a:p>
        </p:txBody>
      </p:sp>
      <p:sp>
        <p:nvSpPr>
          <p:cNvPr id="4" name="TextBox 3"/>
          <p:cNvSpPr txBox="1">
            <a:spLocks noChangeArrowheads="1"/>
          </p:cNvSpPr>
          <p:nvPr/>
        </p:nvSpPr>
        <p:spPr bwMode="auto">
          <a:xfrm>
            <a:off x="76200" y="5768975"/>
            <a:ext cx="8915400" cy="708025"/>
          </a:xfrm>
          <a:prstGeom prst="rect">
            <a:avLst/>
          </a:prstGeom>
          <a:noFill/>
          <a:ln w="9525">
            <a:noFill/>
            <a:miter lim="800000"/>
            <a:headEnd/>
            <a:tailEnd/>
          </a:ln>
        </p:spPr>
        <p:txBody>
          <a:bodyPr>
            <a:spAutoFit/>
          </a:bodyPr>
          <a:lstStyle/>
          <a:p>
            <a:pPr algn="ctr"/>
            <a:r>
              <a:rPr lang="en-US" sz="4000" b="1" i="1">
                <a:solidFill>
                  <a:srgbClr val="FF0000"/>
                </a:solidFill>
                <a:latin typeface="Calibri" pitchFamily="34" charset="0"/>
              </a:rPr>
              <a:t>“There’s Plenty of Room at the Bottom!”</a:t>
            </a:r>
          </a:p>
        </p:txBody>
      </p:sp>
      <p:pic>
        <p:nvPicPr>
          <p:cNvPr id="4098" name="Picture 2"/>
          <p:cNvPicPr>
            <a:picLocks noChangeAspect="1" noChangeArrowheads="1"/>
          </p:cNvPicPr>
          <p:nvPr/>
        </p:nvPicPr>
        <p:blipFill>
          <a:blip r:embed="rId2"/>
          <a:srcRect/>
          <a:stretch>
            <a:fillRect/>
          </a:stretch>
        </p:blipFill>
        <p:spPr bwMode="auto">
          <a:xfrm>
            <a:off x="6281738" y="1371600"/>
            <a:ext cx="2633662" cy="3106738"/>
          </a:xfrm>
          <a:prstGeom prst="rect">
            <a:avLst/>
          </a:prstGeom>
          <a:noFill/>
          <a:ln w="9525">
            <a:noFill/>
            <a:miter lim="800000"/>
            <a:headEnd/>
            <a:tailEnd/>
          </a:ln>
        </p:spPr>
      </p:pic>
      <p:pic>
        <p:nvPicPr>
          <p:cNvPr id="4100" name="Picture 4"/>
          <p:cNvPicPr>
            <a:picLocks noChangeAspect="1" noChangeArrowheads="1"/>
          </p:cNvPicPr>
          <p:nvPr/>
        </p:nvPicPr>
        <p:blipFill>
          <a:blip r:embed="rId3"/>
          <a:srcRect/>
          <a:stretch>
            <a:fillRect/>
          </a:stretch>
        </p:blipFill>
        <p:spPr bwMode="auto">
          <a:xfrm>
            <a:off x="76200" y="1371600"/>
            <a:ext cx="2819400" cy="3106738"/>
          </a:xfrm>
          <a:prstGeom prst="rect">
            <a:avLst/>
          </a:prstGeom>
          <a:noFill/>
          <a:ln w="9525">
            <a:noFill/>
            <a:miter lim="800000"/>
            <a:headEnd/>
            <a:tailEnd/>
          </a:ln>
        </p:spPr>
      </p:pic>
      <p:sp>
        <p:nvSpPr>
          <p:cNvPr id="5" name="TextBox 4"/>
          <p:cNvSpPr txBox="1">
            <a:spLocks noChangeArrowheads="1"/>
          </p:cNvSpPr>
          <p:nvPr/>
        </p:nvSpPr>
        <p:spPr bwMode="auto">
          <a:xfrm>
            <a:off x="228600" y="5257800"/>
            <a:ext cx="8774113" cy="461963"/>
          </a:xfrm>
          <a:prstGeom prst="rect">
            <a:avLst/>
          </a:prstGeom>
          <a:noFill/>
          <a:ln w="9525">
            <a:noFill/>
            <a:miter lim="800000"/>
            <a:headEnd/>
            <a:tailEnd/>
          </a:ln>
        </p:spPr>
        <p:txBody>
          <a:bodyPr wrap="none">
            <a:spAutoFit/>
          </a:bodyPr>
          <a:lstStyle/>
          <a:p>
            <a:r>
              <a:rPr lang="en-US" sz="2400" b="1">
                <a:latin typeface="Calibri" pitchFamily="34" charset="0"/>
              </a:rPr>
              <a:t>Richard P. Feynman...The Spiritual Father of Nanotechnology (1959)</a:t>
            </a:r>
          </a:p>
        </p:txBody>
      </p:sp>
      <p:sp>
        <p:nvSpPr>
          <p:cNvPr id="6" name="TextBox 5"/>
          <p:cNvSpPr txBox="1">
            <a:spLocks noChangeArrowheads="1"/>
          </p:cNvSpPr>
          <p:nvPr/>
        </p:nvSpPr>
        <p:spPr bwMode="auto">
          <a:xfrm>
            <a:off x="3200400" y="1371600"/>
            <a:ext cx="2743200" cy="3170238"/>
          </a:xfrm>
          <a:prstGeom prst="rect">
            <a:avLst/>
          </a:prstGeom>
          <a:noFill/>
          <a:ln w="9525">
            <a:noFill/>
            <a:miter lim="800000"/>
            <a:headEnd/>
            <a:tailEnd/>
          </a:ln>
        </p:spPr>
        <p:txBody>
          <a:bodyPr>
            <a:spAutoFit/>
          </a:bodyPr>
          <a:lstStyle/>
          <a:p>
            <a:r>
              <a:rPr lang="en-US" sz="2000">
                <a:latin typeface="Calibri" pitchFamily="34" charset="0"/>
              </a:rPr>
              <a:t>Feynman was “inspired” by the classic 1959 British film, “Room at the Top,” wherein an ambitious young worker colludes with the daughter of a factory magnate as part of a plot to take over the company.</a:t>
            </a:r>
          </a:p>
        </p:txBody>
      </p:sp>
      <p:pic>
        <p:nvPicPr>
          <p:cNvPr id="4101" name="Picture 5"/>
          <p:cNvPicPr>
            <a:picLocks noChangeAspect="1" noChangeArrowheads="1"/>
          </p:cNvPicPr>
          <p:nvPr/>
        </p:nvPicPr>
        <p:blipFill>
          <a:blip r:embed="rId4"/>
          <a:srcRect/>
          <a:stretch>
            <a:fillRect/>
          </a:stretch>
        </p:blipFill>
        <p:spPr bwMode="auto">
          <a:xfrm>
            <a:off x="1862138" y="1066800"/>
            <a:ext cx="5300662" cy="3733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2" presetClass="entr" presetSubtype="8" fill="hold" nodeType="withEffect">
                                  <p:stCondLst>
                                    <p:cond delay="0"/>
                                  </p:stCondLst>
                                  <p:childTnLst>
                                    <p:set>
                                      <p:cBhvr>
                                        <p:cTn id="26" dur="1" fill="hold">
                                          <p:stCondLst>
                                            <p:cond delay="0"/>
                                          </p:stCondLst>
                                        </p:cTn>
                                        <p:tgtEl>
                                          <p:spTgt spid="4100"/>
                                        </p:tgtEl>
                                        <p:attrNameLst>
                                          <p:attrName>style.visibility</p:attrName>
                                        </p:attrNameLst>
                                      </p:cBhvr>
                                      <p:to>
                                        <p:strVal val="visible"/>
                                      </p:to>
                                    </p:set>
                                    <p:anim calcmode="lin" valueType="num">
                                      <p:cBhvr additive="base">
                                        <p:cTn id="27" dur="500" fill="hold"/>
                                        <p:tgtEl>
                                          <p:spTgt spid="4100"/>
                                        </p:tgtEl>
                                        <p:attrNameLst>
                                          <p:attrName>ppt_x</p:attrName>
                                        </p:attrNameLst>
                                      </p:cBhvr>
                                      <p:tavLst>
                                        <p:tav tm="0">
                                          <p:val>
                                            <p:strVal val="0-#ppt_w/2"/>
                                          </p:val>
                                        </p:tav>
                                        <p:tav tm="100000">
                                          <p:val>
                                            <p:strVal val="#ppt_x"/>
                                          </p:val>
                                        </p:tav>
                                      </p:tavLst>
                                    </p:anim>
                                    <p:anim calcmode="lin" valueType="num">
                                      <p:cBhvr additive="base">
                                        <p:cTn id="28" dur="500" fill="hold"/>
                                        <p:tgtEl>
                                          <p:spTgt spid="4100"/>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098"/>
                                        </p:tgtEl>
                                        <p:attrNameLst>
                                          <p:attrName>style.visibility</p:attrName>
                                        </p:attrNameLst>
                                      </p:cBhvr>
                                      <p:to>
                                        <p:strVal val="visible"/>
                                      </p:to>
                                    </p:set>
                                    <p:anim calcmode="lin" valueType="num">
                                      <p:cBhvr additive="base">
                                        <p:cTn id="31" dur="500" fill="hold"/>
                                        <p:tgtEl>
                                          <p:spTgt spid="4098"/>
                                        </p:tgtEl>
                                        <p:attrNameLst>
                                          <p:attrName>ppt_x</p:attrName>
                                        </p:attrNameLst>
                                      </p:cBhvr>
                                      <p:tavLst>
                                        <p:tav tm="0">
                                          <p:val>
                                            <p:strVal val="1+#ppt_w/2"/>
                                          </p:val>
                                        </p:tav>
                                        <p:tav tm="100000">
                                          <p:val>
                                            <p:strVal val="#ppt_x"/>
                                          </p:val>
                                        </p:tav>
                                      </p:tavLst>
                                    </p:anim>
                                    <p:anim calcmode="lin" valueType="num">
                                      <p:cBhvr additive="base">
                                        <p:cTn id="32"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101"/>
                                        </p:tgtEl>
                                        <p:attrNameLst>
                                          <p:attrName>style.visibility</p:attrName>
                                        </p:attrNameLst>
                                      </p:cBhvr>
                                      <p:to>
                                        <p:strVal val="visible"/>
                                      </p:to>
                                    </p:set>
                                    <p:anim calcmode="lin" valueType="num">
                                      <p:cBhvr additive="base">
                                        <p:cTn id="41" dur="500" fill="hold"/>
                                        <p:tgtEl>
                                          <p:spTgt spid="4101"/>
                                        </p:tgtEl>
                                        <p:attrNameLst>
                                          <p:attrName>ppt_x</p:attrName>
                                        </p:attrNameLst>
                                      </p:cBhvr>
                                      <p:tavLst>
                                        <p:tav tm="0">
                                          <p:val>
                                            <p:strVal val="#ppt_x"/>
                                          </p:val>
                                        </p:tav>
                                        <p:tav tm="100000">
                                          <p:val>
                                            <p:strVal val="#ppt_x"/>
                                          </p:val>
                                        </p:tav>
                                      </p:tavLst>
                                    </p:anim>
                                    <p:anim calcmode="lin" valueType="num">
                                      <p:cBhvr additive="base">
                                        <p:cTn id="42"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p:cNvSpPr>
          <p:nvPr>
            <p:ph type="title"/>
          </p:nvPr>
        </p:nvSpPr>
        <p:spPr>
          <a:xfrm>
            <a:off x="457200" y="76200"/>
            <a:ext cx="8229600" cy="1143000"/>
          </a:xfrm>
        </p:spPr>
        <p:txBody>
          <a:bodyPr/>
          <a:lstStyle/>
          <a:p>
            <a:r>
              <a:rPr lang="en-US" b="1" smtClean="0"/>
              <a:t>But Wait…Yesterday!</a:t>
            </a:r>
          </a:p>
        </p:txBody>
      </p:sp>
      <p:pic>
        <p:nvPicPr>
          <p:cNvPr id="155656" name="Picture 8"/>
          <p:cNvPicPr>
            <a:picLocks noChangeAspect="1" noChangeArrowheads="1"/>
          </p:cNvPicPr>
          <p:nvPr>
            <p:ph idx="1"/>
          </p:nvPr>
        </p:nvPicPr>
        <p:blipFill>
          <a:blip r:embed="rId2"/>
          <a:srcRect/>
          <a:stretch>
            <a:fillRect/>
          </a:stretch>
        </p:blipFill>
        <p:spPr>
          <a:xfrm>
            <a:off x="1828800" y="1219200"/>
            <a:ext cx="5257800" cy="4697413"/>
          </a:xfrm>
        </p:spPr>
      </p:pic>
      <p:sp>
        <p:nvSpPr>
          <p:cNvPr id="155658" name="Text Box 10"/>
          <p:cNvSpPr txBox="1">
            <a:spLocks noChangeArrowheads="1"/>
          </p:cNvSpPr>
          <p:nvPr/>
        </p:nvSpPr>
        <p:spPr bwMode="auto">
          <a:xfrm>
            <a:off x="76200" y="5911850"/>
            <a:ext cx="8991600" cy="946150"/>
          </a:xfrm>
          <a:prstGeom prst="rect">
            <a:avLst/>
          </a:prstGeom>
          <a:noFill/>
          <a:ln w="9525">
            <a:noFill/>
            <a:miter lim="800000"/>
            <a:headEnd/>
            <a:tailEnd/>
          </a:ln>
          <a:effectLst>
            <a:prstShdw prst="shdw13" dist="53882" dir="13500000">
              <a:schemeClr val="bg2">
                <a:alpha val="50000"/>
              </a:schemeClr>
            </a:prstShdw>
          </a:effectLst>
        </p:spPr>
        <p:txBody>
          <a:bodyPr>
            <a:spAutoFit/>
          </a:bodyPr>
          <a:lstStyle/>
          <a:p>
            <a:pPr algn="ctr">
              <a:spcBef>
                <a:spcPct val="50000"/>
              </a:spcBef>
            </a:pPr>
            <a:r>
              <a:rPr lang="en-US" sz="2800" b="1"/>
              <a:t>Invention of the “</a:t>
            </a:r>
            <a:r>
              <a:rPr lang="en-US" sz="2800" b="1">
                <a:solidFill>
                  <a:schemeClr val="hlink"/>
                </a:solidFill>
              </a:rPr>
              <a:t>Blue Light</a:t>
            </a:r>
            <a:r>
              <a:rPr lang="en-US" sz="2800" b="1"/>
              <a:t>” GaN</a:t>
            </a:r>
            <a:br>
              <a:rPr lang="en-US" sz="2800" b="1"/>
            </a:br>
            <a:r>
              <a:rPr lang="en-US" sz="2800" b="1"/>
              <a:t> Light Emitting Diode (LED)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55656"/>
                                        </p:tgtEl>
                                        <p:attrNameLst>
                                          <p:attrName>style.visibility</p:attrName>
                                        </p:attrNameLst>
                                      </p:cBhvr>
                                      <p:to>
                                        <p:strVal val="visible"/>
                                      </p:to>
                                    </p:set>
                                    <p:animEffect transition="in" filter="checkerboard(across)">
                                      <p:cBhvr>
                                        <p:cTn id="7" dur="500"/>
                                        <p:tgtEl>
                                          <p:spTgt spid="1556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5658"/>
                                        </p:tgtEl>
                                        <p:attrNameLst>
                                          <p:attrName>style.visibility</p:attrName>
                                        </p:attrNameLst>
                                      </p:cBhvr>
                                      <p:to>
                                        <p:strVal val="visible"/>
                                      </p:to>
                                    </p:set>
                                    <p:anim calcmode="lin" valueType="num">
                                      <p:cBhvr additive="base">
                                        <p:cTn id="12" dur="500" fill="hold"/>
                                        <p:tgtEl>
                                          <p:spTgt spid="155658"/>
                                        </p:tgtEl>
                                        <p:attrNameLst>
                                          <p:attrName>ppt_x</p:attrName>
                                        </p:attrNameLst>
                                      </p:cBhvr>
                                      <p:tavLst>
                                        <p:tav tm="0">
                                          <p:val>
                                            <p:strVal val="#ppt_x"/>
                                          </p:val>
                                        </p:tav>
                                        <p:tav tm="100000">
                                          <p:val>
                                            <p:strVal val="#ppt_x"/>
                                          </p:val>
                                        </p:tav>
                                      </p:tavLst>
                                    </p:anim>
                                    <p:anim calcmode="lin" valueType="num">
                                      <p:cBhvr additive="base">
                                        <p:cTn id="13" dur="500" fill="hold"/>
                                        <p:tgtEl>
                                          <p:spTgt spid="1556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idx="4294967295"/>
          </p:nvPr>
        </p:nvSpPr>
        <p:spPr>
          <a:xfrm>
            <a:off x="457200" y="2819400"/>
            <a:ext cx="8229600" cy="1143000"/>
          </a:xfrm>
        </p:spPr>
        <p:txBody>
          <a:bodyPr/>
          <a:lstStyle/>
          <a:p>
            <a:pPr eaLnBrk="1" hangingPunct="1"/>
            <a:r>
              <a:rPr lang="en-US" altLang="en-US" smtClean="0"/>
              <a:t>IBM</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457200" y="0"/>
            <a:ext cx="8229600" cy="1143000"/>
          </a:xfrm>
        </p:spPr>
        <p:txBody>
          <a:bodyPr/>
          <a:lstStyle/>
          <a:p>
            <a:r>
              <a:rPr lang="en-US" smtClean="0"/>
              <a:t>Following In His Shoes</a:t>
            </a:r>
          </a:p>
        </p:txBody>
      </p:sp>
      <p:pic>
        <p:nvPicPr>
          <p:cNvPr id="60418" name="Picture 2" descr="E:\PMG-Media Collection\My Pictures\General Family\PAG Oval.jpg"/>
          <p:cNvPicPr>
            <a:picLocks noChangeAspect="1" noChangeArrowheads="1"/>
          </p:cNvPicPr>
          <p:nvPr/>
        </p:nvPicPr>
        <p:blipFill>
          <a:blip r:embed="rId2"/>
          <a:srcRect/>
          <a:stretch>
            <a:fillRect/>
          </a:stretch>
        </p:blipFill>
        <p:spPr bwMode="auto">
          <a:xfrm>
            <a:off x="3276600" y="1066800"/>
            <a:ext cx="1711325" cy="2667000"/>
          </a:xfrm>
          <a:prstGeom prst="rect">
            <a:avLst/>
          </a:prstGeom>
          <a:noFill/>
          <a:ln w="9525">
            <a:noFill/>
            <a:miter lim="800000"/>
            <a:headEnd/>
            <a:tailEnd/>
          </a:ln>
        </p:spPr>
      </p:pic>
      <p:pic>
        <p:nvPicPr>
          <p:cNvPr id="60419" name="Picture 4"/>
          <p:cNvPicPr>
            <a:picLocks noChangeAspect="1" noChangeArrowheads="1"/>
          </p:cNvPicPr>
          <p:nvPr/>
        </p:nvPicPr>
        <p:blipFill>
          <a:blip r:embed="rId3"/>
          <a:srcRect/>
          <a:stretch>
            <a:fillRect/>
          </a:stretch>
        </p:blipFill>
        <p:spPr bwMode="auto">
          <a:xfrm>
            <a:off x="152400" y="1066800"/>
            <a:ext cx="2468563" cy="2667000"/>
          </a:xfrm>
          <a:prstGeom prst="rect">
            <a:avLst/>
          </a:prstGeom>
          <a:noFill/>
          <a:ln w="9525">
            <a:noFill/>
            <a:miter lim="800000"/>
            <a:headEnd/>
            <a:tailEnd/>
          </a:ln>
        </p:spPr>
      </p:pic>
      <p:pic>
        <p:nvPicPr>
          <p:cNvPr id="60420" name="Picture 5"/>
          <p:cNvPicPr>
            <a:picLocks noChangeAspect="1" noChangeArrowheads="1"/>
          </p:cNvPicPr>
          <p:nvPr/>
        </p:nvPicPr>
        <p:blipFill>
          <a:blip r:embed="rId4"/>
          <a:srcRect/>
          <a:stretch>
            <a:fillRect/>
          </a:stretch>
        </p:blipFill>
        <p:spPr bwMode="auto">
          <a:xfrm>
            <a:off x="5334000" y="1295400"/>
            <a:ext cx="3490913" cy="2209800"/>
          </a:xfrm>
          <a:prstGeom prst="rect">
            <a:avLst/>
          </a:prstGeom>
          <a:noFill/>
          <a:ln w="9525">
            <a:noFill/>
            <a:miter lim="800000"/>
            <a:headEnd/>
            <a:tailEnd/>
          </a:ln>
        </p:spPr>
      </p:pic>
      <p:sp>
        <p:nvSpPr>
          <p:cNvPr id="3" name="TextBox 2"/>
          <p:cNvSpPr txBox="1"/>
          <p:nvPr/>
        </p:nvSpPr>
        <p:spPr>
          <a:xfrm>
            <a:off x="838200" y="3962400"/>
            <a:ext cx="7391400" cy="2738438"/>
          </a:xfrm>
          <a:prstGeom prst="rect">
            <a:avLst/>
          </a:prstGeom>
          <a:noFill/>
        </p:spPr>
        <p:txBody>
          <a:bodyPr>
            <a:spAutoFit/>
          </a:bodyPr>
          <a:lstStyle/>
          <a:p>
            <a:pPr algn="ctr" fontAlgn="auto">
              <a:spcBef>
                <a:spcPts val="0"/>
              </a:spcBef>
              <a:spcAft>
                <a:spcPts val="0"/>
              </a:spcAft>
              <a:defRPr/>
            </a:pPr>
            <a:r>
              <a:rPr lang="en-US" sz="2400" b="1" dirty="0">
                <a:latin typeface="+mn-lt"/>
                <a:cs typeface="+mn-cs"/>
              </a:rPr>
              <a:t>Paul Archibald Grant, W2AGZ</a:t>
            </a:r>
          </a:p>
          <a:p>
            <a:pPr marL="285750" indent="-285750" fontAlgn="auto">
              <a:spcBef>
                <a:spcPts val="0"/>
              </a:spcBef>
              <a:spcAft>
                <a:spcPts val="0"/>
              </a:spcAft>
              <a:buFont typeface="Arial" panose="020B0604020202020204" pitchFamily="34" charset="0"/>
              <a:buChar char="•"/>
              <a:defRPr/>
            </a:pPr>
            <a:r>
              <a:rPr lang="en-US" dirty="0">
                <a:latin typeface="+mn-lt"/>
                <a:cs typeface="+mn-cs"/>
              </a:rPr>
              <a:t>Teenage Ham Radio Prodigy, 1922</a:t>
            </a:r>
          </a:p>
          <a:p>
            <a:pPr marL="285750" indent="-285750" fontAlgn="auto">
              <a:spcBef>
                <a:spcPts val="0"/>
              </a:spcBef>
              <a:spcAft>
                <a:spcPts val="0"/>
              </a:spcAft>
              <a:buFont typeface="Arial" panose="020B0604020202020204" pitchFamily="34" charset="0"/>
              <a:buChar char="•"/>
              <a:defRPr/>
            </a:pPr>
            <a:r>
              <a:rPr lang="en-US" dirty="0">
                <a:latin typeface="+mn-lt"/>
                <a:cs typeface="+mn-cs"/>
              </a:rPr>
              <a:t>Auto Assembly Line Worker, 1923-30</a:t>
            </a:r>
          </a:p>
          <a:p>
            <a:pPr marL="285750" indent="-285750" fontAlgn="auto">
              <a:spcBef>
                <a:spcPts val="0"/>
              </a:spcBef>
              <a:spcAft>
                <a:spcPts val="0"/>
              </a:spcAft>
              <a:buFont typeface="Arial" panose="020B0604020202020204" pitchFamily="34" charset="0"/>
              <a:buChar char="•"/>
              <a:defRPr/>
            </a:pPr>
            <a:r>
              <a:rPr lang="en-US" dirty="0">
                <a:latin typeface="+mn-lt"/>
                <a:cs typeface="+mn-cs"/>
              </a:rPr>
              <a:t>County Motorcycle Cop, 1930-33</a:t>
            </a:r>
          </a:p>
          <a:p>
            <a:pPr marL="285750" indent="-285750" fontAlgn="auto">
              <a:spcBef>
                <a:spcPts val="0"/>
              </a:spcBef>
              <a:spcAft>
                <a:spcPts val="0"/>
              </a:spcAft>
              <a:buFont typeface="Arial" panose="020B0604020202020204" pitchFamily="34" charset="0"/>
              <a:buChar char="•"/>
              <a:defRPr/>
            </a:pPr>
            <a:r>
              <a:rPr lang="en-US" dirty="0">
                <a:latin typeface="+mn-lt"/>
                <a:cs typeface="+mn-cs"/>
              </a:rPr>
              <a:t>Owner, Home Radio Installation Business, 1934-37</a:t>
            </a:r>
          </a:p>
          <a:p>
            <a:pPr marL="285750" indent="-285750" fontAlgn="auto">
              <a:spcBef>
                <a:spcPts val="0"/>
              </a:spcBef>
              <a:spcAft>
                <a:spcPts val="0"/>
              </a:spcAft>
              <a:buFont typeface="Arial" panose="020B0604020202020204" pitchFamily="34" charset="0"/>
              <a:buChar char="•"/>
              <a:defRPr/>
            </a:pPr>
            <a:r>
              <a:rPr lang="en-US" dirty="0">
                <a:latin typeface="+mn-lt"/>
                <a:cs typeface="+mn-cs"/>
              </a:rPr>
              <a:t>Tool &amp; Die Machinist, 1938-42</a:t>
            </a:r>
          </a:p>
          <a:p>
            <a:pPr marL="285750" indent="-285750" fontAlgn="auto">
              <a:spcBef>
                <a:spcPts val="0"/>
              </a:spcBef>
              <a:spcAft>
                <a:spcPts val="0"/>
              </a:spcAft>
              <a:buFont typeface="Arial" panose="020B0604020202020204" pitchFamily="34" charset="0"/>
              <a:buChar char="•"/>
              <a:defRPr/>
            </a:pPr>
            <a:r>
              <a:rPr lang="en-US" dirty="0">
                <a:latin typeface="+mn-lt"/>
                <a:cs typeface="+mn-cs"/>
              </a:rPr>
              <a:t>Radar Specialist 1</a:t>
            </a:r>
            <a:r>
              <a:rPr lang="en-US" baseline="30000" dirty="0">
                <a:latin typeface="+mn-lt"/>
                <a:cs typeface="+mn-cs"/>
              </a:rPr>
              <a:t>st</a:t>
            </a:r>
            <a:r>
              <a:rPr lang="en-US" dirty="0">
                <a:latin typeface="+mn-lt"/>
                <a:cs typeface="+mn-cs"/>
              </a:rPr>
              <a:t> Class, US Navy, South Pacific, 1943-45</a:t>
            </a:r>
          </a:p>
          <a:p>
            <a:pPr marL="285750" indent="-285750" fontAlgn="auto">
              <a:spcBef>
                <a:spcPts val="0"/>
              </a:spcBef>
              <a:spcAft>
                <a:spcPts val="0"/>
              </a:spcAft>
              <a:buFont typeface="Arial" panose="020B0604020202020204" pitchFamily="34" charset="0"/>
              <a:buChar char="•"/>
              <a:defRPr/>
            </a:pPr>
            <a:r>
              <a:rPr lang="en-US" dirty="0">
                <a:latin typeface="+mn-lt"/>
                <a:cs typeface="+mn-cs"/>
              </a:rPr>
              <a:t>Electronic Technician, Purchasing Agent, IBM, 1947-74</a:t>
            </a:r>
          </a:p>
          <a:p>
            <a:pPr marL="285750" indent="-285750" fontAlgn="auto">
              <a:spcBef>
                <a:spcPts val="0"/>
              </a:spcBef>
              <a:spcAft>
                <a:spcPts val="0"/>
              </a:spcAft>
              <a:buFont typeface="Arial" panose="020B0604020202020204" pitchFamily="34" charset="0"/>
              <a:buChar char="•"/>
              <a:defRPr/>
            </a:pPr>
            <a:r>
              <a:rPr lang="en-US" dirty="0">
                <a:latin typeface="+mn-lt"/>
                <a:cs typeface="+mn-cs"/>
              </a:rPr>
              <a:t>Founder, Catskill Mountain Volunteer Ski Patrol, 1948</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7218</TotalTime>
  <Words>1709</Words>
  <Application>Microsoft Office PowerPoint</Application>
  <PresentationFormat>On-screen Show (4:3)</PresentationFormat>
  <Paragraphs>388</Paragraphs>
  <Slides>57</Slides>
  <Notes>7</Notes>
  <HiddenSlides>0</HiddenSlides>
  <MMClips>0</MMClips>
  <ScaleCrop>false</ScaleCrop>
  <HeadingPairs>
    <vt:vector size="8" baseType="variant">
      <vt:variant>
        <vt:lpstr>Fonts Used</vt:lpstr>
      </vt:variant>
      <vt:variant>
        <vt:i4>12</vt:i4>
      </vt:variant>
      <vt:variant>
        <vt:lpstr>Design Template</vt:lpstr>
      </vt:variant>
      <vt:variant>
        <vt:i4>38</vt:i4>
      </vt:variant>
      <vt:variant>
        <vt:lpstr>Embedded OLE Servers</vt:lpstr>
      </vt:variant>
      <vt:variant>
        <vt:i4>1</vt:i4>
      </vt:variant>
      <vt:variant>
        <vt:lpstr>Slide Titles</vt:lpstr>
      </vt:variant>
      <vt:variant>
        <vt:i4>57</vt:i4>
      </vt:variant>
    </vt:vector>
  </HeadingPairs>
  <TitlesOfParts>
    <vt:vector size="108" baseType="lpstr">
      <vt:lpstr>Arial</vt:lpstr>
      <vt:lpstr>Calibri</vt:lpstr>
      <vt:lpstr>Comic Sans MS</vt:lpstr>
      <vt:lpstr>Bodoni MT Black</vt:lpstr>
      <vt:lpstr>Algerian</vt:lpstr>
      <vt:lpstr>Times New Roman</vt:lpstr>
      <vt:lpstr>Times</vt:lpstr>
      <vt:lpstr>SimSun</vt:lpstr>
      <vt:lpstr>Broadway BT</vt:lpstr>
      <vt:lpstr>Cooper Black</vt:lpstr>
      <vt:lpstr>AR JULIAN</vt:lpstr>
      <vt:lpstr>Arial Unicode MS</vt:lpstr>
      <vt:lpstr>Office Theme</vt:lpstr>
      <vt:lpstr>3_Blank</vt:lpstr>
      <vt:lpstr>Default Design</vt:lpstr>
      <vt:lpstr>1_Default Design</vt:lpstr>
      <vt:lpstr>3_Blank</vt:lpstr>
      <vt:lpstr>3_Blank</vt:lpstr>
      <vt:lpstr>3_Blank</vt:lpstr>
      <vt:lpstr>3_Blank</vt:lpstr>
      <vt:lpstr>3_Blank</vt:lpstr>
      <vt:lpstr>3_Blank</vt:lpstr>
      <vt:lpstr>3_Blank</vt:lpstr>
      <vt:lpstr>3_Blank</vt:lpstr>
      <vt:lpstr>3_Blank</vt:lpstr>
      <vt:lpstr>3_Blank</vt:lpstr>
      <vt:lpstr>3_Blank</vt:lpstr>
      <vt:lpstr>Default Design</vt:lpstr>
      <vt:lpstr>Default Design</vt:lpstr>
      <vt:lpstr>Default Design</vt:lpstr>
      <vt:lpstr>Default Design</vt:lpstr>
      <vt:lpstr>Default Design</vt:lpstr>
      <vt:lpstr>Default Design</vt:lpstr>
      <vt:lpstr>Default Design</vt:lpstr>
      <vt:lpstr>Default Design</vt:lpstr>
      <vt:lpstr>Default Design</vt:lpstr>
      <vt:lpstr>Default Design</vt:lpstr>
      <vt:lpstr>Default Design</vt:lpstr>
      <vt:lpstr>1_Default Design</vt:lpstr>
      <vt:lpstr>1_Default Design</vt:lpstr>
      <vt:lpstr>1_Default Design</vt:lpstr>
      <vt:lpstr>1_Default Design</vt:lpstr>
      <vt:lpstr>1_Default Design</vt:lpstr>
      <vt:lpstr>1_Default Design</vt:lpstr>
      <vt:lpstr>1_Default Design</vt:lpstr>
      <vt:lpstr>1_Default Design</vt:lpstr>
      <vt:lpstr>1_Default Design</vt:lpstr>
      <vt:lpstr>1_Default Design</vt:lpstr>
      <vt:lpstr>1_Default Design</vt:lpstr>
      <vt:lpstr>1_Default Design</vt:lpstr>
      <vt:lpstr>Photo Editor Photo</vt:lpstr>
      <vt:lpstr>Setup</vt:lpstr>
      <vt:lpstr>Slide 2</vt:lpstr>
      <vt:lpstr>Slide 3</vt:lpstr>
      <vt:lpstr>Three Famous Applied Physicists</vt:lpstr>
      <vt:lpstr>Two Other Famous Applied Physicists</vt:lpstr>
      <vt:lpstr>...and Finally One More...</vt:lpstr>
      <vt:lpstr>But Wait…Yesterday!</vt:lpstr>
      <vt:lpstr>IBM</vt:lpstr>
      <vt:lpstr>Following In His Shoes</vt:lpstr>
      <vt:lpstr>Slide 10</vt:lpstr>
      <vt:lpstr>1953 Project Sage – IBM/MIT</vt:lpstr>
      <vt:lpstr>1954 TX-0: The First Transistor Computer</vt:lpstr>
      <vt:lpstr>Slide 13</vt:lpstr>
      <vt:lpstr>Slide 14</vt:lpstr>
      <vt:lpstr>Slide 15</vt:lpstr>
      <vt:lpstr>Little, 1963</vt:lpstr>
      <vt:lpstr>Polysulfur Nitride, (SNx)</vt:lpstr>
      <vt:lpstr>Slide 18</vt:lpstr>
      <vt:lpstr>Slide 19</vt:lpstr>
      <vt:lpstr>The Almaden 1-2-3 Story: 1986-89</vt:lpstr>
      <vt:lpstr>Slide 21</vt:lpstr>
      <vt:lpstr>Band of Brothers (and a Sister!) http://www.w2agz.com/The%20Picture%20Story.htm</vt:lpstr>
      <vt:lpstr>The Levitators</vt:lpstr>
      <vt:lpstr>The Praseodymium Paradox</vt:lpstr>
      <vt:lpstr>Selected Patents &amp; Patent Publications</vt:lpstr>
      <vt:lpstr>Selected PRLs</vt:lpstr>
      <vt:lpstr>EPRI</vt:lpstr>
      <vt:lpstr>Next In Her Shoes</vt:lpstr>
      <vt:lpstr>From this:..faster, smaller, cooler…and cheaper!</vt:lpstr>
      <vt:lpstr>Slide 30</vt:lpstr>
      <vt:lpstr>To this…</vt:lpstr>
      <vt:lpstr>…and this…</vt:lpstr>
      <vt:lpstr>…and this!</vt:lpstr>
      <vt:lpstr>…and…Finally This!</vt:lpstr>
      <vt:lpstr>Slide 35</vt:lpstr>
      <vt:lpstr>The Energy Enterprise...</vt:lpstr>
      <vt:lpstr>My Virtual Grandfather (@ 94)</vt:lpstr>
      <vt:lpstr>SuperCities &amp; SuperGrids</vt:lpstr>
      <vt:lpstr>The Future? Physics Today, November 1998</vt:lpstr>
      <vt:lpstr>W2AGZ &amp; Beyond</vt:lpstr>
      <vt:lpstr>Slide 41</vt:lpstr>
      <vt:lpstr>Slide 42</vt:lpstr>
      <vt:lpstr>Here’s Where We Are So Far</vt:lpstr>
      <vt:lpstr>Opportunities to Exploit the Keystone XL Pipeline ROW for the Dual Transport of Chemical and Electrical Energy</vt:lpstr>
      <vt:lpstr>Selected Popular Articles  (IBM, EPRI, W2AGZ)</vt:lpstr>
      <vt:lpstr>The Take-Home...</vt:lpstr>
      <vt:lpstr>“You can’t always get what you want…”</vt:lpstr>
      <vt:lpstr>“…you get what you need!”</vt:lpstr>
      <vt:lpstr>Slide 49</vt:lpstr>
      <vt:lpstr>Slide 50</vt:lpstr>
      <vt:lpstr>Physics of the Climate “Required Reading”</vt:lpstr>
      <vt:lpstr>Slide 52</vt:lpstr>
      <vt:lpstr>Slide 53</vt:lpstr>
      <vt:lpstr>PMG “IAP” Career Timeline</vt:lpstr>
      <vt:lpstr>Slide 55</vt:lpstr>
      <vt:lpstr>Slide 56</vt:lpstr>
      <vt:lpstr>Slide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Michael Grant</dc:creator>
  <cp:lastModifiedBy>pmpgrant</cp:lastModifiedBy>
  <cp:revision>127</cp:revision>
  <dcterms:created xsi:type="dcterms:W3CDTF">2006-08-16T00:00:00Z</dcterms:created>
  <dcterms:modified xsi:type="dcterms:W3CDTF">2014-10-08T01:30:18Z</dcterms:modified>
</cp:coreProperties>
</file>