
<file path=[Content_Types].xml><?xml version="1.0" encoding="utf-8"?>
<Types xmlns="http://schemas.openxmlformats.org/package/2006/content-types">
  <Default Extension="png" ContentType="image/png"/>
  <Default Extension="bin" ContentType="application/vnd.openxmlformats-officedocument.oleObject"/>
  <Default Extension="xls" ContentType="application/vnd.ms-excel"/>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62"/>
  </p:notesMasterIdLst>
  <p:sldIdLst>
    <p:sldId id="256" r:id="rId5"/>
    <p:sldId id="307" r:id="rId6"/>
    <p:sldId id="312" r:id="rId7"/>
    <p:sldId id="323" r:id="rId8"/>
    <p:sldId id="324" r:id="rId9"/>
    <p:sldId id="325" r:id="rId10"/>
    <p:sldId id="291" r:id="rId11"/>
    <p:sldId id="292" r:id="rId12"/>
    <p:sldId id="298" r:id="rId13"/>
    <p:sldId id="317" r:id="rId14"/>
    <p:sldId id="322" r:id="rId15"/>
    <p:sldId id="326" r:id="rId16"/>
    <p:sldId id="260" r:id="rId17"/>
    <p:sldId id="293" r:id="rId18"/>
    <p:sldId id="261" r:id="rId19"/>
    <p:sldId id="262" r:id="rId20"/>
    <p:sldId id="297" r:id="rId21"/>
    <p:sldId id="316" r:id="rId22"/>
    <p:sldId id="315" r:id="rId23"/>
    <p:sldId id="264" r:id="rId24"/>
    <p:sldId id="327" r:id="rId25"/>
    <p:sldId id="265" r:id="rId26"/>
    <p:sldId id="266" r:id="rId27"/>
    <p:sldId id="267" r:id="rId28"/>
    <p:sldId id="268" r:id="rId29"/>
    <p:sldId id="321" r:id="rId30"/>
    <p:sldId id="328" r:id="rId31"/>
    <p:sldId id="301" r:id="rId32"/>
    <p:sldId id="302" r:id="rId33"/>
    <p:sldId id="272" r:id="rId34"/>
    <p:sldId id="308" r:id="rId35"/>
    <p:sldId id="271" r:id="rId36"/>
    <p:sldId id="294" r:id="rId37"/>
    <p:sldId id="295" r:id="rId38"/>
    <p:sldId id="273" r:id="rId39"/>
    <p:sldId id="274" r:id="rId40"/>
    <p:sldId id="275" r:id="rId41"/>
    <p:sldId id="310" r:id="rId42"/>
    <p:sldId id="276" r:id="rId43"/>
    <p:sldId id="277" r:id="rId44"/>
    <p:sldId id="278" r:id="rId45"/>
    <p:sldId id="279" r:id="rId46"/>
    <p:sldId id="263" r:id="rId47"/>
    <p:sldId id="303" r:id="rId48"/>
    <p:sldId id="280" r:id="rId49"/>
    <p:sldId id="281" r:id="rId50"/>
    <p:sldId id="284" r:id="rId51"/>
    <p:sldId id="283" r:id="rId52"/>
    <p:sldId id="285" r:id="rId53"/>
    <p:sldId id="300" r:id="rId54"/>
    <p:sldId id="305" r:id="rId55"/>
    <p:sldId id="309" r:id="rId56"/>
    <p:sldId id="314" r:id="rId57"/>
    <p:sldId id="299" r:id="rId58"/>
    <p:sldId id="288" r:id="rId59"/>
    <p:sldId id="289" r:id="rId60"/>
    <p:sldId id="306" r:id="rId6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99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101" d="100"/>
          <a:sy n="101" d="100"/>
        </p:scale>
        <p:origin x="-1038"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57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image" Target="../media/image3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3.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4.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D4E20F41-66C0-4E85-8EB0-927D6C387D06}" type="datetimeFigureOut">
              <a:rPr lang="en-US"/>
              <a:pPr>
                <a:defRPr/>
              </a:pPr>
              <a:t>11/21/2014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EA13FCDF-34C8-4EEC-91EC-2CBA5BFCA805}" type="slidenum">
              <a:rPr lang="en-US"/>
              <a:pPr>
                <a:defRPr/>
              </a:pPr>
              <a:t>‹#›</a:t>
            </a:fld>
            <a:endParaRPr lang="en-US"/>
          </a:p>
        </p:txBody>
      </p:sp>
    </p:spTree>
    <p:extLst>
      <p:ext uri="{BB962C8B-B14F-4D97-AF65-F5344CB8AC3E}">
        <p14:creationId xmlns:p14="http://schemas.microsoft.com/office/powerpoint/2010/main" val="4792196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855A266-D2C5-475C-A6AC-AECD15B5EE99}"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6393698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1BD98E4-AC6B-4620-856B-4217DEA550F8}" type="slidenum">
              <a:rPr lang="en-US" altLang="en-US" smtClean="0">
                <a:latin typeface="Arial" charset="0"/>
                <a:cs typeface="Arial" charset="0"/>
              </a:rPr>
              <a:pPr fontAlgn="base">
                <a:spcBef>
                  <a:spcPct val="0"/>
                </a:spcBef>
                <a:spcAft>
                  <a:spcPct val="0"/>
                </a:spcAft>
              </a:pPr>
              <a:t>56</a:t>
            </a:fld>
            <a:endParaRPr lang="en-US" altLang="en-US" smtClean="0">
              <a:latin typeface="Arial" charset="0"/>
              <a:cs typeface="Arial" charset="0"/>
            </a:endParaRPr>
          </a:p>
        </p:txBody>
      </p:sp>
      <p:sp>
        <p:nvSpPr>
          <p:cNvPr id="112642" name="Rectangle 7"/>
          <p:cNvSpPr txBox="1">
            <a:spLocks noGrp="1" noChangeArrowheads="1"/>
          </p:cNvSpPr>
          <p:nvPr/>
        </p:nvSpPr>
        <p:spPr bwMode="auto">
          <a:xfrm>
            <a:off x="3884613" y="8683625"/>
            <a:ext cx="2971800" cy="458788"/>
          </a:xfrm>
          <a:prstGeom prst="rect">
            <a:avLst/>
          </a:prstGeom>
          <a:noFill/>
          <a:ln w="9525">
            <a:noFill/>
            <a:miter lim="800000"/>
            <a:headEnd/>
            <a:tailEnd/>
          </a:ln>
        </p:spPr>
        <p:txBody>
          <a:bodyPr lIns="91422" tIns="45711" rIns="91422" bIns="45711" anchor="b"/>
          <a:lstStyle/>
          <a:p>
            <a:pPr algn="r"/>
            <a:fld id="{6D504ECC-C03F-4FC4-8729-CC420BE08A61}" type="slidenum">
              <a:rPr lang="en-US" altLang="en-US" sz="1100"/>
              <a:pPr algn="r"/>
              <a:t>56</a:t>
            </a:fld>
            <a:endParaRPr lang="en-US" altLang="en-US" sz="1100"/>
          </a:p>
        </p:txBody>
      </p:sp>
      <p:sp>
        <p:nvSpPr>
          <p:cNvPr id="112643" name="Rectangle 2"/>
          <p:cNvSpPr>
            <a:spLocks noGrp="1" noRot="1" noChangeAspect="1" noChangeArrowheads="1" noTextEdit="1"/>
          </p:cNvSpPr>
          <p:nvPr>
            <p:ph type="sldImg"/>
          </p:nvPr>
        </p:nvSpPr>
        <p:spPr bwMode="auto">
          <a:xfrm>
            <a:off x="1152525" y="692150"/>
            <a:ext cx="4554538" cy="3416300"/>
          </a:xfrm>
          <a:noFill/>
          <a:ln>
            <a:solidFill>
              <a:srgbClr val="000000"/>
            </a:solidFill>
            <a:miter lim="800000"/>
            <a:headEnd/>
            <a:tailEnd/>
          </a:ln>
        </p:spPr>
      </p:sp>
      <p:sp>
        <p:nvSpPr>
          <p:cNvPr id="112644" name="Rectangle 3"/>
          <p:cNvSpPr>
            <a:spLocks noGrp="1" noChangeArrowheads="1"/>
          </p:cNvSpPr>
          <p:nvPr>
            <p:ph type="body" idx="1"/>
          </p:nvPr>
        </p:nvSpPr>
        <p:spPr bwMode="auto">
          <a:xfrm>
            <a:off x="915988" y="4340225"/>
            <a:ext cx="5026025" cy="4446588"/>
          </a:xfrm>
          <a:noFill/>
        </p:spPr>
        <p:txBody>
          <a:bodyPr wrap="square" lIns="91422" tIns="45711" rIns="91422" bIns="45711" numCol="1" anchor="t" anchorCtr="0" compatLnSpc="1">
            <a:prstTxWarp prst="textNoShape">
              <a:avLst/>
            </a:prstTxWarp>
          </a:bodyPr>
          <a:lstStyle/>
          <a:p>
            <a:pPr eaLnBrk="1" hangingPunct="1">
              <a:spcBef>
                <a:spcPct val="0"/>
              </a:spcBef>
            </a:pPr>
            <a:endParaRPr lang="en-US" altLang="en-US" smtClean="0">
              <a:latin typeface="Arial" charset="0"/>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7D05C56-63A9-4ECF-B822-12C4021C733D}"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9448304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7D05C56-63A9-4ECF-B822-12C4021C733D}"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4077416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89BB85C-6C8F-4DC0-B673-19886EAFF39A}" type="slidenum">
              <a:rPr lang="en-US" altLang="en-US" smtClean="0">
                <a:solidFill>
                  <a:srgbClr val="000000"/>
                </a:solidFill>
                <a:latin typeface="Arial" charset="0"/>
                <a:cs typeface="Arial" charset="0"/>
              </a:rPr>
              <a:pPr fontAlgn="base">
                <a:spcBef>
                  <a:spcPct val="0"/>
                </a:spcBef>
                <a:spcAft>
                  <a:spcPct val="0"/>
                </a:spcAft>
              </a:pPr>
              <a:t>16</a:t>
            </a:fld>
            <a:endParaRPr lang="en-US" altLang="en-US" smtClean="0">
              <a:solidFill>
                <a:srgbClr val="000000"/>
              </a:solidFill>
              <a:latin typeface="Arial" charset="0"/>
              <a:cs typeface="Arial" charset="0"/>
            </a:endParaRPr>
          </a:p>
        </p:txBody>
      </p:sp>
      <p:sp>
        <p:nvSpPr>
          <p:cNvPr id="63490" name="Slide Image Placeholder 1"/>
          <p:cNvSpPr>
            <a:spLocks noGrp="1" noRot="1" noChangeAspect="1" noTextEdit="1"/>
          </p:cNvSpPr>
          <p:nvPr>
            <p:ph type="sldImg"/>
          </p:nvPr>
        </p:nvSpPr>
        <p:spPr bwMode="auto">
          <a:xfrm>
            <a:off x="1144588" y="685800"/>
            <a:ext cx="4570412" cy="3427413"/>
          </a:xfrm>
          <a:noFill/>
          <a:ln>
            <a:solidFill>
              <a:srgbClr val="000000"/>
            </a:solidFill>
            <a:miter lim="800000"/>
            <a:headEnd/>
            <a:tailEnd/>
          </a:ln>
        </p:spPr>
      </p:sp>
      <p:sp>
        <p:nvSpPr>
          <p:cNvPr id="63491" name="Notes Placeholder 2"/>
          <p:cNvSpPr>
            <a:spLocks noGrp="1"/>
          </p:cNvSpPr>
          <p:nvPr>
            <p:ph type="body" idx="1"/>
          </p:nvPr>
        </p:nvSpPr>
        <p:spPr bwMode="auto">
          <a:xfrm>
            <a:off x="684213" y="4343400"/>
            <a:ext cx="5489575" cy="4114800"/>
          </a:xfrm>
          <a:noFill/>
        </p:spPr>
        <p:txBody>
          <a:bodyPr wrap="square" lIns="91422" tIns="45711" rIns="91422" bIns="45711" numCol="1" anchor="t" anchorCtr="0" compatLnSpc="1">
            <a:prstTxWarp prst="textNoShape">
              <a:avLst/>
            </a:prstTxWarp>
          </a:bodyPr>
          <a:lstStyle/>
          <a:p>
            <a:pPr eaLnBrk="1" hangingPunct="1">
              <a:spcBef>
                <a:spcPct val="0"/>
              </a:spcBef>
            </a:pPr>
            <a:endParaRPr lang="en-US" altLang="en-US" smtClean="0">
              <a:latin typeface="Arial" charset="0"/>
              <a:cs typeface="Arial" charset="0"/>
            </a:endParaRPr>
          </a:p>
        </p:txBody>
      </p:sp>
      <p:sp>
        <p:nvSpPr>
          <p:cNvPr id="63492" name="Slide Number Placeholder 3"/>
          <p:cNvSpPr txBox="1">
            <a:spLocks noGrp="1"/>
          </p:cNvSpPr>
          <p:nvPr/>
        </p:nvSpPr>
        <p:spPr bwMode="auto">
          <a:xfrm>
            <a:off x="3884613" y="8683625"/>
            <a:ext cx="2971800" cy="458788"/>
          </a:xfrm>
          <a:prstGeom prst="rect">
            <a:avLst/>
          </a:prstGeom>
          <a:noFill/>
          <a:ln w="9525">
            <a:noFill/>
            <a:miter lim="800000"/>
            <a:headEnd/>
            <a:tailEnd/>
          </a:ln>
        </p:spPr>
        <p:txBody>
          <a:bodyPr lIns="91422" tIns="45711" rIns="91422" bIns="45711" anchor="b"/>
          <a:lstStyle/>
          <a:p>
            <a:pPr algn="r"/>
            <a:fld id="{7AC16886-06A3-42DA-960D-FB53E6130F85}" type="slidenum">
              <a:rPr lang="en-US" altLang="en-US" sz="1100">
                <a:solidFill>
                  <a:srgbClr val="000000"/>
                </a:solidFill>
              </a:rPr>
              <a:pPr algn="r"/>
              <a:t>16</a:t>
            </a:fld>
            <a:endParaRPr lang="en-US" altLang="en-US" sz="1100">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lvl1pPr>
              <a:defRPr sz="3600" b="1">
                <a:solidFill>
                  <a:srgbClr val="00CC99"/>
                </a:solidFill>
                <a:latin typeface="Times New Roman" pitchFamily="18" charset="0"/>
              </a:defRPr>
            </a:lvl1pPr>
            <a:lvl2pPr marL="741167" indent="-285064">
              <a:defRPr sz="3600" b="1">
                <a:solidFill>
                  <a:srgbClr val="00CC99"/>
                </a:solidFill>
                <a:latin typeface="Times New Roman" pitchFamily="18" charset="0"/>
              </a:defRPr>
            </a:lvl2pPr>
            <a:lvl3pPr marL="1140257" indent="-228051">
              <a:defRPr sz="3600" b="1">
                <a:solidFill>
                  <a:srgbClr val="00CC99"/>
                </a:solidFill>
                <a:latin typeface="Times New Roman" pitchFamily="18" charset="0"/>
              </a:defRPr>
            </a:lvl3pPr>
            <a:lvl4pPr marL="1596360" indent="-228051">
              <a:defRPr sz="3600" b="1">
                <a:solidFill>
                  <a:srgbClr val="00CC99"/>
                </a:solidFill>
                <a:latin typeface="Times New Roman" pitchFamily="18" charset="0"/>
              </a:defRPr>
            </a:lvl4pPr>
            <a:lvl5pPr marL="2052462" indent="-228051">
              <a:defRPr sz="3600" b="1">
                <a:solidFill>
                  <a:srgbClr val="00CC99"/>
                </a:solidFill>
                <a:latin typeface="Times New Roman" pitchFamily="18" charset="0"/>
              </a:defRPr>
            </a:lvl5pPr>
            <a:lvl6pPr marL="2508565" indent="-228051" eaLnBrk="0" fontAlgn="base" hangingPunct="0">
              <a:spcBef>
                <a:spcPct val="0"/>
              </a:spcBef>
              <a:spcAft>
                <a:spcPct val="0"/>
              </a:spcAft>
              <a:defRPr sz="3600" b="1">
                <a:solidFill>
                  <a:srgbClr val="00CC99"/>
                </a:solidFill>
                <a:latin typeface="Times New Roman" pitchFamily="18" charset="0"/>
              </a:defRPr>
            </a:lvl6pPr>
            <a:lvl7pPr marL="2964668" indent="-228051" eaLnBrk="0" fontAlgn="base" hangingPunct="0">
              <a:spcBef>
                <a:spcPct val="0"/>
              </a:spcBef>
              <a:spcAft>
                <a:spcPct val="0"/>
              </a:spcAft>
              <a:defRPr sz="3600" b="1">
                <a:solidFill>
                  <a:srgbClr val="00CC99"/>
                </a:solidFill>
                <a:latin typeface="Times New Roman" pitchFamily="18" charset="0"/>
              </a:defRPr>
            </a:lvl7pPr>
            <a:lvl8pPr marL="3420770" indent="-228051" eaLnBrk="0" fontAlgn="base" hangingPunct="0">
              <a:spcBef>
                <a:spcPct val="0"/>
              </a:spcBef>
              <a:spcAft>
                <a:spcPct val="0"/>
              </a:spcAft>
              <a:defRPr sz="3600" b="1">
                <a:solidFill>
                  <a:srgbClr val="00CC99"/>
                </a:solidFill>
                <a:latin typeface="Times New Roman" pitchFamily="18" charset="0"/>
              </a:defRPr>
            </a:lvl8pPr>
            <a:lvl9pPr marL="3876873" indent="-228051" eaLnBrk="0" fontAlgn="base" hangingPunct="0">
              <a:spcBef>
                <a:spcPct val="0"/>
              </a:spcBef>
              <a:spcAft>
                <a:spcPct val="0"/>
              </a:spcAft>
              <a:defRPr sz="3600" b="1">
                <a:solidFill>
                  <a:srgbClr val="00CC99"/>
                </a:solidFill>
                <a:latin typeface="Times New Roman" pitchFamily="18" charset="0"/>
              </a:defRPr>
            </a:lvl9pPr>
          </a:lstStyle>
          <a:p>
            <a:fld id="{EE81F0C5-5823-4BAD-AD00-038906CA6D96}" type="slidenum">
              <a:rPr lang="en-US" altLang="en-US" sz="1200" b="0">
                <a:solidFill>
                  <a:schemeClr val="tx1"/>
                </a:solidFill>
              </a:rPr>
              <a:pPr/>
              <a:t>21</a:t>
            </a:fld>
            <a:endParaRPr lang="en-US" altLang="en-US" sz="1200" b="0">
              <a:solidFill>
                <a:schemeClr val="tx1"/>
              </a:solidFill>
            </a:endParaRPr>
          </a:p>
        </p:txBody>
      </p:sp>
      <p:sp>
        <p:nvSpPr>
          <p:cNvPr id="52227" name="Rectangle 2"/>
          <p:cNvSpPr>
            <a:spLocks noGrp="1" noRot="1" noChangeAspect="1" noChangeArrowheads="1" noTextEdit="1"/>
          </p:cNvSpPr>
          <p:nvPr>
            <p:ph type="sldImg"/>
          </p:nvPr>
        </p:nvSpPr>
        <p:spPr>
          <a:xfrm>
            <a:off x="1304925" y="768350"/>
            <a:ext cx="4252913" cy="3190875"/>
          </a:xfrm>
          <a:ln/>
        </p:spPr>
      </p:sp>
      <p:sp>
        <p:nvSpPr>
          <p:cNvPr id="52228" name="Rectangle 3"/>
          <p:cNvSpPr>
            <a:spLocks noGrp="1" noChangeArrowheads="1"/>
          </p:cNvSpPr>
          <p:nvPr>
            <p:ph type="body" idx="1"/>
          </p:nvPr>
        </p:nvSpPr>
        <p:spPr>
          <a:xfrm>
            <a:off x="915033" y="4343875"/>
            <a:ext cx="5027934" cy="4114167"/>
          </a:xfrm>
          <a:noFill/>
        </p:spPr>
        <p:txBody>
          <a:bodyPr lIns="89787" tIns="44893" rIns="89787" bIns="44893"/>
          <a:lstStyle/>
          <a:p>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31F4B15-D1C7-47C8-8B9F-5A471E0A03A5}" type="slidenum">
              <a:rPr lang="en-US" altLang="en-US" smtClean="0">
                <a:latin typeface="Arial" charset="0"/>
                <a:cs typeface="Arial" charset="0"/>
              </a:rPr>
              <a:pPr fontAlgn="base">
                <a:spcBef>
                  <a:spcPct val="0"/>
                </a:spcBef>
                <a:spcAft>
                  <a:spcPct val="0"/>
                </a:spcAft>
              </a:pPr>
              <a:t>46</a:t>
            </a:fld>
            <a:endParaRPr lang="en-US" altLang="en-US" smtClean="0">
              <a:latin typeface="Arial" charset="0"/>
              <a:cs typeface="Arial" charset="0"/>
            </a:endParaRPr>
          </a:p>
        </p:txBody>
      </p:sp>
      <p:sp>
        <p:nvSpPr>
          <p:cNvPr id="93186" name="Rectangle 7"/>
          <p:cNvSpPr txBox="1">
            <a:spLocks noGrp="1" noChangeArrowheads="1"/>
          </p:cNvSpPr>
          <p:nvPr/>
        </p:nvSpPr>
        <p:spPr bwMode="auto">
          <a:xfrm>
            <a:off x="3884613" y="8683625"/>
            <a:ext cx="2971800" cy="458788"/>
          </a:xfrm>
          <a:prstGeom prst="rect">
            <a:avLst/>
          </a:prstGeom>
          <a:noFill/>
          <a:ln w="9525">
            <a:noFill/>
            <a:miter lim="800000"/>
            <a:headEnd/>
            <a:tailEnd/>
          </a:ln>
        </p:spPr>
        <p:txBody>
          <a:bodyPr lIns="91422" tIns="45711" rIns="91422" bIns="45711" anchor="b"/>
          <a:lstStyle/>
          <a:p>
            <a:pPr algn="r"/>
            <a:fld id="{B2BF048E-E398-41C3-AFC6-4C96FA550680}" type="slidenum">
              <a:rPr lang="en-US" altLang="en-US" sz="1100">
                <a:solidFill>
                  <a:srgbClr val="000000"/>
                </a:solidFill>
              </a:rPr>
              <a:pPr algn="r"/>
              <a:t>46</a:t>
            </a:fld>
            <a:endParaRPr lang="en-US" altLang="en-US" sz="1100">
              <a:solidFill>
                <a:srgbClr val="000000"/>
              </a:solidFill>
            </a:endParaRPr>
          </a:p>
        </p:txBody>
      </p:sp>
      <p:sp>
        <p:nvSpPr>
          <p:cNvPr id="93187" name="Rectangle 7"/>
          <p:cNvSpPr txBox="1">
            <a:spLocks noGrp="1" noChangeArrowheads="1"/>
          </p:cNvSpPr>
          <p:nvPr/>
        </p:nvSpPr>
        <p:spPr bwMode="auto">
          <a:xfrm>
            <a:off x="3884613" y="8683625"/>
            <a:ext cx="2971800" cy="458788"/>
          </a:xfrm>
          <a:prstGeom prst="rect">
            <a:avLst/>
          </a:prstGeom>
          <a:noFill/>
          <a:ln w="9525">
            <a:noFill/>
            <a:miter lim="800000"/>
            <a:headEnd/>
            <a:tailEnd/>
          </a:ln>
        </p:spPr>
        <p:txBody>
          <a:bodyPr lIns="91403" tIns="45703" rIns="91403" bIns="45703" anchor="b"/>
          <a:lstStyle/>
          <a:p>
            <a:pPr algn="r" defTabSz="865188"/>
            <a:fld id="{35FB6F5A-5F13-4F74-82BE-BD063725B00D}" type="slidenum">
              <a:rPr lang="en-US" altLang="en-US" sz="1000">
                <a:solidFill>
                  <a:srgbClr val="000000"/>
                </a:solidFill>
                <a:latin typeface="Calibri" pitchFamily="34" charset="0"/>
              </a:rPr>
              <a:pPr algn="r" defTabSz="865188"/>
              <a:t>46</a:t>
            </a:fld>
            <a:endParaRPr lang="en-US" altLang="en-US" sz="1000">
              <a:solidFill>
                <a:srgbClr val="000000"/>
              </a:solidFill>
              <a:latin typeface="Calibri" pitchFamily="34" charset="0"/>
            </a:endParaRPr>
          </a:p>
        </p:txBody>
      </p:sp>
      <p:sp>
        <p:nvSpPr>
          <p:cNvPr id="93188" name="Rectangle 2"/>
          <p:cNvSpPr>
            <a:spLocks noGrp="1" noRot="1" noChangeAspect="1" noChangeArrowheads="1" noTextEdit="1"/>
          </p:cNvSpPr>
          <p:nvPr>
            <p:ph type="sldImg"/>
          </p:nvPr>
        </p:nvSpPr>
        <p:spPr bwMode="auto">
          <a:xfrm>
            <a:off x="1146175" y="685800"/>
            <a:ext cx="4567238" cy="3425825"/>
          </a:xfrm>
          <a:noFill/>
          <a:ln>
            <a:solidFill>
              <a:srgbClr val="000000"/>
            </a:solidFill>
            <a:miter lim="800000"/>
            <a:headEnd/>
            <a:tailEnd/>
          </a:ln>
        </p:spPr>
      </p:sp>
      <p:sp>
        <p:nvSpPr>
          <p:cNvPr id="93189" name="Rectangle 3"/>
          <p:cNvSpPr>
            <a:spLocks noGrp="1" noChangeArrowheads="1"/>
          </p:cNvSpPr>
          <p:nvPr>
            <p:ph type="body" idx="1"/>
          </p:nvPr>
        </p:nvSpPr>
        <p:spPr bwMode="auto">
          <a:xfrm>
            <a:off x="684213" y="4343400"/>
            <a:ext cx="5489575" cy="4114800"/>
          </a:xfrm>
          <a:noFill/>
        </p:spPr>
        <p:txBody>
          <a:bodyPr wrap="square" lIns="91403" tIns="45703" rIns="91403" bIns="45703" numCol="1" anchor="t" anchorCtr="0" compatLnSpc="1">
            <a:prstTxWarp prst="textNoShape">
              <a:avLst/>
            </a:prstTxWarp>
          </a:bodyPr>
          <a:lstStyle/>
          <a:p>
            <a:pPr eaLnBrk="1" hangingPunct="1">
              <a:spcBef>
                <a:spcPct val="0"/>
              </a:spcBef>
            </a:pPr>
            <a:r>
              <a:rPr lang="en-US" altLang="en-US" b="1" smtClean="0">
                <a:latin typeface="Arial" charset="0"/>
                <a:cs typeface="Arial" charset="0"/>
              </a:rPr>
              <a:t>The Vision Concept</a:t>
            </a:r>
            <a:r>
              <a:rPr lang="en-US" altLang="en-US" smtClean="0">
                <a:latin typeface="Arial" charset="0"/>
                <a:cs typeface="Arial" charset="0"/>
              </a:rPr>
              <a:t/>
            </a:r>
            <a:br>
              <a:rPr lang="en-US" altLang="en-US" smtClean="0">
                <a:latin typeface="Arial" charset="0"/>
                <a:cs typeface="Arial" charset="0"/>
              </a:rPr>
            </a:br>
            <a:r>
              <a:rPr lang="en-US" altLang="en-US" u="sng" smtClean="0">
                <a:latin typeface="Arial" charset="0"/>
                <a:cs typeface="Arial" charset="0"/>
              </a:rPr>
              <a:t>Talking Points</a:t>
            </a:r>
            <a:endParaRPr lang="en-US" altLang="en-US" smtClean="0">
              <a:latin typeface="Arial" charset="0"/>
              <a:cs typeface="Arial" charset="0"/>
            </a:endParaRPr>
          </a:p>
          <a:p>
            <a:pPr eaLnBrk="1" hangingPunct="1">
              <a:spcBef>
                <a:spcPct val="0"/>
              </a:spcBef>
            </a:pPr>
            <a:r>
              <a:rPr lang="en-US" altLang="en-US" smtClean="0">
                <a:latin typeface="Arial" charset="0"/>
                <a:cs typeface="Arial" charset="0"/>
              </a:rPr>
              <a:t>The green, enviro- eco-gentle symbiosis of nuclear, hydrogen and superconductivity can be pictured in two limiting forms:</a:t>
            </a:r>
          </a:p>
          <a:p>
            <a:pPr lvl="1" eaLnBrk="1" hangingPunct="1">
              <a:spcBef>
                <a:spcPct val="0"/>
              </a:spcBef>
            </a:pPr>
            <a:r>
              <a:rPr lang="en-US" altLang="en-US" b="1" smtClean="0">
                <a:latin typeface="Arial" charset="0"/>
                <a:cs typeface="Arial" charset="0"/>
              </a:rPr>
              <a:t> </a:t>
            </a:r>
            <a:r>
              <a:rPr lang="en-US" altLang="en-US" smtClean="0">
                <a:latin typeface="Arial" charset="0"/>
                <a:cs typeface="Arial" charset="0"/>
              </a:rPr>
              <a:t>That of a “SuperGrid,” spanning a nation and perhaps even a continent.  Throughout the spine of the hydrogen-electricity transmission system would be located nuclear power plants spaced apart on a length scale of 50 – 100 km, supplying both hydrogen and electricity – hydricity -into the network.</a:t>
            </a:r>
          </a:p>
          <a:p>
            <a:pPr lvl="1" eaLnBrk="1" hangingPunct="1">
              <a:spcBef>
                <a:spcPct val="0"/>
              </a:spcBef>
            </a:pPr>
            <a:r>
              <a:rPr lang="en-US" altLang="en-US" smtClean="0">
                <a:latin typeface="Arial" charset="0"/>
                <a:cs typeface="Arial" charset="0"/>
              </a:rPr>
              <a:t> That of a “SuperCity,” comprising an urban residential/commercial/industrial complex of perhaps 2-3 million people.  Hydrogen for personal and bus transportation, space conditioning and thermal processing, and electricity for all other power applications would be supplied by one or two peripheral nuclear power plants.  These plants would be sited in connection with waste disposal and recycling facilities.  Oxygen as a byproduct of hydrogen production would add in sewage and waste treatment and fire the combustion of waste biomass (zero-sum CO</a:t>
            </a:r>
            <a:r>
              <a:rPr lang="en-US" altLang="en-US" baseline="-25000" smtClean="0">
                <a:latin typeface="Arial" charset="0"/>
                <a:cs typeface="Arial" charset="0"/>
              </a:rPr>
              <a:t>2</a:t>
            </a:r>
            <a:r>
              <a:rPr lang="en-US" altLang="en-US" smtClean="0">
                <a:latin typeface="Arial" charset="0"/>
                <a:cs typeface="Arial" charset="0"/>
              </a:rPr>
              <a:t> emission), including methane decay gas, to supplement the nuclear-generated electrical power.  In addition, all structures would housed under roofs engineered to supply both thermal and photovoltaic solar energy (“Solar roofs” do not require use of additional land area and thus are in accord with the enviro-eco-gentle paradigm.</a:t>
            </a:r>
          </a:p>
          <a:p>
            <a:pPr eaLnBrk="1" hangingPunct="1">
              <a:spcBef>
                <a:spcPct val="0"/>
              </a:spcBef>
            </a:pPr>
            <a:r>
              <a:rPr lang="en-US" altLang="en-US" smtClean="0">
                <a:latin typeface="Arial" charset="0"/>
                <a:cs typeface="Arial" charset="0"/>
              </a:rPr>
              <a:t>A number of intermediary regional configurations also could be contemplated.</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0FFCD18-4790-47CC-8BC5-9CFCCDABEC3F}" type="slidenum">
              <a:rPr lang="en-US" altLang="en-US" smtClean="0">
                <a:solidFill>
                  <a:srgbClr val="000000"/>
                </a:solidFill>
                <a:latin typeface="Times New Roman" pitchFamily="18" charset="0"/>
                <a:cs typeface="Arial" charset="0"/>
              </a:rPr>
              <a:pPr fontAlgn="base">
                <a:spcBef>
                  <a:spcPct val="0"/>
                </a:spcBef>
                <a:spcAft>
                  <a:spcPct val="0"/>
                </a:spcAft>
              </a:pPr>
              <a:t>49</a:t>
            </a:fld>
            <a:endParaRPr lang="en-US" altLang="en-US" smtClean="0">
              <a:solidFill>
                <a:srgbClr val="000000"/>
              </a:solidFill>
              <a:latin typeface="Times New Roman" pitchFamily="18" charset="0"/>
              <a:cs typeface="Arial" charset="0"/>
            </a:endParaRPr>
          </a:p>
        </p:txBody>
      </p:sp>
      <p:sp>
        <p:nvSpPr>
          <p:cNvPr id="99331" name="Rectangle 7"/>
          <p:cNvSpPr txBox="1">
            <a:spLocks noGrp="1" noChangeArrowheads="1"/>
          </p:cNvSpPr>
          <p:nvPr/>
        </p:nvSpPr>
        <p:spPr bwMode="auto">
          <a:xfrm>
            <a:off x="3884613" y="8685213"/>
            <a:ext cx="2970212" cy="455612"/>
          </a:xfrm>
          <a:prstGeom prst="rect">
            <a:avLst/>
          </a:prstGeom>
          <a:noFill/>
          <a:ln w="9525">
            <a:noFill/>
            <a:miter lim="800000"/>
            <a:headEnd/>
            <a:tailEnd/>
          </a:ln>
        </p:spPr>
        <p:txBody>
          <a:bodyPr lIns="89990" tIns="46795" rIns="89990" bIns="46795" anchor="b"/>
          <a:lstStyle/>
          <a:p>
            <a:pPr algn="r" defTabSz="442913">
              <a:buSzPct val="100000"/>
              <a:tabLst>
                <a:tab pos="0" algn="l"/>
                <a:tab pos="912813" algn="l"/>
                <a:tab pos="1828800" algn="l"/>
                <a:tab pos="2741613" algn="l"/>
                <a:tab pos="3656013" algn="l"/>
                <a:tab pos="4570413" algn="l"/>
                <a:tab pos="5484813" algn="l"/>
                <a:tab pos="6399213" algn="l"/>
                <a:tab pos="7313613" algn="l"/>
                <a:tab pos="8228013" algn="l"/>
                <a:tab pos="9142413" algn="l"/>
                <a:tab pos="10056813" algn="l"/>
              </a:tabLst>
            </a:pPr>
            <a:fld id="{A5B31F8D-8478-4703-8CF6-D1187437E143}" type="slidenum">
              <a:rPr lang="en-US" altLang="en-US" sz="1200">
                <a:solidFill>
                  <a:srgbClr val="000000"/>
                </a:solidFill>
                <a:ea typeface="Arial Unicode MS" pitchFamily="34" charset="-128"/>
                <a:cs typeface="Arial Unicode MS" pitchFamily="34" charset="-128"/>
              </a:rPr>
              <a:pPr algn="r" defTabSz="442913">
                <a:buSzPct val="100000"/>
                <a:tabLst>
                  <a:tab pos="0" algn="l"/>
                  <a:tab pos="912813" algn="l"/>
                  <a:tab pos="1828800" algn="l"/>
                  <a:tab pos="2741613" algn="l"/>
                  <a:tab pos="3656013" algn="l"/>
                  <a:tab pos="4570413" algn="l"/>
                  <a:tab pos="5484813" algn="l"/>
                  <a:tab pos="6399213" algn="l"/>
                  <a:tab pos="7313613" algn="l"/>
                  <a:tab pos="8228013" algn="l"/>
                  <a:tab pos="9142413" algn="l"/>
                  <a:tab pos="10056813" algn="l"/>
                </a:tabLst>
              </a:pPr>
              <a:t>49</a:t>
            </a:fld>
            <a:endParaRPr lang="en-US" altLang="en-US" sz="1200">
              <a:solidFill>
                <a:srgbClr val="000000"/>
              </a:solidFill>
              <a:ea typeface="Arial Unicode MS" pitchFamily="34" charset="-128"/>
              <a:cs typeface="Arial Unicode MS" pitchFamily="34" charset="-128"/>
            </a:endParaRPr>
          </a:p>
        </p:txBody>
      </p:sp>
      <p:sp>
        <p:nvSpPr>
          <p:cNvPr id="99332"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89990" tIns="46795" rIns="89990" bIns="46795" anchor="b"/>
          <a:lstStyle/>
          <a:p>
            <a:pPr algn="r" defTabSz="442913">
              <a:buSzPct val="100000"/>
              <a:tabLst>
                <a:tab pos="0" algn="l"/>
                <a:tab pos="887413" algn="l"/>
                <a:tab pos="1774825" algn="l"/>
                <a:tab pos="2662238" algn="l"/>
                <a:tab pos="3549650" algn="l"/>
                <a:tab pos="4435475" algn="l"/>
                <a:tab pos="5322888" algn="l"/>
                <a:tab pos="6210300" algn="l"/>
                <a:tab pos="7097713" algn="l"/>
                <a:tab pos="7985125" algn="l"/>
                <a:tab pos="8872538" algn="l"/>
                <a:tab pos="9759950" algn="l"/>
              </a:tabLst>
            </a:pPr>
            <a:fld id="{2386875A-F11A-425C-B572-A9FEBFCB91D7}" type="slidenum">
              <a:rPr lang="en-US" altLang="en-US" sz="1200">
                <a:solidFill>
                  <a:srgbClr val="000000"/>
                </a:solidFill>
                <a:ea typeface="SimSun" pitchFamily="2" charset="-122"/>
              </a:rPr>
              <a:pPr algn="r" defTabSz="442913">
                <a:buSzPct val="100000"/>
                <a:tabLst>
                  <a:tab pos="0" algn="l"/>
                  <a:tab pos="887413" algn="l"/>
                  <a:tab pos="1774825" algn="l"/>
                  <a:tab pos="2662238" algn="l"/>
                  <a:tab pos="3549650" algn="l"/>
                  <a:tab pos="4435475" algn="l"/>
                  <a:tab pos="5322888" algn="l"/>
                  <a:tab pos="6210300" algn="l"/>
                  <a:tab pos="7097713" algn="l"/>
                  <a:tab pos="7985125" algn="l"/>
                  <a:tab pos="8872538" algn="l"/>
                  <a:tab pos="9759950" algn="l"/>
                </a:tabLst>
              </a:pPr>
              <a:t>49</a:t>
            </a:fld>
            <a:endParaRPr lang="en-US" altLang="en-US" sz="1200">
              <a:solidFill>
                <a:srgbClr val="000000"/>
              </a:solidFill>
              <a:ea typeface="SimSun" pitchFamily="2" charset="-122"/>
            </a:endParaRPr>
          </a:p>
        </p:txBody>
      </p:sp>
      <p:sp>
        <p:nvSpPr>
          <p:cNvPr id="99333" name="Text Box 2"/>
          <p:cNvSpPr txBox="1">
            <a:spLocks noChangeArrowheads="1"/>
          </p:cNvSpPr>
          <p:nvPr/>
        </p:nvSpPr>
        <p:spPr bwMode="auto">
          <a:xfrm>
            <a:off x="3881438" y="8686800"/>
            <a:ext cx="2974975" cy="455613"/>
          </a:xfrm>
          <a:prstGeom prst="rect">
            <a:avLst/>
          </a:prstGeom>
          <a:noFill/>
          <a:ln w="9525">
            <a:noFill/>
            <a:miter lim="800000"/>
            <a:headEnd/>
            <a:tailEnd/>
          </a:ln>
        </p:spPr>
        <p:txBody>
          <a:bodyPr lIns="0" tIns="0" rIns="0" bIns="0" anchor="b"/>
          <a:lstStyle/>
          <a:p>
            <a:pPr algn="r" defTabSz="442913">
              <a:lnSpc>
                <a:spcPct val="95000"/>
              </a:lnSpc>
              <a:buSzPct val="45000"/>
              <a:tabLst>
                <a:tab pos="0" algn="l"/>
                <a:tab pos="887413" algn="l"/>
                <a:tab pos="1774825" algn="l"/>
                <a:tab pos="2662238" algn="l"/>
                <a:tab pos="3549650" algn="l"/>
                <a:tab pos="4435475" algn="l"/>
                <a:tab pos="5322888" algn="l"/>
                <a:tab pos="6210300" algn="l"/>
                <a:tab pos="7097713" algn="l"/>
                <a:tab pos="7985125" algn="l"/>
                <a:tab pos="8872538" algn="l"/>
                <a:tab pos="9759950" algn="l"/>
              </a:tabLst>
            </a:pPr>
            <a:fld id="{C1704257-0828-484F-8869-26D99ED5A9F6}" type="slidenum">
              <a:rPr lang="en-GB" altLang="en-US" sz="1300">
                <a:solidFill>
                  <a:srgbClr val="000000"/>
                </a:solidFill>
                <a:latin typeface="Times New Roman" pitchFamily="18" charset="0"/>
                <a:ea typeface="SimSun" pitchFamily="2" charset="-122"/>
              </a:rPr>
              <a:pPr algn="r" defTabSz="442913">
                <a:lnSpc>
                  <a:spcPct val="95000"/>
                </a:lnSpc>
                <a:buSzPct val="45000"/>
                <a:tabLst>
                  <a:tab pos="0" algn="l"/>
                  <a:tab pos="887413" algn="l"/>
                  <a:tab pos="1774825" algn="l"/>
                  <a:tab pos="2662238" algn="l"/>
                  <a:tab pos="3549650" algn="l"/>
                  <a:tab pos="4435475" algn="l"/>
                  <a:tab pos="5322888" algn="l"/>
                  <a:tab pos="6210300" algn="l"/>
                  <a:tab pos="7097713" algn="l"/>
                  <a:tab pos="7985125" algn="l"/>
                  <a:tab pos="8872538" algn="l"/>
                  <a:tab pos="9759950" algn="l"/>
                </a:tabLst>
              </a:pPr>
              <a:t>49</a:t>
            </a:fld>
            <a:endParaRPr lang="en-GB" altLang="en-US" sz="1300">
              <a:solidFill>
                <a:srgbClr val="000000"/>
              </a:solidFill>
              <a:latin typeface="Times New Roman" pitchFamily="18" charset="0"/>
              <a:ea typeface="SimSun" pitchFamily="2" charset="-122"/>
            </a:endParaRPr>
          </a:p>
        </p:txBody>
      </p:sp>
      <p:sp>
        <p:nvSpPr>
          <p:cNvPr id="99334" name="Rectangle 3"/>
          <p:cNvSpPr>
            <a:spLocks noGrp="1" noRot="1" noChangeAspect="1" noChangeArrowheads="1" noTextEdit="1"/>
          </p:cNvSpPr>
          <p:nvPr>
            <p:ph type="sldImg"/>
          </p:nvPr>
        </p:nvSpPr>
        <p:spPr bwMode="auto">
          <a:xfrm>
            <a:off x="1143000" y="693738"/>
            <a:ext cx="4572000" cy="3429000"/>
          </a:xfrm>
          <a:noFill/>
          <a:ln>
            <a:solidFill>
              <a:srgbClr val="000000"/>
            </a:solidFill>
            <a:miter lim="800000"/>
            <a:headEnd/>
            <a:tailEnd/>
          </a:ln>
        </p:spPr>
      </p:sp>
      <p:sp>
        <p:nvSpPr>
          <p:cNvPr id="99335" name="Rectangle 4"/>
          <p:cNvSpPr>
            <a:spLocks noGrp="1" noChangeArrowheads="1"/>
          </p:cNvSpPr>
          <p:nvPr>
            <p:ph type="body" idx="1"/>
          </p:nvPr>
        </p:nvSpPr>
        <p:spPr bwMode="auto">
          <a:xfrm>
            <a:off x="685800" y="4341813"/>
            <a:ext cx="5487988" cy="4032250"/>
          </a:xfrm>
          <a:noFill/>
        </p:spPr>
        <p:txBody>
          <a:bodyPr wrap="none" lIns="89990" tIns="46795" rIns="89990" bIns="46795" numCol="1" anchor="ctr" anchorCtr="0" compatLnSpc="1">
            <a:prstTxWarp prst="textNoShape">
              <a:avLst/>
            </a:prstTxWarp>
          </a:bodyPr>
          <a:lstStyle/>
          <a:p>
            <a:pPr defTabSz="457200" eaLnBrk="1" hangingPunct="1">
              <a:spcBef>
                <a:spcPts val="463"/>
              </a:spcBef>
              <a:tabLst>
                <a:tab pos="0" algn="l"/>
                <a:tab pos="941388" algn="l"/>
                <a:tab pos="1884363" algn="l"/>
                <a:tab pos="2825750" algn="l"/>
                <a:tab pos="3768725" algn="l"/>
                <a:tab pos="4710113" algn="l"/>
                <a:tab pos="5653088" algn="l"/>
                <a:tab pos="6594475" algn="l"/>
                <a:tab pos="7537450" algn="l"/>
                <a:tab pos="8480425" algn="l"/>
                <a:tab pos="9421813" algn="l"/>
                <a:tab pos="10364788" algn="l"/>
              </a:tabLst>
            </a:pPr>
            <a:endParaRPr lang="en-US" altLang="en-US" smtClean="0">
              <a:latin typeface="Arial" charset="0"/>
              <a:ea typeface="SimSun" pitchFamily="2" charset="-122"/>
              <a:cs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p:cNvSpPr>
          <p:nvPr>
            <p:ph type="sldImg"/>
          </p:nvPr>
        </p:nvSpPr>
        <p:spPr bwMode="auto">
          <a:noFill/>
          <a:ln>
            <a:solidFill>
              <a:srgbClr val="000000"/>
            </a:solidFill>
            <a:miter lim="800000"/>
            <a:headEnd/>
            <a:tailEnd/>
          </a:ln>
        </p:spPr>
      </p:sp>
      <p:sp>
        <p:nvSpPr>
          <p:cNvPr id="10342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54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5FA5CD5-64CB-4629-8608-A7539E3C6C78}" type="slidenum">
              <a:rPr lang="en-US">
                <a:cs typeface="Arial" charset="0"/>
              </a:rPr>
              <a:pPr fontAlgn="base">
                <a:spcBef>
                  <a:spcPct val="0"/>
                </a:spcBef>
                <a:spcAft>
                  <a:spcPct val="0"/>
                </a:spcAft>
                <a:defRPr/>
              </a:pPr>
              <a:t>50</a:t>
            </a:fld>
            <a:endParaRPr lang="en-US">
              <a:cs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098E094-08F2-4240-B01A-560398A6A288}" type="slidenum">
              <a:rPr lang="en-US" altLang="en-US" smtClean="0">
                <a:latin typeface="Arial" charset="0"/>
                <a:cs typeface="Arial" charset="0"/>
              </a:rPr>
              <a:pPr fontAlgn="base">
                <a:spcBef>
                  <a:spcPct val="0"/>
                </a:spcBef>
                <a:spcAft>
                  <a:spcPct val="0"/>
                </a:spcAft>
              </a:pPr>
              <a:t>55</a:t>
            </a:fld>
            <a:endParaRPr lang="en-US" altLang="en-US" smtClean="0">
              <a:latin typeface="Arial" charset="0"/>
              <a:cs typeface="Arial" charset="0"/>
            </a:endParaRPr>
          </a:p>
        </p:txBody>
      </p:sp>
      <p:sp>
        <p:nvSpPr>
          <p:cNvPr id="109570" name="Rectangle 7"/>
          <p:cNvSpPr txBox="1">
            <a:spLocks noGrp="1" noChangeArrowheads="1"/>
          </p:cNvSpPr>
          <p:nvPr/>
        </p:nvSpPr>
        <p:spPr bwMode="auto">
          <a:xfrm>
            <a:off x="3884613" y="8683625"/>
            <a:ext cx="2971800" cy="458788"/>
          </a:xfrm>
          <a:prstGeom prst="rect">
            <a:avLst/>
          </a:prstGeom>
          <a:noFill/>
          <a:ln w="9525">
            <a:noFill/>
            <a:miter lim="800000"/>
            <a:headEnd/>
            <a:tailEnd/>
          </a:ln>
        </p:spPr>
        <p:txBody>
          <a:bodyPr lIns="91422" tIns="45711" rIns="91422" bIns="45711" anchor="b"/>
          <a:lstStyle/>
          <a:p>
            <a:pPr algn="r"/>
            <a:fld id="{6CDFFBC2-F202-4FC4-BB18-C9A456CE9453}" type="slidenum">
              <a:rPr lang="en-US" altLang="en-US" sz="1100"/>
              <a:pPr algn="r"/>
              <a:t>55</a:t>
            </a:fld>
            <a:endParaRPr lang="en-US" altLang="en-US" sz="1100"/>
          </a:p>
        </p:txBody>
      </p:sp>
      <p:sp>
        <p:nvSpPr>
          <p:cNvPr id="109571" name="Rectangle 2"/>
          <p:cNvSpPr>
            <a:spLocks noGrp="1" noRot="1" noChangeAspect="1" noChangeArrowheads="1" noTextEdit="1"/>
          </p:cNvSpPr>
          <p:nvPr>
            <p:ph type="sldImg"/>
          </p:nvPr>
        </p:nvSpPr>
        <p:spPr bwMode="auto">
          <a:xfrm>
            <a:off x="1152525" y="692150"/>
            <a:ext cx="4554538" cy="3416300"/>
          </a:xfrm>
          <a:noFill/>
          <a:ln>
            <a:solidFill>
              <a:srgbClr val="000000"/>
            </a:solidFill>
            <a:miter lim="800000"/>
            <a:headEnd/>
            <a:tailEnd/>
          </a:ln>
        </p:spPr>
      </p:sp>
      <p:sp>
        <p:nvSpPr>
          <p:cNvPr id="109572" name="Rectangle 3"/>
          <p:cNvSpPr>
            <a:spLocks noGrp="1" noChangeArrowheads="1"/>
          </p:cNvSpPr>
          <p:nvPr>
            <p:ph type="body" idx="1"/>
          </p:nvPr>
        </p:nvSpPr>
        <p:spPr bwMode="auto">
          <a:xfrm>
            <a:off x="915988" y="4340225"/>
            <a:ext cx="5026025" cy="4446588"/>
          </a:xfrm>
          <a:noFill/>
        </p:spPr>
        <p:txBody>
          <a:bodyPr wrap="square" lIns="91422" tIns="45711" rIns="91422" bIns="45711" numCol="1" anchor="t" anchorCtr="0" compatLnSpc="1">
            <a:prstTxWarp prst="textNoShape">
              <a:avLst/>
            </a:prstTxWarp>
          </a:bodyPr>
          <a:lstStyle/>
          <a:p>
            <a:pPr eaLnBrk="1" hangingPunct="1">
              <a:spcBef>
                <a:spcPct val="0"/>
              </a:spcBef>
            </a:pPr>
            <a:endParaRPr lang="en-US" altLang="en-US" smtClean="0">
              <a:latin typeface="Arial" charset="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FB85154-EAA4-4C3A-9BFE-8A53B4335567}" type="datetimeFigureOut">
              <a:rPr lang="en-US"/>
              <a:pPr>
                <a:defRPr/>
              </a:pPr>
              <a:t>11/21/2014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023ED36-1707-4EF9-AFF2-1B1A6542FC1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000D211-6744-4229-BCE9-65AA17A27A0E}" type="datetimeFigureOut">
              <a:rPr lang="en-US"/>
              <a:pPr>
                <a:defRPr/>
              </a:pPr>
              <a:t>11/21/2014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0AEBB79-6E17-461C-9C41-A9C983C81CBC}"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E1AE2F5-0599-44E4-86E1-31E656858592}" type="datetimeFigureOut">
              <a:rPr lang="en-US"/>
              <a:pPr>
                <a:defRPr/>
              </a:pPr>
              <a:t>11/21/2014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BF57DFD-DD24-4311-93B3-9B90A17A3097}"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7011" indent="0" algn="ctr">
              <a:buNone/>
              <a:defRPr>
                <a:solidFill>
                  <a:schemeClr val="tx1">
                    <a:tint val="75000"/>
                  </a:schemeClr>
                </a:solidFill>
              </a:defRPr>
            </a:lvl2pPr>
            <a:lvl3pPr marL="914021" indent="0" algn="ctr">
              <a:buNone/>
              <a:defRPr>
                <a:solidFill>
                  <a:schemeClr val="tx1">
                    <a:tint val="75000"/>
                  </a:schemeClr>
                </a:solidFill>
              </a:defRPr>
            </a:lvl3pPr>
            <a:lvl4pPr marL="1371032" indent="0" algn="ctr">
              <a:buNone/>
              <a:defRPr>
                <a:solidFill>
                  <a:schemeClr val="tx1">
                    <a:tint val="75000"/>
                  </a:schemeClr>
                </a:solidFill>
              </a:defRPr>
            </a:lvl4pPr>
            <a:lvl5pPr marL="1828041" indent="0" algn="ctr">
              <a:buNone/>
              <a:defRPr>
                <a:solidFill>
                  <a:schemeClr val="tx1">
                    <a:tint val="75000"/>
                  </a:schemeClr>
                </a:solidFill>
              </a:defRPr>
            </a:lvl5pPr>
            <a:lvl6pPr marL="2285052" indent="0" algn="ctr">
              <a:buNone/>
              <a:defRPr>
                <a:solidFill>
                  <a:schemeClr val="tx1">
                    <a:tint val="75000"/>
                  </a:schemeClr>
                </a:solidFill>
              </a:defRPr>
            </a:lvl6pPr>
            <a:lvl7pPr marL="2742062" indent="0" algn="ctr">
              <a:buNone/>
              <a:defRPr>
                <a:solidFill>
                  <a:schemeClr val="tx1">
                    <a:tint val="75000"/>
                  </a:schemeClr>
                </a:solidFill>
              </a:defRPr>
            </a:lvl7pPr>
            <a:lvl8pPr marL="3199072" indent="0" algn="ctr">
              <a:buNone/>
              <a:defRPr>
                <a:solidFill>
                  <a:schemeClr val="tx1">
                    <a:tint val="75000"/>
                  </a:schemeClr>
                </a:solidFill>
              </a:defRPr>
            </a:lvl8pPr>
            <a:lvl9pPr marL="365608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2E9F0C80-28FD-4499-91B5-266464E214F5}" type="datetimeFigureOut">
              <a:rPr lang="en-US"/>
              <a:pPr>
                <a:defRPr/>
              </a:pPr>
              <a:t>11/21/2014</a:t>
            </a:fld>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FCB950B3-1EF6-4952-B0AA-DB1830A4B659}"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C6A6393E-F507-4961-ABB2-1DA4AD109135}" type="datetimeFigureOut">
              <a:rPr lang="en-US"/>
              <a:pPr>
                <a:defRPr/>
              </a:pPr>
              <a:t>11/21/2014</a:t>
            </a:fld>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BB9A0325-EB65-418A-A624-850336D79A14}"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7"/>
            <a:ext cx="7772400" cy="1500187"/>
          </a:xfrm>
        </p:spPr>
        <p:txBody>
          <a:bodyPr anchor="b"/>
          <a:lstStyle>
            <a:lvl1pPr marL="0" indent="0">
              <a:buNone/>
              <a:defRPr sz="2000">
                <a:solidFill>
                  <a:schemeClr val="tx1">
                    <a:tint val="75000"/>
                  </a:schemeClr>
                </a:solidFill>
              </a:defRPr>
            </a:lvl1pPr>
            <a:lvl2pPr marL="457011" indent="0">
              <a:buNone/>
              <a:defRPr sz="1800">
                <a:solidFill>
                  <a:schemeClr val="tx1">
                    <a:tint val="75000"/>
                  </a:schemeClr>
                </a:solidFill>
              </a:defRPr>
            </a:lvl2pPr>
            <a:lvl3pPr marL="914021" indent="0">
              <a:buNone/>
              <a:defRPr sz="1600">
                <a:solidFill>
                  <a:schemeClr val="tx1">
                    <a:tint val="75000"/>
                  </a:schemeClr>
                </a:solidFill>
              </a:defRPr>
            </a:lvl3pPr>
            <a:lvl4pPr marL="1371032" indent="0">
              <a:buNone/>
              <a:defRPr sz="1400">
                <a:solidFill>
                  <a:schemeClr val="tx1">
                    <a:tint val="75000"/>
                  </a:schemeClr>
                </a:solidFill>
              </a:defRPr>
            </a:lvl4pPr>
            <a:lvl5pPr marL="1828041" indent="0">
              <a:buNone/>
              <a:defRPr sz="1400">
                <a:solidFill>
                  <a:schemeClr val="tx1">
                    <a:tint val="75000"/>
                  </a:schemeClr>
                </a:solidFill>
              </a:defRPr>
            </a:lvl5pPr>
            <a:lvl6pPr marL="2285052" indent="0">
              <a:buNone/>
              <a:defRPr sz="1400">
                <a:solidFill>
                  <a:schemeClr val="tx1">
                    <a:tint val="75000"/>
                  </a:schemeClr>
                </a:solidFill>
              </a:defRPr>
            </a:lvl6pPr>
            <a:lvl7pPr marL="2742062" indent="0">
              <a:buNone/>
              <a:defRPr sz="1400">
                <a:solidFill>
                  <a:schemeClr val="tx1">
                    <a:tint val="75000"/>
                  </a:schemeClr>
                </a:solidFill>
              </a:defRPr>
            </a:lvl7pPr>
            <a:lvl8pPr marL="3199072" indent="0">
              <a:buNone/>
              <a:defRPr sz="1400">
                <a:solidFill>
                  <a:schemeClr val="tx1">
                    <a:tint val="75000"/>
                  </a:schemeClr>
                </a:solidFill>
              </a:defRPr>
            </a:lvl8pPr>
            <a:lvl9pPr marL="365608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6B97E15E-2A68-4072-8C0E-8A707EFA8A1F}" type="datetimeFigureOut">
              <a:rPr lang="en-US"/>
              <a:pPr>
                <a:defRPr/>
              </a:pPr>
              <a:t>11/21/2014</a:t>
            </a:fld>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DF2641DD-BCFC-4A58-AB5C-7C44FEECF841}"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A12D6A5F-1973-4B8F-B37E-8860A39B0917}" type="datetimeFigureOut">
              <a:rPr lang="en-US"/>
              <a:pPr>
                <a:defRPr/>
              </a:pPr>
              <a:t>11/21/2014</a:t>
            </a:fld>
            <a:endParaRPr lang="en-US"/>
          </a:p>
        </p:txBody>
      </p:sp>
      <p:sp>
        <p:nvSpPr>
          <p:cNvPr id="6"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endParaRPr lang="en-US"/>
          </a:p>
        </p:txBody>
      </p:sp>
      <p:sp>
        <p:nvSpPr>
          <p:cNvPr id="7" name="Slide Number Placeholder 5"/>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EBF7D446-02CA-43A0-AFAE-4E77F805F29D}"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011" indent="0">
              <a:buNone/>
              <a:defRPr sz="2000" b="1"/>
            </a:lvl2pPr>
            <a:lvl3pPr marL="914021" indent="0">
              <a:buNone/>
              <a:defRPr sz="1800" b="1"/>
            </a:lvl3pPr>
            <a:lvl4pPr marL="1371032" indent="0">
              <a:buNone/>
              <a:defRPr sz="1600" b="1"/>
            </a:lvl4pPr>
            <a:lvl5pPr marL="1828041" indent="0">
              <a:buNone/>
              <a:defRPr sz="1600" b="1"/>
            </a:lvl5pPr>
            <a:lvl6pPr marL="2285052" indent="0">
              <a:buNone/>
              <a:defRPr sz="1600" b="1"/>
            </a:lvl6pPr>
            <a:lvl7pPr marL="2742062" indent="0">
              <a:buNone/>
              <a:defRPr sz="1600" b="1"/>
            </a:lvl7pPr>
            <a:lvl8pPr marL="3199072" indent="0">
              <a:buNone/>
              <a:defRPr sz="1600" b="1"/>
            </a:lvl8pPr>
            <a:lvl9pPr marL="365608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011" indent="0">
              <a:buNone/>
              <a:defRPr sz="2000" b="1"/>
            </a:lvl2pPr>
            <a:lvl3pPr marL="914021" indent="0">
              <a:buNone/>
              <a:defRPr sz="1800" b="1"/>
            </a:lvl3pPr>
            <a:lvl4pPr marL="1371032" indent="0">
              <a:buNone/>
              <a:defRPr sz="1600" b="1"/>
            </a:lvl4pPr>
            <a:lvl5pPr marL="1828041" indent="0">
              <a:buNone/>
              <a:defRPr sz="1600" b="1"/>
            </a:lvl5pPr>
            <a:lvl6pPr marL="2285052" indent="0">
              <a:buNone/>
              <a:defRPr sz="1600" b="1"/>
            </a:lvl6pPr>
            <a:lvl7pPr marL="2742062" indent="0">
              <a:buNone/>
              <a:defRPr sz="1600" b="1"/>
            </a:lvl7pPr>
            <a:lvl8pPr marL="3199072" indent="0">
              <a:buNone/>
              <a:defRPr sz="1600" b="1"/>
            </a:lvl8pPr>
            <a:lvl9pPr marL="365608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EBF18CE1-CF50-4748-A5F8-446DD1D11C1C}" type="datetimeFigureOut">
              <a:rPr lang="en-US"/>
              <a:pPr>
                <a:defRPr/>
              </a:pPr>
              <a:t>11/21/2014</a:t>
            </a:fld>
            <a:endParaRPr lang="en-US"/>
          </a:p>
        </p:txBody>
      </p:sp>
      <p:sp>
        <p:nvSpPr>
          <p:cNvPr id="8"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endParaRPr lang="en-US"/>
          </a:p>
        </p:txBody>
      </p:sp>
      <p:sp>
        <p:nvSpPr>
          <p:cNvPr id="9" name="Slide Number Placeholder 5"/>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06BB289F-B144-4D43-99E4-4A0EB69E09F6}"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58F1C2ED-E9BB-4282-81EA-149E56979A33}" type="datetimeFigureOut">
              <a:rPr lang="en-US"/>
              <a:pPr>
                <a:defRPr/>
              </a:pPr>
              <a:t>11/21/2014</a:t>
            </a:fld>
            <a:endParaRPr lang="en-US"/>
          </a:p>
        </p:txBody>
      </p:sp>
      <p:sp>
        <p:nvSpPr>
          <p:cNvPr id="4"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endParaRPr lang="en-US"/>
          </a:p>
        </p:txBody>
      </p:sp>
      <p:sp>
        <p:nvSpPr>
          <p:cNvPr id="5" name="Slide Number Placeholder 5"/>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F55B3CF8-38CF-4476-BC33-8F940756FEBA}"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F0266FFC-FE8C-4610-9FEA-38279C88DD61}" type="datetimeFigureOut">
              <a:rPr lang="en-US"/>
              <a:pPr>
                <a:defRPr/>
              </a:pPr>
              <a:t>11/21/2014</a:t>
            </a:fld>
            <a:endParaRPr lang="en-US"/>
          </a:p>
        </p:txBody>
      </p:sp>
      <p:sp>
        <p:nvSpPr>
          <p:cNvPr id="3"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endParaRPr lang="en-US"/>
          </a:p>
        </p:txBody>
      </p:sp>
      <p:sp>
        <p:nvSpPr>
          <p:cNvPr id="4" name="Slide Number Placeholder 5"/>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25CD1212-F6F5-4640-BB3B-C130FF6755BF}"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7011" indent="0">
              <a:buNone/>
              <a:defRPr sz="1200"/>
            </a:lvl2pPr>
            <a:lvl3pPr marL="914021" indent="0">
              <a:buNone/>
              <a:defRPr sz="1000"/>
            </a:lvl3pPr>
            <a:lvl4pPr marL="1371032" indent="0">
              <a:buNone/>
              <a:defRPr sz="900"/>
            </a:lvl4pPr>
            <a:lvl5pPr marL="1828041" indent="0">
              <a:buNone/>
              <a:defRPr sz="900"/>
            </a:lvl5pPr>
            <a:lvl6pPr marL="2285052" indent="0">
              <a:buNone/>
              <a:defRPr sz="900"/>
            </a:lvl6pPr>
            <a:lvl7pPr marL="2742062" indent="0">
              <a:buNone/>
              <a:defRPr sz="900"/>
            </a:lvl7pPr>
            <a:lvl8pPr marL="3199072" indent="0">
              <a:buNone/>
              <a:defRPr sz="900"/>
            </a:lvl8pPr>
            <a:lvl9pPr marL="3656083"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CBD9B0A1-4FA7-4EC5-983F-6C6320483569}" type="datetimeFigureOut">
              <a:rPr lang="en-US"/>
              <a:pPr>
                <a:defRPr/>
              </a:pPr>
              <a:t>11/21/2014</a:t>
            </a:fld>
            <a:endParaRPr lang="en-US"/>
          </a:p>
        </p:txBody>
      </p:sp>
      <p:sp>
        <p:nvSpPr>
          <p:cNvPr id="6"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endParaRPr lang="en-US"/>
          </a:p>
        </p:txBody>
      </p:sp>
      <p:sp>
        <p:nvSpPr>
          <p:cNvPr id="7" name="Slide Number Placeholder 5"/>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297EAE33-6378-4CC8-A177-5174E6D055DE}"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4C1F344-287B-4526-A29E-4898170B3A99}" type="datetimeFigureOut">
              <a:rPr lang="en-US"/>
              <a:pPr>
                <a:defRPr/>
              </a:pPr>
              <a:t>11/21/2014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ED0D657-483B-4E14-BE9D-9117EC7B5D32}"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011" indent="0">
              <a:buNone/>
              <a:defRPr sz="2800"/>
            </a:lvl2pPr>
            <a:lvl3pPr marL="914021" indent="0">
              <a:buNone/>
              <a:defRPr sz="2400"/>
            </a:lvl3pPr>
            <a:lvl4pPr marL="1371032" indent="0">
              <a:buNone/>
              <a:defRPr sz="2000"/>
            </a:lvl4pPr>
            <a:lvl5pPr marL="1828041" indent="0">
              <a:buNone/>
              <a:defRPr sz="2000"/>
            </a:lvl5pPr>
            <a:lvl6pPr marL="2285052" indent="0">
              <a:buNone/>
              <a:defRPr sz="2000"/>
            </a:lvl6pPr>
            <a:lvl7pPr marL="2742062" indent="0">
              <a:buNone/>
              <a:defRPr sz="2000"/>
            </a:lvl7pPr>
            <a:lvl8pPr marL="3199072" indent="0">
              <a:buNone/>
              <a:defRPr sz="2000"/>
            </a:lvl8pPr>
            <a:lvl9pPr marL="3656083"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1" indent="0">
              <a:buNone/>
              <a:defRPr sz="1000"/>
            </a:lvl3pPr>
            <a:lvl4pPr marL="1371032" indent="0">
              <a:buNone/>
              <a:defRPr sz="900"/>
            </a:lvl4pPr>
            <a:lvl5pPr marL="1828041" indent="0">
              <a:buNone/>
              <a:defRPr sz="900"/>
            </a:lvl5pPr>
            <a:lvl6pPr marL="2285052" indent="0">
              <a:buNone/>
              <a:defRPr sz="900"/>
            </a:lvl6pPr>
            <a:lvl7pPr marL="2742062" indent="0">
              <a:buNone/>
              <a:defRPr sz="900"/>
            </a:lvl7pPr>
            <a:lvl8pPr marL="3199072" indent="0">
              <a:buNone/>
              <a:defRPr sz="900"/>
            </a:lvl8pPr>
            <a:lvl9pPr marL="3656083"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54485880-CDB3-4DE9-A6AB-FDD2E321B1FE}" type="datetimeFigureOut">
              <a:rPr lang="en-US"/>
              <a:pPr>
                <a:defRPr/>
              </a:pPr>
              <a:t>11/21/2014</a:t>
            </a:fld>
            <a:endParaRPr lang="en-US"/>
          </a:p>
        </p:txBody>
      </p:sp>
      <p:sp>
        <p:nvSpPr>
          <p:cNvPr id="6"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endParaRPr lang="en-US"/>
          </a:p>
        </p:txBody>
      </p:sp>
      <p:sp>
        <p:nvSpPr>
          <p:cNvPr id="7" name="Slide Number Placeholder 5"/>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909A1533-17F7-4DF2-BB4D-932A19D8896E}"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884B6E33-E491-4502-B2F1-E058200A4457}" type="datetimeFigureOut">
              <a:rPr lang="en-US"/>
              <a:pPr>
                <a:defRPr/>
              </a:pPr>
              <a:t>11/21/2014</a:t>
            </a:fld>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883FC3BC-7200-415A-8DF8-A8FBE271BB3C}"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5673A276-06E0-42F5-B317-4409670BD3E6}" type="datetimeFigureOut">
              <a:rPr lang="en-US"/>
              <a:pPr>
                <a:defRPr/>
              </a:pPr>
              <a:t>11/21/2014</a:t>
            </a:fld>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C10A3917-554C-4918-A86C-4D724BDBB028}"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732325A4-40AF-4742-A0AC-91EC9606299D}"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1CE026DA-161D-4157-A123-89B8474ECE18}"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E46D4E5B-C442-4ED8-8660-3E4521513088}"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77DBA677-9DAB-45C1-A68A-DAD74130A9EB}"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AEA6DC9C-1AD2-42E5-A128-33FC558BD215}"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71DA6689-E566-4E2B-87E2-ABD71B344847}"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D560E31F-3DF5-483F-BC22-BF83C3B441B3}"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3D01244-445F-4168-A854-CFD5ADB37122}" type="datetimeFigureOut">
              <a:rPr lang="en-US"/>
              <a:pPr>
                <a:defRPr/>
              </a:pPr>
              <a:t>11/21/2014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7DAB55F-B350-46F7-AC95-C36B4ED59D73}"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FC76F6FA-65DC-4C25-BBFD-6348EA8F2FBA}"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4E6E9E92-7E6D-4E63-98FC-26AFCEC61F98}"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34F94FBE-0385-4957-9331-646EDDA0F6F6}"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44EDBA1B-0817-4552-9736-78719F0C0B44}"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lt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lt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C76F0821-238C-4EBE-86E8-A5EA2E4D08E0}" type="slidenum">
              <a:rPr lang="en-US" altLang="en-US"/>
              <a:pPr>
                <a:defRPr/>
              </a:pPr>
              <a:t>‹#›</a:t>
            </a:fld>
            <a:endParaRPr lang="en-US"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lt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lt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DAA4D41C-F747-481B-9A1E-3E45732AC7D4}" type="slidenum">
              <a:rPr lang="en-US" altLang="en-US"/>
              <a:pPr>
                <a:defRPr/>
              </a:pPr>
              <a:t>‹#›</a:t>
            </a:fld>
            <a:endParaRPr lang="en-US"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lt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lt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8B4E2640-AB55-4326-B6F1-F4FB8166C45A}" type="slidenum">
              <a:rPr lang="en-US" altLang="en-US"/>
              <a:pPr>
                <a:defRPr/>
              </a:pPr>
              <a:t>‹#›</a:t>
            </a:fld>
            <a:endParaRPr lang="en-US"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lt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lt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E440AD60-CBF6-462A-8450-CDC8E394FCA1}" type="slidenum">
              <a:rPr lang="en-US" altLang="en-US"/>
              <a:pPr>
                <a:defRPr/>
              </a:pPr>
              <a:t>‹#›</a:t>
            </a:fld>
            <a:endParaRPr lang="en-US"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auto">
              <a:spcBef>
                <a:spcPts val="0"/>
              </a:spcBef>
              <a:spcAft>
                <a:spcPts val="0"/>
              </a:spcAft>
              <a:defRPr/>
            </a:lvl1pPr>
          </a:lstStyle>
          <a:p>
            <a:pPr>
              <a:defRPr/>
            </a:pPr>
            <a:endParaRPr lang="en-US" altLang="en-US"/>
          </a:p>
        </p:txBody>
      </p:sp>
      <p:sp>
        <p:nvSpPr>
          <p:cNvPr id="8" name="Footer Placeholder 7"/>
          <p:cNvSpPr>
            <a:spLocks noGrp="1"/>
          </p:cNvSpPr>
          <p:nvPr>
            <p:ph type="ftr" sz="quarter" idx="11"/>
          </p:nvPr>
        </p:nvSpPr>
        <p:spPr/>
        <p:txBody>
          <a:bodyPr/>
          <a:lstStyle>
            <a:lvl1pPr fontAlgn="auto">
              <a:spcBef>
                <a:spcPts val="0"/>
              </a:spcBef>
              <a:spcAft>
                <a:spcPts val="0"/>
              </a:spcAft>
              <a:defRPr/>
            </a:lvl1pPr>
          </a:lstStyle>
          <a:p>
            <a:pPr>
              <a:defRPr/>
            </a:pPr>
            <a:endParaRPr lang="en-US" altLang="en-US"/>
          </a:p>
        </p:txBody>
      </p:sp>
      <p:sp>
        <p:nvSpPr>
          <p:cNvPr id="9" name="Slide Number Placeholder 8"/>
          <p:cNvSpPr>
            <a:spLocks noGrp="1"/>
          </p:cNvSpPr>
          <p:nvPr>
            <p:ph type="sldNum" sz="quarter" idx="12"/>
          </p:nvPr>
        </p:nvSpPr>
        <p:spPr/>
        <p:txBody>
          <a:bodyPr/>
          <a:lstStyle>
            <a:lvl1pPr fontAlgn="auto">
              <a:spcBef>
                <a:spcPts val="0"/>
              </a:spcBef>
              <a:spcAft>
                <a:spcPts val="0"/>
              </a:spcAft>
              <a:defRPr/>
            </a:lvl1pPr>
          </a:lstStyle>
          <a:p>
            <a:pPr>
              <a:defRPr/>
            </a:pPr>
            <a:fld id="{EF6ABF35-E049-4031-9BFD-5213CBD09264}" type="slidenum">
              <a:rPr lang="en-US" altLang="en-US"/>
              <a:pPr>
                <a:defRPr/>
              </a:pPr>
              <a:t>‹#›</a:t>
            </a:fld>
            <a:endParaRPr lang="en-US"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auto">
              <a:spcBef>
                <a:spcPts val="0"/>
              </a:spcBef>
              <a:spcAft>
                <a:spcPts val="0"/>
              </a:spcAft>
              <a:defRPr/>
            </a:lvl1pPr>
          </a:lstStyle>
          <a:p>
            <a:pPr>
              <a:defRPr/>
            </a:pPr>
            <a:endParaRPr lang="en-US" altLang="en-US"/>
          </a:p>
        </p:txBody>
      </p:sp>
      <p:sp>
        <p:nvSpPr>
          <p:cNvPr id="4" name="Footer Placeholder 3"/>
          <p:cNvSpPr>
            <a:spLocks noGrp="1"/>
          </p:cNvSpPr>
          <p:nvPr>
            <p:ph type="ftr" sz="quarter" idx="11"/>
          </p:nvPr>
        </p:nvSpPr>
        <p:spPr/>
        <p:txBody>
          <a:bodyPr/>
          <a:lstStyle>
            <a:lvl1pPr fontAlgn="auto">
              <a:spcBef>
                <a:spcPts val="0"/>
              </a:spcBef>
              <a:spcAft>
                <a:spcPts val="0"/>
              </a:spcAft>
              <a:defRPr/>
            </a:lvl1pPr>
          </a:lstStyle>
          <a:p>
            <a:pPr>
              <a:defRPr/>
            </a:pPr>
            <a:endParaRPr lang="en-US" altLang="en-US"/>
          </a:p>
        </p:txBody>
      </p:sp>
      <p:sp>
        <p:nvSpPr>
          <p:cNvPr id="5" name="Slide Number Placeholder 4"/>
          <p:cNvSpPr>
            <a:spLocks noGrp="1"/>
          </p:cNvSpPr>
          <p:nvPr>
            <p:ph type="sldNum" sz="quarter" idx="12"/>
          </p:nvPr>
        </p:nvSpPr>
        <p:spPr/>
        <p:txBody>
          <a:bodyPr/>
          <a:lstStyle>
            <a:lvl1pPr fontAlgn="auto">
              <a:spcBef>
                <a:spcPts val="0"/>
              </a:spcBef>
              <a:spcAft>
                <a:spcPts val="0"/>
              </a:spcAft>
              <a:defRPr/>
            </a:lvl1pPr>
          </a:lstStyle>
          <a:p>
            <a:pPr>
              <a:defRPr/>
            </a:pPr>
            <a:fld id="{26D5B0A2-B222-4CD7-AFC5-F27708EC812F}" type="slidenum">
              <a:rPr lang="en-US" altLang="en-US"/>
              <a:pPr>
                <a:defRPr/>
              </a:pPr>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C995613-DABF-44D6-9694-FC89E0E5F3FE}" type="datetimeFigureOut">
              <a:rPr lang="en-US"/>
              <a:pPr>
                <a:defRPr/>
              </a:pPr>
              <a:t>11/21/2014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00C73AA-2DC3-4ACF-B126-007559BE260F}"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auto">
              <a:spcBef>
                <a:spcPts val="0"/>
              </a:spcBef>
              <a:spcAft>
                <a:spcPts val="0"/>
              </a:spcAft>
              <a:defRPr/>
            </a:lvl1pPr>
          </a:lstStyle>
          <a:p>
            <a:pPr>
              <a:defRPr/>
            </a:pPr>
            <a:endParaRPr lang="en-US" altLang="en-US"/>
          </a:p>
        </p:txBody>
      </p:sp>
      <p:sp>
        <p:nvSpPr>
          <p:cNvPr id="3" name="Footer Placeholder 2"/>
          <p:cNvSpPr>
            <a:spLocks noGrp="1"/>
          </p:cNvSpPr>
          <p:nvPr>
            <p:ph type="ftr" sz="quarter" idx="11"/>
          </p:nvPr>
        </p:nvSpPr>
        <p:spPr/>
        <p:txBody>
          <a:bodyPr/>
          <a:lstStyle>
            <a:lvl1pPr fontAlgn="auto">
              <a:spcBef>
                <a:spcPts val="0"/>
              </a:spcBef>
              <a:spcAft>
                <a:spcPts val="0"/>
              </a:spcAft>
              <a:defRPr/>
            </a:lvl1pPr>
          </a:lstStyle>
          <a:p>
            <a:pPr>
              <a:defRPr/>
            </a:pPr>
            <a:endParaRPr lang="en-US" altLang="en-US"/>
          </a:p>
        </p:txBody>
      </p:sp>
      <p:sp>
        <p:nvSpPr>
          <p:cNvPr id="4" name="Slide Number Placeholder 3"/>
          <p:cNvSpPr>
            <a:spLocks noGrp="1"/>
          </p:cNvSpPr>
          <p:nvPr>
            <p:ph type="sldNum" sz="quarter" idx="12"/>
          </p:nvPr>
        </p:nvSpPr>
        <p:spPr/>
        <p:txBody>
          <a:bodyPr/>
          <a:lstStyle>
            <a:lvl1pPr fontAlgn="auto">
              <a:spcBef>
                <a:spcPts val="0"/>
              </a:spcBef>
              <a:spcAft>
                <a:spcPts val="0"/>
              </a:spcAft>
              <a:defRPr/>
            </a:lvl1pPr>
          </a:lstStyle>
          <a:p>
            <a:pPr>
              <a:defRPr/>
            </a:pPr>
            <a:fld id="{56083B10-D1AE-4FBC-B254-DDA41C01B7F4}" type="slidenum">
              <a:rPr lang="en-US" altLang="en-US"/>
              <a:pPr>
                <a:defRPr/>
              </a:pPr>
              <a:t>‹#›</a:t>
            </a:fld>
            <a:endParaRPr lang="en-US"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lt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lt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9E984F4E-5803-4304-B3D8-E2F5CD854B52}" type="slidenum">
              <a:rPr lang="en-US" altLang="en-US"/>
              <a:pPr>
                <a:defRPr/>
              </a:pPr>
              <a:t>‹#›</a:t>
            </a:fld>
            <a:endParaRPr lang="en-US"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lt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lt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CC655EC2-4134-4F2C-9D2E-A9A8594DD21F}" type="slidenum">
              <a:rPr lang="en-US" altLang="en-US"/>
              <a:pPr>
                <a:defRPr/>
              </a:pPr>
              <a:t>‹#›</a:t>
            </a:fld>
            <a:endParaRPr lang="en-US" alt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lt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lt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0E645E8F-2709-4450-B319-F880281E813E}" type="slidenum">
              <a:rPr lang="en-US" altLang="en-US"/>
              <a:pPr>
                <a:defRPr/>
              </a:pPr>
              <a:t>‹#›</a:t>
            </a:fld>
            <a:endParaRPr lang="en-US" alt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lt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lt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C7CEEF0E-F330-4BA4-A8B9-8C7093F0A668}" type="slidenum">
              <a:rPr lang="en-US" altLang="en-US"/>
              <a:pPr>
                <a:defRPr/>
              </a:pPr>
              <a:t>‹#›</a:t>
            </a:fld>
            <a:endParaRPr lang="en-US" alt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lt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lt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B818477E-E848-45E7-AC76-DF5E657AEB31}" type="slidenum">
              <a:rPr lang="en-US" altLang="en-US"/>
              <a:pPr>
                <a:defRPr/>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7B31A4C2-CD32-4579-BB49-C5D9B84CB57D}" type="datetimeFigureOut">
              <a:rPr lang="en-US"/>
              <a:pPr>
                <a:defRPr/>
              </a:pPr>
              <a:t>11/21/2014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B14A092-007B-4C9C-A168-DA34A772BFB4}"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F69C173-2FF4-4C08-AFDF-D588A0FA1A72}" type="datetimeFigureOut">
              <a:rPr lang="en-US"/>
              <a:pPr>
                <a:defRPr/>
              </a:pPr>
              <a:t>11/21/2014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26F71A1-B83A-457C-A261-EED4BCF67426}"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E5CC2CE-AADE-41EF-9BA8-839A8CB97F8C}" type="datetimeFigureOut">
              <a:rPr lang="en-US"/>
              <a:pPr>
                <a:defRPr/>
              </a:pPr>
              <a:t>11/21/2014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17FE371-E2EC-4068-9FF3-A3EC011B066F}"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8003F54-9A42-40E3-8E27-87E91827113C}" type="datetimeFigureOut">
              <a:rPr lang="en-US"/>
              <a:pPr>
                <a:defRPr/>
              </a:pPr>
              <a:t>11/21/2014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6A6E87D-36EC-466B-B9DE-79558E91A556}"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6D6FCD1-3929-4A3A-B6D9-59593F16CD1E}" type="datetimeFigureOut">
              <a:rPr lang="en-US"/>
              <a:pPr>
                <a:defRPr/>
              </a:pPr>
              <a:t>11/21/2014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A4A2F30-30D2-4106-836B-04F091756584}"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625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625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C199AEB0-61DA-4E68-B068-32FE7ECE3F52}" type="datetimeFigureOut">
              <a:rPr lang="en-US"/>
              <a:pPr>
                <a:defRPr/>
              </a:pPr>
              <a:t>11/21/2014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B782F18F-5A73-464C-9598-CEBEFBF9055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00" tIns="45702" rIns="91400" bIns="45702" numCol="1" anchor="ctr" anchorCtr="0" compatLnSpc="1">
            <a:prstTxWarp prst="textNoShape">
              <a:avLst/>
            </a:prstTxWarp>
          </a:bodyPr>
          <a:lstStyle/>
          <a:p>
            <a:pPr lvl="0"/>
            <a:r>
              <a:rPr lang="en-US" altLang="en-US" smtClean="0"/>
              <a:t>Click to edit Master title style</a:t>
            </a:r>
          </a:p>
        </p:txBody>
      </p:sp>
      <p:sp>
        <p:nvSpPr>
          <p:cNvPr id="1331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00" tIns="45702" rIns="91400" bIns="45702"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00" tIns="45702" rIns="91400" bIns="45702" numCol="1" anchor="ctr" anchorCtr="0" compatLnSpc="1">
            <a:prstTxWarp prst="textNoShape">
              <a:avLst/>
            </a:prstTxWarp>
          </a:bodyPr>
          <a:lstStyle>
            <a:lvl1pPr algn="l">
              <a:defRPr sz="1200">
                <a:solidFill>
                  <a:srgbClr val="898989"/>
                </a:solidFill>
                <a:latin typeface="Calibri" pitchFamily="34" charset="0"/>
              </a:defRPr>
            </a:lvl1pPr>
          </a:lstStyle>
          <a:p>
            <a:pPr>
              <a:defRPr/>
            </a:pPr>
            <a:fld id="{149128BD-AEBD-42CF-801E-041318C85BCF}" type="datetimeFigureOut">
              <a:rPr lang="en-US"/>
              <a:pPr>
                <a:defRPr/>
              </a:pPr>
              <a:t>11/21/2014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00" tIns="45702" rIns="91400" bIns="45702" numCol="1" anchor="ctr" anchorCtr="0" compatLnSpc="1">
            <a:prstTxWarp prst="textNoShape">
              <a:avLst/>
            </a:prstTxWarp>
          </a:bodyPr>
          <a:lstStyle>
            <a:lvl1pPr algn="ctr">
              <a:defRPr sz="1200">
                <a:solidFill>
                  <a:srgbClr val="898989"/>
                </a:solidFill>
                <a:latin typeface="Calibri" pitchFamily="34"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00" tIns="45702" rIns="91400" bIns="45702" numCol="1" anchor="ctr" anchorCtr="0" compatLnSpc="1">
            <a:prstTxWarp prst="textNoShape">
              <a:avLst/>
            </a:prstTxWarp>
          </a:bodyPr>
          <a:lstStyle>
            <a:lvl1pPr algn="r">
              <a:defRPr sz="1200">
                <a:solidFill>
                  <a:srgbClr val="898989"/>
                </a:solidFill>
                <a:latin typeface="Calibri" pitchFamily="34" charset="0"/>
              </a:defRPr>
            </a:lvl1pPr>
          </a:lstStyle>
          <a:p>
            <a:pPr>
              <a:defRPr/>
            </a:pPr>
            <a:fld id="{53243BC7-B4A3-4F9F-A6C0-F60D8B5012F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011" algn="ctr" rtl="0" fontAlgn="base">
        <a:spcBef>
          <a:spcPct val="0"/>
        </a:spcBef>
        <a:spcAft>
          <a:spcPct val="0"/>
        </a:spcAft>
        <a:defRPr sz="4400">
          <a:solidFill>
            <a:schemeClr val="tx1"/>
          </a:solidFill>
          <a:latin typeface="Calibri" pitchFamily="34" charset="0"/>
        </a:defRPr>
      </a:lvl6pPr>
      <a:lvl7pPr marL="914021" algn="ctr" rtl="0" fontAlgn="base">
        <a:spcBef>
          <a:spcPct val="0"/>
        </a:spcBef>
        <a:spcAft>
          <a:spcPct val="0"/>
        </a:spcAft>
        <a:defRPr sz="4400">
          <a:solidFill>
            <a:schemeClr val="tx1"/>
          </a:solidFill>
          <a:latin typeface="Calibri" pitchFamily="34" charset="0"/>
        </a:defRPr>
      </a:lvl7pPr>
      <a:lvl8pPr marL="1371032" algn="ctr" rtl="0" fontAlgn="base">
        <a:spcBef>
          <a:spcPct val="0"/>
        </a:spcBef>
        <a:spcAft>
          <a:spcPct val="0"/>
        </a:spcAft>
        <a:defRPr sz="4400">
          <a:solidFill>
            <a:schemeClr val="tx1"/>
          </a:solidFill>
          <a:latin typeface="Calibri" pitchFamily="34" charset="0"/>
        </a:defRPr>
      </a:lvl8pPr>
      <a:lvl9pPr marL="1828041" algn="ctr" rtl="0" fontAlgn="base">
        <a:spcBef>
          <a:spcPct val="0"/>
        </a:spcBef>
        <a:spcAft>
          <a:spcPct val="0"/>
        </a:spcAft>
        <a:defRPr sz="4400">
          <a:solidFill>
            <a:schemeClr val="tx1"/>
          </a:solidFill>
          <a:latin typeface="Calibri" pitchFamily="34" charset="0"/>
        </a:defRPr>
      </a:lvl9pPr>
    </p:titleStyle>
    <p:bodyStyle>
      <a:lvl1pPr marL="341313" indent="-341313"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1363" indent="-284163"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1413" indent="-227013"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598613" indent="-227013"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5813" indent="-227013"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3558" indent="-228506" algn="l" defTabSz="91402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568" indent="-228506" algn="l" defTabSz="91402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579" indent="-228506" algn="l" defTabSz="91402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589" indent="-228506" algn="l" defTabSz="91402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021" rtl="0" eaLnBrk="1" latinLnBrk="0" hangingPunct="1">
        <a:defRPr sz="1800" kern="1200">
          <a:solidFill>
            <a:schemeClr val="tx1"/>
          </a:solidFill>
          <a:latin typeface="+mn-lt"/>
          <a:ea typeface="+mn-ea"/>
          <a:cs typeface="+mn-cs"/>
        </a:defRPr>
      </a:lvl1pPr>
      <a:lvl2pPr marL="457011" algn="l" defTabSz="914021" rtl="0" eaLnBrk="1" latinLnBrk="0" hangingPunct="1">
        <a:defRPr sz="1800" kern="1200">
          <a:solidFill>
            <a:schemeClr val="tx1"/>
          </a:solidFill>
          <a:latin typeface="+mn-lt"/>
          <a:ea typeface="+mn-ea"/>
          <a:cs typeface="+mn-cs"/>
        </a:defRPr>
      </a:lvl2pPr>
      <a:lvl3pPr marL="914021" algn="l" defTabSz="914021" rtl="0" eaLnBrk="1" latinLnBrk="0" hangingPunct="1">
        <a:defRPr sz="1800" kern="1200">
          <a:solidFill>
            <a:schemeClr val="tx1"/>
          </a:solidFill>
          <a:latin typeface="+mn-lt"/>
          <a:ea typeface="+mn-ea"/>
          <a:cs typeface="+mn-cs"/>
        </a:defRPr>
      </a:lvl3pPr>
      <a:lvl4pPr marL="1371032" algn="l" defTabSz="914021" rtl="0" eaLnBrk="1" latinLnBrk="0" hangingPunct="1">
        <a:defRPr sz="1800" kern="1200">
          <a:solidFill>
            <a:schemeClr val="tx1"/>
          </a:solidFill>
          <a:latin typeface="+mn-lt"/>
          <a:ea typeface="+mn-ea"/>
          <a:cs typeface="+mn-cs"/>
        </a:defRPr>
      </a:lvl4pPr>
      <a:lvl5pPr marL="1828041" algn="l" defTabSz="914021" rtl="0" eaLnBrk="1" latinLnBrk="0" hangingPunct="1">
        <a:defRPr sz="1800" kern="1200">
          <a:solidFill>
            <a:schemeClr val="tx1"/>
          </a:solidFill>
          <a:latin typeface="+mn-lt"/>
          <a:ea typeface="+mn-ea"/>
          <a:cs typeface="+mn-cs"/>
        </a:defRPr>
      </a:lvl5pPr>
      <a:lvl6pPr marL="2285052" algn="l" defTabSz="914021" rtl="0" eaLnBrk="1" latinLnBrk="0" hangingPunct="1">
        <a:defRPr sz="1800" kern="1200">
          <a:solidFill>
            <a:schemeClr val="tx1"/>
          </a:solidFill>
          <a:latin typeface="+mn-lt"/>
          <a:ea typeface="+mn-ea"/>
          <a:cs typeface="+mn-cs"/>
        </a:defRPr>
      </a:lvl6pPr>
      <a:lvl7pPr marL="2742062" algn="l" defTabSz="914021" rtl="0" eaLnBrk="1" latinLnBrk="0" hangingPunct="1">
        <a:defRPr sz="1800" kern="1200">
          <a:solidFill>
            <a:schemeClr val="tx1"/>
          </a:solidFill>
          <a:latin typeface="+mn-lt"/>
          <a:ea typeface="+mn-ea"/>
          <a:cs typeface="+mn-cs"/>
        </a:defRPr>
      </a:lvl7pPr>
      <a:lvl8pPr marL="3199072" algn="l" defTabSz="914021" rtl="0" eaLnBrk="1" latinLnBrk="0" hangingPunct="1">
        <a:defRPr sz="1800" kern="1200">
          <a:solidFill>
            <a:schemeClr val="tx1"/>
          </a:solidFill>
          <a:latin typeface="+mn-lt"/>
          <a:ea typeface="+mn-ea"/>
          <a:cs typeface="+mn-cs"/>
        </a:defRPr>
      </a:lvl8pPr>
      <a:lvl9pPr marL="3656083" algn="l" defTabSz="914021"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560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l">
              <a:defRPr sz="1400">
                <a:solidFill>
                  <a:srgbClr val="000000"/>
                </a:solidFill>
                <a:latin typeface="Arial" charset="0"/>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Arial" charset="0"/>
              </a:defRPr>
            </a:lvl1pPr>
          </a:lstStyle>
          <a:p>
            <a:pPr>
              <a:defRPr/>
            </a:pPr>
            <a:fld id="{35E6AA04-4C9F-48F0-80A0-4AC6E62750A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789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l">
              <a:defRPr sz="1400">
                <a:solidFill>
                  <a:srgbClr val="000000"/>
                </a:solidFill>
                <a:latin typeface="+mn-lt"/>
                <a:cs typeface="+mn-cs"/>
              </a:defRPr>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cs typeface="+mn-cs"/>
              </a:defRPr>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cs typeface="+mn-cs"/>
              </a:defRPr>
            </a:lvl1pPr>
          </a:lstStyle>
          <a:p>
            <a:pPr>
              <a:defRPr/>
            </a:pPr>
            <a:fld id="{19AC9087-84BB-48C8-8189-77BAA03E266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17.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29.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40.wmf"/><Relationship Id="rId2" Type="http://schemas.openxmlformats.org/officeDocument/2006/relationships/slideLayout" Target="../slideLayouts/slideLayout28.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39.wmf"/><Relationship Id="rId4" Type="http://schemas.openxmlformats.org/officeDocument/2006/relationships/oleObject" Target="../embeddings/oleObject2.bin"/></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9.xml"/><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9.xml"/><Relationship Id="rId5" Type="http://schemas.openxmlformats.org/officeDocument/2006/relationships/image" Target="../media/image50.jpe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hyperlink" Target="http://www.w2agz.com/The%20Picture%20Story.htm" TargetMode="External"/><Relationship Id="rId1" Type="http://schemas.openxmlformats.org/officeDocument/2006/relationships/slideLayout" Target="../slideLayouts/slideLayout29.xml"/><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39.xml"/></Relationships>
</file>

<file path=ppt/slides/_rels/slide32.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png"/><Relationship Id="rId1" Type="http://schemas.openxmlformats.org/officeDocument/2006/relationships/slideLayout" Target="../slideLayouts/slideLayout29.xml"/><Relationship Id="rId6" Type="http://schemas.openxmlformats.org/officeDocument/2006/relationships/image" Target="../media/image65.png"/><Relationship Id="rId5" Type="http://schemas.openxmlformats.org/officeDocument/2006/relationships/image" Target="../media/image64.emf"/><Relationship Id="rId4" Type="http://schemas.openxmlformats.org/officeDocument/2006/relationships/image" Target="../media/image63.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image" Target="../media/image71.wmf"/><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emf"/><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emf"/><Relationship Id="rId1" Type="http://schemas.openxmlformats.org/officeDocument/2006/relationships/slideLayout" Target="../slideLayouts/slideLayout29.xml"/><Relationship Id="rId4" Type="http://schemas.openxmlformats.org/officeDocument/2006/relationships/image" Target="../media/image77.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xml"/><Relationship Id="rId1" Type="http://schemas.openxmlformats.org/officeDocument/2006/relationships/slideLayout" Target="../slideLayouts/slideLayout29.xml"/><Relationship Id="rId5" Type="http://schemas.openxmlformats.org/officeDocument/2006/relationships/image" Target="../media/image82.jpeg"/><Relationship Id="rId4" Type="http://schemas.openxmlformats.org/officeDocument/2006/relationships/image" Target="../media/image81.png"/></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9.xml"/><Relationship Id="rId1" Type="http://schemas.openxmlformats.org/officeDocument/2006/relationships/vmlDrawing" Target="../drawings/vmlDrawing3.vml"/><Relationship Id="rId4" Type="http://schemas.openxmlformats.org/officeDocument/2006/relationships/image" Target="../media/image8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7.xml"/><Relationship Id="rId1" Type="http://schemas.openxmlformats.org/officeDocument/2006/relationships/slideLayout" Target="../slideLayouts/slideLayout29.xml"/><Relationship Id="rId4" Type="http://schemas.openxmlformats.org/officeDocument/2006/relationships/image" Target="../media/image8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8.xml"/><Relationship Id="rId1" Type="http://schemas.openxmlformats.org/officeDocument/2006/relationships/vmlDrawing" Target="../drawings/vmlDrawing1.vml"/><Relationship Id="rId6" Type="http://schemas.openxmlformats.org/officeDocument/2006/relationships/image" Target="../media/image5.png"/><Relationship Id="rId5" Type="http://schemas.openxmlformats.org/officeDocument/2006/relationships/oleObject" Target="../embeddings/Microsoft_Excel_97-2003_Worksheet1.xls"/><Relationship Id="rId4" Type="http://schemas.openxmlformats.org/officeDocument/2006/relationships/oleObject" Target="../embeddings/oleObject1.bin"/></Relationships>
</file>

<file path=ppt/slides/_rels/slide5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xml"/><Relationship Id="rId1" Type="http://schemas.openxmlformats.org/officeDocument/2006/relationships/slideLayout" Target="../slideLayouts/slideLayout29.xml"/><Relationship Id="rId4" Type="http://schemas.openxmlformats.org/officeDocument/2006/relationships/image" Target="../media/image87.png"/></Relationships>
</file>

<file path=ppt/slides/_rels/slide5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8.xml"/><Relationship Id="rId4" Type="http://schemas.openxmlformats.org/officeDocument/2006/relationships/image" Target="../media/image90.emf"/></Relationships>
</file>

<file path=ppt/slides/_rels/slide5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8.xml"/><Relationship Id="rId4" Type="http://schemas.openxmlformats.org/officeDocument/2006/relationships/image" Target="../media/image93.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9.xml"/><Relationship Id="rId1" Type="http://schemas.openxmlformats.org/officeDocument/2006/relationships/vmlDrawing" Target="../drawings/vmlDrawing4.vml"/><Relationship Id="rId5" Type="http://schemas.openxmlformats.org/officeDocument/2006/relationships/image" Target="../media/image94.png"/><Relationship Id="rId4" Type="http://schemas.openxmlformats.org/officeDocument/2006/relationships/oleObject" Target="../embeddings/oleObject5.bin"/></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9.xml"/><Relationship Id="rId1" Type="http://schemas.openxmlformats.org/officeDocument/2006/relationships/vmlDrawing" Target="../drawings/vmlDrawing5.vml"/><Relationship Id="rId5" Type="http://schemas.openxmlformats.org/officeDocument/2006/relationships/image" Target="../media/image95.png"/><Relationship Id="rId4" Type="http://schemas.openxmlformats.org/officeDocument/2006/relationships/oleObject" Target="../embeddings/oleObject6.bin"/></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7.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3"/>
          <p:cNvSpPr>
            <a:spLocks noGrp="1"/>
          </p:cNvSpPr>
          <p:nvPr>
            <p:ph type="ctrTitle"/>
          </p:nvPr>
        </p:nvSpPr>
        <p:spPr/>
        <p:txBody>
          <a:bodyPr/>
          <a:lstStyle/>
          <a:p>
            <a:pPr eaLnBrk="1" hangingPunct="1"/>
            <a:r>
              <a:rPr lang="en-US" smtClean="0"/>
              <a:t>Setup</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p:cNvSpPr>
          <p:nvPr>
            <p:ph type="title"/>
          </p:nvPr>
        </p:nvSpPr>
        <p:spPr>
          <a:xfrm>
            <a:off x="457200" y="76200"/>
            <a:ext cx="8229600" cy="1143000"/>
          </a:xfrm>
        </p:spPr>
        <p:txBody>
          <a:bodyPr/>
          <a:lstStyle/>
          <a:p>
            <a:r>
              <a:rPr lang="en-US" b="1" dirty="0" smtClean="0"/>
              <a:t>But Wait…Last Week!</a:t>
            </a:r>
          </a:p>
        </p:txBody>
      </p:sp>
      <p:pic>
        <p:nvPicPr>
          <p:cNvPr id="155656" name="Picture 8"/>
          <p:cNvPicPr>
            <a:picLocks noGrp="1" noChangeAspect="1" noChangeArrowheads="1"/>
          </p:cNvPicPr>
          <p:nvPr>
            <p:ph idx="1"/>
          </p:nvPr>
        </p:nvPicPr>
        <p:blipFill>
          <a:blip r:embed="rId2"/>
          <a:srcRect/>
          <a:stretch>
            <a:fillRect/>
          </a:stretch>
        </p:blipFill>
        <p:spPr>
          <a:xfrm>
            <a:off x="1828800" y="1219200"/>
            <a:ext cx="5257800" cy="4697413"/>
          </a:xfrm>
        </p:spPr>
      </p:pic>
      <p:sp>
        <p:nvSpPr>
          <p:cNvPr id="155658" name="Text Box 10"/>
          <p:cNvSpPr txBox="1">
            <a:spLocks noChangeArrowheads="1"/>
          </p:cNvSpPr>
          <p:nvPr/>
        </p:nvSpPr>
        <p:spPr bwMode="auto">
          <a:xfrm>
            <a:off x="76200" y="5911850"/>
            <a:ext cx="8991600" cy="946150"/>
          </a:xfrm>
          <a:prstGeom prst="rect">
            <a:avLst/>
          </a:prstGeom>
          <a:noFill/>
          <a:ln w="9525">
            <a:noFill/>
            <a:miter lim="800000"/>
            <a:headEnd/>
            <a:tailEnd/>
          </a:ln>
          <a:effectLst>
            <a:prstShdw prst="shdw13" dist="53882" dir="13500000">
              <a:schemeClr val="bg2">
                <a:alpha val="50000"/>
              </a:schemeClr>
            </a:prstShdw>
          </a:effectLst>
        </p:spPr>
        <p:txBody>
          <a:bodyPr>
            <a:spAutoFit/>
          </a:bodyPr>
          <a:lstStyle/>
          <a:p>
            <a:pPr algn="ctr">
              <a:spcBef>
                <a:spcPct val="50000"/>
              </a:spcBef>
            </a:pPr>
            <a:r>
              <a:rPr lang="en-US" sz="2800" b="1"/>
              <a:t>Invention of the “</a:t>
            </a:r>
            <a:r>
              <a:rPr lang="en-US" sz="2800" b="1">
                <a:solidFill>
                  <a:schemeClr val="hlink"/>
                </a:solidFill>
              </a:rPr>
              <a:t>Blue Light</a:t>
            </a:r>
            <a:r>
              <a:rPr lang="en-US" sz="2800" b="1"/>
              <a:t>” GaN</a:t>
            </a:r>
            <a:br>
              <a:rPr lang="en-US" sz="2800" b="1"/>
            </a:br>
            <a:r>
              <a:rPr lang="en-US" sz="2800" b="1"/>
              <a:t> Light Emitting Diode (LED)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55656"/>
                                        </p:tgtEl>
                                        <p:attrNameLst>
                                          <p:attrName>style.visibility</p:attrName>
                                        </p:attrNameLst>
                                      </p:cBhvr>
                                      <p:to>
                                        <p:strVal val="visible"/>
                                      </p:to>
                                    </p:set>
                                    <p:animEffect transition="in" filter="checkerboard(across)">
                                      <p:cBhvr>
                                        <p:cTn id="7" dur="500"/>
                                        <p:tgtEl>
                                          <p:spTgt spid="15565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5658"/>
                                        </p:tgtEl>
                                        <p:attrNameLst>
                                          <p:attrName>style.visibility</p:attrName>
                                        </p:attrNameLst>
                                      </p:cBhvr>
                                      <p:to>
                                        <p:strVal val="visible"/>
                                      </p:to>
                                    </p:set>
                                    <p:anim calcmode="lin" valueType="num">
                                      <p:cBhvr additive="base">
                                        <p:cTn id="12" dur="500" fill="hold"/>
                                        <p:tgtEl>
                                          <p:spTgt spid="155658"/>
                                        </p:tgtEl>
                                        <p:attrNameLst>
                                          <p:attrName>ppt_x</p:attrName>
                                        </p:attrNameLst>
                                      </p:cBhvr>
                                      <p:tavLst>
                                        <p:tav tm="0">
                                          <p:val>
                                            <p:strVal val="#ppt_x"/>
                                          </p:val>
                                        </p:tav>
                                        <p:tav tm="100000">
                                          <p:val>
                                            <p:strVal val="#ppt_x"/>
                                          </p:val>
                                        </p:tav>
                                      </p:tavLst>
                                    </p:anim>
                                    <p:anim calcmode="lin" valueType="num">
                                      <p:cBhvr additive="base">
                                        <p:cTn id="13" dur="500" fill="hold"/>
                                        <p:tgtEl>
                                          <p:spTgt spid="1556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447800"/>
            <a:ext cx="6338047"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a:spLocks noGrp="1"/>
          </p:cNvSpPr>
          <p:nvPr>
            <p:ph type="title"/>
          </p:nvPr>
        </p:nvSpPr>
        <p:spPr>
          <a:xfrm>
            <a:off x="457200" y="76200"/>
            <a:ext cx="8229600" cy="1143000"/>
          </a:xfrm>
        </p:spPr>
        <p:txBody>
          <a:bodyPr/>
          <a:lstStyle/>
          <a:p>
            <a:r>
              <a:rPr lang="en-US" b="1" dirty="0" smtClean="0"/>
              <a:t>And Then a Day Later!</a:t>
            </a:r>
          </a:p>
        </p:txBody>
      </p:sp>
      <p:sp>
        <p:nvSpPr>
          <p:cNvPr id="2" name="Rectangle 1"/>
          <p:cNvSpPr/>
          <p:nvPr/>
        </p:nvSpPr>
        <p:spPr>
          <a:xfrm>
            <a:off x="34160" y="3881735"/>
            <a:ext cx="9067800" cy="461665"/>
          </a:xfrm>
          <a:prstGeom prst="rect">
            <a:avLst/>
          </a:prstGeom>
        </p:spPr>
        <p:txBody>
          <a:bodyPr wrap="square">
            <a:spAutoFit/>
          </a:bodyPr>
          <a:lstStyle/>
          <a:p>
            <a:pPr algn="ctr"/>
            <a:r>
              <a:rPr lang="en-US" sz="2400" i="1" dirty="0"/>
              <a:t>“for the development of super-resolved fluorescence microscopy”</a:t>
            </a:r>
            <a:endParaRPr lang="en-US" sz="2400" dirty="0"/>
          </a:p>
        </p:txBody>
      </p:sp>
      <p:sp>
        <p:nvSpPr>
          <p:cNvPr id="4" name="TextBox 3"/>
          <p:cNvSpPr txBox="1"/>
          <p:nvPr/>
        </p:nvSpPr>
        <p:spPr>
          <a:xfrm>
            <a:off x="228600" y="4724400"/>
            <a:ext cx="8686800" cy="1384995"/>
          </a:xfrm>
          <a:prstGeom prst="rect">
            <a:avLst/>
          </a:prstGeom>
          <a:noFill/>
        </p:spPr>
        <p:txBody>
          <a:bodyPr wrap="square" rtlCol="0">
            <a:spAutoFit/>
          </a:bodyPr>
          <a:lstStyle/>
          <a:p>
            <a:pPr algn="ctr"/>
            <a:r>
              <a:rPr lang="en-US" sz="2800" dirty="0" smtClean="0"/>
              <a:t>The principle breakthroughs occurred during “WE’s” career at the IBM Almaden Research Center spanning 1981-1995 as an industrial physicist!</a:t>
            </a:r>
            <a:endParaRPr lang="en-US" sz="2800" dirty="0"/>
          </a:p>
        </p:txBody>
      </p:sp>
    </p:spTree>
    <p:extLst>
      <p:ext uri="{BB962C8B-B14F-4D97-AF65-F5344CB8AC3E}">
        <p14:creationId xmlns:p14="http://schemas.microsoft.com/office/powerpoint/2010/main" val="2177424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t>And Next the Future...</a:t>
            </a:r>
            <a:endParaRPr lang="en-US" b="1"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143000"/>
            <a:ext cx="3724275" cy="24999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105275" y="1219200"/>
            <a:ext cx="4962525" cy="2092881"/>
          </a:xfrm>
          <a:prstGeom prst="rect">
            <a:avLst/>
          </a:prstGeom>
        </p:spPr>
        <p:txBody>
          <a:bodyPr wrap="square">
            <a:spAutoFit/>
          </a:bodyPr>
          <a:lstStyle/>
          <a:p>
            <a:pPr algn="ctr"/>
            <a:r>
              <a:rPr lang="en-US" sz="3200" b="1" dirty="0">
                <a:solidFill>
                  <a:srgbClr val="0070C0"/>
                </a:solidFill>
                <a:latin typeface="Rocky-Light"/>
              </a:rPr>
              <a:t>“The </a:t>
            </a:r>
            <a:r>
              <a:rPr lang="en-US" sz="3200" b="1" dirty="0" err="1">
                <a:solidFill>
                  <a:srgbClr val="0070C0"/>
                </a:solidFill>
                <a:latin typeface="Rocky-Light"/>
              </a:rPr>
              <a:t>TrueNorth</a:t>
            </a:r>
            <a:r>
              <a:rPr lang="en-US" sz="3200" b="1" dirty="0">
                <a:solidFill>
                  <a:srgbClr val="0070C0"/>
                </a:solidFill>
                <a:latin typeface="Rocky-Light"/>
              </a:rPr>
              <a:t> Chip”</a:t>
            </a:r>
          </a:p>
          <a:p>
            <a:pPr algn="ctr"/>
            <a:r>
              <a:rPr lang="en-US" sz="2000" b="1" dirty="0" smtClean="0">
                <a:solidFill>
                  <a:srgbClr val="262626"/>
                </a:solidFill>
                <a:latin typeface="Rocky-Light"/>
              </a:rPr>
              <a:t>Microprocessors </a:t>
            </a:r>
            <a:r>
              <a:rPr lang="en-US" sz="2000" b="1" dirty="0">
                <a:solidFill>
                  <a:srgbClr val="262626"/>
                </a:solidFill>
                <a:latin typeface="Rocky-Light"/>
              </a:rPr>
              <a:t>modeled on networks of nerve cells promise blazing</a:t>
            </a:r>
          </a:p>
          <a:p>
            <a:pPr algn="ctr"/>
            <a:r>
              <a:rPr lang="en-US" sz="2000" b="1" dirty="0">
                <a:solidFill>
                  <a:srgbClr val="262626"/>
                </a:solidFill>
                <a:latin typeface="Rocky-Light"/>
              </a:rPr>
              <a:t>speed at incredibly low </a:t>
            </a:r>
            <a:r>
              <a:rPr lang="en-US" sz="2000" b="1" dirty="0" smtClean="0">
                <a:solidFill>
                  <a:srgbClr val="262626"/>
                </a:solidFill>
                <a:latin typeface="Rocky-Light"/>
              </a:rPr>
              <a:t>power</a:t>
            </a:r>
          </a:p>
          <a:p>
            <a:pPr algn="ctr"/>
            <a:endParaRPr lang="en-US" sz="2000" dirty="0" smtClean="0">
              <a:solidFill>
                <a:srgbClr val="262626"/>
              </a:solidFill>
              <a:latin typeface="Rocky-Light"/>
            </a:endParaRPr>
          </a:p>
          <a:p>
            <a:pPr algn="ctr"/>
            <a:r>
              <a:rPr lang="en-US" b="1" i="1" u="sng" dirty="0" smtClean="0"/>
              <a:t>Science, August 2014</a:t>
            </a:r>
          </a:p>
        </p:txBody>
      </p:sp>
      <p:sp>
        <p:nvSpPr>
          <p:cNvPr id="5" name="Rectangle 4"/>
          <p:cNvSpPr/>
          <p:nvPr/>
        </p:nvSpPr>
        <p:spPr>
          <a:xfrm>
            <a:off x="597312" y="3657600"/>
            <a:ext cx="3365088" cy="646331"/>
          </a:xfrm>
          <a:prstGeom prst="rect">
            <a:avLst/>
          </a:prstGeom>
        </p:spPr>
        <p:txBody>
          <a:bodyPr wrap="none">
            <a:spAutoFit/>
          </a:bodyPr>
          <a:lstStyle/>
          <a:p>
            <a:pPr algn="ctr"/>
            <a:r>
              <a:rPr lang="en-US" dirty="0" err="1"/>
              <a:t>Dharmendra</a:t>
            </a:r>
            <a:r>
              <a:rPr lang="en-US" dirty="0"/>
              <a:t> </a:t>
            </a:r>
            <a:r>
              <a:rPr lang="en-US" dirty="0" err="1" smtClean="0"/>
              <a:t>Modha</a:t>
            </a:r>
            <a:endParaRPr lang="en-US" dirty="0" smtClean="0"/>
          </a:p>
          <a:p>
            <a:pPr algn="ctr"/>
            <a:r>
              <a:rPr lang="en-US" dirty="0" smtClean="0"/>
              <a:t>IBM Almaden Research Center</a:t>
            </a:r>
            <a:endParaRPr lang="en-US" dirty="0"/>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912" y="4309240"/>
            <a:ext cx="3748088"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267200" y="3886200"/>
            <a:ext cx="4648200" cy="1015663"/>
          </a:xfrm>
          <a:prstGeom prst="rect">
            <a:avLst/>
          </a:prstGeom>
          <a:noFill/>
        </p:spPr>
        <p:txBody>
          <a:bodyPr wrap="square" rtlCol="0">
            <a:spAutoFit/>
          </a:bodyPr>
          <a:lstStyle/>
          <a:p>
            <a:pPr algn="ctr"/>
            <a:r>
              <a:rPr lang="en-US" sz="2000" b="1" dirty="0" smtClean="0"/>
              <a:t>But what happens when Moore’s Law meets the </a:t>
            </a:r>
            <a:r>
              <a:rPr lang="en-US" sz="2000" b="1" dirty="0" err="1" smtClean="0"/>
              <a:t>Landauer</a:t>
            </a:r>
            <a:r>
              <a:rPr lang="en-US" sz="2000" b="1" dirty="0" smtClean="0"/>
              <a:t> Limit?  The end of von Neumann computers?</a:t>
            </a:r>
            <a:endParaRPr lang="en-US" sz="2000" b="1" dirty="0"/>
          </a:p>
        </p:txBody>
      </p:sp>
      <p:sp>
        <p:nvSpPr>
          <p:cNvPr id="7" name="TextBox 6"/>
          <p:cNvSpPr txBox="1"/>
          <p:nvPr/>
        </p:nvSpPr>
        <p:spPr>
          <a:xfrm>
            <a:off x="4267200" y="5257800"/>
            <a:ext cx="4800600" cy="1200329"/>
          </a:xfrm>
          <a:prstGeom prst="rect">
            <a:avLst/>
          </a:prstGeom>
          <a:noFill/>
        </p:spPr>
        <p:txBody>
          <a:bodyPr wrap="square" rtlCol="0">
            <a:spAutoFit/>
          </a:bodyPr>
          <a:lstStyle/>
          <a:p>
            <a:pPr algn="ctr"/>
            <a:r>
              <a:rPr lang="en-US" sz="2400" b="1" dirty="0" smtClean="0"/>
              <a:t>A challenge awaiting the generation of physicists sitting before me!</a:t>
            </a:r>
            <a:endParaRPr lang="en-US" sz="2400" b="1" dirty="0"/>
          </a:p>
        </p:txBody>
      </p:sp>
    </p:spTree>
    <p:extLst>
      <p:ext uri="{BB962C8B-B14F-4D97-AF65-F5344CB8AC3E}">
        <p14:creationId xmlns:p14="http://schemas.microsoft.com/office/powerpoint/2010/main" val="1472453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123"/>
                                        </p:tgtEl>
                                        <p:attrNameLst>
                                          <p:attrName>style.visibility</p:attrName>
                                        </p:attrNameLst>
                                      </p:cBhvr>
                                      <p:to>
                                        <p:strVal val="visible"/>
                                      </p:to>
                                    </p:set>
                                    <p:anim calcmode="lin" valueType="num">
                                      <p:cBhvr additive="base">
                                        <p:cTn id="13" dur="500" fill="hold"/>
                                        <p:tgtEl>
                                          <p:spTgt spid="5123"/>
                                        </p:tgtEl>
                                        <p:attrNameLst>
                                          <p:attrName>ppt_x</p:attrName>
                                        </p:attrNameLst>
                                      </p:cBhvr>
                                      <p:tavLst>
                                        <p:tav tm="0">
                                          <p:val>
                                            <p:strVal val="#ppt_x"/>
                                          </p:val>
                                        </p:tav>
                                        <p:tav tm="100000">
                                          <p:val>
                                            <p:strVal val="#ppt_x"/>
                                          </p:val>
                                        </p:tav>
                                      </p:tavLst>
                                    </p:anim>
                                    <p:anim calcmode="lin" valueType="num">
                                      <p:cBhvr additive="base">
                                        <p:cTn id="14" dur="500" fill="hold"/>
                                        <p:tgtEl>
                                          <p:spTgt spid="512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ChangeArrowheads="1"/>
          </p:cNvSpPr>
          <p:nvPr>
            <p:ph type="title" idx="4294967295"/>
          </p:nvPr>
        </p:nvSpPr>
        <p:spPr>
          <a:xfrm>
            <a:off x="457200" y="2819400"/>
            <a:ext cx="8229600" cy="1143000"/>
          </a:xfrm>
        </p:spPr>
        <p:txBody>
          <a:bodyPr/>
          <a:lstStyle/>
          <a:p>
            <a:pPr eaLnBrk="1" hangingPunct="1"/>
            <a:r>
              <a:rPr lang="en-US" altLang="en-US" smtClean="0"/>
              <a:t>IBM</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p:cNvSpPr>
            <a:spLocks noGrp="1"/>
          </p:cNvSpPr>
          <p:nvPr>
            <p:ph type="title"/>
          </p:nvPr>
        </p:nvSpPr>
        <p:spPr>
          <a:xfrm>
            <a:off x="457200" y="0"/>
            <a:ext cx="8229600" cy="1143000"/>
          </a:xfrm>
        </p:spPr>
        <p:txBody>
          <a:bodyPr/>
          <a:lstStyle/>
          <a:p>
            <a:r>
              <a:rPr lang="en-US" smtClean="0"/>
              <a:t>Following In His Shoes</a:t>
            </a:r>
          </a:p>
        </p:txBody>
      </p:sp>
      <p:pic>
        <p:nvPicPr>
          <p:cNvPr id="60418" name="Picture 2" descr="E:\PMG-Media Collection\My Pictures\General Family\PAG Oval.jpg"/>
          <p:cNvPicPr>
            <a:picLocks noChangeAspect="1" noChangeArrowheads="1"/>
          </p:cNvPicPr>
          <p:nvPr/>
        </p:nvPicPr>
        <p:blipFill>
          <a:blip r:embed="rId2"/>
          <a:srcRect/>
          <a:stretch>
            <a:fillRect/>
          </a:stretch>
        </p:blipFill>
        <p:spPr bwMode="auto">
          <a:xfrm>
            <a:off x="3276600" y="1066800"/>
            <a:ext cx="1711325" cy="2667000"/>
          </a:xfrm>
          <a:prstGeom prst="rect">
            <a:avLst/>
          </a:prstGeom>
          <a:noFill/>
          <a:ln w="9525">
            <a:noFill/>
            <a:miter lim="800000"/>
            <a:headEnd/>
            <a:tailEnd/>
          </a:ln>
        </p:spPr>
      </p:pic>
      <p:pic>
        <p:nvPicPr>
          <p:cNvPr id="60419" name="Picture 4"/>
          <p:cNvPicPr>
            <a:picLocks noChangeAspect="1" noChangeArrowheads="1"/>
          </p:cNvPicPr>
          <p:nvPr/>
        </p:nvPicPr>
        <p:blipFill>
          <a:blip r:embed="rId3"/>
          <a:srcRect/>
          <a:stretch>
            <a:fillRect/>
          </a:stretch>
        </p:blipFill>
        <p:spPr bwMode="auto">
          <a:xfrm>
            <a:off x="152400" y="1066800"/>
            <a:ext cx="2468563" cy="2667000"/>
          </a:xfrm>
          <a:prstGeom prst="rect">
            <a:avLst/>
          </a:prstGeom>
          <a:noFill/>
          <a:ln w="9525">
            <a:noFill/>
            <a:miter lim="800000"/>
            <a:headEnd/>
            <a:tailEnd/>
          </a:ln>
        </p:spPr>
      </p:pic>
      <p:pic>
        <p:nvPicPr>
          <p:cNvPr id="60420" name="Picture 5"/>
          <p:cNvPicPr>
            <a:picLocks noChangeAspect="1" noChangeArrowheads="1"/>
          </p:cNvPicPr>
          <p:nvPr/>
        </p:nvPicPr>
        <p:blipFill>
          <a:blip r:embed="rId4"/>
          <a:srcRect/>
          <a:stretch>
            <a:fillRect/>
          </a:stretch>
        </p:blipFill>
        <p:spPr bwMode="auto">
          <a:xfrm>
            <a:off x="5334000" y="1295400"/>
            <a:ext cx="3490913" cy="2209800"/>
          </a:xfrm>
          <a:prstGeom prst="rect">
            <a:avLst/>
          </a:prstGeom>
          <a:noFill/>
          <a:ln w="9525">
            <a:noFill/>
            <a:miter lim="800000"/>
            <a:headEnd/>
            <a:tailEnd/>
          </a:ln>
        </p:spPr>
      </p:pic>
      <p:sp>
        <p:nvSpPr>
          <p:cNvPr id="3" name="TextBox 2"/>
          <p:cNvSpPr txBox="1"/>
          <p:nvPr/>
        </p:nvSpPr>
        <p:spPr>
          <a:xfrm>
            <a:off x="838200" y="3962400"/>
            <a:ext cx="7391400" cy="2738438"/>
          </a:xfrm>
          <a:prstGeom prst="rect">
            <a:avLst/>
          </a:prstGeom>
          <a:noFill/>
        </p:spPr>
        <p:txBody>
          <a:bodyPr>
            <a:spAutoFit/>
          </a:bodyPr>
          <a:lstStyle/>
          <a:p>
            <a:pPr algn="ctr" fontAlgn="auto">
              <a:spcBef>
                <a:spcPts val="0"/>
              </a:spcBef>
              <a:spcAft>
                <a:spcPts val="0"/>
              </a:spcAft>
              <a:defRPr/>
            </a:pPr>
            <a:r>
              <a:rPr lang="en-US" sz="2400" b="1" dirty="0">
                <a:latin typeface="+mn-lt"/>
                <a:cs typeface="+mn-cs"/>
              </a:rPr>
              <a:t>Paul Archibald Grant, W2AGZ</a:t>
            </a:r>
          </a:p>
          <a:p>
            <a:pPr marL="285750" indent="-285750" fontAlgn="auto">
              <a:spcBef>
                <a:spcPts val="0"/>
              </a:spcBef>
              <a:spcAft>
                <a:spcPts val="0"/>
              </a:spcAft>
              <a:buFont typeface="Arial" panose="020B0604020202020204" pitchFamily="34" charset="0"/>
              <a:buChar char="•"/>
              <a:defRPr/>
            </a:pPr>
            <a:r>
              <a:rPr lang="en-US" dirty="0">
                <a:latin typeface="+mn-lt"/>
                <a:cs typeface="+mn-cs"/>
              </a:rPr>
              <a:t>Teenage Ham Radio Prodigy, 1922</a:t>
            </a:r>
          </a:p>
          <a:p>
            <a:pPr marL="285750" indent="-285750" fontAlgn="auto">
              <a:spcBef>
                <a:spcPts val="0"/>
              </a:spcBef>
              <a:spcAft>
                <a:spcPts val="0"/>
              </a:spcAft>
              <a:buFont typeface="Arial" panose="020B0604020202020204" pitchFamily="34" charset="0"/>
              <a:buChar char="•"/>
              <a:defRPr/>
            </a:pPr>
            <a:r>
              <a:rPr lang="en-US" dirty="0">
                <a:latin typeface="+mn-lt"/>
                <a:cs typeface="+mn-cs"/>
              </a:rPr>
              <a:t>Auto Assembly Line Worker, 1923-30</a:t>
            </a:r>
          </a:p>
          <a:p>
            <a:pPr marL="285750" indent="-285750" fontAlgn="auto">
              <a:spcBef>
                <a:spcPts val="0"/>
              </a:spcBef>
              <a:spcAft>
                <a:spcPts val="0"/>
              </a:spcAft>
              <a:buFont typeface="Arial" panose="020B0604020202020204" pitchFamily="34" charset="0"/>
              <a:buChar char="•"/>
              <a:defRPr/>
            </a:pPr>
            <a:r>
              <a:rPr lang="en-US" dirty="0">
                <a:latin typeface="+mn-lt"/>
                <a:cs typeface="+mn-cs"/>
              </a:rPr>
              <a:t>County Motorcycle Cop, 1930-33</a:t>
            </a:r>
          </a:p>
          <a:p>
            <a:pPr marL="285750" indent="-285750" fontAlgn="auto">
              <a:spcBef>
                <a:spcPts val="0"/>
              </a:spcBef>
              <a:spcAft>
                <a:spcPts val="0"/>
              </a:spcAft>
              <a:buFont typeface="Arial" panose="020B0604020202020204" pitchFamily="34" charset="0"/>
              <a:buChar char="•"/>
              <a:defRPr/>
            </a:pPr>
            <a:r>
              <a:rPr lang="en-US" dirty="0">
                <a:latin typeface="+mn-lt"/>
                <a:cs typeface="+mn-cs"/>
              </a:rPr>
              <a:t>Owner, Home Radio Installation Business, 1934-37</a:t>
            </a:r>
          </a:p>
          <a:p>
            <a:pPr marL="285750" indent="-285750" fontAlgn="auto">
              <a:spcBef>
                <a:spcPts val="0"/>
              </a:spcBef>
              <a:spcAft>
                <a:spcPts val="0"/>
              </a:spcAft>
              <a:buFont typeface="Arial" panose="020B0604020202020204" pitchFamily="34" charset="0"/>
              <a:buChar char="•"/>
              <a:defRPr/>
            </a:pPr>
            <a:r>
              <a:rPr lang="en-US" dirty="0">
                <a:latin typeface="+mn-lt"/>
                <a:cs typeface="+mn-cs"/>
              </a:rPr>
              <a:t>Tool &amp; Die Machinist, 1938-42</a:t>
            </a:r>
          </a:p>
          <a:p>
            <a:pPr marL="285750" indent="-285750" fontAlgn="auto">
              <a:spcBef>
                <a:spcPts val="0"/>
              </a:spcBef>
              <a:spcAft>
                <a:spcPts val="0"/>
              </a:spcAft>
              <a:buFont typeface="Arial" panose="020B0604020202020204" pitchFamily="34" charset="0"/>
              <a:buChar char="•"/>
              <a:defRPr/>
            </a:pPr>
            <a:r>
              <a:rPr lang="en-US" dirty="0">
                <a:latin typeface="+mn-lt"/>
                <a:cs typeface="+mn-cs"/>
              </a:rPr>
              <a:t>Radar Specialist 1</a:t>
            </a:r>
            <a:r>
              <a:rPr lang="en-US" baseline="30000" dirty="0">
                <a:latin typeface="+mn-lt"/>
                <a:cs typeface="+mn-cs"/>
              </a:rPr>
              <a:t>st</a:t>
            </a:r>
            <a:r>
              <a:rPr lang="en-US" dirty="0">
                <a:latin typeface="+mn-lt"/>
                <a:cs typeface="+mn-cs"/>
              </a:rPr>
              <a:t> Class, US Navy, South Pacific, 1943-45</a:t>
            </a:r>
          </a:p>
          <a:p>
            <a:pPr marL="285750" indent="-285750" fontAlgn="auto">
              <a:spcBef>
                <a:spcPts val="0"/>
              </a:spcBef>
              <a:spcAft>
                <a:spcPts val="0"/>
              </a:spcAft>
              <a:buFont typeface="Arial" panose="020B0604020202020204" pitchFamily="34" charset="0"/>
              <a:buChar char="•"/>
              <a:defRPr/>
            </a:pPr>
            <a:r>
              <a:rPr lang="en-US" dirty="0">
                <a:latin typeface="+mn-lt"/>
                <a:cs typeface="+mn-cs"/>
              </a:rPr>
              <a:t>Electronic Technician, Purchasing Agent, IBM, 1947-74</a:t>
            </a:r>
          </a:p>
          <a:p>
            <a:pPr marL="285750" indent="-285750" fontAlgn="auto">
              <a:spcBef>
                <a:spcPts val="0"/>
              </a:spcBef>
              <a:spcAft>
                <a:spcPts val="0"/>
              </a:spcAft>
              <a:buFont typeface="Arial" panose="020B0604020202020204" pitchFamily="34" charset="0"/>
              <a:buChar char="•"/>
              <a:defRPr/>
            </a:pPr>
            <a:r>
              <a:rPr lang="en-US" dirty="0">
                <a:latin typeface="+mn-lt"/>
                <a:cs typeface="+mn-cs"/>
              </a:rPr>
              <a:t>Founder, Catskill Mountain Volunteer Ski Patrol, 1948</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Watson with the classic IBM System/360"/>
          <p:cNvPicPr>
            <a:picLocks noChangeAspect="1" noChangeArrowheads="1"/>
          </p:cNvPicPr>
          <p:nvPr/>
        </p:nvPicPr>
        <p:blipFill>
          <a:blip r:embed="rId2"/>
          <a:srcRect/>
          <a:stretch>
            <a:fillRect/>
          </a:stretch>
        </p:blipFill>
        <p:spPr bwMode="auto">
          <a:xfrm>
            <a:off x="5029200" y="812800"/>
            <a:ext cx="3990975" cy="2540000"/>
          </a:xfrm>
          <a:prstGeom prst="rect">
            <a:avLst/>
          </a:prstGeom>
          <a:noFill/>
          <a:ln w="9525">
            <a:noFill/>
            <a:miter lim="800000"/>
            <a:headEnd/>
            <a:tailEnd/>
          </a:ln>
        </p:spPr>
      </p:pic>
      <p:pic>
        <p:nvPicPr>
          <p:cNvPr id="99334" name="Picture 6" descr="http://www.computermuseum.li/Testpage/Watson-Sr-THINK.jpg"/>
          <p:cNvPicPr>
            <a:picLocks noChangeAspect="1" noChangeArrowheads="1"/>
          </p:cNvPicPr>
          <p:nvPr/>
        </p:nvPicPr>
        <p:blipFill>
          <a:blip r:embed="rId3"/>
          <a:srcRect/>
          <a:stretch>
            <a:fillRect/>
          </a:stretch>
        </p:blipFill>
        <p:spPr bwMode="auto">
          <a:xfrm>
            <a:off x="990600" y="849313"/>
            <a:ext cx="2222500" cy="2911475"/>
          </a:xfrm>
          <a:prstGeom prst="rect">
            <a:avLst/>
          </a:prstGeom>
          <a:noFill/>
          <a:ln w="9525">
            <a:noFill/>
            <a:miter lim="800000"/>
            <a:headEnd/>
            <a:tailEnd/>
          </a:ln>
        </p:spPr>
      </p:pic>
      <p:sp>
        <p:nvSpPr>
          <p:cNvPr id="61443" name="TextBox 1"/>
          <p:cNvSpPr txBox="1">
            <a:spLocks noChangeArrowheads="1"/>
          </p:cNvSpPr>
          <p:nvPr/>
        </p:nvSpPr>
        <p:spPr bwMode="auto">
          <a:xfrm>
            <a:off x="2971800" y="76200"/>
            <a:ext cx="3352800" cy="584200"/>
          </a:xfrm>
          <a:prstGeom prst="rect">
            <a:avLst/>
          </a:prstGeom>
          <a:noFill/>
          <a:ln w="9525">
            <a:noFill/>
            <a:miter lim="800000"/>
            <a:headEnd/>
            <a:tailEnd/>
          </a:ln>
        </p:spPr>
        <p:txBody>
          <a:bodyPr>
            <a:spAutoFit/>
          </a:bodyPr>
          <a:lstStyle/>
          <a:p>
            <a:pPr algn="ctr"/>
            <a:r>
              <a:rPr lang="en-US" altLang="en-US" sz="3200" b="1">
                <a:solidFill>
                  <a:srgbClr val="000000"/>
                </a:solidFill>
              </a:rPr>
              <a:t>IBM – 100 Years</a:t>
            </a:r>
          </a:p>
        </p:txBody>
      </p:sp>
      <p:grpSp>
        <p:nvGrpSpPr>
          <p:cNvPr id="4" name="Group 3"/>
          <p:cNvGrpSpPr>
            <a:grpSpLocks/>
          </p:cNvGrpSpPr>
          <p:nvPr/>
        </p:nvGrpSpPr>
        <p:grpSpPr bwMode="auto">
          <a:xfrm>
            <a:off x="3289300" y="914400"/>
            <a:ext cx="1663700" cy="3124200"/>
            <a:chOff x="3289300" y="914399"/>
            <a:chExt cx="1663700" cy="3124201"/>
          </a:xfrm>
        </p:grpSpPr>
        <p:pic>
          <p:nvPicPr>
            <p:cNvPr id="61455" name="Picture 10" descr="P:\dcim\100MEDIA\IMAG0034.jpg"/>
            <p:cNvPicPr>
              <a:picLocks noChangeAspect="1" noChangeArrowheads="1"/>
            </p:cNvPicPr>
            <p:nvPr/>
          </p:nvPicPr>
          <p:blipFill>
            <a:blip r:embed="rId4"/>
            <a:srcRect/>
            <a:stretch>
              <a:fillRect/>
            </a:stretch>
          </p:blipFill>
          <p:spPr bwMode="auto">
            <a:xfrm>
              <a:off x="3289300" y="914399"/>
              <a:ext cx="1663700" cy="2781925"/>
            </a:xfrm>
            <a:prstGeom prst="rect">
              <a:avLst/>
            </a:prstGeom>
            <a:noFill/>
            <a:ln w="9525">
              <a:noFill/>
              <a:miter lim="800000"/>
              <a:headEnd/>
              <a:tailEnd/>
            </a:ln>
          </p:spPr>
        </p:pic>
        <p:sp>
          <p:nvSpPr>
            <p:cNvPr id="61456" name="TextBox 2"/>
            <p:cNvSpPr txBox="1">
              <a:spLocks noChangeArrowheads="1"/>
            </p:cNvSpPr>
            <p:nvPr/>
          </p:nvSpPr>
          <p:spPr bwMode="auto">
            <a:xfrm>
              <a:off x="3581400" y="3669268"/>
              <a:ext cx="1066800" cy="369332"/>
            </a:xfrm>
            <a:prstGeom prst="rect">
              <a:avLst/>
            </a:prstGeom>
            <a:noFill/>
            <a:ln w="9525">
              <a:noFill/>
              <a:miter lim="800000"/>
              <a:headEnd/>
              <a:tailEnd/>
            </a:ln>
          </p:spPr>
          <p:txBody>
            <a:bodyPr>
              <a:spAutoFit/>
            </a:bodyPr>
            <a:lstStyle/>
            <a:p>
              <a:pPr algn="ctr"/>
              <a:r>
                <a:rPr lang="en-US" altLang="en-US">
                  <a:solidFill>
                    <a:srgbClr val="000000"/>
                  </a:solidFill>
                </a:rPr>
                <a:t>1952</a:t>
              </a:r>
            </a:p>
          </p:txBody>
        </p:sp>
      </p:grpSp>
      <p:grpSp>
        <p:nvGrpSpPr>
          <p:cNvPr id="6" name="Group 5"/>
          <p:cNvGrpSpPr>
            <a:grpSpLocks/>
          </p:cNvGrpSpPr>
          <p:nvPr/>
        </p:nvGrpSpPr>
        <p:grpSpPr bwMode="auto">
          <a:xfrm>
            <a:off x="808038" y="3886200"/>
            <a:ext cx="2481262" cy="2960688"/>
            <a:chOff x="807823" y="3886200"/>
            <a:chExt cx="2481477" cy="2960132"/>
          </a:xfrm>
        </p:grpSpPr>
        <p:pic>
          <p:nvPicPr>
            <p:cNvPr id="61453" name="Picture 8" descr="http://www.computermuseum.li/Testpage/ComputerAssemblyPlant-IBM-604.jpg"/>
            <p:cNvPicPr>
              <a:picLocks noChangeAspect="1" noChangeArrowheads="1"/>
            </p:cNvPicPr>
            <p:nvPr/>
          </p:nvPicPr>
          <p:blipFill>
            <a:blip r:embed="rId5"/>
            <a:srcRect/>
            <a:stretch>
              <a:fillRect/>
            </a:stretch>
          </p:blipFill>
          <p:spPr bwMode="auto">
            <a:xfrm>
              <a:off x="807823" y="3886200"/>
              <a:ext cx="2481477" cy="2549525"/>
            </a:xfrm>
            <a:prstGeom prst="rect">
              <a:avLst/>
            </a:prstGeom>
            <a:noFill/>
            <a:ln w="9525">
              <a:noFill/>
              <a:miter lim="800000"/>
              <a:headEnd/>
              <a:tailEnd/>
            </a:ln>
          </p:spPr>
        </p:pic>
        <p:sp>
          <p:nvSpPr>
            <p:cNvPr id="61454" name="TextBox 4"/>
            <p:cNvSpPr txBox="1">
              <a:spLocks noChangeArrowheads="1"/>
            </p:cNvSpPr>
            <p:nvPr/>
          </p:nvSpPr>
          <p:spPr bwMode="auto">
            <a:xfrm>
              <a:off x="1219200" y="6477000"/>
              <a:ext cx="1524000" cy="369332"/>
            </a:xfrm>
            <a:prstGeom prst="rect">
              <a:avLst/>
            </a:prstGeom>
            <a:noFill/>
            <a:ln w="9525">
              <a:noFill/>
              <a:miter lim="800000"/>
              <a:headEnd/>
              <a:tailEnd/>
            </a:ln>
          </p:spPr>
          <p:txBody>
            <a:bodyPr>
              <a:spAutoFit/>
            </a:bodyPr>
            <a:lstStyle/>
            <a:p>
              <a:pPr algn="ctr"/>
              <a:r>
                <a:rPr lang="en-US" altLang="en-US">
                  <a:solidFill>
                    <a:srgbClr val="000000"/>
                  </a:solidFill>
                </a:rPr>
                <a:t>604 (1948)</a:t>
              </a:r>
            </a:p>
          </p:txBody>
        </p:sp>
      </p:grpSp>
      <p:grpSp>
        <p:nvGrpSpPr>
          <p:cNvPr id="7" name="Group 6"/>
          <p:cNvGrpSpPr>
            <a:grpSpLocks/>
          </p:cNvGrpSpPr>
          <p:nvPr/>
        </p:nvGrpSpPr>
        <p:grpSpPr bwMode="auto">
          <a:xfrm>
            <a:off x="5257800" y="3657600"/>
            <a:ext cx="3714750" cy="3189288"/>
            <a:chOff x="5257800" y="3657600"/>
            <a:chExt cx="3715483" cy="3188732"/>
          </a:xfrm>
        </p:grpSpPr>
        <p:pic>
          <p:nvPicPr>
            <p:cNvPr id="61451" name="Picture 4" descr="IBM 701 Electronic analytical control unit"/>
            <p:cNvPicPr>
              <a:picLocks noChangeAspect="1" noChangeArrowheads="1"/>
            </p:cNvPicPr>
            <p:nvPr/>
          </p:nvPicPr>
          <p:blipFill>
            <a:blip r:embed="rId6"/>
            <a:srcRect/>
            <a:stretch>
              <a:fillRect/>
            </a:stretch>
          </p:blipFill>
          <p:spPr bwMode="auto">
            <a:xfrm>
              <a:off x="5257800" y="3657600"/>
              <a:ext cx="3715483" cy="2792903"/>
            </a:xfrm>
            <a:prstGeom prst="rect">
              <a:avLst/>
            </a:prstGeom>
            <a:noFill/>
            <a:ln w="9525">
              <a:noFill/>
              <a:miter lim="800000"/>
              <a:headEnd/>
              <a:tailEnd/>
            </a:ln>
          </p:spPr>
        </p:pic>
        <p:sp>
          <p:nvSpPr>
            <p:cNvPr id="61452" name="TextBox 11"/>
            <p:cNvSpPr txBox="1">
              <a:spLocks noChangeArrowheads="1"/>
            </p:cNvSpPr>
            <p:nvPr/>
          </p:nvSpPr>
          <p:spPr bwMode="auto">
            <a:xfrm>
              <a:off x="6248400" y="6477000"/>
              <a:ext cx="1524000" cy="369332"/>
            </a:xfrm>
            <a:prstGeom prst="rect">
              <a:avLst/>
            </a:prstGeom>
            <a:noFill/>
            <a:ln w="9525">
              <a:noFill/>
              <a:miter lim="800000"/>
              <a:headEnd/>
              <a:tailEnd/>
            </a:ln>
          </p:spPr>
          <p:txBody>
            <a:bodyPr>
              <a:spAutoFit/>
            </a:bodyPr>
            <a:lstStyle/>
            <a:p>
              <a:pPr algn="ctr"/>
              <a:r>
                <a:rPr lang="en-US" altLang="en-US">
                  <a:solidFill>
                    <a:srgbClr val="000000"/>
                  </a:solidFill>
                </a:rPr>
                <a:t>701 (1952)</a:t>
              </a:r>
            </a:p>
          </p:txBody>
        </p:sp>
      </p:grpSp>
      <p:grpSp>
        <p:nvGrpSpPr>
          <p:cNvPr id="2" name="Group 1"/>
          <p:cNvGrpSpPr>
            <a:grpSpLocks/>
          </p:cNvGrpSpPr>
          <p:nvPr/>
        </p:nvGrpSpPr>
        <p:grpSpPr bwMode="auto">
          <a:xfrm>
            <a:off x="3289300" y="4191000"/>
            <a:ext cx="1968500" cy="2286000"/>
            <a:chOff x="3289300" y="4419600"/>
            <a:chExt cx="1968500" cy="2286000"/>
          </a:xfrm>
        </p:grpSpPr>
        <p:sp>
          <p:nvSpPr>
            <p:cNvPr id="8" name="Left-Right Arrow 7"/>
            <p:cNvSpPr/>
            <p:nvPr/>
          </p:nvSpPr>
          <p:spPr>
            <a:xfrm>
              <a:off x="3289300" y="4419600"/>
              <a:ext cx="1968500" cy="1447800"/>
            </a:xfrm>
            <a:prstGeom prst="leftRightArrow">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rgbClr val="000000"/>
                  </a:solidFill>
                </a:rPr>
                <a:t>Grant-Whalen IBM Family</a:t>
              </a:r>
            </a:p>
            <a:p>
              <a:pPr algn="ctr">
                <a:defRPr/>
              </a:pPr>
              <a:r>
                <a:rPr lang="en-US" sz="1100" dirty="0">
                  <a:solidFill>
                    <a:srgbClr val="000000"/>
                  </a:solidFill>
                </a:rPr>
                <a:t>-Poughkeepsie-</a:t>
              </a:r>
            </a:p>
          </p:txBody>
        </p:sp>
        <p:pic>
          <p:nvPicPr>
            <p:cNvPr id="61449" name="Picture 15" descr="E:\PMG-Media Collection\My Pictures\General Family\PAG Oval.jpg"/>
            <p:cNvPicPr>
              <a:picLocks noChangeAspect="1" noChangeArrowheads="1"/>
            </p:cNvPicPr>
            <p:nvPr/>
          </p:nvPicPr>
          <p:blipFill>
            <a:blip r:embed="rId7"/>
            <a:srcRect/>
            <a:stretch>
              <a:fillRect/>
            </a:stretch>
          </p:blipFill>
          <p:spPr bwMode="auto">
            <a:xfrm>
              <a:off x="3720147" y="5867400"/>
              <a:ext cx="531632" cy="828675"/>
            </a:xfrm>
            <a:prstGeom prst="rect">
              <a:avLst/>
            </a:prstGeom>
            <a:noFill/>
            <a:ln w="9525">
              <a:noFill/>
              <a:miter lim="800000"/>
              <a:headEnd/>
              <a:tailEnd/>
            </a:ln>
          </p:spPr>
        </p:pic>
        <p:pic>
          <p:nvPicPr>
            <p:cNvPr id="61450" name="Picture 18"/>
            <p:cNvPicPr>
              <a:picLocks noChangeAspect="1" noChangeArrowheads="1"/>
            </p:cNvPicPr>
            <p:nvPr/>
          </p:nvPicPr>
          <p:blipFill>
            <a:blip r:embed="rId8"/>
            <a:srcRect/>
            <a:stretch>
              <a:fillRect/>
            </a:stretch>
          </p:blipFill>
          <p:spPr bwMode="auto">
            <a:xfrm>
              <a:off x="4343400" y="5867400"/>
              <a:ext cx="665155" cy="838200"/>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9334"/>
                                        </p:tgtEl>
                                        <p:attrNameLst>
                                          <p:attrName>style.visibility</p:attrName>
                                        </p:attrNameLst>
                                      </p:cBhvr>
                                      <p:to>
                                        <p:strVal val="visible"/>
                                      </p:to>
                                    </p:set>
                                    <p:animEffect transition="in" filter="fade">
                                      <p:cBhvr>
                                        <p:cTn id="7" dur="500"/>
                                        <p:tgtEl>
                                          <p:spTgt spid="993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99330"/>
                                        </p:tgtEl>
                                        <p:attrNameLst>
                                          <p:attrName>style.visibility</p:attrName>
                                        </p:attrNameLst>
                                      </p:cBhvr>
                                      <p:to>
                                        <p:strVal val="visible"/>
                                      </p:to>
                                    </p:set>
                                    <p:animEffect transition="in" filter="fade">
                                      <p:cBhvr>
                                        <p:cTn id="17" dur="500"/>
                                        <p:tgtEl>
                                          <p:spTgt spid="99330"/>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42"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ChangeArrowheads="1"/>
          </p:cNvSpPr>
          <p:nvPr>
            <p:ph type="title" idx="4294967295"/>
          </p:nvPr>
        </p:nvSpPr>
        <p:spPr>
          <a:xfrm>
            <a:off x="457200" y="0"/>
            <a:ext cx="8229600" cy="1143000"/>
          </a:xfrm>
        </p:spPr>
        <p:txBody>
          <a:bodyPr/>
          <a:lstStyle/>
          <a:p>
            <a:pPr eaLnBrk="1" hangingPunct="1"/>
            <a:r>
              <a:rPr lang="en-US" altLang="en-US" sz="3200" i="1" u="sng" smtClean="0"/>
              <a:t>1953</a:t>
            </a:r>
            <a:br>
              <a:rPr lang="en-US" altLang="en-US" sz="3200" i="1" u="sng" smtClean="0"/>
            </a:br>
            <a:r>
              <a:rPr lang="en-US" altLang="en-US" sz="3200" smtClean="0"/>
              <a:t>Project Sage – IBM/MIT</a:t>
            </a:r>
            <a:endParaRPr lang="en-US" altLang="en-US" sz="3200" i="1" u="sng" smtClean="0"/>
          </a:p>
        </p:txBody>
      </p:sp>
      <p:pic>
        <p:nvPicPr>
          <p:cNvPr id="62466" name="Picture 3" descr="G:\sage_bb11.jpg"/>
          <p:cNvPicPr>
            <a:picLocks noChangeAspect="1" noChangeArrowheads="1"/>
          </p:cNvPicPr>
          <p:nvPr/>
        </p:nvPicPr>
        <p:blipFill>
          <a:blip r:embed="rId3"/>
          <a:srcRect/>
          <a:stretch>
            <a:fillRect/>
          </a:stretch>
        </p:blipFill>
        <p:spPr bwMode="auto">
          <a:xfrm>
            <a:off x="1143000" y="1158875"/>
            <a:ext cx="6896100" cy="5470525"/>
          </a:xfrm>
          <a:prstGeom prst="rect">
            <a:avLst/>
          </a:prstGeom>
          <a:noFill/>
          <a:ln w="9525">
            <a:noFill/>
            <a:miter lim="800000"/>
            <a:headEnd/>
            <a:tailEnd/>
          </a:ln>
        </p:spPr>
      </p:pic>
      <p:sp>
        <p:nvSpPr>
          <p:cNvPr id="2" name="TextBox 1"/>
          <p:cNvSpPr txBox="1"/>
          <p:nvPr/>
        </p:nvSpPr>
        <p:spPr>
          <a:xfrm>
            <a:off x="2743200" y="1600200"/>
            <a:ext cx="4267200" cy="954088"/>
          </a:xfrm>
          <a:prstGeom prst="rect">
            <a:avLst/>
          </a:prstGeom>
          <a:solidFill>
            <a:schemeClr val="bg1"/>
          </a:solidFill>
        </p:spPr>
        <p:txBody>
          <a:bodyPr>
            <a:spAutoFit/>
          </a:bodyPr>
          <a:lstStyle/>
          <a:p>
            <a:pPr algn="ctr" fontAlgn="auto">
              <a:spcBef>
                <a:spcPts val="0"/>
              </a:spcBef>
              <a:spcAft>
                <a:spcPts val="0"/>
              </a:spcAft>
              <a:defRPr/>
            </a:pPr>
            <a:r>
              <a:rPr lang="en-US" sz="2000" b="1" dirty="0">
                <a:latin typeface="+mn-lt"/>
                <a:cs typeface="+mn-cs"/>
              </a:rPr>
              <a:t>AN/FSQ-7</a:t>
            </a:r>
          </a:p>
          <a:p>
            <a:pPr marL="285750" indent="-285750" fontAlgn="auto">
              <a:spcBef>
                <a:spcPts val="0"/>
              </a:spcBef>
              <a:spcAft>
                <a:spcPts val="0"/>
              </a:spcAft>
              <a:buFont typeface="Arial" panose="020B0604020202020204" pitchFamily="34" charset="0"/>
              <a:buChar char="•"/>
              <a:defRPr/>
            </a:pPr>
            <a:r>
              <a:rPr lang="en-US" dirty="0">
                <a:latin typeface="+mn-lt"/>
                <a:cs typeface="+mn-cs"/>
              </a:rPr>
              <a:t>The world’s first Supercomputer</a:t>
            </a:r>
          </a:p>
          <a:p>
            <a:pPr marL="285750" indent="-285750" fontAlgn="auto">
              <a:spcBef>
                <a:spcPts val="0"/>
              </a:spcBef>
              <a:spcAft>
                <a:spcPts val="0"/>
              </a:spcAft>
              <a:buFont typeface="Arial" panose="020B0604020202020204" pitchFamily="34" charset="0"/>
              <a:buChar char="•"/>
              <a:defRPr/>
            </a:pPr>
            <a:r>
              <a:rPr lang="en-US" dirty="0">
                <a:latin typeface="+mn-lt"/>
                <a:cs typeface="+mn-cs"/>
              </a:rPr>
              <a:t>The worlds’ first Parallel Computer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p:cNvSpPr>
            <a:spLocks noGrp="1"/>
          </p:cNvSpPr>
          <p:nvPr>
            <p:ph type="title"/>
          </p:nvPr>
        </p:nvSpPr>
        <p:spPr>
          <a:xfrm>
            <a:off x="457200" y="0"/>
            <a:ext cx="8229600" cy="1143000"/>
          </a:xfrm>
        </p:spPr>
        <p:txBody>
          <a:bodyPr/>
          <a:lstStyle/>
          <a:p>
            <a:r>
              <a:rPr lang="en-US" sz="3200" i="1" u="sng" smtClean="0"/>
              <a:t>1954</a:t>
            </a:r>
            <a:r>
              <a:rPr lang="en-US" sz="3200" u="sng" smtClean="0"/>
              <a:t/>
            </a:r>
            <a:br>
              <a:rPr lang="en-US" sz="3200" u="sng" smtClean="0"/>
            </a:br>
            <a:r>
              <a:rPr lang="en-US" sz="3200" smtClean="0"/>
              <a:t>TX-0: The First Transistor Computer</a:t>
            </a:r>
            <a:endParaRPr lang="en-US" sz="3200" u="sng" smtClean="0"/>
          </a:p>
        </p:txBody>
      </p:sp>
      <p:pic>
        <p:nvPicPr>
          <p:cNvPr id="64514" name="Picture 2" descr="C:\Users\PAULMI~1\AppData\Local\Temp\scl4.jpg"/>
          <p:cNvPicPr>
            <a:picLocks noChangeAspect="1" noChangeArrowheads="1"/>
          </p:cNvPicPr>
          <p:nvPr/>
        </p:nvPicPr>
        <p:blipFill>
          <a:blip r:embed="rId2"/>
          <a:srcRect/>
          <a:stretch>
            <a:fillRect/>
          </a:stretch>
        </p:blipFill>
        <p:spPr bwMode="auto">
          <a:xfrm>
            <a:off x="1266825" y="1600200"/>
            <a:ext cx="6581775" cy="4724400"/>
          </a:xfrm>
          <a:prstGeom prst="rect">
            <a:avLst/>
          </a:prstGeom>
          <a:noFill/>
          <a:ln w="9525">
            <a:noFill/>
            <a:miter lim="800000"/>
            <a:headEnd/>
            <a:tailEnd/>
          </a:ln>
        </p:spPr>
      </p:pic>
      <p:sp>
        <p:nvSpPr>
          <p:cNvPr id="3" name="Cloud Callout 2"/>
          <p:cNvSpPr/>
          <p:nvPr/>
        </p:nvSpPr>
        <p:spPr>
          <a:xfrm>
            <a:off x="3124200" y="4572000"/>
            <a:ext cx="2514600" cy="1600200"/>
          </a:xfrm>
          <a:prstGeom prst="cloudCallout">
            <a:avLst>
              <a:gd name="adj1" fmla="val 71741"/>
              <a:gd name="adj2" fmla="val -28589"/>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600" dirty="0">
                <a:solidFill>
                  <a:schemeClr val="tx1"/>
                </a:solidFill>
              </a:rPr>
              <a:t>During my “breaks” I would sit in this chair coding “</a:t>
            </a:r>
            <a:r>
              <a:rPr lang="en-US" sz="1600" dirty="0" err="1">
                <a:solidFill>
                  <a:schemeClr val="tx1"/>
                </a:solidFill>
              </a:rPr>
              <a:t>Nim</a:t>
            </a:r>
            <a:r>
              <a:rPr lang="en-US" sz="1600" dirty="0">
                <a:solidFill>
                  <a:schemeClr val="tx1"/>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AutoShape 4"/>
          <p:cNvSpPr>
            <a:spLocks noChangeAspect="1" noChangeArrowheads="1" noTextEdit="1"/>
          </p:cNvSpPr>
          <p:nvPr/>
        </p:nvSpPr>
        <p:spPr bwMode="auto">
          <a:xfrm>
            <a:off x="1219200" y="-2265363"/>
            <a:ext cx="6629400" cy="9145588"/>
          </a:xfrm>
          <a:prstGeom prst="rect">
            <a:avLst/>
          </a:prstGeom>
          <a:noFill/>
          <a:ln w="9525">
            <a:noFill/>
            <a:miter lim="800000"/>
            <a:headEnd/>
            <a:tailEnd/>
          </a:ln>
        </p:spPr>
        <p:txBody>
          <a:bodyPr/>
          <a:lstStyle/>
          <a:p>
            <a:endParaRPr lang="en-US"/>
          </a:p>
        </p:txBody>
      </p:sp>
      <p:pic>
        <p:nvPicPr>
          <p:cNvPr id="65538" name="Picture 6"/>
          <p:cNvPicPr>
            <a:picLocks noChangeAspect="1" noChangeArrowheads="1"/>
          </p:cNvPicPr>
          <p:nvPr/>
        </p:nvPicPr>
        <p:blipFill>
          <a:blip r:embed="rId2"/>
          <a:srcRect/>
          <a:stretch>
            <a:fillRect/>
          </a:stretch>
        </p:blipFill>
        <p:spPr bwMode="auto">
          <a:xfrm>
            <a:off x="685800" y="95250"/>
            <a:ext cx="4802188" cy="6624638"/>
          </a:xfrm>
          <a:prstGeom prst="rect">
            <a:avLst/>
          </a:prstGeom>
          <a:noFill/>
          <a:ln w="9525">
            <a:noFill/>
            <a:miter lim="800000"/>
            <a:headEnd/>
            <a:tailEnd/>
          </a:ln>
        </p:spPr>
      </p:pic>
      <p:pic>
        <p:nvPicPr>
          <p:cNvPr id="1032" name="Picture 8" descr="C:\Users\PAULMI~1\AppData\Local\Temp\scl1.jpg"/>
          <p:cNvPicPr>
            <a:picLocks noChangeAspect="1" noChangeArrowheads="1"/>
          </p:cNvPicPr>
          <p:nvPr/>
        </p:nvPicPr>
        <p:blipFill>
          <a:blip r:embed="rId3"/>
          <a:srcRect/>
          <a:stretch>
            <a:fillRect/>
          </a:stretch>
        </p:blipFill>
        <p:spPr bwMode="auto">
          <a:xfrm>
            <a:off x="6096000" y="609600"/>
            <a:ext cx="2327275" cy="4008438"/>
          </a:xfrm>
          <a:prstGeom prst="rect">
            <a:avLst/>
          </a:prstGeom>
          <a:noFill/>
          <a:ln w="9525">
            <a:noFill/>
            <a:miter lim="800000"/>
            <a:headEnd/>
            <a:tailEnd/>
          </a:ln>
        </p:spPr>
      </p:pic>
      <p:sp>
        <p:nvSpPr>
          <p:cNvPr id="2" name="Rectangle 1"/>
          <p:cNvSpPr/>
          <p:nvPr/>
        </p:nvSpPr>
        <p:spPr>
          <a:xfrm>
            <a:off x="1676400" y="1752600"/>
            <a:ext cx="2590800" cy="838200"/>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Rectangle 3"/>
          <p:cNvSpPr/>
          <p:nvPr/>
        </p:nvSpPr>
        <p:spPr>
          <a:xfrm>
            <a:off x="2166938" y="4495800"/>
            <a:ext cx="1371600" cy="228600"/>
          </a:xfrm>
          <a:prstGeom prst="rect">
            <a:avLst/>
          </a:prstGeom>
          <a:solidFill>
            <a:schemeClr val="accent2">
              <a:lumMod val="20000"/>
              <a:lumOff val="80000"/>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TextBox 4"/>
          <p:cNvSpPr txBox="1">
            <a:spLocks noChangeArrowheads="1"/>
          </p:cNvSpPr>
          <p:nvPr/>
        </p:nvSpPr>
        <p:spPr bwMode="auto">
          <a:xfrm>
            <a:off x="5781675" y="5105400"/>
            <a:ext cx="3189288" cy="708025"/>
          </a:xfrm>
          <a:prstGeom prst="rect">
            <a:avLst/>
          </a:prstGeom>
          <a:noFill/>
          <a:ln w="9525">
            <a:noFill/>
            <a:miter lim="800000"/>
            <a:headEnd/>
            <a:tailEnd/>
          </a:ln>
        </p:spPr>
        <p:txBody>
          <a:bodyPr wrap="none">
            <a:spAutoFit/>
          </a:bodyPr>
          <a:lstStyle/>
          <a:p>
            <a:pPr algn="ctr"/>
            <a:r>
              <a:rPr lang="en-US" sz="2000" b="1">
                <a:solidFill>
                  <a:srgbClr val="0070C0"/>
                </a:solidFill>
                <a:latin typeface="Comic Sans MS" pitchFamily="66" charset="0"/>
              </a:rPr>
              <a:t>The Very First Clarkson</a:t>
            </a:r>
          </a:p>
          <a:p>
            <a:pPr algn="ctr"/>
            <a:r>
              <a:rPr lang="en-US" sz="2000" b="1">
                <a:solidFill>
                  <a:srgbClr val="0070C0"/>
                </a:solidFill>
                <a:latin typeface="Comic Sans MS" pitchFamily="66" charset="0"/>
              </a:rPr>
              <a:t>Internship Scholar?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32"/>
                                        </p:tgtEl>
                                        <p:attrNameLst>
                                          <p:attrName>style.visibility</p:attrName>
                                        </p:attrNameLst>
                                      </p:cBhvr>
                                      <p:to>
                                        <p:strVal val="visible"/>
                                      </p:to>
                                    </p:set>
                                    <p:anim calcmode="lin" valueType="num">
                                      <p:cBhvr additive="base">
                                        <p:cTn id="7" dur="500" fill="hold"/>
                                        <p:tgtEl>
                                          <p:spTgt spid="1032"/>
                                        </p:tgtEl>
                                        <p:attrNameLst>
                                          <p:attrName>ppt_x</p:attrName>
                                        </p:attrNameLst>
                                      </p:cBhvr>
                                      <p:tavLst>
                                        <p:tav tm="0">
                                          <p:val>
                                            <p:strVal val="1+#ppt_w/2"/>
                                          </p:val>
                                        </p:tav>
                                        <p:tav tm="100000">
                                          <p:val>
                                            <p:strVal val="#ppt_x"/>
                                          </p:val>
                                        </p:tav>
                                      </p:tavLst>
                                    </p:anim>
                                    <p:anim calcmode="lin" valueType="num">
                                      <p:cBhvr additive="base">
                                        <p:cTn id="8" dur="500" fill="hold"/>
                                        <p:tgtEl>
                                          <p:spTgt spid="103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4"/>
          <p:cNvPicPr>
            <a:picLocks noGrp="1" noChangeAspect="1" noChangeArrowheads="1"/>
          </p:cNvPicPr>
          <p:nvPr>
            <p:ph idx="4294967295"/>
          </p:nvPr>
        </p:nvPicPr>
        <p:blipFill>
          <a:blip r:embed="rId2"/>
          <a:srcRect/>
          <a:stretch>
            <a:fillRect/>
          </a:stretch>
        </p:blipFill>
        <p:spPr>
          <a:xfrm>
            <a:off x="0" y="762000"/>
            <a:ext cx="4865688" cy="5867400"/>
          </a:xfrm>
        </p:spPr>
      </p:pic>
      <p:sp>
        <p:nvSpPr>
          <p:cNvPr id="152582" name="Text Box 5"/>
          <p:cNvSpPr txBox="1">
            <a:spLocks noChangeArrowheads="1"/>
          </p:cNvSpPr>
          <p:nvPr/>
        </p:nvSpPr>
        <p:spPr bwMode="auto">
          <a:xfrm>
            <a:off x="4953000" y="228600"/>
            <a:ext cx="4191000" cy="1373188"/>
          </a:xfrm>
          <a:prstGeom prst="rect">
            <a:avLst/>
          </a:prstGeom>
          <a:noFill/>
          <a:ln w="9525">
            <a:noFill/>
            <a:miter lim="800000"/>
            <a:headEnd/>
            <a:tailEnd/>
          </a:ln>
          <a:effectLst>
            <a:prstShdw prst="shdw13" dist="53882" dir="13500000">
              <a:schemeClr val="bg2">
                <a:alpha val="50000"/>
              </a:schemeClr>
            </a:prstShdw>
          </a:effectLst>
        </p:spPr>
        <p:txBody>
          <a:bodyPr>
            <a:spAutoFit/>
          </a:bodyPr>
          <a:lstStyle/>
          <a:p>
            <a:pPr algn="ctr">
              <a:spcBef>
                <a:spcPct val="50000"/>
              </a:spcBef>
            </a:pPr>
            <a:r>
              <a:rPr lang="en-US" sz="2800" b="1" u="sng"/>
              <a:t>1965:</a:t>
            </a:r>
            <a:br>
              <a:rPr lang="en-US" sz="2800" b="1" u="sng"/>
            </a:br>
            <a:r>
              <a:rPr lang="en-US" sz="2800" b="1"/>
              <a:t>Back from Harvard,</a:t>
            </a:r>
            <a:br>
              <a:rPr lang="en-US" sz="2800" b="1"/>
            </a:br>
            <a:r>
              <a:rPr lang="en-US" sz="2800" b="1"/>
              <a:t>Out to IBM San Jose, </a:t>
            </a:r>
          </a:p>
        </p:txBody>
      </p:sp>
      <p:sp>
        <p:nvSpPr>
          <p:cNvPr id="152583" name="Text Box 7"/>
          <p:cNvSpPr txBox="1">
            <a:spLocks noChangeArrowheads="1"/>
          </p:cNvSpPr>
          <p:nvPr/>
        </p:nvSpPr>
        <p:spPr bwMode="auto">
          <a:xfrm>
            <a:off x="5410200" y="2057400"/>
            <a:ext cx="3352800" cy="2703513"/>
          </a:xfrm>
          <a:prstGeom prst="rect">
            <a:avLst/>
          </a:prstGeom>
          <a:noFill/>
          <a:ln w="9525">
            <a:noFill/>
            <a:miter lim="800000"/>
            <a:headEnd/>
            <a:tailEnd/>
          </a:ln>
          <a:effectLst>
            <a:prstShdw prst="shdw13" dist="53882" dir="13500000">
              <a:schemeClr val="bg2">
                <a:alpha val="50000"/>
              </a:schemeClr>
            </a:prstShdw>
          </a:effectLst>
        </p:spPr>
        <p:txBody>
          <a:bodyPr>
            <a:spAutoFit/>
          </a:bodyPr>
          <a:lstStyle/>
          <a:p>
            <a:pPr>
              <a:spcBef>
                <a:spcPct val="50000"/>
              </a:spcBef>
              <a:buFontTx/>
              <a:buChar char="•"/>
            </a:pPr>
            <a:r>
              <a:rPr lang="en-US"/>
              <a:t> Optical Properties of Europium Chalcogenides</a:t>
            </a:r>
          </a:p>
          <a:p>
            <a:pPr>
              <a:spcBef>
                <a:spcPct val="50000"/>
              </a:spcBef>
              <a:buFontTx/>
              <a:buChar char="•"/>
            </a:pPr>
            <a:r>
              <a:rPr lang="en-US"/>
              <a:t> Optical Properties of Chromium Trihalides</a:t>
            </a:r>
          </a:p>
          <a:p>
            <a:pPr>
              <a:spcBef>
                <a:spcPct val="50000"/>
              </a:spcBef>
              <a:buFontTx/>
              <a:buChar char="•"/>
            </a:pPr>
            <a:r>
              <a:rPr lang="en-US"/>
              <a:t> Laboratory Automation and Data Acquisition (Labview)</a:t>
            </a:r>
          </a:p>
          <a:p>
            <a:pPr>
              <a:spcBef>
                <a:spcPct val="50000"/>
              </a:spcBef>
              <a:buFontTx/>
              <a:buChar char="•"/>
            </a:pPr>
            <a:r>
              <a:rPr lang="en-US"/>
              <a:t> SJRL Director’s Staff: Materials Research Overview</a:t>
            </a:r>
          </a:p>
        </p:txBody>
      </p:sp>
      <p:sp>
        <p:nvSpPr>
          <p:cNvPr id="152584" name="Text Box 5"/>
          <p:cNvSpPr txBox="1">
            <a:spLocks noChangeArrowheads="1"/>
          </p:cNvSpPr>
          <p:nvPr/>
        </p:nvSpPr>
        <p:spPr bwMode="auto">
          <a:xfrm>
            <a:off x="5029200" y="5194300"/>
            <a:ext cx="4114800" cy="1587500"/>
          </a:xfrm>
          <a:prstGeom prst="rect">
            <a:avLst/>
          </a:prstGeom>
          <a:noFill/>
          <a:ln w="9525">
            <a:noFill/>
            <a:miter lim="800000"/>
            <a:headEnd/>
            <a:tailEnd/>
          </a:ln>
          <a:effectLst>
            <a:prstShdw prst="shdw13" dist="53882" dir="13500000">
              <a:schemeClr val="bg2">
                <a:alpha val="50000"/>
              </a:schemeClr>
            </a:prstShdw>
          </a:effectLst>
        </p:spPr>
        <p:txBody>
          <a:bodyPr>
            <a:spAutoFit/>
          </a:bodyPr>
          <a:lstStyle/>
          <a:p>
            <a:pPr algn="ctr">
              <a:spcBef>
                <a:spcPct val="50000"/>
              </a:spcBef>
            </a:pPr>
            <a:r>
              <a:rPr lang="en-US" sz="2800" b="1"/>
              <a:t>Now It’s</a:t>
            </a:r>
          </a:p>
          <a:p>
            <a:pPr algn="ctr">
              <a:spcBef>
                <a:spcPct val="50000"/>
              </a:spcBef>
            </a:pPr>
            <a:r>
              <a:rPr lang="en-US" sz="2800" b="1" u="sng"/>
              <a:t>1973!</a:t>
            </a:r>
            <a:r>
              <a:rPr lang="en-US" sz="2800" b="1"/>
              <a:t> </a:t>
            </a:r>
            <a:br>
              <a:rPr lang="en-US" sz="2800" b="1"/>
            </a:br>
            <a:endParaRPr lang="en-US" sz="2800" b="1"/>
          </a:p>
        </p:txBody>
      </p:sp>
      <p:sp>
        <p:nvSpPr>
          <p:cNvPr id="66565" name="Text Box 5"/>
          <p:cNvSpPr txBox="1">
            <a:spLocks noChangeArrowheads="1"/>
          </p:cNvSpPr>
          <p:nvPr/>
        </p:nvSpPr>
        <p:spPr bwMode="auto">
          <a:xfrm>
            <a:off x="381000" y="90488"/>
            <a:ext cx="4114800" cy="519112"/>
          </a:xfrm>
          <a:prstGeom prst="rect">
            <a:avLst/>
          </a:prstGeom>
          <a:noFill/>
          <a:ln w="9525">
            <a:noFill/>
            <a:miter lim="800000"/>
            <a:headEnd/>
            <a:tailEnd/>
          </a:ln>
          <a:effectLst>
            <a:prstShdw prst="shdw13" dist="53882" dir="13500000">
              <a:schemeClr val="bg2">
                <a:alpha val="50000"/>
              </a:schemeClr>
            </a:prstShdw>
          </a:effectLst>
        </p:spPr>
        <p:txBody>
          <a:bodyPr>
            <a:spAutoFit/>
          </a:bodyPr>
          <a:lstStyle/>
          <a:p>
            <a:pPr algn="ctr">
              <a:spcBef>
                <a:spcPct val="50000"/>
              </a:spcBef>
            </a:pPr>
            <a:r>
              <a:rPr lang="en-US" sz="2800" b="1"/>
              <a:t>PhD Thesis</a:t>
            </a:r>
          </a:p>
        </p:txBody>
      </p:sp>
      <p:sp>
        <p:nvSpPr>
          <p:cNvPr id="66566" name="Rectangle 10"/>
          <p:cNvSpPr>
            <a:spLocks noChangeArrowheads="1"/>
          </p:cNvSpPr>
          <p:nvPr/>
        </p:nvSpPr>
        <p:spPr bwMode="auto">
          <a:xfrm>
            <a:off x="2286000" y="5181600"/>
            <a:ext cx="838200" cy="304800"/>
          </a:xfrm>
          <a:prstGeom prst="rect">
            <a:avLst/>
          </a:prstGeom>
          <a:noFill/>
          <a:ln w="9525">
            <a:solidFill>
              <a:schemeClr val="tx1"/>
            </a:solidFill>
            <a:miter lim="800000"/>
            <a:headEnd/>
            <a:tailEnd/>
          </a:ln>
          <a:effectLst>
            <a:prstShdw prst="shdw13" dist="53882" dir="13500000">
              <a:schemeClr val="bg2">
                <a:alpha val="50000"/>
              </a:schemeClr>
            </a:prstShdw>
          </a:effectLst>
        </p:spPr>
        <p:txBody>
          <a:bodyPr wrap="none"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52582"/>
                                        </p:tgtEl>
                                        <p:attrNameLst>
                                          <p:attrName>style.visibility</p:attrName>
                                        </p:attrNameLst>
                                      </p:cBhvr>
                                      <p:to>
                                        <p:strVal val="visible"/>
                                      </p:to>
                                    </p:set>
                                    <p:anim calcmode="lin" valueType="num">
                                      <p:cBhvr additive="base">
                                        <p:cTn id="7" dur="500" fill="hold"/>
                                        <p:tgtEl>
                                          <p:spTgt spid="152582"/>
                                        </p:tgtEl>
                                        <p:attrNameLst>
                                          <p:attrName>ppt_x</p:attrName>
                                        </p:attrNameLst>
                                      </p:cBhvr>
                                      <p:tavLst>
                                        <p:tav tm="0">
                                          <p:val>
                                            <p:strVal val="#ppt_x"/>
                                          </p:val>
                                        </p:tav>
                                        <p:tav tm="100000">
                                          <p:val>
                                            <p:strVal val="#ppt_x"/>
                                          </p:val>
                                        </p:tav>
                                      </p:tavLst>
                                    </p:anim>
                                    <p:anim calcmode="lin" valueType="num">
                                      <p:cBhvr additive="base">
                                        <p:cTn id="8" dur="500" fill="hold"/>
                                        <p:tgtEl>
                                          <p:spTgt spid="15258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258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2584"/>
                                        </p:tgtEl>
                                        <p:attrNameLst>
                                          <p:attrName>style.visibility</p:attrName>
                                        </p:attrNameLst>
                                      </p:cBhvr>
                                      <p:to>
                                        <p:strVal val="visible"/>
                                      </p:to>
                                    </p:set>
                                    <p:anim calcmode="lin" valueType="num">
                                      <p:cBhvr additive="base">
                                        <p:cTn id="17" dur="500" fill="hold"/>
                                        <p:tgtEl>
                                          <p:spTgt spid="152584"/>
                                        </p:tgtEl>
                                        <p:attrNameLst>
                                          <p:attrName>ppt_x</p:attrName>
                                        </p:attrNameLst>
                                      </p:cBhvr>
                                      <p:tavLst>
                                        <p:tav tm="0">
                                          <p:val>
                                            <p:strVal val="#ppt_x"/>
                                          </p:val>
                                        </p:tav>
                                        <p:tav tm="100000">
                                          <p:val>
                                            <p:strVal val="#ppt_x"/>
                                          </p:val>
                                        </p:tav>
                                      </p:tavLst>
                                    </p:anim>
                                    <p:anim calcmode="lin" valueType="num">
                                      <p:cBhvr additive="base">
                                        <p:cTn id="18" dur="500" fill="hold"/>
                                        <p:tgtEl>
                                          <p:spTgt spid="1525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82" grpId="0"/>
      <p:bldP spid="152583" grpId="0"/>
      <p:bldP spid="15258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grpSp>
        <p:nvGrpSpPr>
          <p:cNvPr id="53250" name="Group 21"/>
          <p:cNvGrpSpPr>
            <a:grpSpLocks/>
          </p:cNvGrpSpPr>
          <p:nvPr/>
        </p:nvGrpSpPr>
        <p:grpSpPr bwMode="auto">
          <a:xfrm>
            <a:off x="304800" y="152400"/>
            <a:ext cx="8534400" cy="2171700"/>
            <a:chOff x="152400" y="112729"/>
            <a:chExt cx="8839200" cy="2439988"/>
          </a:xfrm>
        </p:grpSpPr>
        <p:grpSp>
          <p:nvGrpSpPr>
            <p:cNvPr id="53256" name="Group 4"/>
            <p:cNvGrpSpPr>
              <a:grpSpLocks/>
            </p:cNvGrpSpPr>
            <p:nvPr/>
          </p:nvGrpSpPr>
          <p:grpSpPr bwMode="auto">
            <a:xfrm>
              <a:off x="3048000" y="112729"/>
              <a:ext cx="3048000" cy="2438400"/>
              <a:chOff x="3124200" y="304800"/>
              <a:chExt cx="3048000" cy="2438400"/>
            </a:xfrm>
          </p:grpSpPr>
          <p:pic>
            <p:nvPicPr>
              <p:cNvPr id="53265" name="Picture 3"/>
              <p:cNvPicPr>
                <a:picLocks noChangeAspect="1" noChangeArrowheads="1"/>
              </p:cNvPicPr>
              <p:nvPr/>
            </p:nvPicPr>
            <p:blipFill>
              <a:blip r:embed="rId2"/>
              <a:srcRect/>
              <a:stretch>
                <a:fillRect/>
              </a:stretch>
            </p:blipFill>
            <p:spPr bwMode="auto">
              <a:xfrm>
                <a:off x="3914775" y="1600200"/>
                <a:ext cx="1419225" cy="1143000"/>
              </a:xfrm>
              <a:prstGeom prst="rect">
                <a:avLst/>
              </a:prstGeom>
              <a:noFill/>
              <a:ln w="9525">
                <a:noFill/>
                <a:miter lim="800000"/>
                <a:headEnd/>
                <a:tailEnd/>
              </a:ln>
            </p:spPr>
          </p:pic>
          <p:sp>
            <p:nvSpPr>
              <p:cNvPr id="7" name="Title 3"/>
              <p:cNvSpPr txBox="1">
                <a:spLocks/>
              </p:cNvSpPr>
              <p:nvPr/>
            </p:nvSpPr>
            <p:spPr bwMode="auto">
              <a:xfrm>
                <a:off x="3124030" y="304800"/>
                <a:ext cx="3048340" cy="1143299"/>
              </a:xfrm>
              <a:prstGeom prst="rect">
                <a:avLst/>
              </a:prstGeom>
              <a:noFill/>
              <a:ln>
                <a:noFill/>
              </a:ln>
              <a:effectLs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defRPr/>
                </a:pPr>
                <a:r>
                  <a:rPr lang="en-US" altLang="en-US" sz="2000" b="1" kern="0" dirty="0" smtClean="0">
                    <a:solidFill>
                      <a:srgbClr val="000000"/>
                    </a:solidFill>
                  </a:rPr>
                  <a:t>To </a:t>
                </a:r>
              </a:p>
              <a:p>
                <a:pPr algn="ctr" eaLnBrk="1" hangingPunct="1">
                  <a:defRPr/>
                </a:pPr>
                <a:r>
                  <a:rPr lang="en-US" altLang="en-US" sz="2000" b="1" kern="0" dirty="0" smtClean="0">
                    <a:solidFill>
                      <a:srgbClr val="000000"/>
                    </a:solidFill>
                  </a:rPr>
                  <a:t>Electric</a:t>
                </a:r>
                <a:br>
                  <a:rPr lang="en-US" altLang="en-US" sz="2000" b="1" kern="0" dirty="0" smtClean="0">
                    <a:solidFill>
                      <a:srgbClr val="000000"/>
                    </a:solidFill>
                  </a:rPr>
                </a:br>
                <a:r>
                  <a:rPr lang="en-US" altLang="en-US" sz="2000" b="1" kern="0" dirty="0" smtClean="0">
                    <a:solidFill>
                      <a:srgbClr val="000000"/>
                    </a:solidFill>
                  </a:rPr>
                  <a:t>Power Delivered</a:t>
                </a:r>
              </a:p>
            </p:txBody>
          </p:sp>
        </p:grpSp>
        <p:grpSp>
          <p:nvGrpSpPr>
            <p:cNvPr id="53257" name="Group 7"/>
            <p:cNvGrpSpPr>
              <a:grpSpLocks/>
            </p:cNvGrpSpPr>
            <p:nvPr/>
          </p:nvGrpSpPr>
          <p:grpSpPr bwMode="auto">
            <a:xfrm>
              <a:off x="152400" y="112729"/>
              <a:ext cx="2743200" cy="2439988"/>
              <a:chOff x="6324600" y="457200"/>
              <a:chExt cx="2743200" cy="2439988"/>
            </a:xfrm>
          </p:grpSpPr>
          <p:sp>
            <p:nvSpPr>
              <p:cNvPr id="9" name="Title 3"/>
              <p:cNvSpPr txBox="1">
                <a:spLocks/>
              </p:cNvSpPr>
              <p:nvPr/>
            </p:nvSpPr>
            <p:spPr bwMode="auto">
              <a:xfrm>
                <a:off x="6324600" y="457200"/>
                <a:ext cx="2742520" cy="1143299"/>
              </a:xfrm>
              <a:prstGeom prst="rect">
                <a:avLst/>
              </a:prstGeom>
              <a:noFill/>
              <a:ln>
                <a:noFill/>
              </a:ln>
              <a:effectLs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defRPr/>
                </a:pPr>
                <a:r>
                  <a:rPr lang="en-US" altLang="en-US" sz="2000" b="1" kern="0" dirty="0" smtClean="0">
                    <a:solidFill>
                      <a:srgbClr val="000000"/>
                    </a:solidFill>
                  </a:rPr>
                  <a:t>From </a:t>
                </a:r>
                <a:br>
                  <a:rPr lang="en-US" altLang="en-US" sz="2000" b="1" kern="0" dirty="0" smtClean="0">
                    <a:solidFill>
                      <a:srgbClr val="000000"/>
                    </a:solidFill>
                  </a:rPr>
                </a:br>
                <a:r>
                  <a:rPr lang="en-US" altLang="en-US" sz="2000" b="1" kern="0" dirty="0" smtClean="0">
                    <a:solidFill>
                      <a:srgbClr val="000000"/>
                    </a:solidFill>
                  </a:rPr>
                  <a:t>Electrons</a:t>
                </a:r>
                <a:br>
                  <a:rPr lang="en-US" altLang="en-US" sz="2000" b="1" kern="0" dirty="0" smtClean="0">
                    <a:solidFill>
                      <a:srgbClr val="000000"/>
                    </a:solidFill>
                  </a:rPr>
                </a:br>
                <a:r>
                  <a:rPr lang="en-US" altLang="en-US" sz="2000" b="1" kern="0" dirty="0" smtClean="0">
                    <a:solidFill>
                      <a:srgbClr val="000000"/>
                    </a:solidFill>
                  </a:rPr>
                  <a:t>Paired</a:t>
                </a:r>
              </a:p>
            </p:txBody>
          </p:sp>
          <p:pic>
            <p:nvPicPr>
              <p:cNvPr id="53264" name="Picture 4"/>
              <p:cNvPicPr>
                <a:picLocks noChangeAspect="1" noChangeArrowheads="1"/>
              </p:cNvPicPr>
              <p:nvPr/>
            </p:nvPicPr>
            <p:blipFill>
              <a:blip r:embed="rId3"/>
              <a:srcRect/>
              <a:stretch>
                <a:fillRect/>
              </a:stretch>
            </p:blipFill>
            <p:spPr bwMode="auto">
              <a:xfrm>
                <a:off x="6915538" y="1752600"/>
                <a:ext cx="1524000" cy="1144588"/>
              </a:xfrm>
              <a:prstGeom prst="rect">
                <a:avLst/>
              </a:prstGeom>
              <a:noFill/>
              <a:ln w="9525">
                <a:noFill/>
                <a:miter lim="800000"/>
                <a:headEnd/>
                <a:tailEnd/>
              </a:ln>
            </p:spPr>
          </p:pic>
        </p:grpSp>
        <p:grpSp>
          <p:nvGrpSpPr>
            <p:cNvPr id="53258" name="Group 10"/>
            <p:cNvGrpSpPr>
              <a:grpSpLocks/>
            </p:cNvGrpSpPr>
            <p:nvPr/>
          </p:nvGrpSpPr>
          <p:grpSpPr bwMode="auto">
            <a:xfrm>
              <a:off x="6248400" y="112729"/>
              <a:ext cx="2743200" cy="2438400"/>
              <a:chOff x="6248400" y="304800"/>
              <a:chExt cx="2743200" cy="2438400"/>
            </a:xfrm>
          </p:grpSpPr>
          <p:grpSp>
            <p:nvGrpSpPr>
              <p:cNvPr id="53259" name="Group 2"/>
              <p:cNvGrpSpPr>
                <a:grpSpLocks/>
              </p:cNvGrpSpPr>
              <p:nvPr/>
            </p:nvGrpSpPr>
            <p:grpSpPr bwMode="auto">
              <a:xfrm>
                <a:off x="6248400" y="304800"/>
                <a:ext cx="2743200" cy="2438400"/>
                <a:chOff x="6324600" y="457200"/>
                <a:chExt cx="2743200" cy="2438400"/>
              </a:xfrm>
            </p:grpSpPr>
            <p:sp>
              <p:nvSpPr>
                <p:cNvPr id="14" name="Title 3"/>
                <p:cNvSpPr txBox="1">
                  <a:spLocks/>
                </p:cNvSpPr>
                <p:nvPr/>
              </p:nvSpPr>
              <p:spPr bwMode="auto">
                <a:xfrm>
                  <a:off x="6325280" y="457200"/>
                  <a:ext cx="2742520" cy="1143299"/>
                </a:xfrm>
                <a:prstGeom prst="rect">
                  <a:avLst/>
                </a:prstGeom>
                <a:noFill/>
                <a:ln>
                  <a:noFill/>
                </a:ln>
                <a:effectLs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defRPr/>
                  </a:pPr>
                  <a:r>
                    <a:rPr lang="en-US" altLang="en-US" sz="2000" b="1" kern="0" dirty="0" smtClean="0">
                      <a:solidFill>
                        <a:srgbClr val="000000"/>
                      </a:solidFill>
                    </a:rPr>
                    <a:t>…And…   </a:t>
                  </a:r>
                  <a:br>
                    <a:rPr lang="en-US" altLang="en-US" sz="2000" b="1" kern="0" dirty="0" smtClean="0">
                      <a:solidFill>
                        <a:srgbClr val="000000"/>
                      </a:solidFill>
                    </a:rPr>
                  </a:br>
                  <a:r>
                    <a:rPr lang="en-US" altLang="en-US" sz="2000" b="1" kern="0" dirty="0" smtClean="0">
                      <a:solidFill>
                        <a:srgbClr val="000000"/>
                      </a:solidFill>
                    </a:rPr>
                    <a:t>Back</a:t>
                  </a:r>
                </a:p>
                <a:p>
                  <a:pPr algn="ctr" eaLnBrk="1" hangingPunct="1">
                    <a:defRPr/>
                  </a:pPr>
                  <a:r>
                    <a:rPr lang="en-US" altLang="en-US" sz="2000" b="1" kern="0" dirty="0" smtClean="0">
                      <a:solidFill>
                        <a:srgbClr val="000000"/>
                      </a:solidFill>
                    </a:rPr>
                    <a:t>Again</a:t>
                  </a:r>
                </a:p>
              </p:txBody>
            </p:sp>
            <p:pic>
              <p:nvPicPr>
                <p:cNvPr id="53262" name="Picture 4"/>
                <p:cNvPicPr>
                  <a:picLocks noChangeAspect="1" noChangeArrowheads="1"/>
                </p:cNvPicPr>
                <p:nvPr/>
              </p:nvPicPr>
              <p:blipFill>
                <a:blip r:embed="rId3"/>
                <a:srcRect/>
                <a:stretch>
                  <a:fillRect/>
                </a:stretch>
              </p:blipFill>
              <p:spPr bwMode="auto">
                <a:xfrm>
                  <a:off x="6915538" y="1751012"/>
                  <a:ext cx="1524000" cy="1144588"/>
                </a:xfrm>
                <a:prstGeom prst="rect">
                  <a:avLst/>
                </a:prstGeom>
                <a:noFill/>
                <a:ln w="9525">
                  <a:noFill/>
                  <a:miter lim="800000"/>
                  <a:headEnd/>
                  <a:tailEnd/>
                </a:ln>
              </p:spPr>
            </p:pic>
          </p:grpSp>
          <p:sp>
            <p:nvSpPr>
              <p:cNvPr id="13" name="TextBox 12"/>
              <p:cNvSpPr txBox="1"/>
              <p:nvPr/>
            </p:nvSpPr>
            <p:spPr>
              <a:xfrm>
                <a:off x="7248752" y="1992101"/>
                <a:ext cx="723446" cy="369209"/>
              </a:xfrm>
              <a:prstGeom prst="rect">
                <a:avLst/>
              </a:prstGeom>
              <a:noFill/>
            </p:spPr>
            <p:txBody>
              <a:bodyPr>
                <a:spAutoFit/>
              </a:bodyPr>
              <a:lstStyle/>
              <a:p>
                <a:pPr algn="ctr">
                  <a:defRPr/>
                </a:pPr>
                <a:r>
                  <a:rPr lang="en-US" b="1" kern="0" dirty="0">
                    <a:solidFill>
                      <a:srgbClr val="BBE0E3">
                        <a:lumMod val="75000"/>
                      </a:srgbClr>
                    </a:solidFill>
                  </a:rPr>
                  <a:t>?</a:t>
                </a:r>
              </a:p>
            </p:txBody>
          </p:sp>
        </p:grpSp>
      </p:grpSp>
      <p:sp>
        <p:nvSpPr>
          <p:cNvPr id="16" name="TextBox 15"/>
          <p:cNvSpPr txBox="1">
            <a:spLocks noChangeArrowheads="1"/>
          </p:cNvSpPr>
          <p:nvPr/>
        </p:nvSpPr>
        <p:spPr bwMode="auto">
          <a:xfrm>
            <a:off x="533400" y="2438400"/>
            <a:ext cx="8331200" cy="830263"/>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defRPr/>
            </a:pPr>
            <a:r>
              <a:rPr lang="en-US" altLang="en-US" sz="2400" b="1" kern="0" dirty="0" smtClean="0">
                <a:solidFill>
                  <a:srgbClr val="0070C0"/>
                </a:solidFill>
              </a:rPr>
              <a:t>-- A Personal Journey in Applied Physics -- </a:t>
            </a:r>
          </a:p>
          <a:p>
            <a:pPr algn="ctr" eaLnBrk="1" hangingPunct="1">
              <a:defRPr/>
            </a:pPr>
            <a:r>
              <a:rPr lang="en-US" altLang="en-US" sz="2400" b="1" kern="0" dirty="0" smtClean="0">
                <a:solidFill>
                  <a:srgbClr val="0070C0"/>
                </a:solidFill>
              </a:rPr>
              <a:t>-- IBM, EPRI, and Beyond --</a:t>
            </a:r>
          </a:p>
        </p:txBody>
      </p:sp>
      <p:sp>
        <p:nvSpPr>
          <p:cNvPr id="53252" name="TextBox 16"/>
          <p:cNvSpPr txBox="1">
            <a:spLocks noChangeArrowheads="1"/>
          </p:cNvSpPr>
          <p:nvPr/>
        </p:nvSpPr>
        <p:spPr bwMode="auto">
          <a:xfrm>
            <a:off x="2038350" y="3200400"/>
            <a:ext cx="5124450" cy="461963"/>
          </a:xfrm>
          <a:prstGeom prst="rect">
            <a:avLst/>
          </a:prstGeom>
          <a:noFill/>
          <a:ln w="9525">
            <a:noFill/>
            <a:miter lim="800000"/>
            <a:headEnd/>
            <a:tailEnd/>
          </a:ln>
        </p:spPr>
        <p:txBody>
          <a:bodyPr>
            <a:spAutoFit/>
          </a:bodyPr>
          <a:lstStyle/>
          <a:p>
            <a:pPr algn="ctr"/>
            <a:r>
              <a:rPr lang="en-US" sz="2400" b="1">
                <a:solidFill>
                  <a:srgbClr val="000000"/>
                </a:solidFill>
                <a:latin typeface="Calibri" pitchFamily="34" charset="0"/>
              </a:rPr>
              <a:t>Paul M. Grant</a:t>
            </a:r>
          </a:p>
        </p:txBody>
      </p:sp>
      <p:sp>
        <p:nvSpPr>
          <p:cNvPr id="20" name="TextBox 19"/>
          <p:cNvSpPr txBox="1"/>
          <p:nvPr/>
        </p:nvSpPr>
        <p:spPr>
          <a:xfrm>
            <a:off x="228600" y="3733800"/>
            <a:ext cx="2514600" cy="3170238"/>
          </a:xfrm>
          <a:prstGeom prst="rect">
            <a:avLst/>
          </a:prstGeom>
          <a:noFill/>
        </p:spPr>
        <p:txBody>
          <a:bodyPr>
            <a:spAutoFit/>
          </a:bodyPr>
          <a:lstStyle/>
          <a:p>
            <a:pPr algn="ctr" fontAlgn="auto">
              <a:spcBef>
                <a:spcPts val="0"/>
              </a:spcBef>
              <a:spcAft>
                <a:spcPts val="0"/>
              </a:spcAft>
              <a:defRPr/>
            </a:pPr>
            <a:r>
              <a:rPr lang="en-US" sz="2000" b="1" u="sng" dirty="0">
                <a:latin typeface="+mn-lt"/>
                <a:cs typeface="+mn-cs"/>
              </a:rPr>
              <a:t>IBM (1953-1993)</a:t>
            </a:r>
          </a:p>
          <a:p>
            <a:pPr marL="285750" indent="-285750" fontAlgn="auto">
              <a:spcBef>
                <a:spcPts val="0"/>
              </a:spcBef>
              <a:spcAft>
                <a:spcPts val="0"/>
              </a:spcAft>
              <a:buFont typeface="Arial" panose="020B0604020202020204" pitchFamily="34" charset="0"/>
              <a:buChar char="•"/>
              <a:defRPr/>
            </a:pPr>
            <a:r>
              <a:rPr lang="en-US" b="1" dirty="0">
                <a:latin typeface="+mn-lt"/>
                <a:cs typeface="+mn-cs"/>
              </a:rPr>
              <a:t>Joined 1953 (age 17)</a:t>
            </a:r>
          </a:p>
          <a:p>
            <a:pPr marL="285750" indent="-285750" fontAlgn="auto">
              <a:spcBef>
                <a:spcPts val="0"/>
              </a:spcBef>
              <a:spcAft>
                <a:spcPts val="0"/>
              </a:spcAft>
              <a:buFont typeface="Arial" panose="020B0604020202020204" pitchFamily="34" charset="0"/>
              <a:buChar char="•"/>
              <a:defRPr/>
            </a:pPr>
            <a:r>
              <a:rPr lang="en-US" b="1" dirty="0">
                <a:latin typeface="+mn-lt"/>
                <a:cs typeface="+mn-cs"/>
              </a:rPr>
              <a:t>SAGE/NORAD (MIT)</a:t>
            </a:r>
          </a:p>
          <a:p>
            <a:pPr marL="285750" indent="-285750" fontAlgn="auto">
              <a:spcBef>
                <a:spcPts val="0"/>
              </a:spcBef>
              <a:spcAft>
                <a:spcPts val="0"/>
              </a:spcAft>
              <a:buFont typeface="Arial" panose="020B0604020202020204" pitchFamily="34" charset="0"/>
              <a:buChar char="•"/>
              <a:defRPr/>
            </a:pPr>
            <a:r>
              <a:rPr lang="en-US" b="1" dirty="0">
                <a:latin typeface="+mn-lt"/>
                <a:cs typeface="+mn-cs"/>
              </a:rPr>
              <a:t>Clarkson/Harvard</a:t>
            </a:r>
          </a:p>
          <a:p>
            <a:pPr marL="285750" indent="-285750" fontAlgn="auto">
              <a:spcBef>
                <a:spcPts val="0"/>
              </a:spcBef>
              <a:spcAft>
                <a:spcPts val="0"/>
              </a:spcAft>
              <a:buFont typeface="Arial" panose="020B0604020202020204" pitchFamily="34" charset="0"/>
              <a:buChar char="•"/>
              <a:defRPr/>
            </a:pPr>
            <a:r>
              <a:rPr lang="en-US" b="1" dirty="0">
                <a:latin typeface="+mn-lt"/>
                <a:cs typeface="+mn-cs"/>
              </a:rPr>
              <a:t>Magneto-optics</a:t>
            </a:r>
          </a:p>
          <a:p>
            <a:pPr marL="285750" indent="-285750" fontAlgn="auto">
              <a:spcBef>
                <a:spcPts val="0"/>
              </a:spcBef>
              <a:spcAft>
                <a:spcPts val="0"/>
              </a:spcAft>
              <a:buFont typeface="Arial" panose="020B0604020202020204" pitchFamily="34" charset="0"/>
              <a:buChar char="•"/>
              <a:defRPr/>
            </a:pPr>
            <a:r>
              <a:rPr lang="en-US" b="1" dirty="0">
                <a:latin typeface="+mn-lt"/>
                <a:cs typeface="+mn-cs"/>
              </a:rPr>
              <a:t>Displays/Printers</a:t>
            </a:r>
          </a:p>
          <a:p>
            <a:pPr marL="285750" indent="-285750" fontAlgn="auto">
              <a:spcBef>
                <a:spcPts val="0"/>
              </a:spcBef>
              <a:spcAft>
                <a:spcPts val="0"/>
              </a:spcAft>
              <a:buFont typeface="Arial" panose="020B0604020202020204" pitchFamily="34" charset="0"/>
              <a:buChar char="•"/>
              <a:defRPr/>
            </a:pPr>
            <a:r>
              <a:rPr lang="en-US" b="1" dirty="0">
                <a:latin typeface="+mn-lt"/>
                <a:cs typeface="+mn-cs"/>
              </a:rPr>
              <a:t>Organic Conductors</a:t>
            </a:r>
          </a:p>
          <a:p>
            <a:pPr marL="285750" indent="-285750" fontAlgn="auto">
              <a:spcBef>
                <a:spcPts val="0"/>
              </a:spcBef>
              <a:spcAft>
                <a:spcPts val="0"/>
              </a:spcAft>
              <a:buFont typeface="Arial" panose="020B0604020202020204" pitchFamily="34" charset="0"/>
              <a:buChar char="•"/>
              <a:defRPr/>
            </a:pPr>
            <a:r>
              <a:rPr lang="en-US" b="1" dirty="0">
                <a:latin typeface="+mn-lt"/>
                <a:cs typeface="+mn-cs"/>
              </a:rPr>
              <a:t>DFT</a:t>
            </a:r>
          </a:p>
          <a:p>
            <a:pPr marL="285750" indent="-285750" fontAlgn="auto">
              <a:spcBef>
                <a:spcPts val="0"/>
              </a:spcBef>
              <a:spcAft>
                <a:spcPts val="0"/>
              </a:spcAft>
              <a:buFont typeface="Arial" panose="020B0604020202020204" pitchFamily="34" charset="0"/>
              <a:buChar char="•"/>
              <a:defRPr/>
            </a:pPr>
            <a:r>
              <a:rPr lang="en-US" b="1" dirty="0">
                <a:latin typeface="+mn-lt"/>
                <a:cs typeface="+mn-cs"/>
              </a:rPr>
              <a:t>Superconductivity</a:t>
            </a:r>
          </a:p>
          <a:p>
            <a:pPr marL="285750" indent="-285750" fontAlgn="auto">
              <a:spcBef>
                <a:spcPts val="0"/>
              </a:spcBef>
              <a:spcAft>
                <a:spcPts val="0"/>
              </a:spcAft>
              <a:buFont typeface="Arial" panose="020B0604020202020204" pitchFamily="34" charset="0"/>
              <a:buChar char="•"/>
              <a:defRPr/>
            </a:pPr>
            <a:r>
              <a:rPr lang="en-US" b="1" dirty="0">
                <a:latin typeface="+mn-lt"/>
                <a:cs typeface="+mn-cs"/>
              </a:rPr>
              <a:t>High-</a:t>
            </a:r>
            <a:r>
              <a:rPr lang="en-US" b="1" dirty="0" err="1">
                <a:latin typeface="+mn-lt"/>
                <a:cs typeface="+mn-cs"/>
              </a:rPr>
              <a:t>Tc</a:t>
            </a:r>
            <a:endParaRPr lang="en-US" b="1" dirty="0">
              <a:latin typeface="+mn-lt"/>
              <a:cs typeface="+mn-cs"/>
            </a:endParaRPr>
          </a:p>
          <a:p>
            <a:pPr marL="285750" indent="-285750" fontAlgn="auto">
              <a:spcBef>
                <a:spcPts val="0"/>
              </a:spcBef>
              <a:spcAft>
                <a:spcPts val="0"/>
              </a:spcAft>
              <a:buFont typeface="Arial" panose="020B0604020202020204" pitchFamily="34" charset="0"/>
              <a:buChar char="•"/>
              <a:defRPr/>
            </a:pPr>
            <a:r>
              <a:rPr lang="en-US" b="1" dirty="0">
                <a:latin typeface="+mn-lt"/>
                <a:cs typeface="+mn-cs"/>
              </a:rPr>
              <a:t>Sabbatical (UNAM) </a:t>
            </a:r>
          </a:p>
        </p:txBody>
      </p:sp>
      <p:sp>
        <p:nvSpPr>
          <p:cNvPr id="21" name="TextBox 20"/>
          <p:cNvSpPr txBox="1"/>
          <p:nvPr/>
        </p:nvSpPr>
        <p:spPr>
          <a:xfrm>
            <a:off x="3240088" y="3733800"/>
            <a:ext cx="2514600" cy="2616200"/>
          </a:xfrm>
          <a:prstGeom prst="rect">
            <a:avLst/>
          </a:prstGeom>
          <a:noFill/>
        </p:spPr>
        <p:txBody>
          <a:bodyPr>
            <a:spAutoFit/>
          </a:bodyPr>
          <a:lstStyle/>
          <a:p>
            <a:pPr algn="ctr" fontAlgn="auto">
              <a:spcBef>
                <a:spcPts val="0"/>
              </a:spcBef>
              <a:spcAft>
                <a:spcPts val="0"/>
              </a:spcAft>
              <a:defRPr/>
            </a:pPr>
            <a:r>
              <a:rPr lang="en-US" sz="2000" b="1" u="sng" dirty="0">
                <a:latin typeface="+mn-lt"/>
                <a:cs typeface="+mn-cs"/>
              </a:rPr>
              <a:t>EPRI (1993-2005)</a:t>
            </a:r>
          </a:p>
          <a:p>
            <a:pPr marL="285750" indent="-285750" fontAlgn="auto">
              <a:spcBef>
                <a:spcPts val="0"/>
              </a:spcBef>
              <a:spcAft>
                <a:spcPts val="0"/>
              </a:spcAft>
              <a:buFont typeface="Arial" panose="020B0604020202020204" pitchFamily="34" charset="0"/>
              <a:buChar char="•"/>
              <a:defRPr/>
            </a:pPr>
            <a:r>
              <a:rPr lang="en-US" b="1" dirty="0">
                <a:latin typeface="+mn-lt"/>
                <a:cs typeface="+mn-cs"/>
              </a:rPr>
              <a:t>High-</a:t>
            </a:r>
            <a:r>
              <a:rPr lang="en-US" b="1" dirty="0" err="1">
                <a:latin typeface="+mn-lt"/>
                <a:cs typeface="+mn-cs"/>
              </a:rPr>
              <a:t>Tc</a:t>
            </a:r>
            <a:r>
              <a:rPr lang="en-US" b="1" dirty="0">
                <a:latin typeface="+mn-lt"/>
                <a:cs typeface="+mn-cs"/>
              </a:rPr>
              <a:t> Power Apps</a:t>
            </a:r>
          </a:p>
          <a:p>
            <a:pPr marL="285750" indent="-285750" fontAlgn="auto">
              <a:spcBef>
                <a:spcPts val="0"/>
              </a:spcBef>
              <a:spcAft>
                <a:spcPts val="0"/>
              </a:spcAft>
              <a:buFont typeface="Arial" panose="020B0604020202020204" pitchFamily="34" charset="0"/>
              <a:buChar char="•"/>
              <a:defRPr/>
            </a:pPr>
            <a:r>
              <a:rPr lang="en-US" b="1" dirty="0">
                <a:latin typeface="+mn-lt"/>
                <a:cs typeface="+mn-cs"/>
              </a:rPr>
              <a:t>Wide </a:t>
            </a:r>
            <a:r>
              <a:rPr lang="en-US" b="1" dirty="0" err="1">
                <a:latin typeface="+mn-lt"/>
                <a:cs typeface="+mn-cs"/>
              </a:rPr>
              <a:t>Bandgap</a:t>
            </a:r>
            <a:r>
              <a:rPr lang="en-US" b="1" dirty="0">
                <a:latin typeface="+mn-lt"/>
                <a:cs typeface="+mn-cs"/>
              </a:rPr>
              <a:t> SCs</a:t>
            </a:r>
          </a:p>
          <a:p>
            <a:pPr marL="285750" indent="-285750" fontAlgn="auto">
              <a:spcBef>
                <a:spcPts val="0"/>
              </a:spcBef>
              <a:spcAft>
                <a:spcPts val="0"/>
              </a:spcAft>
              <a:buFont typeface="Arial" panose="020B0604020202020204" pitchFamily="34" charset="0"/>
              <a:buChar char="•"/>
              <a:defRPr/>
            </a:pPr>
            <a:r>
              <a:rPr lang="en-US" b="1" dirty="0">
                <a:latin typeface="+mn-lt"/>
                <a:cs typeface="+mn-cs"/>
              </a:rPr>
              <a:t>Power Electronics</a:t>
            </a:r>
          </a:p>
          <a:p>
            <a:pPr marL="285750" indent="-285750" fontAlgn="auto">
              <a:spcBef>
                <a:spcPts val="0"/>
              </a:spcBef>
              <a:spcAft>
                <a:spcPts val="0"/>
              </a:spcAft>
              <a:buFont typeface="Arial" panose="020B0604020202020204" pitchFamily="34" charset="0"/>
              <a:buChar char="•"/>
              <a:defRPr/>
            </a:pPr>
            <a:r>
              <a:rPr lang="en-US" b="1" dirty="0">
                <a:latin typeface="+mn-lt"/>
                <a:cs typeface="+mn-cs"/>
              </a:rPr>
              <a:t>“Hot” Fusion</a:t>
            </a:r>
          </a:p>
          <a:p>
            <a:pPr marL="285750" indent="-285750" fontAlgn="auto">
              <a:spcBef>
                <a:spcPts val="0"/>
              </a:spcBef>
              <a:spcAft>
                <a:spcPts val="0"/>
              </a:spcAft>
              <a:buFont typeface="Arial" panose="020B0604020202020204" pitchFamily="34" charset="0"/>
              <a:buChar char="•"/>
              <a:defRPr/>
            </a:pPr>
            <a:r>
              <a:rPr lang="en-US" b="1" dirty="0">
                <a:latin typeface="+mn-lt"/>
                <a:cs typeface="+mn-cs"/>
              </a:rPr>
              <a:t>“Smart Grid”</a:t>
            </a:r>
          </a:p>
          <a:p>
            <a:pPr marL="285750" indent="-285750" fontAlgn="auto">
              <a:spcBef>
                <a:spcPts val="0"/>
              </a:spcBef>
              <a:spcAft>
                <a:spcPts val="0"/>
              </a:spcAft>
              <a:buFont typeface="Arial" panose="020B0604020202020204" pitchFamily="34" charset="0"/>
              <a:buChar char="•"/>
              <a:defRPr/>
            </a:pPr>
            <a:r>
              <a:rPr lang="en-US" b="1" dirty="0">
                <a:latin typeface="+mn-lt"/>
                <a:cs typeface="+mn-cs"/>
              </a:rPr>
              <a:t>“</a:t>
            </a:r>
            <a:r>
              <a:rPr lang="en-US" b="1" dirty="0" err="1">
                <a:latin typeface="+mn-lt"/>
                <a:cs typeface="+mn-cs"/>
              </a:rPr>
              <a:t>SuperGrid</a:t>
            </a:r>
            <a:r>
              <a:rPr lang="en-US" b="1" dirty="0">
                <a:latin typeface="+mn-lt"/>
                <a:cs typeface="+mn-cs"/>
              </a:rPr>
              <a:t>”</a:t>
            </a:r>
          </a:p>
          <a:p>
            <a:pPr marL="285750" indent="-285750" fontAlgn="auto">
              <a:spcBef>
                <a:spcPts val="0"/>
              </a:spcBef>
              <a:spcAft>
                <a:spcPts val="0"/>
              </a:spcAft>
              <a:buFont typeface="Arial" panose="020B0604020202020204" pitchFamily="34" charset="0"/>
              <a:buChar char="•"/>
              <a:defRPr/>
            </a:pPr>
            <a:r>
              <a:rPr lang="en-US" b="1" dirty="0">
                <a:latin typeface="+mn-lt"/>
                <a:cs typeface="+mn-cs"/>
              </a:rPr>
              <a:t>Visionary Energy Societies</a:t>
            </a:r>
          </a:p>
        </p:txBody>
      </p:sp>
      <p:sp>
        <p:nvSpPr>
          <p:cNvPr id="23" name="TextBox 22"/>
          <p:cNvSpPr txBox="1"/>
          <p:nvPr/>
        </p:nvSpPr>
        <p:spPr>
          <a:xfrm>
            <a:off x="6172200" y="3732213"/>
            <a:ext cx="2819400" cy="2892425"/>
          </a:xfrm>
          <a:prstGeom prst="rect">
            <a:avLst/>
          </a:prstGeom>
          <a:noFill/>
        </p:spPr>
        <p:txBody>
          <a:bodyPr>
            <a:spAutoFit/>
          </a:bodyPr>
          <a:lstStyle/>
          <a:p>
            <a:pPr algn="ctr" fontAlgn="auto">
              <a:spcBef>
                <a:spcPts val="0"/>
              </a:spcBef>
              <a:spcAft>
                <a:spcPts val="0"/>
              </a:spcAft>
              <a:defRPr/>
            </a:pPr>
            <a:r>
              <a:rPr lang="en-US" sz="2000" b="1" u="sng" dirty="0">
                <a:latin typeface="+mn-lt"/>
                <a:cs typeface="+mn-cs"/>
              </a:rPr>
              <a:t>W2AGZ (2005-?)</a:t>
            </a:r>
          </a:p>
          <a:p>
            <a:pPr marL="285750" indent="-285750" fontAlgn="auto">
              <a:spcBef>
                <a:spcPts val="0"/>
              </a:spcBef>
              <a:spcAft>
                <a:spcPts val="0"/>
              </a:spcAft>
              <a:buFont typeface="Arial" panose="020B0604020202020204" pitchFamily="34" charset="0"/>
              <a:buChar char="•"/>
              <a:defRPr/>
            </a:pPr>
            <a:r>
              <a:rPr lang="en-US" b="1" dirty="0">
                <a:latin typeface="+mn-lt"/>
                <a:cs typeface="+mn-cs"/>
              </a:rPr>
              <a:t>Due Diligence</a:t>
            </a:r>
          </a:p>
          <a:p>
            <a:pPr marL="285750" indent="-285750" fontAlgn="auto">
              <a:spcBef>
                <a:spcPts val="0"/>
              </a:spcBef>
              <a:spcAft>
                <a:spcPts val="0"/>
              </a:spcAft>
              <a:buFont typeface="Arial" panose="020B0604020202020204" pitchFamily="34" charset="0"/>
              <a:buChar char="•"/>
              <a:defRPr/>
            </a:pPr>
            <a:r>
              <a:rPr lang="en-US" b="1" dirty="0">
                <a:latin typeface="+mn-lt"/>
                <a:cs typeface="+mn-cs"/>
              </a:rPr>
              <a:t>Tet-CuO (Stanford)</a:t>
            </a:r>
          </a:p>
          <a:p>
            <a:pPr marL="285750" indent="-285750" fontAlgn="auto">
              <a:spcBef>
                <a:spcPts val="0"/>
              </a:spcBef>
              <a:spcAft>
                <a:spcPts val="0"/>
              </a:spcAft>
              <a:buFont typeface="Arial" panose="020B0604020202020204" pitchFamily="34" charset="0"/>
              <a:buChar char="•"/>
              <a:defRPr/>
            </a:pPr>
            <a:r>
              <a:rPr lang="en-US" b="1" dirty="0">
                <a:latin typeface="+mn-lt"/>
                <a:cs typeface="+mn-cs"/>
              </a:rPr>
              <a:t>“Proxy” DFT</a:t>
            </a:r>
          </a:p>
          <a:p>
            <a:pPr marL="285750" indent="-285750" fontAlgn="auto">
              <a:spcBef>
                <a:spcPts val="0"/>
              </a:spcBef>
              <a:spcAft>
                <a:spcPts val="0"/>
              </a:spcAft>
              <a:buFont typeface="Arial" panose="020B0604020202020204" pitchFamily="34" charset="0"/>
              <a:buChar char="•"/>
              <a:defRPr/>
            </a:pPr>
            <a:r>
              <a:rPr lang="en-US" b="1" dirty="0">
                <a:latin typeface="+mn-lt"/>
                <a:cs typeface="+mn-cs"/>
              </a:rPr>
              <a:t>RTSC via DFT</a:t>
            </a:r>
          </a:p>
          <a:p>
            <a:pPr marL="285750" indent="-285750" fontAlgn="auto">
              <a:spcBef>
                <a:spcPts val="0"/>
              </a:spcBef>
              <a:spcAft>
                <a:spcPts val="0"/>
              </a:spcAft>
              <a:buFont typeface="Arial" panose="020B0604020202020204" pitchFamily="34" charset="0"/>
              <a:buChar char="•"/>
              <a:defRPr/>
            </a:pPr>
            <a:r>
              <a:rPr lang="en-US" b="1" dirty="0">
                <a:latin typeface="+mn-lt"/>
                <a:cs typeface="+mn-cs"/>
              </a:rPr>
              <a:t>IASS Potsdam</a:t>
            </a:r>
          </a:p>
          <a:p>
            <a:pPr marL="285750" indent="-285750" fontAlgn="auto">
              <a:spcBef>
                <a:spcPts val="0"/>
              </a:spcBef>
              <a:spcAft>
                <a:spcPts val="0"/>
              </a:spcAft>
              <a:buFont typeface="Arial" panose="020B0604020202020204" pitchFamily="34" charset="0"/>
              <a:buChar char="•"/>
              <a:defRPr/>
            </a:pPr>
            <a:r>
              <a:rPr lang="en-US" b="1" i="1" dirty="0">
                <a:solidFill>
                  <a:srgbClr val="009900"/>
                </a:solidFill>
                <a:latin typeface="+mn-lt"/>
                <a:cs typeface="+mn-cs"/>
              </a:rPr>
              <a:t>Dual Use of NG Pipeline ROWs for Co-transport of Electricity via HTSC Cables (e.g., Keystone)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2" descr="E:\PMG-W2AGZ\Presentations &amp; Travel\2011\03-21 APS March Dallas\P4030040.JPG"/>
          <p:cNvPicPr>
            <a:picLocks noChangeAspect="1" noChangeArrowheads="1"/>
          </p:cNvPicPr>
          <p:nvPr/>
        </p:nvPicPr>
        <p:blipFill>
          <a:blip r:embed="rId2"/>
          <a:srcRect/>
          <a:stretch>
            <a:fillRect/>
          </a:stretch>
        </p:blipFill>
        <p:spPr bwMode="auto">
          <a:xfrm>
            <a:off x="914400" y="1447800"/>
            <a:ext cx="7112000" cy="5334000"/>
          </a:xfrm>
          <a:prstGeom prst="rect">
            <a:avLst/>
          </a:prstGeom>
          <a:noFill/>
          <a:ln w="9525">
            <a:noFill/>
            <a:miter lim="800000"/>
            <a:headEnd/>
            <a:tailEnd/>
          </a:ln>
        </p:spPr>
      </p:pic>
      <p:sp>
        <p:nvSpPr>
          <p:cNvPr id="3" name="TextBox 2"/>
          <p:cNvSpPr txBox="1">
            <a:spLocks noChangeArrowheads="1"/>
          </p:cNvSpPr>
          <p:nvPr/>
        </p:nvSpPr>
        <p:spPr bwMode="auto">
          <a:xfrm>
            <a:off x="3581400" y="76200"/>
            <a:ext cx="1828800" cy="769938"/>
          </a:xfrm>
          <a:prstGeom prst="rect">
            <a:avLst/>
          </a:prstGeom>
          <a:noFill/>
          <a:ln w="9525">
            <a:noFill/>
            <a:miter lim="800000"/>
            <a:headEnd/>
            <a:tailEnd/>
          </a:ln>
        </p:spPr>
        <p:txBody>
          <a:bodyPr>
            <a:spAutoFit/>
          </a:bodyPr>
          <a:lstStyle/>
          <a:p>
            <a:pPr algn="ctr"/>
            <a:r>
              <a:rPr lang="en-US" altLang="en-US" sz="4400">
                <a:solidFill>
                  <a:srgbClr val="00B050"/>
                </a:solidFill>
                <a:latin typeface="Bodoni MT Black"/>
              </a:rPr>
              <a:t>G</a:t>
            </a:r>
            <a:r>
              <a:rPr lang="en-US" altLang="en-US" sz="4400" baseline="30000">
                <a:solidFill>
                  <a:srgbClr val="00B050"/>
                </a:solidFill>
                <a:latin typeface="Bodoni MT Black"/>
              </a:rPr>
              <a:t>2</a:t>
            </a:r>
            <a:r>
              <a:rPr lang="en-US" altLang="en-US" sz="4400">
                <a:solidFill>
                  <a:srgbClr val="00B050"/>
                </a:solidFill>
                <a:latin typeface="Bodoni MT Black"/>
              </a:rPr>
              <a:t> !</a:t>
            </a:r>
          </a:p>
        </p:txBody>
      </p:sp>
      <p:sp>
        <p:nvSpPr>
          <p:cNvPr id="5" name="TextBox 4"/>
          <p:cNvSpPr txBox="1">
            <a:spLocks noChangeArrowheads="1"/>
          </p:cNvSpPr>
          <p:nvPr/>
        </p:nvSpPr>
        <p:spPr bwMode="auto">
          <a:xfrm>
            <a:off x="1447800" y="762000"/>
            <a:ext cx="5943600" cy="646113"/>
          </a:xfrm>
          <a:prstGeom prst="rect">
            <a:avLst/>
          </a:prstGeom>
          <a:noFill/>
          <a:ln w="9525">
            <a:noFill/>
            <a:miter lim="800000"/>
            <a:headEnd/>
            <a:tailEnd/>
          </a:ln>
        </p:spPr>
        <p:txBody>
          <a:bodyPr>
            <a:spAutoFit/>
          </a:bodyPr>
          <a:lstStyle/>
          <a:p>
            <a:pPr algn="ctr"/>
            <a:r>
              <a:rPr lang="en-US" altLang="en-US" sz="3600">
                <a:latin typeface="Algerian"/>
              </a:rPr>
              <a:t>The Borscht Belt Boys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8609"/>
                                        </p:tgtEl>
                                        <p:attrNameLst>
                                          <p:attrName>style.visibility</p:attrName>
                                        </p:attrNameLst>
                                      </p:cBhvr>
                                      <p:to>
                                        <p:strVal val="visible"/>
                                      </p:to>
                                    </p:set>
                                    <p:anim calcmode="lin" valueType="num">
                                      <p:cBhvr additive="base">
                                        <p:cTn id="7" dur="500" fill="hold"/>
                                        <p:tgtEl>
                                          <p:spTgt spid="68609"/>
                                        </p:tgtEl>
                                        <p:attrNameLst>
                                          <p:attrName>ppt_x</p:attrName>
                                        </p:attrNameLst>
                                      </p:cBhvr>
                                      <p:tavLst>
                                        <p:tav tm="0">
                                          <p:val>
                                            <p:strVal val="#ppt_x"/>
                                          </p:val>
                                        </p:tav>
                                        <p:tav tm="100000">
                                          <p:val>
                                            <p:strVal val="#ppt_x"/>
                                          </p:val>
                                        </p:tav>
                                      </p:tavLst>
                                    </p:anim>
                                    <p:anim calcmode="lin" valueType="num">
                                      <p:cBhvr additive="base">
                                        <p:cTn id="8" dur="500" fill="hold"/>
                                        <p:tgtEl>
                                          <p:spTgt spid="6860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80">
                                          <p:stCondLst>
                                            <p:cond delay="0"/>
                                          </p:stCondLst>
                                        </p:cTn>
                                        <p:tgtEl>
                                          <p:spTgt spid="5"/>
                                        </p:tgtEl>
                                      </p:cBhvr>
                                    </p:animEffect>
                                    <p:anim calcmode="lin" valueType="num">
                                      <p:cBhvr>
                                        <p:cTn id="2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5" dur="26">
                                          <p:stCondLst>
                                            <p:cond delay="650"/>
                                          </p:stCondLst>
                                        </p:cTn>
                                        <p:tgtEl>
                                          <p:spTgt spid="5"/>
                                        </p:tgtEl>
                                      </p:cBhvr>
                                      <p:to x="100000" y="60000"/>
                                    </p:animScale>
                                    <p:animScale>
                                      <p:cBhvr>
                                        <p:cTn id="26" dur="166" decel="50000">
                                          <p:stCondLst>
                                            <p:cond delay="676"/>
                                          </p:stCondLst>
                                        </p:cTn>
                                        <p:tgtEl>
                                          <p:spTgt spid="5"/>
                                        </p:tgtEl>
                                      </p:cBhvr>
                                      <p:to x="100000" y="100000"/>
                                    </p:animScale>
                                    <p:animScale>
                                      <p:cBhvr>
                                        <p:cTn id="27" dur="26">
                                          <p:stCondLst>
                                            <p:cond delay="1312"/>
                                          </p:stCondLst>
                                        </p:cTn>
                                        <p:tgtEl>
                                          <p:spTgt spid="5"/>
                                        </p:tgtEl>
                                      </p:cBhvr>
                                      <p:to x="100000" y="80000"/>
                                    </p:animScale>
                                    <p:animScale>
                                      <p:cBhvr>
                                        <p:cTn id="28" dur="166" decel="50000">
                                          <p:stCondLst>
                                            <p:cond delay="1338"/>
                                          </p:stCondLst>
                                        </p:cTn>
                                        <p:tgtEl>
                                          <p:spTgt spid="5"/>
                                        </p:tgtEl>
                                      </p:cBhvr>
                                      <p:to x="100000" y="100000"/>
                                    </p:animScale>
                                    <p:animScale>
                                      <p:cBhvr>
                                        <p:cTn id="29" dur="26">
                                          <p:stCondLst>
                                            <p:cond delay="1642"/>
                                          </p:stCondLst>
                                        </p:cTn>
                                        <p:tgtEl>
                                          <p:spTgt spid="5"/>
                                        </p:tgtEl>
                                      </p:cBhvr>
                                      <p:to x="100000" y="90000"/>
                                    </p:animScale>
                                    <p:animScale>
                                      <p:cBhvr>
                                        <p:cTn id="30" dur="166" decel="50000">
                                          <p:stCondLst>
                                            <p:cond delay="1668"/>
                                          </p:stCondLst>
                                        </p:cTn>
                                        <p:tgtEl>
                                          <p:spTgt spid="5"/>
                                        </p:tgtEl>
                                      </p:cBhvr>
                                      <p:to x="100000" y="100000"/>
                                    </p:animScale>
                                    <p:animScale>
                                      <p:cBhvr>
                                        <p:cTn id="31" dur="26">
                                          <p:stCondLst>
                                            <p:cond delay="1808"/>
                                          </p:stCondLst>
                                        </p:cTn>
                                        <p:tgtEl>
                                          <p:spTgt spid="5"/>
                                        </p:tgtEl>
                                      </p:cBhvr>
                                      <p:to x="100000" y="95000"/>
                                    </p:animScale>
                                    <p:animScale>
                                      <p:cBhvr>
                                        <p:cTn id="32"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noFill/>
        </p:spPr>
        <p:txBody>
          <a:bodyPr lIns="98529" tIns="49265" rIns="98529" bIns="49265"/>
          <a:lstStyle/>
          <a:p>
            <a:r>
              <a:rPr lang="en-US" altLang="en-US" smtClean="0"/>
              <a:t>Physics of Superconductivity</a:t>
            </a:r>
          </a:p>
        </p:txBody>
      </p:sp>
      <p:sp>
        <p:nvSpPr>
          <p:cNvPr id="14339" name="Line 3"/>
          <p:cNvSpPr>
            <a:spLocks noChangeShapeType="1"/>
          </p:cNvSpPr>
          <p:nvPr/>
        </p:nvSpPr>
        <p:spPr bwMode="auto">
          <a:xfrm flipV="1">
            <a:off x="769938" y="2982913"/>
            <a:ext cx="0" cy="573087"/>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40" name="Line 4"/>
          <p:cNvSpPr>
            <a:spLocks noChangeShapeType="1"/>
          </p:cNvSpPr>
          <p:nvPr/>
        </p:nvSpPr>
        <p:spPr bwMode="auto">
          <a:xfrm>
            <a:off x="539750" y="3252788"/>
            <a:ext cx="460375" cy="0"/>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41" name="Oval 5"/>
          <p:cNvSpPr>
            <a:spLocks noChangeArrowheads="1"/>
          </p:cNvSpPr>
          <p:nvPr/>
        </p:nvSpPr>
        <p:spPr bwMode="auto">
          <a:xfrm>
            <a:off x="706438" y="3184525"/>
            <a:ext cx="127000" cy="136525"/>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14342" name="Line 6"/>
          <p:cNvSpPr>
            <a:spLocks noChangeShapeType="1"/>
          </p:cNvSpPr>
          <p:nvPr/>
        </p:nvSpPr>
        <p:spPr bwMode="auto">
          <a:xfrm flipV="1">
            <a:off x="1914525" y="1752600"/>
            <a:ext cx="0" cy="544513"/>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43" name="Line 7"/>
          <p:cNvSpPr>
            <a:spLocks noChangeShapeType="1"/>
          </p:cNvSpPr>
          <p:nvPr/>
        </p:nvSpPr>
        <p:spPr bwMode="auto">
          <a:xfrm>
            <a:off x="1685925" y="2025650"/>
            <a:ext cx="458788" cy="0"/>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44" name="Oval 8"/>
          <p:cNvSpPr>
            <a:spLocks noChangeArrowheads="1"/>
          </p:cNvSpPr>
          <p:nvPr/>
        </p:nvSpPr>
        <p:spPr bwMode="auto">
          <a:xfrm>
            <a:off x="1851025" y="1957388"/>
            <a:ext cx="127000" cy="136525"/>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14345" name="Freeform 9"/>
          <p:cNvSpPr>
            <a:spLocks/>
          </p:cNvSpPr>
          <p:nvPr/>
        </p:nvSpPr>
        <p:spPr bwMode="auto">
          <a:xfrm>
            <a:off x="615950" y="2287588"/>
            <a:ext cx="269875" cy="715962"/>
          </a:xfrm>
          <a:custGeom>
            <a:avLst/>
            <a:gdLst>
              <a:gd name="T0" fmla="*/ 112907 w 196"/>
              <a:gd name="T1" fmla="*/ 7427 h 482"/>
              <a:gd name="T2" fmla="*/ 55077 w 196"/>
              <a:gd name="T3" fmla="*/ 41591 h 482"/>
              <a:gd name="T4" fmla="*/ 11015 w 196"/>
              <a:gd name="T5" fmla="*/ 102492 h 482"/>
              <a:gd name="T6" fmla="*/ 4131 w 196"/>
              <a:gd name="T7" fmla="*/ 181219 h 482"/>
              <a:gd name="T8" fmla="*/ 38554 w 196"/>
              <a:gd name="T9" fmla="*/ 249547 h 482"/>
              <a:gd name="T10" fmla="*/ 93630 w 196"/>
              <a:gd name="T11" fmla="*/ 294109 h 482"/>
              <a:gd name="T12" fmla="*/ 148707 w 196"/>
              <a:gd name="T13" fmla="*/ 310448 h 482"/>
              <a:gd name="T14" fmla="*/ 199652 w 196"/>
              <a:gd name="T15" fmla="*/ 301536 h 482"/>
              <a:gd name="T16" fmla="*/ 240960 w 196"/>
              <a:gd name="T17" fmla="*/ 271828 h 482"/>
              <a:gd name="T18" fmla="*/ 267121 w 196"/>
              <a:gd name="T19" fmla="*/ 227266 h 482"/>
              <a:gd name="T20" fmla="*/ 260237 w 196"/>
              <a:gd name="T21" fmla="*/ 170821 h 482"/>
              <a:gd name="T22" fmla="*/ 228568 w 196"/>
              <a:gd name="T23" fmla="*/ 126259 h 482"/>
              <a:gd name="T24" fmla="*/ 181753 w 196"/>
              <a:gd name="T25" fmla="*/ 103978 h 482"/>
              <a:gd name="T26" fmla="*/ 132184 w 196"/>
              <a:gd name="T27" fmla="*/ 102492 h 482"/>
              <a:gd name="T28" fmla="*/ 72976 w 196"/>
              <a:gd name="T29" fmla="*/ 126259 h 482"/>
              <a:gd name="T30" fmla="*/ 22031 w 196"/>
              <a:gd name="T31" fmla="*/ 179733 h 482"/>
              <a:gd name="T32" fmla="*/ 1377 w 196"/>
              <a:gd name="T33" fmla="*/ 254003 h 482"/>
              <a:gd name="T34" fmla="*/ 22031 w 196"/>
              <a:gd name="T35" fmla="*/ 328273 h 482"/>
              <a:gd name="T36" fmla="*/ 74353 w 196"/>
              <a:gd name="T37" fmla="*/ 381747 h 482"/>
              <a:gd name="T38" fmla="*/ 132184 w 196"/>
              <a:gd name="T39" fmla="*/ 408485 h 482"/>
              <a:gd name="T40" fmla="*/ 183129 w 196"/>
              <a:gd name="T41" fmla="*/ 405514 h 482"/>
              <a:gd name="T42" fmla="*/ 228568 w 196"/>
              <a:gd name="T43" fmla="*/ 383233 h 482"/>
              <a:gd name="T44" fmla="*/ 260237 w 196"/>
              <a:gd name="T45" fmla="*/ 344612 h 482"/>
              <a:gd name="T46" fmla="*/ 267121 w 196"/>
              <a:gd name="T47" fmla="*/ 285196 h 482"/>
              <a:gd name="T48" fmla="*/ 240960 w 196"/>
              <a:gd name="T49" fmla="*/ 240635 h 482"/>
              <a:gd name="T50" fmla="*/ 196899 w 196"/>
              <a:gd name="T51" fmla="*/ 210927 h 482"/>
              <a:gd name="T52" fmla="*/ 150084 w 196"/>
              <a:gd name="T53" fmla="*/ 199043 h 482"/>
              <a:gd name="T54" fmla="*/ 92253 w 196"/>
              <a:gd name="T55" fmla="*/ 215383 h 482"/>
              <a:gd name="T56" fmla="*/ 37177 w 196"/>
              <a:gd name="T57" fmla="*/ 258459 h 482"/>
              <a:gd name="T58" fmla="*/ 2754 w 196"/>
              <a:gd name="T59" fmla="*/ 326788 h 482"/>
              <a:gd name="T60" fmla="*/ 11015 w 196"/>
              <a:gd name="T61" fmla="*/ 405514 h 482"/>
              <a:gd name="T62" fmla="*/ 55077 w 196"/>
              <a:gd name="T63" fmla="*/ 466415 h 482"/>
              <a:gd name="T64" fmla="*/ 112907 w 196"/>
              <a:gd name="T65" fmla="*/ 500579 h 482"/>
              <a:gd name="T66" fmla="*/ 165230 w 196"/>
              <a:gd name="T67" fmla="*/ 508006 h 482"/>
              <a:gd name="T68" fmla="*/ 213422 w 196"/>
              <a:gd name="T69" fmla="*/ 491667 h 482"/>
              <a:gd name="T70" fmla="*/ 251975 w 196"/>
              <a:gd name="T71" fmla="*/ 457503 h 482"/>
              <a:gd name="T72" fmla="*/ 268498 w 196"/>
              <a:gd name="T73" fmla="*/ 405514 h 482"/>
              <a:gd name="T74" fmla="*/ 251975 w 196"/>
              <a:gd name="T75" fmla="*/ 353525 h 482"/>
              <a:gd name="T76" fmla="*/ 213422 w 196"/>
              <a:gd name="T77" fmla="*/ 317875 h 482"/>
              <a:gd name="T78" fmla="*/ 165230 w 196"/>
              <a:gd name="T79" fmla="*/ 301536 h 482"/>
              <a:gd name="T80" fmla="*/ 112907 w 196"/>
              <a:gd name="T81" fmla="*/ 305992 h 482"/>
              <a:gd name="T82" fmla="*/ 55077 w 196"/>
              <a:gd name="T83" fmla="*/ 344612 h 482"/>
              <a:gd name="T84" fmla="*/ 11015 w 196"/>
              <a:gd name="T85" fmla="*/ 405514 h 482"/>
              <a:gd name="T86" fmla="*/ 2754 w 196"/>
              <a:gd name="T87" fmla="*/ 487211 h 482"/>
              <a:gd name="T88" fmla="*/ 38554 w 196"/>
              <a:gd name="T89" fmla="*/ 554054 h 482"/>
              <a:gd name="T90" fmla="*/ 95007 w 196"/>
              <a:gd name="T91" fmla="*/ 598616 h 482"/>
              <a:gd name="T92" fmla="*/ 150084 w 196"/>
              <a:gd name="T93" fmla="*/ 614955 h 482"/>
              <a:gd name="T94" fmla="*/ 196899 w 196"/>
              <a:gd name="T95" fmla="*/ 601586 h 482"/>
              <a:gd name="T96" fmla="*/ 240960 w 196"/>
              <a:gd name="T97" fmla="*/ 568908 h 482"/>
              <a:gd name="T98" fmla="*/ 265744 w 196"/>
              <a:gd name="T99" fmla="*/ 524346 h 482"/>
              <a:gd name="T100" fmla="*/ 261614 w 196"/>
              <a:gd name="T101" fmla="*/ 476813 h 482"/>
              <a:gd name="T102" fmla="*/ 232698 w 196"/>
              <a:gd name="T103" fmla="*/ 435222 h 482"/>
              <a:gd name="T104" fmla="*/ 185883 w 196"/>
              <a:gd name="T105" fmla="*/ 408485 h 482"/>
              <a:gd name="T106" fmla="*/ 129430 w 196"/>
              <a:gd name="T107" fmla="*/ 405514 h 482"/>
              <a:gd name="T108" fmla="*/ 68846 w 196"/>
              <a:gd name="T109" fmla="*/ 435222 h 482"/>
              <a:gd name="T110" fmla="*/ 20654 w 196"/>
              <a:gd name="T111" fmla="*/ 491667 h 482"/>
              <a:gd name="T112" fmla="*/ 0 w 196"/>
              <a:gd name="T113" fmla="*/ 562966 h 482"/>
              <a:gd name="T114" fmla="*/ 20654 w 196"/>
              <a:gd name="T115" fmla="*/ 629809 h 482"/>
              <a:gd name="T116" fmla="*/ 68846 w 196"/>
              <a:gd name="T117" fmla="*/ 683283 h 482"/>
              <a:gd name="T118" fmla="*/ 130807 w 196"/>
              <a:gd name="T119" fmla="*/ 711506 h 4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96" h="482">
                <a:moveTo>
                  <a:pt x="109" y="0"/>
                </a:moveTo>
                <a:lnTo>
                  <a:pt x="96" y="2"/>
                </a:lnTo>
                <a:lnTo>
                  <a:pt x="82" y="5"/>
                </a:lnTo>
                <a:lnTo>
                  <a:pt x="68" y="11"/>
                </a:lnTo>
                <a:lnTo>
                  <a:pt x="53" y="18"/>
                </a:lnTo>
                <a:lnTo>
                  <a:pt x="40" y="28"/>
                </a:lnTo>
                <a:lnTo>
                  <a:pt x="27" y="40"/>
                </a:lnTo>
                <a:lnTo>
                  <a:pt x="16" y="54"/>
                </a:lnTo>
                <a:lnTo>
                  <a:pt x="8" y="69"/>
                </a:lnTo>
                <a:lnTo>
                  <a:pt x="2" y="85"/>
                </a:lnTo>
                <a:lnTo>
                  <a:pt x="1" y="104"/>
                </a:lnTo>
                <a:lnTo>
                  <a:pt x="3" y="122"/>
                </a:lnTo>
                <a:lnTo>
                  <a:pt x="8" y="139"/>
                </a:lnTo>
                <a:lnTo>
                  <a:pt x="16" y="154"/>
                </a:lnTo>
                <a:lnTo>
                  <a:pt x="28" y="168"/>
                </a:lnTo>
                <a:lnTo>
                  <a:pt x="40" y="180"/>
                </a:lnTo>
                <a:lnTo>
                  <a:pt x="54" y="189"/>
                </a:lnTo>
                <a:lnTo>
                  <a:pt x="68" y="198"/>
                </a:lnTo>
                <a:lnTo>
                  <a:pt x="82" y="203"/>
                </a:lnTo>
                <a:lnTo>
                  <a:pt x="96" y="208"/>
                </a:lnTo>
                <a:lnTo>
                  <a:pt x="108" y="209"/>
                </a:lnTo>
                <a:lnTo>
                  <a:pt x="120" y="208"/>
                </a:lnTo>
                <a:lnTo>
                  <a:pt x="133" y="206"/>
                </a:lnTo>
                <a:lnTo>
                  <a:pt x="145" y="203"/>
                </a:lnTo>
                <a:lnTo>
                  <a:pt x="155" y="197"/>
                </a:lnTo>
                <a:lnTo>
                  <a:pt x="166" y="191"/>
                </a:lnTo>
                <a:lnTo>
                  <a:pt x="175" y="183"/>
                </a:lnTo>
                <a:lnTo>
                  <a:pt x="183" y="174"/>
                </a:lnTo>
                <a:lnTo>
                  <a:pt x="189" y="165"/>
                </a:lnTo>
                <a:lnTo>
                  <a:pt x="194" y="153"/>
                </a:lnTo>
                <a:lnTo>
                  <a:pt x="195" y="139"/>
                </a:lnTo>
                <a:lnTo>
                  <a:pt x="194" y="125"/>
                </a:lnTo>
                <a:lnTo>
                  <a:pt x="189" y="115"/>
                </a:lnTo>
                <a:lnTo>
                  <a:pt x="183" y="104"/>
                </a:lnTo>
                <a:lnTo>
                  <a:pt x="175" y="95"/>
                </a:lnTo>
                <a:lnTo>
                  <a:pt x="166" y="85"/>
                </a:lnTo>
                <a:lnTo>
                  <a:pt x="155" y="79"/>
                </a:lnTo>
                <a:lnTo>
                  <a:pt x="143" y="75"/>
                </a:lnTo>
                <a:lnTo>
                  <a:pt x="132" y="70"/>
                </a:lnTo>
                <a:lnTo>
                  <a:pt x="120" y="69"/>
                </a:lnTo>
                <a:lnTo>
                  <a:pt x="109" y="67"/>
                </a:lnTo>
                <a:lnTo>
                  <a:pt x="96" y="69"/>
                </a:lnTo>
                <a:lnTo>
                  <a:pt x="82" y="72"/>
                </a:lnTo>
                <a:lnTo>
                  <a:pt x="68" y="78"/>
                </a:lnTo>
                <a:lnTo>
                  <a:pt x="53" y="85"/>
                </a:lnTo>
                <a:lnTo>
                  <a:pt x="40" y="95"/>
                </a:lnTo>
                <a:lnTo>
                  <a:pt x="27" y="107"/>
                </a:lnTo>
                <a:lnTo>
                  <a:pt x="16" y="121"/>
                </a:lnTo>
                <a:lnTo>
                  <a:pt x="8" y="136"/>
                </a:lnTo>
                <a:lnTo>
                  <a:pt x="2" y="153"/>
                </a:lnTo>
                <a:lnTo>
                  <a:pt x="1" y="171"/>
                </a:lnTo>
                <a:lnTo>
                  <a:pt x="3" y="189"/>
                </a:lnTo>
                <a:lnTo>
                  <a:pt x="8" y="206"/>
                </a:lnTo>
                <a:lnTo>
                  <a:pt x="16" y="221"/>
                </a:lnTo>
                <a:lnTo>
                  <a:pt x="28" y="235"/>
                </a:lnTo>
                <a:lnTo>
                  <a:pt x="40" y="247"/>
                </a:lnTo>
                <a:lnTo>
                  <a:pt x="54" y="257"/>
                </a:lnTo>
                <a:lnTo>
                  <a:pt x="68" y="266"/>
                </a:lnTo>
                <a:lnTo>
                  <a:pt x="82" y="270"/>
                </a:lnTo>
                <a:lnTo>
                  <a:pt x="96" y="275"/>
                </a:lnTo>
                <a:lnTo>
                  <a:pt x="108" y="276"/>
                </a:lnTo>
                <a:lnTo>
                  <a:pt x="120" y="275"/>
                </a:lnTo>
                <a:lnTo>
                  <a:pt x="133" y="273"/>
                </a:lnTo>
                <a:lnTo>
                  <a:pt x="145" y="270"/>
                </a:lnTo>
                <a:lnTo>
                  <a:pt x="155" y="264"/>
                </a:lnTo>
                <a:lnTo>
                  <a:pt x="166" y="258"/>
                </a:lnTo>
                <a:lnTo>
                  <a:pt x="175" y="250"/>
                </a:lnTo>
                <a:lnTo>
                  <a:pt x="183" y="241"/>
                </a:lnTo>
                <a:lnTo>
                  <a:pt x="189" y="232"/>
                </a:lnTo>
                <a:lnTo>
                  <a:pt x="194" y="220"/>
                </a:lnTo>
                <a:lnTo>
                  <a:pt x="195" y="206"/>
                </a:lnTo>
                <a:lnTo>
                  <a:pt x="194" y="192"/>
                </a:lnTo>
                <a:lnTo>
                  <a:pt x="189" y="182"/>
                </a:lnTo>
                <a:lnTo>
                  <a:pt x="183" y="171"/>
                </a:lnTo>
                <a:lnTo>
                  <a:pt x="175" y="162"/>
                </a:lnTo>
                <a:lnTo>
                  <a:pt x="166" y="153"/>
                </a:lnTo>
                <a:lnTo>
                  <a:pt x="155" y="147"/>
                </a:lnTo>
                <a:lnTo>
                  <a:pt x="143" y="142"/>
                </a:lnTo>
                <a:lnTo>
                  <a:pt x="132" y="137"/>
                </a:lnTo>
                <a:lnTo>
                  <a:pt x="120" y="136"/>
                </a:lnTo>
                <a:lnTo>
                  <a:pt x="109" y="134"/>
                </a:lnTo>
                <a:lnTo>
                  <a:pt x="96" y="136"/>
                </a:lnTo>
                <a:lnTo>
                  <a:pt x="82" y="139"/>
                </a:lnTo>
                <a:lnTo>
                  <a:pt x="67" y="145"/>
                </a:lnTo>
                <a:lnTo>
                  <a:pt x="53" y="153"/>
                </a:lnTo>
                <a:lnTo>
                  <a:pt x="39" y="162"/>
                </a:lnTo>
                <a:lnTo>
                  <a:pt x="27" y="174"/>
                </a:lnTo>
                <a:lnTo>
                  <a:pt x="16" y="188"/>
                </a:lnTo>
                <a:lnTo>
                  <a:pt x="8" y="203"/>
                </a:lnTo>
                <a:lnTo>
                  <a:pt x="2" y="220"/>
                </a:lnTo>
                <a:lnTo>
                  <a:pt x="1" y="238"/>
                </a:lnTo>
                <a:lnTo>
                  <a:pt x="2" y="257"/>
                </a:lnTo>
                <a:lnTo>
                  <a:pt x="8" y="273"/>
                </a:lnTo>
                <a:lnTo>
                  <a:pt x="16" y="289"/>
                </a:lnTo>
                <a:lnTo>
                  <a:pt x="27" y="302"/>
                </a:lnTo>
                <a:lnTo>
                  <a:pt x="40" y="314"/>
                </a:lnTo>
                <a:lnTo>
                  <a:pt x="54" y="324"/>
                </a:lnTo>
                <a:lnTo>
                  <a:pt x="68" y="333"/>
                </a:lnTo>
                <a:lnTo>
                  <a:pt x="82" y="337"/>
                </a:lnTo>
                <a:lnTo>
                  <a:pt x="96" y="342"/>
                </a:lnTo>
                <a:lnTo>
                  <a:pt x="108" y="344"/>
                </a:lnTo>
                <a:lnTo>
                  <a:pt x="120" y="342"/>
                </a:lnTo>
                <a:lnTo>
                  <a:pt x="132" y="340"/>
                </a:lnTo>
                <a:lnTo>
                  <a:pt x="145" y="337"/>
                </a:lnTo>
                <a:lnTo>
                  <a:pt x="155" y="331"/>
                </a:lnTo>
                <a:lnTo>
                  <a:pt x="166" y="325"/>
                </a:lnTo>
                <a:lnTo>
                  <a:pt x="175" y="317"/>
                </a:lnTo>
                <a:lnTo>
                  <a:pt x="183" y="308"/>
                </a:lnTo>
                <a:lnTo>
                  <a:pt x="189" y="299"/>
                </a:lnTo>
                <a:lnTo>
                  <a:pt x="193" y="287"/>
                </a:lnTo>
                <a:lnTo>
                  <a:pt x="195" y="273"/>
                </a:lnTo>
                <a:lnTo>
                  <a:pt x="193" y="260"/>
                </a:lnTo>
                <a:lnTo>
                  <a:pt x="189" y="249"/>
                </a:lnTo>
                <a:lnTo>
                  <a:pt x="183" y="238"/>
                </a:lnTo>
                <a:lnTo>
                  <a:pt x="175" y="229"/>
                </a:lnTo>
                <a:lnTo>
                  <a:pt x="166" y="220"/>
                </a:lnTo>
                <a:lnTo>
                  <a:pt x="155" y="214"/>
                </a:lnTo>
                <a:lnTo>
                  <a:pt x="143" y="209"/>
                </a:lnTo>
                <a:lnTo>
                  <a:pt x="132" y="205"/>
                </a:lnTo>
                <a:lnTo>
                  <a:pt x="120" y="203"/>
                </a:lnTo>
                <a:lnTo>
                  <a:pt x="108" y="201"/>
                </a:lnTo>
                <a:lnTo>
                  <a:pt x="96" y="203"/>
                </a:lnTo>
                <a:lnTo>
                  <a:pt x="82" y="206"/>
                </a:lnTo>
                <a:lnTo>
                  <a:pt x="68" y="212"/>
                </a:lnTo>
                <a:lnTo>
                  <a:pt x="54" y="221"/>
                </a:lnTo>
                <a:lnTo>
                  <a:pt x="40" y="232"/>
                </a:lnTo>
                <a:lnTo>
                  <a:pt x="28" y="244"/>
                </a:lnTo>
                <a:lnTo>
                  <a:pt x="16" y="258"/>
                </a:lnTo>
                <a:lnTo>
                  <a:pt x="8" y="273"/>
                </a:lnTo>
                <a:lnTo>
                  <a:pt x="2" y="292"/>
                </a:lnTo>
                <a:lnTo>
                  <a:pt x="1" y="310"/>
                </a:lnTo>
                <a:lnTo>
                  <a:pt x="2" y="328"/>
                </a:lnTo>
                <a:lnTo>
                  <a:pt x="8" y="345"/>
                </a:lnTo>
                <a:lnTo>
                  <a:pt x="18" y="360"/>
                </a:lnTo>
                <a:lnTo>
                  <a:pt x="28" y="373"/>
                </a:lnTo>
                <a:lnTo>
                  <a:pt x="41" y="385"/>
                </a:lnTo>
                <a:lnTo>
                  <a:pt x="55" y="396"/>
                </a:lnTo>
                <a:lnTo>
                  <a:pt x="69" y="403"/>
                </a:lnTo>
                <a:lnTo>
                  <a:pt x="84" y="409"/>
                </a:lnTo>
                <a:lnTo>
                  <a:pt x="98" y="412"/>
                </a:lnTo>
                <a:lnTo>
                  <a:pt x="109" y="414"/>
                </a:lnTo>
                <a:lnTo>
                  <a:pt x="120" y="412"/>
                </a:lnTo>
                <a:lnTo>
                  <a:pt x="132" y="409"/>
                </a:lnTo>
                <a:lnTo>
                  <a:pt x="143" y="405"/>
                </a:lnTo>
                <a:lnTo>
                  <a:pt x="154" y="399"/>
                </a:lnTo>
                <a:lnTo>
                  <a:pt x="164" y="393"/>
                </a:lnTo>
                <a:lnTo>
                  <a:pt x="175" y="383"/>
                </a:lnTo>
                <a:lnTo>
                  <a:pt x="182" y="374"/>
                </a:lnTo>
                <a:lnTo>
                  <a:pt x="189" y="365"/>
                </a:lnTo>
                <a:lnTo>
                  <a:pt x="193" y="353"/>
                </a:lnTo>
                <a:lnTo>
                  <a:pt x="194" y="342"/>
                </a:lnTo>
                <a:lnTo>
                  <a:pt x="193" y="331"/>
                </a:lnTo>
                <a:lnTo>
                  <a:pt x="190" y="321"/>
                </a:lnTo>
                <a:lnTo>
                  <a:pt x="184" y="310"/>
                </a:lnTo>
                <a:lnTo>
                  <a:pt x="177" y="301"/>
                </a:lnTo>
                <a:lnTo>
                  <a:pt x="169" y="293"/>
                </a:lnTo>
                <a:lnTo>
                  <a:pt x="159" y="286"/>
                </a:lnTo>
                <a:lnTo>
                  <a:pt x="148" y="280"/>
                </a:lnTo>
                <a:lnTo>
                  <a:pt x="135" y="275"/>
                </a:lnTo>
                <a:lnTo>
                  <a:pt x="122" y="273"/>
                </a:lnTo>
                <a:lnTo>
                  <a:pt x="109" y="272"/>
                </a:lnTo>
                <a:lnTo>
                  <a:pt x="94" y="273"/>
                </a:lnTo>
                <a:lnTo>
                  <a:pt x="80" y="278"/>
                </a:lnTo>
                <a:lnTo>
                  <a:pt x="64" y="284"/>
                </a:lnTo>
                <a:lnTo>
                  <a:pt x="50" y="293"/>
                </a:lnTo>
                <a:lnTo>
                  <a:pt x="38" y="304"/>
                </a:lnTo>
                <a:lnTo>
                  <a:pt x="25" y="317"/>
                </a:lnTo>
                <a:lnTo>
                  <a:pt x="15" y="331"/>
                </a:lnTo>
                <a:lnTo>
                  <a:pt x="7" y="347"/>
                </a:lnTo>
                <a:lnTo>
                  <a:pt x="2" y="362"/>
                </a:lnTo>
                <a:lnTo>
                  <a:pt x="0" y="379"/>
                </a:lnTo>
                <a:lnTo>
                  <a:pt x="2" y="394"/>
                </a:lnTo>
                <a:lnTo>
                  <a:pt x="7" y="409"/>
                </a:lnTo>
                <a:lnTo>
                  <a:pt x="15" y="424"/>
                </a:lnTo>
                <a:lnTo>
                  <a:pt x="25" y="438"/>
                </a:lnTo>
                <a:lnTo>
                  <a:pt x="38" y="450"/>
                </a:lnTo>
                <a:lnTo>
                  <a:pt x="50" y="460"/>
                </a:lnTo>
                <a:lnTo>
                  <a:pt x="66" y="469"/>
                </a:lnTo>
                <a:lnTo>
                  <a:pt x="80" y="475"/>
                </a:lnTo>
                <a:lnTo>
                  <a:pt x="95" y="479"/>
                </a:lnTo>
                <a:lnTo>
                  <a:pt x="110" y="481"/>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6" name="Freeform 10"/>
          <p:cNvSpPr>
            <a:spLocks/>
          </p:cNvSpPr>
          <p:nvPr/>
        </p:nvSpPr>
        <p:spPr bwMode="auto">
          <a:xfrm>
            <a:off x="1014413" y="1863725"/>
            <a:ext cx="665162" cy="292100"/>
          </a:xfrm>
          <a:custGeom>
            <a:avLst/>
            <a:gdLst>
              <a:gd name="T0" fmla="*/ 656882 w 482"/>
              <a:gd name="T1" fmla="*/ 123068 h 197"/>
              <a:gd name="T2" fmla="*/ 625142 w 482"/>
              <a:gd name="T3" fmla="*/ 59310 h 197"/>
              <a:gd name="T4" fmla="*/ 568562 w 482"/>
              <a:gd name="T5" fmla="*/ 11862 h 197"/>
              <a:gd name="T6" fmla="*/ 495421 w 482"/>
              <a:gd name="T7" fmla="*/ 5931 h 197"/>
              <a:gd name="T8" fmla="*/ 431941 w 482"/>
              <a:gd name="T9" fmla="*/ 41517 h 197"/>
              <a:gd name="T10" fmla="*/ 390541 w 482"/>
              <a:gd name="T11" fmla="*/ 100826 h 197"/>
              <a:gd name="T12" fmla="*/ 375361 w 482"/>
              <a:gd name="T13" fmla="*/ 161619 h 197"/>
              <a:gd name="T14" fmla="*/ 383641 w 482"/>
              <a:gd name="T15" fmla="*/ 214997 h 197"/>
              <a:gd name="T16" fmla="*/ 411241 w 482"/>
              <a:gd name="T17" fmla="*/ 260962 h 197"/>
              <a:gd name="T18" fmla="*/ 452641 w 482"/>
              <a:gd name="T19" fmla="*/ 289135 h 197"/>
              <a:gd name="T20" fmla="*/ 505082 w 482"/>
              <a:gd name="T21" fmla="*/ 281721 h 197"/>
              <a:gd name="T22" fmla="*/ 546482 w 482"/>
              <a:gd name="T23" fmla="*/ 246135 h 197"/>
              <a:gd name="T24" fmla="*/ 567182 w 482"/>
              <a:gd name="T25" fmla="*/ 195722 h 197"/>
              <a:gd name="T26" fmla="*/ 568562 w 482"/>
              <a:gd name="T27" fmla="*/ 143826 h 197"/>
              <a:gd name="T28" fmla="*/ 546482 w 482"/>
              <a:gd name="T29" fmla="*/ 78585 h 197"/>
              <a:gd name="T30" fmla="*/ 496801 w 482"/>
              <a:gd name="T31" fmla="*/ 25207 h 197"/>
              <a:gd name="T32" fmla="*/ 427801 w 482"/>
              <a:gd name="T33" fmla="*/ 1483 h 197"/>
              <a:gd name="T34" fmla="*/ 358801 w 482"/>
              <a:gd name="T35" fmla="*/ 25207 h 197"/>
              <a:gd name="T36" fmla="*/ 309121 w 482"/>
              <a:gd name="T37" fmla="*/ 80068 h 197"/>
              <a:gd name="T38" fmla="*/ 284281 w 482"/>
              <a:gd name="T39" fmla="*/ 143826 h 197"/>
              <a:gd name="T40" fmla="*/ 287041 w 482"/>
              <a:gd name="T41" fmla="*/ 197205 h 197"/>
              <a:gd name="T42" fmla="*/ 307741 w 482"/>
              <a:gd name="T43" fmla="*/ 246135 h 197"/>
              <a:gd name="T44" fmla="*/ 343621 w 482"/>
              <a:gd name="T45" fmla="*/ 281721 h 197"/>
              <a:gd name="T46" fmla="*/ 398821 w 482"/>
              <a:gd name="T47" fmla="*/ 289135 h 197"/>
              <a:gd name="T48" fmla="*/ 440221 w 482"/>
              <a:gd name="T49" fmla="*/ 260962 h 197"/>
              <a:gd name="T50" fmla="*/ 467821 w 482"/>
              <a:gd name="T51" fmla="*/ 213515 h 197"/>
              <a:gd name="T52" fmla="*/ 478861 w 482"/>
              <a:gd name="T53" fmla="*/ 163102 h 197"/>
              <a:gd name="T54" fmla="*/ 463681 w 482"/>
              <a:gd name="T55" fmla="*/ 99344 h 197"/>
              <a:gd name="T56" fmla="*/ 423661 w 482"/>
              <a:gd name="T57" fmla="*/ 40034 h 197"/>
              <a:gd name="T58" fmla="*/ 360181 w 482"/>
              <a:gd name="T59" fmla="*/ 2965 h 197"/>
              <a:gd name="T60" fmla="*/ 287041 w 482"/>
              <a:gd name="T61" fmla="*/ 11862 h 197"/>
              <a:gd name="T62" fmla="*/ 230461 w 482"/>
              <a:gd name="T63" fmla="*/ 59310 h 197"/>
              <a:gd name="T64" fmla="*/ 198721 w 482"/>
              <a:gd name="T65" fmla="*/ 123068 h 197"/>
              <a:gd name="T66" fmla="*/ 191821 w 482"/>
              <a:gd name="T67" fmla="*/ 177929 h 197"/>
              <a:gd name="T68" fmla="*/ 207001 w 482"/>
              <a:gd name="T69" fmla="*/ 231308 h 197"/>
              <a:gd name="T70" fmla="*/ 238741 w 482"/>
              <a:gd name="T71" fmla="*/ 272824 h 197"/>
              <a:gd name="T72" fmla="*/ 287041 w 482"/>
              <a:gd name="T73" fmla="*/ 290617 h 197"/>
              <a:gd name="T74" fmla="*/ 335341 w 482"/>
              <a:gd name="T75" fmla="*/ 272824 h 197"/>
              <a:gd name="T76" fmla="*/ 368461 w 482"/>
              <a:gd name="T77" fmla="*/ 231308 h 197"/>
              <a:gd name="T78" fmla="*/ 383641 w 482"/>
              <a:gd name="T79" fmla="*/ 177929 h 197"/>
              <a:gd name="T80" fmla="*/ 379501 w 482"/>
              <a:gd name="T81" fmla="*/ 123068 h 197"/>
              <a:gd name="T82" fmla="*/ 343621 w 482"/>
              <a:gd name="T83" fmla="*/ 59310 h 197"/>
              <a:gd name="T84" fmla="*/ 287041 w 482"/>
              <a:gd name="T85" fmla="*/ 11862 h 197"/>
              <a:gd name="T86" fmla="*/ 211141 w 482"/>
              <a:gd name="T87" fmla="*/ 2965 h 197"/>
              <a:gd name="T88" fmla="*/ 149040 w 482"/>
              <a:gd name="T89" fmla="*/ 41517 h 197"/>
              <a:gd name="T90" fmla="*/ 107640 w 482"/>
              <a:gd name="T91" fmla="*/ 103792 h 197"/>
              <a:gd name="T92" fmla="*/ 92460 w 482"/>
              <a:gd name="T93" fmla="*/ 163102 h 197"/>
              <a:gd name="T94" fmla="*/ 104880 w 482"/>
              <a:gd name="T95" fmla="*/ 213515 h 197"/>
              <a:gd name="T96" fmla="*/ 135240 w 482"/>
              <a:gd name="T97" fmla="*/ 260962 h 197"/>
              <a:gd name="T98" fmla="*/ 176641 w 482"/>
              <a:gd name="T99" fmla="*/ 287652 h 197"/>
              <a:gd name="T100" fmla="*/ 220801 w 482"/>
              <a:gd name="T101" fmla="*/ 283204 h 197"/>
              <a:gd name="T102" fmla="*/ 259441 w 482"/>
              <a:gd name="T103" fmla="*/ 252066 h 197"/>
              <a:gd name="T104" fmla="*/ 284281 w 482"/>
              <a:gd name="T105" fmla="*/ 201653 h 197"/>
              <a:gd name="T106" fmla="*/ 287041 w 482"/>
              <a:gd name="T107" fmla="*/ 139378 h 197"/>
              <a:gd name="T108" fmla="*/ 259441 w 482"/>
              <a:gd name="T109" fmla="*/ 75620 h 197"/>
              <a:gd name="T110" fmla="*/ 207001 w 482"/>
              <a:gd name="T111" fmla="*/ 22241 h 197"/>
              <a:gd name="T112" fmla="*/ 140760 w 482"/>
              <a:gd name="T113" fmla="*/ 0 h 197"/>
              <a:gd name="T114" fmla="*/ 78660 w 482"/>
              <a:gd name="T115" fmla="*/ 22241 h 197"/>
              <a:gd name="T116" fmla="*/ 28980 w 482"/>
              <a:gd name="T117" fmla="*/ 75620 h 197"/>
              <a:gd name="T118" fmla="*/ 2760 w 482"/>
              <a:gd name="T119" fmla="*/ 142343 h 19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2" h="197">
                <a:moveTo>
                  <a:pt x="481" y="110"/>
                </a:moveTo>
                <a:lnTo>
                  <a:pt x="479" y="97"/>
                </a:lnTo>
                <a:lnTo>
                  <a:pt x="476" y="83"/>
                </a:lnTo>
                <a:lnTo>
                  <a:pt x="470" y="68"/>
                </a:lnTo>
                <a:lnTo>
                  <a:pt x="463" y="53"/>
                </a:lnTo>
                <a:lnTo>
                  <a:pt x="453" y="40"/>
                </a:lnTo>
                <a:lnTo>
                  <a:pt x="441" y="27"/>
                </a:lnTo>
                <a:lnTo>
                  <a:pt x="427" y="17"/>
                </a:lnTo>
                <a:lnTo>
                  <a:pt x="412" y="8"/>
                </a:lnTo>
                <a:lnTo>
                  <a:pt x="396" y="2"/>
                </a:lnTo>
                <a:lnTo>
                  <a:pt x="377" y="1"/>
                </a:lnTo>
                <a:lnTo>
                  <a:pt x="359" y="4"/>
                </a:lnTo>
                <a:lnTo>
                  <a:pt x="342" y="8"/>
                </a:lnTo>
                <a:lnTo>
                  <a:pt x="327" y="17"/>
                </a:lnTo>
                <a:lnTo>
                  <a:pt x="313" y="28"/>
                </a:lnTo>
                <a:lnTo>
                  <a:pt x="301" y="40"/>
                </a:lnTo>
                <a:lnTo>
                  <a:pt x="292" y="54"/>
                </a:lnTo>
                <a:lnTo>
                  <a:pt x="283" y="68"/>
                </a:lnTo>
                <a:lnTo>
                  <a:pt x="278" y="83"/>
                </a:lnTo>
                <a:lnTo>
                  <a:pt x="273" y="97"/>
                </a:lnTo>
                <a:lnTo>
                  <a:pt x="272" y="109"/>
                </a:lnTo>
                <a:lnTo>
                  <a:pt x="273" y="120"/>
                </a:lnTo>
                <a:lnTo>
                  <a:pt x="275" y="133"/>
                </a:lnTo>
                <a:lnTo>
                  <a:pt x="278" y="145"/>
                </a:lnTo>
                <a:lnTo>
                  <a:pt x="284" y="156"/>
                </a:lnTo>
                <a:lnTo>
                  <a:pt x="290" y="166"/>
                </a:lnTo>
                <a:lnTo>
                  <a:pt x="298" y="176"/>
                </a:lnTo>
                <a:lnTo>
                  <a:pt x="307" y="184"/>
                </a:lnTo>
                <a:lnTo>
                  <a:pt x="316" y="190"/>
                </a:lnTo>
                <a:lnTo>
                  <a:pt x="328" y="195"/>
                </a:lnTo>
                <a:lnTo>
                  <a:pt x="342" y="196"/>
                </a:lnTo>
                <a:lnTo>
                  <a:pt x="356" y="195"/>
                </a:lnTo>
                <a:lnTo>
                  <a:pt x="366" y="190"/>
                </a:lnTo>
                <a:lnTo>
                  <a:pt x="377" y="184"/>
                </a:lnTo>
                <a:lnTo>
                  <a:pt x="386" y="176"/>
                </a:lnTo>
                <a:lnTo>
                  <a:pt x="396" y="166"/>
                </a:lnTo>
                <a:lnTo>
                  <a:pt x="402" y="156"/>
                </a:lnTo>
                <a:lnTo>
                  <a:pt x="406" y="144"/>
                </a:lnTo>
                <a:lnTo>
                  <a:pt x="411" y="132"/>
                </a:lnTo>
                <a:lnTo>
                  <a:pt x="412" y="120"/>
                </a:lnTo>
                <a:lnTo>
                  <a:pt x="414" y="110"/>
                </a:lnTo>
                <a:lnTo>
                  <a:pt x="412" y="97"/>
                </a:lnTo>
                <a:lnTo>
                  <a:pt x="409" y="83"/>
                </a:lnTo>
                <a:lnTo>
                  <a:pt x="403" y="68"/>
                </a:lnTo>
                <a:lnTo>
                  <a:pt x="396" y="53"/>
                </a:lnTo>
                <a:lnTo>
                  <a:pt x="386" y="40"/>
                </a:lnTo>
                <a:lnTo>
                  <a:pt x="374" y="27"/>
                </a:lnTo>
                <a:lnTo>
                  <a:pt x="360" y="17"/>
                </a:lnTo>
                <a:lnTo>
                  <a:pt x="345" y="8"/>
                </a:lnTo>
                <a:lnTo>
                  <a:pt x="328" y="2"/>
                </a:lnTo>
                <a:lnTo>
                  <a:pt x="310" y="1"/>
                </a:lnTo>
                <a:lnTo>
                  <a:pt x="292" y="4"/>
                </a:lnTo>
                <a:lnTo>
                  <a:pt x="275" y="8"/>
                </a:lnTo>
                <a:lnTo>
                  <a:pt x="260" y="17"/>
                </a:lnTo>
                <a:lnTo>
                  <a:pt x="246" y="28"/>
                </a:lnTo>
                <a:lnTo>
                  <a:pt x="234" y="40"/>
                </a:lnTo>
                <a:lnTo>
                  <a:pt x="224" y="54"/>
                </a:lnTo>
                <a:lnTo>
                  <a:pt x="215" y="68"/>
                </a:lnTo>
                <a:lnTo>
                  <a:pt x="211" y="83"/>
                </a:lnTo>
                <a:lnTo>
                  <a:pt x="206" y="97"/>
                </a:lnTo>
                <a:lnTo>
                  <a:pt x="205" y="109"/>
                </a:lnTo>
                <a:lnTo>
                  <a:pt x="206" y="120"/>
                </a:lnTo>
                <a:lnTo>
                  <a:pt x="208" y="133"/>
                </a:lnTo>
                <a:lnTo>
                  <a:pt x="211" y="145"/>
                </a:lnTo>
                <a:lnTo>
                  <a:pt x="217" y="156"/>
                </a:lnTo>
                <a:lnTo>
                  <a:pt x="223" y="166"/>
                </a:lnTo>
                <a:lnTo>
                  <a:pt x="231" y="176"/>
                </a:lnTo>
                <a:lnTo>
                  <a:pt x="240" y="184"/>
                </a:lnTo>
                <a:lnTo>
                  <a:pt x="249" y="190"/>
                </a:lnTo>
                <a:lnTo>
                  <a:pt x="261" y="195"/>
                </a:lnTo>
                <a:lnTo>
                  <a:pt x="275" y="196"/>
                </a:lnTo>
                <a:lnTo>
                  <a:pt x="289" y="195"/>
                </a:lnTo>
                <a:lnTo>
                  <a:pt x="299" y="190"/>
                </a:lnTo>
                <a:lnTo>
                  <a:pt x="310" y="184"/>
                </a:lnTo>
                <a:lnTo>
                  <a:pt x="319" y="176"/>
                </a:lnTo>
                <a:lnTo>
                  <a:pt x="328" y="166"/>
                </a:lnTo>
                <a:lnTo>
                  <a:pt x="334" y="156"/>
                </a:lnTo>
                <a:lnTo>
                  <a:pt x="339" y="144"/>
                </a:lnTo>
                <a:lnTo>
                  <a:pt x="344" y="132"/>
                </a:lnTo>
                <a:lnTo>
                  <a:pt x="345" y="120"/>
                </a:lnTo>
                <a:lnTo>
                  <a:pt x="347" y="110"/>
                </a:lnTo>
                <a:lnTo>
                  <a:pt x="345" y="97"/>
                </a:lnTo>
                <a:lnTo>
                  <a:pt x="342" y="83"/>
                </a:lnTo>
                <a:lnTo>
                  <a:pt x="336" y="67"/>
                </a:lnTo>
                <a:lnTo>
                  <a:pt x="328" y="53"/>
                </a:lnTo>
                <a:lnTo>
                  <a:pt x="319" y="39"/>
                </a:lnTo>
                <a:lnTo>
                  <a:pt x="307" y="27"/>
                </a:lnTo>
                <a:lnTo>
                  <a:pt x="293" y="17"/>
                </a:lnTo>
                <a:lnTo>
                  <a:pt x="278" y="8"/>
                </a:lnTo>
                <a:lnTo>
                  <a:pt x="261" y="2"/>
                </a:lnTo>
                <a:lnTo>
                  <a:pt x="243" y="1"/>
                </a:lnTo>
                <a:lnTo>
                  <a:pt x="224" y="2"/>
                </a:lnTo>
                <a:lnTo>
                  <a:pt x="208" y="8"/>
                </a:lnTo>
                <a:lnTo>
                  <a:pt x="192" y="17"/>
                </a:lnTo>
                <a:lnTo>
                  <a:pt x="179" y="27"/>
                </a:lnTo>
                <a:lnTo>
                  <a:pt x="167" y="40"/>
                </a:lnTo>
                <a:lnTo>
                  <a:pt x="157" y="54"/>
                </a:lnTo>
                <a:lnTo>
                  <a:pt x="148" y="68"/>
                </a:lnTo>
                <a:lnTo>
                  <a:pt x="144" y="83"/>
                </a:lnTo>
                <a:lnTo>
                  <a:pt x="139" y="97"/>
                </a:lnTo>
                <a:lnTo>
                  <a:pt x="137" y="109"/>
                </a:lnTo>
                <a:lnTo>
                  <a:pt x="139" y="120"/>
                </a:lnTo>
                <a:lnTo>
                  <a:pt x="141" y="132"/>
                </a:lnTo>
                <a:lnTo>
                  <a:pt x="144" y="145"/>
                </a:lnTo>
                <a:lnTo>
                  <a:pt x="150" y="156"/>
                </a:lnTo>
                <a:lnTo>
                  <a:pt x="156" y="166"/>
                </a:lnTo>
                <a:lnTo>
                  <a:pt x="164" y="176"/>
                </a:lnTo>
                <a:lnTo>
                  <a:pt x="173" y="184"/>
                </a:lnTo>
                <a:lnTo>
                  <a:pt x="182" y="190"/>
                </a:lnTo>
                <a:lnTo>
                  <a:pt x="194" y="194"/>
                </a:lnTo>
                <a:lnTo>
                  <a:pt x="208" y="196"/>
                </a:lnTo>
                <a:lnTo>
                  <a:pt x="221" y="194"/>
                </a:lnTo>
                <a:lnTo>
                  <a:pt x="232" y="190"/>
                </a:lnTo>
                <a:lnTo>
                  <a:pt x="243" y="184"/>
                </a:lnTo>
                <a:lnTo>
                  <a:pt x="252" y="176"/>
                </a:lnTo>
                <a:lnTo>
                  <a:pt x="261" y="166"/>
                </a:lnTo>
                <a:lnTo>
                  <a:pt x="267" y="156"/>
                </a:lnTo>
                <a:lnTo>
                  <a:pt x="272" y="144"/>
                </a:lnTo>
                <a:lnTo>
                  <a:pt x="276" y="132"/>
                </a:lnTo>
                <a:lnTo>
                  <a:pt x="278" y="120"/>
                </a:lnTo>
                <a:lnTo>
                  <a:pt x="280" y="109"/>
                </a:lnTo>
                <a:lnTo>
                  <a:pt x="278" y="97"/>
                </a:lnTo>
                <a:lnTo>
                  <a:pt x="275" y="83"/>
                </a:lnTo>
                <a:lnTo>
                  <a:pt x="269" y="68"/>
                </a:lnTo>
                <a:lnTo>
                  <a:pt x="260" y="54"/>
                </a:lnTo>
                <a:lnTo>
                  <a:pt x="249" y="40"/>
                </a:lnTo>
                <a:lnTo>
                  <a:pt x="237" y="28"/>
                </a:lnTo>
                <a:lnTo>
                  <a:pt x="223" y="17"/>
                </a:lnTo>
                <a:lnTo>
                  <a:pt x="208" y="8"/>
                </a:lnTo>
                <a:lnTo>
                  <a:pt x="189" y="2"/>
                </a:lnTo>
                <a:lnTo>
                  <a:pt x="171" y="1"/>
                </a:lnTo>
                <a:lnTo>
                  <a:pt x="153" y="2"/>
                </a:lnTo>
                <a:lnTo>
                  <a:pt x="136" y="8"/>
                </a:lnTo>
                <a:lnTo>
                  <a:pt x="121" y="18"/>
                </a:lnTo>
                <a:lnTo>
                  <a:pt x="108" y="28"/>
                </a:lnTo>
                <a:lnTo>
                  <a:pt x="96" y="41"/>
                </a:lnTo>
                <a:lnTo>
                  <a:pt x="85" y="55"/>
                </a:lnTo>
                <a:lnTo>
                  <a:pt x="78" y="70"/>
                </a:lnTo>
                <a:lnTo>
                  <a:pt x="72" y="84"/>
                </a:lnTo>
                <a:lnTo>
                  <a:pt x="69" y="98"/>
                </a:lnTo>
                <a:lnTo>
                  <a:pt x="67" y="110"/>
                </a:lnTo>
                <a:lnTo>
                  <a:pt x="69" y="120"/>
                </a:lnTo>
                <a:lnTo>
                  <a:pt x="72" y="132"/>
                </a:lnTo>
                <a:lnTo>
                  <a:pt x="76" y="144"/>
                </a:lnTo>
                <a:lnTo>
                  <a:pt x="82" y="155"/>
                </a:lnTo>
                <a:lnTo>
                  <a:pt x="88" y="165"/>
                </a:lnTo>
                <a:lnTo>
                  <a:pt x="98" y="176"/>
                </a:lnTo>
                <a:lnTo>
                  <a:pt x="107" y="183"/>
                </a:lnTo>
                <a:lnTo>
                  <a:pt x="116" y="190"/>
                </a:lnTo>
                <a:lnTo>
                  <a:pt x="128" y="194"/>
                </a:lnTo>
                <a:lnTo>
                  <a:pt x="139" y="195"/>
                </a:lnTo>
                <a:lnTo>
                  <a:pt x="150" y="194"/>
                </a:lnTo>
                <a:lnTo>
                  <a:pt x="160" y="191"/>
                </a:lnTo>
                <a:lnTo>
                  <a:pt x="171" y="185"/>
                </a:lnTo>
                <a:lnTo>
                  <a:pt x="180" y="178"/>
                </a:lnTo>
                <a:lnTo>
                  <a:pt x="188" y="170"/>
                </a:lnTo>
                <a:lnTo>
                  <a:pt x="195" y="159"/>
                </a:lnTo>
                <a:lnTo>
                  <a:pt x="201" y="149"/>
                </a:lnTo>
                <a:lnTo>
                  <a:pt x="206" y="136"/>
                </a:lnTo>
                <a:lnTo>
                  <a:pt x="208" y="123"/>
                </a:lnTo>
                <a:lnTo>
                  <a:pt x="209" y="110"/>
                </a:lnTo>
                <a:lnTo>
                  <a:pt x="208" y="94"/>
                </a:lnTo>
                <a:lnTo>
                  <a:pt x="203" y="80"/>
                </a:lnTo>
                <a:lnTo>
                  <a:pt x="197" y="65"/>
                </a:lnTo>
                <a:lnTo>
                  <a:pt x="188" y="51"/>
                </a:lnTo>
                <a:lnTo>
                  <a:pt x="177" y="38"/>
                </a:lnTo>
                <a:lnTo>
                  <a:pt x="164" y="25"/>
                </a:lnTo>
                <a:lnTo>
                  <a:pt x="150" y="15"/>
                </a:lnTo>
                <a:lnTo>
                  <a:pt x="134" y="7"/>
                </a:lnTo>
                <a:lnTo>
                  <a:pt x="119" y="2"/>
                </a:lnTo>
                <a:lnTo>
                  <a:pt x="102" y="0"/>
                </a:lnTo>
                <a:lnTo>
                  <a:pt x="87" y="2"/>
                </a:lnTo>
                <a:lnTo>
                  <a:pt x="72" y="7"/>
                </a:lnTo>
                <a:lnTo>
                  <a:pt x="57" y="15"/>
                </a:lnTo>
                <a:lnTo>
                  <a:pt x="43" y="25"/>
                </a:lnTo>
                <a:lnTo>
                  <a:pt x="31" y="38"/>
                </a:lnTo>
                <a:lnTo>
                  <a:pt x="21" y="51"/>
                </a:lnTo>
                <a:lnTo>
                  <a:pt x="12" y="66"/>
                </a:lnTo>
                <a:lnTo>
                  <a:pt x="6" y="80"/>
                </a:lnTo>
                <a:lnTo>
                  <a:pt x="2" y="96"/>
                </a:lnTo>
                <a:lnTo>
                  <a:pt x="0" y="111"/>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7" name="Line 11"/>
          <p:cNvSpPr>
            <a:spLocks noChangeShapeType="1"/>
          </p:cNvSpPr>
          <p:nvPr/>
        </p:nvSpPr>
        <p:spPr bwMode="auto">
          <a:xfrm flipV="1">
            <a:off x="762000" y="1752600"/>
            <a:ext cx="0" cy="544513"/>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48" name="Line 12"/>
          <p:cNvSpPr>
            <a:spLocks noChangeShapeType="1"/>
          </p:cNvSpPr>
          <p:nvPr/>
        </p:nvSpPr>
        <p:spPr bwMode="auto">
          <a:xfrm>
            <a:off x="533400" y="2025650"/>
            <a:ext cx="458788" cy="0"/>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49" name="Oval 13"/>
          <p:cNvSpPr>
            <a:spLocks noChangeArrowheads="1"/>
          </p:cNvSpPr>
          <p:nvPr/>
        </p:nvSpPr>
        <p:spPr bwMode="auto">
          <a:xfrm>
            <a:off x="698500" y="1957388"/>
            <a:ext cx="127000" cy="136525"/>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14350" name="Line 14"/>
          <p:cNvSpPr>
            <a:spLocks noChangeShapeType="1"/>
          </p:cNvSpPr>
          <p:nvPr/>
        </p:nvSpPr>
        <p:spPr bwMode="auto">
          <a:xfrm flipV="1">
            <a:off x="4191000" y="1752600"/>
            <a:ext cx="0" cy="544513"/>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51" name="Line 15"/>
          <p:cNvSpPr>
            <a:spLocks noChangeShapeType="1"/>
          </p:cNvSpPr>
          <p:nvPr/>
        </p:nvSpPr>
        <p:spPr bwMode="auto">
          <a:xfrm>
            <a:off x="3962400" y="2025650"/>
            <a:ext cx="458788" cy="0"/>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52" name="Oval 16"/>
          <p:cNvSpPr>
            <a:spLocks noChangeArrowheads="1"/>
          </p:cNvSpPr>
          <p:nvPr/>
        </p:nvSpPr>
        <p:spPr bwMode="auto">
          <a:xfrm>
            <a:off x="4127500" y="1957388"/>
            <a:ext cx="127000" cy="136525"/>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14353" name="Line 17"/>
          <p:cNvSpPr>
            <a:spLocks noChangeShapeType="1"/>
          </p:cNvSpPr>
          <p:nvPr/>
        </p:nvSpPr>
        <p:spPr bwMode="auto">
          <a:xfrm flipV="1">
            <a:off x="4191000" y="2982913"/>
            <a:ext cx="0" cy="569912"/>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54" name="Line 18"/>
          <p:cNvSpPr>
            <a:spLocks noChangeShapeType="1"/>
          </p:cNvSpPr>
          <p:nvPr/>
        </p:nvSpPr>
        <p:spPr bwMode="auto">
          <a:xfrm>
            <a:off x="3970338" y="3252788"/>
            <a:ext cx="454025" cy="0"/>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55" name="Oval 19"/>
          <p:cNvSpPr>
            <a:spLocks noChangeArrowheads="1"/>
          </p:cNvSpPr>
          <p:nvPr/>
        </p:nvSpPr>
        <p:spPr bwMode="auto">
          <a:xfrm>
            <a:off x="4127500" y="3184525"/>
            <a:ext cx="127000" cy="136525"/>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14356" name="Freeform 20"/>
          <p:cNvSpPr>
            <a:spLocks/>
          </p:cNvSpPr>
          <p:nvPr/>
        </p:nvSpPr>
        <p:spPr bwMode="auto">
          <a:xfrm>
            <a:off x="4075113" y="2286000"/>
            <a:ext cx="269875" cy="714375"/>
          </a:xfrm>
          <a:custGeom>
            <a:avLst/>
            <a:gdLst>
              <a:gd name="T0" fmla="*/ 155591 w 196"/>
              <a:gd name="T1" fmla="*/ 705464 h 481"/>
              <a:gd name="T2" fmla="*/ 213422 w 196"/>
              <a:gd name="T3" fmla="*/ 671305 h 481"/>
              <a:gd name="T4" fmla="*/ 257483 w 196"/>
              <a:gd name="T5" fmla="*/ 611897 h 481"/>
              <a:gd name="T6" fmla="*/ 264367 w 196"/>
              <a:gd name="T7" fmla="*/ 531697 h 481"/>
              <a:gd name="T8" fmla="*/ 229945 w 196"/>
              <a:gd name="T9" fmla="*/ 463378 h 481"/>
              <a:gd name="T10" fmla="*/ 174868 w 196"/>
              <a:gd name="T11" fmla="*/ 418823 h 481"/>
              <a:gd name="T12" fmla="*/ 119791 w 196"/>
              <a:gd name="T13" fmla="*/ 402486 h 481"/>
              <a:gd name="T14" fmla="*/ 68846 w 196"/>
              <a:gd name="T15" fmla="*/ 411397 h 481"/>
              <a:gd name="T16" fmla="*/ 27538 w 196"/>
              <a:gd name="T17" fmla="*/ 441101 h 481"/>
              <a:gd name="T18" fmla="*/ 1377 w 196"/>
              <a:gd name="T19" fmla="*/ 487141 h 481"/>
              <a:gd name="T20" fmla="*/ 8261 w 196"/>
              <a:gd name="T21" fmla="*/ 543578 h 481"/>
              <a:gd name="T22" fmla="*/ 39930 w 196"/>
              <a:gd name="T23" fmla="*/ 586649 h 481"/>
              <a:gd name="T24" fmla="*/ 86746 w 196"/>
              <a:gd name="T25" fmla="*/ 608927 h 481"/>
              <a:gd name="T26" fmla="*/ 136314 w 196"/>
              <a:gd name="T27" fmla="*/ 611897 h 481"/>
              <a:gd name="T28" fmla="*/ 195522 w 196"/>
              <a:gd name="T29" fmla="*/ 586649 h 481"/>
              <a:gd name="T30" fmla="*/ 246467 w 196"/>
              <a:gd name="T31" fmla="*/ 534667 h 481"/>
              <a:gd name="T32" fmla="*/ 267121 w 196"/>
              <a:gd name="T33" fmla="*/ 458923 h 481"/>
              <a:gd name="T34" fmla="*/ 246467 w 196"/>
              <a:gd name="T35" fmla="*/ 384663 h 481"/>
              <a:gd name="T36" fmla="*/ 194145 w 196"/>
              <a:gd name="T37" fmla="*/ 332682 h 481"/>
              <a:gd name="T38" fmla="*/ 136314 w 196"/>
              <a:gd name="T39" fmla="*/ 305949 h 481"/>
              <a:gd name="T40" fmla="*/ 85369 w 196"/>
              <a:gd name="T41" fmla="*/ 307434 h 481"/>
              <a:gd name="T42" fmla="*/ 39930 w 196"/>
              <a:gd name="T43" fmla="*/ 329712 h 481"/>
              <a:gd name="T44" fmla="*/ 8261 w 196"/>
              <a:gd name="T45" fmla="*/ 368326 h 481"/>
              <a:gd name="T46" fmla="*/ 1377 w 196"/>
              <a:gd name="T47" fmla="*/ 427734 h 481"/>
              <a:gd name="T48" fmla="*/ 27538 w 196"/>
              <a:gd name="T49" fmla="*/ 472290 h 481"/>
              <a:gd name="T50" fmla="*/ 71599 w 196"/>
              <a:gd name="T51" fmla="*/ 501993 h 481"/>
              <a:gd name="T52" fmla="*/ 118415 w 196"/>
              <a:gd name="T53" fmla="*/ 513875 h 481"/>
              <a:gd name="T54" fmla="*/ 176245 w 196"/>
              <a:gd name="T55" fmla="*/ 497538 h 481"/>
              <a:gd name="T56" fmla="*/ 231321 w 196"/>
              <a:gd name="T57" fmla="*/ 454467 h 481"/>
              <a:gd name="T58" fmla="*/ 265744 w 196"/>
              <a:gd name="T59" fmla="*/ 387634 h 481"/>
              <a:gd name="T60" fmla="*/ 257483 w 196"/>
              <a:gd name="T61" fmla="*/ 307434 h 481"/>
              <a:gd name="T62" fmla="*/ 213422 w 196"/>
              <a:gd name="T63" fmla="*/ 246541 h 481"/>
              <a:gd name="T64" fmla="*/ 155591 w 196"/>
              <a:gd name="T65" fmla="*/ 212382 h 481"/>
              <a:gd name="T66" fmla="*/ 103268 w 196"/>
              <a:gd name="T67" fmla="*/ 206441 h 481"/>
              <a:gd name="T68" fmla="*/ 55077 w 196"/>
              <a:gd name="T69" fmla="*/ 221293 h 481"/>
              <a:gd name="T70" fmla="*/ 16523 w 196"/>
              <a:gd name="T71" fmla="*/ 255452 h 481"/>
              <a:gd name="T72" fmla="*/ 0 w 196"/>
              <a:gd name="T73" fmla="*/ 307434 h 481"/>
              <a:gd name="T74" fmla="*/ 16523 w 196"/>
              <a:gd name="T75" fmla="*/ 359415 h 481"/>
              <a:gd name="T76" fmla="*/ 55077 w 196"/>
              <a:gd name="T77" fmla="*/ 396545 h 481"/>
              <a:gd name="T78" fmla="*/ 103268 w 196"/>
              <a:gd name="T79" fmla="*/ 411397 h 481"/>
              <a:gd name="T80" fmla="*/ 155591 w 196"/>
              <a:gd name="T81" fmla="*/ 406941 h 481"/>
              <a:gd name="T82" fmla="*/ 213422 w 196"/>
              <a:gd name="T83" fmla="*/ 368326 h 481"/>
              <a:gd name="T84" fmla="*/ 257483 w 196"/>
              <a:gd name="T85" fmla="*/ 307434 h 481"/>
              <a:gd name="T86" fmla="*/ 265744 w 196"/>
              <a:gd name="T87" fmla="*/ 225748 h 481"/>
              <a:gd name="T88" fmla="*/ 229945 w 196"/>
              <a:gd name="T89" fmla="*/ 160400 h 481"/>
              <a:gd name="T90" fmla="*/ 173491 w 196"/>
              <a:gd name="T91" fmla="*/ 115845 h 481"/>
              <a:gd name="T92" fmla="*/ 118415 w 196"/>
              <a:gd name="T93" fmla="*/ 99508 h 481"/>
              <a:gd name="T94" fmla="*/ 71599 w 196"/>
              <a:gd name="T95" fmla="*/ 112874 h 481"/>
              <a:gd name="T96" fmla="*/ 27538 w 196"/>
              <a:gd name="T97" fmla="*/ 144063 h 481"/>
              <a:gd name="T98" fmla="*/ 2754 w 196"/>
              <a:gd name="T99" fmla="*/ 190104 h 481"/>
              <a:gd name="T100" fmla="*/ 6885 w 196"/>
              <a:gd name="T101" fmla="*/ 237630 h 481"/>
              <a:gd name="T102" fmla="*/ 35800 w 196"/>
              <a:gd name="T103" fmla="*/ 277730 h 481"/>
              <a:gd name="T104" fmla="*/ 82615 w 196"/>
              <a:gd name="T105" fmla="*/ 305949 h 481"/>
              <a:gd name="T106" fmla="*/ 139068 w 196"/>
              <a:gd name="T107" fmla="*/ 307434 h 481"/>
              <a:gd name="T108" fmla="*/ 199652 w 196"/>
              <a:gd name="T109" fmla="*/ 277730 h 481"/>
              <a:gd name="T110" fmla="*/ 247844 w 196"/>
              <a:gd name="T111" fmla="*/ 221293 h 481"/>
              <a:gd name="T112" fmla="*/ 268498 w 196"/>
              <a:gd name="T113" fmla="*/ 151489 h 481"/>
              <a:gd name="T114" fmla="*/ 247844 w 196"/>
              <a:gd name="T115" fmla="*/ 84656 h 481"/>
              <a:gd name="T116" fmla="*/ 199652 w 196"/>
              <a:gd name="T117" fmla="*/ 31189 h 481"/>
              <a:gd name="T118" fmla="*/ 137691 w 196"/>
              <a:gd name="T119" fmla="*/ 2970 h 48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96" h="481">
                <a:moveTo>
                  <a:pt x="86" y="480"/>
                </a:moveTo>
                <a:lnTo>
                  <a:pt x="99" y="478"/>
                </a:lnTo>
                <a:lnTo>
                  <a:pt x="113" y="475"/>
                </a:lnTo>
                <a:lnTo>
                  <a:pt x="127" y="469"/>
                </a:lnTo>
                <a:lnTo>
                  <a:pt x="142" y="462"/>
                </a:lnTo>
                <a:lnTo>
                  <a:pt x="155" y="452"/>
                </a:lnTo>
                <a:lnTo>
                  <a:pt x="168" y="440"/>
                </a:lnTo>
                <a:lnTo>
                  <a:pt x="179" y="426"/>
                </a:lnTo>
                <a:lnTo>
                  <a:pt x="187" y="412"/>
                </a:lnTo>
                <a:lnTo>
                  <a:pt x="193" y="395"/>
                </a:lnTo>
                <a:lnTo>
                  <a:pt x="194" y="376"/>
                </a:lnTo>
                <a:lnTo>
                  <a:pt x="192" y="358"/>
                </a:lnTo>
                <a:lnTo>
                  <a:pt x="187" y="341"/>
                </a:lnTo>
                <a:lnTo>
                  <a:pt x="179" y="326"/>
                </a:lnTo>
                <a:lnTo>
                  <a:pt x="167" y="312"/>
                </a:lnTo>
                <a:lnTo>
                  <a:pt x="155" y="300"/>
                </a:lnTo>
                <a:lnTo>
                  <a:pt x="141" y="291"/>
                </a:lnTo>
                <a:lnTo>
                  <a:pt x="127" y="282"/>
                </a:lnTo>
                <a:lnTo>
                  <a:pt x="113" y="277"/>
                </a:lnTo>
                <a:lnTo>
                  <a:pt x="99" y="273"/>
                </a:lnTo>
                <a:lnTo>
                  <a:pt x="87" y="271"/>
                </a:lnTo>
                <a:lnTo>
                  <a:pt x="75" y="273"/>
                </a:lnTo>
                <a:lnTo>
                  <a:pt x="62" y="274"/>
                </a:lnTo>
                <a:lnTo>
                  <a:pt x="50" y="277"/>
                </a:lnTo>
                <a:lnTo>
                  <a:pt x="40" y="284"/>
                </a:lnTo>
                <a:lnTo>
                  <a:pt x="29" y="290"/>
                </a:lnTo>
                <a:lnTo>
                  <a:pt x="20" y="297"/>
                </a:lnTo>
                <a:lnTo>
                  <a:pt x="12" y="306"/>
                </a:lnTo>
                <a:lnTo>
                  <a:pt x="6" y="315"/>
                </a:lnTo>
                <a:lnTo>
                  <a:pt x="1" y="328"/>
                </a:lnTo>
                <a:lnTo>
                  <a:pt x="0" y="341"/>
                </a:lnTo>
                <a:lnTo>
                  <a:pt x="1" y="355"/>
                </a:lnTo>
                <a:lnTo>
                  <a:pt x="6" y="366"/>
                </a:lnTo>
                <a:lnTo>
                  <a:pt x="12" y="376"/>
                </a:lnTo>
                <a:lnTo>
                  <a:pt x="20" y="386"/>
                </a:lnTo>
                <a:lnTo>
                  <a:pt x="29" y="395"/>
                </a:lnTo>
                <a:lnTo>
                  <a:pt x="40" y="401"/>
                </a:lnTo>
                <a:lnTo>
                  <a:pt x="52" y="405"/>
                </a:lnTo>
                <a:lnTo>
                  <a:pt x="63" y="410"/>
                </a:lnTo>
                <a:lnTo>
                  <a:pt x="75" y="412"/>
                </a:lnTo>
                <a:lnTo>
                  <a:pt x="86" y="413"/>
                </a:lnTo>
                <a:lnTo>
                  <a:pt x="99" y="412"/>
                </a:lnTo>
                <a:lnTo>
                  <a:pt x="113" y="409"/>
                </a:lnTo>
                <a:lnTo>
                  <a:pt x="127" y="402"/>
                </a:lnTo>
                <a:lnTo>
                  <a:pt x="142" y="395"/>
                </a:lnTo>
                <a:lnTo>
                  <a:pt x="155" y="386"/>
                </a:lnTo>
                <a:lnTo>
                  <a:pt x="168" y="373"/>
                </a:lnTo>
                <a:lnTo>
                  <a:pt x="179" y="360"/>
                </a:lnTo>
                <a:lnTo>
                  <a:pt x="187" y="344"/>
                </a:lnTo>
                <a:lnTo>
                  <a:pt x="193" y="328"/>
                </a:lnTo>
                <a:lnTo>
                  <a:pt x="194" y="309"/>
                </a:lnTo>
                <a:lnTo>
                  <a:pt x="192" y="291"/>
                </a:lnTo>
                <a:lnTo>
                  <a:pt x="187" y="274"/>
                </a:lnTo>
                <a:lnTo>
                  <a:pt x="179" y="259"/>
                </a:lnTo>
                <a:lnTo>
                  <a:pt x="167" y="245"/>
                </a:lnTo>
                <a:lnTo>
                  <a:pt x="155" y="233"/>
                </a:lnTo>
                <a:lnTo>
                  <a:pt x="141" y="224"/>
                </a:lnTo>
                <a:lnTo>
                  <a:pt x="127" y="215"/>
                </a:lnTo>
                <a:lnTo>
                  <a:pt x="113" y="210"/>
                </a:lnTo>
                <a:lnTo>
                  <a:pt x="99" y="206"/>
                </a:lnTo>
                <a:lnTo>
                  <a:pt x="87" y="204"/>
                </a:lnTo>
                <a:lnTo>
                  <a:pt x="75" y="206"/>
                </a:lnTo>
                <a:lnTo>
                  <a:pt x="62" y="207"/>
                </a:lnTo>
                <a:lnTo>
                  <a:pt x="50" y="210"/>
                </a:lnTo>
                <a:lnTo>
                  <a:pt x="40" y="216"/>
                </a:lnTo>
                <a:lnTo>
                  <a:pt x="29" y="222"/>
                </a:lnTo>
                <a:lnTo>
                  <a:pt x="20" y="230"/>
                </a:lnTo>
                <a:lnTo>
                  <a:pt x="12" y="239"/>
                </a:lnTo>
                <a:lnTo>
                  <a:pt x="6" y="248"/>
                </a:lnTo>
                <a:lnTo>
                  <a:pt x="1" y="261"/>
                </a:lnTo>
                <a:lnTo>
                  <a:pt x="0" y="274"/>
                </a:lnTo>
                <a:lnTo>
                  <a:pt x="1" y="288"/>
                </a:lnTo>
                <a:lnTo>
                  <a:pt x="6" y="299"/>
                </a:lnTo>
                <a:lnTo>
                  <a:pt x="12" y="309"/>
                </a:lnTo>
                <a:lnTo>
                  <a:pt x="20" y="318"/>
                </a:lnTo>
                <a:lnTo>
                  <a:pt x="29" y="328"/>
                </a:lnTo>
                <a:lnTo>
                  <a:pt x="40" y="334"/>
                </a:lnTo>
                <a:lnTo>
                  <a:pt x="52" y="338"/>
                </a:lnTo>
                <a:lnTo>
                  <a:pt x="63" y="343"/>
                </a:lnTo>
                <a:lnTo>
                  <a:pt x="75" y="344"/>
                </a:lnTo>
                <a:lnTo>
                  <a:pt x="86" y="346"/>
                </a:lnTo>
                <a:lnTo>
                  <a:pt x="99" y="344"/>
                </a:lnTo>
                <a:lnTo>
                  <a:pt x="113" y="341"/>
                </a:lnTo>
                <a:lnTo>
                  <a:pt x="128" y="335"/>
                </a:lnTo>
                <a:lnTo>
                  <a:pt x="142" y="328"/>
                </a:lnTo>
                <a:lnTo>
                  <a:pt x="156" y="318"/>
                </a:lnTo>
                <a:lnTo>
                  <a:pt x="168" y="306"/>
                </a:lnTo>
                <a:lnTo>
                  <a:pt x="179" y="293"/>
                </a:lnTo>
                <a:lnTo>
                  <a:pt x="187" y="277"/>
                </a:lnTo>
                <a:lnTo>
                  <a:pt x="193" y="261"/>
                </a:lnTo>
                <a:lnTo>
                  <a:pt x="194" y="242"/>
                </a:lnTo>
                <a:lnTo>
                  <a:pt x="193" y="224"/>
                </a:lnTo>
                <a:lnTo>
                  <a:pt x="187" y="207"/>
                </a:lnTo>
                <a:lnTo>
                  <a:pt x="179" y="192"/>
                </a:lnTo>
                <a:lnTo>
                  <a:pt x="168" y="178"/>
                </a:lnTo>
                <a:lnTo>
                  <a:pt x="155" y="166"/>
                </a:lnTo>
                <a:lnTo>
                  <a:pt x="141" y="157"/>
                </a:lnTo>
                <a:lnTo>
                  <a:pt x="127" y="148"/>
                </a:lnTo>
                <a:lnTo>
                  <a:pt x="113" y="143"/>
                </a:lnTo>
                <a:lnTo>
                  <a:pt x="99" y="139"/>
                </a:lnTo>
                <a:lnTo>
                  <a:pt x="87" y="137"/>
                </a:lnTo>
                <a:lnTo>
                  <a:pt x="75" y="139"/>
                </a:lnTo>
                <a:lnTo>
                  <a:pt x="63" y="140"/>
                </a:lnTo>
                <a:lnTo>
                  <a:pt x="50" y="143"/>
                </a:lnTo>
                <a:lnTo>
                  <a:pt x="40" y="149"/>
                </a:lnTo>
                <a:lnTo>
                  <a:pt x="29" y="156"/>
                </a:lnTo>
                <a:lnTo>
                  <a:pt x="20" y="163"/>
                </a:lnTo>
                <a:lnTo>
                  <a:pt x="12" y="172"/>
                </a:lnTo>
                <a:lnTo>
                  <a:pt x="6" y="181"/>
                </a:lnTo>
                <a:lnTo>
                  <a:pt x="2" y="193"/>
                </a:lnTo>
                <a:lnTo>
                  <a:pt x="0" y="207"/>
                </a:lnTo>
                <a:lnTo>
                  <a:pt x="2" y="221"/>
                </a:lnTo>
                <a:lnTo>
                  <a:pt x="6" y="232"/>
                </a:lnTo>
                <a:lnTo>
                  <a:pt x="12" y="242"/>
                </a:lnTo>
                <a:lnTo>
                  <a:pt x="20" y="251"/>
                </a:lnTo>
                <a:lnTo>
                  <a:pt x="29" y="261"/>
                </a:lnTo>
                <a:lnTo>
                  <a:pt x="40" y="267"/>
                </a:lnTo>
                <a:lnTo>
                  <a:pt x="52" y="271"/>
                </a:lnTo>
                <a:lnTo>
                  <a:pt x="63" y="276"/>
                </a:lnTo>
                <a:lnTo>
                  <a:pt x="75" y="277"/>
                </a:lnTo>
                <a:lnTo>
                  <a:pt x="87" y="279"/>
                </a:lnTo>
                <a:lnTo>
                  <a:pt x="99" y="277"/>
                </a:lnTo>
                <a:lnTo>
                  <a:pt x="113" y="274"/>
                </a:lnTo>
                <a:lnTo>
                  <a:pt x="127" y="268"/>
                </a:lnTo>
                <a:lnTo>
                  <a:pt x="141" y="259"/>
                </a:lnTo>
                <a:lnTo>
                  <a:pt x="155" y="248"/>
                </a:lnTo>
                <a:lnTo>
                  <a:pt x="167" y="236"/>
                </a:lnTo>
                <a:lnTo>
                  <a:pt x="179" y="222"/>
                </a:lnTo>
                <a:lnTo>
                  <a:pt x="187" y="207"/>
                </a:lnTo>
                <a:lnTo>
                  <a:pt x="193" y="189"/>
                </a:lnTo>
                <a:lnTo>
                  <a:pt x="194" y="171"/>
                </a:lnTo>
                <a:lnTo>
                  <a:pt x="193" y="152"/>
                </a:lnTo>
                <a:lnTo>
                  <a:pt x="187" y="136"/>
                </a:lnTo>
                <a:lnTo>
                  <a:pt x="177" y="120"/>
                </a:lnTo>
                <a:lnTo>
                  <a:pt x="167" y="108"/>
                </a:lnTo>
                <a:lnTo>
                  <a:pt x="154" y="96"/>
                </a:lnTo>
                <a:lnTo>
                  <a:pt x="140" y="85"/>
                </a:lnTo>
                <a:lnTo>
                  <a:pt x="126" y="78"/>
                </a:lnTo>
                <a:lnTo>
                  <a:pt x="111" y="71"/>
                </a:lnTo>
                <a:lnTo>
                  <a:pt x="97" y="68"/>
                </a:lnTo>
                <a:lnTo>
                  <a:pt x="86" y="67"/>
                </a:lnTo>
                <a:lnTo>
                  <a:pt x="75" y="68"/>
                </a:lnTo>
                <a:lnTo>
                  <a:pt x="63" y="71"/>
                </a:lnTo>
                <a:lnTo>
                  <a:pt x="52" y="76"/>
                </a:lnTo>
                <a:lnTo>
                  <a:pt x="41" y="82"/>
                </a:lnTo>
                <a:lnTo>
                  <a:pt x="31" y="88"/>
                </a:lnTo>
                <a:lnTo>
                  <a:pt x="20" y="97"/>
                </a:lnTo>
                <a:lnTo>
                  <a:pt x="13" y="107"/>
                </a:lnTo>
                <a:lnTo>
                  <a:pt x="6" y="116"/>
                </a:lnTo>
                <a:lnTo>
                  <a:pt x="2" y="128"/>
                </a:lnTo>
                <a:lnTo>
                  <a:pt x="1" y="139"/>
                </a:lnTo>
                <a:lnTo>
                  <a:pt x="2" y="149"/>
                </a:lnTo>
                <a:lnTo>
                  <a:pt x="5" y="160"/>
                </a:lnTo>
                <a:lnTo>
                  <a:pt x="11" y="171"/>
                </a:lnTo>
                <a:lnTo>
                  <a:pt x="18" y="180"/>
                </a:lnTo>
                <a:lnTo>
                  <a:pt x="26" y="187"/>
                </a:lnTo>
                <a:lnTo>
                  <a:pt x="36" y="195"/>
                </a:lnTo>
                <a:lnTo>
                  <a:pt x="47" y="201"/>
                </a:lnTo>
                <a:lnTo>
                  <a:pt x="60" y="206"/>
                </a:lnTo>
                <a:lnTo>
                  <a:pt x="73" y="207"/>
                </a:lnTo>
                <a:lnTo>
                  <a:pt x="86" y="209"/>
                </a:lnTo>
                <a:lnTo>
                  <a:pt x="101" y="207"/>
                </a:lnTo>
                <a:lnTo>
                  <a:pt x="115" y="203"/>
                </a:lnTo>
                <a:lnTo>
                  <a:pt x="131" y="196"/>
                </a:lnTo>
                <a:lnTo>
                  <a:pt x="145" y="187"/>
                </a:lnTo>
                <a:lnTo>
                  <a:pt x="157" y="177"/>
                </a:lnTo>
                <a:lnTo>
                  <a:pt x="170" y="163"/>
                </a:lnTo>
                <a:lnTo>
                  <a:pt x="180" y="149"/>
                </a:lnTo>
                <a:lnTo>
                  <a:pt x="188" y="134"/>
                </a:lnTo>
                <a:lnTo>
                  <a:pt x="193" y="119"/>
                </a:lnTo>
                <a:lnTo>
                  <a:pt x="195" y="102"/>
                </a:lnTo>
                <a:lnTo>
                  <a:pt x="193" y="87"/>
                </a:lnTo>
                <a:lnTo>
                  <a:pt x="188" y="71"/>
                </a:lnTo>
                <a:lnTo>
                  <a:pt x="180" y="57"/>
                </a:lnTo>
                <a:lnTo>
                  <a:pt x="170" y="43"/>
                </a:lnTo>
                <a:lnTo>
                  <a:pt x="157" y="31"/>
                </a:lnTo>
                <a:lnTo>
                  <a:pt x="145" y="21"/>
                </a:lnTo>
                <a:lnTo>
                  <a:pt x="129" y="12"/>
                </a:lnTo>
                <a:lnTo>
                  <a:pt x="115" y="6"/>
                </a:lnTo>
                <a:lnTo>
                  <a:pt x="100" y="2"/>
                </a:lnTo>
                <a:lnTo>
                  <a:pt x="85" y="0"/>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7" name="Freeform 21"/>
          <p:cNvSpPr>
            <a:spLocks/>
          </p:cNvSpPr>
          <p:nvPr/>
        </p:nvSpPr>
        <p:spPr bwMode="auto">
          <a:xfrm>
            <a:off x="3290888" y="1863725"/>
            <a:ext cx="665162" cy="292100"/>
          </a:xfrm>
          <a:custGeom>
            <a:avLst/>
            <a:gdLst>
              <a:gd name="T0" fmla="*/ 656882 w 482"/>
              <a:gd name="T1" fmla="*/ 123068 h 197"/>
              <a:gd name="T2" fmla="*/ 625142 w 482"/>
              <a:gd name="T3" fmla="*/ 59310 h 197"/>
              <a:gd name="T4" fmla="*/ 568562 w 482"/>
              <a:gd name="T5" fmla="*/ 11862 h 197"/>
              <a:gd name="T6" fmla="*/ 495421 w 482"/>
              <a:gd name="T7" fmla="*/ 5931 h 197"/>
              <a:gd name="T8" fmla="*/ 431941 w 482"/>
              <a:gd name="T9" fmla="*/ 41517 h 197"/>
              <a:gd name="T10" fmla="*/ 390541 w 482"/>
              <a:gd name="T11" fmla="*/ 100826 h 197"/>
              <a:gd name="T12" fmla="*/ 375361 w 482"/>
              <a:gd name="T13" fmla="*/ 161619 h 197"/>
              <a:gd name="T14" fmla="*/ 383641 w 482"/>
              <a:gd name="T15" fmla="*/ 214997 h 197"/>
              <a:gd name="T16" fmla="*/ 411241 w 482"/>
              <a:gd name="T17" fmla="*/ 260962 h 197"/>
              <a:gd name="T18" fmla="*/ 452641 w 482"/>
              <a:gd name="T19" fmla="*/ 289135 h 197"/>
              <a:gd name="T20" fmla="*/ 505082 w 482"/>
              <a:gd name="T21" fmla="*/ 281721 h 197"/>
              <a:gd name="T22" fmla="*/ 546482 w 482"/>
              <a:gd name="T23" fmla="*/ 246135 h 197"/>
              <a:gd name="T24" fmla="*/ 567182 w 482"/>
              <a:gd name="T25" fmla="*/ 195722 h 197"/>
              <a:gd name="T26" fmla="*/ 568562 w 482"/>
              <a:gd name="T27" fmla="*/ 143826 h 197"/>
              <a:gd name="T28" fmla="*/ 546482 w 482"/>
              <a:gd name="T29" fmla="*/ 78585 h 197"/>
              <a:gd name="T30" fmla="*/ 496801 w 482"/>
              <a:gd name="T31" fmla="*/ 25207 h 197"/>
              <a:gd name="T32" fmla="*/ 427801 w 482"/>
              <a:gd name="T33" fmla="*/ 1483 h 197"/>
              <a:gd name="T34" fmla="*/ 358801 w 482"/>
              <a:gd name="T35" fmla="*/ 25207 h 197"/>
              <a:gd name="T36" fmla="*/ 309121 w 482"/>
              <a:gd name="T37" fmla="*/ 80068 h 197"/>
              <a:gd name="T38" fmla="*/ 284281 w 482"/>
              <a:gd name="T39" fmla="*/ 143826 h 197"/>
              <a:gd name="T40" fmla="*/ 287041 w 482"/>
              <a:gd name="T41" fmla="*/ 197205 h 197"/>
              <a:gd name="T42" fmla="*/ 307741 w 482"/>
              <a:gd name="T43" fmla="*/ 246135 h 197"/>
              <a:gd name="T44" fmla="*/ 343621 w 482"/>
              <a:gd name="T45" fmla="*/ 281721 h 197"/>
              <a:gd name="T46" fmla="*/ 398821 w 482"/>
              <a:gd name="T47" fmla="*/ 289135 h 197"/>
              <a:gd name="T48" fmla="*/ 440221 w 482"/>
              <a:gd name="T49" fmla="*/ 260962 h 197"/>
              <a:gd name="T50" fmla="*/ 467821 w 482"/>
              <a:gd name="T51" fmla="*/ 213515 h 197"/>
              <a:gd name="T52" fmla="*/ 478861 w 482"/>
              <a:gd name="T53" fmla="*/ 163102 h 197"/>
              <a:gd name="T54" fmla="*/ 463681 w 482"/>
              <a:gd name="T55" fmla="*/ 99344 h 197"/>
              <a:gd name="T56" fmla="*/ 423661 w 482"/>
              <a:gd name="T57" fmla="*/ 40034 h 197"/>
              <a:gd name="T58" fmla="*/ 360181 w 482"/>
              <a:gd name="T59" fmla="*/ 2965 h 197"/>
              <a:gd name="T60" fmla="*/ 287041 w 482"/>
              <a:gd name="T61" fmla="*/ 11862 h 197"/>
              <a:gd name="T62" fmla="*/ 230461 w 482"/>
              <a:gd name="T63" fmla="*/ 59310 h 197"/>
              <a:gd name="T64" fmla="*/ 198721 w 482"/>
              <a:gd name="T65" fmla="*/ 123068 h 197"/>
              <a:gd name="T66" fmla="*/ 191821 w 482"/>
              <a:gd name="T67" fmla="*/ 177929 h 197"/>
              <a:gd name="T68" fmla="*/ 207001 w 482"/>
              <a:gd name="T69" fmla="*/ 231308 h 197"/>
              <a:gd name="T70" fmla="*/ 238741 w 482"/>
              <a:gd name="T71" fmla="*/ 272824 h 197"/>
              <a:gd name="T72" fmla="*/ 287041 w 482"/>
              <a:gd name="T73" fmla="*/ 290617 h 197"/>
              <a:gd name="T74" fmla="*/ 335341 w 482"/>
              <a:gd name="T75" fmla="*/ 272824 h 197"/>
              <a:gd name="T76" fmla="*/ 368461 w 482"/>
              <a:gd name="T77" fmla="*/ 231308 h 197"/>
              <a:gd name="T78" fmla="*/ 383641 w 482"/>
              <a:gd name="T79" fmla="*/ 177929 h 197"/>
              <a:gd name="T80" fmla="*/ 379501 w 482"/>
              <a:gd name="T81" fmla="*/ 123068 h 197"/>
              <a:gd name="T82" fmla="*/ 343621 w 482"/>
              <a:gd name="T83" fmla="*/ 59310 h 197"/>
              <a:gd name="T84" fmla="*/ 287041 w 482"/>
              <a:gd name="T85" fmla="*/ 11862 h 197"/>
              <a:gd name="T86" fmla="*/ 211141 w 482"/>
              <a:gd name="T87" fmla="*/ 2965 h 197"/>
              <a:gd name="T88" fmla="*/ 149040 w 482"/>
              <a:gd name="T89" fmla="*/ 41517 h 197"/>
              <a:gd name="T90" fmla="*/ 107640 w 482"/>
              <a:gd name="T91" fmla="*/ 103792 h 197"/>
              <a:gd name="T92" fmla="*/ 92460 w 482"/>
              <a:gd name="T93" fmla="*/ 163102 h 197"/>
              <a:gd name="T94" fmla="*/ 104880 w 482"/>
              <a:gd name="T95" fmla="*/ 213515 h 197"/>
              <a:gd name="T96" fmla="*/ 135240 w 482"/>
              <a:gd name="T97" fmla="*/ 260962 h 197"/>
              <a:gd name="T98" fmla="*/ 176641 w 482"/>
              <a:gd name="T99" fmla="*/ 287652 h 197"/>
              <a:gd name="T100" fmla="*/ 220801 w 482"/>
              <a:gd name="T101" fmla="*/ 283204 h 197"/>
              <a:gd name="T102" fmla="*/ 259441 w 482"/>
              <a:gd name="T103" fmla="*/ 252066 h 197"/>
              <a:gd name="T104" fmla="*/ 284281 w 482"/>
              <a:gd name="T105" fmla="*/ 201653 h 197"/>
              <a:gd name="T106" fmla="*/ 287041 w 482"/>
              <a:gd name="T107" fmla="*/ 139378 h 197"/>
              <a:gd name="T108" fmla="*/ 259441 w 482"/>
              <a:gd name="T109" fmla="*/ 75620 h 197"/>
              <a:gd name="T110" fmla="*/ 207001 w 482"/>
              <a:gd name="T111" fmla="*/ 22241 h 197"/>
              <a:gd name="T112" fmla="*/ 140760 w 482"/>
              <a:gd name="T113" fmla="*/ 0 h 197"/>
              <a:gd name="T114" fmla="*/ 78660 w 482"/>
              <a:gd name="T115" fmla="*/ 22241 h 197"/>
              <a:gd name="T116" fmla="*/ 28980 w 482"/>
              <a:gd name="T117" fmla="*/ 75620 h 197"/>
              <a:gd name="T118" fmla="*/ 2760 w 482"/>
              <a:gd name="T119" fmla="*/ 142343 h 19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2" h="197">
                <a:moveTo>
                  <a:pt x="481" y="110"/>
                </a:moveTo>
                <a:lnTo>
                  <a:pt x="479" y="97"/>
                </a:lnTo>
                <a:lnTo>
                  <a:pt x="476" y="83"/>
                </a:lnTo>
                <a:lnTo>
                  <a:pt x="470" y="68"/>
                </a:lnTo>
                <a:lnTo>
                  <a:pt x="463" y="53"/>
                </a:lnTo>
                <a:lnTo>
                  <a:pt x="453" y="40"/>
                </a:lnTo>
                <a:lnTo>
                  <a:pt x="441" y="27"/>
                </a:lnTo>
                <a:lnTo>
                  <a:pt x="427" y="17"/>
                </a:lnTo>
                <a:lnTo>
                  <a:pt x="412" y="8"/>
                </a:lnTo>
                <a:lnTo>
                  <a:pt x="396" y="2"/>
                </a:lnTo>
                <a:lnTo>
                  <a:pt x="377" y="1"/>
                </a:lnTo>
                <a:lnTo>
                  <a:pt x="359" y="4"/>
                </a:lnTo>
                <a:lnTo>
                  <a:pt x="342" y="8"/>
                </a:lnTo>
                <a:lnTo>
                  <a:pt x="327" y="17"/>
                </a:lnTo>
                <a:lnTo>
                  <a:pt x="313" y="28"/>
                </a:lnTo>
                <a:lnTo>
                  <a:pt x="301" y="40"/>
                </a:lnTo>
                <a:lnTo>
                  <a:pt x="292" y="54"/>
                </a:lnTo>
                <a:lnTo>
                  <a:pt x="283" y="68"/>
                </a:lnTo>
                <a:lnTo>
                  <a:pt x="278" y="83"/>
                </a:lnTo>
                <a:lnTo>
                  <a:pt x="273" y="97"/>
                </a:lnTo>
                <a:lnTo>
                  <a:pt x="272" y="109"/>
                </a:lnTo>
                <a:lnTo>
                  <a:pt x="273" y="120"/>
                </a:lnTo>
                <a:lnTo>
                  <a:pt x="275" y="133"/>
                </a:lnTo>
                <a:lnTo>
                  <a:pt x="278" y="145"/>
                </a:lnTo>
                <a:lnTo>
                  <a:pt x="284" y="156"/>
                </a:lnTo>
                <a:lnTo>
                  <a:pt x="290" y="166"/>
                </a:lnTo>
                <a:lnTo>
                  <a:pt x="298" y="176"/>
                </a:lnTo>
                <a:lnTo>
                  <a:pt x="307" y="184"/>
                </a:lnTo>
                <a:lnTo>
                  <a:pt x="316" y="190"/>
                </a:lnTo>
                <a:lnTo>
                  <a:pt x="328" y="195"/>
                </a:lnTo>
                <a:lnTo>
                  <a:pt x="342" y="196"/>
                </a:lnTo>
                <a:lnTo>
                  <a:pt x="356" y="195"/>
                </a:lnTo>
                <a:lnTo>
                  <a:pt x="366" y="190"/>
                </a:lnTo>
                <a:lnTo>
                  <a:pt x="377" y="184"/>
                </a:lnTo>
                <a:lnTo>
                  <a:pt x="386" y="176"/>
                </a:lnTo>
                <a:lnTo>
                  <a:pt x="396" y="166"/>
                </a:lnTo>
                <a:lnTo>
                  <a:pt x="402" y="156"/>
                </a:lnTo>
                <a:lnTo>
                  <a:pt x="406" y="144"/>
                </a:lnTo>
                <a:lnTo>
                  <a:pt x="411" y="132"/>
                </a:lnTo>
                <a:lnTo>
                  <a:pt x="412" y="120"/>
                </a:lnTo>
                <a:lnTo>
                  <a:pt x="414" y="110"/>
                </a:lnTo>
                <a:lnTo>
                  <a:pt x="412" y="97"/>
                </a:lnTo>
                <a:lnTo>
                  <a:pt x="409" y="83"/>
                </a:lnTo>
                <a:lnTo>
                  <a:pt x="403" y="68"/>
                </a:lnTo>
                <a:lnTo>
                  <a:pt x="396" y="53"/>
                </a:lnTo>
                <a:lnTo>
                  <a:pt x="386" y="40"/>
                </a:lnTo>
                <a:lnTo>
                  <a:pt x="374" y="27"/>
                </a:lnTo>
                <a:lnTo>
                  <a:pt x="360" y="17"/>
                </a:lnTo>
                <a:lnTo>
                  <a:pt x="345" y="8"/>
                </a:lnTo>
                <a:lnTo>
                  <a:pt x="328" y="2"/>
                </a:lnTo>
                <a:lnTo>
                  <a:pt x="310" y="1"/>
                </a:lnTo>
                <a:lnTo>
                  <a:pt x="292" y="4"/>
                </a:lnTo>
                <a:lnTo>
                  <a:pt x="275" y="8"/>
                </a:lnTo>
                <a:lnTo>
                  <a:pt x="260" y="17"/>
                </a:lnTo>
                <a:lnTo>
                  <a:pt x="246" y="28"/>
                </a:lnTo>
                <a:lnTo>
                  <a:pt x="234" y="40"/>
                </a:lnTo>
                <a:lnTo>
                  <a:pt x="224" y="54"/>
                </a:lnTo>
                <a:lnTo>
                  <a:pt x="215" y="68"/>
                </a:lnTo>
                <a:lnTo>
                  <a:pt x="211" y="83"/>
                </a:lnTo>
                <a:lnTo>
                  <a:pt x="206" y="97"/>
                </a:lnTo>
                <a:lnTo>
                  <a:pt x="205" y="109"/>
                </a:lnTo>
                <a:lnTo>
                  <a:pt x="206" y="120"/>
                </a:lnTo>
                <a:lnTo>
                  <a:pt x="208" y="133"/>
                </a:lnTo>
                <a:lnTo>
                  <a:pt x="211" y="145"/>
                </a:lnTo>
                <a:lnTo>
                  <a:pt x="217" y="156"/>
                </a:lnTo>
                <a:lnTo>
                  <a:pt x="223" y="166"/>
                </a:lnTo>
                <a:lnTo>
                  <a:pt x="231" y="176"/>
                </a:lnTo>
                <a:lnTo>
                  <a:pt x="240" y="184"/>
                </a:lnTo>
                <a:lnTo>
                  <a:pt x="249" y="190"/>
                </a:lnTo>
                <a:lnTo>
                  <a:pt x="261" y="195"/>
                </a:lnTo>
                <a:lnTo>
                  <a:pt x="275" y="196"/>
                </a:lnTo>
                <a:lnTo>
                  <a:pt x="289" y="195"/>
                </a:lnTo>
                <a:lnTo>
                  <a:pt x="299" y="190"/>
                </a:lnTo>
                <a:lnTo>
                  <a:pt x="310" y="184"/>
                </a:lnTo>
                <a:lnTo>
                  <a:pt x="319" y="176"/>
                </a:lnTo>
                <a:lnTo>
                  <a:pt x="328" y="166"/>
                </a:lnTo>
                <a:lnTo>
                  <a:pt x="334" y="156"/>
                </a:lnTo>
                <a:lnTo>
                  <a:pt x="339" y="144"/>
                </a:lnTo>
                <a:lnTo>
                  <a:pt x="344" y="132"/>
                </a:lnTo>
                <a:lnTo>
                  <a:pt x="345" y="120"/>
                </a:lnTo>
                <a:lnTo>
                  <a:pt x="347" y="110"/>
                </a:lnTo>
                <a:lnTo>
                  <a:pt x="345" y="97"/>
                </a:lnTo>
                <a:lnTo>
                  <a:pt x="342" y="83"/>
                </a:lnTo>
                <a:lnTo>
                  <a:pt x="336" y="67"/>
                </a:lnTo>
                <a:lnTo>
                  <a:pt x="328" y="53"/>
                </a:lnTo>
                <a:lnTo>
                  <a:pt x="319" y="39"/>
                </a:lnTo>
                <a:lnTo>
                  <a:pt x="307" y="27"/>
                </a:lnTo>
                <a:lnTo>
                  <a:pt x="293" y="17"/>
                </a:lnTo>
                <a:lnTo>
                  <a:pt x="278" y="8"/>
                </a:lnTo>
                <a:lnTo>
                  <a:pt x="261" y="2"/>
                </a:lnTo>
                <a:lnTo>
                  <a:pt x="243" y="1"/>
                </a:lnTo>
                <a:lnTo>
                  <a:pt x="224" y="2"/>
                </a:lnTo>
                <a:lnTo>
                  <a:pt x="208" y="8"/>
                </a:lnTo>
                <a:lnTo>
                  <a:pt x="192" y="17"/>
                </a:lnTo>
                <a:lnTo>
                  <a:pt x="179" y="27"/>
                </a:lnTo>
                <a:lnTo>
                  <a:pt x="167" y="40"/>
                </a:lnTo>
                <a:lnTo>
                  <a:pt x="157" y="54"/>
                </a:lnTo>
                <a:lnTo>
                  <a:pt x="148" y="68"/>
                </a:lnTo>
                <a:lnTo>
                  <a:pt x="144" y="83"/>
                </a:lnTo>
                <a:lnTo>
                  <a:pt x="139" y="97"/>
                </a:lnTo>
                <a:lnTo>
                  <a:pt x="137" y="109"/>
                </a:lnTo>
                <a:lnTo>
                  <a:pt x="139" y="120"/>
                </a:lnTo>
                <a:lnTo>
                  <a:pt x="141" y="132"/>
                </a:lnTo>
                <a:lnTo>
                  <a:pt x="144" y="145"/>
                </a:lnTo>
                <a:lnTo>
                  <a:pt x="150" y="156"/>
                </a:lnTo>
                <a:lnTo>
                  <a:pt x="156" y="166"/>
                </a:lnTo>
                <a:lnTo>
                  <a:pt x="164" y="176"/>
                </a:lnTo>
                <a:lnTo>
                  <a:pt x="173" y="184"/>
                </a:lnTo>
                <a:lnTo>
                  <a:pt x="182" y="190"/>
                </a:lnTo>
                <a:lnTo>
                  <a:pt x="194" y="194"/>
                </a:lnTo>
                <a:lnTo>
                  <a:pt x="208" y="196"/>
                </a:lnTo>
                <a:lnTo>
                  <a:pt x="221" y="194"/>
                </a:lnTo>
                <a:lnTo>
                  <a:pt x="232" y="190"/>
                </a:lnTo>
                <a:lnTo>
                  <a:pt x="243" y="184"/>
                </a:lnTo>
                <a:lnTo>
                  <a:pt x="252" y="176"/>
                </a:lnTo>
                <a:lnTo>
                  <a:pt x="261" y="166"/>
                </a:lnTo>
                <a:lnTo>
                  <a:pt x="267" y="156"/>
                </a:lnTo>
                <a:lnTo>
                  <a:pt x="272" y="144"/>
                </a:lnTo>
                <a:lnTo>
                  <a:pt x="276" y="132"/>
                </a:lnTo>
                <a:lnTo>
                  <a:pt x="278" y="120"/>
                </a:lnTo>
                <a:lnTo>
                  <a:pt x="280" y="109"/>
                </a:lnTo>
                <a:lnTo>
                  <a:pt x="278" y="97"/>
                </a:lnTo>
                <a:lnTo>
                  <a:pt x="275" y="83"/>
                </a:lnTo>
                <a:lnTo>
                  <a:pt x="269" y="68"/>
                </a:lnTo>
                <a:lnTo>
                  <a:pt x="260" y="54"/>
                </a:lnTo>
                <a:lnTo>
                  <a:pt x="249" y="40"/>
                </a:lnTo>
                <a:lnTo>
                  <a:pt x="237" y="28"/>
                </a:lnTo>
                <a:lnTo>
                  <a:pt x="223" y="17"/>
                </a:lnTo>
                <a:lnTo>
                  <a:pt x="208" y="8"/>
                </a:lnTo>
                <a:lnTo>
                  <a:pt x="189" y="2"/>
                </a:lnTo>
                <a:lnTo>
                  <a:pt x="171" y="1"/>
                </a:lnTo>
                <a:lnTo>
                  <a:pt x="153" y="2"/>
                </a:lnTo>
                <a:lnTo>
                  <a:pt x="136" y="8"/>
                </a:lnTo>
                <a:lnTo>
                  <a:pt x="121" y="18"/>
                </a:lnTo>
                <a:lnTo>
                  <a:pt x="108" y="28"/>
                </a:lnTo>
                <a:lnTo>
                  <a:pt x="96" y="41"/>
                </a:lnTo>
                <a:lnTo>
                  <a:pt x="85" y="55"/>
                </a:lnTo>
                <a:lnTo>
                  <a:pt x="78" y="70"/>
                </a:lnTo>
                <a:lnTo>
                  <a:pt x="72" y="84"/>
                </a:lnTo>
                <a:lnTo>
                  <a:pt x="69" y="98"/>
                </a:lnTo>
                <a:lnTo>
                  <a:pt x="67" y="110"/>
                </a:lnTo>
                <a:lnTo>
                  <a:pt x="69" y="120"/>
                </a:lnTo>
                <a:lnTo>
                  <a:pt x="72" y="132"/>
                </a:lnTo>
                <a:lnTo>
                  <a:pt x="76" y="144"/>
                </a:lnTo>
                <a:lnTo>
                  <a:pt x="82" y="155"/>
                </a:lnTo>
                <a:lnTo>
                  <a:pt x="88" y="165"/>
                </a:lnTo>
                <a:lnTo>
                  <a:pt x="98" y="176"/>
                </a:lnTo>
                <a:lnTo>
                  <a:pt x="107" y="183"/>
                </a:lnTo>
                <a:lnTo>
                  <a:pt x="116" y="190"/>
                </a:lnTo>
                <a:lnTo>
                  <a:pt x="128" y="194"/>
                </a:lnTo>
                <a:lnTo>
                  <a:pt x="139" y="195"/>
                </a:lnTo>
                <a:lnTo>
                  <a:pt x="150" y="194"/>
                </a:lnTo>
                <a:lnTo>
                  <a:pt x="160" y="191"/>
                </a:lnTo>
                <a:lnTo>
                  <a:pt x="171" y="185"/>
                </a:lnTo>
                <a:lnTo>
                  <a:pt x="180" y="178"/>
                </a:lnTo>
                <a:lnTo>
                  <a:pt x="188" y="170"/>
                </a:lnTo>
                <a:lnTo>
                  <a:pt x="195" y="159"/>
                </a:lnTo>
                <a:lnTo>
                  <a:pt x="201" y="149"/>
                </a:lnTo>
                <a:lnTo>
                  <a:pt x="206" y="136"/>
                </a:lnTo>
                <a:lnTo>
                  <a:pt x="208" y="123"/>
                </a:lnTo>
                <a:lnTo>
                  <a:pt x="209" y="110"/>
                </a:lnTo>
                <a:lnTo>
                  <a:pt x="208" y="94"/>
                </a:lnTo>
                <a:lnTo>
                  <a:pt x="203" y="80"/>
                </a:lnTo>
                <a:lnTo>
                  <a:pt x="197" y="65"/>
                </a:lnTo>
                <a:lnTo>
                  <a:pt x="188" y="51"/>
                </a:lnTo>
                <a:lnTo>
                  <a:pt x="177" y="38"/>
                </a:lnTo>
                <a:lnTo>
                  <a:pt x="164" y="25"/>
                </a:lnTo>
                <a:lnTo>
                  <a:pt x="150" y="15"/>
                </a:lnTo>
                <a:lnTo>
                  <a:pt x="134" y="7"/>
                </a:lnTo>
                <a:lnTo>
                  <a:pt x="119" y="2"/>
                </a:lnTo>
                <a:lnTo>
                  <a:pt x="102" y="0"/>
                </a:lnTo>
                <a:lnTo>
                  <a:pt x="87" y="2"/>
                </a:lnTo>
                <a:lnTo>
                  <a:pt x="72" y="7"/>
                </a:lnTo>
                <a:lnTo>
                  <a:pt x="57" y="15"/>
                </a:lnTo>
                <a:lnTo>
                  <a:pt x="43" y="25"/>
                </a:lnTo>
                <a:lnTo>
                  <a:pt x="31" y="38"/>
                </a:lnTo>
                <a:lnTo>
                  <a:pt x="21" y="51"/>
                </a:lnTo>
                <a:lnTo>
                  <a:pt x="12" y="66"/>
                </a:lnTo>
                <a:lnTo>
                  <a:pt x="6" y="80"/>
                </a:lnTo>
                <a:lnTo>
                  <a:pt x="2" y="96"/>
                </a:lnTo>
                <a:lnTo>
                  <a:pt x="0" y="111"/>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8" name="Line 22"/>
          <p:cNvSpPr>
            <a:spLocks noChangeShapeType="1"/>
          </p:cNvSpPr>
          <p:nvPr/>
        </p:nvSpPr>
        <p:spPr bwMode="auto">
          <a:xfrm flipV="1">
            <a:off x="3038475" y="1752600"/>
            <a:ext cx="0" cy="544513"/>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59" name="Line 23"/>
          <p:cNvSpPr>
            <a:spLocks noChangeShapeType="1"/>
          </p:cNvSpPr>
          <p:nvPr/>
        </p:nvSpPr>
        <p:spPr bwMode="auto">
          <a:xfrm>
            <a:off x="2809875" y="2025650"/>
            <a:ext cx="458788" cy="0"/>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60" name="Oval 24"/>
          <p:cNvSpPr>
            <a:spLocks noChangeArrowheads="1"/>
          </p:cNvSpPr>
          <p:nvPr/>
        </p:nvSpPr>
        <p:spPr bwMode="auto">
          <a:xfrm>
            <a:off x="2974975" y="1957388"/>
            <a:ext cx="127000" cy="136525"/>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14361" name="Freeform 25"/>
          <p:cNvSpPr>
            <a:spLocks/>
          </p:cNvSpPr>
          <p:nvPr/>
        </p:nvSpPr>
        <p:spPr bwMode="auto">
          <a:xfrm>
            <a:off x="2149475" y="1863725"/>
            <a:ext cx="665163" cy="292100"/>
          </a:xfrm>
          <a:custGeom>
            <a:avLst/>
            <a:gdLst>
              <a:gd name="T0" fmla="*/ 656883 w 482"/>
              <a:gd name="T1" fmla="*/ 123068 h 197"/>
              <a:gd name="T2" fmla="*/ 625143 w 482"/>
              <a:gd name="T3" fmla="*/ 59310 h 197"/>
              <a:gd name="T4" fmla="*/ 568563 w 482"/>
              <a:gd name="T5" fmla="*/ 11862 h 197"/>
              <a:gd name="T6" fmla="*/ 495422 w 482"/>
              <a:gd name="T7" fmla="*/ 5931 h 197"/>
              <a:gd name="T8" fmla="*/ 431942 w 482"/>
              <a:gd name="T9" fmla="*/ 41517 h 197"/>
              <a:gd name="T10" fmla="*/ 390542 w 482"/>
              <a:gd name="T11" fmla="*/ 100826 h 197"/>
              <a:gd name="T12" fmla="*/ 375362 w 482"/>
              <a:gd name="T13" fmla="*/ 161619 h 197"/>
              <a:gd name="T14" fmla="*/ 383642 w 482"/>
              <a:gd name="T15" fmla="*/ 214997 h 197"/>
              <a:gd name="T16" fmla="*/ 411242 w 482"/>
              <a:gd name="T17" fmla="*/ 260962 h 197"/>
              <a:gd name="T18" fmla="*/ 452642 w 482"/>
              <a:gd name="T19" fmla="*/ 289135 h 197"/>
              <a:gd name="T20" fmla="*/ 505082 w 482"/>
              <a:gd name="T21" fmla="*/ 281721 h 197"/>
              <a:gd name="T22" fmla="*/ 546482 w 482"/>
              <a:gd name="T23" fmla="*/ 246135 h 197"/>
              <a:gd name="T24" fmla="*/ 567183 w 482"/>
              <a:gd name="T25" fmla="*/ 195722 h 197"/>
              <a:gd name="T26" fmla="*/ 568563 w 482"/>
              <a:gd name="T27" fmla="*/ 143826 h 197"/>
              <a:gd name="T28" fmla="*/ 546482 w 482"/>
              <a:gd name="T29" fmla="*/ 78585 h 197"/>
              <a:gd name="T30" fmla="*/ 496802 w 482"/>
              <a:gd name="T31" fmla="*/ 25207 h 197"/>
              <a:gd name="T32" fmla="*/ 427802 w 482"/>
              <a:gd name="T33" fmla="*/ 1483 h 197"/>
              <a:gd name="T34" fmla="*/ 358802 w 482"/>
              <a:gd name="T35" fmla="*/ 25207 h 197"/>
              <a:gd name="T36" fmla="*/ 309121 w 482"/>
              <a:gd name="T37" fmla="*/ 80068 h 197"/>
              <a:gd name="T38" fmla="*/ 284281 w 482"/>
              <a:gd name="T39" fmla="*/ 143826 h 197"/>
              <a:gd name="T40" fmla="*/ 287041 w 482"/>
              <a:gd name="T41" fmla="*/ 197205 h 197"/>
              <a:gd name="T42" fmla="*/ 307741 w 482"/>
              <a:gd name="T43" fmla="*/ 246135 h 197"/>
              <a:gd name="T44" fmla="*/ 343622 w 482"/>
              <a:gd name="T45" fmla="*/ 281721 h 197"/>
              <a:gd name="T46" fmla="*/ 398822 w 482"/>
              <a:gd name="T47" fmla="*/ 289135 h 197"/>
              <a:gd name="T48" fmla="*/ 440222 w 482"/>
              <a:gd name="T49" fmla="*/ 260962 h 197"/>
              <a:gd name="T50" fmla="*/ 467822 w 482"/>
              <a:gd name="T51" fmla="*/ 213515 h 197"/>
              <a:gd name="T52" fmla="*/ 478862 w 482"/>
              <a:gd name="T53" fmla="*/ 163102 h 197"/>
              <a:gd name="T54" fmla="*/ 463682 w 482"/>
              <a:gd name="T55" fmla="*/ 99344 h 197"/>
              <a:gd name="T56" fmla="*/ 423662 w 482"/>
              <a:gd name="T57" fmla="*/ 40034 h 197"/>
              <a:gd name="T58" fmla="*/ 360182 w 482"/>
              <a:gd name="T59" fmla="*/ 2965 h 197"/>
              <a:gd name="T60" fmla="*/ 287041 w 482"/>
              <a:gd name="T61" fmla="*/ 11862 h 197"/>
              <a:gd name="T62" fmla="*/ 230461 w 482"/>
              <a:gd name="T63" fmla="*/ 59310 h 197"/>
              <a:gd name="T64" fmla="*/ 198721 w 482"/>
              <a:gd name="T65" fmla="*/ 123068 h 197"/>
              <a:gd name="T66" fmla="*/ 191821 w 482"/>
              <a:gd name="T67" fmla="*/ 177929 h 197"/>
              <a:gd name="T68" fmla="*/ 207001 w 482"/>
              <a:gd name="T69" fmla="*/ 231308 h 197"/>
              <a:gd name="T70" fmla="*/ 238741 w 482"/>
              <a:gd name="T71" fmla="*/ 272824 h 197"/>
              <a:gd name="T72" fmla="*/ 287041 w 482"/>
              <a:gd name="T73" fmla="*/ 290617 h 197"/>
              <a:gd name="T74" fmla="*/ 335342 w 482"/>
              <a:gd name="T75" fmla="*/ 272824 h 197"/>
              <a:gd name="T76" fmla="*/ 368462 w 482"/>
              <a:gd name="T77" fmla="*/ 231308 h 197"/>
              <a:gd name="T78" fmla="*/ 383642 w 482"/>
              <a:gd name="T79" fmla="*/ 177929 h 197"/>
              <a:gd name="T80" fmla="*/ 379502 w 482"/>
              <a:gd name="T81" fmla="*/ 123068 h 197"/>
              <a:gd name="T82" fmla="*/ 343622 w 482"/>
              <a:gd name="T83" fmla="*/ 59310 h 197"/>
              <a:gd name="T84" fmla="*/ 287041 w 482"/>
              <a:gd name="T85" fmla="*/ 11862 h 197"/>
              <a:gd name="T86" fmla="*/ 211141 w 482"/>
              <a:gd name="T87" fmla="*/ 2965 h 197"/>
              <a:gd name="T88" fmla="*/ 149041 w 482"/>
              <a:gd name="T89" fmla="*/ 41517 h 197"/>
              <a:gd name="T90" fmla="*/ 107640 w 482"/>
              <a:gd name="T91" fmla="*/ 103792 h 197"/>
              <a:gd name="T92" fmla="*/ 92460 w 482"/>
              <a:gd name="T93" fmla="*/ 163102 h 197"/>
              <a:gd name="T94" fmla="*/ 104880 w 482"/>
              <a:gd name="T95" fmla="*/ 213515 h 197"/>
              <a:gd name="T96" fmla="*/ 135241 w 482"/>
              <a:gd name="T97" fmla="*/ 260962 h 197"/>
              <a:gd name="T98" fmla="*/ 176641 w 482"/>
              <a:gd name="T99" fmla="*/ 287652 h 197"/>
              <a:gd name="T100" fmla="*/ 220801 w 482"/>
              <a:gd name="T101" fmla="*/ 283204 h 197"/>
              <a:gd name="T102" fmla="*/ 259441 w 482"/>
              <a:gd name="T103" fmla="*/ 252066 h 197"/>
              <a:gd name="T104" fmla="*/ 284281 w 482"/>
              <a:gd name="T105" fmla="*/ 201653 h 197"/>
              <a:gd name="T106" fmla="*/ 287041 w 482"/>
              <a:gd name="T107" fmla="*/ 139378 h 197"/>
              <a:gd name="T108" fmla="*/ 259441 w 482"/>
              <a:gd name="T109" fmla="*/ 75620 h 197"/>
              <a:gd name="T110" fmla="*/ 207001 w 482"/>
              <a:gd name="T111" fmla="*/ 22241 h 197"/>
              <a:gd name="T112" fmla="*/ 140761 w 482"/>
              <a:gd name="T113" fmla="*/ 0 h 197"/>
              <a:gd name="T114" fmla="*/ 78660 w 482"/>
              <a:gd name="T115" fmla="*/ 22241 h 197"/>
              <a:gd name="T116" fmla="*/ 28980 w 482"/>
              <a:gd name="T117" fmla="*/ 75620 h 197"/>
              <a:gd name="T118" fmla="*/ 2760 w 482"/>
              <a:gd name="T119" fmla="*/ 142343 h 19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2" h="197">
                <a:moveTo>
                  <a:pt x="481" y="110"/>
                </a:moveTo>
                <a:lnTo>
                  <a:pt x="479" y="97"/>
                </a:lnTo>
                <a:lnTo>
                  <a:pt x="476" y="83"/>
                </a:lnTo>
                <a:lnTo>
                  <a:pt x="470" y="68"/>
                </a:lnTo>
                <a:lnTo>
                  <a:pt x="463" y="53"/>
                </a:lnTo>
                <a:lnTo>
                  <a:pt x="453" y="40"/>
                </a:lnTo>
                <a:lnTo>
                  <a:pt x="441" y="27"/>
                </a:lnTo>
                <a:lnTo>
                  <a:pt x="427" y="17"/>
                </a:lnTo>
                <a:lnTo>
                  <a:pt x="412" y="8"/>
                </a:lnTo>
                <a:lnTo>
                  <a:pt x="396" y="2"/>
                </a:lnTo>
                <a:lnTo>
                  <a:pt x="377" y="1"/>
                </a:lnTo>
                <a:lnTo>
                  <a:pt x="359" y="4"/>
                </a:lnTo>
                <a:lnTo>
                  <a:pt x="342" y="8"/>
                </a:lnTo>
                <a:lnTo>
                  <a:pt x="327" y="17"/>
                </a:lnTo>
                <a:lnTo>
                  <a:pt x="313" y="28"/>
                </a:lnTo>
                <a:lnTo>
                  <a:pt x="301" y="40"/>
                </a:lnTo>
                <a:lnTo>
                  <a:pt x="292" y="54"/>
                </a:lnTo>
                <a:lnTo>
                  <a:pt x="283" y="68"/>
                </a:lnTo>
                <a:lnTo>
                  <a:pt x="278" y="83"/>
                </a:lnTo>
                <a:lnTo>
                  <a:pt x="273" y="97"/>
                </a:lnTo>
                <a:lnTo>
                  <a:pt x="272" y="109"/>
                </a:lnTo>
                <a:lnTo>
                  <a:pt x="273" y="120"/>
                </a:lnTo>
                <a:lnTo>
                  <a:pt x="275" y="133"/>
                </a:lnTo>
                <a:lnTo>
                  <a:pt x="278" y="145"/>
                </a:lnTo>
                <a:lnTo>
                  <a:pt x="284" y="156"/>
                </a:lnTo>
                <a:lnTo>
                  <a:pt x="290" y="166"/>
                </a:lnTo>
                <a:lnTo>
                  <a:pt x="298" y="176"/>
                </a:lnTo>
                <a:lnTo>
                  <a:pt x="307" y="184"/>
                </a:lnTo>
                <a:lnTo>
                  <a:pt x="316" y="190"/>
                </a:lnTo>
                <a:lnTo>
                  <a:pt x="328" y="195"/>
                </a:lnTo>
                <a:lnTo>
                  <a:pt x="342" y="196"/>
                </a:lnTo>
                <a:lnTo>
                  <a:pt x="356" y="195"/>
                </a:lnTo>
                <a:lnTo>
                  <a:pt x="366" y="190"/>
                </a:lnTo>
                <a:lnTo>
                  <a:pt x="377" y="184"/>
                </a:lnTo>
                <a:lnTo>
                  <a:pt x="386" y="176"/>
                </a:lnTo>
                <a:lnTo>
                  <a:pt x="396" y="166"/>
                </a:lnTo>
                <a:lnTo>
                  <a:pt x="402" y="156"/>
                </a:lnTo>
                <a:lnTo>
                  <a:pt x="406" y="144"/>
                </a:lnTo>
                <a:lnTo>
                  <a:pt x="411" y="132"/>
                </a:lnTo>
                <a:lnTo>
                  <a:pt x="412" y="120"/>
                </a:lnTo>
                <a:lnTo>
                  <a:pt x="414" y="110"/>
                </a:lnTo>
                <a:lnTo>
                  <a:pt x="412" y="97"/>
                </a:lnTo>
                <a:lnTo>
                  <a:pt x="409" y="83"/>
                </a:lnTo>
                <a:lnTo>
                  <a:pt x="403" y="68"/>
                </a:lnTo>
                <a:lnTo>
                  <a:pt x="396" y="53"/>
                </a:lnTo>
                <a:lnTo>
                  <a:pt x="386" y="40"/>
                </a:lnTo>
                <a:lnTo>
                  <a:pt x="374" y="27"/>
                </a:lnTo>
                <a:lnTo>
                  <a:pt x="360" y="17"/>
                </a:lnTo>
                <a:lnTo>
                  <a:pt x="345" y="8"/>
                </a:lnTo>
                <a:lnTo>
                  <a:pt x="328" y="2"/>
                </a:lnTo>
                <a:lnTo>
                  <a:pt x="310" y="1"/>
                </a:lnTo>
                <a:lnTo>
                  <a:pt x="292" y="4"/>
                </a:lnTo>
                <a:lnTo>
                  <a:pt x="275" y="8"/>
                </a:lnTo>
                <a:lnTo>
                  <a:pt x="260" y="17"/>
                </a:lnTo>
                <a:lnTo>
                  <a:pt x="246" y="28"/>
                </a:lnTo>
                <a:lnTo>
                  <a:pt x="234" y="40"/>
                </a:lnTo>
                <a:lnTo>
                  <a:pt x="224" y="54"/>
                </a:lnTo>
                <a:lnTo>
                  <a:pt x="215" y="68"/>
                </a:lnTo>
                <a:lnTo>
                  <a:pt x="211" y="83"/>
                </a:lnTo>
                <a:lnTo>
                  <a:pt x="206" y="97"/>
                </a:lnTo>
                <a:lnTo>
                  <a:pt x="205" y="109"/>
                </a:lnTo>
                <a:lnTo>
                  <a:pt x="206" y="120"/>
                </a:lnTo>
                <a:lnTo>
                  <a:pt x="208" y="133"/>
                </a:lnTo>
                <a:lnTo>
                  <a:pt x="211" y="145"/>
                </a:lnTo>
                <a:lnTo>
                  <a:pt x="217" y="156"/>
                </a:lnTo>
                <a:lnTo>
                  <a:pt x="223" y="166"/>
                </a:lnTo>
                <a:lnTo>
                  <a:pt x="231" y="176"/>
                </a:lnTo>
                <a:lnTo>
                  <a:pt x="240" y="184"/>
                </a:lnTo>
                <a:lnTo>
                  <a:pt x="249" y="190"/>
                </a:lnTo>
                <a:lnTo>
                  <a:pt x="261" y="195"/>
                </a:lnTo>
                <a:lnTo>
                  <a:pt x="275" y="196"/>
                </a:lnTo>
                <a:lnTo>
                  <a:pt x="289" y="195"/>
                </a:lnTo>
                <a:lnTo>
                  <a:pt x="299" y="190"/>
                </a:lnTo>
                <a:lnTo>
                  <a:pt x="310" y="184"/>
                </a:lnTo>
                <a:lnTo>
                  <a:pt x="319" y="176"/>
                </a:lnTo>
                <a:lnTo>
                  <a:pt x="328" y="166"/>
                </a:lnTo>
                <a:lnTo>
                  <a:pt x="334" y="156"/>
                </a:lnTo>
                <a:lnTo>
                  <a:pt x="339" y="144"/>
                </a:lnTo>
                <a:lnTo>
                  <a:pt x="344" y="132"/>
                </a:lnTo>
                <a:lnTo>
                  <a:pt x="345" y="120"/>
                </a:lnTo>
                <a:lnTo>
                  <a:pt x="347" y="110"/>
                </a:lnTo>
                <a:lnTo>
                  <a:pt x="345" y="97"/>
                </a:lnTo>
                <a:lnTo>
                  <a:pt x="342" y="83"/>
                </a:lnTo>
                <a:lnTo>
                  <a:pt x="336" y="67"/>
                </a:lnTo>
                <a:lnTo>
                  <a:pt x="328" y="53"/>
                </a:lnTo>
                <a:lnTo>
                  <a:pt x="319" y="39"/>
                </a:lnTo>
                <a:lnTo>
                  <a:pt x="307" y="27"/>
                </a:lnTo>
                <a:lnTo>
                  <a:pt x="293" y="17"/>
                </a:lnTo>
                <a:lnTo>
                  <a:pt x="278" y="8"/>
                </a:lnTo>
                <a:lnTo>
                  <a:pt x="261" y="2"/>
                </a:lnTo>
                <a:lnTo>
                  <a:pt x="243" y="1"/>
                </a:lnTo>
                <a:lnTo>
                  <a:pt x="224" y="2"/>
                </a:lnTo>
                <a:lnTo>
                  <a:pt x="208" y="8"/>
                </a:lnTo>
                <a:lnTo>
                  <a:pt x="192" y="17"/>
                </a:lnTo>
                <a:lnTo>
                  <a:pt x="179" y="27"/>
                </a:lnTo>
                <a:lnTo>
                  <a:pt x="167" y="40"/>
                </a:lnTo>
                <a:lnTo>
                  <a:pt x="157" y="54"/>
                </a:lnTo>
                <a:lnTo>
                  <a:pt x="148" y="68"/>
                </a:lnTo>
                <a:lnTo>
                  <a:pt x="144" y="83"/>
                </a:lnTo>
                <a:lnTo>
                  <a:pt x="139" y="97"/>
                </a:lnTo>
                <a:lnTo>
                  <a:pt x="137" y="109"/>
                </a:lnTo>
                <a:lnTo>
                  <a:pt x="139" y="120"/>
                </a:lnTo>
                <a:lnTo>
                  <a:pt x="141" y="132"/>
                </a:lnTo>
                <a:lnTo>
                  <a:pt x="144" y="145"/>
                </a:lnTo>
                <a:lnTo>
                  <a:pt x="150" y="156"/>
                </a:lnTo>
                <a:lnTo>
                  <a:pt x="156" y="166"/>
                </a:lnTo>
                <a:lnTo>
                  <a:pt x="164" y="176"/>
                </a:lnTo>
                <a:lnTo>
                  <a:pt x="173" y="184"/>
                </a:lnTo>
                <a:lnTo>
                  <a:pt x="182" y="190"/>
                </a:lnTo>
                <a:lnTo>
                  <a:pt x="194" y="194"/>
                </a:lnTo>
                <a:lnTo>
                  <a:pt x="208" y="196"/>
                </a:lnTo>
                <a:lnTo>
                  <a:pt x="221" y="194"/>
                </a:lnTo>
                <a:lnTo>
                  <a:pt x="232" y="190"/>
                </a:lnTo>
                <a:lnTo>
                  <a:pt x="243" y="184"/>
                </a:lnTo>
                <a:lnTo>
                  <a:pt x="252" y="176"/>
                </a:lnTo>
                <a:lnTo>
                  <a:pt x="261" y="166"/>
                </a:lnTo>
                <a:lnTo>
                  <a:pt x="267" y="156"/>
                </a:lnTo>
                <a:lnTo>
                  <a:pt x="272" y="144"/>
                </a:lnTo>
                <a:lnTo>
                  <a:pt x="276" y="132"/>
                </a:lnTo>
                <a:lnTo>
                  <a:pt x="278" y="120"/>
                </a:lnTo>
                <a:lnTo>
                  <a:pt x="280" y="109"/>
                </a:lnTo>
                <a:lnTo>
                  <a:pt x="278" y="97"/>
                </a:lnTo>
                <a:lnTo>
                  <a:pt x="275" y="83"/>
                </a:lnTo>
                <a:lnTo>
                  <a:pt x="269" y="68"/>
                </a:lnTo>
                <a:lnTo>
                  <a:pt x="260" y="54"/>
                </a:lnTo>
                <a:lnTo>
                  <a:pt x="249" y="40"/>
                </a:lnTo>
                <a:lnTo>
                  <a:pt x="237" y="28"/>
                </a:lnTo>
                <a:lnTo>
                  <a:pt x="223" y="17"/>
                </a:lnTo>
                <a:lnTo>
                  <a:pt x="208" y="8"/>
                </a:lnTo>
                <a:lnTo>
                  <a:pt x="189" y="2"/>
                </a:lnTo>
                <a:lnTo>
                  <a:pt x="171" y="1"/>
                </a:lnTo>
                <a:lnTo>
                  <a:pt x="153" y="2"/>
                </a:lnTo>
                <a:lnTo>
                  <a:pt x="136" y="8"/>
                </a:lnTo>
                <a:lnTo>
                  <a:pt x="121" y="18"/>
                </a:lnTo>
                <a:lnTo>
                  <a:pt x="108" y="28"/>
                </a:lnTo>
                <a:lnTo>
                  <a:pt x="96" y="41"/>
                </a:lnTo>
                <a:lnTo>
                  <a:pt x="85" y="55"/>
                </a:lnTo>
                <a:lnTo>
                  <a:pt x="78" y="70"/>
                </a:lnTo>
                <a:lnTo>
                  <a:pt x="72" y="84"/>
                </a:lnTo>
                <a:lnTo>
                  <a:pt x="69" y="98"/>
                </a:lnTo>
                <a:lnTo>
                  <a:pt x="67" y="110"/>
                </a:lnTo>
                <a:lnTo>
                  <a:pt x="69" y="120"/>
                </a:lnTo>
                <a:lnTo>
                  <a:pt x="72" y="132"/>
                </a:lnTo>
                <a:lnTo>
                  <a:pt x="76" y="144"/>
                </a:lnTo>
                <a:lnTo>
                  <a:pt x="82" y="155"/>
                </a:lnTo>
                <a:lnTo>
                  <a:pt x="88" y="165"/>
                </a:lnTo>
                <a:lnTo>
                  <a:pt x="98" y="176"/>
                </a:lnTo>
                <a:lnTo>
                  <a:pt x="107" y="183"/>
                </a:lnTo>
                <a:lnTo>
                  <a:pt x="116" y="190"/>
                </a:lnTo>
                <a:lnTo>
                  <a:pt x="128" y="194"/>
                </a:lnTo>
                <a:lnTo>
                  <a:pt x="139" y="195"/>
                </a:lnTo>
                <a:lnTo>
                  <a:pt x="150" y="194"/>
                </a:lnTo>
                <a:lnTo>
                  <a:pt x="160" y="191"/>
                </a:lnTo>
                <a:lnTo>
                  <a:pt x="171" y="185"/>
                </a:lnTo>
                <a:lnTo>
                  <a:pt x="180" y="178"/>
                </a:lnTo>
                <a:lnTo>
                  <a:pt x="188" y="170"/>
                </a:lnTo>
                <a:lnTo>
                  <a:pt x="195" y="159"/>
                </a:lnTo>
                <a:lnTo>
                  <a:pt x="201" y="149"/>
                </a:lnTo>
                <a:lnTo>
                  <a:pt x="206" y="136"/>
                </a:lnTo>
                <a:lnTo>
                  <a:pt x="208" y="123"/>
                </a:lnTo>
                <a:lnTo>
                  <a:pt x="209" y="110"/>
                </a:lnTo>
                <a:lnTo>
                  <a:pt x="208" y="94"/>
                </a:lnTo>
                <a:lnTo>
                  <a:pt x="203" y="80"/>
                </a:lnTo>
                <a:lnTo>
                  <a:pt x="197" y="65"/>
                </a:lnTo>
                <a:lnTo>
                  <a:pt x="188" y="51"/>
                </a:lnTo>
                <a:lnTo>
                  <a:pt x="177" y="38"/>
                </a:lnTo>
                <a:lnTo>
                  <a:pt x="164" y="25"/>
                </a:lnTo>
                <a:lnTo>
                  <a:pt x="150" y="15"/>
                </a:lnTo>
                <a:lnTo>
                  <a:pt x="134" y="7"/>
                </a:lnTo>
                <a:lnTo>
                  <a:pt x="119" y="2"/>
                </a:lnTo>
                <a:lnTo>
                  <a:pt x="102" y="0"/>
                </a:lnTo>
                <a:lnTo>
                  <a:pt x="87" y="2"/>
                </a:lnTo>
                <a:lnTo>
                  <a:pt x="72" y="7"/>
                </a:lnTo>
                <a:lnTo>
                  <a:pt x="57" y="15"/>
                </a:lnTo>
                <a:lnTo>
                  <a:pt x="43" y="25"/>
                </a:lnTo>
                <a:lnTo>
                  <a:pt x="31" y="38"/>
                </a:lnTo>
                <a:lnTo>
                  <a:pt x="21" y="51"/>
                </a:lnTo>
                <a:lnTo>
                  <a:pt x="12" y="66"/>
                </a:lnTo>
                <a:lnTo>
                  <a:pt x="6" y="80"/>
                </a:lnTo>
                <a:lnTo>
                  <a:pt x="2" y="96"/>
                </a:lnTo>
                <a:lnTo>
                  <a:pt x="0" y="111"/>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2" name="Freeform 26"/>
          <p:cNvSpPr>
            <a:spLocks/>
          </p:cNvSpPr>
          <p:nvPr/>
        </p:nvSpPr>
        <p:spPr bwMode="auto">
          <a:xfrm>
            <a:off x="2833688" y="2287588"/>
            <a:ext cx="287337" cy="862012"/>
          </a:xfrm>
          <a:custGeom>
            <a:avLst/>
            <a:gdLst>
              <a:gd name="T0" fmla="*/ 167728 w 209"/>
              <a:gd name="T1" fmla="*/ 5945 h 580"/>
              <a:gd name="T2" fmla="*/ 111360 w 209"/>
              <a:gd name="T3" fmla="*/ 38642 h 580"/>
              <a:gd name="T4" fmla="*/ 65991 w 209"/>
              <a:gd name="T5" fmla="*/ 108495 h 580"/>
              <a:gd name="T6" fmla="*/ 49493 w 209"/>
              <a:gd name="T7" fmla="*/ 203613 h 580"/>
              <a:gd name="T8" fmla="*/ 71491 w 209"/>
              <a:gd name="T9" fmla="*/ 288328 h 580"/>
              <a:gd name="T10" fmla="*/ 116860 w 209"/>
              <a:gd name="T11" fmla="*/ 347777 h 580"/>
              <a:gd name="T12" fmla="*/ 163603 w 209"/>
              <a:gd name="T13" fmla="*/ 373043 h 580"/>
              <a:gd name="T14" fmla="*/ 211722 w 209"/>
              <a:gd name="T15" fmla="*/ 367098 h 580"/>
              <a:gd name="T16" fmla="*/ 251592 w 209"/>
              <a:gd name="T17" fmla="*/ 335887 h 580"/>
              <a:gd name="T18" fmla="*/ 280463 w 209"/>
              <a:gd name="T19" fmla="*/ 285356 h 580"/>
              <a:gd name="T20" fmla="*/ 281838 w 209"/>
              <a:gd name="T21" fmla="*/ 216989 h 580"/>
              <a:gd name="T22" fmla="*/ 257091 w 209"/>
              <a:gd name="T23" fmla="*/ 160513 h 580"/>
              <a:gd name="T24" fmla="*/ 218596 w 209"/>
              <a:gd name="T25" fmla="*/ 127816 h 580"/>
              <a:gd name="T26" fmla="*/ 174602 w 209"/>
              <a:gd name="T27" fmla="*/ 120384 h 580"/>
              <a:gd name="T28" fmla="*/ 118234 w 209"/>
              <a:gd name="T29" fmla="*/ 145650 h 580"/>
              <a:gd name="T30" fmla="*/ 65991 w 209"/>
              <a:gd name="T31" fmla="*/ 202127 h 580"/>
              <a:gd name="T32" fmla="*/ 38495 w 209"/>
              <a:gd name="T33" fmla="*/ 289814 h 580"/>
              <a:gd name="T34" fmla="*/ 48119 w 209"/>
              <a:gd name="T35" fmla="*/ 381960 h 580"/>
              <a:gd name="T36" fmla="*/ 89363 w 209"/>
              <a:gd name="T37" fmla="*/ 451813 h 580"/>
              <a:gd name="T38" fmla="*/ 138857 w 209"/>
              <a:gd name="T39" fmla="*/ 490455 h 580"/>
              <a:gd name="T40" fmla="*/ 184226 w 209"/>
              <a:gd name="T41" fmla="*/ 491941 h 580"/>
              <a:gd name="T42" fmla="*/ 226845 w 209"/>
              <a:gd name="T43" fmla="*/ 469648 h 580"/>
              <a:gd name="T44" fmla="*/ 261215 w 209"/>
              <a:gd name="T45" fmla="*/ 426547 h 580"/>
              <a:gd name="T46" fmla="*/ 273589 w 209"/>
              <a:gd name="T47" fmla="*/ 355208 h 580"/>
              <a:gd name="T48" fmla="*/ 255716 w 209"/>
              <a:gd name="T49" fmla="*/ 298732 h 580"/>
              <a:gd name="T50" fmla="*/ 219971 w 209"/>
              <a:gd name="T51" fmla="*/ 258604 h 580"/>
              <a:gd name="T52" fmla="*/ 178726 w 209"/>
              <a:gd name="T53" fmla="*/ 240769 h 580"/>
              <a:gd name="T54" fmla="*/ 123734 w 209"/>
              <a:gd name="T55" fmla="*/ 254145 h 580"/>
              <a:gd name="T56" fmla="*/ 68741 w 209"/>
              <a:gd name="T57" fmla="*/ 298732 h 580"/>
              <a:gd name="T58" fmla="*/ 31621 w 209"/>
              <a:gd name="T59" fmla="*/ 377502 h 580"/>
              <a:gd name="T60" fmla="*/ 30246 w 209"/>
              <a:gd name="T61" fmla="*/ 475593 h 580"/>
              <a:gd name="T62" fmla="*/ 61867 w 209"/>
              <a:gd name="T63" fmla="*/ 554363 h 580"/>
              <a:gd name="T64" fmla="*/ 109985 w 209"/>
              <a:gd name="T65" fmla="*/ 600436 h 580"/>
              <a:gd name="T66" fmla="*/ 155354 w 209"/>
              <a:gd name="T67" fmla="*/ 613812 h 580"/>
              <a:gd name="T68" fmla="*/ 200723 w 209"/>
              <a:gd name="T69" fmla="*/ 598950 h 580"/>
              <a:gd name="T70" fmla="*/ 239218 w 209"/>
              <a:gd name="T71" fmla="*/ 563280 h 580"/>
              <a:gd name="T72" fmla="*/ 261215 w 209"/>
              <a:gd name="T73" fmla="*/ 500859 h 580"/>
              <a:gd name="T74" fmla="*/ 251592 w 209"/>
              <a:gd name="T75" fmla="*/ 436951 h 580"/>
              <a:gd name="T76" fmla="*/ 221346 w 209"/>
              <a:gd name="T77" fmla="*/ 387905 h 580"/>
              <a:gd name="T78" fmla="*/ 180101 w 209"/>
              <a:gd name="T79" fmla="*/ 364126 h 580"/>
              <a:gd name="T80" fmla="*/ 131983 w 209"/>
              <a:gd name="T81" fmla="*/ 365612 h 580"/>
              <a:gd name="T82" fmla="*/ 75615 w 209"/>
              <a:gd name="T83" fmla="*/ 405740 h 580"/>
              <a:gd name="T84" fmla="*/ 30246 w 209"/>
              <a:gd name="T85" fmla="*/ 475593 h 580"/>
              <a:gd name="T86" fmla="*/ 12373 w 209"/>
              <a:gd name="T87" fmla="*/ 572198 h 580"/>
              <a:gd name="T88" fmla="*/ 35745 w 209"/>
              <a:gd name="T89" fmla="*/ 655426 h 580"/>
              <a:gd name="T90" fmla="*/ 82489 w 209"/>
              <a:gd name="T91" fmla="*/ 716362 h 580"/>
              <a:gd name="T92" fmla="*/ 130608 w 209"/>
              <a:gd name="T93" fmla="*/ 741628 h 580"/>
              <a:gd name="T94" fmla="*/ 174602 w 209"/>
              <a:gd name="T95" fmla="*/ 729738 h 580"/>
              <a:gd name="T96" fmla="*/ 217221 w 209"/>
              <a:gd name="T97" fmla="*/ 695555 h 580"/>
              <a:gd name="T98" fmla="*/ 244718 w 209"/>
              <a:gd name="T99" fmla="*/ 643537 h 580"/>
              <a:gd name="T100" fmla="*/ 247467 w 209"/>
              <a:gd name="T101" fmla="*/ 585574 h 580"/>
              <a:gd name="T102" fmla="*/ 225470 w 209"/>
              <a:gd name="T103" fmla="*/ 535042 h 580"/>
              <a:gd name="T104" fmla="*/ 186975 w 209"/>
              <a:gd name="T105" fmla="*/ 496400 h 580"/>
              <a:gd name="T106" fmla="*/ 136107 w 209"/>
              <a:gd name="T107" fmla="*/ 487483 h 580"/>
              <a:gd name="T108" fmla="*/ 76990 w 209"/>
              <a:gd name="T109" fmla="*/ 518693 h 580"/>
              <a:gd name="T110" fmla="*/ 27496 w 209"/>
              <a:gd name="T111" fmla="*/ 579629 h 580"/>
              <a:gd name="T112" fmla="*/ 0 w 209"/>
              <a:gd name="T113" fmla="*/ 662858 h 580"/>
              <a:gd name="T114" fmla="*/ 12373 w 209"/>
              <a:gd name="T115" fmla="*/ 746086 h 580"/>
              <a:gd name="T116" fmla="*/ 48119 w 209"/>
              <a:gd name="T117" fmla="*/ 815939 h 580"/>
              <a:gd name="T118" fmla="*/ 101737 w 209"/>
              <a:gd name="T119" fmla="*/ 856067 h 5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09" h="580">
                <a:moveTo>
                  <a:pt x="147" y="0"/>
                </a:moveTo>
                <a:lnTo>
                  <a:pt x="135" y="1"/>
                </a:lnTo>
                <a:lnTo>
                  <a:pt x="122" y="4"/>
                </a:lnTo>
                <a:lnTo>
                  <a:pt x="109" y="9"/>
                </a:lnTo>
                <a:lnTo>
                  <a:pt x="94" y="16"/>
                </a:lnTo>
                <a:lnTo>
                  <a:pt x="81" y="26"/>
                </a:lnTo>
                <a:lnTo>
                  <a:pt x="67" y="39"/>
                </a:lnTo>
                <a:lnTo>
                  <a:pt x="57" y="55"/>
                </a:lnTo>
                <a:lnTo>
                  <a:pt x="48" y="73"/>
                </a:lnTo>
                <a:lnTo>
                  <a:pt x="40" y="93"/>
                </a:lnTo>
                <a:lnTo>
                  <a:pt x="36" y="115"/>
                </a:lnTo>
                <a:lnTo>
                  <a:pt x="36" y="137"/>
                </a:lnTo>
                <a:lnTo>
                  <a:pt x="39" y="158"/>
                </a:lnTo>
                <a:lnTo>
                  <a:pt x="44" y="177"/>
                </a:lnTo>
                <a:lnTo>
                  <a:pt x="52" y="194"/>
                </a:lnTo>
                <a:lnTo>
                  <a:pt x="62" y="211"/>
                </a:lnTo>
                <a:lnTo>
                  <a:pt x="73" y="222"/>
                </a:lnTo>
                <a:lnTo>
                  <a:pt x="85" y="234"/>
                </a:lnTo>
                <a:lnTo>
                  <a:pt x="97" y="242"/>
                </a:lnTo>
                <a:lnTo>
                  <a:pt x="109" y="249"/>
                </a:lnTo>
                <a:lnTo>
                  <a:pt x="119" y="251"/>
                </a:lnTo>
                <a:lnTo>
                  <a:pt x="130" y="251"/>
                </a:lnTo>
                <a:lnTo>
                  <a:pt x="142" y="250"/>
                </a:lnTo>
                <a:lnTo>
                  <a:pt x="154" y="247"/>
                </a:lnTo>
                <a:lnTo>
                  <a:pt x="163" y="241"/>
                </a:lnTo>
                <a:lnTo>
                  <a:pt x="173" y="234"/>
                </a:lnTo>
                <a:lnTo>
                  <a:pt x="183" y="226"/>
                </a:lnTo>
                <a:lnTo>
                  <a:pt x="191" y="216"/>
                </a:lnTo>
                <a:lnTo>
                  <a:pt x="199" y="206"/>
                </a:lnTo>
                <a:lnTo>
                  <a:pt x="204" y="192"/>
                </a:lnTo>
                <a:lnTo>
                  <a:pt x="207" y="175"/>
                </a:lnTo>
                <a:lnTo>
                  <a:pt x="208" y="159"/>
                </a:lnTo>
                <a:lnTo>
                  <a:pt x="205" y="146"/>
                </a:lnTo>
                <a:lnTo>
                  <a:pt x="200" y="132"/>
                </a:lnTo>
                <a:lnTo>
                  <a:pt x="194" y="120"/>
                </a:lnTo>
                <a:lnTo>
                  <a:pt x="187" y="108"/>
                </a:lnTo>
                <a:lnTo>
                  <a:pt x="178" y="99"/>
                </a:lnTo>
                <a:lnTo>
                  <a:pt x="169" y="93"/>
                </a:lnTo>
                <a:lnTo>
                  <a:pt x="159" y="86"/>
                </a:lnTo>
                <a:lnTo>
                  <a:pt x="148" y="83"/>
                </a:lnTo>
                <a:lnTo>
                  <a:pt x="139" y="80"/>
                </a:lnTo>
                <a:lnTo>
                  <a:pt x="127" y="81"/>
                </a:lnTo>
                <a:lnTo>
                  <a:pt x="113" y="84"/>
                </a:lnTo>
                <a:lnTo>
                  <a:pt x="101" y="89"/>
                </a:lnTo>
                <a:lnTo>
                  <a:pt x="86" y="98"/>
                </a:lnTo>
                <a:lnTo>
                  <a:pt x="72" y="108"/>
                </a:lnTo>
                <a:lnTo>
                  <a:pt x="59" y="121"/>
                </a:lnTo>
                <a:lnTo>
                  <a:pt x="48" y="136"/>
                </a:lnTo>
                <a:lnTo>
                  <a:pt x="39" y="155"/>
                </a:lnTo>
                <a:lnTo>
                  <a:pt x="31" y="174"/>
                </a:lnTo>
                <a:lnTo>
                  <a:pt x="28" y="195"/>
                </a:lnTo>
                <a:lnTo>
                  <a:pt x="27" y="217"/>
                </a:lnTo>
                <a:lnTo>
                  <a:pt x="30" y="239"/>
                </a:lnTo>
                <a:lnTo>
                  <a:pt x="35" y="257"/>
                </a:lnTo>
                <a:lnTo>
                  <a:pt x="44" y="275"/>
                </a:lnTo>
                <a:lnTo>
                  <a:pt x="53" y="292"/>
                </a:lnTo>
                <a:lnTo>
                  <a:pt x="65" y="304"/>
                </a:lnTo>
                <a:lnTo>
                  <a:pt x="77" y="316"/>
                </a:lnTo>
                <a:lnTo>
                  <a:pt x="88" y="324"/>
                </a:lnTo>
                <a:lnTo>
                  <a:pt x="101" y="330"/>
                </a:lnTo>
                <a:lnTo>
                  <a:pt x="110" y="333"/>
                </a:lnTo>
                <a:lnTo>
                  <a:pt x="122" y="332"/>
                </a:lnTo>
                <a:lnTo>
                  <a:pt x="134" y="331"/>
                </a:lnTo>
                <a:lnTo>
                  <a:pt x="145" y="329"/>
                </a:lnTo>
                <a:lnTo>
                  <a:pt x="155" y="322"/>
                </a:lnTo>
                <a:lnTo>
                  <a:pt x="165" y="316"/>
                </a:lnTo>
                <a:lnTo>
                  <a:pt x="175" y="308"/>
                </a:lnTo>
                <a:lnTo>
                  <a:pt x="183" y="297"/>
                </a:lnTo>
                <a:lnTo>
                  <a:pt x="190" y="287"/>
                </a:lnTo>
                <a:lnTo>
                  <a:pt x="196" y="272"/>
                </a:lnTo>
                <a:lnTo>
                  <a:pt x="198" y="256"/>
                </a:lnTo>
                <a:lnTo>
                  <a:pt x="199" y="239"/>
                </a:lnTo>
                <a:lnTo>
                  <a:pt x="196" y="226"/>
                </a:lnTo>
                <a:lnTo>
                  <a:pt x="192" y="212"/>
                </a:lnTo>
                <a:lnTo>
                  <a:pt x="186" y="201"/>
                </a:lnTo>
                <a:lnTo>
                  <a:pt x="178" y="189"/>
                </a:lnTo>
                <a:lnTo>
                  <a:pt x="170" y="181"/>
                </a:lnTo>
                <a:lnTo>
                  <a:pt x="160" y="174"/>
                </a:lnTo>
                <a:lnTo>
                  <a:pt x="150" y="168"/>
                </a:lnTo>
                <a:lnTo>
                  <a:pt x="139" y="165"/>
                </a:lnTo>
                <a:lnTo>
                  <a:pt x="130" y="162"/>
                </a:lnTo>
                <a:lnTo>
                  <a:pt x="118" y="163"/>
                </a:lnTo>
                <a:lnTo>
                  <a:pt x="105" y="165"/>
                </a:lnTo>
                <a:lnTo>
                  <a:pt x="90" y="171"/>
                </a:lnTo>
                <a:lnTo>
                  <a:pt x="77" y="179"/>
                </a:lnTo>
                <a:lnTo>
                  <a:pt x="63" y="188"/>
                </a:lnTo>
                <a:lnTo>
                  <a:pt x="50" y="201"/>
                </a:lnTo>
                <a:lnTo>
                  <a:pt x="40" y="216"/>
                </a:lnTo>
                <a:lnTo>
                  <a:pt x="31" y="235"/>
                </a:lnTo>
                <a:lnTo>
                  <a:pt x="23" y="254"/>
                </a:lnTo>
                <a:lnTo>
                  <a:pt x="19" y="277"/>
                </a:lnTo>
                <a:lnTo>
                  <a:pt x="18" y="299"/>
                </a:lnTo>
                <a:lnTo>
                  <a:pt x="22" y="320"/>
                </a:lnTo>
                <a:lnTo>
                  <a:pt x="27" y="339"/>
                </a:lnTo>
                <a:lnTo>
                  <a:pt x="34" y="356"/>
                </a:lnTo>
                <a:lnTo>
                  <a:pt x="45" y="373"/>
                </a:lnTo>
                <a:lnTo>
                  <a:pt x="56" y="384"/>
                </a:lnTo>
                <a:lnTo>
                  <a:pt x="68" y="396"/>
                </a:lnTo>
                <a:lnTo>
                  <a:pt x="80" y="404"/>
                </a:lnTo>
                <a:lnTo>
                  <a:pt x="92" y="411"/>
                </a:lnTo>
                <a:lnTo>
                  <a:pt x="102" y="413"/>
                </a:lnTo>
                <a:lnTo>
                  <a:pt x="113" y="413"/>
                </a:lnTo>
                <a:lnTo>
                  <a:pt x="124" y="412"/>
                </a:lnTo>
                <a:lnTo>
                  <a:pt x="137" y="409"/>
                </a:lnTo>
                <a:lnTo>
                  <a:pt x="146" y="403"/>
                </a:lnTo>
                <a:lnTo>
                  <a:pt x="156" y="396"/>
                </a:lnTo>
                <a:lnTo>
                  <a:pt x="166" y="388"/>
                </a:lnTo>
                <a:lnTo>
                  <a:pt x="174" y="379"/>
                </a:lnTo>
                <a:lnTo>
                  <a:pt x="181" y="369"/>
                </a:lnTo>
                <a:lnTo>
                  <a:pt x="186" y="354"/>
                </a:lnTo>
                <a:lnTo>
                  <a:pt x="190" y="337"/>
                </a:lnTo>
                <a:lnTo>
                  <a:pt x="189" y="321"/>
                </a:lnTo>
                <a:lnTo>
                  <a:pt x="188" y="308"/>
                </a:lnTo>
                <a:lnTo>
                  <a:pt x="183" y="294"/>
                </a:lnTo>
                <a:lnTo>
                  <a:pt x="177" y="282"/>
                </a:lnTo>
                <a:lnTo>
                  <a:pt x="170" y="269"/>
                </a:lnTo>
                <a:lnTo>
                  <a:pt x="161" y="261"/>
                </a:lnTo>
                <a:lnTo>
                  <a:pt x="152" y="254"/>
                </a:lnTo>
                <a:lnTo>
                  <a:pt x="141" y="248"/>
                </a:lnTo>
                <a:lnTo>
                  <a:pt x="131" y="245"/>
                </a:lnTo>
                <a:lnTo>
                  <a:pt x="120" y="242"/>
                </a:lnTo>
                <a:lnTo>
                  <a:pt x="110" y="243"/>
                </a:lnTo>
                <a:lnTo>
                  <a:pt x="96" y="246"/>
                </a:lnTo>
                <a:lnTo>
                  <a:pt x="84" y="251"/>
                </a:lnTo>
                <a:lnTo>
                  <a:pt x="69" y="261"/>
                </a:lnTo>
                <a:lnTo>
                  <a:pt x="55" y="273"/>
                </a:lnTo>
                <a:lnTo>
                  <a:pt x="42" y="286"/>
                </a:lnTo>
                <a:lnTo>
                  <a:pt x="31" y="302"/>
                </a:lnTo>
                <a:lnTo>
                  <a:pt x="22" y="320"/>
                </a:lnTo>
                <a:lnTo>
                  <a:pt x="13" y="342"/>
                </a:lnTo>
                <a:lnTo>
                  <a:pt x="10" y="364"/>
                </a:lnTo>
                <a:lnTo>
                  <a:pt x="9" y="385"/>
                </a:lnTo>
                <a:lnTo>
                  <a:pt x="13" y="406"/>
                </a:lnTo>
                <a:lnTo>
                  <a:pt x="19" y="425"/>
                </a:lnTo>
                <a:lnTo>
                  <a:pt x="26" y="441"/>
                </a:lnTo>
                <a:lnTo>
                  <a:pt x="37" y="457"/>
                </a:lnTo>
                <a:lnTo>
                  <a:pt x="48" y="471"/>
                </a:lnTo>
                <a:lnTo>
                  <a:pt x="60" y="482"/>
                </a:lnTo>
                <a:lnTo>
                  <a:pt x="72" y="491"/>
                </a:lnTo>
                <a:lnTo>
                  <a:pt x="84" y="496"/>
                </a:lnTo>
                <a:lnTo>
                  <a:pt x="95" y="499"/>
                </a:lnTo>
                <a:lnTo>
                  <a:pt x="104" y="498"/>
                </a:lnTo>
                <a:lnTo>
                  <a:pt x="116" y="495"/>
                </a:lnTo>
                <a:lnTo>
                  <a:pt x="127" y="491"/>
                </a:lnTo>
                <a:lnTo>
                  <a:pt x="137" y="484"/>
                </a:lnTo>
                <a:lnTo>
                  <a:pt x="147" y="478"/>
                </a:lnTo>
                <a:lnTo>
                  <a:pt x="158" y="468"/>
                </a:lnTo>
                <a:lnTo>
                  <a:pt x="165" y="457"/>
                </a:lnTo>
                <a:lnTo>
                  <a:pt x="173" y="447"/>
                </a:lnTo>
                <a:lnTo>
                  <a:pt x="178" y="433"/>
                </a:lnTo>
                <a:lnTo>
                  <a:pt x="180" y="420"/>
                </a:lnTo>
                <a:lnTo>
                  <a:pt x="180" y="407"/>
                </a:lnTo>
                <a:lnTo>
                  <a:pt x="180" y="394"/>
                </a:lnTo>
                <a:lnTo>
                  <a:pt x="175" y="381"/>
                </a:lnTo>
                <a:lnTo>
                  <a:pt x="170" y="369"/>
                </a:lnTo>
                <a:lnTo>
                  <a:pt x="164" y="360"/>
                </a:lnTo>
                <a:lnTo>
                  <a:pt x="155" y="349"/>
                </a:lnTo>
                <a:lnTo>
                  <a:pt x="147" y="341"/>
                </a:lnTo>
                <a:lnTo>
                  <a:pt x="136" y="334"/>
                </a:lnTo>
                <a:lnTo>
                  <a:pt x="124" y="330"/>
                </a:lnTo>
                <a:lnTo>
                  <a:pt x="113" y="328"/>
                </a:lnTo>
                <a:lnTo>
                  <a:pt x="99" y="328"/>
                </a:lnTo>
                <a:lnTo>
                  <a:pt x="85" y="332"/>
                </a:lnTo>
                <a:lnTo>
                  <a:pt x="70" y="338"/>
                </a:lnTo>
                <a:lnTo>
                  <a:pt x="56" y="349"/>
                </a:lnTo>
                <a:lnTo>
                  <a:pt x="44" y="359"/>
                </a:lnTo>
                <a:lnTo>
                  <a:pt x="30" y="374"/>
                </a:lnTo>
                <a:lnTo>
                  <a:pt x="20" y="390"/>
                </a:lnTo>
                <a:lnTo>
                  <a:pt x="11" y="407"/>
                </a:lnTo>
                <a:lnTo>
                  <a:pt x="5" y="426"/>
                </a:lnTo>
                <a:lnTo>
                  <a:pt x="0" y="446"/>
                </a:lnTo>
                <a:lnTo>
                  <a:pt x="0" y="465"/>
                </a:lnTo>
                <a:lnTo>
                  <a:pt x="3" y="483"/>
                </a:lnTo>
                <a:lnTo>
                  <a:pt x="9" y="502"/>
                </a:lnTo>
                <a:lnTo>
                  <a:pt x="15" y="520"/>
                </a:lnTo>
                <a:lnTo>
                  <a:pt x="25" y="536"/>
                </a:lnTo>
                <a:lnTo>
                  <a:pt x="35" y="549"/>
                </a:lnTo>
                <a:lnTo>
                  <a:pt x="48" y="560"/>
                </a:lnTo>
                <a:lnTo>
                  <a:pt x="60" y="569"/>
                </a:lnTo>
                <a:lnTo>
                  <a:pt x="74" y="576"/>
                </a:lnTo>
                <a:lnTo>
                  <a:pt x="87" y="579"/>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3" name="Line 27"/>
          <p:cNvSpPr>
            <a:spLocks noChangeShapeType="1"/>
          </p:cNvSpPr>
          <p:nvPr/>
        </p:nvSpPr>
        <p:spPr bwMode="auto">
          <a:xfrm flipV="1">
            <a:off x="2703513" y="3322638"/>
            <a:ext cx="447675" cy="142875"/>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64" name="Line 28"/>
          <p:cNvSpPr>
            <a:spLocks noChangeShapeType="1"/>
          </p:cNvSpPr>
          <p:nvPr/>
        </p:nvSpPr>
        <p:spPr bwMode="auto">
          <a:xfrm flipV="1">
            <a:off x="2901950" y="3127375"/>
            <a:ext cx="49213" cy="547688"/>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65" name="Freeform 29"/>
          <p:cNvSpPr>
            <a:spLocks/>
          </p:cNvSpPr>
          <p:nvPr/>
        </p:nvSpPr>
        <p:spPr bwMode="auto">
          <a:xfrm>
            <a:off x="3155950" y="3162300"/>
            <a:ext cx="800100" cy="311150"/>
          </a:xfrm>
          <a:custGeom>
            <a:avLst/>
            <a:gdLst>
              <a:gd name="T0" fmla="*/ 793203 w 580"/>
              <a:gd name="T1" fmla="*/ 128033 h 209"/>
              <a:gd name="T2" fmla="*/ 762854 w 580"/>
              <a:gd name="T3" fmla="*/ 189072 h 209"/>
              <a:gd name="T4" fmla="*/ 698018 w 580"/>
              <a:gd name="T5" fmla="*/ 238201 h 209"/>
              <a:gd name="T6" fmla="*/ 609731 w 580"/>
              <a:gd name="T7" fmla="*/ 256066 h 209"/>
              <a:gd name="T8" fmla="*/ 531101 w 580"/>
              <a:gd name="T9" fmla="*/ 232246 h 209"/>
              <a:gd name="T10" fmla="*/ 475922 w 580"/>
              <a:gd name="T11" fmla="*/ 183117 h 209"/>
              <a:gd name="T12" fmla="*/ 452470 w 580"/>
              <a:gd name="T13" fmla="*/ 132499 h 209"/>
              <a:gd name="T14" fmla="*/ 457988 w 580"/>
              <a:gd name="T15" fmla="*/ 80393 h 209"/>
              <a:gd name="T16" fmla="*/ 486957 w 580"/>
              <a:gd name="T17" fmla="*/ 37219 h 209"/>
              <a:gd name="T18" fmla="*/ 533860 w 580"/>
              <a:gd name="T19" fmla="*/ 5955 h 209"/>
              <a:gd name="T20" fmla="*/ 597316 w 580"/>
              <a:gd name="T21" fmla="*/ 4466 h 209"/>
              <a:gd name="T22" fmla="*/ 649736 w 580"/>
              <a:gd name="T23" fmla="*/ 31264 h 209"/>
              <a:gd name="T24" fmla="*/ 680085 w 580"/>
              <a:gd name="T25" fmla="*/ 72949 h 209"/>
              <a:gd name="T26" fmla="*/ 686982 w 580"/>
              <a:gd name="T27" fmla="*/ 120589 h 209"/>
              <a:gd name="T28" fmla="*/ 663531 w 580"/>
              <a:gd name="T29" fmla="*/ 181628 h 209"/>
              <a:gd name="T30" fmla="*/ 611111 w 580"/>
              <a:gd name="T31" fmla="*/ 238201 h 209"/>
              <a:gd name="T32" fmla="*/ 529721 w 580"/>
              <a:gd name="T33" fmla="*/ 267976 h 209"/>
              <a:gd name="T34" fmla="*/ 444193 w 580"/>
              <a:gd name="T35" fmla="*/ 257555 h 209"/>
              <a:gd name="T36" fmla="*/ 379358 w 580"/>
              <a:gd name="T37" fmla="*/ 212892 h 209"/>
              <a:gd name="T38" fmla="*/ 343491 w 580"/>
              <a:gd name="T39" fmla="*/ 159297 h 209"/>
              <a:gd name="T40" fmla="*/ 342112 w 580"/>
              <a:gd name="T41" fmla="*/ 110168 h 209"/>
              <a:gd name="T42" fmla="*/ 362804 w 580"/>
              <a:gd name="T43" fmla="*/ 64017 h 209"/>
              <a:gd name="T44" fmla="*/ 402809 w 580"/>
              <a:gd name="T45" fmla="*/ 26798 h 209"/>
              <a:gd name="T46" fmla="*/ 469024 w 580"/>
              <a:gd name="T47" fmla="*/ 13399 h 209"/>
              <a:gd name="T48" fmla="*/ 521444 w 580"/>
              <a:gd name="T49" fmla="*/ 32753 h 209"/>
              <a:gd name="T50" fmla="*/ 558691 w 580"/>
              <a:gd name="T51" fmla="*/ 71460 h 209"/>
              <a:gd name="T52" fmla="*/ 575244 w 580"/>
              <a:gd name="T53" fmla="*/ 116123 h 209"/>
              <a:gd name="T54" fmla="*/ 562829 w 580"/>
              <a:gd name="T55" fmla="*/ 175673 h 209"/>
              <a:gd name="T56" fmla="*/ 521444 w 580"/>
              <a:gd name="T57" fmla="*/ 235223 h 209"/>
              <a:gd name="T58" fmla="*/ 448332 w 580"/>
              <a:gd name="T59" fmla="*/ 275420 h 209"/>
              <a:gd name="T60" fmla="*/ 357286 w 580"/>
              <a:gd name="T61" fmla="*/ 276909 h 209"/>
              <a:gd name="T62" fmla="*/ 284173 w 580"/>
              <a:gd name="T63" fmla="*/ 242667 h 209"/>
              <a:gd name="T64" fmla="*/ 241409 w 580"/>
              <a:gd name="T65" fmla="*/ 190561 h 209"/>
              <a:gd name="T66" fmla="*/ 228994 w 580"/>
              <a:gd name="T67" fmla="*/ 141432 h 209"/>
              <a:gd name="T68" fmla="*/ 242789 w 580"/>
              <a:gd name="T69" fmla="*/ 92303 h 209"/>
              <a:gd name="T70" fmla="*/ 275897 w 580"/>
              <a:gd name="T71" fmla="*/ 50618 h 209"/>
              <a:gd name="T72" fmla="*/ 333835 w 580"/>
              <a:gd name="T73" fmla="*/ 26798 h 209"/>
              <a:gd name="T74" fmla="*/ 393153 w 580"/>
              <a:gd name="T75" fmla="*/ 37219 h 209"/>
              <a:gd name="T76" fmla="*/ 438676 w 580"/>
              <a:gd name="T77" fmla="*/ 69972 h 209"/>
              <a:gd name="T78" fmla="*/ 460747 w 580"/>
              <a:gd name="T79" fmla="*/ 114634 h 209"/>
              <a:gd name="T80" fmla="*/ 459368 w 580"/>
              <a:gd name="T81" fmla="*/ 166741 h 209"/>
              <a:gd name="T82" fmla="*/ 422122 w 580"/>
              <a:gd name="T83" fmla="*/ 227780 h 209"/>
              <a:gd name="T84" fmla="*/ 357286 w 580"/>
              <a:gd name="T85" fmla="*/ 276909 h 209"/>
              <a:gd name="T86" fmla="*/ 267620 w 580"/>
              <a:gd name="T87" fmla="*/ 296262 h 209"/>
              <a:gd name="T88" fmla="*/ 190369 w 580"/>
              <a:gd name="T89" fmla="*/ 270954 h 209"/>
              <a:gd name="T90" fmla="*/ 133810 w 580"/>
              <a:gd name="T91" fmla="*/ 220336 h 209"/>
              <a:gd name="T92" fmla="*/ 110359 w 580"/>
              <a:gd name="T93" fmla="*/ 168229 h 209"/>
              <a:gd name="T94" fmla="*/ 121394 w 580"/>
              <a:gd name="T95" fmla="*/ 120589 h 209"/>
              <a:gd name="T96" fmla="*/ 153123 w 580"/>
              <a:gd name="T97" fmla="*/ 74438 h 209"/>
              <a:gd name="T98" fmla="*/ 201404 w 580"/>
              <a:gd name="T99" fmla="*/ 44663 h 209"/>
              <a:gd name="T100" fmla="*/ 255204 w 580"/>
              <a:gd name="T101" fmla="*/ 41685 h 209"/>
              <a:gd name="T102" fmla="*/ 302107 w 580"/>
              <a:gd name="T103" fmla="*/ 65505 h 209"/>
              <a:gd name="T104" fmla="*/ 337973 w 580"/>
              <a:gd name="T105" fmla="*/ 107190 h 209"/>
              <a:gd name="T106" fmla="*/ 346250 w 580"/>
              <a:gd name="T107" fmla="*/ 162274 h 209"/>
              <a:gd name="T108" fmla="*/ 317281 w 580"/>
              <a:gd name="T109" fmla="*/ 226291 h 209"/>
              <a:gd name="T110" fmla="*/ 260722 w 580"/>
              <a:gd name="T111" fmla="*/ 279886 h 209"/>
              <a:gd name="T112" fmla="*/ 183471 w 580"/>
              <a:gd name="T113" fmla="*/ 309661 h 209"/>
              <a:gd name="T114" fmla="*/ 106220 w 580"/>
              <a:gd name="T115" fmla="*/ 296262 h 209"/>
              <a:gd name="T116" fmla="*/ 41384 w 580"/>
              <a:gd name="T117" fmla="*/ 257555 h 209"/>
              <a:gd name="T118" fmla="*/ 4138 w 580"/>
              <a:gd name="T119" fmla="*/ 199493 h 20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80" h="209">
                <a:moveTo>
                  <a:pt x="579" y="61"/>
                </a:moveTo>
                <a:lnTo>
                  <a:pt x="578" y="73"/>
                </a:lnTo>
                <a:lnTo>
                  <a:pt x="575" y="86"/>
                </a:lnTo>
                <a:lnTo>
                  <a:pt x="570" y="99"/>
                </a:lnTo>
                <a:lnTo>
                  <a:pt x="563" y="114"/>
                </a:lnTo>
                <a:lnTo>
                  <a:pt x="553" y="127"/>
                </a:lnTo>
                <a:lnTo>
                  <a:pt x="540" y="141"/>
                </a:lnTo>
                <a:lnTo>
                  <a:pt x="524" y="151"/>
                </a:lnTo>
                <a:lnTo>
                  <a:pt x="506" y="160"/>
                </a:lnTo>
                <a:lnTo>
                  <a:pt x="486" y="168"/>
                </a:lnTo>
                <a:lnTo>
                  <a:pt x="464" y="172"/>
                </a:lnTo>
                <a:lnTo>
                  <a:pt x="442" y="172"/>
                </a:lnTo>
                <a:lnTo>
                  <a:pt x="421" y="169"/>
                </a:lnTo>
                <a:lnTo>
                  <a:pt x="402" y="164"/>
                </a:lnTo>
                <a:lnTo>
                  <a:pt x="385" y="156"/>
                </a:lnTo>
                <a:lnTo>
                  <a:pt x="368" y="146"/>
                </a:lnTo>
                <a:lnTo>
                  <a:pt x="357" y="135"/>
                </a:lnTo>
                <a:lnTo>
                  <a:pt x="345" y="123"/>
                </a:lnTo>
                <a:lnTo>
                  <a:pt x="337" y="111"/>
                </a:lnTo>
                <a:lnTo>
                  <a:pt x="330" y="99"/>
                </a:lnTo>
                <a:lnTo>
                  <a:pt x="328" y="89"/>
                </a:lnTo>
                <a:lnTo>
                  <a:pt x="328" y="78"/>
                </a:lnTo>
                <a:lnTo>
                  <a:pt x="329" y="66"/>
                </a:lnTo>
                <a:lnTo>
                  <a:pt x="332" y="54"/>
                </a:lnTo>
                <a:lnTo>
                  <a:pt x="338" y="45"/>
                </a:lnTo>
                <a:lnTo>
                  <a:pt x="345" y="35"/>
                </a:lnTo>
                <a:lnTo>
                  <a:pt x="353" y="25"/>
                </a:lnTo>
                <a:lnTo>
                  <a:pt x="363" y="17"/>
                </a:lnTo>
                <a:lnTo>
                  <a:pt x="373" y="9"/>
                </a:lnTo>
                <a:lnTo>
                  <a:pt x="387" y="4"/>
                </a:lnTo>
                <a:lnTo>
                  <a:pt x="404" y="1"/>
                </a:lnTo>
                <a:lnTo>
                  <a:pt x="420" y="0"/>
                </a:lnTo>
                <a:lnTo>
                  <a:pt x="433" y="3"/>
                </a:lnTo>
                <a:lnTo>
                  <a:pt x="447" y="8"/>
                </a:lnTo>
                <a:lnTo>
                  <a:pt x="459" y="14"/>
                </a:lnTo>
                <a:lnTo>
                  <a:pt x="471" y="21"/>
                </a:lnTo>
                <a:lnTo>
                  <a:pt x="480" y="30"/>
                </a:lnTo>
                <a:lnTo>
                  <a:pt x="486" y="39"/>
                </a:lnTo>
                <a:lnTo>
                  <a:pt x="493" y="49"/>
                </a:lnTo>
                <a:lnTo>
                  <a:pt x="496" y="60"/>
                </a:lnTo>
                <a:lnTo>
                  <a:pt x="499" y="69"/>
                </a:lnTo>
                <a:lnTo>
                  <a:pt x="498" y="81"/>
                </a:lnTo>
                <a:lnTo>
                  <a:pt x="495" y="95"/>
                </a:lnTo>
                <a:lnTo>
                  <a:pt x="490" y="107"/>
                </a:lnTo>
                <a:lnTo>
                  <a:pt x="481" y="122"/>
                </a:lnTo>
                <a:lnTo>
                  <a:pt x="471" y="136"/>
                </a:lnTo>
                <a:lnTo>
                  <a:pt x="458" y="149"/>
                </a:lnTo>
                <a:lnTo>
                  <a:pt x="443" y="160"/>
                </a:lnTo>
                <a:lnTo>
                  <a:pt x="424" y="169"/>
                </a:lnTo>
                <a:lnTo>
                  <a:pt x="405" y="177"/>
                </a:lnTo>
                <a:lnTo>
                  <a:pt x="384" y="180"/>
                </a:lnTo>
                <a:lnTo>
                  <a:pt x="362" y="181"/>
                </a:lnTo>
                <a:lnTo>
                  <a:pt x="340" y="178"/>
                </a:lnTo>
                <a:lnTo>
                  <a:pt x="322" y="173"/>
                </a:lnTo>
                <a:lnTo>
                  <a:pt x="304" y="164"/>
                </a:lnTo>
                <a:lnTo>
                  <a:pt x="287" y="155"/>
                </a:lnTo>
                <a:lnTo>
                  <a:pt x="275" y="143"/>
                </a:lnTo>
                <a:lnTo>
                  <a:pt x="263" y="131"/>
                </a:lnTo>
                <a:lnTo>
                  <a:pt x="255" y="120"/>
                </a:lnTo>
                <a:lnTo>
                  <a:pt x="249" y="107"/>
                </a:lnTo>
                <a:lnTo>
                  <a:pt x="246" y="98"/>
                </a:lnTo>
                <a:lnTo>
                  <a:pt x="247" y="86"/>
                </a:lnTo>
                <a:lnTo>
                  <a:pt x="248" y="74"/>
                </a:lnTo>
                <a:lnTo>
                  <a:pt x="250" y="63"/>
                </a:lnTo>
                <a:lnTo>
                  <a:pt x="257" y="53"/>
                </a:lnTo>
                <a:lnTo>
                  <a:pt x="263" y="43"/>
                </a:lnTo>
                <a:lnTo>
                  <a:pt x="271" y="33"/>
                </a:lnTo>
                <a:lnTo>
                  <a:pt x="282" y="25"/>
                </a:lnTo>
                <a:lnTo>
                  <a:pt x="292" y="18"/>
                </a:lnTo>
                <a:lnTo>
                  <a:pt x="307" y="12"/>
                </a:lnTo>
                <a:lnTo>
                  <a:pt x="323" y="10"/>
                </a:lnTo>
                <a:lnTo>
                  <a:pt x="340" y="9"/>
                </a:lnTo>
                <a:lnTo>
                  <a:pt x="353" y="12"/>
                </a:lnTo>
                <a:lnTo>
                  <a:pt x="367" y="16"/>
                </a:lnTo>
                <a:lnTo>
                  <a:pt x="378" y="22"/>
                </a:lnTo>
                <a:lnTo>
                  <a:pt x="390" y="30"/>
                </a:lnTo>
                <a:lnTo>
                  <a:pt x="398" y="38"/>
                </a:lnTo>
                <a:lnTo>
                  <a:pt x="405" y="48"/>
                </a:lnTo>
                <a:lnTo>
                  <a:pt x="411" y="58"/>
                </a:lnTo>
                <a:lnTo>
                  <a:pt x="414" y="69"/>
                </a:lnTo>
                <a:lnTo>
                  <a:pt x="417" y="78"/>
                </a:lnTo>
                <a:lnTo>
                  <a:pt x="416" y="90"/>
                </a:lnTo>
                <a:lnTo>
                  <a:pt x="414" y="103"/>
                </a:lnTo>
                <a:lnTo>
                  <a:pt x="408" y="118"/>
                </a:lnTo>
                <a:lnTo>
                  <a:pt x="400" y="131"/>
                </a:lnTo>
                <a:lnTo>
                  <a:pt x="391" y="145"/>
                </a:lnTo>
                <a:lnTo>
                  <a:pt x="378" y="158"/>
                </a:lnTo>
                <a:lnTo>
                  <a:pt x="363" y="168"/>
                </a:lnTo>
                <a:lnTo>
                  <a:pt x="344" y="177"/>
                </a:lnTo>
                <a:lnTo>
                  <a:pt x="325" y="185"/>
                </a:lnTo>
                <a:lnTo>
                  <a:pt x="302" y="189"/>
                </a:lnTo>
                <a:lnTo>
                  <a:pt x="280" y="190"/>
                </a:lnTo>
                <a:lnTo>
                  <a:pt x="259" y="186"/>
                </a:lnTo>
                <a:lnTo>
                  <a:pt x="240" y="181"/>
                </a:lnTo>
                <a:lnTo>
                  <a:pt x="223" y="174"/>
                </a:lnTo>
                <a:lnTo>
                  <a:pt x="206" y="163"/>
                </a:lnTo>
                <a:lnTo>
                  <a:pt x="195" y="152"/>
                </a:lnTo>
                <a:lnTo>
                  <a:pt x="183" y="140"/>
                </a:lnTo>
                <a:lnTo>
                  <a:pt x="175" y="128"/>
                </a:lnTo>
                <a:lnTo>
                  <a:pt x="168" y="116"/>
                </a:lnTo>
                <a:lnTo>
                  <a:pt x="166" y="106"/>
                </a:lnTo>
                <a:lnTo>
                  <a:pt x="166" y="95"/>
                </a:lnTo>
                <a:lnTo>
                  <a:pt x="167" y="84"/>
                </a:lnTo>
                <a:lnTo>
                  <a:pt x="170" y="71"/>
                </a:lnTo>
                <a:lnTo>
                  <a:pt x="176" y="62"/>
                </a:lnTo>
                <a:lnTo>
                  <a:pt x="183" y="52"/>
                </a:lnTo>
                <a:lnTo>
                  <a:pt x="191" y="42"/>
                </a:lnTo>
                <a:lnTo>
                  <a:pt x="200" y="34"/>
                </a:lnTo>
                <a:lnTo>
                  <a:pt x="210" y="27"/>
                </a:lnTo>
                <a:lnTo>
                  <a:pt x="225" y="22"/>
                </a:lnTo>
                <a:lnTo>
                  <a:pt x="242" y="18"/>
                </a:lnTo>
                <a:lnTo>
                  <a:pt x="258" y="19"/>
                </a:lnTo>
                <a:lnTo>
                  <a:pt x="271" y="20"/>
                </a:lnTo>
                <a:lnTo>
                  <a:pt x="285" y="25"/>
                </a:lnTo>
                <a:lnTo>
                  <a:pt x="297" y="31"/>
                </a:lnTo>
                <a:lnTo>
                  <a:pt x="310" y="38"/>
                </a:lnTo>
                <a:lnTo>
                  <a:pt x="318" y="47"/>
                </a:lnTo>
                <a:lnTo>
                  <a:pt x="325" y="56"/>
                </a:lnTo>
                <a:lnTo>
                  <a:pt x="331" y="67"/>
                </a:lnTo>
                <a:lnTo>
                  <a:pt x="334" y="77"/>
                </a:lnTo>
                <a:lnTo>
                  <a:pt x="337" y="88"/>
                </a:lnTo>
                <a:lnTo>
                  <a:pt x="336" y="98"/>
                </a:lnTo>
                <a:lnTo>
                  <a:pt x="333" y="112"/>
                </a:lnTo>
                <a:lnTo>
                  <a:pt x="328" y="124"/>
                </a:lnTo>
                <a:lnTo>
                  <a:pt x="318" y="139"/>
                </a:lnTo>
                <a:lnTo>
                  <a:pt x="306" y="153"/>
                </a:lnTo>
                <a:lnTo>
                  <a:pt x="293" y="166"/>
                </a:lnTo>
                <a:lnTo>
                  <a:pt x="277" y="177"/>
                </a:lnTo>
                <a:lnTo>
                  <a:pt x="259" y="186"/>
                </a:lnTo>
                <a:lnTo>
                  <a:pt x="237" y="195"/>
                </a:lnTo>
                <a:lnTo>
                  <a:pt x="215" y="198"/>
                </a:lnTo>
                <a:lnTo>
                  <a:pt x="194" y="199"/>
                </a:lnTo>
                <a:lnTo>
                  <a:pt x="173" y="195"/>
                </a:lnTo>
                <a:lnTo>
                  <a:pt x="154" y="189"/>
                </a:lnTo>
                <a:lnTo>
                  <a:pt x="138" y="182"/>
                </a:lnTo>
                <a:lnTo>
                  <a:pt x="122" y="171"/>
                </a:lnTo>
                <a:lnTo>
                  <a:pt x="108" y="160"/>
                </a:lnTo>
                <a:lnTo>
                  <a:pt x="97" y="148"/>
                </a:lnTo>
                <a:lnTo>
                  <a:pt x="88" y="136"/>
                </a:lnTo>
                <a:lnTo>
                  <a:pt x="83" y="124"/>
                </a:lnTo>
                <a:lnTo>
                  <a:pt x="80" y="113"/>
                </a:lnTo>
                <a:lnTo>
                  <a:pt x="81" y="104"/>
                </a:lnTo>
                <a:lnTo>
                  <a:pt x="84" y="92"/>
                </a:lnTo>
                <a:lnTo>
                  <a:pt x="88" y="81"/>
                </a:lnTo>
                <a:lnTo>
                  <a:pt x="95" y="71"/>
                </a:lnTo>
                <a:lnTo>
                  <a:pt x="101" y="61"/>
                </a:lnTo>
                <a:lnTo>
                  <a:pt x="111" y="50"/>
                </a:lnTo>
                <a:lnTo>
                  <a:pt x="122" y="43"/>
                </a:lnTo>
                <a:lnTo>
                  <a:pt x="132" y="35"/>
                </a:lnTo>
                <a:lnTo>
                  <a:pt x="146" y="30"/>
                </a:lnTo>
                <a:lnTo>
                  <a:pt x="159" y="28"/>
                </a:lnTo>
                <a:lnTo>
                  <a:pt x="172" y="28"/>
                </a:lnTo>
                <a:lnTo>
                  <a:pt x="185" y="28"/>
                </a:lnTo>
                <a:lnTo>
                  <a:pt x="198" y="33"/>
                </a:lnTo>
                <a:lnTo>
                  <a:pt x="210" y="38"/>
                </a:lnTo>
                <a:lnTo>
                  <a:pt x="219" y="44"/>
                </a:lnTo>
                <a:lnTo>
                  <a:pt x="230" y="53"/>
                </a:lnTo>
                <a:lnTo>
                  <a:pt x="238" y="61"/>
                </a:lnTo>
                <a:lnTo>
                  <a:pt x="245" y="72"/>
                </a:lnTo>
                <a:lnTo>
                  <a:pt x="249" y="84"/>
                </a:lnTo>
                <a:lnTo>
                  <a:pt x="251" y="95"/>
                </a:lnTo>
                <a:lnTo>
                  <a:pt x="251" y="109"/>
                </a:lnTo>
                <a:lnTo>
                  <a:pt x="247" y="123"/>
                </a:lnTo>
                <a:lnTo>
                  <a:pt x="241" y="138"/>
                </a:lnTo>
                <a:lnTo>
                  <a:pt x="230" y="152"/>
                </a:lnTo>
                <a:lnTo>
                  <a:pt x="220" y="164"/>
                </a:lnTo>
                <a:lnTo>
                  <a:pt x="205" y="178"/>
                </a:lnTo>
                <a:lnTo>
                  <a:pt x="189" y="188"/>
                </a:lnTo>
                <a:lnTo>
                  <a:pt x="172" y="197"/>
                </a:lnTo>
                <a:lnTo>
                  <a:pt x="153" y="203"/>
                </a:lnTo>
                <a:lnTo>
                  <a:pt x="133" y="208"/>
                </a:lnTo>
                <a:lnTo>
                  <a:pt x="114" y="208"/>
                </a:lnTo>
                <a:lnTo>
                  <a:pt x="96" y="205"/>
                </a:lnTo>
                <a:lnTo>
                  <a:pt x="77" y="199"/>
                </a:lnTo>
                <a:lnTo>
                  <a:pt x="59" y="193"/>
                </a:lnTo>
                <a:lnTo>
                  <a:pt x="43" y="183"/>
                </a:lnTo>
                <a:lnTo>
                  <a:pt x="30" y="173"/>
                </a:lnTo>
                <a:lnTo>
                  <a:pt x="19" y="160"/>
                </a:lnTo>
                <a:lnTo>
                  <a:pt x="10" y="148"/>
                </a:lnTo>
                <a:lnTo>
                  <a:pt x="3" y="134"/>
                </a:lnTo>
                <a:lnTo>
                  <a:pt x="0" y="121"/>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6" name="Oval 30"/>
          <p:cNvSpPr>
            <a:spLocks noChangeArrowheads="1"/>
          </p:cNvSpPr>
          <p:nvPr/>
        </p:nvSpPr>
        <p:spPr bwMode="auto">
          <a:xfrm>
            <a:off x="2860675" y="3344863"/>
            <a:ext cx="107950" cy="115887"/>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14367" name="Freeform 31"/>
          <p:cNvSpPr>
            <a:spLocks/>
          </p:cNvSpPr>
          <p:nvPr/>
        </p:nvSpPr>
        <p:spPr bwMode="auto">
          <a:xfrm>
            <a:off x="1833563" y="2282825"/>
            <a:ext cx="287337" cy="862013"/>
          </a:xfrm>
          <a:custGeom>
            <a:avLst/>
            <a:gdLst>
              <a:gd name="T0" fmla="*/ 118234 w 209"/>
              <a:gd name="T1" fmla="*/ 5945 h 580"/>
              <a:gd name="T2" fmla="*/ 174602 w 209"/>
              <a:gd name="T3" fmla="*/ 38642 h 580"/>
              <a:gd name="T4" fmla="*/ 219971 w 209"/>
              <a:gd name="T5" fmla="*/ 108495 h 580"/>
              <a:gd name="T6" fmla="*/ 236469 w 209"/>
              <a:gd name="T7" fmla="*/ 203613 h 580"/>
              <a:gd name="T8" fmla="*/ 214472 w 209"/>
              <a:gd name="T9" fmla="*/ 288328 h 580"/>
              <a:gd name="T10" fmla="*/ 169103 w 209"/>
              <a:gd name="T11" fmla="*/ 347778 h 580"/>
              <a:gd name="T12" fmla="*/ 122359 w 209"/>
              <a:gd name="T13" fmla="*/ 373044 h 580"/>
              <a:gd name="T14" fmla="*/ 74240 w 209"/>
              <a:gd name="T15" fmla="*/ 367099 h 580"/>
              <a:gd name="T16" fmla="*/ 34370 w 209"/>
              <a:gd name="T17" fmla="*/ 335888 h 580"/>
              <a:gd name="T18" fmla="*/ 5499 w 209"/>
              <a:gd name="T19" fmla="*/ 285356 h 580"/>
              <a:gd name="T20" fmla="*/ 4124 w 209"/>
              <a:gd name="T21" fmla="*/ 216989 h 580"/>
              <a:gd name="T22" fmla="*/ 28871 w 209"/>
              <a:gd name="T23" fmla="*/ 160513 h 580"/>
              <a:gd name="T24" fmla="*/ 67366 w 209"/>
              <a:gd name="T25" fmla="*/ 127816 h 580"/>
              <a:gd name="T26" fmla="*/ 111360 w 209"/>
              <a:gd name="T27" fmla="*/ 120385 h 580"/>
              <a:gd name="T28" fmla="*/ 167728 w 209"/>
              <a:gd name="T29" fmla="*/ 145650 h 580"/>
              <a:gd name="T30" fmla="*/ 219971 w 209"/>
              <a:gd name="T31" fmla="*/ 202127 h 580"/>
              <a:gd name="T32" fmla="*/ 247467 w 209"/>
              <a:gd name="T33" fmla="*/ 289815 h 580"/>
              <a:gd name="T34" fmla="*/ 237844 w 209"/>
              <a:gd name="T35" fmla="*/ 381961 h 580"/>
              <a:gd name="T36" fmla="*/ 196599 w 209"/>
              <a:gd name="T37" fmla="*/ 451814 h 580"/>
              <a:gd name="T38" fmla="*/ 147106 w 209"/>
              <a:gd name="T39" fmla="*/ 490456 h 580"/>
              <a:gd name="T40" fmla="*/ 101737 w 209"/>
              <a:gd name="T41" fmla="*/ 491942 h 580"/>
              <a:gd name="T42" fmla="*/ 59117 w 209"/>
              <a:gd name="T43" fmla="*/ 469648 h 580"/>
              <a:gd name="T44" fmla="*/ 24747 w 209"/>
              <a:gd name="T45" fmla="*/ 426548 h 580"/>
              <a:gd name="T46" fmla="*/ 12373 w 209"/>
              <a:gd name="T47" fmla="*/ 355209 h 580"/>
              <a:gd name="T48" fmla="*/ 30246 w 209"/>
              <a:gd name="T49" fmla="*/ 298732 h 580"/>
              <a:gd name="T50" fmla="*/ 65991 w 209"/>
              <a:gd name="T51" fmla="*/ 258604 h 580"/>
              <a:gd name="T52" fmla="*/ 107236 w 209"/>
              <a:gd name="T53" fmla="*/ 240769 h 580"/>
              <a:gd name="T54" fmla="*/ 162229 w 209"/>
              <a:gd name="T55" fmla="*/ 254145 h 580"/>
              <a:gd name="T56" fmla="*/ 217221 w 209"/>
              <a:gd name="T57" fmla="*/ 298732 h 580"/>
              <a:gd name="T58" fmla="*/ 254341 w 209"/>
              <a:gd name="T59" fmla="*/ 377502 h 580"/>
              <a:gd name="T60" fmla="*/ 255716 w 209"/>
              <a:gd name="T61" fmla="*/ 475593 h 580"/>
              <a:gd name="T62" fmla="*/ 224095 w 209"/>
              <a:gd name="T63" fmla="*/ 554364 h 580"/>
              <a:gd name="T64" fmla="*/ 175977 w 209"/>
              <a:gd name="T65" fmla="*/ 600437 h 580"/>
              <a:gd name="T66" fmla="*/ 130608 w 209"/>
              <a:gd name="T67" fmla="*/ 613813 h 580"/>
              <a:gd name="T68" fmla="*/ 85239 w 209"/>
              <a:gd name="T69" fmla="*/ 598950 h 580"/>
              <a:gd name="T70" fmla="*/ 46744 w 209"/>
              <a:gd name="T71" fmla="*/ 563281 h 580"/>
              <a:gd name="T72" fmla="*/ 24747 w 209"/>
              <a:gd name="T73" fmla="*/ 500859 h 580"/>
              <a:gd name="T74" fmla="*/ 34370 w 209"/>
              <a:gd name="T75" fmla="*/ 436951 h 580"/>
              <a:gd name="T76" fmla="*/ 64616 w 209"/>
              <a:gd name="T77" fmla="*/ 387906 h 580"/>
              <a:gd name="T78" fmla="*/ 105861 w 209"/>
              <a:gd name="T79" fmla="*/ 364126 h 580"/>
              <a:gd name="T80" fmla="*/ 153980 w 209"/>
              <a:gd name="T81" fmla="*/ 365612 h 580"/>
              <a:gd name="T82" fmla="*/ 210347 w 209"/>
              <a:gd name="T83" fmla="*/ 405741 h 580"/>
              <a:gd name="T84" fmla="*/ 255716 w 209"/>
              <a:gd name="T85" fmla="*/ 475593 h 580"/>
              <a:gd name="T86" fmla="*/ 273589 w 209"/>
              <a:gd name="T87" fmla="*/ 572198 h 580"/>
              <a:gd name="T88" fmla="*/ 250217 w 209"/>
              <a:gd name="T89" fmla="*/ 655427 h 580"/>
              <a:gd name="T90" fmla="*/ 203473 w 209"/>
              <a:gd name="T91" fmla="*/ 716363 h 580"/>
              <a:gd name="T92" fmla="*/ 155354 w 209"/>
              <a:gd name="T93" fmla="*/ 741628 h 580"/>
              <a:gd name="T94" fmla="*/ 111360 w 209"/>
              <a:gd name="T95" fmla="*/ 729739 h 580"/>
              <a:gd name="T96" fmla="*/ 68741 w 209"/>
              <a:gd name="T97" fmla="*/ 695555 h 580"/>
              <a:gd name="T98" fmla="*/ 41245 w 209"/>
              <a:gd name="T99" fmla="*/ 643537 h 580"/>
              <a:gd name="T100" fmla="*/ 38495 w 209"/>
              <a:gd name="T101" fmla="*/ 585574 h 580"/>
              <a:gd name="T102" fmla="*/ 60492 w 209"/>
              <a:gd name="T103" fmla="*/ 535043 h 580"/>
              <a:gd name="T104" fmla="*/ 98987 w 209"/>
              <a:gd name="T105" fmla="*/ 496401 h 580"/>
              <a:gd name="T106" fmla="*/ 149855 w 209"/>
              <a:gd name="T107" fmla="*/ 487483 h 580"/>
              <a:gd name="T108" fmla="*/ 208972 w 209"/>
              <a:gd name="T109" fmla="*/ 518694 h 580"/>
              <a:gd name="T110" fmla="*/ 258466 w 209"/>
              <a:gd name="T111" fmla="*/ 579629 h 580"/>
              <a:gd name="T112" fmla="*/ 285962 w 209"/>
              <a:gd name="T113" fmla="*/ 662858 h 580"/>
              <a:gd name="T114" fmla="*/ 273589 w 209"/>
              <a:gd name="T115" fmla="*/ 746087 h 580"/>
              <a:gd name="T116" fmla="*/ 237844 w 209"/>
              <a:gd name="T117" fmla="*/ 815940 h 580"/>
              <a:gd name="T118" fmla="*/ 184226 w 209"/>
              <a:gd name="T119" fmla="*/ 856068 h 5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09" h="580">
                <a:moveTo>
                  <a:pt x="61" y="0"/>
                </a:moveTo>
                <a:lnTo>
                  <a:pt x="73" y="1"/>
                </a:lnTo>
                <a:lnTo>
                  <a:pt x="86" y="4"/>
                </a:lnTo>
                <a:lnTo>
                  <a:pt x="99" y="9"/>
                </a:lnTo>
                <a:lnTo>
                  <a:pt x="114" y="16"/>
                </a:lnTo>
                <a:lnTo>
                  <a:pt x="127" y="26"/>
                </a:lnTo>
                <a:lnTo>
                  <a:pt x="141" y="39"/>
                </a:lnTo>
                <a:lnTo>
                  <a:pt x="151" y="55"/>
                </a:lnTo>
                <a:lnTo>
                  <a:pt x="160" y="73"/>
                </a:lnTo>
                <a:lnTo>
                  <a:pt x="168" y="93"/>
                </a:lnTo>
                <a:lnTo>
                  <a:pt x="172" y="115"/>
                </a:lnTo>
                <a:lnTo>
                  <a:pt x="172" y="137"/>
                </a:lnTo>
                <a:lnTo>
                  <a:pt x="169" y="158"/>
                </a:lnTo>
                <a:lnTo>
                  <a:pt x="164" y="177"/>
                </a:lnTo>
                <a:lnTo>
                  <a:pt x="156" y="194"/>
                </a:lnTo>
                <a:lnTo>
                  <a:pt x="146" y="211"/>
                </a:lnTo>
                <a:lnTo>
                  <a:pt x="135" y="222"/>
                </a:lnTo>
                <a:lnTo>
                  <a:pt x="123" y="234"/>
                </a:lnTo>
                <a:lnTo>
                  <a:pt x="111" y="242"/>
                </a:lnTo>
                <a:lnTo>
                  <a:pt x="99" y="249"/>
                </a:lnTo>
                <a:lnTo>
                  <a:pt x="89" y="251"/>
                </a:lnTo>
                <a:lnTo>
                  <a:pt x="78" y="251"/>
                </a:lnTo>
                <a:lnTo>
                  <a:pt x="66" y="250"/>
                </a:lnTo>
                <a:lnTo>
                  <a:pt x="54" y="247"/>
                </a:lnTo>
                <a:lnTo>
                  <a:pt x="45" y="241"/>
                </a:lnTo>
                <a:lnTo>
                  <a:pt x="35" y="234"/>
                </a:lnTo>
                <a:lnTo>
                  <a:pt x="25" y="226"/>
                </a:lnTo>
                <a:lnTo>
                  <a:pt x="17" y="216"/>
                </a:lnTo>
                <a:lnTo>
                  <a:pt x="9" y="206"/>
                </a:lnTo>
                <a:lnTo>
                  <a:pt x="4" y="192"/>
                </a:lnTo>
                <a:lnTo>
                  <a:pt x="1" y="175"/>
                </a:lnTo>
                <a:lnTo>
                  <a:pt x="0" y="159"/>
                </a:lnTo>
                <a:lnTo>
                  <a:pt x="3" y="146"/>
                </a:lnTo>
                <a:lnTo>
                  <a:pt x="8" y="132"/>
                </a:lnTo>
                <a:lnTo>
                  <a:pt x="14" y="120"/>
                </a:lnTo>
                <a:lnTo>
                  <a:pt x="21" y="108"/>
                </a:lnTo>
                <a:lnTo>
                  <a:pt x="30" y="99"/>
                </a:lnTo>
                <a:lnTo>
                  <a:pt x="39" y="93"/>
                </a:lnTo>
                <a:lnTo>
                  <a:pt x="49" y="86"/>
                </a:lnTo>
                <a:lnTo>
                  <a:pt x="60" y="83"/>
                </a:lnTo>
                <a:lnTo>
                  <a:pt x="69" y="80"/>
                </a:lnTo>
                <a:lnTo>
                  <a:pt x="81" y="81"/>
                </a:lnTo>
                <a:lnTo>
                  <a:pt x="95" y="84"/>
                </a:lnTo>
                <a:lnTo>
                  <a:pt x="107" y="89"/>
                </a:lnTo>
                <a:lnTo>
                  <a:pt x="122" y="98"/>
                </a:lnTo>
                <a:lnTo>
                  <a:pt x="136" y="108"/>
                </a:lnTo>
                <a:lnTo>
                  <a:pt x="149" y="121"/>
                </a:lnTo>
                <a:lnTo>
                  <a:pt x="160" y="136"/>
                </a:lnTo>
                <a:lnTo>
                  <a:pt x="169" y="155"/>
                </a:lnTo>
                <a:lnTo>
                  <a:pt x="177" y="174"/>
                </a:lnTo>
                <a:lnTo>
                  <a:pt x="180" y="195"/>
                </a:lnTo>
                <a:lnTo>
                  <a:pt x="181" y="217"/>
                </a:lnTo>
                <a:lnTo>
                  <a:pt x="178" y="239"/>
                </a:lnTo>
                <a:lnTo>
                  <a:pt x="173" y="257"/>
                </a:lnTo>
                <a:lnTo>
                  <a:pt x="164" y="275"/>
                </a:lnTo>
                <a:lnTo>
                  <a:pt x="155" y="292"/>
                </a:lnTo>
                <a:lnTo>
                  <a:pt x="143" y="304"/>
                </a:lnTo>
                <a:lnTo>
                  <a:pt x="131" y="316"/>
                </a:lnTo>
                <a:lnTo>
                  <a:pt x="120" y="324"/>
                </a:lnTo>
                <a:lnTo>
                  <a:pt x="107" y="330"/>
                </a:lnTo>
                <a:lnTo>
                  <a:pt x="98" y="333"/>
                </a:lnTo>
                <a:lnTo>
                  <a:pt x="86" y="332"/>
                </a:lnTo>
                <a:lnTo>
                  <a:pt x="74" y="331"/>
                </a:lnTo>
                <a:lnTo>
                  <a:pt x="63" y="329"/>
                </a:lnTo>
                <a:lnTo>
                  <a:pt x="53" y="322"/>
                </a:lnTo>
                <a:lnTo>
                  <a:pt x="43" y="316"/>
                </a:lnTo>
                <a:lnTo>
                  <a:pt x="33" y="308"/>
                </a:lnTo>
                <a:lnTo>
                  <a:pt x="25" y="297"/>
                </a:lnTo>
                <a:lnTo>
                  <a:pt x="18" y="287"/>
                </a:lnTo>
                <a:lnTo>
                  <a:pt x="12" y="272"/>
                </a:lnTo>
                <a:lnTo>
                  <a:pt x="10" y="256"/>
                </a:lnTo>
                <a:lnTo>
                  <a:pt x="9" y="239"/>
                </a:lnTo>
                <a:lnTo>
                  <a:pt x="12" y="226"/>
                </a:lnTo>
                <a:lnTo>
                  <a:pt x="16" y="212"/>
                </a:lnTo>
                <a:lnTo>
                  <a:pt x="22" y="201"/>
                </a:lnTo>
                <a:lnTo>
                  <a:pt x="30" y="189"/>
                </a:lnTo>
                <a:lnTo>
                  <a:pt x="38" y="181"/>
                </a:lnTo>
                <a:lnTo>
                  <a:pt x="48" y="174"/>
                </a:lnTo>
                <a:lnTo>
                  <a:pt x="58" y="168"/>
                </a:lnTo>
                <a:lnTo>
                  <a:pt x="69" y="165"/>
                </a:lnTo>
                <a:lnTo>
                  <a:pt x="78" y="162"/>
                </a:lnTo>
                <a:lnTo>
                  <a:pt x="90" y="163"/>
                </a:lnTo>
                <a:lnTo>
                  <a:pt x="103" y="165"/>
                </a:lnTo>
                <a:lnTo>
                  <a:pt x="118" y="171"/>
                </a:lnTo>
                <a:lnTo>
                  <a:pt x="131" y="179"/>
                </a:lnTo>
                <a:lnTo>
                  <a:pt x="145" y="188"/>
                </a:lnTo>
                <a:lnTo>
                  <a:pt x="158" y="201"/>
                </a:lnTo>
                <a:lnTo>
                  <a:pt x="168" y="216"/>
                </a:lnTo>
                <a:lnTo>
                  <a:pt x="177" y="235"/>
                </a:lnTo>
                <a:lnTo>
                  <a:pt x="185" y="254"/>
                </a:lnTo>
                <a:lnTo>
                  <a:pt x="189" y="277"/>
                </a:lnTo>
                <a:lnTo>
                  <a:pt x="190" y="299"/>
                </a:lnTo>
                <a:lnTo>
                  <a:pt x="186" y="320"/>
                </a:lnTo>
                <a:lnTo>
                  <a:pt x="181" y="339"/>
                </a:lnTo>
                <a:lnTo>
                  <a:pt x="174" y="356"/>
                </a:lnTo>
                <a:lnTo>
                  <a:pt x="163" y="373"/>
                </a:lnTo>
                <a:lnTo>
                  <a:pt x="152" y="384"/>
                </a:lnTo>
                <a:lnTo>
                  <a:pt x="140" y="396"/>
                </a:lnTo>
                <a:lnTo>
                  <a:pt x="128" y="404"/>
                </a:lnTo>
                <a:lnTo>
                  <a:pt x="116" y="411"/>
                </a:lnTo>
                <a:lnTo>
                  <a:pt x="106" y="413"/>
                </a:lnTo>
                <a:lnTo>
                  <a:pt x="95" y="413"/>
                </a:lnTo>
                <a:lnTo>
                  <a:pt x="84" y="412"/>
                </a:lnTo>
                <a:lnTo>
                  <a:pt x="71" y="409"/>
                </a:lnTo>
                <a:lnTo>
                  <a:pt x="62" y="403"/>
                </a:lnTo>
                <a:lnTo>
                  <a:pt x="52" y="396"/>
                </a:lnTo>
                <a:lnTo>
                  <a:pt x="42" y="388"/>
                </a:lnTo>
                <a:lnTo>
                  <a:pt x="34" y="379"/>
                </a:lnTo>
                <a:lnTo>
                  <a:pt x="27" y="369"/>
                </a:lnTo>
                <a:lnTo>
                  <a:pt x="22" y="354"/>
                </a:lnTo>
                <a:lnTo>
                  <a:pt x="18" y="337"/>
                </a:lnTo>
                <a:lnTo>
                  <a:pt x="19" y="321"/>
                </a:lnTo>
                <a:lnTo>
                  <a:pt x="20" y="308"/>
                </a:lnTo>
                <a:lnTo>
                  <a:pt x="25" y="294"/>
                </a:lnTo>
                <a:lnTo>
                  <a:pt x="31" y="282"/>
                </a:lnTo>
                <a:lnTo>
                  <a:pt x="38" y="269"/>
                </a:lnTo>
                <a:lnTo>
                  <a:pt x="47" y="261"/>
                </a:lnTo>
                <a:lnTo>
                  <a:pt x="56" y="254"/>
                </a:lnTo>
                <a:lnTo>
                  <a:pt x="67" y="248"/>
                </a:lnTo>
                <a:lnTo>
                  <a:pt x="77" y="245"/>
                </a:lnTo>
                <a:lnTo>
                  <a:pt x="88" y="242"/>
                </a:lnTo>
                <a:lnTo>
                  <a:pt x="98" y="243"/>
                </a:lnTo>
                <a:lnTo>
                  <a:pt x="112" y="246"/>
                </a:lnTo>
                <a:lnTo>
                  <a:pt x="124" y="251"/>
                </a:lnTo>
                <a:lnTo>
                  <a:pt x="139" y="261"/>
                </a:lnTo>
                <a:lnTo>
                  <a:pt x="153" y="273"/>
                </a:lnTo>
                <a:lnTo>
                  <a:pt x="166" y="286"/>
                </a:lnTo>
                <a:lnTo>
                  <a:pt x="177" y="302"/>
                </a:lnTo>
                <a:lnTo>
                  <a:pt x="186" y="320"/>
                </a:lnTo>
                <a:lnTo>
                  <a:pt x="195" y="342"/>
                </a:lnTo>
                <a:lnTo>
                  <a:pt x="198" y="364"/>
                </a:lnTo>
                <a:lnTo>
                  <a:pt x="199" y="385"/>
                </a:lnTo>
                <a:lnTo>
                  <a:pt x="195" y="406"/>
                </a:lnTo>
                <a:lnTo>
                  <a:pt x="189" y="425"/>
                </a:lnTo>
                <a:lnTo>
                  <a:pt x="182" y="441"/>
                </a:lnTo>
                <a:lnTo>
                  <a:pt x="171" y="457"/>
                </a:lnTo>
                <a:lnTo>
                  <a:pt x="160" y="471"/>
                </a:lnTo>
                <a:lnTo>
                  <a:pt x="148" y="482"/>
                </a:lnTo>
                <a:lnTo>
                  <a:pt x="136" y="491"/>
                </a:lnTo>
                <a:lnTo>
                  <a:pt x="124" y="496"/>
                </a:lnTo>
                <a:lnTo>
                  <a:pt x="113" y="499"/>
                </a:lnTo>
                <a:lnTo>
                  <a:pt x="104" y="498"/>
                </a:lnTo>
                <a:lnTo>
                  <a:pt x="92" y="495"/>
                </a:lnTo>
                <a:lnTo>
                  <a:pt x="81" y="491"/>
                </a:lnTo>
                <a:lnTo>
                  <a:pt x="71" y="484"/>
                </a:lnTo>
                <a:lnTo>
                  <a:pt x="61" y="478"/>
                </a:lnTo>
                <a:lnTo>
                  <a:pt x="50" y="468"/>
                </a:lnTo>
                <a:lnTo>
                  <a:pt x="43" y="457"/>
                </a:lnTo>
                <a:lnTo>
                  <a:pt x="35" y="447"/>
                </a:lnTo>
                <a:lnTo>
                  <a:pt x="30" y="433"/>
                </a:lnTo>
                <a:lnTo>
                  <a:pt x="28" y="420"/>
                </a:lnTo>
                <a:lnTo>
                  <a:pt x="28" y="407"/>
                </a:lnTo>
                <a:lnTo>
                  <a:pt x="28" y="394"/>
                </a:lnTo>
                <a:lnTo>
                  <a:pt x="33" y="381"/>
                </a:lnTo>
                <a:lnTo>
                  <a:pt x="38" y="369"/>
                </a:lnTo>
                <a:lnTo>
                  <a:pt x="44" y="360"/>
                </a:lnTo>
                <a:lnTo>
                  <a:pt x="53" y="349"/>
                </a:lnTo>
                <a:lnTo>
                  <a:pt x="61" y="341"/>
                </a:lnTo>
                <a:lnTo>
                  <a:pt x="72" y="334"/>
                </a:lnTo>
                <a:lnTo>
                  <a:pt x="84" y="330"/>
                </a:lnTo>
                <a:lnTo>
                  <a:pt x="95" y="328"/>
                </a:lnTo>
                <a:lnTo>
                  <a:pt x="109" y="328"/>
                </a:lnTo>
                <a:lnTo>
                  <a:pt x="123" y="332"/>
                </a:lnTo>
                <a:lnTo>
                  <a:pt x="138" y="338"/>
                </a:lnTo>
                <a:lnTo>
                  <a:pt x="152" y="349"/>
                </a:lnTo>
                <a:lnTo>
                  <a:pt x="164" y="359"/>
                </a:lnTo>
                <a:lnTo>
                  <a:pt x="178" y="374"/>
                </a:lnTo>
                <a:lnTo>
                  <a:pt x="188" y="390"/>
                </a:lnTo>
                <a:lnTo>
                  <a:pt x="197" y="407"/>
                </a:lnTo>
                <a:lnTo>
                  <a:pt x="203" y="426"/>
                </a:lnTo>
                <a:lnTo>
                  <a:pt x="208" y="446"/>
                </a:lnTo>
                <a:lnTo>
                  <a:pt x="208" y="465"/>
                </a:lnTo>
                <a:lnTo>
                  <a:pt x="205" y="483"/>
                </a:lnTo>
                <a:lnTo>
                  <a:pt x="199" y="502"/>
                </a:lnTo>
                <a:lnTo>
                  <a:pt x="193" y="520"/>
                </a:lnTo>
                <a:lnTo>
                  <a:pt x="183" y="536"/>
                </a:lnTo>
                <a:lnTo>
                  <a:pt x="173" y="549"/>
                </a:lnTo>
                <a:lnTo>
                  <a:pt x="160" y="560"/>
                </a:lnTo>
                <a:lnTo>
                  <a:pt x="148" y="569"/>
                </a:lnTo>
                <a:lnTo>
                  <a:pt x="134" y="576"/>
                </a:lnTo>
                <a:lnTo>
                  <a:pt x="121" y="579"/>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8" name="Line 32"/>
          <p:cNvSpPr>
            <a:spLocks noChangeShapeType="1"/>
          </p:cNvSpPr>
          <p:nvPr/>
        </p:nvSpPr>
        <p:spPr bwMode="auto">
          <a:xfrm flipH="1" flipV="1">
            <a:off x="1781175" y="3317875"/>
            <a:ext cx="490538" cy="142875"/>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69" name="Line 33"/>
          <p:cNvSpPr>
            <a:spLocks noChangeShapeType="1"/>
          </p:cNvSpPr>
          <p:nvPr/>
        </p:nvSpPr>
        <p:spPr bwMode="auto">
          <a:xfrm flipH="1" flipV="1">
            <a:off x="1979613" y="3122613"/>
            <a:ext cx="93662" cy="547687"/>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70" name="Freeform 34"/>
          <p:cNvSpPr>
            <a:spLocks/>
          </p:cNvSpPr>
          <p:nvPr/>
        </p:nvSpPr>
        <p:spPr bwMode="auto">
          <a:xfrm>
            <a:off x="1000125" y="3157538"/>
            <a:ext cx="798513" cy="311150"/>
          </a:xfrm>
          <a:custGeom>
            <a:avLst/>
            <a:gdLst>
              <a:gd name="T0" fmla="*/ 5507 w 580"/>
              <a:gd name="T1" fmla="*/ 128033 h 209"/>
              <a:gd name="T2" fmla="*/ 35795 w 580"/>
              <a:gd name="T3" fmla="*/ 189072 h 209"/>
              <a:gd name="T4" fmla="*/ 100502 w 580"/>
              <a:gd name="T5" fmla="*/ 238201 h 209"/>
              <a:gd name="T6" fmla="*/ 188614 w 580"/>
              <a:gd name="T7" fmla="*/ 256066 h 209"/>
              <a:gd name="T8" fmla="*/ 267089 w 580"/>
              <a:gd name="T9" fmla="*/ 232246 h 209"/>
              <a:gd name="T10" fmla="*/ 322159 w 580"/>
              <a:gd name="T11" fmla="*/ 183117 h 209"/>
              <a:gd name="T12" fmla="*/ 345563 w 580"/>
              <a:gd name="T13" fmla="*/ 132499 h 209"/>
              <a:gd name="T14" fmla="*/ 340056 w 580"/>
              <a:gd name="T15" fmla="*/ 80393 h 209"/>
              <a:gd name="T16" fmla="*/ 311145 w 580"/>
              <a:gd name="T17" fmla="*/ 37219 h 209"/>
              <a:gd name="T18" fmla="*/ 264335 w 580"/>
              <a:gd name="T19" fmla="*/ 5955 h 209"/>
              <a:gd name="T20" fmla="*/ 201005 w 580"/>
              <a:gd name="T21" fmla="*/ 4466 h 209"/>
              <a:gd name="T22" fmla="*/ 148689 w 580"/>
              <a:gd name="T23" fmla="*/ 31264 h 209"/>
              <a:gd name="T24" fmla="*/ 118400 w 580"/>
              <a:gd name="T25" fmla="*/ 72949 h 209"/>
              <a:gd name="T26" fmla="*/ 111516 w 580"/>
              <a:gd name="T27" fmla="*/ 120589 h 209"/>
              <a:gd name="T28" fmla="*/ 134921 w 580"/>
              <a:gd name="T29" fmla="*/ 181628 h 209"/>
              <a:gd name="T30" fmla="*/ 187238 w 580"/>
              <a:gd name="T31" fmla="*/ 238201 h 209"/>
              <a:gd name="T32" fmla="*/ 268466 w 580"/>
              <a:gd name="T33" fmla="*/ 267976 h 209"/>
              <a:gd name="T34" fmla="*/ 353824 w 580"/>
              <a:gd name="T35" fmla="*/ 257555 h 209"/>
              <a:gd name="T36" fmla="*/ 418531 w 580"/>
              <a:gd name="T37" fmla="*/ 212892 h 209"/>
              <a:gd name="T38" fmla="*/ 454326 w 580"/>
              <a:gd name="T39" fmla="*/ 159297 h 209"/>
              <a:gd name="T40" fmla="*/ 455703 w 580"/>
              <a:gd name="T41" fmla="*/ 110168 h 209"/>
              <a:gd name="T42" fmla="*/ 435052 w 580"/>
              <a:gd name="T43" fmla="*/ 64017 h 209"/>
              <a:gd name="T44" fmla="*/ 395126 w 580"/>
              <a:gd name="T45" fmla="*/ 26798 h 209"/>
              <a:gd name="T46" fmla="*/ 329042 w 580"/>
              <a:gd name="T47" fmla="*/ 13399 h 209"/>
              <a:gd name="T48" fmla="*/ 276726 w 580"/>
              <a:gd name="T49" fmla="*/ 32753 h 209"/>
              <a:gd name="T50" fmla="*/ 239554 w 580"/>
              <a:gd name="T51" fmla="*/ 71460 h 209"/>
              <a:gd name="T52" fmla="*/ 223033 w 580"/>
              <a:gd name="T53" fmla="*/ 116123 h 209"/>
              <a:gd name="T54" fmla="*/ 235424 w 580"/>
              <a:gd name="T55" fmla="*/ 175673 h 209"/>
              <a:gd name="T56" fmla="*/ 276726 w 580"/>
              <a:gd name="T57" fmla="*/ 235223 h 209"/>
              <a:gd name="T58" fmla="*/ 349694 w 580"/>
              <a:gd name="T59" fmla="*/ 275420 h 209"/>
              <a:gd name="T60" fmla="*/ 440559 w 580"/>
              <a:gd name="T61" fmla="*/ 276909 h 209"/>
              <a:gd name="T62" fmla="*/ 513526 w 580"/>
              <a:gd name="T63" fmla="*/ 242667 h 209"/>
              <a:gd name="T64" fmla="*/ 556206 w 580"/>
              <a:gd name="T65" fmla="*/ 190561 h 209"/>
              <a:gd name="T66" fmla="*/ 568596 w 580"/>
              <a:gd name="T67" fmla="*/ 141432 h 209"/>
              <a:gd name="T68" fmla="*/ 554829 w 580"/>
              <a:gd name="T69" fmla="*/ 92303 h 209"/>
              <a:gd name="T70" fmla="*/ 521787 w 580"/>
              <a:gd name="T71" fmla="*/ 50618 h 209"/>
              <a:gd name="T72" fmla="*/ 463964 w 580"/>
              <a:gd name="T73" fmla="*/ 26798 h 209"/>
              <a:gd name="T74" fmla="*/ 404763 w 580"/>
              <a:gd name="T75" fmla="*/ 37219 h 209"/>
              <a:gd name="T76" fmla="*/ 359331 w 580"/>
              <a:gd name="T77" fmla="*/ 69972 h 209"/>
              <a:gd name="T78" fmla="*/ 337303 w 580"/>
              <a:gd name="T79" fmla="*/ 114634 h 209"/>
              <a:gd name="T80" fmla="*/ 338680 w 580"/>
              <a:gd name="T81" fmla="*/ 166741 h 209"/>
              <a:gd name="T82" fmla="*/ 375852 w 580"/>
              <a:gd name="T83" fmla="*/ 227780 h 209"/>
              <a:gd name="T84" fmla="*/ 440559 w 580"/>
              <a:gd name="T85" fmla="*/ 276909 h 209"/>
              <a:gd name="T86" fmla="*/ 530047 w 580"/>
              <a:gd name="T87" fmla="*/ 296262 h 209"/>
              <a:gd name="T88" fmla="*/ 607145 w 580"/>
              <a:gd name="T89" fmla="*/ 270954 h 209"/>
              <a:gd name="T90" fmla="*/ 663592 w 580"/>
              <a:gd name="T91" fmla="*/ 220336 h 209"/>
              <a:gd name="T92" fmla="*/ 686997 w 580"/>
              <a:gd name="T93" fmla="*/ 168229 h 209"/>
              <a:gd name="T94" fmla="*/ 675983 w 580"/>
              <a:gd name="T95" fmla="*/ 120589 h 209"/>
              <a:gd name="T96" fmla="*/ 644317 w 580"/>
              <a:gd name="T97" fmla="*/ 74438 h 209"/>
              <a:gd name="T98" fmla="*/ 596131 w 580"/>
              <a:gd name="T99" fmla="*/ 44663 h 209"/>
              <a:gd name="T100" fmla="*/ 542438 w 580"/>
              <a:gd name="T101" fmla="*/ 41685 h 209"/>
              <a:gd name="T102" fmla="*/ 495629 w 580"/>
              <a:gd name="T103" fmla="*/ 65505 h 209"/>
              <a:gd name="T104" fmla="*/ 459833 w 580"/>
              <a:gd name="T105" fmla="*/ 107190 h 209"/>
              <a:gd name="T106" fmla="*/ 451573 w 580"/>
              <a:gd name="T107" fmla="*/ 162274 h 209"/>
              <a:gd name="T108" fmla="*/ 480485 w 580"/>
              <a:gd name="T109" fmla="*/ 226291 h 209"/>
              <a:gd name="T110" fmla="*/ 536931 w 580"/>
              <a:gd name="T111" fmla="*/ 279886 h 209"/>
              <a:gd name="T112" fmla="*/ 614029 w 580"/>
              <a:gd name="T113" fmla="*/ 309661 h 209"/>
              <a:gd name="T114" fmla="*/ 691127 w 580"/>
              <a:gd name="T115" fmla="*/ 296262 h 209"/>
              <a:gd name="T116" fmla="*/ 755834 w 580"/>
              <a:gd name="T117" fmla="*/ 257555 h 209"/>
              <a:gd name="T118" fmla="*/ 793006 w 580"/>
              <a:gd name="T119" fmla="*/ 199493 h 20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80" h="209">
                <a:moveTo>
                  <a:pt x="0" y="61"/>
                </a:moveTo>
                <a:lnTo>
                  <a:pt x="1" y="73"/>
                </a:lnTo>
                <a:lnTo>
                  <a:pt x="4" y="86"/>
                </a:lnTo>
                <a:lnTo>
                  <a:pt x="9" y="99"/>
                </a:lnTo>
                <a:lnTo>
                  <a:pt x="16" y="114"/>
                </a:lnTo>
                <a:lnTo>
                  <a:pt x="26" y="127"/>
                </a:lnTo>
                <a:lnTo>
                  <a:pt x="39" y="141"/>
                </a:lnTo>
                <a:lnTo>
                  <a:pt x="55" y="151"/>
                </a:lnTo>
                <a:lnTo>
                  <a:pt x="73" y="160"/>
                </a:lnTo>
                <a:lnTo>
                  <a:pt x="93" y="168"/>
                </a:lnTo>
                <a:lnTo>
                  <a:pt x="115" y="172"/>
                </a:lnTo>
                <a:lnTo>
                  <a:pt x="137" y="172"/>
                </a:lnTo>
                <a:lnTo>
                  <a:pt x="158" y="169"/>
                </a:lnTo>
                <a:lnTo>
                  <a:pt x="177" y="164"/>
                </a:lnTo>
                <a:lnTo>
                  <a:pt x="194" y="156"/>
                </a:lnTo>
                <a:lnTo>
                  <a:pt x="211" y="146"/>
                </a:lnTo>
                <a:lnTo>
                  <a:pt x="222" y="135"/>
                </a:lnTo>
                <a:lnTo>
                  <a:pt x="234" y="123"/>
                </a:lnTo>
                <a:lnTo>
                  <a:pt x="242" y="111"/>
                </a:lnTo>
                <a:lnTo>
                  <a:pt x="249" y="99"/>
                </a:lnTo>
                <a:lnTo>
                  <a:pt x="251" y="89"/>
                </a:lnTo>
                <a:lnTo>
                  <a:pt x="251" y="78"/>
                </a:lnTo>
                <a:lnTo>
                  <a:pt x="250" y="66"/>
                </a:lnTo>
                <a:lnTo>
                  <a:pt x="247" y="54"/>
                </a:lnTo>
                <a:lnTo>
                  <a:pt x="241" y="45"/>
                </a:lnTo>
                <a:lnTo>
                  <a:pt x="234" y="35"/>
                </a:lnTo>
                <a:lnTo>
                  <a:pt x="226" y="25"/>
                </a:lnTo>
                <a:lnTo>
                  <a:pt x="216" y="17"/>
                </a:lnTo>
                <a:lnTo>
                  <a:pt x="206" y="9"/>
                </a:lnTo>
                <a:lnTo>
                  <a:pt x="192" y="4"/>
                </a:lnTo>
                <a:lnTo>
                  <a:pt x="175" y="1"/>
                </a:lnTo>
                <a:lnTo>
                  <a:pt x="159" y="0"/>
                </a:lnTo>
                <a:lnTo>
                  <a:pt x="146" y="3"/>
                </a:lnTo>
                <a:lnTo>
                  <a:pt x="132" y="8"/>
                </a:lnTo>
                <a:lnTo>
                  <a:pt x="120" y="14"/>
                </a:lnTo>
                <a:lnTo>
                  <a:pt x="108" y="21"/>
                </a:lnTo>
                <a:lnTo>
                  <a:pt x="99" y="30"/>
                </a:lnTo>
                <a:lnTo>
                  <a:pt x="93" y="39"/>
                </a:lnTo>
                <a:lnTo>
                  <a:pt x="86" y="49"/>
                </a:lnTo>
                <a:lnTo>
                  <a:pt x="83" y="60"/>
                </a:lnTo>
                <a:lnTo>
                  <a:pt x="80" y="69"/>
                </a:lnTo>
                <a:lnTo>
                  <a:pt x="81" y="81"/>
                </a:lnTo>
                <a:lnTo>
                  <a:pt x="84" y="95"/>
                </a:lnTo>
                <a:lnTo>
                  <a:pt x="89" y="107"/>
                </a:lnTo>
                <a:lnTo>
                  <a:pt x="98" y="122"/>
                </a:lnTo>
                <a:lnTo>
                  <a:pt x="108" y="136"/>
                </a:lnTo>
                <a:lnTo>
                  <a:pt x="121" y="149"/>
                </a:lnTo>
                <a:lnTo>
                  <a:pt x="136" y="160"/>
                </a:lnTo>
                <a:lnTo>
                  <a:pt x="155" y="169"/>
                </a:lnTo>
                <a:lnTo>
                  <a:pt x="174" y="177"/>
                </a:lnTo>
                <a:lnTo>
                  <a:pt x="195" y="180"/>
                </a:lnTo>
                <a:lnTo>
                  <a:pt x="217" y="181"/>
                </a:lnTo>
                <a:lnTo>
                  <a:pt x="239" y="178"/>
                </a:lnTo>
                <a:lnTo>
                  <a:pt x="257" y="173"/>
                </a:lnTo>
                <a:lnTo>
                  <a:pt x="275" y="164"/>
                </a:lnTo>
                <a:lnTo>
                  <a:pt x="292" y="155"/>
                </a:lnTo>
                <a:lnTo>
                  <a:pt x="304" y="143"/>
                </a:lnTo>
                <a:lnTo>
                  <a:pt x="316" y="131"/>
                </a:lnTo>
                <a:lnTo>
                  <a:pt x="324" y="120"/>
                </a:lnTo>
                <a:lnTo>
                  <a:pt x="330" y="107"/>
                </a:lnTo>
                <a:lnTo>
                  <a:pt x="333" y="98"/>
                </a:lnTo>
                <a:lnTo>
                  <a:pt x="332" y="86"/>
                </a:lnTo>
                <a:lnTo>
                  <a:pt x="331" y="74"/>
                </a:lnTo>
                <a:lnTo>
                  <a:pt x="329" y="63"/>
                </a:lnTo>
                <a:lnTo>
                  <a:pt x="322" y="53"/>
                </a:lnTo>
                <a:lnTo>
                  <a:pt x="316" y="43"/>
                </a:lnTo>
                <a:lnTo>
                  <a:pt x="308" y="33"/>
                </a:lnTo>
                <a:lnTo>
                  <a:pt x="297" y="25"/>
                </a:lnTo>
                <a:lnTo>
                  <a:pt x="287" y="18"/>
                </a:lnTo>
                <a:lnTo>
                  <a:pt x="272" y="12"/>
                </a:lnTo>
                <a:lnTo>
                  <a:pt x="256" y="10"/>
                </a:lnTo>
                <a:lnTo>
                  <a:pt x="239" y="9"/>
                </a:lnTo>
                <a:lnTo>
                  <a:pt x="226" y="12"/>
                </a:lnTo>
                <a:lnTo>
                  <a:pt x="212" y="16"/>
                </a:lnTo>
                <a:lnTo>
                  <a:pt x="201" y="22"/>
                </a:lnTo>
                <a:lnTo>
                  <a:pt x="189" y="30"/>
                </a:lnTo>
                <a:lnTo>
                  <a:pt x="181" y="38"/>
                </a:lnTo>
                <a:lnTo>
                  <a:pt x="174" y="48"/>
                </a:lnTo>
                <a:lnTo>
                  <a:pt x="168" y="58"/>
                </a:lnTo>
                <a:lnTo>
                  <a:pt x="165" y="69"/>
                </a:lnTo>
                <a:lnTo>
                  <a:pt x="162" y="78"/>
                </a:lnTo>
                <a:lnTo>
                  <a:pt x="163" y="90"/>
                </a:lnTo>
                <a:lnTo>
                  <a:pt x="165" y="103"/>
                </a:lnTo>
                <a:lnTo>
                  <a:pt x="171" y="118"/>
                </a:lnTo>
                <a:lnTo>
                  <a:pt x="179" y="131"/>
                </a:lnTo>
                <a:lnTo>
                  <a:pt x="188" y="145"/>
                </a:lnTo>
                <a:lnTo>
                  <a:pt x="201" y="158"/>
                </a:lnTo>
                <a:lnTo>
                  <a:pt x="216" y="168"/>
                </a:lnTo>
                <a:lnTo>
                  <a:pt x="235" y="177"/>
                </a:lnTo>
                <a:lnTo>
                  <a:pt x="254" y="185"/>
                </a:lnTo>
                <a:lnTo>
                  <a:pt x="277" y="189"/>
                </a:lnTo>
                <a:lnTo>
                  <a:pt x="299" y="190"/>
                </a:lnTo>
                <a:lnTo>
                  <a:pt x="320" y="186"/>
                </a:lnTo>
                <a:lnTo>
                  <a:pt x="339" y="181"/>
                </a:lnTo>
                <a:lnTo>
                  <a:pt x="356" y="174"/>
                </a:lnTo>
                <a:lnTo>
                  <a:pt x="373" y="163"/>
                </a:lnTo>
                <a:lnTo>
                  <a:pt x="384" y="152"/>
                </a:lnTo>
                <a:lnTo>
                  <a:pt x="396" y="140"/>
                </a:lnTo>
                <a:lnTo>
                  <a:pt x="404" y="128"/>
                </a:lnTo>
                <a:lnTo>
                  <a:pt x="411" y="116"/>
                </a:lnTo>
                <a:lnTo>
                  <a:pt x="413" y="106"/>
                </a:lnTo>
                <a:lnTo>
                  <a:pt x="413" y="95"/>
                </a:lnTo>
                <a:lnTo>
                  <a:pt x="412" y="84"/>
                </a:lnTo>
                <a:lnTo>
                  <a:pt x="409" y="71"/>
                </a:lnTo>
                <a:lnTo>
                  <a:pt x="403" y="62"/>
                </a:lnTo>
                <a:lnTo>
                  <a:pt x="396" y="52"/>
                </a:lnTo>
                <a:lnTo>
                  <a:pt x="388" y="42"/>
                </a:lnTo>
                <a:lnTo>
                  <a:pt x="379" y="34"/>
                </a:lnTo>
                <a:lnTo>
                  <a:pt x="369" y="27"/>
                </a:lnTo>
                <a:lnTo>
                  <a:pt x="354" y="22"/>
                </a:lnTo>
                <a:lnTo>
                  <a:pt x="337" y="18"/>
                </a:lnTo>
                <a:lnTo>
                  <a:pt x="321" y="19"/>
                </a:lnTo>
                <a:lnTo>
                  <a:pt x="308" y="20"/>
                </a:lnTo>
                <a:lnTo>
                  <a:pt x="294" y="25"/>
                </a:lnTo>
                <a:lnTo>
                  <a:pt x="282" y="31"/>
                </a:lnTo>
                <a:lnTo>
                  <a:pt x="269" y="38"/>
                </a:lnTo>
                <a:lnTo>
                  <a:pt x="261" y="47"/>
                </a:lnTo>
                <a:lnTo>
                  <a:pt x="254" y="56"/>
                </a:lnTo>
                <a:lnTo>
                  <a:pt x="248" y="67"/>
                </a:lnTo>
                <a:lnTo>
                  <a:pt x="245" y="77"/>
                </a:lnTo>
                <a:lnTo>
                  <a:pt x="242" y="88"/>
                </a:lnTo>
                <a:lnTo>
                  <a:pt x="243" y="98"/>
                </a:lnTo>
                <a:lnTo>
                  <a:pt x="246" y="112"/>
                </a:lnTo>
                <a:lnTo>
                  <a:pt x="251" y="124"/>
                </a:lnTo>
                <a:lnTo>
                  <a:pt x="261" y="139"/>
                </a:lnTo>
                <a:lnTo>
                  <a:pt x="273" y="153"/>
                </a:lnTo>
                <a:lnTo>
                  <a:pt x="286" y="166"/>
                </a:lnTo>
                <a:lnTo>
                  <a:pt x="302" y="177"/>
                </a:lnTo>
                <a:lnTo>
                  <a:pt x="320" y="186"/>
                </a:lnTo>
                <a:lnTo>
                  <a:pt x="342" y="195"/>
                </a:lnTo>
                <a:lnTo>
                  <a:pt x="364" y="198"/>
                </a:lnTo>
                <a:lnTo>
                  <a:pt x="385" y="199"/>
                </a:lnTo>
                <a:lnTo>
                  <a:pt x="406" y="195"/>
                </a:lnTo>
                <a:lnTo>
                  <a:pt x="425" y="189"/>
                </a:lnTo>
                <a:lnTo>
                  <a:pt x="441" y="182"/>
                </a:lnTo>
                <a:lnTo>
                  <a:pt x="457" y="171"/>
                </a:lnTo>
                <a:lnTo>
                  <a:pt x="471" y="160"/>
                </a:lnTo>
                <a:lnTo>
                  <a:pt x="482" y="148"/>
                </a:lnTo>
                <a:lnTo>
                  <a:pt x="491" y="136"/>
                </a:lnTo>
                <a:lnTo>
                  <a:pt x="496" y="124"/>
                </a:lnTo>
                <a:lnTo>
                  <a:pt x="499" y="113"/>
                </a:lnTo>
                <a:lnTo>
                  <a:pt x="498" y="104"/>
                </a:lnTo>
                <a:lnTo>
                  <a:pt x="495" y="92"/>
                </a:lnTo>
                <a:lnTo>
                  <a:pt x="491" y="81"/>
                </a:lnTo>
                <a:lnTo>
                  <a:pt x="484" y="71"/>
                </a:lnTo>
                <a:lnTo>
                  <a:pt x="478" y="61"/>
                </a:lnTo>
                <a:lnTo>
                  <a:pt x="468" y="50"/>
                </a:lnTo>
                <a:lnTo>
                  <a:pt x="457" y="43"/>
                </a:lnTo>
                <a:lnTo>
                  <a:pt x="447" y="35"/>
                </a:lnTo>
                <a:lnTo>
                  <a:pt x="433" y="30"/>
                </a:lnTo>
                <a:lnTo>
                  <a:pt x="420" y="28"/>
                </a:lnTo>
                <a:lnTo>
                  <a:pt x="407" y="28"/>
                </a:lnTo>
                <a:lnTo>
                  <a:pt x="394" y="28"/>
                </a:lnTo>
                <a:lnTo>
                  <a:pt x="381" y="33"/>
                </a:lnTo>
                <a:lnTo>
                  <a:pt x="369" y="38"/>
                </a:lnTo>
                <a:lnTo>
                  <a:pt x="360" y="44"/>
                </a:lnTo>
                <a:lnTo>
                  <a:pt x="349" y="53"/>
                </a:lnTo>
                <a:lnTo>
                  <a:pt x="341" y="61"/>
                </a:lnTo>
                <a:lnTo>
                  <a:pt x="334" y="72"/>
                </a:lnTo>
                <a:lnTo>
                  <a:pt x="330" y="84"/>
                </a:lnTo>
                <a:lnTo>
                  <a:pt x="328" y="95"/>
                </a:lnTo>
                <a:lnTo>
                  <a:pt x="328" y="109"/>
                </a:lnTo>
                <a:lnTo>
                  <a:pt x="332" y="123"/>
                </a:lnTo>
                <a:lnTo>
                  <a:pt x="338" y="138"/>
                </a:lnTo>
                <a:lnTo>
                  <a:pt x="349" y="152"/>
                </a:lnTo>
                <a:lnTo>
                  <a:pt x="359" y="164"/>
                </a:lnTo>
                <a:lnTo>
                  <a:pt x="374" y="178"/>
                </a:lnTo>
                <a:lnTo>
                  <a:pt x="390" y="188"/>
                </a:lnTo>
                <a:lnTo>
                  <a:pt x="407" y="197"/>
                </a:lnTo>
                <a:lnTo>
                  <a:pt x="426" y="203"/>
                </a:lnTo>
                <a:lnTo>
                  <a:pt x="446" y="208"/>
                </a:lnTo>
                <a:lnTo>
                  <a:pt x="465" y="208"/>
                </a:lnTo>
                <a:lnTo>
                  <a:pt x="483" y="205"/>
                </a:lnTo>
                <a:lnTo>
                  <a:pt x="502" y="199"/>
                </a:lnTo>
                <a:lnTo>
                  <a:pt x="520" y="193"/>
                </a:lnTo>
                <a:lnTo>
                  <a:pt x="536" y="183"/>
                </a:lnTo>
                <a:lnTo>
                  <a:pt x="549" y="173"/>
                </a:lnTo>
                <a:lnTo>
                  <a:pt x="560" y="160"/>
                </a:lnTo>
                <a:lnTo>
                  <a:pt x="569" y="148"/>
                </a:lnTo>
                <a:lnTo>
                  <a:pt x="576" y="134"/>
                </a:lnTo>
                <a:lnTo>
                  <a:pt x="579" y="121"/>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1" name="Oval 35"/>
          <p:cNvSpPr>
            <a:spLocks noChangeArrowheads="1"/>
          </p:cNvSpPr>
          <p:nvPr/>
        </p:nvSpPr>
        <p:spPr bwMode="auto">
          <a:xfrm>
            <a:off x="1984375" y="3340100"/>
            <a:ext cx="107950" cy="115888"/>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14372" name="Freeform 36"/>
          <p:cNvSpPr>
            <a:spLocks/>
          </p:cNvSpPr>
          <p:nvPr/>
        </p:nvSpPr>
        <p:spPr bwMode="auto">
          <a:xfrm>
            <a:off x="2247900" y="3335338"/>
            <a:ext cx="457200" cy="201612"/>
          </a:xfrm>
          <a:custGeom>
            <a:avLst/>
            <a:gdLst>
              <a:gd name="T0" fmla="*/ 451692 w 332"/>
              <a:gd name="T1" fmla="*/ 84499 h 136"/>
              <a:gd name="T2" fmla="*/ 429658 w 332"/>
              <a:gd name="T3" fmla="*/ 41508 h 136"/>
              <a:gd name="T4" fmla="*/ 391099 w 332"/>
              <a:gd name="T5" fmla="*/ 8895 h 136"/>
              <a:gd name="T6" fmla="*/ 340146 w 332"/>
              <a:gd name="T7" fmla="*/ 2965 h 136"/>
              <a:gd name="T8" fmla="*/ 296078 w 332"/>
              <a:gd name="T9" fmla="*/ 29649 h 136"/>
              <a:gd name="T10" fmla="*/ 267159 w 332"/>
              <a:gd name="T11" fmla="*/ 69675 h 136"/>
              <a:gd name="T12" fmla="*/ 257519 w 332"/>
              <a:gd name="T13" fmla="*/ 111183 h 136"/>
              <a:gd name="T14" fmla="*/ 263028 w 332"/>
              <a:gd name="T15" fmla="*/ 148244 h 136"/>
              <a:gd name="T16" fmla="*/ 282307 w 332"/>
              <a:gd name="T17" fmla="*/ 179375 h 136"/>
              <a:gd name="T18" fmla="*/ 311227 w 332"/>
              <a:gd name="T19" fmla="*/ 198647 h 136"/>
              <a:gd name="T20" fmla="*/ 347031 w 332"/>
              <a:gd name="T21" fmla="*/ 194200 h 136"/>
              <a:gd name="T22" fmla="*/ 374573 w 332"/>
              <a:gd name="T23" fmla="*/ 170481 h 136"/>
              <a:gd name="T24" fmla="*/ 389722 w 332"/>
              <a:gd name="T25" fmla="*/ 134902 h 136"/>
              <a:gd name="T26" fmla="*/ 391099 w 332"/>
              <a:gd name="T27" fmla="*/ 99324 h 136"/>
              <a:gd name="T28" fmla="*/ 374573 w 332"/>
              <a:gd name="T29" fmla="*/ 54850 h 136"/>
              <a:gd name="T30" fmla="*/ 341523 w 332"/>
              <a:gd name="T31" fmla="*/ 16307 h 136"/>
              <a:gd name="T32" fmla="*/ 293324 w 332"/>
              <a:gd name="T33" fmla="*/ 1482 h 136"/>
              <a:gd name="T34" fmla="*/ 246502 w 332"/>
              <a:gd name="T35" fmla="*/ 16307 h 136"/>
              <a:gd name="T36" fmla="*/ 212075 w 332"/>
              <a:gd name="T37" fmla="*/ 54850 h 136"/>
              <a:gd name="T38" fmla="*/ 195549 w 332"/>
              <a:gd name="T39" fmla="*/ 99324 h 136"/>
              <a:gd name="T40" fmla="*/ 196927 w 332"/>
              <a:gd name="T41" fmla="*/ 136385 h 136"/>
              <a:gd name="T42" fmla="*/ 210698 w 332"/>
              <a:gd name="T43" fmla="*/ 170481 h 136"/>
              <a:gd name="T44" fmla="*/ 235486 w 332"/>
              <a:gd name="T45" fmla="*/ 194200 h 136"/>
              <a:gd name="T46" fmla="*/ 274045 w 332"/>
              <a:gd name="T47" fmla="*/ 198647 h 136"/>
              <a:gd name="T48" fmla="*/ 302964 w 332"/>
              <a:gd name="T49" fmla="*/ 179375 h 136"/>
              <a:gd name="T50" fmla="*/ 320866 w 332"/>
              <a:gd name="T51" fmla="*/ 146762 h 136"/>
              <a:gd name="T52" fmla="*/ 327752 w 332"/>
              <a:gd name="T53" fmla="*/ 112666 h 136"/>
              <a:gd name="T54" fmla="*/ 318112 w 332"/>
              <a:gd name="T55" fmla="*/ 68192 h 136"/>
              <a:gd name="T56" fmla="*/ 290570 w 332"/>
              <a:gd name="T57" fmla="*/ 28166 h 136"/>
              <a:gd name="T58" fmla="*/ 247880 w 332"/>
              <a:gd name="T59" fmla="*/ 2965 h 136"/>
              <a:gd name="T60" fmla="*/ 196927 w 332"/>
              <a:gd name="T61" fmla="*/ 8895 h 136"/>
              <a:gd name="T62" fmla="*/ 158367 w 332"/>
              <a:gd name="T63" fmla="*/ 41508 h 136"/>
              <a:gd name="T64" fmla="*/ 136334 w 332"/>
              <a:gd name="T65" fmla="*/ 84499 h 136"/>
              <a:gd name="T66" fmla="*/ 132202 w 332"/>
              <a:gd name="T67" fmla="*/ 123043 h 136"/>
              <a:gd name="T68" fmla="*/ 141842 w 332"/>
              <a:gd name="T69" fmla="*/ 158621 h 136"/>
              <a:gd name="T70" fmla="*/ 163876 w 332"/>
              <a:gd name="T71" fmla="*/ 188270 h 136"/>
              <a:gd name="T72" fmla="*/ 196927 w 332"/>
              <a:gd name="T73" fmla="*/ 200130 h 136"/>
              <a:gd name="T74" fmla="*/ 229977 w 332"/>
              <a:gd name="T75" fmla="*/ 188270 h 136"/>
              <a:gd name="T76" fmla="*/ 253388 w 332"/>
              <a:gd name="T77" fmla="*/ 158621 h 136"/>
              <a:gd name="T78" fmla="*/ 263028 w 332"/>
              <a:gd name="T79" fmla="*/ 123043 h 136"/>
              <a:gd name="T80" fmla="*/ 260273 w 332"/>
              <a:gd name="T81" fmla="*/ 84499 h 136"/>
              <a:gd name="T82" fmla="*/ 235486 w 332"/>
              <a:gd name="T83" fmla="*/ 41508 h 136"/>
              <a:gd name="T84" fmla="*/ 196927 w 332"/>
              <a:gd name="T85" fmla="*/ 8895 h 136"/>
              <a:gd name="T86" fmla="*/ 144596 w 332"/>
              <a:gd name="T87" fmla="*/ 2965 h 136"/>
              <a:gd name="T88" fmla="*/ 103283 w 332"/>
              <a:gd name="T89" fmla="*/ 29649 h 136"/>
              <a:gd name="T90" fmla="*/ 72987 w 332"/>
              <a:gd name="T91" fmla="*/ 71157 h 136"/>
              <a:gd name="T92" fmla="*/ 63347 w 332"/>
              <a:gd name="T93" fmla="*/ 112666 h 136"/>
              <a:gd name="T94" fmla="*/ 71610 w 332"/>
              <a:gd name="T95" fmla="*/ 146762 h 136"/>
              <a:gd name="T96" fmla="*/ 92266 w 332"/>
              <a:gd name="T97" fmla="*/ 179375 h 136"/>
              <a:gd name="T98" fmla="*/ 121186 w 332"/>
              <a:gd name="T99" fmla="*/ 197165 h 136"/>
              <a:gd name="T100" fmla="*/ 151482 w 332"/>
              <a:gd name="T101" fmla="*/ 195682 h 136"/>
              <a:gd name="T102" fmla="*/ 177647 w 332"/>
              <a:gd name="T103" fmla="*/ 173446 h 136"/>
              <a:gd name="T104" fmla="*/ 195549 w 332"/>
              <a:gd name="T105" fmla="*/ 139349 h 136"/>
              <a:gd name="T106" fmla="*/ 196927 w 332"/>
              <a:gd name="T107" fmla="*/ 96359 h 136"/>
              <a:gd name="T108" fmla="*/ 177647 w 332"/>
              <a:gd name="T109" fmla="*/ 51885 h 136"/>
              <a:gd name="T110" fmla="*/ 141842 w 332"/>
              <a:gd name="T111" fmla="*/ 16307 h 136"/>
              <a:gd name="T112" fmla="*/ 96398 w 332"/>
              <a:gd name="T113" fmla="*/ 0 h 136"/>
              <a:gd name="T114" fmla="*/ 53707 w 332"/>
              <a:gd name="T115" fmla="*/ 16307 h 136"/>
              <a:gd name="T116" fmla="*/ 20657 w 332"/>
              <a:gd name="T117" fmla="*/ 51885 h 136"/>
              <a:gd name="T118" fmla="*/ 1377 w 332"/>
              <a:gd name="T119" fmla="*/ 97841 h 1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32" h="136">
                <a:moveTo>
                  <a:pt x="331" y="76"/>
                </a:moveTo>
                <a:lnTo>
                  <a:pt x="330" y="67"/>
                </a:lnTo>
                <a:lnTo>
                  <a:pt x="328" y="57"/>
                </a:lnTo>
                <a:lnTo>
                  <a:pt x="324" y="47"/>
                </a:lnTo>
                <a:lnTo>
                  <a:pt x="318" y="37"/>
                </a:lnTo>
                <a:lnTo>
                  <a:pt x="312" y="28"/>
                </a:lnTo>
                <a:lnTo>
                  <a:pt x="304" y="19"/>
                </a:lnTo>
                <a:lnTo>
                  <a:pt x="294" y="11"/>
                </a:lnTo>
                <a:lnTo>
                  <a:pt x="284" y="6"/>
                </a:lnTo>
                <a:lnTo>
                  <a:pt x="272" y="2"/>
                </a:lnTo>
                <a:lnTo>
                  <a:pt x="260" y="1"/>
                </a:lnTo>
                <a:lnTo>
                  <a:pt x="247" y="2"/>
                </a:lnTo>
                <a:lnTo>
                  <a:pt x="235" y="6"/>
                </a:lnTo>
                <a:lnTo>
                  <a:pt x="225" y="11"/>
                </a:lnTo>
                <a:lnTo>
                  <a:pt x="215" y="20"/>
                </a:lnTo>
                <a:lnTo>
                  <a:pt x="207" y="28"/>
                </a:lnTo>
                <a:lnTo>
                  <a:pt x="201" y="37"/>
                </a:lnTo>
                <a:lnTo>
                  <a:pt x="194" y="47"/>
                </a:lnTo>
                <a:lnTo>
                  <a:pt x="191" y="57"/>
                </a:lnTo>
                <a:lnTo>
                  <a:pt x="188" y="67"/>
                </a:lnTo>
                <a:lnTo>
                  <a:pt x="187" y="75"/>
                </a:lnTo>
                <a:lnTo>
                  <a:pt x="188" y="83"/>
                </a:lnTo>
                <a:lnTo>
                  <a:pt x="189" y="92"/>
                </a:lnTo>
                <a:lnTo>
                  <a:pt x="191" y="100"/>
                </a:lnTo>
                <a:lnTo>
                  <a:pt x="196" y="107"/>
                </a:lnTo>
                <a:lnTo>
                  <a:pt x="200" y="115"/>
                </a:lnTo>
                <a:lnTo>
                  <a:pt x="205" y="121"/>
                </a:lnTo>
                <a:lnTo>
                  <a:pt x="211" y="127"/>
                </a:lnTo>
                <a:lnTo>
                  <a:pt x="217" y="131"/>
                </a:lnTo>
                <a:lnTo>
                  <a:pt x="226" y="134"/>
                </a:lnTo>
                <a:lnTo>
                  <a:pt x="235" y="135"/>
                </a:lnTo>
                <a:lnTo>
                  <a:pt x="245" y="134"/>
                </a:lnTo>
                <a:lnTo>
                  <a:pt x="252" y="131"/>
                </a:lnTo>
                <a:lnTo>
                  <a:pt x="260" y="127"/>
                </a:lnTo>
                <a:lnTo>
                  <a:pt x="266" y="121"/>
                </a:lnTo>
                <a:lnTo>
                  <a:pt x="272" y="115"/>
                </a:lnTo>
                <a:lnTo>
                  <a:pt x="276" y="107"/>
                </a:lnTo>
                <a:lnTo>
                  <a:pt x="280" y="99"/>
                </a:lnTo>
                <a:lnTo>
                  <a:pt x="283" y="91"/>
                </a:lnTo>
                <a:lnTo>
                  <a:pt x="284" y="83"/>
                </a:lnTo>
                <a:lnTo>
                  <a:pt x="285" y="76"/>
                </a:lnTo>
                <a:lnTo>
                  <a:pt x="284" y="67"/>
                </a:lnTo>
                <a:lnTo>
                  <a:pt x="282" y="57"/>
                </a:lnTo>
                <a:lnTo>
                  <a:pt x="278" y="47"/>
                </a:lnTo>
                <a:lnTo>
                  <a:pt x="272" y="37"/>
                </a:lnTo>
                <a:lnTo>
                  <a:pt x="266" y="28"/>
                </a:lnTo>
                <a:lnTo>
                  <a:pt x="257" y="19"/>
                </a:lnTo>
                <a:lnTo>
                  <a:pt x="248" y="11"/>
                </a:lnTo>
                <a:lnTo>
                  <a:pt x="237" y="6"/>
                </a:lnTo>
                <a:lnTo>
                  <a:pt x="226" y="2"/>
                </a:lnTo>
                <a:lnTo>
                  <a:pt x="213" y="1"/>
                </a:lnTo>
                <a:lnTo>
                  <a:pt x="201" y="2"/>
                </a:lnTo>
                <a:lnTo>
                  <a:pt x="189" y="6"/>
                </a:lnTo>
                <a:lnTo>
                  <a:pt x="179" y="11"/>
                </a:lnTo>
                <a:lnTo>
                  <a:pt x="169" y="20"/>
                </a:lnTo>
                <a:lnTo>
                  <a:pt x="161" y="28"/>
                </a:lnTo>
                <a:lnTo>
                  <a:pt x="154" y="37"/>
                </a:lnTo>
                <a:lnTo>
                  <a:pt x="148" y="47"/>
                </a:lnTo>
                <a:lnTo>
                  <a:pt x="145" y="57"/>
                </a:lnTo>
                <a:lnTo>
                  <a:pt x="142" y="67"/>
                </a:lnTo>
                <a:lnTo>
                  <a:pt x="141" y="75"/>
                </a:lnTo>
                <a:lnTo>
                  <a:pt x="142" y="83"/>
                </a:lnTo>
                <a:lnTo>
                  <a:pt x="143" y="92"/>
                </a:lnTo>
                <a:lnTo>
                  <a:pt x="145" y="100"/>
                </a:lnTo>
                <a:lnTo>
                  <a:pt x="149" y="107"/>
                </a:lnTo>
                <a:lnTo>
                  <a:pt x="153" y="115"/>
                </a:lnTo>
                <a:lnTo>
                  <a:pt x="159" y="121"/>
                </a:lnTo>
                <a:lnTo>
                  <a:pt x="165" y="127"/>
                </a:lnTo>
                <a:lnTo>
                  <a:pt x="171" y="131"/>
                </a:lnTo>
                <a:lnTo>
                  <a:pt x="180" y="134"/>
                </a:lnTo>
                <a:lnTo>
                  <a:pt x="189" y="135"/>
                </a:lnTo>
                <a:lnTo>
                  <a:pt x="199" y="134"/>
                </a:lnTo>
                <a:lnTo>
                  <a:pt x="206" y="131"/>
                </a:lnTo>
                <a:lnTo>
                  <a:pt x="213" y="127"/>
                </a:lnTo>
                <a:lnTo>
                  <a:pt x="220" y="121"/>
                </a:lnTo>
                <a:lnTo>
                  <a:pt x="226" y="115"/>
                </a:lnTo>
                <a:lnTo>
                  <a:pt x="230" y="107"/>
                </a:lnTo>
                <a:lnTo>
                  <a:pt x="233" y="99"/>
                </a:lnTo>
                <a:lnTo>
                  <a:pt x="236" y="91"/>
                </a:lnTo>
                <a:lnTo>
                  <a:pt x="237" y="83"/>
                </a:lnTo>
                <a:lnTo>
                  <a:pt x="238" y="76"/>
                </a:lnTo>
                <a:lnTo>
                  <a:pt x="237" y="67"/>
                </a:lnTo>
                <a:lnTo>
                  <a:pt x="235" y="57"/>
                </a:lnTo>
                <a:lnTo>
                  <a:pt x="231" y="46"/>
                </a:lnTo>
                <a:lnTo>
                  <a:pt x="226" y="37"/>
                </a:lnTo>
                <a:lnTo>
                  <a:pt x="220" y="27"/>
                </a:lnTo>
                <a:lnTo>
                  <a:pt x="211" y="19"/>
                </a:lnTo>
                <a:lnTo>
                  <a:pt x="202" y="11"/>
                </a:lnTo>
                <a:lnTo>
                  <a:pt x="191" y="6"/>
                </a:lnTo>
                <a:lnTo>
                  <a:pt x="180" y="2"/>
                </a:lnTo>
                <a:lnTo>
                  <a:pt x="167" y="1"/>
                </a:lnTo>
                <a:lnTo>
                  <a:pt x="154" y="2"/>
                </a:lnTo>
                <a:lnTo>
                  <a:pt x="143" y="6"/>
                </a:lnTo>
                <a:lnTo>
                  <a:pt x="132" y="11"/>
                </a:lnTo>
                <a:lnTo>
                  <a:pt x="123" y="19"/>
                </a:lnTo>
                <a:lnTo>
                  <a:pt x="115" y="28"/>
                </a:lnTo>
                <a:lnTo>
                  <a:pt x="108" y="37"/>
                </a:lnTo>
                <a:lnTo>
                  <a:pt x="102" y="47"/>
                </a:lnTo>
                <a:lnTo>
                  <a:pt x="99" y="57"/>
                </a:lnTo>
                <a:lnTo>
                  <a:pt x="96" y="67"/>
                </a:lnTo>
                <a:lnTo>
                  <a:pt x="95" y="75"/>
                </a:lnTo>
                <a:lnTo>
                  <a:pt x="96" y="83"/>
                </a:lnTo>
                <a:lnTo>
                  <a:pt x="97" y="91"/>
                </a:lnTo>
                <a:lnTo>
                  <a:pt x="99" y="100"/>
                </a:lnTo>
                <a:lnTo>
                  <a:pt x="103" y="107"/>
                </a:lnTo>
                <a:lnTo>
                  <a:pt x="107" y="115"/>
                </a:lnTo>
                <a:lnTo>
                  <a:pt x="113" y="121"/>
                </a:lnTo>
                <a:lnTo>
                  <a:pt x="119" y="127"/>
                </a:lnTo>
                <a:lnTo>
                  <a:pt x="125" y="131"/>
                </a:lnTo>
                <a:lnTo>
                  <a:pt x="133" y="133"/>
                </a:lnTo>
                <a:lnTo>
                  <a:pt x="143" y="135"/>
                </a:lnTo>
                <a:lnTo>
                  <a:pt x="152" y="133"/>
                </a:lnTo>
                <a:lnTo>
                  <a:pt x="160" y="131"/>
                </a:lnTo>
                <a:lnTo>
                  <a:pt x="167" y="127"/>
                </a:lnTo>
                <a:lnTo>
                  <a:pt x="173" y="121"/>
                </a:lnTo>
                <a:lnTo>
                  <a:pt x="180" y="115"/>
                </a:lnTo>
                <a:lnTo>
                  <a:pt x="184" y="107"/>
                </a:lnTo>
                <a:lnTo>
                  <a:pt x="187" y="99"/>
                </a:lnTo>
                <a:lnTo>
                  <a:pt x="190" y="91"/>
                </a:lnTo>
                <a:lnTo>
                  <a:pt x="191" y="83"/>
                </a:lnTo>
                <a:lnTo>
                  <a:pt x="192" y="75"/>
                </a:lnTo>
                <a:lnTo>
                  <a:pt x="191" y="67"/>
                </a:lnTo>
                <a:lnTo>
                  <a:pt x="189" y="57"/>
                </a:lnTo>
                <a:lnTo>
                  <a:pt x="185" y="47"/>
                </a:lnTo>
                <a:lnTo>
                  <a:pt x="179" y="37"/>
                </a:lnTo>
                <a:lnTo>
                  <a:pt x="171" y="28"/>
                </a:lnTo>
                <a:lnTo>
                  <a:pt x="163" y="20"/>
                </a:lnTo>
                <a:lnTo>
                  <a:pt x="153" y="11"/>
                </a:lnTo>
                <a:lnTo>
                  <a:pt x="143" y="6"/>
                </a:lnTo>
                <a:lnTo>
                  <a:pt x="130" y="2"/>
                </a:lnTo>
                <a:lnTo>
                  <a:pt x="118" y="1"/>
                </a:lnTo>
                <a:lnTo>
                  <a:pt x="105" y="2"/>
                </a:lnTo>
                <a:lnTo>
                  <a:pt x="94" y="6"/>
                </a:lnTo>
                <a:lnTo>
                  <a:pt x="83" y="12"/>
                </a:lnTo>
                <a:lnTo>
                  <a:pt x="75" y="20"/>
                </a:lnTo>
                <a:lnTo>
                  <a:pt x="66" y="28"/>
                </a:lnTo>
                <a:lnTo>
                  <a:pt x="59" y="38"/>
                </a:lnTo>
                <a:lnTo>
                  <a:pt x="53" y="48"/>
                </a:lnTo>
                <a:lnTo>
                  <a:pt x="49" y="58"/>
                </a:lnTo>
                <a:lnTo>
                  <a:pt x="47" y="68"/>
                </a:lnTo>
                <a:lnTo>
                  <a:pt x="46" y="76"/>
                </a:lnTo>
                <a:lnTo>
                  <a:pt x="47" y="83"/>
                </a:lnTo>
                <a:lnTo>
                  <a:pt x="49" y="91"/>
                </a:lnTo>
                <a:lnTo>
                  <a:pt x="52" y="99"/>
                </a:lnTo>
                <a:lnTo>
                  <a:pt x="57" y="107"/>
                </a:lnTo>
                <a:lnTo>
                  <a:pt x="61" y="114"/>
                </a:lnTo>
                <a:lnTo>
                  <a:pt x="67" y="121"/>
                </a:lnTo>
                <a:lnTo>
                  <a:pt x="74" y="126"/>
                </a:lnTo>
                <a:lnTo>
                  <a:pt x="80" y="131"/>
                </a:lnTo>
                <a:lnTo>
                  <a:pt x="88" y="133"/>
                </a:lnTo>
                <a:lnTo>
                  <a:pt x="96" y="134"/>
                </a:lnTo>
                <a:lnTo>
                  <a:pt x="103" y="133"/>
                </a:lnTo>
                <a:lnTo>
                  <a:pt x="110" y="132"/>
                </a:lnTo>
                <a:lnTo>
                  <a:pt x="118" y="128"/>
                </a:lnTo>
                <a:lnTo>
                  <a:pt x="124" y="123"/>
                </a:lnTo>
                <a:lnTo>
                  <a:pt x="129" y="117"/>
                </a:lnTo>
                <a:lnTo>
                  <a:pt x="134" y="110"/>
                </a:lnTo>
                <a:lnTo>
                  <a:pt x="139" y="102"/>
                </a:lnTo>
                <a:lnTo>
                  <a:pt x="142" y="94"/>
                </a:lnTo>
                <a:lnTo>
                  <a:pt x="143" y="85"/>
                </a:lnTo>
                <a:lnTo>
                  <a:pt x="144" y="76"/>
                </a:lnTo>
                <a:lnTo>
                  <a:pt x="143" y="65"/>
                </a:lnTo>
                <a:lnTo>
                  <a:pt x="140" y="55"/>
                </a:lnTo>
                <a:lnTo>
                  <a:pt x="135" y="45"/>
                </a:lnTo>
                <a:lnTo>
                  <a:pt x="129" y="35"/>
                </a:lnTo>
                <a:lnTo>
                  <a:pt x="122" y="26"/>
                </a:lnTo>
                <a:lnTo>
                  <a:pt x="113" y="17"/>
                </a:lnTo>
                <a:lnTo>
                  <a:pt x="103" y="11"/>
                </a:lnTo>
                <a:lnTo>
                  <a:pt x="93" y="5"/>
                </a:lnTo>
                <a:lnTo>
                  <a:pt x="82" y="2"/>
                </a:lnTo>
                <a:lnTo>
                  <a:pt x="70" y="0"/>
                </a:lnTo>
                <a:lnTo>
                  <a:pt x="60" y="2"/>
                </a:lnTo>
                <a:lnTo>
                  <a:pt x="49" y="5"/>
                </a:lnTo>
                <a:lnTo>
                  <a:pt x="39" y="11"/>
                </a:lnTo>
                <a:lnTo>
                  <a:pt x="30" y="17"/>
                </a:lnTo>
                <a:lnTo>
                  <a:pt x="21" y="26"/>
                </a:lnTo>
                <a:lnTo>
                  <a:pt x="15" y="35"/>
                </a:lnTo>
                <a:lnTo>
                  <a:pt x="8" y="46"/>
                </a:lnTo>
                <a:lnTo>
                  <a:pt x="4" y="55"/>
                </a:lnTo>
                <a:lnTo>
                  <a:pt x="1" y="66"/>
                </a:lnTo>
                <a:lnTo>
                  <a:pt x="0" y="76"/>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3" name="Freeform 37"/>
          <p:cNvSpPr>
            <a:spLocks/>
          </p:cNvSpPr>
          <p:nvPr/>
        </p:nvSpPr>
        <p:spPr bwMode="auto">
          <a:xfrm>
            <a:off x="1952625" y="3646488"/>
            <a:ext cx="187325" cy="492125"/>
          </a:xfrm>
          <a:custGeom>
            <a:avLst/>
            <a:gdLst>
              <a:gd name="T0" fmla="*/ 78511 w 136"/>
              <a:gd name="T1" fmla="*/ 4447 h 332"/>
              <a:gd name="T2" fmla="*/ 38567 w 136"/>
              <a:gd name="T3" fmla="*/ 28164 h 332"/>
              <a:gd name="T4" fmla="*/ 8264 w 136"/>
              <a:gd name="T5" fmla="*/ 69668 h 332"/>
              <a:gd name="T6" fmla="*/ 2755 w 136"/>
              <a:gd name="T7" fmla="*/ 124514 h 332"/>
              <a:gd name="T8" fmla="*/ 27548 w 136"/>
              <a:gd name="T9" fmla="*/ 171947 h 332"/>
              <a:gd name="T10" fmla="*/ 64737 w 136"/>
              <a:gd name="T11" fmla="*/ 203076 h 332"/>
              <a:gd name="T12" fmla="*/ 103304 w 136"/>
              <a:gd name="T13" fmla="*/ 213452 h 332"/>
              <a:gd name="T14" fmla="*/ 137739 w 136"/>
              <a:gd name="T15" fmla="*/ 207523 h 332"/>
              <a:gd name="T16" fmla="*/ 166664 w 136"/>
              <a:gd name="T17" fmla="*/ 186770 h 332"/>
              <a:gd name="T18" fmla="*/ 184570 w 136"/>
              <a:gd name="T19" fmla="*/ 155642 h 332"/>
              <a:gd name="T20" fmla="*/ 180438 w 136"/>
              <a:gd name="T21" fmla="*/ 117102 h 332"/>
              <a:gd name="T22" fmla="*/ 158400 w 136"/>
              <a:gd name="T23" fmla="*/ 87456 h 332"/>
              <a:gd name="T24" fmla="*/ 125342 w 136"/>
              <a:gd name="T25" fmla="*/ 71151 h 332"/>
              <a:gd name="T26" fmla="*/ 92285 w 136"/>
              <a:gd name="T27" fmla="*/ 69668 h 332"/>
              <a:gd name="T28" fmla="*/ 50963 w 136"/>
              <a:gd name="T29" fmla="*/ 87456 h 332"/>
              <a:gd name="T30" fmla="*/ 15151 w 136"/>
              <a:gd name="T31" fmla="*/ 123031 h 332"/>
              <a:gd name="T32" fmla="*/ 1377 w 136"/>
              <a:gd name="T33" fmla="*/ 174912 h 332"/>
              <a:gd name="T34" fmla="*/ 15151 w 136"/>
              <a:gd name="T35" fmla="*/ 225310 h 332"/>
              <a:gd name="T36" fmla="*/ 50963 w 136"/>
              <a:gd name="T37" fmla="*/ 262368 h 332"/>
              <a:gd name="T38" fmla="*/ 92285 w 136"/>
              <a:gd name="T39" fmla="*/ 280155 h 332"/>
              <a:gd name="T40" fmla="*/ 126720 w 136"/>
              <a:gd name="T41" fmla="*/ 278673 h 332"/>
              <a:gd name="T42" fmla="*/ 158400 w 136"/>
              <a:gd name="T43" fmla="*/ 263850 h 332"/>
              <a:gd name="T44" fmla="*/ 180438 w 136"/>
              <a:gd name="T45" fmla="*/ 237169 h 332"/>
              <a:gd name="T46" fmla="*/ 184570 w 136"/>
              <a:gd name="T47" fmla="*/ 195664 h 332"/>
              <a:gd name="T48" fmla="*/ 166664 w 136"/>
              <a:gd name="T49" fmla="*/ 164536 h 332"/>
              <a:gd name="T50" fmla="*/ 136362 w 136"/>
              <a:gd name="T51" fmla="*/ 145266 h 332"/>
              <a:gd name="T52" fmla="*/ 104682 w 136"/>
              <a:gd name="T53" fmla="*/ 137854 h 332"/>
              <a:gd name="T54" fmla="*/ 63360 w 136"/>
              <a:gd name="T55" fmla="*/ 148230 h 332"/>
              <a:gd name="T56" fmla="*/ 26170 w 136"/>
              <a:gd name="T57" fmla="*/ 177877 h 332"/>
              <a:gd name="T58" fmla="*/ 2755 w 136"/>
              <a:gd name="T59" fmla="*/ 223828 h 332"/>
              <a:gd name="T60" fmla="*/ 8264 w 136"/>
              <a:gd name="T61" fmla="*/ 278673 h 332"/>
              <a:gd name="T62" fmla="*/ 38567 w 136"/>
              <a:gd name="T63" fmla="*/ 320178 h 332"/>
              <a:gd name="T64" fmla="*/ 78511 w 136"/>
              <a:gd name="T65" fmla="*/ 343895 h 332"/>
              <a:gd name="T66" fmla="*/ 114323 w 136"/>
              <a:gd name="T67" fmla="*/ 348341 h 332"/>
              <a:gd name="T68" fmla="*/ 147381 w 136"/>
              <a:gd name="T69" fmla="*/ 337965 h 332"/>
              <a:gd name="T70" fmla="*/ 174928 w 136"/>
              <a:gd name="T71" fmla="*/ 314248 h 332"/>
              <a:gd name="T72" fmla="*/ 185948 w 136"/>
              <a:gd name="T73" fmla="*/ 278673 h 332"/>
              <a:gd name="T74" fmla="*/ 174928 w 136"/>
              <a:gd name="T75" fmla="*/ 243098 h 332"/>
              <a:gd name="T76" fmla="*/ 147381 w 136"/>
              <a:gd name="T77" fmla="*/ 217899 h 332"/>
              <a:gd name="T78" fmla="*/ 114323 w 136"/>
              <a:gd name="T79" fmla="*/ 207523 h 332"/>
              <a:gd name="T80" fmla="*/ 78511 w 136"/>
              <a:gd name="T81" fmla="*/ 210487 h 332"/>
              <a:gd name="T82" fmla="*/ 38567 w 136"/>
              <a:gd name="T83" fmla="*/ 237169 h 332"/>
              <a:gd name="T84" fmla="*/ 8264 w 136"/>
              <a:gd name="T85" fmla="*/ 278673 h 332"/>
              <a:gd name="T86" fmla="*/ 2755 w 136"/>
              <a:gd name="T87" fmla="*/ 335001 h 332"/>
              <a:gd name="T88" fmla="*/ 27548 w 136"/>
              <a:gd name="T89" fmla="*/ 379470 h 332"/>
              <a:gd name="T90" fmla="*/ 66115 w 136"/>
              <a:gd name="T91" fmla="*/ 412081 h 332"/>
              <a:gd name="T92" fmla="*/ 104682 w 136"/>
              <a:gd name="T93" fmla="*/ 422457 h 332"/>
              <a:gd name="T94" fmla="*/ 136362 w 136"/>
              <a:gd name="T95" fmla="*/ 413563 h 332"/>
              <a:gd name="T96" fmla="*/ 166664 w 136"/>
              <a:gd name="T97" fmla="*/ 391328 h 332"/>
              <a:gd name="T98" fmla="*/ 183193 w 136"/>
              <a:gd name="T99" fmla="*/ 360200 h 332"/>
              <a:gd name="T100" fmla="*/ 181815 w 136"/>
              <a:gd name="T101" fmla="*/ 327589 h 332"/>
              <a:gd name="T102" fmla="*/ 161155 w 136"/>
              <a:gd name="T103" fmla="*/ 299425 h 332"/>
              <a:gd name="T104" fmla="*/ 129475 w 136"/>
              <a:gd name="T105" fmla="*/ 280155 h 332"/>
              <a:gd name="T106" fmla="*/ 89530 w 136"/>
              <a:gd name="T107" fmla="*/ 278673 h 332"/>
              <a:gd name="T108" fmla="*/ 48209 w 136"/>
              <a:gd name="T109" fmla="*/ 299425 h 332"/>
              <a:gd name="T110" fmla="*/ 15151 w 136"/>
              <a:gd name="T111" fmla="*/ 337965 h 332"/>
              <a:gd name="T112" fmla="*/ 0 w 136"/>
              <a:gd name="T113" fmla="*/ 386881 h 332"/>
              <a:gd name="T114" fmla="*/ 15151 w 136"/>
              <a:gd name="T115" fmla="*/ 432833 h 332"/>
              <a:gd name="T116" fmla="*/ 48209 w 136"/>
              <a:gd name="T117" fmla="*/ 468408 h 332"/>
              <a:gd name="T118" fmla="*/ 90908 w 136"/>
              <a:gd name="T119" fmla="*/ 489160 h 33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36" h="332">
                <a:moveTo>
                  <a:pt x="76" y="0"/>
                </a:moveTo>
                <a:lnTo>
                  <a:pt x="67" y="1"/>
                </a:lnTo>
                <a:lnTo>
                  <a:pt x="57" y="3"/>
                </a:lnTo>
                <a:lnTo>
                  <a:pt x="47" y="7"/>
                </a:lnTo>
                <a:lnTo>
                  <a:pt x="37" y="13"/>
                </a:lnTo>
                <a:lnTo>
                  <a:pt x="28" y="19"/>
                </a:lnTo>
                <a:lnTo>
                  <a:pt x="19" y="27"/>
                </a:lnTo>
                <a:lnTo>
                  <a:pt x="11" y="37"/>
                </a:lnTo>
                <a:lnTo>
                  <a:pt x="6" y="47"/>
                </a:lnTo>
                <a:lnTo>
                  <a:pt x="2" y="59"/>
                </a:lnTo>
                <a:lnTo>
                  <a:pt x="1" y="71"/>
                </a:lnTo>
                <a:lnTo>
                  <a:pt x="2" y="84"/>
                </a:lnTo>
                <a:lnTo>
                  <a:pt x="6" y="96"/>
                </a:lnTo>
                <a:lnTo>
                  <a:pt x="11" y="106"/>
                </a:lnTo>
                <a:lnTo>
                  <a:pt x="20" y="116"/>
                </a:lnTo>
                <a:lnTo>
                  <a:pt x="28" y="124"/>
                </a:lnTo>
                <a:lnTo>
                  <a:pt x="37" y="130"/>
                </a:lnTo>
                <a:lnTo>
                  <a:pt x="47" y="137"/>
                </a:lnTo>
                <a:lnTo>
                  <a:pt x="57" y="140"/>
                </a:lnTo>
                <a:lnTo>
                  <a:pt x="67" y="143"/>
                </a:lnTo>
                <a:lnTo>
                  <a:pt x="75" y="144"/>
                </a:lnTo>
                <a:lnTo>
                  <a:pt x="83" y="143"/>
                </a:lnTo>
                <a:lnTo>
                  <a:pt x="92" y="142"/>
                </a:lnTo>
                <a:lnTo>
                  <a:pt x="100" y="140"/>
                </a:lnTo>
                <a:lnTo>
                  <a:pt x="107" y="135"/>
                </a:lnTo>
                <a:lnTo>
                  <a:pt x="115" y="131"/>
                </a:lnTo>
                <a:lnTo>
                  <a:pt x="121" y="126"/>
                </a:lnTo>
                <a:lnTo>
                  <a:pt x="127" y="120"/>
                </a:lnTo>
                <a:lnTo>
                  <a:pt x="131" y="114"/>
                </a:lnTo>
                <a:lnTo>
                  <a:pt x="134" y="105"/>
                </a:lnTo>
                <a:lnTo>
                  <a:pt x="135" y="96"/>
                </a:lnTo>
                <a:lnTo>
                  <a:pt x="134" y="86"/>
                </a:lnTo>
                <a:lnTo>
                  <a:pt x="131" y="79"/>
                </a:lnTo>
                <a:lnTo>
                  <a:pt x="127" y="71"/>
                </a:lnTo>
                <a:lnTo>
                  <a:pt x="121" y="65"/>
                </a:lnTo>
                <a:lnTo>
                  <a:pt x="115" y="59"/>
                </a:lnTo>
                <a:lnTo>
                  <a:pt x="107" y="55"/>
                </a:lnTo>
                <a:lnTo>
                  <a:pt x="99" y="51"/>
                </a:lnTo>
                <a:lnTo>
                  <a:pt x="91" y="48"/>
                </a:lnTo>
                <a:lnTo>
                  <a:pt x="83" y="47"/>
                </a:lnTo>
                <a:lnTo>
                  <a:pt x="76" y="46"/>
                </a:lnTo>
                <a:lnTo>
                  <a:pt x="67" y="47"/>
                </a:lnTo>
                <a:lnTo>
                  <a:pt x="57" y="49"/>
                </a:lnTo>
                <a:lnTo>
                  <a:pt x="47" y="53"/>
                </a:lnTo>
                <a:lnTo>
                  <a:pt x="37" y="59"/>
                </a:lnTo>
                <a:lnTo>
                  <a:pt x="28" y="65"/>
                </a:lnTo>
                <a:lnTo>
                  <a:pt x="19" y="74"/>
                </a:lnTo>
                <a:lnTo>
                  <a:pt x="11" y="83"/>
                </a:lnTo>
                <a:lnTo>
                  <a:pt x="6" y="94"/>
                </a:lnTo>
                <a:lnTo>
                  <a:pt x="2" y="105"/>
                </a:lnTo>
                <a:lnTo>
                  <a:pt x="1" y="118"/>
                </a:lnTo>
                <a:lnTo>
                  <a:pt x="2" y="130"/>
                </a:lnTo>
                <a:lnTo>
                  <a:pt x="6" y="142"/>
                </a:lnTo>
                <a:lnTo>
                  <a:pt x="11" y="152"/>
                </a:lnTo>
                <a:lnTo>
                  <a:pt x="20" y="162"/>
                </a:lnTo>
                <a:lnTo>
                  <a:pt x="28" y="170"/>
                </a:lnTo>
                <a:lnTo>
                  <a:pt x="37" y="177"/>
                </a:lnTo>
                <a:lnTo>
                  <a:pt x="47" y="183"/>
                </a:lnTo>
                <a:lnTo>
                  <a:pt x="57" y="186"/>
                </a:lnTo>
                <a:lnTo>
                  <a:pt x="67" y="189"/>
                </a:lnTo>
                <a:lnTo>
                  <a:pt x="75" y="190"/>
                </a:lnTo>
                <a:lnTo>
                  <a:pt x="83" y="189"/>
                </a:lnTo>
                <a:lnTo>
                  <a:pt x="92" y="188"/>
                </a:lnTo>
                <a:lnTo>
                  <a:pt x="100" y="186"/>
                </a:lnTo>
                <a:lnTo>
                  <a:pt x="107" y="182"/>
                </a:lnTo>
                <a:lnTo>
                  <a:pt x="115" y="178"/>
                </a:lnTo>
                <a:lnTo>
                  <a:pt x="121" y="172"/>
                </a:lnTo>
                <a:lnTo>
                  <a:pt x="127" y="166"/>
                </a:lnTo>
                <a:lnTo>
                  <a:pt x="131" y="160"/>
                </a:lnTo>
                <a:lnTo>
                  <a:pt x="134" y="151"/>
                </a:lnTo>
                <a:lnTo>
                  <a:pt x="135" y="142"/>
                </a:lnTo>
                <a:lnTo>
                  <a:pt x="134" y="132"/>
                </a:lnTo>
                <a:lnTo>
                  <a:pt x="131" y="125"/>
                </a:lnTo>
                <a:lnTo>
                  <a:pt x="127" y="118"/>
                </a:lnTo>
                <a:lnTo>
                  <a:pt x="121" y="111"/>
                </a:lnTo>
                <a:lnTo>
                  <a:pt x="115" y="105"/>
                </a:lnTo>
                <a:lnTo>
                  <a:pt x="107" y="101"/>
                </a:lnTo>
                <a:lnTo>
                  <a:pt x="99" y="98"/>
                </a:lnTo>
                <a:lnTo>
                  <a:pt x="91" y="95"/>
                </a:lnTo>
                <a:lnTo>
                  <a:pt x="83" y="94"/>
                </a:lnTo>
                <a:lnTo>
                  <a:pt x="76" y="93"/>
                </a:lnTo>
                <a:lnTo>
                  <a:pt x="67" y="94"/>
                </a:lnTo>
                <a:lnTo>
                  <a:pt x="57" y="96"/>
                </a:lnTo>
                <a:lnTo>
                  <a:pt x="46" y="100"/>
                </a:lnTo>
                <a:lnTo>
                  <a:pt x="37" y="105"/>
                </a:lnTo>
                <a:lnTo>
                  <a:pt x="27" y="111"/>
                </a:lnTo>
                <a:lnTo>
                  <a:pt x="19" y="120"/>
                </a:lnTo>
                <a:lnTo>
                  <a:pt x="11" y="129"/>
                </a:lnTo>
                <a:lnTo>
                  <a:pt x="6" y="140"/>
                </a:lnTo>
                <a:lnTo>
                  <a:pt x="2" y="151"/>
                </a:lnTo>
                <a:lnTo>
                  <a:pt x="1" y="164"/>
                </a:lnTo>
                <a:lnTo>
                  <a:pt x="2" y="177"/>
                </a:lnTo>
                <a:lnTo>
                  <a:pt x="6" y="188"/>
                </a:lnTo>
                <a:lnTo>
                  <a:pt x="11" y="199"/>
                </a:lnTo>
                <a:lnTo>
                  <a:pt x="19" y="208"/>
                </a:lnTo>
                <a:lnTo>
                  <a:pt x="28" y="216"/>
                </a:lnTo>
                <a:lnTo>
                  <a:pt x="37" y="223"/>
                </a:lnTo>
                <a:lnTo>
                  <a:pt x="47" y="229"/>
                </a:lnTo>
                <a:lnTo>
                  <a:pt x="57" y="232"/>
                </a:lnTo>
                <a:lnTo>
                  <a:pt x="67" y="235"/>
                </a:lnTo>
                <a:lnTo>
                  <a:pt x="75" y="236"/>
                </a:lnTo>
                <a:lnTo>
                  <a:pt x="83" y="235"/>
                </a:lnTo>
                <a:lnTo>
                  <a:pt x="91" y="234"/>
                </a:lnTo>
                <a:lnTo>
                  <a:pt x="100" y="232"/>
                </a:lnTo>
                <a:lnTo>
                  <a:pt x="107" y="228"/>
                </a:lnTo>
                <a:lnTo>
                  <a:pt x="115" y="224"/>
                </a:lnTo>
                <a:lnTo>
                  <a:pt x="121" y="218"/>
                </a:lnTo>
                <a:lnTo>
                  <a:pt x="127" y="212"/>
                </a:lnTo>
                <a:lnTo>
                  <a:pt x="131" y="206"/>
                </a:lnTo>
                <a:lnTo>
                  <a:pt x="133" y="198"/>
                </a:lnTo>
                <a:lnTo>
                  <a:pt x="135" y="188"/>
                </a:lnTo>
                <a:lnTo>
                  <a:pt x="133" y="179"/>
                </a:lnTo>
                <a:lnTo>
                  <a:pt x="131" y="171"/>
                </a:lnTo>
                <a:lnTo>
                  <a:pt x="127" y="164"/>
                </a:lnTo>
                <a:lnTo>
                  <a:pt x="121" y="158"/>
                </a:lnTo>
                <a:lnTo>
                  <a:pt x="115" y="151"/>
                </a:lnTo>
                <a:lnTo>
                  <a:pt x="107" y="147"/>
                </a:lnTo>
                <a:lnTo>
                  <a:pt x="99" y="144"/>
                </a:lnTo>
                <a:lnTo>
                  <a:pt x="91" y="141"/>
                </a:lnTo>
                <a:lnTo>
                  <a:pt x="83" y="140"/>
                </a:lnTo>
                <a:lnTo>
                  <a:pt x="75" y="139"/>
                </a:lnTo>
                <a:lnTo>
                  <a:pt x="67" y="140"/>
                </a:lnTo>
                <a:lnTo>
                  <a:pt x="57" y="142"/>
                </a:lnTo>
                <a:lnTo>
                  <a:pt x="47" y="146"/>
                </a:lnTo>
                <a:lnTo>
                  <a:pt x="37" y="152"/>
                </a:lnTo>
                <a:lnTo>
                  <a:pt x="28" y="160"/>
                </a:lnTo>
                <a:lnTo>
                  <a:pt x="20" y="168"/>
                </a:lnTo>
                <a:lnTo>
                  <a:pt x="11" y="178"/>
                </a:lnTo>
                <a:lnTo>
                  <a:pt x="6" y="188"/>
                </a:lnTo>
                <a:lnTo>
                  <a:pt x="2" y="201"/>
                </a:lnTo>
                <a:lnTo>
                  <a:pt x="1" y="213"/>
                </a:lnTo>
                <a:lnTo>
                  <a:pt x="2" y="226"/>
                </a:lnTo>
                <a:lnTo>
                  <a:pt x="6" y="237"/>
                </a:lnTo>
                <a:lnTo>
                  <a:pt x="12" y="248"/>
                </a:lnTo>
                <a:lnTo>
                  <a:pt x="20" y="256"/>
                </a:lnTo>
                <a:lnTo>
                  <a:pt x="28" y="265"/>
                </a:lnTo>
                <a:lnTo>
                  <a:pt x="38" y="272"/>
                </a:lnTo>
                <a:lnTo>
                  <a:pt x="48" y="278"/>
                </a:lnTo>
                <a:lnTo>
                  <a:pt x="58" y="282"/>
                </a:lnTo>
                <a:lnTo>
                  <a:pt x="68" y="284"/>
                </a:lnTo>
                <a:lnTo>
                  <a:pt x="76" y="285"/>
                </a:lnTo>
                <a:lnTo>
                  <a:pt x="83" y="284"/>
                </a:lnTo>
                <a:lnTo>
                  <a:pt x="91" y="282"/>
                </a:lnTo>
                <a:lnTo>
                  <a:pt x="99" y="279"/>
                </a:lnTo>
                <a:lnTo>
                  <a:pt x="107" y="274"/>
                </a:lnTo>
                <a:lnTo>
                  <a:pt x="114" y="270"/>
                </a:lnTo>
                <a:lnTo>
                  <a:pt x="121" y="264"/>
                </a:lnTo>
                <a:lnTo>
                  <a:pt x="126" y="257"/>
                </a:lnTo>
                <a:lnTo>
                  <a:pt x="131" y="251"/>
                </a:lnTo>
                <a:lnTo>
                  <a:pt x="133" y="243"/>
                </a:lnTo>
                <a:lnTo>
                  <a:pt x="134" y="235"/>
                </a:lnTo>
                <a:lnTo>
                  <a:pt x="133" y="228"/>
                </a:lnTo>
                <a:lnTo>
                  <a:pt x="132" y="221"/>
                </a:lnTo>
                <a:lnTo>
                  <a:pt x="128" y="213"/>
                </a:lnTo>
                <a:lnTo>
                  <a:pt x="123" y="207"/>
                </a:lnTo>
                <a:lnTo>
                  <a:pt x="117" y="202"/>
                </a:lnTo>
                <a:lnTo>
                  <a:pt x="110" y="197"/>
                </a:lnTo>
                <a:lnTo>
                  <a:pt x="102" y="192"/>
                </a:lnTo>
                <a:lnTo>
                  <a:pt x="94" y="189"/>
                </a:lnTo>
                <a:lnTo>
                  <a:pt x="85" y="188"/>
                </a:lnTo>
                <a:lnTo>
                  <a:pt x="76" y="187"/>
                </a:lnTo>
                <a:lnTo>
                  <a:pt x="65" y="188"/>
                </a:lnTo>
                <a:lnTo>
                  <a:pt x="55" y="191"/>
                </a:lnTo>
                <a:lnTo>
                  <a:pt x="45" y="196"/>
                </a:lnTo>
                <a:lnTo>
                  <a:pt x="35" y="202"/>
                </a:lnTo>
                <a:lnTo>
                  <a:pt x="26" y="209"/>
                </a:lnTo>
                <a:lnTo>
                  <a:pt x="17" y="218"/>
                </a:lnTo>
                <a:lnTo>
                  <a:pt x="11" y="228"/>
                </a:lnTo>
                <a:lnTo>
                  <a:pt x="5" y="238"/>
                </a:lnTo>
                <a:lnTo>
                  <a:pt x="2" y="249"/>
                </a:lnTo>
                <a:lnTo>
                  <a:pt x="0" y="261"/>
                </a:lnTo>
                <a:lnTo>
                  <a:pt x="2" y="271"/>
                </a:lnTo>
                <a:lnTo>
                  <a:pt x="5" y="282"/>
                </a:lnTo>
                <a:lnTo>
                  <a:pt x="11" y="292"/>
                </a:lnTo>
                <a:lnTo>
                  <a:pt x="17" y="301"/>
                </a:lnTo>
                <a:lnTo>
                  <a:pt x="26" y="310"/>
                </a:lnTo>
                <a:lnTo>
                  <a:pt x="35" y="316"/>
                </a:lnTo>
                <a:lnTo>
                  <a:pt x="46" y="323"/>
                </a:lnTo>
                <a:lnTo>
                  <a:pt x="55" y="327"/>
                </a:lnTo>
                <a:lnTo>
                  <a:pt x="66" y="330"/>
                </a:lnTo>
                <a:lnTo>
                  <a:pt x="76" y="331"/>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4" name="Freeform 38"/>
          <p:cNvSpPr>
            <a:spLocks/>
          </p:cNvSpPr>
          <p:nvPr/>
        </p:nvSpPr>
        <p:spPr bwMode="auto">
          <a:xfrm>
            <a:off x="2813050" y="3654425"/>
            <a:ext cx="187325" cy="493713"/>
          </a:xfrm>
          <a:custGeom>
            <a:avLst/>
            <a:gdLst>
              <a:gd name="T0" fmla="*/ 107436 w 136"/>
              <a:gd name="T1" fmla="*/ 4461 h 332"/>
              <a:gd name="T2" fmla="*/ 147381 w 136"/>
              <a:gd name="T3" fmla="*/ 28255 h 332"/>
              <a:gd name="T4" fmla="*/ 177683 w 136"/>
              <a:gd name="T5" fmla="*/ 69893 h 332"/>
              <a:gd name="T6" fmla="*/ 183193 w 136"/>
              <a:gd name="T7" fmla="*/ 124915 h 332"/>
              <a:gd name="T8" fmla="*/ 158400 w 136"/>
              <a:gd name="T9" fmla="*/ 172502 h 332"/>
              <a:gd name="T10" fmla="*/ 121210 w 136"/>
              <a:gd name="T11" fmla="*/ 203731 h 332"/>
              <a:gd name="T12" fmla="*/ 82643 w 136"/>
              <a:gd name="T13" fmla="*/ 214141 h 332"/>
              <a:gd name="T14" fmla="*/ 48209 w 136"/>
              <a:gd name="T15" fmla="*/ 208192 h 332"/>
              <a:gd name="T16" fmla="*/ 19283 w 136"/>
              <a:gd name="T17" fmla="*/ 187373 h 332"/>
              <a:gd name="T18" fmla="*/ 1377 w 136"/>
              <a:gd name="T19" fmla="*/ 156144 h 332"/>
              <a:gd name="T20" fmla="*/ 5510 w 136"/>
              <a:gd name="T21" fmla="*/ 117480 h 332"/>
              <a:gd name="T22" fmla="*/ 27548 w 136"/>
              <a:gd name="T23" fmla="*/ 87738 h 332"/>
              <a:gd name="T24" fmla="*/ 60605 w 136"/>
              <a:gd name="T25" fmla="*/ 71380 h 332"/>
              <a:gd name="T26" fmla="*/ 93663 w 136"/>
              <a:gd name="T27" fmla="*/ 69893 h 332"/>
              <a:gd name="T28" fmla="*/ 134984 w 136"/>
              <a:gd name="T29" fmla="*/ 87738 h 332"/>
              <a:gd name="T30" fmla="*/ 170796 w 136"/>
              <a:gd name="T31" fmla="*/ 123428 h 332"/>
              <a:gd name="T32" fmla="*/ 184570 w 136"/>
              <a:gd name="T33" fmla="*/ 175476 h 332"/>
              <a:gd name="T34" fmla="*/ 170796 w 136"/>
              <a:gd name="T35" fmla="*/ 226037 h 332"/>
              <a:gd name="T36" fmla="*/ 134984 w 136"/>
              <a:gd name="T37" fmla="*/ 263214 h 332"/>
              <a:gd name="T38" fmla="*/ 93663 w 136"/>
              <a:gd name="T39" fmla="*/ 281060 h 332"/>
              <a:gd name="T40" fmla="*/ 59228 w 136"/>
              <a:gd name="T41" fmla="*/ 279572 h 332"/>
              <a:gd name="T42" fmla="*/ 27548 w 136"/>
              <a:gd name="T43" fmla="*/ 264702 h 332"/>
              <a:gd name="T44" fmla="*/ 5510 w 136"/>
              <a:gd name="T45" fmla="*/ 237934 h 332"/>
              <a:gd name="T46" fmla="*/ 1377 w 136"/>
              <a:gd name="T47" fmla="*/ 196296 h 332"/>
              <a:gd name="T48" fmla="*/ 19283 w 136"/>
              <a:gd name="T49" fmla="*/ 165067 h 332"/>
              <a:gd name="T50" fmla="*/ 49586 w 136"/>
              <a:gd name="T51" fmla="*/ 145735 h 332"/>
              <a:gd name="T52" fmla="*/ 81266 w 136"/>
              <a:gd name="T53" fmla="*/ 138299 h 332"/>
              <a:gd name="T54" fmla="*/ 122588 w 136"/>
              <a:gd name="T55" fmla="*/ 148709 h 332"/>
              <a:gd name="T56" fmla="*/ 159777 w 136"/>
              <a:gd name="T57" fmla="*/ 178450 h 332"/>
              <a:gd name="T58" fmla="*/ 183193 w 136"/>
              <a:gd name="T59" fmla="*/ 224550 h 332"/>
              <a:gd name="T60" fmla="*/ 177683 w 136"/>
              <a:gd name="T61" fmla="*/ 279572 h 332"/>
              <a:gd name="T62" fmla="*/ 147381 w 136"/>
              <a:gd name="T63" fmla="*/ 321211 h 332"/>
              <a:gd name="T64" fmla="*/ 107436 w 136"/>
              <a:gd name="T65" fmla="*/ 345004 h 332"/>
              <a:gd name="T66" fmla="*/ 71624 w 136"/>
              <a:gd name="T67" fmla="*/ 349466 h 332"/>
              <a:gd name="T68" fmla="*/ 38567 w 136"/>
              <a:gd name="T69" fmla="*/ 339056 h 332"/>
              <a:gd name="T70" fmla="*/ 11019 w 136"/>
              <a:gd name="T71" fmla="*/ 315263 h 332"/>
              <a:gd name="T72" fmla="*/ 0 w 136"/>
              <a:gd name="T73" fmla="*/ 279572 h 332"/>
              <a:gd name="T74" fmla="*/ 11019 w 136"/>
              <a:gd name="T75" fmla="*/ 243882 h 332"/>
              <a:gd name="T76" fmla="*/ 38567 w 136"/>
              <a:gd name="T77" fmla="*/ 218602 h 332"/>
              <a:gd name="T78" fmla="*/ 71624 w 136"/>
              <a:gd name="T79" fmla="*/ 208192 h 332"/>
              <a:gd name="T80" fmla="*/ 107436 w 136"/>
              <a:gd name="T81" fmla="*/ 211166 h 332"/>
              <a:gd name="T82" fmla="*/ 147381 w 136"/>
              <a:gd name="T83" fmla="*/ 237934 h 332"/>
              <a:gd name="T84" fmla="*/ 177683 w 136"/>
              <a:gd name="T85" fmla="*/ 279572 h 332"/>
              <a:gd name="T86" fmla="*/ 183193 w 136"/>
              <a:gd name="T87" fmla="*/ 336082 h 332"/>
              <a:gd name="T88" fmla="*/ 158400 w 136"/>
              <a:gd name="T89" fmla="*/ 380694 h 332"/>
              <a:gd name="T90" fmla="*/ 119833 w 136"/>
              <a:gd name="T91" fmla="*/ 413410 h 332"/>
              <a:gd name="T92" fmla="*/ 81266 w 136"/>
              <a:gd name="T93" fmla="*/ 423820 h 332"/>
              <a:gd name="T94" fmla="*/ 49586 w 136"/>
              <a:gd name="T95" fmla="*/ 414897 h 332"/>
              <a:gd name="T96" fmla="*/ 19283 w 136"/>
              <a:gd name="T97" fmla="*/ 392591 h 332"/>
              <a:gd name="T98" fmla="*/ 2755 w 136"/>
              <a:gd name="T99" fmla="*/ 361362 h 332"/>
              <a:gd name="T100" fmla="*/ 4132 w 136"/>
              <a:gd name="T101" fmla="*/ 328646 h 332"/>
              <a:gd name="T102" fmla="*/ 24793 w 136"/>
              <a:gd name="T103" fmla="*/ 300392 h 332"/>
              <a:gd name="T104" fmla="*/ 56473 w 136"/>
              <a:gd name="T105" fmla="*/ 281060 h 332"/>
              <a:gd name="T106" fmla="*/ 96417 w 136"/>
              <a:gd name="T107" fmla="*/ 279572 h 332"/>
              <a:gd name="T108" fmla="*/ 137739 w 136"/>
              <a:gd name="T109" fmla="*/ 300392 h 332"/>
              <a:gd name="T110" fmla="*/ 170796 w 136"/>
              <a:gd name="T111" fmla="*/ 339056 h 332"/>
              <a:gd name="T112" fmla="*/ 185948 w 136"/>
              <a:gd name="T113" fmla="*/ 388130 h 332"/>
              <a:gd name="T114" fmla="*/ 170796 w 136"/>
              <a:gd name="T115" fmla="*/ 434230 h 332"/>
              <a:gd name="T116" fmla="*/ 137739 w 136"/>
              <a:gd name="T117" fmla="*/ 469920 h 332"/>
              <a:gd name="T118" fmla="*/ 95040 w 136"/>
              <a:gd name="T119" fmla="*/ 490739 h 33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36" h="332">
                <a:moveTo>
                  <a:pt x="59" y="0"/>
                </a:moveTo>
                <a:lnTo>
                  <a:pt x="68" y="1"/>
                </a:lnTo>
                <a:lnTo>
                  <a:pt x="78" y="3"/>
                </a:lnTo>
                <a:lnTo>
                  <a:pt x="88" y="7"/>
                </a:lnTo>
                <a:lnTo>
                  <a:pt x="98" y="13"/>
                </a:lnTo>
                <a:lnTo>
                  <a:pt x="107" y="19"/>
                </a:lnTo>
                <a:lnTo>
                  <a:pt x="116" y="27"/>
                </a:lnTo>
                <a:lnTo>
                  <a:pt x="124" y="37"/>
                </a:lnTo>
                <a:lnTo>
                  <a:pt x="129" y="47"/>
                </a:lnTo>
                <a:lnTo>
                  <a:pt x="133" y="59"/>
                </a:lnTo>
                <a:lnTo>
                  <a:pt x="134" y="71"/>
                </a:lnTo>
                <a:lnTo>
                  <a:pt x="133" y="84"/>
                </a:lnTo>
                <a:lnTo>
                  <a:pt x="129" y="96"/>
                </a:lnTo>
                <a:lnTo>
                  <a:pt x="124" y="106"/>
                </a:lnTo>
                <a:lnTo>
                  <a:pt x="115" y="116"/>
                </a:lnTo>
                <a:lnTo>
                  <a:pt x="107" y="124"/>
                </a:lnTo>
                <a:lnTo>
                  <a:pt x="98" y="130"/>
                </a:lnTo>
                <a:lnTo>
                  <a:pt x="88" y="137"/>
                </a:lnTo>
                <a:lnTo>
                  <a:pt x="78" y="140"/>
                </a:lnTo>
                <a:lnTo>
                  <a:pt x="68" y="143"/>
                </a:lnTo>
                <a:lnTo>
                  <a:pt x="60" y="144"/>
                </a:lnTo>
                <a:lnTo>
                  <a:pt x="52" y="143"/>
                </a:lnTo>
                <a:lnTo>
                  <a:pt x="43" y="142"/>
                </a:lnTo>
                <a:lnTo>
                  <a:pt x="35" y="140"/>
                </a:lnTo>
                <a:lnTo>
                  <a:pt x="28" y="135"/>
                </a:lnTo>
                <a:lnTo>
                  <a:pt x="20" y="131"/>
                </a:lnTo>
                <a:lnTo>
                  <a:pt x="14" y="126"/>
                </a:lnTo>
                <a:lnTo>
                  <a:pt x="8" y="120"/>
                </a:lnTo>
                <a:lnTo>
                  <a:pt x="4" y="114"/>
                </a:lnTo>
                <a:lnTo>
                  <a:pt x="1" y="105"/>
                </a:lnTo>
                <a:lnTo>
                  <a:pt x="0" y="96"/>
                </a:lnTo>
                <a:lnTo>
                  <a:pt x="1" y="86"/>
                </a:lnTo>
                <a:lnTo>
                  <a:pt x="4" y="79"/>
                </a:lnTo>
                <a:lnTo>
                  <a:pt x="8" y="71"/>
                </a:lnTo>
                <a:lnTo>
                  <a:pt x="14" y="65"/>
                </a:lnTo>
                <a:lnTo>
                  <a:pt x="20" y="59"/>
                </a:lnTo>
                <a:lnTo>
                  <a:pt x="28" y="55"/>
                </a:lnTo>
                <a:lnTo>
                  <a:pt x="36" y="51"/>
                </a:lnTo>
                <a:lnTo>
                  <a:pt x="44" y="48"/>
                </a:lnTo>
                <a:lnTo>
                  <a:pt x="52" y="47"/>
                </a:lnTo>
                <a:lnTo>
                  <a:pt x="59" y="46"/>
                </a:lnTo>
                <a:lnTo>
                  <a:pt x="68" y="47"/>
                </a:lnTo>
                <a:lnTo>
                  <a:pt x="78" y="49"/>
                </a:lnTo>
                <a:lnTo>
                  <a:pt x="88" y="53"/>
                </a:lnTo>
                <a:lnTo>
                  <a:pt x="98" y="59"/>
                </a:lnTo>
                <a:lnTo>
                  <a:pt x="107" y="65"/>
                </a:lnTo>
                <a:lnTo>
                  <a:pt x="116" y="74"/>
                </a:lnTo>
                <a:lnTo>
                  <a:pt x="124" y="83"/>
                </a:lnTo>
                <a:lnTo>
                  <a:pt x="129" y="94"/>
                </a:lnTo>
                <a:lnTo>
                  <a:pt x="133" y="105"/>
                </a:lnTo>
                <a:lnTo>
                  <a:pt x="134" y="118"/>
                </a:lnTo>
                <a:lnTo>
                  <a:pt x="133" y="130"/>
                </a:lnTo>
                <a:lnTo>
                  <a:pt x="129" y="142"/>
                </a:lnTo>
                <a:lnTo>
                  <a:pt x="124" y="152"/>
                </a:lnTo>
                <a:lnTo>
                  <a:pt x="115" y="162"/>
                </a:lnTo>
                <a:lnTo>
                  <a:pt x="107" y="170"/>
                </a:lnTo>
                <a:lnTo>
                  <a:pt x="98" y="177"/>
                </a:lnTo>
                <a:lnTo>
                  <a:pt x="88" y="183"/>
                </a:lnTo>
                <a:lnTo>
                  <a:pt x="78" y="186"/>
                </a:lnTo>
                <a:lnTo>
                  <a:pt x="68" y="189"/>
                </a:lnTo>
                <a:lnTo>
                  <a:pt x="60" y="190"/>
                </a:lnTo>
                <a:lnTo>
                  <a:pt x="52" y="189"/>
                </a:lnTo>
                <a:lnTo>
                  <a:pt x="43" y="188"/>
                </a:lnTo>
                <a:lnTo>
                  <a:pt x="35" y="186"/>
                </a:lnTo>
                <a:lnTo>
                  <a:pt x="28" y="182"/>
                </a:lnTo>
                <a:lnTo>
                  <a:pt x="20" y="178"/>
                </a:lnTo>
                <a:lnTo>
                  <a:pt x="14" y="172"/>
                </a:lnTo>
                <a:lnTo>
                  <a:pt x="8" y="166"/>
                </a:lnTo>
                <a:lnTo>
                  <a:pt x="4" y="160"/>
                </a:lnTo>
                <a:lnTo>
                  <a:pt x="1" y="151"/>
                </a:lnTo>
                <a:lnTo>
                  <a:pt x="0" y="142"/>
                </a:lnTo>
                <a:lnTo>
                  <a:pt x="1" y="132"/>
                </a:lnTo>
                <a:lnTo>
                  <a:pt x="4" y="125"/>
                </a:lnTo>
                <a:lnTo>
                  <a:pt x="8" y="118"/>
                </a:lnTo>
                <a:lnTo>
                  <a:pt x="14" y="111"/>
                </a:lnTo>
                <a:lnTo>
                  <a:pt x="20" y="105"/>
                </a:lnTo>
                <a:lnTo>
                  <a:pt x="28" y="101"/>
                </a:lnTo>
                <a:lnTo>
                  <a:pt x="36" y="98"/>
                </a:lnTo>
                <a:lnTo>
                  <a:pt x="44" y="95"/>
                </a:lnTo>
                <a:lnTo>
                  <a:pt x="52" y="94"/>
                </a:lnTo>
                <a:lnTo>
                  <a:pt x="59" y="93"/>
                </a:lnTo>
                <a:lnTo>
                  <a:pt x="68" y="94"/>
                </a:lnTo>
                <a:lnTo>
                  <a:pt x="78" y="96"/>
                </a:lnTo>
                <a:lnTo>
                  <a:pt x="89" y="100"/>
                </a:lnTo>
                <a:lnTo>
                  <a:pt x="98" y="105"/>
                </a:lnTo>
                <a:lnTo>
                  <a:pt x="108" y="111"/>
                </a:lnTo>
                <a:lnTo>
                  <a:pt x="116" y="120"/>
                </a:lnTo>
                <a:lnTo>
                  <a:pt x="124" y="129"/>
                </a:lnTo>
                <a:lnTo>
                  <a:pt x="129" y="140"/>
                </a:lnTo>
                <a:lnTo>
                  <a:pt x="133" y="151"/>
                </a:lnTo>
                <a:lnTo>
                  <a:pt x="134" y="164"/>
                </a:lnTo>
                <a:lnTo>
                  <a:pt x="133" y="177"/>
                </a:lnTo>
                <a:lnTo>
                  <a:pt x="129" y="188"/>
                </a:lnTo>
                <a:lnTo>
                  <a:pt x="124" y="199"/>
                </a:lnTo>
                <a:lnTo>
                  <a:pt x="116" y="208"/>
                </a:lnTo>
                <a:lnTo>
                  <a:pt x="107" y="216"/>
                </a:lnTo>
                <a:lnTo>
                  <a:pt x="98" y="223"/>
                </a:lnTo>
                <a:lnTo>
                  <a:pt x="88" y="229"/>
                </a:lnTo>
                <a:lnTo>
                  <a:pt x="78" y="232"/>
                </a:lnTo>
                <a:lnTo>
                  <a:pt x="68" y="235"/>
                </a:lnTo>
                <a:lnTo>
                  <a:pt x="60" y="236"/>
                </a:lnTo>
                <a:lnTo>
                  <a:pt x="52" y="235"/>
                </a:lnTo>
                <a:lnTo>
                  <a:pt x="44" y="234"/>
                </a:lnTo>
                <a:lnTo>
                  <a:pt x="35" y="232"/>
                </a:lnTo>
                <a:lnTo>
                  <a:pt x="28" y="228"/>
                </a:lnTo>
                <a:lnTo>
                  <a:pt x="20" y="224"/>
                </a:lnTo>
                <a:lnTo>
                  <a:pt x="14" y="218"/>
                </a:lnTo>
                <a:lnTo>
                  <a:pt x="8" y="212"/>
                </a:lnTo>
                <a:lnTo>
                  <a:pt x="4" y="206"/>
                </a:lnTo>
                <a:lnTo>
                  <a:pt x="2" y="198"/>
                </a:lnTo>
                <a:lnTo>
                  <a:pt x="0" y="188"/>
                </a:lnTo>
                <a:lnTo>
                  <a:pt x="2" y="179"/>
                </a:lnTo>
                <a:lnTo>
                  <a:pt x="4" y="171"/>
                </a:lnTo>
                <a:lnTo>
                  <a:pt x="8" y="164"/>
                </a:lnTo>
                <a:lnTo>
                  <a:pt x="14" y="158"/>
                </a:lnTo>
                <a:lnTo>
                  <a:pt x="20" y="151"/>
                </a:lnTo>
                <a:lnTo>
                  <a:pt x="28" y="147"/>
                </a:lnTo>
                <a:lnTo>
                  <a:pt x="36" y="144"/>
                </a:lnTo>
                <a:lnTo>
                  <a:pt x="44" y="141"/>
                </a:lnTo>
                <a:lnTo>
                  <a:pt x="52" y="140"/>
                </a:lnTo>
                <a:lnTo>
                  <a:pt x="60" y="139"/>
                </a:lnTo>
                <a:lnTo>
                  <a:pt x="68" y="140"/>
                </a:lnTo>
                <a:lnTo>
                  <a:pt x="78" y="142"/>
                </a:lnTo>
                <a:lnTo>
                  <a:pt x="88" y="146"/>
                </a:lnTo>
                <a:lnTo>
                  <a:pt x="98" y="152"/>
                </a:lnTo>
                <a:lnTo>
                  <a:pt x="107" y="160"/>
                </a:lnTo>
                <a:lnTo>
                  <a:pt x="115" y="168"/>
                </a:lnTo>
                <a:lnTo>
                  <a:pt x="124" y="178"/>
                </a:lnTo>
                <a:lnTo>
                  <a:pt x="129" y="188"/>
                </a:lnTo>
                <a:lnTo>
                  <a:pt x="133" y="201"/>
                </a:lnTo>
                <a:lnTo>
                  <a:pt x="134" y="213"/>
                </a:lnTo>
                <a:lnTo>
                  <a:pt x="133" y="226"/>
                </a:lnTo>
                <a:lnTo>
                  <a:pt x="129" y="237"/>
                </a:lnTo>
                <a:lnTo>
                  <a:pt x="123" y="248"/>
                </a:lnTo>
                <a:lnTo>
                  <a:pt x="115" y="256"/>
                </a:lnTo>
                <a:lnTo>
                  <a:pt x="107" y="265"/>
                </a:lnTo>
                <a:lnTo>
                  <a:pt x="97" y="272"/>
                </a:lnTo>
                <a:lnTo>
                  <a:pt x="87" y="278"/>
                </a:lnTo>
                <a:lnTo>
                  <a:pt x="77" y="282"/>
                </a:lnTo>
                <a:lnTo>
                  <a:pt x="68" y="284"/>
                </a:lnTo>
                <a:lnTo>
                  <a:pt x="59" y="285"/>
                </a:lnTo>
                <a:lnTo>
                  <a:pt x="52" y="284"/>
                </a:lnTo>
                <a:lnTo>
                  <a:pt x="44" y="282"/>
                </a:lnTo>
                <a:lnTo>
                  <a:pt x="36" y="279"/>
                </a:lnTo>
                <a:lnTo>
                  <a:pt x="28" y="274"/>
                </a:lnTo>
                <a:lnTo>
                  <a:pt x="21" y="270"/>
                </a:lnTo>
                <a:lnTo>
                  <a:pt x="14" y="264"/>
                </a:lnTo>
                <a:lnTo>
                  <a:pt x="9" y="257"/>
                </a:lnTo>
                <a:lnTo>
                  <a:pt x="4" y="251"/>
                </a:lnTo>
                <a:lnTo>
                  <a:pt x="2" y="243"/>
                </a:lnTo>
                <a:lnTo>
                  <a:pt x="1" y="235"/>
                </a:lnTo>
                <a:lnTo>
                  <a:pt x="2" y="228"/>
                </a:lnTo>
                <a:lnTo>
                  <a:pt x="3" y="221"/>
                </a:lnTo>
                <a:lnTo>
                  <a:pt x="7" y="213"/>
                </a:lnTo>
                <a:lnTo>
                  <a:pt x="12" y="207"/>
                </a:lnTo>
                <a:lnTo>
                  <a:pt x="18" y="202"/>
                </a:lnTo>
                <a:lnTo>
                  <a:pt x="25" y="197"/>
                </a:lnTo>
                <a:lnTo>
                  <a:pt x="33" y="192"/>
                </a:lnTo>
                <a:lnTo>
                  <a:pt x="41" y="189"/>
                </a:lnTo>
                <a:lnTo>
                  <a:pt x="50" y="188"/>
                </a:lnTo>
                <a:lnTo>
                  <a:pt x="59" y="187"/>
                </a:lnTo>
                <a:lnTo>
                  <a:pt x="70" y="188"/>
                </a:lnTo>
                <a:lnTo>
                  <a:pt x="80" y="191"/>
                </a:lnTo>
                <a:lnTo>
                  <a:pt x="90" y="196"/>
                </a:lnTo>
                <a:lnTo>
                  <a:pt x="100" y="202"/>
                </a:lnTo>
                <a:lnTo>
                  <a:pt x="109" y="209"/>
                </a:lnTo>
                <a:lnTo>
                  <a:pt x="118" y="218"/>
                </a:lnTo>
                <a:lnTo>
                  <a:pt x="124" y="228"/>
                </a:lnTo>
                <a:lnTo>
                  <a:pt x="130" y="238"/>
                </a:lnTo>
                <a:lnTo>
                  <a:pt x="133" y="249"/>
                </a:lnTo>
                <a:lnTo>
                  <a:pt x="135" y="261"/>
                </a:lnTo>
                <a:lnTo>
                  <a:pt x="133" y="271"/>
                </a:lnTo>
                <a:lnTo>
                  <a:pt x="130" y="282"/>
                </a:lnTo>
                <a:lnTo>
                  <a:pt x="124" y="292"/>
                </a:lnTo>
                <a:lnTo>
                  <a:pt x="118" y="301"/>
                </a:lnTo>
                <a:lnTo>
                  <a:pt x="109" y="310"/>
                </a:lnTo>
                <a:lnTo>
                  <a:pt x="100" y="316"/>
                </a:lnTo>
                <a:lnTo>
                  <a:pt x="89" y="323"/>
                </a:lnTo>
                <a:lnTo>
                  <a:pt x="80" y="327"/>
                </a:lnTo>
                <a:lnTo>
                  <a:pt x="69" y="330"/>
                </a:lnTo>
                <a:lnTo>
                  <a:pt x="59" y="331"/>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5" name="Freeform 39"/>
          <p:cNvSpPr>
            <a:spLocks/>
          </p:cNvSpPr>
          <p:nvPr/>
        </p:nvSpPr>
        <p:spPr bwMode="auto">
          <a:xfrm>
            <a:off x="2247900" y="4262438"/>
            <a:ext cx="457200" cy="201612"/>
          </a:xfrm>
          <a:custGeom>
            <a:avLst/>
            <a:gdLst>
              <a:gd name="T0" fmla="*/ 451692 w 332"/>
              <a:gd name="T1" fmla="*/ 115630 h 136"/>
              <a:gd name="T2" fmla="*/ 429658 w 332"/>
              <a:gd name="T3" fmla="*/ 158621 h 136"/>
              <a:gd name="T4" fmla="*/ 391099 w 332"/>
              <a:gd name="T5" fmla="*/ 191235 h 136"/>
              <a:gd name="T6" fmla="*/ 340146 w 332"/>
              <a:gd name="T7" fmla="*/ 197165 h 136"/>
              <a:gd name="T8" fmla="*/ 296078 w 332"/>
              <a:gd name="T9" fmla="*/ 170481 h 136"/>
              <a:gd name="T10" fmla="*/ 267159 w 332"/>
              <a:gd name="T11" fmla="*/ 130455 h 136"/>
              <a:gd name="T12" fmla="*/ 257519 w 332"/>
              <a:gd name="T13" fmla="*/ 88946 h 136"/>
              <a:gd name="T14" fmla="*/ 263028 w 332"/>
              <a:gd name="T15" fmla="*/ 51885 h 136"/>
              <a:gd name="T16" fmla="*/ 282307 w 332"/>
              <a:gd name="T17" fmla="*/ 20754 h 136"/>
              <a:gd name="T18" fmla="*/ 311227 w 332"/>
              <a:gd name="T19" fmla="*/ 1482 h 136"/>
              <a:gd name="T20" fmla="*/ 347031 w 332"/>
              <a:gd name="T21" fmla="*/ 5930 h 136"/>
              <a:gd name="T22" fmla="*/ 374573 w 332"/>
              <a:gd name="T23" fmla="*/ 29649 h 136"/>
              <a:gd name="T24" fmla="*/ 389722 w 332"/>
              <a:gd name="T25" fmla="*/ 65227 h 136"/>
              <a:gd name="T26" fmla="*/ 391099 w 332"/>
              <a:gd name="T27" fmla="*/ 100806 h 136"/>
              <a:gd name="T28" fmla="*/ 374573 w 332"/>
              <a:gd name="T29" fmla="*/ 145279 h 136"/>
              <a:gd name="T30" fmla="*/ 341523 w 332"/>
              <a:gd name="T31" fmla="*/ 183823 h 136"/>
              <a:gd name="T32" fmla="*/ 293324 w 332"/>
              <a:gd name="T33" fmla="*/ 198647 h 136"/>
              <a:gd name="T34" fmla="*/ 246502 w 332"/>
              <a:gd name="T35" fmla="*/ 183823 h 136"/>
              <a:gd name="T36" fmla="*/ 212075 w 332"/>
              <a:gd name="T37" fmla="*/ 145279 h 136"/>
              <a:gd name="T38" fmla="*/ 195549 w 332"/>
              <a:gd name="T39" fmla="*/ 100806 h 136"/>
              <a:gd name="T40" fmla="*/ 196927 w 332"/>
              <a:gd name="T41" fmla="*/ 63745 h 136"/>
              <a:gd name="T42" fmla="*/ 210698 w 332"/>
              <a:gd name="T43" fmla="*/ 29649 h 136"/>
              <a:gd name="T44" fmla="*/ 235486 w 332"/>
              <a:gd name="T45" fmla="*/ 5930 h 136"/>
              <a:gd name="T46" fmla="*/ 274045 w 332"/>
              <a:gd name="T47" fmla="*/ 1482 h 136"/>
              <a:gd name="T48" fmla="*/ 302964 w 332"/>
              <a:gd name="T49" fmla="*/ 20754 h 136"/>
              <a:gd name="T50" fmla="*/ 320866 w 332"/>
              <a:gd name="T51" fmla="*/ 53368 h 136"/>
              <a:gd name="T52" fmla="*/ 327752 w 332"/>
              <a:gd name="T53" fmla="*/ 87464 h 136"/>
              <a:gd name="T54" fmla="*/ 318112 w 332"/>
              <a:gd name="T55" fmla="*/ 131937 h 136"/>
              <a:gd name="T56" fmla="*/ 290570 w 332"/>
              <a:gd name="T57" fmla="*/ 171963 h 136"/>
              <a:gd name="T58" fmla="*/ 247880 w 332"/>
              <a:gd name="T59" fmla="*/ 197165 h 136"/>
              <a:gd name="T60" fmla="*/ 196927 w 332"/>
              <a:gd name="T61" fmla="*/ 191235 h 136"/>
              <a:gd name="T62" fmla="*/ 158367 w 332"/>
              <a:gd name="T63" fmla="*/ 158621 h 136"/>
              <a:gd name="T64" fmla="*/ 136334 w 332"/>
              <a:gd name="T65" fmla="*/ 115630 h 136"/>
              <a:gd name="T66" fmla="*/ 132202 w 332"/>
              <a:gd name="T67" fmla="*/ 77087 h 136"/>
              <a:gd name="T68" fmla="*/ 141842 w 332"/>
              <a:gd name="T69" fmla="*/ 41508 h 136"/>
              <a:gd name="T70" fmla="*/ 163876 w 332"/>
              <a:gd name="T71" fmla="*/ 11860 h 136"/>
              <a:gd name="T72" fmla="*/ 196927 w 332"/>
              <a:gd name="T73" fmla="*/ 0 h 136"/>
              <a:gd name="T74" fmla="*/ 229977 w 332"/>
              <a:gd name="T75" fmla="*/ 11860 h 136"/>
              <a:gd name="T76" fmla="*/ 253388 w 332"/>
              <a:gd name="T77" fmla="*/ 41508 h 136"/>
              <a:gd name="T78" fmla="*/ 263028 w 332"/>
              <a:gd name="T79" fmla="*/ 77087 h 136"/>
              <a:gd name="T80" fmla="*/ 260273 w 332"/>
              <a:gd name="T81" fmla="*/ 115630 h 136"/>
              <a:gd name="T82" fmla="*/ 235486 w 332"/>
              <a:gd name="T83" fmla="*/ 158621 h 136"/>
              <a:gd name="T84" fmla="*/ 196927 w 332"/>
              <a:gd name="T85" fmla="*/ 191235 h 136"/>
              <a:gd name="T86" fmla="*/ 144596 w 332"/>
              <a:gd name="T87" fmla="*/ 197165 h 136"/>
              <a:gd name="T88" fmla="*/ 103283 w 332"/>
              <a:gd name="T89" fmla="*/ 170481 h 136"/>
              <a:gd name="T90" fmla="*/ 72987 w 332"/>
              <a:gd name="T91" fmla="*/ 128972 h 136"/>
              <a:gd name="T92" fmla="*/ 63347 w 332"/>
              <a:gd name="T93" fmla="*/ 87464 h 136"/>
              <a:gd name="T94" fmla="*/ 71610 w 332"/>
              <a:gd name="T95" fmla="*/ 53368 h 136"/>
              <a:gd name="T96" fmla="*/ 92266 w 332"/>
              <a:gd name="T97" fmla="*/ 20754 h 136"/>
              <a:gd name="T98" fmla="*/ 121186 w 332"/>
              <a:gd name="T99" fmla="*/ 2965 h 136"/>
              <a:gd name="T100" fmla="*/ 151482 w 332"/>
              <a:gd name="T101" fmla="*/ 4447 h 136"/>
              <a:gd name="T102" fmla="*/ 177647 w 332"/>
              <a:gd name="T103" fmla="*/ 26684 h 136"/>
              <a:gd name="T104" fmla="*/ 195549 w 332"/>
              <a:gd name="T105" fmla="*/ 60780 h 136"/>
              <a:gd name="T106" fmla="*/ 196927 w 332"/>
              <a:gd name="T107" fmla="*/ 103771 h 136"/>
              <a:gd name="T108" fmla="*/ 177647 w 332"/>
              <a:gd name="T109" fmla="*/ 148244 h 136"/>
              <a:gd name="T110" fmla="*/ 141842 w 332"/>
              <a:gd name="T111" fmla="*/ 183823 h 136"/>
              <a:gd name="T112" fmla="*/ 96398 w 332"/>
              <a:gd name="T113" fmla="*/ 200130 h 136"/>
              <a:gd name="T114" fmla="*/ 53707 w 332"/>
              <a:gd name="T115" fmla="*/ 183823 h 136"/>
              <a:gd name="T116" fmla="*/ 20657 w 332"/>
              <a:gd name="T117" fmla="*/ 148244 h 136"/>
              <a:gd name="T118" fmla="*/ 1377 w 332"/>
              <a:gd name="T119" fmla="*/ 102288 h 1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32" h="136">
                <a:moveTo>
                  <a:pt x="331" y="59"/>
                </a:moveTo>
                <a:lnTo>
                  <a:pt x="330" y="68"/>
                </a:lnTo>
                <a:lnTo>
                  <a:pt x="328" y="78"/>
                </a:lnTo>
                <a:lnTo>
                  <a:pt x="324" y="88"/>
                </a:lnTo>
                <a:lnTo>
                  <a:pt x="318" y="98"/>
                </a:lnTo>
                <a:lnTo>
                  <a:pt x="312" y="107"/>
                </a:lnTo>
                <a:lnTo>
                  <a:pt x="304" y="116"/>
                </a:lnTo>
                <a:lnTo>
                  <a:pt x="294" y="124"/>
                </a:lnTo>
                <a:lnTo>
                  <a:pt x="284" y="129"/>
                </a:lnTo>
                <a:lnTo>
                  <a:pt x="272" y="133"/>
                </a:lnTo>
                <a:lnTo>
                  <a:pt x="260" y="134"/>
                </a:lnTo>
                <a:lnTo>
                  <a:pt x="247" y="133"/>
                </a:lnTo>
                <a:lnTo>
                  <a:pt x="235" y="129"/>
                </a:lnTo>
                <a:lnTo>
                  <a:pt x="225" y="124"/>
                </a:lnTo>
                <a:lnTo>
                  <a:pt x="215" y="115"/>
                </a:lnTo>
                <a:lnTo>
                  <a:pt x="207" y="107"/>
                </a:lnTo>
                <a:lnTo>
                  <a:pt x="201" y="98"/>
                </a:lnTo>
                <a:lnTo>
                  <a:pt x="194" y="88"/>
                </a:lnTo>
                <a:lnTo>
                  <a:pt x="191" y="78"/>
                </a:lnTo>
                <a:lnTo>
                  <a:pt x="188" y="68"/>
                </a:lnTo>
                <a:lnTo>
                  <a:pt x="187" y="60"/>
                </a:lnTo>
                <a:lnTo>
                  <a:pt x="188" y="52"/>
                </a:lnTo>
                <a:lnTo>
                  <a:pt x="189" y="43"/>
                </a:lnTo>
                <a:lnTo>
                  <a:pt x="191" y="35"/>
                </a:lnTo>
                <a:lnTo>
                  <a:pt x="196" y="28"/>
                </a:lnTo>
                <a:lnTo>
                  <a:pt x="200" y="20"/>
                </a:lnTo>
                <a:lnTo>
                  <a:pt x="205" y="14"/>
                </a:lnTo>
                <a:lnTo>
                  <a:pt x="211" y="8"/>
                </a:lnTo>
                <a:lnTo>
                  <a:pt x="217" y="4"/>
                </a:lnTo>
                <a:lnTo>
                  <a:pt x="226" y="1"/>
                </a:lnTo>
                <a:lnTo>
                  <a:pt x="235" y="0"/>
                </a:lnTo>
                <a:lnTo>
                  <a:pt x="245" y="1"/>
                </a:lnTo>
                <a:lnTo>
                  <a:pt x="252" y="4"/>
                </a:lnTo>
                <a:lnTo>
                  <a:pt x="260" y="8"/>
                </a:lnTo>
                <a:lnTo>
                  <a:pt x="266" y="14"/>
                </a:lnTo>
                <a:lnTo>
                  <a:pt x="272" y="20"/>
                </a:lnTo>
                <a:lnTo>
                  <a:pt x="276" y="28"/>
                </a:lnTo>
                <a:lnTo>
                  <a:pt x="280" y="36"/>
                </a:lnTo>
                <a:lnTo>
                  <a:pt x="283" y="44"/>
                </a:lnTo>
                <a:lnTo>
                  <a:pt x="284" y="52"/>
                </a:lnTo>
                <a:lnTo>
                  <a:pt x="285" y="59"/>
                </a:lnTo>
                <a:lnTo>
                  <a:pt x="284" y="68"/>
                </a:lnTo>
                <a:lnTo>
                  <a:pt x="282" y="78"/>
                </a:lnTo>
                <a:lnTo>
                  <a:pt x="278" y="88"/>
                </a:lnTo>
                <a:lnTo>
                  <a:pt x="272" y="98"/>
                </a:lnTo>
                <a:lnTo>
                  <a:pt x="266" y="107"/>
                </a:lnTo>
                <a:lnTo>
                  <a:pt x="257" y="116"/>
                </a:lnTo>
                <a:lnTo>
                  <a:pt x="248" y="124"/>
                </a:lnTo>
                <a:lnTo>
                  <a:pt x="237" y="129"/>
                </a:lnTo>
                <a:lnTo>
                  <a:pt x="226" y="133"/>
                </a:lnTo>
                <a:lnTo>
                  <a:pt x="213" y="134"/>
                </a:lnTo>
                <a:lnTo>
                  <a:pt x="201" y="133"/>
                </a:lnTo>
                <a:lnTo>
                  <a:pt x="189" y="129"/>
                </a:lnTo>
                <a:lnTo>
                  <a:pt x="179" y="124"/>
                </a:lnTo>
                <a:lnTo>
                  <a:pt x="169" y="115"/>
                </a:lnTo>
                <a:lnTo>
                  <a:pt x="161" y="107"/>
                </a:lnTo>
                <a:lnTo>
                  <a:pt x="154" y="98"/>
                </a:lnTo>
                <a:lnTo>
                  <a:pt x="148" y="88"/>
                </a:lnTo>
                <a:lnTo>
                  <a:pt x="145" y="78"/>
                </a:lnTo>
                <a:lnTo>
                  <a:pt x="142" y="68"/>
                </a:lnTo>
                <a:lnTo>
                  <a:pt x="141" y="60"/>
                </a:lnTo>
                <a:lnTo>
                  <a:pt x="142" y="52"/>
                </a:lnTo>
                <a:lnTo>
                  <a:pt x="143" y="43"/>
                </a:lnTo>
                <a:lnTo>
                  <a:pt x="145" y="35"/>
                </a:lnTo>
                <a:lnTo>
                  <a:pt x="149" y="28"/>
                </a:lnTo>
                <a:lnTo>
                  <a:pt x="153" y="20"/>
                </a:lnTo>
                <a:lnTo>
                  <a:pt x="159" y="14"/>
                </a:lnTo>
                <a:lnTo>
                  <a:pt x="165" y="8"/>
                </a:lnTo>
                <a:lnTo>
                  <a:pt x="171" y="4"/>
                </a:lnTo>
                <a:lnTo>
                  <a:pt x="180" y="1"/>
                </a:lnTo>
                <a:lnTo>
                  <a:pt x="189" y="0"/>
                </a:lnTo>
                <a:lnTo>
                  <a:pt x="199" y="1"/>
                </a:lnTo>
                <a:lnTo>
                  <a:pt x="206" y="4"/>
                </a:lnTo>
                <a:lnTo>
                  <a:pt x="213" y="8"/>
                </a:lnTo>
                <a:lnTo>
                  <a:pt x="220" y="14"/>
                </a:lnTo>
                <a:lnTo>
                  <a:pt x="226" y="20"/>
                </a:lnTo>
                <a:lnTo>
                  <a:pt x="230" y="28"/>
                </a:lnTo>
                <a:lnTo>
                  <a:pt x="233" y="36"/>
                </a:lnTo>
                <a:lnTo>
                  <a:pt x="236" y="44"/>
                </a:lnTo>
                <a:lnTo>
                  <a:pt x="237" y="52"/>
                </a:lnTo>
                <a:lnTo>
                  <a:pt x="238" y="59"/>
                </a:lnTo>
                <a:lnTo>
                  <a:pt x="237" y="68"/>
                </a:lnTo>
                <a:lnTo>
                  <a:pt x="235" y="78"/>
                </a:lnTo>
                <a:lnTo>
                  <a:pt x="231" y="89"/>
                </a:lnTo>
                <a:lnTo>
                  <a:pt x="226" y="98"/>
                </a:lnTo>
                <a:lnTo>
                  <a:pt x="220" y="108"/>
                </a:lnTo>
                <a:lnTo>
                  <a:pt x="211" y="116"/>
                </a:lnTo>
                <a:lnTo>
                  <a:pt x="202" y="124"/>
                </a:lnTo>
                <a:lnTo>
                  <a:pt x="191" y="129"/>
                </a:lnTo>
                <a:lnTo>
                  <a:pt x="180" y="133"/>
                </a:lnTo>
                <a:lnTo>
                  <a:pt x="167" y="134"/>
                </a:lnTo>
                <a:lnTo>
                  <a:pt x="154" y="133"/>
                </a:lnTo>
                <a:lnTo>
                  <a:pt x="143" y="129"/>
                </a:lnTo>
                <a:lnTo>
                  <a:pt x="132" y="124"/>
                </a:lnTo>
                <a:lnTo>
                  <a:pt x="123" y="116"/>
                </a:lnTo>
                <a:lnTo>
                  <a:pt x="115" y="107"/>
                </a:lnTo>
                <a:lnTo>
                  <a:pt x="108" y="98"/>
                </a:lnTo>
                <a:lnTo>
                  <a:pt x="102" y="88"/>
                </a:lnTo>
                <a:lnTo>
                  <a:pt x="99" y="78"/>
                </a:lnTo>
                <a:lnTo>
                  <a:pt x="96" y="68"/>
                </a:lnTo>
                <a:lnTo>
                  <a:pt x="95" y="60"/>
                </a:lnTo>
                <a:lnTo>
                  <a:pt x="96" y="52"/>
                </a:lnTo>
                <a:lnTo>
                  <a:pt x="97" y="44"/>
                </a:lnTo>
                <a:lnTo>
                  <a:pt x="99" y="35"/>
                </a:lnTo>
                <a:lnTo>
                  <a:pt x="103" y="28"/>
                </a:lnTo>
                <a:lnTo>
                  <a:pt x="107" y="20"/>
                </a:lnTo>
                <a:lnTo>
                  <a:pt x="113" y="14"/>
                </a:lnTo>
                <a:lnTo>
                  <a:pt x="119" y="8"/>
                </a:lnTo>
                <a:lnTo>
                  <a:pt x="125" y="4"/>
                </a:lnTo>
                <a:lnTo>
                  <a:pt x="133" y="2"/>
                </a:lnTo>
                <a:lnTo>
                  <a:pt x="143" y="0"/>
                </a:lnTo>
                <a:lnTo>
                  <a:pt x="152" y="2"/>
                </a:lnTo>
                <a:lnTo>
                  <a:pt x="160" y="4"/>
                </a:lnTo>
                <a:lnTo>
                  <a:pt x="167" y="8"/>
                </a:lnTo>
                <a:lnTo>
                  <a:pt x="173" y="14"/>
                </a:lnTo>
                <a:lnTo>
                  <a:pt x="180" y="20"/>
                </a:lnTo>
                <a:lnTo>
                  <a:pt x="184" y="28"/>
                </a:lnTo>
                <a:lnTo>
                  <a:pt x="187" y="36"/>
                </a:lnTo>
                <a:lnTo>
                  <a:pt x="190" y="44"/>
                </a:lnTo>
                <a:lnTo>
                  <a:pt x="191" y="52"/>
                </a:lnTo>
                <a:lnTo>
                  <a:pt x="192" y="60"/>
                </a:lnTo>
                <a:lnTo>
                  <a:pt x="191" y="68"/>
                </a:lnTo>
                <a:lnTo>
                  <a:pt x="189" y="78"/>
                </a:lnTo>
                <a:lnTo>
                  <a:pt x="185" y="88"/>
                </a:lnTo>
                <a:lnTo>
                  <a:pt x="179" y="98"/>
                </a:lnTo>
                <a:lnTo>
                  <a:pt x="171" y="107"/>
                </a:lnTo>
                <a:lnTo>
                  <a:pt x="163" y="115"/>
                </a:lnTo>
                <a:lnTo>
                  <a:pt x="153" y="124"/>
                </a:lnTo>
                <a:lnTo>
                  <a:pt x="143" y="129"/>
                </a:lnTo>
                <a:lnTo>
                  <a:pt x="130" y="133"/>
                </a:lnTo>
                <a:lnTo>
                  <a:pt x="118" y="134"/>
                </a:lnTo>
                <a:lnTo>
                  <a:pt x="105" y="133"/>
                </a:lnTo>
                <a:lnTo>
                  <a:pt x="94" y="129"/>
                </a:lnTo>
                <a:lnTo>
                  <a:pt x="83" y="123"/>
                </a:lnTo>
                <a:lnTo>
                  <a:pt x="75" y="115"/>
                </a:lnTo>
                <a:lnTo>
                  <a:pt x="66" y="107"/>
                </a:lnTo>
                <a:lnTo>
                  <a:pt x="59" y="97"/>
                </a:lnTo>
                <a:lnTo>
                  <a:pt x="53" y="87"/>
                </a:lnTo>
                <a:lnTo>
                  <a:pt x="49" y="77"/>
                </a:lnTo>
                <a:lnTo>
                  <a:pt x="47" y="68"/>
                </a:lnTo>
                <a:lnTo>
                  <a:pt x="46" y="59"/>
                </a:lnTo>
                <a:lnTo>
                  <a:pt x="47" y="52"/>
                </a:lnTo>
                <a:lnTo>
                  <a:pt x="49" y="44"/>
                </a:lnTo>
                <a:lnTo>
                  <a:pt x="52" y="36"/>
                </a:lnTo>
                <a:lnTo>
                  <a:pt x="57" y="28"/>
                </a:lnTo>
                <a:lnTo>
                  <a:pt x="61" y="21"/>
                </a:lnTo>
                <a:lnTo>
                  <a:pt x="67" y="14"/>
                </a:lnTo>
                <a:lnTo>
                  <a:pt x="74" y="9"/>
                </a:lnTo>
                <a:lnTo>
                  <a:pt x="80" y="4"/>
                </a:lnTo>
                <a:lnTo>
                  <a:pt x="88" y="2"/>
                </a:lnTo>
                <a:lnTo>
                  <a:pt x="96" y="1"/>
                </a:lnTo>
                <a:lnTo>
                  <a:pt x="103" y="2"/>
                </a:lnTo>
                <a:lnTo>
                  <a:pt x="110" y="3"/>
                </a:lnTo>
                <a:lnTo>
                  <a:pt x="118" y="7"/>
                </a:lnTo>
                <a:lnTo>
                  <a:pt x="124" y="12"/>
                </a:lnTo>
                <a:lnTo>
                  <a:pt x="129" y="18"/>
                </a:lnTo>
                <a:lnTo>
                  <a:pt x="134" y="25"/>
                </a:lnTo>
                <a:lnTo>
                  <a:pt x="139" y="33"/>
                </a:lnTo>
                <a:lnTo>
                  <a:pt x="142" y="41"/>
                </a:lnTo>
                <a:lnTo>
                  <a:pt x="143" y="50"/>
                </a:lnTo>
                <a:lnTo>
                  <a:pt x="144" y="59"/>
                </a:lnTo>
                <a:lnTo>
                  <a:pt x="143" y="70"/>
                </a:lnTo>
                <a:lnTo>
                  <a:pt x="140" y="80"/>
                </a:lnTo>
                <a:lnTo>
                  <a:pt x="135" y="90"/>
                </a:lnTo>
                <a:lnTo>
                  <a:pt x="129" y="100"/>
                </a:lnTo>
                <a:lnTo>
                  <a:pt x="122" y="109"/>
                </a:lnTo>
                <a:lnTo>
                  <a:pt x="113" y="118"/>
                </a:lnTo>
                <a:lnTo>
                  <a:pt x="103" y="124"/>
                </a:lnTo>
                <a:lnTo>
                  <a:pt x="93" y="130"/>
                </a:lnTo>
                <a:lnTo>
                  <a:pt x="82" y="133"/>
                </a:lnTo>
                <a:lnTo>
                  <a:pt x="70" y="135"/>
                </a:lnTo>
                <a:lnTo>
                  <a:pt x="60" y="133"/>
                </a:lnTo>
                <a:lnTo>
                  <a:pt x="49" y="130"/>
                </a:lnTo>
                <a:lnTo>
                  <a:pt x="39" y="124"/>
                </a:lnTo>
                <a:lnTo>
                  <a:pt x="30" y="118"/>
                </a:lnTo>
                <a:lnTo>
                  <a:pt x="21" y="109"/>
                </a:lnTo>
                <a:lnTo>
                  <a:pt x="15" y="100"/>
                </a:lnTo>
                <a:lnTo>
                  <a:pt x="8" y="89"/>
                </a:lnTo>
                <a:lnTo>
                  <a:pt x="4" y="80"/>
                </a:lnTo>
                <a:lnTo>
                  <a:pt x="1" y="69"/>
                </a:lnTo>
                <a:lnTo>
                  <a:pt x="0" y="59"/>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6" name="Line 40"/>
          <p:cNvSpPr>
            <a:spLocks noChangeShapeType="1"/>
          </p:cNvSpPr>
          <p:nvPr/>
        </p:nvSpPr>
        <p:spPr bwMode="auto">
          <a:xfrm>
            <a:off x="769938" y="4265613"/>
            <a:ext cx="0" cy="523875"/>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77" name="Line 41"/>
          <p:cNvSpPr>
            <a:spLocks noChangeShapeType="1"/>
          </p:cNvSpPr>
          <p:nvPr/>
        </p:nvSpPr>
        <p:spPr bwMode="auto">
          <a:xfrm>
            <a:off x="539750" y="4543425"/>
            <a:ext cx="460375" cy="0"/>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78" name="Oval 42"/>
          <p:cNvSpPr>
            <a:spLocks noChangeArrowheads="1"/>
          </p:cNvSpPr>
          <p:nvPr/>
        </p:nvSpPr>
        <p:spPr bwMode="auto">
          <a:xfrm>
            <a:off x="706438" y="4475163"/>
            <a:ext cx="127000" cy="136525"/>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14379" name="Line 43"/>
          <p:cNvSpPr>
            <a:spLocks noChangeShapeType="1"/>
          </p:cNvSpPr>
          <p:nvPr/>
        </p:nvSpPr>
        <p:spPr bwMode="auto">
          <a:xfrm>
            <a:off x="1914525" y="5522913"/>
            <a:ext cx="0" cy="496887"/>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80" name="Line 44"/>
          <p:cNvSpPr>
            <a:spLocks noChangeShapeType="1"/>
          </p:cNvSpPr>
          <p:nvPr/>
        </p:nvSpPr>
        <p:spPr bwMode="auto">
          <a:xfrm>
            <a:off x="1685925" y="5770563"/>
            <a:ext cx="458788" cy="0"/>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81" name="Oval 45"/>
          <p:cNvSpPr>
            <a:spLocks noChangeArrowheads="1"/>
          </p:cNvSpPr>
          <p:nvPr/>
        </p:nvSpPr>
        <p:spPr bwMode="auto">
          <a:xfrm>
            <a:off x="1851025" y="5702300"/>
            <a:ext cx="127000" cy="136525"/>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14382" name="Freeform 46"/>
          <p:cNvSpPr>
            <a:spLocks/>
          </p:cNvSpPr>
          <p:nvPr/>
        </p:nvSpPr>
        <p:spPr bwMode="auto">
          <a:xfrm>
            <a:off x="612775" y="4794250"/>
            <a:ext cx="271463" cy="715963"/>
          </a:xfrm>
          <a:custGeom>
            <a:avLst/>
            <a:gdLst>
              <a:gd name="T0" fmla="*/ 113571 w 196"/>
              <a:gd name="T1" fmla="*/ 707051 h 482"/>
              <a:gd name="T2" fmla="*/ 55401 w 196"/>
              <a:gd name="T3" fmla="*/ 672886 h 482"/>
              <a:gd name="T4" fmla="*/ 11080 w 196"/>
              <a:gd name="T5" fmla="*/ 611985 h 482"/>
              <a:gd name="T6" fmla="*/ 4155 w 196"/>
              <a:gd name="T7" fmla="*/ 533259 h 482"/>
              <a:gd name="T8" fmla="*/ 38780 w 196"/>
              <a:gd name="T9" fmla="*/ 464930 h 482"/>
              <a:gd name="T10" fmla="*/ 94181 w 196"/>
              <a:gd name="T11" fmla="*/ 420368 h 482"/>
              <a:gd name="T12" fmla="*/ 149582 w 196"/>
              <a:gd name="T13" fmla="*/ 404029 h 482"/>
              <a:gd name="T14" fmla="*/ 200827 w 196"/>
              <a:gd name="T15" fmla="*/ 412941 h 482"/>
              <a:gd name="T16" fmla="*/ 242378 w 196"/>
              <a:gd name="T17" fmla="*/ 442649 h 482"/>
              <a:gd name="T18" fmla="*/ 268693 w 196"/>
              <a:gd name="T19" fmla="*/ 487211 h 482"/>
              <a:gd name="T20" fmla="*/ 261768 w 196"/>
              <a:gd name="T21" fmla="*/ 543657 h 482"/>
              <a:gd name="T22" fmla="*/ 229913 w 196"/>
              <a:gd name="T23" fmla="*/ 588219 h 482"/>
              <a:gd name="T24" fmla="*/ 182822 w 196"/>
              <a:gd name="T25" fmla="*/ 610500 h 482"/>
              <a:gd name="T26" fmla="*/ 132961 w 196"/>
              <a:gd name="T27" fmla="*/ 611985 h 482"/>
              <a:gd name="T28" fmla="*/ 73406 w 196"/>
              <a:gd name="T29" fmla="*/ 588219 h 482"/>
              <a:gd name="T30" fmla="*/ 22160 w 196"/>
              <a:gd name="T31" fmla="*/ 534744 h 482"/>
              <a:gd name="T32" fmla="*/ 1385 w 196"/>
              <a:gd name="T33" fmla="*/ 460474 h 482"/>
              <a:gd name="T34" fmla="*/ 22160 w 196"/>
              <a:gd name="T35" fmla="*/ 386204 h 482"/>
              <a:gd name="T36" fmla="*/ 74791 w 196"/>
              <a:gd name="T37" fmla="*/ 332730 h 482"/>
              <a:gd name="T38" fmla="*/ 132961 w 196"/>
              <a:gd name="T39" fmla="*/ 305992 h 482"/>
              <a:gd name="T40" fmla="*/ 184207 w 196"/>
              <a:gd name="T41" fmla="*/ 308963 h 482"/>
              <a:gd name="T42" fmla="*/ 229913 w 196"/>
              <a:gd name="T43" fmla="*/ 331244 h 482"/>
              <a:gd name="T44" fmla="*/ 261768 w 196"/>
              <a:gd name="T45" fmla="*/ 369865 h 482"/>
              <a:gd name="T46" fmla="*/ 268693 w 196"/>
              <a:gd name="T47" fmla="*/ 429281 h 482"/>
              <a:gd name="T48" fmla="*/ 242378 w 196"/>
              <a:gd name="T49" fmla="*/ 473843 h 482"/>
              <a:gd name="T50" fmla="*/ 198057 w 196"/>
              <a:gd name="T51" fmla="*/ 503551 h 482"/>
              <a:gd name="T52" fmla="*/ 150967 w 196"/>
              <a:gd name="T53" fmla="*/ 515434 h 482"/>
              <a:gd name="T54" fmla="*/ 92796 w 196"/>
              <a:gd name="T55" fmla="*/ 499095 h 482"/>
              <a:gd name="T56" fmla="*/ 37395 w 196"/>
              <a:gd name="T57" fmla="*/ 456018 h 482"/>
              <a:gd name="T58" fmla="*/ 2770 w 196"/>
              <a:gd name="T59" fmla="*/ 387690 h 482"/>
              <a:gd name="T60" fmla="*/ 11080 w 196"/>
              <a:gd name="T61" fmla="*/ 308963 h 482"/>
              <a:gd name="T62" fmla="*/ 55401 w 196"/>
              <a:gd name="T63" fmla="*/ 248062 h 482"/>
              <a:gd name="T64" fmla="*/ 113571 w 196"/>
              <a:gd name="T65" fmla="*/ 213898 h 482"/>
              <a:gd name="T66" fmla="*/ 166202 w 196"/>
              <a:gd name="T67" fmla="*/ 206471 h 482"/>
              <a:gd name="T68" fmla="*/ 214677 w 196"/>
              <a:gd name="T69" fmla="*/ 222810 h 482"/>
              <a:gd name="T70" fmla="*/ 253458 w 196"/>
              <a:gd name="T71" fmla="*/ 256974 h 482"/>
              <a:gd name="T72" fmla="*/ 270078 w 196"/>
              <a:gd name="T73" fmla="*/ 308963 h 482"/>
              <a:gd name="T74" fmla="*/ 253458 w 196"/>
              <a:gd name="T75" fmla="*/ 360952 h 482"/>
              <a:gd name="T76" fmla="*/ 214677 w 196"/>
              <a:gd name="T77" fmla="*/ 396602 h 482"/>
              <a:gd name="T78" fmla="*/ 166202 w 196"/>
              <a:gd name="T79" fmla="*/ 412941 h 482"/>
              <a:gd name="T80" fmla="*/ 113571 w 196"/>
              <a:gd name="T81" fmla="*/ 408485 h 482"/>
              <a:gd name="T82" fmla="*/ 55401 w 196"/>
              <a:gd name="T83" fmla="*/ 369865 h 482"/>
              <a:gd name="T84" fmla="*/ 11080 w 196"/>
              <a:gd name="T85" fmla="*/ 308963 h 482"/>
              <a:gd name="T86" fmla="*/ 2770 w 196"/>
              <a:gd name="T87" fmla="*/ 227266 h 482"/>
              <a:gd name="T88" fmla="*/ 38780 w 196"/>
              <a:gd name="T89" fmla="*/ 160423 h 482"/>
              <a:gd name="T90" fmla="*/ 95566 w 196"/>
              <a:gd name="T91" fmla="*/ 115861 h 482"/>
              <a:gd name="T92" fmla="*/ 150967 w 196"/>
              <a:gd name="T93" fmla="*/ 99522 h 482"/>
              <a:gd name="T94" fmla="*/ 198057 w 196"/>
              <a:gd name="T95" fmla="*/ 112890 h 482"/>
              <a:gd name="T96" fmla="*/ 242378 w 196"/>
              <a:gd name="T97" fmla="*/ 145569 h 482"/>
              <a:gd name="T98" fmla="*/ 267308 w 196"/>
              <a:gd name="T99" fmla="*/ 190131 h 482"/>
              <a:gd name="T100" fmla="*/ 263153 w 196"/>
              <a:gd name="T101" fmla="*/ 237664 h 482"/>
              <a:gd name="T102" fmla="*/ 234068 w 196"/>
              <a:gd name="T103" fmla="*/ 279255 h 482"/>
              <a:gd name="T104" fmla="*/ 186977 w 196"/>
              <a:gd name="T105" fmla="*/ 305992 h 482"/>
              <a:gd name="T106" fmla="*/ 130191 w 196"/>
              <a:gd name="T107" fmla="*/ 308963 h 482"/>
              <a:gd name="T108" fmla="*/ 69251 w 196"/>
              <a:gd name="T109" fmla="*/ 279255 h 482"/>
              <a:gd name="T110" fmla="*/ 20775 w 196"/>
              <a:gd name="T111" fmla="*/ 222810 h 482"/>
              <a:gd name="T112" fmla="*/ 0 w 196"/>
              <a:gd name="T113" fmla="*/ 151511 h 482"/>
              <a:gd name="T114" fmla="*/ 20775 w 196"/>
              <a:gd name="T115" fmla="*/ 84668 h 482"/>
              <a:gd name="T116" fmla="*/ 69251 w 196"/>
              <a:gd name="T117" fmla="*/ 31193 h 482"/>
              <a:gd name="T118" fmla="*/ 131576 w 196"/>
              <a:gd name="T119" fmla="*/ 2971 h 4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96" h="482">
                <a:moveTo>
                  <a:pt x="109" y="481"/>
                </a:moveTo>
                <a:lnTo>
                  <a:pt x="96" y="479"/>
                </a:lnTo>
                <a:lnTo>
                  <a:pt x="82" y="476"/>
                </a:lnTo>
                <a:lnTo>
                  <a:pt x="68" y="470"/>
                </a:lnTo>
                <a:lnTo>
                  <a:pt x="53" y="463"/>
                </a:lnTo>
                <a:lnTo>
                  <a:pt x="40" y="453"/>
                </a:lnTo>
                <a:lnTo>
                  <a:pt x="27" y="441"/>
                </a:lnTo>
                <a:lnTo>
                  <a:pt x="16" y="427"/>
                </a:lnTo>
                <a:lnTo>
                  <a:pt x="8" y="412"/>
                </a:lnTo>
                <a:lnTo>
                  <a:pt x="2" y="396"/>
                </a:lnTo>
                <a:lnTo>
                  <a:pt x="1" y="377"/>
                </a:lnTo>
                <a:lnTo>
                  <a:pt x="3" y="359"/>
                </a:lnTo>
                <a:lnTo>
                  <a:pt x="8" y="342"/>
                </a:lnTo>
                <a:lnTo>
                  <a:pt x="16" y="327"/>
                </a:lnTo>
                <a:lnTo>
                  <a:pt x="28" y="313"/>
                </a:lnTo>
                <a:lnTo>
                  <a:pt x="40" y="301"/>
                </a:lnTo>
                <a:lnTo>
                  <a:pt x="54" y="292"/>
                </a:lnTo>
                <a:lnTo>
                  <a:pt x="68" y="283"/>
                </a:lnTo>
                <a:lnTo>
                  <a:pt x="82" y="278"/>
                </a:lnTo>
                <a:lnTo>
                  <a:pt x="96" y="273"/>
                </a:lnTo>
                <a:lnTo>
                  <a:pt x="108" y="272"/>
                </a:lnTo>
                <a:lnTo>
                  <a:pt x="120" y="273"/>
                </a:lnTo>
                <a:lnTo>
                  <a:pt x="133" y="275"/>
                </a:lnTo>
                <a:lnTo>
                  <a:pt x="145" y="278"/>
                </a:lnTo>
                <a:lnTo>
                  <a:pt x="155" y="284"/>
                </a:lnTo>
                <a:lnTo>
                  <a:pt x="166" y="290"/>
                </a:lnTo>
                <a:lnTo>
                  <a:pt x="175" y="298"/>
                </a:lnTo>
                <a:lnTo>
                  <a:pt x="183" y="307"/>
                </a:lnTo>
                <a:lnTo>
                  <a:pt x="189" y="316"/>
                </a:lnTo>
                <a:lnTo>
                  <a:pt x="194" y="328"/>
                </a:lnTo>
                <a:lnTo>
                  <a:pt x="195" y="342"/>
                </a:lnTo>
                <a:lnTo>
                  <a:pt x="194" y="356"/>
                </a:lnTo>
                <a:lnTo>
                  <a:pt x="189" y="366"/>
                </a:lnTo>
                <a:lnTo>
                  <a:pt x="183" y="377"/>
                </a:lnTo>
                <a:lnTo>
                  <a:pt x="175" y="386"/>
                </a:lnTo>
                <a:lnTo>
                  <a:pt x="166" y="396"/>
                </a:lnTo>
                <a:lnTo>
                  <a:pt x="155" y="402"/>
                </a:lnTo>
                <a:lnTo>
                  <a:pt x="143" y="406"/>
                </a:lnTo>
                <a:lnTo>
                  <a:pt x="132" y="411"/>
                </a:lnTo>
                <a:lnTo>
                  <a:pt x="120" y="412"/>
                </a:lnTo>
                <a:lnTo>
                  <a:pt x="109" y="414"/>
                </a:lnTo>
                <a:lnTo>
                  <a:pt x="96" y="412"/>
                </a:lnTo>
                <a:lnTo>
                  <a:pt x="82" y="409"/>
                </a:lnTo>
                <a:lnTo>
                  <a:pt x="68" y="403"/>
                </a:lnTo>
                <a:lnTo>
                  <a:pt x="53" y="396"/>
                </a:lnTo>
                <a:lnTo>
                  <a:pt x="40" y="386"/>
                </a:lnTo>
                <a:lnTo>
                  <a:pt x="27" y="374"/>
                </a:lnTo>
                <a:lnTo>
                  <a:pt x="16" y="360"/>
                </a:lnTo>
                <a:lnTo>
                  <a:pt x="8" y="345"/>
                </a:lnTo>
                <a:lnTo>
                  <a:pt x="2" y="328"/>
                </a:lnTo>
                <a:lnTo>
                  <a:pt x="1" y="310"/>
                </a:lnTo>
                <a:lnTo>
                  <a:pt x="3" y="292"/>
                </a:lnTo>
                <a:lnTo>
                  <a:pt x="8" y="275"/>
                </a:lnTo>
                <a:lnTo>
                  <a:pt x="16" y="260"/>
                </a:lnTo>
                <a:lnTo>
                  <a:pt x="28" y="246"/>
                </a:lnTo>
                <a:lnTo>
                  <a:pt x="40" y="234"/>
                </a:lnTo>
                <a:lnTo>
                  <a:pt x="54" y="224"/>
                </a:lnTo>
                <a:lnTo>
                  <a:pt x="68" y="215"/>
                </a:lnTo>
                <a:lnTo>
                  <a:pt x="82" y="211"/>
                </a:lnTo>
                <a:lnTo>
                  <a:pt x="96" y="206"/>
                </a:lnTo>
                <a:lnTo>
                  <a:pt x="108" y="205"/>
                </a:lnTo>
                <a:lnTo>
                  <a:pt x="120" y="206"/>
                </a:lnTo>
                <a:lnTo>
                  <a:pt x="133" y="208"/>
                </a:lnTo>
                <a:lnTo>
                  <a:pt x="145" y="211"/>
                </a:lnTo>
                <a:lnTo>
                  <a:pt x="155" y="217"/>
                </a:lnTo>
                <a:lnTo>
                  <a:pt x="166" y="223"/>
                </a:lnTo>
                <a:lnTo>
                  <a:pt x="175" y="231"/>
                </a:lnTo>
                <a:lnTo>
                  <a:pt x="183" y="240"/>
                </a:lnTo>
                <a:lnTo>
                  <a:pt x="189" y="249"/>
                </a:lnTo>
                <a:lnTo>
                  <a:pt x="194" y="261"/>
                </a:lnTo>
                <a:lnTo>
                  <a:pt x="195" y="275"/>
                </a:lnTo>
                <a:lnTo>
                  <a:pt x="194" y="289"/>
                </a:lnTo>
                <a:lnTo>
                  <a:pt x="189" y="299"/>
                </a:lnTo>
                <a:lnTo>
                  <a:pt x="183" y="310"/>
                </a:lnTo>
                <a:lnTo>
                  <a:pt x="175" y="319"/>
                </a:lnTo>
                <a:lnTo>
                  <a:pt x="166" y="328"/>
                </a:lnTo>
                <a:lnTo>
                  <a:pt x="155" y="334"/>
                </a:lnTo>
                <a:lnTo>
                  <a:pt x="143" y="339"/>
                </a:lnTo>
                <a:lnTo>
                  <a:pt x="132" y="344"/>
                </a:lnTo>
                <a:lnTo>
                  <a:pt x="120" y="345"/>
                </a:lnTo>
                <a:lnTo>
                  <a:pt x="109" y="347"/>
                </a:lnTo>
                <a:lnTo>
                  <a:pt x="96" y="345"/>
                </a:lnTo>
                <a:lnTo>
                  <a:pt x="82" y="342"/>
                </a:lnTo>
                <a:lnTo>
                  <a:pt x="67" y="336"/>
                </a:lnTo>
                <a:lnTo>
                  <a:pt x="53" y="328"/>
                </a:lnTo>
                <a:lnTo>
                  <a:pt x="39" y="319"/>
                </a:lnTo>
                <a:lnTo>
                  <a:pt x="27" y="307"/>
                </a:lnTo>
                <a:lnTo>
                  <a:pt x="16" y="293"/>
                </a:lnTo>
                <a:lnTo>
                  <a:pt x="8" y="278"/>
                </a:lnTo>
                <a:lnTo>
                  <a:pt x="2" y="261"/>
                </a:lnTo>
                <a:lnTo>
                  <a:pt x="1" y="243"/>
                </a:lnTo>
                <a:lnTo>
                  <a:pt x="2" y="224"/>
                </a:lnTo>
                <a:lnTo>
                  <a:pt x="8" y="208"/>
                </a:lnTo>
                <a:lnTo>
                  <a:pt x="16" y="192"/>
                </a:lnTo>
                <a:lnTo>
                  <a:pt x="27" y="179"/>
                </a:lnTo>
                <a:lnTo>
                  <a:pt x="40" y="167"/>
                </a:lnTo>
                <a:lnTo>
                  <a:pt x="54" y="157"/>
                </a:lnTo>
                <a:lnTo>
                  <a:pt x="68" y="148"/>
                </a:lnTo>
                <a:lnTo>
                  <a:pt x="82" y="144"/>
                </a:lnTo>
                <a:lnTo>
                  <a:pt x="96" y="139"/>
                </a:lnTo>
                <a:lnTo>
                  <a:pt x="108" y="137"/>
                </a:lnTo>
                <a:lnTo>
                  <a:pt x="120" y="139"/>
                </a:lnTo>
                <a:lnTo>
                  <a:pt x="132" y="141"/>
                </a:lnTo>
                <a:lnTo>
                  <a:pt x="145" y="144"/>
                </a:lnTo>
                <a:lnTo>
                  <a:pt x="155" y="150"/>
                </a:lnTo>
                <a:lnTo>
                  <a:pt x="166" y="156"/>
                </a:lnTo>
                <a:lnTo>
                  <a:pt x="175" y="164"/>
                </a:lnTo>
                <a:lnTo>
                  <a:pt x="183" y="173"/>
                </a:lnTo>
                <a:lnTo>
                  <a:pt x="189" y="182"/>
                </a:lnTo>
                <a:lnTo>
                  <a:pt x="193" y="194"/>
                </a:lnTo>
                <a:lnTo>
                  <a:pt x="195" y="208"/>
                </a:lnTo>
                <a:lnTo>
                  <a:pt x="193" y="221"/>
                </a:lnTo>
                <a:lnTo>
                  <a:pt x="189" y="232"/>
                </a:lnTo>
                <a:lnTo>
                  <a:pt x="183" y="243"/>
                </a:lnTo>
                <a:lnTo>
                  <a:pt x="175" y="252"/>
                </a:lnTo>
                <a:lnTo>
                  <a:pt x="166" y="261"/>
                </a:lnTo>
                <a:lnTo>
                  <a:pt x="155" y="267"/>
                </a:lnTo>
                <a:lnTo>
                  <a:pt x="143" y="272"/>
                </a:lnTo>
                <a:lnTo>
                  <a:pt x="132" y="276"/>
                </a:lnTo>
                <a:lnTo>
                  <a:pt x="120" y="278"/>
                </a:lnTo>
                <a:lnTo>
                  <a:pt x="108" y="280"/>
                </a:lnTo>
                <a:lnTo>
                  <a:pt x="96" y="278"/>
                </a:lnTo>
                <a:lnTo>
                  <a:pt x="82" y="275"/>
                </a:lnTo>
                <a:lnTo>
                  <a:pt x="68" y="269"/>
                </a:lnTo>
                <a:lnTo>
                  <a:pt x="54" y="260"/>
                </a:lnTo>
                <a:lnTo>
                  <a:pt x="40" y="249"/>
                </a:lnTo>
                <a:lnTo>
                  <a:pt x="28" y="237"/>
                </a:lnTo>
                <a:lnTo>
                  <a:pt x="16" y="223"/>
                </a:lnTo>
                <a:lnTo>
                  <a:pt x="8" y="208"/>
                </a:lnTo>
                <a:lnTo>
                  <a:pt x="2" y="189"/>
                </a:lnTo>
                <a:lnTo>
                  <a:pt x="1" y="171"/>
                </a:lnTo>
                <a:lnTo>
                  <a:pt x="2" y="153"/>
                </a:lnTo>
                <a:lnTo>
                  <a:pt x="8" y="136"/>
                </a:lnTo>
                <a:lnTo>
                  <a:pt x="18" y="121"/>
                </a:lnTo>
                <a:lnTo>
                  <a:pt x="28" y="108"/>
                </a:lnTo>
                <a:lnTo>
                  <a:pt x="41" y="96"/>
                </a:lnTo>
                <a:lnTo>
                  <a:pt x="55" y="85"/>
                </a:lnTo>
                <a:lnTo>
                  <a:pt x="69" y="78"/>
                </a:lnTo>
                <a:lnTo>
                  <a:pt x="84" y="72"/>
                </a:lnTo>
                <a:lnTo>
                  <a:pt x="98" y="69"/>
                </a:lnTo>
                <a:lnTo>
                  <a:pt x="109" y="67"/>
                </a:lnTo>
                <a:lnTo>
                  <a:pt x="120" y="69"/>
                </a:lnTo>
                <a:lnTo>
                  <a:pt x="132" y="72"/>
                </a:lnTo>
                <a:lnTo>
                  <a:pt x="143" y="76"/>
                </a:lnTo>
                <a:lnTo>
                  <a:pt x="154" y="82"/>
                </a:lnTo>
                <a:lnTo>
                  <a:pt x="164" y="88"/>
                </a:lnTo>
                <a:lnTo>
                  <a:pt x="175" y="98"/>
                </a:lnTo>
                <a:lnTo>
                  <a:pt x="182" y="107"/>
                </a:lnTo>
                <a:lnTo>
                  <a:pt x="189" y="116"/>
                </a:lnTo>
                <a:lnTo>
                  <a:pt x="193" y="128"/>
                </a:lnTo>
                <a:lnTo>
                  <a:pt x="194" y="139"/>
                </a:lnTo>
                <a:lnTo>
                  <a:pt x="193" y="150"/>
                </a:lnTo>
                <a:lnTo>
                  <a:pt x="190" y="160"/>
                </a:lnTo>
                <a:lnTo>
                  <a:pt x="184" y="171"/>
                </a:lnTo>
                <a:lnTo>
                  <a:pt x="177" y="180"/>
                </a:lnTo>
                <a:lnTo>
                  <a:pt x="169" y="188"/>
                </a:lnTo>
                <a:lnTo>
                  <a:pt x="159" y="195"/>
                </a:lnTo>
                <a:lnTo>
                  <a:pt x="148" y="201"/>
                </a:lnTo>
                <a:lnTo>
                  <a:pt x="135" y="206"/>
                </a:lnTo>
                <a:lnTo>
                  <a:pt x="122" y="208"/>
                </a:lnTo>
                <a:lnTo>
                  <a:pt x="109" y="209"/>
                </a:lnTo>
                <a:lnTo>
                  <a:pt x="94" y="208"/>
                </a:lnTo>
                <a:lnTo>
                  <a:pt x="80" y="203"/>
                </a:lnTo>
                <a:lnTo>
                  <a:pt x="64" y="197"/>
                </a:lnTo>
                <a:lnTo>
                  <a:pt x="50" y="188"/>
                </a:lnTo>
                <a:lnTo>
                  <a:pt x="38" y="177"/>
                </a:lnTo>
                <a:lnTo>
                  <a:pt x="25" y="164"/>
                </a:lnTo>
                <a:lnTo>
                  <a:pt x="15" y="150"/>
                </a:lnTo>
                <a:lnTo>
                  <a:pt x="7" y="134"/>
                </a:lnTo>
                <a:lnTo>
                  <a:pt x="2" y="119"/>
                </a:lnTo>
                <a:lnTo>
                  <a:pt x="0" y="102"/>
                </a:lnTo>
                <a:lnTo>
                  <a:pt x="2" y="87"/>
                </a:lnTo>
                <a:lnTo>
                  <a:pt x="7" y="72"/>
                </a:lnTo>
                <a:lnTo>
                  <a:pt x="15" y="57"/>
                </a:lnTo>
                <a:lnTo>
                  <a:pt x="25" y="43"/>
                </a:lnTo>
                <a:lnTo>
                  <a:pt x="38" y="31"/>
                </a:lnTo>
                <a:lnTo>
                  <a:pt x="50" y="21"/>
                </a:lnTo>
                <a:lnTo>
                  <a:pt x="66" y="12"/>
                </a:lnTo>
                <a:lnTo>
                  <a:pt x="80" y="6"/>
                </a:lnTo>
                <a:lnTo>
                  <a:pt x="95" y="2"/>
                </a:lnTo>
                <a:lnTo>
                  <a:pt x="110" y="0"/>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3" name="Freeform 47"/>
          <p:cNvSpPr>
            <a:spLocks/>
          </p:cNvSpPr>
          <p:nvPr/>
        </p:nvSpPr>
        <p:spPr bwMode="auto">
          <a:xfrm>
            <a:off x="1014413" y="5640388"/>
            <a:ext cx="665162" cy="293687"/>
          </a:xfrm>
          <a:custGeom>
            <a:avLst/>
            <a:gdLst>
              <a:gd name="T0" fmla="*/ 656882 w 482"/>
              <a:gd name="T1" fmla="*/ 168460 h 197"/>
              <a:gd name="T2" fmla="*/ 625142 w 482"/>
              <a:gd name="T3" fmla="*/ 232564 h 197"/>
              <a:gd name="T4" fmla="*/ 568562 w 482"/>
              <a:gd name="T5" fmla="*/ 280270 h 197"/>
              <a:gd name="T6" fmla="*/ 495421 w 482"/>
              <a:gd name="T7" fmla="*/ 286233 h 197"/>
              <a:gd name="T8" fmla="*/ 431941 w 482"/>
              <a:gd name="T9" fmla="*/ 250454 h 197"/>
              <a:gd name="T10" fmla="*/ 390541 w 482"/>
              <a:gd name="T11" fmla="*/ 190822 h 197"/>
              <a:gd name="T12" fmla="*/ 375361 w 482"/>
              <a:gd name="T13" fmla="*/ 129699 h 197"/>
              <a:gd name="T14" fmla="*/ 383641 w 482"/>
              <a:gd name="T15" fmla="*/ 76031 h 197"/>
              <a:gd name="T16" fmla="*/ 411241 w 482"/>
              <a:gd name="T17" fmla="*/ 29816 h 197"/>
              <a:gd name="T18" fmla="*/ 452641 w 482"/>
              <a:gd name="T19" fmla="*/ 1491 h 197"/>
              <a:gd name="T20" fmla="*/ 505082 w 482"/>
              <a:gd name="T21" fmla="*/ 8945 h 197"/>
              <a:gd name="T22" fmla="*/ 546482 w 482"/>
              <a:gd name="T23" fmla="*/ 44724 h 197"/>
              <a:gd name="T24" fmla="*/ 567182 w 482"/>
              <a:gd name="T25" fmla="*/ 95411 h 197"/>
              <a:gd name="T26" fmla="*/ 568562 w 482"/>
              <a:gd name="T27" fmla="*/ 147589 h 197"/>
              <a:gd name="T28" fmla="*/ 546482 w 482"/>
              <a:gd name="T29" fmla="*/ 213184 h 197"/>
              <a:gd name="T30" fmla="*/ 496801 w 482"/>
              <a:gd name="T31" fmla="*/ 266853 h 197"/>
              <a:gd name="T32" fmla="*/ 427801 w 482"/>
              <a:gd name="T33" fmla="*/ 290705 h 197"/>
              <a:gd name="T34" fmla="*/ 358801 w 482"/>
              <a:gd name="T35" fmla="*/ 266853 h 197"/>
              <a:gd name="T36" fmla="*/ 309121 w 482"/>
              <a:gd name="T37" fmla="*/ 211693 h 197"/>
              <a:gd name="T38" fmla="*/ 284281 w 482"/>
              <a:gd name="T39" fmla="*/ 147589 h 197"/>
              <a:gd name="T40" fmla="*/ 287041 w 482"/>
              <a:gd name="T41" fmla="*/ 93920 h 197"/>
              <a:gd name="T42" fmla="*/ 307741 w 482"/>
              <a:gd name="T43" fmla="*/ 44724 h 197"/>
              <a:gd name="T44" fmla="*/ 343621 w 482"/>
              <a:gd name="T45" fmla="*/ 8945 h 197"/>
              <a:gd name="T46" fmla="*/ 398821 w 482"/>
              <a:gd name="T47" fmla="*/ 1491 h 197"/>
              <a:gd name="T48" fmla="*/ 440221 w 482"/>
              <a:gd name="T49" fmla="*/ 29816 h 197"/>
              <a:gd name="T50" fmla="*/ 467821 w 482"/>
              <a:gd name="T51" fmla="*/ 77521 h 197"/>
              <a:gd name="T52" fmla="*/ 478861 w 482"/>
              <a:gd name="T53" fmla="*/ 128209 h 197"/>
              <a:gd name="T54" fmla="*/ 463681 w 482"/>
              <a:gd name="T55" fmla="*/ 192313 h 197"/>
              <a:gd name="T56" fmla="*/ 423661 w 482"/>
              <a:gd name="T57" fmla="*/ 251945 h 197"/>
              <a:gd name="T58" fmla="*/ 360181 w 482"/>
              <a:gd name="T59" fmla="*/ 289215 h 197"/>
              <a:gd name="T60" fmla="*/ 287041 w 482"/>
              <a:gd name="T61" fmla="*/ 280270 h 197"/>
              <a:gd name="T62" fmla="*/ 230461 w 482"/>
              <a:gd name="T63" fmla="*/ 232564 h 197"/>
              <a:gd name="T64" fmla="*/ 198721 w 482"/>
              <a:gd name="T65" fmla="*/ 168460 h 197"/>
              <a:gd name="T66" fmla="*/ 191821 w 482"/>
              <a:gd name="T67" fmla="*/ 113301 h 197"/>
              <a:gd name="T68" fmla="*/ 207001 w 482"/>
              <a:gd name="T69" fmla="*/ 59632 h 197"/>
              <a:gd name="T70" fmla="*/ 238741 w 482"/>
              <a:gd name="T71" fmla="*/ 17890 h 197"/>
              <a:gd name="T72" fmla="*/ 287041 w 482"/>
              <a:gd name="T73" fmla="*/ 0 h 197"/>
              <a:gd name="T74" fmla="*/ 335341 w 482"/>
              <a:gd name="T75" fmla="*/ 17890 h 197"/>
              <a:gd name="T76" fmla="*/ 368461 w 482"/>
              <a:gd name="T77" fmla="*/ 59632 h 197"/>
              <a:gd name="T78" fmla="*/ 383641 w 482"/>
              <a:gd name="T79" fmla="*/ 113301 h 197"/>
              <a:gd name="T80" fmla="*/ 379501 w 482"/>
              <a:gd name="T81" fmla="*/ 168460 h 197"/>
              <a:gd name="T82" fmla="*/ 343621 w 482"/>
              <a:gd name="T83" fmla="*/ 232564 h 197"/>
              <a:gd name="T84" fmla="*/ 287041 w 482"/>
              <a:gd name="T85" fmla="*/ 280270 h 197"/>
              <a:gd name="T86" fmla="*/ 211141 w 482"/>
              <a:gd name="T87" fmla="*/ 289215 h 197"/>
              <a:gd name="T88" fmla="*/ 149040 w 482"/>
              <a:gd name="T89" fmla="*/ 250454 h 197"/>
              <a:gd name="T90" fmla="*/ 107640 w 482"/>
              <a:gd name="T91" fmla="*/ 187840 h 197"/>
              <a:gd name="T92" fmla="*/ 92460 w 482"/>
              <a:gd name="T93" fmla="*/ 128209 h 197"/>
              <a:gd name="T94" fmla="*/ 104880 w 482"/>
              <a:gd name="T95" fmla="*/ 77521 h 197"/>
              <a:gd name="T96" fmla="*/ 135240 w 482"/>
              <a:gd name="T97" fmla="*/ 29816 h 197"/>
              <a:gd name="T98" fmla="*/ 176641 w 482"/>
              <a:gd name="T99" fmla="*/ 2982 h 197"/>
              <a:gd name="T100" fmla="*/ 220801 w 482"/>
              <a:gd name="T101" fmla="*/ 7454 h 197"/>
              <a:gd name="T102" fmla="*/ 259441 w 482"/>
              <a:gd name="T103" fmla="*/ 38761 h 197"/>
              <a:gd name="T104" fmla="*/ 284281 w 482"/>
              <a:gd name="T105" fmla="*/ 89448 h 197"/>
              <a:gd name="T106" fmla="*/ 287041 w 482"/>
              <a:gd name="T107" fmla="*/ 152061 h 197"/>
              <a:gd name="T108" fmla="*/ 259441 w 482"/>
              <a:gd name="T109" fmla="*/ 216166 h 197"/>
              <a:gd name="T110" fmla="*/ 207001 w 482"/>
              <a:gd name="T111" fmla="*/ 269834 h 197"/>
              <a:gd name="T112" fmla="*/ 140760 w 482"/>
              <a:gd name="T113" fmla="*/ 292196 h 197"/>
              <a:gd name="T114" fmla="*/ 78660 w 482"/>
              <a:gd name="T115" fmla="*/ 269834 h 197"/>
              <a:gd name="T116" fmla="*/ 28980 w 482"/>
              <a:gd name="T117" fmla="*/ 216166 h 197"/>
              <a:gd name="T118" fmla="*/ 2760 w 482"/>
              <a:gd name="T119" fmla="*/ 149080 h 19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2" h="197">
                <a:moveTo>
                  <a:pt x="481" y="86"/>
                </a:moveTo>
                <a:lnTo>
                  <a:pt x="479" y="99"/>
                </a:lnTo>
                <a:lnTo>
                  <a:pt x="476" y="113"/>
                </a:lnTo>
                <a:lnTo>
                  <a:pt x="470" y="128"/>
                </a:lnTo>
                <a:lnTo>
                  <a:pt x="463" y="143"/>
                </a:lnTo>
                <a:lnTo>
                  <a:pt x="453" y="156"/>
                </a:lnTo>
                <a:lnTo>
                  <a:pt x="441" y="169"/>
                </a:lnTo>
                <a:lnTo>
                  <a:pt x="427" y="179"/>
                </a:lnTo>
                <a:lnTo>
                  <a:pt x="412" y="188"/>
                </a:lnTo>
                <a:lnTo>
                  <a:pt x="396" y="194"/>
                </a:lnTo>
                <a:lnTo>
                  <a:pt x="377" y="195"/>
                </a:lnTo>
                <a:lnTo>
                  <a:pt x="359" y="192"/>
                </a:lnTo>
                <a:lnTo>
                  <a:pt x="342" y="188"/>
                </a:lnTo>
                <a:lnTo>
                  <a:pt x="327" y="179"/>
                </a:lnTo>
                <a:lnTo>
                  <a:pt x="313" y="168"/>
                </a:lnTo>
                <a:lnTo>
                  <a:pt x="301" y="156"/>
                </a:lnTo>
                <a:lnTo>
                  <a:pt x="292" y="142"/>
                </a:lnTo>
                <a:lnTo>
                  <a:pt x="283" y="128"/>
                </a:lnTo>
                <a:lnTo>
                  <a:pt x="278" y="113"/>
                </a:lnTo>
                <a:lnTo>
                  <a:pt x="273" y="99"/>
                </a:lnTo>
                <a:lnTo>
                  <a:pt x="272" y="87"/>
                </a:lnTo>
                <a:lnTo>
                  <a:pt x="273" y="76"/>
                </a:lnTo>
                <a:lnTo>
                  <a:pt x="275" y="63"/>
                </a:lnTo>
                <a:lnTo>
                  <a:pt x="278" y="51"/>
                </a:lnTo>
                <a:lnTo>
                  <a:pt x="284" y="40"/>
                </a:lnTo>
                <a:lnTo>
                  <a:pt x="290" y="30"/>
                </a:lnTo>
                <a:lnTo>
                  <a:pt x="298" y="20"/>
                </a:lnTo>
                <a:lnTo>
                  <a:pt x="307" y="12"/>
                </a:lnTo>
                <a:lnTo>
                  <a:pt x="316" y="6"/>
                </a:lnTo>
                <a:lnTo>
                  <a:pt x="328" y="1"/>
                </a:lnTo>
                <a:lnTo>
                  <a:pt x="342" y="0"/>
                </a:lnTo>
                <a:lnTo>
                  <a:pt x="356" y="1"/>
                </a:lnTo>
                <a:lnTo>
                  <a:pt x="366" y="6"/>
                </a:lnTo>
                <a:lnTo>
                  <a:pt x="377" y="12"/>
                </a:lnTo>
                <a:lnTo>
                  <a:pt x="386" y="20"/>
                </a:lnTo>
                <a:lnTo>
                  <a:pt x="396" y="30"/>
                </a:lnTo>
                <a:lnTo>
                  <a:pt x="402" y="40"/>
                </a:lnTo>
                <a:lnTo>
                  <a:pt x="406" y="52"/>
                </a:lnTo>
                <a:lnTo>
                  <a:pt x="411" y="64"/>
                </a:lnTo>
                <a:lnTo>
                  <a:pt x="412" y="76"/>
                </a:lnTo>
                <a:lnTo>
                  <a:pt x="414" y="86"/>
                </a:lnTo>
                <a:lnTo>
                  <a:pt x="412" y="99"/>
                </a:lnTo>
                <a:lnTo>
                  <a:pt x="409" y="113"/>
                </a:lnTo>
                <a:lnTo>
                  <a:pt x="403" y="128"/>
                </a:lnTo>
                <a:lnTo>
                  <a:pt x="396" y="143"/>
                </a:lnTo>
                <a:lnTo>
                  <a:pt x="386" y="156"/>
                </a:lnTo>
                <a:lnTo>
                  <a:pt x="374" y="169"/>
                </a:lnTo>
                <a:lnTo>
                  <a:pt x="360" y="179"/>
                </a:lnTo>
                <a:lnTo>
                  <a:pt x="345" y="188"/>
                </a:lnTo>
                <a:lnTo>
                  <a:pt x="328" y="194"/>
                </a:lnTo>
                <a:lnTo>
                  <a:pt x="310" y="195"/>
                </a:lnTo>
                <a:lnTo>
                  <a:pt x="292" y="192"/>
                </a:lnTo>
                <a:lnTo>
                  <a:pt x="275" y="188"/>
                </a:lnTo>
                <a:lnTo>
                  <a:pt x="260" y="179"/>
                </a:lnTo>
                <a:lnTo>
                  <a:pt x="246" y="168"/>
                </a:lnTo>
                <a:lnTo>
                  <a:pt x="234" y="156"/>
                </a:lnTo>
                <a:lnTo>
                  <a:pt x="224" y="142"/>
                </a:lnTo>
                <a:lnTo>
                  <a:pt x="215" y="128"/>
                </a:lnTo>
                <a:lnTo>
                  <a:pt x="211" y="113"/>
                </a:lnTo>
                <a:lnTo>
                  <a:pt x="206" y="99"/>
                </a:lnTo>
                <a:lnTo>
                  <a:pt x="205" y="87"/>
                </a:lnTo>
                <a:lnTo>
                  <a:pt x="206" y="76"/>
                </a:lnTo>
                <a:lnTo>
                  <a:pt x="208" y="63"/>
                </a:lnTo>
                <a:lnTo>
                  <a:pt x="211" y="51"/>
                </a:lnTo>
                <a:lnTo>
                  <a:pt x="217" y="40"/>
                </a:lnTo>
                <a:lnTo>
                  <a:pt x="223" y="30"/>
                </a:lnTo>
                <a:lnTo>
                  <a:pt x="231" y="20"/>
                </a:lnTo>
                <a:lnTo>
                  <a:pt x="240" y="12"/>
                </a:lnTo>
                <a:lnTo>
                  <a:pt x="249" y="6"/>
                </a:lnTo>
                <a:lnTo>
                  <a:pt x="261" y="1"/>
                </a:lnTo>
                <a:lnTo>
                  <a:pt x="275" y="0"/>
                </a:lnTo>
                <a:lnTo>
                  <a:pt x="289" y="1"/>
                </a:lnTo>
                <a:lnTo>
                  <a:pt x="299" y="6"/>
                </a:lnTo>
                <a:lnTo>
                  <a:pt x="310" y="12"/>
                </a:lnTo>
                <a:lnTo>
                  <a:pt x="319" y="20"/>
                </a:lnTo>
                <a:lnTo>
                  <a:pt x="328" y="30"/>
                </a:lnTo>
                <a:lnTo>
                  <a:pt x="334" y="40"/>
                </a:lnTo>
                <a:lnTo>
                  <a:pt x="339" y="52"/>
                </a:lnTo>
                <a:lnTo>
                  <a:pt x="344" y="64"/>
                </a:lnTo>
                <a:lnTo>
                  <a:pt x="345" y="76"/>
                </a:lnTo>
                <a:lnTo>
                  <a:pt x="347" y="86"/>
                </a:lnTo>
                <a:lnTo>
                  <a:pt x="345" y="99"/>
                </a:lnTo>
                <a:lnTo>
                  <a:pt x="342" y="113"/>
                </a:lnTo>
                <a:lnTo>
                  <a:pt x="336" y="129"/>
                </a:lnTo>
                <a:lnTo>
                  <a:pt x="328" y="143"/>
                </a:lnTo>
                <a:lnTo>
                  <a:pt x="319" y="157"/>
                </a:lnTo>
                <a:lnTo>
                  <a:pt x="307" y="169"/>
                </a:lnTo>
                <a:lnTo>
                  <a:pt x="293" y="179"/>
                </a:lnTo>
                <a:lnTo>
                  <a:pt x="278" y="188"/>
                </a:lnTo>
                <a:lnTo>
                  <a:pt x="261" y="194"/>
                </a:lnTo>
                <a:lnTo>
                  <a:pt x="243" y="195"/>
                </a:lnTo>
                <a:lnTo>
                  <a:pt x="224" y="194"/>
                </a:lnTo>
                <a:lnTo>
                  <a:pt x="208" y="188"/>
                </a:lnTo>
                <a:lnTo>
                  <a:pt x="192" y="179"/>
                </a:lnTo>
                <a:lnTo>
                  <a:pt x="179" y="169"/>
                </a:lnTo>
                <a:lnTo>
                  <a:pt x="167" y="156"/>
                </a:lnTo>
                <a:lnTo>
                  <a:pt x="157" y="142"/>
                </a:lnTo>
                <a:lnTo>
                  <a:pt x="148" y="128"/>
                </a:lnTo>
                <a:lnTo>
                  <a:pt x="144" y="113"/>
                </a:lnTo>
                <a:lnTo>
                  <a:pt x="139" y="99"/>
                </a:lnTo>
                <a:lnTo>
                  <a:pt x="137" y="87"/>
                </a:lnTo>
                <a:lnTo>
                  <a:pt x="139" y="76"/>
                </a:lnTo>
                <a:lnTo>
                  <a:pt x="141" y="64"/>
                </a:lnTo>
                <a:lnTo>
                  <a:pt x="144" y="51"/>
                </a:lnTo>
                <a:lnTo>
                  <a:pt x="150" y="40"/>
                </a:lnTo>
                <a:lnTo>
                  <a:pt x="156" y="30"/>
                </a:lnTo>
                <a:lnTo>
                  <a:pt x="164" y="20"/>
                </a:lnTo>
                <a:lnTo>
                  <a:pt x="173" y="12"/>
                </a:lnTo>
                <a:lnTo>
                  <a:pt x="182" y="6"/>
                </a:lnTo>
                <a:lnTo>
                  <a:pt x="194" y="2"/>
                </a:lnTo>
                <a:lnTo>
                  <a:pt x="208" y="0"/>
                </a:lnTo>
                <a:lnTo>
                  <a:pt x="221" y="2"/>
                </a:lnTo>
                <a:lnTo>
                  <a:pt x="232" y="6"/>
                </a:lnTo>
                <a:lnTo>
                  <a:pt x="243" y="12"/>
                </a:lnTo>
                <a:lnTo>
                  <a:pt x="252" y="20"/>
                </a:lnTo>
                <a:lnTo>
                  <a:pt x="261" y="30"/>
                </a:lnTo>
                <a:lnTo>
                  <a:pt x="267" y="40"/>
                </a:lnTo>
                <a:lnTo>
                  <a:pt x="272" y="52"/>
                </a:lnTo>
                <a:lnTo>
                  <a:pt x="276" y="64"/>
                </a:lnTo>
                <a:lnTo>
                  <a:pt x="278" y="76"/>
                </a:lnTo>
                <a:lnTo>
                  <a:pt x="280" y="87"/>
                </a:lnTo>
                <a:lnTo>
                  <a:pt x="278" y="99"/>
                </a:lnTo>
                <a:lnTo>
                  <a:pt x="275" y="113"/>
                </a:lnTo>
                <a:lnTo>
                  <a:pt x="269" y="128"/>
                </a:lnTo>
                <a:lnTo>
                  <a:pt x="260" y="142"/>
                </a:lnTo>
                <a:lnTo>
                  <a:pt x="249" y="156"/>
                </a:lnTo>
                <a:lnTo>
                  <a:pt x="237" y="168"/>
                </a:lnTo>
                <a:lnTo>
                  <a:pt x="223" y="179"/>
                </a:lnTo>
                <a:lnTo>
                  <a:pt x="208" y="188"/>
                </a:lnTo>
                <a:lnTo>
                  <a:pt x="189" y="194"/>
                </a:lnTo>
                <a:lnTo>
                  <a:pt x="171" y="195"/>
                </a:lnTo>
                <a:lnTo>
                  <a:pt x="153" y="194"/>
                </a:lnTo>
                <a:lnTo>
                  <a:pt x="136" y="188"/>
                </a:lnTo>
                <a:lnTo>
                  <a:pt x="121" y="178"/>
                </a:lnTo>
                <a:lnTo>
                  <a:pt x="108" y="168"/>
                </a:lnTo>
                <a:lnTo>
                  <a:pt x="96" y="155"/>
                </a:lnTo>
                <a:lnTo>
                  <a:pt x="85" y="141"/>
                </a:lnTo>
                <a:lnTo>
                  <a:pt x="78" y="126"/>
                </a:lnTo>
                <a:lnTo>
                  <a:pt x="72" y="112"/>
                </a:lnTo>
                <a:lnTo>
                  <a:pt x="69" y="98"/>
                </a:lnTo>
                <a:lnTo>
                  <a:pt x="67" y="86"/>
                </a:lnTo>
                <a:lnTo>
                  <a:pt x="69" y="76"/>
                </a:lnTo>
                <a:lnTo>
                  <a:pt x="72" y="64"/>
                </a:lnTo>
                <a:lnTo>
                  <a:pt x="76" y="52"/>
                </a:lnTo>
                <a:lnTo>
                  <a:pt x="82" y="41"/>
                </a:lnTo>
                <a:lnTo>
                  <a:pt x="88" y="31"/>
                </a:lnTo>
                <a:lnTo>
                  <a:pt x="98" y="20"/>
                </a:lnTo>
                <a:lnTo>
                  <a:pt x="107" y="13"/>
                </a:lnTo>
                <a:lnTo>
                  <a:pt x="116" y="6"/>
                </a:lnTo>
                <a:lnTo>
                  <a:pt x="128" y="2"/>
                </a:lnTo>
                <a:lnTo>
                  <a:pt x="139" y="1"/>
                </a:lnTo>
                <a:lnTo>
                  <a:pt x="150" y="2"/>
                </a:lnTo>
                <a:lnTo>
                  <a:pt x="160" y="5"/>
                </a:lnTo>
                <a:lnTo>
                  <a:pt x="171" y="11"/>
                </a:lnTo>
                <a:lnTo>
                  <a:pt x="180" y="18"/>
                </a:lnTo>
                <a:lnTo>
                  <a:pt x="188" y="26"/>
                </a:lnTo>
                <a:lnTo>
                  <a:pt x="195" y="37"/>
                </a:lnTo>
                <a:lnTo>
                  <a:pt x="201" y="47"/>
                </a:lnTo>
                <a:lnTo>
                  <a:pt x="206" y="60"/>
                </a:lnTo>
                <a:lnTo>
                  <a:pt x="208" y="73"/>
                </a:lnTo>
                <a:lnTo>
                  <a:pt x="209" y="86"/>
                </a:lnTo>
                <a:lnTo>
                  <a:pt x="208" y="102"/>
                </a:lnTo>
                <a:lnTo>
                  <a:pt x="203" y="116"/>
                </a:lnTo>
                <a:lnTo>
                  <a:pt x="197" y="131"/>
                </a:lnTo>
                <a:lnTo>
                  <a:pt x="188" y="145"/>
                </a:lnTo>
                <a:lnTo>
                  <a:pt x="177" y="158"/>
                </a:lnTo>
                <a:lnTo>
                  <a:pt x="164" y="171"/>
                </a:lnTo>
                <a:lnTo>
                  <a:pt x="150" y="181"/>
                </a:lnTo>
                <a:lnTo>
                  <a:pt x="134" y="189"/>
                </a:lnTo>
                <a:lnTo>
                  <a:pt x="119" y="194"/>
                </a:lnTo>
                <a:lnTo>
                  <a:pt x="102" y="196"/>
                </a:lnTo>
                <a:lnTo>
                  <a:pt x="87" y="194"/>
                </a:lnTo>
                <a:lnTo>
                  <a:pt x="72" y="189"/>
                </a:lnTo>
                <a:lnTo>
                  <a:pt x="57" y="181"/>
                </a:lnTo>
                <a:lnTo>
                  <a:pt x="43" y="171"/>
                </a:lnTo>
                <a:lnTo>
                  <a:pt x="31" y="158"/>
                </a:lnTo>
                <a:lnTo>
                  <a:pt x="21" y="145"/>
                </a:lnTo>
                <a:lnTo>
                  <a:pt x="12" y="130"/>
                </a:lnTo>
                <a:lnTo>
                  <a:pt x="6" y="116"/>
                </a:lnTo>
                <a:lnTo>
                  <a:pt x="2" y="100"/>
                </a:lnTo>
                <a:lnTo>
                  <a:pt x="0" y="85"/>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4" name="Line 48"/>
          <p:cNvSpPr>
            <a:spLocks noChangeShapeType="1"/>
          </p:cNvSpPr>
          <p:nvPr/>
        </p:nvSpPr>
        <p:spPr bwMode="auto">
          <a:xfrm>
            <a:off x="762000" y="5522913"/>
            <a:ext cx="0" cy="496887"/>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85" name="Line 49"/>
          <p:cNvSpPr>
            <a:spLocks noChangeShapeType="1"/>
          </p:cNvSpPr>
          <p:nvPr/>
        </p:nvSpPr>
        <p:spPr bwMode="auto">
          <a:xfrm>
            <a:off x="533400" y="5770563"/>
            <a:ext cx="458788" cy="0"/>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86" name="Oval 50"/>
          <p:cNvSpPr>
            <a:spLocks noChangeArrowheads="1"/>
          </p:cNvSpPr>
          <p:nvPr/>
        </p:nvSpPr>
        <p:spPr bwMode="auto">
          <a:xfrm>
            <a:off x="698500" y="5702300"/>
            <a:ext cx="127000" cy="136525"/>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14387" name="Line 51"/>
          <p:cNvSpPr>
            <a:spLocks noChangeShapeType="1"/>
          </p:cNvSpPr>
          <p:nvPr/>
        </p:nvSpPr>
        <p:spPr bwMode="auto">
          <a:xfrm>
            <a:off x="4191000" y="5522913"/>
            <a:ext cx="0" cy="496887"/>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88" name="Line 52"/>
          <p:cNvSpPr>
            <a:spLocks noChangeShapeType="1"/>
          </p:cNvSpPr>
          <p:nvPr/>
        </p:nvSpPr>
        <p:spPr bwMode="auto">
          <a:xfrm>
            <a:off x="3962400" y="5770563"/>
            <a:ext cx="458788" cy="0"/>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89" name="Oval 53"/>
          <p:cNvSpPr>
            <a:spLocks noChangeArrowheads="1"/>
          </p:cNvSpPr>
          <p:nvPr/>
        </p:nvSpPr>
        <p:spPr bwMode="auto">
          <a:xfrm>
            <a:off x="4127500" y="5702300"/>
            <a:ext cx="127000" cy="136525"/>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14390" name="Line 54"/>
          <p:cNvSpPr>
            <a:spLocks noChangeShapeType="1"/>
          </p:cNvSpPr>
          <p:nvPr/>
        </p:nvSpPr>
        <p:spPr bwMode="auto">
          <a:xfrm>
            <a:off x="4191000" y="4262438"/>
            <a:ext cx="0" cy="527050"/>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91" name="Line 55"/>
          <p:cNvSpPr>
            <a:spLocks noChangeShapeType="1"/>
          </p:cNvSpPr>
          <p:nvPr/>
        </p:nvSpPr>
        <p:spPr bwMode="auto">
          <a:xfrm>
            <a:off x="3962400" y="4543425"/>
            <a:ext cx="458788" cy="0"/>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92" name="Oval 56"/>
          <p:cNvSpPr>
            <a:spLocks noChangeArrowheads="1"/>
          </p:cNvSpPr>
          <p:nvPr/>
        </p:nvSpPr>
        <p:spPr bwMode="auto">
          <a:xfrm>
            <a:off x="4127500" y="4475163"/>
            <a:ext cx="127000" cy="136525"/>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14393" name="Freeform 57"/>
          <p:cNvSpPr>
            <a:spLocks/>
          </p:cNvSpPr>
          <p:nvPr/>
        </p:nvSpPr>
        <p:spPr bwMode="auto">
          <a:xfrm>
            <a:off x="4075113" y="4797425"/>
            <a:ext cx="269875" cy="714375"/>
          </a:xfrm>
          <a:custGeom>
            <a:avLst/>
            <a:gdLst>
              <a:gd name="T0" fmla="*/ 155591 w 196"/>
              <a:gd name="T1" fmla="*/ 7426 h 481"/>
              <a:gd name="T2" fmla="*/ 213422 w 196"/>
              <a:gd name="T3" fmla="*/ 41585 h 481"/>
              <a:gd name="T4" fmla="*/ 257483 w 196"/>
              <a:gd name="T5" fmla="*/ 100993 h 481"/>
              <a:gd name="T6" fmla="*/ 264367 w 196"/>
              <a:gd name="T7" fmla="*/ 181193 h 481"/>
              <a:gd name="T8" fmla="*/ 229945 w 196"/>
              <a:gd name="T9" fmla="*/ 249511 h 481"/>
              <a:gd name="T10" fmla="*/ 174868 w 196"/>
              <a:gd name="T11" fmla="*/ 294067 h 481"/>
              <a:gd name="T12" fmla="*/ 119791 w 196"/>
              <a:gd name="T13" fmla="*/ 310404 h 481"/>
              <a:gd name="T14" fmla="*/ 68846 w 196"/>
              <a:gd name="T15" fmla="*/ 301493 h 481"/>
              <a:gd name="T16" fmla="*/ 27538 w 196"/>
              <a:gd name="T17" fmla="*/ 271789 h 481"/>
              <a:gd name="T18" fmla="*/ 1377 w 196"/>
              <a:gd name="T19" fmla="*/ 225748 h 481"/>
              <a:gd name="T20" fmla="*/ 8261 w 196"/>
              <a:gd name="T21" fmla="*/ 169311 h 481"/>
              <a:gd name="T22" fmla="*/ 39930 w 196"/>
              <a:gd name="T23" fmla="*/ 126241 h 481"/>
              <a:gd name="T24" fmla="*/ 86746 w 196"/>
              <a:gd name="T25" fmla="*/ 103963 h 481"/>
              <a:gd name="T26" fmla="*/ 136314 w 196"/>
              <a:gd name="T27" fmla="*/ 100993 h 481"/>
              <a:gd name="T28" fmla="*/ 195522 w 196"/>
              <a:gd name="T29" fmla="*/ 126241 h 481"/>
              <a:gd name="T30" fmla="*/ 246467 w 196"/>
              <a:gd name="T31" fmla="*/ 178222 h 481"/>
              <a:gd name="T32" fmla="*/ 267121 w 196"/>
              <a:gd name="T33" fmla="*/ 253967 h 481"/>
              <a:gd name="T34" fmla="*/ 246467 w 196"/>
              <a:gd name="T35" fmla="*/ 328226 h 481"/>
              <a:gd name="T36" fmla="*/ 194145 w 196"/>
              <a:gd name="T37" fmla="*/ 380208 h 481"/>
              <a:gd name="T38" fmla="*/ 136314 w 196"/>
              <a:gd name="T39" fmla="*/ 406941 h 481"/>
              <a:gd name="T40" fmla="*/ 85369 w 196"/>
              <a:gd name="T41" fmla="*/ 405456 h 481"/>
              <a:gd name="T42" fmla="*/ 39930 w 196"/>
              <a:gd name="T43" fmla="*/ 383178 h 481"/>
              <a:gd name="T44" fmla="*/ 8261 w 196"/>
              <a:gd name="T45" fmla="*/ 344563 h 481"/>
              <a:gd name="T46" fmla="*/ 1377 w 196"/>
              <a:gd name="T47" fmla="*/ 285156 h 481"/>
              <a:gd name="T48" fmla="*/ 27538 w 196"/>
              <a:gd name="T49" fmla="*/ 240600 h 481"/>
              <a:gd name="T50" fmla="*/ 71599 w 196"/>
              <a:gd name="T51" fmla="*/ 210897 h 481"/>
              <a:gd name="T52" fmla="*/ 118415 w 196"/>
              <a:gd name="T53" fmla="*/ 199015 h 481"/>
              <a:gd name="T54" fmla="*/ 176245 w 196"/>
              <a:gd name="T55" fmla="*/ 215352 h 481"/>
              <a:gd name="T56" fmla="*/ 231321 w 196"/>
              <a:gd name="T57" fmla="*/ 258423 h 481"/>
              <a:gd name="T58" fmla="*/ 265744 w 196"/>
              <a:gd name="T59" fmla="*/ 325256 h 481"/>
              <a:gd name="T60" fmla="*/ 257483 w 196"/>
              <a:gd name="T61" fmla="*/ 405456 h 481"/>
              <a:gd name="T62" fmla="*/ 213422 w 196"/>
              <a:gd name="T63" fmla="*/ 466349 h 481"/>
              <a:gd name="T64" fmla="*/ 155591 w 196"/>
              <a:gd name="T65" fmla="*/ 500508 h 481"/>
              <a:gd name="T66" fmla="*/ 103268 w 196"/>
              <a:gd name="T67" fmla="*/ 506449 h 481"/>
              <a:gd name="T68" fmla="*/ 55077 w 196"/>
              <a:gd name="T69" fmla="*/ 491597 h 481"/>
              <a:gd name="T70" fmla="*/ 16523 w 196"/>
              <a:gd name="T71" fmla="*/ 457438 h 481"/>
              <a:gd name="T72" fmla="*/ 0 w 196"/>
              <a:gd name="T73" fmla="*/ 405456 h 481"/>
              <a:gd name="T74" fmla="*/ 16523 w 196"/>
              <a:gd name="T75" fmla="*/ 353475 h 481"/>
              <a:gd name="T76" fmla="*/ 55077 w 196"/>
              <a:gd name="T77" fmla="*/ 316345 h 481"/>
              <a:gd name="T78" fmla="*/ 103268 w 196"/>
              <a:gd name="T79" fmla="*/ 301493 h 481"/>
              <a:gd name="T80" fmla="*/ 155591 w 196"/>
              <a:gd name="T81" fmla="*/ 305949 h 481"/>
              <a:gd name="T82" fmla="*/ 213422 w 196"/>
              <a:gd name="T83" fmla="*/ 344563 h 481"/>
              <a:gd name="T84" fmla="*/ 257483 w 196"/>
              <a:gd name="T85" fmla="*/ 405456 h 481"/>
              <a:gd name="T86" fmla="*/ 265744 w 196"/>
              <a:gd name="T87" fmla="*/ 487141 h 481"/>
              <a:gd name="T88" fmla="*/ 229945 w 196"/>
              <a:gd name="T89" fmla="*/ 552490 h 481"/>
              <a:gd name="T90" fmla="*/ 173491 w 196"/>
              <a:gd name="T91" fmla="*/ 597045 h 481"/>
              <a:gd name="T92" fmla="*/ 118415 w 196"/>
              <a:gd name="T93" fmla="*/ 613382 h 481"/>
              <a:gd name="T94" fmla="*/ 71599 w 196"/>
              <a:gd name="T95" fmla="*/ 600016 h 481"/>
              <a:gd name="T96" fmla="*/ 27538 w 196"/>
              <a:gd name="T97" fmla="*/ 568827 h 481"/>
              <a:gd name="T98" fmla="*/ 2754 w 196"/>
              <a:gd name="T99" fmla="*/ 522786 h 481"/>
              <a:gd name="T100" fmla="*/ 6885 w 196"/>
              <a:gd name="T101" fmla="*/ 475260 h 481"/>
              <a:gd name="T102" fmla="*/ 35800 w 196"/>
              <a:gd name="T103" fmla="*/ 435160 h 481"/>
              <a:gd name="T104" fmla="*/ 82615 w 196"/>
              <a:gd name="T105" fmla="*/ 406941 h 481"/>
              <a:gd name="T106" fmla="*/ 139068 w 196"/>
              <a:gd name="T107" fmla="*/ 405456 h 481"/>
              <a:gd name="T108" fmla="*/ 199652 w 196"/>
              <a:gd name="T109" fmla="*/ 435160 h 481"/>
              <a:gd name="T110" fmla="*/ 247844 w 196"/>
              <a:gd name="T111" fmla="*/ 491597 h 481"/>
              <a:gd name="T112" fmla="*/ 268498 w 196"/>
              <a:gd name="T113" fmla="*/ 561401 h 481"/>
              <a:gd name="T114" fmla="*/ 247844 w 196"/>
              <a:gd name="T115" fmla="*/ 628234 h 481"/>
              <a:gd name="T116" fmla="*/ 199652 w 196"/>
              <a:gd name="T117" fmla="*/ 681701 h 481"/>
              <a:gd name="T118" fmla="*/ 137691 w 196"/>
              <a:gd name="T119" fmla="*/ 709919 h 48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96" h="481">
                <a:moveTo>
                  <a:pt x="86" y="0"/>
                </a:moveTo>
                <a:lnTo>
                  <a:pt x="99" y="2"/>
                </a:lnTo>
                <a:lnTo>
                  <a:pt x="113" y="5"/>
                </a:lnTo>
                <a:lnTo>
                  <a:pt x="127" y="11"/>
                </a:lnTo>
                <a:lnTo>
                  <a:pt x="142" y="18"/>
                </a:lnTo>
                <a:lnTo>
                  <a:pt x="155" y="28"/>
                </a:lnTo>
                <a:lnTo>
                  <a:pt x="168" y="40"/>
                </a:lnTo>
                <a:lnTo>
                  <a:pt x="179" y="54"/>
                </a:lnTo>
                <a:lnTo>
                  <a:pt x="187" y="68"/>
                </a:lnTo>
                <a:lnTo>
                  <a:pt x="193" y="85"/>
                </a:lnTo>
                <a:lnTo>
                  <a:pt x="194" y="104"/>
                </a:lnTo>
                <a:lnTo>
                  <a:pt x="192" y="122"/>
                </a:lnTo>
                <a:lnTo>
                  <a:pt x="187" y="139"/>
                </a:lnTo>
                <a:lnTo>
                  <a:pt x="179" y="154"/>
                </a:lnTo>
                <a:lnTo>
                  <a:pt x="167" y="168"/>
                </a:lnTo>
                <a:lnTo>
                  <a:pt x="155" y="180"/>
                </a:lnTo>
                <a:lnTo>
                  <a:pt x="141" y="189"/>
                </a:lnTo>
                <a:lnTo>
                  <a:pt x="127" y="198"/>
                </a:lnTo>
                <a:lnTo>
                  <a:pt x="113" y="203"/>
                </a:lnTo>
                <a:lnTo>
                  <a:pt x="99" y="207"/>
                </a:lnTo>
                <a:lnTo>
                  <a:pt x="87" y="209"/>
                </a:lnTo>
                <a:lnTo>
                  <a:pt x="75" y="207"/>
                </a:lnTo>
                <a:lnTo>
                  <a:pt x="62" y="206"/>
                </a:lnTo>
                <a:lnTo>
                  <a:pt x="50" y="203"/>
                </a:lnTo>
                <a:lnTo>
                  <a:pt x="40" y="196"/>
                </a:lnTo>
                <a:lnTo>
                  <a:pt x="29" y="190"/>
                </a:lnTo>
                <a:lnTo>
                  <a:pt x="20" y="183"/>
                </a:lnTo>
                <a:lnTo>
                  <a:pt x="12" y="174"/>
                </a:lnTo>
                <a:lnTo>
                  <a:pt x="6" y="165"/>
                </a:lnTo>
                <a:lnTo>
                  <a:pt x="1" y="152"/>
                </a:lnTo>
                <a:lnTo>
                  <a:pt x="0" y="139"/>
                </a:lnTo>
                <a:lnTo>
                  <a:pt x="1" y="125"/>
                </a:lnTo>
                <a:lnTo>
                  <a:pt x="6" y="114"/>
                </a:lnTo>
                <a:lnTo>
                  <a:pt x="12" y="104"/>
                </a:lnTo>
                <a:lnTo>
                  <a:pt x="20" y="94"/>
                </a:lnTo>
                <a:lnTo>
                  <a:pt x="29" y="85"/>
                </a:lnTo>
                <a:lnTo>
                  <a:pt x="40" y="79"/>
                </a:lnTo>
                <a:lnTo>
                  <a:pt x="52" y="75"/>
                </a:lnTo>
                <a:lnTo>
                  <a:pt x="63" y="70"/>
                </a:lnTo>
                <a:lnTo>
                  <a:pt x="75" y="68"/>
                </a:lnTo>
                <a:lnTo>
                  <a:pt x="86" y="67"/>
                </a:lnTo>
                <a:lnTo>
                  <a:pt x="99" y="68"/>
                </a:lnTo>
                <a:lnTo>
                  <a:pt x="113" y="71"/>
                </a:lnTo>
                <a:lnTo>
                  <a:pt x="127" y="78"/>
                </a:lnTo>
                <a:lnTo>
                  <a:pt x="142" y="85"/>
                </a:lnTo>
                <a:lnTo>
                  <a:pt x="155" y="94"/>
                </a:lnTo>
                <a:lnTo>
                  <a:pt x="168" y="107"/>
                </a:lnTo>
                <a:lnTo>
                  <a:pt x="179" y="120"/>
                </a:lnTo>
                <a:lnTo>
                  <a:pt x="187" y="136"/>
                </a:lnTo>
                <a:lnTo>
                  <a:pt x="193" y="152"/>
                </a:lnTo>
                <a:lnTo>
                  <a:pt x="194" y="171"/>
                </a:lnTo>
                <a:lnTo>
                  <a:pt x="192" y="189"/>
                </a:lnTo>
                <a:lnTo>
                  <a:pt x="187" y="206"/>
                </a:lnTo>
                <a:lnTo>
                  <a:pt x="179" y="221"/>
                </a:lnTo>
                <a:lnTo>
                  <a:pt x="167" y="235"/>
                </a:lnTo>
                <a:lnTo>
                  <a:pt x="155" y="247"/>
                </a:lnTo>
                <a:lnTo>
                  <a:pt x="141" y="256"/>
                </a:lnTo>
                <a:lnTo>
                  <a:pt x="127" y="265"/>
                </a:lnTo>
                <a:lnTo>
                  <a:pt x="113" y="270"/>
                </a:lnTo>
                <a:lnTo>
                  <a:pt x="99" y="274"/>
                </a:lnTo>
                <a:lnTo>
                  <a:pt x="87" y="276"/>
                </a:lnTo>
                <a:lnTo>
                  <a:pt x="75" y="274"/>
                </a:lnTo>
                <a:lnTo>
                  <a:pt x="62" y="273"/>
                </a:lnTo>
                <a:lnTo>
                  <a:pt x="50" y="270"/>
                </a:lnTo>
                <a:lnTo>
                  <a:pt x="40" y="264"/>
                </a:lnTo>
                <a:lnTo>
                  <a:pt x="29" y="258"/>
                </a:lnTo>
                <a:lnTo>
                  <a:pt x="20" y="250"/>
                </a:lnTo>
                <a:lnTo>
                  <a:pt x="12" y="241"/>
                </a:lnTo>
                <a:lnTo>
                  <a:pt x="6" y="232"/>
                </a:lnTo>
                <a:lnTo>
                  <a:pt x="1" y="219"/>
                </a:lnTo>
                <a:lnTo>
                  <a:pt x="0" y="206"/>
                </a:lnTo>
                <a:lnTo>
                  <a:pt x="1" y="192"/>
                </a:lnTo>
                <a:lnTo>
                  <a:pt x="6" y="181"/>
                </a:lnTo>
                <a:lnTo>
                  <a:pt x="12" y="171"/>
                </a:lnTo>
                <a:lnTo>
                  <a:pt x="20" y="162"/>
                </a:lnTo>
                <a:lnTo>
                  <a:pt x="29" y="152"/>
                </a:lnTo>
                <a:lnTo>
                  <a:pt x="40" y="146"/>
                </a:lnTo>
                <a:lnTo>
                  <a:pt x="52" y="142"/>
                </a:lnTo>
                <a:lnTo>
                  <a:pt x="63" y="137"/>
                </a:lnTo>
                <a:lnTo>
                  <a:pt x="75" y="136"/>
                </a:lnTo>
                <a:lnTo>
                  <a:pt x="86" y="134"/>
                </a:lnTo>
                <a:lnTo>
                  <a:pt x="99" y="136"/>
                </a:lnTo>
                <a:lnTo>
                  <a:pt x="113" y="139"/>
                </a:lnTo>
                <a:lnTo>
                  <a:pt x="128" y="145"/>
                </a:lnTo>
                <a:lnTo>
                  <a:pt x="142" y="152"/>
                </a:lnTo>
                <a:lnTo>
                  <a:pt x="156" y="162"/>
                </a:lnTo>
                <a:lnTo>
                  <a:pt x="168" y="174"/>
                </a:lnTo>
                <a:lnTo>
                  <a:pt x="179" y="187"/>
                </a:lnTo>
                <a:lnTo>
                  <a:pt x="187" y="203"/>
                </a:lnTo>
                <a:lnTo>
                  <a:pt x="193" y="219"/>
                </a:lnTo>
                <a:lnTo>
                  <a:pt x="194" y="238"/>
                </a:lnTo>
                <a:lnTo>
                  <a:pt x="193" y="256"/>
                </a:lnTo>
                <a:lnTo>
                  <a:pt x="187" y="273"/>
                </a:lnTo>
                <a:lnTo>
                  <a:pt x="179" y="288"/>
                </a:lnTo>
                <a:lnTo>
                  <a:pt x="168" y="302"/>
                </a:lnTo>
                <a:lnTo>
                  <a:pt x="155" y="314"/>
                </a:lnTo>
                <a:lnTo>
                  <a:pt x="141" y="323"/>
                </a:lnTo>
                <a:lnTo>
                  <a:pt x="127" y="332"/>
                </a:lnTo>
                <a:lnTo>
                  <a:pt x="113" y="337"/>
                </a:lnTo>
                <a:lnTo>
                  <a:pt x="99" y="341"/>
                </a:lnTo>
                <a:lnTo>
                  <a:pt x="87" y="343"/>
                </a:lnTo>
                <a:lnTo>
                  <a:pt x="75" y="341"/>
                </a:lnTo>
                <a:lnTo>
                  <a:pt x="63" y="340"/>
                </a:lnTo>
                <a:lnTo>
                  <a:pt x="50" y="337"/>
                </a:lnTo>
                <a:lnTo>
                  <a:pt x="40" y="331"/>
                </a:lnTo>
                <a:lnTo>
                  <a:pt x="29" y="324"/>
                </a:lnTo>
                <a:lnTo>
                  <a:pt x="20" y="317"/>
                </a:lnTo>
                <a:lnTo>
                  <a:pt x="12" y="308"/>
                </a:lnTo>
                <a:lnTo>
                  <a:pt x="6" y="299"/>
                </a:lnTo>
                <a:lnTo>
                  <a:pt x="2" y="287"/>
                </a:lnTo>
                <a:lnTo>
                  <a:pt x="0" y="273"/>
                </a:lnTo>
                <a:lnTo>
                  <a:pt x="2" y="259"/>
                </a:lnTo>
                <a:lnTo>
                  <a:pt x="6" y="248"/>
                </a:lnTo>
                <a:lnTo>
                  <a:pt x="12" y="238"/>
                </a:lnTo>
                <a:lnTo>
                  <a:pt x="20" y="229"/>
                </a:lnTo>
                <a:lnTo>
                  <a:pt x="29" y="219"/>
                </a:lnTo>
                <a:lnTo>
                  <a:pt x="40" y="213"/>
                </a:lnTo>
                <a:lnTo>
                  <a:pt x="52" y="209"/>
                </a:lnTo>
                <a:lnTo>
                  <a:pt x="63" y="204"/>
                </a:lnTo>
                <a:lnTo>
                  <a:pt x="75" y="203"/>
                </a:lnTo>
                <a:lnTo>
                  <a:pt x="87" y="201"/>
                </a:lnTo>
                <a:lnTo>
                  <a:pt x="99" y="203"/>
                </a:lnTo>
                <a:lnTo>
                  <a:pt x="113" y="206"/>
                </a:lnTo>
                <a:lnTo>
                  <a:pt x="127" y="212"/>
                </a:lnTo>
                <a:lnTo>
                  <a:pt x="141" y="221"/>
                </a:lnTo>
                <a:lnTo>
                  <a:pt x="155" y="232"/>
                </a:lnTo>
                <a:lnTo>
                  <a:pt x="167" y="244"/>
                </a:lnTo>
                <a:lnTo>
                  <a:pt x="179" y="258"/>
                </a:lnTo>
                <a:lnTo>
                  <a:pt x="187" y="273"/>
                </a:lnTo>
                <a:lnTo>
                  <a:pt x="193" y="291"/>
                </a:lnTo>
                <a:lnTo>
                  <a:pt x="194" y="309"/>
                </a:lnTo>
                <a:lnTo>
                  <a:pt x="193" y="328"/>
                </a:lnTo>
                <a:lnTo>
                  <a:pt x="187" y="344"/>
                </a:lnTo>
                <a:lnTo>
                  <a:pt x="177" y="360"/>
                </a:lnTo>
                <a:lnTo>
                  <a:pt x="167" y="372"/>
                </a:lnTo>
                <a:lnTo>
                  <a:pt x="154" y="384"/>
                </a:lnTo>
                <a:lnTo>
                  <a:pt x="140" y="395"/>
                </a:lnTo>
                <a:lnTo>
                  <a:pt x="126" y="402"/>
                </a:lnTo>
                <a:lnTo>
                  <a:pt x="111" y="409"/>
                </a:lnTo>
                <a:lnTo>
                  <a:pt x="97" y="412"/>
                </a:lnTo>
                <a:lnTo>
                  <a:pt x="86" y="413"/>
                </a:lnTo>
                <a:lnTo>
                  <a:pt x="75" y="412"/>
                </a:lnTo>
                <a:lnTo>
                  <a:pt x="63" y="409"/>
                </a:lnTo>
                <a:lnTo>
                  <a:pt x="52" y="404"/>
                </a:lnTo>
                <a:lnTo>
                  <a:pt x="41" y="398"/>
                </a:lnTo>
                <a:lnTo>
                  <a:pt x="31" y="392"/>
                </a:lnTo>
                <a:lnTo>
                  <a:pt x="20" y="383"/>
                </a:lnTo>
                <a:lnTo>
                  <a:pt x="13" y="373"/>
                </a:lnTo>
                <a:lnTo>
                  <a:pt x="6" y="364"/>
                </a:lnTo>
                <a:lnTo>
                  <a:pt x="2" y="352"/>
                </a:lnTo>
                <a:lnTo>
                  <a:pt x="1" y="341"/>
                </a:lnTo>
                <a:lnTo>
                  <a:pt x="2" y="331"/>
                </a:lnTo>
                <a:lnTo>
                  <a:pt x="5" y="320"/>
                </a:lnTo>
                <a:lnTo>
                  <a:pt x="11" y="309"/>
                </a:lnTo>
                <a:lnTo>
                  <a:pt x="18" y="300"/>
                </a:lnTo>
                <a:lnTo>
                  <a:pt x="26" y="293"/>
                </a:lnTo>
                <a:lnTo>
                  <a:pt x="36" y="285"/>
                </a:lnTo>
                <a:lnTo>
                  <a:pt x="47" y="279"/>
                </a:lnTo>
                <a:lnTo>
                  <a:pt x="60" y="274"/>
                </a:lnTo>
                <a:lnTo>
                  <a:pt x="73" y="273"/>
                </a:lnTo>
                <a:lnTo>
                  <a:pt x="86" y="271"/>
                </a:lnTo>
                <a:lnTo>
                  <a:pt x="101" y="273"/>
                </a:lnTo>
                <a:lnTo>
                  <a:pt x="115" y="277"/>
                </a:lnTo>
                <a:lnTo>
                  <a:pt x="131" y="284"/>
                </a:lnTo>
                <a:lnTo>
                  <a:pt x="145" y="293"/>
                </a:lnTo>
                <a:lnTo>
                  <a:pt x="157" y="303"/>
                </a:lnTo>
                <a:lnTo>
                  <a:pt x="170" y="317"/>
                </a:lnTo>
                <a:lnTo>
                  <a:pt x="180" y="331"/>
                </a:lnTo>
                <a:lnTo>
                  <a:pt x="188" y="346"/>
                </a:lnTo>
                <a:lnTo>
                  <a:pt x="193" y="361"/>
                </a:lnTo>
                <a:lnTo>
                  <a:pt x="195" y="378"/>
                </a:lnTo>
                <a:lnTo>
                  <a:pt x="193" y="393"/>
                </a:lnTo>
                <a:lnTo>
                  <a:pt x="188" y="409"/>
                </a:lnTo>
                <a:lnTo>
                  <a:pt x="180" y="423"/>
                </a:lnTo>
                <a:lnTo>
                  <a:pt x="170" y="437"/>
                </a:lnTo>
                <a:lnTo>
                  <a:pt x="157" y="449"/>
                </a:lnTo>
                <a:lnTo>
                  <a:pt x="145" y="459"/>
                </a:lnTo>
                <a:lnTo>
                  <a:pt x="129" y="468"/>
                </a:lnTo>
                <a:lnTo>
                  <a:pt x="115" y="474"/>
                </a:lnTo>
                <a:lnTo>
                  <a:pt x="100" y="478"/>
                </a:lnTo>
                <a:lnTo>
                  <a:pt x="85" y="480"/>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4" name="Freeform 58"/>
          <p:cNvSpPr>
            <a:spLocks/>
          </p:cNvSpPr>
          <p:nvPr/>
        </p:nvSpPr>
        <p:spPr bwMode="auto">
          <a:xfrm>
            <a:off x="3290888" y="5640388"/>
            <a:ext cx="665162" cy="293687"/>
          </a:xfrm>
          <a:custGeom>
            <a:avLst/>
            <a:gdLst>
              <a:gd name="T0" fmla="*/ 656882 w 482"/>
              <a:gd name="T1" fmla="*/ 168460 h 197"/>
              <a:gd name="T2" fmla="*/ 625142 w 482"/>
              <a:gd name="T3" fmla="*/ 232564 h 197"/>
              <a:gd name="T4" fmla="*/ 568562 w 482"/>
              <a:gd name="T5" fmla="*/ 280270 h 197"/>
              <a:gd name="T6" fmla="*/ 495421 w 482"/>
              <a:gd name="T7" fmla="*/ 286233 h 197"/>
              <a:gd name="T8" fmla="*/ 431941 w 482"/>
              <a:gd name="T9" fmla="*/ 250454 h 197"/>
              <a:gd name="T10" fmla="*/ 390541 w 482"/>
              <a:gd name="T11" fmla="*/ 190822 h 197"/>
              <a:gd name="T12" fmla="*/ 375361 w 482"/>
              <a:gd name="T13" fmla="*/ 129699 h 197"/>
              <a:gd name="T14" fmla="*/ 383641 w 482"/>
              <a:gd name="T15" fmla="*/ 76031 h 197"/>
              <a:gd name="T16" fmla="*/ 411241 w 482"/>
              <a:gd name="T17" fmla="*/ 29816 h 197"/>
              <a:gd name="T18" fmla="*/ 452641 w 482"/>
              <a:gd name="T19" fmla="*/ 1491 h 197"/>
              <a:gd name="T20" fmla="*/ 505082 w 482"/>
              <a:gd name="T21" fmla="*/ 8945 h 197"/>
              <a:gd name="T22" fmla="*/ 546482 w 482"/>
              <a:gd name="T23" fmla="*/ 44724 h 197"/>
              <a:gd name="T24" fmla="*/ 567182 w 482"/>
              <a:gd name="T25" fmla="*/ 95411 h 197"/>
              <a:gd name="T26" fmla="*/ 568562 w 482"/>
              <a:gd name="T27" fmla="*/ 147589 h 197"/>
              <a:gd name="T28" fmla="*/ 546482 w 482"/>
              <a:gd name="T29" fmla="*/ 213184 h 197"/>
              <a:gd name="T30" fmla="*/ 496801 w 482"/>
              <a:gd name="T31" fmla="*/ 266853 h 197"/>
              <a:gd name="T32" fmla="*/ 427801 w 482"/>
              <a:gd name="T33" fmla="*/ 290705 h 197"/>
              <a:gd name="T34" fmla="*/ 358801 w 482"/>
              <a:gd name="T35" fmla="*/ 266853 h 197"/>
              <a:gd name="T36" fmla="*/ 309121 w 482"/>
              <a:gd name="T37" fmla="*/ 211693 h 197"/>
              <a:gd name="T38" fmla="*/ 284281 w 482"/>
              <a:gd name="T39" fmla="*/ 147589 h 197"/>
              <a:gd name="T40" fmla="*/ 287041 w 482"/>
              <a:gd name="T41" fmla="*/ 93920 h 197"/>
              <a:gd name="T42" fmla="*/ 307741 w 482"/>
              <a:gd name="T43" fmla="*/ 44724 h 197"/>
              <a:gd name="T44" fmla="*/ 343621 w 482"/>
              <a:gd name="T45" fmla="*/ 8945 h 197"/>
              <a:gd name="T46" fmla="*/ 398821 w 482"/>
              <a:gd name="T47" fmla="*/ 1491 h 197"/>
              <a:gd name="T48" fmla="*/ 440221 w 482"/>
              <a:gd name="T49" fmla="*/ 29816 h 197"/>
              <a:gd name="T50" fmla="*/ 467821 w 482"/>
              <a:gd name="T51" fmla="*/ 77521 h 197"/>
              <a:gd name="T52" fmla="*/ 478861 w 482"/>
              <a:gd name="T53" fmla="*/ 128209 h 197"/>
              <a:gd name="T54" fmla="*/ 463681 w 482"/>
              <a:gd name="T55" fmla="*/ 192313 h 197"/>
              <a:gd name="T56" fmla="*/ 423661 w 482"/>
              <a:gd name="T57" fmla="*/ 251945 h 197"/>
              <a:gd name="T58" fmla="*/ 360181 w 482"/>
              <a:gd name="T59" fmla="*/ 289215 h 197"/>
              <a:gd name="T60" fmla="*/ 287041 w 482"/>
              <a:gd name="T61" fmla="*/ 280270 h 197"/>
              <a:gd name="T62" fmla="*/ 230461 w 482"/>
              <a:gd name="T63" fmla="*/ 232564 h 197"/>
              <a:gd name="T64" fmla="*/ 198721 w 482"/>
              <a:gd name="T65" fmla="*/ 168460 h 197"/>
              <a:gd name="T66" fmla="*/ 191821 w 482"/>
              <a:gd name="T67" fmla="*/ 113301 h 197"/>
              <a:gd name="T68" fmla="*/ 207001 w 482"/>
              <a:gd name="T69" fmla="*/ 59632 h 197"/>
              <a:gd name="T70" fmla="*/ 238741 w 482"/>
              <a:gd name="T71" fmla="*/ 17890 h 197"/>
              <a:gd name="T72" fmla="*/ 287041 w 482"/>
              <a:gd name="T73" fmla="*/ 0 h 197"/>
              <a:gd name="T74" fmla="*/ 335341 w 482"/>
              <a:gd name="T75" fmla="*/ 17890 h 197"/>
              <a:gd name="T76" fmla="*/ 368461 w 482"/>
              <a:gd name="T77" fmla="*/ 59632 h 197"/>
              <a:gd name="T78" fmla="*/ 383641 w 482"/>
              <a:gd name="T79" fmla="*/ 113301 h 197"/>
              <a:gd name="T80" fmla="*/ 379501 w 482"/>
              <a:gd name="T81" fmla="*/ 168460 h 197"/>
              <a:gd name="T82" fmla="*/ 343621 w 482"/>
              <a:gd name="T83" fmla="*/ 232564 h 197"/>
              <a:gd name="T84" fmla="*/ 287041 w 482"/>
              <a:gd name="T85" fmla="*/ 280270 h 197"/>
              <a:gd name="T86" fmla="*/ 211141 w 482"/>
              <a:gd name="T87" fmla="*/ 289215 h 197"/>
              <a:gd name="T88" fmla="*/ 149040 w 482"/>
              <a:gd name="T89" fmla="*/ 250454 h 197"/>
              <a:gd name="T90" fmla="*/ 107640 w 482"/>
              <a:gd name="T91" fmla="*/ 187840 h 197"/>
              <a:gd name="T92" fmla="*/ 92460 w 482"/>
              <a:gd name="T93" fmla="*/ 128209 h 197"/>
              <a:gd name="T94" fmla="*/ 104880 w 482"/>
              <a:gd name="T95" fmla="*/ 77521 h 197"/>
              <a:gd name="T96" fmla="*/ 135240 w 482"/>
              <a:gd name="T97" fmla="*/ 29816 h 197"/>
              <a:gd name="T98" fmla="*/ 176641 w 482"/>
              <a:gd name="T99" fmla="*/ 2982 h 197"/>
              <a:gd name="T100" fmla="*/ 220801 w 482"/>
              <a:gd name="T101" fmla="*/ 7454 h 197"/>
              <a:gd name="T102" fmla="*/ 259441 w 482"/>
              <a:gd name="T103" fmla="*/ 38761 h 197"/>
              <a:gd name="T104" fmla="*/ 284281 w 482"/>
              <a:gd name="T105" fmla="*/ 89448 h 197"/>
              <a:gd name="T106" fmla="*/ 287041 w 482"/>
              <a:gd name="T107" fmla="*/ 152061 h 197"/>
              <a:gd name="T108" fmla="*/ 259441 w 482"/>
              <a:gd name="T109" fmla="*/ 216166 h 197"/>
              <a:gd name="T110" fmla="*/ 207001 w 482"/>
              <a:gd name="T111" fmla="*/ 269834 h 197"/>
              <a:gd name="T112" fmla="*/ 140760 w 482"/>
              <a:gd name="T113" fmla="*/ 292196 h 197"/>
              <a:gd name="T114" fmla="*/ 78660 w 482"/>
              <a:gd name="T115" fmla="*/ 269834 h 197"/>
              <a:gd name="T116" fmla="*/ 28980 w 482"/>
              <a:gd name="T117" fmla="*/ 216166 h 197"/>
              <a:gd name="T118" fmla="*/ 2760 w 482"/>
              <a:gd name="T119" fmla="*/ 149080 h 19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2" h="197">
                <a:moveTo>
                  <a:pt x="481" y="86"/>
                </a:moveTo>
                <a:lnTo>
                  <a:pt x="479" y="99"/>
                </a:lnTo>
                <a:lnTo>
                  <a:pt x="476" y="113"/>
                </a:lnTo>
                <a:lnTo>
                  <a:pt x="470" y="128"/>
                </a:lnTo>
                <a:lnTo>
                  <a:pt x="463" y="143"/>
                </a:lnTo>
                <a:lnTo>
                  <a:pt x="453" y="156"/>
                </a:lnTo>
                <a:lnTo>
                  <a:pt x="441" y="169"/>
                </a:lnTo>
                <a:lnTo>
                  <a:pt x="427" y="179"/>
                </a:lnTo>
                <a:lnTo>
                  <a:pt x="412" y="188"/>
                </a:lnTo>
                <a:lnTo>
                  <a:pt x="396" y="194"/>
                </a:lnTo>
                <a:lnTo>
                  <a:pt x="377" y="195"/>
                </a:lnTo>
                <a:lnTo>
                  <a:pt x="359" y="192"/>
                </a:lnTo>
                <a:lnTo>
                  <a:pt x="342" y="188"/>
                </a:lnTo>
                <a:lnTo>
                  <a:pt x="327" y="179"/>
                </a:lnTo>
                <a:lnTo>
                  <a:pt x="313" y="168"/>
                </a:lnTo>
                <a:lnTo>
                  <a:pt x="301" y="156"/>
                </a:lnTo>
                <a:lnTo>
                  <a:pt x="292" y="142"/>
                </a:lnTo>
                <a:lnTo>
                  <a:pt x="283" y="128"/>
                </a:lnTo>
                <a:lnTo>
                  <a:pt x="278" y="113"/>
                </a:lnTo>
                <a:lnTo>
                  <a:pt x="273" y="99"/>
                </a:lnTo>
                <a:lnTo>
                  <a:pt x="272" y="87"/>
                </a:lnTo>
                <a:lnTo>
                  <a:pt x="273" y="76"/>
                </a:lnTo>
                <a:lnTo>
                  <a:pt x="275" y="63"/>
                </a:lnTo>
                <a:lnTo>
                  <a:pt x="278" y="51"/>
                </a:lnTo>
                <a:lnTo>
                  <a:pt x="284" y="40"/>
                </a:lnTo>
                <a:lnTo>
                  <a:pt x="290" y="30"/>
                </a:lnTo>
                <a:lnTo>
                  <a:pt x="298" y="20"/>
                </a:lnTo>
                <a:lnTo>
                  <a:pt x="307" y="12"/>
                </a:lnTo>
                <a:lnTo>
                  <a:pt x="316" y="6"/>
                </a:lnTo>
                <a:lnTo>
                  <a:pt x="328" y="1"/>
                </a:lnTo>
                <a:lnTo>
                  <a:pt x="342" y="0"/>
                </a:lnTo>
                <a:lnTo>
                  <a:pt x="356" y="1"/>
                </a:lnTo>
                <a:lnTo>
                  <a:pt x="366" y="6"/>
                </a:lnTo>
                <a:lnTo>
                  <a:pt x="377" y="12"/>
                </a:lnTo>
                <a:lnTo>
                  <a:pt x="386" y="20"/>
                </a:lnTo>
                <a:lnTo>
                  <a:pt x="396" y="30"/>
                </a:lnTo>
                <a:lnTo>
                  <a:pt x="402" y="40"/>
                </a:lnTo>
                <a:lnTo>
                  <a:pt x="406" y="52"/>
                </a:lnTo>
                <a:lnTo>
                  <a:pt x="411" y="64"/>
                </a:lnTo>
                <a:lnTo>
                  <a:pt x="412" y="76"/>
                </a:lnTo>
                <a:lnTo>
                  <a:pt x="414" y="86"/>
                </a:lnTo>
                <a:lnTo>
                  <a:pt x="412" y="99"/>
                </a:lnTo>
                <a:lnTo>
                  <a:pt x="409" y="113"/>
                </a:lnTo>
                <a:lnTo>
                  <a:pt x="403" y="128"/>
                </a:lnTo>
                <a:lnTo>
                  <a:pt x="396" y="143"/>
                </a:lnTo>
                <a:lnTo>
                  <a:pt x="386" y="156"/>
                </a:lnTo>
                <a:lnTo>
                  <a:pt x="374" y="169"/>
                </a:lnTo>
                <a:lnTo>
                  <a:pt x="360" y="179"/>
                </a:lnTo>
                <a:lnTo>
                  <a:pt x="345" y="188"/>
                </a:lnTo>
                <a:lnTo>
                  <a:pt x="328" y="194"/>
                </a:lnTo>
                <a:lnTo>
                  <a:pt x="310" y="195"/>
                </a:lnTo>
                <a:lnTo>
                  <a:pt x="292" y="192"/>
                </a:lnTo>
                <a:lnTo>
                  <a:pt x="275" y="188"/>
                </a:lnTo>
                <a:lnTo>
                  <a:pt x="260" y="179"/>
                </a:lnTo>
                <a:lnTo>
                  <a:pt x="246" y="168"/>
                </a:lnTo>
                <a:lnTo>
                  <a:pt x="234" y="156"/>
                </a:lnTo>
                <a:lnTo>
                  <a:pt x="224" y="142"/>
                </a:lnTo>
                <a:lnTo>
                  <a:pt x="215" y="128"/>
                </a:lnTo>
                <a:lnTo>
                  <a:pt x="211" y="113"/>
                </a:lnTo>
                <a:lnTo>
                  <a:pt x="206" y="99"/>
                </a:lnTo>
                <a:lnTo>
                  <a:pt x="205" y="87"/>
                </a:lnTo>
                <a:lnTo>
                  <a:pt x="206" y="76"/>
                </a:lnTo>
                <a:lnTo>
                  <a:pt x="208" y="63"/>
                </a:lnTo>
                <a:lnTo>
                  <a:pt x="211" y="51"/>
                </a:lnTo>
                <a:lnTo>
                  <a:pt x="217" y="40"/>
                </a:lnTo>
                <a:lnTo>
                  <a:pt x="223" y="30"/>
                </a:lnTo>
                <a:lnTo>
                  <a:pt x="231" y="20"/>
                </a:lnTo>
                <a:lnTo>
                  <a:pt x="240" y="12"/>
                </a:lnTo>
                <a:lnTo>
                  <a:pt x="249" y="6"/>
                </a:lnTo>
                <a:lnTo>
                  <a:pt x="261" y="1"/>
                </a:lnTo>
                <a:lnTo>
                  <a:pt x="275" y="0"/>
                </a:lnTo>
                <a:lnTo>
                  <a:pt x="289" y="1"/>
                </a:lnTo>
                <a:lnTo>
                  <a:pt x="299" y="6"/>
                </a:lnTo>
                <a:lnTo>
                  <a:pt x="310" y="12"/>
                </a:lnTo>
                <a:lnTo>
                  <a:pt x="319" y="20"/>
                </a:lnTo>
                <a:lnTo>
                  <a:pt x="328" y="30"/>
                </a:lnTo>
                <a:lnTo>
                  <a:pt x="334" y="40"/>
                </a:lnTo>
                <a:lnTo>
                  <a:pt x="339" y="52"/>
                </a:lnTo>
                <a:lnTo>
                  <a:pt x="344" y="64"/>
                </a:lnTo>
                <a:lnTo>
                  <a:pt x="345" y="76"/>
                </a:lnTo>
                <a:lnTo>
                  <a:pt x="347" y="86"/>
                </a:lnTo>
                <a:lnTo>
                  <a:pt x="345" y="99"/>
                </a:lnTo>
                <a:lnTo>
                  <a:pt x="342" y="113"/>
                </a:lnTo>
                <a:lnTo>
                  <a:pt x="336" y="129"/>
                </a:lnTo>
                <a:lnTo>
                  <a:pt x="328" y="143"/>
                </a:lnTo>
                <a:lnTo>
                  <a:pt x="319" y="157"/>
                </a:lnTo>
                <a:lnTo>
                  <a:pt x="307" y="169"/>
                </a:lnTo>
                <a:lnTo>
                  <a:pt x="293" y="179"/>
                </a:lnTo>
                <a:lnTo>
                  <a:pt x="278" y="188"/>
                </a:lnTo>
                <a:lnTo>
                  <a:pt x="261" y="194"/>
                </a:lnTo>
                <a:lnTo>
                  <a:pt x="243" y="195"/>
                </a:lnTo>
                <a:lnTo>
                  <a:pt x="224" y="194"/>
                </a:lnTo>
                <a:lnTo>
                  <a:pt x="208" y="188"/>
                </a:lnTo>
                <a:lnTo>
                  <a:pt x="192" y="179"/>
                </a:lnTo>
                <a:lnTo>
                  <a:pt x="179" y="169"/>
                </a:lnTo>
                <a:lnTo>
                  <a:pt x="167" y="156"/>
                </a:lnTo>
                <a:lnTo>
                  <a:pt x="157" y="142"/>
                </a:lnTo>
                <a:lnTo>
                  <a:pt x="148" y="128"/>
                </a:lnTo>
                <a:lnTo>
                  <a:pt x="144" y="113"/>
                </a:lnTo>
                <a:lnTo>
                  <a:pt x="139" y="99"/>
                </a:lnTo>
                <a:lnTo>
                  <a:pt x="137" y="87"/>
                </a:lnTo>
                <a:lnTo>
                  <a:pt x="139" y="76"/>
                </a:lnTo>
                <a:lnTo>
                  <a:pt x="141" y="64"/>
                </a:lnTo>
                <a:lnTo>
                  <a:pt x="144" y="51"/>
                </a:lnTo>
                <a:lnTo>
                  <a:pt x="150" y="40"/>
                </a:lnTo>
                <a:lnTo>
                  <a:pt x="156" y="30"/>
                </a:lnTo>
                <a:lnTo>
                  <a:pt x="164" y="20"/>
                </a:lnTo>
                <a:lnTo>
                  <a:pt x="173" y="12"/>
                </a:lnTo>
                <a:lnTo>
                  <a:pt x="182" y="6"/>
                </a:lnTo>
                <a:lnTo>
                  <a:pt x="194" y="2"/>
                </a:lnTo>
                <a:lnTo>
                  <a:pt x="208" y="0"/>
                </a:lnTo>
                <a:lnTo>
                  <a:pt x="221" y="2"/>
                </a:lnTo>
                <a:lnTo>
                  <a:pt x="232" y="6"/>
                </a:lnTo>
                <a:lnTo>
                  <a:pt x="243" y="12"/>
                </a:lnTo>
                <a:lnTo>
                  <a:pt x="252" y="20"/>
                </a:lnTo>
                <a:lnTo>
                  <a:pt x="261" y="30"/>
                </a:lnTo>
                <a:lnTo>
                  <a:pt x="267" y="40"/>
                </a:lnTo>
                <a:lnTo>
                  <a:pt x="272" y="52"/>
                </a:lnTo>
                <a:lnTo>
                  <a:pt x="276" y="64"/>
                </a:lnTo>
                <a:lnTo>
                  <a:pt x="278" y="76"/>
                </a:lnTo>
                <a:lnTo>
                  <a:pt x="280" y="87"/>
                </a:lnTo>
                <a:lnTo>
                  <a:pt x="278" y="99"/>
                </a:lnTo>
                <a:lnTo>
                  <a:pt x="275" y="113"/>
                </a:lnTo>
                <a:lnTo>
                  <a:pt x="269" y="128"/>
                </a:lnTo>
                <a:lnTo>
                  <a:pt x="260" y="142"/>
                </a:lnTo>
                <a:lnTo>
                  <a:pt x="249" y="156"/>
                </a:lnTo>
                <a:lnTo>
                  <a:pt x="237" y="168"/>
                </a:lnTo>
                <a:lnTo>
                  <a:pt x="223" y="179"/>
                </a:lnTo>
                <a:lnTo>
                  <a:pt x="208" y="188"/>
                </a:lnTo>
                <a:lnTo>
                  <a:pt x="189" y="194"/>
                </a:lnTo>
                <a:lnTo>
                  <a:pt x="171" y="195"/>
                </a:lnTo>
                <a:lnTo>
                  <a:pt x="153" y="194"/>
                </a:lnTo>
                <a:lnTo>
                  <a:pt x="136" y="188"/>
                </a:lnTo>
                <a:lnTo>
                  <a:pt x="121" y="178"/>
                </a:lnTo>
                <a:lnTo>
                  <a:pt x="108" y="168"/>
                </a:lnTo>
                <a:lnTo>
                  <a:pt x="96" y="155"/>
                </a:lnTo>
                <a:lnTo>
                  <a:pt x="85" y="141"/>
                </a:lnTo>
                <a:lnTo>
                  <a:pt x="78" y="126"/>
                </a:lnTo>
                <a:lnTo>
                  <a:pt x="72" y="112"/>
                </a:lnTo>
                <a:lnTo>
                  <a:pt x="69" y="98"/>
                </a:lnTo>
                <a:lnTo>
                  <a:pt x="67" y="86"/>
                </a:lnTo>
                <a:lnTo>
                  <a:pt x="69" y="76"/>
                </a:lnTo>
                <a:lnTo>
                  <a:pt x="72" y="64"/>
                </a:lnTo>
                <a:lnTo>
                  <a:pt x="76" y="52"/>
                </a:lnTo>
                <a:lnTo>
                  <a:pt x="82" y="41"/>
                </a:lnTo>
                <a:lnTo>
                  <a:pt x="88" y="31"/>
                </a:lnTo>
                <a:lnTo>
                  <a:pt x="98" y="20"/>
                </a:lnTo>
                <a:lnTo>
                  <a:pt x="107" y="13"/>
                </a:lnTo>
                <a:lnTo>
                  <a:pt x="116" y="6"/>
                </a:lnTo>
                <a:lnTo>
                  <a:pt x="128" y="2"/>
                </a:lnTo>
                <a:lnTo>
                  <a:pt x="139" y="1"/>
                </a:lnTo>
                <a:lnTo>
                  <a:pt x="150" y="2"/>
                </a:lnTo>
                <a:lnTo>
                  <a:pt x="160" y="5"/>
                </a:lnTo>
                <a:lnTo>
                  <a:pt x="171" y="11"/>
                </a:lnTo>
                <a:lnTo>
                  <a:pt x="180" y="18"/>
                </a:lnTo>
                <a:lnTo>
                  <a:pt x="188" y="26"/>
                </a:lnTo>
                <a:lnTo>
                  <a:pt x="195" y="37"/>
                </a:lnTo>
                <a:lnTo>
                  <a:pt x="201" y="47"/>
                </a:lnTo>
                <a:lnTo>
                  <a:pt x="206" y="60"/>
                </a:lnTo>
                <a:lnTo>
                  <a:pt x="208" y="73"/>
                </a:lnTo>
                <a:lnTo>
                  <a:pt x="209" y="86"/>
                </a:lnTo>
                <a:lnTo>
                  <a:pt x="208" y="102"/>
                </a:lnTo>
                <a:lnTo>
                  <a:pt x="203" y="116"/>
                </a:lnTo>
                <a:lnTo>
                  <a:pt x="197" y="131"/>
                </a:lnTo>
                <a:lnTo>
                  <a:pt x="188" y="145"/>
                </a:lnTo>
                <a:lnTo>
                  <a:pt x="177" y="158"/>
                </a:lnTo>
                <a:lnTo>
                  <a:pt x="164" y="171"/>
                </a:lnTo>
                <a:lnTo>
                  <a:pt x="150" y="181"/>
                </a:lnTo>
                <a:lnTo>
                  <a:pt x="134" y="189"/>
                </a:lnTo>
                <a:lnTo>
                  <a:pt x="119" y="194"/>
                </a:lnTo>
                <a:lnTo>
                  <a:pt x="102" y="196"/>
                </a:lnTo>
                <a:lnTo>
                  <a:pt x="87" y="194"/>
                </a:lnTo>
                <a:lnTo>
                  <a:pt x="72" y="189"/>
                </a:lnTo>
                <a:lnTo>
                  <a:pt x="57" y="181"/>
                </a:lnTo>
                <a:lnTo>
                  <a:pt x="43" y="171"/>
                </a:lnTo>
                <a:lnTo>
                  <a:pt x="31" y="158"/>
                </a:lnTo>
                <a:lnTo>
                  <a:pt x="21" y="145"/>
                </a:lnTo>
                <a:lnTo>
                  <a:pt x="12" y="130"/>
                </a:lnTo>
                <a:lnTo>
                  <a:pt x="6" y="116"/>
                </a:lnTo>
                <a:lnTo>
                  <a:pt x="2" y="100"/>
                </a:lnTo>
                <a:lnTo>
                  <a:pt x="0" y="85"/>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5" name="Line 59"/>
          <p:cNvSpPr>
            <a:spLocks noChangeShapeType="1"/>
          </p:cNvSpPr>
          <p:nvPr/>
        </p:nvSpPr>
        <p:spPr bwMode="auto">
          <a:xfrm>
            <a:off x="3038475" y="5522913"/>
            <a:ext cx="0" cy="496887"/>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96" name="Line 60"/>
          <p:cNvSpPr>
            <a:spLocks noChangeShapeType="1"/>
          </p:cNvSpPr>
          <p:nvPr/>
        </p:nvSpPr>
        <p:spPr bwMode="auto">
          <a:xfrm>
            <a:off x="2809875" y="5770563"/>
            <a:ext cx="458788" cy="0"/>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97" name="Oval 61"/>
          <p:cNvSpPr>
            <a:spLocks noChangeArrowheads="1"/>
          </p:cNvSpPr>
          <p:nvPr/>
        </p:nvSpPr>
        <p:spPr bwMode="auto">
          <a:xfrm>
            <a:off x="2974975" y="5702300"/>
            <a:ext cx="127000" cy="136525"/>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14398" name="Freeform 62"/>
          <p:cNvSpPr>
            <a:spLocks/>
          </p:cNvSpPr>
          <p:nvPr/>
        </p:nvSpPr>
        <p:spPr bwMode="auto">
          <a:xfrm>
            <a:off x="2149475" y="5643563"/>
            <a:ext cx="665163" cy="293687"/>
          </a:xfrm>
          <a:custGeom>
            <a:avLst/>
            <a:gdLst>
              <a:gd name="T0" fmla="*/ 656883 w 482"/>
              <a:gd name="T1" fmla="*/ 168460 h 197"/>
              <a:gd name="T2" fmla="*/ 625143 w 482"/>
              <a:gd name="T3" fmla="*/ 232564 h 197"/>
              <a:gd name="T4" fmla="*/ 568563 w 482"/>
              <a:gd name="T5" fmla="*/ 280270 h 197"/>
              <a:gd name="T6" fmla="*/ 495422 w 482"/>
              <a:gd name="T7" fmla="*/ 286233 h 197"/>
              <a:gd name="T8" fmla="*/ 431942 w 482"/>
              <a:gd name="T9" fmla="*/ 250454 h 197"/>
              <a:gd name="T10" fmla="*/ 390542 w 482"/>
              <a:gd name="T11" fmla="*/ 190822 h 197"/>
              <a:gd name="T12" fmla="*/ 375362 w 482"/>
              <a:gd name="T13" fmla="*/ 129699 h 197"/>
              <a:gd name="T14" fmla="*/ 383642 w 482"/>
              <a:gd name="T15" fmla="*/ 76031 h 197"/>
              <a:gd name="T16" fmla="*/ 411242 w 482"/>
              <a:gd name="T17" fmla="*/ 29816 h 197"/>
              <a:gd name="T18" fmla="*/ 452642 w 482"/>
              <a:gd name="T19" fmla="*/ 1491 h 197"/>
              <a:gd name="T20" fmla="*/ 505082 w 482"/>
              <a:gd name="T21" fmla="*/ 8945 h 197"/>
              <a:gd name="T22" fmla="*/ 546482 w 482"/>
              <a:gd name="T23" fmla="*/ 44724 h 197"/>
              <a:gd name="T24" fmla="*/ 567183 w 482"/>
              <a:gd name="T25" fmla="*/ 95411 h 197"/>
              <a:gd name="T26" fmla="*/ 568563 w 482"/>
              <a:gd name="T27" fmla="*/ 147589 h 197"/>
              <a:gd name="T28" fmla="*/ 546482 w 482"/>
              <a:gd name="T29" fmla="*/ 213184 h 197"/>
              <a:gd name="T30" fmla="*/ 496802 w 482"/>
              <a:gd name="T31" fmla="*/ 266853 h 197"/>
              <a:gd name="T32" fmla="*/ 427802 w 482"/>
              <a:gd name="T33" fmla="*/ 290705 h 197"/>
              <a:gd name="T34" fmla="*/ 358802 w 482"/>
              <a:gd name="T35" fmla="*/ 266853 h 197"/>
              <a:gd name="T36" fmla="*/ 309121 w 482"/>
              <a:gd name="T37" fmla="*/ 211693 h 197"/>
              <a:gd name="T38" fmla="*/ 284281 w 482"/>
              <a:gd name="T39" fmla="*/ 147589 h 197"/>
              <a:gd name="T40" fmla="*/ 287041 w 482"/>
              <a:gd name="T41" fmla="*/ 93920 h 197"/>
              <a:gd name="T42" fmla="*/ 307741 w 482"/>
              <a:gd name="T43" fmla="*/ 44724 h 197"/>
              <a:gd name="T44" fmla="*/ 343622 w 482"/>
              <a:gd name="T45" fmla="*/ 8945 h 197"/>
              <a:gd name="T46" fmla="*/ 398822 w 482"/>
              <a:gd name="T47" fmla="*/ 1491 h 197"/>
              <a:gd name="T48" fmla="*/ 440222 w 482"/>
              <a:gd name="T49" fmla="*/ 29816 h 197"/>
              <a:gd name="T50" fmla="*/ 467822 w 482"/>
              <a:gd name="T51" fmla="*/ 77521 h 197"/>
              <a:gd name="T52" fmla="*/ 478862 w 482"/>
              <a:gd name="T53" fmla="*/ 128209 h 197"/>
              <a:gd name="T54" fmla="*/ 463682 w 482"/>
              <a:gd name="T55" fmla="*/ 192313 h 197"/>
              <a:gd name="T56" fmla="*/ 423662 w 482"/>
              <a:gd name="T57" fmla="*/ 251945 h 197"/>
              <a:gd name="T58" fmla="*/ 360182 w 482"/>
              <a:gd name="T59" fmla="*/ 289215 h 197"/>
              <a:gd name="T60" fmla="*/ 287041 w 482"/>
              <a:gd name="T61" fmla="*/ 280270 h 197"/>
              <a:gd name="T62" fmla="*/ 230461 w 482"/>
              <a:gd name="T63" fmla="*/ 232564 h 197"/>
              <a:gd name="T64" fmla="*/ 198721 w 482"/>
              <a:gd name="T65" fmla="*/ 168460 h 197"/>
              <a:gd name="T66" fmla="*/ 191821 w 482"/>
              <a:gd name="T67" fmla="*/ 113301 h 197"/>
              <a:gd name="T68" fmla="*/ 207001 w 482"/>
              <a:gd name="T69" fmla="*/ 59632 h 197"/>
              <a:gd name="T70" fmla="*/ 238741 w 482"/>
              <a:gd name="T71" fmla="*/ 17890 h 197"/>
              <a:gd name="T72" fmla="*/ 287041 w 482"/>
              <a:gd name="T73" fmla="*/ 0 h 197"/>
              <a:gd name="T74" fmla="*/ 335342 w 482"/>
              <a:gd name="T75" fmla="*/ 17890 h 197"/>
              <a:gd name="T76" fmla="*/ 368462 w 482"/>
              <a:gd name="T77" fmla="*/ 59632 h 197"/>
              <a:gd name="T78" fmla="*/ 383642 w 482"/>
              <a:gd name="T79" fmla="*/ 113301 h 197"/>
              <a:gd name="T80" fmla="*/ 379502 w 482"/>
              <a:gd name="T81" fmla="*/ 168460 h 197"/>
              <a:gd name="T82" fmla="*/ 343622 w 482"/>
              <a:gd name="T83" fmla="*/ 232564 h 197"/>
              <a:gd name="T84" fmla="*/ 287041 w 482"/>
              <a:gd name="T85" fmla="*/ 280270 h 197"/>
              <a:gd name="T86" fmla="*/ 211141 w 482"/>
              <a:gd name="T87" fmla="*/ 289215 h 197"/>
              <a:gd name="T88" fmla="*/ 149041 w 482"/>
              <a:gd name="T89" fmla="*/ 250454 h 197"/>
              <a:gd name="T90" fmla="*/ 107640 w 482"/>
              <a:gd name="T91" fmla="*/ 187840 h 197"/>
              <a:gd name="T92" fmla="*/ 92460 w 482"/>
              <a:gd name="T93" fmla="*/ 128209 h 197"/>
              <a:gd name="T94" fmla="*/ 104880 w 482"/>
              <a:gd name="T95" fmla="*/ 77521 h 197"/>
              <a:gd name="T96" fmla="*/ 135241 w 482"/>
              <a:gd name="T97" fmla="*/ 29816 h 197"/>
              <a:gd name="T98" fmla="*/ 176641 w 482"/>
              <a:gd name="T99" fmla="*/ 2982 h 197"/>
              <a:gd name="T100" fmla="*/ 220801 w 482"/>
              <a:gd name="T101" fmla="*/ 7454 h 197"/>
              <a:gd name="T102" fmla="*/ 259441 w 482"/>
              <a:gd name="T103" fmla="*/ 38761 h 197"/>
              <a:gd name="T104" fmla="*/ 284281 w 482"/>
              <a:gd name="T105" fmla="*/ 89448 h 197"/>
              <a:gd name="T106" fmla="*/ 287041 w 482"/>
              <a:gd name="T107" fmla="*/ 152061 h 197"/>
              <a:gd name="T108" fmla="*/ 259441 w 482"/>
              <a:gd name="T109" fmla="*/ 216166 h 197"/>
              <a:gd name="T110" fmla="*/ 207001 w 482"/>
              <a:gd name="T111" fmla="*/ 269834 h 197"/>
              <a:gd name="T112" fmla="*/ 140761 w 482"/>
              <a:gd name="T113" fmla="*/ 292196 h 197"/>
              <a:gd name="T114" fmla="*/ 78660 w 482"/>
              <a:gd name="T115" fmla="*/ 269834 h 197"/>
              <a:gd name="T116" fmla="*/ 28980 w 482"/>
              <a:gd name="T117" fmla="*/ 216166 h 197"/>
              <a:gd name="T118" fmla="*/ 2760 w 482"/>
              <a:gd name="T119" fmla="*/ 149080 h 19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2" h="197">
                <a:moveTo>
                  <a:pt x="481" y="86"/>
                </a:moveTo>
                <a:lnTo>
                  <a:pt x="479" y="99"/>
                </a:lnTo>
                <a:lnTo>
                  <a:pt x="476" y="113"/>
                </a:lnTo>
                <a:lnTo>
                  <a:pt x="470" y="128"/>
                </a:lnTo>
                <a:lnTo>
                  <a:pt x="463" y="143"/>
                </a:lnTo>
                <a:lnTo>
                  <a:pt x="453" y="156"/>
                </a:lnTo>
                <a:lnTo>
                  <a:pt x="441" y="169"/>
                </a:lnTo>
                <a:lnTo>
                  <a:pt x="427" y="179"/>
                </a:lnTo>
                <a:lnTo>
                  <a:pt x="412" y="188"/>
                </a:lnTo>
                <a:lnTo>
                  <a:pt x="396" y="194"/>
                </a:lnTo>
                <a:lnTo>
                  <a:pt x="377" y="195"/>
                </a:lnTo>
                <a:lnTo>
                  <a:pt x="359" y="192"/>
                </a:lnTo>
                <a:lnTo>
                  <a:pt x="342" y="188"/>
                </a:lnTo>
                <a:lnTo>
                  <a:pt x="327" y="179"/>
                </a:lnTo>
                <a:lnTo>
                  <a:pt x="313" y="168"/>
                </a:lnTo>
                <a:lnTo>
                  <a:pt x="301" y="156"/>
                </a:lnTo>
                <a:lnTo>
                  <a:pt x="292" y="142"/>
                </a:lnTo>
                <a:lnTo>
                  <a:pt x="283" y="128"/>
                </a:lnTo>
                <a:lnTo>
                  <a:pt x="278" y="113"/>
                </a:lnTo>
                <a:lnTo>
                  <a:pt x="273" y="99"/>
                </a:lnTo>
                <a:lnTo>
                  <a:pt x="272" y="87"/>
                </a:lnTo>
                <a:lnTo>
                  <a:pt x="273" y="76"/>
                </a:lnTo>
                <a:lnTo>
                  <a:pt x="275" y="63"/>
                </a:lnTo>
                <a:lnTo>
                  <a:pt x="278" y="51"/>
                </a:lnTo>
                <a:lnTo>
                  <a:pt x="284" y="40"/>
                </a:lnTo>
                <a:lnTo>
                  <a:pt x="290" y="30"/>
                </a:lnTo>
                <a:lnTo>
                  <a:pt x="298" y="20"/>
                </a:lnTo>
                <a:lnTo>
                  <a:pt x="307" y="12"/>
                </a:lnTo>
                <a:lnTo>
                  <a:pt x="316" y="6"/>
                </a:lnTo>
                <a:lnTo>
                  <a:pt x="328" y="1"/>
                </a:lnTo>
                <a:lnTo>
                  <a:pt x="342" y="0"/>
                </a:lnTo>
                <a:lnTo>
                  <a:pt x="356" y="1"/>
                </a:lnTo>
                <a:lnTo>
                  <a:pt x="366" y="6"/>
                </a:lnTo>
                <a:lnTo>
                  <a:pt x="377" y="12"/>
                </a:lnTo>
                <a:lnTo>
                  <a:pt x="386" y="20"/>
                </a:lnTo>
                <a:lnTo>
                  <a:pt x="396" y="30"/>
                </a:lnTo>
                <a:lnTo>
                  <a:pt x="402" y="40"/>
                </a:lnTo>
                <a:lnTo>
                  <a:pt x="406" y="52"/>
                </a:lnTo>
                <a:lnTo>
                  <a:pt x="411" y="64"/>
                </a:lnTo>
                <a:lnTo>
                  <a:pt x="412" y="76"/>
                </a:lnTo>
                <a:lnTo>
                  <a:pt x="414" y="86"/>
                </a:lnTo>
                <a:lnTo>
                  <a:pt x="412" y="99"/>
                </a:lnTo>
                <a:lnTo>
                  <a:pt x="409" y="113"/>
                </a:lnTo>
                <a:lnTo>
                  <a:pt x="403" y="128"/>
                </a:lnTo>
                <a:lnTo>
                  <a:pt x="396" y="143"/>
                </a:lnTo>
                <a:lnTo>
                  <a:pt x="386" y="156"/>
                </a:lnTo>
                <a:lnTo>
                  <a:pt x="374" y="169"/>
                </a:lnTo>
                <a:lnTo>
                  <a:pt x="360" y="179"/>
                </a:lnTo>
                <a:lnTo>
                  <a:pt x="345" y="188"/>
                </a:lnTo>
                <a:lnTo>
                  <a:pt x="328" y="194"/>
                </a:lnTo>
                <a:lnTo>
                  <a:pt x="310" y="195"/>
                </a:lnTo>
                <a:lnTo>
                  <a:pt x="292" y="192"/>
                </a:lnTo>
                <a:lnTo>
                  <a:pt x="275" y="188"/>
                </a:lnTo>
                <a:lnTo>
                  <a:pt x="260" y="179"/>
                </a:lnTo>
                <a:lnTo>
                  <a:pt x="246" y="168"/>
                </a:lnTo>
                <a:lnTo>
                  <a:pt x="234" y="156"/>
                </a:lnTo>
                <a:lnTo>
                  <a:pt x="224" y="142"/>
                </a:lnTo>
                <a:lnTo>
                  <a:pt x="215" y="128"/>
                </a:lnTo>
                <a:lnTo>
                  <a:pt x="211" y="113"/>
                </a:lnTo>
                <a:lnTo>
                  <a:pt x="206" y="99"/>
                </a:lnTo>
                <a:lnTo>
                  <a:pt x="205" y="87"/>
                </a:lnTo>
                <a:lnTo>
                  <a:pt x="206" y="76"/>
                </a:lnTo>
                <a:lnTo>
                  <a:pt x="208" y="63"/>
                </a:lnTo>
                <a:lnTo>
                  <a:pt x="211" y="51"/>
                </a:lnTo>
                <a:lnTo>
                  <a:pt x="217" y="40"/>
                </a:lnTo>
                <a:lnTo>
                  <a:pt x="223" y="30"/>
                </a:lnTo>
                <a:lnTo>
                  <a:pt x="231" y="20"/>
                </a:lnTo>
                <a:lnTo>
                  <a:pt x="240" y="12"/>
                </a:lnTo>
                <a:lnTo>
                  <a:pt x="249" y="6"/>
                </a:lnTo>
                <a:lnTo>
                  <a:pt x="261" y="1"/>
                </a:lnTo>
                <a:lnTo>
                  <a:pt x="275" y="0"/>
                </a:lnTo>
                <a:lnTo>
                  <a:pt x="289" y="1"/>
                </a:lnTo>
                <a:lnTo>
                  <a:pt x="299" y="6"/>
                </a:lnTo>
                <a:lnTo>
                  <a:pt x="310" y="12"/>
                </a:lnTo>
                <a:lnTo>
                  <a:pt x="319" y="20"/>
                </a:lnTo>
                <a:lnTo>
                  <a:pt x="328" y="30"/>
                </a:lnTo>
                <a:lnTo>
                  <a:pt x="334" y="40"/>
                </a:lnTo>
                <a:lnTo>
                  <a:pt x="339" y="52"/>
                </a:lnTo>
                <a:lnTo>
                  <a:pt x="344" y="64"/>
                </a:lnTo>
                <a:lnTo>
                  <a:pt x="345" y="76"/>
                </a:lnTo>
                <a:lnTo>
                  <a:pt x="347" y="86"/>
                </a:lnTo>
                <a:lnTo>
                  <a:pt x="345" y="99"/>
                </a:lnTo>
                <a:lnTo>
                  <a:pt x="342" y="113"/>
                </a:lnTo>
                <a:lnTo>
                  <a:pt x="336" y="129"/>
                </a:lnTo>
                <a:lnTo>
                  <a:pt x="328" y="143"/>
                </a:lnTo>
                <a:lnTo>
                  <a:pt x="319" y="157"/>
                </a:lnTo>
                <a:lnTo>
                  <a:pt x="307" y="169"/>
                </a:lnTo>
                <a:lnTo>
                  <a:pt x="293" y="179"/>
                </a:lnTo>
                <a:lnTo>
                  <a:pt x="278" y="188"/>
                </a:lnTo>
                <a:lnTo>
                  <a:pt x="261" y="194"/>
                </a:lnTo>
                <a:lnTo>
                  <a:pt x="243" y="195"/>
                </a:lnTo>
                <a:lnTo>
                  <a:pt x="224" y="194"/>
                </a:lnTo>
                <a:lnTo>
                  <a:pt x="208" y="188"/>
                </a:lnTo>
                <a:lnTo>
                  <a:pt x="192" y="179"/>
                </a:lnTo>
                <a:lnTo>
                  <a:pt x="179" y="169"/>
                </a:lnTo>
                <a:lnTo>
                  <a:pt x="167" y="156"/>
                </a:lnTo>
                <a:lnTo>
                  <a:pt x="157" y="142"/>
                </a:lnTo>
                <a:lnTo>
                  <a:pt x="148" y="128"/>
                </a:lnTo>
                <a:lnTo>
                  <a:pt x="144" y="113"/>
                </a:lnTo>
                <a:lnTo>
                  <a:pt x="139" y="99"/>
                </a:lnTo>
                <a:lnTo>
                  <a:pt x="137" y="87"/>
                </a:lnTo>
                <a:lnTo>
                  <a:pt x="139" y="76"/>
                </a:lnTo>
                <a:lnTo>
                  <a:pt x="141" y="64"/>
                </a:lnTo>
                <a:lnTo>
                  <a:pt x="144" y="51"/>
                </a:lnTo>
                <a:lnTo>
                  <a:pt x="150" y="40"/>
                </a:lnTo>
                <a:lnTo>
                  <a:pt x="156" y="30"/>
                </a:lnTo>
                <a:lnTo>
                  <a:pt x="164" y="20"/>
                </a:lnTo>
                <a:lnTo>
                  <a:pt x="173" y="12"/>
                </a:lnTo>
                <a:lnTo>
                  <a:pt x="182" y="6"/>
                </a:lnTo>
                <a:lnTo>
                  <a:pt x="194" y="2"/>
                </a:lnTo>
                <a:lnTo>
                  <a:pt x="208" y="0"/>
                </a:lnTo>
                <a:lnTo>
                  <a:pt x="221" y="2"/>
                </a:lnTo>
                <a:lnTo>
                  <a:pt x="232" y="6"/>
                </a:lnTo>
                <a:lnTo>
                  <a:pt x="243" y="12"/>
                </a:lnTo>
                <a:lnTo>
                  <a:pt x="252" y="20"/>
                </a:lnTo>
                <a:lnTo>
                  <a:pt x="261" y="30"/>
                </a:lnTo>
                <a:lnTo>
                  <a:pt x="267" y="40"/>
                </a:lnTo>
                <a:lnTo>
                  <a:pt x="272" y="52"/>
                </a:lnTo>
                <a:lnTo>
                  <a:pt x="276" y="64"/>
                </a:lnTo>
                <a:lnTo>
                  <a:pt x="278" y="76"/>
                </a:lnTo>
                <a:lnTo>
                  <a:pt x="280" y="87"/>
                </a:lnTo>
                <a:lnTo>
                  <a:pt x="278" y="99"/>
                </a:lnTo>
                <a:lnTo>
                  <a:pt x="275" y="113"/>
                </a:lnTo>
                <a:lnTo>
                  <a:pt x="269" y="128"/>
                </a:lnTo>
                <a:lnTo>
                  <a:pt x="260" y="142"/>
                </a:lnTo>
                <a:lnTo>
                  <a:pt x="249" y="156"/>
                </a:lnTo>
                <a:lnTo>
                  <a:pt x="237" y="168"/>
                </a:lnTo>
                <a:lnTo>
                  <a:pt x="223" y="179"/>
                </a:lnTo>
                <a:lnTo>
                  <a:pt x="208" y="188"/>
                </a:lnTo>
                <a:lnTo>
                  <a:pt x="189" y="194"/>
                </a:lnTo>
                <a:lnTo>
                  <a:pt x="171" y="195"/>
                </a:lnTo>
                <a:lnTo>
                  <a:pt x="153" y="194"/>
                </a:lnTo>
                <a:lnTo>
                  <a:pt x="136" y="188"/>
                </a:lnTo>
                <a:lnTo>
                  <a:pt x="121" y="178"/>
                </a:lnTo>
                <a:lnTo>
                  <a:pt x="108" y="168"/>
                </a:lnTo>
                <a:lnTo>
                  <a:pt x="96" y="155"/>
                </a:lnTo>
                <a:lnTo>
                  <a:pt x="85" y="141"/>
                </a:lnTo>
                <a:lnTo>
                  <a:pt x="78" y="126"/>
                </a:lnTo>
                <a:lnTo>
                  <a:pt x="72" y="112"/>
                </a:lnTo>
                <a:lnTo>
                  <a:pt x="69" y="98"/>
                </a:lnTo>
                <a:lnTo>
                  <a:pt x="67" y="86"/>
                </a:lnTo>
                <a:lnTo>
                  <a:pt x="69" y="76"/>
                </a:lnTo>
                <a:lnTo>
                  <a:pt x="72" y="64"/>
                </a:lnTo>
                <a:lnTo>
                  <a:pt x="76" y="52"/>
                </a:lnTo>
                <a:lnTo>
                  <a:pt x="82" y="41"/>
                </a:lnTo>
                <a:lnTo>
                  <a:pt x="88" y="31"/>
                </a:lnTo>
                <a:lnTo>
                  <a:pt x="98" y="20"/>
                </a:lnTo>
                <a:lnTo>
                  <a:pt x="107" y="13"/>
                </a:lnTo>
                <a:lnTo>
                  <a:pt x="116" y="6"/>
                </a:lnTo>
                <a:lnTo>
                  <a:pt x="128" y="2"/>
                </a:lnTo>
                <a:lnTo>
                  <a:pt x="139" y="1"/>
                </a:lnTo>
                <a:lnTo>
                  <a:pt x="150" y="2"/>
                </a:lnTo>
                <a:lnTo>
                  <a:pt x="160" y="5"/>
                </a:lnTo>
                <a:lnTo>
                  <a:pt x="171" y="11"/>
                </a:lnTo>
                <a:lnTo>
                  <a:pt x="180" y="18"/>
                </a:lnTo>
                <a:lnTo>
                  <a:pt x="188" y="26"/>
                </a:lnTo>
                <a:lnTo>
                  <a:pt x="195" y="37"/>
                </a:lnTo>
                <a:lnTo>
                  <a:pt x="201" y="47"/>
                </a:lnTo>
                <a:lnTo>
                  <a:pt x="206" y="60"/>
                </a:lnTo>
                <a:lnTo>
                  <a:pt x="208" y="73"/>
                </a:lnTo>
                <a:lnTo>
                  <a:pt x="209" y="86"/>
                </a:lnTo>
                <a:lnTo>
                  <a:pt x="208" y="102"/>
                </a:lnTo>
                <a:lnTo>
                  <a:pt x="203" y="116"/>
                </a:lnTo>
                <a:lnTo>
                  <a:pt x="197" y="131"/>
                </a:lnTo>
                <a:lnTo>
                  <a:pt x="188" y="145"/>
                </a:lnTo>
                <a:lnTo>
                  <a:pt x="177" y="158"/>
                </a:lnTo>
                <a:lnTo>
                  <a:pt x="164" y="171"/>
                </a:lnTo>
                <a:lnTo>
                  <a:pt x="150" y="181"/>
                </a:lnTo>
                <a:lnTo>
                  <a:pt x="134" y="189"/>
                </a:lnTo>
                <a:lnTo>
                  <a:pt x="119" y="194"/>
                </a:lnTo>
                <a:lnTo>
                  <a:pt x="102" y="196"/>
                </a:lnTo>
                <a:lnTo>
                  <a:pt x="87" y="194"/>
                </a:lnTo>
                <a:lnTo>
                  <a:pt x="72" y="189"/>
                </a:lnTo>
                <a:lnTo>
                  <a:pt x="57" y="181"/>
                </a:lnTo>
                <a:lnTo>
                  <a:pt x="43" y="171"/>
                </a:lnTo>
                <a:lnTo>
                  <a:pt x="31" y="158"/>
                </a:lnTo>
                <a:lnTo>
                  <a:pt x="21" y="145"/>
                </a:lnTo>
                <a:lnTo>
                  <a:pt x="12" y="130"/>
                </a:lnTo>
                <a:lnTo>
                  <a:pt x="6" y="116"/>
                </a:lnTo>
                <a:lnTo>
                  <a:pt x="2" y="100"/>
                </a:lnTo>
                <a:lnTo>
                  <a:pt x="0" y="85"/>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9" name="Freeform 63"/>
          <p:cNvSpPr>
            <a:spLocks/>
          </p:cNvSpPr>
          <p:nvPr/>
        </p:nvSpPr>
        <p:spPr bwMode="auto">
          <a:xfrm>
            <a:off x="2833688" y="4648200"/>
            <a:ext cx="287337" cy="862013"/>
          </a:xfrm>
          <a:custGeom>
            <a:avLst/>
            <a:gdLst>
              <a:gd name="T0" fmla="*/ 167728 w 209"/>
              <a:gd name="T1" fmla="*/ 854582 h 580"/>
              <a:gd name="T2" fmla="*/ 111360 w 209"/>
              <a:gd name="T3" fmla="*/ 821885 h 580"/>
              <a:gd name="T4" fmla="*/ 65991 w 209"/>
              <a:gd name="T5" fmla="*/ 752032 h 580"/>
              <a:gd name="T6" fmla="*/ 49493 w 209"/>
              <a:gd name="T7" fmla="*/ 656913 h 580"/>
              <a:gd name="T8" fmla="*/ 71491 w 209"/>
              <a:gd name="T9" fmla="*/ 572198 h 580"/>
              <a:gd name="T10" fmla="*/ 116860 w 209"/>
              <a:gd name="T11" fmla="*/ 512749 h 580"/>
              <a:gd name="T12" fmla="*/ 163603 w 209"/>
              <a:gd name="T13" fmla="*/ 487483 h 580"/>
              <a:gd name="T14" fmla="*/ 211722 w 209"/>
              <a:gd name="T15" fmla="*/ 493428 h 580"/>
              <a:gd name="T16" fmla="*/ 251592 w 209"/>
              <a:gd name="T17" fmla="*/ 524639 h 580"/>
              <a:gd name="T18" fmla="*/ 280463 w 209"/>
              <a:gd name="T19" fmla="*/ 575171 h 580"/>
              <a:gd name="T20" fmla="*/ 281838 w 209"/>
              <a:gd name="T21" fmla="*/ 643537 h 580"/>
              <a:gd name="T22" fmla="*/ 257091 w 209"/>
              <a:gd name="T23" fmla="*/ 700014 h 580"/>
              <a:gd name="T24" fmla="*/ 218596 w 209"/>
              <a:gd name="T25" fmla="*/ 732711 h 580"/>
              <a:gd name="T26" fmla="*/ 174602 w 209"/>
              <a:gd name="T27" fmla="*/ 740142 h 580"/>
              <a:gd name="T28" fmla="*/ 118234 w 209"/>
              <a:gd name="T29" fmla="*/ 714876 h 580"/>
              <a:gd name="T30" fmla="*/ 65991 w 209"/>
              <a:gd name="T31" fmla="*/ 658400 h 580"/>
              <a:gd name="T32" fmla="*/ 38495 w 209"/>
              <a:gd name="T33" fmla="*/ 570712 h 580"/>
              <a:gd name="T34" fmla="*/ 48119 w 209"/>
              <a:gd name="T35" fmla="*/ 478566 h 580"/>
              <a:gd name="T36" fmla="*/ 89363 w 209"/>
              <a:gd name="T37" fmla="*/ 408713 h 580"/>
              <a:gd name="T38" fmla="*/ 138857 w 209"/>
              <a:gd name="T39" fmla="*/ 370071 h 580"/>
              <a:gd name="T40" fmla="*/ 184226 w 209"/>
              <a:gd name="T41" fmla="*/ 368585 h 580"/>
              <a:gd name="T42" fmla="*/ 226845 w 209"/>
              <a:gd name="T43" fmla="*/ 390878 h 580"/>
              <a:gd name="T44" fmla="*/ 261215 w 209"/>
              <a:gd name="T45" fmla="*/ 433979 h 580"/>
              <a:gd name="T46" fmla="*/ 273589 w 209"/>
              <a:gd name="T47" fmla="*/ 505318 h 580"/>
              <a:gd name="T48" fmla="*/ 255716 w 209"/>
              <a:gd name="T49" fmla="*/ 561795 h 580"/>
              <a:gd name="T50" fmla="*/ 219971 w 209"/>
              <a:gd name="T51" fmla="*/ 601923 h 580"/>
              <a:gd name="T52" fmla="*/ 178726 w 209"/>
              <a:gd name="T53" fmla="*/ 619758 h 580"/>
              <a:gd name="T54" fmla="*/ 123734 w 209"/>
              <a:gd name="T55" fmla="*/ 606382 h 580"/>
              <a:gd name="T56" fmla="*/ 68741 w 209"/>
              <a:gd name="T57" fmla="*/ 561795 h 580"/>
              <a:gd name="T58" fmla="*/ 31621 w 209"/>
              <a:gd name="T59" fmla="*/ 483025 h 580"/>
              <a:gd name="T60" fmla="*/ 30246 w 209"/>
              <a:gd name="T61" fmla="*/ 384933 h 580"/>
              <a:gd name="T62" fmla="*/ 61867 w 209"/>
              <a:gd name="T63" fmla="*/ 306163 h 580"/>
              <a:gd name="T64" fmla="*/ 109985 w 209"/>
              <a:gd name="T65" fmla="*/ 260090 h 580"/>
              <a:gd name="T66" fmla="*/ 155354 w 209"/>
              <a:gd name="T67" fmla="*/ 246714 h 580"/>
              <a:gd name="T68" fmla="*/ 200723 w 209"/>
              <a:gd name="T69" fmla="*/ 261576 h 580"/>
              <a:gd name="T70" fmla="*/ 239218 w 209"/>
              <a:gd name="T71" fmla="*/ 297246 h 580"/>
              <a:gd name="T72" fmla="*/ 261215 w 209"/>
              <a:gd name="T73" fmla="*/ 359667 h 580"/>
              <a:gd name="T74" fmla="*/ 251592 w 209"/>
              <a:gd name="T75" fmla="*/ 423575 h 580"/>
              <a:gd name="T76" fmla="*/ 221346 w 209"/>
              <a:gd name="T77" fmla="*/ 472621 h 580"/>
              <a:gd name="T78" fmla="*/ 180101 w 209"/>
              <a:gd name="T79" fmla="*/ 496401 h 580"/>
              <a:gd name="T80" fmla="*/ 131983 w 209"/>
              <a:gd name="T81" fmla="*/ 494914 h 580"/>
              <a:gd name="T82" fmla="*/ 75615 w 209"/>
              <a:gd name="T83" fmla="*/ 454786 h 580"/>
              <a:gd name="T84" fmla="*/ 30246 w 209"/>
              <a:gd name="T85" fmla="*/ 384933 h 580"/>
              <a:gd name="T86" fmla="*/ 12373 w 209"/>
              <a:gd name="T87" fmla="*/ 288328 h 580"/>
              <a:gd name="T88" fmla="*/ 35745 w 209"/>
              <a:gd name="T89" fmla="*/ 205100 h 580"/>
              <a:gd name="T90" fmla="*/ 82489 w 209"/>
              <a:gd name="T91" fmla="*/ 144164 h 580"/>
              <a:gd name="T92" fmla="*/ 130608 w 209"/>
              <a:gd name="T93" fmla="*/ 118898 h 580"/>
              <a:gd name="T94" fmla="*/ 174602 w 209"/>
              <a:gd name="T95" fmla="*/ 130788 h 580"/>
              <a:gd name="T96" fmla="*/ 217221 w 209"/>
              <a:gd name="T97" fmla="*/ 164971 h 580"/>
              <a:gd name="T98" fmla="*/ 244718 w 209"/>
              <a:gd name="T99" fmla="*/ 216989 h 580"/>
              <a:gd name="T100" fmla="*/ 247467 w 209"/>
              <a:gd name="T101" fmla="*/ 274952 h 580"/>
              <a:gd name="T102" fmla="*/ 225470 w 209"/>
              <a:gd name="T103" fmla="*/ 325484 h 580"/>
              <a:gd name="T104" fmla="*/ 186975 w 209"/>
              <a:gd name="T105" fmla="*/ 364126 h 580"/>
              <a:gd name="T106" fmla="*/ 136107 w 209"/>
              <a:gd name="T107" fmla="*/ 373044 h 580"/>
              <a:gd name="T108" fmla="*/ 76990 w 209"/>
              <a:gd name="T109" fmla="*/ 341833 h 580"/>
              <a:gd name="T110" fmla="*/ 27496 w 209"/>
              <a:gd name="T111" fmla="*/ 280897 h 580"/>
              <a:gd name="T112" fmla="*/ 0 w 209"/>
              <a:gd name="T113" fmla="*/ 197668 h 580"/>
              <a:gd name="T114" fmla="*/ 12373 w 209"/>
              <a:gd name="T115" fmla="*/ 114440 h 580"/>
              <a:gd name="T116" fmla="*/ 48119 w 209"/>
              <a:gd name="T117" fmla="*/ 44587 h 580"/>
              <a:gd name="T118" fmla="*/ 101737 w 209"/>
              <a:gd name="T119" fmla="*/ 4459 h 5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09" h="580">
                <a:moveTo>
                  <a:pt x="147" y="579"/>
                </a:moveTo>
                <a:lnTo>
                  <a:pt x="135" y="578"/>
                </a:lnTo>
                <a:lnTo>
                  <a:pt x="122" y="575"/>
                </a:lnTo>
                <a:lnTo>
                  <a:pt x="109" y="570"/>
                </a:lnTo>
                <a:lnTo>
                  <a:pt x="94" y="563"/>
                </a:lnTo>
                <a:lnTo>
                  <a:pt x="81" y="553"/>
                </a:lnTo>
                <a:lnTo>
                  <a:pt x="67" y="540"/>
                </a:lnTo>
                <a:lnTo>
                  <a:pt x="57" y="524"/>
                </a:lnTo>
                <a:lnTo>
                  <a:pt x="48" y="506"/>
                </a:lnTo>
                <a:lnTo>
                  <a:pt x="40" y="486"/>
                </a:lnTo>
                <a:lnTo>
                  <a:pt x="36" y="464"/>
                </a:lnTo>
                <a:lnTo>
                  <a:pt x="36" y="442"/>
                </a:lnTo>
                <a:lnTo>
                  <a:pt x="39" y="421"/>
                </a:lnTo>
                <a:lnTo>
                  <a:pt x="44" y="402"/>
                </a:lnTo>
                <a:lnTo>
                  <a:pt x="52" y="385"/>
                </a:lnTo>
                <a:lnTo>
                  <a:pt x="62" y="368"/>
                </a:lnTo>
                <a:lnTo>
                  <a:pt x="73" y="357"/>
                </a:lnTo>
                <a:lnTo>
                  <a:pt x="85" y="345"/>
                </a:lnTo>
                <a:lnTo>
                  <a:pt x="97" y="337"/>
                </a:lnTo>
                <a:lnTo>
                  <a:pt x="109" y="330"/>
                </a:lnTo>
                <a:lnTo>
                  <a:pt x="119" y="328"/>
                </a:lnTo>
                <a:lnTo>
                  <a:pt x="130" y="328"/>
                </a:lnTo>
                <a:lnTo>
                  <a:pt x="142" y="329"/>
                </a:lnTo>
                <a:lnTo>
                  <a:pt x="154" y="332"/>
                </a:lnTo>
                <a:lnTo>
                  <a:pt x="163" y="338"/>
                </a:lnTo>
                <a:lnTo>
                  <a:pt x="173" y="345"/>
                </a:lnTo>
                <a:lnTo>
                  <a:pt x="183" y="353"/>
                </a:lnTo>
                <a:lnTo>
                  <a:pt x="191" y="363"/>
                </a:lnTo>
                <a:lnTo>
                  <a:pt x="199" y="373"/>
                </a:lnTo>
                <a:lnTo>
                  <a:pt x="204" y="387"/>
                </a:lnTo>
                <a:lnTo>
                  <a:pt x="207" y="404"/>
                </a:lnTo>
                <a:lnTo>
                  <a:pt x="208" y="420"/>
                </a:lnTo>
                <a:lnTo>
                  <a:pt x="205" y="433"/>
                </a:lnTo>
                <a:lnTo>
                  <a:pt x="200" y="447"/>
                </a:lnTo>
                <a:lnTo>
                  <a:pt x="194" y="459"/>
                </a:lnTo>
                <a:lnTo>
                  <a:pt x="187" y="471"/>
                </a:lnTo>
                <a:lnTo>
                  <a:pt x="178" y="480"/>
                </a:lnTo>
                <a:lnTo>
                  <a:pt x="169" y="486"/>
                </a:lnTo>
                <a:lnTo>
                  <a:pt x="159" y="493"/>
                </a:lnTo>
                <a:lnTo>
                  <a:pt x="148" y="496"/>
                </a:lnTo>
                <a:lnTo>
                  <a:pt x="139" y="499"/>
                </a:lnTo>
                <a:lnTo>
                  <a:pt x="127" y="498"/>
                </a:lnTo>
                <a:lnTo>
                  <a:pt x="113" y="495"/>
                </a:lnTo>
                <a:lnTo>
                  <a:pt x="101" y="490"/>
                </a:lnTo>
                <a:lnTo>
                  <a:pt x="86" y="481"/>
                </a:lnTo>
                <a:lnTo>
                  <a:pt x="72" y="471"/>
                </a:lnTo>
                <a:lnTo>
                  <a:pt x="59" y="458"/>
                </a:lnTo>
                <a:lnTo>
                  <a:pt x="48" y="443"/>
                </a:lnTo>
                <a:lnTo>
                  <a:pt x="39" y="424"/>
                </a:lnTo>
                <a:lnTo>
                  <a:pt x="31" y="405"/>
                </a:lnTo>
                <a:lnTo>
                  <a:pt x="28" y="384"/>
                </a:lnTo>
                <a:lnTo>
                  <a:pt x="27" y="362"/>
                </a:lnTo>
                <a:lnTo>
                  <a:pt x="30" y="340"/>
                </a:lnTo>
                <a:lnTo>
                  <a:pt x="35" y="322"/>
                </a:lnTo>
                <a:lnTo>
                  <a:pt x="44" y="304"/>
                </a:lnTo>
                <a:lnTo>
                  <a:pt x="53" y="287"/>
                </a:lnTo>
                <a:lnTo>
                  <a:pt x="65" y="275"/>
                </a:lnTo>
                <a:lnTo>
                  <a:pt x="77" y="263"/>
                </a:lnTo>
                <a:lnTo>
                  <a:pt x="88" y="255"/>
                </a:lnTo>
                <a:lnTo>
                  <a:pt x="101" y="249"/>
                </a:lnTo>
                <a:lnTo>
                  <a:pt x="110" y="246"/>
                </a:lnTo>
                <a:lnTo>
                  <a:pt x="122" y="247"/>
                </a:lnTo>
                <a:lnTo>
                  <a:pt x="134" y="248"/>
                </a:lnTo>
                <a:lnTo>
                  <a:pt x="145" y="250"/>
                </a:lnTo>
                <a:lnTo>
                  <a:pt x="155" y="257"/>
                </a:lnTo>
                <a:lnTo>
                  <a:pt x="165" y="263"/>
                </a:lnTo>
                <a:lnTo>
                  <a:pt x="175" y="271"/>
                </a:lnTo>
                <a:lnTo>
                  <a:pt x="183" y="282"/>
                </a:lnTo>
                <a:lnTo>
                  <a:pt x="190" y="292"/>
                </a:lnTo>
                <a:lnTo>
                  <a:pt x="196" y="307"/>
                </a:lnTo>
                <a:lnTo>
                  <a:pt x="198" y="323"/>
                </a:lnTo>
                <a:lnTo>
                  <a:pt x="199" y="340"/>
                </a:lnTo>
                <a:lnTo>
                  <a:pt x="196" y="353"/>
                </a:lnTo>
                <a:lnTo>
                  <a:pt x="192" y="367"/>
                </a:lnTo>
                <a:lnTo>
                  <a:pt x="186" y="378"/>
                </a:lnTo>
                <a:lnTo>
                  <a:pt x="178" y="390"/>
                </a:lnTo>
                <a:lnTo>
                  <a:pt x="170" y="398"/>
                </a:lnTo>
                <a:lnTo>
                  <a:pt x="160" y="405"/>
                </a:lnTo>
                <a:lnTo>
                  <a:pt x="150" y="411"/>
                </a:lnTo>
                <a:lnTo>
                  <a:pt x="139" y="414"/>
                </a:lnTo>
                <a:lnTo>
                  <a:pt x="130" y="417"/>
                </a:lnTo>
                <a:lnTo>
                  <a:pt x="118" y="416"/>
                </a:lnTo>
                <a:lnTo>
                  <a:pt x="105" y="414"/>
                </a:lnTo>
                <a:lnTo>
                  <a:pt x="90" y="408"/>
                </a:lnTo>
                <a:lnTo>
                  <a:pt x="77" y="400"/>
                </a:lnTo>
                <a:lnTo>
                  <a:pt x="63" y="391"/>
                </a:lnTo>
                <a:lnTo>
                  <a:pt x="50" y="378"/>
                </a:lnTo>
                <a:lnTo>
                  <a:pt x="40" y="363"/>
                </a:lnTo>
                <a:lnTo>
                  <a:pt x="31" y="344"/>
                </a:lnTo>
                <a:lnTo>
                  <a:pt x="23" y="325"/>
                </a:lnTo>
                <a:lnTo>
                  <a:pt x="19" y="302"/>
                </a:lnTo>
                <a:lnTo>
                  <a:pt x="18" y="280"/>
                </a:lnTo>
                <a:lnTo>
                  <a:pt x="22" y="259"/>
                </a:lnTo>
                <a:lnTo>
                  <a:pt x="27" y="240"/>
                </a:lnTo>
                <a:lnTo>
                  <a:pt x="34" y="223"/>
                </a:lnTo>
                <a:lnTo>
                  <a:pt x="45" y="206"/>
                </a:lnTo>
                <a:lnTo>
                  <a:pt x="56" y="195"/>
                </a:lnTo>
                <a:lnTo>
                  <a:pt x="68" y="183"/>
                </a:lnTo>
                <a:lnTo>
                  <a:pt x="80" y="175"/>
                </a:lnTo>
                <a:lnTo>
                  <a:pt x="92" y="168"/>
                </a:lnTo>
                <a:lnTo>
                  <a:pt x="102" y="166"/>
                </a:lnTo>
                <a:lnTo>
                  <a:pt x="113" y="166"/>
                </a:lnTo>
                <a:lnTo>
                  <a:pt x="124" y="167"/>
                </a:lnTo>
                <a:lnTo>
                  <a:pt x="137" y="170"/>
                </a:lnTo>
                <a:lnTo>
                  <a:pt x="146" y="176"/>
                </a:lnTo>
                <a:lnTo>
                  <a:pt x="156" y="183"/>
                </a:lnTo>
                <a:lnTo>
                  <a:pt x="166" y="191"/>
                </a:lnTo>
                <a:lnTo>
                  <a:pt x="174" y="200"/>
                </a:lnTo>
                <a:lnTo>
                  <a:pt x="181" y="210"/>
                </a:lnTo>
                <a:lnTo>
                  <a:pt x="186" y="225"/>
                </a:lnTo>
                <a:lnTo>
                  <a:pt x="190" y="242"/>
                </a:lnTo>
                <a:lnTo>
                  <a:pt x="189" y="258"/>
                </a:lnTo>
                <a:lnTo>
                  <a:pt x="188" y="271"/>
                </a:lnTo>
                <a:lnTo>
                  <a:pt x="183" y="285"/>
                </a:lnTo>
                <a:lnTo>
                  <a:pt x="177" y="297"/>
                </a:lnTo>
                <a:lnTo>
                  <a:pt x="170" y="310"/>
                </a:lnTo>
                <a:lnTo>
                  <a:pt x="161" y="318"/>
                </a:lnTo>
                <a:lnTo>
                  <a:pt x="152" y="325"/>
                </a:lnTo>
                <a:lnTo>
                  <a:pt x="141" y="331"/>
                </a:lnTo>
                <a:lnTo>
                  <a:pt x="131" y="334"/>
                </a:lnTo>
                <a:lnTo>
                  <a:pt x="120" y="337"/>
                </a:lnTo>
                <a:lnTo>
                  <a:pt x="110" y="336"/>
                </a:lnTo>
                <a:lnTo>
                  <a:pt x="96" y="333"/>
                </a:lnTo>
                <a:lnTo>
                  <a:pt x="84" y="328"/>
                </a:lnTo>
                <a:lnTo>
                  <a:pt x="69" y="318"/>
                </a:lnTo>
                <a:lnTo>
                  <a:pt x="55" y="306"/>
                </a:lnTo>
                <a:lnTo>
                  <a:pt x="42" y="293"/>
                </a:lnTo>
                <a:lnTo>
                  <a:pt x="31" y="277"/>
                </a:lnTo>
                <a:lnTo>
                  <a:pt x="22" y="259"/>
                </a:lnTo>
                <a:lnTo>
                  <a:pt x="13" y="237"/>
                </a:lnTo>
                <a:lnTo>
                  <a:pt x="10" y="215"/>
                </a:lnTo>
                <a:lnTo>
                  <a:pt x="9" y="194"/>
                </a:lnTo>
                <a:lnTo>
                  <a:pt x="13" y="173"/>
                </a:lnTo>
                <a:lnTo>
                  <a:pt x="19" y="154"/>
                </a:lnTo>
                <a:lnTo>
                  <a:pt x="26" y="138"/>
                </a:lnTo>
                <a:lnTo>
                  <a:pt x="37" y="122"/>
                </a:lnTo>
                <a:lnTo>
                  <a:pt x="48" y="108"/>
                </a:lnTo>
                <a:lnTo>
                  <a:pt x="60" y="97"/>
                </a:lnTo>
                <a:lnTo>
                  <a:pt x="72" y="88"/>
                </a:lnTo>
                <a:lnTo>
                  <a:pt x="84" y="83"/>
                </a:lnTo>
                <a:lnTo>
                  <a:pt x="95" y="80"/>
                </a:lnTo>
                <a:lnTo>
                  <a:pt x="104" y="81"/>
                </a:lnTo>
                <a:lnTo>
                  <a:pt x="116" y="84"/>
                </a:lnTo>
                <a:lnTo>
                  <a:pt x="127" y="88"/>
                </a:lnTo>
                <a:lnTo>
                  <a:pt x="137" y="95"/>
                </a:lnTo>
                <a:lnTo>
                  <a:pt x="147" y="101"/>
                </a:lnTo>
                <a:lnTo>
                  <a:pt x="158" y="111"/>
                </a:lnTo>
                <a:lnTo>
                  <a:pt x="165" y="122"/>
                </a:lnTo>
                <a:lnTo>
                  <a:pt x="173" y="132"/>
                </a:lnTo>
                <a:lnTo>
                  <a:pt x="178" y="146"/>
                </a:lnTo>
                <a:lnTo>
                  <a:pt x="180" y="159"/>
                </a:lnTo>
                <a:lnTo>
                  <a:pt x="180" y="172"/>
                </a:lnTo>
                <a:lnTo>
                  <a:pt x="180" y="185"/>
                </a:lnTo>
                <a:lnTo>
                  <a:pt x="175" y="198"/>
                </a:lnTo>
                <a:lnTo>
                  <a:pt x="170" y="210"/>
                </a:lnTo>
                <a:lnTo>
                  <a:pt x="164" y="219"/>
                </a:lnTo>
                <a:lnTo>
                  <a:pt x="155" y="230"/>
                </a:lnTo>
                <a:lnTo>
                  <a:pt x="147" y="238"/>
                </a:lnTo>
                <a:lnTo>
                  <a:pt x="136" y="245"/>
                </a:lnTo>
                <a:lnTo>
                  <a:pt x="124" y="249"/>
                </a:lnTo>
                <a:lnTo>
                  <a:pt x="113" y="251"/>
                </a:lnTo>
                <a:lnTo>
                  <a:pt x="99" y="251"/>
                </a:lnTo>
                <a:lnTo>
                  <a:pt x="85" y="247"/>
                </a:lnTo>
                <a:lnTo>
                  <a:pt x="70" y="241"/>
                </a:lnTo>
                <a:lnTo>
                  <a:pt x="56" y="230"/>
                </a:lnTo>
                <a:lnTo>
                  <a:pt x="44" y="220"/>
                </a:lnTo>
                <a:lnTo>
                  <a:pt x="30" y="205"/>
                </a:lnTo>
                <a:lnTo>
                  <a:pt x="20" y="189"/>
                </a:lnTo>
                <a:lnTo>
                  <a:pt x="11" y="172"/>
                </a:lnTo>
                <a:lnTo>
                  <a:pt x="5" y="153"/>
                </a:lnTo>
                <a:lnTo>
                  <a:pt x="0" y="133"/>
                </a:lnTo>
                <a:lnTo>
                  <a:pt x="0" y="114"/>
                </a:lnTo>
                <a:lnTo>
                  <a:pt x="3" y="96"/>
                </a:lnTo>
                <a:lnTo>
                  <a:pt x="9" y="77"/>
                </a:lnTo>
                <a:lnTo>
                  <a:pt x="15" y="59"/>
                </a:lnTo>
                <a:lnTo>
                  <a:pt x="25" y="43"/>
                </a:lnTo>
                <a:lnTo>
                  <a:pt x="35" y="30"/>
                </a:lnTo>
                <a:lnTo>
                  <a:pt x="48" y="19"/>
                </a:lnTo>
                <a:lnTo>
                  <a:pt x="60" y="10"/>
                </a:lnTo>
                <a:lnTo>
                  <a:pt x="74" y="3"/>
                </a:lnTo>
                <a:lnTo>
                  <a:pt x="87" y="0"/>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0" name="Line 64"/>
          <p:cNvSpPr>
            <a:spLocks noChangeShapeType="1"/>
          </p:cNvSpPr>
          <p:nvPr/>
        </p:nvSpPr>
        <p:spPr bwMode="auto">
          <a:xfrm>
            <a:off x="2703513" y="4354513"/>
            <a:ext cx="447675" cy="95250"/>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401" name="Line 65"/>
          <p:cNvSpPr>
            <a:spLocks noChangeShapeType="1"/>
          </p:cNvSpPr>
          <p:nvPr/>
        </p:nvSpPr>
        <p:spPr bwMode="auto">
          <a:xfrm>
            <a:off x="2901950" y="4144963"/>
            <a:ext cx="49213" cy="500062"/>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402" name="Freeform 66"/>
          <p:cNvSpPr>
            <a:spLocks/>
          </p:cNvSpPr>
          <p:nvPr/>
        </p:nvSpPr>
        <p:spPr bwMode="auto">
          <a:xfrm>
            <a:off x="3155950" y="4324350"/>
            <a:ext cx="800100" cy="311150"/>
          </a:xfrm>
          <a:custGeom>
            <a:avLst/>
            <a:gdLst>
              <a:gd name="T0" fmla="*/ 793203 w 580"/>
              <a:gd name="T1" fmla="*/ 181628 h 209"/>
              <a:gd name="T2" fmla="*/ 762854 w 580"/>
              <a:gd name="T3" fmla="*/ 120589 h 209"/>
              <a:gd name="T4" fmla="*/ 698018 w 580"/>
              <a:gd name="T5" fmla="*/ 71460 h 209"/>
              <a:gd name="T6" fmla="*/ 609731 w 580"/>
              <a:gd name="T7" fmla="*/ 53595 h 209"/>
              <a:gd name="T8" fmla="*/ 531101 w 580"/>
              <a:gd name="T9" fmla="*/ 77415 h 209"/>
              <a:gd name="T10" fmla="*/ 475922 w 580"/>
              <a:gd name="T11" fmla="*/ 126544 h 209"/>
              <a:gd name="T12" fmla="*/ 452470 w 580"/>
              <a:gd name="T13" fmla="*/ 177162 h 209"/>
              <a:gd name="T14" fmla="*/ 457988 w 580"/>
              <a:gd name="T15" fmla="*/ 229268 h 209"/>
              <a:gd name="T16" fmla="*/ 486957 w 580"/>
              <a:gd name="T17" fmla="*/ 272442 h 209"/>
              <a:gd name="T18" fmla="*/ 533860 w 580"/>
              <a:gd name="T19" fmla="*/ 303706 h 209"/>
              <a:gd name="T20" fmla="*/ 597316 w 580"/>
              <a:gd name="T21" fmla="*/ 305195 h 209"/>
              <a:gd name="T22" fmla="*/ 649736 w 580"/>
              <a:gd name="T23" fmla="*/ 278397 h 209"/>
              <a:gd name="T24" fmla="*/ 680085 w 580"/>
              <a:gd name="T25" fmla="*/ 236712 h 209"/>
              <a:gd name="T26" fmla="*/ 686982 w 580"/>
              <a:gd name="T27" fmla="*/ 189072 h 209"/>
              <a:gd name="T28" fmla="*/ 663531 w 580"/>
              <a:gd name="T29" fmla="*/ 128033 h 209"/>
              <a:gd name="T30" fmla="*/ 611111 w 580"/>
              <a:gd name="T31" fmla="*/ 71460 h 209"/>
              <a:gd name="T32" fmla="*/ 529721 w 580"/>
              <a:gd name="T33" fmla="*/ 41685 h 209"/>
              <a:gd name="T34" fmla="*/ 444193 w 580"/>
              <a:gd name="T35" fmla="*/ 52106 h 209"/>
              <a:gd name="T36" fmla="*/ 379358 w 580"/>
              <a:gd name="T37" fmla="*/ 96769 h 209"/>
              <a:gd name="T38" fmla="*/ 343491 w 580"/>
              <a:gd name="T39" fmla="*/ 150364 h 209"/>
              <a:gd name="T40" fmla="*/ 342112 w 580"/>
              <a:gd name="T41" fmla="*/ 199493 h 209"/>
              <a:gd name="T42" fmla="*/ 362804 w 580"/>
              <a:gd name="T43" fmla="*/ 245645 h 209"/>
              <a:gd name="T44" fmla="*/ 402809 w 580"/>
              <a:gd name="T45" fmla="*/ 282864 h 209"/>
              <a:gd name="T46" fmla="*/ 469024 w 580"/>
              <a:gd name="T47" fmla="*/ 296262 h 209"/>
              <a:gd name="T48" fmla="*/ 521444 w 580"/>
              <a:gd name="T49" fmla="*/ 276909 h 209"/>
              <a:gd name="T50" fmla="*/ 558691 w 580"/>
              <a:gd name="T51" fmla="*/ 238201 h 209"/>
              <a:gd name="T52" fmla="*/ 575244 w 580"/>
              <a:gd name="T53" fmla="*/ 193538 h 209"/>
              <a:gd name="T54" fmla="*/ 562829 w 580"/>
              <a:gd name="T55" fmla="*/ 133988 h 209"/>
              <a:gd name="T56" fmla="*/ 521444 w 580"/>
              <a:gd name="T57" fmla="*/ 74438 h 209"/>
              <a:gd name="T58" fmla="*/ 448332 w 580"/>
              <a:gd name="T59" fmla="*/ 34241 h 209"/>
              <a:gd name="T60" fmla="*/ 357286 w 580"/>
              <a:gd name="T61" fmla="*/ 32753 h 209"/>
              <a:gd name="T62" fmla="*/ 284173 w 580"/>
              <a:gd name="T63" fmla="*/ 66994 h 209"/>
              <a:gd name="T64" fmla="*/ 241409 w 580"/>
              <a:gd name="T65" fmla="*/ 119100 h 209"/>
              <a:gd name="T66" fmla="*/ 228994 w 580"/>
              <a:gd name="T67" fmla="*/ 168229 h 209"/>
              <a:gd name="T68" fmla="*/ 242789 w 580"/>
              <a:gd name="T69" fmla="*/ 217358 h 209"/>
              <a:gd name="T70" fmla="*/ 275897 w 580"/>
              <a:gd name="T71" fmla="*/ 259044 h 209"/>
              <a:gd name="T72" fmla="*/ 333835 w 580"/>
              <a:gd name="T73" fmla="*/ 282864 h 209"/>
              <a:gd name="T74" fmla="*/ 393153 w 580"/>
              <a:gd name="T75" fmla="*/ 272442 h 209"/>
              <a:gd name="T76" fmla="*/ 438676 w 580"/>
              <a:gd name="T77" fmla="*/ 239690 h 209"/>
              <a:gd name="T78" fmla="*/ 460747 w 580"/>
              <a:gd name="T79" fmla="*/ 195027 h 209"/>
              <a:gd name="T80" fmla="*/ 459368 w 580"/>
              <a:gd name="T81" fmla="*/ 142921 h 209"/>
              <a:gd name="T82" fmla="*/ 422122 w 580"/>
              <a:gd name="T83" fmla="*/ 81882 h 209"/>
              <a:gd name="T84" fmla="*/ 357286 w 580"/>
              <a:gd name="T85" fmla="*/ 32753 h 209"/>
              <a:gd name="T86" fmla="*/ 267620 w 580"/>
              <a:gd name="T87" fmla="*/ 13399 h 209"/>
              <a:gd name="T88" fmla="*/ 190369 w 580"/>
              <a:gd name="T89" fmla="*/ 38708 h 209"/>
              <a:gd name="T90" fmla="*/ 133810 w 580"/>
              <a:gd name="T91" fmla="*/ 89325 h 209"/>
              <a:gd name="T92" fmla="*/ 110359 w 580"/>
              <a:gd name="T93" fmla="*/ 141432 h 209"/>
              <a:gd name="T94" fmla="*/ 121394 w 580"/>
              <a:gd name="T95" fmla="*/ 189072 h 209"/>
              <a:gd name="T96" fmla="*/ 153123 w 580"/>
              <a:gd name="T97" fmla="*/ 235223 h 209"/>
              <a:gd name="T98" fmla="*/ 201404 w 580"/>
              <a:gd name="T99" fmla="*/ 264999 h 209"/>
              <a:gd name="T100" fmla="*/ 255204 w 580"/>
              <a:gd name="T101" fmla="*/ 267976 h 209"/>
              <a:gd name="T102" fmla="*/ 302107 w 580"/>
              <a:gd name="T103" fmla="*/ 244156 h 209"/>
              <a:gd name="T104" fmla="*/ 337973 w 580"/>
              <a:gd name="T105" fmla="*/ 202471 h 209"/>
              <a:gd name="T106" fmla="*/ 346250 w 580"/>
              <a:gd name="T107" fmla="*/ 147387 h 209"/>
              <a:gd name="T108" fmla="*/ 317281 w 580"/>
              <a:gd name="T109" fmla="*/ 83370 h 209"/>
              <a:gd name="T110" fmla="*/ 260722 w 580"/>
              <a:gd name="T111" fmla="*/ 29775 h 209"/>
              <a:gd name="T112" fmla="*/ 183471 w 580"/>
              <a:gd name="T113" fmla="*/ 0 h 209"/>
              <a:gd name="T114" fmla="*/ 106220 w 580"/>
              <a:gd name="T115" fmla="*/ 13399 h 209"/>
              <a:gd name="T116" fmla="*/ 41384 w 580"/>
              <a:gd name="T117" fmla="*/ 52106 h 209"/>
              <a:gd name="T118" fmla="*/ 4138 w 580"/>
              <a:gd name="T119" fmla="*/ 110168 h 20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80" h="209">
                <a:moveTo>
                  <a:pt x="579" y="147"/>
                </a:moveTo>
                <a:lnTo>
                  <a:pt x="578" y="135"/>
                </a:lnTo>
                <a:lnTo>
                  <a:pt x="575" y="122"/>
                </a:lnTo>
                <a:lnTo>
                  <a:pt x="570" y="109"/>
                </a:lnTo>
                <a:lnTo>
                  <a:pt x="563" y="94"/>
                </a:lnTo>
                <a:lnTo>
                  <a:pt x="553" y="81"/>
                </a:lnTo>
                <a:lnTo>
                  <a:pt x="540" y="67"/>
                </a:lnTo>
                <a:lnTo>
                  <a:pt x="524" y="57"/>
                </a:lnTo>
                <a:lnTo>
                  <a:pt x="506" y="48"/>
                </a:lnTo>
                <a:lnTo>
                  <a:pt x="486" y="40"/>
                </a:lnTo>
                <a:lnTo>
                  <a:pt x="464" y="36"/>
                </a:lnTo>
                <a:lnTo>
                  <a:pt x="442" y="36"/>
                </a:lnTo>
                <a:lnTo>
                  <a:pt x="421" y="39"/>
                </a:lnTo>
                <a:lnTo>
                  <a:pt x="402" y="44"/>
                </a:lnTo>
                <a:lnTo>
                  <a:pt x="385" y="52"/>
                </a:lnTo>
                <a:lnTo>
                  <a:pt x="368" y="62"/>
                </a:lnTo>
                <a:lnTo>
                  <a:pt x="357" y="73"/>
                </a:lnTo>
                <a:lnTo>
                  <a:pt x="345" y="85"/>
                </a:lnTo>
                <a:lnTo>
                  <a:pt x="337" y="97"/>
                </a:lnTo>
                <a:lnTo>
                  <a:pt x="330" y="109"/>
                </a:lnTo>
                <a:lnTo>
                  <a:pt x="328" y="119"/>
                </a:lnTo>
                <a:lnTo>
                  <a:pt x="328" y="130"/>
                </a:lnTo>
                <a:lnTo>
                  <a:pt x="329" y="142"/>
                </a:lnTo>
                <a:lnTo>
                  <a:pt x="332" y="154"/>
                </a:lnTo>
                <a:lnTo>
                  <a:pt x="338" y="163"/>
                </a:lnTo>
                <a:lnTo>
                  <a:pt x="345" y="173"/>
                </a:lnTo>
                <a:lnTo>
                  <a:pt x="353" y="183"/>
                </a:lnTo>
                <a:lnTo>
                  <a:pt x="363" y="191"/>
                </a:lnTo>
                <a:lnTo>
                  <a:pt x="373" y="199"/>
                </a:lnTo>
                <a:lnTo>
                  <a:pt x="387" y="204"/>
                </a:lnTo>
                <a:lnTo>
                  <a:pt x="404" y="207"/>
                </a:lnTo>
                <a:lnTo>
                  <a:pt x="420" y="208"/>
                </a:lnTo>
                <a:lnTo>
                  <a:pt x="433" y="205"/>
                </a:lnTo>
                <a:lnTo>
                  <a:pt x="447" y="200"/>
                </a:lnTo>
                <a:lnTo>
                  <a:pt x="459" y="194"/>
                </a:lnTo>
                <a:lnTo>
                  <a:pt x="471" y="187"/>
                </a:lnTo>
                <a:lnTo>
                  <a:pt x="480" y="178"/>
                </a:lnTo>
                <a:lnTo>
                  <a:pt x="486" y="169"/>
                </a:lnTo>
                <a:lnTo>
                  <a:pt x="493" y="159"/>
                </a:lnTo>
                <a:lnTo>
                  <a:pt x="496" y="148"/>
                </a:lnTo>
                <a:lnTo>
                  <a:pt x="499" y="139"/>
                </a:lnTo>
                <a:lnTo>
                  <a:pt x="498" y="127"/>
                </a:lnTo>
                <a:lnTo>
                  <a:pt x="495" y="113"/>
                </a:lnTo>
                <a:lnTo>
                  <a:pt x="490" y="101"/>
                </a:lnTo>
                <a:lnTo>
                  <a:pt x="481" y="86"/>
                </a:lnTo>
                <a:lnTo>
                  <a:pt x="471" y="72"/>
                </a:lnTo>
                <a:lnTo>
                  <a:pt x="458" y="59"/>
                </a:lnTo>
                <a:lnTo>
                  <a:pt x="443" y="48"/>
                </a:lnTo>
                <a:lnTo>
                  <a:pt x="424" y="39"/>
                </a:lnTo>
                <a:lnTo>
                  <a:pt x="405" y="31"/>
                </a:lnTo>
                <a:lnTo>
                  <a:pt x="384" y="28"/>
                </a:lnTo>
                <a:lnTo>
                  <a:pt x="362" y="27"/>
                </a:lnTo>
                <a:lnTo>
                  <a:pt x="340" y="30"/>
                </a:lnTo>
                <a:lnTo>
                  <a:pt x="322" y="35"/>
                </a:lnTo>
                <a:lnTo>
                  <a:pt x="304" y="44"/>
                </a:lnTo>
                <a:lnTo>
                  <a:pt x="287" y="53"/>
                </a:lnTo>
                <a:lnTo>
                  <a:pt x="275" y="65"/>
                </a:lnTo>
                <a:lnTo>
                  <a:pt x="263" y="77"/>
                </a:lnTo>
                <a:lnTo>
                  <a:pt x="255" y="88"/>
                </a:lnTo>
                <a:lnTo>
                  <a:pt x="249" y="101"/>
                </a:lnTo>
                <a:lnTo>
                  <a:pt x="246" y="110"/>
                </a:lnTo>
                <a:lnTo>
                  <a:pt x="247" y="122"/>
                </a:lnTo>
                <a:lnTo>
                  <a:pt x="248" y="134"/>
                </a:lnTo>
                <a:lnTo>
                  <a:pt x="250" y="145"/>
                </a:lnTo>
                <a:lnTo>
                  <a:pt x="257" y="155"/>
                </a:lnTo>
                <a:lnTo>
                  <a:pt x="263" y="165"/>
                </a:lnTo>
                <a:lnTo>
                  <a:pt x="271" y="175"/>
                </a:lnTo>
                <a:lnTo>
                  <a:pt x="282" y="183"/>
                </a:lnTo>
                <a:lnTo>
                  <a:pt x="292" y="190"/>
                </a:lnTo>
                <a:lnTo>
                  <a:pt x="307" y="196"/>
                </a:lnTo>
                <a:lnTo>
                  <a:pt x="323" y="198"/>
                </a:lnTo>
                <a:lnTo>
                  <a:pt x="340" y="199"/>
                </a:lnTo>
                <a:lnTo>
                  <a:pt x="353" y="196"/>
                </a:lnTo>
                <a:lnTo>
                  <a:pt x="367" y="192"/>
                </a:lnTo>
                <a:lnTo>
                  <a:pt x="378" y="186"/>
                </a:lnTo>
                <a:lnTo>
                  <a:pt x="390" y="178"/>
                </a:lnTo>
                <a:lnTo>
                  <a:pt x="398" y="170"/>
                </a:lnTo>
                <a:lnTo>
                  <a:pt x="405" y="160"/>
                </a:lnTo>
                <a:lnTo>
                  <a:pt x="411" y="150"/>
                </a:lnTo>
                <a:lnTo>
                  <a:pt x="414" y="139"/>
                </a:lnTo>
                <a:lnTo>
                  <a:pt x="417" y="130"/>
                </a:lnTo>
                <a:lnTo>
                  <a:pt x="416" y="118"/>
                </a:lnTo>
                <a:lnTo>
                  <a:pt x="414" y="105"/>
                </a:lnTo>
                <a:lnTo>
                  <a:pt x="408" y="90"/>
                </a:lnTo>
                <a:lnTo>
                  <a:pt x="400" y="77"/>
                </a:lnTo>
                <a:lnTo>
                  <a:pt x="391" y="63"/>
                </a:lnTo>
                <a:lnTo>
                  <a:pt x="378" y="50"/>
                </a:lnTo>
                <a:lnTo>
                  <a:pt x="363" y="40"/>
                </a:lnTo>
                <a:lnTo>
                  <a:pt x="344" y="31"/>
                </a:lnTo>
                <a:lnTo>
                  <a:pt x="325" y="23"/>
                </a:lnTo>
                <a:lnTo>
                  <a:pt x="302" y="19"/>
                </a:lnTo>
                <a:lnTo>
                  <a:pt x="280" y="18"/>
                </a:lnTo>
                <a:lnTo>
                  <a:pt x="259" y="22"/>
                </a:lnTo>
                <a:lnTo>
                  <a:pt x="240" y="27"/>
                </a:lnTo>
                <a:lnTo>
                  <a:pt x="223" y="34"/>
                </a:lnTo>
                <a:lnTo>
                  <a:pt x="206" y="45"/>
                </a:lnTo>
                <a:lnTo>
                  <a:pt x="195" y="56"/>
                </a:lnTo>
                <a:lnTo>
                  <a:pt x="183" y="68"/>
                </a:lnTo>
                <a:lnTo>
                  <a:pt x="175" y="80"/>
                </a:lnTo>
                <a:lnTo>
                  <a:pt x="168" y="92"/>
                </a:lnTo>
                <a:lnTo>
                  <a:pt x="166" y="102"/>
                </a:lnTo>
                <a:lnTo>
                  <a:pt x="166" y="113"/>
                </a:lnTo>
                <a:lnTo>
                  <a:pt x="167" y="124"/>
                </a:lnTo>
                <a:lnTo>
                  <a:pt x="170" y="137"/>
                </a:lnTo>
                <a:lnTo>
                  <a:pt x="176" y="146"/>
                </a:lnTo>
                <a:lnTo>
                  <a:pt x="183" y="156"/>
                </a:lnTo>
                <a:lnTo>
                  <a:pt x="191" y="166"/>
                </a:lnTo>
                <a:lnTo>
                  <a:pt x="200" y="174"/>
                </a:lnTo>
                <a:lnTo>
                  <a:pt x="210" y="181"/>
                </a:lnTo>
                <a:lnTo>
                  <a:pt x="225" y="186"/>
                </a:lnTo>
                <a:lnTo>
                  <a:pt x="242" y="190"/>
                </a:lnTo>
                <a:lnTo>
                  <a:pt x="258" y="189"/>
                </a:lnTo>
                <a:lnTo>
                  <a:pt x="271" y="188"/>
                </a:lnTo>
                <a:lnTo>
                  <a:pt x="285" y="183"/>
                </a:lnTo>
                <a:lnTo>
                  <a:pt x="297" y="177"/>
                </a:lnTo>
                <a:lnTo>
                  <a:pt x="310" y="170"/>
                </a:lnTo>
                <a:lnTo>
                  <a:pt x="318" y="161"/>
                </a:lnTo>
                <a:lnTo>
                  <a:pt x="325" y="152"/>
                </a:lnTo>
                <a:lnTo>
                  <a:pt x="331" y="141"/>
                </a:lnTo>
                <a:lnTo>
                  <a:pt x="334" y="131"/>
                </a:lnTo>
                <a:lnTo>
                  <a:pt x="337" y="120"/>
                </a:lnTo>
                <a:lnTo>
                  <a:pt x="336" y="110"/>
                </a:lnTo>
                <a:lnTo>
                  <a:pt x="333" y="96"/>
                </a:lnTo>
                <a:lnTo>
                  <a:pt x="328" y="84"/>
                </a:lnTo>
                <a:lnTo>
                  <a:pt x="318" y="69"/>
                </a:lnTo>
                <a:lnTo>
                  <a:pt x="306" y="55"/>
                </a:lnTo>
                <a:lnTo>
                  <a:pt x="293" y="42"/>
                </a:lnTo>
                <a:lnTo>
                  <a:pt x="277" y="31"/>
                </a:lnTo>
                <a:lnTo>
                  <a:pt x="259" y="22"/>
                </a:lnTo>
                <a:lnTo>
                  <a:pt x="237" y="13"/>
                </a:lnTo>
                <a:lnTo>
                  <a:pt x="215" y="10"/>
                </a:lnTo>
                <a:lnTo>
                  <a:pt x="194" y="9"/>
                </a:lnTo>
                <a:lnTo>
                  <a:pt x="173" y="13"/>
                </a:lnTo>
                <a:lnTo>
                  <a:pt x="154" y="19"/>
                </a:lnTo>
                <a:lnTo>
                  <a:pt x="138" y="26"/>
                </a:lnTo>
                <a:lnTo>
                  <a:pt x="122" y="37"/>
                </a:lnTo>
                <a:lnTo>
                  <a:pt x="108" y="48"/>
                </a:lnTo>
                <a:lnTo>
                  <a:pt x="97" y="60"/>
                </a:lnTo>
                <a:lnTo>
                  <a:pt x="88" y="72"/>
                </a:lnTo>
                <a:lnTo>
                  <a:pt x="83" y="84"/>
                </a:lnTo>
                <a:lnTo>
                  <a:pt x="80" y="95"/>
                </a:lnTo>
                <a:lnTo>
                  <a:pt x="81" y="104"/>
                </a:lnTo>
                <a:lnTo>
                  <a:pt x="84" y="116"/>
                </a:lnTo>
                <a:lnTo>
                  <a:pt x="88" y="127"/>
                </a:lnTo>
                <a:lnTo>
                  <a:pt x="95" y="137"/>
                </a:lnTo>
                <a:lnTo>
                  <a:pt x="101" y="147"/>
                </a:lnTo>
                <a:lnTo>
                  <a:pt x="111" y="158"/>
                </a:lnTo>
                <a:lnTo>
                  <a:pt x="122" y="165"/>
                </a:lnTo>
                <a:lnTo>
                  <a:pt x="132" y="173"/>
                </a:lnTo>
                <a:lnTo>
                  <a:pt x="146" y="178"/>
                </a:lnTo>
                <a:lnTo>
                  <a:pt x="159" y="180"/>
                </a:lnTo>
                <a:lnTo>
                  <a:pt x="172" y="180"/>
                </a:lnTo>
                <a:lnTo>
                  <a:pt x="185" y="180"/>
                </a:lnTo>
                <a:lnTo>
                  <a:pt x="198" y="175"/>
                </a:lnTo>
                <a:lnTo>
                  <a:pt x="210" y="170"/>
                </a:lnTo>
                <a:lnTo>
                  <a:pt x="219" y="164"/>
                </a:lnTo>
                <a:lnTo>
                  <a:pt x="230" y="155"/>
                </a:lnTo>
                <a:lnTo>
                  <a:pt x="238" y="147"/>
                </a:lnTo>
                <a:lnTo>
                  <a:pt x="245" y="136"/>
                </a:lnTo>
                <a:lnTo>
                  <a:pt x="249" y="124"/>
                </a:lnTo>
                <a:lnTo>
                  <a:pt x="251" y="113"/>
                </a:lnTo>
                <a:lnTo>
                  <a:pt x="251" y="99"/>
                </a:lnTo>
                <a:lnTo>
                  <a:pt x="247" y="85"/>
                </a:lnTo>
                <a:lnTo>
                  <a:pt x="241" y="70"/>
                </a:lnTo>
                <a:lnTo>
                  <a:pt x="230" y="56"/>
                </a:lnTo>
                <a:lnTo>
                  <a:pt x="220" y="44"/>
                </a:lnTo>
                <a:lnTo>
                  <a:pt x="205" y="30"/>
                </a:lnTo>
                <a:lnTo>
                  <a:pt x="189" y="20"/>
                </a:lnTo>
                <a:lnTo>
                  <a:pt x="172" y="11"/>
                </a:lnTo>
                <a:lnTo>
                  <a:pt x="153" y="5"/>
                </a:lnTo>
                <a:lnTo>
                  <a:pt x="133" y="0"/>
                </a:lnTo>
                <a:lnTo>
                  <a:pt x="114" y="0"/>
                </a:lnTo>
                <a:lnTo>
                  <a:pt x="96" y="3"/>
                </a:lnTo>
                <a:lnTo>
                  <a:pt x="77" y="9"/>
                </a:lnTo>
                <a:lnTo>
                  <a:pt x="59" y="15"/>
                </a:lnTo>
                <a:lnTo>
                  <a:pt x="43" y="25"/>
                </a:lnTo>
                <a:lnTo>
                  <a:pt x="30" y="35"/>
                </a:lnTo>
                <a:lnTo>
                  <a:pt x="19" y="48"/>
                </a:lnTo>
                <a:lnTo>
                  <a:pt x="10" y="60"/>
                </a:lnTo>
                <a:lnTo>
                  <a:pt x="3" y="74"/>
                </a:lnTo>
                <a:lnTo>
                  <a:pt x="0" y="87"/>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3" name="Oval 67"/>
          <p:cNvSpPr>
            <a:spLocks noChangeArrowheads="1"/>
          </p:cNvSpPr>
          <p:nvPr/>
        </p:nvSpPr>
        <p:spPr bwMode="auto">
          <a:xfrm>
            <a:off x="2860675" y="4335463"/>
            <a:ext cx="107950" cy="115887"/>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14404" name="Freeform 68"/>
          <p:cNvSpPr>
            <a:spLocks/>
          </p:cNvSpPr>
          <p:nvPr/>
        </p:nvSpPr>
        <p:spPr bwMode="auto">
          <a:xfrm>
            <a:off x="1833563" y="4652963"/>
            <a:ext cx="287337" cy="862012"/>
          </a:xfrm>
          <a:custGeom>
            <a:avLst/>
            <a:gdLst>
              <a:gd name="T0" fmla="*/ 118234 w 209"/>
              <a:gd name="T1" fmla="*/ 854581 h 580"/>
              <a:gd name="T2" fmla="*/ 174602 w 209"/>
              <a:gd name="T3" fmla="*/ 821884 h 580"/>
              <a:gd name="T4" fmla="*/ 219971 w 209"/>
              <a:gd name="T5" fmla="*/ 752031 h 580"/>
              <a:gd name="T6" fmla="*/ 236469 w 209"/>
              <a:gd name="T7" fmla="*/ 656913 h 580"/>
              <a:gd name="T8" fmla="*/ 214472 w 209"/>
              <a:gd name="T9" fmla="*/ 572198 h 580"/>
              <a:gd name="T10" fmla="*/ 169103 w 209"/>
              <a:gd name="T11" fmla="*/ 512749 h 580"/>
              <a:gd name="T12" fmla="*/ 122359 w 209"/>
              <a:gd name="T13" fmla="*/ 487483 h 580"/>
              <a:gd name="T14" fmla="*/ 74240 w 209"/>
              <a:gd name="T15" fmla="*/ 493428 h 580"/>
              <a:gd name="T16" fmla="*/ 34370 w 209"/>
              <a:gd name="T17" fmla="*/ 524638 h 580"/>
              <a:gd name="T18" fmla="*/ 5499 w 209"/>
              <a:gd name="T19" fmla="*/ 575170 h 580"/>
              <a:gd name="T20" fmla="*/ 4124 w 209"/>
              <a:gd name="T21" fmla="*/ 643537 h 580"/>
              <a:gd name="T22" fmla="*/ 28871 w 209"/>
              <a:gd name="T23" fmla="*/ 700013 h 580"/>
              <a:gd name="T24" fmla="*/ 67366 w 209"/>
              <a:gd name="T25" fmla="*/ 732710 h 580"/>
              <a:gd name="T26" fmla="*/ 111360 w 209"/>
              <a:gd name="T27" fmla="*/ 740141 h 580"/>
              <a:gd name="T28" fmla="*/ 167728 w 209"/>
              <a:gd name="T29" fmla="*/ 714875 h 580"/>
              <a:gd name="T30" fmla="*/ 219971 w 209"/>
              <a:gd name="T31" fmla="*/ 658399 h 580"/>
              <a:gd name="T32" fmla="*/ 247467 w 209"/>
              <a:gd name="T33" fmla="*/ 570711 h 580"/>
              <a:gd name="T34" fmla="*/ 237844 w 209"/>
              <a:gd name="T35" fmla="*/ 478565 h 580"/>
              <a:gd name="T36" fmla="*/ 196599 w 209"/>
              <a:gd name="T37" fmla="*/ 408713 h 580"/>
              <a:gd name="T38" fmla="*/ 147106 w 209"/>
              <a:gd name="T39" fmla="*/ 370071 h 580"/>
              <a:gd name="T40" fmla="*/ 101737 w 209"/>
              <a:gd name="T41" fmla="*/ 368584 h 580"/>
              <a:gd name="T42" fmla="*/ 59117 w 209"/>
              <a:gd name="T43" fmla="*/ 390878 h 580"/>
              <a:gd name="T44" fmla="*/ 24747 w 209"/>
              <a:gd name="T45" fmla="*/ 433978 h 580"/>
              <a:gd name="T46" fmla="*/ 12373 w 209"/>
              <a:gd name="T47" fmla="*/ 505317 h 580"/>
              <a:gd name="T48" fmla="*/ 30246 w 209"/>
              <a:gd name="T49" fmla="*/ 561794 h 580"/>
              <a:gd name="T50" fmla="*/ 65991 w 209"/>
              <a:gd name="T51" fmla="*/ 601922 h 580"/>
              <a:gd name="T52" fmla="*/ 107236 w 209"/>
              <a:gd name="T53" fmla="*/ 619757 h 580"/>
              <a:gd name="T54" fmla="*/ 162229 w 209"/>
              <a:gd name="T55" fmla="*/ 606381 h 580"/>
              <a:gd name="T56" fmla="*/ 217221 w 209"/>
              <a:gd name="T57" fmla="*/ 561794 h 580"/>
              <a:gd name="T58" fmla="*/ 254341 w 209"/>
              <a:gd name="T59" fmla="*/ 483024 h 580"/>
              <a:gd name="T60" fmla="*/ 255716 w 209"/>
              <a:gd name="T61" fmla="*/ 384933 h 580"/>
              <a:gd name="T62" fmla="*/ 224095 w 209"/>
              <a:gd name="T63" fmla="*/ 306163 h 580"/>
              <a:gd name="T64" fmla="*/ 175977 w 209"/>
              <a:gd name="T65" fmla="*/ 260090 h 580"/>
              <a:gd name="T66" fmla="*/ 130608 w 209"/>
              <a:gd name="T67" fmla="*/ 246714 h 580"/>
              <a:gd name="T68" fmla="*/ 85239 w 209"/>
              <a:gd name="T69" fmla="*/ 261576 h 580"/>
              <a:gd name="T70" fmla="*/ 46744 w 209"/>
              <a:gd name="T71" fmla="*/ 297246 h 580"/>
              <a:gd name="T72" fmla="*/ 24747 w 209"/>
              <a:gd name="T73" fmla="*/ 359667 h 580"/>
              <a:gd name="T74" fmla="*/ 34370 w 209"/>
              <a:gd name="T75" fmla="*/ 423575 h 580"/>
              <a:gd name="T76" fmla="*/ 64616 w 209"/>
              <a:gd name="T77" fmla="*/ 472620 h 580"/>
              <a:gd name="T78" fmla="*/ 105861 w 209"/>
              <a:gd name="T79" fmla="*/ 496400 h 580"/>
              <a:gd name="T80" fmla="*/ 153980 w 209"/>
              <a:gd name="T81" fmla="*/ 494914 h 580"/>
              <a:gd name="T82" fmla="*/ 210347 w 209"/>
              <a:gd name="T83" fmla="*/ 454786 h 580"/>
              <a:gd name="T84" fmla="*/ 255716 w 209"/>
              <a:gd name="T85" fmla="*/ 384933 h 580"/>
              <a:gd name="T86" fmla="*/ 273589 w 209"/>
              <a:gd name="T87" fmla="*/ 288328 h 580"/>
              <a:gd name="T88" fmla="*/ 250217 w 209"/>
              <a:gd name="T89" fmla="*/ 205099 h 580"/>
              <a:gd name="T90" fmla="*/ 203473 w 209"/>
              <a:gd name="T91" fmla="*/ 144164 h 580"/>
              <a:gd name="T92" fmla="*/ 155354 w 209"/>
              <a:gd name="T93" fmla="*/ 118898 h 580"/>
              <a:gd name="T94" fmla="*/ 111360 w 209"/>
              <a:gd name="T95" fmla="*/ 130788 h 580"/>
              <a:gd name="T96" fmla="*/ 68741 w 209"/>
              <a:gd name="T97" fmla="*/ 164971 h 580"/>
              <a:gd name="T98" fmla="*/ 41245 w 209"/>
              <a:gd name="T99" fmla="*/ 216989 h 580"/>
              <a:gd name="T100" fmla="*/ 38495 w 209"/>
              <a:gd name="T101" fmla="*/ 274952 h 580"/>
              <a:gd name="T102" fmla="*/ 60492 w 209"/>
              <a:gd name="T103" fmla="*/ 325484 h 580"/>
              <a:gd name="T104" fmla="*/ 98987 w 209"/>
              <a:gd name="T105" fmla="*/ 364126 h 580"/>
              <a:gd name="T106" fmla="*/ 149855 w 209"/>
              <a:gd name="T107" fmla="*/ 373043 h 580"/>
              <a:gd name="T108" fmla="*/ 208972 w 209"/>
              <a:gd name="T109" fmla="*/ 341832 h 580"/>
              <a:gd name="T110" fmla="*/ 258466 w 209"/>
              <a:gd name="T111" fmla="*/ 280897 h 580"/>
              <a:gd name="T112" fmla="*/ 285962 w 209"/>
              <a:gd name="T113" fmla="*/ 197668 h 580"/>
              <a:gd name="T114" fmla="*/ 273589 w 209"/>
              <a:gd name="T115" fmla="*/ 114440 h 580"/>
              <a:gd name="T116" fmla="*/ 237844 w 209"/>
              <a:gd name="T117" fmla="*/ 44587 h 580"/>
              <a:gd name="T118" fmla="*/ 184226 w 209"/>
              <a:gd name="T119" fmla="*/ 4459 h 5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09" h="580">
                <a:moveTo>
                  <a:pt x="61" y="579"/>
                </a:moveTo>
                <a:lnTo>
                  <a:pt x="73" y="578"/>
                </a:lnTo>
                <a:lnTo>
                  <a:pt x="86" y="575"/>
                </a:lnTo>
                <a:lnTo>
                  <a:pt x="99" y="570"/>
                </a:lnTo>
                <a:lnTo>
                  <a:pt x="114" y="563"/>
                </a:lnTo>
                <a:lnTo>
                  <a:pt x="127" y="553"/>
                </a:lnTo>
                <a:lnTo>
                  <a:pt x="141" y="540"/>
                </a:lnTo>
                <a:lnTo>
                  <a:pt x="151" y="524"/>
                </a:lnTo>
                <a:lnTo>
                  <a:pt x="160" y="506"/>
                </a:lnTo>
                <a:lnTo>
                  <a:pt x="168" y="486"/>
                </a:lnTo>
                <a:lnTo>
                  <a:pt x="172" y="464"/>
                </a:lnTo>
                <a:lnTo>
                  <a:pt x="172" y="442"/>
                </a:lnTo>
                <a:lnTo>
                  <a:pt x="169" y="421"/>
                </a:lnTo>
                <a:lnTo>
                  <a:pt x="164" y="402"/>
                </a:lnTo>
                <a:lnTo>
                  <a:pt x="156" y="385"/>
                </a:lnTo>
                <a:lnTo>
                  <a:pt x="146" y="368"/>
                </a:lnTo>
                <a:lnTo>
                  <a:pt x="135" y="357"/>
                </a:lnTo>
                <a:lnTo>
                  <a:pt x="123" y="345"/>
                </a:lnTo>
                <a:lnTo>
                  <a:pt x="111" y="337"/>
                </a:lnTo>
                <a:lnTo>
                  <a:pt x="99" y="330"/>
                </a:lnTo>
                <a:lnTo>
                  <a:pt x="89" y="328"/>
                </a:lnTo>
                <a:lnTo>
                  <a:pt x="78" y="328"/>
                </a:lnTo>
                <a:lnTo>
                  <a:pt x="66" y="329"/>
                </a:lnTo>
                <a:lnTo>
                  <a:pt x="54" y="332"/>
                </a:lnTo>
                <a:lnTo>
                  <a:pt x="45" y="338"/>
                </a:lnTo>
                <a:lnTo>
                  <a:pt x="35" y="345"/>
                </a:lnTo>
                <a:lnTo>
                  <a:pt x="25" y="353"/>
                </a:lnTo>
                <a:lnTo>
                  <a:pt x="17" y="363"/>
                </a:lnTo>
                <a:lnTo>
                  <a:pt x="9" y="373"/>
                </a:lnTo>
                <a:lnTo>
                  <a:pt x="4" y="387"/>
                </a:lnTo>
                <a:lnTo>
                  <a:pt x="1" y="404"/>
                </a:lnTo>
                <a:lnTo>
                  <a:pt x="0" y="420"/>
                </a:lnTo>
                <a:lnTo>
                  <a:pt x="3" y="433"/>
                </a:lnTo>
                <a:lnTo>
                  <a:pt x="8" y="447"/>
                </a:lnTo>
                <a:lnTo>
                  <a:pt x="14" y="459"/>
                </a:lnTo>
                <a:lnTo>
                  <a:pt x="21" y="471"/>
                </a:lnTo>
                <a:lnTo>
                  <a:pt x="30" y="480"/>
                </a:lnTo>
                <a:lnTo>
                  <a:pt x="39" y="486"/>
                </a:lnTo>
                <a:lnTo>
                  <a:pt x="49" y="493"/>
                </a:lnTo>
                <a:lnTo>
                  <a:pt x="60" y="496"/>
                </a:lnTo>
                <a:lnTo>
                  <a:pt x="69" y="499"/>
                </a:lnTo>
                <a:lnTo>
                  <a:pt x="81" y="498"/>
                </a:lnTo>
                <a:lnTo>
                  <a:pt x="95" y="495"/>
                </a:lnTo>
                <a:lnTo>
                  <a:pt x="107" y="490"/>
                </a:lnTo>
                <a:lnTo>
                  <a:pt x="122" y="481"/>
                </a:lnTo>
                <a:lnTo>
                  <a:pt x="136" y="471"/>
                </a:lnTo>
                <a:lnTo>
                  <a:pt x="149" y="458"/>
                </a:lnTo>
                <a:lnTo>
                  <a:pt x="160" y="443"/>
                </a:lnTo>
                <a:lnTo>
                  <a:pt x="169" y="424"/>
                </a:lnTo>
                <a:lnTo>
                  <a:pt x="177" y="405"/>
                </a:lnTo>
                <a:lnTo>
                  <a:pt x="180" y="384"/>
                </a:lnTo>
                <a:lnTo>
                  <a:pt x="181" y="362"/>
                </a:lnTo>
                <a:lnTo>
                  <a:pt x="178" y="340"/>
                </a:lnTo>
                <a:lnTo>
                  <a:pt x="173" y="322"/>
                </a:lnTo>
                <a:lnTo>
                  <a:pt x="164" y="304"/>
                </a:lnTo>
                <a:lnTo>
                  <a:pt x="155" y="287"/>
                </a:lnTo>
                <a:lnTo>
                  <a:pt x="143" y="275"/>
                </a:lnTo>
                <a:lnTo>
                  <a:pt x="131" y="263"/>
                </a:lnTo>
                <a:lnTo>
                  <a:pt x="120" y="255"/>
                </a:lnTo>
                <a:lnTo>
                  <a:pt x="107" y="249"/>
                </a:lnTo>
                <a:lnTo>
                  <a:pt x="98" y="246"/>
                </a:lnTo>
                <a:lnTo>
                  <a:pt x="86" y="247"/>
                </a:lnTo>
                <a:lnTo>
                  <a:pt x="74" y="248"/>
                </a:lnTo>
                <a:lnTo>
                  <a:pt x="63" y="250"/>
                </a:lnTo>
                <a:lnTo>
                  <a:pt x="53" y="257"/>
                </a:lnTo>
                <a:lnTo>
                  <a:pt x="43" y="263"/>
                </a:lnTo>
                <a:lnTo>
                  <a:pt x="33" y="271"/>
                </a:lnTo>
                <a:lnTo>
                  <a:pt x="25" y="282"/>
                </a:lnTo>
                <a:lnTo>
                  <a:pt x="18" y="292"/>
                </a:lnTo>
                <a:lnTo>
                  <a:pt x="12" y="307"/>
                </a:lnTo>
                <a:lnTo>
                  <a:pt x="10" y="323"/>
                </a:lnTo>
                <a:lnTo>
                  <a:pt x="9" y="340"/>
                </a:lnTo>
                <a:lnTo>
                  <a:pt x="12" y="353"/>
                </a:lnTo>
                <a:lnTo>
                  <a:pt x="16" y="367"/>
                </a:lnTo>
                <a:lnTo>
                  <a:pt x="22" y="378"/>
                </a:lnTo>
                <a:lnTo>
                  <a:pt x="30" y="390"/>
                </a:lnTo>
                <a:lnTo>
                  <a:pt x="38" y="398"/>
                </a:lnTo>
                <a:lnTo>
                  <a:pt x="48" y="405"/>
                </a:lnTo>
                <a:lnTo>
                  <a:pt x="58" y="411"/>
                </a:lnTo>
                <a:lnTo>
                  <a:pt x="69" y="414"/>
                </a:lnTo>
                <a:lnTo>
                  <a:pt x="78" y="417"/>
                </a:lnTo>
                <a:lnTo>
                  <a:pt x="90" y="416"/>
                </a:lnTo>
                <a:lnTo>
                  <a:pt x="103" y="414"/>
                </a:lnTo>
                <a:lnTo>
                  <a:pt x="118" y="408"/>
                </a:lnTo>
                <a:lnTo>
                  <a:pt x="131" y="400"/>
                </a:lnTo>
                <a:lnTo>
                  <a:pt x="145" y="391"/>
                </a:lnTo>
                <a:lnTo>
                  <a:pt x="158" y="378"/>
                </a:lnTo>
                <a:lnTo>
                  <a:pt x="168" y="363"/>
                </a:lnTo>
                <a:lnTo>
                  <a:pt x="177" y="344"/>
                </a:lnTo>
                <a:lnTo>
                  <a:pt x="185" y="325"/>
                </a:lnTo>
                <a:lnTo>
                  <a:pt x="189" y="302"/>
                </a:lnTo>
                <a:lnTo>
                  <a:pt x="190" y="280"/>
                </a:lnTo>
                <a:lnTo>
                  <a:pt x="186" y="259"/>
                </a:lnTo>
                <a:lnTo>
                  <a:pt x="181" y="240"/>
                </a:lnTo>
                <a:lnTo>
                  <a:pt x="174" y="223"/>
                </a:lnTo>
                <a:lnTo>
                  <a:pt x="163" y="206"/>
                </a:lnTo>
                <a:lnTo>
                  <a:pt x="152" y="195"/>
                </a:lnTo>
                <a:lnTo>
                  <a:pt x="140" y="183"/>
                </a:lnTo>
                <a:lnTo>
                  <a:pt x="128" y="175"/>
                </a:lnTo>
                <a:lnTo>
                  <a:pt x="116" y="168"/>
                </a:lnTo>
                <a:lnTo>
                  <a:pt x="106" y="166"/>
                </a:lnTo>
                <a:lnTo>
                  <a:pt x="95" y="166"/>
                </a:lnTo>
                <a:lnTo>
                  <a:pt x="84" y="167"/>
                </a:lnTo>
                <a:lnTo>
                  <a:pt x="71" y="170"/>
                </a:lnTo>
                <a:lnTo>
                  <a:pt x="62" y="176"/>
                </a:lnTo>
                <a:lnTo>
                  <a:pt x="52" y="183"/>
                </a:lnTo>
                <a:lnTo>
                  <a:pt x="42" y="191"/>
                </a:lnTo>
                <a:lnTo>
                  <a:pt x="34" y="200"/>
                </a:lnTo>
                <a:lnTo>
                  <a:pt x="27" y="210"/>
                </a:lnTo>
                <a:lnTo>
                  <a:pt x="22" y="225"/>
                </a:lnTo>
                <a:lnTo>
                  <a:pt x="18" y="242"/>
                </a:lnTo>
                <a:lnTo>
                  <a:pt x="19" y="258"/>
                </a:lnTo>
                <a:lnTo>
                  <a:pt x="20" y="271"/>
                </a:lnTo>
                <a:lnTo>
                  <a:pt x="25" y="285"/>
                </a:lnTo>
                <a:lnTo>
                  <a:pt x="31" y="297"/>
                </a:lnTo>
                <a:lnTo>
                  <a:pt x="38" y="310"/>
                </a:lnTo>
                <a:lnTo>
                  <a:pt x="47" y="318"/>
                </a:lnTo>
                <a:lnTo>
                  <a:pt x="56" y="325"/>
                </a:lnTo>
                <a:lnTo>
                  <a:pt x="67" y="331"/>
                </a:lnTo>
                <a:lnTo>
                  <a:pt x="77" y="334"/>
                </a:lnTo>
                <a:lnTo>
                  <a:pt x="88" y="337"/>
                </a:lnTo>
                <a:lnTo>
                  <a:pt x="98" y="336"/>
                </a:lnTo>
                <a:lnTo>
                  <a:pt x="112" y="333"/>
                </a:lnTo>
                <a:lnTo>
                  <a:pt x="124" y="328"/>
                </a:lnTo>
                <a:lnTo>
                  <a:pt x="139" y="318"/>
                </a:lnTo>
                <a:lnTo>
                  <a:pt x="153" y="306"/>
                </a:lnTo>
                <a:lnTo>
                  <a:pt x="166" y="293"/>
                </a:lnTo>
                <a:lnTo>
                  <a:pt x="177" y="277"/>
                </a:lnTo>
                <a:lnTo>
                  <a:pt x="186" y="259"/>
                </a:lnTo>
                <a:lnTo>
                  <a:pt x="195" y="237"/>
                </a:lnTo>
                <a:lnTo>
                  <a:pt x="198" y="215"/>
                </a:lnTo>
                <a:lnTo>
                  <a:pt x="199" y="194"/>
                </a:lnTo>
                <a:lnTo>
                  <a:pt x="195" y="173"/>
                </a:lnTo>
                <a:lnTo>
                  <a:pt x="189" y="154"/>
                </a:lnTo>
                <a:lnTo>
                  <a:pt x="182" y="138"/>
                </a:lnTo>
                <a:lnTo>
                  <a:pt x="171" y="122"/>
                </a:lnTo>
                <a:lnTo>
                  <a:pt x="160" y="108"/>
                </a:lnTo>
                <a:lnTo>
                  <a:pt x="148" y="97"/>
                </a:lnTo>
                <a:lnTo>
                  <a:pt x="136" y="88"/>
                </a:lnTo>
                <a:lnTo>
                  <a:pt x="124" y="83"/>
                </a:lnTo>
                <a:lnTo>
                  <a:pt x="113" y="80"/>
                </a:lnTo>
                <a:lnTo>
                  <a:pt x="104" y="81"/>
                </a:lnTo>
                <a:lnTo>
                  <a:pt x="92" y="84"/>
                </a:lnTo>
                <a:lnTo>
                  <a:pt x="81" y="88"/>
                </a:lnTo>
                <a:lnTo>
                  <a:pt x="71" y="95"/>
                </a:lnTo>
                <a:lnTo>
                  <a:pt x="61" y="101"/>
                </a:lnTo>
                <a:lnTo>
                  <a:pt x="50" y="111"/>
                </a:lnTo>
                <a:lnTo>
                  <a:pt x="43" y="122"/>
                </a:lnTo>
                <a:lnTo>
                  <a:pt x="35" y="132"/>
                </a:lnTo>
                <a:lnTo>
                  <a:pt x="30" y="146"/>
                </a:lnTo>
                <a:lnTo>
                  <a:pt x="28" y="159"/>
                </a:lnTo>
                <a:lnTo>
                  <a:pt x="28" y="172"/>
                </a:lnTo>
                <a:lnTo>
                  <a:pt x="28" y="185"/>
                </a:lnTo>
                <a:lnTo>
                  <a:pt x="33" y="198"/>
                </a:lnTo>
                <a:lnTo>
                  <a:pt x="38" y="210"/>
                </a:lnTo>
                <a:lnTo>
                  <a:pt x="44" y="219"/>
                </a:lnTo>
                <a:lnTo>
                  <a:pt x="53" y="230"/>
                </a:lnTo>
                <a:lnTo>
                  <a:pt x="61" y="238"/>
                </a:lnTo>
                <a:lnTo>
                  <a:pt x="72" y="245"/>
                </a:lnTo>
                <a:lnTo>
                  <a:pt x="84" y="249"/>
                </a:lnTo>
                <a:lnTo>
                  <a:pt x="95" y="251"/>
                </a:lnTo>
                <a:lnTo>
                  <a:pt x="109" y="251"/>
                </a:lnTo>
                <a:lnTo>
                  <a:pt x="123" y="247"/>
                </a:lnTo>
                <a:lnTo>
                  <a:pt x="138" y="241"/>
                </a:lnTo>
                <a:lnTo>
                  <a:pt x="152" y="230"/>
                </a:lnTo>
                <a:lnTo>
                  <a:pt x="164" y="220"/>
                </a:lnTo>
                <a:lnTo>
                  <a:pt x="178" y="205"/>
                </a:lnTo>
                <a:lnTo>
                  <a:pt x="188" y="189"/>
                </a:lnTo>
                <a:lnTo>
                  <a:pt x="197" y="172"/>
                </a:lnTo>
                <a:lnTo>
                  <a:pt x="203" y="153"/>
                </a:lnTo>
                <a:lnTo>
                  <a:pt x="208" y="133"/>
                </a:lnTo>
                <a:lnTo>
                  <a:pt x="208" y="114"/>
                </a:lnTo>
                <a:lnTo>
                  <a:pt x="205" y="96"/>
                </a:lnTo>
                <a:lnTo>
                  <a:pt x="199" y="77"/>
                </a:lnTo>
                <a:lnTo>
                  <a:pt x="193" y="59"/>
                </a:lnTo>
                <a:lnTo>
                  <a:pt x="183" y="43"/>
                </a:lnTo>
                <a:lnTo>
                  <a:pt x="173" y="30"/>
                </a:lnTo>
                <a:lnTo>
                  <a:pt x="160" y="19"/>
                </a:lnTo>
                <a:lnTo>
                  <a:pt x="148" y="10"/>
                </a:lnTo>
                <a:lnTo>
                  <a:pt x="134" y="3"/>
                </a:lnTo>
                <a:lnTo>
                  <a:pt x="121" y="0"/>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5" name="Line 69"/>
          <p:cNvSpPr>
            <a:spLocks noChangeShapeType="1"/>
          </p:cNvSpPr>
          <p:nvPr/>
        </p:nvSpPr>
        <p:spPr bwMode="auto">
          <a:xfrm flipH="1">
            <a:off x="1781175" y="4359275"/>
            <a:ext cx="490538" cy="95250"/>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406" name="Line 70"/>
          <p:cNvSpPr>
            <a:spLocks noChangeShapeType="1"/>
          </p:cNvSpPr>
          <p:nvPr/>
        </p:nvSpPr>
        <p:spPr bwMode="auto">
          <a:xfrm flipH="1">
            <a:off x="1979613" y="4149725"/>
            <a:ext cx="93662" cy="500063"/>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407" name="Freeform 71"/>
          <p:cNvSpPr>
            <a:spLocks/>
          </p:cNvSpPr>
          <p:nvPr/>
        </p:nvSpPr>
        <p:spPr bwMode="auto">
          <a:xfrm>
            <a:off x="1000125" y="4329113"/>
            <a:ext cx="798513" cy="311150"/>
          </a:xfrm>
          <a:custGeom>
            <a:avLst/>
            <a:gdLst>
              <a:gd name="T0" fmla="*/ 5507 w 580"/>
              <a:gd name="T1" fmla="*/ 181628 h 209"/>
              <a:gd name="T2" fmla="*/ 35795 w 580"/>
              <a:gd name="T3" fmla="*/ 120589 h 209"/>
              <a:gd name="T4" fmla="*/ 100502 w 580"/>
              <a:gd name="T5" fmla="*/ 71460 h 209"/>
              <a:gd name="T6" fmla="*/ 188614 w 580"/>
              <a:gd name="T7" fmla="*/ 53595 h 209"/>
              <a:gd name="T8" fmla="*/ 267089 w 580"/>
              <a:gd name="T9" fmla="*/ 77415 h 209"/>
              <a:gd name="T10" fmla="*/ 322159 w 580"/>
              <a:gd name="T11" fmla="*/ 126544 h 209"/>
              <a:gd name="T12" fmla="*/ 345563 w 580"/>
              <a:gd name="T13" fmla="*/ 177162 h 209"/>
              <a:gd name="T14" fmla="*/ 340056 w 580"/>
              <a:gd name="T15" fmla="*/ 229268 h 209"/>
              <a:gd name="T16" fmla="*/ 311145 w 580"/>
              <a:gd name="T17" fmla="*/ 272442 h 209"/>
              <a:gd name="T18" fmla="*/ 264335 w 580"/>
              <a:gd name="T19" fmla="*/ 303706 h 209"/>
              <a:gd name="T20" fmla="*/ 201005 w 580"/>
              <a:gd name="T21" fmla="*/ 305195 h 209"/>
              <a:gd name="T22" fmla="*/ 148689 w 580"/>
              <a:gd name="T23" fmla="*/ 278397 h 209"/>
              <a:gd name="T24" fmla="*/ 118400 w 580"/>
              <a:gd name="T25" fmla="*/ 236712 h 209"/>
              <a:gd name="T26" fmla="*/ 111516 w 580"/>
              <a:gd name="T27" fmla="*/ 189072 h 209"/>
              <a:gd name="T28" fmla="*/ 134921 w 580"/>
              <a:gd name="T29" fmla="*/ 128033 h 209"/>
              <a:gd name="T30" fmla="*/ 187238 w 580"/>
              <a:gd name="T31" fmla="*/ 71460 h 209"/>
              <a:gd name="T32" fmla="*/ 268466 w 580"/>
              <a:gd name="T33" fmla="*/ 41685 h 209"/>
              <a:gd name="T34" fmla="*/ 353824 w 580"/>
              <a:gd name="T35" fmla="*/ 52106 h 209"/>
              <a:gd name="T36" fmla="*/ 418531 w 580"/>
              <a:gd name="T37" fmla="*/ 96769 h 209"/>
              <a:gd name="T38" fmla="*/ 454326 w 580"/>
              <a:gd name="T39" fmla="*/ 150364 h 209"/>
              <a:gd name="T40" fmla="*/ 455703 w 580"/>
              <a:gd name="T41" fmla="*/ 199493 h 209"/>
              <a:gd name="T42" fmla="*/ 435052 w 580"/>
              <a:gd name="T43" fmla="*/ 245645 h 209"/>
              <a:gd name="T44" fmla="*/ 395126 w 580"/>
              <a:gd name="T45" fmla="*/ 282864 h 209"/>
              <a:gd name="T46" fmla="*/ 329042 w 580"/>
              <a:gd name="T47" fmla="*/ 296262 h 209"/>
              <a:gd name="T48" fmla="*/ 276726 w 580"/>
              <a:gd name="T49" fmla="*/ 276909 h 209"/>
              <a:gd name="T50" fmla="*/ 239554 w 580"/>
              <a:gd name="T51" fmla="*/ 238201 h 209"/>
              <a:gd name="T52" fmla="*/ 223033 w 580"/>
              <a:gd name="T53" fmla="*/ 193538 h 209"/>
              <a:gd name="T54" fmla="*/ 235424 w 580"/>
              <a:gd name="T55" fmla="*/ 133988 h 209"/>
              <a:gd name="T56" fmla="*/ 276726 w 580"/>
              <a:gd name="T57" fmla="*/ 74438 h 209"/>
              <a:gd name="T58" fmla="*/ 349694 w 580"/>
              <a:gd name="T59" fmla="*/ 34241 h 209"/>
              <a:gd name="T60" fmla="*/ 440559 w 580"/>
              <a:gd name="T61" fmla="*/ 32753 h 209"/>
              <a:gd name="T62" fmla="*/ 513526 w 580"/>
              <a:gd name="T63" fmla="*/ 66994 h 209"/>
              <a:gd name="T64" fmla="*/ 556206 w 580"/>
              <a:gd name="T65" fmla="*/ 119100 h 209"/>
              <a:gd name="T66" fmla="*/ 568596 w 580"/>
              <a:gd name="T67" fmla="*/ 168229 h 209"/>
              <a:gd name="T68" fmla="*/ 554829 w 580"/>
              <a:gd name="T69" fmla="*/ 217358 h 209"/>
              <a:gd name="T70" fmla="*/ 521787 w 580"/>
              <a:gd name="T71" fmla="*/ 259044 h 209"/>
              <a:gd name="T72" fmla="*/ 463964 w 580"/>
              <a:gd name="T73" fmla="*/ 282864 h 209"/>
              <a:gd name="T74" fmla="*/ 404763 w 580"/>
              <a:gd name="T75" fmla="*/ 272442 h 209"/>
              <a:gd name="T76" fmla="*/ 359331 w 580"/>
              <a:gd name="T77" fmla="*/ 239690 h 209"/>
              <a:gd name="T78" fmla="*/ 337303 w 580"/>
              <a:gd name="T79" fmla="*/ 195027 h 209"/>
              <a:gd name="T80" fmla="*/ 338680 w 580"/>
              <a:gd name="T81" fmla="*/ 142921 h 209"/>
              <a:gd name="T82" fmla="*/ 375852 w 580"/>
              <a:gd name="T83" fmla="*/ 81882 h 209"/>
              <a:gd name="T84" fmla="*/ 440559 w 580"/>
              <a:gd name="T85" fmla="*/ 32753 h 209"/>
              <a:gd name="T86" fmla="*/ 530047 w 580"/>
              <a:gd name="T87" fmla="*/ 13399 h 209"/>
              <a:gd name="T88" fmla="*/ 607145 w 580"/>
              <a:gd name="T89" fmla="*/ 38708 h 209"/>
              <a:gd name="T90" fmla="*/ 663592 w 580"/>
              <a:gd name="T91" fmla="*/ 89325 h 209"/>
              <a:gd name="T92" fmla="*/ 686997 w 580"/>
              <a:gd name="T93" fmla="*/ 141432 h 209"/>
              <a:gd name="T94" fmla="*/ 675983 w 580"/>
              <a:gd name="T95" fmla="*/ 189072 h 209"/>
              <a:gd name="T96" fmla="*/ 644317 w 580"/>
              <a:gd name="T97" fmla="*/ 235223 h 209"/>
              <a:gd name="T98" fmla="*/ 596131 w 580"/>
              <a:gd name="T99" fmla="*/ 264999 h 209"/>
              <a:gd name="T100" fmla="*/ 542438 w 580"/>
              <a:gd name="T101" fmla="*/ 267976 h 209"/>
              <a:gd name="T102" fmla="*/ 495629 w 580"/>
              <a:gd name="T103" fmla="*/ 244156 h 209"/>
              <a:gd name="T104" fmla="*/ 459833 w 580"/>
              <a:gd name="T105" fmla="*/ 202471 h 209"/>
              <a:gd name="T106" fmla="*/ 451573 w 580"/>
              <a:gd name="T107" fmla="*/ 147387 h 209"/>
              <a:gd name="T108" fmla="*/ 480485 w 580"/>
              <a:gd name="T109" fmla="*/ 83370 h 209"/>
              <a:gd name="T110" fmla="*/ 536931 w 580"/>
              <a:gd name="T111" fmla="*/ 29775 h 209"/>
              <a:gd name="T112" fmla="*/ 614029 w 580"/>
              <a:gd name="T113" fmla="*/ 0 h 209"/>
              <a:gd name="T114" fmla="*/ 691127 w 580"/>
              <a:gd name="T115" fmla="*/ 13399 h 209"/>
              <a:gd name="T116" fmla="*/ 755834 w 580"/>
              <a:gd name="T117" fmla="*/ 52106 h 209"/>
              <a:gd name="T118" fmla="*/ 793006 w 580"/>
              <a:gd name="T119" fmla="*/ 110168 h 20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80" h="209">
                <a:moveTo>
                  <a:pt x="0" y="147"/>
                </a:moveTo>
                <a:lnTo>
                  <a:pt x="1" y="135"/>
                </a:lnTo>
                <a:lnTo>
                  <a:pt x="4" y="122"/>
                </a:lnTo>
                <a:lnTo>
                  <a:pt x="9" y="109"/>
                </a:lnTo>
                <a:lnTo>
                  <a:pt x="16" y="94"/>
                </a:lnTo>
                <a:lnTo>
                  <a:pt x="26" y="81"/>
                </a:lnTo>
                <a:lnTo>
                  <a:pt x="39" y="67"/>
                </a:lnTo>
                <a:lnTo>
                  <a:pt x="55" y="57"/>
                </a:lnTo>
                <a:lnTo>
                  <a:pt x="73" y="48"/>
                </a:lnTo>
                <a:lnTo>
                  <a:pt x="93" y="40"/>
                </a:lnTo>
                <a:lnTo>
                  <a:pt x="115" y="36"/>
                </a:lnTo>
                <a:lnTo>
                  <a:pt x="137" y="36"/>
                </a:lnTo>
                <a:lnTo>
                  <a:pt x="158" y="39"/>
                </a:lnTo>
                <a:lnTo>
                  <a:pt x="177" y="44"/>
                </a:lnTo>
                <a:lnTo>
                  <a:pt x="194" y="52"/>
                </a:lnTo>
                <a:lnTo>
                  <a:pt x="211" y="62"/>
                </a:lnTo>
                <a:lnTo>
                  <a:pt x="222" y="73"/>
                </a:lnTo>
                <a:lnTo>
                  <a:pt x="234" y="85"/>
                </a:lnTo>
                <a:lnTo>
                  <a:pt x="242" y="97"/>
                </a:lnTo>
                <a:lnTo>
                  <a:pt x="249" y="109"/>
                </a:lnTo>
                <a:lnTo>
                  <a:pt x="251" y="119"/>
                </a:lnTo>
                <a:lnTo>
                  <a:pt x="251" y="130"/>
                </a:lnTo>
                <a:lnTo>
                  <a:pt x="250" y="142"/>
                </a:lnTo>
                <a:lnTo>
                  <a:pt x="247" y="154"/>
                </a:lnTo>
                <a:lnTo>
                  <a:pt x="241" y="163"/>
                </a:lnTo>
                <a:lnTo>
                  <a:pt x="234" y="173"/>
                </a:lnTo>
                <a:lnTo>
                  <a:pt x="226" y="183"/>
                </a:lnTo>
                <a:lnTo>
                  <a:pt x="216" y="191"/>
                </a:lnTo>
                <a:lnTo>
                  <a:pt x="206" y="199"/>
                </a:lnTo>
                <a:lnTo>
                  <a:pt x="192" y="204"/>
                </a:lnTo>
                <a:lnTo>
                  <a:pt x="175" y="207"/>
                </a:lnTo>
                <a:lnTo>
                  <a:pt x="159" y="208"/>
                </a:lnTo>
                <a:lnTo>
                  <a:pt x="146" y="205"/>
                </a:lnTo>
                <a:lnTo>
                  <a:pt x="132" y="200"/>
                </a:lnTo>
                <a:lnTo>
                  <a:pt x="120" y="194"/>
                </a:lnTo>
                <a:lnTo>
                  <a:pt x="108" y="187"/>
                </a:lnTo>
                <a:lnTo>
                  <a:pt x="99" y="178"/>
                </a:lnTo>
                <a:lnTo>
                  <a:pt x="93" y="169"/>
                </a:lnTo>
                <a:lnTo>
                  <a:pt x="86" y="159"/>
                </a:lnTo>
                <a:lnTo>
                  <a:pt x="83" y="148"/>
                </a:lnTo>
                <a:lnTo>
                  <a:pt x="80" y="139"/>
                </a:lnTo>
                <a:lnTo>
                  <a:pt x="81" y="127"/>
                </a:lnTo>
                <a:lnTo>
                  <a:pt x="84" y="113"/>
                </a:lnTo>
                <a:lnTo>
                  <a:pt x="89" y="101"/>
                </a:lnTo>
                <a:lnTo>
                  <a:pt x="98" y="86"/>
                </a:lnTo>
                <a:lnTo>
                  <a:pt x="108" y="72"/>
                </a:lnTo>
                <a:lnTo>
                  <a:pt x="121" y="59"/>
                </a:lnTo>
                <a:lnTo>
                  <a:pt x="136" y="48"/>
                </a:lnTo>
                <a:lnTo>
                  <a:pt x="155" y="39"/>
                </a:lnTo>
                <a:lnTo>
                  <a:pt x="174" y="31"/>
                </a:lnTo>
                <a:lnTo>
                  <a:pt x="195" y="28"/>
                </a:lnTo>
                <a:lnTo>
                  <a:pt x="217" y="27"/>
                </a:lnTo>
                <a:lnTo>
                  <a:pt x="239" y="30"/>
                </a:lnTo>
                <a:lnTo>
                  <a:pt x="257" y="35"/>
                </a:lnTo>
                <a:lnTo>
                  <a:pt x="275" y="44"/>
                </a:lnTo>
                <a:lnTo>
                  <a:pt x="292" y="53"/>
                </a:lnTo>
                <a:lnTo>
                  <a:pt x="304" y="65"/>
                </a:lnTo>
                <a:lnTo>
                  <a:pt x="316" y="77"/>
                </a:lnTo>
                <a:lnTo>
                  <a:pt x="324" y="88"/>
                </a:lnTo>
                <a:lnTo>
                  <a:pt x="330" y="101"/>
                </a:lnTo>
                <a:lnTo>
                  <a:pt x="333" y="110"/>
                </a:lnTo>
                <a:lnTo>
                  <a:pt x="332" y="122"/>
                </a:lnTo>
                <a:lnTo>
                  <a:pt x="331" y="134"/>
                </a:lnTo>
                <a:lnTo>
                  <a:pt x="329" y="145"/>
                </a:lnTo>
                <a:lnTo>
                  <a:pt x="322" y="155"/>
                </a:lnTo>
                <a:lnTo>
                  <a:pt x="316" y="165"/>
                </a:lnTo>
                <a:lnTo>
                  <a:pt x="308" y="175"/>
                </a:lnTo>
                <a:lnTo>
                  <a:pt x="297" y="183"/>
                </a:lnTo>
                <a:lnTo>
                  <a:pt x="287" y="190"/>
                </a:lnTo>
                <a:lnTo>
                  <a:pt x="272" y="196"/>
                </a:lnTo>
                <a:lnTo>
                  <a:pt x="256" y="198"/>
                </a:lnTo>
                <a:lnTo>
                  <a:pt x="239" y="199"/>
                </a:lnTo>
                <a:lnTo>
                  <a:pt x="226" y="196"/>
                </a:lnTo>
                <a:lnTo>
                  <a:pt x="212" y="192"/>
                </a:lnTo>
                <a:lnTo>
                  <a:pt x="201" y="186"/>
                </a:lnTo>
                <a:lnTo>
                  <a:pt x="189" y="178"/>
                </a:lnTo>
                <a:lnTo>
                  <a:pt x="181" y="170"/>
                </a:lnTo>
                <a:lnTo>
                  <a:pt x="174" y="160"/>
                </a:lnTo>
                <a:lnTo>
                  <a:pt x="168" y="150"/>
                </a:lnTo>
                <a:lnTo>
                  <a:pt x="165" y="139"/>
                </a:lnTo>
                <a:lnTo>
                  <a:pt x="162" y="130"/>
                </a:lnTo>
                <a:lnTo>
                  <a:pt x="163" y="118"/>
                </a:lnTo>
                <a:lnTo>
                  <a:pt x="165" y="105"/>
                </a:lnTo>
                <a:lnTo>
                  <a:pt x="171" y="90"/>
                </a:lnTo>
                <a:lnTo>
                  <a:pt x="179" y="77"/>
                </a:lnTo>
                <a:lnTo>
                  <a:pt x="188" y="63"/>
                </a:lnTo>
                <a:lnTo>
                  <a:pt x="201" y="50"/>
                </a:lnTo>
                <a:lnTo>
                  <a:pt x="216" y="40"/>
                </a:lnTo>
                <a:lnTo>
                  <a:pt x="235" y="31"/>
                </a:lnTo>
                <a:lnTo>
                  <a:pt x="254" y="23"/>
                </a:lnTo>
                <a:lnTo>
                  <a:pt x="277" y="19"/>
                </a:lnTo>
                <a:lnTo>
                  <a:pt x="299" y="18"/>
                </a:lnTo>
                <a:lnTo>
                  <a:pt x="320" y="22"/>
                </a:lnTo>
                <a:lnTo>
                  <a:pt x="339" y="27"/>
                </a:lnTo>
                <a:lnTo>
                  <a:pt x="356" y="34"/>
                </a:lnTo>
                <a:lnTo>
                  <a:pt x="373" y="45"/>
                </a:lnTo>
                <a:lnTo>
                  <a:pt x="384" y="56"/>
                </a:lnTo>
                <a:lnTo>
                  <a:pt x="396" y="68"/>
                </a:lnTo>
                <a:lnTo>
                  <a:pt x="404" y="80"/>
                </a:lnTo>
                <a:lnTo>
                  <a:pt x="411" y="92"/>
                </a:lnTo>
                <a:lnTo>
                  <a:pt x="413" y="102"/>
                </a:lnTo>
                <a:lnTo>
                  <a:pt x="413" y="113"/>
                </a:lnTo>
                <a:lnTo>
                  <a:pt x="412" y="124"/>
                </a:lnTo>
                <a:lnTo>
                  <a:pt x="409" y="137"/>
                </a:lnTo>
                <a:lnTo>
                  <a:pt x="403" y="146"/>
                </a:lnTo>
                <a:lnTo>
                  <a:pt x="396" y="156"/>
                </a:lnTo>
                <a:lnTo>
                  <a:pt x="388" y="166"/>
                </a:lnTo>
                <a:lnTo>
                  <a:pt x="379" y="174"/>
                </a:lnTo>
                <a:lnTo>
                  <a:pt x="369" y="181"/>
                </a:lnTo>
                <a:lnTo>
                  <a:pt x="354" y="186"/>
                </a:lnTo>
                <a:lnTo>
                  <a:pt x="337" y="190"/>
                </a:lnTo>
                <a:lnTo>
                  <a:pt x="321" y="189"/>
                </a:lnTo>
                <a:lnTo>
                  <a:pt x="308" y="188"/>
                </a:lnTo>
                <a:lnTo>
                  <a:pt x="294" y="183"/>
                </a:lnTo>
                <a:lnTo>
                  <a:pt x="282" y="177"/>
                </a:lnTo>
                <a:lnTo>
                  <a:pt x="269" y="170"/>
                </a:lnTo>
                <a:lnTo>
                  <a:pt x="261" y="161"/>
                </a:lnTo>
                <a:lnTo>
                  <a:pt x="254" y="152"/>
                </a:lnTo>
                <a:lnTo>
                  <a:pt x="248" y="141"/>
                </a:lnTo>
                <a:lnTo>
                  <a:pt x="245" y="131"/>
                </a:lnTo>
                <a:lnTo>
                  <a:pt x="242" y="120"/>
                </a:lnTo>
                <a:lnTo>
                  <a:pt x="243" y="110"/>
                </a:lnTo>
                <a:lnTo>
                  <a:pt x="246" y="96"/>
                </a:lnTo>
                <a:lnTo>
                  <a:pt x="251" y="84"/>
                </a:lnTo>
                <a:lnTo>
                  <a:pt x="261" y="69"/>
                </a:lnTo>
                <a:lnTo>
                  <a:pt x="273" y="55"/>
                </a:lnTo>
                <a:lnTo>
                  <a:pt x="286" y="42"/>
                </a:lnTo>
                <a:lnTo>
                  <a:pt x="302" y="31"/>
                </a:lnTo>
                <a:lnTo>
                  <a:pt x="320" y="22"/>
                </a:lnTo>
                <a:lnTo>
                  <a:pt x="342" y="13"/>
                </a:lnTo>
                <a:lnTo>
                  <a:pt x="364" y="10"/>
                </a:lnTo>
                <a:lnTo>
                  <a:pt x="385" y="9"/>
                </a:lnTo>
                <a:lnTo>
                  <a:pt x="406" y="13"/>
                </a:lnTo>
                <a:lnTo>
                  <a:pt x="425" y="19"/>
                </a:lnTo>
                <a:lnTo>
                  <a:pt x="441" y="26"/>
                </a:lnTo>
                <a:lnTo>
                  <a:pt x="457" y="37"/>
                </a:lnTo>
                <a:lnTo>
                  <a:pt x="471" y="48"/>
                </a:lnTo>
                <a:lnTo>
                  <a:pt x="482" y="60"/>
                </a:lnTo>
                <a:lnTo>
                  <a:pt x="491" y="72"/>
                </a:lnTo>
                <a:lnTo>
                  <a:pt x="496" y="84"/>
                </a:lnTo>
                <a:lnTo>
                  <a:pt x="499" y="95"/>
                </a:lnTo>
                <a:lnTo>
                  <a:pt x="498" y="104"/>
                </a:lnTo>
                <a:lnTo>
                  <a:pt x="495" y="116"/>
                </a:lnTo>
                <a:lnTo>
                  <a:pt x="491" y="127"/>
                </a:lnTo>
                <a:lnTo>
                  <a:pt x="484" y="137"/>
                </a:lnTo>
                <a:lnTo>
                  <a:pt x="478" y="147"/>
                </a:lnTo>
                <a:lnTo>
                  <a:pt x="468" y="158"/>
                </a:lnTo>
                <a:lnTo>
                  <a:pt x="457" y="165"/>
                </a:lnTo>
                <a:lnTo>
                  <a:pt x="447" y="173"/>
                </a:lnTo>
                <a:lnTo>
                  <a:pt x="433" y="178"/>
                </a:lnTo>
                <a:lnTo>
                  <a:pt x="420" y="180"/>
                </a:lnTo>
                <a:lnTo>
                  <a:pt x="407" y="180"/>
                </a:lnTo>
                <a:lnTo>
                  <a:pt x="394" y="180"/>
                </a:lnTo>
                <a:lnTo>
                  <a:pt x="381" y="175"/>
                </a:lnTo>
                <a:lnTo>
                  <a:pt x="369" y="170"/>
                </a:lnTo>
                <a:lnTo>
                  <a:pt x="360" y="164"/>
                </a:lnTo>
                <a:lnTo>
                  <a:pt x="349" y="155"/>
                </a:lnTo>
                <a:lnTo>
                  <a:pt x="341" y="147"/>
                </a:lnTo>
                <a:lnTo>
                  <a:pt x="334" y="136"/>
                </a:lnTo>
                <a:lnTo>
                  <a:pt x="330" y="124"/>
                </a:lnTo>
                <a:lnTo>
                  <a:pt x="328" y="113"/>
                </a:lnTo>
                <a:lnTo>
                  <a:pt x="328" y="99"/>
                </a:lnTo>
                <a:lnTo>
                  <a:pt x="332" y="85"/>
                </a:lnTo>
                <a:lnTo>
                  <a:pt x="338" y="70"/>
                </a:lnTo>
                <a:lnTo>
                  <a:pt x="349" y="56"/>
                </a:lnTo>
                <a:lnTo>
                  <a:pt x="359" y="44"/>
                </a:lnTo>
                <a:lnTo>
                  <a:pt x="374" y="30"/>
                </a:lnTo>
                <a:lnTo>
                  <a:pt x="390" y="20"/>
                </a:lnTo>
                <a:lnTo>
                  <a:pt x="407" y="11"/>
                </a:lnTo>
                <a:lnTo>
                  <a:pt x="426" y="5"/>
                </a:lnTo>
                <a:lnTo>
                  <a:pt x="446" y="0"/>
                </a:lnTo>
                <a:lnTo>
                  <a:pt x="465" y="0"/>
                </a:lnTo>
                <a:lnTo>
                  <a:pt x="483" y="3"/>
                </a:lnTo>
                <a:lnTo>
                  <a:pt x="502" y="9"/>
                </a:lnTo>
                <a:lnTo>
                  <a:pt x="520" y="15"/>
                </a:lnTo>
                <a:lnTo>
                  <a:pt x="536" y="25"/>
                </a:lnTo>
                <a:lnTo>
                  <a:pt x="549" y="35"/>
                </a:lnTo>
                <a:lnTo>
                  <a:pt x="560" y="48"/>
                </a:lnTo>
                <a:lnTo>
                  <a:pt x="569" y="60"/>
                </a:lnTo>
                <a:lnTo>
                  <a:pt x="576" y="74"/>
                </a:lnTo>
                <a:lnTo>
                  <a:pt x="579" y="87"/>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8" name="Oval 72"/>
          <p:cNvSpPr>
            <a:spLocks noChangeArrowheads="1"/>
          </p:cNvSpPr>
          <p:nvPr/>
        </p:nvSpPr>
        <p:spPr bwMode="auto">
          <a:xfrm>
            <a:off x="1984375" y="4340225"/>
            <a:ext cx="107950" cy="115888"/>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14409" name="Freeform 73"/>
          <p:cNvSpPr>
            <a:spLocks/>
          </p:cNvSpPr>
          <p:nvPr/>
        </p:nvSpPr>
        <p:spPr bwMode="auto">
          <a:xfrm>
            <a:off x="614363" y="3540125"/>
            <a:ext cx="269875" cy="715963"/>
          </a:xfrm>
          <a:custGeom>
            <a:avLst/>
            <a:gdLst>
              <a:gd name="T0" fmla="*/ 112907 w 196"/>
              <a:gd name="T1" fmla="*/ 7427 h 482"/>
              <a:gd name="T2" fmla="*/ 55077 w 196"/>
              <a:gd name="T3" fmla="*/ 41591 h 482"/>
              <a:gd name="T4" fmla="*/ 11015 w 196"/>
              <a:gd name="T5" fmla="*/ 102493 h 482"/>
              <a:gd name="T6" fmla="*/ 4131 w 196"/>
              <a:gd name="T7" fmla="*/ 181219 h 482"/>
              <a:gd name="T8" fmla="*/ 38554 w 196"/>
              <a:gd name="T9" fmla="*/ 249547 h 482"/>
              <a:gd name="T10" fmla="*/ 93630 w 196"/>
              <a:gd name="T11" fmla="*/ 294109 h 482"/>
              <a:gd name="T12" fmla="*/ 148707 w 196"/>
              <a:gd name="T13" fmla="*/ 310449 h 482"/>
              <a:gd name="T14" fmla="*/ 199652 w 196"/>
              <a:gd name="T15" fmla="*/ 301536 h 482"/>
              <a:gd name="T16" fmla="*/ 240960 w 196"/>
              <a:gd name="T17" fmla="*/ 271828 h 482"/>
              <a:gd name="T18" fmla="*/ 267121 w 196"/>
              <a:gd name="T19" fmla="*/ 227266 h 482"/>
              <a:gd name="T20" fmla="*/ 260237 w 196"/>
              <a:gd name="T21" fmla="*/ 170821 h 482"/>
              <a:gd name="T22" fmla="*/ 228568 w 196"/>
              <a:gd name="T23" fmla="*/ 126259 h 482"/>
              <a:gd name="T24" fmla="*/ 181753 w 196"/>
              <a:gd name="T25" fmla="*/ 103978 h 482"/>
              <a:gd name="T26" fmla="*/ 132184 w 196"/>
              <a:gd name="T27" fmla="*/ 102493 h 482"/>
              <a:gd name="T28" fmla="*/ 72976 w 196"/>
              <a:gd name="T29" fmla="*/ 126259 h 482"/>
              <a:gd name="T30" fmla="*/ 22031 w 196"/>
              <a:gd name="T31" fmla="*/ 179733 h 482"/>
              <a:gd name="T32" fmla="*/ 1377 w 196"/>
              <a:gd name="T33" fmla="*/ 254003 h 482"/>
              <a:gd name="T34" fmla="*/ 22031 w 196"/>
              <a:gd name="T35" fmla="*/ 328273 h 482"/>
              <a:gd name="T36" fmla="*/ 74353 w 196"/>
              <a:gd name="T37" fmla="*/ 381748 h 482"/>
              <a:gd name="T38" fmla="*/ 132184 w 196"/>
              <a:gd name="T39" fmla="*/ 408485 h 482"/>
              <a:gd name="T40" fmla="*/ 183129 w 196"/>
              <a:gd name="T41" fmla="*/ 405514 h 482"/>
              <a:gd name="T42" fmla="*/ 228568 w 196"/>
              <a:gd name="T43" fmla="*/ 383233 h 482"/>
              <a:gd name="T44" fmla="*/ 260237 w 196"/>
              <a:gd name="T45" fmla="*/ 344613 h 482"/>
              <a:gd name="T46" fmla="*/ 267121 w 196"/>
              <a:gd name="T47" fmla="*/ 285197 h 482"/>
              <a:gd name="T48" fmla="*/ 240960 w 196"/>
              <a:gd name="T49" fmla="*/ 240635 h 482"/>
              <a:gd name="T50" fmla="*/ 196899 w 196"/>
              <a:gd name="T51" fmla="*/ 210927 h 482"/>
              <a:gd name="T52" fmla="*/ 150084 w 196"/>
              <a:gd name="T53" fmla="*/ 199044 h 482"/>
              <a:gd name="T54" fmla="*/ 92253 w 196"/>
              <a:gd name="T55" fmla="*/ 215383 h 482"/>
              <a:gd name="T56" fmla="*/ 37177 w 196"/>
              <a:gd name="T57" fmla="*/ 258460 h 482"/>
              <a:gd name="T58" fmla="*/ 2754 w 196"/>
              <a:gd name="T59" fmla="*/ 326788 h 482"/>
              <a:gd name="T60" fmla="*/ 11015 w 196"/>
              <a:gd name="T61" fmla="*/ 405514 h 482"/>
              <a:gd name="T62" fmla="*/ 55077 w 196"/>
              <a:gd name="T63" fmla="*/ 466416 h 482"/>
              <a:gd name="T64" fmla="*/ 112907 w 196"/>
              <a:gd name="T65" fmla="*/ 500580 h 482"/>
              <a:gd name="T66" fmla="*/ 165230 w 196"/>
              <a:gd name="T67" fmla="*/ 508007 h 482"/>
              <a:gd name="T68" fmla="*/ 213422 w 196"/>
              <a:gd name="T69" fmla="*/ 491668 h 482"/>
              <a:gd name="T70" fmla="*/ 251975 w 196"/>
              <a:gd name="T71" fmla="*/ 457503 h 482"/>
              <a:gd name="T72" fmla="*/ 268498 w 196"/>
              <a:gd name="T73" fmla="*/ 405514 h 482"/>
              <a:gd name="T74" fmla="*/ 251975 w 196"/>
              <a:gd name="T75" fmla="*/ 353525 h 482"/>
              <a:gd name="T76" fmla="*/ 213422 w 196"/>
              <a:gd name="T77" fmla="*/ 317876 h 482"/>
              <a:gd name="T78" fmla="*/ 165230 w 196"/>
              <a:gd name="T79" fmla="*/ 301536 h 482"/>
              <a:gd name="T80" fmla="*/ 112907 w 196"/>
              <a:gd name="T81" fmla="*/ 305992 h 482"/>
              <a:gd name="T82" fmla="*/ 55077 w 196"/>
              <a:gd name="T83" fmla="*/ 344613 h 482"/>
              <a:gd name="T84" fmla="*/ 11015 w 196"/>
              <a:gd name="T85" fmla="*/ 405514 h 482"/>
              <a:gd name="T86" fmla="*/ 2754 w 196"/>
              <a:gd name="T87" fmla="*/ 487211 h 482"/>
              <a:gd name="T88" fmla="*/ 38554 w 196"/>
              <a:gd name="T89" fmla="*/ 554054 h 482"/>
              <a:gd name="T90" fmla="*/ 95007 w 196"/>
              <a:gd name="T91" fmla="*/ 598616 h 482"/>
              <a:gd name="T92" fmla="*/ 150084 w 196"/>
              <a:gd name="T93" fmla="*/ 614956 h 482"/>
              <a:gd name="T94" fmla="*/ 196899 w 196"/>
              <a:gd name="T95" fmla="*/ 601587 h 482"/>
              <a:gd name="T96" fmla="*/ 240960 w 196"/>
              <a:gd name="T97" fmla="*/ 568908 h 482"/>
              <a:gd name="T98" fmla="*/ 265744 w 196"/>
              <a:gd name="T99" fmla="*/ 524346 h 482"/>
              <a:gd name="T100" fmla="*/ 261614 w 196"/>
              <a:gd name="T101" fmla="*/ 476814 h 482"/>
              <a:gd name="T102" fmla="*/ 232698 w 196"/>
              <a:gd name="T103" fmla="*/ 435222 h 482"/>
              <a:gd name="T104" fmla="*/ 185883 w 196"/>
              <a:gd name="T105" fmla="*/ 408485 h 482"/>
              <a:gd name="T106" fmla="*/ 129430 w 196"/>
              <a:gd name="T107" fmla="*/ 405514 h 482"/>
              <a:gd name="T108" fmla="*/ 68846 w 196"/>
              <a:gd name="T109" fmla="*/ 435222 h 482"/>
              <a:gd name="T110" fmla="*/ 20654 w 196"/>
              <a:gd name="T111" fmla="*/ 491668 h 482"/>
              <a:gd name="T112" fmla="*/ 0 w 196"/>
              <a:gd name="T113" fmla="*/ 562967 h 482"/>
              <a:gd name="T114" fmla="*/ 20654 w 196"/>
              <a:gd name="T115" fmla="*/ 629810 h 482"/>
              <a:gd name="T116" fmla="*/ 68846 w 196"/>
              <a:gd name="T117" fmla="*/ 683284 h 482"/>
              <a:gd name="T118" fmla="*/ 130807 w 196"/>
              <a:gd name="T119" fmla="*/ 711507 h 4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96" h="482">
                <a:moveTo>
                  <a:pt x="109" y="0"/>
                </a:moveTo>
                <a:lnTo>
                  <a:pt x="96" y="2"/>
                </a:lnTo>
                <a:lnTo>
                  <a:pt x="82" y="5"/>
                </a:lnTo>
                <a:lnTo>
                  <a:pt x="68" y="11"/>
                </a:lnTo>
                <a:lnTo>
                  <a:pt x="53" y="18"/>
                </a:lnTo>
                <a:lnTo>
                  <a:pt x="40" y="28"/>
                </a:lnTo>
                <a:lnTo>
                  <a:pt x="27" y="40"/>
                </a:lnTo>
                <a:lnTo>
                  <a:pt x="16" y="54"/>
                </a:lnTo>
                <a:lnTo>
                  <a:pt x="8" y="69"/>
                </a:lnTo>
                <a:lnTo>
                  <a:pt x="2" y="85"/>
                </a:lnTo>
                <a:lnTo>
                  <a:pt x="1" y="104"/>
                </a:lnTo>
                <a:lnTo>
                  <a:pt x="3" y="122"/>
                </a:lnTo>
                <a:lnTo>
                  <a:pt x="8" y="139"/>
                </a:lnTo>
                <a:lnTo>
                  <a:pt x="16" y="154"/>
                </a:lnTo>
                <a:lnTo>
                  <a:pt x="28" y="168"/>
                </a:lnTo>
                <a:lnTo>
                  <a:pt x="40" y="180"/>
                </a:lnTo>
                <a:lnTo>
                  <a:pt x="54" y="189"/>
                </a:lnTo>
                <a:lnTo>
                  <a:pt x="68" y="198"/>
                </a:lnTo>
                <a:lnTo>
                  <a:pt x="82" y="203"/>
                </a:lnTo>
                <a:lnTo>
                  <a:pt x="96" y="208"/>
                </a:lnTo>
                <a:lnTo>
                  <a:pt x="108" y="209"/>
                </a:lnTo>
                <a:lnTo>
                  <a:pt x="120" y="208"/>
                </a:lnTo>
                <a:lnTo>
                  <a:pt x="133" y="206"/>
                </a:lnTo>
                <a:lnTo>
                  <a:pt x="145" y="203"/>
                </a:lnTo>
                <a:lnTo>
                  <a:pt x="155" y="197"/>
                </a:lnTo>
                <a:lnTo>
                  <a:pt x="166" y="191"/>
                </a:lnTo>
                <a:lnTo>
                  <a:pt x="175" y="183"/>
                </a:lnTo>
                <a:lnTo>
                  <a:pt x="183" y="174"/>
                </a:lnTo>
                <a:lnTo>
                  <a:pt x="189" y="165"/>
                </a:lnTo>
                <a:lnTo>
                  <a:pt x="194" y="153"/>
                </a:lnTo>
                <a:lnTo>
                  <a:pt x="195" y="139"/>
                </a:lnTo>
                <a:lnTo>
                  <a:pt x="194" y="125"/>
                </a:lnTo>
                <a:lnTo>
                  <a:pt x="189" y="115"/>
                </a:lnTo>
                <a:lnTo>
                  <a:pt x="183" y="104"/>
                </a:lnTo>
                <a:lnTo>
                  <a:pt x="175" y="95"/>
                </a:lnTo>
                <a:lnTo>
                  <a:pt x="166" y="85"/>
                </a:lnTo>
                <a:lnTo>
                  <a:pt x="155" y="79"/>
                </a:lnTo>
                <a:lnTo>
                  <a:pt x="143" y="75"/>
                </a:lnTo>
                <a:lnTo>
                  <a:pt x="132" y="70"/>
                </a:lnTo>
                <a:lnTo>
                  <a:pt x="120" y="69"/>
                </a:lnTo>
                <a:lnTo>
                  <a:pt x="109" y="67"/>
                </a:lnTo>
                <a:lnTo>
                  <a:pt x="96" y="69"/>
                </a:lnTo>
                <a:lnTo>
                  <a:pt x="82" y="72"/>
                </a:lnTo>
                <a:lnTo>
                  <a:pt x="68" y="78"/>
                </a:lnTo>
                <a:lnTo>
                  <a:pt x="53" y="85"/>
                </a:lnTo>
                <a:lnTo>
                  <a:pt x="40" y="95"/>
                </a:lnTo>
                <a:lnTo>
                  <a:pt x="27" y="107"/>
                </a:lnTo>
                <a:lnTo>
                  <a:pt x="16" y="121"/>
                </a:lnTo>
                <a:lnTo>
                  <a:pt x="8" y="136"/>
                </a:lnTo>
                <a:lnTo>
                  <a:pt x="2" y="153"/>
                </a:lnTo>
                <a:lnTo>
                  <a:pt x="1" y="171"/>
                </a:lnTo>
                <a:lnTo>
                  <a:pt x="3" y="189"/>
                </a:lnTo>
                <a:lnTo>
                  <a:pt x="8" y="206"/>
                </a:lnTo>
                <a:lnTo>
                  <a:pt x="16" y="221"/>
                </a:lnTo>
                <a:lnTo>
                  <a:pt x="28" y="235"/>
                </a:lnTo>
                <a:lnTo>
                  <a:pt x="40" y="247"/>
                </a:lnTo>
                <a:lnTo>
                  <a:pt x="54" y="257"/>
                </a:lnTo>
                <a:lnTo>
                  <a:pt x="68" y="266"/>
                </a:lnTo>
                <a:lnTo>
                  <a:pt x="82" y="270"/>
                </a:lnTo>
                <a:lnTo>
                  <a:pt x="96" y="275"/>
                </a:lnTo>
                <a:lnTo>
                  <a:pt x="108" y="276"/>
                </a:lnTo>
                <a:lnTo>
                  <a:pt x="120" y="275"/>
                </a:lnTo>
                <a:lnTo>
                  <a:pt x="133" y="273"/>
                </a:lnTo>
                <a:lnTo>
                  <a:pt x="145" y="270"/>
                </a:lnTo>
                <a:lnTo>
                  <a:pt x="155" y="264"/>
                </a:lnTo>
                <a:lnTo>
                  <a:pt x="166" y="258"/>
                </a:lnTo>
                <a:lnTo>
                  <a:pt x="175" y="250"/>
                </a:lnTo>
                <a:lnTo>
                  <a:pt x="183" y="241"/>
                </a:lnTo>
                <a:lnTo>
                  <a:pt x="189" y="232"/>
                </a:lnTo>
                <a:lnTo>
                  <a:pt x="194" y="220"/>
                </a:lnTo>
                <a:lnTo>
                  <a:pt x="195" y="206"/>
                </a:lnTo>
                <a:lnTo>
                  <a:pt x="194" y="192"/>
                </a:lnTo>
                <a:lnTo>
                  <a:pt x="189" y="182"/>
                </a:lnTo>
                <a:lnTo>
                  <a:pt x="183" y="171"/>
                </a:lnTo>
                <a:lnTo>
                  <a:pt x="175" y="162"/>
                </a:lnTo>
                <a:lnTo>
                  <a:pt x="166" y="153"/>
                </a:lnTo>
                <a:lnTo>
                  <a:pt x="155" y="147"/>
                </a:lnTo>
                <a:lnTo>
                  <a:pt x="143" y="142"/>
                </a:lnTo>
                <a:lnTo>
                  <a:pt x="132" y="137"/>
                </a:lnTo>
                <a:lnTo>
                  <a:pt x="120" y="136"/>
                </a:lnTo>
                <a:lnTo>
                  <a:pt x="109" y="134"/>
                </a:lnTo>
                <a:lnTo>
                  <a:pt x="96" y="136"/>
                </a:lnTo>
                <a:lnTo>
                  <a:pt x="82" y="139"/>
                </a:lnTo>
                <a:lnTo>
                  <a:pt x="67" y="145"/>
                </a:lnTo>
                <a:lnTo>
                  <a:pt x="53" y="153"/>
                </a:lnTo>
                <a:lnTo>
                  <a:pt x="39" y="162"/>
                </a:lnTo>
                <a:lnTo>
                  <a:pt x="27" y="174"/>
                </a:lnTo>
                <a:lnTo>
                  <a:pt x="16" y="188"/>
                </a:lnTo>
                <a:lnTo>
                  <a:pt x="8" y="203"/>
                </a:lnTo>
                <a:lnTo>
                  <a:pt x="2" y="220"/>
                </a:lnTo>
                <a:lnTo>
                  <a:pt x="1" y="238"/>
                </a:lnTo>
                <a:lnTo>
                  <a:pt x="2" y="257"/>
                </a:lnTo>
                <a:lnTo>
                  <a:pt x="8" y="273"/>
                </a:lnTo>
                <a:lnTo>
                  <a:pt x="16" y="289"/>
                </a:lnTo>
                <a:lnTo>
                  <a:pt x="27" y="302"/>
                </a:lnTo>
                <a:lnTo>
                  <a:pt x="40" y="314"/>
                </a:lnTo>
                <a:lnTo>
                  <a:pt x="54" y="324"/>
                </a:lnTo>
                <a:lnTo>
                  <a:pt x="68" y="333"/>
                </a:lnTo>
                <a:lnTo>
                  <a:pt x="82" y="337"/>
                </a:lnTo>
                <a:lnTo>
                  <a:pt x="96" y="342"/>
                </a:lnTo>
                <a:lnTo>
                  <a:pt x="108" y="344"/>
                </a:lnTo>
                <a:lnTo>
                  <a:pt x="120" y="342"/>
                </a:lnTo>
                <a:lnTo>
                  <a:pt x="132" y="340"/>
                </a:lnTo>
                <a:lnTo>
                  <a:pt x="145" y="337"/>
                </a:lnTo>
                <a:lnTo>
                  <a:pt x="155" y="331"/>
                </a:lnTo>
                <a:lnTo>
                  <a:pt x="166" y="325"/>
                </a:lnTo>
                <a:lnTo>
                  <a:pt x="175" y="317"/>
                </a:lnTo>
                <a:lnTo>
                  <a:pt x="183" y="308"/>
                </a:lnTo>
                <a:lnTo>
                  <a:pt x="189" y="299"/>
                </a:lnTo>
                <a:lnTo>
                  <a:pt x="193" y="287"/>
                </a:lnTo>
                <a:lnTo>
                  <a:pt x="195" y="273"/>
                </a:lnTo>
                <a:lnTo>
                  <a:pt x="193" y="260"/>
                </a:lnTo>
                <a:lnTo>
                  <a:pt x="189" y="249"/>
                </a:lnTo>
                <a:lnTo>
                  <a:pt x="183" y="238"/>
                </a:lnTo>
                <a:lnTo>
                  <a:pt x="175" y="229"/>
                </a:lnTo>
                <a:lnTo>
                  <a:pt x="166" y="220"/>
                </a:lnTo>
                <a:lnTo>
                  <a:pt x="155" y="214"/>
                </a:lnTo>
                <a:lnTo>
                  <a:pt x="143" y="209"/>
                </a:lnTo>
                <a:lnTo>
                  <a:pt x="132" y="205"/>
                </a:lnTo>
                <a:lnTo>
                  <a:pt x="120" y="203"/>
                </a:lnTo>
                <a:lnTo>
                  <a:pt x="108" y="201"/>
                </a:lnTo>
                <a:lnTo>
                  <a:pt x="96" y="203"/>
                </a:lnTo>
                <a:lnTo>
                  <a:pt x="82" y="206"/>
                </a:lnTo>
                <a:lnTo>
                  <a:pt x="68" y="212"/>
                </a:lnTo>
                <a:lnTo>
                  <a:pt x="54" y="221"/>
                </a:lnTo>
                <a:lnTo>
                  <a:pt x="40" y="232"/>
                </a:lnTo>
                <a:lnTo>
                  <a:pt x="28" y="244"/>
                </a:lnTo>
                <a:lnTo>
                  <a:pt x="16" y="258"/>
                </a:lnTo>
                <a:lnTo>
                  <a:pt x="8" y="273"/>
                </a:lnTo>
                <a:lnTo>
                  <a:pt x="2" y="292"/>
                </a:lnTo>
                <a:lnTo>
                  <a:pt x="1" y="310"/>
                </a:lnTo>
                <a:lnTo>
                  <a:pt x="2" y="328"/>
                </a:lnTo>
                <a:lnTo>
                  <a:pt x="8" y="345"/>
                </a:lnTo>
                <a:lnTo>
                  <a:pt x="18" y="360"/>
                </a:lnTo>
                <a:lnTo>
                  <a:pt x="28" y="373"/>
                </a:lnTo>
                <a:lnTo>
                  <a:pt x="41" y="385"/>
                </a:lnTo>
                <a:lnTo>
                  <a:pt x="55" y="396"/>
                </a:lnTo>
                <a:lnTo>
                  <a:pt x="69" y="403"/>
                </a:lnTo>
                <a:lnTo>
                  <a:pt x="84" y="409"/>
                </a:lnTo>
                <a:lnTo>
                  <a:pt x="98" y="412"/>
                </a:lnTo>
                <a:lnTo>
                  <a:pt x="109" y="414"/>
                </a:lnTo>
                <a:lnTo>
                  <a:pt x="120" y="412"/>
                </a:lnTo>
                <a:lnTo>
                  <a:pt x="132" y="409"/>
                </a:lnTo>
                <a:lnTo>
                  <a:pt x="143" y="405"/>
                </a:lnTo>
                <a:lnTo>
                  <a:pt x="154" y="399"/>
                </a:lnTo>
                <a:lnTo>
                  <a:pt x="164" y="393"/>
                </a:lnTo>
                <a:lnTo>
                  <a:pt x="175" y="383"/>
                </a:lnTo>
                <a:lnTo>
                  <a:pt x="182" y="374"/>
                </a:lnTo>
                <a:lnTo>
                  <a:pt x="189" y="365"/>
                </a:lnTo>
                <a:lnTo>
                  <a:pt x="193" y="353"/>
                </a:lnTo>
                <a:lnTo>
                  <a:pt x="194" y="342"/>
                </a:lnTo>
                <a:lnTo>
                  <a:pt x="193" y="331"/>
                </a:lnTo>
                <a:lnTo>
                  <a:pt x="190" y="321"/>
                </a:lnTo>
                <a:lnTo>
                  <a:pt x="184" y="310"/>
                </a:lnTo>
                <a:lnTo>
                  <a:pt x="177" y="301"/>
                </a:lnTo>
                <a:lnTo>
                  <a:pt x="169" y="293"/>
                </a:lnTo>
                <a:lnTo>
                  <a:pt x="159" y="286"/>
                </a:lnTo>
                <a:lnTo>
                  <a:pt x="148" y="280"/>
                </a:lnTo>
                <a:lnTo>
                  <a:pt x="135" y="275"/>
                </a:lnTo>
                <a:lnTo>
                  <a:pt x="122" y="273"/>
                </a:lnTo>
                <a:lnTo>
                  <a:pt x="109" y="272"/>
                </a:lnTo>
                <a:lnTo>
                  <a:pt x="94" y="273"/>
                </a:lnTo>
                <a:lnTo>
                  <a:pt x="80" y="278"/>
                </a:lnTo>
                <a:lnTo>
                  <a:pt x="64" y="284"/>
                </a:lnTo>
                <a:lnTo>
                  <a:pt x="50" y="293"/>
                </a:lnTo>
                <a:lnTo>
                  <a:pt x="38" y="304"/>
                </a:lnTo>
                <a:lnTo>
                  <a:pt x="25" y="317"/>
                </a:lnTo>
                <a:lnTo>
                  <a:pt x="15" y="331"/>
                </a:lnTo>
                <a:lnTo>
                  <a:pt x="7" y="347"/>
                </a:lnTo>
                <a:lnTo>
                  <a:pt x="2" y="362"/>
                </a:lnTo>
                <a:lnTo>
                  <a:pt x="0" y="379"/>
                </a:lnTo>
                <a:lnTo>
                  <a:pt x="2" y="394"/>
                </a:lnTo>
                <a:lnTo>
                  <a:pt x="7" y="409"/>
                </a:lnTo>
                <a:lnTo>
                  <a:pt x="15" y="424"/>
                </a:lnTo>
                <a:lnTo>
                  <a:pt x="25" y="438"/>
                </a:lnTo>
                <a:lnTo>
                  <a:pt x="38" y="450"/>
                </a:lnTo>
                <a:lnTo>
                  <a:pt x="50" y="460"/>
                </a:lnTo>
                <a:lnTo>
                  <a:pt x="66" y="469"/>
                </a:lnTo>
                <a:lnTo>
                  <a:pt x="80" y="475"/>
                </a:lnTo>
                <a:lnTo>
                  <a:pt x="95" y="479"/>
                </a:lnTo>
                <a:lnTo>
                  <a:pt x="110" y="481"/>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10" name="Freeform 74"/>
          <p:cNvSpPr>
            <a:spLocks/>
          </p:cNvSpPr>
          <p:nvPr/>
        </p:nvSpPr>
        <p:spPr bwMode="auto">
          <a:xfrm>
            <a:off x="4075113" y="3540125"/>
            <a:ext cx="269875" cy="714375"/>
          </a:xfrm>
          <a:custGeom>
            <a:avLst/>
            <a:gdLst>
              <a:gd name="T0" fmla="*/ 155591 w 196"/>
              <a:gd name="T1" fmla="*/ 705464 h 481"/>
              <a:gd name="T2" fmla="*/ 213422 w 196"/>
              <a:gd name="T3" fmla="*/ 671305 h 481"/>
              <a:gd name="T4" fmla="*/ 257483 w 196"/>
              <a:gd name="T5" fmla="*/ 611897 h 481"/>
              <a:gd name="T6" fmla="*/ 264367 w 196"/>
              <a:gd name="T7" fmla="*/ 531697 h 481"/>
              <a:gd name="T8" fmla="*/ 229945 w 196"/>
              <a:gd name="T9" fmla="*/ 463378 h 481"/>
              <a:gd name="T10" fmla="*/ 174868 w 196"/>
              <a:gd name="T11" fmla="*/ 418823 h 481"/>
              <a:gd name="T12" fmla="*/ 119791 w 196"/>
              <a:gd name="T13" fmla="*/ 402486 h 481"/>
              <a:gd name="T14" fmla="*/ 68846 w 196"/>
              <a:gd name="T15" fmla="*/ 411397 h 481"/>
              <a:gd name="T16" fmla="*/ 27538 w 196"/>
              <a:gd name="T17" fmla="*/ 441101 h 481"/>
              <a:gd name="T18" fmla="*/ 1377 w 196"/>
              <a:gd name="T19" fmla="*/ 487141 h 481"/>
              <a:gd name="T20" fmla="*/ 8261 w 196"/>
              <a:gd name="T21" fmla="*/ 543578 h 481"/>
              <a:gd name="T22" fmla="*/ 39930 w 196"/>
              <a:gd name="T23" fmla="*/ 586649 h 481"/>
              <a:gd name="T24" fmla="*/ 86746 w 196"/>
              <a:gd name="T25" fmla="*/ 608927 h 481"/>
              <a:gd name="T26" fmla="*/ 136314 w 196"/>
              <a:gd name="T27" fmla="*/ 611897 h 481"/>
              <a:gd name="T28" fmla="*/ 195522 w 196"/>
              <a:gd name="T29" fmla="*/ 586649 h 481"/>
              <a:gd name="T30" fmla="*/ 246467 w 196"/>
              <a:gd name="T31" fmla="*/ 534667 h 481"/>
              <a:gd name="T32" fmla="*/ 267121 w 196"/>
              <a:gd name="T33" fmla="*/ 458923 h 481"/>
              <a:gd name="T34" fmla="*/ 246467 w 196"/>
              <a:gd name="T35" fmla="*/ 384663 h 481"/>
              <a:gd name="T36" fmla="*/ 194145 w 196"/>
              <a:gd name="T37" fmla="*/ 332682 h 481"/>
              <a:gd name="T38" fmla="*/ 136314 w 196"/>
              <a:gd name="T39" fmla="*/ 305949 h 481"/>
              <a:gd name="T40" fmla="*/ 85369 w 196"/>
              <a:gd name="T41" fmla="*/ 307434 h 481"/>
              <a:gd name="T42" fmla="*/ 39930 w 196"/>
              <a:gd name="T43" fmla="*/ 329712 h 481"/>
              <a:gd name="T44" fmla="*/ 8261 w 196"/>
              <a:gd name="T45" fmla="*/ 368326 h 481"/>
              <a:gd name="T46" fmla="*/ 1377 w 196"/>
              <a:gd name="T47" fmla="*/ 427734 h 481"/>
              <a:gd name="T48" fmla="*/ 27538 w 196"/>
              <a:gd name="T49" fmla="*/ 472290 h 481"/>
              <a:gd name="T50" fmla="*/ 71599 w 196"/>
              <a:gd name="T51" fmla="*/ 501993 h 481"/>
              <a:gd name="T52" fmla="*/ 118415 w 196"/>
              <a:gd name="T53" fmla="*/ 513875 h 481"/>
              <a:gd name="T54" fmla="*/ 176245 w 196"/>
              <a:gd name="T55" fmla="*/ 497538 h 481"/>
              <a:gd name="T56" fmla="*/ 231321 w 196"/>
              <a:gd name="T57" fmla="*/ 454467 h 481"/>
              <a:gd name="T58" fmla="*/ 265744 w 196"/>
              <a:gd name="T59" fmla="*/ 387634 h 481"/>
              <a:gd name="T60" fmla="*/ 257483 w 196"/>
              <a:gd name="T61" fmla="*/ 307434 h 481"/>
              <a:gd name="T62" fmla="*/ 213422 w 196"/>
              <a:gd name="T63" fmla="*/ 246541 h 481"/>
              <a:gd name="T64" fmla="*/ 155591 w 196"/>
              <a:gd name="T65" fmla="*/ 212382 h 481"/>
              <a:gd name="T66" fmla="*/ 103268 w 196"/>
              <a:gd name="T67" fmla="*/ 206441 h 481"/>
              <a:gd name="T68" fmla="*/ 55077 w 196"/>
              <a:gd name="T69" fmla="*/ 221293 h 481"/>
              <a:gd name="T70" fmla="*/ 16523 w 196"/>
              <a:gd name="T71" fmla="*/ 255452 h 481"/>
              <a:gd name="T72" fmla="*/ 0 w 196"/>
              <a:gd name="T73" fmla="*/ 307434 h 481"/>
              <a:gd name="T74" fmla="*/ 16523 w 196"/>
              <a:gd name="T75" fmla="*/ 359415 h 481"/>
              <a:gd name="T76" fmla="*/ 55077 w 196"/>
              <a:gd name="T77" fmla="*/ 396545 h 481"/>
              <a:gd name="T78" fmla="*/ 103268 w 196"/>
              <a:gd name="T79" fmla="*/ 411397 h 481"/>
              <a:gd name="T80" fmla="*/ 155591 w 196"/>
              <a:gd name="T81" fmla="*/ 406941 h 481"/>
              <a:gd name="T82" fmla="*/ 213422 w 196"/>
              <a:gd name="T83" fmla="*/ 368326 h 481"/>
              <a:gd name="T84" fmla="*/ 257483 w 196"/>
              <a:gd name="T85" fmla="*/ 307434 h 481"/>
              <a:gd name="T86" fmla="*/ 265744 w 196"/>
              <a:gd name="T87" fmla="*/ 225748 h 481"/>
              <a:gd name="T88" fmla="*/ 229945 w 196"/>
              <a:gd name="T89" fmla="*/ 160400 h 481"/>
              <a:gd name="T90" fmla="*/ 173491 w 196"/>
              <a:gd name="T91" fmla="*/ 115845 h 481"/>
              <a:gd name="T92" fmla="*/ 118415 w 196"/>
              <a:gd name="T93" fmla="*/ 99508 h 481"/>
              <a:gd name="T94" fmla="*/ 71599 w 196"/>
              <a:gd name="T95" fmla="*/ 112874 h 481"/>
              <a:gd name="T96" fmla="*/ 27538 w 196"/>
              <a:gd name="T97" fmla="*/ 144063 h 481"/>
              <a:gd name="T98" fmla="*/ 2754 w 196"/>
              <a:gd name="T99" fmla="*/ 190104 h 481"/>
              <a:gd name="T100" fmla="*/ 6885 w 196"/>
              <a:gd name="T101" fmla="*/ 237630 h 481"/>
              <a:gd name="T102" fmla="*/ 35800 w 196"/>
              <a:gd name="T103" fmla="*/ 277730 h 481"/>
              <a:gd name="T104" fmla="*/ 82615 w 196"/>
              <a:gd name="T105" fmla="*/ 305949 h 481"/>
              <a:gd name="T106" fmla="*/ 139068 w 196"/>
              <a:gd name="T107" fmla="*/ 307434 h 481"/>
              <a:gd name="T108" fmla="*/ 199652 w 196"/>
              <a:gd name="T109" fmla="*/ 277730 h 481"/>
              <a:gd name="T110" fmla="*/ 247844 w 196"/>
              <a:gd name="T111" fmla="*/ 221293 h 481"/>
              <a:gd name="T112" fmla="*/ 268498 w 196"/>
              <a:gd name="T113" fmla="*/ 151489 h 481"/>
              <a:gd name="T114" fmla="*/ 247844 w 196"/>
              <a:gd name="T115" fmla="*/ 84656 h 481"/>
              <a:gd name="T116" fmla="*/ 199652 w 196"/>
              <a:gd name="T117" fmla="*/ 31189 h 481"/>
              <a:gd name="T118" fmla="*/ 137691 w 196"/>
              <a:gd name="T119" fmla="*/ 2970 h 48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96" h="481">
                <a:moveTo>
                  <a:pt x="86" y="480"/>
                </a:moveTo>
                <a:lnTo>
                  <a:pt x="99" y="478"/>
                </a:lnTo>
                <a:lnTo>
                  <a:pt x="113" y="475"/>
                </a:lnTo>
                <a:lnTo>
                  <a:pt x="127" y="469"/>
                </a:lnTo>
                <a:lnTo>
                  <a:pt x="142" y="462"/>
                </a:lnTo>
                <a:lnTo>
                  <a:pt x="155" y="452"/>
                </a:lnTo>
                <a:lnTo>
                  <a:pt x="168" y="440"/>
                </a:lnTo>
                <a:lnTo>
                  <a:pt x="179" y="426"/>
                </a:lnTo>
                <a:lnTo>
                  <a:pt x="187" y="412"/>
                </a:lnTo>
                <a:lnTo>
                  <a:pt x="193" y="395"/>
                </a:lnTo>
                <a:lnTo>
                  <a:pt x="194" y="376"/>
                </a:lnTo>
                <a:lnTo>
                  <a:pt x="192" y="358"/>
                </a:lnTo>
                <a:lnTo>
                  <a:pt x="187" y="341"/>
                </a:lnTo>
                <a:lnTo>
                  <a:pt x="179" y="326"/>
                </a:lnTo>
                <a:lnTo>
                  <a:pt x="167" y="312"/>
                </a:lnTo>
                <a:lnTo>
                  <a:pt x="155" y="300"/>
                </a:lnTo>
                <a:lnTo>
                  <a:pt x="141" y="291"/>
                </a:lnTo>
                <a:lnTo>
                  <a:pt x="127" y="282"/>
                </a:lnTo>
                <a:lnTo>
                  <a:pt x="113" y="277"/>
                </a:lnTo>
                <a:lnTo>
                  <a:pt x="99" y="273"/>
                </a:lnTo>
                <a:lnTo>
                  <a:pt x="87" y="271"/>
                </a:lnTo>
                <a:lnTo>
                  <a:pt x="75" y="273"/>
                </a:lnTo>
                <a:lnTo>
                  <a:pt x="62" y="274"/>
                </a:lnTo>
                <a:lnTo>
                  <a:pt x="50" y="277"/>
                </a:lnTo>
                <a:lnTo>
                  <a:pt x="40" y="284"/>
                </a:lnTo>
                <a:lnTo>
                  <a:pt x="29" y="290"/>
                </a:lnTo>
                <a:lnTo>
                  <a:pt x="20" y="297"/>
                </a:lnTo>
                <a:lnTo>
                  <a:pt x="12" y="306"/>
                </a:lnTo>
                <a:lnTo>
                  <a:pt x="6" y="315"/>
                </a:lnTo>
                <a:lnTo>
                  <a:pt x="1" y="328"/>
                </a:lnTo>
                <a:lnTo>
                  <a:pt x="0" y="341"/>
                </a:lnTo>
                <a:lnTo>
                  <a:pt x="1" y="355"/>
                </a:lnTo>
                <a:lnTo>
                  <a:pt x="6" y="366"/>
                </a:lnTo>
                <a:lnTo>
                  <a:pt x="12" y="376"/>
                </a:lnTo>
                <a:lnTo>
                  <a:pt x="20" y="386"/>
                </a:lnTo>
                <a:lnTo>
                  <a:pt x="29" y="395"/>
                </a:lnTo>
                <a:lnTo>
                  <a:pt x="40" y="401"/>
                </a:lnTo>
                <a:lnTo>
                  <a:pt x="52" y="405"/>
                </a:lnTo>
                <a:lnTo>
                  <a:pt x="63" y="410"/>
                </a:lnTo>
                <a:lnTo>
                  <a:pt x="75" y="412"/>
                </a:lnTo>
                <a:lnTo>
                  <a:pt x="86" y="413"/>
                </a:lnTo>
                <a:lnTo>
                  <a:pt x="99" y="412"/>
                </a:lnTo>
                <a:lnTo>
                  <a:pt x="113" y="409"/>
                </a:lnTo>
                <a:lnTo>
                  <a:pt x="127" y="402"/>
                </a:lnTo>
                <a:lnTo>
                  <a:pt x="142" y="395"/>
                </a:lnTo>
                <a:lnTo>
                  <a:pt x="155" y="386"/>
                </a:lnTo>
                <a:lnTo>
                  <a:pt x="168" y="373"/>
                </a:lnTo>
                <a:lnTo>
                  <a:pt x="179" y="360"/>
                </a:lnTo>
                <a:lnTo>
                  <a:pt x="187" y="344"/>
                </a:lnTo>
                <a:lnTo>
                  <a:pt x="193" y="328"/>
                </a:lnTo>
                <a:lnTo>
                  <a:pt x="194" y="309"/>
                </a:lnTo>
                <a:lnTo>
                  <a:pt x="192" y="291"/>
                </a:lnTo>
                <a:lnTo>
                  <a:pt x="187" y="274"/>
                </a:lnTo>
                <a:lnTo>
                  <a:pt x="179" y="259"/>
                </a:lnTo>
                <a:lnTo>
                  <a:pt x="167" y="245"/>
                </a:lnTo>
                <a:lnTo>
                  <a:pt x="155" y="233"/>
                </a:lnTo>
                <a:lnTo>
                  <a:pt x="141" y="224"/>
                </a:lnTo>
                <a:lnTo>
                  <a:pt x="127" y="215"/>
                </a:lnTo>
                <a:lnTo>
                  <a:pt x="113" y="210"/>
                </a:lnTo>
                <a:lnTo>
                  <a:pt x="99" y="206"/>
                </a:lnTo>
                <a:lnTo>
                  <a:pt x="87" y="204"/>
                </a:lnTo>
                <a:lnTo>
                  <a:pt x="75" y="206"/>
                </a:lnTo>
                <a:lnTo>
                  <a:pt x="62" y="207"/>
                </a:lnTo>
                <a:lnTo>
                  <a:pt x="50" y="210"/>
                </a:lnTo>
                <a:lnTo>
                  <a:pt x="40" y="216"/>
                </a:lnTo>
                <a:lnTo>
                  <a:pt x="29" y="222"/>
                </a:lnTo>
                <a:lnTo>
                  <a:pt x="20" y="230"/>
                </a:lnTo>
                <a:lnTo>
                  <a:pt x="12" y="239"/>
                </a:lnTo>
                <a:lnTo>
                  <a:pt x="6" y="248"/>
                </a:lnTo>
                <a:lnTo>
                  <a:pt x="1" y="261"/>
                </a:lnTo>
                <a:lnTo>
                  <a:pt x="0" y="274"/>
                </a:lnTo>
                <a:lnTo>
                  <a:pt x="1" y="288"/>
                </a:lnTo>
                <a:lnTo>
                  <a:pt x="6" y="299"/>
                </a:lnTo>
                <a:lnTo>
                  <a:pt x="12" y="309"/>
                </a:lnTo>
                <a:lnTo>
                  <a:pt x="20" y="318"/>
                </a:lnTo>
                <a:lnTo>
                  <a:pt x="29" y="328"/>
                </a:lnTo>
                <a:lnTo>
                  <a:pt x="40" y="334"/>
                </a:lnTo>
                <a:lnTo>
                  <a:pt x="52" y="338"/>
                </a:lnTo>
                <a:lnTo>
                  <a:pt x="63" y="343"/>
                </a:lnTo>
                <a:lnTo>
                  <a:pt x="75" y="344"/>
                </a:lnTo>
                <a:lnTo>
                  <a:pt x="86" y="346"/>
                </a:lnTo>
                <a:lnTo>
                  <a:pt x="99" y="344"/>
                </a:lnTo>
                <a:lnTo>
                  <a:pt x="113" y="341"/>
                </a:lnTo>
                <a:lnTo>
                  <a:pt x="128" y="335"/>
                </a:lnTo>
                <a:lnTo>
                  <a:pt x="142" y="328"/>
                </a:lnTo>
                <a:lnTo>
                  <a:pt x="156" y="318"/>
                </a:lnTo>
                <a:lnTo>
                  <a:pt x="168" y="306"/>
                </a:lnTo>
                <a:lnTo>
                  <a:pt x="179" y="293"/>
                </a:lnTo>
                <a:lnTo>
                  <a:pt x="187" y="277"/>
                </a:lnTo>
                <a:lnTo>
                  <a:pt x="193" y="261"/>
                </a:lnTo>
                <a:lnTo>
                  <a:pt x="194" y="242"/>
                </a:lnTo>
                <a:lnTo>
                  <a:pt x="193" y="224"/>
                </a:lnTo>
                <a:lnTo>
                  <a:pt x="187" y="207"/>
                </a:lnTo>
                <a:lnTo>
                  <a:pt x="179" y="192"/>
                </a:lnTo>
                <a:lnTo>
                  <a:pt x="168" y="178"/>
                </a:lnTo>
                <a:lnTo>
                  <a:pt x="155" y="166"/>
                </a:lnTo>
                <a:lnTo>
                  <a:pt x="141" y="157"/>
                </a:lnTo>
                <a:lnTo>
                  <a:pt x="127" y="148"/>
                </a:lnTo>
                <a:lnTo>
                  <a:pt x="113" y="143"/>
                </a:lnTo>
                <a:lnTo>
                  <a:pt x="99" y="139"/>
                </a:lnTo>
                <a:lnTo>
                  <a:pt x="87" y="137"/>
                </a:lnTo>
                <a:lnTo>
                  <a:pt x="75" y="139"/>
                </a:lnTo>
                <a:lnTo>
                  <a:pt x="63" y="140"/>
                </a:lnTo>
                <a:lnTo>
                  <a:pt x="50" y="143"/>
                </a:lnTo>
                <a:lnTo>
                  <a:pt x="40" y="149"/>
                </a:lnTo>
                <a:lnTo>
                  <a:pt x="29" y="156"/>
                </a:lnTo>
                <a:lnTo>
                  <a:pt x="20" y="163"/>
                </a:lnTo>
                <a:lnTo>
                  <a:pt x="12" y="172"/>
                </a:lnTo>
                <a:lnTo>
                  <a:pt x="6" y="181"/>
                </a:lnTo>
                <a:lnTo>
                  <a:pt x="2" y="193"/>
                </a:lnTo>
                <a:lnTo>
                  <a:pt x="0" y="207"/>
                </a:lnTo>
                <a:lnTo>
                  <a:pt x="2" y="221"/>
                </a:lnTo>
                <a:lnTo>
                  <a:pt x="6" y="232"/>
                </a:lnTo>
                <a:lnTo>
                  <a:pt x="12" y="242"/>
                </a:lnTo>
                <a:lnTo>
                  <a:pt x="20" y="251"/>
                </a:lnTo>
                <a:lnTo>
                  <a:pt x="29" y="261"/>
                </a:lnTo>
                <a:lnTo>
                  <a:pt x="40" y="267"/>
                </a:lnTo>
                <a:lnTo>
                  <a:pt x="52" y="271"/>
                </a:lnTo>
                <a:lnTo>
                  <a:pt x="63" y="276"/>
                </a:lnTo>
                <a:lnTo>
                  <a:pt x="75" y="277"/>
                </a:lnTo>
                <a:lnTo>
                  <a:pt x="87" y="279"/>
                </a:lnTo>
                <a:lnTo>
                  <a:pt x="99" y="277"/>
                </a:lnTo>
                <a:lnTo>
                  <a:pt x="113" y="274"/>
                </a:lnTo>
                <a:lnTo>
                  <a:pt x="127" y="268"/>
                </a:lnTo>
                <a:lnTo>
                  <a:pt x="141" y="259"/>
                </a:lnTo>
                <a:lnTo>
                  <a:pt x="155" y="248"/>
                </a:lnTo>
                <a:lnTo>
                  <a:pt x="167" y="236"/>
                </a:lnTo>
                <a:lnTo>
                  <a:pt x="179" y="222"/>
                </a:lnTo>
                <a:lnTo>
                  <a:pt x="187" y="207"/>
                </a:lnTo>
                <a:lnTo>
                  <a:pt x="193" y="189"/>
                </a:lnTo>
                <a:lnTo>
                  <a:pt x="194" y="171"/>
                </a:lnTo>
                <a:lnTo>
                  <a:pt x="193" y="152"/>
                </a:lnTo>
                <a:lnTo>
                  <a:pt x="187" y="136"/>
                </a:lnTo>
                <a:lnTo>
                  <a:pt x="177" y="120"/>
                </a:lnTo>
                <a:lnTo>
                  <a:pt x="167" y="108"/>
                </a:lnTo>
                <a:lnTo>
                  <a:pt x="154" y="96"/>
                </a:lnTo>
                <a:lnTo>
                  <a:pt x="140" y="85"/>
                </a:lnTo>
                <a:lnTo>
                  <a:pt x="126" y="78"/>
                </a:lnTo>
                <a:lnTo>
                  <a:pt x="111" y="71"/>
                </a:lnTo>
                <a:lnTo>
                  <a:pt x="97" y="68"/>
                </a:lnTo>
                <a:lnTo>
                  <a:pt x="86" y="67"/>
                </a:lnTo>
                <a:lnTo>
                  <a:pt x="75" y="68"/>
                </a:lnTo>
                <a:lnTo>
                  <a:pt x="63" y="71"/>
                </a:lnTo>
                <a:lnTo>
                  <a:pt x="52" y="76"/>
                </a:lnTo>
                <a:lnTo>
                  <a:pt x="41" y="82"/>
                </a:lnTo>
                <a:lnTo>
                  <a:pt x="31" y="88"/>
                </a:lnTo>
                <a:lnTo>
                  <a:pt x="20" y="97"/>
                </a:lnTo>
                <a:lnTo>
                  <a:pt x="13" y="107"/>
                </a:lnTo>
                <a:lnTo>
                  <a:pt x="6" y="116"/>
                </a:lnTo>
                <a:lnTo>
                  <a:pt x="2" y="128"/>
                </a:lnTo>
                <a:lnTo>
                  <a:pt x="1" y="139"/>
                </a:lnTo>
                <a:lnTo>
                  <a:pt x="2" y="149"/>
                </a:lnTo>
                <a:lnTo>
                  <a:pt x="5" y="160"/>
                </a:lnTo>
                <a:lnTo>
                  <a:pt x="11" y="171"/>
                </a:lnTo>
                <a:lnTo>
                  <a:pt x="18" y="180"/>
                </a:lnTo>
                <a:lnTo>
                  <a:pt x="26" y="187"/>
                </a:lnTo>
                <a:lnTo>
                  <a:pt x="36" y="195"/>
                </a:lnTo>
                <a:lnTo>
                  <a:pt x="47" y="201"/>
                </a:lnTo>
                <a:lnTo>
                  <a:pt x="60" y="206"/>
                </a:lnTo>
                <a:lnTo>
                  <a:pt x="73" y="207"/>
                </a:lnTo>
                <a:lnTo>
                  <a:pt x="86" y="209"/>
                </a:lnTo>
                <a:lnTo>
                  <a:pt x="101" y="207"/>
                </a:lnTo>
                <a:lnTo>
                  <a:pt x="115" y="203"/>
                </a:lnTo>
                <a:lnTo>
                  <a:pt x="131" y="196"/>
                </a:lnTo>
                <a:lnTo>
                  <a:pt x="145" y="187"/>
                </a:lnTo>
                <a:lnTo>
                  <a:pt x="157" y="177"/>
                </a:lnTo>
                <a:lnTo>
                  <a:pt x="170" y="163"/>
                </a:lnTo>
                <a:lnTo>
                  <a:pt x="180" y="149"/>
                </a:lnTo>
                <a:lnTo>
                  <a:pt x="188" y="134"/>
                </a:lnTo>
                <a:lnTo>
                  <a:pt x="193" y="119"/>
                </a:lnTo>
                <a:lnTo>
                  <a:pt x="195" y="102"/>
                </a:lnTo>
                <a:lnTo>
                  <a:pt x="193" y="87"/>
                </a:lnTo>
                <a:lnTo>
                  <a:pt x="188" y="71"/>
                </a:lnTo>
                <a:lnTo>
                  <a:pt x="180" y="57"/>
                </a:lnTo>
                <a:lnTo>
                  <a:pt x="170" y="43"/>
                </a:lnTo>
                <a:lnTo>
                  <a:pt x="157" y="31"/>
                </a:lnTo>
                <a:lnTo>
                  <a:pt x="145" y="21"/>
                </a:lnTo>
                <a:lnTo>
                  <a:pt x="129" y="12"/>
                </a:lnTo>
                <a:lnTo>
                  <a:pt x="115" y="6"/>
                </a:lnTo>
                <a:lnTo>
                  <a:pt x="100" y="2"/>
                </a:lnTo>
                <a:lnTo>
                  <a:pt x="85" y="0"/>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11" name="Text Box 75"/>
          <p:cNvSpPr txBox="1">
            <a:spLocks noChangeArrowheads="1"/>
          </p:cNvSpPr>
          <p:nvPr/>
        </p:nvSpPr>
        <p:spPr bwMode="auto">
          <a:xfrm>
            <a:off x="2051050" y="3343275"/>
            <a:ext cx="361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CCCC"/>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pPr eaLnBrk="1" hangingPunct="1"/>
            <a:r>
              <a:rPr lang="en-US" altLang="en-US" sz="2400">
                <a:solidFill>
                  <a:srgbClr val="FF66CC"/>
                </a:solidFill>
                <a:latin typeface="Arial" pitchFamily="34" charset="0"/>
              </a:rPr>
              <a:t>+</a:t>
            </a:r>
            <a:endParaRPr lang="en-US" altLang="en-US" sz="1800">
              <a:solidFill>
                <a:srgbClr val="FF66CC"/>
              </a:solidFill>
              <a:latin typeface="Arial" pitchFamily="34" charset="0"/>
            </a:endParaRPr>
          </a:p>
        </p:txBody>
      </p:sp>
      <p:sp>
        <p:nvSpPr>
          <p:cNvPr id="14412" name="Text Box 76"/>
          <p:cNvSpPr txBox="1">
            <a:spLocks noChangeArrowheads="1"/>
          </p:cNvSpPr>
          <p:nvPr/>
        </p:nvSpPr>
        <p:spPr bwMode="auto">
          <a:xfrm>
            <a:off x="2600325" y="3343275"/>
            <a:ext cx="361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CCCC"/>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pPr eaLnBrk="1" hangingPunct="1"/>
            <a:r>
              <a:rPr lang="en-US" altLang="en-US" sz="2400">
                <a:solidFill>
                  <a:srgbClr val="FF66CC"/>
                </a:solidFill>
                <a:latin typeface="Arial" pitchFamily="34" charset="0"/>
              </a:rPr>
              <a:t>+</a:t>
            </a:r>
            <a:endParaRPr lang="en-US" altLang="en-US" sz="1800">
              <a:solidFill>
                <a:srgbClr val="FF66CC"/>
              </a:solidFill>
              <a:latin typeface="Arial" pitchFamily="34" charset="0"/>
            </a:endParaRPr>
          </a:p>
        </p:txBody>
      </p:sp>
      <p:sp>
        <p:nvSpPr>
          <p:cNvPr id="14413" name="Text Box 77"/>
          <p:cNvSpPr txBox="1">
            <a:spLocks noChangeArrowheads="1"/>
          </p:cNvSpPr>
          <p:nvPr/>
        </p:nvSpPr>
        <p:spPr bwMode="auto">
          <a:xfrm>
            <a:off x="2051050" y="3929063"/>
            <a:ext cx="361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CCCC"/>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pPr eaLnBrk="1" hangingPunct="1"/>
            <a:r>
              <a:rPr lang="en-US" altLang="en-US" sz="2400">
                <a:solidFill>
                  <a:srgbClr val="FF66CC"/>
                </a:solidFill>
                <a:latin typeface="Arial" pitchFamily="34" charset="0"/>
              </a:rPr>
              <a:t>+</a:t>
            </a:r>
            <a:endParaRPr lang="en-US" altLang="en-US" sz="1800">
              <a:solidFill>
                <a:srgbClr val="FF66CC"/>
              </a:solidFill>
              <a:latin typeface="Arial" pitchFamily="34" charset="0"/>
            </a:endParaRPr>
          </a:p>
        </p:txBody>
      </p:sp>
      <p:sp>
        <p:nvSpPr>
          <p:cNvPr id="14414" name="Text Box 78"/>
          <p:cNvSpPr txBox="1">
            <a:spLocks noChangeArrowheads="1"/>
          </p:cNvSpPr>
          <p:nvPr/>
        </p:nvSpPr>
        <p:spPr bwMode="auto">
          <a:xfrm>
            <a:off x="2600325" y="3929063"/>
            <a:ext cx="361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CCCC"/>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pPr eaLnBrk="1" hangingPunct="1"/>
            <a:r>
              <a:rPr lang="en-US" altLang="en-US" sz="2400">
                <a:solidFill>
                  <a:srgbClr val="FF66CC"/>
                </a:solidFill>
                <a:latin typeface="Arial" pitchFamily="34" charset="0"/>
              </a:rPr>
              <a:t>+</a:t>
            </a:r>
            <a:endParaRPr lang="en-US" altLang="en-US" sz="1800">
              <a:solidFill>
                <a:srgbClr val="FF66CC"/>
              </a:solidFill>
              <a:latin typeface="Arial" pitchFamily="34" charset="0"/>
            </a:endParaRPr>
          </a:p>
        </p:txBody>
      </p:sp>
      <p:sp>
        <p:nvSpPr>
          <p:cNvPr id="14415" name="Text Box 79"/>
          <p:cNvSpPr txBox="1">
            <a:spLocks noChangeArrowheads="1"/>
          </p:cNvSpPr>
          <p:nvPr/>
        </p:nvSpPr>
        <p:spPr bwMode="auto">
          <a:xfrm>
            <a:off x="2314575" y="3175000"/>
            <a:ext cx="45085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CCCC"/>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pPr eaLnBrk="1" hangingPunct="1"/>
            <a:r>
              <a:rPr lang="en-US" altLang="en-US" sz="6000">
                <a:solidFill>
                  <a:schemeClr val="hlink"/>
                </a:solidFill>
                <a:latin typeface="Arial" pitchFamily="34" charset="0"/>
              </a:rPr>
              <a:t>•</a:t>
            </a:r>
            <a:endParaRPr lang="en-US" altLang="en-US" sz="1800" u="sng">
              <a:solidFill>
                <a:srgbClr val="000000"/>
              </a:solidFill>
              <a:latin typeface="Arial" pitchFamily="34" charset="0"/>
            </a:endParaRPr>
          </a:p>
        </p:txBody>
      </p:sp>
      <p:sp>
        <p:nvSpPr>
          <p:cNvPr id="14416" name="Text Box 80"/>
          <p:cNvSpPr txBox="1">
            <a:spLocks noChangeArrowheads="1"/>
          </p:cNvSpPr>
          <p:nvPr/>
        </p:nvSpPr>
        <p:spPr bwMode="auto">
          <a:xfrm>
            <a:off x="2125663" y="3678238"/>
            <a:ext cx="422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CCCC"/>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pPr eaLnBrk="1" hangingPunct="1"/>
            <a:r>
              <a:rPr lang="en-US" altLang="en-US" sz="2400">
                <a:solidFill>
                  <a:schemeClr val="tx1"/>
                </a:solidFill>
                <a:latin typeface="Arial" pitchFamily="34" charset="0"/>
              </a:rPr>
              <a:t>e</a:t>
            </a:r>
            <a:r>
              <a:rPr lang="en-US" altLang="en-US" sz="2400" baseline="30000">
                <a:solidFill>
                  <a:schemeClr val="tx1"/>
                </a:solidFill>
                <a:latin typeface="Arial" pitchFamily="34" charset="0"/>
              </a:rPr>
              <a:t>-</a:t>
            </a:r>
            <a:endParaRPr lang="en-US" altLang="en-US" sz="1800">
              <a:solidFill>
                <a:schemeClr val="tx1"/>
              </a:solidFill>
              <a:latin typeface="Arial" pitchFamily="34" charset="0"/>
            </a:endParaRPr>
          </a:p>
        </p:txBody>
      </p:sp>
      <p:sp>
        <p:nvSpPr>
          <p:cNvPr id="14417" name="Text Box 81"/>
          <p:cNvSpPr txBox="1">
            <a:spLocks noChangeArrowheads="1"/>
          </p:cNvSpPr>
          <p:nvPr/>
        </p:nvSpPr>
        <p:spPr bwMode="auto">
          <a:xfrm>
            <a:off x="1216025" y="4514850"/>
            <a:ext cx="45085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CCCC"/>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pPr eaLnBrk="1" hangingPunct="1"/>
            <a:r>
              <a:rPr lang="en-US" altLang="en-US" sz="6000">
                <a:solidFill>
                  <a:schemeClr val="hlink"/>
                </a:solidFill>
                <a:latin typeface="Arial" pitchFamily="34" charset="0"/>
              </a:rPr>
              <a:t>•</a:t>
            </a:r>
            <a:endParaRPr lang="en-US" altLang="en-US" sz="1800" u="sng">
              <a:solidFill>
                <a:srgbClr val="000000"/>
              </a:solidFill>
              <a:latin typeface="Arial" pitchFamily="34" charset="0"/>
            </a:endParaRPr>
          </a:p>
        </p:txBody>
      </p:sp>
      <p:sp>
        <p:nvSpPr>
          <p:cNvPr id="14418" name="Text Box 82"/>
          <p:cNvSpPr txBox="1">
            <a:spLocks noChangeArrowheads="1"/>
          </p:cNvSpPr>
          <p:nvPr/>
        </p:nvSpPr>
        <p:spPr bwMode="auto">
          <a:xfrm>
            <a:off x="1182688" y="4638675"/>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CCCC"/>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pPr eaLnBrk="1" hangingPunct="1"/>
            <a:endParaRPr lang="en-US" altLang="en-US" sz="1800" u="sng">
              <a:solidFill>
                <a:srgbClr val="000000"/>
              </a:solidFill>
              <a:latin typeface="Arial" pitchFamily="34" charset="0"/>
            </a:endParaRPr>
          </a:p>
        </p:txBody>
      </p:sp>
      <p:sp>
        <p:nvSpPr>
          <p:cNvPr id="14419" name="Line 83"/>
          <p:cNvSpPr>
            <a:spLocks noChangeShapeType="1"/>
          </p:cNvSpPr>
          <p:nvPr/>
        </p:nvSpPr>
        <p:spPr bwMode="auto">
          <a:xfrm flipV="1">
            <a:off x="1519238" y="4514850"/>
            <a:ext cx="379412" cy="419100"/>
          </a:xfrm>
          <a:prstGeom prst="line">
            <a:avLst/>
          </a:prstGeom>
          <a:noFill/>
          <a:ln w="38100">
            <a:solidFill>
              <a:srgbClr val="33CCCC"/>
            </a:solidFill>
            <a:round/>
            <a:headEnd type="none" w="sm" len="sm"/>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420" name="Text Box 84"/>
          <p:cNvSpPr txBox="1">
            <a:spLocks noChangeArrowheads="1"/>
          </p:cNvSpPr>
          <p:nvPr/>
        </p:nvSpPr>
        <p:spPr bwMode="auto">
          <a:xfrm>
            <a:off x="1141413" y="5100638"/>
            <a:ext cx="422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CCCC"/>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pPr eaLnBrk="1" hangingPunct="1"/>
            <a:r>
              <a:rPr lang="en-US" altLang="en-US" sz="2400">
                <a:solidFill>
                  <a:schemeClr val="tx1"/>
                </a:solidFill>
                <a:latin typeface="Arial" pitchFamily="34" charset="0"/>
              </a:rPr>
              <a:t>e</a:t>
            </a:r>
            <a:r>
              <a:rPr lang="en-US" altLang="en-US" sz="2400" baseline="30000">
                <a:solidFill>
                  <a:schemeClr val="tx1"/>
                </a:solidFill>
                <a:latin typeface="Arial" pitchFamily="34" charset="0"/>
              </a:rPr>
              <a:t>-</a:t>
            </a:r>
            <a:endParaRPr lang="en-US" altLang="en-US" sz="1800">
              <a:solidFill>
                <a:schemeClr val="tx1"/>
              </a:solidFill>
              <a:latin typeface="Arial" pitchFamily="34" charset="0"/>
            </a:endParaRPr>
          </a:p>
        </p:txBody>
      </p:sp>
      <p:sp>
        <p:nvSpPr>
          <p:cNvPr id="14421" name="Text Box 85"/>
          <p:cNvSpPr txBox="1">
            <a:spLocks noChangeArrowheads="1"/>
          </p:cNvSpPr>
          <p:nvPr/>
        </p:nvSpPr>
        <p:spPr bwMode="auto">
          <a:xfrm>
            <a:off x="5283200" y="1905000"/>
            <a:ext cx="28590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pPr eaLnBrk="1" hangingPunct="1"/>
            <a:r>
              <a:rPr lang="en-US" altLang="en-US" sz="2400">
                <a:solidFill>
                  <a:schemeClr val="tx1"/>
                </a:solidFill>
                <a:latin typeface="Arial" pitchFamily="34" charset="0"/>
              </a:rPr>
              <a:t>Electrons Pair Off!</a:t>
            </a:r>
          </a:p>
        </p:txBody>
      </p:sp>
      <p:graphicFrame>
        <p:nvGraphicFramePr>
          <p:cNvPr id="14422" name="Object 86"/>
          <p:cNvGraphicFramePr>
            <a:graphicFrameLocks noChangeAspect="1"/>
          </p:cNvGraphicFramePr>
          <p:nvPr/>
        </p:nvGraphicFramePr>
        <p:xfrm>
          <a:off x="4665663" y="3344863"/>
          <a:ext cx="3792537" cy="593725"/>
        </p:xfrm>
        <a:graphic>
          <a:graphicData uri="http://schemas.openxmlformats.org/presentationml/2006/ole">
            <mc:AlternateContent xmlns:mc="http://schemas.openxmlformats.org/markup-compatibility/2006">
              <mc:Choice xmlns:v="urn:schemas-microsoft-com:vml" Requires="v">
                <p:oleObj spid="_x0000_s6156" name="Equation" r:id="rId4" imgW="1460500" imgH="228600" progId="Equation.3">
                  <p:embed/>
                </p:oleObj>
              </mc:Choice>
              <mc:Fallback>
                <p:oleObj name="Equation" r:id="rId4" imgW="1460500" imgH="228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5663" y="3344863"/>
                        <a:ext cx="3792537" cy="59372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423" name="Text Box 87"/>
          <p:cNvSpPr txBox="1">
            <a:spLocks noChangeArrowheads="1"/>
          </p:cNvSpPr>
          <p:nvPr/>
        </p:nvSpPr>
        <p:spPr bwMode="auto">
          <a:xfrm>
            <a:off x="4876800" y="2819400"/>
            <a:ext cx="1708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pPr eaLnBrk="1" hangingPunct="1"/>
            <a:r>
              <a:rPr lang="en-US" altLang="en-US" sz="1800" u="sng">
                <a:solidFill>
                  <a:schemeClr val="tx1"/>
                </a:solidFill>
                <a:latin typeface="Arial" pitchFamily="34" charset="0"/>
              </a:rPr>
              <a:t>BCS Equation</a:t>
            </a:r>
            <a:endParaRPr lang="en-US" altLang="en-US" sz="1800">
              <a:solidFill>
                <a:schemeClr val="tx1"/>
              </a:solidFill>
              <a:latin typeface="Arial" pitchFamily="34" charset="0"/>
            </a:endParaRPr>
          </a:p>
        </p:txBody>
      </p:sp>
      <p:graphicFrame>
        <p:nvGraphicFramePr>
          <p:cNvPr id="14424" name="Object 88"/>
          <p:cNvGraphicFramePr>
            <a:graphicFrameLocks noChangeAspect="1"/>
          </p:cNvGraphicFramePr>
          <p:nvPr/>
        </p:nvGraphicFramePr>
        <p:xfrm>
          <a:off x="4648200" y="4038600"/>
          <a:ext cx="3810000" cy="1371600"/>
        </p:xfrm>
        <a:graphic>
          <a:graphicData uri="http://schemas.openxmlformats.org/presentationml/2006/ole">
            <mc:AlternateContent xmlns:mc="http://schemas.openxmlformats.org/markup-compatibility/2006">
              <mc:Choice xmlns:v="urn:schemas-microsoft-com:vml" Requires="v">
                <p:oleObj spid="_x0000_s6157" name="Equation" r:id="rId6" imgW="1511300" imgH="685800" progId="Equation.3">
                  <p:embed/>
                </p:oleObj>
              </mc:Choice>
              <mc:Fallback>
                <p:oleObj name="Equation" r:id="rId6" imgW="1511300" imgH="6858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8200" y="4038600"/>
                        <a:ext cx="3810000" cy="13716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1259678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609" name="Group 2"/>
          <p:cNvGrpSpPr>
            <a:grpSpLocks/>
          </p:cNvGrpSpPr>
          <p:nvPr/>
        </p:nvGrpSpPr>
        <p:grpSpPr bwMode="auto">
          <a:xfrm>
            <a:off x="2667000" y="1544638"/>
            <a:ext cx="6172200" cy="4994275"/>
            <a:chOff x="1680" y="973"/>
            <a:chExt cx="3888" cy="3146"/>
          </a:xfrm>
        </p:grpSpPr>
        <p:pic>
          <p:nvPicPr>
            <p:cNvPr id="68633" name="Picture 3" descr="scl6"/>
            <p:cNvPicPr>
              <a:picLocks noChangeAspect="1" noChangeArrowheads="1"/>
            </p:cNvPicPr>
            <p:nvPr/>
          </p:nvPicPr>
          <p:blipFill>
            <a:blip r:embed="rId2"/>
            <a:srcRect/>
            <a:stretch>
              <a:fillRect/>
            </a:stretch>
          </p:blipFill>
          <p:spPr bwMode="auto">
            <a:xfrm>
              <a:off x="1680" y="973"/>
              <a:ext cx="3888" cy="2819"/>
            </a:xfrm>
            <a:prstGeom prst="rect">
              <a:avLst/>
            </a:prstGeom>
            <a:noFill/>
            <a:ln w="9525">
              <a:noFill/>
              <a:miter lim="800000"/>
              <a:headEnd/>
              <a:tailEnd/>
            </a:ln>
          </p:spPr>
        </p:pic>
        <p:sp>
          <p:nvSpPr>
            <p:cNvPr id="68634" name="Text Box 4"/>
            <p:cNvSpPr txBox="1">
              <a:spLocks noChangeArrowheads="1"/>
            </p:cNvSpPr>
            <p:nvPr/>
          </p:nvSpPr>
          <p:spPr bwMode="auto">
            <a:xfrm>
              <a:off x="2604" y="3888"/>
              <a:ext cx="1644" cy="231"/>
            </a:xfrm>
            <a:prstGeom prst="rect">
              <a:avLst/>
            </a:prstGeom>
            <a:noFill/>
            <a:ln w="9525">
              <a:noFill/>
              <a:miter lim="800000"/>
              <a:headEnd/>
              <a:tailEnd/>
            </a:ln>
          </p:spPr>
          <p:txBody>
            <a:bodyPr wrap="none">
              <a:spAutoFit/>
            </a:bodyPr>
            <a:lstStyle/>
            <a:p>
              <a:r>
                <a:rPr lang="en-US" altLang="en-US" b="1"/>
                <a:t>Diethyl-cyanine iodide</a:t>
              </a:r>
              <a:endParaRPr lang="en-US" altLang="en-US"/>
            </a:p>
          </p:txBody>
        </p:sp>
      </p:grpSp>
      <p:pic>
        <p:nvPicPr>
          <p:cNvPr id="68610" name="Picture 5" descr="scl5"/>
          <p:cNvPicPr>
            <a:picLocks noChangeAspect="1" noChangeArrowheads="1"/>
          </p:cNvPicPr>
          <p:nvPr/>
        </p:nvPicPr>
        <p:blipFill>
          <a:blip r:embed="rId3"/>
          <a:srcRect/>
          <a:stretch>
            <a:fillRect/>
          </a:stretch>
        </p:blipFill>
        <p:spPr bwMode="auto">
          <a:xfrm>
            <a:off x="838200" y="1266825"/>
            <a:ext cx="1343025" cy="4752975"/>
          </a:xfrm>
          <a:prstGeom prst="rect">
            <a:avLst/>
          </a:prstGeom>
          <a:noFill/>
          <a:ln w="9525">
            <a:noFill/>
            <a:miter lim="800000"/>
            <a:headEnd/>
            <a:tailEnd/>
          </a:ln>
        </p:spPr>
      </p:pic>
      <p:sp>
        <p:nvSpPr>
          <p:cNvPr id="68611" name="Rectangle 6"/>
          <p:cNvSpPr>
            <a:spLocks noGrp="1" noChangeArrowheads="1"/>
          </p:cNvSpPr>
          <p:nvPr>
            <p:ph type="title" idx="4294967295"/>
          </p:nvPr>
        </p:nvSpPr>
        <p:spPr>
          <a:xfrm>
            <a:off x="457200" y="274638"/>
            <a:ext cx="8229600" cy="944562"/>
          </a:xfrm>
        </p:spPr>
        <p:txBody>
          <a:bodyPr/>
          <a:lstStyle/>
          <a:p>
            <a:r>
              <a:rPr lang="en-US" altLang="en-US" sz="4000" smtClean="0">
                <a:latin typeface="Comic Sans MS" pitchFamily="66" charset="0"/>
              </a:rPr>
              <a:t>Little, 1963</a:t>
            </a:r>
            <a:endParaRPr lang="en-US" altLang="en-US" smtClean="0"/>
          </a:p>
        </p:txBody>
      </p:sp>
      <p:sp>
        <p:nvSpPr>
          <p:cNvPr id="68612" name="Oval 7"/>
          <p:cNvSpPr>
            <a:spLocks noChangeArrowheads="1"/>
          </p:cNvSpPr>
          <p:nvPr/>
        </p:nvSpPr>
        <p:spPr bwMode="auto">
          <a:xfrm>
            <a:off x="1385888" y="3886200"/>
            <a:ext cx="152400" cy="152400"/>
          </a:xfrm>
          <a:prstGeom prst="ellipse">
            <a:avLst/>
          </a:prstGeom>
          <a:solidFill>
            <a:srgbClr val="0000FF"/>
          </a:solidFill>
          <a:ln w="9525">
            <a:noFill/>
            <a:round/>
            <a:headEnd/>
            <a:tailEnd/>
          </a:ln>
        </p:spPr>
        <p:txBody>
          <a:bodyPr wrap="none" anchor="ctr"/>
          <a:lstStyle/>
          <a:p>
            <a:endParaRPr lang="en-US" altLang="en-US"/>
          </a:p>
        </p:txBody>
      </p:sp>
      <p:sp>
        <p:nvSpPr>
          <p:cNvPr id="68613" name="Oval 8"/>
          <p:cNvSpPr>
            <a:spLocks noChangeArrowheads="1"/>
          </p:cNvSpPr>
          <p:nvPr/>
        </p:nvSpPr>
        <p:spPr bwMode="auto">
          <a:xfrm>
            <a:off x="1385888" y="3200400"/>
            <a:ext cx="152400" cy="152400"/>
          </a:xfrm>
          <a:prstGeom prst="ellipse">
            <a:avLst/>
          </a:prstGeom>
          <a:solidFill>
            <a:srgbClr val="0000FF"/>
          </a:solidFill>
          <a:ln w="9525">
            <a:noFill/>
            <a:round/>
            <a:headEnd/>
            <a:tailEnd/>
          </a:ln>
        </p:spPr>
        <p:txBody>
          <a:bodyPr wrap="none" anchor="ctr"/>
          <a:lstStyle/>
          <a:p>
            <a:endParaRPr lang="en-US" altLang="en-US"/>
          </a:p>
        </p:txBody>
      </p:sp>
      <p:grpSp>
        <p:nvGrpSpPr>
          <p:cNvPr id="68614" name="Group 9"/>
          <p:cNvGrpSpPr>
            <a:grpSpLocks/>
          </p:cNvGrpSpPr>
          <p:nvPr/>
        </p:nvGrpSpPr>
        <p:grpSpPr bwMode="auto">
          <a:xfrm>
            <a:off x="1143000" y="2971800"/>
            <a:ext cx="304800" cy="1555750"/>
            <a:chOff x="720" y="1872"/>
            <a:chExt cx="192" cy="980"/>
          </a:xfrm>
        </p:grpSpPr>
        <p:sp>
          <p:nvSpPr>
            <p:cNvPr id="68630" name="Text Box 10"/>
            <p:cNvSpPr txBox="1">
              <a:spLocks noChangeArrowheads="1"/>
            </p:cNvSpPr>
            <p:nvPr/>
          </p:nvSpPr>
          <p:spPr bwMode="auto">
            <a:xfrm>
              <a:off x="720" y="2640"/>
              <a:ext cx="192" cy="212"/>
            </a:xfrm>
            <a:prstGeom prst="rect">
              <a:avLst/>
            </a:prstGeom>
            <a:noFill/>
            <a:ln w="9525">
              <a:noFill/>
              <a:miter lim="800000"/>
              <a:headEnd/>
              <a:tailEnd/>
            </a:ln>
          </p:spPr>
          <p:txBody>
            <a:bodyPr>
              <a:spAutoFit/>
            </a:bodyPr>
            <a:lstStyle/>
            <a:p>
              <a:r>
                <a:rPr lang="en-US" altLang="en-US" sz="2400" b="1" baseline="-25000">
                  <a:solidFill>
                    <a:srgbClr val="FF3300"/>
                  </a:solidFill>
                </a:rPr>
                <a:t>+</a:t>
              </a:r>
              <a:endParaRPr lang="en-US" altLang="en-US"/>
            </a:p>
          </p:txBody>
        </p:sp>
        <p:sp>
          <p:nvSpPr>
            <p:cNvPr id="68631" name="Text Box 11"/>
            <p:cNvSpPr txBox="1">
              <a:spLocks noChangeArrowheads="1"/>
            </p:cNvSpPr>
            <p:nvPr/>
          </p:nvSpPr>
          <p:spPr bwMode="auto">
            <a:xfrm>
              <a:off x="720" y="2256"/>
              <a:ext cx="192" cy="212"/>
            </a:xfrm>
            <a:prstGeom prst="rect">
              <a:avLst/>
            </a:prstGeom>
            <a:noFill/>
            <a:ln w="9525">
              <a:noFill/>
              <a:miter lim="800000"/>
              <a:headEnd/>
              <a:tailEnd/>
            </a:ln>
          </p:spPr>
          <p:txBody>
            <a:bodyPr>
              <a:spAutoFit/>
            </a:bodyPr>
            <a:lstStyle/>
            <a:p>
              <a:r>
                <a:rPr lang="en-US" altLang="en-US" sz="2400" b="1" baseline="-25000">
                  <a:solidFill>
                    <a:srgbClr val="FF3300"/>
                  </a:solidFill>
                </a:rPr>
                <a:t>+</a:t>
              </a:r>
              <a:endParaRPr lang="en-US" altLang="en-US"/>
            </a:p>
          </p:txBody>
        </p:sp>
        <p:sp>
          <p:nvSpPr>
            <p:cNvPr id="68632" name="Text Box 12"/>
            <p:cNvSpPr txBox="1">
              <a:spLocks noChangeArrowheads="1"/>
            </p:cNvSpPr>
            <p:nvPr/>
          </p:nvSpPr>
          <p:spPr bwMode="auto">
            <a:xfrm>
              <a:off x="720" y="1872"/>
              <a:ext cx="192" cy="212"/>
            </a:xfrm>
            <a:prstGeom prst="rect">
              <a:avLst/>
            </a:prstGeom>
            <a:noFill/>
            <a:ln w="9525">
              <a:noFill/>
              <a:miter lim="800000"/>
              <a:headEnd/>
              <a:tailEnd/>
            </a:ln>
          </p:spPr>
          <p:txBody>
            <a:bodyPr>
              <a:spAutoFit/>
            </a:bodyPr>
            <a:lstStyle/>
            <a:p>
              <a:r>
                <a:rPr lang="en-US" altLang="en-US" sz="2400" b="1" baseline="-25000">
                  <a:solidFill>
                    <a:srgbClr val="FF3300"/>
                  </a:solidFill>
                </a:rPr>
                <a:t>+</a:t>
              </a:r>
              <a:endParaRPr lang="en-US" altLang="en-US"/>
            </a:p>
          </p:txBody>
        </p:sp>
      </p:grpSp>
      <p:grpSp>
        <p:nvGrpSpPr>
          <p:cNvPr id="68615" name="Group 13"/>
          <p:cNvGrpSpPr>
            <a:grpSpLocks/>
          </p:cNvGrpSpPr>
          <p:nvPr/>
        </p:nvGrpSpPr>
        <p:grpSpPr bwMode="auto">
          <a:xfrm>
            <a:off x="1495425" y="2819400"/>
            <a:ext cx="304800" cy="1555750"/>
            <a:chOff x="720" y="1872"/>
            <a:chExt cx="192" cy="980"/>
          </a:xfrm>
        </p:grpSpPr>
        <p:sp>
          <p:nvSpPr>
            <p:cNvPr id="68627" name="Text Box 14"/>
            <p:cNvSpPr txBox="1">
              <a:spLocks noChangeArrowheads="1"/>
            </p:cNvSpPr>
            <p:nvPr/>
          </p:nvSpPr>
          <p:spPr bwMode="auto">
            <a:xfrm>
              <a:off x="720" y="2640"/>
              <a:ext cx="192" cy="212"/>
            </a:xfrm>
            <a:prstGeom prst="rect">
              <a:avLst/>
            </a:prstGeom>
            <a:noFill/>
            <a:ln w="9525">
              <a:noFill/>
              <a:miter lim="800000"/>
              <a:headEnd/>
              <a:tailEnd/>
            </a:ln>
          </p:spPr>
          <p:txBody>
            <a:bodyPr>
              <a:spAutoFit/>
            </a:bodyPr>
            <a:lstStyle/>
            <a:p>
              <a:r>
                <a:rPr lang="en-US" altLang="en-US" sz="2400" b="1" baseline="-25000">
                  <a:solidFill>
                    <a:srgbClr val="FF3300"/>
                  </a:solidFill>
                </a:rPr>
                <a:t>+</a:t>
              </a:r>
              <a:endParaRPr lang="en-US" altLang="en-US"/>
            </a:p>
          </p:txBody>
        </p:sp>
        <p:sp>
          <p:nvSpPr>
            <p:cNvPr id="68628" name="Text Box 15"/>
            <p:cNvSpPr txBox="1">
              <a:spLocks noChangeArrowheads="1"/>
            </p:cNvSpPr>
            <p:nvPr/>
          </p:nvSpPr>
          <p:spPr bwMode="auto">
            <a:xfrm>
              <a:off x="720" y="2256"/>
              <a:ext cx="192" cy="212"/>
            </a:xfrm>
            <a:prstGeom prst="rect">
              <a:avLst/>
            </a:prstGeom>
            <a:noFill/>
            <a:ln w="9525">
              <a:noFill/>
              <a:miter lim="800000"/>
              <a:headEnd/>
              <a:tailEnd/>
            </a:ln>
          </p:spPr>
          <p:txBody>
            <a:bodyPr>
              <a:spAutoFit/>
            </a:bodyPr>
            <a:lstStyle/>
            <a:p>
              <a:r>
                <a:rPr lang="en-US" altLang="en-US" sz="2400" b="1" baseline="-25000">
                  <a:solidFill>
                    <a:srgbClr val="FF3300"/>
                  </a:solidFill>
                </a:rPr>
                <a:t>+</a:t>
              </a:r>
              <a:endParaRPr lang="en-US" altLang="en-US"/>
            </a:p>
          </p:txBody>
        </p:sp>
        <p:sp>
          <p:nvSpPr>
            <p:cNvPr id="68629" name="Text Box 16"/>
            <p:cNvSpPr txBox="1">
              <a:spLocks noChangeArrowheads="1"/>
            </p:cNvSpPr>
            <p:nvPr/>
          </p:nvSpPr>
          <p:spPr bwMode="auto">
            <a:xfrm>
              <a:off x="720" y="1872"/>
              <a:ext cx="192" cy="212"/>
            </a:xfrm>
            <a:prstGeom prst="rect">
              <a:avLst/>
            </a:prstGeom>
            <a:noFill/>
            <a:ln w="9525">
              <a:noFill/>
              <a:miter lim="800000"/>
              <a:headEnd/>
              <a:tailEnd/>
            </a:ln>
          </p:spPr>
          <p:txBody>
            <a:bodyPr>
              <a:spAutoFit/>
            </a:bodyPr>
            <a:lstStyle/>
            <a:p>
              <a:r>
                <a:rPr lang="en-US" altLang="en-US" sz="2400" b="1" baseline="-25000">
                  <a:solidFill>
                    <a:srgbClr val="FF3300"/>
                  </a:solidFill>
                </a:rPr>
                <a:t>+</a:t>
              </a:r>
              <a:endParaRPr lang="en-US" altLang="en-US"/>
            </a:p>
          </p:txBody>
        </p:sp>
      </p:grpSp>
      <p:grpSp>
        <p:nvGrpSpPr>
          <p:cNvPr id="68616" name="Group 17"/>
          <p:cNvGrpSpPr>
            <a:grpSpLocks/>
          </p:cNvGrpSpPr>
          <p:nvPr/>
        </p:nvGrpSpPr>
        <p:grpSpPr bwMode="auto">
          <a:xfrm>
            <a:off x="762000" y="2971800"/>
            <a:ext cx="304800" cy="1676400"/>
            <a:chOff x="480" y="1872"/>
            <a:chExt cx="192" cy="1056"/>
          </a:xfrm>
        </p:grpSpPr>
        <p:sp>
          <p:nvSpPr>
            <p:cNvPr id="68624" name="Text Box 18"/>
            <p:cNvSpPr txBox="1">
              <a:spLocks noChangeArrowheads="1"/>
            </p:cNvSpPr>
            <p:nvPr/>
          </p:nvSpPr>
          <p:spPr bwMode="auto">
            <a:xfrm>
              <a:off x="480" y="1872"/>
              <a:ext cx="192" cy="288"/>
            </a:xfrm>
            <a:prstGeom prst="rect">
              <a:avLst/>
            </a:prstGeom>
            <a:noFill/>
            <a:ln w="9525">
              <a:noFill/>
              <a:miter lim="800000"/>
              <a:headEnd/>
              <a:tailEnd/>
            </a:ln>
          </p:spPr>
          <p:txBody>
            <a:bodyPr>
              <a:spAutoFit/>
            </a:bodyPr>
            <a:lstStyle/>
            <a:p>
              <a:r>
                <a:rPr lang="en-US" altLang="en-US" sz="2400" b="1">
                  <a:solidFill>
                    <a:schemeClr val="accent2"/>
                  </a:solidFill>
                </a:rPr>
                <a:t>-</a:t>
              </a:r>
              <a:endParaRPr lang="en-US" altLang="en-US"/>
            </a:p>
          </p:txBody>
        </p:sp>
        <p:sp>
          <p:nvSpPr>
            <p:cNvPr id="68625" name="Text Box 19"/>
            <p:cNvSpPr txBox="1">
              <a:spLocks noChangeArrowheads="1"/>
            </p:cNvSpPr>
            <p:nvPr/>
          </p:nvSpPr>
          <p:spPr bwMode="auto">
            <a:xfrm>
              <a:off x="480" y="2256"/>
              <a:ext cx="192" cy="288"/>
            </a:xfrm>
            <a:prstGeom prst="rect">
              <a:avLst/>
            </a:prstGeom>
            <a:noFill/>
            <a:ln w="9525">
              <a:noFill/>
              <a:miter lim="800000"/>
              <a:headEnd/>
              <a:tailEnd/>
            </a:ln>
          </p:spPr>
          <p:txBody>
            <a:bodyPr>
              <a:spAutoFit/>
            </a:bodyPr>
            <a:lstStyle/>
            <a:p>
              <a:r>
                <a:rPr lang="en-US" altLang="en-US" sz="2400" b="1">
                  <a:solidFill>
                    <a:schemeClr val="accent2"/>
                  </a:solidFill>
                </a:rPr>
                <a:t>-</a:t>
              </a:r>
              <a:endParaRPr lang="en-US" altLang="en-US"/>
            </a:p>
          </p:txBody>
        </p:sp>
        <p:sp>
          <p:nvSpPr>
            <p:cNvPr id="68626" name="Text Box 20"/>
            <p:cNvSpPr txBox="1">
              <a:spLocks noChangeArrowheads="1"/>
            </p:cNvSpPr>
            <p:nvPr/>
          </p:nvSpPr>
          <p:spPr bwMode="auto">
            <a:xfrm>
              <a:off x="480" y="2640"/>
              <a:ext cx="192" cy="288"/>
            </a:xfrm>
            <a:prstGeom prst="rect">
              <a:avLst/>
            </a:prstGeom>
            <a:noFill/>
            <a:ln w="9525">
              <a:noFill/>
              <a:miter lim="800000"/>
              <a:headEnd/>
              <a:tailEnd/>
            </a:ln>
          </p:spPr>
          <p:txBody>
            <a:bodyPr>
              <a:spAutoFit/>
            </a:bodyPr>
            <a:lstStyle/>
            <a:p>
              <a:r>
                <a:rPr lang="en-US" altLang="en-US" sz="2400" b="1">
                  <a:solidFill>
                    <a:schemeClr val="accent2"/>
                  </a:solidFill>
                </a:rPr>
                <a:t>-</a:t>
              </a:r>
              <a:endParaRPr lang="en-US" altLang="en-US"/>
            </a:p>
          </p:txBody>
        </p:sp>
      </p:grpSp>
      <p:grpSp>
        <p:nvGrpSpPr>
          <p:cNvPr id="68617" name="Group 21"/>
          <p:cNvGrpSpPr>
            <a:grpSpLocks/>
          </p:cNvGrpSpPr>
          <p:nvPr/>
        </p:nvGrpSpPr>
        <p:grpSpPr bwMode="auto">
          <a:xfrm>
            <a:off x="1838325" y="2805113"/>
            <a:ext cx="304800" cy="1676400"/>
            <a:chOff x="480" y="1872"/>
            <a:chExt cx="192" cy="1056"/>
          </a:xfrm>
        </p:grpSpPr>
        <p:sp>
          <p:nvSpPr>
            <p:cNvPr id="68621" name="Text Box 22"/>
            <p:cNvSpPr txBox="1">
              <a:spLocks noChangeArrowheads="1"/>
            </p:cNvSpPr>
            <p:nvPr/>
          </p:nvSpPr>
          <p:spPr bwMode="auto">
            <a:xfrm>
              <a:off x="480" y="1872"/>
              <a:ext cx="192" cy="288"/>
            </a:xfrm>
            <a:prstGeom prst="rect">
              <a:avLst/>
            </a:prstGeom>
            <a:noFill/>
            <a:ln w="9525">
              <a:noFill/>
              <a:miter lim="800000"/>
              <a:headEnd/>
              <a:tailEnd/>
            </a:ln>
          </p:spPr>
          <p:txBody>
            <a:bodyPr>
              <a:spAutoFit/>
            </a:bodyPr>
            <a:lstStyle/>
            <a:p>
              <a:r>
                <a:rPr lang="en-US" altLang="en-US" sz="2400" b="1">
                  <a:solidFill>
                    <a:schemeClr val="accent2"/>
                  </a:solidFill>
                </a:rPr>
                <a:t>-</a:t>
              </a:r>
              <a:endParaRPr lang="en-US" altLang="en-US"/>
            </a:p>
          </p:txBody>
        </p:sp>
        <p:sp>
          <p:nvSpPr>
            <p:cNvPr id="68622" name="Text Box 23"/>
            <p:cNvSpPr txBox="1">
              <a:spLocks noChangeArrowheads="1"/>
            </p:cNvSpPr>
            <p:nvPr/>
          </p:nvSpPr>
          <p:spPr bwMode="auto">
            <a:xfrm>
              <a:off x="480" y="2256"/>
              <a:ext cx="192" cy="288"/>
            </a:xfrm>
            <a:prstGeom prst="rect">
              <a:avLst/>
            </a:prstGeom>
            <a:noFill/>
            <a:ln w="9525">
              <a:noFill/>
              <a:miter lim="800000"/>
              <a:headEnd/>
              <a:tailEnd/>
            </a:ln>
          </p:spPr>
          <p:txBody>
            <a:bodyPr>
              <a:spAutoFit/>
            </a:bodyPr>
            <a:lstStyle/>
            <a:p>
              <a:r>
                <a:rPr lang="en-US" altLang="en-US" sz="2400" b="1">
                  <a:solidFill>
                    <a:schemeClr val="accent2"/>
                  </a:solidFill>
                </a:rPr>
                <a:t>-</a:t>
              </a:r>
              <a:endParaRPr lang="en-US" altLang="en-US"/>
            </a:p>
          </p:txBody>
        </p:sp>
        <p:sp>
          <p:nvSpPr>
            <p:cNvPr id="68623" name="Text Box 24"/>
            <p:cNvSpPr txBox="1">
              <a:spLocks noChangeArrowheads="1"/>
            </p:cNvSpPr>
            <p:nvPr/>
          </p:nvSpPr>
          <p:spPr bwMode="auto">
            <a:xfrm>
              <a:off x="480" y="2640"/>
              <a:ext cx="192" cy="288"/>
            </a:xfrm>
            <a:prstGeom prst="rect">
              <a:avLst/>
            </a:prstGeom>
            <a:noFill/>
            <a:ln w="9525">
              <a:noFill/>
              <a:miter lim="800000"/>
              <a:headEnd/>
              <a:tailEnd/>
            </a:ln>
          </p:spPr>
          <p:txBody>
            <a:bodyPr>
              <a:spAutoFit/>
            </a:bodyPr>
            <a:lstStyle/>
            <a:p>
              <a:r>
                <a:rPr lang="en-US" altLang="en-US" sz="2400" b="1">
                  <a:solidFill>
                    <a:schemeClr val="accent2"/>
                  </a:solidFill>
                </a:rPr>
                <a:t>-</a:t>
              </a:r>
              <a:endParaRPr lang="en-US" altLang="en-US"/>
            </a:p>
          </p:txBody>
        </p:sp>
      </p:grpSp>
      <p:grpSp>
        <p:nvGrpSpPr>
          <p:cNvPr id="68618" name="Group 25"/>
          <p:cNvGrpSpPr>
            <a:grpSpLocks/>
          </p:cNvGrpSpPr>
          <p:nvPr/>
        </p:nvGrpSpPr>
        <p:grpSpPr bwMode="auto">
          <a:xfrm>
            <a:off x="3581400" y="4710113"/>
            <a:ext cx="4481513" cy="962025"/>
            <a:chOff x="2256" y="2967"/>
            <a:chExt cx="2823" cy="606"/>
          </a:xfrm>
        </p:grpSpPr>
        <p:sp>
          <p:nvSpPr>
            <p:cNvPr id="68619" name="Oval 26"/>
            <p:cNvSpPr>
              <a:spLocks noChangeArrowheads="1"/>
            </p:cNvSpPr>
            <p:nvPr/>
          </p:nvSpPr>
          <p:spPr bwMode="auto">
            <a:xfrm>
              <a:off x="2256" y="3333"/>
              <a:ext cx="1152" cy="240"/>
            </a:xfrm>
            <a:prstGeom prst="ellipse">
              <a:avLst/>
            </a:prstGeom>
            <a:noFill/>
            <a:ln w="25400">
              <a:solidFill>
                <a:srgbClr val="008000"/>
              </a:solidFill>
              <a:round/>
              <a:headEnd/>
              <a:tailEnd/>
            </a:ln>
          </p:spPr>
          <p:txBody>
            <a:bodyPr wrap="none" anchor="ctr"/>
            <a:lstStyle/>
            <a:p>
              <a:endParaRPr lang="en-US" altLang="en-US"/>
            </a:p>
          </p:txBody>
        </p:sp>
        <p:sp>
          <p:nvSpPr>
            <p:cNvPr id="68620" name="Oval 27"/>
            <p:cNvSpPr>
              <a:spLocks noChangeArrowheads="1"/>
            </p:cNvSpPr>
            <p:nvPr/>
          </p:nvSpPr>
          <p:spPr bwMode="auto">
            <a:xfrm>
              <a:off x="3927" y="2967"/>
              <a:ext cx="1152" cy="240"/>
            </a:xfrm>
            <a:prstGeom prst="ellipse">
              <a:avLst/>
            </a:prstGeom>
            <a:noFill/>
            <a:ln w="25400">
              <a:solidFill>
                <a:srgbClr val="008000"/>
              </a:solidFill>
              <a:round/>
              <a:headEnd/>
              <a:tailEnd/>
            </a:ln>
          </p:spPr>
          <p:txBody>
            <a:bodyPr wrap="none" anchor="ctr"/>
            <a:lstStyle/>
            <a:p>
              <a:endParaRPr lang="en-US" altLang="en-US"/>
            </a:p>
          </p:txBody>
        </p:sp>
      </p:gr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p:cNvSpPr>
            <a:spLocks noGrp="1"/>
          </p:cNvSpPr>
          <p:nvPr>
            <p:ph type="title" idx="4294967295"/>
          </p:nvPr>
        </p:nvSpPr>
        <p:spPr/>
        <p:txBody>
          <a:bodyPr/>
          <a:lstStyle/>
          <a:p>
            <a:pPr eaLnBrk="1" hangingPunct="1"/>
            <a:r>
              <a:rPr lang="en-US" altLang="en-US" smtClean="0"/>
              <a:t>Polysulfur Nitride, (SN</a:t>
            </a:r>
            <a:r>
              <a:rPr lang="en-US" altLang="en-US" sz="3600" smtClean="0"/>
              <a:t>x</a:t>
            </a:r>
            <a:r>
              <a:rPr lang="en-US" altLang="en-US" smtClean="0"/>
              <a:t>)</a:t>
            </a:r>
          </a:p>
        </p:txBody>
      </p:sp>
      <p:pic>
        <p:nvPicPr>
          <p:cNvPr id="69634" name="Picture 2"/>
          <p:cNvPicPr>
            <a:picLocks noChangeAspect="1" noChangeArrowheads="1"/>
          </p:cNvPicPr>
          <p:nvPr/>
        </p:nvPicPr>
        <p:blipFill>
          <a:blip r:embed="rId2"/>
          <a:srcRect/>
          <a:stretch>
            <a:fillRect/>
          </a:stretch>
        </p:blipFill>
        <p:spPr bwMode="auto">
          <a:xfrm>
            <a:off x="533400" y="1371600"/>
            <a:ext cx="3124200" cy="4881563"/>
          </a:xfrm>
          <a:prstGeom prst="rect">
            <a:avLst/>
          </a:prstGeom>
          <a:noFill/>
          <a:ln w="9525">
            <a:noFill/>
            <a:miter lim="800000"/>
            <a:headEnd/>
            <a:tailEnd/>
          </a:ln>
        </p:spPr>
      </p:pic>
      <p:pic>
        <p:nvPicPr>
          <p:cNvPr id="69635" name="Picture 3"/>
          <p:cNvPicPr>
            <a:picLocks noChangeAspect="1" noChangeArrowheads="1"/>
          </p:cNvPicPr>
          <p:nvPr/>
        </p:nvPicPr>
        <p:blipFill>
          <a:blip r:embed="rId3"/>
          <a:srcRect/>
          <a:stretch>
            <a:fillRect/>
          </a:stretch>
        </p:blipFill>
        <p:spPr bwMode="auto">
          <a:xfrm>
            <a:off x="3810000" y="5334000"/>
            <a:ext cx="4772025" cy="1447800"/>
          </a:xfrm>
          <a:prstGeom prst="rect">
            <a:avLst/>
          </a:prstGeom>
          <a:noFill/>
          <a:ln w="9525">
            <a:noFill/>
            <a:miter lim="800000"/>
            <a:headEnd/>
            <a:tailEnd/>
          </a:ln>
        </p:spPr>
      </p:pic>
      <p:sp>
        <p:nvSpPr>
          <p:cNvPr id="69636" name="TextBox 2"/>
          <p:cNvSpPr txBox="1">
            <a:spLocks noChangeArrowheads="1"/>
          </p:cNvSpPr>
          <p:nvPr/>
        </p:nvSpPr>
        <p:spPr bwMode="auto">
          <a:xfrm>
            <a:off x="4648200" y="1295400"/>
            <a:ext cx="3352800" cy="923925"/>
          </a:xfrm>
          <a:prstGeom prst="rect">
            <a:avLst/>
          </a:prstGeom>
          <a:noFill/>
          <a:ln w="9525">
            <a:noFill/>
            <a:miter lim="800000"/>
            <a:headEnd/>
            <a:tailEnd/>
          </a:ln>
        </p:spPr>
        <p:txBody>
          <a:bodyPr>
            <a:spAutoFit/>
          </a:bodyPr>
          <a:lstStyle/>
          <a:p>
            <a:r>
              <a:rPr lang="en-US" altLang="en-US"/>
              <a:t>F. B. Burt (1910)</a:t>
            </a:r>
          </a:p>
          <a:p>
            <a:r>
              <a:rPr lang="en-US" altLang="en-US"/>
              <a:t>M. Boudeulle (1974)</a:t>
            </a:r>
          </a:p>
          <a:p>
            <a:r>
              <a:rPr lang="en-US" altLang="en-US"/>
              <a:t>G. B. Street (1974)</a:t>
            </a:r>
          </a:p>
        </p:txBody>
      </p:sp>
      <p:pic>
        <p:nvPicPr>
          <p:cNvPr id="69637" name="Picture 4"/>
          <p:cNvPicPr>
            <a:picLocks noChangeAspect="1" noChangeArrowheads="1"/>
          </p:cNvPicPr>
          <p:nvPr/>
        </p:nvPicPr>
        <p:blipFill>
          <a:blip r:embed="rId4"/>
          <a:srcRect/>
          <a:stretch>
            <a:fillRect/>
          </a:stretch>
        </p:blipFill>
        <p:spPr bwMode="auto">
          <a:xfrm>
            <a:off x="4095750" y="2438400"/>
            <a:ext cx="2228850" cy="2590800"/>
          </a:xfrm>
          <a:prstGeom prst="rect">
            <a:avLst/>
          </a:prstGeom>
          <a:noFill/>
          <a:ln w="9525">
            <a:noFill/>
            <a:miter lim="800000"/>
            <a:headEnd/>
            <a:tailEnd/>
          </a:ln>
        </p:spPr>
      </p:pic>
      <p:pic>
        <p:nvPicPr>
          <p:cNvPr id="69638" name="Picture 5"/>
          <p:cNvPicPr>
            <a:picLocks noChangeAspect="1" noChangeArrowheads="1"/>
          </p:cNvPicPr>
          <p:nvPr/>
        </p:nvPicPr>
        <p:blipFill>
          <a:blip r:embed="rId5"/>
          <a:srcRect/>
          <a:stretch>
            <a:fillRect/>
          </a:stretch>
        </p:blipFill>
        <p:spPr bwMode="auto">
          <a:xfrm>
            <a:off x="6535738" y="2895600"/>
            <a:ext cx="2074862" cy="1590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2"/>
          <p:cNvPicPr>
            <a:picLocks noChangeAspect="1" noChangeArrowheads="1"/>
          </p:cNvPicPr>
          <p:nvPr/>
        </p:nvPicPr>
        <p:blipFill>
          <a:blip r:embed="rId2"/>
          <a:srcRect/>
          <a:stretch>
            <a:fillRect/>
          </a:stretch>
        </p:blipFill>
        <p:spPr bwMode="auto">
          <a:xfrm>
            <a:off x="244475" y="30163"/>
            <a:ext cx="8655050" cy="2400300"/>
          </a:xfrm>
          <a:prstGeom prst="rect">
            <a:avLst/>
          </a:prstGeom>
          <a:noFill/>
          <a:ln w="9525">
            <a:noFill/>
            <a:miter lim="800000"/>
            <a:headEnd/>
            <a:tailEnd/>
          </a:ln>
        </p:spPr>
      </p:pic>
      <p:pic>
        <p:nvPicPr>
          <p:cNvPr id="70658" name="Picture 4"/>
          <p:cNvPicPr>
            <a:picLocks noChangeAspect="1" noChangeArrowheads="1"/>
          </p:cNvPicPr>
          <p:nvPr/>
        </p:nvPicPr>
        <p:blipFill>
          <a:blip r:embed="rId3"/>
          <a:srcRect/>
          <a:stretch>
            <a:fillRect/>
          </a:stretch>
        </p:blipFill>
        <p:spPr bwMode="auto">
          <a:xfrm>
            <a:off x="533400" y="3038475"/>
            <a:ext cx="3341688" cy="3514725"/>
          </a:xfrm>
          <a:prstGeom prst="rect">
            <a:avLst/>
          </a:prstGeom>
          <a:noFill/>
          <a:ln w="9525">
            <a:noFill/>
            <a:miter lim="800000"/>
            <a:headEnd/>
            <a:tailEnd/>
          </a:ln>
        </p:spPr>
      </p:pic>
      <p:pic>
        <p:nvPicPr>
          <p:cNvPr id="70659" name="Picture 2"/>
          <p:cNvPicPr>
            <a:picLocks noChangeAspect="1" noChangeArrowheads="1"/>
          </p:cNvPicPr>
          <p:nvPr/>
        </p:nvPicPr>
        <p:blipFill>
          <a:blip r:embed="rId4"/>
          <a:srcRect/>
          <a:stretch>
            <a:fillRect/>
          </a:stretch>
        </p:blipFill>
        <p:spPr bwMode="auto">
          <a:xfrm>
            <a:off x="4814888" y="3352800"/>
            <a:ext cx="3338512" cy="3124200"/>
          </a:xfrm>
          <a:prstGeom prst="rect">
            <a:avLst/>
          </a:prstGeom>
          <a:noFill/>
          <a:ln w="9525">
            <a:noFill/>
            <a:miter lim="800000"/>
            <a:headEnd/>
            <a:tailEnd/>
          </a:ln>
        </p:spPr>
      </p:pic>
      <p:sp>
        <p:nvSpPr>
          <p:cNvPr id="70660" name="TextBox 2"/>
          <p:cNvSpPr txBox="1">
            <a:spLocks noChangeArrowheads="1"/>
          </p:cNvSpPr>
          <p:nvPr/>
        </p:nvSpPr>
        <p:spPr bwMode="auto">
          <a:xfrm>
            <a:off x="1401763" y="2678113"/>
            <a:ext cx="1570037" cy="369887"/>
          </a:xfrm>
          <a:prstGeom prst="rect">
            <a:avLst/>
          </a:prstGeom>
          <a:noFill/>
          <a:ln w="9525">
            <a:noFill/>
            <a:miter lim="800000"/>
            <a:headEnd/>
            <a:tailEnd/>
          </a:ln>
        </p:spPr>
        <p:txBody>
          <a:bodyPr wrap="none">
            <a:spAutoFit/>
          </a:bodyPr>
          <a:lstStyle/>
          <a:p>
            <a:pPr algn="ctr"/>
            <a:r>
              <a:rPr lang="en-US" altLang="en-US"/>
              <a:t>OPW, 1975-6</a:t>
            </a:r>
          </a:p>
        </p:txBody>
      </p:sp>
      <p:sp>
        <p:nvSpPr>
          <p:cNvPr id="70661" name="TextBox 7"/>
          <p:cNvSpPr txBox="1">
            <a:spLocks noChangeArrowheads="1"/>
          </p:cNvSpPr>
          <p:nvPr/>
        </p:nvSpPr>
        <p:spPr bwMode="auto">
          <a:xfrm>
            <a:off x="5062538" y="2667000"/>
            <a:ext cx="2813050" cy="369888"/>
          </a:xfrm>
          <a:prstGeom prst="rect">
            <a:avLst/>
          </a:prstGeom>
          <a:noFill/>
          <a:ln w="9525">
            <a:noFill/>
            <a:miter lim="800000"/>
            <a:headEnd/>
            <a:tailEnd/>
          </a:ln>
        </p:spPr>
        <p:txBody>
          <a:bodyPr wrap="none">
            <a:spAutoFit/>
          </a:bodyPr>
          <a:lstStyle/>
          <a:p>
            <a:pPr algn="ctr"/>
            <a:r>
              <a:rPr lang="en-US" altLang="en-US"/>
              <a:t>Quantum-Espresso, 2009</a:t>
            </a:r>
          </a:p>
        </p:txBody>
      </p:sp>
      <p:sp>
        <p:nvSpPr>
          <p:cNvPr id="4" name="TextBox 3"/>
          <p:cNvSpPr txBox="1">
            <a:spLocks noChangeArrowheads="1"/>
          </p:cNvSpPr>
          <p:nvPr/>
        </p:nvSpPr>
        <p:spPr bwMode="auto">
          <a:xfrm>
            <a:off x="6096000" y="1295400"/>
            <a:ext cx="2803525" cy="369888"/>
          </a:xfrm>
          <a:prstGeom prst="rect">
            <a:avLst/>
          </a:prstGeom>
          <a:solidFill>
            <a:srgbClr val="FEB4C9"/>
          </a:solidFill>
          <a:ln w="9525">
            <a:noFill/>
            <a:miter lim="800000"/>
            <a:headEnd/>
            <a:tailEnd/>
          </a:ln>
        </p:spPr>
        <p:txBody>
          <a:bodyPr>
            <a:spAutoFit/>
          </a:bodyPr>
          <a:lstStyle/>
          <a:p>
            <a:pPr algn="ctr"/>
            <a:r>
              <a:rPr lang="en-US" altLang="en-US"/>
              <a:t>Two-Band Semimetal</a:t>
            </a:r>
          </a:p>
        </p:txBody>
      </p:sp>
      <p:sp>
        <p:nvSpPr>
          <p:cNvPr id="5" name="TextBox 4"/>
          <p:cNvSpPr txBox="1">
            <a:spLocks noChangeArrowheads="1"/>
          </p:cNvSpPr>
          <p:nvPr/>
        </p:nvSpPr>
        <p:spPr bwMode="auto">
          <a:xfrm>
            <a:off x="6629400" y="1676400"/>
            <a:ext cx="1736725" cy="646113"/>
          </a:xfrm>
          <a:prstGeom prst="rect">
            <a:avLst/>
          </a:prstGeom>
          <a:solidFill>
            <a:srgbClr val="FEB4C9"/>
          </a:solidFill>
          <a:ln w="9525">
            <a:noFill/>
            <a:miter lim="800000"/>
            <a:headEnd/>
            <a:tailEnd/>
          </a:ln>
        </p:spPr>
        <p:txBody>
          <a:bodyPr>
            <a:spAutoFit/>
          </a:bodyPr>
          <a:lstStyle/>
          <a:p>
            <a:pPr algn="ctr"/>
            <a:r>
              <a:rPr lang="en-US" altLang="en-US"/>
              <a:t>MgB</a:t>
            </a:r>
            <a:r>
              <a:rPr lang="en-US" altLang="en-US" baseline="-25000"/>
              <a:t>2</a:t>
            </a:r>
            <a:r>
              <a:rPr lang="en-US" altLang="en-US"/>
              <a:t> ?</a:t>
            </a:r>
          </a:p>
          <a:p>
            <a:pPr algn="ctr"/>
            <a:r>
              <a:rPr lang="en-US" altLang="en-US"/>
              <a:t>Fe-Pnictides ?</a:t>
            </a:r>
          </a:p>
        </p:txBody>
      </p:sp>
      <p:grpSp>
        <p:nvGrpSpPr>
          <p:cNvPr id="7" name="Group 6"/>
          <p:cNvGrpSpPr>
            <a:grpSpLocks/>
          </p:cNvGrpSpPr>
          <p:nvPr/>
        </p:nvGrpSpPr>
        <p:grpSpPr bwMode="auto">
          <a:xfrm>
            <a:off x="2971800" y="1558925"/>
            <a:ext cx="2649538" cy="2192338"/>
            <a:chOff x="2971800" y="1558184"/>
            <a:chExt cx="2649908" cy="2193237"/>
          </a:xfrm>
        </p:grpSpPr>
        <p:sp>
          <p:nvSpPr>
            <p:cNvPr id="2" name="Oval 1"/>
            <p:cNvSpPr/>
            <p:nvPr/>
          </p:nvSpPr>
          <p:spPr>
            <a:xfrm>
              <a:off x="3411599" y="1558184"/>
              <a:ext cx="2210109" cy="55267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70666" name="Group 5"/>
            <p:cNvGrpSpPr>
              <a:grpSpLocks/>
            </p:cNvGrpSpPr>
            <p:nvPr/>
          </p:nvGrpSpPr>
          <p:grpSpPr bwMode="auto">
            <a:xfrm>
              <a:off x="2971800" y="2438400"/>
              <a:ext cx="1905000" cy="1313021"/>
              <a:chOff x="2971800" y="2438400"/>
              <a:chExt cx="1905000" cy="1313021"/>
            </a:xfrm>
          </p:grpSpPr>
          <p:pic>
            <p:nvPicPr>
              <p:cNvPr id="70667" name="Picture 9"/>
              <p:cNvPicPr>
                <a:picLocks noChangeAspect="1" noChangeArrowheads="1"/>
              </p:cNvPicPr>
              <p:nvPr/>
            </p:nvPicPr>
            <p:blipFill>
              <a:blip r:embed="rId5"/>
              <a:srcRect/>
              <a:stretch>
                <a:fillRect/>
              </a:stretch>
            </p:blipFill>
            <p:spPr bwMode="auto">
              <a:xfrm>
                <a:off x="3733800" y="2438400"/>
                <a:ext cx="914400" cy="992143"/>
              </a:xfrm>
              <a:prstGeom prst="rect">
                <a:avLst/>
              </a:prstGeom>
              <a:noFill/>
              <a:ln w="9525">
                <a:noFill/>
                <a:miter lim="800000"/>
                <a:headEnd/>
                <a:tailEnd/>
              </a:ln>
              <a:effectLst>
                <a:prstShdw prst="shdw13" dist="53882" dir="13500000">
                  <a:schemeClr val="bg2">
                    <a:alpha val="50000"/>
                  </a:schemeClr>
                </a:prstShdw>
              </a:effectLst>
            </p:spPr>
          </p:pic>
          <p:sp>
            <p:nvSpPr>
              <p:cNvPr id="70668" name="TextBox 2"/>
              <p:cNvSpPr txBox="1">
                <a:spLocks noChangeArrowheads="1"/>
              </p:cNvSpPr>
              <p:nvPr/>
            </p:nvSpPr>
            <p:spPr bwMode="auto">
              <a:xfrm>
                <a:off x="2971800" y="3505200"/>
                <a:ext cx="1905000" cy="246221"/>
              </a:xfrm>
              <a:prstGeom prst="rect">
                <a:avLst/>
              </a:prstGeom>
              <a:noFill/>
              <a:ln w="9525">
                <a:noFill/>
                <a:miter lim="800000"/>
                <a:headEnd/>
                <a:tailEnd/>
              </a:ln>
            </p:spPr>
            <p:txBody>
              <a:bodyPr>
                <a:spAutoFit/>
              </a:bodyPr>
              <a:lstStyle/>
              <a:p>
                <a:pPr algn="ctr"/>
                <a:r>
                  <a:rPr lang="en-US" altLang="en-US" sz="1000"/>
                  <a:t>“A Women’s Place is on Top”</a:t>
                </a:r>
              </a:p>
            </p:txBody>
          </p: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2"/>
          <p:cNvPicPr>
            <a:picLocks noChangeAspect="1" noChangeArrowheads="1"/>
          </p:cNvPicPr>
          <p:nvPr/>
        </p:nvPicPr>
        <p:blipFill>
          <a:blip r:embed="rId2"/>
          <a:srcRect/>
          <a:stretch>
            <a:fillRect/>
          </a:stretch>
        </p:blipFill>
        <p:spPr bwMode="auto">
          <a:xfrm>
            <a:off x="790575" y="600075"/>
            <a:ext cx="7562850" cy="5657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990600"/>
            <a:ext cx="5776912" cy="3932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143000" y="228600"/>
            <a:ext cx="6705600" cy="646331"/>
          </a:xfrm>
          <a:prstGeom prst="rect">
            <a:avLst/>
          </a:prstGeom>
          <a:noFill/>
        </p:spPr>
        <p:txBody>
          <a:bodyPr wrap="square" rtlCol="0">
            <a:spAutoFit/>
          </a:bodyPr>
          <a:lstStyle/>
          <a:p>
            <a:pPr algn="ctr"/>
            <a:r>
              <a:rPr lang="en-US" sz="3600" dirty="0" smtClean="0"/>
              <a:t>John Hubbard (1931-1980)</a:t>
            </a:r>
            <a:endParaRPr lang="en-US" sz="3600" dirty="0"/>
          </a:p>
        </p:txBody>
      </p:sp>
      <p:sp>
        <p:nvSpPr>
          <p:cNvPr id="4" name="TextBox 3"/>
          <p:cNvSpPr txBox="1"/>
          <p:nvPr/>
        </p:nvSpPr>
        <p:spPr>
          <a:xfrm>
            <a:off x="76200" y="5181600"/>
            <a:ext cx="8991600" cy="400110"/>
          </a:xfrm>
          <a:prstGeom prst="rect">
            <a:avLst/>
          </a:prstGeom>
          <a:noFill/>
        </p:spPr>
        <p:txBody>
          <a:bodyPr wrap="square" rtlCol="0">
            <a:spAutoFit/>
          </a:bodyPr>
          <a:lstStyle/>
          <a:p>
            <a:r>
              <a:rPr lang="en-US" sz="2000" dirty="0" smtClean="0"/>
              <a:t>Famous for the basic theory of strongly correlated electron systems, e.g., </a:t>
            </a:r>
            <a:r>
              <a:rPr lang="en-US" sz="2000" dirty="0" err="1" smtClean="0"/>
              <a:t>NiO</a:t>
            </a:r>
            <a:endParaRPr lang="en-US" sz="2000" dirty="0"/>
          </a:p>
        </p:txBody>
      </p:sp>
      <p:sp>
        <p:nvSpPr>
          <p:cNvPr id="5" name="TextBox 4"/>
          <p:cNvSpPr txBox="1"/>
          <p:nvPr/>
        </p:nvSpPr>
        <p:spPr>
          <a:xfrm>
            <a:off x="76200" y="5715000"/>
            <a:ext cx="8991600" cy="923330"/>
          </a:xfrm>
          <a:prstGeom prst="rect">
            <a:avLst/>
          </a:prstGeom>
          <a:noFill/>
        </p:spPr>
        <p:txBody>
          <a:bodyPr wrap="square" rtlCol="0">
            <a:spAutoFit/>
          </a:bodyPr>
          <a:lstStyle/>
          <a:p>
            <a:r>
              <a:rPr lang="en-US" dirty="0" smtClean="0"/>
              <a:t>In 1977, collaborated with P. M. Grant on the exact and unique solution of the non-linear extended Helmholtz equation elucidating the “current focusing” phenomenon underlying “resistive ribbon” printing (</a:t>
            </a:r>
            <a:r>
              <a:rPr lang="en-US" i="1" dirty="0" smtClean="0"/>
              <a:t>IBM Confidential</a:t>
            </a:r>
            <a:r>
              <a:rPr lang="en-US" dirty="0" smtClean="0"/>
              <a:t>)</a:t>
            </a:r>
            <a:endParaRPr lang="en-US" dirty="0"/>
          </a:p>
        </p:txBody>
      </p:sp>
    </p:spTree>
    <p:extLst>
      <p:ext uri="{BB962C8B-B14F-4D97-AF65-F5344CB8AC3E}">
        <p14:creationId xmlns:p14="http://schemas.microsoft.com/office/powerpoint/2010/main" val="1991567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4450" y="1524000"/>
            <a:ext cx="6534150" cy="4513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52400" y="341293"/>
            <a:ext cx="8915400" cy="954107"/>
          </a:xfrm>
          <a:prstGeom prst="rect">
            <a:avLst/>
          </a:prstGeom>
          <a:noFill/>
        </p:spPr>
        <p:txBody>
          <a:bodyPr wrap="square" rtlCol="0">
            <a:spAutoFit/>
          </a:bodyPr>
          <a:lstStyle/>
          <a:p>
            <a:pPr algn="ctr"/>
            <a:r>
              <a:rPr lang="en-US" sz="3200" dirty="0" smtClean="0"/>
              <a:t>1986 – 87</a:t>
            </a:r>
          </a:p>
          <a:p>
            <a:pPr algn="ctr"/>
            <a:r>
              <a:rPr lang="en-US" sz="2400" dirty="0" smtClean="0"/>
              <a:t>High Temperature Superconductivity Discovered at IBM</a:t>
            </a:r>
            <a:endParaRPr lang="en-US" sz="2400" dirty="0"/>
          </a:p>
        </p:txBody>
      </p:sp>
      <p:sp>
        <p:nvSpPr>
          <p:cNvPr id="3" name="Oval Callout 2"/>
          <p:cNvSpPr/>
          <p:nvPr/>
        </p:nvSpPr>
        <p:spPr>
          <a:xfrm>
            <a:off x="5943600" y="4800600"/>
            <a:ext cx="2133600" cy="1447800"/>
          </a:xfrm>
          <a:prstGeom prst="wedgeEllipseCallout">
            <a:avLst>
              <a:gd name="adj1" fmla="val -108764"/>
              <a:gd name="adj2" fmla="val -7309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70C0"/>
                </a:solidFill>
              </a:rPr>
              <a:t>First HTSC Cable</a:t>
            </a:r>
          </a:p>
          <a:p>
            <a:pPr algn="ctr"/>
            <a:r>
              <a:rPr lang="en-US" dirty="0" smtClean="0">
                <a:solidFill>
                  <a:srgbClr val="0070C0"/>
                </a:solidFill>
              </a:rPr>
              <a:t>...more later!</a:t>
            </a:r>
            <a:endParaRPr lang="en-US" dirty="0">
              <a:solidFill>
                <a:srgbClr val="0070C0"/>
              </a:solidFill>
            </a:endParaRPr>
          </a:p>
        </p:txBody>
      </p:sp>
    </p:spTree>
    <p:extLst>
      <p:ext uri="{BB962C8B-B14F-4D97-AF65-F5344CB8AC3E}">
        <p14:creationId xmlns:p14="http://schemas.microsoft.com/office/powerpoint/2010/main" val="285227366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2"/>
          <p:cNvPicPr>
            <a:picLocks noChangeAspect="1" noChangeArrowheads="1"/>
          </p:cNvPicPr>
          <p:nvPr/>
        </p:nvPicPr>
        <p:blipFill>
          <a:blip r:embed="rId2"/>
          <a:srcRect/>
          <a:stretch>
            <a:fillRect/>
          </a:stretch>
        </p:blipFill>
        <p:spPr bwMode="auto">
          <a:xfrm>
            <a:off x="685800" y="933450"/>
            <a:ext cx="4378325" cy="5848350"/>
          </a:xfrm>
          <a:prstGeom prst="rect">
            <a:avLst/>
          </a:prstGeom>
          <a:noFill/>
          <a:ln w="9525">
            <a:noFill/>
            <a:miter lim="800000"/>
            <a:headEnd/>
            <a:tailEnd/>
          </a:ln>
        </p:spPr>
      </p:pic>
      <p:grpSp>
        <p:nvGrpSpPr>
          <p:cNvPr id="5" name="Group 4"/>
          <p:cNvGrpSpPr>
            <a:grpSpLocks/>
          </p:cNvGrpSpPr>
          <p:nvPr/>
        </p:nvGrpSpPr>
        <p:grpSpPr bwMode="auto">
          <a:xfrm>
            <a:off x="5562600" y="1143000"/>
            <a:ext cx="2984500" cy="5638800"/>
            <a:chOff x="5562600" y="685800"/>
            <a:chExt cx="2984500" cy="5638800"/>
          </a:xfrm>
        </p:grpSpPr>
        <p:pic>
          <p:nvPicPr>
            <p:cNvPr id="73732" name="Picture 4" descr="D:\GRANT\DOCUMENT\TALKS\pse&amp;g1097\123MODEL.GIF"/>
            <p:cNvPicPr>
              <a:picLocks noChangeAspect="1" noChangeArrowheads="1"/>
            </p:cNvPicPr>
            <p:nvPr/>
          </p:nvPicPr>
          <p:blipFill>
            <a:blip r:embed="rId3"/>
            <a:srcRect/>
            <a:stretch>
              <a:fillRect/>
            </a:stretch>
          </p:blipFill>
          <p:spPr bwMode="auto">
            <a:xfrm>
              <a:off x="5562600" y="1819275"/>
              <a:ext cx="2984500" cy="4505325"/>
            </a:xfrm>
            <a:prstGeom prst="rect">
              <a:avLst/>
            </a:prstGeom>
            <a:noFill/>
            <a:ln w="9525">
              <a:noFill/>
              <a:miter lim="800000"/>
              <a:headEnd/>
              <a:tailEnd/>
            </a:ln>
          </p:spPr>
        </p:pic>
        <p:sp>
          <p:nvSpPr>
            <p:cNvPr id="73733" name="TextBox 2"/>
            <p:cNvSpPr txBox="1">
              <a:spLocks noChangeArrowheads="1"/>
            </p:cNvSpPr>
            <p:nvPr/>
          </p:nvSpPr>
          <p:spPr bwMode="auto">
            <a:xfrm>
              <a:off x="5707870" y="685800"/>
              <a:ext cx="2674130" cy="954107"/>
            </a:xfrm>
            <a:prstGeom prst="rect">
              <a:avLst/>
            </a:prstGeom>
            <a:noFill/>
            <a:ln w="9525">
              <a:noFill/>
              <a:miter lim="800000"/>
              <a:headEnd/>
              <a:tailEnd/>
            </a:ln>
          </p:spPr>
          <p:txBody>
            <a:bodyPr wrap="none">
              <a:spAutoFit/>
            </a:bodyPr>
            <a:lstStyle/>
            <a:p>
              <a:pPr algn="ctr"/>
              <a:r>
                <a:rPr lang="en-US" altLang="en-US" sz="2800" b="1">
                  <a:latin typeface="Comic Sans MS" pitchFamily="66" charset="0"/>
                </a:rPr>
                <a:t>2 March 1987</a:t>
              </a:r>
            </a:p>
            <a:p>
              <a:pPr algn="ctr"/>
              <a:r>
                <a:rPr lang="en-US" altLang="en-US" sz="2800" b="1">
                  <a:latin typeface="Comic Sans MS" pitchFamily="66" charset="0"/>
                </a:rPr>
                <a:t>“1-2-3”</a:t>
              </a:r>
            </a:p>
          </p:txBody>
        </p:sp>
      </p:grpSp>
      <p:sp>
        <p:nvSpPr>
          <p:cNvPr id="73731" name="Title 5"/>
          <p:cNvSpPr>
            <a:spLocks noGrp="1"/>
          </p:cNvSpPr>
          <p:nvPr>
            <p:ph type="title" idx="4294967295"/>
          </p:nvPr>
        </p:nvSpPr>
        <p:spPr>
          <a:xfrm>
            <a:off x="457200" y="0"/>
            <a:ext cx="8229600" cy="1143000"/>
          </a:xfrm>
        </p:spPr>
        <p:txBody>
          <a:bodyPr/>
          <a:lstStyle/>
          <a:p>
            <a:pPr eaLnBrk="1" hangingPunct="1"/>
            <a:r>
              <a:rPr lang="en-US" altLang="en-US" sz="3600" smtClean="0"/>
              <a:t>The Almaden 1-2-3 Story: 1986-89</a:t>
            </a:r>
            <a:endParaRPr lang="en-US" altLang="en-US" sz="400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2" descr="E:\PMG-W2AGZ\Presentations &amp; Travel\2007\03-05 APS March Denver\Woodstock 20th Anny\Session B1\Talk\Physicists Night Out.jpg"/>
          <p:cNvPicPr>
            <a:picLocks noChangeAspect="1" noChangeArrowheads="1"/>
          </p:cNvPicPr>
          <p:nvPr/>
        </p:nvPicPr>
        <p:blipFill>
          <a:blip r:embed="rId2"/>
          <a:srcRect/>
          <a:stretch>
            <a:fillRect/>
          </a:stretch>
        </p:blipFill>
        <p:spPr bwMode="auto">
          <a:xfrm>
            <a:off x="2560638" y="0"/>
            <a:ext cx="402272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10"/>
          <p:cNvPicPr>
            <a:picLocks noGrp="1" noChangeAspect="1" noChangeArrowheads="1"/>
          </p:cNvPicPr>
          <p:nvPr>
            <p:ph idx="4294967295"/>
          </p:nvPr>
        </p:nvPicPr>
        <p:blipFill>
          <a:blip r:embed="rId2"/>
          <a:srcRect/>
          <a:stretch>
            <a:fillRect/>
          </a:stretch>
        </p:blipFill>
        <p:spPr>
          <a:xfrm>
            <a:off x="1905000" y="152400"/>
            <a:ext cx="5529263" cy="6553200"/>
          </a:xfr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1"/>
          <p:cNvSpPr>
            <a:spLocks noGrp="1"/>
          </p:cNvSpPr>
          <p:nvPr>
            <p:ph type="title" idx="4294967295"/>
          </p:nvPr>
        </p:nvSpPr>
        <p:spPr/>
        <p:txBody>
          <a:bodyPr/>
          <a:lstStyle/>
          <a:p>
            <a:pPr eaLnBrk="1" hangingPunct="1"/>
            <a:r>
              <a:rPr lang="en-US" altLang="en-US" sz="4000" smtClean="0"/>
              <a:t>Band of Brothers (and a Sister!)</a:t>
            </a:r>
            <a:br>
              <a:rPr lang="en-US" altLang="en-US" sz="4000" smtClean="0"/>
            </a:br>
            <a:r>
              <a:rPr lang="en-US" altLang="en-US" sz="1800" smtClean="0">
                <a:hlinkClick r:id="rId2"/>
              </a:rPr>
              <a:t>http://www.w2agz.com/The%20Picture%20Story.htm</a:t>
            </a:r>
            <a:endParaRPr lang="en-US" altLang="en-US" sz="1800" smtClean="0"/>
          </a:p>
        </p:txBody>
      </p:sp>
      <p:pic>
        <p:nvPicPr>
          <p:cNvPr id="3" name="Picture 3" descr="D:\GRANT\DOCUMENT\TALKS\pse&amp;g1097\thearcboys.jpg"/>
          <p:cNvPicPr>
            <a:picLocks noChangeAspect="1" noChangeArrowheads="1"/>
          </p:cNvPicPr>
          <p:nvPr/>
        </p:nvPicPr>
        <p:blipFill>
          <a:blip r:embed="rId3"/>
          <a:srcRect/>
          <a:stretch>
            <a:fillRect/>
          </a:stretch>
        </p:blipFill>
        <p:spPr bwMode="auto">
          <a:xfrm>
            <a:off x="914400" y="1676400"/>
            <a:ext cx="3606800" cy="4657725"/>
          </a:xfrm>
          <a:prstGeom prst="rect">
            <a:avLst/>
          </a:prstGeom>
          <a:noFill/>
          <a:ln w="9525">
            <a:noFill/>
            <a:miter lim="800000"/>
            <a:headEnd/>
            <a:tailEnd/>
          </a:ln>
        </p:spPr>
      </p:pic>
      <p:pic>
        <p:nvPicPr>
          <p:cNvPr id="4" name="Picture 2"/>
          <p:cNvPicPr>
            <a:picLocks noChangeAspect="1" noChangeArrowheads="1"/>
          </p:cNvPicPr>
          <p:nvPr/>
        </p:nvPicPr>
        <p:blipFill>
          <a:blip r:embed="rId4"/>
          <a:srcRect/>
          <a:stretch>
            <a:fillRect/>
          </a:stretch>
        </p:blipFill>
        <p:spPr bwMode="auto">
          <a:xfrm>
            <a:off x="4864100" y="1981200"/>
            <a:ext cx="3670300" cy="40052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p:cNvSpPr>
            <a:spLocks noGrp="1"/>
          </p:cNvSpPr>
          <p:nvPr>
            <p:ph type="title"/>
          </p:nvPr>
        </p:nvSpPr>
        <p:spPr>
          <a:xfrm>
            <a:off x="457200" y="0"/>
            <a:ext cx="8229600" cy="1143000"/>
          </a:xfrm>
        </p:spPr>
        <p:txBody>
          <a:bodyPr/>
          <a:lstStyle/>
          <a:p>
            <a:pPr eaLnBrk="1" hangingPunct="1"/>
            <a:r>
              <a:rPr lang="en-US" smtClean="0"/>
              <a:t>The Levitators</a:t>
            </a:r>
          </a:p>
        </p:txBody>
      </p:sp>
      <p:pic>
        <p:nvPicPr>
          <p:cNvPr id="76802" name="Picture 2"/>
          <p:cNvPicPr>
            <a:picLocks noChangeAspect="1" noChangeArrowheads="1"/>
          </p:cNvPicPr>
          <p:nvPr/>
        </p:nvPicPr>
        <p:blipFill>
          <a:blip r:embed="rId2"/>
          <a:srcRect/>
          <a:stretch>
            <a:fillRect/>
          </a:stretch>
        </p:blipFill>
        <p:spPr bwMode="auto">
          <a:xfrm>
            <a:off x="76200" y="1295400"/>
            <a:ext cx="4592638" cy="3551238"/>
          </a:xfrm>
          <a:prstGeom prst="rect">
            <a:avLst/>
          </a:prstGeom>
          <a:noFill/>
          <a:ln w="9525">
            <a:noFill/>
            <a:miter lim="800000"/>
            <a:headEnd/>
            <a:tailEnd/>
          </a:ln>
        </p:spPr>
      </p:pic>
      <p:sp>
        <p:nvSpPr>
          <p:cNvPr id="4" name="TextBox 3"/>
          <p:cNvSpPr txBox="1">
            <a:spLocks noChangeArrowheads="1"/>
          </p:cNvSpPr>
          <p:nvPr/>
        </p:nvSpPr>
        <p:spPr bwMode="auto">
          <a:xfrm>
            <a:off x="76200" y="5029200"/>
            <a:ext cx="4592638" cy="1754188"/>
          </a:xfrm>
          <a:prstGeom prst="rect">
            <a:avLst/>
          </a:prstGeom>
          <a:solidFill>
            <a:srgbClr val="FEB4C9"/>
          </a:solidFill>
          <a:ln w="9525">
            <a:noFill/>
            <a:miter lim="800000"/>
            <a:headEnd/>
            <a:tailEnd/>
          </a:ln>
        </p:spPr>
        <p:txBody>
          <a:bodyPr>
            <a:spAutoFit/>
          </a:bodyPr>
          <a:lstStyle/>
          <a:p>
            <a:pPr marL="285750" indent="-285750">
              <a:buFont typeface="Arial" charset="0"/>
              <a:buChar char="•"/>
            </a:pPr>
            <a:r>
              <a:rPr lang="en-US" altLang="en-US"/>
              <a:t>Heidi Grant’s 8</a:t>
            </a:r>
            <a:r>
              <a:rPr lang="en-US" altLang="en-US" baseline="30000"/>
              <a:t>th</a:t>
            </a:r>
            <a:r>
              <a:rPr lang="en-US" altLang="en-US"/>
              <a:t> grade science project April, 1987 (New Scientist)</a:t>
            </a:r>
          </a:p>
          <a:p>
            <a:pPr marL="285750" indent="-285750">
              <a:buFont typeface="Arial" charset="0"/>
              <a:buChar char="•"/>
            </a:pPr>
            <a:r>
              <a:rPr lang="en-US" altLang="en-US"/>
              <a:t>Distributed to members of US Congress (at their request)</a:t>
            </a:r>
          </a:p>
          <a:p>
            <a:pPr marL="285750" indent="-285750">
              <a:buFont typeface="Arial" charset="0"/>
              <a:buChar char="•"/>
            </a:pPr>
            <a:r>
              <a:rPr lang="en-US" altLang="en-US"/>
              <a:t>35,000 copies distributed to high schools worldwide by ICTP-Trieste</a:t>
            </a:r>
          </a:p>
        </p:txBody>
      </p:sp>
      <p:grpSp>
        <p:nvGrpSpPr>
          <p:cNvPr id="3" name="Group 2"/>
          <p:cNvGrpSpPr>
            <a:grpSpLocks/>
          </p:cNvGrpSpPr>
          <p:nvPr/>
        </p:nvGrpSpPr>
        <p:grpSpPr bwMode="auto">
          <a:xfrm>
            <a:off x="4787900" y="1295400"/>
            <a:ext cx="4284663" cy="3962400"/>
            <a:chOff x="4787339" y="1295400"/>
            <a:chExt cx="4284783" cy="3962400"/>
          </a:xfrm>
        </p:grpSpPr>
        <p:pic>
          <p:nvPicPr>
            <p:cNvPr id="76805" name="Picture 3" descr="reagan"/>
            <p:cNvPicPr>
              <a:picLocks noChangeAspect="1" noChangeArrowheads="1"/>
            </p:cNvPicPr>
            <p:nvPr/>
          </p:nvPicPr>
          <p:blipFill>
            <a:blip r:embed="rId3"/>
            <a:srcRect/>
            <a:stretch>
              <a:fillRect/>
            </a:stretch>
          </p:blipFill>
          <p:spPr bwMode="auto">
            <a:xfrm>
              <a:off x="4787339" y="1295400"/>
              <a:ext cx="4284783" cy="3200400"/>
            </a:xfrm>
            <a:prstGeom prst="rect">
              <a:avLst/>
            </a:prstGeom>
            <a:noFill/>
            <a:ln w="9525">
              <a:noFill/>
              <a:miter lim="800000"/>
              <a:headEnd/>
              <a:tailEnd/>
            </a:ln>
          </p:spPr>
        </p:pic>
        <p:sp>
          <p:nvSpPr>
            <p:cNvPr id="6" name="Rectangle 2"/>
            <p:cNvSpPr txBox="1">
              <a:spLocks noChangeArrowheads="1"/>
            </p:cNvSpPr>
            <p:nvPr/>
          </p:nvSpPr>
          <p:spPr bwMode="auto">
            <a:xfrm>
              <a:off x="4800039" y="4800600"/>
              <a:ext cx="4267320" cy="457200"/>
            </a:xfrm>
            <a:prstGeom prst="rect">
              <a:avLst/>
            </a:prstGeom>
            <a:noFill/>
            <a:ln>
              <a:noFill/>
            </a:ln>
            <a:effectLst/>
            <a:ex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altLang="en-US" sz="2000" b="1" kern="0" dirty="0" smtClean="0"/>
                <a:t>“The Great Communicator”</a:t>
              </a:r>
            </a:p>
            <a:p>
              <a:pPr>
                <a:defRPr/>
              </a:pPr>
              <a:r>
                <a:rPr lang="en-US" altLang="en-US" sz="2000" b="1" kern="0" dirty="0" smtClean="0"/>
                <a:t>June, 1987</a:t>
              </a:r>
              <a:endParaRPr lang="en-US" altLang="en-US" sz="2000" b="1" kern="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p:cNvSpPr>
          <p:nvPr>
            <p:ph type="title" idx="4294967295"/>
          </p:nvPr>
        </p:nvSpPr>
        <p:spPr/>
        <p:txBody>
          <a:bodyPr/>
          <a:lstStyle/>
          <a:p>
            <a:pPr eaLnBrk="1" hangingPunct="1"/>
            <a:r>
              <a:rPr lang="en-US" altLang="en-US" smtClean="0"/>
              <a:t>The Praseodymium Paradox</a:t>
            </a:r>
          </a:p>
        </p:txBody>
      </p:sp>
      <p:pic>
        <p:nvPicPr>
          <p:cNvPr id="77826" name="Picture 2"/>
          <p:cNvPicPr>
            <a:picLocks noChangeAspect="1" noChangeArrowheads="1"/>
          </p:cNvPicPr>
          <p:nvPr/>
        </p:nvPicPr>
        <p:blipFill>
          <a:blip r:embed="rId2"/>
          <a:srcRect/>
          <a:stretch>
            <a:fillRect/>
          </a:stretch>
        </p:blipFill>
        <p:spPr bwMode="auto">
          <a:xfrm>
            <a:off x="833438" y="1524000"/>
            <a:ext cx="7477125" cy="2657475"/>
          </a:xfrm>
          <a:prstGeom prst="rect">
            <a:avLst/>
          </a:prstGeom>
          <a:noFill/>
          <a:ln w="9525">
            <a:noFill/>
            <a:miter lim="800000"/>
            <a:headEnd/>
            <a:tailEnd/>
          </a:ln>
        </p:spPr>
      </p:pic>
      <p:pic>
        <p:nvPicPr>
          <p:cNvPr id="276483" name="Picture 3"/>
          <p:cNvPicPr>
            <a:picLocks noChangeAspect="1" noChangeArrowheads="1"/>
          </p:cNvPicPr>
          <p:nvPr/>
        </p:nvPicPr>
        <p:blipFill>
          <a:blip r:embed="rId3"/>
          <a:srcRect/>
          <a:stretch>
            <a:fillRect/>
          </a:stretch>
        </p:blipFill>
        <p:spPr bwMode="auto">
          <a:xfrm>
            <a:off x="0" y="2438400"/>
            <a:ext cx="3471863" cy="4237038"/>
          </a:xfrm>
          <a:prstGeom prst="rect">
            <a:avLst/>
          </a:prstGeom>
          <a:noFill/>
          <a:ln w="9525">
            <a:noFill/>
            <a:miter lim="800000"/>
            <a:headEnd/>
            <a:tailEnd/>
          </a:ln>
        </p:spPr>
      </p:pic>
      <p:pic>
        <p:nvPicPr>
          <p:cNvPr id="276484" name="Picture 4"/>
          <p:cNvPicPr>
            <a:picLocks noChangeAspect="1" noChangeArrowheads="1"/>
          </p:cNvPicPr>
          <p:nvPr/>
        </p:nvPicPr>
        <p:blipFill>
          <a:blip r:embed="rId4"/>
          <a:srcRect/>
          <a:stretch>
            <a:fillRect/>
          </a:stretch>
        </p:blipFill>
        <p:spPr bwMode="auto">
          <a:xfrm>
            <a:off x="3276600" y="2438400"/>
            <a:ext cx="3371850" cy="4156075"/>
          </a:xfrm>
          <a:prstGeom prst="rect">
            <a:avLst/>
          </a:prstGeom>
          <a:noFill/>
          <a:ln w="9525">
            <a:noFill/>
            <a:miter lim="800000"/>
            <a:headEnd/>
            <a:tailEnd/>
          </a:ln>
        </p:spPr>
      </p:pic>
      <p:pic>
        <p:nvPicPr>
          <p:cNvPr id="276485" name="Picture 5"/>
          <p:cNvPicPr>
            <a:picLocks noChangeAspect="1" noChangeArrowheads="1"/>
          </p:cNvPicPr>
          <p:nvPr/>
        </p:nvPicPr>
        <p:blipFill>
          <a:blip r:embed="rId5"/>
          <a:srcRect/>
          <a:stretch>
            <a:fillRect/>
          </a:stretch>
        </p:blipFill>
        <p:spPr bwMode="auto">
          <a:xfrm>
            <a:off x="6648450" y="3048000"/>
            <a:ext cx="2443163" cy="2301875"/>
          </a:xfrm>
          <a:prstGeom prst="rect">
            <a:avLst/>
          </a:prstGeom>
          <a:noFill/>
          <a:ln w="9525">
            <a:noFill/>
            <a:miter lim="800000"/>
            <a:headEnd/>
            <a:tailEnd/>
          </a:ln>
        </p:spPr>
      </p:pic>
      <p:sp>
        <p:nvSpPr>
          <p:cNvPr id="3" name="TextBox 2"/>
          <p:cNvSpPr txBox="1">
            <a:spLocks noChangeArrowheads="1"/>
          </p:cNvSpPr>
          <p:nvPr/>
        </p:nvSpPr>
        <p:spPr bwMode="auto">
          <a:xfrm>
            <a:off x="1219200" y="2514600"/>
            <a:ext cx="6477000" cy="523875"/>
          </a:xfrm>
          <a:prstGeom prst="rect">
            <a:avLst/>
          </a:prstGeom>
          <a:solidFill>
            <a:srgbClr val="FEB4C9"/>
          </a:solidFill>
          <a:ln w="9525">
            <a:noFill/>
            <a:miter lim="800000"/>
            <a:headEnd/>
            <a:tailEnd/>
          </a:ln>
        </p:spPr>
        <p:txBody>
          <a:bodyPr>
            <a:spAutoFit/>
          </a:bodyPr>
          <a:lstStyle/>
          <a:p>
            <a:pPr algn="ctr"/>
            <a:r>
              <a:rPr lang="en-US" altLang="en-US" sz="2800"/>
              <a:t>Why is Pr-123 not even a conductor?</a:t>
            </a:r>
          </a:p>
        </p:txBody>
      </p:sp>
      <p:sp>
        <p:nvSpPr>
          <p:cNvPr id="2" name="TextBox 1"/>
          <p:cNvSpPr txBox="1">
            <a:spLocks noChangeArrowheads="1"/>
          </p:cNvSpPr>
          <p:nvPr/>
        </p:nvSpPr>
        <p:spPr bwMode="auto">
          <a:xfrm>
            <a:off x="6705600" y="5349875"/>
            <a:ext cx="2057400" cy="646113"/>
          </a:xfrm>
          <a:prstGeom prst="rect">
            <a:avLst/>
          </a:prstGeom>
          <a:solidFill>
            <a:srgbClr val="FFC000"/>
          </a:solidFill>
          <a:ln w="9525">
            <a:noFill/>
            <a:miter lim="800000"/>
            <a:headEnd/>
            <a:tailEnd/>
          </a:ln>
        </p:spPr>
        <p:txBody>
          <a:bodyPr>
            <a:spAutoFit/>
          </a:bodyPr>
          <a:lstStyle/>
          <a:p>
            <a:r>
              <a:rPr lang="en-US" altLang="en-US"/>
              <a:t>A Clue to the mystery of HTSC?</a:t>
            </a:r>
          </a:p>
        </p:txBody>
      </p:sp>
      <p:pic>
        <p:nvPicPr>
          <p:cNvPr id="5122" name="Picture 2"/>
          <p:cNvPicPr>
            <a:picLocks noChangeAspect="1" noChangeArrowheads="1"/>
          </p:cNvPicPr>
          <p:nvPr/>
        </p:nvPicPr>
        <p:blipFill>
          <a:blip r:embed="rId6"/>
          <a:srcRect/>
          <a:stretch>
            <a:fillRect/>
          </a:stretch>
        </p:blipFill>
        <p:spPr bwMode="auto">
          <a:xfrm>
            <a:off x="3810000" y="123825"/>
            <a:ext cx="4238625" cy="66103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76483"/>
                                        </p:tgtEl>
                                        <p:attrNameLst>
                                          <p:attrName>style.visibility</p:attrName>
                                        </p:attrNameLst>
                                      </p:cBhvr>
                                      <p:to>
                                        <p:strVal val="visible"/>
                                      </p:to>
                                    </p:set>
                                    <p:anim calcmode="lin" valueType="num">
                                      <p:cBhvr additive="base">
                                        <p:cTn id="7" dur="500" fill="hold"/>
                                        <p:tgtEl>
                                          <p:spTgt spid="276483"/>
                                        </p:tgtEl>
                                        <p:attrNameLst>
                                          <p:attrName>ppt_x</p:attrName>
                                        </p:attrNameLst>
                                      </p:cBhvr>
                                      <p:tavLst>
                                        <p:tav tm="0">
                                          <p:val>
                                            <p:strVal val="0-#ppt_w/2"/>
                                          </p:val>
                                        </p:tav>
                                        <p:tav tm="100000">
                                          <p:val>
                                            <p:strVal val="#ppt_x"/>
                                          </p:val>
                                        </p:tav>
                                      </p:tavLst>
                                    </p:anim>
                                    <p:anim calcmode="lin" valueType="num">
                                      <p:cBhvr additive="base">
                                        <p:cTn id="8" dur="500" fill="hold"/>
                                        <p:tgtEl>
                                          <p:spTgt spid="27648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76484"/>
                                        </p:tgtEl>
                                        <p:attrNameLst>
                                          <p:attrName>style.visibility</p:attrName>
                                        </p:attrNameLst>
                                      </p:cBhvr>
                                      <p:to>
                                        <p:strVal val="visible"/>
                                      </p:to>
                                    </p:set>
                                    <p:anim calcmode="lin" valueType="num">
                                      <p:cBhvr additive="base">
                                        <p:cTn id="13" dur="500" fill="hold"/>
                                        <p:tgtEl>
                                          <p:spTgt spid="276484"/>
                                        </p:tgtEl>
                                        <p:attrNameLst>
                                          <p:attrName>ppt_x</p:attrName>
                                        </p:attrNameLst>
                                      </p:cBhvr>
                                      <p:tavLst>
                                        <p:tav tm="0">
                                          <p:val>
                                            <p:strVal val="#ppt_x"/>
                                          </p:val>
                                        </p:tav>
                                        <p:tav tm="100000">
                                          <p:val>
                                            <p:strVal val="#ppt_x"/>
                                          </p:val>
                                        </p:tav>
                                      </p:tavLst>
                                    </p:anim>
                                    <p:anim calcmode="lin" valueType="num">
                                      <p:cBhvr additive="base">
                                        <p:cTn id="14" dur="500" fill="hold"/>
                                        <p:tgtEl>
                                          <p:spTgt spid="276484"/>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nodeType="clickEffect">
                                  <p:stCondLst>
                                    <p:cond delay="0"/>
                                  </p:stCondLst>
                                  <p:childTnLst>
                                    <p:set>
                                      <p:cBhvr>
                                        <p:cTn id="18" dur="1" fill="hold">
                                          <p:stCondLst>
                                            <p:cond delay="0"/>
                                          </p:stCondLst>
                                        </p:cTn>
                                        <p:tgtEl>
                                          <p:spTgt spid="276485"/>
                                        </p:tgtEl>
                                        <p:attrNameLst>
                                          <p:attrName>style.visibility</p:attrName>
                                        </p:attrNameLst>
                                      </p:cBhvr>
                                      <p:to>
                                        <p:strVal val="visible"/>
                                      </p:to>
                                    </p:set>
                                    <p:anim calcmode="lin" valueType="num">
                                      <p:cBhvr additive="base">
                                        <p:cTn id="19" dur="500" fill="hold"/>
                                        <p:tgtEl>
                                          <p:spTgt spid="276485"/>
                                        </p:tgtEl>
                                        <p:attrNameLst>
                                          <p:attrName>ppt_x</p:attrName>
                                        </p:attrNameLst>
                                      </p:cBhvr>
                                      <p:tavLst>
                                        <p:tav tm="0">
                                          <p:val>
                                            <p:strVal val="1+#ppt_w/2"/>
                                          </p:val>
                                        </p:tav>
                                        <p:tav tm="100000">
                                          <p:val>
                                            <p:strVal val="#ppt_x"/>
                                          </p:val>
                                        </p:tav>
                                      </p:tavLst>
                                    </p:anim>
                                    <p:anim calcmode="lin" valueType="num">
                                      <p:cBhvr additive="base">
                                        <p:cTn id="20" dur="500" fill="hold"/>
                                        <p:tgtEl>
                                          <p:spTgt spid="27648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2"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500" fill="hold"/>
                                        <p:tgtEl>
                                          <p:spTgt spid="2"/>
                                        </p:tgtEl>
                                        <p:attrNameLst>
                                          <p:attrName>ppt_x</p:attrName>
                                        </p:attrNameLst>
                                      </p:cBhvr>
                                      <p:tavLst>
                                        <p:tav tm="0">
                                          <p:val>
                                            <p:strVal val="1+#ppt_w/2"/>
                                          </p:val>
                                        </p:tav>
                                        <p:tav tm="100000">
                                          <p:val>
                                            <p:strVal val="#ppt_x"/>
                                          </p:val>
                                        </p:tav>
                                      </p:tavLst>
                                    </p:anim>
                                    <p:anim calcmode="lin" valueType="num">
                                      <p:cBhvr additive="base">
                                        <p:cTn id="3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5122"/>
                                        </p:tgtEl>
                                        <p:attrNameLst>
                                          <p:attrName>style.visibility</p:attrName>
                                        </p:attrNameLst>
                                      </p:cBhvr>
                                      <p:to>
                                        <p:strVal val="visible"/>
                                      </p:to>
                                    </p:set>
                                    <p:anim calcmode="lin" valueType="num">
                                      <p:cBhvr>
                                        <p:cTn id="38" dur="1000" fill="hold"/>
                                        <p:tgtEl>
                                          <p:spTgt spid="5122"/>
                                        </p:tgtEl>
                                        <p:attrNameLst>
                                          <p:attrName>ppt_w</p:attrName>
                                        </p:attrNameLst>
                                      </p:cBhvr>
                                      <p:tavLst>
                                        <p:tav tm="0">
                                          <p:val>
                                            <p:fltVal val="0"/>
                                          </p:val>
                                        </p:tav>
                                        <p:tav tm="100000">
                                          <p:val>
                                            <p:strVal val="#ppt_w"/>
                                          </p:val>
                                        </p:tav>
                                      </p:tavLst>
                                    </p:anim>
                                    <p:anim calcmode="lin" valueType="num">
                                      <p:cBhvr>
                                        <p:cTn id="39" dur="1000" fill="hold"/>
                                        <p:tgtEl>
                                          <p:spTgt spid="5122"/>
                                        </p:tgtEl>
                                        <p:attrNameLst>
                                          <p:attrName>ppt_h</p:attrName>
                                        </p:attrNameLst>
                                      </p:cBhvr>
                                      <p:tavLst>
                                        <p:tav tm="0">
                                          <p:val>
                                            <p:fltVal val="0"/>
                                          </p:val>
                                        </p:tav>
                                        <p:tav tm="100000">
                                          <p:val>
                                            <p:strVal val="#ppt_h"/>
                                          </p:val>
                                        </p:tav>
                                      </p:tavLst>
                                    </p:anim>
                                    <p:anim calcmode="lin" valueType="num">
                                      <p:cBhvr>
                                        <p:cTn id="40" dur="1000" fill="hold"/>
                                        <p:tgtEl>
                                          <p:spTgt spid="5122"/>
                                        </p:tgtEl>
                                        <p:attrNameLst>
                                          <p:attrName>style.rotation</p:attrName>
                                        </p:attrNameLst>
                                      </p:cBhvr>
                                      <p:tavLst>
                                        <p:tav tm="0">
                                          <p:val>
                                            <p:fltVal val="90"/>
                                          </p:val>
                                        </p:tav>
                                        <p:tav tm="100000">
                                          <p:val>
                                            <p:fltVal val="0"/>
                                          </p:val>
                                        </p:tav>
                                      </p:tavLst>
                                    </p:anim>
                                    <p:animEffect transition="in" filter="fade">
                                      <p:cBhvr>
                                        <p:cTn id="41" dur="1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143000"/>
          </a:xfrm>
        </p:spPr>
        <p:txBody>
          <a:bodyPr rtlCol="0">
            <a:normAutofit fontScale="90000"/>
          </a:bodyPr>
          <a:lstStyle/>
          <a:p>
            <a:pPr eaLnBrk="1" fontAlgn="auto" hangingPunct="1">
              <a:spcAft>
                <a:spcPts val="0"/>
              </a:spcAft>
              <a:defRPr/>
            </a:pPr>
            <a:r>
              <a:rPr lang="en-US" dirty="0" smtClean="0"/>
              <a:t>Selected Patents &amp; Patent Publications</a:t>
            </a:r>
            <a:endParaRPr lang="en-US" dirty="0"/>
          </a:p>
        </p:txBody>
      </p:sp>
      <p:sp>
        <p:nvSpPr>
          <p:cNvPr id="3" name="Content Placeholder 2"/>
          <p:cNvSpPr>
            <a:spLocks noGrp="1"/>
          </p:cNvSpPr>
          <p:nvPr>
            <p:ph idx="1"/>
          </p:nvPr>
        </p:nvSpPr>
        <p:spPr>
          <a:xfrm>
            <a:off x="457200" y="1493838"/>
            <a:ext cx="8229600" cy="4525962"/>
          </a:xfrm>
        </p:spPr>
        <p:txBody>
          <a:bodyPr rtlCol="0">
            <a:normAutofit fontScale="85000" lnSpcReduction="20000"/>
          </a:bodyPr>
          <a:lstStyle/>
          <a:p>
            <a:pPr eaLnBrk="1" fontAlgn="auto" hangingPunct="1">
              <a:spcAft>
                <a:spcPts val="0"/>
              </a:spcAft>
              <a:buFont typeface="Arial" pitchFamily="34" charset="0"/>
              <a:buChar char="•"/>
              <a:defRPr/>
            </a:pPr>
            <a:r>
              <a:rPr lang="en-US" dirty="0" smtClean="0"/>
              <a:t>Thin Film </a:t>
            </a:r>
            <a:r>
              <a:rPr lang="en-US" dirty="0" err="1" smtClean="0"/>
              <a:t>Magnetoresistance</a:t>
            </a:r>
            <a:r>
              <a:rPr lang="en-US" dirty="0" smtClean="0"/>
              <a:t> Sensor </a:t>
            </a:r>
            <a:r>
              <a:rPr lang="en-US" sz="2400" dirty="0" smtClean="0"/>
              <a:t>(</a:t>
            </a:r>
            <a:r>
              <a:rPr lang="en-US" sz="2400" i="1" dirty="0" smtClean="0"/>
              <a:t>Clarkson Senior Thesis, 1959</a:t>
            </a:r>
            <a:r>
              <a:rPr lang="en-US" sz="2400" dirty="0" smtClean="0"/>
              <a:t>)</a:t>
            </a:r>
            <a:endParaRPr lang="en-US" dirty="0" smtClean="0"/>
          </a:p>
          <a:p>
            <a:pPr eaLnBrk="1" fontAlgn="auto" hangingPunct="1">
              <a:spcAft>
                <a:spcPts val="0"/>
              </a:spcAft>
              <a:buFont typeface="Arial" pitchFamily="34" charset="0"/>
              <a:buChar char="•"/>
              <a:defRPr/>
            </a:pPr>
            <a:r>
              <a:rPr lang="en-US" dirty="0" smtClean="0"/>
              <a:t>Interactive Graphics Program </a:t>
            </a:r>
            <a:r>
              <a:rPr lang="en-US" sz="2400" dirty="0" smtClean="0"/>
              <a:t>(</a:t>
            </a:r>
            <a:r>
              <a:rPr lang="en-US" sz="2400" i="1" dirty="0" smtClean="0"/>
              <a:t>1970</a:t>
            </a:r>
            <a:r>
              <a:rPr lang="en-US" sz="2400" dirty="0" smtClean="0"/>
              <a:t>)</a:t>
            </a:r>
          </a:p>
          <a:p>
            <a:pPr eaLnBrk="1" fontAlgn="auto" hangingPunct="1">
              <a:spcAft>
                <a:spcPts val="0"/>
              </a:spcAft>
              <a:buFont typeface="Arial" pitchFamily="34" charset="0"/>
              <a:buChar char="•"/>
              <a:defRPr/>
            </a:pPr>
            <a:r>
              <a:rPr lang="en-US" dirty="0" err="1" smtClean="0"/>
              <a:t>Isostructural</a:t>
            </a:r>
            <a:r>
              <a:rPr lang="en-US" dirty="0" smtClean="0"/>
              <a:t> Organic Junctions </a:t>
            </a:r>
            <a:r>
              <a:rPr lang="en-US" sz="2400" dirty="0" smtClean="0"/>
              <a:t>(</a:t>
            </a:r>
            <a:r>
              <a:rPr lang="en-US" sz="2400" i="1" dirty="0" smtClean="0"/>
              <a:t>1977</a:t>
            </a:r>
            <a:r>
              <a:rPr lang="en-US" sz="2400" dirty="0" smtClean="0"/>
              <a:t>)</a:t>
            </a:r>
          </a:p>
          <a:p>
            <a:pPr eaLnBrk="1" fontAlgn="auto" hangingPunct="1">
              <a:spcAft>
                <a:spcPts val="0"/>
              </a:spcAft>
              <a:buFont typeface="Arial" pitchFamily="34" charset="0"/>
              <a:buChar char="•"/>
              <a:defRPr/>
            </a:pPr>
            <a:r>
              <a:rPr lang="en-US" dirty="0" smtClean="0"/>
              <a:t>Method &amp; Means for Calculation of Hypergeometric Functions on Parallel Processors </a:t>
            </a:r>
            <a:r>
              <a:rPr lang="en-US" sz="2400" dirty="0" smtClean="0"/>
              <a:t>(</a:t>
            </a:r>
            <a:r>
              <a:rPr lang="en-US" sz="2400" i="1" dirty="0" smtClean="0"/>
              <a:t>1980</a:t>
            </a:r>
            <a:r>
              <a:rPr lang="en-US" sz="2400" dirty="0" smtClean="0"/>
              <a:t>)</a:t>
            </a:r>
          </a:p>
          <a:p>
            <a:pPr eaLnBrk="1" fontAlgn="auto" hangingPunct="1">
              <a:spcAft>
                <a:spcPts val="0"/>
              </a:spcAft>
              <a:buFont typeface="Arial" pitchFamily="34" charset="0"/>
              <a:buChar char="•"/>
              <a:defRPr/>
            </a:pPr>
            <a:r>
              <a:rPr lang="en-US" dirty="0" smtClean="0"/>
              <a:t>Additives for Carbon-Loaded Polymers </a:t>
            </a:r>
            <a:r>
              <a:rPr lang="en-US" sz="2400" dirty="0" smtClean="0"/>
              <a:t>(</a:t>
            </a:r>
            <a:r>
              <a:rPr lang="en-US" sz="2400" i="1" dirty="0" smtClean="0"/>
              <a:t>1984</a:t>
            </a:r>
            <a:r>
              <a:rPr lang="en-US" sz="2400" dirty="0" smtClean="0"/>
              <a:t>)</a:t>
            </a:r>
          </a:p>
          <a:p>
            <a:pPr eaLnBrk="1" fontAlgn="auto" hangingPunct="1">
              <a:spcAft>
                <a:spcPts val="0"/>
              </a:spcAft>
              <a:buFont typeface="Arial" pitchFamily="34" charset="0"/>
              <a:buChar char="•"/>
              <a:defRPr/>
            </a:pPr>
            <a:r>
              <a:rPr lang="en-US" dirty="0" smtClean="0"/>
              <a:t>Preparation &amp; Processing of High Temperature Superconductors </a:t>
            </a:r>
            <a:r>
              <a:rPr lang="en-US" sz="2400" dirty="0" smtClean="0"/>
              <a:t>(</a:t>
            </a:r>
            <a:r>
              <a:rPr lang="en-US" sz="2400" i="1" dirty="0" smtClean="0"/>
              <a:t>1987</a:t>
            </a:r>
            <a:r>
              <a:rPr lang="en-US" sz="2400" dirty="0" smtClean="0"/>
              <a:t>)</a:t>
            </a:r>
          </a:p>
          <a:p>
            <a:pPr eaLnBrk="1" fontAlgn="auto" hangingPunct="1">
              <a:spcAft>
                <a:spcPts val="0"/>
              </a:spcAft>
              <a:buFont typeface="Arial" pitchFamily="34" charset="0"/>
              <a:buChar char="•"/>
              <a:defRPr/>
            </a:pPr>
            <a:r>
              <a:rPr lang="en-US" dirty="0" smtClean="0"/>
              <a:t>Preparation of Electron High Temperature Superconductors </a:t>
            </a:r>
            <a:r>
              <a:rPr lang="en-US" sz="2400" dirty="0" smtClean="0"/>
              <a:t>(</a:t>
            </a:r>
            <a:r>
              <a:rPr lang="en-US" sz="2400" i="1" dirty="0" smtClean="0"/>
              <a:t>1991</a:t>
            </a:r>
            <a:r>
              <a:rPr lang="en-US" sz="2400" dirty="0" smtClean="0"/>
              <a:t>)</a:t>
            </a:r>
          </a:p>
          <a:p>
            <a:pPr eaLnBrk="1" fontAlgn="auto" hangingPunct="1">
              <a:spcAft>
                <a:spcPts val="0"/>
              </a:spcAft>
              <a:buFont typeface="Arial" pitchFamily="34" charset="0"/>
              <a:buChar char="•"/>
              <a:defRPr/>
            </a:pPr>
            <a:endParaRPr lang="en-US" dirty="0" smtClean="0"/>
          </a:p>
          <a:p>
            <a:pPr eaLnBrk="1" fontAlgn="auto" hangingPunct="1">
              <a:spcAft>
                <a:spcPts val="0"/>
              </a:spcAft>
              <a:buFont typeface="Arial" pitchFamily="34" charset="0"/>
              <a:buChar char="•"/>
              <a:defRPr/>
            </a:pP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p:cNvSpPr>
            <a:spLocks noGrp="1"/>
          </p:cNvSpPr>
          <p:nvPr>
            <p:ph type="title"/>
          </p:nvPr>
        </p:nvSpPr>
        <p:spPr/>
        <p:txBody>
          <a:bodyPr/>
          <a:lstStyle/>
          <a:p>
            <a:pPr eaLnBrk="1" hangingPunct="1"/>
            <a:r>
              <a:rPr lang="en-US" smtClean="0"/>
              <a:t>Selected PRLs</a:t>
            </a:r>
          </a:p>
        </p:txBody>
      </p:sp>
      <p:sp>
        <p:nvSpPr>
          <p:cNvPr id="3" name="Content Placeholder 2"/>
          <p:cNvSpPr>
            <a:spLocks noGrp="1"/>
          </p:cNvSpPr>
          <p:nvPr>
            <p:ph idx="1"/>
          </p:nvPr>
        </p:nvSpPr>
        <p:spPr/>
        <p:txBody>
          <a:bodyPr rtlCol="0">
            <a:normAutofit fontScale="77500" lnSpcReduction="20000"/>
          </a:bodyPr>
          <a:lstStyle/>
          <a:p>
            <a:pPr eaLnBrk="1" fontAlgn="auto" hangingPunct="1">
              <a:spcAft>
                <a:spcPts val="0"/>
              </a:spcAft>
              <a:buFont typeface="Arial" pitchFamily="34" charset="0"/>
              <a:buChar char="•"/>
              <a:defRPr/>
            </a:pPr>
            <a:r>
              <a:rPr lang="en-US" dirty="0" smtClean="0"/>
              <a:t>Non-direct Processes and Optical Properties of Metals </a:t>
            </a:r>
            <a:r>
              <a:rPr lang="en-US" sz="2600" dirty="0" smtClean="0"/>
              <a:t>(</a:t>
            </a:r>
            <a:r>
              <a:rPr lang="en-US" sz="2600" i="1" dirty="0" smtClean="0"/>
              <a:t>1967</a:t>
            </a:r>
            <a:r>
              <a:rPr lang="en-US" sz="2600" dirty="0" smtClean="0"/>
              <a:t>)</a:t>
            </a:r>
          </a:p>
          <a:p>
            <a:pPr eaLnBrk="1" fontAlgn="auto" hangingPunct="1">
              <a:spcAft>
                <a:spcPts val="0"/>
              </a:spcAft>
              <a:buFont typeface="Arial" pitchFamily="34" charset="0"/>
              <a:buChar char="•"/>
              <a:defRPr/>
            </a:pPr>
            <a:r>
              <a:rPr lang="en-US" dirty="0" smtClean="0"/>
              <a:t>Temperature Dependence of the Near-Infrared Optical Properties of TCNQ </a:t>
            </a:r>
            <a:r>
              <a:rPr lang="en-US" sz="2600" dirty="0" smtClean="0"/>
              <a:t>(</a:t>
            </a:r>
            <a:r>
              <a:rPr lang="en-US" sz="2600" i="1" dirty="0" smtClean="0"/>
              <a:t>1973</a:t>
            </a:r>
            <a:r>
              <a:rPr lang="en-US" sz="2600" dirty="0" smtClean="0"/>
              <a:t>)</a:t>
            </a:r>
          </a:p>
          <a:p>
            <a:pPr eaLnBrk="1" fontAlgn="auto" hangingPunct="1">
              <a:spcAft>
                <a:spcPts val="0"/>
              </a:spcAft>
              <a:buFont typeface="Arial" pitchFamily="34" charset="0"/>
              <a:buChar char="•"/>
              <a:defRPr/>
            </a:pPr>
            <a:r>
              <a:rPr lang="en-US" dirty="0" smtClean="0"/>
              <a:t>Low-Temperature Specific Heat of (SN)x </a:t>
            </a:r>
            <a:r>
              <a:rPr lang="en-US" sz="2600" dirty="0" smtClean="0"/>
              <a:t>(</a:t>
            </a:r>
            <a:r>
              <a:rPr lang="en-US" sz="2600" i="1" dirty="0" smtClean="0"/>
              <a:t>1974</a:t>
            </a:r>
            <a:r>
              <a:rPr lang="en-US" sz="2600" dirty="0" smtClean="0"/>
              <a:t>)</a:t>
            </a:r>
          </a:p>
          <a:p>
            <a:pPr eaLnBrk="1" fontAlgn="auto" hangingPunct="1">
              <a:spcAft>
                <a:spcPts val="0"/>
              </a:spcAft>
              <a:buFont typeface="Arial" pitchFamily="34" charset="0"/>
              <a:buChar char="•"/>
              <a:defRPr/>
            </a:pPr>
            <a:r>
              <a:rPr lang="en-US" dirty="0" smtClean="0">
                <a:solidFill>
                  <a:srgbClr val="FF0000"/>
                </a:solidFill>
              </a:rPr>
              <a:t>*</a:t>
            </a:r>
            <a:r>
              <a:rPr lang="en-US" dirty="0" smtClean="0"/>
              <a:t>Optical Properties of Polymeric (SN)x </a:t>
            </a:r>
            <a:r>
              <a:rPr lang="en-US" sz="2600" dirty="0" smtClean="0"/>
              <a:t>(</a:t>
            </a:r>
            <a:r>
              <a:rPr lang="en-US" sz="2600" i="1" dirty="0" smtClean="0"/>
              <a:t>1975</a:t>
            </a:r>
            <a:r>
              <a:rPr lang="en-US" sz="2600" dirty="0" smtClean="0"/>
              <a:t>)</a:t>
            </a:r>
          </a:p>
          <a:p>
            <a:pPr eaLnBrk="1" fontAlgn="auto" hangingPunct="1">
              <a:spcAft>
                <a:spcPts val="0"/>
              </a:spcAft>
              <a:buFont typeface="Arial" pitchFamily="34" charset="0"/>
              <a:buChar char="•"/>
              <a:defRPr/>
            </a:pPr>
            <a:r>
              <a:rPr lang="en-US" dirty="0" smtClean="0">
                <a:solidFill>
                  <a:srgbClr val="FF0000"/>
                </a:solidFill>
              </a:rPr>
              <a:t>*</a:t>
            </a:r>
            <a:r>
              <a:rPr lang="en-US" dirty="0" smtClean="0"/>
              <a:t>OPW Band Structure of (SN)x </a:t>
            </a:r>
            <a:r>
              <a:rPr lang="en-US" sz="2600" dirty="0" smtClean="0"/>
              <a:t>(</a:t>
            </a:r>
            <a:r>
              <a:rPr lang="en-US" sz="2600" i="1" dirty="0" smtClean="0"/>
              <a:t>1975</a:t>
            </a:r>
            <a:r>
              <a:rPr lang="en-US" sz="2600" dirty="0" smtClean="0"/>
              <a:t>)</a:t>
            </a:r>
          </a:p>
          <a:p>
            <a:pPr eaLnBrk="1" fontAlgn="auto" hangingPunct="1">
              <a:spcAft>
                <a:spcPts val="0"/>
              </a:spcAft>
              <a:buFont typeface="Arial" pitchFamily="34" charset="0"/>
              <a:buChar char="•"/>
              <a:defRPr/>
            </a:pPr>
            <a:r>
              <a:rPr lang="en-US" dirty="0" smtClean="0">
                <a:solidFill>
                  <a:srgbClr val="FF0000"/>
                </a:solidFill>
              </a:rPr>
              <a:t>*</a:t>
            </a:r>
            <a:r>
              <a:rPr lang="en-US" dirty="0" smtClean="0"/>
              <a:t>XPS Determination of the Valence Band Structure of (SN)x </a:t>
            </a:r>
            <a:r>
              <a:rPr lang="en-US" sz="2600" dirty="0" smtClean="0"/>
              <a:t>(</a:t>
            </a:r>
            <a:r>
              <a:rPr lang="en-US" sz="2600" i="1" dirty="0" smtClean="0"/>
              <a:t>1975</a:t>
            </a:r>
            <a:r>
              <a:rPr lang="en-US" sz="2600" dirty="0" smtClean="0"/>
              <a:t>)</a:t>
            </a:r>
          </a:p>
          <a:p>
            <a:pPr eaLnBrk="1" fontAlgn="auto" hangingPunct="1">
              <a:spcAft>
                <a:spcPts val="0"/>
              </a:spcAft>
              <a:buFont typeface="Arial" pitchFamily="34" charset="0"/>
              <a:buChar char="•"/>
              <a:defRPr/>
            </a:pPr>
            <a:r>
              <a:rPr lang="en-US" dirty="0" smtClean="0"/>
              <a:t>Properties of Brominated (SN)x </a:t>
            </a:r>
            <a:r>
              <a:rPr lang="en-US" sz="2600" dirty="0" smtClean="0"/>
              <a:t>(</a:t>
            </a:r>
            <a:r>
              <a:rPr lang="en-US" sz="2600" i="1" dirty="0" smtClean="0"/>
              <a:t>1977</a:t>
            </a:r>
            <a:r>
              <a:rPr lang="en-US" sz="2600" dirty="0" smtClean="0"/>
              <a:t>)</a:t>
            </a:r>
          </a:p>
          <a:p>
            <a:pPr eaLnBrk="1" fontAlgn="auto" hangingPunct="1">
              <a:spcAft>
                <a:spcPts val="0"/>
              </a:spcAft>
              <a:buFont typeface="Arial" pitchFamily="34" charset="0"/>
              <a:buChar char="•"/>
              <a:defRPr/>
            </a:pPr>
            <a:r>
              <a:rPr lang="en-US" dirty="0" smtClean="0"/>
              <a:t>Broken-Symmetry Band Structure of (TMTSF)2-X </a:t>
            </a:r>
            <a:r>
              <a:rPr lang="en-US" sz="2600" dirty="0" smtClean="0"/>
              <a:t>(</a:t>
            </a:r>
            <a:r>
              <a:rPr lang="en-US" sz="2600" i="1" dirty="0" smtClean="0"/>
              <a:t>1983</a:t>
            </a:r>
            <a:r>
              <a:rPr lang="en-US" sz="2600" dirty="0" smtClean="0"/>
              <a:t>)</a:t>
            </a:r>
          </a:p>
          <a:p>
            <a:pPr eaLnBrk="1" fontAlgn="auto" hangingPunct="1">
              <a:spcAft>
                <a:spcPts val="0"/>
              </a:spcAft>
              <a:buFont typeface="Arial" pitchFamily="34" charset="0"/>
              <a:buChar char="•"/>
              <a:defRPr/>
            </a:pPr>
            <a:r>
              <a:rPr lang="en-US" dirty="0" smtClean="0"/>
              <a:t>Evidence for Superconductivity in La2CuO4 </a:t>
            </a:r>
            <a:r>
              <a:rPr lang="en-US" sz="2600" dirty="0" smtClean="0"/>
              <a:t>(</a:t>
            </a:r>
            <a:r>
              <a:rPr lang="en-US" sz="2600" i="1" dirty="0" smtClean="0"/>
              <a:t>1987</a:t>
            </a:r>
            <a:r>
              <a:rPr lang="en-US" sz="2600" dirty="0" smtClean="0"/>
              <a:t>)</a:t>
            </a:r>
            <a:endParaRPr lang="en-US" sz="2600" dirty="0"/>
          </a:p>
        </p:txBody>
      </p:sp>
      <p:sp>
        <p:nvSpPr>
          <p:cNvPr id="4" name="TextBox 3"/>
          <p:cNvSpPr txBox="1">
            <a:spLocks noChangeArrowheads="1"/>
          </p:cNvSpPr>
          <p:nvPr/>
        </p:nvSpPr>
        <p:spPr bwMode="auto">
          <a:xfrm>
            <a:off x="609600" y="6172200"/>
            <a:ext cx="7848600" cy="461963"/>
          </a:xfrm>
          <a:prstGeom prst="rect">
            <a:avLst/>
          </a:prstGeom>
          <a:noFill/>
          <a:ln w="9525">
            <a:noFill/>
            <a:miter lim="800000"/>
            <a:headEnd/>
            <a:tailEnd/>
          </a:ln>
        </p:spPr>
        <p:txBody>
          <a:bodyPr>
            <a:spAutoFit/>
          </a:bodyPr>
          <a:lstStyle/>
          <a:p>
            <a:r>
              <a:rPr lang="en-US" sz="2400" b="1" i="1">
                <a:solidFill>
                  <a:srgbClr val="FF0000"/>
                </a:solidFill>
                <a:latin typeface="Calibri" pitchFamily="34" charset="0"/>
              </a:rPr>
              <a:t>* All in one month!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ChangeArrowheads="1"/>
          </p:cNvSpPr>
          <p:nvPr>
            <p:ph type="title" idx="4294967295"/>
          </p:nvPr>
        </p:nvSpPr>
        <p:spPr>
          <a:xfrm>
            <a:off x="457200" y="2819400"/>
            <a:ext cx="8229600" cy="1143000"/>
          </a:xfrm>
        </p:spPr>
        <p:txBody>
          <a:bodyPr/>
          <a:lstStyle/>
          <a:p>
            <a:pPr eaLnBrk="1" hangingPunct="1"/>
            <a:r>
              <a:rPr lang="en-US" altLang="en-US" smtClean="0"/>
              <a:t>EPRI</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p:cNvPicPr>
            <a:picLocks noChangeAspect="1"/>
          </p:cNvPicPr>
          <p:nvPr/>
        </p:nvPicPr>
        <p:blipFill>
          <a:blip r:embed="rId2"/>
          <a:srcRect/>
          <a:stretch>
            <a:fillRect/>
          </a:stretch>
        </p:blipFill>
        <p:spPr bwMode="auto">
          <a:xfrm>
            <a:off x="639763" y="1371600"/>
            <a:ext cx="3733800" cy="5300663"/>
          </a:xfrm>
          <a:prstGeom prst="rect">
            <a:avLst/>
          </a:prstGeom>
          <a:noFill/>
          <a:ln w="9525">
            <a:noFill/>
            <a:miter lim="800000"/>
            <a:headEnd/>
            <a:tailEnd/>
          </a:ln>
        </p:spPr>
      </p:pic>
      <p:sp>
        <p:nvSpPr>
          <p:cNvPr id="81922" name="Title 1"/>
          <p:cNvSpPr>
            <a:spLocks noGrp="1"/>
          </p:cNvSpPr>
          <p:nvPr>
            <p:ph type="title" idx="4294967295"/>
          </p:nvPr>
        </p:nvSpPr>
        <p:spPr>
          <a:xfrm>
            <a:off x="457200" y="76200"/>
            <a:ext cx="8229600" cy="1143000"/>
          </a:xfrm>
        </p:spPr>
        <p:txBody>
          <a:bodyPr/>
          <a:lstStyle/>
          <a:p>
            <a:pPr eaLnBrk="1" hangingPunct="1"/>
            <a:r>
              <a:rPr lang="en-US" altLang="en-US" smtClean="0"/>
              <a:t>Next In Her Shoes</a:t>
            </a:r>
          </a:p>
        </p:txBody>
      </p:sp>
      <p:sp>
        <p:nvSpPr>
          <p:cNvPr id="67588" name="Content Placeholder 3"/>
          <p:cNvSpPr>
            <a:spLocks noGrp="1"/>
          </p:cNvSpPr>
          <p:nvPr>
            <p:ph idx="4294967295"/>
          </p:nvPr>
        </p:nvSpPr>
        <p:spPr>
          <a:xfrm>
            <a:off x="4419600" y="1447800"/>
            <a:ext cx="4648200" cy="5105400"/>
          </a:xfrm>
          <a:ln>
            <a:solidFill>
              <a:srgbClr val="FF0000"/>
            </a:solidFill>
          </a:ln>
        </p:spPr>
        <p:txBody>
          <a:bodyPr/>
          <a:lstStyle/>
          <a:p>
            <a:pPr eaLnBrk="1" hangingPunct="1"/>
            <a:endParaRPr lang="en-US" altLang="en-US" sz="2800" smtClean="0"/>
          </a:p>
          <a:p>
            <a:pPr eaLnBrk="1" hangingPunct="1"/>
            <a:r>
              <a:rPr lang="en-US" altLang="en-US" sz="2800" smtClean="0"/>
              <a:t>Mary Ann Whalen Grant</a:t>
            </a:r>
            <a:endParaRPr lang="en-US" altLang="en-US" sz="2400" smtClean="0"/>
          </a:p>
          <a:p>
            <a:pPr lvl="1" eaLnBrk="1" hangingPunct="1"/>
            <a:r>
              <a:rPr lang="en-US" altLang="en-US" sz="2400" smtClean="0"/>
              <a:t>CYO BB Champ, 1921</a:t>
            </a:r>
          </a:p>
          <a:p>
            <a:pPr lvl="1" eaLnBrk="1" hangingPunct="1"/>
            <a:r>
              <a:rPr lang="en-US" altLang="en-US" sz="2400" smtClean="0"/>
              <a:t>NYS Bowling Champ, 1939</a:t>
            </a:r>
          </a:p>
          <a:p>
            <a:pPr lvl="1" eaLnBrk="1" hangingPunct="1"/>
            <a:r>
              <a:rPr lang="en-US" altLang="en-US" sz="2400" smtClean="0"/>
              <a:t>Women’s Baseball, ‘33-’47</a:t>
            </a:r>
          </a:p>
          <a:p>
            <a:pPr lvl="1" eaLnBrk="1" hangingPunct="1"/>
            <a:r>
              <a:rPr lang="en-US" altLang="en-US" sz="2400" smtClean="0"/>
              <a:t>Outstanding Skier &amp; Golfer</a:t>
            </a:r>
          </a:p>
          <a:p>
            <a:pPr lvl="1" eaLnBrk="1" hangingPunct="1"/>
            <a:r>
              <a:rPr lang="en-US" altLang="en-US" sz="2400" smtClean="0">
                <a:solidFill>
                  <a:srgbClr val="FF0000"/>
                </a:solidFill>
              </a:rPr>
              <a:t>Central Hudson Gas &amp; Electric, 1923-1958</a:t>
            </a:r>
          </a:p>
          <a:p>
            <a:pPr lvl="2" eaLnBrk="1" hangingPunct="1"/>
            <a:r>
              <a:rPr lang="en-US" altLang="en-US" sz="2000" smtClean="0">
                <a:solidFill>
                  <a:srgbClr val="FF0000"/>
                </a:solidFill>
              </a:rPr>
              <a:t>From teenage stenographer</a:t>
            </a:r>
          </a:p>
          <a:p>
            <a:pPr lvl="2" eaLnBrk="1" hangingPunct="1"/>
            <a:r>
              <a:rPr lang="en-US" altLang="en-US" sz="2000" smtClean="0">
                <a:solidFill>
                  <a:srgbClr val="FF0000"/>
                </a:solidFill>
              </a:rPr>
              <a:t>To Admin of the CEO</a:t>
            </a:r>
          </a:p>
          <a:p>
            <a:pPr lvl="1" eaLnBrk="1" hangingPunct="1"/>
            <a:endParaRPr lang="en-US" altLang="en-US" sz="240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588">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58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758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758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7588">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7588">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7588">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7588">
                                            <p:txEl>
                                              <p:pRg st="7" end="7"/>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758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8" grpId="0" uiExpand="1" build="p"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1028"/>
          <p:cNvPicPr>
            <a:picLocks noChangeAspect="1" noChangeArrowheads="1"/>
          </p:cNvPicPr>
          <p:nvPr/>
        </p:nvPicPr>
        <p:blipFill>
          <a:blip r:embed="rId2"/>
          <a:srcRect/>
          <a:stretch>
            <a:fillRect/>
          </a:stretch>
        </p:blipFill>
        <p:spPr bwMode="auto">
          <a:xfrm>
            <a:off x="838200" y="1384300"/>
            <a:ext cx="5638800" cy="5397500"/>
          </a:xfrm>
          <a:prstGeom prst="rect">
            <a:avLst/>
          </a:prstGeom>
          <a:noFill/>
          <a:ln w="9525">
            <a:noFill/>
            <a:miter lim="800000"/>
            <a:headEnd/>
            <a:tailEnd/>
          </a:ln>
        </p:spPr>
      </p:pic>
      <p:sp>
        <p:nvSpPr>
          <p:cNvPr id="82946" name="Rectangle 1029"/>
          <p:cNvSpPr>
            <a:spLocks noGrp="1" noChangeArrowheads="1"/>
          </p:cNvSpPr>
          <p:nvPr>
            <p:ph type="title" idx="4294967295"/>
          </p:nvPr>
        </p:nvSpPr>
        <p:spPr>
          <a:xfrm>
            <a:off x="47625" y="152400"/>
            <a:ext cx="9067800" cy="1143000"/>
          </a:xfrm>
        </p:spPr>
        <p:txBody>
          <a:bodyPr/>
          <a:lstStyle/>
          <a:p>
            <a:pPr eaLnBrk="1" hangingPunct="1"/>
            <a:r>
              <a:rPr lang="en-US" altLang="en-US" sz="4000" smtClean="0"/>
              <a:t>From this:..faster, smaller, cooler…and cheaper!</a:t>
            </a:r>
          </a:p>
        </p:txBody>
      </p:sp>
      <p:sp>
        <p:nvSpPr>
          <p:cNvPr id="82947" name="Text Box 1030"/>
          <p:cNvSpPr txBox="1">
            <a:spLocks noChangeArrowheads="1"/>
          </p:cNvSpPr>
          <p:nvPr/>
        </p:nvSpPr>
        <p:spPr bwMode="auto">
          <a:xfrm>
            <a:off x="381000" y="5943600"/>
            <a:ext cx="3178175" cy="457200"/>
          </a:xfrm>
          <a:prstGeom prst="rect">
            <a:avLst/>
          </a:prstGeom>
          <a:noFill/>
          <a:ln w="9525">
            <a:noFill/>
            <a:miter lim="800000"/>
            <a:headEnd/>
            <a:tailEnd/>
          </a:ln>
        </p:spPr>
        <p:txBody>
          <a:bodyPr>
            <a:spAutoFit/>
          </a:bodyPr>
          <a:lstStyle/>
          <a:p>
            <a:pPr>
              <a:spcBef>
                <a:spcPct val="50000"/>
              </a:spcBef>
            </a:pPr>
            <a:r>
              <a:rPr lang="en-US" sz="2400">
                <a:solidFill>
                  <a:srgbClr val="000000"/>
                </a:solidFill>
              </a:rPr>
              <a:t>IBM 305 Ramac</a:t>
            </a:r>
          </a:p>
        </p:txBody>
      </p:sp>
      <p:sp>
        <p:nvSpPr>
          <p:cNvPr id="82948" name="TextBox 3"/>
          <p:cNvSpPr txBox="1">
            <a:spLocks noChangeArrowheads="1"/>
          </p:cNvSpPr>
          <p:nvPr/>
        </p:nvSpPr>
        <p:spPr bwMode="auto">
          <a:xfrm>
            <a:off x="3902075" y="1295400"/>
            <a:ext cx="2955925" cy="1938338"/>
          </a:xfrm>
          <a:prstGeom prst="rect">
            <a:avLst/>
          </a:prstGeom>
          <a:solidFill>
            <a:schemeClr val="bg1"/>
          </a:solidFill>
          <a:ln w="9525">
            <a:noFill/>
            <a:miter lim="800000"/>
            <a:headEnd/>
            <a:tailEnd/>
          </a:ln>
        </p:spPr>
        <p:txBody>
          <a:bodyPr wrap="none">
            <a:spAutoFit/>
          </a:bodyPr>
          <a:lstStyle/>
          <a:p>
            <a:pPr algn="ctr"/>
            <a:r>
              <a:rPr lang="en-US" altLang="en-US" sz="2400" u="sng"/>
              <a:t>1956</a:t>
            </a:r>
          </a:p>
          <a:p>
            <a:pPr algn="ctr"/>
            <a:r>
              <a:rPr lang="en-US" altLang="en-US" sz="2400"/>
              <a:t>The First Hard Drive</a:t>
            </a:r>
          </a:p>
          <a:p>
            <a:pPr algn="ctr"/>
            <a:r>
              <a:rPr lang="en-US" altLang="en-US" sz="2400"/>
              <a:t>5 Megabytes</a:t>
            </a:r>
          </a:p>
          <a:p>
            <a:pPr algn="ctr"/>
            <a:r>
              <a:rPr lang="en-US" altLang="en-US" sz="2400"/>
              <a:t>$300,000</a:t>
            </a:r>
          </a:p>
          <a:p>
            <a:pPr algn="ctr"/>
            <a:r>
              <a:rPr lang="en-US" altLang="en-US" sz="2400"/>
              <a:t>6 ¢/byte</a:t>
            </a:r>
          </a:p>
        </p:txBody>
      </p:sp>
      <p:grpSp>
        <p:nvGrpSpPr>
          <p:cNvPr id="5" name="Group 4"/>
          <p:cNvGrpSpPr>
            <a:grpSpLocks/>
          </p:cNvGrpSpPr>
          <p:nvPr/>
        </p:nvGrpSpPr>
        <p:grpSpPr bwMode="auto">
          <a:xfrm>
            <a:off x="5715000" y="2336800"/>
            <a:ext cx="3352800" cy="4445000"/>
            <a:chOff x="5715000" y="2336259"/>
            <a:chExt cx="3352800" cy="4445541"/>
          </a:xfrm>
        </p:grpSpPr>
        <p:pic>
          <p:nvPicPr>
            <p:cNvPr id="82951" name="Picture 1"/>
            <p:cNvPicPr>
              <a:picLocks noChangeAspect="1"/>
            </p:cNvPicPr>
            <p:nvPr/>
          </p:nvPicPr>
          <p:blipFill>
            <a:blip r:embed="rId3"/>
            <a:srcRect/>
            <a:stretch>
              <a:fillRect/>
            </a:stretch>
          </p:blipFill>
          <p:spPr bwMode="auto">
            <a:xfrm>
              <a:off x="5715000" y="4267200"/>
              <a:ext cx="3352800" cy="2514600"/>
            </a:xfrm>
            <a:prstGeom prst="rect">
              <a:avLst/>
            </a:prstGeom>
            <a:noFill/>
            <a:ln w="9525">
              <a:noFill/>
              <a:miter lim="800000"/>
              <a:headEnd/>
              <a:tailEnd/>
            </a:ln>
          </p:spPr>
        </p:pic>
        <p:sp>
          <p:nvSpPr>
            <p:cNvPr id="82952" name="TextBox 2"/>
            <p:cNvSpPr txBox="1">
              <a:spLocks noChangeArrowheads="1"/>
            </p:cNvSpPr>
            <p:nvPr/>
          </p:nvSpPr>
          <p:spPr bwMode="auto">
            <a:xfrm>
              <a:off x="5715000" y="2336259"/>
              <a:ext cx="3352800" cy="1938992"/>
            </a:xfrm>
            <a:prstGeom prst="rect">
              <a:avLst/>
            </a:prstGeom>
            <a:solidFill>
              <a:srgbClr val="FDB9EE"/>
            </a:solidFill>
            <a:ln w="9525">
              <a:noFill/>
              <a:miter lim="800000"/>
              <a:headEnd/>
              <a:tailEnd/>
            </a:ln>
          </p:spPr>
          <p:txBody>
            <a:bodyPr>
              <a:spAutoFit/>
            </a:bodyPr>
            <a:lstStyle/>
            <a:p>
              <a:pPr algn="ctr"/>
              <a:r>
                <a:rPr lang="en-US" altLang="en-US" sz="2400" u="sng"/>
                <a:t>2011 (+55)</a:t>
              </a:r>
            </a:p>
            <a:p>
              <a:pPr algn="ctr"/>
              <a:r>
                <a:rPr lang="en-US" altLang="en-US" sz="2400"/>
                <a:t>HP Personal Media </a:t>
              </a:r>
              <a:r>
                <a:rPr lang="en-US" altLang="en-US" sz="2400" u="sng"/>
                <a:t/>
              </a:r>
              <a:br>
                <a:rPr lang="en-US" altLang="en-US" sz="2400" u="sng"/>
              </a:br>
              <a:r>
                <a:rPr lang="en-US" altLang="en-US" sz="2400"/>
                <a:t>2 Terabytes</a:t>
              </a:r>
            </a:p>
            <a:p>
              <a:pPr algn="ctr"/>
              <a:r>
                <a:rPr lang="en-US" altLang="en-US" sz="2400"/>
                <a:t>$100</a:t>
              </a:r>
            </a:p>
            <a:p>
              <a:pPr algn="ctr"/>
              <a:r>
                <a:rPr lang="en-US" altLang="en-US" sz="2400"/>
                <a:t>5 nano-¢/byte</a:t>
              </a:r>
            </a:p>
          </p:txBody>
        </p:sp>
      </p:grpSp>
      <p:sp>
        <p:nvSpPr>
          <p:cNvPr id="6" name="TextBox 5"/>
          <p:cNvSpPr txBox="1">
            <a:spLocks noChangeArrowheads="1"/>
          </p:cNvSpPr>
          <p:nvPr/>
        </p:nvSpPr>
        <p:spPr bwMode="auto">
          <a:xfrm>
            <a:off x="7086600" y="5943600"/>
            <a:ext cx="1828800" cy="381000"/>
          </a:xfrm>
          <a:prstGeom prst="rect">
            <a:avLst/>
          </a:prstGeom>
          <a:solidFill>
            <a:srgbClr val="FDB9EE"/>
          </a:solidFill>
          <a:ln w="9525">
            <a:noFill/>
            <a:miter lim="800000"/>
            <a:headEnd/>
            <a:tailEnd/>
          </a:ln>
        </p:spPr>
        <p:txBody>
          <a:bodyPr>
            <a:spAutoFit/>
          </a:bodyPr>
          <a:lstStyle/>
          <a:p>
            <a:pPr algn="ctr"/>
            <a:r>
              <a:rPr lang="en-US" altLang="en-US"/>
              <a:t>I got two of ‘em!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2" descr="E:\PMG-Personal Life\Grant Family Directory\The Family\Devin J Grant\Devin &amp; IBM Card.JPG"/>
          <p:cNvPicPr>
            <a:picLocks noChangeAspect="1" noChangeArrowheads="1"/>
          </p:cNvPicPr>
          <p:nvPr/>
        </p:nvPicPr>
        <p:blipFill>
          <a:blip r:embed="rId2"/>
          <a:srcRect/>
          <a:stretch>
            <a:fillRect/>
          </a:stretch>
        </p:blipFill>
        <p:spPr bwMode="auto">
          <a:xfrm>
            <a:off x="304800" y="304800"/>
            <a:ext cx="3657600" cy="4876800"/>
          </a:xfrm>
          <a:prstGeom prst="rect">
            <a:avLst/>
          </a:prstGeom>
          <a:noFill/>
          <a:ln w="9525">
            <a:noFill/>
            <a:miter lim="800000"/>
            <a:headEnd/>
            <a:tailEnd/>
          </a:ln>
        </p:spPr>
      </p:pic>
      <p:sp>
        <p:nvSpPr>
          <p:cNvPr id="83970" name="TextBox 1"/>
          <p:cNvSpPr txBox="1">
            <a:spLocks noChangeArrowheads="1"/>
          </p:cNvSpPr>
          <p:nvPr/>
        </p:nvSpPr>
        <p:spPr bwMode="auto">
          <a:xfrm>
            <a:off x="304800" y="5410200"/>
            <a:ext cx="3657600" cy="1311275"/>
          </a:xfrm>
          <a:prstGeom prst="rect">
            <a:avLst/>
          </a:prstGeom>
          <a:noFill/>
          <a:ln w="9525">
            <a:noFill/>
            <a:miter lim="800000"/>
            <a:headEnd/>
            <a:tailEnd/>
          </a:ln>
        </p:spPr>
        <p:txBody>
          <a:bodyPr>
            <a:spAutoFit/>
          </a:bodyPr>
          <a:lstStyle/>
          <a:p>
            <a:pPr algn="ctr"/>
            <a:r>
              <a:rPr lang="en-US" sz="2000" b="1"/>
              <a:t>Devin Joan Grant</a:t>
            </a:r>
          </a:p>
          <a:p>
            <a:pPr algn="ctr"/>
            <a:r>
              <a:rPr lang="en-US" sz="2000" b="1"/>
              <a:t>“Famous-to-be” 12-year-old</a:t>
            </a:r>
          </a:p>
          <a:p>
            <a:pPr algn="ctr"/>
            <a:r>
              <a:rPr lang="en-US" sz="2000" b="1"/>
              <a:t>Grandaughter</a:t>
            </a:r>
          </a:p>
          <a:p>
            <a:pPr algn="ctr"/>
            <a:r>
              <a:rPr lang="en-US" sz="2000" b="1"/>
              <a:t> of Paul Michael Grant </a:t>
            </a:r>
          </a:p>
        </p:txBody>
      </p:sp>
      <p:sp>
        <p:nvSpPr>
          <p:cNvPr id="3" name="TextBox 2"/>
          <p:cNvSpPr txBox="1"/>
          <p:nvPr/>
        </p:nvSpPr>
        <p:spPr>
          <a:xfrm>
            <a:off x="4114800" y="1827213"/>
            <a:ext cx="4876800" cy="2308225"/>
          </a:xfrm>
          <a:prstGeom prst="rect">
            <a:avLst/>
          </a:prstGeom>
          <a:noFill/>
        </p:spPr>
        <p:txBody>
          <a:bodyPr>
            <a:spAutoFit/>
          </a:bodyPr>
          <a:lstStyle/>
          <a:p>
            <a:pPr fontAlgn="auto">
              <a:spcBef>
                <a:spcPts val="0"/>
              </a:spcBef>
              <a:spcAft>
                <a:spcPts val="0"/>
              </a:spcAft>
              <a:defRPr/>
            </a:pPr>
            <a:r>
              <a:rPr lang="en-US" sz="2400" b="1" dirty="0">
                <a:latin typeface="+mn-lt"/>
                <a:cs typeface="+mn-cs"/>
              </a:rPr>
              <a:t>“Harvard” Entrance Exam:</a:t>
            </a:r>
          </a:p>
          <a:p>
            <a:pPr marL="342900" indent="-342900" fontAlgn="auto">
              <a:spcBef>
                <a:spcPts val="0"/>
              </a:spcBef>
              <a:spcAft>
                <a:spcPts val="0"/>
              </a:spcAft>
              <a:buFontTx/>
              <a:buAutoNum type="arabicParenR"/>
              <a:defRPr/>
            </a:pPr>
            <a:r>
              <a:rPr lang="en-US" sz="2400" b="1" dirty="0">
                <a:latin typeface="+mn-lt"/>
                <a:cs typeface="+mn-cs"/>
              </a:rPr>
              <a:t>How many 1950 IBM punched cards does it take to...</a:t>
            </a:r>
          </a:p>
          <a:p>
            <a:pPr marL="342900" indent="-342900" fontAlgn="auto">
              <a:spcBef>
                <a:spcPts val="0"/>
              </a:spcBef>
              <a:spcAft>
                <a:spcPts val="0"/>
              </a:spcAft>
              <a:buFontTx/>
              <a:buAutoNum type="arabicParenR"/>
              <a:defRPr/>
            </a:pPr>
            <a:r>
              <a:rPr lang="en-US" sz="2400" b="1" dirty="0">
                <a:latin typeface="+mn-lt"/>
                <a:cs typeface="+mn-cs"/>
              </a:rPr>
              <a:t>Fill up a 32 gig “</a:t>
            </a:r>
            <a:r>
              <a:rPr lang="en-US" sz="2400" b="1" dirty="0" err="1">
                <a:latin typeface="+mn-lt"/>
                <a:cs typeface="+mn-cs"/>
              </a:rPr>
              <a:t>idiot”Phone</a:t>
            </a:r>
            <a:r>
              <a:rPr lang="en-US" sz="2400" b="1" dirty="0">
                <a:latin typeface="+mn-lt"/>
                <a:cs typeface="+mn-cs"/>
              </a:rPr>
              <a:t>?</a:t>
            </a:r>
          </a:p>
          <a:p>
            <a:pPr marL="342900" indent="-342900" fontAlgn="auto">
              <a:spcBef>
                <a:spcPts val="0"/>
              </a:spcBef>
              <a:spcAft>
                <a:spcPts val="0"/>
              </a:spcAft>
              <a:buFontTx/>
              <a:buAutoNum type="arabicParenR"/>
              <a:defRPr/>
            </a:pPr>
            <a:r>
              <a:rPr lang="en-US" sz="2400" b="1" dirty="0">
                <a:latin typeface="+mn-lt"/>
                <a:cs typeface="+mn-cs"/>
              </a:rPr>
              <a:t>???</a:t>
            </a:r>
          </a:p>
          <a:p>
            <a:pPr marL="342900" indent="-342900" fontAlgn="auto">
              <a:spcBef>
                <a:spcPts val="0"/>
              </a:spcBef>
              <a:spcAft>
                <a:spcPts val="0"/>
              </a:spcAft>
              <a:buFontTx/>
              <a:buAutoNum type="arabicParenR"/>
              <a:defRPr/>
            </a:pPr>
            <a:r>
              <a:rPr lang="en-US" sz="2400" b="1" dirty="0">
                <a:latin typeface="+mn-lt"/>
                <a:cs typeface="+mn-cs"/>
              </a:rPr>
              <a:t>A stack about 30 miles high!</a:t>
            </a:r>
          </a:p>
        </p:txBody>
      </p:sp>
      <p:sp>
        <p:nvSpPr>
          <p:cNvPr id="4" name="TextBox 3"/>
          <p:cNvSpPr txBox="1">
            <a:spLocks noChangeArrowheads="1"/>
          </p:cNvSpPr>
          <p:nvPr/>
        </p:nvSpPr>
        <p:spPr bwMode="auto">
          <a:xfrm>
            <a:off x="4267200" y="5029200"/>
            <a:ext cx="4724400" cy="830263"/>
          </a:xfrm>
          <a:prstGeom prst="rect">
            <a:avLst/>
          </a:prstGeom>
          <a:noFill/>
          <a:ln w="9525">
            <a:noFill/>
            <a:miter lim="800000"/>
            <a:headEnd/>
            <a:tailEnd/>
          </a:ln>
        </p:spPr>
        <p:txBody>
          <a:bodyPr>
            <a:spAutoFit/>
          </a:bodyPr>
          <a:lstStyle/>
          <a:p>
            <a:r>
              <a:rPr lang="en-US" sz="2400" b="1" i="1">
                <a:solidFill>
                  <a:srgbClr val="FF0000"/>
                </a:solidFill>
              </a:rPr>
              <a:t>Talk about room at the bottom!</a:t>
            </a:r>
            <a:br>
              <a:rPr lang="en-US" sz="2400" b="1" i="1">
                <a:solidFill>
                  <a:srgbClr val="FF0000"/>
                </a:solidFill>
              </a:rPr>
            </a:br>
            <a:r>
              <a:rPr lang="en-US" sz="2400" b="1" i="1">
                <a:solidFill>
                  <a:srgbClr val="FF0000"/>
                </a:solidFill>
              </a:rPr>
              <a:t>Thanks, Dick F.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p:cNvSpPr>
            <a:spLocks noGrp="1"/>
          </p:cNvSpPr>
          <p:nvPr>
            <p:ph type="title" idx="4294967295"/>
          </p:nvPr>
        </p:nvSpPr>
        <p:spPr/>
        <p:txBody>
          <a:bodyPr/>
          <a:lstStyle/>
          <a:p>
            <a:pPr eaLnBrk="1" hangingPunct="1"/>
            <a:r>
              <a:rPr lang="en-US" altLang="en-US" smtClean="0"/>
              <a:t>To this…</a:t>
            </a:r>
          </a:p>
        </p:txBody>
      </p:sp>
      <p:pic>
        <p:nvPicPr>
          <p:cNvPr id="84994" name="Picture 3"/>
          <p:cNvPicPr>
            <a:picLocks noChangeAspect="1" noChangeArrowheads="1"/>
          </p:cNvPicPr>
          <p:nvPr/>
        </p:nvPicPr>
        <p:blipFill>
          <a:blip r:embed="rId2"/>
          <a:srcRect/>
          <a:stretch>
            <a:fillRect/>
          </a:stretch>
        </p:blipFill>
        <p:spPr bwMode="auto">
          <a:xfrm>
            <a:off x="1146175" y="1447800"/>
            <a:ext cx="6931025" cy="487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143000" y="5449669"/>
            <a:ext cx="7772400" cy="646331"/>
          </a:xfrm>
          <a:prstGeom prst="rect">
            <a:avLst/>
          </a:prstGeom>
          <a:noFill/>
        </p:spPr>
        <p:txBody>
          <a:bodyPr wrap="square" rtlCol="0">
            <a:spAutoFit/>
          </a:bodyPr>
          <a:lstStyle/>
          <a:p>
            <a:pPr indent="3175">
              <a:spcAft>
                <a:spcPts val="600"/>
              </a:spcAft>
            </a:pPr>
            <a:r>
              <a:rPr lang="en-US" dirty="0">
                <a:solidFill>
                  <a:prstClr val="black"/>
                </a:solidFill>
              </a:rPr>
              <a:t>The largest percentage of Physics PhDs found initial employment in Postdoctoral and other temporary positions…</a:t>
            </a:r>
          </a:p>
        </p:txBody>
      </p:sp>
      <p:sp>
        <p:nvSpPr>
          <p:cNvPr id="11" name="TextBox 10"/>
          <p:cNvSpPr txBox="1"/>
          <p:nvPr/>
        </p:nvSpPr>
        <p:spPr>
          <a:xfrm>
            <a:off x="1143000" y="6135469"/>
            <a:ext cx="6629400" cy="646331"/>
          </a:xfrm>
          <a:prstGeom prst="rect">
            <a:avLst/>
          </a:prstGeom>
          <a:noFill/>
        </p:spPr>
        <p:txBody>
          <a:bodyPr wrap="square" rtlCol="0">
            <a:spAutoFit/>
          </a:bodyPr>
          <a:lstStyle/>
          <a:p>
            <a:pPr indent="3175">
              <a:spcAft>
                <a:spcPts val="600"/>
              </a:spcAft>
            </a:pPr>
            <a:r>
              <a:rPr lang="en-US" b="1" dirty="0">
                <a:solidFill>
                  <a:srgbClr val="FF0000"/>
                </a:solidFill>
              </a:rPr>
              <a:t>…but a significant number of graduates went straight into potentially permanent employment in the private sector.</a:t>
            </a:r>
          </a:p>
        </p:txBody>
      </p:sp>
      <p:pic>
        <p:nvPicPr>
          <p:cNvPr id="13" name="Picture 2"/>
          <p:cNvPicPr>
            <a:picLocks noChangeAspect="1" noChangeArrowheads="1"/>
          </p:cNvPicPr>
          <p:nvPr/>
        </p:nvPicPr>
        <p:blipFill>
          <a:blip r:embed="rId3" cstate="print"/>
          <a:srcRect/>
          <a:stretch>
            <a:fillRect/>
          </a:stretch>
        </p:blipFill>
        <p:spPr bwMode="auto">
          <a:xfrm>
            <a:off x="1600200" y="1090448"/>
            <a:ext cx="5969558" cy="4288656"/>
          </a:xfrm>
          <a:prstGeom prst="rect">
            <a:avLst/>
          </a:prstGeom>
          <a:noFill/>
          <a:ln w="9525">
            <a:noFill/>
            <a:miter lim="800000"/>
            <a:headEnd/>
            <a:tailEnd/>
          </a:ln>
        </p:spPr>
      </p:pic>
      <p:sp>
        <p:nvSpPr>
          <p:cNvPr id="15" name="Oval 14"/>
          <p:cNvSpPr/>
          <p:nvPr/>
        </p:nvSpPr>
        <p:spPr>
          <a:xfrm>
            <a:off x="4385440" y="2722180"/>
            <a:ext cx="990600" cy="5334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TextBox 15"/>
          <p:cNvSpPr txBox="1"/>
          <p:nvPr/>
        </p:nvSpPr>
        <p:spPr>
          <a:xfrm>
            <a:off x="1143000" y="0"/>
            <a:ext cx="6255430" cy="523220"/>
          </a:xfrm>
          <a:prstGeom prst="rect">
            <a:avLst/>
          </a:prstGeom>
          <a:noFill/>
        </p:spPr>
        <p:txBody>
          <a:bodyPr wrap="none" rtlCol="0">
            <a:spAutoFit/>
          </a:bodyPr>
          <a:lstStyle/>
          <a:p>
            <a:r>
              <a:rPr lang="en-US" sz="2800" dirty="0">
                <a:solidFill>
                  <a:srgbClr val="FEB80A">
                    <a:lumMod val="75000"/>
                  </a:srgbClr>
                </a:solidFill>
              </a:rPr>
              <a:t>What are PhDs doing with their degrees?</a:t>
            </a:r>
          </a:p>
        </p:txBody>
      </p:sp>
      <p:sp>
        <p:nvSpPr>
          <p:cNvPr id="2" name="TextBox 1"/>
          <p:cNvSpPr txBox="1"/>
          <p:nvPr/>
        </p:nvSpPr>
        <p:spPr>
          <a:xfrm>
            <a:off x="1219200" y="609600"/>
            <a:ext cx="7010400" cy="369332"/>
          </a:xfrm>
          <a:prstGeom prst="rect">
            <a:avLst/>
          </a:prstGeom>
          <a:noFill/>
        </p:spPr>
        <p:txBody>
          <a:bodyPr wrap="square" rtlCol="0">
            <a:spAutoFit/>
          </a:bodyPr>
          <a:lstStyle/>
          <a:p>
            <a:pPr algn="ctr"/>
            <a:r>
              <a:rPr lang="en-US" dirty="0" smtClean="0"/>
              <a:t>Data courtesy of Crystal Bailey, bailey@aps.org</a:t>
            </a:r>
            <a:endParaRPr lang="en-US" dirty="0"/>
          </a:p>
        </p:txBody>
      </p:sp>
    </p:spTree>
    <p:extLst>
      <p:ext uri="{BB962C8B-B14F-4D97-AF65-F5344CB8AC3E}">
        <p14:creationId xmlns:p14="http://schemas.microsoft.com/office/powerpoint/2010/main" val="384905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2000"/>
                                        <p:tgtEl>
                                          <p:spTgt spid="11">
                                            <p:txEl>
                                              <p:pRg st="0" end="0"/>
                                            </p:txEl>
                                          </p:spTgt>
                                        </p:tgtEl>
                                      </p:cBhvr>
                                    </p:animEffect>
                                  </p:childTnLst>
                                </p:cTn>
                              </p:par>
                            </p:childTnLst>
                          </p:cTn>
                        </p:par>
                        <p:par>
                          <p:cTn id="8" fill="hold">
                            <p:stCondLst>
                              <p:cond delay="2000"/>
                            </p:stCondLst>
                            <p:childTnLst>
                              <p:par>
                                <p:cTn id="9" presetID="1" presetClass="entr" presetSubtype="0" fill="hold" grpId="0" nodeType="afterEffect">
                                  <p:stCondLst>
                                    <p:cond delay="100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1"/>
          <p:cNvSpPr>
            <a:spLocks noGrp="1"/>
          </p:cNvSpPr>
          <p:nvPr>
            <p:ph type="title" idx="4294967295"/>
          </p:nvPr>
        </p:nvSpPr>
        <p:spPr>
          <a:xfrm>
            <a:off x="457200" y="76200"/>
            <a:ext cx="8229600" cy="1143000"/>
          </a:xfrm>
        </p:spPr>
        <p:txBody>
          <a:bodyPr/>
          <a:lstStyle/>
          <a:p>
            <a:pPr eaLnBrk="1" hangingPunct="1"/>
            <a:r>
              <a:rPr lang="en-US" altLang="en-US" smtClean="0"/>
              <a:t>…and this…</a:t>
            </a:r>
          </a:p>
        </p:txBody>
      </p:sp>
      <p:grpSp>
        <p:nvGrpSpPr>
          <p:cNvPr id="86018" name="Group 1029"/>
          <p:cNvGrpSpPr>
            <a:grpSpLocks/>
          </p:cNvGrpSpPr>
          <p:nvPr/>
        </p:nvGrpSpPr>
        <p:grpSpPr bwMode="auto">
          <a:xfrm>
            <a:off x="115888" y="1219200"/>
            <a:ext cx="8875712" cy="5511800"/>
            <a:chOff x="-16" y="830"/>
            <a:chExt cx="5776" cy="3490"/>
          </a:xfrm>
        </p:grpSpPr>
        <p:sp>
          <p:nvSpPr>
            <p:cNvPr id="4" name="Rectangle 1030"/>
            <p:cNvSpPr>
              <a:spLocks noChangeArrowheads="1"/>
            </p:cNvSpPr>
            <p:nvPr/>
          </p:nvSpPr>
          <p:spPr bwMode="auto">
            <a:xfrm>
              <a:off x="-1" y="2319"/>
              <a:ext cx="2309" cy="404"/>
            </a:xfrm>
            <a:prstGeom prst="rect">
              <a:avLst/>
            </a:prstGeom>
            <a:noFill/>
            <a:ln>
              <a:noFill/>
            </a:ln>
            <a:effectLst/>
            <a:extLst/>
          </p:spPr>
          <p:txBody>
            <a:bodyPr wrap="none" lIns="92075" tIns="46038" rIns="92075" bIns="46038">
              <a:spAutoFit/>
            </a:bodyPr>
            <a:lstStyle/>
            <a:p>
              <a:pPr algn="ctr" eaLnBrk="0" fontAlgn="auto" hangingPunct="0">
                <a:spcBef>
                  <a:spcPts val="0"/>
                </a:spcBef>
                <a:spcAft>
                  <a:spcPts val="0"/>
                </a:spcAft>
                <a:defRPr/>
              </a:pPr>
              <a:r>
                <a:rPr lang="en-US" sz="3600" b="1" kern="0">
                  <a:solidFill>
                    <a:srgbClr val="FFFFFF"/>
                  </a:solidFill>
                  <a:latin typeface="Times New Roman" pitchFamily="18" charset="0"/>
                  <a:cs typeface="+mn-cs"/>
                </a:rPr>
                <a:t>San Francisco ‘00</a:t>
              </a:r>
            </a:p>
          </p:txBody>
        </p:sp>
        <p:sp>
          <p:nvSpPr>
            <p:cNvPr id="5" name="Rectangle 1031"/>
            <p:cNvSpPr>
              <a:spLocks noChangeArrowheads="1"/>
            </p:cNvSpPr>
            <p:nvPr/>
          </p:nvSpPr>
          <p:spPr bwMode="auto">
            <a:xfrm>
              <a:off x="2057" y="1317"/>
              <a:ext cx="1580" cy="404"/>
            </a:xfrm>
            <a:prstGeom prst="rect">
              <a:avLst/>
            </a:prstGeom>
            <a:noFill/>
            <a:ln>
              <a:noFill/>
            </a:ln>
            <a:effectLst/>
            <a:extLst/>
          </p:spPr>
          <p:txBody>
            <a:bodyPr wrap="none" lIns="92075" tIns="46038" rIns="92075" bIns="46038">
              <a:spAutoFit/>
            </a:bodyPr>
            <a:lstStyle/>
            <a:p>
              <a:pPr algn="ctr" eaLnBrk="0" fontAlgn="auto" hangingPunct="0">
                <a:spcBef>
                  <a:spcPts val="0"/>
                </a:spcBef>
                <a:spcAft>
                  <a:spcPts val="0"/>
                </a:spcAft>
                <a:defRPr/>
              </a:pPr>
              <a:r>
                <a:rPr lang="en-US" sz="3600" b="1" kern="0">
                  <a:solidFill>
                    <a:srgbClr val="FFFFFF"/>
                  </a:solidFill>
                  <a:latin typeface="Times New Roman" pitchFamily="18" charset="0"/>
                  <a:cs typeface="+mn-cs"/>
                </a:rPr>
                <a:t>Chicago ‘99</a:t>
              </a:r>
            </a:p>
          </p:txBody>
        </p:sp>
        <p:sp>
          <p:nvSpPr>
            <p:cNvPr id="6" name="Rectangle 1032"/>
            <p:cNvSpPr>
              <a:spLocks noChangeArrowheads="1"/>
            </p:cNvSpPr>
            <p:nvPr/>
          </p:nvSpPr>
          <p:spPr bwMode="auto">
            <a:xfrm>
              <a:off x="1358" y="3707"/>
              <a:ext cx="2164" cy="404"/>
            </a:xfrm>
            <a:prstGeom prst="rect">
              <a:avLst/>
            </a:prstGeom>
            <a:noFill/>
            <a:ln>
              <a:noFill/>
            </a:ln>
            <a:effectLst/>
            <a:extLst/>
          </p:spPr>
          <p:txBody>
            <a:bodyPr wrap="none" lIns="92075" tIns="46038" rIns="92075" bIns="46038">
              <a:spAutoFit/>
            </a:bodyPr>
            <a:lstStyle/>
            <a:p>
              <a:pPr algn="ctr" eaLnBrk="0" fontAlgn="auto" hangingPunct="0">
                <a:spcBef>
                  <a:spcPts val="0"/>
                </a:spcBef>
                <a:spcAft>
                  <a:spcPts val="0"/>
                </a:spcAft>
                <a:defRPr/>
              </a:pPr>
              <a:r>
                <a:rPr lang="en-US" sz="3600" b="1" kern="0">
                  <a:solidFill>
                    <a:srgbClr val="FFFFFF"/>
                  </a:solidFill>
                  <a:latin typeface="Times New Roman" pitchFamily="18" charset="0"/>
                  <a:cs typeface="+mn-cs"/>
                </a:rPr>
                <a:t>New Orleans ‘99</a:t>
              </a:r>
            </a:p>
          </p:txBody>
        </p:sp>
        <p:sp>
          <p:nvSpPr>
            <p:cNvPr id="7" name="Rectangle 1033"/>
            <p:cNvSpPr>
              <a:spLocks noChangeArrowheads="1"/>
            </p:cNvSpPr>
            <p:nvPr/>
          </p:nvSpPr>
          <p:spPr bwMode="auto">
            <a:xfrm>
              <a:off x="3181" y="2919"/>
              <a:ext cx="1500" cy="404"/>
            </a:xfrm>
            <a:prstGeom prst="rect">
              <a:avLst/>
            </a:prstGeom>
            <a:noFill/>
            <a:ln>
              <a:noFill/>
            </a:ln>
            <a:effectLst/>
            <a:extLst/>
          </p:spPr>
          <p:txBody>
            <a:bodyPr wrap="none" lIns="92075" tIns="46038" rIns="92075" bIns="46038">
              <a:spAutoFit/>
            </a:bodyPr>
            <a:lstStyle/>
            <a:p>
              <a:pPr algn="ctr" eaLnBrk="0" fontAlgn="auto" hangingPunct="0">
                <a:spcBef>
                  <a:spcPts val="0"/>
                </a:spcBef>
                <a:spcAft>
                  <a:spcPts val="0"/>
                </a:spcAft>
                <a:defRPr/>
              </a:pPr>
              <a:r>
                <a:rPr lang="en-US" sz="3600" b="1" kern="0">
                  <a:solidFill>
                    <a:srgbClr val="FFFFFF"/>
                  </a:solidFill>
                  <a:latin typeface="Times New Roman" pitchFamily="18" charset="0"/>
                  <a:cs typeface="+mn-cs"/>
                </a:rPr>
                <a:t>Atlanta ‘99</a:t>
              </a:r>
            </a:p>
          </p:txBody>
        </p:sp>
        <p:sp>
          <p:nvSpPr>
            <p:cNvPr id="8" name="Rectangle 1034"/>
            <p:cNvSpPr>
              <a:spLocks noChangeArrowheads="1"/>
            </p:cNvSpPr>
            <p:nvPr/>
          </p:nvSpPr>
          <p:spPr bwMode="auto">
            <a:xfrm>
              <a:off x="3722" y="2193"/>
              <a:ext cx="1742" cy="404"/>
            </a:xfrm>
            <a:prstGeom prst="rect">
              <a:avLst/>
            </a:prstGeom>
            <a:noFill/>
            <a:ln>
              <a:noFill/>
            </a:ln>
            <a:effectLst/>
            <a:extLst/>
          </p:spPr>
          <p:txBody>
            <a:bodyPr wrap="none" lIns="92075" tIns="46038" rIns="92075" bIns="46038">
              <a:spAutoFit/>
            </a:bodyPr>
            <a:lstStyle/>
            <a:p>
              <a:pPr algn="ctr" eaLnBrk="0" fontAlgn="auto" hangingPunct="0">
                <a:spcBef>
                  <a:spcPts val="0"/>
                </a:spcBef>
                <a:spcAft>
                  <a:spcPts val="0"/>
                </a:spcAft>
                <a:defRPr/>
              </a:pPr>
              <a:r>
                <a:rPr lang="en-US" sz="3600" b="1" kern="0">
                  <a:solidFill>
                    <a:srgbClr val="FFFFFF"/>
                  </a:solidFill>
                  <a:latin typeface="Times New Roman" pitchFamily="18" charset="0"/>
                  <a:cs typeface="+mn-cs"/>
                </a:rPr>
                <a:t>Delaware ‘99</a:t>
              </a:r>
            </a:p>
          </p:txBody>
        </p:sp>
        <p:sp>
          <p:nvSpPr>
            <p:cNvPr id="9" name="Rectangle 1035"/>
            <p:cNvSpPr>
              <a:spLocks noChangeArrowheads="1"/>
            </p:cNvSpPr>
            <p:nvPr/>
          </p:nvSpPr>
          <p:spPr bwMode="auto">
            <a:xfrm>
              <a:off x="3891" y="1209"/>
              <a:ext cx="1828" cy="404"/>
            </a:xfrm>
            <a:prstGeom prst="rect">
              <a:avLst/>
            </a:prstGeom>
            <a:noFill/>
            <a:ln>
              <a:noFill/>
            </a:ln>
            <a:effectLst/>
            <a:extLst/>
          </p:spPr>
          <p:txBody>
            <a:bodyPr wrap="none" lIns="92075" tIns="46038" rIns="92075" bIns="46038">
              <a:spAutoFit/>
            </a:bodyPr>
            <a:lstStyle/>
            <a:p>
              <a:pPr algn="ctr" eaLnBrk="0" fontAlgn="auto" hangingPunct="0">
                <a:spcBef>
                  <a:spcPts val="0"/>
                </a:spcBef>
                <a:spcAft>
                  <a:spcPts val="0"/>
                </a:spcAft>
                <a:defRPr/>
              </a:pPr>
              <a:r>
                <a:rPr lang="en-US" sz="3600" b="1" kern="0">
                  <a:solidFill>
                    <a:srgbClr val="FFFFFF"/>
                  </a:solidFill>
                  <a:latin typeface="Times New Roman" pitchFamily="18" charset="0"/>
                  <a:cs typeface="+mn-cs"/>
                </a:rPr>
                <a:t>New York ‘99</a:t>
              </a:r>
            </a:p>
          </p:txBody>
        </p:sp>
        <p:sp>
          <p:nvSpPr>
            <p:cNvPr id="10" name="Rectangle 1036"/>
            <p:cNvSpPr>
              <a:spLocks noChangeArrowheads="1"/>
            </p:cNvSpPr>
            <p:nvPr/>
          </p:nvSpPr>
          <p:spPr bwMode="auto">
            <a:xfrm>
              <a:off x="2643" y="830"/>
              <a:ext cx="1446" cy="404"/>
            </a:xfrm>
            <a:prstGeom prst="rect">
              <a:avLst/>
            </a:prstGeom>
            <a:noFill/>
            <a:ln>
              <a:noFill/>
            </a:ln>
            <a:effectLst/>
            <a:extLst/>
          </p:spPr>
          <p:txBody>
            <a:bodyPr wrap="none" lIns="92075" tIns="46038" rIns="92075" bIns="46038">
              <a:spAutoFit/>
            </a:bodyPr>
            <a:lstStyle/>
            <a:p>
              <a:pPr algn="ctr" eaLnBrk="0" fontAlgn="auto" hangingPunct="0">
                <a:spcBef>
                  <a:spcPts val="0"/>
                </a:spcBef>
                <a:spcAft>
                  <a:spcPts val="0"/>
                </a:spcAft>
                <a:defRPr/>
              </a:pPr>
              <a:r>
                <a:rPr lang="en-US" sz="3600" b="1" kern="0">
                  <a:solidFill>
                    <a:srgbClr val="FFFFFF"/>
                  </a:solidFill>
                  <a:latin typeface="Times New Roman" pitchFamily="18" charset="0"/>
                  <a:cs typeface="+mn-cs"/>
                </a:rPr>
                <a:t>Detroit ‘00</a:t>
              </a:r>
            </a:p>
          </p:txBody>
        </p:sp>
        <p:sp>
          <p:nvSpPr>
            <p:cNvPr id="11" name="Rectangle 1037"/>
            <p:cNvSpPr>
              <a:spLocks noChangeArrowheads="1"/>
            </p:cNvSpPr>
            <p:nvPr/>
          </p:nvSpPr>
          <p:spPr bwMode="auto">
            <a:xfrm>
              <a:off x="12" y="1011"/>
              <a:ext cx="1972" cy="404"/>
            </a:xfrm>
            <a:prstGeom prst="rect">
              <a:avLst/>
            </a:prstGeom>
            <a:noFill/>
            <a:ln>
              <a:noFill/>
            </a:ln>
            <a:effectLst/>
            <a:extLst/>
          </p:spPr>
          <p:txBody>
            <a:bodyPr wrap="none" lIns="92075" tIns="46038" rIns="92075" bIns="46038">
              <a:spAutoFit/>
            </a:bodyPr>
            <a:lstStyle/>
            <a:p>
              <a:pPr algn="ctr" eaLnBrk="0" fontAlgn="auto" hangingPunct="0">
                <a:spcBef>
                  <a:spcPts val="0"/>
                </a:spcBef>
                <a:spcAft>
                  <a:spcPts val="0"/>
                </a:spcAft>
                <a:defRPr/>
              </a:pPr>
              <a:r>
                <a:rPr lang="en-US" sz="3600" b="1" kern="0">
                  <a:solidFill>
                    <a:srgbClr val="FFFFFF"/>
                  </a:solidFill>
                  <a:latin typeface="Times New Roman" pitchFamily="18" charset="0"/>
                  <a:cs typeface="+mn-cs"/>
                </a:rPr>
                <a:t>West Coast ’96</a:t>
              </a:r>
            </a:p>
          </p:txBody>
        </p:sp>
        <p:sp>
          <p:nvSpPr>
            <p:cNvPr id="12" name="Rectangle 1038"/>
            <p:cNvSpPr>
              <a:spLocks noChangeArrowheads="1"/>
            </p:cNvSpPr>
            <p:nvPr/>
          </p:nvSpPr>
          <p:spPr bwMode="auto">
            <a:xfrm>
              <a:off x="2766" y="2064"/>
              <a:ext cx="228" cy="192"/>
            </a:xfrm>
            <a:prstGeom prst="rect">
              <a:avLst/>
            </a:prstGeom>
            <a:noFill/>
            <a:ln>
              <a:noFill/>
            </a:ln>
            <a:effectLst/>
            <a:extLst/>
          </p:spPr>
          <p:txBody>
            <a:bodyPr wrap="none" lIns="92075" tIns="46038" rIns="92075" bIns="46038">
              <a:spAutoFit/>
            </a:bodyPr>
            <a:lstStyle/>
            <a:p>
              <a:pPr algn="ctr" eaLnBrk="0" fontAlgn="auto" hangingPunct="0">
                <a:spcBef>
                  <a:spcPts val="0"/>
                </a:spcBef>
                <a:spcAft>
                  <a:spcPts val="0"/>
                </a:spcAft>
                <a:defRPr/>
              </a:pPr>
              <a:r>
                <a:rPr lang="en-US" sz="1400" kern="0">
                  <a:solidFill>
                    <a:srgbClr val="FFFFFF"/>
                  </a:solidFill>
                  <a:latin typeface="Times" pitchFamily="18" charset="0"/>
                  <a:cs typeface="+mn-cs"/>
                </a:rPr>
                <a:t>18</a:t>
              </a:r>
            </a:p>
          </p:txBody>
        </p:sp>
        <p:sp>
          <p:nvSpPr>
            <p:cNvPr id="13" name="Rectangle 1039"/>
            <p:cNvSpPr>
              <a:spLocks noChangeArrowheads="1"/>
            </p:cNvSpPr>
            <p:nvPr/>
          </p:nvSpPr>
          <p:spPr bwMode="auto">
            <a:xfrm>
              <a:off x="2766" y="2064"/>
              <a:ext cx="228" cy="192"/>
            </a:xfrm>
            <a:prstGeom prst="rect">
              <a:avLst/>
            </a:prstGeom>
            <a:noFill/>
            <a:ln>
              <a:noFill/>
            </a:ln>
            <a:effectLst/>
            <a:extLst/>
          </p:spPr>
          <p:txBody>
            <a:bodyPr wrap="none" lIns="92075" tIns="46038" rIns="92075" bIns="46038">
              <a:spAutoFit/>
            </a:bodyPr>
            <a:lstStyle/>
            <a:p>
              <a:pPr algn="ctr" eaLnBrk="0" fontAlgn="auto" hangingPunct="0">
                <a:spcBef>
                  <a:spcPts val="0"/>
                </a:spcBef>
                <a:spcAft>
                  <a:spcPts val="0"/>
                </a:spcAft>
                <a:defRPr/>
              </a:pPr>
              <a:r>
                <a:rPr lang="en-US" sz="1400" kern="0">
                  <a:solidFill>
                    <a:srgbClr val="FFFFFF"/>
                  </a:solidFill>
                  <a:latin typeface="Times" pitchFamily="18" charset="0"/>
                  <a:cs typeface="+mn-cs"/>
                </a:rPr>
                <a:t>18</a:t>
              </a:r>
            </a:p>
          </p:txBody>
        </p:sp>
        <p:sp>
          <p:nvSpPr>
            <p:cNvPr id="14" name="Rectangle 1040"/>
            <p:cNvSpPr>
              <a:spLocks noChangeArrowheads="1"/>
            </p:cNvSpPr>
            <p:nvPr/>
          </p:nvSpPr>
          <p:spPr bwMode="auto">
            <a:xfrm>
              <a:off x="5088" y="3936"/>
              <a:ext cx="240" cy="192"/>
            </a:xfrm>
            <a:prstGeom prst="rect">
              <a:avLst/>
            </a:prstGeom>
            <a:noFill/>
            <a:ln>
              <a:noFill/>
            </a:ln>
            <a:effectLst/>
            <a:extLst/>
          </p:spPr>
          <p:txBody>
            <a:bodyPr lIns="92075" tIns="46038" rIns="92075" bIns="46038">
              <a:spAutoFit/>
            </a:bodyPr>
            <a:lstStyle/>
            <a:p>
              <a:pPr algn="ctr" eaLnBrk="0" fontAlgn="auto" hangingPunct="0">
                <a:spcBef>
                  <a:spcPct val="50000"/>
                </a:spcBef>
                <a:spcAft>
                  <a:spcPts val="0"/>
                </a:spcAft>
                <a:defRPr/>
              </a:pPr>
              <a:r>
                <a:rPr lang="en-US" sz="1400" b="1" kern="0">
                  <a:solidFill>
                    <a:srgbClr val="FFFFFF"/>
                  </a:solidFill>
                  <a:latin typeface="Times" pitchFamily="18" charset="0"/>
                  <a:cs typeface="+mn-cs"/>
                </a:rPr>
                <a:t>17</a:t>
              </a:r>
            </a:p>
          </p:txBody>
        </p:sp>
        <p:pic>
          <p:nvPicPr>
            <p:cNvPr id="86030" name="Picture 1041"/>
            <p:cNvPicPr>
              <a:picLocks noChangeArrowheads="1"/>
            </p:cNvPicPr>
            <p:nvPr/>
          </p:nvPicPr>
          <p:blipFill>
            <a:blip r:embed="rId2"/>
            <a:srcRect/>
            <a:stretch>
              <a:fillRect/>
            </a:stretch>
          </p:blipFill>
          <p:spPr bwMode="auto">
            <a:xfrm>
              <a:off x="-16" y="839"/>
              <a:ext cx="5776" cy="3481"/>
            </a:xfrm>
            <a:prstGeom prst="rect">
              <a:avLst/>
            </a:prstGeom>
            <a:noFill/>
            <a:ln w="9525">
              <a:noFill/>
              <a:miter lim="800000"/>
              <a:headEnd/>
              <a:tailEnd/>
            </a:ln>
          </p:spPr>
        </p:pic>
        <p:sp>
          <p:nvSpPr>
            <p:cNvPr id="16" name="Rectangle 1042"/>
            <p:cNvSpPr>
              <a:spLocks noChangeArrowheads="1"/>
            </p:cNvSpPr>
            <p:nvPr/>
          </p:nvSpPr>
          <p:spPr bwMode="auto">
            <a:xfrm>
              <a:off x="560" y="2661"/>
              <a:ext cx="2308" cy="398"/>
            </a:xfrm>
            <a:prstGeom prst="rect">
              <a:avLst/>
            </a:prstGeom>
            <a:noFill/>
            <a:ln>
              <a:noFill/>
            </a:ln>
            <a:effectLst/>
            <a:extLst/>
          </p:spPr>
          <p:txBody>
            <a:bodyPr wrap="none" lIns="92075" tIns="46038" rIns="92075" bIns="46038">
              <a:spAutoFit/>
            </a:bodyPr>
            <a:lstStyle/>
            <a:p>
              <a:pPr algn="ctr" eaLnBrk="0" fontAlgn="auto" hangingPunct="0">
                <a:spcBef>
                  <a:spcPts val="0"/>
                </a:spcBef>
                <a:spcAft>
                  <a:spcPts val="0"/>
                </a:spcAft>
                <a:defRPr/>
              </a:pPr>
              <a:r>
                <a:rPr lang="en-US" sz="3600" b="1" kern="0">
                  <a:solidFill>
                    <a:srgbClr val="FFFFFF"/>
                  </a:solidFill>
                  <a:latin typeface="Times New Roman" pitchFamily="18" charset="0"/>
                  <a:cs typeface="+mn-cs"/>
                </a:rPr>
                <a:t>San Francisco ‘00</a:t>
              </a:r>
            </a:p>
          </p:txBody>
        </p:sp>
        <p:sp>
          <p:nvSpPr>
            <p:cNvPr id="17" name="Rectangle 1043"/>
            <p:cNvSpPr>
              <a:spLocks noChangeArrowheads="1"/>
            </p:cNvSpPr>
            <p:nvPr/>
          </p:nvSpPr>
          <p:spPr bwMode="auto">
            <a:xfrm>
              <a:off x="2078" y="1227"/>
              <a:ext cx="1580" cy="404"/>
            </a:xfrm>
            <a:prstGeom prst="rect">
              <a:avLst/>
            </a:prstGeom>
            <a:noFill/>
            <a:ln>
              <a:noFill/>
            </a:ln>
            <a:effectLst/>
            <a:extLst/>
          </p:spPr>
          <p:txBody>
            <a:bodyPr wrap="none" lIns="92075" tIns="46038" rIns="92075" bIns="46038">
              <a:spAutoFit/>
            </a:bodyPr>
            <a:lstStyle/>
            <a:p>
              <a:pPr algn="ctr" eaLnBrk="0" fontAlgn="auto" hangingPunct="0">
                <a:spcBef>
                  <a:spcPts val="0"/>
                </a:spcBef>
                <a:spcAft>
                  <a:spcPts val="0"/>
                </a:spcAft>
                <a:defRPr/>
              </a:pPr>
              <a:r>
                <a:rPr lang="en-US" sz="3600" b="1" kern="0">
                  <a:solidFill>
                    <a:srgbClr val="FFFFFF"/>
                  </a:solidFill>
                  <a:latin typeface="Times New Roman" pitchFamily="18" charset="0"/>
                  <a:cs typeface="+mn-cs"/>
                </a:rPr>
                <a:t>Chicago ‘99</a:t>
              </a:r>
            </a:p>
          </p:txBody>
        </p:sp>
        <p:sp>
          <p:nvSpPr>
            <p:cNvPr id="18" name="Rectangle 1044"/>
            <p:cNvSpPr>
              <a:spLocks noChangeArrowheads="1"/>
            </p:cNvSpPr>
            <p:nvPr/>
          </p:nvSpPr>
          <p:spPr bwMode="auto">
            <a:xfrm>
              <a:off x="1358" y="3707"/>
              <a:ext cx="2164" cy="404"/>
            </a:xfrm>
            <a:prstGeom prst="rect">
              <a:avLst/>
            </a:prstGeom>
            <a:noFill/>
            <a:ln>
              <a:noFill/>
            </a:ln>
            <a:effectLst/>
            <a:extLst/>
          </p:spPr>
          <p:txBody>
            <a:bodyPr wrap="none" lIns="92075" tIns="46038" rIns="92075" bIns="46038">
              <a:spAutoFit/>
            </a:bodyPr>
            <a:lstStyle/>
            <a:p>
              <a:pPr algn="ctr" eaLnBrk="0" fontAlgn="auto" hangingPunct="0">
                <a:spcBef>
                  <a:spcPts val="0"/>
                </a:spcBef>
                <a:spcAft>
                  <a:spcPts val="0"/>
                </a:spcAft>
                <a:defRPr/>
              </a:pPr>
              <a:r>
                <a:rPr lang="en-US" sz="3600" b="1" kern="0">
                  <a:solidFill>
                    <a:srgbClr val="FFFFFF"/>
                  </a:solidFill>
                  <a:latin typeface="Times New Roman" pitchFamily="18" charset="0"/>
                  <a:cs typeface="+mn-cs"/>
                </a:rPr>
                <a:t>New Orleans ‘99</a:t>
              </a:r>
            </a:p>
          </p:txBody>
        </p:sp>
        <p:sp>
          <p:nvSpPr>
            <p:cNvPr id="19" name="Rectangle 1045"/>
            <p:cNvSpPr>
              <a:spLocks noChangeArrowheads="1"/>
            </p:cNvSpPr>
            <p:nvPr/>
          </p:nvSpPr>
          <p:spPr bwMode="auto">
            <a:xfrm>
              <a:off x="3181" y="2919"/>
              <a:ext cx="1500" cy="404"/>
            </a:xfrm>
            <a:prstGeom prst="rect">
              <a:avLst/>
            </a:prstGeom>
            <a:noFill/>
            <a:ln>
              <a:noFill/>
            </a:ln>
            <a:effectLst/>
            <a:extLst/>
          </p:spPr>
          <p:txBody>
            <a:bodyPr wrap="none" lIns="92075" tIns="46038" rIns="92075" bIns="46038">
              <a:spAutoFit/>
            </a:bodyPr>
            <a:lstStyle/>
            <a:p>
              <a:pPr algn="ctr" eaLnBrk="0" fontAlgn="auto" hangingPunct="0">
                <a:spcBef>
                  <a:spcPts val="0"/>
                </a:spcBef>
                <a:spcAft>
                  <a:spcPts val="0"/>
                </a:spcAft>
                <a:defRPr/>
              </a:pPr>
              <a:r>
                <a:rPr lang="en-US" sz="3600" b="1" kern="0">
                  <a:solidFill>
                    <a:srgbClr val="FFFFFF"/>
                  </a:solidFill>
                  <a:latin typeface="Times New Roman" pitchFamily="18" charset="0"/>
                  <a:cs typeface="+mn-cs"/>
                </a:rPr>
                <a:t>Atlanta ‘99</a:t>
              </a:r>
            </a:p>
          </p:txBody>
        </p:sp>
        <p:sp>
          <p:nvSpPr>
            <p:cNvPr id="20" name="Rectangle 1046"/>
            <p:cNvSpPr>
              <a:spLocks noChangeArrowheads="1"/>
            </p:cNvSpPr>
            <p:nvPr/>
          </p:nvSpPr>
          <p:spPr bwMode="auto">
            <a:xfrm>
              <a:off x="3932" y="1029"/>
              <a:ext cx="1828" cy="404"/>
            </a:xfrm>
            <a:prstGeom prst="rect">
              <a:avLst/>
            </a:prstGeom>
            <a:noFill/>
            <a:ln>
              <a:noFill/>
            </a:ln>
            <a:effectLst/>
            <a:extLst/>
          </p:spPr>
          <p:txBody>
            <a:bodyPr wrap="none" lIns="92075" tIns="46038" rIns="92075" bIns="46038">
              <a:spAutoFit/>
            </a:bodyPr>
            <a:lstStyle/>
            <a:p>
              <a:pPr algn="ctr" eaLnBrk="0" fontAlgn="auto" hangingPunct="0">
                <a:spcBef>
                  <a:spcPts val="0"/>
                </a:spcBef>
                <a:spcAft>
                  <a:spcPts val="0"/>
                </a:spcAft>
                <a:defRPr/>
              </a:pPr>
              <a:r>
                <a:rPr lang="en-US" sz="3600" b="1" kern="0">
                  <a:solidFill>
                    <a:srgbClr val="FFFFFF"/>
                  </a:solidFill>
                  <a:latin typeface="Times New Roman" pitchFamily="18" charset="0"/>
                  <a:cs typeface="+mn-cs"/>
                </a:rPr>
                <a:t>New York ‘99</a:t>
              </a:r>
            </a:p>
          </p:txBody>
        </p:sp>
        <p:sp>
          <p:nvSpPr>
            <p:cNvPr id="21" name="Rectangle 1047"/>
            <p:cNvSpPr>
              <a:spLocks noChangeArrowheads="1"/>
            </p:cNvSpPr>
            <p:nvPr/>
          </p:nvSpPr>
          <p:spPr bwMode="auto">
            <a:xfrm>
              <a:off x="429" y="1406"/>
              <a:ext cx="1443" cy="404"/>
            </a:xfrm>
            <a:prstGeom prst="rect">
              <a:avLst/>
            </a:prstGeom>
            <a:noFill/>
            <a:ln>
              <a:noFill/>
            </a:ln>
            <a:effectLst/>
            <a:extLst/>
          </p:spPr>
          <p:txBody>
            <a:bodyPr wrap="none" lIns="92075" tIns="46038" rIns="92075" bIns="46038">
              <a:spAutoFit/>
            </a:bodyPr>
            <a:lstStyle/>
            <a:p>
              <a:pPr algn="ctr" eaLnBrk="0" fontAlgn="auto" hangingPunct="0">
                <a:spcBef>
                  <a:spcPts val="0"/>
                </a:spcBef>
                <a:spcAft>
                  <a:spcPts val="0"/>
                </a:spcAft>
                <a:defRPr/>
              </a:pPr>
              <a:r>
                <a:rPr lang="en-US" sz="3600" b="1" kern="0">
                  <a:solidFill>
                    <a:srgbClr val="FFFFFF"/>
                  </a:solidFill>
                  <a:latin typeface="Times New Roman" pitchFamily="18" charset="0"/>
                  <a:cs typeface="+mn-cs"/>
                </a:rPr>
                <a:t>Detroit ‘00</a:t>
              </a:r>
            </a:p>
          </p:txBody>
        </p:sp>
        <p:sp>
          <p:nvSpPr>
            <p:cNvPr id="22" name="Rectangle 1048"/>
            <p:cNvSpPr>
              <a:spLocks noChangeArrowheads="1"/>
            </p:cNvSpPr>
            <p:nvPr/>
          </p:nvSpPr>
          <p:spPr bwMode="auto">
            <a:xfrm>
              <a:off x="3334" y="2138"/>
              <a:ext cx="1972" cy="404"/>
            </a:xfrm>
            <a:prstGeom prst="rect">
              <a:avLst/>
            </a:prstGeom>
            <a:noFill/>
            <a:ln>
              <a:noFill/>
            </a:ln>
            <a:effectLst/>
            <a:extLst/>
          </p:spPr>
          <p:txBody>
            <a:bodyPr wrap="none" lIns="92075" tIns="46038" rIns="92075" bIns="46038">
              <a:spAutoFit/>
            </a:bodyPr>
            <a:lstStyle/>
            <a:p>
              <a:pPr algn="ctr" eaLnBrk="0" fontAlgn="auto" hangingPunct="0">
                <a:spcBef>
                  <a:spcPts val="0"/>
                </a:spcBef>
                <a:spcAft>
                  <a:spcPts val="0"/>
                </a:spcAft>
                <a:defRPr/>
              </a:pPr>
              <a:r>
                <a:rPr lang="en-US" sz="3600" b="1" kern="0">
                  <a:solidFill>
                    <a:srgbClr val="FFFFFF"/>
                  </a:solidFill>
                  <a:latin typeface="Times New Roman" pitchFamily="18" charset="0"/>
                  <a:cs typeface="+mn-cs"/>
                </a:rPr>
                <a:t>West Coast ’96</a:t>
              </a:r>
            </a:p>
          </p:txBody>
        </p:sp>
        <p:sp>
          <p:nvSpPr>
            <p:cNvPr id="23" name="Rectangle 1049"/>
            <p:cNvSpPr>
              <a:spLocks noChangeArrowheads="1"/>
            </p:cNvSpPr>
            <p:nvPr/>
          </p:nvSpPr>
          <p:spPr bwMode="auto">
            <a:xfrm>
              <a:off x="48" y="1879"/>
              <a:ext cx="3060" cy="404"/>
            </a:xfrm>
            <a:prstGeom prst="rect">
              <a:avLst/>
            </a:prstGeom>
            <a:solidFill>
              <a:srgbClr val="1C1C1C"/>
            </a:solidFill>
            <a:ln>
              <a:noFill/>
            </a:ln>
            <a:effectLst/>
            <a:extLst/>
          </p:spPr>
          <p:txBody>
            <a:bodyPr wrap="none" lIns="92075" tIns="46038" rIns="92075" bIns="46038">
              <a:spAutoFit/>
            </a:bodyPr>
            <a:lstStyle/>
            <a:p>
              <a:pPr algn="ctr" eaLnBrk="0" fontAlgn="auto" hangingPunct="0">
                <a:spcBef>
                  <a:spcPts val="0"/>
                </a:spcBef>
                <a:spcAft>
                  <a:spcPts val="0"/>
                </a:spcAft>
                <a:defRPr/>
              </a:pPr>
              <a:r>
                <a:rPr lang="en-US" sz="3600" b="1" kern="0">
                  <a:solidFill>
                    <a:srgbClr val="FFFFFF"/>
                  </a:solidFill>
                  <a:latin typeface="Times New Roman" pitchFamily="18" charset="0"/>
                  <a:cs typeface="+mn-cs"/>
                </a:rPr>
                <a:t>Northern California ‘01</a:t>
              </a:r>
            </a:p>
          </p:txBody>
        </p:sp>
        <p:sp>
          <p:nvSpPr>
            <p:cNvPr id="24" name="Rectangle 1050"/>
            <p:cNvSpPr>
              <a:spLocks noChangeArrowheads="1"/>
            </p:cNvSpPr>
            <p:nvPr/>
          </p:nvSpPr>
          <p:spPr bwMode="auto">
            <a:xfrm>
              <a:off x="506" y="3261"/>
              <a:ext cx="1742" cy="404"/>
            </a:xfrm>
            <a:prstGeom prst="rect">
              <a:avLst/>
            </a:prstGeom>
            <a:noFill/>
            <a:ln>
              <a:noFill/>
            </a:ln>
            <a:effectLst/>
            <a:extLst/>
          </p:spPr>
          <p:txBody>
            <a:bodyPr wrap="none" lIns="92075" tIns="46038" rIns="92075" bIns="46038">
              <a:spAutoFit/>
            </a:bodyPr>
            <a:lstStyle/>
            <a:p>
              <a:pPr algn="ctr" eaLnBrk="0" fontAlgn="auto" hangingPunct="0">
                <a:spcBef>
                  <a:spcPts val="0"/>
                </a:spcBef>
                <a:spcAft>
                  <a:spcPts val="0"/>
                </a:spcAft>
                <a:defRPr/>
              </a:pPr>
              <a:r>
                <a:rPr lang="en-US" sz="3600" b="1" kern="0">
                  <a:solidFill>
                    <a:srgbClr val="FFFFFF"/>
                  </a:solidFill>
                  <a:latin typeface="Times New Roman" pitchFamily="18" charset="0"/>
                  <a:cs typeface="+mn-cs"/>
                </a:rPr>
                <a:t>Delaware ‘99</a:t>
              </a:r>
            </a:p>
          </p:txBody>
        </p:sp>
        <p:sp>
          <p:nvSpPr>
            <p:cNvPr id="25" name="Rectangle 1051"/>
            <p:cNvSpPr>
              <a:spLocks noChangeArrowheads="1"/>
            </p:cNvSpPr>
            <p:nvPr/>
          </p:nvSpPr>
          <p:spPr bwMode="auto">
            <a:xfrm>
              <a:off x="507" y="962"/>
              <a:ext cx="1292" cy="404"/>
            </a:xfrm>
            <a:prstGeom prst="rect">
              <a:avLst/>
            </a:prstGeom>
            <a:noFill/>
            <a:ln>
              <a:noFill/>
            </a:ln>
            <a:effectLst/>
            <a:extLst/>
          </p:spPr>
          <p:txBody>
            <a:bodyPr wrap="none" lIns="92075" tIns="46038" rIns="92075" bIns="46038">
              <a:spAutoFit/>
            </a:bodyPr>
            <a:lstStyle/>
            <a:p>
              <a:pPr algn="ctr" eaLnBrk="0" fontAlgn="auto" hangingPunct="0">
                <a:spcBef>
                  <a:spcPts val="0"/>
                </a:spcBef>
                <a:spcAft>
                  <a:spcPts val="0"/>
                </a:spcAft>
                <a:defRPr/>
              </a:pPr>
              <a:r>
                <a:rPr lang="en-US" sz="3600" b="1" kern="0">
                  <a:solidFill>
                    <a:srgbClr val="FFFFFF"/>
                  </a:solidFill>
                  <a:latin typeface="Times New Roman" pitchFamily="18" charset="0"/>
                  <a:cs typeface="+mn-cs"/>
                </a:rPr>
                <a:t>Texas ‘03</a:t>
              </a:r>
            </a:p>
          </p:txBody>
        </p:sp>
      </p:gr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p:cNvSpPr>
            <a:spLocks noGrp="1"/>
          </p:cNvSpPr>
          <p:nvPr>
            <p:ph type="title" idx="4294967295"/>
          </p:nvPr>
        </p:nvSpPr>
        <p:spPr>
          <a:xfrm>
            <a:off x="457200" y="76200"/>
            <a:ext cx="8229600" cy="1143000"/>
          </a:xfrm>
        </p:spPr>
        <p:txBody>
          <a:bodyPr/>
          <a:lstStyle/>
          <a:p>
            <a:pPr eaLnBrk="1" hangingPunct="1"/>
            <a:r>
              <a:rPr lang="en-US" altLang="en-US" smtClean="0"/>
              <a:t>…and this!</a:t>
            </a:r>
          </a:p>
        </p:txBody>
      </p:sp>
      <p:pic>
        <p:nvPicPr>
          <p:cNvPr id="87042" name="Picture 3"/>
          <p:cNvPicPr>
            <a:picLocks noChangeAspect="1" noChangeArrowheads="1"/>
          </p:cNvPicPr>
          <p:nvPr/>
        </p:nvPicPr>
        <p:blipFill>
          <a:blip r:embed="rId2"/>
          <a:srcRect/>
          <a:stretch>
            <a:fillRect/>
          </a:stretch>
        </p:blipFill>
        <p:spPr bwMode="auto">
          <a:xfrm>
            <a:off x="1192213" y="1295400"/>
            <a:ext cx="6757987" cy="812800"/>
          </a:xfrm>
          <a:prstGeom prst="rect">
            <a:avLst/>
          </a:prstGeom>
          <a:noFill/>
          <a:ln w="9525">
            <a:noFill/>
            <a:miter lim="800000"/>
            <a:headEnd/>
            <a:tailEnd/>
          </a:ln>
        </p:spPr>
      </p:pic>
      <p:pic>
        <p:nvPicPr>
          <p:cNvPr id="87043" name="Picture 5"/>
          <p:cNvPicPr>
            <a:picLocks noChangeAspect="1" noChangeArrowheads="1"/>
          </p:cNvPicPr>
          <p:nvPr/>
        </p:nvPicPr>
        <p:blipFill>
          <a:blip r:embed="rId3"/>
          <a:srcRect/>
          <a:stretch>
            <a:fillRect/>
          </a:stretch>
        </p:blipFill>
        <p:spPr bwMode="auto">
          <a:xfrm>
            <a:off x="2068513" y="2133600"/>
            <a:ext cx="5005387" cy="1957388"/>
          </a:xfrm>
          <a:prstGeom prst="rect">
            <a:avLst/>
          </a:prstGeom>
          <a:noFill/>
          <a:ln w="9525">
            <a:noFill/>
            <a:miter lim="800000"/>
            <a:headEnd/>
            <a:tailEnd/>
          </a:ln>
        </p:spPr>
      </p:pic>
      <p:sp>
        <p:nvSpPr>
          <p:cNvPr id="87044" name="Rectangle 1"/>
          <p:cNvSpPr>
            <a:spLocks noChangeArrowheads="1"/>
          </p:cNvSpPr>
          <p:nvPr/>
        </p:nvSpPr>
        <p:spPr bwMode="auto">
          <a:xfrm>
            <a:off x="381000" y="4191000"/>
            <a:ext cx="8382000" cy="1230313"/>
          </a:xfrm>
          <a:prstGeom prst="rect">
            <a:avLst/>
          </a:prstGeom>
          <a:noFill/>
          <a:ln w="9525">
            <a:noFill/>
            <a:miter lim="800000"/>
            <a:headEnd/>
            <a:tailEnd/>
          </a:ln>
        </p:spPr>
        <p:txBody>
          <a:bodyPr>
            <a:spAutoFit/>
          </a:bodyPr>
          <a:lstStyle/>
          <a:p>
            <a:r>
              <a:rPr lang="en-US" altLang="en-US" sz="1400"/>
              <a:t>The PUC order is a stunning turnabout on a technology that many consider a key to managing energy use in the future. Utilities around the country have installed the electronic meters -- which can be monitored and adjusted wirelessly -- with little incident. But in Northern California, angry residents have expressed concerns that the meters can lead to overbilling and </a:t>
            </a:r>
            <a:r>
              <a:rPr lang="en-US" altLang="en-US">
                <a:solidFill>
                  <a:srgbClr val="FF0000"/>
                </a:solidFill>
              </a:rPr>
              <a:t>cause health problems</a:t>
            </a:r>
            <a:r>
              <a:rPr lang="en-US" altLang="en-US" sz="1400"/>
              <a:t>, and PG&amp;E has struggled to counter the bad publicity.</a:t>
            </a:r>
          </a:p>
        </p:txBody>
      </p:sp>
      <p:sp>
        <p:nvSpPr>
          <p:cNvPr id="3" name="Rounded Rectangular Callout 2"/>
          <p:cNvSpPr>
            <a:spLocks noChangeArrowheads="1"/>
          </p:cNvSpPr>
          <p:nvPr/>
        </p:nvSpPr>
        <p:spPr bwMode="auto">
          <a:xfrm>
            <a:off x="2068513" y="5638800"/>
            <a:ext cx="4713287" cy="838200"/>
          </a:xfrm>
          <a:prstGeom prst="wedgeRoundRectCallout">
            <a:avLst>
              <a:gd name="adj1" fmla="val 34477"/>
              <a:gd name="adj2" fmla="val -106940"/>
              <a:gd name="adj3" fmla="val 16667"/>
            </a:avLst>
          </a:prstGeom>
          <a:solidFill>
            <a:schemeClr val="accent1"/>
          </a:solidFill>
          <a:ln w="9525" algn="ctr">
            <a:solidFill>
              <a:schemeClr val="tx1"/>
            </a:solidFill>
            <a:round/>
            <a:headEnd/>
            <a:tailEnd/>
          </a:ln>
        </p:spPr>
        <p:txBody>
          <a:bodyPr/>
          <a:lstStyle/>
          <a:p>
            <a:pPr algn="ctr"/>
            <a:r>
              <a:rPr lang="en-US" altLang="en-US"/>
              <a:t>Bob Park!</a:t>
            </a:r>
          </a:p>
          <a:p>
            <a:pPr algn="ctr"/>
            <a:r>
              <a:rPr lang="en-US" altLang="en-US"/>
              <a:t>Where are you when we need you!</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le 1"/>
          <p:cNvSpPr>
            <a:spLocks noGrp="1"/>
          </p:cNvSpPr>
          <p:nvPr>
            <p:ph type="title" idx="4294967295"/>
          </p:nvPr>
        </p:nvSpPr>
        <p:spPr>
          <a:xfrm>
            <a:off x="457200" y="0"/>
            <a:ext cx="8229600" cy="1143000"/>
          </a:xfrm>
        </p:spPr>
        <p:txBody>
          <a:bodyPr/>
          <a:lstStyle/>
          <a:p>
            <a:pPr eaLnBrk="1" hangingPunct="1"/>
            <a:r>
              <a:rPr lang="en-US" altLang="en-US" smtClean="0"/>
              <a:t>…and…Finally This!</a:t>
            </a:r>
          </a:p>
        </p:txBody>
      </p:sp>
      <p:grpSp>
        <p:nvGrpSpPr>
          <p:cNvPr id="88066" name="Group 3"/>
          <p:cNvGrpSpPr>
            <a:grpSpLocks/>
          </p:cNvGrpSpPr>
          <p:nvPr/>
        </p:nvGrpSpPr>
        <p:grpSpPr bwMode="auto">
          <a:xfrm>
            <a:off x="609600" y="1219200"/>
            <a:ext cx="7924800" cy="4714875"/>
            <a:chOff x="609600" y="1071563"/>
            <a:chExt cx="7924800" cy="4714875"/>
          </a:xfrm>
        </p:grpSpPr>
        <p:pic>
          <p:nvPicPr>
            <p:cNvPr id="88068" name="Picture 2"/>
            <p:cNvPicPr>
              <a:picLocks noChangeAspect="1" noChangeArrowheads="1"/>
            </p:cNvPicPr>
            <p:nvPr/>
          </p:nvPicPr>
          <p:blipFill>
            <a:blip r:embed="rId2"/>
            <a:srcRect/>
            <a:stretch>
              <a:fillRect/>
            </a:stretch>
          </p:blipFill>
          <p:spPr bwMode="auto">
            <a:xfrm>
              <a:off x="609600" y="1071563"/>
              <a:ext cx="7924800" cy="4714875"/>
            </a:xfrm>
            <a:prstGeom prst="rect">
              <a:avLst/>
            </a:prstGeom>
            <a:noFill/>
            <a:ln w="9525">
              <a:noFill/>
              <a:miter lim="800000"/>
              <a:headEnd/>
              <a:tailEnd/>
            </a:ln>
            <a:effectLst>
              <a:prstShdw prst="shdw13" dist="53882" dir="13500000">
                <a:schemeClr val="bg2">
                  <a:alpha val="50000"/>
                </a:schemeClr>
              </a:prstShdw>
            </a:effectLst>
          </p:spPr>
        </p:pic>
        <p:sp>
          <p:nvSpPr>
            <p:cNvPr id="88069" name="Rectangle 2"/>
            <p:cNvSpPr>
              <a:spLocks noChangeArrowheads="1"/>
            </p:cNvSpPr>
            <p:nvPr/>
          </p:nvSpPr>
          <p:spPr bwMode="auto">
            <a:xfrm>
              <a:off x="5943600" y="5105400"/>
              <a:ext cx="2590800" cy="681038"/>
            </a:xfrm>
            <a:prstGeom prst="rect">
              <a:avLst/>
            </a:prstGeom>
            <a:solidFill>
              <a:schemeClr val="bg1"/>
            </a:solidFill>
            <a:ln w="9525">
              <a:noFill/>
              <a:miter lim="800000"/>
              <a:headEnd/>
              <a:tailEnd/>
            </a:ln>
          </p:spPr>
          <p:txBody>
            <a:bodyPr/>
            <a:lstStyle/>
            <a:p>
              <a:pPr algn="ctr"/>
              <a:endParaRPr lang="en-US" altLang="en-US">
                <a:solidFill>
                  <a:srgbClr val="000000"/>
                </a:solidFill>
              </a:endParaRPr>
            </a:p>
          </p:txBody>
        </p:sp>
      </p:grpSp>
      <p:sp>
        <p:nvSpPr>
          <p:cNvPr id="2" name="Rounded Rectangular Callout 1"/>
          <p:cNvSpPr>
            <a:spLocks noChangeArrowheads="1"/>
          </p:cNvSpPr>
          <p:nvPr/>
        </p:nvSpPr>
        <p:spPr bwMode="auto">
          <a:xfrm>
            <a:off x="4495800" y="5592763"/>
            <a:ext cx="4267200" cy="1036637"/>
          </a:xfrm>
          <a:prstGeom prst="wedgeRoundRectCallout">
            <a:avLst>
              <a:gd name="adj1" fmla="val 4472"/>
              <a:gd name="adj2" fmla="val -289944"/>
              <a:gd name="adj3" fmla="val 16667"/>
            </a:avLst>
          </a:prstGeom>
          <a:solidFill>
            <a:schemeClr val="accent1"/>
          </a:solidFill>
          <a:ln w="9525" algn="ctr">
            <a:solidFill>
              <a:schemeClr val="tx1"/>
            </a:solidFill>
            <a:round/>
            <a:headEnd/>
            <a:tailEnd/>
          </a:ln>
        </p:spPr>
        <p:txBody>
          <a:bodyPr/>
          <a:lstStyle/>
          <a:p>
            <a:pPr algn="ctr"/>
            <a:r>
              <a:rPr lang="en-US" altLang="en-US"/>
              <a:t>Spraying water to cool stressed reactor…Sure.  Duh!  It’s a gas/petrol storage port!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2438400" y="685800"/>
            <a:ext cx="3429000" cy="5292725"/>
            <a:chOff x="2438400" y="686360"/>
            <a:chExt cx="3429000" cy="5292132"/>
          </a:xfrm>
        </p:grpSpPr>
        <p:pic>
          <p:nvPicPr>
            <p:cNvPr id="89092" name="Picture 17"/>
            <p:cNvPicPr>
              <a:picLocks noChangeAspect="1" noChangeArrowheads="1"/>
            </p:cNvPicPr>
            <p:nvPr/>
          </p:nvPicPr>
          <p:blipFill>
            <a:blip r:embed="rId2"/>
            <a:srcRect/>
            <a:stretch>
              <a:fillRect/>
            </a:stretch>
          </p:blipFill>
          <p:spPr bwMode="auto">
            <a:xfrm>
              <a:off x="2438400" y="686360"/>
              <a:ext cx="3429000" cy="4555253"/>
            </a:xfrm>
            <a:prstGeom prst="rect">
              <a:avLst/>
            </a:prstGeom>
            <a:noFill/>
            <a:ln w="9525">
              <a:noFill/>
              <a:miter lim="800000"/>
              <a:headEnd/>
              <a:tailEnd/>
            </a:ln>
          </p:spPr>
        </p:pic>
        <p:sp>
          <p:nvSpPr>
            <p:cNvPr id="89093" name="Text Box 25"/>
            <p:cNvSpPr txBox="1">
              <a:spLocks noChangeArrowheads="1"/>
            </p:cNvSpPr>
            <p:nvPr/>
          </p:nvSpPr>
          <p:spPr bwMode="auto">
            <a:xfrm>
              <a:off x="3809378" y="5333723"/>
              <a:ext cx="1454916" cy="644769"/>
            </a:xfrm>
            <a:prstGeom prst="rect">
              <a:avLst/>
            </a:prstGeom>
            <a:noFill/>
            <a:ln w="9525">
              <a:noFill/>
              <a:miter lim="800000"/>
              <a:headEnd/>
              <a:tailEnd/>
            </a:ln>
          </p:spPr>
          <p:txBody>
            <a:bodyPr wrap="none">
              <a:spAutoFit/>
            </a:bodyPr>
            <a:lstStyle/>
            <a:p>
              <a:r>
                <a:rPr lang="en-US" altLang="en-US"/>
                <a:t>Pirelli</a:t>
              </a:r>
            </a:p>
          </p:txBody>
        </p:sp>
      </p:grpSp>
      <p:pic>
        <p:nvPicPr>
          <p:cNvPr id="93186" name="Picture 3"/>
          <p:cNvPicPr>
            <a:picLocks noChangeAspect="1" noChangeArrowheads="1"/>
          </p:cNvPicPr>
          <p:nvPr/>
        </p:nvPicPr>
        <p:blipFill>
          <a:blip r:embed="rId3"/>
          <a:srcRect/>
          <a:stretch>
            <a:fillRect/>
          </a:stretch>
        </p:blipFill>
        <p:spPr bwMode="auto">
          <a:xfrm>
            <a:off x="350838" y="457200"/>
            <a:ext cx="3611562" cy="5783263"/>
          </a:xfrm>
          <a:prstGeom prst="rect">
            <a:avLst/>
          </a:prstGeom>
          <a:noFill/>
          <a:ln w="9525">
            <a:noFill/>
            <a:miter lim="800000"/>
            <a:headEnd/>
            <a:tailEnd/>
          </a:ln>
        </p:spPr>
      </p:pic>
      <p:pic>
        <p:nvPicPr>
          <p:cNvPr id="93187" name="Picture 5"/>
          <p:cNvPicPr>
            <a:picLocks noChangeAspect="1" noChangeArrowheads="1"/>
          </p:cNvPicPr>
          <p:nvPr/>
        </p:nvPicPr>
        <p:blipFill>
          <a:blip r:embed="rId4"/>
          <a:srcRect/>
          <a:stretch>
            <a:fillRect/>
          </a:stretch>
        </p:blipFill>
        <p:spPr bwMode="auto">
          <a:xfrm>
            <a:off x="4419600" y="457200"/>
            <a:ext cx="4400550" cy="5867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par>
                          <p:cTn id="7" fill="hold" nodeType="afterGroup">
                            <p:stCondLst>
                              <p:cond delay="0"/>
                            </p:stCondLst>
                            <p:childTnLst>
                              <p:par>
                                <p:cTn id="8" presetID="2" presetClass="entr" presetSubtype="8" fill="hold" nodeType="afterEffect">
                                  <p:stCondLst>
                                    <p:cond delay="0"/>
                                  </p:stCondLst>
                                  <p:childTnLst>
                                    <p:set>
                                      <p:cBhvr>
                                        <p:cTn id="9" dur="1" fill="hold">
                                          <p:stCondLst>
                                            <p:cond delay="0"/>
                                          </p:stCondLst>
                                        </p:cTn>
                                        <p:tgtEl>
                                          <p:spTgt spid="93186"/>
                                        </p:tgtEl>
                                        <p:attrNameLst>
                                          <p:attrName>style.visibility</p:attrName>
                                        </p:attrNameLst>
                                      </p:cBhvr>
                                      <p:to>
                                        <p:strVal val="visible"/>
                                      </p:to>
                                    </p:set>
                                    <p:anim calcmode="lin" valueType="num">
                                      <p:cBhvr additive="base">
                                        <p:cTn id="10" dur="500" fill="hold"/>
                                        <p:tgtEl>
                                          <p:spTgt spid="93186"/>
                                        </p:tgtEl>
                                        <p:attrNameLst>
                                          <p:attrName>ppt_x</p:attrName>
                                        </p:attrNameLst>
                                      </p:cBhvr>
                                      <p:tavLst>
                                        <p:tav tm="0">
                                          <p:val>
                                            <p:strVal val="0-#ppt_w/2"/>
                                          </p:val>
                                        </p:tav>
                                        <p:tav tm="100000">
                                          <p:val>
                                            <p:strVal val="#ppt_x"/>
                                          </p:val>
                                        </p:tav>
                                      </p:tavLst>
                                    </p:anim>
                                    <p:anim calcmode="lin" valueType="num">
                                      <p:cBhvr additive="base">
                                        <p:cTn id="11" dur="500" fill="hold"/>
                                        <p:tgtEl>
                                          <p:spTgt spid="93186"/>
                                        </p:tgtEl>
                                        <p:attrNameLst>
                                          <p:attrName>ppt_y</p:attrName>
                                        </p:attrNameLst>
                                      </p:cBhvr>
                                      <p:tavLst>
                                        <p:tav tm="0">
                                          <p:val>
                                            <p:strVal val="#ppt_y"/>
                                          </p:val>
                                        </p:tav>
                                        <p:tav tm="100000">
                                          <p:val>
                                            <p:strVal val="#ppt_y"/>
                                          </p:val>
                                        </p:tav>
                                      </p:tavLst>
                                    </p:anim>
                                  </p:childTnLst>
                                </p:cTn>
                              </p:par>
                              <p:par>
                                <p:cTn id="12" presetID="2" presetClass="entr" presetSubtype="2" fill="hold" nodeType="withEffect">
                                  <p:stCondLst>
                                    <p:cond delay="0"/>
                                  </p:stCondLst>
                                  <p:childTnLst>
                                    <p:set>
                                      <p:cBhvr>
                                        <p:cTn id="13" dur="1" fill="hold">
                                          <p:stCondLst>
                                            <p:cond delay="0"/>
                                          </p:stCondLst>
                                        </p:cTn>
                                        <p:tgtEl>
                                          <p:spTgt spid="93187"/>
                                        </p:tgtEl>
                                        <p:attrNameLst>
                                          <p:attrName>style.visibility</p:attrName>
                                        </p:attrNameLst>
                                      </p:cBhvr>
                                      <p:to>
                                        <p:strVal val="visible"/>
                                      </p:to>
                                    </p:set>
                                    <p:anim calcmode="lin" valueType="num">
                                      <p:cBhvr additive="base">
                                        <p:cTn id="14" dur="500" fill="hold"/>
                                        <p:tgtEl>
                                          <p:spTgt spid="93187"/>
                                        </p:tgtEl>
                                        <p:attrNameLst>
                                          <p:attrName>ppt_x</p:attrName>
                                        </p:attrNameLst>
                                      </p:cBhvr>
                                      <p:tavLst>
                                        <p:tav tm="0">
                                          <p:val>
                                            <p:strVal val="1+#ppt_w/2"/>
                                          </p:val>
                                        </p:tav>
                                        <p:tav tm="100000">
                                          <p:val>
                                            <p:strVal val="#ppt_x"/>
                                          </p:val>
                                        </p:tav>
                                      </p:tavLst>
                                    </p:anim>
                                    <p:anim calcmode="lin" valueType="num">
                                      <p:cBhvr additive="base">
                                        <p:cTn id="15" dur="500" fill="hold"/>
                                        <p:tgtEl>
                                          <p:spTgt spid="931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p:cNvSpPr>
            <a:spLocks noGrp="1"/>
          </p:cNvSpPr>
          <p:nvPr>
            <p:ph type="title"/>
          </p:nvPr>
        </p:nvSpPr>
        <p:spPr>
          <a:xfrm>
            <a:off x="457200" y="152400"/>
            <a:ext cx="8229600" cy="1143000"/>
          </a:xfrm>
        </p:spPr>
        <p:txBody>
          <a:bodyPr/>
          <a:lstStyle/>
          <a:p>
            <a:pPr eaLnBrk="1" hangingPunct="1"/>
            <a:r>
              <a:rPr lang="en-US" smtClean="0"/>
              <a:t>The Energy Enterprise...</a:t>
            </a:r>
          </a:p>
        </p:txBody>
      </p:sp>
      <p:sp>
        <p:nvSpPr>
          <p:cNvPr id="3" name="Content Placeholder 2"/>
          <p:cNvSpPr>
            <a:spLocks noGrp="1"/>
          </p:cNvSpPr>
          <p:nvPr>
            <p:ph idx="1"/>
          </p:nvPr>
        </p:nvSpPr>
        <p:spPr>
          <a:xfrm>
            <a:off x="457200" y="1219200"/>
            <a:ext cx="8229600" cy="4525963"/>
          </a:xfrm>
        </p:spPr>
        <p:txBody>
          <a:bodyPr rtlCol="0">
            <a:normAutofit fontScale="92500" lnSpcReduction="10000"/>
          </a:bodyPr>
          <a:lstStyle/>
          <a:p>
            <a:pPr eaLnBrk="1" fontAlgn="auto" hangingPunct="1">
              <a:spcAft>
                <a:spcPts val="0"/>
              </a:spcAft>
              <a:buFont typeface="Arial" pitchFamily="34" charset="0"/>
              <a:buChar char="•"/>
              <a:defRPr/>
            </a:pPr>
            <a:r>
              <a:rPr lang="en-US" dirty="0" smtClean="0"/>
              <a:t>When I retired from IBM and went to EPRI, I underwent a traumatic revelation from a culture where:</a:t>
            </a:r>
          </a:p>
          <a:p>
            <a:pPr lvl="1" eaLnBrk="1" fontAlgn="auto" hangingPunct="1">
              <a:spcAft>
                <a:spcPts val="0"/>
              </a:spcAft>
              <a:buFont typeface="Arial" pitchFamily="34" charset="0"/>
              <a:buChar char="–"/>
              <a:defRPr/>
            </a:pPr>
            <a:r>
              <a:rPr lang="en-US" dirty="0" smtClean="0"/>
              <a:t>If you made something:</a:t>
            </a:r>
          </a:p>
          <a:p>
            <a:pPr lvl="2" eaLnBrk="1" fontAlgn="auto" hangingPunct="1">
              <a:spcAft>
                <a:spcPts val="0"/>
              </a:spcAft>
              <a:buFont typeface="Arial" pitchFamily="34" charset="0"/>
              <a:buChar char="•"/>
              <a:defRPr/>
            </a:pPr>
            <a:r>
              <a:rPr lang="en-US" dirty="0" smtClean="0"/>
              <a:t>Smaller, cheaper, &amp; which ran faster and cooler,</a:t>
            </a:r>
          </a:p>
          <a:p>
            <a:pPr lvl="2" eaLnBrk="1" fontAlgn="auto" hangingPunct="1">
              <a:spcAft>
                <a:spcPts val="0"/>
              </a:spcAft>
              <a:buFont typeface="Arial" pitchFamily="34" charset="0"/>
              <a:buChar char="•"/>
              <a:defRPr/>
            </a:pPr>
            <a:r>
              <a:rPr lang="en-US" dirty="0" smtClean="0"/>
              <a:t>You WON in the marketplace!</a:t>
            </a:r>
          </a:p>
          <a:p>
            <a:pPr lvl="1" eaLnBrk="1" fontAlgn="auto" hangingPunct="1">
              <a:spcAft>
                <a:spcPts val="0"/>
              </a:spcAft>
              <a:buFont typeface="Arial" pitchFamily="34" charset="0"/>
              <a:buChar char="–"/>
              <a:defRPr/>
            </a:pPr>
            <a:r>
              <a:rPr lang="en-US" dirty="0" smtClean="0"/>
              <a:t>To one where science and technology is at best only 50% of the equation, the rest dominated by politics and societal perception (e.g., policies and legislation motivated by uncertainties underlying the physics of the climate).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p:cNvSpPr>
            <a:spLocks noGrp="1"/>
          </p:cNvSpPr>
          <p:nvPr>
            <p:ph type="title" idx="4294967295"/>
          </p:nvPr>
        </p:nvSpPr>
        <p:spPr>
          <a:xfrm>
            <a:off x="304800" y="0"/>
            <a:ext cx="8610600" cy="1143000"/>
          </a:xfrm>
        </p:spPr>
        <p:txBody>
          <a:bodyPr/>
          <a:lstStyle/>
          <a:p>
            <a:pPr eaLnBrk="1" hangingPunct="1"/>
            <a:r>
              <a:rPr lang="en-US" altLang="en-US" smtClean="0"/>
              <a:t>My Virtual Grandfather (@ 94)</a:t>
            </a:r>
          </a:p>
        </p:txBody>
      </p:sp>
      <p:pic>
        <p:nvPicPr>
          <p:cNvPr id="91138" name="Picture 2"/>
          <p:cNvPicPr>
            <a:picLocks noChangeAspect="1" noChangeArrowheads="1"/>
          </p:cNvPicPr>
          <p:nvPr/>
        </p:nvPicPr>
        <p:blipFill>
          <a:blip r:embed="rId2"/>
          <a:srcRect/>
          <a:stretch>
            <a:fillRect/>
          </a:stretch>
        </p:blipFill>
        <p:spPr bwMode="auto">
          <a:xfrm>
            <a:off x="771525" y="1143000"/>
            <a:ext cx="7337425" cy="5562600"/>
          </a:xfrm>
          <a:prstGeom prst="rect">
            <a:avLst/>
          </a:prstGeom>
          <a:noFill/>
          <a:ln w="9525">
            <a:noFill/>
            <a:miter lim="800000"/>
            <a:headEnd/>
            <a:tailEnd/>
          </a:ln>
        </p:spPr>
      </p:pic>
      <p:pic>
        <p:nvPicPr>
          <p:cNvPr id="2" name="Picture 1"/>
          <p:cNvPicPr>
            <a:picLocks noChangeAspect="1"/>
          </p:cNvPicPr>
          <p:nvPr/>
        </p:nvPicPr>
        <p:blipFill>
          <a:blip r:embed="rId3"/>
          <a:srcRect/>
          <a:stretch>
            <a:fillRect/>
          </a:stretch>
        </p:blipFill>
        <p:spPr bwMode="auto">
          <a:xfrm>
            <a:off x="0" y="4724400"/>
            <a:ext cx="2844800" cy="2133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ChangeArrowheads="1"/>
          </p:cNvSpPr>
          <p:nvPr>
            <p:ph type="title" idx="4294967295"/>
          </p:nvPr>
        </p:nvSpPr>
        <p:spPr>
          <a:xfrm>
            <a:off x="304800" y="76200"/>
            <a:ext cx="8610600" cy="1143000"/>
          </a:xfrm>
        </p:spPr>
        <p:txBody>
          <a:bodyPr/>
          <a:lstStyle/>
          <a:p>
            <a:pPr eaLnBrk="1" hangingPunct="1"/>
            <a:r>
              <a:rPr lang="en-US" altLang="en-US" smtClean="0">
                <a:solidFill>
                  <a:srgbClr val="00B050"/>
                </a:solidFill>
              </a:rPr>
              <a:t>SuperCities &amp; SuperGrids</a:t>
            </a:r>
          </a:p>
        </p:txBody>
      </p:sp>
      <p:sp>
        <p:nvSpPr>
          <p:cNvPr id="92162" name="Text Box 8"/>
          <p:cNvSpPr txBox="1">
            <a:spLocks noChangeArrowheads="1"/>
          </p:cNvSpPr>
          <p:nvPr/>
        </p:nvSpPr>
        <p:spPr bwMode="auto">
          <a:xfrm>
            <a:off x="5472113" y="1171575"/>
            <a:ext cx="3529012" cy="1482725"/>
          </a:xfrm>
          <a:prstGeom prst="rect">
            <a:avLst/>
          </a:prstGeom>
          <a:noFill/>
          <a:ln w="9525">
            <a:noFill/>
            <a:miter lim="800000"/>
            <a:headEnd/>
            <a:tailEnd/>
          </a:ln>
        </p:spPr>
        <p:txBody>
          <a:bodyPr>
            <a:spAutoFit/>
          </a:bodyPr>
          <a:lstStyle/>
          <a:p>
            <a:pPr marL="219075" indent="-219075">
              <a:lnSpc>
                <a:spcPct val="95000"/>
              </a:lnSpc>
              <a:spcBef>
                <a:spcPct val="25000"/>
              </a:spcBef>
              <a:spcAft>
                <a:spcPct val="25000"/>
              </a:spcAft>
              <a:buFontTx/>
              <a:buChar char="•"/>
            </a:pPr>
            <a:r>
              <a:rPr lang="en-US" altLang="en-US" sz="2400">
                <a:solidFill>
                  <a:srgbClr val="454545"/>
                </a:solidFill>
                <a:latin typeface="Calibri" pitchFamily="34" charset="0"/>
              </a:rPr>
              <a:t>Nuclear Power can generate both electricity and hydrogen – “Hydricity”</a:t>
            </a:r>
            <a:endParaRPr lang="en-US" altLang="en-US" sz="2400">
              <a:solidFill>
                <a:srgbClr val="000000"/>
              </a:solidFill>
              <a:latin typeface="Calibri" pitchFamily="34" charset="0"/>
            </a:endParaRPr>
          </a:p>
        </p:txBody>
      </p:sp>
      <p:sp>
        <p:nvSpPr>
          <p:cNvPr id="359433" name="Text Box 9"/>
          <p:cNvSpPr txBox="1">
            <a:spLocks noChangeArrowheads="1"/>
          </p:cNvSpPr>
          <p:nvPr/>
        </p:nvSpPr>
        <p:spPr bwMode="auto">
          <a:xfrm>
            <a:off x="5497513" y="2657475"/>
            <a:ext cx="3529012" cy="1482725"/>
          </a:xfrm>
          <a:prstGeom prst="rect">
            <a:avLst/>
          </a:prstGeom>
          <a:noFill/>
          <a:ln w="9525">
            <a:noFill/>
            <a:miter lim="800000"/>
            <a:headEnd/>
            <a:tailEnd/>
          </a:ln>
        </p:spPr>
        <p:txBody>
          <a:bodyPr>
            <a:spAutoFit/>
          </a:bodyPr>
          <a:lstStyle/>
          <a:p>
            <a:pPr marL="219075" indent="-219075">
              <a:lnSpc>
                <a:spcPct val="95000"/>
              </a:lnSpc>
              <a:spcBef>
                <a:spcPct val="25000"/>
              </a:spcBef>
              <a:spcAft>
                <a:spcPct val="25000"/>
              </a:spcAft>
              <a:buFontTx/>
              <a:buChar char="•"/>
            </a:pPr>
            <a:r>
              <a:rPr lang="en-US" altLang="en-US" sz="2400">
                <a:solidFill>
                  <a:srgbClr val="454545"/>
                </a:solidFill>
                <a:latin typeface="Calibri" pitchFamily="34" charset="0"/>
              </a:rPr>
              <a:t>Hydricity can be distributed in underground pipelines like natural gas</a:t>
            </a:r>
            <a:endParaRPr lang="en-US" altLang="en-US" sz="2400">
              <a:solidFill>
                <a:srgbClr val="000000"/>
              </a:solidFill>
              <a:latin typeface="Calibri" pitchFamily="34" charset="0"/>
            </a:endParaRPr>
          </a:p>
        </p:txBody>
      </p:sp>
      <p:sp>
        <p:nvSpPr>
          <p:cNvPr id="359434" name="Text Box 10"/>
          <p:cNvSpPr txBox="1">
            <a:spLocks noChangeArrowheads="1"/>
          </p:cNvSpPr>
          <p:nvPr/>
        </p:nvSpPr>
        <p:spPr bwMode="auto">
          <a:xfrm>
            <a:off x="5503863" y="4164013"/>
            <a:ext cx="3529012" cy="1135062"/>
          </a:xfrm>
          <a:prstGeom prst="rect">
            <a:avLst/>
          </a:prstGeom>
          <a:noFill/>
          <a:ln w="9525">
            <a:noFill/>
            <a:miter lim="800000"/>
            <a:headEnd/>
            <a:tailEnd/>
          </a:ln>
        </p:spPr>
        <p:txBody>
          <a:bodyPr>
            <a:spAutoFit/>
          </a:bodyPr>
          <a:lstStyle/>
          <a:p>
            <a:pPr marL="219075" indent="-219075">
              <a:lnSpc>
                <a:spcPct val="95000"/>
              </a:lnSpc>
              <a:spcBef>
                <a:spcPct val="25000"/>
              </a:spcBef>
              <a:spcAft>
                <a:spcPct val="25000"/>
              </a:spcAft>
              <a:buFontTx/>
              <a:buChar char="•"/>
            </a:pPr>
            <a:r>
              <a:rPr lang="en-US" altLang="en-US" sz="2400">
                <a:solidFill>
                  <a:srgbClr val="454545"/>
                </a:solidFill>
                <a:latin typeface="Calibri" pitchFamily="34" charset="0"/>
              </a:rPr>
              <a:t>The infrastructure can take the form of a </a:t>
            </a:r>
            <a:r>
              <a:rPr lang="en-US" altLang="en-US" sz="2400" b="1">
                <a:solidFill>
                  <a:srgbClr val="33CC33"/>
                </a:solidFill>
                <a:latin typeface="Calibri" pitchFamily="34" charset="0"/>
              </a:rPr>
              <a:t>SuperGrid</a:t>
            </a:r>
          </a:p>
        </p:txBody>
      </p:sp>
      <p:sp>
        <p:nvSpPr>
          <p:cNvPr id="359435" name="Text Box 11"/>
          <p:cNvSpPr txBox="1">
            <a:spLocks noChangeArrowheads="1"/>
          </p:cNvSpPr>
          <p:nvPr/>
        </p:nvSpPr>
        <p:spPr bwMode="auto">
          <a:xfrm>
            <a:off x="5497513" y="5189538"/>
            <a:ext cx="3529012" cy="787400"/>
          </a:xfrm>
          <a:prstGeom prst="rect">
            <a:avLst/>
          </a:prstGeom>
          <a:noFill/>
          <a:ln w="9525">
            <a:noFill/>
            <a:miter lim="800000"/>
            <a:headEnd/>
            <a:tailEnd/>
          </a:ln>
        </p:spPr>
        <p:txBody>
          <a:bodyPr>
            <a:spAutoFit/>
          </a:bodyPr>
          <a:lstStyle/>
          <a:p>
            <a:pPr marL="219075" indent="-219075">
              <a:lnSpc>
                <a:spcPct val="95000"/>
              </a:lnSpc>
              <a:spcBef>
                <a:spcPct val="25000"/>
              </a:spcBef>
              <a:spcAft>
                <a:spcPct val="25000"/>
              </a:spcAft>
              <a:buFontTx/>
              <a:buChar char="•"/>
            </a:pPr>
            <a:r>
              <a:rPr lang="en-US" altLang="en-US" sz="2400">
                <a:solidFill>
                  <a:srgbClr val="454545"/>
                </a:solidFill>
                <a:latin typeface="Calibri" pitchFamily="34" charset="0"/>
              </a:rPr>
              <a:t>…or a</a:t>
            </a:r>
            <a:br>
              <a:rPr lang="en-US" altLang="en-US" sz="2400">
                <a:solidFill>
                  <a:srgbClr val="454545"/>
                </a:solidFill>
                <a:latin typeface="Calibri" pitchFamily="34" charset="0"/>
              </a:rPr>
            </a:br>
            <a:r>
              <a:rPr lang="en-US" altLang="en-US" sz="2400" b="1">
                <a:solidFill>
                  <a:srgbClr val="0099CC"/>
                </a:solidFill>
                <a:latin typeface="Calibri" pitchFamily="34" charset="0"/>
              </a:rPr>
              <a:t>SuperCity</a:t>
            </a:r>
          </a:p>
        </p:txBody>
      </p:sp>
      <p:grpSp>
        <p:nvGrpSpPr>
          <p:cNvPr id="2" name="Group 150"/>
          <p:cNvGrpSpPr>
            <a:grpSpLocks noChangeAspect="1"/>
          </p:cNvGrpSpPr>
          <p:nvPr/>
        </p:nvGrpSpPr>
        <p:grpSpPr bwMode="auto">
          <a:xfrm>
            <a:off x="331788" y="3827463"/>
            <a:ext cx="4919662" cy="2725737"/>
            <a:chOff x="209" y="2370"/>
            <a:chExt cx="3099" cy="1717"/>
          </a:xfrm>
        </p:grpSpPr>
        <p:sp>
          <p:nvSpPr>
            <p:cNvPr id="92169" name="AutoShape 149"/>
            <p:cNvSpPr>
              <a:spLocks noChangeAspect="1" noChangeArrowheads="1" noTextEdit="1"/>
            </p:cNvSpPr>
            <p:nvPr/>
          </p:nvSpPr>
          <p:spPr bwMode="auto">
            <a:xfrm>
              <a:off x="209" y="2370"/>
              <a:ext cx="3099" cy="1717"/>
            </a:xfrm>
            <a:prstGeom prst="rect">
              <a:avLst/>
            </a:prstGeom>
            <a:noFill/>
            <a:ln w="9525">
              <a:noFill/>
              <a:miter lim="800000"/>
              <a:headEnd/>
              <a:tailEnd/>
            </a:ln>
          </p:spPr>
          <p:txBody>
            <a:bodyPr/>
            <a:lstStyle/>
            <a:p>
              <a:endParaRPr lang="en-US"/>
            </a:p>
          </p:txBody>
        </p:sp>
        <p:pic>
          <p:nvPicPr>
            <p:cNvPr id="92170" name="Picture 151"/>
            <p:cNvPicPr>
              <a:picLocks noChangeAspect="1" noChangeArrowheads="1"/>
            </p:cNvPicPr>
            <p:nvPr/>
          </p:nvPicPr>
          <p:blipFill>
            <a:blip r:embed="rId3"/>
            <a:srcRect/>
            <a:stretch>
              <a:fillRect/>
            </a:stretch>
          </p:blipFill>
          <p:spPr bwMode="auto">
            <a:xfrm>
              <a:off x="209" y="2396"/>
              <a:ext cx="3094" cy="1587"/>
            </a:xfrm>
            <a:prstGeom prst="rect">
              <a:avLst/>
            </a:prstGeom>
            <a:noFill/>
            <a:ln w="9525">
              <a:noFill/>
              <a:miter lim="800000"/>
              <a:headEnd/>
              <a:tailEnd/>
            </a:ln>
          </p:spPr>
        </p:pic>
        <p:sp>
          <p:nvSpPr>
            <p:cNvPr id="92171" name="Rectangle 152"/>
            <p:cNvSpPr>
              <a:spLocks noChangeArrowheads="1"/>
            </p:cNvSpPr>
            <p:nvPr/>
          </p:nvSpPr>
          <p:spPr bwMode="auto">
            <a:xfrm>
              <a:off x="395" y="2544"/>
              <a:ext cx="642" cy="125"/>
            </a:xfrm>
            <a:prstGeom prst="rect">
              <a:avLst/>
            </a:prstGeom>
            <a:noFill/>
            <a:ln w="9525">
              <a:noFill/>
              <a:miter lim="800000"/>
              <a:headEnd/>
              <a:tailEnd/>
            </a:ln>
          </p:spPr>
          <p:txBody>
            <a:bodyPr wrap="none" lIns="0" tIns="0" rIns="0" bIns="0">
              <a:spAutoFit/>
            </a:bodyPr>
            <a:lstStyle/>
            <a:p>
              <a:r>
                <a:rPr lang="en-US" altLang="en-US" sz="1300" b="1">
                  <a:solidFill>
                    <a:srgbClr val="000000"/>
                  </a:solidFill>
                  <a:latin typeface="Comic Sans MS" pitchFamily="66" charset="0"/>
                </a:rPr>
                <a:t>Supermarket</a:t>
              </a:r>
              <a:endParaRPr lang="en-US" altLang="en-US">
                <a:solidFill>
                  <a:srgbClr val="000000"/>
                </a:solidFill>
                <a:latin typeface="Calibri" pitchFamily="34" charset="0"/>
              </a:endParaRPr>
            </a:p>
          </p:txBody>
        </p:sp>
        <p:sp>
          <p:nvSpPr>
            <p:cNvPr id="92172" name="Rectangle 153"/>
            <p:cNvSpPr>
              <a:spLocks noChangeArrowheads="1"/>
            </p:cNvSpPr>
            <p:nvPr/>
          </p:nvSpPr>
          <p:spPr bwMode="auto">
            <a:xfrm>
              <a:off x="1404" y="2442"/>
              <a:ext cx="323" cy="125"/>
            </a:xfrm>
            <a:prstGeom prst="rect">
              <a:avLst/>
            </a:prstGeom>
            <a:noFill/>
            <a:ln w="9525">
              <a:noFill/>
              <a:miter lim="800000"/>
              <a:headEnd/>
              <a:tailEnd/>
            </a:ln>
          </p:spPr>
          <p:txBody>
            <a:bodyPr wrap="none" lIns="0" tIns="0" rIns="0" bIns="0">
              <a:spAutoFit/>
            </a:bodyPr>
            <a:lstStyle/>
            <a:p>
              <a:r>
                <a:rPr lang="en-US" altLang="en-US" sz="1300" b="1">
                  <a:solidFill>
                    <a:srgbClr val="000000"/>
                  </a:solidFill>
                  <a:latin typeface="Comic Sans MS" pitchFamily="66" charset="0"/>
                </a:rPr>
                <a:t>School</a:t>
              </a:r>
              <a:endParaRPr lang="en-US" altLang="en-US">
                <a:solidFill>
                  <a:srgbClr val="000000"/>
                </a:solidFill>
                <a:latin typeface="Calibri" pitchFamily="34" charset="0"/>
              </a:endParaRPr>
            </a:p>
          </p:txBody>
        </p:sp>
        <p:sp>
          <p:nvSpPr>
            <p:cNvPr id="92173" name="Rectangle 154"/>
            <p:cNvSpPr>
              <a:spLocks noChangeArrowheads="1"/>
            </p:cNvSpPr>
            <p:nvPr/>
          </p:nvSpPr>
          <p:spPr bwMode="auto">
            <a:xfrm>
              <a:off x="2361" y="2497"/>
              <a:ext cx="274" cy="125"/>
            </a:xfrm>
            <a:prstGeom prst="rect">
              <a:avLst/>
            </a:prstGeom>
            <a:noFill/>
            <a:ln w="9525">
              <a:noFill/>
              <a:miter lim="800000"/>
              <a:headEnd/>
              <a:tailEnd/>
            </a:ln>
          </p:spPr>
          <p:txBody>
            <a:bodyPr wrap="none" lIns="0" tIns="0" rIns="0" bIns="0">
              <a:spAutoFit/>
            </a:bodyPr>
            <a:lstStyle/>
            <a:p>
              <a:r>
                <a:rPr lang="en-US" altLang="en-US" sz="1300" b="1">
                  <a:solidFill>
                    <a:srgbClr val="000000"/>
                  </a:solidFill>
                  <a:latin typeface="Comic Sans MS" pitchFamily="66" charset="0"/>
                </a:rPr>
                <a:t>Home</a:t>
              </a:r>
              <a:endParaRPr lang="en-US" altLang="en-US">
                <a:solidFill>
                  <a:srgbClr val="000000"/>
                </a:solidFill>
                <a:latin typeface="Calibri" pitchFamily="34" charset="0"/>
              </a:endParaRPr>
            </a:p>
          </p:txBody>
        </p:sp>
        <p:sp>
          <p:nvSpPr>
            <p:cNvPr id="92174" name="Rectangle 155"/>
            <p:cNvSpPr>
              <a:spLocks noChangeArrowheads="1"/>
            </p:cNvSpPr>
            <p:nvPr/>
          </p:nvSpPr>
          <p:spPr bwMode="auto">
            <a:xfrm>
              <a:off x="2685" y="2800"/>
              <a:ext cx="533" cy="125"/>
            </a:xfrm>
            <a:prstGeom prst="rect">
              <a:avLst/>
            </a:prstGeom>
            <a:noFill/>
            <a:ln w="9525">
              <a:noFill/>
              <a:miter lim="800000"/>
              <a:headEnd/>
              <a:tailEnd/>
            </a:ln>
          </p:spPr>
          <p:txBody>
            <a:bodyPr wrap="none" lIns="0" tIns="0" rIns="0" bIns="0">
              <a:spAutoFit/>
            </a:bodyPr>
            <a:lstStyle/>
            <a:p>
              <a:r>
                <a:rPr lang="en-US" altLang="en-US" sz="1300" b="1">
                  <a:solidFill>
                    <a:srgbClr val="000000"/>
                  </a:solidFill>
                  <a:latin typeface="Comic Sans MS" pitchFamily="66" charset="0"/>
                </a:rPr>
                <a:t>Family Car</a:t>
              </a:r>
              <a:endParaRPr lang="en-US" altLang="en-US">
                <a:solidFill>
                  <a:srgbClr val="000000"/>
                </a:solidFill>
                <a:latin typeface="Calibri" pitchFamily="34" charset="0"/>
              </a:endParaRPr>
            </a:p>
          </p:txBody>
        </p:sp>
        <p:sp>
          <p:nvSpPr>
            <p:cNvPr id="92175" name="Rectangle 156"/>
            <p:cNvSpPr>
              <a:spLocks noChangeArrowheads="1"/>
            </p:cNvSpPr>
            <p:nvPr/>
          </p:nvSpPr>
          <p:spPr bwMode="auto">
            <a:xfrm>
              <a:off x="307" y="3793"/>
              <a:ext cx="236" cy="125"/>
            </a:xfrm>
            <a:prstGeom prst="rect">
              <a:avLst/>
            </a:prstGeom>
            <a:noFill/>
            <a:ln w="9525">
              <a:noFill/>
              <a:miter lim="800000"/>
              <a:headEnd/>
              <a:tailEnd/>
            </a:ln>
          </p:spPr>
          <p:txBody>
            <a:bodyPr wrap="none" lIns="0" tIns="0" rIns="0" bIns="0">
              <a:spAutoFit/>
            </a:bodyPr>
            <a:lstStyle/>
            <a:p>
              <a:r>
                <a:rPr lang="en-US" altLang="en-US" sz="1300" b="1">
                  <a:solidFill>
                    <a:srgbClr val="000000"/>
                  </a:solidFill>
                  <a:latin typeface="Comic Sans MS" pitchFamily="66" charset="0"/>
                </a:rPr>
                <a:t>DNA</a:t>
              </a:r>
              <a:endParaRPr lang="en-US" altLang="en-US">
                <a:solidFill>
                  <a:srgbClr val="000000"/>
                </a:solidFill>
                <a:latin typeface="Calibri" pitchFamily="34" charset="0"/>
              </a:endParaRPr>
            </a:p>
          </p:txBody>
        </p:sp>
        <p:sp>
          <p:nvSpPr>
            <p:cNvPr id="92176" name="Rectangle 157"/>
            <p:cNvSpPr>
              <a:spLocks noChangeArrowheads="1"/>
            </p:cNvSpPr>
            <p:nvPr/>
          </p:nvSpPr>
          <p:spPr bwMode="auto">
            <a:xfrm>
              <a:off x="541" y="3793"/>
              <a:ext cx="63" cy="125"/>
            </a:xfrm>
            <a:prstGeom prst="rect">
              <a:avLst/>
            </a:prstGeom>
            <a:noFill/>
            <a:ln w="9525">
              <a:noFill/>
              <a:miter lim="800000"/>
              <a:headEnd/>
              <a:tailEnd/>
            </a:ln>
          </p:spPr>
          <p:txBody>
            <a:bodyPr wrap="none" lIns="0" tIns="0" rIns="0" bIns="0">
              <a:spAutoFit/>
            </a:bodyPr>
            <a:lstStyle/>
            <a:p>
              <a:r>
                <a:rPr lang="en-US" altLang="en-US" sz="1300" b="1">
                  <a:solidFill>
                    <a:srgbClr val="000000"/>
                  </a:solidFill>
                  <a:latin typeface="Comic Sans MS" pitchFamily="66" charset="0"/>
                </a:rPr>
                <a:t>-</a:t>
              </a:r>
              <a:endParaRPr lang="en-US" altLang="en-US">
                <a:solidFill>
                  <a:srgbClr val="000000"/>
                </a:solidFill>
                <a:latin typeface="Calibri" pitchFamily="34" charset="0"/>
              </a:endParaRPr>
            </a:p>
          </p:txBody>
        </p:sp>
        <p:sp>
          <p:nvSpPr>
            <p:cNvPr id="92177" name="Rectangle 158"/>
            <p:cNvSpPr>
              <a:spLocks noChangeArrowheads="1"/>
            </p:cNvSpPr>
            <p:nvPr/>
          </p:nvSpPr>
          <p:spPr bwMode="auto">
            <a:xfrm>
              <a:off x="604" y="3793"/>
              <a:ext cx="104" cy="125"/>
            </a:xfrm>
            <a:prstGeom prst="rect">
              <a:avLst/>
            </a:prstGeom>
            <a:noFill/>
            <a:ln w="9525">
              <a:noFill/>
              <a:miter lim="800000"/>
              <a:headEnd/>
              <a:tailEnd/>
            </a:ln>
          </p:spPr>
          <p:txBody>
            <a:bodyPr wrap="none" lIns="0" tIns="0" rIns="0" bIns="0">
              <a:spAutoFit/>
            </a:bodyPr>
            <a:lstStyle/>
            <a:p>
              <a:r>
                <a:rPr lang="en-US" altLang="en-US" sz="1300" b="1">
                  <a:solidFill>
                    <a:srgbClr val="000000"/>
                  </a:solidFill>
                  <a:latin typeface="Comic Sans MS" pitchFamily="66" charset="0"/>
                </a:rPr>
                <a:t>to</a:t>
              </a:r>
              <a:endParaRPr lang="en-US" altLang="en-US">
                <a:solidFill>
                  <a:srgbClr val="000000"/>
                </a:solidFill>
                <a:latin typeface="Calibri" pitchFamily="34" charset="0"/>
              </a:endParaRPr>
            </a:p>
          </p:txBody>
        </p:sp>
        <p:sp>
          <p:nvSpPr>
            <p:cNvPr id="92178" name="Rectangle 159"/>
            <p:cNvSpPr>
              <a:spLocks noChangeArrowheads="1"/>
            </p:cNvSpPr>
            <p:nvPr/>
          </p:nvSpPr>
          <p:spPr bwMode="auto">
            <a:xfrm>
              <a:off x="707" y="3793"/>
              <a:ext cx="63" cy="125"/>
            </a:xfrm>
            <a:prstGeom prst="rect">
              <a:avLst/>
            </a:prstGeom>
            <a:noFill/>
            <a:ln w="9525">
              <a:noFill/>
              <a:miter lim="800000"/>
              <a:headEnd/>
              <a:tailEnd/>
            </a:ln>
          </p:spPr>
          <p:txBody>
            <a:bodyPr wrap="none" lIns="0" tIns="0" rIns="0" bIns="0">
              <a:spAutoFit/>
            </a:bodyPr>
            <a:lstStyle/>
            <a:p>
              <a:r>
                <a:rPr lang="en-US" altLang="en-US" sz="1300" b="1">
                  <a:solidFill>
                    <a:srgbClr val="000000"/>
                  </a:solidFill>
                  <a:latin typeface="Comic Sans MS" pitchFamily="66" charset="0"/>
                </a:rPr>
                <a:t>-</a:t>
              </a:r>
              <a:endParaRPr lang="en-US" altLang="en-US">
                <a:solidFill>
                  <a:srgbClr val="000000"/>
                </a:solidFill>
                <a:latin typeface="Calibri" pitchFamily="34" charset="0"/>
              </a:endParaRPr>
            </a:p>
          </p:txBody>
        </p:sp>
        <p:sp>
          <p:nvSpPr>
            <p:cNvPr id="92179" name="Rectangle 160"/>
            <p:cNvSpPr>
              <a:spLocks noChangeArrowheads="1"/>
            </p:cNvSpPr>
            <p:nvPr/>
          </p:nvSpPr>
          <p:spPr bwMode="auto">
            <a:xfrm>
              <a:off x="771" y="3793"/>
              <a:ext cx="508" cy="125"/>
            </a:xfrm>
            <a:prstGeom prst="rect">
              <a:avLst/>
            </a:prstGeom>
            <a:noFill/>
            <a:ln w="9525">
              <a:noFill/>
              <a:miter lim="800000"/>
              <a:headEnd/>
              <a:tailEnd/>
            </a:ln>
          </p:spPr>
          <p:txBody>
            <a:bodyPr wrap="none" lIns="0" tIns="0" rIns="0" bIns="0">
              <a:spAutoFit/>
            </a:bodyPr>
            <a:lstStyle/>
            <a:p>
              <a:r>
                <a:rPr lang="en-US" altLang="en-US" sz="1300" b="1">
                  <a:solidFill>
                    <a:srgbClr val="000000"/>
                  </a:solidFill>
                  <a:latin typeface="Comic Sans MS" pitchFamily="66" charset="0"/>
                </a:rPr>
                <a:t>order.com</a:t>
              </a:r>
              <a:endParaRPr lang="en-US" altLang="en-US">
                <a:solidFill>
                  <a:srgbClr val="000000"/>
                </a:solidFill>
                <a:latin typeface="Calibri" pitchFamily="34" charset="0"/>
              </a:endParaRPr>
            </a:p>
          </p:txBody>
        </p:sp>
        <p:sp>
          <p:nvSpPr>
            <p:cNvPr id="92180" name="Rectangle 161"/>
            <p:cNvSpPr>
              <a:spLocks noChangeArrowheads="1"/>
            </p:cNvSpPr>
            <p:nvPr/>
          </p:nvSpPr>
          <p:spPr bwMode="auto">
            <a:xfrm>
              <a:off x="1734" y="3310"/>
              <a:ext cx="386" cy="125"/>
            </a:xfrm>
            <a:prstGeom prst="rect">
              <a:avLst/>
            </a:prstGeom>
            <a:noFill/>
            <a:ln w="9525">
              <a:noFill/>
              <a:miter lim="800000"/>
              <a:headEnd/>
              <a:tailEnd/>
            </a:ln>
          </p:spPr>
          <p:txBody>
            <a:bodyPr wrap="none" lIns="0" tIns="0" rIns="0" bIns="0">
              <a:spAutoFit/>
            </a:bodyPr>
            <a:lstStyle/>
            <a:p>
              <a:r>
                <a:rPr lang="en-US" altLang="en-US" sz="1300" b="1">
                  <a:solidFill>
                    <a:srgbClr val="000000"/>
                  </a:solidFill>
                  <a:latin typeface="Comic Sans MS" pitchFamily="66" charset="0"/>
                </a:rPr>
                <a:t>Nuclear</a:t>
              </a:r>
              <a:endParaRPr lang="en-US" altLang="en-US">
                <a:solidFill>
                  <a:srgbClr val="000000"/>
                </a:solidFill>
                <a:latin typeface="Calibri" pitchFamily="34" charset="0"/>
              </a:endParaRPr>
            </a:p>
          </p:txBody>
        </p:sp>
        <p:sp>
          <p:nvSpPr>
            <p:cNvPr id="92181" name="Rectangle 162"/>
            <p:cNvSpPr>
              <a:spLocks noChangeArrowheads="1"/>
            </p:cNvSpPr>
            <p:nvPr/>
          </p:nvSpPr>
          <p:spPr bwMode="auto">
            <a:xfrm>
              <a:off x="1804" y="3434"/>
              <a:ext cx="245" cy="125"/>
            </a:xfrm>
            <a:prstGeom prst="rect">
              <a:avLst/>
            </a:prstGeom>
            <a:noFill/>
            <a:ln w="9525">
              <a:noFill/>
              <a:miter lim="800000"/>
              <a:headEnd/>
              <a:tailEnd/>
            </a:ln>
          </p:spPr>
          <p:txBody>
            <a:bodyPr wrap="none" lIns="0" tIns="0" rIns="0" bIns="0">
              <a:spAutoFit/>
            </a:bodyPr>
            <a:lstStyle/>
            <a:p>
              <a:r>
                <a:rPr lang="en-US" altLang="en-US" sz="1300" b="1">
                  <a:solidFill>
                    <a:srgbClr val="000000"/>
                  </a:solidFill>
                  <a:latin typeface="Comic Sans MS" pitchFamily="66" charset="0"/>
                </a:rPr>
                <a:t>plant</a:t>
              </a:r>
              <a:endParaRPr lang="en-US" altLang="en-US">
                <a:solidFill>
                  <a:srgbClr val="000000"/>
                </a:solidFill>
                <a:latin typeface="Calibri" pitchFamily="34" charset="0"/>
              </a:endParaRPr>
            </a:p>
          </p:txBody>
        </p:sp>
        <p:sp>
          <p:nvSpPr>
            <p:cNvPr id="92182" name="Freeform 163"/>
            <p:cNvSpPr>
              <a:spLocks noEditPoints="1"/>
            </p:cNvSpPr>
            <p:nvPr/>
          </p:nvSpPr>
          <p:spPr bwMode="auto">
            <a:xfrm>
              <a:off x="2873" y="2585"/>
              <a:ext cx="146" cy="82"/>
            </a:xfrm>
            <a:custGeom>
              <a:avLst/>
              <a:gdLst>
                <a:gd name="T0" fmla="*/ 146 w 146"/>
                <a:gd name="T1" fmla="*/ 11 h 82"/>
                <a:gd name="T2" fmla="*/ 31 w 146"/>
                <a:gd name="T3" fmla="*/ 73 h 82"/>
                <a:gd name="T4" fmla="*/ 25 w 146"/>
                <a:gd name="T5" fmla="*/ 61 h 82"/>
                <a:gd name="T6" fmla="*/ 140 w 146"/>
                <a:gd name="T7" fmla="*/ 0 h 82"/>
                <a:gd name="T8" fmla="*/ 146 w 146"/>
                <a:gd name="T9" fmla="*/ 11 h 82"/>
                <a:gd name="T10" fmla="*/ 43 w 146"/>
                <a:gd name="T11" fmla="*/ 81 h 82"/>
                <a:gd name="T12" fmla="*/ 0 w 146"/>
                <a:gd name="T13" fmla="*/ 82 h 82"/>
                <a:gd name="T14" fmla="*/ 25 w 146"/>
                <a:gd name="T15" fmla="*/ 47 h 82"/>
                <a:gd name="T16" fmla="*/ 43 w 146"/>
                <a:gd name="T17" fmla="*/ 81 h 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6"/>
                <a:gd name="T28" fmla="*/ 0 h 82"/>
                <a:gd name="T29" fmla="*/ 146 w 146"/>
                <a:gd name="T30" fmla="*/ 82 h 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6" h="82">
                  <a:moveTo>
                    <a:pt x="146" y="11"/>
                  </a:moveTo>
                  <a:lnTo>
                    <a:pt x="31" y="73"/>
                  </a:lnTo>
                  <a:lnTo>
                    <a:pt x="25" y="61"/>
                  </a:lnTo>
                  <a:lnTo>
                    <a:pt x="140" y="0"/>
                  </a:lnTo>
                  <a:lnTo>
                    <a:pt x="146" y="11"/>
                  </a:lnTo>
                  <a:close/>
                  <a:moveTo>
                    <a:pt x="43" y="81"/>
                  </a:moveTo>
                  <a:lnTo>
                    <a:pt x="0" y="82"/>
                  </a:lnTo>
                  <a:lnTo>
                    <a:pt x="25" y="47"/>
                  </a:lnTo>
                  <a:lnTo>
                    <a:pt x="43" y="81"/>
                  </a:lnTo>
                  <a:close/>
                </a:path>
              </a:pathLst>
            </a:custGeom>
            <a:solidFill>
              <a:srgbClr val="000000"/>
            </a:solidFill>
            <a:ln w="1588">
              <a:solidFill>
                <a:srgbClr val="000000"/>
              </a:solidFill>
              <a:bevel/>
              <a:headEnd/>
              <a:tailEnd/>
            </a:ln>
          </p:spPr>
          <p:txBody>
            <a:bodyPr/>
            <a:lstStyle/>
            <a:p>
              <a:endParaRPr lang="en-US"/>
            </a:p>
          </p:txBody>
        </p:sp>
        <p:sp>
          <p:nvSpPr>
            <p:cNvPr id="92183" name="Rectangle 164"/>
            <p:cNvSpPr>
              <a:spLocks noChangeArrowheads="1"/>
            </p:cNvSpPr>
            <p:nvPr/>
          </p:nvSpPr>
          <p:spPr bwMode="auto">
            <a:xfrm>
              <a:off x="3029" y="2493"/>
              <a:ext cx="80" cy="125"/>
            </a:xfrm>
            <a:prstGeom prst="rect">
              <a:avLst/>
            </a:prstGeom>
            <a:noFill/>
            <a:ln w="9525">
              <a:noFill/>
              <a:miter lim="800000"/>
              <a:headEnd/>
              <a:tailEnd/>
            </a:ln>
          </p:spPr>
          <p:txBody>
            <a:bodyPr wrap="none" lIns="0" tIns="0" rIns="0" bIns="0">
              <a:spAutoFit/>
            </a:bodyPr>
            <a:lstStyle/>
            <a:p>
              <a:r>
                <a:rPr lang="en-US" altLang="en-US" sz="1300" b="1">
                  <a:solidFill>
                    <a:srgbClr val="000000"/>
                  </a:solidFill>
                  <a:latin typeface="Comic Sans MS" pitchFamily="66" charset="0"/>
                </a:rPr>
                <a:t>H</a:t>
              </a:r>
              <a:endParaRPr lang="en-US" altLang="en-US">
                <a:solidFill>
                  <a:srgbClr val="000000"/>
                </a:solidFill>
                <a:latin typeface="Calibri" pitchFamily="34" charset="0"/>
              </a:endParaRPr>
            </a:p>
          </p:txBody>
        </p:sp>
        <p:sp>
          <p:nvSpPr>
            <p:cNvPr id="92184" name="Rectangle 165"/>
            <p:cNvSpPr>
              <a:spLocks noChangeArrowheads="1"/>
            </p:cNvSpPr>
            <p:nvPr/>
          </p:nvSpPr>
          <p:spPr bwMode="auto">
            <a:xfrm>
              <a:off x="3108" y="2560"/>
              <a:ext cx="44" cy="86"/>
            </a:xfrm>
            <a:prstGeom prst="rect">
              <a:avLst/>
            </a:prstGeom>
            <a:noFill/>
            <a:ln w="9525">
              <a:noFill/>
              <a:miter lim="800000"/>
              <a:headEnd/>
              <a:tailEnd/>
            </a:ln>
          </p:spPr>
          <p:txBody>
            <a:bodyPr wrap="none" lIns="0" tIns="0" rIns="0" bIns="0">
              <a:spAutoFit/>
            </a:bodyPr>
            <a:lstStyle/>
            <a:p>
              <a:r>
                <a:rPr lang="en-US" altLang="en-US" sz="900" b="1">
                  <a:solidFill>
                    <a:srgbClr val="000000"/>
                  </a:solidFill>
                  <a:latin typeface="Comic Sans MS" pitchFamily="66" charset="0"/>
                </a:rPr>
                <a:t>2</a:t>
              </a:r>
              <a:endParaRPr lang="en-US" altLang="en-US">
                <a:solidFill>
                  <a:srgbClr val="000000"/>
                </a:solidFill>
                <a:latin typeface="Calibri" pitchFamily="34" charset="0"/>
              </a:endParaRPr>
            </a:p>
          </p:txBody>
        </p:sp>
        <p:sp>
          <p:nvSpPr>
            <p:cNvPr id="92185" name="Rectangle 166"/>
            <p:cNvSpPr>
              <a:spLocks noChangeArrowheads="1"/>
            </p:cNvSpPr>
            <p:nvPr/>
          </p:nvSpPr>
          <p:spPr bwMode="auto">
            <a:xfrm>
              <a:off x="2027" y="3743"/>
              <a:ext cx="80" cy="125"/>
            </a:xfrm>
            <a:prstGeom prst="rect">
              <a:avLst/>
            </a:prstGeom>
            <a:noFill/>
            <a:ln w="9525">
              <a:noFill/>
              <a:miter lim="800000"/>
              <a:headEnd/>
              <a:tailEnd/>
            </a:ln>
          </p:spPr>
          <p:txBody>
            <a:bodyPr wrap="none" lIns="0" tIns="0" rIns="0" bIns="0">
              <a:spAutoFit/>
            </a:bodyPr>
            <a:lstStyle/>
            <a:p>
              <a:r>
                <a:rPr lang="en-US" altLang="en-US" sz="1300" b="1">
                  <a:solidFill>
                    <a:srgbClr val="000000"/>
                  </a:solidFill>
                  <a:latin typeface="Comic Sans MS" pitchFamily="66" charset="0"/>
                </a:rPr>
                <a:t>H</a:t>
              </a:r>
              <a:endParaRPr lang="en-US" altLang="en-US">
                <a:solidFill>
                  <a:srgbClr val="000000"/>
                </a:solidFill>
                <a:latin typeface="Calibri" pitchFamily="34" charset="0"/>
              </a:endParaRPr>
            </a:p>
          </p:txBody>
        </p:sp>
        <p:sp>
          <p:nvSpPr>
            <p:cNvPr id="92186" name="Rectangle 167"/>
            <p:cNvSpPr>
              <a:spLocks noChangeArrowheads="1"/>
            </p:cNvSpPr>
            <p:nvPr/>
          </p:nvSpPr>
          <p:spPr bwMode="auto">
            <a:xfrm>
              <a:off x="2106" y="3810"/>
              <a:ext cx="44" cy="86"/>
            </a:xfrm>
            <a:prstGeom prst="rect">
              <a:avLst/>
            </a:prstGeom>
            <a:noFill/>
            <a:ln w="9525">
              <a:noFill/>
              <a:miter lim="800000"/>
              <a:headEnd/>
              <a:tailEnd/>
            </a:ln>
          </p:spPr>
          <p:txBody>
            <a:bodyPr wrap="none" lIns="0" tIns="0" rIns="0" bIns="0">
              <a:spAutoFit/>
            </a:bodyPr>
            <a:lstStyle/>
            <a:p>
              <a:r>
                <a:rPr lang="en-US" altLang="en-US" sz="900" b="1">
                  <a:solidFill>
                    <a:srgbClr val="000000"/>
                  </a:solidFill>
                  <a:latin typeface="Comic Sans MS" pitchFamily="66" charset="0"/>
                </a:rPr>
                <a:t>2</a:t>
              </a:r>
              <a:endParaRPr lang="en-US" altLang="en-US">
                <a:solidFill>
                  <a:srgbClr val="000000"/>
                </a:solidFill>
                <a:latin typeface="Calibri" pitchFamily="34" charset="0"/>
              </a:endParaRPr>
            </a:p>
          </p:txBody>
        </p:sp>
        <p:sp>
          <p:nvSpPr>
            <p:cNvPr id="92187" name="Line 168"/>
            <p:cNvSpPr>
              <a:spLocks noChangeShapeType="1"/>
            </p:cNvSpPr>
            <p:nvPr/>
          </p:nvSpPr>
          <p:spPr bwMode="auto">
            <a:xfrm flipV="1">
              <a:off x="2128" y="3610"/>
              <a:ext cx="258" cy="153"/>
            </a:xfrm>
            <a:prstGeom prst="line">
              <a:avLst/>
            </a:prstGeom>
            <a:noFill/>
            <a:ln w="6350" cap="rnd">
              <a:solidFill>
                <a:srgbClr val="000000"/>
              </a:solidFill>
              <a:round/>
              <a:headEnd/>
              <a:tailEnd/>
            </a:ln>
          </p:spPr>
          <p:txBody>
            <a:bodyPr/>
            <a:lstStyle/>
            <a:p>
              <a:endParaRPr lang="en-US"/>
            </a:p>
          </p:txBody>
        </p:sp>
        <p:sp>
          <p:nvSpPr>
            <p:cNvPr id="92188" name="Line 169"/>
            <p:cNvSpPr>
              <a:spLocks noChangeShapeType="1"/>
            </p:cNvSpPr>
            <p:nvPr/>
          </p:nvSpPr>
          <p:spPr bwMode="auto">
            <a:xfrm flipV="1">
              <a:off x="2128" y="3610"/>
              <a:ext cx="372" cy="179"/>
            </a:xfrm>
            <a:prstGeom prst="line">
              <a:avLst/>
            </a:prstGeom>
            <a:noFill/>
            <a:ln w="6350" cap="rnd">
              <a:solidFill>
                <a:srgbClr val="000000"/>
              </a:solidFill>
              <a:round/>
              <a:headEnd/>
              <a:tailEnd/>
            </a:ln>
          </p:spPr>
          <p:txBody>
            <a:bodyPr/>
            <a:lstStyle/>
            <a:p>
              <a:endParaRPr lang="en-US"/>
            </a:p>
          </p:txBody>
        </p:sp>
        <p:sp>
          <p:nvSpPr>
            <p:cNvPr id="92189" name="Rectangle 170"/>
            <p:cNvSpPr>
              <a:spLocks noChangeArrowheads="1"/>
            </p:cNvSpPr>
            <p:nvPr/>
          </p:nvSpPr>
          <p:spPr bwMode="auto">
            <a:xfrm>
              <a:off x="2256" y="3921"/>
              <a:ext cx="554" cy="125"/>
            </a:xfrm>
            <a:prstGeom prst="rect">
              <a:avLst/>
            </a:prstGeom>
            <a:noFill/>
            <a:ln w="9525">
              <a:noFill/>
              <a:miter lim="800000"/>
              <a:headEnd/>
              <a:tailEnd/>
            </a:ln>
          </p:spPr>
          <p:txBody>
            <a:bodyPr wrap="none" lIns="0" tIns="0" rIns="0" bIns="0">
              <a:spAutoFit/>
            </a:bodyPr>
            <a:lstStyle/>
            <a:p>
              <a:r>
                <a:rPr lang="en-US" altLang="en-US" sz="1300" b="1">
                  <a:solidFill>
                    <a:srgbClr val="000000"/>
                  </a:solidFill>
                  <a:latin typeface="Comic Sans MS" pitchFamily="66" charset="0"/>
                </a:rPr>
                <a:t>HTSC/MgB</a:t>
              </a:r>
              <a:endParaRPr lang="en-US" altLang="en-US">
                <a:solidFill>
                  <a:srgbClr val="000000"/>
                </a:solidFill>
                <a:latin typeface="Calibri" pitchFamily="34" charset="0"/>
              </a:endParaRPr>
            </a:p>
          </p:txBody>
        </p:sp>
        <p:sp>
          <p:nvSpPr>
            <p:cNvPr id="92190" name="Rectangle 171"/>
            <p:cNvSpPr>
              <a:spLocks noChangeArrowheads="1"/>
            </p:cNvSpPr>
            <p:nvPr/>
          </p:nvSpPr>
          <p:spPr bwMode="auto">
            <a:xfrm>
              <a:off x="2806" y="3988"/>
              <a:ext cx="44" cy="86"/>
            </a:xfrm>
            <a:prstGeom prst="rect">
              <a:avLst/>
            </a:prstGeom>
            <a:noFill/>
            <a:ln w="9525">
              <a:noFill/>
              <a:miter lim="800000"/>
              <a:headEnd/>
              <a:tailEnd/>
            </a:ln>
          </p:spPr>
          <p:txBody>
            <a:bodyPr wrap="none" lIns="0" tIns="0" rIns="0" bIns="0">
              <a:spAutoFit/>
            </a:bodyPr>
            <a:lstStyle/>
            <a:p>
              <a:r>
                <a:rPr lang="en-US" altLang="en-US" sz="900" b="1">
                  <a:solidFill>
                    <a:srgbClr val="000000"/>
                  </a:solidFill>
                  <a:latin typeface="Comic Sans MS" pitchFamily="66" charset="0"/>
                </a:rPr>
                <a:t>2</a:t>
              </a:r>
              <a:endParaRPr lang="en-US" altLang="en-US">
                <a:solidFill>
                  <a:srgbClr val="000000"/>
                </a:solidFill>
                <a:latin typeface="Calibri" pitchFamily="34" charset="0"/>
              </a:endParaRPr>
            </a:p>
          </p:txBody>
        </p:sp>
        <p:sp>
          <p:nvSpPr>
            <p:cNvPr id="92191" name="Line 172"/>
            <p:cNvSpPr>
              <a:spLocks noChangeShapeType="1"/>
            </p:cNvSpPr>
            <p:nvPr/>
          </p:nvSpPr>
          <p:spPr bwMode="auto">
            <a:xfrm flipV="1">
              <a:off x="2386" y="3661"/>
              <a:ext cx="114" cy="230"/>
            </a:xfrm>
            <a:prstGeom prst="line">
              <a:avLst/>
            </a:prstGeom>
            <a:noFill/>
            <a:ln w="6350" cap="rnd">
              <a:solidFill>
                <a:srgbClr val="000000"/>
              </a:solidFill>
              <a:round/>
              <a:headEnd/>
              <a:tailEnd/>
            </a:ln>
          </p:spPr>
          <p:txBody>
            <a:bodyPr/>
            <a:lstStyle/>
            <a:p>
              <a:endParaRPr lang="en-US"/>
            </a:p>
          </p:txBody>
        </p:sp>
        <p:sp>
          <p:nvSpPr>
            <p:cNvPr id="92192" name="Line 173"/>
            <p:cNvSpPr>
              <a:spLocks noChangeShapeType="1"/>
            </p:cNvSpPr>
            <p:nvPr/>
          </p:nvSpPr>
          <p:spPr bwMode="auto">
            <a:xfrm flipV="1">
              <a:off x="2386" y="3738"/>
              <a:ext cx="172" cy="153"/>
            </a:xfrm>
            <a:prstGeom prst="line">
              <a:avLst/>
            </a:prstGeom>
            <a:noFill/>
            <a:ln w="6350" cap="rnd">
              <a:solidFill>
                <a:srgbClr val="000000"/>
              </a:solidFill>
              <a:round/>
              <a:headEnd/>
              <a:tailEnd/>
            </a:ln>
          </p:spPr>
          <p:txBody>
            <a:bodyPr/>
            <a:lstStyle/>
            <a:p>
              <a:endParaRPr lang="en-US"/>
            </a:p>
          </p:txBody>
        </p:sp>
        <p:pic>
          <p:nvPicPr>
            <p:cNvPr id="92193" name="Picture 174"/>
            <p:cNvPicPr>
              <a:picLocks noChangeAspect="1" noChangeArrowheads="1"/>
            </p:cNvPicPr>
            <p:nvPr/>
          </p:nvPicPr>
          <p:blipFill>
            <a:blip r:embed="rId4"/>
            <a:srcRect/>
            <a:stretch>
              <a:fillRect/>
            </a:stretch>
          </p:blipFill>
          <p:spPr bwMode="auto">
            <a:xfrm>
              <a:off x="1034" y="2370"/>
              <a:ext cx="258" cy="267"/>
            </a:xfrm>
            <a:prstGeom prst="rect">
              <a:avLst/>
            </a:prstGeom>
            <a:noFill/>
            <a:ln w="9525">
              <a:noFill/>
              <a:miter lim="800000"/>
              <a:headEnd/>
              <a:tailEnd/>
            </a:ln>
          </p:spPr>
        </p:pic>
        <p:pic>
          <p:nvPicPr>
            <p:cNvPr id="92194" name="Picture 175"/>
            <p:cNvPicPr>
              <a:picLocks noChangeAspect="1" noChangeArrowheads="1"/>
            </p:cNvPicPr>
            <p:nvPr/>
          </p:nvPicPr>
          <p:blipFill>
            <a:blip r:embed="rId3"/>
            <a:srcRect/>
            <a:stretch>
              <a:fillRect/>
            </a:stretch>
          </p:blipFill>
          <p:spPr bwMode="auto">
            <a:xfrm>
              <a:off x="209" y="2396"/>
              <a:ext cx="3094" cy="1587"/>
            </a:xfrm>
            <a:prstGeom prst="rect">
              <a:avLst/>
            </a:prstGeom>
            <a:noFill/>
            <a:ln w="9525">
              <a:noFill/>
              <a:miter lim="800000"/>
              <a:headEnd/>
              <a:tailEnd/>
            </a:ln>
          </p:spPr>
        </p:pic>
        <p:sp>
          <p:nvSpPr>
            <p:cNvPr id="92195" name="Rectangle 176"/>
            <p:cNvSpPr>
              <a:spLocks noChangeArrowheads="1"/>
            </p:cNvSpPr>
            <p:nvPr/>
          </p:nvSpPr>
          <p:spPr bwMode="auto">
            <a:xfrm>
              <a:off x="395" y="2544"/>
              <a:ext cx="642" cy="125"/>
            </a:xfrm>
            <a:prstGeom prst="rect">
              <a:avLst/>
            </a:prstGeom>
            <a:noFill/>
            <a:ln w="9525">
              <a:noFill/>
              <a:miter lim="800000"/>
              <a:headEnd/>
              <a:tailEnd/>
            </a:ln>
          </p:spPr>
          <p:txBody>
            <a:bodyPr wrap="none" lIns="0" tIns="0" rIns="0" bIns="0">
              <a:spAutoFit/>
            </a:bodyPr>
            <a:lstStyle/>
            <a:p>
              <a:r>
                <a:rPr lang="en-US" altLang="en-US" sz="1300" b="1">
                  <a:solidFill>
                    <a:srgbClr val="000000"/>
                  </a:solidFill>
                  <a:latin typeface="Comic Sans MS" pitchFamily="66" charset="0"/>
                </a:rPr>
                <a:t>Supermarket</a:t>
              </a:r>
              <a:endParaRPr lang="en-US" altLang="en-US">
                <a:solidFill>
                  <a:srgbClr val="000000"/>
                </a:solidFill>
                <a:latin typeface="Calibri" pitchFamily="34" charset="0"/>
              </a:endParaRPr>
            </a:p>
          </p:txBody>
        </p:sp>
        <p:sp>
          <p:nvSpPr>
            <p:cNvPr id="92196" name="Rectangle 177"/>
            <p:cNvSpPr>
              <a:spLocks noChangeArrowheads="1"/>
            </p:cNvSpPr>
            <p:nvPr/>
          </p:nvSpPr>
          <p:spPr bwMode="auto">
            <a:xfrm>
              <a:off x="1404" y="2442"/>
              <a:ext cx="323" cy="125"/>
            </a:xfrm>
            <a:prstGeom prst="rect">
              <a:avLst/>
            </a:prstGeom>
            <a:noFill/>
            <a:ln w="9525">
              <a:noFill/>
              <a:miter lim="800000"/>
              <a:headEnd/>
              <a:tailEnd/>
            </a:ln>
          </p:spPr>
          <p:txBody>
            <a:bodyPr wrap="none" lIns="0" tIns="0" rIns="0" bIns="0">
              <a:spAutoFit/>
            </a:bodyPr>
            <a:lstStyle/>
            <a:p>
              <a:r>
                <a:rPr lang="en-US" altLang="en-US" sz="1300" b="1">
                  <a:solidFill>
                    <a:srgbClr val="000000"/>
                  </a:solidFill>
                  <a:latin typeface="Comic Sans MS" pitchFamily="66" charset="0"/>
                </a:rPr>
                <a:t>School</a:t>
              </a:r>
              <a:endParaRPr lang="en-US" altLang="en-US">
                <a:solidFill>
                  <a:srgbClr val="000000"/>
                </a:solidFill>
                <a:latin typeface="Calibri" pitchFamily="34" charset="0"/>
              </a:endParaRPr>
            </a:p>
          </p:txBody>
        </p:sp>
        <p:sp>
          <p:nvSpPr>
            <p:cNvPr id="92197" name="Rectangle 178"/>
            <p:cNvSpPr>
              <a:spLocks noChangeArrowheads="1"/>
            </p:cNvSpPr>
            <p:nvPr/>
          </p:nvSpPr>
          <p:spPr bwMode="auto">
            <a:xfrm>
              <a:off x="2361" y="2497"/>
              <a:ext cx="274" cy="125"/>
            </a:xfrm>
            <a:prstGeom prst="rect">
              <a:avLst/>
            </a:prstGeom>
            <a:noFill/>
            <a:ln w="9525">
              <a:noFill/>
              <a:miter lim="800000"/>
              <a:headEnd/>
              <a:tailEnd/>
            </a:ln>
          </p:spPr>
          <p:txBody>
            <a:bodyPr wrap="none" lIns="0" tIns="0" rIns="0" bIns="0">
              <a:spAutoFit/>
            </a:bodyPr>
            <a:lstStyle/>
            <a:p>
              <a:r>
                <a:rPr lang="en-US" altLang="en-US" sz="1300" b="1">
                  <a:solidFill>
                    <a:srgbClr val="000000"/>
                  </a:solidFill>
                  <a:latin typeface="Comic Sans MS" pitchFamily="66" charset="0"/>
                </a:rPr>
                <a:t>Home</a:t>
              </a:r>
              <a:endParaRPr lang="en-US" altLang="en-US">
                <a:solidFill>
                  <a:srgbClr val="000000"/>
                </a:solidFill>
                <a:latin typeface="Calibri" pitchFamily="34" charset="0"/>
              </a:endParaRPr>
            </a:p>
          </p:txBody>
        </p:sp>
        <p:sp>
          <p:nvSpPr>
            <p:cNvPr id="92198" name="Rectangle 179"/>
            <p:cNvSpPr>
              <a:spLocks noChangeArrowheads="1"/>
            </p:cNvSpPr>
            <p:nvPr/>
          </p:nvSpPr>
          <p:spPr bwMode="auto">
            <a:xfrm>
              <a:off x="2685" y="2800"/>
              <a:ext cx="533" cy="125"/>
            </a:xfrm>
            <a:prstGeom prst="rect">
              <a:avLst/>
            </a:prstGeom>
            <a:noFill/>
            <a:ln w="9525">
              <a:noFill/>
              <a:miter lim="800000"/>
              <a:headEnd/>
              <a:tailEnd/>
            </a:ln>
          </p:spPr>
          <p:txBody>
            <a:bodyPr wrap="none" lIns="0" tIns="0" rIns="0" bIns="0">
              <a:spAutoFit/>
            </a:bodyPr>
            <a:lstStyle/>
            <a:p>
              <a:r>
                <a:rPr lang="en-US" altLang="en-US" sz="1300" b="1">
                  <a:solidFill>
                    <a:srgbClr val="000000"/>
                  </a:solidFill>
                  <a:latin typeface="Comic Sans MS" pitchFamily="66" charset="0"/>
                </a:rPr>
                <a:t>Family Car</a:t>
              </a:r>
              <a:endParaRPr lang="en-US" altLang="en-US">
                <a:solidFill>
                  <a:srgbClr val="000000"/>
                </a:solidFill>
                <a:latin typeface="Calibri" pitchFamily="34" charset="0"/>
              </a:endParaRPr>
            </a:p>
          </p:txBody>
        </p:sp>
        <p:sp>
          <p:nvSpPr>
            <p:cNvPr id="92199" name="Rectangle 180"/>
            <p:cNvSpPr>
              <a:spLocks noChangeArrowheads="1"/>
            </p:cNvSpPr>
            <p:nvPr/>
          </p:nvSpPr>
          <p:spPr bwMode="auto">
            <a:xfrm>
              <a:off x="307" y="3793"/>
              <a:ext cx="236" cy="125"/>
            </a:xfrm>
            <a:prstGeom prst="rect">
              <a:avLst/>
            </a:prstGeom>
            <a:noFill/>
            <a:ln w="9525">
              <a:noFill/>
              <a:miter lim="800000"/>
              <a:headEnd/>
              <a:tailEnd/>
            </a:ln>
          </p:spPr>
          <p:txBody>
            <a:bodyPr wrap="none" lIns="0" tIns="0" rIns="0" bIns="0">
              <a:spAutoFit/>
            </a:bodyPr>
            <a:lstStyle/>
            <a:p>
              <a:r>
                <a:rPr lang="en-US" altLang="en-US" sz="1300" b="1">
                  <a:solidFill>
                    <a:srgbClr val="000000"/>
                  </a:solidFill>
                  <a:latin typeface="Comic Sans MS" pitchFamily="66" charset="0"/>
                </a:rPr>
                <a:t>DNA</a:t>
              </a:r>
              <a:endParaRPr lang="en-US" altLang="en-US">
                <a:solidFill>
                  <a:srgbClr val="000000"/>
                </a:solidFill>
                <a:latin typeface="Calibri" pitchFamily="34" charset="0"/>
              </a:endParaRPr>
            </a:p>
          </p:txBody>
        </p:sp>
        <p:sp>
          <p:nvSpPr>
            <p:cNvPr id="92200" name="Rectangle 181"/>
            <p:cNvSpPr>
              <a:spLocks noChangeArrowheads="1"/>
            </p:cNvSpPr>
            <p:nvPr/>
          </p:nvSpPr>
          <p:spPr bwMode="auto">
            <a:xfrm>
              <a:off x="541" y="3793"/>
              <a:ext cx="63" cy="125"/>
            </a:xfrm>
            <a:prstGeom prst="rect">
              <a:avLst/>
            </a:prstGeom>
            <a:noFill/>
            <a:ln w="9525">
              <a:noFill/>
              <a:miter lim="800000"/>
              <a:headEnd/>
              <a:tailEnd/>
            </a:ln>
          </p:spPr>
          <p:txBody>
            <a:bodyPr wrap="none" lIns="0" tIns="0" rIns="0" bIns="0">
              <a:spAutoFit/>
            </a:bodyPr>
            <a:lstStyle/>
            <a:p>
              <a:r>
                <a:rPr lang="en-US" altLang="en-US" sz="1300" b="1">
                  <a:solidFill>
                    <a:srgbClr val="000000"/>
                  </a:solidFill>
                  <a:latin typeface="Comic Sans MS" pitchFamily="66" charset="0"/>
                </a:rPr>
                <a:t>-</a:t>
              </a:r>
              <a:endParaRPr lang="en-US" altLang="en-US">
                <a:solidFill>
                  <a:srgbClr val="000000"/>
                </a:solidFill>
                <a:latin typeface="Calibri" pitchFamily="34" charset="0"/>
              </a:endParaRPr>
            </a:p>
          </p:txBody>
        </p:sp>
        <p:sp>
          <p:nvSpPr>
            <p:cNvPr id="92201" name="Rectangle 182"/>
            <p:cNvSpPr>
              <a:spLocks noChangeArrowheads="1"/>
            </p:cNvSpPr>
            <p:nvPr/>
          </p:nvSpPr>
          <p:spPr bwMode="auto">
            <a:xfrm>
              <a:off x="604" y="3793"/>
              <a:ext cx="104" cy="125"/>
            </a:xfrm>
            <a:prstGeom prst="rect">
              <a:avLst/>
            </a:prstGeom>
            <a:noFill/>
            <a:ln w="9525">
              <a:noFill/>
              <a:miter lim="800000"/>
              <a:headEnd/>
              <a:tailEnd/>
            </a:ln>
          </p:spPr>
          <p:txBody>
            <a:bodyPr wrap="none" lIns="0" tIns="0" rIns="0" bIns="0">
              <a:spAutoFit/>
            </a:bodyPr>
            <a:lstStyle/>
            <a:p>
              <a:r>
                <a:rPr lang="en-US" altLang="en-US" sz="1300" b="1">
                  <a:solidFill>
                    <a:srgbClr val="000000"/>
                  </a:solidFill>
                  <a:latin typeface="Comic Sans MS" pitchFamily="66" charset="0"/>
                </a:rPr>
                <a:t>to</a:t>
              </a:r>
              <a:endParaRPr lang="en-US" altLang="en-US">
                <a:solidFill>
                  <a:srgbClr val="000000"/>
                </a:solidFill>
                <a:latin typeface="Calibri" pitchFamily="34" charset="0"/>
              </a:endParaRPr>
            </a:p>
          </p:txBody>
        </p:sp>
        <p:sp>
          <p:nvSpPr>
            <p:cNvPr id="92202" name="Rectangle 183"/>
            <p:cNvSpPr>
              <a:spLocks noChangeArrowheads="1"/>
            </p:cNvSpPr>
            <p:nvPr/>
          </p:nvSpPr>
          <p:spPr bwMode="auto">
            <a:xfrm>
              <a:off x="707" y="3793"/>
              <a:ext cx="63" cy="125"/>
            </a:xfrm>
            <a:prstGeom prst="rect">
              <a:avLst/>
            </a:prstGeom>
            <a:noFill/>
            <a:ln w="9525">
              <a:noFill/>
              <a:miter lim="800000"/>
              <a:headEnd/>
              <a:tailEnd/>
            </a:ln>
          </p:spPr>
          <p:txBody>
            <a:bodyPr wrap="none" lIns="0" tIns="0" rIns="0" bIns="0">
              <a:spAutoFit/>
            </a:bodyPr>
            <a:lstStyle/>
            <a:p>
              <a:r>
                <a:rPr lang="en-US" altLang="en-US" sz="1300" b="1">
                  <a:solidFill>
                    <a:srgbClr val="000000"/>
                  </a:solidFill>
                  <a:latin typeface="Comic Sans MS" pitchFamily="66" charset="0"/>
                </a:rPr>
                <a:t>-</a:t>
              </a:r>
              <a:endParaRPr lang="en-US" altLang="en-US">
                <a:solidFill>
                  <a:srgbClr val="000000"/>
                </a:solidFill>
                <a:latin typeface="Calibri" pitchFamily="34" charset="0"/>
              </a:endParaRPr>
            </a:p>
          </p:txBody>
        </p:sp>
        <p:sp>
          <p:nvSpPr>
            <p:cNvPr id="92203" name="Rectangle 184"/>
            <p:cNvSpPr>
              <a:spLocks noChangeArrowheads="1"/>
            </p:cNvSpPr>
            <p:nvPr/>
          </p:nvSpPr>
          <p:spPr bwMode="auto">
            <a:xfrm>
              <a:off x="771" y="3793"/>
              <a:ext cx="508" cy="125"/>
            </a:xfrm>
            <a:prstGeom prst="rect">
              <a:avLst/>
            </a:prstGeom>
            <a:noFill/>
            <a:ln w="9525">
              <a:noFill/>
              <a:miter lim="800000"/>
              <a:headEnd/>
              <a:tailEnd/>
            </a:ln>
          </p:spPr>
          <p:txBody>
            <a:bodyPr wrap="none" lIns="0" tIns="0" rIns="0" bIns="0">
              <a:spAutoFit/>
            </a:bodyPr>
            <a:lstStyle/>
            <a:p>
              <a:r>
                <a:rPr lang="en-US" altLang="en-US" sz="1300" b="1">
                  <a:solidFill>
                    <a:srgbClr val="000000"/>
                  </a:solidFill>
                  <a:latin typeface="Comic Sans MS" pitchFamily="66" charset="0"/>
                </a:rPr>
                <a:t>order.com</a:t>
              </a:r>
              <a:endParaRPr lang="en-US" altLang="en-US">
                <a:solidFill>
                  <a:srgbClr val="000000"/>
                </a:solidFill>
                <a:latin typeface="Calibri" pitchFamily="34" charset="0"/>
              </a:endParaRPr>
            </a:p>
          </p:txBody>
        </p:sp>
        <p:sp>
          <p:nvSpPr>
            <p:cNvPr id="92204" name="Rectangle 185"/>
            <p:cNvSpPr>
              <a:spLocks noChangeArrowheads="1"/>
            </p:cNvSpPr>
            <p:nvPr/>
          </p:nvSpPr>
          <p:spPr bwMode="auto">
            <a:xfrm>
              <a:off x="1734" y="3310"/>
              <a:ext cx="386" cy="125"/>
            </a:xfrm>
            <a:prstGeom prst="rect">
              <a:avLst/>
            </a:prstGeom>
            <a:noFill/>
            <a:ln w="9525">
              <a:noFill/>
              <a:miter lim="800000"/>
              <a:headEnd/>
              <a:tailEnd/>
            </a:ln>
          </p:spPr>
          <p:txBody>
            <a:bodyPr wrap="none" lIns="0" tIns="0" rIns="0" bIns="0">
              <a:spAutoFit/>
            </a:bodyPr>
            <a:lstStyle/>
            <a:p>
              <a:r>
                <a:rPr lang="en-US" altLang="en-US" sz="1300" b="1">
                  <a:solidFill>
                    <a:srgbClr val="000000"/>
                  </a:solidFill>
                  <a:latin typeface="Comic Sans MS" pitchFamily="66" charset="0"/>
                </a:rPr>
                <a:t>Nuclear</a:t>
              </a:r>
              <a:endParaRPr lang="en-US" altLang="en-US">
                <a:solidFill>
                  <a:srgbClr val="000000"/>
                </a:solidFill>
                <a:latin typeface="Calibri" pitchFamily="34" charset="0"/>
              </a:endParaRPr>
            </a:p>
          </p:txBody>
        </p:sp>
        <p:sp>
          <p:nvSpPr>
            <p:cNvPr id="92205" name="Rectangle 186"/>
            <p:cNvSpPr>
              <a:spLocks noChangeArrowheads="1"/>
            </p:cNvSpPr>
            <p:nvPr/>
          </p:nvSpPr>
          <p:spPr bwMode="auto">
            <a:xfrm>
              <a:off x="1804" y="3434"/>
              <a:ext cx="245" cy="125"/>
            </a:xfrm>
            <a:prstGeom prst="rect">
              <a:avLst/>
            </a:prstGeom>
            <a:noFill/>
            <a:ln w="9525">
              <a:noFill/>
              <a:miter lim="800000"/>
              <a:headEnd/>
              <a:tailEnd/>
            </a:ln>
          </p:spPr>
          <p:txBody>
            <a:bodyPr wrap="none" lIns="0" tIns="0" rIns="0" bIns="0">
              <a:spAutoFit/>
            </a:bodyPr>
            <a:lstStyle/>
            <a:p>
              <a:r>
                <a:rPr lang="en-US" altLang="en-US" sz="1300" b="1">
                  <a:solidFill>
                    <a:srgbClr val="000000"/>
                  </a:solidFill>
                  <a:latin typeface="Comic Sans MS" pitchFamily="66" charset="0"/>
                </a:rPr>
                <a:t>plant</a:t>
              </a:r>
              <a:endParaRPr lang="en-US" altLang="en-US">
                <a:solidFill>
                  <a:srgbClr val="000000"/>
                </a:solidFill>
                <a:latin typeface="Calibri" pitchFamily="34" charset="0"/>
              </a:endParaRPr>
            </a:p>
          </p:txBody>
        </p:sp>
        <p:sp>
          <p:nvSpPr>
            <p:cNvPr id="92206" name="Freeform 187"/>
            <p:cNvSpPr>
              <a:spLocks noEditPoints="1"/>
            </p:cNvSpPr>
            <p:nvPr/>
          </p:nvSpPr>
          <p:spPr bwMode="auto">
            <a:xfrm>
              <a:off x="2873" y="2585"/>
              <a:ext cx="146" cy="82"/>
            </a:xfrm>
            <a:custGeom>
              <a:avLst/>
              <a:gdLst>
                <a:gd name="T0" fmla="*/ 146 w 146"/>
                <a:gd name="T1" fmla="*/ 11 h 82"/>
                <a:gd name="T2" fmla="*/ 31 w 146"/>
                <a:gd name="T3" fmla="*/ 73 h 82"/>
                <a:gd name="T4" fmla="*/ 25 w 146"/>
                <a:gd name="T5" fmla="*/ 61 h 82"/>
                <a:gd name="T6" fmla="*/ 140 w 146"/>
                <a:gd name="T7" fmla="*/ 0 h 82"/>
                <a:gd name="T8" fmla="*/ 146 w 146"/>
                <a:gd name="T9" fmla="*/ 11 h 82"/>
                <a:gd name="T10" fmla="*/ 43 w 146"/>
                <a:gd name="T11" fmla="*/ 81 h 82"/>
                <a:gd name="T12" fmla="*/ 0 w 146"/>
                <a:gd name="T13" fmla="*/ 82 h 82"/>
                <a:gd name="T14" fmla="*/ 25 w 146"/>
                <a:gd name="T15" fmla="*/ 47 h 82"/>
                <a:gd name="T16" fmla="*/ 43 w 146"/>
                <a:gd name="T17" fmla="*/ 81 h 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6"/>
                <a:gd name="T28" fmla="*/ 0 h 82"/>
                <a:gd name="T29" fmla="*/ 146 w 146"/>
                <a:gd name="T30" fmla="*/ 82 h 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6" h="82">
                  <a:moveTo>
                    <a:pt x="146" y="11"/>
                  </a:moveTo>
                  <a:lnTo>
                    <a:pt x="31" y="73"/>
                  </a:lnTo>
                  <a:lnTo>
                    <a:pt x="25" y="61"/>
                  </a:lnTo>
                  <a:lnTo>
                    <a:pt x="140" y="0"/>
                  </a:lnTo>
                  <a:lnTo>
                    <a:pt x="146" y="11"/>
                  </a:lnTo>
                  <a:close/>
                  <a:moveTo>
                    <a:pt x="43" y="81"/>
                  </a:moveTo>
                  <a:lnTo>
                    <a:pt x="0" y="82"/>
                  </a:lnTo>
                  <a:lnTo>
                    <a:pt x="25" y="47"/>
                  </a:lnTo>
                  <a:lnTo>
                    <a:pt x="43" y="81"/>
                  </a:lnTo>
                  <a:close/>
                </a:path>
              </a:pathLst>
            </a:custGeom>
            <a:solidFill>
              <a:srgbClr val="000000"/>
            </a:solidFill>
            <a:ln w="1588">
              <a:solidFill>
                <a:srgbClr val="000000"/>
              </a:solidFill>
              <a:bevel/>
              <a:headEnd/>
              <a:tailEnd/>
            </a:ln>
          </p:spPr>
          <p:txBody>
            <a:bodyPr/>
            <a:lstStyle/>
            <a:p>
              <a:endParaRPr lang="en-US"/>
            </a:p>
          </p:txBody>
        </p:sp>
        <p:sp>
          <p:nvSpPr>
            <p:cNvPr id="92207" name="Rectangle 188"/>
            <p:cNvSpPr>
              <a:spLocks noChangeArrowheads="1"/>
            </p:cNvSpPr>
            <p:nvPr/>
          </p:nvSpPr>
          <p:spPr bwMode="auto">
            <a:xfrm>
              <a:off x="3029" y="2493"/>
              <a:ext cx="80" cy="125"/>
            </a:xfrm>
            <a:prstGeom prst="rect">
              <a:avLst/>
            </a:prstGeom>
            <a:noFill/>
            <a:ln w="9525">
              <a:noFill/>
              <a:miter lim="800000"/>
              <a:headEnd/>
              <a:tailEnd/>
            </a:ln>
          </p:spPr>
          <p:txBody>
            <a:bodyPr wrap="none" lIns="0" tIns="0" rIns="0" bIns="0">
              <a:spAutoFit/>
            </a:bodyPr>
            <a:lstStyle/>
            <a:p>
              <a:r>
                <a:rPr lang="en-US" altLang="en-US" sz="1300" b="1">
                  <a:solidFill>
                    <a:srgbClr val="000000"/>
                  </a:solidFill>
                  <a:latin typeface="Comic Sans MS" pitchFamily="66" charset="0"/>
                </a:rPr>
                <a:t>H</a:t>
              </a:r>
              <a:endParaRPr lang="en-US" altLang="en-US">
                <a:solidFill>
                  <a:srgbClr val="000000"/>
                </a:solidFill>
                <a:latin typeface="Calibri" pitchFamily="34" charset="0"/>
              </a:endParaRPr>
            </a:p>
          </p:txBody>
        </p:sp>
        <p:sp>
          <p:nvSpPr>
            <p:cNvPr id="92208" name="Rectangle 189"/>
            <p:cNvSpPr>
              <a:spLocks noChangeArrowheads="1"/>
            </p:cNvSpPr>
            <p:nvPr/>
          </p:nvSpPr>
          <p:spPr bwMode="auto">
            <a:xfrm>
              <a:off x="3108" y="2560"/>
              <a:ext cx="44" cy="86"/>
            </a:xfrm>
            <a:prstGeom prst="rect">
              <a:avLst/>
            </a:prstGeom>
            <a:noFill/>
            <a:ln w="9525">
              <a:noFill/>
              <a:miter lim="800000"/>
              <a:headEnd/>
              <a:tailEnd/>
            </a:ln>
          </p:spPr>
          <p:txBody>
            <a:bodyPr wrap="none" lIns="0" tIns="0" rIns="0" bIns="0">
              <a:spAutoFit/>
            </a:bodyPr>
            <a:lstStyle/>
            <a:p>
              <a:r>
                <a:rPr lang="en-US" altLang="en-US" sz="900" b="1">
                  <a:solidFill>
                    <a:srgbClr val="000000"/>
                  </a:solidFill>
                  <a:latin typeface="Comic Sans MS" pitchFamily="66" charset="0"/>
                </a:rPr>
                <a:t>2</a:t>
              </a:r>
              <a:endParaRPr lang="en-US" altLang="en-US">
                <a:solidFill>
                  <a:srgbClr val="000000"/>
                </a:solidFill>
                <a:latin typeface="Calibri" pitchFamily="34" charset="0"/>
              </a:endParaRPr>
            </a:p>
          </p:txBody>
        </p:sp>
        <p:sp>
          <p:nvSpPr>
            <p:cNvPr id="92209" name="Rectangle 190"/>
            <p:cNvSpPr>
              <a:spLocks noChangeArrowheads="1"/>
            </p:cNvSpPr>
            <p:nvPr/>
          </p:nvSpPr>
          <p:spPr bwMode="auto">
            <a:xfrm>
              <a:off x="2027" y="3743"/>
              <a:ext cx="80" cy="125"/>
            </a:xfrm>
            <a:prstGeom prst="rect">
              <a:avLst/>
            </a:prstGeom>
            <a:noFill/>
            <a:ln w="9525">
              <a:noFill/>
              <a:miter lim="800000"/>
              <a:headEnd/>
              <a:tailEnd/>
            </a:ln>
          </p:spPr>
          <p:txBody>
            <a:bodyPr wrap="none" lIns="0" tIns="0" rIns="0" bIns="0">
              <a:spAutoFit/>
            </a:bodyPr>
            <a:lstStyle/>
            <a:p>
              <a:r>
                <a:rPr lang="en-US" altLang="en-US" sz="1300" b="1">
                  <a:solidFill>
                    <a:srgbClr val="000000"/>
                  </a:solidFill>
                  <a:latin typeface="Comic Sans MS" pitchFamily="66" charset="0"/>
                </a:rPr>
                <a:t>H</a:t>
              </a:r>
              <a:endParaRPr lang="en-US" altLang="en-US">
                <a:solidFill>
                  <a:srgbClr val="000000"/>
                </a:solidFill>
                <a:latin typeface="Calibri" pitchFamily="34" charset="0"/>
              </a:endParaRPr>
            </a:p>
          </p:txBody>
        </p:sp>
        <p:sp>
          <p:nvSpPr>
            <p:cNvPr id="92210" name="Rectangle 191"/>
            <p:cNvSpPr>
              <a:spLocks noChangeArrowheads="1"/>
            </p:cNvSpPr>
            <p:nvPr/>
          </p:nvSpPr>
          <p:spPr bwMode="auto">
            <a:xfrm>
              <a:off x="2106" y="3810"/>
              <a:ext cx="44" cy="86"/>
            </a:xfrm>
            <a:prstGeom prst="rect">
              <a:avLst/>
            </a:prstGeom>
            <a:noFill/>
            <a:ln w="9525">
              <a:noFill/>
              <a:miter lim="800000"/>
              <a:headEnd/>
              <a:tailEnd/>
            </a:ln>
          </p:spPr>
          <p:txBody>
            <a:bodyPr wrap="none" lIns="0" tIns="0" rIns="0" bIns="0">
              <a:spAutoFit/>
            </a:bodyPr>
            <a:lstStyle/>
            <a:p>
              <a:r>
                <a:rPr lang="en-US" altLang="en-US" sz="900" b="1">
                  <a:solidFill>
                    <a:srgbClr val="000000"/>
                  </a:solidFill>
                  <a:latin typeface="Comic Sans MS" pitchFamily="66" charset="0"/>
                </a:rPr>
                <a:t>2</a:t>
              </a:r>
              <a:endParaRPr lang="en-US" altLang="en-US">
                <a:solidFill>
                  <a:srgbClr val="000000"/>
                </a:solidFill>
                <a:latin typeface="Calibri" pitchFamily="34" charset="0"/>
              </a:endParaRPr>
            </a:p>
          </p:txBody>
        </p:sp>
        <p:sp>
          <p:nvSpPr>
            <p:cNvPr id="92211" name="Line 192"/>
            <p:cNvSpPr>
              <a:spLocks noChangeShapeType="1"/>
            </p:cNvSpPr>
            <p:nvPr/>
          </p:nvSpPr>
          <p:spPr bwMode="auto">
            <a:xfrm flipV="1">
              <a:off x="2128" y="3610"/>
              <a:ext cx="258" cy="153"/>
            </a:xfrm>
            <a:prstGeom prst="line">
              <a:avLst/>
            </a:prstGeom>
            <a:noFill/>
            <a:ln w="6350" cap="rnd">
              <a:solidFill>
                <a:srgbClr val="000000"/>
              </a:solidFill>
              <a:round/>
              <a:headEnd/>
              <a:tailEnd/>
            </a:ln>
          </p:spPr>
          <p:txBody>
            <a:bodyPr/>
            <a:lstStyle/>
            <a:p>
              <a:endParaRPr lang="en-US"/>
            </a:p>
          </p:txBody>
        </p:sp>
        <p:sp>
          <p:nvSpPr>
            <p:cNvPr id="92212" name="Line 193"/>
            <p:cNvSpPr>
              <a:spLocks noChangeShapeType="1"/>
            </p:cNvSpPr>
            <p:nvPr/>
          </p:nvSpPr>
          <p:spPr bwMode="auto">
            <a:xfrm flipV="1">
              <a:off x="2128" y="3610"/>
              <a:ext cx="372" cy="179"/>
            </a:xfrm>
            <a:prstGeom prst="line">
              <a:avLst/>
            </a:prstGeom>
            <a:noFill/>
            <a:ln w="6350" cap="rnd">
              <a:solidFill>
                <a:srgbClr val="000000"/>
              </a:solidFill>
              <a:round/>
              <a:headEnd/>
              <a:tailEnd/>
            </a:ln>
          </p:spPr>
          <p:txBody>
            <a:bodyPr/>
            <a:lstStyle/>
            <a:p>
              <a:endParaRPr lang="en-US"/>
            </a:p>
          </p:txBody>
        </p:sp>
        <p:sp>
          <p:nvSpPr>
            <p:cNvPr id="92213" name="Rectangle 194"/>
            <p:cNvSpPr>
              <a:spLocks noChangeArrowheads="1"/>
            </p:cNvSpPr>
            <p:nvPr/>
          </p:nvSpPr>
          <p:spPr bwMode="auto">
            <a:xfrm>
              <a:off x="2256" y="3921"/>
              <a:ext cx="554" cy="125"/>
            </a:xfrm>
            <a:prstGeom prst="rect">
              <a:avLst/>
            </a:prstGeom>
            <a:noFill/>
            <a:ln w="9525">
              <a:noFill/>
              <a:miter lim="800000"/>
              <a:headEnd/>
              <a:tailEnd/>
            </a:ln>
          </p:spPr>
          <p:txBody>
            <a:bodyPr wrap="none" lIns="0" tIns="0" rIns="0" bIns="0">
              <a:spAutoFit/>
            </a:bodyPr>
            <a:lstStyle/>
            <a:p>
              <a:r>
                <a:rPr lang="en-US" altLang="en-US" sz="1300" b="1">
                  <a:solidFill>
                    <a:srgbClr val="000000"/>
                  </a:solidFill>
                  <a:latin typeface="Comic Sans MS" pitchFamily="66" charset="0"/>
                </a:rPr>
                <a:t>HTSC/MgB</a:t>
              </a:r>
              <a:endParaRPr lang="en-US" altLang="en-US">
                <a:solidFill>
                  <a:srgbClr val="000000"/>
                </a:solidFill>
                <a:latin typeface="Calibri" pitchFamily="34" charset="0"/>
              </a:endParaRPr>
            </a:p>
          </p:txBody>
        </p:sp>
        <p:sp>
          <p:nvSpPr>
            <p:cNvPr id="92214" name="Rectangle 195"/>
            <p:cNvSpPr>
              <a:spLocks noChangeArrowheads="1"/>
            </p:cNvSpPr>
            <p:nvPr/>
          </p:nvSpPr>
          <p:spPr bwMode="auto">
            <a:xfrm>
              <a:off x="2806" y="3988"/>
              <a:ext cx="44" cy="86"/>
            </a:xfrm>
            <a:prstGeom prst="rect">
              <a:avLst/>
            </a:prstGeom>
            <a:noFill/>
            <a:ln w="9525">
              <a:noFill/>
              <a:miter lim="800000"/>
              <a:headEnd/>
              <a:tailEnd/>
            </a:ln>
          </p:spPr>
          <p:txBody>
            <a:bodyPr wrap="none" lIns="0" tIns="0" rIns="0" bIns="0">
              <a:spAutoFit/>
            </a:bodyPr>
            <a:lstStyle/>
            <a:p>
              <a:r>
                <a:rPr lang="en-US" altLang="en-US" sz="900" b="1">
                  <a:solidFill>
                    <a:srgbClr val="000000"/>
                  </a:solidFill>
                  <a:latin typeface="Comic Sans MS" pitchFamily="66" charset="0"/>
                </a:rPr>
                <a:t>2</a:t>
              </a:r>
              <a:endParaRPr lang="en-US" altLang="en-US">
                <a:solidFill>
                  <a:srgbClr val="000000"/>
                </a:solidFill>
                <a:latin typeface="Calibri" pitchFamily="34" charset="0"/>
              </a:endParaRPr>
            </a:p>
          </p:txBody>
        </p:sp>
        <p:sp>
          <p:nvSpPr>
            <p:cNvPr id="92215" name="Line 196"/>
            <p:cNvSpPr>
              <a:spLocks noChangeShapeType="1"/>
            </p:cNvSpPr>
            <p:nvPr/>
          </p:nvSpPr>
          <p:spPr bwMode="auto">
            <a:xfrm flipV="1">
              <a:off x="2386" y="3661"/>
              <a:ext cx="114" cy="230"/>
            </a:xfrm>
            <a:prstGeom prst="line">
              <a:avLst/>
            </a:prstGeom>
            <a:noFill/>
            <a:ln w="6350" cap="rnd">
              <a:solidFill>
                <a:srgbClr val="000000"/>
              </a:solidFill>
              <a:round/>
              <a:headEnd/>
              <a:tailEnd/>
            </a:ln>
          </p:spPr>
          <p:txBody>
            <a:bodyPr/>
            <a:lstStyle/>
            <a:p>
              <a:endParaRPr lang="en-US"/>
            </a:p>
          </p:txBody>
        </p:sp>
        <p:sp>
          <p:nvSpPr>
            <p:cNvPr id="92216" name="Line 197"/>
            <p:cNvSpPr>
              <a:spLocks noChangeShapeType="1"/>
            </p:cNvSpPr>
            <p:nvPr/>
          </p:nvSpPr>
          <p:spPr bwMode="auto">
            <a:xfrm flipV="1">
              <a:off x="2386" y="3738"/>
              <a:ext cx="172" cy="153"/>
            </a:xfrm>
            <a:prstGeom prst="line">
              <a:avLst/>
            </a:prstGeom>
            <a:noFill/>
            <a:ln w="6350" cap="rnd">
              <a:solidFill>
                <a:srgbClr val="000000"/>
              </a:solidFill>
              <a:round/>
              <a:headEnd/>
              <a:tailEnd/>
            </a:ln>
          </p:spPr>
          <p:txBody>
            <a:bodyPr/>
            <a:lstStyle/>
            <a:p>
              <a:endParaRPr lang="en-US"/>
            </a:p>
          </p:txBody>
        </p:sp>
        <p:pic>
          <p:nvPicPr>
            <p:cNvPr id="92217" name="Picture 198"/>
            <p:cNvPicPr>
              <a:picLocks noChangeAspect="1" noChangeArrowheads="1"/>
            </p:cNvPicPr>
            <p:nvPr/>
          </p:nvPicPr>
          <p:blipFill>
            <a:blip r:embed="rId4"/>
            <a:srcRect/>
            <a:stretch>
              <a:fillRect/>
            </a:stretch>
          </p:blipFill>
          <p:spPr bwMode="auto">
            <a:xfrm>
              <a:off x="1034" y="2370"/>
              <a:ext cx="258" cy="267"/>
            </a:xfrm>
            <a:prstGeom prst="rect">
              <a:avLst/>
            </a:prstGeom>
            <a:noFill/>
            <a:ln w="9525">
              <a:noFill/>
              <a:miter lim="800000"/>
              <a:headEnd/>
              <a:tailEnd/>
            </a:ln>
          </p:spPr>
        </p:pic>
      </p:grpSp>
      <p:pic>
        <p:nvPicPr>
          <p:cNvPr id="359741" name="Picture 317" descr="SuperGrid"/>
          <p:cNvPicPr>
            <a:picLocks noChangeAspect="1" noChangeArrowheads="1"/>
          </p:cNvPicPr>
          <p:nvPr/>
        </p:nvPicPr>
        <p:blipFill>
          <a:blip r:embed="rId5"/>
          <a:srcRect/>
          <a:stretch>
            <a:fillRect/>
          </a:stretch>
        </p:blipFill>
        <p:spPr bwMode="auto">
          <a:xfrm>
            <a:off x="523875" y="1247775"/>
            <a:ext cx="4972050" cy="2719388"/>
          </a:xfrm>
          <a:prstGeom prst="rect">
            <a:avLst/>
          </a:prstGeom>
          <a:noFill/>
          <a:ln w="9525">
            <a:noFill/>
            <a:miter lim="800000"/>
            <a:headEnd/>
            <a:tailEnd/>
          </a:ln>
        </p:spPr>
      </p:pic>
      <p:sp>
        <p:nvSpPr>
          <p:cNvPr id="3" name="Rounded Rectangle 2"/>
          <p:cNvSpPr/>
          <p:nvPr/>
        </p:nvSpPr>
        <p:spPr>
          <a:xfrm>
            <a:off x="5638800" y="6180138"/>
            <a:ext cx="2362200" cy="5254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Scientific American  July, 2006</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9433"/>
                                        </p:tgtEl>
                                        <p:attrNameLst>
                                          <p:attrName>style.visibility</p:attrName>
                                        </p:attrNameLst>
                                      </p:cBhvr>
                                      <p:to>
                                        <p:strVal val="visible"/>
                                      </p:to>
                                    </p:set>
                                    <p:anim calcmode="lin" valueType="num">
                                      <p:cBhvr additive="base">
                                        <p:cTn id="7" dur="500" fill="hold"/>
                                        <p:tgtEl>
                                          <p:spTgt spid="359433"/>
                                        </p:tgtEl>
                                        <p:attrNameLst>
                                          <p:attrName>ppt_x</p:attrName>
                                        </p:attrNameLst>
                                      </p:cBhvr>
                                      <p:tavLst>
                                        <p:tav tm="0">
                                          <p:val>
                                            <p:strVal val="#ppt_x"/>
                                          </p:val>
                                        </p:tav>
                                        <p:tav tm="100000">
                                          <p:val>
                                            <p:strVal val="#ppt_x"/>
                                          </p:val>
                                        </p:tav>
                                      </p:tavLst>
                                    </p:anim>
                                    <p:anim calcmode="lin" valueType="num">
                                      <p:cBhvr additive="base">
                                        <p:cTn id="8" dur="500" fill="hold"/>
                                        <p:tgtEl>
                                          <p:spTgt spid="35943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59434"/>
                                        </p:tgtEl>
                                        <p:attrNameLst>
                                          <p:attrName>style.visibility</p:attrName>
                                        </p:attrNameLst>
                                      </p:cBhvr>
                                      <p:to>
                                        <p:strVal val="visible"/>
                                      </p:to>
                                    </p:set>
                                    <p:anim calcmode="lin" valueType="num">
                                      <p:cBhvr additive="base">
                                        <p:cTn id="13" dur="500" fill="hold"/>
                                        <p:tgtEl>
                                          <p:spTgt spid="359434"/>
                                        </p:tgtEl>
                                        <p:attrNameLst>
                                          <p:attrName>ppt_x</p:attrName>
                                        </p:attrNameLst>
                                      </p:cBhvr>
                                      <p:tavLst>
                                        <p:tav tm="0">
                                          <p:val>
                                            <p:strVal val="#ppt_x"/>
                                          </p:val>
                                        </p:tav>
                                        <p:tav tm="100000">
                                          <p:val>
                                            <p:strVal val="#ppt_x"/>
                                          </p:val>
                                        </p:tav>
                                      </p:tavLst>
                                    </p:anim>
                                    <p:anim calcmode="lin" valueType="num">
                                      <p:cBhvr additive="base">
                                        <p:cTn id="14" dur="500" fill="hold"/>
                                        <p:tgtEl>
                                          <p:spTgt spid="359434"/>
                                        </p:tgtEl>
                                        <p:attrNameLst>
                                          <p:attrName>ppt_y</p:attrName>
                                        </p:attrNameLst>
                                      </p:cBhvr>
                                      <p:tavLst>
                                        <p:tav tm="0">
                                          <p:val>
                                            <p:strVal val="1+#ppt_h/2"/>
                                          </p:val>
                                        </p:tav>
                                        <p:tav tm="100000">
                                          <p:val>
                                            <p:strVal val="#ppt_y"/>
                                          </p:val>
                                        </p:tav>
                                      </p:tavLst>
                                    </p:anim>
                                  </p:childTnLst>
                                </p:cTn>
                              </p:par>
                            </p:childTnLst>
                          </p:cTn>
                        </p:par>
                        <p:par>
                          <p:cTn id="15" fill="hold" nodeType="afterGroup">
                            <p:stCondLst>
                              <p:cond delay="500"/>
                            </p:stCondLst>
                            <p:childTnLst>
                              <p:par>
                                <p:cTn id="16" presetID="9" presetClass="entr" presetSubtype="0" fill="hold" nodeType="afterEffect">
                                  <p:stCondLst>
                                    <p:cond delay="0"/>
                                  </p:stCondLst>
                                  <p:childTnLst>
                                    <p:set>
                                      <p:cBhvr>
                                        <p:cTn id="17" dur="1" fill="hold">
                                          <p:stCondLst>
                                            <p:cond delay="0"/>
                                          </p:stCondLst>
                                        </p:cTn>
                                        <p:tgtEl>
                                          <p:spTgt spid="359741"/>
                                        </p:tgtEl>
                                        <p:attrNameLst>
                                          <p:attrName>style.visibility</p:attrName>
                                        </p:attrNameLst>
                                      </p:cBhvr>
                                      <p:to>
                                        <p:strVal val="visible"/>
                                      </p:to>
                                    </p:set>
                                    <p:animEffect transition="in" filter="dissolve">
                                      <p:cBhvr>
                                        <p:cTn id="18" dur="500"/>
                                        <p:tgtEl>
                                          <p:spTgt spid="35974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59435"/>
                                        </p:tgtEl>
                                        <p:attrNameLst>
                                          <p:attrName>style.visibility</p:attrName>
                                        </p:attrNameLst>
                                      </p:cBhvr>
                                      <p:to>
                                        <p:strVal val="visible"/>
                                      </p:to>
                                    </p:set>
                                    <p:anim calcmode="lin" valueType="num">
                                      <p:cBhvr additive="base">
                                        <p:cTn id="23" dur="500" fill="hold"/>
                                        <p:tgtEl>
                                          <p:spTgt spid="359435"/>
                                        </p:tgtEl>
                                        <p:attrNameLst>
                                          <p:attrName>ppt_x</p:attrName>
                                        </p:attrNameLst>
                                      </p:cBhvr>
                                      <p:tavLst>
                                        <p:tav tm="0">
                                          <p:val>
                                            <p:strVal val="#ppt_x"/>
                                          </p:val>
                                        </p:tav>
                                        <p:tav tm="100000">
                                          <p:val>
                                            <p:strVal val="#ppt_x"/>
                                          </p:val>
                                        </p:tav>
                                      </p:tavLst>
                                    </p:anim>
                                    <p:anim calcmode="lin" valueType="num">
                                      <p:cBhvr additive="base">
                                        <p:cTn id="24" dur="500" fill="hold"/>
                                        <p:tgtEl>
                                          <p:spTgt spid="359435"/>
                                        </p:tgtEl>
                                        <p:attrNameLst>
                                          <p:attrName>ppt_y</p:attrName>
                                        </p:attrNameLst>
                                      </p:cBhvr>
                                      <p:tavLst>
                                        <p:tav tm="0">
                                          <p:val>
                                            <p:strVal val="1+#ppt_h/2"/>
                                          </p:val>
                                        </p:tav>
                                        <p:tav tm="100000">
                                          <p:val>
                                            <p:strVal val="#ppt_y"/>
                                          </p:val>
                                        </p:tav>
                                      </p:tavLst>
                                    </p:anim>
                                  </p:childTnLst>
                                </p:cTn>
                              </p:par>
                            </p:childTnLst>
                          </p:cTn>
                        </p:par>
                        <p:par>
                          <p:cTn id="25" fill="hold" nodeType="afterGroup">
                            <p:stCondLst>
                              <p:cond delay="500"/>
                            </p:stCondLst>
                            <p:childTnLst>
                              <p:par>
                                <p:cTn id="26" presetID="9" presetClass="entr" presetSubtype="0"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dissolve">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fill="hold"/>
                                        <p:tgtEl>
                                          <p:spTgt spid="3"/>
                                        </p:tgtEl>
                                        <p:attrNameLst>
                                          <p:attrName>ppt_x</p:attrName>
                                        </p:attrNameLst>
                                      </p:cBhvr>
                                      <p:tavLst>
                                        <p:tav tm="0">
                                          <p:val>
                                            <p:strVal val="#ppt_x"/>
                                          </p:val>
                                        </p:tav>
                                        <p:tav tm="100000">
                                          <p:val>
                                            <p:strVal val="#ppt_x"/>
                                          </p:val>
                                        </p:tav>
                                      </p:tavLst>
                                    </p:anim>
                                    <p:anim calcmode="lin" valueType="num">
                                      <p:cBhvr additive="base">
                                        <p:cTn id="3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433" grpId="0"/>
      <p:bldP spid="359434" grpId="0"/>
      <p:bldP spid="359435" grpId="0"/>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80" name="Object 56"/>
          <p:cNvGraphicFramePr>
            <a:graphicFrameLocks noChangeAspect="1"/>
          </p:cNvGraphicFramePr>
          <p:nvPr/>
        </p:nvGraphicFramePr>
        <p:xfrm>
          <a:off x="1524000" y="1974850"/>
          <a:ext cx="6096000" cy="2906713"/>
        </p:xfrm>
        <a:graphic>
          <a:graphicData uri="http://schemas.openxmlformats.org/presentationml/2006/ole">
            <mc:AlternateContent xmlns:mc="http://schemas.openxmlformats.org/markup-compatibility/2006">
              <mc:Choice xmlns:v="urn:schemas-microsoft-com:vml" Requires="v">
                <p:oleObj spid="_x0000_s1098" name="Photo Editor Photo" r:id="rId3" imgW="17535140" imgH="8359865" progId="MSPhotoEd.3">
                  <p:embed/>
                </p:oleObj>
              </mc:Choice>
              <mc:Fallback>
                <p:oleObj name="Photo Editor Photo" r:id="rId3" imgW="17535140" imgH="8359865" progId="MSPhotoEd.3">
                  <p:embed/>
                  <p:pic>
                    <p:nvPicPr>
                      <p:cNvPr id="0" name="Picture 5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974850"/>
                        <a:ext cx="6096000" cy="290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4" name="Group 10"/>
          <p:cNvGrpSpPr>
            <a:grpSpLocks/>
          </p:cNvGrpSpPr>
          <p:nvPr/>
        </p:nvGrpSpPr>
        <p:grpSpPr bwMode="auto">
          <a:xfrm>
            <a:off x="3657600" y="2590800"/>
            <a:ext cx="5105400" cy="1209675"/>
            <a:chOff x="2304" y="1632"/>
            <a:chExt cx="3216" cy="762"/>
          </a:xfrm>
        </p:grpSpPr>
        <p:sp>
          <p:nvSpPr>
            <p:cNvPr id="1088" name="AutoShape 6"/>
            <p:cNvSpPr>
              <a:spLocks noChangeArrowheads="1"/>
            </p:cNvSpPr>
            <p:nvPr/>
          </p:nvSpPr>
          <p:spPr bwMode="auto">
            <a:xfrm>
              <a:off x="2304" y="2052"/>
              <a:ext cx="2256" cy="336"/>
            </a:xfrm>
            <a:prstGeom prst="roundRect">
              <a:avLst>
                <a:gd name="adj" fmla="val 16667"/>
              </a:avLst>
            </a:prstGeom>
            <a:noFill/>
            <a:ln w="28575">
              <a:solidFill>
                <a:srgbClr val="FF0000"/>
              </a:solidFill>
              <a:round/>
              <a:headEnd/>
              <a:tailEnd/>
            </a:ln>
          </p:spPr>
          <p:txBody>
            <a:bodyPr wrap="none" anchor="ctr"/>
            <a:lstStyle/>
            <a:p>
              <a:pPr eaLnBrk="0" hangingPunct="0"/>
              <a:endParaRPr lang="en-US" sz="2400">
                <a:solidFill>
                  <a:srgbClr val="000000"/>
                </a:solidFill>
                <a:latin typeface="Times New Roman" pitchFamily="18" charset="0"/>
              </a:endParaRPr>
            </a:p>
          </p:txBody>
        </p:sp>
        <p:sp>
          <p:nvSpPr>
            <p:cNvPr id="1089" name="AutoShape 7"/>
            <p:cNvSpPr>
              <a:spLocks noChangeArrowheads="1"/>
            </p:cNvSpPr>
            <p:nvPr/>
          </p:nvSpPr>
          <p:spPr bwMode="auto">
            <a:xfrm>
              <a:off x="4800" y="1632"/>
              <a:ext cx="720" cy="240"/>
            </a:xfrm>
            <a:prstGeom prst="roundRect">
              <a:avLst>
                <a:gd name="adj" fmla="val 16667"/>
              </a:avLst>
            </a:prstGeom>
            <a:noFill/>
            <a:ln w="28575">
              <a:solidFill>
                <a:srgbClr val="FF0000"/>
              </a:solidFill>
              <a:round/>
              <a:headEnd/>
              <a:tailEnd/>
            </a:ln>
          </p:spPr>
          <p:txBody>
            <a:bodyPr wrap="none" anchor="ctr"/>
            <a:lstStyle/>
            <a:p>
              <a:pPr algn="ctr" eaLnBrk="0" hangingPunct="0"/>
              <a:r>
                <a:rPr lang="en-US" sz="2400">
                  <a:solidFill>
                    <a:srgbClr val="FF0000"/>
                  </a:solidFill>
                  <a:latin typeface="Times New Roman" pitchFamily="18" charset="0"/>
                </a:rPr>
                <a:t>700 K !</a:t>
              </a:r>
              <a:endParaRPr lang="en-US" sz="2400">
                <a:solidFill>
                  <a:srgbClr val="000000"/>
                </a:solidFill>
                <a:latin typeface="Times New Roman" pitchFamily="18" charset="0"/>
              </a:endParaRPr>
            </a:p>
          </p:txBody>
        </p:sp>
        <p:sp>
          <p:nvSpPr>
            <p:cNvPr id="1090" name="Line 8"/>
            <p:cNvSpPr>
              <a:spLocks noChangeShapeType="1"/>
            </p:cNvSpPr>
            <p:nvPr/>
          </p:nvSpPr>
          <p:spPr bwMode="auto">
            <a:xfrm flipV="1">
              <a:off x="2310" y="1632"/>
              <a:ext cx="2496" cy="432"/>
            </a:xfrm>
            <a:prstGeom prst="line">
              <a:avLst/>
            </a:prstGeom>
            <a:noFill/>
            <a:ln w="28575">
              <a:solidFill>
                <a:srgbClr val="FF0000"/>
              </a:solidFill>
              <a:round/>
              <a:headEnd/>
              <a:tailEnd/>
            </a:ln>
          </p:spPr>
          <p:txBody>
            <a:bodyPr wrap="none" anchor="ctr"/>
            <a:lstStyle/>
            <a:p>
              <a:endParaRPr lang="en-US"/>
            </a:p>
          </p:txBody>
        </p:sp>
        <p:sp>
          <p:nvSpPr>
            <p:cNvPr id="1091" name="Line 9"/>
            <p:cNvSpPr>
              <a:spLocks noChangeShapeType="1"/>
            </p:cNvSpPr>
            <p:nvPr/>
          </p:nvSpPr>
          <p:spPr bwMode="auto">
            <a:xfrm flipV="1">
              <a:off x="4524" y="1866"/>
              <a:ext cx="960" cy="528"/>
            </a:xfrm>
            <a:prstGeom prst="line">
              <a:avLst/>
            </a:prstGeom>
            <a:noFill/>
            <a:ln w="28575">
              <a:solidFill>
                <a:srgbClr val="FF0000"/>
              </a:solidFill>
              <a:round/>
              <a:headEnd/>
              <a:tailEnd/>
            </a:ln>
          </p:spPr>
          <p:txBody>
            <a:bodyPr wrap="none" anchor="ctr"/>
            <a:lstStyle/>
            <a:p>
              <a:endParaRPr lang="en-US"/>
            </a:p>
          </p:txBody>
        </p:sp>
      </p:grpSp>
      <p:grpSp>
        <p:nvGrpSpPr>
          <p:cNvPr id="9" name="Group 15"/>
          <p:cNvGrpSpPr>
            <a:grpSpLocks/>
          </p:cNvGrpSpPr>
          <p:nvPr/>
        </p:nvGrpSpPr>
        <p:grpSpPr bwMode="auto">
          <a:xfrm>
            <a:off x="5029200" y="4638675"/>
            <a:ext cx="3276600" cy="1228725"/>
            <a:chOff x="3168" y="2922"/>
            <a:chExt cx="2064" cy="774"/>
          </a:xfrm>
        </p:grpSpPr>
        <p:sp>
          <p:nvSpPr>
            <p:cNvPr id="10" name="AutoShape 11"/>
            <p:cNvSpPr>
              <a:spLocks noChangeArrowheads="1"/>
            </p:cNvSpPr>
            <p:nvPr/>
          </p:nvSpPr>
          <p:spPr bwMode="auto">
            <a:xfrm>
              <a:off x="3168" y="2922"/>
              <a:ext cx="432" cy="96"/>
            </a:xfrm>
            <a:prstGeom prst="roundRect">
              <a:avLst>
                <a:gd name="adj" fmla="val 16667"/>
              </a:avLst>
            </a:prstGeom>
            <a:noFill/>
            <a:ln w="19050">
              <a:solidFill>
                <a:srgbClr val="0000FF"/>
              </a:solidFill>
              <a:round/>
              <a:headEnd/>
              <a:tailEnd/>
            </a:ln>
            <a:effectLst/>
            <a:extLst/>
          </p:spPr>
          <p:txBody>
            <a:bodyPr wrap="none" anchor="ctr"/>
            <a:lstStyle/>
            <a:p>
              <a:pPr eaLnBrk="0" fontAlgn="auto" hangingPunct="0">
                <a:spcBef>
                  <a:spcPts val="0"/>
                </a:spcBef>
                <a:spcAft>
                  <a:spcPts val="0"/>
                </a:spcAft>
                <a:defRPr/>
              </a:pPr>
              <a:endParaRPr lang="en-US" sz="2400" kern="0">
                <a:solidFill>
                  <a:srgbClr val="000000"/>
                </a:solidFill>
                <a:latin typeface="Times New Roman" pitchFamily="18" charset="0"/>
                <a:cs typeface="+mn-cs"/>
              </a:endParaRPr>
            </a:p>
          </p:txBody>
        </p:sp>
        <p:sp>
          <p:nvSpPr>
            <p:cNvPr id="11" name="AutoShape 12"/>
            <p:cNvSpPr>
              <a:spLocks noChangeArrowheads="1"/>
            </p:cNvSpPr>
            <p:nvPr/>
          </p:nvSpPr>
          <p:spPr bwMode="auto">
            <a:xfrm>
              <a:off x="4128" y="3312"/>
              <a:ext cx="1104" cy="384"/>
            </a:xfrm>
            <a:prstGeom prst="roundRect">
              <a:avLst>
                <a:gd name="adj" fmla="val 16667"/>
              </a:avLst>
            </a:prstGeom>
            <a:noFill/>
            <a:ln w="19050">
              <a:solidFill>
                <a:srgbClr val="0000FF"/>
              </a:solidFill>
              <a:round/>
              <a:headEnd/>
              <a:tailEnd/>
            </a:ln>
            <a:effectLst/>
            <a:extLst/>
          </p:spPr>
          <p:txBody>
            <a:bodyPr wrap="none" anchor="ctr"/>
            <a:lstStyle/>
            <a:p>
              <a:pPr algn="ctr" eaLnBrk="0" fontAlgn="auto" hangingPunct="0">
                <a:spcBef>
                  <a:spcPts val="0"/>
                </a:spcBef>
                <a:spcAft>
                  <a:spcPts val="0"/>
                </a:spcAft>
                <a:defRPr/>
              </a:pPr>
              <a:r>
                <a:rPr lang="en-US" sz="2400" kern="0" dirty="0">
                  <a:solidFill>
                    <a:srgbClr val="3333CC"/>
                  </a:solidFill>
                  <a:latin typeface="Times New Roman" pitchFamily="18" charset="0"/>
                  <a:cs typeface="+mn-cs"/>
                </a:rPr>
                <a:t>May, </a:t>
              </a:r>
              <a:r>
                <a:rPr lang="en-US" sz="2400" b="1" u="sng" kern="0" dirty="0">
                  <a:solidFill>
                    <a:srgbClr val="3333CC"/>
                  </a:solidFill>
                  <a:latin typeface="Times New Roman" pitchFamily="18" charset="0"/>
                  <a:cs typeface="+mn-cs"/>
                </a:rPr>
                <a:t>2028</a:t>
              </a:r>
              <a:endParaRPr lang="en-US" sz="2400" kern="0" dirty="0">
                <a:solidFill>
                  <a:srgbClr val="000000"/>
                </a:solidFill>
                <a:latin typeface="Times New Roman" pitchFamily="18" charset="0"/>
                <a:cs typeface="+mn-cs"/>
              </a:endParaRPr>
            </a:p>
          </p:txBody>
        </p:sp>
        <p:sp>
          <p:nvSpPr>
            <p:cNvPr id="12" name="Line 13"/>
            <p:cNvSpPr>
              <a:spLocks noChangeShapeType="1"/>
            </p:cNvSpPr>
            <p:nvPr/>
          </p:nvSpPr>
          <p:spPr bwMode="auto">
            <a:xfrm>
              <a:off x="3168" y="3024"/>
              <a:ext cx="1008" cy="672"/>
            </a:xfrm>
            <a:prstGeom prst="line">
              <a:avLst/>
            </a:prstGeom>
            <a:noFill/>
            <a:ln w="19050">
              <a:solidFill>
                <a:srgbClr val="3333CC"/>
              </a:solidFill>
              <a:round/>
              <a:headEnd/>
              <a:tailEnd/>
            </a:ln>
            <a:effectLst/>
            <a:extLst/>
          </p:spPr>
          <p:txBody>
            <a:bodyPr wrap="none" anchor="ctr"/>
            <a:lstStyle/>
            <a:p>
              <a:pPr eaLnBrk="0" fontAlgn="auto" hangingPunct="0">
                <a:spcBef>
                  <a:spcPts val="0"/>
                </a:spcBef>
                <a:spcAft>
                  <a:spcPts val="0"/>
                </a:spcAft>
                <a:defRPr/>
              </a:pPr>
              <a:endParaRPr lang="en-US" sz="2400" kern="0">
                <a:solidFill>
                  <a:srgbClr val="000000"/>
                </a:solidFill>
                <a:latin typeface="Times New Roman" pitchFamily="18" charset="0"/>
                <a:cs typeface="+mn-cs"/>
              </a:endParaRPr>
            </a:p>
          </p:txBody>
        </p:sp>
        <p:sp>
          <p:nvSpPr>
            <p:cNvPr id="13" name="Line 14"/>
            <p:cNvSpPr>
              <a:spLocks noChangeShapeType="1"/>
            </p:cNvSpPr>
            <p:nvPr/>
          </p:nvSpPr>
          <p:spPr bwMode="auto">
            <a:xfrm>
              <a:off x="3600" y="2928"/>
              <a:ext cx="1584" cy="384"/>
            </a:xfrm>
            <a:prstGeom prst="line">
              <a:avLst/>
            </a:prstGeom>
            <a:noFill/>
            <a:ln w="19050">
              <a:solidFill>
                <a:srgbClr val="3333CC"/>
              </a:solidFill>
              <a:round/>
              <a:headEnd/>
              <a:tailEnd/>
            </a:ln>
            <a:effectLst/>
            <a:extLst/>
          </p:spPr>
          <p:txBody>
            <a:bodyPr wrap="none" anchor="ctr"/>
            <a:lstStyle/>
            <a:p>
              <a:pPr eaLnBrk="0" fontAlgn="auto" hangingPunct="0">
                <a:spcBef>
                  <a:spcPts val="0"/>
                </a:spcBef>
                <a:spcAft>
                  <a:spcPts val="0"/>
                </a:spcAft>
                <a:defRPr/>
              </a:pPr>
              <a:endParaRPr lang="en-US" sz="2400" kern="0">
                <a:solidFill>
                  <a:srgbClr val="000000"/>
                </a:solidFill>
                <a:latin typeface="Times New Roman" pitchFamily="18" charset="0"/>
                <a:cs typeface="+mn-cs"/>
              </a:endParaRPr>
            </a:p>
          </p:txBody>
        </p:sp>
      </p:grpSp>
      <p:sp>
        <p:nvSpPr>
          <p:cNvPr id="1083" name="Title 13"/>
          <p:cNvSpPr>
            <a:spLocks noGrp="1"/>
          </p:cNvSpPr>
          <p:nvPr>
            <p:ph type="title" idx="4294967295"/>
          </p:nvPr>
        </p:nvSpPr>
        <p:spPr/>
        <p:txBody>
          <a:bodyPr/>
          <a:lstStyle/>
          <a:p>
            <a:pPr eaLnBrk="1" hangingPunct="1"/>
            <a:r>
              <a:rPr lang="en-US" altLang="en-US" smtClean="0"/>
              <a:t>The Future?</a:t>
            </a:r>
            <a:br>
              <a:rPr lang="en-US" altLang="en-US" smtClean="0"/>
            </a:br>
            <a:r>
              <a:rPr lang="en-US" altLang="en-US" sz="3600" smtClean="0"/>
              <a:t>Physics Today, November 1998</a:t>
            </a:r>
            <a:endParaRPr lang="en-US" altLang="en-US"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Grp="1" noChangeArrowheads="1"/>
          </p:cNvSpPr>
          <p:nvPr>
            <p:ph type="title" idx="4294967295"/>
          </p:nvPr>
        </p:nvSpPr>
        <p:spPr>
          <a:xfrm>
            <a:off x="457200" y="2819400"/>
            <a:ext cx="8229600" cy="1143000"/>
          </a:xfrm>
        </p:spPr>
        <p:txBody>
          <a:bodyPr/>
          <a:lstStyle/>
          <a:p>
            <a:pPr eaLnBrk="1" hangingPunct="1"/>
            <a:r>
              <a:rPr lang="en-US" altLang="en-US" smtClean="0"/>
              <a:t>W2AGZ &amp; Beyond</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ext Box 2"/>
          <p:cNvSpPr txBox="1">
            <a:spLocks noChangeArrowheads="1"/>
          </p:cNvSpPr>
          <p:nvPr/>
        </p:nvSpPr>
        <p:spPr bwMode="auto">
          <a:xfrm>
            <a:off x="304800" y="320675"/>
            <a:ext cx="8467725" cy="1584325"/>
          </a:xfrm>
          <a:prstGeom prst="rect">
            <a:avLst/>
          </a:prstGeom>
          <a:noFill/>
          <a:ln w="9525">
            <a:noFill/>
            <a:miter lim="800000"/>
            <a:headEnd/>
            <a:tailEnd/>
          </a:ln>
        </p:spPr>
        <p:txBody>
          <a:bodyPr lIns="0" tIns="0" rIns="0" bIns="0" anchor="ctr"/>
          <a:lstStyle/>
          <a:p>
            <a:pPr algn="ctr" defTabSz="45720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sz="2800" b="1">
                <a:solidFill>
                  <a:srgbClr val="000000"/>
                </a:solidFill>
                <a:ea typeface="SimSun" pitchFamily="2" charset="-122"/>
              </a:rPr>
              <a:t>A DFT (LDA+U) Study of the Electronic Properties of Square-Planar Coordinated</a:t>
            </a:r>
          </a:p>
          <a:p>
            <a:pPr algn="ctr" defTabSz="45720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sz="2800" b="1">
                <a:solidFill>
                  <a:srgbClr val="000000"/>
                </a:solidFill>
                <a:ea typeface="SimSun" pitchFamily="2" charset="-122"/>
              </a:rPr>
              <a:t> Copper Monoxide Structures</a:t>
            </a:r>
          </a:p>
          <a:p>
            <a:pPr algn="ctr" defTabSz="45720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en-US" sz="2800" b="1">
              <a:solidFill>
                <a:srgbClr val="000000"/>
              </a:solidFill>
              <a:ea typeface="SimSun" pitchFamily="2" charset="-122"/>
            </a:endParaRPr>
          </a:p>
          <a:p>
            <a:pPr algn="ctr" defTabSz="45720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sz="2400" b="1">
                <a:solidFill>
                  <a:srgbClr val="000000"/>
                </a:solidFill>
                <a:ea typeface="SimSun" pitchFamily="2" charset="-122"/>
              </a:rPr>
              <a:t>(does the secret to high-Tc lie within?)</a:t>
            </a:r>
            <a:endParaRPr lang="en-GB" altLang="en-US" b="1">
              <a:solidFill>
                <a:srgbClr val="0070C0"/>
              </a:solidFill>
              <a:ea typeface="SimSun" pitchFamily="2" charset="-122"/>
            </a:endParaRPr>
          </a:p>
        </p:txBody>
      </p:sp>
      <p:pic>
        <p:nvPicPr>
          <p:cNvPr id="98306" name="Picture 11"/>
          <p:cNvPicPr>
            <a:picLocks noChangeAspect="1" noChangeArrowheads="1"/>
          </p:cNvPicPr>
          <p:nvPr/>
        </p:nvPicPr>
        <p:blipFill>
          <a:blip r:embed="rId3"/>
          <a:srcRect/>
          <a:stretch>
            <a:fillRect/>
          </a:stretch>
        </p:blipFill>
        <p:spPr bwMode="auto">
          <a:xfrm>
            <a:off x="76200" y="838200"/>
            <a:ext cx="1258888" cy="1447800"/>
          </a:xfrm>
          <a:prstGeom prst="rect">
            <a:avLst/>
          </a:prstGeom>
          <a:noFill/>
          <a:ln w="9525">
            <a:noFill/>
            <a:miter lim="800000"/>
            <a:headEnd/>
            <a:tailEnd/>
          </a:ln>
        </p:spPr>
      </p:pic>
      <p:pic>
        <p:nvPicPr>
          <p:cNvPr id="98307" name="Picture 1"/>
          <p:cNvPicPr>
            <a:picLocks noChangeAspect="1" noChangeArrowheads="1"/>
          </p:cNvPicPr>
          <p:nvPr/>
        </p:nvPicPr>
        <p:blipFill>
          <a:blip r:embed="rId4"/>
          <a:srcRect/>
          <a:stretch>
            <a:fillRect/>
          </a:stretch>
        </p:blipFill>
        <p:spPr bwMode="auto">
          <a:xfrm>
            <a:off x="7681913" y="838200"/>
            <a:ext cx="1354137" cy="1447800"/>
          </a:xfrm>
          <a:prstGeom prst="rect">
            <a:avLst/>
          </a:prstGeom>
          <a:noFill/>
          <a:ln w="9525">
            <a:noFill/>
            <a:miter lim="800000"/>
            <a:headEnd/>
            <a:tailEnd/>
          </a:ln>
        </p:spPr>
      </p:pic>
      <p:sp>
        <p:nvSpPr>
          <p:cNvPr id="2" name="TextBox 1"/>
          <p:cNvSpPr txBox="1"/>
          <p:nvPr/>
        </p:nvSpPr>
        <p:spPr>
          <a:xfrm>
            <a:off x="685800" y="2590800"/>
            <a:ext cx="7772400" cy="769938"/>
          </a:xfrm>
          <a:prstGeom prst="rect">
            <a:avLst/>
          </a:prstGeom>
          <a:noFill/>
        </p:spPr>
        <p:txBody>
          <a:bodyPr>
            <a:spAutoFit/>
          </a:bodyPr>
          <a:lstStyle/>
          <a:p>
            <a:pPr algn="ctr" fontAlgn="auto">
              <a:spcBef>
                <a:spcPts val="0"/>
              </a:spcBef>
              <a:spcAft>
                <a:spcPts val="0"/>
              </a:spcAft>
              <a:defRPr/>
            </a:pPr>
            <a:r>
              <a:rPr lang="en-US" sz="4400" dirty="0">
                <a:solidFill>
                  <a:srgbClr val="FF0066"/>
                </a:solidFill>
                <a:effectLst>
                  <a:outerShdw blurRad="38100" dist="38100" dir="2700000" algn="tl">
                    <a:srgbClr val="000000">
                      <a:alpha val="43137"/>
                    </a:srgbClr>
                  </a:outerShdw>
                </a:effectLst>
                <a:latin typeface="Broadway BT" pitchFamily="82" charset="0"/>
              </a:rPr>
              <a:t>...Back to the Future...</a:t>
            </a:r>
          </a:p>
        </p:txBody>
      </p:sp>
      <p:sp>
        <p:nvSpPr>
          <p:cNvPr id="3" name="TextBox 2"/>
          <p:cNvSpPr txBox="1"/>
          <p:nvPr/>
        </p:nvSpPr>
        <p:spPr>
          <a:xfrm>
            <a:off x="585788" y="3581400"/>
            <a:ext cx="7772400" cy="830263"/>
          </a:xfrm>
          <a:prstGeom prst="rect">
            <a:avLst/>
          </a:prstGeom>
          <a:noFill/>
        </p:spPr>
        <p:txBody>
          <a:bodyPr>
            <a:spAutoFit/>
          </a:bodyPr>
          <a:lstStyle/>
          <a:p>
            <a:pPr algn="ctr" fontAlgn="auto">
              <a:spcBef>
                <a:spcPts val="0"/>
              </a:spcBef>
              <a:spcAft>
                <a:spcPts val="0"/>
              </a:spcAft>
              <a:defRPr/>
            </a:pPr>
            <a:r>
              <a:rPr lang="en-US" sz="2400" b="1" dirty="0">
                <a:effectLst>
                  <a:outerShdw blurRad="38100" dist="38100" dir="2700000" algn="tl">
                    <a:srgbClr val="000000">
                      <a:alpha val="43137"/>
                    </a:srgbClr>
                  </a:outerShdw>
                </a:effectLst>
              </a:rPr>
              <a:t>My IBM Day Job of the 60s and 70s…</a:t>
            </a:r>
          </a:p>
          <a:p>
            <a:pPr algn="ctr" fontAlgn="auto">
              <a:spcBef>
                <a:spcPts val="0"/>
              </a:spcBef>
              <a:spcAft>
                <a:spcPts val="0"/>
              </a:spcAft>
              <a:defRPr/>
            </a:pPr>
            <a:r>
              <a:rPr lang="en-US" sz="2400" b="1" dirty="0">
                <a:effectLst>
                  <a:outerShdw blurRad="38100" dist="38100" dir="2700000" algn="tl">
                    <a:srgbClr val="000000">
                      <a:alpha val="43137"/>
                    </a:srgbClr>
                  </a:outerShdw>
                </a:effectLst>
              </a:rPr>
              <a:t>Electronic Structure Calculations</a:t>
            </a:r>
          </a:p>
        </p:txBody>
      </p:sp>
      <p:sp>
        <p:nvSpPr>
          <p:cNvPr id="4" name="TextBox 3"/>
          <p:cNvSpPr txBox="1"/>
          <p:nvPr/>
        </p:nvSpPr>
        <p:spPr>
          <a:xfrm>
            <a:off x="685800" y="4572000"/>
            <a:ext cx="7672388" cy="2032000"/>
          </a:xfrm>
          <a:prstGeom prst="rect">
            <a:avLst/>
          </a:prstGeom>
          <a:noFill/>
        </p:spPr>
        <p:txBody>
          <a:bodyPr>
            <a:spAutoFit/>
          </a:bodyPr>
          <a:lstStyle/>
          <a:p>
            <a:pPr fontAlgn="auto">
              <a:spcBef>
                <a:spcPts val="0"/>
              </a:spcBef>
              <a:spcAft>
                <a:spcPts val="0"/>
              </a:spcAft>
              <a:defRPr/>
            </a:pPr>
            <a:r>
              <a:rPr lang="en-US" dirty="0">
                <a:latin typeface="+mn-lt"/>
                <a:cs typeface="+mn-cs"/>
              </a:rPr>
              <a:t>What’s New?</a:t>
            </a:r>
          </a:p>
          <a:p>
            <a:pPr fontAlgn="auto">
              <a:spcBef>
                <a:spcPts val="0"/>
              </a:spcBef>
              <a:spcAft>
                <a:spcPts val="0"/>
              </a:spcAft>
              <a:defRPr/>
            </a:pPr>
            <a:endParaRPr lang="en-US" dirty="0">
              <a:latin typeface="+mn-lt"/>
              <a:cs typeface="+mn-cs"/>
            </a:endParaRPr>
          </a:p>
          <a:p>
            <a:pPr marL="285750" indent="-285750" fontAlgn="auto">
              <a:spcBef>
                <a:spcPts val="0"/>
              </a:spcBef>
              <a:spcAft>
                <a:spcPts val="0"/>
              </a:spcAft>
              <a:buFont typeface="Arial" panose="020B0604020202020204" pitchFamily="34" charset="0"/>
              <a:buChar char="•"/>
              <a:defRPr/>
            </a:pPr>
            <a:r>
              <a:rPr lang="en-US" dirty="0">
                <a:latin typeface="+mn-lt"/>
                <a:cs typeface="+mn-cs"/>
              </a:rPr>
              <a:t>Really cheap gaming hardware with extended </a:t>
            </a:r>
            <a:r>
              <a:rPr lang="en-US" dirty="0" err="1">
                <a:latin typeface="+mn-lt"/>
                <a:cs typeface="+mn-cs"/>
              </a:rPr>
              <a:t>cpu</a:t>
            </a:r>
            <a:r>
              <a:rPr lang="en-US" dirty="0">
                <a:latin typeface="+mn-lt"/>
                <a:cs typeface="+mn-cs"/>
              </a:rPr>
              <a:t>, core and RAM hardware</a:t>
            </a:r>
          </a:p>
          <a:p>
            <a:pPr marL="285750" indent="-285750" fontAlgn="auto">
              <a:spcBef>
                <a:spcPts val="0"/>
              </a:spcBef>
              <a:spcAft>
                <a:spcPts val="0"/>
              </a:spcAft>
              <a:buFont typeface="Arial" panose="020B0604020202020204" pitchFamily="34" charset="0"/>
              <a:buChar char="•"/>
              <a:defRPr/>
            </a:pPr>
            <a:r>
              <a:rPr lang="en-US" dirty="0">
                <a:latin typeface="+mn-lt"/>
                <a:cs typeface="+mn-cs"/>
              </a:rPr>
              <a:t>Free high end Linux platforms</a:t>
            </a:r>
          </a:p>
          <a:p>
            <a:pPr marL="285750" indent="-285750" fontAlgn="auto">
              <a:spcBef>
                <a:spcPts val="0"/>
              </a:spcBef>
              <a:spcAft>
                <a:spcPts val="0"/>
              </a:spcAft>
              <a:buFont typeface="Arial" panose="020B0604020202020204" pitchFamily="34" charset="0"/>
              <a:buChar char="•"/>
              <a:defRPr/>
            </a:pPr>
            <a:r>
              <a:rPr lang="en-US" dirty="0">
                <a:latin typeface="+mn-lt"/>
                <a:cs typeface="+mn-cs"/>
              </a:rPr>
              <a:t>Free high performance DFT software</a:t>
            </a:r>
          </a:p>
          <a:p>
            <a:pPr marL="285750" indent="-285750" fontAlgn="auto">
              <a:spcBef>
                <a:spcPts val="0"/>
              </a:spcBef>
              <a:spcAft>
                <a:spcPts val="0"/>
              </a:spcAft>
              <a:buFont typeface="Arial" panose="020B0604020202020204" pitchFamily="34" charset="0"/>
              <a:buChar char="•"/>
              <a:defRPr/>
            </a:pPr>
            <a:endParaRPr lang="en-US" dirty="0">
              <a:latin typeface="+mn-lt"/>
              <a:cs typeface="+mn-cs"/>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143000" y="762000"/>
            <a:ext cx="7620000" cy="646331"/>
          </a:xfrm>
          <a:prstGeom prst="rect">
            <a:avLst/>
          </a:prstGeom>
          <a:noFill/>
        </p:spPr>
        <p:txBody>
          <a:bodyPr wrap="square" rtlCol="0">
            <a:spAutoFit/>
          </a:bodyPr>
          <a:lstStyle/>
          <a:p>
            <a:r>
              <a:rPr lang="en-US" dirty="0">
                <a:solidFill>
                  <a:prstClr val="black"/>
                </a:solidFill>
              </a:rPr>
              <a:t>Recall that the majority (57%) of graduates who initially went into permanent employment positions were in the private sector.</a:t>
            </a:r>
          </a:p>
        </p:txBody>
      </p:sp>
      <p:sp>
        <p:nvSpPr>
          <p:cNvPr id="8" name="TextBox 7"/>
          <p:cNvSpPr txBox="1"/>
          <p:nvPr/>
        </p:nvSpPr>
        <p:spPr>
          <a:xfrm>
            <a:off x="1143000" y="1515070"/>
            <a:ext cx="7620000" cy="923330"/>
          </a:xfrm>
          <a:prstGeom prst="rect">
            <a:avLst/>
          </a:prstGeom>
          <a:noFill/>
        </p:spPr>
        <p:txBody>
          <a:bodyPr wrap="square" rtlCol="0">
            <a:spAutoFit/>
          </a:bodyPr>
          <a:lstStyle/>
          <a:p>
            <a:r>
              <a:rPr lang="en-US" dirty="0">
                <a:solidFill>
                  <a:prstClr val="black"/>
                </a:solidFill>
              </a:rPr>
              <a:t>According to the NSF Survey of Doctoral Recipients, in 2010 the private sector was the largest single employment base of Physics PhDs:  about 47% (the next highest was 4 year colleges, at 38%).</a:t>
            </a:r>
          </a:p>
        </p:txBody>
      </p:sp>
      <p:sp>
        <p:nvSpPr>
          <p:cNvPr id="11" name="TextBox 10"/>
          <p:cNvSpPr txBox="1"/>
          <p:nvPr/>
        </p:nvSpPr>
        <p:spPr>
          <a:xfrm>
            <a:off x="1143000" y="4572000"/>
            <a:ext cx="3581400" cy="923330"/>
          </a:xfrm>
          <a:prstGeom prst="rect">
            <a:avLst/>
          </a:prstGeom>
          <a:noFill/>
        </p:spPr>
        <p:txBody>
          <a:bodyPr wrap="square" rtlCol="0">
            <a:spAutoFit/>
          </a:bodyPr>
          <a:lstStyle/>
          <a:p>
            <a:r>
              <a:rPr lang="en-US" dirty="0">
                <a:solidFill>
                  <a:prstClr val="black"/>
                </a:solidFill>
              </a:rPr>
              <a:t>In fact, the same data has shown consistent support for Physics PhDs in the private sector since 1971.</a:t>
            </a:r>
          </a:p>
        </p:txBody>
      </p:sp>
      <p:sp>
        <p:nvSpPr>
          <p:cNvPr id="12" name="TextBox 11"/>
          <p:cNvSpPr txBox="1"/>
          <p:nvPr/>
        </p:nvSpPr>
        <p:spPr>
          <a:xfrm>
            <a:off x="1143000" y="2590800"/>
            <a:ext cx="7467600" cy="646331"/>
          </a:xfrm>
          <a:prstGeom prst="rect">
            <a:avLst/>
          </a:prstGeom>
          <a:noFill/>
        </p:spPr>
        <p:txBody>
          <a:bodyPr wrap="square" rtlCol="0">
            <a:spAutoFit/>
          </a:bodyPr>
          <a:lstStyle/>
          <a:p>
            <a:r>
              <a:rPr lang="en-US" dirty="0">
                <a:solidFill>
                  <a:prstClr val="black"/>
                </a:solidFill>
              </a:rPr>
              <a:t>This was also true in 2001, when the private sector employed 46% of Physics PhDs</a:t>
            </a:r>
            <a:r>
              <a:rPr lang="en-US" baseline="30000" dirty="0">
                <a:solidFill>
                  <a:prstClr val="black"/>
                </a:solidFill>
              </a:rPr>
              <a:t>1</a:t>
            </a:r>
            <a:r>
              <a:rPr lang="en-US" dirty="0">
                <a:solidFill>
                  <a:prstClr val="black"/>
                </a:solidFill>
              </a:rPr>
              <a:t>…</a:t>
            </a:r>
          </a:p>
        </p:txBody>
      </p:sp>
      <p:sp>
        <p:nvSpPr>
          <p:cNvPr id="13" name="TextBox 12"/>
          <p:cNvSpPr txBox="1"/>
          <p:nvPr/>
        </p:nvSpPr>
        <p:spPr>
          <a:xfrm>
            <a:off x="1143000" y="3429000"/>
            <a:ext cx="3276600" cy="923330"/>
          </a:xfrm>
          <a:prstGeom prst="rect">
            <a:avLst/>
          </a:prstGeom>
          <a:noFill/>
        </p:spPr>
        <p:txBody>
          <a:bodyPr wrap="square" rtlCol="0">
            <a:spAutoFit/>
          </a:bodyPr>
          <a:lstStyle/>
          <a:p>
            <a:r>
              <a:rPr lang="en-US" dirty="0">
                <a:solidFill>
                  <a:prstClr val="black"/>
                </a:solidFill>
              </a:rPr>
              <a:t>…and was also true in 1993, when the private sector again employed 46% of Physics PhDs</a:t>
            </a:r>
            <a:r>
              <a:rPr lang="en-US" baseline="30000" dirty="0">
                <a:solidFill>
                  <a:prstClr val="black"/>
                </a:solidFill>
              </a:rPr>
              <a:t>2</a:t>
            </a:r>
            <a:r>
              <a:rPr lang="en-US" dirty="0">
                <a:solidFill>
                  <a:prstClr val="black"/>
                </a:solidFill>
              </a:rPr>
              <a:t>.</a:t>
            </a:r>
          </a:p>
        </p:txBody>
      </p:sp>
      <p:sp>
        <p:nvSpPr>
          <p:cNvPr id="14" name="TextBox 13"/>
          <p:cNvSpPr txBox="1"/>
          <p:nvPr/>
        </p:nvSpPr>
        <p:spPr>
          <a:xfrm>
            <a:off x="6248400" y="5486400"/>
            <a:ext cx="2743200" cy="400110"/>
          </a:xfrm>
          <a:prstGeom prst="rect">
            <a:avLst/>
          </a:prstGeom>
          <a:noFill/>
        </p:spPr>
        <p:txBody>
          <a:bodyPr wrap="square" rtlCol="0">
            <a:spAutoFit/>
          </a:bodyPr>
          <a:lstStyle/>
          <a:p>
            <a:pPr algn="r"/>
            <a:r>
              <a:rPr lang="en-US" sz="1000" baseline="30000" dirty="0">
                <a:solidFill>
                  <a:prstClr val="black"/>
                </a:solidFill>
              </a:rPr>
              <a:t>1</a:t>
            </a:r>
            <a:r>
              <a:rPr lang="en-US" sz="1000" dirty="0">
                <a:solidFill>
                  <a:prstClr val="black"/>
                </a:solidFill>
              </a:rPr>
              <a:t>NSF Survey of Doctoral Recipients, 2001</a:t>
            </a:r>
          </a:p>
          <a:p>
            <a:pPr algn="r"/>
            <a:r>
              <a:rPr lang="en-US" sz="1000" baseline="30000" dirty="0">
                <a:solidFill>
                  <a:prstClr val="black"/>
                </a:solidFill>
              </a:rPr>
              <a:t>2</a:t>
            </a:r>
            <a:r>
              <a:rPr lang="en-US" sz="1000" dirty="0">
                <a:solidFill>
                  <a:prstClr val="black"/>
                </a:solidFill>
              </a:rPr>
              <a:t>NSF Integrated Survey Data, 1993</a:t>
            </a:r>
          </a:p>
        </p:txBody>
      </p:sp>
      <p:sp>
        <p:nvSpPr>
          <p:cNvPr id="16" name="TextBox 15"/>
          <p:cNvSpPr txBox="1"/>
          <p:nvPr/>
        </p:nvSpPr>
        <p:spPr>
          <a:xfrm>
            <a:off x="1143000" y="5754469"/>
            <a:ext cx="5181600" cy="646331"/>
          </a:xfrm>
          <a:prstGeom prst="rect">
            <a:avLst/>
          </a:prstGeom>
          <a:noFill/>
        </p:spPr>
        <p:txBody>
          <a:bodyPr wrap="square" rtlCol="0">
            <a:spAutoFit/>
          </a:bodyPr>
          <a:lstStyle/>
          <a:p>
            <a:r>
              <a:rPr lang="en-US" b="1" dirty="0">
                <a:solidFill>
                  <a:srgbClr val="FF0000"/>
                </a:solidFill>
              </a:rPr>
              <a:t>Industry has been the largest employment base for Physics PhDs for decades.</a:t>
            </a:r>
          </a:p>
        </p:txBody>
      </p:sp>
      <p:sp>
        <p:nvSpPr>
          <p:cNvPr id="18" name="Rectangle 2"/>
          <p:cNvSpPr txBox="1">
            <a:spLocks noRot="1" noChangeArrowheads="1"/>
          </p:cNvSpPr>
          <p:nvPr/>
        </p:nvSpPr>
        <p:spPr>
          <a:xfrm>
            <a:off x="762000" y="76200"/>
            <a:ext cx="8077200" cy="609600"/>
          </a:xfrm>
          <a:prstGeom prst="rect">
            <a:avLst/>
          </a:prstGeom>
        </p:spPr>
        <p:txBody>
          <a:bodyPr/>
          <a:lstStyle/>
          <a:p>
            <a:pPr>
              <a:spcBef>
                <a:spcPct val="0"/>
              </a:spcBef>
              <a:defRPr/>
            </a:pPr>
            <a:r>
              <a:rPr lang="en-US" sz="3600" spc="-100" dirty="0">
                <a:ln w="3200">
                  <a:solidFill>
                    <a:srgbClr val="E7DEC9">
                      <a:shade val="75000"/>
                      <a:alpha val="25000"/>
                    </a:srgbClr>
                  </a:solidFill>
                  <a:prstDash val="solid"/>
                  <a:round/>
                </a:ln>
                <a:solidFill>
                  <a:srgbClr val="84AA33">
                    <a:lumMod val="75000"/>
                  </a:srgbClr>
                </a:solidFill>
                <a:effectLst>
                  <a:innerShdw blurRad="50800" dist="25400" dir="13500000">
                    <a:prstClr val="black">
                      <a:alpha val="70000"/>
                    </a:prstClr>
                  </a:innerShdw>
                </a:effectLst>
                <a:ea typeface="+mj-ea"/>
                <a:cs typeface="+mj-cs"/>
              </a:rPr>
              <a:t>PhD Employment in the Private Sector</a:t>
            </a:r>
          </a:p>
        </p:txBody>
      </p:sp>
      <p:graphicFrame>
        <p:nvGraphicFramePr>
          <p:cNvPr id="30721" name="Chart 10"/>
          <p:cNvGraphicFramePr>
            <a:graphicFrameLocks/>
          </p:cNvGraphicFramePr>
          <p:nvPr/>
        </p:nvGraphicFramePr>
        <p:xfrm>
          <a:off x="4745037" y="3200400"/>
          <a:ext cx="4246563" cy="2286000"/>
        </p:xfrm>
        <a:graphic>
          <a:graphicData uri="http://schemas.openxmlformats.org/presentationml/2006/ole">
            <mc:AlternateContent xmlns:mc="http://schemas.openxmlformats.org/markup-compatibility/2006">
              <mc:Choice xmlns:v="urn:schemas-microsoft-com:vml" Requires="v">
                <p:oleObj spid="_x0000_s4110" r:id="rId5" imgW="7431668" imgH="3383573" progId="Excel.Sheet.8">
                  <p:embed/>
                </p:oleObj>
              </mc:Choice>
              <mc:Fallback>
                <p:oleObj r:id="rId5" imgW="7431668" imgH="3383573" progId="Excel.Sheet.8">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45037" y="3200400"/>
                        <a:ext cx="4246563" cy="22860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00197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ppt_x</p:attrName>
                                        </p:attrNameLst>
                                      </p:cBhvr>
                                      <p:tavLst>
                                        <p:tav tm="0">
                                          <p:val>
                                            <p:strVal val="#ppt_x-.2"/>
                                          </p:val>
                                        </p:tav>
                                        <p:tav tm="100000">
                                          <p:val>
                                            <p:strVal val="#ppt_x"/>
                                          </p:val>
                                        </p:tav>
                                      </p:tavLst>
                                    </p:anim>
                                    <p:anim calcmode="lin" valueType="num">
                                      <p:cBhvr>
                                        <p:cTn id="15"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16" dur="10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1000" fill="hold"/>
                                        <p:tgtEl>
                                          <p:spTgt spid="12"/>
                                        </p:tgtEl>
                                        <p:attrNameLst>
                                          <p:attrName>ppt_x</p:attrName>
                                        </p:attrNameLst>
                                      </p:cBhvr>
                                      <p:tavLst>
                                        <p:tav tm="0">
                                          <p:val>
                                            <p:strVal val="#ppt_x-.2"/>
                                          </p:val>
                                        </p:tav>
                                        <p:tav tm="100000">
                                          <p:val>
                                            <p:strVal val="#ppt_x"/>
                                          </p:val>
                                        </p:tav>
                                      </p:tavLst>
                                    </p:anim>
                                    <p:anim calcmode="lin" valueType="num">
                                      <p:cBhvr>
                                        <p:cTn id="22"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1000" fill="hold"/>
                                        <p:tgtEl>
                                          <p:spTgt spid="13"/>
                                        </p:tgtEl>
                                        <p:attrNameLst>
                                          <p:attrName>ppt_x</p:attrName>
                                        </p:attrNameLst>
                                      </p:cBhvr>
                                      <p:tavLst>
                                        <p:tav tm="0">
                                          <p:val>
                                            <p:strVal val="#ppt_x-.2"/>
                                          </p:val>
                                        </p:tav>
                                        <p:tav tm="100000">
                                          <p:val>
                                            <p:strVal val="#ppt_x"/>
                                          </p:val>
                                        </p:tav>
                                      </p:tavLst>
                                    </p:anim>
                                    <p:anim calcmode="lin" valueType="num">
                                      <p:cBhvr>
                                        <p:cTn id="29"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30" dur="10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2000"/>
                                        <p:tgtEl>
                                          <p:spTgt spid="11"/>
                                        </p:tgtEl>
                                      </p:cBhvr>
                                    </p:animEffect>
                                  </p:childTnLst>
                                </p:cTn>
                              </p:par>
                              <p:par>
                                <p:cTn id="36" presetID="1" presetClass="entr" presetSubtype="0" fill="hold" nodeType="withEffect">
                                  <p:stCondLst>
                                    <p:cond delay="0"/>
                                  </p:stCondLst>
                                  <p:childTnLst>
                                    <p:set>
                                      <p:cBhvr>
                                        <p:cTn id="37" dur="1" fill="hold">
                                          <p:stCondLst>
                                            <p:cond delay="0"/>
                                          </p:stCondLst>
                                        </p:cTn>
                                        <p:tgtEl>
                                          <p:spTgt spid="30721"/>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P spid="12" grpId="0"/>
      <p:bldP spid="13" grpId="0"/>
      <p:bldP spid="14" grpId="0"/>
      <p:bldP spid="1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1"/>
          <p:cNvSpPr>
            <a:spLocks noChangeArrowheads="1"/>
          </p:cNvSpPr>
          <p:nvPr/>
        </p:nvSpPr>
        <p:spPr bwMode="auto">
          <a:xfrm>
            <a:off x="152400" y="228600"/>
            <a:ext cx="8839200" cy="1816100"/>
          </a:xfrm>
          <a:prstGeom prst="rect">
            <a:avLst/>
          </a:prstGeom>
          <a:noFill/>
          <a:ln w="9525">
            <a:noFill/>
            <a:miter lim="800000"/>
            <a:headEnd/>
            <a:tailEnd/>
          </a:ln>
        </p:spPr>
        <p:txBody>
          <a:bodyPr lIns="91400" tIns="45702" rIns="91400" bIns="45702">
            <a:spAutoFit/>
          </a:bodyPr>
          <a:lstStyle/>
          <a:p>
            <a:pPr algn="ctr"/>
            <a:r>
              <a:rPr lang="en-US" altLang="en-US" sz="2800">
                <a:solidFill>
                  <a:srgbClr val="00B050"/>
                </a:solidFill>
                <a:latin typeface="Cooper Black"/>
              </a:rPr>
              <a:t>A DFT Study of Tetragonal Rocksalt Proxy Copper Monochalcogenide Structures:</a:t>
            </a:r>
          </a:p>
          <a:p>
            <a:pPr algn="ctr"/>
            <a:r>
              <a:rPr lang="en-US" altLang="en-US" sz="2800">
                <a:solidFill>
                  <a:srgbClr val="00B050"/>
                </a:solidFill>
                <a:latin typeface="Cooper Black"/>
              </a:rPr>
              <a:t>-- Implications for Possible High-Tc Superconductivity --</a:t>
            </a:r>
            <a:endParaRPr lang="en-US" altLang="en-US" sz="2400">
              <a:solidFill>
                <a:srgbClr val="00B050"/>
              </a:solidFill>
              <a:latin typeface="Cooper Black"/>
            </a:endParaRPr>
          </a:p>
        </p:txBody>
      </p:sp>
      <p:sp>
        <p:nvSpPr>
          <p:cNvPr id="102402" name="TextBox 2"/>
          <p:cNvSpPr txBox="1">
            <a:spLocks noChangeArrowheads="1"/>
          </p:cNvSpPr>
          <p:nvPr/>
        </p:nvSpPr>
        <p:spPr bwMode="auto">
          <a:xfrm>
            <a:off x="2209800" y="2514600"/>
            <a:ext cx="4648200" cy="1570038"/>
          </a:xfrm>
          <a:prstGeom prst="rect">
            <a:avLst/>
          </a:prstGeom>
          <a:noFill/>
          <a:ln w="9525">
            <a:noFill/>
            <a:miter lim="800000"/>
            <a:headEnd/>
            <a:tailEnd/>
          </a:ln>
        </p:spPr>
        <p:txBody>
          <a:bodyPr lIns="91400" tIns="45702" rIns="91400" bIns="45702">
            <a:spAutoFit/>
          </a:bodyPr>
          <a:lstStyle/>
          <a:p>
            <a:pPr algn="ctr"/>
            <a:r>
              <a:rPr lang="en-US" sz="2000" b="1"/>
              <a:t>Paul M. Grant</a:t>
            </a:r>
          </a:p>
          <a:p>
            <a:pPr algn="ctr"/>
            <a:r>
              <a:rPr lang="en-US"/>
              <a:t>W2AGZ Technologies</a:t>
            </a:r>
          </a:p>
          <a:p>
            <a:pPr algn="ctr"/>
            <a:endParaRPr lang="en-US" sz="2000"/>
          </a:p>
          <a:p>
            <a:pPr algn="ctr"/>
            <a:r>
              <a:rPr lang="en-US" sz="2000" b="1"/>
              <a:t>Robert H. Hammond</a:t>
            </a:r>
          </a:p>
          <a:p>
            <a:pPr algn="ctr"/>
            <a:r>
              <a:rPr lang="en-US"/>
              <a:t>Stanford University</a:t>
            </a:r>
          </a:p>
        </p:txBody>
      </p:sp>
      <p:pic>
        <p:nvPicPr>
          <p:cNvPr id="102403" name="Picture 6"/>
          <p:cNvPicPr>
            <a:picLocks noChangeAspect="1" noChangeArrowheads="1"/>
          </p:cNvPicPr>
          <p:nvPr/>
        </p:nvPicPr>
        <p:blipFill>
          <a:blip r:embed="rId3"/>
          <a:srcRect/>
          <a:stretch>
            <a:fillRect/>
          </a:stretch>
        </p:blipFill>
        <p:spPr bwMode="auto">
          <a:xfrm>
            <a:off x="228600" y="2398713"/>
            <a:ext cx="2667000" cy="2249487"/>
          </a:xfrm>
          <a:prstGeom prst="rect">
            <a:avLst/>
          </a:prstGeom>
          <a:noFill/>
          <a:ln w="9525">
            <a:noFill/>
            <a:miter lim="800000"/>
            <a:headEnd/>
            <a:tailEnd/>
          </a:ln>
        </p:spPr>
      </p:pic>
      <p:pic>
        <p:nvPicPr>
          <p:cNvPr id="102404" name="Picture 7"/>
          <p:cNvPicPr>
            <a:picLocks noChangeAspect="1" noChangeArrowheads="1"/>
          </p:cNvPicPr>
          <p:nvPr/>
        </p:nvPicPr>
        <p:blipFill>
          <a:blip r:embed="rId4"/>
          <a:srcRect/>
          <a:stretch>
            <a:fillRect/>
          </a:stretch>
        </p:blipFill>
        <p:spPr bwMode="auto">
          <a:xfrm>
            <a:off x="6526213" y="2417763"/>
            <a:ext cx="2174875" cy="2230437"/>
          </a:xfrm>
          <a:prstGeom prst="rect">
            <a:avLst/>
          </a:prstGeom>
          <a:noFill/>
          <a:ln w="9525">
            <a:noFill/>
            <a:miter lim="800000"/>
            <a:headEnd/>
            <a:tailEnd/>
          </a:ln>
        </p:spPr>
      </p:pic>
      <p:sp>
        <p:nvSpPr>
          <p:cNvPr id="9" name="TextBox 8"/>
          <p:cNvSpPr txBox="1">
            <a:spLocks noChangeArrowheads="1"/>
          </p:cNvSpPr>
          <p:nvPr/>
        </p:nvSpPr>
        <p:spPr bwMode="auto">
          <a:xfrm>
            <a:off x="1676400" y="5257800"/>
            <a:ext cx="5867400" cy="1066800"/>
          </a:xfrm>
          <a:prstGeom prst="rect">
            <a:avLst/>
          </a:prstGeom>
          <a:noFill/>
          <a:ln w="9525">
            <a:noFill/>
            <a:miter lim="800000"/>
            <a:headEnd/>
            <a:tailEnd/>
          </a:ln>
        </p:spPr>
        <p:txBody>
          <a:bodyPr>
            <a:spAutoFit/>
          </a:bodyPr>
          <a:lstStyle/>
          <a:p>
            <a:pPr algn="ctr"/>
            <a:r>
              <a:rPr lang="en-US" sz="3200" b="1"/>
              <a:t>Be Sure to Stay Tuned!</a:t>
            </a:r>
          </a:p>
          <a:p>
            <a:pPr algn="ctr"/>
            <a:r>
              <a:rPr lang="en-US" sz="3200" b="1"/>
              <a:t>Calculations Underway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itle 1"/>
          <p:cNvSpPr>
            <a:spLocks noGrp="1"/>
          </p:cNvSpPr>
          <p:nvPr>
            <p:ph type="title"/>
          </p:nvPr>
        </p:nvSpPr>
        <p:spPr>
          <a:xfrm>
            <a:off x="112713" y="0"/>
            <a:ext cx="8915400" cy="1143000"/>
          </a:xfrm>
        </p:spPr>
        <p:txBody>
          <a:bodyPr/>
          <a:lstStyle/>
          <a:p>
            <a:r>
              <a:rPr lang="en-US" sz="4000" smtClean="0"/>
              <a:t>Here’s Where We Are So Far</a:t>
            </a:r>
          </a:p>
        </p:txBody>
      </p:sp>
      <p:pic>
        <p:nvPicPr>
          <p:cNvPr id="101378" name="Picture 2" descr="C:\Users\PAULMI~1\AppData\Local\Temp\scl6.jpg"/>
          <p:cNvPicPr>
            <a:picLocks noChangeAspect="1" noChangeArrowheads="1"/>
          </p:cNvPicPr>
          <p:nvPr/>
        </p:nvPicPr>
        <p:blipFill>
          <a:blip r:embed="rId2"/>
          <a:srcRect/>
          <a:stretch>
            <a:fillRect/>
          </a:stretch>
        </p:blipFill>
        <p:spPr bwMode="auto">
          <a:xfrm>
            <a:off x="838200" y="1738313"/>
            <a:ext cx="3505200" cy="3381375"/>
          </a:xfrm>
          <a:prstGeom prst="rect">
            <a:avLst/>
          </a:prstGeom>
          <a:noFill/>
          <a:ln w="9525">
            <a:noFill/>
            <a:miter lim="800000"/>
            <a:headEnd/>
            <a:tailEnd/>
          </a:ln>
        </p:spPr>
      </p:pic>
      <p:pic>
        <p:nvPicPr>
          <p:cNvPr id="101379" name="Picture 3" descr="C:\Users\PAULMI~1\AppData\Local\Temp\scl1.jpg"/>
          <p:cNvPicPr>
            <a:picLocks noChangeAspect="1" noChangeArrowheads="1"/>
          </p:cNvPicPr>
          <p:nvPr/>
        </p:nvPicPr>
        <p:blipFill>
          <a:blip r:embed="rId3"/>
          <a:srcRect/>
          <a:stretch>
            <a:fillRect/>
          </a:stretch>
        </p:blipFill>
        <p:spPr bwMode="auto">
          <a:xfrm>
            <a:off x="4826000" y="1752600"/>
            <a:ext cx="3375025" cy="3367088"/>
          </a:xfrm>
          <a:prstGeom prst="rect">
            <a:avLst/>
          </a:prstGeom>
          <a:noFill/>
          <a:ln w="9525">
            <a:noFill/>
            <a:miter lim="800000"/>
            <a:headEnd/>
            <a:tailEnd/>
          </a:ln>
        </p:spPr>
      </p:pic>
      <p:sp>
        <p:nvSpPr>
          <p:cNvPr id="101380" name="TextBox 5"/>
          <p:cNvSpPr txBox="1">
            <a:spLocks noChangeArrowheads="1"/>
          </p:cNvSpPr>
          <p:nvPr/>
        </p:nvSpPr>
        <p:spPr bwMode="auto">
          <a:xfrm>
            <a:off x="1346200" y="1295400"/>
            <a:ext cx="2533650" cy="369888"/>
          </a:xfrm>
          <a:prstGeom prst="rect">
            <a:avLst/>
          </a:prstGeom>
          <a:noFill/>
          <a:ln w="9525">
            <a:noFill/>
            <a:miter lim="800000"/>
            <a:headEnd/>
            <a:tailEnd/>
          </a:ln>
        </p:spPr>
        <p:txBody>
          <a:bodyPr wrap="none">
            <a:spAutoFit/>
          </a:bodyPr>
          <a:lstStyle/>
          <a:p>
            <a:r>
              <a:rPr lang="en-US" b="1"/>
              <a:t>q = 0.15 |e|/CuO (holes)</a:t>
            </a:r>
          </a:p>
        </p:txBody>
      </p:sp>
      <p:sp>
        <p:nvSpPr>
          <p:cNvPr id="101381" name="TextBox 6"/>
          <p:cNvSpPr txBox="1">
            <a:spLocks noChangeArrowheads="1"/>
          </p:cNvSpPr>
          <p:nvPr/>
        </p:nvSpPr>
        <p:spPr bwMode="auto">
          <a:xfrm>
            <a:off x="5041900" y="1295400"/>
            <a:ext cx="2976563" cy="369888"/>
          </a:xfrm>
          <a:prstGeom prst="rect">
            <a:avLst/>
          </a:prstGeom>
          <a:noFill/>
          <a:ln w="9525">
            <a:noFill/>
            <a:miter lim="800000"/>
            <a:headEnd/>
            <a:tailEnd/>
          </a:ln>
        </p:spPr>
        <p:txBody>
          <a:bodyPr wrap="none">
            <a:spAutoFit/>
          </a:bodyPr>
          <a:lstStyle/>
          <a:p>
            <a:r>
              <a:rPr lang="en-US" b="1"/>
              <a:t>q = -0.15 |e|/CuO (electrons)</a:t>
            </a:r>
          </a:p>
        </p:txBody>
      </p:sp>
      <p:sp>
        <p:nvSpPr>
          <p:cNvPr id="9" name="TextBox 8"/>
          <p:cNvSpPr txBox="1">
            <a:spLocks noChangeArrowheads="1"/>
          </p:cNvSpPr>
          <p:nvPr/>
        </p:nvSpPr>
        <p:spPr bwMode="auto">
          <a:xfrm>
            <a:off x="2151063" y="5346700"/>
            <a:ext cx="914400" cy="369888"/>
          </a:xfrm>
          <a:prstGeom prst="rect">
            <a:avLst/>
          </a:prstGeom>
          <a:noFill/>
          <a:ln w="9525">
            <a:noFill/>
            <a:miter lim="800000"/>
            <a:headEnd/>
            <a:tailEnd/>
          </a:ln>
        </p:spPr>
        <p:txBody>
          <a:bodyPr>
            <a:spAutoFit/>
          </a:bodyPr>
          <a:lstStyle/>
          <a:p>
            <a:pPr algn="ctr"/>
            <a:r>
              <a:rPr lang="en-US" b="1">
                <a:solidFill>
                  <a:srgbClr val="FF0000"/>
                </a:solidFill>
              </a:rPr>
              <a:t>≈ 43 °K</a:t>
            </a:r>
          </a:p>
        </p:txBody>
      </p:sp>
      <p:sp>
        <p:nvSpPr>
          <p:cNvPr id="10" name="TextBox 9"/>
          <p:cNvSpPr txBox="1"/>
          <p:nvPr/>
        </p:nvSpPr>
        <p:spPr>
          <a:xfrm>
            <a:off x="6096000" y="5334000"/>
            <a:ext cx="914400" cy="369888"/>
          </a:xfrm>
          <a:prstGeom prst="rect">
            <a:avLst/>
          </a:prstGeom>
          <a:noFill/>
        </p:spPr>
        <p:txBody>
          <a:bodyPr>
            <a:spAutoFit/>
          </a:bodyPr>
          <a:lstStyle/>
          <a:p>
            <a:pPr algn="ctr" fontAlgn="auto">
              <a:spcBef>
                <a:spcPts val="0"/>
              </a:spcBef>
              <a:spcAft>
                <a:spcPts val="0"/>
              </a:spcAft>
              <a:defRPr/>
            </a:pPr>
            <a:r>
              <a:rPr lang="en-US" b="1" dirty="0">
                <a:solidFill>
                  <a:schemeClr val="accent6">
                    <a:lumMod val="50000"/>
                  </a:schemeClr>
                </a:solidFill>
                <a:latin typeface="+mn-lt"/>
                <a:cs typeface="+mn-cs"/>
              </a:rPr>
              <a:t>≈ 25 °K</a:t>
            </a:r>
          </a:p>
        </p:txBody>
      </p:sp>
      <p:grpSp>
        <p:nvGrpSpPr>
          <p:cNvPr id="101384" name="Group 4"/>
          <p:cNvGrpSpPr>
            <a:grpSpLocks/>
          </p:cNvGrpSpPr>
          <p:nvPr/>
        </p:nvGrpSpPr>
        <p:grpSpPr bwMode="auto">
          <a:xfrm>
            <a:off x="76200" y="5849938"/>
            <a:ext cx="8991600" cy="703262"/>
            <a:chOff x="76200" y="5849294"/>
            <a:chExt cx="8991600" cy="703906"/>
          </a:xfrm>
        </p:grpSpPr>
        <p:sp>
          <p:nvSpPr>
            <p:cNvPr id="101385" name="TextBox 7"/>
            <p:cNvSpPr txBox="1">
              <a:spLocks noChangeArrowheads="1"/>
            </p:cNvSpPr>
            <p:nvPr/>
          </p:nvSpPr>
          <p:spPr bwMode="auto">
            <a:xfrm>
              <a:off x="76200" y="5906869"/>
              <a:ext cx="8991600" cy="646331"/>
            </a:xfrm>
            <a:prstGeom prst="rect">
              <a:avLst/>
            </a:prstGeom>
            <a:noFill/>
            <a:ln w="9525">
              <a:noFill/>
              <a:miter lim="800000"/>
              <a:headEnd/>
              <a:tailEnd/>
            </a:ln>
          </p:spPr>
          <p:txBody>
            <a:bodyPr>
              <a:spAutoFit/>
            </a:bodyPr>
            <a:lstStyle/>
            <a:p>
              <a:pPr algn="ctr"/>
              <a:r>
                <a:rPr lang="en-US" b="1"/>
                <a:t>Apply DFT to obtain              between electrons and phonons, followed by application of the Eliashberg-McMillan-Allen-Dynes formalism to find Tc:</a:t>
              </a:r>
            </a:p>
          </p:txBody>
        </p:sp>
        <p:pic>
          <p:nvPicPr>
            <p:cNvPr id="101386" name="Picture 4"/>
            <p:cNvPicPr>
              <a:picLocks noChangeAspect="1" noChangeArrowheads="1"/>
            </p:cNvPicPr>
            <p:nvPr/>
          </p:nvPicPr>
          <p:blipFill>
            <a:blip r:embed="rId4"/>
            <a:srcRect/>
            <a:stretch>
              <a:fillRect/>
            </a:stretch>
          </p:blipFill>
          <p:spPr bwMode="auto">
            <a:xfrm>
              <a:off x="2895600" y="5849294"/>
              <a:ext cx="667741" cy="468681"/>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2" descr="C:\Users\PAULMI~1\AppData\Local\Temp\scl1.PNG"/>
          <p:cNvPicPr>
            <a:picLocks noChangeAspect="1" noChangeArrowheads="1"/>
          </p:cNvPicPr>
          <p:nvPr/>
        </p:nvPicPr>
        <p:blipFill>
          <a:blip r:embed="rId2"/>
          <a:srcRect/>
          <a:stretch>
            <a:fillRect/>
          </a:stretch>
        </p:blipFill>
        <p:spPr bwMode="auto">
          <a:xfrm>
            <a:off x="63500" y="1295400"/>
            <a:ext cx="6794500" cy="5021263"/>
          </a:xfrm>
          <a:prstGeom prst="rect">
            <a:avLst/>
          </a:prstGeom>
          <a:noFill/>
          <a:ln w="9525">
            <a:noFill/>
            <a:miter lim="800000"/>
            <a:headEnd/>
            <a:tailEnd/>
          </a:ln>
        </p:spPr>
      </p:pic>
      <p:pic>
        <p:nvPicPr>
          <p:cNvPr id="104450" name="Picture 4" descr="C:\Users\PAULMI~1\AppData\Local\Temp\scl2.PNG"/>
          <p:cNvPicPr>
            <a:picLocks noChangeAspect="1" noChangeArrowheads="1"/>
          </p:cNvPicPr>
          <p:nvPr/>
        </p:nvPicPr>
        <p:blipFill>
          <a:blip r:embed="rId3"/>
          <a:srcRect/>
          <a:stretch>
            <a:fillRect/>
          </a:stretch>
        </p:blipFill>
        <p:spPr bwMode="auto">
          <a:xfrm>
            <a:off x="6721475" y="381000"/>
            <a:ext cx="2071688" cy="3103563"/>
          </a:xfrm>
          <a:prstGeom prst="rect">
            <a:avLst/>
          </a:prstGeom>
          <a:noFill/>
          <a:ln w="9525">
            <a:noFill/>
            <a:miter lim="800000"/>
            <a:headEnd/>
            <a:tailEnd/>
          </a:ln>
        </p:spPr>
      </p:pic>
      <p:sp>
        <p:nvSpPr>
          <p:cNvPr id="2" name="Oval 1"/>
          <p:cNvSpPr/>
          <p:nvPr/>
        </p:nvSpPr>
        <p:spPr>
          <a:xfrm>
            <a:off x="2438400" y="2667000"/>
            <a:ext cx="152400" cy="152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Oval 5"/>
          <p:cNvSpPr/>
          <p:nvPr/>
        </p:nvSpPr>
        <p:spPr>
          <a:xfrm>
            <a:off x="7194550" y="685800"/>
            <a:ext cx="152400" cy="152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4" name="Straight Connector 3"/>
          <p:cNvCxnSpPr>
            <a:endCxn id="2" idx="6"/>
          </p:cNvCxnSpPr>
          <p:nvPr/>
        </p:nvCxnSpPr>
        <p:spPr>
          <a:xfrm flipH="1">
            <a:off x="2590800" y="838200"/>
            <a:ext cx="4679950" cy="19050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4454" name="Title 4"/>
          <p:cNvSpPr>
            <a:spLocks noGrp="1"/>
          </p:cNvSpPr>
          <p:nvPr>
            <p:ph type="title"/>
          </p:nvPr>
        </p:nvSpPr>
        <p:spPr>
          <a:xfrm>
            <a:off x="152400" y="339725"/>
            <a:ext cx="6248400" cy="498475"/>
          </a:xfrm>
        </p:spPr>
        <p:txBody>
          <a:bodyPr/>
          <a:lstStyle/>
          <a:p>
            <a:r>
              <a:rPr lang="en-US" sz="2400" b="1" smtClean="0"/>
              <a:t>Opportunities to Exploit the Keystone XL Pipeline ROW for the Dual Transport of Chemical and Electrical Energy</a:t>
            </a:r>
          </a:p>
        </p:txBody>
      </p:sp>
      <p:grpSp>
        <p:nvGrpSpPr>
          <p:cNvPr id="104455" name="Group 7"/>
          <p:cNvGrpSpPr>
            <a:grpSpLocks/>
          </p:cNvGrpSpPr>
          <p:nvPr/>
        </p:nvGrpSpPr>
        <p:grpSpPr bwMode="auto">
          <a:xfrm>
            <a:off x="7086600" y="3581400"/>
            <a:ext cx="1876425" cy="3157538"/>
            <a:chOff x="4800600" y="576072"/>
            <a:chExt cx="1876425" cy="3157811"/>
          </a:xfrm>
        </p:grpSpPr>
        <p:pic>
          <p:nvPicPr>
            <p:cNvPr id="104456" name="Picture 6" descr="C:\Users\PAULMI~1\AppData\Local\Temp\scl3.jpg"/>
            <p:cNvPicPr>
              <a:picLocks noChangeAspect="1" noChangeArrowheads="1"/>
            </p:cNvPicPr>
            <p:nvPr/>
          </p:nvPicPr>
          <p:blipFill>
            <a:blip r:embed="rId4"/>
            <a:srcRect/>
            <a:stretch>
              <a:fillRect/>
            </a:stretch>
          </p:blipFill>
          <p:spPr bwMode="auto">
            <a:xfrm>
              <a:off x="4800600" y="943737"/>
              <a:ext cx="1876425" cy="1857375"/>
            </a:xfrm>
            <a:prstGeom prst="rect">
              <a:avLst/>
            </a:prstGeom>
            <a:noFill/>
            <a:ln w="9525">
              <a:noFill/>
              <a:miter lim="800000"/>
              <a:headEnd/>
              <a:tailEnd/>
            </a:ln>
          </p:spPr>
        </p:pic>
        <p:sp>
          <p:nvSpPr>
            <p:cNvPr id="104457" name="TextBox 9"/>
            <p:cNvSpPr txBox="1">
              <a:spLocks noChangeArrowheads="1"/>
            </p:cNvSpPr>
            <p:nvPr/>
          </p:nvSpPr>
          <p:spPr bwMode="auto">
            <a:xfrm>
              <a:off x="5153025" y="576072"/>
              <a:ext cx="1143000" cy="338554"/>
            </a:xfrm>
            <a:prstGeom prst="rect">
              <a:avLst/>
            </a:prstGeom>
            <a:noFill/>
            <a:ln w="9525">
              <a:noFill/>
              <a:miter lim="800000"/>
              <a:headEnd/>
              <a:tailEnd/>
            </a:ln>
          </p:spPr>
          <p:txBody>
            <a:bodyPr>
              <a:spAutoFit/>
            </a:bodyPr>
            <a:lstStyle/>
            <a:p>
              <a:pPr algn="ctr"/>
              <a:r>
                <a:rPr lang="en-US" sz="1600">
                  <a:solidFill>
                    <a:srgbClr val="FF0000"/>
                  </a:solidFill>
                  <a:latin typeface="Calibri" pitchFamily="34" charset="0"/>
                </a:rPr>
                <a:t>Smart Grid</a:t>
              </a:r>
            </a:p>
          </p:txBody>
        </p:sp>
        <p:sp>
          <p:nvSpPr>
            <p:cNvPr id="104458" name="TextBox 10"/>
            <p:cNvSpPr txBox="1">
              <a:spLocks noChangeArrowheads="1"/>
            </p:cNvSpPr>
            <p:nvPr/>
          </p:nvSpPr>
          <p:spPr bwMode="auto">
            <a:xfrm>
              <a:off x="4910137" y="2779776"/>
              <a:ext cx="1766888" cy="954107"/>
            </a:xfrm>
            <a:prstGeom prst="rect">
              <a:avLst/>
            </a:prstGeom>
            <a:noFill/>
            <a:ln w="9525">
              <a:noFill/>
              <a:miter lim="800000"/>
              <a:headEnd/>
              <a:tailEnd/>
            </a:ln>
          </p:spPr>
          <p:txBody>
            <a:bodyPr>
              <a:spAutoFit/>
            </a:bodyPr>
            <a:lstStyle/>
            <a:p>
              <a:pPr algn="ctr"/>
              <a:r>
                <a:rPr lang="en-US" sz="1400">
                  <a:solidFill>
                    <a:srgbClr val="0070C0"/>
                  </a:solidFill>
                  <a:latin typeface="Calibri" pitchFamily="34" charset="0"/>
                </a:rPr>
                <a:t>Fraternal Twins</a:t>
              </a:r>
            </a:p>
            <a:p>
              <a:pPr algn="ctr"/>
              <a:r>
                <a:rPr lang="en-US" sz="1400">
                  <a:solidFill>
                    <a:srgbClr val="000000"/>
                  </a:solidFill>
                  <a:latin typeface="Calibri" pitchFamily="34" charset="0"/>
                </a:rPr>
                <a:t>2013 P. M. Grant’s Editorial in Smart Grid News</a:t>
              </a:r>
            </a:p>
          </p:txBody>
        </p:sp>
      </p:gr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itle 1"/>
          <p:cNvSpPr>
            <a:spLocks noGrp="1"/>
          </p:cNvSpPr>
          <p:nvPr>
            <p:ph type="title" idx="4294967295"/>
          </p:nvPr>
        </p:nvSpPr>
        <p:spPr>
          <a:xfrm>
            <a:off x="76200" y="0"/>
            <a:ext cx="9067800" cy="1143000"/>
          </a:xfrm>
        </p:spPr>
        <p:txBody>
          <a:bodyPr/>
          <a:lstStyle/>
          <a:p>
            <a:pPr eaLnBrk="1" hangingPunct="1"/>
            <a:r>
              <a:rPr lang="en-US" sz="3600" smtClean="0"/>
              <a:t>Selected Popular Articles</a:t>
            </a:r>
            <a:br>
              <a:rPr lang="en-US" sz="3600" smtClean="0"/>
            </a:br>
            <a:r>
              <a:rPr lang="en-US" sz="3600" smtClean="0"/>
              <a:t> (IBM, EPRI, W2AGZ)</a:t>
            </a:r>
          </a:p>
        </p:txBody>
      </p:sp>
      <p:sp>
        <p:nvSpPr>
          <p:cNvPr id="105474" name="Content Placeholder 2"/>
          <p:cNvSpPr>
            <a:spLocks noGrp="1"/>
          </p:cNvSpPr>
          <p:nvPr>
            <p:ph idx="4294967295"/>
          </p:nvPr>
        </p:nvSpPr>
        <p:spPr>
          <a:xfrm>
            <a:off x="457200" y="1295400"/>
            <a:ext cx="8229600" cy="4525963"/>
          </a:xfrm>
        </p:spPr>
        <p:txBody>
          <a:bodyPr/>
          <a:lstStyle/>
          <a:p>
            <a:pPr eaLnBrk="1" hangingPunct="1">
              <a:lnSpc>
                <a:spcPct val="90000"/>
              </a:lnSpc>
            </a:pPr>
            <a:r>
              <a:rPr lang="en-US" sz="3000" smtClean="0"/>
              <a:t>Do-it-yourself Superconductors </a:t>
            </a:r>
            <a:r>
              <a:rPr lang="en-US" sz="2000" smtClean="0"/>
              <a:t>(</a:t>
            </a:r>
            <a:r>
              <a:rPr lang="en-US" sz="2000" i="1" smtClean="0"/>
              <a:t>New Scientist, 1987</a:t>
            </a:r>
            <a:r>
              <a:rPr lang="en-US" sz="2800" smtClean="0"/>
              <a:t>)</a:t>
            </a:r>
          </a:p>
          <a:p>
            <a:pPr eaLnBrk="1" hangingPunct="1">
              <a:lnSpc>
                <a:spcPct val="90000"/>
              </a:lnSpc>
            </a:pPr>
            <a:r>
              <a:rPr lang="en-US" sz="3000" smtClean="0"/>
              <a:t>HTSC: Four Years Since Bednorz &amp; Mueller </a:t>
            </a:r>
            <a:r>
              <a:rPr lang="en-US" sz="2000" smtClean="0"/>
              <a:t>(</a:t>
            </a:r>
            <a:r>
              <a:rPr lang="en-US" sz="2000" i="1" smtClean="0"/>
              <a:t>Advanced Materials, 1990</a:t>
            </a:r>
            <a:r>
              <a:rPr lang="en-US" sz="2000" smtClean="0"/>
              <a:t>)</a:t>
            </a:r>
          </a:p>
          <a:p>
            <a:pPr eaLnBrk="1" hangingPunct="1">
              <a:lnSpc>
                <a:spcPct val="90000"/>
              </a:lnSpc>
            </a:pPr>
            <a:r>
              <a:rPr lang="en-US" sz="3000" smtClean="0"/>
              <a:t>Another December Revolution? </a:t>
            </a:r>
            <a:r>
              <a:rPr lang="en-US" sz="2000" smtClean="0"/>
              <a:t>(</a:t>
            </a:r>
            <a:r>
              <a:rPr lang="en-US" sz="2000" i="1" smtClean="0"/>
              <a:t>Nature, 1994</a:t>
            </a:r>
            <a:r>
              <a:rPr lang="en-US" sz="2000" smtClean="0"/>
              <a:t>)</a:t>
            </a:r>
          </a:p>
          <a:p>
            <a:pPr eaLnBrk="1" hangingPunct="1">
              <a:lnSpc>
                <a:spcPct val="90000"/>
              </a:lnSpc>
            </a:pPr>
            <a:r>
              <a:rPr lang="en-US" sz="3000" smtClean="0"/>
              <a:t>Researchers Find Extraordinarily High-Tc in Bio-Inspired Nanopolymer </a:t>
            </a:r>
            <a:r>
              <a:rPr lang="en-US" sz="2000" smtClean="0"/>
              <a:t>(</a:t>
            </a:r>
            <a:r>
              <a:rPr lang="en-US" sz="2000" i="1" smtClean="0"/>
              <a:t>Physics Today, 1998 (or 2028?) </a:t>
            </a:r>
            <a:r>
              <a:rPr lang="en-US" sz="2000" smtClean="0"/>
              <a:t>)</a:t>
            </a:r>
          </a:p>
          <a:p>
            <a:pPr eaLnBrk="1" hangingPunct="1">
              <a:lnSpc>
                <a:spcPct val="90000"/>
              </a:lnSpc>
            </a:pPr>
            <a:r>
              <a:rPr lang="en-US" sz="3000" smtClean="0"/>
              <a:t>Is a Bell Tolling for Bell Labs? </a:t>
            </a:r>
            <a:r>
              <a:rPr lang="en-US" sz="2000" smtClean="0"/>
              <a:t>(</a:t>
            </a:r>
            <a:r>
              <a:rPr lang="en-US" sz="2000" i="1" smtClean="0"/>
              <a:t>Nature, 2002</a:t>
            </a:r>
            <a:r>
              <a:rPr lang="en-US" sz="2000" smtClean="0"/>
              <a:t>)</a:t>
            </a:r>
          </a:p>
          <a:p>
            <a:pPr eaLnBrk="1" hangingPunct="1">
              <a:lnSpc>
                <a:spcPct val="90000"/>
              </a:lnSpc>
            </a:pPr>
            <a:r>
              <a:rPr lang="en-US" sz="3000" smtClean="0"/>
              <a:t>Hydrogen Lifts Off – With a Heavy Load </a:t>
            </a:r>
            <a:r>
              <a:rPr lang="en-US" sz="2000" smtClean="0"/>
              <a:t>(</a:t>
            </a:r>
            <a:r>
              <a:rPr lang="en-US" sz="2000" i="1" smtClean="0"/>
              <a:t>Nature, 2003</a:t>
            </a:r>
            <a:r>
              <a:rPr lang="en-US" sz="2000" smtClean="0"/>
              <a:t>)</a:t>
            </a:r>
          </a:p>
          <a:p>
            <a:pPr eaLnBrk="1" hangingPunct="1">
              <a:lnSpc>
                <a:spcPct val="90000"/>
              </a:lnSpc>
            </a:pPr>
            <a:r>
              <a:rPr lang="en-US" sz="3000" smtClean="0"/>
              <a:t>A Worthy Hero for Boys and Men </a:t>
            </a:r>
            <a:r>
              <a:rPr lang="en-US" sz="2000" smtClean="0"/>
              <a:t>(</a:t>
            </a:r>
            <a:r>
              <a:rPr lang="en-US" sz="2000" i="1" smtClean="0"/>
              <a:t>San Jose Mercury News, 1999</a:t>
            </a:r>
            <a:r>
              <a:rPr lang="en-US" sz="2000" smtClean="0"/>
              <a:t>)</a:t>
            </a:r>
            <a:endParaRPr lang="en-US" sz="3000" smtClean="0"/>
          </a:p>
          <a:p>
            <a:pPr eaLnBrk="1" hangingPunct="1">
              <a:lnSpc>
                <a:spcPct val="90000"/>
              </a:lnSpc>
            </a:pPr>
            <a:endParaRPr lang="en-US" sz="3000" smtClean="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itle 1"/>
          <p:cNvSpPr>
            <a:spLocks noGrp="1"/>
          </p:cNvSpPr>
          <p:nvPr>
            <p:ph type="title"/>
          </p:nvPr>
        </p:nvSpPr>
        <p:spPr>
          <a:xfrm>
            <a:off x="457200" y="0"/>
            <a:ext cx="8229600" cy="1143000"/>
          </a:xfrm>
        </p:spPr>
        <p:txBody>
          <a:bodyPr/>
          <a:lstStyle/>
          <a:p>
            <a:r>
              <a:rPr lang="en-US" smtClean="0"/>
              <a:t>The Take-Home...</a:t>
            </a:r>
          </a:p>
        </p:txBody>
      </p:sp>
      <p:sp>
        <p:nvSpPr>
          <p:cNvPr id="3" name="TextBox 2"/>
          <p:cNvSpPr txBox="1">
            <a:spLocks noChangeArrowheads="1"/>
          </p:cNvSpPr>
          <p:nvPr/>
        </p:nvSpPr>
        <p:spPr bwMode="auto">
          <a:xfrm>
            <a:off x="685800" y="1447800"/>
            <a:ext cx="7696200" cy="1754188"/>
          </a:xfrm>
          <a:prstGeom prst="rect">
            <a:avLst/>
          </a:prstGeom>
          <a:noFill/>
          <a:ln w="9525">
            <a:noFill/>
            <a:miter lim="800000"/>
            <a:headEnd/>
            <a:tailEnd/>
          </a:ln>
        </p:spPr>
        <p:txBody>
          <a:bodyPr>
            <a:spAutoFit/>
          </a:bodyPr>
          <a:lstStyle/>
          <a:p>
            <a:pPr algn="ctr"/>
            <a:r>
              <a:rPr lang="en-US" sz="3600"/>
              <a:t>Wisdom gained (</a:t>
            </a:r>
            <a:r>
              <a:rPr lang="en-US" sz="3600" i="1" u="sng"/>
              <a:t>so far</a:t>
            </a:r>
            <a:r>
              <a:rPr lang="en-US" sz="3600"/>
              <a:t>!) from a lifetime career in </a:t>
            </a:r>
          </a:p>
          <a:p>
            <a:pPr algn="ctr"/>
            <a:r>
              <a:rPr lang="en-US" sz="3600"/>
              <a:t>Industrial and Applied Physics...</a:t>
            </a:r>
          </a:p>
        </p:txBody>
      </p:sp>
      <p:sp>
        <p:nvSpPr>
          <p:cNvPr id="4" name="Down Arrow 3"/>
          <p:cNvSpPr/>
          <p:nvPr/>
        </p:nvSpPr>
        <p:spPr>
          <a:xfrm>
            <a:off x="4114800" y="3810000"/>
            <a:ext cx="838200" cy="19050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6" name="Rectangle 2"/>
          <p:cNvSpPr>
            <a:spLocks noGrp="1" noChangeArrowheads="1"/>
          </p:cNvSpPr>
          <p:nvPr>
            <p:ph type="title" idx="4294967295"/>
          </p:nvPr>
        </p:nvSpPr>
        <p:spPr>
          <a:xfrm>
            <a:off x="304800" y="152400"/>
            <a:ext cx="8686800" cy="1143000"/>
          </a:xfrm>
        </p:spPr>
        <p:txBody>
          <a:bodyPr/>
          <a:lstStyle/>
          <a:p>
            <a:pPr eaLnBrk="1" hangingPunct="1"/>
            <a:r>
              <a:rPr lang="en-US" altLang="en-US" smtClean="0"/>
              <a:t>“You can’t always get what you want…”</a:t>
            </a:r>
          </a:p>
        </p:txBody>
      </p:sp>
      <p:graphicFrame>
        <p:nvGraphicFramePr>
          <p:cNvPr id="2105" name="Object 57"/>
          <p:cNvGraphicFramePr>
            <a:graphicFrameLocks noChangeAspect="1"/>
          </p:cNvGraphicFramePr>
          <p:nvPr/>
        </p:nvGraphicFramePr>
        <p:xfrm>
          <a:off x="609600" y="1624013"/>
          <a:ext cx="7924800" cy="4929187"/>
        </p:xfrm>
        <a:graphic>
          <a:graphicData uri="http://schemas.openxmlformats.org/presentationml/2006/ole">
            <mc:AlternateContent xmlns:mc="http://schemas.openxmlformats.org/markup-compatibility/2006">
              <mc:Choice xmlns:v="urn:schemas-microsoft-com:vml" Requires="v">
                <p:oleObj spid="_x0000_s2123" name="Photo Editor Photo" r:id="rId4" imgW="2619048" imgH="1628571" progId="">
                  <p:embed/>
                </p:oleObj>
              </mc:Choice>
              <mc:Fallback>
                <p:oleObj name="Photo Editor Photo" r:id="rId4" imgW="2619048" imgH="1628571" progId="">
                  <p:embed/>
                  <p:pic>
                    <p:nvPicPr>
                      <p:cNvPr id="0" name="Picture 5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1624013"/>
                        <a:ext cx="7924800" cy="49291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9" name="Rectangle 2"/>
          <p:cNvSpPr>
            <a:spLocks noGrp="1" noChangeArrowheads="1"/>
          </p:cNvSpPr>
          <p:nvPr>
            <p:ph type="title" idx="4294967295"/>
          </p:nvPr>
        </p:nvSpPr>
        <p:spPr>
          <a:xfrm>
            <a:off x="990600" y="76200"/>
            <a:ext cx="8001000" cy="1143000"/>
          </a:xfrm>
        </p:spPr>
        <p:txBody>
          <a:bodyPr/>
          <a:lstStyle/>
          <a:p>
            <a:pPr eaLnBrk="1" hangingPunct="1"/>
            <a:r>
              <a:rPr lang="en-US" altLang="en-US" smtClean="0"/>
              <a:t>“…you get what you need!”</a:t>
            </a:r>
          </a:p>
        </p:txBody>
      </p:sp>
      <p:graphicFrame>
        <p:nvGraphicFramePr>
          <p:cNvPr id="3128" name="Object 56"/>
          <p:cNvGraphicFramePr>
            <a:graphicFrameLocks noChangeAspect="1"/>
          </p:cNvGraphicFramePr>
          <p:nvPr/>
        </p:nvGraphicFramePr>
        <p:xfrm>
          <a:off x="1066800" y="1133475"/>
          <a:ext cx="6858000" cy="5572125"/>
        </p:xfrm>
        <a:graphic>
          <a:graphicData uri="http://schemas.openxmlformats.org/presentationml/2006/ole">
            <mc:AlternateContent xmlns:mc="http://schemas.openxmlformats.org/markup-compatibility/2006">
              <mc:Choice xmlns:v="urn:schemas-microsoft-com:vml" Requires="v">
                <p:oleObj spid="_x0000_s3146" name="Photo Editor Photo" r:id="rId4" imgW="3809524" imgH="3095238" progId="">
                  <p:embed/>
                </p:oleObj>
              </mc:Choice>
              <mc:Fallback>
                <p:oleObj name="Photo Editor Photo" r:id="rId4" imgW="3809524" imgH="3095238" progId="">
                  <p:embed/>
                  <p:pic>
                    <p:nvPicPr>
                      <p:cNvPr id="0" name="Picture 5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1133475"/>
                        <a:ext cx="6858000" cy="5572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3" cstate="print"/>
          <a:srcRect/>
          <a:stretch>
            <a:fillRect/>
          </a:stretch>
        </p:blipFill>
        <p:spPr bwMode="auto">
          <a:xfrm>
            <a:off x="4142906" y="457200"/>
            <a:ext cx="4696294" cy="5562600"/>
          </a:xfrm>
          <a:prstGeom prst="rect">
            <a:avLst/>
          </a:prstGeom>
          <a:noFill/>
          <a:ln w="9525">
            <a:noFill/>
            <a:miter lim="800000"/>
            <a:headEnd/>
            <a:tailEnd/>
          </a:ln>
        </p:spPr>
      </p:pic>
      <p:sp>
        <p:nvSpPr>
          <p:cNvPr id="3" name="TextBox 2"/>
          <p:cNvSpPr txBox="1"/>
          <p:nvPr/>
        </p:nvSpPr>
        <p:spPr>
          <a:xfrm>
            <a:off x="228600" y="494942"/>
            <a:ext cx="3581400" cy="1477328"/>
          </a:xfrm>
          <a:prstGeom prst="rect">
            <a:avLst/>
          </a:prstGeom>
          <a:solidFill>
            <a:schemeClr val="bg1"/>
          </a:solidFill>
          <a:ln>
            <a:solidFill>
              <a:schemeClr val="bg1">
                <a:lumMod val="85000"/>
              </a:schemeClr>
            </a:solidFill>
          </a:ln>
          <a:effectLst>
            <a:outerShdw blurRad="50800" dist="38100" dir="5400000" algn="t" rotWithShape="0">
              <a:prstClr val="black">
                <a:alpha val="40000"/>
              </a:prstClr>
            </a:outerShdw>
          </a:effectLst>
        </p:spPr>
        <p:txBody>
          <a:bodyPr wrap="square" rtlCol="0">
            <a:spAutoFit/>
          </a:bodyPr>
          <a:lstStyle/>
          <a:p>
            <a:r>
              <a:rPr lang="en-US" dirty="0">
                <a:solidFill>
                  <a:prstClr val="black"/>
                </a:solidFill>
              </a:rPr>
              <a:t>Not only does the private sector provide the largest number of jobs for physics PhDs, it also provides the highest-paying jobs, with a starting salary of </a:t>
            </a:r>
            <a:r>
              <a:rPr lang="en-US" dirty="0">
                <a:solidFill>
                  <a:srgbClr val="FF0000"/>
                </a:solidFill>
              </a:rPr>
              <a:t>$90K</a:t>
            </a:r>
          </a:p>
        </p:txBody>
      </p:sp>
      <p:sp>
        <p:nvSpPr>
          <p:cNvPr id="4" name="TextBox 3"/>
          <p:cNvSpPr txBox="1"/>
          <p:nvPr/>
        </p:nvSpPr>
        <p:spPr>
          <a:xfrm>
            <a:off x="228600" y="2429470"/>
            <a:ext cx="3733800" cy="923330"/>
          </a:xfrm>
          <a:prstGeom prst="rect">
            <a:avLst/>
          </a:prstGeom>
          <a:solidFill>
            <a:schemeClr val="bg1"/>
          </a:solidFill>
          <a:ln>
            <a:solidFill>
              <a:schemeClr val="bg1">
                <a:lumMod val="85000"/>
              </a:schemeClr>
            </a:solidFill>
          </a:ln>
          <a:effectLst>
            <a:outerShdw blurRad="50800" dist="38100" dir="5400000" algn="t" rotWithShape="0">
              <a:prstClr val="black">
                <a:alpha val="40000"/>
              </a:prstClr>
            </a:outerShdw>
          </a:effectLst>
        </p:spPr>
        <p:txBody>
          <a:bodyPr wrap="square" rtlCol="0">
            <a:spAutoFit/>
          </a:bodyPr>
          <a:lstStyle/>
          <a:p>
            <a:r>
              <a:rPr lang="en-US" dirty="0">
                <a:solidFill>
                  <a:prstClr val="black"/>
                </a:solidFill>
              </a:rPr>
              <a:t>By comparison, average typical starting salaries at Universities and 4-year colleges is around $50K…</a:t>
            </a:r>
            <a:endParaRPr lang="en-US" dirty="0">
              <a:solidFill>
                <a:srgbClr val="FF0000"/>
              </a:solidFill>
            </a:endParaRPr>
          </a:p>
        </p:txBody>
      </p:sp>
      <p:sp>
        <p:nvSpPr>
          <p:cNvPr id="5" name="TextBox 4"/>
          <p:cNvSpPr txBox="1"/>
          <p:nvPr/>
        </p:nvSpPr>
        <p:spPr>
          <a:xfrm>
            <a:off x="228600" y="3877270"/>
            <a:ext cx="3581400" cy="923330"/>
          </a:xfrm>
          <a:prstGeom prst="rect">
            <a:avLst/>
          </a:prstGeom>
          <a:solidFill>
            <a:schemeClr val="bg1"/>
          </a:solidFill>
          <a:ln>
            <a:solidFill>
              <a:schemeClr val="bg1">
                <a:lumMod val="85000"/>
              </a:schemeClr>
            </a:solidFill>
          </a:ln>
          <a:effectLst>
            <a:outerShdw blurRad="50800" dist="38100" dir="5400000" algn="t" rotWithShape="0">
              <a:prstClr val="black">
                <a:alpha val="40000"/>
              </a:prstClr>
            </a:outerShdw>
          </a:effectLst>
        </p:spPr>
        <p:txBody>
          <a:bodyPr wrap="square" rtlCol="0">
            <a:spAutoFit/>
          </a:bodyPr>
          <a:lstStyle/>
          <a:p>
            <a:r>
              <a:rPr lang="en-US" dirty="0">
                <a:solidFill>
                  <a:prstClr val="black"/>
                </a:solidFill>
              </a:rPr>
              <a:t>…and a University </a:t>
            </a:r>
            <a:r>
              <a:rPr lang="en-US" dirty="0" err="1">
                <a:solidFill>
                  <a:prstClr val="black"/>
                </a:solidFill>
              </a:rPr>
              <a:t>postdoc</a:t>
            </a:r>
            <a:r>
              <a:rPr lang="en-US" dirty="0">
                <a:solidFill>
                  <a:prstClr val="black"/>
                </a:solidFill>
              </a:rPr>
              <a:t> position typically offers between $40K and $50K.</a:t>
            </a:r>
            <a:endParaRPr lang="en-US" dirty="0">
              <a:solidFill>
                <a:srgbClr val="FF0000"/>
              </a:solidFill>
            </a:endParaRPr>
          </a:p>
        </p:txBody>
      </p:sp>
      <p:sp>
        <p:nvSpPr>
          <p:cNvPr id="7" name="TextBox 6"/>
          <p:cNvSpPr txBox="1"/>
          <p:nvPr/>
        </p:nvSpPr>
        <p:spPr>
          <a:xfrm>
            <a:off x="1066800" y="5257800"/>
            <a:ext cx="2667000" cy="1200329"/>
          </a:xfrm>
          <a:prstGeom prst="rect">
            <a:avLst/>
          </a:prstGeom>
          <a:noFill/>
        </p:spPr>
        <p:txBody>
          <a:bodyPr wrap="square" rtlCol="0">
            <a:spAutoFit/>
          </a:bodyPr>
          <a:lstStyle/>
          <a:p>
            <a:r>
              <a:rPr lang="en-US" b="1" dirty="0">
                <a:solidFill>
                  <a:srgbClr val="FF0000"/>
                </a:solidFill>
              </a:rPr>
              <a:t>So, the private sector also offers well-paying employment to Physics PhDs.</a:t>
            </a:r>
          </a:p>
        </p:txBody>
      </p:sp>
      <p:sp>
        <p:nvSpPr>
          <p:cNvPr id="8" name="Oval 7"/>
          <p:cNvSpPr/>
          <p:nvPr/>
        </p:nvSpPr>
        <p:spPr>
          <a:xfrm>
            <a:off x="7315200" y="990600"/>
            <a:ext cx="1371600" cy="6858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341852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par>
                          <p:cTn id="12" fill="hold">
                            <p:stCondLst>
                              <p:cond delay="2000"/>
                            </p:stCondLst>
                            <p:childTnLst>
                              <p:par>
                                <p:cTn id="13" presetID="10" presetClass="entr" presetSubtype="0" fill="hold" grpId="0" nodeType="afterEffect">
                                  <p:stCondLst>
                                    <p:cond delay="20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3"/>
          <p:cNvSpPr>
            <a:spLocks noGrp="1"/>
          </p:cNvSpPr>
          <p:nvPr>
            <p:ph type="title"/>
          </p:nvPr>
        </p:nvSpPr>
        <p:spPr>
          <a:xfrm>
            <a:off x="457200" y="0"/>
            <a:ext cx="8229600" cy="1143000"/>
          </a:xfrm>
        </p:spPr>
        <p:txBody>
          <a:bodyPr/>
          <a:lstStyle/>
          <a:p>
            <a:r>
              <a:rPr lang="en-US" smtClean="0"/>
              <a:t>Three Famous Applied Physicists</a:t>
            </a:r>
          </a:p>
        </p:txBody>
      </p:sp>
      <p:pic>
        <p:nvPicPr>
          <p:cNvPr id="55298" name="Picture 2"/>
          <p:cNvPicPr>
            <a:picLocks noChangeAspect="1" noChangeArrowheads="1"/>
          </p:cNvPicPr>
          <p:nvPr/>
        </p:nvPicPr>
        <p:blipFill>
          <a:blip r:embed="rId2"/>
          <a:srcRect/>
          <a:stretch>
            <a:fillRect/>
          </a:stretch>
        </p:blipFill>
        <p:spPr bwMode="auto">
          <a:xfrm>
            <a:off x="3524250" y="990600"/>
            <a:ext cx="1828800" cy="2286000"/>
          </a:xfrm>
          <a:prstGeom prst="rect">
            <a:avLst/>
          </a:prstGeom>
          <a:noFill/>
          <a:ln w="9525">
            <a:noFill/>
            <a:miter lim="800000"/>
            <a:headEnd/>
            <a:tailEnd/>
          </a:ln>
        </p:spPr>
      </p:pic>
      <p:pic>
        <p:nvPicPr>
          <p:cNvPr id="55299" name="Picture 4"/>
          <p:cNvPicPr>
            <a:picLocks noChangeAspect="1" noChangeArrowheads="1"/>
          </p:cNvPicPr>
          <p:nvPr/>
        </p:nvPicPr>
        <p:blipFill>
          <a:blip r:embed="rId3"/>
          <a:srcRect/>
          <a:stretch>
            <a:fillRect/>
          </a:stretch>
        </p:blipFill>
        <p:spPr bwMode="auto">
          <a:xfrm>
            <a:off x="6324600" y="990600"/>
            <a:ext cx="1885950" cy="2286000"/>
          </a:xfrm>
          <a:prstGeom prst="rect">
            <a:avLst/>
          </a:prstGeom>
          <a:noFill/>
          <a:ln w="9525">
            <a:noFill/>
            <a:miter lim="800000"/>
            <a:headEnd/>
            <a:tailEnd/>
          </a:ln>
        </p:spPr>
      </p:pic>
      <p:pic>
        <p:nvPicPr>
          <p:cNvPr id="55300" name="Picture 5"/>
          <p:cNvPicPr>
            <a:picLocks noChangeAspect="1" noChangeArrowheads="1"/>
          </p:cNvPicPr>
          <p:nvPr/>
        </p:nvPicPr>
        <p:blipFill>
          <a:blip r:embed="rId4"/>
          <a:srcRect/>
          <a:stretch>
            <a:fillRect/>
          </a:stretch>
        </p:blipFill>
        <p:spPr bwMode="auto">
          <a:xfrm>
            <a:off x="744538" y="990600"/>
            <a:ext cx="1771650" cy="2286000"/>
          </a:xfrm>
          <a:prstGeom prst="rect">
            <a:avLst/>
          </a:prstGeom>
          <a:noFill/>
          <a:ln w="9525">
            <a:noFill/>
            <a:miter lim="800000"/>
            <a:headEnd/>
            <a:tailEnd/>
          </a:ln>
        </p:spPr>
      </p:pic>
      <p:sp>
        <p:nvSpPr>
          <p:cNvPr id="55301" name="TextBox 4"/>
          <p:cNvSpPr txBox="1">
            <a:spLocks noChangeArrowheads="1"/>
          </p:cNvSpPr>
          <p:nvPr/>
        </p:nvSpPr>
        <p:spPr bwMode="auto">
          <a:xfrm>
            <a:off x="636588" y="3276600"/>
            <a:ext cx="1998662" cy="369888"/>
          </a:xfrm>
          <a:prstGeom prst="rect">
            <a:avLst/>
          </a:prstGeom>
          <a:solidFill>
            <a:schemeClr val="bg1"/>
          </a:solidFill>
          <a:ln w="9525">
            <a:noFill/>
            <a:miter lim="800000"/>
            <a:headEnd/>
            <a:tailEnd/>
          </a:ln>
        </p:spPr>
        <p:txBody>
          <a:bodyPr>
            <a:spAutoFit/>
          </a:bodyPr>
          <a:lstStyle/>
          <a:p>
            <a:pPr algn="ctr"/>
            <a:r>
              <a:rPr lang="en-US">
                <a:latin typeface="Calibri" pitchFamily="34" charset="0"/>
              </a:rPr>
              <a:t>Scottish-American</a:t>
            </a:r>
          </a:p>
        </p:txBody>
      </p:sp>
      <p:sp>
        <p:nvSpPr>
          <p:cNvPr id="55302" name="TextBox 9"/>
          <p:cNvSpPr txBox="1">
            <a:spLocks noChangeArrowheads="1"/>
          </p:cNvSpPr>
          <p:nvPr/>
        </p:nvSpPr>
        <p:spPr bwMode="auto">
          <a:xfrm>
            <a:off x="3429000" y="3276600"/>
            <a:ext cx="1998663" cy="369888"/>
          </a:xfrm>
          <a:prstGeom prst="rect">
            <a:avLst/>
          </a:prstGeom>
          <a:solidFill>
            <a:schemeClr val="bg1"/>
          </a:solidFill>
          <a:ln w="9525">
            <a:noFill/>
            <a:miter lim="800000"/>
            <a:headEnd/>
            <a:tailEnd/>
          </a:ln>
        </p:spPr>
        <p:txBody>
          <a:bodyPr>
            <a:spAutoFit/>
          </a:bodyPr>
          <a:lstStyle/>
          <a:p>
            <a:pPr algn="ctr"/>
            <a:r>
              <a:rPr lang="en-US">
                <a:latin typeface="Calibri" pitchFamily="34" charset="0"/>
              </a:rPr>
              <a:t>English</a:t>
            </a:r>
          </a:p>
        </p:txBody>
      </p:sp>
      <p:sp>
        <p:nvSpPr>
          <p:cNvPr id="55303" name="TextBox 10"/>
          <p:cNvSpPr txBox="1">
            <a:spLocks noChangeArrowheads="1"/>
          </p:cNvSpPr>
          <p:nvPr/>
        </p:nvSpPr>
        <p:spPr bwMode="auto">
          <a:xfrm>
            <a:off x="6270625" y="3287713"/>
            <a:ext cx="1997075" cy="369887"/>
          </a:xfrm>
          <a:prstGeom prst="rect">
            <a:avLst/>
          </a:prstGeom>
          <a:solidFill>
            <a:schemeClr val="bg1"/>
          </a:solidFill>
          <a:ln w="9525">
            <a:noFill/>
            <a:miter lim="800000"/>
            <a:headEnd/>
            <a:tailEnd/>
          </a:ln>
        </p:spPr>
        <p:txBody>
          <a:bodyPr>
            <a:spAutoFit/>
          </a:bodyPr>
          <a:lstStyle/>
          <a:p>
            <a:pPr algn="ctr"/>
            <a:r>
              <a:rPr lang="en-US">
                <a:latin typeface="Calibri" pitchFamily="34" charset="0"/>
              </a:rPr>
              <a:t>Irish-born</a:t>
            </a:r>
          </a:p>
        </p:txBody>
      </p:sp>
      <p:sp>
        <p:nvSpPr>
          <p:cNvPr id="13" name="TextBox 12"/>
          <p:cNvSpPr txBox="1">
            <a:spLocks noChangeArrowheads="1"/>
          </p:cNvSpPr>
          <p:nvPr/>
        </p:nvSpPr>
        <p:spPr bwMode="auto">
          <a:xfrm>
            <a:off x="619125" y="3276600"/>
            <a:ext cx="1998663" cy="369888"/>
          </a:xfrm>
          <a:prstGeom prst="rect">
            <a:avLst/>
          </a:prstGeom>
          <a:solidFill>
            <a:schemeClr val="bg1"/>
          </a:solidFill>
          <a:ln w="9525">
            <a:noFill/>
            <a:miter lim="800000"/>
            <a:headEnd/>
            <a:tailEnd/>
          </a:ln>
        </p:spPr>
        <p:txBody>
          <a:bodyPr>
            <a:spAutoFit/>
          </a:bodyPr>
          <a:lstStyle/>
          <a:p>
            <a:pPr algn="ctr"/>
            <a:r>
              <a:rPr lang="en-US">
                <a:latin typeface="Calibri" pitchFamily="34" charset="0"/>
              </a:rPr>
              <a:t>Joseph Henry</a:t>
            </a:r>
          </a:p>
        </p:txBody>
      </p:sp>
      <p:sp>
        <p:nvSpPr>
          <p:cNvPr id="14" name="TextBox 13"/>
          <p:cNvSpPr txBox="1">
            <a:spLocks noChangeArrowheads="1"/>
          </p:cNvSpPr>
          <p:nvPr/>
        </p:nvSpPr>
        <p:spPr bwMode="auto">
          <a:xfrm>
            <a:off x="3452813" y="3287713"/>
            <a:ext cx="1997075" cy="369887"/>
          </a:xfrm>
          <a:prstGeom prst="rect">
            <a:avLst/>
          </a:prstGeom>
          <a:solidFill>
            <a:schemeClr val="bg1"/>
          </a:solidFill>
          <a:ln w="9525">
            <a:noFill/>
            <a:miter lim="800000"/>
            <a:headEnd/>
            <a:tailEnd/>
          </a:ln>
        </p:spPr>
        <p:txBody>
          <a:bodyPr>
            <a:spAutoFit/>
          </a:bodyPr>
          <a:lstStyle/>
          <a:p>
            <a:pPr algn="ctr"/>
            <a:r>
              <a:rPr lang="en-US">
                <a:latin typeface="Calibri" pitchFamily="34" charset="0"/>
              </a:rPr>
              <a:t>Michael Faraday</a:t>
            </a:r>
          </a:p>
        </p:txBody>
      </p:sp>
      <p:sp>
        <p:nvSpPr>
          <p:cNvPr id="15" name="TextBox 14"/>
          <p:cNvSpPr txBox="1">
            <a:spLocks noChangeArrowheads="1"/>
          </p:cNvSpPr>
          <p:nvPr/>
        </p:nvSpPr>
        <p:spPr bwMode="auto">
          <a:xfrm>
            <a:off x="6270625" y="3276600"/>
            <a:ext cx="1997075" cy="369888"/>
          </a:xfrm>
          <a:prstGeom prst="rect">
            <a:avLst/>
          </a:prstGeom>
          <a:solidFill>
            <a:schemeClr val="bg1"/>
          </a:solidFill>
          <a:ln w="9525">
            <a:noFill/>
            <a:miter lim="800000"/>
            <a:headEnd/>
            <a:tailEnd/>
          </a:ln>
        </p:spPr>
        <p:txBody>
          <a:bodyPr>
            <a:spAutoFit/>
          </a:bodyPr>
          <a:lstStyle/>
          <a:p>
            <a:pPr algn="ctr"/>
            <a:r>
              <a:rPr lang="en-US">
                <a:latin typeface="Calibri" pitchFamily="34" charset="0"/>
              </a:rPr>
              <a:t>William Thomson</a:t>
            </a:r>
          </a:p>
        </p:txBody>
      </p:sp>
      <p:grpSp>
        <p:nvGrpSpPr>
          <p:cNvPr id="8" name="Group 7"/>
          <p:cNvGrpSpPr>
            <a:grpSpLocks/>
          </p:cNvGrpSpPr>
          <p:nvPr/>
        </p:nvGrpSpPr>
        <p:grpSpPr bwMode="auto">
          <a:xfrm>
            <a:off x="838200" y="3733800"/>
            <a:ext cx="7315200" cy="3017838"/>
            <a:chOff x="838200" y="3733800"/>
            <a:chExt cx="7315200" cy="3018589"/>
          </a:xfrm>
        </p:grpSpPr>
        <p:pic>
          <p:nvPicPr>
            <p:cNvPr id="55310" name="Picture 6"/>
            <p:cNvPicPr>
              <a:picLocks noChangeAspect="1" noChangeArrowheads="1"/>
            </p:cNvPicPr>
            <p:nvPr/>
          </p:nvPicPr>
          <p:blipFill>
            <a:blip r:embed="rId5"/>
            <a:srcRect/>
            <a:stretch>
              <a:fillRect/>
            </a:stretch>
          </p:blipFill>
          <p:spPr bwMode="auto">
            <a:xfrm>
              <a:off x="838200" y="3733800"/>
              <a:ext cx="7315200" cy="3018589"/>
            </a:xfrm>
            <a:prstGeom prst="rect">
              <a:avLst/>
            </a:prstGeom>
            <a:noFill/>
            <a:ln w="9525">
              <a:noFill/>
              <a:miter lim="800000"/>
              <a:headEnd/>
              <a:tailEnd/>
            </a:ln>
          </p:spPr>
        </p:pic>
        <p:sp>
          <p:nvSpPr>
            <p:cNvPr id="55311" name="TextBox 5"/>
            <p:cNvSpPr txBox="1">
              <a:spLocks noChangeArrowheads="1"/>
            </p:cNvSpPr>
            <p:nvPr/>
          </p:nvSpPr>
          <p:spPr bwMode="auto">
            <a:xfrm>
              <a:off x="3524250" y="3962400"/>
              <a:ext cx="4248150" cy="400110"/>
            </a:xfrm>
            <a:prstGeom prst="rect">
              <a:avLst/>
            </a:prstGeom>
            <a:noFill/>
            <a:ln w="9525">
              <a:noFill/>
              <a:miter lim="800000"/>
              <a:headEnd/>
              <a:tailEnd/>
            </a:ln>
          </p:spPr>
          <p:txBody>
            <a:bodyPr>
              <a:spAutoFit/>
            </a:bodyPr>
            <a:lstStyle/>
            <a:p>
              <a:r>
                <a:rPr lang="en-US" sz="2000" b="1">
                  <a:latin typeface="Calibri" pitchFamily="34" charset="0"/>
                </a:rPr>
                <a:t>The Transatlantic Cable (1854 – 1866)</a:t>
              </a:r>
            </a:p>
          </p:txBody>
        </p:sp>
      </p:grpSp>
      <p:sp>
        <p:nvSpPr>
          <p:cNvPr id="7" name="TextBox 6"/>
          <p:cNvSpPr txBox="1">
            <a:spLocks noChangeArrowheads="1"/>
          </p:cNvSpPr>
          <p:nvPr/>
        </p:nvSpPr>
        <p:spPr bwMode="auto">
          <a:xfrm>
            <a:off x="4427538" y="6019800"/>
            <a:ext cx="3725862" cy="646113"/>
          </a:xfrm>
          <a:prstGeom prst="rect">
            <a:avLst/>
          </a:prstGeom>
          <a:noFill/>
          <a:ln w="9525">
            <a:noFill/>
            <a:miter lim="800000"/>
            <a:headEnd/>
            <a:tailEnd/>
          </a:ln>
        </p:spPr>
        <p:txBody>
          <a:bodyPr>
            <a:spAutoFit/>
          </a:bodyPr>
          <a:lstStyle/>
          <a:p>
            <a:pPr algn="ctr"/>
            <a:r>
              <a:rPr lang="en-US" b="1" i="1">
                <a:solidFill>
                  <a:srgbClr val="FF0000"/>
                </a:solidFill>
                <a:latin typeface="Calibri" pitchFamily="34" charset="0"/>
              </a:rPr>
              <a:t>“A Thread Across The Ocean”</a:t>
            </a:r>
          </a:p>
          <a:p>
            <a:pPr algn="ctr"/>
            <a:r>
              <a:rPr lang="en-US" b="1" i="1">
                <a:solidFill>
                  <a:srgbClr val="FF0000"/>
                </a:solidFill>
                <a:latin typeface="Calibri" pitchFamily="34" charset="0"/>
              </a:rPr>
              <a:t>John Steele Gordon (2002)</a:t>
            </a:r>
          </a:p>
        </p:txBody>
      </p:sp>
      <p:sp>
        <p:nvSpPr>
          <p:cNvPr id="54285" name="Text Box 16"/>
          <p:cNvSpPr txBox="1">
            <a:spLocks noChangeArrowheads="1"/>
          </p:cNvSpPr>
          <p:nvPr/>
        </p:nvSpPr>
        <p:spPr bwMode="auto">
          <a:xfrm>
            <a:off x="1905000" y="4495800"/>
            <a:ext cx="6019800" cy="396875"/>
          </a:xfrm>
          <a:prstGeom prst="rect">
            <a:avLst/>
          </a:prstGeom>
          <a:solidFill>
            <a:srgbClr val="FFFF99"/>
          </a:solidFill>
          <a:ln w="9525">
            <a:noFill/>
            <a:miter lim="800000"/>
            <a:headEnd/>
            <a:tailEnd/>
          </a:ln>
          <a:effectLst>
            <a:prstShdw prst="shdw13" dist="53882" dir="13500000">
              <a:schemeClr val="bg2">
                <a:alpha val="50000"/>
              </a:schemeClr>
            </a:prstShdw>
          </a:effectLst>
        </p:spPr>
        <p:txBody>
          <a:bodyPr>
            <a:spAutoFit/>
          </a:bodyPr>
          <a:lstStyle/>
          <a:p>
            <a:pPr algn="ctr">
              <a:spcBef>
                <a:spcPct val="50000"/>
              </a:spcBef>
            </a:pPr>
            <a:r>
              <a:rPr lang="en-US" sz="2000" b="1">
                <a:solidFill>
                  <a:schemeClr val="hlink"/>
                </a:solidFill>
              </a:rPr>
              <a:t>The First Thread in the World Wide Web!</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ppt_x"/>
                                          </p:val>
                                        </p:tav>
                                        <p:tav tm="100000">
                                          <p:val>
                                            <p:strVal val="#ppt_x"/>
                                          </p:val>
                                        </p:tav>
                                      </p:tavLst>
                                    </p:anim>
                                    <p:anim calcmode="lin" valueType="num">
                                      <p:cBhvr additive="base">
                                        <p:cTn id="2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54285"/>
                                        </p:tgtEl>
                                        <p:attrNameLst>
                                          <p:attrName>style.visibility</p:attrName>
                                        </p:attrNameLst>
                                      </p:cBhvr>
                                      <p:to>
                                        <p:strVal val="visible"/>
                                      </p:to>
                                    </p:set>
                                    <p:animEffect transition="in" filter="wipe(left)">
                                      <p:cBhvr>
                                        <p:cTn id="34" dur="500"/>
                                        <p:tgtEl>
                                          <p:spTgt spid="542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7" grpId="0"/>
      <p:bldP spid="5428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3"/>
          <p:cNvSpPr>
            <a:spLocks noGrp="1"/>
          </p:cNvSpPr>
          <p:nvPr>
            <p:ph type="title"/>
          </p:nvPr>
        </p:nvSpPr>
        <p:spPr>
          <a:xfrm>
            <a:off x="228600" y="11113"/>
            <a:ext cx="8763000" cy="1143000"/>
          </a:xfrm>
        </p:spPr>
        <p:txBody>
          <a:bodyPr/>
          <a:lstStyle/>
          <a:p>
            <a:r>
              <a:rPr lang="en-US" smtClean="0"/>
              <a:t>Two Other Famous Applied Physicists</a:t>
            </a:r>
          </a:p>
        </p:txBody>
      </p:sp>
      <p:grpSp>
        <p:nvGrpSpPr>
          <p:cNvPr id="56322" name="Group 7"/>
          <p:cNvGrpSpPr>
            <a:grpSpLocks/>
          </p:cNvGrpSpPr>
          <p:nvPr/>
        </p:nvGrpSpPr>
        <p:grpSpPr bwMode="auto">
          <a:xfrm>
            <a:off x="2133600" y="1806575"/>
            <a:ext cx="4419600" cy="4975225"/>
            <a:chOff x="2133600" y="1806390"/>
            <a:chExt cx="4419600" cy="4975410"/>
          </a:xfrm>
        </p:grpSpPr>
        <p:pic>
          <p:nvPicPr>
            <p:cNvPr id="5122" name="Picture 2"/>
            <p:cNvPicPr>
              <a:picLocks noChangeAspect="1" noChangeArrowheads="1"/>
            </p:cNvPicPr>
            <p:nvPr/>
          </p:nvPicPr>
          <p:blipFill>
            <a:blip r:embed="rId2" cstate="print">
              <a:extLst/>
            </a:blip>
            <a:srcRect/>
            <a:stretch>
              <a:fillRect/>
            </a:stretch>
          </p:blipFill>
          <p:spPr bwMode="auto">
            <a:xfrm>
              <a:off x="2690051" y="2133601"/>
              <a:ext cx="3558349" cy="4648199"/>
            </a:xfrm>
            <a:prstGeom prst="rect">
              <a:avLst/>
            </a:prstGeom>
            <a:noFill/>
            <a:ln>
              <a:noFill/>
            </a:ln>
            <a:scene3d>
              <a:camera prst="orthographicFront">
                <a:rot lat="0" lon="0" rev="21516000"/>
              </a:camera>
              <a:lightRig rig="threePt" dir="t"/>
            </a:scene3d>
            <a:extLst/>
          </p:spPr>
        </p:pic>
        <p:sp>
          <p:nvSpPr>
            <p:cNvPr id="56331" name="TextBox 4"/>
            <p:cNvSpPr txBox="1">
              <a:spLocks noChangeArrowheads="1"/>
            </p:cNvSpPr>
            <p:nvPr/>
          </p:nvSpPr>
          <p:spPr bwMode="auto">
            <a:xfrm>
              <a:off x="2133600" y="1806390"/>
              <a:ext cx="4419600" cy="461665"/>
            </a:xfrm>
            <a:prstGeom prst="rect">
              <a:avLst/>
            </a:prstGeom>
            <a:noFill/>
            <a:ln w="9525">
              <a:noFill/>
              <a:miter lim="800000"/>
              <a:headEnd/>
              <a:tailEnd/>
            </a:ln>
          </p:spPr>
          <p:txBody>
            <a:bodyPr>
              <a:spAutoFit/>
            </a:bodyPr>
            <a:lstStyle/>
            <a:p>
              <a:pPr algn="ctr"/>
              <a:r>
                <a:rPr lang="en-US" sz="2400" b="1" i="1">
                  <a:solidFill>
                    <a:srgbClr val="0070C0"/>
                  </a:solidFill>
                  <a:latin typeface="Calibri" pitchFamily="34" charset="0"/>
                </a:rPr>
                <a:t>A Simple Household Refrigerator!</a:t>
              </a:r>
            </a:p>
          </p:txBody>
        </p:sp>
      </p:grpSp>
      <p:grpSp>
        <p:nvGrpSpPr>
          <p:cNvPr id="7" name="Group 6"/>
          <p:cNvGrpSpPr>
            <a:grpSpLocks/>
          </p:cNvGrpSpPr>
          <p:nvPr/>
        </p:nvGrpSpPr>
        <p:grpSpPr bwMode="auto">
          <a:xfrm>
            <a:off x="228600" y="2735263"/>
            <a:ext cx="2095500" cy="3055937"/>
            <a:chOff x="228600" y="2343150"/>
            <a:chExt cx="2095500" cy="3055382"/>
          </a:xfrm>
        </p:grpSpPr>
        <p:pic>
          <p:nvPicPr>
            <p:cNvPr id="56328" name="Picture 3"/>
            <p:cNvPicPr>
              <a:picLocks noChangeAspect="1" noChangeArrowheads="1"/>
            </p:cNvPicPr>
            <p:nvPr/>
          </p:nvPicPr>
          <p:blipFill>
            <a:blip r:embed="rId3"/>
            <a:srcRect/>
            <a:stretch>
              <a:fillRect/>
            </a:stretch>
          </p:blipFill>
          <p:spPr bwMode="auto">
            <a:xfrm>
              <a:off x="228600" y="2343150"/>
              <a:ext cx="2095500" cy="2686050"/>
            </a:xfrm>
            <a:prstGeom prst="rect">
              <a:avLst/>
            </a:prstGeom>
            <a:noFill/>
            <a:ln w="9525">
              <a:noFill/>
              <a:miter lim="800000"/>
              <a:headEnd/>
              <a:tailEnd/>
            </a:ln>
          </p:spPr>
        </p:pic>
        <p:sp>
          <p:nvSpPr>
            <p:cNvPr id="56329" name="TextBox 5"/>
            <p:cNvSpPr txBox="1">
              <a:spLocks noChangeArrowheads="1"/>
            </p:cNvSpPr>
            <p:nvPr/>
          </p:nvSpPr>
          <p:spPr bwMode="auto">
            <a:xfrm>
              <a:off x="228600" y="5029200"/>
              <a:ext cx="2095500" cy="369332"/>
            </a:xfrm>
            <a:prstGeom prst="rect">
              <a:avLst/>
            </a:prstGeom>
            <a:noFill/>
            <a:ln w="9525">
              <a:noFill/>
              <a:miter lim="800000"/>
              <a:headEnd/>
              <a:tailEnd/>
            </a:ln>
          </p:spPr>
          <p:txBody>
            <a:bodyPr>
              <a:spAutoFit/>
            </a:bodyPr>
            <a:lstStyle/>
            <a:p>
              <a:pPr algn="ctr"/>
              <a:r>
                <a:rPr lang="en-US">
                  <a:latin typeface="Calibri" pitchFamily="34" charset="0"/>
                </a:rPr>
                <a:t>Leo Szilard</a:t>
              </a:r>
            </a:p>
          </p:txBody>
        </p:sp>
      </p:grpSp>
      <p:pic>
        <p:nvPicPr>
          <p:cNvPr id="5124" name="Picture 4"/>
          <p:cNvPicPr>
            <a:picLocks noChangeAspect="1" noChangeArrowheads="1"/>
          </p:cNvPicPr>
          <p:nvPr/>
        </p:nvPicPr>
        <p:blipFill>
          <a:blip r:embed="rId4"/>
          <a:srcRect/>
          <a:stretch>
            <a:fillRect/>
          </a:stretch>
        </p:blipFill>
        <p:spPr bwMode="auto">
          <a:xfrm>
            <a:off x="6743700" y="2735263"/>
            <a:ext cx="2095500" cy="2752725"/>
          </a:xfrm>
          <a:prstGeom prst="rect">
            <a:avLst/>
          </a:prstGeom>
          <a:noFill/>
          <a:ln w="9525">
            <a:noFill/>
            <a:miter lim="800000"/>
            <a:headEnd/>
            <a:tailEnd/>
          </a:ln>
        </p:spPr>
      </p:pic>
      <p:pic>
        <p:nvPicPr>
          <p:cNvPr id="5125" name="Picture 5"/>
          <p:cNvPicPr>
            <a:picLocks noChangeAspect="1" noChangeArrowheads="1"/>
          </p:cNvPicPr>
          <p:nvPr/>
        </p:nvPicPr>
        <p:blipFill>
          <a:blip r:embed="rId5"/>
          <a:srcRect/>
          <a:stretch>
            <a:fillRect/>
          </a:stretch>
        </p:blipFill>
        <p:spPr bwMode="auto">
          <a:xfrm>
            <a:off x="1173163" y="914400"/>
            <a:ext cx="6142037" cy="336550"/>
          </a:xfrm>
          <a:prstGeom prst="rect">
            <a:avLst/>
          </a:prstGeom>
          <a:noFill/>
          <a:ln w="9525">
            <a:noFill/>
            <a:miter lim="800000"/>
            <a:headEnd/>
            <a:tailEnd/>
          </a:ln>
        </p:spPr>
      </p:pic>
      <p:pic>
        <p:nvPicPr>
          <p:cNvPr id="5126" name="Picture 6"/>
          <p:cNvPicPr>
            <a:picLocks noChangeAspect="1" noChangeArrowheads="1"/>
          </p:cNvPicPr>
          <p:nvPr/>
        </p:nvPicPr>
        <p:blipFill>
          <a:blip r:embed="rId6"/>
          <a:srcRect/>
          <a:stretch>
            <a:fillRect/>
          </a:stretch>
        </p:blipFill>
        <p:spPr bwMode="auto">
          <a:xfrm>
            <a:off x="1323975" y="1322388"/>
            <a:ext cx="6067425" cy="425450"/>
          </a:xfrm>
          <a:prstGeom prst="rect">
            <a:avLst/>
          </a:prstGeom>
          <a:noFill/>
          <a:ln w="9525">
            <a:noFill/>
            <a:miter lim="800000"/>
            <a:headEnd/>
            <a:tailEnd/>
          </a:ln>
        </p:spPr>
      </p:pic>
      <p:sp>
        <p:nvSpPr>
          <p:cNvPr id="9" name="Rectangle 8"/>
          <p:cNvSpPr/>
          <p:nvPr/>
        </p:nvSpPr>
        <p:spPr>
          <a:xfrm>
            <a:off x="4572000" y="5562600"/>
            <a:ext cx="1981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5124"/>
                                        </p:tgtEl>
                                        <p:attrNameLst>
                                          <p:attrName>style.visibility</p:attrName>
                                        </p:attrNameLst>
                                      </p:cBhvr>
                                      <p:to>
                                        <p:strVal val="visible"/>
                                      </p:to>
                                    </p:set>
                                    <p:anim calcmode="lin" valueType="num">
                                      <p:cBhvr additive="base">
                                        <p:cTn id="13" dur="500" fill="hold"/>
                                        <p:tgtEl>
                                          <p:spTgt spid="5124"/>
                                        </p:tgtEl>
                                        <p:attrNameLst>
                                          <p:attrName>ppt_x</p:attrName>
                                        </p:attrNameLst>
                                      </p:cBhvr>
                                      <p:tavLst>
                                        <p:tav tm="0">
                                          <p:val>
                                            <p:strVal val="1+#ppt_w/2"/>
                                          </p:val>
                                        </p:tav>
                                        <p:tav tm="100000">
                                          <p:val>
                                            <p:strVal val="#ppt_x"/>
                                          </p:val>
                                        </p:tav>
                                      </p:tavLst>
                                    </p:anim>
                                    <p:anim calcmode="lin" valueType="num">
                                      <p:cBhvr additive="base">
                                        <p:cTn id="14" dur="500" fill="hold"/>
                                        <p:tgtEl>
                                          <p:spTgt spid="512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1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p:cNvSpPr>
            <a:spLocks noGrp="1"/>
          </p:cNvSpPr>
          <p:nvPr>
            <p:ph type="title"/>
          </p:nvPr>
        </p:nvSpPr>
        <p:spPr>
          <a:xfrm>
            <a:off x="457200" y="0"/>
            <a:ext cx="8229600" cy="1143000"/>
          </a:xfrm>
        </p:spPr>
        <p:txBody>
          <a:bodyPr/>
          <a:lstStyle/>
          <a:p>
            <a:pPr eaLnBrk="1" hangingPunct="1"/>
            <a:r>
              <a:rPr lang="en-US" b="1" smtClean="0"/>
              <a:t>...and Finally One More...</a:t>
            </a:r>
          </a:p>
        </p:txBody>
      </p:sp>
      <p:sp>
        <p:nvSpPr>
          <p:cNvPr id="4" name="TextBox 3"/>
          <p:cNvSpPr txBox="1">
            <a:spLocks noChangeArrowheads="1"/>
          </p:cNvSpPr>
          <p:nvPr/>
        </p:nvSpPr>
        <p:spPr bwMode="auto">
          <a:xfrm>
            <a:off x="76200" y="5768975"/>
            <a:ext cx="8915400" cy="708025"/>
          </a:xfrm>
          <a:prstGeom prst="rect">
            <a:avLst/>
          </a:prstGeom>
          <a:noFill/>
          <a:ln w="9525">
            <a:noFill/>
            <a:miter lim="800000"/>
            <a:headEnd/>
            <a:tailEnd/>
          </a:ln>
        </p:spPr>
        <p:txBody>
          <a:bodyPr>
            <a:spAutoFit/>
          </a:bodyPr>
          <a:lstStyle/>
          <a:p>
            <a:pPr algn="ctr"/>
            <a:r>
              <a:rPr lang="en-US" sz="4000" b="1" i="1">
                <a:solidFill>
                  <a:srgbClr val="FF0000"/>
                </a:solidFill>
                <a:latin typeface="Calibri" pitchFamily="34" charset="0"/>
              </a:rPr>
              <a:t>“There’s Plenty of Room at the Bottom!”</a:t>
            </a:r>
          </a:p>
        </p:txBody>
      </p:sp>
      <p:pic>
        <p:nvPicPr>
          <p:cNvPr id="4098" name="Picture 2"/>
          <p:cNvPicPr>
            <a:picLocks noChangeAspect="1" noChangeArrowheads="1"/>
          </p:cNvPicPr>
          <p:nvPr/>
        </p:nvPicPr>
        <p:blipFill>
          <a:blip r:embed="rId2"/>
          <a:srcRect/>
          <a:stretch>
            <a:fillRect/>
          </a:stretch>
        </p:blipFill>
        <p:spPr bwMode="auto">
          <a:xfrm>
            <a:off x="6281738" y="1371600"/>
            <a:ext cx="2633662" cy="3106738"/>
          </a:xfrm>
          <a:prstGeom prst="rect">
            <a:avLst/>
          </a:prstGeom>
          <a:noFill/>
          <a:ln w="9525">
            <a:noFill/>
            <a:miter lim="800000"/>
            <a:headEnd/>
            <a:tailEnd/>
          </a:ln>
        </p:spPr>
      </p:pic>
      <p:pic>
        <p:nvPicPr>
          <p:cNvPr id="4100" name="Picture 4"/>
          <p:cNvPicPr>
            <a:picLocks noChangeAspect="1" noChangeArrowheads="1"/>
          </p:cNvPicPr>
          <p:nvPr/>
        </p:nvPicPr>
        <p:blipFill>
          <a:blip r:embed="rId3"/>
          <a:srcRect/>
          <a:stretch>
            <a:fillRect/>
          </a:stretch>
        </p:blipFill>
        <p:spPr bwMode="auto">
          <a:xfrm>
            <a:off x="76200" y="1371600"/>
            <a:ext cx="2819400" cy="3106738"/>
          </a:xfrm>
          <a:prstGeom prst="rect">
            <a:avLst/>
          </a:prstGeom>
          <a:noFill/>
          <a:ln w="9525">
            <a:noFill/>
            <a:miter lim="800000"/>
            <a:headEnd/>
            <a:tailEnd/>
          </a:ln>
        </p:spPr>
      </p:pic>
      <p:sp>
        <p:nvSpPr>
          <p:cNvPr id="5" name="TextBox 4"/>
          <p:cNvSpPr txBox="1">
            <a:spLocks noChangeArrowheads="1"/>
          </p:cNvSpPr>
          <p:nvPr/>
        </p:nvSpPr>
        <p:spPr bwMode="auto">
          <a:xfrm>
            <a:off x="228600" y="5257800"/>
            <a:ext cx="8774113" cy="461963"/>
          </a:xfrm>
          <a:prstGeom prst="rect">
            <a:avLst/>
          </a:prstGeom>
          <a:noFill/>
          <a:ln w="9525">
            <a:noFill/>
            <a:miter lim="800000"/>
            <a:headEnd/>
            <a:tailEnd/>
          </a:ln>
        </p:spPr>
        <p:txBody>
          <a:bodyPr wrap="none">
            <a:spAutoFit/>
          </a:bodyPr>
          <a:lstStyle/>
          <a:p>
            <a:r>
              <a:rPr lang="en-US" sz="2400" b="1">
                <a:latin typeface="Calibri" pitchFamily="34" charset="0"/>
              </a:rPr>
              <a:t>Richard P. Feynman...The Spiritual Father of Nanotechnology (1959)</a:t>
            </a:r>
          </a:p>
        </p:txBody>
      </p:sp>
      <p:sp>
        <p:nvSpPr>
          <p:cNvPr id="6" name="TextBox 5"/>
          <p:cNvSpPr txBox="1">
            <a:spLocks noChangeArrowheads="1"/>
          </p:cNvSpPr>
          <p:nvPr/>
        </p:nvSpPr>
        <p:spPr bwMode="auto">
          <a:xfrm>
            <a:off x="3200400" y="1371600"/>
            <a:ext cx="2743200" cy="3170238"/>
          </a:xfrm>
          <a:prstGeom prst="rect">
            <a:avLst/>
          </a:prstGeom>
          <a:noFill/>
          <a:ln w="9525">
            <a:noFill/>
            <a:miter lim="800000"/>
            <a:headEnd/>
            <a:tailEnd/>
          </a:ln>
        </p:spPr>
        <p:txBody>
          <a:bodyPr>
            <a:spAutoFit/>
          </a:bodyPr>
          <a:lstStyle/>
          <a:p>
            <a:r>
              <a:rPr lang="en-US" sz="2000">
                <a:latin typeface="Calibri" pitchFamily="34" charset="0"/>
              </a:rPr>
              <a:t>Feynman was “inspired” by the classic 1959 British film, “Room at the Top,” wherein an ambitious young worker colludes with the daughter of a factory magnate as part of a plot to take over the company.</a:t>
            </a:r>
          </a:p>
        </p:txBody>
      </p:sp>
      <p:pic>
        <p:nvPicPr>
          <p:cNvPr id="4101" name="Picture 5"/>
          <p:cNvPicPr>
            <a:picLocks noChangeAspect="1" noChangeArrowheads="1"/>
          </p:cNvPicPr>
          <p:nvPr/>
        </p:nvPicPr>
        <p:blipFill>
          <a:blip r:embed="rId4"/>
          <a:srcRect/>
          <a:stretch>
            <a:fillRect/>
          </a:stretch>
        </p:blipFill>
        <p:spPr bwMode="auto">
          <a:xfrm>
            <a:off x="1862138" y="1066800"/>
            <a:ext cx="5300662" cy="3733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2" presetClass="entr" presetSubtype="8" fill="hold" nodeType="withEffect">
                                  <p:stCondLst>
                                    <p:cond delay="0"/>
                                  </p:stCondLst>
                                  <p:childTnLst>
                                    <p:set>
                                      <p:cBhvr>
                                        <p:cTn id="26" dur="1" fill="hold">
                                          <p:stCondLst>
                                            <p:cond delay="0"/>
                                          </p:stCondLst>
                                        </p:cTn>
                                        <p:tgtEl>
                                          <p:spTgt spid="4100"/>
                                        </p:tgtEl>
                                        <p:attrNameLst>
                                          <p:attrName>style.visibility</p:attrName>
                                        </p:attrNameLst>
                                      </p:cBhvr>
                                      <p:to>
                                        <p:strVal val="visible"/>
                                      </p:to>
                                    </p:set>
                                    <p:anim calcmode="lin" valueType="num">
                                      <p:cBhvr additive="base">
                                        <p:cTn id="27" dur="500" fill="hold"/>
                                        <p:tgtEl>
                                          <p:spTgt spid="4100"/>
                                        </p:tgtEl>
                                        <p:attrNameLst>
                                          <p:attrName>ppt_x</p:attrName>
                                        </p:attrNameLst>
                                      </p:cBhvr>
                                      <p:tavLst>
                                        <p:tav tm="0">
                                          <p:val>
                                            <p:strVal val="0-#ppt_w/2"/>
                                          </p:val>
                                        </p:tav>
                                        <p:tav tm="100000">
                                          <p:val>
                                            <p:strVal val="#ppt_x"/>
                                          </p:val>
                                        </p:tav>
                                      </p:tavLst>
                                    </p:anim>
                                    <p:anim calcmode="lin" valueType="num">
                                      <p:cBhvr additive="base">
                                        <p:cTn id="28" dur="500" fill="hold"/>
                                        <p:tgtEl>
                                          <p:spTgt spid="4100"/>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4098"/>
                                        </p:tgtEl>
                                        <p:attrNameLst>
                                          <p:attrName>style.visibility</p:attrName>
                                        </p:attrNameLst>
                                      </p:cBhvr>
                                      <p:to>
                                        <p:strVal val="visible"/>
                                      </p:to>
                                    </p:set>
                                    <p:anim calcmode="lin" valueType="num">
                                      <p:cBhvr additive="base">
                                        <p:cTn id="31" dur="500" fill="hold"/>
                                        <p:tgtEl>
                                          <p:spTgt spid="4098"/>
                                        </p:tgtEl>
                                        <p:attrNameLst>
                                          <p:attrName>ppt_x</p:attrName>
                                        </p:attrNameLst>
                                      </p:cBhvr>
                                      <p:tavLst>
                                        <p:tav tm="0">
                                          <p:val>
                                            <p:strVal val="1+#ppt_w/2"/>
                                          </p:val>
                                        </p:tav>
                                        <p:tav tm="100000">
                                          <p:val>
                                            <p:strVal val="#ppt_x"/>
                                          </p:val>
                                        </p:tav>
                                      </p:tavLst>
                                    </p:anim>
                                    <p:anim calcmode="lin" valueType="num">
                                      <p:cBhvr additive="base">
                                        <p:cTn id="32" dur="500" fill="hold"/>
                                        <p:tgtEl>
                                          <p:spTgt spid="4098"/>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4101"/>
                                        </p:tgtEl>
                                        <p:attrNameLst>
                                          <p:attrName>style.visibility</p:attrName>
                                        </p:attrNameLst>
                                      </p:cBhvr>
                                      <p:to>
                                        <p:strVal val="visible"/>
                                      </p:to>
                                    </p:set>
                                    <p:anim calcmode="lin" valueType="num">
                                      <p:cBhvr additive="base">
                                        <p:cTn id="41" dur="500" fill="hold"/>
                                        <p:tgtEl>
                                          <p:spTgt spid="4101"/>
                                        </p:tgtEl>
                                        <p:attrNameLst>
                                          <p:attrName>ppt_x</p:attrName>
                                        </p:attrNameLst>
                                      </p:cBhvr>
                                      <p:tavLst>
                                        <p:tav tm="0">
                                          <p:val>
                                            <p:strVal val="#ppt_x"/>
                                          </p:val>
                                        </p:tav>
                                        <p:tav tm="100000">
                                          <p:val>
                                            <p:strVal val="#ppt_x"/>
                                          </p:val>
                                        </p:tav>
                                      </p:tavLst>
                                    </p:anim>
                                    <p:anim calcmode="lin" valueType="num">
                                      <p:cBhvr additive="base">
                                        <p:cTn id="42" dur="500" fill="hold"/>
                                        <p:tgtEl>
                                          <p:spTgt spid="41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9301</TotalTime>
  <Words>2043</Words>
  <Application>Microsoft Office PowerPoint</Application>
  <PresentationFormat>On-screen Show (4:3)</PresentationFormat>
  <Paragraphs>376</Paragraphs>
  <Slides>57</Slides>
  <Notes>10</Notes>
  <HiddenSlides>0</HiddenSlides>
  <MMClips>0</MMClips>
  <ScaleCrop>false</ScaleCrop>
  <HeadingPairs>
    <vt:vector size="6" baseType="variant">
      <vt:variant>
        <vt:lpstr>Theme</vt:lpstr>
      </vt:variant>
      <vt:variant>
        <vt:i4>4</vt:i4>
      </vt:variant>
      <vt:variant>
        <vt:lpstr>Embedded OLE Servers</vt:lpstr>
      </vt:variant>
      <vt:variant>
        <vt:i4>3</vt:i4>
      </vt:variant>
      <vt:variant>
        <vt:lpstr>Slide Titles</vt:lpstr>
      </vt:variant>
      <vt:variant>
        <vt:i4>57</vt:i4>
      </vt:variant>
    </vt:vector>
  </HeadingPairs>
  <TitlesOfParts>
    <vt:vector size="64" baseType="lpstr">
      <vt:lpstr>Office Theme</vt:lpstr>
      <vt:lpstr>3_Blank</vt:lpstr>
      <vt:lpstr>Default Design</vt:lpstr>
      <vt:lpstr>1_Default Design</vt:lpstr>
      <vt:lpstr>Microsoft Excel 97-2003 Worksheet</vt:lpstr>
      <vt:lpstr>Equation</vt:lpstr>
      <vt:lpstr>Photo Editor Photo</vt:lpstr>
      <vt:lpstr>Setup</vt:lpstr>
      <vt:lpstr>PowerPoint Presentation</vt:lpstr>
      <vt:lpstr>PowerPoint Presentation</vt:lpstr>
      <vt:lpstr>PowerPoint Presentation</vt:lpstr>
      <vt:lpstr>PowerPoint Presentation</vt:lpstr>
      <vt:lpstr>PowerPoint Presentation</vt:lpstr>
      <vt:lpstr>Three Famous Applied Physicists</vt:lpstr>
      <vt:lpstr>Two Other Famous Applied Physicists</vt:lpstr>
      <vt:lpstr>...and Finally One More...</vt:lpstr>
      <vt:lpstr>But Wait…Last Week!</vt:lpstr>
      <vt:lpstr>And Then a Day Later!</vt:lpstr>
      <vt:lpstr>And Next the Future...</vt:lpstr>
      <vt:lpstr>IBM</vt:lpstr>
      <vt:lpstr>Following In His Shoes</vt:lpstr>
      <vt:lpstr>PowerPoint Presentation</vt:lpstr>
      <vt:lpstr>1953 Project Sage – IBM/MIT</vt:lpstr>
      <vt:lpstr>1954 TX-0: The First Transistor Computer</vt:lpstr>
      <vt:lpstr>PowerPoint Presentation</vt:lpstr>
      <vt:lpstr>PowerPoint Presentation</vt:lpstr>
      <vt:lpstr>PowerPoint Presentation</vt:lpstr>
      <vt:lpstr>Physics of Superconductivity</vt:lpstr>
      <vt:lpstr>Little, 1963</vt:lpstr>
      <vt:lpstr>Polysulfur Nitride, (SNx)</vt:lpstr>
      <vt:lpstr>PowerPoint Presentation</vt:lpstr>
      <vt:lpstr>PowerPoint Presentation</vt:lpstr>
      <vt:lpstr>PowerPoint Presentation</vt:lpstr>
      <vt:lpstr>PowerPoint Presentation</vt:lpstr>
      <vt:lpstr>The Almaden 1-2-3 Story: 1986-89</vt:lpstr>
      <vt:lpstr>PowerPoint Presentation</vt:lpstr>
      <vt:lpstr>Band of Brothers (and a Sister!) http://www.w2agz.com/The%20Picture%20Story.htm</vt:lpstr>
      <vt:lpstr>The Levitators</vt:lpstr>
      <vt:lpstr>The Praseodymium Paradox</vt:lpstr>
      <vt:lpstr>Selected Patents &amp; Patent Publications</vt:lpstr>
      <vt:lpstr>Selected PRLs</vt:lpstr>
      <vt:lpstr>EPRI</vt:lpstr>
      <vt:lpstr>Next In Her Shoes</vt:lpstr>
      <vt:lpstr>From this:..faster, smaller, cooler…and cheaper!</vt:lpstr>
      <vt:lpstr>PowerPoint Presentation</vt:lpstr>
      <vt:lpstr>To this…</vt:lpstr>
      <vt:lpstr>…and this…</vt:lpstr>
      <vt:lpstr>…and this!</vt:lpstr>
      <vt:lpstr>…and…Finally This!</vt:lpstr>
      <vt:lpstr>PowerPoint Presentation</vt:lpstr>
      <vt:lpstr>The Energy Enterprise...</vt:lpstr>
      <vt:lpstr>My Virtual Grandfather (@ 94)</vt:lpstr>
      <vt:lpstr>SuperCities &amp; SuperGrids</vt:lpstr>
      <vt:lpstr>The Future? Physics Today, November 1998</vt:lpstr>
      <vt:lpstr>W2AGZ &amp; Beyond</vt:lpstr>
      <vt:lpstr>PowerPoint Presentation</vt:lpstr>
      <vt:lpstr>PowerPoint Presentation</vt:lpstr>
      <vt:lpstr>Here’s Where We Are So Far</vt:lpstr>
      <vt:lpstr>Opportunities to Exploit the Keystone XL Pipeline ROW for the Dual Transport of Chemical and Electrical Energy</vt:lpstr>
      <vt:lpstr>Selected Popular Articles  (IBM, EPRI, W2AGZ)</vt:lpstr>
      <vt:lpstr>The Take-Home...</vt:lpstr>
      <vt:lpstr>“You can’t always get what you want…”</vt:lpstr>
      <vt:lpstr>“…you get what you need!”</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Michael Grant</dc:creator>
  <cp:lastModifiedBy>Paul Michael Grant</cp:lastModifiedBy>
  <cp:revision>145</cp:revision>
  <dcterms:created xsi:type="dcterms:W3CDTF">2006-08-16T00:00:00Z</dcterms:created>
  <dcterms:modified xsi:type="dcterms:W3CDTF">2014-11-21T08:28:48Z</dcterms:modified>
</cp:coreProperties>
</file>