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4"/>
  </p:notesMasterIdLst>
  <p:sldIdLst>
    <p:sldId id="308" r:id="rId2"/>
    <p:sldId id="260" r:id="rId3"/>
    <p:sldId id="257" r:id="rId4"/>
    <p:sldId id="329" r:id="rId5"/>
    <p:sldId id="262" r:id="rId6"/>
    <p:sldId id="263" r:id="rId7"/>
    <p:sldId id="264" r:id="rId8"/>
    <p:sldId id="265" r:id="rId9"/>
    <p:sldId id="266" r:id="rId10"/>
    <p:sldId id="267" r:id="rId11"/>
    <p:sldId id="268" r:id="rId12"/>
    <p:sldId id="269" r:id="rId13"/>
    <p:sldId id="271" r:id="rId14"/>
    <p:sldId id="270" r:id="rId15"/>
    <p:sldId id="314" r:id="rId16"/>
    <p:sldId id="312" r:id="rId17"/>
    <p:sldId id="309" r:id="rId18"/>
    <p:sldId id="272" r:id="rId19"/>
    <p:sldId id="273" r:id="rId20"/>
    <p:sldId id="313" r:id="rId21"/>
    <p:sldId id="274" r:id="rId22"/>
    <p:sldId id="275" r:id="rId23"/>
    <p:sldId id="276" r:id="rId24"/>
    <p:sldId id="277" r:id="rId25"/>
    <p:sldId id="278" r:id="rId26"/>
    <p:sldId id="279" r:id="rId27"/>
    <p:sldId id="311" r:id="rId28"/>
    <p:sldId id="310" r:id="rId29"/>
    <p:sldId id="319" r:id="rId30"/>
    <p:sldId id="320" r:id="rId31"/>
    <p:sldId id="280" r:id="rId32"/>
    <p:sldId id="316" r:id="rId33"/>
    <p:sldId id="315" r:id="rId34"/>
    <p:sldId id="317" r:id="rId35"/>
    <p:sldId id="318" r:id="rId36"/>
    <p:sldId id="281" r:id="rId37"/>
    <p:sldId id="282" r:id="rId38"/>
    <p:sldId id="283" r:id="rId39"/>
    <p:sldId id="284" r:id="rId40"/>
    <p:sldId id="285" r:id="rId41"/>
    <p:sldId id="286" r:id="rId42"/>
    <p:sldId id="287" r:id="rId43"/>
    <p:sldId id="288" r:id="rId44"/>
    <p:sldId id="289" r:id="rId45"/>
    <p:sldId id="290" r:id="rId46"/>
    <p:sldId id="291" r:id="rId47"/>
    <p:sldId id="292" r:id="rId48"/>
    <p:sldId id="293" r:id="rId49"/>
    <p:sldId id="294" r:id="rId50"/>
    <p:sldId id="295" r:id="rId51"/>
    <p:sldId id="296" r:id="rId52"/>
    <p:sldId id="297" r:id="rId53"/>
    <p:sldId id="298" r:id="rId54"/>
    <p:sldId id="299" r:id="rId55"/>
    <p:sldId id="300" r:id="rId56"/>
    <p:sldId id="301" r:id="rId57"/>
    <p:sldId id="302" r:id="rId58"/>
    <p:sldId id="303" r:id="rId59"/>
    <p:sldId id="304" r:id="rId60"/>
    <p:sldId id="305" r:id="rId61"/>
    <p:sldId id="306" r:id="rId62"/>
    <p:sldId id="321" r:id="rId63"/>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101" d="100"/>
          <a:sy n="101" d="100"/>
        </p:scale>
        <p:origin x="-1038"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934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charts/_rels/chart1.xml.rels><?xml version="1.0" encoding="UTF-8" standalone="yes"?>
<Relationships xmlns="http://schemas.openxmlformats.org/package/2006/relationships"><Relationship Id="rId1" Type="http://schemas.openxmlformats.org/officeDocument/2006/relationships/oleObject" Target="file:///E:\PMG-Professional%20Career\Library\Electricity%20Generation\2001%20-%202012%20Net%20Generation%20for%20All%20Sector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Plots!$E$43</c:f>
              <c:strCache>
                <c:ptCount val="1"/>
                <c:pt idx="0">
                  <c:v>2012</c:v>
                </c:pt>
              </c:strCache>
            </c:strRef>
          </c:tx>
          <c:dLbls>
            <c:dLbl>
              <c:idx val="3"/>
              <c:layout>
                <c:manualLayout>
                  <c:x val="2.8921287665896887E-2"/>
                  <c:y val="-5.3319351522288852E-3"/>
                </c:manualLayout>
              </c:layout>
              <c:tx>
                <c:rich>
                  <a:bodyPr/>
                  <a:lstStyle/>
                  <a:p>
                    <a:r>
                      <a:rPr lang="en-US" dirty="0" smtClean="0"/>
                      <a:t>Hydro</a:t>
                    </a:r>
                    <a:r>
                      <a:rPr lang="en-US" dirty="0"/>
                      <a:t>
7%</a:t>
                    </a:r>
                  </a:p>
                </c:rich>
              </c:tx>
              <c:showLegendKey val="0"/>
              <c:showVal val="0"/>
              <c:showCatName val="1"/>
              <c:showSerName val="0"/>
              <c:showPercent val="1"/>
              <c:showBubbleSize val="0"/>
            </c:dLbl>
            <c:txPr>
              <a:bodyPr/>
              <a:lstStyle/>
              <a:p>
                <a:pPr>
                  <a:defRPr sz="1400" b="1" i="0" baseline="0"/>
                </a:pPr>
                <a:endParaRPr lang="en-US"/>
              </a:p>
            </c:txPr>
            <c:showLegendKey val="0"/>
            <c:showVal val="0"/>
            <c:showCatName val="1"/>
            <c:showSerName val="0"/>
            <c:showPercent val="1"/>
            <c:showBubbleSize val="0"/>
            <c:showLeaderLines val="1"/>
          </c:dLbls>
          <c:cat>
            <c:strRef>
              <c:f>Plots!$A$44:$A$49</c:f>
              <c:strCache>
                <c:ptCount val="6"/>
                <c:pt idx="0">
                  <c:v>Coal</c:v>
                </c:pt>
                <c:pt idx="1">
                  <c:v>Natural Gas</c:v>
                </c:pt>
                <c:pt idx="2">
                  <c:v>Nuclear</c:v>
                </c:pt>
                <c:pt idx="3">
                  <c:v>Hydroelectric</c:v>
                </c:pt>
                <c:pt idx="4">
                  <c:v>Renewables</c:v>
                </c:pt>
                <c:pt idx="5">
                  <c:v>Other</c:v>
                </c:pt>
              </c:strCache>
            </c:strRef>
          </c:cat>
          <c:val>
            <c:numRef>
              <c:f>Plots!$E$44:$E$49</c:f>
              <c:numCache>
                <c:formatCode>0.0%</c:formatCode>
                <c:ptCount val="6"/>
                <c:pt idx="0">
                  <c:v>0.38406984123608884</c:v>
                </c:pt>
                <c:pt idx="1">
                  <c:v>0.31154553884218816</c:v>
                </c:pt>
                <c:pt idx="2">
                  <c:v>0.19475102212953802</c:v>
                </c:pt>
                <c:pt idx="3">
                  <c:v>7.000299468576178E-2</c:v>
                </c:pt>
                <c:pt idx="4">
                  <c:v>5.5384472845440041E-2</c:v>
                </c:pt>
                <c:pt idx="5">
                  <c:v>1.0611768988472105E-2</c:v>
                </c:pt>
              </c:numCache>
            </c:numRef>
          </c:val>
        </c:ser>
        <c:dLbls>
          <c:showLegendKey val="0"/>
          <c:showVal val="0"/>
          <c:showCatName val="1"/>
          <c:showSerName val="0"/>
          <c:showPercent val="1"/>
          <c:showBubbleSize val="0"/>
          <c:showLeaderLines val="1"/>
        </c:dLbls>
      </c:pie3DChart>
      <c:spPr>
        <a:noFill/>
        <a:ln w="25400">
          <a:noFill/>
        </a:ln>
      </c:spPr>
    </c:plotArea>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image" Target="../media/image26.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image" Target="../media/image36.wmf"/><Relationship Id="rId1" Type="http://schemas.openxmlformats.org/officeDocument/2006/relationships/image" Target="../media/image3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8.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77.wmf"/><Relationship Id="rId1" Type="http://schemas.openxmlformats.org/officeDocument/2006/relationships/image" Target="../media/image7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05.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0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69424"/>
          </a:xfrm>
          <a:prstGeom prst="rect">
            <a:avLst/>
          </a:prstGeom>
        </p:spPr>
        <p:txBody>
          <a:bodyPr vert="horz" lIns="94229" tIns="47114" rIns="94229" bIns="47114" rtlCol="0"/>
          <a:lstStyle>
            <a:lvl1pPr algn="r">
              <a:defRPr sz="1200"/>
            </a:lvl1pPr>
          </a:lstStyle>
          <a:p>
            <a:fld id="{2EB88206-11BA-4963-AD44-1471654A477D}" type="datetimeFigureOut">
              <a:rPr lang="en-US" smtClean="0"/>
              <a:t>11/21/2014</a:t>
            </a:fld>
            <a:endParaRPr lang="en-US"/>
          </a:p>
        </p:txBody>
      </p:sp>
      <p:sp>
        <p:nvSpPr>
          <p:cNvPr id="4" name="Slide Image Placeholder 3"/>
          <p:cNvSpPr>
            <a:spLocks noGrp="1" noRot="1" noChangeAspect="1"/>
          </p:cNvSpPr>
          <p:nvPr>
            <p:ph type="sldImg" idx="2"/>
          </p:nvPr>
        </p:nvSpPr>
        <p:spPr>
          <a:xfrm>
            <a:off x="1204913" y="704850"/>
            <a:ext cx="4692650" cy="3519488"/>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29" tIns="47114" rIns="94229" bIns="4711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17422"/>
            <a:ext cx="3077739" cy="469424"/>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69424"/>
          </a:xfrm>
          <a:prstGeom prst="rect">
            <a:avLst/>
          </a:prstGeom>
        </p:spPr>
        <p:txBody>
          <a:bodyPr vert="horz" lIns="94229" tIns="47114" rIns="94229" bIns="47114" rtlCol="0" anchor="b"/>
          <a:lstStyle>
            <a:lvl1pPr algn="r">
              <a:defRPr sz="1200"/>
            </a:lvl1pPr>
          </a:lstStyle>
          <a:p>
            <a:fld id="{15E46521-FB26-4A05-8E58-65409F494F3A}" type="slidenum">
              <a:rPr lang="en-US" smtClean="0"/>
              <a:t>‹#›</a:t>
            </a:fld>
            <a:endParaRPr lang="en-US"/>
          </a:p>
        </p:txBody>
      </p:sp>
    </p:spTree>
    <p:extLst>
      <p:ext uri="{BB962C8B-B14F-4D97-AF65-F5344CB8AC3E}">
        <p14:creationId xmlns:p14="http://schemas.microsoft.com/office/powerpoint/2010/main" val="3285965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a:defRPr sz="3700" b="1">
                <a:solidFill>
                  <a:srgbClr val="00CC99"/>
                </a:solidFill>
                <a:latin typeface="Times New Roman" pitchFamily="18" charset="0"/>
              </a:defRPr>
            </a:lvl1pPr>
            <a:lvl2pPr marL="763773" indent="-293758">
              <a:defRPr sz="3700" b="1">
                <a:solidFill>
                  <a:srgbClr val="00CC99"/>
                </a:solidFill>
                <a:latin typeface="Times New Roman" pitchFamily="18" charset="0"/>
              </a:defRPr>
            </a:lvl2pPr>
            <a:lvl3pPr marL="1175035" indent="-235007">
              <a:defRPr sz="3700" b="1">
                <a:solidFill>
                  <a:srgbClr val="00CC99"/>
                </a:solidFill>
                <a:latin typeface="Times New Roman" pitchFamily="18" charset="0"/>
              </a:defRPr>
            </a:lvl3pPr>
            <a:lvl4pPr marL="1645049" indent="-235007">
              <a:defRPr sz="3700" b="1">
                <a:solidFill>
                  <a:srgbClr val="00CC99"/>
                </a:solidFill>
                <a:latin typeface="Times New Roman" pitchFamily="18" charset="0"/>
              </a:defRPr>
            </a:lvl4pPr>
            <a:lvl5pPr marL="2115062" indent="-235007">
              <a:defRPr sz="3700" b="1">
                <a:solidFill>
                  <a:srgbClr val="00CC99"/>
                </a:solidFill>
                <a:latin typeface="Times New Roman" pitchFamily="18" charset="0"/>
              </a:defRPr>
            </a:lvl5pPr>
            <a:lvl6pPr marL="2585076" indent="-235007" eaLnBrk="0" fontAlgn="base" hangingPunct="0">
              <a:spcBef>
                <a:spcPct val="0"/>
              </a:spcBef>
              <a:spcAft>
                <a:spcPct val="0"/>
              </a:spcAft>
              <a:defRPr sz="3700" b="1">
                <a:solidFill>
                  <a:srgbClr val="00CC99"/>
                </a:solidFill>
                <a:latin typeface="Times New Roman" pitchFamily="18" charset="0"/>
              </a:defRPr>
            </a:lvl6pPr>
            <a:lvl7pPr marL="3055090" indent="-235007" eaLnBrk="0" fontAlgn="base" hangingPunct="0">
              <a:spcBef>
                <a:spcPct val="0"/>
              </a:spcBef>
              <a:spcAft>
                <a:spcPct val="0"/>
              </a:spcAft>
              <a:defRPr sz="3700" b="1">
                <a:solidFill>
                  <a:srgbClr val="00CC99"/>
                </a:solidFill>
                <a:latin typeface="Times New Roman" pitchFamily="18" charset="0"/>
              </a:defRPr>
            </a:lvl7pPr>
            <a:lvl8pPr marL="3525103" indent="-235007" eaLnBrk="0" fontAlgn="base" hangingPunct="0">
              <a:spcBef>
                <a:spcPct val="0"/>
              </a:spcBef>
              <a:spcAft>
                <a:spcPct val="0"/>
              </a:spcAft>
              <a:defRPr sz="3700" b="1">
                <a:solidFill>
                  <a:srgbClr val="00CC99"/>
                </a:solidFill>
                <a:latin typeface="Times New Roman" pitchFamily="18" charset="0"/>
              </a:defRPr>
            </a:lvl8pPr>
            <a:lvl9pPr marL="3995118" indent="-235007" eaLnBrk="0" fontAlgn="base" hangingPunct="0">
              <a:spcBef>
                <a:spcPct val="0"/>
              </a:spcBef>
              <a:spcAft>
                <a:spcPct val="0"/>
              </a:spcAft>
              <a:defRPr sz="3700" b="1">
                <a:solidFill>
                  <a:srgbClr val="00CC99"/>
                </a:solidFill>
                <a:latin typeface="Times New Roman" pitchFamily="18" charset="0"/>
              </a:defRPr>
            </a:lvl9pPr>
          </a:lstStyle>
          <a:p>
            <a:fld id="{66587B01-3865-47AB-AB85-66B8D7C4462A}" type="slidenum">
              <a:rPr lang="en-US" altLang="en-US" sz="1200" b="0">
                <a:solidFill>
                  <a:schemeClr val="tx1"/>
                </a:solidFill>
              </a:rPr>
              <a:pPr/>
              <a:t>6</a:t>
            </a:fld>
            <a:endParaRPr lang="en-US" altLang="en-US" sz="1200" b="0">
              <a:solidFill>
                <a:schemeClr val="tx1"/>
              </a:solidFill>
            </a:endParaRPr>
          </a:p>
        </p:txBody>
      </p:sp>
      <p:sp>
        <p:nvSpPr>
          <p:cNvPr id="49155" name="Rectangle 2"/>
          <p:cNvSpPr>
            <a:spLocks noGrp="1" noRot="1" noChangeAspect="1" noChangeArrowheads="1" noTextEdit="1"/>
          </p:cNvSpPr>
          <p:nvPr>
            <p:ph type="sldImg"/>
          </p:nvPr>
        </p:nvSpPr>
        <p:spPr>
          <a:xfrm>
            <a:off x="1368425" y="788988"/>
            <a:ext cx="4370388" cy="3276600"/>
          </a:xfrm>
          <a:ln/>
        </p:spPr>
      </p:sp>
      <p:sp>
        <p:nvSpPr>
          <p:cNvPr id="49156" name="Rectangle 3"/>
          <p:cNvSpPr>
            <a:spLocks noGrp="1" noChangeArrowheads="1"/>
          </p:cNvSpPr>
          <p:nvPr>
            <p:ph type="body" idx="1"/>
          </p:nvPr>
        </p:nvSpPr>
        <p:spPr>
          <a:xfrm>
            <a:off x="947652" y="4460014"/>
            <a:ext cx="5207171" cy="4224164"/>
          </a:xfrm>
          <a:noFill/>
        </p:spPr>
        <p:txBody>
          <a:bodyPr lIns="92526" tIns="46262" rIns="92526" bIns="46262"/>
          <a:lstStyle/>
          <a:p>
            <a:endParaRPr lang="en-US"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669442" algn="l"/>
                <a:tab pos="1338883" algn="l"/>
                <a:tab pos="2008325" algn="l"/>
                <a:tab pos="2677766" algn="l"/>
              </a:tabLst>
              <a:defRPr>
                <a:solidFill>
                  <a:schemeClr val="tx1"/>
                </a:solidFill>
                <a:latin typeface="Arial" charset="0"/>
                <a:cs typeface="DejaVu Sans" pitchFamily="34" charset="0"/>
              </a:defRPr>
            </a:lvl1pPr>
            <a:lvl2pPr marL="687058" indent="-264253" eaLnBrk="0">
              <a:tabLst>
                <a:tab pos="669442" algn="l"/>
                <a:tab pos="1338883" algn="l"/>
                <a:tab pos="2008325" algn="l"/>
                <a:tab pos="2677766" algn="l"/>
              </a:tabLst>
              <a:defRPr>
                <a:solidFill>
                  <a:schemeClr val="tx1"/>
                </a:solidFill>
                <a:latin typeface="Arial" charset="0"/>
                <a:cs typeface="DejaVu Sans" pitchFamily="34" charset="0"/>
              </a:defRPr>
            </a:lvl2pPr>
            <a:lvl3pPr marL="1057013" indent="-211403" eaLnBrk="0">
              <a:tabLst>
                <a:tab pos="669442" algn="l"/>
                <a:tab pos="1338883" algn="l"/>
                <a:tab pos="2008325" algn="l"/>
                <a:tab pos="2677766" algn="l"/>
              </a:tabLst>
              <a:defRPr>
                <a:solidFill>
                  <a:schemeClr val="tx1"/>
                </a:solidFill>
                <a:latin typeface="Arial" charset="0"/>
                <a:cs typeface="DejaVu Sans" pitchFamily="34" charset="0"/>
              </a:defRPr>
            </a:lvl3pPr>
            <a:lvl4pPr marL="1479818" indent="-211403" eaLnBrk="0">
              <a:tabLst>
                <a:tab pos="669442" algn="l"/>
                <a:tab pos="1338883" algn="l"/>
                <a:tab pos="2008325" algn="l"/>
                <a:tab pos="2677766" algn="l"/>
              </a:tabLst>
              <a:defRPr>
                <a:solidFill>
                  <a:schemeClr val="tx1"/>
                </a:solidFill>
                <a:latin typeface="Arial" charset="0"/>
                <a:cs typeface="DejaVu Sans" pitchFamily="34" charset="0"/>
              </a:defRPr>
            </a:lvl4pPr>
            <a:lvl5pPr marL="1902623" indent="-211403" eaLnBrk="0">
              <a:tabLst>
                <a:tab pos="669442" algn="l"/>
                <a:tab pos="1338883" algn="l"/>
                <a:tab pos="2008325" algn="l"/>
                <a:tab pos="2677766" algn="l"/>
              </a:tabLst>
              <a:defRPr>
                <a:solidFill>
                  <a:schemeClr val="tx1"/>
                </a:solidFill>
                <a:latin typeface="Arial" charset="0"/>
                <a:cs typeface="DejaVu Sans" pitchFamily="34" charset="0"/>
              </a:defRPr>
            </a:lvl5pPr>
            <a:lvl6pPr marL="2325428" indent="-211403" defTabSz="422805" eaLnBrk="0" fontAlgn="base" hangingPunct="0">
              <a:lnSpc>
                <a:spcPct val="93000"/>
              </a:lnSpc>
              <a:spcBef>
                <a:spcPct val="0"/>
              </a:spcBef>
              <a:spcAft>
                <a:spcPct val="0"/>
              </a:spcAft>
              <a:buClr>
                <a:srgbClr val="000000"/>
              </a:buClr>
              <a:buSzPct val="45000"/>
              <a:buFont typeface="Wingdings" pitchFamily="2" charset="2"/>
              <a:tabLst>
                <a:tab pos="669442" algn="l"/>
                <a:tab pos="1338883" algn="l"/>
                <a:tab pos="2008325" algn="l"/>
                <a:tab pos="2677766" algn="l"/>
              </a:tabLst>
              <a:defRPr>
                <a:solidFill>
                  <a:schemeClr val="tx1"/>
                </a:solidFill>
                <a:latin typeface="Arial" charset="0"/>
                <a:cs typeface="DejaVu Sans" pitchFamily="34" charset="0"/>
              </a:defRPr>
            </a:lvl6pPr>
            <a:lvl7pPr marL="2748233" indent="-211403" defTabSz="422805" eaLnBrk="0" fontAlgn="base" hangingPunct="0">
              <a:lnSpc>
                <a:spcPct val="93000"/>
              </a:lnSpc>
              <a:spcBef>
                <a:spcPct val="0"/>
              </a:spcBef>
              <a:spcAft>
                <a:spcPct val="0"/>
              </a:spcAft>
              <a:buClr>
                <a:srgbClr val="000000"/>
              </a:buClr>
              <a:buSzPct val="45000"/>
              <a:buFont typeface="Wingdings" pitchFamily="2" charset="2"/>
              <a:tabLst>
                <a:tab pos="669442" algn="l"/>
                <a:tab pos="1338883" algn="l"/>
                <a:tab pos="2008325" algn="l"/>
                <a:tab pos="2677766" algn="l"/>
              </a:tabLst>
              <a:defRPr>
                <a:solidFill>
                  <a:schemeClr val="tx1"/>
                </a:solidFill>
                <a:latin typeface="Arial" charset="0"/>
                <a:cs typeface="DejaVu Sans" pitchFamily="34" charset="0"/>
              </a:defRPr>
            </a:lvl7pPr>
            <a:lvl8pPr marL="3171039" indent="-211403" defTabSz="422805" eaLnBrk="0" fontAlgn="base" hangingPunct="0">
              <a:lnSpc>
                <a:spcPct val="93000"/>
              </a:lnSpc>
              <a:spcBef>
                <a:spcPct val="0"/>
              </a:spcBef>
              <a:spcAft>
                <a:spcPct val="0"/>
              </a:spcAft>
              <a:buClr>
                <a:srgbClr val="000000"/>
              </a:buClr>
              <a:buSzPct val="45000"/>
              <a:buFont typeface="Wingdings" pitchFamily="2" charset="2"/>
              <a:tabLst>
                <a:tab pos="669442" algn="l"/>
                <a:tab pos="1338883" algn="l"/>
                <a:tab pos="2008325" algn="l"/>
                <a:tab pos="2677766" algn="l"/>
              </a:tabLst>
              <a:defRPr>
                <a:solidFill>
                  <a:schemeClr val="tx1"/>
                </a:solidFill>
                <a:latin typeface="Arial" charset="0"/>
                <a:cs typeface="DejaVu Sans" pitchFamily="34" charset="0"/>
              </a:defRPr>
            </a:lvl8pPr>
            <a:lvl9pPr marL="3593844" indent="-211403" defTabSz="422805" eaLnBrk="0" fontAlgn="base" hangingPunct="0">
              <a:lnSpc>
                <a:spcPct val="93000"/>
              </a:lnSpc>
              <a:spcBef>
                <a:spcPct val="0"/>
              </a:spcBef>
              <a:spcAft>
                <a:spcPct val="0"/>
              </a:spcAft>
              <a:buClr>
                <a:srgbClr val="000000"/>
              </a:buClr>
              <a:buSzPct val="45000"/>
              <a:buFont typeface="Wingdings" pitchFamily="2" charset="2"/>
              <a:tabLst>
                <a:tab pos="669442" algn="l"/>
                <a:tab pos="1338883" algn="l"/>
                <a:tab pos="2008325" algn="l"/>
                <a:tab pos="2677766" algn="l"/>
              </a:tabLst>
              <a:defRPr>
                <a:solidFill>
                  <a:schemeClr val="tx1"/>
                </a:solidFill>
                <a:latin typeface="Arial" charset="0"/>
                <a:cs typeface="DejaVu Sans" pitchFamily="34" charset="0"/>
              </a:defRPr>
            </a:lvl9pPr>
          </a:lstStyle>
          <a:p>
            <a:pPr eaLnBrk="1">
              <a:buFont typeface="Wingdings" pitchFamily="2" charset="2"/>
              <a:buNone/>
            </a:pPr>
            <a:fld id="{F06437AE-8A98-428F-9AFB-23B6FE509656}" type="slidenum">
              <a:rPr lang="en-GB" altLang="en-US">
                <a:solidFill>
                  <a:srgbClr val="000000"/>
                </a:solidFill>
                <a:latin typeface="Times New Roman" pitchFamily="18" charset="0"/>
              </a:rPr>
              <a:pPr eaLnBrk="1">
                <a:buFont typeface="Wingdings" pitchFamily="2" charset="2"/>
                <a:buNone/>
              </a:pPr>
              <a:t>32</a:t>
            </a:fld>
            <a:endParaRPr lang="en-GB" altLang="en-US">
              <a:solidFill>
                <a:srgbClr val="000000"/>
              </a:solidFill>
              <a:latin typeface="Times New Roman" pitchFamily="18" charset="0"/>
            </a:endParaRPr>
          </a:p>
        </p:txBody>
      </p:sp>
      <p:sp>
        <p:nvSpPr>
          <p:cNvPr id="44035" name="Rectangle 1"/>
          <p:cNvSpPr txBox="1">
            <a:spLocks noGrp="1" noRot="1" noChangeAspect="1" noChangeArrowheads="1" noTextEdit="1"/>
          </p:cNvSpPr>
          <p:nvPr>
            <p:ph type="sldImg"/>
          </p:nvPr>
        </p:nvSpPr>
        <p:spPr>
          <a:xfrm>
            <a:off x="1204913" y="712788"/>
            <a:ext cx="4692650" cy="3519487"/>
          </a:xfrm>
          <a:solidFill>
            <a:srgbClr val="FFFFFF"/>
          </a:solidFill>
          <a:ln>
            <a:solidFill>
              <a:srgbClr val="000000"/>
            </a:solidFill>
            <a:miter lim="800000"/>
            <a:headEnd/>
            <a:tailEnd/>
          </a:ln>
        </p:spPr>
      </p:sp>
      <p:sp>
        <p:nvSpPr>
          <p:cNvPr id="44036" name="Rectangle 2"/>
          <p:cNvSpPr txBox="1">
            <a:spLocks noGrp="1" noChangeArrowheads="1"/>
          </p:cNvSpPr>
          <p:nvPr>
            <p:ph type="body" idx="1"/>
          </p:nvPr>
        </p:nvSpPr>
        <p:spPr>
          <a:xfrm>
            <a:off x="710828" y="4458637"/>
            <a:ext cx="5682271" cy="414005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mtClean="0">
              <a:latin typeface="Times New Roman"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669442" algn="l"/>
                <a:tab pos="1338883" algn="l"/>
                <a:tab pos="2008325" algn="l"/>
                <a:tab pos="2677766" algn="l"/>
              </a:tabLst>
              <a:defRPr>
                <a:solidFill>
                  <a:schemeClr val="tx1"/>
                </a:solidFill>
                <a:latin typeface="Arial" charset="0"/>
                <a:cs typeface="DejaVu Sans" pitchFamily="34" charset="0"/>
              </a:defRPr>
            </a:lvl1pPr>
            <a:lvl2pPr marL="687058" indent="-264253" eaLnBrk="0">
              <a:tabLst>
                <a:tab pos="669442" algn="l"/>
                <a:tab pos="1338883" algn="l"/>
                <a:tab pos="2008325" algn="l"/>
                <a:tab pos="2677766" algn="l"/>
              </a:tabLst>
              <a:defRPr>
                <a:solidFill>
                  <a:schemeClr val="tx1"/>
                </a:solidFill>
                <a:latin typeface="Arial" charset="0"/>
                <a:cs typeface="DejaVu Sans" pitchFamily="34" charset="0"/>
              </a:defRPr>
            </a:lvl2pPr>
            <a:lvl3pPr marL="1057013" indent="-211403" eaLnBrk="0">
              <a:tabLst>
                <a:tab pos="669442" algn="l"/>
                <a:tab pos="1338883" algn="l"/>
                <a:tab pos="2008325" algn="l"/>
                <a:tab pos="2677766" algn="l"/>
              </a:tabLst>
              <a:defRPr>
                <a:solidFill>
                  <a:schemeClr val="tx1"/>
                </a:solidFill>
                <a:latin typeface="Arial" charset="0"/>
                <a:cs typeface="DejaVu Sans" pitchFamily="34" charset="0"/>
              </a:defRPr>
            </a:lvl3pPr>
            <a:lvl4pPr marL="1479818" indent="-211403" eaLnBrk="0">
              <a:tabLst>
                <a:tab pos="669442" algn="l"/>
                <a:tab pos="1338883" algn="l"/>
                <a:tab pos="2008325" algn="l"/>
                <a:tab pos="2677766" algn="l"/>
              </a:tabLst>
              <a:defRPr>
                <a:solidFill>
                  <a:schemeClr val="tx1"/>
                </a:solidFill>
                <a:latin typeface="Arial" charset="0"/>
                <a:cs typeface="DejaVu Sans" pitchFamily="34" charset="0"/>
              </a:defRPr>
            </a:lvl4pPr>
            <a:lvl5pPr marL="1902623" indent="-211403" eaLnBrk="0">
              <a:tabLst>
                <a:tab pos="669442" algn="l"/>
                <a:tab pos="1338883" algn="l"/>
                <a:tab pos="2008325" algn="l"/>
                <a:tab pos="2677766" algn="l"/>
              </a:tabLst>
              <a:defRPr>
                <a:solidFill>
                  <a:schemeClr val="tx1"/>
                </a:solidFill>
                <a:latin typeface="Arial" charset="0"/>
                <a:cs typeface="DejaVu Sans" pitchFamily="34" charset="0"/>
              </a:defRPr>
            </a:lvl5pPr>
            <a:lvl6pPr marL="2325428" indent="-211403" defTabSz="422805" eaLnBrk="0" fontAlgn="base" hangingPunct="0">
              <a:lnSpc>
                <a:spcPct val="93000"/>
              </a:lnSpc>
              <a:spcBef>
                <a:spcPct val="0"/>
              </a:spcBef>
              <a:spcAft>
                <a:spcPct val="0"/>
              </a:spcAft>
              <a:buClr>
                <a:srgbClr val="000000"/>
              </a:buClr>
              <a:buSzPct val="45000"/>
              <a:buFont typeface="Wingdings" pitchFamily="2" charset="2"/>
              <a:tabLst>
                <a:tab pos="669442" algn="l"/>
                <a:tab pos="1338883" algn="l"/>
                <a:tab pos="2008325" algn="l"/>
                <a:tab pos="2677766" algn="l"/>
              </a:tabLst>
              <a:defRPr>
                <a:solidFill>
                  <a:schemeClr val="tx1"/>
                </a:solidFill>
                <a:latin typeface="Arial" charset="0"/>
                <a:cs typeface="DejaVu Sans" pitchFamily="34" charset="0"/>
              </a:defRPr>
            </a:lvl6pPr>
            <a:lvl7pPr marL="2748233" indent="-211403" defTabSz="422805" eaLnBrk="0" fontAlgn="base" hangingPunct="0">
              <a:lnSpc>
                <a:spcPct val="93000"/>
              </a:lnSpc>
              <a:spcBef>
                <a:spcPct val="0"/>
              </a:spcBef>
              <a:spcAft>
                <a:spcPct val="0"/>
              </a:spcAft>
              <a:buClr>
                <a:srgbClr val="000000"/>
              </a:buClr>
              <a:buSzPct val="45000"/>
              <a:buFont typeface="Wingdings" pitchFamily="2" charset="2"/>
              <a:tabLst>
                <a:tab pos="669442" algn="l"/>
                <a:tab pos="1338883" algn="l"/>
                <a:tab pos="2008325" algn="l"/>
                <a:tab pos="2677766" algn="l"/>
              </a:tabLst>
              <a:defRPr>
                <a:solidFill>
                  <a:schemeClr val="tx1"/>
                </a:solidFill>
                <a:latin typeface="Arial" charset="0"/>
                <a:cs typeface="DejaVu Sans" pitchFamily="34" charset="0"/>
              </a:defRPr>
            </a:lvl7pPr>
            <a:lvl8pPr marL="3171039" indent="-211403" defTabSz="422805" eaLnBrk="0" fontAlgn="base" hangingPunct="0">
              <a:lnSpc>
                <a:spcPct val="93000"/>
              </a:lnSpc>
              <a:spcBef>
                <a:spcPct val="0"/>
              </a:spcBef>
              <a:spcAft>
                <a:spcPct val="0"/>
              </a:spcAft>
              <a:buClr>
                <a:srgbClr val="000000"/>
              </a:buClr>
              <a:buSzPct val="45000"/>
              <a:buFont typeface="Wingdings" pitchFamily="2" charset="2"/>
              <a:tabLst>
                <a:tab pos="669442" algn="l"/>
                <a:tab pos="1338883" algn="l"/>
                <a:tab pos="2008325" algn="l"/>
                <a:tab pos="2677766" algn="l"/>
              </a:tabLst>
              <a:defRPr>
                <a:solidFill>
                  <a:schemeClr val="tx1"/>
                </a:solidFill>
                <a:latin typeface="Arial" charset="0"/>
                <a:cs typeface="DejaVu Sans" pitchFamily="34" charset="0"/>
              </a:defRPr>
            </a:lvl8pPr>
            <a:lvl9pPr marL="3593844" indent="-211403" defTabSz="422805" eaLnBrk="0" fontAlgn="base" hangingPunct="0">
              <a:lnSpc>
                <a:spcPct val="93000"/>
              </a:lnSpc>
              <a:spcBef>
                <a:spcPct val="0"/>
              </a:spcBef>
              <a:spcAft>
                <a:spcPct val="0"/>
              </a:spcAft>
              <a:buClr>
                <a:srgbClr val="000000"/>
              </a:buClr>
              <a:buSzPct val="45000"/>
              <a:buFont typeface="Wingdings" pitchFamily="2" charset="2"/>
              <a:tabLst>
                <a:tab pos="669442" algn="l"/>
                <a:tab pos="1338883" algn="l"/>
                <a:tab pos="2008325" algn="l"/>
                <a:tab pos="2677766" algn="l"/>
              </a:tabLst>
              <a:defRPr>
                <a:solidFill>
                  <a:schemeClr val="tx1"/>
                </a:solidFill>
                <a:latin typeface="Arial" charset="0"/>
                <a:cs typeface="DejaVu Sans" pitchFamily="34" charset="0"/>
              </a:defRPr>
            </a:lvl9pPr>
          </a:lstStyle>
          <a:p>
            <a:pPr eaLnBrk="1">
              <a:buFont typeface="Wingdings" pitchFamily="2" charset="2"/>
              <a:buNone/>
            </a:pPr>
            <a:fld id="{6623D78F-C20F-4AD5-ABAF-2F931813442B}" type="slidenum">
              <a:rPr lang="en-GB" altLang="en-US">
                <a:solidFill>
                  <a:srgbClr val="000000"/>
                </a:solidFill>
                <a:latin typeface="Times New Roman" pitchFamily="18" charset="0"/>
              </a:rPr>
              <a:pPr eaLnBrk="1">
                <a:buFont typeface="Wingdings" pitchFamily="2" charset="2"/>
                <a:buNone/>
              </a:pPr>
              <a:t>33</a:t>
            </a:fld>
            <a:endParaRPr lang="en-GB" altLang="en-US">
              <a:solidFill>
                <a:srgbClr val="000000"/>
              </a:solidFill>
              <a:latin typeface="Times New Roman" pitchFamily="18" charset="0"/>
            </a:endParaRPr>
          </a:p>
        </p:txBody>
      </p:sp>
      <p:sp>
        <p:nvSpPr>
          <p:cNvPr id="51203" name="Text Box 1"/>
          <p:cNvSpPr txBox="1">
            <a:spLocks noChangeArrowheads="1"/>
          </p:cNvSpPr>
          <p:nvPr/>
        </p:nvSpPr>
        <p:spPr bwMode="auto">
          <a:xfrm>
            <a:off x="1221464" y="705322"/>
            <a:ext cx="4662450" cy="3520678"/>
          </a:xfrm>
          <a:prstGeom prst="rect">
            <a:avLst/>
          </a:prstGeom>
          <a:solidFill>
            <a:srgbClr val="FFFFFF"/>
          </a:solidFill>
          <a:ln w="9525">
            <a:solidFill>
              <a:srgbClr val="000000"/>
            </a:solidFill>
            <a:miter lim="800000"/>
            <a:headEnd/>
            <a:tailEnd/>
          </a:ln>
        </p:spPr>
        <p:txBody>
          <a:bodyPr wrap="none" lIns="84561" tIns="42280" rIns="84561" bIns="42280" anchor="ctr"/>
          <a:lstStyle>
            <a:lvl1pPr eaLnBrk="0">
              <a:defRPr>
                <a:solidFill>
                  <a:schemeClr val="tx1"/>
                </a:solidFill>
                <a:latin typeface="Arial" charset="0"/>
                <a:cs typeface="DejaVu Sans" pitchFamily="34" charset="0"/>
              </a:defRPr>
            </a:lvl1pPr>
            <a:lvl2pPr marL="742950" indent="-285750" eaLnBrk="0">
              <a:defRPr>
                <a:solidFill>
                  <a:schemeClr val="tx1"/>
                </a:solidFill>
                <a:latin typeface="Arial" charset="0"/>
                <a:cs typeface="DejaVu Sans" pitchFamily="34" charset="0"/>
              </a:defRPr>
            </a:lvl2pPr>
            <a:lvl3pPr marL="1143000" indent="-228600" eaLnBrk="0">
              <a:defRPr>
                <a:solidFill>
                  <a:schemeClr val="tx1"/>
                </a:solidFill>
                <a:latin typeface="Arial" charset="0"/>
                <a:cs typeface="DejaVu Sans" pitchFamily="34" charset="0"/>
              </a:defRPr>
            </a:lvl3pPr>
            <a:lvl4pPr marL="1600200" indent="-228600" eaLnBrk="0">
              <a:defRPr>
                <a:solidFill>
                  <a:schemeClr val="tx1"/>
                </a:solidFill>
                <a:latin typeface="Arial" charset="0"/>
                <a:cs typeface="DejaVu Sans" pitchFamily="34" charset="0"/>
              </a:defRPr>
            </a:lvl4pPr>
            <a:lvl5pPr marL="2057400" indent="-228600" eaLnBrk="0">
              <a:defRPr>
                <a:solidFill>
                  <a:schemeClr val="tx1"/>
                </a:solidFill>
                <a:latin typeface="Arial" charset="0"/>
                <a:cs typeface="DejaVu Sans" pitchFamily="34" charset="0"/>
              </a:defRPr>
            </a:lvl5pPr>
            <a:lvl6pPr marL="2514600" indent="-228600" defTabSz="457200" eaLnBrk="0" fontAlgn="base" hangingPunct="0">
              <a:lnSpc>
                <a:spcPct val="93000"/>
              </a:lnSpc>
              <a:spcBef>
                <a:spcPct val="0"/>
              </a:spcBef>
              <a:spcAft>
                <a:spcPct val="0"/>
              </a:spcAft>
              <a:buClr>
                <a:srgbClr val="000000"/>
              </a:buClr>
              <a:buSzPct val="45000"/>
              <a:buFont typeface="Wingdings" pitchFamily="2" charset="2"/>
              <a:defRPr>
                <a:solidFill>
                  <a:schemeClr val="tx1"/>
                </a:solidFill>
                <a:latin typeface="Arial" charset="0"/>
                <a:cs typeface="DejaVu Sans" pitchFamily="34" charset="0"/>
              </a:defRPr>
            </a:lvl6pPr>
            <a:lvl7pPr marL="2971800" indent="-228600" defTabSz="457200" eaLnBrk="0" fontAlgn="base" hangingPunct="0">
              <a:lnSpc>
                <a:spcPct val="93000"/>
              </a:lnSpc>
              <a:spcBef>
                <a:spcPct val="0"/>
              </a:spcBef>
              <a:spcAft>
                <a:spcPct val="0"/>
              </a:spcAft>
              <a:buClr>
                <a:srgbClr val="000000"/>
              </a:buClr>
              <a:buSzPct val="45000"/>
              <a:buFont typeface="Wingdings" pitchFamily="2" charset="2"/>
              <a:defRPr>
                <a:solidFill>
                  <a:schemeClr val="tx1"/>
                </a:solidFill>
                <a:latin typeface="Arial" charset="0"/>
                <a:cs typeface="DejaVu Sans" pitchFamily="34" charset="0"/>
              </a:defRPr>
            </a:lvl7pPr>
            <a:lvl8pPr marL="3429000" indent="-228600" defTabSz="457200" eaLnBrk="0" fontAlgn="base" hangingPunct="0">
              <a:lnSpc>
                <a:spcPct val="93000"/>
              </a:lnSpc>
              <a:spcBef>
                <a:spcPct val="0"/>
              </a:spcBef>
              <a:spcAft>
                <a:spcPct val="0"/>
              </a:spcAft>
              <a:buClr>
                <a:srgbClr val="000000"/>
              </a:buClr>
              <a:buSzPct val="45000"/>
              <a:buFont typeface="Wingdings" pitchFamily="2" charset="2"/>
              <a:defRPr>
                <a:solidFill>
                  <a:schemeClr val="tx1"/>
                </a:solidFill>
                <a:latin typeface="Arial" charset="0"/>
                <a:cs typeface="DejaVu Sans" pitchFamily="34" charset="0"/>
              </a:defRPr>
            </a:lvl8pPr>
            <a:lvl9pPr marL="3886200" indent="-228600" defTabSz="457200" eaLnBrk="0" fontAlgn="base" hangingPunct="0">
              <a:lnSpc>
                <a:spcPct val="93000"/>
              </a:lnSpc>
              <a:spcBef>
                <a:spcPct val="0"/>
              </a:spcBef>
              <a:spcAft>
                <a:spcPct val="0"/>
              </a:spcAft>
              <a:buClr>
                <a:srgbClr val="000000"/>
              </a:buClr>
              <a:buSzPct val="45000"/>
              <a:buFont typeface="Wingdings" pitchFamily="2" charset="2"/>
              <a:defRPr>
                <a:solidFill>
                  <a:schemeClr val="tx1"/>
                </a:solidFill>
                <a:latin typeface="Arial" charset="0"/>
                <a:cs typeface="DejaVu Sans" pitchFamily="34" charset="0"/>
              </a:defRPr>
            </a:lvl9pPr>
          </a:lstStyle>
          <a:p>
            <a:pPr eaLnBrk="1"/>
            <a:endParaRPr lang="en-US" altLang="en-US"/>
          </a:p>
        </p:txBody>
      </p:sp>
      <p:sp>
        <p:nvSpPr>
          <p:cNvPr id="51204" name="Rectangle 2"/>
          <p:cNvSpPr txBox="1">
            <a:spLocks noGrp="1" noChangeArrowheads="1"/>
          </p:cNvSpPr>
          <p:nvPr>
            <p:ph type="body"/>
          </p:nvPr>
        </p:nvSpPr>
        <p:spPr>
          <a:xfrm>
            <a:off x="710829" y="4458638"/>
            <a:ext cx="5680819" cy="42245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mtClean="0">
              <a:latin typeface="Times New Roman"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669442" algn="l"/>
                <a:tab pos="1338883" algn="l"/>
                <a:tab pos="2008325" algn="l"/>
                <a:tab pos="2677766" algn="l"/>
              </a:tabLst>
              <a:defRPr>
                <a:solidFill>
                  <a:schemeClr val="tx1"/>
                </a:solidFill>
                <a:latin typeface="Arial" charset="0"/>
                <a:cs typeface="DejaVu Sans" pitchFamily="34" charset="0"/>
              </a:defRPr>
            </a:lvl1pPr>
            <a:lvl2pPr marL="687058" indent="-264253" eaLnBrk="0">
              <a:tabLst>
                <a:tab pos="669442" algn="l"/>
                <a:tab pos="1338883" algn="l"/>
                <a:tab pos="2008325" algn="l"/>
                <a:tab pos="2677766" algn="l"/>
              </a:tabLst>
              <a:defRPr>
                <a:solidFill>
                  <a:schemeClr val="tx1"/>
                </a:solidFill>
                <a:latin typeface="Arial" charset="0"/>
                <a:cs typeface="DejaVu Sans" pitchFamily="34" charset="0"/>
              </a:defRPr>
            </a:lvl2pPr>
            <a:lvl3pPr marL="1057013" indent="-211403" eaLnBrk="0">
              <a:tabLst>
                <a:tab pos="669442" algn="l"/>
                <a:tab pos="1338883" algn="l"/>
                <a:tab pos="2008325" algn="l"/>
                <a:tab pos="2677766" algn="l"/>
              </a:tabLst>
              <a:defRPr>
                <a:solidFill>
                  <a:schemeClr val="tx1"/>
                </a:solidFill>
                <a:latin typeface="Arial" charset="0"/>
                <a:cs typeface="DejaVu Sans" pitchFamily="34" charset="0"/>
              </a:defRPr>
            </a:lvl3pPr>
            <a:lvl4pPr marL="1479818" indent="-211403" eaLnBrk="0">
              <a:tabLst>
                <a:tab pos="669442" algn="l"/>
                <a:tab pos="1338883" algn="l"/>
                <a:tab pos="2008325" algn="l"/>
                <a:tab pos="2677766" algn="l"/>
              </a:tabLst>
              <a:defRPr>
                <a:solidFill>
                  <a:schemeClr val="tx1"/>
                </a:solidFill>
                <a:latin typeface="Arial" charset="0"/>
                <a:cs typeface="DejaVu Sans" pitchFamily="34" charset="0"/>
              </a:defRPr>
            </a:lvl4pPr>
            <a:lvl5pPr marL="1902623" indent="-211403" eaLnBrk="0">
              <a:tabLst>
                <a:tab pos="669442" algn="l"/>
                <a:tab pos="1338883" algn="l"/>
                <a:tab pos="2008325" algn="l"/>
                <a:tab pos="2677766" algn="l"/>
              </a:tabLst>
              <a:defRPr>
                <a:solidFill>
                  <a:schemeClr val="tx1"/>
                </a:solidFill>
                <a:latin typeface="Arial" charset="0"/>
                <a:cs typeface="DejaVu Sans" pitchFamily="34" charset="0"/>
              </a:defRPr>
            </a:lvl5pPr>
            <a:lvl6pPr marL="2325428" indent="-211403" defTabSz="422805" eaLnBrk="0" fontAlgn="base" hangingPunct="0">
              <a:lnSpc>
                <a:spcPct val="93000"/>
              </a:lnSpc>
              <a:spcBef>
                <a:spcPct val="0"/>
              </a:spcBef>
              <a:spcAft>
                <a:spcPct val="0"/>
              </a:spcAft>
              <a:buClr>
                <a:srgbClr val="000000"/>
              </a:buClr>
              <a:buSzPct val="45000"/>
              <a:buFont typeface="Wingdings" pitchFamily="2" charset="2"/>
              <a:tabLst>
                <a:tab pos="669442" algn="l"/>
                <a:tab pos="1338883" algn="l"/>
                <a:tab pos="2008325" algn="l"/>
                <a:tab pos="2677766" algn="l"/>
              </a:tabLst>
              <a:defRPr>
                <a:solidFill>
                  <a:schemeClr val="tx1"/>
                </a:solidFill>
                <a:latin typeface="Arial" charset="0"/>
                <a:cs typeface="DejaVu Sans" pitchFamily="34" charset="0"/>
              </a:defRPr>
            </a:lvl6pPr>
            <a:lvl7pPr marL="2748233" indent="-211403" defTabSz="422805" eaLnBrk="0" fontAlgn="base" hangingPunct="0">
              <a:lnSpc>
                <a:spcPct val="93000"/>
              </a:lnSpc>
              <a:spcBef>
                <a:spcPct val="0"/>
              </a:spcBef>
              <a:spcAft>
                <a:spcPct val="0"/>
              </a:spcAft>
              <a:buClr>
                <a:srgbClr val="000000"/>
              </a:buClr>
              <a:buSzPct val="45000"/>
              <a:buFont typeface="Wingdings" pitchFamily="2" charset="2"/>
              <a:tabLst>
                <a:tab pos="669442" algn="l"/>
                <a:tab pos="1338883" algn="l"/>
                <a:tab pos="2008325" algn="l"/>
                <a:tab pos="2677766" algn="l"/>
              </a:tabLst>
              <a:defRPr>
                <a:solidFill>
                  <a:schemeClr val="tx1"/>
                </a:solidFill>
                <a:latin typeface="Arial" charset="0"/>
                <a:cs typeface="DejaVu Sans" pitchFamily="34" charset="0"/>
              </a:defRPr>
            </a:lvl7pPr>
            <a:lvl8pPr marL="3171039" indent="-211403" defTabSz="422805" eaLnBrk="0" fontAlgn="base" hangingPunct="0">
              <a:lnSpc>
                <a:spcPct val="93000"/>
              </a:lnSpc>
              <a:spcBef>
                <a:spcPct val="0"/>
              </a:spcBef>
              <a:spcAft>
                <a:spcPct val="0"/>
              </a:spcAft>
              <a:buClr>
                <a:srgbClr val="000000"/>
              </a:buClr>
              <a:buSzPct val="45000"/>
              <a:buFont typeface="Wingdings" pitchFamily="2" charset="2"/>
              <a:tabLst>
                <a:tab pos="669442" algn="l"/>
                <a:tab pos="1338883" algn="l"/>
                <a:tab pos="2008325" algn="l"/>
                <a:tab pos="2677766" algn="l"/>
              </a:tabLst>
              <a:defRPr>
                <a:solidFill>
                  <a:schemeClr val="tx1"/>
                </a:solidFill>
                <a:latin typeface="Arial" charset="0"/>
                <a:cs typeface="DejaVu Sans" pitchFamily="34" charset="0"/>
              </a:defRPr>
            </a:lvl8pPr>
            <a:lvl9pPr marL="3593844" indent="-211403" defTabSz="422805" eaLnBrk="0" fontAlgn="base" hangingPunct="0">
              <a:lnSpc>
                <a:spcPct val="93000"/>
              </a:lnSpc>
              <a:spcBef>
                <a:spcPct val="0"/>
              </a:spcBef>
              <a:spcAft>
                <a:spcPct val="0"/>
              </a:spcAft>
              <a:buClr>
                <a:srgbClr val="000000"/>
              </a:buClr>
              <a:buSzPct val="45000"/>
              <a:buFont typeface="Wingdings" pitchFamily="2" charset="2"/>
              <a:tabLst>
                <a:tab pos="669442" algn="l"/>
                <a:tab pos="1338883" algn="l"/>
                <a:tab pos="2008325" algn="l"/>
                <a:tab pos="2677766" algn="l"/>
              </a:tabLst>
              <a:defRPr>
                <a:solidFill>
                  <a:schemeClr val="tx1"/>
                </a:solidFill>
                <a:latin typeface="Arial" charset="0"/>
                <a:cs typeface="DejaVu Sans" pitchFamily="34" charset="0"/>
              </a:defRPr>
            </a:lvl9pPr>
          </a:lstStyle>
          <a:p>
            <a:pPr eaLnBrk="1">
              <a:buFont typeface="Wingdings" pitchFamily="2" charset="2"/>
              <a:buNone/>
            </a:pPr>
            <a:fld id="{CE657436-1225-4121-B377-F119614E9E86}" type="slidenum">
              <a:rPr lang="en-GB" altLang="en-US">
                <a:solidFill>
                  <a:srgbClr val="000000"/>
                </a:solidFill>
                <a:latin typeface="Times New Roman" pitchFamily="18" charset="0"/>
              </a:rPr>
              <a:pPr eaLnBrk="1">
                <a:buFont typeface="Wingdings" pitchFamily="2" charset="2"/>
                <a:buNone/>
              </a:pPr>
              <a:t>34</a:t>
            </a:fld>
            <a:endParaRPr lang="en-GB" altLang="en-US">
              <a:solidFill>
                <a:srgbClr val="000000"/>
              </a:solidFill>
              <a:latin typeface="Times New Roman" pitchFamily="18" charset="0"/>
            </a:endParaRPr>
          </a:p>
        </p:txBody>
      </p:sp>
      <p:sp>
        <p:nvSpPr>
          <p:cNvPr id="47107" name="Text Box 1"/>
          <p:cNvSpPr txBox="1">
            <a:spLocks noChangeArrowheads="1"/>
          </p:cNvSpPr>
          <p:nvPr/>
        </p:nvSpPr>
        <p:spPr bwMode="auto">
          <a:xfrm>
            <a:off x="1221464" y="705322"/>
            <a:ext cx="4662450" cy="3520678"/>
          </a:xfrm>
          <a:prstGeom prst="rect">
            <a:avLst/>
          </a:prstGeom>
          <a:solidFill>
            <a:srgbClr val="FFFFFF"/>
          </a:solidFill>
          <a:ln w="9525">
            <a:solidFill>
              <a:srgbClr val="000000"/>
            </a:solidFill>
            <a:miter lim="800000"/>
            <a:headEnd/>
            <a:tailEnd/>
          </a:ln>
        </p:spPr>
        <p:txBody>
          <a:bodyPr wrap="none" lIns="84561" tIns="42280" rIns="84561" bIns="42280" anchor="ctr"/>
          <a:lstStyle>
            <a:lvl1pPr eaLnBrk="0">
              <a:defRPr>
                <a:solidFill>
                  <a:schemeClr val="tx1"/>
                </a:solidFill>
                <a:latin typeface="Arial" charset="0"/>
                <a:cs typeface="DejaVu Sans" pitchFamily="34" charset="0"/>
              </a:defRPr>
            </a:lvl1pPr>
            <a:lvl2pPr marL="742950" indent="-285750" eaLnBrk="0">
              <a:defRPr>
                <a:solidFill>
                  <a:schemeClr val="tx1"/>
                </a:solidFill>
                <a:latin typeface="Arial" charset="0"/>
                <a:cs typeface="DejaVu Sans" pitchFamily="34" charset="0"/>
              </a:defRPr>
            </a:lvl2pPr>
            <a:lvl3pPr marL="1143000" indent="-228600" eaLnBrk="0">
              <a:defRPr>
                <a:solidFill>
                  <a:schemeClr val="tx1"/>
                </a:solidFill>
                <a:latin typeface="Arial" charset="0"/>
                <a:cs typeface="DejaVu Sans" pitchFamily="34" charset="0"/>
              </a:defRPr>
            </a:lvl3pPr>
            <a:lvl4pPr marL="1600200" indent="-228600" eaLnBrk="0">
              <a:defRPr>
                <a:solidFill>
                  <a:schemeClr val="tx1"/>
                </a:solidFill>
                <a:latin typeface="Arial" charset="0"/>
                <a:cs typeface="DejaVu Sans" pitchFamily="34" charset="0"/>
              </a:defRPr>
            </a:lvl4pPr>
            <a:lvl5pPr marL="2057400" indent="-228600" eaLnBrk="0">
              <a:defRPr>
                <a:solidFill>
                  <a:schemeClr val="tx1"/>
                </a:solidFill>
                <a:latin typeface="Arial" charset="0"/>
                <a:cs typeface="DejaVu Sans" pitchFamily="34" charset="0"/>
              </a:defRPr>
            </a:lvl5pPr>
            <a:lvl6pPr marL="2514600" indent="-228600" defTabSz="457200" eaLnBrk="0" fontAlgn="base" hangingPunct="0">
              <a:lnSpc>
                <a:spcPct val="93000"/>
              </a:lnSpc>
              <a:spcBef>
                <a:spcPct val="0"/>
              </a:spcBef>
              <a:spcAft>
                <a:spcPct val="0"/>
              </a:spcAft>
              <a:buClr>
                <a:srgbClr val="000000"/>
              </a:buClr>
              <a:buSzPct val="45000"/>
              <a:buFont typeface="Wingdings" pitchFamily="2" charset="2"/>
              <a:defRPr>
                <a:solidFill>
                  <a:schemeClr val="tx1"/>
                </a:solidFill>
                <a:latin typeface="Arial" charset="0"/>
                <a:cs typeface="DejaVu Sans" pitchFamily="34" charset="0"/>
              </a:defRPr>
            </a:lvl6pPr>
            <a:lvl7pPr marL="2971800" indent="-228600" defTabSz="457200" eaLnBrk="0" fontAlgn="base" hangingPunct="0">
              <a:lnSpc>
                <a:spcPct val="93000"/>
              </a:lnSpc>
              <a:spcBef>
                <a:spcPct val="0"/>
              </a:spcBef>
              <a:spcAft>
                <a:spcPct val="0"/>
              </a:spcAft>
              <a:buClr>
                <a:srgbClr val="000000"/>
              </a:buClr>
              <a:buSzPct val="45000"/>
              <a:buFont typeface="Wingdings" pitchFamily="2" charset="2"/>
              <a:defRPr>
                <a:solidFill>
                  <a:schemeClr val="tx1"/>
                </a:solidFill>
                <a:latin typeface="Arial" charset="0"/>
                <a:cs typeface="DejaVu Sans" pitchFamily="34" charset="0"/>
              </a:defRPr>
            </a:lvl7pPr>
            <a:lvl8pPr marL="3429000" indent="-228600" defTabSz="457200" eaLnBrk="0" fontAlgn="base" hangingPunct="0">
              <a:lnSpc>
                <a:spcPct val="93000"/>
              </a:lnSpc>
              <a:spcBef>
                <a:spcPct val="0"/>
              </a:spcBef>
              <a:spcAft>
                <a:spcPct val="0"/>
              </a:spcAft>
              <a:buClr>
                <a:srgbClr val="000000"/>
              </a:buClr>
              <a:buSzPct val="45000"/>
              <a:buFont typeface="Wingdings" pitchFamily="2" charset="2"/>
              <a:defRPr>
                <a:solidFill>
                  <a:schemeClr val="tx1"/>
                </a:solidFill>
                <a:latin typeface="Arial" charset="0"/>
                <a:cs typeface="DejaVu Sans" pitchFamily="34" charset="0"/>
              </a:defRPr>
            </a:lvl8pPr>
            <a:lvl9pPr marL="3886200" indent="-228600" defTabSz="457200" eaLnBrk="0" fontAlgn="base" hangingPunct="0">
              <a:lnSpc>
                <a:spcPct val="93000"/>
              </a:lnSpc>
              <a:spcBef>
                <a:spcPct val="0"/>
              </a:spcBef>
              <a:spcAft>
                <a:spcPct val="0"/>
              </a:spcAft>
              <a:buClr>
                <a:srgbClr val="000000"/>
              </a:buClr>
              <a:buSzPct val="45000"/>
              <a:buFont typeface="Wingdings" pitchFamily="2" charset="2"/>
              <a:defRPr>
                <a:solidFill>
                  <a:schemeClr val="tx1"/>
                </a:solidFill>
                <a:latin typeface="Arial" charset="0"/>
                <a:cs typeface="DejaVu Sans" pitchFamily="34" charset="0"/>
              </a:defRPr>
            </a:lvl9pPr>
          </a:lstStyle>
          <a:p>
            <a:pPr eaLnBrk="1"/>
            <a:endParaRPr lang="en-US" altLang="en-US"/>
          </a:p>
        </p:txBody>
      </p:sp>
      <p:sp>
        <p:nvSpPr>
          <p:cNvPr id="47108" name="Rectangle 2"/>
          <p:cNvSpPr txBox="1">
            <a:spLocks noGrp="1" noChangeArrowheads="1"/>
          </p:cNvSpPr>
          <p:nvPr>
            <p:ph type="body"/>
          </p:nvPr>
        </p:nvSpPr>
        <p:spPr>
          <a:xfrm>
            <a:off x="710829" y="4458638"/>
            <a:ext cx="5680819" cy="422451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mtClean="0">
              <a:latin typeface="Times New Roman"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669442" algn="l"/>
                <a:tab pos="1338883" algn="l"/>
                <a:tab pos="2008325" algn="l"/>
                <a:tab pos="2677766" algn="l"/>
              </a:tabLst>
              <a:defRPr>
                <a:solidFill>
                  <a:schemeClr val="tx1"/>
                </a:solidFill>
                <a:latin typeface="Arial" charset="0"/>
                <a:cs typeface="DejaVu Sans" pitchFamily="34" charset="0"/>
              </a:defRPr>
            </a:lvl1pPr>
            <a:lvl2pPr marL="687058" indent="-264253" eaLnBrk="0">
              <a:tabLst>
                <a:tab pos="669442" algn="l"/>
                <a:tab pos="1338883" algn="l"/>
                <a:tab pos="2008325" algn="l"/>
                <a:tab pos="2677766" algn="l"/>
              </a:tabLst>
              <a:defRPr>
                <a:solidFill>
                  <a:schemeClr val="tx1"/>
                </a:solidFill>
                <a:latin typeface="Arial" charset="0"/>
                <a:cs typeface="DejaVu Sans" pitchFamily="34" charset="0"/>
              </a:defRPr>
            </a:lvl2pPr>
            <a:lvl3pPr marL="1057013" indent="-211403" eaLnBrk="0">
              <a:tabLst>
                <a:tab pos="669442" algn="l"/>
                <a:tab pos="1338883" algn="l"/>
                <a:tab pos="2008325" algn="l"/>
                <a:tab pos="2677766" algn="l"/>
              </a:tabLst>
              <a:defRPr>
                <a:solidFill>
                  <a:schemeClr val="tx1"/>
                </a:solidFill>
                <a:latin typeface="Arial" charset="0"/>
                <a:cs typeface="DejaVu Sans" pitchFamily="34" charset="0"/>
              </a:defRPr>
            </a:lvl3pPr>
            <a:lvl4pPr marL="1479818" indent="-211403" eaLnBrk="0">
              <a:tabLst>
                <a:tab pos="669442" algn="l"/>
                <a:tab pos="1338883" algn="l"/>
                <a:tab pos="2008325" algn="l"/>
                <a:tab pos="2677766" algn="l"/>
              </a:tabLst>
              <a:defRPr>
                <a:solidFill>
                  <a:schemeClr val="tx1"/>
                </a:solidFill>
                <a:latin typeface="Arial" charset="0"/>
                <a:cs typeface="DejaVu Sans" pitchFamily="34" charset="0"/>
              </a:defRPr>
            </a:lvl4pPr>
            <a:lvl5pPr marL="1902623" indent="-211403" eaLnBrk="0">
              <a:tabLst>
                <a:tab pos="669442" algn="l"/>
                <a:tab pos="1338883" algn="l"/>
                <a:tab pos="2008325" algn="l"/>
                <a:tab pos="2677766" algn="l"/>
              </a:tabLst>
              <a:defRPr>
                <a:solidFill>
                  <a:schemeClr val="tx1"/>
                </a:solidFill>
                <a:latin typeface="Arial" charset="0"/>
                <a:cs typeface="DejaVu Sans" pitchFamily="34" charset="0"/>
              </a:defRPr>
            </a:lvl5pPr>
            <a:lvl6pPr marL="2325428" indent="-211403" defTabSz="422805" eaLnBrk="0" fontAlgn="base" hangingPunct="0">
              <a:lnSpc>
                <a:spcPct val="93000"/>
              </a:lnSpc>
              <a:spcBef>
                <a:spcPct val="0"/>
              </a:spcBef>
              <a:spcAft>
                <a:spcPct val="0"/>
              </a:spcAft>
              <a:buClr>
                <a:srgbClr val="000000"/>
              </a:buClr>
              <a:buSzPct val="45000"/>
              <a:buFont typeface="Wingdings" pitchFamily="2" charset="2"/>
              <a:tabLst>
                <a:tab pos="669442" algn="l"/>
                <a:tab pos="1338883" algn="l"/>
                <a:tab pos="2008325" algn="l"/>
                <a:tab pos="2677766" algn="l"/>
              </a:tabLst>
              <a:defRPr>
                <a:solidFill>
                  <a:schemeClr val="tx1"/>
                </a:solidFill>
                <a:latin typeface="Arial" charset="0"/>
                <a:cs typeface="DejaVu Sans" pitchFamily="34" charset="0"/>
              </a:defRPr>
            </a:lvl6pPr>
            <a:lvl7pPr marL="2748233" indent="-211403" defTabSz="422805" eaLnBrk="0" fontAlgn="base" hangingPunct="0">
              <a:lnSpc>
                <a:spcPct val="93000"/>
              </a:lnSpc>
              <a:spcBef>
                <a:spcPct val="0"/>
              </a:spcBef>
              <a:spcAft>
                <a:spcPct val="0"/>
              </a:spcAft>
              <a:buClr>
                <a:srgbClr val="000000"/>
              </a:buClr>
              <a:buSzPct val="45000"/>
              <a:buFont typeface="Wingdings" pitchFamily="2" charset="2"/>
              <a:tabLst>
                <a:tab pos="669442" algn="l"/>
                <a:tab pos="1338883" algn="l"/>
                <a:tab pos="2008325" algn="l"/>
                <a:tab pos="2677766" algn="l"/>
              </a:tabLst>
              <a:defRPr>
                <a:solidFill>
                  <a:schemeClr val="tx1"/>
                </a:solidFill>
                <a:latin typeface="Arial" charset="0"/>
                <a:cs typeface="DejaVu Sans" pitchFamily="34" charset="0"/>
              </a:defRPr>
            </a:lvl7pPr>
            <a:lvl8pPr marL="3171039" indent="-211403" defTabSz="422805" eaLnBrk="0" fontAlgn="base" hangingPunct="0">
              <a:lnSpc>
                <a:spcPct val="93000"/>
              </a:lnSpc>
              <a:spcBef>
                <a:spcPct val="0"/>
              </a:spcBef>
              <a:spcAft>
                <a:spcPct val="0"/>
              </a:spcAft>
              <a:buClr>
                <a:srgbClr val="000000"/>
              </a:buClr>
              <a:buSzPct val="45000"/>
              <a:buFont typeface="Wingdings" pitchFamily="2" charset="2"/>
              <a:tabLst>
                <a:tab pos="669442" algn="l"/>
                <a:tab pos="1338883" algn="l"/>
                <a:tab pos="2008325" algn="l"/>
                <a:tab pos="2677766" algn="l"/>
              </a:tabLst>
              <a:defRPr>
                <a:solidFill>
                  <a:schemeClr val="tx1"/>
                </a:solidFill>
                <a:latin typeface="Arial" charset="0"/>
                <a:cs typeface="DejaVu Sans" pitchFamily="34" charset="0"/>
              </a:defRPr>
            </a:lvl8pPr>
            <a:lvl9pPr marL="3593844" indent="-211403" defTabSz="422805" eaLnBrk="0" fontAlgn="base" hangingPunct="0">
              <a:lnSpc>
                <a:spcPct val="93000"/>
              </a:lnSpc>
              <a:spcBef>
                <a:spcPct val="0"/>
              </a:spcBef>
              <a:spcAft>
                <a:spcPct val="0"/>
              </a:spcAft>
              <a:buClr>
                <a:srgbClr val="000000"/>
              </a:buClr>
              <a:buSzPct val="45000"/>
              <a:buFont typeface="Wingdings" pitchFamily="2" charset="2"/>
              <a:tabLst>
                <a:tab pos="669442" algn="l"/>
                <a:tab pos="1338883" algn="l"/>
                <a:tab pos="2008325" algn="l"/>
                <a:tab pos="2677766" algn="l"/>
              </a:tabLst>
              <a:defRPr>
                <a:solidFill>
                  <a:schemeClr val="tx1"/>
                </a:solidFill>
                <a:latin typeface="Arial" charset="0"/>
                <a:cs typeface="DejaVu Sans" pitchFamily="34" charset="0"/>
              </a:defRPr>
            </a:lvl9pPr>
          </a:lstStyle>
          <a:p>
            <a:pPr eaLnBrk="1">
              <a:buFont typeface="Wingdings" pitchFamily="2" charset="2"/>
              <a:buNone/>
            </a:pPr>
            <a:fld id="{4C9DD9FC-B7CE-4D71-B5C3-17ADDE26D466}" type="slidenum">
              <a:rPr lang="en-GB" altLang="en-US">
                <a:solidFill>
                  <a:srgbClr val="000000"/>
                </a:solidFill>
                <a:latin typeface="Times New Roman" pitchFamily="18" charset="0"/>
              </a:rPr>
              <a:pPr eaLnBrk="1">
                <a:buFont typeface="Wingdings" pitchFamily="2" charset="2"/>
                <a:buNone/>
              </a:pPr>
              <a:t>35</a:t>
            </a:fld>
            <a:endParaRPr lang="en-GB" altLang="en-US">
              <a:solidFill>
                <a:srgbClr val="000000"/>
              </a:solidFill>
              <a:latin typeface="Times New Roman" pitchFamily="18" charset="0"/>
            </a:endParaRPr>
          </a:p>
        </p:txBody>
      </p:sp>
      <p:sp>
        <p:nvSpPr>
          <p:cNvPr id="48131" name="Rectangle 1"/>
          <p:cNvSpPr txBox="1">
            <a:spLocks noGrp="1" noRot="1" noChangeAspect="1" noChangeArrowheads="1" noTextEdit="1"/>
          </p:cNvSpPr>
          <p:nvPr>
            <p:ph type="sldImg"/>
          </p:nvPr>
        </p:nvSpPr>
        <p:spPr>
          <a:xfrm>
            <a:off x="1204913" y="712788"/>
            <a:ext cx="4692650" cy="3519487"/>
          </a:xfrm>
          <a:solidFill>
            <a:srgbClr val="FFFFFF"/>
          </a:solidFill>
          <a:ln>
            <a:solidFill>
              <a:srgbClr val="000000"/>
            </a:solidFill>
            <a:miter lim="800000"/>
            <a:headEnd/>
            <a:tailEnd/>
          </a:ln>
        </p:spPr>
      </p:sp>
      <p:sp>
        <p:nvSpPr>
          <p:cNvPr id="48132" name="Rectangle 2"/>
          <p:cNvSpPr txBox="1">
            <a:spLocks noGrp="1" noChangeArrowheads="1"/>
          </p:cNvSpPr>
          <p:nvPr>
            <p:ph type="body" idx="1"/>
          </p:nvPr>
        </p:nvSpPr>
        <p:spPr>
          <a:xfrm>
            <a:off x="710828" y="4458637"/>
            <a:ext cx="5682271" cy="414005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smtClean="0">
              <a:latin typeface="Times New Roman"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txBox="1">
            <a:spLocks noGrp="1" noChangeArrowheads="1"/>
          </p:cNvSpPr>
          <p:nvPr/>
        </p:nvSpPr>
        <p:spPr bwMode="auto">
          <a:xfrm>
            <a:off x="4023092" y="8917422"/>
            <a:ext cx="3077739" cy="469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21" tIns="47109" rIns="94221" bIns="47109"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256BB0CF-F10B-4A1B-9DBE-832C82253503}" type="slidenum">
              <a:rPr lang="en-US" altLang="en-US" sz="1200"/>
              <a:pPr algn="r" eaLnBrk="1" hangingPunct="1"/>
              <a:t>37</a:t>
            </a:fld>
            <a:endParaRPr lang="en-US" altLang="en-US" sz="120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8F905D74-B4FF-4BA7-814D-7C35898A40C4}" type="slidenum">
              <a:rPr lang="en-US" smtClean="0"/>
              <a:pPr>
                <a:defRPr/>
              </a:pPr>
              <a:t>49</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65456" indent="-294406" eaLnBrk="0" hangingPunct="0">
              <a:defRPr>
                <a:solidFill>
                  <a:schemeClr val="tx1"/>
                </a:solidFill>
                <a:latin typeface="Arial" charset="0"/>
              </a:defRPr>
            </a:lvl2pPr>
            <a:lvl3pPr marL="1177627" indent="-235526" eaLnBrk="0" hangingPunct="0">
              <a:defRPr>
                <a:solidFill>
                  <a:schemeClr val="tx1"/>
                </a:solidFill>
                <a:latin typeface="Arial" charset="0"/>
              </a:defRPr>
            </a:lvl3pPr>
            <a:lvl4pPr marL="1648677" indent="-235526" eaLnBrk="0" hangingPunct="0">
              <a:defRPr>
                <a:solidFill>
                  <a:schemeClr val="tx1"/>
                </a:solidFill>
                <a:latin typeface="Arial" charset="0"/>
              </a:defRPr>
            </a:lvl4pPr>
            <a:lvl5pPr marL="2119728" indent="-235526" eaLnBrk="0" hangingPunct="0">
              <a:defRPr>
                <a:solidFill>
                  <a:schemeClr val="tx1"/>
                </a:solidFill>
                <a:latin typeface="Arial" charset="0"/>
              </a:defRPr>
            </a:lvl5pPr>
            <a:lvl6pPr marL="2590778" indent="-235526" eaLnBrk="0" fontAlgn="base" hangingPunct="0">
              <a:spcBef>
                <a:spcPct val="0"/>
              </a:spcBef>
              <a:spcAft>
                <a:spcPct val="0"/>
              </a:spcAft>
              <a:defRPr>
                <a:solidFill>
                  <a:schemeClr val="tx1"/>
                </a:solidFill>
                <a:latin typeface="Arial" charset="0"/>
              </a:defRPr>
            </a:lvl6pPr>
            <a:lvl7pPr marL="3061829" indent="-235526" eaLnBrk="0" fontAlgn="base" hangingPunct="0">
              <a:spcBef>
                <a:spcPct val="0"/>
              </a:spcBef>
              <a:spcAft>
                <a:spcPct val="0"/>
              </a:spcAft>
              <a:defRPr>
                <a:solidFill>
                  <a:schemeClr val="tx1"/>
                </a:solidFill>
                <a:latin typeface="Arial" charset="0"/>
              </a:defRPr>
            </a:lvl7pPr>
            <a:lvl8pPr marL="3532880" indent="-235526" eaLnBrk="0" fontAlgn="base" hangingPunct="0">
              <a:spcBef>
                <a:spcPct val="0"/>
              </a:spcBef>
              <a:spcAft>
                <a:spcPct val="0"/>
              </a:spcAft>
              <a:defRPr>
                <a:solidFill>
                  <a:schemeClr val="tx1"/>
                </a:solidFill>
                <a:latin typeface="Arial" charset="0"/>
              </a:defRPr>
            </a:lvl8pPr>
            <a:lvl9pPr marL="4003929" indent="-235526" eaLnBrk="0" fontAlgn="base" hangingPunct="0">
              <a:spcBef>
                <a:spcPct val="0"/>
              </a:spcBef>
              <a:spcAft>
                <a:spcPct val="0"/>
              </a:spcAft>
              <a:defRPr>
                <a:solidFill>
                  <a:schemeClr val="tx1"/>
                </a:solidFill>
                <a:latin typeface="Arial" charset="0"/>
              </a:defRPr>
            </a:lvl9pPr>
          </a:lstStyle>
          <a:p>
            <a:pPr eaLnBrk="1" hangingPunct="1"/>
            <a:fld id="{95EE5E7F-1894-459F-9207-B5B117485B6A}" type="slidenum">
              <a:rPr lang="en-US" altLang="en-US">
                <a:solidFill>
                  <a:prstClr val="black"/>
                </a:solidFill>
              </a:rPr>
              <a:pPr eaLnBrk="1" hangingPunct="1"/>
              <a:t>54</a:t>
            </a:fld>
            <a:endParaRPr lang="en-US" altLang="en-US">
              <a:solidFill>
                <a:prstClr val="black"/>
              </a:solidFill>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endParaRPr>
          </a:p>
        </p:txBody>
      </p:sp>
      <p:sp>
        <p:nvSpPr>
          <p:cNvPr id="59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65538" indent="-294438" eaLnBrk="0" hangingPunct="0">
              <a:defRPr>
                <a:solidFill>
                  <a:schemeClr val="tx1"/>
                </a:solidFill>
                <a:latin typeface="Arial" pitchFamily="34" charset="0"/>
              </a:defRPr>
            </a:lvl2pPr>
            <a:lvl3pPr marL="1177751" indent="-235551" eaLnBrk="0" hangingPunct="0">
              <a:defRPr>
                <a:solidFill>
                  <a:schemeClr val="tx1"/>
                </a:solidFill>
                <a:latin typeface="Arial" pitchFamily="34" charset="0"/>
              </a:defRPr>
            </a:lvl3pPr>
            <a:lvl4pPr marL="1648852" indent="-235551" eaLnBrk="0" hangingPunct="0">
              <a:defRPr>
                <a:solidFill>
                  <a:schemeClr val="tx1"/>
                </a:solidFill>
                <a:latin typeface="Arial" pitchFamily="34" charset="0"/>
              </a:defRPr>
            </a:lvl4pPr>
            <a:lvl5pPr marL="2119952" indent="-235551" eaLnBrk="0" hangingPunct="0">
              <a:defRPr>
                <a:solidFill>
                  <a:schemeClr val="tx1"/>
                </a:solidFill>
                <a:latin typeface="Arial" pitchFamily="34" charset="0"/>
              </a:defRPr>
            </a:lvl5pPr>
            <a:lvl6pPr marL="2591052" indent="-235551" eaLnBrk="0" fontAlgn="base" hangingPunct="0">
              <a:spcBef>
                <a:spcPct val="0"/>
              </a:spcBef>
              <a:spcAft>
                <a:spcPct val="0"/>
              </a:spcAft>
              <a:defRPr>
                <a:solidFill>
                  <a:schemeClr val="tx1"/>
                </a:solidFill>
                <a:latin typeface="Arial" pitchFamily="34" charset="0"/>
              </a:defRPr>
            </a:lvl6pPr>
            <a:lvl7pPr marL="3062153" indent="-235551" eaLnBrk="0" fontAlgn="base" hangingPunct="0">
              <a:spcBef>
                <a:spcPct val="0"/>
              </a:spcBef>
              <a:spcAft>
                <a:spcPct val="0"/>
              </a:spcAft>
              <a:defRPr>
                <a:solidFill>
                  <a:schemeClr val="tx1"/>
                </a:solidFill>
                <a:latin typeface="Arial" pitchFamily="34" charset="0"/>
              </a:defRPr>
            </a:lvl7pPr>
            <a:lvl8pPr marL="3533253" indent="-235551" eaLnBrk="0" fontAlgn="base" hangingPunct="0">
              <a:spcBef>
                <a:spcPct val="0"/>
              </a:spcBef>
              <a:spcAft>
                <a:spcPct val="0"/>
              </a:spcAft>
              <a:defRPr>
                <a:solidFill>
                  <a:schemeClr val="tx1"/>
                </a:solidFill>
                <a:latin typeface="Arial" pitchFamily="34" charset="0"/>
              </a:defRPr>
            </a:lvl8pPr>
            <a:lvl9pPr marL="4004353" indent="-235551" eaLnBrk="0" fontAlgn="base" hangingPunct="0">
              <a:spcBef>
                <a:spcPct val="0"/>
              </a:spcBef>
              <a:spcAft>
                <a:spcPct val="0"/>
              </a:spcAft>
              <a:defRPr>
                <a:solidFill>
                  <a:schemeClr val="tx1"/>
                </a:solidFill>
                <a:latin typeface="Arial" pitchFamily="34" charset="0"/>
              </a:defRPr>
            </a:lvl9pPr>
          </a:lstStyle>
          <a:p>
            <a:pPr eaLnBrk="1" hangingPunct="1"/>
            <a:fld id="{3A690D44-2155-4199-9605-DD3AB0CCF503}" type="slidenum">
              <a:rPr lang="en-US" altLang="en-US" smtClean="0"/>
              <a:pPr eaLnBrk="1" hangingPunct="1"/>
              <a:t>57</a:t>
            </a:fld>
            <a:endParaRPr lang="en-US"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65538" indent="-294438">
              <a:defRPr>
                <a:solidFill>
                  <a:schemeClr val="tx1"/>
                </a:solidFill>
                <a:latin typeface="Calibri" pitchFamily="34" charset="0"/>
              </a:defRPr>
            </a:lvl2pPr>
            <a:lvl3pPr marL="1177751" indent="-235551">
              <a:defRPr>
                <a:solidFill>
                  <a:schemeClr val="tx1"/>
                </a:solidFill>
                <a:latin typeface="Calibri" pitchFamily="34" charset="0"/>
              </a:defRPr>
            </a:lvl3pPr>
            <a:lvl4pPr marL="1648852" indent="-235551">
              <a:defRPr>
                <a:solidFill>
                  <a:schemeClr val="tx1"/>
                </a:solidFill>
                <a:latin typeface="Calibri" pitchFamily="34" charset="0"/>
              </a:defRPr>
            </a:lvl4pPr>
            <a:lvl5pPr marL="2119952" indent="-235551">
              <a:defRPr>
                <a:solidFill>
                  <a:schemeClr val="tx1"/>
                </a:solidFill>
                <a:latin typeface="Calibri" pitchFamily="34" charset="0"/>
              </a:defRPr>
            </a:lvl5pPr>
            <a:lvl6pPr marL="2591052" indent="-235551" fontAlgn="base">
              <a:spcBef>
                <a:spcPct val="0"/>
              </a:spcBef>
              <a:spcAft>
                <a:spcPct val="0"/>
              </a:spcAft>
              <a:defRPr>
                <a:solidFill>
                  <a:schemeClr val="tx1"/>
                </a:solidFill>
                <a:latin typeface="Calibri" pitchFamily="34" charset="0"/>
              </a:defRPr>
            </a:lvl6pPr>
            <a:lvl7pPr marL="3062153" indent="-235551" fontAlgn="base">
              <a:spcBef>
                <a:spcPct val="0"/>
              </a:spcBef>
              <a:spcAft>
                <a:spcPct val="0"/>
              </a:spcAft>
              <a:defRPr>
                <a:solidFill>
                  <a:schemeClr val="tx1"/>
                </a:solidFill>
                <a:latin typeface="Calibri" pitchFamily="34" charset="0"/>
              </a:defRPr>
            </a:lvl7pPr>
            <a:lvl8pPr marL="3533253" indent="-235551" fontAlgn="base">
              <a:spcBef>
                <a:spcPct val="0"/>
              </a:spcBef>
              <a:spcAft>
                <a:spcPct val="0"/>
              </a:spcAft>
              <a:defRPr>
                <a:solidFill>
                  <a:schemeClr val="tx1"/>
                </a:solidFill>
                <a:latin typeface="Calibri" pitchFamily="34" charset="0"/>
              </a:defRPr>
            </a:lvl8pPr>
            <a:lvl9pPr marL="4004353" indent="-235551"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8F8CC487-1741-4687-BD3A-D451387706F7}" type="slidenum">
              <a:rPr lang="en-US" smtClean="0"/>
              <a:pPr fontAlgn="base">
                <a:spcBef>
                  <a:spcPct val="0"/>
                </a:spcBef>
                <a:spcAft>
                  <a:spcPct val="0"/>
                </a:spcAft>
                <a:defRPr/>
              </a:pPr>
              <a:t>58</a:t>
            </a:fld>
            <a:endParaRPr lang="en-US" smtClean="0"/>
          </a:p>
        </p:txBody>
      </p:sp>
      <p:sp>
        <p:nvSpPr>
          <p:cNvPr id="1474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65538" indent="-294438" eaLnBrk="0" hangingPunct="0">
              <a:defRPr>
                <a:solidFill>
                  <a:schemeClr val="tx1"/>
                </a:solidFill>
                <a:latin typeface="Arial" pitchFamily="34" charset="0"/>
              </a:defRPr>
            </a:lvl2pPr>
            <a:lvl3pPr marL="1177751" indent="-235551" eaLnBrk="0" hangingPunct="0">
              <a:defRPr>
                <a:solidFill>
                  <a:schemeClr val="tx1"/>
                </a:solidFill>
                <a:latin typeface="Arial" pitchFamily="34" charset="0"/>
              </a:defRPr>
            </a:lvl3pPr>
            <a:lvl4pPr marL="1648852" indent="-235551" eaLnBrk="0" hangingPunct="0">
              <a:defRPr>
                <a:solidFill>
                  <a:schemeClr val="tx1"/>
                </a:solidFill>
                <a:latin typeface="Arial" pitchFamily="34" charset="0"/>
              </a:defRPr>
            </a:lvl4pPr>
            <a:lvl5pPr marL="2119952" indent="-235551" eaLnBrk="0" hangingPunct="0">
              <a:defRPr>
                <a:solidFill>
                  <a:schemeClr val="tx1"/>
                </a:solidFill>
                <a:latin typeface="Arial" pitchFamily="34" charset="0"/>
              </a:defRPr>
            </a:lvl5pPr>
            <a:lvl6pPr marL="2591052" indent="-235551" eaLnBrk="0" fontAlgn="base" hangingPunct="0">
              <a:spcBef>
                <a:spcPct val="0"/>
              </a:spcBef>
              <a:spcAft>
                <a:spcPct val="0"/>
              </a:spcAft>
              <a:defRPr>
                <a:solidFill>
                  <a:schemeClr val="tx1"/>
                </a:solidFill>
                <a:latin typeface="Arial" pitchFamily="34" charset="0"/>
              </a:defRPr>
            </a:lvl6pPr>
            <a:lvl7pPr marL="3062153" indent="-235551" eaLnBrk="0" fontAlgn="base" hangingPunct="0">
              <a:spcBef>
                <a:spcPct val="0"/>
              </a:spcBef>
              <a:spcAft>
                <a:spcPct val="0"/>
              </a:spcAft>
              <a:defRPr>
                <a:solidFill>
                  <a:schemeClr val="tx1"/>
                </a:solidFill>
                <a:latin typeface="Arial" pitchFamily="34" charset="0"/>
              </a:defRPr>
            </a:lvl7pPr>
            <a:lvl8pPr marL="3533253" indent="-235551" eaLnBrk="0" fontAlgn="base" hangingPunct="0">
              <a:spcBef>
                <a:spcPct val="0"/>
              </a:spcBef>
              <a:spcAft>
                <a:spcPct val="0"/>
              </a:spcAft>
              <a:defRPr>
                <a:solidFill>
                  <a:schemeClr val="tx1"/>
                </a:solidFill>
                <a:latin typeface="Arial" pitchFamily="34" charset="0"/>
              </a:defRPr>
            </a:lvl8pPr>
            <a:lvl9pPr marL="4004353" indent="-235551" eaLnBrk="0" fontAlgn="base" hangingPunct="0">
              <a:spcBef>
                <a:spcPct val="0"/>
              </a:spcBef>
              <a:spcAft>
                <a:spcPct val="0"/>
              </a:spcAft>
              <a:defRPr>
                <a:solidFill>
                  <a:schemeClr val="tx1"/>
                </a:solidFill>
                <a:latin typeface="Arial" pitchFamily="34" charset="0"/>
              </a:defRPr>
            </a:lvl9pPr>
          </a:lstStyle>
          <a:p>
            <a:pPr eaLnBrk="1" hangingPunct="1"/>
            <a:fld id="{5ABE552B-84A2-4544-9ABF-AB58633BCB85}" type="slidenum">
              <a:rPr lang="en-US" altLang="en-US" smtClean="0"/>
              <a:pPr eaLnBrk="1" hangingPunct="1"/>
              <a:t>60</a:t>
            </a:fld>
            <a:endParaRPr lang="en-US" altLang="en-US" smtClean="0"/>
          </a:p>
        </p:txBody>
      </p:sp>
      <p:sp>
        <p:nvSpPr>
          <p:cNvPr id="82947" name="Rectangle 2"/>
          <p:cNvSpPr>
            <a:spLocks noGrp="1" noRot="1" noChangeAspect="1" noChangeArrowheads="1" noTextEdit="1"/>
          </p:cNvSpPr>
          <p:nvPr>
            <p:ph type="sldImg"/>
          </p:nvPr>
        </p:nvSpPr>
        <p:spPr>
          <a:xfrm>
            <a:off x="1214438" y="711200"/>
            <a:ext cx="4675187" cy="3506788"/>
          </a:xfrm>
          <a:ln/>
        </p:spPr>
      </p:sp>
      <p:sp>
        <p:nvSpPr>
          <p:cNvPr id="82948" name="Rectangle 3"/>
          <p:cNvSpPr>
            <a:spLocks noGrp="1" noChangeArrowheads="1"/>
          </p:cNvSpPr>
          <p:nvPr>
            <p:ph type="body" idx="1"/>
          </p:nvPr>
        </p:nvSpPr>
        <p:spPr>
          <a:xfrm>
            <a:off x="946997" y="4456266"/>
            <a:ext cx="5208482" cy="456547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lvl1pPr>
              <a:defRPr sz="3700" b="1">
                <a:solidFill>
                  <a:srgbClr val="00CC99"/>
                </a:solidFill>
                <a:latin typeface="Times New Roman" pitchFamily="18" charset="0"/>
              </a:defRPr>
            </a:lvl1pPr>
            <a:lvl2pPr marL="763773" indent="-293758">
              <a:defRPr sz="3700" b="1">
                <a:solidFill>
                  <a:srgbClr val="00CC99"/>
                </a:solidFill>
                <a:latin typeface="Times New Roman" pitchFamily="18" charset="0"/>
              </a:defRPr>
            </a:lvl2pPr>
            <a:lvl3pPr marL="1175035" indent="-235007">
              <a:defRPr sz="3700" b="1">
                <a:solidFill>
                  <a:srgbClr val="00CC99"/>
                </a:solidFill>
                <a:latin typeface="Times New Roman" pitchFamily="18" charset="0"/>
              </a:defRPr>
            </a:lvl3pPr>
            <a:lvl4pPr marL="1645049" indent="-235007">
              <a:defRPr sz="3700" b="1">
                <a:solidFill>
                  <a:srgbClr val="00CC99"/>
                </a:solidFill>
                <a:latin typeface="Times New Roman" pitchFamily="18" charset="0"/>
              </a:defRPr>
            </a:lvl4pPr>
            <a:lvl5pPr marL="2115062" indent="-235007">
              <a:defRPr sz="3700" b="1">
                <a:solidFill>
                  <a:srgbClr val="00CC99"/>
                </a:solidFill>
                <a:latin typeface="Times New Roman" pitchFamily="18" charset="0"/>
              </a:defRPr>
            </a:lvl5pPr>
            <a:lvl6pPr marL="2585076" indent="-235007" eaLnBrk="0" fontAlgn="base" hangingPunct="0">
              <a:spcBef>
                <a:spcPct val="0"/>
              </a:spcBef>
              <a:spcAft>
                <a:spcPct val="0"/>
              </a:spcAft>
              <a:defRPr sz="3700" b="1">
                <a:solidFill>
                  <a:srgbClr val="00CC99"/>
                </a:solidFill>
                <a:latin typeface="Times New Roman" pitchFamily="18" charset="0"/>
              </a:defRPr>
            </a:lvl6pPr>
            <a:lvl7pPr marL="3055090" indent="-235007" eaLnBrk="0" fontAlgn="base" hangingPunct="0">
              <a:spcBef>
                <a:spcPct val="0"/>
              </a:spcBef>
              <a:spcAft>
                <a:spcPct val="0"/>
              </a:spcAft>
              <a:defRPr sz="3700" b="1">
                <a:solidFill>
                  <a:srgbClr val="00CC99"/>
                </a:solidFill>
                <a:latin typeface="Times New Roman" pitchFamily="18" charset="0"/>
              </a:defRPr>
            </a:lvl7pPr>
            <a:lvl8pPr marL="3525103" indent="-235007" eaLnBrk="0" fontAlgn="base" hangingPunct="0">
              <a:spcBef>
                <a:spcPct val="0"/>
              </a:spcBef>
              <a:spcAft>
                <a:spcPct val="0"/>
              </a:spcAft>
              <a:defRPr sz="3700" b="1">
                <a:solidFill>
                  <a:srgbClr val="00CC99"/>
                </a:solidFill>
                <a:latin typeface="Times New Roman" pitchFamily="18" charset="0"/>
              </a:defRPr>
            </a:lvl8pPr>
            <a:lvl9pPr marL="3995118" indent="-235007" eaLnBrk="0" fontAlgn="base" hangingPunct="0">
              <a:spcBef>
                <a:spcPct val="0"/>
              </a:spcBef>
              <a:spcAft>
                <a:spcPct val="0"/>
              </a:spcAft>
              <a:defRPr sz="3700" b="1">
                <a:solidFill>
                  <a:srgbClr val="00CC99"/>
                </a:solidFill>
                <a:latin typeface="Times New Roman" pitchFamily="18" charset="0"/>
              </a:defRPr>
            </a:lvl9pPr>
          </a:lstStyle>
          <a:p>
            <a:fld id="{00724F4E-06A2-4B8B-9579-63620815955D}" type="slidenum">
              <a:rPr lang="en-US" altLang="en-US" sz="1200" b="0">
                <a:solidFill>
                  <a:schemeClr val="tx1"/>
                </a:solidFill>
              </a:rPr>
              <a:pPr/>
              <a:t>7</a:t>
            </a:fld>
            <a:endParaRPr lang="en-US" altLang="en-US" sz="1200" b="0">
              <a:solidFill>
                <a:schemeClr val="tx1"/>
              </a:solidFill>
            </a:endParaRPr>
          </a:p>
        </p:txBody>
      </p:sp>
      <p:sp>
        <p:nvSpPr>
          <p:cNvPr id="50179" name="Rectangle 2"/>
          <p:cNvSpPr>
            <a:spLocks noGrp="1" noRot="1" noChangeAspect="1" noChangeArrowheads="1" noTextEdit="1"/>
          </p:cNvSpPr>
          <p:nvPr>
            <p:ph type="sldImg"/>
          </p:nvPr>
        </p:nvSpPr>
        <p:spPr>
          <a:xfrm>
            <a:off x="1368425" y="788988"/>
            <a:ext cx="4370388" cy="3276600"/>
          </a:xfrm>
          <a:ln/>
        </p:spPr>
      </p:sp>
      <p:sp>
        <p:nvSpPr>
          <p:cNvPr id="50180" name="Rectangle 3"/>
          <p:cNvSpPr>
            <a:spLocks noGrp="1" noChangeArrowheads="1"/>
          </p:cNvSpPr>
          <p:nvPr>
            <p:ph type="body" idx="1"/>
          </p:nvPr>
        </p:nvSpPr>
        <p:spPr>
          <a:xfrm>
            <a:off x="947652" y="4460014"/>
            <a:ext cx="5207171" cy="4224164"/>
          </a:xfrm>
          <a:noFill/>
        </p:spPr>
        <p:txBody>
          <a:bodyPr lIns="92526" tIns="46262" rIns="92526" bIns="46262"/>
          <a:lstStyle/>
          <a:p>
            <a:endParaRPr lang="en-US" alt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65538" indent="-294438" eaLnBrk="0" hangingPunct="0">
              <a:defRPr>
                <a:solidFill>
                  <a:schemeClr val="tx1"/>
                </a:solidFill>
                <a:latin typeface="Arial" pitchFamily="34" charset="0"/>
              </a:defRPr>
            </a:lvl2pPr>
            <a:lvl3pPr marL="1177751" indent="-235551" eaLnBrk="0" hangingPunct="0">
              <a:defRPr>
                <a:solidFill>
                  <a:schemeClr val="tx1"/>
                </a:solidFill>
                <a:latin typeface="Arial" pitchFamily="34" charset="0"/>
              </a:defRPr>
            </a:lvl3pPr>
            <a:lvl4pPr marL="1648852" indent="-235551" eaLnBrk="0" hangingPunct="0">
              <a:defRPr>
                <a:solidFill>
                  <a:schemeClr val="tx1"/>
                </a:solidFill>
                <a:latin typeface="Arial" pitchFamily="34" charset="0"/>
              </a:defRPr>
            </a:lvl4pPr>
            <a:lvl5pPr marL="2119952" indent="-235551" eaLnBrk="0" hangingPunct="0">
              <a:defRPr>
                <a:solidFill>
                  <a:schemeClr val="tx1"/>
                </a:solidFill>
                <a:latin typeface="Arial" pitchFamily="34" charset="0"/>
              </a:defRPr>
            </a:lvl5pPr>
            <a:lvl6pPr marL="2591052" indent="-235551" eaLnBrk="0" fontAlgn="base" hangingPunct="0">
              <a:spcBef>
                <a:spcPct val="0"/>
              </a:spcBef>
              <a:spcAft>
                <a:spcPct val="0"/>
              </a:spcAft>
              <a:defRPr>
                <a:solidFill>
                  <a:schemeClr val="tx1"/>
                </a:solidFill>
                <a:latin typeface="Arial" pitchFamily="34" charset="0"/>
              </a:defRPr>
            </a:lvl6pPr>
            <a:lvl7pPr marL="3062153" indent="-235551" eaLnBrk="0" fontAlgn="base" hangingPunct="0">
              <a:spcBef>
                <a:spcPct val="0"/>
              </a:spcBef>
              <a:spcAft>
                <a:spcPct val="0"/>
              </a:spcAft>
              <a:defRPr>
                <a:solidFill>
                  <a:schemeClr val="tx1"/>
                </a:solidFill>
                <a:latin typeface="Arial" pitchFamily="34" charset="0"/>
              </a:defRPr>
            </a:lvl7pPr>
            <a:lvl8pPr marL="3533253" indent="-235551" eaLnBrk="0" fontAlgn="base" hangingPunct="0">
              <a:spcBef>
                <a:spcPct val="0"/>
              </a:spcBef>
              <a:spcAft>
                <a:spcPct val="0"/>
              </a:spcAft>
              <a:defRPr>
                <a:solidFill>
                  <a:schemeClr val="tx1"/>
                </a:solidFill>
                <a:latin typeface="Arial" pitchFamily="34" charset="0"/>
              </a:defRPr>
            </a:lvl8pPr>
            <a:lvl9pPr marL="4004353" indent="-235551" eaLnBrk="0" fontAlgn="base" hangingPunct="0">
              <a:spcBef>
                <a:spcPct val="0"/>
              </a:spcBef>
              <a:spcAft>
                <a:spcPct val="0"/>
              </a:spcAft>
              <a:defRPr>
                <a:solidFill>
                  <a:schemeClr val="tx1"/>
                </a:solidFill>
                <a:latin typeface="Arial" pitchFamily="34" charset="0"/>
              </a:defRPr>
            </a:lvl9pPr>
          </a:lstStyle>
          <a:p>
            <a:pPr eaLnBrk="1" hangingPunct="1"/>
            <a:fld id="{1DFB389D-8EF2-44C8-A03D-F0186E88CA0F}" type="slidenum">
              <a:rPr lang="en-US" altLang="en-US" smtClean="0"/>
              <a:pPr eaLnBrk="1" hangingPunct="1"/>
              <a:t>61</a:t>
            </a:fld>
            <a:endParaRPr lang="en-US" altLang="en-US" smtClean="0"/>
          </a:p>
        </p:txBody>
      </p:sp>
      <p:sp>
        <p:nvSpPr>
          <p:cNvPr id="83971" name="Rectangle 2"/>
          <p:cNvSpPr>
            <a:spLocks noGrp="1" noRot="1" noChangeAspect="1" noChangeArrowheads="1" noTextEdit="1"/>
          </p:cNvSpPr>
          <p:nvPr>
            <p:ph type="sldImg"/>
          </p:nvPr>
        </p:nvSpPr>
        <p:spPr>
          <a:xfrm>
            <a:off x="1214438" y="711200"/>
            <a:ext cx="4675187" cy="3506788"/>
          </a:xfrm>
          <a:ln/>
        </p:spPr>
      </p:sp>
      <p:sp>
        <p:nvSpPr>
          <p:cNvPr id="83972" name="Rectangle 3"/>
          <p:cNvSpPr>
            <a:spLocks noGrp="1" noChangeArrowheads="1"/>
          </p:cNvSpPr>
          <p:nvPr>
            <p:ph type="body" idx="1"/>
          </p:nvPr>
        </p:nvSpPr>
        <p:spPr>
          <a:xfrm>
            <a:off x="946997" y="4456266"/>
            <a:ext cx="5208482" cy="456547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a:defRPr sz="3700" b="1">
                <a:solidFill>
                  <a:srgbClr val="00CC99"/>
                </a:solidFill>
                <a:latin typeface="Times New Roman" pitchFamily="18" charset="0"/>
              </a:defRPr>
            </a:lvl1pPr>
            <a:lvl2pPr marL="763773" indent="-293758">
              <a:defRPr sz="3700" b="1">
                <a:solidFill>
                  <a:srgbClr val="00CC99"/>
                </a:solidFill>
                <a:latin typeface="Times New Roman" pitchFamily="18" charset="0"/>
              </a:defRPr>
            </a:lvl2pPr>
            <a:lvl3pPr marL="1175035" indent="-235007">
              <a:defRPr sz="3700" b="1">
                <a:solidFill>
                  <a:srgbClr val="00CC99"/>
                </a:solidFill>
                <a:latin typeface="Times New Roman" pitchFamily="18" charset="0"/>
              </a:defRPr>
            </a:lvl3pPr>
            <a:lvl4pPr marL="1645049" indent="-235007">
              <a:defRPr sz="3700" b="1">
                <a:solidFill>
                  <a:srgbClr val="00CC99"/>
                </a:solidFill>
                <a:latin typeface="Times New Roman" pitchFamily="18" charset="0"/>
              </a:defRPr>
            </a:lvl4pPr>
            <a:lvl5pPr marL="2115062" indent="-235007">
              <a:defRPr sz="3700" b="1">
                <a:solidFill>
                  <a:srgbClr val="00CC99"/>
                </a:solidFill>
                <a:latin typeface="Times New Roman" pitchFamily="18" charset="0"/>
              </a:defRPr>
            </a:lvl5pPr>
            <a:lvl6pPr marL="2585076" indent="-235007" eaLnBrk="0" fontAlgn="base" hangingPunct="0">
              <a:spcBef>
                <a:spcPct val="0"/>
              </a:spcBef>
              <a:spcAft>
                <a:spcPct val="0"/>
              </a:spcAft>
              <a:defRPr sz="3700" b="1">
                <a:solidFill>
                  <a:srgbClr val="00CC99"/>
                </a:solidFill>
                <a:latin typeface="Times New Roman" pitchFamily="18" charset="0"/>
              </a:defRPr>
            </a:lvl6pPr>
            <a:lvl7pPr marL="3055090" indent="-235007" eaLnBrk="0" fontAlgn="base" hangingPunct="0">
              <a:spcBef>
                <a:spcPct val="0"/>
              </a:spcBef>
              <a:spcAft>
                <a:spcPct val="0"/>
              </a:spcAft>
              <a:defRPr sz="3700" b="1">
                <a:solidFill>
                  <a:srgbClr val="00CC99"/>
                </a:solidFill>
                <a:latin typeface="Times New Roman" pitchFamily="18" charset="0"/>
              </a:defRPr>
            </a:lvl7pPr>
            <a:lvl8pPr marL="3525103" indent="-235007" eaLnBrk="0" fontAlgn="base" hangingPunct="0">
              <a:spcBef>
                <a:spcPct val="0"/>
              </a:spcBef>
              <a:spcAft>
                <a:spcPct val="0"/>
              </a:spcAft>
              <a:defRPr sz="3700" b="1">
                <a:solidFill>
                  <a:srgbClr val="00CC99"/>
                </a:solidFill>
                <a:latin typeface="Times New Roman" pitchFamily="18" charset="0"/>
              </a:defRPr>
            </a:lvl8pPr>
            <a:lvl9pPr marL="3995118" indent="-235007" eaLnBrk="0" fontAlgn="base" hangingPunct="0">
              <a:spcBef>
                <a:spcPct val="0"/>
              </a:spcBef>
              <a:spcAft>
                <a:spcPct val="0"/>
              </a:spcAft>
              <a:defRPr sz="3700" b="1">
                <a:solidFill>
                  <a:srgbClr val="00CC99"/>
                </a:solidFill>
                <a:latin typeface="Times New Roman" pitchFamily="18" charset="0"/>
              </a:defRPr>
            </a:lvl9pPr>
          </a:lstStyle>
          <a:p>
            <a:fld id="{2E6C7B23-42B2-48E5-82A0-8FF12FECA71F}" type="slidenum">
              <a:rPr lang="en-US" altLang="en-US" sz="1200" b="0">
                <a:solidFill>
                  <a:schemeClr val="tx1"/>
                </a:solidFill>
              </a:rPr>
              <a:pPr/>
              <a:t>8</a:t>
            </a:fld>
            <a:endParaRPr lang="en-US" altLang="en-US" sz="1200" b="0">
              <a:solidFill>
                <a:schemeClr val="tx1"/>
              </a:solidFill>
            </a:endParaRPr>
          </a:p>
        </p:txBody>
      </p:sp>
      <p:sp>
        <p:nvSpPr>
          <p:cNvPr id="51203" name="Rectangle 2"/>
          <p:cNvSpPr>
            <a:spLocks noGrp="1" noRot="1" noChangeAspect="1" noChangeArrowheads="1" noTextEdit="1"/>
          </p:cNvSpPr>
          <p:nvPr>
            <p:ph type="sldImg"/>
          </p:nvPr>
        </p:nvSpPr>
        <p:spPr>
          <a:xfrm>
            <a:off x="1368425" y="788988"/>
            <a:ext cx="4370388" cy="3276600"/>
          </a:xfrm>
          <a:ln/>
        </p:spPr>
      </p:sp>
      <p:sp>
        <p:nvSpPr>
          <p:cNvPr id="51204" name="Rectangle 3"/>
          <p:cNvSpPr>
            <a:spLocks noGrp="1" noChangeArrowheads="1"/>
          </p:cNvSpPr>
          <p:nvPr>
            <p:ph type="body" idx="1"/>
          </p:nvPr>
        </p:nvSpPr>
        <p:spPr>
          <a:xfrm>
            <a:off x="947652" y="4460014"/>
            <a:ext cx="5207171" cy="4224164"/>
          </a:xfrm>
          <a:noFill/>
        </p:spPr>
        <p:txBody>
          <a:bodyPr lIns="92526" tIns="46262" rIns="92526" bIns="46262"/>
          <a:lstStyle/>
          <a:p>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lvl1pPr>
              <a:defRPr sz="3700" b="1">
                <a:solidFill>
                  <a:srgbClr val="00CC99"/>
                </a:solidFill>
                <a:latin typeface="Times New Roman" pitchFamily="18" charset="0"/>
              </a:defRPr>
            </a:lvl1pPr>
            <a:lvl2pPr marL="763773" indent="-293758">
              <a:defRPr sz="3700" b="1">
                <a:solidFill>
                  <a:srgbClr val="00CC99"/>
                </a:solidFill>
                <a:latin typeface="Times New Roman" pitchFamily="18" charset="0"/>
              </a:defRPr>
            </a:lvl2pPr>
            <a:lvl3pPr marL="1175035" indent="-235007">
              <a:defRPr sz="3700" b="1">
                <a:solidFill>
                  <a:srgbClr val="00CC99"/>
                </a:solidFill>
                <a:latin typeface="Times New Roman" pitchFamily="18" charset="0"/>
              </a:defRPr>
            </a:lvl3pPr>
            <a:lvl4pPr marL="1645049" indent="-235007">
              <a:defRPr sz="3700" b="1">
                <a:solidFill>
                  <a:srgbClr val="00CC99"/>
                </a:solidFill>
                <a:latin typeface="Times New Roman" pitchFamily="18" charset="0"/>
              </a:defRPr>
            </a:lvl4pPr>
            <a:lvl5pPr marL="2115062" indent="-235007">
              <a:defRPr sz="3700" b="1">
                <a:solidFill>
                  <a:srgbClr val="00CC99"/>
                </a:solidFill>
                <a:latin typeface="Times New Roman" pitchFamily="18" charset="0"/>
              </a:defRPr>
            </a:lvl5pPr>
            <a:lvl6pPr marL="2585076" indent="-235007" eaLnBrk="0" fontAlgn="base" hangingPunct="0">
              <a:spcBef>
                <a:spcPct val="0"/>
              </a:spcBef>
              <a:spcAft>
                <a:spcPct val="0"/>
              </a:spcAft>
              <a:defRPr sz="3700" b="1">
                <a:solidFill>
                  <a:srgbClr val="00CC99"/>
                </a:solidFill>
                <a:latin typeface="Times New Roman" pitchFamily="18" charset="0"/>
              </a:defRPr>
            </a:lvl6pPr>
            <a:lvl7pPr marL="3055090" indent="-235007" eaLnBrk="0" fontAlgn="base" hangingPunct="0">
              <a:spcBef>
                <a:spcPct val="0"/>
              </a:spcBef>
              <a:spcAft>
                <a:spcPct val="0"/>
              </a:spcAft>
              <a:defRPr sz="3700" b="1">
                <a:solidFill>
                  <a:srgbClr val="00CC99"/>
                </a:solidFill>
                <a:latin typeface="Times New Roman" pitchFamily="18" charset="0"/>
              </a:defRPr>
            </a:lvl7pPr>
            <a:lvl8pPr marL="3525103" indent="-235007" eaLnBrk="0" fontAlgn="base" hangingPunct="0">
              <a:spcBef>
                <a:spcPct val="0"/>
              </a:spcBef>
              <a:spcAft>
                <a:spcPct val="0"/>
              </a:spcAft>
              <a:defRPr sz="3700" b="1">
                <a:solidFill>
                  <a:srgbClr val="00CC99"/>
                </a:solidFill>
                <a:latin typeface="Times New Roman" pitchFamily="18" charset="0"/>
              </a:defRPr>
            </a:lvl8pPr>
            <a:lvl9pPr marL="3995118" indent="-235007" eaLnBrk="0" fontAlgn="base" hangingPunct="0">
              <a:spcBef>
                <a:spcPct val="0"/>
              </a:spcBef>
              <a:spcAft>
                <a:spcPct val="0"/>
              </a:spcAft>
              <a:defRPr sz="3700" b="1">
                <a:solidFill>
                  <a:srgbClr val="00CC99"/>
                </a:solidFill>
                <a:latin typeface="Times New Roman" pitchFamily="18" charset="0"/>
              </a:defRPr>
            </a:lvl9pPr>
          </a:lstStyle>
          <a:p>
            <a:fld id="{EE81F0C5-5823-4BAD-AD00-038906CA6D96}" type="slidenum">
              <a:rPr lang="en-US" altLang="en-US" sz="1200" b="0">
                <a:solidFill>
                  <a:schemeClr val="tx1"/>
                </a:solidFill>
              </a:rPr>
              <a:pPr/>
              <a:t>14</a:t>
            </a:fld>
            <a:endParaRPr lang="en-US" altLang="en-US" sz="1200" b="0">
              <a:solidFill>
                <a:schemeClr val="tx1"/>
              </a:solidFill>
            </a:endParaRPr>
          </a:p>
        </p:txBody>
      </p:sp>
      <p:sp>
        <p:nvSpPr>
          <p:cNvPr id="52227" name="Rectangle 2"/>
          <p:cNvSpPr>
            <a:spLocks noGrp="1" noRot="1" noChangeAspect="1" noChangeArrowheads="1" noTextEdit="1"/>
          </p:cNvSpPr>
          <p:nvPr>
            <p:ph type="sldImg"/>
          </p:nvPr>
        </p:nvSpPr>
        <p:spPr>
          <a:xfrm>
            <a:off x="1368425" y="788988"/>
            <a:ext cx="4370388" cy="3276600"/>
          </a:xfrm>
          <a:ln/>
        </p:spPr>
      </p:sp>
      <p:sp>
        <p:nvSpPr>
          <p:cNvPr id="52228" name="Rectangle 3"/>
          <p:cNvSpPr>
            <a:spLocks noGrp="1" noChangeArrowheads="1"/>
          </p:cNvSpPr>
          <p:nvPr>
            <p:ph type="body" idx="1"/>
          </p:nvPr>
        </p:nvSpPr>
        <p:spPr>
          <a:xfrm>
            <a:off x="947652" y="4460014"/>
            <a:ext cx="5207171" cy="4224164"/>
          </a:xfrm>
          <a:noFill/>
        </p:spPr>
        <p:txBody>
          <a:bodyPr lIns="92526" tIns="46262" rIns="92526" bIns="46262"/>
          <a:lstStyle/>
          <a:p>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5714" name="Text Box 2"/>
          <p:cNvSpPr txBox="1">
            <a:spLocks noChangeArrowheads="1"/>
          </p:cNvSpPr>
          <p:nvPr/>
        </p:nvSpPr>
        <p:spPr bwMode="auto">
          <a:xfrm>
            <a:off x="1183746" y="703840"/>
            <a:ext cx="4734983" cy="3520678"/>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4561" tIns="42280" rIns="84561" bIns="42280" anchor="ctr"/>
          <a:lstStyle/>
          <a:p>
            <a:endParaRPr lang="en-US"/>
          </a:p>
        </p:txBody>
      </p:sp>
      <p:sp>
        <p:nvSpPr>
          <p:cNvPr id="115715" name="Rectangle 3"/>
          <p:cNvSpPr txBox="1">
            <a:spLocks noGrp="1" noChangeArrowheads="1"/>
          </p:cNvSpPr>
          <p:nvPr>
            <p:ph type="body"/>
          </p:nvPr>
        </p:nvSpPr>
        <p:spPr>
          <a:xfrm>
            <a:off x="710828" y="4458637"/>
            <a:ext cx="5682271" cy="4226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latin typeface="Times New Roman"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37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1304DDC-A31D-42F4-A98E-69B419CEC241}" type="slidenum">
              <a:rPr lang="en-US" smtClean="0"/>
              <a:pPr fontAlgn="base">
                <a:spcBef>
                  <a:spcPct val="0"/>
                </a:spcBef>
                <a:spcAft>
                  <a:spcPct val="0"/>
                </a:spcAft>
                <a:defRPr/>
              </a:pPr>
              <a:t>17</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a:defRPr sz="3700" b="1">
                <a:solidFill>
                  <a:srgbClr val="00CC99"/>
                </a:solidFill>
                <a:latin typeface="Times New Roman" pitchFamily="18" charset="0"/>
              </a:defRPr>
            </a:lvl1pPr>
            <a:lvl2pPr marL="763773" indent="-293758">
              <a:defRPr sz="3700" b="1">
                <a:solidFill>
                  <a:srgbClr val="00CC99"/>
                </a:solidFill>
                <a:latin typeface="Times New Roman" pitchFamily="18" charset="0"/>
              </a:defRPr>
            </a:lvl2pPr>
            <a:lvl3pPr marL="1175035" indent="-235007">
              <a:defRPr sz="3700" b="1">
                <a:solidFill>
                  <a:srgbClr val="00CC99"/>
                </a:solidFill>
                <a:latin typeface="Times New Roman" pitchFamily="18" charset="0"/>
              </a:defRPr>
            </a:lvl3pPr>
            <a:lvl4pPr marL="1645049" indent="-235007">
              <a:defRPr sz="3700" b="1">
                <a:solidFill>
                  <a:srgbClr val="00CC99"/>
                </a:solidFill>
                <a:latin typeface="Times New Roman" pitchFamily="18" charset="0"/>
              </a:defRPr>
            </a:lvl4pPr>
            <a:lvl5pPr marL="2115062" indent="-235007">
              <a:defRPr sz="3700" b="1">
                <a:solidFill>
                  <a:srgbClr val="00CC99"/>
                </a:solidFill>
                <a:latin typeface="Times New Roman" pitchFamily="18" charset="0"/>
              </a:defRPr>
            </a:lvl5pPr>
            <a:lvl6pPr marL="2585076" indent="-235007" eaLnBrk="0" fontAlgn="base" hangingPunct="0">
              <a:spcBef>
                <a:spcPct val="0"/>
              </a:spcBef>
              <a:spcAft>
                <a:spcPct val="0"/>
              </a:spcAft>
              <a:defRPr sz="3700" b="1">
                <a:solidFill>
                  <a:srgbClr val="00CC99"/>
                </a:solidFill>
                <a:latin typeface="Times New Roman" pitchFamily="18" charset="0"/>
              </a:defRPr>
            </a:lvl6pPr>
            <a:lvl7pPr marL="3055090" indent="-235007" eaLnBrk="0" fontAlgn="base" hangingPunct="0">
              <a:spcBef>
                <a:spcPct val="0"/>
              </a:spcBef>
              <a:spcAft>
                <a:spcPct val="0"/>
              </a:spcAft>
              <a:defRPr sz="3700" b="1">
                <a:solidFill>
                  <a:srgbClr val="00CC99"/>
                </a:solidFill>
                <a:latin typeface="Times New Roman" pitchFamily="18" charset="0"/>
              </a:defRPr>
            </a:lvl7pPr>
            <a:lvl8pPr marL="3525103" indent="-235007" eaLnBrk="0" fontAlgn="base" hangingPunct="0">
              <a:spcBef>
                <a:spcPct val="0"/>
              </a:spcBef>
              <a:spcAft>
                <a:spcPct val="0"/>
              </a:spcAft>
              <a:defRPr sz="3700" b="1">
                <a:solidFill>
                  <a:srgbClr val="00CC99"/>
                </a:solidFill>
                <a:latin typeface="Times New Roman" pitchFamily="18" charset="0"/>
              </a:defRPr>
            </a:lvl8pPr>
            <a:lvl9pPr marL="3995118" indent="-235007" eaLnBrk="0" fontAlgn="base" hangingPunct="0">
              <a:spcBef>
                <a:spcPct val="0"/>
              </a:spcBef>
              <a:spcAft>
                <a:spcPct val="0"/>
              </a:spcAft>
              <a:defRPr sz="3700" b="1">
                <a:solidFill>
                  <a:srgbClr val="00CC99"/>
                </a:solidFill>
                <a:latin typeface="Times New Roman" pitchFamily="18" charset="0"/>
              </a:defRPr>
            </a:lvl9pPr>
          </a:lstStyle>
          <a:p>
            <a:fld id="{0D676556-46FE-4A4A-B409-49B3F1D0C7BA}" type="slidenum">
              <a:rPr lang="en-US" altLang="en-US" sz="1200" b="0">
                <a:solidFill>
                  <a:schemeClr val="tx1"/>
                </a:solidFill>
              </a:rPr>
              <a:pPr/>
              <a:t>19</a:t>
            </a:fld>
            <a:endParaRPr lang="en-US" altLang="en-US" sz="1200" b="0">
              <a:solidFill>
                <a:schemeClr val="tx1"/>
              </a:solidFill>
            </a:endParaRPr>
          </a:p>
        </p:txBody>
      </p:sp>
      <p:sp>
        <p:nvSpPr>
          <p:cNvPr id="53251" name="Rectangle 2"/>
          <p:cNvSpPr>
            <a:spLocks noGrp="1" noRot="1" noChangeAspect="1" noChangeArrowheads="1" noTextEdit="1"/>
          </p:cNvSpPr>
          <p:nvPr>
            <p:ph type="sldImg"/>
          </p:nvPr>
        </p:nvSpPr>
        <p:spPr>
          <a:xfrm>
            <a:off x="1368425" y="788988"/>
            <a:ext cx="4370388" cy="3276600"/>
          </a:xfrm>
          <a:ln/>
        </p:spPr>
      </p:sp>
      <p:sp>
        <p:nvSpPr>
          <p:cNvPr id="53252" name="Rectangle 3"/>
          <p:cNvSpPr>
            <a:spLocks noGrp="1" noChangeArrowheads="1"/>
          </p:cNvSpPr>
          <p:nvPr>
            <p:ph type="body" idx="1"/>
          </p:nvPr>
        </p:nvSpPr>
        <p:spPr>
          <a:xfrm>
            <a:off x="947652" y="4460014"/>
            <a:ext cx="5207171" cy="4224164"/>
          </a:xfrm>
          <a:noFill/>
        </p:spPr>
        <p:txBody>
          <a:bodyPr lIns="92526" tIns="46262" rIns="92526" bIns="46262"/>
          <a:lstStyle/>
          <a:p>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txBox="1">
            <a:spLocks noGrp="1" noChangeArrowheads="1"/>
          </p:cNvSpPr>
          <p:nvPr/>
        </p:nvSpPr>
        <p:spPr bwMode="auto">
          <a:xfrm>
            <a:off x="4023092" y="8917422"/>
            <a:ext cx="3077739" cy="469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29" tIns="47114" rIns="94229" bIns="47114"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7FFAC7C0-EDC1-45AE-B11F-D9C97758E73B}" type="slidenum">
              <a:rPr lang="en-US" altLang="en-US" sz="1200"/>
              <a:pPr algn="r" eaLnBrk="1" hangingPunct="1"/>
              <a:t>27</a:t>
            </a:fld>
            <a:endParaRPr lang="en-US" altLang="en-US" sz="1200"/>
          </a:p>
        </p:txBody>
      </p:sp>
      <p:sp>
        <p:nvSpPr>
          <p:cNvPr id="76803" name="Rectangle 2"/>
          <p:cNvSpPr>
            <a:spLocks noGrp="1" noRot="1" noChangeAspect="1" noChangeArrowheads="1" noTextEdit="1"/>
          </p:cNvSpPr>
          <p:nvPr>
            <p:ph type="sldImg"/>
          </p:nvPr>
        </p:nvSpPr>
        <p:spPr>
          <a:xfrm>
            <a:off x="1214438" y="711200"/>
            <a:ext cx="4675187" cy="3506788"/>
          </a:xfrm>
          <a:ln/>
        </p:spPr>
      </p:sp>
      <p:sp>
        <p:nvSpPr>
          <p:cNvPr id="76804" name="Rectangle 3"/>
          <p:cNvSpPr>
            <a:spLocks noGrp="1" noChangeArrowheads="1"/>
          </p:cNvSpPr>
          <p:nvPr>
            <p:ph type="body" idx="1"/>
          </p:nvPr>
        </p:nvSpPr>
        <p:spPr>
          <a:xfrm>
            <a:off x="946997" y="4456266"/>
            <a:ext cx="5208482" cy="456547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A4FD8621-C0CA-4F56-A962-0BDCAFCAEDF3}" type="slidenum">
              <a:rPr lang="en-US" altLang="en-US"/>
              <a:pPr/>
              <a:t>30</a:t>
            </a:fld>
            <a:endParaRPr lang="en-US" altLang="en-US"/>
          </a:p>
        </p:txBody>
      </p:sp>
      <p:sp>
        <p:nvSpPr>
          <p:cNvPr id="124930" name="Slide Image Placeholder 1"/>
          <p:cNvSpPr>
            <a:spLocks noGrp="1" noRot="1" noChangeAspect="1" noTextEdit="1"/>
          </p:cNvSpPr>
          <p:nvPr>
            <p:ph type="sldImg"/>
          </p:nvPr>
        </p:nvSpPr>
        <p:spPr>
          <a:xfrm>
            <a:off x="1208088" y="704850"/>
            <a:ext cx="4689475" cy="3517900"/>
          </a:xfrm>
          <a:ln/>
          <a:extLst>
            <a:ext uri="{909E8E84-426E-40DD-AFC4-6F175D3DCCD1}">
              <a14:hiddenFill xmlns:a14="http://schemas.microsoft.com/office/drawing/2010/main">
                <a:noFill/>
              </a14:hiddenFill>
            </a:ext>
          </a:extLst>
        </p:spPr>
      </p:sp>
      <p:sp>
        <p:nvSpPr>
          <p:cNvPr id="124931" name="Notes Placeholder 2"/>
          <p:cNvSpPr>
            <a:spLocks noGrp="1"/>
          </p:cNvSpPr>
          <p:nvPr>
            <p:ph type="body" idx="1"/>
          </p:nvPr>
        </p:nvSpPr>
        <p:spPr/>
        <p:txBody>
          <a:bodyPr lIns="94202" tIns="47101" rIns="94202" bIns="47101"/>
          <a:lstStyle/>
          <a:p>
            <a:pPr>
              <a:spcBef>
                <a:spcPct val="0"/>
              </a:spcBef>
            </a:pPr>
            <a:endParaRPr lang="en-US" altLang="en-US"/>
          </a:p>
        </p:txBody>
      </p:sp>
      <p:sp>
        <p:nvSpPr>
          <p:cNvPr id="55300" name="Slide Number Placeholder 3"/>
          <p:cNvSpPr txBox="1">
            <a:spLocks noGrp="1"/>
          </p:cNvSpPr>
          <p:nvPr/>
        </p:nvSpPr>
        <p:spPr bwMode="auto">
          <a:xfrm>
            <a:off x="4022886" y="8916568"/>
            <a:ext cx="3078048" cy="470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202" tIns="47101" rIns="94202" bIns="47101" anchor="b"/>
          <a:lstStyle>
            <a:lvl1pPr algn="l">
              <a:defRPr>
                <a:solidFill>
                  <a:schemeClr val="tx1"/>
                </a:solidFill>
                <a:latin typeface="Arial" charset="0"/>
                <a:cs typeface="Arial" charset="0"/>
              </a:defRPr>
            </a:lvl1pPr>
            <a:lvl2pPr marL="744538" indent="-288925"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598613" indent="-227013" algn="l">
              <a:defRPr>
                <a:solidFill>
                  <a:schemeClr val="tx1"/>
                </a:solidFill>
                <a:latin typeface="Arial" charset="0"/>
                <a:cs typeface="Arial" charset="0"/>
              </a:defRPr>
            </a:lvl4pPr>
            <a:lvl5pPr marL="2055813" indent="-227013" algn="l">
              <a:defRPr>
                <a:solidFill>
                  <a:schemeClr val="tx1"/>
                </a:solidFill>
                <a:latin typeface="Arial" charset="0"/>
                <a:cs typeface="Arial" charset="0"/>
              </a:defRPr>
            </a:lvl5pPr>
            <a:lvl6pPr marL="2513013" indent="-227013" fontAlgn="base">
              <a:spcBef>
                <a:spcPct val="0"/>
              </a:spcBef>
              <a:spcAft>
                <a:spcPct val="0"/>
              </a:spcAft>
              <a:defRPr>
                <a:solidFill>
                  <a:schemeClr val="tx1"/>
                </a:solidFill>
                <a:latin typeface="Arial" charset="0"/>
                <a:cs typeface="Arial" charset="0"/>
              </a:defRPr>
            </a:lvl6pPr>
            <a:lvl7pPr marL="2970213" indent="-227013" fontAlgn="base">
              <a:spcBef>
                <a:spcPct val="0"/>
              </a:spcBef>
              <a:spcAft>
                <a:spcPct val="0"/>
              </a:spcAft>
              <a:defRPr>
                <a:solidFill>
                  <a:schemeClr val="tx1"/>
                </a:solidFill>
                <a:latin typeface="Arial" charset="0"/>
                <a:cs typeface="Arial" charset="0"/>
              </a:defRPr>
            </a:lvl7pPr>
            <a:lvl8pPr marL="3427413" indent="-227013" fontAlgn="base">
              <a:spcBef>
                <a:spcPct val="0"/>
              </a:spcBef>
              <a:spcAft>
                <a:spcPct val="0"/>
              </a:spcAft>
              <a:defRPr>
                <a:solidFill>
                  <a:schemeClr val="tx1"/>
                </a:solidFill>
                <a:latin typeface="Arial" charset="0"/>
                <a:cs typeface="Arial" charset="0"/>
              </a:defRPr>
            </a:lvl8pPr>
            <a:lvl9pPr marL="3884613" indent="-227013" fontAlgn="base">
              <a:spcBef>
                <a:spcPct val="0"/>
              </a:spcBef>
              <a:spcAft>
                <a:spcPct val="0"/>
              </a:spcAft>
              <a:defRPr>
                <a:solidFill>
                  <a:schemeClr val="tx1"/>
                </a:solidFill>
                <a:latin typeface="Arial" charset="0"/>
                <a:cs typeface="Arial" charset="0"/>
              </a:defRPr>
            </a:lvl9pPr>
          </a:lstStyle>
          <a:p>
            <a:pPr algn="r"/>
            <a:fld id="{D4BB8E1C-B34B-4022-8B85-9FB50EE69E44}" type="slidenum">
              <a:rPr lang="en-US" altLang="en-US" sz="1100">
                <a:latin typeface="Calibri" pitchFamily="34" charset="0"/>
              </a:rPr>
              <a:pPr algn="r"/>
              <a:t>30</a:t>
            </a:fld>
            <a:endParaRPr lang="en-US" altLang="en-US" sz="1100">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7011" indent="0" algn="ctr">
              <a:buNone/>
              <a:defRPr>
                <a:solidFill>
                  <a:schemeClr val="tx1">
                    <a:tint val="75000"/>
                  </a:schemeClr>
                </a:solidFill>
              </a:defRPr>
            </a:lvl2pPr>
            <a:lvl3pPr marL="914021" indent="0" algn="ctr">
              <a:buNone/>
              <a:defRPr>
                <a:solidFill>
                  <a:schemeClr val="tx1">
                    <a:tint val="75000"/>
                  </a:schemeClr>
                </a:solidFill>
              </a:defRPr>
            </a:lvl3pPr>
            <a:lvl4pPr marL="1371032" indent="0" algn="ctr">
              <a:buNone/>
              <a:defRPr>
                <a:solidFill>
                  <a:schemeClr val="tx1">
                    <a:tint val="75000"/>
                  </a:schemeClr>
                </a:solidFill>
              </a:defRPr>
            </a:lvl4pPr>
            <a:lvl5pPr marL="1828041" indent="0" algn="ctr">
              <a:buNone/>
              <a:defRPr>
                <a:solidFill>
                  <a:schemeClr val="tx1">
                    <a:tint val="75000"/>
                  </a:schemeClr>
                </a:solidFill>
              </a:defRPr>
            </a:lvl5pPr>
            <a:lvl6pPr marL="2285052" indent="0" algn="ctr">
              <a:buNone/>
              <a:defRPr>
                <a:solidFill>
                  <a:schemeClr val="tx1">
                    <a:tint val="75000"/>
                  </a:schemeClr>
                </a:solidFill>
              </a:defRPr>
            </a:lvl6pPr>
            <a:lvl7pPr marL="2742062" indent="0" algn="ctr">
              <a:buNone/>
              <a:defRPr>
                <a:solidFill>
                  <a:schemeClr val="tx1">
                    <a:tint val="75000"/>
                  </a:schemeClr>
                </a:solidFill>
              </a:defRPr>
            </a:lvl7pPr>
            <a:lvl8pPr marL="3199072" indent="0" algn="ctr">
              <a:buNone/>
              <a:defRPr>
                <a:solidFill>
                  <a:schemeClr val="tx1">
                    <a:tint val="75000"/>
                  </a:schemeClr>
                </a:solidFill>
              </a:defRPr>
            </a:lvl8pPr>
            <a:lvl9pPr marL="365608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819C65B-352D-4C77-A6EF-258CAE4B0241}" type="datetimeFigureOut">
              <a:rPr lang="en-US"/>
              <a:pPr>
                <a:defRPr/>
              </a:pPr>
              <a:t>11/21/2014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618BA84-E3BE-493D-8BA7-F0892A0D53B0}" type="slidenum">
              <a:rPr lang="en-US"/>
              <a:pPr>
                <a:defRPr/>
              </a:pPr>
              <a:t>‹#›</a:t>
            </a:fld>
            <a:endParaRPr lang="en-US"/>
          </a:p>
        </p:txBody>
      </p:sp>
    </p:spTree>
    <p:extLst>
      <p:ext uri="{BB962C8B-B14F-4D97-AF65-F5344CB8AC3E}">
        <p14:creationId xmlns:p14="http://schemas.microsoft.com/office/powerpoint/2010/main" val="28274962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3190079-AEC3-468F-B2DC-1A8FF977DBB5}" type="datetimeFigureOut">
              <a:rPr lang="en-US"/>
              <a:pPr>
                <a:defRPr/>
              </a:pPr>
              <a:t>11/21/2014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632ABB7-6950-4145-A07B-24FFE723C40F}" type="slidenum">
              <a:rPr lang="en-US"/>
              <a:pPr>
                <a:defRPr/>
              </a:pPr>
              <a:t>‹#›</a:t>
            </a:fld>
            <a:endParaRPr lang="en-US"/>
          </a:p>
        </p:txBody>
      </p:sp>
    </p:spTree>
    <p:extLst>
      <p:ext uri="{BB962C8B-B14F-4D97-AF65-F5344CB8AC3E}">
        <p14:creationId xmlns:p14="http://schemas.microsoft.com/office/powerpoint/2010/main" val="2400295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CCCF2C0-7393-4A77-8F54-6E37C6625524}" type="datetimeFigureOut">
              <a:rPr lang="en-US"/>
              <a:pPr>
                <a:defRPr/>
              </a:pPr>
              <a:t>11/21/2014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46BB563-8EA0-4DCC-830B-B3B540021562}" type="slidenum">
              <a:rPr lang="en-US"/>
              <a:pPr>
                <a:defRPr/>
              </a:pPr>
              <a:t>‹#›</a:t>
            </a:fld>
            <a:endParaRPr lang="en-US"/>
          </a:p>
        </p:txBody>
      </p:sp>
    </p:spTree>
    <p:extLst>
      <p:ext uri="{BB962C8B-B14F-4D97-AF65-F5344CB8AC3E}">
        <p14:creationId xmlns:p14="http://schemas.microsoft.com/office/powerpoint/2010/main" val="16554303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E1968FA-56FD-4155-AF6E-22A0DD355CFB}" type="datetimeFigureOut">
              <a:rPr lang="en-US"/>
              <a:pPr>
                <a:defRPr/>
              </a:pPr>
              <a:t>11/21/2014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8AEB68F-D16E-4740-AD89-7CB475E14705}" type="slidenum">
              <a:rPr lang="en-US"/>
              <a:pPr>
                <a:defRPr/>
              </a:pPr>
              <a:t>‹#›</a:t>
            </a:fld>
            <a:endParaRPr lang="en-US"/>
          </a:p>
        </p:txBody>
      </p:sp>
    </p:spTree>
    <p:extLst>
      <p:ext uri="{BB962C8B-B14F-4D97-AF65-F5344CB8AC3E}">
        <p14:creationId xmlns:p14="http://schemas.microsoft.com/office/powerpoint/2010/main" val="2197382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7"/>
            <a:ext cx="7772400" cy="1500187"/>
          </a:xfrm>
        </p:spPr>
        <p:txBody>
          <a:bodyPr anchor="b"/>
          <a:lstStyle>
            <a:lvl1pPr marL="0" indent="0">
              <a:buNone/>
              <a:defRPr sz="2000">
                <a:solidFill>
                  <a:schemeClr val="tx1">
                    <a:tint val="75000"/>
                  </a:schemeClr>
                </a:solidFill>
              </a:defRPr>
            </a:lvl1pPr>
            <a:lvl2pPr marL="457011" indent="0">
              <a:buNone/>
              <a:defRPr sz="1800">
                <a:solidFill>
                  <a:schemeClr val="tx1">
                    <a:tint val="75000"/>
                  </a:schemeClr>
                </a:solidFill>
              </a:defRPr>
            </a:lvl2pPr>
            <a:lvl3pPr marL="914021" indent="0">
              <a:buNone/>
              <a:defRPr sz="1600">
                <a:solidFill>
                  <a:schemeClr val="tx1">
                    <a:tint val="75000"/>
                  </a:schemeClr>
                </a:solidFill>
              </a:defRPr>
            </a:lvl3pPr>
            <a:lvl4pPr marL="1371032" indent="0">
              <a:buNone/>
              <a:defRPr sz="1400">
                <a:solidFill>
                  <a:schemeClr val="tx1">
                    <a:tint val="75000"/>
                  </a:schemeClr>
                </a:solidFill>
              </a:defRPr>
            </a:lvl4pPr>
            <a:lvl5pPr marL="1828041" indent="0">
              <a:buNone/>
              <a:defRPr sz="1400">
                <a:solidFill>
                  <a:schemeClr val="tx1">
                    <a:tint val="75000"/>
                  </a:schemeClr>
                </a:solidFill>
              </a:defRPr>
            </a:lvl5pPr>
            <a:lvl6pPr marL="2285052" indent="0">
              <a:buNone/>
              <a:defRPr sz="1400">
                <a:solidFill>
                  <a:schemeClr val="tx1">
                    <a:tint val="75000"/>
                  </a:schemeClr>
                </a:solidFill>
              </a:defRPr>
            </a:lvl6pPr>
            <a:lvl7pPr marL="2742062" indent="0">
              <a:buNone/>
              <a:defRPr sz="1400">
                <a:solidFill>
                  <a:schemeClr val="tx1">
                    <a:tint val="75000"/>
                  </a:schemeClr>
                </a:solidFill>
              </a:defRPr>
            </a:lvl7pPr>
            <a:lvl8pPr marL="3199072" indent="0">
              <a:buNone/>
              <a:defRPr sz="1400">
                <a:solidFill>
                  <a:schemeClr val="tx1">
                    <a:tint val="75000"/>
                  </a:schemeClr>
                </a:solidFill>
              </a:defRPr>
            </a:lvl8pPr>
            <a:lvl9pPr marL="365608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CFBBA4C1-79FE-43A4-B2B9-1BEF2375D82E}" type="datetimeFigureOut">
              <a:rPr lang="en-US"/>
              <a:pPr>
                <a:defRPr/>
              </a:pPr>
              <a:t>11/21/2014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A57954A-B797-459D-B31B-4B6B8E9ADD43}" type="slidenum">
              <a:rPr lang="en-US"/>
              <a:pPr>
                <a:defRPr/>
              </a:pPr>
              <a:t>‹#›</a:t>
            </a:fld>
            <a:endParaRPr lang="en-US"/>
          </a:p>
        </p:txBody>
      </p:sp>
    </p:spTree>
    <p:extLst>
      <p:ext uri="{BB962C8B-B14F-4D97-AF65-F5344CB8AC3E}">
        <p14:creationId xmlns:p14="http://schemas.microsoft.com/office/powerpoint/2010/main" val="2749733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FFEF23D-857C-4D41-9AEC-97B318D7B183}" type="datetimeFigureOut">
              <a:rPr lang="en-US"/>
              <a:pPr>
                <a:defRPr/>
              </a:pPr>
              <a:t>11/21/2014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8E12356-A0A9-4944-8458-58527CA90924}" type="slidenum">
              <a:rPr lang="en-US"/>
              <a:pPr>
                <a:defRPr/>
              </a:pPr>
              <a:t>‹#›</a:t>
            </a:fld>
            <a:endParaRPr lang="en-US"/>
          </a:p>
        </p:txBody>
      </p:sp>
    </p:spTree>
    <p:extLst>
      <p:ext uri="{BB962C8B-B14F-4D97-AF65-F5344CB8AC3E}">
        <p14:creationId xmlns:p14="http://schemas.microsoft.com/office/powerpoint/2010/main" val="3545376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011" indent="0">
              <a:buNone/>
              <a:defRPr sz="2000" b="1"/>
            </a:lvl2pPr>
            <a:lvl3pPr marL="914021" indent="0">
              <a:buNone/>
              <a:defRPr sz="1800" b="1"/>
            </a:lvl3pPr>
            <a:lvl4pPr marL="1371032" indent="0">
              <a:buNone/>
              <a:defRPr sz="1600" b="1"/>
            </a:lvl4pPr>
            <a:lvl5pPr marL="1828041" indent="0">
              <a:buNone/>
              <a:defRPr sz="1600" b="1"/>
            </a:lvl5pPr>
            <a:lvl6pPr marL="2285052" indent="0">
              <a:buNone/>
              <a:defRPr sz="1600" b="1"/>
            </a:lvl6pPr>
            <a:lvl7pPr marL="2742062" indent="0">
              <a:buNone/>
              <a:defRPr sz="1600" b="1"/>
            </a:lvl7pPr>
            <a:lvl8pPr marL="3199072" indent="0">
              <a:buNone/>
              <a:defRPr sz="1600" b="1"/>
            </a:lvl8pPr>
            <a:lvl9pPr marL="365608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011" indent="0">
              <a:buNone/>
              <a:defRPr sz="2000" b="1"/>
            </a:lvl2pPr>
            <a:lvl3pPr marL="914021" indent="0">
              <a:buNone/>
              <a:defRPr sz="1800" b="1"/>
            </a:lvl3pPr>
            <a:lvl4pPr marL="1371032" indent="0">
              <a:buNone/>
              <a:defRPr sz="1600" b="1"/>
            </a:lvl4pPr>
            <a:lvl5pPr marL="1828041" indent="0">
              <a:buNone/>
              <a:defRPr sz="1600" b="1"/>
            </a:lvl5pPr>
            <a:lvl6pPr marL="2285052" indent="0">
              <a:buNone/>
              <a:defRPr sz="1600" b="1"/>
            </a:lvl6pPr>
            <a:lvl7pPr marL="2742062" indent="0">
              <a:buNone/>
              <a:defRPr sz="1600" b="1"/>
            </a:lvl7pPr>
            <a:lvl8pPr marL="3199072" indent="0">
              <a:buNone/>
              <a:defRPr sz="1600" b="1"/>
            </a:lvl8pPr>
            <a:lvl9pPr marL="365608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E40190F-300C-40F3-999D-E9259EE731E9}" type="datetimeFigureOut">
              <a:rPr lang="en-US"/>
              <a:pPr>
                <a:defRPr/>
              </a:pPr>
              <a:t>11/21/2014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8C56AEE-06E1-43B7-A12B-1E924EF224F2}" type="slidenum">
              <a:rPr lang="en-US"/>
              <a:pPr>
                <a:defRPr/>
              </a:pPr>
              <a:t>‹#›</a:t>
            </a:fld>
            <a:endParaRPr lang="en-US"/>
          </a:p>
        </p:txBody>
      </p:sp>
    </p:spTree>
    <p:extLst>
      <p:ext uri="{BB962C8B-B14F-4D97-AF65-F5344CB8AC3E}">
        <p14:creationId xmlns:p14="http://schemas.microsoft.com/office/powerpoint/2010/main" val="233321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536DDD5-84F3-4828-AB87-71942A3A937F}" type="datetimeFigureOut">
              <a:rPr lang="en-US"/>
              <a:pPr>
                <a:defRPr/>
              </a:pPr>
              <a:t>11/21/2014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28994D3-FD8F-40EB-8760-069F3172ED6B}" type="slidenum">
              <a:rPr lang="en-US"/>
              <a:pPr>
                <a:defRPr/>
              </a:pPr>
              <a:t>‹#›</a:t>
            </a:fld>
            <a:endParaRPr lang="en-US"/>
          </a:p>
        </p:txBody>
      </p:sp>
    </p:spTree>
    <p:extLst>
      <p:ext uri="{BB962C8B-B14F-4D97-AF65-F5344CB8AC3E}">
        <p14:creationId xmlns:p14="http://schemas.microsoft.com/office/powerpoint/2010/main" val="10465214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A1565A7-E806-42B6-89DE-03DC9961A6AE}" type="datetimeFigureOut">
              <a:rPr lang="en-US"/>
              <a:pPr>
                <a:defRPr/>
              </a:pPr>
              <a:t>11/21/2014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01E53EA-841E-45F7-81A2-3030F759151D}" type="slidenum">
              <a:rPr lang="en-US"/>
              <a:pPr>
                <a:defRPr/>
              </a:pPr>
              <a:t>‹#›</a:t>
            </a:fld>
            <a:endParaRPr lang="en-US"/>
          </a:p>
        </p:txBody>
      </p:sp>
    </p:spTree>
    <p:extLst>
      <p:ext uri="{BB962C8B-B14F-4D97-AF65-F5344CB8AC3E}">
        <p14:creationId xmlns:p14="http://schemas.microsoft.com/office/powerpoint/2010/main" val="2269644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7011" indent="0">
              <a:buNone/>
              <a:defRPr sz="1200"/>
            </a:lvl2pPr>
            <a:lvl3pPr marL="914021" indent="0">
              <a:buNone/>
              <a:defRPr sz="1000"/>
            </a:lvl3pPr>
            <a:lvl4pPr marL="1371032" indent="0">
              <a:buNone/>
              <a:defRPr sz="900"/>
            </a:lvl4pPr>
            <a:lvl5pPr marL="1828041" indent="0">
              <a:buNone/>
              <a:defRPr sz="900"/>
            </a:lvl5pPr>
            <a:lvl6pPr marL="2285052" indent="0">
              <a:buNone/>
              <a:defRPr sz="900"/>
            </a:lvl6pPr>
            <a:lvl7pPr marL="2742062" indent="0">
              <a:buNone/>
              <a:defRPr sz="900"/>
            </a:lvl7pPr>
            <a:lvl8pPr marL="3199072" indent="0">
              <a:buNone/>
              <a:defRPr sz="900"/>
            </a:lvl8pPr>
            <a:lvl9pPr marL="3656083"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446CF55-484A-412B-A531-C777F3223642}" type="datetimeFigureOut">
              <a:rPr lang="en-US"/>
              <a:pPr>
                <a:defRPr/>
              </a:pPr>
              <a:t>11/21/2014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CE26B53-7F12-445F-B001-DAA7D22074F8}" type="slidenum">
              <a:rPr lang="en-US"/>
              <a:pPr>
                <a:defRPr/>
              </a:pPr>
              <a:t>‹#›</a:t>
            </a:fld>
            <a:endParaRPr lang="en-US"/>
          </a:p>
        </p:txBody>
      </p:sp>
    </p:spTree>
    <p:extLst>
      <p:ext uri="{BB962C8B-B14F-4D97-AF65-F5344CB8AC3E}">
        <p14:creationId xmlns:p14="http://schemas.microsoft.com/office/powerpoint/2010/main" val="1340004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011" indent="0">
              <a:buNone/>
              <a:defRPr sz="2800"/>
            </a:lvl2pPr>
            <a:lvl3pPr marL="914021" indent="0">
              <a:buNone/>
              <a:defRPr sz="2400"/>
            </a:lvl3pPr>
            <a:lvl4pPr marL="1371032" indent="0">
              <a:buNone/>
              <a:defRPr sz="2000"/>
            </a:lvl4pPr>
            <a:lvl5pPr marL="1828041" indent="0">
              <a:buNone/>
              <a:defRPr sz="2000"/>
            </a:lvl5pPr>
            <a:lvl6pPr marL="2285052" indent="0">
              <a:buNone/>
              <a:defRPr sz="2000"/>
            </a:lvl6pPr>
            <a:lvl7pPr marL="2742062" indent="0">
              <a:buNone/>
              <a:defRPr sz="2000"/>
            </a:lvl7pPr>
            <a:lvl8pPr marL="3199072" indent="0">
              <a:buNone/>
              <a:defRPr sz="2000"/>
            </a:lvl8pPr>
            <a:lvl9pPr marL="3656083"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1" indent="0">
              <a:buNone/>
              <a:defRPr sz="1000"/>
            </a:lvl3pPr>
            <a:lvl4pPr marL="1371032" indent="0">
              <a:buNone/>
              <a:defRPr sz="900"/>
            </a:lvl4pPr>
            <a:lvl5pPr marL="1828041" indent="0">
              <a:buNone/>
              <a:defRPr sz="900"/>
            </a:lvl5pPr>
            <a:lvl6pPr marL="2285052" indent="0">
              <a:buNone/>
              <a:defRPr sz="900"/>
            </a:lvl6pPr>
            <a:lvl7pPr marL="2742062" indent="0">
              <a:buNone/>
              <a:defRPr sz="900"/>
            </a:lvl7pPr>
            <a:lvl8pPr marL="3199072" indent="0">
              <a:buNone/>
              <a:defRPr sz="900"/>
            </a:lvl8pPr>
            <a:lvl9pPr marL="3656083"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7896F93-9BD5-49EA-9D8E-7C9F182E7373}" type="datetimeFigureOut">
              <a:rPr lang="en-US"/>
              <a:pPr>
                <a:defRPr/>
              </a:pPr>
              <a:t>11/21/2014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95B0F7D-6CCB-4E2D-BF9E-7E1AB2C36D97}" type="slidenum">
              <a:rPr lang="en-US"/>
              <a:pPr>
                <a:defRPr/>
              </a:pPr>
              <a:t>‹#›</a:t>
            </a:fld>
            <a:endParaRPr lang="en-US"/>
          </a:p>
        </p:txBody>
      </p:sp>
    </p:spTree>
    <p:extLst>
      <p:ext uri="{BB962C8B-B14F-4D97-AF65-F5344CB8AC3E}">
        <p14:creationId xmlns:p14="http://schemas.microsoft.com/office/powerpoint/2010/main" val="38055628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0" tIns="45702" rIns="91400" bIns="45702" numCol="1" anchor="ctr" anchorCtr="0" compatLnSpc="1">
            <a:prstTxWarp prst="textNoShape">
              <a:avLst/>
            </a:prstTxWarp>
          </a:bodyPr>
          <a:lstStyle/>
          <a:p>
            <a:pPr lvl="0"/>
            <a:r>
              <a:rPr lang="en-US" altLang="en-US" smtClean="0"/>
              <a:t>Click to edit Master title style</a:t>
            </a:r>
          </a:p>
        </p:txBody>
      </p:sp>
      <p:sp>
        <p:nvSpPr>
          <p:cNvPr id="5123" name="Text Placeholder 2"/>
          <p:cNvSpPr>
            <a:spLocks noGrp="1"/>
          </p:cNvSpPr>
          <p:nvPr>
            <p:ph type="body" idx="1"/>
          </p:nvPr>
        </p:nvSpPr>
        <p:spPr bwMode="auto">
          <a:xfrm>
            <a:off x="457200" y="160020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0" tIns="45702" rIns="91400" bIns="45702"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4"/>
            <a:ext cx="2133600" cy="365125"/>
          </a:xfrm>
          <a:prstGeom prst="rect">
            <a:avLst/>
          </a:prstGeom>
        </p:spPr>
        <p:txBody>
          <a:bodyPr vert="horz" lIns="91400" tIns="45702" rIns="91400" bIns="45702" rtlCol="0" anchor="ctr"/>
          <a:lstStyle>
            <a:lvl1pPr algn="l" fontAlgn="auto">
              <a:spcBef>
                <a:spcPts val="0"/>
              </a:spcBef>
              <a:spcAft>
                <a:spcPts val="0"/>
              </a:spcAft>
              <a:defRPr sz="1200">
                <a:solidFill>
                  <a:prstClr val="black">
                    <a:tint val="75000"/>
                  </a:prstClr>
                </a:solidFill>
                <a:latin typeface="+mn-lt"/>
                <a:cs typeface="+mn-cs"/>
              </a:defRPr>
            </a:lvl1pPr>
          </a:lstStyle>
          <a:p>
            <a:pPr defTabSz="914021">
              <a:defRPr/>
            </a:pPr>
            <a:fld id="{1A1262C2-F890-4994-A426-4FD9DC61F5B9}" type="datetimeFigureOut">
              <a:rPr lang="en-US"/>
              <a:pPr defTabSz="914021">
                <a:defRPr/>
              </a:pPr>
              <a:t>11/21/2014</a:t>
            </a:fld>
            <a:endParaRPr lang="en-US"/>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00" tIns="45702" rIns="91400" bIns="45702" rtlCol="0" anchor="ctr"/>
          <a:lstStyle>
            <a:lvl1pPr algn="ctr" fontAlgn="auto">
              <a:spcBef>
                <a:spcPts val="0"/>
              </a:spcBef>
              <a:spcAft>
                <a:spcPts val="0"/>
              </a:spcAft>
              <a:defRPr sz="1200">
                <a:solidFill>
                  <a:prstClr val="black">
                    <a:tint val="75000"/>
                  </a:prstClr>
                </a:solidFill>
                <a:latin typeface="+mn-lt"/>
                <a:cs typeface="+mn-cs"/>
              </a:defRPr>
            </a:lvl1pPr>
          </a:lstStyle>
          <a:p>
            <a:pPr defTabSz="914021">
              <a:defRPr/>
            </a:pPr>
            <a:endParaRPr lang="en-US"/>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00" tIns="45702" rIns="91400" bIns="45702" rtlCol="0" anchor="ctr"/>
          <a:lstStyle>
            <a:lvl1pPr algn="r" fontAlgn="auto">
              <a:spcBef>
                <a:spcPts val="0"/>
              </a:spcBef>
              <a:spcAft>
                <a:spcPts val="0"/>
              </a:spcAft>
              <a:defRPr sz="1200">
                <a:solidFill>
                  <a:prstClr val="black">
                    <a:tint val="75000"/>
                  </a:prstClr>
                </a:solidFill>
                <a:latin typeface="+mn-lt"/>
                <a:cs typeface="+mn-cs"/>
              </a:defRPr>
            </a:lvl1pPr>
          </a:lstStyle>
          <a:p>
            <a:pPr defTabSz="914021">
              <a:defRPr/>
            </a:pPr>
            <a:fld id="{8B07A8F6-C8DB-42A8-AEAB-EAC351533417}" type="slidenum">
              <a:rPr lang="en-US"/>
              <a:pPr defTabSz="914021">
                <a:defRPr/>
              </a:pPr>
              <a:t>‹#›</a:t>
            </a:fld>
            <a:endParaRPr lang="en-US"/>
          </a:p>
        </p:txBody>
      </p:sp>
    </p:spTree>
    <p:extLst>
      <p:ext uri="{BB962C8B-B14F-4D97-AF65-F5344CB8AC3E}">
        <p14:creationId xmlns:p14="http://schemas.microsoft.com/office/powerpoint/2010/main" val="31466111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011" algn="ctr" rtl="0" fontAlgn="base">
        <a:spcBef>
          <a:spcPct val="0"/>
        </a:spcBef>
        <a:spcAft>
          <a:spcPct val="0"/>
        </a:spcAft>
        <a:defRPr sz="4400">
          <a:solidFill>
            <a:schemeClr val="tx1"/>
          </a:solidFill>
          <a:latin typeface="Calibri" pitchFamily="34" charset="0"/>
        </a:defRPr>
      </a:lvl6pPr>
      <a:lvl7pPr marL="914021" algn="ctr" rtl="0" fontAlgn="base">
        <a:spcBef>
          <a:spcPct val="0"/>
        </a:spcBef>
        <a:spcAft>
          <a:spcPct val="0"/>
        </a:spcAft>
        <a:defRPr sz="4400">
          <a:solidFill>
            <a:schemeClr val="tx1"/>
          </a:solidFill>
          <a:latin typeface="Calibri" pitchFamily="34" charset="0"/>
        </a:defRPr>
      </a:lvl7pPr>
      <a:lvl8pPr marL="1371032" algn="ctr" rtl="0" fontAlgn="base">
        <a:spcBef>
          <a:spcPct val="0"/>
        </a:spcBef>
        <a:spcAft>
          <a:spcPct val="0"/>
        </a:spcAft>
        <a:defRPr sz="4400">
          <a:solidFill>
            <a:schemeClr val="tx1"/>
          </a:solidFill>
          <a:latin typeface="Calibri" pitchFamily="34" charset="0"/>
        </a:defRPr>
      </a:lvl8pPr>
      <a:lvl9pPr marL="1828041" algn="ctr" rtl="0" fontAlgn="base">
        <a:spcBef>
          <a:spcPct val="0"/>
        </a:spcBef>
        <a:spcAft>
          <a:spcPct val="0"/>
        </a:spcAft>
        <a:defRPr sz="4400">
          <a:solidFill>
            <a:schemeClr val="tx1"/>
          </a:solidFill>
          <a:latin typeface="Calibri" pitchFamily="34" charset="0"/>
        </a:defRPr>
      </a:lvl9pPr>
    </p:titleStyle>
    <p:bodyStyle>
      <a:lvl1pPr marL="342758" indent="-342758"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642" indent="-28563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2528" indent="-228506"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599537" indent="-228506"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6547" indent="-228506"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3558" indent="-228506" algn="l" defTabSz="91402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568" indent="-228506" algn="l" defTabSz="91402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579" indent="-228506" algn="l" defTabSz="91402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589" indent="-228506" algn="l" defTabSz="91402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021" rtl="0" eaLnBrk="1" latinLnBrk="0" hangingPunct="1">
        <a:defRPr sz="1800" kern="1200">
          <a:solidFill>
            <a:schemeClr val="tx1"/>
          </a:solidFill>
          <a:latin typeface="+mn-lt"/>
          <a:ea typeface="+mn-ea"/>
          <a:cs typeface="+mn-cs"/>
        </a:defRPr>
      </a:lvl1pPr>
      <a:lvl2pPr marL="457011" algn="l" defTabSz="914021" rtl="0" eaLnBrk="1" latinLnBrk="0" hangingPunct="1">
        <a:defRPr sz="1800" kern="1200">
          <a:solidFill>
            <a:schemeClr val="tx1"/>
          </a:solidFill>
          <a:latin typeface="+mn-lt"/>
          <a:ea typeface="+mn-ea"/>
          <a:cs typeface="+mn-cs"/>
        </a:defRPr>
      </a:lvl2pPr>
      <a:lvl3pPr marL="914021" algn="l" defTabSz="914021" rtl="0" eaLnBrk="1" latinLnBrk="0" hangingPunct="1">
        <a:defRPr sz="1800" kern="1200">
          <a:solidFill>
            <a:schemeClr val="tx1"/>
          </a:solidFill>
          <a:latin typeface="+mn-lt"/>
          <a:ea typeface="+mn-ea"/>
          <a:cs typeface="+mn-cs"/>
        </a:defRPr>
      </a:lvl3pPr>
      <a:lvl4pPr marL="1371032" algn="l" defTabSz="914021" rtl="0" eaLnBrk="1" latinLnBrk="0" hangingPunct="1">
        <a:defRPr sz="1800" kern="1200">
          <a:solidFill>
            <a:schemeClr val="tx1"/>
          </a:solidFill>
          <a:latin typeface="+mn-lt"/>
          <a:ea typeface="+mn-ea"/>
          <a:cs typeface="+mn-cs"/>
        </a:defRPr>
      </a:lvl4pPr>
      <a:lvl5pPr marL="1828041" algn="l" defTabSz="914021" rtl="0" eaLnBrk="1" latinLnBrk="0" hangingPunct="1">
        <a:defRPr sz="1800" kern="1200">
          <a:solidFill>
            <a:schemeClr val="tx1"/>
          </a:solidFill>
          <a:latin typeface="+mn-lt"/>
          <a:ea typeface="+mn-ea"/>
          <a:cs typeface="+mn-cs"/>
        </a:defRPr>
      </a:lvl5pPr>
      <a:lvl6pPr marL="2285052" algn="l" defTabSz="914021" rtl="0" eaLnBrk="1" latinLnBrk="0" hangingPunct="1">
        <a:defRPr sz="1800" kern="1200">
          <a:solidFill>
            <a:schemeClr val="tx1"/>
          </a:solidFill>
          <a:latin typeface="+mn-lt"/>
          <a:ea typeface="+mn-ea"/>
          <a:cs typeface="+mn-cs"/>
        </a:defRPr>
      </a:lvl6pPr>
      <a:lvl7pPr marL="2742062" algn="l" defTabSz="914021" rtl="0" eaLnBrk="1" latinLnBrk="0" hangingPunct="1">
        <a:defRPr sz="1800" kern="1200">
          <a:solidFill>
            <a:schemeClr val="tx1"/>
          </a:solidFill>
          <a:latin typeface="+mn-lt"/>
          <a:ea typeface="+mn-ea"/>
          <a:cs typeface="+mn-cs"/>
        </a:defRPr>
      </a:lvl7pPr>
      <a:lvl8pPr marL="3199072" algn="l" defTabSz="914021" rtl="0" eaLnBrk="1" latinLnBrk="0" hangingPunct="1">
        <a:defRPr sz="1800" kern="1200">
          <a:solidFill>
            <a:schemeClr val="tx1"/>
          </a:solidFill>
          <a:latin typeface="+mn-lt"/>
          <a:ea typeface="+mn-ea"/>
          <a:cs typeface="+mn-cs"/>
        </a:defRPr>
      </a:lvl8pPr>
      <a:lvl9pPr marL="3656083" algn="l" defTabSz="91402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6.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27.wmf"/><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6.wmf"/><Relationship Id="rId4" Type="http://schemas.openxmlformats.org/officeDocument/2006/relationships/oleObject" Target="../embeddings/oleObject1.bin"/></Relationships>
</file>

<file path=ppt/slides/_rels/slide15.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hyperlink" Target="http://de.wikipedia.org/w/index.php?title=Datei:Shubnikv.JPG&amp;filetimestamp=20060720114945" TargetMode="External"/><Relationship Id="rId7" Type="http://schemas.openxmlformats.org/officeDocument/2006/relationships/hyperlink" Target="http://images.google.com/imgres?imgurl=http://www.wolffund.org.il/admin/user_files/V_L_Ginzburg.jpg&amp;imgrefurl=http://www.wolffund.org.il/catheb.asp?id%3D25%26cat_title%3D%D7%A4%D7%99%D7%A1%D7%99%D7%A7%D7%94&amp;h=382&amp;w=308&amp;sz=18&amp;hl=en&amp;start=10&amp;um=1&amp;tbnid=4Oo92r65e4sbAM:&amp;tbnh=123&amp;tbnw=99&amp;prev=/images?q%3Dginzburg%26svnum%3D10%26um%3D1%26hl%3Den%26client%3Dfirefox-a%26rls%3Dorg.mozilla:en-US:official%26sa%3DG" TargetMode="External"/><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hyperlink" Target="http://rt.com/s/obj/2009-12-30/portret_.783.jpg" TargetMode="External"/><Relationship Id="rId4" Type="http://schemas.openxmlformats.org/officeDocument/2006/relationships/image" Target="../media/image31.jpeg"/><Relationship Id="rId9"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5.bin"/><Relationship Id="rId13" Type="http://schemas.openxmlformats.org/officeDocument/2006/relationships/image" Target="../media/image33.jpeg"/><Relationship Id="rId3" Type="http://schemas.openxmlformats.org/officeDocument/2006/relationships/notesSlide" Target="../notesSlides/notesSlide6.xml"/><Relationship Id="rId7" Type="http://schemas.openxmlformats.org/officeDocument/2006/relationships/image" Target="../media/image36.wmf"/><Relationship Id="rId12" Type="http://schemas.openxmlformats.org/officeDocument/2006/relationships/hyperlink" Target="http://images.google.com/imgres?imgurl=http://www.wolffund.org.il/admin/user_files/V_L_Ginzburg.jpg&amp;imgrefurl=http://www.wolffund.org.il/catheb.asp?id%3D25%26cat_title%3D%D7%A4%D7%99%D7%A1%D7%99%D7%A7%D7%94&amp;h=382&amp;w=308&amp;sz=18&amp;hl=en&amp;start=10&amp;um=1&amp;tbnid=4Oo92r65e4sbAM:&amp;tbnh=123&amp;tbnw=99&amp;prev=/images?q%3Dginzburg%26svnum%3D10%26um%3D1%26hl%3Den%26client%3Dfirefox-a%26rls%3Dorg.mozilla:en-US:official%26sa%3DG" TargetMode="Externa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4.bin"/><Relationship Id="rId11" Type="http://schemas.openxmlformats.org/officeDocument/2006/relationships/image" Target="../media/image21.jpeg"/><Relationship Id="rId5" Type="http://schemas.openxmlformats.org/officeDocument/2006/relationships/image" Target="../media/image35.wmf"/><Relationship Id="rId10" Type="http://schemas.openxmlformats.org/officeDocument/2006/relationships/image" Target="../media/image38.jpeg"/><Relationship Id="rId4" Type="http://schemas.openxmlformats.org/officeDocument/2006/relationships/oleObject" Target="../embeddings/oleObject3.bin"/><Relationship Id="rId9" Type="http://schemas.openxmlformats.org/officeDocument/2006/relationships/image" Target="../media/image37.wmf"/><Relationship Id="rId14" Type="http://schemas.openxmlformats.org/officeDocument/2006/relationships/image" Target="../media/image3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41.wmf"/></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wm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image" Target="../media/image45.wm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59.png"/><Relationship Id="rId5" Type="http://schemas.openxmlformats.org/officeDocument/2006/relationships/image" Target="../media/image58.wmf"/><Relationship Id="rId4" Type="http://schemas.openxmlformats.org/officeDocument/2006/relationships/oleObject" Target="../embeddings/oleObject6.bin"/></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71.emf"/><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oleObject" Target="../embeddings/oleObject7.bin"/><Relationship Id="rId7" Type="http://schemas.openxmlformats.org/officeDocument/2006/relationships/image" Target="../media/image78.jpeg"/><Relationship Id="rId2" Type="http://schemas.openxmlformats.org/officeDocument/2006/relationships/slideLayout" Target="../slideLayouts/slideLayout6.xml"/><Relationship Id="rId1" Type="http://schemas.openxmlformats.org/officeDocument/2006/relationships/vmlDrawing" Target="../drawings/vmlDrawing4.vml"/><Relationship Id="rId6" Type="http://schemas.openxmlformats.org/officeDocument/2006/relationships/image" Target="../media/image77.wmf"/><Relationship Id="rId5" Type="http://schemas.openxmlformats.org/officeDocument/2006/relationships/oleObject" Target="../embeddings/oleObject8.bin"/><Relationship Id="rId4" Type="http://schemas.openxmlformats.org/officeDocument/2006/relationships/image" Target="../media/image76.w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6.xml"/><Relationship Id="rId5" Type="http://schemas.openxmlformats.org/officeDocument/2006/relationships/image" Target="../media/image83.jpeg"/><Relationship Id="rId4" Type="http://schemas.openxmlformats.org/officeDocument/2006/relationships/image" Target="../media/image82.jpeg"/></Relationships>
</file>

<file path=ppt/slides/_rels/slide47.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image" Target="../media/image84.jpeg"/><Relationship Id="rId1" Type="http://schemas.openxmlformats.org/officeDocument/2006/relationships/slideLayout" Target="../slideLayouts/slideLayout6.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98.png"/><Relationship Id="rId4" Type="http://schemas.openxmlformats.org/officeDocument/2006/relationships/image" Target="../media/image97.png"/></Relationships>
</file>

<file path=ppt/slides/_rels/slide5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 Id="rId4" Type="http://schemas.openxmlformats.org/officeDocument/2006/relationships/image" Target="../media/image101.gi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0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vmlDrawing" Target="../drawings/vmlDrawing5.vml"/><Relationship Id="rId5" Type="http://schemas.openxmlformats.org/officeDocument/2006/relationships/image" Target="../media/image105.png"/><Relationship Id="rId4" Type="http://schemas.openxmlformats.org/officeDocument/2006/relationships/oleObject" Target="../embeddings/oleObject9.bin"/></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vmlDrawing" Target="../drawings/vmlDrawing6.vml"/><Relationship Id="rId5" Type="http://schemas.openxmlformats.org/officeDocument/2006/relationships/image" Target="../media/image106.png"/><Relationship Id="rId4" Type="http://schemas.openxmlformats.org/officeDocument/2006/relationships/oleObject" Target="../embeddings/oleObject10.bin"/></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9.wmf"/></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Setup</a:t>
            </a:r>
            <a:endParaRPr lang="en-US" dirty="0"/>
          </a:p>
        </p:txBody>
      </p:sp>
    </p:spTree>
    <p:extLst>
      <p:ext uri="{BB962C8B-B14F-4D97-AF65-F5344CB8AC3E}">
        <p14:creationId xmlns:p14="http://schemas.microsoft.com/office/powerpoint/2010/main" val="22306911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2133600" y="76200"/>
            <a:ext cx="4876800" cy="1143000"/>
          </a:xfrm>
        </p:spPr>
        <p:txBody>
          <a:bodyPr/>
          <a:lstStyle/>
          <a:p>
            <a:r>
              <a:rPr lang="en-US" altLang="en-US" dirty="0" smtClean="0"/>
              <a:t>They all tried…</a:t>
            </a:r>
            <a:br>
              <a:rPr lang="en-US" altLang="en-US" dirty="0" smtClean="0"/>
            </a:br>
            <a:r>
              <a:rPr lang="en-US" altLang="en-US" i="1" dirty="0" smtClean="0"/>
              <a:t>and failed!</a:t>
            </a:r>
            <a:endParaRPr lang="en-US" altLang="en-US" dirty="0" smtClean="0"/>
          </a:p>
        </p:txBody>
      </p:sp>
      <p:pic>
        <p:nvPicPr>
          <p:cNvPr id="11267" name="Picture 3" descr="dirac_b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7863" y="4572000"/>
            <a:ext cx="9366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5" descr="einstein_b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3276600"/>
            <a:ext cx="3352800" cy="277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6" descr="fermi_b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124200"/>
            <a:ext cx="1052513"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7" descr="feynman_b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4572000"/>
            <a:ext cx="1524000" cy="113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8" descr="bohr_n_b3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5200" y="1447800"/>
            <a:ext cx="2133600" cy="150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9" descr="heisenberg_a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9800" y="1600200"/>
            <a:ext cx="1033463"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10" descr="pauli_b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39000" y="2971800"/>
            <a:ext cx="971550" cy="135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Picture 11" descr="schroed"/>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81200" y="1600200"/>
            <a:ext cx="1423988"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6658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2133600" y="0"/>
            <a:ext cx="4876800" cy="1143000"/>
          </a:xfrm>
        </p:spPr>
        <p:txBody>
          <a:bodyPr/>
          <a:lstStyle/>
          <a:p>
            <a:r>
              <a:rPr lang="en-US" altLang="en-US" dirty="0" smtClean="0"/>
              <a:t>They came close...</a:t>
            </a:r>
          </a:p>
        </p:txBody>
      </p:sp>
      <p:grpSp>
        <p:nvGrpSpPr>
          <p:cNvPr id="2" name="Group 1"/>
          <p:cNvGrpSpPr/>
          <p:nvPr/>
        </p:nvGrpSpPr>
        <p:grpSpPr>
          <a:xfrm>
            <a:off x="990600" y="1295400"/>
            <a:ext cx="6635750" cy="1295400"/>
            <a:chOff x="990600" y="1295400"/>
            <a:chExt cx="6635750" cy="1295400"/>
          </a:xfrm>
        </p:grpSpPr>
        <p:pic>
          <p:nvPicPr>
            <p:cNvPr id="12291" name="Picture 3" descr="london_b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295400"/>
              <a:ext cx="102235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Text Box 6"/>
            <p:cNvSpPr txBox="1">
              <a:spLocks noChangeArrowheads="1"/>
            </p:cNvSpPr>
            <p:nvPr/>
          </p:nvSpPr>
          <p:spPr bwMode="auto">
            <a:xfrm>
              <a:off x="2286000" y="1295400"/>
              <a:ext cx="739775" cy="549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1800">
                  <a:solidFill>
                    <a:schemeClr val="tx1"/>
                  </a:solidFill>
                  <a:latin typeface="Comic Sans MS" pitchFamily="66" charset="0"/>
                </a:rPr>
                <a:t>Fritz</a:t>
              </a:r>
            </a:p>
            <a:p>
              <a:r>
                <a:rPr lang="en-US" altLang="en-US" sz="1800">
                  <a:solidFill>
                    <a:schemeClr val="tx1"/>
                  </a:solidFill>
                  <a:latin typeface="Comic Sans MS" pitchFamily="66" charset="0"/>
                </a:rPr>
                <a:t>London</a:t>
              </a:r>
            </a:p>
          </p:txBody>
        </p:sp>
        <p:sp>
          <p:nvSpPr>
            <p:cNvPr id="12298" name="Text Box 11"/>
            <p:cNvSpPr txBox="1">
              <a:spLocks noChangeArrowheads="1"/>
            </p:cNvSpPr>
            <p:nvPr/>
          </p:nvSpPr>
          <p:spPr bwMode="auto">
            <a:xfrm>
              <a:off x="3886200" y="1295400"/>
              <a:ext cx="3740150"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2000" dirty="0">
                  <a:solidFill>
                    <a:schemeClr val="tx1"/>
                  </a:solidFill>
                  <a:latin typeface="Comic Sans MS" pitchFamily="66" charset="0"/>
                </a:rPr>
                <a:t>“The B-field does penetrate.”</a:t>
              </a:r>
            </a:p>
            <a:p>
              <a:endParaRPr lang="en-US" altLang="en-US" sz="2000" dirty="0">
                <a:solidFill>
                  <a:schemeClr val="tx1"/>
                </a:solidFill>
                <a:latin typeface="Comic Sans MS" pitchFamily="66" charset="0"/>
              </a:endParaRPr>
            </a:p>
            <a:p>
              <a:r>
                <a:rPr lang="en-US" altLang="en-US" sz="2000" dirty="0">
                  <a:solidFill>
                    <a:schemeClr val="tx1"/>
                  </a:solidFill>
                  <a:latin typeface="Comic Sans MS" pitchFamily="66" charset="0"/>
                </a:rPr>
                <a:t> E ~ </a:t>
              </a:r>
              <a:r>
                <a:rPr lang="en-US" altLang="en-US" sz="2000" dirty="0">
                  <a:solidFill>
                    <a:schemeClr val="tx1"/>
                  </a:solidFill>
                  <a:latin typeface="Comic Sans MS" pitchFamily="66" charset="0"/>
                  <a:sym typeface="MT Symbol" pitchFamily="82" charset="2"/>
                </a:rPr>
                <a:t></a:t>
              </a:r>
              <a:r>
                <a:rPr lang="en-US" altLang="en-US" sz="2000" baseline="30000" dirty="0">
                  <a:solidFill>
                    <a:schemeClr val="tx1"/>
                  </a:solidFill>
                  <a:latin typeface="Comic Sans MS" pitchFamily="66" charset="0"/>
                  <a:sym typeface="MT Symbol" pitchFamily="82" charset="2"/>
                </a:rPr>
                <a:t>2 </a:t>
              </a:r>
              <a:r>
                <a:rPr lang="en-US" altLang="en-US" sz="2000" dirty="0" err="1">
                  <a:solidFill>
                    <a:schemeClr val="tx1"/>
                  </a:solidFill>
                  <a:latin typeface="Comic Sans MS" pitchFamily="66" charset="0"/>
                  <a:sym typeface="MT Symbol" pitchFamily="82" charset="2"/>
                </a:rPr>
                <a:t>dJ</a:t>
              </a:r>
              <a:r>
                <a:rPr lang="en-US" altLang="en-US" sz="2000" dirty="0">
                  <a:solidFill>
                    <a:schemeClr val="tx1"/>
                  </a:solidFill>
                  <a:latin typeface="Comic Sans MS" pitchFamily="66" charset="0"/>
                  <a:sym typeface="MT Symbol" pitchFamily="82" charset="2"/>
                </a:rPr>
                <a:t>/</a:t>
              </a:r>
              <a:r>
                <a:rPr lang="en-US" altLang="en-US" sz="2000" dirty="0" err="1">
                  <a:solidFill>
                    <a:schemeClr val="tx1"/>
                  </a:solidFill>
                  <a:latin typeface="Comic Sans MS" pitchFamily="66" charset="0"/>
                  <a:sym typeface="MT Symbol" pitchFamily="82" charset="2"/>
                </a:rPr>
                <a:t>dt</a:t>
              </a:r>
              <a:r>
                <a:rPr lang="en-US" altLang="en-US" sz="2000" dirty="0">
                  <a:solidFill>
                    <a:schemeClr val="tx1"/>
                  </a:solidFill>
                  <a:latin typeface="Comic Sans MS" pitchFamily="66" charset="0"/>
                  <a:sym typeface="MT Symbol" pitchFamily="82" charset="2"/>
                </a:rPr>
                <a:t>,  B </a:t>
              </a:r>
              <a:r>
                <a:rPr lang="en-US" altLang="en-US" sz="2000" dirty="0">
                  <a:solidFill>
                    <a:schemeClr val="tx1"/>
                  </a:solidFill>
                  <a:latin typeface="Comic Sans MS" pitchFamily="66" charset="0"/>
                </a:rPr>
                <a:t>~ </a:t>
              </a:r>
              <a:r>
                <a:rPr lang="en-US" altLang="en-US" sz="2000" dirty="0">
                  <a:solidFill>
                    <a:schemeClr val="tx1"/>
                  </a:solidFill>
                  <a:latin typeface="Comic Sans MS" pitchFamily="66" charset="0"/>
                  <a:sym typeface="MT Symbol" pitchFamily="82" charset="2"/>
                </a:rPr>
                <a:t></a:t>
              </a:r>
              <a:r>
                <a:rPr lang="en-US" altLang="en-US" sz="2000" baseline="30000" dirty="0">
                  <a:solidFill>
                    <a:schemeClr val="tx1"/>
                  </a:solidFill>
                  <a:latin typeface="Comic Sans MS" pitchFamily="66" charset="0"/>
                  <a:sym typeface="MT Symbol" pitchFamily="82" charset="2"/>
                </a:rPr>
                <a:t>2 </a:t>
              </a:r>
              <a:r>
                <a:rPr lang="en-US" altLang="en-US" sz="2000" dirty="0">
                  <a:solidFill>
                    <a:schemeClr val="tx1"/>
                  </a:solidFill>
                  <a:latin typeface="Comic Sans MS" pitchFamily="66" charset="0"/>
                  <a:sym typeface="MT Symbol" pitchFamily="82" charset="2"/>
                </a:rPr>
                <a:t>J</a:t>
              </a:r>
              <a:endParaRPr lang="en-US" altLang="en-US" sz="2000" baseline="30000" dirty="0">
                <a:solidFill>
                  <a:schemeClr val="tx1"/>
                </a:solidFill>
                <a:latin typeface="Comic Sans MS" pitchFamily="66" charset="0"/>
                <a:sym typeface="MT Symbol" pitchFamily="82" charset="2"/>
              </a:endParaRPr>
            </a:p>
          </p:txBody>
        </p:sp>
      </p:grpSp>
      <p:grpSp>
        <p:nvGrpSpPr>
          <p:cNvPr id="3" name="Group 2"/>
          <p:cNvGrpSpPr/>
          <p:nvPr/>
        </p:nvGrpSpPr>
        <p:grpSpPr>
          <a:xfrm>
            <a:off x="990600" y="2743200"/>
            <a:ext cx="7383463" cy="1676400"/>
            <a:chOff x="990600" y="2743200"/>
            <a:chExt cx="7383463" cy="1676400"/>
          </a:xfrm>
        </p:grpSpPr>
        <p:pic>
          <p:nvPicPr>
            <p:cNvPr id="12292" name="Picture 5" descr="landau_b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895600"/>
              <a:ext cx="1047750" cy="151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Text Box 7"/>
            <p:cNvSpPr txBox="1">
              <a:spLocks noChangeArrowheads="1"/>
            </p:cNvSpPr>
            <p:nvPr/>
          </p:nvSpPr>
          <p:spPr bwMode="auto">
            <a:xfrm>
              <a:off x="2286000" y="2971800"/>
              <a:ext cx="752475" cy="549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1800">
                  <a:solidFill>
                    <a:schemeClr val="tx1"/>
                  </a:solidFill>
                  <a:latin typeface="Comic Sans MS" pitchFamily="66" charset="0"/>
                </a:rPr>
                <a:t>Lev</a:t>
              </a:r>
            </a:p>
            <a:p>
              <a:r>
                <a:rPr lang="en-US" altLang="en-US" sz="1800">
                  <a:solidFill>
                    <a:schemeClr val="tx1"/>
                  </a:solidFill>
                  <a:latin typeface="Comic Sans MS" pitchFamily="66" charset="0"/>
                </a:rPr>
                <a:t>Landau</a:t>
              </a:r>
            </a:p>
          </p:txBody>
        </p:sp>
        <p:sp>
          <p:nvSpPr>
            <p:cNvPr id="12296" name="Rectangle 9"/>
            <p:cNvSpPr>
              <a:spLocks noChangeArrowheads="1"/>
            </p:cNvSpPr>
            <p:nvPr/>
          </p:nvSpPr>
          <p:spPr bwMode="auto">
            <a:xfrm>
              <a:off x="990600" y="2819400"/>
              <a:ext cx="990600" cy="160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12299" name="Text Box 12"/>
            <p:cNvSpPr txBox="1">
              <a:spLocks noChangeArrowheads="1"/>
            </p:cNvSpPr>
            <p:nvPr/>
          </p:nvSpPr>
          <p:spPr bwMode="auto">
            <a:xfrm>
              <a:off x="3962400" y="2743200"/>
              <a:ext cx="4411663"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2000" dirty="0">
                  <a:solidFill>
                    <a:schemeClr val="tx1"/>
                  </a:solidFill>
                  <a:latin typeface="Comic Sans MS" pitchFamily="66" charset="0"/>
                </a:rPr>
                <a:t>“Since SC is a second-order phase</a:t>
              </a:r>
            </a:p>
            <a:p>
              <a:r>
                <a:rPr lang="en-US" altLang="en-US" sz="2000" dirty="0">
                  <a:solidFill>
                    <a:schemeClr val="tx1"/>
                  </a:solidFill>
                  <a:latin typeface="Comic Sans MS" pitchFamily="66" charset="0"/>
                </a:rPr>
                <a:t> transition, there must be an order</a:t>
              </a:r>
            </a:p>
            <a:p>
              <a:r>
                <a:rPr lang="en-US" altLang="en-US" sz="2000" dirty="0">
                  <a:solidFill>
                    <a:schemeClr val="tx1"/>
                  </a:solidFill>
                  <a:latin typeface="Comic Sans MS" pitchFamily="66" charset="0"/>
                </a:rPr>
                <a:t> parameter involved.”</a:t>
              </a:r>
            </a:p>
          </p:txBody>
        </p:sp>
      </p:grpSp>
      <p:grpSp>
        <p:nvGrpSpPr>
          <p:cNvPr id="4" name="Group 3"/>
          <p:cNvGrpSpPr/>
          <p:nvPr/>
        </p:nvGrpSpPr>
        <p:grpSpPr>
          <a:xfrm>
            <a:off x="971349" y="4495800"/>
            <a:ext cx="7837689" cy="1143000"/>
            <a:chOff x="971349" y="4495800"/>
            <a:chExt cx="7837689" cy="1143000"/>
          </a:xfrm>
        </p:grpSpPr>
        <p:sp>
          <p:nvSpPr>
            <p:cNvPr id="12295" name="Text Box 8"/>
            <p:cNvSpPr txBox="1">
              <a:spLocks noChangeArrowheads="1"/>
            </p:cNvSpPr>
            <p:nvPr/>
          </p:nvSpPr>
          <p:spPr bwMode="auto">
            <a:xfrm>
              <a:off x="2286000" y="4495800"/>
              <a:ext cx="1003300" cy="549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1800" dirty="0" smtClean="0">
                  <a:solidFill>
                    <a:schemeClr val="tx1"/>
                  </a:solidFill>
                  <a:latin typeface="Comic Sans MS" pitchFamily="66" charset="0"/>
                </a:rPr>
                <a:t>Herbert</a:t>
              </a:r>
              <a:endParaRPr lang="en-US" altLang="en-US" sz="1800" dirty="0">
                <a:solidFill>
                  <a:schemeClr val="tx1"/>
                </a:solidFill>
                <a:latin typeface="Comic Sans MS" pitchFamily="66" charset="0"/>
              </a:endParaRPr>
            </a:p>
            <a:p>
              <a:r>
                <a:rPr lang="en-US" altLang="en-US" sz="1800" dirty="0">
                  <a:solidFill>
                    <a:schemeClr val="tx1"/>
                  </a:solidFill>
                  <a:latin typeface="Comic Sans MS" pitchFamily="66" charset="0"/>
                </a:rPr>
                <a:t>Froehlich</a:t>
              </a:r>
            </a:p>
          </p:txBody>
        </p:sp>
        <p:sp>
          <p:nvSpPr>
            <p:cNvPr id="12300" name="Text Box 13"/>
            <p:cNvSpPr txBox="1">
              <a:spLocks noChangeArrowheads="1"/>
            </p:cNvSpPr>
            <p:nvPr/>
          </p:nvSpPr>
          <p:spPr bwMode="auto">
            <a:xfrm>
              <a:off x="4038600" y="4495800"/>
              <a:ext cx="4770438"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2000" dirty="0">
                  <a:solidFill>
                    <a:schemeClr val="tx1"/>
                  </a:solidFill>
                  <a:latin typeface="Comic Sans MS" pitchFamily="66" charset="0"/>
                </a:rPr>
                <a:t>“T</a:t>
              </a:r>
              <a:r>
                <a:rPr lang="en-US" altLang="en-US" sz="2000" baseline="-25000" dirty="0">
                  <a:solidFill>
                    <a:schemeClr val="tx1"/>
                  </a:solidFill>
                  <a:latin typeface="Comic Sans MS" pitchFamily="66" charset="0"/>
                </a:rPr>
                <a:t>C</a:t>
              </a:r>
              <a:r>
                <a:rPr lang="en-US" altLang="en-US" sz="2000" dirty="0">
                  <a:solidFill>
                    <a:schemeClr val="tx1"/>
                  </a:solidFill>
                  <a:latin typeface="Comic Sans MS" pitchFamily="66" charset="0"/>
                </a:rPr>
                <a:t> depends on the mass of the atoms</a:t>
              </a:r>
            </a:p>
            <a:p>
              <a:r>
                <a:rPr lang="en-US" altLang="en-US" sz="2000" dirty="0">
                  <a:solidFill>
                    <a:schemeClr val="tx1"/>
                  </a:solidFill>
                  <a:latin typeface="Comic Sans MS" pitchFamily="66" charset="0"/>
                </a:rPr>
                <a:t> (isotope effect), so the SC must be</a:t>
              </a:r>
            </a:p>
            <a:p>
              <a:r>
                <a:rPr lang="en-US" altLang="en-US" sz="2000" dirty="0">
                  <a:solidFill>
                    <a:schemeClr val="tx1"/>
                  </a:solidFill>
                  <a:latin typeface="Comic Sans MS" pitchFamily="66" charset="0"/>
                </a:rPr>
                <a:t> tied to lattice vibrations (phonons).”</a:t>
              </a: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349" y="4572000"/>
              <a:ext cx="1066800" cy="10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901249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981200" y="0"/>
            <a:ext cx="4876800" cy="1143000"/>
          </a:xfrm>
        </p:spPr>
        <p:txBody>
          <a:bodyPr/>
          <a:lstStyle/>
          <a:p>
            <a:r>
              <a:rPr lang="en-US" altLang="en-US" dirty="0" smtClean="0"/>
              <a:t>They Got It Right!</a:t>
            </a:r>
          </a:p>
        </p:txBody>
      </p:sp>
      <p:pic>
        <p:nvPicPr>
          <p:cNvPr id="13315" name="Picture 3" descr="bardeen_c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828800"/>
            <a:ext cx="37338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ext Box 4"/>
          <p:cNvSpPr txBox="1">
            <a:spLocks noChangeArrowheads="1"/>
          </p:cNvSpPr>
          <p:nvPr/>
        </p:nvSpPr>
        <p:spPr bwMode="auto">
          <a:xfrm>
            <a:off x="1066800" y="1143000"/>
            <a:ext cx="2870200" cy="549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a:t>B ----- C ----- S</a:t>
            </a:r>
          </a:p>
        </p:txBody>
      </p:sp>
      <p:sp>
        <p:nvSpPr>
          <p:cNvPr id="13317" name="Text Box 5"/>
          <p:cNvSpPr txBox="1">
            <a:spLocks noChangeArrowheads="1"/>
          </p:cNvSpPr>
          <p:nvPr/>
        </p:nvSpPr>
        <p:spPr bwMode="auto">
          <a:xfrm>
            <a:off x="1143000" y="5105400"/>
            <a:ext cx="6469063"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2000">
                <a:solidFill>
                  <a:schemeClr val="accent1"/>
                </a:solidFill>
                <a:latin typeface="Comic Sans MS" pitchFamily="66" charset="0"/>
              </a:rPr>
              <a:t>B</a:t>
            </a:r>
            <a:r>
              <a:rPr lang="en-US" altLang="en-US" sz="2000">
                <a:solidFill>
                  <a:schemeClr val="tx1"/>
                </a:solidFill>
                <a:latin typeface="Comic Sans MS" pitchFamily="66" charset="0"/>
              </a:rPr>
              <a:t>ardeen:   “It’s a macroscopic quantum state”</a:t>
            </a:r>
          </a:p>
          <a:p>
            <a:r>
              <a:rPr lang="en-US" altLang="en-US" sz="2000">
                <a:solidFill>
                  <a:schemeClr val="accent1"/>
                </a:solidFill>
                <a:latin typeface="Comic Sans MS" pitchFamily="66" charset="0"/>
              </a:rPr>
              <a:t>C</a:t>
            </a:r>
            <a:r>
              <a:rPr lang="en-US" altLang="en-US" sz="2000">
                <a:solidFill>
                  <a:schemeClr val="tx1"/>
                </a:solidFill>
                <a:latin typeface="Comic Sans MS" pitchFamily="66" charset="0"/>
              </a:rPr>
              <a:t>ooper:     “It’s got twice the charge you’d expect”</a:t>
            </a:r>
          </a:p>
          <a:p>
            <a:r>
              <a:rPr lang="en-US" altLang="en-US" sz="2000">
                <a:solidFill>
                  <a:schemeClr val="accent1"/>
                </a:solidFill>
                <a:latin typeface="Comic Sans MS" pitchFamily="66" charset="0"/>
              </a:rPr>
              <a:t>S</a:t>
            </a:r>
            <a:r>
              <a:rPr lang="en-US" altLang="en-US" sz="2000">
                <a:solidFill>
                  <a:schemeClr val="tx1"/>
                </a:solidFill>
                <a:latin typeface="Comic Sans MS" pitchFamily="66" charset="0"/>
              </a:rPr>
              <a:t>chrieffer: “</a:t>
            </a:r>
            <a:r>
              <a:rPr lang="en-US" altLang="en-US" sz="2000">
                <a:solidFill>
                  <a:schemeClr val="tx1"/>
                </a:solidFill>
                <a:latin typeface="Comic Sans MS" pitchFamily="66" charset="0"/>
                <a:sym typeface="MT Symbol" pitchFamily="82" charset="2"/>
              </a:rPr>
              <a:t>’s a statistical wavefunction”</a:t>
            </a:r>
            <a:endParaRPr lang="en-US" altLang="en-US" sz="2000">
              <a:solidFill>
                <a:schemeClr val="tx1"/>
              </a:solidFill>
              <a:latin typeface="Comic Sans MS" pitchFamily="66" charset="0"/>
            </a:endParaRPr>
          </a:p>
        </p:txBody>
      </p:sp>
      <p:sp>
        <p:nvSpPr>
          <p:cNvPr id="13318" name="Text Box 7"/>
          <p:cNvSpPr txBox="1">
            <a:spLocks noChangeArrowheads="1"/>
          </p:cNvSpPr>
          <p:nvPr/>
        </p:nvSpPr>
        <p:spPr bwMode="auto">
          <a:xfrm>
            <a:off x="4476750" y="2514600"/>
            <a:ext cx="4541838" cy="1825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2400">
                <a:solidFill>
                  <a:schemeClr val="tx1"/>
                </a:solidFill>
                <a:latin typeface="Comic Sans MS" pitchFamily="66" charset="0"/>
              </a:rPr>
              <a:t>There has to be a regime</a:t>
            </a:r>
          </a:p>
          <a:p>
            <a:r>
              <a:rPr lang="en-US" altLang="en-US" sz="2400">
                <a:solidFill>
                  <a:schemeClr val="tx1"/>
                </a:solidFill>
                <a:latin typeface="Comic Sans MS" pitchFamily="66" charset="0"/>
              </a:rPr>
              <a:t>where the lattice vibrations</a:t>
            </a:r>
          </a:p>
          <a:p>
            <a:r>
              <a:rPr lang="en-US" altLang="en-US" sz="2400">
                <a:solidFill>
                  <a:schemeClr val="tx1"/>
                </a:solidFill>
                <a:latin typeface="Comic Sans MS" pitchFamily="66" charset="0"/>
              </a:rPr>
              <a:t>act to bind electrons together</a:t>
            </a:r>
          </a:p>
          <a:p>
            <a:r>
              <a:rPr lang="en-US" altLang="en-US" sz="2400">
                <a:solidFill>
                  <a:schemeClr val="tx1"/>
                </a:solidFill>
                <a:latin typeface="Comic Sans MS" pitchFamily="66" charset="0"/>
              </a:rPr>
              <a:t>rather than scatter them with</a:t>
            </a:r>
          </a:p>
          <a:p>
            <a:r>
              <a:rPr lang="en-US" altLang="en-US" sz="2400">
                <a:solidFill>
                  <a:schemeClr val="tx1"/>
                </a:solidFill>
                <a:latin typeface="Comic Sans MS" pitchFamily="66" charset="0"/>
              </a:rPr>
              <a:t>loss as given by Ohm’s Law. </a:t>
            </a:r>
          </a:p>
        </p:txBody>
      </p:sp>
    </p:spTree>
    <p:extLst>
      <p:ext uri="{BB962C8B-B14F-4D97-AF65-F5344CB8AC3E}">
        <p14:creationId xmlns:p14="http://schemas.microsoft.com/office/powerpoint/2010/main" val="16921538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905000" y="0"/>
            <a:ext cx="5181600" cy="1143000"/>
          </a:xfrm>
        </p:spPr>
        <p:txBody>
          <a:bodyPr/>
          <a:lstStyle/>
          <a:p>
            <a:r>
              <a:rPr lang="en-US" altLang="en-US" dirty="0" smtClean="0"/>
              <a:t>“Cooper’s Problem”</a:t>
            </a:r>
          </a:p>
        </p:txBody>
      </p:sp>
      <p:pic>
        <p:nvPicPr>
          <p:cNvPr id="15363" name="Picture 1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4495800"/>
            <a:ext cx="4343400" cy="2254250"/>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1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219200"/>
            <a:ext cx="5762625" cy="2990850"/>
          </a:xfrm>
          <a:prstGeom prst="rect">
            <a:avLst/>
          </a:prstGeom>
          <a:solidFill>
            <a:schemeClr val="tx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644538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noFill/>
        </p:spPr>
        <p:txBody>
          <a:bodyPr lIns="98529" tIns="49265" rIns="98529" bIns="49265"/>
          <a:lstStyle/>
          <a:p>
            <a:r>
              <a:rPr lang="en-US" altLang="en-US" smtClean="0"/>
              <a:t>Physics of Superconductivity</a:t>
            </a:r>
          </a:p>
        </p:txBody>
      </p:sp>
      <p:sp>
        <p:nvSpPr>
          <p:cNvPr id="14339" name="Line 3"/>
          <p:cNvSpPr>
            <a:spLocks noChangeShapeType="1"/>
          </p:cNvSpPr>
          <p:nvPr/>
        </p:nvSpPr>
        <p:spPr bwMode="auto">
          <a:xfrm flipV="1">
            <a:off x="769938" y="2982913"/>
            <a:ext cx="0" cy="573087"/>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40" name="Line 4"/>
          <p:cNvSpPr>
            <a:spLocks noChangeShapeType="1"/>
          </p:cNvSpPr>
          <p:nvPr/>
        </p:nvSpPr>
        <p:spPr bwMode="auto">
          <a:xfrm>
            <a:off x="539750" y="3252788"/>
            <a:ext cx="460375" cy="0"/>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41" name="Oval 5"/>
          <p:cNvSpPr>
            <a:spLocks noChangeArrowheads="1"/>
          </p:cNvSpPr>
          <p:nvPr/>
        </p:nvSpPr>
        <p:spPr bwMode="auto">
          <a:xfrm>
            <a:off x="706438" y="3184525"/>
            <a:ext cx="127000" cy="136525"/>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14342" name="Line 6"/>
          <p:cNvSpPr>
            <a:spLocks noChangeShapeType="1"/>
          </p:cNvSpPr>
          <p:nvPr/>
        </p:nvSpPr>
        <p:spPr bwMode="auto">
          <a:xfrm flipV="1">
            <a:off x="1914525" y="1752600"/>
            <a:ext cx="0" cy="544513"/>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43" name="Line 7"/>
          <p:cNvSpPr>
            <a:spLocks noChangeShapeType="1"/>
          </p:cNvSpPr>
          <p:nvPr/>
        </p:nvSpPr>
        <p:spPr bwMode="auto">
          <a:xfrm>
            <a:off x="1685925" y="2025650"/>
            <a:ext cx="458788" cy="0"/>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44" name="Oval 8"/>
          <p:cNvSpPr>
            <a:spLocks noChangeArrowheads="1"/>
          </p:cNvSpPr>
          <p:nvPr/>
        </p:nvSpPr>
        <p:spPr bwMode="auto">
          <a:xfrm>
            <a:off x="1851025" y="1957388"/>
            <a:ext cx="127000" cy="136525"/>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14345" name="Freeform 9"/>
          <p:cNvSpPr>
            <a:spLocks/>
          </p:cNvSpPr>
          <p:nvPr/>
        </p:nvSpPr>
        <p:spPr bwMode="auto">
          <a:xfrm>
            <a:off x="615950" y="2287588"/>
            <a:ext cx="269875" cy="715962"/>
          </a:xfrm>
          <a:custGeom>
            <a:avLst/>
            <a:gdLst>
              <a:gd name="T0" fmla="*/ 112907 w 196"/>
              <a:gd name="T1" fmla="*/ 7427 h 482"/>
              <a:gd name="T2" fmla="*/ 55077 w 196"/>
              <a:gd name="T3" fmla="*/ 41591 h 482"/>
              <a:gd name="T4" fmla="*/ 11015 w 196"/>
              <a:gd name="T5" fmla="*/ 102492 h 482"/>
              <a:gd name="T6" fmla="*/ 4131 w 196"/>
              <a:gd name="T7" fmla="*/ 181219 h 482"/>
              <a:gd name="T8" fmla="*/ 38554 w 196"/>
              <a:gd name="T9" fmla="*/ 249547 h 482"/>
              <a:gd name="T10" fmla="*/ 93630 w 196"/>
              <a:gd name="T11" fmla="*/ 294109 h 482"/>
              <a:gd name="T12" fmla="*/ 148707 w 196"/>
              <a:gd name="T13" fmla="*/ 310448 h 482"/>
              <a:gd name="T14" fmla="*/ 199652 w 196"/>
              <a:gd name="T15" fmla="*/ 301536 h 482"/>
              <a:gd name="T16" fmla="*/ 240960 w 196"/>
              <a:gd name="T17" fmla="*/ 271828 h 482"/>
              <a:gd name="T18" fmla="*/ 267121 w 196"/>
              <a:gd name="T19" fmla="*/ 227266 h 482"/>
              <a:gd name="T20" fmla="*/ 260237 w 196"/>
              <a:gd name="T21" fmla="*/ 170821 h 482"/>
              <a:gd name="T22" fmla="*/ 228568 w 196"/>
              <a:gd name="T23" fmla="*/ 126259 h 482"/>
              <a:gd name="T24" fmla="*/ 181753 w 196"/>
              <a:gd name="T25" fmla="*/ 103978 h 482"/>
              <a:gd name="T26" fmla="*/ 132184 w 196"/>
              <a:gd name="T27" fmla="*/ 102492 h 482"/>
              <a:gd name="T28" fmla="*/ 72976 w 196"/>
              <a:gd name="T29" fmla="*/ 126259 h 482"/>
              <a:gd name="T30" fmla="*/ 22031 w 196"/>
              <a:gd name="T31" fmla="*/ 179733 h 482"/>
              <a:gd name="T32" fmla="*/ 1377 w 196"/>
              <a:gd name="T33" fmla="*/ 254003 h 482"/>
              <a:gd name="T34" fmla="*/ 22031 w 196"/>
              <a:gd name="T35" fmla="*/ 328273 h 482"/>
              <a:gd name="T36" fmla="*/ 74353 w 196"/>
              <a:gd name="T37" fmla="*/ 381747 h 482"/>
              <a:gd name="T38" fmla="*/ 132184 w 196"/>
              <a:gd name="T39" fmla="*/ 408485 h 482"/>
              <a:gd name="T40" fmla="*/ 183129 w 196"/>
              <a:gd name="T41" fmla="*/ 405514 h 482"/>
              <a:gd name="T42" fmla="*/ 228568 w 196"/>
              <a:gd name="T43" fmla="*/ 383233 h 482"/>
              <a:gd name="T44" fmla="*/ 260237 w 196"/>
              <a:gd name="T45" fmla="*/ 344612 h 482"/>
              <a:gd name="T46" fmla="*/ 267121 w 196"/>
              <a:gd name="T47" fmla="*/ 285196 h 482"/>
              <a:gd name="T48" fmla="*/ 240960 w 196"/>
              <a:gd name="T49" fmla="*/ 240635 h 482"/>
              <a:gd name="T50" fmla="*/ 196899 w 196"/>
              <a:gd name="T51" fmla="*/ 210927 h 482"/>
              <a:gd name="T52" fmla="*/ 150084 w 196"/>
              <a:gd name="T53" fmla="*/ 199043 h 482"/>
              <a:gd name="T54" fmla="*/ 92253 w 196"/>
              <a:gd name="T55" fmla="*/ 215383 h 482"/>
              <a:gd name="T56" fmla="*/ 37177 w 196"/>
              <a:gd name="T57" fmla="*/ 258459 h 482"/>
              <a:gd name="T58" fmla="*/ 2754 w 196"/>
              <a:gd name="T59" fmla="*/ 326788 h 482"/>
              <a:gd name="T60" fmla="*/ 11015 w 196"/>
              <a:gd name="T61" fmla="*/ 405514 h 482"/>
              <a:gd name="T62" fmla="*/ 55077 w 196"/>
              <a:gd name="T63" fmla="*/ 466415 h 482"/>
              <a:gd name="T64" fmla="*/ 112907 w 196"/>
              <a:gd name="T65" fmla="*/ 500579 h 482"/>
              <a:gd name="T66" fmla="*/ 165230 w 196"/>
              <a:gd name="T67" fmla="*/ 508006 h 482"/>
              <a:gd name="T68" fmla="*/ 213422 w 196"/>
              <a:gd name="T69" fmla="*/ 491667 h 482"/>
              <a:gd name="T70" fmla="*/ 251975 w 196"/>
              <a:gd name="T71" fmla="*/ 457503 h 482"/>
              <a:gd name="T72" fmla="*/ 268498 w 196"/>
              <a:gd name="T73" fmla="*/ 405514 h 482"/>
              <a:gd name="T74" fmla="*/ 251975 w 196"/>
              <a:gd name="T75" fmla="*/ 353525 h 482"/>
              <a:gd name="T76" fmla="*/ 213422 w 196"/>
              <a:gd name="T77" fmla="*/ 317875 h 482"/>
              <a:gd name="T78" fmla="*/ 165230 w 196"/>
              <a:gd name="T79" fmla="*/ 301536 h 482"/>
              <a:gd name="T80" fmla="*/ 112907 w 196"/>
              <a:gd name="T81" fmla="*/ 305992 h 482"/>
              <a:gd name="T82" fmla="*/ 55077 w 196"/>
              <a:gd name="T83" fmla="*/ 344612 h 482"/>
              <a:gd name="T84" fmla="*/ 11015 w 196"/>
              <a:gd name="T85" fmla="*/ 405514 h 482"/>
              <a:gd name="T86" fmla="*/ 2754 w 196"/>
              <a:gd name="T87" fmla="*/ 487211 h 482"/>
              <a:gd name="T88" fmla="*/ 38554 w 196"/>
              <a:gd name="T89" fmla="*/ 554054 h 482"/>
              <a:gd name="T90" fmla="*/ 95007 w 196"/>
              <a:gd name="T91" fmla="*/ 598616 h 482"/>
              <a:gd name="T92" fmla="*/ 150084 w 196"/>
              <a:gd name="T93" fmla="*/ 614955 h 482"/>
              <a:gd name="T94" fmla="*/ 196899 w 196"/>
              <a:gd name="T95" fmla="*/ 601586 h 482"/>
              <a:gd name="T96" fmla="*/ 240960 w 196"/>
              <a:gd name="T97" fmla="*/ 568908 h 482"/>
              <a:gd name="T98" fmla="*/ 265744 w 196"/>
              <a:gd name="T99" fmla="*/ 524346 h 482"/>
              <a:gd name="T100" fmla="*/ 261614 w 196"/>
              <a:gd name="T101" fmla="*/ 476813 h 482"/>
              <a:gd name="T102" fmla="*/ 232698 w 196"/>
              <a:gd name="T103" fmla="*/ 435222 h 482"/>
              <a:gd name="T104" fmla="*/ 185883 w 196"/>
              <a:gd name="T105" fmla="*/ 408485 h 482"/>
              <a:gd name="T106" fmla="*/ 129430 w 196"/>
              <a:gd name="T107" fmla="*/ 405514 h 482"/>
              <a:gd name="T108" fmla="*/ 68846 w 196"/>
              <a:gd name="T109" fmla="*/ 435222 h 482"/>
              <a:gd name="T110" fmla="*/ 20654 w 196"/>
              <a:gd name="T111" fmla="*/ 491667 h 482"/>
              <a:gd name="T112" fmla="*/ 0 w 196"/>
              <a:gd name="T113" fmla="*/ 562966 h 482"/>
              <a:gd name="T114" fmla="*/ 20654 w 196"/>
              <a:gd name="T115" fmla="*/ 629809 h 482"/>
              <a:gd name="T116" fmla="*/ 68846 w 196"/>
              <a:gd name="T117" fmla="*/ 683283 h 482"/>
              <a:gd name="T118" fmla="*/ 130807 w 196"/>
              <a:gd name="T119" fmla="*/ 711506 h 4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96" h="482">
                <a:moveTo>
                  <a:pt x="109" y="0"/>
                </a:moveTo>
                <a:lnTo>
                  <a:pt x="96" y="2"/>
                </a:lnTo>
                <a:lnTo>
                  <a:pt x="82" y="5"/>
                </a:lnTo>
                <a:lnTo>
                  <a:pt x="68" y="11"/>
                </a:lnTo>
                <a:lnTo>
                  <a:pt x="53" y="18"/>
                </a:lnTo>
                <a:lnTo>
                  <a:pt x="40" y="28"/>
                </a:lnTo>
                <a:lnTo>
                  <a:pt x="27" y="40"/>
                </a:lnTo>
                <a:lnTo>
                  <a:pt x="16" y="54"/>
                </a:lnTo>
                <a:lnTo>
                  <a:pt x="8" y="69"/>
                </a:lnTo>
                <a:lnTo>
                  <a:pt x="2" y="85"/>
                </a:lnTo>
                <a:lnTo>
                  <a:pt x="1" y="104"/>
                </a:lnTo>
                <a:lnTo>
                  <a:pt x="3" y="122"/>
                </a:lnTo>
                <a:lnTo>
                  <a:pt x="8" y="139"/>
                </a:lnTo>
                <a:lnTo>
                  <a:pt x="16" y="154"/>
                </a:lnTo>
                <a:lnTo>
                  <a:pt x="28" y="168"/>
                </a:lnTo>
                <a:lnTo>
                  <a:pt x="40" y="180"/>
                </a:lnTo>
                <a:lnTo>
                  <a:pt x="54" y="189"/>
                </a:lnTo>
                <a:lnTo>
                  <a:pt x="68" y="198"/>
                </a:lnTo>
                <a:lnTo>
                  <a:pt x="82" y="203"/>
                </a:lnTo>
                <a:lnTo>
                  <a:pt x="96" y="208"/>
                </a:lnTo>
                <a:lnTo>
                  <a:pt x="108" y="209"/>
                </a:lnTo>
                <a:lnTo>
                  <a:pt x="120" y="208"/>
                </a:lnTo>
                <a:lnTo>
                  <a:pt x="133" y="206"/>
                </a:lnTo>
                <a:lnTo>
                  <a:pt x="145" y="203"/>
                </a:lnTo>
                <a:lnTo>
                  <a:pt x="155" y="197"/>
                </a:lnTo>
                <a:lnTo>
                  <a:pt x="166" y="191"/>
                </a:lnTo>
                <a:lnTo>
                  <a:pt x="175" y="183"/>
                </a:lnTo>
                <a:lnTo>
                  <a:pt x="183" y="174"/>
                </a:lnTo>
                <a:lnTo>
                  <a:pt x="189" y="165"/>
                </a:lnTo>
                <a:lnTo>
                  <a:pt x="194" y="153"/>
                </a:lnTo>
                <a:lnTo>
                  <a:pt x="195" y="139"/>
                </a:lnTo>
                <a:lnTo>
                  <a:pt x="194" y="125"/>
                </a:lnTo>
                <a:lnTo>
                  <a:pt x="189" y="115"/>
                </a:lnTo>
                <a:lnTo>
                  <a:pt x="183" y="104"/>
                </a:lnTo>
                <a:lnTo>
                  <a:pt x="175" y="95"/>
                </a:lnTo>
                <a:lnTo>
                  <a:pt x="166" y="85"/>
                </a:lnTo>
                <a:lnTo>
                  <a:pt x="155" y="79"/>
                </a:lnTo>
                <a:lnTo>
                  <a:pt x="143" y="75"/>
                </a:lnTo>
                <a:lnTo>
                  <a:pt x="132" y="70"/>
                </a:lnTo>
                <a:lnTo>
                  <a:pt x="120" y="69"/>
                </a:lnTo>
                <a:lnTo>
                  <a:pt x="109" y="67"/>
                </a:lnTo>
                <a:lnTo>
                  <a:pt x="96" y="69"/>
                </a:lnTo>
                <a:lnTo>
                  <a:pt x="82" y="72"/>
                </a:lnTo>
                <a:lnTo>
                  <a:pt x="68" y="78"/>
                </a:lnTo>
                <a:lnTo>
                  <a:pt x="53" y="85"/>
                </a:lnTo>
                <a:lnTo>
                  <a:pt x="40" y="95"/>
                </a:lnTo>
                <a:lnTo>
                  <a:pt x="27" y="107"/>
                </a:lnTo>
                <a:lnTo>
                  <a:pt x="16" y="121"/>
                </a:lnTo>
                <a:lnTo>
                  <a:pt x="8" y="136"/>
                </a:lnTo>
                <a:lnTo>
                  <a:pt x="2" y="153"/>
                </a:lnTo>
                <a:lnTo>
                  <a:pt x="1" y="171"/>
                </a:lnTo>
                <a:lnTo>
                  <a:pt x="3" y="189"/>
                </a:lnTo>
                <a:lnTo>
                  <a:pt x="8" y="206"/>
                </a:lnTo>
                <a:lnTo>
                  <a:pt x="16" y="221"/>
                </a:lnTo>
                <a:lnTo>
                  <a:pt x="28" y="235"/>
                </a:lnTo>
                <a:lnTo>
                  <a:pt x="40" y="247"/>
                </a:lnTo>
                <a:lnTo>
                  <a:pt x="54" y="257"/>
                </a:lnTo>
                <a:lnTo>
                  <a:pt x="68" y="266"/>
                </a:lnTo>
                <a:lnTo>
                  <a:pt x="82" y="270"/>
                </a:lnTo>
                <a:lnTo>
                  <a:pt x="96" y="275"/>
                </a:lnTo>
                <a:lnTo>
                  <a:pt x="108" y="276"/>
                </a:lnTo>
                <a:lnTo>
                  <a:pt x="120" y="275"/>
                </a:lnTo>
                <a:lnTo>
                  <a:pt x="133" y="273"/>
                </a:lnTo>
                <a:lnTo>
                  <a:pt x="145" y="270"/>
                </a:lnTo>
                <a:lnTo>
                  <a:pt x="155" y="264"/>
                </a:lnTo>
                <a:lnTo>
                  <a:pt x="166" y="258"/>
                </a:lnTo>
                <a:lnTo>
                  <a:pt x="175" y="250"/>
                </a:lnTo>
                <a:lnTo>
                  <a:pt x="183" y="241"/>
                </a:lnTo>
                <a:lnTo>
                  <a:pt x="189" y="232"/>
                </a:lnTo>
                <a:lnTo>
                  <a:pt x="194" y="220"/>
                </a:lnTo>
                <a:lnTo>
                  <a:pt x="195" y="206"/>
                </a:lnTo>
                <a:lnTo>
                  <a:pt x="194" y="192"/>
                </a:lnTo>
                <a:lnTo>
                  <a:pt x="189" y="182"/>
                </a:lnTo>
                <a:lnTo>
                  <a:pt x="183" y="171"/>
                </a:lnTo>
                <a:lnTo>
                  <a:pt x="175" y="162"/>
                </a:lnTo>
                <a:lnTo>
                  <a:pt x="166" y="153"/>
                </a:lnTo>
                <a:lnTo>
                  <a:pt x="155" y="147"/>
                </a:lnTo>
                <a:lnTo>
                  <a:pt x="143" y="142"/>
                </a:lnTo>
                <a:lnTo>
                  <a:pt x="132" y="137"/>
                </a:lnTo>
                <a:lnTo>
                  <a:pt x="120" y="136"/>
                </a:lnTo>
                <a:lnTo>
                  <a:pt x="109" y="134"/>
                </a:lnTo>
                <a:lnTo>
                  <a:pt x="96" y="136"/>
                </a:lnTo>
                <a:lnTo>
                  <a:pt x="82" y="139"/>
                </a:lnTo>
                <a:lnTo>
                  <a:pt x="67" y="145"/>
                </a:lnTo>
                <a:lnTo>
                  <a:pt x="53" y="153"/>
                </a:lnTo>
                <a:lnTo>
                  <a:pt x="39" y="162"/>
                </a:lnTo>
                <a:lnTo>
                  <a:pt x="27" y="174"/>
                </a:lnTo>
                <a:lnTo>
                  <a:pt x="16" y="188"/>
                </a:lnTo>
                <a:lnTo>
                  <a:pt x="8" y="203"/>
                </a:lnTo>
                <a:lnTo>
                  <a:pt x="2" y="220"/>
                </a:lnTo>
                <a:lnTo>
                  <a:pt x="1" y="238"/>
                </a:lnTo>
                <a:lnTo>
                  <a:pt x="2" y="257"/>
                </a:lnTo>
                <a:lnTo>
                  <a:pt x="8" y="273"/>
                </a:lnTo>
                <a:lnTo>
                  <a:pt x="16" y="289"/>
                </a:lnTo>
                <a:lnTo>
                  <a:pt x="27" y="302"/>
                </a:lnTo>
                <a:lnTo>
                  <a:pt x="40" y="314"/>
                </a:lnTo>
                <a:lnTo>
                  <a:pt x="54" y="324"/>
                </a:lnTo>
                <a:lnTo>
                  <a:pt x="68" y="333"/>
                </a:lnTo>
                <a:lnTo>
                  <a:pt x="82" y="337"/>
                </a:lnTo>
                <a:lnTo>
                  <a:pt x="96" y="342"/>
                </a:lnTo>
                <a:lnTo>
                  <a:pt x="108" y="344"/>
                </a:lnTo>
                <a:lnTo>
                  <a:pt x="120" y="342"/>
                </a:lnTo>
                <a:lnTo>
                  <a:pt x="132" y="340"/>
                </a:lnTo>
                <a:lnTo>
                  <a:pt x="145" y="337"/>
                </a:lnTo>
                <a:lnTo>
                  <a:pt x="155" y="331"/>
                </a:lnTo>
                <a:lnTo>
                  <a:pt x="166" y="325"/>
                </a:lnTo>
                <a:lnTo>
                  <a:pt x="175" y="317"/>
                </a:lnTo>
                <a:lnTo>
                  <a:pt x="183" y="308"/>
                </a:lnTo>
                <a:lnTo>
                  <a:pt x="189" y="299"/>
                </a:lnTo>
                <a:lnTo>
                  <a:pt x="193" y="287"/>
                </a:lnTo>
                <a:lnTo>
                  <a:pt x="195" y="273"/>
                </a:lnTo>
                <a:lnTo>
                  <a:pt x="193" y="260"/>
                </a:lnTo>
                <a:lnTo>
                  <a:pt x="189" y="249"/>
                </a:lnTo>
                <a:lnTo>
                  <a:pt x="183" y="238"/>
                </a:lnTo>
                <a:lnTo>
                  <a:pt x="175" y="229"/>
                </a:lnTo>
                <a:lnTo>
                  <a:pt x="166" y="220"/>
                </a:lnTo>
                <a:lnTo>
                  <a:pt x="155" y="214"/>
                </a:lnTo>
                <a:lnTo>
                  <a:pt x="143" y="209"/>
                </a:lnTo>
                <a:lnTo>
                  <a:pt x="132" y="205"/>
                </a:lnTo>
                <a:lnTo>
                  <a:pt x="120" y="203"/>
                </a:lnTo>
                <a:lnTo>
                  <a:pt x="108" y="201"/>
                </a:lnTo>
                <a:lnTo>
                  <a:pt x="96" y="203"/>
                </a:lnTo>
                <a:lnTo>
                  <a:pt x="82" y="206"/>
                </a:lnTo>
                <a:lnTo>
                  <a:pt x="68" y="212"/>
                </a:lnTo>
                <a:lnTo>
                  <a:pt x="54" y="221"/>
                </a:lnTo>
                <a:lnTo>
                  <a:pt x="40" y="232"/>
                </a:lnTo>
                <a:lnTo>
                  <a:pt x="28" y="244"/>
                </a:lnTo>
                <a:lnTo>
                  <a:pt x="16" y="258"/>
                </a:lnTo>
                <a:lnTo>
                  <a:pt x="8" y="273"/>
                </a:lnTo>
                <a:lnTo>
                  <a:pt x="2" y="292"/>
                </a:lnTo>
                <a:lnTo>
                  <a:pt x="1" y="310"/>
                </a:lnTo>
                <a:lnTo>
                  <a:pt x="2" y="328"/>
                </a:lnTo>
                <a:lnTo>
                  <a:pt x="8" y="345"/>
                </a:lnTo>
                <a:lnTo>
                  <a:pt x="18" y="360"/>
                </a:lnTo>
                <a:lnTo>
                  <a:pt x="28" y="373"/>
                </a:lnTo>
                <a:lnTo>
                  <a:pt x="41" y="385"/>
                </a:lnTo>
                <a:lnTo>
                  <a:pt x="55" y="396"/>
                </a:lnTo>
                <a:lnTo>
                  <a:pt x="69" y="403"/>
                </a:lnTo>
                <a:lnTo>
                  <a:pt x="84" y="409"/>
                </a:lnTo>
                <a:lnTo>
                  <a:pt x="98" y="412"/>
                </a:lnTo>
                <a:lnTo>
                  <a:pt x="109" y="414"/>
                </a:lnTo>
                <a:lnTo>
                  <a:pt x="120" y="412"/>
                </a:lnTo>
                <a:lnTo>
                  <a:pt x="132" y="409"/>
                </a:lnTo>
                <a:lnTo>
                  <a:pt x="143" y="405"/>
                </a:lnTo>
                <a:lnTo>
                  <a:pt x="154" y="399"/>
                </a:lnTo>
                <a:lnTo>
                  <a:pt x="164" y="393"/>
                </a:lnTo>
                <a:lnTo>
                  <a:pt x="175" y="383"/>
                </a:lnTo>
                <a:lnTo>
                  <a:pt x="182" y="374"/>
                </a:lnTo>
                <a:lnTo>
                  <a:pt x="189" y="365"/>
                </a:lnTo>
                <a:lnTo>
                  <a:pt x="193" y="353"/>
                </a:lnTo>
                <a:lnTo>
                  <a:pt x="194" y="342"/>
                </a:lnTo>
                <a:lnTo>
                  <a:pt x="193" y="331"/>
                </a:lnTo>
                <a:lnTo>
                  <a:pt x="190" y="321"/>
                </a:lnTo>
                <a:lnTo>
                  <a:pt x="184" y="310"/>
                </a:lnTo>
                <a:lnTo>
                  <a:pt x="177" y="301"/>
                </a:lnTo>
                <a:lnTo>
                  <a:pt x="169" y="293"/>
                </a:lnTo>
                <a:lnTo>
                  <a:pt x="159" y="286"/>
                </a:lnTo>
                <a:lnTo>
                  <a:pt x="148" y="280"/>
                </a:lnTo>
                <a:lnTo>
                  <a:pt x="135" y="275"/>
                </a:lnTo>
                <a:lnTo>
                  <a:pt x="122" y="273"/>
                </a:lnTo>
                <a:lnTo>
                  <a:pt x="109" y="272"/>
                </a:lnTo>
                <a:lnTo>
                  <a:pt x="94" y="273"/>
                </a:lnTo>
                <a:lnTo>
                  <a:pt x="80" y="278"/>
                </a:lnTo>
                <a:lnTo>
                  <a:pt x="64" y="284"/>
                </a:lnTo>
                <a:lnTo>
                  <a:pt x="50" y="293"/>
                </a:lnTo>
                <a:lnTo>
                  <a:pt x="38" y="304"/>
                </a:lnTo>
                <a:lnTo>
                  <a:pt x="25" y="317"/>
                </a:lnTo>
                <a:lnTo>
                  <a:pt x="15" y="331"/>
                </a:lnTo>
                <a:lnTo>
                  <a:pt x="7" y="347"/>
                </a:lnTo>
                <a:lnTo>
                  <a:pt x="2" y="362"/>
                </a:lnTo>
                <a:lnTo>
                  <a:pt x="0" y="379"/>
                </a:lnTo>
                <a:lnTo>
                  <a:pt x="2" y="394"/>
                </a:lnTo>
                <a:lnTo>
                  <a:pt x="7" y="409"/>
                </a:lnTo>
                <a:lnTo>
                  <a:pt x="15" y="424"/>
                </a:lnTo>
                <a:lnTo>
                  <a:pt x="25" y="438"/>
                </a:lnTo>
                <a:lnTo>
                  <a:pt x="38" y="450"/>
                </a:lnTo>
                <a:lnTo>
                  <a:pt x="50" y="460"/>
                </a:lnTo>
                <a:lnTo>
                  <a:pt x="66" y="469"/>
                </a:lnTo>
                <a:lnTo>
                  <a:pt x="80" y="475"/>
                </a:lnTo>
                <a:lnTo>
                  <a:pt x="95" y="479"/>
                </a:lnTo>
                <a:lnTo>
                  <a:pt x="110" y="481"/>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6" name="Freeform 10"/>
          <p:cNvSpPr>
            <a:spLocks/>
          </p:cNvSpPr>
          <p:nvPr/>
        </p:nvSpPr>
        <p:spPr bwMode="auto">
          <a:xfrm>
            <a:off x="1014413" y="1863725"/>
            <a:ext cx="665162" cy="292100"/>
          </a:xfrm>
          <a:custGeom>
            <a:avLst/>
            <a:gdLst>
              <a:gd name="T0" fmla="*/ 656882 w 482"/>
              <a:gd name="T1" fmla="*/ 123068 h 197"/>
              <a:gd name="T2" fmla="*/ 625142 w 482"/>
              <a:gd name="T3" fmla="*/ 59310 h 197"/>
              <a:gd name="T4" fmla="*/ 568562 w 482"/>
              <a:gd name="T5" fmla="*/ 11862 h 197"/>
              <a:gd name="T6" fmla="*/ 495421 w 482"/>
              <a:gd name="T7" fmla="*/ 5931 h 197"/>
              <a:gd name="T8" fmla="*/ 431941 w 482"/>
              <a:gd name="T9" fmla="*/ 41517 h 197"/>
              <a:gd name="T10" fmla="*/ 390541 w 482"/>
              <a:gd name="T11" fmla="*/ 100826 h 197"/>
              <a:gd name="T12" fmla="*/ 375361 w 482"/>
              <a:gd name="T13" fmla="*/ 161619 h 197"/>
              <a:gd name="T14" fmla="*/ 383641 w 482"/>
              <a:gd name="T15" fmla="*/ 214997 h 197"/>
              <a:gd name="T16" fmla="*/ 411241 w 482"/>
              <a:gd name="T17" fmla="*/ 260962 h 197"/>
              <a:gd name="T18" fmla="*/ 452641 w 482"/>
              <a:gd name="T19" fmla="*/ 289135 h 197"/>
              <a:gd name="T20" fmla="*/ 505082 w 482"/>
              <a:gd name="T21" fmla="*/ 281721 h 197"/>
              <a:gd name="T22" fmla="*/ 546482 w 482"/>
              <a:gd name="T23" fmla="*/ 246135 h 197"/>
              <a:gd name="T24" fmla="*/ 567182 w 482"/>
              <a:gd name="T25" fmla="*/ 195722 h 197"/>
              <a:gd name="T26" fmla="*/ 568562 w 482"/>
              <a:gd name="T27" fmla="*/ 143826 h 197"/>
              <a:gd name="T28" fmla="*/ 546482 w 482"/>
              <a:gd name="T29" fmla="*/ 78585 h 197"/>
              <a:gd name="T30" fmla="*/ 496801 w 482"/>
              <a:gd name="T31" fmla="*/ 25207 h 197"/>
              <a:gd name="T32" fmla="*/ 427801 w 482"/>
              <a:gd name="T33" fmla="*/ 1483 h 197"/>
              <a:gd name="T34" fmla="*/ 358801 w 482"/>
              <a:gd name="T35" fmla="*/ 25207 h 197"/>
              <a:gd name="T36" fmla="*/ 309121 w 482"/>
              <a:gd name="T37" fmla="*/ 80068 h 197"/>
              <a:gd name="T38" fmla="*/ 284281 w 482"/>
              <a:gd name="T39" fmla="*/ 143826 h 197"/>
              <a:gd name="T40" fmla="*/ 287041 w 482"/>
              <a:gd name="T41" fmla="*/ 197205 h 197"/>
              <a:gd name="T42" fmla="*/ 307741 w 482"/>
              <a:gd name="T43" fmla="*/ 246135 h 197"/>
              <a:gd name="T44" fmla="*/ 343621 w 482"/>
              <a:gd name="T45" fmla="*/ 281721 h 197"/>
              <a:gd name="T46" fmla="*/ 398821 w 482"/>
              <a:gd name="T47" fmla="*/ 289135 h 197"/>
              <a:gd name="T48" fmla="*/ 440221 w 482"/>
              <a:gd name="T49" fmla="*/ 260962 h 197"/>
              <a:gd name="T50" fmla="*/ 467821 w 482"/>
              <a:gd name="T51" fmla="*/ 213515 h 197"/>
              <a:gd name="T52" fmla="*/ 478861 w 482"/>
              <a:gd name="T53" fmla="*/ 163102 h 197"/>
              <a:gd name="T54" fmla="*/ 463681 w 482"/>
              <a:gd name="T55" fmla="*/ 99344 h 197"/>
              <a:gd name="T56" fmla="*/ 423661 w 482"/>
              <a:gd name="T57" fmla="*/ 40034 h 197"/>
              <a:gd name="T58" fmla="*/ 360181 w 482"/>
              <a:gd name="T59" fmla="*/ 2965 h 197"/>
              <a:gd name="T60" fmla="*/ 287041 w 482"/>
              <a:gd name="T61" fmla="*/ 11862 h 197"/>
              <a:gd name="T62" fmla="*/ 230461 w 482"/>
              <a:gd name="T63" fmla="*/ 59310 h 197"/>
              <a:gd name="T64" fmla="*/ 198721 w 482"/>
              <a:gd name="T65" fmla="*/ 123068 h 197"/>
              <a:gd name="T66" fmla="*/ 191821 w 482"/>
              <a:gd name="T67" fmla="*/ 177929 h 197"/>
              <a:gd name="T68" fmla="*/ 207001 w 482"/>
              <a:gd name="T69" fmla="*/ 231308 h 197"/>
              <a:gd name="T70" fmla="*/ 238741 w 482"/>
              <a:gd name="T71" fmla="*/ 272824 h 197"/>
              <a:gd name="T72" fmla="*/ 287041 w 482"/>
              <a:gd name="T73" fmla="*/ 290617 h 197"/>
              <a:gd name="T74" fmla="*/ 335341 w 482"/>
              <a:gd name="T75" fmla="*/ 272824 h 197"/>
              <a:gd name="T76" fmla="*/ 368461 w 482"/>
              <a:gd name="T77" fmla="*/ 231308 h 197"/>
              <a:gd name="T78" fmla="*/ 383641 w 482"/>
              <a:gd name="T79" fmla="*/ 177929 h 197"/>
              <a:gd name="T80" fmla="*/ 379501 w 482"/>
              <a:gd name="T81" fmla="*/ 123068 h 197"/>
              <a:gd name="T82" fmla="*/ 343621 w 482"/>
              <a:gd name="T83" fmla="*/ 59310 h 197"/>
              <a:gd name="T84" fmla="*/ 287041 w 482"/>
              <a:gd name="T85" fmla="*/ 11862 h 197"/>
              <a:gd name="T86" fmla="*/ 211141 w 482"/>
              <a:gd name="T87" fmla="*/ 2965 h 197"/>
              <a:gd name="T88" fmla="*/ 149040 w 482"/>
              <a:gd name="T89" fmla="*/ 41517 h 197"/>
              <a:gd name="T90" fmla="*/ 107640 w 482"/>
              <a:gd name="T91" fmla="*/ 103792 h 197"/>
              <a:gd name="T92" fmla="*/ 92460 w 482"/>
              <a:gd name="T93" fmla="*/ 163102 h 197"/>
              <a:gd name="T94" fmla="*/ 104880 w 482"/>
              <a:gd name="T95" fmla="*/ 213515 h 197"/>
              <a:gd name="T96" fmla="*/ 135240 w 482"/>
              <a:gd name="T97" fmla="*/ 260962 h 197"/>
              <a:gd name="T98" fmla="*/ 176641 w 482"/>
              <a:gd name="T99" fmla="*/ 287652 h 197"/>
              <a:gd name="T100" fmla="*/ 220801 w 482"/>
              <a:gd name="T101" fmla="*/ 283204 h 197"/>
              <a:gd name="T102" fmla="*/ 259441 w 482"/>
              <a:gd name="T103" fmla="*/ 252066 h 197"/>
              <a:gd name="T104" fmla="*/ 284281 w 482"/>
              <a:gd name="T105" fmla="*/ 201653 h 197"/>
              <a:gd name="T106" fmla="*/ 287041 w 482"/>
              <a:gd name="T107" fmla="*/ 139378 h 197"/>
              <a:gd name="T108" fmla="*/ 259441 w 482"/>
              <a:gd name="T109" fmla="*/ 75620 h 197"/>
              <a:gd name="T110" fmla="*/ 207001 w 482"/>
              <a:gd name="T111" fmla="*/ 22241 h 197"/>
              <a:gd name="T112" fmla="*/ 140760 w 482"/>
              <a:gd name="T113" fmla="*/ 0 h 197"/>
              <a:gd name="T114" fmla="*/ 78660 w 482"/>
              <a:gd name="T115" fmla="*/ 22241 h 197"/>
              <a:gd name="T116" fmla="*/ 28980 w 482"/>
              <a:gd name="T117" fmla="*/ 75620 h 197"/>
              <a:gd name="T118" fmla="*/ 2760 w 482"/>
              <a:gd name="T119" fmla="*/ 142343 h 19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2" h="197">
                <a:moveTo>
                  <a:pt x="481" y="110"/>
                </a:moveTo>
                <a:lnTo>
                  <a:pt x="479" y="97"/>
                </a:lnTo>
                <a:lnTo>
                  <a:pt x="476" y="83"/>
                </a:lnTo>
                <a:lnTo>
                  <a:pt x="470" y="68"/>
                </a:lnTo>
                <a:lnTo>
                  <a:pt x="463" y="53"/>
                </a:lnTo>
                <a:lnTo>
                  <a:pt x="453" y="40"/>
                </a:lnTo>
                <a:lnTo>
                  <a:pt x="441" y="27"/>
                </a:lnTo>
                <a:lnTo>
                  <a:pt x="427" y="17"/>
                </a:lnTo>
                <a:lnTo>
                  <a:pt x="412" y="8"/>
                </a:lnTo>
                <a:lnTo>
                  <a:pt x="396" y="2"/>
                </a:lnTo>
                <a:lnTo>
                  <a:pt x="377" y="1"/>
                </a:lnTo>
                <a:lnTo>
                  <a:pt x="359" y="4"/>
                </a:lnTo>
                <a:lnTo>
                  <a:pt x="342" y="8"/>
                </a:lnTo>
                <a:lnTo>
                  <a:pt x="327" y="17"/>
                </a:lnTo>
                <a:lnTo>
                  <a:pt x="313" y="28"/>
                </a:lnTo>
                <a:lnTo>
                  <a:pt x="301" y="40"/>
                </a:lnTo>
                <a:lnTo>
                  <a:pt x="292" y="54"/>
                </a:lnTo>
                <a:lnTo>
                  <a:pt x="283" y="68"/>
                </a:lnTo>
                <a:lnTo>
                  <a:pt x="278" y="83"/>
                </a:lnTo>
                <a:lnTo>
                  <a:pt x="273" y="97"/>
                </a:lnTo>
                <a:lnTo>
                  <a:pt x="272" y="109"/>
                </a:lnTo>
                <a:lnTo>
                  <a:pt x="273" y="120"/>
                </a:lnTo>
                <a:lnTo>
                  <a:pt x="275" y="133"/>
                </a:lnTo>
                <a:lnTo>
                  <a:pt x="278" y="145"/>
                </a:lnTo>
                <a:lnTo>
                  <a:pt x="284" y="156"/>
                </a:lnTo>
                <a:lnTo>
                  <a:pt x="290" y="166"/>
                </a:lnTo>
                <a:lnTo>
                  <a:pt x="298" y="176"/>
                </a:lnTo>
                <a:lnTo>
                  <a:pt x="307" y="184"/>
                </a:lnTo>
                <a:lnTo>
                  <a:pt x="316" y="190"/>
                </a:lnTo>
                <a:lnTo>
                  <a:pt x="328" y="195"/>
                </a:lnTo>
                <a:lnTo>
                  <a:pt x="342" y="196"/>
                </a:lnTo>
                <a:lnTo>
                  <a:pt x="356" y="195"/>
                </a:lnTo>
                <a:lnTo>
                  <a:pt x="366" y="190"/>
                </a:lnTo>
                <a:lnTo>
                  <a:pt x="377" y="184"/>
                </a:lnTo>
                <a:lnTo>
                  <a:pt x="386" y="176"/>
                </a:lnTo>
                <a:lnTo>
                  <a:pt x="396" y="166"/>
                </a:lnTo>
                <a:lnTo>
                  <a:pt x="402" y="156"/>
                </a:lnTo>
                <a:lnTo>
                  <a:pt x="406" y="144"/>
                </a:lnTo>
                <a:lnTo>
                  <a:pt x="411" y="132"/>
                </a:lnTo>
                <a:lnTo>
                  <a:pt x="412" y="120"/>
                </a:lnTo>
                <a:lnTo>
                  <a:pt x="414" y="110"/>
                </a:lnTo>
                <a:lnTo>
                  <a:pt x="412" y="97"/>
                </a:lnTo>
                <a:lnTo>
                  <a:pt x="409" y="83"/>
                </a:lnTo>
                <a:lnTo>
                  <a:pt x="403" y="68"/>
                </a:lnTo>
                <a:lnTo>
                  <a:pt x="396" y="53"/>
                </a:lnTo>
                <a:lnTo>
                  <a:pt x="386" y="40"/>
                </a:lnTo>
                <a:lnTo>
                  <a:pt x="374" y="27"/>
                </a:lnTo>
                <a:lnTo>
                  <a:pt x="360" y="17"/>
                </a:lnTo>
                <a:lnTo>
                  <a:pt x="345" y="8"/>
                </a:lnTo>
                <a:lnTo>
                  <a:pt x="328" y="2"/>
                </a:lnTo>
                <a:lnTo>
                  <a:pt x="310" y="1"/>
                </a:lnTo>
                <a:lnTo>
                  <a:pt x="292" y="4"/>
                </a:lnTo>
                <a:lnTo>
                  <a:pt x="275" y="8"/>
                </a:lnTo>
                <a:lnTo>
                  <a:pt x="260" y="17"/>
                </a:lnTo>
                <a:lnTo>
                  <a:pt x="246" y="28"/>
                </a:lnTo>
                <a:lnTo>
                  <a:pt x="234" y="40"/>
                </a:lnTo>
                <a:lnTo>
                  <a:pt x="224" y="54"/>
                </a:lnTo>
                <a:lnTo>
                  <a:pt x="215" y="68"/>
                </a:lnTo>
                <a:lnTo>
                  <a:pt x="211" y="83"/>
                </a:lnTo>
                <a:lnTo>
                  <a:pt x="206" y="97"/>
                </a:lnTo>
                <a:lnTo>
                  <a:pt x="205" y="109"/>
                </a:lnTo>
                <a:lnTo>
                  <a:pt x="206" y="120"/>
                </a:lnTo>
                <a:lnTo>
                  <a:pt x="208" y="133"/>
                </a:lnTo>
                <a:lnTo>
                  <a:pt x="211" y="145"/>
                </a:lnTo>
                <a:lnTo>
                  <a:pt x="217" y="156"/>
                </a:lnTo>
                <a:lnTo>
                  <a:pt x="223" y="166"/>
                </a:lnTo>
                <a:lnTo>
                  <a:pt x="231" y="176"/>
                </a:lnTo>
                <a:lnTo>
                  <a:pt x="240" y="184"/>
                </a:lnTo>
                <a:lnTo>
                  <a:pt x="249" y="190"/>
                </a:lnTo>
                <a:lnTo>
                  <a:pt x="261" y="195"/>
                </a:lnTo>
                <a:lnTo>
                  <a:pt x="275" y="196"/>
                </a:lnTo>
                <a:lnTo>
                  <a:pt x="289" y="195"/>
                </a:lnTo>
                <a:lnTo>
                  <a:pt x="299" y="190"/>
                </a:lnTo>
                <a:lnTo>
                  <a:pt x="310" y="184"/>
                </a:lnTo>
                <a:lnTo>
                  <a:pt x="319" y="176"/>
                </a:lnTo>
                <a:lnTo>
                  <a:pt x="328" y="166"/>
                </a:lnTo>
                <a:lnTo>
                  <a:pt x="334" y="156"/>
                </a:lnTo>
                <a:lnTo>
                  <a:pt x="339" y="144"/>
                </a:lnTo>
                <a:lnTo>
                  <a:pt x="344" y="132"/>
                </a:lnTo>
                <a:lnTo>
                  <a:pt x="345" y="120"/>
                </a:lnTo>
                <a:lnTo>
                  <a:pt x="347" y="110"/>
                </a:lnTo>
                <a:lnTo>
                  <a:pt x="345" y="97"/>
                </a:lnTo>
                <a:lnTo>
                  <a:pt x="342" y="83"/>
                </a:lnTo>
                <a:lnTo>
                  <a:pt x="336" y="67"/>
                </a:lnTo>
                <a:lnTo>
                  <a:pt x="328" y="53"/>
                </a:lnTo>
                <a:lnTo>
                  <a:pt x="319" y="39"/>
                </a:lnTo>
                <a:lnTo>
                  <a:pt x="307" y="27"/>
                </a:lnTo>
                <a:lnTo>
                  <a:pt x="293" y="17"/>
                </a:lnTo>
                <a:lnTo>
                  <a:pt x="278" y="8"/>
                </a:lnTo>
                <a:lnTo>
                  <a:pt x="261" y="2"/>
                </a:lnTo>
                <a:lnTo>
                  <a:pt x="243" y="1"/>
                </a:lnTo>
                <a:lnTo>
                  <a:pt x="224" y="2"/>
                </a:lnTo>
                <a:lnTo>
                  <a:pt x="208" y="8"/>
                </a:lnTo>
                <a:lnTo>
                  <a:pt x="192" y="17"/>
                </a:lnTo>
                <a:lnTo>
                  <a:pt x="179" y="27"/>
                </a:lnTo>
                <a:lnTo>
                  <a:pt x="167" y="40"/>
                </a:lnTo>
                <a:lnTo>
                  <a:pt x="157" y="54"/>
                </a:lnTo>
                <a:lnTo>
                  <a:pt x="148" y="68"/>
                </a:lnTo>
                <a:lnTo>
                  <a:pt x="144" y="83"/>
                </a:lnTo>
                <a:lnTo>
                  <a:pt x="139" y="97"/>
                </a:lnTo>
                <a:lnTo>
                  <a:pt x="137" y="109"/>
                </a:lnTo>
                <a:lnTo>
                  <a:pt x="139" y="120"/>
                </a:lnTo>
                <a:lnTo>
                  <a:pt x="141" y="132"/>
                </a:lnTo>
                <a:lnTo>
                  <a:pt x="144" y="145"/>
                </a:lnTo>
                <a:lnTo>
                  <a:pt x="150" y="156"/>
                </a:lnTo>
                <a:lnTo>
                  <a:pt x="156" y="166"/>
                </a:lnTo>
                <a:lnTo>
                  <a:pt x="164" y="176"/>
                </a:lnTo>
                <a:lnTo>
                  <a:pt x="173" y="184"/>
                </a:lnTo>
                <a:lnTo>
                  <a:pt x="182" y="190"/>
                </a:lnTo>
                <a:lnTo>
                  <a:pt x="194" y="194"/>
                </a:lnTo>
                <a:lnTo>
                  <a:pt x="208" y="196"/>
                </a:lnTo>
                <a:lnTo>
                  <a:pt x="221" y="194"/>
                </a:lnTo>
                <a:lnTo>
                  <a:pt x="232" y="190"/>
                </a:lnTo>
                <a:lnTo>
                  <a:pt x="243" y="184"/>
                </a:lnTo>
                <a:lnTo>
                  <a:pt x="252" y="176"/>
                </a:lnTo>
                <a:lnTo>
                  <a:pt x="261" y="166"/>
                </a:lnTo>
                <a:lnTo>
                  <a:pt x="267" y="156"/>
                </a:lnTo>
                <a:lnTo>
                  <a:pt x="272" y="144"/>
                </a:lnTo>
                <a:lnTo>
                  <a:pt x="276" y="132"/>
                </a:lnTo>
                <a:lnTo>
                  <a:pt x="278" y="120"/>
                </a:lnTo>
                <a:lnTo>
                  <a:pt x="280" y="109"/>
                </a:lnTo>
                <a:lnTo>
                  <a:pt x="278" y="97"/>
                </a:lnTo>
                <a:lnTo>
                  <a:pt x="275" y="83"/>
                </a:lnTo>
                <a:lnTo>
                  <a:pt x="269" y="68"/>
                </a:lnTo>
                <a:lnTo>
                  <a:pt x="260" y="54"/>
                </a:lnTo>
                <a:lnTo>
                  <a:pt x="249" y="40"/>
                </a:lnTo>
                <a:lnTo>
                  <a:pt x="237" y="28"/>
                </a:lnTo>
                <a:lnTo>
                  <a:pt x="223" y="17"/>
                </a:lnTo>
                <a:lnTo>
                  <a:pt x="208" y="8"/>
                </a:lnTo>
                <a:lnTo>
                  <a:pt x="189" y="2"/>
                </a:lnTo>
                <a:lnTo>
                  <a:pt x="171" y="1"/>
                </a:lnTo>
                <a:lnTo>
                  <a:pt x="153" y="2"/>
                </a:lnTo>
                <a:lnTo>
                  <a:pt x="136" y="8"/>
                </a:lnTo>
                <a:lnTo>
                  <a:pt x="121" y="18"/>
                </a:lnTo>
                <a:lnTo>
                  <a:pt x="108" y="28"/>
                </a:lnTo>
                <a:lnTo>
                  <a:pt x="96" y="41"/>
                </a:lnTo>
                <a:lnTo>
                  <a:pt x="85" y="55"/>
                </a:lnTo>
                <a:lnTo>
                  <a:pt x="78" y="70"/>
                </a:lnTo>
                <a:lnTo>
                  <a:pt x="72" y="84"/>
                </a:lnTo>
                <a:lnTo>
                  <a:pt x="69" y="98"/>
                </a:lnTo>
                <a:lnTo>
                  <a:pt x="67" y="110"/>
                </a:lnTo>
                <a:lnTo>
                  <a:pt x="69" y="120"/>
                </a:lnTo>
                <a:lnTo>
                  <a:pt x="72" y="132"/>
                </a:lnTo>
                <a:lnTo>
                  <a:pt x="76" y="144"/>
                </a:lnTo>
                <a:lnTo>
                  <a:pt x="82" y="155"/>
                </a:lnTo>
                <a:lnTo>
                  <a:pt x="88" y="165"/>
                </a:lnTo>
                <a:lnTo>
                  <a:pt x="98" y="176"/>
                </a:lnTo>
                <a:lnTo>
                  <a:pt x="107" y="183"/>
                </a:lnTo>
                <a:lnTo>
                  <a:pt x="116" y="190"/>
                </a:lnTo>
                <a:lnTo>
                  <a:pt x="128" y="194"/>
                </a:lnTo>
                <a:lnTo>
                  <a:pt x="139" y="195"/>
                </a:lnTo>
                <a:lnTo>
                  <a:pt x="150" y="194"/>
                </a:lnTo>
                <a:lnTo>
                  <a:pt x="160" y="191"/>
                </a:lnTo>
                <a:lnTo>
                  <a:pt x="171" y="185"/>
                </a:lnTo>
                <a:lnTo>
                  <a:pt x="180" y="178"/>
                </a:lnTo>
                <a:lnTo>
                  <a:pt x="188" y="170"/>
                </a:lnTo>
                <a:lnTo>
                  <a:pt x="195" y="159"/>
                </a:lnTo>
                <a:lnTo>
                  <a:pt x="201" y="149"/>
                </a:lnTo>
                <a:lnTo>
                  <a:pt x="206" y="136"/>
                </a:lnTo>
                <a:lnTo>
                  <a:pt x="208" y="123"/>
                </a:lnTo>
                <a:lnTo>
                  <a:pt x="209" y="110"/>
                </a:lnTo>
                <a:lnTo>
                  <a:pt x="208" y="94"/>
                </a:lnTo>
                <a:lnTo>
                  <a:pt x="203" y="80"/>
                </a:lnTo>
                <a:lnTo>
                  <a:pt x="197" y="65"/>
                </a:lnTo>
                <a:lnTo>
                  <a:pt x="188" y="51"/>
                </a:lnTo>
                <a:lnTo>
                  <a:pt x="177" y="38"/>
                </a:lnTo>
                <a:lnTo>
                  <a:pt x="164" y="25"/>
                </a:lnTo>
                <a:lnTo>
                  <a:pt x="150" y="15"/>
                </a:lnTo>
                <a:lnTo>
                  <a:pt x="134" y="7"/>
                </a:lnTo>
                <a:lnTo>
                  <a:pt x="119" y="2"/>
                </a:lnTo>
                <a:lnTo>
                  <a:pt x="102" y="0"/>
                </a:lnTo>
                <a:lnTo>
                  <a:pt x="87" y="2"/>
                </a:lnTo>
                <a:lnTo>
                  <a:pt x="72" y="7"/>
                </a:lnTo>
                <a:lnTo>
                  <a:pt x="57" y="15"/>
                </a:lnTo>
                <a:lnTo>
                  <a:pt x="43" y="25"/>
                </a:lnTo>
                <a:lnTo>
                  <a:pt x="31" y="38"/>
                </a:lnTo>
                <a:lnTo>
                  <a:pt x="21" y="51"/>
                </a:lnTo>
                <a:lnTo>
                  <a:pt x="12" y="66"/>
                </a:lnTo>
                <a:lnTo>
                  <a:pt x="6" y="80"/>
                </a:lnTo>
                <a:lnTo>
                  <a:pt x="2" y="96"/>
                </a:lnTo>
                <a:lnTo>
                  <a:pt x="0" y="111"/>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7" name="Line 11"/>
          <p:cNvSpPr>
            <a:spLocks noChangeShapeType="1"/>
          </p:cNvSpPr>
          <p:nvPr/>
        </p:nvSpPr>
        <p:spPr bwMode="auto">
          <a:xfrm flipV="1">
            <a:off x="762000" y="1752600"/>
            <a:ext cx="0" cy="544513"/>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48" name="Line 12"/>
          <p:cNvSpPr>
            <a:spLocks noChangeShapeType="1"/>
          </p:cNvSpPr>
          <p:nvPr/>
        </p:nvSpPr>
        <p:spPr bwMode="auto">
          <a:xfrm>
            <a:off x="533400" y="2025650"/>
            <a:ext cx="458788" cy="0"/>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49" name="Oval 13"/>
          <p:cNvSpPr>
            <a:spLocks noChangeArrowheads="1"/>
          </p:cNvSpPr>
          <p:nvPr/>
        </p:nvSpPr>
        <p:spPr bwMode="auto">
          <a:xfrm>
            <a:off x="698500" y="1957388"/>
            <a:ext cx="127000" cy="136525"/>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14350" name="Line 14"/>
          <p:cNvSpPr>
            <a:spLocks noChangeShapeType="1"/>
          </p:cNvSpPr>
          <p:nvPr/>
        </p:nvSpPr>
        <p:spPr bwMode="auto">
          <a:xfrm flipV="1">
            <a:off x="4191000" y="1752600"/>
            <a:ext cx="0" cy="544513"/>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51" name="Line 15"/>
          <p:cNvSpPr>
            <a:spLocks noChangeShapeType="1"/>
          </p:cNvSpPr>
          <p:nvPr/>
        </p:nvSpPr>
        <p:spPr bwMode="auto">
          <a:xfrm>
            <a:off x="3962400" y="2025650"/>
            <a:ext cx="458788" cy="0"/>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52" name="Oval 16"/>
          <p:cNvSpPr>
            <a:spLocks noChangeArrowheads="1"/>
          </p:cNvSpPr>
          <p:nvPr/>
        </p:nvSpPr>
        <p:spPr bwMode="auto">
          <a:xfrm>
            <a:off x="4127500" y="1957388"/>
            <a:ext cx="127000" cy="136525"/>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14353" name="Line 17"/>
          <p:cNvSpPr>
            <a:spLocks noChangeShapeType="1"/>
          </p:cNvSpPr>
          <p:nvPr/>
        </p:nvSpPr>
        <p:spPr bwMode="auto">
          <a:xfrm flipV="1">
            <a:off x="4191000" y="2982913"/>
            <a:ext cx="0" cy="569912"/>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54" name="Line 18"/>
          <p:cNvSpPr>
            <a:spLocks noChangeShapeType="1"/>
          </p:cNvSpPr>
          <p:nvPr/>
        </p:nvSpPr>
        <p:spPr bwMode="auto">
          <a:xfrm>
            <a:off x="3970338" y="3252788"/>
            <a:ext cx="454025" cy="0"/>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55" name="Oval 19"/>
          <p:cNvSpPr>
            <a:spLocks noChangeArrowheads="1"/>
          </p:cNvSpPr>
          <p:nvPr/>
        </p:nvSpPr>
        <p:spPr bwMode="auto">
          <a:xfrm>
            <a:off x="4127500" y="3184525"/>
            <a:ext cx="127000" cy="136525"/>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14356" name="Freeform 20"/>
          <p:cNvSpPr>
            <a:spLocks/>
          </p:cNvSpPr>
          <p:nvPr/>
        </p:nvSpPr>
        <p:spPr bwMode="auto">
          <a:xfrm>
            <a:off x="4075113" y="2286000"/>
            <a:ext cx="269875" cy="714375"/>
          </a:xfrm>
          <a:custGeom>
            <a:avLst/>
            <a:gdLst>
              <a:gd name="T0" fmla="*/ 155591 w 196"/>
              <a:gd name="T1" fmla="*/ 705464 h 481"/>
              <a:gd name="T2" fmla="*/ 213422 w 196"/>
              <a:gd name="T3" fmla="*/ 671305 h 481"/>
              <a:gd name="T4" fmla="*/ 257483 w 196"/>
              <a:gd name="T5" fmla="*/ 611897 h 481"/>
              <a:gd name="T6" fmla="*/ 264367 w 196"/>
              <a:gd name="T7" fmla="*/ 531697 h 481"/>
              <a:gd name="T8" fmla="*/ 229945 w 196"/>
              <a:gd name="T9" fmla="*/ 463378 h 481"/>
              <a:gd name="T10" fmla="*/ 174868 w 196"/>
              <a:gd name="T11" fmla="*/ 418823 h 481"/>
              <a:gd name="T12" fmla="*/ 119791 w 196"/>
              <a:gd name="T13" fmla="*/ 402486 h 481"/>
              <a:gd name="T14" fmla="*/ 68846 w 196"/>
              <a:gd name="T15" fmla="*/ 411397 h 481"/>
              <a:gd name="T16" fmla="*/ 27538 w 196"/>
              <a:gd name="T17" fmla="*/ 441101 h 481"/>
              <a:gd name="T18" fmla="*/ 1377 w 196"/>
              <a:gd name="T19" fmla="*/ 487141 h 481"/>
              <a:gd name="T20" fmla="*/ 8261 w 196"/>
              <a:gd name="T21" fmla="*/ 543578 h 481"/>
              <a:gd name="T22" fmla="*/ 39930 w 196"/>
              <a:gd name="T23" fmla="*/ 586649 h 481"/>
              <a:gd name="T24" fmla="*/ 86746 w 196"/>
              <a:gd name="T25" fmla="*/ 608927 h 481"/>
              <a:gd name="T26" fmla="*/ 136314 w 196"/>
              <a:gd name="T27" fmla="*/ 611897 h 481"/>
              <a:gd name="T28" fmla="*/ 195522 w 196"/>
              <a:gd name="T29" fmla="*/ 586649 h 481"/>
              <a:gd name="T30" fmla="*/ 246467 w 196"/>
              <a:gd name="T31" fmla="*/ 534667 h 481"/>
              <a:gd name="T32" fmla="*/ 267121 w 196"/>
              <a:gd name="T33" fmla="*/ 458923 h 481"/>
              <a:gd name="T34" fmla="*/ 246467 w 196"/>
              <a:gd name="T35" fmla="*/ 384663 h 481"/>
              <a:gd name="T36" fmla="*/ 194145 w 196"/>
              <a:gd name="T37" fmla="*/ 332682 h 481"/>
              <a:gd name="T38" fmla="*/ 136314 w 196"/>
              <a:gd name="T39" fmla="*/ 305949 h 481"/>
              <a:gd name="T40" fmla="*/ 85369 w 196"/>
              <a:gd name="T41" fmla="*/ 307434 h 481"/>
              <a:gd name="T42" fmla="*/ 39930 w 196"/>
              <a:gd name="T43" fmla="*/ 329712 h 481"/>
              <a:gd name="T44" fmla="*/ 8261 w 196"/>
              <a:gd name="T45" fmla="*/ 368326 h 481"/>
              <a:gd name="T46" fmla="*/ 1377 w 196"/>
              <a:gd name="T47" fmla="*/ 427734 h 481"/>
              <a:gd name="T48" fmla="*/ 27538 w 196"/>
              <a:gd name="T49" fmla="*/ 472290 h 481"/>
              <a:gd name="T50" fmla="*/ 71599 w 196"/>
              <a:gd name="T51" fmla="*/ 501993 h 481"/>
              <a:gd name="T52" fmla="*/ 118415 w 196"/>
              <a:gd name="T53" fmla="*/ 513875 h 481"/>
              <a:gd name="T54" fmla="*/ 176245 w 196"/>
              <a:gd name="T55" fmla="*/ 497538 h 481"/>
              <a:gd name="T56" fmla="*/ 231321 w 196"/>
              <a:gd name="T57" fmla="*/ 454467 h 481"/>
              <a:gd name="T58" fmla="*/ 265744 w 196"/>
              <a:gd name="T59" fmla="*/ 387634 h 481"/>
              <a:gd name="T60" fmla="*/ 257483 w 196"/>
              <a:gd name="T61" fmla="*/ 307434 h 481"/>
              <a:gd name="T62" fmla="*/ 213422 w 196"/>
              <a:gd name="T63" fmla="*/ 246541 h 481"/>
              <a:gd name="T64" fmla="*/ 155591 w 196"/>
              <a:gd name="T65" fmla="*/ 212382 h 481"/>
              <a:gd name="T66" fmla="*/ 103268 w 196"/>
              <a:gd name="T67" fmla="*/ 206441 h 481"/>
              <a:gd name="T68" fmla="*/ 55077 w 196"/>
              <a:gd name="T69" fmla="*/ 221293 h 481"/>
              <a:gd name="T70" fmla="*/ 16523 w 196"/>
              <a:gd name="T71" fmla="*/ 255452 h 481"/>
              <a:gd name="T72" fmla="*/ 0 w 196"/>
              <a:gd name="T73" fmla="*/ 307434 h 481"/>
              <a:gd name="T74" fmla="*/ 16523 w 196"/>
              <a:gd name="T75" fmla="*/ 359415 h 481"/>
              <a:gd name="T76" fmla="*/ 55077 w 196"/>
              <a:gd name="T77" fmla="*/ 396545 h 481"/>
              <a:gd name="T78" fmla="*/ 103268 w 196"/>
              <a:gd name="T79" fmla="*/ 411397 h 481"/>
              <a:gd name="T80" fmla="*/ 155591 w 196"/>
              <a:gd name="T81" fmla="*/ 406941 h 481"/>
              <a:gd name="T82" fmla="*/ 213422 w 196"/>
              <a:gd name="T83" fmla="*/ 368326 h 481"/>
              <a:gd name="T84" fmla="*/ 257483 w 196"/>
              <a:gd name="T85" fmla="*/ 307434 h 481"/>
              <a:gd name="T86" fmla="*/ 265744 w 196"/>
              <a:gd name="T87" fmla="*/ 225748 h 481"/>
              <a:gd name="T88" fmla="*/ 229945 w 196"/>
              <a:gd name="T89" fmla="*/ 160400 h 481"/>
              <a:gd name="T90" fmla="*/ 173491 w 196"/>
              <a:gd name="T91" fmla="*/ 115845 h 481"/>
              <a:gd name="T92" fmla="*/ 118415 w 196"/>
              <a:gd name="T93" fmla="*/ 99508 h 481"/>
              <a:gd name="T94" fmla="*/ 71599 w 196"/>
              <a:gd name="T95" fmla="*/ 112874 h 481"/>
              <a:gd name="T96" fmla="*/ 27538 w 196"/>
              <a:gd name="T97" fmla="*/ 144063 h 481"/>
              <a:gd name="T98" fmla="*/ 2754 w 196"/>
              <a:gd name="T99" fmla="*/ 190104 h 481"/>
              <a:gd name="T100" fmla="*/ 6885 w 196"/>
              <a:gd name="T101" fmla="*/ 237630 h 481"/>
              <a:gd name="T102" fmla="*/ 35800 w 196"/>
              <a:gd name="T103" fmla="*/ 277730 h 481"/>
              <a:gd name="T104" fmla="*/ 82615 w 196"/>
              <a:gd name="T105" fmla="*/ 305949 h 481"/>
              <a:gd name="T106" fmla="*/ 139068 w 196"/>
              <a:gd name="T107" fmla="*/ 307434 h 481"/>
              <a:gd name="T108" fmla="*/ 199652 w 196"/>
              <a:gd name="T109" fmla="*/ 277730 h 481"/>
              <a:gd name="T110" fmla="*/ 247844 w 196"/>
              <a:gd name="T111" fmla="*/ 221293 h 481"/>
              <a:gd name="T112" fmla="*/ 268498 w 196"/>
              <a:gd name="T113" fmla="*/ 151489 h 481"/>
              <a:gd name="T114" fmla="*/ 247844 w 196"/>
              <a:gd name="T115" fmla="*/ 84656 h 481"/>
              <a:gd name="T116" fmla="*/ 199652 w 196"/>
              <a:gd name="T117" fmla="*/ 31189 h 481"/>
              <a:gd name="T118" fmla="*/ 137691 w 196"/>
              <a:gd name="T119" fmla="*/ 2970 h 48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96" h="481">
                <a:moveTo>
                  <a:pt x="86" y="480"/>
                </a:moveTo>
                <a:lnTo>
                  <a:pt x="99" y="478"/>
                </a:lnTo>
                <a:lnTo>
                  <a:pt x="113" y="475"/>
                </a:lnTo>
                <a:lnTo>
                  <a:pt x="127" y="469"/>
                </a:lnTo>
                <a:lnTo>
                  <a:pt x="142" y="462"/>
                </a:lnTo>
                <a:lnTo>
                  <a:pt x="155" y="452"/>
                </a:lnTo>
                <a:lnTo>
                  <a:pt x="168" y="440"/>
                </a:lnTo>
                <a:lnTo>
                  <a:pt x="179" y="426"/>
                </a:lnTo>
                <a:lnTo>
                  <a:pt x="187" y="412"/>
                </a:lnTo>
                <a:lnTo>
                  <a:pt x="193" y="395"/>
                </a:lnTo>
                <a:lnTo>
                  <a:pt x="194" y="376"/>
                </a:lnTo>
                <a:lnTo>
                  <a:pt x="192" y="358"/>
                </a:lnTo>
                <a:lnTo>
                  <a:pt x="187" y="341"/>
                </a:lnTo>
                <a:lnTo>
                  <a:pt x="179" y="326"/>
                </a:lnTo>
                <a:lnTo>
                  <a:pt x="167" y="312"/>
                </a:lnTo>
                <a:lnTo>
                  <a:pt x="155" y="300"/>
                </a:lnTo>
                <a:lnTo>
                  <a:pt x="141" y="291"/>
                </a:lnTo>
                <a:lnTo>
                  <a:pt x="127" y="282"/>
                </a:lnTo>
                <a:lnTo>
                  <a:pt x="113" y="277"/>
                </a:lnTo>
                <a:lnTo>
                  <a:pt x="99" y="273"/>
                </a:lnTo>
                <a:lnTo>
                  <a:pt x="87" y="271"/>
                </a:lnTo>
                <a:lnTo>
                  <a:pt x="75" y="273"/>
                </a:lnTo>
                <a:lnTo>
                  <a:pt x="62" y="274"/>
                </a:lnTo>
                <a:lnTo>
                  <a:pt x="50" y="277"/>
                </a:lnTo>
                <a:lnTo>
                  <a:pt x="40" y="284"/>
                </a:lnTo>
                <a:lnTo>
                  <a:pt x="29" y="290"/>
                </a:lnTo>
                <a:lnTo>
                  <a:pt x="20" y="297"/>
                </a:lnTo>
                <a:lnTo>
                  <a:pt x="12" y="306"/>
                </a:lnTo>
                <a:lnTo>
                  <a:pt x="6" y="315"/>
                </a:lnTo>
                <a:lnTo>
                  <a:pt x="1" y="328"/>
                </a:lnTo>
                <a:lnTo>
                  <a:pt x="0" y="341"/>
                </a:lnTo>
                <a:lnTo>
                  <a:pt x="1" y="355"/>
                </a:lnTo>
                <a:lnTo>
                  <a:pt x="6" y="366"/>
                </a:lnTo>
                <a:lnTo>
                  <a:pt x="12" y="376"/>
                </a:lnTo>
                <a:lnTo>
                  <a:pt x="20" y="386"/>
                </a:lnTo>
                <a:lnTo>
                  <a:pt x="29" y="395"/>
                </a:lnTo>
                <a:lnTo>
                  <a:pt x="40" y="401"/>
                </a:lnTo>
                <a:lnTo>
                  <a:pt x="52" y="405"/>
                </a:lnTo>
                <a:lnTo>
                  <a:pt x="63" y="410"/>
                </a:lnTo>
                <a:lnTo>
                  <a:pt x="75" y="412"/>
                </a:lnTo>
                <a:lnTo>
                  <a:pt x="86" y="413"/>
                </a:lnTo>
                <a:lnTo>
                  <a:pt x="99" y="412"/>
                </a:lnTo>
                <a:lnTo>
                  <a:pt x="113" y="409"/>
                </a:lnTo>
                <a:lnTo>
                  <a:pt x="127" y="402"/>
                </a:lnTo>
                <a:lnTo>
                  <a:pt x="142" y="395"/>
                </a:lnTo>
                <a:lnTo>
                  <a:pt x="155" y="386"/>
                </a:lnTo>
                <a:lnTo>
                  <a:pt x="168" y="373"/>
                </a:lnTo>
                <a:lnTo>
                  <a:pt x="179" y="360"/>
                </a:lnTo>
                <a:lnTo>
                  <a:pt x="187" y="344"/>
                </a:lnTo>
                <a:lnTo>
                  <a:pt x="193" y="328"/>
                </a:lnTo>
                <a:lnTo>
                  <a:pt x="194" y="309"/>
                </a:lnTo>
                <a:lnTo>
                  <a:pt x="192" y="291"/>
                </a:lnTo>
                <a:lnTo>
                  <a:pt x="187" y="274"/>
                </a:lnTo>
                <a:lnTo>
                  <a:pt x="179" y="259"/>
                </a:lnTo>
                <a:lnTo>
                  <a:pt x="167" y="245"/>
                </a:lnTo>
                <a:lnTo>
                  <a:pt x="155" y="233"/>
                </a:lnTo>
                <a:lnTo>
                  <a:pt x="141" y="224"/>
                </a:lnTo>
                <a:lnTo>
                  <a:pt x="127" y="215"/>
                </a:lnTo>
                <a:lnTo>
                  <a:pt x="113" y="210"/>
                </a:lnTo>
                <a:lnTo>
                  <a:pt x="99" y="206"/>
                </a:lnTo>
                <a:lnTo>
                  <a:pt x="87" y="204"/>
                </a:lnTo>
                <a:lnTo>
                  <a:pt x="75" y="206"/>
                </a:lnTo>
                <a:lnTo>
                  <a:pt x="62" y="207"/>
                </a:lnTo>
                <a:lnTo>
                  <a:pt x="50" y="210"/>
                </a:lnTo>
                <a:lnTo>
                  <a:pt x="40" y="216"/>
                </a:lnTo>
                <a:lnTo>
                  <a:pt x="29" y="222"/>
                </a:lnTo>
                <a:lnTo>
                  <a:pt x="20" y="230"/>
                </a:lnTo>
                <a:lnTo>
                  <a:pt x="12" y="239"/>
                </a:lnTo>
                <a:lnTo>
                  <a:pt x="6" y="248"/>
                </a:lnTo>
                <a:lnTo>
                  <a:pt x="1" y="261"/>
                </a:lnTo>
                <a:lnTo>
                  <a:pt x="0" y="274"/>
                </a:lnTo>
                <a:lnTo>
                  <a:pt x="1" y="288"/>
                </a:lnTo>
                <a:lnTo>
                  <a:pt x="6" y="299"/>
                </a:lnTo>
                <a:lnTo>
                  <a:pt x="12" y="309"/>
                </a:lnTo>
                <a:lnTo>
                  <a:pt x="20" y="318"/>
                </a:lnTo>
                <a:lnTo>
                  <a:pt x="29" y="328"/>
                </a:lnTo>
                <a:lnTo>
                  <a:pt x="40" y="334"/>
                </a:lnTo>
                <a:lnTo>
                  <a:pt x="52" y="338"/>
                </a:lnTo>
                <a:lnTo>
                  <a:pt x="63" y="343"/>
                </a:lnTo>
                <a:lnTo>
                  <a:pt x="75" y="344"/>
                </a:lnTo>
                <a:lnTo>
                  <a:pt x="86" y="346"/>
                </a:lnTo>
                <a:lnTo>
                  <a:pt x="99" y="344"/>
                </a:lnTo>
                <a:lnTo>
                  <a:pt x="113" y="341"/>
                </a:lnTo>
                <a:lnTo>
                  <a:pt x="128" y="335"/>
                </a:lnTo>
                <a:lnTo>
                  <a:pt x="142" y="328"/>
                </a:lnTo>
                <a:lnTo>
                  <a:pt x="156" y="318"/>
                </a:lnTo>
                <a:lnTo>
                  <a:pt x="168" y="306"/>
                </a:lnTo>
                <a:lnTo>
                  <a:pt x="179" y="293"/>
                </a:lnTo>
                <a:lnTo>
                  <a:pt x="187" y="277"/>
                </a:lnTo>
                <a:lnTo>
                  <a:pt x="193" y="261"/>
                </a:lnTo>
                <a:lnTo>
                  <a:pt x="194" y="242"/>
                </a:lnTo>
                <a:lnTo>
                  <a:pt x="193" y="224"/>
                </a:lnTo>
                <a:lnTo>
                  <a:pt x="187" y="207"/>
                </a:lnTo>
                <a:lnTo>
                  <a:pt x="179" y="192"/>
                </a:lnTo>
                <a:lnTo>
                  <a:pt x="168" y="178"/>
                </a:lnTo>
                <a:lnTo>
                  <a:pt x="155" y="166"/>
                </a:lnTo>
                <a:lnTo>
                  <a:pt x="141" y="157"/>
                </a:lnTo>
                <a:lnTo>
                  <a:pt x="127" y="148"/>
                </a:lnTo>
                <a:lnTo>
                  <a:pt x="113" y="143"/>
                </a:lnTo>
                <a:lnTo>
                  <a:pt x="99" y="139"/>
                </a:lnTo>
                <a:lnTo>
                  <a:pt x="87" y="137"/>
                </a:lnTo>
                <a:lnTo>
                  <a:pt x="75" y="139"/>
                </a:lnTo>
                <a:lnTo>
                  <a:pt x="63" y="140"/>
                </a:lnTo>
                <a:lnTo>
                  <a:pt x="50" y="143"/>
                </a:lnTo>
                <a:lnTo>
                  <a:pt x="40" y="149"/>
                </a:lnTo>
                <a:lnTo>
                  <a:pt x="29" y="156"/>
                </a:lnTo>
                <a:lnTo>
                  <a:pt x="20" y="163"/>
                </a:lnTo>
                <a:lnTo>
                  <a:pt x="12" y="172"/>
                </a:lnTo>
                <a:lnTo>
                  <a:pt x="6" y="181"/>
                </a:lnTo>
                <a:lnTo>
                  <a:pt x="2" y="193"/>
                </a:lnTo>
                <a:lnTo>
                  <a:pt x="0" y="207"/>
                </a:lnTo>
                <a:lnTo>
                  <a:pt x="2" y="221"/>
                </a:lnTo>
                <a:lnTo>
                  <a:pt x="6" y="232"/>
                </a:lnTo>
                <a:lnTo>
                  <a:pt x="12" y="242"/>
                </a:lnTo>
                <a:lnTo>
                  <a:pt x="20" y="251"/>
                </a:lnTo>
                <a:lnTo>
                  <a:pt x="29" y="261"/>
                </a:lnTo>
                <a:lnTo>
                  <a:pt x="40" y="267"/>
                </a:lnTo>
                <a:lnTo>
                  <a:pt x="52" y="271"/>
                </a:lnTo>
                <a:lnTo>
                  <a:pt x="63" y="276"/>
                </a:lnTo>
                <a:lnTo>
                  <a:pt x="75" y="277"/>
                </a:lnTo>
                <a:lnTo>
                  <a:pt x="87" y="279"/>
                </a:lnTo>
                <a:lnTo>
                  <a:pt x="99" y="277"/>
                </a:lnTo>
                <a:lnTo>
                  <a:pt x="113" y="274"/>
                </a:lnTo>
                <a:lnTo>
                  <a:pt x="127" y="268"/>
                </a:lnTo>
                <a:lnTo>
                  <a:pt x="141" y="259"/>
                </a:lnTo>
                <a:lnTo>
                  <a:pt x="155" y="248"/>
                </a:lnTo>
                <a:lnTo>
                  <a:pt x="167" y="236"/>
                </a:lnTo>
                <a:lnTo>
                  <a:pt x="179" y="222"/>
                </a:lnTo>
                <a:lnTo>
                  <a:pt x="187" y="207"/>
                </a:lnTo>
                <a:lnTo>
                  <a:pt x="193" y="189"/>
                </a:lnTo>
                <a:lnTo>
                  <a:pt x="194" y="171"/>
                </a:lnTo>
                <a:lnTo>
                  <a:pt x="193" y="152"/>
                </a:lnTo>
                <a:lnTo>
                  <a:pt x="187" y="136"/>
                </a:lnTo>
                <a:lnTo>
                  <a:pt x="177" y="120"/>
                </a:lnTo>
                <a:lnTo>
                  <a:pt x="167" y="108"/>
                </a:lnTo>
                <a:lnTo>
                  <a:pt x="154" y="96"/>
                </a:lnTo>
                <a:lnTo>
                  <a:pt x="140" y="85"/>
                </a:lnTo>
                <a:lnTo>
                  <a:pt x="126" y="78"/>
                </a:lnTo>
                <a:lnTo>
                  <a:pt x="111" y="71"/>
                </a:lnTo>
                <a:lnTo>
                  <a:pt x="97" y="68"/>
                </a:lnTo>
                <a:lnTo>
                  <a:pt x="86" y="67"/>
                </a:lnTo>
                <a:lnTo>
                  <a:pt x="75" y="68"/>
                </a:lnTo>
                <a:lnTo>
                  <a:pt x="63" y="71"/>
                </a:lnTo>
                <a:lnTo>
                  <a:pt x="52" y="76"/>
                </a:lnTo>
                <a:lnTo>
                  <a:pt x="41" y="82"/>
                </a:lnTo>
                <a:lnTo>
                  <a:pt x="31" y="88"/>
                </a:lnTo>
                <a:lnTo>
                  <a:pt x="20" y="97"/>
                </a:lnTo>
                <a:lnTo>
                  <a:pt x="13" y="107"/>
                </a:lnTo>
                <a:lnTo>
                  <a:pt x="6" y="116"/>
                </a:lnTo>
                <a:lnTo>
                  <a:pt x="2" y="128"/>
                </a:lnTo>
                <a:lnTo>
                  <a:pt x="1" y="139"/>
                </a:lnTo>
                <a:lnTo>
                  <a:pt x="2" y="149"/>
                </a:lnTo>
                <a:lnTo>
                  <a:pt x="5" y="160"/>
                </a:lnTo>
                <a:lnTo>
                  <a:pt x="11" y="171"/>
                </a:lnTo>
                <a:lnTo>
                  <a:pt x="18" y="180"/>
                </a:lnTo>
                <a:lnTo>
                  <a:pt x="26" y="187"/>
                </a:lnTo>
                <a:lnTo>
                  <a:pt x="36" y="195"/>
                </a:lnTo>
                <a:lnTo>
                  <a:pt x="47" y="201"/>
                </a:lnTo>
                <a:lnTo>
                  <a:pt x="60" y="206"/>
                </a:lnTo>
                <a:lnTo>
                  <a:pt x="73" y="207"/>
                </a:lnTo>
                <a:lnTo>
                  <a:pt x="86" y="209"/>
                </a:lnTo>
                <a:lnTo>
                  <a:pt x="101" y="207"/>
                </a:lnTo>
                <a:lnTo>
                  <a:pt x="115" y="203"/>
                </a:lnTo>
                <a:lnTo>
                  <a:pt x="131" y="196"/>
                </a:lnTo>
                <a:lnTo>
                  <a:pt x="145" y="187"/>
                </a:lnTo>
                <a:lnTo>
                  <a:pt x="157" y="177"/>
                </a:lnTo>
                <a:lnTo>
                  <a:pt x="170" y="163"/>
                </a:lnTo>
                <a:lnTo>
                  <a:pt x="180" y="149"/>
                </a:lnTo>
                <a:lnTo>
                  <a:pt x="188" y="134"/>
                </a:lnTo>
                <a:lnTo>
                  <a:pt x="193" y="119"/>
                </a:lnTo>
                <a:lnTo>
                  <a:pt x="195" y="102"/>
                </a:lnTo>
                <a:lnTo>
                  <a:pt x="193" y="87"/>
                </a:lnTo>
                <a:lnTo>
                  <a:pt x="188" y="71"/>
                </a:lnTo>
                <a:lnTo>
                  <a:pt x="180" y="57"/>
                </a:lnTo>
                <a:lnTo>
                  <a:pt x="170" y="43"/>
                </a:lnTo>
                <a:lnTo>
                  <a:pt x="157" y="31"/>
                </a:lnTo>
                <a:lnTo>
                  <a:pt x="145" y="21"/>
                </a:lnTo>
                <a:lnTo>
                  <a:pt x="129" y="12"/>
                </a:lnTo>
                <a:lnTo>
                  <a:pt x="115" y="6"/>
                </a:lnTo>
                <a:lnTo>
                  <a:pt x="100" y="2"/>
                </a:lnTo>
                <a:lnTo>
                  <a:pt x="85" y="0"/>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7" name="Freeform 21"/>
          <p:cNvSpPr>
            <a:spLocks/>
          </p:cNvSpPr>
          <p:nvPr/>
        </p:nvSpPr>
        <p:spPr bwMode="auto">
          <a:xfrm>
            <a:off x="3290888" y="1863725"/>
            <a:ext cx="665162" cy="292100"/>
          </a:xfrm>
          <a:custGeom>
            <a:avLst/>
            <a:gdLst>
              <a:gd name="T0" fmla="*/ 656882 w 482"/>
              <a:gd name="T1" fmla="*/ 123068 h 197"/>
              <a:gd name="T2" fmla="*/ 625142 w 482"/>
              <a:gd name="T3" fmla="*/ 59310 h 197"/>
              <a:gd name="T4" fmla="*/ 568562 w 482"/>
              <a:gd name="T5" fmla="*/ 11862 h 197"/>
              <a:gd name="T6" fmla="*/ 495421 w 482"/>
              <a:gd name="T7" fmla="*/ 5931 h 197"/>
              <a:gd name="T8" fmla="*/ 431941 w 482"/>
              <a:gd name="T9" fmla="*/ 41517 h 197"/>
              <a:gd name="T10" fmla="*/ 390541 w 482"/>
              <a:gd name="T11" fmla="*/ 100826 h 197"/>
              <a:gd name="T12" fmla="*/ 375361 w 482"/>
              <a:gd name="T13" fmla="*/ 161619 h 197"/>
              <a:gd name="T14" fmla="*/ 383641 w 482"/>
              <a:gd name="T15" fmla="*/ 214997 h 197"/>
              <a:gd name="T16" fmla="*/ 411241 w 482"/>
              <a:gd name="T17" fmla="*/ 260962 h 197"/>
              <a:gd name="T18" fmla="*/ 452641 w 482"/>
              <a:gd name="T19" fmla="*/ 289135 h 197"/>
              <a:gd name="T20" fmla="*/ 505082 w 482"/>
              <a:gd name="T21" fmla="*/ 281721 h 197"/>
              <a:gd name="T22" fmla="*/ 546482 w 482"/>
              <a:gd name="T23" fmla="*/ 246135 h 197"/>
              <a:gd name="T24" fmla="*/ 567182 w 482"/>
              <a:gd name="T25" fmla="*/ 195722 h 197"/>
              <a:gd name="T26" fmla="*/ 568562 w 482"/>
              <a:gd name="T27" fmla="*/ 143826 h 197"/>
              <a:gd name="T28" fmla="*/ 546482 w 482"/>
              <a:gd name="T29" fmla="*/ 78585 h 197"/>
              <a:gd name="T30" fmla="*/ 496801 w 482"/>
              <a:gd name="T31" fmla="*/ 25207 h 197"/>
              <a:gd name="T32" fmla="*/ 427801 w 482"/>
              <a:gd name="T33" fmla="*/ 1483 h 197"/>
              <a:gd name="T34" fmla="*/ 358801 w 482"/>
              <a:gd name="T35" fmla="*/ 25207 h 197"/>
              <a:gd name="T36" fmla="*/ 309121 w 482"/>
              <a:gd name="T37" fmla="*/ 80068 h 197"/>
              <a:gd name="T38" fmla="*/ 284281 w 482"/>
              <a:gd name="T39" fmla="*/ 143826 h 197"/>
              <a:gd name="T40" fmla="*/ 287041 w 482"/>
              <a:gd name="T41" fmla="*/ 197205 h 197"/>
              <a:gd name="T42" fmla="*/ 307741 w 482"/>
              <a:gd name="T43" fmla="*/ 246135 h 197"/>
              <a:gd name="T44" fmla="*/ 343621 w 482"/>
              <a:gd name="T45" fmla="*/ 281721 h 197"/>
              <a:gd name="T46" fmla="*/ 398821 w 482"/>
              <a:gd name="T47" fmla="*/ 289135 h 197"/>
              <a:gd name="T48" fmla="*/ 440221 w 482"/>
              <a:gd name="T49" fmla="*/ 260962 h 197"/>
              <a:gd name="T50" fmla="*/ 467821 w 482"/>
              <a:gd name="T51" fmla="*/ 213515 h 197"/>
              <a:gd name="T52" fmla="*/ 478861 w 482"/>
              <a:gd name="T53" fmla="*/ 163102 h 197"/>
              <a:gd name="T54" fmla="*/ 463681 w 482"/>
              <a:gd name="T55" fmla="*/ 99344 h 197"/>
              <a:gd name="T56" fmla="*/ 423661 w 482"/>
              <a:gd name="T57" fmla="*/ 40034 h 197"/>
              <a:gd name="T58" fmla="*/ 360181 w 482"/>
              <a:gd name="T59" fmla="*/ 2965 h 197"/>
              <a:gd name="T60" fmla="*/ 287041 w 482"/>
              <a:gd name="T61" fmla="*/ 11862 h 197"/>
              <a:gd name="T62" fmla="*/ 230461 w 482"/>
              <a:gd name="T63" fmla="*/ 59310 h 197"/>
              <a:gd name="T64" fmla="*/ 198721 w 482"/>
              <a:gd name="T65" fmla="*/ 123068 h 197"/>
              <a:gd name="T66" fmla="*/ 191821 w 482"/>
              <a:gd name="T67" fmla="*/ 177929 h 197"/>
              <a:gd name="T68" fmla="*/ 207001 w 482"/>
              <a:gd name="T69" fmla="*/ 231308 h 197"/>
              <a:gd name="T70" fmla="*/ 238741 w 482"/>
              <a:gd name="T71" fmla="*/ 272824 h 197"/>
              <a:gd name="T72" fmla="*/ 287041 w 482"/>
              <a:gd name="T73" fmla="*/ 290617 h 197"/>
              <a:gd name="T74" fmla="*/ 335341 w 482"/>
              <a:gd name="T75" fmla="*/ 272824 h 197"/>
              <a:gd name="T76" fmla="*/ 368461 w 482"/>
              <a:gd name="T77" fmla="*/ 231308 h 197"/>
              <a:gd name="T78" fmla="*/ 383641 w 482"/>
              <a:gd name="T79" fmla="*/ 177929 h 197"/>
              <a:gd name="T80" fmla="*/ 379501 w 482"/>
              <a:gd name="T81" fmla="*/ 123068 h 197"/>
              <a:gd name="T82" fmla="*/ 343621 w 482"/>
              <a:gd name="T83" fmla="*/ 59310 h 197"/>
              <a:gd name="T84" fmla="*/ 287041 w 482"/>
              <a:gd name="T85" fmla="*/ 11862 h 197"/>
              <a:gd name="T86" fmla="*/ 211141 w 482"/>
              <a:gd name="T87" fmla="*/ 2965 h 197"/>
              <a:gd name="T88" fmla="*/ 149040 w 482"/>
              <a:gd name="T89" fmla="*/ 41517 h 197"/>
              <a:gd name="T90" fmla="*/ 107640 w 482"/>
              <a:gd name="T91" fmla="*/ 103792 h 197"/>
              <a:gd name="T92" fmla="*/ 92460 w 482"/>
              <a:gd name="T93" fmla="*/ 163102 h 197"/>
              <a:gd name="T94" fmla="*/ 104880 w 482"/>
              <a:gd name="T95" fmla="*/ 213515 h 197"/>
              <a:gd name="T96" fmla="*/ 135240 w 482"/>
              <a:gd name="T97" fmla="*/ 260962 h 197"/>
              <a:gd name="T98" fmla="*/ 176641 w 482"/>
              <a:gd name="T99" fmla="*/ 287652 h 197"/>
              <a:gd name="T100" fmla="*/ 220801 w 482"/>
              <a:gd name="T101" fmla="*/ 283204 h 197"/>
              <a:gd name="T102" fmla="*/ 259441 w 482"/>
              <a:gd name="T103" fmla="*/ 252066 h 197"/>
              <a:gd name="T104" fmla="*/ 284281 w 482"/>
              <a:gd name="T105" fmla="*/ 201653 h 197"/>
              <a:gd name="T106" fmla="*/ 287041 w 482"/>
              <a:gd name="T107" fmla="*/ 139378 h 197"/>
              <a:gd name="T108" fmla="*/ 259441 w 482"/>
              <a:gd name="T109" fmla="*/ 75620 h 197"/>
              <a:gd name="T110" fmla="*/ 207001 w 482"/>
              <a:gd name="T111" fmla="*/ 22241 h 197"/>
              <a:gd name="T112" fmla="*/ 140760 w 482"/>
              <a:gd name="T113" fmla="*/ 0 h 197"/>
              <a:gd name="T114" fmla="*/ 78660 w 482"/>
              <a:gd name="T115" fmla="*/ 22241 h 197"/>
              <a:gd name="T116" fmla="*/ 28980 w 482"/>
              <a:gd name="T117" fmla="*/ 75620 h 197"/>
              <a:gd name="T118" fmla="*/ 2760 w 482"/>
              <a:gd name="T119" fmla="*/ 142343 h 19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2" h="197">
                <a:moveTo>
                  <a:pt x="481" y="110"/>
                </a:moveTo>
                <a:lnTo>
                  <a:pt x="479" y="97"/>
                </a:lnTo>
                <a:lnTo>
                  <a:pt x="476" y="83"/>
                </a:lnTo>
                <a:lnTo>
                  <a:pt x="470" y="68"/>
                </a:lnTo>
                <a:lnTo>
                  <a:pt x="463" y="53"/>
                </a:lnTo>
                <a:lnTo>
                  <a:pt x="453" y="40"/>
                </a:lnTo>
                <a:lnTo>
                  <a:pt x="441" y="27"/>
                </a:lnTo>
                <a:lnTo>
                  <a:pt x="427" y="17"/>
                </a:lnTo>
                <a:lnTo>
                  <a:pt x="412" y="8"/>
                </a:lnTo>
                <a:lnTo>
                  <a:pt x="396" y="2"/>
                </a:lnTo>
                <a:lnTo>
                  <a:pt x="377" y="1"/>
                </a:lnTo>
                <a:lnTo>
                  <a:pt x="359" y="4"/>
                </a:lnTo>
                <a:lnTo>
                  <a:pt x="342" y="8"/>
                </a:lnTo>
                <a:lnTo>
                  <a:pt x="327" y="17"/>
                </a:lnTo>
                <a:lnTo>
                  <a:pt x="313" y="28"/>
                </a:lnTo>
                <a:lnTo>
                  <a:pt x="301" y="40"/>
                </a:lnTo>
                <a:lnTo>
                  <a:pt x="292" y="54"/>
                </a:lnTo>
                <a:lnTo>
                  <a:pt x="283" y="68"/>
                </a:lnTo>
                <a:lnTo>
                  <a:pt x="278" y="83"/>
                </a:lnTo>
                <a:lnTo>
                  <a:pt x="273" y="97"/>
                </a:lnTo>
                <a:lnTo>
                  <a:pt x="272" y="109"/>
                </a:lnTo>
                <a:lnTo>
                  <a:pt x="273" y="120"/>
                </a:lnTo>
                <a:lnTo>
                  <a:pt x="275" y="133"/>
                </a:lnTo>
                <a:lnTo>
                  <a:pt x="278" y="145"/>
                </a:lnTo>
                <a:lnTo>
                  <a:pt x="284" y="156"/>
                </a:lnTo>
                <a:lnTo>
                  <a:pt x="290" y="166"/>
                </a:lnTo>
                <a:lnTo>
                  <a:pt x="298" y="176"/>
                </a:lnTo>
                <a:lnTo>
                  <a:pt x="307" y="184"/>
                </a:lnTo>
                <a:lnTo>
                  <a:pt x="316" y="190"/>
                </a:lnTo>
                <a:lnTo>
                  <a:pt x="328" y="195"/>
                </a:lnTo>
                <a:lnTo>
                  <a:pt x="342" y="196"/>
                </a:lnTo>
                <a:lnTo>
                  <a:pt x="356" y="195"/>
                </a:lnTo>
                <a:lnTo>
                  <a:pt x="366" y="190"/>
                </a:lnTo>
                <a:lnTo>
                  <a:pt x="377" y="184"/>
                </a:lnTo>
                <a:lnTo>
                  <a:pt x="386" y="176"/>
                </a:lnTo>
                <a:lnTo>
                  <a:pt x="396" y="166"/>
                </a:lnTo>
                <a:lnTo>
                  <a:pt x="402" y="156"/>
                </a:lnTo>
                <a:lnTo>
                  <a:pt x="406" y="144"/>
                </a:lnTo>
                <a:lnTo>
                  <a:pt x="411" y="132"/>
                </a:lnTo>
                <a:lnTo>
                  <a:pt x="412" y="120"/>
                </a:lnTo>
                <a:lnTo>
                  <a:pt x="414" y="110"/>
                </a:lnTo>
                <a:lnTo>
                  <a:pt x="412" y="97"/>
                </a:lnTo>
                <a:lnTo>
                  <a:pt x="409" y="83"/>
                </a:lnTo>
                <a:lnTo>
                  <a:pt x="403" y="68"/>
                </a:lnTo>
                <a:lnTo>
                  <a:pt x="396" y="53"/>
                </a:lnTo>
                <a:lnTo>
                  <a:pt x="386" y="40"/>
                </a:lnTo>
                <a:lnTo>
                  <a:pt x="374" y="27"/>
                </a:lnTo>
                <a:lnTo>
                  <a:pt x="360" y="17"/>
                </a:lnTo>
                <a:lnTo>
                  <a:pt x="345" y="8"/>
                </a:lnTo>
                <a:lnTo>
                  <a:pt x="328" y="2"/>
                </a:lnTo>
                <a:lnTo>
                  <a:pt x="310" y="1"/>
                </a:lnTo>
                <a:lnTo>
                  <a:pt x="292" y="4"/>
                </a:lnTo>
                <a:lnTo>
                  <a:pt x="275" y="8"/>
                </a:lnTo>
                <a:lnTo>
                  <a:pt x="260" y="17"/>
                </a:lnTo>
                <a:lnTo>
                  <a:pt x="246" y="28"/>
                </a:lnTo>
                <a:lnTo>
                  <a:pt x="234" y="40"/>
                </a:lnTo>
                <a:lnTo>
                  <a:pt x="224" y="54"/>
                </a:lnTo>
                <a:lnTo>
                  <a:pt x="215" y="68"/>
                </a:lnTo>
                <a:lnTo>
                  <a:pt x="211" y="83"/>
                </a:lnTo>
                <a:lnTo>
                  <a:pt x="206" y="97"/>
                </a:lnTo>
                <a:lnTo>
                  <a:pt x="205" y="109"/>
                </a:lnTo>
                <a:lnTo>
                  <a:pt x="206" y="120"/>
                </a:lnTo>
                <a:lnTo>
                  <a:pt x="208" y="133"/>
                </a:lnTo>
                <a:lnTo>
                  <a:pt x="211" y="145"/>
                </a:lnTo>
                <a:lnTo>
                  <a:pt x="217" y="156"/>
                </a:lnTo>
                <a:lnTo>
                  <a:pt x="223" y="166"/>
                </a:lnTo>
                <a:lnTo>
                  <a:pt x="231" y="176"/>
                </a:lnTo>
                <a:lnTo>
                  <a:pt x="240" y="184"/>
                </a:lnTo>
                <a:lnTo>
                  <a:pt x="249" y="190"/>
                </a:lnTo>
                <a:lnTo>
                  <a:pt x="261" y="195"/>
                </a:lnTo>
                <a:lnTo>
                  <a:pt x="275" y="196"/>
                </a:lnTo>
                <a:lnTo>
                  <a:pt x="289" y="195"/>
                </a:lnTo>
                <a:lnTo>
                  <a:pt x="299" y="190"/>
                </a:lnTo>
                <a:lnTo>
                  <a:pt x="310" y="184"/>
                </a:lnTo>
                <a:lnTo>
                  <a:pt x="319" y="176"/>
                </a:lnTo>
                <a:lnTo>
                  <a:pt x="328" y="166"/>
                </a:lnTo>
                <a:lnTo>
                  <a:pt x="334" y="156"/>
                </a:lnTo>
                <a:lnTo>
                  <a:pt x="339" y="144"/>
                </a:lnTo>
                <a:lnTo>
                  <a:pt x="344" y="132"/>
                </a:lnTo>
                <a:lnTo>
                  <a:pt x="345" y="120"/>
                </a:lnTo>
                <a:lnTo>
                  <a:pt x="347" y="110"/>
                </a:lnTo>
                <a:lnTo>
                  <a:pt x="345" y="97"/>
                </a:lnTo>
                <a:lnTo>
                  <a:pt x="342" y="83"/>
                </a:lnTo>
                <a:lnTo>
                  <a:pt x="336" y="67"/>
                </a:lnTo>
                <a:lnTo>
                  <a:pt x="328" y="53"/>
                </a:lnTo>
                <a:lnTo>
                  <a:pt x="319" y="39"/>
                </a:lnTo>
                <a:lnTo>
                  <a:pt x="307" y="27"/>
                </a:lnTo>
                <a:lnTo>
                  <a:pt x="293" y="17"/>
                </a:lnTo>
                <a:lnTo>
                  <a:pt x="278" y="8"/>
                </a:lnTo>
                <a:lnTo>
                  <a:pt x="261" y="2"/>
                </a:lnTo>
                <a:lnTo>
                  <a:pt x="243" y="1"/>
                </a:lnTo>
                <a:lnTo>
                  <a:pt x="224" y="2"/>
                </a:lnTo>
                <a:lnTo>
                  <a:pt x="208" y="8"/>
                </a:lnTo>
                <a:lnTo>
                  <a:pt x="192" y="17"/>
                </a:lnTo>
                <a:lnTo>
                  <a:pt x="179" y="27"/>
                </a:lnTo>
                <a:lnTo>
                  <a:pt x="167" y="40"/>
                </a:lnTo>
                <a:lnTo>
                  <a:pt x="157" y="54"/>
                </a:lnTo>
                <a:lnTo>
                  <a:pt x="148" y="68"/>
                </a:lnTo>
                <a:lnTo>
                  <a:pt x="144" y="83"/>
                </a:lnTo>
                <a:lnTo>
                  <a:pt x="139" y="97"/>
                </a:lnTo>
                <a:lnTo>
                  <a:pt x="137" y="109"/>
                </a:lnTo>
                <a:lnTo>
                  <a:pt x="139" y="120"/>
                </a:lnTo>
                <a:lnTo>
                  <a:pt x="141" y="132"/>
                </a:lnTo>
                <a:lnTo>
                  <a:pt x="144" y="145"/>
                </a:lnTo>
                <a:lnTo>
                  <a:pt x="150" y="156"/>
                </a:lnTo>
                <a:lnTo>
                  <a:pt x="156" y="166"/>
                </a:lnTo>
                <a:lnTo>
                  <a:pt x="164" y="176"/>
                </a:lnTo>
                <a:lnTo>
                  <a:pt x="173" y="184"/>
                </a:lnTo>
                <a:lnTo>
                  <a:pt x="182" y="190"/>
                </a:lnTo>
                <a:lnTo>
                  <a:pt x="194" y="194"/>
                </a:lnTo>
                <a:lnTo>
                  <a:pt x="208" y="196"/>
                </a:lnTo>
                <a:lnTo>
                  <a:pt x="221" y="194"/>
                </a:lnTo>
                <a:lnTo>
                  <a:pt x="232" y="190"/>
                </a:lnTo>
                <a:lnTo>
                  <a:pt x="243" y="184"/>
                </a:lnTo>
                <a:lnTo>
                  <a:pt x="252" y="176"/>
                </a:lnTo>
                <a:lnTo>
                  <a:pt x="261" y="166"/>
                </a:lnTo>
                <a:lnTo>
                  <a:pt x="267" y="156"/>
                </a:lnTo>
                <a:lnTo>
                  <a:pt x="272" y="144"/>
                </a:lnTo>
                <a:lnTo>
                  <a:pt x="276" y="132"/>
                </a:lnTo>
                <a:lnTo>
                  <a:pt x="278" y="120"/>
                </a:lnTo>
                <a:lnTo>
                  <a:pt x="280" y="109"/>
                </a:lnTo>
                <a:lnTo>
                  <a:pt x="278" y="97"/>
                </a:lnTo>
                <a:lnTo>
                  <a:pt x="275" y="83"/>
                </a:lnTo>
                <a:lnTo>
                  <a:pt x="269" y="68"/>
                </a:lnTo>
                <a:lnTo>
                  <a:pt x="260" y="54"/>
                </a:lnTo>
                <a:lnTo>
                  <a:pt x="249" y="40"/>
                </a:lnTo>
                <a:lnTo>
                  <a:pt x="237" y="28"/>
                </a:lnTo>
                <a:lnTo>
                  <a:pt x="223" y="17"/>
                </a:lnTo>
                <a:lnTo>
                  <a:pt x="208" y="8"/>
                </a:lnTo>
                <a:lnTo>
                  <a:pt x="189" y="2"/>
                </a:lnTo>
                <a:lnTo>
                  <a:pt x="171" y="1"/>
                </a:lnTo>
                <a:lnTo>
                  <a:pt x="153" y="2"/>
                </a:lnTo>
                <a:lnTo>
                  <a:pt x="136" y="8"/>
                </a:lnTo>
                <a:lnTo>
                  <a:pt x="121" y="18"/>
                </a:lnTo>
                <a:lnTo>
                  <a:pt x="108" y="28"/>
                </a:lnTo>
                <a:lnTo>
                  <a:pt x="96" y="41"/>
                </a:lnTo>
                <a:lnTo>
                  <a:pt x="85" y="55"/>
                </a:lnTo>
                <a:lnTo>
                  <a:pt x="78" y="70"/>
                </a:lnTo>
                <a:lnTo>
                  <a:pt x="72" y="84"/>
                </a:lnTo>
                <a:lnTo>
                  <a:pt x="69" y="98"/>
                </a:lnTo>
                <a:lnTo>
                  <a:pt x="67" y="110"/>
                </a:lnTo>
                <a:lnTo>
                  <a:pt x="69" y="120"/>
                </a:lnTo>
                <a:lnTo>
                  <a:pt x="72" y="132"/>
                </a:lnTo>
                <a:lnTo>
                  <a:pt x="76" y="144"/>
                </a:lnTo>
                <a:lnTo>
                  <a:pt x="82" y="155"/>
                </a:lnTo>
                <a:lnTo>
                  <a:pt x="88" y="165"/>
                </a:lnTo>
                <a:lnTo>
                  <a:pt x="98" y="176"/>
                </a:lnTo>
                <a:lnTo>
                  <a:pt x="107" y="183"/>
                </a:lnTo>
                <a:lnTo>
                  <a:pt x="116" y="190"/>
                </a:lnTo>
                <a:lnTo>
                  <a:pt x="128" y="194"/>
                </a:lnTo>
                <a:lnTo>
                  <a:pt x="139" y="195"/>
                </a:lnTo>
                <a:lnTo>
                  <a:pt x="150" y="194"/>
                </a:lnTo>
                <a:lnTo>
                  <a:pt x="160" y="191"/>
                </a:lnTo>
                <a:lnTo>
                  <a:pt x="171" y="185"/>
                </a:lnTo>
                <a:lnTo>
                  <a:pt x="180" y="178"/>
                </a:lnTo>
                <a:lnTo>
                  <a:pt x="188" y="170"/>
                </a:lnTo>
                <a:lnTo>
                  <a:pt x="195" y="159"/>
                </a:lnTo>
                <a:lnTo>
                  <a:pt x="201" y="149"/>
                </a:lnTo>
                <a:lnTo>
                  <a:pt x="206" y="136"/>
                </a:lnTo>
                <a:lnTo>
                  <a:pt x="208" y="123"/>
                </a:lnTo>
                <a:lnTo>
                  <a:pt x="209" y="110"/>
                </a:lnTo>
                <a:lnTo>
                  <a:pt x="208" y="94"/>
                </a:lnTo>
                <a:lnTo>
                  <a:pt x="203" y="80"/>
                </a:lnTo>
                <a:lnTo>
                  <a:pt x="197" y="65"/>
                </a:lnTo>
                <a:lnTo>
                  <a:pt x="188" y="51"/>
                </a:lnTo>
                <a:lnTo>
                  <a:pt x="177" y="38"/>
                </a:lnTo>
                <a:lnTo>
                  <a:pt x="164" y="25"/>
                </a:lnTo>
                <a:lnTo>
                  <a:pt x="150" y="15"/>
                </a:lnTo>
                <a:lnTo>
                  <a:pt x="134" y="7"/>
                </a:lnTo>
                <a:lnTo>
                  <a:pt x="119" y="2"/>
                </a:lnTo>
                <a:lnTo>
                  <a:pt x="102" y="0"/>
                </a:lnTo>
                <a:lnTo>
                  <a:pt x="87" y="2"/>
                </a:lnTo>
                <a:lnTo>
                  <a:pt x="72" y="7"/>
                </a:lnTo>
                <a:lnTo>
                  <a:pt x="57" y="15"/>
                </a:lnTo>
                <a:lnTo>
                  <a:pt x="43" y="25"/>
                </a:lnTo>
                <a:lnTo>
                  <a:pt x="31" y="38"/>
                </a:lnTo>
                <a:lnTo>
                  <a:pt x="21" y="51"/>
                </a:lnTo>
                <a:lnTo>
                  <a:pt x="12" y="66"/>
                </a:lnTo>
                <a:lnTo>
                  <a:pt x="6" y="80"/>
                </a:lnTo>
                <a:lnTo>
                  <a:pt x="2" y="96"/>
                </a:lnTo>
                <a:lnTo>
                  <a:pt x="0" y="111"/>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8" name="Line 22"/>
          <p:cNvSpPr>
            <a:spLocks noChangeShapeType="1"/>
          </p:cNvSpPr>
          <p:nvPr/>
        </p:nvSpPr>
        <p:spPr bwMode="auto">
          <a:xfrm flipV="1">
            <a:off x="3038475" y="1752600"/>
            <a:ext cx="0" cy="544513"/>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59" name="Line 23"/>
          <p:cNvSpPr>
            <a:spLocks noChangeShapeType="1"/>
          </p:cNvSpPr>
          <p:nvPr/>
        </p:nvSpPr>
        <p:spPr bwMode="auto">
          <a:xfrm>
            <a:off x="2809875" y="2025650"/>
            <a:ext cx="458788" cy="0"/>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60" name="Oval 24"/>
          <p:cNvSpPr>
            <a:spLocks noChangeArrowheads="1"/>
          </p:cNvSpPr>
          <p:nvPr/>
        </p:nvSpPr>
        <p:spPr bwMode="auto">
          <a:xfrm>
            <a:off x="2974975" y="1957388"/>
            <a:ext cx="127000" cy="136525"/>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14361" name="Freeform 25"/>
          <p:cNvSpPr>
            <a:spLocks/>
          </p:cNvSpPr>
          <p:nvPr/>
        </p:nvSpPr>
        <p:spPr bwMode="auto">
          <a:xfrm>
            <a:off x="2149475" y="1863725"/>
            <a:ext cx="665163" cy="292100"/>
          </a:xfrm>
          <a:custGeom>
            <a:avLst/>
            <a:gdLst>
              <a:gd name="T0" fmla="*/ 656883 w 482"/>
              <a:gd name="T1" fmla="*/ 123068 h 197"/>
              <a:gd name="T2" fmla="*/ 625143 w 482"/>
              <a:gd name="T3" fmla="*/ 59310 h 197"/>
              <a:gd name="T4" fmla="*/ 568563 w 482"/>
              <a:gd name="T5" fmla="*/ 11862 h 197"/>
              <a:gd name="T6" fmla="*/ 495422 w 482"/>
              <a:gd name="T7" fmla="*/ 5931 h 197"/>
              <a:gd name="T8" fmla="*/ 431942 w 482"/>
              <a:gd name="T9" fmla="*/ 41517 h 197"/>
              <a:gd name="T10" fmla="*/ 390542 w 482"/>
              <a:gd name="T11" fmla="*/ 100826 h 197"/>
              <a:gd name="T12" fmla="*/ 375362 w 482"/>
              <a:gd name="T13" fmla="*/ 161619 h 197"/>
              <a:gd name="T14" fmla="*/ 383642 w 482"/>
              <a:gd name="T15" fmla="*/ 214997 h 197"/>
              <a:gd name="T16" fmla="*/ 411242 w 482"/>
              <a:gd name="T17" fmla="*/ 260962 h 197"/>
              <a:gd name="T18" fmla="*/ 452642 w 482"/>
              <a:gd name="T19" fmla="*/ 289135 h 197"/>
              <a:gd name="T20" fmla="*/ 505082 w 482"/>
              <a:gd name="T21" fmla="*/ 281721 h 197"/>
              <a:gd name="T22" fmla="*/ 546482 w 482"/>
              <a:gd name="T23" fmla="*/ 246135 h 197"/>
              <a:gd name="T24" fmla="*/ 567183 w 482"/>
              <a:gd name="T25" fmla="*/ 195722 h 197"/>
              <a:gd name="T26" fmla="*/ 568563 w 482"/>
              <a:gd name="T27" fmla="*/ 143826 h 197"/>
              <a:gd name="T28" fmla="*/ 546482 w 482"/>
              <a:gd name="T29" fmla="*/ 78585 h 197"/>
              <a:gd name="T30" fmla="*/ 496802 w 482"/>
              <a:gd name="T31" fmla="*/ 25207 h 197"/>
              <a:gd name="T32" fmla="*/ 427802 w 482"/>
              <a:gd name="T33" fmla="*/ 1483 h 197"/>
              <a:gd name="T34" fmla="*/ 358802 w 482"/>
              <a:gd name="T35" fmla="*/ 25207 h 197"/>
              <a:gd name="T36" fmla="*/ 309121 w 482"/>
              <a:gd name="T37" fmla="*/ 80068 h 197"/>
              <a:gd name="T38" fmla="*/ 284281 w 482"/>
              <a:gd name="T39" fmla="*/ 143826 h 197"/>
              <a:gd name="T40" fmla="*/ 287041 w 482"/>
              <a:gd name="T41" fmla="*/ 197205 h 197"/>
              <a:gd name="T42" fmla="*/ 307741 w 482"/>
              <a:gd name="T43" fmla="*/ 246135 h 197"/>
              <a:gd name="T44" fmla="*/ 343622 w 482"/>
              <a:gd name="T45" fmla="*/ 281721 h 197"/>
              <a:gd name="T46" fmla="*/ 398822 w 482"/>
              <a:gd name="T47" fmla="*/ 289135 h 197"/>
              <a:gd name="T48" fmla="*/ 440222 w 482"/>
              <a:gd name="T49" fmla="*/ 260962 h 197"/>
              <a:gd name="T50" fmla="*/ 467822 w 482"/>
              <a:gd name="T51" fmla="*/ 213515 h 197"/>
              <a:gd name="T52" fmla="*/ 478862 w 482"/>
              <a:gd name="T53" fmla="*/ 163102 h 197"/>
              <a:gd name="T54" fmla="*/ 463682 w 482"/>
              <a:gd name="T55" fmla="*/ 99344 h 197"/>
              <a:gd name="T56" fmla="*/ 423662 w 482"/>
              <a:gd name="T57" fmla="*/ 40034 h 197"/>
              <a:gd name="T58" fmla="*/ 360182 w 482"/>
              <a:gd name="T59" fmla="*/ 2965 h 197"/>
              <a:gd name="T60" fmla="*/ 287041 w 482"/>
              <a:gd name="T61" fmla="*/ 11862 h 197"/>
              <a:gd name="T62" fmla="*/ 230461 w 482"/>
              <a:gd name="T63" fmla="*/ 59310 h 197"/>
              <a:gd name="T64" fmla="*/ 198721 w 482"/>
              <a:gd name="T65" fmla="*/ 123068 h 197"/>
              <a:gd name="T66" fmla="*/ 191821 w 482"/>
              <a:gd name="T67" fmla="*/ 177929 h 197"/>
              <a:gd name="T68" fmla="*/ 207001 w 482"/>
              <a:gd name="T69" fmla="*/ 231308 h 197"/>
              <a:gd name="T70" fmla="*/ 238741 w 482"/>
              <a:gd name="T71" fmla="*/ 272824 h 197"/>
              <a:gd name="T72" fmla="*/ 287041 w 482"/>
              <a:gd name="T73" fmla="*/ 290617 h 197"/>
              <a:gd name="T74" fmla="*/ 335342 w 482"/>
              <a:gd name="T75" fmla="*/ 272824 h 197"/>
              <a:gd name="T76" fmla="*/ 368462 w 482"/>
              <a:gd name="T77" fmla="*/ 231308 h 197"/>
              <a:gd name="T78" fmla="*/ 383642 w 482"/>
              <a:gd name="T79" fmla="*/ 177929 h 197"/>
              <a:gd name="T80" fmla="*/ 379502 w 482"/>
              <a:gd name="T81" fmla="*/ 123068 h 197"/>
              <a:gd name="T82" fmla="*/ 343622 w 482"/>
              <a:gd name="T83" fmla="*/ 59310 h 197"/>
              <a:gd name="T84" fmla="*/ 287041 w 482"/>
              <a:gd name="T85" fmla="*/ 11862 h 197"/>
              <a:gd name="T86" fmla="*/ 211141 w 482"/>
              <a:gd name="T87" fmla="*/ 2965 h 197"/>
              <a:gd name="T88" fmla="*/ 149041 w 482"/>
              <a:gd name="T89" fmla="*/ 41517 h 197"/>
              <a:gd name="T90" fmla="*/ 107640 w 482"/>
              <a:gd name="T91" fmla="*/ 103792 h 197"/>
              <a:gd name="T92" fmla="*/ 92460 w 482"/>
              <a:gd name="T93" fmla="*/ 163102 h 197"/>
              <a:gd name="T94" fmla="*/ 104880 w 482"/>
              <a:gd name="T95" fmla="*/ 213515 h 197"/>
              <a:gd name="T96" fmla="*/ 135241 w 482"/>
              <a:gd name="T97" fmla="*/ 260962 h 197"/>
              <a:gd name="T98" fmla="*/ 176641 w 482"/>
              <a:gd name="T99" fmla="*/ 287652 h 197"/>
              <a:gd name="T100" fmla="*/ 220801 w 482"/>
              <a:gd name="T101" fmla="*/ 283204 h 197"/>
              <a:gd name="T102" fmla="*/ 259441 w 482"/>
              <a:gd name="T103" fmla="*/ 252066 h 197"/>
              <a:gd name="T104" fmla="*/ 284281 w 482"/>
              <a:gd name="T105" fmla="*/ 201653 h 197"/>
              <a:gd name="T106" fmla="*/ 287041 w 482"/>
              <a:gd name="T107" fmla="*/ 139378 h 197"/>
              <a:gd name="T108" fmla="*/ 259441 w 482"/>
              <a:gd name="T109" fmla="*/ 75620 h 197"/>
              <a:gd name="T110" fmla="*/ 207001 w 482"/>
              <a:gd name="T111" fmla="*/ 22241 h 197"/>
              <a:gd name="T112" fmla="*/ 140761 w 482"/>
              <a:gd name="T113" fmla="*/ 0 h 197"/>
              <a:gd name="T114" fmla="*/ 78660 w 482"/>
              <a:gd name="T115" fmla="*/ 22241 h 197"/>
              <a:gd name="T116" fmla="*/ 28980 w 482"/>
              <a:gd name="T117" fmla="*/ 75620 h 197"/>
              <a:gd name="T118" fmla="*/ 2760 w 482"/>
              <a:gd name="T119" fmla="*/ 142343 h 19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2" h="197">
                <a:moveTo>
                  <a:pt x="481" y="110"/>
                </a:moveTo>
                <a:lnTo>
                  <a:pt x="479" y="97"/>
                </a:lnTo>
                <a:lnTo>
                  <a:pt x="476" y="83"/>
                </a:lnTo>
                <a:lnTo>
                  <a:pt x="470" y="68"/>
                </a:lnTo>
                <a:lnTo>
                  <a:pt x="463" y="53"/>
                </a:lnTo>
                <a:lnTo>
                  <a:pt x="453" y="40"/>
                </a:lnTo>
                <a:lnTo>
                  <a:pt x="441" y="27"/>
                </a:lnTo>
                <a:lnTo>
                  <a:pt x="427" y="17"/>
                </a:lnTo>
                <a:lnTo>
                  <a:pt x="412" y="8"/>
                </a:lnTo>
                <a:lnTo>
                  <a:pt x="396" y="2"/>
                </a:lnTo>
                <a:lnTo>
                  <a:pt x="377" y="1"/>
                </a:lnTo>
                <a:lnTo>
                  <a:pt x="359" y="4"/>
                </a:lnTo>
                <a:lnTo>
                  <a:pt x="342" y="8"/>
                </a:lnTo>
                <a:lnTo>
                  <a:pt x="327" y="17"/>
                </a:lnTo>
                <a:lnTo>
                  <a:pt x="313" y="28"/>
                </a:lnTo>
                <a:lnTo>
                  <a:pt x="301" y="40"/>
                </a:lnTo>
                <a:lnTo>
                  <a:pt x="292" y="54"/>
                </a:lnTo>
                <a:lnTo>
                  <a:pt x="283" y="68"/>
                </a:lnTo>
                <a:lnTo>
                  <a:pt x="278" y="83"/>
                </a:lnTo>
                <a:lnTo>
                  <a:pt x="273" y="97"/>
                </a:lnTo>
                <a:lnTo>
                  <a:pt x="272" y="109"/>
                </a:lnTo>
                <a:lnTo>
                  <a:pt x="273" y="120"/>
                </a:lnTo>
                <a:lnTo>
                  <a:pt x="275" y="133"/>
                </a:lnTo>
                <a:lnTo>
                  <a:pt x="278" y="145"/>
                </a:lnTo>
                <a:lnTo>
                  <a:pt x="284" y="156"/>
                </a:lnTo>
                <a:lnTo>
                  <a:pt x="290" y="166"/>
                </a:lnTo>
                <a:lnTo>
                  <a:pt x="298" y="176"/>
                </a:lnTo>
                <a:lnTo>
                  <a:pt x="307" y="184"/>
                </a:lnTo>
                <a:lnTo>
                  <a:pt x="316" y="190"/>
                </a:lnTo>
                <a:lnTo>
                  <a:pt x="328" y="195"/>
                </a:lnTo>
                <a:lnTo>
                  <a:pt x="342" y="196"/>
                </a:lnTo>
                <a:lnTo>
                  <a:pt x="356" y="195"/>
                </a:lnTo>
                <a:lnTo>
                  <a:pt x="366" y="190"/>
                </a:lnTo>
                <a:lnTo>
                  <a:pt x="377" y="184"/>
                </a:lnTo>
                <a:lnTo>
                  <a:pt x="386" y="176"/>
                </a:lnTo>
                <a:lnTo>
                  <a:pt x="396" y="166"/>
                </a:lnTo>
                <a:lnTo>
                  <a:pt x="402" y="156"/>
                </a:lnTo>
                <a:lnTo>
                  <a:pt x="406" y="144"/>
                </a:lnTo>
                <a:lnTo>
                  <a:pt x="411" y="132"/>
                </a:lnTo>
                <a:lnTo>
                  <a:pt x="412" y="120"/>
                </a:lnTo>
                <a:lnTo>
                  <a:pt x="414" y="110"/>
                </a:lnTo>
                <a:lnTo>
                  <a:pt x="412" y="97"/>
                </a:lnTo>
                <a:lnTo>
                  <a:pt x="409" y="83"/>
                </a:lnTo>
                <a:lnTo>
                  <a:pt x="403" y="68"/>
                </a:lnTo>
                <a:lnTo>
                  <a:pt x="396" y="53"/>
                </a:lnTo>
                <a:lnTo>
                  <a:pt x="386" y="40"/>
                </a:lnTo>
                <a:lnTo>
                  <a:pt x="374" y="27"/>
                </a:lnTo>
                <a:lnTo>
                  <a:pt x="360" y="17"/>
                </a:lnTo>
                <a:lnTo>
                  <a:pt x="345" y="8"/>
                </a:lnTo>
                <a:lnTo>
                  <a:pt x="328" y="2"/>
                </a:lnTo>
                <a:lnTo>
                  <a:pt x="310" y="1"/>
                </a:lnTo>
                <a:lnTo>
                  <a:pt x="292" y="4"/>
                </a:lnTo>
                <a:lnTo>
                  <a:pt x="275" y="8"/>
                </a:lnTo>
                <a:lnTo>
                  <a:pt x="260" y="17"/>
                </a:lnTo>
                <a:lnTo>
                  <a:pt x="246" y="28"/>
                </a:lnTo>
                <a:lnTo>
                  <a:pt x="234" y="40"/>
                </a:lnTo>
                <a:lnTo>
                  <a:pt x="224" y="54"/>
                </a:lnTo>
                <a:lnTo>
                  <a:pt x="215" y="68"/>
                </a:lnTo>
                <a:lnTo>
                  <a:pt x="211" y="83"/>
                </a:lnTo>
                <a:lnTo>
                  <a:pt x="206" y="97"/>
                </a:lnTo>
                <a:lnTo>
                  <a:pt x="205" y="109"/>
                </a:lnTo>
                <a:lnTo>
                  <a:pt x="206" y="120"/>
                </a:lnTo>
                <a:lnTo>
                  <a:pt x="208" y="133"/>
                </a:lnTo>
                <a:lnTo>
                  <a:pt x="211" y="145"/>
                </a:lnTo>
                <a:lnTo>
                  <a:pt x="217" y="156"/>
                </a:lnTo>
                <a:lnTo>
                  <a:pt x="223" y="166"/>
                </a:lnTo>
                <a:lnTo>
                  <a:pt x="231" y="176"/>
                </a:lnTo>
                <a:lnTo>
                  <a:pt x="240" y="184"/>
                </a:lnTo>
                <a:lnTo>
                  <a:pt x="249" y="190"/>
                </a:lnTo>
                <a:lnTo>
                  <a:pt x="261" y="195"/>
                </a:lnTo>
                <a:lnTo>
                  <a:pt x="275" y="196"/>
                </a:lnTo>
                <a:lnTo>
                  <a:pt x="289" y="195"/>
                </a:lnTo>
                <a:lnTo>
                  <a:pt x="299" y="190"/>
                </a:lnTo>
                <a:lnTo>
                  <a:pt x="310" y="184"/>
                </a:lnTo>
                <a:lnTo>
                  <a:pt x="319" y="176"/>
                </a:lnTo>
                <a:lnTo>
                  <a:pt x="328" y="166"/>
                </a:lnTo>
                <a:lnTo>
                  <a:pt x="334" y="156"/>
                </a:lnTo>
                <a:lnTo>
                  <a:pt x="339" y="144"/>
                </a:lnTo>
                <a:lnTo>
                  <a:pt x="344" y="132"/>
                </a:lnTo>
                <a:lnTo>
                  <a:pt x="345" y="120"/>
                </a:lnTo>
                <a:lnTo>
                  <a:pt x="347" y="110"/>
                </a:lnTo>
                <a:lnTo>
                  <a:pt x="345" y="97"/>
                </a:lnTo>
                <a:lnTo>
                  <a:pt x="342" y="83"/>
                </a:lnTo>
                <a:lnTo>
                  <a:pt x="336" y="67"/>
                </a:lnTo>
                <a:lnTo>
                  <a:pt x="328" y="53"/>
                </a:lnTo>
                <a:lnTo>
                  <a:pt x="319" y="39"/>
                </a:lnTo>
                <a:lnTo>
                  <a:pt x="307" y="27"/>
                </a:lnTo>
                <a:lnTo>
                  <a:pt x="293" y="17"/>
                </a:lnTo>
                <a:lnTo>
                  <a:pt x="278" y="8"/>
                </a:lnTo>
                <a:lnTo>
                  <a:pt x="261" y="2"/>
                </a:lnTo>
                <a:lnTo>
                  <a:pt x="243" y="1"/>
                </a:lnTo>
                <a:lnTo>
                  <a:pt x="224" y="2"/>
                </a:lnTo>
                <a:lnTo>
                  <a:pt x="208" y="8"/>
                </a:lnTo>
                <a:lnTo>
                  <a:pt x="192" y="17"/>
                </a:lnTo>
                <a:lnTo>
                  <a:pt x="179" y="27"/>
                </a:lnTo>
                <a:lnTo>
                  <a:pt x="167" y="40"/>
                </a:lnTo>
                <a:lnTo>
                  <a:pt x="157" y="54"/>
                </a:lnTo>
                <a:lnTo>
                  <a:pt x="148" y="68"/>
                </a:lnTo>
                <a:lnTo>
                  <a:pt x="144" y="83"/>
                </a:lnTo>
                <a:lnTo>
                  <a:pt x="139" y="97"/>
                </a:lnTo>
                <a:lnTo>
                  <a:pt x="137" y="109"/>
                </a:lnTo>
                <a:lnTo>
                  <a:pt x="139" y="120"/>
                </a:lnTo>
                <a:lnTo>
                  <a:pt x="141" y="132"/>
                </a:lnTo>
                <a:lnTo>
                  <a:pt x="144" y="145"/>
                </a:lnTo>
                <a:lnTo>
                  <a:pt x="150" y="156"/>
                </a:lnTo>
                <a:lnTo>
                  <a:pt x="156" y="166"/>
                </a:lnTo>
                <a:lnTo>
                  <a:pt x="164" y="176"/>
                </a:lnTo>
                <a:lnTo>
                  <a:pt x="173" y="184"/>
                </a:lnTo>
                <a:lnTo>
                  <a:pt x="182" y="190"/>
                </a:lnTo>
                <a:lnTo>
                  <a:pt x="194" y="194"/>
                </a:lnTo>
                <a:lnTo>
                  <a:pt x="208" y="196"/>
                </a:lnTo>
                <a:lnTo>
                  <a:pt x="221" y="194"/>
                </a:lnTo>
                <a:lnTo>
                  <a:pt x="232" y="190"/>
                </a:lnTo>
                <a:lnTo>
                  <a:pt x="243" y="184"/>
                </a:lnTo>
                <a:lnTo>
                  <a:pt x="252" y="176"/>
                </a:lnTo>
                <a:lnTo>
                  <a:pt x="261" y="166"/>
                </a:lnTo>
                <a:lnTo>
                  <a:pt x="267" y="156"/>
                </a:lnTo>
                <a:lnTo>
                  <a:pt x="272" y="144"/>
                </a:lnTo>
                <a:lnTo>
                  <a:pt x="276" y="132"/>
                </a:lnTo>
                <a:lnTo>
                  <a:pt x="278" y="120"/>
                </a:lnTo>
                <a:lnTo>
                  <a:pt x="280" y="109"/>
                </a:lnTo>
                <a:lnTo>
                  <a:pt x="278" y="97"/>
                </a:lnTo>
                <a:lnTo>
                  <a:pt x="275" y="83"/>
                </a:lnTo>
                <a:lnTo>
                  <a:pt x="269" y="68"/>
                </a:lnTo>
                <a:lnTo>
                  <a:pt x="260" y="54"/>
                </a:lnTo>
                <a:lnTo>
                  <a:pt x="249" y="40"/>
                </a:lnTo>
                <a:lnTo>
                  <a:pt x="237" y="28"/>
                </a:lnTo>
                <a:lnTo>
                  <a:pt x="223" y="17"/>
                </a:lnTo>
                <a:lnTo>
                  <a:pt x="208" y="8"/>
                </a:lnTo>
                <a:lnTo>
                  <a:pt x="189" y="2"/>
                </a:lnTo>
                <a:lnTo>
                  <a:pt x="171" y="1"/>
                </a:lnTo>
                <a:lnTo>
                  <a:pt x="153" y="2"/>
                </a:lnTo>
                <a:lnTo>
                  <a:pt x="136" y="8"/>
                </a:lnTo>
                <a:lnTo>
                  <a:pt x="121" y="18"/>
                </a:lnTo>
                <a:lnTo>
                  <a:pt x="108" y="28"/>
                </a:lnTo>
                <a:lnTo>
                  <a:pt x="96" y="41"/>
                </a:lnTo>
                <a:lnTo>
                  <a:pt x="85" y="55"/>
                </a:lnTo>
                <a:lnTo>
                  <a:pt x="78" y="70"/>
                </a:lnTo>
                <a:lnTo>
                  <a:pt x="72" y="84"/>
                </a:lnTo>
                <a:lnTo>
                  <a:pt x="69" y="98"/>
                </a:lnTo>
                <a:lnTo>
                  <a:pt x="67" y="110"/>
                </a:lnTo>
                <a:lnTo>
                  <a:pt x="69" y="120"/>
                </a:lnTo>
                <a:lnTo>
                  <a:pt x="72" y="132"/>
                </a:lnTo>
                <a:lnTo>
                  <a:pt x="76" y="144"/>
                </a:lnTo>
                <a:lnTo>
                  <a:pt x="82" y="155"/>
                </a:lnTo>
                <a:lnTo>
                  <a:pt x="88" y="165"/>
                </a:lnTo>
                <a:lnTo>
                  <a:pt x="98" y="176"/>
                </a:lnTo>
                <a:lnTo>
                  <a:pt x="107" y="183"/>
                </a:lnTo>
                <a:lnTo>
                  <a:pt x="116" y="190"/>
                </a:lnTo>
                <a:lnTo>
                  <a:pt x="128" y="194"/>
                </a:lnTo>
                <a:lnTo>
                  <a:pt x="139" y="195"/>
                </a:lnTo>
                <a:lnTo>
                  <a:pt x="150" y="194"/>
                </a:lnTo>
                <a:lnTo>
                  <a:pt x="160" y="191"/>
                </a:lnTo>
                <a:lnTo>
                  <a:pt x="171" y="185"/>
                </a:lnTo>
                <a:lnTo>
                  <a:pt x="180" y="178"/>
                </a:lnTo>
                <a:lnTo>
                  <a:pt x="188" y="170"/>
                </a:lnTo>
                <a:lnTo>
                  <a:pt x="195" y="159"/>
                </a:lnTo>
                <a:lnTo>
                  <a:pt x="201" y="149"/>
                </a:lnTo>
                <a:lnTo>
                  <a:pt x="206" y="136"/>
                </a:lnTo>
                <a:lnTo>
                  <a:pt x="208" y="123"/>
                </a:lnTo>
                <a:lnTo>
                  <a:pt x="209" y="110"/>
                </a:lnTo>
                <a:lnTo>
                  <a:pt x="208" y="94"/>
                </a:lnTo>
                <a:lnTo>
                  <a:pt x="203" y="80"/>
                </a:lnTo>
                <a:lnTo>
                  <a:pt x="197" y="65"/>
                </a:lnTo>
                <a:lnTo>
                  <a:pt x="188" y="51"/>
                </a:lnTo>
                <a:lnTo>
                  <a:pt x="177" y="38"/>
                </a:lnTo>
                <a:lnTo>
                  <a:pt x="164" y="25"/>
                </a:lnTo>
                <a:lnTo>
                  <a:pt x="150" y="15"/>
                </a:lnTo>
                <a:lnTo>
                  <a:pt x="134" y="7"/>
                </a:lnTo>
                <a:lnTo>
                  <a:pt x="119" y="2"/>
                </a:lnTo>
                <a:lnTo>
                  <a:pt x="102" y="0"/>
                </a:lnTo>
                <a:lnTo>
                  <a:pt x="87" y="2"/>
                </a:lnTo>
                <a:lnTo>
                  <a:pt x="72" y="7"/>
                </a:lnTo>
                <a:lnTo>
                  <a:pt x="57" y="15"/>
                </a:lnTo>
                <a:lnTo>
                  <a:pt x="43" y="25"/>
                </a:lnTo>
                <a:lnTo>
                  <a:pt x="31" y="38"/>
                </a:lnTo>
                <a:lnTo>
                  <a:pt x="21" y="51"/>
                </a:lnTo>
                <a:lnTo>
                  <a:pt x="12" y="66"/>
                </a:lnTo>
                <a:lnTo>
                  <a:pt x="6" y="80"/>
                </a:lnTo>
                <a:lnTo>
                  <a:pt x="2" y="96"/>
                </a:lnTo>
                <a:lnTo>
                  <a:pt x="0" y="111"/>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2" name="Freeform 26"/>
          <p:cNvSpPr>
            <a:spLocks/>
          </p:cNvSpPr>
          <p:nvPr/>
        </p:nvSpPr>
        <p:spPr bwMode="auto">
          <a:xfrm>
            <a:off x="2833688" y="2287588"/>
            <a:ext cx="287337" cy="862012"/>
          </a:xfrm>
          <a:custGeom>
            <a:avLst/>
            <a:gdLst>
              <a:gd name="T0" fmla="*/ 167728 w 209"/>
              <a:gd name="T1" fmla="*/ 5945 h 580"/>
              <a:gd name="T2" fmla="*/ 111360 w 209"/>
              <a:gd name="T3" fmla="*/ 38642 h 580"/>
              <a:gd name="T4" fmla="*/ 65991 w 209"/>
              <a:gd name="T5" fmla="*/ 108495 h 580"/>
              <a:gd name="T6" fmla="*/ 49493 w 209"/>
              <a:gd name="T7" fmla="*/ 203613 h 580"/>
              <a:gd name="T8" fmla="*/ 71491 w 209"/>
              <a:gd name="T9" fmla="*/ 288328 h 580"/>
              <a:gd name="T10" fmla="*/ 116860 w 209"/>
              <a:gd name="T11" fmla="*/ 347777 h 580"/>
              <a:gd name="T12" fmla="*/ 163603 w 209"/>
              <a:gd name="T13" fmla="*/ 373043 h 580"/>
              <a:gd name="T14" fmla="*/ 211722 w 209"/>
              <a:gd name="T15" fmla="*/ 367098 h 580"/>
              <a:gd name="T16" fmla="*/ 251592 w 209"/>
              <a:gd name="T17" fmla="*/ 335887 h 580"/>
              <a:gd name="T18" fmla="*/ 280463 w 209"/>
              <a:gd name="T19" fmla="*/ 285356 h 580"/>
              <a:gd name="T20" fmla="*/ 281838 w 209"/>
              <a:gd name="T21" fmla="*/ 216989 h 580"/>
              <a:gd name="T22" fmla="*/ 257091 w 209"/>
              <a:gd name="T23" fmla="*/ 160513 h 580"/>
              <a:gd name="T24" fmla="*/ 218596 w 209"/>
              <a:gd name="T25" fmla="*/ 127816 h 580"/>
              <a:gd name="T26" fmla="*/ 174602 w 209"/>
              <a:gd name="T27" fmla="*/ 120384 h 580"/>
              <a:gd name="T28" fmla="*/ 118234 w 209"/>
              <a:gd name="T29" fmla="*/ 145650 h 580"/>
              <a:gd name="T30" fmla="*/ 65991 w 209"/>
              <a:gd name="T31" fmla="*/ 202127 h 580"/>
              <a:gd name="T32" fmla="*/ 38495 w 209"/>
              <a:gd name="T33" fmla="*/ 289814 h 580"/>
              <a:gd name="T34" fmla="*/ 48119 w 209"/>
              <a:gd name="T35" fmla="*/ 381960 h 580"/>
              <a:gd name="T36" fmla="*/ 89363 w 209"/>
              <a:gd name="T37" fmla="*/ 451813 h 580"/>
              <a:gd name="T38" fmla="*/ 138857 w 209"/>
              <a:gd name="T39" fmla="*/ 490455 h 580"/>
              <a:gd name="T40" fmla="*/ 184226 w 209"/>
              <a:gd name="T41" fmla="*/ 491941 h 580"/>
              <a:gd name="T42" fmla="*/ 226845 w 209"/>
              <a:gd name="T43" fmla="*/ 469648 h 580"/>
              <a:gd name="T44" fmla="*/ 261215 w 209"/>
              <a:gd name="T45" fmla="*/ 426547 h 580"/>
              <a:gd name="T46" fmla="*/ 273589 w 209"/>
              <a:gd name="T47" fmla="*/ 355208 h 580"/>
              <a:gd name="T48" fmla="*/ 255716 w 209"/>
              <a:gd name="T49" fmla="*/ 298732 h 580"/>
              <a:gd name="T50" fmla="*/ 219971 w 209"/>
              <a:gd name="T51" fmla="*/ 258604 h 580"/>
              <a:gd name="T52" fmla="*/ 178726 w 209"/>
              <a:gd name="T53" fmla="*/ 240769 h 580"/>
              <a:gd name="T54" fmla="*/ 123734 w 209"/>
              <a:gd name="T55" fmla="*/ 254145 h 580"/>
              <a:gd name="T56" fmla="*/ 68741 w 209"/>
              <a:gd name="T57" fmla="*/ 298732 h 580"/>
              <a:gd name="T58" fmla="*/ 31621 w 209"/>
              <a:gd name="T59" fmla="*/ 377502 h 580"/>
              <a:gd name="T60" fmla="*/ 30246 w 209"/>
              <a:gd name="T61" fmla="*/ 475593 h 580"/>
              <a:gd name="T62" fmla="*/ 61867 w 209"/>
              <a:gd name="T63" fmla="*/ 554363 h 580"/>
              <a:gd name="T64" fmla="*/ 109985 w 209"/>
              <a:gd name="T65" fmla="*/ 600436 h 580"/>
              <a:gd name="T66" fmla="*/ 155354 w 209"/>
              <a:gd name="T67" fmla="*/ 613812 h 580"/>
              <a:gd name="T68" fmla="*/ 200723 w 209"/>
              <a:gd name="T69" fmla="*/ 598950 h 580"/>
              <a:gd name="T70" fmla="*/ 239218 w 209"/>
              <a:gd name="T71" fmla="*/ 563280 h 580"/>
              <a:gd name="T72" fmla="*/ 261215 w 209"/>
              <a:gd name="T73" fmla="*/ 500859 h 580"/>
              <a:gd name="T74" fmla="*/ 251592 w 209"/>
              <a:gd name="T75" fmla="*/ 436951 h 580"/>
              <a:gd name="T76" fmla="*/ 221346 w 209"/>
              <a:gd name="T77" fmla="*/ 387905 h 580"/>
              <a:gd name="T78" fmla="*/ 180101 w 209"/>
              <a:gd name="T79" fmla="*/ 364126 h 580"/>
              <a:gd name="T80" fmla="*/ 131983 w 209"/>
              <a:gd name="T81" fmla="*/ 365612 h 580"/>
              <a:gd name="T82" fmla="*/ 75615 w 209"/>
              <a:gd name="T83" fmla="*/ 405740 h 580"/>
              <a:gd name="T84" fmla="*/ 30246 w 209"/>
              <a:gd name="T85" fmla="*/ 475593 h 580"/>
              <a:gd name="T86" fmla="*/ 12373 w 209"/>
              <a:gd name="T87" fmla="*/ 572198 h 580"/>
              <a:gd name="T88" fmla="*/ 35745 w 209"/>
              <a:gd name="T89" fmla="*/ 655426 h 580"/>
              <a:gd name="T90" fmla="*/ 82489 w 209"/>
              <a:gd name="T91" fmla="*/ 716362 h 580"/>
              <a:gd name="T92" fmla="*/ 130608 w 209"/>
              <a:gd name="T93" fmla="*/ 741628 h 580"/>
              <a:gd name="T94" fmla="*/ 174602 w 209"/>
              <a:gd name="T95" fmla="*/ 729738 h 580"/>
              <a:gd name="T96" fmla="*/ 217221 w 209"/>
              <a:gd name="T97" fmla="*/ 695555 h 580"/>
              <a:gd name="T98" fmla="*/ 244718 w 209"/>
              <a:gd name="T99" fmla="*/ 643537 h 580"/>
              <a:gd name="T100" fmla="*/ 247467 w 209"/>
              <a:gd name="T101" fmla="*/ 585574 h 580"/>
              <a:gd name="T102" fmla="*/ 225470 w 209"/>
              <a:gd name="T103" fmla="*/ 535042 h 580"/>
              <a:gd name="T104" fmla="*/ 186975 w 209"/>
              <a:gd name="T105" fmla="*/ 496400 h 580"/>
              <a:gd name="T106" fmla="*/ 136107 w 209"/>
              <a:gd name="T107" fmla="*/ 487483 h 580"/>
              <a:gd name="T108" fmla="*/ 76990 w 209"/>
              <a:gd name="T109" fmla="*/ 518693 h 580"/>
              <a:gd name="T110" fmla="*/ 27496 w 209"/>
              <a:gd name="T111" fmla="*/ 579629 h 580"/>
              <a:gd name="T112" fmla="*/ 0 w 209"/>
              <a:gd name="T113" fmla="*/ 662858 h 580"/>
              <a:gd name="T114" fmla="*/ 12373 w 209"/>
              <a:gd name="T115" fmla="*/ 746086 h 580"/>
              <a:gd name="T116" fmla="*/ 48119 w 209"/>
              <a:gd name="T117" fmla="*/ 815939 h 580"/>
              <a:gd name="T118" fmla="*/ 101737 w 209"/>
              <a:gd name="T119" fmla="*/ 856067 h 5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09" h="580">
                <a:moveTo>
                  <a:pt x="147" y="0"/>
                </a:moveTo>
                <a:lnTo>
                  <a:pt x="135" y="1"/>
                </a:lnTo>
                <a:lnTo>
                  <a:pt x="122" y="4"/>
                </a:lnTo>
                <a:lnTo>
                  <a:pt x="109" y="9"/>
                </a:lnTo>
                <a:lnTo>
                  <a:pt x="94" y="16"/>
                </a:lnTo>
                <a:lnTo>
                  <a:pt x="81" y="26"/>
                </a:lnTo>
                <a:lnTo>
                  <a:pt x="67" y="39"/>
                </a:lnTo>
                <a:lnTo>
                  <a:pt x="57" y="55"/>
                </a:lnTo>
                <a:lnTo>
                  <a:pt x="48" y="73"/>
                </a:lnTo>
                <a:lnTo>
                  <a:pt x="40" y="93"/>
                </a:lnTo>
                <a:lnTo>
                  <a:pt x="36" y="115"/>
                </a:lnTo>
                <a:lnTo>
                  <a:pt x="36" y="137"/>
                </a:lnTo>
                <a:lnTo>
                  <a:pt x="39" y="158"/>
                </a:lnTo>
                <a:lnTo>
                  <a:pt x="44" y="177"/>
                </a:lnTo>
                <a:lnTo>
                  <a:pt x="52" y="194"/>
                </a:lnTo>
                <a:lnTo>
                  <a:pt x="62" y="211"/>
                </a:lnTo>
                <a:lnTo>
                  <a:pt x="73" y="222"/>
                </a:lnTo>
                <a:lnTo>
                  <a:pt x="85" y="234"/>
                </a:lnTo>
                <a:lnTo>
                  <a:pt x="97" y="242"/>
                </a:lnTo>
                <a:lnTo>
                  <a:pt x="109" y="249"/>
                </a:lnTo>
                <a:lnTo>
                  <a:pt x="119" y="251"/>
                </a:lnTo>
                <a:lnTo>
                  <a:pt x="130" y="251"/>
                </a:lnTo>
                <a:lnTo>
                  <a:pt x="142" y="250"/>
                </a:lnTo>
                <a:lnTo>
                  <a:pt x="154" y="247"/>
                </a:lnTo>
                <a:lnTo>
                  <a:pt x="163" y="241"/>
                </a:lnTo>
                <a:lnTo>
                  <a:pt x="173" y="234"/>
                </a:lnTo>
                <a:lnTo>
                  <a:pt x="183" y="226"/>
                </a:lnTo>
                <a:lnTo>
                  <a:pt x="191" y="216"/>
                </a:lnTo>
                <a:lnTo>
                  <a:pt x="199" y="206"/>
                </a:lnTo>
                <a:lnTo>
                  <a:pt x="204" y="192"/>
                </a:lnTo>
                <a:lnTo>
                  <a:pt x="207" y="175"/>
                </a:lnTo>
                <a:lnTo>
                  <a:pt x="208" y="159"/>
                </a:lnTo>
                <a:lnTo>
                  <a:pt x="205" y="146"/>
                </a:lnTo>
                <a:lnTo>
                  <a:pt x="200" y="132"/>
                </a:lnTo>
                <a:lnTo>
                  <a:pt x="194" y="120"/>
                </a:lnTo>
                <a:lnTo>
                  <a:pt x="187" y="108"/>
                </a:lnTo>
                <a:lnTo>
                  <a:pt x="178" y="99"/>
                </a:lnTo>
                <a:lnTo>
                  <a:pt x="169" y="93"/>
                </a:lnTo>
                <a:lnTo>
                  <a:pt x="159" y="86"/>
                </a:lnTo>
                <a:lnTo>
                  <a:pt x="148" y="83"/>
                </a:lnTo>
                <a:lnTo>
                  <a:pt x="139" y="80"/>
                </a:lnTo>
                <a:lnTo>
                  <a:pt x="127" y="81"/>
                </a:lnTo>
                <a:lnTo>
                  <a:pt x="113" y="84"/>
                </a:lnTo>
                <a:lnTo>
                  <a:pt x="101" y="89"/>
                </a:lnTo>
                <a:lnTo>
                  <a:pt x="86" y="98"/>
                </a:lnTo>
                <a:lnTo>
                  <a:pt x="72" y="108"/>
                </a:lnTo>
                <a:lnTo>
                  <a:pt x="59" y="121"/>
                </a:lnTo>
                <a:lnTo>
                  <a:pt x="48" y="136"/>
                </a:lnTo>
                <a:lnTo>
                  <a:pt x="39" y="155"/>
                </a:lnTo>
                <a:lnTo>
                  <a:pt x="31" y="174"/>
                </a:lnTo>
                <a:lnTo>
                  <a:pt x="28" y="195"/>
                </a:lnTo>
                <a:lnTo>
                  <a:pt x="27" y="217"/>
                </a:lnTo>
                <a:lnTo>
                  <a:pt x="30" y="239"/>
                </a:lnTo>
                <a:lnTo>
                  <a:pt x="35" y="257"/>
                </a:lnTo>
                <a:lnTo>
                  <a:pt x="44" y="275"/>
                </a:lnTo>
                <a:lnTo>
                  <a:pt x="53" y="292"/>
                </a:lnTo>
                <a:lnTo>
                  <a:pt x="65" y="304"/>
                </a:lnTo>
                <a:lnTo>
                  <a:pt x="77" y="316"/>
                </a:lnTo>
                <a:lnTo>
                  <a:pt x="88" y="324"/>
                </a:lnTo>
                <a:lnTo>
                  <a:pt x="101" y="330"/>
                </a:lnTo>
                <a:lnTo>
                  <a:pt x="110" y="333"/>
                </a:lnTo>
                <a:lnTo>
                  <a:pt x="122" y="332"/>
                </a:lnTo>
                <a:lnTo>
                  <a:pt x="134" y="331"/>
                </a:lnTo>
                <a:lnTo>
                  <a:pt x="145" y="329"/>
                </a:lnTo>
                <a:lnTo>
                  <a:pt x="155" y="322"/>
                </a:lnTo>
                <a:lnTo>
                  <a:pt x="165" y="316"/>
                </a:lnTo>
                <a:lnTo>
                  <a:pt x="175" y="308"/>
                </a:lnTo>
                <a:lnTo>
                  <a:pt x="183" y="297"/>
                </a:lnTo>
                <a:lnTo>
                  <a:pt x="190" y="287"/>
                </a:lnTo>
                <a:lnTo>
                  <a:pt x="196" y="272"/>
                </a:lnTo>
                <a:lnTo>
                  <a:pt x="198" y="256"/>
                </a:lnTo>
                <a:lnTo>
                  <a:pt x="199" y="239"/>
                </a:lnTo>
                <a:lnTo>
                  <a:pt x="196" y="226"/>
                </a:lnTo>
                <a:lnTo>
                  <a:pt x="192" y="212"/>
                </a:lnTo>
                <a:lnTo>
                  <a:pt x="186" y="201"/>
                </a:lnTo>
                <a:lnTo>
                  <a:pt x="178" y="189"/>
                </a:lnTo>
                <a:lnTo>
                  <a:pt x="170" y="181"/>
                </a:lnTo>
                <a:lnTo>
                  <a:pt x="160" y="174"/>
                </a:lnTo>
                <a:lnTo>
                  <a:pt x="150" y="168"/>
                </a:lnTo>
                <a:lnTo>
                  <a:pt x="139" y="165"/>
                </a:lnTo>
                <a:lnTo>
                  <a:pt x="130" y="162"/>
                </a:lnTo>
                <a:lnTo>
                  <a:pt x="118" y="163"/>
                </a:lnTo>
                <a:lnTo>
                  <a:pt x="105" y="165"/>
                </a:lnTo>
                <a:lnTo>
                  <a:pt x="90" y="171"/>
                </a:lnTo>
                <a:lnTo>
                  <a:pt x="77" y="179"/>
                </a:lnTo>
                <a:lnTo>
                  <a:pt x="63" y="188"/>
                </a:lnTo>
                <a:lnTo>
                  <a:pt x="50" y="201"/>
                </a:lnTo>
                <a:lnTo>
                  <a:pt x="40" y="216"/>
                </a:lnTo>
                <a:lnTo>
                  <a:pt x="31" y="235"/>
                </a:lnTo>
                <a:lnTo>
                  <a:pt x="23" y="254"/>
                </a:lnTo>
                <a:lnTo>
                  <a:pt x="19" y="277"/>
                </a:lnTo>
                <a:lnTo>
                  <a:pt x="18" y="299"/>
                </a:lnTo>
                <a:lnTo>
                  <a:pt x="22" y="320"/>
                </a:lnTo>
                <a:lnTo>
                  <a:pt x="27" y="339"/>
                </a:lnTo>
                <a:lnTo>
                  <a:pt x="34" y="356"/>
                </a:lnTo>
                <a:lnTo>
                  <a:pt x="45" y="373"/>
                </a:lnTo>
                <a:lnTo>
                  <a:pt x="56" y="384"/>
                </a:lnTo>
                <a:lnTo>
                  <a:pt x="68" y="396"/>
                </a:lnTo>
                <a:lnTo>
                  <a:pt x="80" y="404"/>
                </a:lnTo>
                <a:lnTo>
                  <a:pt x="92" y="411"/>
                </a:lnTo>
                <a:lnTo>
                  <a:pt x="102" y="413"/>
                </a:lnTo>
                <a:lnTo>
                  <a:pt x="113" y="413"/>
                </a:lnTo>
                <a:lnTo>
                  <a:pt x="124" y="412"/>
                </a:lnTo>
                <a:lnTo>
                  <a:pt x="137" y="409"/>
                </a:lnTo>
                <a:lnTo>
                  <a:pt x="146" y="403"/>
                </a:lnTo>
                <a:lnTo>
                  <a:pt x="156" y="396"/>
                </a:lnTo>
                <a:lnTo>
                  <a:pt x="166" y="388"/>
                </a:lnTo>
                <a:lnTo>
                  <a:pt x="174" y="379"/>
                </a:lnTo>
                <a:lnTo>
                  <a:pt x="181" y="369"/>
                </a:lnTo>
                <a:lnTo>
                  <a:pt x="186" y="354"/>
                </a:lnTo>
                <a:lnTo>
                  <a:pt x="190" y="337"/>
                </a:lnTo>
                <a:lnTo>
                  <a:pt x="189" y="321"/>
                </a:lnTo>
                <a:lnTo>
                  <a:pt x="188" y="308"/>
                </a:lnTo>
                <a:lnTo>
                  <a:pt x="183" y="294"/>
                </a:lnTo>
                <a:lnTo>
                  <a:pt x="177" y="282"/>
                </a:lnTo>
                <a:lnTo>
                  <a:pt x="170" y="269"/>
                </a:lnTo>
                <a:lnTo>
                  <a:pt x="161" y="261"/>
                </a:lnTo>
                <a:lnTo>
                  <a:pt x="152" y="254"/>
                </a:lnTo>
                <a:lnTo>
                  <a:pt x="141" y="248"/>
                </a:lnTo>
                <a:lnTo>
                  <a:pt x="131" y="245"/>
                </a:lnTo>
                <a:lnTo>
                  <a:pt x="120" y="242"/>
                </a:lnTo>
                <a:lnTo>
                  <a:pt x="110" y="243"/>
                </a:lnTo>
                <a:lnTo>
                  <a:pt x="96" y="246"/>
                </a:lnTo>
                <a:lnTo>
                  <a:pt x="84" y="251"/>
                </a:lnTo>
                <a:lnTo>
                  <a:pt x="69" y="261"/>
                </a:lnTo>
                <a:lnTo>
                  <a:pt x="55" y="273"/>
                </a:lnTo>
                <a:lnTo>
                  <a:pt x="42" y="286"/>
                </a:lnTo>
                <a:lnTo>
                  <a:pt x="31" y="302"/>
                </a:lnTo>
                <a:lnTo>
                  <a:pt x="22" y="320"/>
                </a:lnTo>
                <a:lnTo>
                  <a:pt x="13" y="342"/>
                </a:lnTo>
                <a:lnTo>
                  <a:pt x="10" y="364"/>
                </a:lnTo>
                <a:lnTo>
                  <a:pt x="9" y="385"/>
                </a:lnTo>
                <a:lnTo>
                  <a:pt x="13" y="406"/>
                </a:lnTo>
                <a:lnTo>
                  <a:pt x="19" y="425"/>
                </a:lnTo>
                <a:lnTo>
                  <a:pt x="26" y="441"/>
                </a:lnTo>
                <a:lnTo>
                  <a:pt x="37" y="457"/>
                </a:lnTo>
                <a:lnTo>
                  <a:pt x="48" y="471"/>
                </a:lnTo>
                <a:lnTo>
                  <a:pt x="60" y="482"/>
                </a:lnTo>
                <a:lnTo>
                  <a:pt x="72" y="491"/>
                </a:lnTo>
                <a:lnTo>
                  <a:pt x="84" y="496"/>
                </a:lnTo>
                <a:lnTo>
                  <a:pt x="95" y="499"/>
                </a:lnTo>
                <a:lnTo>
                  <a:pt x="104" y="498"/>
                </a:lnTo>
                <a:lnTo>
                  <a:pt x="116" y="495"/>
                </a:lnTo>
                <a:lnTo>
                  <a:pt x="127" y="491"/>
                </a:lnTo>
                <a:lnTo>
                  <a:pt x="137" y="484"/>
                </a:lnTo>
                <a:lnTo>
                  <a:pt x="147" y="478"/>
                </a:lnTo>
                <a:lnTo>
                  <a:pt x="158" y="468"/>
                </a:lnTo>
                <a:lnTo>
                  <a:pt x="165" y="457"/>
                </a:lnTo>
                <a:lnTo>
                  <a:pt x="173" y="447"/>
                </a:lnTo>
                <a:lnTo>
                  <a:pt x="178" y="433"/>
                </a:lnTo>
                <a:lnTo>
                  <a:pt x="180" y="420"/>
                </a:lnTo>
                <a:lnTo>
                  <a:pt x="180" y="407"/>
                </a:lnTo>
                <a:lnTo>
                  <a:pt x="180" y="394"/>
                </a:lnTo>
                <a:lnTo>
                  <a:pt x="175" y="381"/>
                </a:lnTo>
                <a:lnTo>
                  <a:pt x="170" y="369"/>
                </a:lnTo>
                <a:lnTo>
                  <a:pt x="164" y="360"/>
                </a:lnTo>
                <a:lnTo>
                  <a:pt x="155" y="349"/>
                </a:lnTo>
                <a:lnTo>
                  <a:pt x="147" y="341"/>
                </a:lnTo>
                <a:lnTo>
                  <a:pt x="136" y="334"/>
                </a:lnTo>
                <a:lnTo>
                  <a:pt x="124" y="330"/>
                </a:lnTo>
                <a:lnTo>
                  <a:pt x="113" y="328"/>
                </a:lnTo>
                <a:lnTo>
                  <a:pt x="99" y="328"/>
                </a:lnTo>
                <a:lnTo>
                  <a:pt x="85" y="332"/>
                </a:lnTo>
                <a:lnTo>
                  <a:pt x="70" y="338"/>
                </a:lnTo>
                <a:lnTo>
                  <a:pt x="56" y="349"/>
                </a:lnTo>
                <a:lnTo>
                  <a:pt x="44" y="359"/>
                </a:lnTo>
                <a:lnTo>
                  <a:pt x="30" y="374"/>
                </a:lnTo>
                <a:lnTo>
                  <a:pt x="20" y="390"/>
                </a:lnTo>
                <a:lnTo>
                  <a:pt x="11" y="407"/>
                </a:lnTo>
                <a:lnTo>
                  <a:pt x="5" y="426"/>
                </a:lnTo>
                <a:lnTo>
                  <a:pt x="0" y="446"/>
                </a:lnTo>
                <a:lnTo>
                  <a:pt x="0" y="465"/>
                </a:lnTo>
                <a:lnTo>
                  <a:pt x="3" y="483"/>
                </a:lnTo>
                <a:lnTo>
                  <a:pt x="9" y="502"/>
                </a:lnTo>
                <a:lnTo>
                  <a:pt x="15" y="520"/>
                </a:lnTo>
                <a:lnTo>
                  <a:pt x="25" y="536"/>
                </a:lnTo>
                <a:lnTo>
                  <a:pt x="35" y="549"/>
                </a:lnTo>
                <a:lnTo>
                  <a:pt x="48" y="560"/>
                </a:lnTo>
                <a:lnTo>
                  <a:pt x="60" y="569"/>
                </a:lnTo>
                <a:lnTo>
                  <a:pt x="74" y="576"/>
                </a:lnTo>
                <a:lnTo>
                  <a:pt x="87" y="579"/>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3" name="Line 27"/>
          <p:cNvSpPr>
            <a:spLocks noChangeShapeType="1"/>
          </p:cNvSpPr>
          <p:nvPr/>
        </p:nvSpPr>
        <p:spPr bwMode="auto">
          <a:xfrm flipV="1">
            <a:off x="2703513" y="3322638"/>
            <a:ext cx="447675" cy="142875"/>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64" name="Line 28"/>
          <p:cNvSpPr>
            <a:spLocks noChangeShapeType="1"/>
          </p:cNvSpPr>
          <p:nvPr/>
        </p:nvSpPr>
        <p:spPr bwMode="auto">
          <a:xfrm flipV="1">
            <a:off x="2901950" y="3127375"/>
            <a:ext cx="49213" cy="547688"/>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65" name="Freeform 29"/>
          <p:cNvSpPr>
            <a:spLocks/>
          </p:cNvSpPr>
          <p:nvPr/>
        </p:nvSpPr>
        <p:spPr bwMode="auto">
          <a:xfrm>
            <a:off x="3155950" y="3162300"/>
            <a:ext cx="800100" cy="311150"/>
          </a:xfrm>
          <a:custGeom>
            <a:avLst/>
            <a:gdLst>
              <a:gd name="T0" fmla="*/ 793203 w 580"/>
              <a:gd name="T1" fmla="*/ 128033 h 209"/>
              <a:gd name="T2" fmla="*/ 762854 w 580"/>
              <a:gd name="T3" fmla="*/ 189072 h 209"/>
              <a:gd name="T4" fmla="*/ 698018 w 580"/>
              <a:gd name="T5" fmla="*/ 238201 h 209"/>
              <a:gd name="T6" fmla="*/ 609731 w 580"/>
              <a:gd name="T7" fmla="*/ 256066 h 209"/>
              <a:gd name="T8" fmla="*/ 531101 w 580"/>
              <a:gd name="T9" fmla="*/ 232246 h 209"/>
              <a:gd name="T10" fmla="*/ 475922 w 580"/>
              <a:gd name="T11" fmla="*/ 183117 h 209"/>
              <a:gd name="T12" fmla="*/ 452470 w 580"/>
              <a:gd name="T13" fmla="*/ 132499 h 209"/>
              <a:gd name="T14" fmla="*/ 457988 w 580"/>
              <a:gd name="T15" fmla="*/ 80393 h 209"/>
              <a:gd name="T16" fmla="*/ 486957 w 580"/>
              <a:gd name="T17" fmla="*/ 37219 h 209"/>
              <a:gd name="T18" fmla="*/ 533860 w 580"/>
              <a:gd name="T19" fmla="*/ 5955 h 209"/>
              <a:gd name="T20" fmla="*/ 597316 w 580"/>
              <a:gd name="T21" fmla="*/ 4466 h 209"/>
              <a:gd name="T22" fmla="*/ 649736 w 580"/>
              <a:gd name="T23" fmla="*/ 31264 h 209"/>
              <a:gd name="T24" fmla="*/ 680085 w 580"/>
              <a:gd name="T25" fmla="*/ 72949 h 209"/>
              <a:gd name="T26" fmla="*/ 686982 w 580"/>
              <a:gd name="T27" fmla="*/ 120589 h 209"/>
              <a:gd name="T28" fmla="*/ 663531 w 580"/>
              <a:gd name="T29" fmla="*/ 181628 h 209"/>
              <a:gd name="T30" fmla="*/ 611111 w 580"/>
              <a:gd name="T31" fmla="*/ 238201 h 209"/>
              <a:gd name="T32" fmla="*/ 529721 w 580"/>
              <a:gd name="T33" fmla="*/ 267976 h 209"/>
              <a:gd name="T34" fmla="*/ 444193 w 580"/>
              <a:gd name="T35" fmla="*/ 257555 h 209"/>
              <a:gd name="T36" fmla="*/ 379358 w 580"/>
              <a:gd name="T37" fmla="*/ 212892 h 209"/>
              <a:gd name="T38" fmla="*/ 343491 w 580"/>
              <a:gd name="T39" fmla="*/ 159297 h 209"/>
              <a:gd name="T40" fmla="*/ 342112 w 580"/>
              <a:gd name="T41" fmla="*/ 110168 h 209"/>
              <a:gd name="T42" fmla="*/ 362804 w 580"/>
              <a:gd name="T43" fmla="*/ 64017 h 209"/>
              <a:gd name="T44" fmla="*/ 402809 w 580"/>
              <a:gd name="T45" fmla="*/ 26798 h 209"/>
              <a:gd name="T46" fmla="*/ 469024 w 580"/>
              <a:gd name="T47" fmla="*/ 13399 h 209"/>
              <a:gd name="T48" fmla="*/ 521444 w 580"/>
              <a:gd name="T49" fmla="*/ 32753 h 209"/>
              <a:gd name="T50" fmla="*/ 558691 w 580"/>
              <a:gd name="T51" fmla="*/ 71460 h 209"/>
              <a:gd name="T52" fmla="*/ 575244 w 580"/>
              <a:gd name="T53" fmla="*/ 116123 h 209"/>
              <a:gd name="T54" fmla="*/ 562829 w 580"/>
              <a:gd name="T55" fmla="*/ 175673 h 209"/>
              <a:gd name="T56" fmla="*/ 521444 w 580"/>
              <a:gd name="T57" fmla="*/ 235223 h 209"/>
              <a:gd name="T58" fmla="*/ 448332 w 580"/>
              <a:gd name="T59" fmla="*/ 275420 h 209"/>
              <a:gd name="T60" fmla="*/ 357286 w 580"/>
              <a:gd name="T61" fmla="*/ 276909 h 209"/>
              <a:gd name="T62" fmla="*/ 284173 w 580"/>
              <a:gd name="T63" fmla="*/ 242667 h 209"/>
              <a:gd name="T64" fmla="*/ 241409 w 580"/>
              <a:gd name="T65" fmla="*/ 190561 h 209"/>
              <a:gd name="T66" fmla="*/ 228994 w 580"/>
              <a:gd name="T67" fmla="*/ 141432 h 209"/>
              <a:gd name="T68" fmla="*/ 242789 w 580"/>
              <a:gd name="T69" fmla="*/ 92303 h 209"/>
              <a:gd name="T70" fmla="*/ 275897 w 580"/>
              <a:gd name="T71" fmla="*/ 50618 h 209"/>
              <a:gd name="T72" fmla="*/ 333835 w 580"/>
              <a:gd name="T73" fmla="*/ 26798 h 209"/>
              <a:gd name="T74" fmla="*/ 393153 w 580"/>
              <a:gd name="T75" fmla="*/ 37219 h 209"/>
              <a:gd name="T76" fmla="*/ 438676 w 580"/>
              <a:gd name="T77" fmla="*/ 69972 h 209"/>
              <a:gd name="T78" fmla="*/ 460747 w 580"/>
              <a:gd name="T79" fmla="*/ 114634 h 209"/>
              <a:gd name="T80" fmla="*/ 459368 w 580"/>
              <a:gd name="T81" fmla="*/ 166741 h 209"/>
              <a:gd name="T82" fmla="*/ 422122 w 580"/>
              <a:gd name="T83" fmla="*/ 227780 h 209"/>
              <a:gd name="T84" fmla="*/ 357286 w 580"/>
              <a:gd name="T85" fmla="*/ 276909 h 209"/>
              <a:gd name="T86" fmla="*/ 267620 w 580"/>
              <a:gd name="T87" fmla="*/ 296262 h 209"/>
              <a:gd name="T88" fmla="*/ 190369 w 580"/>
              <a:gd name="T89" fmla="*/ 270954 h 209"/>
              <a:gd name="T90" fmla="*/ 133810 w 580"/>
              <a:gd name="T91" fmla="*/ 220336 h 209"/>
              <a:gd name="T92" fmla="*/ 110359 w 580"/>
              <a:gd name="T93" fmla="*/ 168229 h 209"/>
              <a:gd name="T94" fmla="*/ 121394 w 580"/>
              <a:gd name="T95" fmla="*/ 120589 h 209"/>
              <a:gd name="T96" fmla="*/ 153123 w 580"/>
              <a:gd name="T97" fmla="*/ 74438 h 209"/>
              <a:gd name="T98" fmla="*/ 201404 w 580"/>
              <a:gd name="T99" fmla="*/ 44663 h 209"/>
              <a:gd name="T100" fmla="*/ 255204 w 580"/>
              <a:gd name="T101" fmla="*/ 41685 h 209"/>
              <a:gd name="T102" fmla="*/ 302107 w 580"/>
              <a:gd name="T103" fmla="*/ 65505 h 209"/>
              <a:gd name="T104" fmla="*/ 337973 w 580"/>
              <a:gd name="T105" fmla="*/ 107190 h 209"/>
              <a:gd name="T106" fmla="*/ 346250 w 580"/>
              <a:gd name="T107" fmla="*/ 162274 h 209"/>
              <a:gd name="T108" fmla="*/ 317281 w 580"/>
              <a:gd name="T109" fmla="*/ 226291 h 209"/>
              <a:gd name="T110" fmla="*/ 260722 w 580"/>
              <a:gd name="T111" fmla="*/ 279886 h 209"/>
              <a:gd name="T112" fmla="*/ 183471 w 580"/>
              <a:gd name="T113" fmla="*/ 309661 h 209"/>
              <a:gd name="T114" fmla="*/ 106220 w 580"/>
              <a:gd name="T115" fmla="*/ 296262 h 209"/>
              <a:gd name="T116" fmla="*/ 41384 w 580"/>
              <a:gd name="T117" fmla="*/ 257555 h 209"/>
              <a:gd name="T118" fmla="*/ 4138 w 580"/>
              <a:gd name="T119" fmla="*/ 199493 h 20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80" h="209">
                <a:moveTo>
                  <a:pt x="579" y="61"/>
                </a:moveTo>
                <a:lnTo>
                  <a:pt x="578" y="73"/>
                </a:lnTo>
                <a:lnTo>
                  <a:pt x="575" y="86"/>
                </a:lnTo>
                <a:lnTo>
                  <a:pt x="570" y="99"/>
                </a:lnTo>
                <a:lnTo>
                  <a:pt x="563" y="114"/>
                </a:lnTo>
                <a:lnTo>
                  <a:pt x="553" y="127"/>
                </a:lnTo>
                <a:lnTo>
                  <a:pt x="540" y="141"/>
                </a:lnTo>
                <a:lnTo>
                  <a:pt x="524" y="151"/>
                </a:lnTo>
                <a:lnTo>
                  <a:pt x="506" y="160"/>
                </a:lnTo>
                <a:lnTo>
                  <a:pt x="486" y="168"/>
                </a:lnTo>
                <a:lnTo>
                  <a:pt x="464" y="172"/>
                </a:lnTo>
                <a:lnTo>
                  <a:pt x="442" y="172"/>
                </a:lnTo>
                <a:lnTo>
                  <a:pt x="421" y="169"/>
                </a:lnTo>
                <a:lnTo>
                  <a:pt x="402" y="164"/>
                </a:lnTo>
                <a:lnTo>
                  <a:pt x="385" y="156"/>
                </a:lnTo>
                <a:lnTo>
                  <a:pt x="368" y="146"/>
                </a:lnTo>
                <a:lnTo>
                  <a:pt x="357" y="135"/>
                </a:lnTo>
                <a:lnTo>
                  <a:pt x="345" y="123"/>
                </a:lnTo>
                <a:lnTo>
                  <a:pt x="337" y="111"/>
                </a:lnTo>
                <a:lnTo>
                  <a:pt x="330" y="99"/>
                </a:lnTo>
                <a:lnTo>
                  <a:pt x="328" y="89"/>
                </a:lnTo>
                <a:lnTo>
                  <a:pt x="328" y="78"/>
                </a:lnTo>
                <a:lnTo>
                  <a:pt x="329" y="66"/>
                </a:lnTo>
                <a:lnTo>
                  <a:pt x="332" y="54"/>
                </a:lnTo>
                <a:lnTo>
                  <a:pt x="338" y="45"/>
                </a:lnTo>
                <a:lnTo>
                  <a:pt x="345" y="35"/>
                </a:lnTo>
                <a:lnTo>
                  <a:pt x="353" y="25"/>
                </a:lnTo>
                <a:lnTo>
                  <a:pt x="363" y="17"/>
                </a:lnTo>
                <a:lnTo>
                  <a:pt x="373" y="9"/>
                </a:lnTo>
                <a:lnTo>
                  <a:pt x="387" y="4"/>
                </a:lnTo>
                <a:lnTo>
                  <a:pt x="404" y="1"/>
                </a:lnTo>
                <a:lnTo>
                  <a:pt x="420" y="0"/>
                </a:lnTo>
                <a:lnTo>
                  <a:pt x="433" y="3"/>
                </a:lnTo>
                <a:lnTo>
                  <a:pt x="447" y="8"/>
                </a:lnTo>
                <a:lnTo>
                  <a:pt x="459" y="14"/>
                </a:lnTo>
                <a:lnTo>
                  <a:pt x="471" y="21"/>
                </a:lnTo>
                <a:lnTo>
                  <a:pt x="480" y="30"/>
                </a:lnTo>
                <a:lnTo>
                  <a:pt x="486" y="39"/>
                </a:lnTo>
                <a:lnTo>
                  <a:pt x="493" y="49"/>
                </a:lnTo>
                <a:lnTo>
                  <a:pt x="496" y="60"/>
                </a:lnTo>
                <a:lnTo>
                  <a:pt x="499" y="69"/>
                </a:lnTo>
                <a:lnTo>
                  <a:pt x="498" y="81"/>
                </a:lnTo>
                <a:lnTo>
                  <a:pt x="495" y="95"/>
                </a:lnTo>
                <a:lnTo>
                  <a:pt x="490" y="107"/>
                </a:lnTo>
                <a:lnTo>
                  <a:pt x="481" y="122"/>
                </a:lnTo>
                <a:lnTo>
                  <a:pt x="471" y="136"/>
                </a:lnTo>
                <a:lnTo>
                  <a:pt x="458" y="149"/>
                </a:lnTo>
                <a:lnTo>
                  <a:pt x="443" y="160"/>
                </a:lnTo>
                <a:lnTo>
                  <a:pt x="424" y="169"/>
                </a:lnTo>
                <a:lnTo>
                  <a:pt x="405" y="177"/>
                </a:lnTo>
                <a:lnTo>
                  <a:pt x="384" y="180"/>
                </a:lnTo>
                <a:lnTo>
                  <a:pt x="362" y="181"/>
                </a:lnTo>
                <a:lnTo>
                  <a:pt x="340" y="178"/>
                </a:lnTo>
                <a:lnTo>
                  <a:pt x="322" y="173"/>
                </a:lnTo>
                <a:lnTo>
                  <a:pt x="304" y="164"/>
                </a:lnTo>
                <a:lnTo>
                  <a:pt x="287" y="155"/>
                </a:lnTo>
                <a:lnTo>
                  <a:pt x="275" y="143"/>
                </a:lnTo>
                <a:lnTo>
                  <a:pt x="263" y="131"/>
                </a:lnTo>
                <a:lnTo>
                  <a:pt x="255" y="120"/>
                </a:lnTo>
                <a:lnTo>
                  <a:pt x="249" y="107"/>
                </a:lnTo>
                <a:lnTo>
                  <a:pt x="246" y="98"/>
                </a:lnTo>
                <a:lnTo>
                  <a:pt x="247" y="86"/>
                </a:lnTo>
                <a:lnTo>
                  <a:pt x="248" y="74"/>
                </a:lnTo>
                <a:lnTo>
                  <a:pt x="250" y="63"/>
                </a:lnTo>
                <a:lnTo>
                  <a:pt x="257" y="53"/>
                </a:lnTo>
                <a:lnTo>
                  <a:pt x="263" y="43"/>
                </a:lnTo>
                <a:lnTo>
                  <a:pt x="271" y="33"/>
                </a:lnTo>
                <a:lnTo>
                  <a:pt x="282" y="25"/>
                </a:lnTo>
                <a:lnTo>
                  <a:pt x="292" y="18"/>
                </a:lnTo>
                <a:lnTo>
                  <a:pt x="307" y="12"/>
                </a:lnTo>
                <a:lnTo>
                  <a:pt x="323" y="10"/>
                </a:lnTo>
                <a:lnTo>
                  <a:pt x="340" y="9"/>
                </a:lnTo>
                <a:lnTo>
                  <a:pt x="353" y="12"/>
                </a:lnTo>
                <a:lnTo>
                  <a:pt x="367" y="16"/>
                </a:lnTo>
                <a:lnTo>
                  <a:pt x="378" y="22"/>
                </a:lnTo>
                <a:lnTo>
                  <a:pt x="390" y="30"/>
                </a:lnTo>
                <a:lnTo>
                  <a:pt x="398" y="38"/>
                </a:lnTo>
                <a:lnTo>
                  <a:pt x="405" y="48"/>
                </a:lnTo>
                <a:lnTo>
                  <a:pt x="411" y="58"/>
                </a:lnTo>
                <a:lnTo>
                  <a:pt x="414" y="69"/>
                </a:lnTo>
                <a:lnTo>
                  <a:pt x="417" y="78"/>
                </a:lnTo>
                <a:lnTo>
                  <a:pt x="416" y="90"/>
                </a:lnTo>
                <a:lnTo>
                  <a:pt x="414" y="103"/>
                </a:lnTo>
                <a:lnTo>
                  <a:pt x="408" y="118"/>
                </a:lnTo>
                <a:lnTo>
                  <a:pt x="400" y="131"/>
                </a:lnTo>
                <a:lnTo>
                  <a:pt x="391" y="145"/>
                </a:lnTo>
                <a:lnTo>
                  <a:pt x="378" y="158"/>
                </a:lnTo>
                <a:lnTo>
                  <a:pt x="363" y="168"/>
                </a:lnTo>
                <a:lnTo>
                  <a:pt x="344" y="177"/>
                </a:lnTo>
                <a:lnTo>
                  <a:pt x="325" y="185"/>
                </a:lnTo>
                <a:lnTo>
                  <a:pt x="302" y="189"/>
                </a:lnTo>
                <a:lnTo>
                  <a:pt x="280" y="190"/>
                </a:lnTo>
                <a:lnTo>
                  <a:pt x="259" y="186"/>
                </a:lnTo>
                <a:lnTo>
                  <a:pt x="240" y="181"/>
                </a:lnTo>
                <a:lnTo>
                  <a:pt x="223" y="174"/>
                </a:lnTo>
                <a:lnTo>
                  <a:pt x="206" y="163"/>
                </a:lnTo>
                <a:lnTo>
                  <a:pt x="195" y="152"/>
                </a:lnTo>
                <a:lnTo>
                  <a:pt x="183" y="140"/>
                </a:lnTo>
                <a:lnTo>
                  <a:pt x="175" y="128"/>
                </a:lnTo>
                <a:lnTo>
                  <a:pt x="168" y="116"/>
                </a:lnTo>
                <a:lnTo>
                  <a:pt x="166" y="106"/>
                </a:lnTo>
                <a:lnTo>
                  <a:pt x="166" y="95"/>
                </a:lnTo>
                <a:lnTo>
                  <a:pt x="167" y="84"/>
                </a:lnTo>
                <a:lnTo>
                  <a:pt x="170" y="71"/>
                </a:lnTo>
                <a:lnTo>
                  <a:pt x="176" y="62"/>
                </a:lnTo>
                <a:lnTo>
                  <a:pt x="183" y="52"/>
                </a:lnTo>
                <a:lnTo>
                  <a:pt x="191" y="42"/>
                </a:lnTo>
                <a:lnTo>
                  <a:pt x="200" y="34"/>
                </a:lnTo>
                <a:lnTo>
                  <a:pt x="210" y="27"/>
                </a:lnTo>
                <a:lnTo>
                  <a:pt x="225" y="22"/>
                </a:lnTo>
                <a:lnTo>
                  <a:pt x="242" y="18"/>
                </a:lnTo>
                <a:lnTo>
                  <a:pt x="258" y="19"/>
                </a:lnTo>
                <a:lnTo>
                  <a:pt x="271" y="20"/>
                </a:lnTo>
                <a:lnTo>
                  <a:pt x="285" y="25"/>
                </a:lnTo>
                <a:lnTo>
                  <a:pt x="297" y="31"/>
                </a:lnTo>
                <a:lnTo>
                  <a:pt x="310" y="38"/>
                </a:lnTo>
                <a:lnTo>
                  <a:pt x="318" y="47"/>
                </a:lnTo>
                <a:lnTo>
                  <a:pt x="325" y="56"/>
                </a:lnTo>
                <a:lnTo>
                  <a:pt x="331" y="67"/>
                </a:lnTo>
                <a:lnTo>
                  <a:pt x="334" y="77"/>
                </a:lnTo>
                <a:lnTo>
                  <a:pt x="337" y="88"/>
                </a:lnTo>
                <a:lnTo>
                  <a:pt x="336" y="98"/>
                </a:lnTo>
                <a:lnTo>
                  <a:pt x="333" y="112"/>
                </a:lnTo>
                <a:lnTo>
                  <a:pt x="328" y="124"/>
                </a:lnTo>
                <a:lnTo>
                  <a:pt x="318" y="139"/>
                </a:lnTo>
                <a:lnTo>
                  <a:pt x="306" y="153"/>
                </a:lnTo>
                <a:lnTo>
                  <a:pt x="293" y="166"/>
                </a:lnTo>
                <a:lnTo>
                  <a:pt x="277" y="177"/>
                </a:lnTo>
                <a:lnTo>
                  <a:pt x="259" y="186"/>
                </a:lnTo>
                <a:lnTo>
                  <a:pt x="237" y="195"/>
                </a:lnTo>
                <a:lnTo>
                  <a:pt x="215" y="198"/>
                </a:lnTo>
                <a:lnTo>
                  <a:pt x="194" y="199"/>
                </a:lnTo>
                <a:lnTo>
                  <a:pt x="173" y="195"/>
                </a:lnTo>
                <a:lnTo>
                  <a:pt x="154" y="189"/>
                </a:lnTo>
                <a:lnTo>
                  <a:pt x="138" y="182"/>
                </a:lnTo>
                <a:lnTo>
                  <a:pt x="122" y="171"/>
                </a:lnTo>
                <a:lnTo>
                  <a:pt x="108" y="160"/>
                </a:lnTo>
                <a:lnTo>
                  <a:pt x="97" y="148"/>
                </a:lnTo>
                <a:lnTo>
                  <a:pt x="88" y="136"/>
                </a:lnTo>
                <a:lnTo>
                  <a:pt x="83" y="124"/>
                </a:lnTo>
                <a:lnTo>
                  <a:pt x="80" y="113"/>
                </a:lnTo>
                <a:lnTo>
                  <a:pt x="81" y="104"/>
                </a:lnTo>
                <a:lnTo>
                  <a:pt x="84" y="92"/>
                </a:lnTo>
                <a:lnTo>
                  <a:pt x="88" y="81"/>
                </a:lnTo>
                <a:lnTo>
                  <a:pt x="95" y="71"/>
                </a:lnTo>
                <a:lnTo>
                  <a:pt x="101" y="61"/>
                </a:lnTo>
                <a:lnTo>
                  <a:pt x="111" y="50"/>
                </a:lnTo>
                <a:lnTo>
                  <a:pt x="122" y="43"/>
                </a:lnTo>
                <a:lnTo>
                  <a:pt x="132" y="35"/>
                </a:lnTo>
                <a:lnTo>
                  <a:pt x="146" y="30"/>
                </a:lnTo>
                <a:lnTo>
                  <a:pt x="159" y="28"/>
                </a:lnTo>
                <a:lnTo>
                  <a:pt x="172" y="28"/>
                </a:lnTo>
                <a:lnTo>
                  <a:pt x="185" y="28"/>
                </a:lnTo>
                <a:lnTo>
                  <a:pt x="198" y="33"/>
                </a:lnTo>
                <a:lnTo>
                  <a:pt x="210" y="38"/>
                </a:lnTo>
                <a:lnTo>
                  <a:pt x="219" y="44"/>
                </a:lnTo>
                <a:lnTo>
                  <a:pt x="230" y="53"/>
                </a:lnTo>
                <a:lnTo>
                  <a:pt x="238" y="61"/>
                </a:lnTo>
                <a:lnTo>
                  <a:pt x="245" y="72"/>
                </a:lnTo>
                <a:lnTo>
                  <a:pt x="249" y="84"/>
                </a:lnTo>
                <a:lnTo>
                  <a:pt x="251" y="95"/>
                </a:lnTo>
                <a:lnTo>
                  <a:pt x="251" y="109"/>
                </a:lnTo>
                <a:lnTo>
                  <a:pt x="247" y="123"/>
                </a:lnTo>
                <a:lnTo>
                  <a:pt x="241" y="138"/>
                </a:lnTo>
                <a:lnTo>
                  <a:pt x="230" y="152"/>
                </a:lnTo>
                <a:lnTo>
                  <a:pt x="220" y="164"/>
                </a:lnTo>
                <a:lnTo>
                  <a:pt x="205" y="178"/>
                </a:lnTo>
                <a:lnTo>
                  <a:pt x="189" y="188"/>
                </a:lnTo>
                <a:lnTo>
                  <a:pt x="172" y="197"/>
                </a:lnTo>
                <a:lnTo>
                  <a:pt x="153" y="203"/>
                </a:lnTo>
                <a:lnTo>
                  <a:pt x="133" y="208"/>
                </a:lnTo>
                <a:lnTo>
                  <a:pt x="114" y="208"/>
                </a:lnTo>
                <a:lnTo>
                  <a:pt x="96" y="205"/>
                </a:lnTo>
                <a:lnTo>
                  <a:pt x="77" y="199"/>
                </a:lnTo>
                <a:lnTo>
                  <a:pt x="59" y="193"/>
                </a:lnTo>
                <a:lnTo>
                  <a:pt x="43" y="183"/>
                </a:lnTo>
                <a:lnTo>
                  <a:pt x="30" y="173"/>
                </a:lnTo>
                <a:lnTo>
                  <a:pt x="19" y="160"/>
                </a:lnTo>
                <a:lnTo>
                  <a:pt x="10" y="148"/>
                </a:lnTo>
                <a:lnTo>
                  <a:pt x="3" y="134"/>
                </a:lnTo>
                <a:lnTo>
                  <a:pt x="0" y="121"/>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6" name="Oval 30"/>
          <p:cNvSpPr>
            <a:spLocks noChangeArrowheads="1"/>
          </p:cNvSpPr>
          <p:nvPr/>
        </p:nvSpPr>
        <p:spPr bwMode="auto">
          <a:xfrm>
            <a:off x="2860675" y="3344863"/>
            <a:ext cx="107950" cy="115887"/>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14367" name="Freeform 31"/>
          <p:cNvSpPr>
            <a:spLocks/>
          </p:cNvSpPr>
          <p:nvPr/>
        </p:nvSpPr>
        <p:spPr bwMode="auto">
          <a:xfrm>
            <a:off x="1833563" y="2282825"/>
            <a:ext cx="287337" cy="862013"/>
          </a:xfrm>
          <a:custGeom>
            <a:avLst/>
            <a:gdLst>
              <a:gd name="T0" fmla="*/ 118234 w 209"/>
              <a:gd name="T1" fmla="*/ 5945 h 580"/>
              <a:gd name="T2" fmla="*/ 174602 w 209"/>
              <a:gd name="T3" fmla="*/ 38642 h 580"/>
              <a:gd name="T4" fmla="*/ 219971 w 209"/>
              <a:gd name="T5" fmla="*/ 108495 h 580"/>
              <a:gd name="T6" fmla="*/ 236469 w 209"/>
              <a:gd name="T7" fmla="*/ 203613 h 580"/>
              <a:gd name="T8" fmla="*/ 214472 w 209"/>
              <a:gd name="T9" fmla="*/ 288328 h 580"/>
              <a:gd name="T10" fmla="*/ 169103 w 209"/>
              <a:gd name="T11" fmla="*/ 347778 h 580"/>
              <a:gd name="T12" fmla="*/ 122359 w 209"/>
              <a:gd name="T13" fmla="*/ 373044 h 580"/>
              <a:gd name="T14" fmla="*/ 74240 w 209"/>
              <a:gd name="T15" fmla="*/ 367099 h 580"/>
              <a:gd name="T16" fmla="*/ 34370 w 209"/>
              <a:gd name="T17" fmla="*/ 335888 h 580"/>
              <a:gd name="T18" fmla="*/ 5499 w 209"/>
              <a:gd name="T19" fmla="*/ 285356 h 580"/>
              <a:gd name="T20" fmla="*/ 4124 w 209"/>
              <a:gd name="T21" fmla="*/ 216989 h 580"/>
              <a:gd name="T22" fmla="*/ 28871 w 209"/>
              <a:gd name="T23" fmla="*/ 160513 h 580"/>
              <a:gd name="T24" fmla="*/ 67366 w 209"/>
              <a:gd name="T25" fmla="*/ 127816 h 580"/>
              <a:gd name="T26" fmla="*/ 111360 w 209"/>
              <a:gd name="T27" fmla="*/ 120385 h 580"/>
              <a:gd name="T28" fmla="*/ 167728 w 209"/>
              <a:gd name="T29" fmla="*/ 145650 h 580"/>
              <a:gd name="T30" fmla="*/ 219971 w 209"/>
              <a:gd name="T31" fmla="*/ 202127 h 580"/>
              <a:gd name="T32" fmla="*/ 247467 w 209"/>
              <a:gd name="T33" fmla="*/ 289815 h 580"/>
              <a:gd name="T34" fmla="*/ 237844 w 209"/>
              <a:gd name="T35" fmla="*/ 381961 h 580"/>
              <a:gd name="T36" fmla="*/ 196599 w 209"/>
              <a:gd name="T37" fmla="*/ 451814 h 580"/>
              <a:gd name="T38" fmla="*/ 147106 w 209"/>
              <a:gd name="T39" fmla="*/ 490456 h 580"/>
              <a:gd name="T40" fmla="*/ 101737 w 209"/>
              <a:gd name="T41" fmla="*/ 491942 h 580"/>
              <a:gd name="T42" fmla="*/ 59117 w 209"/>
              <a:gd name="T43" fmla="*/ 469648 h 580"/>
              <a:gd name="T44" fmla="*/ 24747 w 209"/>
              <a:gd name="T45" fmla="*/ 426548 h 580"/>
              <a:gd name="T46" fmla="*/ 12373 w 209"/>
              <a:gd name="T47" fmla="*/ 355209 h 580"/>
              <a:gd name="T48" fmla="*/ 30246 w 209"/>
              <a:gd name="T49" fmla="*/ 298732 h 580"/>
              <a:gd name="T50" fmla="*/ 65991 w 209"/>
              <a:gd name="T51" fmla="*/ 258604 h 580"/>
              <a:gd name="T52" fmla="*/ 107236 w 209"/>
              <a:gd name="T53" fmla="*/ 240769 h 580"/>
              <a:gd name="T54" fmla="*/ 162229 w 209"/>
              <a:gd name="T55" fmla="*/ 254145 h 580"/>
              <a:gd name="T56" fmla="*/ 217221 w 209"/>
              <a:gd name="T57" fmla="*/ 298732 h 580"/>
              <a:gd name="T58" fmla="*/ 254341 w 209"/>
              <a:gd name="T59" fmla="*/ 377502 h 580"/>
              <a:gd name="T60" fmla="*/ 255716 w 209"/>
              <a:gd name="T61" fmla="*/ 475593 h 580"/>
              <a:gd name="T62" fmla="*/ 224095 w 209"/>
              <a:gd name="T63" fmla="*/ 554364 h 580"/>
              <a:gd name="T64" fmla="*/ 175977 w 209"/>
              <a:gd name="T65" fmla="*/ 600437 h 580"/>
              <a:gd name="T66" fmla="*/ 130608 w 209"/>
              <a:gd name="T67" fmla="*/ 613813 h 580"/>
              <a:gd name="T68" fmla="*/ 85239 w 209"/>
              <a:gd name="T69" fmla="*/ 598950 h 580"/>
              <a:gd name="T70" fmla="*/ 46744 w 209"/>
              <a:gd name="T71" fmla="*/ 563281 h 580"/>
              <a:gd name="T72" fmla="*/ 24747 w 209"/>
              <a:gd name="T73" fmla="*/ 500859 h 580"/>
              <a:gd name="T74" fmla="*/ 34370 w 209"/>
              <a:gd name="T75" fmla="*/ 436951 h 580"/>
              <a:gd name="T76" fmla="*/ 64616 w 209"/>
              <a:gd name="T77" fmla="*/ 387906 h 580"/>
              <a:gd name="T78" fmla="*/ 105861 w 209"/>
              <a:gd name="T79" fmla="*/ 364126 h 580"/>
              <a:gd name="T80" fmla="*/ 153980 w 209"/>
              <a:gd name="T81" fmla="*/ 365612 h 580"/>
              <a:gd name="T82" fmla="*/ 210347 w 209"/>
              <a:gd name="T83" fmla="*/ 405741 h 580"/>
              <a:gd name="T84" fmla="*/ 255716 w 209"/>
              <a:gd name="T85" fmla="*/ 475593 h 580"/>
              <a:gd name="T86" fmla="*/ 273589 w 209"/>
              <a:gd name="T87" fmla="*/ 572198 h 580"/>
              <a:gd name="T88" fmla="*/ 250217 w 209"/>
              <a:gd name="T89" fmla="*/ 655427 h 580"/>
              <a:gd name="T90" fmla="*/ 203473 w 209"/>
              <a:gd name="T91" fmla="*/ 716363 h 580"/>
              <a:gd name="T92" fmla="*/ 155354 w 209"/>
              <a:gd name="T93" fmla="*/ 741628 h 580"/>
              <a:gd name="T94" fmla="*/ 111360 w 209"/>
              <a:gd name="T95" fmla="*/ 729739 h 580"/>
              <a:gd name="T96" fmla="*/ 68741 w 209"/>
              <a:gd name="T97" fmla="*/ 695555 h 580"/>
              <a:gd name="T98" fmla="*/ 41245 w 209"/>
              <a:gd name="T99" fmla="*/ 643537 h 580"/>
              <a:gd name="T100" fmla="*/ 38495 w 209"/>
              <a:gd name="T101" fmla="*/ 585574 h 580"/>
              <a:gd name="T102" fmla="*/ 60492 w 209"/>
              <a:gd name="T103" fmla="*/ 535043 h 580"/>
              <a:gd name="T104" fmla="*/ 98987 w 209"/>
              <a:gd name="T105" fmla="*/ 496401 h 580"/>
              <a:gd name="T106" fmla="*/ 149855 w 209"/>
              <a:gd name="T107" fmla="*/ 487483 h 580"/>
              <a:gd name="T108" fmla="*/ 208972 w 209"/>
              <a:gd name="T109" fmla="*/ 518694 h 580"/>
              <a:gd name="T110" fmla="*/ 258466 w 209"/>
              <a:gd name="T111" fmla="*/ 579629 h 580"/>
              <a:gd name="T112" fmla="*/ 285962 w 209"/>
              <a:gd name="T113" fmla="*/ 662858 h 580"/>
              <a:gd name="T114" fmla="*/ 273589 w 209"/>
              <a:gd name="T115" fmla="*/ 746087 h 580"/>
              <a:gd name="T116" fmla="*/ 237844 w 209"/>
              <a:gd name="T117" fmla="*/ 815940 h 580"/>
              <a:gd name="T118" fmla="*/ 184226 w 209"/>
              <a:gd name="T119" fmla="*/ 856068 h 5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09" h="580">
                <a:moveTo>
                  <a:pt x="61" y="0"/>
                </a:moveTo>
                <a:lnTo>
                  <a:pt x="73" y="1"/>
                </a:lnTo>
                <a:lnTo>
                  <a:pt x="86" y="4"/>
                </a:lnTo>
                <a:lnTo>
                  <a:pt x="99" y="9"/>
                </a:lnTo>
                <a:lnTo>
                  <a:pt x="114" y="16"/>
                </a:lnTo>
                <a:lnTo>
                  <a:pt x="127" y="26"/>
                </a:lnTo>
                <a:lnTo>
                  <a:pt x="141" y="39"/>
                </a:lnTo>
                <a:lnTo>
                  <a:pt x="151" y="55"/>
                </a:lnTo>
                <a:lnTo>
                  <a:pt x="160" y="73"/>
                </a:lnTo>
                <a:lnTo>
                  <a:pt x="168" y="93"/>
                </a:lnTo>
                <a:lnTo>
                  <a:pt x="172" y="115"/>
                </a:lnTo>
                <a:lnTo>
                  <a:pt x="172" y="137"/>
                </a:lnTo>
                <a:lnTo>
                  <a:pt x="169" y="158"/>
                </a:lnTo>
                <a:lnTo>
                  <a:pt x="164" y="177"/>
                </a:lnTo>
                <a:lnTo>
                  <a:pt x="156" y="194"/>
                </a:lnTo>
                <a:lnTo>
                  <a:pt x="146" y="211"/>
                </a:lnTo>
                <a:lnTo>
                  <a:pt x="135" y="222"/>
                </a:lnTo>
                <a:lnTo>
                  <a:pt x="123" y="234"/>
                </a:lnTo>
                <a:lnTo>
                  <a:pt x="111" y="242"/>
                </a:lnTo>
                <a:lnTo>
                  <a:pt x="99" y="249"/>
                </a:lnTo>
                <a:lnTo>
                  <a:pt x="89" y="251"/>
                </a:lnTo>
                <a:lnTo>
                  <a:pt x="78" y="251"/>
                </a:lnTo>
                <a:lnTo>
                  <a:pt x="66" y="250"/>
                </a:lnTo>
                <a:lnTo>
                  <a:pt x="54" y="247"/>
                </a:lnTo>
                <a:lnTo>
                  <a:pt x="45" y="241"/>
                </a:lnTo>
                <a:lnTo>
                  <a:pt x="35" y="234"/>
                </a:lnTo>
                <a:lnTo>
                  <a:pt x="25" y="226"/>
                </a:lnTo>
                <a:lnTo>
                  <a:pt x="17" y="216"/>
                </a:lnTo>
                <a:lnTo>
                  <a:pt x="9" y="206"/>
                </a:lnTo>
                <a:lnTo>
                  <a:pt x="4" y="192"/>
                </a:lnTo>
                <a:lnTo>
                  <a:pt x="1" y="175"/>
                </a:lnTo>
                <a:lnTo>
                  <a:pt x="0" y="159"/>
                </a:lnTo>
                <a:lnTo>
                  <a:pt x="3" y="146"/>
                </a:lnTo>
                <a:lnTo>
                  <a:pt x="8" y="132"/>
                </a:lnTo>
                <a:lnTo>
                  <a:pt x="14" y="120"/>
                </a:lnTo>
                <a:lnTo>
                  <a:pt x="21" y="108"/>
                </a:lnTo>
                <a:lnTo>
                  <a:pt x="30" y="99"/>
                </a:lnTo>
                <a:lnTo>
                  <a:pt x="39" y="93"/>
                </a:lnTo>
                <a:lnTo>
                  <a:pt x="49" y="86"/>
                </a:lnTo>
                <a:lnTo>
                  <a:pt x="60" y="83"/>
                </a:lnTo>
                <a:lnTo>
                  <a:pt x="69" y="80"/>
                </a:lnTo>
                <a:lnTo>
                  <a:pt x="81" y="81"/>
                </a:lnTo>
                <a:lnTo>
                  <a:pt x="95" y="84"/>
                </a:lnTo>
                <a:lnTo>
                  <a:pt x="107" y="89"/>
                </a:lnTo>
                <a:lnTo>
                  <a:pt x="122" y="98"/>
                </a:lnTo>
                <a:lnTo>
                  <a:pt x="136" y="108"/>
                </a:lnTo>
                <a:lnTo>
                  <a:pt x="149" y="121"/>
                </a:lnTo>
                <a:lnTo>
                  <a:pt x="160" y="136"/>
                </a:lnTo>
                <a:lnTo>
                  <a:pt x="169" y="155"/>
                </a:lnTo>
                <a:lnTo>
                  <a:pt x="177" y="174"/>
                </a:lnTo>
                <a:lnTo>
                  <a:pt x="180" y="195"/>
                </a:lnTo>
                <a:lnTo>
                  <a:pt x="181" y="217"/>
                </a:lnTo>
                <a:lnTo>
                  <a:pt x="178" y="239"/>
                </a:lnTo>
                <a:lnTo>
                  <a:pt x="173" y="257"/>
                </a:lnTo>
                <a:lnTo>
                  <a:pt x="164" y="275"/>
                </a:lnTo>
                <a:lnTo>
                  <a:pt x="155" y="292"/>
                </a:lnTo>
                <a:lnTo>
                  <a:pt x="143" y="304"/>
                </a:lnTo>
                <a:lnTo>
                  <a:pt x="131" y="316"/>
                </a:lnTo>
                <a:lnTo>
                  <a:pt x="120" y="324"/>
                </a:lnTo>
                <a:lnTo>
                  <a:pt x="107" y="330"/>
                </a:lnTo>
                <a:lnTo>
                  <a:pt x="98" y="333"/>
                </a:lnTo>
                <a:lnTo>
                  <a:pt x="86" y="332"/>
                </a:lnTo>
                <a:lnTo>
                  <a:pt x="74" y="331"/>
                </a:lnTo>
                <a:lnTo>
                  <a:pt x="63" y="329"/>
                </a:lnTo>
                <a:lnTo>
                  <a:pt x="53" y="322"/>
                </a:lnTo>
                <a:lnTo>
                  <a:pt x="43" y="316"/>
                </a:lnTo>
                <a:lnTo>
                  <a:pt x="33" y="308"/>
                </a:lnTo>
                <a:lnTo>
                  <a:pt x="25" y="297"/>
                </a:lnTo>
                <a:lnTo>
                  <a:pt x="18" y="287"/>
                </a:lnTo>
                <a:lnTo>
                  <a:pt x="12" y="272"/>
                </a:lnTo>
                <a:lnTo>
                  <a:pt x="10" y="256"/>
                </a:lnTo>
                <a:lnTo>
                  <a:pt x="9" y="239"/>
                </a:lnTo>
                <a:lnTo>
                  <a:pt x="12" y="226"/>
                </a:lnTo>
                <a:lnTo>
                  <a:pt x="16" y="212"/>
                </a:lnTo>
                <a:lnTo>
                  <a:pt x="22" y="201"/>
                </a:lnTo>
                <a:lnTo>
                  <a:pt x="30" y="189"/>
                </a:lnTo>
                <a:lnTo>
                  <a:pt x="38" y="181"/>
                </a:lnTo>
                <a:lnTo>
                  <a:pt x="48" y="174"/>
                </a:lnTo>
                <a:lnTo>
                  <a:pt x="58" y="168"/>
                </a:lnTo>
                <a:lnTo>
                  <a:pt x="69" y="165"/>
                </a:lnTo>
                <a:lnTo>
                  <a:pt x="78" y="162"/>
                </a:lnTo>
                <a:lnTo>
                  <a:pt x="90" y="163"/>
                </a:lnTo>
                <a:lnTo>
                  <a:pt x="103" y="165"/>
                </a:lnTo>
                <a:lnTo>
                  <a:pt x="118" y="171"/>
                </a:lnTo>
                <a:lnTo>
                  <a:pt x="131" y="179"/>
                </a:lnTo>
                <a:lnTo>
                  <a:pt x="145" y="188"/>
                </a:lnTo>
                <a:lnTo>
                  <a:pt x="158" y="201"/>
                </a:lnTo>
                <a:lnTo>
                  <a:pt x="168" y="216"/>
                </a:lnTo>
                <a:lnTo>
                  <a:pt x="177" y="235"/>
                </a:lnTo>
                <a:lnTo>
                  <a:pt x="185" y="254"/>
                </a:lnTo>
                <a:lnTo>
                  <a:pt x="189" y="277"/>
                </a:lnTo>
                <a:lnTo>
                  <a:pt x="190" y="299"/>
                </a:lnTo>
                <a:lnTo>
                  <a:pt x="186" y="320"/>
                </a:lnTo>
                <a:lnTo>
                  <a:pt x="181" y="339"/>
                </a:lnTo>
                <a:lnTo>
                  <a:pt x="174" y="356"/>
                </a:lnTo>
                <a:lnTo>
                  <a:pt x="163" y="373"/>
                </a:lnTo>
                <a:lnTo>
                  <a:pt x="152" y="384"/>
                </a:lnTo>
                <a:lnTo>
                  <a:pt x="140" y="396"/>
                </a:lnTo>
                <a:lnTo>
                  <a:pt x="128" y="404"/>
                </a:lnTo>
                <a:lnTo>
                  <a:pt x="116" y="411"/>
                </a:lnTo>
                <a:lnTo>
                  <a:pt x="106" y="413"/>
                </a:lnTo>
                <a:lnTo>
                  <a:pt x="95" y="413"/>
                </a:lnTo>
                <a:lnTo>
                  <a:pt x="84" y="412"/>
                </a:lnTo>
                <a:lnTo>
                  <a:pt x="71" y="409"/>
                </a:lnTo>
                <a:lnTo>
                  <a:pt x="62" y="403"/>
                </a:lnTo>
                <a:lnTo>
                  <a:pt x="52" y="396"/>
                </a:lnTo>
                <a:lnTo>
                  <a:pt x="42" y="388"/>
                </a:lnTo>
                <a:lnTo>
                  <a:pt x="34" y="379"/>
                </a:lnTo>
                <a:lnTo>
                  <a:pt x="27" y="369"/>
                </a:lnTo>
                <a:lnTo>
                  <a:pt x="22" y="354"/>
                </a:lnTo>
                <a:lnTo>
                  <a:pt x="18" y="337"/>
                </a:lnTo>
                <a:lnTo>
                  <a:pt x="19" y="321"/>
                </a:lnTo>
                <a:lnTo>
                  <a:pt x="20" y="308"/>
                </a:lnTo>
                <a:lnTo>
                  <a:pt x="25" y="294"/>
                </a:lnTo>
                <a:lnTo>
                  <a:pt x="31" y="282"/>
                </a:lnTo>
                <a:lnTo>
                  <a:pt x="38" y="269"/>
                </a:lnTo>
                <a:lnTo>
                  <a:pt x="47" y="261"/>
                </a:lnTo>
                <a:lnTo>
                  <a:pt x="56" y="254"/>
                </a:lnTo>
                <a:lnTo>
                  <a:pt x="67" y="248"/>
                </a:lnTo>
                <a:lnTo>
                  <a:pt x="77" y="245"/>
                </a:lnTo>
                <a:lnTo>
                  <a:pt x="88" y="242"/>
                </a:lnTo>
                <a:lnTo>
                  <a:pt x="98" y="243"/>
                </a:lnTo>
                <a:lnTo>
                  <a:pt x="112" y="246"/>
                </a:lnTo>
                <a:lnTo>
                  <a:pt x="124" y="251"/>
                </a:lnTo>
                <a:lnTo>
                  <a:pt x="139" y="261"/>
                </a:lnTo>
                <a:lnTo>
                  <a:pt x="153" y="273"/>
                </a:lnTo>
                <a:lnTo>
                  <a:pt x="166" y="286"/>
                </a:lnTo>
                <a:lnTo>
                  <a:pt x="177" y="302"/>
                </a:lnTo>
                <a:lnTo>
                  <a:pt x="186" y="320"/>
                </a:lnTo>
                <a:lnTo>
                  <a:pt x="195" y="342"/>
                </a:lnTo>
                <a:lnTo>
                  <a:pt x="198" y="364"/>
                </a:lnTo>
                <a:lnTo>
                  <a:pt x="199" y="385"/>
                </a:lnTo>
                <a:lnTo>
                  <a:pt x="195" y="406"/>
                </a:lnTo>
                <a:lnTo>
                  <a:pt x="189" y="425"/>
                </a:lnTo>
                <a:lnTo>
                  <a:pt x="182" y="441"/>
                </a:lnTo>
                <a:lnTo>
                  <a:pt x="171" y="457"/>
                </a:lnTo>
                <a:lnTo>
                  <a:pt x="160" y="471"/>
                </a:lnTo>
                <a:lnTo>
                  <a:pt x="148" y="482"/>
                </a:lnTo>
                <a:lnTo>
                  <a:pt x="136" y="491"/>
                </a:lnTo>
                <a:lnTo>
                  <a:pt x="124" y="496"/>
                </a:lnTo>
                <a:lnTo>
                  <a:pt x="113" y="499"/>
                </a:lnTo>
                <a:lnTo>
                  <a:pt x="104" y="498"/>
                </a:lnTo>
                <a:lnTo>
                  <a:pt x="92" y="495"/>
                </a:lnTo>
                <a:lnTo>
                  <a:pt x="81" y="491"/>
                </a:lnTo>
                <a:lnTo>
                  <a:pt x="71" y="484"/>
                </a:lnTo>
                <a:lnTo>
                  <a:pt x="61" y="478"/>
                </a:lnTo>
                <a:lnTo>
                  <a:pt x="50" y="468"/>
                </a:lnTo>
                <a:lnTo>
                  <a:pt x="43" y="457"/>
                </a:lnTo>
                <a:lnTo>
                  <a:pt x="35" y="447"/>
                </a:lnTo>
                <a:lnTo>
                  <a:pt x="30" y="433"/>
                </a:lnTo>
                <a:lnTo>
                  <a:pt x="28" y="420"/>
                </a:lnTo>
                <a:lnTo>
                  <a:pt x="28" y="407"/>
                </a:lnTo>
                <a:lnTo>
                  <a:pt x="28" y="394"/>
                </a:lnTo>
                <a:lnTo>
                  <a:pt x="33" y="381"/>
                </a:lnTo>
                <a:lnTo>
                  <a:pt x="38" y="369"/>
                </a:lnTo>
                <a:lnTo>
                  <a:pt x="44" y="360"/>
                </a:lnTo>
                <a:lnTo>
                  <a:pt x="53" y="349"/>
                </a:lnTo>
                <a:lnTo>
                  <a:pt x="61" y="341"/>
                </a:lnTo>
                <a:lnTo>
                  <a:pt x="72" y="334"/>
                </a:lnTo>
                <a:lnTo>
                  <a:pt x="84" y="330"/>
                </a:lnTo>
                <a:lnTo>
                  <a:pt x="95" y="328"/>
                </a:lnTo>
                <a:lnTo>
                  <a:pt x="109" y="328"/>
                </a:lnTo>
                <a:lnTo>
                  <a:pt x="123" y="332"/>
                </a:lnTo>
                <a:lnTo>
                  <a:pt x="138" y="338"/>
                </a:lnTo>
                <a:lnTo>
                  <a:pt x="152" y="349"/>
                </a:lnTo>
                <a:lnTo>
                  <a:pt x="164" y="359"/>
                </a:lnTo>
                <a:lnTo>
                  <a:pt x="178" y="374"/>
                </a:lnTo>
                <a:lnTo>
                  <a:pt x="188" y="390"/>
                </a:lnTo>
                <a:lnTo>
                  <a:pt x="197" y="407"/>
                </a:lnTo>
                <a:lnTo>
                  <a:pt x="203" y="426"/>
                </a:lnTo>
                <a:lnTo>
                  <a:pt x="208" y="446"/>
                </a:lnTo>
                <a:lnTo>
                  <a:pt x="208" y="465"/>
                </a:lnTo>
                <a:lnTo>
                  <a:pt x="205" y="483"/>
                </a:lnTo>
                <a:lnTo>
                  <a:pt x="199" y="502"/>
                </a:lnTo>
                <a:lnTo>
                  <a:pt x="193" y="520"/>
                </a:lnTo>
                <a:lnTo>
                  <a:pt x="183" y="536"/>
                </a:lnTo>
                <a:lnTo>
                  <a:pt x="173" y="549"/>
                </a:lnTo>
                <a:lnTo>
                  <a:pt x="160" y="560"/>
                </a:lnTo>
                <a:lnTo>
                  <a:pt x="148" y="569"/>
                </a:lnTo>
                <a:lnTo>
                  <a:pt x="134" y="576"/>
                </a:lnTo>
                <a:lnTo>
                  <a:pt x="121" y="579"/>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8" name="Line 32"/>
          <p:cNvSpPr>
            <a:spLocks noChangeShapeType="1"/>
          </p:cNvSpPr>
          <p:nvPr/>
        </p:nvSpPr>
        <p:spPr bwMode="auto">
          <a:xfrm flipH="1" flipV="1">
            <a:off x="1781175" y="3317875"/>
            <a:ext cx="490538" cy="142875"/>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69" name="Line 33"/>
          <p:cNvSpPr>
            <a:spLocks noChangeShapeType="1"/>
          </p:cNvSpPr>
          <p:nvPr/>
        </p:nvSpPr>
        <p:spPr bwMode="auto">
          <a:xfrm flipH="1" flipV="1">
            <a:off x="1979613" y="3122613"/>
            <a:ext cx="93662" cy="547687"/>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70" name="Freeform 34"/>
          <p:cNvSpPr>
            <a:spLocks/>
          </p:cNvSpPr>
          <p:nvPr/>
        </p:nvSpPr>
        <p:spPr bwMode="auto">
          <a:xfrm>
            <a:off x="1000125" y="3157538"/>
            <a:ext cx="798513" cy="311150"/>
          </a:xfrm>
          <a:custGeom>
            <a:avLst/>
            <a:gdLst>
              <a:gd name="T0" fmla="*/ 5507 w 580"/>
              <a:gd name="T1" fmla="*/ 128033 h 209"/>
              <a:gd name="T2" fmla="*/ 35795 w 580"/>
              <a:gd name="T3" fmla="*/ 189072 h 209"/>
              <a:gd name="T4" fmla="*/ 100502 w 580"/>
              <a:gd name="T5" fmla="*/ 238201 h 209"/>
              <a:gd name="T6" fmla="*/ 188614 w 580"/>
              <a:gd name="T7" fmla="*/ 256066 h 209"/>
              <a:gd name="T8" fmla="*/ 267089 w 580"/>
              <a:gd name="T9" fmla="*/ 232246 h 209"/>
              <a:gd name="T10" fmla="*/ 322159 w 580"/>
              <a:gd name="T11" fmla="*/ 183117 h 209"/>
              <a:gd name="T12" fmla="*/ 345563 w 580"/>
              <a:gd name="T13" fmla="*/ 132499 h 209"/>
              <a:gd name="T14" fmla="*/ 340056 w 580"/>
              <a:gd name="T15" fmla="*/ 80393 h 209"/>
              <a:gd name="T16" fmla="*/ 311145 w 580"/>
              <a:gd name="T17" fmla="*/ 37219 h 209"/>
              <a:gd name="T18" fmla="*/ 264335 w 580"/>
              <a:gd name="T19" fmla="*/ 5955 h 209"/>
              <a:gd name="T20" fmla="*/ 201005 w 580"/>
              <a:gd name="T21" fmla="*/ 4466 h 209"/>
              <a:gd name="T22" fmla="*/ 148689 w 580"/>
              <a:gd name="T23" fmla="*/ 31264 h 209"/>
              <a:gd name="T24" fmla="*/ 118400 w 580"/>
              <a:gd name="T25" fmla="*/ 72949 h 209"/>
              <a:gd name="T26" fmla="*/ 111516 w 580"/>
              <a:gd name="T27" fmla="*/ 120589 h 209"/>
              <a:gd name="T28" fmla="*/ 134921 w 580"/>
              <a:gd name="T29" fmla="*/ 181628 h 209"/>
              <a:gd name="T30" fmla="*/ 187238 w 580"/>
              <a:gd name="T31" fmla="*/ 238201 h 209"/>
              <a:gd name="T32" fmla="*/ 268466 w 580"/>
              <a:gd name="T33" fmla="*/ 267976 h 209"/>
              <a:gd name="T34" fmla="*/ 353824 w 580"/>
              <a:gd name="T35" fmla="*/ 257555 h 209"/>
              <a:gd name="T36" fmla="*/ 418531 w 580"/>
              <a:gd name="T37" fmla="*/ 212892 h 209"/>
              <a:gd name="T38" fmla="*/ 454326 w 580"/>
              <a:gd name="T39" fmla="*/ 159297 h 209"/>
              <a:gd name="T40" fmla="*/ 455703 w 580"/>
              <a:gd name="T41" fmla="*/ 110168 h 209"/>
              <a:gd name="T42" fmla="*/ 435052 w 580"/>
              <a:gd name="T43" fmla="*/ 64017 h 209"/>
              <a:gd name="T44" fmla="*/ 395126 w 580"/>
              <a:gd name="T45" fmla="*/ 26798 h 209"/>
              <a:gd name="T46" fmla="*/ 329042 w 580"/>
              <a:gd name="T47" fmla="*/ 13399 h 209"/>
              <a:gd name="T48" fmla="*/ 276726 w 580"/>
              <a:gd name="T49" fmla="*/ 32753 h 209"/>
              <a:gd name="T50" fmla="*/ 239554 w 580"/>
              <a:gd name="T51" fmla="*/ 71460 h 209"/>
              <a:gd name="T52" fmla="*/ 223033 w 580"/>
              <a:gd name="T53" fmla="*/ 116123 h 209"/>
              <a:gd name="T54" fmla="*/ 235424 w 580"/>
              <a:gd name="T55" fmla="*/ 175673 h 209"/>
              <a:gd name="T56" fmla="*/ 276726 w 580"/>
              <a:gd name="T57" fmla="*/ 235223 h 209"/>
              <a:gd name="T58" fmla="*/ 349694 w 580"/>
              <a:gd name="T59" fmla="*/ 275420 h 209"/>
              <a:gd name="T60" fmla="*/ 440559 w 580"/>
              <a:gd name="T61" fmla="*/ 276909 h 209"/>
              <a:gd name="T62" fmla="*/ 513526 w 580"/>
              <a:gd name="T63" fmla="*/ 242667 h 209"/>
              <a:gd name="T64" fmla="*/ 556206 w 580"/>
              <a:gd name="T65" fmla="*/ 190561 h 209"/>
              <a:gd name="T66" fmla="*/ 568596 w 580"/>
              <a:gd name="T67" fmla="*/ 141432 h 209"/>
              <a:gd name="T68" fmla="*/ 554829 w 580"/>
              <a:gd name="T69" fmla="*/ 92303 h 209"/>
              <a:gd name="T70" fmla="*/ 521787 w 580"/>
              <a:gd name="T71" fmla="*/ 50618 h 209"/>
              <a:gd name="T72" fmla="*/ 463964 w 580"/>
              <a:gd name="T73" fmla="*/ 26798 h 209"/>
              <a:gd name="T74" fmla="*/ 404763 w 580"/>
              <a:gd name="T75" fmla="*/ 37219 h 209"/>
              <a:gd name="T76" fmla="*/ 359331 w 580"/>
              <a:gd name="T77" fmla="*/ 69972 h 209"/>
              <a:gd name="T78" fmla="*/ 337303 w 580"/>
              <a:gd name="T79" fmla="*/ 114634 h 209"/>
              <a:gd name="T80" fmla="*/ 338680 w 580"/>
              <a:gd name="T81" fmla="*/ 166741 h 209"/>
              <a:gd name="T82" fmla="*/ 375852 w 580"/>
              <a:gd name="T83" fmla="*/ 227780 h 209"/>
              <a:gd name="T84" fmla="*/ 440559 w 580"/>
              <a:gd name="T85" fmla="*/ 276909 h 209"/>
              <a:gd name="T86" fmla="*/ 530047 w 580"/>
              <a:gd name="T87" fmla="*/ 296262 h 209"/>
              <a:gd name="T88" fmla="*/ 607145 w 580"/>
              <a:gd name="T89" fmla="*/ 270954 h 209"/>
              <a:gd name="T90" fmla="*/ 663592 w 580"/>
              <a:gd name="T91" fmla="*/ 220336 h 209"/>
              <a:gd name="T92" fmla="*/ 686997 w 580"/>
              <a:gd name="T93" fmla="*/ 168229 h 209"/>
              <a:gd name="T94" fmla="*/ 675983 w 580"/>
              <a:gd name="T95" fmla="*/ 120589 h 209"/>
              <a:gd name="T96" fmla="*/ 644317 w 580"/>
              <a:gd name="T97" fmla="*/ 74438 h 209"/>
              <a:gd name="T98" fmla="*/ 596131 w 580"/>
              <a:gd name="T99" fmla="*/ 44663 h 209"/>
              <a:gd name="T100" fmla="*/ 542438 w 580"/>
              <a:gd name="T101" fmla="*/ 41685 h 209"/>
              <a:gd name="T102" fmla="*/ 495629 w 580"/>
              <a:gd name="T103" fmla="*/ 65505 h 209"/>
              <a:gd name="T104" fmla="*/ 459833 w 580"/>
              <a:gd name="T105" fmla="*/ 107190 h 209"/>
              <a:gd name="T106" fmla="*/ 451573 w 580"/>
              <a:gd name="T107" fmla="*/ 162274 h 209"/>
              <a:gd name="T108" fmla="*/ 480485 w 580"/>
              <a:gd name="T109" fmla="*/ 226291 h 209"/>
              <a:gd name="T110" fmla="*/ 536931 w 580"/>
              <a:gd name="T111" fmla="*/ 279886 h 209"/>
              <a:gd name="T112" fmla="*/ 614029 w 580"/>
              <a:gd name="T113" fmla="*/ 309661 h 209"/>
              <a:gd name="T114" fmla="*/ 691127 w 580"/>
              <a:gd name="T115" fmla="*/ 296262 h 209"/>
              <a:gd name="T116" fmla="*/ 755834 w 580"/>
              <a:gd name="T117" fmla="*/ 257555 h 209"/>
              <a:gd name="T118" fmla="*/ 793006 w 580"/>
              <a:gd name="T119" fmla="*/ 199493 h 20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80" h="209">
                <a:moveTo>
                  <a:pt x="0" y="61"/>
                </a:moveTo>
                <a:lnTo>
                  <a:pt x="1" y="73"/>
                </a:lnTo>
                <a:lnTo>
                  <a:pt x="4" y="86"/>
                </a:lnTo>
                <a:lnTo>
                  <a:pt x="9" y="99"/>
                </a:lnTo>
                <a:lnTo>
                  <a:pt x="16" y="114"/>
                </a:lnTo>
                <a:lnTo>
                  <a:pt x="26" y="127"/>
                </a:lnTo>
                <a:lnTo>
                  <a:pt x="39" y="141"/>
                </a:lnTo>
                <a:lnTo>
                  <a:pt x="55" y="151"/>
                </a:lnTo>
                <a:lnTo>
                  <a:pt x="73" y="160"/>
                </a:lnTo>
                <a:lnTo>
                  <a:pt x="93" y="168"/>
                </a:lnTo>
                <a:lnTo>
                  <a:pt x="115" y="172"/>
                </a:lnTo>
                <a:lnTo>
                  <a:pt x="137" y="172"/>
                </a:lnTo>
                <a:lnTo>
                  <a:pt x="158" y="169"/>
                </a:lnTo>
                <a:lnTo>
                  <a:pt x="177" y="164"/>
                </a:lnTo>
                <a:lnTo>
                  <a:pt x="194" y="156"/>
                </a:lnTo>
                <a:lnTo>
                  <a:pt x="211" y="146"/>
                </a:lnTo>
                <a:lnTo>
                  <a:pt x="222" y="135"/>
                </a:lnTo>
                <a:lnTo>
                  <a:pt x="234" y="123"/>
                </a:lnTo>
                <a:lnTo>
                  <a:pt x="242" y="111"/>
                </a:lnTo>
                <a:lnTo>
                  <a:pt x="249" y="99"/>
                </a:lnTo>
                <a:lnTo>
                  <a:pt x="251" y="89"/>
                </a:lnTo>
                <a:lnTo>
                  <a:pt x="251" y="78"/>
                </a:lnTo>
                <a:lnTo>
                  <a:pt x="250" y="66"/>
                </a:lnTo>
                <a:lnTo>
                  <a:pt x="247" y="54"/>
                </a:lnTo>
                <a:lnTo>
                  <a:pt x="241" y="45"/>
                </a:lnTo>
                <a:lnTo>
                  <a:pt x="234" y="35"/>
                </a:lnTo>
                <a:lnTo>
                  <a:pt x="226" y="25"/>
                </a:lnTo>
                <a:lnTo>
                  <a:pt x="216" y="17"/>
                </a:lnTo>
                <a:lnTo>
                  <a:pt x="206" y="9"/>
                </a:lnTo>
                <a:lnTo>
                  <a:pt x="192" y="4"/>
                </a:lnTo>
                <a:lnTo>
                  <a:pt x="175" y="1"/>
                </a:lnTo>
                <a:lnTo>
                  <a:pt x="159" y="0"/>
                </a:lnTo>
                <a:lnTo>
                  <a:pt x="146" y="3"/>
                </a:lnTo>
                <a:lnTo>
                  <a:pt x="132" y="8"/>
                </a:lnTo>
                <a:lnTo>
                  <a:pt x="120" y="14"/>
                </a:lnTo>
                <a:lnTo>
                  <a:pt x="108" y="21"/>
                </a:lnTo>
                <a:lnTo>
                  <a:pt x="99" y="30"/>
                </a:lnTo>
                <a:lnTo>
                  <a:pt x="93" y="39"/>
                </a:lnTo>
                <a:lnTo>
                  <a:pt x="86" y="49"/>
                </a:lnTo>
                <a:lnTo>
                  <a:pt x="83" y="60"/>
                </a:lnTo>
                <a:lnTo>
                  <a:pt x="80" y="69"/>
                </a:lnTo>
                <a:lnTo>
                  <a:pt x="81" y="81"/>
                </a:lnTo>
                <a:lnTo>
                  <a:pt x="84" y="95"/>
                </a:lnTo>
                <a:lnTo>
                  <a:pt x="89" y="107"/>
                </a:lnTo>
                <a:lnTo>
                  <a:pt x="98" y="122"/>
                </a:lnTo>
                <a:lnTo>
                  <a:pt x="108" y="136"/>
                </a:lnTo>
                <a:lnTo>
                  <a:pt x="121" y="149"/>
                </a:lnTo>
                <a:lnTo>
                  <a:pt x="136" y="160"/>
                </a:lnTo>
                <a:lnTo>
                  <a:pt x="155" y="169"/>
                </a:lnTo>
                <a:lnTo>
                  <a:pt x="174" y="177"/>
                </a:lnTo>
                <a:lnTo>
                  <a:pt x="195" y="180"/>
                </a:lnTo>
                <a:lnTo>
                  <a:pt x="217" y="181"/>
                </a:lnTo>
                <a:lnTo>
                  <a:pt x="239" y="178"/>
                </a:lnTo>
                <a:lnTo>
                  <a:pt x="257" y="173"/>
                </a:lnTo>
                <a:lnTo>
                  <a:pt x="275" y="164"/>
                </a:lnTo>
                <a:lnTo>
                  <a:pt x="292" y="155"/>
                </a:lnTo>
                <a:lnTo>
                  <a:pt x="304" y="143"/>
                </a:lnTo>
                <a:lnTo>
                  <a:pt x="316" y="131"/>
                </a:lnTo>
                <a:lnTo>
                  <a:pt x="324" y="120"/>
                </a:lnTo>
                <a:lnTo>
                  <a:pt x="330" y="107"/>
                </a:lnTo>
                <a:lnTo>
                  <a:pt x="333" y="98"/>
                </a:lnTo>
                <a:lnTo>
                  <a:pt x="332" y="86"/>
                </a:lnTo>
                <a:lnTo>
                  <a:pt x="331" y="74"/>
                </a:lnTo>
                <a:lnTo>
                  <a:pt x="329" y="63"/>
                </a:lnTo>
                <a:lnTo>
                  <a:pt x="322" y="53"/>
                </a:lnTo>
                <a:lnTo>
                  <a:pt x="316" y="43"/>
                </a:lnTo>
                <a:lnTo>
                  <a:pt x="308" y="33"/>
                </a:lnTo>
                <a:lnTo>
                  <a:pt x="297" y="25"/>
                </a:lnTo>
                <a:lnTo>
                  <a:pt x="287" y="18"/>
                </a:lnTo>
                <a:lnTo>
                  <a:pt x="272" y="12"/>
                </a:lnTo>
                <a:lnTo>
                  <a:pt x="256" y="10"/>
                </a:lnTo>
                <a:lnTo>
                  <a:pt x="239" y="9"/>
                </a:lnTo>
                <a:lnTo>
                  <a:pt x="226" y="12"/>
                </a:lnTo>
                <a:lnTo>
                  <a:pt x="212" y="16"/>
                </a:lnTo>
                <a:lnTo>
                  <a:pt x="201" y="22"/>
                </a:lnTo>
                <a:lnTo>
                  <a:pt x="189" y="30"/>
                </a:lnTo>
                <a:lnTo>
                  <a:pt x="181" y="38"/>
                </a:lnTo>
                <a:lnTo>
                  <a:pt x="174" y="48"/>
                </a:lnTo>
                <a:lnTo>
                  <a:pt x="168" y="58"/>
                </a:lnTo>
                <a:lnTo>
                  <a:pt x="165" y="69"/>
                </a:lnTo>
                <a:lnTo>
                  <a:pt x="162" y="78"/>
                </a:lnTo>
                <a:lnTo>
                  <a:pt x="163" y="90"/>
                </a:lnTo>
                <a:lnTo>
                  <a:pt x="165" y="103"/>
                </a:lnTo>
                <a:lnTo>
                  <a:pt x="171" y="118"/>
                </a:lnTo>
                <a:lnTo>
                  <a:pt x="179" y="131"/>
                </a:lnTo>
                <a:lnTo>
                  <a:pt x="188" y="145"/>
                </a:lnTo>
                <a:lnTo>
                  <a:pt x="201" y="158"/>
                </a:lnTo>
                <a:lnTo>
                  <a:pt x="216" y="168"/>
                </a:lnTo>
                <a:lnTo>
                  <a:pt x="235" y="177"/>
                </a:lnTo>
                <a:lnTo>
                  <a:pt x="254" y="185"/>
                </a:lnTo>
                <a:lnTo>
                  <a:pt x="277" y="189"/>
                </a:lnTo>
                <a:lnTo>
                  <a:pt x="299" y="190"/>
                </a:lnTo>
                <a:lnTo>
                  <a:pt x="320" y="186"/>
                </a:lnTo>
                <a:lnTo>
                  <a:pt x="339" y="181"/>
                </a:lnTo>
                <a:lnTo>
                  <a:pt x="356" y="174"/>
                </a:lnTo>
                <a:lnTo>
                  <a:pt x="373" y="163"/>
                </a:lnTo>
                <a:lnTo>
                  <a:pt x="384" y="152"/>
                </a:lnTo>
                <a:lnTo>
                  <a:pt x="396" y="140"/>
                </a:lnTo>
                <a:lnTo>
                  <a:pt x="404" y="128"/>
                </a:lnTo>
                <a:lnTo>
                  <a:pt x="411" y="116"/>
                </a:lnTo>
                <a:lnTo>
                  <a:pt x="413" y="106"/>
                </a:lnTo>
                <a:lnTo>
                  <a:pt x="413" y="95"/>
                </a:lnTo>
                <a:lnTo>
                  <a:pt x="412" y="84"/>
                </a:lnTo>
                <a:lnTo>
                  <a:pt x="409" y="71"/>
                </a:lnTo>
                <a:lnTo>
                  <a:pt x="403" y="62"/>
                </a:lnTo>
                <a:lnTo>
                  <a:pt x="396" y="52"/>
                </a:lnTo>
                <a:lnTo>
                  <a:pt x="388" y="42"/>
                </a:lnTo>
                <a:lnTo>
                  <a:pt x="379" y="34"/>
                </a:lnTo>
                <a:lnTo>
                  <a:pt x="369" y="27"/>
                </a:lnTo>
                <a:lnTo>
                  <a:pt x="354" y="22"/>
                </a:lnTo>
                <a:lnTo>
                  <a:pt x="337" y="18"/>
                </a:lnTo>
                <a:lnTo>
                  <a:pt x="321" y="19"/>
                </a:lnTo>
                <a:lnTo>
                  <a:pt x="308" y="20"/>
                </a:lnTo>
                <a:lnTo>
                  <a:pt x="294" y="25"/>
                </a:lnTo>
                <a:lnTo>
                  <a:pt x="282" y="31"/>
                </a:lnTo>
                <a:lnTo>
                  <a:pt x="269" y="38"/>
                </a:lnTo>
                <a:lnTo>
                  <a:pt x="261" y="47"/>
                </a:lnTo>
                <a:lnTo>
                  <a:pt x="254" y="56"/>
                </a:lnTo>
                <a:lnTo>
                  <a:pt x="248" y="67"/>
                </a:lnTo>
                <a:lnTo>
                  <a:pt x="245" y="77"/>
                </a:lnTo>
                <a:lnTo>
                  <a:pt x="242" y="88"/>
                </a:lnTo>
                <a:lnTo>
                  <a:pt x="243" y="98"/>
                </a:lnTo>
                <a:lnTo>
                  <a:pt x="246" y="112"/>
                </a:lnTo>
                <a:lnTo>
                  <a:pt x="251" y="124"/>
                </a:lnTo>
                <a:lnTo>
                  <a:pt x="261" y="139"/>
                </a:lnTo>
                <a:lnTo>
                  <a:pt x="273" y="153"/>
                </a:lnTo>
                <a:lnTo>
                  <a:pt x="286" y="166"/>
                </a:lnTo>
                <a:lnTo>
                  <a:pt x="302" y="177"/>
                </a:lnTo>
                <a:lnTo>
                  <a:pt x="320" y="186"/>
                </a:lnTo>
                <a:lnTo>
                  <a:pt x="342" y="195"/>
                </a:lnTo>
                <a:lnTo>
                  <a:pt x="364" y="198"/>
                </a:lnTo>
                <a:lnTo>
                  <a:pt x="385" y="199"/>
                </a:lnTo>
                <a:lnTo>
                  <a:pt x="406" y="195"/>
                </a:lnTo>
                <a:lnTo>
                  <a:pt x="425" y="189"/>
                </a:lnTo>
                <a:lnTo>
                  <a:pt x="441" y="182"/>
                </a:lnTo>
                <a:lnTo>
                  <a:pt x="457" y="171"/>
                </a:lnTo>
                <a:lnTo>
                  <a:pt x="471" y="160"/>
                </a:lnTo>
                <a:lnTo>
                  <a:pt x="482" y="148"/>
                </a:lnTo>
                <a:lnTo>
                  <a:pt x="491" y="136"/>
                </a:lnTo>
                <a:lnTo>
                  <a:pt x="496" y="124"/>
                </a:lnTo>
                <a:lnTo>
                  <a:pt x="499" y="113"/>
                </a:lnTo>
                <a:lnTo>
                  <a:pt x="498" y="104"/>
                </a:lnTo>
                <a:lnTo>
                  <a:pt x="495" y="92"/>
                </a:lnTo>
                <a:lnTo>
                  <a:pt x="491" y="81"/>
                </a:lnTo>
                <a:lnTo>
                  <a:pt x="484" y="71"/>
                </a:lnTo>
                <a:lnTo>
                  <a:pt x="478" y="61"/>
                </a:lnTo>
                <a:lnTo>
                  <a:pt x="468" y="50"/>
                </a:lnTo>
                <a:lnTo>
                  <a:pt x="457" y="43"/>
                </a:lnTo>
                <a:lnTo>
                  <a:pt x="447" y="35"/>
                </a:lnTo>
                <a:lnTo>
                  <a:pt x="433" y="30"/>
                </a:lnTo>
                <a:lnTo>
                  <a:pt x="420" y="28"/>
                </a:lnTo>
                <a:lnTo>
                  <a:pt x="407" y="28"/>
                </a:lnTo>
                <a:lnTo>
                  <a:pt x="394" y="28"/>
                </a:lnTo>
                <a:lnTo>
                  <a:pt x="381" y="33"/>
                </a:lnTo>
                <a:lnTo>
                  <a:pt x="369" y="38"/>
                </a:lnTo>
                <a:lnTo>
                  <a:pt x="360" y="44"/>
                </a:lnTo>
                <a:lnTo>
                  <a:pt x="349" y="53"/>
                </a:lnTo>
                <a:lnTo>
                  <a:pt x="341" y="61"/>
                </a:lnTo>
                <a:lnTo>
                  <a:pt x="334" y="72"/>
                </a:lnTo>
                <a:lnTo>
                  <a:pt x="330" y="84"/>
                </a:lnTo>
                <a:lnTo>
                  <a:pt x="328" y="95"/>
                </a:lnTo>
                <a:lnTo>
                  <a:pt x="328" y="109"/>
                </a:lnTo>
                <a:lnTo>
                  <a:pt x="332" y="123"/>
                </a:lnTo>
                <a:lnTo>
                  <a:pt x="338" y="138"/>
                </a:lnTo>
                <a:lnTo>
                  <a:pt x="349" y="152"/>
                </a:lnTo>
                <a:lnTo>
                  <a:pt x="359" y="164"/>
                </a:lnTo>
                <a:lnTo>
                  <a:pt x="374" y="178"/>
                </a:lnTo>
                <a:lnTo>
                  <a:pt x="390" y="188"/>
                </a:lnTo>
                <a:lnTo>
                  <a:pt x="407" y="197"/>
                </a:lnTo>
                <a:lnTo>
                  <a:pt x="426" y="203"/>
                </a:lnTo>
                <a:lnTo>
                  <a:pt x="446" y="208"/>
                </a:lnTo>
                <a:lnTo>
                  <a:pt x="465" y="208"/>
                </a:lnTo>
                <a:lnTo>
                  <a:pt x="483" y="205"/>
                </a:lnTo>
                <a:lnTo>
                  <a:pt x="502" y="199"/>
                </a:lnTo>
                <a:lnTo>
                  <a:pt x="520" y="193"/>
                </a:lnTo>
                <a:lnTo>
                  <a:pt x="536" y="183"/>
                </a:lnTo>
                <a:lnTo>
                  <a:pt x="549" y="173"/>
                </a:lnTo>
                <a:lnTo>
                  <a:pt x="560" y="160"/>
                </a:lnTo>
                <a:lnTo>
                  <a:pt x="569" y="148"/>
                </a:lnTo>
                <a:lnTo>
                  <a:pt x="576" y="134"/>
                </a:lnTo>
                <a:lnTo>
                  <a:pt x="579" y="121"/>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1" name="Oval 35"/>
          <p:cNvSpPr>
            <a:spLocks noChangeArrowheads="1"/>
          </p:cNvSpPr>
          <p:nvPr/>
        </p:nvSpPr>
        <p:spPr bwMode="auto">
          <a:xfrm>
            <a:off x="1984375" y="3340100"/>
            <a:ext cx="107950" cy="115888"/>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14372" name="Freeform 36"/>
          <p:cNvSpPr>
            <a:spLocks/>
          </p:cNvSpPr>
          <p:nvPr/>
        </p:nvSpPr>
        <p:spPr bwMode="auto">
          <a:xfrm>
            <a:off x="2247900" y="3335338"/>
            <a:ext cx="457200" cy="201612"/>
          </a:xfrm>
          <a:custGeom>
            <a:avLst/>
            <a:gdLst>
              <a:gd name="T0" fmla="*/ 451692 w 332"/>
              <a:gd name="T1" fmla="*/ 84499 h 136"/>
              <a:gd name="T2" fmla="*/ 429658 w 332"/>
              <a:gd name="T3" fmla="*/ 41508 h 136"/>
              <a:gd name="T4" fmla="*/ 391099 w 332"/>
              <a:gd name="T5" fmla="*/ 8895 h 136"/>
              <a:gd name="T6" fmla="*/ 340146 w 332"/>
              <a:gd name="T7" fmla="*/ 2965 h 136"/>
              <a:gd name="T8" fmla="*/ 296078 w 332"/>
              <a:gd name="T9" fmla="*/ 29649 h 136"/>
              <a:gd name="T10" fmla="*/ 267159 w 332"/>
              <a:gd name="T11" fmla="*/ 69675 h 136"/>
              <a:gd name="T12" fmla="*/ 257519 w 332"/>
              <a:gd name="T13" fmla="*/ 111183 h 136"/>
              <a:gd name="T14" fmla="*/ 263028 w 332"/>
              <a:gd name="T15" fmla="*/ 148244 h 136"/>
              <a:gd name="T16" fmla="*/ 282307 w 332"/>
              <a:gd name="T17" fmla="*/ 179375 h 136"/>
              <a:gd name="T18" fmla="*/ 311227 w 332"/>
              <a:gd name="T19" fmla="*/ 198647 h 136"/>
              <a:gd name="T20" fmla="*/ 347031 w 332"/>
              <a:gd name="T21" fmla="*/ 194200 h 136"/>
              <a:gd name="T22" fmla="*/ 374573 w 332"/>
              <a:gd name="T23" fmla="*/ 170481 h 136"/>
              <a:gd name="T24" fmla="*/ 389722 w 332"/>
              <a:gd name="T25" fmla="*/ 134902 h 136"/>
              <a:gd name="T26" fmla="*/ 391099 w 332"/>
              <a:gd name="T27" fmla="*/ 99324 h 136"/>
              <a:gd name="T28" fmla="*/ 374573 w 332"/>
              <a:gd name="T29" fmla="*/ 54850 h 136"/>
              <a:gd name="T30" fmla="*/ 341523 w 332"/>
              <a:gd name="T31" fmla="*/ 16307 h 136"/>
              <a:gd name="T32" fmla="*/ 293324 w 332"/>
              <a:gd name="T33" fmla="*/ 1482 h 136"/>
              <a:gd name="T34" fmla="*/ 246502 w 332"/>
              <a:gd name="T35" fmla="*/ 16307 h 136"/>
              <a:gd name="T36" fmla="*/ 212075 w 332"/>
              <a:gd name="T37" fmla="*/ 54850 h 136"/>
              <a:gd name="T38" fmla="*/ 195549 w 332"/>
              <a:gd name="T39" fmla="*/ 99324 h 136"/>
              <a:gd name="T40" fmla="*/ 196927 w 332"/>
              <a:gd name="T41" fmla="*/ 136385 h 136"/>
              <a:gd name="T42" fmla="*/ 210698 w 332"/>
              <a:gd name="T43" fmla="*/ 170481 h 136"/>
              <a:gd name="T44" fmla="*/ 235486 w 332"/>
              <a:gd name="T45" fmla="*/ 194200 h 136"/>
              <a:gd name="T46" fmla="*/ 274045 w 332"/>
              <a:gd name="T47" fmla="*/ 198647 h 136"/>
              <a:gd name="T48" fmla="*/ 302964 w 332"/>
              <a:gd name="T49" fmla="*/ 179375 h 136"/>
              <a:gd name="T50" fmla="*/ 320866 w 332"/>
              <a:gd name="T51" fmla="*/ 146762 h 136"/>
              <a:gd name="T52" fmla="*/ 327752 w 332"/>
              <a:gd name="T53" fmla="*/ 112666 h 136"/>
              <a:gd name="T54" fmla="*/ 318112 w 332"/>
              <a:gd name="T55" fmla="*/ 68192 h 136"/>
              <a:gd name="T56" fmla="*/ 290570 w 332"/>
              <a:gd name="T57" fmla="*/ 28166 h 136"/>
              <a:gd name="T58" fmla="*/ 247880 w 332"/>
              <a:gd name="T59" fmla="*/ 2965 h 136"/>
              <a:gd name="T60" fmla="*/ 196927 w 332"/>
              <a:gd name="T61" fmla="*/ 8895 h 136"/>
              <a:gd name="T62" fmla="*/ 158367 w 332"/>
              <a:gd name="T63" fmla="*/ 41508 h 136"/>
              <a:gd name="T64" fmla="*/ 136334 w 332"/>
              <a:gd name="T65" fmla="*/ 84499 h 136"/>
              <a:gd name="T66" fmla="*/ 132202 w 332"/>
              <a:gd name="T67" fmla="*/ 123043 h 136"/>
              <a:gd name="T68" fmla="*/ 141842 w 332"/>
              <a:gd name="T69" fmla="*/ 158621 h 136"/>
              <a:gd name="T70" fmla="*/ 163876 w 332"/>
              <a:gd name="T71" fmla="*/ 188270 h 136"/>
              <a:gd name="T72" fmla="*/ 196927 w 332"/>
              <a:gd name="T73" fmla="*/ 200130 h 136"/>
              <a:gd name="T74" fmla="*/ 229977 w 332"/>
              <a:gd name="T75" fmla="*/ 188270 h 136"/>
              <a:gd name="T76" fmla="*/ 253388 w 332"/>
              <a:gd name="T77" fmla="*/ 158621 h 136"/>
              <a:gd name="T78" fmla="*/ 263028 w 332"/>
              <a:gd name="T79" fmla="*/ 123043 h 136"/>
              <a:gd name="T80" fmla="*/ 260273 w 332"/>
              <a:gd name="T81" fmla="*/ 84499 h 136"/>
              <a:gd name="T82" fmla="*/ 235486 w 332"/>
              <a:gd name="T83" fmla="*/ 41508 h 136"/>
              <a:gd name="T84" fmla="*/ 196927 w 332"/>
              <a:gd name="T85" fmla="*/ 8895 h 136"/>
              <a:gd name="T86" fmla="*/ 144596 w 332"/>
              <a:gd name="T87" fmla="*/ 2965 h 136"/>
              <a:gd name="T88" fmla="*/ 103283 w 332"/>
              <a:gd name="T89" fmla="*/ 29649 h 136"/>
              <a:gd name="T90" fmla="*/ 72987 w 332"/>
              <a:gd name="T91" fmla="*/ 71157 h 136"/>
              <a:gd name="T92" fmla="*/ 63347 w 332"/>
              <a:gd name="T93" fmla="*/ 112666 h 136"/>
              <a:gd name="T94" fmla="*/ 71610 w 332"/>
              <a:gd name="T95" fmla="*/ 146762 h 136"/>
              <a:gd name="T96" fmla="*/ 92266 w 332"/>
              <a:gd name="T97" fmla="*/ 179375 h 136"/>
              <a:gd name="T98" fmla="*/ 121186 w 332"/>
              <a:gd name="T99" fmla="*/ 197165 h 136"/>
              <a:gd name="T100" fmla="*/ 151482 w 332"/>
              <a:gd name="T101" fmla="*/ 195682 h 136"/>
              <a:gd name="T102" fmla="*/ 177647 w 332"/>
              <a:gd name="T103" fmla="*/ 173446 h 136"/>
              <a:gd name="T104" fmla="*/ 195549 w 332"/>
              <a:gd name="T105" fmla="*/ 139349 h 136"/>
              <a:gd name="T106" fmla="*/ 196927 w 332"/>
              <a:gd name="T107" fmla="*/ 96359 h 136"/>
              <a:gd name="T108" fmla="*/ 177647 w 332"/>
              <a:gd name="T109" fmla="*/ 51885 h 136"/>
              <a:gd name="T110" fmla="*/ 141842 w 332"/>
              <a:gd name="T111" fmla="*/ 16307 h 136"/>
              <a:gd name="T112" fmla="*/ 96398 w 332"/>
              <a:gd name="T113" fmla="*/ 0 h 136"/>
              <a:gd name="T114" fmla="*/ 53707 w 332"/>
              <a:gd name="T115" fmla="*/ 16307 h 136"/>
              <a:gd name="T116" fmla="*/ 20657 w 332"/>
              <a:gd name="T117" fmla="*/ 51885 h 136"/>
              <a:gd name="T118" fmla="*/ 1377 w 332"/>
              <a:gd name="T119" fmla="*/ 97841 h 1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32" h="136">
                <a:moveTo>
                  <a:pt x="331" y="76"/>
                </a:moveTo>
                <a:lnTo>
                  <a:pt x="330" y="67"/>
                </a:lnTo>
                <a:lnTo>
                  <a:pt x="328" y="57"/>
                </a:lnTo>
                <a:lnTo>
                  <a:pt x="324" y="47"/>
                </a:lnTo>
                <a:lnTo>
                  <a:pt x="318" y="37"/>
                </a:lnTo>
                <a:lnTo>
                  <a:pt x="312" y="28"/>
                </a:lnTo>
                <a:lnTo>
                  <a:pt x="304" y="19"/>
                </a:lnTo>
                <a:lnTo>
                  <a:pt x="294" y="11"/>
                </a:lnTo>
                <a:lnTo>
                  <a:pt x="284" y="6"/>
                </a:lnTo>
                <a:lnTo>
                  <a:pt x="272" y="2"/>
                </a:lnTo>
                <a:lnTo>
                  <a:pt x="260" y="1"/>
                </a:lnTo>
                <a:lnTo>
                  <a:pt x="247" y="2"/>
                </a:lnTo>
                <a:lnTo>
                  <a:pt x="235" y="6"/>
                </a:lnTo>
                <a:lnTo>
                  <a:pt x="225" y="11"/>
                </a:lnTo>
                <a:lnTo>
                  <a:pt x="215" y="20"/>
                </a:lnTo>
                <a:lnTo>
                  <a:pt x="207" y="28"/>
                </a:lnTo>
                <a:lnTo>
                  <a:pt x="201" y="37"/>
                </a:lnTo>
                <a:lnTo>
                  <a:pt x="194" y="47"/>
                </a:lnTo>
                <a:lnTo>
                  <a:pt x="191" y="57"/>
                </a:lnTo>
                <a:lnTo>
                  <a:pt x="188" y="67"/>
                </a:lnTo>
                <a:lnTo>
                  <a:pt x="187" y="75"/>
                </a:lnTo>
                <a:lnTo>
                  <a:pt x="188" y="83"/>
                </a:lnTo>
                <a:lnTo>
                  <a:pt x="189" y="92"/>
                </a:lnTo>
                <a:lnTo>
                  <a:pt x="191" y="100"/>
                </a:lnTo>
                <a:lnTo>
                  <a:pt x="196" y="107"/>
                </a:lnTo>
                <a:lnTo>
                  <a:pt x="200" y="115"/>
                </a:lnTo>
                <a:lnTo>
                  <a:pt x="205" y="121"/>
                </a:lnTo>
                <a:lnTo>
                  <a:pt x="211" y="127"/>
                </a:lnTo>
                <a:lnTo>
                  <a:pt x="217" y="131"/>
                </a:lnTo>
                <a:lnTo>
                  <a:pt x="226" y="134"/>
                </a:lnTo>
                <a:lnTo>
                  <a:pt x="235" y="135"/>
                </a:lnTo>
                <a:lnTo>
                  <a:pt x="245" y="134"/>
                </a:lnTo>
                <a:lnTo>
                  <a:pt x="252" y="131"/>
                </a:lnTo>
                <a:lnTo>
                  <a:pt x="260" y="127"/>
                </a:lnTo>
                <a:lnTo>
                  <a:pt x="266" y="121"/>
                </a:lnTo>
                <a:lnTo>
                  <a:pt x="272" y="115"/>
                </a:lnTo>
                <a:lnTo>
                  <a:pt x="276" y="107"/>
                </a:lnTo>
                <a:lnTo>
                  <a:pt x="280" y="99"/>
                </a:lnTo>
                <a:lnTo>
                  <a:pt x="283" y="91"/>
                </a:lnTo>
                <a:lnTo>
                  <a:pt x="284" y="83"/>
                </a:lnTo>
                <a:lnTo>
                  <a:pt x="285" y="76"/>
                </a:lnTo>
                <a:lnTo>
                  <a:pt x="284" y="67"/>
                </a:lnTo>
                <a:lnTo>
                  <a:pt x="282" y="57"/>
                </a:lnTo>
                <a:lnTo>
                  <a:pt x="278" y="47"/>
                </a:lnTo>
                <a:lnTo>
                  <a:pt x="272" y="37"/>
                </a:lnTo>
                <a:lnTo>
                  <a:pt x="266" y="28"/>
                </a:lnTo>
                <a:lnTo>
                  <a:pt x="257" y="19"/>
                </a:lnTo>
                <a:lnTo>
                  <a:pt x="248" y="11"/>
                </a:lnTo>
                <a:lnTo>
                  <a:pt x="237" y="6"/>
                </a:lnTo>
                <a:lnTo>
                  <a:pt x="226" y="2"/>
                </a:lnTo>
                <a:lnTo>
                  <a:pt x="213" y="1"/>
                </a:lnTo>
                <a:lnTo>
                  <a:pt x="201" y="2"/>
                </a:lnTo>
                <a:lnTo>
                  <a:pt x="189" y="6"/>
                </a:lnTo>
                <a:lnTo>
                  <a:pt x="179" y="11"/>
                </a:lnTo>
                <a:lnTo>
                  <a:pt x="169" y="20"/>
                </a:lnTo>
                <a:lnTo>
                  <a:pt x="161" y="28"/>
                </a:lnTo>
                <a:lnTo>
                  <a:pt x="154" y="37"/>
                </a:lnTo>
                <a:lnTo>
                  <a:pt x="148" y="47"/>
                </a:lnTo>
                <a:lnTo>
                  <a:pt x="145" y="57"/>
                </a:lnTo>
                <a:lnTo>
                  <a:pt x="142" y="67"/>
                </a:lnTo>
                <a:lnTo>
                  <a:pt x="141" y="75"/>
                </a:lnTo>
                <a:lnTo>
                  <a:pt x="142" y="83"/>
                </a:lnTo>
                <a:lnTo>
                  <a:pt x="143" y="92"/>
                </a:lnTo>
                <a:lnTo>
                  <a:pt x="145" y="100"/>
                </a:lnTo>
                <a:lnTo>
                  <a:pt x="149" y="107"/>
                </a:lnTo>
                <a:lnTo>
                  <a:pt x="153" y="115"/>
                </a:lnTo>
                <a:lnTo>
                  <a:pt x="159" y="121"/>
                </a:lnTo>
                <a:lnTo>
                  <a:pt x="165" y="127"/>
                </a:lnTo>
                <a:lnTo>
                  <a:pt x="171" y="131"/>
                </a:lnTo>
                <a:lnTo>
                  <a:pt x="180" y="134"/>
                </a:lnTo>
                <a:lnTo>
                  <a:pt x="189" y="135"/>
                </a:lnTo>
                <a:lnTo>
                  <a:pt x="199" y="134"/>
                </a:lnTo>
                <a:lnTo>
                  <a:pt x="206" y="131"/>
                </a:lnTo>
                <a:lnTo>
                  <a:pt x="213" y="127"/>
                </a:lnTo>
                <a:lnTo>
                  <a:pt x="220" y="121"/>
                </a:lnTo>
                <a:lnTo>
                  <a:pt x="226" y="115"/>
                </a:lnTo>
                <a:lnTo>
                  <a:pt x="230" y="107"/>
                </a:lnTo>
                <a:lnTo>
                  <a:pt x="233" y="99"/>
                </a:lnTo>
                <a:lnTo>
                  <a:pt x="236" y="91"/>
                </a:lnTo>
                <a:lnTo>
                  <a:pt x="237" y="83"/>
                </a:lnTo>
                <a:lnTo>
                  <a:pt x="238" y="76"/>
                </a:lnTo>
                <a:lnTo>
                  <a:pt x="237" y="67"/>
                </a:lnTo>
                <a:lnTo>
                  <a:pt x="235" y="57"/>
                </a:lnTo>
                <a:lnTo>
                  <a:pt x="231" y="46"/>
                </a:lnTo>
                <a:lnTo>
                  <a:pt x="226" y="37"/>
                </a:lnTo>
                <a:lnTo>
                  <a:pt x="220" y="27"/>
                </a:lnTo>
                <a:lnTo>
                  <a:pt x="211" y="19"/>
                </a:lnTo>
                <a:lnTo>
                  <a:pt x="202" y="11"/>
                </a:lnTo>
                <a:lnTo>
                  <a:pt x="191" y="6"/>
                </a:lnTo>
                <a:lnTo>
                  <a:pt x="180" y="2"/>
                </a:lnTo>
                <a:lnTo>
                  <a:pt x="167" y="1"/>
                </a:lnTo>
                <a:lnTo>
                  <a:pt x="154" y="2"/>
                </a:lnTo>
                <a:lnTo>
                  <a:pt x="143" y="6"/>
                </a:lnTo>
                <a:lnTo>
                  <a:pt x="132" y="11"/>
                </a:lnTo>
                <a:lnTo>
                  <a:pt x="123" y="19"/>
                </a:lnTo>
                <a:lnTo>
                  <a:pt x="115" y="28"/>
                </a:lnTo>
                <a:lnTo>
                  <a:pt x="108" y="37"/>
                </a:lnTo>
                <a:lnTo>
                  <a:pt x="102" y="47"/>
                </a:lnTo>
                <a:lnTo>
                  <a:pt x="99" y="57"/>
                </a:lnTo>
                <a:lnTo>
                  <a:pt x="96" y="67"/>
                </a:lnTo>
                <a:lnTo>
                  <a:pt x="95" y="75"/>
                </a:lnTo>
                <a:lnTo>
                  <a:pt x="96" y="83"/>
                </a:lnTo>
                <a:lnTo>
                  <a:pt x="97" y="91"/>
                </a:lnTo>
                <a:lnTo>
                  <a:pt x="99" y="100"/>
                </a:lnTo>
                <a:lnTo>
                  <a:pt x="103" y="107"/>
                </a:lnTo>
                <a:lnTo>
                  <a:pt x="107" y="115"/>
                </a:lnTo>
                <a:lnTo>
                  <a:pt x="113" y="121"/>
                </a:lnTo>
                <a:lnTo>
                  <a:pt x="119" y="127"/>
                </a:lnTo>
                <a:lnTo>
                  <a:pt x="125" y="131"/>
                </a:lnTo>
                <a:lnTo>
                  <a:pt x="133" y="133"/>
                </a:lnTo>
                <a:lnTo>
                  <a:pt x="143" y="135"/>
                </a:lnTo>
                <a:lnTo>
                  <a:pt x="152" y="133"/>
                </a:lnTo>
                <a:lnTo>
                  <a:pt x="160" y="131"/>
                </a:lnTo>
                <a:lnTo>
                  <a:pt x="167" y="127"/>
                </a:lnTo>
                <a:lnTo>
                  <a:pt x="173" y="121"/>
                </a:lnTo>
                <a:lnTo>
                  <a:pt x="180" y="115"/>
                </a:lnTo>
                <a:lnTo>
                  <a:pt x="184" y="107"/>
                </a:lnTo>
                <a:lnTo>
                  <a:pt x="187" y="99"/>
                </a:lnTo>
                <a:lnTo>
                  <a:pt x="190" y="91"/>
                </a:lnTo>
                <a:lnTo>
                  <a:pt x="191" y="83"/>
                </a:lnTo>
                <a:lnTo>
                  <a:pt x="192" y="75"/>
                </a:lnTo>
                <a:lnTo>
                  <a:pt x="191" y="67"/>
                </a:lnTo>
                <a:lnTo>
                  <a:pt x="189" y="57"/>
                </a:lnTo>
                <a:lnTo>
                  <a:pt x="185" y="47"/>
                </a:lnTo>
                <a:lnTo>
                  <a:pt x="179" y="37"/>
                </a:lnTo>
                <a:lnTo>
                  <a:pt x="171" y="28"/>
                </a:lnTo>
                <a:lnTo>
                  <a:pt x="163" y="20"/>
                </a:lnTo>
                <a:lnTo>
                  <a:pt x="153" y="11"/>
                </a:lnTo>
                <a:lnTo>
                  <a:pt x="143" y="6"/>
                </a:lnTo>
                <a:lnTo>
                  <a:pt x="130" y="2"/>
                </a:lnTo>
                <a:lnTo>
                  <a:pt x="118" y="1"/>
                </a:lnTo>
                <a:lnTo>
                  <a:pt x="105" y="2"/>
                </a:lnTo>
                <a:lnTo>
                  <a:pt x="94" y="6"/>
                </a:lnTo>
                <a:lnTo>
                  <a:pt x="83" y="12"/>
                </a:lnTo>
                <a:lnTo>
                  <a:pt x="75" y="20"/>
                </a:lnTo>
                <a:lnTo>
                  <a:pt x="66" y="28"/>
                </a:lnTo>
                <a:lnTo>
                  <a:pt x="59" y="38"/>
                </a:lnTo>
                <a:lnTo>
                  <a:pt x="53" y="48"/>
                </a:lnTo>
                <a:lnTo>
                  <a:pt x="49" y="58"/>
                </a:lnTo>
                <a:lnTo>
                  <a:pt x="47" y="68"/>
                </a:lnTo>
                <a:lnTo>
                  <a:pt x="46" y="76"/>
                </a:lnTo>
                <a:lnTo>
                  <a:pt x="47" y="83"/>
                </a:lnTo>
                <a:lnTo>
                  <a:pt x="49" y="91"/>
                </a:lnTo>
                <a:lnTo>
                  <a:pt x="52" y="99"/>
                </a:lnTo>
                <a:lnTo>
                  <a:pt x="57" y="107"/>
                </a:lnTo>
                <a:lnTo>
                  <a:pt x="61" y="114"/>
                </a:lnTo>
                <a:lnTo>
                  <a:pt x="67" y="121"/>
                </a:lnTo>
                <a:lnTo>
                  <a:pt x="74" y="126"/>
                </a:lnTo>
                <a:lnTo>
                  <a:pt x="80" y="131"/>
                </a:lnTo>
                <a:lnTo>
                  <a:pt x="88" y="133"/>
                </a:lnTo>
                <a:lnTo>
                  <a:pt x="96" y="134"/>
                </a:lnTo>
                <a:lnTo>
                  <a:pt x="103" y="133"/>
                </a:lnTo>
                <a:lnTo>
                  <a:pt x="110" y="132"/>
                </a:lnTo>
                <a:lnTo>
                  <a:pt x="118" y="128"/>
                </a:lnTo>
                <a:lnTo>
                  <a:pt x="124" y="123"/>
                </a:lnTo>
                <a:lnTo>
                  <a:pt x="129" y="117"/>
                </a:lnTo>
                <a:lnTo>
                  <a:pt x="134" y="110"/>
                </a:lnTo>
                <a:lnTo>
                  <a:pt x="139" y="102"/>
                </a:lnTo>
                <a:lnTo>
                  <a:pt x="142" y="94"/>
                </a:lnTo>
                <a:lnTo>
                  <a:pt x="143" y="85"/>
                </a:lnTo>
                <a:lnTo>
                  <a:pt x="144" y="76"/>
                </a:lnTo>
                <a:lnTo>
                  <a:pt x="143" y="65"/>
                </a:lnTo>
                <a:lnTo>
                  <a:pt x="140" y="55"/>
                </a:lnTo>
                <a:lnTo>
                  <a:pt x="135" y="45"/>
                </a:lnTo>
                <a:lnTo>
                  <a:pt x="129" y="35"/>
                </a:lnTo>
                <a:lnTo>
                  <a:pt x="122" y="26"/>
                </a:lnTo>
                <a:lnTo>
                  <a:pt x="113" y="17"/>
                </a:lnTo>
                <a:lnTo>
                  <a:pt x="103" y="11"/>
                </a:lnTo>
                <a:lnTo>
                  <a:pt x="93" y="5"/>
                </a:lnTo>
                <a:lnTo>
                  <a:pt x="82" y="2"/>
                </a:lnTo>
                <a:lnTo>
                  <a:pt x="70" y="0"/>
                </a:lnTo>
                <a:lnTo>
                  <a:pt x="60" y="2"/>
                </a:lnTo>
                <a:lnTo>
                  <a:pt x="49" y="5"/>
                </a:lnTo>
                <a:lnTo>
                  <a:pt x="39" y="11"/>
                </a:lnTo>
                <a:lnTo>
                  <a:pt x="30" y="17"/>
                </a:lnTo>
                <a:lnTo>
                  <a:pt x="21" y="26"/>
                </a:lnTo>
                <a:lnTo>
                  <a:pt x="15" y="35"/>
                </a:lnTo>
                <a:lnTo>
                  <a:pt x="8" y="46"/>
                </a:lnTo>
                <a:lnTo>
                  <a:pt x="4" y="55"/>
                </a:lnTo>
                <a:lnTo>
                  <a:pt x="1" y="66"/>
                </a:lnTo>
                <a:lnTo>
                  <a:pt x="0" y="76"/>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3" name="Freeform 37"/>
          <p:cNvSpPr>
            <a:spLocks/>
          </p:cNvSpPr>
          <p:nvPr/>
        </p:nvSpPr>
        <p:spPr bwMode="auto">
          <a:xfrm>
            <a:off x="1952625" y="3646488"/>
            <a:ext cx="187325" cy="492125"/>
          </a:xfrm>
          <a:custGeom>
            <a:avLst/>
            <a:gdLst>
              <a:gd name="T0" fmla="*/ 78511 w 136"/>
              <a:gd name="T1" fmla="*/ 4447 h 332"/>
              <a:gd name="T2" fmla="*/ 38567 w 136"/>
              <a:gd name="T3" fmla="*/ 28164 h 332"/>
              <a:gd name="T4" fmla="*/ 8264 w 136"/>
              <a:gd name="T5" fmla="*/ 69668 h 332"/>
              <a:gd name="T6" fmla="*/ 2755 w 136"/>
              <a:gd name="T7" fmla="*/ 124514 h 332"/>
              <a:gd name="T8" fmla="*/ 27548 w 136"/>
              <a:gd name="T9" fmla="*/ 171947 h 332"/>
              <a:gd name="T10" fmla="*/ 64737 w 136"/>
              <a:gd name="T11" fmla="*/ 203076 h 332"/>
              <a:gd name="T12" fmla="*/ 103304 w 136"/>
              <a:gd name="T13" fmla="*/ 213452 h 332"/>
              <a:gd name="T14" fmla="*/ 137739 w 136"/>
              <a:gd name="T15" fmla="*/ 207523 h 332"/>
              <a:gd name="T16" fmla="*/ 166664 w 136"/>
              <a:gd name="T17" fmla="*/ 186770 h 332"/>
              <a:gd name="T18" fmla="*/ 184570 w 136"/>
              <a:gd name="T19" fmla="*/ 155642 h 332"/>
              <a:gd name="T20" fmla="*/ 180438 w 136"/>
              <a:gd name="T21" fmla="*/ 117102 h 332"/>
              <a:gd name="T22" fmla="*/ 158400 w 136"/>
              <a:gd name="T23" fmla="*/ 87456 h 332"/>
              <a:gd name="T24" fmla="*/ 125342 w 136"/>
              <a:gd name="T25" fmla="*/ 71151 h 332"/>
              <a:gd name="T26" fmla="*/ 92285 w 136"/>
              <a:gd name="T27" fmla="*/ 69668 h 332"/>
              <a:gd name="T28" fmla="*/ 50963 w 136"/>
              <a:gd name="T29" fmla="*/ 87456 h 332"/>
              <a:gd name="T30" fmla="*/ 15151 w 136"/>
              <a:gd name="T31" fmla="*/ 123031 h 332"/>
              <a:gd name="T32" fmla="*/ 1377 w 136"/>
              <a:gd name="T33" fmla="*/ 174912 h 332"/>
              <a:gd name="T34" fmla="*/ 15151 w 136"/>
              <a:gd name="T35" fmla="*/ 225310 h 332"/>
              <a:gd name="T36" fmla="*/ 50963 w 136"/>
              <a:gd name="T37" fmla="*/ 262368 h 332"/>
              <a:gd name="T38" fmla="*/ 92285 w 136"/>
              <a:gd name="T39" fmla="*/ 280155 h 332"/>
              <a:gd name="T40" fmla="*/ 126720 w 136"/>
              <a:gd name="T41" fmla="*/ 278673 h 332"/>
              <a:gd name="T42" fmla="*/ 158400 w 136"/>
              <a:gd name="T43" fmla="*/ 263850 h 332"/>
              <a:gd name="T44" fmla="*/ 180438 w 136"/>
              <a:gd name="T45" fmla="*/ 237169 h 332"/>
              <a:gd name="T46" fmla="*/ 184570 w 136"/>
              <a:gd name="T47" fmla="*/ 195664 h 332"/>
              <a:gd name="T48" fmla="*/ 166664 w 136"/>
              <a:gd name="T49" fmla="*/ 164536 h 332"/>
              <a:gd name="T50" fmla="*/ 136362 w 136"/>
              <a:gd name="T51" fmla="*/ 145266 h 332"/>
              <a:gd name="T52" fmla="*/ 104682 w 136"/>
              <a:gd name="T53" fmla="*/ 137854 h 332"/>
              <a:gd name="T54" fmla="*/ 63360 w 136"/>
              <a:gd name="T55" fmla="*/ 148230 h 332"/>
              <a:gd name="T56" fmla="*/ 26170 w 136"/>
              <a:gd name="T57" fmla="*/ 177877 h 332"/>
              <a:gd name="T58" fmla="*/ 2755 w 136"/>
              <a:gd name="T59" fmla="*/ 223828 h 332"/>
              <a:gd name="T60" fmla="*/ 8264 w 136"/>
              <a:gd name="T61" fmla="*/ 278673 h 332"/>
              <a:gd name="T62" fmla="*/ 38567 w 136"/>
              <a:gd name="T63" fmla="*/ 320178 h 332"/>
              <a:gd name="T64" fmla="*/ 78511 w 136"/>
              <a:gd name="T65" fmla="*/ 343895 h 332"/>
              <a:gd name="T66" fmla="*/ 114323 w 136"/>
              <a:gd name="T67" fmla="*/ 348341 h 332"/>
              <a:gd name="T68" fmla="*/ 147381 w 136"/>
              <a:gd name="T69" fmla="*/ 337965 h 332"/>
              <a:gd name="T70" fmla="*/ 174928 w 136"/>
              <a:gd name="T71" fmla="*/ 314248 h 332"/>
              <a:gd name="T72" fmla="*/ 185948 w 136"/>
              <a:gd name="T73" fmla="*/ 278673 h 332"/>
              <a:gd name="T74" fmla="*/ 174928 w 136"/>
              <a:gd name="T75" fmla="*/ 243098 h 332"/>
              <a:gd name="T76" fmla="*/ 147381 w 136"/>
              <a:gd name="T77" fmla="*/ 217899 h 332"/>
              <a:gd name="T78" fmla="*/ 114323 w 136"/>
              <a:gd name="T79" fmla="*/ 207523 h 332"/>
              <a:gd name="T80" fmla="*/ 78511 w 136"/>
              <a:gd name="T81" fmla="*/ 210487 h 332"/>
              <a:gd name="T82" fmla="*/ 38567 w 136"/>
              <a:gd name="T83" fmla="*/ 237169 h 332"/>
              <a:gd name="T84" fmla="*/ 8264 w 136"/>
              <a:gd name="T85" fmla="*/ 278673 h 332"/>
              <a:gd name="T86" fmla="*/ 2755 w 136"/>
              <a:gd name="T87" fmla="*/ 335001 h 332"/>
              <a:gd name="T88" fmla="*/ 27548 w 136"/>
              <a:gd name="T89" fmla="*/ 379470 h 332"/>
              <a:gd name="T90" fmla="*/ 66115 w 136"/>
              <a:gd name="T91" fmla="*/ 412081 h 332"/>
              <a:gd name="T92" fmla="*/ 104682 w 136"/>
              <a:gd name="T93" fmla="*/ 422457 h 332"/>
              <a:gd name="T94" fmla="*/ 136362 w 136"/>
              <a:gd name="T95" fmla="*/ 413563 h 332"/>
              <a:gd name="T96" fmla="*/ 166664 w 136"/>
              <a:gd name="T97" fmla="*/ 391328 h 332"/>
              <a:gd name="T98" fmla="*/ 183193 w 136"/>
              <a:gd name="T99" fmla="*/ 360200 h 332"/>
              <a:gd name="T100" fmla="*/ 181815 w 136"/>
              <a:gd name="T101" fmla="*/ 327589 h 332"/>
              <a:gd name="T102" fmla="*/ 161155 w 136"/>
              <a:gd name="T103" fmla="*/ 299425 h 332"/>
              <a:gd name="T104" fmla="*/ 129475 w 136"/>
              <a:gd name="T105" fmla="*/ 280155 h 332"/>
              <a:gd name="T106" fmla="*/ 89530 w 136"/>
              <a:gd name="T107" fmla="*/ 278673 h 332"/>
              <a:gd name="T108" fmla="*/ 48209 w 136"/>
              <a:gd name="T109" fmla="*/ 299425 h 332"/>
              <a:gd name="T110" fmla="*/ 15151 w 136"/>
              <a:gd name="T111" fmla="*/ 337965 h 332"/>
              <a:gd name="T112" fmla="*/ 0 w 136"/>
              <a:gd name="T113" fmla="*/ 386881 h 332"/>
              <a:gd name="T114" fmla="*/ 15151 w 136"/>
              <a:gd name="T115" fmla="*/ 432833 h 332"/>
              <a:gd name="T116" fmla="*/ 48209 w 136"/>
              <a:gd name="T117" fmla="*/ 468408 h 332"/>
              <a:gd name="T118" fmla="*/ 90908 w 136"/>
              <a:gd name="T119" fmla="*/ 489160 h 33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36" h="332">
                <a:moveTo>
                  <a:pt x="76" y="0"/>
                </a:moveTo>
                <a:lnTo>
                  <a:pt x="67" y="1"/>
                </a:lnTo>
                <a:lnTo>
                  <a:pt x="57" y="3"/>
                </a:lnTo>
                <a:lnTo>
                  <a:pt x="47" y="7"/>
                </a:lnTo>
                <a:lnTo>
                  <a:pt x="37" y="13"/>
                </a:lnTo>
                <a:lnTo>
                  <a:pt x="28" y="19"/>
                </a:lnTo>
                <a:lnTo>
                  <a:pt x="19" y="27"/>
                </a:lnTo>
                <a:lnTo>
                  <a:pt x="11" y="37"/>
                </a:lnTo>
                <a:lnTo>
                  <a:pt x="6" y="47"/>
                </a:lnTo>
                <a:lnTo>
                  <a:pt x="2" y="59"/>
                </a:lnTo>
                <a:lnTo>
                  <a:pt x="1" y="71"/>
                </a:lnTo>
                <a:lnTo>
                  <a:pt x="2" y="84"/>
                </a:lnTo>
                <a:lnTo>
                  <a:pt x="6" y="96"/>
                </a:lnTo>
                <a:lnTo>
                  <a:pt x="11" y="106"/>
                </a:lnTo>
                <a:lnTo>
                  <a:pt x="20" y="116"/>
                </a:lnTo>
                <a:lnTo>
                  <a:pt x="28" y="124"/>
                </a:lnTo>
                <a:lnTo>
                  <a:pt x="37" y="130"/>
                </a:lnTo>
                <a:lnTo>
                  <a:pt x="47" y="137"/>
                </a:lnTo>
                <a:lnTo>
                  <a:pt x="57" y="140"/>
                </a:lnTo>
                <a:lnTo>
                  <a:pt x="67" y="143"/>
                </a:lnTo>
                <a:lnTo>
                  <a:pt x="75" y="144"/>
                </a:lnTo>
                <a:lnTo>
                  <a:pt x="83" y="143"/>
                </a:lnTo>
                <a:lnTo>
                  <a:pt x="92" y="142"/>
                </a:lnTo>
                <a:lnTo>
                  <a:pt x="100" y="140"/>
                </a:lnTo>
                <a:lnTo>
                  <a:pt x="107" y="135"/>
                </a:lnTo>
                <a:lnTo>
                  <a:pt x="115" y="131"/>
                </a:lnTo>
                <a:lnTo>
                  <a:pt x="121" y="126"/>
                </a:lnTo>
                <a:lnTo>
                  <a:pt x="127" y="120"/>
                </a:lnTo>
                <a:lnTo>
                  <a:pt x="131" y="114"/>
                </a:lnTo>
                <a:lnTo>
                  <a:pt x="134" y="105"/>
                </a:lnTo>
                <a:lnTo>
                  <a:pt x="135" y="96"/>
                </a:lnTo>
                <a:lnTo>
                  <a:pt x="134" y="86"/>
                </a:lnTo>
                <a:lnTo>
                  <a:pt x="131" y="79"/>
                </a:lnTo>
                <a:lnTo>
                  <a:pt x="127" y="71"/>
                </a:lnTo>
                <a:lnTo>
                  <a:pt x="121" y="65"/>
                </a:lnTo>
                <a:lnTo>
                  <a:pt x="115" y="59"/>
                </a:lnTo>
                <a:lnTo>
                  <a:pt x="107" y="55"/>
                </a:lnTo>
                <a:lnTo>
                  <a:pt x="99" y="51"/>
                </a:lnTo>
                <a:lnTo>
                  <a:pt x="91" y="48"/>
                </a:lnTo>
                <a:lnTo>
                  <a:pt x="83" y="47"/>
                </a:lnTo>
                <a:lnTo>
                  <a:pt x="76" y="46"/>
                </a:lnTo>
                <a:lnTo>
                  <a:pt x="67" y="47"/>
                </a:lnTo>
                <a:lnTo>
                  <a:pt x="57" y="49"/>
                </a:lnTo>
                <a:lnTo>
                  <a:pt x="47" y="53"/>
                </a:lnTo>
                <a:lnTo>
                  <a:pt x="37" y="59"/>
                </a:lnTo>
                <a:lnTo>
                  <a:pt x="28" y="65"/>
                </a:lnTo>
                <a:lnTo>
                  <a:pt x="19" y="74"/>
                </a:lnTo>
                <a:lnTo>
                  <a:pt x="11" y="83"/>
                </a:lnTo>
                <a:lnTo>
                  <a:pt x="6" y="94"/>
                </a:lnTo>
                <a:lnTo>
                  <a:pt x="2" y="105"/>
                </a:lnTo>
                <a:lnTo>
                  <a:pt x="1" y="118"/>
                </a:lnTo>
                <a:lnTo>
                  <a:pt x="2" y="130"/>
                </a:lnTo>
                <a:lnTo>
                  <a:pt x="6" y="142"/>
                </a:lnTo>
                <a:lnTo>
                  <a:pt x="11" y="152"/>
                </a:lnTo>
                <a:lnTo>
                  <a:pt x="20" y="162"/>
                </a:lnTo>
                <a:lnTo>
                  <a:pt x="28" y="170"/>
                </a:lnTo>
                <a:lnTo>
                  <a:pt x="37" y="177"/>
                </a:lnTo>
                <a:lnTo>
                  <a:pt x="47" y="183"/>
                </a:lnTo>
                <a:lnTo>
                  <a:pt x="57" y="186"/>
                </a:lnTo>
                <a:lnTo>
                  <a:pt x="67" y="189"/>
                </a:lnTo>
                <a:lnTo>
                  <a:pt x="75" y="190"/>
                </a:lnTo>
                <a:lnTo>
                  <a:pt x="83" y="189"/>
                </a:lnTo>
                <a:lnTo>
                  <a:pt x="92" y="188"/>
                </a:lnTo>
                <a:lnTo>
                  <a:pt x="100" y="186"/>
                </a:lnTo>
                <a:lnTo>
                  <a:pt x="107" y="182"/>
                </a:lnTo>
                <a:lnTo>
                  <a:pt x="115" y="178"/>
                </a:lnTo>
                <a:lnTo>
                  <a:pt x="121" y="172"/>
                </a:lnTo>
                <a:lnTo>
                  <a:pt x="127" y="166"/>
                </a:lnTo>
                <a:lnTo>
                  <a:pt x="131" y="160"/>
                </a:lnTo>
                <a:lnTo>
                  <a:pt x="134" y="151"/>
                </a:lnTo>
                <a:lnTo>
                  <a:pt x="135" y="142"/>
                </a:lnTo>
                <a:lnTo>
                  <a:pt x="134" y="132"/>
                </a:lnTo>
                <a:lnTo>
                  <a:pt x="131" y="125"/>
                </a:lnTo>
                <a:lnTo>
                  <a:pt x="127" y="118"/>
                </a:lnTo>
                <a:lnTo>
                  <a:pt x="121" y="111"/>
                </a:lnTo>
                <a:lnTo>
                  <a:pt x="115" y="105"/>
                </a:lnTo>
                <a:lnTo>
                  <a:pt x="107" y="101"/>
                </a:lnTo>
                <a:lnTo>
                  <a:pt x="99" y="98"/>
                </a:lnTo>
                <a:lnTo>
                  <a:pt x="91" y="95"/>
                </a:lnTo>
                <a:lnTo>
                  <a:pt x="83" y="94"/>
                </a:lnTo>
                <a:lnTo>
                  <a:pt x="76" y="93"/>
                </a:lnTo>
                <a:lnTo>
                  <a:pt x="67" y="94"/>
                </a:lnTo>
                <a:lnTo>
                  <a:pt x="57" y="96"/>
                </a:lnTo>
                <a:lnTo>
                  <a:pt x="46" y="100"/>
                </a:lnTo>
                <a:lnTo>
                  <a:pt x="37" y="105"/>
                </a:lnTo>
                <a:lnTo>
                  <a:pt x="27" y="111"/>
                </a:lnTo>
                <a:lnTo>
                  <a:pt x="19" y="120"/>
                </a:lnTo>
                <a:lnTo>
                  <a:pt x="11" y="129"/>
                </a:lnTo>
                <a:lnTo>
                  <a:pt x="6" y="140"/>
                </a:lnTo>
                <a:lnTo>
                  <a:pt x="2" y="151"/>
                </a:lnTo>
                <a:lnTo>
                  <a:pt x="1" y="164"/>
                </a:lnTo>
                <a:lnTo>
                  <a:pt x="2" y="177"/>
                </a:lnTo>
                <a:lnTo>
                  <a:pt x="6" y="188"/>
                </a:lnTo>
                <a:lnTo>
                  <a:pt x="11" y="199"/>
                </a:lnTo>
                <a:lnTo>
                  <a:pt x="19" y="208"/>
                </a:lnTo>
                <a:lnTo>
                  <a:pt x="28" y="216"/>
                </a:lnTo>
                <a:lnTo>
                  <a:pt x="37" y="223"/>
                </a:lnTo>
                <a:lnTo>
                  <a:pt x="47" y="229"/>
                </a:lnTo>
                <a:lnTo>
                  <a:pt x="57" y="232"/>
                </a:lnTo>
                <a:lnTo>
                  <a:pt x="67" y="235"/>
                </a:lnTo>
                <a:lnTo>
                  <a:pt x="75" y="236"/>
                </a:lnTo>
                <a:lnTo>
                  <a:pt x="83" y="235"/>
                </a:lnTo>
                <a:lnTo>
                  <a:pt x="91" y="234"/>
                </a:lnTo>
                <a:lnTo>
                  <a:pt x="100" y="232"/>
                </a:lnTo>
                <a:lnTo>
                  <a:pt x="107" y="228"/>
                </a:lnTo>
                <a:lnTo>
                  <a:pt x="115" y="224"/>
                </a:lnTo>
                <a:lnTo>
                  <a:pt x="121" y="218"/>
                </a:lnTo>
                <a:lnTo>
                  <a:pt x="127" y="212"/>
                </a:lnTo>
                <a:lnTo>
                  <a:pt x="131" y="206"/>
                </a:lnTo>
                <a:lnTo>
                  <a:pt x="133" y="198"/>
                </a:lnTo>
                <a:lnTo>
                  <a:pt x="135" y="188"/>
                </a:lnTo>
                <a:lnTo>
                  <a:pt x="133" y="179"/>
                </a:lnTo>
                <a:lnTo>
                  <a:pt x="131" y="171"/>
                </a:lnTo>
                <a:lnTo>
                  <a:pt x="127" y="164"/>
                </a:lnTo>
                <a:lnTo>
                  <a:pt x="121" y="158"/>
                </a:lnTo>
                <a:lnTo>
                  <a:pt x="115" y="151"/>
                </a:lnTo>
                <a:lnTo>
                  <a:pt x="107" y="147"/>
                </a:lnTo>
                <a:lnTo>
                  <a:pt x="99" y="144"/>
                </a:lnTo>
                <a:lnTo>
                  <a:pt x="91" y="141"/>
                </a:lnTo>
                <a:lnTo>
                  <a:pt x="83" y="140"/>
                </a:lnTo>
                <a:lnTo>
                  <a:pt x="75" y="139"/>
                </a:lnTo>
                <a:lnTo>
                  <a:pt x="67" y="140"/>
                </a:lnTo>
                <a:lnTo>
                  <a:pt x="57" y="142"/>
                </a:lnTo>
                <a:lnTo>
                  <a:pt x="47" y="146"/>
                </a:lnTo>
                <a:lnTo>
                  <a:pt x="37" y="152"/>
                </a:lnTo>
                <a:lnTo>
                  <a:pt x="28" y="160"/>
                </a:lnTo>
                <a:lnTo>
                  <a:pt x="20" y="168"/>
                </a:lnTo>
                <a:lnTo>
                  <a:pt x="11" y="178"/>
                </a:lnTo>
                <a:lnTo>
                  <a:pt x="6" y="188"/>
                </a:lnTo>
                <a:lnTo>
                  <a:pt x="2" y="201"/>
                </a:lnTo>
                <a:lnTo>
                  <a:pt x="1" y="213"/>
                </a:lnTo>
                <a:lnTo>
                  <a:pt x="2" y="226"/>
                </a:lnTo>
                <a:lnTo>
                  <a:pt x="6" y="237"/>
                </a:lnTo>
                <a:lnTo>
                  <a:pt x="12" y="248"/>
                </a:lnTo>
                <a:lnTo>
                  <a:pt x="20" y="256"/>
                </a:lnTo>
                <a:lnTo>
                  <a:pt x="28" y="265"/>
                </a:lnTo>
                <a:lnTo>
                  <a:pt x="38" y="272"/>
                </a:lnTo>
                <a:lnTo>
                  <a:pt x="48" y="278"/>
                </a:lnTo>
                <a:lnTo>
                  <a:pt x="58" y="282"/>
                </a:lnTo>
                <a:lnTo>
                  <a:pt x="68" y="284"/>
                </a:lnTo>
                <a:lnTo>
                  <a:pt x="76" y="285"/>
                </a:lnTo>
                <a:lnTo>
                  <a:pt x="83" y="284"/>
                </a:lnTo>
                <a:lnTo>
                  <a:pt x="91" y="282"/>
                </a:lnTo>
                <a:lnTo>
                  <a:pt x="99" y="279"/>
                </a:lnTo>
                <a:lnTo>
                  <a:pt x="107" y="274"/>
                </a:lnTo>
                <a:lnTo>
                  <a:pt x="114" y="270"/>
                </a:lnTo>
                <a:lnTo>
                  <a:pt x="121" y="264"/>
                </a:lnTo>
                <a:lnTo>
                  <a:pt x="126" y="257"/>
                </a:lnTo>
                <a:lnTo>
                  <a:pt x="131" y="251"/>
                </a:lnTo>
                <a:lnTo>
                  <a:pt x="133" y="243"/>
                </a:lnTo>
                <a:lnTo>
                  <a:pt x="134" y="235"/>
                </a:lnTo>
                <a:lnTo>
                  <a:pt x="133" y="228"/>
                </a:lnTo>
                <a:lnTo>
                  <a:pt x="132" y="221"/>
                </a:lnTo>
                <a:lnTo>
                  <a:pt x="128" y="213"/>
                </a:lnTo>
                <a:lnTo>
                  <a:pt x="123" y="207"/>
                </a:lnTo>
                <a:lnTo>
                  <a:pt x="117" y="202"/>
                </a:lnTo>
                <a:lnTo>
                  <a:pt x="110" y="197"/>
                </a:lnTo>
                <a:lnTo>
                  <a:pt x="102" y="192"/>
                </a:lnTo>
                <a:lnTo>
                  <a:pt x="94" y="189"/>
                </a:lnTo>
                <a:lnTo>
                  <a:pt x="85" y="188"/>
                </a:lnTo>
                <a:lnTo>
                  <a:pt x="76" y="187"/>
                </a:lnTo>
                <a:lnTo>
                  <a:pt x="65" y="188"/>
                </a:lnTo>
                <a:lnTo>
                  <a:pt x="55" y="191"/>
                </a:lnTo>
                <a:lnTo>
                  <a:pt x="45" y="196"/>
                </a:lnTo>
                <a:lnTo>
                  <a:pt x="35" y="202"/>
                </a:lnTo>
                <a:lnTo>
                  <a:pt x="26" y="209"/>
                </a:lnTo>
                <a:lnTo>
                  <a:pt x="17" y="218"/>
                </a:lnTo>
                <a:lnTo>
                  <a:pt x="11" y="228"/>
                </a:lnTo>
                <a:lnTo>
                  <a:pt x="5" y="238"/>
                </a:lnTo>
                <a:lnTo>
                  <a:pt x="2" y="249"/>
                </a:lnTo>
                <a:lnTo>
                  <a:pt x="0" y="261"/>
                </a:lnTo>
                <a:lnTo>
                  <a:pt x="2" y="271"/>
                </a:lnTo>
                <a:lnTo>
                  <a:pt x="5" y="282"/>
                </a:lnTo>
                <a:lnTo>
                  <a:pt x="11" y="292"/>
                </a:lnTo>
                <a:lnTo>
                  <a:pt x="17" y="301"/>
                </a:lnTo>
                <a:lnTo>
                  <a:pt x="26" y="310"/>
                </a:lnTo>
                <a:lnTo>
                  <a:pt x="35" y="316"/>
                </a:lnTo>
                <a:lnTo>
                  <a:pt x="46" y="323"/>
                </a:lnTo>
                <a:lnTo>
                  <a:pt x="55" y="327"/>
                </a:lnTo>
                <a:lnTo>
                  <a:pt x="66" y="330"/>
                </a:lnTo>
                <a:lnTo>
                  <a:pt x="76" y="331"/>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4" name="Freeform 38"/>
          <p:cNvSpPr>
            <a:spLocks/>
          </p:cNvSpPr>
          <p:nvPr/>
        </p:nvSpPr>
        <p:spPr bwMode="auto">
          <a:xfrm>
            <a:off x="2813050" y="3654425"/>
            <a:ext cx="187325" cy="493713"/>
          </a:xfrm>
          <a:custGeom>
            <a:avLst/>
            <a:gdLst>
              <a:gd name="T0" fmla="*/ 107436 w 136"/>
              <a:gd name="T1" fmla="*/ 4461 h 332"/>
              <a:gd name="T2" fmla="*/ 147381 w 136"/>
              <a:gd name="T3" fmla="*/ 28255 h 332"/>
              <a:gd name="T4" fmla="*/ 177683 w 136"/>
              <a:gd name="T5" fmla="*/ 69893 h 332"/>
              <a:gd name="T6" fmla="*/ 183193 w 136"/>
              <a:gd name="T7" fmla="*/ 124915 h 332"/>
              <a:gd name="T8" fmla="*/ 158400 w 136"/>
              <a:gd name="T9" fmla="*/ 172502 h 332"/>
              <a:gd name="T10" fmla="*/ 121210 w 136"/>
              <a:gd name="T11" fmla="*/ 203731 h 332"/>
              <a:gd name="T12" fmla="*/ 82643 w 136"/>
              <a:gd name="T13" fmla="*/ 214141 h 332"/>
              <a:gd name="T14" fmla="*/ 48209 w 136"/>
              <a:gd name="T15" fmla="*/ 208192 h 332"/>
              <a:gd name="T16" fmla="*/ 19283 w 136"/>
              <a:gd name="T17" fmla="*/ 187373 h 332"/>
              <a:gd name="T18" fmla="*/ 1377 w 136"/>
              <a:gd name="T19" fmla="*/ 156144 h 332"/>
              <a:gd name="T20" fmla="*/ 5510 w 136"/>
              <a:gd name="T21" fmla="*/ 117480 h 332"/>
              <a:gd name="T22" fmla="*/ 27548 w 136"/>
              <a:gd name="T23" fmla="*/ 87738 h 332"/>
              <a:gd name="T24" fmla="*/ 60605 w 136"/>
              <a:gd name="T25" fmla="*/ 71380 h 332"/>
              <a:gd name="T26" fmla="*/ 93663 w 136"/>
              <a:gd name="T27" fmla="*/ 69893 h 332"/>
              <a:gd name="T28" fmla="*/ 134984 w 136"/>
              <a:gd name="T29" fmla="*/ 87738 h 332"/>
              <a:gd name="T30" fmla="*/ 170796 w 136"/>
              <a:gd name="T31" fmla="*/ 123428 h 332"/>
              <a:gd name="T32" fmla="*/ 184570 w 136"/>
              <a:gd name="T33" fmla="*/ 175476 h 332"/>
              <a:gd name="T34" fmla="*/ 170796 w 136"/>
              <a:gd name="T35" fmla="*/ 226037 h 332"/>
              <a:gd name="T36" fmla="*/ 134984 w 136"/>
              <a:gd name="T37" fmla="*/ 263214 h 332"/>
              <a:gd name="T38" fmla="*/ 93663 w 136"/>
              <a:gd name="T39" fmla="*/ 281060 h 332"/>
              <a:gd name="T40" fmla="*/ 59228 w 136"/>
              <a:gd name="T41" fmla="*/ 279572 h 332"/>
              <a:gd name="T42" fmla="*/ 27548 w 136"/>
              <a:gd name="T43" fmla="*/ 264702 h 332"/>
              <a:gd name="T44" fmla="*/ 5510 w 136"/>
              <a:gd name="T45" fmla="*/ 237934 h 332"/>
              <a:gd name="T46" fmla="*/ 1377 w 136"/>
              <a:gd name="T47" fmla="*/ 196296 h 332"/>
              <a:gd name="T48" fmla="*/ 19283 w 136"/>
              <a:gd name="T49" fmla="*/ 165067 h 332"/>
              <a:gd name="T50" fmla="*/ 49586 w 136"/>
              <a:gd name="T51" fmla="*/ 145735 h 332"/>
              <a:gd name="T52" fmla="*/ 81266 w 136"/>
              <a:gd name="T53" fmla="*/ 138299 h 332"/>
              <a:gd name="T54" fmla="*/ 122588 w 136"/>
              <a:gd name="T55" fmla="*/ 148709 h 332"/>
              <a:gd name="T56" fmla="*/ 159777 w 136"/>
              <a:gd name="T57" fmla="*/ 178450 h 332"/>
              <a:gd name="T58" fmla="*/ 183193 w 136"/>
              <a:gd name="T59" fmla="*/ 224550 h 332"/>
              <a:gd name="T60" fmla="*/ 177683 w 136"/>
              <a:gd name="T61" fmla="*/ 279572 h 332"/>
              <a:gd name="T62" fmla="*/ 147381 w 136"/>
              <a:gd name="T63" fmla="*/ 321211 h 332"/>
              <a:gd name="T64" fmla="*/ 107436 w 136"/>
              <a:gd name="T65" fmla="*/ 345004 h 332"/>
              <a:gd name="T66" fmla="*/ 71624 w 136"/>
              <a:gd name="T67" fmla="*/ 349466 h 332"/>
              <a:gd name="T68" fmla="*/ 38567 w 136"/>
              <a:gd name="T69" fmla="*/ 339056 h 332"/>
              <a:gd name="T70" fmla="*/ 11019 w 136"/>
              <a:gd name="T71" fmla="*/ 315263 h 332"/>
              <a:gd name="T72" fmla="*/ 0 w 136"/>
              <a:gd name="T73" fmla="*/ 279572 h 332"/>
              <a:gd name="T74" fmla="*/ 11019 w 136"/>
              <a:gd name="T75" fmla="*/ 243882 h 332"/>
              <a:gd name="T76" fmla="*/ 38567 w 136"/>
              <a:gd name="T77" fmla="*/ 218602 h 332"/>
              <a:gd name="T78" fmla="*/ 71624 w 136"/>
              <a:gd name="T79" fmla="*/ 208192 h 332"/>
              <a:gd name="T80" fmla="*/ 107436 w 136"/>
              <a:gd name="T81" fmla="*/ 211166 h 332"/>
              <a:gd name="T82" fmla="*/ 147381 w 136"/>
              <a:gd name="T83" fmla="*/ 237934 h 332"/>
              <a:gd name="T84" fmla="*/ 177683 w 136"/>
              <a:gd name="T85" fmla="*/ 279572 h 332"/>
              <a:gd name="T86" fmla="*/ 183193 w 136"/>
              <a:gd name="T87" fmla="*/ 336082 h 332"/>
              <a:gd name="T88" fmla="*/ 158400 w 136"/>
              <a:gd name="T89" fmla="*/ 380694 h 332"/>
              <a:gd name="T90" fmla="*/ 119833 w 136"/>
              <a:gd name="T91" fmla="*/ 413410 h 332"/>
              <a:gd name="T92" fmla="*/ 81266 w 136"/>
              <a:gd name="T93" fmla="*/ 423820 h 332"/>
              <a:gd name="T94" fmla="*/ 49586 w 136"/>
              <a:gd name="T95" fmla="*/ 414897 h 332"/>
              <a:gd name="T96" fmla="*/ 19283 w 136"/>
              <a:gd name="T97" fmla="*/ 392591 h 332"/>
              <a:gd name="T98" fmla="*/ 2755 w 136"/>
              <a:gd name="T99" fmla="*/ 361362 h 332"/>
              <a:gd name="T100" fmla="*/ 4132 w 136"/>
              <a:gd name="T101" fmla="*/ 328646 h 332"/>
              <a:gd name="T102" fmla="*/ 24793 w 136"/>
              <a:gd name="T103" fmla="*/ 300392 h 332"/>
              <a:gd name="T104" fmla="*/ 56473 w 136"/>
              <a:gd name="T105" fmla="*/ 281060 h 332"/>
              <a:gd name="T106" fmla="*/ 96417 w 136"/>
              <a:gd name="T107" fmla="*/ 279572 h 332"/>
              <a:gd name="T108" fmla="*/ 137739 w 136"/>
              <a:gd name="T109" fmla="*/ 300392 h 332"/>
              <a:gd name="T110" fmla="*/ 170796 w 136"/>
              <a:gd name="T111" fmla="*/ 339056 h 332"/>
              <a:gd name="T112" fmla="*/ 185948 w 136"/>
              <a:gd name="T113" fmla="*/ 388130 h 332"/>
              <a:gd name="T114" fmla="*/ 170796 w 136"/>
              <a:gd name="T115" fmla="*/ 434230 h 332"/>
              <a:gd name="T116" fmla="*/ 137739 w 136"/>
              <a:gd name="T117" fmla="*/ 469920 h 332"/>
              <a:gd name="T118" fmla="*/ 95040 w 136"/>
              <a:gd name="T119" fmla="*/ 490739 h 33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36" h="332">
                <a:moveTo>
                  <a:pt x="59" y="0"/>
                </a:moveTo>
                <a:lnTo>
                  <a:pt x="68" y="1"/>
                </a:lnTo>
                <a:lnTo>
                  <a:pt x="78" y="3"/>
                </a:lnTo>
                <a:lnTo>
                  <a:pt x="88" y="7"/>
                </a:lnTo>
                <a:lnTo>
                  <a:pt x="98" y="13"/>
                </a:lnTo>
                <a:lnTo>
                  <a:pt x="107" y="19"/>
                </a:lnTo>
                <a:lnTo>
                  <a:pt x="116" y="27"/>
                </a:lnTo>
                <a:lnTo>
                  <a:pt x="124" y="37"/>
                </a:lnTo>
                <a:lnTo>
                  <a:pt x="129" y="47"/>
                </a:lnTo>
                <a:lnTo>
                  <a:pt x="133" y="59"/>
                </a:lnTo>
                <a:lnTo>
                  <a:pt x="134" y="71"/>
                </a:lnTo>
                <a:lnTo>
                  <a:pt x="133" y="84"/>
                </a:lnTo>
                <a:lnTo>
                  <a:pt x="129" y="96"/>
                </a:lnTo>
                <a:lnTo>
                  <a:pt x="124" y="106"/>
                </a:lnTo>
                <a:lnTo>
                  <a:pt x="115" y="116"/>
                </a:lnTo>
                <a:lnTo>
                  <a:pt x="107" y="124"/>
                </a:lnTo>
                <a:lnTo>
                  <a:pt x="98" y="130"/>
                </a:lnTo>
                <a:lnTo>
                  <a:pt x="88" y="137"/>
                </a:lnTo>
                <a:lnTo>
                  <a:pt x="78" y="140"/>
                </a:lnTo>
                <a:lnTo>
                  <a:pt x="68" y="143"/>
                </a:lnTo>
                <a:lnTo>
                  <a:pt x="60" y="144"/>
                </a:lnTo>
                <a:lnTo>
                  <a:pt x="52" y="143"/>
                </a:lnTo>
                <a:lnTo>
                  <a:pt x="43" y="142"/>
                </a:lnTo>
                <a:lnTo>
                  <a:pt x="35" y="140"/>
                </a:lnTo>
                <a:lnTo>
                  <a:pt x="28" y="135"/>
                </a:lnTo>
                <a:lnTo>
                  <a:pt x="20" y="131"/>
                </a:lnTo>
                <a:lnTo>
                  <a:pt x="14" y="126"/>
                </a:lnTo>
                <a:lnTo>
                  <a:pt x="8" y="120"/>
                </a:lnTo>
                <a:lnTo>
                  <a:pt x="4" y="114"/>
                </a:lnTo>
                <a:lnTo>
                  <a:pt x="1" y="105"/>
                </a:lnTo>
                <a:lnTo>
                  <a:pt x="0" y="96"/>
                </a:lnTo>
                <a:lnTo>
                  <a:pt x="1" y="86"/>
                </a:lnTo>
                <a:lnTo>
                  <a:pt x="4" y="79"/>
                </a:lnTo>
                <a:lnTo>
                  <a:pt x="8" y="71"/>
                </a:lnTo>
                <a:lnTo>
                  <a:pt x="14" y="65"/>
                </a:lnTo>
                <a:lnTo>
                  <a:pt x="20" y="59"/>
                </a:lnTo>
                <a:lnTo>
                  <a:pt x="28" y="55"/>
                </a:lnTo>
                <a:lnTo>
                  <a:pt x="36" y="51"/>
                </a:lnTo>
                <a:lnTo>
                  <a:pt x="44" y="48"/>
                </a:lnTo>
                <a:lnTo>
                  <a:pt x="52" y="47"/>
                </a:lnTo>
                <a:lnTo>
                  <a:pt x="59" y="46"/>
                </a:lnTo>
                <a:lnTo>
                  <a:pt x="68" y="47"/>
                </a:lnTo>
                <a:lnTo>
                  <a:pt x="78" y="49"/>
                </a:lnTo>
                <a:lnTo>
                  <a:pt x="88" y="53"/>
                </a:lnTo>
                <a:lnTo>
                  <a:pt x="98" y="59"/>
                </a:lnTo>
                <a:lnTo>
                  <a:pt x="107" y="65"/>
                </a:lnTo>
                <a:lnTo>
                  <a:pt x="116" y="74"/>
                </a:lnTo>
                <a:lnTo>
                  <a:pt x="124" y="83"/>
                </a:lnTo>
                <a:lnTo>
                  <a:pt x="129" y="94"/>
                </a:lnTo>
                <a:lnTo>
                  <a:pt x="133" y="105"/>
                </a:lnTo>
                <a:lnTo>
                  <a:pt x="134" y="118"/>
                </a:lnTo>
                <a:lnTo>
                  <a:pt x="133" y="130"/>
                </a:lnTo>
                <a:lnTo>
                  <a:pt x="129" y="142"/>
                </a:lnTo>
                <a:lnTo>
                  <a:pt x="124" y="152"/>
                </a:lnTo>
                <a:lnTo>
                  <a:pt x="115" y="162"/>
                </a:lnTo>
                <a:lnTo>
                  <a:pt x="107" y="170"/>
                </a:lnTo>
                <a:lnTo>
                  <a:pt x="98" y="177"/>
                </a:lnTo>
                <a:lnTo>
                  <a:pt x="88" y="183"/>
                </a:lnTo>
                <a:lnTo>
                  <a:pt x="78" y="186"/>
                </a:lnTo>
                <a:lnTo>
                  <a:pt x="68" y="189"/>
                </a:lnTo>
                <a:lnTo>
                  <a:pt x="60" y="190"/>
                </a:lnTo>
                <a:lnTo>
                  <a:pt x="52" y="189"/>
                </a:lnTo>
                <a:lnTo>
                  <a:pt x="43" y="188"/>
                </a:lnTo>
                <a:lnTo>
                  <a:pt x="35" y="186"/>
                </a:lnTo>
                <a:lnTo>
                  <a:pt x="28" y="182"/>
                </a:lnTo>
                <a:lnTo>
                  <a:pt x="20" y="178"/>
                </a:lnTo>
                <a:lnTo>
                  <a:pt x="14" y="172"/>
                </a:lnTo>
                <a:lnTo>
                  <a:pt x="8" y="166"/>
                </a:lnTo>
                <a:lnTo>
                  <a:pt x="4" y="160"/>
                </a:lnTo>
                <a:lnTo>
                  <a:pt x="1" y="151"/>
                </a:lnTo>
                <a:lnTo>
                  <a:pt x="0" y="142"/>
                </a:lnTo>
                <a:lnTo>
                  <a:pt x="1" y="132"/>
                </a:lnTo>
                <a:lnTo>
                  <a:pt x="4" y="125"/>
                </a:lnTo>
                <a:lnTo>
                  <a:pt x="8" y="118"/>
                </a:lnTo>
                <a:lnTo>
                  <a:pt x="14" y="111"/>
                </a:lnTo>
                <a:lnTo>
                  <a:pt x="20" y="105"/>
                </a:lnTo>
                <a:lnTo>
                  <a:pt x="28" y="101"/>
                </a:lnTo>
                <a:lnTo>
                  <a:pt x="36" y="98"/>
                </a:lnTo>
                <a:lnTo>
                  <a:pt x="44" y="95"/>
                </a:lnTo>
                <a:lnTo>
                  <a:pt x="52" y="94"/>
                </a:lnTo>
                <a:lnTo>
                  <a:pt x="59" y="93"/>
                </a:lnTo>
                <a:lnTo>
                  <a:pt x="68" y="94"/>
                </a:lnTo>
                <a:lnTo>
                  <a:pt x="78" y="96"/>
                </a:lnTo>
                <a:lnTo>
                  <a:pt x="89" y="100"/>
                </a:lnTo>
                <a:lnTo>
                  <a:pt x="98" y="105"/>
                </a:lnTo>
                <a:lnTo>
                  <a:pt x="108" y="111"/>
                </a:lnTo>
                <a:lnTo>
                  <a:pt x="116" y="120"/>
                </a:lnTo>
                <a:lnTo>
                  <a:pt x="124" y="129"/>
                </a:lnTo>
                <a:lnTo>
                  <a:pt x="129" y="140"/>
                </a:lnTo>
                <a:lnTo>
                  <a:pt x="133" y="151"/>
                </a:lnTo>
                <a:lnTo>
                  <a:pt x="134" y="164"/>
                </a:lnTo>
                <a:lnTo>
                  <a:pt x="133" y="177"/>
                </a:lnTo>
                <a:lnTo>
                  <a:pt x="129" y="188"/>
                </a:lnTo>
                <a:lnTo>
                  <a:pt x="124" y="199"/>
                </a:lnTo>
                <a:lnTo>
                  <a:pt x="116" y="208"/>
                </a:lnTo>
                <a:lnTo>
                  <a:pt x="107" y="216"/>
                </a:lnTo>
                <a:lnTo>
                  <a:pt x="98" y="223"/>
                </a:lnTo>
                <a:lnTo>
                  <a:pt x="88" y="229"/>
                </a:lnTo>
                <a:lnTo>
                  <a:pt x="78" y="232"/>
                </a:lnTo>
                <a:lnTo>
                  <a:pt x="68" y="235"/>
                </a:lnTo>
                <a:lnTo>
                  <a:pt x="60" y="236"/>
                </a:lnTo>
                <a:lnTo>
                  <a:pt x="52" y="235"/>
                </a:lnTo>
                <a:lnTo>
                  <a:pt x="44" y="234"/>
                </a:lnTo>
                <a:lnTo>
                  <a:pt x="35" y="232"/>
                </a:lnTo>
                <a:lnTo>
                  <a:pt x="28" y="228"/>
                </a:lnTo>
                <a:lnTo>
                  <a:pt x="20" y="224"/>
                </a:lnTo>
                <a:lnTo>
                  <a:pt x="14" y="218"/>
                </a:lnTo>
                <a:lnTo>
                  <a:pt x="8" y="212"/>
                </a:lnTo>
                <a:lnTo>
                  <a:pt x="4" y="206"/>
                </a:lnTo>
                <a:lnTo>
                  <a:pt x="2" y="198"/>
                </a:lnTo>
                <a:lnTo>
                  <a:pt x="0" y="188"/>
                </a:lnTo>
                <a:lnTo>
                  <a:pt x="2" y="179"/>
                </a:lnTo>
                <a:lnTo>
                  <a:pt x="4" y="171"/>
                </a:lnTo>
                <a:lnTo>
                  <a:pt x="8" y="164"/>
                </a:lnTo>
                <a:lnTo>
                  <a:pt x="14" y="158"/>
                </a:lnTo>
                <a:lnTo>
                  <a:pt x="20" y="151"/>
                </a:lnTo>
                <a:lnTo>
                  <a:pt x="28" y="147"/>
                </a:lnTo>
                <a:lnTo>
                  <a:pt x="36" y="144"/>
                </a:lnTo>
                <a:lnTo>
                  <a:pt x="44" y="141"/>
                </a:lnTo>
                <a:lnTo>
                  <a:pt x="52" y="140"/>
                </a:lnTo>
                <a:lnTo>
                  <a:pt x="60" y="139"/>
                </a:lnTo>
                <a:lnTo>
                  <a:pt x="68" y="140"/>
                </a:lnTo>
                <a:lnTo>
                  <a:pt x="78" y="142"/>
                </a:lnTo>
                <a:lnTo>
                  <a:pt x="88" y="146"/>
                </a:lnTo>
                <a:lnTo>
                  <a:pt x="98" y="152"/>
                </a:lnTo>
                <a:lnTo>
                  <a:pt x="107" y="160"/>
                </a:lnTo>
                <a:lnTo>
                  <a:pt x="115" y="168"/>
                </a:lnTo>
                <a:lnTo>
                  <a:pt x="124" y="178"/>
                </a:lnTo>
                <a:lnTo>
                  <a:pt x="129" y="188"/>
                </a:lnTo>
                <a:lnTo>
                  <a:pt x="133" y="201"/>
                </a:lnTo>
                <a:lnTo>
                  <a:pt x="134" y="213"/>
                </a:lnTo>
                <a:lnTo>
                  <a:pt x="133" y="226"/>
                </a:lnTo>
                <a:lnTo>
                  <a:pt x="129" y="237"/>
                </a:lnTo>
                <a:lnTo>
                  <a:pt x="123" y="248"/>
                </a:lnTo>
                <a:lnTo>
                  <a:pt x="115" y="256"/>
                </a:lnTo>
                <a:lnTo>
                  <a:pt x="107" y="265"/>
                </a:lnTo>
                <a:lnTo>
                  <a:pt x="97" y="272"/>
                </a:lnTo>
                <a:lnTo>
                  <a:pt x="87" y="278"/>
                </a:lnTo>
                <a:lnTo>
                  <a:pt x="77" y="282"/>
                </a:lnTo>
                <a:lnTo>
                  <a:pt x="68" y="284"/>
                </a:lnTo>
                <a:lnTo>
                  <a:pt x="59" y="285"/>
                </a:lnTo>
                <a:lnTo>
                  <a:pt x="52" y="284"/>
                </a:lnTo>
                <a:lnTo>
                  <a:pt x="44" y="282"/>
                </a:lnTo>
                <a:lnTo>
                  <a:pt x="36" y="279"/>
                </a:lnTo>
                <a:lnTo>
                  <a:pt x="28" y="274"/>
                </a:lnTo>
                <a:lnTo>
                  <a:pt x="21" y="270"/>
                </a:lnTo>
                <a:lnTo>
                  <a:pt x="14" y="264"/>
                </a:lnTo>
                <a:lnTo>
                  <a:pt x="9" y="257"/>
                </a:lnTo>
                <a:lnTo>
                  <a:pt x="4" y="251"/>
                </a:lnTo>
                <a:lnTo>
                  <a:pt x="2" y="243"/>
                </a:lnTo>
                <a:lnTo>
                  <a:pt x="1" y="235"/>
                </a:lnTo>
                <a:lnTo>
                  <a:pt x="2" y="228"/>
                </a:lnTo>
                <a:lnTo>
                  <a:pt x="3" y="221"/>
                </a:lnTo>
                <a:lnTo>
                  <a:pt x="7" y="213"/>
                </a:lnTo>
                <a:lnTo>
                  <a:pt x="12" y="207"/>
                </a:lnTo>
                <a:lnTo>
                  <a:pt x="18" y="202"/>
                </a:lnTo>
                <a:lnTo>
                  <a:pt x="25" y="197"/>
                </a:lnTo>
                <a:lnTo>
                  <a:pt x="33" y="192"/>
                </a:lnTo>
                <a:lnTo>
                  <a:pt x="41" y="189"/>
                </a:lnTo>
                <a:lnTo>
                  <a:pt x="50" y="188"/>
                </a:lnTo>
                <a:lnTo>
                  <a:pt x="59" y="187"/>
                </a:lnTo>
                <a:lnTo>
                  <a:pt x="70" y="188"/>
                </a:lnTo>
                <a:lnTo>
                  <a:pt x="80" y="191"/>
                </a:lnTo>
                <a:lnTo>
                  <a:pt x="90" y="196"/>
                </a:lnTo>
                <a:lnTo>
                  <a:pt x="100" y="202"/>
                </a:lnTo>
                <a:lnTo>
                  <a:pt x="109" y="209"/>
                </a:lnTo>
                <a:lnTo>
                  <a:pt x="118" y="218"/>
                </a:lnTo>
                <a:lnTo>
                  <a:pt x="124" y="228"/>
                </a:lnTo>
                <a:lnTo>
                  <a:pt x="130" y="238"/>
                </a:lnTo>
                <a:lnTo>
                  <a:pt x="133" y="249"/>
                </a:lnTo>
                <a:lnTo>
                  <a:pt x="135" y="261"/>
                </a:lnTo>
                <a:lnTo>
                  <a:pt x="133" y="271"/>
                </a:lnTo>
                <a:lnTo>
                  <a:pt x="130" y="282"/>
                </a:lnTo>
                <a:lnTo>
                  <a:pt x="124" y="292"/>
                </a:lnTo>
                <a:lnTo>
                  <a:pt x="118" y="301"/>
                </a:lnTo>
                <a:lnTo>
                  <a:pt x="109" y="310"/>
                </a:lnTo>
                <a:lnTo>
                  <a:pt x="100" y="316"/>
                </a:lnTo>
                <a:lnTo>
                  <a:pt x="89" y="323"/>
                </a:lnTo>
                <a:lnTo>
                  <a:pt x="80" y="327"/>
                </a:lnTo>
                <a:lnTo>
                  <a:pt x="69" y="330"/>
                </a:lnTo>
                <a:lnTo>
                  <a:pt x="59" y="331"/>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5" name="Freeform 39"/>
          <p:cNvSpPr>
            <a:spLocks/>
          </p:cNvSpPr>
          <p:nvPr/>
        </p:nvSpPr>
        <p:spPr bwMode="auto">
          <a:xfrm>
            <a:off x="2247900" y="4262438"/>
            <a:ext cx="457200" cy="201612"/>
          </a:xfrm>
          <a:custGeom>
            <a:avLst/>
            <a:gdLst>
              <a:gd name="T0" fmla="*/ 451692 w 332"/>
              <a:gd name="T1" fmla="*/ 115630 h 136"/>
              <a:gd name="T2" fmla="*/ 429658 w 332"/>
              <a:gd name="T3" fmla="*/ 158621 h 136"/>
              <a:gd name="T4" fmla="*/ 391099 w 332"/>
              <a:gd name="T5" fmla="*/ 191235 h 136"/>
              <a:gd name="T6" fmla="*/ 340146 w 332"/>
              <a:gd name="T7" fmla="*/ 197165 h 136"/>
              <a:gd name="T8" fmla="*/ 296078 w 332"/>
              <a:gd name="T9" fmla="*/ 170481 h 136"/>
              <a:gd name="T10" fmla="*/ 267159 w 332"/>
              <a:gd name="T11" fmla="*/ 130455 h 136"/>
              <a:gd name="T12" fmla="*/ 257519 w 332"/>
              <a:gd name="T13" fmla="*/ 88946 h 136"/>
              <a:gd name="T14" fmla="*/ 263028 w 332"/>
              <a:gd name="T15" fmla="*/ 51885 h 136"/>
              <a:gd name="T16" fmla="*/ 282307 w 332"/>
              <a:gd name="T17" fmla="*/ 20754 h 136"/>
              <a:gd name="T18" fmla="*/ 311227 w 332"/>
              <a:gd name="T19" fmla="*/ 1482 h 136"/>
              <a:gd name="T20" fmla="*/ 347031 w 332"/>
              <a:gd name="T21" fmla="*/ 5930 h 136"/>
              <a:gd name="T22" fmla="*/ 374573 w 332"/>
              <a:gd name="T23" fmla="*/ 29649 h 136"/>
              <a:gd name="T24" fmla="*/ 389722 w 332"/>
              <a:gd name="T25" fmla="*/ 65227 h 136"/>
              <a:gd name="T26" fmla="*/ 391099 w 332"/>
              <a:gd name="T27" fmla="*/ 100806 h 136"/>
              <a:gd name="T28" fmla="*/ 374573 w 332"/>
              <a:gd name="T29" fmla="*/ 145279 h 136"/>
              <a:gd name="T30" fmla="*/ 341523 w 332"/>
              <a:gd name="T31" fmla="*/ 183823 h 136"/>
              <a:gd name="T32" fmla="*/ 293324 w 332"/>
              <a:gd name="T33" fmla="*/ 198647 h 136"/>
              <a:gd name="T34" fmla="*/ 246502 w 332"/>
              <a:gd name="T35" fmla="*/ 183823 h 136"/>
              <a:gd name="T36" fmla="*/ 212075 w 332"/>
              <a:gd name="T37" fmla="*/ 145279 h 136"/>
              <a:gd name="T38" fmla="*/ 195549 w 332"/>
              <a:gd name="T39" fmla="*/ 100806 h 136"/>
              <a:gd name="T40" fmla="*/ 196927 w 332"/>
              <a:gd name="T41" fmla="*/ 63745 h 136"/>
              <a:gd name="T42" fmla="*/ 210698 w 332"/>
              <a:gd name="T43" fmla="*/ 29649 h 136"/>
              <a:gd name="T44" fmla="*/ 235486 w 332"/>
              <a:gd name="T45" fmla="*/ 5930 h 136"/>
              <a:gd name="T46" fmla="*/ 274045 w 332"/>
              <a:gd name="T47" fmla="*/ 1482 h 136"/>
              <a:gd name="T48" fmla="*/ 302964 w 332"/>
              <a:gd name="T49" fmla="*/ 20754 h 136"/>
              <a:gd name="T50" fmla="*/ 320866 w 332"/>
              <a:gd name="T51" fmla="*/ 53368 h 136"/>
              <a:gd name="T52" fmla="*/ 327752 w 332"/>
              <a:gd name="T53" fmla="*/ 87464 h 136"/>
              <a:gd name="T54" fmla="*/ 318112 w 332"/>
              <a:gd name="T55" fmla="*/ 131937 h 136"/>
              <a:gd name="T56" fmla="*/ 290570 w 332"/>
              <a:gd name="T57" fmla="*/ 171963 h 136"/>
              <a:gd name="T58" fmla="*/ 247880 w 332"/>
              <a:gd name="T59" fmla="*/ 197165 h 136"/>
              <a:gd name="T60" fmla="*/ 196927 w 332"/>
              <a:gd name="T61" fmla="*/ 191235 h 136"/>
              <a:gd name="T62" fmla="*/ 158367 w 332"/>
              <a:gd name="T63" fmla="*/ 158621 h 136"/>
              <a:gd name="T64" fmla="*/ 136334 w 332"/>
              <a:gd name="T65" fmla="*/ 115630 h 136"/>
              <a:gd name="T66" fmla="*/ 132202 w 332"/>
              <a:gd name="T67" fmla="*/ 77087 h 136"/>
              <a:gd name="T68" fmla="*/ 141842 w 332"/>
              <a:gd name="T69" fmla="*/ 41508 h 136"/>
              <a:gd name="T70" fmla="*/ 163876 w 332"/>
              <a:gd name="T71" fmla="*/ 11860 h 136"/>
              <a:gd name="T72" fmla="*/ 196927 w 332"/>
              <a:gd name="T73" fmla="*/ 0 h 136"/>
              <a:gd name="T74" fmla="*/ 229977 w 332"/>
              <a:gd name="T75" fmla="*/ 11860 h 136"/>
              <a:gd name="T76" fmla="*/ 253388 w 332"/>
              <a:gd name="T77" fmla="*/ 41508 h 136"/>
              <a:gd name="T78" fmla="*/ 263028 w 332"/>
              <a:gd name="T79" fmla="*/ 77087 h 136"/>
              <a:gd name="T80" fmla="*/ 260273 w 332"/>
              <a:gd name="T81" fmla="*/ 115630 h 136"/>
              <a:gd name="T82" fmla="*/ 235486 w 332"/>
              <a:gd name="T83" fmla="*/ 158621 h 136"/>
              <a:gd name="T84" fmla="*/ 196927 w 332"/>
              <a:gd name="T85" fmla="*/ 191235 h 136"/>
              <a:gd name="T86" fmla="*/ 144596 w 332"/>
              <a:gd name="T87" fmla="*/ 197165 h 136"/>
              <a:gd name="T88" fmla="*/ 103283 w 332"/>
              <a:gd name="T89" fmla="*/ 170481 h 136"/>
              <a:gd name="T90" fmla="*/ 72987 w 332"/>
              <a:gd name="T91" fmla="*/ 128972 h 136"/>
              <a:gd name="T92" fmla="*/ 63347 w 332"/>
              <a:gd name="T93" fmla="*/ 87464 h 136"/>
              <a:gd name="T94" fmla="*/ 71610 w 332"/>
              <a:gd name="T95" fmla="*/ 53368 h 136"/>
              <a:gd name="T96" fmla="*/ 92266 w 332"/>
              <a:gd name="T97" fmla="*/ 20754 h 136"/>
              <a:gd name="T98" fmla="*/ 121186 w 332"/>
              <a:gd name="T99" fmla="*/ 2965 h 136"/>
              <a:gd name="T100" fmla="*/ 151482 w 332"/>
              <a:gd name="T101" fmla="*/ 4447 h 136"/>
              <a:gd name="T102" fmla="*/ 177647 w 332"/>
              <a:gd name="T103" fmla="*/ 26684 h 136"/>
              <a:gd name="T104" fmla="*/ 195549 w 332"/>
              <a:gd name="T105" fmla="*/ 60780 h 136"/>
              <a:gd name="T106" fmla="*/ 196927 w 332"/>
              <a:gd name="T107" fmla="*/ 103771 h 136"/>
              <a:gd name="T108" fmla="*/ 177647 w 332"/>
              <a:gd name="T109" fmla="*/ 148244 h 136"/>
              <a:gd name="T110" fmla="*/ 141842 w 332"/>
              <a:gd name="T111" fmla="*/ 183823 h 136"/>
              <a:gd name="T112" fmla="*/ 96398 w 332"/>
              <a:gd name="T113" fmla="*/ 200130 h 136"/>
              <a:gd name="T114" fmla="*/ 53707 w 332"/>
              <a:gd name="T115" fmla="*/ 183823 h 136"/>
              <a:gd name="T116" fmla="*/ 20657 w 332"/>
              <a:gd name="T117" fmla="*/ 148244 h 136"/>
              <a:gd name="T118" fmla="*/ 1377 w 332"/>
              <a:gd name="T119" fmla="*/ 102288 h 1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32" h="136">
                <a:moveTo>
                  <a:pt x="331" y="59"/>
                </a:moveTo>
                <a:lnTo>
                  <a:pt x="330" y="68"/>
                </a:lnTo>
                <a:lnTo>
                  <a:pt x="328" y="78"/>
                </a:lnTo>
                <a:lnTo>
                  <a:pt x="324" y="88"/>
                </a:lnTo>
                <a:lnTo>
                  <a:pt x="318" y="98"/>
                </a:lnTo>
                <a:lnTo>
                  <a:pt x="312" y="107"/>
                </a:lnTo>
                <a:lnTo>
                  <a:pt x="304" y="116"/>
                </a:lnTo>
                <a:lnTo>
                  <a:pt x="294" y="124"/>
                </a:lnTo>
                <a:lnTo>
                  <a:pt x="284" y="129"/>
                </a:lnTo>
                <a:lnTo>
                  <a:pt x="272" y="133"/>
                </a:lnTo>
                <a:lnTo>
                  <a:pt x="260" y="134"/>
                </a:lnTo>
                <a:lnTo>
                  <a:pt x="247" y="133"/>
                </a:lnTo>
                <a:lnTo>
                  <a:pt x="235" y="129"/>
                </a:lnTo>
                <a:lnTo>
                  <a:pt x="225" y="124"/>
                </a:lnTo>
                <a:lnTo>
                  <a:pt x="215" y="115"/>
                </a:lnTo>
                <a:lnTo>
                  <a:pt x="207" y="107"/>
                </a:lnTo>
                <a:lnTo>
                  <a:pt x="201" y="98"/>
                </a:lnTo>
                <a:lnTo>
                  <a:pt x="194" y="88"/>
                </a:lnTo>
                <a:lnTo>
                  <a:pt x="191" y="78"/>
                </a:lnTo>
                <a:lnTo>
                  <a:pt x="188" y="68"/>
                </a:lnTo>
                <a:lnTo>
                  <a:pt x="187" y="60"/>
                </a:lnTo>
                <a:lnTo>
                  <a:pt x="188" y="52"/>
                </a:lnTo>
                <a:lnTo>
                  <a:pt x="189" y="43"/>
                </a:lnTo>
                <a:lnTo>
                  <a:pt x="191" y="35"/>
                </a:lnTo>
                <a:lnTo>
                  <a:pt x="196" y="28"/>
                </a:lnTo>
                <a:lnTo>
                  <a:pt x="200" y="20"/>
                </a:lnTo>
                <a:lnTo>
                  <a:pt x="205" y="14"/>
                </a:lnTo>
                <a:lnTo>
                  <a:pt x="211" y="8"/>
                </a:lnTo>
                <a:lnTo>
                  <a:pt x="217" y="4"/>
                </a:lnTo>
                <a:lnTo>
                  <a:pt x="226" y="1"/>
                </a:lnTo>
                <a:lnTo>
                  <a:pt x="235" y="0"/>
                </a:lnTo>
                <a:lnTo>
                  <a:pt x="245" y="1"/>
                </a:lnTo>
                <a:lnTo>
                  <a:pt x="252" y="4"/>
                </a:lnTo>
                <a:lnTo>
                  <a:pt x="260" y="8"/>
                </a:lnTo>
                <a:lnTo>
                  <a:pt x="266" y="14"/>
                </a:lnTo>
                <a:lnTo>
                  <a:pt x="272" y="20"/>
                </a:lnTo>
                <a:lnTo>
                  <a:pt x="276" y="28"/>
                </a:lnTo>
                <a:lnTo>
                  <a:pt x="280" y="36"/>
                </a:lnTo>
                <a:lnTo>
                  <a:pt x="283" y="44"/>
                </a:lnTo>
                <a:lnTo>
                  <a:pt x="284" y="52"/>
                </a:lnTo>
                <a:lnTo>
                  <a:pt x="285" y="59"/>
                </a:lnTo>
                <a:lnTo>
                  <a:pt x="284" y="68"/>
                </a:lnTo>
                <a:lnTo>
                  <a:pt x="282" y="78"/>
                </a:lnTo>
                <a:lnTo>
                  <a:pt x="278" y="88"/>
                </a:lnTo>
                <a:lnTo>
                  <a:pt x="272" y="98"/>
                </a:lnTo>
                <a:lnTo>
                  <a:pt x="266" y="107"/>
                </a:lnTo>
                <a:lnTo>
                  <a:pt x="257" y="116"/>
                </a:lnTo>
                <a:lnTo>
                  <a:pt x="248" y="124"/>
                </a:lnTo>
                <a:lnTo>
                  <a:pt x="237" y="129"/>
                </a:lnTo>
                <a:lnTo>
                  <a:pt x="226" y="133"/>
                </a:lnTo>
                <a:lnTo>
                  <a:pt x="213" y="134"/>
                </a:lnTo>
                <a:lnTo>
                  <a:pt x="201" y="133"/>
                </a:lnTo>
                <a:lnTo>
                  <a:pt x="189" y="129"/>
                </a:lnTo>
                <a:lnTo>
                  <a:pt x="179" y="124"/>
                </a:lnTo>
                <a:lnTo>
                  <a:pt x="169" y="115"/>
                </a:lnTo>
                <a:lnTo>
                  <a:pt x="161" y="107"/>
                </a:lnTo>
                <a:lnTo>
                  <a:pt x="154" y="98"/>
                </a:lnTo>
                <a:lnTo>
                  <a:pt x="148" y="88"/>
                </a:lnTo>
                <a:lnTo>
                  <a:pt x="145" y="78"/>
                </a:lnTo>
                <a:lnTo>
                  <a:pt x="142" y="68"/>
                </a:lnTo>
                <a:lnTo>
                  <a:pt x="141" y="60"/>
                </a:lnTo>
                <a:lnTo>
                  <a:pt x="142" y="52"/>
                </a:lnTo>
                <a:lnTo>
                  <a:pt x="143" y="43"/>
                </a:lnTo>
                <a:lnTo>
                  <a:pt x="145" y="35"/>
                </a:lnTo>
                <a:lnTo>
                  <a:pt x="149" y="28"/>
                </a:lnTo>
                <a:lnTo>
                  <a:pt x="153" y="20"/>
                </a:lnTo>
                <a:lnTo>
                  <a:pt x="159" y="14"/>
                </a:lnTo>
                <a:lnTo>
                  <a:pt x="165" y="8"/>
                </a:lnTo>
                <a:lnTo>
                  <a:pt x="171" y="4"/>
                </a:lnTo>
                <a:lnTo>
                  <a:pt x="180" y="1"/>
                </a:lnTo>
                <a:lnTo>
                  <a:pt x="189" y="0"/>
                </a:lnTo>
                <a:lnTo>
                  <a:pt x="199" y="1"/>
                </a:lnTo>
                <a:lnTo>
                  <a:pt x="206" y="4"/>
                </a:lnTo>
                <a:lnTo>
                  <a:pt x="213" y="8"/>
                </a:lnTo>
                <a:lnTo>
                  <a:pt x="220" y="14"/>
                </a:lnTo>
                <a:lnTo>
                  <a:pt x="226" y="20"/>
                </a:lnTo>
                <a:lnTo>
                  <a:pt x="230" y="28"/>
                </a:lnTo>
                <a:lnTo>
                  <a:pt x="233" y="36"/>
                </a:lnTo>
                <a:lnTo>
                  <a:pt x="236" y="44"/>
                </a:lnTo>
                <a:lnTo>
                  <a:pt x="237" y="52"/>
                </a:lnTo>
                <a:lnTo>
                  <a:pt x="238" y="59"/>
                </a:lnTo>
                <a:lnTo>
                  <a:pt x="237" y="68"/>
                </a:lnTo>
                <a:lnTo>
                  <a:pt x="235" y="78"/>
                </a:lnTo>
                <a:lnTo>
                  <a:pt x="231" y="89"/>
                </a:lnTo>
                <a:lnTo>
                  <a:pt x="226" y="98"/>
                </a:lnTo>
                <a:lnTo>
                  <a:pt x="220" y="108"/>
                </a:lnTo>
                <a:lnTo>
                  <a:pt x="211" y="116"/>
                </a:lnTo>
                <a:lnTo>
                  <a:pt x="202" y="124"/>
                </a:lnTo>
                <a:lnTo>
                  <a:pt x="191" y="129"/>
                </a:lnTo>
                <a:lnTo>
                  <a:pt x="180" y="133"/>
                </a:lnTo>
                <a:lnTo>
                  <a:pt x="167" y="134"/>
                </a:lnTo>
                <a:lnTo>
                  <a:pt x="154" y="133"/>
                </a:lnTo>
                <a:lnTo>
                  <a:pt x="143" y="129"/>
                </a:lnTo>
                <a:lnTo>
                  <a:pt x="132" y="124"/>
                </a:lnTo>
                <a:lnTo>
                  <a:pt x="123" y="116"/>
                </a:lnTo>
                <a:lnTo>
                  <a:pt x="115" y="107"/>
                </a:lnTo>
                <a:lnTo>
                  <a:pt x="108" y="98"/>
                </a:lnTo>
                <a:lnTo>
                  <a:pt x="102" y="88"/>
                </a:lnTo>
                <a:lnTo>
                  <a:pt x="99" y="78"/>
                </a:lnTo>
                <a:lnTo>
                  <a:pt x="96" y="68"/>
                </a:lnTo>
                <a:lnTo>
                  <a:pt x="95" y="60"/>
                </a:lnTo>
                <a:lnTo>
                  <a:pt x="96" y="52"/>
                </a:lnTo>
                <a:lnTo>
                  <a:pt x="97" y="44"/>
                </a:lnTo>
                <a:lnTo>
                  <a:pt x="99" y="35"/>
                </a:lnTo>
                <a:lnTo>
                  <a:pt x="103" y="28"/>
                </a:lnTo>
                <a:lnTo>
                  <a:pt x="107" y="20"/>
                </a:lnTo>
                <a:lnTo>
                  <a:pt x="113" y="14"/>
                </a:lnTo>
                <a:lnTo>
                  <a:pt x="119" y="8"/>
                </a:lnTo>
                <a:lnTo>
                  <a:pt x="125" y="4"/>
                </a:lnTo>
                <a:lnTo>
                  <a:pt x="133" y="2"/>
                </a:lnTo>
                <a:lnTo>
                  <a:pt x="143" y="0"/>
                </a:lnTo>
                <a:lnTo>
                  <a:pt x="152" y="2"/>
                </a:lnTo>
                <a:lnTo>
                  <a:pt x="160" y="4"/>
                </a:lnTo>
                <a:lnTo>
                  <a:pt x="167" y="8"/>
                </a:lnTo>
                <a:lnTo>
                  <a:pt x="173" y="14"/>
                </a:lnTo>
                <a:lnTo>
                  <a:pt x="180" y="20"/>
                </a:lnTo>
                <a:lnTo>
                  <a:pt x="184" y="28"/>
                </a:lnTo>
                <a:lnTo>
                  <a:pt x="187" y="36"/>
                </a:lnTo>
                <a:lnTo>
                  <a:pt x="190" y="44"/>
                </a:lnTo>
                <a:lnTo>
                  <a:pt x="191" y="52"/>
                </a:lnTo>
                <a:lnTo>
                  <a:pt x="192" y="60"/>
                </a:lnTo>
                <a:lnTo>
                  <a:pt x="191" y="68"/>
                </a:lnTo>
                <a:lnTo>
                  <a:pt x="189" y="78"/>
                </a:lnTo>
                <a:lnTo>
                  <a:pt x="185" y="88"/>
                </a:lnTo>
                <a:lnTo>
                  <a:pt x="179" y="98"/>
                </a:lnTo>
                <a:lnTo>
                  <a:pt x="171" y="107"/>
                </a:lnTo>
                <a:lnTo>
                  <a:pt x="163" y="115"/>
                </a:lnTo>
                <a:lnTo>
                  <a:pt x="153" y="124"/>
                </a:lnTo>
                <a:lnTo>
                  <a:pt x="143" y="129"/>
                </a:lnTo>
                <a:lnTo>
                  <a:pt x="130" y="133"/>
                </a:lnTo>
                <a:lnTo>
                  <a:pt x="118" y="134"/>
                </a:lnTo>
                <a:lnTo>
                  <a:pt x="105" y="133"/>
                </a:lnTo>
                <a:lnTo>
                  <a:pt x="94" y="129"/>
                </a:lnTo>
                <a:lnTo>
                  <a:pt x="83" y="123"/>
                </a:lnTo>
                <a:lnTo>
                  <a:pt x="75" y="115"/>
                </a:lnTo>
                <a:lnTo>
                  <a:pt x="66" y="107"/>
                </a:lnTo>
                <a:lnTo>
                  <a:pt x="59" y="97"/>
                </a:lnTo>
                <a:lnTo>
                  <a:pt x="53" y="87"/>
                </a:lnTo>
                <a:lnTo>
                  <a:pt x="49" y="77"/>
                </a:lnTo>
                <a:lnTo>
                  <a:pt x="47" y="68"/>
                </a:lnTo>
                <a:lnTo>
                  <a:pt x="46" y="59"/>
                </a:lnTo>
                <a:lnTo>
                  <a:pt x="47" y="52"/>
                </a:lnTo>
                <a:lnTo>
                  <a:pt x="49" y="44"/>
                </a:lnTo>
                <a:lnTo>
                  <a:pt x="52" y="36"/>
                </a:lnTo>
                <a:lnTo>
                  <a:pt x="57" y="28"/>
                </a:lnTo>
                <a:lnTo>
                  <a:pt x="61" y="21"/>
                </a:lnTo>
                <a:lnTo>
                  <a:pt x="67" y="14"/>
                </a:lnTo>
                <a:lnTo>
                  <a:pt x="74" y="9"/>
                </a:lnTo>
                <a:lnTo>
                  <a:pt x="80" y="4"/>
                </a:lnTo>
                <a:lnTo>
                  <a:pt x="88" y="2"/>
                </a:lnTo>
                <a:lnTo>
                  <a:pt x="96" y="1"/>
                </a:lnTo>
                <a:lnTo>
                  <a:pt x="103" y="2"/>
                </a:lnTo>
                <a:lnTo>
                  <a:pt x="110" y="3"/>
                </a:lnTo>
                <a:lnTo>
                  <a:pt x="118" y="7"/>
                </a:lnTo>
                <a:lnTo>
                  <a:pt x="124" y="12"/>
                </a:lnTo>
                <a:lnTo>
                  <a:pt x="129" y="18"/>
                </a:lnTo>
                <a:lnTo>
                  <a:pt x="134" y="25"/>
                </a:lnTo>
                <a:lnTo>
                  <a:pt x="139" y="33"/>
                </a:lnTo>
                <a:lnTo>
                  <a:pt x="142" y="41"/>
                </a:lnTo>
                <a:lnTo>
                  <a:pt x="143" y="50"/>
                </a:lnTo>
                <a:lnTo>
                  <a:pt x="144" y="59"/>
                </a:lnTo>
                <a:lnTo>
                  <a:pt x="143" y="70"/>
                </a:lnTo>
                <a:lnTo>
                  <a:pt x="140" y="80"/>
                </a:lnTo>
                <a:lnTo>
                  <a:pt x="135" y="90"/>
                </a:lnTo>
                <a:lnTo>
                  <a:pt x="129" y="100"/>
                </a:lnTo>
                <a:lnTo>
                  <a:pt x="122" y="109"/>
                </a:lnTo>
                <a:lnTo>
                  <a:pt x="113" y="118"/>
                </a:lnTo>
                <a:lnTo>
                  <a:pt x="103" y="124"/>
                </a:lnTo>
                <a:lnTo>
                  <a:pt x="93" y="130"/>
                </a:lnTo>
                <a:lnTo>
                  <a:pt x="82" y="133"/>
                </a:lnTo>
                <a:lnTo>
                  <a:pt x="70" y="135"/>
                </a:lnTo>
                <a:lnTo>
                  <a:pt x="60" y="133"/>
                </a:lnTo>
                <a:lnTo>
                  <a:pt x="49" y="130"/>
                </a:lnTo>
                <a:lnTo>
                  <a:pt x="39" y="124"/>
                </a:lnTo>
                <a:lnTo>
                  <a:pt x="30" y="118"/>
                </a:lnTo>
                <a:lnTo>
                  <a:pt x="21" y="109"/>
                </a:lnTo>
                <a:lnTo>
                  <a:pt x="15" y="100"/>
                </a:lnTo>
                <a:lnTo>
                  <a:pt x="8" y="89"/>
                </a:lnTo>
                <a:lnTo>
                  <a:pt x="4" y="80"/>
                </a:lnTo>
                <a:lnTo>
                  <a:pt x="1" y="69"/>
                </a:lnTo>
                <a:lnTo>
                  <a:pt x="0" y="59"/>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6" name="Line 40"/>
          <p:cNvSpPr>
            <a:spLocks noChangeShapeType="1"/>
          </p:cNvSpPr>
          <p:nvPr/>
        </p:nvSpPr>
        <p:spPr bwMode="auto">
          <a:xfrm>
            <a:off x="769938" y="4265613"/>
            <a:ext cx="0" cy="523875"/>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77" name="Line 41"/>
          <p:cNvSpPr>
            <a:spLocks noChangeShapeType="1"/>
          </p:cNvSpPr>
          <p:nvPr/>
        </p:nvSpPr>
        <p:spPr bwMode="auto">
          <a:xfrm>
            <a:off x="539750" y="4543425"/>
            <a:ext cx="460375" cy="0"/>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78" name="Oval 42"/>
          <p:cNvSpPr>
            <a:spLocks noChangeArrowheads="1"/>
          </p:cNvSpPr>
          <p:nvPr/>
        </p:nvSpPr>
        <p:spPr bwMode="auto">
          <a:xfrm>
            <a:off x="706438" y="4475163"/>
            <a:ext cx="127000" cy="136525"/>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14379" name="Line 43"/>
          <p:cNvSpPr>
            <a:spLocks noChangeShapeType="1"/>
          </p:cNvSpPr>
          <p:nvPr/>
        </p:nvSpPr>
        <p:spPr bwMode="auto">
          <a:xfrm>
            <a:off x="1914525" y="5522913"/>
            <a:ext cx="0" cy="496887"/>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80" name="Line 44"/>
          <p:cNvSpPr>
            <a:spLocks noChangeShapeType="1"/>
          </p:cNvSpPr>
          <p:nvPr/>
        </p:nvSpPr>
        <p:spPr bwMode="auto">
          <a:xfrm>
            <a:off x="1685925" y="5770563"/>
            <a:ext cx="458788" cy="0"/>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81" name="Oval 45"/>
          <p:cNvSpPr>
            <a:spLocks noChangeArrowheads="1"/>
          </p:cNvSpPr>
          <p:nvPr/>
        </p:nvSpPr>
        <p:spPr bwMode="auto">
          <a:xfrm>
            <a:off x="1851025" y="5702300"/>
            <a:ext cx="127000" cy="136525"/>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14382" name="Freeform 46"/>
          <p:cNvSpPr>
            <a:spLocks/>
          </p:cNvSpPr>
          <p:nvPr/>
        </p:nvSpPr>
        <p:spPr bwMode="auto">
          <a:xfrm>
            <a:off x="612775" y="4794250"/>
            <a:ext cx="271463" cy="715963"/>
          </a:xfrm>
          <a:custGeom>
            <a:avLst/>
            <a:gdLst>
              <a:gd name="T0" fmla="*/ 113571 w 196"/>
              <a:gd name="T1" fmla="*/ 707051 h 482"/>
              <a:gd name="T2" fmla="*/ 55401 w 196"/>
              <a:gd name="T3" fmla="*/ 672886 h 482"/>
              <a:gd name="T4" fmla="*/ 11080 w 196"/>
              <a:gd name="T5" fmla="*/ 611985 h 482"/>
              <a:gd name="T6" fmla="*/ 4155 w 196"/>
              <a:gd name="T7" fmla="*/ 533259 h 482"/>
              <a:gd name="T8" fmla="*/ 38780 w 196"/>
              <a:gd name="T9" fmla="*/ 464930 h 482"/>
              <a:gd name="T10" fmla="*/ 94181 w 196"/>
              <a:gd name="T11" fmla="*/ 420368 h 482"/>
              <a:gd name="T12" fmla="*/ 149582 w 196"/>
              <a:gd name="T13" fmla="*/ 404029 h 482"/>
              <a:gd name="T14" fmla="*/ 200827 w 196"/>
              <a:gd name="T15" fmla="*/ 412941 h 482"/>
              <a:gd name="T16" fmla="*/ 242378 w 196"/>
              <a:gd name="T17" fmla="*/ 442649 h 482"/>
              <a:gd name="T18" fmla="*/ 268693 w 196"/>
              <a:gd name="T19" fmla="*/ 487211 h 482"/>
              <a:gd name="T20" fmla="*/ 261768 w 196"/>
              <a:gd name="T21" fmla="*/ 543657 h 482"/>
              <a:gd name="T22" fmla="*/ 229913 w 196"/>
              <a:gd name="T23" fmla="*/ 588219 h 482"/>
              <a:gd name="T24" fmla="*/ 182822 w 196"/>
              <a:gd name="T25" fmla="*/ 610500 h 482"/>
              <a:gd name="T26" fmla="*/ 132961 w 196"/>
              <a:gd name="T27" fmla="*/ 611985 h 482"/>
              <a:gd name="T28" fmla="*/ 73406 w 196"/>
              <a:gd name="T29" fmla="*/ 588219 h 482"/>
              <a:gd name="T30" fmla="*/ 22160 w 196"/>
              <a:gd name="T31" fmla="*/ 534744 h 482"/>
              <a:gd name="T32" fmla="*/ 1385 w 196"/>
              <a:gd name="T33" fmla="*/ 460474 h 482"/>
              <a:gd name="T34" fmla="*/ 22160 w 196"/>
              <a:gd name="T35" fmla="*/ 386204 h 482"/>
              <a:gd name="T36" fmla="*/ 74791 w 196"/>
              <a:gd name="T37" fmla="*/ 332730 h 482"/>
              <a:gd name="T38" fmla="*/ 132961 w 196"/>
              <a:gd name="T39" fmla="*/ 305992 h 482"/>
              <a:gd name="T40" fmla="*/ 184207 w 196"/>
              <a:gd name="T41" fmla="*/ 308963 h 482"/>
              <a:gd name="T42" fmla="*/ 229913 w 196"/>
              <a:gd name="T43" fmla="*/ 331244 h 482"/>
              <a:gd name="T44" fmla="*/ 261768 w 196"/>
              <a:gd name="T45" fmla="*/ 369865 h 482"/>
              <a:gd name="T46" fmla="*/ 268693 w 196"/>
              <a:gd name="T47" fmla="*/ 429281 h 482"/>
              <a:gd name="T48" fmla="*/ 242378 w 196"/>
              <a:gd name="T49" fmla="*/ 473843 h 482"/>
              <a:gd name="T50" fmla="*/ 198057 w 196"/>
              <a:gd name="T51" fmla="*/ 503551 h 482"/>
              <a:gd name="T52" fmla="*/ 150967 w 196"/>
              <a:gd name="T53" fmla="*/ 515434 h 482"/>
              <a:gd name="T54" fmla="*/ 92796 w 196"/>
              <a:gd name="T55" fmla="*/ 499095 h 482"/>
              <a:gd name="T56" fmla="*/ 37395 w 196"/>
              <a:gd name="T57" fmla="*/ 456018 h 482"/>
              <a:gd name="T58" fmla="*/ 2770 w 196"/>
              <a:gd name="T59" fmla="*/ 387690 h 482"/>
              <a:gd name="T60" fmla="*/ 11080 w 196"/>
              <a:gd name="T61" fmla="*/ 308963 h 482"/>
              <a:gd name="T62" fmla="*/ 55401 w 196"/>
              <a:gd name="T63" fmla="*/ 248062 h 482"/>
              <a:gd name="T64" fmla="*/ 113571 w 196"/>
              <a:gd name="T65" fmla="*/ 213898 h 482"/>
              <a:gd name="T66" fmla="*/ 166202 w 196"/>
              <a:gd name="T67" fmla="*/ 206471 h 482"/>
              <a:gd name="T68" fmla="*/ 214677 w 196"/>
              <a:gd name="T69" fmla="*/ 222810 h 482"/>
              <a:gd name="T70" fmla="*/ 253458 w 196"/>
              <a:gd name="T71" fmla="*/ 256974 h 482"/>
              <a:gd name="T72" fmla="*/ 270078 w 196"/>
              <a:gd name="T73" fmla="*/ 308963 h 482"/>
              <a:gd name="T74" fmla="*/ 253458 w 196"/>
              <a:gd name="T75" fmla="*/ 360952 h 482"/>
              <a:gd name="T76" fmla="*/ 214677 w 196"/>
              <a:gd name="T77" fmla="*/ 396602 h 482"/>
              <a:gd name="T78" fmla="*/ 166202 w 196"/>
              <a:gd name="T79" fmla="*/ 412941 h 482"/>
              <a:gd name="T80" fmla="*/ 113571 w 196"/>
              <a:gd name="T81" fmla="*/ 408485 h 482"/>
              <a:gd name="T82" fmla="*/ 55401 w 196"/>
              <a:gd name="T83" fmla="*/ 369865 h 482"/>
              <a:gd name="T84" fmla="*/ 11080 w 196"/>
              <a:gd name="T85" fmla="*/ 308963 h 482"/>
              <a:gd name="T86" fmla="*/ 2770 w 196"/>
              <a:gd name="T87" fmla="*/ 227266 h 482"/>
              <a:gd name="T88" fmla="*/ 38780 w 196"/>
              <a:gd name="T89" fmla="*/ 160423 h 482"/>
              <a:gd name="T90" fmla="*/ 95566 w 196"/>
              <a:gd name="T91" fmla="*/ 115861 h 482"/>
              <a:gd name="T92" fmla="*/ 150967 w 196"/>
              <a:gd name="T93" fmla="*/ 99522 h 482"/>
              <a:gd name="T94" fmla="*/ 198057 w 196"/>
              <a:gd name="T95" fmla="*/ 112890 h 482"/>
              <a:gd name="T96" fmla="*/ 242378 w 196"/>
              <a:gd name="T97" fmla="*/ 145569 h 482"/>
              <a:gd name="T98" fmla="*/ 267308 w 196"/>
              <a:gd name="T99" fmla="*/ 190131 h 482"/>
              <a:gd name="T100" fmla="*/ 263153 w 196"/>
              <a:gd name="T101" fmla="*/ 237664 h 482"/>
              <a:gd name="T102" fmla="*/ 234068 w 196"/>
              <a:gd name="T103" fmla="*/ 279255 h 482"/>
              <a:gd name="T104" fmla="*/ 186977 w 196"/>
              <a:gd name="T105" fmla="*/ 305992 h 482"/>
              <a:gd name="T106" fmla="*/ 130191 w 196"/>
              <a:gd name="T107" fmla="*/ 308963 h 482"/>
              <a:gd name="T108" fmla="*/ 69251 w 196"/>
              <a:gd name="T109" fmla="*/ 279255 h 482"/>
              <a:gd name="T110" fmla="*/ 20775 w 196"/>
              <a:gd name="T111" fmla="*/ 222810 h 482"/>
              <a:gd name="T112" fmla="*/ 0 w 196"/>
              <a:gd name="T113" fmla="*/ 151511 h 482"/>
              <a:gd name="T114" fmla="*/ 20775 w 196"/>
              <a:gd name="T115" fmla="*/ 84668 h 482"/>
              <a:gd name="T116" fmla="*/ 69251 w 196"/>
              <a:gd name="T117" fmla="*/ 31193 h 482"/>
              <a:gd name="T118" fmla="*/ 131576 w 196"/>
              <a:gd name="T119" fmla="*/ 2971 h 4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96" h="482">
                <a:moveTo>
                  <a:pt x="109" y="481"/>
                </a:moveTo>
                <a:lnTo>
                  <a:pt x="96" y="479"/>
                </a:lnTo>
                <a:lnTo>
                  <a:pt x="82" y="476"/>
                </a:lnTo>
                <a:lnTo>
                  <a:pt x="68" y="470"/>
                </a:lnTo>
                <a:lnTo>
                  <a:pt x="53" y="463"/>
                </a:lnTo>
                <a:lnTo>
                  <a:pt x="40" y="453"/>
                </a:lnTo>
                <a:lnTo>
                  <a:pt x="27" y="441"/>
                </a:lnTo>
                <a:lnTo>
                  <a:pt x="16" y="427"/>
                </a:lnTo>
                <a:lnTo>
                  <a:pt x="8" y="412"/>
                </a:lnTo>
                <a:lnTo>
                  <a:pt x="2" y="396"/>
                </a:lnTo>
                <a:lnTo>
                  <a:pt x="1" y="377"/>
                </a:lnTo>
                <a:lnTo>
                  <a:pt x="3" y="359"/>
                </a:lnTo>
                <a:lnTo>
                  <a:pt x="8" y="342"/>
                </a:lnTo>
                <a:lnTo>
                  <a:pt x="16" y="327"/>
                </a:lnTo>
                <a:lnTo>
                  <a:pt x="28" y="313"/>
                </a:lnTo>
                <a:lnTo>
                  <a:pt x="40" y="301"/>
                </a:lnTo>
                <a:lnTo>
                  <a:pt x="54" y="292"/>
                </a:lnTo>
                <a:lnTo>
                  <a:pt x="68" y="283"/>
                </a:lnTo>
                <a:lnTo>
                  <a:pt x="82" y="278"/>
                </a:lnTo>
                <a:lnTo>
                  <a:pt x="96" y="273"/>
                </a:lnTo>
                <a:lnTo>
                  <a:pt x="108" y="272"/>
                </a:lnTo>
                <a:lnTo>
                  <a:pt x="120" y="273"/>
                </a:lnTo>
                <a:lnTo>
                  <a:pt x="133" y="275"/>
                </a:lnTo>
                <a:lnTo>
                  <a:pt x="145" y="278"/>
                </a:lnTo>
                <a:lnTo>
                  <a:pt x="155" y="284"/>
                </a:lnTo>
                <a:lnTo>
                  <a:pt x="166" y="290"/>
                </a:lnTo>
                <a:lnTo>
                  <a:pt x="175" y="298"/>
                </a:lnTo>
                <a:lnTo>
                  <a:pt x="183" y="307"/>
                </a:lnTo>
                <a:lnTo>
                  <a:pt x="189" y="316"/>
                </a:lnTo>
                <a:lnTo>
                  <a:pt x="194" y="328"/>
                </a:lnTo>
                <a:lnTo>
                  <a:pt x="195" y="342"/>
                </a:lnTo>
                <a:lnTo>
                  <a:pt x="194" y="356"/>
                </a:lnTo>
                <a:lnTo>
                  <a:pt x="189" y="366"/>
                </a:lnTo>
                <a:lnTo>
                  <a:pt x="183" y="377"/>
                </a:lnTo>
                <a:lnTo>
                  <a:pt x="175" y="386"/>
                </a:lnTo>
                <a:lnTo>
                  <a:pt x="166" y="396"/>
                </a:lnTo>
                <a:lnTo>
                  <a:pt x="155" y="402"/>
                </a:lnTo>
                <a:lnTo>
                  <a:pt x="143" y="406"/>
                </a:lnTo>
                <a:lnTo>
                  <a:pt x="132" y="411"/>
                </a:lnTo>
                <a:lnTo>
                  <a:pt x="120" y="412"/>
                </a:lnTo>
                <a:lnTo>
                  <a:pt x="109" y="414"/>
                </a:lnTo>
                <a:lnTo>
                  <a:pt x="96" y="412"/>
                </a:lnTo>
                <a:lnTo>
                  <a:pt x="82" y="409"/>
                </a:lnTo>
                <a:lnTo>
                  <a:pt x="68" y="403"/>
                </a:lnTo>
                <a:lnTo>
                  <a:pt x="53" y="396"/>
                </a:lnTo>
                <a:lnTo>
                  <a:pt x="40" y="386"/>
                </a:lnTo>
                <a:lnTo>
                  <a:pt x="27" y="374"/>
                </a:lnTo>
                <a:lnTo>
                  <a:pt x="16" y="360"/>
                </a:lnTo>
                <a:lnTo>
                  <a:pt x="8" y="345"/>
                </a:lnTo>
                <a:lnTo>
                  <a:pt x="2" y="328"/>
                </a:lnTo>
                <a:lnTo>
                  <a:pt x="1" y="310"/>
                </a:lnTo>
                <a:lnTo>
                  <a:pt x="3" y="292"/>
                </a:lnTo>
                <a:lnTo>
                  <a:pt x="8" y="275"/>
                </a:lnTo>
                <a:lnTo>
                  <a:pt x="16" y="260"/>
                </a:lnTo>
                <a:lnTo>
                  <a:pt x="28" y="246"/>
                </a:lnTo>
                <a:lnTo>
                  <a:pt x="40" y="234"/>
                </a:lnTo>
                <a:lnTo>
                  <a:pt x="54" y="224"/>
                </a:lnTo>
                <a:lnTo>
                  <a:pt x="68" y="215"/>
                </a:lnTo>
                <a:lnTo>
                  <a:pt x="82" y="211"/>
                </a:lnTo>
                <a:lnTo>
                  <a:pt x="96" y="206"/>
                </a:lnTo>
                <a:lnTo>
                  <a:pt x="108" y="205"/>
                </a:lnTo>
                <a:lnTo>
                  <a:pt x="120" y="206"/>
                </a:lnTo>
                <a:lnTo>
                  <a:pt x="133" y="208"/>
                </a:lnTo>
                <a:lnTo>
                  <a:pt x="145" y="211"/>
                </a:lnTo>
                <a:lnTo>
                  <a:pt x="155" y="217"/>
                </a:lnTo>
                <a:lnTo>
                  <a:pt x="166" y="223"/>
                </a:lnTo>
                <a:lnTo>
                  <a:pt x="175" y="231"/>
                </a:lnTo>
                <a:lnTo>
                  <a:pt x="183" y="240"/>
                </a:lnTo>
                <a:lnTo>
                  <a:pt x="189" y="249"/>
                </a:lnTo>
                <a:lnTo>
                  <a:pt x="194" y="261"/>
                </a:lnTo>
                <a:lnTo>
                  <a:pt x="195" y="275"/>
                </a:lnTo>
                <a:lnTo>
                  <a:pt x="194" y="289"/>
                </a:lnTo>
                <a:lnTo>
                  <a:pt x="189" y="299"/>
                </a:lnTo>
                <a:lnTo>
                  <a:pt x="183" y="310"/>
                </a:lnTo>
                <a:lnTo>
                  <a:pt x="175" y="319"/>
                </a:lnTo>
                <a:lnTo>
                  <a:pt x="166" y="328"/>
                </a:lnTo>
                <a:lnTo>
                  <a:pt x="155" y="334"/>
                </a:lnTo>
                <a:lnTo>
                  <a:pt x="143" y="339"/>
                </a:lnTo>
                <a:lnTo>
                  <a:pt x="132" y="344"/>
                </a:lnTo>
                <a:lnTo>
                  <a:pt x="120" y="345"/>
                </a:lnTo>
                <a:lnTo>
                  <a:pt x="109" y="347"/>
                </a:lnTo>
                <a:lnTo>
                  <a:pt x="96" y="345"/>
                </a:lnTo>
                <a:lnTo>
                  <a:pt x="82" y="342"/>
                </a:lnTo>
                <a:lnTo>
                  <a:pt x="67" y="336"/>
                </a:lnTo>
                <a:lnTo>
                  <a:pt x="53" y="328"/>
                </a:lnTo>
                <a:lnTo>
                  <a:pt x="39" y="319"/>
                </a:lnTo>
                <a:lnTo>
                  <a:pt x="27" y="307"/>
                </a:lnTo>
                <a:lnTo>
                  <a:pt x="16" y="293"/>
                </a:lnTo>
                <a:lnTo>
                  <a:pt x="8" y="278"/>
                </a:lnTo>
                <a:lnTo>
                  <a:pt x="2" y="261"/>
                </a:lnTo>
                <a:lnTo>
                  <a:pt x="1" y="243"/>
                </a:lnTo>
                <a:lnTo>
                  <a:pt x="2" y="224"/>
                </a:lnTo>
                <a:lnTo>
                  <a:pt x="8" y="208"/>
                </a:lnTo>
                <a:lnTo>
                  <a:pt x="16" y="192"/>
                </a:lnTo>
                <a:lnTo>
                  <a:pt x="27" y="179"/>
                </a:lnTo>
                <a:lnTo>
                  <a:pt x="40" y="167"/>
                </a:lnTo>
                <a:lnTo>
                  <a:pt x="54" y="157"/>
                </a:lnTo>
                <a:lnTo>
                  <a:pt x="68" y="148"/>
                </a:lnTo>
                <a:lnTo>
                  <a:pt x="82" y="144"/>
                </a:lnTo>
                <a:lnTo>
                  <a:pt x="96" y="139"/>
                </a:lnTo>
                <a:lnTo>
                  <a:pt x="108" y="137"/>
                </a:lnTo>
                <a:lnTo>
                  <a:pt x="120" y="139"/>
                </a:lnTo>
                <a:lnTo>
                  <a:pt x="132" y="141"/>
                </a:lnTo>
                <a:lnTo>
                  <a:pt x="145" y="144"/>
                </a:lnTo>
                <a:lnTo>
                  <a:pt x="155" y="150"/>
                </a:lnTo>
                <a:lnTo>
                  <a:pt x="166" y="156"/>
                </a:lnTo>
                <a:lnTo>
                  <a:pt x="175" y="164"/>
                </a:lnTo>
                <a:lnTo>
                  <a:pt x="183" y="173"/>
                </a:lnTo>
                <a:lnTo>
                  <a:pt x="189" y="182"/>
                </a:lnTo>
                <a:lnTo>
                  <a:pt x="193" y="194"/>
                </a:lnTo>
                <a:lnTo>
                  <a:pt x="195" y="208"/>
                </a:lnTo>
                <a:lnTo>
                  <a:pt x="193" y="221"/>
                </a:lnTo>
                <a:lnTo>
                  <a:pt x="189" y="232"/>
                </a:lnTo>
                <a:lnTo>
                  <a:pt x="183" y="243"/>
                </a:lnTo>
                <a:lnTo>
                  <a:pt x="175" y="252"/>
                </a:lnTo>
                <a:lnTo>
                  <a:pt x="166" y="261"/>
                </a:lnTo>
                <a:lnTo>
                  <a:pt x="155" y="267"/>
                </a:lnTo>
                <a:lnTo>
                  <a:pt x="143" y="272"/>
                </a:lnTo>
                <a:lnTo>
                  <a:pt x="132" y="276"/>
                </a:lnTo>
                <a:lnTo>
                  <a:pt x="120" y="278"/>
                </a:lnTo>
                <a:lnTo>
                  <a:pt x="108" y="280"/>
                </a:lnTo>
                <a:lnTo>
                  <a:pt x="96" y="278"/>
                </a:lnTo>
                <a:lnTo>
                  <a:pt x="82" y="275"/>
                </a:lnTo>
                <a:lnTo>
                  <a:pt x="68" y="269"/>
                </a:lnTo>
                <a:lnTo>
                  <a:pt x="54" y="260"/>
                </a:lnTo>
                <a:lnTo>
                  <a:pt x="40" y="249"/>
                </a:lnTo>
                <a:lnTo>
                  <a:pt x="28" y="237"/>
                </a:lnTo>
                <a:lnTo>
                  <a:pt x="16" y="223"/>
                </a:lnTo>
                <a:lnTo>
                  <a:pt x="8" y="208"/>
                </a:lnTo>
                <a:lnTo>
                  <a:pt x="2" y="189"/>
                </a:lnTo>
                <a:lnTo>
                  <a:pt x="1" y="171"/>
                </a:lnTo>
                <a:lnTo>
                  <a:pt x="2" y="153"/>
                </a:lnTo>
                <a:lnTo>
                  <a:pt x="8" y="136"/>
                </a:lnTo>
                <a:lnTo>
                  <a:pt x="18" y="121"/>
                </a:lnTo>
                <a:lnTo>
                  <a:pt x="28" y="108"/>
                </a:lnTo>
                <a:lnTo>
                  <a:pt x="41" y="96"/>
                </a:lnTo>
                <a:lnTo>
                  <a:pt x="55" y="85"/>
                </a:lnTo>
                <a:lnTo>
                  <a:pt x="69" y="78"/>
                </a:lnTo>
                <a:lnTo>
                  <a:pt x="84" y="72"/>
                </a:lnTo>
                <a:lnTo>
                  <a:pt x="98" y="69"/>
                </a:lnTo>
                <a:lnTo>
                  <a:pt x="109" y="67"/>
                </a:lnTo>
                <a:lnTo>
                  <a:pt x="120" y="69"/>
                </a:lnTo>
                <a:lnTo>
                  <a:pt x="132" y="72"/>
                </a:lnTo>
                <a:lnTo>
                  <a:pt x="143" y="76"/>
                </a:lnTo>
                <a:lnTo>
                  <a:pt x="154" y="82"/>
                </a:lnTo>
                <a:lnTo>
                  <a:pt x="164" y="88"/>
                </a:lnTo>
                <a:lnTo>
                  <a:pt x="175" y="98"/>
                </a:lnTo>
                <a:lnTo>
                  <a:pt x="182" y="107"/>
                </a:lnTo>
                <a:lnTo>
                  <a:pt x="189" y="116"/>
                </a:lnTo>
                <a:lnTo>
                  <a:pt x="193" y="128"/>
                </a:lnTo>
                <a:lnTo>
                  <a:pt x="194" y="139"/>
                </a:lnTo>
                <a:lnTo>
                  <a:pt x="193" y="150"/>
                </a:lnTo>
                <a:lnTo>
                  <a:pt x="190" y="160"/>
                </a:lnTo>
                <a:lnTo>
                  <a:pt x="184" y="171"/>
                </a:lnTo>
                <a:lnTo>
                  <a:pt x="177" y="180"/>
                </a:lnTo>
                <a:lnTo>
                  <a:pt x="169" y="188"/>
                </a:lnTo>
                <a:lnTo>
                  <a:pt x="159" y="195"/>
                </a:lnTo>
                <a:lnTo>
                  <a:pt x="148" y="201"/>
                </a:lnTo>
                <a:lnTo>
                  <a:pt x="135" y="206"/>
                </a:lnTo>
                <a:lnTo>
                  <a:pt x="122" y="208"/>
                </a:lnTo>
                <a:lnTo>
                  <a:pt x="109" y="209"/>
                </a:lnTo>
                <a:lnTo>
                  <a:pt x="94" y="208"/>
                </a:lnTo>
                <a:lnTo>
                  <a:pt x="80" y="203"/>
                </a:lnTo>
                <a:lnTo>
                  <a:pt x="64" y="197"/>
                </a:lnTo>
                <a:lnTo>
                  <a:pt x="50" y="188"/>
                </a:lnTo>
                <a:lnTo>
                  <a:pt x="38" y="177"/>
                </a:lnTo>
                <a:lnTo>
                  <a:pt x="25" y="164"/>
                </a:lnTo>
                <a:lnTo>
                  <a:pt x="15" y="150"/>
                </a:lnTo>
                <a:lnTo>
                  <a:pt x="7" y="134"/>
                </a:lnTo>
                <a:lnTo>
                  <a:pt x="2" y="119"/>
                </a:lnTo>
                <a:lnTo>
                  <a:pt x="0" y="102"/>
                </a:lnTo>
                <a:lnTo>
                  <a:pt x="2" y="87"/>
                </a:lnTo>
                <a:lnTo>
                  <a:pt x="7" y="72"/>
                </a:lnTo>
                <a:lnTo>
                  <a:pt x="15" y="57"/>
                </a:lnTo>
                <a:lnTo>
                  <a:pt x="25" y="43"/>
                </a:lnTo>
                <a:lnTo>
                  <a:pt x="38" y="31"/>
                </a:lnTo>
                <a:lnTo>
                  <a:pt x="50" y="21"/>
                </a:lnTo>
                <a:lnTo>
                  <a:pt x="66" y="12"/>
                </a:lnTo>
                <a:lnTo>
                  <a:pt x="80" y="6"/>
                </a:lnTo>
                <a:lnTo>
                  <a:pt x="95" y="2"/>
                </a:lnTo>
                <a:lnTo>
                  <a:pt x="110" y="0"/>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3" name="Freeform 47"/>
          <p:cNvSpPr>
            <a:spLocks/>
          </p:cNvSpPr>
          <p:nvPr/>
        </p:nvSpPr>
        <p:spPr bwMode="auto">
          <a:xfrm>
            <a:off x="1014413" y="5640388"/>
            <a:ext cx="665162" cy="293687"/>
          </a:xfrm>
          <a:custGeom>
            <a:avLst/>
            <a:gdLst>
              <a:gd name="T0" fmla="*/ 656882 w 482"/>
              <a:gd name="T1" fmla="*/ 168460 h 197"/>
              <a:gd name="T2" fmla="*/ 625142 w 482"/>
              <a:gd name="T3" fmla="*/ 232564 h 197"/>
              <a:gd name="T4" fmla="*/ 568562 w 482"/>
              <a:gd name="T5" fmla="*/ 280270 h 197"/>
              <a:gd name="T6" fmla="*/ 495421 w 482"/>
              <a:gd name="T7" fmla="*/ 286233 h 197"/>
              <a:gd name="T8" fmla="*/ 431941 w 482"/>
              <a:gd name="T9" fmla="*/ 250454 h 197"/>
              <a:gd name="T10" fmla="*/ 390541 w 482"/>
              <a:gd name="T11" fmla="*/ 190822 h 197"/>
              <a:gd name="T12" fmla="*/ 375361 w 482"/>
              <a:gd name="T13" fmla="*/ 129699 h 197"/>
              <a:gd name="T14" fmla="*/ 383641 w 482"/>
              <a:gd name="T15" fmla="*/ 76031 h 197"/>
              <a:gd name="T16" fmla="*/ 411241 w 482"/>
              <a:gd name="T17" fmla="*/ 29816 h 197"/>
              <a:gd name="T18" fmla="*/ 452641 w 482"/>
              <a:gd name="T19" fmla="*/ 1491 h 197"/>
              <a:gd name="T20" fmla="*/ 505082 w 482"/>
              <a:gd name="T21" fmla="*/ 8945 h 197"/>
              <a:gd name="T22" fmla="*/ 546482 w 482"/>
              <a:gd name="T23" fmla="*/ 44724 h 197"/>
              <a:gd name="T24" fmla="*/ 567182 w 482"/>
              <a:gd name="T25" fmla="*/ 95411 h 197"/>
              <a:gd name="T26" fmla="*/ 568562 w 482"/>
              <a:gd name="T27" fmla="*/ 147589 h 197"/>
              <a:gd name="T28" fmla="*/ 546482 w 482"/>
              <a:gd name="T29" fmla="*/ 213184 h 197"/>
              <a:gd name="T30" fmla="*/ 496801 w 482"/>
              <a:gd name="T31" fmla="*/ 266853 h 197"/>
              <a:gd name="T32" fmla="*/ 427801 w 482"/>
              <a:gd name="T33" fmla="*/ 290705 h 197"/>
              <a:gd name="T34" fmla="*/ 358801 w 482"/>
              <a:gd name="T35" fmla="*/ 266853 h 197"/>
              <a:gd name="T36" fmla="*/ 309121 w 482"/>
              <a:gd name="T37" fmla="*/ 211693 h 197"/>
              <a:gd name="T38" fmla="*/ 284281 w 482"/>
              <a:gd name="T39" fmla="*/ 147589 h 197"/>
              <a:gd name="T40" fmla="*/ 287041 w 482"/>
              <a:gd name="T41" fmla="*/ 93920 h 197"/>
              <a:gd name="T42" fmla="*/ 307741 w 482"/>
              <a:gd name="T43" fmla="*/ 44724 h 197"/>
              <a:gd name="T44" fmla="*/ 343621 w 482"/>
              <a:gd name="T45" fmla="*/ 8945 h 197"/>
              <a:gd name="T46" fmla="*/ 398821 w 482"/>
              <a:gd name="T47" fmla="*/ 1491 h 197"/>
              <a:gd name="T48" fmla="*/ 440221 w 482"/>
              <a:gd name="T49" fmla="*/ 29816 h 197"/>
              <a:gd name="T50" fmla="*/ 467821 w 482"/>
              <a:gd name="T51" fmla="*/ 77521 h 197"/>
              <a:gd name="T52" fmla="*/ 478861 w 482"/>
              <a:gd name="T53" fmla="*/ 128209 h 197"/>
              <a:gd name="T54" fmla="*/ 463681 w 482"/>
              <a:gd name="T55" fmla="*/ 192313 h 197"/>
              <a:gd name="T56" fmla="*/ 423661 w 482"/>
              <a:gd name="T57" fmla="*/ 251945 h 197"/>
              <a:gd name="T58" fmla="*/ 360181 w 482"/>
              <a:gd name="T59" fmla="*/ 289215 h 197"/>
              <a:gd name="T60" fmla="*/ 287041 w 482"/>
              <a:gd name="T61" fmla="*/ 280270 h 197"/>
              <a:gd name="T62" fmla="*/ 230461 w 482"/>
              <a:gd name="T63" fmla="*/ 232564 h 197"/>
              <a:gd name="T64" fmla="*/ 198721 w 482"/>
              <a:gd name="T65" fmla="*/ 168460 h 197"/>
              <a:gd name="T66" fmla="*/ 191821 w 482"/>
              <a:gd name="T67" fmla="*/ 113301 h 197"/>
              <a:gd name="T68" fmla="*/ 207001 w 482"/>
              <a:gd name="T69" fmla="*/ 59632 h 197"/>
              <a:gd name="T70" fmla="*/ 238741 w 482"/>
              <a:gd name="T71" fmla="*/ 17890 h 197"/>
              <a:gd name="T72" fmla="*/ 287041 w 482"/>
              <a:gd name="T73" fmla="*/ 0 h 197"/>
              <a:gd name="T74" fmla="*/ 335341 w 482"/>
              <a:gd name="T75" fmla="*/ 17890 h 197"/>
              <a:gd name="T76" fmla="*/ 368461 w 482"/>
              <a:gd name="T77" fmla="*/ 59632 h 197"/>
              <a:gd name="T78" fmla="*/ 383641 w 482"/>
              <a:gd name="T79" fmla="*/ 113301 h 197"/>
              <a:gd name="T80" fmla="*/ 379501 w 482"/>
              <a:gd name="T81" fmla="*/ 168460 h 197"/>
              <a:gd name="T82" fmla="*/ 343621 w 482"/>
              <a:gd name="T83" fmla="*/ 232564 h 197"/>
              <a:gd name="T84" fmla="*/ 287041 w 482"/>
              <a:gd name="T85" fmla="*/ 280270 h 197"/>
              <a:gd name="T86" fmla="*/ 211141 w 482"/>
              <a:gd name="T87" fmla="*/ 289215 h 197"/>
              <a:gd name="T88" fmla="*/ 149040 w 482"/>
              <a:gd name="T89" fmla="*/ 250454 h 197"/>
              <a:gd name="T90" fmla="*/ 107640 w 482"/>
              <a:gd name="T91" fmla="*/ 187840 h 197"/>
              <a:gd name="T92" fmla="*/ 92460 w 482"/>
              <a:gd name="T93" fmla="*/ 128209 h 197"/>
              <a:gd name="T94" fmla="*/ 104880 w 482"/>
              <a:gd name="T95" fmla="*/ 77521 h 197"/>
              <a:gd name="T96" fmla="*/ 135240 w 482"/>
              <a:gd name="T97" fmla="*/ 29816 h 197"/>
              <a:gd name="T98" fmla="*/ 176641 w 482"/>
              <a:gd name="T99" fmla="*/ 2982 h 197"/>
              <a:gd name="T100" fmla="*/ 220801 w 482"/>
              <a:gd name="T101" fmla="*/ 7454 h 197"/>
              <a:gd name="T102" fmla="*/ 259441 w 482"/>
              <a:gd name="T103" fmla="*/ 38761 h 197"/>
              <a:gd name="T104" fmla="*/ 284281 w 482"/>
              <a:gd name="T105" fmla="*/ 89448 h 197"/>
              <a:gd name="T106" fmla="*/ 287041 w 482"/>
              <a:gd name="T107" fmla="*/ 152061 h 197"/>
              <a:gd name="T108" fmla="*/ 259441 w 482"/>
              <a:gd name="T109" fmla="*/ 216166 h 197"/>
              <a:gd name="T110" fmla="*/ 207001 w 482"/>
              <a:gd name="T111" fmla="*/ 269834 h 197"/>
              <a:gd name="T112" fmla="*/ 140760 w 482"/>
              <a:gd name="T113" fmla="*/ 292196 h 197"/>
              <a:gd name="T114" fmla="*/ 78660 w 482"/>
              <a:gd name="T115" fmla="*/ 269834 h 197"/>
              <a:gd name="T116" fmla="*/ 28980 w 482"/>
              <a:gd name="T117" fmla="*/ 216166 h 197"/>
              <a:gd name="T118" fmla="*/ 2760 w 482"/>
              <a:gd name="T119" fmla="*/ 149080 h 19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2" h="197">
                <a:moveTo>
                  <a:pt x="481" y="86"/>
                </a:moveTo>
                <a:lnTo>
                  <a:pt x="479" y="99"/>
                </a:lnTo>
                <a:lnTo>
                  <a:pt x="476" y="113"/>
                </a:lnTo>
                <a:lnTo>
                  <a:pt x="470" y="128"/>
                </a:lnTo>
                <a:lnTo>
                  <a:pt x="463" y="143"/>
                </a:lnTo>
                <a:lnTo>
                  <a:pt x="453" y="156"/>
                </a:lnTo>
                <a:lnTo>
                  <a:pt x="441" y="169"/>
                </a:lnTo>
                <a:lnTo>
                  <a:pt x="427" y="179"/>
                </a:lnTo>
                <a:lnTo>
                  <a:pt x="412" y="188"/>
                </a:lnTo>
                <a:lnTo>
                  <a:pt x="396" y="194"/>
                </a:lnTo>
                <a:lnTo>
                  <a:pt x="377" y="195"/>
                </a:lnTo>
                <a:lnTo>
                  <a:pt x="359" y="192"/>
                </a:lnTo>
                <a:lnTo>
                  <a:pt x="342" y="188"/>
                </a:lnTo>
                <a:lnTo>
                  <a:pt x="327" y="179"/>
                </a:lnTo>
                <a:lnTo>
                  <a:pt x="313" y="168"/>
                </a:lnTo>
                <a:lnTo>
                  <a:pt x="301" y="156"/>
                </a:lnTo>
                <a:lnTo>
                  <a:pt x="292" y="142"/>
                </a:lnTo>
                <a:lnTo>
                  <a:pt x="283" y="128"/>
                </a:lnTo>
                <a:lnTo>
                  <a:pt x="278" y="113"/>
                </a:lnTo>
                <a:lnTo>
                  <a:pt x="273" y="99"/>
                </a:lnTo>
                <a:lnTo>
                  <a:pt x="272" y="87"/>
                </a:lnTo>
                <a:lnTo>
                  <a:pt x="273" y="76"/>
                </a:lnTo>
                <a:lnTo>
                  <a:pt x="275" y="63"/>
                </a:lnTo>
                <a:lnTo>
                  <a:pt x="278" y="51"/>
                </a:lnTo>
                <a:lnTo>
                  <a:pt x="284" y="40"/>
                </a:lnTo>
                <a:lnTo>
                  <a:pt x="290" y="30"/>
                </a:lnTo>
                <a:lnTo>
                  <a:pt x="298" y="20"/>
                </a:lnTo>
                <a:lnTo>
                  <a:pt x="307" y="12"/>
                </a:lnTo>
                <a:lnTo>
                  <a:pt x="316" y="6"/>
                </a:lnTo>
                <a:lnTo>
                  <a:pt x="328" y="1"/>
                </a:lnTo>
                <a:lnTo>
                  <a:pt x="342" y="0"/>
                </a:lnTo>
                <a:lnTo>
                  <a:pt x="356" y="1"/>
                </a:lnTo>
                <a:lnTo>
                  <a:pt x="366" y="6"/>
                </a:lnTo>
                <a:lnTo>
                  <a:pt x="377" y="12"/>
                </a:lnTo>
                <a:lnTo>
                  <a:pt x="386" y="20"/>
                </a:lnTo>
                <a:lnTo>
                  <a:pt x="396" y="30"/>
                </a:lnTo>
                <a:lnTo>
                  <a:pt x="402" y="40"/>
                </a:lnTo>
                <a:lnTo>
                  <a:pt x="406" y="52"/>
                </a:lnTo>
                <a:lnTo>
                  <a:pt x="411" y="64"/>
                </a:lnTo>
                <a:lnTo>
                  <a:pt x="412" y="76"/>
                </a:lnTo>
                <a:lnTo>
                  <a:pt x="414" y="86"/>
                </a:lnTo>
                <a:lnTo>
                  <a:pt x="412" y="99"/>
                </a:lnTo>
                <a:lnTo>
                  <a:pt x="409" y="113"/>
                </a:lnTo>
                <a:lnTo>
                  <a:pt x="403" y="128"/>
                </a:lnTo>
                <a:lnTo>
                  <a:pt x="396" y="143"/>
                </a:lnTo>
                <a:lnTo>
                  <a:pt x="386" y="156"/>
                </a:lnTo>
                <a:lnTo>
                  <a:pt x="374" y="169"/>
                </a:lnTo>
                <a:lnTo>
                  <a:pt x="360" y="179"/>
                </a:lnTo>
                <a:lnTo>
                  <a:pt x="345" y="188"/>
                </a:lnTo>
                <a:lnTo>
                  <a:pt x="328" y="194"/>
                </a:lnTo>
                <a:lnTo>
                  <a:pt x="310" y="195"/>
                </a:lnTo>
                <a:lnTo>
                  <a:pt x="292" y="192"/>
                </a:lnTo>
                <a:lnTo>
                  <a:pt x="275" y="188"/>
                </a:lnTo>
                <a:lnTo>
                  <a:pt x="260" y="179"/>
                </a:lnTo>
                <a:lnTo>
                  <a:pt x="246" y="168"/>
                </a:lnTo>
                <a:lnTo>
                  <a:pt x="234" y="156"/>
                </a:lnTo>
                <a:lnTo>
                  <a:pt x="224" y="142"/>
                </a:lnTo>
                <a:lnTo>
                  <a:pt x="215" y="128"/>
                </a:lnTo>
                <a:lnTo>
                  <a:pt x="211" y="113"/>
                </a:lnTo>
                <a:lnTo>
                  <a:pt x="206" y="99"/>
                </a:lnTo>
                <a:lnTo>
                  <a:pt x="205" y="87"/>
                </a:lnTo>
                <a:lnTo>
                  <a:pt x="206" y="76"/>
                </a:lnTo>
                <a:lnTo>
                  <a:pt x="208" y="63"/>
                </a:lnTo>
                <a:lnTo>
                  <a:pt x="211" y="51"/>
                </a:lnTo>
                <a:lnTo>
                  <a:pt x="217" y="40"/>
                </a:lnTo>
                <a:lnTo>
                  <a:pt x="223" y="30"/>
                </a:lnTo>
                <a:lnTo>
                  <a:pt x="231" y="20"/>
                </a:lnTo>
                <a:lnTo>
                  <a:pt x="240" y="12"/>
                </a:lnTo>
                <a:lnTo>
                  <a:pt x="249" y="6"/>
                </a:lnTo>
                <a:lnTo>
                  <a:pt x="261" y="1"/>
                </a:lnTo>
                <a:lnTo>
                  <a:pt x="275" y="0"/>
                </a:lnTo>
                <a:lnTo>
                  <a:pt x="289" y="1"/>
                </a:lnTo>
                <a:lnTo>
                  <a:pt x="299" y="6"/>
                </a:lnTo>
                <a:lnTo>
                  <a:pt x="310" y="12"/>
                </a:lnTo>
                <a:lnTo>
                  <a:pt x="319" y="20"/>
                </a:lnTo>
                <a:lnTo>
                  <a:pt x="328" y="30"/>
                </a:lnTo>
                <a:lnTo>
                  <a:pt x="334" y="40"/>
                </a:lnTo>
                <a:lnTo>
                  <a:pt x="339" y="52"/>
                </a:lnTo>
                <a:lnTo>
                  <a:pt x="344" y="64"/>
                </a:lnTo>
                <a:lnTo>
                  <a:pt x="345" y="76"/>
                </a:lnTo>
                <a:lnTo>
                  <a:pt x="347" y="86"/>
                </a:lnTo>
                <a:lnTo>
                  <a:pt x="345" y="99"/>
                </a:lnTo>
                <a:lnTo>
                  <a:pt x="342" y="113"/>
                </a:lnTo>
                <a:lnTo>
                  <a:pt x="336" y="129"/>
                </a:lnTo>
                <a:lnTo>
                  <a:pt x="328" y="143"/>
                </a:lnTo>
                <a:lnTo>
                  <a:pt x="319" y="157"/>
                </a:lnTo>
                <a:lnTo>
                  <a:pt x="307" y="169"/>
                </a:lnTo>
                <a:lnTo>
                  <a:pt x="293" y="179"/>
                </a:lnTo>
                <a:lnTo>
                  <a:pt x="278" y="188"/>
                </a:lnTo>
                <a:lnTo>
                  <a:pt x="261" y="194"/>
                </a:lnTo>
                <a:lnTo>
                  <a:pt x="243" y="195"/>
                </a:lnTo>
                <a:lnTo>
                  <a:pt x="224" y="194"/>
                </a:lnTo>
                <a:lnTo>
                  <a:pt x="208" y="188"/>
                </a:lnTo>
                <a:lnTo>
                  <a:pt x="192" y="179"/>
                </a:lnTo>
                <a:lnTo>
                  <a:pt x="179" y="169"/>
                </a:lnTo>
                <a:lnTo>
                  <a:pt x="167" y="156"/>
                </a:lnTo>
                <a:lnTo>
                  <a:pt x="157" y="142"/>
                </a:lnTo>
                <a:lnTo>
                  <a:pt x="148" y="128"/>
                </a:lnTo>
                <a:lnTo>
                  <a:pt x="144" y="113"/>
                </a:lnTo>
                <a:lnTo>
                  <a:pt x="139" y="99"/>
                </a:lnTo>
                <a:lnTo>
                  <a:pt x="137" y="87"/>
                </a:lnTo>
                <a:lnTo>
                  <a:pt x="139" y="76"/>
                </a:lnTo>
                <a:lnTo>
                  <a:pt x="141" y="64"/>
                </a:lnTo>
                <a:lnTo>
                  <a:pt x="144" y="51"/>
                </a:lnTo>
                <a:lnTo>
                  <a:pt x="150" y="40"/>
                </a:lnTo>
                <a:lnTo>
                  <a:pt x="156" y="30"/>
                </a:lnTo>
                <a:lnTo>
                  <a:pt x="164" y="20"/>
                </a:lnTo>
                <a:lnTo>
                  <a:pt x="173" y="12"/>
                </a:lnTo>
                <a:lnTo>
                  <a:pt x="182" y="6"/>
                </a:lnTo>
                <a:lnTo>
                  <a:pt x="194" y="2"/>
                </a:lnTo>
                <a:lnTo>
                  <a:pt x="208" y="0"/>
                </a:lnTo>
                <a:lnTo>
                  <a:pt x="221" y="2"/>
                </a:lnTo>
                <a:lnTo>
                  <a:pt x="232" y="6"/>
                </a:lnTo>
                <a:lnTo>
                  <a:pt x="243" y="12"/>
                </a:lnTo>
                <a:lnTo>
                  <a:pt x="252" y="20"/>
                </a:lnTo>
                <a:lnTo>
                  <a:pt x="261" y="30"/>
                </a:lnTo>
                <a:lnTo>
                  <a:pt x="267" y="40"/>
                </a:lnTo>
                <a:lnTo>
                  <a:pt x="272" y="52"/>
                </a:lnTo>
                <a:lnTo>
                  <a:pt x="276" y="64"/>
                </a:lnTo>
                <a:lnTo>
                  <a:pt x="278" y="76"/>
                </a:lnTo>
                <a:lnTo>
                  <a:pt x="280" y="87"/>
                </a:lnTo>
                <a:lnTo>
                  <a:pt x="278" y="99"/>
                </a:lnTo>
                <a:lnTo>
                  <a:pt x="275" y="113"/>
                </a:lnTo>
                <a:lnTo>
                  <a:pt x="269" y="128"/>
                </a:lnTo>
                <a:lnTo>
                  <a:pt x="260" y="142"/>
                </a:lnTo>
                <a:lnTo>
                  <a:pt x="249" y="156"/>
                </a:lnTo>
                <a:lnTo>
                  <a:pt x="237" y="168"/>
                </a:lnTo>
                <a:lnTo>
                  <a:pt x="223" y="179"/>
                </a:lnTo>
                <a:lnTo>
                  <a:pt x="208" y="188"/>
                </a:lnTo>
                <a:lnTo>
                  <a:pt x="189" y="194"/>
                </a:lnTo>
                <a:lnTo>
                  <a:pt x="171" y="195"/>
                </a:lnTo>
                <a:lnTo>
                  <a:pt x="153" y="194"/>
                </a:lnTo>
                <a:lnTo>
                  <a:pt x="136" y="188"/>
                </a:lnTo>
                <a:lnTo>
                  <a:pt x="121" y="178"/>
                </a:lnTo>
                <a:lnTo>
                  <a:pt x="108" y="168"/>
                </a:lnTo>
                <a:lnTo>
                  <a:pt x="96" y="155"/>
                </a:lnTo>
                <a:lnTo>
                  <a:pt x="85" y="141"/>
                </a:lnTo>
                <a:lnTo>
                  <a:pt x="78" y="126"/>
                </a:lnTo>
                <a:lnTo>
                  <a:pt x="72" y="112"/>
                </a:lnTo>
                <a:lnTo>
                  <a:pt x="69" y="98"/>
                </a:lnTo>
                <a:lnTo>
                  <a:pt x="67" y="86"/>
                </a:lnTo>
                <a:lnTo>
                  <a:pt x="69" y="76"/>
                </a:lnTo>
                <a:lnTo>
                  <a:pt x="72" y="64"/>
                </a:lnTo>
                <a:lnTo>
                  <a:pt x="76" y="52"/>
                </a:lnTo>
                <a:lnTo>
                  <a:pt x="82" y="41"/>
                </a:lnTo>
                <a:lnTo>
                  <a:pt x="88" y="31"/>
                </a:lnTo>
                <a:lnTo>
                  <a:pt x="98" y="20"/>
                </a:lnTo>
                <a:lnTo>
                  <a:pt x="107" y="13"/>
                </a:lnTo>
                <a:lnTo>
                  <a:pt x="116" y="6"/>
                </a:lnTo>
                <a:lnTo>
                  <a:pt x="128" y="2"/>
                </a:lnTo>
                <a:lnTo>
                  <a:pt x="139" y="1"/>
                </a:lnTo>
                <a:lnTo>
                  <a:pt x="150" y="2"/>
                </a:lnTo>
                <a:lnTo>
                  <a:pt x="160" y="5"/>
                </a:lnTo>
                <a:lnTo>
                  <a:pt x="171" y="11"/>
                </a:lnTo>
                <a:lnTo>
                  <a:pt x="180" y="18"/>
                </a:lnTo>
                <a:lnTo>
                  <a:pt x="188" y="26"/>
                </a:lnTo>
                <a:lnTo>
                  <a:pt x="195" y="37"/>
                </a:lnTo>
                <a:lnTo>
                  <a:pt x="201" y="47"/>
                </a:lnTo>
                <a:lnTo>
                  <a:pt x="206" y="60"/>
                </a:lnTo>
                <a:lnTo>
                  <a:pt x="208" y="73"/>
                </a:lnTo>
                <a:lnTo>
                  <a:pt x="209" y="86"/>
                </a:lnTo>
                <a:lnTo>
                  <a:pt x="208" y="102"/>
                </a:lnTo>
                <a:lnTo>
                  <a:pt x="203" y="116"/>
                </a:lnTo>
                <a:lnTo>
                  <a:pt x="197" y="131"/>
                </a:lnTo>
                <a:lnTo>
                  <a:pt x="188" y="145"/>
                </a:lnTo>
                <a:lnTo>
                  <a:pt x="177" y="158"/>
                </a:lnTo>
                <a:lnTo>
                  <a:pt x="164" y="171"/>
                </a:lnTo>
                <a:lnTo>
                  <a:pt x="150" y="181"/>
                </a:lnTo>
                <a:lnTo>
                  <a:pt x="134" y="189"/>
                </a:lnTo>
                <a:lnTo>
                  <a:pt x="119" y="194"/>
                </a:lnTo>
                <a:lnTo>
                  <a:pt x="102" y="196"/>
                </a:lnTo>
                <a:lnTo>
                  <a:pt x="87" y="194"/>
                </a:lnTo>
                <a:lnTo>
                  <a:pt x="72" y="189"/>
                </a:lnTo>
                <a:lnTo>
                  <a:pt x="57" y="181"/>
                </a:lnTo>
                <a:lnTo>
                  <a:pt x="43" y="171"/>
                </a:lnTo>
                <a:lnTo>
                  <a:pt x="31" y="158"/>
                </a:lnTo>
                <a:lnTo>
                  <a:pt x="21" y="145"/>
                </a:lnTo>
                <a:lnTo>
                  <a:pt x="12" y="130"/>
                </a:lnTo>
                <a:lnTo>
                  <a:pt x="6" y="116"/>
                </a:lnTo>
                <a:lnTo>
                  <a:pt x="2" y="100"/>
                </a:lnTo>
                <a:lnTo>
                  <a:pt x="0" y="85"/>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4" name="Line 48"/>
          <p:cNvSpPr>
            <a:spLocks noChangeShapeType="1"/>
          </p:cNvSpPr>
          <p:nvPr/>
        </p:nvSpPr>
        <p:spPr bwMode="auto">
          <a:xfrm>
            <a:off x="762000" y="5522913"/>
            <a:ext cx="0" cy="496887"/>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85" name="Line 49"/>
          <p:cNvSpPr>
            <a:spLocks noChangeShapeType="1"/>
          </p:cNvSpPr>
          <p:nvPr/>
        </p:nvSpPr>
        <p:spPr bwMode="auto">
          <a:xfrm>
            <a:off x="533400" y="5770563"/>
            <a:ext cx="458788" cy="0"/>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86" name="Oval 50"/>
          <p:cNvSpPr>
            <a:spLocks noChangeArrowheads="1"/>
          </p:cNvSpPr>
          <p:nvPr/>
        </p:nvSpPr>
        <p:spPr bwMode="auto">
          <a:xfrm>
            <a:off x="698500" y="5702300"/>
            <a:ext cx="127000" cy="136525"/>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14387" name="Line 51"/>
          <p:cNvSpPr>
            <a:spLocks noChangeShapeType="1"/>
          </p:cNvSpPr>
          <p:nvPr/>
        </p:nvSpPr>
        <p:spPr bwMode="auto">
          <a:xfrm>
            <a:off x="4191000" y="5522913"/>
            <a:ext cx="0" cy="496887"/>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88" name="Line 52"/>
          <p:cNvSpPr>
            <a:spLocks noChangeShapeType="1"/>
          </p:cNvSpPr>
          <p:nvPr/>
        </p:nvSpPr>
        <p:spPr bwMode="auto">
          <a:xfrm>
            <a:off x="3962400" y="5770563"/>
            <a:ext cx="458788" cy="0"/>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89" name="Oval 53"/>
          <p:cNvSpPr>
            <a:spLocks noChangeArrowheads="1"/>
          </p:cNvSpPr>
          <p:nvPr/>
        </p:nvSpPr>
        <p:spPr bwMode="auto">
          <a:xfrm>
            <a:off x="4127500" y="5702300"/>
            <a:ext cx="127000" cy="136525"/>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14390" name="Line 54"/>
          <p:cNvSpPr>
            <a:spLocks noChangeShapeType="1"/>
          </p:cNvSpPr>
          <p:nvPr/>
        </p:nvSpPr>
        <p:spPr bwMode="auto">
          <a:xfrm>
            <a:off x="4191000" y="4262438"/>
            <a:ext cx="0" cy="527050"/>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91" name="Line 55"/>
          <p:cNvSpPr>
            <a:spLocks noChangeShapeType="1"/>
          </p:cNvSpPr>
          <p:nvPr/>
        </p:nvSpPr>
        <p:spPr bwMode="auto">
          <a:xfrm>
            <a:off x="3962400" y="4543425"/>
            <a:ext cx="458788" cy="0"/>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92" name="Oval 56"/>
          <p:cNvSpPr>
            <a:spLocks noChangeArrowheads="1"/>
          </p:cNvSpPr>
          <p:nvPr/>
        </p:nvSpPr>
        <p:spPr bwMode="auto">
          <a:xfrm>
            <a:off x="4127500" y="4475163"/>
            <a:ext cx="127000" cy="136525"/>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14393" name="Freeform 57"/>
          <p:cNvSpPr>
            <a:spLocks/>
          </p:cNvSpPr>
          <p:nvPr/>
        </p:nvSpPr>
        <p:spPr bwMode="auto">
          <a:xfrm>
            <a:off x="4075113" y="4797425"/>
            <a:ext cx="269875" cy="714375"/>
          </a:xfrm>
          <a:custGeom>
            <a:avLst/>
            <a:gdLst>
              <a:gd name="T0" fmla="*/ 155591 w 196"/>
              <a:gd name="T1" fmla="*/ 7426 h 481"/>
              <a:gd name="T2" fmla="*/ 213422 w 196"/>
              <a:gd name="T3" fmla="*/ 41585 h 481"/>
              <a:gd name="T4" fmla="*/ 257483 w 196"/>
              <a:gd name="T5" fmla="*/ 100993 h 481"/>
              <a:gd name="T6" fmla="*/ 264367 w 196"/>
              <a:gd name="T7" fmla="*/ 181193 h 481"/>
              <a:gd name="T8" fmla="*/ 229945 w 196"/>
              <a:gd name="T9" fmla="*/ 249511 h 481"/>
              <a:gd name="T10" fmla="*/ 174868 w 196"/>
              <a:gd name="T11" fmla="*/ 294067 h 481"/>
              <a:gd name="T12" fmla="*/ 119791 w 196"/>
              <a:gd name="T13" fmla="*/ 310404 h 481"/>
              <a:gd name="T14" fmla="*/ 68846 w 196"/>
              <a:gd name="T15" fmla="*/ 301493 h 481"/>
              <a:gd name="T16" fmla="*/ 27538 w 196"/>
              <a:gd name="T17" fmla="*/ 271789 h 481"/>
              <a:gd name="T18" fmla="*/ 1377 w 196"/>
              <a:gd name="T19" fmla="*/ 225748 h 481"/>
              <a:gd name="T20" fmla="*/ 8261 w 196"/>
              <a:gd name="T21" fmla="*/ 169311 h 481"/>
              <a:gd name="T22" fmla="*/ 39930 w 196"/>
              <a:gd name="T23" fmla="*/ 126241 h 481"/>
              <a:gd name="T24" fmla="*/ 86746 w 196"/>
              <a:gd name="T25" fmla="*/ 103963 h 481"/>
              <a:gd name="T26" fmla="*/ 136314 w 196"/>
              <a:gd name="T27" fmla="*/ 100993 h 481"/>
              <a:gd name="T28" fmla="*/ 195522 w 196"/>
              <a:gd name="T29" fmla="*/ 126241 h 481"/>
              <a:gd name="T30" fmla="*/ 246467 w 196"/>
              <a:gd name="T31" fmla="*/ 178222 h 481"/>
              <a:gd name="T32" fmla="*/ 267121 w 196"/>
              <a:gd name="T33" fmla="*/ 253967 h 481"/>
              <a:gd name="T34" fmla="*/ 246467 w 196"/>
              <a:gd name="T35" fmla="*/ 328226 h 481"/>
              <a:gd name="T36" fmla="*/ 194145 w 196"/>
              <a:gd name="T37" fmla="*/ 380208 h 481"/>
              <a:gd name="T38" fmla="*/ 136314 w 196"/>
              <a:gd name="T39" fmla="*/ 406941 h 481"/>
              <a:gd name="T40" fmla="*/ 85369 w 196"/>
              <a:gd name="T41" fmla="*/ 405456 h 481"/>
              <a:gd name="T42" fmla="*/ 39930 w 196"/>
              <a:gd name="T43" fmla="*/ 383178 h 481"/>
              <a:gd name="T44" fmla="*/ 8261 w 196"/>
              <a:gd name="T45" fmla="*/ 344563 h 481"/>
              <a:gd name="T46" fmla="*/ 1377 w 196"/>
              <a:gd name="T47" fmla="*/ 285156 h 481"/>
              <a:gd name="T48" fmla="*/ 27538 w 196"/>
              <a:gd name="T49" fmla="*/ 240600 h 481"/>
              <a:gd name="T50" fmla="*/ 71599 w 196"/>
              <a:gd name="T51" fmla="*/ 210897 h 481"/>
              <a:gd name="T52" fmla="*/ 118415 w 196"/>
              <a:gd name="T53" fmla="*/ 199015 h 481"/>
              <a:gd name="T54" fmla="*/ 176245 w 196"/>
              <a:gd name="T55" fmla="*/ 215352 h 481"/>
              <a:gd name="T56" fmla="*/ 231321 w 196"/>
              <a:gd name="T57" fmla="*/ 258423 h 481"/>
              <a:gd name="T58" fmla="*/ 265744 w 196"/>
              <a:gd name="T59" fmla="*/ 325256 h 481"/>
              <a:gd name="T60" fmla="*/ 257483 w 196"/>
              <a:gd name="T61" fmla="*/ 405456 h 481"/>
              <a:gd name="T62" fmla="*/ 213422 w 196"/>
              <a:gd name="T63" fmla="*/ 466349 h 481"/>
              <a:gd name="T64" fmla="*/ 155591 w 196"/>
              <a:gd name="T65" fmla="*/ 500508 h 481"/>
              <a:gd name="T66" fmla="*/ 103268 w 196"/>
              <a:gd name="T67" fmla="*/ 506449 h 481"/>
              <a:gd name="T68" fmla="*/ 55077 w 196"/>
              <a:gd name="T69" fmla="*/ 491597 h 481"/>
              <a:gd name="T70" fmla="*/ 16523 w 196"/>
              <a:gd name="T71" fmla="*/ 457438 h 481"/>
              <a:gd name="T72" fmla="*/ 0 w 196"/>
              <a:gd name="T73" fmla="*/ 405456 h 481"/>
              <a:gd name="T74" fmla="*/ 16523 w 196"/>
              <a:gd name="T75" fmla="*/ 353475 h 481"/>
              <a:gd name="T76" fmla="*/ 55077 w 196"/>
              <a:gd name="T77" fmla="*/ 316345 h 481"/>
              <a:gd name="T78" fmla="*/ 103268 w 196"/>
              <a:gd name="T79" fmla="*/ 301493 h 481"/>
              <a:gd name="T80" fmla="*/ 155591 w 196"/>
              <a:gd name="T81" fmla="*/ 305949 h 481"/>
              <a:gd name="T82" fmla="*/ 213422 w 196"/>
              <a:gd name="T83" fmla="*/ 344563 h 481"/>
              <a:gd name="T84" fmla="*/ 257483 w 196"/>
              <a:gd name="T85" fmla="*/ 405456 h 481"/>
              <a:gd name="T86" fmla="*/ 265744 w 196"/>
              <a:gd name="T87" fmla="*/ 487141 h 481"/>
              <a:gd name="T88" fmla="*/ 229945 w 196"/>
              <a:gd name="T89" fmla="*/ 552490 h 481"/>
              <a:gd name="T90" fmla="*/ 173491 w 196"/>
              <a:gd name="T91" fmla="*/ 597045 h 481"/>
              <a:gd name="T92" fmla="*/ 118415 w 196"/>
              <a:gd name="T93" fmla="*/ 613382 h 481"/>
              <a:gd name="T94" fmla="*/ 71599 w 196"/>
              <a:gd name="T95" fmla="*/ 600016 h 481"/>
              <a:gd name="T96" fmla="*/ 27538 w 196"/>
              <a:gd name="T97" fmla="*/ 568827 h 481"/>
              <a:gd name="T98" fmla="*/ 2754 w 196"/>
              <a:gd name="T99" fmla="*/ 522786 h 481"/>
              <a:gd name="T100" fmla="*/ 6885 w 196"/>
              <a:gd name="T101" fmla="*/ 475260 h 481"/>
              <a:gd name="T102" fmla="*/ 35800 w 196"/>
              <a:gd name="T103" fmla="*/ 435160 h 481"/>
              <a:gd name="T104" fmla="*/ 82615 w 196"/>
              <a:gd name="T105" fmla="*/ 406941 h 481"/>
              <a:gd name="T106" fmla="*/ 139068 w 196"/>
              <a:gd name="T107" fmla="*/ 405456 h 481"/>
              <a:gd name="T108" fmla="*/ 199652 w 196"/>
              <a:gd name="T109" fmla="*/ 435160 h 481"/>
              <a:gd name="T110" fmla="*/ 247844 w 196"/>
              <a:gd name="T111" fmla="*/ 491597 h 481"/>
              <a:gd name="T112" fmla="*/ 268498 w 196"/>
              <a:gd name="T113" fmla="*/ 561401 h 481"/>
              <a:gd name="T114" fmla="*/ 247844 w 196"/>
              <a:gd name="T115" fmla="*/ 628234 h 481"/>
              <a:gd name="T116" fmla="*/ 199652 w 196"/>
              <a:gd name="T117" fmla="*/ 681701 h 481"/>
              <a:gd name="T118" fmla="*/ 137691 w 196"/>
              <a:gd name="T119" fmla="*/ 709919 h 48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96" h="481">
                <a:moveTo>
                  <a:pt x="86" y="0"/>
                </a:moveTo>
                <a:lnTo>
                  <a:pt x="99" y="2"/>
                </a:lnTo>
                <a:lnTo>
                  <a:pt x="113" y="5"/>
                </a:lnTo>
                <a:lnTo>
                  <a:pt x="127" y="11"/>
                </a:lnTo>
                <a:lnTo>
                  <a:pt x="142" y="18"/>
                </a:lnTo>
                <a:lnTo>
                  <a:pt x="155" y="28"/>
                </a:lnTo>
                <a:lnTo>
                  <a:pt x="168" y="40"/>
                </a:lnTo>
                <a:lnTo>
                  <a:pt x="179" y="54"/>
                </a:lnTo>
                <a:lnTo>
                  <a:pt x="187" y="68"/>
                </a:lnTo>
                <a:lnTo>
                  <a:pt x="193" y="85"/>
                </a:lnTo>
                <a:lnTo>
                  <a:pt x="194" y="104"/>
                </a:lnTo>
                <a:lnTo>
                  <a:pt x="192" y="122"/>
                </a:lnTo>
                <a:lnTo>
                  <a:pt x="187" y="139"/>
                </a:lnTo>
                <a:lnTo>
                  <a:pt x="179" y="154"/>
                </a:lnTo>
                <a:lnTo>
                  <a:pt x="167" y="168"/>
                </a:lnTo>
                <a:lnTo>
                  <a:pt x="155" y="180"/>
                </a:lnTo>
                <a:lnTo>
                  <a:pt x="141" y="189"/>
                </a:lnTo>
                <a:lnTo>
                  <a:pt x="127" y="198"/>
                </a:lnTo>
                <a:lnTo>
                  <a:pt x="113" y="203"/>
                </a:lnTo>
                <a:lnTo>
                  <a:pt x="99" y="207"/>
                </a:lnTo>
                <a:lnTo>
                  <a:pt x="87" y="209"/>
                </a:lnTo>
                <a:lnTo>
                  <a:pt x="75" y="207"/>
                </a:lnTo>
                <a:lnTo>
                  <a:pt x="62" y="206"/>
                </a:lnTo>
                <a:lnTo>
                  <a:pt x="50" y="203"/>
                </a:lnTo>
                <a:lnTo>
                  <a:pt x="40" y="196"/>
                </a:lnTo>
                <a:lnTo>
                  <a:pt x="29" y="190"/>
                </a:lnTo>
                <a:lnTo>
                  <a:pt x="20" y="183"/>
                </a:lnTo>
                <a:lnTo>
                  <a:pt x="12" y="174"/>
                </a:lnTo>
                <a:lnTo>
                  <a:pt x="6" y="165"/>
                </a:lnTo>
                <a:lnTo>
                  <a:pt x="1" y="152"/>
                </a:lnTo>
                <a:lnTo>
                  <a:pt x="0" y="139"/>
                </a:lnTo>
                <a:lnTo>
                  <a:pt x="1" y="125"/>
                </a:lnTo>
                <a:lnTo>
                  <a:pt x="6" y="114"/>
                </a:lnTo>
                <a:lnTo>
                  <a:pt x="12" y="104"/>
                </a:lnTo>
                <a:lnTo>
                  <a:pt x="20" y="94"/>
                </a:lnTo>
                <a:lnTo>
                  <a:pt x="29" y="85"/>
                </a:lnTo>
                <a:lnTo>
                  <a:pt x="40" y="79"/>
                </a:lnTo>
                <a:lnTo>
                  <a:pt x="52" y="75"/>
                </a:lnTo>
                <a:lnTo>
                  <a:pt x="63" y="70"/>
                </a:lnTo>
                <a:lnTo>
                  <a:pt x="75" y="68"/>
                </a:lnTo>
                <a:lnTo>
                  <a:pt x="86" y="67"/>
                </a:lnTo>
                <a:lnTo>
                  <a:pt x="99" y="68"/>
                </a:lnTo>
                <a:lnTo>
                  <a:pt x="113" y="71"/>
                </a:lnTo>
                <a:lnTo>
                  <a:pt x="127" y="78"/>
                </a:lnTo>
                <a:lnTo>
                  <a:pt x="142" y="85"/>
                </a:lnTo>
                <a:lnTo>
                  <a:pt x="155" y="94"/>
                </a:lnTo>
                <a:lnTo>
                  <a:pt x="168" y="107"/>
                </a:lnTo>
                <a:lnTo>
                  <a:pt x="179" y="120"/>
                </a:lnTo>
                <a:lnTo>
                  <a:pt x="187" y="136"/>
                </a:lnTo>
                <a:lnTo>
                  <a:pt x="193" y="152"/>
                </a:lnTo>
                <a:lnTo>
                  <a:pt x="194" y="171"/>
                </a:lnTo>
                <a:lnTo>
                  <a:pt x="192" y="189"/>
                </a:lnTo>
                <a:lnTo>
                  <a:pt x="187" y="206"/>
                </a:lnTo>
                <a:lnTo>
                  <a:pt x="179" y="221"/>
                </a:lnTo>
                <a:lnTo>
                  <a:pt x="167" y="235"/>
                </a:lnTo>
                <a:lnTo>
                  <a:pt x="155" y="247"/>
                </a:lnTo>
                <a:lnTo>
                  <a:pt x="141" y="256"/>
                </a:lnTo>
                <a:lnTo>
                  <a:pt x="127" y="265"/>
                </a:lnTo>
                <a:lnTo>
                  <a:pt x="113" y="270"/>
                </a:lnTo>
                <a:lnTo>
                  <a:pt x="99" y="274"/>
                </a:lnTo>
                <a:lnTo>
                  <a:pt x="87" y="276"/>
                </a:lnTo>
                <a:lnTo>
                  <a:pt x="75" y="274"/>
                </a:lnTo>
                <a:lnTo>
                  <a:pt x="62" y="273"/>
                </a:lnTo>
                <a:lnTo>
                  <a:pt x="50" y="270"/>
                </a:lnTo>
                <a:lnTo>
                  <a:pt x="40" y="264"/>
                </a:lnTo>
                <a:lnTo>
                  <a:pt x="29" y="258"/>
                </a:lnTo>
                <a:lnTo>
                  <a:pt x="20" y="250"/>
                </a:lnTo>
                <a:lnTo>
                  <a:pt x="12" y="241"/>
                </a:lnTo>
                <a:lnTo>
                  <a:pt x="6" y="232"/>
                </a:lnTo>
                <a:lnTo>
                  <a:pt x="1" y="219"/>
                </a:lnTo>
                <a:lnTo>
                  <a:pt x="0" y="206"/>
                </a:lnTo>
                <a:lnTo>
                  <a:pt x="1" y="192"/>
                </a:lnTo>
                <a:lnTo>
                  <a:pt x="6" y="181"/>
                </a:lnTo>
                <a:lnTo>
                  <a:pt x="12" y="171"/>
                </a:lnTo>
                <a:lnTo>
                  <a:pt x="20" y="162"/>
                </a:lnTo>
                <a:lnTo>
                  <a:pt x="29" y="152"/>
                </a:lnTo>
                <a:lnTo>
                  <a:pt x="40" y="146"/>
                </a:lnTo>
                <a:lnTo>
                  <a:pt x="52" y="142"/>
                </a:lnTo>
                <a:lnTo>
                  <a:pt x="63" y="137"/>
                </a:lnTo>
                <a:lnTo>
                  <a:pt x="75" y="136"/>
                </a:lnTo>
                <a:lnTo>
                  <a:pt x="86" y="134"/>
                </a:lnTo>
                <a:lnTo>
                  <a:pt x="99" y="136"/>
                </a:lnTo>
                <a:lnTo>
                  <a:pt x="113" y="139"/>
                </a:lnTo>
                <a:lnTo>
                  <a:pt x="128" y="145"/>
                </a:lnTo>
                <a:lnTo>
                  <a:pt x="142" y="152"/>
                </a:lnTo>
                <a:lnTo>
                  <a:pt x="156" y="162"/>
                </a:lnTo>
                <a:lnTo>
                  <a:pt x="168" y="174"/>
                </a:lnTo>
                <a:lnTo>
                  <a:pt x="179" y="187"/>
                </a:lnTo>
                <a:lnTo>
                  <a:pt x="187" y="203"/>
                </a:lnTo>
                <a:lnTo>
                  <a:pt x="193" y="219"/>
                </a:lnTo>
                <a:lnTo>
                  <a:pt x="194" y="238"/>
                </a:lnTo>
                <a:lnTo>
                  <a:pt x="193" y="256"/>
                </a:lnTo>
                <a:lnTo>
                  <a:pt x="187" y="273"/>
                </a:lnTo>
                <a:lnTo>
                  <a:pt x="179" y="288"/>
                </a:lnTo>
                <a:lnTo>
                  <a:pt x="168" y="302"/>
                </a:lnTo>
                <a:lnTo>
                  <a:pt x="155" y="314"/>
                </a:lnTo>
                <a:lnTo>
                  <a:pt x="141" y="323"/>
                </a:lnTo>
                <a:lnTo>
                  <a:pt x="127" y="332"/>
                </a:lnTo>
                <a:lnTo>
                  <a:pt x="113" y="337"/>
                </a:lnTo>
                <a:lnTo>
                  <a:pt x="99" y="341"/>
                </a:lnTo>
                <a:lnTo>
                  <a:pt x="87" y="343"/>
                </a:lnTo>
                <a:lnTo>
                  <a:pt x="75" y="341"/>
                </a:lnTo>
                <a:lnTo>
                  <a:pt x="63" y="340"/>
                </a:lnTo>
                <a:lnTo>
                  <a:pt x="50" y="337"/>
                </a:lnTo>
                <a:lnTo>
                  <a:pt x="40" y="331"/>
                </a:lnTo>
                <a:lnTo>
                  <a:pt x="29" y="324"/>
                </a:lnTo>
                <a:lnTo>
                  <a:pt x="20" y="317"/>
                </a:lnTo>
                <a:lnTo>
                  <a:pt x="12" y="308"/>
                </a:lnTo>
                <a:lnTo>
                  <a:pt x="6" y="299"/>
                </a:lnTo>
                <a:lnTo>
                  <a:pt x="2" y="287"/>
                </a:lnTo>
                <a:lnTo>
                  <a:pt x="0" y="273"/>
                </a:lnTo>
                <a:lnTo>
                  <a:pt x="2" y="259"/>
                </a:lnTo>
                <a:lnTo>
                  <a:pt x="6" y="248"/>
                </a:lnTo>
                <a:lnTo>
                  <a:pt x="12" y="238"/>
                </a:lnTo>
                <a:lnTo>
                  <a:pt x="20" y="229"/>
                </a:lnTo>
                <a:lnTo>
                  <a:pt x="29" y="219"/>
                </a:lnTo>
                <a:lnTo>
                  <a:pt x="40" y="213"/>
                </a:lnTo>
                <a:lnTo>
                  <a:pt x="52" y="209"/>
                </a:lnTo>
                <a:lnTo>
                  <a:pt x="63" y="204"/>
                </a:lnTo>
                <a:lnTo>
                  <a:pt x="75" y="203"/>
                </a:lnTo>
                <a:lnTo>
                  <a:pt x="87" y="201"/>
                </a:lnTo>
                <a:lnTo>
                  <a:pt x="99" y="203"/>
                </a:lnTo>
                <a:lnTo>
                  <a:pt x="113" y="206"/>
                </a:lnTo>
                <a:lnTo>
                  <a:pt x="127" y="212"/>
                </a:lnTo>
                <a:lnTo>
                  <a:pt x="141" y="221"/>
                </a:lnTo>
                <a:lnTo>
                  <a:pt x="155" y="232"/>
                </a:lnTo>
                <a:lnTo>
                  <a:pt x="167" y="244"/>
                </a:lnTo>
                <a:lnTo>
                  <a:pt x="179" y="258"/>
                </a:lnTo>
                <a:lnTo>
                  <a:pt x="187" y="273"/>
                </a:lnTo>
                <a:lnTo>
                  <a:pt x="193" y="291"/>
                </a:lnTo>
                <a:lnTo>
                  <a:pt x="194" y="309"/>
                </a:lnTo>
                <a:lnTo>
                  <a:pt x="193" y="328"/>
                </a:lnTo>
                <a:lnTo>
                  <a:pt x="187" y="344"/>
                </a:lnTo>
                <a:lnTo>
                  <a:pt x="177" y="360"/>
                </a:lnTo>
                <a:lnTo>
                  <a:pt x="167" y="372"/>
                </a:lnTo>
                <a:lnTo>
                  <a:pt x="154" y="384"/>
                </a:lnTo>
                <a:lnTo>
                  <a:pt x="140" y="395"/>
                </a:lnTo>
                <a:lnTo>
                  <a:pt x="126" y="402"/>
                </a:lnTo>
                <a:lnTo>
                  <a:pt x="111" y="409"/>
                </a:lnTo>
                <a:lnTo>
                  <a:pt x="97" y="412"/>
                </a:lnTo>
                <a:lnTo>
                  <a:pt x="86" y="413"/>
                </a:lnTo>
                <a:lnTo>
                  <a:pt x="75" y="412"/>
                </a:lnTo>
                <a:lnTo>
                  <a:pt x="63" y="409"/>
                </a:lnTo>
                <a:lnTo>
                  <a:pt x="52" y="404"/>
                </a:lnTo>
                <a:lnTo>
                  <a:pt x="41" y="398"/>
                </a:lnTo>
                <a:lnTo>
                  <a:pt x="31" y="392"/>
                </a:lnTo>
                <a:lnTo>
                  <a:pt x="20" y="383"/>
                </a:lnTo>
                <a:lnTo>
                  <a:pt x="13" y="373"/>
                </a:lnTo>
                <a:lnTo>
                  <a:pt x="6" y="364"/>
                </a:lnTo>
                <a:lnTo>
                  <a:pt x="2" y="352"/>
                </a:lnTo>
                <a:lnTo>
                  <a:pt x="1" y="341"/>
                </a:lnTo>
                <a:lnTo>
                  <a:pt x="2" y="331"/>
                </a:lnTo>
                <a:lnTo>
                  <a:pt x="5" y="320"/>
                </a:lnTo>
                <a:lnTo>
                  <a:pt x="11" y="309"/>
                </a:lnTo>
                <a:lnTo>
                  <a:pt x="18" y="300"/>
                </a:lnTo>
                <a:lnTo>
                  <a:pt x="26" y="293"/>
                </a:lnTo>
                <a:lnTo>
                  <a:pt x="36" y="285"/>
                </a:lnTo>
                <a:lnTo>
                  <a:pt x="47" y="279"/>
                </a:lnTo>
                <a:lnTo>
                  <a:pt x="60" y="274"/>
                </a:lnTo>
                <a:lnTo>
                  <a:pt x="73" y="273"/>
                </a:lnTo>
                <a:lnTo>
                  <a:pt x="86" y="271"/>
                </a:lnTo>
                <a:lnTo>
                  <a:pt x="101" y="273"/>
                </a:lnTo>
                <a:lnTo>
                  <a:pt x="115" y="277"/>
                </a:lnTo>
                <a:lnTo>
                  <a:pt x="131" y="284"/>
                </a:lnTo>
                <a:lnTo>
                  <a:pt x="145" y="293"/>
                </a:lnTo>
                <a:lnTo>
                  <a:pt x="157" y="303"/>
                </a:lnTo>
                <a:lnTo>
                  <a:pt x="170" y="317"/>
                </a:lnTo>
                <a:lnTo>
                  <a:pt x="180" y="331"/>
                </a:lnTo>
                <a:lnTo>
                  <a:pt x="188" y="346"/>
                </a:lnTo>
                <a:lnTo>
                  <a:pt x="193" y="361"/>
                </a:lnTo>
                <a:lnTo>
                  <a:pt x="195" y="378"/>
                </a:lnTo>
                <a:lnTo>
                  <a:pt x="193" y="393"/>
                </a:lnTo>
                <a:lnTo>
                  <a:pt x="188" y="409"/>
                </a:lnTo>
                <a:lnTo>
                  <a:pt x="180" y="423"/>
                </a:lnTo>
                <a:lnTo>
                  <a:pt x="170" y="437"/>
                </a:lnTo>
                <a:lnTo>
                  <a:pt x="157" y="449"/>
                </a:lnTo>
                <a:lnTo>
                  <a:pt x="145" y="459"/>
                </a:lnTo>
                <a:lnTo>
                  <a:pt x="129" y="468"/>
                </a:lnTo>
                <a:lnTo>
                  <a:pt x="115" y="474"/>
                </a:lnTo>
                <a:lnTo>
                  <a:pt x="100" y="478"/>
                </a:lnTo>
                <a:lnTo>
                  <a:pt x="85" y="480"/>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4" name="Freeform 58"/>
          <p:cNvSpPr>
            <a:spLocks/>
          </p:cNvSpPr>
          <p:nvPr/>
        </p:nvSpPr>
        <p:spPr bwMode="auto">
          <a:xfrm>
            <a:off x="3290888" y="5640388"/>
            <a:ext cx="665162" cy="293687"/>
          </a:xfrm>
          <a:custGeom>
            <a:avLst/>
            <a:gdLst>
              <a:gd name="T0" fmla="*/ 656882 w 482"/>
              <a:gd name="T1" fmla="*/ 168460 h 197"/>
              <a:gd name="T2" fmla="*/ 625142 w 482"/>
              <a:gd name="T3" fmla="*/ 232564 h 197"/>
              <a:gd name="T4" fmla="*/ 568562 w 482"/>
              <a:gd name="T5" fmla="*/ 280270 h 197"/>
              <a:gd name="T6" fmla="*/ 495421 w 482"/>
              <a:gd name="T7" fmla="*/ 286233 h 197"/>
              <a:gd name="T8" fmla="*/ 431941 w 482"/>
              <a:gd name="T9" fmla="*/ 250454 h 197"/>
              <a:gd name="T10" fmla="*/ 390541 w 482"/>
              <a:gd name="T11" fmla="*/ 190822 h 197"/>
              <a:gd name="T12" fmla="*/ 375361 w 482"/>
              <a:gd name="T13" fmla="*/ 129699 h 197"/>
              <a:gd name="T14" fmla="*/ 383641 w 482"/>
              <a:gd name="T15" fmla="*/ 76031 h 197"/>
              <a:gd name="T16" fmla="*/ 411241 w 482"/>
              <a:gd name="T17" fmla="*/ 29816 h 197"/>
              <a:gd name="T18" fmla="*/ 452641 w 482"/>
              <a:gd name="T19" fmla="*/ 1491 h 197"/>
              <a:gd name="T20" fmla="*/ 505082 w 482"/>
              <a:gd name="T21" fmla="*/ 8945 h 197"/>
              <a:gd name="T22" fmla="*/ 546482 w 482"/>
              <a:gd name="T23" fmla="*/ 44724 h 197"/>
              <a:gd name="T24" fmla="*/ 567182 w 482"/>
              <a:gd name="T25" fmla="*/ 95411 h 197"/>
              <a:gd name="T26" fmla="*/ 568562 w 482"/>
              <a:gd name="T27" fmla="*/ 147589 h 197"/>
              <a:gd name="T28" fmla="*/ 546482 w 482"/>
              <a:gd name="T29" fmla="*/ 213184 h 197"/>
              <a:gd name="T30" fmla="*/ 496801 w 482"/>
              <a:gd name="T31" fmla="*/ 266853 h 197"/>
              <a:gd name="T32" fmla="*/ 427801 w 482"/>
              <a:gd name="T33" fmla="*/ 290705 h 197"/>
              <a:gd name="T34" fmla="*/ 358801 w 482"/>
              <a:gd name="T35" fmla="*/ 266853 h 197"/>
              <a:gd name="T36" fmla="*/ 309121 w 482"/>
              <a:gd name="T37" fmla="*/ 211693 h 197"/>
              <a:gd name="T38" fmla="*/ 284281 w 482"/>
              <a:gd name="T39" fmla="*/ 147589 h 197"/>
              <a:gd name="T40" fmla="*/ 287041 w 482"/>
              <a:gd name="T41" fmla="*/ 93920 h 197"/>
              <a:gd name="T42" fmla="*/ 307741 w 482"/>
              <a:gd name="T43" fmla="*/ 44724 h 197"/>
              <a:gd name="T44" fmla="*/ 343621 w 482"/>
              <a:gd name="T45" fmla="*/ 8945 h 197"/>
              <a:gd name="T46" fmla="*/ 398821 w 482"/>
              <a:gd name="T47" fmla="*/ 1491 h 197"/>
              <a:gd name="T48" fmla="*/ 440221 w 482"/>
              <a:gd name="T49" fmla="*/ 29816 h 197"/>
              <a:gd name="T50" fmla="*/ 467821 w 482"/>
              <a:gd name="T51" fmla="*/ 77521 h 197"/>
              <a:gd name="T52" fmla="*/ 478861 w 482"/>
              <a:gd name="T53" fmla="*/ 128209 h 197"/>
              <a:gd name="T54" fmla="*/ 463681 w 482"/>
              <a:gd name="T55" fmla="*/ 192313 h 197"/>
              <a:gd name="T56" fmla="*/ 423661 w 482"/>
              <a:gd name="T57" fmla="*/ 251945 h 197"/>
              <a:gd name="T58" fmla="*/ 360181 w 482"/>
              <a:gd name="T59" fmla="*/ 289215 h 197"/>
              <a:gd name="T60" fmla="*/ 287041 w 482"/>
              <a:gd name="T61" fmla="*/ 280270 h 197"/>
              <a:gd name="T62" fmla="*/ 230461 w 482"/>
              <a:gd name="T63" fmla="*/ 232564 h 197"/>
              <a:gd name="T64" fmla="*/ 198721 w 482"/>
              <a:gd name="T65" fmla="*/ 168460 h 197"/>
              <a:gd name="T66" fmla="*/ 191821 w 482"/>
              <a:gd name="T67" fmla="*/ 113301 h 197"/>
              <a:gd name="T68" fmla="*/ 207001 w 482"/>
              <a:gd name="T69" fmla="*/ 59632 h 197"/>
              <a:gd name="T70" fmla="*/ 238741 w 482"/>
              <a:gd name="T71" fmla="*/ 17890 h 197"/>
              <a:gd name="T72" fmla="*/ 287041 w 482"/>
              <a:gd name="T73" fmla="*/ 0 h 197"/>
              <a:gd name="T74" fmla="*/ 335341 w 482"/>
              <a:gd name="T75" fmla="*/ 17890 h 197"/>
              <a:gd name="T76" fmla="*/ 368461 w 482"/>
              <a:gd name="T77" fmla="*/ 59632 h 197"/>
              <a:gd name="T78" fmla="*/ 383641 w 482"/>
              <a:gd name="T79" fmla="*/ 113301 h 197"/>
              <a:gd name="T80" fmla="*/ 379501 w 482"/>
              <a:gd name="T81" fmla="*/ 168460 h 197"/>
              <a:gd name="T82" fmla="*/ 343621 w 482"/>
              <a:gd name="T83" fmla="*/ 232564 h 197"/>
              <a:gd name="T84" fmla="*/ 287041 w 482"/>
              <a:gd name="T85" fmla="*/ 280270 h 197"/>
              <a:gd name="T86" fmla="*/ 211141 w 482"/>
              <a:gd name="T87" fmla="*/ 289215 h 197"/>
              <a:gd name="T88" fmla="*/ 149040 w 482"/>
              <a:gd name="T89" fmla="*/ 250454 h 197"/>
              <a:gd name="T90" fmla="*/ 107640 w 482"/>
              <a:gd name="T91" fmla="*/ 187840 h 197"/>
              <a:gd name="T92" fmla="*/ 92460 w 482"/>
              <a:gd name="T93" fmla="*/ 128209 h 197"/>
              <a:gd name="T94" fmla="*/ 104880 w 482"/>
              <a:gd name="T95" fmla="*/ 77521 h 197"/>
              <a:gd name="T96" fmla="*/ 135240 w 482"/>
              <a:gd name="T97" fmla="*/ 29816 h 197"/>
              <a:gd name="T98" fmla="*/ 176641 w 482"/>
              <a:gd name="T99" fmla="*/ 2982 h 197"/>
              <a:gd name="T100" fmla="*/ 220801 w 482"/>
              <a:gd name="T101" fmla="*/ 7454 h 197"/>
              <a:gd name="T102" fmla="*/ 259441 w 482"/>
              <a:gd name="T103" fmla="*/ 38761 h 197"/>
              <a:gd name="T104" fmla="*/ 284281 w 482"/>
              <a:gd name="T105" fmla="*/ 89448 h 197"/>
              <a:gd name="T106" fmla="*/ 287041 w 482"/>
              <a:gd name="T107" fmla="*/ 152061 h 197"/>
              <a:gd name="T108" fmla="*/ 259441 w 482"/>
              <a:gd name="T109" fmla="*/ 216166 h 197"/>
              <a:gd name="T110" fmla="*/ 207001 w 482"/>
              <a:gd name="T111" fmla="*/ 269834 h 197"/>
              <a:gd name="T112" fmla="*/ 140760 w 482"/>
              <a:gd name="T113" fmla="*/ 292196 h 197"/>
              <a:gd name="T114" fmla="*/ 78660 w 482"/>
              <a:gd name="T115" fmla="*/ 269834 h 197"/>
              <a:gd name="T116" fmla="*/ 28980 w 482"/>
              <a:gd name="T117" fmla="*/ 216166 h 197"/>
              <a:gd name="T118" fmla="*/ 2760 w 482"/>
              <a:gd name="T119" fmla="*/ 149080 h 19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2" h="197">
                <a:moveTo>
                  <a:pt x="481" y="86"/>
                </a:moveTo>
                <a:lnTo>
                  <a:pt x="479" y="99"/>
                </a:lnTo>
                <a:lnTo>
                  <a:pt x="476" y="113"/>
                </a:lnTo>
                <a:lnTo>
                  <a:pt x="470" y="128"/>
                </a:lnTo>
                <a:lnTo>
                  <a:pt x="463" y="143"/>
                </a:lnTo>
                <a:lnTo>
                  <a:pt x="453" y="156"/>
                </a:lnTo>
                <a:lnTo>
                  <a:pt x="441" y="169"/>
                </a:lnTo>
                <a:lnTo>
                  <a:pt x="427" y="179"/>
                </a:lnTo>
                <a:lnTo>
                  <a:pt x="412" y="188"/>
                </a:lnTo>
                <a:lnTo>
                  <a:pt x="396" y="194"/>
                </a:lnTo>
                <a:lnTo>
                  <a:pt x="377" y="195"/>
                </a:lnTo>
                <a:lnTo>
                  <a:pt x="359" y="192"/>
                </a:lnTo>
                <a:lnTo>
                  <a:pt x="342" y="188"/>
                </a:lnTo>
                <a:lnTo>
                  <a:pt x="327" y="179"/>
                </a:lnTo>
                <a:lnTo>
                  <a:pt x="313" y="168"/>
                </a:lnTo>
                <a:lnTo>
                  <a:pt x="301" y="156"/>
                </a:lnTo>
                <a:lnTo>
                  <a:pt x="292" y="142"/>
                </a:lnTo>
                <a:lnTo>
                  <a:pt x="283" y="128"/>
                </a:lnTo>
                <a:lnTo>
                  <a:pt x="278" y="113"/>
                </a:lnTo>
                <a:lnTo>
                  <a:pt x="273" y="99"/>
                </a:lnTo>
                <a:lnTo>
                  <a:pt x="272" y="87"/>
                </a:lnTo>
                <a:lnTo>
                  <a:pt x="273" y="76"/>
                </a:lnTo>
                <a:lnTo>
                  <a:pt x="275" y="63"/>
                </a:lnTo>
                <a:lnTo>
                  <a:pt x="278" y="51"/>
                </a:lnTo>
                <a:lnTo>
                  <a:pt x="284" y="40"/>
                </a:lnTo>
                <a:lnTo>
                  <a:pt x="290" y="30"/>
                </a:lnTo>
                <a:lnTo>
                  <a:pt x="298" y="20"/>
                </a:lnTo>
                <a:lnTo>
                  <a:pt x="307" y="12"/>
                </a:lnTo>
                <a:lnTo>
                  <a:pt x="316" y="6"/>
                </a:lnTo>
                <a:lnTo>
                  <a:pt x="328" y="1"/>
                </a:lnTo>
                <a:lnTo>
                  <a:pt x="342" y="0"/>
                </a:lnTo>
                <a:lnTo>
                  <a:pt x="356" y="1"/>
                </a:lnTo>
                <a:lnTo>
                  <a:pt x="366" y="6"/>
                </a:lnTo>
                <a:lnTo>
                  <a:pt x="377" y="12"/>
                </a:lnTo>
                <a:lnTo>
                  <a:pt x="386" y="20"/>
                </a:lnTo>
                <a:lnTo>
                  <a:pt x="396" y="30"/>
                </a:lnTo>
                <a:lnTo>
                  <a:pt x="402" y="40"/>
                </a:lnTo>
                <a:lnTo>
                  <a:pt x="406" y="52"/>
                </a:lnTo>
                <a:lnTo>
                  <a:pt x="411" y="64"/>
                </a:lnTo>
                <a:lnTo>
                  <a:pt x="412" y="76"/>
                </a:lnTo>
                <a:lnTo>
                  <a:pt x="414" y="86"/>
                </a:lnTo>
                <a:lnTo>
                  <a:pt x="412" y="99"/>
                </a:lnTo>
                <a:lnTo>
                  <a:pt x="409" y="113"/>
                </a:lnTo>
                <a:lnTo>
                  <a:pt x="403" y="128"/>
                </a:lnTo>
                <a:lnTo>
                  <a:pt x="396" y="143"/>
                </a:lnTo>
                <a:lnTo>
                  <a:pt x="386" y="156"/>
                </a:lnTo>
                <a:lnTo>
                  <a:pt x="374" y="169"/>
                </a:lnTo>
                <a:lnTo>
                  <a:pt x="360" y="179"/>
                </a:lnTo>
                <a:lnTo>
                  <a:pt x="345" y="188"/>
                </a:lnTo>
                <a:lnTo>
                  <a:pt x="328" y="194"/>
                </a:lnTo>
                <a:lnTo>
                  <a:pt x="310" y="195"/>
                </a:lnTo>
                <a:lnTo>
                  <a:pt x="292" y="192"/>
                </a:lnTo>
                <a:lnTo>
                  <a:pt x="275" y="188"/>
                </a:lnTo>
                <a:lnTo>
                  <a:pt x="260" y="179"/>
                </a:lnTo>
                <a:lnTo>
                  <a:pt x="246" y="168"/>
                </a:lnTo>
                <a:lnTo>
                  <a:pt x="234" y="156"/>
                </a:lnTo>
                <a:lnTo>
                  <a:pt x="224" y="142"/>
                </a:lnTo>
                <a:lnTo>
                  <a:pt x="215" y="128"/>
                </a:lnTo>
                <a:lnTo>
                  <a:pt x="211" y="113"/>
                </a:lnTo>
                <a:lnTo>
                  <a:pt x="206" y="99"/>
                </a:lnTo>
                <a:lnTo>
                  <a:pt x="205" y="87"/>
                </a:lnTo>
                <a:lnTo>
                  <a:pt x="206" y="76"/>
                </a:lnTo>
                <a:lnTo>
                  <a:pt x="208" y="63"/>
                </a:lnTo>
                <a:lnTo>
                  <a:pt x="211" y="51"/>
                </a:lnTo>
                <a:lnTo>
                  <a:pt x="217" y="40"/>
                </a:lnTo>
                <a:lnTo>
                  <a:pt x="223" y="30"/>
                </a:lnTo>
                <a:lnTo>
                  <a:pt x="231" y="20"/>
                </a:lnTo>
                <a:lnTo>
                  <a:pt x="240" y="12"/>
                </a:lnTo>
                <a:lnTo>
                  <a:pt x="249" y="6"/>
                </a:lnTo>
                <a:lnTo>
                  <a:pt x="261" y="1"/>
                </a:lnTo>
                <a:lnTo>
                  <a:pt x="275" y="0"/>
                </a:lnTo>
                <a:lnTo>
                  <a:pt x="289" y="1"/>
                </a:lnTo>
                <a:lnTo>
                  <a:pt x="299" y="6"/>
                </a:lnTo>
                <a:lnTo>
                  <a:pt x="310" y="12"/>
                </a:lnTo>
                <a:lnTo>
                  <a:pt x="319" y="20"/>
                </a:lnTo>
                <a:lnTo>
                  <a:pt x="328" y="30"/>
                </a:lnTo>
                <a:lnTo>
                  <a:pt x="334" y="40"/>
                </a:lnTo>
                <a:lnTo>
                  <a:pt x="339" y="52"/>
                </a:lnTo>
                <a:lnTo>
                  <a:pt x="344" y="64"/>
                </a:lnTo>
                <a:lnTo>
                  <a:pt x="345" y="76"/>
                </a:lnTo>
                <a:lnTo>
                  <a:pt x="347" y="86"/>
                </a:lnTo>
                <a:lnTo>
                  <a:pt x="345" y="99"/>
                </a:lnTo>
                <a:lnTo>
                  <a:pt x="342" y="113"/>
                </a:lnTo>
                <a:lnTo>
                  <a:pt x="336" y="129"/>
                </a:lnTo>
                <a:lnTo>
                  <a:pt x="328" y="143"/>
                </a:lnTo>
                <a:lnTo>
                  <a:pt x="319" y="157"/>
                </a:lnTo>
                <a:lnTo>
                  <a:pt x="307" y="169"/>
                </a:lnTo>
                <a:lnTo>
                  <a:pt x="293" y="179"/>
                </a:lnTo>
                <a:lnTo>
                  <a:pt x="278" y="188"/>
                </a:lnTo>
                <a:lnTo>
                  <a:pt x="261" y="194"/>
                </a:lnTo>
                <a:lnTo>
                  <a:pt x="243" y="195"/>
                </a:lnTo>
                <a:lnTo>
                  <a:pt x="224" y="194"/>
                </a:lnTo>
                <a:lnTo>
                  <a:pt x="208" y="188"/>
                </a:lnTo>
                <a:lnTo>
                  <a:pt x="192" y="179"/>
                </a:lnTo>
                <a:lnTo>
                  <a:pt x="179" y="169"/>
                </a:lnTo>
                <a:lnTo>
                  <a:pt x="167" y="156"/>
                </a:lnTo>
                <a:lnTo>
                  <a:pt x="157" y="142"/>
                </a:lnTo>
                <a:lnTo>
                  <a:pt x="148" y="128"/>
                </a:lnTo>
                <a:lnTo>
                  <a:pt x="144" y="113"/>
                </a:lnTo>
                <a:lnTo>
                  <a:pt x="139" y="99"/>
                </a:lnTo>
                <a:lnTo>
                  <a:pt x="137" y="87"/>
                </a:lnTo>
                <a:lnTo>
                  <a:pt x="139" y="76"/>
                </a:lnTo>
                <a:lnTo>
                  <a:pt x="141" y="64"/>
                </a:lnTo>
                <a:lnTo>
                  <a:pt x="144" y="51"/>
                </a:lnTo>
                <a:lnTo>
                  <a:pt x="150" y="40"/>
                </a:lnTo>
                <a:lnTo>
                  <a:pt x="156" y="30"/>
                </a:lnTo>
                <a:lnTo>
                  <a:pt x="164" y="20"/>
                </a:lnTo>
                <a:lnTo>
                  <a:pt x="173" y="12"/>
                </a:lnTo>
                <a:lnTo>
                  <a:pt x="182" y="6"/>
                </a:lnTo>
                <a:lnTo>
                  <a:pt x="194" y="2"/>
                </a:lnTo>
                <a:lnTo>
                  <a:pt x="208" y="0"/>
                </a:lnTo>
                <a:lnTo>
                  <a:pt x="221" y="2"/>
                </a:lnTo>
                <a:lnTo>
                  <a:pt x="232" y="6"/>
                </a:lnTo>
                <a:lnTo>
                  <a:pt x="243" y="12"/>
                </a:lnTo>
                <a:lnTo>
                  <a:pt x="252" y="20"/>
                </a:lnTo>
                <a:lnTo>
                  <a:pt x="261" y="30"/>
                </a:lnTo>
                <a:lnTo>
                  <a:pt x="267" y="40"/>
                </a:lnTo>
                <a:lnTo>
                  <a:pt x="272" y="52"/>
                </a:lnTo>
                <a:lnTo>
                  <a:pt x="276" y="64"/>
                </a:lnTo>
                <a:lnTo>
                  <a:pt x="278" y="76"/>
                </a:lnTo>
                <a:lnTo>
                  <a:pt x="280" y="87"/>
                </a:lnTo>
                <a:lnTo>
                  <a:pt x="278" y="99"/>
                </a:lnTo>
                <a:lnTo>
                  <a:pt x="275" y="113"/>
                </a:lnTo>
                <a:lnTo>
                  <a:pt x="269" y="128"/>
                </a:lnTo>
                <a:lnTo>
                  <a:pt x="260" y="142"/>
                </a:lnTo>
                <a:lnTo>
                  <a:pt x="249" y="156"/>
                </a:lnTo>
                <a:lnTo>
                  <a:pt x="237" y="168"/>
                </a:lnTo>
                <a:lnTo>
                  <a:pt x="223" y="179"/>
                </a:lnTo>
                <a:lnTo>
                  <a:pt x="208" y="188"/>
                </a:lnTo>
                <a:lnTo>
                  <a:pt x="189" y="194"/>
                </a:lnTo>
                <a:lnTo>
                  <a:pt x="171" y="195"/>
                </a:lnTo>
                <a:lnTo>
                  <a:pt x="153" y="194"/>
                </a:lnTo>
                <a:lnTo>
                  <a:pt x="136" y="188"/>
                </a:lnTo>
                <a:lnTo>
                  <a:pt x="121" y="178"/>
                </a:lnTo>
                <a:lnTo>
                  <a:pt x="108" y="168"/>
                </a:lnTo>
                <a:lnTo>
                  <a:pt x="96" y="155"/>
                </a:lnTo>
                <a:lnTo>
                  <a:pt x="85" y="141"/>
                </a:lnTo>
                <a:lnTo>
                  <a:pt x="78" y="126"/>
                </a:lnTo>
                <a:lnTo>
                  <a:pt x="72" y="112"/>
                </a:lnTo>
                <a:lnTo>
                  <a:pt x="69" y="98"/>
                </a:lnTo>
                <a:lnTo>
                  <a:pt x="67" y="86"/>
                </a:lnTo>
                <a:lnTo>
                  <a:pt x="69" y="76"/>
                </a:lnTo>
                <a:lnTo>
                  <a:pt x="72" y="64"/>
                </a:lnTo>
                <a:lnTo>
                  <a:pt x="76" y="52"/>
                </a:lnTo>
                <a:lnTo>
                  <a:pt x="82" y="41"/>
                </a:lnTo>
                <a:lnTo>
                  <a:pt x="88" y="31"/>
                </a:lnTo>
                <a:lnTo>
                  <a:pt x="98" y="20"/>
                </a:lnTo>
                <a:lnTo>
                  <a:pt x="107" y="13"/>
                </a:lnTo>
                <a:lnTo>
                  <a:pt x="116" y="6"/>
                </a:lnTo>
                <a:lnTo>
                  <a:pt x="128" y="2"/>
                </a:lnTo>
                <a:lnTo>
                  <a:pt x="139" y="1"/>
                </a:lnTo>
                <a:lnTo>
                  <a:pt x="150" y="2"/>
                </a:lnTo>
                <a:lnTo>
                  <a:pt x="160" y="5"/>
                </a:lnTo>
                <a:lnTo>
                  <a:pt x="171" y="11"/>
                </a:lnTo>
                <a:lnTo>
                  <a:pt x="180" y="18"/>
                </a:lnTo>
                <a:lnTo>
                  <a:pt x="188" y="26"/>
                </a:lnTo>
                <a:lnTo>
                  <a:pt x="195" y="37"/>
                </a:lnTo>
                <a:lnTo>
                  <a:pt x="201" y="47"/>
                </a:lnTo>
                <a:lnTo>
                  <a:pt x="206" y="60"/>
                </a:lnTo>
                <a:lnTo>
                  <a:pt x="208" y="73"/>
                </a:lnTo>
                <a:lnTo>
                  <a:pt x="209" y="86"/>
                </a:lnTo>
                <a:lnTo>
                  <a:pt x="208" y="102"/>
                </a:lnTo>
                <a:lnTo>
                  <a:pt x="203" y="116"/>
                </a:lnTo>
                <a:lnTo>
                  <a:pt x="197" y="131"/>
                </a:lnTo>
                <a:lnTo>
                  <a:pt x="188" y="145"/>
                </a:lnTo>
                <a:lnTo>
                  <a:pt x="177" y="158"/>
                </a:lnTo>
                <a:lnTo>
                  <a:pt x="164" y="171"/>
                </a:lnTo>
                <a:lnTo>
                  <a:pt x="150" y="181"/>
                </a:lnTo>
                <a:lnTo>
                  <a:pt x="134" y="189"/>
                </a:lnTo>
                <a:lnTo>
                  <a:pt x="119" y="194"/>
                </a:lnTo>
                <a:lnTo>
                  <a:pt x="102" y="196"/>
                </a:lnTo>
                <a:lnTo>
                  <a:pt x="87" y="194"/>
                </a:lnTo>
                <a:lnTo>
                  <a:pt x="72" y="189"/>
                </a:lnTo>
                <a:lnTo>
                  <a:pt x="57" y="181"/>
                </a:lnTo>
                <a:lnTo>
                  <a:pt x="43" y="171"/>
                </a:lnTo>
                <a:lnTo>
                  <a:pt x="31" y="158"/>
                </a:lnTo>
                <a:lnTo>
                  <a:pt x="21" y="145"/>
                </a:lnTo>
                <a:lnTo>
                  <a:pt x="12" y="130"/>
                </a:lnTo>
                <a:lnTo>
                  <a:pt x="6" y="116"/>
                </a:lnTo>
                <a:lnTo>
                  <a:pt x="2" y="100"/>
                </a:lnTo>
                <a:lnTo>
                  <a:pt x="0" y="85"/>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5" name="Line 59"/>
          <p:cNvSpPr>
            <a:spLocks noChangeShapeType="1"/>
          </p:cNvSpPr>
          <p:nvPr/>
        </p:nvSpPr>
        <p:spPr bwMode="auto">
          <a:xfrm>
            <a:off x="3038475" y="5522913"/>
            <a:ext cx="0" cy="496887"/>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96" name="Line 60"/>
          <p:cNvSpPr>
            <a:spLocks noChangeShapeType="1"/>
          </p:cNvSpPr>
          <p:nvPr/>
        </p:nvSpPr>
        <p:spPr bwMode="auto">
          <a:xfrm>
            <a:off x="2809875" y="5770563"/>
            <a:ext cx="458788" cy="0"/>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97" name="Oval 61"/>
          <p:cNvSpPr>
            <a:spLocks noChangeArrowheads="1"/>
          </p:cNvSpPr>
          <p:nvPr/>
        </p:nvSpPr>
        <p:spPr bwMode="auto">
          <a:xfrm>
            <a:off x="2974975" y="5702300"/>
            <a:ext cx="127000" cy="136525"/>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14398" name="Freeform 62"/>
          <p:cNvSpPr>
            <a:spLocks/>
          </p:cNvSpPr>
          <p:nvPr/>
        </p:nvSpPr>
        <p:spPr bwMode="auto">
          <a:xfrm>
            <a:off x="2149475" y="5643563"/>
            <a:ext cx="665163" cy="293687"/>
          </a:xfrm>
          <a:custGeom>
            <a:avLst/>
            <a:gdLst>
              <a:gd name="T0" fmla="*/ 656883 w 482"/>
              <a:gd name="T1" fmla="*/ 168460 h 197"/>
              <a:gd name="T2" fmla="*/ 625143 w 482"/>
              <a:gd name="T3" fmla="*/ 232564 h 197"/>
              <a:gd name="T4" fmla="*/ 568563 w 482"/>
              <a:gd name="T5" fmla="*/ 280270 h 197"/>
              <a:gd name="T6" fmla="*/ 495422 w 482"/>
              <a:gd name="T7" fmla="*/ 286233 h 197"/>
              <a:gd name="T8" fmla="*/ 431942 w 482"/>
              <a:gd name="T9" fmla="*/ 250454 h 197"/>
              <a:gd name="T10" fmla="*/ 390542 w 482"/>
              <a:gd name="T11" fmla="*/ 190822 h 197"/>
              <a:gd name="T12" fmla="*/ 375362 w 482"/>
              <a:gd name="T13" fmla="*/ 129699 h 197"/>
              <a:gd name="T14" fmla="*/ 383642 w 482"/>
              <a:gd name="T15" fmla="*/ 76031 h 197"/>
              <a:gd name="T16" fmla="*/ 411242 w 482"/>
              <a:gd name="T17" fmla="*/ 29816 h 197"/>
              <a:gd name="T18" fmla="*/ 452642 w 482"/>
              <a:gd name="T19" fmla="*/ 1491 h 197"/>
              <a:gd name="T20" fmla="*/ 505082 w 482"/>
              <a:gd name="T21" fmla="*/ 8945 h 197"/>
              <a:gd name="T22" fmla="*/ 546482 w 482"/>
              <a:gd name="T23" fmla="*/ 44724 h 197"/>
              <a:gd name="T24" fmla="*/ 567183 w 482"/>
              <a:gd name="T25" fmla="*/ 95411 h 197"/>
              <a:gd name="T26" fmla="*/ 568563 w 482"/>
              <a:gd name="T27" fmla="*/ 147589 h 197"/>
              <a:gd name="T28" fmla="*/ 546482 w 482"/>
              <a:gd name="T29" fmla="*/ 213184 h 197"/>
              <a:gd name="T30" fmla="*/ 496802 w 482"/>
              <a:gd name="T31" fmla="*/ 266853 h 197"/>
              <a:gd name="T32" fmla="*/ 427802 w 482"/>
              <a:gd name="T33" fmla="*/ 290705 h 197"/>
              <a:gd name="T34" fmla="*/ 358802 w 482"/>
              <a:gd name="T35" fmla="*/ 266853 h 197"/>
              <a:gd name="T36" fmla="*/ 309121 w 482"/>
              <a:gd name="T37" fmla="*/ 211693 h 197"/>
              <a:gd name="T38" fmla="*/ 284281 w 482"/>
              <a:gd name="T39" fmla="*/ 147589 h 197"/>
              <a:gd name="T40" fmla="*/ 287041 w 482"/>
              <a:gd name="T41" fmla="*/ 93920 h 197"/>
              <a:gd name="T42" fmla="*/ 307741 w 482"/>
              <a:gd name="T43" fmla="*/ 44724 h 197"/>
              <a:gd name="T44" fmla="*/ 343622 w 482"/>
              <a:gd name="T45" fmla="*/ 8945 h 197"/>
              <a:gd name="T46" fmla="*/ 398822 w 482"/>
              <a:gd name="T47" fmla="*/ 1491 h 197"/>
              <a:gd name="T48" fmla="*/ 440222 w 482"/>
              <a:gd name="T49" fmla="*/ 29816 h 197"/>
              <a:gd name="T50" fmla="*/ 467822 w 482"/>
              <a:gd name="T51" fmla="*/ 77521 h 197"/>
              <a:gd name="T52" fmla="*/ 478862 w 482"/>
              <a:gd name="T53" fmla="*/ 128209 h 197"/>
              <a:gd name="T54" fmla="*/ 463682 w 482"/>
              <a:gd name="T55" fmla="*/ 192313 h 197"/>
              <a:gd name="T56" fmla="*/ 423662 w 482"/>
              <a:gd name="T57" fmla="*/ 251945 h 197"/>
              <a:gd name="T58" fmla="*/ 360182 w 482"/>
              <a:gd name="T59" fmla="*/ 289215 h 197"/>
              <a:gd name="T60" fmla="*/ 287041 w 482"/>
              <a:gd name="T61" fmla="*/ 280270 h 197"/>
              <a:gd name="T62" fmla="*/ 230461 w 482"/>
              <a:gd name="T63" fmla="*/ 232564 h 197"/>
              <a:gd name="T64" fmla="*/ 198721 w 482"/>
              <a:gd name="T65" fmla="*/ 168460 h 197"/>
              <a:gd name="T66" fmla="*/ 191821 w 482"/>
              <a:gd name="T67" fmla="*/ 113301 h 197"/>
              <a:gd name="T68" fmla="*/ 207001 w 482"/>
              <a:gd name="T69" fmla="*/ 59632 h 197"/>
              <a:gd name="T70" fmla="*/ 238741 w 482"/>
              <a:gd name="T71" fmla="*/ 17890 h 197"/>
              <a:gd name="T72" fmla="*/ 287041 w 482"/>
              <a:gd name="T73" fmla="*/ 0 h 197"/>
              <a:gd name="T74" fmla="*/ 335342 w 482"/>
              <a:gd name="T75" fmla="*/ 17890 h 197"/>
              <a:gd name="T76" fmla="*/ 368462 w 482"/>
              <a:gd name="T77" fmla="*/ 59632 h 197"/>
              <a:gd name="T78" fmla="*/ 383642 w 482"/>
              <a:gd name="T79" fmla="*/ 113301 h 197"/>
              <a:gd name="T80" fmla="*/ 379502 w 482"/>
              <a:gd name="T81" fmla="*/ 168460 h 197"/>
              <a:gd name="T82" fmla="*/ 343622 w 482"/>
              <a:gd name="T83" fmla="*/ 232564 h 197"/>
              <a:gd name="T84" fmla="*/ 287041 w 482"/>
              <a:gd name="T85" fmla="*/ 280270 h 197"/>
              <a:gd name="T86" fmla="*/ 211141 w 482"/>
              <a:gd name="T87" fmla="*/ 289215 h 197"/>
              <a:gd name="T88" fmla="*/ 149041 w 482"/>
              <a:gd name="T89" fmla="*/ 250454 h 197"/>
              <a:gd name="T90" fmla="*/ 107640 w 482"/>
              <a:gd name="T91" fmla="*/ 187840 h 197"/>
              <a:gd name="T92" fmla="*/ 92460 w 482"/>
              <a:gd name="T93" fmla="*/ 128209 h 197"/>
              <a:gd name="T94" fmla="*/ 104880 w 482"/>
              <a:gd name="T95" fmla="*/ 77521 h 197"/>
              <a:gd name="T96" fmla="*/ 135241 w 482"/>
              <a:gd name="T97" fmla="*/ 29816 h 197"/>
              <a:gd name="T98" fmla="*/ 176641 w 482"/>
              <a:gd name="T99" fmla="*/ 2982 h 197"/>
              <a:gd name="T100" fmla="*/ 220801 w 482"/>
              <a:gd name="T101" fmla="*/ 7454 h 197"/>
              <a:gd name="T102" fmla="*/ 259441 w 482"/>
              <a:gd name="T103" fmla="*/ 38761 h 197"/>
              <a:gd name="T104" fmla="*/ 284281 w 482"/>
              <a:gd name="T105" fmla="*/ 89448 h 197"/>
              <a:gd name="T106" fmla="*/ 287041 w 482"/>
              <a:gd name="T107" fmla="*/ 152061 h 197"/>
              <a:gd name="T108" fmla="*/ 259441 w 482"/>
              <a:gd name="T109" fmla="*/ 216166 h 197"/>
              <a:gd name="T110" fmla="*/ 207001 w 482"/>
              <a:gd name="T111" fmla="*/ 269834 h 197"/>
              <a:gd name="T112" fmla="*/ 140761 w 482"/>
              <a:gd name="T113" fmla="*/ 292196 h 197"/>
              <a:gd name="T114" fmla="*/ 78660 w 482"/>
              <a:gd name="T115" fmla="*/ 269834 h 197"/>
              <a:gd name="T116" fmla="*/ 28980 w 482"/>
              <a:gd name="T117" fmla="*/ 216166 h 197"/>
              <a:gd name="T118" fmla="*/ 2760 w 482"/>
              <a:gd name="T119" fmla="*/ 149080 h 19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2" h="197">
                <a:moveTo>
                  <a:pt x="481" y="86"/>
                </a:moveTo>
                <a:lnTo>
                  <a:pt x="479" y="99"/>
                </a:lnTo>
                <a:lnTo>
                  <a:pt x="476" y="113"/>
                </a:lnTo>
                <a:lnTo>
                  <a:pt x="470" y="128"/>
                </a:lnTo>
                <a:lnTo>
                  <a:pt x="463" y="143"/>
                </a:lnTo>
                <a:lnTo>
                  <a:pt x="453" y="156"/>
                </a:lnTo>
                <a:lnTo>
                  <a:pt x="441" y="169"/>
                </a:lnTo>
                <a:lnTo>
                  <a:pt x="427" y="179"/>
                </a:lnTo>
                <a:lnTo>
                  <a:pt x="412" y="188"/>
                </a:lnTo>
                <a:lnTo>
                  <a:pt x="396" y="194"/>
                </a:lnTo>
                <a:lnTo>
                  <a:pt x="377" y="195"/>
                </a:lnTo>
                <a:lnTo>
                  <a:pt x="359" y="192"/>
                </a:lnTo>
                <a:lnTo>
                  <a:pt x="342" y="188"/>
                </a:lnTo>
                <a:lnTo>
                  <a:pt x="327" y="179"/>
                </a:lnTo>
                <a:lnTo>
                  <a:pt x="313" y="168"/>
                </a:lnTo>
                <a:lnTo>
                  <a:pt x="301" y="156"/>
                </a:lnTo>
                <a:lnTo>
                  <a:pt x="292" y="142"/>
                </a:lnTo>
                <a:lnTo>
                  <a:pt x="283" y="128"/>
                </a:lnTo>
                <a:lnTo>
                  <a:pt x="278" y="113"/>
                </a:lnTo>
                <a:lnTo>
                  <a:pt x="273" y="99"/>
                </a:lnTo>
                <a:lnTo>
                  <a:pt x="272" y="87"/>
                </a:lnTo>
                <a:lnTo>
                  <a:pt x="273" y="76"/>
                </a:lnTo>
                <a:lnTo>
                  <a:pt x="275" y="63"/>
                </a:lnTo>
                <a:lnTo>
                  <a:pt x="278" y="51"/>
                </a:lnTo>
                <a:lnTo>
                  <a:pt x="284" y="40"/>
                </a:lnTo>
                <a:lnTo>
                  <a:pt x="290" y="30"/>
                </a:lnTo>
                <a:lnTo>
                  <a:pt x="298" y="20"/>
                </a:lnTo>
                <a:lnTo>
                  <a:pt x="307" y="12"/>
                </a:lnTo>
                <a:lnTo>
                  <a:pt x="316" y="6"/>
                </a:lnTo>
                <a:lnTo>
                  <a:pt x="328" y="1"/>
                </a:lnTo>
                <a:lnTo>
                  <a:pt x="342" y="0"/>
                </a:lnTo>
                <a:lnTo>
                  <a:pt x="356" y="1"/>
                </a:lnTo>
                <a:lnTo>
                  <a:pt x="366" y="6"/>
                </a:lnTo>
                <a:lnTo>
                  <a:pt x="377" y="12"/>
                </a:lnTo>
                <a:lnTo>
                  <a:pt x="386" y="20"/>
                </a:lnTo>
                <a:lnTo>
                  <a:pt x="396" y="30"/>
                </a:lnTo>
                <a:lnTo>
                  <a:pt x="402" y="40"/>
                </a:lnTo>
                <a:lnTo>
                  <a:pt x="406" y="52"/>
                </a:lnTo>
                <a:lnTo>
                  <a:pt x="411" y="64"/>
                </a:lnTo>
                <a:lnTo>
                  <a:pt x="412" y="76"/>
                </a:lnTo>
                <a:lnTo>
                  <a:pt x="414" y="86"/>
                </a:lnTo>
                <a:lnTo>
                  <a:pt x="412" y="99"/>
                </a:lnTo>
                <a:lnTo>
                  <a:pt x="409" y="113"/>
                </a:lnTo>
                <a:lnTo>
                  <a:pt x="403" y="128"/>
                </a:lnTo>
                <a:lnTo>
                  <a:pt x="396" y="143"/>
                </a:lnTo>
                <a:lnTo>
                  <a:pt x="386" y="156"/>
                </a:lnTo>
                <a:lnTo>
                  <a:pt x="374" y="169"/>
                </a:lnTo>
                <a:lnTo>
                  <a:pt x="360" y="179"/>
                </a:lnTo>
                <a:lnTo>
                  <a:pt x="345" y="188"/>
                </a:lnTo>
                <a:lnTo>
                  <a:pt x="328" y="194"/>
                </a:lnTo>
                <a:lnTo>
                  <a:pt x="310" y="195"/>
                </a:lnTo>
                <a:lnTo>
                  <a:pt x="292" y="192"/>
                </a:lnTo>
                <a:lnTo>
                  <a:pt x="275" y="188"/>
                </a:lnTo>
                <a:lnTo>
                  <a:pt x="260" y="179"/>
                </a:lnTo>
                <a:lnTo>
                  <a:pt x="246" y="168"/>
                </a:lnTo>
                <a:lnTo>
                  <a:pt x="234" y="156"/>
                </a:lnTo>
                <a:lnTo>
                  <a:pt x="224" y="142"/>
                </a:lnTo>
                <a:lnTo>
                  <a:pt x="215" y="128"/>
                </a:lnTo>
                <a:lnTo>
                  <a:pt x="211" y="113"/>
                </a:lnTo>
                <a:lnTo>
                  <a:pt x="206" y="99"/>
                </a:lnTo>
                <a:lnTo>
                  <a:pt x="205" y="87"/>
                </a:lnTo>
                <a:lnTo>
                  <a:pt x="206" y="76"/>
                </a:lnTo>
                <a:lnTo>
                  <a:pt x="208" y="63"/>
                </a:lnTo>
                <a:lnTo>
                  <a:pt x="211" y="51"/>
                </a:lnTo>
                <a:lnTo>
                  <a:pt x="217" y="40"/>
                </a:lnTo>
                <a:lnTo>
                  <a:pt x="223" y="30"/>
                </a:lnTo>
                <a:lnTo>
                  <a:pt x="231" y="20"/>
                </a:lnTo>
                <a:lnTo>
                  <a:pt x="240" y="12"/>
                </a:lnTo>
                <a:lnTo>
                  <a:pt x="249" y="6"/>
                </a:lnTo>
                <a:lnTo>
                  <a:pt x="261" y="1"/>
                </a:lnTo>
                <a:lnTo>
                  <a:pt x="275" y="0"/>
                </a:lnTo>
                <a:lnTo>
                  <a:pt x="289" y="1"/>
                </a:lnTo>
                <a:lnTo>
                  <a:pt x="299" y="6"/>
                </a:lnTo>
                <a:lnTo>
                  <a:pt x="310" y="12"/>
                </a:lnTo>
                <a:lnTo>
                  <a:pt x="319" y="20"/>
                </a:lnTo>
                <a:lnTo>
                  <a:pt x="328" y="30"/>
                </a:lnTo>
                <a:lnTo>
                  <a:pt x="334" y="40"/>
                </a:lnTo>
                <a:lnTo>
                  <a:pt x="339" y="52"/>
                </a:lnTo>
                <a:lnTo>
                  <a:pt x="344" y="64"/>
                </a:lnTo>
                <a:lnTo>
                  <a:pt x="345" y="76"/>
                </a:lnTo>
                <a:lnTo>
                  <a:pt x="347" y="86"/>
                </a:lnTo>
                <a:lnTo>
                  <a:pt x="345" y="99"/>
                </a:lnTo>
                <a:lnTo>
                  <a:pt x="342" y="113"/>
                </a:lnTo>
                <a:lnTo>
                  <a:pt x="336" y="129"/>
                </a:lnTo>
                <a:lnTo>
                  <a:pt x="328" y="143"/>
                </a:lnTo>
                <a:lnTo>
                  <a:pt x="319" y="157"/>
                </a:lnTo>
                <a:lnTo>
                  <a:pt x="307" y="169"/>
                </a:lnTo>
                <a:lnTo>
                  <a:pt x="293" y="179"/>
                </a:lnTo>
                <a:lnTo>
                  <a:pt x="278" y="188"/>
                </a:lnTo>
                <a:lnTo>
                  <a:pt x="261" y="194"/>
                </a:lnTo>
                <a:lnTo>
                  <a:pt x="243" y="195"/>
                </a:lnTo>
                <a:lnTo>
                  <a:pt x="224" y="194"/>
                </a:lnTo>
                <a:lnTo>
                  <a:pt x="208" y="188"/>
                </a:lnTo>
                <a:lnTo>
                  <a:pt x="192" y="179"/>
                </a:lnTo>
                <a:lnTo>
                  <a:pt x="179" y="169"/>
                </a:lnTo>
                <a:lnTo>
                  <a:pt x="167" y="156"/>
                </a:lnTo>
                <a:lnTo>
                  <a:pt x="157" y="142"/>
                </a:lnTo>
                <a:lnTo>
                  <a:pt x="148" y="128"/>
                </a:lnTo>
                <a:lnTo>
                  <a:pt x="144" y="113"/>
                </a:lnTo>
                <a:lnTo>
                  <a:pt x="139" y="99"/>
                </a:lnTo>
                <a:lnTo>
                  <a:pt x="137" y="87"/>
                </a:lnTo>
                <a:lnTo>
                  <a:pt x="139" y="76"/>
                </a:lnTo>
                <a:lnTo>
                  <a:pt x="141" y="64"/>
                </a:lnTo>
                <a:lnTo>
                  <a:pt x="144" y="51"/>
                </a:lnTo>
                <a:lnTo>
                  <a:pt x="150" y="40"/>
                </a:lnTo>
                <a:lnTo>
                  <a:pt x="156" y="30"/>
                </a:lnTo>
                <a:lnTo>
                  <a:pt x="164" y="20"/>
                </a:lnTo>
                <a:lnTo>
                  <a:pt x="173" y="12"/>
                </a:lnTo>
                <a:lnTo>
                  <a:pt x="182" y="6"/>
                </a:lnTo>
                <a:lnTo>
                  <a:pt x="194" y="2"/>
                </a:lnTo>
                <a:lnTo>
                  <a:pt x="208" y="0"/>
                </a:lnTo>
                <a:lnTo>
                  <a:pt x="221" y="2"/>
                </a:lnTo>
                <a:lnTo>
                  <a:pt x="232" y="6"/>
                </a:lnTo>
                <a:lnTo>
                  <a:pt x="243" y="12"/>
                </a:lnTo>
                <a:lnTo>
                  <a:pt x="252" y="20"/>
                </a:lnTo>
                <a:lnTo>
                  <a:pt x="261" y="30"/>
                </a:lnTo>
                <a:lnTo>
                  <a:pt x="267" y="40"/>
                </a:lnTo>
                <a:lnTo>
                  <a:pt x="272" y="52"/>
                </a:lnTo>
                <a:lnTo>
                  <a:pt x="276" y="64"/>
                </a:lnTo>
                <a:lnTo>
                  <a:pt x="278" y="76"/>
                </a:lnTo>
                <a:lnTo>
                  <a:pt x="280" y="87"/>
                </a:lnTo>
                <a:lnTo>
                  <a:pt x="278" y="99"/>
                </a:lnTo>
                <a:lnTo>
                  <a:pt x="275" y="113"/>
                </a:lnTo>
                <a:lnTo>
                  <a:pt x="269" y="128"/>
                </a:lnTo>
                <a:lnTo>
                  <a:pt x="260" y="142"/>
                </a:lnTo>
                <a:lnTo>
                  <a:pt x="249" y="156"/>
                </a:lnTo>
                <a:lnTo>
                  <a:pt x="237" y="168"/>
                </a:lnTo>
                <a:lnTo>
                  <a:pt x="223" y="179"/>
                </a:lnTo>
                <a:lnTo>
                  <a:pt x="208" y="188"/>
                </a:lnTo>
                <a:lnTo>
                  <a:pt x="189" y="194"/>
                </a:lnTo>
                <a:lnTo>
                  <a:pt x="171" y="195"/>
                </a:lnTo>
                <a:lnTo>
                  <a:pt x="153" y="194"/>
                </a:lnTo>
                <a:lnTo>
                  <a:pt x="136" y="188"/>
                </a:lnTo>
                <a:lnTo>
                  <a:pt x="121" y="178"/>
                </a:lnTo>
                <a:lnTo>
                  <a:pt x="108" y="168"/>
                </a:lnTo>
                <a:lnTo>
                  <a:pt x="96" y="155"/>
                </a:lnTo>
                <a:lnTo>
                  <a:pt x="85" y="141"/>
                </a:lnTo>
                <a:lnTo>
                  <a:pt x="78" y="126"/>
                </a:lnTo>
                <a:lnTo>
                  <a:pt x="72" y="112"/>
                </a:lnTo>
                <a:lnTo>
                  <a:pt x="69" y="98"/>
                </a:lnTo>
                <a:lnTo>
                  <a:pt x="67" y="86"/>
                </a:lnTo>
                <a:lnTo>
                  <a:pt x="69" y="76"/>
                </a:lnTo>
                <a:lnTo>
                  <a:pt x="72" y="64"/>
                </a:lnTo>
                <a:lnTo>
                  <a:pt x="76" y="52"/>
                </a:lnTo>
                <a:lnTo>
                  <a:pt x="82" y="41"/>
                </a:lnTo>
                <a:lnTo>
                  <a:pt x="88" y="31"/>
                </a:lnTo>
                <a:lnTo>
                  <a:pt x="98" y="20"/>
                </a:lnTo>
                <a:lnTo>
                  <a:pt x="107" y="13"/>
                </a:lnTo>
                <a:lnTo>
                  <a:pt x="116" y="6"/>
                </a:lnTo>
                <a:lnTo>
                  <a:pt x="128" y="2"/>
                </a:lnTo>
                <a:lnTo>
                  <a:pt x="139" y="1"/>
                </a:lnTo>
                <a:lnTo>
                  <a:pt x="150" y="2"/>
                </a:lnTo>
                <a:lnTo>
                  <a:pt x="160" y="5"/>
                </a:lnTo>
                <a:lnTo>
                  <a:pt x="171" y="11"/>
                </a:lnTo>
                <a:lnTo>
                  <a:pt x="180" y="18"/>
                </a:lnTo>
                <a:lnTo>
                  <a:pt x="188" y="26"/>
                </a:lnTo>
                <a:lnTo>
                  <a:pt x="195" y="37"/>
                </a:lnTo>
                <a:lnTo>
                  <a:pt x="201" y="47"/>
                </a:lnTo>
                <a:lnTo>
                  <a:pt x="206" y="60"/>
                </a:lnTo>
                <a:lnTo>
                  <a:pt x="208" y="73"/>
                </a:lnTo>
                <a:lnTo>
                  <a:pt x="209" y="86"/>
                </a:lnTo>
                <a:lnTo>
                  <a:pt x="208" y="102"/>
                </a:lnTo>
                <a:lnTo>
                  <a:pt x="203" y="116"/>
                </a:lnTo>
                <a:lnTo>
                  <a:pt x="197" y="131"/>
                </a:lnTo>
                <a:lnTo>
                  <a:pt x="188" y="145"/>
                </a:lnTo>
                <a:lnTo>
                  <a:pt x="177" y="158"/>
                </a:lnTo>
                <a:lnTo>
                  <a:pt x="164" y="171"/>
                </a:lnTo>
                <a:lnTo>
                  <a:pt x="150" y="181"/>
                </a:lnTo>
                <a:lnTo>
                  <a:pt x="134" y="189"/>
                </a:lnTo>
                <a:lnTo>
                  <a:pt x="119" y="194"/>
                </a:lnTo>
                <a:lnTo>
                  <a:pt x="102" y="196"/>
                </a:lnTo>
                <a:lnTo>
                  <a:pt x="87" y="194"/>
                </a:lnTo>
                <a:lnTo>
                  <a:pt x="72" y="189"/>
                </a:lnTo>
                <a:lnTo>
                  <a:pt x="57" y="181"/>
                </a:lnTo>
                <a:lnTo>
                  <a:pt x="43" y="171"/>
                </a:lnTo>
                <a:lnTo>
                  <a:pt x="31" y="158"/>
                </a:lnTo>
                <a:lnTo>
                  <a:pt x="21" y="145"/>
                </a:lnTo>
                <a:lnTo>
                  <a:pt x="12" y="130"/>
                </a:lnTo>
                <a:lnTo>
                  <a:pt x="6" y="116"/>
                </a:lnTo>
                <a:lnTo>
                  <a:pt x="2" y="100"/>
                </a:lnTo>
                <a:lnTo>
                  <a:pt x="0" y="85"/>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9" name="Freeform 63"/>
          <p:cNvSpPr>
            <a:spLocks/>
          </p:cNvSpPr>
          <p:nvPr/>
        </p:nvSpPr>
        <p:spPr bwMode="auto">
          <a:xfrm>
            <a:off x="2833688" y="4648200"/>
            <a:ext cx="287337" cy="862013"/>
          </a:xfrm>
          <a:custGeom>
            <a:avLst/>
            <a:gdLst>
              <a:gd name="T0" fmla="*/ 167728 w 209"/>
              <a:gd name="T1" fmla="*/ 854582 h 580"/>
              <a:gd name="T2" fmla="*/ 111360 w 209"/>
              <a:gd name="T3" fmla="*/ 821885 h 580"/>
              <a:gd name="T4" fmla="*/ 65991 w 209"/>
              <a:gd name="T5" fmla="*/ 752032 h 580"/>
              <a:gd name="T6" fmla="*/ 49493 w 209"/>
              <a:gd name="T7" fmla="*/ 656913 h 580"/>
              <a:gd name="T8" fmla="*/ 71491 w 209"/>
              <a:gd name="T9" fmla="*/ 572198 h 580"/>
              <a:gd name="T10" fmla="*/ 116860 w 209"/>
              <a:gd name="T11" fmla="*/ 512749 h 580"/>
              <a:gd name="T12" fmla="*/ 163603 w 209"/>
              <a:gd name="T13" fmla="*/ 487483 h 580"/>
              <a:gd name="T14" fmla="*/ 211722 w 209"/>
              <a:gd name="T15" fmla="*/ 493428 h 580"/>
              <a:gd name="T16" fmla="*/ 251592 w 209"/>
              <a:gd name="T17" fmla="*/ 524639 h 580"/>
              <a:gd name="T18" fmla="*/ 280463 w 209"/>
              <a:gd name="T19" fmla="*/ 575171 h 580"/>
              <a:gd name="T20" fmla="*/ 281838 w 209"/>
              <a:gd name="T21" fmla="*/ 643537 h 580"/>
              <a:gd name="T22" fmla="*/ 257091 w 209"/>
              <a:gd name="T23" fmla="*/ 700014 h 580"/>
              <a:gd name="T24" fmla="*/ 218596 w 209"/>
              <a:gd name="T25" fmla="*/ 732711 h 580"/>
              <a:gd name="T26" fmla="*/ 174602 w 209"/>
              <a:gd name="T27" fmla="*/ 740142 h 580"/>
              <a:gd name="T28" fmla="*/ 118234 w 209"/>
              <a:gd name="T29" fmla="*/ 714876 h 580"/>
              <a:gd name="T30" fmla="*/ 65991 w 209"/>
              <a:gd name="T31" fmla="*/ 658400 h 580"/>
              <a:gd name="T32" fmla="*/ 38495 w 209"/>
              <a:gd name="T33" fmla="*/ 570712 h 580"/>
              <a:gd name="T34" fmla="*/ 48119 w 209"/>
              <a:gd name="T35" fmla="*/ 478566 h 580"/>
              <a:gd name="T36" fmla="*/ 89363 w 209"/>
              <a:gd name="T37" fmla="*/ 408713 h 580"/>
              <a:gd name="T38" fmla="*/ 138857 w 209"/>
              <a:gd name="T39" fmla="*/ 370071 h 580"/>
              <a:gd name="T40" fmla="*/ 184226 w 209"/>
              <a:gd name="T41" fmla="*/ 368585 h 580"/>
              <a:gd name="T42" fmla="*/ 226845 w 209"/>
              <a:gd name="T43" fmla="*/ 390878 h 580"/>
              <a:gd name="T44" fmla="*/ 261215 w 209"/>
              <a:gd name="T45" fmla="*/ 433979 h 580"/>
              <a:gd name="T46" fmla="*/ 273589 w 209"/>
              <a:gd name="T47" fmla="*/ 505318 h 580"/>
              <a:gd name="T48" fmla="*/ 255716 w 209"/>
              <a:gd name="T49" fmla="*/ 561795 h 580"/>
              <a:gd name="T50" fmla="*/ 219971 w 209"/>
              <a:gd name="T51" fmla="*/ 601923 h 580"/>
              <a:gd name="T52" fmla="*/ 178726 w 209"/>
              <a:gd name="T53" fmla="*/ 619758 h 580"/>
              <a:gd name="T54" fmla="*/ 123734 w 209"/>
              <a:gd name="T55" fmla="*/ 606382 h 580"/>
              <a:gd name="T56" fmla="*/ 68741 w 209"/>
              <a:gd name="T57" fmla="*/ 561795 h 580"/>
              <a:gd name="T58" fmla="*/ 31621 w 209"/>
              <a:gd name="T59" fmla="*/ 483025 h 580"/>
              <a:gd name="T60" fmla="*/ 30246 w 209"/>
              <a:gd name="T61" fmla="*/ 384933 h 580"/>
              <a:gd name="T62" fmla="*/ 61867 w 209"/>
              <a:gd name="T63" fmla="*/ 306163 h 580"/>
              <a:gd name="T64" fmla="*/ 109985 w 209"/>
              <a:gd name="T65" fmla="*/ 260090 h 580"/>
              <a:gd name="T66" fmla="*/ 155354 w 209"/>
              <a:gd name="T67" fmla="*/ 246714 h 580"/>
              <a:gd name="T68" fmla="*/ 200723 w 209"/>
              <a:gd name="T69" fmla="*/ 261576 h 580"/>
              <a:gd name="T70" fmla="*/ 239218 w 209"/>
              <a:gd name="T71" fmla="*/ 297246 h 580"/>
              <a:gd name="T72" fmla="*/ 261215 w 209"/>
              <a:gd name="T73" fmla="*/ 359667 h 580"/>
              <a:gd name="T74" fmla="*/ 251592 w 209"/>
              <a:gd name="T75" fmla="*/ 423575 h 580"/>
              <a:gd name="T76" fmla="*/ 221346 w 209"/>
              <a:gd name="T77" fmla="*/ 472621 h 580"/>
              <a:gd name="T78" fmla="*/ 180101 w 209"/>
              <a:gd name="T79" fmla="*/ 496401 h 580"/>
              <a:gd name="T80" fmla="*/ 131983 w 209"/>
              <a:gd name="T81" fmla="*/ 494914 h 580"/>
              <a:gd name="T82" fmla="*/ 75615 w 209"/>
              <a:gd name="T83" fmla="*/ 454786 h 580"/>
              <a:gd name="T84" fmla="*/ 30246 w 209"/>
              <a:gd name="T85" fmla="*/ 384933 h 580"/>
              <a:gd name="T86" fmla="*/ 12373 w 209"/>
              <a:gd name="T87" fmla="*/ 288328 h 580"/>
              <a:gd name="T88" fmla="*/ 35745 w 209"/>
              <a:gd name="T89" fmla="*/ 205100 h 580"/>
              <a:gd name="T90" fmla="*/ 82489 w 209"/>
              <a:gd name="T91" fmla="*/ 144164 h 580"/>
              <a:gd name="T92" fmla="*/ 130608 w 209"/>
              <a:gd name="T93" fmla="*/ 118898 h 580"/>
              <a:gd name="T94" fmla="*/ 174602 w 209"/>
              <a:gd name="T95" fmla="*/ 130788 h 580"/>
              <a:gd name="T96" fmla="*/ 217221 w 209"/>
              <a:gd name="T97" fmla="*/ 164971 h 580"/>
              <a:gd name="T98" fmla="*/ 244718 w 209"/>
              <a:gd name="T99" fmla="*/ 216989 h 580"/>
              <a:gd name="T100" fmla="*/ 247467 w 209"/>
              <a:gd name="T101" fmla="*/ 274952 h 580"/>
              <a:gd name="T102" fmla="*/ 225470 w 209"/>
              <a:gd name="T103" fmla="*/ 325484 h 580"/>
              <a:gd name="T104" fmla="*/ 186975 w 209"/>
              <a:gd name="T105" fmla="*/ 364126 h 580"/>
              <a:gd name="T106" fmla="*/ 136107 w 209"/>
              <a:gd name="T107" fmla="*/ 373044 h 580"/>
              <a:gd name="T108" fmla="*/ 76990 w 209"/>
              <a:gd name="T109" fmla="*/ 341833 h 580"/>
              <a:gd name="T110" fmla="*/ 27496 w 209"/>
              <a:gd name="T111" fmla="*/ 280897 h 580"/>
              <a:gd name="T112" fmla="*/ 0 w 209"/>
              <a:gd name="T113" fmla="*/ 197668 h 580"/>
              <a:gd name="T114" fmla="*/ 12373 w 209"/>
              <a:gd name="T115" fmla="*/ 114440 h 580"/>
              <a:gd name="T116" fmla="*/ 48119 w 209"/>
              <a:gd name="T117" fmla="*/ 44587 h 580"/>
              <a:gd name="T118" fmla="*/ 101737 w 209"/>
              <a:gd name="T119" fmla="*/ 4459 h 5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09" h="580">
                <a:moveTo>
                  <a:pt x="147" y="579"/>
                </a:moveTo>
                <a:lnTo>
                  <a:pt x="135" y="578"/>
                </a:lnTo>
                <a:lnTo>
                  <a:pt x="122" y="575"/>
                </a:lnTo>
                <a:lnTo>
                  <a:pt x="109" y="570"/>
                </a:lnTo>
                <a:lnTo>
                  <a:pt x="94" y="563"/>
                </a:lnTo>
                <a:lnTo>
                  <a:pt x="81" y="553"/>
                </a:lnTo>
                <a:lnTo>
                  <a:pt x="67" y="540"/>
                </a:lnTo>
                <a:lnTo>
                  <a:pt x="57" y="524"/>
                </a:lnTo>
                <a:lnTo>
                  <a:pt x="48" y="506"/>
                </a:lnTo>
                <a:lnTo>
                  <a:pt x="40" y="486"/>
                </a:lnTo>
                <a:lnTo>
                  <a:pt x="36" y="464"/>
                </a:lnTo>
                <a:lnTo>
                  <a:pt x="36" y="442"/>
                </a:lnTo>
                <a:lnTo>
                  <a:pt x="39" y="421"/>
                </a:lnTo>
                <a:lnTo>
                  <a:pt x="44" y="402"/>
                </a:lnTo>
                <a:lnTo>
                  <a:pt x="52" y="385"/>
                </a:lnTo>
                <a:lnTo>
                  <a:pt x="62" y="368"/>
                </a:lnTo>
                <a:lnTo>
                  <a:pt x="73" y="357"/>
                </a:lnTo>
                <a:lnTo>
                  <a:pt x="85" y="345"/>
                </a:lnTo>
                <a:lnTo>
                  <a:pt x="97" y="337"/>
                </a:lnTo>
                <a:lnTo>
                  <a:pt x="109" y="330"/>
                </a:lnTo>
                <a:lnTo>
                  <a:pt x="119" y="328"/>
                </a:lnTo>
                <a:lnTo>
                  <a:pt x="130" y="328"/>
                </a:lnTo>
                <a:lnTo>
                  <a:pt x="142" y="329"/>
                </a:lnTo>
                <a:lnTo>
                  <a:pt x="154" y="332"/>
                </a:lnTo>
                <a:lnTo>
                  <a:pt x="163" y="338"/>
                </a:lnTo>
                <a:lnTo>
                  <a:pt x="173" y="345"/>
                </a:lnTo>
                <a:lnTo>
                  <a:pt x="183" y="353"/>
                </a:lnTo>
                <a:lnTo>
                  <a:pt x="191" y="363"/>
                </a:lnTo>
                <a:lnTo>
                  <a:pt x="199" y="373"/>
                </a:lnTo>
                <a:lnTo>
                  <a:pt x="204" y="387"/>
                </a:lnTo>
                <a:lnTo>
                  <a:pt x="207" y="404"/>
                </a:lnTo>
                <a:lnTo>
                  <a:pt x="208" y="420"/>
                </a:lnTo>
                <a:lnTo>
                  <a:pt x="205" y="433"/>
                </a:lnTo>
                <a:lnTo>
                  <a:pt x="200" y="447"/>
                </a:lnTo>
                <a:lnTo>
                  <a:pt x="194" y="459"/>
                </a:lnTo>
                <a:lnTo>
                  <a:pt x="187" y="471"/>
                </a:lnTo>
                <a:lnTo>
                  <a:pt x="178" y="480"/>
                </a:lnTo>
                <a:lnTo>
                  <a:pt x="169" y="486"/>
                </a:lnTo>
                <a:lnTo>
                  <a:pt x="159" y="493"/>
                </a:lnTo>
                <a:lnTo>
                  <a:pt x="148" y="496"/>
                </a:lnTo>
                <a:lnTo>
                  <a:pt x="139" y="499"/>
                </a:lnTo>
                <a:lnTo>
                  <a:pt x="127" y="498"/>
                </a:lnTo>
                <a:lnTo>
                  <a:pt x="113" y="495"/>
                </a:lnTo>
                <a:lnTo>
                  <a:pt x="101" y="490"/>
                </a:lnTo>
                <a:lnTo>
                  <a:pt x="86" y="481"/>
                </a:lnTo>
                <a:lnTo>
                  <a:pt x="72" y="471"/>
                </a:lnTo>
                <a:lnTo>
                  <a:pt x="59" y="458"/>
                </a:lnTo>
                <a:lnTo>
                  <a:pt x="48" y="443"/>
                </a:lnTo>
                <a:lnTo>
                  <a:pt x="39" y="424"/>
                </a:lnTo>
                <a:lnTo>
                  <a:pt x="31" y="405"/>
                </a:lnTo>
                <a:lnTo>
                  <a:pt x="28" y="384"/>
                </a:lnTo>
                <a:lnTo>
                  <a:pt x="27" y="362"/>
                </a:lnTo>
                <a:lnTo>
                  <a:pt x="30" y="340"/>
                </a:lnTo>
                <a:lnTo>
                  <a:pt x="35" y="322"/>
                </a:lnTo>
                <a:lnTo>
                  <a:pt x="44" y="304"/>
                </a:lnTo>
                <a:lnTo>
                  <a:pt x="53" y="287"/>
                </a:lnTo>
                <a:lnTo>
                  <a:pt x="65" y="275"/>
                </a:lnTo>
                <a:lnTo>
                  <a:pt x="77" y="263"/>
                </a:lnTo>
                <a:lnTo>
                  <a:pt x="88" y="255"/>
                </a:lnTo>
                <a:lnTo>
                  <a:pt x="101" y="249"/>
                </a:lnTo>
                <a:lnTo>
                  <a:pt x="110" y="246"/>
                </a:lnTo>
                <a:lnTo>
                  <a:pt x="122" y="247"/>
                </a:lnTo>
                <a:lnTo>
                  <a:pt x="134" y="248"/>
                </a:lnTo>
                <a:lnTo>
                  <a:pt x="145" y="250"/>
                </a:lnTo>
                <a:lnTo>
                  <a:pt x="155" y="257"/>
                </a:lnTo>
                <a:lnTo>
                  <a:pt x="165" y="263"/>
                </a:lnTo>
                <a:lnTo>
                  <a:pt x="175" y="271"/>
                </a:lnTo>
                <a:lnTo>
                  <a:pt x="183" y="282"/>
                </a:lnTo>
                <a:lnTo>
                  <a:pt x="190" y="292"/>
                </a:lnTo>
                <a:lnTo>
                  <a:pt x="196" y="307"/>
                </a:lnTo>
                <a:lnTo>
                  <a:pt x="198" y="323"/>
                </a:lnTo>
                <a:lnTo>
                  <a:pt x="199" y="340"/>
                </a:lnTo>
                <a:lnTo>
                  <a:pt x="196" y="353"/>
                </a:lnTo>
                <a:lnTo>
                  <a:pt x="192" y="367"/>
                </a:lnTo>
                <a:lnTo>
                  <a:pt x="186" y="378"/>
                </a:lnTo>
                <a:lnTo>
                  <a:pt x="178" y="390"/>
                </a:lnTo>
                <a:lnTo>
                  <a:pt x="170" y="398"/>
                </a:lnTo>
                <a:lnTo>
                  <a:pt x="160" y="405"/>
                </a:lnTo>
                <a:lnTo>
                  <a:pt x="150" y="411"/>
                </a:lnTo>
                <a:lnTo>
                  <a:pt x="139" y="414"/>
                </a:lnTo>
                <a:lnTo>
                  <a:pt x="130" y="417"/>
                </a:lnTo>
                <a:lnTo>
                  <a:pt x="118" y="416"/>
                </a:lnTo>
                <a:lnTo>
                  <a:pt x="105" y="414"/>
                </a:lnTo>
                <a:lnTo>
                  <a:pt x="90" y="408"/>
                </a:lnTo>
                <a:lnTo>
                  <a:pt x="77" y="400"/>
                </a:lnTo>
                <a:lnTo>
                  <a:pt x="63" y="391"/>
                </a:lnTo>
                <a:lnTo>
                  <a:pt x="50" y="378"/>
                </a:lnTo>
                <a:lnTo>
                  <a:pt x="40" y="363"/>
                </a:lnTo>
                <a:lnTo>
                  <a:pt x="31" y="344"/>
                </a:lnTo>
                <a:lnTo>
                  <a:pt x="23" y="325"/>
                </a:lnTo>
                <a:lnTo>
                  <a:pt x="19" y="302"/>
                </a:lnTo>
                <a:lnTo>
                  <a:pt x="18" y="280"/>
                </a:lnTo>
                <a:lnTo>
                  <a:pt x="22" y="259"/>
                </a:lnTo>
                <a:lnTo>
                  <a:pt x="27" y="240"/>
                </a:lnTo>
                <a:lnTo>
                  <a:pt x="34" y="223"/>
                </a:lnTo>
                <a:lnTo>
                  <a:pt x="45" y="206"/>
                </a:lnTo>
                <a:lnTo>
                  <a:pt x="56" y="195"/>
                </a:lnTo>
                <a:lnTo>
                  <a:pt x="68" y="183"/>
                </a:lnTo>
                <a:lnTo>
                  <a:pt x="80" y="175"/>
                </a:lnTo>
                <a:lnTo>
                  <a:pt x="92" y="168"/>
                </a:lnTo>
                <a:lnTo>
                  <a:pt x="102" y="166"/>
                </a:lnTo>
                <a:lnTo>
                  <a:pt x="113" y="166"/>
                </a:lnTo>
                <a:lnTo>
                  <a:pt x="124" y="167"/>
                </a:lnTo>
                <a:lnTo>
                  <a:pt x="137" y="170"/>
                </a:lnTo>
                <a:lnTo>
                  <a:pt x="146" y="176"/>
                </a:lnTo>
                <a:lnTo>
                  <a:pt x="156" y="183"/>
                </a:lnTo>
                <a:lnTo>
                  <a:pt x="166" y="191"/>
                </a:lnTo>
                <a:lnTo>
                  <a:pt x="174" y="200"/>
                </a:lnTo>
                <a:lnTo>
                  <a:pt x="181" y="210"/>
                </a:lnTo>
                <a:lnTo>
                  <a:pt x="186" y="225"/>
                </a:lnTo>
                <a:lnTo>
                  <a:pt x="190" y="242"/>
                </a:lnTo>
                <a:lnTo>
                  <a:pt x="189" y="258"/>
                </a:lnTo>
                <a:lnTo>
                  <a:pt x="188" y="271"/>
                </a:lnTo>
                <a:lnTo>
                  <a:pt x="183" y="285"/>
                </a:lnTo>
                <a:lnTo>
                  <a:pt x="177" y="297"/>
                </a:lnTo>
                <a:lnTo>
                  <a:pt x="170" y="310"/>
                </a:lnTo>
                <a:lnTo>
                  <a:pt x="161" y="318"/>
                </a:lnTo>
                <a:lnTo>
                  <a:pt x="152" y="325"/>
                </a:lnTo>
                <a:lnTo>
                  <a:pt x="141" y="331"/>
                </a:lnTo>
                <a:lnTo>
                  <a:pt x="131" y="334"/>
                </a:lnTo>
                <a:lnTo>
                  <a:pt x="120" y="337"/>
                </a:lnTo>
                <a:lnTo>
                  <a:pt x="110" y="336"/>
                </a:lnTo>
                <a:lnTo>
                  <a:pt x="96" y="333"/>
                </a:lnTo>
                <a:lnTo>
                  <a:pt x="84" y="328"/>
                </a:lnTo>
                <a:lnTo>
                  <a:pt x="69" y="318"/>
                </a:lnTo>
                <a:lnTo>
                  <a:pt x="55" y="306"/>
                </a:lnTo>
                <a:lnTo>
                  <a:pt x="42" y="293"/>
                </a:lnTo>
                <a:lnTo>
                  <a:pt x="31" y="277"/>
                </a:lnTo>
                <a:lnTo>
                  <a:pt x="22" y="259"/>
                </a:lnTo>
                <a:lnTo>
                  <a:pt x="13" y="237"/>
                </a:lnTo>
                <a:lnTo>
                  <a:pt x="10" y="215"/>
                </a:lnTo>
                <a:lnTo>
                  <a:pt x="9" y="194"/>
                </a:lnTo>
                <a:lnTo>
                  <a:pt x="13" y="173"/>
                </a:lnTo>
                <a:lnTo>
                  <a:pt x="19" y="154"/>
                </a:lnTo>
                <a:lnTo>
                  <a:pt x="26" y="138"/>
                </a:lnTo>
                <a:lnTo>
                  <a:pt x="37" y="122"/>
                </a:lnTo>
                <a:lnTo>
                  <a:pt x="48" y="108"/>
                </a:lnTo>
                <a:lnTo>
                  <a:pt x="60" y="97"/>
                </a:lnTo>
                <a:lnTo>
                  <a:pt x="72" y="88"/>
                </a:lnTo>
                <a:lnTo>
                  <a:pt x="84" y="83"/>
                </a:lnTo>
                <a:lnTo>
                  <a:pt x="95" y="80"/>
                </a:lnTo>
                <a:lnTo>
                  <a:pt x="104" y="81"/>
                </a:lnTo>
                <a:lnTo>
                  <a:pt x="116" y="84"/>
                </a:lnTo>
                <a:lnTo>
                  <a:pt x="127" y="88"/>
                </a:lnTo>
                <a:lnTo>
                  <a:pt x="137" y="95"/>
                </a:lnTo>
                <a:lnTo>
                  <a:pt x="147" y="101"/>
                </a:lnTo>
                <a:lnTo>
                  <a:pt x="158" y="111"/>
                </a:lnTo>
                <a:lnTo>
                  <a:pt x="165" y="122"/>
                </a:lnTo>
                <a:lnTo>
                  <a:pt x="173" y="132"/>
                </a:lnTo>
                <a:lnTo>
                  <a:pt x="178" y="146"/>
                </a:lnTo>
                <a:lnTo>
                  <a:pt x="180" y="159"/>
                </a:lnTo>
                <a:lnTo>
                  <a:pt x="180" y="172"/>
                </a:lnTo>
                <a:lnTo>
                  <a:pt x="180" y="185"/>
                </a:lnTo>
                <a:lnTo>
                  <a:pt x="175" y="198"/>
                </a:lnTo>
                <a:lnTo>
                  <a:pt x="170" y="210"/>
                </a:lnTo>
                <a:lnTo>
                  <a:pt x="164" y="219"/>
                </a:lnTo>
                <a:lnTo>
                  <a:pt x="155" y="230"/>
                </a:lnTo>
                <a:lnTo>
                  <a:pt x="147" y="238"/>
                </a:lnTo>
                <a:lnTo>
                  <a:pt x="136" y="245"/>
                </a:lnTo>
                <a:lnTo>
                  <a:pt x="124" y="249"/>
                </a:lnTo>
                <a:lnTo>
                  <a:pt x="113" y="251"/>
                </a:lnTo>
                <a:lnTo>
                  <a:pt x="99" y="251"/>
                </a:lnTo>
                <a:lnTo>
                  <a:pt x="85" y="247"/>
                </a:lnTo>
                <a:lnTo>
                  <a:pt x="70" y="241"/>
                </a:lnTo>
                <a:lnTo>
                  <a:pt x="56" y="230"/>
                </a:lnTo>
                <a:lnTo>
                  <a:pt x="44" y="220"/>
                </a:lnTo>
                <a:lnTo>
                  <a:pt x="30" y="205"/>
                </a:lnTo>
                <a:lnTo>
                  <a:pt x="20" y="189"/>
                </a:lnTo>
                <a:lnTo>
                  <a:pt x="11" y="172"/>
                </a:lnTo>
                <a:lnTo>
                  <a:pt x="5" y="153"/>
                </a:lnTo>
                <a:lnTo>
                  <a:pt x="0" y="133"/>
                </a:lnTo>
                <a:lnTo>
                  <a:pt x="0" y="114"/>
                </a:lnTo>
                <a:lnTo>
                  <a:pt x="3" y="96"/>
                </a:lnTo>
                <a:lnTo>
                  <a:pt x="9" y="77"/>
                </a:lnTo>
                <a:lnTo>
                  <a:pt x="15" y="59"/>
                </a:lnTo>
                <a:lnTo>
                  <a:pt x="25" y="43"/>
                </a:lnTo>
                <a:lnTo>
                  <a:pt x="35" y="30"/>
                </a:lnTo>
                <a:lnTo>
                  <a:pt x="48" y="19"/>
                </a:lnTo>
                <a:lnTo>
                  <a:pt x="60" y="10"/>
                </a:lnTo>
                <a:lnTo>
                  <a:pt x="74" y="3"/>
                </a:lnTo>
                <a:lnTo>
                  <a:pt x="87" y="0"/>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0" name="Line 64"/>
          <p:cNvSpPr>
            <a:spLocks noChangeShapeType="1"/>
          </p:cNvSpPr>
          <p:nvPr/>
        </p:nvSpPr>
        <p:spPr bwMode="auto">
          <a:xfrm>
            <a:off x="2703513" y="4354513"/>
            <a:ext cx="447675" cy="95250"/>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401" name="Line 65"/>
          <p:cNvSpPr>
            <a:spLocks noChangeShapeType="1"/>
          </p:cNvSpPr>
          <p:nvPr/>
        </p:nvSpPr>
        <p:spPr bwMode="auto">
          <a:xfrm>
            <a:off x="2901950" y="4144963"/>
            <a:ext cx="49213" cy="500062"/>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402" name="Freeform 66"/>
          <p:cNvSpPr>
            <a:spLocks/>
          </p:cNvSpPr>
          <p:nvPr/>
        </p:nvSpPr>
        <p:spPr bwMode="auto">
          <a:xfrm>
            <a:off x="3155950" y="4324350"/>
            <a:ext cx="800100" cy="311150"/>
          </a:xfrm>
          <a:custGeom>
            <a:avLst/>
            <a:gdLst>
              <a:gd name="T0" fmla="*/ 793203 w 580"/>
              <a:gd name="T1" fmla="*/ 181628 h 209"/>
              <a:gd name="T2" fmla="*/ 762854 w 580"/>
              <a:gd name="T3" fmla="*/ 120589 h 209"/>
              <a:gd name="T4" fmla="*/ 698018 w 580"/>
              <a:gd name="T5" fmla="*/ 71460 h 209"/>
              <a:gd name="T6" fmla="*/ 609731 w 580"/>
              <a:gd name="T7" fmla="*/ 53595 h 209"/>
              <a:gd name="T8" fmla="*/ 531101 w 580"/>
              <a:gd name="T9" fmla="*/ 77415 h 209"/>
              <a:gd name="T10" fmla="*/ 475922 w 580"/>
              <a:gd name="T11" fmla="*/ 126544 h 209"/>
              <a:gd name="T12" fmla="*/ 452470 w 580"/>
              <a:gd name="T13" fmla="*/ 177162 h 209"/>
              <a:gd name="T14" fmla="*/ 457988 w 580"/>
              <a:gd name="T15" fmla="*/ 229268 h 209"/>
              <a:gd name="T16" fmla="*/ 486957 w 580"/>
              <a:gd name="T17" fmla="*/ 272442 h 209"/>
              <a:gd name="T18" fmla="*/ 533860 w 580"/>
              <a:gd name="T19" fmla="*/ 303706 h 209"/>
              <a:gd name="T20" fmla="*/ 597316 w 580"/>
              <a:gd name="T21" fmla="*/ 305195 h 209"/>
              <a:gd name="T22" fmla="*/ 649736 w 580"/>
              <a:gd name="T23" fmla="*/ 278397 h 209"/>
              <a:gd name="T24" fmla="*/ 680085 w 580"/>
              <a:gd name="T25" fmla="*/ 236712 h 209"/>
              <a:gd name="T26" fmla="*/ 686982 w 580"/>
              <a:gd name="T27" fmla="*/ 189072 h 209"/>
              <a:gd name="T28" fmla="*/ 663531 w 580"/>
              <a:gd name="T29" fmla="*/ 128033 h 209"/>
              <a:gd name="T30" fmla="*/ 611111 w 580"/>
              <a:gd name="T31" fmla="*/ 71460 h 209"/>
              <a:gd name="T32" fmla="*/ 529721 w 580"/>
              <a:gd name="T33" fmla="*/ 41685 h 209"/>
              <a:gd name="T34" fmla="*/ 444193 w 580"/>
              <a:gd name="T35" fmla="*/ 52106 h 209"/>
              <a:gd name="T36" fmla="*/ 379358 w 580"/>
              <a:gd name="T37" fmla="*/ 96769 h 209"/>
              <a:gd name="T38" fmla="*/ 343491 w 580"/>
              <a:gd name="T39" fmla="*/ 150364 h 209"/>
              <a:gd name="T40" fmla="*/ 342112 w 580"/>
              <a:gd name="T41" fmla="*/ 199493 h 209"/>
              <a:gd name="T42" fmla="*/ 362804 w 580"/>
              <a:gd name="T43" fmla="*/ 245645 h 209"/>
              <a:gd name="T44" fmla="*/ 402809 w 580"/>
              <a:gd name="T45" fmla="*/ 282864 h 209"/>
              <a:gd name="T46" fmla="*/ 469024 w 580"/>
              <a:gd name="T47" fmla="*/ 296262 h 209"/>
              <a:gd name="T48" fmla="*/ 521444 w 580"/>
              <a:gd name="T49" fmla="*/ 276909 h 209"/>
              <a:gd name="T50" fmla="*/ 558691 w 580"/>
              <a:gd name="T51" fmla="*/ 238201 h 209"/>
              <a:gd name="T52" fmla="*/ 575244 w 580"/>
              <a:gd name="T53" fmla="*/ 193538 h 209"/>
              <a:gd name="T54" fmla="*/ 562829 w 580"/>
              <a:gd name="T55" fmla="*/ 133988 h 209"/>
              <a:gd name="T56" fmla="*/ 521444 w 580"/>
              <a:gd name="T57" fmla="*/ 74438 h 209"/>
              <a:gd name="T58" fmla="*/ 448332 w 580"/>
              <a:gd name="T59" fmla="*/ 34241 h 209"/>
              <a:gd name="T60" fmla="*/ 357286 w 580"/>
              <a:gd name="T61" fmla="*/ 32753 h 209"/>
              <a:gd name="T62" fmla="*/ 284173 w 580"/>
              <a:gd name="T63" fmla="*/ 66994 h 209"/>
              <a:gd name="T64" fmla="*/ 241409 w 580"/>
              <a:gd name="T65" fmla="*/ 119100 h 209"/>
              <a:gd name="T66" fmla="*/ 228994 w 580"/>
              <a:gd name="T67" fmla="*/ 168229 h 209"/>
              <a:gd name="T68" fmla="*/ 242789 w 580"/>
              <a:gd name="T69" fmla="*/ 217358 h 209"/>
              <a:gd name="T70" fmla="*/ 275897 w 580"/>
              <a:gd name="T71" fmla="*/ 259044 h 209"/>
              <a:gd name="T72" fmla="*/ 333835 w 580"/>
              <a:gd name="T73" fmla="*/ 282864 h 209"/>
              <a:gd name="T74" fmla="*/ 393153 w 580"/>
              <a:gd name="T75" fmla="*/ 272442 h 209"/>
              <a:gd name="T76" fmla="*/ 438676 w 580"/>
              <a:gd name="T77" fmla="*/ 239690 h 209"/>
              <a:gd name="T78" fmla="*/ 460747 w 580"/>
              <a:gd name="T79" fmla="*/ 195027 h 209"/>
              <a:gd name="T80" fmla="*/ 459368 w 580"/>
              <a:gd name="T81" fmla="*/ 142921 h 209"/>
              <a:gd name="T82" fmla="*/ 422122 w 580"/>
              <a:gd name="T83" fmla="*/ 81882 h 209"/>
              <a:gd name="T84" fmla="*/ 357286 w 580"/>
              <a:gd name="T85" fmla="*/ 32753 h 209"/>
              <a:gd name="T86" fmla="*/ 267620 w 580"/>
              <a:gd name="T87" fmla="*/ 13399 h 209"/>
              <a:gd name="T88" fmla="*/ 190369 w 580"/>
              <a:gd name="T89" fmla="*/ 38708 h 209"/>
              <a:gd name="T90" fmla="*/ 133810 w 580"/>
              <a:gd name="T91" fmla="*/ 89325 h 209"/>
              <a:gd name="T92" fmla="*/ 110359 w 580"/>
              <a:gd name="T93" fmla="*/ 141432 h 209"/>
              <a:gd name="T94" fmla="*/ 121394 w 580"/>
              <a:gd name="T95" fmla="*/ 189072 h 209"/>
              <a:gd name="T96" fmla="*/ 153123 w 580"/>
              <a:gd name="T97" fmla="*/ 235223 h 209"/>
              <a:gd name="T98" fmla="*/ 201404 w 580"/>
              <a:gd name="T99" fmla="*/ 264999 h 209"/>
              <a:gd name="T100" fmla="*/ 255204 w 580"/>
              <a:gd name="T101" fmla="*/ 267976 h 209"/>
              <a:gd name="T102" fmla="*/ 302107 w 580"/>
              <a:gd name="T103" fmla="*/ 244156 h 209"/>
              <a:gd name="T104" fmla="*/ 337973 w 580"/>
              <a:gd name="T105" fmla="*/ 202471 h 209"/>
              <a:gd name="T106" fmla="*/ 346250 w 580"/>
              <a:gd name="T107" fmla="*/ 147387 h 209"/>
              <a:gd name="T108" fmla="*/ 317281 w 580"/>
              <a:gd name="T109" fmla="*/ 83370 h 209"/>
              <a:gd name="T110" fmla="*/ 260722 w 580"/>
              <a:gd name="T111" fmla="*/ 29775 h 209"/>
              <a:gd name="T112" fmla="*/ 183471 w 580"/>
              <a:gd name="T113" fmla="*/ 0 h 209"/>
              <a:gd name="T114" fmla="*/ 106220 w 580"/>
              <a:gd name="T115" fmla="*/ 13399 h 209"/>
              <a:gd name="T116" fmla="*/ 41384 w 580"/>
              <a:gd name="T117" fmla="*/ 52106 h 209"/>
              <a:gd name="T118" fmla="*/ 4138 w 580"/>
              <a:gd name="T119" fmla="*/ 110168 h 20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80" h="209">
                <a:moveTo>
                  <a:pt x="579" y="147"/>
                </a:moveTo>
                <a:lnTo>
                  <a:pt x="578" y="135"/>
                </a:lnTo>
                <a:lnTo>
                  <a:pt x="575" y="122"/>
                </a:lnTo>
                <a:lnTo>
                  <a:pt x="570" y="109"/>
                </a:lnTo>
                <a:lnTo>
                  <a:pt x="563" y="94"/>
                </a:lnTo>
                <a:lnTo>
                  <a:pt x="553" y="81"/>
                </a:lnTo>
                <a:lnTo>
                  <a:pt x="540" y="67"/>
                </a:lnTo>
                <a:lnTo>
                  <a:pt x="524" y="57"/>
                </a:lnTo>
                <a:lnTo>
                  <a:pt x="506" y="48"/>
                </a:lnTo>
                <a:lnTo>
                  <a:pt x="486" y="40"/>
                </a:lnTo>
                <a:lnTo>
                  <a:pt x="464" y="36"/>
                </a:lnTo>
                <a:lnTo>
                  <a:pt x="442" y="36"/>
                </a:lnTo>
                <a:lnTo>
                  <a:pt x="421" y="39"/>
                </a:lnTo>
                <a:lnTo>
                  <a:pt x="402" y="44"/>
                </a:lnTo>
                <a:lnTo>
                  <a:pt x="385" y="52"/>
                </a:lnTo>
                <a:lnTo>
                  <a:pt x="368" y="62"/>
                </a:lnTo>
                <a:lnTo>
                  <a:pt x="357" y="73"/>
                </a:lnTo>
                <a:lnTo>
                  <a:pt x="345" y="85"/>
                </a:lnTo>
                <a:lnTo>
                  <a:pt x="337" y="97"/>
                </a:lnTo>
                <a:lnTo>
                  <a:pt x="330" y="109"/>
                </a:lnTo>
                <a:lnTo>
                  <a:pt x="328" y="119"/>
                </a:lnTo>
                <a:lnTo>
                  <a:pt x="328" y="130"/>
                </a:lnTo>
                <a:lnTo>
                  <a:pt x="329" y="142"/>
                </a:lnTo>
                <a:lnTo>
                  <a:pt x="332" y="154"/>
                </a:lnTo>
                <a:lnTo>
                  <a:pt x="338" y="163"/>
                </a:lnTo>
                <a:lnTo>
                  <a:pt x="345" y="173"/>
                </a:lnTo>
                <a:lnTo>
                  <a:pt x="353" y="183"/>
                </a:lnTo>
                <a:lnTo>
                  <a:pt x="363" y="191"/>
                </a:lnTo>
                <a:lnTo>
                  <a:pt x="373" y="199"/>
                </a:lnTo>
                <a:lnTo>
                  <a:pt x="387" y="204"/>
                </a:lnTo>
                <a:lnTo>
                  <a:pt x="404" y="207"/>
                </a:lnTo>
                <a:lnTo>
                  <a:pt x="420" y="208"/>
                </a:lnTo>
                <a:lnTo>
                  <a:pt x="433" y="205"/>
                </a:lnTo>
                <a:lnTo>
                  <a:pt x="447" y="200"/>
                </a:lnTo>
                <a:lnTo>
                  <a:pt x="459" y="194"/>
                </a:lnTo>
                <a:lnTo>
                  <a:pt x="471" y="187"/>
                </a:lnTo>
                <a:lnTo>
                  <a:pt x="480" y="178"/>
                </a:lnTo>
                <a:lnTo>
                  <a:pt x="486" y="169"/>
                </a:lnTo>
                <a:lnTo>
                  <a:pt x="493" y="159"/>
                </a:lnTo>
                <a:lnTo>
                  <a:pt x="496" y="148"/>
                </a:lnTo>
                <a:lnTo>
                  <a:pt x="499" y="139"/>
                </a:lnTo>
                <a:lnTo>
                  <a:pt x="498" y="127"/>
                </a:lnTo>
                <a:lnTo>
                  <a:pt x="495" y="113"/>
                </a:lnTo>
                <a:lnTo>
                  <a:pt x="490" y="101"/>
                </a:lnTo>
                <a:lnTo>
                  <a:pt x="481" y="86"/>
                </a:lnTo>
                <a:lnTo>
                  <a:pt x="471" y="72"/>
                </a:lnTo>
                <a:lnTo>
                  <a:pt x="458" y="59"/>
                </a:lnTo>
                <a:lnTo>
                  <a:pt x="443" y="48"/>
                </a:lnTo>
                <a:lnTo>
                  <a:pt x="424" y="39"/>
                </a:lnTo>
                <a:lnTo>
                  <a:pt x="405" y="31"/>
                </a:lnTo>
                <a:lnTo>
                  <a:pt x="384" y="28"/>
                </a:lnTo>
                <a:lnTo>
                  <a:pt x="362" y="27"/>
                </a:lnTo>
                <a:lnTo>
                  <a:pt x="340" y="30"/>
                </a:lnTo>
                <a:lnTo>
                  <a:pt x="322" y="35"/>
                </a:lnTo>
                <a:lnTo>
                  <a:pt x="304" y="44"/>
                </a:lnTo>
                <a:lnTo>
                  <a:pt x="287" y="53"/>
                </a:lnTo>
                <a:lnTo>
                  <a:pt x="275" y="65"/>
                </a:lnTo>
                <a:lnTo>
                  <a:pt x="263" y="77"/>
                </a:lnTo>
                <a:lnTo>
                  <a:pt x="255" y="88"/>
                </a:lnTo>
                <a:lnTo>
                  <a:pt x="249" y="101"/>
                </a:lnTo>
                <a:lnTo>
                  <a:pt x="246" y="110"/>
                </a:lnTo>
                <a:lnTo>
                  <a:pt x="247" y="122"/>
                </a:lnTo>
                <a:lnTo>
                  <a:pt x="248" y="134"/>
                </a:lnTo>
                <a:lnTo>
                  <a:pt x="250" y="145"/>
                </a:lnTo>
                <a:lnTo>
                  <a:pt x="257" y="155"/>
                </a:lnTo>
                <a:lnTo>
                  <a:pt x="263" y="165"/>
                </a:lnTo>
                <a:lnTo>
                  <a:pt x="271" y="175"/>
                </a:lnTo>
                <a:lnTo>
                  <a:pt x="282" y="183"/>
                </a:lnTo>
                <a:lnTo>
                  <a:pt x="292" y="190"/>
                </a:lnTo>
                <a:lnTo>
                  <a:pt x="307" y="196"/>
                </a:lnTo>
                <a:lnTo>
                  <a:pt x="323" y="198"/>
                </a:lnTo>
                <a:lnTo>
                  <a:pt x="340" y="199"/>
                </a:lnTo>
                <a:lnTo>
                  <a:pt x="353" y="196"/>
                </a:lnTo>
                <a:lnTo>
                  <a:pt x="367" y="192"/>
                </a:lnTo>
                <a:lnTo>
                  <a:pt x="378" y="186"/>
                </a:lnTo>
                <a:lnTo>
                  <a:pt x="390" y="178"/>
                </a:lnTo>
                <a:lnTo>
                  <a:pt x="398" y="170"/>
                </a:lnTo>
                <a:lnTo>
                  <a:pt x="405" y="160"/>
                </a:lnTo>
                <a:lnTo>
                  <a:pt x="411" y="150"/>
                </a:lnTo>
                <a:lnTo>
                  <a:pt x="414" y="139"/>
                </a:lnTo>
                <a:lnTo>
                  <a:pt x="417" y="130"/>
                </a:lnTo>
                <a:lnTo>
                  <a:pt x="416" y="118"/>
                </a:lnTo>
                <a:lnTo>
                  <a:pt x="414" y="105"/>
                </a:lnTo>
                <a:lnTo>
                  <a:pt x="408" y="90"/>
                </a:lnTo>
                <a:lnTo>
                  <a:pt x="400" y="77"/>
                </a:lnTo>
                <a:lnTo>
                  <a:pt x="391" y="63"/>
                </a:lnTo>
                <a:lnTo>
                  <a:pt x="378" y="50"/>
                </a:lnTo>
                <a:lnTo>
                  <a:pt x="363" y="40"/>
                </a:lnTo>
                <a:lnTo>
                  <a:pt x="344" y="31"/>
                </a:lnTo>
                <a:lnTo>
                  <a:pt x="325" y="23"/>
                </a:lnTo>
                <a:lnTo>
                  <a:pt x="302" y="19"/>
                </a:lnTo>
                <a:lnTo>
                  <a:pt x="280" y="18"/>
                </a:lnTo>
                <a:lnTo>
                  <a:pt x="259" y="22"/>
                </a:lnTo>
                <a:lnTo>
                  <a:pt x="240" y="27"/>
                </a:lnTo>
                <a:lnTo>
                  <a:pt x="223" y="34"/>
                </a:lnTo>
                <a:lnTo>
                  <a:pt x="206" y="45"/>
                </a:lnTo>
                <a:lnTo>
                  <a:pt x="195" y="56"/>
                </a:lnTo>
                <a:lnTo>
                  <a:pt x="183" y="68"/>
                </a:lnTo>
                <a:lnTo>
                  <a:pt x="175" y="80"/>
                </a:lnTo>
                <a:lnTo>
                  <a:pt x="168" y="92"/>
                </a:lnTo>
                <a:lnTo>
                  <a:pt x="166" y="102"/>
                </a:lnTo>
                <a:lnTo>
                  <a:pt x="166" y="113"/>
                </a:lnTo>
                <a:lnTo>
                  <a:pt x="167" y="124"/>
                </a:lnTo>
                <a:lnTo>
                  <a:pt x="170" y="137"/>
                </a:lnTo>
                <a:lnTo>
                  <a:pt x="176" y="146"/>
                </a:lnTo>
                <a:lnTo>
                  <a:pt x="183" y="156"/>
                </a:lnTo>
                <a:lnTo>
                  <a:pt x="191" y="166"/>
                </a:lnTo>
                <a:lnTo>
                  <a:pt x="200" y="174"/>
                </a:lnTo>
                <a:lnTo>
                  <a:pt x="210" y="181"/>
                </a:lnTo>
                <a:lnTo>
                  <a:pt x="225" y="186"/>
                </a:lnTo>
                <a:lnTo>
                  <a:pt x="242" y="190"/>
                </a:lnTo>
                <a:lnTo>
                  <a:pt x="258" y="189"/>
                </a:lnTo>
                <a:lnTo>
                  <a:pt x="271" y="188"/>
                </a:lnTo>
                <a:lnTo>
                  <a:pt x="285" y="183"/>
                </a:lnTo>
                <a:lnTo>
                  <a:pt x="297" y="177"/>
                </a:lnTo>
                <a:lnTo>
                  <a:pt x="310" y="170"/>
                </a:lnTo>
                <a:lnTo>
                  <a:pt x="318" y="161"/>
                </a:lnTo>
                <a:lnTo>
                  <a:pt x="325" y="152"/>
                </a:lnTo>
                <a:lnTo>
                  <a:pt x="331" y="141"/>
                </a:lnTo>
                <a:lnTo>
                  <a:pt x="334" y="131"/>
                </a:lnTo>
                <a:lnTo>
                  <a:pt x="337" y="120"/>
                </a:lnTo>
                <a:lnTo>
                  <a:pt x="336" y="110"/>
                </a:lnTo>
                <a:lnTo>
                  <a:pt x="333" y="96"/>
                </a:lnTo>
                <a:lnTo>
                  <a:pt x="328" y="84"/>
                </a:lnTo>
                <a:lnTo>
                  <a:pt x="318" y="69"/>
                </a:lnTo>
                <a:lnTo>
                  <a:pt x="306" y="55"/>
                </a:lnTo>
                <a:lnTo>
                  <a:pt x="293" y="42"/>
                </a:lnTo>
                <a:lnTo>
                  <a:pt x="277" y="31"/>
                </a:lnTo>
                <a:lnTo>
                  <a:pt x="259" y="22"/>
                </a:lnTo>
                <a:lnTo>
                  <a:pt x="237" y="13"/>
                </a:lnTo>
                <a:lnTo>
                  <a:pt x="215" y="10"/>
                </a:lnTo>
                <a:lnTo>
                  <a:pt x="194" y="9"/>
                </a:lnTo>
                <a:lnTo>
                  <a:pt x="173" y="13"/>
                </a:lnTo>
                <a:lnTo>
                  <a:pt x="154" y="19"/>
                </a:lnTo>
                <a:lnTo>
                  <a:pt x="138" y="26"/>
                </a:lnTo>
                <a:lnTo>
                  <a:pt x="122" y="37"/>
                </a:lnTo>
                <a:lnTo>
                  <a:pt x="108" y="48"/>
                </a:lnTo>
                <a:lnTo>
                  <a:pt x="97" y="60"/>
                </a:lnTo>
                <a:lnTo>
                  <a:pt x="88" y="72"/>
                </a:lnTo>
                <a:lnTo>
                  <a:pt x="83" y="84"/>
                </a:lnTo>
                <a:lnTo>
                  <a:pt x="80" y="95"/>
                </a:lnTo>
                <a:lnTo>
                  <a:pt x="81" y="104"/>
                </a:lnTo>
                <a:lnTo>
                  <a:pt x="84" y="116"/>
                </a:lnTo>
                <a:lnTo>
                  <a:pt x="88" y="127"/>
                </a:lnTo>
                <a:lnTo>
                  <a:pt x="95" y="137"/>
                </a:lnTo>
                <a:lnTo>
                  <a:pt x="101" y="147"/>
                </a:lnTo>
                <a:lnTo>
                  <a:pt x="111" y="158"/>
                </a:lnTo>
                <a:lnTo>
                  <a:pt x="122" y="165"/>
                </a:lnTo>
                <a:lnTo>
                  <a:pt x="132" y="173"/>
                </a:lnTo>
                <a:lnTo>
                  <a:pt x="146" y="178"/>
                </a:lnTo>
                <a:lnTo>
                  <a:pt x="159" y="180"/>
                </a:lnTo>
                <a:lnTo>
                  <a:pt x="172" y="180"/>
                </a:lnTo>
                <a:lnTo>
                  <a:pt x="185" y="180"/>
                </a:lnTo>
                <a:lnTo>
                  <a:pt x="198" y="175"/>
                </a:lnTo>
                <a:lnTo>
                  <a:pt x="210" y="170"/>
                </a:lnTo>
                <a:lnTo>
                  <a:pt x="219" y="164"/>
                </a:lnTo>
                <a:lnTo>
                  <a:pt x="230" y="155"/>
                </a:lnTo>
                <a:lnTo>
                  <a:pt x="238" y="147"/>
                </a:lnTo>
                <a:lnTo>
                  <a:pt x="245" y="136"/>
                </a:lnTo>
                <a:lnTo>
                  <a:pt x="249" y="124"/>
                </a:lnTo>
                <a:lnTo>
                  <a:pt x="251" y="113"/>
                </a:lnTo>
                <a:lnTo>
                  <a:pt x="251" y="99"/>
                </a:lnTo>
                <a:lnTo>
                  <a:pt x="247" y="85"/>
                </a:lnTo>
                <a:lnTo>
                  <a:pt x="241" y="70"/>
                </a:lnTo>
                <a:lnTo>
                  <a:pt x="230" y="56"/>
                </a:lnTo>
                <a:lnTo>
                  <a:pt x="220" y="44"/>
                </a:lnTo>
                <a:lnTo>
                  <a:pt x="205" y="30"/>
                </a:lnTo>
                <a:lnTo>
                  <a:pt x="189" y="20"/>
                </a:lnTo>
                <a:lnTo>
                  <a:pt x="172" y="11"/>
                </a:lnTo>
                <a:lnTo>
                  <a:pt x="153" y="5"/>
                </a:lnTo>
                <a:lnTo>
                  <a:pt x="133" y="0"/>
                </a:lnTo>
                <a:lnTo>
                  <a:pt x="114" y="0"/>
                </a:lnTo>
                <a:lnTo>
                  <a:pt x="96" y="3"/>
                </a:lnTo>
                <a:lnTo>
                  <a:pt x="77" y="9"/>
                </a:lnTo>
                <a:lnTo>
                  <a:pt x="59" y="15"/>
                </a:lnTo>
                <a:lnTo>
                  <a:pt x="43" y="25"/>
                </a:lnTo>
                <a:lnTo>
                  <a:pt x="30" y="35"/>
                </a:lnTo>
                <a:lnTo>
                  <a:pt x="19" y="48"/>
                </a:lnTo>
                <a:lnTo>
                  <a:pt x="10" y="60"/>
                </a:lnTo>
                <a:lnTo>
                  <a:pt x="3" y="74"/>
                </a:lnTo>
                <a:lnTo>
                  <a:pt x="0" y="87"/>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3" name="Oval 67"/>
          <p:cNvSpPr>
            <a:spLocks noChangeArrowheads="1"/>
          </p:cNvSpPr>
          <p:nvPr/>
        </p:nvSpPr>
        <p:spPr bwMode="auto">
          <a:xfrm>
            <a:off x="2860675" y="4335463"/>
            <a:ext cx="107950" cy="115887"/>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14404" name="Freeform 68"/>
          <p:cNvSpPr>
            <a:spLocks/>
          </p:cNvSpPr>
          <p:nvPr/>
        </p:nvSpPr>
        <p:spPr bwMode="auto">
          <a:xfrm>
            <a:off x="1833563" y="4652963"/>
            <a:ext cx="287337" cy="862012"/>
          </a:xfrm>
          <a:custGeom>
            <a:avLst/>
            <a:gdLst>
              <a:gd name="T0" fmla="*/ 118234 w 209"/>
              <a:gd name="T1" fmla="*/ 854581 h 580"/>
              <a:gd name="T2" fmla="*/ 174602 w 209"/>
              <a:gd name="T3" fmla="*/ 821884 h 580"/>
              <a:gd name="T4" fmla="*/ 219971 w 209"/>
              <a:gd name="T5" fmla="*/ 752031 h 580"/>
              <a:gd name="T6" fmla="*/ 236469 w 209"/>
              <a:gd name="T7" fmla="*/ 656913 h 580"/>
              <a:gd name="T8" fmla="*/ 214472 w 209"/>
              <a:gd name="T9" fmla="*/ 572198 h 580"/>
              <a:gd name="T10" fmla="*/ 169103 w 209"/>
              <a:gd name="T11" fmla="*/ 512749 h 580"/>
              <a:gd name="T12" fmla="*/ 122359 w 209"/>
              <a:gd name="T13" fmla="*/ 487483 h 580"/>
              <a:gd name="T14" fmla="*/ 74240 w 209"/>
              <a:gd name="T15" fmla="*/ 493428 h 580"/>
              <a:gd name="T16" fmla="*/ 34370 w 209"/>
              <a:gd name="T17" fmla="*/ 524638 h 580"/>
              <a:gd name="T18" fmla="*/ 5499 w 209"/>
              <a:gd name="T19" fmla="*/ 575170 h 580"/>
              <a:gd name="T20" fmla="*/ 4124 w 209"/>
              <a:gd name="T21" fmla="*/ 643537 h 580"/>
              <a:gd name="T22" fmla="*/ 28871 w 209"/>
              <a:gd name="T23" fmla="*/ 700013 h 580"/>
              <a:gd name="T24" fmla="*/ 67366 w 209"/>
              <a:gd name="T25" fmla="*/ 732710 h 580"/>
              <a:gd name="T26" fmla="*/ 111360 w 209"/>
              <a:gd name="T27" fmla="*/ 740141 h 580"/>
              <a:gd name="T28" fmla="*/ 167728 w 209"/>
              <a:gd name="T29" fmla="*/ 714875 h 580"/>
              <a:gd name="T30" fmla="*/ 219971 w 209"/>
              <a:gd name="T31" fmla="*/ 658399 h 580"/>
              <a:gd name="T32" fmla="*/ 247467 w 209"/>
              <a:gd name="T33" fmla="*/ 570711 h 580"/>
              <a:gd name="T34" fmla="*/ 237844 w 209"/>
              <a:gd name="T35" fmla="*/ 478565 h 580"/>
              <a:gd name="T36" fmla="*/ 196599 w 209"/>
              <a:gd name="T37" fmla="*/ 408713 h 580"/>
              <a:gd name="T38" fmla="*/ 147106 w 209"/>
              <a:gd name="T39" fmla="*/ 370071 h 580"/>
              <a:gd name="T40" fmla="*/ 101737 w 209"/>
              <a:gd name="T41" fmla="*/ 368584 h 580"/>
              <a:gd name="T42" fmla="*/ 59117 w 209"/>
              <a:gd name="T43" fmla="*/ 390878 h 580"/>
              <a:gd name="T44" fmla="*/ 24747 w 209"/>
              <a:gd name="T45" fmla="*/ 433978 h 580"/>
              <a:gd name="T46" fmla="*/ 12373 w 209"/>
              <a:gd name="T47" fmla="*/ 505317 h 580"/>
              <a:gd name="T48" fmla="*/ 30246 w 209"/>
              <a:gd name="T49" fmla="*/ 561794 h 580"/>
              <a:gd name="T50" fmla="*/ 65991 w 209"/>
              <a:gd name="T51" fmla="*/ 601922 h 580"/>
              <a:gd name="T52" fmla="*/ 107236 w 209"/>
              <a:gd name="T53" fmla="*/ 619757 h 580"/>
              <a:gd name="T54" fmla="*/ 162229 w 209"/>
              <a:gd name="T55" fmla="*/ 606381 h 580"/>
              <a:gd name="T56" fmla="*/ 217221 w 209"/>
              <a:gd name="T57" fmla="*/ 561794 h 580"/>
              <a:gd name="T58" fmla="*/ 254341 w 209"/>
              <a:gd name="T59" fmla="*/ 483024 h 580"/>
              <a:gd name="T60" fmla="*/ 255716 w 209"/>
              <a:gd name="T61" fmla="*/ 384933 h 580"/>
              <a:gd name="T62" fmla="*/ 224095 w 209"/>
              <a:gd name="T63" fmla="*/ 306163 h 580"/>
              <a:gd name="T64" fmla="*/ 175977 w 209"/>
              <a:gd name="T65" fmla="*/ 260090 h 580"/>
              <a:gd name="T66" fmla="*/ 130608 w 209"/>
              <a:gd name="T67" fmla="*/ 246714 h 580"/>
              <a:gd name="T68" fmla="*/ 85239 w 209"/>
              <a:gd name="T69" fmla="*/ 261576 h 580"/>
              <a:gd name="T70" fmla="*/ 46744 w 209"/>
              <a:gd name="T71" fmla="*/ 297246 h 580"/>
              <a:gd name="T72" fmla="*/ 24747 w 209"/>
              <a:gd name="T73" fmla="*/ 359667 h 580"/>
              <a:gd name="T74" fmla="*/ 34370 w 209"/>
              <a:gd name="T75" fmla="*/ 423575 h 580"/>
              <a:gd name="T76" fmla="*/ 64616 w 209"/>
              <a:gd name="T77" fmla="*/ 472620 h 580"/>
              <a:gd name="T78" fmla="*/ 105861 w 209"/>
              <a:gd name="T79" fmla="*/ 496400 h 580"/>
              <a:gd name="T80" fmla="*/ 153980 w 209"/>
              <a:gd name="T81" fmla="*/ 494914 h 580"/>
              <a:gd name="T82" fmla="*/ 210347 w 209"/>
              <a:gd name="T83" fmla="*/ 454786 h 580"/>
              <a:gd name="T84" fmla="*/ 255716 w 209"/>
              <a:gd name="T85" fmla="*/ 384933 h 580"/>
              <a:gd name="T86" fmla="*/ 273589 w 209"/>
              <a:gd name="T87" fmla="*/ 288328 h 580"/>
              <a:gd name="T88" fmla="*/ 250217 w 209"/>
              <a:gd name="T89" fmla="*/ 205099 h 580"/>
              <a:gd name="T90" fmla="*/ 203473 w 209"/>
              <a:gd name="T91" fmla="*/ 144164 h 580"/>
              <a:gd name="T92" fmla="*/ 155354 w 209"/>
              <a:gd name="T93" fmla="*/ 118898 h 580"/>
              <a:gd name="T94" fmla="*/ 111360 w 209"/>
              <a:gd name="T95" fmla="*/ 130788 h 580"/>
              <a:gd name="T96" fmla="*/ 68741 w 209"/>
              <a:gd name="T97" fmla="*/ 164971 h 580"/>
              <a:gd name="T98" fmla="*/ 41245 w 209"/>
              <a:gd name="T99" fmla="*/ 216989 h 580"/>
              <a:gd name="T100" fmla="*/ 38495 w 209"/>
              <a:gd name="T101" fmla="*/ 274952 h 580"/>
              <a:gd name="T102" fmla="*/ 60492 w 209"/>
              <a:gd name="T103" fmla="*/ 325484 h 580"/>
              <a:gd name="T104" fmla="*/ 98987 w 209"/>
              <a:gd name="T105" fmla="*/ 364126 h 580"/>
              <a:gd name="T106" fmla="*/ 149855 w 209"/>
              <a:gd name="T107" fmla="*/ 373043 h 580"/>
              <a:gd name="T108" fmla="*/ 208972 w 209"/>
              <a:gd name="T109" fmla="*/ 341832 h 580"/>
              <a:gd name="T110" fmla="*/ 258466 w 209"/>
              <a:gd name="T111" fmla="*/ 280897 h 580"/>
              <a:gd name="T112" fmla="*/ 285962 w 209"/>
              <a:gd name="T113" fmla="*/ 197668 h 580"/>
              <a:gd name="T114" fmla="*/ 273589 w 209"/>
              <a:gd name="T115" fmla="*/ 114440 h 580"/>
              <a:gd name="T116" fmla="*/ 237844 w 209"/>
              <a:gd name="T117" fmla="*/ 44587 h 580"/>
              <a:gd name="T118" fmla="*/ 184226 w 209"/>
              <a:gd name="T119" fmla="*/ 4459 h 5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09" h="580">
                <a:moveTo>
                  <a:pt x="61" y="579"/>
                </a:moveTo>
                <a:lnTo>
                  <a:pt x="73" y="578"/>
                </a:lnTo>
                <a:lnTo>
                  <a:pt x="86" y="575"/>
                </a:lnTo>
                <a:lnTo>
                  <a:pt x="99" y="570"/>
                </a:lnTo>
                <a:lnTo>
                  <a:pt x="114" y="563"/>
                </a:lnTo>
                <a:lnTo>
                  <a:pt x="127" y="553"/>
                </a:lnTo>
                <a:lnTo>
                  <a:pt x="141" y="540"/>
                </a:lnTo>
                <a:lnTo>
                  <a:pt x="151" y="524"/>
                </a:lnTo>
                <a:lnTo>
                  <a:pt x="160" y="506"/>
                </a:lnTo>
                <a:lnTo>
                  <a:pt x="168" y="486"/>
                </a:lnTo>
                <a:lnTo>
                  <a:pt x="172" y="464"/>
                </a:lnTo>
                <a:lnTo>
                  <a:pt x="172" y="442"/>
                </a:lnTo>
                <a:lnTo>
                  <a:pt x="169" y="421"/>
                </a:lnTo>
                <a:lnTo>
                  <a:pt x="164" y="402"/>
                </a:lnTo>
                <a:lnTo>
                  <a:pt x="156" y="385"/>
                </a:lnTo>
                <a:lnTo>
                  <a:pt x="146" y="368"/>
                </a:lnTo>
                <a:lnTo>
                  <a:pt x="135" y="357"/>
                </a:lnTo>
                <a:lnTo>
                  <a:pt x="123" y="345"/>
                </a:lnTo>
                <a:lnTo>
                  <a:pt x="111" y="337"/>
                </a:lnTo>
                <a:lnTo>
                  <a:pt x="99" y="330"/>
                </a:lnTo>
                <a:lnTo>
                  <a:pt x="89" y="328"/>
                </a:lnTo>
                <a:lnTo>
                  <a:pt x="78" y="328"/>
                </a:lnTo>
                <a:lnTo>
                  <a:pt x="66" y="329"/>
                </a:lnTo>
                <a:lnTo>
                  <a:pt x="54" y="332"/>
                </a:lnTo>
                <a:lnTo>
                  <a:pt x="45" y="338"/>
                </a:lnTo>
                <a:lnTo>
                  <a:pt x="35" y="345"/>
                </a:lnTo>
                <a:lnTo>
                  <a:pt x="25" y="353"/>
                </a:lnTo>
                <a:lnTo>
                  <a:pt x="17" y="363"/>
                </a:lnTo>
                <a:lnTo>
                  <a:pt x="9" y="373"/>
                </a:lnTo>
                <a:lnTo>
                  <a:pt x="4" y="387"/>
                </a:lnTo>
                <a:lnTo>
                  <a:pt x="1" y="404"/>
                </a:lnTo>
                <a:lnTo>
                  <a:pt x="0" y="420"/>
                </a:lnTo>
                <a:lnTo>
                  <a:pt x="3" y="433"/>
                </a:lnTo>
                <a:lnTo>
                  <a:pt x="8" y="447"/>
                </a:lnTo>
                <a:lnTo>
                  <a:pt x="14" y="459"/>
                </a:lnTo>
                <a:lnTo>
                  <a:pt x="21" y="471"/>
                </a:lnTo>
                <a:lnTo>
                  <a:pt x="30" y="480"/>
                </a:lnTo>
                <a:lnTo>
                  <a:pt x="39" y="486"/>
                </a:lnTo>
                <a:lnTo>
                  <a:pt x="49" y="493"/>
                </a:lnTo>
                <a:lnTo>
                  <a:pt x="60" y="496"/>
                </a:lnTo>
                <a:lnTo>
                  <a:pt x="69" y="499"/>
                </a:lnTo>
                <a:lnTo>
                  <a:pt x="81" y="498"/>
                </a:lnTo>
                <a:lnTo>
                  <a:pt x="95" y="495"/>
                </a:lnTo>
                <a:lnTo>
                  <a:pt x="107" y="490"/>
                </a:lnTo>
                <a:lnTo>
                  <a:pt x="122" y="481"/>
                </a:lnTo>
                <a:lnTo>
                  <a:pt x="136" y="471"/>
                </a:lnTo>
                <a:lnTo>
                  <a:pt x="149" y="458"/>
                </a:lnTo>
                <a:lnTo>
                  <a:pt x="160" y="443"/>
                </a:lnTo>
                <a:lnTo>
                  <a:pt x="169" y="424"/>
                </a:lnTo>
                <a:lnTo>
                  <a:pt x="177" y="405"/>
                </a:lnTo>
                <a:lnTo>
                  <a:pt x="180" y="384"/>
                </a:lnTo>
                <a:lnTo>
                  <a:pt x="181" y="362"/>
                </a:lnTo>
                <a:lnTo>
                  <a:pt x="178" y="340"/>
                </a:lnTo>
                <a:lnTo>
                  <a:pt x="173" y="322"/>
                </a:lnTo>
                <a:lnTo>
                  <a:pt x="164" y="304"/>
                </a:lnTo>
                <a:lnTo>
                  <a:pt x="155" y="287"/>
                </a:lnTo>
                <a:lnTo>
                  <a:pt x="143" y="275"/>
                </a:lnTo>
                <a:lnTo>
                  <a:pt x="131" y="263"/>
                </a:lnTo>
                <a:lnTo>
                  <a:pt x="120" y="255"/>
                </a:lnTo>
                <a:lnTo>
                  <a:pt x="107" y="249"/>
                </a:lnTo>
                <a:lnTo>
                  <a:pt x="98" y="246"/>
                </a:lnTo>
                <a:lnTo>
                  <a:pt x="86" y="247"/>
                </a:lnTo>
                <a:lnTo>
                  <a:pt x="74" y="248"/>
                </a:lnTo>
                <a:lnTo>
                  <a:pt x="63" y="250"/>
                </a:lnTo>
                <a:lnTo>
                  <a:pt x="53" y="257"/>
                </a:lnTo>
                <a:lnTo>
                  <a:pt x="43" y="263"/>
                </a:lnTo>
                <a:lnTo>
                  <a:pt x="33" y="271"/>
                </a:lnTo>
                <a:lnTo>
                  <a:pt x="25" y="282"/>
                </a:lnTo>
                <a:lnTo>
                  <a:pt x="18" y="292"/>
                </a:lnTo>
                <a:lnTo>
                  <a:pt x="12" y="307"/>
                </a:lnTo>
                <a:lnTo>
                  <a:pt x="10" y="323"/>
                </a:lnTo>
                <a:lnTo>
                  <a:pt x="9" y="340"/>
                </a:lnTo>
                <a:lnTo>
                  <a:pt x="12" y="353"/>
                </a:lnTo>
                <a:lnTo>
                  <a:pt x="16" y="367"/>
                </a:lnTo>
                <a:lnTo>
                  <a:pt x="22" y="378"/>
                </a:lnTo>
                <a:lnTo>
                  <a:pt x="30" y="390"/>
                </a:lnTo>
                <a:lnTo>
                  <a:pt x="38" y="398"/>
                </a:lnTo>
                <a:lnTo>
                  <a:pt x="48" y="405"/>
                </a:lnTo>
                <a:lnTo>
                  <a:pt x="58" y="411"/>
                </a:lnTo>
                <a:lnTo>
                  <a:pt x="69" y="414"/>
                </a:lnTo>
                <a:lnTo>
                  <a:pt x="78" y="417"/>
                </a:lnTo>
                <a:lnTo>
                  <a:pt x="90" y="416"/>
                </a:lnTo>
                <a:lnTo>
                  <a:pt x="103" y="414"/>
                </a:lnTo>
                <a:lnTo>
                  <a:pt x="118" y="408"/>
                </a:lnTo>
                <a:lnTo>
                  <a:pt x="131" y="400"/>
                </a:lnTo>
                <a:lnTo>
                  <a:pt x="145" y="391"/>
                </a:lnTo>
                <a:lnTo>
                  <a:pt x="158" y="378"/>
                </a:lnTo>
                <a:lnTo>
                  <a:pt x="168" y="363"/>
                </a:lnTo>
                <a:lnTo>
                  <a:pt x="177" y="344"/>
                </a:lnTo>
                <a:lnTo>
                  <a:pt x="185" y="325"/>
                </a:lnTo>
                <a:lnTo>
                  <a:pt x="189" y="302"/>
                </a:lnTo>
                <a:lnTo>
                  <a:pt x="190" y="280"/>
                </a:lnTo>
                <a:lnTo>
                  <a:pt x="186" y="259"/>
                </a:lnTo>
                <a:lnTo>
                  <a:pt x="181" y="240"/>
                </a:lnTo>
                <a:lnTo>
                  <a:pt x="174" y="223"/>
                </a:lnTo>
                <a:lnTo>
                  <a:pt x="163" y="206"/>
                </a:lnTo>
                <a:lnTo>
                  <a:pt x="152" y="195"/>
                </a:lnTo>
                <a:lnTo>
                  <a:pt x="140" y="183"/>
                </a:lnTo>
                <a:lnTo>
                  <a:pt x="128" y="175"/>
                </a:lnTo>
                <a:lnTo>
                  <a:pt x="116" y="168"/>
                </a:lnTo>
                <a:lnTo>
                  <a:pt x="106" y="166"/>
                </a:lnTo>
                <a:lnTo>
                  <a:pt x="95" y="166"/>
                </a:lnTo>
                <a:lnTo>
                  <a:pt x="84" y="167"/>
                </a:lnTo>
                <a:lnTo>
                  <a:pt x="71" y="170"/>
                </a:lnTo>
                <a:lnTo>
                  <a:pt x="62" y="176"/>
                </a:lnTo>
                <a:lnTo>
                  <a:pt x="52" y="183"/>
                </a:lnTo>
                <a:lnTo>
                  <a:pt x="42" y="191"/>
                </a:lnTo>
                <a:lnTo>
                  <a:pt x="34" y="200"/>
                </a:lnTo>
                <a:lnTo>
                  <a:pt x="27" y="210"/>
                </a:lnTo>
                <a:lnTo>
                  <a:pt x="22" y="225"/>
                </a:lnTo>
                <a:lnTo>
                  <a:pt x="18" y="242"/>
                </a:lnTo>
                <a:lnTo>
                  <a:pt x="19" y="258"/>
                </a:lnTo>
                <a:lnTo>
                  <a:pt x="20" y="271"/>
                </a:lnTo>
                <a:lnTo>
                  <a:pt x="25" y="285"/>
                </a:lnTo>
                <a:lnTo>
                  <a:pt x="31" y="297"/>
                </a:lnTo>
                <a:lnTo>
                  <a:pt x="38" y="310"/>
                </a:lnTo>
                <a:lnTo>
                  <a:pt x="47" y="318"/>
                </a:lnTo>
                <a:lnTo>
                  <a:pt x="56" y="325"/>
                </a:lnTo>
                <a:lnTo>
                  <a:pt x="67" y="331"/>
                </a:lnTo>
                <a:lnTo>
                  <a:pt x="77" y="334"/>
                </a:lnTo>
                <a:lnTo>
                  <a:pt x="88" y="337"/>
                </a:lnTo>
                <a:lnTo>
                  <a:pt x="98" y="336"/>
                </a:lnTo>
                <a:lnTo>
                  <a:pt x="112" y="333"/>
                </a:lnTo>
                <a:lnTo>
                  <a:pt x="124" y="328"/>
                </a:lnTo>
                <a:lnTo>
                  <a:pt x="139" y="318"/>
                </a:lnTo>
                <a:lnTo>
                  <a:pt x="153" y="306"/>
                </a:lnTo>
                <a:lnTo>
                  <a:pt x="166" y="293"/>
                </a:lnTo>
                <a:lnTo>
                  <a:pt x="177" y="277"/>
                </a:lnTo>
                <a:lnTo>
                  <a:pt x="186" y="259"/>
                </a:lnTo>
                <a:lnTo>
                  <a:pt x="195" y="237"/>
                </a:lnTo>
                <a:lnTo>
                  <a:pt x="198" y="215"/>
                </a:lnTo>
                <a:lnTo>
                  <a:pt x="199" y="194"/>
                </a:lnTo>
                <a:lnTo>
                  <a:pt x="195" y="173"/>
                </a:lnTo>
                <a:lnTo>
                  <a:pt x="189" y="154"/>
                </a:lnTo>
                <a:lnTo>
                  <a:pt x="182" y="138"/>
                </a:lnTo>
                <a:lnTo>
                  <a:pt x="171" y="122"/>
                </a:lnTo>
                <a:lnTo>
                  <a:pt x="160" y="108"/>
                </a:lnTo>
                <a:lnTo>
                  <a:pt x="148" y="97"/>
                </a:lnTo>
                <a:lnTo>
                  <a:pt x="136" y="88"/>
                </a:lnTo>
                <a:lnTo>
                  <a:pt x="124" y="83"/>
                </a:lnTo>
                <a:lnTo>
                  <a:pt x="113" y="80"/>
                </a:lnTo>
                <a:lnTo>
                  <a:pt x="104" y="81"/>
                </a:lnTo>
                <a:lnTo>
                  <a:pt x="92" y="84"/>
                </a:lnTo>
                <a:lnTo>
                  <a:pt x="81" y="88"/>
                </a:lnTo>
                <a:lnTo>
                  <a:pt x="71" y="95"/>
                </a:lnTo>
                <a:lnTo>
                  <a:pt x="61" y="101"/>
                </a:lnTo>
                <a:lnTo>
                  <a:pt x="50" y="111"/>
                </a:lnTo>
                <a:lnTo>
                  <a:pt x="43" y="122"/>
                </a:lnTo>
                <a:lnTo>
                  <a:pt x="35" y="132"/>
                </a:lnTo>
                <a:lnTo>
                  <a:pt x="30" y="146"/>
                </a:lnTo>
                <a:lnTo>
                  <a:pt x="28" y="159"/>
                </a:lnTo>
                <a:lnTo>
                  <a:pt x="28" y="172"/>
                </a:lnTo>
                <a:lnTo>
                  <a:pt x="28" y="185"/>
                </a:lnTo>
                <a:lnTo>
                  <a:pt x="33" y="198"/>
                </a:lnTo>
                <a:lnTo>
                  <a:pt x="38" y="210"/>
                </a:lnTo>
                <a:lnTo>
                  <a:pt x="44" y="219"/>
                </a:lnTo>
                <a:lnTo>
                  <a:pt x="53" y="230"/>
                </a:lnTo>
                <a:lnTo>
                  <a:pt x="61" y="238"/>
                </a:lnTo>
                <a:lnTo>
                  <a:pt x="72" y="245"/>
                </a:lnTo>
                <a:lnTo>
                  <a:pt x="84" y="249"/>
                </a:lnTo>
                <a:lnTo>
                  <a:pt x="95" y="251"/>
                </a:lnTo>
                <a:lnTo>
                  <a:pt x="109" y="251"/>
                </a:lnTo>
                <a:lnTo>
                  <a:pt x="123" y="247"/>
                </a:lnTo>
                <a:lnTo>
                  <a:pt x="138" y="241"/>
                </a:lnTo>
                <a:lnTo>
                  <a:pt x="152" y="230"/>
                </a:lnTo>
                <a:lnTo>
                  <a:pt x="164" y="220"/>
                </a:lnTo>
                <a:lnTo>
                  <a:pt x="178" y="205"/>
                </a:lnTo>
                <a:lnTo>
                  <a:pt x="188" y="189"/>
                </a:lnTo>
                <a:lnTo>
                  <a:pt x="197" y="172"/>
                </a:lnTo>
                <a:lnTo>
                  <a:pt x="203" y="153"/>
                </a:lnTo>
                <a:lnTo>
                  <a:pt x="208" y="133"/>
                </a:lnTo>
                <a:lnTo>
                  <a:pt x="208" y="114"/>
                </a:lnTo>
                <a:lnTo>
                  <a:pt x="205" y="96"/>
                </a:lnTo>
                <a:lnTo>
                  <a:pt x="199" y="77"/>
                </a:lnTo>
                <a:lnTo>
                  <a:pt x="193" y="59"/>
                </a:lnTo>
                <a:lnTo>
                  <a:pt x="183" y="43"/>
                </a:lnTo>
                <a:lnTo>
                  <a:pt x="173" y="30"/>
                </a:lnTo>
                <a:lnTo>
                  <a:pt x="160" y="19"/>
                </a:lnTo>
                <a:lnTo>
                  <a:pt x="148" y="10"/>
                </a:lnTo>
                <a:lnTo>
                  <a:pt x="134" y="3"/>
                </a:lnTo>
                <a:lnTo>
                  <a:pt x="121" y="0"/>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5" name="Line 69"/>
          <p:cNvSpPr>
            <a:spLocks noChangeShapeType="1"/>
          </p:cNvSpPr>
          <p:nvPr/>
        </p:nvSpPr>
        <p:spPr bwMode="auto">
          <a:xfrm flipH="1">
            <a:off x="1781175" y="4359275"/>
            <a:ext cx="490538" cy="95250"/>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406" name="Line 70"/>
          <p:cNvSpPr>
            <a:spLocks noChangeShapeType="1"/>
          </p:cNvSpPr>
          <p:nvPr/>
        </p:nvSpPr>
        <p:spPr bwMode="auto">
          <a:xfrm flipH="1">
            <a:off x="1979613" y="4149725"/>
            <a:ext cx="93662" cy="500063"/>
          </a:xfrm>
          <a:prstGeom prst="line">
            <a:avLst/>
          </a:prstGeom>
          <a:noFill/>
          <a:ln w="254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407" name="Freeform 71"/>
          <p:cNvSpPr>
            <a:spLocks/>
          </p:cNvSpPr>
          <p:nvPr/>
        </p:nvSpPr>
        <p:spPr bwMode="auto">
          <a:xfrm>
            <a:off x="1000125" y="4329113"/>
            <a:ext cx="798513" cy="311150"/>
          </a:xfrm>
          <a:custGeom>
            <a:avLst/>
            <a:gdLst>
              <a:gd name="T0" fmla="*/ 5507 w 580"/>
              <a:gd name="T1" fmla="*/ 181628 h 209"/>
              <a:gd name="T2" fmla="*/ 35795 w 580"/>
              <a:gd name="T3" fmla="*/ 120589 h 209"/>
              <a:gd name="T4" fmla="*/ 100502 w 580"/>
              <a:gd name="T5" fmla="*/ 71460 h 209"/>
              <a:gd name="T6" fmla="*/ 188614 w 580"/>
              <a:gd name="T7" fmla="*/ 53595 h 209"/>
              <a:gd name="T8" fmla="*/ 267089 w 580"/>
              <a:gd name="T9" fmla="*/ 77415 h 209"/>
              <a:gd name="T10" fmla="*/ 322159 w 580"/>
              <a:gd name="T11" fmla="*/ 126544 h 209"/>
              <a:gd name="T12" fmla="*/ 345563 w 580"/>
              <a:gd name="T13" fmla="*/ 177162 h 209"/>
              <a:gd name="T14" fmla="*/ 340056 w 580"/>
              <a:gd name="T15" fmla="*/ 229268 h 209"/>
              <a:gd name="T16" fmla="*/ 311145 w 580"/>
              <a:gd name="T17" fmla="*/ 272442 h 209"/>
              <a:gd name="T18" fmla="*/ 264335 w 580"/>
              <a:gd name="T19" fmla="*/ 303706 h 209"/>
              <a:gd name="T20" fmla="*/ 201005 w 580"/>
              <a:gd name="T21" fmla="*/ 305195 h 209"/>
              <a:gd name="T22" fmla="*/ 148689 w 580"/>
              <a:gd name="T23" fmla="*/ 278397 h 209"/>
              <a:gd name="T24" fmla="*/ 118400 w 580"/>
              <a:gd name="T25" fmla="*/ 236712 h 209"/>
              <a:gd name="T26" fmla="*/ 111516 w 580"/>
              <a:gd name="T27" fmla="*/ 189072 h 209"/>
              <a:gd name="T28" fmla="*/ 134921 w 580"/>
              <a:gd name="T29" fmla="*/ 128033 h 209"/>
              <a:gd name="T30" fmla="*/ 187238 w 580"/>
              <a:gd name="T31" fmla="*/ 71460 h 209"/>
              <a:gd name="T32" fmla="*/ 268466 w 580"/>
              <a:gd name="T33" fmla="*/ 41685 h 209"/>
              <a:gd name="T34" fmla="*/ 353824 w 580"/>
              <a:gd name="T35" fmla="*/ 52106 h 209"/>
              <a:gd name="T36" fmla="*/ 418531 w 580"/>
              <a:gd name="T37" fmla="*/ 96769 h 209"/>
              <a:gd name="T38" fmla="*/ 454326 w 580"/>
              <a:gd name="T39" fmla="*/ 150364 h 209"/>
              <a:gd name="T40" fmla="*/ 455703 w 580"/>
              <a:gd name="T41" fmla="*/ 199493 h 209"/>
              <a:gd name="T42" fmla="*/ 435052 w 580"/>
              <a:gd name="T43" fmla="*/ 245645 h 209"/>
              <a:gd name="T44" fmla="*/ 395126 w 580"/>
              <a:gd name="T45" fmla="*/ 282864 h 209"/>
              <a:gd name="T46" fmla="*/ 329042 w 580"/>
              <a:gd name="T47" fmla="*/ 296262 h 209"/>
              <a:gd name="T48" fmla="*/ 276726 w 580"/>
              <a:gd name="T49" fmla="*/ 276909 h 209"/>
              <a:gd name="T50" fmla="*/ 239554 w 580"/>
              <a:gd name="T51" fmla="*/ 238201 h 209"/>
              <a:gd name="T52" fmla="*/ 223033 w 580"/>
              <a:gd name="T53" fmla="*/ 193538 h 209"/>
              <a:gd name="T54" fmla="*/ 235424 w 580"/>
              <a:gd name="T55" fmla="*/ 133988 h 209"/>
              <a:gd name="T56" fmla="*/ 276726 w 580"/>
              <a:gd name="T57" fmla="*/ 74438 h 209"/>
              <a:gd name="T58" fmla="*/ 349694 w 580"/>
              <a:gd name="T59" fmla="*/ 34241 h 209"/>
              <a:gd name="T60" fmla="*/ 440559 w 580"/>
              <a:gd name="T61" fmla="*/ 32753 h 209"/>
              <a:gd name="T62" fmla="*/ 513526 w 580"/>
              <a:gd name="T63" fmla="*/ 66994 h 209"/>
              <a:gd name="T64" fmla="*/ 556206 w 580"/>
              <a:gd name="T65" fmla="*/ 119100 h 209"/>
              <a:gd name="T66" fmla="*/ 568596 w 580"/>
              <a:gd name="T67" fmla="*/ 168229 h 209"/>
              <a:gd name="T68" fmla="*/ 554829 w 580"/>
              <a:gd name="T69" fmla="*/ 217358 h 209"/>
              <a:gd name="T70" fmla="*/ 521787 w 580"/>
              <a:gd name="T71" fmla="*/ 259044 h 209"/>
              <a:gd name="T72" fmla="*/ 463964 w 580"/>
              <a:gd name="T73" fmla="*/ 282864 h 209"/>
              <a:gd name="T74" fmla="*/ 404763 w 580"/>
              <a:gd name="T75" fmla="*/ 272442 h 209"/>
              <a:gd name="T76" fmla="*/ 359331 w 580"/>
              <a:gd name="T77" fmla="*/ 239690 h 209"/>
              <a:gd name="T78" fmla="*/ 337303 w 580"/>
              <a:gd name="T79" fmla="*/ 195027 h 209"/>
              <a:gd name="T80" fmla="*/ 338680 w 580"/>
              <a:gd name="T81" fmla="*/ 142921 h 209"/>
              <a:gd name="T82" fmla="*/ 375852 w 580"/>
              <a:gd name="T83" fmla="*/ 81882 h 209"/>
              <a:gd name="T84" fmla="*/ 440559 w 580"/>
              <a:gd name="T85" fmla="*/ 32753 h 209"/>
              <a:gd name="T86" fmla="*/ 530047 w 580"/>
              <a:gd name="T87" fmla="*/ 13399 h 209"/>
              <a:gd name="T88" fmla="*/ 607145 w 580"/>
              <a:gd name="T89" fmla="*/ 38708 h 209"/>
              <a:gd name="T90" fmla="*/ 663592 w 580"/>
              <a:gd name="T91" fmla="*/ 89325 h 209"/>
              <a:gd name="T92" fmla="*/ 686997 w 580"/>
              <a:gd name="T93" fmla="*/ 141432 h 209"/>
              <a:gd name="T94" fmla="*/ 675983 w 580"/>
              <a:gd name="T95" fmla="*/ 189072 h 209"/>
              <a:gd name="T96" fmla="*/ 644317 w 580"/>
              <a:gd name="T97" fmla="*/ 235223 h 209"/>
              <a:gd name="T98" fmla="*/ 596131 w 580"/>
              <a:gd name="T99" fmla="*/ 264999 h 209"/>
              <a:gd name="T100" fmla="*/ 542438 w 580"/>
              <a:gd name="T101" fmla="*/ 267976 h 209"/>
              <a:gd name="T102" fmla="*/ 495629 w 580"/>
              <a:gd name="T103" fmla="*/ 244156 h 209"/>
              <a:gd name="T104" fmla="*/ 459833 w 580"/>
              <a:gd name="T105" fmla="*/ 202471 h 209"/>
              <a:gd name="T106" fmla="*/ 451573 w 580"/>
              <a:gd name="T107" fmla="*/ 147387 h 209"/>
              <a:gd name="T108" fmla="*/ 480485 w 580"/>
              <a:gd name="T109" fmla="*/ 83370 h 209"/>
              <a:gd name="T110" fmla="*/ 536931 w 580"/>
              <a:gd name="T111" fmla="*/ 29775 h 209"/>
              <a:gd name="T112" fmla="*/ 614029 w 580"/>
              <a:gd name="T113" fmla="*/ 0 h 209"/>
              <a:gd name="T114" fmla="*/ 691127 w 580"/>
              <a:gd name="T115" fmla="*/ 13399 h 209"/>
              <a:gd name="T116" fmla="*/ 755834 w 580"/>
              <a:gd name="T117" fmla="*/ 52106 h 209"/>
              <a:gd name="T118" fmla="*/ 793006 w 580"/>
              <a:gd name="T119" fmla="*/ 110168 h 20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80" h="209">
                <a:moveTo>
                  <a:pt x="0" y="147"/>
                </a:moveTo>
                <a:lnTo>
                  <a:pt x="1" y="135"/>
                </a:lnTo>
                <a:lnTo>
                  <a:pt x="4" y="122"/>
                </a:lnTo>
                <a:lnTo>
                  <a:pt x="9" y="109"/>
                </a:lnTo>
                <a:lnTo>
                  <a:pt x="16" y="94"/>
                </a:lnTo>
                <a:lnTo>
                  <a:pt x="26" y="81"/>
                </a:lnTo>
                <a:lnTo>
                  <a:pt x="39" y="67"/>
                </a:lnTo>
                <a:lnTo>
                  <a:pt x="55" y="57"/>
                </a:lnTo>
                <a:lnTo>
                  <a:pt x="73" y="48"/>
                </a:lnTo>
                <a:lnTo>
                  <a:pt x="93" y="40"/>
                </a:lnTo>
                <a:lnTo>
                  <a:pt x="115" y="36"/>
                </a:lnTo>
                <a:lnTo>
                  <a:pt x="137" y="36"/>
                </a:lnTo>
                <a:lnTo>
                  <a:pt x="158" y="39"/>
                </a:lnTo>
                <a:lnTo>
                  <a:pt x="177" y="44"/>
                </a:lnTo>
                <a:lnTo>
                  <a:pt x="194" y="52"/>
                </a:lnTo>
                <a:lnTo>
                  <a:pt x="211" y="62"/>
                </a:lnTo>
                <a:lnTo>
                  <a:pt x="222" y="73"/>
                </a:lnTo>
                <a:lnTo>
                  <a:pt x="234" y="85"/>
                </a:lnTo>
                <a:lnTo>
                  <a:pt x="242" y="97"/>
                </a:lnTo>
                <a:lnTo>
                  <a:pt x="249" y="109"/>
                </a:lnTo>
                <a:lnTo>
                  <a:pt x="251" y="119"/>
                </a:lnTo>
                <a:lnTo>
                  <a:pt x="251" y="130"/>
                </a:lnTo>
                <a:lnTo>
                  <a:pt x="250" y="142"/>
                </a:lnTo>
                <a:lnTo>
                  <a:pt x="247" y="154"/>
                </a:lnTo>
                <a:lnTo>
                  <a:pt x="241" y="163"/>
                </a:lnTo>
                <a:lnTo>
                  <a:pt x="234" y="173"/>
                </a:lnTo>
                <a:lnTo>
                  <a:pt x="226" y="183"/>
                </a:lnTo>
                <a:lnTo>
                  <a:pt x="216" y="191"/>
                </a:lnTo>
                <a:lnTo>
                  <a:pt x="206" y="199"/>
                </a:lnTo>
                <a:lnTo>
                  <a:pt x="192" y="204"/>
                </a:lnTo>
                <a:lnTo>
                  <a:pt x="175" y="207"/>
                </a:lnTo>
                <a:lnTo>
                  <a:pt x="159" y="208"/>
                </a:lnTo>
                <a:lnTo>
                  <a:pt x="146" y="205"/>
                </a:lnTo>
                <a:lnTo>
                  <a:pt x="132" y="200"/>
                </a:lnTo>
                <a:lnTo>
                  <a:pt x="120" y="194"/>
                </a:lnTo>
                <a:lnTo>
                  <a:pt x="108" y="187"/>
                </a:lnTo>
                <a:lnTo>
                  <a:pt x="99" y="178"/>
                </a:lnTo>
                <a:lnTo>
                  <a:pt x="93" y="169"/>
                </a:lnTo>
                <a:lnTo>
                  <a:pt x="86" y="159"/>
                </a:lnTo>
                <a:lnTo>
                  <a:pt x="83" y="148"/>
                </a:lnTo>
                <a:lnTo>
                  <a:pt x="80" y="139"/>
                </a:lnTo>
                <a:lnTo>
                  <a:pt x="81" y="127"/>
                </a:lnTo>
                <a:lnTo>
                  <a:pt x="84" y="113"/>
                </a:lnTo>
                <a:lnTo>
                  <a:pt x="89" y="101"/>
                </a:lnTo>
                <a:lnTo>
                  <a:pt x="98" y="86"/>
                </a:lnTo>
                <a:lnTo>
                  <a:pt x="108" y="72"/>
                </a:lnTo>
                <a:lnTo>
                  <a:pt x="121" y="59"/>
                </a:lnTo>
                <a:lnTo>
                  <a:pt x="136" y="48"/>
                </a:lnTo>
                <a:lnTo>
                  <a:pt x="155" y="39"/>
                </a:lnTo>
                <a:lnTo>
                  <a:pt x="174" y="31"/>
                </a:lnTo>
                <a:lnTo>
                  <a:pt x="195" y="28"/>
                </a:lnTo>
                <a:lnTo>
                  <a:pt x="217" y="27"/>
                </a:lnTo>
                <a:lnTo>
                  <a:pt x="239" y="30"/>
                </a:lnTo>
                <a:lnTo>
                  <a:pt x="257" y="35"/>
                </a:lnTo>
                <a:lnTo>
                  <a:pt x="275" y="44"/>
                </a:lnTo>
                <a:lnTo>
                  <a:pt x="292" y="53"/>
                </a:lnTo>
                <a:lnTo>
                  <a:pt x="304" y="65"/>
                </a:lnTo>
                <a:lnTo>
                  <a:pt x="316" y="77"/>
                </a:lnTo>
                <a:lnTo>
                  <a:pt x="324" y="88"/>
                </a:lnTo>
                <a:lnTo>
                  <a:pt x="330" y="101"/>
                </a:lnTo>
                <a:lnTo>
                  <a:pt x="333" y="110"/>
                </a:lnTo>
                <a:lnTo>
                  <a:pt x="332" y="122"/>
                </a:lnTo>
                <a:lnTo>
                  <a:pt x="331" y="134"/>
                </a:lnTo>
                <a:lnTo>
                  <a:pt x="329" y="145"/>
                </a:lnTo>
                <a:lnTo>
                  <a:pt x="322" y="155"/>
                </a:lnTo>
                <a:lnTo>
                  <a:pt x="316" y="165"/>
                </a:lnTo>
                <a:lnTo>
                  <a:pt x="308" y="175"/>
                </a:lnTo>
                <a:lnTo>
                  <a:pt x="297" y="183"/>
                </a:lnTo>
                <a:lnTo>
                  <a:pt x="287" y="190"/>
                </a:lnTo>
                <a:lnTo>
                  <a:pt x="272" y="196"/>
                </a:lnTo>
                <a:lnTo>
                  <a:pt x="256" y="198"/>
                </a:lnTo>
                <a:lnTo>
                  <a:pt x="239" y="199"/>
                </a:lnTo>
                <a:lnTo>
                  <a:pt x="226" y="196"/>
                </a:lnTo>
                <a:lnTo>
                  <a:pt x="212" y="192"/>
                </a:lnTo>
                <a:lnTo>
                  <a:pt x="201" y="186"/>
                </a:lnTo>
                <a:lnTo>
                  <a:pt x="189" y="178"/>
                </a:lnTo>
                <a:lnTo>
                  <a:pt x="181" y="170"/>
                </a:lnTo>
                <a:lnTo>
                  <a:pt x="174" y="160"/>
                </a:lnTo>
                <a:lnTo>
                  <a:pt x="168" y="150"/>
                </a:lnTo>
                <a:lnTo>
                  <a:pt x="165" y="139"/>
                </a:lnTo>
                <a:lnTo>
                  <a:pt x="162" y="130"/>
                </a:lnTo>
                <a:lnTo>
                  <a:pt x="163" y="118"/>
                </a:lnTo>
                <a:lnTo>
                  <a:pt x="165" y="105"/>
                </a:lnTo>
                <a:lnTo>
                  <a:pt x="171" y="90"/>
                </a:lnTo>
                <a:lnTo>
                  <a:pt x="179" y="77"/>
                </a:lnTo>
                <a:lnTo>
                  <a:pt x="188" y="63"/>
                </a:lnTo>
                <a:lnTo>
                  <a:pt x="201" y="50"/>
                </a:lnTo>
                <a:lnTo>
                  <a:pt x="216" y="40"/>
                </a:lnTo>
                <a:lnTo>
                  <a:pt x="235" y="31"/>
                </a:lnTo>
                <a:lnTo>
                  <a:pt x="254" y="23"/>
                </a:lnTo>
                <a:lnTo>
                  <a:pt x="277" y="19"/>
                </a:lnTo>
                <a:lnTo>
                  <a:pt x="299" y="18"/>
                </a:lnTo>
                <a:lnTo>
                  <a:pt x="320" y="22"/>
                </a:lnTo>
                <a:lnTo>
                  <a:pt x="339" y="27"/>
                </a:lnTo>
                <a:lnTo>
                  <a:pt x="356" y="34"/>
                </a:lnTo>
                <a:lnTo>
                  <a:pt x="373" y="45"/>
                </a:lnTo>
                <a:lnTo>
                  <a:pt x="384" y="56"/>
                </a:lnTo>
                <a:lnTo>
                  <a:pt x="396" y="68"/>
                </a:lnTo>
                <a:lnTo>
                  <a:pt x="404" y="80"/>
                </a:lnTo>
                <a:lnTo>
                  <a:pt x="411" y="92"/>
                </a:lnTo>
                <a:lnTo>
                  <a:pt x="413" y="102"/>
                </a:lnTo>
                <a:lnTo>
                  <a:pt x="413" y="113"/>
                </a:lnTo>
                <a:lnTo>
                  <a:pt x="412" y="124"/>
                </a:lnTo>
                <a:lnTo>
                  <a:pt x="409" y="137"/>
                </a:lnTo>
                <a:lnTo>
                  <a:pt x="403" y="146"/>
                </a:lnTo>
                <a:lnTo>
                  <a:pt x="396" y="156"/>
                </a:lnTo>
                <a:lnTo>
                  <a:pt x="388" y="166"/>
                </a:lnTo>
                <a:lnTo>
                  <a:pt x="379" y="174"/>
                </a:lnTo>
                <a:lnTo>
                  <a:pt x="369" y="181"/>
                </a:lnTo>
                <a:lnTo>
                  <a:pt x="354" y="186"/>
                </a:lnTo>
                <a:lnTo>
                  <a:pt x="337" y="190"/>
                </a:lnTo>
                <a:lnTo>
                  <a:pt x="321" y="189"/>
                </a:lnTo>
                <a:lnTo>
                  <a:pt x="308" y="188"/>
                </a:lnTo>
                <a:lnTo>
                  <a:pt x="294" y="183"/>
                </a:lnTo>
                <a:lnTo>
                  <a:pt x="282" y="177"/>
                </a:lnTo>
                <a:lnTo>
                  <a:pt x="269" y="170"/>
                </a:lnTo>
                <a:lnTo>
                  <a:pt x="261" y="161"/>
                </a:lnTo>
                <a:lnTo>
                  <a:pt x="254" y="152"/>
                </a:lnTo>
                <a:lnTo>
                  <a:pt x="248" y="141"/>
                </a:lnTo>
                <a:lnTo>
                  <a:pt x="245" y="131"/>
                </a:lnTo>
                <a:lnTo>
                  <a:pt x="242" y="120"/>
                </a:lnTo>
                <a:lnTo>
                  <a:pt x="243" y="110"/>
                </a:lnTo>
                <a:lnTo>
                  <a:pt x="246" y="96"/>
                </a:lnTo>
                <a:lnTo>
                  <a:pt x="251" y="84"/>
                </a:lnTo>
                <a:lnTo>
                  <a:pt x="261" y="69"/>
                </a:lnTo>
                <a:lnTo>
                  <a:pt x="273" y="55"/>
                </a:lnTo>
                <a:lnTo>
                  <a:pt x="286" y="42"/>
                </a:lnTo>
                <a:lnTo>
                  <a:pt x="302" y="31"/>
                </a:lnTo>
                <a:lnTo>
                  <a:pt x="320" y="22"/>
                </a:lnTo>
                <a:lnTo>
                  <a:pt x="342" y="13"/>
                </a:lnTo>
                <a:lnTo>
                  <a:pt x="364" y="10"/>
                </a:lnTo>
                <a:lnTo>
                  <a:pt x="385" y="9"/>
                </a:lnTo>
                <a:lnTo>
                  <a:pt x="406" y="13"/>
                </a:lnTo>
                <a:lnTo>
                  <a:pt x="425" y="19"/>
                </a:lnTo>
                <a:lnTo>
                  <a:pt x="441" y="26"/>
                </a:lnTo>
                <a:lnTo>
                  <a:pt x="457" y="37"/>
                </a:lnTo>
                <a:lnTo>
                  <a:pt x="471" y="48"/>
                </a:lnTo>
                <a:lnTo>
                  <a:pt x="482" y="60"/>
                </a:lnTo>
                <a:lnTo>
                  <a:pt x="491" y="72"/>
                </a:lnTo>
                <a:lnTo>
                  <a:pt x="496" y="84"/>
                </a:lnTo>
                <a:lnTo>
                  <a:pt x="499" y="95"/>
                </a:lnTo>
                <a:lnTo>
                  <a:pt x="498" y="104"/>
                </a:lnTo>
                <a:lnTo>
                  <a:pt x="495" y="116"/>
                </a:lnTo>
                <a:lnTo>
                  <a:pt x="491" y="127"/>
                </a:lnTo>
                <a:lnTo>
                  <a:pt x="484" y="137"/>
                </a:lnTo>
                <a:lnTo>
                  <a:pt x="478" y="147"/>
                </a:lnTo>
                <a:lnTo>
                  <a:pt x="468" y="158"/>
                </a:lnTo>
                <a:lnTo>
                  <a:pt x="457" y="165"/>
                </a:lnTo>
                <a:lnTo>
                  <a:pt x="447" y="173"/>
                </a:lnTo>
                <a:lnTo>
                  <a:pt x="433" y="178"/>
                </a:lnTo>
                <a:lnTo>
                  <a:pt x="420" y="180"/>
                </a:lnTo>
                <a:lnTo>
                  <a:pt x="407" y="180"/>
                </a:lnTo>
                <a:lnTo>
                  <a:pt x="394" y="180"/>
                </a:lnTo>
                <a:lnTo>
                  <a:pt x="381" y="175"/>
                </a:lnTo>
                <a:lnTo>
                  <a:pt x="369" y="170"/>
                </a:lnTo>
                <a:lnTo>
                  <a:pt x="360" y="164"/>
                </a:lnTo>
                <a:lnTo>
                  <a:pt x="349" y="155"/>
                </a:lnTo>
                <a:lnTo>
                  <a:pt x="341" y="147"/>
                </a:lnTo>
                <a:lnTo>
                  <a:pt x="334" y="136"/>
                </a:lnTo>
                <a:lnTo>
                  <a:pt x="330" y="124"/>
                </a:lnTo>
                <a:lnTo>
                  <a:pt x="328" y="113"/>
                </a:lnTo>
                <a:lnTo>
                  <a:pt x="328" y="99"/>
                </a:lnTo>
                <a:lnTo>
                  <a:pt x="332" y="85"/>
                </a:lnTo>
                <a:lnTo>
                  <a:pt x="338" y="70"/>
                </a:lnTo>
                <a:lnTo>
                  <a:pt x="349" y="56"/>
                </a:lnTo>
                <a:lnTo>
                  <a:pt x="359" y="44"/>
                </a:lnTo>
                <a:lnTo>
                  <a:pt x="374" y="30"/>
                </a:lnTo>
                <a:lnTo>
                  <a:pt x="390" y="20"/>
                </a:lnTo>
                <a:lnTo>
                  <a:pt x="407" y="11"/>
                </a:lnTo>
                <a:lnTo>
                  <a:pt x="426" y="5"/>
                </a:lnTo>
                <a:lnTo>
                  <a:pt x="446" y="0"/>
                </a:lnTo>
                <a:lnTo>
                  <a:pt x="465" y="0"/>
                </a:lnTo>
                <a:lnTo>
                  <a:pt x="483" y="3"/>
                </a:lnTo>
                <a:lnTo>
                  <a:pt x="502" y="9"/>
                </a:lnTo>
                <a:lnTo>
                  <a:pt x="520" y="15"/>
                </a:lnTo>
                <a:lnTo>
                  <a:pt x="536" y="25"/>
                </a:lnTo>
                <a:lnTo>
                  <a:pt x="549" y="35"/>
                </a:lnTo>
                <a:lnTo>
                  <a:pt x="560" y="48"/>
                </a:lnTo>
                <a:lnTo>
                  <a:pt x="569" y="60"/>
                </a:lnTo>
                <a:lnTo>
                  <a:pt x="576" y="74"/>
                </a:lnTo>
                <a:lnTo>
                  <a:pt x="579" y="87"/>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8" name="Oval 72"/>
          <p:cNvSpPr>
            <a:spLocks noChangeArrowheads="1"/>
          </p:cNvSpPr>
          <p:nvPr/>
        </p:nvSpPr>
        <p:spPr bwMode="auto">
          <a:xfrm>
            <a:off x="1984375" y="4340225"/>
            <a:ext cx="107950" cy="115888"/>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14409" name="Freeform 73"/>
          <p:cNvSpPr>
            <a:spLocks/>
          </p:cNvSpPr>
          <p:nvPr/>
        </p:nvSpPr>
        <p:spPr bwMode="auto">
          <a:xfrm>
            <a:off x="614363" y="3540125"/>
            <a:ext cx="269875" cy="715963"/>
          </a:xfrm>
          <a:custGeom>
            <a:avLst/>
            <a:gdLst>
              <a:gd name="T0" fmla="*/ 112907 w 196"/>
              <a:gd name="T1" fmla="*/ 7427 h 482"/>
              <a:gd name="T2" fmla="*/ 55077 w 196"/>
              <a:gd name="T3" fmla="*/ 41591 h 482"/>
              <a:gd name="T4" fmla="*/ 11015 w 196"/>
              <a:gd name="T5" fmla="*/ 102493 h 482"/>
              <a:gd name="T6" fmla="*/ 4131 w 196"/>
              <a:gd name="T7" fmla="*/ 181219 h 482"/>
              <a:gd name="T8" fmla="*/ 38554 w 196"/>
              <a:gd name="T9" fmla="*/ 249547 h 482"/>
              <a:gd name="T10" fmla="*/ 93630 w 196"/>
              <a:gd name="T11" fmla="*/ 294109 h 482"/>
              <a:gd name="T12" fmla="*/ 148707 w 196"/>
              <a:gd name="T13" fmla="*/ 310449 h 482"/>
              <a:gd name="T14" fmla="*/ 199652 w 196"/>
              <a:gd name="T15" fmla="*/ 301536 h 482"/>
              <a:gd name="T16" fmla="*/ 240960 w 196"/>
              <a:gd name="T17" fmla="*/ 271828 h 482"/>
              <a:gd name="T18" fmla="*/ 267121 w 196"/>
              <a:gd name="T19" fmla="*/ 227266 h 482"/>
              <a:gd name="T20" fmla="*/ 260237 w 196"/>
              <a:gd name="T21" fmla="*/ 170821 h 482"/>
              <a:gd name="T22" fmla="*/ 228568 w 196"/>
              <a:gd name="T23" fmla="*/ 126259 h 482"/>
              <a:gd name="T24" fmla="*/ 181753 w 196"/>
              <a:gd name="T25" fmla="*/ 103978 h 482"/>
              <a:gd name="T26" fmla="*/ 132184 w 196"/>
              <a:gd name="T27" fmla="*/ 102493 h 482"/>
              <a:gd name="T28" fmla="*/ 72976 w 196"/>
              <a:gd name="T29" fmla="*/ 126259 h 482"/>
              <a:gd name="T30" fmla="*/ 22031 w 196"/>
              <a:gd name="T31" fmla="*/ 179733 h 482"/>
              <a:gd name="T32" fmla="*/ 1377 w 196"/>
              <a:gd name="T33" fmla="*/ 254003 h 482"/>
              <a:gd name="T34" fmla="*/ 22031 w 196"/>
              <a:gd name="T35" fmla="*/ 328273 h 482"/>
              <a:gd name="T36" fmla="*/ 74353 w 196"/>
              <a:gd name="T37" fmla="*/ 381748 h 482"/>
              <a:gd name="T38" fmla="*/ 132184 w 196"/>
              <a:gd name="T39" fmla="*/ 408485 h 482"/>
              <a:gd name="T40" fmla="*/ 183129 w 196"/>
              <a:gd name="T41" fmla="*/ 405514 h 482"/>
              <a:gd name="T42" fmla="*/ 228568 w 196"/>
              <a:gd name="T43" fmla="*/ 383233 h 482"/>
              <a:gd name="T44" fmla="*/ 260237 w 196"/>
              <a:gd name="T45" fmla="*/ 344613 h 482"/>
              <a:gd name="T46" fmla="*/ 267121 w 196"/>
              <a:gd name="T47" fmla="*/ 285197 h 482"/>
              <a:gd name="T48" fmla="*/ 240960 w 196"/>
              <a:gd name="T49" fmla="*/ 240635 h 482"/>
              <a:gd name="T50" fmla="*/ 196899 w 196"/>
              <a:gd name="T51" fmla="*/ 210927 h 482"/>
              <a:gd name="T52" fmla="*/ 150084 w 196"/>
              <a:gd name="T53" fmla="*/ 199044 h 482"/>
              <a:gd name="T54" fmla="*/ 92253 w 196"/>
              <a:gd name="T55" fmla="*/ 215383 h 482"/>
              <a:gd name="T56" fmla="*/ 37177 w 196"/>
              <a:gd name="T57" fmla="*/ 258460 h 482"/>
              <a:gd name="T58" fmla="*/ 2754 w 196"/>
              <a:gd name="T59" fmla="*/ 326788 h 482"/>
              <a:gd name="T60" fmla="*/ 11015 w 196"/>
              <a:gd name="T61" fmla="*/ 405514 h 482"/>
              <a:gd name="T62" fmla="*/ 55077 w 196"/>
              <a:gd name="T63" fmla="*/ 466416 h 482"/>
              <a:gd name="T64" fmla="*/ 112907 w 196"/>
              <a:gd name="T65" fmla="*/ 500580 h 482"/>
              <a:gd name="T66" fmla="*/ 165230 w 196"/>
              <a:gd name="T67" fmla="*/ 508007 h 482"/>
              <a:gd name="T68" fmla="*/ 213422 w 196"/>
              <a:gd name="T69" fmla="*/ 491668 h 482"/>
              <a:gd name="T70" fmla="*/ 251975 w 196"/>
              <a:gd name="T71" fmla="*/ 457503 h 482"/>
              <a:gd name="T72" fmla="*/ 268498 w 196"/>
              <a:gd name="T73" fmla="*/ 405514 h 482"/>
              <a:gd name="T74" fmla="*/ 251975 w 196"/>
              <a:gd name="T75" fmla="*/ 353525 h 482"/>
              <a:gd name="T76" fmla="*/ 213422 w 196"/>
              <a:gd name="T77" fmla="*/ 317876 h 482"/>
              <a:gd name="T78" fmla="*/ 165230 w 196"/>
              <a:gd name="T79" fmla="*/ 301536 h 482"/>
              <a:gd name="T80" fmla="*/ 112907 w 196"/>
              <a:gd name="T81" fmla="*/ 305992 h 482"/>
              <a:gd name="T82" fmla="*/ 55077 w 196"/>
              <a:gd name="T83" fmla="*/ 344613 h 482"/>
              <a:gd name="T84" fmla="*/ 11015 w 196"/>
              <a:gd name="T85" fmla="*/ 405514 h 482"/>
              <a:gd name="T86" fmla="*/ 2754 w 196"/>
              <a:gd name="T87" fmla="*/ 487211 h 482"/>
              <a:gd name="T88" fmla="*/ 38554 w 196"/>
              <a:gd name="T89" fmla="*/ 554054 h 482"/>
              <a:gd name="T90" fmla="*/ 95007 w 196"/>
              <a:gd name="T91" fmla="*/ 598616 h 482"/>
              <a:gd name="T92" fmla="*/ 150084 w 196"/>
              <a:gd name="T93" fmla="*/ 614956 h 482"/>
              <a:gd name="T94" fmla="*/ 196899 w 196"/>
              <a:gd name="T95" fmla="*/ 601587 h 482"/>
              <a:gd name="T96" fmla="*/ 240960 w 196"/>
              <a:gd name="T97" fmla="*/ 568908 h 482"/>
              <a:gd name="T98" fmla="*/ 265744 w 196"/>
              <a:gd name="T99" fmla="*/ 524346 h 482"/>
              <a:gd name="T100" fmla="*/ 261614 w 196"/>
              <a:gd name="T101" fmla="*/ 476814 h 482"/>
              <a:gd name="T102" fmla="*/ 232698 w 196"/>
              <a:gd name="T103" fmla="*/ 435222 h 482"/>
              <a:gd name="T104" fmla="*/ 185883 w 196"/>
              <a:gd name="T105" fmla="*/ 408485 h 482"/>
              <a:gd name="T106" fmla="*/ 129430 w 196"/>
              <a:gd name="T107" fmla="*/ 405514 h 482"/>
              <a:gd name="T108" fmla="*/ 68846 w 196"/>
              <a:gd name="T109" fmla="*/ 435222 h 482"/>
              <a:gd name="T110" fmla="*/ 20654 w 196"/>
              <a:gd name="T111" fmla="*/ 491668 h 482"/>
              <a:gd name="T112" fmla="*/ 0 w 196"/>
              <a:gd name="T113" fmla="*/ 562967 h 482"/>
              <a:gd name="T114" fmla="*/ 20654 w 196"/>
              <a:gd name="T115" fmla="*/ 629810 h 482"/>
              <a:gd name="T116" fmla="*/ 68846 w 196"/>
              <a:gd name="T117" fmla="*/ 683284 h 482"/>
              <a:gd name="T118" fmla="*/ 130807 w 196"/>
              <a:gd name="T119" fmla="*/ 711507 h 48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96" h="482">
                <a:moveTo>
                  <a:pt x="109" y="0"/>
                </a:moveTo>
                <a:lnTo>
                  <a:pt x="96" y="2"/>
                </a:lnTo>
                <a:lnTo>
                  <a:pt x="82" y="5"/>
                </a:lnTo>
                <a:lnTo>
                  <a:pt x="68" y="11"/>
                </a:lnTo>
                <a:lnTo>
                  <a:pt x="53" y="18"/>
                </a:lnTo>
                <a:lnTo>
                  <a:pt x="40" y="28"/>
                </a:lnTo>
                <a:lnTo>
                  <a:pt x="27" y="40"/>
                </a:lnTo>
                <a:lnTo>
                  <a:pt x="16" y="54"/>
                </a:lnTo>
                <a:lnTo>
                  <a:pt x="8" y="69"/>
                </a:lnTo>
                <a:lnTo>
                  <a:pt x="2" y="85"/>
                </a:lnTo>
                <a:lnTo>
                  <a:pt x="1" y="104"/>
                </a:lnTo>
                <a:lnTo>
                  <a:pt x="3" y="122"/>
                </a:lnTo>
                <a:lnTo>
                  <a:pt x="8" y="139"/>
                </a:lnTo>
                <a:lnTo>
                  <a:pt x="16" y="154"/>
                </a:lnTo>
                <a:lnTo>
                  <a:pt x="28" y="168"/>
                </a:lnTo>
                <a:lnTo>
                  <a:pt x="40" y="180"/>
                </a:lnTo>
                <a:lnTo>
                  <a:pt x="54" y="189"/>
                </a:lnTo>
                <a:lnTo>
                  <a:pt x="68" y="198"/>
                </a:lnTo>
                <a:lnTo>
                  <a:pt x="82" y="203"/>
                </a:lnTo>
                <a:lnTo>
                  <a:pt x="96" y="208"/>
                </a:lnTo>
                <a:lnTo>
                  <a:pt x="108" y="209"/>
                </a:lnTo>
                <a:lnTo>
                  <a:pt x="120" y="208"/>
                </a:lnTo>
                <a:lnTo>
                  <a:pt x="133" y="206"/>
                </a:lnTo>
                <a:lnTo>
                  <a:pt x="145" y="203"/>
                </a:lnTo>
                <a:lnTo>
                  <a:pt x="155" y="197"/>
                </a:lnTo>
                <a:lnTo>
                  <a:pt x="166" y="191"/>
                </a:lnTo>
                <a:lnTo>
                  <a:pt x="175" y="183"/>
                </a:lnTo>
                <a:lnTo>
                  <a:pt x="183" y="174"/>
                </a:lnTo>
                <a:lnTo>
                  <a:pt x="189" y="165"/>
                </a:lnTo>
                <a:lnTo>
                  <a:pt x="194" y="153"/>
                </a:lnTo>
                <a:lnTo>
                  <a:pt x="195" y="139"/>
                </a:lnTo>
                <a:lnTo>
                  <a:pt x="194" y="125"/>
                </a:lnTo>
                <a:lnTo>
                  <a:pt x="189" y="115"/>
                </a:lnTo>
                <a:lnTo>
                  <a:pt x="183" y="104"/>
                </a:lnTo>
                <a:lnTo>
                  <a:pt x="175" y="95"/>
                </a:lnTo>
                <a:lnTo>
                  <a:pt x="166" y="85"/>
                </a:lnTo>
                <a:lnTo>
                  <a:pt x="155" y="79"/>
                </a:lnTo>
                <a:lnTo>
                  <a:pt x="143" y="75"/>
                </a:lnTo>
                <a:lnTo>
                  <a:pt x="132" y="70"/>
                </a:lnTo>
                <a:lnTo>
                  <a:pt x="120" y="69"/>
                </a:lnTo>
                <a:lnTo>
                  <a:pt x="109" y="67"/>
                </a:lnTo>
                <a:lnTo>
                  <a:pt x="96" y="69"/>
                </a:lnTo>
                <a:lnTo>
                  <a:pt x="82" y="72"/>
                </a:lnTo>
                <a:lnTo>
                  <a:pt x="68" y="78"/>
                </a:lnTo>
                <a:lnTo>
                  <a:pt x="53" y="85"/>
                </a:lnTo>
                <a:lnTo>
                  <a:pt x="40" y="95"/>
                </a:lnTo>
                <a:lnTo>
                  <a:pt x="27" y="107"/>
                </a:lnTo>
                <a:lnTo>
                  <a:pt x="16" y="121"/>
                </a:lnTo>
                <a:lnTo>
                  <a:pt x="8" y="136"/>
                </a:lnTo>
                <a:lnTo>
                  <a:pt x="2" y="153"/>
                </a:lnTo>
                <a:lnTo>
                  <a:pt x="1" y="171"/>
                </a:lnTo>
                <a:lnTo>
                  <a:pt x="3" y="189"/>
                </a:lnTo>
                <a:lnTo>
                  <a:pt x="8" y="206"/>
                </a:lnTo>
                <a:lnTo>
                  <a:pt x="16" y="221"/>
                </a:lnTo>
                <a:lnTo>
                  <a:pt x="28" y="235"/>
                </a:lnTo>
                <a:lnTo>
                  <a:pt x="40" y="247"/>
                </a:lnTo>
                <a:lnTo>
                  <a:pt x="54" y="257"/>
                </a:lnTo>
                <a:lnTo>
                  <a:pt x="68" y="266"/>
                </a:lnTo>
                <a:lnTo>
                  <a:pt x="82" y="270"/>
                </a:lnTo>
                <a:lnTo>
                  <a:pt x="96" y="275"/>
                </a:lnTo>
                <a:lnTo>
                  <a:pt x="108" y="276"/>
                </a:lnTo>
                <a:lnTo>
                  <a:pt x="120" y="275"/>
                </a:lnTo>
                <a:lnTo>
                  <a:pt x="133" y="273"/>
                </a:lnTo>
                <a:lnTo>
                  <a:pt x="145" y="270"/>
                </a:lnTo>
                <a:lnTo>
                  <a:pt x="155" y="264"/>
                </a:lnTo>
                <a:lnTo>
                  <a:pt x="166" y="258"/>
                </a:lnTo>
                <a:lnTo>
                  <a:pt x="175" y="250"/>
                </a:lnTo>
                <a:lnTo>
                  <a:pt x="183" y="241"/>
                </a:lnTo>
                <a:lnTo>
                  <a:pt x="189" y="232"/>
                </a:lnTo>
                <a:lnTo>
                  <a:pt x="194" y="220"/>
                </a:lnTo>
                <a:lnTo>
                  <a:pt x="195" y="206"/>
                </a:lnTo>
                <a:lnTo>
                  <a:pt x="194" y="192"/>
                </a:lnTo>
                <a:lnTo>
                  <a:pt x="189" y="182"/>
                </a:lnTo>
                <a:lnTo>
                  <a:pt x="183" y="171"/>
                </a:lnTo>
                <a:lnTo>
                  <a:pt x="175" y="162"/>
                </a:lnTo>
                <a:lnTo>
                  <a:pt x="166" y="153"/>
                </a:lnTo>
                <a:lnTo>
                  <a:pt x="155" y="147"/>
                </a:lnTo>
                <a:lnTo>
                  <a:pt x="143" y="142"/>
                </a:lnTo>
                <a:lnTo>
                  <a:pt x="132" y="137"/>
                </a:lnTo>
                <a:lnTo>
                  <a:pt x="120" y="136"/>
                </a:lnTo>
                <a:lnTo>
                  <a:pt x="109" y="134"/>
                </a:lnTo>
                <a:lnTo>
                  <a:pt x="96" y="136"/>
                </a:lnTo>
                <a:lnTo>
                  <a:pt x="82" y="139"/>
                </a:lnTo>
                <a:lnTo>
                  <a:pt x="67" y="145"/>
                </a:lnTo>
                <a:lnTo>
                  <a:pt x="53" y="153"/>
                </a:lnTo>
                <a:lnTo>
                  <a:pt x="39" y="162"/>
                </a:lnTo>
                <a:lnTo>
                  <a:pt x="27" y="174"/>
                </a:lnTo>
                <a:lnTo>
                  <a:pt x="16" y="188"/>
                </a:lnTo>
                <a:lnTo>
                  <a:pt x="8" y="203"/>
                </a:lnTo>
                <a:lnTo>
                  <a:pt x="2" y="220"/>
                </a:lnTo>
                <a:lnTo>
                  <a:pt x="1" y="238"/>
                </a:lnTo>
                <a:lnTo>
                  <a:pt x="2" y="257"/>
                </a:lnTo>
                <a:lnTo>
                  <a:pt x="8" y="273"/>
                </a:lnTo>
                <a:lnTo>
                  <a:pt x="16" y="289"/>
                </a:lnTo>
                <a:lnTo>
                  <a:pt x="27" y="302"/>
                </a:lnTo>
                <a:lnTo>
                  <a:pt x="40" y="314"/>
                </a:lnTo>
                <a:lnTo>
                  <a:pt x="54" y="324"/>
                </a:lnTo>
                <a:lnTo>
                  <a:pt x="68" y="333"/>
                </a:lnTo>
                <a:lnTo>
                  <a:pt x="82" y="337"/>
                </a:lnTo>
                <a:lnTo>
                  <a:pt x="96" y="342"/>
                </a:lnTo>
                <a:lnTo>
                  <a:pt x="108" y="344"/>
                </a:lnTo>
                <a:lnTo>
                  <a:pt x="120" y="342"/>
                </a:lnTo>
                <a:lnTo>
                  <a:pt x="132" y="340"/>
                </a:lnTo>
                <a:lnTo>
                  <a:pt x="145" y="337"/>
                </a:lnTo>
                <a:lnTo>
                  <a:pt x="155" y="331"/>
                </a:lnTo>
                <a:lnTo>
                  <a:pt x="166" y="325"/>
                </a:lnTo>
                <a:lnTo>
                  <a:pt x="175" y="317"/>
                </a:lnTo>
                <a:lnTo>
                  <a:pt x="183" y="308"/>
                </a:lnTo>
                <a:lnTo>
                  <a:pt x="189" y="299"/>
                </a:lnTo>
                <a:lnTo>
                  <a:pt x="193" y="287"/>
                </a:lnTo>
                <a:lnTo>
                  <a:pt x="195" y="273"/>
                </a:lnTo>
                <a:lnTo>
                  <a:pt x="193" y="260"/>
                </a:lnTo>
                <a:lnTo>
                  <a:pt x="189" y="249"/>
                </a:lnTo>
                <a:lnTo>
                  <a:pt x="183" y="238"/>
                </a:lnTo>
                <a:lnTo>
                  <a:pt x="175" y="229"/>
                </a:lnTo>
                <a:lnTo>
                  <a:pt x="166" y="220"/>
                </a:lnTo>
                <a:lnTo>
                  <a:pt x="155" y="214"/>
                </a:lnTo>
                <a:lnTo>
                  <a:pt x="143" y="209"/>
                </a:lnTo>
                <a:lnTo>
                  <a:pt x="132" y="205"/>
                </a:lnTo>
                <a:lnTo>
                  <a:pt x="120" y="203"/>
                </a:lnTo>
                <a:lnTo>
                  <a:pt x="108" y="201"/>
                </a:lnTo>
                <a:lnTo>
                  <a:pt x="96" y="203"/>
                </a:lnTo>
                <a:lnTo>
                  <a:pt x="82" y="206"/>
                </a:lnTo>
                <a:lnTo>
                  <a:pt x="68" y="212"/>
                </a:lnTo>
                <a:lnTo>
                  <a:pt x="54" y="221"/>
                </a:lnTo>
                <a:lnTo>
                  <a:pt x="40" y="232"/>
                </a:lnTo>
                <a:lnTo>
                  <a:pt x="28" y="244"/>
                </a:lnTo>
                <a:lnTo>
                  <a:pt x="16" y="258"/>
                </a:lnTo>
                <a:lnTo>
                  <a:pt x="8" y="273"/>
                </a:lnTo>
                <a:lnTo>
                  <a:pt x="2" y="292"/>
                </a:lnTo>
                <a:lnTo>
                  <a:pt x="1" y="310"/>
                </a:lnTo>
                <a:lnTo>
                  <a:pt x="2" y="328"/>
                </a:lnTo>
                <a:lnTo>
                  <a:pt x="8" y="345"/>
                </a:lnTo>
                <a:lnTo>
                  <a:pt x="18" y="360"/>
                </a:lnTo>
                <a:lnTo>
                  <a:pt x="28" y="373"/>
                </a:lnTo>
                <a:lnTo>
                  <a:pt x="41" y="385"/>
                </a:lnTo>
                <a:lnTo>
                  <a:pt x="55" y="396"/>
                </a:lnTo>
                <a:lnTo>
                  <a:pt x="69" y="403"/>
                </a:lnTo>
                <a:lnTo>
                  <a:pt x="84" y="409"/>
                </a:lnTo>
                <a:lnTo>
                  <a:pt x="98" y="412"/>
                </a:lnTo>
                <a:lnTo>
                  <a:pt x="109" y="414"/>
                </a:lnTo>
                <a:lnTo>
                  <a:pt x="120" y="412"/>
                </a:lnTo>
                <a:lnTo>
                  <a:pt x="132" y="409"/>
                </a:lnTo>
                <a:lnTo>
                  <a:pt x="143" y="405"/>
                </a:lnTo>
                <a:lnTo>
                  <a:pt x="154" y="399"/>
                </a:lnTo>
                <a:lnTo>
                  <a:pt x="164" y="393"/>
                </a:lnTo>
                <a:lnTo>
                  <a:pt x="175" y="383"/>
                </a:lnTo>
                <a:lnTo>
                  <a:pt x="182" y="374"/>
                </a:lnTo>
                <a:lnTo>
                  <a:pt x="189" y="365"/>
                </a:lnTo>
                <a:lnTo>
                  <a:pt x="193" y="353"/>
                </a:lnTo>
                <a:lnTo>
                  <a:pt x="194" y="342"/>
                </a:lnTo>
                <a:lnTo>
                  <a:pt x="193" y="331"/>
                </a:lnTo>
                <a:lnTo>
                  <a:pt x="190" y="321"/>
                </a:lnTo>
                <a:lnTo>
                  <a:pt x="184" y="310"/>
                </a:lnTo>
                <a:lnTo>
                  <a:pt x="177" y="301"/>
                </a:lnTo>
                <a:lnTo>
                  <a:pt x="169" y="293"/>
                </a:lnTo>
                <a:lnTo>
                  <a:pt x="159" y="286"/>
                </a:lnTo>
                <a:lnTo>
                  <a:pt x="148" y="280"/>
                </a:lnTo>
                <a:lnTo>
                  <a:pt x="135" y="275"/>
                </a:lnTo>
                <a:lnTo>
                  <a:pt x="122" y="273"/>
                </a:lnTo>
                <a:lnTo>
                  <a:pt x="109" y="272"/>
                </a:lnTo>
                <a:lnTo>
                  <a:pt x="94" y="273"/>
                </a:lnTo>
                <a:lnTo>
                  <a:pt x="80" y="278"/>
                </a:lnTo>
                <a:lnTo>
                  <a:pt x="64" y="284"/>
                </a:lnTo>
                <a:lnTo>
                  <a:pt x="50" y="293"/>
                </a:lnTo>
                <a:lnTo>
                  <a:pt x="38" y="304"/>
                </a:lnTo>
                <a:lnTo>
                  <a:pt x="25" y="317"/>
                </a:lnTo>
                <a:lnTo>
                  <a:pt x="15" y="331"/>
                </a:lnTo>
                <a:lnTo>
                  <a:pt x="7" y="347"/>
                </a:lnTo>
                <a:lnTo>
                  <a:pt x="2" y="362"/>
                </a:lnTo>
                <a:lnTo>
                  <a:pt x="0" y="379"/>
                </a:lnTo>
                <a:lnTo>
                  <a:pt x="2" y="394"/>
                </a:lnTo>
                <a:lnTo>
                  <a:pt x="7" y="409"/>
                </a:lnTo>
                <a:lnTo>
                  <a:pt x="15" y="424"/>
                </a:lnTo>
                <a:lnTo>
                  <a:pt x="25" y="438"/>
                </a:lnTo>
                <a:lnTo>
                  <a:pt x="38" y="450"/>
                </a:lnTo>
                <a:lnTo>
                  <a:pt x="50" y="460"/>
                </a:lnTo>
                <a:lnTo>
                  <a:pt x="66" y="469"/>
                </a:lnTo>
                <a:lnTo>
                  <a:pt x="80" y="475"/>
                </a:lnTo>
                <a:lnTo>
                  <a:pt x="95" y="479"/>
                </a:lnTo>
                <a:lnTo>
                  <a:pt x="110" y="481"/>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10" name="Freeform 74"/>
          <p:cNvSpPr>
            <a:spLocks/>
          </p:cNvSpPr>
          <p:nvPr/>
        </p:nvSpPr>
        <p:spPr bwMode="auto">
          <a:xfrm>
            <a:off x="4075113" y="3540125"/>
            <a:ext cx="269875" cy="714375"/>
          </a:xfrm>
          <a:custGeom>
            <a:avLst/>
            <a:gdLst>
              <a:gd name="T0" fmla="*/ 155591 w 196"/>
              <a:gd name="T1" fmla="*/ 705464 h 481"/>
              <a:gd name="T2" fmla="*/ 213422 w 196"/>
              <a:gd name="T3" fmla="*/ 671305 h 481"/>
              <a:gd name="T4" fmla="*/ 257483 w 196"/>
              <a:gd name="T5" fmla="*/ 611897 h 481"/>
              <a:gd name="T6" fmla="*/ 264367 w 196"/>
              <a:gd name="T7" fmla="*/ 531697 h 481"/>
              <a:gd name="T8" fmla="*/ 229945 w 196"/>
              <a:gd name="T9" fmla="*/ 463378 h 481"/>
              <a:gd name="T10" fmla="*/ 174868 w 196"/>
              <a:gd name="T11" fmla="*/ 418823 h 481"/>
              <a:gd name="T12" fmla="*/ 119791 w 196"/>
              <a:gd name="T13" fmla="*/ 402486 h 481"/>
              <a:gd name="T14" fmla="*/ 68846 w 196"/>
              <a:gd name="T15" fmla="*/ 411397 h 481"/>
              <a:gd name="T16" fmla="*/ 27538 w 196"/>
              <a:gd name="T17" fmla="*/ 441101 h 481"/>
              <a:gd name="T18" fmla="*/ 1377 w 196"/>
              <a:gd name="T19" fmla="*/ 487141 h 481"/>
              <a:gd name="T20" fmla="*/ 8261 w 196"/>
              <a:gd name="T21" fmla="*/ 543578 h 481"/>
              <a:gd name="T22" fmla="*/ 39930 w 196"/>
              <a:gd name="T23" fmla="*/ 586649 h 481"/>
              <a:gd name="T24" fmla="*/ 86746 w 196"/>
              <a:gd name="T25" fmla="*/ 608927 h 481"/>
              <a:gd name="T26" fmla="*/ 136314 w 196"/>
              <a:gd name="T27" fmla="*/ 611897 h 481"/>
              <a:gd name="T28" fmla="*/ 195522 w 196"/>
              <a:gd name="T29" fmla="*/ 586649 h 481"/>
              <a:gd name="T30" fmla="*/ 246467 w 196"/>
              <a:gd name="T31" fmla="*/ 534667 h 481"/>
              <a:gd name="T32" fmla="*/ 267121 w 196"/>
              <a:gd name="T33" fmla="*/ 458923 h 481"/>
              <a:gd name="T34" fmla="*/ 246467 w 196"/>
              <a:gd name="T35" fmla="*/ 384663 h 481"/>
              <a:gd name="T36" fmla="*/ 194145 w 196"/>
              <a:gd name="T37" fmla="*/ 332682 h 481"/>
              <a:gd name="T38" fmla="*/ 136314 w 196"/>
              <a:gd name="T39" fmla="*/ 305949 h 481"/>
              <a:gd name="T40" fmla="*/ 85369 w 196"/>
              <a:gd name="T41" fmla="*/ 307434 h 481"/>
              <a:gd name="T42" fmla="*/ 39930 w 196"/>
              <a:gd name="T43" fmla="*/ 329712 h 481"/>
              <a:gd name="T44" fmla="*/ 8261 w 196"/>
              <a:gd name="T45" fmla="*/ 368326 h 481"/>
              <a:gd name="T46" fmla="*/ 1377 w 196"/>
              <a:gd name="T47" fmla="*/ 427734 h 481"/>
              <a:gd name="T48" fmla="*/ 27538 w 196"/>
              <a:gd name="T49" fmla="*/ 472290 h 481"/>
              <a:gd name="T50" fmla="*/ 71599 w 196"/>
              <a:gd name="T51" fmla="*/ 501993 h 481"/>
              <a:gd name="T52" fmla="*/ 118415 w 196"/>
              <a:gd name="T53" fmla="*/ 513875 h 481"/>
              <a:gd name="T54" fmla="*/ 176245 w 196"/>
              <a:gd name="T55" fmla="*/ 497538 h 481"/>
              <a:gd name="T56" fmla="*/ 231321 w 196"/>
              <a:gd name="T57" fmla="*/ 454467 h 481"/>
              <a:gd name="T58" fmla="*/ 265744 w 196"/>
              <a:gd name="T59" fmla="*/ 387634 h 481"/>
              <a:gd name="T60" fmla="*/ 257483 w 196"/>
              <a:gd name="T61" fmla="*/ 307434 h 481"/>
              <a:gd name="T62" fmla="*/ 213422 w 196"/>
              <a:gd name="T63" fmla="*/ 246541 h 481"/>
              <a:gd name="T64" fmla="*/ 155591 w 196"/>
              <a:gd name="T65" fmla="*/ 212382 h 481"/>
              <a:gd name="T66" fmla="*/ 103268 w 196"/>
              <a:gd name="T67" fmla="*/ 206441 h 481"/>
              <a:gd name="T68" fmla="*/ 55077 w 196"/>
              <a:gd name="T69" fmla="*/ 221293 h 481"/>
              <a:gd name="T70" fmla="*/ 16523 w 196"/>
              <a:gd name="T71" fmla="*/ 255452 h 481"/>
              <a:gd name="T72" fmla="*/ 0 w 196"/>
              <a:gd name="T73" fmla="*/ 307434 h 481"/>
              <a:gd name="T74" fmla="*/ 16523 w 196"/>
              <a:gd name="T75" fmla="*/ 359415 h 481"/>
              <a:gd name="T76" fmla="*/ 55077 w 196"/>
              <a:gd name="T77" fmla="*/ 396545 h 481"/>
              <a:gd name="T78" fmla="*/ 103268 w 196"/>
              <a:gd name="T79" fmla="*/ 411397 h 481"/>
              <a:gd name="T80" fmla="*/ 155591 w 196"/>
              <a:gd name="T81" fmla="*/ 406941 h 481"/>
              <a:gd name="T82" fmla="*/ 213422 w 196"/>
              <a:gd name="T83" fmla="*/ 368326 h 481"/>
              <a:gd name="T84" fmla="*/ 257483 w 196"/>
              <a:gd name="T85" fmla="*/ 307434 h 481"/>
              <a:gd name="T86" fmla="*/ 265744 w 196"/>
              <a:gd name="T87" fmla="*/ 225748 h 481"/>
              <a:gd name="T88" fmla="*/ 229945 w 196"/>
              <a:gd name="T89" fmla="*/ 160400 h 481"/>
              <a:gd name="T90" fmla="*/ 173491 w 196"/>
              <a:gd name="T91" fmla="*/ 115845 h 481"/>
              <a:gd name="T92" fmla="*/ 118415 w 196"/>
              <a:gd name="T93" fmla="*/ 99508 h 481"/>
              <a:gd name="T94" fmla="*/ 71599 w 196"/>
              <a:gd name="T95" fmla="*/ 112874 h 481"/>
              <a:gd name="T96" fmla="*/ 27538 w 196"/>
              <a:gd name="T97" fmla="*/ 144063 h 481"/>
              <a:gd name="T98" fmla="*/ 2754 w 196"/>
              <a:gd name="T99" fmla="*/ 190104 h 481"/>
              <a:gd name="T100" fmla="*/ 6885 w 196"/>
              <a:gd name="T101" fmla="*/ 237630 h 481"/>
              <a:gd name="T102" fmla="*/ 35800 w 196"/>
              <a:gd name="T103" fmla="*/ 277730 h 481"/>
              <a:gd name="T104" fmla="*/ 82615 w 196"/>
              <a:gd name="T105" fmla="*/ 305949 h 481"/>
              <a:gd name="T106" fmla="*/ 139068 w 196"/>
              <a:gd name="T107" fmla="*/ 307434 h 481"/>
              <a:gd name="T108" fmla="*/ 199652 w 196"/>
              <a:gd name="T109" fmla="*/ 277730 h 481"/>
              <a:gd name="T110" fmla="*/ 247844 w 196"/>
              <a:gd name="T111" fmla="*/ 221293 h 481"/>
              <a:gd name="T112" fmla="*/ 268498 w 196"/>
              <a:gd name="T113" fmla="*/ 151489 h 481"/>
              <a:gd name="T114" fmla="*/ 247844 w 196"/>
              <a:gd name="T115" fmla="*/ 84656 h 481"/>
              <a:gd name="T116" fmla="*/ 199652 w 196"/>
              <a:gd name="T117" fmla="*/ 31189 h 481"/>
              <a:gd name="T118" fmla="*/ 137691 w 196"/>
              <a:gd name="T119" fmla="*/ 2970 h 48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96" h="481">
                <a:moveTo>
                  <a:pt x="86" y="480"/>
                </a:moveTo>
                <a:lnTo>
                  <a:pt x="99" y="478"/>
                </a:lnTo>
                <a:lnTo>
                  <a:pt x="113" y="475"/>
                </a:lnTo>
                <a:lnTo>
                  <a:pt x="127" y="469"/>
                </a:lnTo>
                <a:lnTo>
                  <a:pt x="142" y="462"/>
                </a:lnTo>
                <a:lnTo>
                  <a:pt x="155" y="452"/>
                </a:lnTo>
                <a:lnTo>
                  <a:pt x="168" y="440"/>
                </a:lnTo>
                <a:lnTo>
                  <a:pt x="179" y="426"/>
                </a:lnTo>
                <a:lnTo>
                  <a:pt x="187" y="412"/>
                </a:lnTo>
                <a:lnTo>
                  <a:pt x="193" y="395"/>
                </a:lnTo>
                <a:lnTo>
                  <a:pt x="194" y="376"/>
                </a:lnTo>
                <a:lnTo>
                  <a:pt x="192" y="358"/>
                </a:lnTo>
                <a:lnTo>
                  <a:pt x="187" y="341"/>
                </a:lnTo>
                <a:lnTo>
                  <a:pt x="179" y="326"/>
                </a:lnTo>
                <a:lnTo>
                  <a:pt x="167" y="312"/>
                </a:lnTo>
                <a:lnTo>
                  <a:pt x="155" y="300"/>
                </a:lnTo>
                <a:lnTo>
                  <a:pt x="141" y="291"/>
                </a:lnTo>
                <a:lnTo>
                  <a:pt x="127" y="282"/>
                </a:lnTo>
                <a:lnTo>
                  <a:pt x="113" y="277"/>
                </a:lnTo>
                <a:lnTo>
                  <a:pt x="99" y="273"/>
                </a:lnTo>
                <a:lnTo>
                  <a:pt x="87" y="271"/>
                </a:lnTo>
                <a:lnTo>
                  <a:pt x="75" y="273"/>
                </a:lnTo>
                <a:lnTo>
                  <a:pt x="62" y="274"/>
                </a:lnTo>
                <a:lnTo>
                  <a:pt x="50" y="277"/>
                </a:lnTo>
                <a:lnTo>
                  <a:pt x="40" y="284"/>
                </a:lnTo>
                <a:lnTo>
                  <a:pt x="29" y="290"/>
                </a:lnTo>
                <a:lnTo>
                  <a:pt x="20" y="297"/>
                </a:lnTo>
                <a:lnTo>
                  <a:pt x="12" y="306"/>
                </a:lnTo>
                <a:lnTo>
                  <a:pt x="6" y="315"/>
                </a:lnTo>
                <a:lnTo>
                  <a:pt x="1" y="328"/>
                </a:lnTo>
                <a:lnTo>
                  <a:pt x="0" y="341"/>
                </a:lnTo>
                <a:lnTo>
                  <a:pt x="1" y="355"/>
                </a:lnTo>
                <a:lnTo>
                  <a:pt x="6" y="366"/>
                </a:lnTo>
                <a:lnTo>
                  <a:pt x="12" y="376"/>
                </a:lnTo>
                <a:lnTo>
                  <a:pt x="20" y="386"/>
                </a:lnTo>
                <a:lnTo>
                  <a:pt x="29" y="395"/>
                </a:lnTo>
                <a:lnTo>
                  <a:pt x="40" y="401"/>
                </a:lnTo>
                <a:lnTo>
                  <a:pt x="52" y="405"/>
                </a:lnTo>
                <a:lnTo>
                  <a:pt x="63" y="410"/>
                </a:lnTo>
                <a:lnTo>
                  <a:pt x="75" y="412"/>
                </a:lnTo>
                <a:lnTo>
                  <a:pt x="86" y="413"/>
                </a:lnTo>
                <a:lnTo>
                  <a:pt x="99" y="412"/>
                </a:lnTo>
                <a:lnTo>
                  <a:pt x="113" y="409"/>
                </a:lnTo>
                <a:lnTo>
                  <a:pt x="127" y="402"/>
                </a:lnTo>
                <a:lnTo>
                  <a:pt x="142" y="395"/>
                </a:lnTo>
                <a:lnTo>
                  <a:pt x="155" y="386"/>
                </a:lnTo>
                <a:lnTo>
                  <a:pt x="168" y="373"/>
                </a:lnTo>
                <a:lnTo>
                  <a:pt x="179" y="360"/>
                </a:lnTo>
                <a:lnTo>
                  <a:pt x="187" y="344"/>
                </a:lnTo>
                <a:lnTo>
                  <a:pt x="193" y="328"/>
                </a:lnTo>
                <a:lnTo>
                  <a:pt x="194" y="309"/>
                </a:lnTo>
                <a:lnTo>
                  <a:pt x="192" y="291"/>
                </a:lnTo>
                <a:lnTo>
                  <a:pt x="187" y="274"/>
                </a:lnTo>
                <a:lnTo>
                  <a:pt x="179" y="259"/>
                </a:lnTo>
                <a:lnTo>
                  <a:pt x="167" y="245"/>
                </a:lnTo>
                <a:lnTo>
                  <a:pt x="155" y="233"/>
                </a:lnTo>
                <a:lnTo>
                  <a:pt x="141" y="224"/>
                </a:lnTo>
                <a:lnTo>
                  <a:pt x="127" y="215"/>
                </a:lnTo>
                <a:lnTo>
                  <a:pt x="113" y="210"/>
                </a:lnTo>
                <a:lnTo>
                  <a:pt x="99" y="206"/>
                </a:lnTo>
                <a:lnTo>
                  <a:pt x="87" y="204"/>
                </a:lnTo>
                <a:lnTo>
                  <a:pt x="75" y="206"/>
                </a:lnTo>
                <a:lnTo>
                  <a:pt x="62" y="207"/>
                </a:lnTo>
                <a:lnTo>
                  <a:pt x="50" y="210"/>
                </a:lnTo>
                <a:lnTo>
                  <a:pt x="40" y="216"/>
                </a:lnTo>
                <a:lnTo>
                  <a:pt x="29" y="222"/>
                </a:lnTo>
                <a:lnTo>
                  <a:pt x="20" y="230"/>
                </a:lnTo>
                <a:lnTo>
                  <a:pt x="12" y="239"/>
                </a:lnTo>
                <a:lnTo>
                  <a:pt x="6" y="248"/>
                </a:lnTo>
                <a:lnTo>
                  <a:pt x="1" y="261"/>
                </a:lnTo>
                <a:lnTo>
                  <a:pt x="0" y="274"/>
                </a:lnTo>
                <a:lnTo>
                  <a:pt x="1" y="288"/>
                </a:lnTo>
                <a:lnTo>
                  <a:pt x="6" y="299"/>
                </a:lnTo>
                <a:lnTo>
                  <a:pt x="12" y="309"/>
                </a:lnTo>
                <a:lnTo>
                  <a:pt x="20" y="318"/>
                </a:lnTo>
                <a:lnTo>
                  <a:pt x="29" y="328"/>
                </a:lnTo>
                <a:lnTo>
                  <a:pt x="40" y="334"/>
                </a:lnTo>
                <a:lnTo>
                  <a:pt x="52" y="338"/>
                </a:lnTo>
                <a:lnTo>
                  <a:pt x="63" y="343"/>
                </a:lnTo>
                <a:lnTo>
                  <a:pt x="75" y="344"/>
                </a:lnTo>
                <a:lnTo>
                  <a:pt x="86" y="346"/>
                </a:lnTo>
                <a:lnTo>
                  <a:pt x="99" y="344"/>
                </a:lnTo>
                <a:lnTo>
                  <a:pt x="113" y="341"/>
                </a:lnTo>
                <a:lnTo>
                  <a:pt x="128" y="335"/>
                </a:lnTo>
                <a:lnTo>
                  <a:pt x="142" y="328"/>
                </a:lnTo>
                <a:lnTo>
                  <a:pt x="156" y="318"/>
                </a:lnTo>
                <a:lnTo>
                  <a:pt x="168" y="306"/>
                </a:lnTo>
                <a:lnTo>
                  <a:pt x="179" y="293"/>
                </a:lnTo>
                <a:lnTo>
                  <a:pt x="187" y="277"/>
                </a:lnTo>
                <a:lnTo>
                  <a:pt x="193" y="261"/>
                </a:lnTo>
                <a:lnTo>
                  <a:pt x="194" y="242"/>
                </a:lnTo>
                <a:lnTo>
                  <a:pt x="193" y="224"/>
                </a:lnTo>
                <a:lnTo>
                  <a:pt x="187" y="207"/>
                </a:lnTo>
                <a:lnTo>
                  <a:pt x="179" y="192"/>
                </a:lnTo>
                <a:lnTo>
                  <a:pt x="168" y="178"/>
                </a:lnTo>
                <a:lnTo>
                  <a:pt x="155" y="166"/>
                </a:lnTo>
                <a:lnTo>
                  <a:pt x="141" y="157"/>
                </a:lnTo>
                <a:lnTo>
                  <a:pt x="127" y="148"/>
                </a:lnTo>
                <a:lnTo>
                  <a:pt x="113" y="143"/>
                </a:lnTo>
                <a:lnTo>
                  <a:pt x="99" y="139"/>
                </a:lnTo>
                <a:lnTo>
                  <a:pt x="87" y="137"/>
                </a:lnTo>
                <a:lnTo>
                  <a:pt x="75" y="139"/>
                </a:lnTo>
                <a:lnTo>
                  <a:pt x="63" y="140"/>
                </a:lnTo>
                <a:lnTo>
                  <a:pt x="50" y="143"/>
                </a:lnTo>
                <a:lnTo>
                  <a:pt x="40" y="149"/>
                </a:lnTo>
                <a:lnTo>
                  <a:pt x="29" y="156"/>
                </a:lnTo>
                <a:lnTo>
                  <a:pt x="20" y="163"/>
                </a:lnTo>
                <a:lnTo>
                  <a:pt x="12" y="172"/>
                </a:lnTo>
                <a:lnTo>
                  <a:pt x="6" y="181"/>
                </a:lnTo>
                <a:lnTo>
                  <a:pt x="2" y="193"/>
                </a:lnTo>
                <a:lnTo>
                  <a:pt x="0" y="207"/>
                </a:lnTo>
                <a:lnTo>
                  <a:pt x="2" y="221"/>
                </a:lnTo>
                <a:lnTo>
                  <a:pt x="6" y="232"/>
                </a:lnTo>
                <a:lnTo>
                  <a:pt x="12" y="242"/>
                </a:lnTo>
                <a:lnTo>
                  <a:pt x="20" y="251"/>
                </a:lnTo>
                <a:lnTo>
                  <a:pt x="29" y="261"/>
                </a:lnTo>
                <a:lnTo>
                  <a:pt x="40" y="267"/>
                </a:lnTo>
                <a:lnTo>
                  <a:pt x="52" y="271"/>
                </a:lnTo>
                <a:lnTo>
                  <a:pt x="63" y="276"/>
                </a:lnTo>
                <a:lnTo>
                  <a:pt x="75" y="277"/>
                </a:lnTo>
                <a:lnTo>
                  <a:pt x="87" y="279"/>
                </a:lnTo>
                <a:lnTo>
                  <a:pt x="99" y="277"/>
                </a:lnTo>
                <a:lnTo>
                  <a:pt x="113" y="274"/>
                </a:lnTo>
                <a:lnTo>
                  <a:pt x="127" y="268"/>
                </a:lnTo>
                <a:lnTo>
                  <a:pt x="141" y="259"/>
                </a:lnTo>
                <a:lnTo>
                  <a:pt x="155" y="248"/>
                </a:lnTo>
                <a:lnTo>
                  <a:pt x="167" y="236"/>
                </a:lnTo>
                <a:lnTo>
                  <a:pt x="179" y="222"/>
                </a:lnTo>
                <a:lnTo>
                  <a:pt x="187" y="207"/>
                </a:lnTo>
                <a:lnTo>
                  <a:pt x="193" y="189"/>
                </a:lnTo>
                <a:lnTo>
                  <a:pt x="194" y="171"/>
                </a:lnTo>
                <a:lnTo>
                  <a:pt x="193" y="152"/>
                </a:lnTo>
                <a:lnTo>
                  <a:pt x="187" y="136"/>
                </a:lnTo>
                <a:lnTo>
                  <a:pt x="177" y="120"/>
                </a:lnTo>
                <a:lnTo>
                  <a:pt x="167" y="108"/>
                </a:lnTo>
                <a:lnTo>
                  <a:pt x="154" y="96"/>
                </a:lnTo>
                <a:lnTo>
                  <a:pt x="140" y="85"/>
                </a:lnTo>
                <a:lnTo>
                  <a:pt x="126" y="78"/>
                </a:lnTo>
                <a:lnTo>
                  <a:pt x="111" y="71"/>
                </a:lnTo>
                <a:lnTo>
                  <a:pt x="97" y="68"/>
                </a:lnTo>
                <a:lnTo>
                  <a:pt x="86" y="67"/>
                </a:lnTo>
                <a:lnTo>
                  <a:pt x="75" y="68"/>
                </a:lnTo>
                <a:lnTo>
                  <a:pt x="63" y="71"/>
                </a:lnTo>
                <a:lnTo>
                  <a:pt x="52" y="76"/>
                </a:lnTo>
                <a:lnTo>
                  <a:pt x="41" y="82"/>
                </a:lnTo>
                <a:lnTo>
                  <a:pt x="31" y="88"/>
                </a:lnTo>
                <a:lnTo>
                  <a:pt x="20" y="97"/>
                </a:lnTo>
                <a:lnTo>
                  <a:pt x="13" y="107"/>
                </a:lnTo>
                <a:lnTo>
                  <a:pt x="6" y="116"/>
                </a:lnTo>
                <a:lnTo>
                  <a:pt x="2" y="128"/>
                </a:lnTo>
                <a:lnTo>
                  <a:pt x="1" y="139"/>
                </a:lnTo>
                <a:lnTo>
                  <a:pt x="2" y="149"/>
                </a:lnTo>
                <a:lnTo>
                  <a:pt x="5" y="160"/>
                </a:lnTo>
                <a:lnTo>
                  <a:pt x="11" y="171"/>
                </a:lnTo>
                <a:lnTo>
                  <a:pt x="18" y="180"/>
                </a:lnTo>
                <a:lnTo>
                  <a:pt x="26" y="187"/>
                </a:lnTo>
                <a:lnTo>
                  <a:pt x="36" y="195"/>
                </a:lnTo>
                <a:lnTo>
                  <a:pt x="47" y="201"/>
                </a:lnTo>
                <a:lnTo>
                  <a:pt x="60" y="206"/>
                </a:lnTo>
                <a:lnTo>
                  <a:pt x="73" y="207"/>
                </a:lnTo>
                <a:lnTo>
                  <a:pt x="86" y="209"/>
                </a:lnTo>
                <a:lnTo>
                  <a:pt x="101" y="207"/>
                </a:lnTo>
                <a:lnTo>
                  <a:pt x="115" y="203"/>
                </a:lnTo>
                <a:lnTo>
                  <a:pt x="131" y="196"/>
                </a:lnTo>
                <a:lnTo>
                  <a:pt x="145" y="187"/>
                </a:lnTo>
                <a:lnTo>
                  <a:pt x="157" y="177"/>
                </a:lnTo>
                <a:lnTo>
                  <a:pt x="170" y="163"/>
                </a:lnTo>
                <a:lnTo>
                  <a:pt x="180" y="149"/>
                </a:lnTo>
                <a:lnTo>
                  <a:pt x="188" y="134"/>
                </a:lnTo>
                <a:lnTo>
                  <a:pt x="193" y="119"/>
                </a:lnTo>
                <a:lnTo>
                  <a:pt x="195" y="102"/>
                </a:lnTo>
                <a:lnTo>
                  <a:pt x="193" y="87"/>
                </a:lnTo>
                <a:lnTo>
                  <a:pt x="188" y="71"/>
                </a:lnTo>
                <a:lnTo>
                  <a:pt x="180" y="57"/>
                </a:lnTo>
                <a:lnTo>
                  <a:pt x="170" y="43"/>
                </a:lnTo>
                <a:lnTo>
                  <a:pt x="157" y="31"/>
                </a:lnTo>
                <a:lnTo>
                  <a:pt x="145" y="21"/>
                </a:lnTo>
                <a:lnTo>
                  <a:pt x="129" y="12"/>
                </a:lnTo>
                <a:lnTo>
                  <a:pt x="115" y="6"/>
                </a:lnTo>
                <a:lnTo>
                  <a:pt x="100" y="2"/>
                </a:lnTo>
                <a:lnTo>
                  <a:pt x="85" y="0"/>
                </a:lnTo>
              </a:path>
            </a:pathLst>
          </a:custGeom>
          <a:noFill/>
          <a:ln w="254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11" name="Text Box 75"/>
          <p:cNvSpPr txBox="1">
            <a:spLocks noChangeArrowheads="1"/>
          </p:cNvSpPr>
          <p:nvPr/>
        </p:nvSpPr>
        <p:spPr bwMode="auto">
          <a:xfrm>
            <a:off x="2051050" y="3343275"/>
            <a:ext cx="361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CCCC"/>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pPr eaLnBrk="1" hangingPunct="1"/>
            <a:r>
              <a:rPr lang="en-US" altLang="en-US" sz="2400">
                <a:solidFill>
                  <a:srgbClr val="FF66CC"/>
                </a:solidFill>
                <a:latin typeface="Arial" pitchFamily="34" charset="0"/>
              </a:rPr>
              <a:t>+</a:t>
            </a:r>
            <a:endParaRPr lang="en-US" altLang="en-US" sz="1800">
              <a:solidFill>
                <a:srgbClr val="FF66CC"/>
              </a:solidFill>
              <a:latin typeface="Arial" pitchFamily="34" charset="0"/>
            </a:endParaRPr>
          </a:p>
        </p:txBody>
      </p:sp>
      <p:sp>
        <p:nvSpPr>
          <p:cNvPr id="14412" name="Text Box 76"/>
          <p:cNvSpPr txBox="1">
            <a:spLocks noChangeArrowheads="1"/>
          </p:cNvSpPr>
          <p:nvPr/>
        </p:nvSpPr>
        <p:spPr bwMode="auto">
          <a:xfrm>
            <a:off x="2600325" y="3343275"/>
            <a:ext cx="361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CCCC"/>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pPr eaLnBrk="1" hangingPunct="1"/>
            <a:r>
              <a:rPr lang="en-US" altLang="en-US" sz="2400">
                <a:solidFill>
                  <a:srgbClr val="FF66CC"/>
                </a:solidFill>
                <a:latin typeface="Arial" pitchFamily="34" charset="0"/>
              </a:rPr>
              <a:t>+</a:t>
            </a:r>
            <a:endParaRPr lang="en-US" altLang="en-US" sz="1800">
              <a:solidFill>
                <a:srgbClr val="FF66CC"/>
              </a:solidFill>
              <a:latin typeface="Arial" pitchFamily="34" charset="0"/>
            </a:endParaRPr>
          </a:p>
        </p:txBody>
      </p:sp>
      <p:sp>
        <p:nvSpPr>
          <p:cNvPr id="14413" name="Text Box 77"/>
          <p:cNvSpPr txBox="1">
            <a:spLocks noChangeArrowheads="1"/>
          </p:cNvSpPr>
          <p:nvPr/>
        </p:nvSpPr>
        <p:spPr bwMode="auto">
          <a:xfrm>
            <a:off x="2051050" y="3929063"/>
            <a:ext cx="361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CCCC"/>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pPr eaLnBrk="1" hangingPunct="1"/>
            <a:r>
              <a:rPr lang="en-US" altLang="en-US" sz="2400">
                <a:solidFill>
                  <a:srgbClr val="FF66CC"/>
                </a:solidFill>
                <a:latin typeface="Arial" pitchFamily="34" charset="0"/>
              </a:rPr>
              <a:t>+</a:t>
            </a:r>
            <a:endParaRPr lang="en-US" altLang="en-US" sz="1800">
              <a:solidFill>
                <a:srgbClr val="FF66CC"/>
              </a:solidFill>
              <a:latin typeface="Arial" pitchFamily="34" charset="0"/>
            </a:endParaRPr>
          </a:p>
        </p:txBody>
      </p:sp>
      <p:sp>
        <p:nvSpPr>
          <p:cNvPr id="14414" name="Text Box 78"/>
          <p:cNvSpPr txBox="1">
            <a:spLocks noChangeArrowheads="1"/>
          </p:cNvSpPr>
          <p:nvPr/>
        </p:nvSpPr>
        <p:spPr bwMode="auto">
          <a:xfrm>
            <a:off x="2600325" y="3929063"/>
            <a:ext cx="361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CCCC"/>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pPr eaLnBrk="1" hangingPunct="1"/>
            <a:r>
              <a:rPr lang="en-US" altLang="en-US" sz="2400">
                <a:solidFill>
                  <a:srgbClr val="FF66CC"/>
                </a:solidFill>
                <a:latin typeface="Arial" pitchFamily="34" charset="0"/>
              </a:rPr>
              <a:t>+</a:t>
            </a:r>
            <a:endParaRPr lang="en-US" altLang="en-US" sz="1800">
              <a:solidFill>
                <a:srgbClr val="FF66CC"/>
              </a:solidFill>
              <a:latin typeface="Arial" pitchFamily="34" charset="0"/>
            </a:endParaRPr>
          </a:p>
        </p:txBody>
      </p:sp>
      <p:sp>
        <p:nvSpPr>
          <p:cNvPr id="14415" name="Text Box 79"/>
          <p:cNvSpPr txBox="1">
            <a:spLocks noChangeArrowheads="1"/>
          </p:cNvSpPr>
          <p:nvPr/>
        </p:nvSpPr>
        <p:spPr bwMode="auto">
          <a:xfrm>
            <a:off x="2314575" y="3175000"/>
            <a:ext cx="45085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CCCC"/>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pPr eaLnBrk="1" hangingPunct="1"/>
            <a:r>
              <a:rPr lang="en-US" altLang="en-US" sz="6000">
                <a:solidFill>
                  <a:schemeClr val="hlink"/>
                </a:solidFill>
                <a:latin typeface="Arial" pitchFamily="34" charset="0"/>
              </a:rPr>
              <a:t>•</a:t>
            </a:r>
            <a:endParaRPr lang="en-US" altLang="en-US" sz="1800" u="sng">
              <a:solidFill>
                <a:srgbClr val="000000"/>
              </a:solidFill>
              <a:latin typeface="Arial" pitchFamily="34" charset="0"/>
            </a:endParaRPr>
          </a:p>
        </p:txBody>
      </p:sp>
      <p:sp>
        <p:nvSpPr>
          <p:cNvPr id="14416" name="Text Box 80"/>
          <p:cNvSpPr txBox="1">
            <a:spLocks noChangeArrowheads="1"/>
          </p:cNvSpPr>
          <p:nvPr/>
        </p:nvSpPr>
        <p:spPr bwMode="auto">
          <a:xfrm>
            <a:off x="2125663" y="3678238"/>
            <a:ext cx="422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CCCC"/>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pPr eaLnBrk="1" hangingPunct="1"/>
            <a:r>
              <a:rPr lang="en-US" altLang="en-US" sz="2400">
                <a:solidFill>
                  <a:schemeClr val="tx1"/>
                </a:solidFill>
                <a:latin typeface="Arial" pitchFamily="34" charset="0"/>
              </a:rPr>
              <a:t>e</a:t>
            </a:r>
            <a:r>
              <a:rPr lang="en-US" altLang="en-US" sz="2400" baseline="30000">
                <a:solidFill>
                  <a:schemeClr val="tx1"/>
                </a:solidFill>
                <a:latin typeface="Arial" pitchFamily="34" charset="0"/>
              </a:rPr>
              <a:t>-</a:t>
            </a:r>
            <a:endParaRPr lang="en-US" altLang="en-US" sz="1800">
              <a:solidFill>
                <a:schemeClr val="tx1"/>
              </a:solidFill>
              <a:latin typeface="Arial" pitchFamily="34" charset="0"/>
            </a:endParaRPr>
          </a:p>
        </p:txBody>
      </p:sp>
      <p:sp>
        <p:nvSpPr>
          <p:cNvPr id="14417" name="Text Box 81"/>
          <p:cNvSpPr txBox="1">
            <a:spLocks noChangeArrowheads="1"/>
          </p:cNvSpPr>
          <p:nvPr/>
        </p:nvSpPr>
        <p:spPr bwMode="auto">
          <a:xfrm>
            <a:off x="1216025" y="4514850"/>
            <a:ext cx="45085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CCCC"/>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pPr eaLnBrk="1" hangingPunct="1"/>
            <a:r>
              <a:rPr lang="en-US" altLang="en-US" sz="6000">
                <a:solidFill>
                  <a:schemeClr val="hlink"/>
                </a:solidFill>
                <a:latin typeface="Arial" pitchFamily="34" charset="0"/>
              </a:rPr>
              <a:t>•</a:t>
            </a:r>
            <a:endParaRPr lang="en-US" altLang="en-US" sz="1800" u="sng">
              <a:solidFill>
                <a:srgbClr val="000000"/>
              </a:solidFill>
              <a:latin typeface="Arial" pitchFamily="34" charset="0"/>
            </a:endParaRPr>
          </a:p>
        </p:txBody>
      </p:sp>
      <p:sp>
        <p:nvSpPr>
          <p:cNvPr id="14418" name="Text Box 82"/>
          <p:cNvSpPr txBox="1">
            <a:spLocks noChangeArrowheads="1"/>
          </p:cNvSpPr>
          <p:nvPr/>
        </p:nvSpPr>
        <p:spPr bwMode="auto">
          <a:xfrm>
            <a:off x="1182688" y="4638675"/>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CCCC"/>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pPr eaLnBrk="1" hangingPunct="1"/>
            <a:endParaRPr lang="en-US" altLang="en-US" sz="1800" u="sng">
              <a:solidFill>
                <a:srgbClr val="000000"/>
              </a:solidFill>
              <a:latin typeface="Arial" pitchFamily="34" charset="0"/>
            </a:endParaRPr>
          </a:p>
        </p:txBody>
      </p:sp>
      <p:sp>
        <p:nvSpPr>
          <p:cNvPr id="14419" name="Line 83"/>
          <p:cNvSpPr>
            <a:spLocks noChangeShapeType="1"/>
          </p:cNvSpPr>
          <p:nvPr/>
        </p:nvSpPr>
        <p:spPr bwMode="auto">
          <a:xfrm flipV="1">
            <a:off x="1519238" y="4514850"/>
            <a:ext cx="379412" cy="419100"/>
          </a:xfrm>
          <a:prstGeom prst="line">
            <a:avLst/>
          </a:prstGeom>
          <a:noFill/>
          <a:ln w="38100">
            <a:solidFill>
              <a:srgbClr val="33CCCC"/>
            </a:solidFill>
            <a:round/>
            <a:headEnd type="none" w="sm" len="sm"/>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420" name="Text Box 84"/>
          <p:cNvSpPr txBox="1">
            <a:spLocks noChangeArrowheads="1"/>
          </p:cNvSpPr>
          <p:nvPr/>
        </p:nvSpPr>
        <p:spPr bwMode="auto">
          <a:xfrm>
            <a:off x="1141413" y="5100638"/>
            <a:ext cx="422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CCCC"/>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pPr eaLnBrk="1" hangingPunct="1"/>
            <a:r>
              <a:rPr lang="en-US" altLang="en-US" sz="2400">
                <a:solidFill>
                  <a:schemeClr val="tx1"/>
                </a:solidFill>
                <a:latin typeface="Arial" pitchFamily="34" charset="0"/>
              </a:rPr>
              <a:t>e</a:t>
            </a:r>
            <a:r>
              <a:rPr lang="en-US" altLang="en-US" sz="2400" baseline="30000">
                <a:solidFill>
                  <a:schemeClr val="tx1"/>
                </a:solidFill>
                <a:latin typeface="Arial" pitchFamily="34" charset="0"/>
              </a:rPr>
              <a:t>-</a:t>
            </a:r>
            <a:endParaRPr lang="en-US" altLang="en-US" sz="1800">
              <a:solidFill>
                <a:schemeClr val="tx1"/>
              </a:solidFill>
              <a:latin typeface="Arial" pitchFamily="34" charset="0"/>
            </a:endParaRPr>
          </a:p>
        </p:txBody>
      </p:sp>
      <p:sp>
        <p:nvSpPr>
          <p:cNvPr id="14421" name="Text Box 85"/>
          <p:cNvSpPr txBox="1">
            <a:spLocks noChangeArrowheads="1"/>
          </p:cNvSpPr>
          <p:nvPr/>
        </p:nvSpPr>
        <p:spPr bwMode="auto">
          <a:xfrm>
            <a:off x="5283200" y="1905000"/>
            <a:ext cx="28590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pPr eaLnBrk="1" hangingPunct="1"/>
            <a:r>
              <a:rPr lang="en-US" altLang="en-US" sz="2400">
                <a:solidFill>
                  <a:schemeClr val="tx1"/>
                </a:solidFill>
                <a:latin typeface="Arial" pitchFamily="34" charset="0"/>
              </a:rPr>
              <a:t>Electrons Pair Off!</a:t>
            </a:r>
          </a:p>
        </p:txBody>
      </p:sp>
      <p:graphicFrame>
        <p:nvGraphicFramePr>
          <p:cNvPr id="14422" name="Object 86"/>
          <p:cNvGraphicFramePr>
            <a:graphicFrameLocks noChangeAspect="1"/>
          </p:cNvGraphicFramePr>
          <p:nvPr/>
        </p:nvGraphicFramePr>
        <p:xfrm>
          <a:off x="4665663" y="3344863"/>
          <a:ext cx="3792537" cy="593725"/>
        </p:xfrm>
        <a:graphic>
          <a:graphicData uri="http://schemas.openxmlformats.org/presentationml/2006/ole">
            <mc:AlternateContent xmlns:mc="http://schemas.openxmlformats.org/markup-compatibility/2006">
              <mc:Choice xmlns:v="urn:schemas-microsoft-com:vml" Requires="v">
                <p:oleObj spid="_x0000_s2138" name="Equation" r:id="rId4" imgW="1460500" imgH="228600" progId="Equation.3">
                  <p:embed/>
                </p:oleObj>
              </mc:Choice>
              <mc:Fallback>
                <p:oleObj name="Equation" r:id="rId4" imgW="1460500" imgH="228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5663" y="3344863"/>
                        <a:ext cx="3792537" cy="59372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423" name="Text Box 87"/>
          <p:cNvSpPr txBox="1">
            <a:spLocks noChangeArrowheads="1"/>
          </p:cNvSpPr>
          <p:nvPr/>
        </p:nvSpPr>
        <p:spPr bwMode="auto">
          <a:xfrm>
            <a:off x="4876800" y="2819400"/>
            <a:ext cx="1708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pPr eaLnBrk="1" hangingPunct="1"/>
            <a:r>
              <a:rPr lang="en-US" altLang="en-US" sz="1800" u="sng">
                <a:solidFill>
                  <a:schemeClr val="tx1"/>
                </a:solidFill>
                <a:latin typeface="Arial" pitchFamily="34" charset="0"/>
              </a:rPr>
              <a:t>BCS Equation</a:t>
            </a:r>
            <a:endParaRPr lang="en-US" altLang="en-US" sz="1800">
              <a:solidFill>
                <a:schemeClr val="tx1"/>
              </a:solidFill>
              <a:latin typeface="Arial" pitchFamily="34" charset="0"/>
            </a:endParaRPr>
          </a:p>
        </p:txBody>
      </p:sp>
      <p:graphicFrame>
        <p:nvGraphicFramePr>
          <p:cNvPr id="14424" name="Object 88"/>
          <p:cNvGraphicFramePr>
            <a:graphicFrameLocks noChangeAspect="1"/>
          </p:cNvGraphicFramePr>
          <p:nvPr/>
        </p:nvGraphicFramePr>
        <p:xfrm>
          <a:off x="4648200" y="4038600"/>
          <a:ext cx="3810000" cy="1371600"/>
        </p:xfrm>
        <a:graphic>
          <a:graphicData uri="http://schemas.openxmlformats.org/presentationml/2006/ole">
            <mc:AlternateContent xmlns:mc="http://schemas.openxmlformats.org/markup-compatibility/2006">
              <mc:Choice xmlns:v="urn:schemas-microsoft-com:vml" Requires="v">
                <p:oleObj spid="_x0000_s2139" name="Equation" r:id="rId6" imgW="1511300" imgH="685800" progId="Equation.3">
                  <p:embed/>
                </p:oleObj>
              </mc:Choice>
              <mc:Fallback>
                <p:oleObj name="Equation" r:id="rId6" imgW="1511300" imgH="6858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8200" y="4038600"/>
                        <a:ext cx="3810000" cy="13716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6045980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ext Box 2"/>
          <p:cNvSpPr txBox="1">
            <a:spLocks noChangeArrowheads="1"/>
          </p:cNvSpPr>
          <p:nvPr/>
        </p:nvSpPr>
        <p:spPr bwMode="auto">
          <a:xfrm>
            <a:off x="380161" y="0"/>
            <a:ext cx="8229600" cy="1480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2452" rIns="81639" bIns="42452" anchor="ct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cs typeface="DejaVu Sans" pitchFamily="34" charset="0"/>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cs typeface="DejaVu Sans" pitchFamily="34" charset="0"/>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cs typeface="DejaVu Sans" pitchFamily="34" charset="0"/>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cs typeface="DejaVu Sans" pitchFamily="34" charset="0"/>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cs typeface="DejaVu Sans" pitchFamily="34" charset="0"/>
              </a:defRPr>
            </a:lvl5pPr>
            <a:lvl6pPr marL="1536700" indent="-215900" defTabSz="457200" eaLnBrk="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cs typeface="DejaVu Sans" pitchFamily="34" charset="0"/>
              </a:defRPr>
            </a:lvl6pPr>
            <a:lvl7pPr marL="1993900" indent="-215900" defTabSz="457200" eaLnBrk="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cs typeface="DejaVu Sans" pitchFamily="34" charset="0"/>
              </a:defRPr>
            </a:lvl7pPr>
            <a:lvl8pPr marL="2451100" indent="-215900" defTabSz="457200" eaLnBrk="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cs typeface="DejaVu Sans" pitchFamily="34" charset="0"/>
              </a:defRPr>
            </a:lvl8pPr>
            <a:lvl9pPr marL="2908300" indent="-215900" defTabSz="457200" eaLnBrk="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cs typeface="DejaVu Sans" pitchFamily="34" charset="0"/>
              </a:defRPr>
            </a:lvl9pPr>
          </a:lstStyle>
          <a:p>
            <a:pPr algn="ctr" eaLnBrk="1"/>
            <a:r>
              <a:rPr lang="en-GB" altLang="en-US" sz="3300">
                <a:solidFill>
                  <a:srgbClr val="000000"/>
                </a:solidFill>
              </a:rPr>
              <a:t>Electron-Phonon Coupling </a:t>
            </a:r>
            <a:br>
              <a:rPr lang="en-GB" altLang="en-US" sz="3300">
                <a:solidFill>
                  <a:srgbClr val="000000"/>
                </a:solidFill>
              </a:rPr>
            </a:br>
            <a:r>
              <a:rPr lang="en-GB" altLang="en-US" sz="3300">
                <a:solidFill>
                  <a:srgbClr val="000000"/>
                </a:solidFill>
              </a:rPr>
              <a:t>a la Migdal-Eliashberg-McMillan</a:t>
            </a:r>
            <a:br>
              <a:rPr lang="en-GB" altLang="en-US" sz="3300">
                <a:solidFill>
                  <a:srgbClr val="000000"/>
                </a:solidFill>
              </a:rPr>
            </a:br>
            <a:r>
              <a:rPr lang="en-GB" altLang="en-US" sz="1500">
                <a:solidFill>
                  <a:srgbClr val="000000"/>
                </a:solidFill>
              </a:rPr>
              <a:t>(plus Allen &amp; Dynes)</a:t>
            </a:r>
            <a:r>
              <a:rPr lang="ar-SA" altLang="en-US" sz="1500">
                <a:solidFill>
                  <a:srgbClr val="000000"/>
                </a:solidFill>
              </a:rPr>
              <a:t>‏</a:t>
            </a:r>
            <a:endParaRPr lang="en-GB" altLang="en-US" sz="1500">
              <a:solidFill>
                <a:srgbClr val="000000"/>
              </a:solidFill>
            </a:endParaRPr>
          </a:p>
        </p:txBody>
      </p:sp>
      <p:pic>
        <p:nvPicPr>
          <p:cNvPr id="11469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6881" y="1441592"/>
            <a:ext cx="7161120" cy="92025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46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280" y="2459778"/>
            <a:ext cx="7391520" cy="35600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4695" name="Text Box 7"/>
          <p:cNvSpPr txBox="1">
            <a:spLocks noChangeArrowheads="1"/>
          </p:cNvSpPr>
          <p:nvPr/>
        </p:nvSpPr>
        <p:spPr bwMode="auto">
          <a:xfrm>
            <a:off x="532800" y="6019833"/>
            <a:ext cx="6552000" cy="407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2452" rIns="81639" bIns="42452">
            <a:spAutoFit/>
          </a:bodyPr>
          <a:lstStyle>
            <a:lvl1pPr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cs typeface="DejaVu Sans" pitchFamily="34" charset="0"/>
              </a:defRPr>
            </a:lvl1pPr>
            <a:lvl2pPr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cs typeface="DejaVu Sans" pitchFamily="34" charset="0"/>
              </a:defRPr>
            </a:lvl2pPr>
            <a:lvl3pPr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cs typeface="DejaVu Sans" pitchFamily="34" charset="0"/>
              </a:defRPr>
            </a:lvl3pPr>
            <a:lvl4pPr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cs typeface="DejaVu Sans" pitchFamily="34" charset="0"/>
              </a:defRPr>
            </a:lvl4pPr>
            <a:lvl5pPr eaLnBrk="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cs typeface="DejaVu Sans" pitchFamily="34" charset="0"/>
              </a:defRPr>
            </a:lvl5pPr>
            <a:lvl6pPr marL="1536700" indent="-215900" defTabSz="457200" eaLnBrk="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cs typeface="DejaVu Sans" pitchFamily="34" charset="0"/>
              </a:defRPr>
            </a:lvl6pPr>
            <a:lvl7pPr marL="1993900" indent="-215900" defTabSz="457200" eaLnBrk="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cs typeface="DejaVu Sans" pitchFamily="34" charset="0"/>
              </a:defRPr>
            </a:lvl7pPr>
            <a:lvl8pPr marL="2451100" indent="-215900" defTabSz="457200" eaLnBrk="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cs typeface="DejaVu Sans" pitchFamily="34" charset="0"/>
              </a:defRPr>
            </a:lvl8pPr>
            <a:lvl9pPr marL="2908300" indent="-215900" defTabSz="457200" eaLnBrk="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charset="0"/>
                <a:cs typeface="DejaVu Sans" pitchFamily="34" charset="0"/>
              </a:defRPr>
            </a:lvl9pPr>
          </a:lstStyle>
          <a:p>
            <a:pPr>
              <a:lnSpc>
                <a:spcPct val="117000"/>
              </a:lnSpc>
              <a:spcBef>
                <a:spcPts val="1020"/>
              </a:spcBef>
            </a:pPr>
            <a:r>
              <a:rPr lang="en-GB" altLang="en-US">
                <a:solidFill>
                  <a:srgbClr val="000000"/>
                </a:solidFill>
                <a:latin typeface="Comic Sans MS" pitchFamily="66" charset="0"/>
              </a:rPr>
              <a:t>Wierzbowska, et al, arXiv:cond-mat/0504077 (2006) (Nb)</a:t>
            </a:r>
          </a:p>
        </p:txBody>
      </p:sp>
    </p:spTree>
    <p:extLst>
      <p:ext uri="{BB962C8B-B14F-4D97-AF65-F5344CB8AC3E}">
        <p14:creationId xmlns:p14="http://schemas.microsoft.com/office/powerpoint/2010/main" val="3647517788"/>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1146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0"/>
            <a:ext cx="8229600" cy="1143000"/>
          </a:xfrm>
        </p:spPr>
        <p:txBody>
          <a:bodyPr/>
          <a:lstStyle/>
          <a:p>
            <a:r>
              <a:rPr lang="en-US" altLang="en-US" dirty="0"/>
              <a:t>Type II (1930s +)</a:t>
            </a:r>
          </a:p>
        </p:txBody>
      </p:sp>
      <p:pic>
        <p:nvPicPr>
          <p:cNvPr id="18436" name="Picture 4" descr="B2_Vortex-page_4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19288" y="1447800"/>
            <a:ext cx="5257800" cy="4467225"/>
          </a:xfrm>
          <a:prstGeom prst="rect">
            <a:avLst/>
          </a:prstGeom>
          <a:noFill/>
          <a:extLst>
            <a:ext uri="{909E8E84-426E-40DD-AFC4-6F175D3DCCD1}">
              <a14:hiddenFill xmlns:a14="http://schemas.microsoft.com/office/drawing/2010/main">
                <a:solidFill>
                  <a:srgbClr val="FFFFFF"/>
                </a:solidFill>
              </a14:hiddenFill>
            </a:ext>
          </a:extLst>
        </p:spPr>
      </p:pic>
      <p:grpSp>
        <p:nvGrpSpPr>
          <p:cNvPr id="18448" name="Group 16"/>
          <p:cNvGrpSpPr>
            <a:grpSpLocks/>
          </p:cNvGrpSpPr>
          <p:nvPr/>
        </p:nvGrpSpPr>
        <p:grpSpPr bwMode="auto">
          <a:xfrm>
            <a:off x="76200" y="1143000"/>
            <a:ext cx="1751013" cy="5395913"/>
            <a:chOff x="48" y="720"/>
            <a:chExt cx="1103" cy="3399"/>
          </a:xfrm>
        </p:grpSpPr>
        <p:pic>
          <p:nvPicPr>
            <p:cNvPr id="18438" name="Picture 6" descr="250px-Shubnikv">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 y="720"/>
              <a:ext cx="1012" cy="1332"/>
            </a:xfrm>
            <a:prstGeom prst="rect">
              <a:avLst/>
            </a:prstGeom>
            <a:noFill/>
            <a:extLst>
              <a:ext uri="{909E8E84-426E-40DD-AFC4-6F175D3DCCD1}">
                <a14:hiddenFill xmlns:a14="http://schemas.microsoft.com/office/drawing/2010/main">
                  <a:solidFill>
                    <a:srgbClr val="FFFFFF"/>
                  </a:solidFill>
                </a14:hiddenFill>
              </a:ext>
            </a:extLst>
          </p:spPr>
        </p:pic>
        <p:pic>
          <p:nvPicPr>
            <p:cNvPr id="18440" name="Picture 8" descr="Image from www.phys.bspu.unibel.by">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 y="2496"/>
              <a:ext cx="1103" cy="1416"/>
            </a:xfrm>
            <a:prstGeom prst="rect">
              <a:avLst/>
            </a:prstGeom>
            <a:noFill/>
            <a:extLst>
              <a:ext uri="{909E8E84-426E-40DD-AFC4-6F175D3DCCD1}">
                <a14:hiddenFill xmlns:a14="http://schemas.microsoft.com/office/drawing/2010/main">
                  <a:solidFill>
                    <a:srgbClr val="FFFFFF"/>
                  </a:solidFill>
                </a14:hiddenFill>
              </a:ext>
            </a:extLst>
          </p:spPr>
        </p:pic>
        <p:sp>
          <p:nvSpPr>
            <p:cNvPr id="18444" name="Text Box 12"/>
            <p:cNvSpPr txBox="1">
              <a:spLocks noChangeArrowheads="1"/>
            </p:cNvSpPr>
            <p:nvPr/>
          </p:nvSpPr>
          <p:spPr bwMode="auto">
            <a:xfrm>
              <a:off x="63" y="2094"/>
              <a:ext cx="96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400"/>
                <a:t>Lev Shubnikov</a:t>
              </a:r>
            </a:p>
          </p:txBody>
        </p:sp>
        <p:sp>
          <p:nvSpPr>
            <p:cNvPr id="18445" name="Text Box 13"/>
            <p:cNvSpPr txBox="1">
              <a:spLocks noChangeArrowheads="1"/>
            </p:cNvSpPr>
            <p:nvPr/>
          </p:nvSpPr>
          <p:spPr bwMode="auto">
            <a:xfrm>
              <a:off x="114" y="3927"/>
              <a:ext cx="96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400"/>
                <a:t>Lev Landau</a:t>
              </a:r>
            </a:p>
          </p:txBody>
        </p:sp>
      </p:grpSp>
      <p:grpSp>
        <p:nvGrpSpPr>
          <p:cNvPr id="18449" name="Group 17"/>
          <p:cNvGrpSpPr>
            <a:grpSpLocks/>
          </p:cNvGrpSpPr>
          <p:nvPr/>
        </p:nvGrpSpPr>
        <p:grpSpPr bwMode="auto">
          <a:xfrm>
            <a:off x="7315200" y="1219200"/>
            <a:ext cx="1771650" cy="5470525"/>
            <a:chOff x="4608" y="768"/>
            <a:chExt cx="1116" cy="3446"/>
          </a:xfrm>
        </p:grpSpPr>
        <p:pic>
          <p:nvPicPr>
            <p:cNvPr id="18441" name="Picture 9" descr="V_L_Ginzbur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08" y="768"/>
              <a:ext cx="1116" cy="1296"/>
            </a:xfrm>
            <a:prstGeom prst="rect">
              <a:avLst/>
            </a:prstGeom>
            <a:noFill/>
            <a:extLst>
              <a:ext uri="{909E8E84-426E-40DD-AFC4-6F175D3DCCD1}">
                <a14:hiddenFill xmlns:a14="http://schemas.microsoft.com/office/drawing/2010/main">
                  <a:solidFill>
                    <a:srgbClr val="FFFFFF"/>
                  </a:solidFill>
                </a14:hiddenFill>
              </a:ext>
            </a:extLst>
          </p:spPr>
        </p:pic>
        <p:pic>
          <p:nvPicPr>
            <p:cNvPr id="18443" name="Picture 11" descr="scl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08" y="2496"/>
              <a:ext cx="1078" cy="1392"/>
            </a:xfrm>
            <a:prstGeom prst="rect">
              <a:avLst/>
            </a:prstGeom>
            <a:noFill/>
            <a:extLst>
              <a:ext uri="{909E8E84-426E-40DD-AFC4-6F175D3DCCD1}">
                <a14:hiddenFill xmlns:a14="http://schemas.microsoft.com/office/drawing/2010/main">
                  <a:solidFill>
                    <a:srgbClr val="FFFFFF"/>
                  </a:solidFill>
                </a14:hiddenFill>
              </a:ext>
            </a:extLst>
          </p:spPr>
        </p:pic>
        <p:sp>
          <p:nvSpPr>
            <p:cNvPr id="18446" name="Text Box 14"/>
            <p:cNvSpPr txBox="1">
              <a:spLocks noChangeArrowheads="1"/>
            </p:cNvSpPr>
            <p:nvPr/>
          </p:nvSpPr>
          <p:spPr bwMode="auto">
            <a:xfrm>
              <a:off x="4683" y="2094"/>
              <a:ext cx="96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400"/>
                <a:t>“VL” Ginzburg</a:t>
              </a:r>
            </a:p>
          </p:txBody>
        </p:sp>
        <p:sp>
          <p:nvSpPr>
            <p:cNvPr id="18447" name="Text Box 15"/>
            <p:cNvSpPr txBox="1">
              <a:spLocks noChangeArrowheads="1"/>
            </p:cNvSpPr>
            <p:nvPr/>
          </p:nvSpPr>
          <p:spPr bwMode="auto">
            <a:xfrm>
              <a:off x="4665" y="3888"/>
              <a:ext cx="960"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400"/>
                <a:t>Aleksei Abrikosov</a:t>
              </a:r>
            </a:p>
          </p:txBody>
        </p:sp>
      </p:grpSp>
    </p:spTree>
    <p:extLst>
      <p:ext uri="{BB962C8B-B14F-4D97-AF65-F5344CB8AC3E}">
        <p14:creationId xmlns:p14="http://schemas.microsoft.com/office/powerpoint/2010/main" val="9182053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8448"/>
                                        </p:tgtEl>
                                        <p:attrNameLst>
                                          <p:attrName>style.visibility</p:attrName>
                                        </p:attrNameLst>
                                      </p:cBhvr>
                                      <p:to>
                                        <p:strVal val="visible"/>
                                      </p:to>
                                    </p:set>
                                    <p:anim calcmode="lin" valueType="num">
                                      <p:cBhvr additive="base">
                                        <p:cTn id="7" dur="500" fill="hold"/>
                                        <p:tgtEl>
                                          <p:spTgt spid="18448"/>
                                        </p:tgtEl>
                                        <p:attrNameLst>
                                          <p:attrName>ppt_x</p:attrName>
                                        </p:attrNameLst>
                                      </p:cBhvr>
                                      <p:tavLst>
                                        <p:tav tm="0">
                                          <p:val>
                                            <p:strVal val="0-#ppt_w/2"/>
                                          </p:val>
                                        </p:tav>
                                        <p:tav tm="100000">
                                          <p:val>
                                            <p:strVal val="#ppt_x"/>
                                          </p:val>
                                        </p:tav>
                                      </p:tavLst>
                                    </p:anim>
                                    <p:anim calcmode="lin" valueType="num">
                                      <p:cBhvr additive="base">
                                        <p:cTn id="8" dur="500" fill="hold"/>
                                        <p:tgtEl>
                                          <p:spTgt spid="1844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18449"/>
                                        </p:tgtEl>
                                        <p:attrNameLst>
                                          <p:attrName>style.visibility</p:attrName>
                                        </p:attrNameLst>
                                      </p:cBhvr>
                                      <p:to>
                                        <p:strVal val="visible"/>
                                      </p:to>
                                    </p:set>
                                    <p:anim calcmode="lin" valueType="num">
                                      <p:cBhvr additive="base">
                                        <p:cTn id="13" dur="500" fill="hold"/>
                                        <p:tgtEl>
                                          <p:spTgt spid="18449"/>
                                        </p:tgtEl>
                                        <p:attrNameLst>
                                          <p:attrName>ppt_x</p:attrName>
                                        </p:attrNameLst>
                                      </p:cBhvr>
                                      <p:tavLst>
                                        <p:tav tm="0">
                                          <p:val>
                                            <p:strVal val="1+#ppt_w/2"/>
                                          </p:val>
                                        </p:tav>
                                        <p:tav tm="100000">
                                          <p:val>
                                            <p:strVal val="#ppt_x"/>
                                          </p:val>
                                        </p:tav>
                                      </p:tavLst>
                                    </p:anim>
                                    <p:anim calcmode="lin" valueType="num">
                                      <p:cBhvr additive="base">
                                        <p:cTn id="14" dur="500" fill="hold"/>
                                        <p:tgtEl>
                                          <p:spTgt spid="1844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2"/>
          <p:cNvSpPr>
            <a:spLocks noGrp="1" noChangeArrowheads="1"/>
          </p:cNvSpPr>
          <p:nvPr>
            <p:ph type="title" idx="4294967295"/>
          </p:nvPr>
        </p:nvSpPr>
        <p:spPr>
          <a:xfrm>
            <a:off x="304800" y="0"/>
            <a:ext cx="8458200" cy="1143000"/>
          </a:xfrm>
        </p:spPr>
        <p:txBody>
          <a:bodyPr/>
          <a:lstStyle/>
          <a:p>
            <a:pPr eaLnBrk="1" hangingPunct="1"/>
            <a:r>
              <a:rPr lang="en-US" altLang="en-US" sz="4000" dirty="0" smtClean="0"/>
              <a:t>GLAG – “Engineering” Superconductors</a:t>
            </a:r>
          </a:p>
        </p:txBody>
      </p:sp>
      <p:graphicFrame>
        <p:nvGraphicFramePr>
          <p:cNvPr id="2050" name="Object 2"/>
          <p:cNvGraphicFramePr>
            <a:graphicFrameLocks noChangeAspect="1"/>
          </p:cNvGraphicFramePr>
          <p:nvPr/>
        </p:nvGraphicFramePr>
        <p:xfrm>
          <a:off x="1677988" y="1870075"/>
          <a:ext cx="5649912" cy="3006725"/>
        </p:xfrm>
        <a:graphic>
          <a:graphicData uri="http://schemas.openxmlformats.org/presentationml/2006/ole">
            <mc:AlternateContent xmlns:mc="http://schemas.openxmlformats.org/markup-compatibility/2006">
              <mc:Choice xmlns:v="urn:schemas-microsoft-com:vml" Requires="v">
                <p:oleObj spid="_x0000_s28794" name="Equation" r:id="rId4" imgW="2768400" imgH="1473120" progId="Equation.DSMT4">
                  <p:embed/>
                </p:oleObj>
              </mc:Choice>
              <mc:Fallback>
                <p:oleObj name="Equation" r:id="rId4" imgW="2768400" imgH="147312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7988" y="1870075"/>
                        <a:ext cx="5649912" cy="300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1" name="Object 3"/>
          <p:cNvGraphicFramePr>
            <a:graphicFrameLocks noChangeAspect="1"/>
          </p:cNvGraphicFramePr>
          <p:nvPr/>
        </p:nvGraphicFramePr>
        <p:xfrm>
          <a:off x="3278188" y="5035550"/>
          <a:ext cx="2513012" cy="1289050"/>
        </p:xfrm>
        <a:graphic>
          <a:graphicData uri="http://schemas.openxmlformats.org/presentationml/2006/ole">
            <mc:AlternateContent xmlns:mc="http://schemas.openxmlformats.org/markup-compatibility/2006">
              <mc:Choice xmlns:v="urn:schemas-microsoft-com:vml" Requires="v">
                <p:oleObj spid="_x0000_s28795" name="Equation" r:id="rId6" imgW="990360" imgH="507960" progId="Equation.3">
                  <p:embed/>
                </p:oleObj>
              </mc:Choice>
              <mc:Fallback>
                <p:oleObj name="Equation" r:id="rId6" imgW="990360" imgH="50796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8188" y="5035550"/>
                        <a:ext cx="2513012" cy="1289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2" name="Object 4"/>
          <p:cNvGraphicFramePr>
            <a:graphicFrameLocks noChangeAspect="1"/>
          </p:cNvGraphicFramePr>
          <p:nvPr/>
        </p:nvGraphicFramePr>
        <p:xfrm>
          <a:off x="1143000" y="1295400"/>
          <a:ext cx="6445250" cy="579438"/>
        </p:xfrm>
        <a:graphic>
          <a:graphicData uri="http://schemas.openxmlformats.org/presentationml/2006/ole">
            <mc:AlternateContent xmlns:mc="http://schemas.openxmlformats.org/markup-compatibility/2006">
              <mc:Choice xmlns:v="urn:schemas-microsoft-com:vml" Requires="v">
                <p:oleObj spid="_x0000_s28796" name="Equation" r:id="rId8" imgW="4356000" imgH="393480" progId="Equation.DSMT4">
                  <p:embed/>
                </p:oleObj>
              </mc:Choice>
              <mc:Fallback>
                <p:oleObj name="Equation" r:id="rId8" imgW="4356000" imgH="39348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43000" y="1295400"/>
                        <a:ext cx="64452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054" name="Picture 6" descr="GorkovLev"/>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15200" y="5181600"/>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5" name="Oval 9"/>
          <p:cNvSpPr>
            <a:spLocks noChangeArrowheads="1"/>
          </p:cNvSpPr>
          <p:nvPr/>
        </p:nvSpPr>
        <p:spPr bwMode="auto">
          <a:xfrm>
            <a:off x="2743200" y="5562600"/>
            <a:ext cx="3352800" cy="838200"/>
          </a:xfrm>
          <a:prstGeom prst="ellipse">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latin typeface="Calibri" pitchFamily="34" charset="0"/>
            </a:endParaRPr>
          </a:p>
        </p:txBody>
      </p:sp>
      <p:pic>
        <p:nvPicPr>
          <p:cNvPr id="2056" name="Picture 5" descr="landau_b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70750" y="2895600"/>
            <a:ext cx="1397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3" descr="V_L_Ginzburg">
            <a:hlinkClick r:id="rId1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7200" y="2895600"/>
            <a:ext cx="1655763"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09600" y="4876800"/>
            <a:ext cx="1219200" cy="184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85528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828800" y="152400"/>
            <a:ext cx="5562600" cy="1143000"/>
          </a:xfrm>
        </p:spPr>
        <p:txBody>
          <a:bodyPr/>
          <a:lstStyle/>
          <a:p>
            <a:r>
              <a:rPr lang="en-US" altLang="en-US" dirty="0" smtClean="0"/>
              <a:t>Important Numbers</a:t>
            </a:r>
            <a:br>
              <a:rPr lang="en-US" altLang="en-US" dirty="0" smtClean="0"/>
            </a:br>
            <a:r>
              <a:rPr lang="en-US" altLang="en-US" dirty="0" smtClean="0"/>
              <a:t>in Superconductivity</a:t>
            </a:r>
          </a:p>
        </p:txBody>
      </p:sp>
      <p:sp>
        <p:nvSpPr>
          <p:cNvPr id="16387" name="Text Box 3"/>
          <p:cNvSpPr txBox="1">
            <a:spLocks noChangeArrowheads="1"/>
          </p:cNvSpPr>
          <p:nvPr/>
        </p:nvSpPr>
        <p:spPr bwMode="auto">
          <a:xfrm>
            <a:off x="990600" y="1981200"/>
            <a:ext cx="6735763" cy="3352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2000">
                <a:solidFill>
                  <a:schemeClr val="tx1"/>
                </a:solidFill>
                <a:latin typeface="Comic Sans MS" pitchFamily="66" charset="0"/>
              </a:rPr>
              <a:t>Transition Temperature, T</a:t>
            </a:r>
            <a:r>
              <a:rPr lang="en-US" altLang="en-US" sz="2000" baseline="-25000">
                <a:solidFill>
                  <a:schemeClr val="tx1"/>
                </a:solidFill>
                <a:latin typeface="Comic Sans MS" pitchFamily="66" charset="0"/>
              </a:rPr>
              <a:t>C		</a:t>
            </a:r>
            <a:r>
              <a:rPr lang="en-US" altLang="en-US" sz="2000">
                <a:solidFill>
                  <a:schemeClr val="tx1"/>
                </a:solidFill>
                <a:latin typeface="Comic Sans MS" pitchFamily="66" charset="0"/>
              </a:rPr>
              <a:t>Way below 300 K</a:t>
            </a:r>
          </a:p>
          <a:p>
            <a:endParaRPr lang="en-US" altLang="en-US" sz="2000">
              <a:solidFill>
                <a:schemeClr val="tx1"/>
              </a:solidFill>
              <a:latin typeface="Comic Sans MS" pitchFamily="66" charset="0"/>
            </a:endParaRPr>
          </a:p>
          <a:p>
            <a:r>
              <a:rPr lang="en-US" altLang="en-US" sz="2000">
                <a:solidFill>
                  <a:schemeClr val="tx1"/>
                </a:solidFill>
                <a:latin typeface="Comic Sans MS" pitchFamily="66" charset="0"/>
              </a:rPr>
              <a:t>Critical Current Density, J</a:t>
            </a:r>
            <a:r>
              <a:rPr lang="en-US" altLang="en-US" sz="2000" baseline="-25000">
                <a:solidFill>
                  <a:schemeClr val="tx1"/>
                </a:solidFill>
                <a:latin typeface="Comic Sans MS" pitchFamily="66" charset="0"/>
              </a:rPr>
              <a:t>C</a:t>
            </a:r>
            <a:r>
              <a:rPr lang="en-US" altLang="en-US" sz="2000">
                <a:solidFill>
                  <a:schemeClr val="tx1"/>
                </a:solidFill>
                <a:latin typeface="Comic Sans MS" pitchFamily="66" charset="0"/>
              </a:rPr>
              <a:t>		10</a:t>
            </a:r>
            <a:r>
              <a:rPr lang="en-US" altLang="en-US" sz="2000" baseline="30000">
                <a:solidFill>
                  <a:schemeClr val="tx1"/>
                </a:solidFill>
                <a:latin typeface="Comic Sans MS" pitchFamily="66" charset="0"/>
              </a:rPr>
              <a:t>-2</a:t>
            </a:r>
            <a:r>
              <a:rPr lang="en-US" altLang="en-US" sz="2000">
                <a:solidFill>
                  <a:schemeClr val="tx1"/>
                </a:solidFill>
                <a:latin typeface="Comic Sans MS" pitchFamily="66" charset="0"/>
              </a:rPr>
              <a:t> - 10</a:t>
            </a:r>
            <a:r>
              <a:rPr lang="en-US" altLang="en-US" sz="2000" baseline="30000">
                <a:solidFill>
                  <a:schemeClr val="tx1"/>
                </a:solidFill>
                <a:latin typeface="Comic Sans MS" pitchFamily="66" charset="0"/>
              </a:rPr>
              <a:t>6</a:t>
            </a:r>
            <a:r>
              <a:rPr lang="en-US" altLang="en-US" sz="2000">
                <a:solidFill>
                  <a:schemeClr val="tx1"/>
                </a:solidFill>
                <a:latin typeface="Comic Sans MS" pitchFamily="66" charset="0"/>
              </a:rPr>
              <a:t> A/cm</a:t>
            </a:r>
            <a:r>
              <a:rPr lang="en-US" altLang="en-US" sz="2000" baseline="30000">
                <a:solidFill>
                  <a:schemeClr val="tx1"/>
                </a:solidFill>
                <a:latin typeface="Comic Sans MS" pitchFamily="66" charset="0"/>
              </a:rPr>
              <a:t>2</a:t>
            </a:r>
            <a:endParaRPr lang="en-US" altLang="en-US" sz="2000">
              <a:solidFill>
                <a:schemeClr val="tx1"/>
              </a:solidFill>
              <a:latin typeface="Comic Sans MS" pitchFamily="66" charset="0"/>
            </a:endParaRPr>
          </a:p>
          <a:p>
            <a:endParaRPr lang="en-US" altLang="en-US" sz="2000">
              <a:solidFill>
                <a:schemeClr val="tx1"/>
              </a:solidFill>
              <a:latin typeface="Comic Sans MS" pitchFamily="66" charset="0"/>
            </a:endParaRPr>
          </a:p>
          <a:p>
            <a:r>
              <a:rPr lang="en-US" altLang="en-US" sz="2000">
                <a:solidFill>
                  <a:schemeClr val="tx1"/>
                </a:solidFill>
                <a:latin typeface="Comic Sans MS" pitchFamily="66" charset="0"/>
              </a:rPr>
              <a:t>Critical Magnetic Field, H</a:t>
            </a:r>
            <a:r>
              <a:rPr lang="en-US" altLang="en-US" sz="2000" baseline="-25000">
                <a:solidFill>
                  <a:schemeClr val="tx1"/>
                </a:solidFill>
                <a:latin typeface="Comic Sans MS" pitchFamily="66" charset="0"/>
              </a:rPr>
              <a:t>C</a:t>
            </a:r>
            <a:r>
              <a:rPr lang="en-US" altLang="en-US" sz="2000">
                <a:solidFill>
                  <a:schemeClr val="tx1"/>
                </a:solidFill>
                <a:latin typeface="Comic Sans MS" pitchFamily="66" charset="0"/>
              </a:rPr>
              <a:t>		10</a:t>
            </a:r>
            <a:r>
              <a:rPr lang="en-US" altLang="en-US" sz="2000" baseline="30000">
                <a:solidFill>
                  <a:schemeClr val="tx1"/>
                </a:solidFill>
                <a:latin typeface="Comic Sans MS" pitchFamily="66" charset="0"/>
              </a:rPr>
              <a:t>-4</a:t>
            </a:r>
            <a:r>
              <a:rPr lang="en-US" altLang="en-US" sz="2000">
                <a:solidFill>
                  <a:schemeClr val="tx1"/>
                </a:solidFill>
                <a:latin typeface="Comic Sans MS" pitchFamily="66" charset="0"/>
              </a:rPr>
              <a:t> - 10  T</a:t>
            </a:r>
          </a:p>
          <a:p>
            <a:endParaRPr lang="en-US" altLang="en-US" sz="2000">
              <a:solidFill>
                <a:schemeClr val="tx1"/>
              </a:solidFill>
              <a:latin typeface="Comic Sans MS" pitchFamily="66" charset="0"/>
            </a:endParaRPr>
          </a:p>
          <a:p>
            <a:r>
              <a:rPr lang="en-US" altLang="en-US" sz="2000">
                <a:solidFill>
                  <a:schemeClr val="tx1"/>
                </a:solidFill>
                <a:latin typeface="Comic Sans MS" pitchFamily="66" charset="0"/>
              </a:rPr>
              <a:t>London Penetration Depth, </a:t>
            </a:r>
            <a:r>
              <a:rPr lang="en-US" altLang="en-US" sz="2000">
                <a:solidFill>
                  <a:schemeClr val="tx1"/>
                </a:solidFill>
                <a:latin typeface="Comic Sans MS" pitchFamily="66" charset="0"/>
                <a:sym typeface="MT Symbol" pitchFamily="82" charset="2"/>
              </a:rPr>
              <a:t>		10 - &gt;1000 Å</a:t>
            </a:r>
          </a:p>
          <a:p>
            <a:endParaRPr lang="en-US" altLang="en-US" sz="2000">
              <a:solidFill>
                <a:schemeClr val="tx1"/>
              </a:solidFill>
              <a:latin typeface="Comic Sans MS" pitchFamily="66" charset="0"/>
              <a:sym typeface="MT Symbol" pitchFamily="82" charset="2"/>
            </a:endParaRPr>
          </a:p>
          <a:p>
            <a:r>
              <a:rPr lang="en-US" altLang="en-US" sz="2000">
                <a:solidFill>
                  <a:schemeClr val="tx1"/>
                </a:solidFill>
                <a:latin typeface="Comic Sans MS" pitchFamily="66" charset="0"/>
                <a:sym typeface="MT Symbol" pitchFamily="82" charset="2"/>
              </a:rPr>
              <a:t>Pippard Coherence Length, </a:t>
            </a:r>
            <a:r>
              <a:rPr lang="en-US" altLang="en-US" sz="2000">
                <a:solidFill>
                  <a:schemeClr val="tx1"/>
                </a:solidFill>
                <a:latin typeface="Comic Sans MS" pitchFamily="66" charset="0"/>
                <a:sym typeface="Symbol" pitchFamily="18" charset="2"/>
              </a:rPr>
              <a:t>		</a:t>
            </a:r>
            <a:r>
              <a:rPr lang="en-US" altLang="en-US" sz="2000">
                <a:solidFill>
                  <a:schemeClr val="tx1"/>
                </a:solidFill>
                <a:latin typeface="Comic Sans MS" pitchFamily="66" charset="0"/>
                <a:sym typeface="MT Symbol" pitchFamily="82" charset="2"/>
              </a:rPr>
              <a:t>10 - &gt;1000 Å</a:t>
            </a:r>
          </a:p>
          <a:p>
            <a:endParaRPr lang="en-US" altLang="en-US" sz="2000">
              <a:solidFill>
                <a:schemeClr val="tx1"/>
              </a:solidFill>
              <a:latin typeface="Comic Sans MS" pitchFamily="66" charset="0"/>
              <a:sym typeface="MT Symbol" pitchFamily="82" charset="2"/>
            </a:endParaRPr>
          </a:p>
          <a:p>
            <a:r>
              <a:rPr lang="en-US" altLang="en-US" sz="2000">
                <a:solidFill>
                  <a:schemeClr val="tx1"/>
                </a:solidFill>
                <a:latin typeface="Comic Sans MS" pitchFamily="66" charset="0"/>
                <a:sym typeface="MT Symbol" pitchFamily="82" charset="2"/>
              </a:rPr>
              <a:t>G-L Parameter,  = /</a:t>
            </a:r>
            <a:r>
              <a:rPr lang="en-US" altLang="en-US" sz="2000">
                <a:solidFill>
                  <a:schemeClr val="tx1"/>
                </a:solidFill>
                <a:latin typeface="Comic Sans MS" pitchFamily="66" charset="0"/>
                <a:sym typeface="Symbol" pitchFamily="18" charset="2"/>
              </a:rPr>
              <a:t>		0.01 - 100	</a:t>
            </a:r>
          </a:p>
        </p:txBody>
      </p:sp>
      <p:sp>
        <p:nvSpPr>
          <p:cNvPr id="16388" name="Text Box 4"/>
          <p:cNvSpPr txBox="1">
            <a:spLocks noChangeArrowheads="1"/>
          </p:cNvSpPr>
          <p:nvPr/>
        </p:nvSpPr>
        <p:spPr bwMode="auto">
          <a:xfrm>
            <a:off x="1752600" y="5730875"/>
            <a:ext cx="5716588" cy="730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2400" dirty="0">
                <a:solidFill>
                  <a:srgbClr val="FF0000"/>
                </a:solidFill>
                <a:latin typeface="Comic Sans MS" pitchFamily="66" charset="0"/>
              </a:rPr>
              <a:t>NB! All these numbers depend on each</a:t>
            </a:r>
          </a:p>
          <a:p>
            <a:r>
              <a:rPr lang="en-US" altLang="en-US" sz="2400" dirty="0">
                <a:solidFill>
                  <a:srgbClr val="FF0000"/>
                </a:solidFill>
                <a:latin typeface="Comic Sans MS" pitchFamily="66" charset="0"/>
              </a:rPr>
              <a:t>other.  </a:t>
            </a:r>
            <a:r>
              <a:rPr lang="en-US" altLang="en-US" sz="2400" dirty="0">
                <a:solidFill>
                  <a:schemeClr val="tx1"/>
                </a:solidFill>
                <a:latin typeface="Comic Sans MS" pitchFamily="66" charset="0"/>
              </a:rPr>
              <a:t>E.g., H</a:t>
            </a:r>
            <a:r>
              <a:rPr lang="en-US" altLang="en-US" sz="2400" baseline="-25000" dirty="0">
                <a:solidFill>
                  <a:schemeClr val="tx1"/>
                </a:solidFill>
                <a:latin typeface="Comic Sans MS" pitchFamily="66" charset="0"/>
              </a:rPr>
              <a:t>C</a:t>
            </a:r>
            <a:r>
              <a:rPr lang="en-US" altLang="en-US" sz="2400" dirty="0">
                <a:solidFill>
                  <a:schemeClr val="tx1"/>
                </a:solidFill>
                <a:latin typeface="Comic Sans MS" pitchFamily="66" charset="0"/>
              </a:rPr>
              <a:t> ~ </a:t>
            </a:r>
            <a:r>
              <a:rPr lang="en-US" altLang="en-US" sz="2000" dirty="0">
                <a:solidFill>
                  <a:schemeClr val="tx1"/>
                </a:solidFill>
                <a:latin typeface="Comic Sans MS" pitchFamily="66" charset="0"/>
                <a:sym typeface="MT Symbol" pitchFamily="82" charset="2"/>
              </a:rPr>
              <a:t> </a:t>
            </a:r>
            <a:r>
              <a:rPr lang="en-US" altLang="en-US" sz="2000" dirty="0">
                <a:solidFill>
                  <a:schemeClr val="tx1"/>
                </a:solidFill>
                <a:latin typeface="Comic Sans MS" pitchFamily="66" charset="0"/>
                <a:sym typeface="Symbol" pitchFamily="18" charset="2"/>
              </a:rPr>
              <a:t></a:t>
            </a:r>
          </a:p>
        </p:txBody>
      </p:sp>
    </p:spTree>
    <p:extLst>
      <p:ext uri="{BB962C8B-B14F-4D97-AF65-F5344CB8AC3E}">
        <p14:creationId xmlns:p14="http://schemas.microsoft.com/office/powerpoint/2010/main" val="708362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026"/>
          <p:cNvSpPr>
            <a:spLocks noGrp="1" noChangeArrowheads="1"/>
          </p:cNvSpPr>
          <p:nvPr>
            <p:ph type="title"/>
          </p:nvPr>
        </p:nvSpPr>
        <p:spPr>
          <a:xfrm>
            <a:off x="1905000" y="0"/>
            <a:ext cx="4876800" cy="1143000"/>
          </a:xfrm>
          <a:noFill/>
        </p:spPr>
        <p:txBody>
          <a:bodyPr lIns="98529" tIns="49265" rIns="98529" bIns="49265"/>
          <a:lstStyle/>
          <a:p>
            <a:r>
              <a:rPr lang="en-US" altLang="en-US" dirty="0" smtClean="0"/>
              <a:t>T</a:t>
            </a:r>
            <a:r>
              <a:rPr lang="en-US" altLang="en-US" baseline="-25000" dirty="0" smtClean="0"/>
              <a:t>C</a:t>
            </a:r>
            <a:r>
              <a:rPr lang="en-US" altLang="en-US" dirty="0" smtClean="0"/>
              <a:t> vs. Year:</a:t>
            </a:r>
            <a:br>
              <a:rPr lang="en-US" altLang="en-US" dirty="0" smtClean="0"/>
            </a:br>
            <a:r>
              <a:rPr lang="en-US" altLang="en-US" dirty="0" smtClean="0"/>
              <a:t>1911 - 1980</a:t>
            </a:r>
          </a:p>
        </p:txBody>
      </p:sp>
      <p:sp>
        <p:nvSpPr>
          <p:cNvPr id="17411" name="Rectangle 1091"/>
          <p:cNvSpPr>
            <a:spLocks noChangeArrowheads="1"/>
          </p:cNvSpPr>
          <p:nvPr/>
        </p:nvSpPr>
        <p:spPr bwMode="auto">
          <a:xfrm>
            <a:off x="3006725" y="5884863"/>
            <a:ext cx="46990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1700">
                <a:solidFill>
                  <a:schemeClr val="tx1"/>
                </a:solidFill>
                <a:latin typeface="Arial" pitchFamily="34" charset="0"/>
              </a:rPr>
              <a:t>Year</a:t>
            </a:r>
            <a:endParaRPr lang="en-US" altLang="en-US" sz="4400">
              <a:solidFill>
                <a:schemeClr val="tx1"/>
              </a:solidFill>
            </a:endParaRPr>
          </a:p>
        </p:txBody>
      </p:sp>
      <p:sp>
        <p:nvSpPr>
          <p:cNvPr id="17412" name="Rectangle 1027"/>
          <p:cNvSpPr>
            <a:spLocks noChangeArrowheads="1"/>
          </p:cNvSpPr>
          <p:nvPr/>
        </p:nvSpPr>
        <p:spPr bwMode="auto">
          <a:xfrm>
            <a:off x="922338" y="1549400"/>
            <a:ext cx="4911725" cy="4049713"/>
          </a:xfrm>
          <a:prstGeom prst="rect">
            <a:avLst/>
          </a:prstGeom>
          <a:solidFill>
            <a:srgbClr val="E3E3E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17413" name="Rectangle 1028"/>
          <p:cNvSpPr>
            <a:spLocks noChangeArrowheads="1"/>
          </p:cNvSpPr>
          <p:nvPr/>
        </p:nvSpPr>
        <p:spPr bwMode="auto">
          <a:xfrm>
            <a:off x="922338" y="1549400"/>
            <a:ext cx="4911725" cy="4049713"/>
          </a:xfrm>
          <a:prstGeom prst="rect">
            <a:avLst/>
          </a:prstGeom>
          <a:noFill/>
          <a:ln w="2381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17414" name="Line 1029"/>
          <p:cNvSpPr>
            <a:spLocks noChangeShapeType="1"/>
          </p:cNvSpPr>
          <p:nvPr/>
        </p:nvSpPr>
        <p:spPr bwMode="auto">
          <a:xfrm>
            <a:off x="922338" y="1549400"/>
            <a:ext cx="1587" cy="4049713"/>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5" name="Line 1030"/>
          <p:cNvSpPr>
            <a:spLocks noChangeShapeType="1"/>
          </p:cNvSpPr>
          <p:nvPr/>
        </p:nvSpPr>
        <p:spPr bwMode="auto">
          <a:xfrm>
            <a:off x="887413" y="5599113"/>
            <a:ext cx="71437" cy="1587"/>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6" name="Line 1031"/>
          <p:cNvSpPr>
            <a:spLocks noChangeShapeType="1"/>
          </p:cNvSpPr>
          <p:nvPr/>
        </p:nvSpPr>
        <p:spPr bwMode="auto">
          <a:xfrm>
            <a:off x="887413" y="4787900"/>
            <a:ext cx="71437" cy="1588"/>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7" name="Line 1032"/>
          <p:cNvSpPr>
            <a:spLocks noChangeShapeType="1"/>
          </p:cNvSpPr>
          <p:nvPr/>
        </p:nvSpPr>
        <p:spPr bwMode="auto">
          <a:xfrm>
            <a:off x="887413" y="3979863"/>
            <a:ext cx="71437" cy="1587"/>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8" name="Line 1033"/>
          <p:cNvSpPr>
            <a:spLocks noChangeShapeType="1"/>
          </p:cNvSpPr>
          <p:nvPr/>
        </p:nvSpPr>
        <p:spPr bwMode="auto">
          <a:xfrm>
            <a:off x="887413" y="3168650"/>
            <a:ext cx="71437" cy="1588"/>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9" name="Line 1034"/>
          <p:cNvSpPr>
            <a:spLocks noChangeShapeType="1"/>
          </p:cNvSpPr>
          <p:nvPr/>
        </p:nvSpPr>
        <p:spPr bwMode="auto">
          <a:xfrm>
            <a:off x="887413" y="2360613"/>
            <a:ext cx="71437" cy="1587"/>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20" name="Line 1035"/>
          <p:cNvSpPr>
            <a:spLocks noChangeShapeType="1"/>
          </p:cNvSpPr>
          <p:nvPr/>
        </p:nvSpPr>
        <p:spPr bwMode="auto">
          <a:xfrm>
            <a:off x="887413" y="1549400"/>
            <a:ext cx="71437" cy="1588"/>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21" name="Line 1036"/>
          <p:cNvSpPr>
            <a:spLocks noChangeShapeType="1"/>
          </p:cNvSpPr>
          <p:nvPr/>
        </p:nvSpPr>
        <p:spPr bwMode="auto">
          <a:xfrm>
            <a:off x="922338" y="5599113"/>
            <a:ext cx="4911725" cy="1587"/>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22" name="Line 1037"/>
          <p:cNvSpPr>
            <a:spLocks noChangeShapeType="1"/>
          </p:cNvSpPr>
          <p:nvPr/>
        </p:nvSpPr>
        <p:spPr bwMode="auto">
          <a:xfrm flipV="1">
            <a:off x="922338" y="5554663"/>
            <a:ext cx="1587" cy="88900"/>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23" name="Line 1038"/>
          <p:cNvSpPr>
            <a:spLocks noChangeShapeType="1"/>
          </p:cNvSpPr>
          <p:nvPr/>
        </p:nvSpPr>
        <p:spPr bwMode="auto">
          <a:xfrm flipV="1">
            <a:off x="1536700" y="5554663"/>
            <a:ext cx="1588" cy="88900"/>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24" name="Line 1039"/>
          <p:cNvSpPr>
            <a:spLocks noChangeShapeType="1"/>
          </p:cNvSpPr>
          <p:nvPr/>
        </p:nvSpPr>
        <p:spPr bwMode="auto">
          <a:xfrm flipV="1">
            <a:off x="2149475" y="5554663"/>
            <a:ext cx="1588" cy="88900"/>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25" name="Line 1040"/>
          <p:cNvSpPr>
            <a:spLocks noChangeShapeType="1"/>
          </p:cNvSpPr>
          <p:nvPr/>
        </p:nvSpPr>
        <p:spPr bwMode="auto">
          <a:xfrm flipV="1">
            <a:off x="2762250" y="5554663"/>
            <a:ext cx="1588" cy="88900"/>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26" name="Line 1041"/>
          <p:cNvSpPr>
            <a:spLocks noChangeShapeType="1"/>
          </p:cNvSpPr>
          <p:nvPr/>
        </p:nvSpPr>
        <p:spPr bwMode="auto">
          <a:xfrm flipV="1">
            <a:off x="3381375" y="5554663"/>
            <a:ext cx="1588" cy="88900"/>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27" name="Line 1042"/>
          <p:cNvSpPr>
            <a:spLocks noChangeShapeType="1"/>
          </p:cNvSpPr>
          <p:nvPr/>
        </p:nvSpPr>
        <p:spPr bwMode="auto">
          <a:xfrm flipV="1">
            <a:off x="3994150" y="5554663"/>
            <a:ext cx="1588" cy="88900"/>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28" name="Line 1043"/>
          <p:cNvSpPr>
            <a:spLocks noChangeShapeType="1"/>
          </p:cNvSpPr>
          <p:nvPr/>
        </p:nvSpPr>
        <p:spPr bwMode="auto">
          <a:xfrm flipV="1">
            <a:off x="4606925" y="5554663"/>
            <a:ext cx="1588" cy="88900"/>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29" name="Line 1044"/>
          <p:cNvSpPr>
            <a:spLocks noChangeShapeType="1"/>
          </p:cNvSpPr>
          <p:nvPr/>
        </p:nvSpPr>
        <p:spPr bwMode="auto">
          <a:xfrm flipV="1">
            <a:off x="5219700" y="5554663"/>
            <a:ext cx="1588" cy="88900"/>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30" name="Line 1045"/>
          <p:cNvSpPr>
            <a:spLocks noChangeShapeType="1"/>
          </p:cNvSpPr>
          <p:nvPr/>
        </p:nvSpPr>
        <p:spPr bwMode="auto">
          <a:xfrm flipV="1">
            <a:off x="5834063" y="5554663"/>
            <a:ext cx="1587" cy="88900"/>
          </a:xfrm>
          <a:prstGeom prst="line">
            <a:avLst/>
          </a:prstGeom>
          <a:noFill/>
          <a:ln w="238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31" name="Rectangle 1046"/>
          <p:cNvSpPr>
            <a:spLocks noChangeArrowheads="1"/>
          </p:cNvSpPr>
          <p:nvPr/>
        </p:nvSpPr>
        <p:spPr bwMode="auto">
          <a:xfrm>
            <a:off x="1571625" y="4889500"/>
            <a:ext cx="60325" cy="666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17432" name="Line 1047"/>
          <p:cNvSpPr>
            <a:spLocks noChangeShapeType="1"/>
          </p:cNvSpPr>
          <p:nvPr/>
        </p:nvSpPr>
        <p:spPr bwMode="auto">
          <a:xfrm flipV="1">
            <a:off x="1595438" y="4892675"/>
            <a:ext cx="1587" cy="26988"/>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33" name="Line 1048"/>
          <p:cNvSpPr>
            <a:spLocks noChangeShapeType="1"/>
          </p:cNvSpPr>
          <p:nvPr/>
        </p:nvSpPr>
        <p:spPr bwMode="auto">
          <a:xfrm>
            <a:off x="1595438" y="4919663"/>
            <a:ext cx="1587" cy="2540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34" name="Line 1049"/>
          <p:cNvSpPr>
            <a:spLocks noChangeShapeType="1"/>
          </p:cNvSpPr>
          <p:nvPr/>
        </p:nvSpPr>
        <p:spPr bwMode="auto">
          <a:xfrm flipH="1">
            <a:off x="1577975" y="4919663"/>
            <a:ext cx="17463" cy="158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35" name="Line 1050"/>
          <p:cNvSpPr>
            <a:spLocks noChangeShapeType="1"/>
          </p:cNvSpPr>
          <p:nvPr/>
        </p:nvSpPr>
        <p:spPr bwMode="auto">
          <a:xfrm>
            <a:off x="1595438" y="4919663"/>
            <a:ext cx="17462" cy="158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36" name="Rectangle 1051"/>
          <p:cNvSpPr>
            <a:spLocks noChangeArrowheads="1"/>
          </p:cNvSpPr>
          <p:nvPr/>
        </p:nvSpPr>
        <p:spPr bwMode="auto">
          <a:xfrm>
            <a:off x="1755775" y="4433888"/>
            <a:ext cx="60325" cy="682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17437" name="Line 1052"/>
          <p:cNvSpPr>
            <a:spLocks noChangeShapeType="1"/>
          </p:cNvSpPr>
          <p:nvPr/>
        </p:nvSpPr>
        <p:spPr bwMode="auto">
          <a:xfrm flipV="1">
            <a:off x="1779588" y="4438650"/>
            <a:ext cx="1587" cy="2540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38" name="Line 1053"/>
          <p:cNvSpPr>
            <a:spLocks noChangeShapeType="1"/>
          </p:cNvSpPr>
          <p:nvPr/>
        </p:nvSpPr>
        <p:spPr bwMode="auto">
          <a:xfrm>
            <a:off x="1779588" y="4464050"/>
            <a:ext cx="1587" cy="26988"/>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39" name="Line 1054"/>
          <p:cNvSpPr>
            <a:spLocks noChangeShapeType="1"/>
          </p:cNvSpPr>
          <p:nvPr/>
        </p:nvSpPr>
        <p:spPr bwMode="auto">
          <a:xfrm flipH="1">
            <a:off x="1762125" y="4464050"/>
            <a:ext cx="17463" cy="1588"/>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40" name="Line 1055"/>
          <p:cNvSpPr>
            <a:spLocks noChangeShapeType="1"/>
          </p:cNvSpPr>
          <p:nvPr/>
        </p:nvSpPr>
        <p:spPr bwMode="auto">
          <a:xfrm>
            <a:off x="1779588" y="4464050"/>
            <a:ext cx="19050" cy="1588"/>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41" name="Rectangle 1056"/>
          <p:cNvSpPr>
            <a:spLocks noChangeArrowheads="1"/>
          </p:cNvSpPr>
          <p:nvPr/>
        </p:nvSpPr>
        <p:spPr bwMode="auto">
          <a:xfrm>
            <a:off x="2863850" y="2816225"/>
            <a:ext cx="58738" cy="666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17442" name="Line 1057"/>
          <p:cNvSpPr>
            <a:spLocks noChangeShapeType="1"/>
          </p:cNvSpPr>
          <p:nvPr/>
        </p:nvSpPr>
        <p:spPr bwMode="auto">
          <a:xfrm flipV="1">
            <a:off x="2887663" y="2819400"/>
            <a:ext cx="1587" cy="26988"/>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43" name="Line 1058"/>
          <p:cNvSpPr>
            <a:spLocks noChangeShapeType="1"/>
          </p:cNvSpPr>
          <p:nvPr/>
        </p:nvSpPr>
        <p:spPr bwMode="auto">
          <a:xfrm>
            <a:off x="2887663" y="2846388"/>
            <a:ext cx="1587" cy="2540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44" name="Line 1059"/>
          <p:cNvSpPr>
            <a:spLocks noChangeShapeType="1"/>
          </p:cNvSpPr>
          <p:nvPr/>
        </p:nvSpPr>
        <p:spPr bwMode="auto">
          <a:xfrm flipH="1">
            <a:off x="2868613" y="2846388"/>
            <a:ext cx="19050" cy="158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45" name="Line 1060"/>
          <p:cNvSpPr>
            <a:spLocks noChangeShapeType="1"/>
          </p:cNvSpPr>
          <p:nvPr/>
        </p:nvSpPr>
        <p:spPr bwMode="auto">
          <a:xfrm>
            <a:off x="2887663" y="2846388"/>
            <a:ext cx="17462" cy="158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46" name="Rectangle 1061"/>
          <p:cNvSpPr>
            <a:spLocks noChangeArrowheads="1"/>
          </p:cNvSpPr>
          <p:nvPr/>
        </p:nvSpPr>
        <p:spPr bwMode="auto">
          <a:xfrm>
            <a:off x="4030663" y="2654300"/>
            <a:ext cx="58737" cy="682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17447" name="Line 1062"/>
          <p:cNvSpPr>
            <a:spLocks noChangeShapeType="1"/>
          </p:cNvSpPr>
          <p:nvPr/>
        </p:nvSpPr>
        <p:spPr bwMode="auto">
          <a:xfrm flipV="1">
            <a:off x="4054475" y="2657475"/>
            <a:ext cx="1588" cy="26988"/>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48" name="Line 1063"/>
          <p:cNvSpPr>
            <a:spLocks noChangeShapeType="1"/>
          </p:cNvSpPr>
          <p:nvPr/>
        </p:nvSpPr>
        <p:spPr bwMode="auto">
          <a:xfrm>
            <a:off x="4054475" y="2684463"/>
            <a:ext cx="1588" cy="2540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49" name="Line 1064"/>
          <p:cNvSpPr>
            <a:spLocks noChangeShapeType="1"/>
          </p:cNvSpPr>
          <p:nvPr/>
        </p:nvSpPr>
        <p:spPr bwMode="auto">
          <a:xfrm flipH="1">
            <a:off x="4035425" y="2684463"/>
            <a:ext cx="19050" cy="158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50" name="Line 1065"/>
          <p:cNvSpPr>
            <a:spLocks noChangeShapeType="1"/>
          </p:cNvSpPr>
          <p:nvPr/>
        </p:nvSpPr>
        <p:spPr bwMode="auto">
          <a:xfrm>
            <a:off x="4054475" y="2684463"/>
            <a:ext cx="17463" cy="158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51" name="Rectangle 1066"/>
          <p:cNvSpPr>
            <a:spLocks noChangeArrowheads="1"/>
          </p:cNvSpPr>
          <p:nvPr/>
        </p:nvSpPr>
        <p:spPr bwMode="auto">
          <a:xfrm>
            <a:off x="4273550" y="2409825"/>
            <a:ext cx="60325" cy="682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17452" name="Line 1067"/>
          <p:cNvSpPr>
            <a:spLocks noChangeShapeType="1"/>
          </p:cNvSpPr>
          <p:nvPr/>
        </p:nvSpPr>
        <p:spPr bwMode="auto">
          <a:xfrm flipV="1">
            <a:off x="4297363" y="2414588"/>
            <a:ext cx="1587" cy="2540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53" name="Line 1068"/>
          <p:cNvSpPr>
            <a:spLocks noChangeShapeType="1"/>
          </p:cNvSpPr>
          <p:nvPr/>
        </p:nvSpPr>
        <p:spPr bwMode="auto">
          <a:xfrm>
            <a:off x="4297363" y="2439988"/>
            <a:ext cx="1587" cy="2698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54" name="Line 1069"/>
          <p:cNvSpPr>
            <a:spLocks noChangeShapeType="1"/>
          </p:cNvSpPr>
          <p:nvPr/>
        </p:nvSpPr>
        <p:spPr bwMode="auto">
          <a:xfrm flipH="1">
            <a:off x="4279900" y="2439988"/>
            <a:ext cx="17463" cy="158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55" name="Line 1070"/>
          <p:cNvSpPr>
            <a:spLocks noChangeShapeType="1"/>
          </p:cNvSpPr>
          <p:nvPr/>
        </p:nvSpPr>
        <p:spPr bwMode="auto">
          <a:xfrm>
            <a:off x="4297363" y="2439988"/>
            <a:ext cx="17462" cy="158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56" name="Rectangle 1071"/>
          <p:cNvSpPr>
            <a:spLocks noChangeArrowheads="1"/>
          </p:cNvSpPr>
          <p:nvPr/>
        </p:nvSpPr>
        <p:spPr bwMode="auto">
          <a:xfrm>
            <a:off x="5500688" y="2087563"/>
            <a:ext cx="58737" cy="666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17457" name="Line 1072"/>
          <p:cNvSpPr>
            <a:spLocks noChangeShapeType="1"/>
          </p:cNvSpPr>
          <p:nvPr/>
        </p:nvSpPr>
        <p:spPr bwMode="auto">
          <a:xfrm flipV="1">
            <a:off x="5524500" y="2090738"/>
            <a:ext cx="1588" cy="2698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58" name="Line 1073"/>
          <p:cNvSpPr>
            <a:spLocks noChangeShapeType="1"/>
          </p:cNvSpPr>
          <p:nvPr/>
        </p:nvSpPr>
        <p:spPr bwMode="auto">
          <a:xfrm>
            <a:off x="5524500" y="2117725"/>
            <a:ext cx="1588" cy="2540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59" name="Line 1074"/>
          <p:cNvSpPr>
            <a:spLocks noChangeShapeType="1"/>
          </p:cNvSpPr>
          <p:nvPr/>
        </p:nvSpPr>
        <p:spPr bwMode="auto">
          <a:xfrm flipH="1">
            <a:off x="5505450" y="2117725"/>
            <a:ext cx="19050" cy="1588"/>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60" name="Line 1075"/>
          <p:cNvSpPr>
            <a:spLocks noChangeShapeType="1"/>
          </p:cNvSpPr>
          <p:nvPr/>
        </p:nvSpPr>
        <p:spPr bwMode="auto">
          <a:xfrm>
            <a:off x="5524500" y="2117725"/>
            <a:ext cx="17463" cy="1588"/>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61" name="Rectangle 1076"/>
          <p:cNvSpPr>
            <a:spLocks noChangeArrowheads="1"/>
          </p:cNvSpPr>
          <p:nvPr/>
        </p:nvSpPr>
        <p:spPr bwMode="auto">
          <a:xfrm>
            <a:off x="768350" y="5516563"/>
            <a:ext cx="984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1400">
                <a:solidFill>
                  <a:schemeClr val="tx1"/>
                </a:solidFill>
                <a:latin typeface="Arial" pitchFamily="34" charset="0"/>
              </a:rPr>
              <a:t>0</a:t>
            </a:r>
            <a:endParaRPr lang="en-US" altLang="en-US" sz="4400">
              <a:solidFill>
                <a:schemeClr val="tx1"/>
              </a:solidFill>
            </a:endParaRPr>
          </a:p>
        </p:txBody>
      </p:sp>
      <p:sp>
        <p:nvSpPr>
          <p:cNvPr id="17462" name="Rectangle 1077"/>
          <p:cNvSpPr>
            <a:spLocks noChangeArrowheads="1"/>
          </p:cNvSpPr>
          <p:nvPr/>
        </p:nvSpPr>
        <p:spPr bwMode="auto">
          <a:xfrm>
            <a:off x="768350" y="4705350"/>
            <a:ext cx="984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1400">
                <a:solidFill>
                  <a:schemeClr val="tx1"/>
                </a:solidFill>
                <a:latin typeface="Arial" pitchFamily="34" charset="0"/>
              </a:rPr>
              <a:t>5</a:t>
            </a:r>
            <a:endParaRPr lang="en-US" altLang="en-US" sz="4400">
              <a:solidFill>
                <a:schemeClr val="tx1"/>
              </a:solidFill>
            </a:endParaRPr>
          </a:p>
        </p:txBody>
      </p:sp>
      <p:sp>
        <p:nvSpPr>
          <p:cNvPr id="17463" name="Rectangle 1078"/>
          <p:cNvSpPr>
            <a:spLocks noChangeArrowheads="1"/>
          </p:cNvSpPr>
          <p:nvPr/>
        </p:nvSpPr>
        <p:spPr bwMode="auto">
          <a:xfrm>
            <a:off x="703263" y="3897313"/>
            <a:ext cx="1968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1400">
                <a:solidFill>
                  <a:schemeClr val="tx1"/>
                </a:solidFill>
                <a:latin typeface="Arial" pitchFamily="34" charset="0"/>
              </a:rPr>
              <a:t>10</a:t>
            </a:r>
            <a:endParaRPr lang="en-US" altLang="en-US" sz="4400">
              <a:solidFill>
                <a:schemeClr val="tx1"/>
              </a:solidFill>
            </a:endParaRPr>
          </a:p>
        </p:txBody>
      </p:sp>
      <p:sp>
        <p:nvSpPr>
          <p:cNvPr id="17464" name="Rectangle 1079"/>
          <p:cNvSpPr>
            <a:spLocks noChangeArrowheads="1"/>
          </p:cNvSpPr>
          <p:nvPr/>
        </p:nvSpPr>
        <p:spPr bwMode="auto">
          <a:xfrm>
            <a:off x="703263" y="3086100"/>
            <a:ext cx="1968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1400">
                <a:solidFill>
                  <a:schemeClr val="tx1"/>
                </a:solidFill>
                <a:latin typeface="Arial" pitchFamily="34" charset="0"/>
              </a:rPr>
              <a:t>15</a:t>
            </a:r>
            <a:endParaRPr lang="en-US" altLang="en-US" sz="4400">
              <a:solidFill>
                <a:schemeClr val="tx1"/>
              </a:solidFill>
            </a:endParaRPr>
          </a:p>
        </p:txBody>
      </p:sp>
      <p:sp>
        <p:nvSpPr>
          <p:cNvPr id="17465" name="Rectangle 1080"/>
          <p:cNvSpPr>
            <a:spLocks noChangeArrowheads="1"/>
          </p:cNvSpPr>
          <p:nvPr/>
        </p:nvSpPr>
        <p:spPr bwMode="auto">
          <a:xfrm>
            <a:off x="703263" y="2278063"/>
            <a:ext cx="1968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1400">
                <a:solidFill>
                  <a:schemeClr val="tx1"/>
                </a:solidFill>
                <a:latin typeface="Arial" pitchFamily="34" charset="0"/>
              </a:rPr>
              <a:t>20</a:t>
            </a:r>
            <a:endParaRPr lang="en-US" altLang="en-US" sz="4400">
              <a:solidFill>
                <a:schemeClr val="tx1"/>
              </a:solidFill>
            </a:endParaRPr>
          </a:p>
        </p:txBody>
      </p:sp>
      <p:sp>
        <p:nvSpPr>
          <p:cNvPr id="17466" name="Rectangle 1081"/>
          <p:cNvSpPr>
            <a:spLocks noChangeArrowheads="1"/>
          </p:cNvSpPr>
          <p:nvPr/>
        </p:nvSpPr>
        <p:spPr bwMode="auto">
          <a:xfrm>
            <a:off x="703263" y="1466850"/>
            <a:ext cx="1968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1400">
                <a:solidFill>
                  <a:schemeClr val="tx1"/>
                </a:solidFill>
                <a:latin typeface="Arial" pitchFamily="34" charset="0"/>
              </a:rPr>
              <a:t>25</a:t>
            </a:r>
            <a:endParaRPr lang="en-US" altLang="en-US" sz="4400">
              <a:solidFill>
                <a:schemeClr val="tx1"/>
              </a:solidFill>
            </a:endParaRPr>
          </a:p>
        </p:txBody>
      </p:sp>
      <p:sp>
        <p:nvSpPr>
          <p:cNvPr id="17467" name="Rectangle 1082"/>
          <p:cNvSpPr>
            <a:spLocks noChangeArrowheads="1"/>
          </p:cNvSpPr>
          <p:nvPr/>
        </p:nvSpPr>
        <p:spPr bwMode="auto">
          <a:xfrm>
            <a:off x="792163" y="5678488"/>
            <a:ext cx="3937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1400">
                <a:solidFill>
                  <a:schemeClr val="tx1"/>
                </a:solidFill>
                <a:latin typeface="Arial" pitchFamily="34" charset="0"/>
              </a:rPr>
              <a:t>1900</a:t>
            </a:r>
            <a:endParaRPr lang="en-US" altLang="en-US" sz="4400">
              <a:solidFill>
                <a:schemeClr val="tx1"/>
              </a:solidFill>
            </a:endParaRPr>
          </a:p>
        </p:txBody>
      </p:sp>
      <p:sp>
        <p:nvSpPr>
          <p:cNvPr id="17468" name="Rectangle 1083"/>
          <p:cNvSpPr>
            <a:spLocks noChangeArrowheads="1"/>
          </p:cNvSpPr>
          <p:nvPr/>
        </p:nvSpPr>
        <p:spPr bwMode="auto">
          <a:xfrm>
            <a:off x="1404938" y="5678488"/>
            <a:ext cx="3937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1400">
                <a:solidFill>
                  <a:schemeClr val="tx1"/>
                </a:solidFill>
                <a:latin typeface="Arial" pitchFamily="34" charset="0"/>
              </a:rPr>
              <a:t>1910</a:t>
            </a:r>
            <a:endParaRPr lang="en-US" altLang="en-US" sz="4400">
              <a:solidFill>
                <a:schemeClr val="tx1"/>
              </a:solidFill>
            </a:endParaRPr>
          </a:p>
        </p:txBody>
      </p:sp>
      <p:sp>
        <p:nvSpPr>
          <p:cNvPr id="17469" name="Rectangle 1084"/>
          <p:cNvSpPr>
            <a:spLocks noChangeArrowheads="1"/>
          </p:cNvSpPr>
          <p:nvPr/>
        </p:nvSpPr>
        <p:spPr bwMode="auto">
          <a:xfrm>
            <a:off x="2017713" y="5678488"/>
            <a:ext cx="3937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1400">
                <a:solidFill>
                  <a:schemeClr val="tx1"/>
                </a:solidFill>
                <a:latin typeface="Arial" pitchFamily="34" charset="0"/>
              </a:rPr>
              <a:t>1920</a:t>
            </a:r>
            <a:endParaRPr lang="en-US" altLang="en-US" sz="4400">
              <a:solidFill>
                <a:schemeClr val="tx1"/>
              </a:solidFill>
            </a:endParaRPr>
          </a:p>
        </p:txBody>
      </p:sp>
      <p:sp>
        <p:nvSpPr>
          <p:cNvPr id="17470" name="Rectangle 1085"/>
          <p:cNvSpPr>
            <a:spLocks noChangeArrowheads="1"/>
          </p:cNvSpPr>
          <p:nvPr/>
        </p:nvSpPr>
        <p:spPr bwMode="auto">
          <a:xfrm>
            <a:off x="2630488" y="5678488"/>
            <a:ext cx="3937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1400">
                <a:solidFill>
                  <a:schemeClr val="tx1"/>
                </a:solidFill>
                <a:latin typeface="Arial" pitchFamily="34" charset="0"/>
              </a:rPr>
              <a:t>1930</a:t>
            </a:r>
            <a:endParaRPr lang="en-US" altLang="en-US" sz="4400">
              <a:solidFill>
                <a:schemeClr val="tx1"/>
              </a:solidFill>
            </a:endParaRPr>
          </a:p>
        </p:txBody>
      </p:sp>
      <p:sp>
        <p:nvSpPr>
          <p:cNvPr id="17471" name="Rectangle 1086"/>
          <p:cNvSpPr>
            <a:spLocks noChangeArrowheads="1"/>
          </p:cNvSpPr>
          <p:nvPr/>
        </p:nvSpPr>
        <p:spPr bwMode="auto">
          <a:xfrm>
            <a:off x="3249613" y="5678488"/>
            <a:ext cx="3937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1400">
                <a:solidFill>
                  <a:schemeClr val="tx1"/>
                </a:solidFill>
                <a:latin typeface="Arial" pitchFamily="34" charset="0"/>
              </a:rPr>
              <a:t>1940</a:t>
            </a:r>
            <a:endParaRPr lang="en-US" altLang="en-US" sz="4400">
              <a:solidFill>
                <a:schemeClr val="tx1"/>
              </a:solidFill>
            </a:endParaRPr>
          </a:p>
        </p:txBody>
      </p:sp>
      <p:sp>
        <p:nvSpPr>
          <p:cNvPr id="17472" name="Rectangle 1087"/>
          <p:cNvSpPr>
            <a:spLocks noChangeArrowheads="1"/>
          </p:cNvSpPr>
          <p:nvPr/>
        </p:nvSpPr>
        <p:spPr bwMode="auto">
          <a:xfrm>
            <a:off x="3863975" y="5678488"/>
            <a:ext cx="3937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1400">
                <a:solidFill>
                  <a:schemeClr val="tx1"/>
                </a:solidFill>
                <a:latin typeface="Arial" pitchFamily="34" charset="0"/>
              </a:rPr>
              <a:t>1950</a:t>
            </a:r>
            <a:endParaRPr lang="en-US" altLang="en-US" sz="4400">
              <a:solidFill>
                <a:schemeClr val="tx1"/>
              </a:solidFill>
            </a:endParaRPr>
          </a:p>
        </p:txBody>
      </p:sp>
      <p:sp>
        <p:nvSpPr>
          <p:cNvPr id="17473" name="Rectangle 1088"/>
          <p:cNvSpPr>
            <a:spLocks noChangeArrowheads="1"/>
          </p:cNvSpPr>
          <p:nvPr/>
        </p:nvSpPr>
        <p:spPr bwMode="auto">
          <a:xfrm>
            <a:off x="4476750" y="5678488"/>
            <a:ext cx="3937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1400">
                <a:solidFill>
                  <a:schemeClr val="tx1"/>
                </a:solidFill>
                <a:latin typeface="Arial" pitchFamily="34" charset="0"/>
              </a:rPr>
              <a:t>1960</a:t>
            </a:r>
            <a:endParaRPr lang="en-US" altLang="en-US" sz="4400">
              <a:solidFill>
                <a:schemeClr val="tx1"/>
              </a:solidFill>
            </a:endParaRPr>
          </a:p>
        </p:txBody>
      </p:sp>
      <p:sp>
        <p:nvSpPr>
          <p:cNvPr id="17474" name="Rectangle 1089"/>
          <p:cNvSpPr>
            <a:spLocks noChangeArrowheads="1"/>
          </p:cNvSpPr>
          <p:nvPr/>
        </p:nvSpPr>
        <p:spPr bwMode="auto">
          <a:xfrm>
            <a:off x="5089525" y="5678488"/>
            <a:ext cx="3937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1400">
                <a:solidFill>
                  <a:schemeClr val="tx1"/>
                </a:solidFill>
                <a:latin typeface="Arial" pitchFamily="34" charset="0"/>
              </a:rPr>
              <a:t>1970</a:t>
            </a:r>
            <a:endParaRPr lang="en-US" altLang="en-US" sz="4400">
              <a:solidFill>
                <a:schemeClr val="tx1"/>
              </a:solidFill>
            </a:endParaRPr>
          </a:p>
        </p:txBody>
      </p:sp>
      <p:sp>
        <p:nvSpPr>
          <p:cNvPr id="17475" name="Rectangle 1090"/>
          <p:cNvSpPr>
            <a:spLocks noChangeArrowheads="1"/>
          </p:cNvSpPr>
          <p:nvPr/>
        </p:nvSpPr>
        <p:spPr bwMode="auto">
          <a:xfrm>
            <a:off x="5702300" y="5678488"/>
            <a:ext cx="3937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1400">
                <a:solidFill>
                  <a:schemeClr val="tx1"/>
                </a:solidFill>
                <a:latin typeface="Arial" pitchFamily="34" charset="0"/>
              </a:rPr>
              <a:t>1980</a:t>
            </a:r>
            <a:endParaRPr lang="en-US" altLang="en-US" sz="4400">
              <a:solidFill>
                <a:schemeClr val="tx1"/>
              </a:solidFill>
            </a:endParaRPr>
          </a:p>
        </p:txBody>
      </p:sp>
      <p:sp>
        <p:nvSpPr>
          <p:cNvPr id="17476" name="Rectangle 1092"/>
          <p:cNvSpPr>
            <a:spLocks noChangeArrowheads="1"/>
          </p:cNvSpPr>
          <p:nvPr/>
        </p:nvSpPr>
        <p:spPr bwMode="auto">
          <a:xfrm rot="-5400000">
            <a:off x="-246062" y="3309938"/>
            <a:ext cx="1668462"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1700">
                <a:solidFill>
                  <a:schemeClr val="tx1"/>
                </a:solidFill>
                <a:latin typeface="Arial" pitchFamily="34" charset="0"/>
              </a:rPr>
              <a:t>Temperature (K)</a:t>
            </a:r>
            <a:endParaRPr lang="en-US" altLang="en-US" sz="4400">
              <a:solidFill>
                <a:schemeClr val="tx1"/>
              </a:solidFill>
            </a:endParaRPr>
          </a:p>
        </p:txBody>
      </p:sp>
      <p:sp>
        <p:nvSpPr>
          <p:cNvPr id="17477" name="Rectangle 1093"/>
          <p:cNvSpPr>
            <a:spLocks noChangeArrowheads="1"/>
          </p:cNvSpPr>
          <p:nvPr/>
        </p:nvSpPr>
        <p:spPr bwMode="auto">
          <a:xfrm>
            <a:off x="1276350" y="4935538"/>
            <a:ext cx="563563" cy="398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8257" tIns="69130" rIns="138257" bIns="69130">
            <a:spAutoFit/>
          </a:bodyPr>
          <a:lstStyle>
            <a:lvl1pPr defTabSz="977900">
              <a:defRPr sz="3600" b="1">
                <a:solidFill>
                  <a:srgbClr val="00CC99"/>
                </a:solidFill>
                <a:latin typeface="Times New Roman" pitchFamily="18" charset="0"/>
              </a:defRPr>
            </a:lvl1pPr>
            <a:lvl2pPr marL="742950" indent="-285750" defTabSz="977900">
              <a:defRPr sz="3600" b="1">
                <a:solidFill>
                  <a:srgbClr val="00CC99"/>
                </a:solidFill>
                <a:latin typeface="Times New Roman" pitchFamily="18" charset="0"/>
              </a:defRPr>
            </a:lvl2pPr>
            <a:lvl3pPr marL="1143000" indent="-228600" defTabSz="977900">
              <a:defRPr sz="3600" b="1">
                <a:solidFill>
                  <a:srgbClr val="00CC99"/>
                </a:solidFill>
                <a:latin typeface="Times New Roman" pitchFamily="18" charset="0"/>
              </a:defRPr>
            </a:lvl3pPr>
            <a:lvl4pPr marL="1600200" indent="-228600" defTabSz="977900">
              <a:defRPr sz="3600" b="1">
                <a:solidFill>
                  <a:srgbClr val="00CC99"/>
                </a:solidFill>
                <a:latin typeface="Times New Roman" pitchFamily="18" charset="0"/>
              </a:defRPr>
            </a:lvl4pPr>
            <a:lvl5pPr marL="2057400" indent="-228600" defTabSz="977900">
              <a:defRPr sz="3600" b="1">
                <a:solidFill>
                  <a:srgbClr val="00CC99"/>
                </a:solidFill>
                <a:latin typeface="Times New Roman" pitchFamily="18" charset="0"/>
              </a:defRPr>
            </a:lvl5pPr>
            <a:lvl6pPr marL="2514600" indent="-228600" defTabSz="977900" eaLnBrk="0" fontAlgn="base" hangingPunct="0">
              <a:spcBef>
                <a:spcPct val="0"/>
              </a:spcBef>
              <a:spcAft>
                <a:spcPct val="0"/>
              </a:spcAft>
              <a:defRPr sz="3600" b="1">
                <a:solidFill>
                  <a:srgbClr val="00CC99"/>
                </a:solidFill>
                <a:latin typeface="Times New Roman" pitchFamily="18" charset="0"/>
              </a:defRPr>
            </a:lvl6pPr>
            <a:lvl7pPr marL="2971800" indent="-228600" defTabSz="977900" eaLnBrk="0" fontAlgn="base" hangingPunct="0">
              <a:spcBef>
                <a:spcPct val="0"/>
              </a:spcBef>
              <a:spcAft>
                <a:spcPct val="0"/>
              </a:spcAft>
              <a:defRPr sz="3600" b="1">
                <a:solidFill>
                  <a:srgbClr val="00CC99"/>
                </a:solidFill>
                <a:latin typeface="Times New Roman" pitchFamily="18" charset="0"/>
              </a:defRPr>
            </a:lvl7pPr>
            <a:lvl8pPr marL="3429000" indent="-228600" defTabSz="977900" eaLnBrk="0" fontAlgn="base" hangingPunct="0">
              <a:spcBef>
                <a:spcPct val="0"/>
              </a:spcBef>
              <a:spcAft>
                <a:spcPct val="0"/>
              </a:spcAft>
              <a:defRPr sz="3600" b="1">
                <a:solidFill>
                  <a:srgbClr val="00CC99"/>
                </a:solidFill>
                <a:latin typeface="Times New Roman" pitchFamily="18" charset="0"/>
              </a:defRPr>
            </a:lvl8pPr>
            <a:lvl9pPr marL="3886200" indent="-228600" defTabSz="977900" eaLnBrk="0" fontAlgn="base" hangingPunct="0">
              <a:spcBef>
                <a:spcPct val="0"/>
              </a:spcBef>
              <a:spcAft>
                <a:spcPct val="0"/>
              </a:spcAft>
              <a:defRPr sz="3600" b="1">
                <a:solidFill>
                  <a:srgbClr val="00CC99"/>
                </a:solidFill>
                <a:latin typeface="Times New Roman" pitchFamily="18" charset="0"/>
              </a:defRPr>
            </a:lvl9pPr>
          </a:lstStyle>
          <a:p>
            <a:r>
              <a:rPr lang="en-US" altLang="en-US" sz="1700">
                <a:solidFill>
                  <a:srgbClr val="000000"/>
                </a:solidFill>
                <a:latin typeface="Arial" pitchFamily="34" charset="0"/>
              </a:rPr>
              <a:t>Hg</a:t>
            </a:r>
          </a:p>
        </p:txBody>
      </p:sp>
      <p:sp>
        <p:nvSpPr>
          <p:cNvPr id="17478" name="Rectangle 1094"/>
          <p:cNvSpPr>
            <a:spLocks noChangeArrowheads="1"/>
          </p:cNvSpPr>
          <p:nvPr/>
        </p:nvSpPr>
        <p:spPr bwMode="auto">
          <a:xfrm>
            <a:off x="1846263" y="4316413"/>
            <a:ext cx="552450" cy="398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8257" tIns="69130" rIns="138257" bIns="69130">
            <a:spAutoFit/>
          </a:bodyPr>
          <a:lstStyle>
            <a:lvl1pPr defTabSz="977900">
              <a:defRPr sz="3600" b="1">
                <a:solidFill>
                  <a:srgbClr val="00CC99"/>
                </a:solidFill>
                <a:latin typeface="Times New Roman" pitchFamily="18" charset="0"/>
              </a:defRPr>
            </a:lvl1pPr>
            <a:lvl2pPr marL="742950" indent="-285750" defTabSz="977900">
              <a:defRPr sz="3600" b="1">
                <a:solidFill>
                  <a:srgbClr val="00CC99"/>
                </a:solidFill>
                <a:latin typeface="Times New Roman" pitchFamily="18" charset="0"/>
              </a:defRPr>
            </a:lvl2pPr>
            <a:lvl3pPr marL="1143000" indent="-228600" defTabSz="977900">
              <a:defRPr sz="3600" b="1">
                <a:solidFill>
                  <a:srgbClr val="00CC99"/>
                </a:solidFill>
                <a:latin typeface="Times New Roman" pitchFamily="18" charset="0"/>
              </a:defRPr>
            </a:lvl3pPr>
            <a:lvl4pPr marL="1600200" indent="-228600" defTabSz="977900">
              <a:defRPr sz="3600" b="1">
                <a:solidFill>
                  <a:srgbClr val="00CC99"/>
                </a:solidFill>
                <a:latin typeface="Times New Roman" pitchFamily="18" charset="0"/>
              </a:defRPr>
            </a:lvl4pPr>
            <a:lvl5pPr marL="2057400" indent="-228600" defTabSz="977900">
              <a:defRPr sz="3600" b="1">
                <a:solidFill>
                  <a:srgbClr val="00CC99"/>
                </a:solidFill>
                <a:latin typeface="Times New Roman" pitchFamily="18" charset="0"/>
              </a:defRPr>
            </a:lvl5pPr>
            <a:lvl6pPr marL="2514600" indent="-228600" defTabSz="977900" eaLnBrk="0" fontAlgn="base" hangingPunct="0">
              <a:spcBef>
                <a:spcPct val="0"/>
              </a:spcBef>
              <a:spcAft>
                <a:spcPct val="0"/>
              </a:spcAft>
              <a:defRPr sz="3600" b="1">
                <a:solidFill>
                  <a:srgbClr val="00CC99"/>
                </a:solidFill>
                <a:latin typeface="Times New Roman" pitchFamily="18" charset="0"/>
              </a:defRPr>
            </a:lvl6pPr>
            <a:lvl7pPr marL="2971800" indent="-228600" defTabSz="977900" eaLnBrk="0" fontAlgn="base" hangingPunct="0">
              <a:spcBef>
                <a:spcPct val="0"/>
              </a:spcBef>
              <a:spcAft>
                <a:spcPct val="0"/>
              </a:spcAft>
              <a:defRPr sz="3600" b="1">
                <a:solidFill>
                  <a:srgbClr val="00CC99"/>
                </a:solidFill>
                <a:latin typeface="Times New Roman" pitchFamily="18" charset="0"/>
              </a:defRPr>
            </a:lvl7pPr>
            <a:lvl8pPr marL="3429000" indent="-228600" defTabSz="977900" eaLnBrk="0" fontAlgn="base" hangingPunct="0">
              <a:spcBef>
                <a:spcPct val="0"/>
              </a:spcBef>
              <a:spcAft>
                <a:spcPct val="0"/>
              </a:spcAft>
              <a:defRPr sz="3600" b="1">
                <a:solidFill>
                  <a:srgbClr val="00CC99"/>
                </a:solidFill>
                <a:latin typeface="Times New Roman" pitchFamily="18" charset="0"/>
              </a:defRPr>
            </a:lvl8pPr>
            <a:lvl9pPr marL="3886200" indent="-228600" defTabSz="977900" eaLnBrk="0" fontAlgn="base" hangingPunct="0">
              <a:spcBef>
                <a:spcPct val="0"/>
              </a:spcBef>
              <a:spcAft>
                <a:spcPct val="0"/>
              </a:spcAft>
              <a:defRPr sz="3600" b="1">
                <a:solidFill>
                  <a:srgbClr val="00CC99"/>
                </a:solidFill>
                <a:latin typeface="Times New Roman" pitchFamily="18" charset="0"/>
              </a:defRPr>
            </a:lvl9pPr>
          </a:lstStyle>
          <a:p>
            <a:r>
              <a:rPr lang="en-US" altLang="en-US" sz="1700">
                <a:solidFill>
                  <a:srgbClr val="000000"/>
                </a:solidFill>
                <a:latin typeface="Arial" pitchFamily="34" charset="0"/>
              </a:rPr>
              <a:t>Pb</a:t>
            </a:r>
          </a:p>
        </p:txBody>
      </p:sp>
      <p:sp>
        <p:nvSpPr>
          <p:cNvPr id="17479" name="Rectangle 1095"/>
          <p:cNvSpPr>
            <a:spLocks noChangeArrowheads="1"/>
          </p:cNvSpPr>
          <p:nvPr/>
        </p:nvSpPr>
        <p:spPr bwMode="auto">
          <a:xfrm>
            <a:off x="2703513" y="2801938"/>
            <a:ext cx="719137" cy="398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8257" tIns="69130" rIns="138257" bIns="69130">
            <a:spAutoFit/>
          </a:bodyPr>
          <a:lstStyle>
            <a:lvl1pPr defTabSz="977900">
              <a:defRPr sz="3600" b="1">
                <a:solidFill>
                  <a:srgbClr val="00CC99"/>
                </a:solidFill>
                <a:latin typeface="Times New Roman" pitchFamily="18" charset="0"/>
              </a:defRPr>
            </a:lvl1pPr>
            <a:lvl2pPr marL="742950" indent="-285750" defTabSz="977900">
              <a:defRPr sz="3600" b="1">
                <a:solidFill>
                  <a:srgbClr val="00CC99"/>
                </a:solidFill>
                <a:latin typeface="Times New Roman" pitchFamily="18" charset="0"/>
              </a:defRPr>
            </a:lvl2pPr>
            <a:lvl3pPr marL="1143000" indent="-228600" defTabSz="977900">
              <a:defRPr sz="3600" b="1">
                <a:solidFill>
                  <a:srgbClr val="00CC99"/>
                </a:solidFill>
                <a:latin typeface="Times New Roman" pitchFamily="18" charset="0"/>
              </a:defRPr>
            </a:lvl3pPr>
            <a:lvl4pPr marL="1600200" indent="-228600" defTabSz="977900">
              <a:defRPr sz="3600" b="1">
                <a:solidFill>
                  <a:srgbClr val="00CC99"/>
                </a:solidFill>
                <a:latin typeface="Times New Roman" pitchFamily="18" charset="0"/>
              </a:defRPr>
            </a:lvl4pPr>
            <a:lvl5pPr marL="2057400" indent="-228600" defTabSz="977900">
              <a:defRPr sz="3600" b="1">
                <a:solidFill>
                  <a:srgbClr val="00CC99"/>
                </a:solidFill>
                <a:latin typeface="Times New Roman" pitchFamily="18" charset="0"/>
              </a:defRPr>
            </a:lvl5pPr>
            <a:lvl6pPr marL="2514600" indent="-228600" defTabSz="977900" eaLnBrk="0" fontAlgn="base" hangingPunct="0">
              <a:spcBef>
                <a:spcPct val="0"/>
              </a:spcBef>
              <a:spcAft>
                <a:spcPct val="0"/>
              </a:spcAft>
              <a:defRPr sz="3600" b="1">
                <a:solidFill>
                  <a:srgbClr val="00CC99"/>
                </a:solidFill>
                <a:latin typeface="Times New Roman" pitchFamily="18" charset="0"/>
              </a:defRPr>
            </a:lvl6pPr>
            <a:lvl7pPr marL="2971800" indent="-228600" defTabSz="977900" eaLnBrk="0" fontAlgn="base" hangingPunct="0">
              <a:spcBef>
                <a:spcPct val="0"/>
              </a:spcBef>
              <a:spcAft>
                <a:spcPct val="0"/>
              </a:spcAft>
              <a:defRPr sz="3600" b="1">
                <a:solidFill>
                  <a:srgbClr val="00CC99"/>
                </a:solidFill>
                <a:latin typeface="Times New Roman" pitchFamily="18" charset="0"/>
              </a:defRPr>
            </a:lvl7pPr>
            <a:lvl8pPr marL="3429000" indent="-228600" defTabSz="977900" eaLnBrk="0" fontAlgn="base" hangingPunct="0">
              <a:spcBef>
                <a:spcPct val="0"/>
              </a:spcBef>
              <a:spcAft>
                <a:spcPct val="0"/>
              </a:spcAft>
              <a:defRPr sz="3600" b="1">
                <a:solidFill>
                  <a:srgbClr val="00CC99"/>
                </a:solidFill>
                <a:latin typeface="Times New Roman" pitchFamily="18" charset="0"/>
              </a:defRPr>
            </a:lvl8pPr>
            <a:lvl9pPr marL="3886200" indent="-228600" defTabSz="977900" eaLnBrk="0" fontAlgn="base" hangingPunct="0">
              <a:spcBef>
                <a:spcPct val="0"/>
              </a:spcBef>
              <a:spcAft>
                <a:spcPct val="0"/>
              </a:spcAft>
              <a:defRPr sz="3600" b="1">
                <a:solidFill>
                  <a:srgbClr val="00CC99"/>
                </a:solidFill>
                <a:latin typeface="Times New Roman" pitchFamily="18" charset="0"/>
              </a:defRPr>
            </a:lvl9pPr>
          </a:lstStyle>
          <a:p>
            <a:r>
              <a:rPr lang="en-US" altLang="en-US" sz="1700">
                <a:solidFill>
                  <a:srgbClr val="000000"/>
                </a:solidFill>
                <a:latin typeface="Arial" pitchFamily="34" charset="0"/>
              </a:rPr>
              <a:t>NbN</a:t>
            </a:r>
          </a:p>
        </p:txBody>
      </p:sp>
      <p:sp>
        <p:nvSpPr>
          <p:cNvPr id="17480" name="Rectangle 1096"/>
          <p:cNvSpPr>
            <a:spLocks noChangeArrowheads="1"/>
          </p:cNvSpPr>
          <p:nvPr/>
        </p:nvSpPr>
        <p:spPr bwMode="auto">
          <a:xfrm>
            <a:off x="3673475" y="2725738"/>
            <a:ext cx="703263" cy="398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8257" tIns="69130" rIns="138257" bIns="69130">
            <a:spAutoFit/>
          </a:bodyPr>
          <a:lstStyle>
            <a:lvl1pPr defTabSz="977900">
              <a:defRPr sz="3600" b="1">
                <a:solidFill>
                  <a:srgbClr val="00CC99"/>
                </a:solidFill>
                <a:latin typeface="Times New Roman" pitchFamily="18" charset="0"/>
              </a:defRPr>
            </a:lvl1pPr>
            <a:lvl2pPr marL="742950" indent="-285750" defTabSz="977900">
              <a:defRPr sz="3600" b="1">
                <a:solidFill>
                  <a:srgbClr val="00CC99"/>
                </a:solidFill>
                <a:latin typeface="Times New Roman" pitchFamily="18" charset="0"/>
              </a:defRPr>
            </a:lvl2pPr>
            <a:lvl3pPr marL="1143000" indent="-228600" defTabSz="977900">
              <a:defRPr sz="3600" b="1">
                <a:solidFill>
                  <a:srgbClr val="00CC99"/>
                </a:solidFill>
                <a:latin typeface="Times New Roman" pitchFamily="18" charset="0"/>
              </a:defRPr>
            </a:lvl3pPr>
            <a:lvl4pPr marL="1600200" indent="-228600" defTabSz="977900">
              <a:defRPr sz="3600" b="1">
                <a:solidFill>
                  <a:srgbClr val="00CC99"/>
                </a:solidFill>
                <a:latin typeface="Times New Roman" pitchFamily="18" charset="0"/>
              </a:defRPr>
            </a:lvl4pPr>
            <a:lvl5pPr marL="2057400" indent="-228600" defTabSz="977900">
              <a:defRPr sz="3600" b="1">
                <a:solidFill>
                  <a:srgbClr val="00CC99"/>
                </a:solidFill>
                <a:latin typeface="Times New Roman" pitchFamily="18" charset="0"/>
              </a:defRPr>
            </a:lvl5pPr>
            <a:lvl6pPr marL="2514600" indent="-228600" defTabSz="977900" eaLnBrk="0" fontAlgn="base" hangingPunct="0">
              <a:spcBef>
                <a:spcPct val="0"/>
              </a:spcBef>
              <a:spcAft>
                <a:spcPct val="0"/>
              </a:spcAft>
              <a:defRPr sz="3600" b="1">
                <a:solidFill>
                  <a:srgbClr val="00CC99"/>
                </a:solidFill>
                <a:latin typeface="Times New Roman" pitchFamily="18" charset="0"/>
              </a:defRPr>
            </a:lvl6pPr>
            <a:lvl7pPr marL="2971800" indent="-228600" defTabSz="977900" eaLnBrk="0" fontAlgn="base" hangingPunct="0">
              <a:spcBef>
                <a:spcPct val="0"/>
              </a:spcBef>
              <a:spcAft>
                <a:spcPct val="0"/>
              </a:spcAft>
              <a:defRPr sz="3600" b="1">
                <a:solidFill>
                  <a:srgbClr val="00CC99"/>
                </a:solidFill>
                <a:latin typeface="Times New Roman" pitchFamily="18" charset="0"/>
              </a:defRPr>
            </a:lvl7pPr>
            <a:lvl8pPr marL="3429000" indent="-228600" defTabSz="977900" eaLnBrk="0" fontAlgn="base" hangingPunct="0">
              <a:spcBef>
                <a:spcPct val="0"/>
              </a:spcBef>
              <a:spcAft>
                <a:spcPct val="0"/>
              </a:spcAft>
              <a:defRPr sz="3600" b="1">
                <a:solidFill>
                  <a:srgbClr val="00CC99"/>
                </a:solidFill>
                <a:latin typeface="Times New Roman" pitchFamily="18" charset="0"/>
              </a:defRPr>
            </a:lvl8pPr>
            <a:lvl9pPr marL="3886200" indent="-228600" defTabSz="977900" eaLnBrk="0" fontAlgn="base" hangingPunct="0">
              <a:spcBef>
                <a:spcPct val="0"/>
              </a:spcBef>
              <a:spcAft>
                <a:spcPct val="0"/>
              </a:spcAft>
              <a:defRPr sz="3600" b="1">
                <a:solidFill>
                  <a:srgbClr val="00CC99"/>
                </a:solidFill>
                <a:latin typeface="Times New Roman" pitchFamily="18" charset="0"/>
              </a:defRPr>
            </a:lvl9pPr>
          </a:lstStyle>
          <a:p>
            <a:r>
              <a:rPr lang="en-US" altLang="en-US" sz="1700">
                <a:solidFill>
                  <a:srgbClr val="000000"/>
                </a:solidFill>
                <a:latin typeface="Arial" pitchFamily="34" charset="0"/>
              </a:rPr>
              <a:t>V</a:t>
            </a:r>
            <a:r>
              <a:rPr lang="en-US" altLang="en-US" sz="1700" baseline="-25000">
                <a:solidFill>
                  <a:srgbClr val="000000"/>
                </a:solidFill>
                <a:latin typeface="Arial" pitchFamily="34" charset="0"/>
              </a:rPr>
              <a:t>3</a:t>
            </a:r>
            <a:r>
              <a:rPr lang="en-US" altLang="en-US" sz="1700">
                <a:solidFill>
                  <a:srgbClr val="000000"/>
                </a:solidFill>
                <a:latin typeface="Arial" pitchFamily="34" charset="0"/>
              </a:rPr>
              <a:t>Si</a:t>
            </a:r>
          </a:p>
        </p:txBody>
      </p:sp>
      <p:sp>
        <p:nvSpPr>
          <p:cNvPr id="17481" name="Rectangle 1097"/>
          <p:cNvSpPr>
            <a:spLocks noChangeArrowheads="1"/>
          </p:cNvSpPr>
          <p:nvPr/>
        </p:nvSpPr>
        <p:spPr bwMode="auto">
          <a:xfrm>
            <a:off x="4359275" y="2298700"/>
            <a:ext cx="917575" cy="39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8257" tIns="69130" rIns="138257" bIns="69130">
            <a:spAutoFit/>
          </a:bodyPr>
          <a:lstStyle>
            <a:lvl1pPr defTabSz="977900">
              <a:defRPr sz="3600" b="1">
                <a:solidFill>
                  <a:srgbClr val="00CC99"/>
                </a:solidFill>
                <a:latin typeface="Times New Roman" pitchFamily="18" charset="0"/>
              </a:defRPr>
            </a:lvl1pPr>
            <a:lvl2pPr marL="742950" indent="-285750" defTabSz="977900">
              <a:defRPr sz="3600" b="1">
                <a:solidFill>
                  <a:srgbClr val="00CC99"/>
                </a:solidFill>
                <a:latin typeface="Times New Roman" pitchFamily="18" charset="0"/>
              </a:defRPr>
            </a:lvl2pPr>
            <a:lvl3pPr marL="1143000" indent="-228600" defTabSz="977900">
              <a:defRPr sz="3600" b="1">
                <a:solidFill>
                  <a:srgbClr val="00CC99"/>
                </a:solidFill>
                <a:latin typeface="Times New Roman" pitchFamily="18" charset="0"/>
              </a:defRPr>
            </a:lvl3pPr>
            <a:lvl4pPr marL="1600200" indent="-228600" defTabSz="977900">
              <a:defRPr sz="3600" b="1">
                <a:solidFill>
                  <a:srgbClr val="00CC99"/>
                </a:solidFill>
                <a:latin typeface="Times New Roman" pitchFamily="18" charset="0"/>
              </a:defRPr>
            </a:lvl4pPr>
            <a:lvl5pPr marL="2057400" indent="-228600" defTabSz="977900">
              <a:defRPr sz="3600" b="1">
                <a:solidFill>
                  <a:srgbClr val="00CC99"/>
                </a:solidFill>
                <a:latin typeface="Times New Roman" pitchFamily="18" charset="0"/>
              </a:defRPr>
            </a:lvl5pPr>
            <a:lvl6pPr marL="2514600" indent="-228600" defTabSz="977900" eaLnBrk="0" fontAlgn="base" hangingPunct="0">
              <a:spcBef>
                <a:spcPct val="0"/>
              </a:spcBef>
              <a:spcAft>
                <a:spcPct val="0"/>
              </a:spcAft>
              <a:defRPr sz="3600" b="1">
                <a:solidFill>
                  <a:srgbClr val="00CC99"/>
                </a:solidFill>
                <a:latin typeface="Times New Roman" pitchFamily="18" charset="0"/>
              </a:defRPr>
            </a:lvl6pPr>
            <a:lvl7pPr marL="2971800" indent="-228600" defTabSz="977900" eaLnBrk="0" fontAlgn="base" hangingPunct="0">
              <a:spcBef>
                <a:spcPct val="0"/>
              </a:spcBef>
              <a:spcAft>
                <a:spcPct val="0"/>
              </a:spcAft>
              <a:defRPr sz="3600" b="1">
                <a:solidFill>
                  <a:srgbClr val="00CC99"/>
                </a:solidFill>
                <a:latin typeface="Times New Roman" pitchFamily="18" charset="0"/>
              </a:defRPr>
            </a:lvl7pPr>
            <a:lvl8pPr marL="3429000" indent="-228600" defTabSz="977900" eaLnBrk="0" fontAlgn="base" hangingPunct="0">
              <a:spcBef>
                <a:spcPct val="0"/>
              </a:spcBef>
              <a:spcAft>
                <a:spcPct val="0"/>
              </a:spcAft>
              <a:defRPr sz="3600" b="1">
                <a:solidFill>
                  <a:srgbClr val="00CC99"/>
                </a:solidFill>
                <a:latin typeface="Times New Roman" pitchFamily="18" charset="0"/>
              </a:defRPr>
            </a:lvl8pPr>
            <a:lvl9pPr marL="3886200" indent="-228600" defTabSz="977900" eaLnBrk="0" fontAlgn="base" hangingPunct="0">
              <a:spcBef>
                <a:spcPct val="0"/>
              </a:spcBef>
              <a:spcAft>
                <a:spcPct val="0"/>
              </a:spcAft>
              <a:defRPr sz="3600" b="1">
                <a:solidFill>
                  <a:srgbClr val="00CC99"/>
                </a:solidFill>
                <a:latin typeface="Times New Roman" pitchFamily="18" charset="0"/>
              </a:defRPr>
            </a:lvl9pPr>
          </a:lstStyle>
          <a:p>
            <a:r>
              <a:rPr lang="en-US" altLang="en-US" sz="1700">
                <a:solidFill>
                  <a:srgbClr val="000000"/>
                </a:solidFill>
                <a:latin typeface="Arial" pitchFamily="34" charset="0"/>
              </a:rPr>
              <a:t>Nb</a:t>
            </a:r>
            <a:r>
              <a:rPr lang="en-US" altLang="en-US" sz="1700" baseline="-25000">
                <a:solidFill>
                  <a:srgbClr val="000000"/>
                </a:solidFill>
                <a:latin typeface="Arial" pitchFamily="34" charset="0"/>
              </a:rPr>
              <a:t>3</a:t>
            </a:r>
            <a:r>
              <a:rPr lang="en-US" altLang="en-US" sz="1700">
                <a:solidFill>
                  <a:srgbClr val="000000"/>
                </a:solidFill>
                <a:latin typeface="Arial" pitchFamily="34" charset="0"/>
              </a:rPr>
              <a:t>Sn</a:t>
            </a:r>
          </a:p>
        </p:txBody>
      </p:sp>
      <p:sp>
        <p:nvSpPr>
          <p:cNvPr id="17482" name="Rectangle 1098"/>
          <p:cNvSpPr>
            <a:spLocks noChangeArrowheads="1"/>
          </p:cNvSpPr>
          <p:nvPr/>
        </p:nvSpPr>
        <p:spPr bwMode="auto">
          <a:xfrm>
            <a:off x="4932363" y="1676400"/>
            <a:ext cx="930275" cy="39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38257" tIns="69130" rIns="138257" bIns="69130">
            <a:spAutoFit/>
          </a:bodyPr>
          <a:lstStyle>
            <a:lvl1pPr defTabSz="977900">
              <a:defRPr sz="3600" b="1">
                <a:solidFill>
                  <a:srgbClr val="00CC99"/>
                </a:solidFill>
                <a:latin typeface="Times New Roman" pitchFamily="18" charset="0"/>
              </a:defRPr>
            </a:lvl1pPr>
            <a:lvl2pPr marL="742950" indent="-285750" defTabSz="977900">
              <a:defRPr sz="3600" b="1">
                <a:solidFill>
                  <a:srgbClr val="00CC99"/>
                </a:solidFill>
                <a:latin typeface="Times New Roman" pitchFamily="18" charset="0"/>
              </a:defRPr>
            </a:lvl2pPr>
            <a:lvl3pPr marL="1143000" indent="-228600" defTabSz="977900">
              <a:defRPr sz="3600" b="1">
                <a:solidFill>
                  <a:srgbClr val="00CC99"/>
                </a:solidFill>
                <a:latin typeface="Times New Roman" pitchFamily="18" charset="0"/>
              </a:defRPr>
            </a:lvl3pPr>
            <a:lvl4pPr marL="1600200" indent="-228600" defTabSz="977900">
              <a:defRPr sz="3600" b="1">
                <a:solidFill>
                  <a:srgbClr val="00CC99"/>
                </a:solidFill>
                <a:latin typeface="Times New Roman" pitchFamily="18" charset="0"/>
              </a:defRPr>
            </a:lvl4pPr>
            <a:lvl5pPr marL="2057400" indent="-228600" defTabSz="977900">
              <a:defRPr sz="3600" b="1">
                <a:solidFill>
                  <a:srgbClr val="00CC99"/>
                </a:solidFill>
                <a:latin typeface="Times New Roman" pitchFamily="18" charset="0"/>
              </a:defRPr>
            </a:lvl5pPr>
            <a:lvl6pPr marL="2514600" indent="-228600" defTabSz="977900" eaLnBrk="0" fontAlgn="base" hangingPunct="0">
              <a:spcBef>
                <a:spcPct val="0"/>
              </a:spcBef>
              <a:spcAft>
                <a:spcPct val="0"/>
              </a:spcAft>
              <a:defRPr sz="3600" b="1">
                <a:solidFill>
                  <a:srgbClr val="00CC99"/>
                </a:solidFill>
                <a:latin typeface="Times New Roman" pitchFamily="18" charset="0"/>
              </a:defRPr>
            </a:lvl6pPr>
            <a:lvl7pPr marL="2971800" indent="-228600" defTabSz="977900" eaLnBrk="0" fontAlgn="base" hangingPunct="0">
              <a:spcBef>
                <a:spcPct val="0"/>
              </a:spcBef>
              <a:spcAft>
                <a:spcPct val="0"/>
              </a:spcAft>
              <a:defRPr sz="3600" b="1">
                <a:solidFill>
                  <a:srgbClr val="00CC99"/>
                </a:solidFill>
                <a:latin typeface="Times New Roman" pitchFamily="18" charset="0"/>
              </a:defRPr>
            </a:lvl7pPr>
            <a:lvl8pPr marL="3429000" indent="-228600" defTabSz="977900" eaLnBrk="0" fontAlgn="base" hangingPunct="0">
              <a:spcBef>
                <a:spcPct val="0"/>
              </a:spcBef>
              <a:spcAft>
                <a:spcPct val="0"/>
              </a:spcAft>
              <a:defRPr sz="3600" b="1">
                <a:solidFill>
                  <a:srgbClr val="00CC99"/>
                </a:solidFill>
                <a:latin typeface="Times New Roman" pitchFamily="18" charset="0"/>
              </a:defRPr>
            </a:lvl8pPr>
            <a:lvl9pPr marL="3886200" indent="-228600" defTabSz="977900" eaLnBrk="0" fontAlgn="base" hangingPunct="0">
              <a:spcBef>
                <a:spcPct val="0"/>
              </a:spcBef>
              <a:spcAft>
                <a:spcPct val="0"/>
              </a:spcAft>
              <a:defRPr sz="3600" b="1">
                <a:solidFill>
                  <a:srgbClr val="00CC99"/>
                </a:solidFill>
                <a:latin typeface="Times New Roman" pitchFamily="18" charset="0"/>
              </a:defRPr>
            </a:lvl9pPr>
          </a:lstStyle>
          <a:p>
            <a:r>
              <a:rPr lang="en-US" altLang="en-US" sz="1700">
                <a:solidFill>
                  <a:srgbClr val="000000"/>
                </a:solidFill>
                <a:latin typeface="Arial" pitchFamily="34" charset="0"/>
              </a:rPr>
              <a:t>Nb</a:t>
            </a:r>
            <a:r>
              <a:rPr lang="en-US" altLang="en-US" sz="1700" baseline="-25000">
                <a:solidFill>
                  <a:srgbClr val="000000"/>
                </a:solidFill>
                <a:latin typeface="Arial" pitchFamily="34" charset="0"/>
              </a:rPr>
              <a:t>3</a:t>
            </a:r>
            <a:r>
              <a:rPr lang="en-US" altLang="en-US" sz="1700">
                <a:solidFill>
                  <a:srgbClr val="000000"/>
                </a:solidFill>
                <a:latin typeface="Arial" pitchFamily="34" charset="0"/>
              </a:rPr>
              <a:t>Ge</a:t>
            </a:r>
          </a:p>
        </p:txBody>
      </p:sp>
      <p:sp>
        <p:nvSpPr>
          <p:cNvPr id="17483" name="Rectangle 1099"/>
          <p:cNvSpPr>
            <a:spLocks noChangeArrowheads="1"/>
          </p:cNvSpPr>
          <p:nvPr/>
        </p:nvSpPr>
        <p:spPr bwMode="auto">
          <a:xfrm>
            <a:off x="6442075" y="5603875"/>
            <a:ext cx="1501775"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8529" tIns="49265" rIns="98529" bIns="49265">
            <a:spAutoFit/>
          </a:bodyPr>
          <a:lstStyle>
            <a:lvl1pPr defTabSz="977900">
              <a:defRPr sz="3600" b="1">
                <a:solidFill>
                  <a:srgbClr val="00CC99"/>
                </a:solidFill>
                <a:latin typeface="Times New Roman" pitchFamily="18" charset="0"/>
              </a:defRPr>
            </a:lvl1pPr>
            <a:lvl2pPr marL="742950" indent="-285750" defTabSz="977900">
              <a:defRPr sz="3600" b="1">
                <a:solidFill>
                  <a:srgbClr val="00CC99"/>
                </a:solidFill>
                <a:latin typeface="Times New Roman" pitchFamily="18" charset="0"/>
              </a:defRPr>
            </a:lvl2pPr>
            <a:lvl3pPr marL="1143000" indent="-228600" defTabSz="977900">
              <a:defRPr sz="3600" b="1">
                <a:solidFill>
                  <a:srgbClr val="00CC99"/>
                </a:solidFill>
                <a:latin typeface="Times New Roman" pitchFamily="18" charset="0"/>
              </a:defRPr>
            </a:lvl3pPr>
            <a:lvl4pPr marL="1600200" indent="-228600" defTabSz="977900">
              <a:defRPr sz="3600" b="1">
                <a:solidFill>
                  <a:srgbClr val="00CC99"/>
                </a:solidFill>
                <a:latin typeface="Times New Roman" pitchFamily="18" charset="0"/>
              </a:defRPr>
            </a:lvl4pPr>
            <a:lvl5pPr marL="2057400" indent="-228600" defTabSz="977900">
              <a:defRPr sz="3600" b="1">
                <a:solidFill>
                  <a:srgbClr val="00CC99"/>
                </a:solidFill>
                <a:latin typeface="Times New Roman" pitchFamily="18" charset="0"/>
              </a:defRPr>
            </a:lvl5pPr>
            <a:lvl6pPr marL="2514600" indent="-228600" defTabSz="977900" eaLnBrk="0" fontAlgn="base" hangingPunct="0">
              <a:spcBef>
                <a:spcPct val="0"/>
              </a:spcBef>
              <a:spcAft>
                <a:spcPct val="0"/>
              </a:spcAft>
              <a:defRPr sz="3600" b="1">
                <a:solidFill>
                  <a:srgbClr val="00CC99"/>
                </a:solidFill>
                <a:latin typeface="Times New Roman" pitchFamily="18" charset="0"/>
              </a:defRPr>
            </a:lvl6pPr>
            <a:lvl7pPr marL="2971800" indent="-228600" defTabSz="977900" eaLnBrk="0" fontAlgn="base" hangingPunct="0">
              <a:spcBef>
                <a:spcPct val="0"/>
              </a:spcBef>
              <a:spcAft>
                <a:spcPct val="0"/>
              </a:spcAft>
              <a:defRPr sz="3600" b="1">
                <a:solidFill>
                  <a:srgbClr val="00CC99"/>
                </a:solidFill>
                <a:latin typeface="Times New Roman" pitchFamily="18" charset="0"/>
              </a:defRPr>
            </a:lvl7pPr>
            <a:lvl8pPr marL="3429000" indent="-228600" defTabSz="977900" eaLnBrk="0" fontAlgn="base" hangingPunct="0">
              <a:spcBef>
                <a:spcPct val="0"/>
              </a:spcBef>
              <a:spcAft>
                <a:spcPct val="0"/>
              </a:spcAft>
              <a:defRPr sz="3600" b="1">
                <a:solidFill>
                  <a:srgbClr val="00CC99"/>
                </a:solidFill>
                <a:latin typeface="Times New Roman" pitchFamily="18" charset="0"/>
              </a:defRPr>
            </a:lvl8pPr>
            <a:lvl9pPr marL="3886200" indent="-228600" defTabSz="977900" eaLnBrk="0" fontAlgn="base" hangingPunct="0">
              <a:spcBef>
                <a:spcPct val="0"/>
              </a:spcBef>
              <a:spcAft>
                <a:spcPct val="0"/>
              </a:spcAft>
              <a:defRPr sz="3600" b="1">
                <a:solidFill>
                  <a:srgbClr val="00CC99"/>
                </a:solidFill>
                <a:latin typeface="Times New Roman" pitchFamily="18" charset="0"/>
              </a:defRPr>
            </a:lvl9pPr>
          </a:lstStyle>
          <a:p>
            <a:r>
              <a:rPr lang="en-US" altLang="en-US" sz="1900" u="sng">
                <a:solidFill>
                  <a:schemeClr val="tx1"/>
                </a:solidFill>
                <a:latin typeface="Arial" pitchFamily="34" charset="0"/>
              </a:rPr>
              <a:t>Cubic Metals</a:t>
            </a:r>
          </a:p>
        </p:txBody>
      </p:sp>
      <p:pic>
        <p:nvPicPr>
          <p:cNvPr id="17484" name="Picture 1100"/>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29388" y="1920875"/>
            <a:ext cx="1452562" cy="122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85" name="Picture 1101"/>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29388" y="3795713"/>
            <a:ext cx="1452562" cy="1227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9654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FFC000"/>
            </a:gs>
            <a:gs pos="50000">
              <a:srgbClr val="9CB86E"/>
            </a:gs>
            <a:gs pos="100000">
              <a:srgbClr val="156B13"/>
            </a:gs>
          </a:gsLst>
          <a:lin ang="5400000" scaled="0"/>
        </a:gradFill>
        <a:effectLst/>
      </p:bgPr>
    </p:bg>
    <p:spTree>
      <p:nvGrpSpPr>
        <p:cNvPr id="1" name=""/>
        <p:cNvGrpSpPr/>
        <p:nvPr/>
      </p:nvGrpSpPr>
      <p:grpSpPr>
        <a:xfrm>
          <a:off x="0" y="0"/>
          <a:ext cx="0" cy="0"/>
          <a:chOff x="0" y="0"/>
          <a:chExt cx="0" cy="0"/>
        </a:xfrm>
      </p:grpSpPr>
      <p:sp>
        <p:nvSpPr>
          <p:cNvPr id="3" name="TextBox 2"/>
          <p:cNvSpPr txBox="1"/>
          <p:nvPr/>
        </p:nvSpPr>
        <p:spPr>
          <a:xfrm>
            <a:off x="3352800" y="0"/>
            <a:ext cx="5791200" cy="2185214"/>
          </a:xfrm>
          <a:prstGeom prst="rect">
            <a:avLst/>
          </a:prstGeom>
          <a:noFill/>
        </p:spPr>
        <p:txBody>
          <a:bodyPr wrap="square" rtlCol="0">
            <a:spAutoFit/>
          </a:bodyPr>
          <a:lstStyle/>
          <a:p>
            <a:pPr algn="ctr"/>
            <a:endParaRPr lang="en-US" sz="1200" b="1" dirty="0" smtClean="0">
              <a:latin typeface="Cataneo BT" panose="03020802040502060804" pitchFamily="66" charset="0"/>
            </a:endParaRPr>
          </a:p>
          <a:p>
            <a:pPr algn="ctr"/>
            <a:r>
              <a:rPr lang="en-US" sz="3600" b="1" dirty="0" smtClean="0">
                <a:latin typeface="Cataneo BT" panose="03020802040502060804" pitchFamily="66" charset="0"/>
              </a:rPr>
              <a:t>Physics Seminar...SJSU</a:t>
            </a:r>
          </a:p>
          <a:p>
            <a:pPr algn="ctr"/>
            <a:endParaRPr lang="en-US" sz="1400" b="1" dirty="0" smtClean="0">
              <a:latin typeface="Cataneo BT" panose="03020802040502060804" pitchFamily="66" charset="0"/>
            </a:endParaRPr>
          </a:p>
          <a:p>
            <a:pPr algn="ctr"/>
            <a:r>
              <a:rPr lang="en-US" sz="2800" b="1" dirty="0" smtClean="0"/>
              <a:t>Thursday, November 20, 2014</a:t>
            </a:r>
          </a:p>
          <a:p>
            <a:pPr algn="ctr"/>
            <a:r>
              <a:rPr lang="en-US" sz="2800" b="1" dirty="0" smtClean="0"/>
              <a:t>Science 242, 4:30 PM</a:t>
            </a:r>
          </a:p>
          <a:p>
            <a:endParaRPr lang="en-US" dirty="0"/>
          </a:p>
        </p:txBody>
      </p:sp>
      <p:sp>
        <p:nvSpPr>
          <p:cNvPr id="4" name="TextBox 3"/>
          <p:cNvSpPr txBox="1"/>
          <p:nvPr/>
        </p:nvSpPr>
        <p:spPr>
          <a:xfrm>
            <a:off x="228600" y="1905000"/>
            <a:ext cx="3560025" cy="400110"/>
          </a:xfrm>
          <a:prstGeom prst="rect">
            <a:avLst/>
          </a:prstGeom>
          <a:noFill/>
        </p:spPr>
        <p:txBody>
          <a:bodyPr wrap="square" rtlCol="0">
            <a:spAutoFit/>
          </a:bodyPr>
          <a:lstStyle/>
          <a:p>
            <a:pPr algn="ctr"/>
            <a:r>
              <a:rPr lang="en-US" sz="2000" b="1" dirty="0" smtClean="0"/>
              <a:t>San Jose State,  1857 -&gt; Today</a:t>
            </a:r>
            <a:endParaRPr lang="en-US" sz="2000" b="1" dirty="0"/>
          </a:p>
        </p:txBody>
      </p:sp>
      <p:sp>
        <p:nvSpPr>
          <p:cNvPr id="5" name="TextBox 4"/>
          <p:cNvSpPr txBox="1"/>
          <p:nvPr/>
        </p:nvSpPr>
        <p:spPr>
          <a:xfrm>
            <a:off x="304800" y="2590800"/>
            <a:ext cx="8534400" cy="1200329"/>
          </a:xfrm>
          <a:prstGeom prst="rect">
            <a:avLst/>
          </a:prstGeom>
          <a:noFill/>
        </p:spPr>
        <p:txBody>
          <a:bodyPr wrap="square" rtlCol="0">
            <a:spAutoFit/>
          </a:bodyPr>
          <a:lstStyle/>
          <a:p>
            <a:pPr algn="ctr"/>
            <a:r>
              <a:rPr lang="en-US" sz="2400" b="1" dirty="0" smtClean="0">
                <a:solidFill>
                  <a:srgbClr val="002060"/>
                </a:solidFill>
                <a:latin typeface="Comic Sans MS" panose="030F0702030302020204" pitchFamily="66" charset="0"/>
              </a:rPr>
              <a:t>“Challenges Confronting the Physics of Superconductivity in the 21</a:t>
            </a:r>
            <a:r>
              <a:rPr lang="en-US" sz="2400" b="1" baseline="30000" dirty="0" smtClean="0">
                <a:solidFill>
                  <a:srgbClr val="002060"/>
                </a:solidFill>
                <a:latin typeface="Comic Sans MS" panose="030F0702030302020204" pitchFamily="66" charset="0"/>
              </a:rPr>
              <a:t>st</a:t>
            </a:r>
            <a:r>
              <a:rPr lang="en-US" sz="2400" b="1" dirty="0" smtClean="0">
                <a:solidFill>
                  <a:srgbClr val="002060"/>
                </a:solidFill>
                <a:latin typeface="Comic Sans MS" panose="030F0702030302020204" pitchFamily="66" charset="0"/>
              </a:rPr>
              <a:t> Century:  From Nanoscale Theories to </a:t>
            </a:r>
            <a:r>
              <a:rPr lang="en-US" sz="2400" b="1" dirty="0" err="1" smtClean="0">
                <a:solidFill>
                  <a:srgbClr val="002060"/>
                </a:solidFill>
                <a:latin typeface="Comic Sans MS" panose="030F0702030302020204" pitchFamily="66" charset="0"/>
              </a:rPr>
              <a:t>Exascale</a:t>
            </a:r>
            <a:r>
              <a:rPr lang="en-US" sz="2400" b="1" dirty="0" smtClean="0">
                <a:solidFill>
                  <a:srgbClr val="002060"/>
                </a:solidFill>
                <a:latin typeface="Comic Sans MS" panose="030F0702030302020204" pitchFamily="66" charset="0"/>
              </a:rPr>
              <a:t> Energy Applications”</a:t>
            </a:r>
            <a:endParaRPr lang="en-US" sz="2400" b="1" dirty="0">
              <a:solidFill>
                <a:srgbClr val="002060"/>
              </a:solidFill>
              <a:latin typeface="Comic Sans MS" panose="030F0702030302020204" pitchFamily="66" charset="0"/>
            </a:endParaRPr>
          </a:p>
        </p:txBody>
      </p:sp>
      <p:sp>
        <p:nvSpPr>
          <p:cNvPr id="6" name="TextBox 5"/>
          <p:cNvSpPr txBox="1"/>
          <p:nvPr/>
        </p:nvSpPr>
        <p:spPr>
          <a:xfrm>
            <a:off x="609600" y="3810000"/>
            <a:ext cx="7848600" cy="1938992"/>
          </a:xfrm>
          <a:prstGeom prst="rect">
            <a:avLst/>
          </a:prstGeom>
          <a:noFill/>
        </p:spPr>
        <p:txBody>
          <a:bodyPr wrap="square" rtlCol="0">
            <a:spAutoFit/>
          </a:bodyPr>
          <a:lstStyle/>
          <a:p>
            <a:pPr algn="ctr"/>
            <a:r>
              <a:rPr lang="en-US" sz="2000" b="1" dirty="0" smtClean="0"/>
              <a:t>Paul Michael Grant</a:t>
            </a:r>
          </a:p>
          <a:p>
            <a:pPr algn="ctr"/>
            <a:r>
              <a:rPr lang="en-US" sz="2000" b="1" dirty="0" smtClean="0"/>
              <a:t>EPRI Science Fellow (Retired)</a:t>
            </a:r>
          </a:p>
          <a:p>
            <a:pPr algn="ctr"/>
            <a:r>
              <a:rPr lang="en-US" sz="2000" b="1" dirty="0" smtClean="0"/>
              <a:t>IBM Research Staff Member/Manager Emeritus</a:t>
            </a:r>
          </a:p>
          <a:p>
            <a:pPr algn="ctr"/>
            <a:r>
              <a:rPr lang="en-US" sz="2000" b="1" dirty="0" smtClean="0"/>
              <a:t>(</a:t>
            </a:r>
            <a:r>
              <a:rPr lang="en-US" sz="2000" b="1" dirty="0" err="1" smtClean="0"/>
              <a:t>etc</a:t>
            </a:r>
            <a:r>
              <a:rPr lang="en-US" sz="2000" b="1" dirty="0" smtClean="0"/>
              <a:t>, etc...&amp; so forth and so on)</a:t>
            </a:r>
          </a:p>
          <a:p>
            <a:pPr algn="ctr"/>
            <a:r>
              <a:rPr lang="en-US" sz="2000" b="1" dirty="0" smtClean="0"/>
              <a:t>W2AGZ Technologies</a:t>
            </a:r>
          </a:p>
          <a:p>
            <a:pPr algn="ctr"/>
            <a:r>
              <a:rPr lang="en-US" sz="2000" b="1" dirty="0" smtClean="0"/>
              <a:t>San Jose, CA 95123, USA (w2agz@w2agz.com)</a:t>
            </a:r>
            <a:endParaRPr lang="en-US" sz="2000" b="1" dirty="0"/>
          </a:p>
        </p:txBody>
      </p:sp>
      <p:sp>
        <p:nvSpPr>
          <p:cNvPr id="9" name="Text Box 5"/>
          <p:cNvSpPr txBox="1">
            <a:spLocks noChangeArrowheads="1"/>
          </p:cNvSpPr>
          <p:nvPr/>
        </p:nvSpPr>
        <p:spPr bwMode="auto">
          <a:xfrm>
            <a:off x="914400" y="5838894"/>
            <a:ext cx="7258050" cy="4857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800" tIns="41400" rIns="82800" bIns="414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cs typeface="Arial"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cs typeface="Arial"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cs typeface="Arial"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cs typeface="Arial"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cs typeface="Arial" charset="0"/>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cs typeface="Arial" charset="0"/>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cs typeface="Arial" charset="0"/>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cs typeface="Arial" charset="0"/>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cs typeface="Arial" charset="0"/>
              </a:defRPr>
            </a:lvl9pPr>
          </a:lstStyle>
          <a:p>
            <a:pPr algn="ctr" eaLnBrk="1" fontAlgn="base" hangingPunct="1">
              <a:lnSpc>
                <a:spcPct val="93000"/>
              </a:lnSpc>
              <a:spcBef>
                <a:spcPct val="0"/>
              </a:spcBef>
              <a:spcAft>
                <a:spcPct val="0"/>
              </a:spcAft>
              <a:buSzPct val="45000"/>
            </a:pPr>
            <a:r>
              <a:rPr lang="en-US" altLang="en-US" sz="2800" b="1" dirty="0" smtClean="0">
                <a:solidFill>
                  <a:schemeClr val="accent2">
                    <a:lumMod val="40000"/>
                    <a:lumOff val="60000"/>
                  </a:schemeClr>
                </a:solidFill>
                <a:latin typeface="Academy Engraved LET" pitchFamily="2" charset="0"/>
                <a:ea typeface="SimSun" pitchFamily="2" charset="-122"/>
              </a:rPr>
              <a:t>Aging IBM Pensioner</a:t>
            </a:r>
          </a:p>
        </p:txBody>
      </p:sp>
      <p:pic>
        <p:nvPicPr>
          <p:cNvPr id="30724" name="Picture 4" descr="https://upload.wikimedia.org/wikipedia/en/thumb/d/d3/SJSU_Seal.svg/122px-SJSU_Seal.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438150"/>
            <a:ext cx="1162050" cy="1162050"/>
          </a:xfrm>
          <a:prstGeom prst="rect">
            <a:avLst/>
          </a:prstGeom>
          <a:noFill/>
          <a:extLst>
            <a:ext uri="{909E8E84-426E-40DD-AFC4-6F175D3DCCD1}">
              <a14:hiddenFill xmlns:a14="http://schemas.microsoft.com/office/drawing/2010/main">
                <a:solidFill>
                  <a:srgbClr val="FFFFFF"/>
                </a:solidFill>
              </a14:hiddenFill>
            </a:ext>
          </a:extLst>
        </p:spPr>
      </p:pic>
      <p:pic>
        <p:nvPicPr>
          <p:cNvPr id="30726" name="Picture 6" descr="https://upload.wikimedia.org/wikipedia/commons/e/ee/California-State-Normal-3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257176"/>
            <a:ext cx="2188425" cy="1495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1154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iterate type="lt">
                                    <p:tmPct val="0"/>
                                  </p:iterate>
                                  <p:childTnLst>
                                    <p:set>
                                      <p:cBhvr additive="repl">
                                        <p:cTn id="12" dur="1" fill="hold">
                                          <p:stCondLst>
                                            <p:cond delay="0"/>
                                          </p:stCondLst>
                                        </p:cTn>
                                        <p:tgtEl>
                                          <p:spTgt spid="9"/>
                                        </p:tgtEl>
                                        <p:attrNameLst>
                                          <p:attrName>style.visibility</p:attrName>
                                        </p:attrNameLst>
                                      </p:cBhvr>
                                      <p:to>
                                        <p:strVal val="visible"/>
                                      </p:to>
                                    </p:set>
                                    <p:anim calcmode="lin" valueType="num">
                                      <p:cBhvr>
                                        <p:cTn id="13" dur="3000" fill="hold"/>
                                        <p:tgtEl>
                                          <p:spTgt spid="9"/>
                                        </p:tgtEl>
                                        <p:attrNameLst>
                                          <p:attrName>ppt_x</p:attrName>
                                        </p:attrNameLst>
                                      </p:cBhvr>
                                      <p:tavLst>
                                        <p:tav tm="100000">
                                          <p:val>
                                            <p:strVal val="#ppt_x"/>
                                          </p:val>
                                        </p:tav>
                                        <p:tav>
                                          <p:val>
                                            <p:strVal val="#ppt_x"/>
                                          </p:val>
                                        </p:tav>
                                      </p:tavLst>
                                    </p:anim>
                                    <p:anim calcmode="lin" valueType="num">
                                      <p:cBhvr>
                                        <p:cTn id="14" dur="3000" fill="hold"/>
                                        <p:tgtEl>
                                          <p:spTgt spid="9"/>
                                        </p:tgtEl>
                                        <p:attrNameLst>
                                          <p:attrName>ppt_y</p:attrName>
                                        </p:attrNameLst>
                                      </p:cBhvr>
                                      <p:tavLst>
                                        <p:tav tm="100000">
                                          <p:val>
                                            <p:strVal val="1+#ppt_h/2"/>
                                          </p:val>
                                        </p:tav>
                                        <p:tav>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6" presetClass="emph" fill="hold" nodeType="clickEffect">
                                  <p:stCondLst>
                                    <p:cond delay="0"/>
                                  </p:stCondLst>
                                  <p:iterate type="lt">
                                    <p:tmPct val="10000"/>
                                  </p:iterate>
                                  <p:childTnLst>
                                    <p:animScale>
                                      <p:cBhvr additive="repl">
                                        <p:cTn id="18" dur="250" autoRev="1" fill="hold">
                                          <p:stCondLst>
                                            <p:cond delay="0"/>
                                          </p:stCondLst>
                                        </p:cTn>
                                        <p:tgtEl>
                                          <p:spTgt spid="9"/>
                                        </p:tgtEl>
                                      </p:cBhvr>
                                      <p:to x="80000" y="100000"/>
                                    </p:animScale>
                                    <p:anim by="(#ppt_w*0.10)" calcmode="lin" valueType="num">
                                      <p:cBhvr additive="repl">
                                        <p:cTn id="19" dur="250" autoRev="1" fill="hold">
                                          <p:stCondLst>
                                            <p:cond delay="0"/>
                                          </p:stCondLst>
                                        </p:cTn>
                                        <p:tgtEl>
                                          <p:spTgt spid="9"/>
                                        </p:tgtEl>
                                        <p:attrNameLst>
                                          <p:attrName>ppt_x</p:attrName>
                                        </p:attrNameLst>
                                      </p:cBhvr>
                                    </p:anim>
                                    <p:anim by="(-#ppt_w*0.10)" calcmode="lin" valueType="num">
                                      <p:cBhvr additive="repl">
                                        <p:cTn id="20" dur="250" autoRev="1" fill="hold">
                                          <p:stCondLst>
                                            <p:cond delay="0"/>
                                          </p:stCondLst>
                                        </p:cTn>
                                        <p:tgtEl>
                                          <p:spTgt spid="9"/>
                                        </p:tgtEl>
                                        <p:attrNameLst>
                                          <p:attrName>ppt_y</p:attrName>
                                        </p:attrNameLst>
                                      </p:cBhvr>
                                    </p:anim>
                                    <p:animRot by="-480000">
                                      <p:cBhvr additive="repl">
                                        <p:cTn id="21" dur="250" autoRev="1" fill="hold">
                                          <p:stCondLst>
                                            <p:cond delay="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altLang="en-US"/>
              <a:t>Properties</a:t>
            </a:r>
          </a:p>
        </p:txBody>
      </p:sp>
      <p:pic>
        <p:nvPicPr>
          <p:cNvPr id="19460" name="Picture 4" descr="J vs 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192213"/>
            <a:ext cx="6934200" cy="5513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96033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981200" y="0"/>
            <a:ext cx="5181600" cy="1143000"/>
          </a:xfrm>
        </p:spPr>
        <p:txBody>
          <a:bodyPr/>
          <a:lstStyle/>
          <a:p>
            <a:r>
              <a:rPr lang="en-US" altLang="en-US" dirty="0" smtClean="0"/>
              <a:t>MRI &amp; “Big Physics”</a:t>
            </a:r>
          </a:p>
        </p:txBody>
      </p:sp>
      <p:pic>
        <p:nvPicPr>
          <p:cNvPr id="18435" name="Picture 5"/>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6800" y="2043113"/>
            <a:ext cx="3994150" cy="26050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6" name="Rectangle 6"/>
          <p:cNvSpPr>
            <a:spLocks noChangeArrowheads="1"/>
          </p:cNvSpPr>
          <p:nvPr/>
        </p:nvSpPr>
        <p:spPr bwMode="auto">
          <a:xfrm>
            <a:off x="549275" y="4846638"/>
            <a:ext cx="3946525"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8529" tIns="49265" rIns="98529" bIns="49265">
            <a:spAutoFit/>
          </a:bodyPr>
          <a:lstStyle>
            <a:lvl1pPr defTabSz="977900">
              <a:defRPr sz="3600" b="1">
                <a:solidFill>
                  <a:srgbClr val="00CC99"/>
                </a:solidFill>
                <a:latin typeface="Times New Roman" pitchFamily="18" charset="0"/>
              </a:defRPr>
            </a:lvl1pPr>
            <a:lvl2pPr marL="742950" indent="-285750" defTabSz="977900">
              <a:defRPr sz="3600" b="1">
                <a:solidFill>
                  <a:srgbClr val="00CC99"/>
                </a:solidFill>
                <a:latin typeface="Times New Roman" pitchFamily="18" charset="0"/>
              </a:defRPr>
            </a:lvl2pPr>
            <a:lvl3pPr marL="1143000" indent="-228600" defTabSz="977900">
              <a:defRPr sz="3600" b="1">
                <a:solidFill>
                  <a:srgbClr val="00CC99"/>
                </a:solidFill>
                <a:latin typeface="Times New Roman" pitchFamily="18" charset="0"/>
              </a:defRPr>
            </a:lvl3pPr>
            <a:lvl4pPr marL="1600200" indent="-228600" defTabSz="977900">
              <a:defRPr sz="3600" b="1">
                <a:solidFill>
                  <a:srgbClr val="00CC99"/>
                </a:solidFill>
                <a:latin typeface="Times New Roman" pitchFamily="18" charset="0"/>
              </a:defRPr>
            </a:lvl4pPr>
            <a:lvl5pPr marL="2057400" indent="-228600" defTabSz="977900">
              <a:defRPr sz="3600" b="1">
                <a:solidFill>
                  <a:srgbClr val="00CC99"/>
                </a:solidFill>
                <a:latin typeface="Times New Roman" pitchFamily="18" charset="0"/>
              </a:defRPr>
            </a:lvl5pPr>
            <a:lvl6pPr marL="2514600" indent="-228600" defTabSz="977900" eaLnBrk="0" fontAlgn="base" hangingPunct="0">
              <a:spcBef>
                <a:spcPct val="0"/>
              </a:spcBef>
              <a:spcAft>
                <a:spcPct val="0"/>
              </a:spcAft>
              <a:defRPr sz="3600" b="1">
                <a:solidFill>
                  <a:srgbClr val="00CC99"/>
                </a:solidFill>
                <a:latin typeface="Times New Roman" pitchFamily="18" charset="0"/>
              </a:defRPr>
            </a:lvl6pPr>
            <a:lvl7pPr marL="2971800" indent="-228600" defTabSz="977900" eaLnBrk="0" fontAlgn="base" hangingPunct="0">
              <a:spcBef>
                <a:spcPct val="0"/>
              </a:spcBef>
              <a:spcAft>
                <a:spcPct val="0"/>
              </a:spcAft>
              <a:defRPr sz="3600" b="1">
                <a:solidFill>
                  <a:srgbClr val="00CC99"/>
                </a:solidFill>
                <a:latin typeface="Times New Roman" pitchFamily="18" charset="0"/>
              </a:defRPr>
            </a:lvl7pPr>
            <a:lvl8pPr marL="3429000" indent="-228600" defTabSz="977900" eaLnBrk="0" fontAlgn="base" hangingPunct="0">
              <a:spcBef>
                <a:spcPct val="0"/>
              </a:spcBef>
              <a:spcAft>
                <a:spcPct val="0"/>
              </a:spcAft>
              <a:defRPr sz="3600" b="1">
                <a:solidFill>
                  <a:srgbClr val="00CC99"/>
                </a:solidFill>
                <a:latin typeface="Times New Roman" pitchFamily="18" charset="0"/>
              </a:defRPr>
            </a:lvl8pPr>
            <a:lvl9pPr marL="3886200" indent="-228600" defTabSz="977900" eaLnBrk="0" fontAlgn="base" hangingPunct="0">
              <a:spcBef>
                <a:spcPct val="0"/>
              </a:spcBef>
              <a:spcAft>
                <a:spcPct val="0"/>
              </a:spcAft>
              <a:defRPr sz="3600" b="1">
                <a:solidFill>
                  <a:srgbClr val="00CC99"/>
                </a:solidFill>
                <a:latin typeface="Times New Roman" pitchFamily="18" charset="0"/>
              </a:defRPr>
            </a:lvl9pPr>
          </a:lstStyle>
          <a:p>
            <a:pPr algn="ctr"/>
            <a:r>
              <a:rPr lang="en-US" altLang="en-US" sz="2100" u="sng">
                <a:solidFill>
                  <a:srgbClr val="000000"/>
                </a:solidFill>
                <a:latin typeface="Arial" pitchFamily="34" charset="0"/>
              </a:rPr>
              <a:t>Magnetic Resonance Imaging</a:t>
            </a:r>
            <a:endParaRPr lang="en-US" altLang="en-US" sz="1900">
              <a:solidFill>
                <a:srgbClr val="000000"/>
              </a:solidFill>
              <a:latin typeface="Arial" pitchFamily="34" charset="0"/>
            </a:endParaRPr>
          </a:p>
          <a:p>
            <a:pPr algn="ctr"/>
            <a:r>
              <a:rPr lang="en-US" altLang="en-US" sz="1900">
                <a:solidFill>
                  <a:srgbClr val="000000"/>
                </a:solidFill>
                <a:latin typeface="Arial" pitchFamily="34" charset="0"/>
              </a:rPr>
              <a:t>Philips</a:t>
            </a:r>
          </a:p>
        </p:txBody>
      </p:sp>
      <p:sp>
        <p:nvSpPr>
          <p:cNvPr id="18437" name="Rectangle 7"/>
          <p:cNvSpPr>
            <a:spLocks noChangeArrowheads="1"/>
          </p:cNvSpPr>
          <p:nvPr/>
        </p:nvSpPr>
        <p:spPr bwMode="auto">
          <a:xfrm>
            <a:off x="5413375" y="4846638"/>
            <a:ext cx="3205163"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8529" tIns="49265" rIns="98529" bIns="49265">
            <a:spAutoFit/>
          </a:bodyPr>
          <a:lstStyle>
            <a:lvl1pPr defTabSz="977900">
              <a:defRPr sz="3600" b="1">
                <a:solidFill>
                  <a:srgbClr val="00CC99"/>
                </a:solidFill>
                <a:latin typeface="Times New Roman" pitchFamily="18" charset="0"/>
              </a:defRPr>
            </a:lvl1pPr>
            <a:lvl2pPr marL="742950" indent="-285750" defTabSz="977900">
              <a:defRPr sz="3600" b="1">
                <a:solidFill>
                  <a:srgbClr val="00CC99"/>
                </a:solidFill>
                <a:latin typeface="Times New Roman" pitchFamily="18" charset="0"/>
              </a:defRPr>
            </a:lvl2pPr>
            <a:lvl3pPr marL="1143000" indent="-228600" defTabSz="977900">
              <a:defRPr sz="3600" b="1">
                <a:solidFill>
                  <a:srgbClr val="00CC99"/>
                </a:solidFill>
                <a:latin typeface="Times New Roman" pitchFamily="18" charset="0"/>
              </a:defRPr>
            </a:lvl3pPr>
            <a:lvl4pPr marL="1600200" indent="-228600" defTabSz="977900">
              <a:defRPr sz="3600" b="1">
                <a:solidFill>
                  <a:srgbClr val="00CC99"/>
                </a:solidFill>
                <a:latin typeface="Times New Roman" pitchFamily="18" charset="0"/>
              </a:defRPr>
            </a:lvl4pPr>
            <a:lvl5pPr marL="2057400" indent="-228600" defTabSz="977900">
              <a:defRPr sz="3600" b="1">
                <a:solidFill>
                  <a:srgbClr val="00CC99"/>
                </a:solidFill>
                <a:latin typeface="Times New Roman" pitchFamily="18" charset="0"/>
              </a:defRPr>
            </a:lvl5pPr>
            <a:lvl6pPr marL="2514600" indent="-228600" defTabSz="977900" eaLnBrk="0" fontAlgn="base" hangingPunct="0">
              <a:spcBef>
                <a:spcPct val="0"/>
              </a:spcBef>
              <a:spcAft>
                <a:spcPct val="0"/>
              </a:spcAft>
              <a:defRPr sz="3600" b="1">
                <a:solidFill>
                  <a:srgbClr val="00CC99"/>
                </a:solidFill>
                <a:latin typeface="Times New Roman" pitchFamily="18" charset="0"/>
              </a:defRPr>
            </a:lvl6pPr>
            <a:lvl7pPr marL="2971800" indent="-228600" defTabSz="977900" eaLnBrk="0" fontAlgn="base" hangingPunct="0">
              <a:spcBef>
                <a:spcPct val="0"/>
              </a:spcBef>
              <a:spcAft>
                <a:spcPct val="0"/>
              </a:spcAft>
              <a:defRPr sz="3600" b="1">
                <a:solidFill>
                  <a:srgbClr val="00CC99"/>
                </a:solidFill>
                <a:latin typeface="Times New Roman" pitchFamily="18" charset="0"/>
              </a:defRPr>
            </a:lvl7pPr>
            <a:lvl8pPr marL="3429000" indent="-228600" defTabSz="977900" eaLnBrk="0" fontAlgn="base" hangingPunct="0">
              <a:spcBef>
                <a:spcPct val="0"/>
              </a:spcBef>
              <a:spcAft>
                <a:spcPct val="0"/>
              </a:spcAft>
              <a:defRPr sz="3600" b="1">
                <a:solidFill>
                  <a:srgbClr val="00CC99"/>
                </a:solidFill>
                <a:latin typeface="Times New Roman" pitchFamily="18" charset="0"/>
              </a:defRPr>
            </a:lvl8pPr>
            <a:lvl9pPr marL="3886200" indent="-228600" defTabSz="977900" eaLnBrk="0" fontAlgn="base" hangingPunct="0">
              <a:spcBef>
                <a:spcPct val="0"/>
              </a:spcBef>
              <a:spcAft>
                <a:spcPct val="0"/>
              </a:spcAft>
              <a:defRPr sz="3600" b="1">
                <a:solidFill>
                  <a:srgbClr val="00CC99"/>
                </a:solidFill>
                <a:latin typeface="Times New Roman" pitchFamily="18" charset="0"/>
              </a:defRPr>
            </a:lvl9pPr>
          </a:lstStyle>
          <a:p>
            <a:pPr algn="ctr"/>
            <a:r>
              <a:rPr lang="en-US" altLang="en-US" sz="2100" u="sng">
                <a:solidFill>
                  <a:srgbClr val="000000"/>
                </a:solidFill>
                <a:latin typeface="Arial" pitchFamily="34" charset="0"/>
              </a:rPr>
              <a:t>Tevatron</a:t>
            </a:r>
            <a:endParaRPr lang="en-US" altLang="en-US" sz="1900">
              <a:solidFill>
                <a:srgbClr val="000000"/>
              </a:solidFill>
              <a:latin typeface="Arial" pitchFamily="34" charset="0"/>
            </a:endParaRPr>
          </a:p>
          <a:p>
            <a:pPr algn="ctr"/>
            <a:r>
              <a:rPr lang="en-US" altLang="en-US" sz="1900">
                <a:solidFill>
                  <a:srgbClr val="000000"/>
                </a:solidFill>
                <a:latin typeface="Arial" pitchFamily="34" charset="0"/>
              </a:rPr>
              <a:t>Fermi National Laboratory</a:t>
            </a:r>
          </a:p>
        </p:txBody>
      </p:sp>
      <p:pic>
        <p:nvPicPr>
          <p:cNvPr id="18438" name="Picture 8" descr="m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057400"/>
            <a:ext cx="3886200" cy="25828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7888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676400" y="0"/>
            <a:ext cx="5791200" cy="1143000"/>
          </a:xfrm>
          <a:noFill/>
        </p:spPr>
        <p:txBody>
          <a:bodyPr lIns="98529" tIns="49265" rIns="98529" bIns="49265"/>
          <a:lstStyle/>
          <a:p>
            <a:r>
              <a:rPr lang="en-US" altLang="en-US" dirty="0" smtClean="0"/>
              <a:t>1986</a:t>
            </a:r>
            <a:br>
              <a:rPr lang="en-US" altLang="en-US" dirty="0" smtClean="0"/>
            </a:br>
            <a:r>
              <a:rPr lang="en-US" altLang="en-US" dirty="0" smtClean="0"/>
              <a:t>Another Big Surprise!</a:t>
            </a:r>
          </a:p>
        </p:txBody>
      </p:sp>
      <p:pic>
        <p:nvPicPr>
          <p:cNvPr id="19459" name="Picture 3"/>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6438" y="1600200"/>
            <a:ext cx="2900362" cy="370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60" name="Rectangle 4"/>
          <p:cNvSpPr>
            <a:spLocks noChangeArrowheads="1"/>
          </p:cNvSpPr>
          <p:nvPr/>
        </p:nvSpPr>
        <p:spPr bwMode="auto">
          <a:xfrm>
            <a:off x="1236663" y="5391150"/>
            <a:ext cx="2573337"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8529" tIns="49265" rIns="98529" bIns="49265">
            <a:spAutoFit/>
          </a:bodyPr>
          <a:lstStyle>
            <a:lvl1pPr defTabSz="977900">
              <a:defRPr sz="3600" b="1">
                <a:solidFill>
                  <a:srgbClr val="00CC99"/>
                </a:solidFill>
                <a:latin typeface="Times New Roman" pitchFamily="18" charset="0"/>
              </a:defRPr>
            </a:lvl1pPr>
            <a:lvl2pPr marL="742950" indent="-285750" defTabSz="977900">
              <a:defRPr sz="3600" b="1">
                <a:solidFill>
                  <a:srgbClr val="00CC99"/>
                </a:solidFill>
                <a:latin typeface="Times New Roman" pitchFamily="18" charset="0"/>
              </a:defRPr>
            </a:lvl2pPr>
            <a:lvl3pPr marL="1143000" indent="-228600" defTabSz="977900">
              <a:defRPr sz="3600" b="1">
                <a:solidFill>
                  <a:srgbClr val="00CC99"/>
                </a:solidFill>
                <a:latin typeface="Times New Roman" pitchFamily="18" charset="0"/>
              </a:defRPr>
            </a:lvl3pPr>
            <a:lvl4pPr marL="1600200" indent="-228600" defTabSz="977900">
              <a:defRPr sz="3600" b="1">
                <a:solidFill>
                  <a:srgbClr val="00CC99"/>
                </a:solidFill>
                <a:latin typeface="Times New Roman" pitchFamily="18" charset="0"/>
              </a:defRPr>
            </a:lvl4pPr>
            <a:lvl5pPr marL="2057400" indent="-228600" defTabSz="977900">
              <a:defRPr sz="3600" b="1">
                <a:solidFill>
                  <a:srgbClr val="00CC99"/>
                </a:solidFill>
                <a:latin typeface="Times New Roman" pitchFamily="18" charset="0"/>
              </a:defRPr>
            </a:lvl5pPr>
            <a:lvl6pPr marL="2514600" indent="-228600" defTabSz="977900" eaLnBrk="0" fontAlgn="base" hangingPunct="0">
              <a:spcBef>
                <a:spcPct val="0"/>
              </a:spcBef>
              <a:spcAft>
                <a:spcPct val="0"/>
              </a:spcAft>
              <a:defRPr sz="3600" b="1">
                <a:solidFill>
                  <a:srgbClr val="00CC99"/>
                </a:solidFill>
                <a:latin typeface="Times New Roman" pitchFamily="18" charset="0"/>
              </a:defRPr>
            </a:lvl6pPr>
            <a:lvl7pPr marL="2971800" indent="-228600" defTabSz="977900" eaLnBrk="0" fontAlgn="base" hangingPunct="0">
              <a:spcBef>
                <a:spcPct val="0"/>
              </a:spcBef>
              <a:spcAft>
                <a:spcPct val="0"/>
              </a:spcAft>
              <a:defRPr sz="3600" b="1">
                <a:solidFill>
                  <a:srgbClr val="00CC99"/>
                </a:solidFill>
                <a:latin typeface="Times New Roman" pitchFamily="18" charset="0"/>
              </a:defRPr>
            </a:lvl7pPr>
            <a:lvl8pPr marL="3429000" indent="-228600" defTabSz="977900" eaLnBrk="0" fontAlgn="base" hangingPunct="0">
              <a:spcBef>
                <a:spcPct val="0"/>
              </a:spcBef>
              <a:spcAft>
                <a:spcPct val="0"/>
              </a:spcAft>
              <a:defRPr sz="3600" b="1">
                <a:solidFill>
                  <a:srgbClr val="00CC99"/>
                </a:solidFill>
                <a:latin typeface="Times New Roman" pitchFamily="18" charset="0"/>
              </a:defRPr>
            </a:lvl8pPr>
            <a:lvl9pPr marL="3886200" indent="-228600" defTabSz="977900" eaLnBrk="0" fontAlgn="base" hangingPunct="0">
              <a:spcBef>
                <a:spcPct val="0"/>
              </a:spcBef>
              <a:spcAft>
                <a:spcPct val="0"/>
              </a:spcAft>
              <a:defRPr sz="3600" b="1">
                <a:solidFill>
                  <a:srgbClr val="00CC99"/>
                </a:solidFill>
                <a:latin typeface="Times New Roman" pitchFamily="18" charset="0"/>
              </a:defRPr>
            </a:lvl9pPr>
          </a:lstStyle>
          <a:p>
            <a:r>
              <a:rPr lang="en-US" altLang="en-US" sz="1900" u="sng">
                <a:solidFill>
                  <a:schemeClr val="tx1"/>
                </a:solidFill>
                <a:latin typeface="Arial" pitchFamily="34" charset="0"/>
              </a:rPr>
              <a:t>Bednorz and Mueller</a:t>
            </a:r>
          </a:p>
          <a:p>
            <a:r>
              <a:rPr lang="en-US" altLang="en-US" sz="1900" u="sng">
                <a:solidFill>
                  <a:schemeClr val="tx1"/>
                </a:solidFill>
                <a:latin typeface="Arial" pitchFamily="34" charset="0"/>
              </a:rPr>
              <a:t>IBM Zuerich, 1986</a:t>
            </a:r>
          </a:p>
        </p:txBody>
      </p:sp>
      <p:pic>
        <p:nvPicPr>
          <p:cNvPr id="19461" name="Picture 6"/>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1600200"/>
            <a:ext cx="3943350" cy="4487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62" name="Text Box 7"/>
          <p:cNvSpPr txBox="1">
            <a:spLocks noChangeArrowheads="1"/>
          </p:cNvSpPr>
          <p:nvPr/>
        </p:nvSpPr>
        <p:spPr bwMode="auto">
          <a:xfrm>
            <a:off x="5791200" y="5129213"/>
            <a:ext cx="2006600"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1800">
                <a:solidFill>
                  <a:srgbClr val="0000CC"/>
                </a:solidFill>
                <a:latin typeface="Comic Sans MS" pitchFamily="66" charset="0"/>
              </a:rPr>
              <a:t>Onset T</a:t>
            </a:r>
            <a:r>
              <a:rPr lang="en-US" altLang="en-US" sz="1800" baseline="-25000">
                <a:solidFill>
                  <a:srgbClr val="0000CC"/>
                </a:solidFill>
                <a:latin typeface="Comic Sans MS" pitchFamily="66" charset="0"/>
              </a:rPr>
              <a:t>C</a:t>
            </a:r>
            <a:r>
              <a:rPr lang="en-US" altLang="en-US" sz="1800">
                <a:solidFill>
                  <a:srgbClr val="0000CC"/>
                </a:solidFill>
                <a:latin typeface="Comic Sans MS" pitchFamily="66" charset="0"/>
              </a:rPr>
              <a:t> = 40 K !</a:t>
            </a:r>
          </a:p>
        </p:txBody>
      </p:sp>
      <p:sp>
        <p:nvSpPr>
          <p:cNvPr id="19463" name="AutoShape 11"/>
          <p:cNvSpPr>
            <a:spLocks noChangeArrowheads="1"/>
          </p:cNvSpPr>
          <p:nvPr/>
        </p:nvSpPr>
        <p:spPr bwMode="auto">
          <a:xfrm>
            <a:off x="5715000" y="4957763"/>
            <a:ext cx="2224088" cy="612775"/>
          </a:xfrm>
          <a:prstGeom prst="wedgeRoundRectCallout">
            <a:avLst>
              <a:gd name="adj1" fmla="val -49856"/>
              <a:gd name="adj2" fmla="val -172449"/>
              <a:gd name="adj3" fmla="val 16667"/>
            </a:avLst>
          </a:prstGeom>
          <a:noFill/>
          <a:ln w="19050">
            <a:solidFill>
              <a:srgbClr val="0000CC"/>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pPr algn="ctr"/>
            <a:endParaRPr lang="en-US" altLang="en-US"/>
          </a:p>
        </p:txBody>
      </p:sp>
    </p:spTree>
    <p:extLst>
      <p:ext uri="{BB962C8B-B14F-4D97-AF65-F5344CB8AC3E}">
        <p14:creationId xmlns:p14="http://schemas.microsoft.com/office/powerpoint/2010/main" val="4035399099"/>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altLang="en-US" smtClean="0"/>
              <a:t>1987</a:t>
            </a:r>
            <a:br>
              <a:rPr lang="en-US" altLang="en-US" smtClean="0"/>
            </a:br>
            <a:r>
              <a:rPr lang="en-US" altLang="en-US" smtClean="0"/>
              <a:t>“The Prize!”</a:t>
            </a:r>
          </a:p>
        </p:txBody>
      </p:sp>
      <p:pic>
        <p:nvPicPr>
          <p:cNvPr id="20483"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676400"/>
            <a:ext cx="6137275" cy="457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5339884"/>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smtClean="0"/>
              <a:t>March 3, 1987</a:t>
            </a:r>
            <a:br>
              <a:rPr lang="en-US" altLang="en-US" smtClean="0"/>
            </a:br>
            <a:r>
              <a:rPr lang="en-US" altLang="en-US" smtClean="0"/>
              <a:t>“123” Discovered</a:t>
            </a:r>
          </a:p>
        </p:txBody>
      </p:sp>
      <p:pic>
        <p:nvPicPr>
          <p:cNvPr id="21507" name="Picture 3" descr="thearcboy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743075"/>
            <a:ext cx="3606800" cy="465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Rectangle 4"/>
          <p:cNvSpPr>
            <a:spLocks noChangeArrowheads="1"/>
          </p:cNvSpPr>
          <p:nvPr/>
        </p:nvSpPr>
        <p:spPr bwMode="auto">
          <a:xfrm>
            <a:off x="1295400" y="6553200"/>
            <a:ext cx="3657600" cy="304800"/>
          </a:xfrm>
          <a:prstGeom prst="rect">
            <a:avLst/>
          </a:prstGeom>
          <a:solidFill>
            <a:schemeClr val="bg1"/>
          </a:solidFill>
          <a:ln>
            <a:noFill/>
          </a:ln>
          <a:effectLst/>
          <a:extLst>
            <a:ext uri="{91240B29-F687-4F45-9708-019B960494DF}">
              <a14:hiddenLine xmlns:a14="http://schemas.microsoft.com/office/drawing/2010/main" w="12700">
                <a:solidFill>
                  <a:srgbClr val="33CC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pic>
        <p:nvPicPr>
          <p:cNvPr id="21509" name="Picture 5" descr="123MOD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752600"/>
            <a:ext cx="2984500" cy="450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956256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676400" y="0"/>
            <a:ext cx="5791200" cy="1143000"/>
          </a:xfrm>
        </p:spPr>
        <p:txBody>
          <a:bodyPr/>
          <a:lstStyle/>
          <a:p>
            <a:r>
              <a:rPr lang="en-US" altLang="en-US" dirty="0" smtClean="0"/>
              <a:t>Woodstock of Physics</a:t>
            </a:r>
            <a:br>
              <a:rPr lang="en-US" altLang="en-US" dirty="0" smtClean="0"/>
            </a:br>
            <a:r>
              <a:rPr lang="en-US" altLang="en-US" dirty="0" smtClean="0"/>
              <a:t> NYC, 1987</a:t>
            </a:r>
          </a:p>
        </p:txBody>
      </p:sp>
      <p:pic>
        <p:nvPicPr>
          <p:cNvPr id="22531" name="Picture 3" descr="Nature Woodstoc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91000" y="1371600"/>
            <a:ext cx="4068763"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8244" name="Group 4"/>
          <p:cNvGrpSpPr>
            <a:grpSpLocks/>
          </p:cNvGrpSpPr>
          <p:nvPr/>
        </p:nvGrpSpPr>
        <p:grpSpPr bwMode="auto">
          <a:xfrm>
            <a:off x="685800" y="1179513"/>
            <a:ext cx="2819400" cy="4811712"/>
            <a:chOff x="432" y="743"/>
            <a:chExt cx="1632" cy="3031"/>
          </a:xfrm>
        </p:grpSpPr>
        <p:pic>
          <p:nvPicPr>
            <p:cNvPr id="22533"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 y="1008"/>
              <a:ext cx="1632" cy="2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4" name="Text Box 6"/>
            <p:cNvSpPr txBox="1">
              <a:spLocks noChangeArrowheads="1"/>
            </p:cNvSpPr>
            <p:nvPr/>
          </p:nvSpPr>
          <p:spPr bwMode="auto">
            <a:xfrm>
              <a:off x="432" y="743"/>
              <a:ext cx="1481"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1800">
                  <a:solidFill>
                    <a:srgbClr val="FF0000"/>
                  </a:solidFill>
                  <a:latin typeface="Arial" pitchFamily="34" charset="0"/>
                </a:rPr>
                <a:t>Physicists’ Night Out!</a:t>
              </a:r>
            </a:p>
          </p:txBody>
        </p:sp>
      </p:grpSp>
    </p:spTree>
    <p:extLst>
      <p:ext uri="{BB962C8B-B14F-4D97-AF65-F5344CB8AC3E}">
        <p14:creationId xmlns:p14="http://schemas.microsoft.com/office/powerpoint/2010/main" val="911392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38244"/>
                                        </p:tgtEl>
                                        <p:attrNameLst>
                                          <p:attrName>style.visibility</p:attrName>
                                        </p:attrNameLst>
                                      </p:cBhvr>
                                      <p:to>
                                        <p:strVal val="visible"/>
                                      </p:to>
                                    </p:set>
                                    <p:anim calcmode="lin" valueType="num">
                                      <p:cBhvr>
                                        <p:cTn id="7" dur="500" fill="hold"/>
                                        <p:tgtEl>
                                          <p:spTgt spid="138244"/>
                                        </p:tgtEl>
                                        <p:attrNameLst>
                                          <p:attrName>ppt_w</p:attrName>
                                        </p:attrNameLst>
                                      </p:cBhvr>
                                      <p:tavLst>
                                        <p:tav tm="0">
                                          <p:val>
                                            <p:fltVal val="0"/>
                                          </p:val>
                                        </p:tav>
                                        <p:tav tm="100000">
                                          <p:val>
                                            <p:strVal val="#ppt_w"/>
                                          </p:val>
                                        </p:tav>
                                      </p:tavLst>
                                    </p:anim>
                                    <p:anim calcmode="lin" valueType="num">
                                      <p:cBhvr>
                                        <p:cTn id="8" dur="500" fill="hold"/>
                                        <p:tgtEl>
                                          <p:spTgt spid="13824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60" y="31375"/>
            <a:ext cx="9042400" cy="678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61365" y="5257800"/>
            <a:ext cx="8839200" cy="461665"/>
          </a:xfrm>
          <a:prstGeom prst="rect">
            <a:avLst/>
          </a:prstGeom>
          <a:noFill/>
        </p:spPr>
        <p:txBody>
          <a:bodyPr wrap="square" rtlCol="0">
            <a:spAutoFit/>
          </a:bodyPr>
          <a:lstStyle/>
          <a:p>
            <a:pPr algn="ctr"/>
            <a:r>
              <a:rPr lang="en-US" sz="2400" b="1" dirty="0" smtClean="0">
                <a:latin typeface="MS UI Gothic" panose="020B0600070205080204" pitchFamily="34" charset="-128"/>
                <a:ea typeface="MS UI Gothic" panose="020B0600070205080204" pitchFamily="34" charset="-128"/>
              </a:rPr>
              <a:t>HTSC Symposium, MRS Spring Meeting, Anaheim, 23-24 April 1987</a:t>
            </a:r>
            <a:endParaRPr lang="en-US" sz="2400" b="1" dirty="0">
              <a:latin typeface="MS UI Gothic" panose="020B0600070205080204" pitchFamily="34" charset="-128"/>
              <a:ea typeface="MS UI Gothic" panose="020B0600070205080204" pitchFamily="34" charset="-128"/>
            </a:endParaRPr>
          </a:p>
        </p:txBody>
      </p:sp>
      <p:sp>
        <p:nvSpPr>
          <p:cNvPr id="3" name="TextBox 2"/>
          <p:cNvSpPr txBox="1"/>
          <p:nvPr/>
        </p:nvSpPr>
        <p:spPr>
          <a:xfrm>
            <a:off x="990600" y="5943600"/>
            <a:ext cx="6858000" cy="646331"/>
          </a:xfrm>
          <a:prstGeom prst="rect">
            <a:avLst/>
          </a:prstGeom>
          <a:noFill/>
        </p:spPr>
        <p:txBody>
          <a:bodyPr wrap="square" rtlCol="0">
            <a:spAutoFit/>
          </a:bodyPr>
          <a:lstStyle/>
          <a:p>
            <a:pPr algn="ctr"/>
            <a:r>
              <a:rPr lang="en-US" sz="3600" b="1" i="1" dirty="0" smtClean="0">
                <a:latin typeface="Comic Sans MS" panose="030F0702030302020204" pitchFamily="66" charset="0"/>
              </a:rPr>
              <a:t>“The Altamont of Materials”</a:t>
            </a:r>
            <a:endParaRPr lang="en-US" sz="3600" b="1" i="1" dirty="0">
              <a:latin typeface="Comic Sans MS" panose="030F0702030302020204" pitchFamily="66" charset="0"/>
            </a:endParaRPr>
          </a:p>
        </p:txBody>
      </p:sp>
    </p:spTree>
    <p:extLst>
      <p:ext uri="{BB962C8B-B14F-4D97-AF65-F5344CB8AC3E}">
        <p14:creationId xmlns:p14="http://schemas.microsoft.com/office/powerpoint/2010/main" val="1487709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idx="4294967295"/>
          </p:nvPr>
        </p:nvSpPr>
        <p:spPr>
          <a:xfrm>
            <a:off x="1066800" y="152400"/>
            <a:ext cx="7543800" cy="1143000"/>
          </a:xfrm>
        </p:spPr>
        <p:txBody>
          <a:bodyPr/>
          <a:lstStyle/>
          <a:p>
            <a:pPr eaLnBrk="1" hangingPunct="1"/>
            <a:r>
              <a:rPr lang="en-US" altLang="en-US" smtClean="0"/>
              <a:t>“The Great Communicator”</a:t>
            </a:r>
          </a:p>
        </p:txBody>
      </p:sp>
      <p:pic>
        <p:nvPicPr>
          <p:cNvPr id="204803" name="Picture 3" descr="reag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447800"/>
            <a:ext cx="6705600" cy="500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68081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04803"/>
                                        </p:tgtEl>
                                        <p:attrNameLst>
                                          <p:attrName>style.visibility</p:attrName>
                                        </p:attrNameLst>
                                      </p:cBhvr>
                                      <p:to>
                                        <p:strVal val="visible"/>
                                      </p:to>
                                    </p:set>
                                    <p:animEffect transition="in" filter="checkerboard(across)">
                                      <p:cBhvr>
                                        <p:cTn id="7" dur="500"/>
                                        <p:tgtEl>
                                          <p:spTgt spid="2048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76200"/>
            <a:ext cx="8229600" cy="1143000"/>
          </a:xfrm>
        </p:spPr>
        <p:txBody>
          <a:bodyPr/>
          <a:lstStyle/>
          <a:p>
            <a:r>
              <a:rPr lang="en-US" altLang="en-US"/>
              <a:t>Today</a:t>
            </a:r>
          </a:p>
        </p:txBody>
      </p:sp>
      <p:pic>
        <p:nvPicPr>
          <p:cNvPr id="33800"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084263"/>
            <a:ext cx="7391400" cy="5087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801" name="Text Box 9"/>
          <p:cNvSpPr txBox="1">
            <a:spLocks noChangeArrowheads="1"/>
          </p:cNvSpPr>
          <p:nvPr/>
        </p:nvSpPr>
        <p:spPr bwMode="auto">
          <a:xfrm>
            <a:off x="3581400" y="62484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Year</a:t>
            </a:r>
          </a:p>
        </p:txBody>
      </p:sp>
      <p:sp>
        <p:nvSpPr>
          <p:cNvPr id="33802" name="Text Box 10"/>
          <p:cNvSpPr txBox="1">
            <a:spLocks noChangeArrowheads="1"/>
          </p:cNvSpPr>
          <p:nvPr/>
        </p:nvSpPr>
        <p:spPr bwMode="auto">
          <a:xfrm>
            <a:off x="152400" y="3367088"/>
            <a:ext cx="762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Tc (K)</a:t>
            </a:r>
          </a:p>
        </p:txBody>
      </p:sp>
    </p:spTree>
    <p:extLst>
      <p:ext uri="{BB962C8B-B14F-4D97-AF65-F5344CB8AC3E}">
        <p14:creationId xmlns:p14="http://schemas.microsoft.com/office/powerpoint/2010/main" val="9625730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altLang="en-US"/>
              <a:t>Gen II Coated Conductor</a:t>
            </a:r>
          </a:p>
        </p:txBody>
      </p:sp>
      <p:pic>
        <p:nvPicPr>
          <p:cNvPr id="27652" name="Picture 4" descr="Fig_02_Appl-page_3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306513"/>
            <a:ext cx="6324600" cy="4256087"/>
          </a:xfrm>
          <a:prstGeom prst="rect">
            <a:avLst/>
          </a:prstGeom>
          <a:noFill/>
          <a:extLst>
            <a:ext uri="{909E8E84-426E-40DD-AFC4-6F175D3DCCD1}">
              <a14:hiddenFill xmlns:a14="http://schemas.microsoft.com/office/drawing/2010/main">
                <a:solidFill>
                  <a:srgbClr val="FFFFFF"/>
                </a:solidFill>
              </a14:hiddenFill>
            </a:ext>
          </a:extLst>
        </p:spPr>
      </p:pic>
      <p:sp>
        <p:nvSpPr>
          <p:cNvPr id="27653" name="Text Box 5"/>
          <p:cNvSpPr txBox="1">
            <a:spLocks noChangeArrowheads="1"/>
          </p:cNvSpPr>
          <p:nvPr/>
        </p:nvSpPr>
        <p:spPr bwMode="auto">
          <a:xfrm>
            <a:off x="762000" y="5867400"/>
            <a:ext cx="3429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dirty="0"/>
              <a:t>American Superconductor</a:t>
            </a:r>
          </a:p>
        </p:txBody>
      </p:sp>
      <p:sp>
        <p:nvSpPr>
          <p:cNvPr id="27654" name="Text Box 6"/>
          <p:cNvSpPr txBox="1">
            <a:spLocks noChangeArrowheads="1"/>
          </p:cNvSpPr>
          <p:nvPr/>
        </p:nvSpPr>
        <p:spPr bwMode="auto">
          <a:xfrm>
            <a:off x="4876800" y="5867400"/>
            <a:ext cx="2743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dirty="0" err="1"/>
              <a:t>SuperPower</a:t>
            </a:r>
            <a:endParaRPr lang="en-US" altLang="en-US" dirty="0"/>
          </a:p>
        </p:txBody>
      </p:sp>
    </p:spTree>
    <p:extLst>
      <p:ext uri="{BB962C8B-B14F-4D97-AF65-F5344CB8AC3E}">
        <p14:creationId xmlns:p14="http://schemas.microsoft.com/office/powerpoint/2010/main" val="22527959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grpSp>
        <p:nvGrpSpPr>
          <p:cNvPr id="5" name="Group 4"/>
          <p:cNvGrpSpPr>
            <a:grpSpLocks/>
          </p:cNvGrpSpPr>
          <p:nvPr/>
        </p:nvGrpSpPr>
        <p:grpSpPr bwMode="auto">
          <a:xfrm>
            <a:off x="3100552" y="152400"/>
            <a:ext cx="2942897" cy="2170304"/>
            <a:chOff x="3124200" y="304800"/>
            <a:chExt cx="3048000" cy="2438400"/>
          </a:xfrm>
        </p:grpSpPr>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4775" y="1600200"/>
              <a:ext cx="14192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3"/>
            <p:cNvSpPr txBox="1">
              <a:spLocks/>
            </p:cNvSpPr>
            <p:nvPr/>
          </p:nvSpPr>
          <p:spPr bwMode="auto">
            <a:xfrm>
              <a:off x="3124200" y="304800"/>
              <a:ext cx="3048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defRPr/>
              </a:pPr>
              <a:r>
                <a:rPr lang="en-US" altLang="en-US" sz="2000" b="1" kern="0" dirty="0" smtClean="0">
                  <a:solidFill>
                    <a:srgbClr val="000000"/>
                  </a:solidFill>
                </a:rPr>
                <a:t>To </a:t>
              </a:r>
            </a:p>
            <a:p>
              <a:pPr algn="ctr" eaLnBrk="1" fontAlgn="base" hangingPunct="1">
                <a:spcBef>
                  <a:spcPct val="0"/>
                </a:spcBef>
                <a:spcAft>
                  <a:spcPct val="0"/>
                </a:spcAft>
                <a:defRPr/>
              </a:pPr>
              <a:r>
                <a:rPr lang="en-US" altLang="en-US" sz="2000" b="1" kern="0" dirty="0" smtClean="0">
                  <a:solidFill>
                    <a:srgbClr val="000000"/>
                  </a:solidFill>
                </a:rPr>
                <a:t>Electric</a:t>
              </a:r>
              <a:br>
                <a:rPr lang="en-US" altLang="en-US" sz="2000" b="1" kern="0" dirty="0" smtClean="0">
                  <a:solidFill>
                    <a:srgbClr val="000000"/>
                  </a:solidFill>
                </a:rPr>
              </a:br>
              <a:r>
                <a:rPr lang="en-US" altLang="en-US" sz="2000" b="1" kern="0" dirty="0" smtClean="0">
                  <a:solidFill>
                    <a:srgbClr val="000000"/>
                  </a:solidFill>
                </a:rPr>
                <a:t>Power Delivered</a:t>
              </a:r>
            </a:p>
          </p:txBody>
        </p:sp>
      </p:grpSp>
      <p:grpSp>
        <p:nvGrpSpPr>
          <p:cNvPr id="8" name="Group 7"/>
          <p:cNvGrpSpPr>
            <a:grpSpLocks/>
          </p:cNvGrpSpPr>
          <p:nvPr/>
        </p:nvGrpSpPr>
        <p:grpSpPr bwMode="auto">
          <a:xfrm>
            <a:off x="304800" y="152400"/>
            <a:ext cx="2648607" cy="2171717"/>
            <a:chOff x="6324600" y="457200"/>
            <a:chExt cx="2743200" cy="2439988"/>
          </a:xfrm>
        </p:grpSpPr>
        <p:sp>
          <p:nvSpPr>
            <p:cNvPr id="9" name="Title 3"/>
            <p:cNvSpPr txBox="1">
              <a:spLocks/>
            </p:cNvSpPr>
            <p:nvPr/>
          </p:nvSpPr>
          <p:spPr bwMode="auto">
            <a:xfrm>
              <a:off x="6324600" y="457200"/>
              <a:ext cx="274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defRPr/>
              </a:pPr>
              <a:r>
                <a:rPr lang="en-US" altLang="en-US" sz="2000" b="1" kern="0" dirty="0" smtClean="0">
                  <a:solidFill>
                    <a:srgbClr val="000000"/>
                  </a:solidFill>
                </a:rPr>
                <a:t>From </a:t>
              </a:r>
              <a:br>
                <a:rPr lang="en-US" altLang="en-US" sz="2000" b="1" kern="0" dirty="0" smtClean="0">
                  <a:solidFill>
                    <a:srgbClr val="000000"/>
                  </a:solidFill>
                </a:rPr>
              </a:br>
              <a:r>
                <a:rPr lang="en-US" altLang="en-US" sz="2000" b="1" kern="0" dirty="0" smtClean="0">
                  <a:solidFill>
                    <a:srgbClr val="000000"/>
                  </a:solidFill>
                </a:rPr>
                <a:t>Electrons</a:t>
              </a:r>
              <a:br>
                <a:rPr lang="en-US" altLang="en-US" sz="2000" b="1" kern="0" dirty="0" smtClean="0">
                  <a:solidFill>
                    <a:srgbClr val="000000"/>
                  </a:solidFill>
                </a:rPr>
              </a:br>
              <a:r>
                <a:rPr lang="en-US" altLang="en-US" sz="2000" b="1" kern="0" dirty="0" smtClean="0">
                  <a:solidFill>
                    <a:srgbClr val="000000"/>
                  </a:solidFill>
                </a:rPr>
                <a:t>Paired</a:t>
              </a:r>
            </a:p>
          </p:txBody>
        </p:sp>
        <p:pic>
          <p:nvPicPr>
            <p:cNvPr id="1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5538" y="1752600"/>
              <a:ext cx="1524000" cy="1144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2" name="Group 2"/>
          <p:cNvGrpSpPr>
            <a:grpSpLocks/>
          </p:cNvGrpSpPr>
          <p:nvPr/>
        </p:nvGrpSpPr>
        <p:grpSpPr bwMode="auto">
          <a:xfrm>
            <a:off x="6190593" y="152400"/>
            <a:ext cx="2648607" cy="2170304"/>
            <a:chOff x="6324600" y="457200"/>
            <a:chExt cx="2743200" cy="2438400"/>
          </a:xfrm>
        </p:grpSpPr>
        <p:sp>
          <p:nvSpPr>
            <p:cNvPr id="14" name="Title 3"/>
            <p:cNvSpPr txBox="1">
              <a:spLocks/>
            </p:cNvSpPr>
            <p:nvPr/>
          </p:nvSpPr>
          <p:spPr bwMode="auto">
            <a:xfrm>
              <a:off x="6324600" y="457200"/>
              <a:ext cx="274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defRPr/>
              </a:pPr>
              <a:r>
                <a:rPr lang="en-US" altLang="en-US" sz="2000" b="1" kern="0" dirty="0" smtClean="0">
                  <a:solidFill>
                    <a:srgbClr val="000000"/>
                  </a:solidFill>
                </a:rPr>
                <a:t>…And…   </a:t>
              </a:r>
              <a:br>
                <a:rPr lang="en-US" altLang="en-US" sz="2000" b="1" kern="0" dirty="0" smtClean="0">
                  <a:solidFill>
                    <a:srgbClr val="000000"/>
                  </a:solidFill>
                </a:rPr>
              </a:br>
              <a:r>
                <a:rPr lang="en-US" altLang="en-US" sz="2000" b="1" kern="0" dirty="0" smtClean="0">
                  <a:solidFill>
                    <a:srgbClr val="000000"/>
                  </a:solidFill>
                </a:rPr>
                <a:t>Back</a:t>
              </a:r>
            </a:p>
            <a:p>
              <a:pPr algn="ctr" eaLnBrk="1" fontAlgn="base" hangingPunct="1">
                <a:spcBef>
                  <a:spcPct val="0"/>
                </a:spcBef>
                <a:spcAft>
                  <a:spcPct val="0"/>
                </a:spcAft>
                <a:defRPr/>
              </a:pPr>
              <a:r>
                <a:rPr lang="en-US" altLang="en-US" sz="2000" b="1" kern="0" dirty="0" smtClean="0">
                  <a:solidFill>
                    <a:srgbClr val="000000"/>
                  </a:solidFill>
                </a:rPr>
                <a:t>Again</a:t>
              </a:r>
            </a:p>
          </p:txBody>
        </p:sp>
        <p:pic>
          <p:nvPicPr>
            <p:cNvPr id="1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5538" y="1751012"/>
              <a:ext cx="1524000" cy="1144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3" name="TextBox 12"/>
          <p:cNvSpPr txBox="1"/>
          <p:nvPr/>
        </p:nvSpPr>
        <p:spPr bwMode="auto">
          <a:xfrm>
            <a:off x="7156231" y="1654375"/>
            <a:ext cx="698938" cy="329219"/>
          </a:xfrm>
          <a:prstGeom prst="rect">
            <a:avLst/>
          </a:prstGeom>
          <a:noFill/>
        </p:spPr>
        <p:txBody>
          <a:bodyPr>
            <a:spAutoFit/>
          </a:bodyPr>
          <a:lstStyle/>
          <a:p>
            <a:pPr algn="ctr" fontAlgn="base">
              <a:spcBef>
                <a:spcPct val="0"/>
              </a:spcBef>
              <a:spcAft>
                <a:spcPct val="0"/>
              </a:spcAft>
              <a:defRPr/>
            </a:pPr>
            <a:r>
              <a:rPr lang="en-US" b="1" kern="0" dirty="0">
                <a:solidFill>
                  <a:srgbClr val="BBE0E3">
                    <a:lumMod val="75000"/>
                  </a:srgbClr>
                </a:solidFill>
                <a:latin typeface="Arial" charset="0"/>
                <a:cs typeface="Arial" charset="0"/>
              </a:rPr>
              <a:t>?</a:t>
            </a:r>
          </a:p>
        </p:txBody>
      </p:sp>
      <p:sp>
        <p:nvSpPr>
          <p:cNvPr id="16" name="TextBox 15"/>
          <p:cNvSpPr txBox="1">
            <a:spLocks noChangeArrowheads="1"/>
          </p:cNvSpPr>
          <p:nvPr/>
        </p:nvSpPr>
        <p:spPr bwMode="auto">
          <a:xfrm>
            <a:off x="533400" y="2438400"/>
            <a:ext cx="8331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defRPr/>
            </a:pPr>
            <a:r>
              <a:rPr lang="en-US" altLang="en-US" sz="2400" b="1" kern="0" dirty="0" smtClean="0">
                <a:solidFill>
                  <a:srgbClr val="0070C0"/>
                </a:solidFill>
              </a:rPr>
              <a:t>-- A Personal Journey in Applied Physics -- </a:t>
            </a:r>
          </a:p>
          <a:p>
            <a:pPr algn="ctr" eaLnBrk="1" fontAlgn="base" hangingPunct="1">
              <a:spcBef>
                <a:spcPct val="0"/>
              </a:spcBef>
              <a:spcAft>
                <a:spcPct val="0"/>
              </a:spcAft>
              <a:defRPr/>
            </a:pPr>
            <a:r>
              <a:rPr lang="en-US" altLang="en-US" sz="2400" b="1" kern="0" dirty="0" smtClean="0">
                <a:solidFill>
                  <a:srgbClr val="0070C0"/>
                </a:solidFill>
              </a:rPr>
              <a:t>-- IBM, EPRI, and Beyond --</a:t>
            </a:r>
          </a:p>
        </p:txBody>
      </p:sp>
      <p:sp>
        <p:nvSpPr>
          <p:cNvPr id="17" name="TextBox 16"/>
          <p:cNvSpPr txBox="1"/>
          <p:nvPr/>
        </p:nvSpPr>
        <p:spPr>
          <a:xfrm>
            <a:off x="2038738" y="3200400"/>
            <a:ext cx="5124062" cy="461665"/>
          </a:xfrm>
          <a:prstGeom prst="rect">
            <a:avLst/>
          </a:prstGeom>
          <a:noFill/>
        </p:spPr>
        <p:txBody>
          <a:bodyPr wrap="square" rtlCol="0">
            <a:spAutoFit/>
          </a:bodyPr>
          <a:lstStyle/>
          <a:p>
            <a:pPr algn="ctr"/>
            <a:r>
              <a:rPr lang="en-US" sz="2400" b="1" dirty="0" smtClean="0">
                <a:solidFill>
                  <a:prstClr val="black"/>
                </a:solidFill>
              </a:rPr>
              <a:t>Paul M. Grant</a:t>
            </a:r>
          </a:p>
        </p:txBody>
      </p:sp>
      <p:sp>
        <p:nvSpPr>
          <p:cNvPr id="20" name="TextBox 19"/>
          <p:cNvSpPr txBox="1"/>
          <p:nvPr/>
        </p:nvSpPr>
        <p:spPr>
          <a:xfrm>
            <a:off x="228600" y="3733800"/>
            <a:ext cx="2514600" cy="3170099"/>
          </a:xfrm>
          <a:prstGeom prst="rect">
            <a:avLst/>
          </a:prstGeom>
          <a:noFill/>
        </p:spPr>
        <p:txBody>
          <a:bodyPr wrap="square" rtlCol="0">
            <a:spAutoFit/>
          </a:bodyPr>
          <a:lstStyle/>
          <a:p>
            <a:pPr algn="ctr"/>
            <a:r>
              <a:rPr lang="en-US" sz="2000" b="1" u="sng" dirty="0" smtClean="0">
                <a:solidFill>
                  <a:prstClr val="black"/>
                </a:solidFill>
              </a:rPr>
              <a:t>IBM (1953-1993)</a:t>
            </a:r>
          </a:p>
          <a:p>
            <a:pPr marL="285750" indent="-285750">
              <a:buFont typeface="Arial" panose="020B0604020202020204" pitchFamily="34" charset="0"/>
              <a:buChar char="•"/>
            </a:pPr>
            <a:r>
              <a:rPr lang="en-US" b="1" dirty="0" smtClean="0">
                <a:solidFill>
                  <a:prstClr val="black"/>
                </a:solidFill>
              </a:rPr>
              <a:t>Joined 1953 (age 17)</a:t>
            </a:r>
          </a:p>
          <a:p>
            <a:pPr marL="285750" indent="-285750">
              <a:buFont typeface="Arial" panose="020B0604020202020204" pitchFamily="34" charset="0"/>
              <a:buChar char="•"/>
            </a:pPr>
            <a:r>
              <a:rPr lang="en-US" b="1" dirty="0" smtClean="0">
                <a:solidFill>
                  <a:prstClr val="black"/>
                </a:solidFill>
              </a:rPr>
              <a:t>SAGE/NORAD (MIT)</a:t>
            </a:r>
          </a:p>
          <a:p>
            <a:pPr marL="285750" indent="-285750">
              <a:buFont typeface="Arial" panose="020B0604020202020204" pitchFamily="34" charset="0"/>
              <a:buChar char="•"/>
            </a:pPr>
            <a:r>
              <a:rPr lang="en-US" b="1" dirty="0" smtClean="0">
                <a:solidFill>
                  <a:prstClr val="black"/>
                </a:solidFill>
              </a:rPr>
              <a:t>Clarkson/Harvard</a:t>
            </a:r>
          </a:p>
          <a:p>
            <a:pPr marL="285750" indent="-285750">
              <a:buFont typeface="Arial" panose="020B0604020202020204" pitchFamily="34" charset="0"/>
              <a:buChar char="•"/>
            </a:pPr>
            <a:r>
              <a:rPr lang="en-US" b="1" dirty="0" smtClean="0">
                <a:solidFill>
                  <a:prstClr val="black"/>
                </a:solidFill>
              </a:rPr>
              <a:t>Magneto-optics</a:t>
            </a:r>
          </a:p>
          <a:p>
            <a:pPr marL="285750" indent="-285750">
              <a:buFont typeface="Arial" panose="020B0604020202020204" pitchFamily="34" charset="0"/>
              <a:buChar char="•"/>
            </a:pPr>
            <a:r>
              <a:rPr lang="en-US" b="1" dirty="0" smtClean="0">
                <a:solidFill>
                  <a:prstClr val="black"/>
                </a:solidFill>
              </a:rPr>
              <a:t>Displays/Printers</a:t>
            </a:r>
          </a:p>
          <a:p>
            <a:pPr marL="285750" indent="-285750">
              <a:buFont typeface="Arial" panose="020B0604020202020204" pitchFamily="34" charset="0"/>
              <a:buChar char="•"/>
            </a:pPr>
            <a:r>
              <a:rPr lang="en-US" b="1" dirty="0" smtClean="0">
                <a:solidFill>
                  <a:prstClr val="black"/>
                </a:solidFill>
              </a:rPr>
              <a:t>Organic Conductors</a:t>
            </a:r>
          </a:p>
          <a:p>
            <a:pPr marL="285750" indent="-285750">
              <a:buFont typeface="Arial" panose="020B0604020202020204" pitchFamily="34" charset="0"/>
              <a:buChar char="•"/>
            </a:pPr>
            <a:r>
              <a:rPr lang="en-US" b="1" dirty="0" smtClean="0">
                <a:solidFill>
                  <a:prstClr val="black"/>
                </a:solidFill>
              </a:rPr>
              <a:t>DFT</a:t>
            </a:r>
          </a:p>
          <a:p>
            <a:pPr marL="285750" indent="-285750">
              <a:buFont typeface="Arial" panose="020B0604020202020204" pitchFamily="34" charset="0"/>
              <a:buChar char="•"/>
            </a:pPr>
            <a:r>
              <a:rPr lang="en-US" b="1" dirty="0" smtClean="0">
                <a:solidFill>
                  <a:prstClr val="black"/>
                </a:solidFill>
              </a:rPr>
              <a:t>Superconductivity</a:t>
            </a:r>
          </a:p>
          <a:p>
            <a:pPr marL="285750" indent="-285750">
              <a:buFont typeface="Arial" panose="020B0604020202020204" pitchFamily="34" charset="0"/>
              <a:buChar char="•"/>
            </a:pPr>
            <a:r>
              <a:rPr lang="en-US" b="1" dirty="0" smtClean="0">
                <a:solidFill>
                  <a:prstClr val="black"/>
                </a:solidFill>
              </a:rPr>
              <a:t>High-</a:t>
            </a:r>
            <a:r>
              <a:rPr lang="en-US" b="1" dirty="0" err="1" smtClean="0">
                <a:solidFill>
                  <a:prstClr val="black"/>
                </a:solidFill>
              </a:rPr>
              <a:t>Tc</a:t>
            </a:r>
            <a:endParaRPr lang="en-US" b="1" dirty="0" smtClean="0">
              <a:solidFill>
                <a:prstClr val="black"/>
              </a:solidFill>
            </a:endParaRPr>
          </a:p>
          <a:p>
            <a:pPr marL="285750" indent="-285750">
              <a:buFont typeface="Arial" panose="020B0604020202020204" pitchFamily="34" charset="0"/>
              <a:buChar char="•"/>
            </a:pPr>
            <a:r>
              <a:rPr lang="en-US" b="1" dirty="0" smtClean="0">
                <a:solidFill>
                  <a:prstClr val="black"/>
                </a:solidFill>
              </a:rPr>
              <a:t>Sabbatical (UNAM) </a:t>
            </a:r>
            <a:endParaRPr lang="en-US" b="1" dirty="0">
              <a:solidFill>
                <a:prstClr val="black"/>
              </a:solidFill>
            </a:endParaRPr>
          </a:p>
        </p:txBody>
      </p:sp>
      <p:sp>
        <p:nvSpPr>
          <p:cNvPr id="21" name="TextBox 20"/>
          <p:cNvSpPr txBox="1"/>
          <p:nvPr/>
        </p:nvSpPr>
        <p:spPr>
          <a:xfrm>
            <a:off x="3240388" y="3733800"/>
            <a:ext cx="2514600" cy="2893100"/>
          </a:xfrm>
          <a:prstGeom prst="rect">
            <a:avLst/>
          </a:prstGeom>
          <a:noFill/>
        </p:spPr>
        <p:txBody>
          <a:bodyPr wrap="square" rtlCol="0">
            <a:spAutoFit/>
          </a:bodyPr>
          <a:lstStyle/>
          <a:p>
            <a:pPr algn="ctr"/>
            <a:r>
              <a:rPr lang="en-US" sz="2000" b="1" u="sng" dirty="0" smtClean="0">
                <a:solidFill>
                  <a:prstClr val="black"/>
                </a:solidFill>
              </a:rPr>
              <a:t>EPRI (1993-2005)</a:t>
            </a:r>
          </a:p>
          <a:p>
            <a:pPr marL="285750" indent="-285750">
              <a:buFont typeface="Arial" panose="020B0604020202020204" pitchFamily="34" charset="0"/>
              <a:buChar char="•"/>
            </a:pPr>
            <a:r>
              <a:rPr lang="en-US" b="1" dirty="0" smtClean="0">
                <a:solidFill>
                  <a:prstClr val="black"/>
                </a:solidFill>
              </a:rPr>
              <a:t>High-</a:t>
            </a:r>
            <a:r>
              <a:rPr lang="en-US" b="1" dirty="0" err="1" smtClean="0">
                <a:solidFill>
                  <a:prstClr val="black"/>
                </a:solidFill>
              </a:rPr>
              <a:t>Tc</a:t>
            </a:r>
            <a:r>
              <a:rPr lang="en-US" b="1" dirty="0" smtClean="0">
                <a:solidFill>
                  <a:prstClr val="black"/>
                </a:solidFill>
              </a:rPr>
              <a:t> Power Apps</a:t>
            </a:r>
          </a:p>
          <a:p>
            <a:pPr marL="285750" indent="-285750">
              <a:buFont typeface="Arial" panose="020B0604020202020204" pitchFamily="34" charset="0"/>
              <a:buChar char="•"/>
            </a:pPr>
            <a:r>
              <a:rPr lang="en-US" b="1" dirty="0" smtClean="0">
                <a:solidFill>
                  <a:prstClr val="black"/>
                </a:solidFill>
              </a:rPr>
              <a:t>Wide </a:t>
            </a:r>
            <a:r>
              <a:rPr lang="en-US" b="1" dirty="0" err="1" smtClean="0">
                <a:solidFill>
                  <a:prstClr val="black"/>
                </a:solidFill>
              </a:rPr>
              <a:t>Bandgap</a:t>
            </a:r>
            <a:r>
              <a:rPr lang="en-US" b="1" dirty="0" smtClean="0">
                <a:solidFill>
                  <a:prstClr val="black"/>
                </a:solidFill>
              </a:rPr>
              <a:t> SCs</a:t>
            </a:r>
          </a:p>
          <a:p>
            <a:pPr marL="285750" indent="-285750">
              <a:buFont typeface="Arial" panose="020B0604020202020204" pitchFamily="34" charset="0"/>
              <a:buChar char="•"/>
            </a:pPr>
            <a:r>
              <a:rPr lang="en-US" b="1" dirty="0" smtClean="0">
                <a:solidFill>
                  <a:prstClr val="black"/>
                </a:solidFill>
              </a:rPr>
              <a:t>Power Electronics</a:t>
            </a:r>
          </a:p>
          <a:p>
            <a:pPr marL="285750" indent="-285750">
              <a:buFont typeface="Arial" panose="020B0604020202020204" pitchFamily="34" charset="0"/>
              <a:buChar char="•"/>
            </a:pPr>
            <a:r>
              <a:rPr lang="en-US" b="1" dirty="0" smtClean="0">
                <a:solidFill>
                  <a:prstClr val="black"/>
                </a:solidFill>
              </a:rPr>
              <a:t>“Hot” Fusion</a:t>
            </a:r>
          </a:p>
          <a:p>
            <a:pPr marL="285750" indent="-285750">
              <a:buFont typeface="Arial" panose="020B0604020202020204" pitchFamily="34" charset="0"/>
              <a:buChar char="•"/>
            </a:pPr>
            <a:r>
              <a:rPr lang="en-US" b="1" dirty="0" smtClean="0">
                <a:solidFill>
                  <a:prstClr val="black"/>
                </a:solidFill>
              </a:rPr>
              <a:t>“Smart Grid”</a:t>
            </a:r>
          </a:p>
          <a:p>
            <a:pPr marL="285750" indent="-285750">
              <a:buFont typeface="Arial" panose="020B0604020202020204" pitchFamily="34" charset="0"/>
              <a:buChar char="•"/>
            </a:pPr>
            <a:r>
              <a:rPr lang="en-US" b="1" dirty="0" smtClean="0">
                <a:solidFill>
                  <a:prstClr val="black"/>
                </a:solidFill>
              </a:rPr>
              <a:t>“</a:t>
            </a:r>
            <a:r>
              <a:rPr lang="en-US" b="1" dirty="0" err="1" smtClean="0">
                <a:solidFill>
                  <a:prstClr val="black"/>
                </a:solidFill>
              </a:rPr>
              <a:t>SuperGrid</a:t>
            </a:r>
            <a:r>
              <a:rPr lang="en-US" b="1" dirty="0" smtClean="0">
                <a:solidFill>
                  <a:prstClr val="black"/>
                </a:solidFill>
              </a:rPr>
              <a:t>”</a:t>
            </a:r>
          </a:p>
          <a:p>
            <a:pPr marL="285750" indent="-285750">
              <a:buFont typeface="Arial" panose="020B0604020202020204" pitchFamily="34" charset="0"/>
              <a:buChar char="•"/>
            </a:pPr>
            <a:r>
              <a:rPr lang="en-US" b="1" dirty="0" smtClean="0">
                <a:solidFill>
                  <a:prstClr val="black"/>
                </a:solidFill>
              </a:rPr>
              <a:t>“Climate Change”</a:t>
            </a:r>
          </a:p>
          <a:p>
            <a:pPr marL="285750" indent="-285750">
              <a:buFont typeface="Arial" panose="020B0604020202020204" pitchFamily="34" charset="0"/>
              <a:buChar char="•"/>
            </a:pPr>
            <a:r>
              <a:rPr lang="en-US" b="1" dirty="0" smtClean="0">
                <a:solidFill>
                  <a:prstClr val="black"/>
                </a:solidFill>
              </a:rPr>
              <a:t>Visionary Energy Societies</a:t>
            </a:r>
          </a:p>
        </p:txBody>
      </p:sp>
      <p:sp>
        <p:nvSpPr>
          <p:cNvPr id="23" name="TextBox 22"/>
          <p:cNvSpPr txBox="1"/>
          <p:nvPr/>
        </p:nvSpPr>
        <p:spPr>
          <a:xfrm>
            <a:off x="6172200" y="3732299"/>
            <a:ext cx="2819400" cy="2893100"/>
          </a:xfrm>
          <a:prstGeom prst="rect">
            <a:avLst/>
          </a:prstGeom>
          <a:noFill/>
        </p:spPr>
        <p:txBody>
          <a:bodyPr wrap="square" rtlCol="0">
            <a:spAutoFit/>
          </a:bodyPr>
          <a:lstStyle/>
          <a:p>
            <a:pPr algn="ctr"/>
            <a:r>
              <a:rPr lang="en-US" sz="2000" b="1" u="sng" dirty="0" smtClean="0">
                <a:solidFill>
                  <a:prstClr val="black"/>
                </a:solidFill>
              </a:rPr>
              <a:t>W2AGZ (2005-?)</a:t>
            </a:r>
          </a:p>
          <a:p>
            <a:pPr marL="285750" indent="-285750">
              <a:buFont typeface="Arial" panose="020B0604020202020204" pitchFamily="34" charset="0"/>
              <a:buChar char="•"/>
            </a:pPr>
            <a:r>
              <a:rPr lang="en-US" b="1" dirty="0" smtClean="0">
                <a:solidFill>
                  <a:prstClr val="black"/>
                </a:solidFill>
              </a:rPr>
              <a:t>Due Diligence</a:t>
            </a:r>
          </a:p>
          <a:p>
            <a:pPr marL="285750" indent="-285750">
              <a:buFont typeface="Arial" panose="020B0604020202020204" pitchFamily="34" charset="0"/>
              <a:buChar char="•"/>
            </a:pPr>
            <a:r>
              <a:rPr lang="en-US" b="1" dirty="0" smtClean="0">
                <a:solidFill>
                  <a:prstClr val="black"/>
                </a:solidFill>
              </a:rPr>
              <a:t>Tet-CuO (Stanford)</a:t>
            </a:r>
          </a:p>
          <a:p>
            <a:pPr marL="285750" indent="-285750">
              <a:buFont typeface="Arial" panose="020B0604020202020204" pitchFamily="34" charset="0"/>
              <a:buChar char="•"/>
            </a:pPr>
            <a:r>
              <a:rPr lang="en-US" b="1" dirty="0" smtClean="0">
                <a:solidFill>
                  <a:prstClr val="black"/>
                </a:solidFill>
              </a:rPr>
              <a:t>“Proxy” DFT</a:t>
            </a:r>
          </a:p>
          <a:p>
            <a:pPr marL="285750" indent="-285750">
              <a:buFont typeface="Arial" panose="020B0604020202020204" pitchFamily="34" charset="0"/>
              <a:buChar char="•"/>
            </a:pPr>
            <a:r>
              <a:rPr lang="en-US" b="1" dirty="0" smtClean="0">
                <a:solidFill>
                  <a:prstClr val="black"/>
                </a:solidFill>
              </a:rPr>
              <a:t>RTSC via DFT</a:t>
            </a:r>
          </a:p>
          <a:p>
            <a:pPr marL="285750" indent="-285750">
              <a:buFont typeface="Arial" panose="020B0604020202020204" pitchFamily="34" charset="0"/>
              <a:buChar char="•"/>
            </a:pPr>
            <a:r>
              <a:rPr lang="en-US" b="1" dirty="0" smtClean="0">
                <a:solidFill>
                  <a:prstClr val="black"/>
                </a:solidFill>
              </a:rPr>
              <a:t>IASS Potsdam</a:t>
            </a:r>
          </a:p>
          <a:p>
            <a:pPr marL="285750" indent="-285750">
              <a:buFont typeface="Arial" panose="020B0604020202020204" pitchFamily="34" charset="0"/>
              <a:buChar char="•"/>
            </a:pPr>
            <a:r>
              <a:rPr lang="en-US" b="1" i="1" dirty="0" smtClean="0">
                <a:solidFill>
                  <a:srgbClr val="009900"/>
                </a:solidFill>
              </a:rPr>
              <a:t>Dual Use of NG Pipeline ROWs for Co-transport of Electricity via HTSC Cables (e.g., Keystone)</a:t>
            </a:r>
          </a:p>
        </p:txBody>
      </p:sp>
    </p:spTree>
    <p:extLst>
      <p:ext uri="{BB962C8B-B14F-4D97-AF65-F5344CB8AC3E}">
        <p14:creationId xmlns:p14="http://schemas.microsoft.com/office/powerpoint/2010/main" val="4245836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 y="2114550"/>
            <a:ext cx="904875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7" name="Title 6"/>
          <p:cNvSpPr>
            <a:spLocks noGrp="1"/>
          </p:cNvSpPr>
          <p:nvPr>
            <p:ph type="title" idx="4294967295"/>
          </p:nvPr>
        </p:nvSpPr>
        <p:spPr>
          <a:xfrm>
            <a:off x="0" y="274638"/>
            <a:ext cx="9144000" cy="1143000"/>
          </a:xfrm>
        </p:spPr>
        <p:txBody>
          <a:bodyPr/>
          <a:lstStyle/>
          <a:p>
            <a:r>
              <a:rPr lang="en-US" altLang="en-US" sz="4000"/>
              <a:t>Where Can We Apply Superconductivity to Electric Power?</a:t>
            </a:r>
          </a:p>
        </p:txBody>
      </p:sp>
      <p:sp>
        <p:nvSpPr>
          <p:cNvPr id="4" name="TextBox 3"/>
          <p:cNvSpPr txBox="1">
            <a:spLocks noChangeArrowheads="1"/>
          </p:cNvSpPr>
          <p:nvPr/>
        </p:nvSpPr>
        <p:spPr bwMode="auto">
          <a:xfrm>
            <a:off x="1371600" y="5562600"/>
            <a:ext cx="5029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charset="0"/>
                <a:cs typeface="Arial" charset="0"/>
              </a:defRPr>
            </a:lvl1pPr>
            <a:lvl2pPr marL="742950" indent="-285750" algn="l">
              <a:defRPr>
                <a:solidFill>
                  <a:schemeClr val="tx1"/>
                </a:solidFill>
                <a:latin typeface="Arial" charset="0"/>
                <a:cs typeface="Arial" charset="0"/>
              </a:defRPr>
            </a:lvl2pPr>
            <a:lvl3pPr marL="1143000" indent="-228600" algn="l">
              <a:defRPr>
                <a:solidFill>
                  <a:schemeClr val="tx1"/>
                </a:solidFill>
                <a:latin typeface="Arial" charset="0"/>
                <a:cs typeface="Arial" charset="0"/>
              </a:defRPr>
            </a:lvl3pPr>
            <a:lvl4pPr marL="1600200" indent="-228600" algn="l">
              <a:defRPr>
                <a:solidFill>
                  <a:schemeClr val="tx1"/>
                </a:solidFill>
                <a:latin typeface="Arial" charset="0"/>
                <a:cs typeface="Arial" charset="0"/>
              </a:defRPr>
            </a:lvl4pPr>
            <a:lvl5pPr marL="2057400" indent="-228600" algn="l">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algn="r"/>
            <a:r>
              <a:rPr lang="en-US" altLang="en-US" sz="2800" b="1">
                <a:solidFill>
                  <a:srgbClr val="00B050"/>
                </a:solidFill>
              </a:rPr>
              <a:t>Potentially Everywhere</a:t>
            </a:r>
          </a:p>
        </p:txBody>
      </p:sp>
    </p:spTree>
    <p:extLst>
      <p:ext uri="{BB962C8B-B14F-4D97-AF65-F5344CB8AC3E}">
        <p14:creationId xmlns:p14="http://schemas.microsoft.com/office/powerpoint/2010/main" val="13365131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52400"/>
            <a:ext cx="9144000" cy="1384995"/>
          </a:xfrm>
          <a:prstGeom prst="rect">
            <a:avLst/>
          </a:prstGeom>
          <a:noFill/>
        </p:spPr>
        <p:txBody>
          <a:bodyPr wrap="square" rtlCol="0">
            <a:spAutoFit/>
          </a:bodyPr>
          <a:lstStyle/>
          <a:p>
            <a:pPr algn="ctr"/>
            <a:r>
              <a:rPr lang="en-US" sz="2800" b="1" dirty="0" smtClean="0">
                <a:latin typeface="Comic Sans MS" panose="030F0702030302020204" pitchFamily="66" charset="0"/>
              </a:rPr>
              <a:t>It is now 27 years after</a:t>
            </a:r>
          </a:p>
          <a:p>
            <a:pPr algn="ctr"/>
            <a:r>
              <a:rPr lang="en-US" sz="2800" b="1" dirty="0" smtClean="0">
                <a:latin typeface="Comic Sans MS" panose="030F0702030302020204" pitchFamily="66" charset="0"/>
              </a:rPr>
              <a:t> “Woodstock and Altamont,” </a:t>
            </a:r>
          </a:p>
          <a:p>
            <a:pPr algn="ctr"/>
            <a:r>
              <a:rPr lang="en-US" sz="2800" b="1" dirty="0" smtClean="0">
                <a:latin typeface="Comic Sans MS" panose="030F0702030302020204" pitchFamily="66" charset="0"/>
              </a:rPr>
              <a:t>yet two major issues remain unresolved:</a:t>
            </a:r>
            <a:endParaRPr lang="en-US" sz="2800" b="1" dirty="0">
              <a:latin typeface="Comic Sans MS" panose="030F0702030302020204" pitchFamily="66" charset="0"/>
            </a:endParaRPr>
          </a:p>
        </p:txBody>
      </p:sp>
      <p:sp>
        <p:nvSpPr>
          <p:cNvPr id="3" name="TextBox 2"/>
          <p:cNvSpPr txBox="1"/>
          <p:nvPr/>
        </p:nvSpPr>
        <p:spPr>
          <a:xfrm>
            <a:off x="533400" y="1985427"/>
            <a:ext cx="7620000" cy="1138773"/>
          </a:xfrm>
          <a:prstGeom prst="rect">
            <a:avLst/>
          </a:prstGeom>
          <a:noFill/>
        </p:spPr>
        <p:txBody>
          <a:bodyPr wrap="square" rtlCol="0">
            <a:spAutoFit/>
          </a:bodyPr>
          <a:lstStyle/>
          <a:p>
            <a:r>
              <a:rPr lang="en-US" sz="2800" b="1" dirty="0" smtClean="0">
                <a:latin typeface="MS UI Gothic" panose="020B0600070205080204" pitchFamily="34" charset="-128"/>
                <a:ea typeface="MS UI Gothic" panose="020B0600070205080204" pitchFamily="34" charset="-128"/>
              </a:rPr>
              <a:t>“</a:t>
            </a:r>
            <a:r>
              <a:rPr lang="en-US" sz="2800" b="1" u="sng" dirty="0" smtClean="0">
                <a:latin typeface="MS UI Gothic" panose="020B0600070205080204" pitchFamily="34" charset="-128"/>
                <a:ea typeface="MS UI Gothic" panose="020B0600070205080204" pitchFamily="34" charset="-128"/>
              </a:rPr>
              <a:t>The </a:t>
            </a:r>
            <a:r>
              <a:rPr lang="en-US" sz="2800" b="1" u="sng" dirty="0" err="1" smtClean="0">
                <a:latin typeface="MS UI Gothic" panose="020B0600070205080204" pitchFamily="34" charset="-128"/>
                <a:ea typeface="MS UI Gothic" panose="020B0600070205080204" pitchFamily="34" charset="-128"/>
              </a:rPr>
              <a:t>Nanoscale</a:t>
            </a:r>
            <a:r>
              <a:rPr lang="en-US" sz="2800" b="1" dirty="0" smtClean="0">
                <a:latin typeface="MS UI Gothic" panose="020B0600070205080204" pitchFamily="34" charset="-128"/>
                <a:ea typeface="MS UI Gothic" panose="020B0600070205080204" pitchFamily="34" charset="-128"/>
              </a:rPr>
              <a:t>:”</a:t>
            </a:r>
          </a:p>
          <a:p>
            <a:r>
              <a:rPr lang="en-US" sz="2000" dirty="0">
                <a:latin typeface="MS UI Gothic" panose="020B0600070205080204" pitchFamily="34" charset="-128"/>
                <a:ea typeface="MS UI Gothic" panose="020B0600070205080204" pitchFamily="34" charset="-128"/>
              </a:rPr>
              <a:t>	</a:t>
            </a:r>
            <a:r>
              <a:rPr lang="en-US" sz="2000" dirty="0" smtClean="0">
                <a:latin typeface="MS UI Gothic" panose="020B0600070205080204" pitchFamily="34" charset="-128"/>
                <a:ea typeface="MS UI Gothic" panose="020B0600070205080204" pitchFamily="34" charset="-128"/>
              </a:rPr>
              <a:t>How does HTSC even occur?  We know it’s BCS, but</a:t>
            </a:r>
          </a:p>
          <a:p>
            <a:r>
              <a:rPr lang="en-US" sz="2000" dirty="0">
                <a:latin typeface="MS UI Gothic" panose="020B0600070205080204" pitchFamily="34" charset="-128"/>
                <a:ea typeface="MS UI Gothic" panose="020B0600070205080204" pitchFamily="34" charset="-128"/>
              </a:rPr>
              <a:t> </a:t>
            </a:r>
            <a:r>
              <a:rPr lang="en-US" sz="2000" dirty="0" smtClean="0">
                <a:latin typeface="MS UI Gothic" panose="020B0600070205080204" pitchFamily="34" charset="-128"/>
                <a:ea typeface="MS UI Gothic" panose="020B0600070205080204" pitchFamily="34" charset="-128"/>
              </a:rPr>
              <a:t>           what’s the </a:t>
            </a:r>
            <a:r>
              <a:rPr lang="en-US" sz="2000" b="1" u="sng" dirty="0" smtClean="0">
                <a:latin typeface="MS UI Gothic" panose="020B0600070205080204" pitchFamily="34" charset="-128"/>
                <a:ea typeface="MS UI Gothic" panose="020B0600070205080204" pitchFamily="34" charset="-128"/>
              </a:rPr>
              <a:t>“pairing glue?”</a:t>
            </a:r>
            <a:endParaRPr lang="en-US" sz="2000" b="1" u="sng" dirty="0">
              <a:latin typeface="MS UI Gothic" panose="020B0600070205080204" pitchFamily="34" charset="-128"/>
              <a:ea typeface="MS UI Gothic" panose="020B0600070205080204" pitchFamily="34" charset="-128"/>
            </a:endParaRPr>
          </a:p>
        </p:txBody>
      </p:sp>
      <p:sp>
        <p:nvSpPr>
          <p:cNvPr id="5" name="TextBox 4"/>
          <p:cNvSpPr txBox="1"/>
          <p:nvPr/>
        </p:nvSpPr>
        <p:spPr>
          <a:xfrm>
            <a:off x="533400" y="3635276"/>
            <a:ext cx="7620000" cy="2739211"/>
          </a:xfrm>
          <a:prstGeom prst="rect">
            <a:avLst/>
          </a:prstGeom>
          <a:noFill/>
        </p:spPr>
        <p:txBody>
          <a:bodyPr wrap="square" rtlCol="0">
            <a:spAutoFit/>
          </a:bodyPr>
          <a:lstStyle/>
          <a:p>
            <a:r>
              <a:rPr lang="en-US" sz="2800" b="1" dirty="0" smtClean="0">
                <a:latin typeface="MS UI Gothic" panose="020B0600070205080204" pitchFamily="34" charset="-128"/>
                <a:ea typeface="MS UI Gothic" panose="020B0600070205080204" pitchFamily="34" charset="-128"/>
              </a:rPr>
              <a:t>“</a:t>
            </a:r>
            <a:r>
              <a:rPr lang="en-US" sz="2800" b="1" u="sng" dirty="0" smtClean="0">
                <a:latin typeface="MS UI Gothic" panose="020B0600070205080204" pitchFamily="34" charset="-128"/>
                <a:ea typeface="MS UI Gothic" panose="020B0600070205080204" pitchFamily="34" charset="-128"/>
              </a:rPr>
              <a:t>The </a:t>
            </a:r>
            <a:r>
              <a:rPr lang="en-US" sz="2800" b="1" u="sng" dirty="0" err="1" smtClean="0">
                <a:latin typeface="MS UI Gothic" panose="020B0600070205080204" pitchFamily="34" charset="-128"/>
                <a:ea typeface="MS UI Gothic" panose="020B0600070205080204" pitchFamily="34" charset="-128"/>
              </a:rPr>
              <a:t>Exascale</a:t>
            </a:r>
            <a:r>
              <a:rPr lang="en-US" sz="2800" b="1" dirty="0" smtClean="0">
                <a:latin typeface="MS UI Gothic" panose="020B0600070205080204" pitchFamily="34" charset="-128"/>
                <a:ea typeface="MS UI Gothic" panose="020B0600070205080204" pitchFamily="34" charset="-128"/>
              </a:rPr>
              <a:t>:”</a:t>
            </a:r>
            <a:endParaRPr lang="en-US" dirty="0" smtClean="0">
              <a:latin typeface="MS UI Gothic" panose="020B0600070205080204" pitchFamily="34" charset="-128"/>
              <a:ea typeface="MS UI Gothic" panose="020B0600070205080204" pitchFamily="34" charset="-128"/>
            </a:endParaRPr>
          </a:p>
          <a:p>
            <a:r>
              <a:rPr lang="en-US" dirty="0">
                <a:latin typeface="MS UI Gothic" panose="020B0600070205080204" pitchFamily="34" charset="-128"/>
                <a:ea typeface="MS UI Gothic" panose="020B0600070205080204" pitchFamily="34" charset="-128"/>
              </a:rPr>
              <a:t>	</a:t>
            </a:r>
            <a:r>
              <a:rPr lang="en-US" dirty="0" smtClean="0">
                <a:latin typeface="MS UI Gothic" panose="020B0600070205080204" pitchFamily="34" charset="-128"/>
                <a:ea typeface="MS UI Gothic" panose="020B0600070205080204" pitchFamily="34" charset="-128"/>
              </a:rPr>
              <a:t>Despite more than 20 years of very successful HTSC wire 	development possessing outstanding critical state properties, and 	its use in equally outstanding and successful power application 	demonstrations in the US, Japan, China, Korea, Germany, Russia...,  	there remains no significant deployment of such technology by 	either government agencies or investor-owned utilities.  </a:t>
            </a:r>
          </a:p>
          <a:p>
            <a:r>
              <a:rPr lang="en-US" dirty="0">
                <a:latin typeface="MS UI Gothic" panose="020B0600070205080204" pitchFamily="34" charset="-128"/>
                <a:ea typeface="MS UI Gothic" panose="020B0600070205080204" pitchFamily="34" charset="-128"/>
              </a:rPr>
              <a:t>	</a:t>
            </a:r>
            <a:r>
              <a:rPr lang="en-US" b="1" u="sng" dirty="0" smtClean="0">
                <a:latin typeface="MS UI Gothic" panose="020B0600070205080204" pitchFamily="34" charset="-128"/>
                <a:ea typeface="MS UI Gothic" panose="020B0600070205080204" pitchFamily="34" charset="-128"/>
              </a:rPr>
              <a:t>How come?</a:t>
            </a:r>
          </a:p>
          <a:p>
            <a:r>
              <a:rPr lang="en-US" dirty="0">
                <a:latin typeface="MS UI Gothic" panose="020B0600070205080204" pitchFamily="34" charset="-128"/>
                <a:ea typeface="MS UI Gothic" panose="020B0600070205080204" pitchFamily="34" charset="-128"/>
              </a:rPr>
              <a:t>	</a:t>
            </a:r>
          </a:p>
        </p:txBody>
      </p:sp>
    </p:spTree>
    <p:extLst>
      <p:ext uri="{BB962C8B-B14F-4D97-AF65-F5344CB8AC3E}">
        <p14:creationId xmlns:p14="http://schemas.microsoft.com/office/powerpoint/2010/main" val="2232892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
          <p:cNvSpPr>
            <a:spLocks noGrp="1" noChangeArrowheads="1"/>
          </p:cNvSpPr>
          <p:nvPr>
            <p:ph type="title"/>
          </p:nvPr>
        </p:nvSpPr>
        <p:spPr>
          <a:xfrm>
            <a:off x="456481" y="313953"/>
            <a:ext cx="8228160" cy="1062832"/>
          </a:xfrm>
        </p:spPr>
        <p:txBody>
          <a:bodyPr/>
          <a:lstStyle/>
          <a:p>
            <a:pPr eaLnBrk="1">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altLang="en-US" smtClean="0"/>
              <a:t>Hubbard Theory</a:t>
            </a:r>
          </a:p>
        </p:txBody>
      </p:sp>
      <p:sp>
        <p:nvSpPr>
          <p:cNvPr id="8197" name="Rectangle 5"/>
          <p:cNvSpPr>
            <a:spLocks noChangeArrowheads="1"/>
          </p:cNvSpPr>
          <p:nvPr/>
        </p:nvSpPr>
        <p:spPr bwMode="auto">
          <a:xfrm>
            <a:off x="3327840" y="4880673"/>
            <a:ext cx="2833920" cy="103690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45" tIns="41473" rIns="82945" bIns="41473" anchor="ctr"/>
          <a:lstStyle/>
          <a:p>
            <a:endParaRPr lang="en-US"/>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244" y="1752600"/>
            <a:ext cx="8939556" cy="393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23136517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ext Box 1"/>
          <p:cNvSpPr txBox="1">
            <a:spLocks noChangeArrowheads="1"/>
          </p:cNvSpPr>
          <p:nvPr/>
        </p:nvSpPr>
        <p:spPr bwMode="auto">
          <a:xfrm>
            <a:off x="456480" y="273629"/>
            <a:ext cx="8229600" cy="1143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2945" tIns="41473" rIns="82945" bIns="41473" anchor="ct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cs typeface="DejaVu Sans" pitchFamily="34" charset="0"/>
              </a:defRPr>
            </a:lvl1pPr>
            <a:lvl2pPr marL="742950" indent="-285750"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cs typeface="DejaVu Sans" pitchFamily="34" charset="0"/>
              </a:defRPr>
            </a:lvl2pPr>
            <a:lvl3pPr marL="1143000" indent="-228600"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cs typeface="DejaVu Sans" pitchFamily="34" charset="0"/>
              </a:defRPr>
            </a:lvl3pPr>
            <a:lvl4pPr marL="1600200" indent="-228600"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cs typeface="DejaVu Sans" pitchFamily="34" charset="0"/>
              </a:defRPr>
            </a:lvl4pPr>
            <a:lvl5pPr marL="2057400" indent="-228600"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cs typeface="DejaVu Sans" pitchFamily="34" charset="0"/>
              </a:defRPr>
            </a:lvl5pPr>
            <a:lvl6pPr marL="2514600" indent="-228600" defTabSz="457200" eaLnBrk="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cs typeface="DejaVu Sans" pitchFamily="34" charset="0"/>
              </a:defRPr>
            </a:lvl6pPr>
            <a:lvl7pPr marL="2971800" indent="-228600" defTabSz="457200" eaLnBrk="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cs typeface="DejaVu Sans" pitchFamily="34" charset="0"/>
              </a:defRPr>
            </a:lvl7pPr>
            <a:lvl8pPr marL="3429000" indent="-228600" defTabSz="457200" eaLnBrk="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cs typeface="DejaVu Sans" pitchFamily="34" charset="0"/>
              </a:defRPr>
            </a:lvl8pPr>
            <a:lvl9pPr marL="3886200" indent="-228600" defTabSz="457200" eaLnBrk="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cs typeface="DejaVu Sans" pitchFamily="34" charset="0"/>
              </a:defRPr>
            </a:lvl9pPr>
          </a:lstStyle>
          <a:p>
            <a:pPr algn="ctr" eaLnBrk="1"/>
            <a:r>
              <a:rPr lang="en-GB" altLang="en-US" sz="4000">
                <a:solidFill>
                  <a:srgbClr val="000000"/>
                </a:solidFill>
              </a:rPr>
              <a:t>DFT &amp; (LDA + U)</a:t>
            </a:r>
            <a:r>
              <a:rPr lang="ar-SA" altLang="en-US" sz="4000">
                <a:solidFill>
                  <a:srgbClr val="000000"/>
                </a:solidFill>
              </a:rPr>
              <a:t>‏</a:t>
            </a:r>
            <a:endParaRPr lang="en-GB" altLang="en-US" sz="4000">
              <a:solidFill>
                <a:srgbClr val="000000"/>
              </a:solidFill>
            </a:endParaRPr>
          </a:p>
        </p:txBody>
      </p:sp>
      <p:sp>
        <p:nvSpPr>
          <p:cNvPr id="14338" name="Text Box 2"/>
          <p:cNvSpPr txBox="1">
            <a:spLocks noChangeArrowheads="1"/>
          </p:cNvSpPr>
          <p:nvPr/>
        </p:nvSpPr>
        <p:spPr bwMode="auto">
          <a:xfrm>
            <a:off x="456480" y="2688763"/>
            <a:ext cx="8229600" cy="3977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2945" tIns="41473" rIns="82945" bIns="41473"/>
          <a:lstStyle>
            <a:lvl1pPr marL="431800" indent="-323850"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cs typeface="DejaVu Sans" pitchFamily="34" charset="0"/>
              </a:defRPr>
            </a:lvl1pPr>
            <a:lvl2pPr marL="863600" indent="-287338"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cs typeface="DejaVu Sans" pitchFamily="34" charset="0"/>
              </a:defRPr>
            </a:lvl2pPr>
            <a:lvl3pPr marL="1143000" indent="-228600"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cs typeface="DejaVu Sans" pitchFamily="34" charset="0"/>
              </a:defRPr>
            </a:lvl3pPr>
            <a:lvl4pPr marL="1600200" indent="-228600"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cs typeface="DejaVu Sans" pitchFamily="34" charset="0"/>
              </a:defRPr>
            </a:lvl4pPr>
            <a:lvl5pPr marL="2057400" indent="-228600"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cs typeface="DejaVu Sans" pitchFamily="34" charset="0"/>
              </a:defRPr>
            </a:lvl5pPr>
            <a:lvl6pPr marL="2514600" indent="-228600" defTabSz="457200" eaLnBrk="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cs typeface="DejaVu Sans" pitchFamily="34" charset="0"/>
              </a:defRPr>
            </a:lvl6pPr>
            <a:lvl7pPr marL="2971800" indent="-228600" defTabSz="457200" eaLnBrk="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cs typeface="DejaVu Sans" pitchFamily="34" charset="0"/>
              </a:defRPr>
            </a:lvl7pPr>
            <a:lvl8pPr marL="3429000" indent="-228600" defTabSz="457200" eaLnBrk="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cs typeface="DejaVu Sans" pitchFamily="34" charset="0"/>
              </a:defRPr>
            </a:lvl8pPr>
            <a:lvl9pPr marL="3886200" indent="-228600" defTabSz="457200" eaLnBrk="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cs typeface="DejaVu Sans" pitchFamily="34" charset="0"/>
              </a:defRPr>
            </a:lvl9pPr>
          </a:lstStyle>
          <a:p>
            <a:pPr eaLnBrk="1">
              <a:lnSpc>
                <a:spcPct val="84000"/>
              </a:lnSpc>
              <a:spcBef>
                <a:spcPts val="726"/>
              </a:spcBef>
              <a:buFont typeface="Wingdings" pitchFamily="2" charset="2"/>
              <a:buChar char=""/>
            </a:pPr>
            <a:r>
              <a:rPr lang="en-GB" altLang="en-US" sz="2500">
                <a:solidFill>
                  <a:srgbClr val="000000"/>
                </a:solidFill>
              </a:rPr>
              <a:t>Implemented in LMTO by Anisimov, et al, JPCM 2, 3973 (1990)</a:t>
            </a:r>
            <a:r>
              <a:rPr lang="ar-SA" altLang="en-US" sz="2500">
                <a:solidFill>
                  <a:srgbClr val="000000"/>
                </a:solidFill>
              </a:rPr>
              <a:t>‏</a:t>
            </a:r>
            <a:endParaRPr lang="en-GB" altLang="en-US" sz="2500">
              <a:solidFill>
                <a:srgbClr val="000000"/>
              </a:solidFill>
            </a:endParaRPr>
          </a:p>
          <a:p>
            <a:pPr lvl="1" eaLnBrk="1">
              <a:lnSpc>
                <a:spcPct val="84000"/>
              </a:lnSpc>
              <a:spcBef>
                <a:spcPts val="635"/>
              </a:spcBef>
              <a:buSzPct val="75000"/>
              <a:buFont typeface="Symbol" pitchFamily="18" charset="2"/>
              <a:buChar char=""/>
            </a:pPr>
            <a:r>
              <a:rPr lang="en-GB" altLang="en-US" sz="2500">
                <a:solidFill>
                  <a:srgbClr val="000000"/>
                </a:solidFill>
              </a:rPr>
              <a:t>Applied to NiO, MnO, FeO, CoO and La</a:t>
            </a:r>
            <a:r>
              <a:rPr lang="en-GB" altLang="en-US" sz="2500" baseline="-25000">
                <a:solidFill>
                  <a:srgbClr val="000000"/>
                </a:solidFill>
              </a:rPr>
              <a:t>2</a:t>
            </a:r>
            <a:r>
              <a:rPr lang="en-GB" altLang="en-US" sz="2500">
                <a:solidFill>
                  <a:srgbClr val="000000"/>
                </a:solidFill>
              </a:rPr>
              <a:t>CuO</a:t>
            </a:r>
            <a:r>
              <a:rPr lang="en-GB" altLang="en-US" sz="2500" baseline="-25000">
                <a:solidFill>
                  <a:srgbClr val="000000"/>
                </a:solidFill>
              </a:rPr>
              <a:t>4</a:t>
            </a:r>
          </a:p>
          <a:p>
            <a:pPr lvl="1" eaLnBrk="1">
              <a:lnSpc>
                <a:spcPct val="84000"/>
              </a:lnSpc>
              <a:spcBef>
                <a:spcPts val="635"/>
              </a:spcBef>
              <a:buSzPct val="75000"/>
            </a:pPr>
            <a:endParaRPr lang="en-GB" altLang="en-US" sz="2500" baseline="-25000">
              <a:solidFill>
                <a:srgbClr val="000000"/>
              </a:solidFill>
            </a:endParaRPr>
          </a:p>
          <a:p>
            <a:pPr eaLnBrk="1">
              <a:lnSpc>
                <a:spcPct val="84000"/>
              </a:lnSpc>
              <a:spcBef>
                <a:spcPts val="726"/>
              </a:spcBef>
              <a:buFont typeface="Wingdings" pitchFamily="2" charset="2"/>
              <a:buChar char=""/>
            </a:pPr>
            <a:r>
              <a:rPr lang="en-GB" altLang="en-US" sz="2500">
                <a:solidFill>
                  <a:srgbClr val="000000"/>
                </a:solidFill>
              </a:rPr>
              <a:t>Plane-Wave Pseudopotential Implementation by Cococcioni and de Gironcoli, PRB 71, 035105 (2005)</a:t>
            </a:r>
            <a:r>
              <a:rPr lang="ar-SA" altLang="en-US" sz="2500">
                <a:solidFill>
                  <a:srgbClr val="000000"/>
                </a:solidFill>
              </a:rPr>
              <a:t>‏</a:t>
            </a:r>
            <a:endParaRPr lang="en-GB" altLang="en-US" sz="2500">
              <a:solidFill>
                <a:srgbClr val="000000"/>
              </a:solidFill>
            </a:endParaRPr>
          </a:p>
          <a:p>
            <a:pPr lvl="1" eaLnBrk="1">
              <a:lnSpc>
                <a:spcPct val="84000"/>
              </a:lnSpc>
              <a:spcBef>
                <a:spcPts val="635"/>
              </a:spcBef>
              <a:buSzPct val="75000"/>
              <a:buFont typeface="Symbol" pitchFamily="18" charset="2"/>
              <a:buChar char=""/>
            </a:pPr>
            <a:r>
              <a:rPr lang="en-GB" altLang="en-US" sz="2500">
                <a:solidFill>
                  <a:srgbClr val="000000"/>
                </a:solidFill>
              </a:rPr>
              <a:t>Applied to FeO and NiO </a:t>
            </a:r>
          </a:p>
          <a:p>
            <a:pPr lvl="1" eaLnBrk="1">
              <a:lnSpc>
                <a:spcPct val="84000"/>
              </a:lnSpc>
              <a:spcBef>
                <a:spcPts val="635"/>
              </a:spcBef>
              <a:buSzPct val="75000"/>
              <a:buFont typeface="Symbol" pitchFamily="18" charset="2"/>
              <a:buChar char=""/>
            </a:pPr>
            <a:r>
              <a:rPr lang="en-GB" altLang="en-US" sz="2500">
                <a:solidFill>
                  <a:srgbClr val="000000"/>
                </a:solidFill>
              </a:rPr>
              <a:t>Download open-source package from http://www.pwscf.org</a:t>
            </a:r>
          </a:p>
        </p:txBody>
      </p:sp>
      <p:graphicFrame>
        <p:nvGraphicFramePr>
          <p:cNvPr id="1026" name="Object 3"/>
          <p:cNvGraphicFramePr>
            <a:graphicFrameLocks noChangeAspect="1"/>
          </p:cNvGraphicFramePr>
          <p:nvPr/>
        </p:nvGraphicFramePr>
        <p:xfrm>
          <a:off x="3568321" y="1996050"/>
          <a:ext cx="102240" cy="152656"/>
        </p:xfrm>
        <a:graphic>
          <a:graphicData uri="http://schemas.openxmlformats.org/presentationml/2006/ole">
            <mc:AlternateContent xmlns:mc="http://schemas.openxmlformats.org/markup-compatibility/2006">
              <mc:Choice xmlns:v="urn:schemas-microsoft-com:vml" Requires="v">
                <p:oleObj spid="_x0000_s29732" r:id="rId4" imgW="101520" imgH="152280" progId="">
                  <p:embed/>
                </p:oleObj>
              </mc:Choice>
              <mc:Fallback>
                <p:oleObj r:id="rId4" imgW="101520" imgH="15228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8321" y="1996050"/>
                        <a:ext cx="102240" cy="152656"/>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029"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7360" y="1375345"/>
            <a:ext cx="8709120" cy="1019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410327255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14338">
                                            <p:txEl>
                                              <p:charRg st="0" end="6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14338">
                                            <p:txEl>
                                              <p:charRg st="60" end="10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14338">
                                            <p:txEl>
                                              <p:charRg st="103" end="199"/>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0"/>
                                          </p:stCondLst>
                                        </p:cTn>
                                        <p:tgtEl>
                                          <p:spTgt spid="14338">
                                            <p:txEl>
                                              <p:charRg st="199" end="22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433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
          <p:cNvSpPr txBox="1">
            <a:spLocks noChangeArrowheads="1"/>
          </p:cNvSpPr>
          <p:nvPr/>
        </p:nvSpPr>
        <p:spPr bwMode="auto">
          <a:xfrm>
            <a:off x="456480" y="273629"/>
            <a:ext cx="8229600" cy="1143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2945" tIns="41473" rIns="82945" bIns="41473" anchor="ct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cs typeface="DejaVu Sans" pitchFamily="34" charset="0"/>
              </a:defRPr>
            </a:lvl1pPr>
            <a:lvl2pPr marL="742950" indent="-285750"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cs typeface="DejaVu Sans" pitchFamily="34" charset="0"/>
              </a:defRPr>
            </a:lvl2pPr>
            <a:lvl3pPr marL="1143000" indent="-228600"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cs typeface="DejaVu Sans" pitchFamily="34" charset="0"/>
              </a:defRPr>
            </a:lvl3pPr>
            <a:lvl4pPr marL="1600200" indent="-228600"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cs typeface="DejaVu Sans" pitchFamily="34" charset="0"/>
              </a:defRPr>
            </a:lvl4pPr>
            <a:lvl5pPr marL="2057400" indent="-228600"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cs typeface="DejaVu Sans" pitchFamily="34" charset="0"/>
              </a:defRPr>
            </a:lvl5pPr>
            <a:lvl6pPr marL="2514600" indent="-228600" defTabSz="457200" eaLnBrk="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cs typeface="DejaVu Sans" pitchFamily="34" charset="0"/>
              </a:defRPr>
            </a:lvl6pPr>
            <a:lvl7pPr marL="2971800" indent="-228600" defTabSz="457200" eaLnBrk="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cs typeface="DejaVu Sans" pitchFamily="34" charset="0"/>
              </a:defRPr>
            </a:lvl7pPr>
            <a:lvl8pPr marL="3429000" indent="-228600" defTabSz="457200" eaLnBrk="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cs typeface="DejaVu Sans" pitchFamily="34" charset="0"/>
              </a:defRPr>
            </a:lvl8pPr>
            <a:lvl9pPr marL="3886200" indent="-228600" defTabSz="457200" eaLnBrk="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cs typeface="DejaVu Sans" pitchFamily="34" charset="0"/>
              </a:defRPr>
            </a:lvl9pPr>
          </a:lstStyle>
          <a:p>
            <a:pPr algn="ctr" eaLnBrk="1"/>
            <a:r>
              <a:rPr lang="en-GB" altLang="en-US" sz="4000">
                <a:solidFill>
                  <a:srgbClr val="000000"/>
                </a:solidFill>
              </a:rPr>
              <a:t>Charge Transfer Insulator</a:t>
            </a:r>
          </a:p>
        </p:txBody>
      </p:sp>
      <p:pic>
        <p:nvPicPr>
          <p:cNvPr id="1126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080" y="1447352"/>
            <a:ext cx="7610400" cy="4601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1268" name="Rectangle 3"/>
          <p:cNvSpPr>
            <a:spLocks noChangeArrowheads="1"/>
          </p:cNvSpPr>
          <p:nvPr/>
        </p:nvSpPr>
        <p:spPr bwMode="auto">
          <a:xfrm>
            <a:off x="4301281" y="6335226"/>
            <a:ext cx="4311264" cy="362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1639" tIns="42452" rIns="81639" bIns="42452">
            <a:spAutoFit/>
          </a:bodyPr>
          <a:lstStyle>
            <a:lvl1pPr eaLnBrk="0">
              <a:tabLst>
                <a:tab pos="723900" algn="l"/>
                <a:tab pos="1447800" algn="l"/>
                <a:tab pos="2171700" algn="l"/>
                <a:tab pos="2895600" algn="l"/>
                <a:tab pos="3619500" algn="l"/>
                <a:tab pos="4343400" algn="l"/>
                <a:tab pos="5067300" algn="l"/>
              </a:tabLst>
              <a:defRPr>
                <a:solidFill>
                  <a:schemeClr val="tx1"/>
                </a:solidFill>
                <a:latin typeface="Arial" charset="0"/>
                <a:cs typeface="DejaVu Sans" pitchFamily="34" charset="0"/>
              </a:defRPr>
            </a:lvl1pPr>
            <a:lvl2pPr marL="742950" indent="-285750" eaLnBrk="0">
              <a:tabLst>
                <a:tab pos="723900" algn="l"/>
                <a:tab pos="1447800" algn="l"/>
                <a:tab pos="2171700" algn="l"/>
                <a:tab pos="2895600" algn="l"/>
                <a:tab pos="3619500" algn="l"/>
                <a:tab pos="4343400" algn="l"/>
                <a:tab pos="5067300" algn="l"/>
              </a:tabLst>
              <a:defRPr>
                <a:solidFill>
                  <a:schemeClr val="tx1"/>
                </a:solidFill>
                <a:latin typeface="Arial" charset="0"/>
                <a:cs typeface="DejaVu Sans" pitchFamily="34" charset="0"/>
              </a:defRPr>
            </a:lvl2pPr>
            <a:lvl3pPr marL="1143000" indent="-228600" eaLnBrk="0">
              <a:tabLst>
                <a:tab pos="723900" algn="l"/>
                <a:tab pos="1447800" algn="l"/>
                <a:tab pos="2171700" algn="l"/>
                <a:tab pos="2895600" algn="l"/>
                <a:tab pos="3619500" algn="l"/>
                <a:tab pos="4343400" algn="l"/>
                <a:tab pos="5067300" algn="l"/>
              </a:tabLst>
              <a:defRPr>
                <a:solidFill>
                  <a:schemeClr val="tx1"/>
                </a:solidFill>
                <a:latin typeface="Arial" charset="0"/>
                <a:cs typeface="DejaVu Sans" pitchFamily="34" charset="0"/>
              </a:defRPr>
            </a:lvl3pPr>
            <a:lvl4pPr marL="1600200" indent="-228600" eaLnBrk="0">
              <a:tabLst>
                <a:tab pos="723900" algn="l"/>
                <a:tab pos="1447800" algn="l"/>
                <a:tab pos="2171700" algn="l"/>
                <a:tab pos="2895600" algn="l"/>
                <a:tab pos="3619500" algn="l"/>
                <a:tab pos="4343400" algn="l"/>
                <a:tab pos="5067300" algn="l"/>
              </a:tabLst>
              <a:defRPr>
                <a:solidFill>
                  <a:schemeClr val="tx1"/>
                </a:solidFill>
                <a:latin typeface="Arial" charset="0"/>
                <a:cs typeface="DejaVu Sans" pitchFamily="34" charset="0"/>
              </a:defRPr>
            </a:lvl4pPr>
            <a:lvl5pPr marL="2057400" indent="-228600" eaLnBrk="0">
              <a:tabLst>
                <a:tab pos="723900" algn="l"/>
                <a:tab pos="1447800" algn="l"/>
                <a:tab pos="2171700" algn="l"/>
                <a:tab pos="2895600" algn="l"/>
                <a:tab pos="3619500" algn="l"/>
                <a:tab pos="4343400" algn="l"/>
                <a:tab pos="5067300" algn="l"/>
              </a:tabLst>
              <a:defRPr>
                <a:solidFill>
                  <a:schemeClr val="tx1"/>
                </a:solidFill>
                <a:latin typeface="Arial" charset="0"/>
                <a:cs typeface="DejaVu Sans" pitchFamily="34" charset="0"/>
              </a:defRPr>
            </a:lvl5pPr>
            <a:lvl6pPr marL="2514600" indent="-228600" defTabSz="457200" eaLnBrk="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a:solidFill>
                  <a:schemeClr val="tx1"/>
                </a:solidFill>
                <a:latin typeface="Arial" charset="0"/>
                <a:cs typeface="DejaVu Sans" pitchFamily="34" charset="0"/>
              </a:defRPr>
            </a:lvl6pPr>
            <a:lvl7pPr marL="2971800" indent="-228600" defTabSz="457200" eaLnBrk="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a:solidFill>
                  <a:schemeClr val="tx1"/>
                </a:solidFill>
                <a:latin typeface="Arial" charset="0"/>
                <a:cs typeface="DejaVu Sans" pitchFamily="34" charset="0"/>
              </a:defRPr>
            </a:lvl7pPr>
            <a:lvl8pPr marL="3429000" indent="-228600" defTabSz="457200" eaLnBrk="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a:solidFill>
                  <a:schemeClr val="tx1"/>
                </a:solidFill>
                <a:latin typeface="Arial" charset="0"/>
                <a:cs typeface="DejaVu Sans" pitchFamily="34" charset="0"/>
              </a:defRPr>
            </a:lvl8pPr>
            <a:lvl9pPr marL="3886200" indent="-228600" defTabSz="457200" eaLnBrk="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a:solidFill>
                  <a:schemeClr val="tx1"/>
                </a:solidFill>
                <a:latin typeface="Arial" charset="0"/>
                <a:cs typeface="DejaVu Sans" pitchFamily="34" charset="0"/>
              </a:defRPr>
            </a:lvl9pPr>
          </a:lstStyle>
          <a:p>
            <a:pPr eaLnBrk="1"/>
            <a:r>
              <a:rPr lang="en-GB" altLang="en-US" i="1">
                <a:solidFill>
                  <a:srgbClr val="000000"/>
                </a:solidFill>
              </a:rPr>
              <a:t>After  Imada, et al, RMP 70, 1039 (1998)</a:t>
            </a:r>
            <a:r>
              <a:rPr lang="ar-SA" altLang="en-US" i="1">
                <a:solidFill>
                  <a:srgbClr val="000000"/>
                </a:solidFill>
              </a:rPr>
              <a:t>‏</a:t>
            </a:r>
            <a:endParaRPr lang="en-GB" altLang="en-US" i="1">
              <a:solidFill>
                <a:srgbClr val="000000"/>
              </a:solidFill>
            </a:endParaRPr>
          </a:p>
        </p:txBody>
      </p:sp>
    </p:spTree>
    <p:extLst>
      <p:ext uri="{BB962C8B-B14F-4D97-AF65-F5344CB8AC3E}">
        <p14:creationId xmlns:p14="http://schemas.microsoft.com/office/powerpoint/2010/main" val="18595888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
          <p:cNvSpPr>
            <a:spLocks noGrp="1" noChangeArrowheads="1"/>
          </p:cNvSpPr>
          <p:nvPr>
            <p:ph type="title"/>
          </p:nvPr>
        </p:nvSpPr>
        <p:spPr>
          <a:xfrm>
            <a:off x="456481" y="273629"/>
            <a:ext cx="8228160" cy="1144921"/>
          </a:xfrm>
        </p:spPr>
        <p:txBody>
          <a:bodyPr/>
          <a:lstStyle/>
          <a:p>
            <a:pPr eaLnBrk="1">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altLang="en-US" smtClean="0"/>
              <a:t>Cubic Rocksalt Divalent TMOs</a:t>
            </a:r>
          </a:p>
        </p:txBody>
      </p:sp>
      <p:sp>
        <p:nvSpPr>
          <p:cNvPr id="11266" name="Rectangle 2"/>
          <p:cNvSpPr>
            <a:spLocks noGrp="1" noChangeArrowheads="1"/>
          </p:cNvSpPr>
          <p:nvPr>
            <p:ph type="body" idx="1"/>
          </p:nvPr>
        </p:nvSpPr>
        <p:spPr>
          <a:xfrm>
            <a:off x="377280" y="1562565"/>
            <a:ext cx="8687520" cy="3594617"/>
          </a:xfrm>
        </p:spPr>
        <p:txBody>
          <a:bodyPr/>
          <a:lstStyle/>
          <a:p>
            <a:pPr eaLnBrk="1">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altLang="en-US" u="sng" dirty="0" smtClean="0"/>
              <a:t>TMO			3d </a:t>
            </a:r>
            <a:r>
              <a:rPr lang="en-GB" altLang="en-US" u="sng" dirty="0" err="1" smtClean="0"/>
              <a:t>Config</a:t>
            </a:r>
            <a:r>
              <a:rPr lang="en-GB" altLang="en-US" u="sng" dirty="0" smtClean="0"/>
              <a:t>                     Properties</a:t>
            </a:r>
          </a:p>
          <a:p>
            <a:pPr eaLnBrk="1">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altLang="en-US" dirty="0" err="1" smtClean="0"/>
              <a:t>MnO</a:t>
            </a:r>
            <a:r>
              <a:rPr lang="en-GB" altLang="en-US" dirty="0" smtClean="0"/>
              <a:t>		           	5		       	       MH-CTI (5.6)</a:t>
            </a:r>
            <a:r>
              <a:rPr lang="ar-SA" altLang="en-US" dirty="0" smtClean="0"/>
              <a:t>‏</a:t>
            </a:r>
            <a:endParaRPr lang="en-GB" altLang="en-US" dirty="0" smtClean="0"/>
          </a:p>
          <a:p>
            <a:pPr eaLnBrk="1">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altLang="en-US" dirty="0" err="1" smtClean="0"/>
              <a:t>FeO</a:t>
            </a:r>
            <a:r>
              <a:rPr lang="en-GB" altLang="en-US" dirty="0" smtClean="0"/>
              <a:t>				       6		 	       MH-CTI (5.9)</a:t>
            </a:r>
            <a:r>
              <a:rPr lang="ar-SA" altLang="en-US" dirty="0" smtClean="0"/>
              <a:t>‏</a:t>
            </a:r>
            <a:endParaRPr lang="en-GB" altLang="en-US" dirty="0" smtClean="0"/>
          </a:p>
          <a:p>
            <a:pPr eaLnBrk="1">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altLang="en-US" dirty="0" err="1" smtClean="0"/>
              <a:t>CoO</a:t>
            </a:r>
            <a:r>
              <a:rPr lang="en-GB" altLang="en-US" dirty="0" smtClean="0"/>
              <a:t>				7			       MH-CTI (6.3)</a:t>
            </a:r>
            <a:r>
              <a:rPr lang="ar-SA" altLang="en-US" dirty="0" smtClean="0"/>
              <a:t>‏</a:t>
            </a:r>
            <a:endParaRPr lang="en-GB" altLang="en-US" dirty="0" smtClean="0"/>
          </a:p>
          <a:p>
            <a:pPr eaLnBrk="1">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altLang="en-US" dirty="0" err="1" smtClean="0"/>
              <a:t>NiO</a:t>
            </a:r>
            <a:r>
              <a:rPr lang="en-GB" altLang="en-US" dirty="0" smtClean="0"/>
              <a:t>				       8			       MH-CTI (6.5)</a:t>
            </a:r>
            <a:r>
              <a:rPr lang="ar-SA" altLang="en-US" dirty="0" smtClean="0"/>
              <a:t>‏</a:t>
            </a:r>
            <a:endParaRPr lang="en-GB" altLang="en-US" dirty="0" smtClean="0"/>
          </a:p>
          <a:p>
            <a:pPr eaLnBrk="1">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altLang="en-US" dirty="0" smtClean="0"/>
              <a:t>CuO				9					</a:t>
            </a:r>
          </a:p>
        </p:txBody>
      </p:sp>
      <p:sp>
        <p:nvSpPr>
          <p:cNvPr id="11267" name="Text Box 3"/>
          <p:cNvSpPr txBox="1">
            <a:spLocks noChangeArrowheads="1"/>
          </p:cNvSpPr>
          <p:nvPr/>
        </p:nvSpPr>
        <p:spPr bwMode="auto">
          <a:xfrm>
            <a:off x="4976640" y="4396782"/>
            <a:ext cx="3939840" cy="545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39" tIns="40820" rIns="81639" bIns="40820"/>
          <a:lstStyle>
            <a:lvl1pPr eaLnBrk="0">
              <a:tabLst>
                <a:tab pos="723900" algn="l"/>
                <a:tab pos="1447800" algn="l"/>
                <a:tab pos="2171700" algn="l"/>
                <a:tab pos="2895600" algn="l"/>
                <a:tab pos="3619500" algn="l"/>
                <a:tab pos="4343400" algn="l"/>
              </a:tabLst>
              <a:defRPr>
                <a:solidFill>
                  <a:schemeClr val="tx1"/>
                </a:solidFill>
                <a:latin typeface="Arial" charset="0"/>
                <a:cs typeface="DejaVu Sans" pitchFamily="34" charset="0"/>
              </a:defRPr>
            </a:lvl1pPr>
            <a:lvl2pPr marL="742950" indent="-285750" eaLnBrk="0">
              <a:tabLst>
                <a:tab pos="723900" algn="l"/>
                <a:tab pos="1447800" algn="l"/>
                <a:tab pos="2171700" algn="l"/>
                <a:tab pos="2895600" algn="l"/>
                <a:tab pos="3619500" algn="l"/>
                <a:tab pos="4343400" algn="l"/>
              </a:tabLst>
              <a:defRPr>
                <a:solidFill>
                  <a:schemeClr val="tx1"/>
                </a:solidFill>
                <a:latin typeface="Arial" charset="0"/>
                <a:cs typeface="DejaVu Sans" pitchFamily="34" charset="0"/>
              </a:defRPr>
            </a:lvl2pPr>
            <a:lvl3pPr marL="1143000" indent="-228600" eaLnBrk="0">
              <a:tabLst>
                <a:tab pos="723900" algn="l"/>
                <a:tab pos="1447800" algn="l"/>
                <a:tab pos="2171700" algn="l"/>
                <a:tab pos="2895600" algn="l"/>
                <a:tab pos="3619500" algn="l"/>
                <a:tab pos="4343400" algn="l"/>
              </a:tabLst>
              <a:defRPr>
                <a:solidFill>
                  <a:schemeClr val="tx1"/>
                </a:solidFill>
                <a:latin typeface="Arial" charset="0"/>
                <a:cs typeface="DejaVu Sans" pitchFamily="34" charset="0"/>
              </a:defRPr>
            </a:lvl3pPr>
            <a:lvl4pPr marL="1600200" indent="-228600" eaLnBrk="0">
              <a:tabLst>
                <a:tab pos="723900" algn="l"/>
                <a:tab pos="1447800" algn="l"/>
                <a:tab pos="2171700" algn="l"/>
                <a:tab pos="2895600" algn="l"/>
                <a:tab pos="3619500" algn="l"/>
                <a:tab pos="4343400" algn="l"/>
              </a:tabLst>
              <a:defRPr>
                <a:solidFill>
                  <a:schemeClr val="tx1"/>
                </a:solidFill>
                <a:latin typeface="Arial" charset="0"/>
                <a:cs typeface="DejaVu Sans" pitchFamily="34" charset="0"/>
              </a:defRPr>
            </a:lvl4pPr>
            <a:lvl5pPr marL="2057400" indent="-228600" eaLnBrk="0">
              <a:tabLst>
                <a:tab pos="723900" algn="l"/>
                <a:tab pos="1447800" algn="l"/>
                <a:tab pos="2171700" algn="l"/>
                <a:tab pos="2895600" algn="l"/>
                <a:tab pos="3619500" algn="l"/>
                <a:tab pos="4343400" algn="l"/>
              </a:tabLst>
              <a:defRPr>
                <a:solidFill>
                  <a:schemeClr val="tx1"/>
                </a:solidFill>
                <a:latin typeface="Arial" charset="0"/>
                <a:cs typeface="DejaVu Sans" pitchFamily="34" charset="0"/>
              </a:defRPr>
            </a:lvl5pPr>
            <a:lvl6pPr marL="2514600" indent="-228600" defTabSz="457200" eaLnBrk="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Lst>
              <a:defRPr>
                <a:solidFill>
                  <a:schemeClr val="tx1"/>
                </a:solidFill>
                <a:latin typeface="Arial" charset="0"/>
                <a:cs typeface="DejaVu Sans" pitchFamily="34" charset="0"/>
              </a:defRPr>
            </a:lvl6pPr>
            <a:lvl7pPr marL="2971800" indent="-228600" defTabSz="457200" eaLnBrk="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Lst>
              <a:defRPr>
                <a:solidFill>
                  <a:schemeClr val="tx1"/>
                </a:solidFill>
                <a:latin typeface="Arial" charset="0"/>
                <a:cs typeface="DejaVu Sans" pitchFamily="34" charset="0"/>
              </a:defRPr>
            </a:lvl7pPr>
            <a:lvl8pPr marL="3429000" indent="-228600" defTabSz="457200" eaLnBrk="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Lst>
              <a:defRPr>
                <a:solidFill>
                  <a:schemeClr val="tx1"/>
                </a:solidFill>
                <a:latin typeface="Arial" charset="0"/>
                <a:cs typeface="DejaVu Sans" pitchFamily="34" charset="0"/>
              </a:defRPr>
            </a:lvl8pPr>
            <a:lvl9pPr marL="3886200" indent="-228600" defTabSz="457200" eaLnBrk="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Lst>
              <a:defRPr>
                <a:solidFill>
                  <a:schemeClr val="tx1"/>
                </a:solidFill>
                <a:latin typeface="Arial" charset="0"/>
                <a:cs typeface="DejaVu Sans" pitchFamily="34" charset="0"/>
              </a:defRPr>
            </a:lvl9pPr>
          </a:lstStyle>
          <a:p>
            <a:pPr eaLnBrk="1"/>
            <a:r>
              <a:rPr lang="en-GB" altLang="en-US" sz="3300" b="1">
                <a:solidFill>
                  <a:srgbClr val="800000"/>
                </a:solidFill>
              </a:rPr>
              <a:t>XX  </a:t>
            </a:r>
            <a:r>
              <a:rPr lang="en-GB" altLang="en-US" sz="3300" b="1" i="1">
                <a:solidFill>
                  <a:srgbClr val="800000"/>
                </a:solidFill>
              </a:rPr>
              <a:t>Doesn't Exist!</a:t>
            </a:r>
          </a:p>
        </p:txBody>
      </p:sp>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3513" y="5105400"/>
            <a:ext cx="1487487" cy="157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2510672"/>
            <a:ext cx="1771650" cy="1680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6835709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6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26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26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266">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266">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30723"/>
                                        </p:tgtEl>
                                        <p:attrNameLst>
                                          <p:attrName>style.visibility</p:attrName>
                                        </p:attrNameLst>
                                      </p:cBhvr>
                                      <p:to>
                                        <p:strVal val="visible"/>
                                      </p:to>
                                    </p:set>
                                    <p:animEffect transition="in" filter="wipe(down)">
                                      <p:cBhvr>
                                        <p:cTn id="27" dur="500"/>
                                        <p:tgtEl>
                                          <p:spTgt spid="30723"/>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1266">
                                            <p:txEl>
                                              <p:pRg st="5" end="5"/>
                                            </p:txEl>
                                          </p:spTgt>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1267"/>
                                        </p:tgtEl>
                                        <p:attrNameLst>
                                          <p:attrName>style.visibility</p:attrName>
                                        </p:attrNameLst>
                                      </p:cBhvr>
                                      <p:to>
                                        <p:strVal val="visible"/>
                                      </p:to>
                                    </p:set>
                                  </p:childTnLst>
                                </p:cTn>
                              </p:par>
                              <p:par>
                                <p:cTn id="36" presetID="2" presetClass="entr" presetSubtype="4" fill="hold" nodeType="withEffect">
                                  <p:stCondLst>
                                    <p:cond delay="0"/>
                                  </p:stCondLst>
                                  <p:childTnLst>
                                    <p:set>
                                      <p:cBhvr>
                                        <p:cTn id="37" dur="1" fill="hold">
                                          <p:stCondLst>
                                            <p:cond delay="0"/>
                                          </p:stCondLst>
                                        </p:cTn>
                                        <p:tgtEl>
                                          <p:spTgt spid="30722"/>
                                        </p:tgtEl>
                                        <p:attrNameLst>
                                          <p:attrName>style.visibility</p:attrName>
                                        </p:attrNameLst>
                                      </p:cBhvr>
                                      <p:to>
                                        <p:strVal val="visible"/>
                                      </p:to>
                                    </p:set>
                                    <p:anim calcmode="lin" valueType="num">
                                      <p:cBhvr additive="base">
                                        <p:cTn id="38" dur="500" fill="hold"/>
                                        <p:tgtEl>
                                          <p:spTgt spid="30722"/>
                                        </p:tgtEl>
                                        <p:attrNameLst>
                                          <p:attrName>ppt_x</p:attrName>
                                        </p:attrNameLst>
                                      </p:cBhvr>
                                      <p:tavLst>
                                        <p:tav tm="0">
                                          <p:val>
                                            <p:strVal val="#ppt_x"/>
                                          </p:val>
                                        </p:tav>
                                        <p:tav tm="100000">
                                          <p:val>
                                            <p:strVal val="#ppt_x"/>
                                          </p:val>
                                        </p:tav>
                                      </p:tavLst>
                                    </p:anim>
                                    <p:anim calcmode="lin" valueType="num">
                                      <p:cBhvr additive="base">
                                        <p:cTn id="39" dur="500" fill="hold"/>
                                        <p:tgtEl>
                                          <p:spTgt spid="307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uiExpand="1" build="p"/>
      <p:bldP spid="1126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9329" name="Group 39"/>
          <p:cNvGrpSpPr>
            <a:grpSpLocks/>
          </p:cNvGrpSpPr>
          <p:nvPr/>
        </p:nvGrpSpPr>
        <p:grpSpPr bwMode="auto">
          <a:xfrm>
            <a:off x="1066800" y="152400"/>
            <a:ext cx="6705600" cy="6705600"/>
            <a:chOff x="672" y="96"/>
            <a:chExt cx="4224" cy="4224"/>
          </a:xfrm>
        </p:grpSpPr>
        <p:grpSp>
          <p:nvGrpSpPr>
            <p:cNvPr id="99341" name="Group 2"/>
            <p:cNvGrpSpPr>
              <a:grpSpLocks/>
            </p:cNvGrpSpPr>
            <p:nvPr/>
          </p:nvGrpSpPr>
          <p:grpSpPr bwMode="auto">
            <a:xfrm>
              <a:off x="2196" y="912"/>
              <a:ext cx="2256" cy="2664"/>
              <a:chOff x="2832" y="528"/>
              <a:chExt cx="2256" cy="2976"/>
            </a:xfrm>
          </p:grpSpPr>
          <p:sp>
            <p:nvSpPr>
              <p:cNvPr id="99370" name="Rectangle 3"/>
              <p:cNvSpPr>
                <a:spLocks noChangeArrowheads="1"/>
              </p:cNvSpPr>
              <p:nvPr/>
            </p:nvSpPr>
            <p:spPr bwMode="auto">
              <a:xfrm>
                <a:off x="2832" y="528"/>
                <a:ext cx="2256" cy="2976"/>
              </a:xfrm>
              <a:prstGeom prst="rect">
                <a:avLst/>
              </a:prstGeom>
              <a:gradFill rotWithShape="1">
                <a:gsLst>
                  <a:gs pos="0">
                    <a:srgbClr val="762F00"/>
                  </a:gs>
                  <a:gs pos="100000">
                    <a:srgbClr val="FF6600"/>
                  </a:gs>
                </a:gsLst>
                <a:lin ang="18900000" scaled="1"/>
              </a:gradFill>
              <a:ln w="9525">
                <a:solidFill>
                  <a:schemeClr val="tx1"/>
                </a:solidFill>
                <a:miter lim="800000"/>
                <a:headEnd/>
                <a:tailEnd/>
              </a:ln>
            </p:spPr>
            <p:txBody>
              <a:bodyPr wrap="none" anchor="ct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endParaRPr lang="en-US" altLang="en-US">
                  <a:latin typeface="Times New Roman" pitchFamily="18" charset="0"/>
                </a:endParaRPr>
              </a:p>
            </p:txBody>
          </p:sp>
          <p:sp>
            <p:nvSpPr>
              <p:cNvPr id="99371" name="Text Box 4"/>
              <p:cNvSpPr txBox="1">
                <a:spLocks noChangeArrowheads="1"/>
              </p:cNvSpPr>
              <p:nvPr/>
            </p:nvSpPr>
            <p:spPr bwMode="auto">
              <a:xfrm>
                <a:off x="3120" y="1056"/>
                <a:ext cx="1872" cy="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pPr algn="ctr">
                  <a:spcBef>
                    <a:spcPct val="50000"/>
                  </a:spcBef>
                </a:pPr>
                <a:r>
                  <a:rPr lang="en-US" altLang="en-US" sz="2000" b="1">
                    <a:latin typeface="Arial" pitchFamily="34" charset="0"/>
                  </a:rPr>
                  <a:t>“Real Metal”</a:t>
                </a:r>
                <a:br>
                  <a:rPr lang="en-US" altLang="en-US" sz="2000" b="1">
                    <a:latin typeface="Arial" pitchFamily="34" charset="0"/>
                  </a:rPr>
                </a:br>
                <a:r>
                  <a:rPr lang="en-US" altLang="en-US" sz="2000" b="1">
                    <a:latin typeface="Arial" pitchFamily="34" charset="0"/>
                  </a:rPr>
                  <a:t>“Fermi Liquid”</a:t>
                </a:r>
              </a:p>
            </p:txBody>
          </p:sp>
        </p:grpSp>
        <p:sp>
          <p:nvSpPr>
            <p:cNvPr id="99342" name="AutoShape 5"/>
            <p:cNvSpPr>
              <a:spLocks noChangeArrowheads="1"/>
            </p:cNvSpPr>
            <p:nvPr/>
          </p:nvSpPr>
          <p:spPr bwMode="auto">
            <a:xfrm rot="10800000">
              <a:off x="960" y="912"/>
              <a:ext cx="1734" cy="2658"/>
            </a:xfrm>
            <a:custGeom>
              <a:avLst/>
              <a:gdLst>
                <a:gd name="T0" fmla="*/ 0 w 21600"/>
                <a:gd name="T1" fmla="*/ 0 h 21600"/>
                <a:gd name="T2" fmla="*/ 0 w 21600"/>
                <a:gd name="T3" fmla="*/ 1 h 21600"/>
                <a:gd name="T4" fmla="*/ 0 w 21600"/>
                <a:gd name="T5" fmla="*/ 0 h 21600"/>
                <a:gd name="T6" fmla="*/ 0 w 21600"/>
                <a:gd name="T7" fmla="*/ 0 h 21600"/>
                <a:gd name="T8" fmla="*/ 0 60000 65536"/>
                <a:gd name="T9" fmla="*/ 0 60000 65536"/>
                <a:gd name="T10" fmla="*/ 0 60000 65536"/>
                <a:gd name="T11" fmla="*/ 0 60000 65536"/>
                <a:gd name="T12" fmla="*/ 4497 w 21600"/>
                <a:gd name="T13" fmla="*/ 4502 h 21600"/>
                <a:gd name="T14" fmla="*/ 17103 w 21600"/>
                <a:gd name="T15" fmla="*/ 1709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adFill rotWithShape="1">
              <a:gsLst>
                <a:gs pos="0">
                  <a:srgbClr val="765E76"/>
                </a:gs>
                <a:gs pos="100000">
                  <a:srgbClr val="FFCC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99343" name="Group 6"/>
            <p:cNvGrpSpPr>
              <a:grpSpLocks/>
            </p:cNvGrpSpPr>
            <p:nvPr/>
          </p:nvGrpSpPr>
          <p:grpSpPr bwMode="auto">
            <a:xfrm>
              <a:off x="960" y="912"/>
              <a:ext cx="1734" cy="2658"/>
              <a:chOff x="960" y="816"/>
              <a:chExt cx="1734" cy="2658"/>
            </a:xfrm>
          </p:grpSpPr>
          <p:sp>
            <p:nvSpPr>
              <p:cNvPr id="99368" name="AutoShape 7"/>
              <p:cNvSpPr>
                <a:spLocks noChangeArrowheads="1"/>
              </p:cNvSpPr>
              <p:nvPr/>
            </p:nvSpPr>
            <p:spPr bwMode="auto">
              <a:xfrm rot="10800000">
                <a:off x="960" y="816"/>
                <a:ext cx="1734" cy="2658"/>
              </a:xfrm>
              <a:custGeom>
                <a:avLst/>
                <a:gdLst>
                  <a:gd name="T0" fmla="*/ 0 w 21600"/>
                  <a:gd name="T1" fmla="*/ 0 h 21600"/>
                  <a:gd name="T2" fmla="*/ 0 w 21600"/>
                  <a:gd name="T3" fmla="*/ 1 h 21600"/>
                  <a:gd name="T4" fmla="*/ 0 w 21600"/>
                  <a:gd name="T5" fmla="*/ 0 h 21600"/>
                  <a:gd name="T6" fmla="*/ 0 w 21600"/>
                  <a:gd name="T7" fmla="*/ 0 h 21600"/>
                  <a:gd name="T8" fmla="*/ 0 60000 65536"/>
                  <a:gd name="T9" fmla="*/ 0 60000 65536"/>
                  <a:gd name="T10" fmla="*/ 0 60000 65536"/>
                  <a:gd name="T11" fmla="*/ 0 60000 65536"/>
                  <a:gd name="T12" fmla="*/ 4497 w 21600"/>
                  <a:gd name="T13" fmla="*/ 4502 h 21600"/>
                  <a:gd name="T14" fmla="*/ 17103 w 21600"/>
                  <a:gd name="T15" fmla="*/ 17098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adFill rotWithShape="1">
                <a:gsLst>
                  <a:gs pos="0">
                    <a:srgbClr val="765E76"/>
                  </a:gs>
                  <a:gs pos="100000">
                    <a:srgbClr val="FFCC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9369" name="Text Box 8"/>
              <p:cNvSpPr txBox="1">
                <a:spLocks noChangeArrowheads="1"/>
              </p:cNvSpPr>
              <p:nvPr/>
            </p:nvSpPr>
            <p:spPr bwMode="auto">
              <a:xfrm rot="4789700">
                <a:off x="1321" y="1655"/>
                <a:ext cx="1584" cy="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pPr algn="ctr">
                  <a:spcBef>
                    <a:spcPct val="50000"/>
                  </a:spcBef>
                </a:pPr>
                <a:r>
                  <a:rPr lang="en-US" altLang="en-US" b="1">
                    <a:latin typeface="Arial" pitchFamily="34" charset="0"/>
                  </a:rPr>
                  <a:t>“Funny Metal”</a:t>
                </a:r>
                <a:br>
                  <a:rPr lang="en-US" altLang="en-US" b="1">
                    <a:latin typeface="Arial" pitchFamily="34" charset="0"/>
                  </a:rPr>
                </a:br>
                <a:r>
                  <a:rPr lang="en-US" altLang="en-US" b="1">
                    <a:latin typeface="Arial" pitchFamily="34" charset="0"/>
                  </a:rPr>
                  <a:t>“Pseudogap”</a:t>
                </a:r>
                <a:br>
                  <a:rPr lang="en-US" altLang="en-US" b="1">
                    <a:latin typeface="Arial" pitchFamily="34" charset="0"/>
                  </a:rPr>
                </a:br>
                <a:r>
                  <a:rPr lang="en-US" altLang="en-US" b="1">
                    <a:latin typeface="Arial" pitchFamily="34" charset="0"/>
                  </a:rPr>
                  <a:t>“Fond AF Memories”</a:t>
                </a:r>
              </a:p>
            </p:txBody>
          </p:sp>
        </p:grpSp>
        <p:grpSp>
          <p:nvGrpSpPr>
            <p:cNvPr id="99344" name="Group 9"/>
            <p:cNvGrpSpPr>
              <a:grpSpLocks/>
            </p:cNvGrpSpPr>
            <p:nvPr/>
          </p:nvGrpSpPr>
          <p:grpSpPr bwMode="auto">
            <a:xfrm>
              <a:off x="1680" y="2880"/>
              <a:ext cx="1776" cy="1440"/>
              <a:chOff x="1344" y="1104"/>
              <a:chExt cx="1776" cy="1440"/>
            </a:xfrm>
          </p:grpSpPr>
          <p:grpSp>
            <p:nvGrpSpPr>
              <p:cNvPr id="99364" name="Group 10"/>
              <p:cNvGrpSpPr>
                <a:grpSpLocks/>
              </p:cNvGrpSpPr>
              <p:nvPr/>
            </p:nvGrpSpPr>
            <p:grpSpPr bwMode="auto">
              <a:xfrm>
                <a:off x="1344" y="1104"/>
                <a:ext cx="1776" cy="1440"/>
                <a:chOff x="1344" y="1104"/>
                <a:chExt cx="1776" cy="1440"/>
              </a:xfrm>
            </p:grpSpPr>
            <p:sp>
              <p:nvSpPr>
                <p:cNvPr id="99366" name="Oval 11"/>
                <p:cNvSpPr>
                  <a:spLocks noChangeArrowheads="1"/>
                </p:cNvSpPr>
                <p:nvPr/>
              </p:nvSpPr>
              <p:spPr bwMode="auto">
                <a:xfrm>
                  <a:off x="1344" y="1104"/>
                  <a:ext cx="1776" cy="1344"/>
                </a:xfrm>
                <a:prstGeom prst="ellipse">
                  <a:avLst/>
                </a:prstGeom>
                <a:gradFill rotWithShape="1">
                  <a:gsLst>
                    <a:gs pos="0">
                      <a:srgbClr val="99FF66"/>
                    </a:gs>
                    <a:gs pos="100000">
                      <a:srgbClr val="47762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endParaRPr lang="en-US" altLang="en-US">
                    <a:latin typeface="Times New Roman" pitchFamily="18" charset="0"/>
                  </a:endParaRPr>
                </a:p>
              </p:txBody>
            </p:sp>
            <p:sp>
              <p:nvSpPr>
                <p:cNvPr id="99367" name="Rectangle 12"/>
                <p:cNvSpPr>
                  <a:spLocks noChangeArrowheads="1"/>
                </p:cNvSpPr>
                <p:nvPr/>
              </p:nvSpPr>
              <p:spPr bwMode="auto">
                <a:xfrm>
                  <a:off x="1344" y="1824"/>
                  <a:ext cx="1776" cy="7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endParaRPr lang="en-US" altLang="en-US">
                    <a:latin typeface="Times New Roman" pitchFamily="18" charset="0"/>
                  </a:endParaRPr>
                </a:p>
              </p:txBody>
            </p:sp>
          </p:grpSp>
          <p:sp>
            <p:nvSpPr>
              <p:cNvPr id="99365" name="Text Box 13"/>
              <p:cNvSpPr txBox="1">
                <a:spLocks noChangeArrowheads="1"/>
              </p:cNvSpPr>
              <p:nvPr/>
            </p:nvSpPr>
            <p:spPr bwMode="auto">
              <a:xfrm>
                <a:off x="1632" y="1468"/>
                <a:ext cx="129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pPr algn="ctr">
                  <a:spcBef>
                    <a:spcPct val="50000"/>
                  </a:spcBef>
                </a:pPr>
                <a:r>
                  <a:rPr lang="en-US" altLang="en-US" sz="1600" b="1" dirty="0">
                    <a:latin typeface="Arial" pitchFamily="34" charset="0"/>
                  </a:rPr>
                  <a:t>Superconductivity</a:t>
                </a:r>
              </a:p>
            </p:txBody>
          </p:sp>
        </p:grpSp>
        <p:grpSp>
          <p:nvGrpSpPr>
            <p:cNvPr id="99345" name="Group 14"/>
            <p:cNvGrpSpPr>
              <a:grpSpLocks/>
            </p:cNvGrpSpPr>
            <p:nvPr/>
          </p:nvGrpSpPr>
          <p:grpSpPr bwMode="auto">
            <a:xfrm>
              <a:off x="960" y="156"/>
              <a:ext cx="732" cy="3408"/>
              <a:chOff x="960" y="54"/>
              <a:chExt cx="732" cy="3408"/>
            </a:xfrm>
          </p:grpSpPr>
          <p:sp>
            <p:nvSpPr>
              <p:cNvPr id="99362" name="Arc 15"/>
              <p:cNvSpPr>
                <a:spLocks/>
              </p:cNvSpPr>
              <p:nvPr/>
            </p:nvSpPr>
            <p:spPr bwMode="auto">
              <a:xfrm>
                <a:off x="972" y="54"/>
                <a:ext cx="720" cy="3408"/>
              </a:xfrm>
              <a:custGeom>
                <a:avLst/>
                <a:gdLst>
                  <a:gd name="T0" fmla="*/ 0 w 21600"/>
                  <a:gd name="T1" fmla="*/ 0 h 21600"/>
                  <a:gd name="T2" fmla="*/ 0 w 21600"/>
                  <a:gd name="T3" fmla="*/ 2 h 21600"/>
                  <a:gd name="T4" fmla="*/ 0 w 21600"/>
                  <a:gd name="T5" fmla="*/ 2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adFill rotWithShape="1">
                <a:gsLst>
                  <a:gs pos="0">
                    <a:srgbClr val="CCECFF"/>
                  </a:gs>
                  <a:gs pos="100000">
                    <a:srgbClr val="6699FF"/>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9363" name="Text Box 16"/>
              <p:cNvSpPr txBox="1">
                <a:spLocks noChangeArrowheads="1"/>
              </p:cNvSpPr>
              <p:nvPr/>
            </p:nvSpPr>
            <p:spPr bwMode="auto">
              <a:xfrm>
                <a:off x="960" y="1680"/>
                <a:ext cx="624"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pPr>
                  <a:spcBef>
                    <a:spcPct val="50000"/>
                  </a:spcBef>
                </a:pPr>
                <a:r>
                  <a:rPr lang="en-US" altLang="en-US" sz="1600" b="1">
                    <a:latin typeface="Arial" pitchFamily="34" charset="0"/>
                  </a:rPr>
                  <a:t>“SDW”</a:t>
                </a:r>
                <a:br>
                  <a:rPr lang="en-US" altLang="en-US" sz="1600" b="1">
                    <a:latin typeface="Arial" pitchFamily="34" charset="0"/>
                  </a:rPr>
                </a:br>
                <a:r>
                  <a:rPr lang="en-US" altLang="en-US" sz="1600" b="1">
                    <a:latin typeface="Arial" pitchFamily="34" charset="0"/>
                  </a:rPr>
                  <a:t>“NEEL”</a:t>
                </a:r>
                <a:br>
                  <a:rPr lang="en-US" altLang="en-US" sz="1600" b="1">
                    <a:latin typeface="Arial" pitchFamily="34" charset="0"/>
                  </a:rPr>
                </a:br>
                <a:r>
                  <a:rPr lang="en-US" altLang="en-US" sz="1600" b="1">
                    <a:latin typeface="Arial" pitchFamily="34" charset="0"/>
                  </a:rPr>
                  <a:t>“A-F”</a:t>
                </a:r>
              </a:p>
            </p:txBody>
          </p:sp>
        </p:grpSp>
        <p:sp>
          <p:nvSpPr>
            <p:cNvPr id="99346" name="Line 17"/>
            <p:cNvSpPr>
              <a:spLocks noChangeShapeType="1"/>
            </p:cNvSpPr>
            <p:nvPr/>
          </p:nvSpPr>
          <p:spPr bwMode="auto">
            <a:xfrm>
              <a:off x="960" y="3582"/>
              <a:ext cx="3744"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9347" name="Text Box 18"/>
            <p:cNvSpPr txBox="1">
              <a:spLocks noChangeArrowheads="1"/>
            </p:cNvSpPr>
            <p:nvPr/>
          </p:nvSpPr>
          <p:spPr bwMode="auto">
            <a:xfrm>
              <a:off x="672" y="558"/>
              <a:ext cx="24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pPr>
                <a:spcBef>
                  <a:spcPct val="50000"/>
                </a:spcBef>
              </a:pPr>
              <a:r>
                <a:rPr lang="en-US" altLang="en-US" sz="2400" b="1">
                  <a:latin typeface="Arial" pitchFamily="34" charset="0"/>
                </a:rPr>
                <a:t>T</a:t>
              </a:r>
            </a:p>
          </p:txBody>
        </p:sp>
        <p:sp>
          <p:nvSpPr>
            <p:cNvPr id="99348" name="Text Box 19"/>
            <p:cNvSpPr txBox="1">
              <a:spLocks noChangeArrowheads="1"/>
            </p:cNvSpPr>
            <p:nvPr/>
          </p:nvSpPr>
          <p:spPr bwMode="auto">
            <a:xfrm>
              <a:off x="4608" y="3582"/>
              <a:ext cx="28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pPr algn="ctr">
                <a:spcBef>
                  <a:spcPct val="50000"/>
                </a:spcBef>
              </a:pPr>
              <a:r>
                <a:rPr lang="en-US" altLang="en-US" sz="2400" b="1" i="1">
                  <a:latin typeface="Times New Roman" pitchFamily="18" charset="0"/>
                </a:rPr>
                <a:t>g</a:t>
              </a:r>
            </a:p>
          </p:txBody>
        </p:sp>
        <p:grpSp>
          <p:nvGrpSpPr>
            <p:cNvPr id="99349" name="Group 20"/>
            <p:cNvGrpSpPr>
              <a:grpSpLocks/>
            </p:cNvGrpSpPr>
            <p:nvPr/>
          </p:nvGrpSpPr>
          <p:grpSpPr bwMode="auto">
            <a:xfrm>
              <a:off x="960" y="3504"/>
              <a:ext cx="3498" cy="596"/>
              <a:chOff x="960" y="3330"/>
              <a:chExt cx="3498" cy="596"/>
            </a:xfrm>
          </p:grpSpPr>
          <p:sp>
            <p:nvSpPr>
              <p:cNvPr id="99356" name="Text Box 21"/>
              <p:cNvSpPr txBox="1">
                <a:spLocks noChangeArrowheads="1"/>
              </p:cNvSpPr>
              <p:nvPr/>
            </p:nvSpPr>
            <p:spPr bwMode="auto">
              <a:xfrm>
                <a:off x="2352" y="3408"/>
                <a:ext cx="720"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pPr algn="ctr">
                  <a:spcBef>
                    <a:spcPct val="50000"/>
                  </a:spcBef>
                </a:pPr>
                <a:r>
                  <a:rPr lang="en-US" altLang="en-US" sz="2400" b="1" i="1">
                    <a:latin typeface="Times New Roman" pitchFamily="18" charset="0"/>
                  </a:rPr>
                  <a:t>g*</a:t>
                </a:r>
                <a:r>
                  <a:rPr lang="en-US" altLang="en-US" sz="2400" b="1" i="1" baseline="-25000">
                    <a:latin typeface="Times New Roman" pitchFamily="18" charset="0"/>
                  </a:rPr>
                  <a:t/>
                </a:r>
                <a:br>
                  <a:rPr lang="en-US" altLang="en-US" sz="2400" b="1" i="1" baseline="-25000">
                    <a:latin typeface="Times New Roman" pitchFamily="18" charset="0"/>
                  </a:rPr>
                </a:br>
                <a:endParaRPr lang="en-US" altLang="en-US" sz="2400" b="1" i="1">
                  <a:latin typeface="Times New Roman" pitchFamily="18" charset="0"/>
                </a:endParaRPr>
              </a:p>
            </p:txBody>
          </p:sp>
          <p:sp>
            <p:nvSpPr>
              <p:cNvPr id="99357" name="Oval 22"/>
              <p:cNvSpPr>
                <a:spLocks noChangeArrowheads="1"/>
              </p:cNvSpPr>
              <p:nvPr/>
            </p:nvSpPr>
            <p:spPr bwMode="auto">
              <a:xfrm>
                <a:off x="2628" y="3330"/>
                <a:ext cx="144" cy="144"/>
              </a:xfrm>
              <a:prstGeom prst="ellipse">
                <a:avLst/>
              </a:prstGeom>
              <a:solidFill>
                <a:schemeClr val="accent1"/>
              </a:solidFill>
              <a:ln w="9525">
                <a:solidFill>
                  <a:schemeClr val="tx1"/>
                </a:solidFill>
                <a:round/>
                <a:headEnd/>
                <a:tailEnd/>
              </a:ln>
            </p:spPr>
            <p:txBody>
              <a:bodyPr wrap="none" anchor="ct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endParaRPr lang="en-US" altLang="en-US">
                  <a:latin typeface="Times New Roman" pitchFamily="18" charset="0"/>
                </a:endParaRPr>
              </a:p>
            </p:txBody>
          </p:sp>
          <p:sp>
            <p:nvSpPr>
              <p:cNvPr id="99358" name="AutoShape 23"/>
              <p:cNvSpPr>
                <a:spLocks noChangeArrowheads="1"/>
              </p:cNvSpPr>
              <p:nvPr/>
            </p:nvSpPr>
            <p:spPr bwMode="auto">
              <a:xfrm>
                <a:off x="960" y="3384"/>
                <a:ext cx="1668" cy="48"/>
              </a:xfrm>
              <a:prstGeom prst="flowChartTerminator">
                <a:avLst/>
              </a:prstGeom>
              <a:solidFill>
                <a:srgbClr val="0000FF"/>
              </a:solidFill>
              <a:ln w="9525">
                <a:solidFill>
                  <a:schemeClr val="tx1"/>
                </a:solidFill>
                <a:miter lim="800000"/>
                <a:headEnd/>
                <a:tailEnd/>
              </a:ln>
            </p:spPr>
            <p:txBody>
              <a:bodyPr wrap="none" anchor="ct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endParaRPr lang="en-US" altLang="en-US">
                  <a:latin typeface="Times New Roman" pitchFamily="18" charset="0"/>
                </a:endParaRPr>
              </a:p>
            </p:txBody>
          </p:sp>
          <p:sp>
            <p:nvSpPr>
              <p:cNvPr id="99359" name="AutoShape 24"/>
              <p:cNvSpPr>
                <a:spLocks noChangeArrowheads="1"/>
              </p:cNvSpPr>
              <p:nvPr/>
            </p:nvSpPr>
            <p:spPr bwMode="auto">
              <a:xfrm>
                <a:off x="2790" y="3384"/>
                <a:ext cx="1668" cy="48"/>
              </a:xfrm>
              <a:prstGeom prst="flowChartTerminator">
                <a:avLst/>
              </a:prstGeom>
              <a:solidFill>
                <a:srgbClr val="FF0000"/>
              </a:solidFill>
              <a:ln w="9525">
                <a:solidFill>
                  <a:schemeClr val="tx1"/>
                </a:solidFill>
                <a:miter lim="800000"/>
                <a:headEnd/>
                <a:tailEnd/>
              </a:ln>
            </p:spPr>
            <p:txBody>
              <a:bodyPr wrap="none" anchor="ct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endParaRPr lang="en-US" altLang="en-US">
                  <a:latin typeface="Times New Roman" pitchFamily="18" charset="0"/>
                </a:endParaRPr>
              </a:p>
            </p:txBody>
          </p:sp>
          <p:sp>
            <p:nvSpPr>
              <p:cNvPr id="99360" name="Text Box 25"/>
              <p:cNvSpPr txBox="1">
                <a:spLocks noChangeArrowheads="1"/>
              </p:cNvSpPr>
              <p:nvPr/>
            </p:nvSpPr>
            <p:spPr bwMode="auto">
              <a:xfrm>
                <a:off x="960" y="3456"/>
                <a:ext cx="158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pPr algn="ctr">
                  <a:spcBef>
                    <a:spcPct val="50000"/>
                  </a:spcBef>
                </a:pPr>
                <a:r>
                  <a:rPr lang="en-US" altLang="en-US" b="1" dirty="0">
                    <a:latin typeface="Arial" pitchFamily="34" charset="0"/>
                  </a:rPr>
                  <a:t>“Insulator”</a:t>
                </a:r>
              </a:p>
            </p:txBody>
          </p:sp>
          <p:sp>
            <p:nvSpPr>
              <p:cNvPr id="99361" name="Text Box 26"/>
              <p:cNvSpPr txBox="1">
                <a:spLocks noChangeArrowheads="1"/>
              </p:cNvSpPr>
              <p:nvPr/>
            </p:nvSpPr>
            <p:spPr bwMode="auto">
              <a:xfrm>
                <a:off x="2832" y="3456"/>
                <a:ext cx="158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pPr algn="ctr">
                  <a:spcBef>
                    <a:spcPct val="50000"/>
                  </a:spcBef>
                </a:pPr>
                <a:r>
                  <a:rPr lang="en-US" altLang="en-US" b="1">
                    <a:latin typeface="Arial" pitchFamily="34" charset="0"/>
                  </a:rPr>
                  <a:t>“Conductor”</a:t>
                </a:r>
              </a:p>
            </p:txBody>
          </p:sp>
        </p:grpSp>
        <p:sp>
          <p:nvSpPr>
            <p:cNvPr id="99350" name="Line 30"/>
            <p:cNvSpPr>
              <a:spLocks noChangeShapeType="1"/>
            </p:cNvSpPr>
            <p:nvPr/>
          </p:nvSpPr>
          <p:spPr bwMode="auto">
            <a:xfrm flipV="1">
              <a:off x="4464" y="894"/>
              <a:ext cx="0" cy="268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9351" name="Rectangle 31"/>
            <p:cNvSpPr>
              <a:spLocks noChangeArrowheads="1"/>
            </p:cNvSpPr>
            <p:nvPr/>
          </p:nvSpPr>
          <p:spPr bwMode="auto">
            <a:xfrm>
              <a:off x="966" y="96"/>
              <a:ext cx="576" cy="78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endParaRPr lang="en-US" altLang="en-US">
                <a:latin typeface="Times New Roman" pitchFamily="18" charset="0"/>
              </a:endParaRPr>
            </a:p>
          </p:txBody>
        </p:sp>
        <p:sp>
          <p:nvSpPr>
            <p:cNvPr id="99352" name="Line 32"/>
            <p:cNvSpPr>
              <a:spLocks noChangeShapeType="1"/>
            </p:cNvSpPr>
            <p:nvPr/>
          </p:nvSpPr>
          <p:spPr bwMode="auto">
            <a:xfrm>
              <a:off x="960" y="894"/>
              <a:ext cx="3504"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9353" name="Line 33"/>
            <p:cNvSpPr>
              <a:spLocks noChangeShapeType="1"/>
            </p:cNvSpPr>
            <p:nvPr/>
          </p:nvSpPr>
          <p:spPr bwMode="auto">
            <a:xfrm>
              <a:off x="2586" y="2880"/>
              <a:ext cx="108" cy="624"/>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99354" name="Line 34"/>
            <p:cNvSpPr>
              <a:spLocks noChangeShapeType="1"/>
            </p:cNvSpPr>
            <p:nvPr/>
          </p:nvSpPr>
          <p:spPr bwMode="auto">
            <a:xfrm flipV="1">
              <a:off x="960" y="702"/>
              <a:ext cx="0" cy="288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9355" name="Text Box 35"/>
            <p:cNvSpPr txBox="1">
              <a:spLocks noChangeArrowheads="1"/>
            </p:cNvSpPr>
            <p:nvPr/>
          </p:nvSpPr>
          <p:spPr bwMode="auto">
            <a:xfrm rot="4789700">
              <a:off x="1321" y="1751"/>
              <a:ext cx="1584" cy="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pPr algn="ctr">
                <a:spcBef>
                  <a:spcPct val="50000"/>
                </a:spcBef>
              </a:pPr>
              <a:r>
                <a:rPr lang="en-US" altLang="en-US" b="1">
                  <a:latin typeface="Arial" pitchFamily="34" charset="0"/>
                </a:rPr>
                <a:t>“Funny Metal”</a:t>
              </a:r>
              <a:br>
                <a:rPr lang="en-US" altLang="en-US" b="1">
                  <a:latin typeface="Arial" pitchFamily="34" charset="0"/>
                </a:rPr>
              </a:br>
              <a:r>
                <a:rPr lang="en-US" altLang="en-US" b="1">
                  <a:latin typeface="Arial" pitchFamily="34" charset="0"/>
                </a:rPr>
                <a:t>“Pseudogap”</a:t>
              </a:r>
              <a:br>
                <a:rPr lang="en-US" altLang="en-US" b="1">
                  <a:latin typeface="Arial" pitchFamily="34" charset="0"/>
                </a:rPr>
              </a:br>
              <a:r>
                <a:rPr lang="en-US" altLang="en-US" b="1">
                  <a:latin typeface="Arial" pitchFamily="34" charset="0"/>
                </a:rPr>
                <a:t>“Fond AF Memories”</a:t>
              </a:r>
            </a:p>
          </p:txBody>
        </p:sp>
      </p:grpSp>
      <p:sp>
        <p:nvSpPr>
          <p:cNvPr id="99330" name="Rectangle 36"/>
          <p:cNvSpPr>
            <a:spLocks noChangeArrowheads="1"/>
          </p:cNvSpPr>
          <p:nvPr/>
        </p:nvSpPr>
        <p:spPr bwMode="auto">
          <a:xfrm>
            <a:off x="381000" y="76200"/>
            <a:ext cx="8458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pPr algn="ctr"/>
            <a:r>
              <a:rPr lang="en-US" altLang="en-US" sz="2800" b="1">
                <a:latin typeface="Arial" pitchFamily="34" charset="0"/>
              </a:rPr>
              <a:t>The Colossal Quantum Conundrum</a:t>
            </a:r>
          </a:p>
        </p:txBody>
      </p:sp>
      <p:sp>
        <p:nvSpPr>
          <p:cNvPr id="37925" name="Text Box 37"/>
          <p:cNvSpPr txBox="1">
            <a:spLocks noChangeArrowheads="1"/>
          </p:cNvSpPr>
          <p:nvPr/>
        </p:nvSpPr>
        <p:spPr bwMode="auto">
          <a:xfrm>
            <a:off x="1828800" y="762000"/>
            <a:ext cx="4876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pPr algn="ctr">
              <a:spcBef>
                <a:spcPct val="50000"/>
              </a:spcBef>
            </a:pPr>
            <a:r>
              <a:rPr lang="en-US" altLang="en-US" sz="2400" b="1" dirty="0">
                <a:latin typeface="Arial" pitchFamily="34" charset="0"/>
              </a:rPr>
              <a:t>U~U</a:t>
            </a:r>
            <a:r>
              <a:rPr lang="en-US" altLang="en-US" sz="2400" b="1" baseline="-25000" dirty="0">
                <a:latin typeface="Arial" pitchFamily="34" charset="0"/>
              </a:rPr>
              <a:t>0 </a:t>
            </a:r>
            <a:r>
              <a:rPr lang="en-US" altLang="en-US" sz="2400" b="1" dirty="0" err="1">
                <a:latin typeface="Arial" pitchFamily="34" charset="0"/>
              </a:rPr>
              <a:t>exp</a:t>
            </a:r>
            <a:r>
              <a:rPr lang="en-US" altLang="en-US" sz="2400" b="1" dirty="0">
                <a:latin typeface="Arial" pitchFamily="34" charset="0"/>
              </a:rPr>
              <a:t>(-</a:t>
            </a:r>
            <a:r>
              <a:rPr lang="el-GR" altLang="en-US" sz="2400" b="1" dirty="0">
                <a:latin typeface="Arial" pitchFamily="34" charset="0"/>
              </a:rPr>
              <a:t>α </a:t>
            </a:r>
            <a:r>
              <a:rPr lang="en-US" altLang="en-US" sz="2800" b="1" i="1" dirty="0">
                <a:latin typeface="Times New Roman" pitchFamily="18" charset="0"/>
              </a:rPr>
              <a:t>g</a:t>
            </a:r>
            <a:r>
              <a:rPr lang="en-US" altLang="en-US" sz="2800" b="1" dirty="0">
                <a:latin typeface="Arial" pitchFamily="34" charset="0"/>
              </a:rPr>
              <a:t>), </a:t>
            </a:r>
            <a:r>
              <a:rPr lang="en-US" altLang="en-US" sz="2800" b="1" i="1" dirty="0">
                <a:latin typeface="Times New Roman" pitchFamily="18" charset="0"/>
                <a:cs typeface="Times New Roman" pitchFamily="18" charset="0"/>
              </a:rPr>
              <a:t>g &lt; g</a:t>
            </a:r>
            <a:r>
              <a:rPr lang="en-US" altLang="en-US" sz="2400" b="1" i="1" dirty="0">
                <a:latin typeface="Arial" pitchFamily="34" charset="0"/>
              </a:rPr>
              <a:t>*</a:t>
            </a:r>
            <a:r>
              <a:rPr lang="en-US" altLang="en-US" sz="2400" b="1" dirty="0">
                <a:latin typeface="Arial" pitchFamily="34" charset="0"/>
              </a:rPr>
              <a:t>;</a:t>
            </a:r>
            <a:r>
              <a:rPr lang="en-US" altLang="en-US" sz="2400" b="1" i="1" dirty="0">
                <a:latin typeface="Arial" pitchFamily="34" charset="0"/>
              </a:rPr>
              <a:t>  </a:t>
            </a:r>
            <a:r>
              <a:rPr lang="en-US" altLang="en-US" sz="2400" b="1" dirty="0">
                <a:latin typeface="Arial" pitchFamily="34" charset="0"/>
              </a:rPr>
              <a:t>0,</a:t>
            </a:r>
            <a:r>
              <a:rPr lang="el-GR" altLang="en-US" sz="2400" b="1" dirty="0">
                <a:latin typeface="Times New Roman" pitchFamily="18" charset="0"/>
              </a:rPr>
              <a:t> </a:t>
            </a:r>
            <a:r>
              <a:rPr lang="en-US" altLang="en-US" sz="2800" b="1" i="1" dirty="0">
                <a:latin typeface="Times New Roman" pitchFamily="18" charset="0"/>
              </a:rPr>
              <a:t>g </a:t>
            </a:r>
            <a:r>
              <a:rPr lang="en-US" altLang="en-US" sz="2800" b="1" dirty="0">
                <a:latin typeface="Times New Roman" pitchFamily="18" charset="0"/>
              </a:rPr>
              <a:t>&gt; </a:t>
            </a:r>
            <a:r>
              <a:rPr lang="en-US" altLang="en-US" sz="2800" b="1" i="1" dirty="0">
                <a:latin typeface="Times New Roman" pitchFamily="18" charset="0"/>
                <a:cs typeface="Times New Roman" pitchFamily="18" charset="0"/>
              </a:rPr>
              <a:t>g*</a:t>
            </a:r>
            <a:endParaRPr lang="el-GR" altLang="en-US" sz="2800" b="1" i="1" dirty="0">
              <a:latin typeface="Times New Roman" pitchFamily="18" charset="0"/>
              <a:cs typeface="Times New Roman" pitchFamily="18" charset="0"/>
            </a:endParaRPr>
          </a:p>
        </p:txBody>
      </p:sp>
      <p:pic>
        <p:nvPicPr>
          <p:cNvPr id="37929" name="Picture 41" descr="scl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0675" y="3886200"/>
            <a:ext cx="1004888"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31" name="Picture 43" descr="scl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524000"/>
            <a:ext cx="10858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33" name="Picture 4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4900" y="2971800"/>
            <a:ext cx="11049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93" name="Text Box 41"/>
          <p:cNvSpPr txBox="1">
            <a:spLocks noChangeArrowheads="1"/>
          </p:cNvSpPr>
          <p:nvPr/>
        </p:nvSpPr>
        <p:spPr bwMode="auto">
          <a:xfrm>
            <a:off x="304800" y="6172200"/>
            <a:ext cx="8382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pPr algn="ctr">
              <a:spcBef>
                <a:spcPct val="50000"/>
              </a:spcBef>
            </a:pPr>
            <a:r>
              <a:rPr lang="en-US" altLang="en-US" b="1" i="1" dirty="0">
                <a:solidFill>
                  <a:srgbClr val="FF0066"/>
                </a:solidFill>
                <a:latin typeface="Arial" pitchFamily="34" charset="0"/>
              </a:rPr>
              <a:t>Somewhere in here there has to be “BCS-like” pairing!</a:t>
            </a:r>
          </a:p>
        </p:txBody>
      </p:sp>
      <p:sp>
        <p:nvSpPr>
          <p:cNvPr id="23594" name="AutoShape 42"/>
          <p:cNvSpPr>
            <a:spLocks noChangeArrowheads="1"/>
          </p:cNvSpPr>
          <p:nvPr/>
        </p:nvSpPr>
        <p:spPr bwMode="auto">
          <a:xfrm>
            <a:off x="381000" y="4572000"/>
            <a:ext cx="838200" cy="381000"/>
          </a:xfrm>
          <a:prstGeom prst="wedgeRoundRectCallout">
            <a:avLst>
              <a:gd name="adj1" fmla="val 85037"/>
              <a:gd name="adj2" fmla="val -45417"/>
              <a:gd name="adj3" fmla="val 16667"/>
            </a:avLst>
          </a:prstGeom>
          <a:solidFill>
            <a:schemeClr val="accent1"/>
          </a:solidFill>
          <a:ln w="9525">
            <a:solidFill>
              <a:schemeClr val="tx1"/>
            </a:solidFill>
            <a:miter lim="800000"/>
            <a:headEnd/>
            <a:tailEnd/>
          </a:ln>
        </p:spPr>
        <p:txBody>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pPr algn="ctr"/>
            <a:r>
              <a:rPr lang="en-US" altLang="en-US">
                <a:latin typeface="Arial" pitchFamily="34" charset="0"/>
              </a:rPr>
              <a:t>U = 6</a:t>
            </a:r>
          </a:p>
        </p:txBody>
      </p:sp>
      <p:sp>
        <p:nvSpPr>
          <p:cNvPr id="23595" name="AutoShape 43"/>
          <p:cNvSpPr>
            <a:spLocks noChangeArrowheads="1"/>
          </p:cNvSpPr>
          <p:nvPr/>
        </p:nvSpPr>
        <p:spPr bwMode="auto">
          <a:xfrm>
            <a:off x="5562600" y="4572000"/>
            <a:ext cx="838200" cy="381000"/>
          </a:xfrm>
          <a:prstGeom prst="wedgeRoundRectCallout">
            <a:avLst>
              <a:gd name="adj1" fmla="val -19509"/>
              <a:gd name="adj2" fmla="val -171495"/>
              <a:gd name="adj3" fmla="val 16667"/>
            </a:avLst>
          </a:prstGeom>
          <a:solidFill>
            <a:schemeClr val="accent1"/>
          </a:solidFill>
          <a:ln w="9525">
            <a:solidFill>
              <a:schemeClr val="tx1"/>
            </a:solidFill>
            <a:miter lim="800000"/>
            <a:headEnd/>
            <a:tailEnd/>
          </a:ln>
        </p:spPr>
        <p:txBody>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pPr algn="ctr"/>
            <a:r>
              <a:rPr lang="en-US" altLang="en-US">
                <a:latin typeface="Arial" pitchFamily="34" charset="0"/>
              </a:rPr>
              <a:t>U = 0</a:t>
            </a:r>
          </a:p>
        </p:txBody>
      </p:sp>
      <p:sp>
        <p:nvSpPr>
          <p:cNvPr id="23596" name="AutoShape 44"/>
          <p:cNvSpPr>
            <a:spLocks noChangeArrowheads="1"/>
          </p:cNvSpPr>
          <p:nvPr/>
        </p:nvSpPr>
        <p:spPr bwMode="auto">
          <a:xfrm>
            <a:off x="1752600" y="1828800"/>
            <a:ext cx="838200" cy="381000"/>
          </a:xfrm>
          <a:prstGeom prst="wedgeRoundRectCallout">
            <a:avLst>
              <a:gd name="adj1" fmla="val 94130"/>
              <a:gd name="adj2" fmla="val -55417"/>
              <a:gd name="adj3" fmla="val 16667"/>
            </a:avLst>
          </a:prstGeom>
          <a:solidFill>
            <a:schemeClr val="accent1"/>
          </a:solidFill>
          <a:ln w="9525">
            <a:solidFill>
              <a:schemeClr val="tx1"/>
            </a:solidFill>
            <a:miter lim="800000"/>
            <a:headEnd/>
            <a:tailEnd/>
          </a:ln>
        </p:spPr>
        <p:txBody>
          <a:bodyPr/>
          <a:lstStyle>
            <a:lvl1pPr>
              <a:defRPr>
                <a:solidFill>
                  <a:schemeClr val="tx1"/>
                </a:solidFill>
                <a:latin typeface="Calibri" pitchFamily="34" charset="0"/>
                <a:cs typeface="Arial" pitchFamily="34" charset="0"/>
              </a:defRPr>
            </a:lvl1pPr>
            <a:lvl2pPr marL="742950" indent="-285750">
              <a:defRPr>
                <a:solidFill>
                  <a:schemeClr val="tx1"/>
                </a:solidFill>
                <a:latin typeface="Calibri" pitchFamily="34" charset="0"/>
                <a:cs typeface="Arial" pitchFamily="34" charset="0"/>
              </a:defRPr>
            </a:lvl2pPr>
            <a:lvl3pPr marL="1143000" indent="-228600">
              <a:defRPr>
                <a:solidFill>
                  <a:schemeClr val="tx1"/>
                </a:solidFill>
                <a:latin typeface="Calibri" pitchFamily="34" charset="0"/>
                <a:cs typeface="Arial" pitchFamily="34" charset="0"/>
              </a:defRPr>
            </a:lvl3pPr>
            <a:lvl4pPr marL="1600200" indent="-228600">
              <a:defRPr>
                <a:solidFill>
                  <a:schemeClr val="tx1"/>
                </a:solidFill>
                <a:latin typeface="Calibri" pitchFamily="34" charset="0"/>
                <a:cs typeface="Arial" pitchFamily="34" charset="0"/>
              </a:defRPr>
            </a:lvl4pPr>
            <a:lvl5pPr marL="2057400" indent="-228600">
              <a:defRPr>
                <a:solidFill>
                  <a:schemeClr val="tx1"/>
                </a:solidFill>
                <a:latin typeface="Calibri" pitchFamily="34" charset="0"/>
                <a:cs typeface="Arial" pitchFamily="34" charset="0"/>
              </a:defRPr>
            </a:lvl5pPr>
            <a:lvl6pPr marL="2514600" indent="-228600" fontAlgn="base">
              <a:spcBef>
                <a:spcPct val="0"/>
              </a:spcBef>
              <a:spcAft>
                <a:spcPct val="0"/>
              </a:spcAft>
              <a:defRPr>
                <a:solidFill>
                  <a:schemeClr val="tx1"/>
                </a:solidFill>
                <a:latin typeface="Calibri" pitchFamily="34" charset="0"/>
                <a:cs typeface="Arial" pitchFamily="34" charset="0"/>
              </a:defRPr>
            </a:lvl6pPr>
            <a:lvl7pPr marL="2971800" indent="-228600" fontAlgn="base">
              <a:spcBef>
                <a:spcPct val="0"/>
              </a:spcBef>
              <a:spcAft>
                <a:spcPct val="0"/>
              </a:spcAft>
              <a:defRPr>
                <a:solidFill>
                  <a:schemeClr val="tx1"/>
                </a:solidFill>
                <a:latin typeface="Calibri" pitchFamily="34" charset="0"/>
                <a:cs typeface="Arial" pitchFamily="34" charset="0"/>
              </a:defRPr>
            </a:lvl7pPr>
            <a:lvl8pPr marL="3429000" indent="-228600" fontAlgn="base">
              <a:spcBef>
                <a:spcPct val="0"/>
              </a:spcBef>
              <a:spcAft>
                <a:spcPct val="0"/>
              </a:spcAft>
              <a:defRPr>
                <a:solidFill>
                  <a:schemeClr val="tx1"/>
                </a:solidFill>
                <a:latin typeface="Calibri" pitchFamily="34" charset="0"/>
                <a:cs typeface="Arial" pitchFamily="34" charset="0"/>
              </a:defRPr>
            </a:lvl8pPr>
            <a:lvl9pPr marL="3886200" indent="-228600" fontAlgn="base">
              <a:spcBef>
                <a:spcPct val="0"/>
              </a:spcBef>
              <a:spcAft>
                <a:spcPct val="0"/>
              </a:spcAft>
              <a:defRPr>
                <a:solidFill>
                  <a:schemeClr val="tx1"/>
                </a:solidFill>
                <a:latin typeface="Calibri" pitchFamily="34" charset="0"/>
                <a:cs typeface="Arial" pitchFamily="34" charset="0"/>
              </a:defRPr>
            </a:lvl9pPr>
          </a:lstStyle>
          <a:p>
            <a:pPr algn="ctr"/>
            <a:r>
              <a:rPr lang="en-US" altLang="en-US">
                <a:latin typeface="Arial" pitchFamily="34" charset="0"/>
              </a:rPr>
              <a:t>U = 3</a:t>
            </a:r>
          </a:p>
        </p:txBody>
      </p:sp>
      <p:sp>
        <p:nvSpPr>
          <p:cNvPr id="23597" name="Line 45"/>
          <p:cNvSpPr>
            <a:spLocks noChangeShapeType="1"/>
          </p:cNvSpPr>
          <p:nvPr/>
        </p:nvSpPr>
        <p:spPr bwMode="auto">
          <a:xfrm flipH="1">
            <a:off x="4419600" y="4953000"/>
            <a:ext cx="1143000" cy="609600"/>
          </a:xfrm>
          <a:prstGeom prst="line">
            <a:avLst/>
          </a:prstGeom>
          <a:noFill/>
          <a:ln w="28575">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6" name="Group 5"/>
          <p:cNvGrpSpPr/>
          <p:nvPr/>
        </p:nvGrpSpPr>
        <p:grpSpPr>
          <a:xfrm>
            <a:off x="7086600" y="2176046"/>
            <a:ext cx="2057400" cy="3792617"/>
            <a:chOff x="7086600" y="2176046"/>
            <a:chExt cx="2057400" cy="3792617"/>
          </a:xfrm>
        </p:grpSpPr>
        <p:grpSp>
          <p:nvGrpSpPr>
            <p:cNvPr id="5" name="Group 4"/>
            <p:cNvGrpSpPr/>
            <p:nvPr/>
          </p:nvGrpSpPr>
          <p:grpSpPr>
            <a:xfrm>
              <a:off x="7086600" y="2176046"/>
              <a:ext cx="2057400" cy="2718375"/>
              <a:chOff x="7086600" y="2176046"/>
              <a:chExt cx="2057400" cy="2718375"/>
            </a:xfrm>
          </p:grpSpPr>
          <p:pic>
            <p:nvPicPr>
              <p:cNvPr id="45"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25555" y="2514600"/>
                <a:ext cx="1817214" cy="1812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144870" y="2176046"/>
                <a:ext cx="1981200" cy="338554"/>
              </a:xfrm>
              <a:prstGeom prst="rect">
                <a:avLst/>
              </a:prstGeom>
              <a:noFill/>
            </p:spPr>
            <p:txBody>
              <a:bodyPr wrap="square" rtlCol="0">
                <a:spAutoFit/>
              </a:bodyPr>
              <a:lstStyle/>
              <a:p>
                <a:r>
                  <a:rPr lang="en-US" sz="1600" b="1" dirty="0" smtClean="0">
                    <a:latin typeface="Comic Sans MS" panose="030F0702030302020204" pitchFamily="66" charset="0"/>
                  </a:rPr>
                  <a:t>Our Proxy HTSC!</a:t>
                </a:r>
                <a:endParaRPr lang="en-US" sz="1600" b="1" dirty="0">
                  <a:latin typeface="Comic Sans MS" panose="030F0702030302020204" pitchFamily="66" charset="0"/>
                </a:endParaRPr>
              </a:p>
            </p:txBody>
          </p:sp>
          <p:sp>
            <p:nvSpPr>
              <p:cNvPr id="47" name="TextBox 46"/>
              <p:cNvSpPr txBox="1"/>
              <p:nvPr/>
            </p:nvSpPr>
            <p:spPr>
              <a:xfrm>
                <a:off x="7086600" y="4309646"/>
                <a:ext cx="2057400" cy="584775"/>
              </a:xfrm>
              <a:prstGeom prst="rect">
                <a:avLst/>
              </a:prstGeom>
              <a:noFill/>
            </p:spPr>
            <p:txBody>
              <a:bodyPr wrap="square" rtlCol="0">
                <a:spAutoFit/>
              </a:bodyPr>
              <a:lstStyle/>
              <a:p>
                <a:pPr algn="ctr"/>
                <a:r>
                  <a:rPr lang="en-US" sz="1600" b="1" dirty="0" smtClean="0">
                    <a:latin typeface="Comic Sans MS" panose="030F0702030302020204" pitchFamily="66" charset="0"/>
                  </a:rPr>
                  <a:t>“</a:t>
                </a:r>
                <a:r>
                  <a:rPr lang="en-US" sz="1600" b="1" dirty="0" err="1" smtClean="0">
                    <a:latin typeface="Comic Sans MS" panose="030F0702030302020204" pitchFamily="66" charset="0"/>
                  </a:rPr>
                  <a:t>Undoped</a:t>
                </a:r>
                <a:r>
                  <a:rPr lang="en-US" sz="1600" b="1" dirty="0" smtClean="0">
                    <a:latin typeface="Comic Sans MS" panose="030F0702030302020204" pitchFamily="66" charset="0"/>
                  </a:rPr>
                  <a:t> </a:t>
                </a:r>
                <a:r>
                  <a:rPr lang="en-US" sz="1600" b="1" dirty="0" err="1" smtClean="0">
                    <a:latin typeface="Comic Sans MS" panose="030F0702030302020204" pitchFamily="66" charset="0"/>
                  </a:rPr>
                  <a:t>Rocksalt</a:t>
                </a:r>
                <a:endParaRPr lang="en-US" sz="1600" b="1" dirty="0" smtClean="0">
                  <a:latin typeface="Comic Sans MS" panose="030F0702030302020204" pitchFamily="66" charset="0"/>
                </a:endParaRPr>
              </a:p>
              <a:p>
                <a:pPr algn="ctr"/>
                <a:r>
                  <a:rPr lang="en-US" sz="1600" b="1" dirty="0" smtClean="0">
                    <a:latin typeface="Comic Sans MS" panose="030F0702030302020204" pitchFamily="66" charset="0"/>
                  </a:rPr>
                  <a:t>Copper Monoxide”</a:t>
                </a:r>
                <a:endParaRPr lang="en-US" sz="1600" b="1" dirty="0">
                  <a:latin typeface="Comic Sans MS" panose="030F0702030302020204" pitchFamily="66" charset="0"/>
                </a:endParaRPr>
              </a:p>
            </p:txBody>
          </p:sp>
        </p:grpSp>
        <p:sp>
          <p:nvSpPr>
            <p:cNvPr id="3" name="TextBox 2"/>
            <p:cNvSpPr txBox="1"/>
            <p:nvPr/>
          </p:nvSpPr>
          <p:spPr>
            <a:xfrm>
              <a:off x="7225555" y="4953000"/>
              <a:ext cx="1817214" cy="1015663"/>
            </a:xfrm>
            <a:prstGeom prst="rect">
              <a:avLst/>
            </a:prstGeom>
            <a:noFill/>
          </p:spPr>
          <p:txBody>
            <a:bodyPr wrap="square" rtlCol="0">
              <a:spAutoFit/>
            </a:bodyPr>
            <a:lstStyle/>
            <a:p>
              <a:pPr algn="ctr"/>
              <a:r>
                <a:rPr lang="en-US" b="1" dirty="0" smtClean="0">
                  <a:latin typeface="Comic Sans MS" panose="030F0702030302020204" pitchFamily="66" charset="0"/>
                </a:rPr>
                <a:t>NB2: For U &lt; 6 eV, it’s a </a:t>
              </a:r>
              <a:r>
                <a:rPr lang="en-US" sz="2400" b="1" dirty="0" smtClean="0">
                  <a:solidFill>
                    <a:srgbClr val="FF0000"/>
                  </a:solidFill>
                  <a:latin typeface="Comic Sans MS" panose="030F0702030302020204" pitchFamily="66" charset="0"/>
                </a:rPr>
                <a:t>metal</a:t>
              </a:r>
              <a:r>
                <a:rPr lang="en-US" b="1" dirty="0" smtClean="0">
                  <a:latin typeface="Comic Sans MS" panose="030F0702030302020204" pitchFamily="66" charset="0"/>
                </a:rPr>
                <a:t>!</a:t>
              </a:r>
              <a:endParaRPr lang="en-US" b="1" dirty="0">
                <a:latin typeface="Comic Sans MS" panose="030F0702030302020204" pitchFamily="66" charset="0"/>
              </a:endParaRPr>
            </a:p>
          </p:txBody>
        </p:sp>
      </p:grpSp>
      <p:sp>
        <p:nvSpPr>
          <p:cNvPr id="4" name="TextBox 3"/>
          <p:cNvSpPr txBox="1"/>
          <p:nvPr/>
        </p:nvSpPr>
        <p:spPr>
          <a:xfrm>
            <a:off x="17929" y="1828800"/>
            <a:ext cx="1506069" cy="1815882"/>
          </a:xfrm>
          <a:prstGeom prst="rect">
            <a:avLst/>
          </a:prstGeom>
          <a:noFill/>
        </p:spPr>
        <p:txBody>
          <a:bodyPr wrap="square" rtlCol="0">
            <a:spAutoFit/>
          </a:bodyPr>
          <a:lstStyle/>
          <a:p>
            <a:r>
              <a:rPr lang="en-US" sz="1600" dirty="0" smtClean="0">
                <a:latin typeface="Comic Sans MS" panose="030F0702030302020204" pitchFamily="66" charset="0"/>
              </a:rPr>
              <a:t>NB1: These BZ’s &amp; FS’s reflect an </a:t>
            </a:r>
            <a:r>
              <a:rPr lang="en-US" sz="1600" dirty="0" err="1" smtClean="0">
                <a:latin typeface="Comic Sans MS" panose="030F0702030302020204" pitchFamily="66" charset="0"/>
              </a:rPr>
              <a:t>af</a:t>
            </a:r>
            <a:r>
              <a:rPr lang="en-US" sz="1600" dirty="0" smtClean="0">
                <a:latin typeface="Comic Sans MS" panose="030F0702030302020204" pitchFamily="66" charset="0"/>
              </a:rPr>
              <a:t>-ordered, 2x periodic primitive unit cell.</a:t>
            </a:r>
            <a:endParaRPr lang="en-US" sz="1600" dirty="0">
              <a:latin typeface="Comic Sans MS" panose="030F0702030302020204" pitchFamily="66" charset="0"/>
            </a:endParaRPr>
          </a:p>
        </p:txBody>
      </p:sp>
    </p:spTree>
    <p:extLst>
      <p:ext uri="{BB962C8B-B14F-4D97-AF65-F5344CB8AC3E}">
        <p14:creationId xmlns:p14="http://schemas.microsoft.com/office/powerpoint/2010/main" val="32889660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9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99329"/>
                                        </p:tgtEl>
                                        <p:attrNameLst>
                                          <p:attrName>style.visibility</p:attrName>
                                        </p:attrNameLst>
                                      </p:cBhvr>
                                      <p:to>
                                        <p:strVal val="visible"/>
                                      </p:to>
                                    </p:set>
                                    <p:animEffect transition="in" filter="barn(inVertical)">
                                      <p:cBhvr>
                                        <p:cTn id="11" dur="500"/>
                                        <p:tgtEl>
                                          <p:spTgt spid="9932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nodeType="clickEffect">
                                  <p:stCondLst>
                                    <p:cond delay="0"/>
                                  </p:stCondLst>
                                  <p:childTnLst>
                                    <p:set>
                                      <p:cBhvr>
                                        <p:cTn id="15" dur="1" fill="hold">
                                          <p:stCondLst>
                                            <p:cond delay="0"/>
                                          </p:stCondLst>
                                        </p:cTn>
                                        <p:tgtEl>
                                          <p:spTgt spid="37929"/>
                                        </p:tgtEl>
                                        <p:attrNameLst>
                                          <p:attrName>style.visibility</p:attrName>
                                        </p:attrNameLst>
                                      </p:cBhvr>
                                      <p:to>
                                        <p:strVal val="visible"/>
                                      </p:to>
                                    </p:set>
                                    <p:animEffect transition="in" filter="dissolve">
                                      <p:cBhvr>
                                        <p:cTn id="16" dur="500"/>
                                        <p:tgtEl>
                                          <p:spTgt spid="3792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nodeType="clickEffect">
                                  <p:stCondLst>
                                    <p:cond delay="0"/>
                                  </p:stCondLst>
                                  <p:childTnLst>
                                    <p:set>
                                      <p:cBhvr>
                                        <p:cTn id="20" dur="1" fill="hold">
                                          <p:stCondLst>
                                            <p:cond delay="0"/>
                                          </p:stCondLst>
                                        </p:cTn>
                                        <p:tgtEl>
                                          <p:spTgt spid="37931"/>
                                        </p:tgtEl>
                                        <p:attrNameLst>
                                          <p:attrName>style.visibility</p:attrName>
                                        </p:attrNameLst>
                                      </p:cBhvr>
                                      <p:to>
                                        <p:strVal val="visible"/>
                                      </p:to>
                                    </p:set>
                                    <p:animEffect transition="in" filter="dissolve">
                                      <p:cBhvr>
                                        <p:cTn id="21" dur="500"/>
                                        <p:tgtEl>
                                          <p:spTgt spid="3793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nodeType="clickEffect">
                                  <p:stCondLst>
                                    <p:cond delay="0"/>
                                  </p:stCondLst>
                                  <p:childTnLst>
                                    <p:set>
                                      <p:cBhvr>
                                        <p:cTn id="25" dur="1" fill="hold">
                                          <p:stCondLst>
                                            <p:cond delay="0"/>
                                          </p:stCondLst>
                                        </p:cTn>
                                        <p:tgtEl>
                                          <p:spTgt spid="37933"/>
                                        </p:tgtEl>
                                        <p:attrNameLst>
                                          <p:attrName>style.visibility</p:attrName>
                                        </p:attrNameLst>
                                      </p:cBhvr>
                                      <p:to>
                                        <p:strVal val="visible"/>
                                      </p:to>
                                    </p:set>
                                    <p:animEffect transition="in" filter="dissolve">
                                      <p:cBhvr>
                                        <p:cTn id="26" dur="500"/>
                                        <p:tgtEl>
                                          <p:spTgt spid="37933"/>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23594"/>
                                        </p:tgtEl>
                                        <p:attrNameLst>
                                          <p:attrName>style.visibility</p:attrName>
                                        </p:attrNameLst>
                                      </p:cBhvr>
                                      <p:to>
                                        <p:strVal val="visible"/>
                                      </p:to>
                                    </p:set>
                                    <p:anim calcmode="lin" valueType="num">
                                      <p:cBhvr additive="base">
                                        <p:cTn id="35" dur="500" fill="hold"/>
                                        <p:tgtEl>
                                          <p:spTgt spid="23594"/>
                                        </p:tgtEl>
                                        <p:attrNameLst>
                                          <p:attrName>ppt_x</p:attrName>
                                        </p:attrNameLst>
                                      </p:cBhvr>
                                      <p:tavLst>
                                        <p:tav tm="0">
                                          <p:val>
                                            <p:strVal val="0-#ppt_w/2"/>
                                          </p:val>
                                        </p:tav>
                                        <p:tav tm="100000">
                                          <p:val>
                                            <p:strVal val="#ppt_x"/>
                                          </p:val>
                                        </p:tav>
                                      </p:tavLst>
                                    </p:anim>
                                    <p:anim calcmode="lin" valueType="num">
                                      <p:cBhvr additive="base">
                                        <p:cTn id="36" dur="500" fill="hold"/>
                                        <p:tgtEl>
                                          <p:spTgt spid="23594"/>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23596"/>
                                        </p:tgtEl>
                                        <p:attrNameLst>
                                          <p:attrName>style.visibility</p:attrName>
                                        </p:attrNameLst>
                                      </p:cBhvr>
                                      <p:to>
                                        <p:strVal val="visible"/>
                                      </p:to>
                                    </p:set>
                                    <p:anim calcmode="lin" valueType="num">
                                      <p:cBhvr additive="base">
                                        <p:cTn id="41" dur="500" fill="hold"/>
                                        <p:tgtEl>
                                          <p:spTgt spid="23596"/>
                                        </p:tgtEl>
                                        <p:attrNameLst>
                                          <p:attrName>ppt_x</p:attrName>
                                        </p:attrNameLst>
                                      </p:cBhvr>
                                      <p:tavLst>
                                        <p:tav tm="0">
                                          <p:val>
                                            <p:strVal val="0-#ppt_w/2"/>
                                          </p:val>
                                        </p:tav>
                                        <p:tav tm="100000">
                                          <p:val>
                                            <p:strVal val="#ppt_x"/>
                                          </p:val>
                                        </p:tav>
                                      </p:tavLst>
                                    </p:anim>
                                    <p:anim calcmode="lin" valueType="num">
                                      <p:cBhvr additive="base">
                                        <p:cTn id="42" dur="500" fill="hold"/>
                                        <p:tgtEl>
                                          <p:spTgt spid="23596"/>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6" fill="hold" grpId="0" nodeType="clickEffect">
                                  <p:stCondLst>
                                    <p:cond delay="0"/>
                                  </p:stCondLst>
                                  <p:childTnLst>
                                    <p:set>
                                      <p:cBhvr>
                                        <p:cTn id="46" dur="1" fill="hold">
                                          <p:stCondLst>
                                            <p:cond delay="0"/>
                                          </p:stCondLst>
                                        </p:cTn>
                                        <p:tgtEl>
                                          <p:spTgt spid="23597"/>
                                        </p:tgtEl>
                                        <p:attrNameLst>
                                          <p:attrName>style.visibility</p:attrName>
                                        </p:attrNameLst>
                                      </p:cBhvr>
                                      <p:to>
                                        <p:strVal val="visible"/>
                                      </p:to>
                                    </p:set>
                                    <p:anim calcmode="lin" valueType="num">
                                      <p:cBhvr additive="base">
                                        <p:cTn id="47" dur="500" fill="hold"/>
                                        <p:tgtEl>
                                          <p:spTgt spid="23597"/>
                                        </p:tgtEl>
                                        <p:attrNameLst>
                                          <p:attrName>ppt_x</p:attrName>
                                        </p:attrNameLst>
                                      </p:cBhvr>
                                      <p:tavLst>
                                        <p:tav tm="0">
                                          <p:val>
                                            <p:strVal val="1+#ppt_w/2"/>
                                          </p:val>
                                        </p:tav>
                                        <p:tav tm="100000">
                                          <p:val>
                                            <p:strVal val="#ppt_x"/>
                                          </p:val>
                                        </p:tav>
                                      </p:tavLst>
                                    </p:anim>
                                    <p:anim calcmode="lin" valueType="num">
                                      <p:cBhvr additive="base">
                                        <p:cTn id="48" dur="500" fill="hold"/>
                                        <p:tgtEl>
                                          <p:spTgt spid="23597"/>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23595"/>
                                        </p:tgtEl>
                                        <p:attrNameLst>
                                          <p:attrName>style.visibility</p:attrName>
                                        </p:attrNameLst>
                                      </p:cBhvr>
                                      <p:to>
                                        <p:strVal val="visible"/>
                                      </p:to>
                                    </p:set>
                                    <p:anim calcmode="lin" valueType="num">
                                      <p:cBhvr additive="base">
                                        <p:cTn id="53" dur="500" fill="hold"/>
                                        <p:tgtEl>
                                          <p:spTgt spid="23595"/>
                                        </p:tgtEl>
                                        <p:attrNameLst>
                                          <p:attrName>ppt_x</p:attrName>
                                        </p:attrNameLst>
                                      </p:cBhvr>
                                      <p:tavLst>
                                        <p:tav tm="0">
                                          <p:val>
                                            <p:strVal val="#ppt_x"/>
                                          </p:val>
                                        </p:tav>
                                        <p:tav tm="100000">
                                          <p:val>
                                            <p:strVal val="#ppt_x"/>
                                          </p:val>
                                        </p:tav>
                                      </p:tavLst>
                                    </p:anim>
                                    <p:anim calcmode="lin" valueType="num">
                                      <p:cBhvr additive="base">
                                        <p:cTn id="54" dur="500" fill="hold"/>
                                        <p:tgtEl>
                                          <p:spTgt spid="23595"/>
                                        </p:tgtEl>
                                        <p:attrNameLst>
                                          <p:attrName>ppt_y</p:attrName>
                                        </p:attrNameLst>
                                      </p:cBhvr>
                                      <p:tavLst>
                                        <p:tav tm="0">
                                          <p:val>
                                            <p:strVal val="1+#ppt_h/2"/>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23593"/>
                                        </p:tgtEl>
                                        <p:attrNameLst>
                                          <p:attrName>style.visibility</p:attrName>
                                        </p:attrNameLst>
                                      </p:cBhvr>
                                      <p:to>
                                        <p:strVal val="visible"/>
                                      </p:to>
                                    </p:set>
                                    <p:anim calcmode="lin" valueType="num">
                                      <p:cBhvr additive="base">
                                        <p:cTn id="59" dur="500" fill="hold"/>
                                        <p:tgtEl>
                                          <p:spTgt spid="23593"/>
                                        </p:tgtEl>
                                        <p:attrNameLst>
                                          <p:attrName>ppt_x</p:attrName>
                                        </p:attrNameLst>
                                      </p:cBhvr>
                                      <p:tavLst>
                                        <p:tav tm="0">
                                          <p:val>
                                            <p:strVal val="#ppt_x"/>
                                          </p:val>
                                        </p:tav>
                                        <p:tav tm="100000">
                                          <p:val>
                                            <p:strVal val="#ppt_x"/>
                                          </p:val>
                                        </p:tav>
                                      </p:tavLst>
                                    </p:anim>
                                    <p:anim calcmode="lin" valueType="num">
                                      <p:cBhvr additive="base">
                                        <p:cTn id="60" dur="500" fill="hold"/>
                                        <p:tgtEl>
                                          <p:spTgt spid="23593"/>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2" fill="hold" nodeType="clickEffect">
                                  <p:stCondLst>
                                    <p:cond delay="0"/>
                                  </p:stCondLst>
                                  <p:childTnLst>
                                    <p:set>
                                      <p:cBhvr>
                                        <p:cTn id="64" dur="1" fill="hold">
                                          <p:stCondLst>
                                            <p:cond delay="0"/>
                                          </p:stCondLst>
                                        </p:cTn>
                                        <p:tgtEl>
                                          <p:spTgt spid="6"/>
                                        </p:tgtEl>
                                        <p:attrNameLst>
                                          <p:attrName>style.visibility</p:attrName>
                                        </p:attrNameLst>
                                      </p:cBhvr>
                                      <p:to>
                                        <p:strVal val="visible"/>
                                      </p:to>
                                    </p:set>
                                    <p:anim calcmode="lin" valueType="num">
                                      <p:cBhvr additive="base">
                                        <p:cTn id="65" dur="500" fill="hold"/>
                                        <p:tgtEl>
                                          <p:spTgt spid="6"/>
                                        </p:tgtEl>
                                        <p:attrNameLst>
                                          <p:attrName>ppt_x</p:attrName>
                                        </p:attrNameLst>
                                      </p:cBhvr>
                                      <p:tavLst>
                                        <p:tav tm="0">
                                          <p:val>
                                            <p:strVal val="1+#ppt_w/2"/>
                                          </p:val>
                                        </p:tav>
                                        <p:tav tm="100000">
                                          <p:val>
                                            <p:strVal val="#ppt_x"/>
                                          </p:val>
                                        </p:tav>
                                      </p:tavLst>
                                    </p:anim>
                                    <p:anim calcmode="lin" valueType="num">
                                      <p:cBhvr additive="base">
                                        <p:cTn id="66"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25" grpId="0"/>
      <p:bldP spid="23593" grpId="0"/>
      <p:bldP spid="23594" grpId="0" animBg="1"/>
      <p:bldP spid="23595" grpId="0" animBg="1"/>
      <p:bldP spid="23596" grpId="0" animBg="1"/>
      <p:bldP spid="23597" grpId="0" animBg="1"/>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scl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533400"/>
            <a:ext cx="861060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Line 3"/>
          <p:cNvSpPr>
            <a:spLocks noChangeShapeType="1"/>
          </p:cNvSpPr>
          <p:nvPr/>
        </p:nvSpPr>
        <p:spPr bwMode="auto">
          <a:xfrm flipV="1">
            <a:off x="7315200" y="5181600"/>
            <a:ext cx="0" cy="914400"/>
          </a:xfrm>
          <a:prstGeom prst="line">
            <a:avLst/>
          </a:prstGeom>
          <a:noFill/>
          <a:ln w="762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268" name="Text Box 4"/>
          <p:cNvSpPr txBox="1">
            <a:spLocks noChangeArrowheads="1"/>
          </p:cNvSpPr>
          <p:nvPr/>
        </p:nvSpPr>
        <p:spPr bwMode="auto">
          <a:xfrm>
            <a:off x="2971800" y="5562600"/>
            <a:ext cx="3276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4000" b="1"/>
              <a:t>“Put-on !”</a:t>
            </a:r>
          </a:p>
        </p:txBody>
      </p:sp>
      <p:sp>
        <p:nvSpPr>
          <p:cNvPr id="14341" name="Rectangle 6"/>
          <p:cNvSpPr>
            <a:spLocks noChangeArrowheads="1"/>
          </p:cNvSpPr>
          <p:nvPr/>
        </p:nvSpPr>
        <p:spPr bwMode="auto">
          <a:xfrm>
            <a:off x="685800" y="609600"/>
            <a:ext cx="7086600" cy="1066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4342" name="Rectangle 2"/>
          <p:cNvSpPr>
            <a:spLocks noChangeArrowheads="1"/>
          </p:cNvSpPr>
          <p:nvPr/>
        </p:nvSpPr>
        <p:spPr bwMode="auto">
          <a:xfrm>
            <a:off x="381000" y="228600"/>
            <a:ext cx="8229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3600" dirty="0" smtClean="0">
                <a:solidFill>
                  <a:schemeClr val="tx2"/>
                </a:solidFill>
              </a:rPr>
              <a:t>IOW, What’s </a:t>
            </a:r>
            <a:r>
              <a:rPr lang="en-US" altLang="en-US" sz="3600" dirty="0" err="1" smtClean="0">
                <a:solidFill>
                  <a:schemeClr val="tx2"/>
                </a:solidFill>
              </a:rPr>
              <a:t>th</a:t>
            </a:r>
            <a:r>
              <a:rPr lang="en-US" altLang="en-US" sz="3600" dirty="0" err="1">
                <a:solidFill>
                  <a:schemeClr val="tx2"/>
                </a:solidFill>
              </a:rPr>
              <a:t>e</a:t>
            </a:r>
            <a:r>
              <a:rPr lang="en-US" altLang="en-US" sz="3600" dirty="0" err="1" smtClean="0">
                <a:solidFill>
                  <a:schemeClr val="tx2"/>
                </a:solidFill>
              </a:rPr>
              <a:t>Fermion</a:t>
            </a:r>
            <a:r>
              <a:rPr lang="en-US" altLang="en-US" sz="3600" dirty="0" smtClean="0">
                <a:solidFill>
                  <a:schemeClr val="tx2"/>
                </a:solidFill>
              </a:rPr>
              <a:t>-Boson Interaction That Leads to HTSC?</a:t>
            </a:r>
            <a:endParaRPr lang="en-US" altLang="en-US" sz="1600" dirty="0">
              <a:solidFill>
                <a:schemeClr val="tx2"/>
              </a:solidFill>
            </a:endParaRPr>
          </a:p>
        </p:txBody>
      </p:sp>
    </p:spTree>
    <p:extLst>
      <p:ext uri="{BB962C8B-B14F-4D97-AF65-F5344CB8AC3E}">
        <p14:creationId xmlns:p14="http://schemas.microsoft.com/office/powerpoint/2010/main" val="14474910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267"/>
                                        </p:tgtEl>
                                        <p:attrNameLst>
                                          <p:attrName>style.visibility</p:attrName>
                                        </p:attrNameLst>
                                      </p:cBhvr>
                                      <p:to>
                                        <p:strVal val="visible"/>
                                      </p:to>
                                    </p:set>
                                    <p:anim calcmode="lin" valueType="num">
                                      <p:cBhvr additive="base">
                                        <p:cTn id="7" dur="500" fill="hold"/>
                                        <p:tgtEl>
                                          <p:spTgt spid="11267"/>
                                        </p:tgtEl>
                                        <p:attrNameLst>
                                          <p:attrName>ppt_x</p:attrName>
                                        </p:attrNameLst>
                                      </p:cBhvr>
                                      <p:tavLst>
                                        <p:tav tm="0">
                                          <p:val>
                                            <p:strVal val="#ppt_x"/>
                                          </p:val>
                                        </p:tav>
                                        <p:tav tm="100000">
                                          <p:val>
                                            <p:strVal val="#ppt_x"/>
                                          </p:val>
                                        </p:tav>
                                      </p:tavLst>
                                    </p:anim>
                                    <p:anim calcmode="lin" valueType="num">
                                      <p:cBhvr additive="base">
                                        <p:cTn id="8" dur="500" fill="hold"/>
                                        <p:tgtEl>
                                          <p:spTgt spid="1126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1268"/>
                                        </p:tgtEl>
                                        <p:attrNameLst>
                                          <p:attrName>style.visibility</p:attrName>
                                        </p:attrNameLst>
                                      </p:cBhvr>
                                      <p:to>
                                        <p:strVal val="visible"/>
                                      </p:to>
                                    </p:set>
                                    <p:anim calcmode="lin" valueType="num">
                                      <p:cBhvr>
                                        <p:cTn id="13" dur="500" fill="hold"/>
                                        <p:tgtEl>
                                          <p:spTgt spid="11268"/>
                                        </p:tgtEl>
                                        <p:attrNameLst>
                                          <p:attrName>ppt_w</p:attrName>
                                        </p:attrNameLst>
                                      </p:cBhvr>
                                      <p:tavLst>
                                        <p:tav tm="0">
                                          <p:val>
                                            <p:fltVal val="0"/>
                                          </p:val>
                                        </p:tav>
                                        <p:tav tm="100000">
                                          <p:val>
                                            <p:strVal val="#ppt_w"/>
                                          </p:val>
                                        </p:tav>
                                      </p:tavLst>
                                    </p:anim>
                                    <p:anim calcmode="lin" valueType="num">
                                      <p:cBhvr>
                                        <p:cTn id="14" dur="500" fill="hold"/>
                                        <p:tgtEl>
                                          <p:spTgt spid="1126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animBg="1"/>
      <p:bldP spid="1126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1143000"/>
          </a:xfrm>
        </p:spPr>
        <p:txBody>
          <a:bodyPr/>
          <a:lstStyle/>
          <a:p>
            <a:r>
              <a:rPr lang="en-US" dirty="0" smtClean="0">
                <a:latin typeface="Comic Sans MS" panose="030F0702030302020204" pitchFamily="66" charset="0"/>
              </a:rPr>
              <a:t>The Pairing Glue</a:t>
            </a:r>
            <a:endParaRPr lang="en-US" dirty="0">
              <a:latin typeface="Comic Sans MS" panose="030F0702030302020204" pitchFamily="66" charset="0"/>
            </a:endParaRP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3620" y="1524000"/>
            <a:ext cx="569158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623620" y="990600"/>
            <a:ext cx="5691580" cy="461665"/>
          </a:xfrm>
          <a:prstGeom prst="rect">
            <a:avLst/>
          </a:prstGeom>
          <a:noFill/>
        </p:spPr>
        <p:txBody>
          <a:bodyPr wrap="square" rtlCol="0">
            <a:spAutoFit/>
          </a:bodyPr>
          <a:lstStyle/>
          <a:p>
            <a:pPr algn="ctr"/>
            <a:r>
              <a:rPr lang="en-US" sz="2400" b="1" dirty="0" smtClean="0">
                <a:latin typeface="Arial Black" panose="020B0A04020102020204" pitchFamily="34" charset="0"/>
                <a:ea typeface="MS UI Gothic" panose="020B0600070205080204" pitchFamily="34" charset="-128"/>
              </a:rPr>
              <a:t>“Alex says it’s phonons”</a:t>
            </a:r>
            <a:endParaRPr lang="en-US" sz="2400" b="1" dirty="0">
              <a:latin typeface="Arial Black" panose="020B0A04020102020204" pitchFamily="34" charset="0"/>
              <a:ea typeface="MS UI Gothic" panose="020B0600070205080204" pitchFamily="34" charset="-128"/>
            </a:endParaRPr>
          </a:p>
        </p:txBody>
      </p:sp>
      <p:sp>
        <p:nvSpPr>
          <p:cNvPr id="4" name="TextBox 3"/>
          <p:cNvSpPr txBox="1"/>
          <p:nvPr/>
        </p:nvSpPr>
        <p:spPr>
          <a:xfrm>
            <a:off x="0" y="5867400"/>
            <a:ext cx="9144000" cy="461665"/>
          </a:xfrm>
          <a:prstGeom prst="rect">
            <a:avLst/>
          </a:prstGeom>
          <a:noFill/>
        </p:spPr>
        <p:txBody>
          <a:bodyPr wrap="square" rtlCol="0">
            <a:spAutoFit/>
          </a:bodyPr>
          <a:lstStyle/>
          <a:p>
            <a:pPr algn="ctr"/>
            <a:r>
              <a:rPr lang="en-US" sz="2400" dirty="0" smtClean="0">
                <a:latin typeface="Arial" panose="020B0604020202020204" pitchFamily="34" charset="0"/>
                <a:cs typeface="Arial" panose="020B0604020202020204" pitchFamily="34" charset="0"/>
              </a:rPr>
              <a:t>OK, OK...J-T </a:t>
            </a:r>
            <a:r>
              <a:rPr lang="en-US" sz="2400" dirty="0" err="1" smtClean="0">
                <a:latin typeface="Arial" panose="020B0604020202020204" pitchFamily="34" charset="0"/>
                <a:cs typeface="Arial" panose="020B0604020202020204" pitchFamily="34" charset="0"/>
              </a:rPr>
              <a:t>polarons</a:t>
            </a:r>
            <a:r>
              <a:rPr lang="en-US" sz="2400" dirty="0" smtClean="0">
                <a:latin typeface="Arial" panose="020B0604020202020204" pitchFamily="34" charset="0"/>
                <a:cs typeface="Arial" panose="020B0604020202020204" pitchFamily="34" charset="0"/>
              </a:rPr>
              <a:t> and/or </a:t>
            </a:r>
            <a:r>
              <a:rPr lang="en-US" sz="2400" dirty="0" err="1" smtClean="0">
                <a:latin typeface="Arial" panose="020B0604020202020204" pitchFamily="34" charset="0"/>
                <a:cs typeface="Arial" panose="020B0604020202020204" pitchFamily="34" charset="0"/>
              </a:rPr>
              <a:t>bipolarons</a:t>
            </a:r>
            <a:r>
              <a:rPr lang="en-US" sz="2400" dirty="0" smtClean="0">
                <a:latin typeface="Arial" panose="020B0604020202020204" pitchFamily="34" charset="0"/>
                <a:cs typeface="Arial" panose="020B0604020202020204" pitchFamily="34" charset="0"/>
              </a:rPr>
              <a:t> (after </a:t>
            </a:r>
            <a:r>
              <a:rPr lang="en-US" sz="2400" dirty="0" err="1" smtClean="0">
                <a:latin typeface="Arial" panose="020B0604020202020204" pitchFamily="34" charset="0"/>
                <a:cs typeface="Arial" panose="020B0604020202020204" pitchFamily="34" charset="0"/>
              </a:rPr>
              <a:t>Chakravarty</a:t>
            </a:r>
            <a:r>
              <a:rPr lang="en-US" sz="2400" dirty="0" smtClean="0">
                <a:latin typeface="Arial" panose="020B0604020202020204" pitchFamily="34" charset="0"/>
                <a:cs typeface="Arial" panose="020B0604020202020204" pitchFamily="34" charset="0"/>
              </a:rPr>
              <a:t>/</a:t>
            </a:r>
            <a:r>
              <a:rPr lang="en-US" sz="2400" dirty="0" err="1" smtClean="0">
                <a:latin typeface="Arial" panose="020B0604020202020204" pitchFamily="34" charset="0"/>
                <a:cs typeface="Arial" panose="020B0604020202020204" pitchFamily="34" charset="0"/>
              </a:rPr>
              <a:t>Hoest</a:t>
            </a:r>
            <a:r>
              <a:rPr lang="en-US" sz="2400" dirty="0" smtClean="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p:txBody>
      </p:sp>
      <p:sp>
        <p:nvSpPr>
          <p:cNvPr id="5" name="TextBox 4"/>
          <p:cNvSpPr txBox="1"/>
          <p:nvPr/>
        </p:nvSpPr>
        <p:spPr>
          <a:xfrm>
            <a:off x="1828800" y="6329065"/>
            <a:ext cx="5410200" cy="376535"/>
          </a:xfrm>
          <a:prstGeom prst="rect">
            <a:avLst/>
          </a:prstGeom>
          <a:noFill/>
        </p:spPr>
        <p:txBody>
          <a:bodyPr wrap="square" rtlCol="0">
            <a:spAutoFit/>
          </a:bodyPr>
          <a:lstStyle/>
          <a:p>
            <a:pPr algn="ctr"/>
            <a:r>
              <a:rPr lang="en-US" dirty="0" smtClean="0">
                <a:latin typeface="Arial Black" panose="020B0A04020102020204" pitchFamily="34" charset="0"/>
              </a:rPr>
              <a:t>Could he be right after all?</a:t>
            </a:r>
            <a:endParaRPr lang="en-US" dirty="0">
              <a:latin typeface="Arial Black" panose="020B0A04020102020204" pitchFamily="34" charset="0"/>
            </a:endParaRPr>
          </a:p>
        </p:txBody>
      </p:sp>
    </p:spTree>
    <p:extLst>
      <p:ext uri="{BB962C8B-B14F-4D97-AF65-F5344CB8AC3E}">
        <p14:creationId xmlns:p14="http://schemas.microsoft.com/office/powerpoint/2010/main" val="152088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6" name="Group 3"/>
          <p:cNvGrpSpPr>
            <a:grpSpLocks/>
          </p:cNvGrpSpPr>
          <p:nvPr/>
        </p:nvGrpSpPr>
        <p:grpSpPr bwMode="auto">
          <a:xfrm>
            <a:off x="1143000" y="1936750"/>
            <a:ext cx="6477000" cy="4692650"/>
            <a:chOff x="838201" y="794271"/>
            <a:chExt cx="6477000" cy="4692129"/>
          </a:xfrm>
        </p:grpSpPr>
        <p:pic>
          <p:nvPicPr>
            <p:cNvPr id="4710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1" y="794271"/>
              <a:ext cx="6477000" cy="4158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4933950"/>
              <a:ext cx="5333999" cy="55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7107" name="TextBox 2"/>
          <p:cNvSpPr txBox="1">
            <a:spLocks noChangeArrowheads="1"/>
          </p:cNvSpPr>
          <p:nvPr/>
        </p:nvSpPr>
        <p:spPr bwMode="auto">
          <a:xfrm>
            <a:off x="76200" y="642938"/>
            <a:ext cx="8991600"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2800" dirty="0">
                <a:ea typeface="SimSun" pitchFamily="2" charset="-122"/>
              </a:rPr>
              <a:t>Macfarlane, Rosen, Seki, SSC 63, 831 (1987)</a:t>
            </a:r>
          </a:p>
          <a:p>
            <a:pPr algn="ctr" eaLnBrk="1" hangingPunct="1">
              <a:spcBef>
                <a:spcPct val="0"/>
              </a:spcBef>
              <a:buFontTx/>
              <a:buNone/>
            </a:pPr>
            <a:r>
              <a:rPr lang="en-US" altLang="en-US" sz="2000" b="1" dirty="0" smtClean="0">
                <a:ea typeface="SimSun" pitchFamily="2" charset="-122"/>
              </a:rPr>
              <a:t>(These data were taken in early March, 1987, a week before “Woodstock”)</a:t>
            </a:r>
          </a:p>
          <a:p>
            <a:pPr algn="ctr" eaLnBrk="1" hangingPunct="1">
              <a:spcBef>
                <a:spcPct val="0"/>
              </a:spcBef>
              <a:buFontTx/>
              <a:buNone/>
            </a:pPr>
            <a:endParaRPr lang="en-US" altLang="en-US" sz="2000" b="1" dirty="0">
              <a:ea typeface="SimSun" pitchFamily="2" charset="-122"/>
            </a:endParaRPr>
          </a:p>
          <a:p>
            <a:pPr algn="ctr" eaLnBrk="1" hangingPunct="1">
              <a:spcBef>
                <a:spcPct val="0"/>
              </a:spcBef>
              <a:buFontTx/>
              <a:buNone/>
            </a:pPr>
            <a:r>
              <a:rPr lang="en-US" altLang="en-US" sz="2400" dirty="0">
                <a:ea typeface="SimSun" pitchFamily="2" charset="-122"/>
              </a:rPr>
              <a:t>Raman Spectroscopy of YBCO</a:t>
            </a:r>
          </a:p>
        </p:txBody>
      </p:sp>
      <p:sp>
        <p:nvSpPr>
          <p:cNvPr id="47108" name="TextBox 5"/>
          <p:cNvSpPr txBox="1">
            <a:spLocks noChangeArrowheads="1"/>
          </p:cNvSpPr>
          <p:nvPr/>
        </p:nvSpPr>
        <p:spPr bwMode="auto">
          <a:xfrm>
            <a:off x="76200" y="76200"/>
            <a:ext cx="3733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2400" b="1" dirty="0" smtClean="0"/>
              <a:t>Hey! Maybe, </a:t>
            </a:r>
            <a:r>
              <a:rPr lang="en-US" altLang="en-US" sz="2400" b="1" dirty="0"/>
              <a:t>they’re there!</a:t>
            </a:r>
          </a:p>
        </p:txBody>
      </p:sp>
    </p:spTree>
    <p:extLst>
      <p:ext uri="{BB962C8B-B14F-4D97-AF65-F5344CB8AC3E}">
        <p14:creationId xmlns:p14="http://schemas.microsoft.com/office/powerpoint/2010/main" val="32836453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10"/>
          <p:cNvPicPr>
            <a:picLocks noGrp="1" noChangeAspect="1" noChangeArrowheads="1"/>
          </p:cNvPicPr>
          <p:nvPr>
            <p:ph idx="4294967295"/>
          </p:nvPr>
        </p:nvPicPr>
        <p:blipFill>
          <a:blip r:embed="rId2"/>
          <a:srcRect/>
          <a:stretch>
            <a:fillRect/>
          </a:stretch>
        </p:blipFill>
        <p:spPr>
          <a:xfrm>
            <a:off x="1905000" y="152400"/>
            <a:ext cx="5529263" cy="6553200"/>
          </a:xfrm>
        </p:spPr>
      </p:pic>
    </p:spTree>
    <p:extLst>
      <p:ext uri="{BB962C8B-B14F-4D97-AF65-F5344CB8AC3E}">
        <p14:creationId xmlns:p14="http://schemas.microsoft.com/office/powerpoint/2010/main" val="138499106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a:grpSpLocks/>
          </p:cNvGrpSpPr>
          <p:nvPr/>
        </p:nvGrpSpPr>
        <p:grpSpPr bwMode="auto">
          <a:xfrm>
            <a:off x="4575175" y="1512888"/>
            <a:ext cx="4340225" cy="3973512"/>
            <a:chOff x="4574890" y="1177925"/>
            <a:chExt cx="4340510" cy="3972897"/>
          </a:xfrm>
        </p:grpSpPr>
        <p:pic>
          <p:nvPicPr>
            <p:cNvPr id="481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4890" y="1177925"/>
              <a:ext cx="4340510" cy="362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136" name="TextBox 1"/>
            <p:cNvSpPr txBox="1">
              <a:spLocks noChangeArrowheads="1"/>
            </p:cNvSpPr>
            <p:nvPr/>
          </p:nvSpPr>
          <p:spPr bwMode="auto">
            <a:xfrm>
              <a:off x="5029200" y="4812268"/>
              <a:ext cx="3657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1600"/>
                <a:t>Pyka, et al., PRL 70, 1457, (1993)</a:t>
              </a:r>
            </a:p>
          </p:txBody>
        </p:sp>
      </p:grpSp>
      <p:grpSp>
        <p:nvGrpSpPr>
          <p:cNvPr id="4" name="Group 3"/>
          <p:cNvGrpSpPr>
            <a:grpSpLocks/>
          </p:cNvGrpSpPr>
          <p:nvPr/>
        </p:nvGrpSpPr>
        <p:grpSpPr bwMode="auto">
          <a:xfrm>
            <a:off x="228600" y="1371600"/>
            <a:ext cx="4311650" cy="5105400"/>
            <a:chOff x="228600" y="643354"/>
            <a:chExt cx="4311650" cy="5105400"/>
          </a:xfrm>
        </p:grpSpPr>
        <p:pic>
          <p:nvPicPr>
            <p:cNvPr id="4813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43354"/>
              <a:ext cx="4311650" cy="455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134" name="TextBox 2"/>
            <p:cNvSpPr txBox="1">
              <a:spLocks noChangeArrowheads="1"/>
            </p:cNvSpPr>
            <p:nvPr/>
          </p:nvSpPr>
          <p:spPr bwMode="auto">
            <a:xfrm>
              <a:off x="228600" y="5410200"/>
              <a:ext cx="42672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1600"/>
                <a:t>Harashima, et al., Physica C263, 257 (1996)</a:t>
              </a:r>
            </a:p>
          </p:txBody>
        </p:sp>
      </p:grpSp>
      <p:sp>
        <p:nvSpPr>
          <p:cNvPr id="48132" name="Title 5"/>
          <p:cNvSpPr>
            <a:spLocks noGrp="1"/>
          </p:cNvSpPr>
          <p:nvPr>
            <p:ph type="title"/>
          </p:nvPr>
        </p:nvSpPr>
        <p:spPr>
          <a:xfrm>
            <a:off x="426243" y="152400"/>
            <a:ext cx="8228013" cy="1141413"/>
          </a:xfrm>
        </p:spPr>
        <p:txBody>
          <a:bodyPr/>
          <a:lstStyle/>
          <a:p>
            <a:pPr eaLnBrk="1" hangingPunct="1"/>
            <a:r>
              <a:rPr lang="en-US" altLang="en-US" dirty="0" smtClean="0">
                <a:latin typeface="Comic Sans MS" panose="030F0702030302020204" pitchFamily="66" charset="0"/>
              </a:rPr>
              <a:t>More Phonon </a:t>
            </a:r>
            <a:r>
              <a:rPr lang="en-US" altLang="en-US" dirty="0" err="1" smtClean="0">
                <a:latin typeface="Comic Sans MS" panose="030F0702030302020204" pitchFamily="66" charset="0"/>
              </a:rPr>
              <a:t>Phootprints</a:t>
            </a:r>
            <a:r>
              <a:rPr lang="en-US" altLang="en-US" dirty="0" smtClean="0">
                <a:latin typeface="Comic Sans MS" panose="030F0702030302020204" pitchFamily="66" charset="0"/>
              </a:rPr>
              <a:t>!</a:t>
            </a:r>
          </a:p>
        </p:txBody>
      </p:sp>
    </p:spTree>
    <p:extLst>
      <p:ext uri="{BB962C8B-B14F-4D97-AF65-F5344CB8AC3E}">
        <p14:creationId xmlns:p14="http://schemas.microsoft.com/office/powerpoint/2010/main" val="42776605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40000" y="1226097"/>
            <a:ext cx="5080000" cy="5539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5070" y="175364"/>
            <a:ext cx="8001000" cy="967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5"/>
          <p:cNvSpPr txBox="1">
            <a:spLocks/>
          </p:cNvSpPr>
          <p:nvPr/>
        </p:nvSpPr>
        <p:spPr>
          <a:xfrm>
            <a:off x="76200" y="838200"/>
            <a:ext cx="2667000" cy="45295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pitchFamily="34" charset="0"/>
              </a:defRPr>
            </a:lvl2pPr>
            <a:lvl3pPr algn="ctr" rtl="0" eaLnBrk="0" fontAlgn="base" hangingPunct="0">
              <a:spcBef>
                <a:spcPct val="0"/>
              </a:spcBef>
              <a:spcAft>
                <a:spcPct val="0"/>
              </a:spcAft>
              <a:defRPr sz="4400">
                <a:solidFill>
                  <a:schemeClr val="tx2"/>
                </a:solidFill>
                <a:latin typeface="Times New Roman" pitchFamily="18" charset="0"/>
                <a:cs typeface="Arial" pitchFamily="34" charset="0"/>
              </a:defRPr>
            </a:lvl3pPr>
            <a:lvl4pPr algn="ctr" rtl="0" eaLnBrk="0" fontAlgn="base" hangingPunct="0">
              <a:spcBef>
                <a:spcPct val="0"/>
              </a:spcBef>
              <a:spcAft>
                <a:spcPct val="0"/>
              </a:spcAft>
              <a:defRPr sz="4400">
                <a:solidFill>
                  <a:schemeClr val="tx2"/>
                </a:solidFill>
                <a:latin typeface="Times New Roman" pitchFamily="18" charset="0"/>
                <a:cs typeface="Arial" pitchFamily="34" charset="0"/>
              </a:defRPr>
            </a:lvl4pPr>
            <a:lvl5pPr algn="ctr" rtl="0" eaLnBrk="0" fontAlgn="base" hangingPunct="0">
              <a:spcBef>
                <a:spcPct val="0"/>
              </a:spcBef>
              <a:spcAft>
                <a:spcPct val="0"/>
              </a:spcAft>
              <a:defRPr sz="4400">
                <a:solidFill>
                  <a:schemeClr val="tx2"/>
                </a:solidFill>
                <a:latin typeface="Times New Roman" pitchFamily="18" charset="0"/>
                <a:cs typeface="Arial" pitchFamily="34" charset="0"/>
              </a:defRPr>
            </a:lvl5pPr>
            <a:lvl6pPr marL="457200" algn="ctr" rtl="0" fontAlgn="base">
              <a:spcBef>
                <a:spcPct val="0"/>
              </a:spcBef>
              <a:spcAft>
                <a:spcPct val="0"/>
              </a:spcAft>
              <a:defRPr sz="4400">
                <a:solidFill>
                  <a:schemeClr val="tx2"/>
                </a:solidFill>
                <a:latin typeface="Times New Roman" pitchFamily="18" charset="0"/>
                <a:cs typeface="Arial" pitchFamily="34" charset="0"/>
              </a:defRPr>
            </a:lvl6pPr>
            <a:lvl7pPr marL="914400" algn="ctr" rtl="0" fontAlgn="base">
              <a:spcBef>
                <a:spcPct val="0"/>
              </a:spcBef>
              <a:spcAft>
                <a:spcPct val="0"/>
              </a:spcAft>
              <a:defRPr sz="4400">
                <a:solidFill>
                  <a:schemeClr val="tx2"/>
                </a:solidFill>
                <a:latin typeface="Times New Roman" pitchFamily="18" charset="0"/>
                <a:cs typeface="Arial" pitchFamily="34" charset="0"/>
              </a:defRPr>
            </a:lvl7pPr>
            <a:lvl8pPr marL="1371600" algn="ctr" rtl="0" fontAlgn="base">
              <a:spcBef>
                <a:spcPct val="0"/>
              </a:spcBef>
              <a:spcAft>
                <a:spcPct val="0"/>
              </a:spcAft>
              <a:defRPr sz="4400">
                <a:solidFill>
                  <a:schemeClr val="tx2"/>
                </a:solidFill>
                <a:latin typeface="Times New Roman" pitchFamily="18" charset="0"/>
                <a:cs typeface="Arial" pitchFamily="34" charset="0"/>
              </a:defRPr>
            </a:lvl8pPr>
            <a:lvl9pPr marL="1828800" algn="ctr" rtl="0" fontAlgn="base">
              <a:spcBef>
                <a:spcPct val="0"/>
              </a:spcBef>
              <a:spcAft>
                <a:spcPct val="0"/>
              </a:spcAft>
              <a:defRPr sz="4400">
                <a:solidFill>
                  <a:schemeClr val="tx2"/>
                </a:solidFill>
                <a:latin typeface="Times New Roman" pitchFamily="18" charset="0"/>
                <a:cs typeface="Arial" pitchFamily="34" charset="0"/>
              </a:defRPr>
            </a:lvl9pPr>
          </a:lstStyle>
          <a:p>
            <a:pPr algn="l" eaLnBrk="1" hangingPunct="1"/>
            <a:r>
              <a:rPr lang="en-US" altLang="en-US" sz="3600" kern="0" dirty="0" smtClean="0">
                <a:latin typeface="Comic Sans MS" panose="030F0702030302020204" pitchFamily="66" charset="0"/>
              </a:rPr>
              <a:t>...and More!</a:t>
            </a:r>
          </a:p>
        </p:txBody>
      </p:sp>
    </p:spTree>
    <p:extLst>
      <p:ext uri="{BB962C8B-B14F-4D97-AF65-F5344CB8AC3E}">
        <p14:creationId xmlns:p14="http://schemas.microsoft.com/office/powerpoint/2010/main" val="1248580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C:\Users\PAULMI~1\AppData\Local\Temp\scl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990600"/>
            <a:ext cx="3943350"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extBox 1"/>
          <p:cNvSpPr txBox="1">
            <a:spLocks noChangeArrowheads="1"/>
          </p:cNvSpPr>
          <p:nvPr/>
        </p:nvSpPr>
        <p:spPr bwMode="auto">
          <a:xfrm>
            <a:off x="1981200" y="6172200"/>
            <a:ext cx="4800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1800" dirty="0"/>
              <a:t>Ledbetter, </a:t>
            </a:r>
            <a:r>
              <a:rPr lang="en-US" altLang="en-US" sz="1800" dirty="0" err="1"/>
              <a:t>Physica</a:t>
            </a:r>
            <a:r>
              <a:rPr lang="en-US" altLang="en-US" sz="1800" dirty="0"/>
              <a:t> C 235, 1325 (1994)</a:t>
            </a:r>
          </a:p>
        </p:txBody>
      </p:sp>
      <p:sp>
        <p:nvSpPr>
          <p:cNvPr id="50180" name="TextBox 2"/>
          <p:cNvSpPr txBox="1">
            <a:spLocks noChangeArrowheads="1"/>
          </p:cNvSpPr>
          <p:nvPr/>
        </p:nvSpPr>
        <p:spPr bwMode="auto">
          <a:xfrm>
            <a:off x="381000" y="152400"/>
            <a:ext cx="8077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3600" dirty="0">
                <a:latin typeface="Comic Sans MS" panose="030F0702030302020204" pitchFamily="66" charset="0"/>
              </a:rPr>
              <a:t>Finally, T</a:t>
            </a:r>
            <a:r>
              <a:rPr lang="en-US" altLang="en-US" sz="3600" baseline="-25000" dirty="0">
                <a:latin typeface="Comic Sans MS" panose="030F0702030302020204" pitchFamily="66" charset="0"/>
              </a:rPr>
              <a:t>C </a:t>
            </a:r>
            <a:r>
              <a:rPr lang="en-US" altLang="en-US" sz="3600" dirty="0">
                <a:latin typeface="Comic Sans MS" panose="030F0702030302020204" pitchFamily="66" charset="0"/>
              </a:rPr>
              <a:t> scales </a:t>
            </a:r>
            <a:r>
              <a:rPr lang="en-US" altLang="en-US" sz="3600" dirty="0" smtClean="0">
                <a:latin typeface="Comic Sans MS" panose="030F0702030302020204" pitchFamily="66" charset="0"/>
              </a:rPr>
              <a:t>(</a:t>
            </a:r>
            <a:r>
              <a:rPr lang="en-US" altLang="en-US" sz="3600" dirty="0">
                <a:latin typeface="Comic Sans MS" panose="030F0702030302020204" pitchFamily="66" charset="0"/>
              </a:rPr>
              <a:t>roughly) with </a:t>
            </a:r>
            <a:r>
              <a:rPr lang="en-US" altLang="en-US" sz="3600" dirty="0">
                <a:latin typeface="Comic Sans MS" panose="030F0702030302020204" pitchFamily="66" charset="0"/>
                <a:sym typeface="Symbol" pitchFamily="18" charset="2"/>
              </a:rPr>
              <a:t></a:t>
            </a:r>
            <a:r>
              <a:rPr lang="en-US" altLang="en-US" sz="3600" baseline="-25000" dirty="0" smtClean="0">
                <a:latin typeface="Comic Sans MS" panose="030F0702030302020204" pitchFamily="66" charset="0"/>
                <a:sym typeface="Symbol" pitchFamily="18" charset="2"/>
              </a:rPr>
              <a:t>D </a:t>
            </a:r>
            <a:r>
              <a:rPr lang="en-US" altLang="en-US" sz="3600" dirty="0">
                <a:latin typeface="Comic Sans MS" panose="030F0702030302020204" pitchFamily="66" charset="0"/>
              </a:rPr>
              <a:t>!</a:t>
            </a:r>
            <a:endParaRPr lang="en-US" altLang="en-US" sz="3600" baseline="-25000" dirty="0">
              <a:latin typeface="Comic Sans MS" panose="030F0702030302020204" pitchFamily="66" charset="0"/>
            </a:endParaRPr>
          </a:p>
        </p:txBody>
      </p:sp>
      <p:grpSp>
        <p:nvGrpSpPr>
          <p:cNvPr id="10" name="Group 9"/>
          <p:cNvGrpSpPr>
            <a:grpSpLocks/>
          </p:cNvGrpSpPr>
          <p:nvPr/>
        </p:nvGrpSpPr>
        <p:grpSpPr bwMode="auto">
          <a:xfrm>
            <a:off x="3962400" y="3352800"/>
            <a:ext cx="4495800" cy="1905000"/>
            <a:chOff x="3962400" y="3352800"/>
            <a:chExt cx="4267200" cy="1905000"/>
          </a:xfrm>
        </p:grpSpPr>
        <p:sp>
          <p:nvSpPr>
            <p:cNvPr id="12" name="Oval 11"/>
            <p:cNvSpPr/>
            <p:nvPr/>
          </p:nvSpPr>
          <p:spPr>
            <a:xfrm>
              <a:off x="3962400" y="3886200"/>
              <a:ext cx="1447800" cy="1371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TextBox 12"/>
            <p:cNvSpPr txBox="1"/>
            <p:nvPr/>
          </p:nvSpPr>
          <p:spPr>
            <a:xfrm>
              <a:off x="5987512" y="3352800"/>
              <a:ext cx="2242088" cy="646331"/>
            </a:xfrm>
            <a:prstGeom prst="rect">
              <a:avLst/>
            </a:prstGeom>
            <a:noFill/>
            <a:ln>
              <a:solidFill>
                <a:schemeClr val="accent1">
                  <a:shade val="50000"/>
                </a:schemeClr>
              </a:solidFill>
            </a:ln>
          </p:spPr>
          <p:txBody>
            <a:bodyPr wrap="square">
              <a:spAutoFit/>
            </a:bodyPr>
            <a:lstStyle/>
            <a:p>
              <a:pPr algn="ctr" fontAlgn="auto">
                <a:spcBef>
                  <a:spcPts val="0"/>
                </a:spcBef>
                <a:spcAft>
                  <a:spcPts val="0"/>
                </a:spcAft>
                <a:defRPr/>
              </a:pPr>
              <a:r>
                <a:rPr lang="en-US" dirty="0">
                  <a:latin typeface="+mn-lt"/>
                  <a:cs typeface="+mn-cs"/>
                </a:rPr>
                <a:t>Nota </a:t>
              </a:r>
              <a:r>
                <a:rPr lang="en-US" dirty="0" err="1">
                  <a:latin typeface="+mn-lt"/>
                  <a:cs typeface="+mn-cs"/>
                </a:rPr>
                <a:t>Bene</a:t>
              </a:r>
              <a:r>
                <a:rPr lang="en-US" dirty="0" smtClean="0">
                  <a:latin typeface="+mn-lt"/>
                  <a:cs typeface="+mn-cs"/>
                </a:rPr>
                <a:t>!</a:t>
              </a:r>
            </a:p>
            <a:p>
              <a:pPr algn="ctr" fontAlgn="auto">
                <a:spcBef>
                  <a:spcPts val="0"/>
                </a:spcBef>
                <a:spcAft>
                  <a:spcPts val="0"/>
                </a:spcAft>
                <a:defRPr/>
              </a:pPr>
              <a:r>
                <a:rPr lang="en-US" dirty="0" smtClean="0"/>
                <a:t>“S” denotes Ca, </a:t>
              </a:r>
              <a:r>
                <a:rPr lang="en-US" dirty="0" err="1" smtClean="0"/>
                <a:t>Sr</a:t>
              </a:r>
              <a:r>
                <a:rPr lang="en-US" dirty="0" smtClean="0"/>
                <a:t>, Ba</a:t>
              </a:r>
              <a:endParaRPr lang="en-US" dirty="0">
                <a:latin typeface="+mn-lt"/>
                <a:cs typeface="+mn-cs"/>
              </a:endParaRPr>
            </a:p>
          </p:txBody>
        </p:sp>
        <p:cxnSp>
          <p:nvCxnSpPr>
            <p:cNvPr id="14" name="Straight Arrow Connector 13"/>
            <p:cNvCxnSpPr>
              <a:stCxn id="13" idx="1"/>
            </p:cNvCxnSpPr>
            <p:nvPr/>
          </p:nvCxnSpPr>
          <p:spPr>
            <a:xfrm flipH="1">
              <a:off x="5146806" y="3675966"/>
              <a:ext cx="840706" cy="4007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5735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10600" cy="1143000"/>
          </a:xfrm>
        </p:spPr>
        <p:txBody>
          <a:bodyPr>
            <a:noAutofit/>
          </a:bodyPr>
          <a:lstStyle/>
          <a:p>
            <a:r>
              <a:rPr lang="en-US" sz="2800" b="1" dirty="0" smtClean="0"/>
              <a:t>What Can DFT(LDA+U) Along With </a:t>
            </a:r>
            <a:r>
              <a:rPr lang="en-US" sz="2800" b="1" dirty="0" err="1" smtClean="0"/>
              <a:t>Eliashberg</a:t>
            </a:r>
            <a:r>
              <a:rPr lang="en-US" sz="2800" b="1" dirty="0" smtClean="0"/>
              <a:t>-McMillan-Allen-Dynes (EMAD) Formalism Tell Us About e-p Mediated Pairing in the Copper Oxide </a:t>
            </a:r>
            <a:r>
              <a:rPr lang="en-US" sz="2800" b="1" dirty="0" err="1" smtClean="0"/>
              <a:t>Perovskites</a:t>
            </a:r>
            <a:r>
              <a:rPr lang="en-US" sz="2800" b="1" dirty="0" smtClean="0"/>
              <a:t>?</a:t>
            </a:r>
            <a:endParaRPr lang="en-US" sz="2800" b="1" dirty="0"/>
          </a:p>
        </p:txBody>
      </p:sp>
      <p:sp>
        <p:nvSpPr>
          <p:cNvPr id="3" name="Content Placeholder 2"/>
          <p:cNvSpPr>
            <a:spLocks noGrp="1"/>
          </p:cNvSpPr>
          <p:nvPr>
            <p:ph idx="1"/>
          </p:nvPr>
        </p:nvSpPr>
        <p:spPr>
          <a:xfrm>
            <a:off x="457200" y="1951037"/>
            <a:ext cx="8229600" cy="4525963"/>
          </a:xfrm>
        </p:spPr>
        <p:txBody>
          <a:bodyPr>
            <a:normAutofit fontScale="85000" lnSpcReduction="20000"/>
          </a:bodyPr>
          <a:lstStyle/>
          <a:p>
            <a:r>
              <a:rPr lang="en-US" dirty="0" smtClean="0"/>
              <a:t>Assume the simplest and highest symmetry possible Cu-monoxide to model (e.g. cubic or tetragonal </a:t>
            </a:r>
            <a:r>
              <a:rPr lang="en-US" dirty="0" err="1" smtClean="0"/>
              <a:t>rocksalt</a:t>
            </a:r>
            <a:r>
              <a:rPr lang="en-US" dirty="0" smtClean="0"/>
              <a:t> CuO...see Grant (</a:t>
            </a:r>
            <a:r>
              <a:rPr lang="en-US" dirty="0" err="1" smtClean="0"/>
              <a:t>Proc</a:t>
            </a:r>
            <a:r>
              <a:rPr lang="en-US" dirty="0" smtClean="0"/>
              <a:t> IOP (2008) and </a:t>
            </a:r>
            <a:r>
              <a:rPr lang="en-US" dirty="0" err="1" smtClean="0"/>
              <a:t>Siemons</a:t>
            </a:r>
            <a:r>
              <a:rPr lang="en-US" dirty="0" smtClean="0"/>
              <a:t>, et al., PRB (2009)).</a:t>
            </a:r>
          </a:p>
          <a:p>
            <a:r>
              <a:rPr lang="en-US" dirty="0" smtClean="0"/>
              <a:t>Apply the Quantum-Espresso DFT Package to calculate the </a:t>
            </a:r>
            <a:r>
              <a:rPr lang="en-US" dirty="0" err="1"/>
              <a:t>e</a:t>
            </a:r>
            <a:r>
              <a:rPr lang="en-US" dirty="0" err="1" smtClean="0"/>
              <a:t>igenspectrum</a:t>
            </a:r>
            <a:r>
              <a:rPr lang="en-US" dirty="0" smtClean="0"/>
              <a:t> and e-p coupling for these </a:t>
            </a:r>
            <a:r>
              <a:rPr lang="en-US" dirty="0"/>
              <a:t>p</a:t>
            </a:r>
            <a:r>
              <a:rPr lang="en-US" dirty="0" smtClean="0"/>
              <a:t>roxy structures, followed by application of EMAD to estimate </a:t>
            </a:r>
            <a:r>
              <a:rPr lang="en-US" dirty="0" err="1" smtClean="0"/>
              <a:t>Tc</a:t>
            </a:r>
            <a:r>
              <a:rPr lang="en-US" dirty="0" smtClean="0"/>
              <a:t> (Grant, Proc. MRS, to appear).</a:t>
            </a:r>
          </a:p>
          <a:p>
            <a:r>
              <a:rPr lang="en-US" dirty="0" smtClean="0"/>
              <a:t>Perform the above for both hole and electron doping levels </a:t>
            </a:r>
            <a:r>
              <a:rPr lang="en-US" dirty="0" smtClean="0">
                <a:sym typeface="Symbol"/>
              </a:rPr>
              <a:t>0.15|e|/CuO under the assumption these levels of carrier densities effectively screen Hubbard U (see “Quantum Conundrum”)</a:t>
            </a:r>
            <a:endParaRPr lang="en-US" dirty="0" smtClean="0"/>
          </a:p>
          <a:p>
            <a:endParaRPr lang="en-US" dirty="0"/>
          </a:p>
        </p:txBody>
      </p:sp>
    </p:spTree>
    <p:extLst>
      <p:ext uri="{BB962C8B-B14F-4D97-AF65-F5344CB8AC3E}">
        <p14:creationId xmlns:p14="http://schemas.microsoft.com/office/powerpoint/2010/main" val="4207689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112713" y="0"/>
            <a:ext cx="8915400" cy="685800"/>
          </a:xfrm>
        </p:spPr>
        <p:txBody>
          <a:bodyPr>
            <a:normAutofit fontScale="90000"/>
          </a:bodyPr>
          <a:lstStyle/>
          <a:p>
            <a:r>
              <a:rPr lang="en-US" altLang="en-US" sz="3600" dirty="0" smtClean="0">
                <a:latin typeface="Comic Sans MS" panose="030F0702030302020204" pitchFamily="66" charset="0"/>
              </a:rPr>
              <a:t>So let’s do it and “compute” what happens!</a:t>
            </a:r>
          </a:p>
        </p:txBody>
      </p:sp>
      <p:sp>
        <p:nvSpPr>
          <p:cNvPr id="9" name="TextBox 8"/>
          <p:cNvSpPr txBox="1">
            <a:spLocks noChangeArrowheads="1"/>
          </p:cNvSpPr>
          <p:nvPr/>
        </p:nvSpPr>
        <p:spPr bwMode="auto">
          <a:xfrm>
            <a:off x="2151063" y="6411912"/>
            <a:ext cx="914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pPr algn="ctr"/>
            <a:r>
              <a:rPr lang="en-US" altLang="en-US" b="1" dirty="0">
                <a:solidFill>
                  <a:srgbClr val="FF0000"/>
                </a:solidFill>
              </a:rPr>
              <a:t>≈ 43 °K</a:t>
            </a:r>
          </a:p>
        </p:txBody>
      </p:sp>
      <p:sp>
        <p:nvSpPr>
          <p:cNvPr id="10" name="TextBox 9"/>
          <p:cNvSpPr txBox="1"/>
          <p:nvPr/>
        </p:nvSpPr>
        <p:spPr>
          <a:xfrm>
            <a:off x="6096000" y="6411912"/>
            <a:ext cx="914400" cy="369888"/>
          </a:xfrm>
          <a:prstGeom prst="rect">
            <a:avLst/>
          </a:prstGeom>
          <a:noFill/>
        </p:spPr>
        <p:txBody>
          <a:bodyPr>
            <a:spAutoFit/>
          </a:bodyPr>
          <a:lstStyle/>
          <a:p>
            <a:pPr algn="ctr" defTabSz="914021" fontAlgn="auto">
              <a:spcBef>
                <a:spcPts val="0"/>
              </a:spcBef>
              <a:spcAft>
                <a:spcPts val="0"/>
              </a:spcAft>
              <a:defRPr/>
            </a:pPr>
            <a:r>
              <a:rPr lang="en-US" b="1" dirty="0">
                <a:solidFill>
                  <a:schemeClr val="accent6">
                    <a:lumMod val="50000"/>
                  </a:schemeClr>
                </a:solidFill>
                <a:latin typeface="+mn-lt"/>
                <a:cs typeface="+mn-cs"/>
              </a:rPr>
              <a:t>≈ 25 °K</a:t>
            </a: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val="3483274356"/>
              </p:ext>
            </p:extLst>
          </p:nvPr>
        </p:nvGraphicFramePr>
        <p:xfrm>
          <a:off x="2428875" y="762000"/>
          <a:ext cx="3667125" cy="762000"/>
        </p:xfrm>
        <a:graphic>
          <a:graphicData uri="http://schemas.openxmlformats.org/presentationml/2006/ole">
            <mc:AlternateContent xmlns:mc="http://schemas.openxmlformats.org/markup-compatibility/2006">
              <mc:Choice xmlns:v="urn:schemas-microsoft-com:vml" Requires="v">
                <p:oleObj spid="_x0000_s3160" name="Equation" r:id="rId3" imgW="2197100" imgH="457200" progId="Equation.DSMT4">
                  <p:embed/>
                </p:oleObj>
              </mc:Choice>
              <mc:Fallback>
                <p:oleObj name="Equation" r:id="rId3" imgW="2197100" imgH="4572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8875" y="762000"/>
                        <a:ext cx="3667125" cy="762000"/>
                      </a:xfrm>
                      <a:prstGeom prst="rect">
                        <a:avLst/>
                      </a:prstGeom>
                      <a:noFill/>
                    </p:spPr>
                  </p:pic>
                </p:oleObj>
              </mc:Fallback>
            </mc:AlternateContent>
          </a:graphicData>
        </a:graphic>
      </p:graphicFrame>
      <p:sp>
        <p:nvSpPr>
          <p:cNvPr id="5" name="TextBox 4"/>
          <p:cNvSpPr txBox="1"/>
          <p:nvPr/>
        </p:nvSpPr>
        <p:spPr>
          <a:xfrm>
            <a:off x="533400" y="1688068"/>
            <a:ext cx="8077200" cy="369332"/>
          </a:xfrm>
          <a:prstGeom prst="rect">
            <a:avLst/>
          </a:prstGeom>
          <a:noFill/>
        </p:spPr>
        <p:txBody>
          <a:bodyPr wrap="square" rtlCol="0">
            <a:spAutoFit/>
          </a:bodyPr>
          <a:lstStyle/>
          <a:p>
            <a:pPr algn="ctr"/>
            <a:r>
              <a:rPr lang="en-US" i="1" dirty="0" smtClean="0">
                <a:latin typeface="Comic Sans MS" panose="030F0702030302020204" pitchFamily="66" charset="0"/>
              </a:rPr>
              <a:t>Assumptions:   	   </a:t>
            </a:r>
            <a:r>
              <a:rPr lang="en-US" dirty="0" smtClean="0">
                <a:latin typeface="Comic Sans MS" panose="030F0702030302020204" pitchFamily="66" charset="0"/>
              </a:rPr>
              <a:t>≈ 440 </a:t>
            </a:r>
            <a:r>
              <a:rPr lang="en-US" dirty="0" smtClean="0">
                <a:latin typeface="Comic Sans MS" panose="030F0702030302020204" pitchFamily="66" charset="0"/>
                <a:sym typeface="Symbol"/>
              </a:rPr>
              <a:t>K,  </a:t>
            </a:r>
            <a:r>
              <a:rPr lang="en-US" i="1" dirty="0" smtClean="0">
                <a:latin typeface="Comic Sans MS" panose="030F0702030302020204" pitchFamily="66" charset="0"/>
                <a:sym typeface="Symbol"/>
              </a:rPr>
              <a:t>*</a:t>
            </a:r>
            <a:r>
              <a:rPr lang="en-US" dirty="0" smtClean="0">
                <a:latin typeface="Comic Sans MS" panose="030F0702030302020204" pitchFamily="66" charset="0"/>
                <a:sym typeface="Symbol"/>
              </a:rPr>
              <a:t>  ≈ 0.01,  a = 3.06 Å, c/a = 1.3 (</a:t>
            </a:r>
            <a:r>
              <a:rPr lang="en-US" dirty="0" err="1" smtClean="0">
                <a:latin typeface="Comic Sans MS" panose="030F0702030302020204" pitchFamily="66" charset="0"/>
                <a:sym typeface="Symbol"/>
              </a:rPr>
              <a:t>nmTet</a:t>
            </a:r>
            <a:r>
              <a:rPr lang="en-US" dirty="0" smtClean="0">
                <a:latin typeface="Comic Sans MS" panose="030F0702030302020204" pitchFamily="66" charset="0"/>
                <a:sym typeface="Symbol"/>
              </a:rPr>
              <a:t> cell)</a:t>
            </a:r>
            <a:r>
              <a:rPr lang="en-US" dirty="0" smtClean="0">
                <a:latin typeface="Comic Sans MS" panose="030F0702030302020204" pitchFamily="66" charset="0"/>
              </a:rPr>
              <a:t> </a:t>
            </a:r>
            <a:r>
              <a:rPr lang="en-US" i="1" dirty="0" smtClean="0">
                <a:latin typeface="Comic Sans MS" panose="030F0702030302020204" pitchFamily="66" charset="0"/>
              </a:rPr>
              <a:t> </a:t>
            </a:r>
            <a:endParaRPr lang="en-US" dirty="0">
              <a:latin typeface="Comic Sans MS" panose="030F0702030302020204" pitchFamily="66" charset="0"/>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3583920573"/>
              </p:ext>
            </p:extLst>
          </p:nvPr>
        </p:nvGraphicFramePr>
        <p:xfrm>
          <a:off x="2236228" y="1626628"/>
          <a:ext cx="430772" cy="430772"/>
        </p:xfrm>
        <a:graphic>
          <a:graphicData uri="http://schemas.openxmlformats.org/presentationml/2006/ole">
            <mc:AlternateContent xmlns:mc="http://schemas.openxmlformats.org/markup-compatibility/2006">
              <mc:Choice xmlns:v="urn:schemas-microsoft-com:vml" Requires="v">
                <p:oleObj spid="_x0000_s3161" name="Equation" r:id="rId5" imgW="228600" imgH="228600" progId="Equation.DSMT4">
                  <p:embed/>
                </p:oleObj>
              </mc:Choice>
              <mc:Fallback>
                <p:oleObj name="Equation" r:id="rId5" imgW="228600" imgH="2286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36228" y="1626628"/>
                        <a:ext cx="430772" cy="430772"/>
                      </a:xfrm>
                      <a:prstGeom prst="rect">
                        <a:avLst/>
                      </a:prstGeom>
                      <a:noFill/>
                      <a:ln>
                        <a:noFill/>
                      </a:ln>
                      <a:effectLst/>
                    </p:spPr>
                  </p:pic>
                </p:oleObj>
              </mc:Fallback>
            </mc:AlternateContent>
          </a:graphicData>
        </a:graphic>
      </p:graphicFrame>
      <p:grpSp>
        <p:nvGrpSpPr>
          <p:cNvPr id="8" name="Group 7"/>
          <p:cNvGrpSpPr/>
          <p:nvPr/>
        </p:nvGrpSpPr>
        <p:grpSpPr>
          <a:xfrm>
            <a:off x="838200" y="2132012"/>
            <a:ext cx="7362825" cy="4257120"/>
            <a:chOff x="838200" y="2132012"/>
            <a:chExt cx="7362825" cy="4257120"/>
          </a:xfrm>
        </p:grpSpPr>
        <p:pic>
          <p:nvPicPr>
            <p:cNvPr id="53251" name="Picture 2" descr="C:\Users\PAULMI~1\AppData\Local\Temp\scl6.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200" y="2574925"/>
              <a:ext cx="3505200" cy="3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Picture 3" descr="C:\Users\PAULMI~1\AppData\Local\Temp\scl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26000" y="2589212"/>
              <a:ext cx="3375025" cy="336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3" name="TextBox 5"/>
            <p:cNvSpPr txBox="1">
              <a:spLocks noChangeArrowheads="1"/>
            </p:cNvSpPr>
            <p:nvPr/>
          </p:nvSpPr>
          <p:spPr bwMode="auto">
            <a:xfrm>
              <a:off x="1346200" y="2132012"/>
              <a:ext cx="2533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r>
                <a:rPr lang="en-US" altLang="en-US" b="1"/>
                <a:t>q = 0.15 |e|/CuO (holes)</a:t>
              </a:r>
            </a:p>
          </p:txBody>
        </p:sp>
        <p:sp>
          <p:nvSpPr>
            <p:cNvPr id="53254" name="TextBox 6"/>
            <p:cNvSpPr txBox="1">
              <a:spLocks noChangeArrowheads="1"/>
            </p:cNvSpPr>
            <p:nvPr/>
          </p:nvSpPr>
          <p:spPr bwMode="auto">
            <a:xfrm>
              <a:off x="5041900" y="2132012"/>
              <a:ext cx="2976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912813" fontAlgn="base">
                <a:spcBef>
                  <a:spcPct val="0"/>
                </a:spcBef>
                <a:spcAft>
                  <a:spcPct val="0"/>
                </a:spcAft>
                <a:defRPr>
                  <a:solidFill>
                    <a:schemeClr val="tx1"/>
                  </a:solidFill>
                  <a:latin typeface="Calibri" pitchFamily="34" charset="0"/>
                </a:defRPr>
              </a:lvl6pPr>
              <a:lvl7pPr marL="2971800" indent="-228600" defTabSz="912813" fontAlgn="base">
                <a:spcBef>
                  <a:spcPct val="0"/>
                </a:spcBef>
                <a:spcAft>
                  <a:spcPct val="0"/>
                </a:spcAft>
                <a:defRPr>
                  <a:solidFill>
                    <a:schemeClr val="tx1"/>
                  </a:solidFill>
                  <a:latin typeface="Calibri" pitchFamily="34" charset="0"/>
                </a:defRPr>
              </a:lvl7pPr>
              <a:lvl8pPr marL="3429000" indent="-228600" defTabSz="912813" fontAlgn="base">
                <a:spcBef>
                  <a:spcPct val="0"/>
                </a:spcBef>
                <a:spcAft>
                  <a:spcPct val="0"/>
                </a:spcAft>
                <a:defRPr>
                  <a:solidFill>
                    <a:schemeClr val="tx1"/>
                  </a:solidFill>
                  <a:latin typeface="Calibri" pitchFamily="34" charset="0"/>
                </a:defRPr>
              </a:lvl8pPr>
              <a:lvl9pPr marL="3886200" indent="-228600" defTabSz="912813" fontAlgn="base">
                <a:spcBef>
                  <a:spcPct val="0"/>
                </a:spcBef>
                <a:spcAft>
                  <a:spcPct val="0"/>
                </a:spcAft>
                <a:defRPr>
                  <a:solidFill>
                    <a:schemeClr val="tx1"/>
                  </a:solidFill>
                  <a:latin typeface="Calibri" pitchFamily="34" charset="0"/>
                </a:defRPr>
              </a:lvl9pPr>
            </a:lstStyle>
            <a:p>
              <a:r>
                <a:rPr lang="en-US" altLang="en-US" b="1"/>
                <a:t>q = -0.15 |e|/CuO (electrons)</a:t>
              </a:r>
            </a:p>
          </p:txBody>
        </p:sp>
        <p:sp>
          <p:nvSpPr>
            <p:cNvPr id="7" name="TextBox 6"/>
            <p:cNvSpPr txBox="1"/>
            <p:nvPr/>
          </p:nvSpPr>
          <p:spPr>
            <a:xfrm>
              <a:off x="1981200" y="6019800"/>
              <a:ext cx="1219200" cy="369332"/>
            </a:xfrm>
            <a:prstGeom prst="rect">
              <a:avLst/>
            </a:prstGeom>
            <a:noFill/>
          </p:spPr>
          <p:txBody>
            <a:bodyPr wrap="square" rtlCol="0">
              <a:spAutoFit/>
            </a:bodyPr>
            <a:lstStyle/>
            <a:p>
              <a:pPr algn="ctr"/>
              <a:r>
                <a:rPr lang="en-US" b="1" i="1" dirty="0" smtClean="0">
                  <a:sym typeface="Symbol"/>
                </a:rPr>
                <a:t></a:t>
              </a:r>
              <a:r>
                <a:rPr lang="en-US" b="1" dirty="0" smtClean="0">
                  <a:sym typeface="Symbol"/>
                </a:rPr>
                <a:t> = 1.2</a:t>
              </a:r>
              <a:endParaRPr lang="en-US" b="1" i="1" dirty="0"/>
            </a:p>
          </p:txBody>
        </p:sp>
        <p:sp>
          <p:nvSpPr>
            <p:cNvPr id="18" name="TextBox 17"/>
            <p:cNvSpPr txBox="1"/>
            <p:nvPr/>
          </p:nvSpPr>
          <p:spPr>
            <a:xfrm>
              <a:off x="5921190" y="6019800"/>
              <a:ext cx="1219200" cy="369332"/>
            </a:xfrm>
            <a:prstGeom prst="rect">
              <a:avLst/>
            </a:prstGeom>
            <a:noFill/>
          </p:spPr>
          <p:txBody>
            <a:bodyPr wrap="square" rtlCol="0">
              <a:spAutoFit/>
            </a:bodyPr>
            <a:lstStyle/>
            <a:p>
              <a:pPr algn="ctr"/>
              <a:r>
                <a:rPr lang="en-US" b="1" i="1" dirty="0" smtClean="0">
                  <a:sym typeface="Symbol"/>
                </a:rPr>
                <a:t></a:t>
              </a:r>
              <a:r>
                <a:rPr lang="en-US" b="1" dirty="0" smtClean="0">
                  <a:sym typeface="Symbol"/>
                </a:rPr>
                <a:t> = 0.7</a:t>
              </a:r>
              <a:endParaRPr lang="en-US" b="1" i="1" dirty="0"/>
            </a:p>
          </p:txBody>
        </p:sp>
      </p:grpSp>
    </p:spTree>
    <p:extLst>
      <p:ext uri="{BB962C8B-B14F-4D97-AF65-F5344CB8AC3E}">
        <p14:creationId xmlns:p14="http://schemas.microsoft.com/office/powerpoint/2010/main" val="230780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0"/>
            <a:ext cx="7772400" cy="685800"/>
          </a:xfrm>
        </p:spPr>
        <p:txBody>
          <a:bodyPr/>
          <a:lstStyle/>
          <a:p>
            <a:r>
              <a:rPr lang="en-US" sz="3200" dirty="0" smtClean="0">
                <a:latin typeface="Comic Sans MS" panose="030F0702030302020204" pitchFamily="66" charset="0"/>
              </a:rPr>
              <a:t>OK...What’s Next (Materials-Wise)?</a:t>
            </a:r>
            <a:endParaRPr lang="en-US" sz="3200" dirty="0">
              <a:latin typeface="Comic Sans MS" panose="030F0702030302020204" pitchFamily="66" charset="0"/>
            </a:endParaRPr>
          </a:p>
        </p:txBody>
      </p:sp>
      <p:sp>
        <p:nvSpPr>
          <p:cNvPr id="5" name="Content Placeholder 4"/>
          <p:cNvSpPr>
            <a:spLocks noGrp="1"/>
          </p:cNvSpPr>
          <p:nvPr>
            <p:ph idx="1"/>
          </p:nvPr>
        </p:nvSpPr>
        <p:spPr>
          <a:xfrm>
            <a:off x="381000" y="838200"/>
            <a:ext cx="8610600" cy="5257800"/>
          </a:xfrm>
        </p:spPr>
        <p:txBody>
          <a:bodyPr/>
          <a:lstStyle/>
          <a:p>
            <a:r>
              <a:rPr lang="en-US" sz="2400" dirty="0" smtClean="0">
                <a:latin typeface="Comic Sans MS" panose="030F0702030302020204" pitchFamily="66" charset="0"/>
              </a:rPr>
              <a:t>Force-</a:t>
            </a:r>
            <a:r>
              <a:rPr lang="en-US" sz="2400" dirty="0" err="1" smtClean="0">
                <a:latin typeface="Comic Sans MS" panose="030F0702030302020204" pitchFamily="66" charset="0"/>
              </a:rPr>
              <a:t>epi</a:t>
            </a:r>
            <a:r>
              <a:rPr lang="en-US" sz="2400" dirty="0" smtClean="0">
                <a:latin typeface="Comic Sans MS" panose="030F0702030302020204" pitchFamily="66" charset="0"/>
              </a:rPr>
              <a:t> 10 monolayers of </a:t>
            </a:r>
            <a:r>
              <a:rPr lang="en-US" sz="2400" dirty="0" err="1" smtClean="0">
                <a:latin typeface="Comic Sans MS" panose="030F0702030302020204" pitchFamily="66" charset="0"/>
              </a:rPr>
              <a:t>tet</a:t>
            </a:r>
            <a:r>
              <a:rPr lang="en-US" sz="2400" dirty="0" smtClean="0">
                <a:latin typeface="Comic Sans MS" panose="030F0702030302020204" pitchFamily="66" charset="0"/>
              </a:rPr>
              <a:t>-CuO</a:t>
            </a:r>
          </a:p>
          <a:p>
            <a:pPr lvl="1"/>
            <a:r>
              <a:rPr lang="en-US" sz="2000" dirty="0" smtClean="0">
                <a:latin typeface="Comic Sans MS" panose="030F0702030302020204" pitchFamily="66" charset="0"/>
              </a:rPr>
              <a:t>Overlay with 2 monolayers of Li as “neighborhood” dopant...look for SC</a:t>
            </a:r>
          </a:p>
          <a:p>
            <a:pPr lvl="1"/>
            <a:r>
              <a:rPr lang="en-US" sz="2000" dirty="0" smtClean="0">
                <a:latin typeface="Comic Sans MS" panose="030F0702030302020204" pitchFamily="66" charset="0"/>
              </a:rPr>
              <a:t>Trying this right now at Stanford!</a:t>
            </a:r>
          </a:p>
          <a:p>
            <a:pPr lvl="1"/>
            <a:r>
              <a:rPr lang="en-US" sz="2000" dirty="0" smtClean="0">
                <a:latin typeface="Comic Sans MS" panose="030F0702030302020204" pitchFamily="66" charset="0"/>
              </a:rPr>
              <a:t>“Topological Metal?”  </a:t>
            </a:r>
            <a:r>
              <a:rPr lang="en-US" sz="2000" b="1" dirty="0" smtClean="0">
                <a:solidFill>
                  <a:srgbClr val="FF0000"/>
                </a:solidFill>
                <a:latin typeface="Comic Sans MS" panose="030F0702030302020204" pitchFamily="66" charset="0"/>
                <a:sym typeface="Wingdings"/>
              </a:rPr>
              <a:t></a:t>
            </a:r>
          </a:p>
          <a:p>
            <a:r>
              <a:rPr lang="en-US" sz="2400" dirty="0" smtClean="0">
                <a:latin typeface="Comic Sans MS" panose="030F0702030302020204" pitchFamily="66" charset="0"/>
              </a:rPr>
              <a:t>Look for explicit “phonon-</a:t>
            </a:r>
            <a:r>
              <a:rPr lang="en-US" sz="2400" dirty="0" err="1" smtClean="0">
                <a:latin typeface="Comic Sans MS" panose="030F0702030302020204" pitchFamily="66" charset="0"/>
              </a:rPr>
              <a:t>spinon</a:t>
            </a:r>
            <a:r>
              <a:rPr lang="en-US" sz="2400" dirty="0" smtClean="0">
                <a:latin typeface="Comic Sans MS" panose="030F0702030302020204" pitchFamily="66" charset="0"/>
              </a:rPr>
              <a:t>” coupling:</a:t>
            </a:r>
          </a:p>
          <a:p>
            <a:pPr lvl="1"/>
            <a:r>
              <a:rPr lang="en-US" sz="2000" dirty="0" smtClean="0">
                <a:latin typeface="Comic Sans MS" panose="030F0702030302020204" pitchFamily="66" charset="0"/>
              </a:rPr>
              <a:t>“Paramagnetic Dispersion Measurements at 77.3 </a:t>
            </a:r>
            <a:r>
              <a:rPr lang="en-US" sz="2000" dirty="0" smtClean="0">
                <a:latin typeface="Comic Sans MS" panose="030F0702030302020204" pitchFamily="66" charset="0"/>
                <a:sym typeface="Symbol"/>
              </a:rPr>
              <a:t>K,” C. Starr (MIT).  Examines the coupling between spins and phonons in transition metal carbonates and hydrates.</a:t>
            </a:r>
          </a:p>
          <a:p>
            <a:pPr lvl="1"/>
            <a:r>
              <a:rPr lang="en-US" sz="2000" dirty="0" smtClean="0">
                <a:latin typeface="Comic Sans MS" panose="030F0702030302020204" pitchFamily="66" charset="0"/>
                <a:sym typeface="Symbol"/>
              </a:rPr>
              <a:t>Published in Phys. Rev. 60, 241 </a:t>
            </a:r>
            <a:r>
              <a:rPr lang="en-US" dirty="0" smtClean="0">
                <a:solidFill>
                  <a:srgbClr val="FF0000"/>
                </a:solidFill>
                <a:latin typeface="Comic Sans MS" panose="030F0702030302020204" pitchFamily="66" charset="0"/>
                <a:sym typeface="Symbol"/>
              </a:rPr>
              <a:t>(1941!)</a:t>
            </a:r>
          </a:p>
          <a:p>
            <a:pPr lvl="1"/>
            <a:r>
              <a:rPr lang="en-US" sz="2000" dirty="0" smtClean="0">
                <a:latin typeface="Comic Sans MS" panose="030F0702030302020204" pitchFamily="66" charset="0"/>
                <a:sym typeface="Symbol"/>
              </a:rPr>
              <a:t>Have such studies been done on the copper oxide </a:t>
            </a:r>
            <a:r>
              <a:rPr lang="en-US" sz="2000" dirty="0" err="1" smtClean="0">
                <a:latin typeface="Comic Sans MS" panose="030F0702030302020204" pitchFamily="66" charset="0"/>
                <a:sym typeface="Symbol"/>
              </a:rPr>
              <a:t>perovskites</a:t>
            </a:r>
            <a:r>
              <a:rPr lang="en-US" sz="2000" dirty="0" smtClean="0">
                <a:latin typeface="Comic Sans MS" panose="030F0702030302020204" pitchFamily="66" charset="0"/>
                <a:sym typeface="Symbol"/>
              </a:rPr>
              <a:t>?  If not, why not?</a:t>
            </a:r>
          </a:p>
          <a:p>
            <a:r>
              <a:rPr lang="en-US" sz="2400" dirty="0" smtClean="0">
                <a:latin typeface="Comic Sans MS" panose="030F0702030302020204" pitchFamily="66" charset="0"/>
                <a:sym typeface="Symbol"/>
              </a:rPr>
              <a:t>Apparently no DFT(LDA+U) tools yet exist to calculate electron-phonon  in the presence of a finite Hubbard U...why not?</a:t>
            </a:r>
          </a:p>
          <a:p>
            <a:pPr marL="457200" lvl="1" indent="0">
              <a:buNone/>
            </a:pPr>
            <a:endParaRPr lang="en-US" dirty="0" smtClean="0">
              <a:latin typeface="Comic Sans MS" panose="030F0702030302020204" pitchFamily="66" charset="0"/>
              <a:sym typeface="Symbol"/>
            </a:endParaRPr>
          </a:p>
          <a:p>
            <a:pPr marL="457200" lvl="1" indent="0">
              <a:buNone/>
            </a:pPr>
            <a:endParaRPr lang="en-US" dirty="0" smtClean="0">
              <a:latin typeface="Comic Sans MS" panose="030F0702030302020204" pitchFamily="66" charset="0"/>
              <a:sym typeface="Symbol"/>
            </a:endParaRPr>
          </a:p>
          <a:p>
            <a:pPr lvl="1"/>
            <a:endParaRPr lang="en-US" sz="3600" dirty="0" smtClean="0">
              <a:solidFill>
                <a:srgbClr val="FF0000"/>
              </a:solidFill>
              <a:latin typeface="Comic Sans MS" panose="030F0702030302020204" pitchFamily="66" charset="0"/>
            </a:endParaRPr>
          </a:p>
        </p:txBody>
      </p:sp>
    </p:spTree>
    <p:extLst>
      <p:ext uri="{BB962C8B-B14F-4D97-AF65-F5344CB8AC3E}">
        <p14:creationId xmlns:p14="http://schemas.microsoft.com/office/powerpoint/2010/main" val="3255488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2"/>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 y="17930"/>
            <a:ext cx="8991600" cy="1143000"/>
          </a:xfrm>
        </p:spPr>
        <p:txBody>
          <a:bodyPr>
            <a:normAutofit fontScale="90000"/>
          </a:bodyPr>
          <a:lstStyle/>
          <a:p>
            <a:r>
              <a:rPr lang="en-US" dirty="0" smtClean="0">
                <a:latin typeface="Comic Sans MS" panose="030F0702030302020204" pitchFamily="66" charset="0"/>
              </a:rPr>
              <a:t>Now for something slightly bigger...</a:t>
            </a:r>
            <a:br>
              <a:rPr lang="en-US" dirty="0" smtClean="0">
                <a:latin typeface="Comic Sans MS" panose="030F0702030302020204" pitchFamily="66" charset="0"/>
              </a:rPr>
            </a:br>
            <a:r>
              <a:rPr lang="en-US" dirty="0" smtClean="0">
                <a:latin typeface="Comic Sans MS" panose="030F0702030302020204" pitchFamily="66" charset="0"/>
              </a:rPr>
              <a:t>by 10</a:t>
            </a:r>
            <a:r>
              <a:rPr lang="en-US" baseline="30000" dirty="0" smtClean="0">
                <a:latin typeface="Comic Sans MS" panose="030F0702030302020204" pitchFamily="66" charset="0"/>
              </a:rPr>
              <a:t>19</a:t>
            </a:r>
            <a:r>
              <a:rPr lang="en-US" baseline="-25000" dirty="0" smtClean="0">
                <a:latin typeface="Comic Sans MS" panose="030F0702030302020204" pitchFamily="66" charset="0"/>
              </a:rPr>
              <a:t> </a:t>
            </a:r>
            <a:r>
              <a:rPr lang="en-US" dirty="0" smtClean="0">
                <a:latin typeface="Comic Sans MS" panose="030F0702030302020204" pitchFamily="66" charset="0"/>
              </a:rPr>
              <a:t> (</a:t>
            </a:r>
            <a:r>
              <a:rPr lang="en-US" dirty="0" err="1" smtClean="0">
                <a:latin typeface="Comic Sans MS" panose="030F0702030302020204" pitchFamily="66" charset="0"/>
              </a:rPr>
              <a:t>Exascale</a:t>
            </a:r>
            <a:r>
              <a:rPr lang="en-US" dirty="0" smtClean="0">
                <a:latin typeface="Comic Sans MS" panose="030F0702030302020204" pitchFamily="66" charset="0"/>
              </a:rPr>
              <a:t>!)</a:t>
            </a:r>
            <a:endParaRPr lang="en-US" dirty="0">
              <a:latin typeface="Comic Sans MS" panose="030F0702030302020204" pitchFamily="66" charset="0"/>
            </a:endParaRPr>
          </a:p>
        </p:txBody>
      </p:sp>
      <p:grpSp>
        <p:nvGrpSpPr>
          <p:cNvPr id="6" name="Group 5"/>
          <p:cNvGrpSpPr/>
          <p:nvPr/>
        </p:nvGrpSpPr>
        <p:grpSpPr>
          <a:xfrm>
            <a:off x="316788" y="1295400"/>
            <a:ext cx="3950412" cy="2649070"/>
            <a:chOff x="316788" y="1295400"/>
            <a:chExt cx="3950412" cy="2649070"/>
          </a:xfrm>
        </p:grpSpPr>
        <p:pic>
          <p:nvPicPr>
            <p:cNvPr id="17413" name="Picture 5" descr="C:\Users\PAULMI~1\AppData\Local\Temp\scl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788" y="1295400"/>
              <a:ext cx="3950412" cy="231401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295400" y="3575138"/>
              <a:ext cx="1905000" cy="369332"/>
            </a:xfrm>
            <a:prstGeom prst="rect">
              <a:avLst/>
            </a:prstGeom>
            <a:noFill/>
          </p:spPr>
          <p:txBody>
            <a:bodyPr wrap="square" rtlCol="0">
              <a:spAutoFit/>
            </a:bodyPr>
            <a:lstStyle/>
            <a:p>
              <a:pPr algn="ctr"/>
              <a:r>
                <a:rPr lang="en-US" b="1" dirty="0" err="1" smtClean="0">
                  <a:latin typeface="Comic Sans MS" panose="030F0702030302020204" pitchFamily="66" charset="0"/>
                </a:rPr>
                <a:t>SuperCity</a:t>
              </a:r>
              <a:endParaRPr lang="en-US" b="1" dirty="0">
                <a:latin typeface="Comic Sans MS" panose="030F0702030302020204" pitchFamily="66" charset="0"/>
              </a:endParaRPr>
            </a:p>
          </p:txBody>
        </p:sp>
      </p:grpSp>
      <p:grpSp>
        <p:nvGrpSpPr>
          <p:cNvPr id="7" name="Group 6"/>
          <p:cNvGrpSpPr/>
          <p:nvPr/>
        </p:nvGrpSpPr>
        <p:grpSpPr>
          <a:xfrm>
            <a:off x="4791879" y="1295400"/>
            <a:ext cx="3971121" cy="2655332"/>
            <a:chOff x="4791879" y="1295400"/>
            <a:chExt cx="3971121" cy="2655332"/>
          </a:xfrm>
        </p:grpSpPr>
        <p:pic>
          <p:nvPicPr>
            <p:cNvPr id="17415" name="Picture 7" descr="C:\Users\PAULMI~1\AppData\Local\Temp\scl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1879" y="1295400"/>
              <a:ext cx="3971121" cy="231467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5867400" y="3581400"/>
              <a:ext cx="1905000" cy="369332"/>
            </a:xfrm>
            <a:prstGeom prst="rect">
              <a:avLst/>
            </a:prstGeom>
            <a:noFill/>
          </p:spPr>
          <p:txBody>
            <a:bodyPr wrap="square" rtlCol="0">
              <a:spAutoFit/>
            </a:bodyPr>
            <a:lstStyle/>
            <a:p>
              <a:pPr algn="ctr"/>
              <a:r>
                <a:rPr lang="en-US" b="1" dirty="0" err="1" smtClean="0">
                  <a:latin typeface="Comic Sans MS" panose="030F0702030302020204" pitchFamily="66" charset="0"/>
                </a:rPr>
                <a:t>SuperSuburb</a:t>
              </a:r>
              <a:endParaRPr lang="en-US" b="1" dirty="0">
                <a:latin typeface="Comic Sans MS" panose="030F0702030302020204" pitchFamily="66" charset="0"/>
              </a:endParaRPr>
            </a:p>
          </p:txBody>
        </p:sp>
      </p:grpSp>
      <p:grpSp>
        <p:nvGrpSpPr>
          <p:cNvPr id="8" name="Group 7"/>
          <p:cNvGrpSpPr/>
          <p:nvPr/>
        </p:nvGrpSpPr>
        <p:grpSpPr>
          <a:xfrm>
            <a:off x="316788" y="4114800"/>
            <a:ext cx="3950412" cy="2655332"/>
            <a:chOff x="316788" y="4114800"/>
            <a:chExt cx="3950412" cy="2655332"/>
          </a:xfrm>
        </p:grpSpPr>
        <p:pic>
          <p:nvPicPr>
            <p:cNvPr id="17417" name="Picture 9" descr="C:\Users\PAULMI~1\AppData\Local\Temp\scl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788" y="4114800"/>
              <a:ext cx="3950412" cy="232843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295400" y="6400800"/>
              <a:ext cx="1905000" cy="369332"/>
            </a:xfrm>
            <a:prstGeom prst="rect">
              <a:avLst/>
            </a:prstGeom>
            <a:noFill/>
          </p:spPr>
          <p:txBody>
            <a:bodyPr wrap="square" rtlCol="0">
              <a:spAutoFit/>
            </a:bodyPr>
            <a:lstStyle/>
            <a:p>
              <a:pPr algn="ctr"/>
              <a:r>
                <a:rPr lang="en-US" b="1" dirty="0" err="1" smtClean="0">
                  <a:latin typeface="Comic Sans MS" panose="030F0702030302020204" pitchFamily="66" charset="0"/>
                </a:rPr>
                <a:t>SuperGrid</a:t>
              </a:r>
              <a:endParaRPr lang="en-US" b="1" dirty="0">
                <a:latin typeface="Comic Sans MS" panose="030F0702030302020204" pitchFamily="66" charset="0"/>
              </a:endParaRPr>
            </a:p>
          </p:txBody>
        </p:sp>
      </p:grpSp>
      <p:grpSp>
        <p:nvGrpSpPr>
          <p:cNvPr id="9" name="Group 8"/>
          <p:cNvGrpSpPr/>
          <p:nvPr/>
        </p:nvGrpSpPr>
        <p:grpSpPr>
          <a:xfrm>
            <a:off x="4791879" y="4114800"/>
            <a:ext cx="3971121" cy="2658035"/>
            <a:chOff x="4791879" y="4114800"/>
            <a:chExt cx="3971121" cy="2658035"/>
          </a:xfrm>
        </p:grpSpPr>
        <p:pic>
          <p:nvPicPr>
            <p:cNvPr id="17419" name="Picture 11" descr="C:\Users\PAULMI~1\AppData\Local\Temp\scl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91879" y="4114800"/>
              <a:ext cx="3971121" cy="232843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791200" y="6403503"/>
              <a:ext cx="1905000" cy="369332"/>
            </a:xfrm>
            <a:prstGeom prst="rect">
              <a:avLst/>
            </a:prstGeom>
            <a:noFill/>
          </p:spPr>
          <p:txBody>
            <a:bodyPr wrap="square" rtlCol="0">
              <a:spAutoFit/>
            </a:bodyPr>
            <a:lstStyle/>
            <a:p>
              <a:pPr algn="ctr"/>
              <a:r>
                <a:rPr lang="en-US" b="1" dirty="0" err="1" smtClean="0">
                  <a:latin typeface="Comic Sans MS" panose="030F0702030302020204" pitchFamily="66" charset="0"/>
                </a:rPr>
                <a:t>SuperTrain</a:t>
              </a:r>
              <a:endParaRPr lang="en-US" b="1" dirty="0">
                <a:latin typeface="Comic Sans MS" panose="030F0702030302020204" pitchFamily="66" charset="0"/>
              </a:endParaRPr>
            </a:p>
          </p:txBody>
        </p:sp>
      </p:grpSp>
    </p:spTree>
    <p:extLst>
      <p:ext uri="{BB962C8B-B14F-4D97-AF65-F5344CB8AC3E}">
        <p14:creationId xmlns:p14="http://schemas.microsoft.com/office/powerpoint/2010/main" val="1378757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685800"/>
          </a:xfrm>
        </p:spPr>
        <p:txBody>
          <a:bodyPr>
            <a:noAutofit/>
          </a:bodyPr>
          <a:lstStyle/>
          <a:p>
            <a:r>
              <a:rPr lang="en-US" sz="3600" dirty="0" smtClean="0"/>
              <a:t>HTSC </a:t>
            </a:r>
            <a:r>
              <a:rPr lang="en-US" sz="3600" dirty="0" err="1" smtClean="0"/>
              <a:t>SuperCables</a:t>
            </a:r>
            <a:r>
              <a:rPr lang="en-US" sz="3600" dirty="0" smtClean="0"/>
              <a:t>:</a:t>
            </a:r>
            <a:br>
              <a:rPr lang="en-US" sz="3600" dirty="0" smtClean="0"/>
            </a:br>
            <a:r>
              <a:rPr lang="en-US" sz="3600" dirty="0" smtClean="0"/>
              <a:t>Past, Present, and...Future?</a:t>
            </a:r>
            <a:endParaRPr lang="en-US" sz="3600" dirty="0"/>
          </a:p>
        </p:txBody>
      </p:sp>
      <p:grpSp>
        <p:nvGrpSpPr>
          <p:cNvPr id="13" name="Group 12"/>
          <p:cNvGrpSpPr/>
          <p:nvPr/>
        </p:nvGrpSpPr>
        <p:grpSpPr>
          <a:xfrm>
            <a:off x="304800" y="1138511"/>
            <a:ext cx="2736849" cy="2366689"/>
            <a:chOff x="350838" y="986111"/>
            <a:chExt cx="2736849" cy="2366689"/>
          </a:xfrm>
        </p:grpSpPr>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838" y="986111"/>
              <a:ext cx="1477962" cy="2366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8800" y="1335865"/>
              <a:ext cx="1258887" cy="1940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 name="Group 5"/>
          <p:cNvGrpSpPr/>
          <p:nvPr/>
        </p:nvGrpSpPr>
        <p:grpSpPr>
          <a:xfrm>
            <a:off x="6389772" y="4343400"/>
            <a:ext cx="2449428" cy="1629679"/>
            <a:chOff x="2743200" y="2608263"/>
            <a:chExt cx="6172200" cy="3436881"/>
          </a:xfrm>
        </p:grpSpPr>
        <p:pic>
          <p:nvPicPr>
            <p:cNvPr id="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2743200" y="2608263"/>
              <a:ext cx="6172200" cy="3411537"/>
            </a:xfrm>
            <a:prstGeom prst="rect">
              <a:avLst/>
            </a:prstGeom>
            <a:noFill/>
          </p:spPr>
        </p:pic>
        <p:sp>
          <p:nvSpPr>
            <p:cNvPr id="2" name="TextBox 1"/>
            <p:cNvSpPr txBox="1"/>
            <p:nvPr/>
          </p:nvSpPr>
          <p:spPr>
            <a:xfrm>
              <a:off x="3011486" y="4876800"/>
              <a:ext cx="2398714" cy="1168344"/>
            </a:xfrm>
            <a:prstGeom prst="rect">
              <a:avLst/>
            </a:prstGeom>
            <a:noFill/>
          </p:spPr>
          <p:txBody>
            <a:bodyPr wrap="square" rtlCol="0">
              <a:spAutoFit/>
            </a:bodyPr>
            <a:lstStyle/>
            <a:p>
              <a:r>
                <a:rPr lang="en-US" sz="1000" dirty="0" smtClean="0"/>
                <a:t>EPRI SCDC</a:t>
              </a:r>
            </a:p>
            <a:p>
              <a:r>
                <a:rPr lang="en-US" sz="1000" dirty="0" smtClean="0"/>
                <a:t>100 kV, 100 kA, 10 GW</a:t>
              </a:r>
              <a:endParaRPr lang="en-US" sz="1000" dirty="0"/>
            </a:p>
          </p:txBody>
        </p:sp>
      </p:grpSp>
      <p:grpSp>
        <p:nvGrpSpPr>
          <p:cNvPr id="8" name="Group 7"/>
          <p:cNvGrpSpPr/>
          <p:nvPr/>
        </p:nvGrpSpPr>
        <p:grpSpPr>
          <a:xfrm>
            <a:off x="3324225" y="1524000"/>
            <a:ext cx="2466975" cy="1400855"/>
            <a:chOff x="2486025" y="2452688"/>
            <a:chExt cx="4171950" cy="2369014"/>
          </a:xfrm>
        </p:grpSpPr>
        <p:pic>
          <p:nvPicPr>
            <p:cNvPr id="2150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6025" y="2452688"/>
              <a:ext cx="4171950" cy="195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3049802" y="4405313"/>
              <a:ext cx="2651772" cy="416389"/>
            </a:xfrm>
            <a:prstGeom prst="rect">
              <a:avLst/>
            </a:prstGeom>
            <a:noFill/>
          </p:spPr>
          <p:txBody>
            <a:bodyPr wrap="square" rtlCol="0">
              <a:spAutoFit/>
            </a:bodyPr>
            <a:lstStyle/>
            <a:p>
              <a:pPr algn="ctr"/>
              <a:r>
                <a:rPr lang="en-US" sz="1000" dirty="0" smtClean="0"/>
                <a:t>Sumitomo 66 kV 3-in-1</a:t>
              </a:r>
              <a:endParaRPr lang="en-US" sz="1000" dirty="0"/>
            </a:p>
          </p:txBody>
        </p:sp>
      </p:grpSp>
      <p:grpSp>
        <p:nvGrpSpPr>
          <p:cNvPr id="10" name="Group 9"/>
          <p:cNvGrpSpPr/>
          <p:nvPr/>
        </p:nvGrpSpPr>
        <p:grpSpPr>
          <a:xfrm>
            <a:off x="6096000" y="1296492"/>
            <a:ext cx="2830404" cy="2019479"/>
            <a:chOff x="1919288" y="1519238"/>
            <a:chExt cx="5353261" cy="3819525"/>
          </a:xfrm>
        </p:grpSpPr>
        <p:pic>
          <p:nvPicPr>
            <p:cNvPr id="2150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19288" y="1519238"/>
              <a:ext cx="5305425" cy="3819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4876800" y="4648200"/>
              <a:ext cx="2395749" cy="436582"/>
            </a:xfrm>
            <a:prstGeom prst="rect">
              <a:avLst/>
            </a:prstGeom>
            <a:noFill/>
          </p:spPr>
          <p:txBody>
            <a:bodyPr wrap="none" rtlCol="0">
              <a:spAutoFit/>
            </a:bodyPr>
            <a:lstStyle/>
            <a:p>
              <a:r>
                <a:rPr lang="en-US" sz="900" dirty="0" err="1" smtClean="0"/>
                <a:t>Furakawa</a:t>
              </a:r>
              <a:r>
                <a:rPr lang="en-US" sz="900" dirty="0" smtClean="0"/>
                <a:t>, 275 kV, 3 kA</a:t>
              </a:r>
              <a:endParaRPr lang="en-US" sz="900" dirty="0"/>
            </a:p>
          </p:txBody>
        </p:sp>
      </p:grpSp>
      <p:pic>
        <p:nvPicPr>
          <p:cNvPr id="2150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4136318"/>
            <a:ext cx="2935287" cy="1578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Group 11"/>
          <p:cNvGrpSpPr/>
          <p:nvPr/>
        </p:nvGrpSpPr>
        <p:grpSpPr>
          <a:xfrm>
            <a:off x="3276600" y="3798020"/>
            <a:ext cx="2960676" cy="2757412"/>
            <a:chOff x="3276600" y="3798020"/>
            <a:chExt cx="2960676" cy="2757412"/>
          </a:xfrm>
        </p:grpSpPr>
        <p:pic>
          <p:nvPicPr>
            <p:cNvPr id="2151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6600" y="3798020"/>
              <a:ext cx="2960676" cy="2450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4114800" y="6324600"/>
              <a:ext cx="1219200" cy="230832"/>
            </a:xfrm>
            <a:prstGeom prst="rect">
              <a:avLst/>
            </a:prstGeom>
            <a:noFill/>
          </p:spPr>
          <p:txBody>
            <a:bodyPr wrap="square" rtlCol="0">
              <a:spAutoFit/>
            </a:bodyPr>
            <a:lstStyle/>
            <a:p>
              <a:pPr algn="ctr"/>
              <a:r>
                <a:rPr lang="en-US" sz="900" b="1" dirty="0" smtClean="0"/>
                <a:t>St. Petersburg, Russia</a:t>
              </a:r>
              <a:endParaRPr lang="en-US" sz="900" b="1" dirty="0"/>
            </a:p>
          </p:txBody>
        </p:sp>
      </p:grpSp>
      <p:grpSp>
        <p:nvGrpSpPr>
          <p:cNvPr id="17" name="Group 16"/>
          <p:cNvGrpSpPr/>
          <p:nvPr/>
        </p:nvGrpSpPr>
        <p:grpSpPr>
          <a:xfrm>
            <a:off x="228600" y="76200"/>
            <a:ext cx="8839200" cy="6705600"/>
            <a:chOff x="228600" y="76200"/>
            <a:chExt cx="8839200" cy="6705600"/>
          </a:xfrm>
        </p:grpSpPr>
        <p:cxnSp>
          <p:nvCxnSpPr>
            <p:cNvPr id="15" name="Straight Arrow Connector 14"/>
            <p:cNvCxnSpPr>
              <a:stCxn id="3" idx="1"/>
            </p:cNvCxnSpPr>
            <p:nvPr/>
          </p:nvCxnSpPr>
          <p:spPr>
            <a:xfrm>
              <a:off x="457200" y="495300"/>
              <a:ext cx="8077200" cy="5944716"/>
            </a:xfrm>
            <a:prstGeom prst="straightConnector1">
              <a:avLst/>
            </a:prstGeom>
            <a:ln w="47625">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28600" y="76200"/>
              <a:ext cx="914400" cy="369332"/>
            </a:xfrm>
            <a:prstGeom prst="rect">
              <a:avLst/>
            </a:prstGeom>
            <a:noFill/>
          </p:spPr>
          <p:txBody>
            <a:bodyPr wrap="square" rtlCol="0">
              <a:spAutoFit/>
            </a:bodyPr>
            <a:lstStyle/>
            <a:p>
              <a:r>
                <a:rPr lang="en-US" b="1" dirty="0" smtClean="0">
                  <a:solidFill>
                    <a:srgbClr val="0070C0"/>
                  </a:solidFill>
                </a:rPr>
                <a:t>~ 1997</a:t>
              </a:r>
              <a:endParaRPr lang="en-US" b="1" dirty="0">
                <a:solidFill>
                  <a:srgbClr val="0070C0"/>
                </a:solidFill>
              </a:endParaRPr>
            </a:p>
          </p:txBody>
        </p:sp>
        <p:sp>
          <p:nvSpPr>
            <p:cNvPr id="22" name="TextBox 21"/>
            <p:cNvSpPr txBox="1"/>
            <p:nvPr/>
          </p:nvSpPr>
          <p:spPr>
            <a:xfrm>
              <a:off x="8153400" y="6412468"/>
              <a:ext cx="914400" cy="369332"/>
            </a:xfrm>
            <a:prstGeom prst="rect">
              <a:avLst/>
            </a:prstGeom>
            <a:noFill/>
          </p:spPr>
          <p:txBody>
            <a:bodyPr wrap="square" rtlCol="0">
              <a:spAutoFit/>
            </a:bodyPr>
            <a:lstStyle/>
            <a:p>
              <a:r>
                <a:rPr lang="en-US" b="1" dirty="0" smtClean="0">
                  <a:solidFill>
                    <a:srgbClr val="0070C0"/>
                  </a:solidFill>
                </a:rPr>
                <a:t>~ 2014</a:t>
              </a:r>
              <a:endParaRPr lang="en-US" b="1" dirty="0">
                <a:solidFill>
                  <a:srgbClr val="0070C0"/>
                </a:solidFill>
              </a:endParaRPr>
            </a:p>
          </p:txBody>
        </p:sp>
      </p:grpSp>
    </p:spTree>
    <p:extLst>
      <p:ext uri="{BB962C8B-B14F-4D97-AF65-F5344CB8AC3E}">
        <p14:creationId xmlns:p14="http://schemas.microsoft.com/office/powerpoint/2010/main" val="2719721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1+#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2" fill="hold" nodeType="clickEffect">
                                  <p:stCondLst>
                                    <p:cond delay="0"/>
                                  </p:stCondLst>
                                  <p:childTnLst>
                                    <p:set>
                                      <p:cBhvr>
                                        <p:cTn id="24" dur="1" fill="hold">
                                          <p:stCondLst>
                                            <p:cond delay="0"/>
                                          </p:stCondLst>
                                        </p:cTn>
                                        <p:tgtEl>
                                          <p:spTgt spid="21509"/>
                                        </p:tgtEl>
                                        <p:attrNameLst>
                                          <p:attrName>style.visibility</p:attrName>
                                        </p:attrNameLst>
                                      </p:cBhvr>
                                      <p:to>
                                        <p:strVal val="visible"/>
                                      </p:to>
                                    </p:set>
                                    <p:anim calcmode="lin" valueType="num">
                                      <p:cBhvr additive="base">
                                        <p:cTn id="25" dur="500" fill="hold"/>
                                        <p:tgtEl>
                                          <p:spTgt spid="21509"/>
                                        </p:tgtEl>
                                        <p:attrNameLst>
                                          <p:attrName>ppt_x</p:attrName>
                                        </p:attrNameLst>
                                      </p:cBhvr>
                                      <p:tavLst>
                                        <p:tav tm="0">
                                          <p:val>
                                            <p:strVal val="0-#ppt_w/2"/>
                                          </p:val>
                                        </p:tav>
                                        <p:tav tm="100000">
                                          <p:val>
                                            <p:strVal val="#ppt_x"/>
                                          </p:val>
                                        </p:tav>
                                      </p:tavLst>
                                    </p:anim>
                                    <p:anim calcmode="lin" valueType="num">
                                      <p:cBhvr additive="base">
                                        <p:cTn id="26" dur="500" fill="hold"/>
                                        <p:tgtEl>
                                          <p:spTgt spid="2150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6"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1+#ppt_w/2"/>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9"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0-#ppt_w/2"/>
                                          </p:val>
                                        </p:tav>
                                        <p:tav tm="100000">
                                          <p:val>
                                            <p:strVal val="#ppt_x"/>
                                          </p:val>
                                        </p:tav>
                                      </p:tavLst>
                                    </p:anim>
                                    <p:anim calcmode="lin" valueType="num">
                                      <p:cBhvr additive="base">
                                        <p:cTn id="44"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4939"/>
            <a:ext cx="7772400" cy="1143000"/>
          </a:xfrm>
        </p:spPr>
        <p:txBody>
          <a:bodyPr/>
          <a:lstStyle/>
          <a:p>
            <a:r>
              <a:rPr lang="en-US" sz="2800" b="1" dirty="0" smtClean="0">
                <a:latin typeface="Comic Sans MS" panose="030F0702030302020204" pitchFamily="66" charset="0"/>
              </a:rPr>
              <a:t>Required Reading!</a:t>
            </a:r>
            <a:br>
              <a:rPr lang="en-US" sz="2800" b="1" dirty="0" smtClean="0">
                <a:latin typeface="Comic Sans MS" panose="030F0702030302020204" pitchFamily="66" charset="0"/>
              </a:rPr>
            </a:br>
            <a:r>
              <a:rPr lang="en-US" sz="2800" b="1" dirty="0" smtClean="0">
                <a:latin typeface="Comic Sans MS" panose="030F0702030302020204" pitchFamily="66" charset="0"/>
              </a:rPr>
              <a:t>(Thanks to Steve </a:t>
            </a:r>
            <a:r>
              <a:rPr lang="en-US" sz="2800" b="1" dirty="0" err="1" smtClean="0">
                <a:latin typeface="Comic Sans MS" panose="030F0702030302020204" pitchFamily="66" charset="0"/>
              </a:rPr>
              <a:t>Eckroad</a:t>
            </a:r>
            <a:r>
              <a:rPr lang="en-US" sz="2800" b="1" dirty="0" smtClean="0">
                <a:latin typeface="Comic Sans MS" panose="030F0702030302020204" pitchFamily="66" charset="0"/>
              </a:rPr>
              <a:t>, EPRI)</a:t>
            </a:r>
            <a:endParaRPr lang="en-US" sz="2800" b="1" dirty="0">
              <a:latin typeface="Comic Sans MS" panose="030F0702030302020204" pitchFamily="66" charset="0"/>
            </a:endParaRPr>
          </a:p>
        </p:txBody>
      </p:sp>
      <p:sp>
        <p:nvSpPr>
          <p:cNvPr id="3" name="Content Placeholder 2"/>
          <p:cNvSpPr>
            <a:spLocks noGrp="1"/>
          </p:cNvSpPr>
          <p:nvPr>
            <p:ph idx="1"/>
          </p:nvPr>
        </p:nvSpPr>
        <p:spPr>
          <a:xfrm>
            <a:off x="685800" y="1219200"/>
            <a:ext cx="7772400" cy="5334000"/>
          </a:xfrm>
        </p:spPr>
        <p:txBody>
          <a:bodyPr/>
          <a:lstStyle/>
          <a:p>
            <a:r>
              <a:rPr lang="en-US" sz="2400" dirty="0" smtClean="0">
                <a:latin typeface="Comic Sans MS" panose="030F0702030302020204" pitchFamily="66" charset="0"/>
              </a:rPr>
              <a:t>Two EPRI Reports (available free from epri.com or w2agz.com)</a:t>
            </a:r>
          </a:p>
          <a:p>
            <a:pPr lvl="1"/>
            <a:r>
              <a:rPr lang="en-US" sz="2000" dirty="0" smtClean="0">
                <a:latin typeface="Comic Sans MS" panose="030F0702030302020204" pitchFamily="66" charset="0"/>
              </a:rPr>
              <a:t>(2012) </a:t>
            </a:r>
            <a:r>
              <a:rPr lang="en-US" sz="2000" dirty="0">
                <a:latin typeface="Comic Sans MS" panose="030F0702030302020204" pitchFamily="66" charset="0"/>
              </a:rPr>
              <a:t>Superconducting Power Equipment; Technology Watch 2012 (</a:t>
            </a:r>
            <a:r>
              <a:rPr lang="en-US" sz="2000" dirty="0" smtClean="0">
                <a:latin typeface="Comic Sans MS" panose="030F0702030302020204" pitchFamily="66" charset="0"/>
              </a:rPr>
              <a:t>1024190)</a:t>
            </a:r>
          </a:p>
          <a:p>
            <a:pPr lvl="1"/>
            <a:r>
              <a:rPr lang="en-US" sz="2000" dirty="0">
                <a:latin typeface="Comic Sans MS" panose="030F0702030302020204" pitchFamily="66" charset="0"/>
              </a:rPr>
              <a:t>(2013) SIU: Superconductivity for PDA (03002001</a:t>
            </a:r>
            <a:r>
              <a:rPr lang="en-US" sz="2000" dirty="0" smtClean="0">
                <a:latin typeface="Comic Sans MS" panose="030F0702030302020204" pitchFamily="66" charset="0"/>
              </a:rPr>
              <a:t>)</a:t>
            </a:r>
          </a:p>
          <a:p>
            <a:r>
              <a:rPr lang="en-US" sz="2400" dirty="0" smtClean="0">
                <a:latin typeface="Comic Sans MS" panose="030F0702030302020204" pitchFamily="66" charset="0"/>
              </a:rPr>
              <a:t>Bottom Lines:</a:t>
            </a:r>
          </a:p>
          <a:p>
            <a:pPr lvl="1"/>
            <a:r>
              <a:rPr lang="en-US" sz="2000" dirty="0" smtClean="0">
                <a:latin typeface="Comic Sans MS" panose="030F0702030302020204" pitchFamily="66" charset="0"/>
              </a:rPr>
              <a:t>Work continues on wire improvement and power application demonstration, although not at the pace of a decade ago.</a:t>
            </a:r>
          </a:p>
          <a:p>
            <a:pPr lvl="1"/>
            <a:r>
              <a:rPr lang="en-US" sz="2000" dirty="0" smtClean="0">
                <a:latin typeface="Comic Sans MS" panose="030F0702030302020204" pitchFamily="66" charset="0"/>
              </a:rPr>
              <a:t>HTSC materials performance and costs have matured.</a:t>
            </a:r>
          </a:p>
          <a:p>
            <a:pPr lvl="1"/>
            <a:r>
              <a:rPr lang="en-US" sz="2000" u="sng" dirty="0" smtClean="0">
                <a:latin typeface="Comic Sans MS" panose="030F0702030302020204" pitchFamily="66" charset="0"/>
              </a:rPr>
              <a:t>What’s needed is a strong business case for HTSC power applications.</a:t>
            </a:r>
          </a:p>
          <a:p>
            <a:pPr lvl="1"/>
            <a:r>
              <a:rPr lang="en-US" sz="2000" dirty="0" smtClean="0">
                <a:latin typeface="Comic Sans MS" panose="030F0702030302020204" pitchFamily="66" charset="0"/>
              </a:rPr>
              <a:t>So...does there exist a </a:t>
            </a:r>
            <a:r>
              <a:rPr lang="en-US" sz="2000" u="sng" dirty="0" smtClean="0">
                <a:solidFill>
                  <a:srgbClr val="FF0000"/>
                </a:solidFill>
                <a:latin typeface="Comic Sans MS" panose="030F0702030302020204" pitchFamily="66" charset="0"/>
              </a:rPr>
              <a:t>“compelling need,” </a:t>
            </a:r>
            <a:r>
              <a:rPr lang="en-US" sz="2000" dirty="0" smtClean="0">
                <a:latin typeface="Comic Sans MS" panose="030F0702030302020204" pitchFamily="66" charset="0"/>
              </a:rPr>
              <a:t>now or in the next decade, to effect a major and continuing deployment of HTSC in the electricity enterprise? </a:t>
            </a:r>
          </a:p>
          <a:p>
            <a:endParaRPr lang="en-US" sz="2400" dirty="0" smtClean="0">
              <a:latin typeface="Comic Sans MS" panose="030F0702030302020204" pitchFamily="66" charset="0"/>
            </a:endParaRPr>
          </a:p>
          <a:p>
            <a:pPr lvl="1"/>
            <a:endParaRPr lang="en-US" sz="1800" dirty="0" smtClean="0">
              <a:latin typeface="Comic Sans MS" panose="030F0702030302020204" pitchFamily="66" charset="0"/>
            </a:endParaRPr>
          </a:p>
          <a:p>
            <a:pPr marL="457200" lvl="1" indent="0">
              <a:buNone/>
            </a:pPr>
            <a:r>
              <a:rPr lang="en-US" sz="1800" dirty="0" smtClean="0">
                <a:latin typeface="Comic Sans MS" panose="030F0702030302020204" pitchFamily="66" charset="0"/>
              </a:rPr>
              <a:t>	</a:t>
            </a:r>
          </a:p>
        </p:txBody>
      </p:sp>
    </p:spTree>
    <p:extLst>
      <p:ext uri="{BB962C8B-B14F-4D97-AF65-F5344CB8AC3E}">
        <p14:creationId xmlns:p14="http://schemas.microsoft.com/office/powerpoint/2010/main" val="295934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576263"/>
            <a:ext cx="2943225" cy="570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itle 3"/>
          <p:cNvSpPr>
            <a:spLocks noGrp="1"/>
          </p:cNvSpPr>
          <p:nvPr>
            <p:ph type="title"/>
          </p:nvPr>
        </p:nvSpPr>
        <p:spPr>
          <a:xfrm>
            <a:off x="3886200" y="274638"/>
            <a:ext cx="4800600" cy="1143000"/>
          </a:xfrm>
        </p:spPr>
        <p:txBody>
          <a:bodyPr/>
          <a:lstStyle/>
          <a:p>
            <a:r>
              <a:rPr lang="en-US" dirty="0" smtClean="0"/>
              <a:t>Pacific Intertie</a:t>
            </a:r>
          </a:p>
        </p:txBody>
      </p:sp>
      <p:sp>
        <p:nvSpPr>
          <p:cNvPr id="43012" name="TextBox 4"/>
          <p:cNvSpPr txBox="1">
            <a:spLocks noChangeArrowheads="1"/>
          </p:cNvSpPr>
          <p:nvPr/>
        </p:nvSpPr>
        <p:spPr bwMode="auto">
          <a:xfrm>
            <a:off x="4419600" y="1371600"/>
            <a:ext cx="4191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buFont typeface="Arial" pitchFamily="34" charset="0"/>
              <a:buChar char="•"/>
            </a:pPr>
            <a:r>
              <a:rPr lang="en-US"/>
              <a:t> HVDC, +/- 500 kV, 3.1 kA, 3.1 GW</a:t>
            </a:r>
          </a:p>
          <a:p>
            <a:pPr eaLnBrk="1" hangingPunct="1">
              <a:buFont typeface="Arial" pitchFamily="34" charset="0"/>
              <a:buChar char="•"/>
            </a:pPr>
            <a:r>
              <a:rPr lang="en-US"/>
              <a:t> 1,362 km</a:t>
            </a:r>
          </a:p>
          <a:p>
            <a:pPr eaLnBrk="1" hangingPunct="1">
              <a:buFont typeface="Arial" pitchFamily="34" charset="0"/>
              <a:buChar char="•"/>
            </a:pPr>
            <a:r>
              <a:rPr lang="en-US"/>
              <a:t> ~50% of LA Power Consumption </a:t>
            </a:r>
          </a:p>
          <a:p>
            <a:pPr eaLnBrk="1" hangingPunct="1">
              <a:buFont typeface="Arial" pitchFamily="34" charset="0"/>
              <a:buChar char="•"/>
            </a:pPr>
            <a:r>
              <a:rPr lang="en-US"/>
              <a:t> T&amp;D Losses ~ 10%</a:t>
            </a:r>
          </a:p>
        </p:txBody>
      </p:sp>
      <p:grpSp>
        <p:nvGrpSpPr>
          <p:cNvPr id="7" name="Group 6"/>
          <p:cNvGrpSpPr/>
          <p:nvPr/>
        </p:nvGrpSpPr>
        <p:grpSpPr>
          <a:xfrm>
            <a:off x="5092854" y="2177526"/>
            <a:ext cx="2514600" cy="2242074"/>
            <a:chOff x="5092854" y="2177526"/>
            <a:chExt cx="2514600" cy="2242074"/>
          </a:xfrm>
        </p:grpSpPr>
        <p:sp>
          <p:nvSpPr>
            <p:cNvPr id="2" name="Oval 1"/>
            <p:cNvSpPr/>
            <p:nvPr/>
          </p:nvSpPr>
          <p:spPr>
            <a:xfrm>
              <a:off x="6117516" y="2177526"/>
              <a:ext cx="457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092854" y="2942272"/>
              <a:ext cx="2514600" cy="1477328"/>
            </a:xfrm>
            <a:prstGeom prst="rect">
              <a:avLst/>
            </a:prstGeom>
            <a:noFill/>
            <a:ln w="25400">
              <a:solidFill>
                <a:srgbClr val="FF0000"/>
              </a:solidFill>
            </a:ln>
          </p:spPr>
          <p:txBody>
            <a:bodyPr wrap="square" rtlCol="0">
              <a:spAutoFit/>
            </a:bodyPr>
            <a:lstStyle/>
            <a:p>
              <a:r>
                <a:rPr lang="en-US" dirty="0" smtClean="0">
                  <a:latin typeface="Comic Sans MS" panose="030F0702030302020204" pitchFamily="66" charset="0"/>
                </a:rPr>
                <a:t>Tear down the PI and replace with HTSC underground cables to capture this saving?</a:t>
              </a:r>
              <a:endParaRPr lang="en-US" dirty="0">
                <a:latin typeface="Comic Sans MS" panose="030F0702030302020204" pitchFamily="66" charset="0"/>
              </a:endParaRPr>
            </a:p>
          </p:txBody>
        </p:sp>
        <p:cxnSp>
          <p:nvCxnSpPr>
            <p:cNvPr id="6" name="Straight Connector 5"/>
            <p:cNvCxnSpPr>
              <a:stCxn id="4" idx="0"/>
              <a:endCxn id="2" idx="4"/>
            </p:cNvCxnSpPr>
            <p:nvPr/>
          </p:nvCxnSpPr>
          <p:spPr>
            <a:xfrm flipH="1" flipV="1">
              <a:off x="6346116" y="2634726"/>
              <a:ext cx="4038" cy="30754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8" name="TextBox 7"/>
          <p:cNvSpPr txBox="1"/>
          <p:nvPr/>
        </p:nvSpPr>
        <p:spPr>
          <a:xfrm>
            <a:off x="3733800" y="4572000"/>
            <a:ext cx="5105400" cy="830997"/>
          </a:xfrm>
          <a:prstGeom prst="rect">
            <a:avLst/>
          </a:prstGeom>
          <a:noFill/>
        </p:spPr>
        <p:txBody>
          <a:bodyPr wrap="square" rtlCol="0">
            <a:spAutoFit/>
          </a:bodyPr>
          <a:lstStyle/>
          <a:p>
            <a:pPr algn="ctr"/>
            <a:r>
              <a:rPr lang="en-US" sz="2400" i="1" dirty="0" err="1" smtClean="0">
                <a:latin typeface="Comic Sans MS" panose="030F0702030302020204" pitchFamily="66" charset="0"/>
              </a:rPr>
              <a:t>Ain’t</a:t>
            </a:r>
            <a:r>
              <a:rPr lang="en-US" sz="2400" i="1" dirty="0" smtClean="0">
                <a:latin typeface="Comic Sans MS" panose="030F0702030302020204" pitchFamily="66" charset="0"/>
              </a:rPr>
              <a:t> </a:t>
            </a:r>
            <a:r>
              <a:rPr lang="en-US" sz="2400" i="1" dirty="0" err="1" smtClean="0">
                <a:latin typeface="Comic Sans MS" panose="030F0702030302020204" pitchFamily="66" charset="0"/>
              </a:rPr>
              <a:t>gonna</a:t>
            </a:r>
            <a:r>
              <a:rPr lang="en-US" sz="2400" i="1" dirty="0" smtClean="0">
                <a:latin typeface="Comic Sans MS" panose="030F0702030302020204" pitchFamily="66" charset="0"/>
              </a:rPr>
              <a:t> happen, baby! </a:t>
            </a:r>
          </a:p>
          <a:p>
            <a:pPr algn="ctr"/>
            <a:r>
              <a:rPr lang="en-US" sz="2400" i="1" dirty="0" smtClean="0">
                <a:latin typeface="Comic Sans MS" panose="030F0702030302020204" pitchFamily="66" charset="0"/>
              </a:rPr>
              <a:t> Not a “compelling need!”</a:t>
            </a:r>
            <a:endParaRPr lang="en-US" sz="2400" i="1" dirty="0">
              <a:latin typeface="Comic Sans MS" panose="030F0702030302020204" pitchFamily="66" charset="0"/>
            </a:endParaRPr>
          </a:p>
        </p:txBody>
      </p:sp>
      <p:sp>
        <p:nvSpPr>
          <p:cNvPr id="9" name="TextBox 8"/>
          <p:cNvSpPr txBox="1"/>
          <p:nvPr/>
        </p:nvSpPr>
        <p:spPr>
          <a:xfrm>
            <a:off x="3429000" y="5562600"/>
            <a:ext cx="5562600" cy="830997"/>
          </a:xfrm>
          <a:prstGeom prst="rect">
            <a:avLst/>
          </a:prstGeom>
          <a:noFill/>
        </p:spPr>
        <p:txBody>
          <a:bodyPr wrap="square" rtlCol="0">
            <a:spAutoFit/>
          </a:bodyPr>
          <a:lstStyle/>
          <a:p>
            <a:pPr algn="ctr"/>
            <a:r>
              <a:rPr lang="en-US" sz="2400" i="1" dirty="0" smtClean="0">
                <a:latin typeface="Comic Sans MS" panose="030F0702030302020204" pitchFamily="66" charset="0"/>
              </a:rPr>
              <a:t>Even should the cost of the wire be </a:t>
            </a:r>
            <a:r>
              <a:rPr lang="en-US" sz="2400" i="1" u="sng" dirty="0" smtClean="0">
                <a:latin typeface="Comic Sans MS" panose="030F0702030302020204" pitchFamily="66" charset="0"/>
              </a:rPr>
              <a:t>zero</a:t>
            </a:r>
            <a:r>
              <a:rPr lang="en-US" sz="2400" i="1" dirty="0" smtClean="0">
                <a:latin typeface="Comic Sans MS" panose="030F0702030302020204" pitchFamily="66" charset="0"/>
              </a:rPr>
              <a:t>!</a:t>
            </a:r>
            <a:endParaRPr lang="en-US" sz="2400" i="1" dirty="0">
              <a:latin typeface="Comic Sans MS" panose="030F0702030302020204" pitchFamily="66" charset="0"/>
            </a:endParaRPr>
          </a:p>
        </p:txBody>
      </p:sp>
    </p:spTree>
    <p:extLst>
      <p:ext uri="{BB962C8B-B14F-4D97-AF65-F5344CB8AC3E}">
        <p14:creationId xmlns:p14="http://schemas.microsoft.com/office/powerpoint/2010/main" val="3278460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altLang="en-US" smtClean="0"/>
              <a:t>Fathers of Cryogenics</a:t>
            </a:r>
          </a:p>
        </p:txBody>
      </p:sp>
      <p:pic>
        <p:nvPicPr>
          <p:cNvPr id="5123" name="Picture 3" descr="dew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676400"/>
            <a:ext cx="2389188"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4" descr="physics-191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676400"/>
            <a:ext cx="2693988"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Text Box 5"/>
          <p:cNvSpPr txBox="1">
            <a:spLocks noChangeArrowheads="1"/>
          </p:cNvSpPr>
          <p:nvPr/>
        </p:nvSpPr>
        <p:spPr bwMode="auto">
          <a:xfrm>
            <a:off x="1143000" y="5486400"/>
            <a:ext cx="11906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CC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2800">
                <a:solidFill>
                  <a:schemeClr val="tx1"/>
                </a:solidFill>
              </a:rPr>
              <a:t>Dewar</a:t>
            </a:r>
          </a:p>
        </p:txBody>
      </p:sp>
      <p:sp>
        <p:nvSpPr>
          <p:cNvPr id="5126" name="Text Box 6"/>
          <p:cNvSpPr txBox="1">
            <a:spLocks noChangeArrowheads="1"/>
          </p:cNvSpPr>
          <p:nvPr/>
        </p:nvSpPr>
        <p:spPr bwMode="auto">
          <a:xfrm>
            <a:off x="5662613" y="5486400"/>
            <a:ext cx="340518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CC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2800">
                <a:solidFill>
                  <a:schemeClr val="tx1"/>
                </a:solidFill>
              </a:rPr>
              <a:t>Kammerlingh-Onnes</a:t>
            </a:r>
          </a:p>
        </p:txBody>
      </p:sp>
      <p:sp>
        <p:nvSpPr>
          <p:cNvPr id="5127" name="Text Box 7"/>
          <p:cNvSpPr txBox="1">
            <a:spLocks noChangeArrowheads="1"/>
          </p:cNvSpPr>
          <p:nvPr/>
        </p:nvSpPr>
        <p:spPr bwMode="auto">
          <a:xfrm>
            <a:off x="3429000" y="2057400"/>
            <a:ext cx="2438400" cy="399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CC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3200">
                <a:solidFill>
                  <a:srgbClr val="33CCFF"/>
                </a:solidFill>
                <a:latin typeface="Arial" pitchFamily="34" charset="0"/>
              </a:rPr>
              <a:t>CH</a:t>
            </a:r>
            <a:r>
              <a:rPr lang="en-US" altLang="en-US" sz="3200" baseline="-25000">
                <a:solidFill>
                  <a:srgbClr val="33CCFF"/>
                </a:solidFill>
                <a:latin typeface="Arial" pitchFamily="34" charset="0"/>
              </a:rPr>
              <a:t>4</a:t>
            </a:r>
            <a:r>
              <a:rPr lang="en-US" altLang="en-US" sz="3200">
                <a:solidFill>
                  <a:srgbClr val="33CCFF"/>
                </a:solidFill>
                <a:latin typeface="Arial" pitchFamily="34" charset="0"/>
              </a:rPr>
              <a:t>	112 K</a:t>
            </a:r>
          </a:p>
          <a:p>
            <a:r>
              <a:rPr lang="en-US" altLang="en-US" sz="3200">
                <a:solidFill>
                  <a:srgbClr val="33CCFF"/>
                </a:solidFill>
                <a:latin typeface="Arial" pitchFamily="34" charset="0"/>
              </a:rPr>
              <a:t>O	  90</a:t>
            </a:r>
          </a:p>
          <a:p>
            <a:r>
              <a:rPr lang="en-US" altLang="en-US" sz="3200">
                <a:solidFill>
                  <a:srgbClr val="33CCFF"/>
                </a:solidFill>
                <a:latin typeface="Arial" pitchFamily="34" charset="0"/>
              </a:rPr>
              <a:t>N</a:t>
            </a:r>
            <a:r>
              <a:rPr lang="en-US" altLang="en-US" sz="3200" baseline="-25000">
                <a:solidFill>
                  <a:srgbClr val="33CCFF"/>
                </a:solidFill>
                <a:latin typeface="Arial" pitchFamily="34" charset="0"/>
              </a:rPr>
              <a:t>2</a:t>
            </a:r>
            <a:r>
              <a:rPr lang="en-US" altLang="en-US" sz="3200">
                <a:solidFill>
                  <a:srgbClr val="33CCFF"/>
                </a:solidFill>
                <a:latin typeface="Arial" pitchFamily="34" charset="0"/>
              </a:rPr>
              <a:t>	  77</a:t>
            </a:r>
          </a:p>
          <a:p>
            <a:r>
              <a:rPr lang="en-US" altLang="en-US" sz="3200">
                <a:solidFill>
                  <a:srgbClr val="33CCFF"/>
                </a:solidFill>
                <a:latin typeface="Arial" pitchFamily="34" charset="0"/>
              </a:rPr>
              <a:t>Ne	  27</a:t>
            </a:r>
          </a:p>
          <a:p>
            <a:r>
              <a:rPr lang="en-US" altLang="en-US" sz="3200">
                <a:solidFill>
                  <a:srgbClr val="33CCFF"/>
                </a:solidFill>
                <a:latin typeface="Arial" pitchFamily="34" charset="0"/>
              </a:rPr>
              <a:t>H</a:t>
            </a:r>
            <a:r>
              <a:rPr lang="en-US" altLang="en-US" sz="3200" baseline="-25000">
                <a:solidFill>
                  <a:srgbClr val="33CCFF"/>
                </a:solidFill>
                <a:latin typeface="Arial" pitchFamily="34" charset="0"/>
              </a:rPr>
              <a:t>2</a:t>
            </a:r>
            <a:r>
              <a:rPr lang="en-US" altLang="en-US" sz="3200">
                <a:solidFill>
                  <a:srgbClr val="33CCFF"/>
                </a:solidFill>
                <a:latin typeface="Arial" pitchFamily="34" charset="0"/>
              </a:rPr>
              <a:t>   	  20</a:t>
            </a:r>
          </a:p>
          <a:p>
            <a:r>
              <a:rPr lang="en-US" altLang="en-US" sz="3200">
                <a:solidFill>
                  <a:srgbClr val="33CCFF"/>
                </a:solidFill>
                <a:latin typeface="Arial" pitchFamily="34" charset="0"/>
              </a:rPr>
              <a:t>He	 4.2	</a:t>
            </a:r>
            <a:r>
              <a:rPr lang="en-US" altLang="en-US" sz="3200">
                <a:solidFill>
                  <a:srgbClr val="33CCFF"/>
                </a:solidFill>
              </a:rPr>
              <a:t>			</a:t>
            </a:r>
          </a:p>
        </p:txBody>
      </p:sp>
      <p:sp>
        <p:nvSpPr>
          <p:cNvPr id="5128" name="Oval 9"/>
          <p:cNvSpPr>
            <a:spLocks noChangeArrowheads="1"/>
          </p:cNvSpPr>
          <p:nvPr/>
        </p:nvSpPr>
        <p:spPr bwMode="auto">
          <a:xfrm>
            <a:off x="3276600" y="4514850"/>
            <a:ext cx="1981200" cy="533400"/>
          </a:xfrm>
          <a:prstGeom prst="ellipse">
            <a:avLst/>
          </a:prstGeom>
          <a:noFill/>
          <a:ln w="9525">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Tree>
    <p:extLst>
      <p:ext uri="{BB962C8B-B14F-4D97-AF65-F5344CB8AC3E}">
        <p14:creationId xmlns:p14="http://schemas.microsoft.com/office/powerpoint/2010/main" val="131833748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82000" cy="1143000"/>
          </a:xfrm>
        </p:spPr>
        <p:txBody>
          <a:bodyPr/>
          <a:lstStyle/>
          <a:p>
            <a:r>
              <a:rPr lang="en-US" sz="4000" dirty="0" smtClean="0">
                <a:latin typeface="Comic Sans MS" panose="030F0702030302020204" pitchFamily="66" charset="0"/>
              </a:rPr>
              <a:t>However, do we have a “compelling new opportunity </a:t>
            </a:r>
            <a:r>
              <a:rPr lang="en-US" sz="4000" dirty="0" err="1" smtClean="0">
                <a:latin typeface="Comic Sans MS" panose="030F0702030302020204" pitchFamily="66" charset="0"/>
              </a:rPr>
              <a:t>elswhere</a:t>
            </a:r>
            <a:r>
              <a:rPr lang="en-US" sz="4000" dirty="0" smtClean="0">
                <a:latin typeface="Comic Sans MS" panose="030F0702030302020204" pitchFamily="66" charset="0"/>
              </a:rPr>
              <a:t>?”</a:t>
            </a:r>
            <a:endParaRPr lang="en-US" sz="4000" dirty="0">
              <a:latin typeface="Comic Sans MS" panose="030F0702030302020204" pitchFamily="66" charset="0"/>
            </a:endParaRPr>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743075"/>
            <a:ext cx="7115175" cy="5038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04800" y="1600200"/>
            <a:ext cx="1295400" cy="584775"/>
          </a:xfrm>
          <a:prstGeom prst="rect">
            <a:avLst/>
          </a:prstGeom>
          <a:noFill/>
        </p:spPr>
        <p:txBody>
          <a:bodyPr wrap="square" rtlCol="0">
            <a:spAutoFit/>
          </a:bodyPr>
          <a:lstStyle/>
          <a:p>
            <a:r>
              <a:rPr lang="en-US" sz="1600" i="1" dirty="0" smtClean="0">
                <a:latin typeface="Comic Sans MS" panose="030F0702030302020204" pitchFamily="66" charset="0"/>
              </a:rPr>
              <a:t>P.M. Grant, EPRI, 1998</a:t>
            </a:r>
            <a:endParaRPr lang="en-US" sz="1600" i="1" dirty="0">
              <a:latin typeface="Comic Sans MS" panose="030F0702030302020204" pitchFamily="66" charset="0"/>
            </a:endParaRPr>
          </a:p>
        </p:txBody>
      </p:sp>
      <p:sp>
        <p:nvSpPr>
          <p:cNvPr id="4" name="TextBox 3"/>
          <p:cNvSpPr txBox="1"/>
          <p:nvPr/>
        </p:nvSpPr>
        <p:spPr>
          <a:xfrm>
            <a:off x="7467600" y="3733800"/>
            <a:ext cx="1600200" cy="923330"/>
          </a:xfrm>
          <a:prstGeom prst="rect">
            <a:avLst/>
          </a:prstGeom>
          <a:noFill/>
        </p:spPr>
        <p:txBody>
          <a:bodyPr wrap="square" rtlCol="0">
            <a:spAutoFit/>
          </a:bodyPr>
          <a:lstStyle/>
          <a:p>
            <a:r>
              <a:rPr lang="en-US" b="1" i="1" dirty="0" smtClean="0"/>
              <a:t>...&amp; hydraulic fracturing , aka “fracking”</a:t>
            </a:r>
            <a:endParaRPr lang="en-US" b="1" i="1" dirty="0"/>
          </a:p>
        </p:txBody>
      </p:sp>
    </p:spTree>
    <p:extLst>
      <p:ext uri="{BB962C8B-B14F-4D97-AF65-F5344CB8AC3E}">
        <p14:creationId xmlns:p14="http://schemas.microsoft.com/office/powerpoint/2010/main" val="19892851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barn(inVertical)">
                                      <p:cBhvr>
                                        <p:cTn id="7" dur="500"/>
                                        <p:tgtEl>
                                          <p:spTgt spid="2355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1320225"/>
            <a:ext cx="5943600" cy="584775"/>
          </a:xfrm>
          <a:prstGeom prst="rect">
            <a:avLst/>
          </a:prstGeom>
          <a:noFill/>
        </p:spPr>
        <p:txBody>
          <a:bodyPr wrap="square" rtlCol="0">
            <a:spAutoFit/>
          </a:bodyPr>
          <a:lstStyle/>
          <a:p>
            <a:pPr algn="ctr"/>
            <a:r>
              <a:rPr lang="en-US" sz="3200" b="1" i="1" u="sng" dirty="0" smtClean="0">
                <a:solidFill>
                  <a:srgbClr val="FF0000"/>
                </a:solidFill>
              </a:rPr>
              <a:t>Natural Gas &amp; Electricity!</a:t>
            </a:r>
            <a:endParaRPr lang="en-US" sz="3200" b="1" i="1" u="sng" dirty="0">
              <a:solidFill>
                <a:srgbClr val="FF0000"/>
              </a:solidFill>
            </a:endParaRPr>
          </a:p>
        </p:txBody>
      </p:sp>
      <p:graphicFrame>
        <p:nvGraphicFramePr>
          <p:cNvPr id="5" name="Chart 4"/>
          <p:cNvGraphicFramePr>
            <a:graphicFrameLocks/>
          </p:cNvGraphicFramePr>
          <p:nvPr>
            <p:extLst>
              <p:ext uri="{D42A27DB-BD31-4B8C-83A1-F6EECF244321}">
                <p14:modId xmlns:p14="http://schemas.microsoft.com/office/powerpoint/2010/main" val="3945837745"/>
              </p:ext>
            </p:extLst>
          </p:nvPr>
        </p:nvGraphicFramePr>
        <p:xfrm>
          <a:off x="1800224" y="1575375"/>
          <a:ext cx="5591175" cy="4867276"/>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0" y="6182380"/>
            <a:ext cx="9144000" cy="523220"/>
          </a:xfrm>
          <a:prstGeom prst="rect">
            <a:avLst/>
          </a:prstGeom>
          <a:noFill/>
        </p:spPr>
        <p:txBody>
          <a:bodyPr wrap="square" rtlCol="0">
            <a:spAutoFit/>
          </a:bodyPr>
          <a:lstStyle/>
          <a:p>
            <a:pPr algn="ctr"/>
            <a:r>
              <a:rPr lang="en-US" sz="2800" b="1" dirty="0" smtClean="0"/>
              <a:t>2012 USA Electricity Generation by Primary Fuel Source</a:t>
            </a:r>
            <a:endParaRPr lang="en-US" sz="2800" b="1" dirty="0"/>
          </a:p>
        </p:txBody>
      </p:sp>
      <p:sp>
        <p:nvSpPr>
          <p:cNvPr id="8" name="Cloud Callout 7"/>
          <p:cNvSpPr/>
          <p:nvPr/>
        </p:nvSpPr>
        <p:spPr>
          <a:xfrm>
            <a:off x="304800" y="4419600"/>
            <a:ext cx="1676400" cy="1371600"/>
          </a:xfrm>
          <a:prstGeom prst="cloudCallout">
            <a:avLst>
              <a:gd name="adj1" fmla="val 94257"/>
              <a:gd name="adj2" fmla="val -281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rPr>
              <a:t>Wow!</a:t>
            </a:r>
            <a:endParaRPr lang="en-US" sz="2800" b="1" dirty="0">
              <a:solidFill>
                <a:srgbClr val="FF0000"/>
              </a:solidFill>
            </a:endParaRPr>
          </a:p>
        </p:txBody>
      </p:sp>
      <p:sp>
        <p:nvSpPr>
          <p:cNvPr id="3" name="Title 2"/>
          <p:cNvSpPr>
            <a:spLocks noGrp="1"/>
          </p:cNvSpPr>
          <p:nvPr>
            <p:ph type="title"/>
          </p:nvPr>
        </p:nvSpPr>
        <p:spPr>
          <a:xfrm>
            <a:off x="685800" y="76200"/>
            <a:ext cx="7772400" cy="1143000"/>
          </a:xfrm>
        </p:spPr>
        <p:txBody>
          <a:bodyPr/>
          <a:lstStyle/>
          <a:p>
            <a:r>
              <a:rPr lang="en-US" sz="2800" b="1" dirty="0" smtClean="0">
                <a:latin typeface="Comic Sans MS" panose="030F0702030302020204" pitchFamily="66" charset="0"/>
              </a:rPr>
              <a:t>Why not make dual-use of emerging gas pipeline rights-of-way to transport electricity via HTSC cables?</a:t>
            </a:r>
            <a:endParaRPr lang="en-US" sz="2800" b="1" dirty="0">
              <a:latin typeface="Comic Sans MS" panose="030F0702030302020204" pitchFamily="66" charset="0"/>
            </a:endParaRPr>
          </a:p>
        </p:txBody>
      </p:sp>
      <p:sp>
        <p:nvSpPr>
          <p:cNvPr id="7" name="TextBox 6"/>
          <p:cNvSpPr txBox="1"/>
          <p:nvPr/>
        </p:nvSpPr>
        <p:spPr>
          <a:xfrm>
            <a:off x="6705600" y="2133600"/>
            <a:ext cx="2362200" cy="923330"/>
          </a:xfrm>
          <a:prstGeom prst="rect">
            <a:avLst/>
          </a:prstGeom>
          <a:noFill/>
        </p:spPr>
        <p:txBody>
          <a:bodyPr wrap="square" rtlCol="0">
            <a:spAutoFit/>
          </a:bodyPr>
          <a:lstStyle/>
          <a:p>
            <a:r>
              <a:rPr lang="en-US" b="1" dirty="0" smtClean="0">
                <a:latin typeface="Comic Sans MS" panose="030F0702030302020204" pitchFamily="66" charset="0"/>
              </a:rPr>
              <a:t>“Fraternal Twins,”</a:t>
            </a:r>
          </a:p>
          <a:p>
            <a:r>
              <a:rPr lang="en-US" b="1" dirty="0" smtClean="0">
                <a:latin typeface="Comic Sans MS" panose="030F0702030302020204" pitchFamily="66" charset="0"/>
              </a:rPr>
              <a:t>Smart Grid News</a:t>
            </a:r>
          </a:p>
          <a:p>
            <a:r>
              <a:rPr lang="en-US" b="1" dirty="0" smtClean="0">
                <a:latin typeface="Comic Sans MS" panose="030F0702030302020204" pitchFamily="66" charset="0"/>
              </a:rPr>
              <a:t>16 April 2013</a:t>
            </a:r>
            <a:endParaRPr lang="en-US" b="1" dirty="0">
              <a:latin typeface="Comic Sans MS" panose="030F0702030302020204" pitchFamily="66" charset="0"/>
            </a:endParaRPr>
          </a:p>
        </p:txBody>
      </p:sp>
    </p:spTree>
    <p:extLst>
      <p:ext uri="{BB962C8B-B14F-4D97-AF65-F5344CB8AC3E}">
        <p14:creationId xmlns:p14="http://schemas.microsoft.com/office/powerpoint/2010/main" val="607040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r>
              <a:rPr lang="en-US" sz="4000" dirty="0" smtClean="0">
                <a:latin typeface="Comic Sans MS" panose="030F0702030302020204" pitchFamily="66" charset="0"/>
              </a:rPr>
              <a:t>Well...Let’s Have a Look!</a:t>
            </a:r>
            <a:endParaRPr lang="en-US" sz="4000" dirty="0">
              <a:latin typeface="Comic Sans MS" panose="030F0702030302020204" pitchFamily="66" charset="0"/>
            </a:endParaRPr>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2575" y="1219200"/>
            <a:ext cx="5991225" cy="447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066800" y="5867400"/>
            <a:ext cx="7010400" cy="584775"/>
          </a:xfrm>
          <a:prstGeom prst="rect">
            <a:avLst/>
          </a:prstGeom>
          <a:noFill/>
        </p:spPr>
        <p:txBody>
          <a:bodyPr wrap="square" rtlCol="0">
            <a:spAutoFit/>
          </a:bodyPr>
          <a:lstStyle/>
          <a:p>
            <a:pPr algn="ctr"/>
            <a:r>
              <a:rPr lang="en-US" sz="3200" b="1" dirty="0" smtClean="0"/>
              <a:t>TVA Study...2001</a:t>
            </a:r>
            <a:endParaRPr lang="en-US" sz="3200" b="1" dirty="0"/>
          </a:p>
        </p:txBody>
      </p:sp>
    </p:spTree>
    <p:extLst>
      <p:ext uri="{BB962C8B-B14F-4D97-AF65-F5344CB8AC3E}">
        <p14:creationId xmlns:p14="http://schemas.microsoft.com/office/powerpoint/2010/main" val="99464261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AULMI~1\AppData\Local\Temp\scl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1" y="1295402"/>
            <a:ext cx="6794499" cy="502049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PAULMI~1\AppData\Local\Temp\scl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0877" y="381001"/>
            <a:ext cx="2071969" cy="3104344"/>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a:xfrm>
            <a:off x="2438400" y="2667000"/>
            <a:ext cx="152400" cy="152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7194932" y="685800"/>
            <a:ext cx="152400" cy="152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p:cNvCxnSpPr>
            <a:endCxn id="2" idx="6"/>
          </p:cNvCxnSpPr>
          <p:nvPr/>
        </p:nvCxnSpPr>
        <p:spPr>
          <a:xfrm flipH="1">
            <a:off x="2590800" y="838200"/>
            <a:ext cx="4680332" cy="19050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 name="Title 4"/>
          <p:cNvSpPr>
            <a:spLocks noGrp="1"/>
          </p:cNvSpPr>
          <p:nvPr>
            <p:ph type="title"/>
          </p:nvPr>
        </p:nvSpPr>
        <p:spPr>
          <a:xfrm>
            <a:off x="152400" y="339821"/>
            <a:ext cx="6248400" cy="498379"/>
          </a:xfrm>
        </p:spPr>
        <p:txBody>
          <a:bodyPr>
            <a:noAutofit/>
          </a:bodyPr>
          <a:lstStyle/>
          <a:p>
            <a:r>
              <a:rPr lang="en-US" sz="2400" b="1" dirty="0" smtClean="0">
                <a:latin typeface="Comic Sans MS" panose="030F0702030302020204" pitchFamily="66" charset="0"/>
              </a:rPr>
              <a:t>Does “Keystone XL” Provide a “Compelling Opportunity” to </a:t>
            </a:r>
            <a:br>
              <a:rPr lang="en-US" sz="2400" b="1" dirty="0" smtClean="0">
                <a:latin typeface="Comic Sans MS" panose="030F0702030302020204" pitchFamily="66" charset="0"/>
              </a:rPr>
            </a:br>
            <a:r>
              <a:rPr lang="en-US" sz="2400" b="1" dirty="0" smtClean="0">
                <a:latin typeface="Comic Sans MS" panose="030F0702030302020204" pitchFamily="66" charset="0"/>
              </a:rPr>
              <a:t>“Raise  Our Fraternal Twins?”</a:t>
            </a:r>
            <a:endParaRPr lang="en-US" sz="2400" b="1" dirty="0"/>
          </a:p>
        </p:txBody>
      </p:sp>
      <p:sp>
        <p:nvSpPr>
          <p:cNvPr id="3" name="TextBox 2"/>
          <p:cNvSpPr txBox="1"/>
          <p:nvPr/>
        </p:nvSpPr>
        <p:spPr>
          <a:xfrm>
            <a:off x="6858000" y="3805650"/>
            <a:ext cx="2286000" cy="2308324"/>
          </a:xfrm>
          <a:prstGeom prst="rect">
            <a:avLst/>
          </a:prstGeom>
          <a:noFill/>
        </p:spPr>
        <p:txBody>
          <a:bodyPr wrap="square" rtlCol="0">
            <a:spAutoFit/>
          </a:bodyPr>
          <a:lstStyle/>
          <a:p>
            <a:r>
              <a:rPr lang="en-US" sz="1600" b="1" dirty="0" smtClean="0">
                <a:latin typeface="Comic Sans MS" panose="030F0702030302020204" pitchFamily="66" charset="0"/>
              </a:rPr>
              <a:t>Let’s encourage DOE to enlist EPRI, GTI, EIPC, INGAA,...in a collaboration to conduct an “engineering economy” study focused on the dual-use ROW concept.</a:t>
            </a:r>
            <a:endParaRPr lang="en-US" sz="1600" b="1" dirty="0">
              <a:latin typeface="Comic Sans MS" panose="030F0702030302020204" pitchFamily="66" charset="0"/>
            </a:endParaRPr>
          </a:p>
        </p:txBody>
      </p:sp>
    </p:spTree>
    <p:extLst>
      <p:ext uri="{BB962C8B-B14F-4D97-AF65-F5344CB8AC3E}">
        <p14:creationId xmlns:p14="http://schemas.microsoft.com/office/powerpoint/2010/main" val="205568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5" descr="Mackenzie Valley Proposed Pipeline Route 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686" y="1358585"/>
            <a:ext cx="6785951" cy="5347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286000" y="381000"/>
            <a:ext cx="4694972" cy="523220"/>
          </a:xfrm>
          <a:prstGeom prst="rect">
            <a:avLst/>
          </a:prstGeom>
          <a:noFill/>
        </p:spPr>
        <p:txBody>
          <a:bodyPr wrap="square" rtlCol="0">
            <a:spAutoFit/>
          </a:bodyPr>
          <a:lstStyle/>
          <a:p>
            <a:pPr algn="ctr"/>
            <a:r>
              <a:rPr lang="en-US" sz="2800" b="1" dirty="0" smtClean="0">
                <a:latin typeface="Comic Sans MS" panose="030F0702030302020204" pitchFamily="66" charset="0"/>
              </a:rPr>
              <a:t>...and in the long term...</a:t>
            </a:r>
            <a:endParaRPr lang="en-US" sz="2800" b="1" dirty="0">
              <a:latin typeface="Comic Sans MS" panose="030F0702030302020204" pitchFamily="66" charset="0"/>
            </a:endParaRPr>
          </a:p>
        </p:txBody>
      </p:sp>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88696"/>
            <a:ext cx="1828800" cy="921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80972" y="105050"/>
            <a:ext cx="1705828" cy="905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3"/>
          <p:cNvSpPr txBox="1">
            <a:spLocks noChangeArrowheads="1"/>
          </p:cNvSpPr>
          <p:nvPr/>
        </p:nvSpPr>
        <p:spPr bwMode="auto">
          <a:xfrm>
            <a:off x="4784025" y="1295400"/>
            <a:ext cx="4283775" cy="307777"/>
          </a:xfrm>
          <a:prstGeom prst="rect">
            <a:avLst/>
          </a:prstGeom>
          <a:solidFill>
            <a:schemeClr val="bg1"/>
          </a:solidFill>
          <a:ln>
            <a:noFill/>
          </a:ln>
        </p:spPr>
        <p:txBody>
          <a:bodyPr wrap="square">
            <a:spAutoFit/>
          </a:bodyPr>
          <a:lstStyle>
            <a:lvl1pPr eaLnBrk="0" hangingPunct="0">
              <a:spcBef>
                <a:spcPct val="20000"/>
              </a:spcBef>
              <a:buChar char="•"/>
              <a:defRPr sz="3200">
                <a:solidFill>
                  <a:schemeClr val="tx1"/>
                </a:solidFill>
                <a:latin typeface="Comic Sans MS" pitchFamily="66" charset="0"/>
                <a:cs typeface="Arial" charset="0"/>
              </a:defRPr>
            </a:lvl1pPr>
            <a:lvl2pPr marL="742950" indent="-285750" eaLnBrk="0" hangingPunct="0">
              <a:spcBef>
                <a:spcPct val="20000"/>
              </a:spcBef>
              <a:buChar char="–"/>
              <a:defRPr sz="2800">
                <a:solidFill>
                  <a:schemeClr val="tx1"/>
                </a:solidFill>
                <a:latin typeface="Comic Sans MS" pitchFamily="66" charset="0"/>
                <a:cs typeface="Arial" charset="0"/>
              </a:defRPr>
            </a:lvl2pPr>
            <a:lvl3pPr marL="1143000" indent="-228600" eaLnBrk="0" hangingPunct="0">
              <a:spcBef>
                <a:spcPct val="20000"/>
              </a:spcBef>
              <a:buChar char="•"/>
              <a:defRPr sz="2400">
                <a:solidFill>
                  <a:schemeClr val="tx1"/>
                </a:solidFill>
                <a:latin typeface="Comic Sans MS" pitchFamily="66" charset="0"/>
                <a:cs typeface="Arial" charset="0"/>
              </a:defRPr>
            </a:lvl3pPr>
            <a:lvl4pPr marL="1600200" indent="-228600" eaLnBrk="0" hangingPunct="0">
              <a:spcBef>
                <a:spcPct val="20000"/>
              </a:spcBef>
              <a:buChar char="–"/>
              <a:defRPr sz="2000">
                <a:solidFill>
                  <a:schemeClr val="tx1"/>
                </a:solidFill>
                <a:latin typeface="Comic Sans MS" pitchFamily="66" charset="0"/>
                <a:cs typeface="Arial" charset="0"/>
              </a:defRPr>
            </a:lvl4pPr>
            <a:lvl5pPr marL="2057400" indent="-228600" eaLnBrk="0" hangingPunct="0">
              <a:spcBef>
                <a:spcPct val="20000"/>
              </a:spcBef>
              <a:buChar char="»"/>
              <a:defRPr sz="2000">
                <a:solidFill>
                  <a:schemeClr val="tx1"/>
                </a:solidFill>
                <a:latin typeface="Comic Sans MS" pitchFamily="66" charset="0"/>
                <a:cs typeface="Arial" charset="0"/>
              </a:defRPr>
            </a:lvl5pPr>
            <a:lvl6pPr marL="2514600" indent="-228600" eaLnBrk="0" fontAlgn="base" hangingPunct="0">
              <a:spcBef>
                <a:spcPct val="20000"/>
              </a:spcBef>
              <a:spcAft>
                <a:spcPct val="0"/>
              </a:spcAft>
              <a:buChar char="»"/>
              <a:defRPr sz="2000">
                <a:solidFill>
                  <a:schemeClr val="tx1"/>
                </a:solidFill>
                <a:latin typeface="Comic Sans MS" pitchFamily="66" charset="0"/>
                <a:cs typeface="Arial" charset="0"/>
              </a:defRPr>
            </a:lvl6pPr>
            <a:lvl7pPr marL="2971800" indent="-228600" eaLnBrk="0" fontAlgn="base" hangingPunct="0">
              <a:spcBef>
                <a:spcPct val="20000"/>
              </a:spcBef>
              <a:spcAft>
                <a:spcPct val="0"/>
              </a:spcAft>
              <a:buChar char="»"/>
              <a:defRPr sz="2000">
                <a:solidFill>
                  <a:schemeClr val="tx1"/>
                </a:solidFill>
                <a:latin typeface="Comic Sans MS" pitchFamily="66" charset="0"/>
                <a:cs typeface="Arial" charset="0"/>
              </a:defRPr>
            </a:lvl7pPr>
            <a:lvl8pPr marL="3429000" indent="-228600" eaLnBrk="0" fontAlgn="base" hangingPunct="0">
              <a:spcBef>
                <a:spcPct val="20000"/>
              </a:spcBef>
              <a:spcAft>
                <a:spcPct val="0"/>
              </a:spcAft>
              <a:buChar char="»"/>
              <a:defRPr sz="2000">
                <a:solidFill>
                  <a:schemeClr val="tx1"/>
                </a:solidFill>
                <a:latin typeface="Comic Sans MS" pitchFamily="66" charset="0"/>
                <a:cs typeface="Arial" charset="0"/>
              </a:defRPr>
            </a:lvl8pPr>
            <a:lvl9pPr marL="3886200" indent="-228600" eaLnBrk="0" fontAlgn="base" hangingPunct="0">
              <a:spcBef>
                <a:spcPct val="20000"/>
              </a:spcBef>
              <a:spcAft>
                <a:spcPct val="0"/>
              </a:spcAft>
              <a:buChar char="»"/>
              <a:defRPr sz="2000">
                <a:solidFill>
                  <a:schemeClr val="tx1"/>
                </a:solidFill>
                <a:latin typeface="Comic Sans MS" pitchFamily="66"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400" b="0" i="0" u="none" strike="noStrike" kern="0" cap="none" spc="0" normalizeH="0" baseline="0" noProof="0" dirty="0" smtClean="0">
                <a:ln>
                  <a:noFill/>
                </a:ln>
                <a:solidFill>
                  <a:srgbClr val="000000"/>
                </a:solidFill>
                <a:effectLst/>
                <a:uLnTx/>
                <a:uFillTx/>
                <a:latin typeface="Comic Sans MS" pitchFamily="66" charset="0"/>
                <a:cs typeface="Arial" charset="0"/>
              </a:rPr>
              <a:t>Electricity Conversion Assumptions</a:t>
            </a:r>
          </a:p>
        </p:txBody>
      </p:sp>
      <p:graphicFrame>
        <p:nvGraphicFramePr>
          <p:cNvPr id="7" name="Group 50"/>
          <p:cNvGraphicFramePr>
            <a:graphicFrameLocks noGrp="1"/>
          </p:cNvGraphicFramePr>
          <p:nvPr>
            <p:extLst>
              <p:ext uri="{D42A27DB-BD31-4B8C-83A1-F6EECF244321}">
                <p14:modId xmlns:p14="http://schemas.microsoft.com/office/powerpoint/2010/main" val="2864660489"/>
              </p:ext>
            </p:extLst>
          </p:nvPr>
        </p:nvGraphicFramePr>
        <p:xfrm>
          <a:off x="5074844" y="1668571"/>
          <a:ext cx="3733800" cy="1763406"/>
        </p:xfrm>
        <a:graphic>
          <a:graphicData uri="http://schemas.openxmlformats.org/drawingml/2006/table">
            <a:tbl>
              <a:tblPr/>
              <a:tblGrid>
                <a:gridCol w="1866900"/>
                <a:gridCol w="1866900"/>
              </a:tblGrid>
              <a:tr h="124818">
                <a:tc>
                  <a:txBody>
                    <a:bodyPr/>
                    <a:lstStyle>
                      <a:lvl1pPr marL="0" algn="l" defTabSz="914400" rtl="0" eaLnBrk="1" latinLnBrk="0" hangingPunct="1">
                        <a:defRPr sz="1800" kern="1200">
                          <a:solidFill>
                            <a:schemeClr val="tx1"/>
                          </a:solidFill>
                          <a:latin typeface="Comic Sans MS"/>
                          <a:ea typeface=""/>
                          <a:cs typeface="Arial"/>
                        </a:defRPr>
                      </a:lvl1pPr>
                      <a:lvl2pPr marL="457200" algn="l" defTabSz="914400" rtl="0" eaLnBrk="1" latinLnBrk="0" hangingPunct="1">
                        <a:defRPr sz="1800" kern="1200">
                          <a:solidFill>
                            <a:schemeClr val="tx1"/>
                          </a:solidFill>
                          <a:latin typeface="Comic Sans MS"/>
                          <a:ea typeface=""/>
                          <a:cs typeface="Arial"/>
                        </a:defRPr>
                      </a:lvl2pPr>
                      <a:lvl3pPr marL="914400" algn="l" defTabSz="914400" rtl="0" eaLnBrk="1" latinLnBrk="0" hangingPunct="1">
                        <a:defRPr sz="1800" kern="1200">
                          <a:solidFill>
                            <a:schemeClr val="tx1"/>
                          </a:solidFill>
                          <a:latin typeface="Comic Sans MS"/>
                          <a:ea typeface=""/>
                          <a:cs typeface="Arial"/>
                        </a:defRPr>
                      </a:lvl3pPr>
                      <a:lvl4pPr marL="1371600" algn="l" defTabSz="914400" rtl="0" eaLnBrk="1" latinLnBrk="0" hangingPunct="1">
                        <a:defRPr sz="1800" kern="1200">
                          <a:solidFill>
                            <a:schemeClr val="tx1"/>
                          </a:solidFill>
                          <a:latin typeface="Comic Sans MS"/>
                          <a:ea typeface=""/>
                          <a:cs typeface="Arial"/>
                        </a:defRPr>
                      </a:lvl4pPr>
                      <a:lvl5pPr marL="1828800" algn="l" defTabSz="914400" rtl="0" eaLnBrk="1" latinLnBrk="0" hangingPunct="1">
                        <a:defRPr sz="1800" kern="1200">
                          <a:solidFill>
                            <a:schemeClr val="tx1"/>
                          </a:solidFill>
                          <a:latin typeface="Comic Sans MS"/>
                          <a:ea typeface=""/>
                          <a:cs typeface="Arial"/>
                        </a:defRPr>
                      </a:lvl5pPr>
                      <a:lvl6pPr marL="2286000" algn="l" defTabSz="914400" rtl="0" eaLnBrk="1" latinLnBrk="0" hangingPunct="1">
                        <a:defRPr sz="1800" kern="1200">
                          <a:solidFill>
                            <a:schemeClr val="tx1"/>
                          </a:solidFill>
                          <a:latin typeface="Comic Sans MS"/>
                          <a:ea typeface=""/>
                          <a:cs typeface="Arial"/>
                        </a:defRPr>
                      </a:lvl6pPr>
                      <a:lvl7pPr marL="2743200" algn="l" defTabSz="914400" rtl="0" eaLnBrk="1" latinLnBrk="0" hangingPunct="1">
                        <a:defRPr sz="1800" kern="1200">
                          <a:solidFill>
                            <a:schemeClr val="tx1"/>
                          </a:solidFill>
                          <a:latin typeface="Comic Sans MS"/>
                          <a:ea typeface=""/>
                          <a:cs typeface="Arial"/>
                        </a:defRPr>
                      </a:lvl7pPr>
                      <a:lvl8pPr marL="3200400" algn="l" defTabSz="914400" rtl="0" eaLnBrk="1" latinLnBrk="0" hangingPunct="1">
                        <a:defRPr sz="1800" kern="1200">
                          <a:solidFill>
                            <a:schemeClr val="tx1"/>
                          </a:solidFill>
                          <a:latin typeface="Comic Sans MS"/>
                          <a:ea typeface=""/>
                          <a:cs typeface="Arial"/>
                        </a:defRPr>
                      </a:lvl8pPr>
                      <a:lvl9pPr marL="3657600" algn="l" defTabSz="914400" rtl="0" eaLnBrk="1" latinLnBrk="0" hangingPunct="1">
                        <a:defRPr sz="1800" kern="1200">
                          <a:solidFill>
                            <a:schemeClr val="tx1"/>
                          </a:solidFill>
                          <a:latin typeface="Comic Sans MS"/>
                          <a:ea typeface=""/>
                          <a:cs typeface="Arial"/>
                        </a:defRPr>
                      </a:lvl9pPr>
                    </a:lstStyle>
                    <a:p>
                      <a:pPr marL="0" marR="0" lvl="0" indent="0" algn="l" defTabSz="914400" rtl="0" eaLnBrk="1" fontAlgn="base" latinLnBrk="0" hangingPunct="1">
                        <a:lnSpc>
                          <a:spcPct val="95000"/>
                        </a:lnSpc>
                        <a:spcBef>
                          <a:spcPct val="25000"/>
                        </a:spcBef>
                        <a:spcAft>
                          <a:spcPct val="25000"/>
                        </a:spcAft>
                        <a:buClrTx/>
                        <a:buSzTx/>
                        <a:buFontTx/>
                        <a:buNone/>
                        <a:tabLst/>
                      </a:pPr>
                      <a:r>
                        <a:rPr kumimoji="0" lang="en-US" sz="1100" b="0" i="0" u="none" strike="noStrike" cap="none" normalizeH="0" baseline="0" dirty="0" smtClean="0">
                          <a:ln>
                            <a:noFill/>
                          </a:ln>
                          <a:solidFill>
                            <a:srgbClr val="454545"/>
                          </a:solidFill>
                          <a:effectLst/>
                          <a:latin typeface="Arial" charset="0"/>
                        </a:rPr>
                        <a:t>Wellhead Power Capacity</a:t>
                      </a:r>
                    </a:p>
                  </a:txBody>
                  <a:tcPr marT="45735" marB="45735"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914400" rtl="0" eaLnBrk="1" latinLnBrk="0" hangingPunct="1">
                        <a:defRPr sz="1800" kern="1200">
                          <a:solidFill>
                            <a:schemeClr val="tx1"/>
                          </a:solidFill>
                          <a:latin typeface="Comic Sans MS"/>
                          <a:ea typeface=""/>
                          <a:cs typeface="Arial"/>
                        </a:defRPr>
                      </a:lvl1pPr>
                      <a:lvl2pPr marL="457200" algn="l" defTabSz="914400" rtl="0" eaLnBrk="1" latinLnBrk="0" hangingPunct="1">
                        <a:defRPr sz="1800" kern="1200">
                          <a:solidFill>
                            <a:schemeClr val="tx1"/>
                          </a:solidFill>
                          <a:latin typeface="Comic Sans MS"/>
                          <a:ea typeface=""/>
                          <a:cs typeface="Arial"/>
                        </a:defRPr>
                      </a:lvl2pPr>
                      <a:lvl3pPr marL="914400" algn="l" defTabSz="914400" rtl="0" eaLnBrk="1" latinLnBrk="0" hangingPunct="1">
                        <a:defRPr sz="1800" kern="1200">
                          <a:solidFill>
                            <a:schemeClr val="tx1"/>
                          </a:solidFill>
                          <a:latin typeface="Comic Sans MS"/>
                          <a:ea typeface=""/>
                          <a:cs typeface="Arial"/>
                        </a:defRPr>
                      </a:lvl3pPr>
                      <a:lvl4pPr marL="1371600" algn="l" defTabSz="914400" rtl="0" eaLnBrk="1" latinLnBrk="0" hangingPunct="1">
                        <a:defRPr sz="1800" kern="1200">
                          <a:solidFill>
                            <a:schemeClr val="tx1"/>
                          </a:solidFill>
                          <a:latin typeface="Comic Sans MS"/>
                          <a:ea typeface=""/>
                          <a:cs typeface="Arial"/>
                        </a:defRPr>
                      </a:lvl4pPr>
                      <a:lvl5pPr marL="1828800" algn="l" defTabSz="914400" rtl="0" eaLnBrk="1" latinLnBrk="0" hangingPunct="1">
                        <a:defRPr sz="1800" kern="1200">
                          <a:solidFill>
                            <a:schemeClr val="tx1"/>
                          </a:solidFill>
                          <a:latin typeface="Comic Sans MS"/>
                          <a:ea typeface=""/>
                          <a:cs typeface="Arial"/>
                        </a:defRPr>
                      </a:lvl5pPr>
                      <a:lvl6pPr marL="2286000" algn="l" defTabSz="914400" rtl="0" eaLnBrk="1" latinLnBrk="0" hangingPunct="1">
                        <a:defRPr sz="1800" kern="1200">
                          <a:solidFill>
                            <a:schemeClr val="tx1"/>
                          </a:solidFill>
                          <a:latin typeface="Comic Sans MS"/>
                          <a:ea typeface=""/>
                          <a:cs typeface="Arial"/>
                        </a:defRPr>
                      </a:lvl6pPr>
                      <a:lvl7pPr marL="2743200" algn="l" defTabSz="914400" rtl="0" eaLnBrk="1" latinLnBrk="0" hangingPunct="1">
                        <a:defRPr sz="1800" kern="1200">
                          <a:solidFill>
                            <a:schemeClr val="tx1"/>
                          </a:solidFill>
                          <a:latin typeface="Comic Sans MS"/>
                          <a:ea typeface=""/>
                          <a:cs typeface="Arial"/>
                        </a:defRPr>
                      </a:lvl7pPr>
                      <a:lvl8pPr marL="3200400" algn="l" defTabSz="914400" rtl="0" eaLnBrk="1" latinLnBrk="0" hangingPunct="1">
                        <a:defRPr sz="1800" kern="1200">
                          <a:solidFill>
                            <a:schemeClr val="tx1"/>
                          </a:solidFill>
                          <a:latin typeface="Comic Sans MS"/>
                          <a:ea typeface=""/>
                          <a:cs typeface="Arial"/>
                        </a:defRPr>
                      </a:lvl8pPr>
                      <a:lvl9pPr marL="3657600" algn="l" defTabSz="914400" rtl="0" eaLnBrk="1" latinLnBrk="0" hangingPunct="1">
                        <a:defRPr sz="1800" kern="1200">
                          <a:solidFill>
                            <a:schemeClr val="tx1"/>
                          </a:solidFill>
                          <a:latin typeface="Comic Sans MS"/>
                          <a:ea typeface=""/>
                          <a:cs typeface="Arial"/>
                        </a:defRPr>
                      </a:lvl9pPr>
                    </a:lstStyle>
                    <a:p>
                      <a:pPr marL="0" marR="0" lvl="0" indent="0" algn="l" defTabSz="914400" rtl="0" eaLnBrk="1" fontAlgn="base" latinLnBrk="0" hangingPunct="1">
                        <a:lnSpc>
                          <a:spcPct val="95000"/>
                        </a:lnSpc>
                        <a:spcBef>
                          <a:spcPct val="25000"/>
                        </a:spcBef>
                        <a:spcAft>
                          <a:spcPct val="25000"/>
                        </a:spcAft>
                        <a:buClrTx/>
                        <a:buSzTx/>
                        <a:buFontTx/>
                        <a:buNone/>
                        <a:tabLst/>
                      </a:pPr>
                      <a:r>
                        <a:rPr kumimoji="0" lang="en-US" sz="1100" b="0" i="0" u="none" strike="noStrike" cap="none" normalizeH="0" baseline="0" smtClean="0">
                          <a:ln>
                            <a:noFill/>
                          </a:ln>
                          <a:solidFill>
                            <a:srgbClr val="454545"/>
                          </a:solidFill>
                          <a:effectLst/>
                          <a:latin typeface="Arial" charset="0"/>
                        </a:rPr>
                        <a:t>18 GW (HHV)</a:t>
                      </a:r>
                    </a:p>
                  </a:txBody>
                  <a:tcPr marT="45735" marB="45735"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37074">
                <a:tc>
                  <a:txBody>
                    <a:bodyPr/>
                    <a:lstStyle>
                      <a:lvl1pPr marL="0" algn="l" defTabSz="914400" rtl="0" eaLnBrk="1" latinLnBrk="0" hangingPunct="1">
                        <a:defRPr sz="1800" kern="1200">
                          <a:solidFill>
                            <a:schemeClr val="tx1"/>
                          </a:solidFill>
                          <a:latin typeface="Comic Sans MS"/>
                          <a:ea typeface=""/>
                          <a:cs typeface="Arial"/>
                        </a:defRPr>
                      </a:lvl1pPr>
                      <a:lvl2pPr marL="457200" algn="l" defTabSz="914400" rtl="0" eaLnBrk="1" latinLnBrk="0" hangingPunct="1">
                        <a:defRPr sz="1800" kern="1200">
                          <a:solidFill>
                            <a:schemeClr val="tx1"/>
                          </a:solidFill>
                          <a:latin typeface="Comic Sans MS"/>
                          <a:ea typeface=""/>
                          <a:cs typeface="Arial"/>
                        </a:defRPr>
                      </a:lvl2pPr>
                      <a:lvl3pPr marL="914400" algn="l" defTabSz="914400" rtl="0" eaLnBrk="1" latinLnBrk="0" hangingPunct="1">
                        <a:defRPr sz="1800" kern="1200">
                          <a:solidFill>
                            <a:schemeClr val="tx1"/>
                          </a:solidFill>
                          <a:latin typeface="Comic Sans MS"/>
                          <a:ea typeface=""/>
                          <a:cs typeface="Arial"/>
                        </a:defRPr>
                      </a:lvl3pPr>
                      <a:lvl4pPr marL="1371600" algn="l" defTabSz="914400" rtl="0" eaLnBrk="1" latinLnBrk="0" hangingPunct="1">
                        <a:defRPr sz="1800" kern="1200">
                          <a:solidFill>
                            <a:schemeClr val="tx1"/>
                          </a:solidFill>
                          <a:latin typeface="Comic Sans MS"/>
                          <a:ea typeface=""/>
                          <a:cs typeface="Arial"/>
                        </a:defRPr>
                      </a:lvl4pPr>
                      <a:lvl5pPr marL="1828800" algn="l" defTabSz="914400" rtl="0" eaLnBrk="1" latinLnBrk="0" hangingPunct="1">
                        <a:defRPr sz="1800" kern="1200">
                          <a:solidFill>
                            <a:schemeClr val="tx1"/>
                          </a:solidFill>
                          <a:latin typeface="Comic Sans MS"/>
                          <a:ea typeface=""/>
                          <a:cs typeface="Arial"/>
                        </a:defRPr>
                      </a:lvl5pPr>
                      <a:lvl6pPr marL="2286000" algn="l" defTabSz="914400" rtl="0" eaLnBrk="1" latinLnBrk="0" hangingPunct="1">
                        <a:defRPr sz="1800" kern="1200">
                          <a:solidFill>
                            <a:schemeClr val="tx1"/>
                          </a:solidFill>
                          <a:latin typeface="Comic Sans MS"/>
                          <a:ea typeface=""/>
                          <a:cs typeface="Arial"/>
                        </a:defRPr>
                      </a:lvl6pPr>
                      <a:lvl7pPr marL="2743200" algn="l" defTabSz="914400" rtl="0" eaLnBrk="1" latinLnBrk="0" hangingPunct="1">
                        <a:defRPr sz="1800" kern="1200">
                          <a:solidFill>
                            <a:schemeClr val="tx1"/>
                          </a:solidFill>
                          <a:latin typeface="Comic Sans MS"/>
                          <a:ea typeface=""/>
                          <a:cs typeface="Arial"/>
                        </a:defRPr>
                      </a:lvl7pPr>
                      <a:lvl8pPr marL="3200400" algn="l" defTabSz="914400" rtl="0" eaLnBrk="1" latinLnBrk="0" hangingPunct="1">
                        <a:defRPr sz="1800" kern="1200">
                          <a:solidFill>
                            <a:schemeClr val="tx1"/>
                          </a:solidFill>
                          <a:latin typeface="Comic Sans MS"/>
                          <a:ea typeface=""/>
                          <a:cs typeface="Arial"/>
                        </a:defRPr>
                      </a:lvl8pPr>
                      <a:lvl9pPr marL="3657600" algn="l" defTabSz="914400" rtl="0" eaLnBrk="1" latinLnBrk="0" hangingPunct="1">
                        <a:defRPr sz="1800" kern="1200">
                          <a:solidFill>
                            <a:schemeClr val="tx1"/>
                          </a:solidFill>
                          <a:latin typeface="Comic Sans MS"/>
                          <a:ea typeface=""/>
                          <a:cs typeface="Arial"/>
                        </a:defRPr>
                      </a:lvl9pPr>
                    </a:lstStyle>
                    <a:p>
                      <a:pPr marL="0" marR="0" lvl="0" indent="0" algn="l" defTabSz="914400" rtl="0" eaLnBrk="1" fontAlgn="base" latinLnBrk="0" hangingPunct="1">
                        <a:lnSpc>
                          <a:spcPct val="95000"/>
                        </a:lnSpc>
                        <a:spcBef>
                          <a:spcPct val="25000"/>
                        </a:spcBef>
                        <a:spcAft>
                          <a:spcPct val="25000"/>
                        </a:spcAft>
                        <a:buClrTx/>
                        <a:buSzTx/>
                        <a:buFontTx/>
                        <a:buNone/>
                        <a:tabLst/>
                      </a:pPr>
                      <a:r>
                        <a:rPr kumimoji="0" lang="en-US" sz="1100" b="0" i="0" u="none" strike="noStrike" cap="none" normalizeH="0" baseline="0" dirty="0" smtClean="0">
                          <a:ln>
                            <a:noFill/>
                          </a:ln>
                          <a:solidFill>
                            <a:srgbClr val="454545"/>
                          </a:solidFill>
                          <a:effectLst/>
                          <a:latin typeface="Arial" charset="0"/>
                        </a:rPr>
                        <a:t>Fraction Making Electricity</a:t>
                      </a:r>
                    </a:p>
                  </a:txBody>
                  <a:tcPr marT="45735" marB="45735"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914400" rtl="0" eaLnBrk="1" latinLnBrk="0" hangingPunct="1">
                        <a:defRPr sz="1800" kern="1200">
                          <a:solidFill>
                            <a:schemeClr val="tx1"/>
                          </a:solidFill>
                          <a:latin typeface="Comic Sans MS"/>
                          <a:ea typeface=""/>
                          <a:cs typeface="Arial"/>
                        </a:defRPr>
                      </a:lvl1pPr>
                      <a:lvl2pPr marL="457200" algn="l" defTabSz="914400" rtl="0" eaLnBrk="1" latinLnBrk="0" hangingPunct="1">
                        <a:defRPr sz="1800" kern="1200">
                          <a:solidFill>
                            <a:schemeClr val="tx1"/>
                          </a:solidFill>
                          <a:latin typeface="Comic Sans MS"/>
                          <a:ea typeface=""/>
                          <a:cs typeface="Arial"/>
                        </a:defRPr>
                      </a:lvl2pPr>
                      <a:lvl3pPr marL="914400" algn="l" defTabSz="914400" rtl="0" eaLnBrk="1" latinLnBrk="0" hangingPunct="1">
                        <a:defRPr sz="1800" kern="1200">
                          <a:solidFill>
                            <a:schemeClr val="tx1"/>
                          </a:solidFill>
                          <a:latin typeface="Comic Sans MS"/>
                          <a:ea typeface=""/>
                          <a:cs typeface="Arial"/>
                        </a:defRPr>
                      </a:lvl3pPr>
                      <a:lvl4pPr marL="1371600" algn="l" defTabSz="914400" rtl="0" eaLnBrk="1" latinLnBrk="0" hangingPunct="1">
                        <a:defRPr sz="1800" kern="1200">
                          <a:solidFill>
                            <a:schemeClr val="tx1"/>
                          </a:solidFill>
                          <a:latin typeface="Comic Sans MS"/>
                          <a:ea typeface=""/>
                          <a:cs typeface="Arial"/>
                        </a:defRPr>
                      </a:lvl4pPr>
                      <a:lvl5pPr marL="1828800" algn="l" defTabSz="914400" rtl="0" eaLnBrk="1" latinLnBrk="0" hangingPunct="1">
                        <a:defRPr sz="1800" kern="1200">
                          <a:solidFill>
                            <a:schemeClr val="tx1"/>
                          </a:solidFill>
                          <a:latin typeface="Comic Sans MS"/>
                          <a:ea typeface=""/>
                          <a:cs typeface="Arial"/>
                        </a:defRPr>
                      </a:lvl5pPr>
                      <a:lvl6pPr marL="2286000" algn="l" defTabSz="914400" rtl="0" eaLnBrk="1" latinLnBrk="0" hangingPunct="1">
                        <a:defRPr sz="1800" kern="1200">
                          <a:solidFill>
                            <a:schemeClr val="tx1"/>
                          </a:solidFill>
                          <a:latin typeface="Comic Sans MS"/>
                          <a:ea typeface=""/>
                          <a:cs typeface="Arial"/>
                        </a:defRPr>
                      </a:lvl6pPr>
                      <a:lvl7pPr marL="2743200" algn="l" defTabSz="914400" rtl="0" eaLnBrk="1" latinLnBrk="0" hangingPunct="1">
                        <a:defRPr sz="1800" kern="1200">
                          <a:solidFill>
                            <a:schemeClr val="tx1"/>
                          </a:solidFill>
                          <a:latin typeface="Comic Sans MS"/>
                          <a:ea typeface=""/>
                          <a:cs typeface="Arial"/>
                        </a:defRPr>
                      </a:lvl7pPr>
                      <a:lvl8pPr marL="3200400" algn="l" defTabSz="914400" rtl="0" eaLnBrk="1" latinLnBrk="0" hangingPunct="1">
                        <a:defRPr sz="1800" kern="1200">
                          <a:solidFill>
                            <a:schemeClr val="tx1"/>
                          </a:solidFill>
                          <a:latin typeface="Comic Sans MS"/>
                          <a:ea typeface=""/>
                          <a:cs typeface="Arial"/>
                        </a:defRPr>
                      </a:lvl8pPr>
                      <a:lvl9pPr marL="3657600" algn="l" defTabSz="914400" rtl="0" eaLnBrk="1" latinLnBrk="0" hangingPunct="1">
                        <a:defRPr sz="1800" kern="1200">
                          <a:solidFill>
                            <a:schemeClr val="tx1"/>
                          </a:solidFill>
                          <a:latin typeface="Comic Sans MS"/>
                          <a:ea typeface=""/>
                          <a:cs typeface="Arial"/>
                        </a:defRPr>
                      </a:lvl9pPr>
                    </a:lstStyle>
                    <a:p>
                      <a:pPr marL="0" marR="0" lvl="0" indent="0" algn="l" defTabSz="914400" rtl="0" eaLnBrk="1" fontAlgn="base" latinLnBrk="0" hangingPunct="1">
                        <a:lnSpc>
                          <a:spcPct val="95000"/>
                        </a:lnSpc>
                        <a:spcBef>
                          <a:spcPct val="25000"/>
                        </a:spcBef>
                        <a:spcAft>
                          <a:spcPct val="25000"/>
                        </a:spcAft>
                        <a:buClrTx/>
                        <a:buSzTx/>
                        <a:buFontTx/>
                        <a:buNone/>
                        <a:tabLst/>
                      </a:pPr>
                      <a:r>
                        <a:rPr kumimoji="0" lang="en-US" sz="1100" b="0" i="0" u="none" strike="noStrike" cap="none" normalizeH="0" baseline="0" dirty="0" smtClean="0">
                          <a:ln>
                            <a:noFill/>
                          </a:ln>
                          <a:solidFill>
                            <a:srgbClr val="454545"/>
                          </a:solidFill>
                          <a:effectLst/>
                          <a:latin typeface="Arial" charset="0"/>
                        </a:rPr>
                        <a:t>33%</a:t>
                      </a:r>
                    </a:p>
                  </a:txBody>
                  <a:tcPr marT="45735" marB="45735"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37074">
                <a:tc>
                  <a:txBody>
                    <a:bodyPr/>
                    <a:lstStyle>
                      <a:lvl1pPr marL="0" algn="l" defTabSz="914400" rtl="0" eaLnBrk="1" latinLnBrk="0" hangingPunct="1">
                        <a:defRPr sz="1800" kern="1200">
                          <a:solidFill>
                            <a:schemeClr val="tx1"/>
                          </a:solidFill>
                          <a:latin typeface="Comic Sans MS"/>
                          <a:ea typeface=""/>
                          <a:cs typeface="Arial"/>
                        </a:defRPr>
                      </a:lvl1pPr>
                      <a:lvl2pPr marL="457200" algn="l" defTabSz="914400" rtl="0" eaLnBrk="1" latinLnBrk="0" hangingPunct="1">
                        <a:defRPr sz="1800" kern="1200">
                          <a:solidFill>
                            <a:schemeClr val="tx1"/>
                          </a:solidFill>
                          <a:latin typeface="Comic Sans MS"/>
                          <a:ea typeface=""/>
                          <a:cs typeface="Arial"/>
                        </a:defRPr>
                      </a:lvl2pPr>
                      <a:lvl3pPr marL="914400" algn="l" defTabSz="914400" rtl="0" eaLnBrk="1" latinLnBrk="0" hangingPunct="1">
                        <a:defRPr sz="1800" kern="1200">
                          <a:solidFill>
                            <a:schemeClr val="tx1"/>
                          </a:solidFill>
                          <a:latin typeface="Comic Sans MS"/>
                          <a:ea typeface=""/>
                          <a:cs typeface="Arial"/>
                        </a:defRPr>
                      </a:lvl3pPr>
                      <a:lvl4pPr marL="1371600" algn="l" defTabSz="914400" rtl="0" eaLnBrk="1" latinLnBrk="0" hangingPunct="1">
                        <a:defRPr sz="1800" kern="1200">
                          <a:solidFill>
                            <a:schemeClr val="tx1"/>
                          </a:solidFill>
                          <a:latin typeface="Comic Sans MS"/>
                          <a:ea typeface=""/>
                          <a:cs typeface="Arial"/>
                        </a:defRPr>
                      </a:lvl4pPr>
                      <a:lvl5pPr marL="1828800" algn="l" defTabSz="914400" rtl="0" eaLnBrk="1" latinLnBrk="0" hangingPunct="1">
                        <a:defRPr sz="1800" kern="1200">
                          <a:solidFill>
                            <a:schemeClr val="tx1"/>
                          </a:solidFill>
                          <a:latin typeface="Comic Sans MS"/>
                          <a:ea typeface=""/>
                          <a:cs typeface="Arial"/>
                        </a:defRPr>
                      </a:lvl5pPr>
                      <a:lvl6pPr marL="2286000" algn="l" defTabSz="914400" rtl="0" eaLnBrk="1" latinLnBrk="0" hangingPunct="1">
                        <a:defRPr sz="1800" kern="1200">
                          <a:solidFill>
                            <a:schemeClr val="tx1"/>
                          </a:solidFill>
                          <a:latin typeface="Comic Sans MS"/>
                          <a:ea typeface=""/>
                          <a:cs typeface="Arial"/>
                        </a:defRPr>
                      </a:lvl6pPr>
                      <a:lvl7pPr marL="2743200" algn="l" defTabSz="914400" rtl="0" eaLnBrk="1" latinLnBrk="0" hangingPunct="1">
                        <a:defRPr sz="1800" kern="1200">
                          <a:solidFill>
                            <a:schemeClr val="tx1"/>
                          </a:solidFill>
                          <a:latin typeface="Comic Sans MS"/>
                          <a:ea typeface=""/>
                          <a:cs typeface="Arial"/>
                        </a:defRPr>
                      </a:lvl7pPr>
                      <a:lvl8pPr marL="3200400" algn="l" defTabSz="914400" rtl="0" eaLnBrk="1" latinLnBrk="0" hangingPunct="1">
                        <a:defRPr sz="1800" kern="1200">
                          <a:solidFill>
                            <a:schemeClr val="tx1"/>
                          </a:solidFill>
                          <a:latin typeface="Comic Sans MS"/>
                          <a:ea typeface=""/>
                          <a:cs typeface="Arial"/>
                        </a:defRPr>
                      </a:lvl8pPr>
                      <a:lvl9pPr marL="3657600" algn="l" defTabSz="914400" rtl="0" eaLnBrk="1" latinLnBrk="0" hangingPunct="1">
                        <a:defRPr sz="1800" kern="1200">
                          <a:solidFill>
                            <a:schemeClr val="tx1"/>
                          </a:solidFill>
                          <a:latin typeface="Comic Sans MS"/>
                          <a:ea typeface=""/>
                          <a:cs typeface="Arial"/>
                        </a:defRPr>
                      </a:lvl9pPr>
                    </a:lstStyle>
                    <a:p>
                      <a:pPr marL="0" marR="0" lvl="0" indent="0" algn="l" defTabSz="914400" rtl="0" eaLnBrk="1" fontAlgn="base" latinLnBrk="0" hangingPunct="1">
                        <a:lnSpc>
                          <a:spcPct val="95000"/>
                        </a:lnSpc>
                        <a:spcBef>
                          <a:spcPct val="25000"/>
                        </a:spcBef>
                        <a:spcAft>
                          <a:spcPct val="25000"/>
                        </a:spcAft>
                        <a:buClrTx/>
                        <a:buSzTx/>
                        <a:buFontTx/>
                        <a:buNone/>
                        <a:tabLst/>
                      </a:pPr>
                      <a:r>
                        <a:rPr kumimoji="0" lang="en-US" sz="1100" b="0" i="0" u="none" strike="noStrike" cap="none" normalizeH="0" baseline="0" dirty="0" smtClean="0">
                          <a:ln>
                            <a:noFill/>
                          </a:ln>
                          <a:solidFill>
                            <a:srgbClr val="454545"/>
                          </a:solidFill>
                          <a:effectLst/>
                          <a:latin typeface="Arial" charset="0"/>
                        </a:rPr>
                        <a:t>Thermal Power Consumed</a:t>
                      </a:r>
                    </a:p>
                  </a:txBody>
                  <a:tcPr marT="45735" marB="45735"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914400" rtl="0" eaLnBrk="1" latinLnBrk="0" hangingPunct="1">
                        <a:defRPr sz="1800" kern="1200">
                          <a:solidFill>
                            <a:schemeClr val="tx1"/>
                          </a:solidFill>
                          <a:latin typeface="Comic Sans MS"/>
                          <a:ea typeface=""/>
                          <a:cs typeface="Arial"/>
                        </a:defRPr>
                      </a:lvl1pPr>
                      <a:lvl2pPr marL="457200" algn="l" defTabSz="914400" rtl="0" eaLnBrk="1" latinLnBrk="0" hangingPunct="1">
                        <a:defRPr sz="1800" kern="1200">
                          <a:solidFill>
                            <a:schemeClr val="tx1"/>
                          </a:solidFill>
                          <a:latin typeface="Comic Sans MS"/>
                          <a:ea typeface=""/>
                          <a:cs typeface="Arial"/>
                        </a:defRPr>
                      </a:lvl2pPr>
                      <a:lvl3pPr marL="914400" algn="l" defTabSz="914400" rtl="0" eaLnBrk="1" latinLnBrk="0" hangingPunct="1">
                        <a:defRPr sz="1800" kern="1200">
                          <a:solidFill>
                            <a:schemeClr val="tx1"/>
                          </a:solidFill>
                          <a:latin typeface="Comic Sans MS"/>
                          <a:ea typeface=""/>
                          <a:cs typeface="Arial"/>
                        </a:defRPr>
                      </a:lvl3pPr>
                      <a:lvl4pPr marL="1371600" algn="l" defTabSz="914400" rtl="0" eaLnBrk="1" latinLnBrk="0" hangingPunct="1">
                        <a:defRPr sz="1800" kern="1200">
                          <a:solidFill>
                            <a:schemeClr val="tx1"/>
                          </a:solidFill>
                          <a:latin typeface="Comic Sans MS"/>
                          <a:ea typeface=""/>
                          <a:cs typeface="Arial"/>
                        </a:defRPr>
                      </a:lvl4pPr>
                      <a:lvl5pPr marL="1828800" algn="l" defTabSz="914400" rtl="0" eaLnBrk="1" latinLnBrk="0" hangingPunct="1">
                        <a:defRPr sz="1800" kern="1200">
                          <a:solidFill>
                            <a:schemeClr val="tx1"/>
                          </a:solidFill>
                          <a:latin typeface="Comic Sans MS"/>
                          <a:ea typeface=""/>
                          <a:cs typeface="Arial"/>
                        </a:defRPr>
                      </a:lvl5pPr>
                      <a:lvl6pPr marL="2286000" algn="l" defTabSz="914400" rtl="0" eaLnBrk="1" latinLnBrk="0" hangingPunct="1">
                        <a:defRPr sz="1800" kern="1200">
                          <a:solidFill>
                            <a:schemeClr val="tx1"/>
                          </a:solidFill>
                          <a:latin typeface="Comic Sans MS"/>
                          <a:ea typeface=""/>
                          <a:cs typeface="Arial"/>
                        </a:defRPr>
                      </a:lvl6pPr>
                      <a:lvl7pPr marL="2743200" algn="l" defTabSz="914400" rtl="0" eaLnBrk="1" latinLnBrk="0" hangingPunct="1">
                        <a:defRPr sz="1800" kern="1200">
                          <a:solidFill>
                            <a:schemeClr val="tx1"/>
                          </a:solidFill>
                          <a:latin typeface="Comic Sans MS"/>
                          <a:ea typeface=""/>
                          <a:cs typeface="Arial"/>
                        </a:defRPr>
                      </a:lvl7pPr>
                      <a:lvl8pPr marL="3200400" algn="l" defTabSz="914400" rtl="0" eaLnBrk="1" latinLnBrk="0" hangingPunct="1">
                        <a:defRPr sz="1800" kern="1200">
                          <a:solidFill>
                            <a:schemeClr val="tx1"/>
                          </a:solidFill>
                          <a:latin typeface="Comic Sans MS"/>
                          <a:ea typeface=""/>
                          <a:cs typeface="Arial"/>
                        </a:defRPr>
                      </a:lvl8pPr>
                      <a:lvl9pPr marL="3657600" algn="l" defTabSz="914400" rtl="0" eaLnBrk="1" latinLnBrk="0" hangingPunct="1">
                        <a:defRPr sz="1800" kern="1200">
                          <a:solidFill>
                            <a:schemeClr val="tx1"/>
                          </a:solidFill>
                          <a:latin typeface="Comic Sans MS"/>
                          <a:ea typeface=""/>
                          <a:cs typeface="Arial"/>
                        </a:defRPr>
                      </a:lvl9pPr>
                    </a:lstStyle>
                    <a:p>
                      <a:pPr marL="0" marR="0" lvl="0" indent="0" algn="l" defTabSz="914400" rtl="0" eaLnBrk="1" fontAlgn="base" latinLnBrk="0" hangingPunct="1">
                        <a:lnSpc>
                          <a:spcPct val="95000"/>
                        </a:lnSpc>
                        <a:spcBef>
                          <a:spcPct val="25000"/>
                        </a:spcBef>
                        <a:spcAft>
                          <a:spcPct val="25000"/>
                        </a:spcAft>
                        <a:buClrTx/>
                        <a:buSzTx/>
                        <a:buFontTx/>
                        <a:buNone/>
                        <a:tabLst/>
                      </a:pPr>
                      <a:r>
                        <a:rPr kumimoji="0" lang="en-US" sz="1100" b="0" i="0" u="none" strike="noStrike" cap="none" normalizeH="0" baseline="0" dirty="0" smtClean="0">
                          <a:ln>
                            <a:noFill/>
                          </a:ln>
                          <a:solidFill>
                            <a:srgbClr val="454545"/>
                          </a:solidFill>
                          <a:effectLst/>
                          <a:latin typeface="Arial" charset="0"/>
                        </a:rPr>
                        <a:t>6 GW (HHV)</a:t>
                      </a:r>
                    </a:p>
                  </a:txBody>
                  <a:tcPr marT="45735" marB="45735"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196326">
                <a:tc>
                  <a:txBody>
                    <a:bodyPr/>
                    <a:lstStyle>
                      <a:lvl1pPr marL="0" algn="l" defTabSz="914400" rtl="0" eaLnBrk="1" latinLnBrk="0" hangingPunct="1">
                        <a:defRPr sz="1800" kern="1200">
                          <a:solidFill>
                            <a:schemeClr val="tx1"/>
                          </a:solidFill>
                          <a:latin typeface="Comic Sans MS"/>
                          <a:ea typeface=""/>
                          <a:cs typeface="Arial"/>
                        </a:defRPr>
                      </a:lvl1pPr>
                      <a:lvl2pPr marL="457200" algn="l" defTabSz="914400" rtl="0" eaLnBrk="1" latinLnBrk="0" hangingPunct="1">
                        <a:defRPr sz="1800" kern="1200">
                          <a:solidFill>
                            <a:schemeClr val="tx1"/>
                          </a:solidFill>
                          <a:latin typeface="Comic Sans MS"/>
                          <a:ea typeface=""/>
                          <a:cs typeface="Arial"/>
                        </a:defRPr>
                      </a:lvl2pPr>
                      <a:lvl3pPr marL="914400" algn="l" defTabSz="914400" rtl="0" eaLnBrk="1" latinLnBrk="0" hangingPunct="1">
                        <a:defRPr sz="1800" kern="1200">
                          <a:solidFill>
                            <a:schemeClr val="tx1"/>
                          </a:solidFill>
                          <a:latin typeface="Comic Sans MS"/>
                          <a:ea typeface=""/>
                          <a:cs typeface="Arial"/>
                        </a:defRPr>
                      </a:lvl3pPr>
                      <a:lvl4pPr marL="1371600" algn="l" defTabSz="914400" rtl="0" eaLnBrk="1" latinLnBrk="0" hangingPunct="1">
                        <a:defRPr sz="1800" kern="1200">
                          <a:solidFill>
                            <a:schemeClr val="tx1"/>
                          </a:solidFill>
                          <a:latin typeface="Comic Sans MS"/>
                          <a:ea typeface=""/>
                          <a:cs typeface="Arial"/>
                        </a:defRPr>
                      </a:lvl4pPr>
                      <a:lvl5pPr marL="1828800" algn="l" defTabSz="914400" rtl="0" eaLnBrk="1" latinLnBrk="0" hangingPunct="1">
                        <a:defRPr sz="1800" kern="1200">
                          <a:solidFill>
                            <a:schemeClr val="tx1"/>
                          </a:solidFill>
                          <a:latin typeface="Comic Sans MS"/>
                          <a:ea typeface=""/>
                          <a:cs typeface="Arial"/>
                        </a:defRPr>
                      </a:lvl5pPr>
                      <a:lvl6pPr marL="2286000" algn="l" defTabSz="914400" rtl="0" eaLnBrk="1" latinLnBrk="0" hangingPunct="1">
                        <a:defRPr sz="1800" kern="1200">
                          <a:solidFill>
                            <a:schemeClr val="tx1"/>
                          </a:solidFill>
                          <a:latin typeface="Comic Sans MS"/>
                          <a:ea typeface=""/>
                          <a:cs typeface="Arial"/>
                        </a:defRPr>
                      </a:lvl6pPr>
                      <a:lvl7pPr marL="2743200" algn="l" defTabSz="914400" rtl="0" eaLnBrk="1" latinLnBrk="0" hangingPunct="1">
                        <a:defRPr sz="1800" kern="1200">
                          <a:solidFill>
                            <a:schemeClr val="tx1"/>
                          </a:solidFill>
                          <a:latin typeface="Comic Sans MS"/>
                          <a:ea typeface=""/>
                          <a:cs typeface="Arial"/>
                        </a:defRPr>
                      </a:lvl7pPr>
                      <a:lvl8pPr marL="3200400" algn="l" defTabSz="914400" rtl="0" eaLnBrk="1" latinLnBrk="0" hangingPunct="1">
                        <a:defRPr sz="1800" kern="1200">
                          <a:solidFill>
                            <a:schemeClr val="tx1"/>
                          </a:solidFill>
                          <a:latin typeface="Comic Sans MS"/>
                          <a:ea typeface=""/>
                          <a:cs typeface="Arial"/>
                        </a:defRPr>
                      </a:lvl8pPr>
                      <a:lvl9pPr marL="3657600" algn="l" defTabSz="914400" rtl="0" eaLnBrk="1" latinLnBrk="0" hangingPunct="1">
                        <a:defRPr sz="1800" kern="1200">
                          <a:solidFill>
                            <a:schemeClr val="tx1"/>
                          </a:solidFill>
                          <a:latin typeface="Comic Sans MS"/>
                          <a:ea typeface=""/>
                          <a:cs typeface="Arial"/>
                        </a:defRPr>
                      </a:lvl9pPr>
                    </a:lstStyle>
                    <a:p>
                      <a:pPr marL="0" marR="0" lvl="0" indent="0" algn="l" defTabSz="914400" rtl="0" eaLnBrk="1" fontAlgn="base" latinLnBrk="0" hangingPunct="1">
                        <a:lnSpc>
                          <a:spcPct val="95000"/>
                        </a:lnSpc>
                        <a:spcBef>
                          <a:spcPct val="25000"/>
                        </a:spcBef>
                        <a:spcAft>
                          <a:spcPct val="25000"/>
                        </a:spcAft>
                        <a:buClrTx/>
                        <a:buSzTx/>
                        <a:buFontTx/>
                        <a:buNone/>
                        <a:tabLst/>
                      </a:pPr>
                      <a:r>
                        <a:rPr kumimoji="0" lang="en-US" sz="1100" b="0" i="0" u="none" strike="noStrike" cap="none" normalizeH="0" baseline="0" dirty="0" smtClean="0">
                          <a:ln>
                            <a:noFill/>
                          </a:ln>
                          <a:solidFill>
                            <a:srgbClr val="454545"/>
                          </a:solidFill>
                          <a:effectLst/>
                          <a:latin typeface="Arial" charset="0"/>
                        </a:rPr>
                        <a:t>Left to Transmit as LNG</a:t>
                      </a:r>
                    </a:p>
                  </a:txBody>
                  <a:tcPr marT="45735" marB="45735"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914400" rtl="0" eaLnBrk="1" latinLnBrk="0" hangingPunct="1">
                        <a:defRPr sz="1800" kern="1200">
                          <a:solidFill>
                            <a:schemeClr val="tx1"/>
                          </a:solidFill>
                          <a:latin typeface="Comic Sans MS"/>
                          <a:ea typeface=""/>
                          <a:cs typeface="Arial"/>
                        </a:defRPr>
                      </a:lvl1pPr>
                      <a:lvl2pPr marL="457200" algn="l" defTabSz="914400" rtl="0" eaLnBrk="1" latinLnBrk="0" hangingPunct="1">
                        <a:defRPr sz="1800" kern="1200">
                          <a:solidFill>
                            <a:schemeClr val="tx1"/>
                          </a:solidFill>
                          <a:latin typeface="Comic Sans MS"/>
                          <a:ea typeface=""/>
                          <a:cs typeface="Arial"/>
                        </a:defRPr>
                      </a:lvl2pPr>
                      <a:lvl3pPr marL="914400" algn="l" defTabSz="914400" rtl="0" eaLnBrk="1" latinLnBrk="0" hangingPunct="1">
                        <a:defRPr sz="1800" kern="1200">
                          <a:solidFill>
                            <a:schemeClr val="tx1"/>
                          </a:solidFill>
                          <a:latin typeface="Comic Sans MS"/>
                          <a:ea typeface=""/>
                          <a:cs typeface="Arial"/>
                        </a:defRPr>
                      </a:lvl3pPr>
                      <a:lvl4pPr marL="1371600" algn="l" defTabSz="914400" rtl="0" eaLnBrk="1" latinLnBrk="0" hangingPunct="1">
                        <a:defRPr sz="1800" kern="1200">
                          <a:solidFill>
                            <a:schemeClr val="tx1"/>
                          </a:solidFill>
                          <a:latin typeface="Comic Sans MS"/>
                          <a:ea typeface=""/>
                          <a:cs typeface="Arial"/>
                        </a:defRPr>
                      </a:lvl4pPr>
                      <a:lvl5pPr marL="1828800" algn="l" defTabSz="914400" rtl="0" eaLnBrk="1" latinLnBrk="0" hangingPunct="1">
                        <a:defRPr sz="1800" kern="1200">
                          <a:solidFill>
                            <a:schemeClr val="tx1"/>
                          </a:solidFill>
                          <a:latin typeface="Comic Sans MS"/>
                          <a:ea typeface=""/>
                          <a:cs typeface="Arial"/>
                        </a:defRPr>
                      </a:lvl5pPr>
                      <a:lvl6pPr marL="2286000" algn="l" defTabSz="914400" rtl="0" eaLnBrk="1" latinLnBrk="0" hangingPunct="1">
                        <a:defRPr sz="1800" kern="1200">
                          <a:solidFill>
                            <a:schemeClr val="tx1"/>
                          </a:solidFill>
                          <a:latin typeface="Comic Sans MS"/>
                          <a:ea typeface=""/>
                          <a:cs typeface="Arial"/>
                        </a:defRPr>
                      </a:lvl6pPr>
                      <a:lvl7pPr marL="2743200" algn="l" defTabSz="914400" rtl="0" eaLnBrk="1" latinLnBrk="0" hangingPunct="1">
                        <a:defRPr sz="1800" kern="1200">
                          <a:solidFill>
                            <a:schemeClr val="tx1"/>
                          </a:solidFill>
                          <a:latin typeface="Comic Sans MS"/>
                          <a:ea typeface=""/>
                          <a:cs typeface="Arial"/>
                        </a:defRPr>
                      </a:lvl7pPr>
                      <a:lvl8pPr marL="3200400" algn="l" defTabSz="914400" rtl="0" eaLnBrk="1" latinLnBrk="0" hangingPunct="1">
                        <a:defRPr sz="1800" kern="1200">
                          <a:solidFill>
                            <a:schemeClr val="tx1"/>
                          </a:solidFill>
                          <a:latin typeface="Comic Sans MS"/>
                          <a:ea typeface=""/>
                          <a:cs typeface="Arial"/>
                        </a:defRPr>
                      </a:lvl8pPr>
                      <a:lvl9pPr marL="3657600" algn="l" defTabSz="914400" rtl="0" eaLnBrk="1" latinLnBrk="0" hangingPunct="1">
                        <a:defRPr sz="1800" kern="1200">
                          <a:solidFill>
                            <a:schemeClr val="tx1"/>
                          </a:solidFill>
                          <a:latin typeface="Comic Sans MS"/>
                          <a:ea typeface=""/>
                          <a:cs typeface="Arial"/>
                        </a:defRPr>
                      </a:lvl9pPr>
                    </a:lstStyle>
                    <a:p>
                      <a:pPr marL="0" marR="0" lvl="0" indent="0" algn="l" defTabSz="914400" rtl="0" eaLnBrk="1" fontAlgn="base" latinLnBrk="0" hangingPunct="1">
                        <a:lnSpc>
                          <a:spcPct val="95000"/>
                        </a:lnSpc>
                        <a:spcBef>
                          <a:spcPct val="25000"/>
                        </a:spcBef>
                        <a:spcAft>
                          <a:spcPct val="25000"/>
                        </a:spcAft>
                        <a:buClrTx/>
                        <a:buSzTx/>
                        <a:buFontTx/>
                        <a:buNone/>
                        <a:tabLst/>
                      </a:pPr>
                      <a:r>
                        <a:rPr kumimoji="0" lang="en-US" sz="1100" b="0" i="0" u="none" strike="noStrike" cap="none" normalizeH="0" baseline="0" dirty="0" smtClean="0">
                          <a:ln>
                            <a:noFill/>
                          </a:ln>
                          <a:solidFill>
                            <a:srgbClr val="454545"/>
                          </a:solidFill>
                          <a:effectLst/>
                          <a:latin typeface="Arial" charset="0"/>
                        </a:rPr>
                        <a:t>12 GW (HHV)</a:t>
                      </a:r>
                    </a:p>
                  </a:txBody>
                  <a:tcPr marT="45735" marB="45735"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196326">
                <a:tc>
                  <a:txBody>
                    <a:bodyPr/>
                    <a:lstStyle>
                      <a:lvl1pPr marL="0" algn="l" defTabSz="914400" rtl="0" eaLnBrk="1" latinLnBrk="0" hangingPunct="1">
                        <a:defRPr sz="1800" kern="1200">
                          <a:solidFill>
                            <a:schemeClr val="tx1"/>
                          </a:solidFill>
                          <a:latin typeface="Comic Sans MS"/>
                          <a:ea typeface=""/>
                          <a:cs typeface="Arial"/>
                        </a:defRPr>
                      </a:lvl1pPr>
                      <a:lvl2pPr marL="457200" algn="l" defTabSz="914400" rtl="0" eaLnBrk="1" latinLnBrk="0" hangingPunct="1">
                        <a:defRPr sz="1800" kern="1200">
                          <a:solidFill>
                            <a:schemeClr val="tx1"/>
                          </a:solidFill>
                          <a:latin typeface="Comic Sans MS"/>
                          <a:ea typeface=""/>
                          <a:cs typeface="Arial"/>
                        </a:defRPr>
                      </a:lvl2pPr>
                      <a:lvl3pPr marL="914400" algn="l" defTabSz="914400" rtl="0" eaLnBrk="1" latinLnBrk="0" hangingPunct="1">
                        <a:defRPr sz="1800" kern="1200">
                          <a:solidFill>
                            <a:schemeClr val="tx1"/>
                          </a:solidFill>
                          <a:latin typeface="Comic Sans MS"/>
                          <a:ea typeface=""/>
                          <a:cs typeface="Arial"/>
                        </a:defRPr>
                      </a:lvl3pPr>
                      <a:lvl4pPr marL="1371600" algn="l" defTabSz="914400" rtl="0" eaLnBrk="1" latinLnBrk="0" hangingPunct="1">
                        <a:defRPr sz="1800" kern="1200">
                          <a:solidFill>
                            <a:schemeClr val="tx1"/>
                          </a:solidFill>
                          <a:latin typeface="Comic Sans MS"/>
                          <a:ea typeface=""/>
                          <a:cs typeface="Arial"/>
                        </a:defRPr>
                      </a:lvl4pPr>
                      <a:lvl5pPr marL="1828800" algn="l" defTabSz="914400" rtl="0" eaLnBrk="1" latinLnBrk="0" hangingPunct="1">
                        <a:defRPr sz="1800" kern="1200">
                          <a:solidFill>
                            <a:schemeClr val="tx1"/>
                          </a:solidFill>
                          <a:latin typeface="Comic Sans MS"/>
                          <a:ea typeface=""/>
                          <a:cs typeface="Arial"/>
                        </a:defRPr>
                      </a:lvl5pPr>
                      <a:lvl6pPr marL="2286000" algn="l" defTabSz="914400" rtl="0" eaLnBrk="1" latinLnBrk="0" hangingPunct="1">
                        <a:defRPr sz="1800" kern="1200">
                          <a:solidFill>
                            <a:schemeClr val="tx1"/>
                          </a:solidFill>
                          <a:latin typeface="Comic Sans MS"/>
                          <a:ea typeface=""/>
                          <a:cs typeface="Arial"/>
                        </a:defRPr>
                      </a:lvl6pPr>
                      <a:lvl7pPr marL="2743200" algn="l" defTabSz="914400" rtl="0" eaLnBrk="1" latinLnBrk="0" hangingPunct="1">
                        <a:defRPr sz="1800" kern="1200">
                          <a:solidFill>
                            <a:schemeClr val="tx1"/>
                          </a:solidFill>
                          <a:latin typeface="Comic Sans MS"/>
                          <a:ea typeface=""/>
                          <a:cs typeface="Arial"/>
                        </a:defRPr>
                      </a:lvl7pPr>
                      <a:lvl8pPr marL="3200400" algn="l" defTabSz="914400" rtl="0" eaLnBrk="1" latinLnBrk="0" hangingPunct="1">
                        <a:defRPr sz="1800" kern="1200">
                          <a:solidFill>
                            <a:schemeClr val="tx1"/>
                          </a:solidFill>
                          <a:latin typeface="Comic Sans MS"/>
                          <a:ea typeface=""/>
                          <a:cs typeface="Arial"/>
                        </a:defRPr>
                      </a:lvl8pPr>
                      <a:lvl9pPr marL="3657600" algn="l" defTabSz="914400" rtl="0" eaLnBrk="1" latinLnBrk="0" hangingPunct="1">
                        <a:defRPr sz="1800" kern="1200">
                          <a:solidFill>
                            <a:schemeClr val="tx1"/>
                          </a:solidFill>
                          <a:latin typeface="Comic Sans MS"/>
                          <a:ea typeface=""/>
                          <a:cs typeface="Arial"/>
                        </a:defRPr>
                      </a:lvl9pPr>
                    </a:lstStyle>
                    <a:p>
                      <a:pPr marL="0" marR="0" lvl="0" indent="0" algn="l" defTabSz="914400" rtl="0" eaLnBrk="1" fontAlgn="base" latinLnBrk="0" hangingPunct="1">
                        <a:lnSpc>
                          <a:spcPct val="95000"/>
                        </a:lnSpc>
                        <a:spcBef>
                          <a:spcPct val="25000"/>
                        </a:spcBef>
                        <a:spcAft>
                          <a:spcPct val="25000"/>
                        </a:spcAft>
                        <a:buClrTx/>
                        <a:buSzTx/>
                        <a:buFontTx/>
                        <a:buNone/>
                        <a:tabLst/>
                      </a:pPr>
                      <a:r>
                        <a:rPr kumimoji="0" lang="en-US" sz="1100" b="0" i="0" u="none" strike="noStrike" cap="none" normalizeH="0" baseline="0" dirty="0" smtClean="0">
                          <a:ln>
                            <a:noFill/>
                          </a:ln>
                          <a:solidFill>
                            <a:srgbClr val="454545"/>
                          </a:solidFill>
                          <a:effectLst/>
                          <a:latin typeface="Arial" charset="0"/>
                        </a:rPr>
                        <a:t>CCGT Efficiency</a:t>
                      </a:r>
                    </a:p>
                  </a:txBody>
                  <a:tcPr marT="45735" marB="45735"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914400" rtl="0" eaLnBrk="1" latinLnBrk="0" hangingPunct="1">
                        <a:defRPr sz="1800" kern="1200">
                          <a:solidFill>
                            <a:schemeClr val="tx1"/>
                          </a:solidFill>
                          <a:latin typeface="Comic Sans MS"/>
                          <a:ea typeface=""/>
                          <a:cs typeface="Arial"/>
                        </a:defRPr>
                      </a:lvl1pPr>
                      <a:lvl2pPr marL="457200" algn="l" defTabSz="914400" rtl="0" eaLnBrk="1" latinLnBrk="0" hangingPunct="1">
                        <a:defRPr sz="1800" kern="1200">
                          <a:solidFill>
                            <a:schemeClr val="tx1"/>
                          </a:solidFill>
                          <a:latin typeface="Comic Sans MS"/>
                          <a:ea typeface=""/>
                          <a:cs typeface="Arial"/>
                        </a:defRPr>
                      </a:lvl2pPr>
                      <a:lvl3pPr marL="914400" algn="l" defTabSz="914400" rtl="0" eaLnBrk="1" latinLnBrk="0" hangingPunct="1">
                        <a:defRPr sz="1800" kern="1200">
                          <a:solidFill>
                            <a:schemeClr val="tx1"/>
                          </a:solidFill>
                          <a:latin typeface="Comic Sans MS"/>
                          <a:ea typeface=""/>
                          <a:cs typeface="Arial"/>
                        </a:defRPr>
                      </a:lvl3pPr>
                      <a:lvl4pPr marL="1371600" algn="l" defTabSz="914400" rtl="0" eaLnBrk="1" latinLnBrk="0" hangingPunct="1">
                        <a:defRPr sz="1800" kern="1200">
                          <a:solidFill>
                            <a:schemeClr val="tx1"/>
                          </a:solidFill>
                          <a:latin typeface="Comic Sans MS"/>
                          <a:ea typeface=""/>
                          <a:cs typeface="Arial"/>
                        </a:defRPr>
                      </a:lvl4pPr>
                      <a:lvl5pPr marL="1828800" algn="l" defTabSz="914400" rtl="0" eaLnBrk="1" latinLnBrk="0" hangingPunct="1">
                        <a:defRPr sz="1800" kern="1200">
                          <a:solidFill>
                            <a:schemeClr val="tx1"/>
                          </a:solidFill>
                          <a:latin typeface="Comic Sans MS"/>
                          <a:ea typeface=""/>
                          <a:cs typeface="Arial"/>
                        </a:defRPr>
                      </a:lvl5pPr>
                      <a:lvl6pPr marL="2286000" algn="l" defTabSz="914400" rtl="0" eaLnBrk="1" latinLnBrk="0" hangingPunct="1">
                        <a:defRPr sz="1800" kern="1200">
                          <a:solidFill>
                            <a:schemeClr val="tx1"/>
                          </a:solidFill>
                          <a:latin typeface="Comic Sans MS"/>
                          <a:ea typeface=""/>
                          <a:cs typeface="Arial"/>
                        </a:defRPr>
                      </a:lvl6pPr>
                      <a:lvl7pPr marL="2743200" algn="l" defTabSz="914400" rtl="0" eaLnBrk="1" latinLnBrk="0" hangingPunct="1">
                        <a:defRPr sz="1800" kern="1200">
                          <a:solidFill>
                            <a:schemeClr val="tx1"/>
                          </a:solidFill>
                          <a:latin typeface="Comic Sans MS"/>
                          <a:ea typeface=""/>
                          <a:cs typeface="Arial"/>
                        </a:defRPr>
                      </a:lvl7pPr>
                      <a:lvl8pPr marL="3200400" algn="l" defTabSz="914400" rtl="0" eaLnBrk="1" latinLnBrk="0" hangingPunct="1">
                        <a:defRPr sz="1800" kern="1200">
                          <a:solidFill>
                            <a:schemeClr val="tx1"/>
                          </a:solidFill>
                          <a:latin typeface="Comic Sans MS"/>
                          <a:ea typeface=""/>
                          <a:cs typeface="Arial"/>
                        </a:defRPr>
                      </a:lvl8pPr>
                      <a:lvl9pPr marL="3657600" algn="l" defTabSz="914400" rtl="0" eaLnBrk="1" latinLnBrk="0" hangingPunct="1">
                        <a:defRPr sz="1800" kern="1200">
                          <a:solidFill>
                            <a:schemeClr val="tx1"/>
                          </a:solidFill>
                          <a:latin typeface="Comic Sans MS"/>
                          <a:ea typeface=""/>
                          <a:cs typeface="Arial"/>
                        </a:defRPr>
                      </a:lvl9pPr>
                    </a:lstStyle>
                    <a:p>
                      <a:pPr marL="0" marR="0" lvl="0" indent="0" algn="l" defTabSz="914400" rtl="0" eaLnBrk="1" fontAlgn="base" latinLnBrk="0" hangingPunct="1">
                        <a:lnSpc>
                          <a:spcPct val="95000"/>
                        </a:lnSpc>
                        <a:spcBef>
                          <a:spcPct val="25000"/>
                        </a:spcBef>
                        <a:spcAft>
                          <a:spcPct val="25000"/>
                        </a:spcAft>
                        <a:buClrTx/>
                        <a:buSzTx/>
                        <a:buFontTx/>
                        <a:buNone/>
                        <a:tabLst/>
                      </a:pPr>
                      <a:r>
                        <a:rPr kumimoji="0" lang="en-US" sz="1100" b="0" i="0" u="none" strike="noStrike" cap="none" normalizeH="0" baseline="0" dirty="0" smtClean="0">
                          <a:ln>
                            <a:noFill/>
                          </a:ln>
                          <a:solidFill>
                            <a:srgbClr val="454545"/>
                          </a:solidFill>
                          <a:effectLst/>
                          <a:latin typeface="Arial" charset="0"/>
                        </a:rPr>
                        <a:t>60%</a:t>
                      </a:r>
                    </a:p>
                  </a:txBody>
                  <a:tcPr marT="45735" marB="45735"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37074">
                <a:tc>
                  <a:txBody>
                    <a:bodyPr/>
                    <a:lstStyle>
                      <a:lvl1pPr marL="0" algn="l" defTabSz="914400" rtl="0" eaLnBrk="1" latinLnBrk="0" hangingPunct="1">
                        <a:defRPr sz="1800" kern="1200">
                          <a:solidFill>
                            <a:schemeClr val="tx1"/>
                          </a:solidFill>
                          <a:latin typeface="Comic Sans MS"/>
                          <a:ea typeface=""/>
                          <a:cs typeface="Arial"/>
                        </a:defRPr>
                      </a:lvl1pPr>
                      <a:lvl2pPr marL="457200" algn="l" defTabSz="914400" rtl="0" eaLnBrk="1" latinLnBrk="0" hangingPunct="1">
                        <a:defRPr sz="1800" kern="1200">
                          <a:solidFill>
                            <a:schemeClr val="tx1"/>
                          </a:solidFill>
                          <a:latin typeface="Comic Sans MS"/>
                          <a:ea typeface=""/>
                          <a:cs typeface="Arial"/>
                        </a:defRPr>
                      </a:lvl2pPr>
                      <a:lvl3pPr marL="914400" algn="l" defTabSz="914400" rtl="0" eaLnBrk="1" latinLnBrk="0" hangingPunct="1">
                        <a:defRPr sz="1800" kern="1200">
                          <a:solidFill>
                            <a:schemeClr val="tx1"/>
                          </a:solidFill>
                          <a:latin typeface="Comic Sans MS"/>
                          <a:ea typeface=""/>
                          <a:cs typeface="Arial"/>
                        </a:defRPr>
                      </a:lvl3pPr>
                      <a:lvl4pPr marL="1371600" algn="l" defTabSz="914400" rtl="0" eaLnBrk="1" latinLnBrk="0" hangingPunct="1">
                        <a:defRPr sz="1800" kern="1200">
                          <a:solidFill>
                            <a:schemeClr val="tx1"/>
                          </a:solidFill>
                          <a:latin typeface="Comic Sans MS"/>
                          <a:ea typeface=""/>
                          <a:cs typeface="Arial"/>
                        </a:defRPr>
                      </a:lvl4pPr>
                      <a:lvl5pPr marL="1828800" algn="l" defTabSz="914400" rtl="0" eaLnBrk="1" latinLnBrk="0" hangingPunct="1">
                        <a:defRPr sz="1800" kern="1200">
                          <a:solidFill>
                            <a:schemeClr val="tx1"/>
                          </a:solidFill>
                          <a:latin typeface="Comic Sans MS"/>
                          <a:ea typeface=""/>
                          <a:cs typeface="Arial"/>
                        </a:defRPr>
                      </a:lvl5pPr>
                      <a:lvl6pPr marL="2286000" algn="l" defTabSz="914400" rtl="0" eaLnBrk="1" latinLnBrk="0" hangingPunct="1">
                        <a:defRPr sz="1800" kern="1200">
                          <a:solidFill>
                            <a:schemeClr val="tx1"/>
                          </a:solidFill>
                          <a:latin typeface="Comic Sans MS"/>
                          <a:ea typeface=""/>
                          <a:cs typeface="Arial"/>
                        </a:defRPr>
                      </a:lvl6pPr>
                      <a:lvl7pPr marL="2743200" algn="l" defTabSz="914400" rtl="0" eaLnBrk="1" latinLnBrk="0" hangingPunct="1">
                        <a:defRPr sz="1800" kern="1200">
                          <a:solidFill>
                            <a:schemeClr val="tx1"/>
                          </a:solidFill>
                          <a:latin typeface="Comic Sans MS"/>
                          <a:ea typeface=""/>
                          <a:cs typeface="Arial"/>
                        </a:defRPr>
                      </a:lvl7pPr>
                      <a:lvl8pPr marL="3200400" algn="l" defTabSz="914400" rtl="0" eaLnBrk="1" latinLnBrk="0" hangingPunct="1">
                        <a:defRPr sz="1800" kern="1200">
                          <a:solidFill>
                            <a:schemeClr val="tx1"/>
                          </a:solidFill>
                          <a:latin typeface="Comic Sans MS"/>
                          <a:ea typeface=""/>
                          <a:cs typeface="Arial"/>
                        </a:defRPr>
                      </a:lvl8pPr>
                      <a:lvl9pPr marL="3657600" algn="l" defTabSz="914400" rtl="0" eaLnBrk="1" latinLnBrk="0" hangingPunct="1">
                        <a:defRPr sz="1800" kern="1200">
                          <a:solidFill>
                            <a:schemeClr val="tx1"/>
                          </a:solidFill>
                          <a:latin typeface="Comic Sans MS"/>
                          <a:ea typeface=""/>
                          <a:cs typeface="Arial"/>
                        </a:defRPr>
                      </a:lvl9pPr>
                    </a:lstStyle>
                    <a:p>
                      <a:pPr marL="0" marR="0" lvl="0" indent="0" algn="l" defTabSz="914400" rtl="0" eaLnBrk="1" fontAlgn="base" latinLnBrk="0" hangingPunct="1">
                        <a:lnSpc>
                          <a:spcPct val="95000"/>
                        </a:lnSpc>
                        <a:spcBef>
                          <a:spcPct val="25000"/>
                        </a:spcBef>
                        <a:spcAft>
                          <a:spcPct val="25000"/>
                        </a:spcAft>
                        <a:buClrTx/>
                        <a:buSzTx/>
                        <a:buFontTx/>
                        <a:buNone/>
                        <a:tabLst/>
                      </a:pPr>
                      <a:r>
                        <a:rPr kumimoji="0" lang="en-US" sz="1100" b="0" i="0" u="none" strike="noStrike" cap="none" normalizeH="0" baseline="0" smtClean="0">
                          <a:ln>
                            <a:noFill/>
                          </a:ln>
                          <a:solidFill>
                            <a:srgbClr val="454545"/>
                          </a:solidFill>
                          <a:effectLst/>
                          <a:latin typeface="Arial" charset="0"/>
                        </a:rPr>
                        <a:t>Electricity Output</a:t>
                      </a:r>
                    </a:p>
                  </a:txBody>
                  <a:tcPr marT="45735" marB="45735"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0" algn="l" defTabSz="914400" rtl="0" eaLnBrk="1" latinLnBrk="0" hangingPunct="1">
                        <a:defRPr sz="1800" kern="1200">
                          <a:solidFill>
                            <a:schemeClr val="tx1"/>
                          </a:solidFill>
                          <a:latin typeface="Comic Sans MS"/>
                          <a:ea typeface=""/>
                          <a:cs typeface="Arial"/>
                        </a:defRPr>
                      </a:lvl1pPr>
                      <a:lvl2pPr marL="457200" algn="l" defTabSz="914400" rtl="0" eaLnBrk="1" latinLnBrk="0" hangingPunct="1">
                        <a:defRPr sz="1800" kern="1200">
                          <a:solidFill>
                            <a:schemeClr val="tx1"/>
                          </a:solidFill>
                          <a:latin typeface="Comic Sans MS"/>
                          <a:ea typeface=""/>
                          <a:cs typeface="Arial"/>
                        </a:defRPr>
                      </a:lvl2pPr>
                      <a:lvl3pPr marL="914400" algn="l" defTabSz="914400" rtl="0" eaLnBrk="1" latinLnBrk="0" hangingPunct="1">
                        <a:defRPr sz="1800" kern="1200">
                          <a:solidFill>
                            <a:schemeClr val="tx1"/>
                          </a:solidFill>
                          <a:latin typeface="Comic Sans MS"/>
                          <a:ea typeface=""/>
                          <a:cs typeface="Arial"/>
                        </a:defRPr>
                      </a:lvl3pPr>
                      <a:lvl4pPr marL="1371600" algn="l" defTabSz="914400" rtl="0" eaLnBrk="1" latinLnBrk="0" hangingPunct="1">
                        <a:defRPr sz="1800" kern="1200">
                          <a:solidFill>
                            <a:schemeClr val="tx1"/>
                          </a:solidFill>
                          <a:latin typeface="Comic Sans MS"/>
                          <a:ea typeface=""/>
                          <a:cs typeface="Arial"/>
                        </a:defRPr>
                      </a:lvl4pPr>
                      <a:lvl5pPr marL="1828800" algn="l" defTabSz="914400" rtl="0" eaLnBrk="1" latinLnBrk="0" hangingPunct="1">
                        <a:defRPr sz="1800" kern="1200">
                          <a:solidFill>
                            <a:schemeClr val="tx1"/>
                          </a:solidFill>
                          <a:latin typeface="Comic Sans MS"/>
                          <a:ea typeface=""/>
                          <a:cs typeface="Arial"/>
                        </a:defRPr>
                      </a:lvl5pPr>
                      <a:lvl6pPr marL="2286000" algn="l" defTabSz="914400" rtl="0" eaLnBrk="1" latinLnBrk="0" hangingPunct="1">
                        <a:defRPr sz="1800" kern="1200">
                          <a:solidFill>
                            <a:schemeClr val="tx1"/>
                          </a:solidFill>
                          <a:latin typeface="Comic Sans MS"/>
                          <a:ea typeface=""/>
                          <a:cs typeface="Arial"/>
                        </a:defRPr>
                      </a:lvl6pPr>
                      <a:lvl7pPr marL="2743200" algn="l" defTabSz="914400" rtl="0" eaLnBrk="1" latinLnBrk="0" hangingPunct="1">
                        <a:defRPr sz="1800" kern="1200">
                          <a:solidFill>
                            <a:schemeClr val="tx1"/>
                          </a:solidFill>
                          <a:latin typeface="Comic Sans MS"/>
                          <a:ea typeface=""/>
                          <a:cs typeface="Arial"/>
                        </a:defRPr>
                      </a:lvl7pPr>
                      <a:lvl8pPr marL="3200400" algn="l" defTabSz="914400" rtl="0" eaLnBrk="1" latinLnBrk="0" hangingPunct="1">
                        <a:defRPr sz="1800" kern="1200">
                          <a:solidFill>
                            <a:schemeClr val="tx1"/>
                          </a:solidFill>
                          <a:latin typeface="Comic Sans MS"/>
                          <a:ea typeface=""/>
                          <a:cs typeface="Arial"/>
                        </a:defRPr>
                      </a:lvl8pPr>
                      <a:lvl9pPr marL="3657600" algn="l" defTabSz="914400" rtl="0" eaLnBrk="1" latinLnBrk="0" hangingPunct="1">
                        <a:defRPr sz="1800" kern="1200">
                          <a:solidFill>
                            <a:schemeClr val="tx1"/>
                          </a:solidFill>
                          <a:latin typeface="Comic Sans MS"/>
                          <a:ea typeface=""/>
                          <a:cs typeface="Arial"/>
                        </a:defRPr>
                      </a:lvl9pPr>
                    </a:lstStyle>
                    <a:p>
                      <a:pPr marL="0" marR="0" lvl="0" indent="0" algn="l" defTabSz="914400" rtl="0" eaLnBrk="1" fontAlgn="base" latinLnBrk="0" hangingPunct="1">
                        <a:lnSpc>
                          <a:spcPct val="95000"/>
                        </a:lnSpc>
                        <a:spcBef>
                          <a:spcPct val="25000"/>
                        </a:spcBef>
                        <a:spcAft>
                          <a:spcPct val="25000"/>
                        </a:spcAft>
                        <a:buClrTx/>
                        <a:buSzTx/>
                        <a:buFontTx/>
                        <a:buNone/>
                        <a:tabLst/>
                      </a:pPr>
                      <a:r>
                        <a:rPr kumimoji="0" lang="en-US" sz="1100" b="0" i="0" u="none" strike="noStrike" cap="none" normalizeH="0" baseline="0" dirty="0" smtClean="0">
                          <a:ln>
                            <a:noFill/>
                          </a:ln>
                          <a:solidFill>
                            <a:srgbClr val="454545"/>
                          </a:solidFill>
                          <a:effectLst/>
                          <a:latin typeface="Arial" charset="0"/>
                        </a:rPr>
                        <a:t>3.6 GW (+/- 18 kV, 100 kA)</a:t>
                      </a:r>
                    </a:p>
                  </a:txBody>
                  <a:tcPr marT="45735" marB="45735"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sp>
        <p:nvSpPr>
          <p:cNvPr id="3" name="TextBox 2"/>
          <p:cNvSpPr txBox="1"/>
          <p:nvPr/>
        </p:nvSpPr>
        <p:spPr>
          <a:xfrm>
            <a:off x="6920637" y="3886200"/>
            <a:ext cx="2147163" cy="1908215"/>
          </a:xfrm>
          <a:prstGeom prst="rect">
            <a:avLst/>
          </a:prstGeom>
          <a:noFill/>
        </p:spPr>
        <p:txBody>
          <a:bodyPr wrap="square" rtlCol="0">
            <a:spAutoFit/>
          </a:bodyPr>
          <a:lstStyle/>
          <a:p>
            <a:r>
              <a:rPr lang="en-US" dirty="0" smtClean="0">
                <a:latin typeface="Comic Sans MS" panose="030F0702030302020204" pitchFamily="66" charset="0"/>
              </a:rPr>
              <a:t>“</a:t>
            </a:r>
            <a:r>
              <a:rPr lang="en-US" dirty="0" err="1" smtClean="0">
                <a:latin typeface="Comic Sans MS" panose="030F0702030302020204" pitchFamily="66" charset="0"/>
              </a:rPr>
              <a:t>Cryodelivery</a:t>
            </a:r>
            <a:r>
              <a:rPr lang="en-US" dirty="0" smtClean="0">
                <a:latin typeface="Comic Sans MS" panose="030F0702030302020204" pitchFamily="66" charset="0"/>
              </a:rPr>
              <a:t> Systems for the </a:t>
            </a:r>
            <a:r>
              <a:rPr lang="en-US" dirty="0" err="1" smtClean="0">
                <a:latin typeface="Comic Sans MS" panose="030F0702030302020204" pitchFamily="66" charset="0"/>
              </a:rPr>
              <a:t>Cotransmission</a:t>
            </a:r>
            <a:r>
              <a:rPr lang="en-US" dirty="0" smtClean="0">
                <a:latin typeface="Comic Sans MS" panose="030F0702030302020204" pitchFamily="66" charset="0"/>
              </a:rPr>
              <a:t> of Chemical and Electric Power,”</a:t>
            </a:r>
          </a:p>
          <a:p>
            <a:r>
              <a:rPr lang="en-US" sz="1400" i="1" dirty="0" smtClean="0">
                <a:latin typeface="Comic Sans MS" panose="030F0702030302020204" pitchFamily="66" charset="0"/>
              </a:rPr>
              <a:t>P.M. Grant, AIP Conf. Proc. 823, 291 (2006).</a:t>
            </a:r>
            <a:endParaRPr lang="en-US" sz="1400" i="1" dirty="0">
              <a:latin typeface="Comic Sans MS" panose="030F0702030302020204" pitchFamily="66" charset="0"/>
            </a:endParaRPr>
          </a:p>
        </p:txBody>
      </p:sp>
    </p:spTree>
    <p:extLst>
      <p:ext uri="{BB962C8B-B14F-4D97-AF65-F5344CB8AC3E}">
        <p14:creationId xmlns:p14="http://schemas.microsoft.com/office/powerpoint/2010/main" val="3114241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856839"/>
            <a:ext cx="6858000" cy="4848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bwMode="auto">
          <a:xfrm flipH="1" flipV="1">
            <a:off x="1451796" y="3970402"/>
            <a:ext cx="1562633" cy="559473"/>
          </a:xfrm>
          <a:prstGeom prst="line">
            <a:avLst/>
          </a:prstGeom>
          <a:noFill/>
          <a:ln w="25400" cap="flat" cmpd="sng" algn="ctr">
            <a:solidFill>
              <a:srgbClr val="00B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TextBox 1"/>
          <p:cNvSpPr txBox="1"/>
          <p:nvPr/>
        </p:nvSpPr>
        <p:spPr>
          <a:xfrm>
            <a:off x="1371600" y="4081790"/>
            <a:ext cx="1676400" cy="261610"/>
          </a:xfrm>
          <a:prstGeom prst="rect">
            <a:avLst/>
          </a:prstGeom>
          <a:noFill/>
        </p:spPr>
        <p:txBody>
          <a:bodyPr wrap="square" rtlCol="0">
            <a:spAutoFit/>
          </a:bodyPr>
          <a:lstStyle/>
          <a:p>
            <a:pPr algn="ctr"/>
            <a:r>
              <a:rPr lang="en-US" sz="1100" b="1" dirty="0" smtClean="0">
                <a:solidFill>
                  <a:srgbClr val="000000"/>
                </a:solidFill>
              </a:rPr>
              <a:t>o Wroclaw</a:t>
            </a:r>
            <a:endParaRPr lang="en-US" sz="1100" b="1" dirty="0">
              <a:solidFill>
                <a:srgbClr val="000000"/>
              </a:solidFill>
            </a:endParaRPr>
          </a:p>
        </p:txBody>
      </p:sp>
      <p:sp>
        <p:nvSpPr>
          <p:cNvPr id="7" name="Rectangle 6"/>
          <p:cNvSpPr/>
          <p:nvPr/>
        </p:nvSpPr>
        <p:spPr>
          <a:xfrm>
            <a:off x="103358" y="533400"/>
            <a:ext cx="9040641" cy="1323439"/>
          </a:xfrm>
          <a:prstGeom prst="rect">
            <a:avLst/>
          </a:prstGeom>
        </p:spPr>
        <p:txBody>
          <a:bodyPr wrap="square">
            <a:spAutoFit/>
          </a:bodyPr>
          <a:lstStyle/>
          <a:p>
            <a:r>
              <a:rPr lang="en-US" sz="2000" b="1" dirty="0">
                <a:solidFill>
                  <a:srgbClr val="000000"/>
                </a:solidFill>
                <a:latin typeface="Comic Sans MS" panose="030F0702030302020204" pitchFamily="66" charset="0"/>
              </a:rPr>
              <a:t>The </a:t>
            </a:r>
            <a:r>
              <a:rPr lang="en-US" sz="2000" b="1" dirty="0" err="1">
                <a:solidFill>
                  <a:srgbClr val="000000"/>
                </a:solidFill>
                <a:latin typeface="Comic Sans MS" panose="030F0702030302020204" pitchFamily="66" charset="0"/>
              </a:rPr>
              <a:t>Wola</a:t>
            </a:r>
            <a:r>
              <a:rPr lang="en-US" sz="2000" b="1" dirty="0">
                <a:solidFill>
                  <a:srgbClr val="000000"/>
                </a:solidFill>
                <a:latin typeface="Comic Sans MS" panose="030F0702030302020204" pitchFamily="66" charset="0"/>
              </a:rPr>
              <a:t> </a:t>
            </a:r>
            <a:r>
              <a:rPr lang="en-US" sz="2000" b="1" dirty="0" err="1" smtClean="0">
                <a:solidFill>
                  <a:srgbClr val="000000"/>
                </a:solidFill>
                <a:latin typeface="Comic Sans MS" panose="030F0702030302020204" pitchFamily="66" charset="0"/>
              </a:rPr>
              <a:t>Obszańska</a:t>
            </a:r>
            <a:r>
              <a:rPr lang="en-US" sz="2000" b="1" dirty="0" smtClean="0">
                <a:solidFill>
                  <a:srgbClr val="000000"/>
                </a:solidFill>
                <a:latin typeface="Comic Sans MS" panose="030F0702030302020204" pitchFamily="66" charset="0"/>
              </a:rPr>
              <a:t> (</a:t>
            </a:r>
            <a:r>
              <a:rPr lang="en-US" sz="2000" b="1" u="sng" dirty="0" smtClean="0">
                <a:solidFill>
                  <a:srgbClr val="000000"/>
                </a:solidFill>
                <a:latin typeface="Comic Sans MS" panose="030F0702030302020204" pitchFamily="66" charset="0"/>
              </a:rPr>
              <a:t>Lublin</a:t>
            </a:r>
            <a:r>
              <a:rPr lang="en-US" sz="2000" b="1" dirty="0" smtClean="0">
                <a:solidFill>
                  <a:srgbClr val="000000"/>
                </a:solidFill>
                <a:latin typeface="Comic Sans MS" panose="030F0702030302020204" pitchFamily="66" charset="0"/>
              </a:rPr>
              <a:t>) gas </a:t>
            </a:r>
            <a:r>
              <a:rPr lang="en-US" sz="2000" b="1" dirty="0">
                <a:solidFill>
                  <a:srgbClr val="000000"/>
                </a:solidFill>
                <a:latin typeface="Comic Sans MS" panose="030F0702030302020204" pitchFamily="66" charset="0"/>
              </a:rPr>
              <a:t>field in </a:t>
            </a:r>
            <a:r>
              <a:rPr lang="en-US" sz="2000" b="1" dirty="0" smtClean="0">
                <a:solidFill>
                  <a:srgbClr val="000000"/>
                </a:solidFill>
                <a:latin typeface="Comic Sans MS" panose="030F0702030302020204" pitchFamily="66" charset="0"/>
              </a:rPr>
              <a:t>Poland/Ukraine </a:t>
            </a:r>
            <a:r>
              <a:rPr lang="en-US" sz="2000" b="1" dirty="0">
                <a:solidFill>
                  <a:srgbClr val="000000"/>
                </a:solidFill>
                <a:latin typeface="Comic Sans MS" panose="030F0702030302020204" pitchFamily="66" charset="0"/>
              </a:rPr>
              <a:t>was discovered in 1989. It began production in 1992 and produces natural gas. The total proven reserves of the </a:t>
            </a:r>
            <a:r>
              <a:rPr lang="en-US" sz="2000" b="1" dirty="0" err="1">
                <a:solidFill>
                  <a:srgbClr val="000000"/>
                </a:solidFill>
                <a:latin typeface="Comic Sans MS" panose="030F0702030302020204" pitchFamily="66" charset="0"/>
              </a:rPr>
              <a:t>Wola</a:t>
            </a:r>
            <a:r>
              <a:rPr lang="en-US" sz="2000" b="1" dirty="0">
                <a:solidFill>
                  <a:srgbClr val="000000"/>
                </a:solidFill>
                <a:latin typeface="Comic Sans MS" panose="030F0702030302020204" pitchFamily="66" charset="0"/>
              </a:rPr>
              <a:t> </a:t>
            </a:r>
            <a:r>
              <a:rPr lang="en-US" sz="2000" b="1" dirty="0" err="1">
                <a:solidFill>
                  <a:srgbClr val="000000"/>
                </a:solidFill>
                <a:latin typeface="Comic Sans MS" panose="030F0702030302020204" pitchFamily="66" charset="0"/>
              </a:rPr>
              <a:t>Obszańska</a:t>
            </a:r>
            <a:r>
              <a:rPr lang="en-US" sz="2000" b="1" dirty="0">
                <a:solidFill>
                  <a:srgbClr val="000000"/>
                </a:solidFill>
                <a:latin typeface="Comic Sans MS" panose="030F0702030302020204" pitchFamily="66" charset="0"/>
              </a:rPr>
              <a:t> gas field are around 37 billion cubic feet (1×10</a:t>
            </a:r>
            <a:r>
              <a:rPr lang="en-US" sz="2000" b="1" baseline="30000" dirty="0">
                <a:solidFill>
                  <a:srgbClr val="000000"/>
                </a:solidFill>
                <a:latin typeface="Comic Sans MS" panose="030F0702030302020204" pitchFamily="66" charset="0"/>
              </a:rPr>
              <a:t>9</a:t>
            </a:r>
            <a:r>
              <a:rPr lang="en-US" sz="2000" b="1" dirty="0">
                <a:solidFill>
                  <a:srgbClr val="000000"/>
                </a:solidFill>
                <a:latin typeface="Comic Sans MS" panose="030F0702030302020204" pitchFamily="66" charset="0"/>
              </a:rPr>
              <a:t>m³</a:t>
            </a:r>
            <a:r>
              <a:rPr lang="en-US" sz="2000" b="1" dirty="0" smtClean="0">
                <a:solidFill>
                  <a:srgbClr val="000000"/>
                </a:solidFill>
                <a:latin typeface="Comic Sans MS" panose="030F0702030302020204" pitchFamily="66" charset="0"/>
              </a:rPr>
              <a:t>).  “Dual-Pipe” to Berlin?</a:t>
            </a:r>
            <a:endParaRPr lang="en-US" sz="2000" b="1" dirty="0">
              <a:solidFill>
                <a:srgbClr val="000000"/>
              </a:solidFill>
              <a:latin typeface="Comic Sans MS" panose="030F0702030302020204" pitchFamily="66" charset="0"/>
            </a:endParaRPr>
          </a:p>
        </p:txBody>
      </p:sp>
      <p:cxnSp>
        <p:nvCxnSpPr>
          <p:cNvPr id="9" name="Straight Arrow Connector 8"/>
          <p:cNvCxnSpPr/>
          <p:nvPr/>
        </p:nvCxnSpPr>
        <p:spPr bwMode="auto">
          <a:xfrm flipH="1">
            <a:off x="3276600" y="1856839"/>
            <a:ext cx="3581400" cy="2673036"/>
          </a:xfrm>
          <a:prstGeom prst="straightConnector1">
            <a:avLst/>
          </a:prstGeom>
          <a:noFill/>
          <a:ln w="25400" cap="flat" cmpd="sng" algn="ctr">
            <a:solidFill>
              <a:schemeClr val="tx1"/>
            </a:solidFill>
            <a:prstDash val="solid"/>
            <a:round/>
            <a:headEnd type="none" w="med" len="me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TextBox 9"/>
          <p:cNvSpPr txBox="1"/>
          <p:nvPr/>
        </p:nvSpPr>
        <p:spPr>
          <a:xfrm>
            <a:off x="1604196" y="0"/>
            <a:ext cx="5558604" cy="584775"/>
          </a:xfrm>
          <a:prstGeom prst="rect">
            <a:avLst/>
          </a:prstGeom>
          <a:noFill/>
        </p:spPr>
        <p:txBody>
          <a:bodyPr wrap="square" rtlCol="0">
            <a:spAutoFit/>
          </a:bodyPr>
          <a:lstStyle/>
          <a:p>
            <a:pPr algn="ctr"/>
            <a:r>
              <a:rPr lang="en-US" sz="3200" b="1" dirty="0" smtClean="0">
                <a:solidFill>
                  <a:srgbClr val="000000"/>
                </a:solidFill>
                <a:latin typeface="Comic Sans MS" panose="030F0702030302020204" pitchFamily="66" charset="0"/>
              </a:rPr>
              <a:t>Let’s Not Forget Europe!</a:t>
            </a:r>
            <a:endParaRPr lang="en-US" sz="3200" b="1" dirty="0">
              <a:solidFill>
                <a:srgbClr val="000000"/>
              </a:solidFill>
              <a:latin typeface="Comic Sans MS" panose="030F0702030302020204" pitchFamily="66" charset="0"/>
            </a:endParaRPr>
          </a:p>
        </p:txBody>
      </p:sp>
      <p:pic>
        <p:nvPicPr>
          <p:cNvPr id="1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8579" y="2743200"/>
            <a:ext cx="1743021" cy="1143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descr="Image of National Fla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435" y="4617069"/>
            <a:ext cx="1752165" cy="1174131"/>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Arrow Connector 16"/>
          <p:cNvCxnSpPr/>
          <p:nvPr/>
        </p:nvCxnSpPr>
        <p:spPr bwMode="auto">
          <a:xfrm flipH="1">
            <a:off x="1828800" y="1856839"/>
            <a:ext cx="1981200" cy="2224951"/>
          </a:xfrm>
          <a:prstGeom prst="straightConnector1">
            <a:avLst/>
          </a:prstGeom>
          <a:noFill/>
          <a:ln w="25400" cap="flat" cmpd="sng" algn="ctr">
            <a:solidFill>
              <a:srgbClr val="00B050"/>
            </a:solidFill>
            <a:prstDash val="solid"/>
            <a:round/>
            <a:headEnd type="none" w="med" len="me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60787453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1143000"/>
          </a:xfrm>
        </p:spPr>
        <p:txBody>
          <a:bodyPr/>
          <a:lstStyle/>
          <a:p>
            <a:r>
              <a:rPr lang="en-US" dirty="0" smtClean="0">
                <a:latin typeface="Comic Sans MS" panose="030F0702030302020204" pitchFamily="66" charset="0"/>
              </a:rPr>
              <a:t>Back to the Future</a:t>
            </a:r>
            <a:br>
              <a:rPr lang="en-US" dirty="0" smtClean="0">
                <a:latin typeface="Comic Sans MS" panose="030F0702030302020204" pitchFamily="66" charset="0"/>
              </a:rPr>
            </a:br>
            <a:r>
              <a:rPr lang="en-US" dirty="0" smtClean="0">
                <a:latin typeface="Comic Sans MS" panose="030F0702030302020204" pitchFamily="66" charset="0"/>
              </a:rPr>
              <a:t> (of </a:t>
            </a:r>
            <a:r>
              <a:rPr lang="en-US" dirty="0" err="1" smtClean="0">
                <a:latin typeface="Comic Sans MS" panose="030F0702030302020204" pitchFamily="66" charset="0"/>
              </a:rPr>
              <a:t>Nanoscale</a:t>
            </a:r>
            <a:r>
              <a:rPr lang="en-US" dirty="0" smtClean="0">
                <a:latin typeface="Comic Sans MS" panose="030F0702030302020204" pitchFamily="66" charset="0"/>
              </a:rPr>
              <a:t>!)</a:t>
            </a:r>
            <a:endParaRPr lang="en-US" dirty="0">
              <a:latin typeface="Comic Sans MS" panose="030F0702030302020204" pitchFamily="66" charset="0"/>
            </a:endParaRPr>
          </a:p>
        </p:txBody>
      </p:sp>
      <p:sp>
        <p:nvSpPr>
          <p:cNvPr id="3" name="Content Placeholder 2"/>
          <p:cNvSpPr>
            <a:spLocks noGrp="1"/>
          </p:cNvSpPr>
          <p:nvPr>
            <p:ph idx="1"/>
          </p:nvPr>
        </p:nvSpPr>
        <p:spPr>
          <a:xfrm>
            <a:off x="685800" y="1447800"/>
            <a:ext cx="7772400" cy="4648200"/>
          </a:xfrm>
        </p:spPr>
        <p:txBody>
          <a:bodyPr/>
          <a:lstStyle/>
          <a:p>
            <a:r>
              <a:rPr lang="en-US" sz="2400" dirty="0" smtClean="0">
                <a:latin typeface="Comic Sans MS" panose="030F0702030302020204" pitchFamily="66" charset="0"/>
              </a:rPr>
              <a:t>The Grand Challenge of Materials Science:</a:t>
            </a:r>
            <a:br>
              <a:rPr lang="en-US" sz="2400" dirty="0" smtClean="0">
                <a:latin typeface="Comic Sans MS" panose="030F0702030302020204" pitchFamily="66" charset="0"/>
              </a:rPr>
            </a:br>
            <a:r>
              <a:rPr lang="en-US" sz="2400" dirty="0" smtClean="0">
                <a:latin typeface="Comic Sans MS" panose="030F0702030302020204" pitchFamily="66" charset="0"/>
              </a:rPr>
              <a:t>Can we make a room temperature superconductor?</a:t>
            </a:r>
          </a:p>
          <a:p>
            <a:pPr lvl="1"/>
            <a:r>
              <a:rPr lang="en-US" sz="2000" dirty="0" smtClean="0">
                <a:latin typeface="Comic Sans MS" panose="030F0702030302020204" pitchFamily="66" charset="0"/>
              </a:rPr>
              <a:t>Bill Little says “yes” (1963)...simply surround a 1D metal chain with polarizable molecules and use “</a:t>
            </a:r>
            <a:r>
              <a:rPr lang="en-US" sz="2000" dirty="0" err="1" smtClean="0">
                <a:latin typeface="Comic Sans MS" panose="030F0702030302020204" pitchFamily="66" charset="0"/>
              </a:rPr>
              <a:t>excitons</a:t>
            </a:r>
            <a:r>
              <a:rPr lang="en-US" sz="2000" dirty="0" smtClean="0">
                <a:latin typeface="Comic Sans MS" panose="030F0702030302020204" pitchFamily="66" charset="0"/>
              </a:rPr>
              <a:t>” as the “pairing boson.”</a:t>
            </a:r>
          </a:p>
          <a:p>
            <a:pPr lvl="1"/>
            <a:r>
              <a:rPr lang="en-US" sz="2000" dirty="0" smtClean="0">
                <a:latin typeface="Comic Sans MS" panose="030F0702030302020204" pitchFamily="66" charset="0"/>
              </a:rPr>
              <a:t>Problem:  Periodic 1D metals are unstable and want to became insulators (dimerization).</a:t>
            </a:r>
          </a:p>
          <a:p>
            <a:r>
              <a:rPr lang="en-US" sz="2400" dirty="0" smtClean="0">
                <a:latin typeface="Comic Sans MS" panose="030F0702030302020204" pitchFamily="66" charset="0"/>
              </a:rPr>
              <a:t>Solution:</a:t>
            </a:r>
          </a:p>
          <a:p>
            <a:pPr lvl="1"/>
            <a:r>
              <a:rPr lang="en-US" sz="2000" dirty="0" smtClean="0">
                <a:latin typeface="Comic Sans MS" panose="030F0702030302020204" pitchFamily="66" charset="0"/>
              </a:rPr>
              <a:t>Create a 1D Fibonacci (</a:t>
            </a:r>
            <a:r>
              <a:rPr lang="en-US" sz="2000" dirty="0" err="1" smtClean="0">
                <a:latin typeface="Comic Sans MS" panose="030F0702030302020204" pitchFamily="66" charset="0"/>
              </a:rPr>
              <a:t>quasiperiodic</a:t>
            </a:r>
            <a:r>
              <a:rPr lang="en-US" sz="2000" dirty="0" smtClean="0">
                <a:latin typeface="Comic Sans MS" panose="030F0702030302020204" pitchFamily="66" charset="0"/>
              </a:rPr>
              <a:t>) chain of “metal” atoms that resists CDW and dimerization “gapping” </a:t>
            </a:r>
            <a:r>
              <a:rPr lang="en-US" sz="2000" dirty="0" err="1" smtClean="0">
                <a:latin typeface="Comic Sans MS" panose="030F0702030302020204" pitchFamily="66" charset="0"/>
              </a:rPr>
              <a:t>instabilies</a:t>
            </a:r>
            <a:r>
              <a:rPr lang="en-US" sz="2000" dirty="0" smtClean="0">
                <a:latin typeface="Comic Sans MS" panose="030F0702030302020204" pitchFamily="66" charset="0"/>
              </a:rPr>
              <a:t> on a suitable “polarizable” substrate.</a:t>
            </a:r>
          </a:p>
          <a:p>
            <a:pPr lvl="1"/>
            <a:r>
              <a:rPr lang="en-US" sz="2000" dirty="0" smtClean="0">
                <a:latin typeface="Comic Sans MS" panose="030F0702030302020204" pitchFamily="66" charset="0"/>
              </a:rPr>
              <a:t>How?  “Decorate” a dislocation line on the [100] surface of STO, SRO, Si...</a:t>
            </a:r>
          </a:p>
          <a:p>
            <a:endParaRPr lang="en-US" sz="2400" dirty="0">
              <a:latin typeface="Comic Sans MS" panose="030F0702030302020204" pitchFamily="66" charset="0"/>
            </a:endParaRPr>
          </a:p>
        </p:txBody>
      </p:sp>
    </p:spTree>
    <p:extLst>
      <p:ext uri="{BB962C8B-B14F-4D97-AF65-F5344CB8AC3E}">
        <p14:creationId xmlns:p14="http://schemas.microsoft.com/office/powerpoint/2010/main" val="987073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4425" y="1057275"/>
            <a:ext cx="6915150" cy="534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0"/>
          <p:cNvGrpSpPr>
            <a:grpSpLocks/>
          </p:cNvGrpSpPr>
          <p:nvPr/>
        </p:nvGrpSpPr>
        <p:grpSpPr bwMode="auto">
          <a:xfrm>
            <a:off x="2133600" y="5481638"/>
            <a:ext cx="6400800" cy="457200"/>
            <a:chOff x="2057400" y="5181600"/>
            <a:chExt cx="6400800" cy="457200"/>
          </a:xfrm>
        </p:grpSpPr>
        <p:cxnSp>
          <p:nvCxnSpPr>
            <p:cNvPr id="7" name="Straight Arrow Connector 6"/>
            <p:cNvCxnSpPr/>
            <p:nvPr/>
          </p:nvCxnSpPr>
          <p:spPr>
            <a:xfrm rot="16200000" flipH="1">
              <a:off x="1905000" y="5334000"/>
              <a:ext cx="457200" cy="152400"/>
            </a:xfrm>
            <a:prstGeom prst="straightConnector1">
              <a:avLst/>
            </a:prstGeom>
            <a:ln>
              <a:solidFill>
                <a:srgbClr val="FF33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362200" y="5181600"/>
              <a:ext cx="6096000" cy="400050"/>
            </a:xfrm>
            <a:prstGeom prst="rect">
              <a:avLst/>
            </a:prstGeom>
            <a:solidFill>
              <a:schemeClr val="accent5">
                <a:lumMod val="75000"/>
              </a:schemeClr>
            </a:solidFill>
          </p:spPr>
          <p:txBody>
            <a:bodyPr>
              <a:spAutoFit/>
            </a:bodyPr>
            <a:lstStyle/>
            <a:p>
              <a:pPr>
                <a:defRPr/>
              </a:pPr>
              <a:r>
                <a:rPr lang="en-US" sz="2000" b="1" dirty="0">
                  <a:latin typeface="Arial" charset="0"/>
                </a:rPr>
                <a:t>tan </a:t>
              </a:r>
              <a:r>
                <a:rPr lang="en-US" sz="2000" b="1" dirty="0">
                  <a:latin typeface="Arial" charset="0"/>
                  <a:sym typeface="Symbol"/>
                </a:rPr>
                <a:t> = 1/ ;  = (1 + 5)/2 = 1.618… ;  = 31.717…°</a:t>
              </a:r>
              <a:endParaRPr lang="en-US" sz="2000" b="1" dirty="0">
                <a:latin typeface="Arial" charset="0"/>
              </a:endParaRPr>
            </a:p>
          </p:txBody>
        </p:sp>
      </p:grpSp>
      <p:sp>
        <p:nvSpPr>
          <p:cNvPr id="18436" name="Title 11"/>
          <p:cNvSpPr>
            <a:spLocks noGrp="1"/>
          </p:cNvSpPr>
          <p:nvPr>
            <p:ph type="title"/>
          </p:nvPr>
        </p:nvSpPr>
        <p:spPr>
          <a:xfrm>
            <a:off x="457200" y="0"/>
            <a:ext cx="8229600" cy="838200"/>
          </a:xfrm>
        </p:spPr>
        <p:txBody>
          <a:bodyPr/>
          <a:lstStyle/>
          <a:p>
            <a:r>
              <a:rPr lang="en-US" altLang="en-US" sz="3600" dirty="0" smtClean="0"/>
              <a:t>A Fibonacci “Dislocation Line”</a:t>
            </a:r>
          </a:p>
        </p:txBody>
      </p:sp>
      <p:sp>
        <p:nvSpPr>
          <p:cNvPr id="14" name="Oval 13"/>
          <p:cNvSpPr/>
          <p:nvPr/>
        </p:nvSpPr>
        <p:spPr>
          <a:xfrm>
            <a:off x="5972175" y="3576638"/>
            <a:ext cx="1295400" cy="533400"/>
          </a:xfrm>
          <a:prstGeom prst="ellipse">
            <a:avLst/>
          </a:prstGeom>
          <a:solidFill>
            <a:schemeClr val="accent5"/>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rPr>
              <a:t>STO ?</a:t>
            </a:r>
          </a:p>
        </p:txBody>
      </p:sp>
      <p:sp>
        <p:nvSpPr>
          <p:cNvPr id="15" name="Oval 14"/>
          <p:cNvSpPr/>
          <p:nvPr/>
        </p:nvSpPr>
        <p:spPr>
          <a:xfrm>
            <a:off x="1752600" y="3576638"/>
            <a:ext cx="1295400" cy="533400"/>
          </a:xfrm>
          <a:prstGeom prst="ellipse">
            <a:avLst/>
          </a:prstGeom>
          <a:solidFill>
            <a:schemeClr val="accent5"/>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FF3300"/>
                </a:solidFill>
              </a:rPr>
              <a:t>SRO !</a:t>
            </a:r>
          </a:p>
        </p:txBody>
      </p:sp>
      <p:grpSp>
        <p:nvGrpSpPr>
          <p:cNvPr id="3" name="Group 38"/>
          <p:cNvGrpSpPr>
            <a:grpSpLocks/>
          </p:cNvGrpSpPr>
          <p:nvPr/>
        </p:nvGrpSpPr>
        <p:grpSpPr bwMode="auto">
          <a:xfrm>
            <a:off x="2085975" y="1995488"/>
            <a:ext cx="6067425" cy="3524250"/>
            <a:chOff x="2085976" y="1995488"/>
            <a:chExt cx="6067416" cy="3524256"/>
          </a:xfrm>
        </p:grpSpPr>
        <p:grpSp>
          <p:nvGrpSpPr>
            <p:cNvPr id="18441" name="Group 17"/>
            <p:cNvGrpSpPr>
              <a:grpSpLocks/>
            </p:cNvGrpSpPr>
            <p:nvPr/>
          </p:nvGrpSpPr>
          <p:grpSpPr bwMode="auto">
            <a:xfrm>
              <a:off x="2085976" y="4921812"/>
              <a:ext cx="533400" cy="597932"/>
              <a:chOff x="457200" y="4736068"/>
              <a:chExt cx="533400" cy="597932"/>
            </a:xfrm>
          </p:grpSpPr>
          <p:sp>
            <p:nvSpPr>
              <p:cNvPr id="16" name="Oval 15"/>
              <p:cNvSpPr/>
              <p:nvPr/>
            </p:nvSpPr>
            <p:spPr>
              <a:xfrm>
                <a:off x="533400" y="5105400"/>
                <a:ext cx="228600" cy="2286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18461" name="TextBox 16"/>
              <p:cNvSpPr txBox="1">
                <a:spLocks noChangeArrowheads="1"/>
              </p:cNvSpPr>
              <p:nvPr/>
            </p:nvSpPr>
            <p:spPr bwMode="auto">
              <a:xfrm>
                <a:off x="457200" y="4736068"/>
                <a:ext cx="533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b="1">
                    <a:solidFill>
                      <a:srgbClr val="00B0F0"/>
                    </a:solidFill>
                  </a:rPr>
                  <a:t>Al</a:t>
                </a:r>
              </a:p>
            </p:txBody>
          </p:sp>
        </p:grpSp>
        <p:grpSp>
          <p:nvGrpSpPr>
            <p:cNvPr id="18442" name="Group 18"/>
            <p:cNvGrpSpPr>
              <a:grpSpLocks/>
            </p:cNvGrpSpPr>
            <p:nvPr/>
          </p:nvGrpSpPr>
          <p:grpSpPr bwMode="auto">
            <a:xfrm>
              <a:off x="3767136" y="3852864"/>
              <a:ext cx="533400" cy="597932"/>
              <a:chOff x="457200" y="4736068"/>
              <a:chExt cx="533400" cy="597932"/>
            </a:xfrm>
          </p:grpSpPr>
          <p:sp>
            <p:nvSpPr>
              <p:cNvPr id="20" name="Oval 19"/>
              <p:cNvSpPr/>
              <p:nvPr/>
            </p:nvSpPr>
            <p:spPr>
              <a:xfrm>
                <a:off x="533401" y="5105958"/>
                <a:ext cx="228600" cy="2286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459" name="TextBox 20"/>
              <p:cNvSpPr txBox="1">
                <a:spLocks noChangeArrowheads="1"/>
              </p:cNvSpPr>
              <p:nvPr/>
            </p:nvSpPr>
            <p:spPr bwMode="auto">
              <a:xfrm>
                <a:off x="457200" y="4736068"/>
                <a:ext cx="533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b="1" dirty="0">
                    <a:solidFill>
                      <a:srgbClr val="00B0F0"/>
                    </a:solidFill>
                  </a:rPr>
                  <a:t>Al</a:t>
                </a:r>
              </a:p>
            </p:txBody>
          </p:sp>
        </p:grpSp>
        <p:grpSp>
          <p:nvGrpSpPr>
            <p:cNvPr id="18443" name="Group 21"/>
            <p:cNvGrpSpPr>
              <a:grpSpLocks/>
            </p:cNvGrpSpPr>
            <p:nvPr/>
          </p:nvGrpSpPr>
          <p:grpSpPr bwMode="auto">
            <a:xfrm>
              <a:off x="4752976" y="3252800"/>
              <a:ext cx="533400" cy="597932"/>
              <a:chOff x="457200" y="4736068"/>
              <a:chExt cx="533400" cy="597932"/>
            </a:xfrm>
          </p:grpSpPr>
          <p:sp>
            <p:nvSpPr>
              <p:cNvPr id="23" name="Oval 22"/>
              <p:cNvSpPr/>
              <p:nvPr/>
            </p:nvSpPr>
            <p:spPr>
              <a:xfrm>
                <a:off x="533396" y="5105946"/>
                <a:ext cx="228600" cy="2286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457" name="TextBox 23"/>
              <p:cNvSpPr txBox="1">
                <a:spLocks noChangeArrowheads="1"/>
              </p:cNvSpPr>
              <p:nvPr/>
            </p:nvSpPr>
            <p:spPr bwMode="auto">
              <a:xfrm>
                <a:off x="457200" y="4736068"/>
                <a:ext cx="533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b="1">
                    <a:solidFill>
                      <a:srgbClr val="00B0F0"/>
                    </a:solidFill>
                  </a:rPr>
                  <a:t>Al</a:t>
                </a:r>
              </a:p>
            </p:txBody>
          </p:sp>
        </p:grpSp>
        <p:grpSp>
          <p:nvGrpSpPr>
            <p:cNvPr id="18444" name="Group 24"/>
            <p:cNvGrpSpPr>
              <a:grpSpLocks/>
            </p:cNvGrpSpPr>
            <p:nvPr/>
          </p:nvGrpSpPr>
          <p:grpSpPr bwMode="auto">
            <a:xfrm>
              <a:off x="6543672" y="2181224"/>
              <a:ext cx="533400" cy="597932"/>
              <a:chOff x="457200" y="4736068"/>
              <a:chExt cx="533400" cy="597932"/>
            </a:xfrm>
          </p:grpSpPr>
          <p:sp>
            <p:nvSpPr>
              <p:cNvPr id="26" name="Oval 25"/>
              <p:cNvSpPr/>
              <p:nvPr/>
            </p:nvSpPr>
            <p:spPr>
              <a:xfrm>
                <a:off x="533397" y="5105958"/>
                <a:ext cx="228600" cy="2286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18455" name="TextBox 26"/>
              <p:cNvSpPr txBox="1">
                <a:spLocks noChangeArrowheads="1"/>
              </p:cNvSpPr>
              <p:nvPr/>
            </p:nvSpPr>
            <p:spPr bwMode="auto">
              <a:xfrm>
                <a:off x="457200" y="4736068"/>
                <a:ext cx="533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b="1">
                    <a:solidFill>
                      <a:srgbClr val="00B0F0"/>
                    </a:solidFill>
                  </a:rPr>
                  <a:t>Al</a:t>
                </a:r>
              </a:p>
            </p:txBody>
          </p:sp>
        </p:grpSp>
        <p:grpSp>
          <p:nvGrpSpPr>
            <p:cNvPr id="18445" name="Group 30"/>
            <p:cNvGrpSpPr>
              <a:grpSpLocks/>
            </p:cNvGrpSpPr>
            <p:nvPr/>
          </p:nvGrpSpPr>
          <p:grpSpPr bwMode="auto">
            <a:xfrm>
              <a:off x="3171824" y="4643440"/>
              <a:ext cx="609600" cy="609600"/>
              <a:chOff x="533400" y="5029200"/>
              <a:chExt cx="609600" cy="609600"/>
            </a:xfrm>
          </p:grpSpPr>
          <p:sp>
            <p:nvSpPr>
              <p:cNvPr id="29" name="Oval 28"/>
              <p:cNvSpPr/>
              <p:nvPr/>
            </p:nvSpPr>
            <p:spPr>
              <a:xfrm>
                <a:off x="533400" y="5029203"/>
                <a:ext cx="228600" cy="2286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18453" name="TextBox 29"/>
              <p:cNvSpPr txBox="1">
                <a:spLocks noChangeArrowheads="1"/>
              </p:cNvSpPr>
              <p:nvPr/>
            </p:nvSpPr>
            <p:spPr bwMode="auto">
              <a:xfrm>
                <a:off x="609600" y="5269468"/>
                <a:ext cx="533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b="1">
                    <a:solidFill>
                      <a:srgbClr val="00B0F0"/>
                    </a:solidFill>
                  </a:rPr>
                  <a:t>Al</a:t>
                </a:r>
              </a:p>
            </p:txBody>
          </p:sp>
        </p:grpSp>
        <p:grpSp>
          <p:nvGrpSpPr>
            <p:cNvPr id="18446" name="Group 32"/>
            <p:cNvGrpSpPr>
              <a:grpSpLocks/>
            </p:cNvGrpSpPr>
            <p:nvPr/>
          </p:nvGrpSpPr>
          <p:grpSpPr bwMode="auto">
            <a:xfrm>
              <a:off x="5876928" y="3005136"/>
              <a:ext cx="609600" cy="609600"/>
              <a:chOff x="533400" y="5029200"/>
              <a:chExt cx="609600" cy="609600"/>
            </a:xfrm>
          </p:grpSpPr>
          <p:sp>
            <p:nvSpPr>
              <p:cNvPr id="34" name="Oval 33"/>
              <p:cNvSpPr/>
              <p:nvPr/>
            </p:nvSpPr>
            <p:spPr>
              <a:xfrm>
                <a:off x="533392" y="5029204"/>
                <a:ext cx="228600" cy="2286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18451" name="TextBox 34"/>
              <p:cNvSpPr txBox="1">
                <a:spLocks noChangeArrowheads="1"/>
              </p:cNvSpPr>
              <p:nvPr/>
            </p:nvSpPr>
            <p:spPr bwMode="auto">
              <a:xfrm>
                <a:off x="609600" y="5269468"/>
                <a:ext cx="533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b="1">
                    <a:solidFill>
                      <a:srgbClr val="00B0F0"/>
                    </a:solidFill>
                  </a:rPr>
                  <a:t>Al</a:t>
                </a:r>
              </a:p>
            </p:txBody>
          </p:sp>
        </p:grpSp>
        <p:grpSp>
          <p:nvGrpSpPr>
            <p:cNvPr id="18447" name="Group 35"/>
            <p:cNvGrpSpPr>
              <a:grpSpLocks/>
            </p:cNvGrpSpPr>
            <p:nvPr/>
          </p:nvGrpSpPr>
          <p:grpSpPr bwMode="auto">
            <a:xfrm>
              <a:off x="7543792" y="1995488"/>
              <a:ext cx="609600" cy="609600"/>
              <a:chOff x="533400" y="5029200"/>
              <a:chExt cx="609600" cy="609600"/>
            </a:xfrm>
          </p:grpSpPr>
          <p:sp>
            <p:nvSpPr>
              <p:cNvPr id="37" name="Oval 36"/>
              <p:cNvSpPr/>
              <p:nvPr/>
            </p:nvSpPr>
            <p:spPr>
              <a:xfrm>
                <a:off x="533401" y="5029200"/>
                <a:ext cx="228600" cy="2286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18449" name="TextBox 37"/>
              <p:cNvSpPr txBox="1">
                <a:spLocks noChangeArrowheads="1"/>
              </p:cNvSpPr>
              <p:nvPr/>
            </p:nvSpPr>
            <p:spPr bwMode="auto">
              <a:xfrm>
                <a:off x="609600" y="5269468"/>
                <a:ext cx="533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b="1">
                    <a:solidFill>
                      <a:srgbClr val="00B0F0"/>
                    </a:solidFill>
                  </a:rPr>
                  <a:t>Al</a:t>
                </a:r>
              </a:p>
            </p:txBody>
          </p:sp>
        </p:grpSp>
      </p:grpSp>
      <p:sp>
        <p:nvSpPr>
          <p:cNvPr id="40" name="TextBox 39"/>
          <p:cNvSpPr txBox="1">
            <a:spLocks noChangeArrowheads="1"/>
          </p:cNvSpPr>
          <p:nvPr/>
        </p:nvSpPr>
        <p:spPr bwMode="auto">
          <a:xfrm>
            <a:off x="1752600" y="6324600"/>
            <a:ext cx="5943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b="1"/>
              <a:t>L = 4.058 Å (fcc edge)               s = 2.869 Å (fcc diag) </a:t>
            </a:r>
          </a:p>
        </p:txBody>
      </p:sp>
      <p:sp>
        <p:nvSpPr>
          <p:cNvPr id="4" name="TextBox 3"/>
          <p:cNvSpPr txBox="1"/>
          <p:nvPr/>
        </p:nvSpPr>
        <p:spPr>
          <a:xfrm>
            <a:off x="1219200" y="762000"/>
            <a:ext cx="6505575" cy="369332"/>
          </a:xfrm>
          <a:prstGeom prst="rect">
            <a:avLst/>
          </a:prstGeom>
          <a:noFill/>
        </p:spPr>
        <p:txBody>
          <a:bodyPr wrap="square" rtlCol="0">
            <a:spAutoFit/>
          </a:bodyPr>
          <a:lstStyle/>
          <a:p>
            <a:pPr algn="ctr"/>
            <a:r>
              <a:rPr lang="en-US" i="1" dirty="0" smtClean="0">
                <a:latin typeface="Comic Sans MS" panose="030F0702030302020204" pitchFamily="66" charset="0"/>
              </a:rPr>
              <a:t>From P.M. Grant, APS March Meeting, Portland, OR (2010)</a:t>
            </a:r>
            <a:endParaRPr lang="en-US" i="1" dirty="0">
              <a:latin typeface="Comic Sans MS" panose="030F0702030302020204" pitchFamily="66" charset="0"/>
            </a:endParaRPr>
          </a:p>
        </p:txBody>
      </p:sp>
    </p:spTree>
    <p:extLst>
      <p:ext uri="{BB962C8B-B14F-4D97-AF65-F5344CB8AC3E}">
        <p14:creationId xmlns:p14="http://schemas.microsoft.com/office/powerpoint/2010/main" val="32861832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1+#ppt_w/2"/>
                                          </p:val>
                                        </p:tav>
                                        <p:tav tm="100000">
                                          <p:val>
                                            <p:strVal val="#ppt_x"/>
                                          </p:val>
                                        </p:tav>
                                      </p:tavLst>
                                    </p:anim>
                                    <p:anim calcmode="lin" valueType="num">
                                      <p:cBhvr additive="base">
                                        <p:cTn id="14"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dissolve">
                                      <p:cBhvr>
                                        <p:cTn id="25" dur="1000"/>
                                        <p:tgtEl>
                                          <p:spTgt spid="3"/>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40"/>
                                        </p:tgtEl>
                                        <p:attrNameLst>
                                          <p:attrName>style.visibility</p:attrName>
                                        </p:attrNameLst>
                                      </p:cBhvr>
                                      <p:to>
                                        <p:strVal val="visible"/>
                                      </p:to>
                                    </p:set>
                                    <p:anim calcmode="lin" valueType="num">
                                      <p:cBhvr additive="base">
                                        <p:cTn id="30" dur="500" fill="hold"/>
                                        <p:tgtEl>
                                          <p:spTgt spid="40"/>
                                        </p:tgtEl>
                                        <p:attrNameLst>
                                          <p:attrName>ppt_x</p:attrName>
                                        </p:attrNameLst>
                                      </p:cBhvr>
                                      <p:tavLst>
                                        <p:tav tm="0">
                                          <p:val>
                                            <p:strVal val="#ppt_x"/>
                                          </p:val>
                                        </p:tav>
                                        <p:tav tm="100000">
                                          <p:val>
                                            <p:strVal val="#ppt_x"/>
                                          </p:val>
                                        </p:tav>
                                      </p:tavLst>
                                    </p:anim>
                                    <p:anim calcmode="lin" valueType="num">
                                      <p:cBhvr additive="base">
                                        <p:cTn id="31"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4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4"/>
          <p:cNvSpPr>
            <a:spLocks noChangeArrowheads="1"/>
          </p:cNvSpPr>
          <p:nvPr/>
        </p:nvSpPr>
        <p:spPr bwMode="auto">
          <a:xfrm>
            <a:off x="304800" y="663575"/>
            <a:ext cx="8610600"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sz="4000">
                <a:solidFill>
                  <a:schemeClr val="tx2"/>
                </a:solidFill>
                <a:latin typeface="Comic Sans MS" pitchFamily="66" charset="0"/>
              </a:rPr>
              <a:t>Does the </a:t>
            </a:r>
            <a:br>
              <a:rPr lang="en-US" sz="4000">
                <a:solidFill>
                  <a:schemeClr val="tx2"/>
                </a:solidFill>
                <a:latin typeface="Comic Sans MS" pitchFamily="66" charset="0"/>
              </a:rPr>
            </a:br>
            <a:r>
              <a:rPr lang="en-US" sz="4000">
                <a:solidFill>
                  <a:srgbClr val="FF3300"/>
                </a:solidFill>
                <a:latin typeface="Comic Sans MS" pitchFamily="66" charset="0"/>
              </a:rPr>
              <a:t> </a:t>
            </a:r>
            <a:r>
              <a:rPr lang="en-US" sz="4000">
                <a:solidFill>
                  <a:schemeClr val="tx2"/>
                </a:solidFill>
                <a:latin typeface="Comic Sans MS" pitchFamily="66" charset="0"/>
              </a:rPr>
              <a:t> </a:t>
            </a:r>
            <a:br>
              <a:rPr lang="en-US" sz="4000">
                <a:solidFill>
                  <a:schemeClr val="tx2"/>
                </a:solidFill>
                <a:latin typeface="Comic Sans MS" pitchFamily="66" charset="0"/>
              </a:rPr>
            </a:br>
            <a:r>
              <a:rPr lang="en-US" sz="4000">
                <a:solidFill>
                  <a:schemeClr val="tx2"/>
                </a:solidFill>
                <a:latin typeface="Comic Sans MS" pitchFamily="66" charset="0"/>
              </a:rPr>
              <a:t>Hold the Key to Room Temperature Superconductivity?</a:t>
            </a:r>
            <a:br>
              <a:rPr lang="en-US" sz="4000">
                <a:solidFill>
                  <a:schemeClr val="tx2"/>
                </a:solidFill>
                <a:latin typeface="Comic Sans MS" pitchFamily="66" charset="0"/>
              </a:rPr>
            </a:br>
            <a:r>
              <a:rPr lang="en-US" sz="2400">
                <a:solidFill>
                  <a:schemeClr val="tx2"/>
                </a:solidFill>
                <a:latin typeface="Comic Sans MS" pitchFamily="66" charset="0"/>
              </a:rPr>
              <a:t> </a:t>
            </a:r>
            <a:endParaRPr lang="en-US" sz="4000">
              <a:solidFill>
                <a:schemeClr val="tx2"/>
              </a:solidFill>
              <a:latin typeface="Comic Sans MS" pitchFamily="66" charset="0"/>
            </a:endParaRPr>
          </a:p>
        </p:txBody>
      </p:sp>
      <p:pic>
        <p:nvPicPr>
          <p:cNvPr id="119811" name="Picture 8" descr="scl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8100" y="581025"/>
            <a:ext cx="38290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2514600"/>
            <a:ext cx="7000875"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a:spLocks noChangeArrowheads="1"/>
          </p:cNvSpPr>
          <p:nvPr/>
        </p:nvSpPr>
        <p:spPr bwMode="auto">
          <a:xfrm>
            <a:off x="2387600" y="6172200"/>
            <a:ext cx="4368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50th Anniversary of Physics Today, May 1998</a:t>
            </a:r>
          </a:p>
        </p:txBody>
      </p:sp>
      <p:sp>
        <p:nvSpPr>
          <p:cNvPr id="3" name="Rectangle 2"/>
          <p:cNvSpPr/>
          <p:nvPr/>
        </p:nvSpPr>
        <p:spPr>
          <a:xfrm>
            <a:off x="5029200" y="5638800"/>
            <a:ext cx="990600" cy="342900"/>
          </a:xfrm>
          <a:prstGeom prst="rect">
            <a:avLst/>
          </a:prstGeom>
          <a:solidFill>
            <a:srgbClr val="FFFF00">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1315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04800" y="990600"/>
            <a:ext cx="8534400" cy="1470025"/>
          </a:xfrm>
        </p:spPr>
        <p:txBody>
          <a:bodyPr/>
          <a:lstStyle/>
          <a:p>
            <a:r>
              <a:rPr lang="en-US" dirty="0" smtClean="0"/>
              <a:t>Lessons from</a:t>
            </a:r>
            <a:br>
              <a:rPr lang="en-US" dirty="0" smtClean="0"/>
            </a:br>
            <a:r>
              <a:rPr lang="en-US" dirty="0" smtClean="0"/>
              <a:t> “Four Aging British Philosophers”</a:t>
            </a:r>
            <a:endParaRPr lang="en-US" dirty="0"/>
          </a:p>
        </p:txBody>
      </p:sp>
      <p:sp>
        <p:nvSpPr>
          <p:cNvPr id="4" name="Subtitle 3"/>
          <p:cNvSpPr>
            <a:spLocks noGrp="1"/>
          </p:cNvSpPr>
          <p:nvPr>
            <p:ph type="subTitle" idx="1"/>
          </p:nvPr>
        </p:nvSpPr>
        <p:spPr>
          <a:xfrm>
            <a:off x="990600" y="3810000"/>
            <a:ext cx="7162800" cy="1752600"/>
          </a:xfrm>
        </p:spPr>
        <p:txBody>
          <a:bodyPr/>
          <a:lstStyle/>
          <a:p>
            <a:r>
              <a:rPr lang="en-US" b="1" dirty="0" smtClean="0"/>
              <a:t>...for engineers and physicists under 50...</a:t>
            </a:r>
            <a:endParaRPr lang="en-US" b="1" dirty="0"/>
          </a:p>
        </p:txBody>
      </p:sp>
    </p:spTree>
    <p:extLst>
      <p:ext uri="{BB962C8B-B14F-4D97-AF65-F5344CB8AC3E}">
        <p14:creationId xmlns:p14="http://schemas.microsoft.com/office/powerpoint/2010/main" val="5974266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3"/>
          <p:cNvSpPr txBox="1">
            <a:spLocks noChangeArrowheads="1"/>
          </p:cNvSpPr>
          <p:nvPr/>
        </p:nvSpPr>
        <p:spPr bwMode="auto">
          <a:xfrm>
            <a:off x="725488" y="2020888"/>
            <a:ext cx="3078162"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850" tIns="48925" rIns="97850" bIns="48925">
            <a:spAutoFit/>
          </a:bodyPr>
          <a:lstStyle>
            <a:lvl1pPr defTabSz="977900">
              <a:defRPr sz="3600" b="1">
                <a:solidFill>
                  <a:srgbClr val="00CC99"/>
                </a:solidFill>
                <a:latin typeface="Times New Roman" pitchFamily="18" charset="0"/>
              </a:defRPr>
            </a:lvl1pPr>
            <a:lvl2pPr marL="742950" indent="-285750" defTabSz="977900">
              <a:defRPr sz="3600" b="1">
                <a:solidFill>
                  <a:srgbClr val="00CC99"/>
                </a:solidFill>
                <a:latin typeface="Times New Roman" pitchFamily="18" charset="0"/>
              </a:defRPr>
            </a:lvl2pPr>
            <a:lvl3pPr marL="1143000" indent="-228600" defTabSz="977900">
              <a:defRPr sz="3600" b="1">
                <a:solidFill>
                  <a:srgbClr val="00CC99"/>
                </a:solidFill>
                <a:latin typeface="Times New Roman" pitchFamily="18" charset="0"/>
              </a:defRPr>
            </a:lvl3pPr>
            <a:lvl4pPr marL="1600200" indent="-228600" defTabSz="977900">
              <a:defRPr sz="3600" b="1">
                <a:solidFill>
                  <a:srgbClr val="00CC99"/>
                </a:solidFill>
                <a:latin typeface="Times New Roman" pitchFamily="18" charset="0"/>
              </a:defRPr>
            </a:lvl4pPr>
            <a:lvl5pPr marL="2057400" indent="-228600" defTabSz="977900">
              <a:defRPr sz="3600" b="1">
                <a:solidFill>
                  <a:srgbClr val="00CC99"/>
                </a:solidFill>
                <a:latin typeface="Times New Roman" pitchFamily="18" charset="0"/>
              </a:defRPr>
            </a:lvl5pPr>
            <a:lvl6pPr marL="2514600" indent="-228600" defTabSz="977900" eaLnBrk="0" fontAlgn="base" hangingPunct="0">
              <a:spcBef>
                <a:spcPct val="0"/>
              </a:spcBef>
              <a:spcAft>
                <a:spcPct val="0"/>
              </a:spcAft>
              <a:defRPr sz="3600" b="1">
                <a:solidFill>
                  <a:srgbClr val="00CC99"/>
                </a:solidFill>
                <a:latin typeface="Times New Roman" pitchFamily="18" charset="0"/>
              </a:defRPr>
            </a:lvl6pPr>
            <a:lvl7pPr marL="2971800" indent="-228600" defTabSz="977900" eaLnBrk="0" fontAlgn="base" hangingPunct="0">
              <a:spcBef>
                <a:spcPct val="0"/>
              </a:spcBef>
              <a:spcAft>
                <a:spcPct val="0"/>
              </a:spcAft>
              <a:defRPr sz="3600" b="1">
                <a:solidFill>
                  <a:srgbClr val="00CC99"/>
                </a:solidFill>
                <a:latin typeface="Times New Roman" pitchFamily="18" charset="0"/>
              </a:defRPr>
            </a:lvl7pPr>
            <a:lvl8pPr marL="3429000" indent="-228600" defTabSz="977900" eaLnBrk="0" fontAlgn="base" hangingPunct="0">
              <a:spcBef>
                <a:spcPct val="0"/>
              </a:spcBef>
              <a:spcAft>
                <a:spcPct val="0"/>
              </a:spcAft>
              <a:defRPr sz="3600" b="1">
                <a:solidFill>
                  <a:srgbClr val="00CC99"/>
                </a:solidFill>
                <a:latin typeface="Times New Roman" pitchFamily="18" charset="0"/>
              </a:defRPr>
            </a:lvl8pPr>
            <a:lvl9pPr marL="3886200" indent="-228600" defTabSz="977900" eaLnBrk="0" fontAlgn="base" hangingPunct="0">
              <a:spcBef>
                <a:spcPct val="0"/>
              </a:spcBef>
              <a:spcAft>
                <a:spcPct val="0"/>
              </a:spcAft>
              <a:defRPr sz="3600" b="1">
                <a:solidFill>
                  <a:srgbClr val="00CC99"/>
                </a:solidFill>
                <a:latin typeface="Times New Roman" pitchFamily="18" charset="0"/>
              </a:defRPr>
            </a:lvl9pPr>
          </a:lstStyle>
          <a:p>
            <a:pPr eaLnBrk="1" hangingPunct="1"/>
            <a:r>
              <a:rPr lang="en-US" altLang="en-US" sz="2600">
                <a:solidFill>
                  <a:schemeClr val="tx1"/>
                </a:solidFill>
                <a:latin typeface="Arial" pitchFamily="34" charset="0"/>
              </a:rPr>
              <a:t>The Most Popular:</a:t>
            </a:r>
          </a:p>
        </p:txBody>
      </p:sp>
      <p:sp>
        <p:nvSpPr>
          <p:cNvPr id="7171" name="Oval 4"/>
          <p:cNvSpPr>
            <a:spLocks noChangeArrowheads="1"/>
          </p:cNvSpPr>
          <p:nvPr/>
        </p:nvSpPr>
        <p:spPr bwMode="auto">
          <a:xfrm rot="-2100000">
            <a:off x="7042150" y="3122613"/>
            <a:ext cx="1017588" cy="350837"/>
          </a:xfrm>
          <a:prstGeom prst="ellipse">
            <a:avLst/>
          </a:prstGeom>
          <a:solidFill>
            <a:schemeClr val="tx1"/>
          </a:solidFill>
          <a:ln w="508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7172" name="Oval 5"/>
          <p:cNvSpPr>
            <a:spLocks noChangeArrowheads="1"/>
          </p:cNvSpPr>
          <p:nvPr/>
        </p:nvSpPr>
        <p:spPr bwMode="auto">
          <a:xfrm rot="-2100000">
            <a:off x="7048500" y="3146425"/>
            <a:ext cx="971550" cy="349250"/>
          </a:xfrm>
          <a:prstGeom prst="ellipse">
            <a:avLst/>
          </a:prstGeom>
          <a:solidFill>
            <a:schemeClr val="bg1"/>
          </a:solidFill>
          <a:ln w="508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7173" name="Line 6"/>
          <p:cNvSpPr>
            <a:spLocks noChangeShapeType="1"/>
          </p:cNvSpPr>
          <p:nvPr/>
        </p:nvSpPr>
        <p:spPr bwMode="auto">
          <a:xfrm flipV="1">
            <a:off x="5889625" y="2944813"/>
            <a:ext cx="0" cy="773112"/>
          </a:xfrm>
          <a:prstGeom prst="line">
            <a:avLst/>
          </a:prstGeom>
          <a:noFill/>
          <a:ln w="508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4" name="Line 7"/>
          <p:cNvSpPr>
            <a:spLocks noChangeShapeType="1"/>
          </p:cNvSpPr>
          <p:nvPr/>
        </p:nvSpPr>
        <p:spPr bwMode="auto">
          <a:xfrm>
            <a:off x="5554663" y="3332163"/>
            <a:ext cx="669925" cy="0"/>
          </a:xfrm>
          <a:prstGeom prst="line">
            <a:avLst/>
          </a:prstGeom>
          <a:noFill/>
          <a:ln w="508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5" name="Oval 8"/>
          <p:cNvSpPr>
            <a:spLocks noChangeArrowheads="1"/>
          </p:cNvSpPr>
          <p:nvPr/>
        </p:nvSpPr>
        <p:spPr bwMode="auto">
          <a:xfrm>
            <a:off x="5797550" y="3233738"/>
            <a:ext cx="184150" cy="195262"/>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7176" name="Line 9"/>
          <p:cNvSpPr>
            <a:spLocks noChangeShapeType="1"/>
          </p:cNvSpPr>
          <p:nvPr/>
        </p:nvSpPr>
        <p:spPr bwMode="auto">
          <a:xfrm flipV="1">
            <a:off x="5889625" y="4713288"/>
            <a:ext cx="0" cy="773112"/>
          </a:xfrm>
          <a:prstGeom prst="line">
            <a:avLst/>
          </a:prstGeom>
          <a:noFill/>
          <a:ln w="508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7" name="Line 10"/>
          <p:cNvSpPr>
            <a:spLocks noChangeShapeType="1"/>
          </p:cNvSpPr>
          <p:nvPr/>
        </p:nvSpPr>
        <p:spPr bwMode="auto">
          <a:xfrm>
            <a:off x="5554663" y="5100638"/>
            <a:ext cx="669925" cy="0"/>
          </a:xfrm>
          <a:prstGeom prst="line">
            <a:avLst/>
          </a:prstGeom>
          <a:noFill/>
          <a:ln w="508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8" name="Oval 11"/>
          <p:cNvSpPr>
            <a:spLocks noChangeArrowheads="1"/>
          </p:cNvSpPr>
          <p:nvPr/>
        </p:nvSpPr>
        <p:spPr bwMode="auto">
          <a:xfrm>
            <a:off x="5797550" y="5002213"/>
            <a:ext cx="184150" cy="195262"/>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7179" name="Line 12"/>
          <p:cNvSpPr>
            <a:spLocks noChangeShapeType="1"/>
          </p:cNvSpPr>
          <p:nvPr/>
        </p:nvSpPr>
        <p:spPr bwMode="auto">
          <a:xfrm flipV="1">
            <a:off x="7545388" y="2944813"/>
            <a:ext cx="0" cy="773112"/>
          </a:xfrm>
          <a:prstGeom prst="line">
            <a:avLst/>
          </a:prstGeom>
          <a:noFill/>
          <a:ln w="508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0" name="Line 13"/>
          <p:cNvSpPr>
            <a:spLocks noChangeShapeType="1"/>
          </p:cNvSpPr>
          <p:nvPr/>
        </p:nvSpPr>
        <p:spPr bwMode="auto">
          <a:xfrm>
            <a:off x="7210425" y="3332163"/>
            <a:ext cx="669925" cy="0"/>
          </a:xfrm>
          <a:prstGeom prst="line">
            <a:avLst/>
          </a:prstGeom>
          <a:noFill/>
          <a:ln w="508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1" name="Oval 14"/>
          <p:cNvSpPr>
            <a:spLocks noChangeArrowheads="1"/>
          </p:cNvSpPr>
          <p:nvPr/>
        </p:nvSpPr>
        <p:spPr bwMode="auto">
          <a:xfrm>
            <a:off x="7467600" y="3200400"/>
            <a:ext cx="184150" cy="195263"/>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7182" name="Line 15"/>
          <p:cNvSpPr>
            <a:spLocks noChangeShapeType="1"/>
          </p:cNvSpPr>
          <p:nvPr/>
        </p:nvSpPr>
        <p:spPr bwMode="auto">
          <a:xfrm flipV="1">
            <a:off x="7545388" y="4713288"/>
            <a:ext cx="0" cy="773112"/>
          </a:xfrm>
          <a:prstGeom prst="line">
            <a:avLst/>
          </a:prstGeom>
          <a:noFill/>
          <a:ln w="508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3" name="Line 16"/>
          <p:cNvSpPr>
            <a:spLocks noChangeShapeType="1"/>
          </p:cNvSpPr>
          <p:nvPr/>
        </p:nvSpPr>
        <p:spPr bwMode="auto">
          <a:xfrm>
            <a:off x="7210425" y="5100638"/>
            <a:ext cx="669925" cy="0"/>
          </a:xfrm>
          <a:prstGeom prst="line">
            <a:avLst/>
          </a:prstGeom>
          <a:noFill/>
          <a:ln w="508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4" name="Oval 17"/>
          <p:cNvSpPr>
            <a:spLocks noChangeArrowheads="1"/>
          </p:cNvSpPr>
          <p:nvPr/>
        </p:nvSpPr>
        <p:spPr bwMode="auto">
          <a:xfrm>
            <a:off x="7453313" y="5002213"/>
            <a:ext cx="184150" cy="195262"/>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7185" name="Freeform 18"/>
          <p:cNvSpPr>
            <a:spLocks/>
          </p:cNvSpPr>
          <p:nvPr/>
        </p:nvSpPr>
        <p:spPr bwMode="auto">
          <a:xfrm>
            <a:off x="7375525" y="3706813"/>
            <a:ext cx="390525" cy="1028700"/>
          </a:xfrm>
          <a:custGeom>
            <a:avLst/>
            <a:gdLst>
              <a:gd name="T0" fmla="*/ 225772 w 512"/>
              <a:gd name="T1" fmla="*/ 1018061 h 1257"/>
              <a:gd name="T2" fmla="*/ 309674 w 512"/>
              <a:gd name="T3" fmla="*/ 968958 h 1257"/>
              <a:gd name="T4" fmla="*/ 372982 w 512"/>
              <a:gd name="T5" fmla="*/ 881392 h 1257"/>
              <a:gd name="T6" fmla="*/ 382898 w 512"/>
              <a:gd name="T7" fmla="*/ 766819 h 1257"/>
              <a:gd name="T8" fmla="*/ 333319 w 512"/>
              <a:gd name="T9" fmla="*/ 668614 h 1257"/>
              <a:gd name="T10" fmla="*/ 253231 w 512"/>
              <a:gd name="T11" fmla="*/ 603962 h 1257"/>
              <a:gd name="T12" fmla="*/ 173906 w 512"/>
              <a:gd name="T13" fmla="*/ 581048 h 1257"/>
              <a:gd name="T14" fmla="*/ 100682 w 512"/>
              <a:gd name="T15" fmla="*/ 594142 h 1257"/>
              <a:gd name="T16" fmla="*/ 39663 w 512"/>
              <a:gd name="T17" fmla="*/ 636697 h 1257"/>
              <a:gd name="T18" fmla="*/ 2288 w 512"/>
              <a:gd name="T19" fmla="*/ 701349 h 1257"/>
              <a:gd name="T20" fmla="*/ 11441 w 512"/>
              <a:gd name="T21" fmla="*/ 783187 h 1257"/>
              <a:gd name="T22" fmla="*/ 58731 w 512"/>
              <a:gd name="T23" fmla="*/ 845384 h 1257"/>
              <a:gd name="T24" fmla="*/ 126616 w 512"/>
              <a:gd name="T25" fmla="*/ 878119 h 1257"/>
              <a:gd name="T26" fmla="*/ 197551 w 512"/>
              <a:gd name="T27" fmla="*/ 881392 h 1257"/>
              <a:gd name="T28" fmla="*/ 283741 w 512"/>
              <a:gd name="T29" fmla="*/ 845384 h 1257"/>
              <a:gd name="T30" fmla="*/ 356964 w 512"/>
              <a:gd name="T31" fmla="*/ 770093 h 1257"/>
              <a:gd name="T32" fmla="*/ 387474 w 512"/>
              <a:gd name="T33" fmla="*/ 662067 h 1257"/>
              <a:gd name="T34" fmla="*/ 356964 w 512"/>
              <a:gd name="T35" fmla="*/ 554860 h 1257"/>
              <a:gd name="T36" fmla="*/ 281453 w 512"/>
              <a:gd name="T37" fmla="*/ 479569 h 1257"/>
              <a:gd name="T38" fmla="*/ 197551 w 512"/>
              <a:gd name="T39" fmla="*/ 440287 h 1257"/>
              <a:gd name="T40" fmla="*/ 124327 w 512"/>
              <a:gd name="T41" fmla="*/ 443560 h 1257"/>
              <a:gd name="T42" fmla="*/ 58731 w 512"/>
              <a:gd name="T43" fmla="*/ 476295 h 1257"/>
              <a:gd name="T44" fmla="*/ 11441 w 512"/>
              <a:gd name="T45" fmla="*/ 531945 h 1257"/>
              <a:gd name="T46" fmla="*/ 2288 w 512"/>
              <a:gd name="T47" fmla="*/ 617056 h 1257"/>
              <a:gd name="T48" fmla="*/ 39663 w 512"/>
              <a:gd name="T49" fmla="*/ 681708 h 1257"/>
              <a:gd name="T50" fmla="*/ 102970 w 512"/>
              <a:gd name="T51" fmla="*/ 724264 h 1257"/>
              <a:gd name="T52" fmla="*/ 171617 w 512"/>
              <a:gd name="T53" fmla="*/ 740631 h 1257"/>
              <a:gd name="T54" fmla="*/ 256282 w 512"/>
              <a:gd name="T55" fmla="*/ 717717 h 1257"/>
              <a:gd name="T56" fmla="*/ 335607 w 512"/>
              <a:gd name="T57" fmla="*/ 655520 h 1257"/>
              <a:gd name="T58" fmla="*/ 385186 w 512"/>
              <a:gd name="T59" fmla="*/ 558133 h 1257"/>
              <a:gd name="T60" fmla="*/ 372982 w 512"/>
              <a:gd name="T61" fmla="*/ 443560 h 1257"/>
              <a:gd name="T62" fmla="*/ 309674 w 512"/>
              <a:gd name="T63" fmla="*/ 355994 h 1257"/>
              <a:gd name="T64" fmla="*/ 225772 w 512"/>
              <a:gd name="T65" fmla="*/ 306891 h 1257"/>
              <a:gd name="T66" fmla="*/ 150261 w 512"/>
              <a:gd name="T67" fmla="*/ 297071 h 1257"/>
              <a:gd name="T68" fmla="*/ 80088 w 512"/>
              <a:gd name="T69" fmla="*/ 319985 h 1257"/>
              <a:gd name="T70" fmla="*/ 23645 w 512"/>
              <a:gd name="T71" fmla="*/ 369088 h 1257"/>
              <a:gd name="T72" fmla="*/ 0 w 512"/>
              <a:gd name="T73" fmla="*/ 443560 h 1257"/>
              <a:gd name="T74" fmla="*/ 23645 w 512"/>
              <a:gd name="T75" fmla="*/ 518851 h 1257"/>
              <a:gd name="T76" fmla="*/ 80088 w 512"/>
              <a:gd name="T77" fmla="*/ 571227 h 1257"/>
              <a:gd name="T78" fmla="*/ 150261 w 512"/>
              <a:gd name="T79" fmla="*/ 594142 h 1257"/>
              <a:gd name="T80" fmla="*/ 225772 w 512"/>
              <a:gd name="T81" fmla="*/ 587595 h 1257"/>
              <a:gd name="T82" fmla="*/ 309674 w 512"/>
              <a:gd name="T83" fmla="*/ 531945 h 1257"/>
              <a:gd name="T84" fmla="*/ 372982 w 512"/>
              <a:gd name="T85" fmla="*/ 443560 h 1257"/>
              <a:gd name="T86" fmla="*/ 385186 w 512"/>
              <a:gd name="T87" fmla="*/ 326532 h 1257"/>
              <a:gd name="T88" fmla="*/ 333319 w 512"/>
              <a:gd name="T89" fmla="*/ 231601 h 1257"/>
              <a:gd name="T90" fmla="*/ 250943 w 512"/>
              <a:gd name="T91" fmla="*/ 166131 h 1257"/>
              <a:gd name="T92" fmla="*/ 171617 w 512"/>
              <a:gd name="T93" fmla="*/ 143216 h 1257"/>
              <a:gd name="T94" fmla="*/ 102970 w 512"/>
              <a:gd name="T95" fmla="*/ 162857 h 1257"/>
              <a:gd name="T96" fmla="*/ 39663 w 512"/>
              <a:gd name="T97" fmla="*/ 208686 h 1257"/>
              <a:gd name="T98" fmla="*/ 4576 w 512"/>
              <a:gd name="T99" fmla="*/ 274156 h 1257"/>
              <a:gd name="T100" fmla="*/ 9153 w 512"/>
              <a:gd name="T101" fmla="*/ 342900 h 1257"/>
              <a:gd name="T102" fmla="*/ 51867 w 512"/>
              <a:gd name="T103" fmla="*/ 401005 h 1257"/>
              <a:gd name="T104" fmla="*/ 119751 w 512"/>
              <a:gd name="T105" fmla="*/ 440287 h 1257"/>
              <a:gd name="T106" fmla="*/ 202127 w 512"/>
              <a:gd name="T107" fmla="*/ 443560 h 1257"/>
              <a:gd name="T108" fmla="*/ 289080 w 512"/>
              <a:gd name="T109" fmla="*/ 401005 h 1257"/>
              <a:gd name="T110" fmla="*/ 359252 w 512"/>
              <a:gd name="T111" fmla="*/ 319985 h 1257"/>
              <a:gd name="T112" fmla="*/ 389762 w 512"/>
              <a:gd name="T113" fmla="*/ 218507 h 1257"/>
              <a:gd name="T114" fmla="*/ 359252 w 512"/>
              <a:gd name="T115" fmla="*/ 121120 h 1257"/>
              <a:gd name="T116" fmla="*/ 289080 w 512"/>
              <a:gd name="T117" fmla="*/ 45829 h 1257"/>
              <a:gd name="T118" fmla="*/ 199839 w 512"/>
              <a:gd name="T119" fmla="*/ 3274 h 125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12" h="1257">
                <a:moveTo>
                  <a:pt x="225" y="1256"/>
                </a:moveTo>
                <a:lnTo>
                  <a:pt x="259" y="1252"/>
                </a:lnTo>
                <a:lnTo>
                  <a:pt x="296" y="1244"/>
                </a:lnTo>
                <a:lnTo>
                  <a:pt x="332" y="1228"/>
                </a:lnTo>
                <a:lnTo>
                  <a:pt x="372" y="1208"/>
                </a:lnTo>
                <a:lnTo>
                  <a:pt x="406" y="1184"/>
                </a:lnTo>
                <a:lnTo>
                  <a:pt x="440" y="1152"/>
                </a:lnTo>
                <a:lnTo>
                  <a:pt x="468" y="1116"/>
                </a:lnTo>
                <a:lnTo>
                  <a:pt x="489" y="1077"/>
                </a:lnTo>
                <a:lnTo>
                  <a:pt x="505" y="1033"/>
                </a:lnTo>
                <a:lnTo>
                  <a:pt x="508" y="985"/>
                </a:lnTo>
                <a:lnTo>
                  <a:pt x="502" y="937"/>
                </a:lnTo>
                <a:lnTo>
                  <a:pt x="489" y="893"/>
                </a:lnTo>
                <a:lnTo>
                  <a:pt x="468" y="853"/>
                </a:lnTo>
                <a:lnTo>
                  <a:pt x="437" y="817"/>
                </a:lnTo>
                <a:lnTo>
                  <a:pt x="406" y="785"/>
                </a:lnTo>
                <a:lnTo>
                  <a:pt x="369" y="762"/>
                </a:lnTo>
                <a:lnTo>
                  <a:pt x="332" y="738"/>
                </a:lnTo>
                <a:lnTo>
                  <a:pt x="296" y="726"/>
                </a:lnTo>
                <a:lnTo>
                  <a:pt x="259" y="714"/>
                </a:lnTo>
                <a:lnTo>
                  <a:pt x="228" y="710"/>
                </a:lnTo>
                <a:lnTo>
                  <a:pt x="197" y="714"/>
                </a:lnTo>
                <a:lnTo>
                  <a:pt x="163" y="718"/>
                </a:lnTo>
                <a:lnTo>
                  <a:pt x="132" y="726"/>
                </a:lnTo>
                <a:lnTo>
                  <a:pt x="105" y="742"/>
                </a:lnTo>
                <a:lnTo>
                  <a:pt x="77" y="758"/>
                </a:lnTo>
                <a:lnTo>
                  <a:pt x="52" y="778"/>
                </a:lnTo>
                <a:lnTo>
                  <a:pt x="31" y="801"/>
                </a:lnTo>
                <a:lnTo>
                  <a:pt x="15" y="825"/>
                </a:lnTo>
                <a:lnTo>
                  <a:pt x="3" y="857"/>
                </a:lnTo>
                <a:lnTo>
                  <a:pt x="0" y="893"/>
                </a:lnTo>
                <a:lnTo>
                  <a:pt x="3" y="929"/>
                </a:lnTo>
                <a:lnTo>
                  <a:pt x="15" y="957"/>
                </a:lnTo>
                <a:lnTo>
                  <a:pt x="31" y="985"/>
                </a:lnTo>
                <a:lnTo>
                  <a:pt x="52" y="1009"/>
                </a:lnTo>
                <a:lnTo>
                  <a:pt x="77" y="1033"/>
                </a:lnTo>
                <a:lnTo>
                  <a:pt x="105" y="1049"/>
                </a:lnTo>
                <a:lnTo>
                  <a:pt x="135" y="1061"/>
                </a:lnTo>
                <a:lnTo>
                  <a:pt x="166" y="1073"/>
                </a:lnTo>
                <a:lnTo>
                  <a:pt x="197" y="1077"/>
                </a:lnTo>
                <a:lnTo>
                  <a:pt x="225" y="1081"/>
                </a:lnTo>
                <a:lnTo>
                  <a:pt x="259" y="1077"/>
                </a:lnTo>
                <a:lnTo>
                  <a:pt x="296" y="1069"/>
                </a:lnTo>
                <a:lnTo>
                  <a:pt x="332" y="1053"/>
                </a:lnTo>
                <a:lnTo>
                  <a:pt x="372" y="1033"/>
                </a:lnTo>
                <a:lnTo>
                  <a:pt x="406" y="1009"/>
                </a:lnTo>
                <a:lnTo>
                  <a:pt x="440" y="977"/>
                </a:lnTo>
                <a:lnTo>
                  <a:pt x="468" y="941"/>
                </a:lnTo>
                <a:lnTo>
                  <a:pt x="489" y="901"/>
                </a:lnTo>
                <a:lnTo>
                  <a:pt x="505" y="857"/>
                </a:lnTo>
                <a:lnTo>
                  <a:pt x="508" y="809"/>
                </a:lnTo>
                <a:lnTo>
                  <a:pt x="502" y="762"/>
                </a:lnTo>
                <a:lnTo>
                  <a:pt x="489" y="718"/>
                </a:lnTo>
                <a:lnTo>
                  <a:pt x="468" y="678"/>
                </a:lnTo>
                <a:lnTo>
                  <a:pt x="437" y="642"/>
                </a:lnTo>
                <a:lnTo>
                  <a:pt x="406" y="610"/>
                </a:lnTo>
                <a:lnTo>
                  <a:pt x="369" y="586"/>
                </a:lnTo>
                <a:lnTo>
                  <a:pt x="332" y="562"/>
                </a:lnTo>
                <a:lnTo>
                  <a:pt x="296" y="550"/>
                </a:lnTo>
                <a:lnTo>
                  <a:pt x="259" y="538"/>
                </a:lnTo>
                <a:lnTo>
                  <a:pt x="228" y="534"/>
                </a:lnTo>
                <a:lnTo>
                  <a:pt x="197" y="538"/>
                </a:lnTo>
                <a:lnTo>
                  <a:pt x="163" y="542"/>
                </a:lnTo>
                <a:lnTo>
                  <a:pt x="132" y="550"/>
                </a:lnTo>
                <a:lnTo>
                  <a:pt x="105" y="566"/>
                </a:lnTo>
                <a:lnTo>
                  <a:pt x="77" y="582"/>
                </a:lnTo>
                <a:lnTo>
                  <a:pt x="52" y="602"/>
                </a:lnTo>
                <a:lnTo>
                  <a:pt x="31" y="626"/>
                </a:lnTo>
                <a:lnTo>
                  <a:pt x="15" y="650"/>
                </a:lnTo>
                <a:lnTo>
                  <a:pt x="3" y="682"/>
                </a:lnTo>
                <a:lnTo>
                  <a:pt x="0" y="718"/>
                </a:lnTo>
                <a:lnTo>
                  <a:pt x="3" y="754"/>
                </a:lnTo>
                <a:lnTo>
                  <a:pt x="15" y="782"/>
                </a:lnTo>
                <a:lnTo>
                  <a:pt x="31" y="809"/>
                </a:lnTo>
                <a:lnTo>
                  <a:pt x="52" y="833"/>
                </a:lnTo>
                <a:lnTo>
                  <a:pt x="77" y="857"/>
                </a:lnTo>
                <a:lnTo>
                  <a:pt x="105" y="873"/>
                </a:lnTo>
                <a:lnTo>
                  <a:pt x="135" y="885"/>
                </a:lnTo>
                <a:lnTo>
                  <a:pt x="166" y="897"/>
                </a:lnTo>
                <a:lnTo>
                  <a:pt x="197" y="901"/>
                </a:lnTo>
                <a:lnTo>
                  <a:pt x="225" y="905"/>
                </a:lnTo>
                <a:lnTo>
                  <a:pt x="259" y="901"/>
                </a:lnTo>
                <a:lnTo>
                  <a:pt x="296" y="893"/>
                </a:lnTo>
                <a:lnTo>
                  <a:pt x="336" y="877"/>
                </a:lnTo>
                <a:lnTo>
                  <a:pt x="372" y="857"/>
                </a:lnTo>
                <a:lnTo>
                  <a:pt x="409" y="833"/>
                </a:lnTo>
                <a:lnTo>
                  <a:pt x="440" y="801"/>
                </a:lnTo>
                <a:lnTo>
                  <a:pt x="468" y="766"/>
                </a:lnTo>
                <a:lnTo>
                  <a:pt x="489" y="726"/>
                </a:lnTo>
                <a:lnTo>
                  <a:pt x="505" y="682"/>
                </a:lnTo>
                <a:lnTo>
                  <a:pt x="508" y="634"/>
                </a:lnTo>
                <a:lnTo>
                  <a:pt x="505" y="586"/>
                </a:lnTo>
                <a:lnTo>
                  <a:pt x="489" y="542"/>
                </a:lnTo>
                <a:lnTo>
                  <a:pt x="468" y="502"/>
                </a:lnTo>
                <a:lnTo>
                  <a:pt x="440" y="467"/>
                </a:lnTo>
                <a:lnTo>
                  <a:pt x="406" y="435"/>
                </a:lnTo>
                <a:lnTo>
                  <a:pt x="369" y="411"/>
                </a:lnTo>
                <a:lnTo>
                  <a:pt x="332" y="387"/>
                </a:lnTo>
                <a:lnTo>
                  <a:pt x="296" y="375"/>
                </a:lnTo>
                <a:lnTo>
                  <a:pt x="259" y="363"/>
                </a:lnTo>
                <a:lnTo>
                  <a:pt x="228" y="359"/>
                </a:lnTo>
                <a:lnTo>
                  <a:pt x="197" y="363"/>
                </a:lnTo>
                <a:lnTo>
                  <a:pt x="166" y="367"/>
                </a:lnTo>
                <a:lnTo>
                  <a:pt x="132" y="375"/>
                </a:lnTo>
                <a:lnTo>
                  <a:pt x="105" y="391"/>
                </a:lnTo>
                <a:lnTo>
                  <a:pt x="77" y="407"/>
                </a:lnTo>
                <a:lnTo>
                  <a:pt x="52" y="427"/>
                </a:lnTo>
                <a:lnTo>
                  <a:pt x="31" y="451"/>
                </a:lnTo>
                <a:lnTo>
                  <a:pt x="15" y="474"/>
                </a:lnTo>
                <a:lnTo>
                  <a:pt x="6" y="506"/>
                </a:lnTo>
                <a:lnTo>
                  <a:pt x="0" y="542"/>
                </a:lnTo>
                <a:lnTo>
                  <a:pt x="6" y="578"/>
                </a:lnTo>
                <a:lnTo>
                  <a:pt x="15" y="606"/>
                </a:lnTo>
                <a:lnTo>
                  <a:pt x="31" y="634"/>
                </a:lnTo>
                <a:lnTo>
                  <a:pt x="52" y="658"/>
                </a:lnTo>
                <a:lnTo>
                  <a:pt x="77" y="682"/>
                </a:lnTo>
                <a:lnTo>
                  <a:pt x="105" y="698"/>
                </a:lnTo>
                <a:lnTo>
                  <a:pt x="135" y="710"/>
                </a:lnTo>
                <a:lnTo>
                  <a:pt x="166" y="722"/>
                </a:lnTo>
                <a:lnTo>
                  <a:pt x="197" y="726"/>
                </a:lnTo>
                <a:lnTo>
                  <a:pt x="228" y="730"/>
                </a:lnTo>
                <a:lnTo>
                  <a:pt x="259" y="726"/>
                </a:lnTo>
                <a:lnTo>
                  <a:pt x="296" y="718"/>
                </a:lnTo>
                <a:lnTo>
                  <a:pt x="332" y="702"/>
                </a:lnTo>
                <a:lnTo>
                  <a:pt x="369" y="678"/>
                </a:lnTo>
                <a:lnTo>
                  <a:pt x="406" y="650"/>
                </a:lnTo>
                <a:lnTo>
                  <a:pt x="437" y="618"/>
                </a:lnTo>
                <a:lnTo>
                  <a:pt x="468" y="582"/>
                </a:lnTo>
                <a:lnTo>
                  <a:pt x="489" y="542"/>
                </a:lnTo>
                <a:lnTo>
                  <a:pt x="505" y="494"/>
                </a:lnTo>
                <a:lnTo>
                  <a:pt x="508" y="447"/>
                </a:lnTo>
                <a:lnTo>
                  <a:pt x="505" y="399"/>
                </a:lnTo>
                <a:lnTo>
                  <a:pt x="489" y="355"/>
                </a:lnTo>
                <a:lnTo>
                  <a:pt x="465" y="315"/>
                </a:lnTo>
                <a:lnTo>
                  <a:pt x="437" y="283"/>
                </a:lnTo>
                <a:lnTo>
                  <a:pt x="403" y="251"/>
                </a:lnTo>
                <a:lnTo>
                  <a:pt x="366" y="223"/>
                </a:lnTo>
                <a:lnTo>
                  <a:pt x="329" y="203"/>
                </a:lnTo>
                <a:lnTo>
                  <a:pt x="292" y="187"/>
                </a:lnTo>
                <a:lnTo>
                  <a:pt x="255" y="179"/>
                </a:lnTo>
                <a:lnTo>
                  <a:pt x="225" y="175"/>
                </a:lnTo>
                <a:lnTo>
                  <a:pt x="197" y="179"/>
                </a:lnTo>
                <a:lnTo>
                  <a:pt x="166" y="187"/>
                </a:lnTo>
                <a:lnTo>
                  <a:pt x="135" y="199"/>
                </a:lnTo>
                <a:lnTo>
                  <a:pt x="108" y="215"/>
                </a:lnTo>
                <a:lnTo>
                  <a:pt x="80" y="231"/>
                </a:lnTo>
                <a:lnTo>
                  <a:pt x="52" y="255"/>
                </a:lnTo>
                <a:lnTo>
                  <a:pt x="34" y="279"/>
                </a:lnTo>
                <a:lnTo>
                  <a:pt x="15" y="303"/>
                </a:lnTo>
                <a:lnTo>
                  <a:pt x="6" y="335"/>
                </a:lnTo>
                <a:lnTo>
                  <a:pt x="3" y="363"/>
                </a:lnTo>
                <a:lnTo>
                  <a:pt x="6" y="391"/>
                </a:lnTo>
                <a:lnTo>
                  <a:pt x="12" y="419"/>
                </a:lnTo>
                <a:lnTo>
                  <a:pt x="28" y="447"/>
                </a:lnTo>
                <a:lnTo>
                  <a:pt x="46" y="471"/>
                </a:lnTo>
                <a:lnTo>
                  <a:pt x="68" y="490"/>
                </a:lnTo>
                <a:lnTo>
                  <a:pt x="95" y="510"/>
                </a:lnTo>
                <a:lnTo>
                  <a:pt x="123" y="526"/>
                </a:lnTo>
                <a:lnTo>
                  <a:pt x="157" y="538"/>
                </a:lnTo>
                <a:lnTo>
                  <a:pt x="191" y="542"/>
                </a:lnTo>
                <a:lnTo>
                  <a:pt x="225" y="546"/>
                </a:lnTo>
                <a:lnTo>
                  <a:pt x="265" y="542"/>
                </a:lnTo>
                <a:lnTo>
                  <a:pt x="302" y="530"/>
                </a:lnTo>
                <a:lnTo>
                  <a:pt x="342" y="514"/>
                </a:lnTo>
                <a:lnTo>
                  <a:pt x="379" y="490"/>
                </a:lnTo>
                <a:lnTo>
                  <a:pt x="412" y="463"/>
                </a:lnTo>
                <a:lnTo>
                  <a:pt x="446" y="427"/>
                </a:lnTo>
                <a:lnTo>
                  <a:pt x="471" y="391"/>
                </a:lnTo>
                <a:lnTo>
                  <a:pt x="493" y="351"/>
                </a:lnTo>
                <a:lnTo>
                  <a:pt x="505" y="311"/>
                </a:lnTo>
                <a:lnTo>
                  <a:pt x="511" y="267"/>
                </a:lnTo>
                <a:lnTo>
                  <a:pt x="505" y="227"/>
                </a:lnTo>
                <a:lnTo>
                  <a:pt x="493" y="187"/>
                </a:lnTo>
                <a:lnTo>
                  <a:pt x="471" y="148"/>
                </a:lnTo>
                <a:lnTo>
                  <a:pt x="446" y="112"/>
                </a:lnTo>
                <a:lnTo>
                  <a:pt x="412" y="80"/>
                </a:lnTo>
                <a:lnTo>
                  <a:pt x="379" y="56"/>
                </a:lnTo>
                <a:lnTo>
                  <a:pt x="339" y="32"/>
                </a:lnTo>
                <a:lnTo>
                  <a:pt x="302" y="16"/>
                </a:lnTo>
                <a:lnTo>
                  <a:pt x="262" y="4"/>
                </a:lnTo>
                <a:lnTo>
                  <a:pt x="222" y="0"/>
                </a:lnTo>
              </a:path>
            </a:pathLst>
          </a:custGeom>
          <a:noFill/>
          <a:ln w="508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86" name="Freeform 19"/>
          <p:cNvSpPr>
            <a:spLocks/>
          </p:cNvSpPr>
          <p:nvPr/>
        </p:nvSpPr>
        <p:spPr bwMode="auto">
          <a:xfrm>
            <a:off x="5670550" y="3709988"/>
            <a:ext cx="390525" cy="1030287"/>
          </a:xfrm>
          <a:custGeom>
            <a:avLst/>
            <a:gdLst>
              <a:gd name="T0" fmla="*/ 163990 w 512"/>
              <a:gd name="T1" fmla="*/ 9836 h 1257"/>
              <a:gd name="T2" fmla="*/ 80088 w 512"/>
              <a:gd name="T3" fmla="*/ 59014 h 1257"/>
              <a:gd name="T4" fmla="*/ 16780 w 512"/>
              <a:gd name="T5" fmla="*/ 146715 h 1257"/>
              <a:gd name="T6" fmla="*/ 6865 w 512"/>
              <a:gd name="T7" fmla="*/ 261465 h 1257"/>
              <a:gd name="T8" fmla="*/ 56443 w 512"/>
              <a:gd name="T9" fmla="*/ 359822 h 1257"/>
              <a:gd name="T10" fmla="*/ 136531 w 512"/>
              <a:gd name="T11" fmla="*/ 424573 h 1257"/>
              <a:gd name="T12" fmla="*/ 215857 w 512"/>
              <a:gd name="T13" fmla="*/ 447523 h 1257"/>
              <a:gd name="T14" fmla="*/ 289080 w 512"/>
              <a:gd name="T15" fmla="*/ 434409 h 1257"/>
              <a:gd name="T16" fmla="*/ 350100 w 512"/>
              <a:gd name="T17" fmla="*/ 391788 h 1257"/>
              <a:gd name="T18" fmla="*/ 387474 w 512"/>
              <a:gd name="T19" fmla="*/ 327036 h 1257"/>
              <a:gd name="T20" fmla="*/ 378321 w 512"/>
              <a:gd name="T21" fmla="*/ 245072 h 1257"/>
              <a:gd name="T22" fmla="*/ 331031 w 512"/>
              <a:gd name="T23" fmla="*/ 182780 h 1257"/>
              <a:gd name="T24" fmla="*/ 263147 w 512"/>
              <a:gd name="T25" fmla="*/ 149994 h 1257"/>
              <a:gd name="T26" fmla="*/ 192212 w 512"/>
              <a:gd name="T27" fmla="*/ 146715 h 1257"/>
              <a:gd name="T28" fmla="*/ 106021 w 512"/>
              <a:gd name="T29" fmla="*/ 182780 h 1257"/>
              <a:gd name="T30" fmla="*/ 32798 w 512"/>
              <a:gd name="T31" fmla="*/ 258186 h 1257"/>
              <a:gd name="T32" fmla="*/ 2288 w 512"/>
              <a:gd name="T33" fmla="*/ 366379 h 1257"/>
              <a:gd name="T34" fmla="*/ 32798 w 512"/>
              <a:gd name="T35" fmla="*/ 473752 h 1257"/>
              <a:gd name="T36" fmla="*/ 108310 w 512"/>
              <a:gd name="T37" fmla="*/ 549159 h 1257"/>
              <a:gd name="T38" fmla="*/ 192212 w 512"/>
              <a:gd name="T39" fmla="*/ 588501 h 1257"/>
              <a:gd name="T40" fmla="*/ 265435 w 512"/>
              <a:gd name="T41" fmla="*/ 585223 h 1257"/>
              <a:gd name="T42" fmla="*/ 331031 w 512"/>
              <a:gd name="T43" fmla="*/ 552437 h 1257"/>
              <a:gd name="T44" fmla="*/ 378321 w 512"/>
              <a:gd name="T45" fmla="*/ 496702 h 1257"/>
              <a:gd name="T46" fmla="*/ 387474 w 512"/>
              <a:gd name="T47" fmla="*/ 411459 h 1257"/>
              <a:gd name="T48" fmla="*/ 350100 w 512"/>
              <a:gd name="T49" fmla="*/ 346708 h 1257"/>
              <a:gd name="T50" fmla="*/ 286792 w 512"/>
              <a:gd name="T51" fmla="*/ 304086 h 1257"/>
              <a:gd name="T52" fmla="*/ 218145 w 512"/>
              <a:gd name="T53" fmla="*/ 287694 h 1257"/>
              <a:gd name="T54" fmla="*/ 133480 w 512"/>
              <a:gd name="T55" fmla="*/ 310643 h 1257"/>
              <a:gd name="T56" fmla="*/ 54155 w 512"/>
              <a:gd name="T57" fmla="*/ 372936 h 1257"/>
              <a:gd name="T58" fmla="*/ 4576 w 512"/>
              <a:gd name="T59" fmla="*/ 470473 h 1257"/>
              <a:gd name="T60" fmla="*/ 16780 w 512"/>
              <a:gd name="T61" fmla="*/ 585223 h 1257"/>
              <a:gd name="T62" fmla="*/ 80088 w 512"/>
              <a:gd name="T63" fmla="*/ 672924 h 1257"/>
              <a:gd name="T64" fmla="*/ 163990 w 512"/>
              <a:gd name="T65" fmla="*/ 722103 h 1257"/>
              <a:gd name="T66" fmla="*/ 239502 w 512"/>
              <a:gd name="T67" fmla="*/ 731938 h 1257"/>
              <a:gd name="T68" fmla="*/ 309674 w 512"/>
              <a:gd name="T69" fmla="*/ 708988 h 1257"/>
              <a:gd name="T70" fmla="*/ 366117 w 512"/>
              <a:gd name="T71" fmla="*/ 659810 h 1257"/>
              <a:gd name="T72" fmla="*/ 389762 w 512"/>
              <a:gd name="T73" fmla="*/ 585223 h 1257"/>
              <a:gd name="T74" fmla="*/ 366117 w 512"/>
              <a:gd name="T75" fmla="*/ 509816 h 1257"/>
              <a:gd name="T76" fmla="*/ 309674 w 512"/>
              <a:gd name="T77" fmla="*/ 457359 h 1257"/>
              <a:gd name="T78" fmla="*/ 239502 w 512"/>
              <a:gd name="T79" fmla="*/ 434409 h 1257"/>
              <a:gd name="T80" fmla="*/ 163990 w 512"/>
              <a:gd name="T81" fmla="*/ 440966 h 1257"/>
              <a:gd name="T82" fmla="*/ 80088 w 512"/>
              <a:gd name="T83" fmla="*/ 496702 h 1257"/>
              <a:gd name="T84" fmla="*/ 16780 w 512"/>
              <a:gd name="T85" fmla="*/ 585223 h 1257"/>
              <a:gd name="T86" fmla="*/ 4576 w 512"/>
              <a:gd name="T87" fmla="*/ 702431 h 1257"/>
              <a:gd name="T88" fmla="*/ 56443 w 512"/>
              <a:gd name="T89" fmla="*/ 797509 h 1257"/>
              <a:gd name="T90" fmla="*/ 138819 w 512"/>
              <a:gd name="T91" fmla="*/ 863081 h 1257"/>
              <a:gd name="T92" fmla="*/ 218145 w 512"/>
              <a:gd name="T93" fmla="*/ 886030 h 1257"/>
              <a:gd name="T94" fmla="*/ 286792 w 512"/>
              <a:gd name="T95" fmla="*/ 866359 h 1257"/>
              <a:gd name="T96" fmla="*/ 350100 w 512"/>
              <a:gd name="T97" fmla="*/ 820459 h 1257"/>
              <a:gd name="T98" fmla="*/ 385186 w 512"/>
              <a:gd name="T99" fmla="*/ 754888 h 1257"/>
              <a:gd name="T100" fmla="*/ 380609 w 512"/>
              <a:gd name="T101" fmla="*/ 686038 h 1257"/>
              <a:gd name="T102" fmla="*/ 337896 w 512"/>
              <a:gd name="T103" fmla="*/ 627844 h 1257"/>
              <a:gd name="T104" fmla="*/ 270011 w 512"/>
              <a:gd name="T105" fmla="*/ 588501 h 1257"/>
              <a:gd name="T106" fmla="*/ 187635 w 512"/>
              <a:gd name="T107" fmla="*/ 585223 h 1257"/>
              <a:gd name="T108" fmla="*/ 100682 w 512"/>
              <a:gd name="T109" fmla="*/ 627844 h 1257"/>
              <a:gd name="T110" fmla="*/ 30510 w 512"/>
              <a:gd name="T111" fmla="*/ 708988 h 1257"/>
              <a:gd name="T112" fmla="*/ 0 w 512"/>
              <a:gd name="T113" fmla="*/ 810624 h 1257"/>
              <a:gd name="T114" fmla="*/ 30510 w 512"/>
              <a:gd name="T115" fmla="*/ 908161 h 1257"/>
              <a:gd name="T116" fmla="*/ 100682 w 512"/>
              <a:gd name="T117" fmla="*/ 983568 h 1257"/>
              <a:gd name="T118" fmla="*/ 189923 w 512"/>
              <a:gd name="T119" fmla="*/ 1026189 h 125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12" h="1257">
                <a:moveTo>
                  <a:pt x="286" y="0"/>
                </a:moveTo>
                <a:lnTo>
                  <a:pt x="252" y="4"/>
                </a:lnTo>
                <a:lnTo>
                  <a:pt x="215" y="12"/>
                </a:lnTo>
                <a:lnTo>
                  <a:pt x="179" y="28"/>
                </a:lnTo>
                <a:lnTo>
                  <a:pt x="139" y="48"/>
                </a:lnTo>
                <a:lnTo>
                  <a:pt x="105" y="72"/>
                </a:lnTo>
                <a:lnTo>
                  <a:pt x="71" y="104"/>
                </a:lnTo>
                <a:lnTo>
                  <a:pt x="43" y="140"/>
                </a:lnTo>
                <a:lnTo>
                  <a:pt x="22" y="179"/>
                </a:lnTo>
                <a:lnTo>
                  <a:pt x="6" y="223"/>
                </a:lnTo>
                <a:lnTo>
                  <a:pt x="3" y="271"/>
                </a:lnTo>
                <a:lnTo>
                  <a:pt x="9" y="319"/>
                </a:lnTo>
                <a:lnTo>
                  <a:pt x="22" y="363"/>
                </a:lnTo>
                <a:lnTo>
                  <a:pt x="43" y="403"/>
                </a:lnTo>
                <a:lnTo>
                  <a:pt x="74" y="439"/>
                </a:lnTo>
                <a:lnTo>
                  <a:pt x="105" y="471"/>
                </a:lnTo>
                <a:lnTo>
                  <a:pt x="142" y="494"/>
                </a:lnTo>
                <a:lnTo>
                  <a:pt x="179" y="518"/>
                </a:lnTo>
                <a:lnTo>
                  <a:pt x="215" y="530"/>
                </a:lnTo>
                <a:lnTo>
                  <a:pt x="252" y="542"/>
                </a:lnTo>
                <a:lnTo>
                  <a:pt x="283" y="546"/>
                </a:lnTo>
                <a:lnTo>
                  <a:pt x="314" y="542"/>
                </a:lnTo>
                <a:lnTo>
                  <a:pt x="348" y="538"/>
                </a:lnTo>
                <a:lnTo>
                  <a:pt x="379" y="530"/>
                </a:lnTo>
                <a:lnTo>
                  <a:pt x="406" y="514"/>
                </a:lnTo>
                <a:lnTo>
                  <a:pt x="434" y="498"/>
                </a:lnTo>
                <a:lnTo>
                  <a:pt x="459" y="478"/>
                </a:lnTo>
                <a:lnTo>
                  <a:pt x="480" y="455"/>
                </a:lnTo>
                <a:lnTo>
                  <a:pt x="496" y="431"/>
                </a:lnTo>
                <a:lnTo>
                  <a:pt x="508" y="399"/>
                </a:lnTo>
                <a:lnTo>
                  <a:pt x="511" y="363"/>
                </a:lnTo>
                <a:lnTo>
                  <a:pt x="508" y="327"/>
                </a:lnTo>
                <a:lnTo>
                  <a:pt x="496" y="299"/>
                </a:lnTo>
                <a:lnTo>
                  <a:pt x="480" y="271"/>
                </a:lnTo>
                <a:lnTo>
                  <a:pt x="459" y="247"/>
                </a:lnTo>
                <a:lnTo>
                  <a:pt x="434" y="223"/>
                </a:lnTo>
                <a:lnTo>
                  <a:pt x="406" y="207"/>
                </a:lnTo>
                <a:lnTo>
                  <a:pt x="376" y="195"/>
                </a:lnTo>
                <a:lnTo>
                  <a:pt x="345" y="183"/>
                </a:lnTo>
                <a:lnTo>
                  <a:pt x="314" y="179"/>
                </a:lnTo>
                <a:lnTo>
                  <a:pt x="286" y="175"/>
                </a:lnTo>
                <a:lnTo>
                  <a:pt x="252" y="179"/>
                </a:lnTo>
                <a:lnTo>
                  <a:pt x="215" y="187"/>
                </a:lnTo>
                <a:lnTo>
                  <a:pt x="179" y="203"/>
                </a:lnTo>
                <a:lnTo>
                  <a:pt x="139" y="223"/>
                </a:lnTo>
                <a:lnTo>
                  <a:pt x="105" y="247"/>
                </a:lnTo>
                <a:lnTo>
                  <a:pt x="71" y="279"/>
                </a:lnTo>
                <a:lnTo>
                  <a:pt x="43" y="315"/>
                </a:lnTo>
                <a:lnTo>
                  <a:pt x="22" y="355"/>
                </a:lnTo>
                <a:lnTo>
                  <a:pt x="6" y="399"/>
                </a:lnTo>
                <a:lnTo>
                  <a:pt x="3" y="447"/>
                </a:lnTo>
                <a:lnTo>
                  <a:pt x="9" y="494"/>
                </a:lnTo>
                <a:lnTo>
                  <a:pt x="22" y="538"/>
                </a:lnTo>
                <a:lnTo>
                  <a:pt x="43" y="578"/>
                </a:lnTo>
                <a:lnTo>
                  <a:pt x="74" y="614"/>
                </a:lnTo>
                <a:lnTo>
                  <a:pt x="105" y="646"/>
                </a:lnTo>
                <a:lnTo>
                  <a:pt x="142" y="670"/>
                </a:lnTo>
                <a:lnTo>
                  <a:pt x="179" y="694"/>
                </a:lnTo>
                <a:lnTo>
                  <a:pt x="215" y="706"/>
                </a:lnTo>
                <a:lnTo>
                  <a:pt x="252" y="718"/>
                </a:lnTo>
                <a:lnTo>
                  <a:pt x="283" y="722"/>
                </a:lnTo>
                <a:lnTo>
                  <a:pt x="314" y="718"/>
                </a:lnTo>
                <a:lnTo>
                  <a:pt x="348" y="714"/>
                </a:lnTo>
                <a:lnTo>
                  <a:pt x="379" y="706"/>
                </a:lnTo>
                <a:lnTo>
                  <a:pt x="406" y="690"/>
                </a:lnTo>
                <a:lnTo>
                  <a:pt x="434" y="674"/>
                </a:lnTo>
                <a:lnTo>
                  <a:pt x="459" y="654"/>
                </a:lnTo>
                <a:lnTo>
                  <a:pt x="480" y="630"/>
                </a:lnTo>
                <a:lnTo>
                  <a:pt x="496" y="606"/>
                </a:lnTo>
                <a:lnTo>
                  <a:pt x="508" y="574"/>
                </a:lnTo>
                <a:lnTo>
                  <a:pt x="511" y="538"/>
                </a:lnTo>
                <a:lnTo>
                  <a:pt x="508" y="502"/>
                </a:lnTo>
                <a:lnTo>
                  <a:pt x="496" y="474"/>
                </a:lnTo>
                <a:lnTo>
                  <a:pt x="480" y="447"/>
                </a:lnTo>
                <a:lnTo>
                  <a:pt x="459" y="423"/>
                </a:lnTo>
                <a:lnTo>
                  <a:pt x="434" y="399"/>
                </a:lnTo>
                <a:lnTo>
                  <a:pt x="406" y="383"/>
                </a:lnTo>
                <a:lnTo>
                  <a:pt x="376" y="371"/>
                </a:lnTo>
                <a:lnTo>
                  <a:pt x="345" y="359"/>
                </a:lnTo>
                <a:lnTo>
                  <a:pt x="314" y="355"/>
                </a:lnTo>
                <a:lnTo>
                  <a:pt x="286" y="351"/>
                </a:lnTo>
                <a:lnTo>
                  <a:pt x="252" y="355"/>
                </a:lnTo>
                <a:lnTo>
                  <a:pt x="215" y="363"/>
                </a:lnTo>
                <a:lnTo>
                  <a:pt x="175" y="379"/>
                </a:lnTo>
                <a:lnTo>
                  <a:pt x="139" y="399"/>
                </a:lnTo>
                <a:lnTo>
                  <a:pt x="102" y="423"/>
                </a:lnTo>
                <a:lnTo>
                  <a:pt x="71" y="455"/>
                </a:lnTo>
                <a:lnTo>
                  <a:pt x="43" y="490"/>
                </a:lnTo>
                <a:lnTo>
                  <a:pt x="22" y="530"/>
                </a:lnTo>
                <a:lnTo>
                  <a:pt x="6" y="574"/>
                </a:lnTo>
                <a:lnTo>
                  <a:pt x="3" y="622"/>
                </a:lnTo>
                <a:lnTo>
                  <a:pt x="6" y="670"/>
                </a:lnTo>
                <a:lnTo>
                  <a:pt x="22" y="714"/>
                </a:lnTo>
                <a:lnTo>
                  <a:pt x="43" y="754"/>
                </a:lnTo>
                <a:lnTo>
                  <a:pt x="71" y="789"/>
                </a:lnTo>
                <a:lnTo>
                  <a:pt x="105" y="821"/>
                </a:lnTo>
                <a:lnTo>
                  <a:pt x="142" y="845"/>
                </a:lnTo>
                <a:lnTo>
                  <a:pt x="179" y="869"/>
                </a:lnTo>
                <a:lnTo>
                  <a:pt x="215" y="881"/>
                </a:lnTo>
                <a:lnTo>
                  <a:pt x="252" y="893"/>
                </a:lnTo>
                <a:lnTo>
                  <a:pt x="283" y="897"/>
                </a:lnTo>
                <a:lnTo>
                  <a:pt x="314" y="893"/>
                </a:lnTo>
                <a:lnTo>
                  <a:pt x="345" y="889"/>
                </a:lnTo>
                <a:lnTo>
                  <a:pt x="379" y="881"/>
                </a:lnTo>
                <a:lnTo>
                  <a:pt x="406" y="865"/>
                </a:lnTo>
                <a:lnTo>
                  <a:pt x="434" y="849"/>
                </a:lnTo>
                <a:lnTo>
                  <a:pt x="459" y="829"/>
                </a:lnTo>
                <a:lnTo>
                  <a:pt x="480" y="805"/>
                </a:lnTo>
                <a:lnTo>
                  <a:pt x="496" y="782"/>
                </a:lnTo>
                <a:lnTo>
                  <a:pt x="505" y="750"/>
                </a:lnTo>
                <a:lnTo>
                  <a:pt x="511" y="714"/>
                </a:lnTo>
                <a:lnTo>
                  <a:pt x="505" y="678"/>
                </a:lnTo>
                <a:lnTo>
                  <a:pt x="496" y="650"/>
                </a:lnTo>
                <a:lnTo>
                  <a:pt x="480" y="622"/>
                </a:lnTo>
                <a:lnTo>
                  <a:pt x="459" y="598"/>
                </a:lnTo>
                <a:lnTo>
                  <a:pt x="434" y="574"/>
                </a:lnTo>
                <a:lnTo>
                  <a:pt x="406" y="558"/>
                </a:lnTo>
                <a:lnTo>
                  <a:pt x="376" y="546"/>
                </a:lnTo>
                <a:lnTo>
                  <a:pt x="345" y="534"/>
                </a:lnTo>
                <a:lnTo>
                  <a:pt x="314" y="530"/>
                </a:lnTo>
                <a:lnTo>
                  <a:pt x="283" y="526"/>
                </a:lnTo>
                <a:lnTo>
                  <a:pt x="252" y="530"/>
                </a:lnTo>
                <a:lnTo>
                  <a:pt x="215" y="538"/>
                </a:lnTo>
                <a:lnTo>
                  <a:pt x="179" y="554"/>
                </a:lnTo>
                <a:lnTo>
                  <a:pt x="142" y="578"/>
                </a:lnTo>
                <a:lnTo>
                  <a:pt x="105" y="606"/>
                </a:lnTo>
                <a:lnTo>
                  <a:pt x="74" y="638"/>
                </a:lnTo>
                <a:lnTo>
                  <a:pt x="43" y="674"/>
                </a:lnTo>
                <a:lnTo>
                  <a:pt x="22" y="714"/>
                </a:lnTo>
                <a:lnTo>
                  <a:pt x="6" y="762"/>
                </a:lnTo>
                <a:lnTo>
                  <a:pt x="3" y="809"/>
                </a:lnTo>
                <a:lnTo>
                  <a:pt x="6" y="857"/>
                </a:lnTo>
                <a:lnTo>
                  <a:pt x="22" y="901"/>
                </a:lnTo>
                <a:lnTo>
                  <a:pt x="46" y="941"/>
                </a:lnTo>
                <a:lnTo>
                  <a:pt x="74" y="973"/>
                </a:lnTo>
                <a:lnTo>
                  <a:pt x="108" y="1005"/>
                </a:lnTo>
                <a:lnTo>
                  <a:pt x="145" y="1033"/>
                </a:lnTo>
                <a:lnTo>
                  <a:pt x="182" y="1053"/>
                </a:lnTo>
                <a:lnTo>
                  <a:pt x="219" y="1069"/>
                </a:lnTo>
                <a:lnTo>
                  <a:pt x="256" y="1077"/>
                </a:lnTo>
                <a:lnTo>
                  <a:pt x="286" y="1081"/>
                </a:lnTo>
                <a:lnTo>
                  <a:pt x="314" y="1077"/>
                </a:lnTo>
                <a:lnTo>
                  <a:pt x="345" y="1069"/>
                </a:lnTo>
                <a:lnTo>
                  <a:pt x="376" y="1057"/>
                </a:lnTo>
                <a:lnTo>
                  <a:pt x="403" y="1041"/>
                </a:lnTo>
                <a:lnTo>
                  <a:pt x="431" y="1025"/>
                </a:lnTo>
                <a:lnTo>
                  <a:pt x="459" y="1001"/>
                </a:lnTo>
                <a:lnTo>
                  <a:pt x="477" y="977"/>
                </a:lnTo>
                <a:lnTo>
                  <a:pt x="496" y="953"/>
                </a:lnTo>
                <a:lnTo>
                  <a:pt x="505" y="921"/>
                </a:lnTo>
                <a:lnTo>
                  <a:pt x="508" y="893"/>
                </a:lnTo>
                <a:lnTo>
                  <a:pt x="505" y="865"/>
                </a:lnTo>
                <a:lnTo>
                  <a:pt x="499" y="837"/>
                </a:lnTo>
                <a:lnTo>
                  <a:pt x="483" y="809"/>
                </a:lnTo>
                <a:lnTo>
                  <a:pt x="465" y="785"/>
                </a:lnTo>
                <a:lnTo>
                  <a:pt x="443" y="766"/>
                </a:lnTo>
                <a:lnTo>
                  <a:pt x="416" y="746"/>
                </a:lnTo>
                <a:lnTo>
                  <a:pt x="388" y="730"/>
                </a:lnTo>
                <a:lnTo>
                  <a:pt x="354" y="718"/>
                </a:lnTo>
                <a:lnTo>
                  <a:pt x="320" y="714"/>
                </a:lnTo>
                <a:lnTo>
                  <a:pt x="286" y="710"/>
                </a:lnTo>
                <a:lnTo>
                  <a:pt x="246" y="714"/>
                </a:lnTo>
                <a:lnTo>
                  <a:pt x="209" y="726"/>
                </a:lnTo>
                <a:lnTo>
                  <a:pt x="169" y="742"/>
                </a:lnTo>
                <a:lnTo>
                  <a:pt x="132" y="766"/>
                </a:lnTo>
                <a:lnTo>
                  <a:pt x="99" y="793"/>
                </a:lnTo>
                <a:lnTo>
                  <a:pt x="65" y="829"/>
                </a:lnTo>
                <a:lnTo>
                  <a:pt x="40" y="865"/>
                </a:lnTo>
                <a:lnTo>
                  <a:pt x="18" y="905"/>
                </a:lnTo>
                <a:lnTo>
                  <a:pt x="6" y="945"/>
                </a:lnTo>
                <a:lnTo>
                  <a:pt x="0" y="989"/>
                </a:lnTo>
                <a:lnTo>
                  <a:pt x="6" y="1029"/>
                </a:lnTo>
                <a:lnTo>
                  <a:pt x="18" y="1069"/>
                </a:lnTo>
                <a:lnTo>
                  <a:pt x="40" y="1108"/>
                </a:lnTo>
                <a:lnTo>
                  <a:pt x="65" y="1144"/>
                </a:lnTo>
                <a:lnTo>
                  <a:pt x="99" y="1176"/>
                </a:lnTo>
                <a:lnTo>
                  <a:pt x="132" y="1200"/>
                </a:lnTo>
                <a:lnTo>
                  <a:pt x="172" y="1224"/>
                </a:lnTo>
                <a:lnTo>
                  <a:pt x="209" y="1240"/>
                </a:lnTo>
                <a:lnTo>
                  <a:pt x="249" y="1252"/>
                </a:lnTo>
                <a:lnTo>
                  <a:pt x="289" y="1256"/>
                </a:lnTo>
              </a:path>
            </a:pathLst>
          </a:custGeom>
          <a:noFill/>
          <a:ln w="508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87" name="Freeform 20"/>
          <p:cNvSpPr>
            <a:spLocks/>
          </p:cNvSpPr>
          <p:nvPr/>
        </p:nvSpPr>
        <p:spPr bwMode="auto">
          <a:xfrm>
            <a:off x="6242050" y="3098800"/>
            <a:ext cx="958850" cy="420688"/>
          </a:xfrm>
          <a:custGeom>
            <a:avLst/>
            <a:gdLst>
              <a:gd name="T0" fmla="*/ 948933 w 1257"/>
              <a:gd name="T1" fmla="*/ 176656 h 512"/>
              <a:gd name="T2" fmla="*/ 903165 w 1257"/>
              <a:gd name="T3" fmla="*/ 86274 h 512"/>
              <a:gd name="T4" fmla="*/ 821545 w 1257"/>
              <a:gd name="T5" fmla="*/ 18076 h 512"/>
              <a:gd name="T6" fmla="*/ 714751 w 1257"/>
              <a:gd name="T7" fmla="*/ 7395 h 512"/>
              <a:gd name="T8" fmla="*/ 623214 w 1257"/>
              <a:gd name="T9" fmla="*/ 60803 h 512"/>
              <a:gd name="T10" fmla="*/ 562953 w 1257"/>
              <a:gd name="T11" fmla="*/ 147076 h 512"/>
              <a:gd name="T12" fmla="*/ 541594 w 1257"/>
              <a:gd name="T13" fmla="*/ 232529 h 512"/>
              <a:gd name="T14" fmla="*/ 553799 w 1257"/>
              <a:gd name="T15" fmla="*/ 311408 h 512"/>
              <a:gd name="T16" fmla="*/ 593465 w 1257"/>
              <a:gd name="T17" fmla="*/ 377140 h 512"/>
              <a:gd name="T18" fmla="*/ 653727 w 1257"/>
              <a:gd name="T19" fmla="*/ 417401 h 512"/>
              <a:gd name="T20" fmla="*/ 730008 w 1257"/>
              <a:gd name="T21" fmla="*/ 407542 h 512"/>
              <a:gd name="T22" fmla="*/ 787981 w 1257"/>
              <a:gd name="T23" fmla="*/ 356599 h 512"/>
              <a:gd name="T24" fmla="*/ 818493 w 1257"/>
              <a:gd name="T25" fmla="*/ 283471 h 512"/>
              <a:gd name="T26" fmla="*/ 821545 w 1257"/>
              <a:gd name="T27" fmla="*/ 207057 h 512"/>
              <a:gd name="T28" fmla="*/ 787981 w 1257"/>
              <a:gd name="T29" fmla="*/ 114210 h 512"/>
              <a:gd name="T30" fmla="*/ 717803 w 1257"/>
              <a:gd name="T31" fmla="*/ 35331 h 512"/>
              <a:gd name="T32" fmla="*/ 617112 w 1257"/>
              <a:gd name="T33" fmla="*/ 2465 h 512"/>
              <a:gd name="T34" fmla="*/ 517184 w 1257"/>
              <a:gd name="T35" fmla="*/ 35331 h 512"/>
              <a:gd name="T36" fmla="*/ 447006 w 1257"/>
              <a:gd name="T37" fmla="*/ 116675 h 512"/>
              <a:gd name="T38" fmla="*/ 410391 w 1257"/>
              <a:gd name="T39" fmla="*/ 207057 h 512"/>
              <a:gd name="T40" fmla="*/ 413442 w 1257"/>
              <a:gd name="T41" fmla="*/ 285936 h 512"/>
              <a:gd name="T42" fmla="*/ 443954 w 1257"/>
              <a:gd name="T43" fmla="*/ 356599 h 512"/>
              <a:gd name="T44" fmla="*/ 495825 w 1257"/>
              <a:gd name="T45" fmla="*/ 407542 h 512"/>
              <a:gd name="T46" fmla="*/ 575157 w 1257"/>
              <a:gd name="T47" fmla="*/ 417401 h 512"/>
              <a:gd name="T48" fmla="*/ 635419 w 1257"/>
              <a:gd name="T49" fmla="*/ 377140 h 512"/>
              <a:gd name="T50" fmla="*/ 675085 w 1257"/>
              <a:gd name="T51" fmla="*/ 308943 h 512"/>
              <a:gd name="T52" fmla="*/ 690341 w 1257"/>
              <a:gd name="T53" fmla="*/ 234994 h 512"/>
              <a:gd name="T54" fmla="*/ 668983 w 1257"/>
              <a:gd name="T55" fmla="*/ 143790 h 512"/>
              <a:gd name="T56" fmla="*/ 611009 w 1257"/>
              <a:gd name="T57" fmla="*/ 58338 h 512"/>
              <a:gd name="T58" fmla="*/ 520235 w 1257"/>
              <a:gd name="T59" fmla="*/ 4930 h 512"/>
              <a:gd name="T60" fmla="*/ 413442 w 1257"/>
              <a:gd name="T61" fmla="*/ 18076 h 512"/>
              <a:gd name="T62" fmla="*/ 331822 w 1257"/>
              <a:gd name="T63" fmla="*/ 86274 h 512"/>
              <a:gd name="T64" fmla="*/ 286053 w 1257"/>
              <a:gd name="T65" fmla="*/ 176656 h 512"/>
              <a:gd name="T66" fmla="*/ 276899 w 1257"/>
              <a:gd name="T67" fmla="*/ 258000 h 512"/>
              <a:gd name="T68" fmla="*/ 298258 w 1257"/>
              <a:gd name="T69" fmla="*/ 333592 h 512"/>
              <a:gd name="T70" fmla="*/ 344027 w 1257"/>
              <a:gd name="T71" fmla="*/ 394395 h 512"/>
              <a:gd name="T72" fmla="*/ 413442 w 1257"/>
              <a:gd name="T73" fmla="*/ 419866 h 512"/>
              <a:gd name="T74" fmla="*/ 483620 w 1257"/>
              <a:gd name="T75" fmla="*/ 394395 h 512"/>
              <a:gd name="T76" fmla="*/ 532440 w 1257"/>
              <a:gd name="T77" fmla="*/ 333592 h 512"/>
              <a:gd name="T78" fmla="*/ 553799 w 1257"/>
              <a:gd name="T79" fmla="*/ 258000 h 512"/>
              <a:gd name="T80" fmla="*/ 547696 w 1257"/>
              <a:gd name="T81" fmla="*/ 176656 h 512"/>
              <a:gd name="T82" fmla="*/ 495825 w 1257"/>
              <a:gd name="T83" fmla="*/ 86274 h 512"/>
              <a:gd name="T84" fmla="*/ 413442 w 1257"/>
              <a:gd name="T85" fmla="*/ 18076 h 512"/>
              <a:gd name="T86" fmla="*/ 304361 w 1257"/>
              <a:gd name="T87" fmla="*/ 4930 h 512"/>
              <a:gd name="T88" fmla="*/ 215875 w 1257"/>
              <a:gd name="T89" fmla="*/ 60803 h 512"/>
              <a:gd name="T90" fmla="*/ 154850 w 1257"/>
              <a:gd name="T91" fmla="*/ 149541 h 512"/>
              <a:gd name="T92" fmla="*/ 133491 w 1257"/>
              <a:gd name="T93" fmla="*/ 234994 h 512"/>
              <a:gd name="T94" fmla="*/ 151799 w 1257"/>
              <a:gd name="T95" fmla="*/ 308943 h 512"/>
              <a:gd name="T96" fmla="*/ 194516 w 1257"/>
              <a:gd name="T97" fmla="*/ 377140 h 512"/>
              <a:gd name="T98" fmla="*/ 255541 w 1257"/>
              <a:gd name="T99" fmla="*/ 414936 h 512"/>
              <a:gd name="T100" fmla="*/ 319617 w 1257"/>
              <a:gd name="T101" fmla="*/ 410006 h 512"/>
              <a:gd name="T102" fmla="*/ 373776 w 1257"/>
              <a:gd name="T103" fmla="*/ 363994 h 512"/>
              <a:gd name="T104" fmla="*/ 410391 w 1257"/>
              <a:gd name="T105" fmla="*/ 290866 h 512"/>
              <a:gd name="T106" fmla="*/ 413442 w 1257"/>
              <a:gd name="T107" fmla="*/ 202127 h 512"/>
              <a:gd name="T108" fmla="*/ 373776 w 1257"/>
              <a:gd name="T109" fmla="*/ 108459 h 512"/>
              <a:gd name="T110" fmla="*/ 298258 w 1257"/>
              <a:gd name="T111" fmla="*/ 32866 h 512"/>
              <a:gd name="T112" fmla="*/ 203670 w 1257"/>
              <a:gd name="T113" fmla="*/ 0 h 512"/>
              <a:gd name="T114" fmla="*/ 112896 w 1257"/>
              <a:gd name="T115" fmla="*/ 32866 h 512"/>
              <a:gd name="T116" fmla="*/ 42717 w 1257"/>
              <a:gd name="T117" fmla="*/ 108459 h 512"/>
              <a:gd name="T118" fmla="*/ 3051 w 1257"/>
              <a:gd name="T119" fmla="*/ 204592 h 51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257" h="512">
                <a:moveTo>
                  <a:pt x="1256" y="286"/>
                </a:moveTo>
                <a:lnTo>
                  <a:pt x="1252" y="252"/>
                </a:lnTo>
                <a:lnTo>
                  <a:pt x="1244" y="215"/>
                </a:lnTo>
                <a:lnTo>
                  <a:pt x="1228" y="179"/>
                </a:lnTo>
                <a:lnTo>
                  <a:pt x="1208" y="139"/>
                </a:lnTo>
                <a:lnTo>
                  <a:pt x="1184" y="105"/>
                </a:lnTo>
                <a:lnTo>
                  <a:pt x="1152" y="71"/>
                </a:lnTo>
                <a:lnTo>
                  <a:pt x="1116" y="43"/>
                </a:lnTo>
                <a:lnTo>
                  <a:pt x="1077" y="22"/>
                </a:lnTo>
                <a:lnTo>
                  <a:pt x="1033" y="6"/>
                </a:lnTo>
                <a:lnTo>
                  <a:pt x="985" y="3"/>
                </a:lnTo>
                <a:lnTo>
                  <a:pt x="937" y="9"/>
                </a:lnTo>
                <a:lnTo>
                  <a:pt x="893" y="22"/>
                </a:lnTo>
                <a:lnTo>
                  <a:pt x="853" y="43"/>
                </a:lnTo>
                <a:lnTo>
                  <a:pt x="817" y="74"/>
                </a:lnTo>
                <a:lnTo>
                  <a:pt x="785" y="105"/>
                </a:lnTo>
                <a:lnTo>
                  <a:pt x="762" y="142"/>
                </a:lnTo>
                <a:lnTo>
                  <a:pt x="738" y="179"/>
                </a:lnTo>
                <a:lnTo>
                  <a:pt x="726" y="215"/>
                </a:lnTo>
                <a:lnTo>
                  <a:pt x="714" y="252"/>
                </a:lnTo>
                <a:lnTo>
                  <a:pt x="710" y="283"/>
                </a:lnTo>
                <a:lnTo>
                  <a:pt x="714" y="314"/>
                </a:lnTo>
                <a:lnTo>
                  <a:pt x="718" y="348"/>
                </a:lnTo>
                <a:lnTo>
                  <a:pt x="726" y="379"/>
                </a:lnTo>
                <a:lnTo>
                  <a:pt x="742" y="406"/>
                </a:lnTo>
                <a:lnTo>
                  <a:pt x="758" y="434"/>
                </a:lnTo>
                <a:lnTo>
                  <a:pt x="778" y="459"/>
                </a:lnTo>
                <a:lnTo>
                  <a:pt x="801" y="480"/>
                </a:lnTo>
                <a:lnTo>
                  <a:pt x="825" y="496"/>
                </a:lnTo>
                <a:lnTo>
                  <a:pt x="857" y="508"/>
                </a:lnTo>
                <a:lnTo>
                  <a:pt x="893" y="511"/>
                </a:lnTo>
                <a:lnTo>
                  <a:pt x="929" y="508"/>
                </a:lnTo>
                <a:lnTo>
                  <a:pt x="957" y="496"/>
                </a:lnTo>
                <a:lnTo>
                  <a:pt x="985" y="480"/>
                </a:lnTo>
                <a:lnTo>
                  <a:pt x="1009" y="459"/>
                </a:lnTo>
                <a:lnTo>
                  <a:pt x="1033" y="434"/>
                </a:lnTo>
                <a:lnTo>
                  <a:pt x="1049" y="406"/>
                </a:lnTo>
                <a:lnTo>
                  <a:pt x="1061" y="376"/>
                </a:lnTo>
                <a:lnTo>
                  <a:pt x="1073" y="345"/>
                </a:lnTo>
                <a:lnTo>
                  <a:pt x="1077" y="314"/>
                </a:lnTo>
                <a:lnTo>
                  <a:pt x="1081" y="286"/>
                </a:lnTo>
                <a:lnTo>
                  <a:pt x="1077" y="252"/>
                </a:lnTo>
                <a:lnTo>
                  <a:pt x="1069" y="215"/>
                </a:lnTo>
                <a:lnTo>
                  <a:pt x="1053" y="179"/>
                </a:lnTo>
                <a:lnTo>
                  <a:pt x="1033" y="139"/>
                </a:lnTo>
                <a:lnTo>
                  <a:pt x="1009" y="105"/>
                </a:lnTo>
                <a:lnTo>
                  <a:pt x="977" y="71"/>
                </a:lnTo>
                <a:lnTo>
                  <a:pt x="941" y="43"/>
                </a:lnTo>
                <a:lnTo>
                  <a:pt x="901" y="22"/>
                </a:lnTo>
                <a:lnTo>
                  <a:pt x="857" y="6"/>
                </a:lnTo>
                <a:lnTo>
                  <a:pt x="809" y="3"/>
                </a:lnTo>
                <a:lnTo>
                  <a:pt x="762" y="9"/>
                </a:lnTo>
                <a:lnTo>
                  <a:pt x="718" y="22"/>
                </a:lnTo>
                <a:lnTo>
                  <a:pt x="678" y="43"/>
                </a:lnTo>
                <a:lnTo>
                  <a:pt x="642" y="74"/>
                </a:lnTo>
                <a:lnTo>
                  <a:pt x="610" y="105"/>
                </a:lnTo>
                <a:lnTo>
                  <a:pt x="586" y="142"/>
                </a:lnTo>
                <a:lnTo>
                  <a:pt x="562" y="179"/>
                </a:lnTo>
                <a:lnTo>
                  <a:pt x="550" y="215"/>
                </a:lnTo>
                <a:lnTo>
                  <a:pt x="538" y="252"/>
                </a:lnTo>
                <a:lnTo>
                  <a:pt x="534" y="283"/>
                </a:lnTo>
                <a:lnTo>
                  <a:pt x="538" y="314"/>
                </a:lnTo>
                <a:lnTo>
                  <a:pt x="542" y="348"/>
                </a:lnTo>
                <a:lnTo>
                  <a:pt x="550" y="379"/>
                </a:lnTo>
                <a:lnTo>
                  <a:pt x="566" y="406"/>
                </a:lnTo>
                <a:lnTo>
                  <a:pt x="582" y="434"/>
                </a:lnTo>
                <a:lnTo>
                  <a:pt x="602" y="459"/>
                </a:lnTo>
                <a:lnTo>
                  <a:pt x="626" y="480"/>
                </a:lnTo>
                <a:lnTo>
                  <a:pt x="650" y="496"/>
                </a:lnTo>
                <a:lnTo>
                  <a:pt x="682" y="508"/>
                </a:lnTo>
                <a:lnTo>
                  <a:pt x="718" y="511"/>
                </a:lnTo>
                <a:lnTo>
                  <a:pt x="754" y="508"/>
                </a:lnTo>
                <a:lnTo>
                  <a:pt x="782" y="496"/>
                </a:lnTo>
                <a:lnTo>
                  <a:pt x="809" y="480"/>
                </a:lnTo>
                <a:lnTo>
                  <a:pt x="833" y="459"/>
                </a:lnTo>
                <a:lnTo>
                  <a:pt x="857" y="434"/>
                </a:lnTo>
                <a:lnTo>
                  <a:pt x="873" y="406"/>
                </a:lnTo>
                <a:lnTo>
                  <a:pt x="885" y="376"/>
                </a:lnTo>
                <a:lnTo>
                  <a:pt x="897" y="345"/>
                </a:lnTo>
                <a:lnTo>
                  <a:pt x="901" y="314"/>
                </a:lnTo>
                <a:lnTo>
                  <a:pt x="905" y="286"/>
                </a:lnTo>
                <a:lnTo>
                  <a:pt x="901" y="252"/>
                </a:lnTo>
                <a:lnTo>
                  <a:pt x="893" y="215"/>
                </a:lnTo>
                <a:lnTo>
                  <a:pt x="877" y="175"/>
                </a:lnTo>
                <a:lnTo>
                  <a:pt x="857" y="139"/>
                </a:lnTo>
                <a:lnTo>
                  <a:pt x="833" y="102"/>
                </a:lnTo>
                <a:lnTo>
                  <a:pt x="801" y="71"/>
                </a:lnTo>
                <a:lnTo>
                  <a:pt x="766" y="43"/>
                </a:lnTo>
                <a:lnTo>
                  <a:pt x="726" y="22"/>
                </a:lnTo>
                <a:lnTo>
                  <a:pt x="682" y="6"/>
                </a:lnTo>
                <a:lnTo>
                  <a:pt x="634" y="3"/>
                </a:lnTo>
                <a:lnTo>
                  <a:pt x="586" y="6"/>
                </a:lnTo>
                <a:lnTo>
                  <a:pt x="542" y="22"/>
                </a:lnTo>
                <a:lnTo>
                  <a:pt x="502" y="43"/>
                </a:lnTo>
                <a:lnTo>
                  <a:pt x="467" y="71"/>
                </a:lnTo>
                <a:lnTo>
                  <a:pt x="435" y="105"/>
                </a:lnTo>
                <a:lnTo>
                  <a:pt x="411" y="142"/>
                </a:lnTo>
                <a:lnTo>
                  <a:pt x="387" y="179"/>
                </a:lnTo>
                <a:lnTo>
                  <a:pt x="375" y="215"/>
                </a:lnTo>
                <a:lnTo>
                  <a:pt x="363" y="252"/>
                </a:lnTo>
                <a:lnTo>
                  <a:pt x="359" y="283"/>
                </a:lnTo>
                <a:lnTo>
                  <a:pt x="363" y="314"/>
                </a:lnTo>
                <a:lnTo>
                  <a:pt x="367" y="345"/>
                </a:lnTo>
                <a:lnTo>
                  <a:pt x="375" y="379"/>
                </a:lnTo>
                <a:lnTo>
                  <a:pt x="391" y="406"/>
                </a:lnTo>
                <a:lnTo>
                  <a:pt x="407" y="434"/>
                </a:lnTo>
                <a:lnTo>
                  <a:pt x="427" y="459"/>
                </a:lnTo>
                <a:lnTo>
                  <a:pt x="451" y="480"/>
                </a:lnTo>
                <a:lnTo>
                  <a:pt x="474" y="496"/>
                </a:lnTo>
                <a:lnTo>
                  <a:pt x="506" y="505"/>
                </a:lnTo>
                <a:lnTo>
                  <a:pt x="542" y="511"/>
                </a:lnTo>
                <a:lnTo>
                  <a:pt x="578" y="505"/>
                </a:lnTo>
                <a:lnTo>
                  <a:pt x="606" y="496"/>
                </a:lnTo>
                <a:lnTo>
                  <a:pt x="634" y="480"/>
                </a:lnTo>
                <a:lnTo>
                  <a:pt x="658" y="459"/>
                </a:lnTo>
                <a:lnTo>
                  <a:pt x="682" y="434"/>
                </a:lnTo>
                <a:lnTo>
                  <a:pt x="698" y="406"/>
                </a:lnTo>
                <a:lnTo>
                  <a:pt x="710" y="376"/>
                </a:lnTo>
                <a:lnTo>
                  <a:pt x="722" y="345"/>
                </a:lnTo>
                <a:lnTo>
                  <a:pt x="726" y="314"/>
                </a:lnTo>
                <a:lnTo>
                  <a:pt x="730" y="283"/>
                </a:lnTo>
                <a:lnTo>
                  <a:pt x="726" y="252"/>
                </a:lnTo>
                <a:lnTo>
                  <a:pt x="718" y="215"/>
                </a:lnTo>
                <a:lnTo>
                  <a:pt x="702" y="179"/>
                </a:lnTo>
                <a:lnTo>
                  <a:pt x="678" y="142"/>
                </a:lnTo>
                <a:lnTo>
                  <a:pt x="650" y="105"/>
                </a:lnTo>
                <a:lnTo>
                  <a:pt x="618" y="74"/>
                </a:lnTo>
                <a:lnTo>
                  <a:pt x="582" y="43"/>
                </a:lnTo>
                <a:lnTo>
                  <a:pt x="542" y="22"/>
                </a:lnTo>
                <a:lnTo>
                  <a:pt x="494" y="6"/>
                </a:lnTo>
                <a:lnTo>
                  <a:pt x="447" y="3"/>
                </a:lnTo>
                <a:lnTo>
                  <a:pt x="399" y="6"/>
                </a:lnTo>
                <a:lnTo>
                  <a:pt x="355" y="22"/>
                </a:lnTo>
                <a:lnTo>
                  <a:pt x="315" y="46"/>
                </a:lnTo>
                <a:lnTo>
                  <a:pt x="283" y="74"/>
                </a:lnTo>
                <a:lnTo>
                  <a:pt x="251" y="108"/>
                </a:lnTo>
                <a:lnTo>
                  <a:pt x="223" y="145"/>
                </a:lnTo>
                <a:lnTo>
                  <a:pt x="203" y="182"/>
                </a:lnTo>
                <a:lnTo>
                  <a:pt x="187" y="219"/>
                </a:lnTo>
                <a:lnTo>
                  <a:pt x="179" y="256"/>
                </a:lnTo>
                <a:lnTo>
                  <a:pt x="175" y="286"/>
                </a:lnTo>
                <a:lnTo>
                  <a:pt x="179" y="314"/>
                </a:lnTo>
                <a:lnTo>
                  <a:pt x="187" y="345"/>
                </a:lnTo>
                <a:lnTo>
                  <a:pt x="199" y="376"/>
                </a:lnTo>
                <a:lnTo>
                  <a:pt x="215" y="403"/>
                </a:lnTo>
                <a:lnTo>
                  <a:pt x="231" y="431"/>
                </a:lnTo>
                <a:lnTo>
                  <a:pt x="255" y="459"/>
                </a:lnTo>
                <a:lnTo>
                  <a:pt x="279" y="477"/>
                </a:lnTo>
                <a:lnTo>
                  <a:pt x="303" y="496"/>
                </a:lnTo>
                <a:lnTo>
                  <a:pt x="335" y="505"/>
                </a:lnTo>
                <a:lnTo>
                  <a:pt x="363" y="508"/>
                </a:lnTo>
                <a:lnTo>
                  <a:pt x="391" y="505"/>
                </a:lnTo>
                <a:lnTo>
                  <a:pt x="419" y="499"/>
                </a:lnTo>
                <a:lnTo>
                  <a:pt x="447" y="483"/>
                </a:lnTo>
                <a:lnTo>
                  <a:pt x="471" y="465"/>
                </a:lnTo>
                <a:lnTo>
                  <a:pt x="490" y="443"/>
                </a:lnTo>
                <a:lnTo>
                  <a:pt x="510" y="416"/>
                </a:lnTo>
                <a:lnTo>
                  <a:pt x="526" y="388"/>
                </a:lnTo>
                <a:lnTo>
                  <a:pt x="538" y="354"/>
                </a:lnTo>
                <a:lnTo>
                  <a:pt x="542" y="320"/>
                </a:lnTo>
                <a:lnTo>
                  <a:pt x="546" y="286"/>
                </a:lnTo>
                <a:lnTo>
                  <a:pt x="542" y="246"/>
                </a:lnTo>
                <a:lnTo>
                  <a:pt x="530" y="209"/>
                </a:lnTo>
                <a:lnTo>
                  <a:pt x="514" y="169"/>
                </a:lnTo>
                <a:lnTo>
                  <a:pt x="490" y="132"/>
                </a:lnTo>
                <a:lnTo>
                  <a:pt x="463" y="99"/>
                </a:lnTo>
                <a:lnTo>
                  <a:pt x="427" y="65"/>
                </a:lnTo>
                <a:lnTo>
                  <a:pt x="391" y="40"/>
                </a:lnTo>
                <a:lnTo>
                  <a:pt x="351" y="18"/>
                </a:lnTo>
                <a:lnTo>
                  <a:pt x="311" y="6"/>
                </a:lnTo>
                <a:lnTo>
                  <a:pt x="267" y="0"/>
                </a:lnTo>
                <a:lnTo>
                  <a:pt x="227" y="6"/>
                </a:lnTo>
                <a:lnTo>
                  <a:pt x="187" y="18"/>
                </a:lnTo>
                <a:lnTo>
                  <a:pt x="148" y="40"/>
                </a:lnTo>
                <a:lnTo>
                  <a:pt x="112" y="65"/>
                </a:lnTo>
                <a:lnTo>
                  <a:pt x="80" y="99"/>
                </a:lnTo>
                <a:lnTo>
                  <a:pt x="56" y="132"/>
                </a:lnTo>
                <a:lnTo>
                  <a:pt x="32" y="172"/>
                </a:lnTo>
                <a:lnTo>
                  <a:pt x="16" y="209"/>
                </a:lnTo>
                <a:lnTo>
                  <a:pt x="4" y="249"/>
                </a:lnTo>
                <a:lnTo>
                  <a:pt x="0" y="289"/>
                </a:lnTo>
              </a:path>
            </a:pathLst>
          </a:custGeom>
          <a:noFill/>
          <a:ln w="508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88" name="Freeform 21"/>
          <p:cNvSpPr>
            <a:spLocks/>
          </p:cNvSpPr>
          <p:nvPr/>
        </p:nvSpPr>
        <p:spPr bwMode="auto">
          <a:xfrm>
            <a:off x="6238875" y="4921250"/>
            <a:ext cx="957263" cy="419100"/>
          </a:xfrm>
          <a:custGeom>
            <a:avLst/>
            <a:gdLst>
              <a:gd name="T0" fmla="*/ 9139 w 1257"/>
              <a:gd name="T1" fmla="*/ 242292 h 512"/>
              <a:gd name="T2" fmla="*/ 54831 w 1257"/>
              <a:gd name="T3" fmla="*/ 332333 h 512"/>
              <a:gd name="T4" fmla="*/ 136317 w 1257"/>
              <a:gd name="T5" fmla="*/ 400273 h 512"/>
              <a:gd name="T6" fmla="*/ 242933 w 1257"/>
              <a:gd name="T7" fmla="*/ 410914 h 512"/>
              <a:gd name="T8" fmla="*/ 334319 w 1257"/>
              <a:gd name="T9" fmla="*/ 357708 h 512"/>
              <a:gd name="T10" fmla="*/ 394481 w 1257"/>
              <a:gd name="T11" fmla="*/ 271760 h 512"/>
              <a:gd name="T12" fmla="*/ 415804 w 1257"/>
              <a:gd name="T13" fmla="*/ 186630 h 512"/>
              <a:gd name="T14" fmla="*/ 403619 w 1257"/>
              <a:gd name="T15" fmla="*/ 108049 h 512"/>
              <a:gd name="T16" fmla="*/ 364019 w 1257"/>
              <a:gd name="T17" fmla="*/ 42565 h 512"/>
              <a:gd name="T18" fmla="*/ 303857 w 1257"/>
              <a:gd name="T19" fmla="*/ 2456 h 512"/>
              <a:gd name="T20" fmla="*/ 227702 w 1257"/>
              <a:gd name="T21" fmla="*/ 12278 h 512"/>
              <a:gd name="T22" fmla="*/ 169825 w 1257"/>
              <a:gd name="T23" fmla="*/ 63029 h 512"/>
              <a:gd name="T24" fmla="*/ 139363 w 1257"/>
              <a:gd name="T25" fmla="*/ 135880 h 512"/>
              <a:gd name="T26" fmla="*/ 136317 w 1257"/>
              <a:gd name="T27" fmla="*/ 212006 h 512"/>
              <a:gd name="T28" fmla="*/ 169825 w 1257"/>
              <a:gd name="T29" fmla="*/ 304502 h 512"/>
              <a:gd name="T30" fmla="*/ 239887 w 1257"/>
              <a:gd name="T31" fmla="*/ 383084 h 512"/>
              <a:gd name="T32" fmla="*/ 340411 w 1257"/>
              <a:gd name="T33" fmla="*/ 415826 h 512"/>
              <a:gd name="T34" fmla="*/ 440173 w 1257"/>
              <a:gd name="T35" fmla="*/ 383084 h 512"/>
              <a:gd name="T36" fmla="*/ 510236 w 1257"/>
              <a:gd name="T37" fmla="*/ 302047 h 512"/>
              <a:gd name="T38" fmla="*/ 546790 w 1257"/>
              <a:gd name="T39" fmla="*/ 212006 h 512"/>
              <a:gd name="T40" fmla="*/ 543744 w 1257"/>
              <a:gd name="T41" fmla="*/ 133424 h 512"/>
              <a:gd name="T42" fmla="*/ 513282 w 1257"/>
              <a:gd name="T43" fmla="*/ 63029 h 512"/>
              <a:gd name="T44" fmla="*/ 461497 w 1257"/>
              <a:gd name="T45" fmla="*/ 12278 h 512"/>
              <a:gd name="T46" fmla="*/ 382296 w 1257"/>
              <a:gd name="T47" fmla="*/ 2456 h 512"/>
              <a:gd name="T48" fmla="*/ 322134 w 1257"/>
              <a:gd name="T49" fmla="*/ 42565 h 512"/>
              <a:gd name="T50" fmla="*/ 282533 w 1257"/>
              <a:gd name="T51" fmla="*/ 110505 h 512"/>
              <a:gd name="T52" fmla="*/ 267303 w 1257"/>
              <a:gd name="T53" fmla="*/ 184175 h 512"/>
              <a:gd name="T54" fmla="*/ 288626 w 1257"/>
              <a:gd name="T55" fmla="*/ 275034 h 512"/>
              <a:gd name="T56" fmla="*/ 346503 w 1257"/>
              <a:gd name="T57" fmla="*/ 360164 h 512"/>
              <a:gd name="T58" fmla="*/ 437127 w 1257"/>
              <a:gd name="T59" fmla="*/ 413370 h 512"/>
              <a:gd name="T60" fmla="*/ 543744 w 1257"/>
              <a:gd name="T61" fmla="*/ 400273 h 512"/>
              <a:gd name="T62" fmla="*/ 625229 w 1257"/>
              <a:gd name="T63" fmla="*/ 332333 h 512"/>
              <a:gd name="T64" fmla="*/ 670922 w 1257"/>
              <a:gd name="T65" fmla="*/ 242292 h 512"/>
              <a:gd name="T66" fmla="*/ 680060 w 1257"/>
              <a:gd name="T67" fmla="*/ 161255 h 512"/>
              <a:gd name="T68" fmla="*/ 658737 w 1257"/>
              <a:gd name="T69" fmla="*/ 85948 h 512"/>
              <a:gd name="T70" fmla="*/ 613044 w 1257"/>
              <a:gd name="T71" fmla="*/ 25375 h 512"/>
              <a:gd name="T72" fmla="*/ 543744 w 1257"/>
              <a:gd name="T73" fmla="*/ 0 h 512"/>
              <a:gd name="T74" fmla="*/ 473681 w 1257"/>
              <a:gd name="T75" fmla="*/ 25375 h 512"/>
              <a:gd name="T76" fmla="*/ 424943 w 1257"/>
              <a:gd name="T77" fmla="*/ 85948 h 512"/>
              <a:gd name="T78" fmla="*/ 403619 w 1257"/>
              <a:gd name="T79" fmla="*/ 161255 h 512"/>
              <a:gd name="T80" fmla="*/ 409712 w 1257"/>
              <a:gd name="T81" fmla="*/ 242292 h 512"/>
              <a:gd name="T82" fmla="*/ 461497 w 1257"/>
              <a:gd name="T83" fmla="*/ 332333 h 512"/>
              <a:gd name="T84" fmla="*/ 543744 w 1257"/>
              <a:gd name="T85" fmla="*/ 400273 h 512"/>
              <a:gd name="T86" fmla="*/ 652645 w 1257"/>
              <a:gd name="T87" fmla="*/ 413370 h 512"/>
              <a:gd name="T88" fmla="*/ 740984 w 1257"/>
              <a:gd name="T89" fmla="*/ 357708 h 512"/>
              <a:gd name="T90" fmla="*/ 801908 w 1257"/>
              <a:gd name="T91" fmla="*/ 269304 h 512"/>
              <a:gd name="T92" fmla="*/ 823231 w 1257"/>
              <a:gd name="T93" fmla="*/ 184175 h 512"/>
              <a:gd name="T94" fmla="*/ 804954 w 1257"/>
              <a:gd name="T95" fmla="*/ 110505 h 512"/>
              <a:gd name="T96" fmla="*/ 762307 w 1257"/>
              <a:gd name="T97" fmla="*/ 42565 h 512"/>
              <a:gd name="T98" fmla="*/ 701384 w 1257"/>
              <a:gd name="T99" fmla="*/ 4911 h 512"/>
              <a:gd name="T100" fmla="*/ 637414 w 1257"/>
              <a:gd name="T101" fmla="*/ 9823 h 512"/>
              <a:gd name="T102" fmla="*/ 583344 w 1257"/>
              <a:gd name="T103" fmla="*/ 55662 h 512"/>
              <a:gd name="T104" fmla="*/ 546790 w 1257"/>
              <a:gd name="T105" fmla="*/ 128513 h 512"/>
              <a:gd name="T106" fmla="*/ 543744 w 1257"/>
              <a:gd name="T107" fmla="*/ 216917 h 512"/>
              <a:gd name="T108" fmla="*/ 583344 w 1257"/>
              <a:gd name="T109" fmla="*/ 310232 h 512"/>
              <a:gd name="T110" fmla="*/ 658737 w 1257"/>
              <a:gd name="T111" fmla="*/ 385539 h 512"/>
              <a:gd name="T112" fmla="*/ 753169 w 1257"/>
              <a:gd name="T113" fmla="*/ 418281 h 512"/>
              <a:gd name="T114" fmla="*/ 843793 w 1257"/>
              <a:gd name="T115" fmla="*/ 385539 h 512"/>
              <a:gd name="T116" fmla="*/ 913855 w 1257"/>
              <a:gd name="T117" fmla="*/ 310232 h 512"/>
              <a:gd name="T118" fmla="*/ 953455 w 1257"/>
              <a:gd name="T119" fmla="*/ 214461 h 51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257" h="512">
                <a:moveTo>
                  <a:pt x="0" y="225"/>
                </a:moveTo>
                <a:lnTo>
                  <a:pt x="4" y="259"/>
                </a:lnTo>
                <a:lnTo>
                  <a:pt x="12" y="296"/>
                </a:lnTo>
                <a:lnTo>
                  <a:pt x="28" y="332"/>
                </a:lnTo>
                <a:lnTo>
                  <a:pt x="48" y="372"/>
                </a:lnTo>
                <a:lnTo>
                  <a:pt x="72" y="406"/>
                </a:lnTo>
                <a:lnTo>
                  <a:pt x="104" y="440"/>
                </a:lnTo>
                <a:lnTo>
                  <a:pt x="140" y="468"/>
                </a:lnTo>
                <a:lnTo>
                  <a:pt x="179" y="489"/>
                </a:lnTo>
                <a:lnTo>
                  <a:pt x="223" y="505"/>
                </a:lnTo>
                <a:lnTo>
                  <a:pt x="271" y="508"/>
                </a:lnTo>
                <a:lnTo>
                  <a:pt x="319" y="502"/>
                </a:lnTo>
                <a:lnTo>
                  <a:pt x="363" y="489"/>
                </a:lnTo>
                <a:lnTo>
                  <a:pt x="403" y="468"/>
                </a:lnTo>
                <a:lnTo>
                  <a:pt x="439" y="437"/>
                </a:lnTo>
                <a:lnTo>
                  <a:pt x="471" y="406"/>
                </a:lnTo>
                <a:lnTo>
                  <a:pt x="494" y="369"/>
                </a:lnTo>
                <a:lnTo>
                  <a:pt x="518" y="332"/>
                </a:lnTo>
                <a:lnTo>
                  <a:pt x="530" y="296"/>
                </a:lnTo>
                <a:lnTo>
                  <a:pt x="542" y="259"/>
                </a:lnTo>
                <a:lnTo>
                  <a:pt x="546" y="228"/>
                </a:lnTo>
                <a:lnTo>
                  <a:pt x="542" y="197"/>
                </a:lnTo>
                <a:lnTo>
                  <a:pt x="538" y="163"/>
                </a:lnTo>
                <a:lnTo>
                  <a:pt x="530" y="132"/>
                </a:lnTo>
                <a:lnTo>
                  <a:pt x="514" y="105"/>
                </a:lnTo>
                <a:lnTo>
                  <a:pt x="498" y="77"/>
                </a:lnTo>
                <a:lnTo>
                  <a:pt x="478" y="52"/>
                </a:lnTo>
                <a:lnTo>
                  <a:pt x="455" y="31"/>
                </a:lnTo>
                <a:lnTo>
                  <a:pt x="431" y="15"/>
                </a:lnTo>
                <a:lnTo>
                  <a:pt x="399" y="3"/>
                </a:lnTo>
                <a:lnTo>
                  <a:pt x="363" y="0"/>
                </a:lnTo>
                <a:lnTo>
                  <a:pt x="327" y="3"/>
                </a:lnTo>
                <a:lnTo>
                  <a:pt x="299" y="15"/>
                </a:lnTo>
                <a:lnTo>
                  <a:pt x="271" y="31"/>
                </a:lnTo>
                <a:lnTo>
                  <a:pt x="247" y="52"/>
                </a:lnTo>
                <a:lnTo>
                  <a:pt x="223" y="77"/>
                </a:lnTo>
                <a:lnTo>
                  <a:pt x="207" y="105"/>
                </a:lnTo>
                <a:lnTo>
                  <a:pt x="195" y="135"/>
                </a:lnTo>
                <a:lnTo>
                  <a:pt x="183" y="166"/>
                </a:lnTo>
                <a:lnTo>
                  <a:pt x="179" y="197"/>
                </a:lnTo>
                <a:lnTo>
                  <a:pt x="175" y="225"/>
                </a:lnTo>
                <a:lnTo>
                  <a:pt x="179" y="259"/>
                </a:lnTo>
                <a:lnTo>
                  <a:pt x="187" y="296"/>
                </a:lnTo>
                <a:lnTo>
                  <a:pt x="203" y="332"/>
                </a:lnTo>
                <a:lnTo>
                  <a:pt x="223" y="372"/>
                </a:lnTo>
                <a:lnTo>
                  <a:pt x="247" y="406"/>
                </a:lnTo>
                <a:lnTo>
                  <a:pt x="279" y="440"/>
                </a:lnTo>
                <a:lnTo>
                  <a:pt x="315" y="468"/>
                </a:lnTo>
                <a:lnTo>
                  <a:pt x="355" y="489"/>
                </a:lnTo>
                <a:lnTo>
                  <a:pt x="399" y="505"/>
                </a:lnTo>
                <a:lnTo>
                  <a:pt x="447" y="508"/>
                </a:lnTo>
                <a:lnTo>
                  <a:pt x="494" y="502"/>
                </a:lnTo>
                <a:lnTo>
                  <a:pt x="538" y="489"/>
                </a:lnTo>
                <a:lnTo>
                  <a:pt x="578" y="468"/>
                </a:lnTo>
                <a:lnTo>
                  <a:pt x="614" y="437"/>
                </a:lnTo>
                <a:lnTo>
                  <a:pt x="646" y="406"/>
                </a:lnTo>
                <a:lnTo>
                  <a:pt x="670" y="369"/>
                </a:lnTo>
                <a:lnTo>
                  <a:pt x="694" y="332"/>
                </a:lnTo>
                <a:lnTo>
                  <a:pt x="706" y="296"/>
                </a:lnTo>
                <a:lnTo>
                  <a:pt x="718" y="259"/>
                </a:lnTo>
                <a:lnTo>
                  <a:pt x="722" y="228"/>
                </a:lnTo>
                <a:lnTo>
                  <a:pt x="718" y="197"/>
                </a:lnTo>
                <a:lnTo>
                  <a:pt x="714" y="163"/>
                </a:lnTo>
                <a:lnTo>
                  <a:pt x="706" y="132"/>
                </a:lnTo>
                <a:lnTo>
                  <a:pt x="690" y="105"/>
                </a:lnTo>
                <a:lnTo>
                  <a:pt x="674" y="77"/>
                </a:lnTo>
                <a:lnTo>
                  <a:pt x="654" y="52"/>
                </a:lnTo>
                <a:lnTo>
                  <a:pt x="630" y="31"/>
                </a:lnTo>
                <a:lnTo>
                  <a:pt x="606" y="15"/>
                </a:lnTo>
                <a:lnTo>
                  <a:pt x="574" y="3"/>
                </a:lnTo>
                <a:lnTo>
                  <a:pt x="538" y="0"/>
                </a:lnTo>
                <a:lnTo>
                  <a:pt x="502" y="3"/>
                </a:lnTo>
                <a:lnTo>
                  <a:pt x="474" y="15"/>
                </a:lnTo>
                <a:lnTo>
                  <a:pt x="447" y="31"/>
                </a:lnTo>
                <a:lnTo>
                  <a:pt x="423" y="52"/>
                </a:lnTo>
                <a:lnTo>
                  <a:pt x="399" y="77"/>
                </a:lnTo>
                <a:lnTo>
                  <a:pt x="383" y="105"/>
                </a:lnTo>
                <a:lnTo>
                  <a:pt x="371" y="135"/>
                </a:lnTo>
                <a:lnTo>
                  <a:pt x="359" y="166"/>
                </a:lnTo>
                <a:lnTo>
                  <a:pt x="355" y="197"/>
                </a:lnTo>
                <a:lnTo>
                  <a:pt x="351" y="225"/>
                </a:lnTo>
                <a:lnTo>
                  <a:pt x="355" y="259"/>
                </a:lnTo>
                <a:lnTo>
                  <a:pt x="363" y="296"/>
                </a:lnTo>
                <a:lnTo>
                  <a:pt x="379" y="336"/>
                </a:lnTo>
                <a:lnTo>
                  <a:pt x="399" y="372"/>
                </a:lnTo>
                <a:lnTo>
                  <a:pt x="423" y="409"/>
                </a:lnTo>
                <a:lnTo>
                  <a:pt x="455" y="440"/>
                </a:lnTo>
                <a:lnTo>
                  <a:pt x="490" y="468"/>
                </a:lnTo>
                <a:lnTo>
                  <a:pt x="530" y="489"/>
                </a:lnTo>
                <a:lnTo>
                  <a:pt x="574" y="505"/>
                </a:lnTo>
                <a:lnTo>
                  <a:pt x="622" y="508"/>
                </a:lnTo>
                <a:lnTo>
                  <a:pt x="670" y="505"/>
                </a:lnTo>
                <a:lnTo>
                  <a:pt x="714" y="489"/>
                </a:lnTo>
                <a:lnTo>
                  <a:pt x="754" y="468"/>
                </a:lnTo>
                <a:lnTo>
                  <a:pt x="789" y="440"/>
                </a:lnTo>
                <a:lnTo>
                  <a:pt x="821" y="406"/>
                </a:lnTo>
                <a:lnTo>
                  <a:pt x="845" y="369"/>
                </a:lnTo>
                <a:lnTo>
                  <a:pt x="869" y="332"/>
                </a:lnTo>
                <a:lnTo>
                  <a:pt x="881" y="296"/>
                </a:lnTo>
                <a:lnTo>
                  <a:pt x="893" y="259"/>
                </a:lnTo>
                <a:lnTo>
                  <a:pt x="897" y="228"/>
                </a:lnTo>
                <a:lnTo>
                  <a:pt x="893" y="197"/>
                </a:lnTo>
                <a:lnTo>
                  <a:pt x="889" y="166"/>
                </a:lnTo>
                <a:lnTo>
                  <a:pt x="881" y="132"/>
                </a:lnTo>
                <a:lnTo>
                  <a:pt x="865" y="105"/>
                </a:lnTo>
                <a:lnTo>
                  <a:pt x="849" y="77"/>
                </a:lnTo>
                <a:lnTo>
                  <a:pt x="829" y="52"/>
                </a:lnTo>
                <a:lnTo>
                  <a:pt x="805" y="31"/>
                </a:lnTo>
                <a:lnTo>
                  <a:pt x="782" y="15"/>
                </a:lnTo>
                <a:lnTo>
                  <a:pt x="750" y="6"/>
                </a:lnTo>
                <a:lnTo>
                  <a:pt x="714" y="0"/>
                </a:lnTo>
                <a:lnTo>
                  <a:pt x="678" y="6"/>
                </a:lnTo>
                <a:lnTo>
                  <a:pt x="650" y="15"/>
                </a:lnTo>
                <a:lnTo>
                  <a:pt x="622" y="31"/>
                </a:lnTo>
                <a:lnTo>
                  <a:pt x="598" y="52"/>
                </a:lnTo>
                <a:lnTo>
                  <a:pt x="574" y="77"/>
                </a:lnTo>
                <a:lnTo>
                  <a:pt x="558" y="105"/>
                </a:lnTo>
                <a:lnTo>
                  <a:pt x="546" y="135"/>
                </a:lnTo>
                <a:lnTo>
                  <a:pt x="534" y="166"/>
                </a:lnTo>
                <a:lnTo>
                  <a:pt x="530" y="197"/>
                </a:lnTo>
                <a:lnTo>
                  <a:pt x="526" y="228"/>
                </a:lnTo>
                <a:lnTo>
                  <a:pt x="530" y="259"/>
                </a:lnTo>
                <a:lnTo>
                  <a:pt x="538" y="296"/>
                </a:lnTo>
                <a:lnTo>
                  <a:pt x="554" y="332"/>
                </a:lnTo>
                <a:lnTo>
                  <a:pt x="578" y="369"/>
                </a:lnTo>
                <a:lnTo>
                  <a:pt x="606" y="406"/>
                </a:lnTo>
                <a:lnTo>
                  <a:pt x="638" y="437"/>
                </a:lnTo>
                <a:lnTo>
                  <a:pt x="674" y="468"/>
                </a:lnTo>
                <a:lnTo>
                  <a:pt x="714" y="489"/>
                </a:lnTo>
                <a:lnTo>
                  <a:pt x="762" y="505"/>
                </a:lnTo>
                <a:lnTo>
                  <a:pt x="809" y="508"/>
                </a:lnTo>
                <a:lnTo>
                  <a:pt x="857" y="505"/>
                </a:lnTo>
                <a:lnTo>
                  <a:pt x="901" y="489"/>
                </a:lnTo>
                <a:lnTo>
                  <a:pt x="941" y="465"/>
                </a:lnTo>
                <a:lnTo>
                  <a:pt x="973" y="437"/>
                </a:lnTo>
                <a:lnTo>
                  <a:pt x="1005" y="403"/>
                </a:lnTo>
                <a:lnTo>
                  <a:pt x="1033" y="366"/>
                </a:lnTo>
                <a:lnTo>
                  <a:pt x="1053" y="329"/>
                </a:lnTo>
                <a:lnTo>
                  <a:pt x="1069" y="292"/>
                </a:lnTo>
                <a:lnTo>
                  <a:pt x="1077" y="255"/>
                </a:lnTo>
                <a:lnTo>
                  <a:pt x="1081" y="225"/>
                </a:lnTo>
                <a:lnTo>
                  <a:pt x="1077" y="197"/>
                </a:lnTo>
                <a:lnTo>
                  <a:pt x="1069" y="166"/>
                </a:lnTo>
                <a:lnTo>
                  <a:pt x="1057" y="135"/>
                </a:lnTo>
                <a:lnTo>
                  <a:pt x="1041" y="108"/>
                </a:lnTo>
                <a:lnTo>
                  <a:pt x="1025" y="80"/>
                </a:lnTo>
                <a:lnTo>
                  <a:pt x="1001" y="52"/>
                </a:lnTo>
                <a:lnTo>
                  <a:pt x="977" y="34"/>
                </a:lnTo>
                <a:lnTo>
                  <a:pt x="953" y="15"/>
                </a:lnTo>
                <a:lnTo>
                  <a:pt x="921" y="6"/>
                </a:lnTo>
                <a:lnTo>
                  <a:pt x="893" y="3"/>
                </a:lnTo>
                <a:lnTo>
                  <a:pt x="865" y="6"/>
                </a:lnTo>
                <a:lnTo>
                  <a:pt x="837" y="12"/>
                </a:lnTo>
                <a:lnTo>
                  <a:pt x="809" y="28"/>
                </a:lnTo>
                <a:lnTo>
                  <a:pt x="785" y="46"/>
                </a:lnTo>
                <a:lnTo>
                  <a:pt x="766" y="68"/>
                </a:lnTo>
                <a:lnTo>
                  <a:pt x="746" y="95"/>
                </a:lnTo>
                <a:lnTo>
                  <a:pt x="730" y="123"/>
                </a:lnTo>
                <a:lnTo>
                  <a:pt x="718" y="157"/>
                </a:lnTo>
                <a:lnTo>
                  <a:pt x="714" y="191"/>
                </a:lnTo>
                <a:lnTo>
                  <a:pt x="710" y="225"/>
                </a:lnTo>
                <a:lnTo>
                  <a:pt x="714" y="265"/>
                </a:lnTo>
                <a:lnTo>
                  <a:pt x="726" y="302"/>
                </a:lnTo>
                <a:lnTo>
                  <a:pt x="742" y="342"/>
                </a:lnTo>
                <a:lnTo>
                  <a:pt x="766" y="379"/>
                </a:lnTo>
                <a:lnTo>
                  <a:pt x="793" y="412"/>
                </a:lnTo>
                <a:lnTo>
                  <a:pt x="829" y="446"/>
                </a:lnTo>
                <a:lnTo>
                  <a:pt x="865" y="471"/>
                </a:lnTo>
                <a:lnTo>
                  <a:pt x="905" y="493"/>
                </a:lnTo>
                <a:lnTo>
                  <a:pt x="945" y="505"/>
                </a:lnTo>
                <a:lnTo>
                  <a:pt x="989" y="511"/>
                </a:lnTo>
                <a:lnTo>
                  <a:pt x="1029" y="505"/>
                </a:lnTo>
                <a:lnTo>
                  <a:pt x="1069" y="493"/>
                </a:lnTo>
                <a:lnTo>
                  <a:pt x="1108" y="471"/>
                </a:lnTo>
                <a:lnTo>
                  <a:pt x="1144" y="446"/>
                </a:lnTo>
                <a:lnTo>
                  <a:pt x="1176" y="412"/>
                </a:lnTo>
                <a:lnTo>
                  <a:pt x="1200" y="379"/>
                </a:lnTo>
                <a:lnTo>
                  <a:pt x="1224" y="339"/>
                </a:lnTo>
                <a:lnTo>
                  <a:pt x="1240" y="302"/>
                </a:lnTo>
                <a:lnTo>
                  <a:pt x="1252" y="262"/>
                </a:lnTo>
                <a:lnTo>
                  <a:pt x="1256" y="222"/>
                </a:lnTo>
              </a:path>
            </a:pathLst>
          </a:custGeom>
          <a:noFill/>
          <a:ln w="508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89" name="Oval 22"/>
          <p:cNvSpPr>
            <a:spLocks noChangeArrowheads="1"/>
          </p:cNvSpPr>
          <p:nvPr/>
        </p:nvSpPr>
        <p:spPr bwMode="auto">
          <a:xfrm>
            <a:off x="7715250" y="2895600"/>
            <a:ext cx="180975" cy="196850"/>
          </a:xfrm>
          <a:prstGeom prst="ellipse">
            <a:avLst/>
          </a:prstGeom>
          <a:solidFill>
            <a:schemeClr val="hlink"/>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pPr algn="ctr" eaLnBrk="1" hangingPunct="1"/>
            <a:endParaRPr lang="en-US" altLang="en-US" sz="1800" u="sng">
              <a:solidFill>
                <a:schemeClr val="hlink"/>
              </a:solidFill>
              <a:latin typeface="Arial" pitchFamily="34" charset="0"/>
            </a:endParaRPr>
          </a:p>
        </p:txBody>
      </p:sp>
      <p:sp>
        <p:nvSpPr>
          <p:cNvPr id="7190" name="Freeform 23"/>
          <p:cNvSpPr>
            <a:spLocks/>
          </p:cNvSpPr>
          <p:nvPr/>
        </p:nvSpPr>
        <p:spPr bwMode="auto">
          <a:xfrm>
            <a:off x="1150938" y="2528888"/>
            <a:ext cx="2373312" cy="3276600"/>
          </a:xfrm>
          <a:custGeom>
            <a:avLst/>
            <a:gdLst>
              <a:gd name="T0" fmla="*/ 2372437 w 2713"/>
              <a:gd name="T1" fmla="*/ 3275390 h 2709"/>
              <a:gd name="T2" fmla="*/ 0 w 2713"/>
              <a:gd name="T3" fmla="*/ 3275390 h 2709"/>
              <a:gd name="T4" fmla="*/ 0 w 2713"/>
              <a:gd name="T5" fmla="*/ 0 h 2709"/>
              <a:gd name="T6" fmla="*/ 0 60000 65536"/>
              <a:gd name="T7" fmla="*/ 0 60000 65536"/>
              <a:gd name="T8" fmla="*/ 0 60000 65536"/>
            </a:gdLst>
            <a:ahLst/>
            <a:cxnLst>
              <a:cxn ang="T6">
                <a:pos x="T0" y="T1"/>
              </a:cxn>
              <a:cxn ang="T7">
                <a:pos x="T2" y="T3"/>
              </a:cxn>
              <a:cxn ang="T8">
                <a:pos x="T4" y="T5"/>
              </a:cxn>
            </a:cxnLst>
            <a:rect l="0" t="0" r="r" b="b"/>
            <a:pathLst>
              <a:path w="2713" h="2709">
                <a:moveTo>
                  <a:pt x="2712" y="2708"/>
                </a:moveTo>
                <a:lnTo>
                  <a:pt x="0" y="2708"/>
                </a:lnTo>
                <a:lnTo>
                  <a:pt x="0" y="0"/>
                </a:lnTo>
              </a:path>
            </a:pathLst>
          </a:custGeom>
          <a:noFill/>
          <a:ln w="762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91" name="Freeform 24"/>
          <p:cNvSpPr>
            <a:spLocks/>
          </p:cNvSpPr>
          <p:nvPr/>
        </p:nvSpPr>
        <p:spPr bwMode="auto">
          <a:xfrm>
            <a:off x="1289050" y="3036888"/>
            <a:ext cx="2300288" cy="2420937"/>
          </a:xfrm>
          <a:custGeom>
            <a:avLst/>
            <a:gdLst>
              <a:gd name="T0" fmla="*/ 0 w 2633"/>
              <a:gd name="T1" fmla="*/ 0 h 2001"/>
              <a:gd name="T2" fmla="*/ 3495 w 2633"/>
              <a:gd name="T3" fmla="*/ 125826 h 2001"/>
              <a:gd name="T4" fmla="*/ 13978 w 2633"/>
              <a:gd name="T5" fmla="*/ 304886 h 2001"/>
              <a:gd name="T6" fmla="*/ 24462 w 2633"/>
              <a:gd name="T7" fmla="*/ 527501 h 2001"/>
              <a:gd name="T8" fmla="*/ 38440 w 2633"/>
              <a:gd name="T9" fmla="*/ 783992 h 2001"/>
              <a:gd name="T10" fmla="*/ 55913 w 2633"/>
              <a:gd name="T11" fmla="*/ 1050162 h 2001"/>
              <a:gd name="T12" fmla="*/ 69891 w 2633"/>
              <a:gd name="T13" fmla="*/ 1316332 h 2001"/>
              <a:gd name="T14" fmla="*/ 87364 w 2633"/>
              <a:gd name="T15" fmla="*/ 1563144 h 2001"/>
              <a:gd name="T16" fmla="*/ 101342 w 2633"/>
              <a:gd name="T17" fmla="*/ 1785759 h 2001"/>
              <a:gd name="T18" fmla="*/ 115320 w 2633"/>
              <a:gd name="T19" fmla="*/ 1955140 h 2001"/>
              <a:gd name="T20" fmla="*/ 125804 w 2633"/>
              <a:gd name="T21" fmla="*/ 2066447 h 2001"/>
              <a:gd name="T22" fmla="*/ 146771 w 2633"/>
              <a:gd name="T23" fmla="*/ 2182594 h 2001"/>
              <a:gd name="T24" fmla="*/ 174728 w 2633"/>
              <a:gd name="T25" fmla="*/ 2274544 h 2001"/>
              <a:gd name="T26" fmla="*/ 213168 w 2633"/>
              <a:gd name="T27" fmla="*/ 2342296 h 2001"/>
              <a:gd name="T28" fmla="*/ 262091 w 2633"/>
              <a:gd name="T29" fmla="*/ 2390690 h 2001"/>
              <a:gd name="T30" fmla="*/ 321499 w 2633"/>
              <a:gd name="T31" fmla="*/ 2414888 h 2001"/>
              <a:gd name="T32" fmla="*/ 391390 w 2633"/>
              <a:gd name="T33" fmla="*/ 2419727 h 2001"/>
              <a:gd name="T34" fmla="*/ 471764 w 2633"/>
              <a:gd name="T35" fmla="*/ 2400369 h 2001"/>
              <a:gd name="T36" fmla="*/ 566117 w 2633"/>
              <a:gd name="T37" fmla="*/ 2361654 h 2001"/>
              <a:gd name="T38" fmla="*/ 667459 w 2633"/>
              <a:gd name="T39" fmla="*/ 2303580 h 2001"/>
              <a:gd name="T40" fmla="*/ 786274 w 2633"/>
              <a:gd name="T41" fmla="*/ 2226149 h 2001"/>
              <a:gd name="T42" fmla="*/ 971485 w 2633"/>
              <a:gd name="T43" fmla="*/ 2076126 h 2001"/>
              <a:gd name="T44" fmla="*/ 1149707 w 2633"/>
              <a:gd name="T45" fmla="*/ 1906745 h 2001"/>
              <a:gd name="T46" fmla="*/ 1324435 w 2633"/>
              <a:gd name="T47" fmla="*/ 1718006 h 2001"/>
              <a:gd name="T48" fmla="*/ 1492173 w 2633"/>
              <a:gd name="T49" fmla="*/ 1514749 h 2001"/>
              <a:gd name="T50" fmla="*/ 1649428 w 2633"/>
              <a:gd name="T51" fmla="*/ 1296974 h 2001"/>
              <a:gd name="T52" fmla="*/ 1799694 w 2633"/>
              <a:gd name="T53" fmla="*/ 1064680 h 2001"/>
              <a:gd name="T54" fmla="*/ 1939476 w 2633"/>
              <a:gd name="T55" fmla="*/ 817868 h 2001"/>
              <a:gd name="T56" fmla="*/ 2068774 w 2633"/>
              <a:gd name="T57" fmla="*/ 556537 h 2001"/>
              <a:gd name="T58" fmla="*/ 2187589 w 2633"/>
              <a:gd name="T59" fmla="*/ 290367 h 2001"/>
              <a:gd name="T60" fmla="*/ 2299414 w 2633"/>
              <a:gd name="T61" fmla="*/ 9679 h 200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633" h="2001">
                <a:moveTo>
                  <a:pt x="0" y="0"/>
                </a:moveTo>
                <a:lnTo>
                  <a:pt x="4" y="104"/>
                </a:lnTo>
                <a:lnTo>
                  <a:pt x="16" y="252"/>
                </a:lnTo>
                <a:lnTo>
                  <a:pt x="28" y="436"/>
                </a:lnTo>
                <a:lnTo>
                  <a:pt x="44" y="648"/>
                </a:lnTo>
                <a:lnTo>
                  <a:pt x="64" y="868"/>
                </a:lnTo>
                <a:lnTo>
                  <a:pt x="80" y="1088"/>
                </a:lnTo>
                <a:lnTo>
                  <a:pt x="100" y="1292"/>
                </a:lnTo>
                <a:lnTo>
                  <a:pt x="116" y="1476"/>
                </a:lnTo>
                <a:lnTo>
                  <a:pt x="132" y="1616"/>
                </a:lnTo>
                <a:lnTo>
                  <a:pt x="144" y="1708"/>
                </a:lnTo>
                <a:lnTo>
                  <a:pt x="168" y="1804"/>
                </a:lnTo>
                <a:lnTo>
                  <a:pt x="200" y="1880"/>
                </a:lnTo>
                <a:lnTo>
                  <a:pt x="244" y="1936"/>
                </a:lnTo>
                <a:lnTo>
                  <a:pt x="300" y="1976"/>
                </a:lnTo>
                <a:lnTo>
                  <a:pt x="368" y="1996"/>
                </a:lnTo>
                <a:lnTo>
                  <a:pt x="448" y="2000"/>
                </a:lnTo>
                <a:lnTo>
                  <a:pt x="540" y="1984"/>
                </a:lnTo>
                <a:lnTo>
                  <a:pt x="648" y="1952"/>
                </a:lnTo>
                <a:lnTo>
                  <a:pt x="764" y="1904"/>
                </a:lnTo>
                <a:lnTo>
                  <a:pt x="900" y="1840"/>
                </a:lnTo>
                <a:lnTo>
                  <a:pt x="1112" y="1716"/>
                </a:lnTo>
                <a:lnTo>
                  <a:pt x="1316" y="1576"/>
                </a:lnTo>
                <a:lnTo>
                  <a:pt x="1516" y="1420"/>
                </a:lnTo>
                <a:lnTo>
                  <a:pt x="1708" y="1252"/>
                </a:lnTo>
                <a:lnTo>
                  <a:pt x="1888" y="1072"/>
                </a:lnTo>
                <a:lnTo>
                  <a:pt x="2060" y="880"/>
                </a:lnTo>
                <a:lnTo>
                  <a:pt x="2220" y="676"/>
                </a:lnTo>
                <a:lnTo>
                  <a:pt x="2368" y="460"/>
                </a:lnTo>
                <a:lnTo>
                  <a:pt x="2504" y="240"/>
                </a:lnTo>
                <a:lnTo>
                  <a:pt x="2632" y="8"/>
                </a:lnTo>
              </a:path>
            </a:pathLst>
          </a:custGeom>
          <a:noFill/>
          <a:ln w="101600" cap="rnd"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92" name="Rectangle 25"/>
          <p:cNvSpPr>
            <a:spLocks noChangeArrowheads="1"/>
          </p:cNvSpPr>
          <p:nvPr/>
        </p:nvSpPr>
        <p:spPr bwMode="auto">
          <a:xfrm>
            <a:off x="744538" y="2528888"/>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pPr eaLnBrk="1" hangingPunct="1"/>
            <a:r>
              <a:rPr lang="en-US" altLang="en-US" sz="1800">
                <a:solidFill>
                  <a:schemeClr val="tx1"/>
                </a:solidFill>
                <a:latin typeface="Arial" pitchFamily="34" charset="0"/>
              </a:rPr>
              <a:t>R</a:t>
            </a:r>
          </a:p>
        </p:txBody>
      </p:sp>
      <p:sp>
        <p:nvSpPr>
          <p:cNvPr id="7193" name="Rectangle 26"/>
          <p:cNvSpPr>
            <a:spLocks noChangeArrowheads="1"/>
          </p:cNvSpPr>
          <p:nvPr/>
        </p:nvSpPr>
        <p:spPr bwMode="auto">
          <a:xfrm>
            <a:off x="3182938" y="5881688"/>
            <a:ext cx="323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pPr eaLnBrk="1" hangingPunct="1"/>
            <a:r>
              <a:rPr lang="en-US" altLang="en-US" sz="1800">
                <a:solidFill>
                  <a:schemeClr val="tx1"/>
                </a:solidFill>
                <a:latin typeface="Arial" pitchFamily="34" charset="0"/>
              </a:rPr>
              <a:t>T</a:t>
            </a:r>
          </a:p>
        </p:txBody>
      </p:sp>
      <p:sp>
        <p:nvSpPr>
          <p:cNvPr id="7194" name="Rectangle 27"/>
          <p:cNvSpPr>
            <a:spLocks noChangeArrowheads="1"/>
          </p:cNvSpPr>
          <p:nvPr/>
        </p:nvSpPr>
        <p:spPr bwMode="auto">
          <a:xfrm>
            <a:off x="1693863" y="2757488"/>
            <a:ext cx="17208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pPr eaLnBrk="1" hangingPunct="1"/>
            <a:r>
              <a:rPr lang="en-US" altLang="en-US" sz="2000">
                <a:solidFill>
                  <a:schemeClr val="tx1"/>
                </a:solidFill>
                <a:latin typeface="Arial" pitchFamily="34" charset="0"/>
              </a:rPr>
              <a:t>Freezes Out!</a:t>
            </a:r>
          </a:p>
        </p:txBody>
      </p:sp>
      <p:sp>
        <p:nvSpPr>
          <p:cNvPr id="7195" name="Rectangle 28"/>
          <p:cNvSpPr>
            <a:spLocks noChangeArrowheads="1"/>
          </p:cNvSpPr>
          <p:nvPr/>
        </p:nvSpPr>
        <p:spPr bwMode="auto">
          <a:xfrm>
            <a:off x="7518400" y="2514600"/>
            <a:ext cx="422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CCCC"/>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pPr eaLnBrk="1" hangingPunct="1"/>
            <a:r>
              <a:rPr lang="en-US" altLang="en-US" sz="2400">
                <a:solidFill>
                  <a:schemeClr val="tx1"/>
                </a:solidFill>
                <a:latin typeface="Arial" pitchFamily="34" charset="0"/>
              </a:rPr>
              <a:t>e</a:t>
            </a:r>
            <a:r>
              <a:rPr lang="en-US" altLang="en-US" sz="2400" baseline="30000">
                <a:solidFill>
                  <a:schemeClr val="tx1"/>
                </a:solidFill>
                <a:latin typeface="Arial" pitchFamily="34" charset="0"/>
              </a:rPr>
              <a:t>-</a:t>
            </a:r>
            <a:endParaRPr lang="en-US" altLang="en-US" sz="2400" baseline="30000">
              <a:solidFill>
                <a:srgbClr val="000000"/>
              </a:solidFill>
              <a:latin typeface="Arial" pitchFamily="34" charset="0"/>
            </a:endParaRPr>
          </a:p>
        </p:txBody>
      </p:sp>
      <p:sp>
        <p:nvSpPr>
          <p:cNvPr id="7196" name="Rectangle 30"/>
          <p:cNvSpPr>
            <a:spLocks noGrp="1" noChangeArrowheads="1"/>
          </p:cNvSpPr>
          <p:nvPr>
            <p:ph type="title"/>
          </p:nvPr>
        </p:nvSpPr>
        <p:spPr>
          <a:xfrm>
            <a:off x="1828800" y="228600"/>
            <a:ext cx="5791200" cy="1143000"/>
          </a:xfrm>
          <a:noFill/>
        </p:spPr>
        <p:txBody>
          <a:bodyPr/>
          <a:lstStyle/>
          <a:p>
            <a:r>
              <a:rPr lang="en-US" altLang="en-US" dirty="0" smtClean="0"/>
              <a:t>Models of </a:t>
            </a:r>
            <a:br>
              <a:rPr lang="en-US" altLang="en-US" dirty="0" smtClean="0"/>
            </a:br>
            <a:r>
              <a:rPr lang="en-US" altLang="en-US" dirty="0" smtClean="0"/>
              <a:t>Electrical Conductivity</a:t>
            </a:r>
          </a:p>
        </p:txBody>
      </p:sp>
    </p:spTree>
    <p:extLst>
      <p:ext uri="{BB962C8B-B14F-4D97-AF65-F5344CB8AC3E}">
        <p14:creationId xmlns:p14="http://schemas.microsoft.com/office/powerpoint/2010/main" val="121540675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a:xfrm>
            <a:off x="304800" y="152400"/>
            <a:ext cx="8686800" cy="1143000"/>
          </a:xfrm>
        </p:spPr>
        <p:txBody>
          <a:bodyPr>
            <a:normAutofit fontScale="90000"/>
          </a:bodyPr>
          <a:lstStyle/>
          <a:p>
            <a:pPr eaLnBrk="1" hangingPunct="1"/>
            <a:r>
              <a:rPr lang="en-US" altLang="en-US" smtClean="0"/>
              <a:t>“You can’t always get what you want…”</a:t>
            </a:r>
          </a:p>
        </p:txBody>
      </p:sp>
      <p:graphicFrame>
        <p:nvGraphicFramePr>
          <p:cNvPr id="6146" name="Object 2"/>
          <p:cNvGraphicFramePr>
            <a:graphicFrameLocks noChangeAspect="1"/>
          </p:cNvGraphicFramePr>
          <p:nvPr/>
        </p:nvGraphicFramePr>
        <p:xfrm>
          <a:off x="609600" y="1624013"/>
          <a:ext cx="7924800" cy="4929187"/>
        </p:xfrm>
        <a:graphic>
          <a:graphicData uri="http://schemas.openxmlformats.org/presentationml/2006/ole">
            <mc:AlternateContent xmlns:mc="http://schemas.openxmlformats.org/markup-compatibility/2006">
              <mc:Choice xmlns:v="urn:schemas-microsoft-com:vml" Requires="v">
                <p:oleObj spid="_x0000_s4141" name="Photo Editor Photo" r:id="rId4" imgW="2619048" imgH="1628571" progId="MSPhotoEd.3">
                  <p:embed/>
                </p:oleObj>
              </mc:Choice>
              <mc:Fallback>
                <p:oleObj name="Photo Editor Photo" r:id="rId4" imgW="2619048" imgH="1628571"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1624013"/>
                        <a:ext cx="7924800" cy="4929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412010502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a:xfrm>
            <a:off x="990600" y="76200"/>
            <a:ext cx="8001000" cy="1143000"/>
          </a:xfrm>
        </p:spPr>
        <p:txBody>
          <a:bodyPr/>
          <a:lstStyle/>
          <a:p>
            <a:pPr eaLnBrk="1" hangingPunct="1"/>
            <a:r>
              <a:rPr lang="en-US" altLang="en-US" smtClean="0"/>
              <a:t>“…you get what you need!”</a:t>
            </a:r>
          </a:p>
        </p:txBody>
      </p:sp>
      <p:graphicFrame>
        <p:nvGraphicFramePr>
          <p:cNvPr id="7170" name="Object 2"/>
          <p:cNvGraphicFramePr>
            <a:graphicFrameLocks noChangeAspect="1"/>
          </p:cNvGraphicFramePr>
          <p:nvPr/>
        </p:nvGraphicFramePr>
        <p:xfrm>
          <a:off x="1066800" y="1133475"/>
          <a:ext cx="6858000" cy="5572125"/>
        </p:xfrm>
        <a:graphic>
          <a:graphicData uri="http://schemas.openxmlformats.org/presentationml/2006/ole">
            <mc:AlternateContent xmlns:mc="http://schemas.openxmlformats.org/markup-compatibility/2006">
              <mc:Choice xmlns:v="urn:schemas-microsoft-com:vml" Requires="v">
                <p:oleObj spid="_x0000_s5165" name="Photo Editor Photo" r:id="rId4" imgW="3809524" imgH="3095238" progId="MSPhotoEd.3">
                  <p:embed/>
                </p:oleObj>
              </mc:Choice>
              <mc:Fallback>
                <p:oleObj name="Photo Editor Photo" r:id="rId4" imgW="3809524" imgH="3095238"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1133475"/>
                        <a:ext cx="6858000" cy="557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52086058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49224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676400" y="228600"/>
            <a:ext cx="5791200" cy="1143000"/>
          </a:xfrm>
          <a:noFill/>
        </p:spPr>
        <p:txBody>
          <a:bodyPr lIns="98529" tIns="49265" rIns="98529" bIns="49265"/>
          <a:lstStyle/>
          <a:p>
            <a:r>
              <a:rPr lang="en-US" altLang="en-US" dirty="0" smtClean="0"/>
              <a:t>Models of </a:t>
            </a:r>
            <a:br>
              <a:rPr lang="en-US" altLang="en-US" dirty="0" smtClean="0"/>
            </a:br>
            <a:r>
              <a:rPr lang="en-US" altLang="en-US" dirty="0" smtClean="0"/>
              <a:t>Electrical Conductivity</a:t>
            </a:r>
          </a:p>
        </p:txBody>
      </p:sp>
      <p:sp>
        <p:nvSpPr>
          <p:cNvPr id="8195" name="Text Box 3"/>
          <p:cNvSpPr txBox="1">
            <a:spLocks noChangeArrowheads="1"/>
          </p:cNvSpPr>
          <p:nvPr/>
        </p:nvSpPr>
        <p:spPr bwMode="auto">
          <a:xfrm>
            <a:off x="725488" y="2020888"/>
            <a:ext cx="1390650"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850" tIns="48925" rIns="97850" bIns="48925">
            <a:spAutoFit/>
          </a:bodyPr>
          <a:lstStyle>
            <a:lvl1pPr defTabSz="977900">
              <a:defRPr sz="3600" b="1">
                <a:solidFill>
                  <a:srgbClr val="00CC99"/>
                </a:solidFill>
                <a:latin typeface="Times New Roman" pitchFamily="18" charset="0"/>
              </a:defRPr>
            </a:lvl1pPr>
            <a:lvl2pPr marL="742950" indent="-285750" defTabSz="977900">
              <a:defRPr sz="3600" b="1">
                <a:solidFill>
                  <a:srgbClr val="00CC99"/>
                </a:solidFill>
                <a:latin typeface="Times New Roman" pitchFamily="18" charset="0"/>
              </a:defRPr>
            </a:lvl2pPr>
            <a:lvl3pPr marL="1143000" indent="-228600" defTabSz="977900">
              <a:defRPr sz="3600" b="1">
                <a:solidFill>
                  <a:srgbClr val="00CC99"/>
                </a:solidFill>
                <a:latin typeface="Times New Roman" pitchFamily="18" charset="0"/>
              </a:defRPr>
            </a:lvl3pPr>
            <a:lvl4pPr marL="1600200" indent="-228600" defTabSz="977900">
              <a:defRPr sz="3600" b="1">
                <a:solidFill>
                  <a:srgbClr val="00CC99"/>
                </a:solidFill>
                <a:latin typeface="Times New Roman" pitchFamily="18" charset="0"/>
              </a:defRPr>
            </a:lvl4pPr>
            <a:lvl5pPr marL="2057400" indent="-228600" defTabSz="977900">
              <a:defRPr sz="3600" b="1">
                <a:solidFill>
                  <a:srgbClr val="00CC99"/>
                </a:solidFill>
                <a:latin typeface="Times New Roman" pitchFamily="18" charset="0"/>
              </a:defRPr>
            </a:lvl5pPr>
            <a:lvl6pPr marL="2514600" indent="-228600" defTabSz="977900" eaLnBrk="0" fontAlgn="base" hangingPunct="0">
              <a:spcBef>
                <a:spcPct val="0"/>
              </a:spcBef>
              <a:spcAft>
                <a:spcPct val="0"/>
              </a:spcAft>
              <a:defRPr sz="3600" b="1">
                <a:solidFill>
                  <a:srgbClr val="00CC99"/>
                </a:solidFill>
                <a:latin typeface="Times New Roman" pitchFamily="18" charset="0"/>
              </a:defRPr>
            </a:lvl6pPr>
            <a:lvl7pPr marL="2971800" indent="-228600" defTabSz="977900" eaLnBrk="0" fontAlgn="base" hangingPunct="0">
              <a:spcBef>
                <a:spcPct val="0"/>
              </a:spcBef>
              <a:spcAft>
                <a:spcPct val="0"/>
              </a:spcAft>
              <a:defRPr sz="3600" b="1">
                <a:solidFill>
                  <a:srgbClr val="00CC99"/>
                </a:solidFill>
                <a:latin typeface="Times New Roman" pitchFamily="18" charset="0"/>
              </a:defRPr>
            </a:lvl7pPr>
            <a:lvl8pPr marL="3429000" indent="-228600" defTabSz="977900" eaLnBrk="0" fontAlgn="base" hangingPunct="0">
              <a:spcBef>
                <a:spcPct val="0"/>
              </a:spcBef>
              <a:spcAft>
                <a:spcPct val="0"/>
              </a:spcAft>
              <a:defRPr sz="3600" b="1">
                <a:solidFill>
                  <a:srgbClr val="00CC99"/>
                </a:solidFill>
                <a:latin typeface="Times New Roman" pitchFamily="18" charset="0"/>
              </a:defRPr>
            </a:lvl8pPr>
            <a:lvl9pPr marL="3886200" indent="-228600" defTabSz="977900" eaLnBrk="0" fontAlgn="base" hangingPunct="0">
              <a:spcBef>
                <a:spcPct val="0"/>
              </a:spcBef>
              <a:spcAft>
                <a:spcPct val="0"/>
              </a:spcAft>
              <a:defRPr sz="3600" b="1">
                <a:solidFill>
                  <a:srgbClr val="00CC99"/>
                </a:solidFill>
                <a:latin typeface="Times New Roman" pitchFamily="18" charset="0"/>
              </a:defRPr>
            </a:lvl9pPr>
          </a:lstStyle>
          <a:p>
            <a:pPr eaLnBrk="1" hangingPunct="1"/>
            <a:r>
              <a:rPr lang="en-US" altLang="en-US" sz="2600">
                <a:solidFill>
                  <a:schemeClr val="tx1"/>
                </a:solidFill>
                <a:latin typeface="Arial" pitchFamily="34" charset="0"/>
              </a:rPr>
              <a:t>Reality:</a:t>
            </a:r>
          </a:p>
        </p:txBody>
      </p:sp>
      <p:sp>
        <p:nvSpPr>
          <p:cNvPr id="8196" name="Freeform 4"/>
          <p:cNvSpPr>
            <a:spLocks/>
          </p:cNvSpPr>
          <p:nvPr/>
        </p:nvSpPr>
        <p:spPr bwMode="auto">
          <a:xfrm>
            <a:off x="1084263" y="2528888"/>
            <a:ext cx="2416175" cy="3276600"/>
          </a:xfrm>
          <a:custGeom>
            <a:avLst/>
            <a:gdLst>
              <a:gd name="T0" fmla="*/ 2415284 w 2713"/>
              <a:gd name="T1" fmla="*/ 3275390 h 2709"/>
              <a:gd name="T2" fmla="*/ 0 w 2713"/>
              <a:gd name="T3" fmla="*/ 3275390 h 2709"/>
              <a:gd name="T4" fmla="*/ 0 w 2713"/>
              <a:gd name="T5" fmla="*/ 0 h 2709"/>
              <a:gd name="T6" fmla="*/ 0 60000 65536"/>
              <a:gd name="T7" fmla="*/ 0 60000 65536"/>
              <a:gd name="T8" fmla="*/ 0 60000 65536"/>
            </a:gdLst>
            <a:ahLst/>
            <a:cxnLst>
              <a:cxn ang="T6">
                <a:pos x="T0" y="T1"/>
              </a:cxn>
              <a:cxn ang="T7">
                <a:pos x="T2" y="T3"/>
              </a:cxn>
              <a:cxn ang="T8">
                <a:pos x="T4" y="T5"/>
              </a:cxn>
            </a:cxnLst>
            <a:rect l="0" t="0" r="r" b="b"/>
            <a:pathLst>
              <a:path w="2713" h="2709">
                <a:moveTo>
                  <a:pt x="2712" y="2708"/>
                </a:moveTo>
                <a:lnTo>
                  <a:pt x="0" y="2708"/>
                </a:lnTo>
                <a:lnTo>
                  <a:pt x="0" y="0"/>
                </a:lnTo>
              </a:path>
            </a:pathLst>
          </a:custGeom>
          <a:noFill/>
          <a:ln w="762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7" name="Freeform 5"/>
          <p:cNvSpPr>
            <a:spLocks/>
          </p:cNvSpPr>
          <p:nvPr/>
        </p:nvSpPr>
        <p:spPr bwMode="auto">
          <a:xfrm>
            <a:off x="1095375" y="3051175"/>
            <a:ext cx="2493963" cy="2260600"/>
          </a:xfrm>
          <a:custGeom>
            <a:avLst/>
            <a:gdLst>
              <a:gd name="T0" fmla="*/ 0 w 2801"/>
              <a:gd name="T1" fmla="*/ 2259390 h 1869"/>
              <a:gd name="T2" fmla="*/ 359715 w 2801"/>
              <a:gd name="T3" fmla="*/ 2220686 h 1869"/>
              <a:gd name="T4" fmla="*/ 698060 w 2801"/>
              <a:gd name="T5" fmla="*/ 2128762 h 1869"/>
              <a:gd name="T6" fmla="*/ 1011475 w 2801"/>
              <a:gd name="T7" fmla="*/ 1983619 h 1869"/>
              <a:gd name="T8" fmla="*/ 1303521 w 2801"/>
              <a:gd name="T9" fmla="*/ 1790095 h 1869"/>
              <a:gd name="T10" fmla="*/ 1567074 w 2801"/>
              <a:gd name="T11" fmla="*/ 1557867 h 1869"/>
              <a:gd name="T12" fmla="*/ 1809258 w 2801"/>
              <a:gd name="T13" fmla="*/ 1291771 h 1869"/>
              <a:gd name="T14" fmla="*/ 2022950 w 2801"/>
              <a:gd name="T15" fmla="*/ 996648 h 1869"/>
              <a:gd name="T16" fmla="*/ 2208150 w 2801"/>
              <a:gd name="T17" fmla="*/ 677333 h 1869"/>
              <a:gd name="T18" fmla="*/ 2364857 w 2801"/>
              <a:gd name="T19" fmla="*/ 343505 h 1869"/>
              <a:gd name="T20" fmla="*/ 2493073 w 2801"/>
              <a:gd name="T21" fmla="*/ 0 h 186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801" h="1869">
                <a:moveTo>
                  <a:pt x="0" y="1868"/>
                </a:moveTo>
                <a:lnTo>
                  <a:pt x="404" y="1836"/>
                </a:lnTo>
                <a:lnTo>
                  <a:pt x="784" y="1760"/>
                </a:lnTo>
                <a:lnTo>
                  <a:pt x="1136" y="1640"/>
                </a:lnTo>
                <a:lnTo>
                  <a:pt x="1464" y="1480"/>
                </a:lnTo>
                <a:lnTo>
                  <a:pt x="1760" y="1288"/>
                </a:lnTo>
                <a:lnTo>
                  <a:pt x="2032" y="1068"/>
                </a:lnTo>
                <a:lnTo>
                  <a:pt x="2272" y="824"/>
                </a:lnTo>
                <a:lnTo>
                  <a:pt x="2480" y="560"/>
                </a:lnTo>
                <a:lnTo>
                  <a:pt x="2656" y="284"/>
                </a:lnTo>
                <a:lnTo>
                  <a:pt x="2800" y="0"/>
                </a:lnTo>
              </a:path>
            </a:pathLst>
          </a:custGeom>
          <a:noFill/>
          <a:ln w="101600" cap="rnd" cmpd="sng">
            <a:solidFill>
              <a:schemeClr val="accent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98" name="Rectangle 6"/>
          <p:cNvSpPr>
            <a:spLocks noChangeArrowheads="1"/>
          </p:cNvSpPr>
          <p:nvPr/>
        </p:nvSpPr>
        <p:spPr bwMode="auto">
          <a:xfrm>
            <a:off x="677863" y="2452688"/>
            <a:ext cx="34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pPr eaLnBrk="1" hangingPunct="1"/>
            <a:r>
              <a:rPr lang="en-US" altLang="en-US" sz="1800">
                <a:solidFill>
                  <a:schemeClr val="tx1"/>
                </a:solidFill>
                <a:latin typeface="Arial" pitchFamily="34" charset="0"/>
              </a:rPr>
              <a:t>R</a:t>
            </a:r>
          </a:p>
        </p:txBody>
      </p:sp>
      <p:sp>
        <p:nvSpPr>
          <p:cNvPr id="8199" name="Rectangle 7"/>
          <p:cNvSpPr>
            <a:spLocks noChangeArrowheads="1"/>
          </p:cNvSpPr>
          <p:nvPr/>
        </p:nvSpPr>
        <p:spPr bwMode="auto">
          <a:xfrm>
            <a:off x="3182938" y="5881688"/>
            <a:ext cx="323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pPr eaLnBrk="1" hangingPunct="1"/>
            <a:r>
              <a:rPr lang="en-US" altLang="en-US" sz="1800">
                <a:solidFill>
                  <a:schemeClr val="tx1"/>
                </a:solidFill>
                <a:latin typeface="Arial" pitchFamily="34" charset="0"/>
              </a:rPr>
              <a:t>T</a:t>
            </a:r>
          </a:p>
        </p:txBody>
      </p:sp>
      <p:sp>
        <p:nvSpPr>
          <p:cNvPr id="8200" name="Rectangle 8"/>
          <p:cNvSpPr>
            <a:spLocks noChangeArrowheads="1"/>
          </p:cNvSpPr>
          <p:nvPr/>
        </p:nvSpPr>
        <p:spPr bwMode="auto">
          <a:xfrm>
            <a:off x="1422400" y="2909888"/>
            <a:ext cx="14795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pPr eaLnBrk="1" hangingPunct="1"/>
            <a:r>
              <a:rPr lang="en-US" altLang="en-US" sz="2000">
                <a:solidFill>
                  <a:schemeClr val="tx1"/>
                </a:solidFill>
                <a:latin typeface="Arial" pitchFamily="34" charset="0"/>
              </a:rPr>
              <a:t>Limited by</a:t>
            </a:r>
          </a:p>
          <a:p>
            <a:pPr eaLnBrk="1" hangingPunct="1"/>
            <a:r>
              <a:rPr lang="en-US" altLang="en-US" sz="2000">
                <a:solidFill>
                  <a:schemeClr val="tx1"/>
                </a:solidFill>
                <a:latin typeface="Arial" pitchFamily="34" charset="0"/>
              </a:rPr>
              <a:t>Impurities!</a:t>
            </a:r>
          </a:p>
        </p:txBody>
      </p:sp>
      <p:sp>
        <p:nvSpPr>
          <p:cNvPr id="8201" name="Line 9"/>
          <p:cNvSpPr>
            <a:spLocks noChangeShapeType="1"/>
          </p:cNvSpPr>
          <p:nvPr/>
        </p:nvSpPr>
        <p:spPr bwMode="auto">
          <a:xfrm flipV="1">
            <a:off x="5886450" y="2819400"/>
            <a:ext cx="0" cy="765175"/>
          </a:xfrm>
          <a:prstGeom prst="line">
            <a:avLst/>
          </a:prstGeom>
          <a:noFill/>
          <a:ln w="508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2" name="Line 10"/>
          <p:cNvSpPr>
            <a:spLocks noChangeShapeType="1"/>
          </p:cNvSpPr>
          <p:nvPr/>
        </p:nvSpPr>
        <p:spPr bwMode="auto">
          <a:xfrm>
            <a:off x="5554663" y="3201988"/>
            <a:ext cx="663575" cy="0"/>
          </a:xfrm>
          <a:prstGeom prst="line">
            <a:avLst/>
          </a:prstGeom>
          <a:noFill/>
          <a:ln w="508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3" name="Oval 11"/>
          <p:cNvSpPr>
            <a:spLocks noChangeArrowheads="1"/>
          </p:cNvSpPr>
          <p:nvPr/>
        </p:nvSpPr>
        <p:spPr bwMode="auto">
          <a:xfrm>
            <a:off x="5795963" y="3105150"/>
            <a:ext cx="180975" cy="193675"/>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8204" name="Line 12"/>
          <p:cNvSpPr>
            <a:spLocks noChangeShapeType="1"/>
          </p:cNvSpPr>
          <p:nvPr/>
        </p:nvSpPr>
        <p:spPr bwMode="auto">
          <a:xfrm flipV="1">
            <a:off x="5886450" y="4568825"/>
            <a:ext cx="0" cy="765175"/>
          </a:xfrm>
          <a:prstGeom prst="line">
            <a:avLst/>
          </a:prstGeom>
          <a:noFill/>
          <a:ln w="508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5" name="Line 13"/>
          <p:cNvSpPr>
            <a:spLocks noChangeShapeType="1"/>
          </p:cNvSpPr>
          <p:nvPr/>
        </p:nvSpPr>
        <p:spPr bwMode="auto">
          <a:xfrm>
            <a:off x="5554663" y="4951413"/>
            <a:ext cx="663575" cy="0"/>
          </a:xfrm>
          <a:prstGeom prst="line">
            <a:avLst/>
          </a:prstGeom>
          <a:noFill/>
          <a:ln w="508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6" name="Oval 14"/>
          <p:cNvSpPr>
            <a:spLocks noChangeArrowheads="1"/>
          </p:cNvSpPr>
          <p:nvPr/>
        </p:nvSpPr>
        <p:spPr bwMode="auto">
          <a:xfrm>
            <a:off x="5795963" y="4854575"/>
            <a:ext cx="180975" cy="193675"/>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8207" name="Line 15"/>
          <p:cNvSpPr>
            <a:spLocks noChangeShapeType="1"/>
          </p:cNvSpPr>
          <p:nvPr/>
        </p:nvSpPr>
        <p:spPr bwMode="auto">
          <a:xfrm flipV="1">
            <a:off x="7524750" y="2819400"/>
            <a:ext cx="0" cy="765175"/>
          </a:xfrm>
          <a:prstGeom prst="line">
            <a:avLst/>
          </a:prstGeom>
          <a:noFill/>
          <a:ln w="508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8" name="Line 16"/>
          <p:cNvSpPr>
            <a:spLocks noChangeShapeType="1"/>
          </p:cNvSpPr>
          <p:nvPr/>
        </p:nvSpPr>
        <p:spPr bwMode="auto">
          <a:xfrm>
            <a:off x="7192963" y="3201988"/>
            <a:ext cx="663575" cy="0"/>
          </a:xfrm>
          <a:prstGeom prst="line">
            <a:avLst/>
          </a:prstGeom>
          <a:noFill/>
          <a:ln w="508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9" name="Oval 17"/>
          <p:cNvSpPr>
            <a:spLocks noChangeArrowheads="1"/>
          </p:cNvSpPr>
          <p:nvPr/>
        </p:nvSpPr>
        <p:spPr bwMode="auto">
          <a:xfrm>
            <a:off x="7434263" y="3105150"/>
            <a:ext cx="180975" cy="193675"/>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8210" name="Line 18"/>
          <p:cNvSpPr>
            <a:spLocks noChangeShapeType="1"/>
          </p:cNvSpPr>
          <p:nvPr/>
        </p:nvSpPr>
        <p:spPr bwMode="auto">
          <a:xfrm flipV="1">
            <a:off x="7524750" y="4568825"/>
            <a:ext cx="0" cy="765175"/>
          </a:xfrm>
          <a:prstGeom prst="line">
            <a:avLst/>
          </a:prstGeom>
          <a:noFill/>
          <a:ln w="508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11" name="Line 19"/>
          <p:cNvSpPr>
            <a:spLocks noChangeShapeType="1"/>
          </p:cNvSpPr>
          <p:nvPr/>
        </p:nvSpPr>
        <p:spPr bwMode="auto">
          <a:xfrm>
            <a:off x="7192963" y="4951413"/>
            <a:ext cx="663575" cy="0"/>
          </a:xfrm>
          <a:prstGeom prst="line">
            <a:avLst/>
          </a:prstGeom>
          <a:noFill/>
          <a:ln w="50800">
            <a:solidFill>
              <a:srgbClr val="33CC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12" name="Oval 20"/>
          <p:cNvSpPr>
            <a:spLocks noChangeArrowheads="1"/>
          </p:cNvSpPr>
          <p:nvPr/>
        </p:nvSpPr>
        <p:spPr bwMode="auto">
          <a:xfrm>
            <a:off x="7434263" y="4854575"/>
            <a:ext cx="180975" cy="193675"/>
          </a:xfrm>
          <a:prstGeom prst="ellipse">
            <a:avLst/>
          </a:prstGeom>
          <a:solidFill>
            <a:srgbClr val="FF0000"/>
          </a:solidFill>
          <a:ln w="12700">
            <a:solidFill>
              <a:srgbClr val="33CC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8213" name="Freeform 21"/>
          <p:cNvSpPr>
            <a:spLocks/>
          </p:cNvSpPr>
          <p:nvPr/>
        </p:nvSpPr>
        <p:spPr bwMode="auto">
          <a:xfrm>
            <a:off x="7356475" y="3573463"/>
            <a:ext cx="387350" cy="1017587"/>
          </a:xfrm>
          <a:custGeom>
            <a:avLst/>
            <a:gdLst>
              <a:gd name="T0" fmla="*/ 223937 w 512"/>
              <a:gd name="T1" fmla="*/ 1007063 h 1257"/>
              <a:gd name="T2" fmla="*/ 307156 w 512"/>
              <a:gd name="T3" fmla="*/ 958491 h 1257"/>
              <a:gd name="T4" fmla="*/ 369950 w 512"/>
              <a:gd name="T5" fmla="*/ 871870 h 1257"/>
              <a:gd name="T6" fmla="*/ 379785 w 512"/>
              <a:gd name="T7" fmla="*/ 758535 h 1257"/>
              <a:gd name="T8" fmla="*/ 330609 w 512"/>
              <a:gd name="T9" fmla="*/ 661391 h 1257"/>
              <a:gd name="T10" fmla="*/ 251172 w 512"/>
              <a:gd name="T11" fmla="*/ 597438 h 1257"/>
              <a:gd name="T12" fmla="*/ 172492 w 512"/>
              <a:gd name="T13" fmla="*/ 574771 h 1257"/>
              <a:gd name="T14" fmla="*/ 99864 w 512"/>
              <a:gd name="T15" fmla="*/ 587723 h 1257"/>
              <a:gd name="T16" fmla="*/ 39340 w 512"/>
              <a:gd name="T17" fmla="*/ 629819 h 1257"/>
              <a:gd name="T18" fmla="*/ 2270 w 512"/>
              <a:gd name="T19" fmla="*/ 693773 h 1257"/>
              <a:gd name="T20" fmla="*/ 11348 w 512"/>
              <a:gd name="T21" fmla="*/ 774726 h 1257"/>
              <a:gd name="T22" fmla="*/ 58254 w 512"/>
              <a:gd name="T23" fmla="*/ 836251 h 1257"/>
              <a:gd name="T24" fmla="*/ 125586 w 512"/>
              <a:gd name="T25" fmla="*/ 868632 h 1257"/>
              <a:gd name="T26" fmla="*/ 195945 w 512"/>
              <a:gd name="T27" fmla="*/ 871870 h 1257"/>
              <a:gd name="T28" fmla="*/ 281434 w 512"/>
              <a:gd name="T29" fmla="*/ 836251 h 1257"/>
              <a:gd name="T30" fmla="*/ 354062 w 512"/>
              <a:gd name="T31" fmla="*/ 761774 h 1257"/>
              <a:gd name="T32" fmla="*/ 384324 w 512"/>
              <a:gd name="T33" fmla="*/ 654915 h 1257"/>
              <a:gd name="T34" fmla="*/ 354062 w 512"/>
              <a:gd name="T35" fmla="*/ 548866 h 1257"/>
              <a:gd name="T36" fmla="*/ 279164 w 512"/>
              <a:gd name="T37" fmla="*/ 474388 h 1257"/>
              <a:gd name="T38" fmla="*/ 195945 w 512"/>
              <a:gd name="T39" fmla="*/ 435530 h 1257"/>
              <a:gd name="T40" fmla="*/ 123317 w 512"/>
              <a:gd name="T41" fmla="*/ 438769 h 1257"/>
              <a:gd name="T42" fmla="*/ 58254 w 512"/>
              <a:gd name="T43" fmla="*/ 471150 h 1257"/>
              <a:gd name="T44" fmla="*/ 11348 w 512"/>
              <a:gd name="T45" fmla="*/ 526199 h 1257"/>
              <a:gd name="T46" fmla="*/ 2270 w 512"/>
              <a:gd name="T47" fmla="*/ 610390 h 1257"/>
              <a:gd name="T48" fmla="*/ 39340 w 512"/>
              <a:gd name="T49" fmla="*/ 674344 h 1257"/>
              <a:gd name="T50" fmla="*/ 102133 w 512"/>
              <a:gd name="T51" fmla="*/ 716440 h 1257"/>
              <a:gd name="T52" fmla="*/ 170222 w 512"/>
              <a:gd name="T53" fmla="*/ 732630 h 1257"/>
              <a:gd name="T54" fmla="*/ 254198 w 512"/>
              <a:gd name="T55" fmla="*/ 709963 h 1257"/>
              <a:gd name="T56" fmla="*/ 332879 w 512"/>
              <a:gd name="T57" fmla="*/ 648438 h 1257"/>
              <a:gd name="T58" fmla="*/ 382054 w 512"/>
              <a:gd name="T59" fmla="*/ 552104 h 1257"/>
              <a:gd name="T60" fmla="*/ 369950 w 512"/>
              <a:gd name="T61" fmla="*/ 438769 h 1257"/>
              <a:gd name="T62" fmla="*/ 307156 w 512"/>
              <a:gd name="T63" fmla="*/ 352148 h 1257"/>
              <a:gd name="T64" fmla="*/ 223937 w 512"/>
              <a:gd name="T65" fmla="*/ 303576 h 1257"/>
              <a:gd name="T66" fmla="*/ 149039 w 512"/>
              <a:gd name="T67" fmla="*/ 293862 h 1257"/>
              <a:gd name="T68" fmla="*/ 79437 w 512"/>
              <a:gd name="T69" fmla="*/ 316529 h 1257"/>
              <a:gd name="T70" fmla="*/ 23453 w 512"/>
              <a:gd name="T71" fmla="*/ 365101 h 1257"/>
              <a:gd name="T72" fmla="*/ 0 w 512"/>
              <a:gd name="T73" fmla="*/ 438769 h 1257"/>
              <a:gd name="T74" fmla="*/ 23453 w 512"/>
              <a:gd name="T75" fmla="*/ 513246 h 1257"/>
              <a:gd name="T76" fmla="*/ 79437 w 512"/>
              <a:gd name="T77" fmla="*/ 565056 h 1257"/>
              <a:gd name="T78" fmla="*/ 149039 w 512"/>
              <a:gd name="T79" fmla="*/ 587723 h 1257"/>
              <a:gd name="T80" fmla="*/ 223937 w 512"/>
              <a:gd name="T81" fmla="*/ 581247 h 1257"/>
              <a:gd name="T82" fmla="*/ 307156 w 512"/>
              <a:gd name="T83" fmla="*/ 526199 h 1257"/>
              <a:gd name="T84" fmla="*/ 369950 w 512"/>
              <a:gd name="T85" fmla="*/ 438769 h 1257"/>
              <a:gd name="T86" fmla="*/ 382054 w 512"/>
              <a:gd name="T87" fmla="*/ 323005 h 1257"/>
              <a:gd name="T88" fmla="*/ 330609 w 512"/>
              <a:gd name="T89" fmla="*/ 229099 h 1257"/>
              <a:gd name="T90" fmla="*/ 248903 w 512"/>
              <a:gd name="T91" fmla="*/ 164336 h 1257"/>
              <a:gd name="T92" fmla="*/ 170222 w 512"/>
              <a:gd name="T93" fmla="*/ 141669 h 1257"/>
              <a:gd name="T94" fmla="*/ 102133 w 512"/>
              <a:gd name="T95" fmla="*/ 161098 h 1257"/>
              <a:gd name="T96" fmla="*/ 39340 w 512"/>
              <a:gd name="T97" fmla="*/ 206432 h 1257"/>
              <a:gd name="T98" fmla="*/ 4539 w 512"/>
              <a:gd name="T99" fmla="*/ 271195 h 1257"/>
              <a:gd name="T100" fmla="*/ 9079 w 512"/>
              <a:gd name="T101" fmla="*/ 339196 h 1257"/>
              <a:gd name="T102" fmla="*/ 51445 w 512"/>
              <a:gd name="T103" fmla="*/ 396673 h 1257"/>
              <a:gd name="T104" fmla="*/ 118777 w 512"/>
              <a:gd name="T105" fmla="*/ 435530 h 1257"/>
              <a:gd name="T106" fmla="*/ 200484 w 512"/>
              <a:gd name="T107" fmla="*/ 438769 h 1257"/>
              <a:gd name="T108" fmla="*/ 286730 w 512"/>
              <a:gd name="T109" fmla="*/ 396673 h 1257"/>
              <a:gd name="T110" fmla="*/ 356332 w 512"/>
              <a:gd name="T111" fmla="*/ 316529 h 1257"/>
              <a:gd name="T112" fmla="*/ 386593 w 512"/>
              <a:gd name="T113" fmla="*/ 216146 h 1257"/>
              <a:gd name="T114" fmla="*/ 356332 w 512"/>
              <a:gd name="T115" fmla="*/ 119811 h 1257"/>
              <a:gd name="T116" fmla="*/ 286730 w 512"/>
              <a:gd name="T117" fmla="*/ 45334 h 1257"/>
              <a:gd name="T118" fmla="*/ 198214 w 512"/>
              <a:gd name="T119" fmla="*/ 3238 h 125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12" h="1257">
                <a:moveTo>
                  <a:pt x="225" y="1256"/>
                </a:moveTo>
                <a:lnTo>
                  <a:pt x="259" y="1252"/>
                </a:lnTo>
                <a:lnTo>
                  <a:pt x="296" y="1244"/>
                </a:lnTo>
                <a:lnTo>
                  <a:pt x="332" y="1228"/>
                </a:lnTo>
                <a:lnTo>
                  <a:pt x="372" y="1208"/>
                </a:lnTo>
                <a:lnTo>
                  <a:pt x="406" y="1184"/>
                </a:lnTo>
                <a:lnTo>
                  <a:pt x="440" y="1152"/>
                </a:lnTo>
                <a:lnTo>
                  <a:pt x="468" y="1116"/>
                </a:lnTo>
                <a:lnTo>
                  <a:pt x="489" y="1077"/>
                </a:lnTo>
                <a:lnTo>
                  <a:pt x="505" y="1033"/>
                </a:lnTo>
                <a:lnTo>
                  <a:pt x="508" y="985"/>
                </a:lnTo>
                <a:lnTo>
                  <a:pt x="502" y="937"/>
                </a:lnTo>
                <a:lnTo>
                  <a:pt x="489" y="893"/>
                </a:lnTo>
                <a:lnTo>
                  <a:pt x="468" y="853"/>
                </a:lnTo>
                <a:lnTo>
                  <a:pt x="437" y="817"/>
                </a:lnTo>
                <a:lnTo>
                  <a:pt x="406" y="785"/>
                </a:lnTo>
                <a:lnTo>
                  <a:pt x="369" y="762"/>
                </a:lnTo>
                <a:lnTo>
                  <a:pt x="332" y="738"/>
                </a:lnTo>
                <a:lnTo>
                  <a:pt x="296" y="726"/>
                </a:lnTo>
                <a:lnTo>
                  <a:pt x="259" y="714"/>
                </a:lnTo>
                <a:lnTo>
                  <a:pt x="228" y="710"/>
                </a:lnTo>
                <a:lnTo>
                  <a:pt x="197" y="714"/>
                </a:lnTo>
                <a:lnTo>
                  <a:pt x="163" y="718"/>
                </a:lnTo>
                <a:lnTo>
                  <a:pt x="132" y="726"/>
                </a:lnTo>
                <a:lnTo>
                  <a:pt x="105" y="742"/>
                </a:lnTo>
                <a:lnTo>
                  <a:pt x="77" y="758"/>
                </a:lnTo>
                <a:lnTo>
                  <a:pt x="52" y="778"/>
                </a:lnTo>
                <a:lnTo>
                  <a:pt x="31" y="801"/>
                </a:lnTo>
                <a:lnTo>
                  <a:pt x="15" y="825"/>
                </a:lnTo>
                <a:lnTo>
                  <a:pt x="3" y="857"/>
                </a:lnTo>
                <a:lnTo>
                  <a:pt x="0" y="893"/>
                </a:lnTo>
                <a:lnTo>
                  <a:pt x="3" y="929"/>
                </a:lnTo>
                <a:lnTo>
                  <a:pt x="15" y="957"/>
                </a:lnTo>
                <a:lnTo>
                  <a:pt x="31" y="985"/>
                </a:lnTo>
                <a:lnTo>
                  <a:pt x="52" y="1009"/>
                </a:lnTo>
                <a:lnTo>
                  <a:pt x="77" y="1033"/>
                </a:lnTo>
                <a:lnTo>
                  <a:pt x="105" y="1049"/>
                </a:lnTo>
                <a:lnTo>
                  <a:pt x="135" y="1061"/>
                </a:lnTo>
                <a:lnTo>
                  <a:pt x="166" y="1073"/>
                </a:lnTo>
                <a:lnTo>
                  <a:pt x="197" y="1077"/>
                </a:lnTo>
                <a:lnTo>
                  <a:pt x="225" y="1081"/>
                </a:lnTo>
                <a:lnTo>
                  <a:pt x="259" y="1077"/>
                </a:lnTo>
                <a:lnTo>
                  <a:pt x="296" y="1069"/>
                </a:lnTo>
                <a:lnTo>
                  <a:pt x="332" y="1053"/>
                </a:lnTo>
                <a:lnTo>
                  <a:pt x="372" y="1033"/>
                </a:lnTo>
                <a:lnTo>
                  <a:pt x="406" y="1009"/>
                </a:lnTo>
                <a:lnTo>
                  <a:pt x="440" y="977"/>
                </a:lnTo>
                <a:lnTo>
                  <a:pt x="468" y="941"/>
                </a:lnTo>
                <a:lnTo>
                  <a:pt x="489" y="901"/>
                </a:lnTo>
                <a:lnTo>
                  <a:pt x="505" y="857"/>
                </a:lnTo>
                <a:lnTo>
                  <a:pt x="508" y="809"/>
                </a:lnTo>
                <a:lnTo>
                  <a:pt x="502" y="762"/>
                </a:lnTo>
                <a:lnTo>
                  <a:pt x="489" y="718"/>
                </a:lnTo>
                <a:lnTo>
                  <a:pt x="468" y="678"/>
                </a:lnTo>
                <a:lnTo>
                  <a:pt x="437" y="642"/>
                </a:lnTo>
                <a:lnTo>
                  <a:pt x="406" y="610"/>
                </a:lnTo>
                <a:lnTo>
                  <a:pt x="369" y="586"/>
                </a:lnTo>
                <a:lnTo>
                  <a:pt x="332" y="562"/>
                </a:lnTo>
                <a:lnTo>
                  <a:pt x="296" y="550"/>
                </a:lnTo>
                <a:lnTo>
                  <a:pt x="259" y="538"/>
                </a:lnTo>
                <a:lnTo>
                  <a:pt x="228" y="534"/>
                </a:lnTo>
                <a:lnTo>
                  <a:pt x="197" y="538"/>
                </a:lnTo>
                <a:lnTo>
                  <a:pt x="163" y="542"/>
                </a:lnTo>
                <a:lnTo>
                  <a:pt x="132" y="550"/>
                </a:lnTo>
                <a:lnTo>
                  <a:pt x="105" y="566"/>
                </a:lnTo>
                <a:lnTo>
                  <a:pt x="77" y="582"/>
                </a:lnTo>
                <a:lnTo>
                  <a:pt x="52" y="602"/>
                </a:lnTo>
                <a:lnTo>
                  <a:pt x="31" y="626"/>
                </a:lnTo>
                <a:lnTo>
                  <a:pt x="15" y="650"/>
                </a:lnTo>
                <a:lnTo>
                  <a:pt x="3" y="682"/>
                </a:lnTo>
                <a:lnTo>
                  <a:pt x="0" y="718"/>
                </a:lnTo>
                <a:lnTo>
                  <a:pt x="3" y="754"/>
                </a:lnTo>
                <a:lnTo>
                  <a:pt x="15" y="782"/>
                </a:lnTo>
                <a:lnTo>
                  <a:pt x="31" y="809"/>
                </a:lnTo>
                <a:lnTo>
                  <a:pt x="52" y="833"/>
                </a:lnTo>
                <a:lnTo>
                  <a:pt x="77" y="857"/>
                </a:lnTo>
                <a:lnTo>
                  <a:pt x="105" y="873"/>
                </a:lnTo>
                <a:lnTo>
                  <a:pt x="135" y="885"/>
                </a:lnTo>
                <a:lnTo>
                  <a:pt x="166" y="897"/>
                </a:lnTo>
                <a:lnTo>
                  <a:pt x="197" y="901"/>
                </a:lnTo>
                <a:lnTo>
                  <a:pt x="225" y="905"/>
                </a:lnTo>
                <a:lnTo>
                  <a:pt x="259" y="901"/>
                </a:lnTo>
                <a:lnTo>
                  <a:pt x="296" y="893"/>
                </a:lnTo>
                <a:lnTo>
                  <a:pt x="336" y="877"/>
                </a:lnTo>
                <a:lnTo>
                  <a:pt x="372" y="857"/>
                </a:lnTo>
                <a:lnTo>
                  <a:pt x="409" y="833"/>
                </a:lnTo>
                <a:lnTo>
                  <a:pt x="440" y="801"/>
                </a:lnTo>
                <a:lnTo>
                  <a:pt x="468" y="766"/>
                </a:lnTo>
                <a:lnTo>
                  <a:pt x="489" y="726"/>
                </a:lnTo>
                <a:lnTo>
                  <a:pt x="505" y="682"/>
                </a:lnTo>
                <a:lnTo>
                  <a:pt x="508" y="634"/>
                </a:lnTo>
                <a:lnTo>
                  <a:pt x="505" y="586"/>
                </a:lnTo>
                <a:lnTo>
                  <a:pt x="489" y="542"/>
                </a:lnTo>
                <a:lnTo>
                  <a:pt x="468" y="502"/>
                </a:lnTo>
                <a:lnTo>
                  <a:pt x="440" y="467"/>
                </a:lnTo>
                <a:lnTo>
                  <a:pt x="406" y="435"/>
                </a:lnTo>
                <a:lnTo>
                  <a:pt x="369" y="411"/>
                </a:lnTo>
                <a:lnTo>
                  <a:pt x="332" y="387"/>
                </a:lnTo>
                <a:lnTo>
                  <a:pt x="296" y="375"/>
                </a:lnTo>
                <a:lnTo>
                  <a:pt x="259" y="363"/>
                </a:lnTo>
                <a:lnTo>
                  <a:pt x="228" y="359"/>
                </a:lnTo>
                <a:lnTo>
                  <a:pt x="197" y="363"/>
                </a:lnTo>
                <a:lnTo>
                  <a:pt x="166" y="367"/>
                </a:lnTo>
                <a:lnTo>
                  <a:pt x="132" y="375"/>
                </a:lnTo>
                <a:lnTo>
                  <a:pt x="105" y="391"/>
                </a:lnTo>
                <a:lnTo>
                  <a:pt x="77" y="407"/>
                </a:lnTo>
                <a:lnTo>
                  <a:pt x="52" y="427"/>
                </a:lnTo>
                <a:lnTo>
                  <a:pt x="31" y="451"/>
                </a:lnTo>
                <a:lnTo>
                  <a:pt x="15" y="474"/>
                </a:lnTo>
                <a:lnTo>
                  <a:pt x="6" y="506"/>
                </a:lnTo>
                <a:lnTo>
                  <a:pt x="0" y="542"/>
                </a:lnTo>
                <a:lnTo>
                  <a:pt x="6" y="578"/>
                </a:lnTo>
                <a:lnTo>
                  <a:pt x="15" y="606"/>
                </a:lnTo>
                <a:lnTo>
                  <a:pt x="31" y="634"/>
                </a:lnTo>
                <a:lnTo>
                  <a:pt x="52" y="658"/>
                </a:lnTo>
                <a:lnTo>
                  <a:pt x="77" y="682"/>
                </a:lnTo>
                <a:lnTo>
                  <a:pt x="105" y="698"/>
                </a:lnTo>
                <a:lnTo>
                  <a:pt x="135" y="710"/>
                </a:lnTo>
                <a:lnTo>
                  <a:pt x="166" y="722"/>
                </a:lnTo>
                <a:lnTo>
                  <a:pt x="197" y="726"/>
                </a:lnTo>
                <a:lnTo>
                  <a:pt x="228" y="730"/>
                </a:lnTo>
                <a:lnTo>
                  <a:pt x="259" y="726"/>
                </a:lnTo>
                <a:lnTo>
                  <a:pt x="296" y="718"/>
                </a:lnTo>
                <a:lnTo>
                  <a:pt x="332" y="702"/>
                </a:lnTo>
                <a:lnTo>
                  <a:pt x="369" y="678"/>
                </a:lnTo>
                <a:lnTo>
                  <a:pt x="406" y="650"/>
                </a:lnTo>
                <a:lnTo>
                  <a:pt x="437" y="618"/>
                </a:lnTo>
                <a:lnTo>
                  <a:pt x="468" y="582"/>
                </a:lnTo>
                <a:lnTo>
                  <a:pt x="489" y="542"/>
                </a:lnTo>
                <a:lnTo>
                  <a:pt x="505" y="494"/>
                </a:lnTo>
                <a:lnTo>
                  <a:pt x="508" y="447"/>
                </a:lnTo>
                <a:lnTo>
                  <a:pt x="505" y="399"/>
                </a:lnTo>
                <a:lnTo>
                  <a:pt x="489" y="355"/>
                </a:lnTo>
                <a:lnTo>
                  <a:pt x="465" y="315"/>
                </a:lnTo>
                <a:lnTo>
                  <a:pt x="437" y="283"/>
                </a:lnTo>
                <a:lnTo>
                  <a:pt x="403" y="251"/>
                </a:lnTo>
                <a:lnTo>
                  <a:pt x="366" y="223"/>
                </a:lnTo>
                <a:lnTo>
                  <a:pt x="329" y="203"/>
                </a:lnTo>
                <a:lnTo>
                  <a:pt x="292" y="187"/>
                </a:lnTo>
                <a:lnTo>
                  <a:pt x="255" y="179"/>
                </a:lnTo>
                <a:lnTo>
                  <a:pt x="225" y="175"/>
                </a:lnTo>
                <a:lnTo>
                  <a:pt x="197" y="179"/>
                </a:lnTo>
                <a:lnTo>
                  <a:pt x="166" y="187"/>
                </a:lnTo>
                <a:lnTo>
                  <a:pt x="135" y="199"/>
                </a:lnTo>
                <a:lnTo>
                  <a:pt x="108" y="215"/>
                </a:lnTo>
                <a:lnTo>
                  <a:pt x="80" y="231"/>
                </a:lnTo>
                <a:lnTo>
                  <a:pt x="52" y="255"/>
                </a:lnTo>
                <a:lnTo>
                  <a:pt x="34" y="279"/>
                </a:lnTo>
                <a:lnTo>
                  <a:pt x="15" y="303"/>
                </a:lnTo>
                <a:lnTo>
                  <a:pt x="6" y="335"/>
                </a:lnTo>
                <a:lnTo>
                  <a:pt x="3" y="363"/>
                </a:lnTo>
                <a:lnTo>
                  <a:pt x="6" y="391"/>
                </a:lnTo>
                <a:lnTo>
                  <a:pt x="12" y="419"/>
                </a:lnTo>
                <a:lnTo>
                  <a:pt x="28" y="447"/>
                </a:lnTo>
                <a:lnTo>
                  <a:pt x="46" y="471"/>
                </a:lnTo>
                <a:lnTo>
                  <a:pt x="68" y="490"/>
                </a:lnTo>
                <a:lnTo>
                  <a:pt x="95" y="510"/>
                </a:lnTo>
                <a:lnTo>
                  <a:pt x="123" y="526"/>
                </a:lnTo>
                <a:lnTo>
                  <a:pt x="157" y="538"/>
                </a:lnTo>
                <a:lnTo>
                  <a:pt x="191" y="542"/>
                </a:lnTo>
                <a:lnTo>
                  <a:pt x="225" y="546"/>
                </a:lnTo>
                <a:lnTo>
                  <a:pt x="265" y="542"/>
                </a:lnTo>
                <a:lnTo>
                  <a:pt x="302" y="530"/>
                </a:lnTo>
                <a:lnTo>
                  <a:pt x="342" y="514"/>
                </a:lnTo>
                <a:lnTo>
                  <a:pt x="379" y="490"/>
                </a:lnTo>
                <a:lnTo>
                  <a:pt x="412" y="463"/>
                </a:lnTo>
                <a:lnTo>
                  <a:pt x="446" y="427"/>
                </a:lnTo>
                <a:lnTo>
                  <a:pt x="471" y="391"/>
                </a:lnTo>
                <a:lnTo>
                  <a:pt x="493" y="351"/>
                </a:lnTo>
                <a:lnTo>
                  <a:pt x="505" y="311"/>
                </a:lnTo>
                <a:lnTo>
                  <a:pt x="511" y="267"/>
                </a:lnTo>
                <a:lnTo>
                  <a:pt x="505" y="227"/>
                </a:lnTo>
                <a:lnTo>
                  <a:pt x="493" y="187"/>
                </a:lnTo>
                <a:lnTo>
                  <a:pt x="471" y="148"/>
                </a:lnTo>
                <a:lnTo>
                  <a:pt x="446" y="112"/>
                </a:lnTo>
                <a:lnTo>
                  <a:pt x="412" y="80"/>
                </a:lnTo>
                <a:lnTo>
                  <a:pt x="379" y="56"/>
                </a:lnTo>
                <a:lnTo>
                  <a:pt x="339" y="32"/>
                </a:lnTo>
                <a:lnTo>
                  <a:pt x="302" y="16"/>
                </a:lnTo>
                <a:lnTo>
                  <a:pt x="262" y="4"/>
                </a:lnTo>
                <a:lnTo>
                  <a:pt x="222" y="0"/>
                </a:lnTo>
              </a:path>
            </a:pathLst>
          </a:custGeom>
          <a:noFill/>
          <a:ln w="508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14" name="Freeform 22"/>
          <p:cNvSpPr>
            <a:spLocks/>
          </p:cNvSpPr>
          <p:nvPr/>
        </p:nvSpPr>
        <p:spPr bwMode="auto">
          <a:xfrm>
            <a:off x="5670550" y="3576638"/>
            <a:ext cx="385763" cy="1019175"/>
          </a:xfrm>
          <a:custGeom>
            <a:avLst/>
            <a:gdLst>
              <a:gd name="T0" fmla="*/ 161990 w 512"/>
              <a:gd name="T1" fmla="*/ 9730 h 1257"/>
              <a:gd name="T2" fmla="*/ 79112 w 512"/>
              <a:gd name="T3" fmla="*/ 58378 h 1257"/>
              <a:gd name="T4" fmla="*/ 16576 w 512"/>
              <a:gd name="T5" fmla="*/ 145133 h 1257"/>
              <a:gd name="T6" fmla="*/ 6781 w 512"/>
              <a:gd name="T7" fmla="*/ 258645 h 1257"/>
              <a:gd name="T8" fmla="*/ 55755 w 512"/>
              <a:gd name="T9" fmla="*/ 355941 h 1257"/>
              <a:gd name="T10" fmla="*/ 134866 w 512"/>
              <a:gd name="T11" fmla="*/ 419994 h 1257"/>
              <a:gd name="T12" fmla="*/ 213224 w 512"/>
              <a:gd name="T13" fmla="*/ 442697 h 1257"/>
              <a:gd name="T14" fmla="*/ 285555 w 512"/>
              <a:gd name="T15" fmla="*/ 429724 h 1257"/>
              <a:gd name="T16" fmla="*/ 345831 w 512"/>
              <a:gd name="T17" fmla="*/ 387562 h 1257"/>
              <a:gd name="T18" fmla="*/ 382749 w 512"/>
              <a:gd name="T19" fmla="*/ 323509 h 1257"/>
              <a:gd name="T20" fmla="*/ 373708 w 512"/>
              <a:gd name="T21" fmla="*/ 242429 h 1257"/>
              <a:gd name="T22" fmla="*/ 326994 w 512"/>
              <a:gd name="T23" fmla="*/ 180808 h 1257"/>
              <a:gd name="T24" fmla="*/ 259938 w 512"/>
              <a:gd name="T25" fmla="*/ 148376 h 1257"/>
              <a:gd name="T26" fmla="*/ 189868 w 512"/>
              <a:gd name="T27" fmla="*/ 145133 h 1257"/>
              <a:gd name="T28" fmla="*/ 104729 w 512"/>
              <a:gd name="T29" fmla="*/ 180808 h 1257"/>
              <a:gd name="T30" fmla="*/ 32398 w 512"/>
              <a:gd name="T31" fmla="*/ 255402 h 1257"/>
              <a:gd name="T32" fmla="*/ 2260 w 512"/>
              <a:gd name="T33" fmla="*/ 362427 h 1257"/>
              <a:gd name="T34" fmla="*/ 32398 w 512"/>
              <a:gd name="T35" fmla="*/ 468642 h 1257"/>
              <a:gd name="T36" fmla="*/ 106989 w 512"/>
              <a:gd name="T37" fmla="*/ 543236 h 1257"/>
              <a:gd name="T38" fmla="*/ 189868 w 512"/>
              <a:gd name="T39" fmla="*/ 582154 h 1257"/>
              <a:gd name="T40" fmla="*/ 262198 w 512"/>
              <a:gd name="T41" fmla="*/ 578911 h 1257"/>
              <a:gd name="T42" fmla="*/ 326994 w 512"/>
              <a:gd name="T43" fmla="*/ 546479 h 1257"/>
              <a:gd name="T44" fmla="*/ 373708 w 512"/>
              <a:gd name="T45" fmla="*/ 491345 h 1257"/>
              <a:gd name="T46" fmla="*/ 382749 w 512"/>
              <a:gd name="T47" fmla="*/ 407021 h 1257"/>
              <a:gd name="T48" fmla="*/ 345831 w 512"/>
              <a:gd name="T49" fmla="*/ 342968 h 1257"/>
              <a:gd name="T50" fmla="*/ 283295 w 512"/>
              <a:gd name="T51" fmla="*/ 300807 h 1257"/>
              <a:gd name="T52" fmla="*/ 215485 w 512"/>
              <a:gd name="T53" fmla="*/ 284591 h 1257"/>
              <a:gd name="T54" fmla="*/ 131853 w 512"/>
              <a:gd name="T55" fmla="*/ 307293 h 1257"/>
              <a:gd name="T56" fmla="*/ 53494 w 512"/>
              <a:gd name="T57" fmla="*/ 368914 h 1257"/>
              <a:gd name="T58" fmla="*/ 4521 w 512"/>
              <a:gd name="T59" fmla="*/ 465399 h 1257"/>
              <a:gd name="T60" fmla="*/ 16576 w 512"/>
              <a:gd name="T61" fmla="*/ 578911 h 1257"/>
              <a:gd name="T62" fmla="*/ 79112 w 512"/>
              <a:gd name="T63" fmla="*/ 665666 h 1257"/>
              <a:gd name="T64" fmla="*/ 161990 w 512"/>
              <a:gd name="T65" fmla="*/ 714314 h 1257"/>
              <a:gd name="T66" fmla="*/ 236581 w 512"/>
              <a:gd name="T67" fmla="*/ 724044 h 1257"/>
              <a:gd name="T68" fmla="*/ 305898 w 512"/>
              <a:gd name="T69" fmla="*/ 701342 h 1257"/>
              <a:gd name="T70" fmla="*/ 361653 w 512"/>
              <a:gd name="T71" fmla="*/ 652694 h 1257"/>
              <a:gd name="T72" fmla="*/ 385010 w 512"/>
              <a:gd name="T73" fmla="*/ 578911 h 1257"/>
              <a:gd name="T74" fmla="*/ 361653 w 512"/>
              <a:gd name="T75" fmla="*/ 504317 h 1257"/>
              <a:gd name="T76" fmla="*/ 305898 w 512"/>
              <a:gd name="T77" fmla="*/ 452426 h 1257"/>
              <a:gd name="T78" fmla="*/ 236581 w 512"/>
              <a:gd name="T79" fmla="*/ 429724 h 1257"/>
              <a:gd name="T80" fmla="*/ 161990 w 512"/>
              <a:gd name="T81" fmla="*/ 436210 h 1257"/>
              <a:gd name="T82" fmla="*/ 79112 w 512"/>
              <a:gd name="T83" fmla="*/ 491345 h 1257"/>
              <a:gd name="T84" fmla="*/ 16576 w 512"/>
              <a:gd name="T85" fmla="*/ 578911 h 1257"/>
              <a:gd name="T86" fmla="*/ 4521 w 512"/>
              <a:gd name="T87" fmla="*/ 694855 h 1257"/>
              <a:gd name="T88" fmla="*/ 55755 w 512"/>
              <a:gd name="T89" fmla="*/ 788908 h 1257"/>
              <a:gd name="T90" fmla="*/ 137127 w 512"/>
              <a:gd name="T91" fmla="*/ 853772 h 1257"/>
              <a:gd name="T92" fmla="*/ 215485 w 512"/>
              <a:gd name="T93" fmla="*/ 876474 h 1257"/>
              <a:gd name="T94" fmla="*/ 283295 w 512"/>
              <a:gd name="T95" fmla="*/ 857015 h 1257"/>
              <a:gd name="T96" fmla="*/ 345831 w 512"/>
              <a:gd name="T97" fmla="*/ 811610 h 1257"/>
              <a:gd name="T98" fmla="*/ 380489 w 512"/>
              <a:gd name="T99" fmla="*/ 746746 h 1257"/>
              <a:gd name="T100" fmla="*/ 375968 w 512"/>
              <a:gd name="T101" fmla="*/ 678639 h 1257"/>
              <a:gd name="T102" fmla="*/ 333775 w 512"/>
              <a:gd name="T103" fmla="*/ 621072 h 1257"/>
              <a:gd name="T104" fmla="*/ 266719 w 512"/>
              <a:gd name="T105" fmla="*/ 582154 h 1257"/>
              <a:gd name="T106" fmla="*/ 185347 w 512"/>
              <a:gd name="T107" fmla="*/ 578911 h 1257"/>
              <a:gd name="T108" fmla="*/ 99455 w 512"/>
              <a:gd name="T109" fmla="*/ 621072 h 1257"/>
              <a:gd name="T110" fmla="*/ 30138 w 512"/>
              <a:gd name="T111" fmla="*/ 701342 h 1257"/>
              <a:gd name="T112" fmla="*/ 0 w 512"/>
              <a:gd name="T113" fmla="*/ 801881 h 1257"/>
              <a:gd name="T114" fmla="*/ 30138 w 512"/>
              <a:gd name="T115" fmla="*/ 898366 h 1257"/>
              <a:gd name="T116" fmla="*/ 99455 w 512"/>
              <a:gd name="T117" fmla="*/ 972959 h 1257"/>
              <a:gd name="T118" fmla="*/ 187607 w 512"/>
              <a:gd name="T119" fmla="*/ 1015121 h 125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12" h="1257">
                <a:moveTo>
                  <a:pt x="286" y="0"/>
                </a:moveTo>
                <a:lnTo>
                  <a:pt x="252" y="4"/>
                </a:lnTo>
                <a:lnTo>
                  <a:pt x="215" y="12"/>
                </a:lnTo>
                <a:lnTo>
                  <a:pt x="179" y="28"/>
                </a:lnTo>
                <a:lnTo>
                  <a:pt x="139" y="48"/>
                </a:lnTo>
                <a:lnTo>
                  <a:pt x="105" y="72"/>
                </a:lnTo>
                <a:lnTo>
                  <a:pt x="71" y="104"/>
                </a:lnTo>
                <a:lnTo>
                  <a:pt x="43" y="140"/>
                </a:lnTo>
                <a:lnTo>
                  <a:pt x="22" y="179"/>
                </a:lnTo>
                <a:lnTo>
                  <a:pt x="6" y="223"/>
                </a:lnTo>
                <a:lnTo>
                  <a:pt x="3" y="271"/>
                </a:lnTo>
                <a:lnTo>
                  <a:pt x="9" y="319"/>
                </a:lnTo>
                <a:lnTo>
                  <a:pt x="22" y="363"/>
                </a:lnTo>
                <a:lnTo>
                  <a:pt x="43" y="403"/>
                </a:lnTo>
                <a:lnTo>
                  <a:pt x="74" y="439"/>
                </a:lnTo>
                <a:lnTo>
                  <a:pt x="105" y="471"/>
                </a:lnTo>
                <a:lnTo>
                  <a:pt x="142" y="494"/>
                </a:lnTo>
                <a:lnTo>
                  <a:pt x="179" y="518"/>
                </a:lnTo>
                <a:lnTo>
                  <a:pt x="215" y="530"/>
                </a:lnTo>
                <a:lnTo>
                  <a:pt x="252" y="542"/>
                </a:lnTo>
                <a:lnTo>
                  <a:pt x="283" y="546"/>
                </a:lnTo>
                <a:lnTo>
                  <a:pt x="314" y="542"/>
                </a:lnTo>
                <a:lnTo>
                  <a:pt x="348" y="538"/>
                </a:lnTo>
                <a:lnTo>
                  <a:pt x="379" y="530"/>
                </a:lnTo>
                <a:lnTo>
                  <a:pt x="406" y="514"/>
                </a:lnTo>
                <a:lnTo>
                  <a:pt x="434" y="498"/>
                </a:lnTo>
                <a:lnTo>
                  <a:pt x="459" y="478"/>
                </a:lnTo>
                <a:lnTo>
                  <a:pt x="480" y="455"/>
                </a:lnTo>
                <a:lnTo>
                  <a:pt x="496" y="431"/>
                </a:lnTo>
                <a:lnTo>
                  <a:pt x="508" y="399"/>
                </a:lnTo>
                <a:lnTo>
                  <a:pt x="511" y="363"/>
                </a:lnTo>
                <a:lnTo>
                  <a:pt x="508" y="327"/>
                </a:lnTo>
                <a:lnTo>
                  <a:pt x="496" y="299"/>
                </a:lnTo>
                <a:lnTo>
                  <a:pt x="480" y="271"/>
                </a:lnTo>
                <a:lnTo>
                  <a:pt x="459" y="247"/>
                </a:lnTo>
                <a:lnTo>
                  <a:pt x="434" y="223"/>
                </a:lnTo>
                <a:lnTo>
                  <a:pt x="406" y="207"/>
                </a:lnTo>
                <a:lnTo>
                  <a:pt x="376" y="195"/>
                </a:lnTo>
                <a:lnTo>
                  <a:pt x="345" y="183"/>
                </a:lnTo>
                <a:lnTo>
                  <a:pt x="314" y="179"/>
                </a:lnTo>
                <a:lnTo>
                  <a:pt x="286" y="175"/>
                </a:lnTo>
                <a:lnTo>
                  <a:pt x="252" y="179"/>
                </a:lnTo>
                <a:lnTo>
                  <a:pt x="215" y="187"/>
                </a:lnTo>
                <a:lnTo>
                  <a:pt x="179" y="203"/>
                </a:lnTo>
                <a:lnTo>
                  <a:pt x="139" y="223"/>
                </a:lnTo>
                <a:lnTo>
                  <a:pt x="105" y="247"/>
                </a:lnTo>
                <a:lnTo>
                  <a:pt x="71" y="279"/>
                </a:lnTo>
                <a:lnTo>
                  <a:pt x="43" y="315"/>
                </a:lnTo>
                <a:lnTo>
                  <a:pt x="22" y="355"/>
                </a:lnTo>
                <a:lnTo>
                  <a:pt x="6" y="399"/>
                </a:lnTo>
                <a:lnTo>
                  <a:pt x="3" y="447"/>
                </a:lnTo>
                <a:lnTo>
                  <a:pt x="9" y="494"/>
                </a:lnTo>
                <a:lnTo>
                  <a:pt x="22" y="538"/>
                </a:lnTo>
                <a:lnTo>
                  <a:pt x="43" y="578"/>
                </a:lnTo>
                <a:lnTo>
                  <a:pt x="74" y="614"/>
                </a:lnTo>
                <a:lnTo>
                  <a:pt x="105" y="646"/>
                </a:lnTo>
                <a:lnTo>
                  <a:pt x="142" y="670"/>
                </a:lnTo>
                <a:lnTo>
                  <a:pt x="179" y="694"/>
                </a:lnTo>
                <a:lnTo>
                  <a:pt x="215" y="706"/>
                </a:lnTo>
                <a:lnTo>
                  <a:pt x="252" y="718"/>
                </a:lnTo>
                <a:lnTo>
                  <a:pt x="283" y="722"/>
                </a:lnTo>
                <a:lnTo>
                  <a:pt x="314" y="718"/>
                </a:lnTo>
                <a:lnTo>
                  <a:pt x="348" y="714"/>
                </a:lnTo>
                <a:lnTo>
                  <a:pt x="379" y="706"/>
                </a:lnTo>
                <a:lnTo>
                  <a:pt x="406" y="690"/>
                </a:lnTo>
                <a:lnTo>
                  <a:pt x="434" y="674"/>
                </a:lnTo>
                <a:lnTo>
                  <a:pt x="459" y="654"/>
                </a:lnTo>
                <a:lnTo>
                  <a:pt x="480" y="630"/>
                </a:lnTo>
                <a:lnTo>
                  <a:pt x="496" y="606"/>
                </a:lnTo>
                <a:lnTo>
                  <a:pt x="508" y="574"/>
                </a:lnTo>
                <a:lnTo>
                  <a:pt x="511" y="538"/>
                </a:lnTo>
                <a:lnTo>
                  <a:pt x="508" y="502"/>
                </a:lnTo>
                <a:lnTo>
                  <a:pt x="496" y="474"/>
                </a:lnTo>
                <a:lnTo>
                  <a:pt x="480" y="447"/>
                </a:lnTo>
                <a:lnTo>
                  <a:pt x="459" y="423"/>
                </a:lnTo>
                <a:lnTo>
                  <a:pt x="434" y="399"/>
                </a:lnTo>
                <a:lnTo>
                  <a:pt x="406" y="383"/>
                </a:lnTo>
                <a:lnTo>
                  <a:pt x="376" y="371"/>
                </a:lnTo>
                <a:lnTo>
                  <a:pt x="345" y="359"/>
                </a:lnTo>
                <a:lnTo>
                  <a:pt x="314" y="355"/>
                </a:lnTo>
                <a:lnTo>
                  <a:pt x="286" y="351"/>
                </a:lnTo>
                <a:lnTo>
                  <a:pt x="252" y="355"/>
                </a:lnTo>
                <a:lnTo>
                  <a:pt x="215" y="363"/>
                </a:lnTo>
                <a:lnTo>
                  <a:pt x="175" y="379"/>
                </a:lnTo>
                <a:lnTo>
                  <a:pt x="139" y="399"/>
                </a:lnTo>
                <a:lnTo>
                  <a:pt x="102" y="423"/>
                </a:lnTo>
                <a:lnTo>
                  <a:pt x="71" y="455"/>
                </a:lnTo>
                <a:lnTo>
                  <a:pt x="43" y="490"/>
                </a:lnTo>
                <a:lnTo>
                  <a:pt x="22" y="530"/>
                </a:lnTo>
                <a:lnTo>
                  <a:pt x="6" y="574"/>
                </a:lnTo>
                <a:lnTo>
                  <a:pt x="3" y="622"/>
                </a:lnTo>
                <a:lnTo>
                  <a:pt x="6" y="670"/>
                </a:lnTo>
                <a:lnTo>
                  <a:pt x="22" y="714"/>
                </a:lnTo>
                <a:lnTo>
                  <a:pt x="43" y="754"/>
                </a:lnTo>
                <a:lnTo>
                  <a:pt x="71" y="789"/>
                </a:lnTo>
                <a:lnTo>
                  <a:pt x="105" y="821"/>
                </a:lnTo>
                <a:lnTo>
                  <a:pt x="142" y="845"/>
                </a:lnTo>
                <a:lnTo>
                  <a:pt x="179" y="869"/>
                </a:lnTo>
                <a:lnTo>
                  <a:pt x="215" y="881"/>
                </a:lnTo>
                <a:lnTo>
                  <a:pt x="252" y="893"/>
                </a:lnTo>
                <a:lnTo>
                  <a:pt x="283" y="897"/>
                </a:lnTo>
                <a:lnTo>
                  <a:pt x="314" y="893"/>
                </a:lnTo>
                <a:lnTo>
                  <a:pt x="345" y="889"/>
                </a:lnTo>
                <a:lnTo>
                  <a:pt x="379" y="881"/>
                </a:lnTo>
                <a:lnTo>
                  <a:pt x="406" y="865"/>
                </a:lnTo>
                <a:lnTo>
                  <a:pt x="434" y="849"/>
                </a:lnTo>
                <a:lnTo>
                  <a:pt x="459" y="829"/>
                </a:lnTo>
                <a:lnTo>
                  <a:pt x="480" y="805"/>
                </a:lnTo>
                <a:lnTo>
                  <a:pt x="496" y="782"/>
                </a:lnTo>
                <a:lnTo>
                  <a:pt x="505" y="750"/>
                </a:lnTo>
                <a:lnTo>
                  <a:pt x="511" y="714"/>
                </a:lnTo>
                <a:lnTo>
                  <a:pt x="505" y="678"/>
                </a:lnTo>
                <a:lnTo>
                  <a:pt x="496" y="650"/>
                </a:lnTo>
                <a:lnTo>
                  <a:pt x="480" y="622"/>
                </a:lnTo>
                <a:lnTo>
                  <a:pt x="459" y="598"/>
                </a:lnTo>
                <a:lnTo>
                  <a:pt x="434" y="574"/>
                </a:lnTo>
                <a:lnTo>
                  <a:pt x="406" y="558"/>
                </a:lnTo>
                <a:lnTo>
                  <a:pt x="376" y="546"/>
                </a:lnTo>
                <a:lnTo>
                  <a:pt x="345" y="534"/>
                </a:lnTo>
                <a:lnTo>
                  <a:pt x="314" y="530"/>
                </a:lnTo>
                <a:lnTo>
                  <a:pt x="283" y="526"/>
                </a:lnTo>
                <a:lnTo>
                  <a:pt x="252" y="530"/>
                </a:lnTo>
                <a:lnTo>
                  <a:pt x="215" y="538"/>
                </a:lnTo>
                <a:lnTo>
                  <a:pt x="179" y="554"/>
                </a:lnTo>
                <a:lnTo>
                  <a:pt x="142" y="578"/>
                </a:lnTo>
                <a:lnTo>
                  <a:pt x="105" y="606"/>
                </a:lnTo>
                <a:lnTo>
                  <a:pt x="74" y="638"/>
                </a:lnTo>
                <a:lnTo>
                  <a:pt x="43" y="674"/>
                </a:lnTo>
                <a:lnTo>
                  <a:pt x="22" y="714"/>
                </a:lnTo>
                <a:lnTo>
                  <a:pt x="6" y="762"/>
                </a:lnTo>
                <a:lnTo>
                  <a:pt x="3" y="809"/>
                </a:lnTo>
                <a:lnTo>
                  <a:pt x="6" y="857"/>
                </a:lnTo>
                <a:lnTo>
                  <a:pt x="22" y="901"/>
                </a:lnTo>
                <a:lnTo>
                  <a:pt x="46" y="941"/>
                </a:lnTo>
                <a:lnTo>
                  <a:pt x="74" y="973"/>
                </a:lnTo>
                <a:lnTo>
                  <a:pt x="108" y="1005"/>
                </a:lnTo>
                <a:lnTo>
                  <a:pt x="145" y="1033"/>
                </a:lnTo>
                <a:lnTo>
                  <a:pt x="182" y="1053"/>
                </a:lnTo>
                <a:lnTo>
                  <a:pt x="219" y="1069"/>
                </a:lnTo>
                <a:lnTo>
                  <a:pt x="256" y="1077"/>
                </a:lnTo>
                <a:lnTo>
                  <a:pt x="286" y="1081"/>
                </a:lnTo>
                <a:lnTo>
                  <a:pt x="314" y="1077"/>
                </a:lnTo>
                <a:lnTo>
                  <a:pt x="345" y="1069"/>
                </a:lnTo>
                <a:lnTo>
                  <a:pt x="376" y="1057"/>
                </a:lnTo>
                <a:lnTo>
                  <a:pt x="403" y="1041"/>
                </a:lnTo>
                <a:lnTo>
                  <a:pt x="431" y="1025"/>
                </a:lnTo>
                <a:lnTo>
                  <a:pt x="459" y="1001"/>
                </a:lnTo>
                <a:lnTo>
                  <a:pt x="477" y="977"/>
                </a:lnTo>
                <a:lnTo>
                  <a:pt x="496" y="953"/>
                </a:lnTo>
                <a:lnTo>
                  <a:pt x="505" y="921"/>
                </a:lnTo>
                <a:lnTo>
                  <a:pt x="508" y="893"/>
                </a:lnTo>
                <a:lnTo>
                  <a:pt x="505" y="865"/>
                </a:lnTo>
                <a:lnTo>
                  <a:pt x="499" y="837"/>
                </a:lnTo>
                <a:lnTo>
                  <a:pt x="483" y="809"/>
                </a:lnTo>
                <a:lnTo>
                  <a:pt x="465" y="785"/>
                </a:lnTo>
                <a:lnTo>
                  <a:pt x="443" y="766"/>
                </a:lnTo>
                <a:lnTo>
                  <a:pt x="416" y="746"/>
                </a:lnTo>
                <a:lnTo>
                  <a:pt x="388" y="730"/>
                </a:lnTo>
                <a:lnTo>
                  <a:pt x="354" y="718"/>
                </a:lnTo>
                <a:lnTo>
                  <a:pt x="320" y="714"/>
                </a:lnTo>
                <a:lnTo>
                  <a:pt x="286" y="710"/>
                </a:lnTo>
                <a:lnTo>
                  <a:pt x="246" y="714"/>
                </a:lnTo>
                <a:lnTo>
                  <a:pt x="209" y="726"/>
                </a:lnTo>
                <a:lnTo>
                  <a:pt x="169" y="742"/>
                </a:lnTo>
                <a:lnTo>
                  <a:pt x="132" y="766"/>
                </a:lnTo>
                <a:lnTo>
                  <a:pt x="99" y="793"/>
                </a:lnTo>
                <a:lnTo>
                  <a:pt x="65" y="829"/>
                </a:lnTo>
                <a:lnTo>
                  <a:pt x="40" y="865"/>
                </a:lnTo>
                <a:lnTo>
                  <a:pt x="18" y="905"/>
                </a:lnTo>
                <a:lnTo>
                  <a:pt x="6" y="945"/>
                </a:lnTo>
                <a:lnTo>
                  <a:pt x="0" y="989"/>
                </a:lnTo>
                <a:lnTo>
                  <a:pt x="6" y="1029"/>
                </a:lnTo>
                <a:lnTo>
                  <a:pt x="18" y="1069"/>
                </a:lnTo>
                <a:lnTo>
                  <a:pt x="40" y="1108"/>
                </a:lnTo>
                <a:lnTo>
                  <a:pt x="65" y="1144"/>
                </a:lnTo>
                <a:lnTo>
                  <a:pt x="99" y="1176"/>
                </a:lnTo>
                <a:lnTo>
                  <a:pt x="132" y="1200"/>
                </a:lnTo>
                <a:lnTo>
                  <a:pt x="172" y="1224"/>
                </a:lnTo>
                <a:lnTo>
                  <a:pt x="209" y="1240"/>
                </a:lnTo>
                <a:lnTo>
                  <a:pt x="249" y="1252"/>
                </a:lnTo>
                <a:lnTo>
                  <a:pt x="289" y="1256"/>
                </a:lnTo>
              </a:path>
            </a:pathLst>
          </a:custGeom>
          <a:noFill/>
          <a:ln w="508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15" name="Freeform 23"/>
          <p:cNvSpPr>
            <a:spLocks/>
          </p:cNvSpPr>
          <p:nvPr/>
        </p:nvSpPr>
        <p:spPr bwMode="auto">
          <a:xfrm>
            <a:off x="6235700" y="2971800"/>
            <a:ext cx="947738" cy="415925"/>
          </a:xfrm>
          <a:custGeom>
            <a:avLst/>
            <a:gdLst>
              <a:gd name="T0" fmla="*/ 937936 w 1257"/>
              <a:gd name="T1" fmla="*/ 174656 h 512"/>
              <a:gd name="T2" fmla="*/ 892698 w 1257"/>
              <a:gd name="T3" fmla="*/ 85297 h 512"/>
              <a:gd name="T4" fmla="*/ 812024 w 1257"/>
              <a:gd name="T5" fmla="*/ 17872 h 512"/>
              <a:gd name="T6" fmla="*/ 706468 w 1257"/>
              <a:gd name="T7" fmla="*/ 7311 h 512"/>
              <a:gd name="T8" fmla="*/ 615992 w 1257"/>
              <a:gd name="T9" fmla="*/ 60114 h 512"/>
              <a:gd name="T10" fmla="*/ 556429 w 1257"/>
              <a:gd name="T11" fmla="*/ 145411 h 512"/>
              <a:gd name="T12" fmla="*/ 535317 w 1257"/>
              <a:gd name="T13" fmla="*/ 229896 h 512"/>
              <a:gd name="T14" fmla="*/ 547381 w 1257"/>
              <a:gd name="T15" fmla="*/ 307882 h 512"/>
              <a:gd name="T16" fmla="*/ 586587 w 1257"/>
              <a:gd name="T17" fmla="*/ 372870 h 512"/>
              <a:gd name="T18" fmla="*/ 646151 w 1257"/>
              <a:gd name="T19" fmla="*/ 412676 h 512"/>
              <a:gd name="T20" fmla="*/ 721548 w 1257"/>
              <a:gd name="T21" fmla="*/ 402927 h 512"/>
              <a:gd name="T22" fmla="*/ 778849 w 1257"/>
              <a:gd name="T23" fmla="*/ 352561 h 512"/>
              <a:gd name="T24" fmla="*/ 809008 w 1257"/>
              <a:gd name="T25" fmla="*/ 280262 h 512"/>
              <a:gd name="T26" fmla="*/ 812024 w 1257"/>
              <a:gd name="T27" fmla="*/ 204713 h 512"/>
              <a:gd name="T28" fmla="*/ 778849 w 1257"/>
              <a:gd name="T29" fmla="*/ 112917 h 512"/>
              <a:gd name="T30" fmla="*/ 709484 w 1257"/>
              <a:gd name="T31" fmla="*/ 34931 h 512"/>
              <a:gd name="T32" fmla="*/ 609960 w 1257"/>
              <a:gd name="T33" fmla="*/ 2437 h 512"/>
              <a:gd name="T34" fmla="*/ 511190 w 1257"/>
              <a:gd name="T35" fmla="*/ 34931 h 512"/>
              <a:gd name="T36" fmla="*/ 441825 w 1257"/>
              <a:gd name="T37" fmla="*/ 115354 h 512"/>
              <a:gd name="T38" fmla="*/ 405635 w 1257"/>
              <a:gd name="T39" fmla="*/ 204713 h 512"/>
              <a:gd name="T40" fmla="*/ 408651 w 1257"/>
              <a:gd name="T41" fmla="*/ 282699 h 512"/>
              <a:gd name="T42" fmla="*/ 438809 w 1257"/>
              <a:gd name="T43" fmla="*/ 352561 h 512"/>
              <a:gd name="T44" fmla="*/ 490079 w 1257"/>
              <a:gd name="T45" fmla="*/ 402927 h 512"/>
              <a:gd name="T46" fmla="*/ 568492 w 1257"/>
              <a:gd name="T47" fmla="*/ 412676 h 512"/>
              <a:gd name="T48" fmla="*/ 628055 w 1257"/>
              <a:gd name="T49" fmla="*/ 372870 h 512"/>
              <a:gd name="T50" fmla="*/ 667262 w 1257"/>
              <a:gd name="T51" fmla="*/ 305445 h 512"/>
              <a:gd name="T52" fmla="*/ 682341 w 1257"/>
              <a:gd name="T53" fmla="*/ 232333 h 512"/>
              <a:gd name="T54" fmla="*/ 661230 w 1257"/>
              <a:gd name="T55" fmla="*/ 142162 h 512"/>
              <a:gd name="T56" fmla="*/ 603929 w 1257"/>
              <a:gd name="T57" fmla="*/ 57677 h 512"/>
              <a:gd name="T58" fmla="*/ 514206 w 1257"/>
              <a:gd name="T59" fmla="*/ 4874 h 512"/>
              <a:gd name="T60" fmla="*/ 408651 w 1257"/>
              <a:gd name="T61" fmla="*/ 17872 h 512"/>
              <a:gd name="T62" fmla="*/ 327976 w 1257"/>
              <a:gd name="T63" fmla="*/ 85297 h 512"/>
              <a:gd name="T64" fmla="*/ 282738 w 1257"/>
              <a:gd name="T65" fmla="*/ 174656 h 512"/>
              <a:gd name="T66" fmla="*/ 273690 w 1257"/>
              <a:gd name="T67" fmla="*/ 255079 h 512"/>
              <a:gd name="T68" fmla="*/ 294802 w 1257"/>
              <a:gd name="T69" fmla="*/ 329816 h 512"/>
              <a:gd name="T70" fmla="*/ 340040 w 1257"/>
              <a:gd name="T71" fmla="*/ 389930 h 512"/>
              <a:gd name="T72" fmla="*/ 408651 w 1257"/>
              <a:gd name="T73" fmla="*/ 415113 h 512"/>
              <a:gd name="T74" fmla="*/ 478016 w 1257"/>
              <a:gd name="T75" fmla="*/ 389930 h 512"/>
              <a:gd name="T76" fmla="*/ 526270 w 1257"/>
              <a:gd name="T77" fmla="*/ 329816 h 512"/>
              <a:gd name="T78" fmla="*/ 547381 w 1257"/>
              <a:gd name="T79" fmla="*/ 255079 h 512"/>
              <a:gd name="T80" fmla="*/ 541349 w 1257"/>
              <a:gd name="T81" fmla="*/ 174656 h 512"/>
              <a:gd name="T82" fmla="*/ 490079 w 1257"/>
              <a:gd name="T83" fmla="*/ 85297 h 512"/>
              <a:gd name="T84" fmla="*/ 408651 w 1257"/>
              <a:gd name="T85" fmla="*/ 17872 h 512"/>
              <a:gd name="T86" fmla="*/ 300833 w 1257"/>
              <a:gd name="T87" fmla="*/ 4874 h 512"/>
              <a:gd name="T88" fmla="*/ 213373 w 1257"/>
              <a:gd name="T89" fmla="*/ 60114 h 512"/>
              <a:gd name="T90" fmla="*/ 153056 w 1257"/>
              <a:gd name="T91" fmla="*/ 147848 h 512"/>
              <a:gd name="T92" fmla="*/ 131944 w 1257"/>
              <a:gd name="T93" fmla="*/ 232333 h 512"/>
              <a:gd name="T94" fmla="*/ 150040 w 1257"/>
              <a:gd name="T95" fmla="*/ 305445 h 512"/>
              <a:gd name="T96" fmla="*/ 192262 w 1257"/>
              <a:gd name="T97" fmla="*/ 372870 h 512"/>
              <a:gd name="T98" fmla="*/ 252579 w 1257"/>
              <a:gd name="T99" fmla="*/ 410239 h 512"/>
              <a:gd name="T100" fmla="*/ 315913 w 1257"/>
              <a:gd name="T101" fmla="*/ 405364 h 512"/>
              <a:gd name="T102" fmla="*/ 369444 w 1257"/>
              <a:gd name="T103" fmla="*/ 359873 h 512"/>
              <a:gd name="T104" fmla="*/ 405635 w 1257"/>
              <a:gd name="T105" fmla="*/ 287573 h 512"/>
              <a:gd name="T106" fmla="*/ 408651 w 1257"/>
              <a:gd name="T107" fmla="*/ 199839 h 512"/>
              <a:gd name="T108" fmla="*/ 369444 w 1257"/>
              <a:gd name="T109" fmla="*/ 107231 h 512"/>
              <a:gd name="T110" fmla="*/ 294802 w 1257"/>
              <a:gd name="T111" fmla="*/ 32494 h 512"/>
              <a:gd name="T112" fmla="*/ 201310 w 1257"/>
              <a:gd name="T113" fmla="*/ 0 h 512"/>
              <a:gd name="T114" fmla="*/ 111587 w 1257"/>
              <a:gd name="T115" fmla="*/ 32494 h 512"/>
              <a:gd name="T116" fmla="*/ 42222 w 1257"/>
              <a:gd name="T117" fmla="*/ 107231 h 512"/>
              <a:gd name="T118" fmla="*/ 3016 w 1257"/>
              <a:gd name="T119" fmla="*/ 202276 h 51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257" h="512">
                <a:moveTo>
                  <a:pt x="1256" y="286"/>
                </a:moveTo>
                <a:lnTo>
                  <a:pt x="1252" y="252"/>
                </a:lnTo>
                <a:lnTo>
                  <a:pt x="1244" y="215"/>
                </a:lnTo>
                <a:lnTo>
                  <a:pt x="1228" y="179"/>
                </a:lnTo>
                <a:lnTo>
                  <a:pt x="1208" y="139"/>
                </a:lnTo>
                <a:lnTo>
                  <a:pt x="1184" y="105"/>
                </a:lnTo>
                <a:lnTo>
                  <a:pt x="1152" y="71"/>
                </a:lnTo>
                <a:lnTo>
                  <a:pt x="1116" y="43"/>
                </a:lnTo>
                <a:lnTo>
                  <a:pt x="1077" y="22"/>
                </a:lnTo>
                <a:lnTo>
                  <a:pt x="1033" y="6"/>
                </a:lnTo>
                <a:lnTo>
                  <a:pt x="985" y="3"/>
                </a:lnTo>
                <a:lnTo>
                  <a:pt x="937" y="9"/>
                </a:lnTo>
                <a:lnTo>
                  <a:pt x="893" y="22"/>
                </a:lnTo>
                <a:lnTo>
                  <a:pt x="853" y="43"/>
                </a:lnTo>
                <a:lnTo>
                  <a:pt x="817" y="74"/>
                </a:lnTo>
                <a:lnTo>
                  <a:pt x="785" y="105"/>
                </a:lnTo>
                <a:lnTo>
                  <a:pt x="762" y="142"/>
                </a:lnTo>
                <a:lnTo>
                  <a:pt x="738" y="179"/>
                </a:lnTo>
                <a:lnTo>
                  <a:pt x="726" y="215"/>
                </a:lnTo>
                <a:lnTo>
                  <a:pt x="714" y="252"/>
                </a:lnTo>
                <a:lnTo>
                  <a:pt x="710" y="283"/>
                </a:lnTo>
                <a:lnTo>
                  <a:pt x="714" y="314"/>
                </a:lnTo>
                <a:lnTo>
                  <a:pt x="718" y="348"/>
                </a:lnTo>
                <a:lnTo>
                  <a:pt x="726" y="379"/>
                </a:lnTo>
                <a:lnTo>
                  <a:pt x="742" y="406"/>
                </a:lnTo>
                <a:lnTo>
                  <a:pt x="758" y="434"/>
                </a:lnTo>
                <a:lnTo>
                  <a:pt x="778" y="459"/>
                </a:lnTo>
                <a:lnTo>
                  <a:pt x="801" y="480"/>
                </a:lnTo>
                <a:lnTo>
                  <a:pt x="825" y="496"/>
                </a:lnTo>
                <a:lnTo>
                  <a:pt x="857" y="508"/>
                </a:lnTo>
                <a:lnTo>
                  <a:pt x="893" y="511"/>
                </a:lnTo>
                <a:lnTo>
                  <a:pt x="929" y="508"/>
                </a:lnTo>
                <a:lnTo>
                  <a:pt x="957" y="496"/>
                </a:lnTo>
                <a:lnTo>
                  <a:pt x="985" y="480"/>
                </a:lnTo>
                <a:lnTo>
                  <a:pt x="1009" y="459"/>
                </a:lnTo>
                <a:lnTo>
                  <a:pt x="1033" y="434"/>
                </a:lnTo>
                <a:lnTo>
                  <a:pt x="1049" y="406"/>
                </a:lnTo>
                <a:lnTo>
                  <a:pt x="1061" y="376"/>
                </a:lnTo>
                <a:lnTo>
                  <a:pt x="1073" y="345"/>
                </a:lnTo>
                <a:lnTo>
                  <a:pt x="1077" y="314"/>
                </a:lnTo>
                <a:lnTo>
                  <a:pt x="1081" y="286"/>
                </a:lnTo>
                <a:lnTo>
                  <a:pt x="1077" y="252"/>
                </a:lnTo>
                <a:lnTo>
                  <a:pt x="1069" y="215"/>
                </a:lnTo>
                <a:lnTo>
                  <a:pt x="1053" y="179"/>
                </a:lnTo>
                <a:lnTo>
                  <a:pt x="1033" y="139"/>
                </a:lnTo>
                <a:lnTo>
                  <a:pt x="1009" y="105"/>
                </a:lnTo>
                <a:lnTo>
                  <a:pt x="977" y="71"/>
                </a:lnTo>
                <a:lnTo>
                  <a:pt x="941" y="43"/>
                </a:lnTo>
                <a:lnTo>
                  <a:pt x="901" y="22"/>
                </a:lnTo>
                <a:lnTo>
                  <a:pt x="857" y="6"/>
                </a:lnTo>
                <a:lnTo>
                  <a:pt x="809" y="3"/>
                </a:lnTo>
                <a:lnTo>
                  <a:pt x="762" y="9"/>
                </a:lnTo>
                <a:lnTo>
                  <a:pt x="718" y="22"/>
                </a:lnTo>
                <a:lnTo>
                  <a:pt x="678" y="43"/>
                </a:lnTo>
                <a:lnTo>
                  <a:pt x="642" y="74"/>
                </a:lnTo>
                <a:lnTo>
                  <a:pt x="610" y="105"/>
                </a:lnTo>
                <a:lnTo>
                  <a:pt x="586" y="142"/>
                </a:lnTo>
                <a:lnTo>
                  <a:pt x="562" y="179"/>
                </a:lnTo>
                <a:lnTo>
                  <a:pt x="550" y="215"/>
                </a:lnTo>
                <a:lnTo>
                  <a:pt x="538" y="252"/>
                </a:lnTo>
                <a:lnTo>
                  <a:pt x="534" y="283"/>
                </a:lnTo>
                <a:lnTo>
                  <a:pt x="538" y="314"/>
                </a:lnTo>
                <a:lnTo>
                  <a:pt x="542" y="348"/>
                </a:lnTo>
                <a:lnTo>
                  <a:pt x="550" y="379"/>
                </a:lnTo>
                <a:lnTo>
                  <a:pt x="566" y="406"/>
                </a:lnTo>
                <a:lnTo>
                  <a:pt x="582" y="434"/>
                </a:lnTo>
                <a:lnTo>
                  <a:pt x="602" y="459"/>
                </a:lnTo>
                <a:lnTo>
                  <a:pt x="626" y="480"/>
                </a:lnTo>
                <a:lnTo>
                  <a:pt x="650" y="496"/>
                </a:lnTo>
                <a:lnTo>
                  <a:pt x="682" y="508"/>
                </a:lnTo>
                <a:lnTo>
                  <a:pt x="718" y="511"/>
                </a:lnTo>
                <a:lnTo>
                  <a:pt x="754" y="508"/>
                </a:lnTo>
                <a:lnTo>
                  <a:pt x="782" y="496"/>
                </a:lnTo>
                <a:lnTo>
                  <a:pt x="809" y="480"/>
                </a:lnTo>
                <a:lnTo>
                  <a:pt x="833" y="459"/>
                </a:lnTo>
                <a:lnTo>
                  <a:pt x="857" y="434"/>
                </a:lnTo>
                <a:lnTo>
                  <a:pt x="873" y="406"/>
                </a:lnTo>
                <a:lnTo>
                  <a:pt x="885" y="376"/>
                </a:lnTo>
                <a:lnTo>
                  <a:pt x="897" y="345"/>
                </a:lnTo>
                <a:lnTo>
                  <a:pt x="901" y="314"/>
                </a:lnTo>
                <a:lnTo>
                  <a:pt x="905" y="286"/>
                </a:lnTo>
                <a:lnTo>
                  <a:pt x="901" y="252"/>
                </a:lnTo>
                <a:lnTo>
                  <a:pt x="893" y="215"/>
                </a:lnTo>
                <a:lnTo>
                  <a:pt x="877" y="175"/>
                </a:lnTo>
                <a:lnTo>
                  <a:pt x="857" y="139"/>
                </a:lnTo>
                <a:lnTo>
                  <a:pt x="833" y="102"/>
                </a:lnTo>
                <a:lnTo>
                  <a:pt x="801" y="71"/>
                </a:lnTo>
                <a:lnTo>
                  <a:pt x="766" y="43"/>
                </a:lnTo>
                <a:lnTo>
                  <a:pt x="726" y="22"/>
                </a:lnTo>
                <a:lnTo>
                  <a:pt x="682" y="6"/>
                </a:lnTo>
                <a:lnTo>
                  <a:pt x="634" y="3"/>
                </a:lnTo>
                <a:lnTo>
                  <a:pt x="586" y="6"/>
                </a:lnTo>
                <a:lnTo>
                  <a:pt x="542" y="22"/>
                </a:lnTo>
                <a:lnTo>
                  <a:pt x="502" y="43"/>
                </a:lnTo>
                <a:lnTo>
                  <a:pt x="467" y="71"/>
                </a:lnTo>
                <a:lnTo>
                  <a:pt x="435" y="105"/>
                </a:lnTo>
                <a:lnTo>
                  <a:pt x="411" y="142"/>
                </a:lnTo>
                <a:lnTo>
                  <a:pt x="387" y="179"/>
                </a:lnTo>
                <a:lnTo>
                  <a:pt x="375" y="215"/>
                </a:lnTo>
                <a:lnTo>
                  <a:pt x="363" y="252"/>
                </a:lnTo>
                <a:lnTo>
                  <a:pt x="359" y="283"/>
                </a:lnTo>
                <a:lnTo>
                  <a:pt x="363" y="314"/>
                </a:lnTo>
                <a:lnTo>
                  <a:pt x="367" y="345"/>
                </a:lnTo>
                <a:lnTo>
                  <a:pt x="375" y="379"/>
                </a:lnTo>
                <a:lnTo>
                  <a:pt x="391" y="406"/>
                </a:lnTo>
                <a:lnTo>
                  <a:pt x="407" y="434"/>
                </a:lnTo>
                <a:lnTo>
                  <a:pt x="427" y="459"/>
                </a:lnTo>
                <a:lnTo>
                  <a:pt x="451" y="480"/>
                </a:lnTo>
                <a:lnTo>
                  <a:pt x="474" y="496"/>
                </a:lnTo>
                <a:lnTo>
                  <a:pt x="506" y="505"/>
                </a:lnTo>
                <a:lnTo>
                  <a:pt x="542" y="511"/>
                </a:lnTo>
                <a:lnTo>
                  <a:pt x="578" y="505"/>
                </a:lnTo>
                <a:lnTo>
                  <a:pt x="606" y="496"/>
                </a:lnTo>
                <a:lnTo>
                  <a:pt x="634" y="480"/>
                </a:lnTo>
                <a:lnTo>
                  <a:pt x="658" y="459"/>
                </a:lnTo>
                <a:lnTo>
                  <a:pt x="682" y="434"/>
                </a:lnTo>
                <a:lnTo>
                  <a:pt x="698" y="406"/>
                </a:lnTo>
                <a:lnTo>
                  <a:pt x="710" y="376"/>
                </a:lnTo>
                <a:lnTo>
                  <a:pt x="722" y="345"/>
                </a:lnTo>
                <a:lnTo>
                  <a:pt x="726" y="314"/>
                </a:lnTo>
                <a:lnTo>
                  <a:pt x="730" y="283"/>
                </a:lnTo>
                <a:lnTo>
                  <a:pt x="726" y="252"/>
                </a:lnTo>
                <a:lnTo>
                  <a:pt x="718" y="215"/>
                </a:lnTo>
                <a:lnTo>
                  <a:pt x="702" y="179"/>
                </a:lnTo>
                <a:lnTo>
                  <a:pt x="678" y="142"/>
                </a:lnTo>
                <a:lnTo>
                  <a:pt x="650" y="105"/>
                </a:lnTo>
                <a:lnTo>
                  <a:pt x="618" y="74"/>
                </a:lnTo>
                <a:lnTo>
                  <a:pt x="582" y="43"/>
                </a:lnTo>
                <a:lnTo>
                  <a:pt x="542" y="22"/>
                </a:lnTo>
                <a:lnTo>
                  <a:pt x="494" y="6"/>
                </a:lnTo>
                <a:lnTo>
                  <a:pt x="447" y="3"/>
                </a:lnTo>
                <a:lnTo>
                  <a:pt x="399" y="6"/>
                </a:lnTo>
                <a:lnTo>
                  <a:pt x="355" y="22"/>
                </a:lnTo>
                <a:lnTo>
                  <a:pt x="315" y="46"/>
                </a:lnTo>
                <a:lnTo>
                  <a:pt x="283" y="74"/>
                </a:lnTo>
                <a:lnTo>
                  <a:pt x="251" y="108"/>
                </a:lnTo>
                <a:lnTo>
                  <a:pt x="223" y="145"/>
                </a:lnTo>
                <a:lnTo>
                  <a:pt x="203" y="182"/>
                </a:lnTo>
                <a:lnTo>
                  <a:pt x="187" y="219"/>
                </a:lnTo>
                <a:lnTo>
                  <a:pt x="179" y="256"/>
                </a:lnTo>
                <a:lnTo>
                  <a:pt x="175" y="286"/>
                </a:lnTo>
                <a:lnTo>
                  <a:pt x="179" y="314"/>
                </a:lnTo>
                <a:lnTo>
                  <a:pt x="187" y="345"/>
                </a:lnTo>
                <a:lnTo>
                  <a:pt x="199" y="376"/>
                </a:lnTo>
                <a:lnTo>
                  <a:pt x="215" y="403"/>
                </a:lnTo>
                <a:lnTo>
                  <a:pt x="231" y="431"/>
                </a:lnTo>
                <a:lnTo>
                  <a:pt x="255" y="459"/>
                </a:lnTo>
                <a:lnTo>
                  <a:pt x="279" y="477"/>
                </a:lnTo>
                <a:lnTo>
                  <a:pt x="303" y="496"/>
                </a:lnTo>
                <a:lnTo>
                  <a:pt x="335" y="505"/>
                </a:lnTo>
                <a:lnTo>
                  <a:pt x="363" y="508"/>
                </a:lnTo>
                <a:lnTo>
                  <a:pt x="391" y="505"/>
                </a:lnTo>
                <a:lnTo>
                  <a:pt x="419" y="499"/>
                </a:lnTo>
                <a:lnTo>
                  <a:pt x="447" y="483"/>
                </a:lnTo>
                <a:lnTo>
                  <a:pt x="471" y="465"/>
                </a:lnTo>
                <a:lnTo>
                  <a:pt x="490" y="443"/>
                </a:lnTo>
                <a:lnTo>
                  <a:pt x="510" y="416"/>
                </a:lnTo>
                <a:lnTo>
                  <a:pt x="526" y="388"/>
                </a:lnTo>
                <a:lnTo>
                  <a:pt x="538" y="354"/>
                </a:lnTo>
                <a:lnTo>
                  <a:pt x="542" y="320"/>
                </a:lnTo>
                <a:lnTo>
                  <a:pt x="546" y="286"/>
                </a:lnTo>
                <a:lnTo>
                  <a:pt x="542" y="246"/>
                </a:lnTo>
                <a:lnTo>
                  <a:pt x="530" y="209"/>
                </a:lnTo>
                <a:lnTo>
                  <a:pt x="514" y="169"/>
                </a:lnTo>
                <a:lnTo>
                  <a:pt x="490" y="132"/>
                </a:lnTo>
                <a:lnTo>
                  <a:pt x="463" y="99"/>
                </a:lnTo>
                <a:lnTo>
                  <a:pt x="427" y="65"/>
                </a:lnTo>
                <a:lnTo>
                  <a:pt x="391" y="40"/>
                </a:lnTo>
                <a:lnTo>
                  <a:pt x="351" y="18"/>
                </a:lnTo>
                <a:lnTo>
                  <a:pt x="311" y="6"/>
                </a:lnTo>
                <a:lnTo>
                  <a:pt x="267" y="0"/>
                </a:lnTo>
                <a:lnTo>
                  <a:pt x="227" y="6"/>
                </a:lnTo>
                <a:lnTo>
                  <a:pt x="187" y="18"/>
                </a:lnTo>
                <a:lnTo>
                  <a:pt x="148" y="40"/>
                </a:lnTo>
                <a:lnTo>
                  <a:pt x="112" y="65"/>
                </a:lnTo>
                <a:lnTo>
                  <a:pt x="80" y="99"/>
                </a:lnTo>
                <a:lnTo>
                  <a:pt x="56" y="132"/>
                </a:lnTo>
                <a:lnTo>
                  <a:pt x="32" y="172"/>
                </a:lnTo>
                <a:lnTo>
                  <a:pt x="16" y="209"/>
                </a:lnTo>
                <a:lnTo>
                  <a:pt x="4" y="249"/>
                </a:lnTo>
                <a:lnTo>
                  <a:pt x="0" y="289"/>
                </a:lnTo>
              </a:path>
            </a:pathLst>
          </a:custGeom>
          <a:noFill/>
          <a:ln w="508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16" name="Freeform 24"/>
          <p:cNvSpPr>
            <a:spLocks/>
          </p:cNvSpPr>
          <p:nvPr/>
        </p:nvSpPr>
        <p:spPr bwMode="auto">
          <a:xfrm>
            <a:off x="6232525" y="4775200"/>
            <a:ext cx="947738" cy="414338"/>
          </a:xfrm>
          <a:custGeom>
            <a:avLst/>
            <a:gdLst>
              <a:gd name="T0" fmla="*/ 9048 w 1257"/>
              <a:gd name="T1" fmla="*/ 239539 h 512"/>
              <a:gd name="T2" fmla="*/ 54286 w 1257"/>
              <a:gd name="T3" fmla="*/ 328557 h 512"/>
              <a:gd name="T4" fmla="*/ 134960 w 1257"/>
              <a:gd name="T5" fmla="*/ 395725 h 512"/>
              <a:gd name="T6" fmla="*/ 240516 w 1257"/>
              <a:gd name="T7" fmla="*/ 406245 h 512"/>
              <a:gd name="T8" fmla="*/ 330992 w 1257"/>
              <a:gd name="T9" fmla="*/ 353644 h 512"/>
              <a:gd name="T10" fmla="*/ 390556 w 1257"/>
              <a:gd name="T11" fmla="*/ 268672 h 512"/>
              <a:gd name="T12" fmla="*/ 411667 w 1257"/>
              <a:gd name="T13" fmla="*/ 184510 h 512"/>
              <a:gd name="T14" fmla="*/ 399603 w 1257"/>
              <a:gd name="T15" fmla="*/ 106822 h 512"/>
              <a:gd name="T16" fmla="*/ 360397 w 1257"/>
              <a:gd name="T17" fmla="*/ 42081 h 512"/>
              <a:gd name="T18" fmla="*/ 300833 w 1257"/>
              <a:gd name="T19" fmla="*/ 2428 h 512"/>
              <a:gd name="T20" fmla="*/ 225436 w 1257"/>
              <a:gd name="T21" fmla="*/ 12139 h 512"/>
              <a:gd name="T22" fmla="*/ 168135 w 1257"/>
              <a:gd name="T23" fmla="*/ 62313 h 512"/>
              <a:gd name="T24" fmla="*/ 137976 w 1257"/>
              <a:gd name="T25" fmla="*/ 134336 h 512"/>
              <a:gd name="T26" fmla="*/ 134960 w 1257"/>
              <a:gd name="T27" fmla="*/ 209597 h 512"/>
              <a:gd name="T28" fmla="*/ 168135 w 1257"/>
              <a:gd name="T29" fmla="*/ 301042 h 512"/>
              <a:gd name="T30" fmla="*/ 237500 w 1257"/>
              <a:gd name="T31" fmla="*/ 378731 h 512"/>
              <a:gd name="T32" fmla="*/ 337024 w 1257"/>
              <a:gd name="T33" fmla="*/ 411101 h 512"/>
              <a:gd name="T34" fmla="*/ 435794 w 1257"/>
              <a:gd name="T35" fmla="*/ 378731 h 512"/>
              <a:gd name="T36" fmla="*/ 505159 w 1257"/>
              <a:gd name="T37" fmla="*/ 298615 h 512"/>
              <a:gd name="T38" fmla="*/ 541349 w 1257"/>
              <a:gd name="T39" fmla="*/ 209597 h 512"/>
              <a:gd name="T40" fmla="*/ 538333 w 1257"/>
              <a:gd name="T41" fmla="*/ 131908 h 512"/>
              <a:gd name="T42" fmla="*/ 508175 w 1257"/>
              <a:gd name="T43" fmla="*/ 62313 h 512"/>
              <a:gd name="T44" fmla="*/ 456905 w 1257"/>
              <a:gd name="T45" fmla="*/ 12139 h 512"/>
              <a:gd name="T46" fmla="*/ 378492 w 1257"/>
              <a:gd name="T47" fmla="*/ 2428 h 512"/>
              <a:gd name="T48" fmla="*/ 318929 w 1257"/>
              <a:gd name="T49" fmla="*/ 42081 h 512"/>
              <a:gd name="T50" fmla="*/ 279722 w 1257"/>
              <a:gd name="T51" fmla="*/ 109249 h 512"/>
              <a:gd name="T52" fmla="*/ 264643 w 1257"/>
              <a:gd name="T53" fmla="*/ 182082 h 512"/>
              <a:gd name="T54" fmla="*/ 285754 w 1257"/>
              <a:gd name="T55" fmla="*/ 271909 h 512"/>
              <a:gd name="T56" fmla="*/ 343056 w 1257"/>
              <a:gd name="T57" fmla="*/ 356072 h 512"/>
              <a:gd name="T58" fmla="*/ 432778 w 1257"/>
              <a:gd name="T59" fmla="*/ 408673 h 512"/>
              <a:gd name="T60" fmla="*/ 538333 w 1257"/>
              <a:gd name="T61" fmla="*/ 395725 h 512"/>
              <a:gd name="T62" fmla="*/ 619008 w 1257"/>
              <a:gd name="T63" fmla="*/ 328557 h 512"/>
              <a:gd name="T64" fmla="*/ 664246 w 1257"/>
              <a:gd name="T65" fmla="*/ 239539 h 512"/>
              <a:gd name="T66" fmla="*/ 673294 w 1257"/>
              <a:gd name="T67" fmla="*/ 159423 h 512"/>
              <a:gd name="T68" fmla="*/ 652182 w 1257"/>
              <a:gd name="T69" fmla="*/ 84972 h 512"/>
              <a:gd name="T70" fmla="*/ 606944 w 1257"/>
              <a:gd name="T71" fmla="*/ 25087 h 512"/>
              <a:gd name="T72" fmla="*/ 538333 w 1257"/>
              <a:gd name="T73" fmla="*/ 0 h 512"/>
              <a:gd name="T74" fmla="*/ 468968 w 1257"/>
              <a:gd name="T75" fmla="*/ 25087 h 512"/>
              <a:gd name="T76" fmla="*/ 420714 w 1257"/>
              <a:gd name="T77" fmla="*/ 84972 h 512"/>
              <a:gd name="T78" fmla="*/ 399603 w 1257"/>
              <a:gd name="T79" fmla="*/ 159423 h 512"/>
              <a:gd name="T80" fmla="*/ 405635 w 1257"/>
              <a:gd name="T81" fmla="*/ 239539 h 512"/>
              <a:gd name="T82" fmla="*/ 456905 w 1257"/>
              <a:gd name="T83" fmla="*/ 328557 h 512"/>
              <a:gd name="T84" fmla="*/ 538333 w 1257"/>
              <a:gd name="T85" fmla="*/ 395725 h 512"/>
              <a:gd name="T86" fmla="*/ 646151 w 1257"/>
              <a:gd name="T87" fmla="*/ 408673 h 512"/>
              <a:gd name="T88" fmla="*/ 733611 w 1257"/>
              <a:gd name="T89" fmla="*/ 353644 h 512"/>
              <a:gd name="T90" fmla="*/ 793928 w 1257"/>
              <a:gd name="T91" fmla="*/ 266245 h 512"/>
              <a:gd name="T92" fmla="*/ 815040 w 1257"/>
              <a:gd name="T93" fmla="*/ 182082 h 512"/>
              <a:gd name="T94" fmla="*/ 796944 w 1257"/>
              <a:gd name="T95" fmla="*/ 109249 h 512"/>
              <a:gd name="T96" fmla="*/ 754722 w 1257"/>
              <a:gd name="T97" fmla="*/ 42081 h 512"/>
              <a:gd name="T98" fmla="*/ 694405 w 1257"/>
              <a:gd name="T99" fmla="*/ 4856 h 512"/>
              <a:gd name="T100" fmla="*/ 631071 w 1257"/>
              <a:gd name="T101" fmla="*/ 9711 h 512"/>
              <a:gd name="T102" fmla="*/ 577540 w 1257"/>
              <a:gd name="T103" fmla="*/ 55029 h 512"/>
              <a:gd name="T104" fmla="*/ 541349 w 1257"/>
              <a:gd name="T105" fmla="*/ 127053 h 512"/>
              <a:gd name="T106" fmla="*/ 538333 w 1257"/>
              <a:gd name="T107" fmla="*/ 214452 h 512"/>
              <a:gd name="T108" fmla="*/ 577540 w 1257"/>
              <a:gd name="T109" fmla="*/ 306707 h 512"/>
              <a:gd name="T110" fmla="*/ 652182 w 1257"/>
              <a:gd name="T111" fmla="*/ 381159 h 512"/>
              <a:gd name="T112" fmla="*/ 745675 w 1257"/>
              <a:gd name="T113" fmla="*/ 413529 h 512"/>
              <a:gd name="T114" fmla="*/ 835397 w 1257"/>
              <a:gd name="T115" fmla="*/ 381159 h 512"/>
              <a:gd name="T116" fmla="*/ 904762 w 1257"/>
              <a:gd name="T117" fmla="*/ 306707 h 512"/>
              <a:gd name="T118" fmla="*/ 943968 w 1257"/>
              <a:gd name="T119" fmla="*/ 212025 h 51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257" h="512">
                <a:moveTo>
                  <a:pt x="0" y="225"/>
                </a:moveTo>
                <a:lnTo>
                  <a:pt x="4" y="259"/>
                </a:lnTo>
                <a:lnTo>
                  <a:pt x="12" y="296"/>
                </a:lnTo>
                <a:lnTo>
                  <a:pt x="28" y="332"/>
                </a:lnTo>
                <a:lnTo>
                  <a:pt x="48" y="372"/>
                </a:lnTo>
                <a:lnTo>
                  <a:pt x="72" y="406"/>
                </a:lnTo>
                <a:lnTo>
                  <a:pt x="104" y="440"/>
                </a:lnTo>
                <a:lnTo>
                  <a:pt x="140" y="468"/>
                </a:lnTo>
                <a:lnTo>
                  <a:pt x="179" y="489"/>
                </a:lnTo>
                <a:lnTo>
                  <a:pt x="223" y="505"/>
                </a:lnTo>
                <a:lnTo>
                  <a:pt x="271" y="508"/>
                </a:lnTo>
                <a:lnTo>
                  <a:pt x="319" y="502"/>
                </a:lnTo>
                <a:lnTo>
                  <a:pt x="363" y="489"/>
                </a:lnTo>
                <a:lnTo>
                  <a:pt x="403" y="468"/>
                </a:lnTo>
                <a:lnTo>
                  <a:pt x="439" y="437"/>
                </a:lnTo>
                <a:lnTo>
                  <a:pt x="471" y="406"/>
                </a:lnTo>
                <a:lnTo>
                  <a:pt x="494" y="369"/>
                </a:lnTo>
                <a:lnTo>
                  <a:pt x="518" y="332"/>
                </a:lnTo>
                <a:lnTo>
                  <a:pt x="530" y="296"/>
                </a:lnTo>
                <a:lnTo>
                  <a:pt x="542" y="259"/>
                </a:lnTo>
                <a:lnTo>
                  <a:pt x="546" y="228"/>
                </a:lnTo>
                <a:lnTo>
                  <a:pt x="542" y="197"/>
                </a:lnTo>
                <a:lnTo>
                  <a:pt x="538" y="163"/>
                </a:lnTo>
                <a:lnTo>
                  <a:pt x="530" y="132"/>
                </a:lnTo>
                <a:lnTo>
                  <a:pt x="514" y="105"/>
                </a:lnTo>
                <a:lnTo>
                  <a:pt x="498" y="77"/>
                </a:lnTo>
                <a:lnTo>
                  <a:pt x="478" y="52"/>
                </a:lnTo>
                <a:lnTo>
                  <a:pt x="455" y="31"/>
                </a:lnTo>
                <a:lnTo>
                  <a:pt x="431" y="15"/>
                </a:lnTo>
                <a:lnTo>
                  <a:pt x="399" y="3"/>
                </a:lnTo>
                <a:lnTo>
                  <a:pt x="363" y="0"/>
                </a:lnTo>
                <a:lnTo>
                  <a:pt x="327" y="3"/>
                </a:lnTo>
                <a:lnTo>
                  <a:pt x="299" y="15"/>
                </a:lnTo>
                <a:lnTo>
                  <a:pt x="271" y="31"/>
                </a:lnTo>
                <a:lnTo>
                  <a:pt x="247" y="52"/>
                </a:lnTo>
                <a:lnTo>
                  <a:pt x="223" y="77"/>
                </a:lnTo>
                <a:lnTo>
                  <a:pt x="207" y="105"/>
                </a:lnTo>
                <a:lnTo>
                  <a:pt x="195" y="135"/>
                </a:lnTo>
                <a:lnTo>
                  <a:pt x="183" y="166"/>
                </a:lnTo>
                <a:lnTo>
                  <a:pt x="179" y="197"/>
                </a:lnTo>
                <a:lnTo>
                  <a:pt x="175" y="225"/>
                </a:lnTo>
                <a:lnTo>
                  <a:pt x="179" y="259"/>
                </a:lnTo>
                <a:lnTo>
                  <a:pt x="187" y="296"/>
                </a:lnTo>
                <a:lnTo>
                  <a:pt x="203" y="332"/>
                </a:lnTo>
                <a:lnTo>
                  <a:pt x="223" y="372"/>
                </a:lnTo>
                <a:lnTo>
                  <a:pt x="247" y="406"/>
                </a:lnTo>
                <a:lnTo>
                  <a:pt x="279" y="440"/>
                </a:lnTo>
                <a:lnTo>
                  <a:pt x="315" y="468"/>
                </a:lnTo>
                <a:lnTo>
                  <a:pt x="355" y="489"/>
                </a:lnTo>
                <a:lnTo>
                  <a:pt x="399" y="505"/>
                </a:lnTo>
                <a:lnTo>
                  <a:pt x="447" y="508"/>
                </a:lnTo>
                <a:lnTo>
                  <a:pt x="494" y="502"/>
                </a:lnTo>
                <a:lnTo>
                  <a:pt x="538" y="489"/>
                </a:lnTo>
                <a:lnTo>
                  <a:pt x="578" y="468"/>
                </a:lnTo>
                <a:lnTo>
                  <a:pt x="614" y="437"/>
                </a:lnTo>
                <a:lnTo>
                  <a:pt x="646" y="406"/>
                </a:lnTo>
                <a:lnTo>
                  <a:pt x="670" y="369"/>
                </a:lnTo>
                <a:lnTo>
                  <a:pt x="694" y="332"/>
                </a:lnTo>
                <a:lnTo>
                  <a:pt x="706" y="296"/>
                </a:lnTo>
                <a:lnTo>
                  <a:pt x="718" y="259"/>
                </a:lnTo>
                <a:lnTo>
                  <a:pt x="722" y="228"/>
                </a:lnTo>
                <a:lnTo>
                  <a:pt x="718" y="197"/>
                </a:lnTo>
                <a:lnTo>
                  <a:pt x="714" y="163"/>
                </a:lnTo>
                <a:lnTo>
                  <a:pt x="706" y="132"/>
                </a:lnTo>
                <a:lnTo>
                  <a:pt x="690" y="105"/>
                </a:lnTo>
                <a:lnTo>
                  <a:pt x="674" y="77"/>
                </a:lnTo>
                <a:lnTo>
                  <a:pt x="654" y="52"/>
                </a:lnTo>
                <a:lnTo>
                  <a:pt x="630" y="31"/>
                </a:lnTo>
                <a:lnTo>
                  <a:pt x="606" y="15"/>
                </a:lnTo>
                <a:lnTo>
                  <a:pt x="574" y="3"/>
                </a:lnTo>
                <a:lnTo>
                  <a:pt x="538" y="0"/>
                </a:lnTo>
                <a:lnTo>
                  <a:pt x="502" y="3"/>
                </a:lnTo>
                <a:lnTo>
                  <a:pt x="474" y="15"/>
                </a:lnTo>
                <a:lnTo>
                  <a:pt x="447" y="31"/>
                </a:lnTo>
                <a:lnTo>
                  <a:pt x="423" y="52"/>
                </a:lnTo>
                <a:lnTo>
                  <a:pt x="399" y="77"/>
                </a:lnTo>
                <a:lnTo>
                  <a:pt x="383" y="105"/>
                </a:lnTo>
                <a:lnTo>
                  <a:pt x="371" y="135"/>
                </a:lnTo>
                <a:lnTo>
                  <a:pt x="359" y="166"/>
                </a:lnTo>
                <a:lnTo>
                  <a:pt x="355" y="197"/>
                </a:lnTo>
                <a:lnTo>
                  <a:pt x="351" y="225"/>
                </a:lnTo>
                <a:lnTo>
                  <a:pt x="355" y="259"/>
                </a:lnTo>
                <a:lnTo>
                  <a:pt x="363" y="296"/>
                </a:lnTo>
                <a:lnTo>
                  <a:pt x="379" y="336"/>
                </a:lnTo>
                <a:lnTo>
                  <a:pt x="399" y="372"/>
                </a:lnTo>
                <a:lnTo>
                  <a:pt x="423" y="409"/>
                </a:lnTo>
                <a:lnTo>
                  <a:pt x="455" y="440"/>
                </a:lnTo>
                <a:lnTo>
                  <a:pt x="490" y="468"/>
                </a:lnTo>
                <a:lnTo>
                  <a:pt x="530" y="489"/>
                </a:lnTo>
                <a:lnTo>
                  <a:pt x="574" y="505"/>
                </a:lnTo>
                <a:lnTo>
                  <a:pt x="622" y="508"/>
                </a:lnTo>
                <a:lnTo>
                  <a:pt x="670" y="505"/>
                </a:lnTo>
                <a:lnTo>
                  <a:pt x="714" y="489"/>
                </a:lnTo>
                <a:lnTo>
                  <a:pt x="754" y="468"/>
                </a:lnTo>
                <a:lnTo>
                  <a:pt x="789" y="440"/>
                </a:lnTo>
                <a:lnTo>
                  <a:pt x="821" y="406"/>
                </a:lnTo>
                <a:lnTo>
                  <a:pt x="845" y="369"/>
                </a:lnTo>
                <a:lnTo>
                  <a:pt x="869" y="332"/>
                </a:lnTo>
                <a:lnTo>
                  <a:pt x="881" y="296"/>
                </a:lnTo>
                <a:lnTo>
                  <a:pt x="893" y="259"/>
                </a:lnTo>
                <a:lnTo>
                  <a:pt x="897" y="228"/>
                </a:lnTo>
                <a:lnTo>
                  <a:pt x="893" y="197"/>
                </a:lnTo>
                <a:lnTo>
                  <a:pt x="889" y="166"/>
                </a:lnTo>
                <a:lnTo>
                  <a:pt x="881" y="132"/>
                </a:lnTo>
                <a:lnTo>
                  <a:pt x="865" y="105"/>
                </a:lnTo>
                <a:lnTo>
                  <a:pt x="849" y="77"/>
                </a:lnTo>
                <a:lnTo>
                  <a:pt x="829" y="52"/>
                </a:lnTo>
                <a:lnTo>
                  <a:pt x="805" y="31"/>
                </a:lnTo>
                <a:lnTo>
                  <a:pt x="782" y="15"/>
                </a:lnTo>
                <a:lnTo>
                  <a:pt x="750" y="6"/>
                </a:lnTo>
                <a:lnTo>
                  <a:pt x="714" y="0"/>
                </a:lnTo>
                <a:lnTo>
                  <a:pt x="678" y="6"/>
                </a:lnTo>
                <a:lnTo>
                  <a:pt x="650" y="15"/>
                </a:lnTo>
                <a:lnTo>
                  <a:pt x="622" y="31"/>
                </a:lnTo>
                <a:lnTo>
                  <a:pt x="598" y="52"/>
                </a:lnTo>
                <a:lnTo>
                  <a:pt x="574" y="77"/>
                </a:lnTo>
                <a:lnTo>
                  <a:pt x="558" y="105"/>
                </a:lnTo>
                <a:lnTo>
                  <a:pt x="546" y="135"/>
                </a:lnTo>
                <a:lnTo>
                  <a:pt x="534" y="166"/>
                </a:lnTo>
                <a:lnTo>
                  <a:pt x="530" y="197"/>
                </a:lnTo>
                <a:lnTo>
                  <a:pt x="526" y="228"/>
                </a:lnTo>
                <a:lnTo>
                  <a:pt x="530" y="259"/>
                </a:lnTo>
                <a:lnTo>
                  <a:pt x="538" y="296"/>
                </a:lnTo>
                <a:lnTo>
                  <a:pt x="554" y="332"/>
                </a:lnTo>
                <a:lnTo>
                  <a:pt x="578" y="369"/>
                </a:lnTo>
                <a:lnTo>
                  <a:pt x="606" y="406"/>
                </a:lnTo>
                <a:lnTo>
                  <a:pt x="638" y="437"/>
                </a:lnTo>
                <a:lnTo>
                  <a:pt x="674" y="468"/>
                </a:lnTo>
                <a:lnTo>
                  <a:pt x="714" y="489"/>
                </a:lnTo>
                <a:lnTo>
                  <a:pt x="762" y="505"/>
                </a:lnTo>
                <a:lnTo>
                  <a:pt x="809" y="508"/>
                </a:lnTo>
                <a:lnTo>
                  <a:pt x="857" y="505"/>
                </a:lnTo>
                <a:lnTo>
                  <a:pt x="901" y="489"/>
                </a:lnTo>
                <a:lnTo>
                  <a:pt x="941" y="465"/>
                </a:lnTo>
                <a:lnTo>
                  <a:pt x="973" y="437"/>
                </a:lnTo>
                <a:lnTo>
                  <a:pt x="1005" y="403"/>
                </a:lnTo>
                <a:lnTo>
                  <a:pt x="1033" y="366"/>
                </a:lnTo>
                <a:lnTo>
                  <a:pt x="1053" y="329"/>
                </a:lnTo>
                <a:lnTo>
                  <a:pt x="1069" y="292"/>
                </a:lnTo>
                <a:lnTo>
                  <a:pt x="1077" y="255"/>
                </a:lnTo>
                <a:lnTo>
                  <a:pt x="1081" y="225"/>
                </a:lnTo>
                <a:lnTo>
                  <a:pt x="1077" y="197"/>
                </a:lnTo>
                <a:lnTo>
                  <a:pt x="1069" y="166"/>
                </a:lnTo>
                <a:lnTo>
                  <a:pt x="1057" y="135"/>
                </a:lnTo>
                <a:lnTo>
                  <a:pt x="1041" y="108"/>
                </a:lnTo>
                <a:lnTo>
                  <a:pt x="1025" y="80"/>
                </a:lnTo>
                <a:lnTo>
                  <a:pt x="1001" y="52"/>
                </a:lnTo>
                <a:lnTo>
                  <a:pt x="977" y="34"/>
                </a:lnTo>
                <a:lnTo>
                  <a:pt x="953" y="15"/>
                </a:lnTo>
                <a:lnTo>
                  <a:pt x="921" y="6"/>
                </a:lnTo>
                <a:lnTo>
                  <a:pt x="893" y="3"/>
                </a:lnTo>
                <a:lnTo>
                  <a:pt x="865" y="6"/>
                </a:lnTo>
                <a:lnTo>
                  <a:pt x="837" y="12"/>
                </a:lnTo>
                <a:lnTo>
                  <a:pt x="809" y="28"/>
                </a:lnTo>
                <a:lnTo>
                  <a:pt x="785" y="46"/>
                </a:lnTo>
                <a:lnTo>
                  <a:pt x="766" y="68"/>
                </a:lnTo>
                <a:lnTo>
                  <a:pt x="746" y="95"/>
                </a:lnTo>
                <a:lnTo>
                  <a:pt x="730" y="123"/>
                </a:lnTo>
                <a:lnTo>
                  <a:pt x="718" y="157"/>
                </a:lnTo>
                <a:lnTo>
                  <a:pt x="714" y="191"/>
                </a:lnTo>
                <a:lnTo>
                  <a:pt x="710" y="225"/>
                </a:lnTo>
                <a:lnTo>
                  <a:pt x="714" y="265"/>
                </a:lnTo>
                <a:lnTo>
                  <a:pt x="726" y="302"/>
                </a:lnTo>
                <a:lnTo>
                  <a:pt x="742" y="342"/>
                </a:lnTo>
                <a:lnTo>
                  <a:pt x="766" y="379"/>
                </a:lnTo>
                <a:lnTo>
                  <a:pt x="793" y="412"/>
                </a:lnTo>
                <a:lnTo>
                  <a:pt x="829" y="446"/>
                </a:lnTo>
                <a:lnTo>
                  <a:pt x="865" y="471"/>
                </a:lnTo>
                <a:lnTo>
                  <a:pt x="905" y="493"/>
                </a:lnTo>
                <a:lnTo>
                  <a:pt x="945" y="505"/>
                </a:lnTo>
                <a:lnTo>
                  <a:pt x="989" y="511"/>
                </a:lnTo>
                <a:lnTo>
                  <a:pt x="1029" y="505"/>
                </a:lnTo>
                <a:lnTo>
                  <a:pt x="1069" y="493"/>
                </a:lnTo>
                <a:lnTo>
                  <a:pt x="1108" y="471"/>
                </a:lnTo>
                <a:lnTo>
                  <a:pt x="1144" y="446"/>
                </a:lnTo>
                <a:lnTo>
                  <a:pt x="1176" y="412"/>
                </a:lnTo>
                <a:lnTo>
                  <a:pt x="1200" y="379"/>
                </a:lnTo>
                <a:lnTo>
                  <a:pt x="1224" y="339"/>
                </a:lnTo>
                <a:lnTo>
                  <a:pt x="1240" y="302"/>
                </a:lnTo>
                <a:lnTo>
                  <a:pt x="1252" y="262"/>
                </a:lnTo>
                <a:lnTo>
                  <a:pt x="1256" y="222"/>
                </a:lnTo>
              </a:path>
            </a:pathLst>
          </a:custGeom>
          <a:noFill/>
          <a:ln w="50800" cap="rnd" cmpd="sng">
            <a:solidFill>
              <a:srgbClr val="33CCC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17" name="Text Box 25"/>
          <p:cNvSpPr txBox="1">
            <a:spLocks noChangeArrowheads="1"/>
          </p:cNvSpPr>
          <p:nvPr/>
        </p:nvSpPr>
        <p:spPr bwMode="auto">
          <a:xfrm>
            <a:off x="6705600" y="3429000"/>
            <a:ext cx="5302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CCCC"/>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pPr eaLnBrk="1" hangingPunct="1"/>
            <a:r>
              <a:rPr lang="en-US" altLang="en-US" sz="4000">
                <a:solidFill>
                  <a:schemeClr val="tx1"/>
                </a:solidFill>
                <a:latin typeface="Arial" pitchFamily="34" charset="0"/>
                <a:sym typeface="Monotype Sorts" pitchFamily="2" charset="2"/>
              </a:rPr>
              <a:t></a:t>
            </a:r>
            <a:endParaRPr lang="en-US" altLang="en-US" sz="1800" u="sng">
              <a:solidFill>
                <a:schemeClr val="tx1"/>
              </a:solidFill>
              <a:latin typeface="Arial" pitchFamily="34" charset="0"/>
            </a:endParaRPr>
          </a:p>
        </p:txBody>
      </p:sp>
      <p:sp>
        <p:nvSpPr>
          <p:cNvPr id="8218" name="Text Box 26"/>
          <p:cNvSpPr txBox="1">
            <a:spLocks noChangeArrowheads="1"/>
          </p:cNvSpPr>
          <p:nvPr/>
        </p:nvSpPr>
        <p:spPr bwMode="auto">
          <a:xfrm>
            <a:off x="6199188" y="3505200"/>
            <a:ext cx="45085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CCCC"/>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pPr eaLnBrk="1" hangingPunct="1"/>
            <a:r>
              <a:rPr lang="en-US" altLang="en-US" sz="6000">
                <a:solidFill>
                  <a:schemeClr val="hlink"/>
                </a:solidFill>
                <a:latin typeface="Arial" pitchFamily="34" charset="0"/>
              </a:rPr>
              <a:t>•</a:t>
            </a:r>
            <a:endParaRPr lang="en-US" altLang="en-US" sz="1800" u="sng">
              <a:solidFill>
                <a:srgbClr val="000000"/>
              </a:solidFill>
              <a:latin typeface="Arial" pitchFamily="34" charset="0"/>
            </a:endParaRPr>
          </a:p>
        </p:txBody>
      </p:sp>
      <p:sp>
        <p:nvSpPr>
          <p:cNvPr id="8219" name="Line 27"/>
          <p:cNvSpPr>
            <a:spLocks noChangeShapeType="1"/>
          </p:cNvSpPr>
          <p:nvPr/>
        </p:nvSpPr>
        <p:spPr bwMode="auto">
          <a:xfrm flipV="1">
            <a:off x="6538913" y="3886200"/>
            <a:ext cx="203200" cy="76200"/>
          </a:xfrm>
          <a:prstGeom prst="line">
            <a:avLst/>
          </a:prstGeom>
          <a:noFill/>
          <a:ln w="38100">
            <a:solidFill>
              <a:srgbClr val="33CCCC"/>
            </a:solidFill>
            <a:round/>
            <a:headEnd type="none" w="sm" len="sm"/>
            <a:tailEnd type="triangle" w="med"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20" name="Text Box 28"/>
          <p:cNvSpPr txBox="1">
            <a:spLocks noChangeArrowheads="1"/>
          </p:cNvSpPr>
          <p:nvPr/>
        </p:nvSpPr>
        <p:spPr bwMode="auto">
          <a:xfrm>
            <a:off x="6027738" y="3962400"/>
            <a:ext cx="422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CCCC"/>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pPr eaLnBrk="1" hangingPunct="1"/>
            <a:r>
              <a:rPr lang="en-US" altLang="en-US" sz="2400">
                <a:solidFill>
                  <a:schemeClr val="tx1"/>
                </a:solidFill>
                <a:latin typeface="Arial" pitchFamily="34" charset="0"/>
              </a:rPr>
              <a:t>e</a:t>
            </a:r>
            <a:r>
              <a:rPr lang="en-US" altLang="en-US" sz="2400" baseline="30000">
                <a:solidFill>
                  <a:schemeClr val="tx1"/>
                </a:solidFill>
                <a:latin typeface="Arial" pitchFamily="34" charset="0"/>
              </a:rPr>
              <a:t>-</a:t>
            </a:r>
            <a:endParaRPr lang="en-US" altLang="en-US" sz="1800">
              <a:solidFill>
                <a:schemeClr val="tx1"/>
              </a:solidFill>
              <a:latin typeface="Arial" pitchFamily="34" charset="0"/>
            </a:endParaRPr>
          </a:p>
        </p:txBody>
      </p:sp>
    </p:spTree>
    <p:extLst>
      <p:ext uri="{BB962C8B-B14F-4D97-AF65-F5344CB8AC3E}">
        <p14:creationId xmlns:p14="http://schemas.microsoft.com/office/powerpoint/2010/main" val="32830405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0" y="1981200"/>
            <a:ext cx="3244850" cy="4560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27362" y="1539875"/>
            <a:ext cx="1925638" cy="277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20" name="Rectangle 4"/>
          <p:cNvSpPr>
            <a:spLocks noChangeArrowheads="1"/>
          </p:cNvSpPr>
          <p:nvPr/>
        </p:nvSpPr>
        <p:spPr bwMode="auto">
          <a:xfrm>
            <a:off x="687388" y="4327525"/>
            <a:ext cx="4494212" cy="2000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529" tIns="49265" rIns="98529" bIns="49265">
            <a:spAutoFit/>
          </a:bodyPr>
          <a:lstStyle>
            <a:lvl1pPr defTabSz="977900">
              <a:defRPr sz="3600" b="1">
                <a:solidFill>
                  <a:srgbClr val="00CC99"/>
                </a:solidFill>
                <a:latin typeface="Times New Roman" pitchFamily="18" charset="0"/>
              </a:defRPr>
            </a:lvl1pPr>
            <a:lvl2pPr marL="742950" indent="-285750" defTabSz="977900">
              <a:defRPr sz="3600" b="1">
                <a:solidFill>
                  <a:srgbClr val="00CC99"/>
                </a:solidFill>
                <a:latin typeface="Times New Roman" pitchFamily="18" charset="0"/>
              </a:defRPr>
            </a:lvl2pPr>
            <a:lvl3pPr marL="1143000" indent="-228600" defTabSz="977900">
              <a:defRPr sz="3600" b="1">
                <a:solidFill>
                  <a:srgbClr val="00CC99"/>
                </a:solidFill>
                <a:latin typeface="Times New Roman" pitchFamily="18" charset="0"/>
              </a:defRPr>
            </a:lvl3pPr>
            <a:lvl4pPr marL="1600200" indent="-228600" defTabSz="977900">
              <a:defRPr sz="3600" b="1">
                <a:solidFill>
                  <a:srgbClr val="00CC99"/>
                </a:solidFill>
                <a:latin typeface="Times New Roman" pitchFamily="18" charset="0"/>
              </a:defRPr>
            </a:lvl4pPr>
            <a:lvl5pPr marL="2057400" indent="-228600" defTabSz="977900">
              <a:defRPr sz="3600" b="1">
                <a:solidFill>
                  <a:srgbClr val="00CC99"/>
                </a:solidFill>
                <a:latin typeface="Times New Roman" pitchFamily="18" charset="0"/>
              </a:defRPr>
            </a:lvl5pPr>
            <a:lvl6pPr marL="2514600" indent="-228600" defTabSz="977900" eaLnBrk="0" fontAlgn="base" hangingPunct="0">
              <a:spcBef>
                <a:spcPct val="0"/>
              </a:spcBef>
              <a:spcAft>
                <a:spcPct val="0"/>
              </a:spcAft>
              <a:defRPr sz="3600" b="1">
                <a:solidFill>
                  <a:srgbClr val="00CC99"/>
                </a:solidFill>
                <a:latin typeface="Times New Roman" pitchFamily="18" charset="0"/>
              </a:defRPr>
            </a:lvl6pPr>
            <a:lvl7pPr marL="2971800" indent="-228600" defTabSz="977900" eaLnBrk="0" fontAlgn="base" hangingPunct="0">
              <a:spcBef>
                <a:spcPct val="0"/>
              </a:spcBef>
              <a:spcAft>
                <a:spcPct val="0"/>
              </a:spcAft>
              <a:defRPr sz="3600" b="1">
                <a:solidFill>
                  <a:srgbClr val="00CC99"/>
                </a:solidFill>
                <a:latin typeface="Times New Roman" pitchFamily="18" charset="0"/>
              </a:defRPr>
            </a:lvl7pPr>
            <a:lvl8pPr marL="3429000" indent="-228600" defTabSz="977900" eaLnBrk="0" fontAlgn="base" hangingPunct="0">
              <a:spcBef>
                <a:spcPct val="0"/>
              </a:spcBef>
              <a:spcAft>
                <a:spcPct val="0"/>
              </a:spcAft>
              <a:defRPr sz="3600" b="1">
                <a:solidFill>
                  <a:srgbClr val="00CC99"/>
                </a:solidFill>
                <a:latin typeface="Times New Roman" pitchFamily="18" charset="0"/>
              </a:defRPr>
            </a:lvl8pPr>
            <a:lvl9pPr marL="3886200" indent="-228600" defTabSz="977900" eaLnBrk="0" fontAlgn="base" hangingPunct="0">
              <a:spcBef>
                <a:spcPct val="0"/>
              </a:spcBef>
              <a:spcAft>
                <a:spcPct val="0"/>
              </a:spcAft>
              <a:defRPr sz="3600" b="1">
                <a:solidFill>
                  <a:srgbClr val="00CC99"/>
                </a:solidFill>
                <a:latin typeface="Times New Roman" pitchFamily="18" charset="0"/>
              </a:defRPr>
            </a:lvl9pPr>
          </a:lstStyle>
          <a:p>
            <a:pPr>
              <a:spcBef>
                <a:spcPct val="50000"/>
              </a:spcBef>
            </a:pPr>
            <a:r>
              <a:rPr lang="en-US" altLang="en-US" sz="1900" dirty="0">
                <a:solidFill>
                  <a:schemeClr val="tx1"/>
                </a:solidFill>
                <a:latin typeface="Book Antiqua" pitchFamily="18" charset="0"/>
              </a:rPr>
              <a:t>Thus the mercury at 4.2 K has entered a new state, which, owing to its particular electrical properties, can be called the state of </a:t>
            </a:r>
            <a:r>
              <a:rPr lang="en-US" altLang="en-US" sz="1900" i="1" dirty="0">
                <a:solidFill>
                  <a:schemeClr val="tx1"/>
                </a:solidFill>
                <a:latin typeface="Book Antiqua" pitchFamily="18" charset="0"/>
              </a:rPr>
              <a:t>superconductivity  </a:t>
            </a:r>
          </a:p>
          <a:p>
            <a:pPr>
              <a:spcBef>
                <a:spcPct val="50000"/>
              </a:spcBef>
            </a:pPr>
            <a:r>
              <a:rPr lang="en-US" altLang="en-US" sz="1900" u="sng" dirty="0" smtClean="0">
                <a:solidFill>
                  <a:schemeClr val="tx1"/>
                </a:solidFill>
                <a:latin typeface="Arial" pitchFamily="34" charset="0"/>
              </a:rPr>
              <a:t>Gilles Holst, H</a:t>
            </a:r>
            <a:r>
              <a:rPr lang="en-US" altLang="en-US" sz="1900" u="sng" dirty="0">
                <a:solidFill>
                  <a:schemeClr val="tx1"/>
                </a:solidFill>
                <a:latin typeface="Arial" pitchFamily="34" charset="0"/>
              </a:rPr>
              <a:t>. </a:t>
            </a:r>
            <a:r>
              <a:rPr lang="en-US" altLang="en-US" sz="1900" u="sng" dirty="0" err="1" smtClean="0">
                <a:solidFill>
                  <a:schemeClr val="tx1"/>
                </a:solidFill>
                <a:latin typeface="Arial" pitchFamily="34" charset="0"/>
              </a:rPr>
              <a:t>Kamerlingh-Onnes</a:t>
            </a:r>
            <a:r>
              <a:rPr lang="en-US" altLang="en-US" sz="1900" u="sng" dirty="0" smtClean="0">
                <a:solidFill>
                  <a:schemeClr val="tx1"/>
                </a:solidFill>
                <a:latin typeface="Arial" pitchFamily="34" charset="0"/>
              </a:rPr>
              <a:t> </a:t>
            </a:r>
            <a:r>
              <a:rPr lang="en-US" altLang="en-US" sz="1900" u="sng" dirty="0">
                <a:solidFill>
                  <a:schemeClr val="tx1"/>
                </a:solidFill>
                <a:latin typeface="Arial" pitchFamily="34" charset="0"/>
              </a:rPr>
              <a:t>(1911)</a:t>
            </a:r>
          </a:p>
        </p:txBody>
      </p:sp>
      <p:sp>
        <p:nvSpPr>
          <p:cNvPr id="9221" name="Rectangle 5"/>
          <p:cNvSpPr>
            <a:spLocks noGrp="1" noChangeArrowheads="1"/>
          </p:cNvSpPr>
          <p:nvPr>
            <p:ph type="title"/>
          </p:nvPr>
        </p:nvSpPr>
        <p:spPr/>
        <p:txBody>
          <a:bodyPr/>
          <a:lstStyle/>
          <a:p>
            <a:r>
              <a:rPr lang="en-US" altLang="en-US" smtClean="0"/>
              <a:t>1911</a:t>
            </a:r>
            <a:br>
              <a:rPr lang="en-US" altLang="en-US" smtClean="0"/>
            </a:br>
            <a:r>
              <a:rPr lang="en-US" altLang="en-US" smtClean="0"/>
              <a:t>A Big Surprise!</a:t>
            </a:r>
          </a:p>
        </p:txBody>
      </p:sp>
      <p:pic>
        <p:nvPicPr>
          <p:cNvPr id="22529"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1552875"/>
            <a:ext cx="2159681" cy="27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94148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057400" y="76200"/>
            <a:ext cx="5181600" cy="1143000"/>
          </a:xfrm>
        </p:spPr>
        <p:txBody>
          <a:bodyPr/>
          <a:lstStyle/>
          <a:p>
            <a:r>
              <a:rPr lang="en-US" altLang="en-US" dirty="0" smtClean="0"/>
              <a:t>Magnetic Properties</a:t>
            </a:r>
          </a:p>
        </p:txBody>
      </p:sp>
      <p:grpSp>
        <p:nvGrpSpPr>
          <p:cNvPr id="10243" name="Group 52"/>
          <p:cNvGrpSpPr>
            <a:grpSpLocks/>
          </p:cNvGrpSpPr>
          <p:nvPr/>
        </p:nvGrpSpPr>
        <p:grpSpPr bwMode="auto">
          <a:xfrm>
            <a:off x="685800" y="1905000"/>
            <a:ext cx="3657600" cy="3962400"/>
            <a:chOff x="432" y="1200"/>
            <a:chExt cx="2304" cy="2496"/>
          </a:xfrm>
        </p:grpSpPr>
        <p:grpSp>
          <p:nvGrpSpPr>
            <p:cNvPr id="10291" name="Group 17"/>
            <p:cNvGrpSpPr>
              <a:grpSpLocks/>
            </p:cNvGrpSpPr>
            <p:nvPr/>
          </p:nvGrpSpPr>
          <p:grpSpPr bwMode="auto">
            <a:xfrm>
              <a:off x="432" y="1353"/>
              <a:ext cx="2304" cy="2343"/>
              <a:chOff x="432" y="1257"/>
              <a:chExt cx="2304" cy="2343"/>
            </a:xfrm>
          </p:grpSpPr>
          <p:sp>
            <p:nvSpPr>
              <p:cNvPr id="10316" name="Line 3"/>
              <p:cNvSpPr>
                <a:spLocks noChangeShapeType="1"/>
              </p:cNvSpPr>
              <p:nvPr/>
            </p:nvSpPr>
            <p:spPr bwMode="auto">
              <a:xfrm flipH="1">
                <a:off x="1920" y="1449"/>
                <a:ext cx="62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17" name="Freeform 4"/>
              <p:cNvSpPr>
                <a:spLocks/>
              </p:cNvSpPr>
              <p:nvPr/>
            </p:nvSpPr>
            <p:spPr bwMode="auto">
              <a:xfrm>
                <a:off x="864" y="1449"/>
                <a:ext cx="1056" cy="1344"/>
              </a:xfrm>
              <a:custGeom>
                <a:avLst/>
                <a:gdLst>
                  <a:gd name="T0" fmla="*/ 0 w 624"/>
                  <a:gd name="T1" fmla="*/ 1344 h 816"/>
                  <a:gd name="T2" fmla="*/ 244 w 624"/>
                  <a:gd name="T3" fmla="*/ 1265 h 816"/>
                  <a:gd name="T4" fmla="*/ 487 w 624"/>
                  <a:gd name="T5" fmla="*/ 1107 h 816"/>
                  <a:gd name="T6" fmla="*/ 812 w 624"/>
                  <a:gd name="T7" fmla="*/ 712 h 816"/>
                  <a:gd name="T8" fmla="*/ 975 w 624"/>
                  <a:gd name="T9" fmla="*/ 316 h 816"/>
                  <a:gd name="T10" fmla="*/ 1056 w 624"/>
                  <a:gd name="T11" fmla="*/ 0 h 8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816">
                    <a:moveTo>
                      <a:pt x="0" y="816"/>
                    </a:moveTo>
                    <a:cubicBezTo>
                      <a:pt x="48" y="804"/>
                      <a:pt x="96" y="792"/>
                      <a:pt x="144" y="768"/>
                    </a:cubicBezTo>
                    <a:cubicBezTo>
                      <a:pt x="192" y="744"/>
                      <a:pt x="232" y="728"/>
                      <a:pt x="288" y="672"/>
                    </a:cubicBezTo>
                    <a:cubicBezTo>
                      <a:pt x="344" y="616"/>
                      <a:pt x="432" y="512"/>
                      <a:pt x="480" y="432"/>
                    </a:cubicBezTo>
                    <a:cubicBezTo>
                      <a:pt x="528" y="352"/>
                      <a:pt x="552" y="264"/>
                      <a:pt x="576" y="192"/>
                    </a:cubicBezTo>
                    <a:cubicBezTo>
                      <a:pt x="600" y="120"/>
                      <a:pt x="612" y="60"/>
                      <a:pt x="624" y="0"/>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18" name="Line 9"/>
              <p:cNvSpPr>
                <a:spLocks noChangeShapeType="1"/>
              </p:cNvSpPr>
              <p:nvPr/>
            </p:nvSpPr>
            <p:spPr bwMode="auto">
              <a:xfrm flipV="1">
                <a:off x="864" y="1449"/>
                <a:ext cx="9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19" name="Text Box 10"/>
              <p:cNvSpPr txBox="1">
                <a:spLocks noChangeArrowheads="1"/>
              </p:cNvSpPr>
              <p:nvPr/>
            </p:nvSpPr>
            <p:spPr bwMode="auto">
              <a:xfrm>
                <a:off x="642" y="1353"/>
                <a:ext cx="18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1600">
                    <a:solidFill>
                      <a:schemeClr val="tx1"/>
                    </a:solidFill>
                    <a:latin typeface="Arial" pitchFamily="34" charset="0"/>
                  </a:rPr>
                  <a:t>0</a:t>
                </a:r>
              </a:p>
            </p:txBody>
          </p:sp>
          <p:sp>
            <p:nvSpPr>
              <p:cNvPr id="10320" name="Text Box 11"/>
              <p:cNvSpPr txBox="1">
                <a:spLocks noChangeArrowheads="1"/>
              </p:cNvSpPr>
              <p:nvPr/>
            </p:nvSpPr>
            <p:spPr bwMode="auto">
              <a:xfrm>
                <a:off x="432" y="2649"/>
                <a:ext cx="447"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1800" dirty="0">
                    <a:solidFill>
                      <a:schemeClr val="tx1"/>
                    </a:solidFill>
                    <a:latin typeface="Arial" pitchFamily="34" charset="0"/>
                  </a:rPr>
                  <a:t>-</a:t>
                </a:r>
                <a:r>
                  <a:rPr lang="en-US" altLang="en-US" sz="1800" dirty="0" smtClean="0">
                    <a:solidFill>
                      <a:schemeClr val="tx1"/>
                    </a:solidFill>
                    <a:latin typeface="Arial" pitchFamily="34" charset="0"/>
                  </a:rPr>
                  <a:t>1/4</a:t>
                </a:r>
                <a:r>
                  <a:rPr lang="en-US" altLang="en-US" sz="1800" dirty="0" smtClean="0">
                    <a:solidFill>
                      <a:schemeClr val="tx1"/>
                    </a:solidFill>
                    <a:latin typeface="Arial" pitchFamily="34" charset="0"/>
                    <a:sym typeface="Symbol"/>
                  </a:rPr>
                  <a:t></a:t>
                </a:r>
                <a:endParaRPr lang="en-US" altLang="en-US" sz="1800" dirty="0">
                  <a:solidFill>
                    <a:schemeClr val="tx1"/>
                  </a:solidFill>
                  <a:latin typeface="Arial" pitchFamily="34" charset="0"/>
                </a:endParaRPr>
              </a:p>
            </p:txBody>
          </p:sp>
          <p:sp>
            <p:nvSpPr>
              <p:cNvPr id="10321" name="Text Box 12"/>
              <p:cNvSpPr txBox="1">
                <a:spLocks noChangeArrowheads="1"/>
              </p:cNvSpPr>
              <p:nvPr/>
            </p:nvSpPr>
            <p:spPr bwMode="auto">
              <a:xfrm>
                <a:off x="432" y="1890"/>
                <a:ext cx="239"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2800">
                    <a:solidFill>
                      <a:schemeClr val="tx1"/>
                    </a:solidFill>
                    <a:sym typeface="Symbol" pitchFamily="18" charset="2"/>
                  </a:rPr>
                  <a:t></a:t>
                </a:r>
                <a:endParaRPr lang="en-US" altLang="en-US" sz="2800">
                  <a:solidFill>
                    <a:schemeClr val="tx1"/>
                  </a:solidFill>
                </a:endParaRPr>
              </a:p>
            </p:txBody>
          </p:sp>
          <p:grpSp>
            <p:nvGrpSpPr>
              <p:cNvPr id="10322" name="Group 13"/>
              <p:cNvGrpSpPr>
                <a:grpSpLocks/>
              </p:cNvGrpSpPr>
              <p:nvPr/>
            </p:nvGrpSpPr>
            <p:grpSpPr bwMode="auto">
              <a:xfrm>
                <a:off x="864" y="1257"/>
                <a:ext cx="1872" cy="2343"/>
                <a:chOff x="864" y="1152"/>
                <a:chExt cx="1872" cy="2343"/>
              </a:xfrm>
            </p:grpSpPr>
            <p:sp>
              <p:nvSpPr>
                <p:cNvPr id="10323" name="Line 14"/>
                <p:cNvSpPr>
                  <a:spLocks noChangeShapeType="1"/>
                </p:cNvSpPr>
                <p:nvPr/>
              </p:nvSpPr>
              <p:spPr bwMode="auto">
                <a:xfrm flipV="1">
                  <a:off x="864" y="1152"/>
                  <a:ext cx="0" cy="1968"/>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4" name="Line 15"/>
                <p:cNvSpPr>
                  <a:spLocks noChangeShapeType="1"/>
                </p:cNvSpPr>
                <p:nvPr/>
              </p:nvSpPr>
              <p:spPr bwMode="auto">
                <a:xfrm>
                  <a:off x="864" y="3120"/>
                  <a:ext cx="1872"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25" name="Text Box 16"/>
                <p:cNvSpPr txBox="1">
                  <a:spLocks noChangeArrowheads="1"/>
                </p:cNvSpPr>
                <p:nvPr/>
              </p:nvSpPr>
              <p:spPr bwMode="auto">
                <a:xfrm>
                  <a:off x="1622" y="3168"/>
                  <a:ext cx="253"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2800">
                      <a:solidFill>
                        <a:schemeClr val="tx1"/>
                      </a:solidFill>
                      <a:latin typeface="Arial" pitchFamily="34" charset="0"/>
                    </a:rPr>
                    <a:t>T</a:t>
                  </a:r>
                </a:p>
              </p:txBody>
            </p:sp>
          </p:grpSp>
        </p:grpSp>
        <p:grpSp>
          <p:nvGrpSpPr>
            <p:cNvPr id="10292" name="Group 23"/>
            <p:cNvGrpSpPr>
              <a:grpSpLocks/>
            </p:cNvGrpSpPr>
            <p:nvPr/>
          </p:nvGrpSpPr>
          <p:grpSpPr bwMode="auto">
            <a:xfrm>
              <a:off x="1115" y="1946"/>
              <a:ext cx="272" cy="404"/>
              <a:chOff x="3504" y="1536"/>
              <a:chExt cx="486" cy="720"/>
            </a:xfrm>
          </p:grpSpPr>
          <p:sp>
            <p:nvSpPr>
              <p:cNvPr id="10312" name="Oval 18"/>
              <p:cNvSpPr>
                <a:spLocks noChangeArrowheads="1"/>
              </p:cNvSpPr>
              <p:nvPr/>
            </p:nvSpPr>
            <p:spPr bwMode="auto">
              <a:xfrm>
                <a:off x="3504" y="1536"/>
                <a:ext cx="480" cy="240"/>
              </a:xfrm>
              <a:prstGeom prst="ellipse">
                <a:avLst/>
              </a:prstGeom>
              <a:noFill/>
              <a:ln w="1905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10313" name="Oval 19"/>
              <p:cNvSpPr>
                <a:spLocks noChangeArrowheads="1"/>
              </p:cNvSpPr>
              <p:nvPr/>
            </p:nvSpPr>
            <p:spPr bwMode="auto">
              <a:xfrm>
                <a:off x="3504" y="2016"/>
                <a:ext cx="480" cy="240"/>
              </a:xfrm>
              <a:prstGeom prst="ellipse">
                <a:avLst/>
              </a:prstGeom>
              <a:noFill/>
              <a:ln w="1905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10314" name="Line 21"/>
              <p:cNvSpPr>
                <a:spLocks noChangeShapeType="1"/>
              </p:cNvSpPr>
              <p:nvPr/>
            </p:nvSpPr>
            <p:spPr bwMode="auto">
              <a:xfrm flipV="1">
                <a:off x="3510" y="1680"/>
                <a:ext cx="0" cy="432"/>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endParaRPr lang="en-US"/>
              </a:p>
            </p:txBody>
          </p:sp>
          <p:sp>
            <p:nvSpPr>
              <p:cNvPr id="10315" name="Line 22"/>
              <p:cNvSpPr>
                <a:spLocks noChangeShapeType="1"/>
              </p:cNvSpPr>
              <p:nvPr/>
            </p:nvSpPr>
            <p:spPr bwMode="auto">
              <a:xfrm flipV="1">
                <a:off x="3990" y="1686"/>
                <a:ext cx="0" cy="432"/>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endParaRPr lang="en-US"/>
              </a:p>
            </p:txBody>
          </p:sp>
        </p:grpSp>
        <p:grpSp>
          <p:nvGrpSpPr>
            <p:cNvPr id="10293" name="Group 37"/>
            <p:cNvGrpSpPr>
              <a:grpSpLocks/>
            </p:cNvGrpSpPr>
            <p:nvPr/>
          </p:nvGrpSpPr>
          <p:grpSpPr bwMode="auto">
            <a:xfrm>
              <a:off x="1056" y="1680"/>
              <a:ext cx="93" cy="912"/>
              <a:chOff x="3398" y="1062"/>
              <a:chExt cx="166" cy="1626"/>
            </a:xfrm>
          </p:grpSpPr>
          <p:sp>
            <p:nvSpPr>
              <p:cNvPr id="10307" name="Freeform 26"/>
              <p:cNvSpPr>
                <a:spLocks/>
              </p:cNvSpPr>
              <p:nvPr/>
            </p:nvSpPr>
            <p:spPr bwMode="auto">
              <a:xfrm flipV="1">
                <a:off x="3398" y="1296"/>
                <a:ext cx="160" cy="336"/>
              </a:xfrm>
              <a:custGeom>
                <a:avLst/>
                <a:gdLst>
                  <a:gd name="T0" fmla="*/ 16 w 160"/>
                  <a:gd name="T1" fmla="*/ 0 h 336"/>
                  <a:gd name="T2" fmla="*/ 16 w 160"/>
                  <a:gd name="T3" fmla="*/ 48 h 336"/>
                  <a:gd name="T4" fmla="*/ 112 w 160"/>
                  <a:gd name="T5" fmla="*/ 144 h 336"/>
                  <a:gd name="T6" fmla="*/ 160 w 160"/>
                  <a:gd name="T7" fmla="*/ 336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 h="336">
                    <a:moveTo>
                      <a:pt x="16" y="0"/>
                    </a:moveTo>
                    <a:cubicBezTo>
                      <a:pt x="8" y="12"/>
                      <a:pt x="0" y="24"/>
                      <a:pt x="16" y="48"/>
                    </a:cubicBezTo>
                    <a:cubicBezTo>
                      <a:pt x="32" y="72"/>
                      <a:pt x="88" y="96"/>
                      <a:pt x="112" y="144"/>
                    </a:cubicBezTo>
                    <a:cubicBezTo>
                      <a:pt x="136" y="192"/>
                      <a:pt x="152" y="304"/>
                      <a:pt x="160" y="336"/>
                    </a:cubicBezTo>
                  </a:path>
                </a:pathLst>
              </a:custGeom>
              <a:noFill/>
              <a:ln w="28575" cap="flat" cmpd="sng">
                <a:solidFill>
                  <a:srgbClr val="FF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endParaRPr lang="en-US"/>
              </a:p>
            </p:txBody>
          </p:sp>
          <p:sp>
            <p:nvSpPr>
              <p:cNvPr id="10308" name="Freeform 29"/>
              <p:cNvSpPr>
                <a:spLocks/>
              </p:cNvSpPr>
              <p:nvPr/>
            </p:nvSpPr>
            <p:spPr bwMode="auto">
              <a:xfrm>
                <a:off x="3402" y="2256"/>
                <a:ext cx="160" cy="336"/>
              </a:xfrm>
              <a:custGeom>
                <a:avLst/>
                <a:gdLst>
                  <a:gd name="T0" fmla="*/ 16 w 160"/>
                  <a:gd name="T1" fmla="*/ 0 h 336"/>
                  <a:gd name="T2" fmla="*/ 16 w 160"/>
                  <a:gd name="T3" fmla="*/ 48 h 336"/>
                  <a:gd name="T4" fmla="*/ 112 w 160"/>
                  <a:gd name="T5" fmla="*/ 144 h 336"/>
                  <a:gd name="T6" fmla="*/ 160 w 160"/>
                  <a:gd name="T7" fmla="*/ 336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 h="336">
                    <a:moveTo>
                      <a:pt x="16" y="0"/>
                    </a:moveTo>
                    <a:cubicBezTo>
                      <a:pt x="8" y="12"/>
                      <a:pt x="0" y="24"/>
                      <a:pt x="16" y="48"/>
                    </a:cubicBezTo>
                    <a:cubicBezTo>
                      <a:pt x="32" y="72"/>
                      <a:pt x="88" y="96"/>
                      <a:pt x="112" y="144"/>
                    </a:cubicBezTo>
                    <a:cubicBezTo>
                      <a:pt x="136" y="192"/>
                      <a:pt x="152" y="304"/>
                      <a:pt x="160" y="336"/>
                    </a:cubicBezTo>
                  </a:path>
                </a:pathLst>
              </a:custGeom>
              <a:noFill/>
              <a:ln w="28575" cap="flat" cmpd="sng">
                <a:solidFill>
                  <a:srgbClr val="FF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endParaRPr lang="en-US"/>
              </a:p>
            </p:txBody>
          </p:sp>
          <p:sp>
            <p:nvSpPr>
              <p:cNvPr id="10309" name="Line 31"/>
              <p:cNvSpPr>
                <a:spLocks noChangeShapeType="1"/>
              </p:cNvSpPr>
              <p:nvPr/>
            </p:nvSpPr>
            <p:spPr bwMode="auto">
              <a:xfrm>
                <a:off x="3408" y="1632"/>
                <a:ext cx="0" cy="624"/>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endParaRPr lang="en-US"/>
              </a:p>
            </p:txBody>
          </p:sp>
          <p:sp>
            <p:nvSpPr>
              <p:cNvPr id="10310" name="Line 32"/>
              <p:cNvSpPr>
                <a:spLocks noChangeShapeType="1"/>
              </p:cNvSpPr>
              <p:nvPr/>
            </p:nvSpPr>
            <p:spPr bwMode="auto">
              <a:xfrm>
                <a:off x="3564" y="2592"/>
                <a:ext cx="0" cy="96"/>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endParaRPr lang="en-US"/>
              </a:p>
            </p:txBody>
          </p:sp>
          <p:sp>
            <p:nvSpPr>
              <p:cNvPr id="10311" name="Line 36"/>
              <p:cNvSpPr>
                <a:spLocks noChangeShapeType="1"/>
              </p:cNvSpPr>
              <p:nvPr/>
            </p:nvSpPr>
            <p:spPr bwMode="auto">
              <a:xfrm flipV="1">
                <a:off x="3552" y="1062"/>
                <a:ext cx="0" cy="24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endParaRPr lang="en-US"/>
              </a:p>
            </p:txBody>
          </p:sp>
        </p:grpSp>
        <p:grpSp>
          <p:nvGrpSpPr>
            <p:cNvPr id="10294" name="Group 38"/>
            <p:cNvGrpSpPr>
              <a:grpSpLocks/>
            </p:cNvGrpSpPr>
            <p:nvPr/>
          </p:nvGrpSpPr>
          <p:grpSpPr bwMode="auto">
            <a:xfrm rot="10800000" flipV="1">
              <a:off x="1357" y="1680"/>
              <a:ext cx="93" cy="912"/>
              <a:chOff x="3398" y="1062"/>
              <a:chExt cx="166" cy="1626"/>
            </a:xfrm>
          </p:grpSpPr>
          <p:sp>
            <p:nvSpPr>
              <p:cNvPr id="10302" name="Freeform 39"/>
              <p:cNvSpPr>
                <a:spLocks/>
              </p:cNvSpPr>
              <p:nvPr/>
            </p:nvSpPr>
            <p:spPr bwMode="auto">
              <a:xfrm flipV="1">
                <a:off x="3398" y="1296"/>
                <a:ext cx="160" cy="336"/>
              </a:xfrm>
              <a:custGeom>
                <a:avLst/>
                <a:gdLst>
                  <a:gd name="T0" fmla="*/ 16 w 160"/>
                  <a:gd name="T1" fmla="*/ 0 h 336"/>
                  <a:gd name="T2" fmla="*/ 16 w 160"/>
                  <a:gd name="T3" fmla="*/ 48 h 336"/>
                  <a:gd name="T4" fmla="*/ 112 w 160"/>
                  <a:gd name="T5" fmla="*/ 144 h 336"/>
                  <a:gd name="T6" fmla="*/ 160 w 160"/>
                  <a:gd name="T7" fmla="*/ 336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 h="336">
                    <a:moveTo>
                      <a:pt x="16" y="0"/>
                    </a:moveTo>
                    <a:cubicBezTo>
                      <a:pt x="8" y="12"/>
                      <a:pt x="0" y="24"/>
                      <a:pt x="16" y="48"/>
                    </a:cubicBezTo>
                    <a:cubicBezTo>
                      <a:pt x="32" y="72"/>
                      <a:pt x="88" y="96"/>
                      <a:pt x="112" y="144"/>
                    </a:cubicBezTo>
                    <a:cubicBezTo>
                      <a:pt x="136" y="192"/>
                      <a:pt x="152" y="304"/>
                      <a:pt x="160" y="336"/>
                    </a:cubicBezTo>
                  </a:path>
                </a:pathLst>
              </a:custGeom>
              <a:noFill/>
              <a:ln w="28575" cap="flat" cmpd="sng">
                <a:solidFill>
                  <a:srgbClr val="FF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endParaRPr lang="en-US"/>
              </a:p>
            </p:txBody>
          </p:sp>
          <p:sp>
            <p:nvSpPr>
              <p:cNvPr id="10303" name="Freeform 40"/>
              <p:cNvSpPr>
                <a:spLocks/>
              </p:cNvSpPr>
              <p:nvPr/>
            </p:nvSpPr>
            <p:spPr bwMode="auto">
              <a:xfrm>
                <a:off x="3402" y="2256"/>
                <a:ext cx="160" cy="336"/>
              </a:xfrm>
              <a:custGeom>
                <a:avLst/>
                <a:gdLst>
                  <a:gd name="T0" fmla="*/ 16 w 160"/>
                  <a:gd name="T1" fmla="*/ 0 h 336"/>
                  <a:gd name="T2" fmla="*/ 16 w 160"/>
                  <a:gd name="T3" fmla="*/ 48 h 336"/>
                  <a:gd name="T4" fmla="*/ 112 w 160"/>
                  <a:gd name="T5" fmla="*/ 144 h 336"/>
                  <a:gd name="T6" fmla="*/ 160 w 160"/>
                  <a:gd name="T7" fmla="*/ 336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 h="336">
                    <a:moveTo>
                      <a:pt x="16" y="0"/>
                    </a:moveTo>
                    <a:cubicBezTo>
                      <a:pt x="8" y="12"/>
                      <a:pt x="0" y="24"/>
                      <a:pt x="16" y="48"/>
                    </a:cubicBezTo>
                    <a:cubicBezTo>
                      <a:pt x="32" y="72"/>
                      <a:pt x="88" y="96"/>
                      <a:pt x="112" y="144"/>
                    </a:cubicBezTo>
                    <a:cubicBezTo>
                      <a:pt x="136" y="192"/>
                      <a:pt x="152" y="304"/>
                      <a:pt x="160" y="336"/>
                    </a:cubicBezTo>
                  </a:path>
                </a:pathLst>
              </a:custGeom>
              <a:noFill/>
              <a:ln w="28575" cap="flat" cmpd="sng">
                <a:solidFill>
                  <a:srgbClr val="FF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endParaRPr lang="en-US"/>
              </a:p>
            </p:txBody>
          </p:sp>
          <p:sp>
            <p:nvSpPr>
              <p:cNvPr id="10304" name="Line 41"/>
              <p:cNvSpPr>
                <a:spLocks noChangeShapeType="1"/>
              </p:cNvSpPr>
              <p:nvPr/>
            </p:nvSpPr>
            <p:spPr bwMode="auto">
              <a:xfrm>
                <a:off x="3408" y="1632"/>
                <a:ext cx="0" cy="624"/>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endParaRPr lang="en-US"/>
              </a:p>
            </p:txBody>
          </p:sp>
          <p:sp>
            <p:nvSpPr>
              <p:cNvPr id="10305" name="Line 42"/>
              <p:cNvSpPr>
                <a:spLocks noChangeShapeType="1"/>
              </p:cNvSpPr>
              <p:nvPr/>
            </p:nvSpPr>
            <p:spPr bwMode="auto">
              <a:xfrm>
                <a:off x="3564" y="2592"/>
                <a:ext cx="0" cy="96"/>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endParaRPr lang="en-US"/>
              </a:p>
            </p:txBody>
          </p:sp>
          <p:sp>
            <p:nvSpPr>
              <p:cNvPr id="10306" name="Line 43"/>
              <p:cNvSpPr>
                <a:spLocks noChangeShapeType="1"/>
              </p:cNvSpPr>
              <p:nvPr/>
            </p:nvSpPr>
            <p:spPr bwMode="auto">
              <a:xfrm flipV="1">
                <a:off x="3552" y="1062"/>
                <a:ext cx="0" cy="24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endParaRPr lang="en-US"/>
              </a:p>
            </p:txBody>
          </p:sp>
        </p:grpSp>
        <p:grpSp>
          <p:nvGrpSpPr>
            <p:cNvPr id="10295" name="Group 45"/>
            <p:cNvGrpSpPr>
              <a:grpSpLocks/>
            </p:cNvGrpSpPr>
            <p:nvPr/>
          </p:nvGrpSpPr>
          <p:grpSpPr bwMode="auto">
            <a:xfrm>
              <a:off x="2064" y="1920"/>
              <a:ext cx="272" cy="404"/>
              <a:chOff x="3504" y="1536"/>
              <a:chExt cx="486" cy="720"/>
            </a:xfrm>
          </p:grpSpPr>
          <p:sp>
            <p:nvSpPr>
              <p:cNvPr id="10298" name="Oval 46"/>
              <p:cNvSpPr>
                <a:spLocks noChangeArrowheads="1"/>
              </p:cNvSpPr>
              <p:nvPr/>
            </p:nvSpPr>
            <p:spPr bwMode="auto">
              <a:xfrm>
                <a:off x="3504" y="1536"/>
                <a:ext cx="480" cy="240"/>
              </a:xfrm>
              <a:prstGeom prst="ellipse">
                <a:avLst/>
              </a:prstGeom>
              <a:noFill/>
              <a:ln w="1905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10299" name="Oval 47"/>
              <p:cNvSpPr>
                <a:spLocks noChangeArrowheads="1"/>
              </p:cNvSpPr>
              <p:nvPr/>
            </p:nvSpPr>
            <p:spPr bwMode="auto">
              <a:xfrm>
                <a:off x="3504" y="2016"/>
                <a:ext cx="480" cy="240"/>
              </a:xfrm>
              <a:prstGeom prst="ellipse">
                <a:avLst/>
              </a:prstGeom>
              <a:noFill/>
              <a:ln w="1905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10300" name="Line 48"/>
              <p:cNvSpPr>
                <a:spLocks noChangeShapeType="1"/>
              </p:cNvSpPr>
              <p:nvPr/>
            </p:nvSpPr>
            <p:spPr bwMode="auto">
              <a:xfrm flipV="1">
                <a:off x="3510" y="1680"/>
                <a:ext cx="0" cy="432"/>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endParaRPr lang="en-US"/>
              </a:p>
            </p:txBody>
          </p:sp>
          <p:sp>
            <p:nvSpPr>
              <p:cNvPr id="10301" name="Line 49"/>
              <p:cNvSpPr>
                <a:spLocks noChangeShapeType="1"/>
              </p:cNvSpPr>
              <p:nvPr/>
            </p:nvSpPr>
            <p:spPr bwMode="auto">
              <a:xfrm flipV="1">
                <a:off x="3990" y="1686"/>
                <a:ext cx="0" cy="432"/>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endParaRPr lang="en-US"/>
              </a:p>
            </p:txBody>
          </p:sp>
        </p:grpSp>
        <p:sp>
          <p:nvSpPr>
            <p:cNvPr id="10296" name="Text Box 50"/>
            <p:cNvSpPr txBox="1">
              <a:spLocks noChangeArrowheads="1"/>
            </p:cNvSpPr>
            <p:nvPr/>
          </p:nvSpPr>
          <p:spPr bwMode="auto">
            <a:xfrm>
              <a:off x="2016" y="1200"/>
              <a:ext cx="438"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2000">
                  <a:solidFill>
                    <a:schemeClr val="tx1"/>
                  </a:solidFill>
                  <a:latin typeface="Comic Sans MS" pitchFamily="66" charset="0"/>
                </a:rPr>
                <a:t>H off</a:t>
              </a:r>
            </a:p>
          </p:txBody>
        </p:sp>
        <p:sp>
          <p:nvSpPr>
            <p:cNvPr id="10297" name="Text Box 51"/>
            <p:cNvSpPr txBox="1">
              <a:spLocks noChangeArrowheads="1"/>
            </p:cNvSpPr>
            <p:nvPr/>
          </p:nvSpPr>
          <p:spPr bwMode="auto">
            <a:xfrm>
              <a:off x="1122" y="1224"/>
              <a:ext cx="360"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2000">
                  <a:solidFill>
                    <a:srgbClr val="FF0000"/>
                  </a:solidFill>
                  <a:latin typeface="Comic Sans MS" pitchFamily="66" charset="0"/>
                </a:rPr>
                <a:t>H on</a:t>
              </a:r>
            </a:p>
          </p:txBody>
        </p:sp>
      </p:grpSp>
      <p:sp>
        <p:nvSpPr>
          <p:cNvPr id="10247" name="Text Box 97"/>
          <p:cNvSpPr txBox="1">
            <a:spLocks noChangeArrowheads="1"/>
          </p:cNvSpPr>
          <p:nvPr/>
        </p:nvSpPr>
        <p:spPr bwMode="auto">
          <a:xfrm>
            <a:off x="1520825" y="5930900"/>
            <a:ext cx="2593975"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2000" dirty="0">
                <a:solidFill>
                  <a:schemeClr val="tx1"/>
                </a:solidFill>
                <a:latin typeface="Comic Sans MS" pitchFamily="66" charset="0"/>
              </a:rPr>
              <a:t>Expected (Lenz’ Law)</a:t>
            </a:r>
          </a:p>
        </p:txBody>
      </p:sp>
      <p:grpSp>
        <p:nvGrpSpPr>
          <p:cNvPr id="3" name="Group 2"/>
          <p:cNvGrpSpPr/>
          <p:nvPr/>
        </p:nvGrpSpPr>
        <p:grpSpPr>
          <a:xfrm>
            <a:off x="4419600" y="1905000"/>
            <a:ext cx="4240213" cy="4324350"/>
            <a:chOff x="4419600" y="1905000"/>
            <a:chExt cx="4240213" cy="4324350"/>
          </a:xfrm>
        </p:grpSpPr>
        <p:grpSp>
          <p:nvGrpSpPr>
            <p:cNvPr id="10245" name="Group 92"/>
            <p:cNvGrpSpPr>
              <a:grpSpLocks/>
            </p:cNvGrpSpPr>
            <p:nvPr/>
          </p:nvGrpSpPr>
          <p:grpSpPr bwMode="auto">
            <a:xfrm>
              <a:off x="7153275" y="2733675"/>
              <a:ext cx="0" cy="1476375"/>
              <a:chOff x="4512" y="1680"/>
              <a:chExt cx="0" cy="930"/>
            </a:xfrm>
          </p:grpSpPr>
          <p:sp>
            <p:nvSpPr>
              <p:cNvPr id="10253" name="Line 89"/>
              <p:cNvSpPr>
                <a:spLocks noChangeShapeType="1"/>
              </p:cNvSpPr>
              <p:nvPr/>
            </p:nvSpPr>
            <p:spPr bwMode="auto">
              <a:xfrm flipV="1">
                <a:off x="4512" y="1920"/>
                <a:ext cx="0" cy="288"/>
              </a:xfrm>
              <a:prstGeom prst="line">
                <a:avLst/>
              </a:prstGeom>
              <a:noFill/>
              <a:ln w="28575">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endParaRPr lang="en-US"/>
              </a:p>
            </p:txBody>
          </p:sp>
          <p:sp>
            <p:nvSpPr>
              <p:cNvPr id="10254" name="Line 90"/>
              <p:cNvSpPr>
                <a:spLocks noChangeShapeType="1"/>
              </p:cNvSpPr>
              <p:nvPr/>
            </p:nvSpPr>
            <p:spPr bwMode="auto">
              <a:xfrm flipV="1">
                <a:off x="4512" y="2274"/>
                <a:ext cx="0" cy="336"/>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endParaRPr lang="en-US"/>
              </a:p>
            </p:txBody>
          </p:sp>
          <p:sp>
            <p:nvSpPr>
              <p:cNvPr id="10255" name="Line 91"/>
              <p:cNvSpPr>
                <a:spLocks noChangeShapeType="1"/>
              </p:cNvSpPr>
              <p:nvPr/>
            </p:nvSpPr>
            <p:spPr bwMode="auto">
              <a:xfrm flipV="1">
                <a:off x="4512" y="1680"/>
                <a:ext cx="0" cy="24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endParaRPr lang="en-US"/>
              </a:p>
            </p:txBody>
          </p:sp>
        </p:grpSp>
        <p:grpSp>
          <p:nvGrpSpPr>
            <p:cNvPr id="10246" name="Group 93"/>
            <p:cNvGrpSpPr>
              <a:grpSpLocks/>
            </p:cNvGrpSpPr>
            <p:nvPr/>
          </p:nvGrpSpPr>
          <p:grpSpPr bwMode="auto">
            <a:xfrm>
              <a:off x="7315200" y="2733675"/>
              <a:ext cx="0" cy="1476375"/>
              <a:chOff x="4512" y="1680"/>
              <a:chExt cx="0" cy="930"/>
            </a:xfrm>
          </p:grpSpPr>
          <p:sp>
            <p:nvSpPr>
              <p:cNvPr id="10250" name="Line 94"/>
              <p:cNvSpPr>
                <a:spLocks noChangeShapeType="1"/>
              </p:cNvSpPr>
              <p:nvPr/>
            </p:nvSpPr>
            <p:spPr bwMode="auto">
              <a:xfrm flipV="1">
                <a:off x="4512" y="1920"/>
                <a:ext cx="0" cy="288"/>
              </a:xfrm>
              <a:prstGeom prst="line">
                <a:avLst/>
              </a:prstGeom>
              <a:noFill/>
              <a:ln w="28575">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endParaRPr lang="en-US"/>
              </a:p>
            </p:txBody>
          </p:sp>
          <p:sp>
            <p:nvSpPr>
              <p:cNvPr id="10251" name="Line 95"/>
              <p:cNvSpPr>
                <a:spLocks noChangeShapeType="1"/>
              </p:cNvSpPr>
              <p:nvPr/>
            </p:nvSpPr>
            <p:spPr bwMode="auto">
              <a:xfrm flipV="1">
                <a:off x="4512" y="2274"/>
                <a:ext cx="0" cy="336"/>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endParaRPr lang="en-US"/>
              </a:p>
            </p:txBody>
          </p:sp>
          <p:sp>
            <p:nvSpPr>
              <p:cNvPr id="10252" name="Line 96"/>
              <p:cNvSpPr>
                <a:spLocks noChangeShapeType="1"/>
              </p:cNvSpPr>
              <p:nvPr/>
            </p:nvSpPr>
            <p:spPr bwMode="auto">
              <a:xfrm flipV="1">
                <a:off x="4512" y="1680"/>
                <a:ext cx="0" cy="24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endParaRPr lang="en-US"/>
              </a:p>
            </p:txBody>
          </p:sp>
        </p:grpSp>
        <p:grpSp>
          <p:nvGrpSpPr>
            <p:cNvPr id="2" name="Group 1"/>
            <p:cNvGrpSpPr/>
            <p:nvPr/>
          </p:nvGrpSpPr>
          <p:grpSpPr>
            <a:xfrm>
              <a:off x="4419600" y="1905000"/>
              <a:ext cx="4240213" cy="4324350"/>
              <a:chOff x="4419600" y="1905000"/>
              <a:chExt cx="4240213" cy="4324350"/>
            </a:xfrm>
          </p:grpSpPr>
          <p:grpSp>
            <p:nvGrpSpPr>
              <p:cNvPr id="10244" name="Group 53"/>
              <p:cNvGrpSpPr>
                <a:grpSpLocks/>
              </p:cNvGrpSpPr>
              <p:nvPr/>
            </p:nvGrpSpPr>
            <p:grpSpPr bwMode="auto">
              <a:xfrm>
                <a:off x="4419600" y="1905000"/>
                <a:ext cx="3657600" cy="3962400"/>
                <a:chOff x="432" y="1200"/>
                <a:chExt cx="2304" cy="2496"/>
              </a:xfrm>
            </p:grpSpPr>
            <p:grpSp>
              <p:nvGrpSpPr>
                <p:cNvPr id="10256" name="Group 54"/>
                <p:cNvGrpSpPr>
                  <a:grpSpLocks/>
                </p:cNvGrpSpPr>
                <p:nvPr/>
              </p:nvGrpSpPr>
              <p:grpSpPr bwMode="auto">
                <a:xfrm>
                  <a:off x="432" y="1353"/>
                  <a:ext cx="2304" cy="2343"/>
                  <a:chOff x="432" y="1257"/>
                  <a:chExt cx="2304" cy="2343"/>
                </a:xfrm>
              </p:grpSpPr>
              <p:sp>
                <p:nvSpPr>
                  <p:cNvPr id="10281" name="Line 55"/>
                  <p:cNvSpPr>
                    <a:spLocks noChangeShapeType="1"/>
                  </p:cNvSpPr>
                  <p:nvPr/>
                </p:nvSpPr>
                <p:spPr bwMode="auto">
                  <a:xfrm flipH="1">
                    <a:off x="1920" y="1449"/>
                    <a:ext cx="62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2" name="Freeform 56"/>
                  <p:cNvSpPr>
                    <a:spLocks/>
                  </p:cNvSpPr>
                  <p:nvPr/>
                </p:nvSpPr>
                <p:spPr bwMode="auto">
                  <a:xfrm>
                    <a:off x="864" y="1449"/>
                    <a:ext cx="1056" cy="1344"/>
                  </a:xfrm>
                  <a:custGeom>
                    <a:avLst/>
                    <a:gdLst>
                      <a:gd name="T0" fmla="*/ 0 w 624"/>
                      <a:gd name="T1" fmla="*/ 1344 h 816"/>
                      <a:gd name="T2" fmla="*/ 244 w 624"/>
                      <a:gd name="T3" fmla="*/ 1265 h 816"/>
                      <a:gd name="T4" fmla="*/ 487 w 624"/>
                      <a:gd name="T5" fmla="*/ 1107 h 816"/>
                      <a:gd name="T6" fmla="*/ 812 w 624"/>
                      <a:gd name="T7" fmla="*/ 712 h 816"/>
                      <a:gd name="T8" fmla="*/ 975 w 624"/>
                      <a:gd name="T9" fmla="*/ 316 h 816"/>
                      <a:gd name="T10" fmla="*/ 1056 w 624"/>
                      <a:gd name="T11" fmla="*/ 0 h 8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816">
                        <a:moveTo>
                          <a:pt x="0" y="816"/>
                        </a:moveTo>
                        <a:cubicBezTo>
                          <a:pt x="48" y="804"/>
                          <a:pt x="96" y="792"/>
                          <a:pt x="144" y="768"/>
                        </a:cubicBezTo>
                        <a:cubicBezTo>
                          <a:pt x="192" y="744"/>
                          <a:pt x="232" y="728"/>
                          <a:pt x="288" y="672"/>
                        </a:cubicBezTo>
                        <a:cubicBezTo>
                          <a:pt x="344" y="616"/>
                          <a:pt x="432" y="512"/>
                          <a:pt x="480" y="432"/>
                        </a:cubicBezTo>
                        <a:cubicBezTo>
                          <a:pt x="528" y="352"/>
                          <a:pt x="552" y="264"/>
                          <a:pt x="576" y="192"/>
                        </a:cubicBezTo>
                        <a:cubicBezTo>
                          <a:pt x="600" y="120"/>
                          <a:pt x="612" y="60"/>
                          <a:pt x="624" y="0"/>
                        </a:cubicBezTo>
                      </a:path>
                    </a:pathLst>
                  </a:custGeom>
                  <a:noFill/>
                  <a:ln w="190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3" name="Line 57"/>
                  <p:cNvSpPr>
                    <a:spLocks noChangeShapeType="1"/>
                  </p:cNvSpPr>
                  <p:nvPr/>
                </p:nvSpPr>
                <p:spPr bwMode="auto">
                  <a:xfrm flipV="1">
                    <a:off x="864" y="1449"/>
                    <a:ext cx="9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4" name="Text Box 58"/>
                  <p:cNvSpPr txBox="1">
                    <a:spLocks noChangeArrowheads="1"/>
                  </p:cNvSpPr>
                  <p:nvPr/>
                </p:nvSpPr>
                <p:spPr bwMode="auto">
                  <a:xfrm>
                    <a:off x="642" y="1353"/>
                    <a:ext cx="18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1600">
                        <a:solidFill>
                          <a:schemeClr val="tx1"/>
                        </a:solidFill>
                        <a:latin typeface="Arial" pitchFamily="34" charset="0"/>
                      </a:rPr>
                      <a:t>0</a:t>
                    </a:r>
                  </a:p>
                </p:txBody>
              </p:sp>
              <p:sp>
                <p:nvSpPr>
                  <p:cNvPr id="10285" name="Text Box 59"/>
                  <p:cNvSpPr txBox="1">
                    <a:spLocks noChangeArrowheads="1"/>
                  </p:cNvSpPr>
                  <p:nvPr/>
                </p:nvSpPr>
                <p:spPr bwMode="auto">
                  <a:xfrm>
                    <a:off x="432" y="2649"/>
                    <a:ext cx="447"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1800" dirty="0">
                        <a:solidFill>
                          <a:schemeClr val="tx1"/>
                        </a:solidFill>
                        <a:latin typeface="Arial" pitchFamily="34" charset="0"/>
                      </a:rPr>
                      <a:t>-</a:t>
                    </a:r>
                    <a:r>
                      <a:rPr lang="en-US" altLang="en-US" sz="1800" dirty="0" smtClean="0">
                        <a:solidFill>
                          <a:schemeClr val="tx1"/>
                        </a:solidFill>
                        <a:latin typeface="Arial" pitchFamily="34" charset="0"/>
                      </a:rPr>
                      <a:t>1/4</a:t>
                    </a:r>
                    <a:r>
                      <a:rPr lang="en-US" altLang="en-US" sz="1800" dirty="0" smtClean="0">
                        <a:solidFill>
                          <a:schemeClr val="tx1"/>
                        </a:solidFill>
                        <a:latin typeface="Arial" pitchFamily="34" charset="0"/>
                        <a:sym typeface="Symbol"/>
                      </a:rPr>
                      <a:t></a:t>
                    </a:r>
                    <a:endParaRPr lang="en-US" altLang="en-US" sz="1800" dirty="0">
                      <a:solidFill>
                        <a:schemeClr val="tx1"/>
                      </a:solidFill>
                      <a:latin typeface="Arial" pitchFamily="34" charset="0"/>
                    </a:endParaRPr>
                  </a:p>
                </p:txBody>
              </p:sp>
              <p:sp>
                <p:nvSpPr>
                  <p:cNvPr id="10286" name="Text Box 60"/>
                  <p:cNvSpPr txBox="1">
                    <a:spLocks noChangeArrowheads="1"/>
                  </p:cNvSpPr>
                  <p:nvPr/>
                </p:nvSpPr>
                <p:spPr bwMode="auto">
                  <a:xfrm>
                    <a:off x="432" y="1890"/>
                    <a:ext cx="239"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2800">
                        <a:solidFill>
                          <a:schemeClr val="tx1"/>
                        </a:solidFill>
                        <a:sym typeface="Symbol" pitchFamily="18" charset="2"/>
                      </a:rPr>
                      <a:t></a:t>
                    </a:r>
                    <a:endParaRPr lang="en-US" altLang="en-US" sz="2800">
                      <a:solidFill>
                        <a:schemeClr val="tx1"/>
                      </a:solidFill>
                    </a:endParaRPr>
                  </a:p>
                </p:txBody>
              </p:sp>
              <p:grpSp>
                <p:nvGrpSpPr>
                  <p:cNvPr id="10287" name="Group 61"/>
                  <p:cNvGrpSpPr>
                    <a:grpSpLocks/>
                  </p:cNvGrpSpPr>
                  <p:nvPr/>
                </p:nvGrpSpPr>
                <p:grpSpPr bwMode="auto">
                  <a:xfrm>
                    <a:off x="864" y="1257"/>
                    <a:ext cx="1872" cy="2343"/>
                    <a:chOff x="864" y="1152"/>
                    <a:chExt cx="1872" cy="2343"/>
                  </a:xfrm>
                </p:grpSpPr>
                <p:sp>
                  <p:nvSpPr>
                    <p:cNvPr id="10288" name="Line 62"/>
                    <p:cNvSpPr>
                      <a:spLocks noChangeShapeType="1"/>
                    </p:cNvSpPr>
                    <p:nvPr/>
                  </p:nvSpPr>
                  <p:spPr bwMode="auto">
                    <a:xfrm flipV="1">
                      <a:off x="864" y="1152"/>
                      <a:ext cx="0" cy="1968"/>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89" name="Line 63"/>
                    <p:cNvSpPr>
                      <a:spLocks noChangeShapeType="1"/>
                    </p:cNvSpPr>
                    <p:nvPr/>
                  </p:nvSpPr>
                  <p:spPr bwMode="auto">
                    <a:xfrm>
                      <a:off x="864" y="3120"/>
                      <a:ext cx="1872"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90" name="Text Box 64"/>
                    <p:cNvSpPr txBox="1">
                      <a:spLocks noChangeArrowheads="1"/>
                    </p:cNvSpPr>
                    <p:nvPr/>
                  </p:nvSpPr>
                  <p:spPr bwMode="auto">
                    <a:xfrm>
                      <a:off x="1622" y="3168"/>
                      <a:ext cx="253"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2800">
                          <a:solidFill>
                            <a:schemeClr val="tx1"/>
                          </a:solidFill>
                          <a:latin typeface="Arial" pitchFamily="34" charset="0"/>
                        </a:rPr>
                        <a:t>T</a:t>
                      </a:r>
                    </a:p>
                  </p:txBody>
                </p:sp>
              </p:grpSp>
            </p:grpSp>
            <p:grpSp>
              <p:nvGrpSpPr>
                <p:cNvPr id="10257" name="Group 65"/>
                <p:cNvGrpSpPr>
                  <a:grpSpLocks/>
                </p:cNvGrpSpPr>
                <p:nvPr/>
              </p:nvGrpSpPr>
              <p:grpSpPr bwMode="auto">
                <a:xfrm>
                  <a:off x="1115" y="1946"/>
                  <a:ext cx="272" cy="404"/>
                  <a:chOff x="3504" y="1536"/>
                  <a:chExt cx="486" cy="720"/>
                </a:xfrm>
              </p:grpSpPr>
              <p:sp>
                <p:nvSpPr>
                  <p:cNvPr id="10277" name="Oval 66"/>
                  <p:cNvSpPr>
                    <a:spLocks noChangeArrowheads="1"/>
                  </p:cNvSpPr>
                  <p:nvPr/>
                </p:nvSpPr>
                <p:spPr bwMode="auto">
                  <a:xfrm>
                    <a:off x="3504" y="1536"/>
                    <a:ext cx="480" cy="240"/>
                  </a:xfrm>
                  <a:prstGeom prst="ellipse">
                    <a:avLst/>
                  </a:prstGeom>
                  <a:noFill/>
                  <a:ln w="1905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10278" name="Oval 67"/>
                  <p:cNvSpPr>
                    <a:spLocks noChangeArrowheads="1"/>
                  </p:cNvSpPr>
                  <p:nvPr/>
                </p:nvSpPr>
                <p:spPr bwMode="auto">
                  <a:xfrm>
                    <a:off x="3504" y="2016"/>
                    <a:ext cx="480" cy="240"/>
                  </a:xfrm>
                  <a:prstGeom prst="ellipse">
                    <a:avLst/>
                  </a:prstGeom>
                  <a:noFill/>
                  <a:ln w="1905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10279" name="Line 68"/>
                  <p:cNvSpPr>
                    <a:spLocks noChangeShapeType="1"/>
                  </p:cNvSpPr>
                  <p:nvPr/>
                </p:nvSpPr>
                <p:spPr bwMode="auto">
                  <a:xfrm flipV="1">
                    <a:off x="3510" y="1680"/>
                    <a:ext cx="0" cy="432"/>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endParaRPr lang="en-US"/>
                  </a:p>
                </p:txBody>
              </p:sp>
              <p:sp>
                <p:nvSpPr>
                  <p:cNvPr id="10280" name="Line 69"/>
                  <p:cNvSpPr>
                    <a:spLocks noChangeShapeType="1"/>
                  </p:cNvSpPr>
                  <p:nvPr/>
                </p:nvSpPr>
                <p:spPr bwMode="auto">
                  <a:xfrm flipV="1">
                    <a:off x="3990" y="1686"/>
                    <a:ext cx="0" cy="432"/>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endParaRPr lang="en-US"/>
                  </a:p>
                </p:txBody>
              </p:sp>
            </p:grpSp>
            <p:grpSp>
              <p:nvGrpSpPr>
                <p:cNvPr id="10258" name="Group 70"/>
                <p:cNvGrpSpPr>
                  <a:grpSpLocks/>
                </p:cNvGrpSpPr>
                <p:nvPr/>
              </p:nvGrpSpPr>
              <p:grpSpPr bwMode="auto">
                <a:xfrm>
                  <a:off x="1056" y="1680"/>
                  <a:ext cx="93" cy="912"/>
                  <a:chOff x="3398" y="1062"/>
                  <a:chExt cx="166" cy="1626"/>
                </a:xfrm>
              </p:grpSpPr>
              <p:sp>
                <p:nvSpPr>
                  <p:cNvPr id="10272" name="Freeform 71"/>
                  <p:cNvSpPr>
                    <a:spLocks/>
                  </p:cNvSpPr>
                  <p:nvPr/>
                </p:nvSpPr>
                <p:spPr bwMode="auto">
                  <a:xfrm flipV="1">
                    <a:off x="3398" y="1296"/>
                    <a:ext cx="160" cy="336"/>
                  </a:xfrm>
                  <a:custGeom>
                    <a:avLst/>
                    <a:gdLst>
                      <a:gd name="T0" fmla="*/ 16 w 160"/>
                      <a:gd name="T1" fmla="*/ 0 h 336"/>
                      <a:gd name="T2" fmla="*/ 16 w 160"/>
                      <a:gd name="T3" fmla="*/ 48 h 336"/>
                      <a:gd name="T4" fmla="*/ 112 w 160"/>
                      <a:gd name="T5" fmla="*/ 144 h 336"/>
                      <a:gd name="T6" fmla="*/ 160 w 160"/>
                      <a:gd name="T7" fmla="*/ 336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 h="336">
                        <a:moveTo>
                          <a:pt x="16" y="0"/>
                        </a:moveTo>
                        <a:cubicBezTo>
                          <a:pt x="8" y="12"/>
                          <a:pt x="0" y="24"/>
                          <a:pt x="16" y="48"/>
                        </a:cubicBezTo>
                        <a:cubicBezTo>
                          <a:pt x="32" y="72"/>
                          <a:pt x="88" y="96"/>
                          <a:pt x="112" y="144"/>
                        </a:cubicBezTo>
                        <a:cubicBezTo>
                          <a:pt x="136" y="192"/>
                          <a:pt x="152" y="304"/>
                          <a:pt x="160" y="336"/>
                        </a:cubicBezTo>
                      </a:path>
                    </a:pathLst>
                  </a:custGeom>
                  <a:noFill/>
                  <a:ln w="28575" cap="flat" cmpd="sng">
                    <a:solidFill>
                      <a:srgbClr val="FF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endParaRPr lang="en-US"/>
                  </a:p>
                </p:txBody>
              </p:sp>
              <p:sp>
                <p:nvSpPr>
                  <p:cNvPr id="10273" name="Freeform 72"/>
                  <p:cNvSpPr>
                    <a:spLocks/>
                  </p:cNvSpPr>
                  <p:nvPr/>
                </p:nvSpPr>
                <p:spPr bwMode="auto">
                  <a:xfrm>
                    <a:off x="3402" y="2256"/>
                    <a:ext cx="160" cy="336"/>
                  </a:xfrm>
                  <a:custGeom>
                    <a:avLst/>
                    <a:gdLst>
                      <a:gd name="T0" fmla="*/ 16 w 160"/>
                      <a:gd name="T1" fmla="*/ 0 h 336"/>
                      <a:gd name="T2" fmla="*/ 16 w 160"/>
                      <a:gd name="T3" fmla="*/ 48 h 336"/>
                      <a:gd name="T4" fmla="*/ 112 w 160"/>
                      <a:gd name="T5" fmla="*/ 144 h 336"/>
                      <a:gd name="T6" fmla="*/ 160 w 160"/>
                      <a:gd name="T7" fmla="*/ 336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 h="336">
                        <a:moveTo>
                          <a:pt x="16" y="0"/>
                        </a:moveTo>
                        <a:cubicBezTo>
                          <a:pt x="8" y="12"/>
                          <a:pt x="0" y="24"/>
                          <a:pt x="16" y="48"/>
                        </a:cubicBezTo>
                        <a:cubicBezTo>
                          <a:pt x="32" y="72"/>
                          <a:pt x="88" y="96"/>
                          <a:pt x="112" y="144"/>
                        </a:cubicBezTo>
                        <a:cubicBezTo>
                          <a:pt x="136" y="192"/>
                          <a:pt x="152" y="304"/>
                          <a:pt x="160" y="336"/>
                        </a:cubicBezTo>
                      </a:path>
                    </a:pathLst>
                  </a:custGeom>
                  <a:noFill/>
                  <a:ln w="28575" cap="flat" cmpd="sng">
                    <a:solidFill>
                      <a:srgbClr val="FF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endParaRPr lang="en-US"/>
                  </a:p>
                </p:txBody>
              </p:sp>
              <p:sp>
                <p:nvSpPr>
                  <p:cNvPr id="10274" name="Line 73"/>
                  <p:cNvSpPr>
                    <a:spLocks noChangeShapeType="1"/>
                  </p:cNvSpPr>
                  <p:nvPr/>
                </p:nvSpPr>
                <p:spPr bwMode="auto">
                  <a:xfrm>
                    <a:off x="3408" y="1632"/>
                    <a:ext cx="0" cy="624"/>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endParaRPr lang="en-US"/>
                  </a:p>
                </p:txBody>
              </p:sp>
              <p:sp>
                <p:nvSpPr>
                  <p:cNvPr id="10275" name="Line 74"/>
                  <p:cNvSpPr>
                    <a:spLocks noChangeShapeType="1"/>
                  </p:cNvSpPr>
                  <p:nvPr/>
                </p:nvSpPr>
                <p:spPr bwMode="auto">
                  <a:xfrm>
                    <a:off x="3564" y="2592"/>
                    <a:ext cx="0" cy="96"/>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endParaRPr lang="en-US"/>
                  </a:p>
                </p:txBody>
              </p:sp>
              <p:sp>
                <p:nvSpPr>
                  <p:cNvPr id="10276" name="Line 75"/>
                  <p:cNvSpPr>
                    <a:spLocks noChangeShapeType="1"/>
                  </p:cNvSpPr>
                  <p:nvPr/>
                </p:nvSpPr>
                <p:spPr bwMode="auto">
                  <a:xfrm flipV="1">
                    <a:off x="3552" y="1062"/>
                    <a:ext cx="0" cy="24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endParaRPr lang="en-US"/>
                  </a:p>
                </p:txBody>
              </p:sp>
            </p:grpSp>
            <p:grpSp>
              <p:nvGrpSpPr>
                <p:cNvPr id="10259" name="Group 76"/>
                <p:cNvGrpSpPr>
                  <a:grpSpLocks/>
                </p:cNvGrpSpPr>
                <p:nvPr/>
              </p:nvGrpSpPr>
              <p:grpSpPr bwMode="auto">
                <a:xfrm rot="10800000" flipV="1">
                  <a:off x="1357" y="1680"/>
                  <a:ext cx="93" cy="912"/>
                  <a:chOff x="3398" y="1062"/>
                  <a:chExt cx="166" cy="1626"/>
                </a:xfrm>
              </p:grpSpPr>
              <p:sp>
                <p:nvSpPr>
                  <p:cNvPr id="10267" name="Freeform 77"/>
                  <p:cNvSpPr>
                    <a:spLocks/>
                  </p:cNvSpPr>
                  <p:nvPr/>
                </p:nvSpPr>
                <p:spPr bwMode="auto">
                  <a:xfrm flipV="1">
                    <a:off x="3398" y="1296"/>
                    <a:ext cx="160" cy="336"/>
                  </a:xfrm>
                  <a:custGeom>
                    <a:avLst/>
                    <a:gdLst>
                      <a:gd name="T0" fmla="*/ 16 w 160"/>
                      <a:gd name="T1" fmla="*/ 0 h 336"/>
                      <a:gd name="T2" fmla="*/ 16 w 160"/>
                      <a:gd name="T3" fmla="*/ 48 h 336"/>
                      <a:gd name="T4" fmla="*/ 112 w 160"/>
                      <a:gd name="T5" fmla="*/ 144 h 336"/>
                      <a:gd name="T6" fmla="*/ 160 w 160"/>
                      <a:gd name="T7" fmla="*/ 336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 h="336">
                        <a:moveTo>
                          <a:pt x="16" y="0"/>
                        </a:moveTo>
                        <a:cubicBezTo>
                          <a:pt x="8" y="12"/>
                          <a:pt x="0" y="24"/>
                          <a:pt x="16" y="48"/>
                        </a:cubicBezTo>
                        <a:cubicBezTo>
                          <a:pt x="32" y="72"/>
                          <a:pt x="88" y="96"/>
                          <a:pt x="112" y="144"/>
                        </a:cubicBezTo>
                        <a:cubicBezTo>
                          <a:pt x="136" y="192"/>
                          <a:pt x="152" y="304"/>
                          <a:pt x="160" y="336"/>
                        </a:cubicBezTo>
                      </a:path>
                    </a:pathLst>
                  </a:custGeom>
                  <a:noFill/>
                  <a:ln w="28575" cap="flat" cmpd="sng">
                    <a:solidFill>
                      <a:srgbClr val="FF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endParaRPr lang="en-US"/>
                  </a:p>
                </p:txBody>
              </p:sp>
              <p:sp>
                <p:nvSpPr>
                  <p:cNvPr id="10268" name="Freeform 78"/>
                  <p:cNvSpPr>
                    <a:spLocks/>
                  </p:cNvSpPr>
                  <p:nvPr/>
                </p:nvSpPr>
                <p:spPr bwMode="auto">
                  <a:xfrm>
                    <a:off x="3402" y="2256"/>
                    <a:ext cx="160" cy="336"/>
                  </a:xfrm>
                  <a:custGeom>
                    <a:avLst/>
                    <a:gdLst>
                      <a:gd name="T0" fmla="*/ 16 w 160"/>
                      <a:gd name="T1" fmla="*/ 0 h 336"/>
                      <a:gd name="T2" fmla="*/ 16 w 160"/>
                      <a:gd name="T3" fmla="*/ 48 h 336"/>
                      <a:gd name="T4" fmla="*/ 112 w 160"/>
                      <a:gd name="T5" fmla="*/ 144 h 336"/>
                      <a:gd name="T6" fmla="*/ 160 w 160"/>
                      <a:gd name="T7" fmla="*/ 336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 h="336">
                        <a:moveTo>
                          <a:pt x="16" y="0"/>
                        </a:moveTo>
                        <a:cubicBezTo>
                          <a:pt x="8" y="12"/>
                          <a:pt x="0" y="24"/>
                          <a:pt x="16" y="48"/>
                        </a:cubicBezTo>
                        <a:cubicBezTo>
                          <a:pt x="32" y="72"/>
                          <a:pt x="88" y="96"/>
                          <a:pt x="112" y="144"/>
                        </a:cubicBezTo>
                        <a:cubicBezTo>
                          <a:pt x="136" y="192"/>
                          <a:pt x="152" y="304"/>
                          <a:pt x="160" y="336"/>
                        </a:cubicBezTo>
                      </a:path>
                    </a:pathLst>
                  </a:custGeom>
                  <a:noFill/>
                  <a:ln w="28575" cap="flat" cmpd="sng">
                    <a:solidFill>
                      <a:srgbClr val="FF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endParaRPr lang="en-US"/>
                  </a:p>
                </p:txBody>
              </p:sp>
              <p:sp>
                <p:nvSpPr>
                  <p:cNvPr id="10269" name="Line 79"/>
                  <p:cNvSpPr>
                    <a:spLocks noChangeShapeType="1"/>
                  </p:cNvSpPr>
                  <p:nvPr/>
                </p:nvSpPr>
                <p:spPr bwMode="auto">
                  <a:xfrm>
                    <a:off x="3408" y="1632"/>
                    <a:ext cx="0" cy="624"/>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endParaRPr lang="en-US"/>
                  </a:p>
                </p:txBody>
              </p:sp>
              <p:sp>
                <p:nvSpPr>
                  <p:cNvPr id="10270" name="Line 80"/>
                  <p:cNvSpPr>
                    <a:spLocks noChangeShapeType="1"/>
                  </p:cNvSpPr>
                  <p:nvPr/>
                </p:nvSpPr>
                <p:spPr bwMode="auto">
                  <a:xfrm>
                    <a:off x="3564" y="2592"/>
                    <a:ext cx="0" cy="96"/>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endParaRPr lang="en-US"/>
                  </a:p>
                </p:txBody>
              </p:sp>
              <p:sp>
                <p:nvSpPr>
                  <p:cNvPr id="10271" name="Line 81"/>
                  <p:cNvSpPr>
                    <a:spLocks noChangeShapeType="1"/>
                  </p:cNvSpPr>
                  <p:nvPr/>
                </p:nvSpPr>
                <p:spPr bwMode="auto">
                  <a:xfrm flipV="1">
                    <a:off x="3552" y="1062"/>
                    <a:ext cx="0" cy="24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endParaRPr lang="en-US"/>
                  </a:p>
                </p:txBody>
              </p:sp>
            </p:grpSp>
            <p:grpSp>
              <p:nvGrpSpPr>
                <p:cNvPr id="10260" name="Group 82"/>
                <p:cNvGrpSpPr>
                  <a:grpSpLocks/>
                </p:cNvGrpSpPr>
                <p:nvPr/>
              </p:nvGrpSpPr>
              <p:grpSpPr bwMode="auto">
                <a:xfrm>
                  <a:off x="2064" y="1920"/>
                  <a:ext cx="272" cy="404"/>
                  <a:chOff x="3504" y="1536"/>
                  <a:chExt cx="486" cy="720"/>
                </a:xfrm>
              </p:grpSpPr>
              <p:sp>
                <p:nvSpPr>
                  <p:cNvPr id="10263" name="Oval 83"/>
                  <p:cNvSpPr>
                    <a:spLocks noChangeArrowheads="1"/>
                  </p:cNvSpPr>
                  <p:nvPr/>
                </p:nvSpPr>
                <p:spPr bwMode="auto">
                  <a:xfrm>
                    <a:off x="3504" y="1536"/>
                    <a:ext cx="480" cy="240"/>
                  </a:xfrm>
                  <a:prstGeom prst="ellipse">
                    <a:avLst/>
                  </a:prstGeom>
                  <a:noFill/>
                  <a:ln w="1905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10264" name="Oval 84"/>
                  <p:cNvSpPr>
                    <a:spLocks noChangeArrowheads="1"/>
                  </p:cNvSpPr>
                  <p:nvPr/>
                </p:nvSpPr>
                <p:spPr bwMode="auto">
                  <a:xfrm>
                    <a:off x="3504" y="2016"/>
                    <a:ext cx="480" cy="240"/>
                  </a:xfrm>
                  <a:prstGeom prst="ellipse">
                    <a:avLst/>
                  </a:prstGeom>
                  <a:noFill/>
                  <a:ln w="1905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endParaRPr lang="en-US" altLang="en-US"/>
                  </a:p>
                </p:txBody>
              </p:sp>
              <p:sp>
                <p:nvSpPr>
                  <p:cNvPr id="10265" name="Line 85"/>
                  <p:cNvSpPr>
                    <a:spLocks noChangeShapeType="1"/>
                  </p:cNvSpPr>
                  <p:nvPr/>
                </p:nvSpPr>
                <p:spPr bwMode="auto">
                  <a:xfrm flipV="1">
                    <a:off x="3510" y="1680"/>
                    <a:ext cx="0" cy="432"/>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endParaRPr lang="en-US"/>
                  </a:p>
                </p:txBody>
              </p:sp>
              <p:sp>
                <p:nvSpPr>
                  <p:cNvPr id="10266" name="Line 86"/>
                  <p:cNvSpPr>
                    <a:spLocks noChangeShapeType="1"/>
                  </p:cNvSpPr>
                  <p:nvPr/>
                </p:nvSpPr>
                <p:spPr bwMode="auto">
                  <a:xfrm flipV="1">
                    <a:off x="3990" y="1686"/>
                    <a:ext cx="0" cy="432"/>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p>
                    <a:endParaRPr lang="en-US"/>
                  </a:p>
                </p:txBody>
              </p:sp>
            </p:grpSp>
            <p:sp>
              <p:nvSpPr>
                <p:cNvPr id="10261" name="Text Box 87"/>
                <p:cNvSpPr txBox="1">
                  <a:spLocks noChangeArrowheads="1"/>
                </p:cNvSpPr>
                <p:nvPr/>
              </p:nvSpPr>
              <p:spPr bwMode="auto">
                <a:xfrm>
                  <a:off x="2016" y="1200"/>
                  <a:ext cx="360"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2000">
                      <a:solidFill>
                        <a:srgbClr val="FF0000"/>
                      </a:solidFill>
                      <a:latin typeface="Comic Sans MS" pitchFamily="66" charset="0"/>
                    </a:rPr>
                    <a:t>H on</a:t>
                  </a:r>
                  <a:endParaRPr lang="en-US" altLang="en-US" sz="2000">
                    <a:solidFill>
                      <a:schemeClr val="tx1"/>
                    </a:solidFill>
                    <a:latin typeface="Comic Sans MS" pitchFamily="66" charset="0"/>
                  </a:endParaRPr>
                </a:p>
              </p:txBody>
            </p:sp>
            <p:sp>
              <p:nvSpPr>
                <p:cNvPr id="10262" name="Text Box 88"/>
                <p:cNvSpPr txBox="1">
                  <a:spLocks noChangeArrowheads="1"/>
                </p:cNvSpPr>
                <p:nvPr/>
              </p:nvSpPr>
              <p:spPr bwMode="auto">
                <a:xfrm>
                  <a:off x="1122" y="1224"/>
                  <a:ext cx="360"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2000" dirty="0">
                      <a:solidFill>
                        <a:srgbClr val="FF0000"/>
                      </a:solidFill>
                      <a:latin typeface="Comic Sans MS" pitchFamily="66" charset="0"/>
                    </a:rPr>
                    <a:t>H on</a:t>
                  </a:r>
                </a:p>
              </p:txBody>
            </p:sp>
          </p:grpSp>
          <p:sp>
            <p:nvSpPr>
              <p:cNvPr id="10248" name="Text Box 98"/>
              <p:cNvSpPr txBox="1">
                <a:spLocks noChangeArrowheads="1"/>
              </p:cNvSpPr>
              <p:nvPr/>
            </p:nvSpPr>
            <p:spPr bwMode="auto">
              <a:xfrm>
                <a:off x="5018088" y="5924550"/>
                <a:ext cx="3211512"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defRPr sz="3600" b="1">
                    <a:solidFill>
                      <a:srgbClr val="00CC99"/>
                    </a:solidFill>
                    <a:latin typeface="Times New Roman" pitchFamily="18" charset="0"/>
                  </a:defRPr>
                </a:lvl1pPr>
                <a:lvl2pPr marL="742950" indent="-285750">
                  <a:defRPr sz="3600" b="1">
                    <a:solidFill>
                      <a:srgbClr val="00CC99"/>
                    </a:solidFill>
                    <a:latin typeface="Times New Roman" pitchFamily="18" charset="0"/>
                  </a:defRPr>
                </a:lvl2pPr>
                <a:lvl3pPr marL="1143000" indent="-228600">
                  <a:defRPr sz="3600" b="1">
                    <a:solidFill>
                      <a:srgbClr val="00CC99"/>
                    </a:solidFill>
                    <a:latin typeface="Times New Roman" pitchFamily="18" charset="0"/>
                  </a:defRPr>
                </a:lvl3pPr>
                <a:lvl4pPr marL="1600200" indent="-228600">
                  <a:defRPr sz="3600" b="1">
                    <a:solidFill>
                      <a:srgbClr val="00CC99"/>
                    </a:solidFill>
                    <a:latin typeface="Times New Roman" pitchFamily="18" charset="0"/>
                  </a:defRPr>
                </a:lvl4pPr>
                <a:lvl5pPr marL="2057400" indent="-228600">
                  <a:defRPr sz="3600" b="1">
                    <a:solidFill>
                      <a:srgbClr val="00CC99"/>
                    </a:solidFill>
                    <a:latin typeface="Times New Roman" pitchFamily="18" charset="0"/>
                  </a:defRPr>
                </a:lvl5pPr>
                <a:lvl6pPr marL="2514600" indent="-228600" eaLnBrk="0" fontAlgn="base" hangingPunct="0">
                  <a:spcBef>
                    <a:spcPct val="0"/>
                  </a:spcBef>
                  <a:spcAft>
                    <a:spcPct val="0"/>
                  </a:spcAft>
                  <a:defRPr sz="3600" b="1">
                    <a:solidFill>
                      <a:srgbClr val="00CC99"/>
                    </a:solidFill>
                    <a:latin typeface="Times New Roman" pitchFamily="18" charset="0"/>
                  </a:defRPr>
                </a:lvl6pPr>
                <a:lvl7pPr marL="2971800" indent="-228600" eaLnBrk="0" fontAlgn="base" hangingPunct="0">
                  <a:spcBef>
                    <a:spcPct val="0"/>
                  </a:spcBef>
                  <a:spcAft>
                    <a:spcPct val="0"/>
                  </a:spcAft>
                  <a:defRPr sz="3600" b="1">
                    <a:solidFill>
                      <a:srgbClr val="00CC99"/>
                    </a:solidFill>
                    <a:latin typeface="Times New Roman" pitchFamily="18" charset="0"/>
                  </a:defRPr>
                </a:lvl7pPr>
                <a:lvl8pPr marL="3429000" indent="-228600" eaLnBrk="0" fontAlgn="base" hangingPunct="0">
                  <a:spcBef>
                    <a:spcPct val="0"/>
                  </a:spcBef>
                  <a:spcAft>
                    <a:spcPct val="0"/>
                  </a:spcAft>
                  <a:defRPr sz="3600" b="1">
                    <a:solidFill>
                      <a:srgbClr val="00CC99"/>
                    </a:solidFill>
                    <a:latin typeface="Times New Roman" pitchFamily="18" charset="0"/>
                  </a:defRPr>
                </a:lvl8pPr>
                <a:lvl9pPr marL="3886200" indent="-228600" eaLnBrk="0" fontAlgn="base" hangingPunct="0">
                  <a:spcBef>
                    <a:spcPct val="0"/>
                  </a:spcBef>
                  <a:spcAft>
                    <a:spcPct val="0"/>
                  </a:spcAft>
                  <a:defRPr sz="3600" b="1">
                    <a:solidFill>
                      <a:srgbClr val="00CC99"/>
                    </a:solidFill>
                    <a:latin typeface="Times New Roman" pitchFamily="18" charset="0"/>
                  </a:defRPr>
                </a:lvl9pPr>
              </a:lstStyle>
              <a:p>
                <a:r>
                  <a:rPr lang="en-US" altLang="en-US" sz="2000" dirty="0">
                    <a:solidFill>
                      <a:srgbClr val="FF0000"/>
                    </a:solidFill>
                    <a:latin typeface="Comic Sans MS" pitchFamily="66" charset="0"/>
                  </a:rPr>
                  <a:t>Weird !</a:t>
                </a:r>
                <a:r>
                  <a:rPr lang="en-US" altLang="en-US" sz="2000" dirty="0">
                    <a:solidFill>
                      <a:schemeClr val="tx1"/>
                    </a:solidFill>
                    <a:latin typeface="Comic Sans MS" pitchFamily="66" charset="0"/>
                  </a:rPr>
                  <a:t> (Meissner Effect)</a:t>
                </a:r>
              </a:p>
            </p:txBody>
          </p:sp>
          <p:pic>
            <p:nvPicPr>
              <p:cNvPr id="10249" name="Picture 99" descr="meissner_b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2400" y="3429000"/>
                <a:ext cx="887413" cy="1355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687096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247"/>
                                        </p:tgtEl>
                                        <p:attrNameLst>
                                          <p:attrName>style.visibility</p:attrName>
                                        </p:attrNameLst>
                                      </p:cBhvr>
                                      <p:to>
                                        <p:strVal val="visible"/>
                                      </p:to>
                                    </p:set>
                                    <p:anim calcmode="lin" valueType="num">
                                      <p:cBhvr additive="base">
                                        <p:cTn id="7" dur="500" fill="hold"/>
                                        <p:tgtEl>
                                          <p:spTgt spid="10247"/>
                                        </p:tgtEl>
                                        <p:attrNameLst>
                                          <p:attrName>ppt_x</p:attrName>
                                        </p:attrNameLst>
                                      </p:cBhvr>
                                      <p:tavLst>
                                        <p:tav tm="0">
                                          <p:val>
                                            <p:strVal val="0-#ppt_w/2"/>
                                          </p:val>
                                        </p:tav>
                                        <p:tav tm="100000">
                                          <p:val>
                                            <p:strVal val="#ppt_x"/>
                                          </p:val>
                                        </p:tav>
                                      </p:tavLst>
                                    </p:anim>
                                    <p:anim calcmode="lin" valueType="num">
                                      <p:cBhvr additive="base">
                                        <p:cTn id="8" dur="500" fill="hold"/>
                                        <p:tgtEl>
                                          <p:spTgt spid="1024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0243"/>
                                        </p:tgtEl>
                                        <p:attrNameLst>
                                          <p:attrName>style.visibility</p:attrName>
                                        </p:attrNameLst>
                                      </p:cBhvr>
                                      <p:to>
                                        <p:strVal val="visible"/>
                                      </p:to>
                                    </p:set>
                                    <p:anim calcmode="lin" valueType="num">
                                      <p:cBhvr additive="base">
                                        <p:cTn id="11" dur="500" fill="hold"/>
                                        <p:tgtEl>
                                          <p:spTgt spid="10243"/>
                                        </p:tgtEl>
                                        <p:attrNameLst>
                                          <p:attrName>ppt_x</p:attrName>
                                        </p:attrNameLst>
                                      </p:cBhvr>
                                      <p:tavLst>
                                        <p:tav tm="0">
                                          <p:val>
                                            <p:strVal val="0-#ppt_w/2"/>
                                          </p:val>
                                        </p:tav>
                                        <p:tav tm="100000">
                                          <p:val>
                                            <p:strVal val="#ppt_x"/>
                                          </p:val>
                                        </p:tav>
                                      </p:tavLst>
                                    </p:anim>
                                    <p:anim calcmode="lin" valueType="num">
                                      <p:cBhvr additive="base">
                                        <p:cTn id="12" dur="500" fill="hold"/>
                                        <p:tgtEl>
                                          <p:spTgt spid="1024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1+#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7" grpId="0"/>
    </p:bldLst>
  </p:timing>
</p:sld>
</file>

<file path=ppt/theme/theme1.xml><?xml version="1.0" encoding="utf-8"?>
<a:theme xmlns:a="http://schemas.openxmlformats.org/drawingml/2006/main" name="3_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4129</TotalTime>
  <Words>1953</Words>
  <Application>Microsoft Office PowerPoint</Application>
  <PresentationFormat>On-screen Show (4:3)</PresentationFormat>
  <Paragraphs>409</Paragraphs>
  <Slides>62</Slides>
  <Notes>20</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62</vt:i4>
      </vt:variant>
    </vt:vector>
  </HeadingPairs>
  <TitlesOfParts>
    <vt:vector size="65" baseType="lpstr">
      <vt:lpstr>3_Blank</vt:lpstr>
      <vt:lpstr>Equation</vt:lpstr>
      <vt:lpstr>Photo Editor Photo</vt:lpstr>
      <vt:lpstr>Setup</vt:lpstr>
      <vt:lpstr>PowerPoint Presentation</vt:lpstr>
      <vt:lpstr>PowerPoint Presentation</vt:lpstr>
      <vt:lpstr>PowerPoint Presentation</vt:lpstr>
      <vt:lpstr>Fathers of Cryogenics</vt:lpstr>
      <vt:lpstr>Models of  Electrical Conductivity</vt:lpstr>
      <vt:lpstr>Models of  Electrical Conductivity</vt:lpstr>
      <vt:lpstr>1911 A Big Surprise!</vt:lpstr>
      <vt:lpstr>Magnetic Properties</vt:lpstr>
      <vt:lpstr>They all tried… and failed!</vt:lpstr>
      <vt:lpstr>They came close...</vt:lpstr>
      <vt:lpstr>They Got It Right!</vt:lpstr>
      <vt:lpstr>“Cooper’s Problem”</vt:lpstr>
      <vt:lpstr>Physics of Superconductivity</vt:lpstr>
      <vt:lpstr>PowerPoint Presentation</vt:lpstr>
      <vt:lpstr>Type II (1930s +)</vt:lpstr>
      <vt:lpstr>GLAG – “Engineering” Superconductors</vt:lpstr>
      <vt:lpstr>Important Numbers in Superconductivity</vt:lpstr>
      <vt:lpstr>TC vs. Year: 1911 - 1980</vt:lpstr>
      <vt:lpstr>Properties</vt:lpstr>
      <vt:lpstr>MRI &amp; “Big Physics”</vt:lpstr>
      <vt:lpstr>1986 Another Big Surprise!</vt:lpstr>
      <vt:lpstr>1987 “The Prize!”</vt:lpstr>
      <vt:lpstr>March 3, 1987 “123” Discovered</vt:lpstr>
      <vt:lpstr>Woodstock of Physics  NYC, 1987</vt:lpstr>
      <vt:lpstr>PowerPoint Presentation</vt:lpstr>
      <vt:lpstr>“The Great Communicator”</vt:lpstr>
      <vt:lpstr>Today</vt:lpstr>
      <vt:lpstr>Gen II Coated Conductor</vt:lpstr>
      <vt:lpstr>Where Can We Apply Superconductivity to Electric Power?</vt:lpstr>
      <vt:lpstr>PowerPoint Presentation</vt:lpstr>
      <vt:lpstr>Hubbard Theory</vt:lpstr>
      <vt:lpstr>PowerPoint Presentation</vt:lpstr>
      <vt:lpstr>PowerPoint Presentation</vt:lpstr>
      <vt:lpstr>Cubic Rocksalt Divalent TMOs</vt:lpstr>
      <vt:lpstr>PowerPoint Presentation</vt:lpstr>
      <vt:lpstr>PowerPoint Presentation</vt:lpstr>
      <vt:lpstr>The Pairing Glue</vt:lpstr>
      <vt:lpstr>PowerPoint Presentation</vt:lpstr>
      <vt:lpstr>More Phonon Phootprints!</vt:lpstr>
      <vt:lpstr>PowerPoint Presentation</vt:lpstr>
      <vt:lpstr>PowerPoint Presentation</vt:lpstr>
      <vt:lpstr>What Can DFT(LDA+U) Along With Eliashberg-McMillan-Allen-Dynes (EMAD) Formalism Tell Us About e-p Mediated Pairing in the Copper Oxide Perovskites?</vt:lpstr>
      <vt:lpstr>So let’s do it and “compute” what happens!</vt:lpstr>
      <vt:lpstr>OK...What’s Next (Materials-Wise)?</vt:lpstr>
      <vt:lpstr>Now for something slightly bigger... by 1019  (Exascale!)</vt:lpstr>
      <vt:lpstr>HTSC SuperCables: Past, Present, and...Future?</vt:lpstr>
      <vt:lpstr>Required Reading! (Thanks to Steve Eckroad, EPRI)</vt:lpstr>
      <vt:lpstr>Pacific Intertie</vt:lpstr>
      <vt:lpstr>However, do we have a “compelling new opportunity elswhere?”</vt:lpstr>
      <vt:lpstr>Why not make dual-use of emerging gas pipeline rights-of-way to transport electricity via HTSC cables?</vt:lpstr>
      <vt:lpstr>Well...Let’s Have a Look!</vt:lpstr>
      <vt:lpstr>Does “Keystone XL” Provide a “Compelling Opportunity” to  “Raise  Our Fraternal Twins?”</vt:lpstr>
      <vt:lpstr>PowerPoint Presentation</vt:lpstr>
      <vt:lpstr>PowerPoint Presentation</vt:lpstr>
      <vt:lpstr>Back to the Future  (of Nanoscale!)</vt:lpstr>
      <vt:lpstr>A Fibonacci “Dislocation Line”</vt:lpstr>
      <vt:lpstr>PowerPoint Presentation</vt:lpstr>
      <vt:lpstr>Lessons from  “Four Aging British Philosophers”</vt:lpstr>
      <vt:lpstr>“You can’t always get what you want…”</vt:lpstr>
      <vt:lpstr>“…you get what you need!”</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Michael Grant</dc:creator>
  <cp:lastModifiedBy>Paul Michael Grant</cp:lastModifiedBy>
  <cp:revision>93</cp:revision>
  <cp:lastPrinted>2014-11-20T20:13:45Z</cp:lastPrinted>
  <dcterms:created xsi:type="dcterms:W3CDTF">2006-08-16T00:00:00Z</dcterms:created>
  <dcterms:modified xsi:type="dcterms:W3CDTF">2014-11-21T08:40:49Z</dcterms:modified>
</cp:coreProperties>
</file>