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1" r:id="rId4"/>
    <p:sldId id="260" r:id="rId5"/>
    <p:sldId id="275" r:id="rId6"/>
    <p:sldId id="257" r:id="rId7"/>
    <p:sldId id="262" r:id="rId8"/>
    <p:sldId id="258" r:id="rId9"/>
    <p:sldId id="263" r:id="rId10"/>
    <p:sldId id="264" r:id="rId11"/>
    <p:sldId id="265" r:id="rId12"/>
    <p:sldId id="266" r:id="rId13"/>
    <p:sldId id="267" r:id="rId14"/>
    <p:sldId id="268" r:id="rId15"/>
    <p:sldId id="274" r:id="rId16"/>
    <p:sldId id="270" r:id="rId17"/>
    <p:sldId id="271" r:id="rId18"/>
    <p:sldId id="273" r:id="rId19"/>
    <p:sldId id="269" r:id="rId20"/>
    <p:sldId id="272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480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C0705DE-E430-4EF9-9F40-3D927368966D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4778539-55FC-4364-AC0D-93DBFB395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75EE30-1EDB-404F-89A0-0ACA205C76C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87889-3B7D-4F45-B22E-B6F3E98B2FE8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7568-1928-4915-95A9-E8F4DB63F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60051-096F-4F7D-B947-96A49A8B1E11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E9E1F-AF26-40AC-A8D8-23DA9AD71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7030B-B8FA-4654-B88C-1EFF4F8158EF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86A21-65F6-4AB2-B3AE-0EB391611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E22C6-D182-4D05-AC36-8C91737B4797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BAF02-D8AD-47A0-B511-1DA32FC35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99788-BDDC-4E65-AA0F-01BA142E44B4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88536-5D78-4A6F-82C3-12BFB32B6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0C77-68D0-471C-9338-03D8D4337968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FEBF1-EE40-4C73-AB57-31E72AEE8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09FF3-AF80-4E97-AF7B-E2F7F66EF732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46D02-02B1-4F15-8953-A69392337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BA698-B25F-49ED-BD56-519CC1D1D431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A5224-3122-4AA9-B98C-6B42AF10A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314D-06AB-40AC-9BCB-81469C053703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BF8F3-2ACA-4388-B225-795217FB5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54FD1-A424-4E6C-8CF9-F6BC067C293E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300FD-2A5E-420D-844A-D4AF7F1EA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7A7C7-1CD0-4279-8286-1962AF58EADB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97A2D-CCD8-4D25-9F9D-3AA2A678B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A84C8B-BD0C-4BD9-BBB8-112A48933771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95D371-A31A-4E10-980D-EDB5F3903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2agz.com/" TargetMode="External"/><Relationship Id="rId2" Type="http://schemas.openxmlformats.org/officeDocument/2006/relationships/hyperlink" Target="http://w2agz.com/Publications/Science%20&amp;%20Technology/EPRI/01%20(1997)%20Superconductivity%20and%20Electric%20Power%20-%20Promises,%20Promises%20---%20Past,%20Present%20and%20Future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6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8392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88938"/>
            <a:ext cx="123825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88938"/>
            <a:ext cx="5303838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0" y="2133600"/>
            <a:ext cx="91440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900" b="1">
                <a:solidFill>
                  <a:srgbClr val="002060"/>
                </a:solidFill>
                <a:latin typeface="Comic Sans MS" pitchFamily="66" charset="0"/>
              </a:rPr>
              <a:t>“Whither Superconductivity for Electric Power?”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9600" y="2895600"/>
            <a:ext cx="78486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Calibri" pitchFamily="34" charset="0"/>
              </a:rPr>
              <a:t>Paul Michael Grant</a:t>
            </a:r>
          </a:p>
          <a:p>
            <a:pPr algn="ctr"/>
            <a:r>
              <a:rPr lang="en-US" sz="2000" b="1">
                <a:latin typeface="Calibri" pitchFamily="34" charset="0"/>
              </a:rPr>
              <a:t>EPRI Science Fellow (Retired)</a:t>
            </a:r>
          </a:p>
          <a:p>
            <a:pPr algn="ctr"/>
            <a:r>
              <a:rPr lang="en-US" sz="2000" b="1">
                <a:latin typeface="Calibri" pitchFamily="34" charset="0"/>
              </a:rPr>
              <a:t>IBM Research Staff Member/Manager Emeritus</a:t>
            </a:r>
          </a:p>
          <a:p>
            <a:pPr algn="ctr"/>
            <a:r>
              <a:rPr lang="en-US" sz="2000" b="1">
                <a:latin typeface="Calibri" pitchFamily="34" charset="0"/>
              </a:rPr>
              <a:t>(etc, etc...&amp; so forth and so on)</a:t>
            </a:r>
          </a:p>
          <a:p>
            <a:pPr algn="ctr"/>
            <a:r>
              <a:rPr lang="en-US" sz="2000" b="1">
                <a:latin typeface="Calibri" pitchFamily="34" charset="0"/>
              </a:rPr>
              <a:t>W2AGZ Technologies</a:t>
            </a:r>
          </a:p>
          <a:p>
            <a:pPr algn="ctr"/>
            <a:r>
              <a:rPr lang="en-US" sz="2000" b="1">
                <a:latin typeface="Calibri" pitchFamily="34" charset="0"/>
              </a:rPr>
              <a:t>San Jose, CA 95123, USA (w2agz@w2agz.com)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14400" y="5257800"/>
            <a:ext cx="72580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2800" tIns="41400" rIns="82800" bIns="414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45000"/>
              <a:defRPr/>
            </a:pP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Academy Engraved LET" pitchFamily="2" charset="0"/>
                <a:ea typeface="SimSun" pitchFamily="2" charset="-122"/>
              </a:rPr>
              <a:t>Aging IBM Pensioner</a:t>
            </a:r>
          </a:p>
        </p:txBody>
      </p:sp>
      <p:pic>
        <p:nvPicPr>
          <p:cNvPr id="1434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5334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5334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Box 3"/>
          <p:cNvSpPr txBox="1">
            <a:spLocks noChangeArrowheads="1"/>
          </p:cNvSpPr>
          <p:nvPr/>
        </p:nvSpPr>
        <p:spPr bwMode="auto">
          <a:xfrm>
            <a:off x="1847850" y="6477000"/>
            <a:ext cx="533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15:55-16:20 Th-S48 Room 3 Thursday 27 August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 additive="repl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 additive="repl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 additive="repl"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 additive="repl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IFCL-HTS </a:t>
            </a:r>
            <a:r>
              <a:rPr lang="en-US" sz="3600" smtClean="0"/>
              <a:t>“Implementations”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0"/>
            <a:ext cx="37290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838200" y="1143000"/>
            <a:ext cx="4389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AmpaCity – Essen (RWE, Nexans, KIT,...)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27638" y="1524000"/>
            <a:ext cx="300196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Pilot operation in progress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Funding:  13.5 M Euros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Nexans	36%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RWE	33%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BMWi	25%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KIT	 6%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Next...Muelheim (2020) ?</a:t>
            </a:r>
          </a:p>
        </p:txBody>
      </p:sp>
      <p:pic>
        <p:nvPicPr>
          <p:cNvPr id="23557" name="Picture 4" descr="C:\Users\PAULMI~1\AppData\Local\Temp\scl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100" y="4267200"/>
            <a:ext cx="3716338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838200" y="3905250"/>
            <a:ext cx="4303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Project Hydra – (AMSC, ConEd, DHS,...)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37163" y="4195763"/>
            <a:ext cx="367823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First proposed in 2007 by DHS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Funded by DHS at 30 M USD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Contracted with AMSC &amp; ConEd for installation in mid-Manhattan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Put on hold in 2011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Project moved to two adjacent substations in Yonkers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Cable conductor now sits on site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Future “uncertain”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DHS “Resilient Electric Grid” (2015)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Objective: Protection of the US Grid against: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Natural Disasters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i="1" dirty="0" smtClean="0"/>
              <a:t>e.g. “</a:t>
            </a:r>
            <a:r>
              <a:rPr lang="en-US" i="1" dirty="0" err="1" smtClean="0"/>
              <a:t>SuperStorm</a:t>
            </a:r>
            <a:r>
              <a:rPr lang="en-US" i="1" dirty="0" smtClean="0"/>
              <a:t> Sandy”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“Unnatural” Disasters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i="1" dirty="0" smtClean="0"/>
              <a:t>1960-70 attacks on California &amp; Oregon substations by the SLA and environmental extremists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i="1" dirty="0" smtClean="0"/>
              <a:t>Most recent 2013 attack on PGE Metcalf transmission substation in San Jose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“Due Diligence” Study Underway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Objective:  Assess the risk and readiness of the US (and some international ) HTSC wire, cable, and cryogenic companies to undertake large scale production necessary to implement the REG 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i="1" dirty="0" smtClean="0"/>
              <a:t>e.g., would Gen I wire be sufficient, or is Gen II really needed, or both?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DHS and EPRI have formed a 7 person team of “experts” to report their recommendations by 4Q15. 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i="1" dirty="0" smtClean="0"/>
              <a:t>Full Disclosure:  </a:t>
            </a:r>
            <a:r>
              <a:rPr lang="en-US" i="1" dirty="0" smtClean="0">
                <a:solidFill>
                  <a:srgbClr val="FF0000"/>
                </a:solidFill>
              </a:rPr>
              <a:t>I’m a member!</a:t>
            </a:r>
            <a:r>
              <a:rPr lang="en-US" i="1" dirty="0" smtClean="0"/>
              <a:t>  Con </a:t>
            </a:r>
            <a:r>
              <a:rPr lang="en-US" i="1" dirty="0" err="1" smtClean="0"/>
              <a:t>Quidado</a:t>
            </a:r>
            <a:r>
              <a:rPr lang="en-US" i="1" dirty="0" smtClean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“Dual Use” of Energy Transport Corridors</a:t>
            </a:r>
            <a:br>
              <a:rPr lang="en-US" dirty="0" smtClean="0"/>
            </a:br>
            <a:r>
              <a:rPr lang="en-US" sz="3100" i="1" dirty="0" smtClean="0"/>
              <a:t>Electricity Generation by Primary Fuel Source (2011-12)</a:t>
            </a:r>
            <a:endParaRPr lang="en-US" sz="4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8975" y="914400"/>
            <a:ext cx="3933825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8975" y="3722688"/>
            <a:ext cx="3933825" cy="35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7086600" y="5130800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u="sng">
                <a:latin typeface="Calibri" pitchFamily="34" charset="0"/>
              </a:rPr>
              <a:t>Europe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7086600" y="2133600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u="sng">
                <a:latin typeface="Calibri" pitchFamily="34" charset="0"/>
              </a:rPr>
              <a:t>USA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57200" y="2690813"/>
            <a:ext cx="2286000" cy="2197100"/>
          </a:xfrm>
          <a:prstGeom prst="cloudCallout">
            <a:avLst>
              <a:gd name="adj1" fmla="val 105254"/>
              <a:gd name="adj2" fmla="val -2722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</a:rPr>
              <a:t>Wow!</a:t>
            </a:r>
          </a:p>
        </p:txBody>
      </p:sp>
      <p:sp>
        <p:nvSpPr>
          <p:cNvPr id="4" name="Lightning Bolt 3"/>
          <p:cNvSpPr/>
          <p:nvPr/>
        </p:nvSpPr>
        <p:spPr>
          <a:xfrm>
            <a:off x="2209800" y="4648200"/>
            <a:ext cx="1524000" cy="1066800"/>
          </a:xfrm>
          <a:prstGeom prst="lightningBol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The “Dual Use” Concept Embodied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3716338"/>
            <a:ext cx="3657600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716338"/>
            <a:ext cx="2667000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76516" y="3869435"/>
            <a:ext cx="2412241" cy="187060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/>
            <a:ext uri="{91240B29-F687-4F45-9708-019B960494DF}"/>
          </a:extLst>
        </p:spPr>
      </p:pic>
      <p:sp>
        <p:nvSpPr>
          <p:cNvPr id="8" name="TextBox 7"/>
          <p:cNvSpPr txBox="1"/>
          <p:nvPr/>
        </p:nvSpPr>
        <p:spPr>
          <a:xfrm>
            <a:off x="609600" y="1143000"/>
            <a:ext cx="807720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Almost all NG used for electricity generation is “combusted” at a “local” delivery point using modern, efficient, combined cycle gas turbine (CCGT) technology.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Why not “combust” that gas portion so-used at the “well-head” instead and deliver the “electrons” over a low-loss HTSC dc cable?   As well as reducing volume...and...frictional loss due to NG transported by pipeline.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...and...consider “recycling” well-head generated CO</a:t>
            </a:r>
            <a:r>
              <a:rPr lang="en-US" sz="2000" kern="0" baseline="-25000" dirty="0">
                <a:solidFill>
                  <a:prstClr val="black"/>
                </a:solidFill>
                <a:latin typeface="+mn-lt"/>
                <a:cs typeface="+mn-cs"/>
              </a:rPr>
              <a:t>2 </a:t>
            </a: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emissions into alcohols...and “pipe” those down the same ROW!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5943600"/>
            <a:ext cx="8839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Calibri" pitchFamily="34" charset="0"/>
              </a:rPr>
              <a:t>The ROW Dual Use concept has been documented in several peer reviewed journals as well as member magazines of the APS, IOP, IEEE, and Nature...contact the author/speaker for a linkable anthology.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PAULMI~1\AppData\Local\Temp\scl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1295400"/>
            <a:ext cx="6794500" cy="50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438400" y="381000"/>
            <a:ext cx="6354763" cy="3103563"/>
            <a:chOff x="2438400" y="381001"/>
            <a:chExt cx="6354446" cy="3104344"/>
          </a:xfrm>
        </p:grpSpPr>
        <p:pic>
          <p:nvPicPr>
            <p:cNvPr id="27656" name="Picture 4" descr="C:\Users\PAULMI~1\AppData\Local\Temp\scl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20877" y="381001"/>
              <a:ext cx="2071969" cy="3104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Oval 1"/>
            <p:cNvSpPr/>
            <p:nvPr/>
          </p:nvSpPr>
          <p:spPr>
            <a:xfrm>
              <a:off x="2438400" y="2667576"/>
              <a:ext cx="152392" cy="1524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7194313" y="685878"/>
              <a:ext cx="152392" cy="1524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" name="Straight Connector 3"/>
            <p:cNvCxnSpPr>
              <a:endCxn id="2" idx="6"/>
            </p:cNvCxnSpPr>
            <p:nvPr/>
          </p:nvCxnSpPr>
          <p:spPr>
            <a:xfrm flipH="1">
              <a:off x="2590792" y="838316"/>
              <a:ext cx="4679717" cy="19054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51" name="Title 4"/>
          <p:cNvSpPr>
            <a:spLocks noGrp="1"/>
          </p:cNvSpPr>
          <p:nvPr>
            <p:ph type="title"/>
          </p:nvPr>
        </p:nvSpPr>
        <p:spPr>
          <a:xfrm>
            <a:off x="152400" y="339725"/>
            <a:ext cx="6248400" cy="498475"/>
          </a:xfrm>
        </p:spPr>
        <p:txBody>
          <a:bodyPr/>
          <a:lstStyle/>
          <a:p>
            <a:pPr eaLnBrk="1" hangingPunct="1"/>
            <a:r>
              <a:rPr lang="en-US" sz="2400" b="1" smtClean="0"/>
              <a:t>Opportunities to Exploit the Keystone XL Pipeline ROW for the Dual Transport of Chemical and Electrical Energy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086600" y="3581400"/>
            <a:ext cx="1876425" cy="3157538"/>
            <a:chOff x="4800600" y="576072"/>
            <a:chExt cx="1876425" cy="3157811"/>
          </a:xfrm>
        </p:grpSpPr>
        <p:pic>
          <p:nvPicPr>
            <p:cNvPr id="27653" name="Picture 6" descr="C:\Users\PAULMI~1\AppData\Local\Temp\scl3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0600" y="943737"/>
              <a:ext cx="1876425" cy="185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4" name="TextBox 9"/>
            <p:cNvSpPr txBox="1">
              <a:spLocks noChangeArrowheads="1"/>
            </p:cNvSpPr>
            <p:nvPr/>
          </p:nvSpPr>
          <p:spPr bwMode="auto">
            <a:xfrm>
              <a:off x="5153025" y="576072"/>
              <a:ext cx="1143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FF0000"/>
                  </a:solidFill>
                  <a:latin typeface="Calibri" pitchFamily="34" charset="0"/>
                </a:rPr>
                <a:t>Smart Grid</a:t>
              </a:r>
            </a:p>
          </p:txBody>
        </p:sp>
        <p:sp>
          <p:nvSpPr>
            <p:cNvPr id="27655" name="TextBox 10"/>
            <p:cNvSpPr txBox="1">
              <a:spLocks noChangeArrowheads="1"/>
            </p:cNvSpPr>
            <p:nvPr/>
          </p:nvSpPr>
          <p:spPr bwMode="auto">
            <a:xfrm>
              <a:off x="4910137" y="2779776"/>
              <a:ext cx="1766888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srgbClr val="0070C0"/>
                  </a:solidFill>
                  <a:latin typeface="Calibri" pitchFamily="34" charset="0"/>
                </a:rPr>
                <a:t>Fraternal Twins</a:t>
              </a:r>
            </a:p>
            <a:p>
              <a:pPr algn="ctr"/>
              <a:r>
                <a:rPr lang="en-US" sz="1400">
                  <a:solidFill>
                    <a:srgbClr val="000000"/>
                  </a:solidFill>
                  <a:latin typeface="Calibri" pitchFamily="34" charset="0"/>
                </a:rPr>
                <a:t>2013 P. M. Grant’s Editorial in Smart Grid News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2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Now for 60 Seconds of Science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0600" y="3200400"/>
            <a:ext cx="70866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Five Cosmic Questions needing Cosmic Focus on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Materials and Mechanisms of Superconductivity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"/>
          <p:cNvGrpSpPr>
            <a:grpSpLocks/>
          </p:cNvGrpSpPr>
          <p:nvPr/>
        </p:nvGrpSpPr>
        <p:grpSpPr bwMode="auto">
          <a:xfrm>
            <a:off x="3486150" y="1447800"/>
            <a:ext cx="3581400" cy="4229100"/>
            <a:chOff x="2832" y="528"/>
            <a:chExt cx="2256" cy="2976"/>
          </a:xfrm>
        </p:grpSpPr>
        <p:sp>
          <p:nvSpPr>
            <p:cNvPr id="29731" name="Rectangle 3"/>
            <p:cNvSpPr>
              <a:spLocks noChangeArrowheads="1"/>
            </p:cNvSpPr>
            <p:nvPr/>
          </p:nvSpPr>
          <p:spPr bwMode="auto">
            <a:xfrm>
              <a:off x="2832" y="528"/>
              <a:ext cx="2256" cy="2976"/>
            </a:xfrm>
            <a:prstGeom prst="rect">
              <a:avLst/>
            </a:prstGeom>
            <a:gradFill rotWithShape="1">
              <a:gsLst>
                <a:gs pos="0">
                  <a:srgbClr val="762F00"/>
                </a:gs>
                <a:gs pos="100000">
                  <a:srgbClr val="FF6600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32" name="Text Box 4"/>
            <p:cNvSpPr txBox="1">
              <a:spLocks noChangeArrowheads="1"/>
            </p:cNvSpPr>
            <p:nvPr/>
          </p:nvSpPr>
          <p:spPr bwMode="auto">
            <a:xfrm>
              <a:off x="3120" y="1589"/>
              <a:ext cx="1872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00"/>
                  </a:solidFill>
                </a:rPr>
                <a:t>“Real Metal”</a:t>
              </a:r>
              <a:br>
                <a:rPr lang="en-US" altLang="en-US" sz="2000" b="1">
                  <a:solidFill>
                    <a:srgbClr val="000000"/>
                  </a:solidFill>
                </a:rPr>
              </a:br>
              <a:r>
                <a:rPr lang="en-US" altLang="en-US" sz="2000" b="1">
                  <a:solidFill>
                    <a:srgbClr val="000000"/>
                  </a:solidFill>
                </a:rPr>
                <a:t>“Fermi Liquid”</a:t>
              </a:r>
            </a:p>
          </p:txBody>
        </p:sp>
      </p:grpSp>
      <p:sp>
        <p:nvSpPr>
          <p:cNvPr id="29698" name="AutoShape 5"/>
          <p:cNvSpPr>
            <a:spLocks noChangeArrowheads="1"/>
          </p:cNvSpPr>
          <p:nvPr/>
        </p:nvSpPr>
        <p:spPr bwMode="auto">
          <a:xfrm rot="10800000">
            <a:off x="1524000" y="1447800"/>
            <a:ext cx="2752725" cy="421957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7441494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7 w 21600"/>
              <a:gd name="T13" fmla="*/ 4502 h 21600"/>
              <a:gd name="T14" fmla="*/ 17103 w 21600"/>
              <a:gd name="T15" fmla="*/ 1709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765E76"/>
              </a:gs>
              <a:gs pos="100000">
                <a:srgbClr val="FFCC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699" name="Group 6"/>
          <p:cNvGrpSpPr>
            <a:grpSpLocks/>
          </p:cNvGrpSpPr>
          <p:nvPr/>
        </p:nvGrpSpPr>
        <p:grpSpPr bwMode="auto">
          <a:xfrm>
            <a:off x="1524000" y="1447800"/>
            <a:ext cx="2752725" cy="4219575"/>
            <a:chOff x="960" y="816"/>
            <a:chExt cx="1734" cy="2658"/>
          </a:xfrm>
        </p:grpSpPr>
        <p:sp>
          <p:nvSpPr>
            <p:cNvPr id="29729" name="AutoShape 7"/>
            <p:cNvSpPr>
              <a:spLocks noChangeArrowheads="1"/>
            </p:cNvSpPr>
            <p:nvPr/>
          </p:nvSpPr>
          <p:spPr bwMode="auto">
            <a:xfrm rot="10800000">
              <a:off x="960" y="816"/>
              <a:ext cx="1734" cy="26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7 w 21600"/>
                <a:gd name="T13" fmla="*/ 4502 h 21600"/>
                <a:gd name="T14" fmla="*/ 17103 w 21600"/>
                <a:gd name="T15" fmla="*/ 170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765E76"/>
                </a:gs>
                <a:gs pos="100000">
                  <a:srgbClr val="FFCC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0" name="Text Box 8"/>
            <p:cNvSpPr txBox="1">
              <a:spLocks noChangeArrowheads="1"/>
            </p:cNvSpPr>
            <p:nvPr/>
          </p:nvSpPr>
          <p:spPr bwMode="auto">
            <a:xfrm rot="4789700">
              <a:off x="1321" y="1655"/>
              <a:ext cx="158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“Funny Metal”</a:t>
              </a:r>
              <a:br>
                <a:rPr lang="en-US" altLang="en-US" b="1">
                  <a:solidFill>
                    <a:srgbClr val="000000"/>
                  </a:solidFill>
                </a:rPr>
              </a:br>
              <a:r>
                <a:rPr lang="en-US" altLang="en-US" b="1">
                  <a:solidFill>
                    <a:srgbClr val="000000"/>
                  </a:solidFill>
                </a:rPr>
                <a:t>“Pseudogap”</a:t>
              </a:r>
              <a:br>
                <a:rPr lang="en-US" altLang="en-US" b="1">
                  <a:solidFill>
                    <a:srgbClr val="000000"/>
                  </a:solidFill>
                </a:rPr>
              </a:br>
              <a:r>
                <a:rPr lang="en-US" altLang="en-US" b="1">
                  <a:solidFill>
                    <a:srgbClr val="000000"/>
                  </a:solidFill>
                </a:rPr>
                <a:t>“Fond AF Memories”</a:t>
              </a:r>
            </a:p>
          </p:txBody>
        </p:sp>
      </p:grpSp>
      <p:grpSp>
        <p:nvGrpSpPr>
          <p:cNvPr id="29700" name="Group 9"/>
          <p:cNvGrpSpPr>
            <a:grpSpLocks/>
          </p:cNvGrpSpPr>
          <p:nvPr/>
        </p:nvGrpSpPr>
        <p:grpSpPr bwMode="auto">
          <a:xfrm>
            <a:off x="2667000" y="4572000"/>
            <a:ext cx="2819400" cy="2286000"/>
            <a:chOff x="1344" y="1104"/>
            <a:chExt cx="1776" cy="1440"/>
          </a:xfrm>
        </p:grpSpPr>
        <p:grpSp>
          <p:nvGrpSpPr>
            <p:cNvPr id="29725" name="Group 10"/>
            <p:cNvGrpSpPr>
              <a:grpSpLocks/>
            </p:cNvGrpSpPr>
            <p:nvPr/>
          </p:nvGrpSpPr>
          <p:grpSpPr bwMode="auto">
            <a:xfrm>
              <a:off x="1344" y="1104"/>
              <a:ext cx="1776" cy="1440"/>
              <a:chOff x="1344" y="1104"/>
              <a:chExt cx="1776" cy="1440"/>
            </a:xfrm>
          </p:grpSpPr>
          <p:sp>
            <p:nvSpPr>
              <p:cNvPr id="29727" name="Oval 11"/>
              <p:cNvSpPr>
                <a:spLocks noChangeArrowheads="1"/>
              </p:cNvSpPr>
              <p:nvPr/>
            </p:nvSpPr>
            <p:spPr bwMode="auto">
              <a:xfrm>
                <a:off x="1344" y="1104"/>
                <a:ext cx="1776" cy="1344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28" name="Rectangle 12"/>
              <p:cNvSpPr>
                <a:spLocks noChangeArrowheads="1"/>
              </p:cNvSpPr>
              <p:nvPr/>
            </p:nvSpPr>
            <p:spPr bwMode="auto">
              <a:xfrm>
                <a:off x="1344" y="1824"/>
                <a:ext cx="1776" cy="7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9726" name="Text Box 13"/>
            <p:cNvSpPr txBox="1">
              <a:spLocks noChangeArrowheads="1"/>
            </p:cNvSpPr>
            <p:nvPr/>
          </p:nvSpPr>
          <p:spPr bwMode="auto">
            <a:xfrm>
              <a:off x="1632" y="1468"/>
              <a:ext cx="129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00"/>
                  </a:solidFill>
                </a:rPr>
                <a:t>Superconductivity</a:t>
              </a:r>
            </a:p>
          </p:txBody>
        </p:sp>
      </p:grpSp>
      <p:grpSp>
        <p:nvGrpSpPr>
          <p:cNvPr id="29701" name="Group 14"/>
          <p:cNvGrpSpPr>
            <a:grpSpLocks/>
          </p:cNvGrpSpPr>
          <p:nvPr/>
        </p:nvGrpSpPr>
        <p:grpSpPr bwMode="auto">
          <a:xfrm>
            <a:off x="1524000" y="247650"/>
            <a:ext cx="1162050" cy="5410200"/>
            <a:chOff x="960" y="54"/>
            <a:chExt cx="732" cy="3408"/>
          </a:xfrm>
        </p:grpSpPr>
        <p:sp>
          <p:nvSpPr>
            <p:cNvPr id="29723" name="Arc 15"/>
            <p:cNvSpPr>
              <a:spLocks/>
            </p:cNvSpPr>
            <p:nvPr/>
          </p:nvSpPr>
          <p:spPr bwMode="auto">
            <a:xfrm>
              <a:off x="972" y="54"/>
              <a:ext cx="720" cy="340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1">
              <a:gsLst>
                <a:gs pos="0">
                  <a:srgbClr val="CCECFF"/>
                </a:gs>
                <a:gs pos="100000">
                  <a:srgbClr val="6699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Text Box 16"/>
            <p:cNvSpPr txBox="1">
              <a:spLocks noChangeArrowheads="1"/>
            </p:cNvSpPr>
            <p:nvPr/>
          </p:nvSpPr>
          <p:spPr bwMode="auto">
            <a:xfrm>
              <a:off x="960" y="1680"/>
              <a:ext cx="624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00"/>
                  </a:solidFill>
                </a:rPr>
                <a:t>“SDW”</a:t>
              </a:r>
              <a:br>
                <a:rPr lang="en-US" altLang="en-US" sz="1600" b="1">
                  <a:solidFill>
                    <a:srgbClr val="000000"/>
                  </a:solidFill>
                </a:rPr>
              </a:br>
              <a:r>
                <a:rPr lang="en-US" altLang="en-US" sz="1600" b="1">
                  <a:solidFill>
                    <a:srgbClr val="000000"/>
                  </a:solidFill>
                </a:rPr>
                <a:t>“NEEL”</a:t>
              </a:r>
              <a:br>
                <a:rPr lang="en-US" altLang="en-US" sz="1600" b="1">
                  <a:solidFill>
                    <a:srgbClr val="000000"/>
                  </a:solidFill>
                </a:rPr>
              </a:br>
              <a:r>
                <a:rPr lang="en-US" altLang="en-US" sz="1600" b="1">
                  <a:solidFill>
                    <a:srgbClr val="000000"/>
                  </a:solidFill>
                </a:rPr>
                <a:t>“A-F”</a:t>
              </a:r>
            </a:p>
          </p:txBody>
        </p:sp>
      </p:grpSp>
      <p:sp>
        <p:nvSpPr>
          <p:cNvPr id="29702" name="Line 17"/>
          <p:cNvSpPr>
            <a:spLocks noChangeShapeType="1"/>
          </p:cNvSpPr>
          <p:nvPr/>
        </p:nvSpPr>
        <p:spPr bwMode="auto">
          <a:xfrm>
            <a:off x="1524000" y="5686425"/>
            <a:ext cx="594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18"/>
          <p:cNvSpPr txBox="1">
            <a:spLocks noChangeArrowheads="1"/>
          </p:cNvSpPr>
          <p:nvPr/>
        </p:nvSpPr>
        <p:spPr bwMode="auto">
          <a:xfrm>
            <a:off x="1066800" y="8858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29704" name="Text Box 19"/>
          <p:cNvSpPr txBox="1">
            <a:spLocks noChangeArrowheads="1"/>
          </p:cNvSpPr>
          <p:nvPr/>
        </p:nvSpPr>
        <p:spPr bwMode="auto">
          <a:xfrm>
            <a:off x="7315200" y="5686425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>
                <a:solidFill>
                  <a:srgbClr val="000000"/>
                </a:solidFill>
                <a:latin typeface="Times New Roman" pitchFamily="18" charset="0"/>
              </a:rPr>
              <a:t>g</a:t>
            </a:r>
          </a:p>
        </p:txBody>
      </p:sp>
      <p:grpSp>
        <p:nvGrpSpPr>
          <p:cNvPr id="29705" name="Group 20"/>
          <p:cNvGrpSpPr>
            <a:grpSpLocks/>
          </p:cNvGrpSpPr>
          <p:nvPr/>
        </p:nvGrpSpPr>
        <p:grpSpPr bwMode="auto">
          <a:xfrm>
            <a:off x="1524000" y="5562600"/>
            <a:ext cx="5553075" cy="946150"/>
            <a:chOff x="960" y="3330"/>
            <a:chExt cx="3498" cy="596"/>
          </a:xfrm>
        </p:grpSpPr>
        <p:sp>
          <p:nvSpPr>
            <p:cNvPr id="29717" name="Text Box 21"/>
            <p:cNvSpPr txBox="1">
              <a:spLocks noChangeArrowheads="1"/>
            </p:cNvSpPr>
            <p:nvPr/>
          </p:nvSpPr>
          <p:spPr bwMode="auto">
            <a:xfrm>
              <a:off x="2352" y="3408"/>
              <a:ext cx="72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i="1">
                  <a:solidFill>
                    <a:srgbClr val="000000"/>
                  </a:solidFill>
                  <a:latin typeface="Times New Roman" pitchFamily="18" charset="0"/>
                </a:rPr>
                <a:t>g*</a:t>
              </a:r>
              <a:r>
                <a:rPr lang="en-US" altLang="en-US" sz="2400" b="1" i="1" baseline="-25000">
                  <a:solidFill>
                    <a:srgbClr val="000000"/>
                  </a:solidFill>
                  <a:latin typeface="Times New Roman" pitchFamily="18" charset="0"/>
                </a:rPr>
                <a:t/>
              </a:r>
              <a:br>
                <a:rPr lang="en-US" altLang="en-US" sz="2400" b="1" i="1" baseline="-25000">
                  <a:solidFill>
                    <a:srgbClr val="000000"/>
                  </a:solidFill>
                  <a:latin typeface="Times New Roman" pitchFamily="18" charset="0"/>
                </a:rPr>
              </a:br>
              <a:endParaRPr lang="en-US" altLang="en-US" sz="2400" b="1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18" name="Oval 22"/>
            <p:cNvSpPr>
              <a:spLocks noChangeArrowheads="1"/>
            </p:cNvSpPr>
            <p:nvPr/>
          </p:nvSpPr>
          <p:spPr bwMode="auto">
            <a:xfrm>
              <a:off x="2628" y="333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19" name="AutoShape 23"/>
            <p:cNvSpPr>
              <a:spLocks noChangeArrowheads="1"/>
            </p:cNvSpPr>
            <p:nvPr/>
          </p:nvSpPr>
          <p:spPr bwMode="auto">
            <a:xfrm>
              <a:off x="960" y="3384"/>
              <a:ext cx="1668" cy="48"/>
            </a:xfrm>
            <a:prstGeom prst="flowChartTermina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20" name="AutoShape 24"/>
            <p:cNvSpPr>
              <a:spLocks noChangeArrowheads="1"/>
            </p:cNvSpPr>
            <p:nvPr/>
          </p:nvSpPr>
          <p:spPr bwMode="auto">
            <a:xfrm>
              <a:off x="2790" y="3384"/>
              <a:ext cx="1668" cy="48"/>
            </a:xfrm>
            <a:prstGeom prst="flowChartTermina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21" name="Text Box 25"/>
            <p:cNvSpPr txBox="1">
              <a:spLocks noChangeArrowheads="1"/>
            </p:cNvSpPr>
            <p:nvPr/>
          </p:nvSpPr>
          <p:spPr bwMode="auto">
            <a:xfrm>
              <a:off x="960" y="3456"/>
              <a:ext cx="15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“Insulator”</a:t>
              </a:r>
            </a:p>
          </p:txBody>
        </p:sp>
        <p:sp>
          <p:nvSpPr>
            <p:cNvPr id="29722" name="Text Box 26"/>
            <p:cNvSpPr txBox="1">
              <a:spLocks noChangeArrowheads="1"/>
            </p:cNvSpPr>
            <p:nvPr/>
          </p:nvSpPr>
          <p:spPr bwMode="auto">
            <a:xfrm>
              <a:off x="2832" y="3456"/>
              <a:ext cx="15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“Conductor”</a:t>
              </a:r>
            </a:p>
          </p:txBody>
        </p:sp>
      </p:grpSp>
      <p:sp>
        <p:nvSpPr>
          <p:cNvPr id="29706" name="Line 30"/>
          <p:cNvSpPr>
            <a:spLocks noChangeShapeType="1"/>
          </p:cNvSpPr>
          <p:nvPr/>
        </p:nvSpPr>
        <p:spPr bwMode="auto">
          <a:xfrm flipV="1">
            <a:off x="7086600" y="1419225"/>
            <a:ext cx="0" cy="426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7" name="Rectangle 31"/>
          <p:cNvSpPr>
            <a:spLocks noChangeArrowheads="1"/>
          </p:cNvSpPr>
          <p:nvPr/>
        </p:nvSpPr>
        <p:spPr bwMode="auto">
          <a:xfrm>
            <a:off x="1533525" y="152400"/>
            <a:ext cx="914400" cy="1238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708" name="Line 32"/>
          <p:cNvSpPr>
            <a:spLocks noChangeShapeType="1"/>
          </p:cNvSpPr>
          <p:nvPr/>
        </p:nvSpPr>
        <p:spPr bwMode="auto">
          <a:xfrm>
            <a:off x="1524000" y="1419225"/>
            <a:ext cx="556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9" name="Line 33"/>
          <p:cNvSpPr>
            <a:spLocks noChangeShapeType="1"/>
          </p:cNvSpPr>
          <p:nvPr/>
        </p:nvSpPr>
        <p:spPr bwMode="auto">
          <a:xfrm>
            <a:off x="4105275" y="4572000"/>
            <a:ext cx="17145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Line 34"/>
          <p:cNvSpPr>
            <a:spLocks noChangeShapeType="1"/>
          </p:cNvSpPr>
          <p:nvPr/>
        </p:nvSpPr>
        <p:spPr bwMode="auto">
          <a:xfrm flipV="1">
            <a:off x="1524000" y="1114425"/>
            <a:ext cx="0" cy="457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1" name="Text Box 35"/>
          <p:cNvSpPr txBox="1">
            <a:spLocks noChangeArrowheads="1"/>
          </p:cNvSpPr>
          <p:nvPr/>
        </p:nvSpPr>
        <p:spPr bwMode="auto">
          <a:xfrm rot="4789700">
            <a:off x="2097882" y="2780506"/>
            <a:ext cx="2514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“Funny Metal”</a:t>
            </a:r>
            <a:br>
              <a:rPr lang="en-US" altLang="en-US" b="1">
                <a:solidFill>
                  <a:srgbClr val="000000"/>
                </a:solidFill>
              </a:rPr>
            </a:br>
            <a:r>
              <a:rPr lang="en-US" altLang="en-US" b="1">
                <a:solidFill>
                  <a:srgbClr val="000000"/>
                </a:solidFill>
              </a:rPr>
              <a:t>“Pseudogap”</a:t>
            </a:r>
            <a:br>
              <a:rPr lang="en-US" altLang="en-US" b="1">
                <a:solidFill>
                  <a:srgbClr val="000000"/>
                </a:solidFill>
              </a:rPr>
            </a:br>
            <a:r>
              <a:rPr lang="en-US" altLang="en-US" b="1">
                <a:solidFill>
                  <a:srgbClr val="000000"/>
                </a:solidFill>
              </a:rPr>
              <a:t>“Fond AF Memories”</a:t>
            </a:r>
          </a:p>
        </p:txBody>
      </p:sp>
      <p:sp>
        <p:nvSpPr>
          <p:cNvPr id="29712" name="TextBox 6"/>
          <p:cNvSpPr txBox="1">
            <a:spLocks noChangeArrowheads="1"/>
          </p:cNvSpPr>
          <p:nvPr/>
        </p:nvSpPr>
        <p:spPr bwMode="auto">
          <a:xfrm>
            <a:off x="1676400" y="38100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U = 6</a:t>
            </a:r>
          </a:p>
        </p:txBody>
      </p:sp>
      <p:sp>
        <p:nvSpPr>
          <p:cNvPr id="29713" name="TextBox 51"/>
          <p:cNvSpPr txBox="1">
            <a:spLocks noChangeArrowheads="1"/>
          </p:cNvSpPr>
          <p:nvPr/>
        </p:nvSpPr>
        <p:spPr bwMode="auto">
          <a:xfrm>
            <a:off x="2667000" y="16764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U = 3</a:t>
            </a:r>
          </a:p>
        </p:txBody>
      </p:sp>
      <p:sp>
        <p:nvSpPr>
          <p:cNvPr id="29714" name="TextBox 52"/>
          <p:cNvSpPr txBox="1">
            <a:spLocks noChangeArrowheads="1"/>
          </p:cNvSpPr>
          <p:nvPr/>
        </p:nvSpPr>
        <p:spPr bwMode="auto">
          <a:xfrm>
            <a:off x="5029200" y="25908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U = 0</a:t>
            </a:r>
          </a:p>
        </p:txBody>
      </p:sp>
      <p:sp>
        <p:nvSpPr>
          <p:cNvPr id="29715" name="Rectangle 36"/>
          <p:cNvSpPr>
            <a:spLocks noChangeArrowheads="1"/>
          </p:cNvSpPr>
          <p:nvPr/>
        </p:nvSpPr>
        <p:spPr bwMode="auto">
          <a:xfrm>
            <a:off x="304800" y="762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The Colossal Quantum Conundrum</a:t>
            </a:r>
          </a:p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(According to John Hubbard)</a:t>
            </a:r>
          </a:p>
        </p:txBody>
      </p:sp>
      <p:pic>
        <p:nvPicPr>
          <p:cNvPr id="297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5038" y="450850"/>
            <a:ext cx="175736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2"/>
          <p:cNvGrpSpPr>
            <a:grpSpLocks/>
          </p:cNvGrpSpPr>
          <p:nvPr/>
        </p:nvGrpSpPr>
        <p:grpSpPr bwMode="auto">
          <a:xfrm>
            <a:off x="3486150" y="1447800"/>
            <a:ext cx="3581400" cy="4229100"/>
            <a:chOff x="2832" y="528"/>
            <a:chExt cx="2256" cy="2976"/>
          </a:xfrm>
        </p:grpSpPr>
        <p:sp>
          <p:nvSpPr>
            <p:cNvPr id="30761" name="Rectangle 3"/>
            <p:cNvSpPr>
              <a:spLocks noChangeArrowheads="1"/>
            </p:cNvSpPr>
            <p:nvPr/>
          </p:nvSpPr>
          <p:spPr bwMode="auto">
            <a:xfrm>
              <a:off x="2832" y="528"/>
              <a:ext cx="2256" cy="2976"/>
            </a:xfrm>
            <a:prstGeom prst="rect">
              <a:avLst/>
            </a:prstGeom>
            <a:gradFill rotWithShape="1">
              <a:gsLst>
                <a:gs pos="0">
                  <a:srgbClr val="762F00"/>
                </a:gs>
                <a:gs pos="100000">
                  <a:srgbClr val="FF6600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762" name="Text Box 4"/>
            <p:cNvSpPr txBox="1">
              <a:spLocks noChangeArrowheads="1"/>
            </p:cNvSpPr>
            <p:nvPr/>
          </p:nvSpPr>
          <p:spPr bwMode="auto">
            <a:xfrm>
              <a:off x="3120" y="1589"/>
              <a:ext cx="1872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00"/>
                  </a:solidFill>
                </a:rPr>
                <a:t>“Real Metal”</a:t>
              </a:r>
              <a:br>
                <a:rPr lang="en-US" altLang="en-US" sz="2000" b="1">
                  <a:solidFill>
                    <a:srgbClr val="000000"/>
                  </a:solidFill>
                </a:rPr>
              </a:br>
              <a:r>
                <a:rPr lang="en-US" altLang="en-US" sz="2000" b="1">
                  <a:solidFill>
                    <a:srgbClr val="000000"/>
                  </a:solidFill>
                </a:rPr>
                <a:t>“Fermi Liquid”</a:t>
              </a:r>
            </a:p>
          </p:txBody>
        </p:sp>
      </p:grpSp>
      <p:sp>
        <p:nvSpPr>
          <p:cNvPr id="30722" name="AutoShape 5"/>
          <p:cNvSpPr>
            <a:spLocks noChangeArrowheads="1"/>
          </p:cNvSpPr>
          <p:nvPr/>
        </p:nvSpPr>
        <p:spPr bwMode="auto">
          <a:xfrm rot="10800000">
            <a:off x="1524000" y="1447800"/>
            <a:ext cx="2752725" cy="421957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7441494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7 w 21600"/>
              <a:gd name="T13" fmla="*/ 4502 h 21600"/>
              <a:gd name="T14" fmla="*/ 17103 w 21600"/>
              <a:gd name="T15" fmla="*/ 1709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765E76"/>
              </a:gs>
              <a:gs pos="100000">
                <a:srgbClr val="FFCC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23" name="Group 6"/>
          <p:cNvGrpSpPr>
            <a:grpSpLocks/>
          </p:cNvGrpSpPr>
          <p:nvPr/>
        </p:nvGrpSpPr>
        <p:grpSpPr bwMode="auto">
          <a:xfrm>
            <a:off x="1524000" y="1447800"/>
            <a:ext cx="2752725" cy="4219575"/>
            <a:chOff x="960" y="816"/>
            <a:chExt cx="1734" cy="2658"/>
          </a:xfrm>
        </p:grpSpPr>
        <p:sp>
          <p:nvSpPr>
            <p:cNvPr id="30759" name="AutoShape 7"/>
            <p:cNvSpPr>
              <a:spLocks noChangeArrowheads="1"/>
            </p:cNvSpPr>
            <p:nvPr/>
          </p:nvSpPr>
          <p:spPr bwMode="auto">
            <a:xfrm rot="10800000">
              <a:off x="960" y="816"/>
              <a:ext cx="1734" cy="26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7 w 21600"/>
                <a:gd name="T13" fmla="*/ 4502 h 21600"/>
                <a:gd name="T14" fmla="*/ 17103 w 21600"/>
                <a:gd name="T15" fmla="*/ 170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765E76"/>
                </a:gs>
                <a:gs pos="100000">
                  <a:srgbClr val="FFCC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0" name="Text Box 8"/>
            <p:cNvSpPr txBox="1">
              <a:spLocks noChangeArrowheads="1"/>
            </p:cNvSpPr>
            <p:nvPr/>
          </p:nvSpPr>
          <p:spPr bwMode="auto">
            <a:xfrm rot="4789700">
              <a:off x="1321" y="1655"/>
              <a:ext cx="158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“Funny Metal”</a:t>
              </a:r>
              <a:br>
                <a:rPr lang="en-US" altLang="en-US" b="1">
                  <a:solidFill>
                    <a:srgbClr val="000000"/>
                  </a:solidFill>
                </a:rPr>
              </a:br>
              <a:r>
                <a:rPr lang="en-US" altLang="en-US" b="1">
                  <a:solidFill>
                    <a:srgbClr val="000000"/>
                  </a:solidFill>
                </a:rPr>
                <a:t>“Pseudogap”</a:t>
              </a:r>
              <a:br>
                <a:rPr lang="en-US" altLang="en-US" b="1">
                  <a:solidFill>
                    <a:srgbClr val="000000"/>
                  </a:solidFill>
                </a:rPr>
              </a:br>
              <a:r>
                <a:rPr lang="en-US" altLang="en-US" b="1">
                  <a:solidFill>
                    <a:srgbClr val="000000"/>
                  </a:solidFill>
                </a:rPr>
                <a:t>“Fond AF Memories”</a:t>
              </a:r>
            </a:p>
          </p:txBody>
        </p:sp>
      </p:grpSp>
      <p:grpSp>
        <p:nvGrpSpPr>
          <p:cNvPr id="30724" name="Group 9"/>
          <p:cNvGrpSpPr>
            <a:grpSpLocks/>
          </p:cNvGrpSpPr>
          <p:nvPr/>
        </p:nvGrpSpPr>
        <p:grpSpPr bwMode="auto">
          <a:xfrm>
            <a:off x="2667000" y="4572000"/>
            <a:ext cx="2819400" cy="2286000"/>
            <a:chOff x="1344" y="1104"/>
            <a:chExt cx="1776" cy="1440"/>
          </a:xfrm>
        </p:grpSpPr>
        <p:grpSp>
          <p:nvGrpSpPr>
            <p:cNvPr id="30755" name="Group 10"/>
            <p:cNvGrpSpPr>
              <a:grpSpLocks/>
            </p:cNvGrpSpPr>
            <p:nvPr/>
          </p:nvGrpSpPr>
          <p:grpSpPr bwMode="auto">
            <a:xfrm>
              <a:off x="1344" y="1104"/>
              <a:ext cx="1776" cy="1440"/>
              <a:chOff x="1344" y="1104"/>
              <a:chExt cx="1776" cy="1440"/>
            </a:xfrm>
          </p:grpSpPr>
          <p:sp>
            <p:nvSpPr>
              <p:cNvPr id="30757" name="Oval 11"/>
              <p:cNvSpPr>
                <a:spLocks noChangeArrowheads="1"/>
              </p:cNvSpPr>
              <p:nvPr/>
            </p:nvSpPr>
            <p:spPr bwMode="auto">
              <a:xfrm>
                <a:off x="1344" y="1104"/>
                <a:ext cx="1776" cy="1344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58" name="Rectangle 12"/>
              <p:cNvSpPr>
                <a:spLocks noChangeArrowheads="1"/>
              </p:cNvSpPr>
              <p:nvPr/>
            </p:nvSpPr>
            <p:spPr bwMode="auto">
              <a:xfrm>
                <a:off x="1344" y="1824"/>
                <a:ext cx="1776" cy="7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756" name="Text Box 13"/>
            <p:cNvSpPr txBox="1">
              <a:spLocks noChangeArrowheads="1"/>
            </p:cNvSpPr>
            <p:nvPr/>
          </p:nvSpPr>
          <p:spPr bwMode="auto">
            <a:xfrm>
              <a:off x="1632" y="1468"/>
              <a:ext cx="129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00"/>
                  </a:solidFill>
                </a:rPr>
                <a:t>Superconductivity</a:t>
              </a:r>
            </a:p>
          </p:txBody>
        </p:sp>
      </p:grpSp>
      <p:grpSp>
        <p:nvGrpSpPr>
          <p:cNvPr id="30725" name="Group 14"/>
          <p:cNvGrpSpPr>
            <a:grpSpLocks/>
          </p:cNvGrpSpPr>
          <p:nvPr/>
        </p:nvGrpSpPr>
        <p:grpSpPr bwMode="auto">
          <a:xfrm>
            <a:off x="1524000" y="247650"/>
            <a:ext cx="1162050" cy="5410200"/>
            <a:chOff x="960" y="54"/>
            <a:chExt cx="732" cy="3408"/>
          </a:xfrm>
        </p:grpSpPr>
        <p:sp>
          <p:nvSpPr>
            <p:cNvPr id="30753" name="Arc 15"/>
            <p:cNvSpPr>
              <a:spLocks/>
            </p:cNvSpPr>
            <p:nvPr/>
          </p:nvSpPr>
          <p:spPr bwMode="auto">
            <a:xfrm>
              <a:off x="972" y="54"/>
              <a:ext cx="720" cy="340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1">
              <a:gsLst>
                <a:gs pos="0">
                  <a:srgbClr val="CCECFF"/>
                </a:gs>
                <a:gs pos="100000">
                  <a:srgbClr val="6699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4" name="Text Box 16"/>
            <p:cNvSpPr txBox="1">
              <a:spLocks noChangeArrowheads="1"/>
            </p:cNvSpPr>
            <p:nvPr/>
          </p:nvSpPr>
          <p:spPr bwMode="auto">
            <a:xfrm>
              <a:off x="960" y="1680"/>
              <a:ext cx="624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00"/>
                  </a:solidFill>
                </a:rPr>
                <a:t>“SDW”</a:t>
              </a:r>
              <a:br>
                <a:rPr lang="en-US" altLang="en-US" sz="1600" b="1">
                  <a:solidFill>
                    <a:srgbClr val="000000"/>
                  </a:solidFill>
                </a:rPr>
              </a:br>
              <a:r>
                <a:rPr lang="en-US" altLang="en-US" sz="1600" b="1">
                  <a:solidFill>
                    <a:srgbClr val="000000"/>
                  </a:solidFill>
                </a:rPr>
                <a:t>“NEEL”</a:t>
              </a:r>
              <a:br>
                <a:rPr lang="en-US" altLang="en-US" sz="1600" b="1">
                  <a:solidFill>
                    <a:srgbClr val="000000"/>
                  </a:solidFill>
                </a:rPr>
              </a:br>
              <a:r>
                <a:rPr lang="en-US" altLang="en-US" sz="1600" b="1">
                  <a:solidFill>
                    <a:srgbClr val="000000"/>
                  </a:solidFill>
                </a:rPr>
                <a:t>“A-F”</a:t>
              </a:r>
            </a:p>
          </p:txBody>
        </p:sp>
      </p:grpSp>
      <p:sp>
        <p:nvSpPr>
          <p:cNvPr id="30726" name="Line 17"/>
          <p:cNvSpPr>
            <a:spLocks noChangeShapeType="1"/>
          </p:cNvSpPr>
          <p:nvPr/>
        </p:nvSpPr>
        <p:spPr bwMode="auto">
          <a:xfrm>
            <a:off x="1524000" y="5686425"/>
            <a:ext cx="594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Text Box 18"/>
          <p:cNvSpPr txBox="1">
            <a:spLocks noChangeArrowheads="1"/>
          </p:cNvSpPr>
          <p:nvPr/>
        </p:nvSpPr>
        <p:spPr bwMode="auto">
          <a:xfrm>
            <a:off x="1066800" y="8858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30728" name="Text Box 19"/>
          <p:cNvSpPr txBox="1">
            <a:spLocks noChangeArrowheads="1"/>
          </p:cNvSpPr>
          <p:nvPr/>
        </p:nvSpPr>
        <p:spPr bwMode="auto">
          <a:xfrm>
            <a:off x="7315200" y="5686425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>
                <a:solidFill>
                  <a:srgbClr val="000000"/>
                </a:solidFill>
                <a:latin typeface="Times New Roman" pitchFamily="18" charset="0"/>
              </a:rPr>
              <a:t>g</a:t>
            </a:r>
          </a:p>
        </p:txBody>
      </p:sp>
      <p:grpSp>
        <p:nvGrpSpPr>
          <p:cNvPr id="30729" name="Group 20"/>
          <p:cNvGrpSpPr>
            <a:grpSpLocks/>
          </p:cNvGrpSpPr>
          <p:nvPr/>
        </p:nvGrpSpPr>
        <p:grpSpPr bwMode="auto">
          <a:xfrm>
            <a:off x="1524000" y="5562600"/>
            <a:ext cx="5553075" cy="946150"/>
            <a:chOff x="960" y="3330"/>
            <a:chExt cx="3498" cy="596"/>
          </a:xfrm>
        </p:grpSpPr>
        <p:sp>
          <p:nvSpPr>
            <p:cNvPr id="30747" name="Text Box 21"/>
            <p:cNvSpPr txBox="1">
              <a:spLocks noChangeArrowheads="1"/>
            </p:cNvSpPr>
            <p:nvPr/>
          </p:nvSpPr>
          <p:spPr bwMode="auto">
            <a:xfrm>
              <a:off x="2352" y="3408"/>
              <a:ext cx="72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i="1">
                  <a:solidFill>
                    <a:srgbClr val="000000"/>
                  </a:solidFill>
                  <a:latin typeface="Times New Roman" pitchFamily="18" charset="0"/>
                </a:rPr>
                <a:t>g*</a:t>
              </a:r>
              <a:r>
                <a:rPr lang="en-US" altLang="en-US" sz="2400" b="1" i="1" baseline="-25000">
                  <a:solidFill>
                    <a:srgbClr val="000000"/>
                  </a:solidFill>
                  <a:latin typeface="Times New Roman" pitchFamily="18" charset="0"/>
                </a:rPr>
                <a:t/>
              </a:r>
              <a:br>
                <a:rPr lang="en-US" altLang="en-US" sz="2400" b="1" i="1" baseline="-25000">
                  <a:solidFill>
                    <a:srgbClr val="000000"/>
                  </a:solidFill>
                  <a:latin typeface="Times New Roman" pitchFamily="18" charset="0"/>
                </a:rPr>
              </a:br>
              <a:endParaRPr lang="en-US" altLang="en-US" sz="2400" b="1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748" name="Oval 22"/>
            <p:cNvSpPr>
              <a:spLocks noChangeArrowheads="1"/>
            </p:cNvSpPr>
            <p:nvPr/>
          </p:nvSpPr>
          <p:spPr bwMode="auto">
            <a:xfrm>
              <a:off x="2628" y="333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749" name="AutoShape 23"/>
            <p:cNvSpPr>
              <a:spLocks noChangeArrowheads="1"/>
            </p:cNvSpPr>
            <p:nvPr/>
          </p:nvSpPr>
          <p:spPr bwMode="auto">
            <a:xfrm>
              <a:off x="960" y="3384"/>
              <a:ext cx="1668" cy="48"/>
            </a:xfrm>
            <a:prstGeom prst="flowChartTermina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750" name="AutoShape 24"/>
            <p:cNvSpPr>
              <a:spLocks noChangeArrowheads="1"/>
            </p:cNvSpPr>
            <p:nvPr/>
          </p:nvSpPr>
          <p:spPr bwMode="auto">
            <a:xfrm>
              <a:off x="2790" y="3384"/>
              <a:ext cx="1668" cy="48"/>
            </a:xfrm>
            <a:prstGeom prst="flowChartTermina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751" name="Text Box 25"/>
            <p:cNvSpPr txBox="1">
              <a:spLocks noChangeArrowheads="1"/>
            </p:cNvSpPr>
            <p:nvPr/>
          </p:nvSpPr>
          <p:spPr bwMode="auto">
            <a:xfrm>
              <a:off x="960" y="3456"/>
              <a:ext cx="15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“Insulator”</a:t>
              </a:r>
            </a:p>
          </p:txBody>
        </p:sp>
        <p:sp>
          <p:nvSpPr>
            <p:cNvPr id="30752" name="Text Box 26"/>
            <p:cNvSpPr txBox="1">
              <a:spLocks noChangeArrowheads="1"/>
            </p:cNvSpPr>
            <p:nvPr/>
          </p:nvSpPr>
          <p:spPr bwMode="auto">
            <a:xfrm>
              <a:off x="2832" y="3456"/>
              <a:ext cx="15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“Conductor”</a:t>
              </a:r>
            </a:p>
          </p:txBody>
        </p:sp>
      </p:grpSp>
      <p:sp>
        <p:nvSpPr>
          <p:cNvPr id="30730" name="Line 30"/>
          <p:cNvSpPr>
            <a:spLocks noChangeShapeType="1"/>
          </p:cNvSpPr>
          <p:nvPr/>
        </p:nvSpPr>
        <p:spPr bwMode="auto">
          <a:xfrm flipV="1">
            <a:off x="7086600" y="1419225"/>
            <a:ext cx="0" cy="426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1" name="Rectangle 31"/>
          <p:cNvSpPr>
            <a:spLocks noChangeArrowheads="1"/>
          </p:cNvSpPr>
          <p:nvPr/>
        </p:nvSpPr>
        <p:spPr bwMode="auto">
          <a:xfrm>
            <a:off x="1533525" y="152400"/>
            <a:ext cx="914400" cy="1238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32" name="Line 32"/>
          <p:cNvSpPr>
            <a:spLocks noChangeShapeType="1"/>
          </p:cNvSpPr>
          <p:nvPr/>
        </p:nvSpPr>
        <p:spPr bwMode="auto">
          <a:xfrm>
            <a:off x="1524000" y="1419225"/>
            <a:ext cx="556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3" name="Line 33"/>
          <p:cNvSpPr>
            <a:spLocks noChangeShapeType="1"/>
          </p:cNvSpPr>
          <p:nvPr/>
        </p:nvSpPr>
        <p:spPr bwMode="auto">
          <a:xfrm>
            <a:off x="4105275" y="4572000"/>
            <a:ext cx="17145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4" name="Line 34"/>
          <p:cNvSpPr>
            <a:spLocks noChangeShapeType="1"/>
          </p:cNvSpPr>
          <p:nvPr/>
        </p:nvSpPr>
        <p:spPr bwMode="auto">
          <a:xfrm flipV="1">
            <a:off x="1524000" y="1114425"/>
            <a:ext cx="0" cy="457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5" name="Text Box 35"/>
          <p:cNvSpPr txBox="1">
            <a:spLocks noChangeArrowheads="1"/>
          </p:cNvSpPr>
          <p:nvPr/>
        </p:nvSpPr>
        <p:spPr bwMode="auto">
          <a:xfrm rot="4789700">
            <a:off x="2097882" y="2780506"/>
            <a:ext cx="2514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“Funny Metal”</a:t>
            </a:r>
            <a:br>
              <a:rPr lang="en-US" altLang="en-US" b="1">
                <a:solidFill>
                  <a:srgbClr val="000000"/>
                </a:solidFill>
              </a:rPr>
            </a:br>
            <a:r>
              <a:rPr lang="en-US" altLang="en-US" b="1">
                <a:solidFill>
                  <a:srgbClr val="000000"/>
                </a:solidFill>
              </a:rPr>
              <a:t>“Pseudogap”</a:t>
            </a:r>
            <a:br>
              <a:rPr lang="en-US" altLang="en-US" b="1">
                <a:solidFill>
                  <a:srgbClr val="000000"/>
                </a:solidFill>
              </a:rPr>
            </a:br>
            <a:r>
              <a:rPr lang="en-US" altLang="en-US" b="1">
                <a:solidFill>
                  <a:srgbClr val="000000"/>
                </a:solidFill>
              </a:rPr>
              <a:t>“Fond AF Memories”</a:t>
            </a:r>
          </a:p>
        </p:txBody>
      </p:sp>
      <p:sp>
        <p:nvSpPr>
          <p:cNvPr id="30736" name="TextBox 6"/>
          <p:cNvSpPr txBox="1">
            <a:spLocks noChangeArrowheads="1"/>
          </p:cNvSpPr>
          <p:nvPr/>
        </p:nvSpPr>
        <p:spPr bwMode="auto">
          <a:xfrm>
            <a:off x="1676400" y="38100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U = 6</a:t>
            </a:r>
          </a:p>
        </p:txBody>
      </p:sp>
      <p:sp>
        <p:nvSpPr>
          <p:cNvPr id="30737" name="TextBox 51"/>
          <p:cNvSpPr txBox="1">
            <a:spLocks noChangeArrowheads="1"/>
          </p:cNvSpPr>
          <p:nvPr/>
        </p:nvSpPr>
        <p:spPr bwMode="auto">
          <a:xfrm>
            <a:off x="2667000" y="16764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U = 3</a:t>
            </a:r>
          </a:p>
        </p:txBody>
      </p:sp>
      <p:sp>
        <p:nvSpPr>
          <p:cNvPr id="30738" name="TextBox 52"/>
          <p:cNvSpPr txBox="1">
            <a:spLocks noChangeArrowheads="1"/>
          </p:cNvSpPr>
          <p:nvPr/>
        </p:nvSpPr>
        <p:spPr bwMode="auto">
          <a:xfrm>
            <a:off x="5029200" y="25908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U = 0</a:t>
            </a:r>
          </a:p>
        </p:txBody>
      </p:sp>
      <p:sp>
        <p:nvSpPr>
          <p:cNvPr id="30739" name="Rectangle 36"/>
          <p:cNvSpPr>
            <a:spLocks noChangeArrowheads="1"/>
          </p:cNvSpPr>
          <p:nvPr/>
        </p:nvSpPr>
        <p:spPr bwMode="auto">
          <a:xfrm>
            <a:off x="304800" y="762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The Colossal Quantum Conundrum</a:t>
            </a:r>
          </a:p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-- HTSC/RTSC...Five Cosmic Questions --</a:t>
            </a:r>
          </a:p>
        </p:txBody>
      </p:sp>
      <p:sp>
        <p:nvSpPr>
          <p:cNvPr id="3" name="Oval 2"/>
          <p:cNvSpPr/>
          <p:nvPr/>
        </p:nvSpPr>
        <p:spPr>
          <a:xfrm>
            <a:off x="3048000" y="1866900"/>
            <a:ext cx="4495800" cy="6477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Is it “shakes or spins”...or both?</a:t>
            </a:r>
          </a:p>
        </p:txBody>
      </p:sp>
      <p:sp>
        <p:nvSpPr>
          <p:cNvPr id="40" name="Oval 39"/>
          <p:cNvSpPr/>
          <p:nvPr/>
        </p:nvSpPr>
        <p:spPr>
          <a:xfrm>
            <a:off x="2447925" y="4572000"/>
            <a:ext cx="4257675" cy="6477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Is “bulk SC” a function of g* ?</a:t>
            </a:r>
          </a:p>
        </p:txBody>
      </p:sp>
      <p:sp>
        <p:nvSpPr>
          <p:cNvPr id="41" name="Oval 40"/>
          <p:cNvSpPr/>
          <p:nvPr/>
        </p:nvSpPr>
        <p:spPr>
          <a:xfrm>
            <a:off x="2209800" y="4073525"/>
            <a:ext cx="4724400" cy="4222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Where is Pr-123 ?</a:t>
            </a:r>
          </a:p>
        </p:txBody>
      </p:sp>
      <p:sp>
        <p:nvSpPr>
          <p:cNvPr id="49" name="Oval 48"/>
          <p:cNvSpPr/>
          <p:nvPr/>
        </p:nvSpPr>
        <p:spPr>
          <a:xfrm>
            <a:off x="153988" y="5802313"/>
            <a:ext cx="8836025" cy="895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  <a:cs typeface="Arial" charset="0"/>
              </a:rPr>
              <a:t>When and where can we use HTSC/RTSC in the Electricity Enterprise? 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200400" y="990600"/>
            <a:ext cx="4495800" cy="609600"/>
            <a:chOff x="3200400" y="990600"/>
            <a:chExt cx="4495800" cy="609600"/>
          </a:xfrm>
        </p:grpSpPr>
        <p:sp>
          <p:nvSpPr>
            <p:cNvPr id="42" name="Oval 41"/>
            <p:cNvSpPr/>
            <p:nvPr/>
          </p:nvSpPr>
          <p:spPr>
            <a:xfrm>
              <a:off x="3200400" y="990600"/>
              <a:ext cx="4495800" cy="6096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tx1"/>
                  </a:solidFill>
                </a:rPr>
                <a:t>What about RTSC?</a:t>
              </a:r>
            </a:p>
          </p:txBody>
        </p:sp>
        <p:sp>
          <p:nvSpPr>
            <p:cNvPr id="11" name="Up Arrow 10"/>
            <p:cNvSpPr/>
            <p:nvPr/>
          </p:nvSpPr>
          <p:spPr>
            <a:xfrm>
              <a:off x="5410200" y="1065213"/>
              <a:ext cx="60325" cy="22225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66888"/>
            <a:ext cx="5114925" cy="3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2488" y="2465388"/>
            <a:ext cx="2449512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1000" y="2222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Memories... </a:t>
            </a:r>
            <a:r>
              <a:rPr lang="en-US" sz="1800" smtClean="0">
                <a:latin typeface="Comic Sans MS" pitchFamily="66" charset="0"/>
              </a:rPr>
              <a:t>(I think...)</a:t>
            </a:r>
            <a:endParaRPr lang="en-US" smtClean="0">
              <a:latin typeface="Comic Sans MS" pitchFamily="66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3840163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8600" y="6324600"/>
            <a:ext cx="3840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M2S Interlaken ’88 – Tc 125 K Tl-2223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318000" y="1306513"/>
            <a:ext cx="4495800" cy="3863975"/>
            <a:chOff x="4318260" y="1306920"/>
            <a:chExt cx="4495799" cy="3863012"/>
          </a:xfrm>
        </p:grpSpPr>
        <p:pic>
          <p:nvPicPr>
            <p:cNvPr id="1536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18260" y="1306920"/>
              <a:ext cx="4495799" cy="3370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6" name="TextBox 3"/>
            <p:cNvSpPr txBox="1">
              <a:spLocks noChangeArrowheads="1"/>
            </p:cNvSpPr>
            <p:nvPr/>
          </p:nvSpPr>
          <p:spPr bwMode="auto">
            <a:xfrm>
              <a:off x="4318260" y="4800600"/>
              <a:ext cx="44447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latin typeface="Calibri" pitchFamily="34" charset="0"/>
                </a:rPr>
                <a:t>“Missing in Action”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052638"/>
            <a:ext cx="45847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0275" y="2133600"/>
            <a:ext cx="199072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“Fall Out” from M2S Interlaken 1988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82750"/>
            <a:ext cx="3992563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682750"/>
            <a:ext cx="3357563" cy="50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Placeholder 4" descr="Mg-AM.jpg"/>
          <p:cNvPicPr>
            <a:picLocks noChangeAspect="1"/>
          </p:cNvPicPr>
          <p:nvPr/>
        </p:nvPicPr>
        <p:blipFill>
          <a:blip r:embed="rId2"/>
          <a:srcRect l="-8839" r="-8839"/>
          <a:stretch>
            <a:fillRect/>
          </a:stretch>
        </p:blipFill>
        <p:spPr bwMode="auto">
          <a:xfrm>
            <a:off x="1219200" y="1066800"/>
            <a:ext cx="6599238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chemeClr val="folHlink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The Holy Grail of HTSC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371600"/>
            <a:ext cx="273367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4044950"/>
            <a:ext cx="27432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“The Short Story”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Following the 1911 discovery, Kamerlingh Onnes attempted the construction of an electromagnet...unsuccessfully.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Throughout the second half of the 20</a:t>
            </a:r>
            <a:r>
              <a:rPr lang="en-US" sz="2000" baseline="30000" smtClean="0"/>
              <a:t>th</a:t>
            </a:r>
            <a:r>
              <a:rPr lang="en-US" sz="2000" smtClean="0"/>
              <a:t> Century and up to the present, many successful demonstrations of superconducting cables, transformers, current limiters, storage units, rotating machinery, etc., have been carried out.  Yet, to date, no </a:t>
            </a:r>
            <a:r>
              <a:rPr lang="en-US" sz="2000" u="sng" smtClean="0"/>
              <a:t>significant markets</a:t>
            </a:r>
            <a:r>
              <a:rPr lang="en-US" sz="2000" smtClean="0"/>
              <a:t> (&gt; 10</a:t>
            </a:r>
            <a:r>
              <a:rPr lang="en-US" sz="2000" baseline="30000" smtClean="0"/>
              <a:t>8</a:t>
            </a:r>
            <a:r>
              <a:rPr lang="en-US" sz="2000" smtClean="0"/>
              <a:t> USD/yr) have emerged for deployment worldwide in the Electricity Enterprise.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For a 1997 review, see </a:t>
            </a:r>
            <a:r>
              <a:rPr lang="en-US" sz="1800" smtClean="0">
                <a:solidFill>
                  <a:srgbClr val="CC0000"/>
                </a:solidFill>
              </a:rPr>
              <a:t>“</a:t>
            </a:r>
            <a:r>
              <a:rPr lang="en-US" sz="1800" i="1" smtClean="0">
                <a:solidFill>
                  <a:srgbClr val="CC0000"/>
                </a:solidFill>
              </a:rPr>
              <a:t>Superconductivity and Electric Power: Promises, Promises...Past, Present and Future</a:t>
            </a:r>
            <a:r>
              <a:rPr lang="en-US" sz="1800" smtClean="0">
                <a:solidFill>
                  <a:srgbClr val="CC0000"/>
                </a:solidFill>
              </a:rPr>
              <a:t>,”</a:t>
            </a:r>
            <a:r>
              <a:rPr lang="en-US" sz="1800" smtClean="0"/>
              <a:t> P. M. Grant, IEEE Trans. Appl. Supercon. 7, 112 (1997).  Available </a:t>
            </a:r>
            <a:r>
              <a:rPr lang="en-US" sz="1800" smtClean="0">
                <a:hlinkClick r:id="rId2"/>
              </a:rPr>
              <a:t>on request</a:t>
            </a:r>
            <a:r>
              <a:rPr lang="en-US" sz="1800" smtClean="0"/>
              <a:t> from </a:t>
            </a:r>
            <a:r>
              <a:rPr lang="en-US" sz="1800" smtClean="0">
                <a:hlinkClick r:id="rId3"/>
              </a:rPr>
              <a:t>www.w2agz.com</a:t>
            </a:r>
            <a:r>
              <a:rPr lang="en-US" sz="1800" smtClean="0"/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Today, the principal “power” applications of superconductivity remain cabling and deflection magnets for hadron colliders and solenoids for medical MRI.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What might constitute a “Longer Story?”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Advancing a current “technology addiction.”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Satisfying a compelling social need.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Identifying a new opportunity.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5410200" cy="1143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omic Sans MS" panose="030F0702030302020204" pitchFamily="66" charset="0"/>
              </a:rPr>
              <a:t>Electricity is Plentiful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43000"/>
            <a:ext cx="4114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524000"/>
            <a:ext cx="22764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09600" y="4019550"/>
            <a:ext cx="7010400" cy="2473325"/>
            <a:chOff x="609601" y="4018970"/>
            <a:chExt cx="7010399" cy="2473438"/>
          </a:xfrm>
        </p:grpSpPr>
        <p:pic>
          <p:nvPicPr>
            <p:cNvPr id="1946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9601" y="4018970"/>
              <a:ext cx="4114799" cy="247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3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44103" y="4099931"/>
              <a:ext cx="1675897" cy="200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91200" y="304800"/>
            <a:ext cx="3124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Comic Sans MS" pitchFamily="66" charset="0"/>
              </a:rPr>
              <a:t>...and Cheap!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“New Opportunities”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IFCL-HTS “Project Hydra” or “AmpaCity;” the AMSC/DHS, Nexans/RWE concepts.</a:t>
            </a:r>
          </a:p>
          <a:p>
            <a:pPr eaLnBrk="1" hangingPunct="1"/>
            <a:r>
              <a:rPr lang="en-US" smtClean="0"/>
              <a:t>Dual Use of emerging energy/power transport corridors.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IFCL-HTS</a:t>
            </a:r>
            <a:br>
              <a:rPr lang="en-US" dirty="0" smtClean="0"/>
            </a:br>
            <a:r>
              <a:rPr lang="en-US" sz="2700" dirty="0" smtClean="0"/>
              <a:t>“I” = “inherently”</a:t>
            </a:r>
            <a:endParaRPr lang="en-US" sz="2700" dirty="0"/>
          </a:p>
        </p:txBody>
      </p:sp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533400" y="1295400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What is it?</a:t>
            </a:r>
          </a:p>
        </p:txBody>
      </p:sp>
      <p:grpSp>
        <p:nvGrpSpPr>
          <p:cNvPr id="21507" name="Group 16"/>
          <p:cNvGrpSpPr>
            <a:grpSpLocks/>
          </p:cNvGrpSpPr>
          <p:nvPr/>
        </p:nvGrpSpPr>
        <p:grpSpPr bwMode="auto">
          <a:xfrm>
            <a:off x="914400" y="1752600"/>
            <a:ext cx="7086600" cy="609600"/>
            <a:chOff x="914400" y="2362200"/>
            <a:chExt cx="7086600" cy="609600"/>
          </a:xfrm>
        </p:grpSpPr>
        <p:grpSp>
          <p:nvGrpSpPr>
            <p:cNvPr id="21523" name="Group 10"/>
            <p:cNvGrpSpPr>
              <a:grpSpLocks/>
            </p:cNvGrpSpPr>
            <p:nvPr/>
          </p:nvGrpSpPr>
          <p:grpSpPr bwMode="auto">
            <a:xfrm>
              <a:off x="914400" y="2362200"/>
              <a:ext cx="1981200" cy="609600"/>
              <a:chOff x="1524000" y="2362200"/>
              <a:chExt cx="1981200" cy="6096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524000" y="2362200"/>
                <a:ext cx="1981200" cy="6096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530" name="TextBox 9"/>
              <p:cNvSpPr txBox="1">
                <a:spLocks noChangeArrowheads="1"/>
              </p:cNvSpPr>
              <p:nvPr/>
            </p:nvSpPr>
            <p:spPr bwMode="auto">
              <a:xfrm>
                <a:off x="1714108" y="2495746"/>
                <a:ext cx="16002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Substation “A”</a:t>
                </a:r>
              </a:p>
            </p:txBody>
          </p:sp>
        </p:grpSp>
        <p:grpSp>
          <p:nvGrpSpPr>
            <p:cNvPr id="21524" name="Group 11"/>
            <p:cNvGrpSpPr>
              <a:grpSpLocks/>
            </p:cNvGrpSpPr>
            <p:nvPr/>
          </p:nvGrpSpPr>
          <p:grpSpPr bwMode="auto">
            <a:xfrm>
              <a:off x="6019800" y="2362200"/>
              <a:ext cx="1981200" cy="609600"/>
              <a:chOff x="1524000" y="2362200"/>
              <a:chExt cx="1981200" cy="6096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524000" y="2362200"/>
                <a:ext cx="1981200" cy="6096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528" name="TextBox 13"/>
              <p:cNvSpPr txBox="1">
                <a:spLocks noChangeArrowheads="1"/>
              </p:cNvSpPr>
              <p:nvPr/>
            </p:nvSpPr>
            <p:spPr bwMode="auto">
              <a:xfrm>
                <a:off x="1714108" y="2495746"/>
                <a:ext cx="16002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Substation “B”</a:t>
                </a:r>
              </a:p>
            </p:txBody>
          </p:sp>
        </p:grpSp>
        <p:sp>
          <p:nvSpPr>
            <p:cNvPr id="15" name="Left-Right Arrow 14"/>
            <p:cNvSpPr/>
            <p:nvPr/>
          </p:nvSpPr>
          <p:spPr>
            <a:xfrm>
              <a:off x="2895600" y="2428875"/>
              <a:ext cx="3124200" cy="533400"/>
            </a:xfrm>
            <a:prstGeom prst="left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526" name="TextBox 15"/>
            <p:cNvSpPr txBox="1">
              <a:spLocks noChangeArrowheads="1"/>
            </p:cNvSpPr>
            <p:nvPr/>
          </p:nvSpPr>
          <p:spPr bwMode="auto">
            <a:xfrm>
              <a:off x="3276600" y="2508309"/>
              <a:ext cx="2438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Superconducting Cable</a:t>
              </a:r>
            </a:p>
          </p:txBody>
        </p:sp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52600" y="2362200"/>
            <a:ext cx="54864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10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en-US" sz="11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202020"/>
                </a:solidFill>
                <a:latin typeface="Times New Roman" pitchFamily="18" charset="0"/>
              </a:rPr>
              <a:t>A</a:t>
            </a:r>
            <a:r>
              <a:rPr lang="en-US">
                <a:solidFill>
                  <a:srgbClr val="20202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202020"/>
                </a:solidFill>
                <a:latin typeface="Times New Roman" pitchFamily="18" charset="0"/>
              </a:rPr>
              <a:t>Transient Model of High-Temperature Superconducting Cables in Electric Power Supply </a:t>
            </a:r>
            <a:endParaRPr lang="en-US">
              <a:solidFill>
                <a:srgbClr val="202020"/>
              </a:solidFill>
              <a:latin typeface="Times New Roman" pitchFamily="18" charset="0"/>
            </a:endParaRPr>
          </a:p>
          <a:p>
            <a:pPr algn="ctr"/>
            <a:r>
              <a:rPr lang="en-US" sz="1200" i="1">
                <a:solidFill>
                  <a:srgbClr val="202020"/>
                </a:solidFill>
              </a:rPr>
              <a:t>Kim </a:t>
            </a:r>
            <a:r>
              <a:rPr lang="en-US" sz="1200">
                <a:solidFill>
                  <a:srgbClr val="202020"/>
                </a:solidFill>
                <a:latin typeface="Times New Roman" pitchFamily="18" charset="0"/>
              </a:rPr>
              <a:t>Hoj Jensen and Vladislav Akhmatov </a:t>
            </a:r>
          </a:p>
          <a:p>
            <a:pPr algn="ctr"/>
            <a:r>
              <a:rPr lang="en-US">
                <a:latin typeface="Calibri" pitchFamily="34" charset="0"/>
              </a:rPr>
              <a:t>(Tech. U. Denmark, 2005?)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796925" y="3857625"/>
            <a:ext cx="7280275" cy="638175"/>
            <a:chOff x="797317" y="3857625"/>
            <a:chExt cx="7279883" cy="638175"/>
          </a:xfrm>
        </p:grpSpPr>
        <p:grpSp>
          <p:nvGrpSpPr>
            <p:cNvPr id="21517" name="Group 18"/>
            <p:cNvGrpSpPr>
              <a:grpSpLocks/>
            </p:cNvGrpSpPr>
            <p:nvPr/>
          </p:nvGrpSpPr>
          <p:grpSpPr bwMode="auto">
            <a:xfrm>
              <a:off x="797317" y="3857625"/>
              <a:ext cx="7279883" cy="638175"/>
              <a:chOff x="63500" y="3857625"/>
              <a:chExt cx="7279883" cy="638175"/>
            </a:xfrm>
          </p:grpSpPr>
          <p:pic>
            <p:nvPicPr>
              <p:cNvPr id="21519" name="Picture 2" descr="C:\Users\PAULMI~1\AppData\Local\Temp\scl1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3500" y="3857625"/>
                <a:ext cx="2381250" cy="638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0" name="Picture 6" descr="C:\Users\PAULMI~1\AppData\Local\Temp\scl3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67000" y="4029075"/>
                <a:ext cx="1066800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1" name="Picture 8" descr="C:\Users\PAULMI~1\AppData\Local\Temp\scl4.jp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886265" y="3895725"/>
                <a:ext cx="2162175" cy="447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2" name="Picture 10" descr="C:\Users\PAULMI~1\AppData\Local\Temp\scl5.jp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209908" y="3933824"/>
                <a:ext cx="1133475" cy="371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Rectangle 19"/>
            <p:cNvSpPr/>
            <p:nvPr/>
          </p:nvSpPr>
          <p:spPr>
            <a:xfrm>
              <a:off x="3810230" y="3943350"/>
              <a:ext cx="647665" cy="95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4108" name="Picture 12" descr="C:\Users\PAULMI~1\AppData\Local\Temp\scl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81250" y="4657725"/>
            <a:ext cx="17335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4" descr="C:\Users\PAULMI~1\AppData\Local\Temp\scl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4643438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914400" y="5100638"/>
            <a:ext cx="7427913" cy="1303337"/>
            <a:chOff x="914400" y="5101092"/>
            <a:chExt cx="7427715" cy="1302116"/>
          </a:xfrm>
        </p:grpSpPr>
        <p:pic>
          <p:nvPicPr>
            <p:cNvPr id="21514" name="Picture 16" descr="C:\Users\PAULMI~1\AppData\Local\Temp\scl8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14400" y="5105400"/>
              <a:ext cx="2451100" cy="1254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18" descr="C:\Users\PAULMI~1\AppData\Local\Temp\scl9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346253" y="5105400"/>
              <a:ext cx="2461836" cy="1297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6" name="Picture 20" descr="C:\Users\PAULMI~1\AppData\Local\Temp\scl10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866072" y="5101092"/>
              <a:ext cx="2476043" cy="1302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33400" y="6477000"/>
            <a:ext cx="822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AMSC US Patent 8,886,267,B2 Nov. 11,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6255</TotalTime>
  <Words>737</Words>
  <Application>Microsoft Office PowerPoint</Application>
  <PresentationFormat>On-screen Show (4:3)</PresentationFormat>
  <Paragraphs>120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Comic Sans MS</vt:lpstr>
      <vt:lpstr>Academy Engraved LET</vt:lpstr>
      <vt:lpstr>SimSun</vt:lpstr>
      <vt:lpstr>Times New Roman</vt:lpstr>
      <vt:lpstr>Blank</vt:lpstr>
      <vt:lpstr>Slide 1</vt:lpstr>
      <vt:lpstr>Memories... (I think...)</vt:lpstr>
      <vt:lpstr>“Fall Out” from M2S Interlaken 1988</vt:lpstr>
      <vt:lpstr>Slide 4</vt:lpstr>
      <vt:lpstr>The Holy Grail of HTSC</vt:lpstr>
      <vt:lpstr>“The Short Story”</vt:lpstr>
      <vt:lpstr>Electricity is Plentiful</vt:lpstr>
      <vt:lpstr>“New Opportunities”</vt:lpstr>
      <vt:lpstr>IFCL-HTS “I” = “inherently”</vt:lpstr>
      <vt:lpstr>IFCL-HTS “Implementations”</vt:lpstr>
      <vt:lpstr>DHS “Resilient Electric Grid” (2015)</vt:lpstr>
      <vt:lpstr>“Dual Use” of Energy Transport Corridors Electricity Generation by Primary Fuel Source (2011-12)</vt:lpstr>
      <vt:lpstr>The “Dual Use” Concept Embodied</vt:lpstr>
      <vt:lpstr>Opportunities to Exploit the Keystone XL Pipeline ROW for the Dual Transport of Chemical and Electrical Energy</vt:lpstr>
      <vt:lpstr>Now for 60 Seconds of Science</vt:lpstr>
      <vt:lpstr>Slide 16</vt:lpstr>
      <vt:lpstr>Slide 17</vt:lpstr>
      <vt:lpstr>Slide 18</vt:lpstr>
      <vt:lpstr>Slide 19</vt:lpstr>
      <vt:lpstr>Slide 20</vt:lpstr>
    </vt:vector>
  </TitlesOfParts>
  <Company>W2AGZ Technologies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Michael Grant</dc:creator>
  <cp:lastModifiedBy>pmpgrant</cp:lastModifiedBy>
  <cp:revision>36</cp:revision>
  <dcterms:created xsi:type="dcterms:W3CDTF">2015-08-09T22:01:53Z</dcterms:created>
  <dcterms:modified xsi:type="dcterms:W3CDTF">2015-08-26T15:39:11Z</dcterms:modified>
</cp:coreProperties>
</file>