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98" r:id="rId3"/>
    <p:sldId id="307" r:id="rId4"/>
    <p:sldId id="309" r:id="rId5"/>
    <p:sldId id="300" r:id="rId6"/>
    <p:sldId id="314" r:id="rId7"/>
    <p:sldId id="265" r:id="rId8"/>
    <p:sldId id="266" r:id="rId9"/>
    <p:sldId id="299" r:id="rId10"/>
    <p:sldId id="271" r:id="rId11"/>
    <p:sldId id="301" r:id="rId12"/>
    <p:sldId id="306" r:id="rId13"/>
    <p:sldId id="259" r:id="rId14"/>
    <p:sldId id="262" r:id="rId15"/>
    <p:sldId id="260" r:id="rId16"/>
    <p:sldId id="261" r:id="rId17"/>
    <p:sldId id="263" r:id="rId18"/>
    <p:sldId id="264" r:id="rId19"/>
    <p:sldId id="272" r:id="rId20"/>
    <p:sldId id="281" r:id="rId21"/>
    <p:sldId id="273" r:id="rId22"/>
    <p:sldId id="274" r:id="rId23"/>
    <p:sldId id="275" r:id="rId24"/>
    <p:sldId id="276" r:id="rId25"/>
    <p:sldId id="277" r:id="rId26"/>
    <p:sldId id="278" r:id="rId27"/>
    <p:sldId id="282" r:id="rId28"/>
    <p:sldId id="268" r:id="rId29"/>
    <p:sldId id="269" r:id="rId30"/>
    <p:sldId id="270" r:id="rId31"/>
    <p:sldId id="283" r:id="rId32"/>
    <p:sldId id="284" r:id="rId33"/>
    <p:sldId id="280" r:id="rId34"/>
    <p:sldId id="289" r:id="rId35"/>
    <p:sldId id="285" r:id="rId36"/>
    <p:sldId id="286" r:id="rId37"/>
    <p:sldId id="316" r:id="rId38"/>
    <p:sldId id="317" r:id="rId39"/>
    <p:sldId id="318" r:id="rId40"/>
    <p:sldId id="291" r:id="rId41"/>
    <p:sldId id="292" r:id="rId42"/>
    <p:sldId id="293" r:id="rId43"/>
    <p:sldId id="294" r:id="rId44"/>
    <p:sldId id="312" r:id="rId45"/>
    <p:sldId id="305" r:id="rId46"/>
    <p:sldId id="302" r:id="rId47"/>
    <p:sldId id="303" r:id="rId48"/>
    <p:sldId id="311" r:id="rId49"/>
    <p:sldId id="304" r:id="rId50"/>
    <p:sldId id="288" r:id="rId51"/>
    <p:sldId id="296" r:id="rId52"/>
    <p:sldId id="297" r:id="rId53"/>
    <p:sldId id="295"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mpgrant"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1500" y="-78"/>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990E3B5-B617-4086-AE25-BCF3CEED33B1}" type="datetimeFigureOut">
              <a:rPr lang="en-US"/>
              <a:pPr>
                <a:defRPr/>
              </a:pPr>
              <a:t>9/13/2015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DF5787E-F873-476F-98D2-CF44A4CB25B1}" type="slidenum">
              <a:rPr lang="en-US"/>
              <a:pPr>
                <a:defRPr/>
              </a:pPr>
              <a:t>‹#›</a:t>
            </a:fld>
            <a:endParaRPr lang="en-US"/>
          </a:p>
        </p:txBody>
      </p:sp>
    </p:spTree>
    <p:extLst>
      <p:ext uri="{BB962C8B-B14F-4D97-AF65-F5344CB8AC3E}">
        <p14:creationId xmlns:p14="http://schemas.microsoft.com/office/powerpoint/2010/main" val="8414360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99D9BE-514A-4850-A5B7-6606D5F30B95}" type="slidenum">
              <a:rPr lang="en-US">
                <a:cs typeface="Arial" charset="0"/>
              </a:rPr>
              <a:pPr fontAlgn="base">
                <a:spcBef>
                  <a:spcPct val="0"/>
                </a:spcBef>
                <a:spcAft>
                  <a:spcPct val="0"/>
                </a:spcAft>
                <a:defRPr/>
              </a:pPr>
              <a:t>2</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3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8FFBAC4-FEAE-4E58-97F9-1473A3A60DA2}" type="slidenum">
              <a:rPr lang="en-US" sz="1200">
                <a:latin typeface="+mn-lt"/>
              </a:rPr>
              <a:pPr algn="r">
                <a:defRPr/>
              </a:pPr>
              <a:t>37</a:t>
            </a:fld>
            <a:endParaRPr lang="en-US" sz="120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xfrm>
            <a:off x="1154113" y="692150"/>
            <a:ext cx="4552950" cy="3414713"/>
          </a:xfrm>
          <a:noFill/>
          <a:ln>
            <a:solidFill>
              <a:srgbClr val="000000"/>
            </a:solidFill>
            <a:miter lim="800000"/>
            <a:headEnd/>
            <a:tailEnd/>
          </a:ln>
        </p:spPr>
      </p:sp>
      <p:sp>
        <p:nvSpPr>
          <p:cNvPr id="92162" name="Rectangle 3"/>
          <p:cNvSpPr>
            <a:spLocks noGrp="1"/>
          </p:cNvSpPr>
          <p:nvPr>
            <p:ph type="body" idx="1"/>
          </p:nvPr>
        </p:nvSpPr>
        <p:spPr bwMode="auto">
          <a:xfrm>
            <a:off x="914400" y="4340225"/>
            <a:ext cx="5029200" cy="4446588"/>
          </a:xfrm>
          <a:noFill/>
        </p:spPr>
        <p:txBody>
          <a:bodyPr wrap="square" lIns="91409" tIns="45704" rIns="91409" bIns="45704" numCol="1" anchor="t" anchorCtr="0" compatLnSpc="1">
            <a:prstTxWarp prst="textNoShape">
              <a:avLst/>
            </a:prstTxWarp>
          </a:bodyPr>
          <a:lstStyle/>
          <a:p>
            <a:pPr defTabSz="590550"/>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D39EB3-07D5-47CC-B51C-2C5AE7D40237}" type="slidenum">
              <a:rPr lang="en-US" altLang="en-US">
                <a:cs typeface="Arial" charset="0"/>
              </a:rPr>
              <a:pPr fontAlgn="base">
                <a:spcBef>
                  <a:spcPct val="0"/>
                </a:spcBef>
                <a:spcAft>
                  <a:spcPct val="0"/>
                </a:spcAft>
                <a:defRPr/>
              </a:pPr>
              <a:t>51</a:t>
            </a:fld>
            <a:endParaRPr lang="en-US" altLang="en-US">
              <a:cs typeface="Arial" charset="0"/>
            </a:endParaRPr>
          </a:p>
        </p:txBody>
      </p:sp>
      <p:sp>
        <p:nvSpPr>
          <p:cNvPr id="9830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0CB6D30B-022D-46F3-A1FD-CD8EAAFB1D87}" type="slidenum">
              <a:rPr lang="en-US" altLang="en-US" sz="1100"/>
              <a:pPr algn="r"/>
              <a:t>51</a:t>
            </a:fld>
            <a:endParaRPr lang="en-US" altLang="en-US" sz="1100"/>
          </a:p>
        </p:txBody>
      </p:sp>
      <p:sp>
        <p:nvSpPr>
          <p:cNvPr id="98307"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p:spPr>
      </p:sp>
      <p:sp>
        <p:nvSpPr>
          <p:cNvPr id="98308"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1734B6-CEB0-402E-90F7-C15B0525C5BE}" type="slidenum">
              <a:rPr lang="en-US" altLang="en-US">
                <a:cs typeface="Arial" charset="0"/>
              </a:rPr>
              <a:pPr fontAlgn="base">
                <a:spcBef>
                  <a:spcPct val="0"/>
                </a:spcBef>
                <a:spcAft>
                  <a:spcPct val="0"/>
                </a:spcAft>
                <a:defRPr/>
              </a:pPr>
              <a:t>52</a:t>
            </a:fld>
            <a:endParaRPr lang="en-US" altLang="en-US">
              <a:cs typeface="Arial" charset="0"/>
            </a:endParaRPr>
          </a:p>
        </p:txBody>
      </p:sp>
      <p:sp>
        <p:nvSpPr>
          <p:cNvPr id="101378"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345A209A-D914-4F6A-A8C8-9926B0843F02}" type="slidenum">
              <a:rPr lang="en-US" altLang="en-US" sz="1100"/>
              <a:pPr algn="r"/>
              <a:t>52</a:t>
            </a:fld>
            <a:endParaRPr lang="en-US" altLang="en-US" sz="1100"/>
          </a:p>
        </p:txBody>
      </p:sp>
      <p:sp>
        <p:nvSpPr>
          <p:cNvPr id="101379"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p:spPr>
      </p:sp>
      <p:sp>
        <p:nvSpPr>
          <p:cNvPr id="101380"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628546B-DEBD-4FDD-9166-D1164832B67A}" type="datetimeFigureOut">
              <a:rPr lang="en-US"/>
              <a:pPr>
                <a:defRPr/>
              </a:pPr>
              <a:t>9/13/2015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4B6300-DEA1-4CFA-9032-5722D35129F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80C873-95EE-43F8-A37B-2F068D084D05}" type="datetimeFigureOut">
              <a:rPr lang="en-US"/>
              <a:pPr>
                <a:defRPr/>
              </a:pPr>
              <a:t>9/13/2015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6D886E-1A72-4F9B-ABCB-0CA4624091A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C5AB09-F8CC-447D-A950-4F9629004897}" type="datetimeFigureOut">
              <a:rPr lang="en-US"/>
              <a:pPr>
                <a:defRPr/>
              </a:pPr>
              <a:t>9/13/2015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D4A7DB-EA6E-4432-9903-2BAD1FF8793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8463DA-15D3-426A-B636-97F9805A7648}" type="datetimeFigureOut">
              <a:rPr lang="en-US"/>
              <a:pPr>
                <a:defRPr/>
              </a:pPr>
              <a:t>9/13/2015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71118A-FAD1-4ECF-928E-CB18F0E1121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19423C1-7628-4E7F-A5DA-73C196433B04}" type="datetimeFigureOut">
              <a:rPr lang="en-US"/>
              <a:pPr>
                <a:defRPr/>
              </a:pPr>
              <a:t>9/13/2015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E8A292-FB34-4B23-92D0-8D7655094B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19C2D00-6633-4D99-92DA-402602603504}" type="datetimeFigureOut">
              <a:rPr lang="en-US"/>
              <a:pPr>
                <a:defRPr/>
              </a:pPr>
              <a:t>9/13/2015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B8B99D-735E-4E89-B3C2-73B246C9DB3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716B6E6-B271-4390-93E5-9D843B9AF6AF}" type="datetimeFigureOut">
              <a:rPr lang="en-US"/>
              <a:pPr>
                <a:defRPr/>
              </a:pPr>
              <a:t>9/13/2015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9AAAAC-99EE-4B37-AFAC-3ADEC367B3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40BC93-52E7-404E-A804-6AC615F56306}" type="datetimeFigureOut">
              <a:rPr lang="en-US"/>
              <a:pPr>
                <a:defRPr/>
              </a:pPr>
              <a:t>9/13/2015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90FBF4E-3321-4914-9B4F-E129EF4F6D0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536D51-F577-44B2-93C6-CFBA00CE18FF}" type="datetimeFigureOut">
              <a:rPr lang="en-US"/>
              <a:pPr>
                <a:defRPr/>
              </a:pPr>
              <a:t>9/13/2015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330ED4-7DA0-4BAA-BBA2-D360F429506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DB93DC4-066B-42A4-8561-84DECDAA21AB}" type="datetimeFigureOut">
              <a:rPr lang="en-US"/>
              <a:pPr>
                <a:defRPr/>
              </a:pPr>
              <a:t>9/13/2015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0387AF-FE4D-46F5-ADBD-A06CF1DE95B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3A4122-496B-4079-8A25-D1A74AA8621F}" type="datetimeFigureOut">
              <a:rPr lang="en-US"/>
              <a:pPr>
                <a:defRPr/>
              </a:pPr>
              <a:t>9/13/2015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E88E49-7CC1-4051-AE88-F77B2A78399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CC658CB-48D0-4EF3-93BC-C652B12CC4F8}" type="datetimeFigureOut">
              <a:rPr lang="en-US"/>
              <a:pPr>
                <a:defRPr/>
              </a:pPr>
              <a:t>9/13/2015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C65535D-A50C-4AA0-B2F0-39B2513746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3.emf"/></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jpe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1.png"/><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22.png"/><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2"/>
          <a:srcRect/>
          <a:stretch>
            <a:fillRect/>
          </a:stretch>
        </p:blipFill>
        <p:spPr bwMode="auto">
          <a:xfrm>
            <a:off x="5726113" y="61913"/>
            <a:ext cx="3379787" cy="1736725"/>
          </a:xfrm>
          <a:prstGeom prst="rect">
            <a:avLst/>
          </a:prstGeom>
          <a:noFill/>
          <a:ln w="9525">
            <a:noFill/>
            <a:miter lim="800000"/>
            <a:headEnd/>
            <a:tailEnd/>
          </a:ln>
        </p:spPr>
      </p:pic>
      <p:pic>
        <p:nvPicPr>
          <p:cNvPr id="14338" name="Picture 3"/>
          <p:cNvPicPr>
            <a:picLocks noChangeAspect="1" noChangeArrowheads="1"/>
          </p:cNvPicPr>
          <p:nvPr/>
        </p:nvPicPr>
        <p:blipFill>
          <a:blip r:embed="rId3"/>
          <a:srcRect/>
          <a:stretch>
            <a:fillRect/>
          </a:stretch>
        </p:blipFill>
        <p:spPr bwMode="auto">
          <a:xfrm>
            <a:off x="76200" y="61913"/>
            <a:ext cx="2743200" cy="1736725"/>
          </a:xfrm>
          <a:prstGeom prst="rect">
            <a:avLst/>
          </a:prstGeom>
          <a:noFill/>
          <a:ln w="9525">
            <a:noFill/>
            <a:miter lim="800000"/>
            <a:headEnd/>
            <a:tailEnd/>
          </a:ln>
        </p:spPr>
      </p:pic>
      <p:pic>
        <p:nvPicPr>
          <p:cNvPr id="14339" name="Picture 4"/>
          <p:cNvPicPr>
            <a:picLocks noChangeAspect="1" noChangeArrowheads="1"/>
          </p:cNvPicPr>
          <p:nvPr/>
        </p:nvPicPr>
        <p:blipFill>
          <a:blip r:embed="rId4"/>
          <a:srcRect/>
          <a:stretch>
            <a:fillRect/>
          </a:stretch>
        </p:blipFill>
        <p:spPr bwMode="auto">
          <a:xfrm>
            <a:off x="2838450" y="76200"/>
            <a:ext cx="2847975" cy="1722438"/>
          </a:xfrm>
          <a:prstGeom prst="rect">
            <a:avLst/>
          </a:prstGeom>
          <a:noFill/>
          <a:ln w="9525">
            <a:noFill/>
            <a:miter lim="800000"/>
            <a:headEnd/>
            <a:tailEnd/>
          </a:ln>
        </p:spPr>
      </p:pic>
      <p:sp>
        <p:nvSpPr>
          <p:cNvPr id="14340" name="TextBox 4"/>
          <p:cNvSpPr txBox="1">
            <a:spLocks noChangeArrowheads="1"/>
          </p:cNvSpPr>
          <p:nvPr/>
        </p:nvSpPr>
        <p:spPr bwMode="auto">
          <a:xfrm>
            <a:off x="0" y="1905000"/>
            <a:ext cx="9144000" cy="1600200"/>
          </a:xfrm>
          <a:prstGeom prst="rect">
            <a:avLst/>
          </a:prstGeom>
          <a:noFill/>
          <a:ln w="9525">
            <a:noFill/>
            <a:miter lim="800000"/>
            <a:headEnd/>
            <a:tailEnd/>
          </a:ln>
        </p:spPr>
        <p:txBody>
          <a:bodyPr>
            <a:spAutoFit/>
          </a:bodyPr>
          <a:lstStyle/>
          <a:p>
            <a:pPr algn="ctr"/>
            <a:r>
              <a:rPr lang="en-US" sz="2900" b="1">
                <a:solidFill>
                  <a:srgbClr val="002060"/>
                </a:solidFill>
                <a:latin typeface="Comic Sans MS" pitchFamily="66" charset="0"/>
              </a:rPr>
              <a:t>From Electrons Paired to Electrons Delivered</a:t>
            </a:r>
          </a:p>
          <a:p>
            <a:pPr algn="ctr"/>
            <a:r>
              <a:rPr lang="en-US" sz="2900" b="1">
                <a:solidFill>
                  <a:srgbClr val="002060"/>
                </a:solidFill>
                <a:latin typeface="Comic Sans MS" pitchFamily="66" charset="0"/>
              </a:rPr>
              <a:t> -</a:t>
            </a:r>
            <a:r>
              <a:rPr lang="en-US" sz="2000" b="1">
                <a:solidFill>
                  <a:srgbClr val="002060"/>
                </a:solidFill>
                <a:latin typeface="Comic Sans MS" pitchFamily="66" charset="0"/>
              </a:rPr>
              <a:t>Challenges Facing the Path Forward for High Temperature Superconductivity from Its Fundamental Understanding to </a:t>
            </a:r>
          </a:p>
          <a:p>
            <a:pPr algn="ctr"/>
            <a:r>
              <a:rPr lang="en-US" sz="2000" b="1">
                <a:solidFill>
                  <a:srgbClr val="002060"/>
                </a:solidFill>
                <a:latin typeface="Comic Sans MS" pitchFamily="66" charset="0"/>
              </a:rPr>
              <a:t>Eventual Societal Deployment-</a:t>
            </a:r>
            <a:endParaRPr lang="en-US" sz="2900" b="1">
              <a:solidFill>
                <a:srgbClr val="002060"/>
              </a:solidFill>
              <a:latin typeface="Comic Sans MS" pitchFamily="66" charset="0"/>
            </a:endParaRPr>
          </a:p>
        </p:txBody>
      </p:sp>
      <p:sp>
        <p:nvSpPr>
          <p:cNvPr id="6" name="TextBox 5"/>
          <p:cNvSpPr txBox="1">
            <a:spLocks noChangeArrowheads="1"/>
          </p:cNvSpPr>
          <p:nvPr/>
        </p:nvSpPr>
        <p:spPr bwMode="auto">
          <a:xfrm>
            <a:off x="609600" y="3576638"/>
            <a:ext cx="7848600" cy="1754187"/>
          </a:xfrm>
          <a:prstGeom prst="rect">
            <a:avLst/>
          </a:prstGeom>
          <a:noFill/>
          <a:ln w="9525">
            <a:noFill/>
            <a:miter lim="800000"/>
            <a:headEnd/>
            <a:tailEnd/>
          </a:ln>
        </p:spPr>
        <p:txBody>
          <a:bodyPr>
            <a:spAutoFit/>
          </a:bodyPr>
          <a:lstStyle/>
          <a:p>
            <a:pPr algn="ctr"/>
            <a:r>
              <a:rPr lang="en-US" sz="2800" b="1">
                <a:latin typeface="Calibri" pitchFamily="34" charset="0"/>
              </a:rPr>
              <a:t>Paul Michael Grant</a:t>
            </a:r>
          </a:p>
          <a:p>
            <a:pPr algn="ctr"/>
            <a:r>
              <a:rPr lang="en-US" sz="2000" b="1">
                <a:latin typeface="Calibri" pitchFamily="34" charset="0"/>
              </a:rPr>
              <a:t>EPRI Science Fellow (Retired)</a:t>
            </a:r>
          </a:p>
          <a:p>
            <a:pPr algn="ctr"/>
            <a:r>
              <a:rPr lang="en-US" sz="2000" b="1">
                <a:latin typeface="Calibri" pitchFamily="34" charset="0"/>
              </a:rPr>
              <a:t>IBM Research Staff Member/Manager Emeritus</a:t>
            </a:r>
          </a:p>
          <a:p>
            <a:pPr algn="ctr"/>
            <a:r>
              <a:rPr lang="en-US" sz="2000" b="1">
                <a:latin typeface="Calibri" pitchFamily="34" charset="0"/>
              </a:rPr>
              <a:t>(etc, etc...&amp; so forth and so on)</a:t>
            </a:r>
          </a:p>
          <a:p>
            <a:pPr algn="ctr"/>
            <a:r>
              <a:rPr lang="en-US" sz="2000" b="1">
                <a:latin typeface="Calibri" pitchFamily="34" charset="0"/>
              </a:rPr>
              <a:t>W2AGZ Technologies, USA (w2agz@w2agz.com)</a:t>
            </a:r>
          </a:p>
        </p:txBody>
      </p:sp>
      <p:sp>
        <p:nvSpPr>
          <p:cNvPr id="7" name="Text Box 5"/>
          <p:cNvSpPr txBox="1">
            <a:spLocks noChangeArrowheads="1"/>
          </p:cNvSpPr>
          <p:nvPr/>
        </p:nvSpPr>
        <p:spPr bwMode="auto">
          <a:xfrm>
            <a:off x="914400" y="5800725"/>
            <a:ext cx="7258050" cy="593725"/>
          </a:xfrm>
          <a:prstGeom prst="rect">
            <a:avLst/>
          </a:prstGeom>
          <a:noFill/>
          <a:ln>
            <a:noFill/>
          </a:ln>
          <a:effectLst/>
          <a:extLst/>
        </p:spPr>
        <p:txBody>
          <a:bodyPr lIns="82800" tIns="41400" rIns="82800" bIns="414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9pPr>
          </a:lstStyle>
          <a:p>
            <a:pPr algn="ctr" eaLnBrk="1" hangingPunct="1">
              <a:lnSpc>
                <a:spcPct val="93000"/>
              </a:lnSpc>
              <a:buSzPct val="45000"/>
              <a:defRPr/>
            </a:pPr>
            <a:r>
              <a:rPr lang="en-US" altLang="en-US" sz="3600" b="1" dirty="0" smtClean="0">
                <a:solidFill>
                  <a:schemeClr val="accent2">
                    <a:lumMod val="75000"/>
                  </a:schemeClr>
                </a:solidFill>
                <a:latin typeface="Academy Engraved LET" pitchFamily="2" charset="0"/>
                <a:ea typeface="SimSun" pitchFamily="2" charset="-122"/>
              </a:rPr>
              <a:t>Aging IBM Pensioner</a:t>
            </a:r>
          </a:p>
        </p:txBody>
      </p:sp>
      <p:pic>
        <p:nvPicPr>
          <p:cNvPr id="14343" name="Picture 2"/>
          <p:cNvPicPr>
            <a:picLocks noChangeAspect="1" noChangeArrowheads="1"/>
          </p:cNvPicPr>
          <p:nvPr/>
        </p:nvPicPr>
        <p:blipFill>
          <a:blip r:embed="rId5"/>
          <a:srcRect/>
          <a:stretch>
            <a:fillRect/>
          </a:stretch>
        </p:blipFill>
        <p:spPr bwMode="auto">
          <a:xfrm>
            <a:off x="7620000" y="5334000"/>
            <a:ext cx="1371600" cy="1371600"/>
          </a:xfrm>
          <a:prstGeom prst="rect">
            <a:avLst/>
          </a:prstGeom>
          <a:noFill/>
          <a:ln w="9525">
            <a:noFill/>
            <a:miter lim="800000"/>
            <a:headEnd/>
            <a:tailEnd/>
          </a:ln>
        </p:spPr>
      </p:pic>
      <p:pic>
        <p:nvPicPr>
          <p:cNvPr id="14344" name="Picture 5"/>
          <p:cNvPicPr>
            <a:picLocks noChangeAspect="1" noChangeArrowheads="1"/>
          </p:cNvPicPr>
          <p:nvPr/>
        </p:nvPicPr>
        <p:blipFill>
          <a:blip r:embed="rId6"/>
          <a:srcRect/>
          <a:stretch>
            <a:fillRect/>
          </a:stretch>
        </p:blipFill>
        <p:spPr bwMode="auto">
          <a:xfrm>
            <a:off x="76200" y="5334000"/>
            <a:ext cx="2057400"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iterate type="lt">
                                    <p:tmPct val="0"/>
                                  </p:iterate>
                                  <p:childTnLst>
                                    <p:set>
                                      <p:cBhvr additive="repl">
                                        <p:cTn id="12" dur="1" fill="hold">
                                          <p:stCondLst>
                                            <p:cond delay="0"/>
                                          </p:stCondLst>
                                        </p:cTn>
                                        <p:tgtEl>
                                          <p:spTgt spid="7"/>
                                        </p:tgtEl>
                                        <p:attrNameLst>
                                          <p:attrName>style.visibility</p:attrName>
                                        </p:attrNameLst>
                                      </p:cBhvr>
                                      <p:to>
                                        <p:strVal val="visible"/>
                                      </p:to>
                                    </p:set>
                                    <p:anim calcmode="lin" valueType="num">
                                      <p:cBhvr>
                                        <p:cTn id="13" dur="3000" fill="hold"/>
                                        <p:tgtEl>
                                          <p:spTgt spid="7"/>
                                        </p:tgtEl>
                                        <p:attrNameLst>
                                          <p:attrName>ppt_x</p:attrName>
                                        </p:attrNameLst>
                                      </p:cBhvr>
                                      <p:tavLst>
                                        <p:tav tm="100000">
                                          <p:val>
                                            <p:strVal val="#ppt_x"/>
                                          </p:val>
                                        </p:tav>
                                        <p:tav>
                                          <p:val>
                                            <p:strVal val="#ppt_x"/>
                                          </p:val>
                                        </p:tav>
                                      </p:tavLst>
                                    </p:anim>
                                    <p:anim calcmode="lin" valueType="num">
                                      <p:cBhvr>
                                        <p:cTn id="14" dur="3000" fill="hold"/>
                                        <p:tgtEl>
                                          <p:spTgt spid="7"/>
                                        </p:tgtEl>
                                        <p:attrNameLst>
                                          <p:attrName>ppt_y</p:attrName>
                                        </p:attrNameLst>
                                      </p:cBhvr>
                                      <p:tavLst>
                                        <p:tav tm="100000">
                                          <p:val>
                                            <p:strVal val="1+#ppt_h/2"/>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6" presetClass="emph" fill="hold" nodeType="clickEffect">
                                  <p:stCondLst>
                                    <p:cond delay="0"/>
                                  </p:stCondLst>
                                  <p:iterate type="lt">
                                    <p:tmPct val="10000"/>
                                  </p:iterate>
                                  <p:childTnLst>
                                    <p:animScale>
                                      <p:cBhvr additive="repl">
                                        <p:cTn id="18" dur="250" autoRev="1" fill="hold">
                                          <p:stCondLst>
                                            <p:cond delay="0"/>
                                          </p:stCondLst>
                                        </p:cTn>
                                        <p:tgtEl>
                                          <p:spTgt spid="7"/>
                                        </p:tgtEl>
                                      </p:cBhvr>
                                      <p:to x="80000" y="100000"/>
                                    </p:animScale>
                                    <p:anim by="(#ppt_w*0.10)" calcmode="lin" valueType="num">
                                      <p:cBhvr additive="repl">
                                        <p:cTn id="19" dur="250" autoRev="1" fill="hold">
                                          <p:stCondLst>
                                            <p:cond delay="0"/>
                                          </p:stCondLst>
                                        </p:cTn>
                                        <p:tgtEl>
                                          <p:spTgt spid="7"/>
                                        </p:tgtEl>
                                        <p:attrNameLst>
                                          <p:attrName>ppt_x</p:attrName>
                                        </p:attrNameLst>
                                      </p:cBhvr>
                                    </p:anim>
                                    <p:anim by="(-#ppt_w*0.10)" calcmode="lin" valueType="num">
                                      <p:cBhvr additive="repl">
                                        <p:cTn id="20" dur="250" autoRev="1" fill="hold">
                                          <p:stCondLst>
                                            <p:cond delay="0"/>
                                          </p:stCondLst>
                                        </p:cTn>
                                        <p:tgtEl>
                                          <p:spTgt spid="7"/>
                                        </p:tgtEl>
                                        <p:attrNameLst>
                                          <p:attrName>ppt_y</p:attrName>
                                        </p:attrNameLst>
                                      </p:cBhvr>
                                    </p:anim>
                                    <p:animRot by="-480000">
                                      <p:cBhvr additive="repl">
                                        <p:cTn id="21" dur="250" autoRev="1"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2667000"/>
            <a:ext cx="8229600" cy="1143000"/>
          </a:xfrm>
        </p:spPr>
        <p:txBody>
          <a:bodyPr/>
          <a:lstStyle/>
          <a:p>
            <a:pPr eaLnBrk="1" hangingPunct="1"/>
            <a:r>
              <a:rPr lang="en-US" sz="6000" b="1" smtClean="0">
                <a:solidFill>
                  <a:schemeClr val="folHlink"/>
                </a:solidFill>
              </a:rPr>
              <a:t>Shakes and/or Spins?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noChangeArrowheads="1"/>
          </p:cNvPicPr>
          <p:nvPr/>
        </p:nvPicPr>
        <p:blipFill>
          <a:blip r:embed="rId2"/>
          <a:srcRect/>
          <a:stretch>
            <a:fillRect/>
          </a:stretch>
        </p:blipFill>
        <p:spPr bwMode="auto">
          <a:xfrm>
            <a:off x="2449513" y="76200"/>
            <a:ext cx="3875087" cy="5867400"/>
          </a:xfrm>
          <a:prstGeom prst="rect">
            <a:avLst/>
          </a:prstGeom>
          <a:noFill/>
          <a:ln w="9525">
            <a:noFill/>
            <a:miter lim="800000"/>
            <a:headEnd/>
            <a:tailEnd/>
          </a:ln>
        </p:spPr>
      </p:pic>
      <p:sp>
        <p:nvSpPr>
          <p:cNvPr id="25602" name="Title 1"/>
          <p:cNvSpPr>
            <a:spLocks/>
          </p:cNvSpPr>
          <p:nvPr/>
        </p:nvSpPr>
        <p:spPr bwMode="auto">
          <a:xfrm>
            <a:off x="1676400" y="5986463"/>
            <a:ext cx="5486400" cy="566737"/>
          </a:xfrm>
          <a:prstGeom prst="rect">
            <a:avLst/>
          </a:prstGeom>
          <a:noFill/>
          <a:ln w="9525">
            <a:noFill/>
            <a:miter lim="800000"/>
            <a:headEnd/>
            <a:tailEnd/>
          </a:ln>
        </p:spPr>
        <p:txBody>
          <a:bodyPr anchor="b"/>
          <a:lstStyle/>
          <a:p>
            <a:pPr algn="ctr" defTabSz="457200" eaLnBrk="0" hangingPunct="0"/>
            <a:r>
              <a:rPr lang="en-US" sz="3100" b="1">
                <a:latin typeface="Comic Sans MS" pitchFamily="66" charset="0"/>
              </a:rPr>
              <a:t>It takes two to Tango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609600" y="6019800"/>
            <a:ext cx="76962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371600" y="609600"/>
            <a:ext cx="0" cy="5410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627" name="TextBox 15"/>
          <p:cNvSpPr txBox="1">
            <a:spLocks noChangeArrowheads="1"/>
          </p:cNvSpPr>
          <p:nvPr/>
        </p:nvSpPr>
        <p:spPr bwMode="auto">
          <a:xfrm>
            <a:off x="2819400" y="6172200"/>
            <a:ext cx="3886200" cy="369888"/>
          </a:xfrm>
          <a:prstGeom prst="rect">
            <a:avLst/>
          </a:prstGeom>
          <a:noFill/>
          <a:ln w="9525">
            <a:noFill/>
            <a:miter lim="800000"/>
            <a:headEnd/>
            <a:tailEnd/>
          </a:ln>
        </p:spPr>
        <p:txBody>
          <a:bodyPr>
            <a:spAutoFit/>
          </a:bodyPr>
          <a:lstStyle/>
          <a:p>
            <a:pPr algn="ctr" defTabSz="912813"/>
            <a:r>
              <a:rPr lang="en-US" altLang="en-US" b="1">
                <a:latin typeface="Calibri" pitchFamily="34" charset="0"/>
              </a:rPr>
              <a:t>“Configuration/Coordination Space”</a:t>
            </a:r>
          </a:p>
        </p:txBody>
      </p:sp>
      <p:sp>
        <p:nvSpPr>
          <p:cNvPr id="26628" name="TextBox 16"/>
          <p:cNvSpPr txBox="1">
            <a:spLocks noChangeArrowheads="1"/>
          </p:cNvSpPr>
          <p:nvPr/>
        </p:nvSpPr>
        <p:spPr bwMode="auto">
          <a:xfrm>
            <a:off x="304800" y="2505075"/>
            <a:ext cx="990600" cy="1200150"/>
          </a:xfrm>
          <a:prstGeom prst="rect">
            <a:avLst/>
          </a:prstGeom>
          <a:noFill/>
          <a:ln w="9525">
            <a:noFill/>
            <a:miter lim="800000"/>
            <a:headEnd/>
            <a:tailEnd/>
          </a:ln>
        </p:spPr>
        <p:txBody>
          <a:bodyPr>
            <a:spAutoFit/>
          </a:bodyPr>
          <a:lstStyle/>
          <a:p>
            <a:pPr algn="ctr" defTabSz="912813"/>
            <a:r>
              <a:rPr lang="en-US" altLang="en-US" b="1">
                <a:latin typeface="Calibri" pitchFamily="34" charset="0"/>
              </a:rPr>
              <a:t>Relative Ground</a:t>
            </a:r>
          </a:p>
          <a:p>
            <a:pPr algn="ctr" defTabSz="912813"/>
            <a:r>
              <a:rPr lang="en-US" altLang="en-US" b="1">
                <a:latin typeface="Calibri" pitchFamily="34" charset="0"/>
              </a:rPr>
              <a:t>State</a:t>
            </a:r>
          </a:p>
          <a:p>
            <a:pPr algn="ctr" defTabSz="912813"/>
            <a:r>
              <a:rPr lang="en-US" altLang="en-US" b="1">
                <a:latin typeface="Calibri" pitchFamily="34" charset="0"/>
              </a:rPr>
              <a:t>Energies</a:t>
            </a:r>
          </a:p>
        </p:txBody>
      </p:sp>
      <p:grpSp>
        <p:nvGrpSpPr>
          <p:cNvPr id="20" name="Group 19"/>
          <p:cNvGrpSpPr>
            <a:grpSpLocks/>
          </p:cNvGrpSpPr>
          <p:nvPr/>
        </p:nvGrpSpPr>
        <p:grpSpPr bwMode="auto">
          <a:xfrm>
            <a:off x="5410200" y="3200400"/>
            <a:ext cx="3200400" cy="3962400"/>
            <a:chOff x="5410203" y="3200400"/>
            <a:chExt cx="3200400" cy="3962400"/>
          </a:xfrm>
        </p:grpSpPr>
        <p:grpSp>
          <p:nvGrpSpPr>
            <p:cNvPr id="26649" name="Group 12"/>
            <p:cNvGrpSpPr>
              <a:grpSpLocks/>
            </p:cNvGrpSpPr>
            <p:nvPr/>
          </p:nvGrpSpPr>
          <p:grpSpPr bwMode="auto">
            <a:xfrm>
              <a:off x="5410203" y="3657600"/>
              <a:ext cx="3200400" cy="3505200"/>
              <a:chOff x="1152053" y="1828800"/>
              <a:chExt cx="3115147" cy="3505200"/>
            </a:xfrm>
          </p:grpSpPr>
          <p:sp>
            <p:nvSpPr>
              <p:cNvPr id="14" name="Arc 13"/>
              <p:cNvSpPr/>
              <p:nvPr/>
            </p:nvSpPr>
            <p:spPr>
              <a:xfrm>
                <a:off x="2209800" y="1828800"/>
                <a:ext cx="2057400" cy="3505200"/>
              </a:xfrm>
              <a:prstGeom prst="arc">
                <a:avLst/>
              </a:prstGeom>
              <a:ln w="15875">
                <a:solidFill>
                  <a:srgbClr val="C00000"/>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defTabSz="914021" fontAlgn="auto">
                  <a:spcBef>
                    <a:spcPts val="0"/>
                  </a:spcBef>
                  <a:spcAft>
                    <a:spcPts val="0"/>
                  </a:spcAft>
                  <a:defRPr/>
                </a:pPr>
                <a:endParaRPr lang="en-US"/>
              </a:p>
            </p:txBody>
          </p:sp>
          <p:sp>
            <p:nvSpPr>
              <p:cNvPr id="15" name="Arc 14"/>
              <p:cNvSpPr/>
              <p:nvPr/>
            </p:nvSpPr>
            <p:spPr>
              <a:xfrm>
                <a:off x="1152053" y="1828800"/>
                <a:ext cx="2057400" cy="3505200"/>
              </a:xfrm>
              <a:prstGeom prst="arc">
                <a:avLst/>
              </a:prstGeom>
              <a:ln w="15875">
                <a:solidFill>
                  <a:srgbClr val="C00000"/>
                </a:solidFill>
              </a:ln>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defTabSz="914021" fontAlgn="auto">
                  <a:spcBef>
                    <a:spcPts val="0"/>
                  </a:spcBef>
                  <a:spcAft>
                    <a:spcPts val="0"/>
                  </a:spcAft>
                  <a:defRPr/>
                </a:pPr>
                <a:endParaRPr lang="en-US"/>
              </a:p>
            </p:txBody>
          </p:sp>
        </p:grpSp>
        <p:pic>
          <p:nvPicPr>
            <p:cNvPr id="26650" name="Picture 3"/>
            <p:cNvPicPr>
              <a:picLocks noChangeAspect="1" noChangeArrowheads="1"/>
            </p:cNvPicPr>
            <p:nvPr/>
          </p:nvPicPr>
          <p:blipFill>
            <a:blip r:embed="rId2"/>
            <a:srcRect/>
            <a:stretch>
              <a:fillRect/>
            </a:stretch>
          </p:blipFill>
          <p:spPr bwMode="auto">
            <a:xfrm>
              <a:off x="6792741" y="3581400"/>
              <a:ext cx="1485900" cy="1169262"/>
            </a:xfrm>
            <a:prstGeom prst="rect">
              <a:avLst/>
            </a:prstGeom>
            <a:noFill/>
            <a:ln w="9525">
              <a:noFill/>
              <a:miter lim="800000"/>
              <a:headEnd/>
              <a:tailEnd/>
            </a:ln>
          </p:spPr>
        </p:pic>
        <p:sp>
          <p:nvSpPr>
            <p:cNvPr id="26651" name="TextBox 17"/>
            <p:cNvSpPr txBox="1">
              <a:spLocks noChangeArrowheads="1"/>
            </p:cNvSpPr>
            <p:nvPr/>
          </p:nvSpPr>
          <p:spPr bwMode="auto">
            <a:xfrm>
              <a:off x="6952306" y="3200400"/>
              <a:ext cx="1143000" cy="369332"/>
            </a:xfrm>
            <a:prstGeom prst="rect">
              <a:avLst/>
            </a:prstGeom>
            <a:noFill/>
            <a:ln w="9525">
              <a:noFill/>
              <a:miter lim="800000"/>
              <a:headEnd/>
              <a:tailEnd/>
            </a:ln>
          </p:spPr>
          <p:txBody>
            <a:bodyPr>
              <a:spAutoFit/>
            </a:bodyPr>
            <a:lstStyle/>
            <a:p>
              <a:pPr algn="ctr" defTabSz="912813"/>
              <a:r>
                <a:rPr lang="en-US" altLang="en-US">
                  <a:latin typeface="Calibri" pitchFamily="34" charset="0"/>
                </a:rPr>
                <a:t>Tennorite</a:t>
              </a:r>
            </a:p>
          </p:txBody>
        </p:sp>
      </p:grpSp>
      <p:sp>
        <p:nvSpPr>
          <p:cNvPr id="26630" name="TextBox 18"/>
          <p:cNvSpPr txBox="1">
            <a:spLocks noChangeArrowheads="1"/>
          </p:cNvSpPr>
          <p:nvPr/>
        </p:nvSpPr>
        <p:spPr bwMode="auto">
          <a:xfrm>
            <a:off x="533400" y="0"/>
            <a:ext cx="8153400" cy="523875"/>
          </a:xfrm>
          <a:prstGeom prst="rect">
            <a:avLst/>
          </a:prstGeom>
          <a:noFill/>
          <a:ln w="9525">
            <a:noFill/>
            <a:miter lim="800000"/>
            <a:headEnd/>
            <a:tailEnd/>
          </a:ln>
        </p:spPr>
        <p:txBody>
          <a:bodyPr>
            <a:spAutoFit/>
          </a:bodyPr>
          <a:lstStyle/>
          <a:p>
            <a:pPr algn="ctr"/>
            <a:r>
              <a:rPr lang="en-US" sz="2800" b="1">
                <a:latin typeface="Calibri" pitchFamily="34" charset="0"/>
              </a:rPr>
              <a:t>The Various </a:t>
            </a:r>
            <a:r>
              <a:rPr lang="en-US" sz="2800" b="1">
                <a:solidFill>
                  <a:srgbClr val="00B0F0"/>
                </a:solidFill>
                <a:latin typeface="Calibri" pitchFamily="34" charset="0"/>
              </a:rPr>
              <a:t>F</a:t>
            </a:r>
            <a:r>
              <a:rPr lang="en-US" sz="2800" b="1">
                <a:solidFill>
                  <a:srgbClr val="F79646"/>
                </a:solidFill>
                <a:latin typeface="Calibri" pitchFamily="34" charset="0"/>
              </a:rPr>
              <a:t>l</a:t>
            </a:r>
            <a:r>
              <a:rPr lang="en-US" sz="2800" b="1">
                <a:solidFill>
                  <a:schemeClr val="accent2"/>
                </a:solidFill>
                <a:latin typeface="Calibri" pitchFamily="34" charset="0"/>
              </a:rPr>
              <a:t>a</a:t>
            </a:r>
            <a:r>
              <a:rPr lang="en-US" sz="2800" b="1">
                <a:solidFill>
                  <a:srgbClr val="92D050"/>
                </a:solidFill>
                <a:latin typeface="Calibri" pitchFamily="34" charset="0"/>
              </a:rPr>
              <a:t>v</a:t>
            </a:r>
            <a:r>
              <a:rPr lang="en-US" sz="2800" b="1">
                <a:solidFill>
                  <a:srgbClr val="FFFF00"/>
                </a:solidFill>
                <a:latin typeface="Calibri" pitchFamily="34" charset="0"/>
              </a:rPr>
              <a:t>o</a:t>
            </a:r>
            <a:r>
              <a:rPr lang="en-US" sz="2800" b="1">
                <a:solidFill>
                  <a:srgbClr val="7030A0"/>
                </a:solidFill>
                <a:latin typeface="Calibri" pitchFamily="34" charset="0"/>
              </a:rPr>
              <a:t>r</a:t>
            </a:r>
            <a:r>
              <a:rPr lang="en-US" sz="2800" b="1">
                <a:solidFill>
                  <a:srgbClr val="FF0000"/>
                </a:solidFill>
                <a:latin typeface="Calibri" pitchFamily="34" charset="0"/>
              </a:rPr>
              <a:t>s</a:t>
            </a:r>
            <a:r>
              <a:rPr lang="en-US" sz="2800" b="1">
                <a:latin typeface="Calibri" pitchFamily="34" charset="0"/>
              </a:rPr>
              <a:t> of Copper “Monoxide”</a:t>
            </a:r>
          </a:p>
        </p:txBody>
      </p:sp>
      <p:grpSp>
        <p:nvGrpSpPr>
          <p:cNvPr id="21" name="Group 20"/>
          <p:cNvGrpSpPr>
            <a:grpSpLocks/>
          </p:cNvGrpSpPr>
          <p:nvPr/>
        </p:nvGrpSpPr>
        <p:grpSpPr bwMode="auto">
          <a:xfrm>
            <a:off x="3048000" y="1849438"/>
            <a:ext cx="3200400" cy="4246562"/>
            <a:chOff x="3048000" y="1849901"/>
            <a:chExt cx="3200400" cy="4246099"/>
          </a:xfrm>
        </p:grpSpPr>
        <p:grpSp>
          <p:nvGrpSpPr>
            <p:cNvPr id="26644" name="Group 9"/>
            <p:cNvGrpSpPr>
              <a:grpSpLocks/>
            </p:cNvGrpSpPr>
            <p:nvPr/>
          </p:nvGrpSpPr>
          <p:grpSpPr bwMode="auto">
            <a:xfrm>
              <a:off x="3048000" y="2590800"/>
              <a:ext cx="3200400" cy="3505200"/>
              <a:chOff x="1152053" y="1828800"/>
              <a:chExt cx="3115147" cy="3505200"/>
            </a:xfrm>
          </p:grpSpPr>
          <p:sp>
            <p:nvSpPr>
              <p:cNvPr id="11" name="Arc 10"/>
              <p:cNvSpPr/>
              <p:nvPr/>
            </p:nvSpPr>
            <p:spPr>
              <a:xfrm>
                <a:off x="2209800" y="1828800"/>
                <a:ext cx="2057400" cy="3505200"/>
              </a:xfrm>
              <a:prstGeom prst="arc">
                <a:avLst/>
              </a:prstGeom>
              <a:ln w="15875">
                <a:solidFill>
                  <a:srgbClr val="C00000"/>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defTabSz="914021" fontAlgn="auto">
                  <a:spcBef>
                    <a:spcPts val="0"/>
                  </a:spcBef>
                  <a:spcAft>
                    <a:spcPts val="0"/>
                  </a:spcAft>
                  <a:defRPr/>
                </a:pPr>
                <a:endParaRPr lang="en-US"/>
              </a:p>
            </p:txBody>
          </p:sp>
          <p:sp>
            <p:nvSpPr>
              <p:cNvPr id="12" name="Arc 11"/>
              <p:cNvSpPr/>
              <p:nvPr/>
            </p:nvSpPr>
            <p:spPr>
              <a:xfrm>
                <a:off x="1152053" y="1828800"/>
                <a:ext cx="2057400" cy="3505200"/>
              </a:xfrm>
              <a:prstGeom prst="arc">
                <a:avLst/>
              </a:prstGeom>
              <a:ln w="15875">
                <a:solidFill>
                  <a:srgbClr val="C00000"/>
                </a:solidFill>
              </a:ln>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defTabSz="914021" fontAlgn="auto">
                  <a:spcBef>
                    <a:spcPts val="0"/>
                  </a:spcBef>
                  <a:spcAft>
                    <a:spcPts val="0"/>
                  </a:spcAft>
                  <a:defRPr/>
                </a:pPr>
                <a:endParaRPr lang="en-US"/>
              </a:p>
            </p:txBody>
          </p:sp>
        </p:grpSp>
        <p:pic>
          <p:nvPicPr>
            <p:cNvPr id="26645" name="Picture 4"/>
            <p:cNvPicPr>
              <a:picLocks noChangeAspect="1" noChangeArrowheads="1"/>
            </p:cNvPicPr>
            <p:nvPr/>
          </p:nvPicPr>
          <p:blipFill>
            <a:blip r:embed="rId3"/>
            <a:srcRect/>
            <a:stretch>
              <a:fillRect/>
            </a:stretch>
          </p:blipFill>
          <p:spPr bwMode="auto">
            <a:xfrm>
              <a:off x="4572000" y="2193980"/>
              <a:ext cx="1211649" cy="1693809"/>
            </a:xfrm>
            <a:prstGeom prst="rect">
              <a:avLst/>
            </a:prstGeom>
            <a:noFill/>
            <a:ln w="9525">
              <a:noFill/>
              <a:miter lim="800000"/>
              <a:headEnd/>
              <a:tailEnd/>
            </a:ln>
          </p:spPr>
        </p:pic>
        <p:sp>
          <p:nvSpPr>
            <p:cNvPr id="26646" name="TextBox 22"/>
            <p:cNvSpPr txBox="1">
              <a:spLocks noChangeArrowheads="1"/>
            </p:cNvSpPr>
            <p:nvPr/>
          </p:nvSpPr>
          <p:spPr bwMode="auto">
            <a:xfrm>
              <a:off x="4611988" y="1849901"/>
              <a:ext cx="1143000" cy="369332"/>
            </a:xfrm>
            <a:prstGeom prst="rect">
              <a:avLst/>
            </a:prstGeom>
            <a:noFill/>
            <a:ln w="9525">
              <a:noFill/>
              <a:miter lim="800000"/>
              <a:headEnd/>
              <a:tailEnd/>
            </a:ln>
          </p:spPr>
          <p:txBody>
            <a:bodyPr>
              <a:spAutoFit/>
            </a:bodyPr>
            <a:lstStyle/>
            <a:p>
              <a:pPr algn="ctr" defTabSz="912813"/>
              <a:r>
                <a:rPr lang="en-US" altLang="en-US">
                  <a:latin typeface="Calibri" pitchFamily="34" charset="0"/>
                </a:rPr>
                <a:t>“1-2-3”</a:t>
              </a:r>
            </a:p>
          </p:txBody>
        </p:sp>
      </p:grpSp>
      <p:grpSp>
        <p:nvGrpSpPr>
          <p:cNvPr id="22" name="Group 21"/>
          <p:cNvGrpSpPr>
            <a:grpSpLocks/>
          </p:cNvGrpSpPr>
          <p:nvPr/>
        </p:nvGrpSpPr>
        <p:grpSpPr bwMode="auto">
          <a:xfrm>
            <a:off x="762000" y="990600"/>
            <a:ext cx="3200400" cy="4038600"/>
            <a:chOff x="762000" y="990600"/>
            <a:chExt cx="3200400" cy="4038600"/>
          </a:xfrm>
        </p:grpSpPr>
        <p:grpSp>
          <p:nvGrpSpPr>
            <p:cNvPr id="26639" name="Group 8"/>
            <p:cNvGrpSpPr>
              <a:grpSpLocks/>
            </p:cNvGrpSpPr>
            <p:nvPr/>
          </p:nvGrpSpPr>
          <p:grpSpPr bwMode="auto">
            <a:xfrm>
              <a:off x="762000" y="1524000"/>
              <a:ext cx="3200400" cy="3505200"/>
              <a:chOff x="1152053" y="1828800"/>
              <a:chExt cx="3115147" cy="3505200"/>
            </a:xfrm>
          </p:grpSpPr>
          <p:sp>
            <p:nvSpPr>
              <p:cNvPr id="6" name="Arc 5"/>
              <p:cNvSpPr/>
              <p:nvPr/>
            </p:nvSpPr>
            <p:spPr>
              <a:xfrm>
                <a:off x="2209800" y="1828800"/>
                <a:ext cx="2057400" cy="3505200"/>
              </a:xfrm>
              <a:prstGeom prst="arc">
                <a:avLst/>
              </a:prstGeom>
              <a:ln w="15875">
                <a:solidFill>
                  <a:srgbClr val="C00000"/>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defTabSz="914021" fontAlgn="auto">
                  <a:spcBef>
                    <a:spcPts val="0"/>
                  </a:spcBef>
                  <a:spcAft>
                    <a:spcPts val="0"/>
                  </a:spcAft>
                  <a:defRPr/>
                </a:pPr>
                <a:endParaRPr lang="en-US"/>
              </a:p>
            </p:txBody>
          </p:sp>
          <p:sp>
            <p:nvSpPr>
              <p:cNvPr id="7" name="Arc 6"/>
              <p:cNvSpPr/>
              <p:nvPr/>
            </p:nvSpPr>
            <p:spPr>
              <a:xfrm>
                <a:off x="1152053" y="1828800"/>
                <a:ext cx="2057400" cy="3505200"/>
              </a:xfrm>
              <a:prstGeom prst="arc">
                <a:avLst/>
              </a:prstGeom>
              <a:ln w="15875">
                <a:solidFill>
                  <a:srgbClr val="C00000"/>
                </a:solidFill>
              </a:ln>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defTabSz="914021" fontAlgn="auto">
                  <a:spcBef>
                    <a:spcPts val="0"/>
                  </a:spcBef>
                  <a:spcAft>
                    <a:spcPts val="0"/>
                  </a:spcAft>
                  <a:defRPr/>
                </a:pPr>
                <a:endParaRPr lang="en-US"/>
              </a:p>
            </p:txBody>
          </p:sp>
        </p:grpSp>
        <p:pic>
          <p:nvPicPr>
            <p:cNvPr id="26640" name="Picture 2"/>
            <p:cNvPicPr>
              <a:picLocks noChangeAspect="1" noChangeArrowheads="1"/>
            </p:cNvPicPr>
            <p:nvPr/>
          </p:nvPicPr>
          <p:blipFill>
            <a:blip r:embed="rId4"/>
            <a:srcRect/>
            <a:stretch>
              <a:fillRect/>
            </a:stretch>
          </p:blipFill>
          <p:spPr bwMode="auto">
            <a:xfrm>
              <a:off x="2209804" y="1371602"/>
              <a:ext cx="1301183" cy="1295400"/>
            </a:xfrm>
            <a:prstGeom prst="rect">
              <a:avLst/>
            </a:prstGeom>
            <a:noFill/>
            <a:ln w="9525">
              <a:noFill/>
              <a:miter lim="800000"/>
              <a:headEnd/>
              <a:tailEnd/>
            </a:ln>
          </p:spPr>
        </p:pic>
        <p:sp>
          <p:nvSpPr>
            <p:cNvPr id="26641" name="TextBox 23"/>
            <p:cNvSpPr txBox="1">
              <a:spLocks noChangeArrowheads="1"/>
            </p:cNvSpPr>
            <p:nvPr/>
          </p:nvSpPr>
          <p:spPr bwMode="auto">
            <a:xfrm>
              <a:off x="2160759" y="990600"/>
              <a:ext cx="1371600" cy="369332"/>
            </a:xfrm>
            <a:prstGeom prst="rect">
              <a:avLst/>
            </a:prstGeom>
            <a:noFill/>
            <a:ln w="9525">
              <a:noFill/>
              <a:miter lim="800000"/>
              <a:headEnd/>
              <a:tailEnd/>
            </a:ln>
          </p:spPr>
          <p:txBody>
            <a:bodyPr>
              <a:spAutoFit/>
            </a:bodyPr>
            <a:lstStyle/>
            <a:p>
              <a:pPr algn="ctr" defTabSz="912813"/>
              <a:r>
                <a:rPr lang="en-US" altLang="en-US">
                  <a:latin typeface="Calibri" pitchFamily="34" charset="0"/>
                </a:rPr>
                <a:t>tet-rs-CuO</a:t>
              </a:r>
            </a:p>
          </p:txBody>
        </p:sp>
      </p:grpSp>
      <p:grpSp>
        <p:nvGrpSpPr>
          <p:cNvPr id="30" name="Group 29"/>
          <p:cNvGrpSpPr>
            <a:grpSpLocks/>
          </p:cNvGrpSpPr>
          <p:nvPr/>
        </p:nvGrpSpPr>
        <p:grpSpPr bwMode="auto">
          <a:xfrm>
            <a:off x="3532188" y="609600"/>
            <a:ext cx="3859212" cy="954088"/>
            <a:chOff x="3532359" y="609600"/>
            <a:chExt cx="3859040" cy="954107"/>
          </a:xfrm>
        </p:grpSpPr>
        <p:sp>
          <p:nvSpPr>
            <p:cNvPr id="26637" name="TextBox 24"/>
            <p:cNvSpPr txBox="1">
              <a:spLocks noChangeArrowheads="1"/>
            </p:cNvSpPr>
            <p:nvPr/>
          </p:nvSpPr>
          <p:spPr bwMode="auto">
            <a:xfrm>
              <a:off x="4523242" y="609600"/>
              <a:ext cx="2868157" cy="954107"/>
            </a:xfrm>
            <a:prstGeom prst="rect">
              <a:avLst/>
            </a:prstGeom>
            <a:noFill/>
            <a:ln w="9525">
              <a:solidFill>
                <a:schemeClr val="tx1"/>
              </a:solidFill>
              <a:miter lim="800000"/>
              <a:headEnd/>
              <a:tailEnd/>
            </a:ln>
          </p:spPr>
          <p:txBody>
            <a:bodyPr>
              <a:spAutoFit/>
            </a:bodyPr>
            <a:lstStyle/>
            <a:p>
              <a:pPr marL="285750" indent="-285750" defTabSz="912813">
                <a:buFont typeface="Arial" charset="0"/>
                <a:buChar char="•"/>
              </a:pPr>
              <a:r>
                <a:rPr lang="en-US" altLang="en-US" sz="1400">
                  <a:latin typeface="Calibri" pitchFamily="34" charset="0"/>
                </a:rPr>
                <a:t>Siemons, et al. (2009)</a:t>
              </a:r>
            </a:p>
            <a:p>
              <a:pPr marL="285750" indent="-285750" defTabSz="912813">
                <a:buFont typeface="Arial" charset="0"/>
                <a:buChar char="•"/>
              </a:pPr>
              <a:r>
                <a:rPr lang="en-US" altLang="en-US" sz="1400">
                  <a:latin typeface="Calibri" pitchFamily="34" charset="0"/>
                </a:rPr>
                <a:t>Grant (2008)</a:t>
              </a:r>
            </a:p>
            <a:p>
              <a:pPr marL="285750" indent="-285750" defTabSz="912813">
                <a:buFont typeface="Arial" charset="0"/>
                <a:buChar char="•"/>
              </a:pPr>
              <a:r>
                <a:rPr lang="en-US" altLang="en-US" sz="1400">
                  <a:latin typeface="Calibri" pitchFamily="34" charset="0"/>
                </a:rPr>
                <a:t>Franchini Group (2011)</a:t>
              </a:r>
            </a:p>
            <a:p>
              <a:pPr marL="285750" indent="-285750" defTabSz="912813">
                <a:buFont typeface="Arial" charset="0"/>
                <a:buChar char="•"/>
              </a:pPr>
              <a:r>
                <a:rPr lang="en-US" altLang="en-US" sz="1400">
                  <a:latin typeface="Calibri" pitchFamily="34" charset="0"/>
                </a:rPr>
                <a:t>Cococcioni Group (2011)</a:t>
              </a:r>
            </a:p>
          </p:txBody>
        </p:sp>
        <p:cxnSp>
          <p:nvCxnSpPr>
            <p:cNvPr id="29" name="Straight Arrow Connector 28"/>
            <p:cNvCxnSpPr>
              <a:stCxn id="26637" idx="1"/>
              <a:endCxn id="26641" idx="3"/>
            </p:cNvCxnSpPr>
            <p:nvPr/>
          </p:nvCxnSpPr>
          <p:spPr>
            <a:xfrm flipH="1">
              <a:off x="3532359" y="1087448"/>
              <a:ext cx="990556" cy="873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361" name="Group 15360"/>
          <p:cNvGrpSpPr>
            <a:grpSpLocks/>
          </p:cNvGrpSpPr>
          <p:nvPr/>
        </p:nvGrpSpPr>
        <p:grpSpPr bwMode="auto">
          <a:xfrm>
            <a:off x="1600200" y="2667000"/>
            <a:ext cx="2535238" cy="3070225"/>
            <a:chOff x="1600199" y="2667002"/>
            <a:chExt cx="2534495" cy="3070322"/>
          </a:xfrm>
        </p:grpSpPr>
        <p:sp>
          <p:nvSpPr>
            <p:cNvPr id="26635" name="TextBox 25"/>
            <p:cNvSpPr txBox="1">
              <a:spLocks noChangeArrowheads="1"/>
            </p:cNvSpPr>
            <p:nvPr/>
          </p:nvSpPr>
          <p:spPr bwMode="auto">
            <a:xfrm>
              <a:off x="1600199" y="3705999"/>
              <a:ext cx="2534495" cy="2031325"/>
            </a:xfrm>
            <a:prstGeom prst="rect">
              <a:avLst/>
            </a:prstGeom>
            <a:noFill/>
            <a:ln w="9525">
              <a:solidFill>
                <a:schemeClr val="tx1"/>
              </a:solidFill>
              <a:miter lim="800000"/>
              <a:headEnd/>
              <a:tailEnd/>
            </a:ln>
          </p:spPr>
          <p:txBody>
            <a:bodyPr>
              <a:spAutoFit/>
            </a:bodyPr>
            <a:lstStyle/>
            <a:p>
              <a:pPr defTabSz="912813"/>
              <a:r>
                <a:rPr lang="en-US" altLang="en-US">
                  <a:latin typeface="Calibri" pitchFamily="34" charset="0"/>
                </a:rPr>
                <a:t>Can we </a:t>
              </a:r>
              <a:r>
                <a:rPr lang="en-US" altLang="en-US" u="sng">
                  <a:latin typeface="Calibri" pitchFamily="34" charset="0"/>
                </a:rPr>
                <a:t>compute/synthesize</a:t>
              </a:r>
              <a:r>
                <a:rPr lang="en-US" altLang="en-US">
                  <a:latin typeface="Calibri" pitchFamily="34" charset="0"/>
                </a:rPr>
                <a:t> </a:t>
              </a:r>
            </a:p>
            <a:p>
              <a:pPr defTabSz="912813"/>
              <a:r>
                <a:rPr lang="en-US" altLang="en-US">
                  <a:latin typeface="Calibri" pitchFamily="34" charset="0"/>
                </a:rPr>
                <a:t>the </a:t>
              </a:r>
              <a:r>
                <a:rPr lang="en-US" altLang="en-US" u="sng">
                  <a:latin typeface="Calibri" pitchFamily="34" charset="0"/>
                </a:rPr>
                <a:t>S, Se, Te </a:t>
              </a:r>
              <a:r>
                <a:rPr lang="en-US" altLang="en-US">
                  <a:latin typeface="Calibri" pitchFamily="34" charset="0"/>
                </a:rPr>
                <a:t>analogues</a:t>
              </a:r>
            </a:p>
            <a:p>
              <a:pPr defTabSz="912813"/>
              <a:r>
                <a:rPr lang="en-US" altLang="en-US">
                  <a:latin typeface="Calibri" pitchFamily="34" charset="0"/>
                </a:rPr>
                <a:t>...and what would be their physical properties wrt magnetism and superconductivity?</a:t>
              </a:r>
            </a:p>
          </p:txBody>
        </p:sp>
        <p:cxnSp>
          <p:nvCxnSpPr>
            <p:cNvPr id="15360" name="Straight Arrow Connector 15359"/>
            <p:cNvCxnSpPr>
              <a:stCxn id="26635" idx="0"/>
              <a:endCxn id="0" idx="2"/>
            </p:cNvCxnSpPr>
            <p:nvPr/>
          </p:nvCxnSpPr>
          <p:spPr>
            <a:xfrm flipH="1" flipV="1">
              <a:off x="2860305" y="2667002"/>
              <a:ext cx="7936" cy="10382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2"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1+#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5361"/>
                                        </p:tgtEl>
                                        <p:attrNameLst>
                                          <p:attrName>style.visibility</p:attrName>
                                        </p:attrNameLst>
                                      </p:cBhvr>
                                      <p:to>
                                        <p:strVal val="visible"/>
                                      </p:to>
                                    </p:set>
                                    <p:anim calcmode="lin" valueType="num">
                                      <p:cBhvr additive="base">
                                        <p:cTn id="34" dur="500" fill="hold"/>
                                        <p:tgtEl>
                                          <p:spTgt spid="15361"/>
                                        </p:tgtEl>
                                        <p:attrNameLst>
                                          <p:attrName>ppt_x</p:attrName>
                                        </p:attrNameLst>
                                      </p:cBhvr>
                                      <p:tavLst>
                                        <p:tav tm="0">
                                          <p:val>
                                            <p:strVal val="#ppt_x"/>
                                          </p:val>
                                        </p:tav>
                                        <p:tav tm="100000">
                                          <p:val>
                                            <p:strVal val="#ppt_x"/>
                                          </p:val>
                                        </p:tav>
                                      </p:tavLst>
                                    </p:anim>
                                    <p:anim calcmode="lin" valueType="num">
                                      <p:cBhvr additive="base">
                                        <p:cTn id="35" dur="500" fill="hold"/>
                                        <p:tgtEl>
                                          <p:spTgt spid="15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rtlCol="0">
            <a:normAutofit fontScale="90000"/>
          </a:bodyPr>
          <a:lstStyle/>
          <a:p>
            <a:pPr eaLnBrk="1" fontAlgn="auto" hangingPunct="1">
              <a:spcAft>
                <a:spcPts val="0"/>
              </a:spcAft>
              <a:defRPr/>
            </a:pPr>
            <a:r>
              <a:rPr lang="en-US" sz="4000" b="1" i="1" dirty="0" smtClean="0"/>
              <a:t>So What Else is New?</a:t>
            </a:r>
            <a:endParaRPr lang="en-US" sz="4000" b="1" i="1" dirty="0"/>
          </a:p>
        </p:txBody>
      </p:sp>
      <p:grpSp>
        <p:nvGrpSpPr>
          <p:cNvPr id="10" name="Group 9"/>
          <p:cNvGrpSpPr>
            <a:grpSpLocks/>
          </p:cNvGrpSpPr>
          <p:nvPr/>
        </p:nvGrpSpPr>
        <p:grpSpPr bwMode="auto">
          <a:xfrm>
            <a:off x="152400" y="762000"/>
            <a:ext cx="3810000" cy="2819400"/>
            <a:chOff x="914400" y="914400"/>
            <a:chExt cx="6705600" cy="5562600"/>
          </a:xfrm>
        </p:grpSpPr>
        <p:pic>
          <p:nvPicPr>
            <p:cNvPr id="27656" name="Picture 2"/>
            <p:cNvPicPr>
              <a:picLocks noChangeAspect="1" noChangeArrowheads="1"/>
            </p:cNvPicPr>
            <p:nvPr/>
          </p:nvPicPr>
          <p:blipFill>
            <a:blip r:embed="rId2"/>
            <a:srcRect/>
            <a:stretch>
              <a:fillRect/>
            </a:stretch>
          </p:blipFill>
          <p:spPr bwMode="auto">
            <a:xfrm>
              <a:off x="914400" y="1563109"/>
              <a:ext cx="6705600" cy="4355281"/>
            </a:xfrm>
            <a:prstGeom prst="rect">
              <a:avLst/>
            </a:prstGeom>
            <a:noFill/>
            <a:ln w="9525">
              <a:noFill/>
              <a:miter lim="800000"/>
              <a:headEnd/>
              <a:tailEnd/>
            </a:ln>
          </p:spPr>
        </p:pic>
        <p:pic>
          <p:nvPicPr>
            <p:cNvPr id="27657" name="Picture 3"/>
            <p:cNvPicPr>
              <a:picLocks noChangeAspect="1" noChangeArrowheads="1"/>
            </p:cNvPicPr>
            <p:nvPr/>
          </p:nvPicPr>
          <p:blipFill>
            <a:blip r:embed="rId3"/>
            <a:srcRect/>
            <a:stretch>
              <a:fillRect/>
            </a:stretch>
          </p:blipFill>
          <p:spPr bwMode="auto">
            <a:xfrm>
              <a:off x="1939961" y="5898440"/>
              <a:ext cx="5522258" cy="578560"/>
            </a:xfrm>
            <a:prstGeom prst="rect">
              <a:avLst/>
            </a:prstGeom>
            <a:noFill/>
            <a:ln w="9525">
              <a:noFill/>
              <a:miter lim="800000"/>
              <a:headEnd/>
              <a:tailEnd/>
            </a:ln>
          </p:spPr>
        </p:pic>
        <p:sp>
          <p:nvSpPr>
            <p:cNvPr id="27658" name="TextBox 2"/>
            <p:cNvSpPr txBox="1">
              <a:spLocks noChangeArrowheads="1"/>
            </p:cNvSpPr>
            <p:nvPr/>
          </p:nvSpPr>
          <p:spPr bwMode="auto">
            <a:xfrm>
              <a:off x="914400" y="914400"/>
              <a:ext cx="6705600" cy="1021063"/>
            </a:xfrm>
            <a:prstGeom prst="rect">
              <a:avLst/>
            </a:prstGeom>
            <a:noFill/>
            <a:ln w="9525">
              <a:noFill/>
              <a:miter lim="800000"/>
              <a:headEnd/>
              <a:tailEnd/>
            </a:ln>
          </p:spPr>
          <p:txBody>
            <a:bodyPr>
              <a:spAutoFit/>
            </a:bodyPr>
            <a:lstStyle/>
            <a:p>
              <a:pPr algn="ctr"/>
              <a:r>
                <a:rPr lang="en-US" altLang="en-US" sz="1400" b="1">
                  <a:latin typeface="Calibri" pitchFamily="34" charset="0"/>
                  <a:ea typeface="SimSun" pitchFamily="2" charset="-122"/>
                </a:rPr>
                <a:t>Macfarlane, Rosen, Seki, SSC 63, 831 (1987)</a:t>
              </a:r>
            </a:p>
            <a:p>
              <a:pPr algn="ctr"/>
              <a:r>
                <a:rPr lang="en-US" altLang="en-US" sz="1400" b="1">
                  <a:latin typeface="Calibri" pitchFamily="34" charset="0"/>
                  <a:ea typeface="SimSun" pitchFamily="2" charset="-122"/>
                </a:rPr>
                <a:t>Raman Spectroscopy of </a:t>
              </a:r>
              <a:r>
                <a:rPr lang="en-US" altLang="en-US" sz="1200" b="1">
                  <a:latin typeface="Calibri" pitchFamily="34" charset="0"/>
                  <a:ea typeface="SimSun" pitchFamily="2" charset="-122"/>
                </a:rPr>
                <a:t>YBCO</a:t>
              </a:r>
              <a:endParaRPr lang="en-US" altLang="en-US" sz="1400" b="1">
                <a:latin typeface="Calibri" pitchFamily="34" charset="0"/>
                <a:ea typeface="SimSun" pitchFamily="2" charset="-122"/>
              </a:endParaRPr>
            </a:p>
          </p:txBody>
        </p:sp>
      </p:grpSp>
      <p:pic>
        <p:nvPicPr>
          <p:cNvPr id="6147" name="Picture 3"/>
          <p:cNvPicPr>
            <a:picLocks noChangeAspect="1" noChangeArrowheads="1"/>
          </p:cNvPicPr>
          <p:nvPr/>
        </p:nvPicPr>
        <p:blipFill>
          <a:blip r:embed="rId4"/>
          <a:srcRect/>
          <a:stretch>
            <a:fillRect/>
          </a:stretch>
        </p:blipFill>
        <p:spPr bwMode="auto">
          <a:xfrm>
            <a:off x="3886200" y="762000"/>
            <a:ext cx="2324100" cy="2673350"/>
          </a:xfrm>
          <a:prstGeom prst="rect">
            <a:avLst/>
          </a:prstGeom>
          <a:noFill/>
          <a:ln w="9525">
            <a:noFill/>
            <a:miter lim="800000"/>
            <a:headEnd/>
            <a:tailEnd/>
          </a:ln>
        </p:spPr>
      </p:pic>
      <p:pic>
        <p:nvPicPr>
          <p:cNvPr id="6148" name="Picture 4"/>
          <p:cNvPicPr>
            <a:picLocks noChangeAspect="1" noChangeArrowheads="1"/>
          </p:cNvPicPr>
          <p:nvPr/>
        </p:nvPicPr>
        <p:blipFill>
          <a:blip r:embed="rId5"/>
          <a:srcRect/>
          <a:stretch>
            <a:fillRect/>
          </a:stretch>
        </p:blipFill>
        <p:spPr bwMode="auto">
          <a:xfrm>
            <a:off x="6475413" y="762000"/>
            <a:ext cx="2592387" cy="2352675"/>
          </a:xfrm>
          <a:prstGeom prst="rect">
            <a:avLst/>
          </a:prstGeom>
          <a:noFill/>
          <a:ln w="9525">
            <a:noFill/>
            <a:miter lim="800000"/>
            <a:headEnd/>
            <a:tailEnd/>
          </a:ln>
        </p:spPr>
      </p:pic>
      <p:pic>
        <p:nvPicPr>
          <p:cNvPr id="6149" name="Picture 5"/>
          <p:cNvPicPr>
            <a:picLocks noChangeAspect="1" noChangeArrowheads="1"/>
          </p:cNvPicPr>
          <p:nvPr/>
        </p:nvPicPr>
        <p:blipFill>
          <a:blip r:embed="rId6"/>
          <a:srcRect/>
          <a:stretch>
            <a:fillRect/>
          </a:stretch>
        </p:blipFill>
        <p:spPr bwMode="auto">
          <a:xfrm>
            <a:off x="990600" y="3733800"/>
            <a:ext cx="2439988" cy="3048000"/>
          </a:xfrm>
          <a:prstGeom prst="rect">
            <a:avLst/>
          </a:prstGeom>
          <a:noFill/>
          <a:ln w="9525">
            <a:noFill/>
            <a:miter lim="800000"/>
            <a:headEnd/>
            <a:tailEnd/>
          </a:ln>
        </p:spPr>
      </p:pic>
      <p:pic>
        <p:nvPicPr>
          <p:cNvPr id="6151" name="Picture 7"/>
          <p:cNvPicPr>
            <a:picLocks noChangeAspect="1" noChangeArrowheads="1"/>
          </p:cNvPicPr>
          <p:nvPr/>
        </p:nvPicPr>
        <p:blipFill>
          <a:blip r:embed="rId7"/>
          <a:srcRect/>
          <a:stretch>
            <a:fillRect/>
          </a:stretch>
        </p:blipFill>
        <p:spPr bwMode="auto">
          <a:xfrm>
            <a:off x="6049963" y="3200400"/>
            <a:ext cx="3017837" cy="3581400"/>
          </a:xfrm>
          <a:prstGeom prst="rect">
            <a:avLst/>
          </a:prstGeom>
          <a:noFill/>
          <a:ln w="9525">
            <a:noFill/>
            <a:miter lim="800000"/>
            <a:headEnd/>
            <a:tailEnd/>
          </a:ln>
        </p:spPr>
      </p:pic>
      <p:sp>
        <p:nvSpPr>
          <p:cNvPr id="29" name="TextBox 28"/>
          <p:cNvSpPr txBox="1">
            <a:spLocks noChangeArrowheads="1"/>
          </p:cNvSpPr>
          <p:nvPr/>
        </p:nvSpPr>
        <p:spPr bwMode="auto">
          <a:xfrm>
            <a:off x="3398838" y="4591050"/>
            <a:ext cx="2811462" cy="1570038"/>
          </a:xfrm>
          <a:prstGeom prst="rect">
            <a:avLst/>
          </a:prstGeom>
          <a:noFill/>
          <a:ln w="9525">
            <a:noFill/>
            <a:miter lim="800000"/>
            <a:headEnd/>
            <a:tailEnd/>
          </a:ln>
        </p:spPr>
        <p:txBody>
          <a:bodyPr>
            <a:spAutoFit/>
          </a:bodyPr>
          <a:lstStyle/>
          <a:p>
            <a:pPr algn="ctr"/>
            <a:r>
              <a:rPr lang="en-US" sz="2400" b="1" i="1">
                <a:solidFill>
                  <a:srgbClr val="FF0000"/>
                </a:solidFill>
                <a:latin typeface="Calibri" pitchFamily="34" charset="0"/>
              </a:rPr>
              <a:t>We can see Phonons have been there ever since the </a:t>
            </a:r>
          </a:p>
          <a:p>
            <a:pPr algn="ctr"/>
            <a:r>
              <a:rPr lang="en-US" sz="2400" b="1" i="1">
                <a:solidFill>
                  <a:srgbClr val="FF0000"/>
                </a:solidFill>
                <a:latin typeface="Calibri" pitchFamily="34" charset="0"/>
              </a:rPr>
              <a:t>Creation!</a:t>
            </a:r>
            <a:endParaRPr lang="en-US"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 calcmode="lin" valueType="num">
                                      <p:cBhvr additive="base">
                                        <p:cTn id="12" dur="500" fill="hold"/>
                                        <p:tgtEl>
                                          <p:spTgt spid="6147"/>
                                        </p:tgtEl>
                                        <p:attrNameLst>
                                          <p:attrName>ppt_x</p:attrName>
                                        </p:attrNameLst>
                                      </p:cBhvr>
                                      <p:tavLst>
                                        <p:tav tm="0">
                                          <p:val>
                                            <p:strVal val="#ppt_x"/>
                                          </p:val>
                                        </p:tav>
                                        <p:tav tm="100000">
                                          <p:val>
                                            <p:strVal val="#ppt_x"/>
                                          </p:val>
                                        </p:tav>
                                      </p:tavLst>
                                    </p:anim>
                                    <p:anim calcmode="lin" valueType="num">
                                      <p:cBhvr additive="base">
                                        <p:cTn id="13" dur="500" fill="hold"/>
                                        <p:tgtEl>
                                          <p:spTgt spid="614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additive="base">
                                        <p:cTn id="18" dur="500" fill="hold"/>
                                        <p:tgtEl>
                                          <p:spTgt spid="6148"/>
                                        </p:tgtEl>
                                        <p:attrNameLst>
                                          <p:attrName>ppt_x</p:attrName>
                                        </p:attrNameLst>
                                      </p:cBhvr>
                                      <p:tavLst>
                                        <p:tav tm="0">
                                          <p:val>
                                            <p:strVal val="1+#ppt_w/2"/>
                                          </p:val>
                                        </p:tav>
                                        <p:tav tm="100000">
                                          <p:val>
                                            <p:strVal val="#ppt_x"/>
                                          </p:val>
                                        </p:tav>
                                      </p:tavLst>
                                    </p:anim>
                                    <p:anim calcmode="lin" valueType="num">
                                      <p:cBhvr additive="base">
                                        <p:cTn id="19"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49"/>
                                        </p:tgtEl>
                                        <p:attrNameLst>
                                          <p:attrName>style.visibility</p:attrName>
                                        </p:attrNameLst>
                                      </p:cBhvr>
                                      <p:to>
                                        <p:strVal val="visible"/>
                                      </p:to>
                                    </p:set>
                                    <p:anim calcmode="lin" valueType="num">
                                      <p:cBhvr additive="base">
                                        <p:cTn id="24" dur="500" fill="hold"/>
                                        <p:tgtEl>
                                          <p:spTgt spid="6149"/>
                                        </p:tgtEl>
                                        <p:attrNameLst>
                                          <p:attrName>ppt_x</p:attrName>
                                        </p:attrNameLst>
                                      </p:cBhvr>
                                      <p:tavLst>
                                        <p:tav tm="0">
                                          <p:val>
                                            <p:strVal val="#ppt_x"/>
                                          </p:val>
                                        </p:tav>
                                        <p:tav tm="100000">
                                          <p:val>
                                            <p:strVal val="#ppt_x"/>
                                          </p:val>
                                        </p:tav>
                                      </p:tavLst>
                                    </p:anim>
                                    <p:anim calcmode="lin" valueType="num">
                                      <p:cBhvr additive="base">
                                        <p:cTn id="25"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6151"/>
                                        </p:tgtEl>
                                        <p:attrNameLst>
                                          <p:attrName>style.visibility</p:attrName>
                                        </p:attrNameLst>
                                      </p:cBhvr>
                                      <p:to>
                                        <p:strVal val="visible"/>
                                      </p:to>
                                    </p:set>
                                    <p:anim calcmode="lin" valueType="num">
                                      <p:cBhvr additive="base">
                                        <p:cTn id="30" dur="500" fill="hold"/>
                                        <p:tgtEl>
                                          <p:spTgt spid="6151"/>
                                        </p:tgtEl>
                                        <p:attrNameLst>
                                          <p:attrName>ppt_x</p:attrName>
                                        </p:attrNameLst>
                                      </p:cBhvr>
                                      <p:tavLst>
                                        <p:tav tm="0">
                                          <p:val>
                                            <p:strVal val="1+#ppt_w/2"/>
                                          </p:val>
                                        </p:tav>
                                        <p:tav tm="100000">
                                          <p:val>
                                            <p:strVal val="#ppt_x"/>
                                          </p:val>
                                        </p:tav>
                                      </p:tavLst>
                                    </p:anim>
                                    <p:anim calcmode="lin" valueType="num">
                                      <p:cBhvr additive="base">
                                        <p:cTn id="31" dur="500" fill="hold"/>
                                        <p:tgtEl>
                                          <p:spTgt spid="615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C:\Users\PAULMI~1\AppData\Local\Temp\scl2.jpg"/>
          <p:cNvPicPr>
            <a:picLocks noChangeAspect="1" noChangeArrowheads="1"/>
          </p:cNvPicPr>
          <p:nvPr/>
        </p:nvPicPr>
        <p:blipFill>
          <a:blip r:embed="rId2"/>
          <a:srcRect/>
          <a:stretch>
            <a:fillRect/>
          </a:stretch>
        </p:blipFill>
        <p:spPr bwMode="auto">
          <a:xfrm>
            <a:off x="533400" y="1524000"/>
            <a:ext cx="3441700" cy="3116263"/>
          </a:xfrm>
          <a:prstGeom prst="rect">
            <a:avLst/>
          </a:prstGeom>
          <a:noFill/>
          <a:ln w="9525">
            <a:noFill/>
            <a:miter lim="800000"/>
            <a:headEnd/>
            <a:tailEnd/>
          </a:ln>
        </p:spPr>
      </p:pic>
      <p:pic>
        <p:nvPicPr>
          <p:cNvPr id="28674" name="Picture 4" descr="C:\Users\PAULMI~1\AppData\Local\Temp\scl3.jpg"/>
          <p:cNvPicPr>
            <a:picLocks noChangeAspect="1" noChangeArrowheads="1"/>
          </p:cNvPicPr>
          <p:nvPr/>
        </p:nvPicPr>
        <p:blipFill>
          <a:blip r:embed="rId3"/>
          <a:srcRect/>
          <a:stretch>
            <a:fillRect/>
          </a:stretch>
        </p:blipFill>
        <p:spPr bwMode="auto">
          <a:xfrm>
            <a:off x="5105400" y="1524000"/>
            <a:ext cx="3352800" cy="3097213"/>
          </a:xfrm>
          <a:prstGeom prst="rect">
            <a:avLst/>
          </a:prstGeom>
          <a:noFill/>
          <a:ln w="9525">
            <a:noFill/>
            <a:miter lim="800000"/>
            <a:headEnd/>
            <a:tailEnd/>
          </a:ln>
        </p:spPr>
      </p:pic>
      <p:sp>
        <p:nvSpPr>
          <p:cNvPr id="28675" name="TextBox 1"/>
          <p:cNvSpPr txBox="1">
            <a:spLocks noChangeArrowheads="1"/>
          </p:cNvSpPr>
          <p:nvPr/>
        </p:nvSpPr>
        <p:spPr bwMode="auto">
          <a:xfrm>
            <a:off x="0" y="0"/>
            <a:ext cx="9067800" cy="1066800"/>
          </a:xfrm>
          <a:prstGeom prst="rect">
            <a:avLst/>
          </a:prstGeom>
          <a:noFill/>
          <a:ln w="9525">
            <a:noFill/>
            <a:miter lim="800000"/>
            <a:headEnd/>
            <a:tailEnd/>
          </a:ln>
        </p:spPr>
        <p:txBody>
          <a:bodyPr>
            <a:spAutoFit/>
          </a:bodyPr>
          <a:lstStyle/>
          <a:p>
            <a:pPr algn="ctr"/>
            <a:r>
              <a:rPr lang="en-US" altLang="en-US" sz="3200" b="1">
                <a:latin typeface="Calibri" pitchFamily="34" charset="0"/>
              </a:rPr>
              <a:t>Well, how about the “U = 0, Fermi Liquid” limit </a:t>
            </a:r>
          </a:p>
          <a:p>
            <a:pPr algn="ctr"/>
            <a:r>
              <a:rPr lang="en-US" altLang="en-US" sz="3200" b="1">
                <a:latin typeface="Calibri" pitchFamily="34" charset="0"/>
              </a:rPr>
              <a:t>for doped proxy tet-CuO?</a:t>
            </a:r>
          </a:p>
        </p:txBody>
      </p:sp>
      <p:sp>
        <p:nvSpPr>
          <p:cNvPr id="28676" name="Rectangle 4"/>
          <p:cNvSpPr>
            <a:spLocks noChangeArrowheads="1"/>
          </p:cNvSpPr>
          <p:nvPr/>
        </p:nvSpPr>
        <p:spPr bwMode="auto">
          <a:xfrm>
            <a:off x="-516132763" y="-139785725"/>
            <a:ext cx="339725" cy="671512"/>
          </a:xfrm>
          <a:prstGeom prst="rect">
            <a:avLst/>
          </a:prstGeom>
          <a:noFill/>
          <a:ln w="9525">
            <a:noFill/>
            <a:miter lim="800000"/>
            <a:headEnd/>
            <a:tailEnd/>
          </a:ln>
        </p:spPr>
        <p:txBody>
          <a:bodyPr wrap="none" anchor="ctr">
            <a:spAutoFit/>
          </a:bodyPr>
          <a:lstStyle/>
          <a:p>
            <a:r>
              <a:rPr lang="en-US" sz="2000">
                <a:latin typeface="Times New Roman" pitchFamily="18" charset="0"/>
                <a:cs typeface="Times New Roman" pitchFamily="18" charset="0"/>
              </a:rPr>
              <a:t>E</a:t>
            </a:r>
            <a:endParaRPr lang="en-US" sz="800"/>
          </a:p>
          <a:p>
            <a:pPr eaLnBrk="0" hangingPunct="0"/>
            <a:endParaRPr lang="en-US"/>
          </a:p>
        </p:txBody>
      </p:sp>
      <p:sp>
        <p:nvSpPr>
          <p:cNvPr id="28677" name="Rectangle 5"/>
          <p:cNvSpPr>
            <a:spLocks noChangeArrowheads="1"/>
          </p:cNvSpPr>
          <p:nvPr/>
        </p:nvSpPr>
        <p:spPr bwMode="auto">
          <a:xfrm>
            <a:off x="461960913" y="-139776200"/>
            <a:ext cx="5251450" cy="671512"/>
          </a:xfrm>
          <a:prstGeom prst="rect">
            <a:avLst/>
          </a:prstGeom>
          <a:noFill/>
          <a:ln w="9525">
            <a:noFill/>
            <a:miter lim="800000"/>
            <a:headEnd/>
            <a:tailEnd/>
          </a:ln>
        </p:spPr>
        <p:txBody>
          <a:bodyPr wrap="none" anchor="ctr">
            <a:spAutoFit/>
          </a:bodyPr>
          <a:lstStyle/>
          <a:p>
            <a:r>
              <a:rPr lang="en-US" sz="2000">
                <a:latin typeface="Times New Roman" pitchFamily="18" charset="0"/>
                <a:cs typeface="Times New Roman" pitchFamily="18" charset="0"/>
              </a:rPr>
              <a:t>lectronic properties of rocksalt copper monoxide: </a:t>
            </a:r>
            <a:endParaRPr lang="en-US" sz="800"/>
          </a:p>
          <a:p>
            <a:pPr eaLnBrk="0" hangingPunct="0"/>
            <a:endParaRPr lang="en-US"/>
          </a:p>
        </p:txBody>
      </p:sp>
      <p:sp>
        <p:nvSpPr>
          <p:cNvPr id="28678" name="Rectangle 6"/>
          <p:cNvSpPr>
            <a:spLocks noChangeArrowheads="1"/>
          </p:cNvSpPr>
          <p:nvPr/>
        </p:nvSpPr>
        <p:spPr bwMode="auto">
          <a:xfrm>
            <a:off x="-516132763" y="145973800"/>
            <a:ext cx="431800" cy="671513"/>
          </a:xfrm>
          <a:prstGeom prst="rect">
            <a:avLst/>
          </a:prstGeom>
          <a:noFill/>
          <a:ln w="9525">
            <a:noFill/>
            <a:miter lim="800000"/>
            <a:headEnd/>
            <a:tailEnd/>
          </a:ln>
        </p:spPr>
        <p:txBody>
          <a:bodyPr wrap="none" anchor="ctr">
            <a:spAutoFit/>
          </a:bodyPr>
          <a:lstStyle/>
          <a:p>
            <a:r>
              <a:rPr lang="en-US" sz="2000">
                <a:latin typeface="Times New Roman" pitchFamily="18" charset="0"/>
                <a:cs typeface="Times New Roman" pitchFamily="18" charset="0"/>
              </a:rPr>
              <a:t>A </a:t>
            </a:r>
            <a:endParaRPr lang="en-US" sz="800"/>
          </a:p>
          <a:p>
            <a:pPr eaLnBrk="0" hangingPunct="0"/>
            <a:endParaRPr lang="en-US"/>
          </a:p>
        </p:txBody>
      </p:sp>
      <p:sp>
        <p:nvSpPr>
          <p:cNvPr id="28679" name="Rectangle 7"/>
          <p:cNvSpPr>
            <a:spLocks noChangeArrowheads="1"/>
          </p:cNvSpPr>
          <p:nvPr/>
        </p:nvSpPr>
        <p:spPr bwMode="auto">
          <a:xfrm>
            <a:off x="519461750" y="145973800"/>
            <a:ext cx="5815013" cy="396875"/>
          </a:xfrm>
          <a:prstGeom prst="rect">
            <a:avLst/>
          </a:prstGeom>
          <a:noFill/>
          <a:ln w="9525">
            <a:noFill/>
            <a:miter lim="800000"/>
            <a:headEnd/>
            <a:tailEnd/>
          </a:ln>
        </p:spPr>
        <p:txBody>
          <a:bodyPr wrap="none" anchor="ctr">
            <a:spAutoFit/>
          </a:bodyPr>
          <a:lstStyle/>
          <a:p>
            <a:r>
              <a:rPr lang="en-US" sz="2000">
                <a:latin typeface="Times New Roman" pitchFamily="18" charset="0"/>
                <a:cs typeface="Times New Roman" pitchFamily="18" charset="0"/>
              </a:rPr>
              <a:t>proxy structure for high temperature superconductivity </a:t>
            </a:r>
            <a:endParaRPr lang="en-US"/>
          </a:p>
        </p:txBody>
      </p:sp>
      <p:sp>
        <p:nvSpPr>
          <p:cNvPr id="28680" name="Text Box 9"/>
          <p:cNvSpPr txBox="1">
            <a:spLocks noChangeArrowheads="1"/>
          </p:cNvSpPr>
          <p:nvPr/>
        </p:nvSpPr>
        <p:spPr bwMode="auto">
          <a:xfrm>
            <a:off x="381000" y="4953000"/>
            <a:ext cx="8382000" cy="1735138"/>
          </a:xfrm>
          <a:prstGeom prst="rect">
            <a:avLst/>
          </a:prstGeom>
          <a:noFill/>
          <a:ln w="9525">
            <a:noFill/>
            <a:miter lim="800000"/>
            <a:headEnd/>
            <a:tailEnd/>
          </a:ln>
        </p:spPr>
        <p:txBody>
          <a:bodyPr>
            <a:spAutoFit/>
          </a:bodyPr>
          <a:lstStyle/>
          <a:p>
            <a:pPr algn="ctr"/>
            <a:r>
              <a:rPr lang="en-US" sz="2400"/>
              <a:t>Electronic properties of rocksalt copper monoxide: </a:t>
            </a:r>
          </a:p>
          <a:p>
            <a:pPr algn="ctr"/>
            <a:r>
              <a:rPr lang="en-US" sz="2400"/>
              <a:t>A proxy structure for high temperature superconductivity</a:t>
            </a:r>
          </a:p>
          <a:p>
            <a:pPr algn="ctr"/>
            <a:r>
              <a:rPr lang="en-US"/>
              <a:t> </a:t>
            </a:r>
          </a:p>
          <a:p>
            <a:pPr algn="ctr"/>
            <a:r>
              <a:rPr lang="en-US" sz="1400"/>
              <a:t>The International Conference on Theoretical Physics ‘Dubna-Nano2008’</a:t>
            </a:r>
          </a:p>
          <a:p>
            <a:pPr algn="ctr"/>
            <a:r>
              <a:rPr lang="en-US" sz="1400"/>
              <a:t>IOP Journal of Physics: Conference Series 129 (2008) 012042</a:t>
            </a:r>
          </a:p>
          <a:p>
            <a:pPr algn="ctr"/>
            <a:r>
              <a:rPr lang="en-US" sz="1400"/>
              <a:t>doi:10.1088/1742-6596/129/1/012042</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altLang="en-US" dirty="0" smtClean="0"/>
              <a:t>Superconductivity</a:t>
            </a:r>
            <a:r>
              <a:rPr lang="en-US" altLang="en-US" dirty="0"/>
              <a:t> </a:t>
            </a:r>
            <a:r>
              <a:rPr lang="en-US" altLang="en-US" dirty="0" smtClean="0"/>
              <a:t>and  Phonons</a:t>
            </a:r>
            <a:br>
              <a:rPr lang="en-US" altLang="en-US" dirty="0" smtClean="0"/>
            </a:br>
            <a:r>
              <a:rPr lang="en-US" altLang="en-US" sz="2800" dirty="0" smtClean="0"/>
              <a:t>BCS via </a:t>
            </a:r>
            <a:r>
              <a:rPr lang="en-US" altLang="en-US" sz="2800" dirty="0" err="1" smtClean="0"/>
              <a:t>Eliashberg</a:t>
            </a:r>
            <a:r>
              <a:rPr lang="en-US" altLang="en-US" sz="2800" dirty="0" smtClean="0"/>
              <a:t>-McMillan</a:t>
            </a:r>
          </a:p>
        </p:txBody>
      </p:sp>
      <p:pic>
        <p:nvPicPr>
          <p:cNvPr id="29698" name="Picture 2"/>
          <p:cNvPicPr>
            <a:picLocks noChangeAspect="1" noChangeArrowheads="1"/>
          </p:cNvPicPr>
          <p:nvPr/>
        </p:nvPicPr>
        <p:blipFill>
          <a:blip r:embed="rId2"/>
          <a:srcRect/>
          <a:stretch>
            <a:fillRect/>
          </a:stretch>
        </p:blipFill>
        <p:spPr bwMode="auto">
          <a:xfrm>
            <a:off x="1905000" y="1295400"/>
            <a:ext cx="5435600" cy="900113"/>
          </a:xfrm>
          <a:prstGeom prst="rect">
            <a:avLst/>
          </a:prstGeom>
          <a:noFill/>
          <a:ln w="9525">
            <a:noFill/>
            <a:miter lim="800000"/>
            <a:headEnd/>
            <a:tailEnd/>
          </a:ln>
        </p:spPr>
      </p:pic>
      <p:pic>
        <p:nvPicPr>
          <p:cNvPr id="29699" name="Picture 3"/>
          <p:cNvPicPr>
            <a:picLocks noChangeAspect="1" noChangeArrowheads="1"/>
          </p:cNvPicPr>
          <p:nvPr/>
        </p:nvPicPr>
        <p:blipFill>
          <a:blip r:embed="rId3"/>
          <a:srcRect/>
          <a:stretch>
            <a:fillRect/>
          </a:stretch>
        </p:blipFill>
        <p:spPr bwMode="auto">
          <a:xfrm>
            <a:off x="457200" y="3490913"/>
            <a:ext cx="8174038" cy="815975"/>
          </a:xfrm>
          <a:prstGeom prst="rect">
            <a:avLst/>
          </a:prstGeom>
          <a:noFill/>
          <a:ln w="9525">
            <a:noFill/>
            <a:miter lim="800000"/>
            <a:headEnd/>
            <a:tailEnd/>
          </a:ln>
        </p:spPr>
      </p:pic>
      <p:pic>
        <p:nvPicPr>
          <p:cNvPr id="29700" name="Picture 4"/>
          <p:cNvPicPr>
            <a:picLocks noChangeAspect="1" noChangeArrowheads="1"/>
          </p:cNvPicPr>
          <p:nvPr/>
        </p:nvPicPr>
        <p:blipFill>
          <a:blip r:embed="rId4"/>
          <a:srcRect/>
          <a:stretch>
            <a:fillRect/>
          </a:stretch>
        </p:blipFill>
        <p:spPr bwMode="auto">
          <a:xfrm>
            <a:off x="990600" y="2347913"/>
            <a:ext cx="6765925" cy="876300"/>
          </a:xfrm>
          <a:prstGeom prst="rect">
            <a:avLst/>
          </a:prstGeom>
          <a:noFill/>
          <a:ln w="9525">
            <a:noFill/>
            <a:miter lim="800000"/>
            <a:headEnd/>
            <a:tailEnd/>
          </a:ln>
        </p:spPr>
      </p:pic>
      <p:pic>
        <p:nvPicPr>
          <p:cNvPr id="29701" name="Picture 5"/>
          <p:cNvPicPr>
            <a:picLocks noChangeAspect="1" noChangeArrowheads="1"/>
          </p:cNvPicPr>
          <p:nvPr/>
        </p:nvPicPr>
        <p:blipFill>
          <a:blip r:embed="rId5"/>
          <a:srcRect/>
          <a:stretch>
            <a:fillRect/>
          </a:stretch>
        </p:blipFill>
        <p:spPr bwMode="auto">
          <a:xfrm>
            <a:off x="2362200" y="4405313"/>
            <a:ext cx="4056063" cy="1036637"/>
          </a:xfrm>
          <a:prstGeom prst="rect">
            <a:avLst/>
          </a:prstGeom>
          <a:noFill/>
          <a:ln w="9525">
            <a:noFill/>
            <a:miter lim="800000"/>
            <a:headEnd/>
            <a:tailEnd/>
          </a:ln>
        </p:spPr>
      </p:pic>
      <p:grpSp>
        <p:nvGrpSpPr>
          <p:cNvPr id="7" name="Group 6"/>
          <p:cNvGrpSpPr>
            <a:grpSpLocks/>
          </p:cNvGrpSpPr>
          <p:nvPr/>
        </p:nvGrpSpPr>
        <p:grpSpPr bwMode="auto">
          <a:xfrm>
            <a:off x="1255713" y="5472113"/>
            <a:ext cx="6516687" cy="695325"/>
            <a:chOff x="-914338" y="4724400"/>
            <a:chExt cx="6516377" cy="694793"/>
          </a:xfrm>
        </p:grpSpPr>
        <p:sp>
          <p:nvSpPr>
            <p:cNvPr id="29708" name="TextBox 2"/>
            <p:cNvSpPr txBox="1">
              <a:spLocks noChangeArrowheads="1"/>
            </p:cNvSpPr>
            <p:nvPr/>
          </p:nvSpPr>
          <p:spPr bwMode="auto">
            <a:xfrm>
              <a:off x="-914338" y="4800542"/>
              <a:ext cx="4724175" cy="522820"/>
            </a:xfrm>
            <a:prstGeom prst="rect">
              <a:avLst/>
            </a:prstGeom>
            <a:noFill/>
            <a:ln w="9525">
              <a:noFill/>
              <a:miter lim="800000"/>
              <a:headEnd/>
              <a:tailEnd/>
            </a:ln>
          </p:spPr>
          <p:txBody>
            <a:bodyPr>
              <a:spAutoFit/>
            </a:bodyPr>
            <a:lstStyle/>
            <a:p>
              <a:pPr defTabSz="912813"/>
              <a:r>
                <a:rPr lang="en-US" altLang="en-US" sz="2800">
                  <a:solidFill>
                    <a:srgbClr val="0070C0"/>
                  </a:solidFill>
                  <a:latin typeface="Comic Sans MS" pitchFamily="66" charset="0"/>
                </a:rPr>
                <a:t>To get </a:t>
              </a:r>
              <a:r>
                <a:rPr lang="en-US" altLang="en-US" sz="2800" b="1">
                  <a:solidFill>
                    <a:srgbClr val="0070C0"/>
                  </a:solidFill>
                  <a:latin typeface="Comic Sans MS" pitchFamily="66" charset="0"/>
                  <a:sym typeface="Symbol" pitchFamily="18" charset="2"/>
                </a:rPr>
                <a:t>, </a:t>
              </a:r>
              <a:r>
                <a:rPr lang="en-US" altLang="en-US" sz="2800">
                  <a:solidFill>
                    <a:srgbClr val="0070C0"/>
                  </a:solidFill>
                  <a:latin typeface="Comic Sans MS" pitchFamily="66" charset="0"/>
                  <a:sym typeface="Symbol" pitchFamily="18" charset="2"/>
                </a:rPr>
                <a:t>n</a:t>
              </a:r>
              <a:r>
                <a:rPr lang="en-US" altLang="en-US" sz="2800">
                  <a:solidFill>
                    <a:srgbClr val="0070C0"/>
                  </a:solidFill>
                  <a:latin typeface="Comic Sans MS" pitchFamily="66" charset="0"/>
                </a:rPr>
                <a:t>eed to compute </a:t>
              </a:r>
            </a:p>
          </p:txBody>
        </p:sp>
        <p:pic>
          <p:nvPicPr>
            <p:cNvPr id="29709" name="Picture 4"/>
            <p:cNvPicPr>
              <a:picLocks noChangeAspect="1" noChangeArrowheads="1"/>
            </p:cNvPicPr>
            <p:nvPr/>
          </p:nvPicPr>
          <p:blipFill>
            <a:blip r:embed="rId6"/>
            <a:srcRect/>
            <a:stretch>
              <a:fillRect/>
            </a:stretch>
          </p:blipFill>
          <p:spPr bwMode="auto">
            <a:xfrm>
              <a:off x="3886200" y="4724400"/>
              <a:ext cx="990600" cy="694793"/>
            </a:xfrm>
            <a:prstGeom prst="rect">
              <a:avLst/>
            </a:prstGeom>
            <a:noFill/>
            <a:ln w="9525">
              <a:noFill/>
              <a:miter lim="800000"/>
              <a:headEnd/>
              <a:tailEnd/>
            </a:ln>
          </p:spPr>
        </p:pic>
        <p:sp>
          <p:nvSpPr>
            <p:cNvPr id="29710" name="TextBox 3"/>
            <p:cNvSpPr txBox="1">
              <a:spLocks noChangeArrowheads="1"/>
            </p:cNvSpPr>
            <p:nvPr/>
          </p:nvSpPr>
          <p:spPr bwMode="auto">
            <a:xfrm>
              <a:off x="5333764" y="4800542"/>
              <a:ext cx="268275" cy="518715"/>
            </a:xfrm>
            <a:prstGeom prst="rect">
              <a:avLst/>
            </a:prstGeom>
            <a:noFill/>
            <a:ln w="9525">
              <a:noFill/>
              <a:miter lim="800000"/>
              <a:headEnd/>
              <a:tailEnd/>
            </a:ln>
          </p:spPr>
          <p:txBody>
            <a:bodyPr wrap="none">
              <a:spAutoFit/>
            </a:bodyPr>
            <a:lstStyle/>
            <a:p>
              <a:pPr defTabSz="912813"/>
              <a:r>
                <a:rPr lang="en-US" altLang="en-US" sz="2800">
                  <a:solidFill>
                    <a:srgbClr val="0070C0"/>
                  </a:solidFill>
                  <a:latin typeface="Comic Sans MS" pitchFamily="66" charset="0"/>
                </a:rPr>
                <a:t>!</a:t>
              </a:r>
            </a:p>
          </p:txBody>
        </p:sp>
      </p:grpSp>
      <p:grpSp>
        <p:nvGrpSpPr>
          <p:cNvPr id="8" name="Group 7"/>
          <p:cNvGrpSpPr>
            <a:grpSpLocks/>
          </p:cNvGrpSpPr>
          <p:nvPr/>
        </p:nvGrpSpPr>
        <p:grpSpPr bwMode="auto">
          <a:xfrm>
            <a:off x="4129088" y="2347913"/>
            <a:ext cx="4144962" cy="3471862"/>
            <a:chOff x="4129356" y="2347912"/>
            <a:chExt cx="4144169" cy="3471862"/>
          </a:xfrm>
        </p:grpSpPr>
        <p:sp>
          <p:nvSpPr>
            <p:cNvPr id="3" name="Oval 2"/>
            <p:cNvSpPr/>
            <p:nvPr/>
          </p:nvSpPr>
          <p:spPr>
            <a:xfrm>
              <a:off x="4622974" y="2347912"/>
              <a:ext cx="3148997" cy="776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9705" name="Group 5"/>
            <p:cNvGrpSpPr>
              <a:grpSpLocks/>
            </p:cNvGrpSpPr>
            <p:nvPr/>
          </p:nvGrpSpPr>
          <p:grpSpPr bwMode="auto">
            <a:xfrm>
              <a:off x="4129356" y="3124200"/>
              <a:ext cx="4144169" cy="2695574"/>
              <a:chOff x="4149904" y="3124200"/>
              <a:chExt cx="4144169" cy="2695574"/>
            </a:xfrm>
          </p:grpSpPr>
          <p:sp>
            <p:nvSpPr>
              <p:cNvPr id="2" name="Rounded Rectangle 1"/>
              <p:cNvSpPr/>
              <p:nvPr/>
            </p:nvSpPr>
            <p:spPr>
              <a:xfrm>
                <a:off x="4149904" y="3490912"/>
                <a:ext cx="4144169" cy="2328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i="1" dirty="0">
                    <a:solidFill>
                      <a:srgbClr val="FF0000"/>
                    </a:solidFill>
                    <a:latin typeface="Comic Sans MS" panose="030F0702030302020204" pitchFamily="66" charset="0"/>
                  </a:rPr>
                  <a:t>NB!  The “double deltas” will be approximated by </a:t>
                </a:r>
                <a:r>
                  <a:rPr lang="en-US" b="1" i="1">
                    <a:solidFill>
                      <a:srgbClr val="FF0000"/>
                    </a:solidFill>
                    <a:latin typeface="Comic Sans MS" panose="030F0702030302020204" pitchFamily="66" charset="0"/>
                  </a:rPr>
                  <a:t>two Gaussians </a:t>
                </a:r>
                <a:r>
                  <a:rPr lang="en-US" b="1" i="1" dirty="0">
                    <a:solidFill>
                      <a:srgbClr val="FF0000"/>
                    </a:solidFill>
                    <a:latin typeface="Comic Sans MS" panose="030F0702030302020204" pitchFamily="66" charset="0"/>
                  </a:rPr>
                  <a:t>of width “sigma (</a:t>
                </a:r>
                <a:r>
                  <a:rPr lang="en-US" b="1" i="1" dirty="0">
                    <a:solidFill>
                      <a:srgbClr val="FF0000"/>
                    </a:solidFill>
                    <a:latin typeface="Comic Sans MS" panose="030F0702030302020204" pitchFamily="66" charset="0"/>
                    <a:sym typeface="Symbol"/>
                  </a:rPr>
                  <a:t>)” whose numerical convergence is governed by imposed precision limits and basis set symmetry. Con </a:t>
                </a:r>
                <a:r>
                  <a:rPr lang="en-US" b="1" i="1" dirty="0" err="1">
                    <a:solidFill>
                      <a:srgbClr val="FF0000"/>
                    </a:solidFill>
                    <a:latin typeface="Comic Sans MS" panose="030F0702030302020204" pitchFamily="66" charset="0"/>
                    <a:sym typeface="Symbol"/>
                  </a:rPr>
                  <a:t>Quidado</a:t>
                </a:r>
                <a:r>
                  <a:rPr lang="en-US" b="1" i="1" dirty="0">
                    <a:solidFill>
                      <a:srgbClr val="FF0000"/>
                    </a:solidFill>
                    <a:latin typeface="Comic Sans MS" panose="030F0702030302020204" pitchFamily="66" charset="0"/>
                    <a:sym typeface="Symbol"/>
                  </a:rPr>
                  <a:t>!</a:t>
                </a:r>
                <a:endParaRPr lang="en-US" b="1" i="1" dirty="0">
                  <a:solidFill>
                    <a:srgbClr val="FF0000"/>
                  </a:solidFill>
                  <a:latin typeface="Comic Sans MS" panose="030F0702030302020204" pitchFamily="66" charset="0"/>
                </a:endParaRPr>
              </a:p>
            </p:txBody>
          </p:sp>
          <p:cxnSp>
            <p:nvCxnSpPr>
              <p:cNvPr id="5" name="Straight Connector 4"/>
              <p:cNvCxnSpPr/>
              <p:nvPr/>
            </p:nvCxnSpPr>
            <p:spPr>
              <a:xfrm flipH="1" flipV="1">
                <a:off x="6221195" y="3124199"/>
                <a:ext cx="1588" cy="3667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rtlCol="0">
            <a:normAutofit fontScale="90000"/>
          </a:bodyPr>
          <a:lstStyle/>
          <a:p>
            <a:pPr eaLnBrk="1" fontAlgn="auto" hangingPunct="1">
              <a:spcAft>
                <a:spcPts val="0"/>
              </a:spcAft>
              <a:defRPr/>
            </a:pPr>
            <a:r>
              <a:rPr lang="en-US" altLang="en-US" smtClean="0"/>
              <a:t>e-p Interaction in the DFT/LDA Formalism</a:t>
            </a:r>
          </a:p>
        </p:txBody>
      </p:sp>
      <p:pic>
        <p:nvPicPr>
          <p:cNvPr id="30722" name="Picture 2"/>
          <p:cNvPicPr>
            <a:picLocks noChangeAspect="1" noChangeArrowheads="1"/>
          </p:cNvPicPr>
          <p:nvPr/>
        </p:nvPicPr>
        <p:blipFill>
          <a:blip r:embed="rId2"/>
          <a:srcRect/>
          <a:stretch>
            <a:fillRect/>
          </a:stretch>
        </p:blipFill>
        <p:spPr bwMode="auto">
          <a:xfrm>
            <a:off x="1828800" y="1981200"/>
            <a:ext cx="5394325" cy="701675"/>
          </a:xfrm>
          <a:prstGeom prst="rect">
            <a:avLst/>
          </a:prstGeom>
          <a:noFill/>
          <a:ln w="9525">
            <a:noFill/>
            <a:miter lim="800000"/>
            <a:headEnd/>
            <a:tailEnd/>
          </a:ln>
        </p:spPr>
      </p:pic>
      <p:pic>
        <p:nvPicPr>
          <p:cNvPr id="30723" name="Picture 3"/>
          <p:cNvPicPr>
            <a:picLocks noChangeAspect="1" noChangeArrowheads="1"/>
          </p:cNvPicPr>
          <p:nvPr/>
        </p:nvPicPr>
        <p:blipFill>
          <a:blip r:embed="rId3"/>
          <a:srcRect/>
          <a:stretch>
            <a:fillRect/>
          </a:stretch>
        </p:blipFill>
        <p:spPr bwMode="auto">
          <a:xfrm>
            <a:off x="2286000" y="3048000"/>
            <a:ext cx="3808413" cy="979488"/>
          </a:xfrm>
          <a:prstGeom prst="rect">
            <a:avLst/>
          </a:prstGeom>
          <a:noFill/>
          <a:ln w="9525">
            <a:noFill/>
            <a:miter lim="800000"/>
            <a:headEnd/>
            <a:tailEnd/>
          </a:ln>
        </p:spPr>
      </p:pic>
      <p:pic>
        <p:nvPicPr>
          <p:cNvPr id="148485" name="Picture 5"/>
          <p:cNvPicPr>
            <a:picLocks noChangeAspect="1" noChangeArrowheads="1"/>
          </p:cNvPicPr>
          <p:nvPr/>
        </p:nvPicPr>
        <p:blipFill>
          <a:blip r:embed="rId4"/>
          <a:srcRect/>
          <a:stretch>
            <a:fillRect/>
          </a:stretch>
        </p:blipFill>
        <p:spPr bwMode="auto">
          <a:xfrm>
            <a:off x="2209800" y="4419600"/>
            <a:ext cx="4572000" cy="1038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8485"/>
                                        </p:tgtEl>
                                        <p:attrNameLst>
                                          <p:attrName>style.visibility</p:attrName>
                                        </p:attrNameLst>
                                      </p:cBhvr>
                                      <p:to>
                                        <p:strVal val="visible"/>
                                      </p:to>
                                    </p:set>
                                    <p:anim calcmode="lin" valueType="num">
                                      <p:cBhvr additive="base">
                                        <p:cTn id="7" dur="500" fill="hold"/>
                                        <p:tgtEl>
                                          <p:spTgt spid="148485"/>
                                        </p:tgtEl>
                                        <p:attrNameLst>
                                          <p:attrName>ppt_x</p:attrName>
                                        </p:attrNameLst>
                                      </p:cBhvr>
                                      <p:tavLst>
                                        <p:tav tm="0">
                                          <p:val>
                                            <p:strVal val="#ppt_x"/>
                                          </p:val>
                                        </p:tav>
                                        <p:tav tm="100000">
                                          <p:val>
                                            <p:strVal val="#ppt_x"/>
                                          </p:val>
                                        </p:tav>
                                      </p:tavLst>
                                    </p:anim>
                                    <p:anim calcmode="lin" valueType="num">
                                      <p:cBhvr additive="base">
                                        <p:cTn id="8" dur="500" fill="hold"/>
                                        <p:tgtEl>
                                          <p:spTgt spid="148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76200" y="0"/>
            <a:ext cx="8915400" cy="1143000"/>
          </a:xfrm>
        </p:spPr>
        <p:txBody>
          <a:bodyPr/>
          <a:lstStyle/>
          <a:p>
            <a:pPr eaLnBrk="1" hangingPunct="1"/>
            <a:r>
              <a:rPr lang="en-US" altLang="en-US" sz="3600" smtClean="0"/>
              <a:t>So let’s do it and “compute*” what happens!</a:t>
            </a:r>
            <a:br>
              <a:rPr lang="en-US" altLang="en-US" sz="3600" smtClean="0"/>
            </a:br>
            <a:r>
              <a:rPr lang="en-US" altLang="en-US" sz="2400" smtClean="0"/>
              <a:t>(*we use the Quantum-Espresso &amp; Gibbs2 DFT packages)</a:t>
            </a:r>
          </a:p>
        </p:txBody>
      </p:sp>
      <p:pic>
        <p:nvPicPr>
          <p:cNvPr id="31746" name="Picture 2" descr="C:\Users\PAULMI~1\AppData\Local\Temp\scl6.jpg"/>
          <p:cNvPicPr>
            <a:picLocks noChangeAspect="1" noChangeArrowheads="1"/>
          </p:cNvPicPr>
          <p:nvPr/>
        </p:nvPicPr>
        <p:blipFill>
          <a:blip r:embed="rId2"/>
          <a:srcRect/>
          <a:stretch>
            <a:fillRect/>
          </a:stretch>
        </p:blipFill>
        <p:spPr bwMode="auto">
          <a:xfrm>
            <a:off x="838200" y="1738313"/>
            <a:ext cx="3505200" cy="3381375"/>
          </a:xfrm>
          <a:prstGeom prst="rect">
            <a:avLst/>
          </a:prstGeom>
          <a:noFill/>
          <a:ln w="9525">
            <a:noFill/>
            <a:miter lim="800000"/>
            <a:headEnd/>
            <a:tailEnd/>
          </a:ln>
        </p:spPr>
      </p:pic>
      <p:pic>
        <p:nvPicPr>
          <p:cNvPr id="31747" name="Picture 3" descr="C:\Users\PAULMI~1\AppData\Local\Temp\scl1.jpg"/>
          <p:cNvPicPr>
            <a:picLocks noChangeAspect="1" noChangeArrowheads="1"/>
          </p:cNvPicPr>
          <p:nvPr/>
        </p:nvPicPr>
        <p:blipFill>
          <a:blip r:embed="rId3"/>
          <a:srcRect/>
          <a:stretch>
            <a:fillRect/>
          </a:stretch>
        </p:blipFill>
        <p:spPr bwMode="auto">
          <a:xfrm>
            <a:off x="4826000" y="1752600"/>
            <a:ext cx="3375025" cy="3367088"/>
          </a:xfrm>
          <a:prstGeom prst="rect">
            <a:avLst/>
          </a:prstGeom>
          <a:noFill/>
          <a:ln w="9525">
            <a:noFill/>
            <a:miter lim="800000"/>
            <a:headEnd/>
            <a:tailEnd/>
          </a:ln>
        </p:spPr>
      </p:pic>
      <p:sp>
        <p:nvSpPr>
          <p:cNvPr id="31748" name="TextBox 5"/>
          <p:cNvSpPr txBox="1">
            <a:spLocks noChangeArrowheads="1"/>
          </p:cNvSpPr>
          <p:nvPr/>
        </p:nvSpPr>
        <p:spPr bwMode="auto">
          <a:xfrm>
            <a:off x="1346200" y="1295400"/>
            <a:ext cx="2533650" cy="369888"/>
          </a:xfrm>
          <a:prstGeom prst="rect">
            <a:avLst/>
          </a:prstGeom>
          <a:noFill/>
          <a:ln w="9525">
            <a:noFill/>
            <a:miter lim="800000"/>
            <a:headEnd/>
            <a:tailEnd/>
          </a:ln>
        </p:spPr>
        <p:txBody>
          <a:bodyPr wrap="none">
            <a:spAutoFit/>
          </a:bodyPr>
          <a:lstStyle/>
          <a:p>
            <a:r>
              <a:rPr lang="en-US" altLang="en-US" b="1">
                <a:latin typeface="Calibri" pitchFamily="34" charset="0"/>
              </a:rPr>
              <a:t>q = 0.15 |e|/CuO (holes)</a:t>
            </a:r>
          </a:p>
        </p:txBody>
      </p:sp>
      <p:sp>
        <p:nvSpPr>
          <p:cNvPr id="31749" name="TextBox 6"/>
          <p:cNvSpPr txBox="1">
            <a:spLocks noChangeArrowheads="1"/>
          </p:cNvSpPr>
          <p:nvPr/>
        </p:nvSpPr>
        <p:spPr bwMode="auto">
          <a:xfrm>
            <a:off x="5041900" y="1295400"/>
            <a:ext cx="2976563" cy="369888"/>
          </a:xfrm>
          <a:prstGeom prst="rect">
            <a:avLst/>
          </a:prstGeom>
          <a:noFill/>
          <a:ln w="9525">
            <a:noFill/>
            <a:miter lim="800000"/>
            <a:headEnd/>
            <a:tailEnd/>
          </a:ln>
        </p:spPr>
        <p:txBody>
          <a:bodyPr wrap="none">
            <a:spAutoFit/>
          </a:bodyPr>
          <a:lstStyle/>
          <a:p>
            <a:r>
              <a:rPr lang="en-US" altLang="en-US" b="1">
                <a:latin typeface="Calibri" pitchFamily="34" charset="0"/>
              </a:rPr>
              <a:t>q = -0.15 |e|/CuO (electrons)</a:t>
            </a:r>
          </a:p>
        </p:txBody>
      </p:sp>
      <p:sp>
        <p:nvSpPr>
          <p:cNvPr id="9" name="TextBox 8"/>
          <p:cNvSpPr txBox="1">
            <a:spLocks noChangeArrowheads="1"/>
          </p:cNvSpPr>
          <p:nvPr/>
        </p:nvSpPr>
        <p:spPr bwMode="auto">
          <a:xfrm>
            <a:off x="2151063" y="5346700"/>
            <a:ext cx="914400" cy="369888"/>
          </a:xfrm>
          <a:prstGeom prst="rect">
            <a:avLst/>
          </a:prstGeom>
          <a:noFill/>
          <a:ln w="9525">
            <a:noFill/>
            <a:miter lim="800000"/>
            <a:headEnd/>
            <a:tailEnd/>
          </a:ln>
        </p:spPr>
        <p:txBody>
          <a:bodyPr>
            <a:spAutoFit/>
          </a:bodyPr>
          <a:lstStyle/>
          <a:p>
            <a:pPr algn="ctr"/>
            <a:r>
              <a:rPr lang="en-US" altLang="en-US" b="1">
                <a:solidFill>
                  <a:srgbClr val="FF0000"/>
                </a:solidFill>
                <a:latin typeface="Calibri" pitchFamily="34" charset="0"/>
              </a:rPr>
              <a:t>≈ 43 °K</a:t>
            </a:r>
          </a:p>
        </p:txBody>
      </p:sp>
      <p:sp>
        <p:nvSpPr>
          <p:cNvPr id="10" name="TextBox 9"/>
          <p:cNvSpPr txBox="1"/>
          <p:nvPr/>
        </p:nvSpPr>
        <p:spPr>
          <a:xfrm>
            <a:off x="6096000" y="5334000"/>
            <a:ext cx="914400" cy="369888"/>
          </a:xfrm>
          <a:prstGeom prst="rect">
            <a:avLst/>
          </a:prstGeom>
          <a:noFill/>
        </p:spPr>
        <p:txBody>
          <a:bodyPr>
            <a:spAutoFit/>
          </a:bodyPr>
          <a:lstStyle/>
          <a:p>
            <a:pPr algn="ctr" defTabSz="914021" fontAlgn="auto">
              <a:spcBef>
                <a:spcPts val="0"/>
              </a:spcBef>
              <a:spcAft>
                <a:spcPts val="0"/>
              </a:spcAft>
              <a:defRPr/>
            </a:pPr>
            <a:r>
              <a:rPr lang="en-US" b="1" dirty="0">
                <a:solidFill>
                  <a:schemeClr val="accent6">
                    <a:lumMod val="50000"/>
                  </a:schemeClr>
                </a:solidFill>
                <a:latin typeface="+mn-lt"/>
                <a:cs typeface="+mn-cs"/>
              </a:rPr>
              <a:t>≈ 25 °K</a:t>
            </a:r>
          </a:p>
        </p:txBody>
      </p:sp>
      <p:grpSp>
        <p:nvGrpSpPr>
          <p:cNvPr id="31752" name="Group 4"/>
          <p:cNvGrpSpPr>
            <a:grpSpLocks/>
          </p:cNvGrpSpPr>
          <p:nvPr/>
        </p:nvGrpSpPr>
        <p:grpSpPr bwMode="auto">
          <a:xfrm>
            <a:off x="0" y="5867400"/>
            <a:ext cx="8991600" cy="698500"/>
            <a:chOff x="76200" y="5849294"/>
            <a:chExt cx="8991600" cy="699139"/>
          </a:xfrm>
        </p:grpSpPr>
        <p:sp>
          <p:nvSpPr>
            <p:cNvPr id="31753" name="TextBox 7"/>
            <p:cNvSpPr txBox="1">
              <a:spLocks noChangeArrowheads="1"/>
            </p:cNvSpPr>
            <p:nvPr/>
          </p:nvSpPr>
          <p:spPr bwMode="auto">
            <a:xfrm>
              <a:off x="76200" y="5906496"/>
              <a:ext cx="8991600" cy="641937"/>
            </a:xfrm>
            <a:prstGeom prst="rect">
              <a:avLst/>
            </a:prstGeom>
            <a:noFill/>
            <a:ln w="9525">
              <a:noFill/>
              <a:miter lim="800000"/>
              <a:headEnd/>
              <a:tailEnd/>
            </a:ln>
          </p:spPr>
          <p:txBody>
            <a:bodyPr>
              <a:spAutoFit/>
            </a:bodyPr>
            <a:lstStyle/>
            <a:p>
              <a:pPr algn="ctr"/>
              <a:r>
                <a:rPr lang="en-US" altLang="en-US" b="1">
                  <a:latin typeface="Calibri" pitchFamily="34" charset="0"/>
                </a:rPr>
                <a:t>Apply DFT to obtain              between electrons and phonons, followed by application of the Eliashberg-McMillan-Allen-Dynes formalism to find Tc:</a:t>
              </a:r>
            </a:p>
          </p:txBody>
        </p:sp>
        <p:pic>
          <p:nvPicPr>
            <p:cNvPr id="31754" name="Picture 4"/>
            <p:cNvPicPr>
              <a:picLocks noChangeAspect="1" noChangeArrowheads="1"/>
            </p:cNvPicPr>
            <p:nvPr/>
          </p:nvPicPr>
          <p:blipFill>
            <a:blip r:embed="rId4"/>
            <a:srcRect/>
            <a:stretch>
              <a:fillRect/>
            </a:stretch>
          </p:blipFill>
          <p:spPr bwMode="auto">
            <a:xfrm>
              <a:off x="2191647" y="5849294"/>
              <a:ext cx="667741" cy="46868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0"/>
            <a:ext cx="8226425" cy="1143000"/>
          </a:xfrm>
        </p:spPr>
        <p:txBody>
          <a:bodyPr/>
          <a:lstStyle/>
          <a:p>
            <a:pPr eaLnBrk="1" hangingPunct="1"/>
            <a:r>
              <a:rPr lang="en-US" altLang="en-US" sz="4000" smtClean="0"/>
              <a:t> Copper Monochalcogenides</a:t>
            </a:r>
            <a:br>
              <a:rPr lang="en-US" altLang="en-US" sz="4000" smtClean="0"/>
            </a:br>
            <a:r>
              <a:rPr lang="en-US" altLang="en-US" sz="2400" smtClean="0"/>
              <a:t>Grant-Hammond, APS March 2015</a:t>
            </a:r>
          </a:p>
        </p:txBody>
      </p:sp>
      <p:sp>
        <p:nvSpPr>
          <p:cNvPr id="3" name="Content Placeholder 2"/>
          <p:cNvSpPr>
            <a:spLocks noGrp="1"/>
          </p:cNvSpPr>
          <p:nvPr>
            <p:ph idx="1"/>
          </p:nvPr>
        </p:nvSpPr>
        <p:spPr>
          <a:xfrm>
            <a:off x="457200" y="1190625"/>
            <a:ext cx="8226425" cy="4143375"/>
          </a:xfrm>
        </p:spPr>
        <p:txBody>
          <a:bodyPr rtlCol="0">
            <a:normAutofit lnSpcReduction="10000"/>
          </a:bodyPr>
          <a:lstStyle/>
          <a:p>
            <a:pPr eaLnBrk="1" fontAlgn="auto" hangingPunct="1">
              <a:spcAft>
                <a:spcPts val="0"/>
              </a:spcAft>
              <a:buFont typeface="Arial" pitchFamily="34" charset="0"/>
              <a:buChar char="•"/>
              <a:defRPr/>
            </a:pPr>
            <a:r>
              <a:rPr lang="en-US" altLang="en-US" sz="2000" smtClean="0"/>
              <a:t>For X = S, Se and Te, neither a finite U or a “5% basal” tetragonal distortion has much effect on their respective CuX Fermiologies, and likely transport/magnetic properties dependent thereon.</a:t>
            </a:r>
          </a:p>
          <a:p>
            <a:pPr eaLnBrk="1" fontAlgn="auto" hangingPunct="1">
              <a:spcAft>
                <a:spcPts val="0"/>
              </a:spcAft>
              <a:buFont typeface="Arial" pitchFamily="34" charset="0"/>
              <a:buChar char="•"/>
              <a:defRPr/>
            </a:pPr>
            <a:r>
              <a:rPr lang="en-US" altLang="en-US" sz="2000" smtClean="0"/>
              <a:t>However, the respective Fermi surfaces ...may...may... contain nesting topologies promoting itinerant antiferromagnetism a la Cr, but, unlike Cr, here for X = S, Se, Te, the DOS at Ef is dominated by p-like chalcogenide overlap.</a:t>
            </a:r>
          </a:p>
          <a:p>
            <a:pPr eaLnBrk="1" fontAlgn="auto" hangingPunct="1">
              <a:spcAft>
                <a:spcPts val="0"/>
              </a:spcAft>
              <a:buFont typeface="Arial" pitchFamily="34" charset="0"/>
              <a:buChar char="•"/>
              <a:defRPr/>
            </a:pPr>
            <a:r>
              <a:rPr lang="en-US" altLang="en-US" sz="2000" smtClean="0"/>
              <a:t>Future homework for proxy structure modelling, suggested by preliminary results on “doped” tet-CuO:  Let’s look for electron-phonon mediated superconductivity!</a:t>
            </a:r>
          </a:p>
          <a:p>
            <a:pPr eaLnBrk="1" fontAlgn="auto" hangingPunct="1">
              <a:spcAft>
                <a:spcPts val="0"/>
              </a:spcAft>
              <a:buFont typeface="Arial" pitchFamily="34" charset="0"/>
              <a:buChar char="•"/>
              <a:defRPr/>
            </a:pPr>
            <a:r>
              <a:rPr lang="en-US" altLang="en-US" sz="2000" smtClean="0"/>
              <a:t>But ...most importantly... experiment </a:t>
            </a:r>
            <a:r>
              <a:rPr lang="en-US" altLang="en-US" sz="2000" i="1" smtClean="0"/>
              <a:t>always</a:t>
            </a:r>
            <a:r>
              <a:rPr lang="en-US" altLang="en-US" sz="2000" smtClean="0"/>
              <a:t> rules.  Our fundamental computational finding is that equilibrium rocksalt CuS, CuSe and CuTe structures can in principle exist ...so let’s try to make and dope them and henceforth measure their properties!</a:t>
            </a:r>
          </a:p>
        </p:txBody>
      </p:sp>
      <p:sp>
        <p:nvSpPr>
          <p:cNvPr id="4" name="TextBox 3"/>
          <p:cNvSpPr txBox="1">
            <a:spLocks noChangeArrowheads="1"/>
          </p:cNvSpPr>
          <p:nvPr/>
        </p:nvSpPr>
        <p:spPr bwMode="auto">
          <a:xfrm>
            <a:off x="609600" y="5562600"/>
            <a:ext cx="8305800" cy="641350"/>
          </a:xfrm>
          <a:prstGeom prst="rect">
            <a:avLst/>
          </a:prstGeom>
          <a:noFill/>
          <a:ln w="9525">
            <a:noFill/>
            <a:miter lim="800000"/>
            <a:headEnd/>
            <a:tailEnd/>
          </a:ln>
        </p:spPr>
        <p:txBody>
          <a:bodyPr>
            <a:spAutoFit/>
          </a:bodyPr>
          <a:lstStyle/>
          <a:p>
            <a:r>
              <a:rPr lang="en-US" altLang="en-US" b="1" i="1">
                <a:solidFill>
                  <a:srgbClr val="00B050"/>
                </a:solidFill>
                <a:cs typeface="DejaVu Sans" pitchFamily="34" charset="0"/>
              </a:rPr>
              <a:t>Finally, there </a:t>
            </a:r>
            <a:r>
              <a:rPr lang="en-US" altLang="en-US" b="1" i="1" u="sng">
                <a:solidFill>
                  <a:srgbClr val="00B050"/>
                </a:solidFill>
                <a:cs typeface="DejaVu Sans" pitchFamily="34" charset="0"/>
              </a:rPr>
              <a:t>is</a:t>
            </a:r>
            <a:r>
              <a:rPr lang="en-US" altLang="en-US" b="1" i="1">
                <a:solidFill>
                  <a:srgbClr val="00B050"/>
                </a:solidFill>
                <a:cs typeface="DejaVu Sans" pitchFamily="34" charset="0"/>
              </a:rPr>
              <a:t> something quite special about the Cu-O bond in square-planar symmetry!  </a:t>
            </a:r>
          </a:p>
        </p:txBody>
      </p:sp>
      <p:sp>
        <p:nvSpPr>
          <p:cNvPr id="5" name="TextBox 4"/>
          <p:cNvSpPr txBox="1">
            <a:spLocks noChangeArrowheads="1"/>
          </p:cNvSpPr>
          <p:nvPr/>
        </p:nvSpPr>
        <p:spPr bwMode="auto">
          <a:xfrm>
            <a:off x="533400" y="6167438"/>
            <a:ext cx="8382000" cy="461962"/>
          </a:xfrm>
          <a:prstGeom prst="rect">
            <a:avLst/>
          </a:prstGeom>
          <a:noFill/>
          <a:ln w="9525">
            <a:noFill/>
            <a:miter lim="800000"/>
            <a:headEnd/>
            <a:tailEnd/>
          </a:ln>
        </p:spPr>
        <p:txBody>
          <a:bodyPr>
            <a:spAutoFit/>
          </a:bodyPr>
          <a:lstStyle/>
          <a:p>
            <a:r>
              <a:rPr lang="en-US" altLang="en-US" sz="2400" b="1" i="1" u="sng">
                <a:solidFill>
                  <a:srgbClr val="FF0000"/>
                </a:solidFill>
                <a:cs typeface="DejaVu Sans" pitchFamily="34" charset="0"/>
              </a:rPr>
              <a:t>...but we knew that already... in 1986 B &amp; M told us 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2209800"/>
            <a:ext cx="7239000" cy="2381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3794" name="Picture 2"/>
          <p:cNvPicPr>
            <a:picLocks noChangeAspect="1" noChangeArrowheads="1"/>
          </p:cNvPicPr>
          <p:nvPr/>
        </p:nvPicPr>
        <p:blipFill>
          <a:blip r:embed="rId2"/>
          <a:srcRect/>
          <a:stretch>
            <a:fillRect/>
          </a:stretch>
        </p:blipFill>
        <p:spPr bwMode="auto">
          <a:xfrm>
            <a:off x="909638" y="47625"/>
            <a:ext cx="7324725" cy="1323975"/>
          </a:xfrm>
          <a:prstGeom prst="rect">
            <a:avLst/>
          </a:prstGeom>
          <a:noFill/>
          <a:ln w="9525">
            <a:noFill/>
            <a:miter lim="800000"/>
            <a:headEnd/>
            <a:tailEnd/>
          </a:ln>
        </p:spPr>
      </p:pic>
      <p:pic>
        <p:nvPicPr>
          <p:cNvPr id="33795" name="Picture 3"/>
          <p:cNvPicPr>
            <a:picLocks noChangeAspect="1" noChangeArrowheads="1"/>
          </p:cNvPicPr>
          <p:nvPr/>
        </p:nvPicPr>
        <p:blipFill>
          <a:blip r:embed="rId3"/>
          <a:srcRect/>
          <a:stretch>
            <a:fillRect/>
          </a:stretch>
        </p:blipFill>
        <p:spPr bwMode="auto">
          <a:xfrm>
            <a:off x="142875" y="1447800"/>
            <a:ext cx="8858250" cy="1000125"/>
          </a:xfrm>
          <a:prstGeom prst="rect">
            <a:avLst/>
          </a:prstGeom>
          <a:noFill/>
          <a:ln w="9525">
            <a:noFill/>
            <a:miter lim="800000"/>
            <a:headEnd/>
            <a:tailEnd/>
          </a:ln>
        </p:spPr>
      </p:pic>
      <p:pic>
        <p:nvPicPr>
          <p:cNvPr id="33796" name="Picture 5"/>
          <p:cNvPicPr>
            <a:picLocks noChangeAspect="1" noChangeArrowheads="1"/>
          </p:cNvPicPr>
          <p:nvPr/>
        </p:nvPicPr>
        <p:blipFill>
          <a:blip r:embed="rId4"/>
          <a:srcRect/>
          <a:stretch>
            <a:fillRect/>
          </a:stretch>
        </p:blipFill>
        <p:spPr bwMode="auto">
          <a:xfrm>
            <a:off x="228600" y="3657600"/>
            <a:ext cx="4810125" cy="2787650"/>
          </a:xfrm>
          <a:prstGeom prst="rect">
            <a:avLst/>
          </a:prstGeom>
          <a:noFill/>
          <a:ln w="9525">
            <a:noFill/>
            <a:miter lim="800000"/>
            <a:headEnd/>
            <a:tailEnd/>
          </a:ln>
        </p:spPr>
      </p:pic>
      <p:pic>
        <p:nvPicPr>
          <p:cNvPr id="33797" name="Picture 6"/>
          <p:cNvPicPr>
            <a:picLocks noChangeAspect="1" noChangeArrowheads="1"/>
          </p:cNvPicPr>
          <p:nvPr/>
        </p:nvPicPr>
        <p:blipFill>
          <a:blip r:embed="rId5"/>
          <a:srcRect/>
          <a:stretch>
            <a:fillRect/>
          </a:stretch>
        </p:blipFill>
        <p:spPr bwMode="auto">
          <a:xfrm>
            <a:off x="5105400" y="3886200"/>
            <a:ext cx="4010025" cy="205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Bridget Mullin Whalen.jpg"/>
          <p:cNvPicPr>
            <a:picLocks noChangeAspect="1"/>
          </p:cNvPicPr>
          <p:nvPr/>
        </p:nvPicPr>
        <p:blipFill>
          <a:blip r:embed="rId3"/>
          <a:srcRect/>
          <a:stretch>
            <a:fillRect/>
          </a:stretch>
        </p:blipFill>
        <p:spPr bwMode="auto">
          <a:xfrm>
            <a:off x="2743200" y="1219200"/>
            <a:ext cx="3100388" cy="4992688"/>
          </a:xfrm>
          <a:prstGeom prst="rect">
            <a:avLst/>
          </a:prstGeom>
          <a:noFill/>
          <a:ln w="9525">
            <a:noFill/>
            <a:miter lim="800000"/>
            <a:headEnd/>
            <a:tailEnd/>
          </a:ln>
        </p:spPr>
      </p:pic>
      <p:sp>
        <p:nvSpPr>
          <p:cNvPr id="15362" name="Title 2"/>
          <p:cNvSpPr>
            <a:spLocks noGrp="1"/>
          </p:cNvSpPr>
          <p:nvPr>
            <p:ph type="title"/>
          </p:nvPr>
        </p:nvSpPr>
        <p:spPr>
          <a:xfrm>
            <a:off x="228600" y="76200"/>
            <a:ext cx="8686800" cy="1143000"/>
          </a:xfrm>
        </p:spPr>
        <p:txBody>
          <a:bodyPr/>
          <a:lstStyle/>
          <a:p>
            <a:pPr eaLnBrk="1" hangingPunct="1"/>
            <a:r>
              <a:rPr lang="en-US" sz="4800" smtClean="0">
                <a:latin typeface="Victorian LET"/>
              </a:rPr>
              <a:t>Grandson of Two Proud Lands</a:t>
            </a:r>
          </a:p>
        </p:txBody>
      </p:sp>
      <p:sp>
        <p:nvSpPr>
          <p:cNvPr id="15363" name="TextBox 4"/>
          <p:cNvSpPr txBox="1">
            <a:spLocks noChangeArrowheads="1"/>
          </p:cNvSpPr>
          <p:nvPr/>
        </p:nvSpPr>
        <p:spPr bwMode="auto">
          <a:xfrm>
            <a:off x="2514600" y="6248400"/>
            <a:ext cx="3554413" cy="396875"/>
          </a:xfrm>
          <a:prstGeom prst="rect">
            <a:avLst/>
          </a:prstGeom>
          <a:noFill/>
          <a:ln w="9525">
            <a:noFill/>
            <a:miter lim="800000"/>
            <a:headEnd/>
            <a:tailEnd/>
          </a:ln>
        </p:spPr>
        <p:txBody>
          <a:bodyPr>
            <a:spAutoFit/>
          </a:bodyPr>
          <a:lstStyle/>
          <a:p>
            <a:pPr algn="ctr"/>
            <a:r>
              <a:rPr lang="en-US" sz="2000">
                <a:latin typeface="Victorian LET"/>
              </a:rPr>
              <a:t>Bridget Ann Mullen-Whalen</a:t>
            </a:r>
          </a:p>
        </p:txBody>
      </p:sp>
      <p:pic>
        <p:nvPicPr>
          <p:cNvPr id="15364" name="Picture 3"/>
          <p:cNvPicPr>
            <a:picLocks noChangeAspect="1" noChangeArrowheads="1"/>
          </p:cNvPicPr>
          <p:nvPr/>
        </p:nvPicPr>
        <p:blipFill>
          <a:blip r:embed="rId4"/>
          <a:srcRect/>
          <a:stretch>
            <a:fillRect/>
          </a:stretch>
        </p:blipFill>
        <p:spPr bwMode="auto">
          <a:xfrm>
            <a:off x="114300" y="1905000"/>
            <a:ext cx="2476500" cy="1651000"/>
          </a:xfrm>
          <a:prstGeom prst="rect">
            <a:avLst/>
          </a:prstGeom>
          <a:noFill/>
          <a:ln w="9525">
            <a:noFill/>
            <a:miter lim="800000"/>
            <a:headEnd/>
            <a:tailEnd/>
          </a:ln>
        </p:spPr>
      </p:pic>
      <p:pic>
        <p:nvPicPr>
          <p:cNvPr id="15365" name="Picture 4"/>
          <p:cNvPicPr>
            <a:picLocks noChangeAspect="1" noChangeArrowheads="1"/>
          </p:cNvPicPr>
          <p:nvPr/>
        </p:nvPicPr>
        <p:blipFill>
          <a:blip r:embed="rId5"/>
          <a:srcRect/>
          <a:stretch>
            <a:fillRect/>
          </a:stretch>
        </p:blipFill>
        <p:spPr bwMode="auto">
          <a:xfrm>
            <a:off x="6069013" y="2057400"/>
            <a:ext cx="2770187" cy="1450975"/>
          </a:xfrm>
          <a:prstGeom prst="rect">
            <a:avLst/>
          </a:prstGeom>
          <a:noFill/>
          <a:ln w="9525">
            <a:noFill/>
            <a:miter lim="800000"/>
            <a:headEnd/>
            <a:tailEnd/>
          </a:ln>
        </p:spPr>
      </p:pic>
      <p:grpSp>
        <p:nvGrpSpPr>
          <p:cNvPr id="2" name="Group 1"/>
          <p:cNvGrpSpPr>
            <a:grpSpLocks/>
          </p:cNvGrpSpPr>
          <p:nvPr/>
        </p:nvGrpSpPr>
        <p:grpSpPr bwMode="auto">
          <a:xfrm>
            <a:off x="152400" y="3908425"/>
            <a:ext cx="8686800" cy="1849438"/>
            <a:chOff x="152400" y="3908930"/>
            <a:chExt cx="8686800" cy="1849647"/>
          </a:xfrm>
        </p:grpSpPr>
        <p:pic>
          <p:nvPicPr>
            <p:cNvPr id="15367" name="Picture 2"/>
            <p:cNvPicPr>
              <a:picLocks noChangeAspect="1" noChangeArrowheads="1"/>
            </p:cNvPicPr>
            <p:nvPr/>
          </p:nvPicPr>
          <p:blipFill>
            <a:blip r:embed="rId6"/>
            <a:srcRect/>
            <a:stretch>
              <a:fillRect/>
            </a:stretch>
          </p:blipFill>
          <p:spPr bwMode="auto">
            <a:xfrm>
              <a:off x="6069013" y="3908930"/>
              <a:ext cx="2770187" cy="1849647"/>
            </a:xfrm>
            <a:prstGeom prst="rect">
              <a:avLst/>
            </a:prstGeom>
            <a:noFill/>
            <a:ln w="9525">
              <a:noFill/>
              <a:miter lim="800000"/>
              <a:headEnd/>
              <a:tailEnd/>
            </a:ln>
          </p:spPr>
        </p:pic>
        <p:pic>
          <p:nvPicPr>
            <p:cNvPr id="15368" name="Picture 3"/>
            <p:cNvPicPr>
              <a:picLocks noChangeAspect="1" noChangeArrowheads="1"/>
            </p:cNvPicPr>
            <p:nvPr/>
          </p:nvPicPr>
          <p:blipFill>
            <a:blip r:embed="rId7"/>
            <a:srcRect/>
            <a:stretch>
              <a:fillRect/>
            </a:stretch>
          </p:blipFill>
          <p:spPr bwMode="auto">
            <a:xfrm>
              <a:off x="152400" y="4114801"/>
              <a:ext cx="2362200" cy="15240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304800"/>
            <a:ext cx="8229600" cy="1143000"/>
          </a:xfrm>
        </p:spPr>
        <p:txBody>
          <a:bodyPr/>
          <a:lstStyle/>
          <a:p>
            <a:pPr eaLnBrk="1" hangingPunct="1"/>
            <a:r>
              <a:rPr lang="en-US" b="1" smtClean="0">
                <a:solidFill>
                  <a:srgbClr val="00B050"/>
                </a:solidFill>
              </a:rPr>
              <a:t>What’s Needed</a:t>
            </a:r>
          </a:p>
        </p:txBody>
      </p:sp>
      <p:sp>
        <p:nvSpPr>
          <p:cNvPr id="34818" name="Content Placeholder 2"/>
          <p:cNvSpPr>
            <a:spLocks noGrp="1"/>
          </p:cNvSpPr>
          <p:nvPr>
            <p:ph idx="1"/>
          </p:nvPr>
        </p:nvSpPr>
        <p:spPr/>
        <p:txBody>
          <a:bodyPr/>
          <a:lstStyle/>
          <a:p>
            <a:pPr marL="0" indent="0" eaLnBrk="1" hangingPunct="1">
              <a:buFont typeface="Arial" charset="0"/>
              <a:buNone/>
            </a:pPr>
            <a:r>
              <a:rPr lang="en-US" smtClean="0"/>
              <a:t>A DFT + U package (Elk?)  that will allow the simultaneous calculation of electron-phonon interactions as well as spin-spin excitations, and thus enable an estimation of the Casimir/de Pre coupling…and maybe a combined phonon-spin pairing </a:t>
            </a:r>
            <a:r>
              <a:rPr lang="el-GR" smtClean="0">
                <a:latin typeface="Arial" charset="0"/>
                <a:cs typeface="Arial" charset="0"/>
              </a:rPr>
              <a:t>λ</a:t>
            </a:r>
            <a:r>
              <a:rPr lang="en-US" smtClean="0">
                <a:latin typeface="Arial" charset="0"/>
                <a:cs typeface="Arial" charset="0"/>
              </a:rPr>
              <a:t> ?</a:t>
            </a:r>
            <a:endParaRPr lang="el-GR" smtClean="0">
              <a:latin typeface="Arial" charset="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57200" y="2667000"/>
            <a:ext cx="8229600" cy="1143000"/>
          </a:xfrm>
        </p:spPr>
        <p:txBody>
          <a:bodyPr/>
          <a:lstStyle/>
          <a:p>
            <a:pPr eaLnBrk="1" hangingPunct="1"/>
            <a:r>
              <a:rPr lang="en-US" sz="6000" b="1" smtClean="0">
                <a:solidFill>
                  <a:schemeClr val="folHlink"/>
                </a:solidFill>
              </a:rPr>
              <a:t>Bulk or Not-Bulk?</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a:srcRect/>
          <a:stretch>
            <a:fillRect/>
          </a:stretch>
        </p:blipFill>
        <p:spPr bwMode="auto">
          <a:xfrm>
            <a:off x="1885950" y="228600"/>
            <a:ext cx="4514850" cy="2262188"/>
          </a:xfrm>
          <a:prstGeom prst="rect">
            <a:avLst/>
          </a:prstGeom>
          <a:noFill/>
          <a:ln w="9525">
            <a:noFill/>
            <a:miter lim="800000"/>
            <a:headEnd/>
            <a:tailEnd/>
          </a:ln>
        </p:spPr>
      </p:pic>
      <p:pic>
        <p:nvPicPr>
          <p:cNvPr id="36866" name="Picture 3"/>
          <p:cNvPicPr>
            <a:picLocks noChangeAspect="1" noChangeArrowheads="1"/>
          </p:cNvPicPr>
          <p:nvPr/>
        </p:nvPicPr>
        <p:blipFill>
          <a:blip r:embed="rId3"/>
          <a:srcRect/>
          <a:stretch>
            <a:fillRect/>
          </a:stretch>
        </p:blipFill>
        <p:spPr bwMode="auto">
          <a:xfrm>
            <a:off x="581025" y="2705100"/>
            <a:ext cx="7981950"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srcRect/>
          <a:stretch>
            <a:fillRect/>
          </a:stretch>
        </p:blipFill>
        <p:spPr bwMode="auto">
          <a:xfrm>
            <a:off x="3324225" y="152400"/>
            <a:ext cx="2162175" cy="949325"/>
          </a:xfrm>
          <a:prstGeom prst="rect">
            <a:avLst/>
          </a:prstGeom>
          <a:noFill/>
          <a:ln w="9525">
            <a:noFill/>
            <a:miter lim="800000"/>
            <a:headEnd/>
            <a:tailEnd/>
          </a:ln>
        </p:spPr>
      </p:pic>
      <p:pic>
        <p:nvPicPr>
          <p:cNvPr id="37890" name="Picture 3"/>
          <p:cNvPicPr>
            <a:picLocks noChangeAspect="1" noChangeArrowheads="1"/>
          </p:cNvPicPr>
          <p:nvPr/>
        </p:nvPicPr>
        <p:blipFill>
          <a:blip r:embed="rId3"/>
          <a:srcRect/>
          <a:stretch>
            <a:fillRect/>
          </a:stretch>
        </p:blipFill>
        <p:spPr bwMode="auto">
          <a:xfrm>
            <a:off x="671513" y="1243013"/>
            <a:ext cx="7710487" cy="409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a:srcRect/>
          <a:stretch>
            <a:fillRect/>
          </a:stretch>
        </p:blipFill>
        <p:spPr bwMode="auto">
          <a:xfrm>
            <a:off x="2209800" y="76200"/>
            <a:ext cx="4352925" cy="965200"/>
          </a:xfrm>
          <a:prstGeom prst="rect">
            <a:avLst/>
          </a:prstGeom>
          <a:noFill/>
          <a:ln w="9525">
            <a:noFill/>
            <a:miter lim="800000"/>
            <a:headEnd/>
            <a:tailEnd/>
          </a:ln>
        </p:spPr>
      </p:pic>
      <p:pic>
        <p:nvPicPr>
          <p:cNvPr id="38914" name="Picture 3"/>
          <p:cNvPicPr>
            <a:picLocks noChangeAspect="1" noChangeArrowheads="1"/>
          </p:cNvPicPr>
          <p:nvPr/>
        </p:nvPicPr>
        <p:blipFill>
          <a:blip r:embed="rId3"/>
          <a:srcRect/>
          <a:stretch>
            <a:fillRect/>
          </a:stretch>
        </p:blipFill>
        <p:spPr bwMode="auto">
          <a:xfrm>
            <a:off x="561975" y="1219200"/>
            <a:ext cx="8020050" cy="2638425"/>
          </a:xfrm>
          <a:prstGeom prst="rect">
            <a:avLst/>
          </a:prstGeom>
          <a:noFill/>
          <a:ln w="9525">
            <a:noFill/>
            <a:miter lim="800000"/>
            <a:headEnd/>
            <a:tailEnd/>
          </a:ln>
        </p:spPr>
      </p:pic>
      <p:pic>
        <p:nvPicPr>
          <p:cNvPr id="38915" name="Picture 4"/>
          <p:cNvPicPr>
            <a:picLocks noChangeAspect="1" noChangeArrowheads="1"/>
          </p:cNvPicPr>
          <p:nvPr/>
        </p:nvPicPr>
        <p:blipFill>
          <a:blip r:embed="rId4"/>
          <a:srcRect/>
          <a:stretch>
            <a:fillRect/>
          </a:stretch>
        </p:blipFill>
        <p:spPr bwMode="auto">
          <a:xfrm>
            <a:off x="561975" y="3990975"/>
            <a:ext cx="7972425" cy="279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srcRect/>
          <a:stretch>
            <a:fillRect/>
          </a:stretch>
        </p:blipFill>
        <p:spPr bwMode="auto">
          <a:xfrm>
            <a:off x="3262313" y="228600"/>
            <a:ext cx="2619375" cy="1000125"/>
          </a:xfrm>
          <a:prstGeom prst="rect">
            <a:avLst/>
          </a:prstGeom>
          <a:noFill/>
          <a:ln w="9525">
            <a:noFill/>
            <a:miter lim="800000"/>
            <a:headEnd/>
            <a:tailEnd/>
          </a:ln>
        </p:spPr>
      </p:pic>
      <p:pic>
        <p:nvPicPr>
          <p:cNvPr id="39938" name="Picture 3"/>
          <p:cNvPicPr>
            <a:picLocks noChangeAspect="1" noChangeArrowheads="1"/>
          </p:cNvPicPr>
          <p:nvPr/>
        </p:nvPicPr>
        <p:blipFill>
          <a:blip r:embed="rId3"/>
          <a:srcRect/>
          <a:stretch>
            <a:fillRect/>
          </a:stretch>
        </p:blipFill>
        <p:spPr bwMode="auto">
          <a:xfrm>
            <a:off x="447675" y="1666875"/>
            <a:ext cx="8248650"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a:srcRect/>
          <a:stretch>
            <a:fillRect/>
          </a:stretch>
        </p:blipFill>
        <p:spPr bwMode="auto">
          <a:xfrm>
            <a:off x="785813" y="533400"/>
            <a:ext cx="7572375" cy="2028825"/>
          </a:xfrm>
          <a:prstGeom prst="rect">
            <a:avLst/>
          </a:prstGeom>
          <a:noFill/>
          <a:ln w="9525">
            <a:noFill/>
            <a:miter lim="800000"/>
            <a:headEnd/>
            <a:tailEnd/>
          </a:ln>
        </p:spPr>
      </p:pic>
      <p:pic>
        <p:nvPicPr>
          <p:cNvPr id="40962" name="Picture 3"/>
          <p:cNvPicPr>
            <a:picLocks noChangeAspect="1" noChangeArrowheads="1"/>
          </p:cNvPicPr>
          <p:nvPr/>
        </p:nvPicPr>
        <p:blipFill>
          <a:blip r:embed="rId3"/>
          <a:srcRect/>
          <a:stretch>
            <a:fillRect/>
          </a:stretch>
        </p:blipFill>
        <p:spPr bwMode="auto">
          <a:xfrm>
            <a:off x="533400" y="2886075"/>
            <a:ext cx="8058150" cy="206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b="1" smtClean="0">
                <a:solidFill>
                  <a:srgbClr val="00B050"/>
                </a:solidFill>
              </a:rPr>
              <a:t>What’s Needed</a:t>
            </a:r>
          </a:p>
        </p:txBody>
      </p:sp>
      <p:sp>
        <p:nvSpPr>
          <p:cNvPr id="41986" name="Content Placeholder 2"/>
          <p:cNvSpPr>
            <a:spLocks noGrp="1"/>
          </p:cNvSpPr>
          <p:nvPr>
            <p:ph idx="1"/>
          </p:nvPr>
        </p:nvSpPr>
        <p:spPr/>
        <p:txBody>
          <a:bodyPr/>
          <a:lstStyle/>
          <a:p>
            <a:pPr marL="0" indent="0" eaLnBrk="1" hangingPunct="1">
              <a:buFont typeface="Arial" charset="0"/>
              <a:buNone/>
            </a:pPr>
            <a:r>
              <a:rPr lang="en-US" smtClean="0"/>
              <a:t>ac Susceptibility measurements made over a broad range of doping and probe magnetic fields on single crystals of copper oxide and iron pnictide perovskites.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2590800"/>
            <a:ext cx="8229600" cy="1143000"/>
          </a:xfrm>
        </p:spPr>
        <p:txBody>
          <a:bodyPr/>
          <a:lstStyle/>
          <a:p>
            <a:pPr eaLnBrk="1" hangingPunct="1"/>
            <a:r>
              <a:rPr lang="en-US" sz="6000" b="1" smtClean="0">
                <a:solidFill>
                  <a:schemeClr val="folHlink"/>
                </a:solidFill>
              </a:rPr>
              <a:t>Pr-123</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a:srcRect/>
          <a:stretch>
            <a:fillRect/>
          </a:stretch>
        </p:blipFill>
        <p:spPr bwMode="auto">
          <a:xfrm>
            <a:off x="1271588" y="76200"/>
            <a:ext cx="6600825" cy="1971675"/>
          </a:xfrm>
          <a:prstGeom prst="rect">
            <a:avLst/>
          </a:prstGeom>
          <a:noFill/>
          <a:ln w="9525">
            <a:noFill/>
            <a:miter lim="800000"/>
            <a:headEnd/>
            <a:tailEnd/>
          </a:ln>
        </p:spPr>
      </p:pic>
      <p:pic>
        <p:nvPicPr>
          <p:cNvPr id="44034" name="Picture 3"/>
          <p:cNvPicPr>
            <a:picLocks noChangeAspect="1" noChangeArrowheads="1"/>
          </p:cNvPicPr>
          <p:nvPr/>
        </p:nvPicPr>
        <p:blipFill>
          <a:blip r:embed="rId3"/>
          <a:srcRect/>
          <a:stretch>
            <a:fillRect/>
          </a:stretch>
        </p:blipFill>
        <p:spPr bwMode="auto">
          <a:xfrm>
            <a:off x="36513" y="2147888"/>
            <a:ext cx="3286125" cy="2876550"/>
          </a:xfrm>
          <a:prstGeom prst="rect">
            <a:avLst/>
          </a:prstGeom>
          <a:noFill/>
          <a:ln w="9525">
            <a:noFill/>
            <a:miter lim="800000"/>
            <a:headEnd/>
            <a:tailEnd/>
          </a:ln>
        </p:spPr>
      </p:pic>
      <p:pic>
        <p:nvPicPr>
          <p:cNvPr id="44035" name="Picture 4"/>
          <p:cNvPicPr>
            <a:picLocks noChangeAspect="1" noChangeArrowheads="1"/>
          </p:cNvPicPr>
          <p:nvPr/>
        </p:nvPicPr>
        <p:blipFill>
          <a:blip r:embed="rId4"/>
          <a:srcRect/>
          <a:stretch>
            <a:fillRect/>
          </a:stretch>
        </p:blipFill>
        <p:spPr bwMode="auto">
          <a:xfrm>
            <a:off x="5867400" y="2143125"/>
            <a:ext cx="3200400" cy="3724275"/>
          </a:xfrm>
          <a:prstGeom prst="rect">
            <a:avLst/>
          </a:prstGeom>
          <a:noFill/>
          <a:ln w="9525">
            <a:noFill/>
            <a:miter lim="800000"/>
            <a:headEnd/>
            <a:tailEnd/>
          </a:ln>
        </p:spPr>
      </p:pic>
      <p:pic>
        <p:nvPicPr>
          <p:cNvPr id="44036" name="Picture 5"/>
          <p:cNvPicPr>
            <a:picLocks noChangeAspect="1" noChangeArrowheads="1"/>
          </p:cNvPicPr>
          <p:nvPr/>
        </p:nvPicPr>
        <p:blipFill>
          <a:blip r:embed="rId5"/>
          <a:srcRect/>
          <a:stretch>
            <a:fillRect/>
          </a:stretch>
        </p:blipFill>
        <p:spPr bwMode="auto">
          <a:xfrm>
            <a:off x="3181350" y="2590800"/>
            <a:ext cx="27813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“The Pipetron”</a:t>
            </a:r>
          </a:p>
        </p:txBody>
      </p:sp>
      <p:pic>
        <p:nvPicPr>
          <p:cNvPr id="17410" name="Picture 4"/>
          <p:cNvPicPr>
            <a:picLocks noGrp="1" noChangeAspect="1" noChangeArrowheads="1"/>
          </p:cNvPicPr>
          <p:nvPr>
            <p:ph idx="1"/>
          </p:nvPr>
        </p:nvPicPr>
        <p:blipFill>
          <a:blip r:embed="rId2"/>
          <a:srcRect/>
          <a:stretch>
            <a:fillRect/>
          </a:stretch>
        </p:blipFill>
        <p:spPr>
          <a:xfrm>
            <a:off x="457200" y="1219200"/>
            <a:ext cx="8001000" cy="4602163"/>
          </a:xfrm>
          <a:solidFill>
            <a:schemeClr val="bg1"/>
          </a:solidFill>
        </p:spPr>
      </p:pic>
      <p:sp>
        <p:nvSpPr>
          <p:cNvPr id="17411" name="Text Box 6"/>
          <p:cNvSpPr txBox="1">
            <a:spLocks noChangeArrowheads="1"/>
          </p:cNvSpPr>
          <p:nvPr/>
        </p:nvSpPr>
        <p:spPr bwMode="auto">
          <a:xfrm>
            <a:off x="304800" y="6034088"/>
            <a:ext cx="8534400" cy="366712"/>
          </a:xfrm>
          <a:prstGeom prst="rect">
            <a:avLst/>
          </a:prstGeom>
          <a:noFill/>
          <a:ln w="9525">
            <a:noFill/>
            <a:miter lim="800000"/>
            <a:headEnd/>
            <a:tailEnd/>
          </a:ln>
        </p:spPr>
        <p:txBody>
          <a:bodyPr>
            <a:spAutoFit/>
          </a:bodyPr>
          <a:lstStyle/>
          <a:p>
            <a:pPr algn="ctr">
              <a:spcBef>
                <a:spcPct val="50000"/>
              </a:spcBef>
            </a:pPr>
            <a:r>
              <a:rPr lang="en-US"/>
              <a:t>Peter Limon &amp; Bill Foster (Fermilab VLHC Proposal, 2001)</a:t>
            </a:r>
          </a:p>
        </p:txBody>
      </p:sp>
      <p:sp>
        <p:nvSpPr>
          <p:cNvPr id="71687" name="AutoShape 7"/>
          <p:cNvSpPr>
            <a:spLocks noChangeArrowheads="1"/>
          </p:cNvSpPr>
          <p:nvPr/>
        </p:nvSpPr>
        <p:spPr bwMode="auto">
          <a:xfrm>
            <a:off x="1143000" y="3505200"/>
            <a:ext cx="1600200" cy="1143000"/>
          </a:xfrm>
          <a:prstGeom prst="wedgeEllipseCallout">
            <a:avLst>
              <a:gd name="adj1" fmla="val 156250"/>
              <a:gd name="adj2" fmla="val -3611"/>
            </a:avLst>
          </a:prstGeom>
          <a:solidFill>
            <a:schemeClr val="bg1"/>
          </a:solidFill>
          <a:ln w="9525">
            <a:solidFill>
              <a:schemeClr val="tx1"/>
            </a:solidFill>
            <a:miter lim="800000"/>
            <a:headEnd/>
            <a:tailEnd/>
          </a:ln>
        </p:spPr>
        <p:txBody>
          <a:bodyPr anchor="ctr"/>
          <a:lstStyle/>
          <a:p>
            <a:pPr algn="ctr"/>
            <a:r>
              <a:rPr lang="en-US"/>
              <a:t>Stage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7"/>
                                        </p:tgtEl>
                                        <p:attrNameLst>
                                          <p:attrName>style.visibility</p:attrName>
                                        </p:attrNameLst>
                                      </p:cBhvr>
                                      <p:to>
                                        <p:strVal val="visible"/>
                                      </p:to>
                                    </p:set>
                                    <p:anim calcmode="lin" valueType="num">
                                      <p:cBhvr additive="base">
                                        <p:cTn id="7" dur="500" fill="hold"/>
                                        <p:tgtEl>
                                          <p:spTgt spid="71687"/>
                                        </p:tgtEl>
                                        <p:attrNameLst>
                                          <p:attrName>ppt_x</p:attrName>
                                        </p:attrNameLst>
                                      </p:cBhvr>
                                      <p:tavLst>
                                        <p:tav tm="0">
                                          <p:val>
                                            <p:strVal val="0-#ppt_w/2"/>
                                          </p:val>
                                        </p:tav>
                                        <p:tav tm="100000">
                                          <p:val>
                                            <p:strVal val="#ppt_x"/>
                                          </p:val>
                                        </p:tav>
                                      </p:tavLst>
                                    </p:anim>
                                    <p:anim calcmode="lin" valueType="num">
                                      <p:cBhvr additive="base">
                                        <p:cTn id="8"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srcRect/>
          <a:stretch>
            <a:fillRect/>
          </a:stretch>
        </p:blipFill>
        <p:spPr bwMode="auto">
          <a:xfrm>
            <a:off x="2505075" y="1447800"/>
            <a:ext cx="4133850" cy="923925"/>
          </a:xfrm>
          <a:prstGeom prst="rect">
            <a:avLst/>
          </a:prstGeom>
          <a:noFill/>
          <a:ln w="9525">
            <a:noFill/>
            <a:miter lim="800000"/>
            <a:headEnd/>
            <a:tailEnd/>
          </a:ln>
        </p:spPr>
      </p:pic>
      <p:pic>
        <p:nvPicPr>
          <p:cNvPr id="45058" name="Picture 3"/>
          <p:cNvPicPr>
            <a:picLocks noChangeAspect="1" noChangeArrowheads="1"/>
          </p:cNvPicPr>
          <p:nvPr/>
        </p:nvPicPr>
        <p:blipFill>
          <a:blip r:embed="rId3"/>
          <a:srcRect/>
          <a:stretch>
            <a:fillRect/>
          </a:stretch>
        </p:blipFill>
        <p:spPr bwMode="auto">
          <a:xfrm>
            <a:off x="2743200" y="2524125"/>
            <a:ext cx="3438525" cy="523875"/>
          </a:xfrm>
          <a:prstGeom prst="rect">
            <a:avLst/>
          </a:prstGeom>
          <a:noFill/>
          <a:ln w="9525">
            <a:noFill/>
            <a:miter lim="800000"/>
            <a:headEnd/>
            <a:tailEnd/>
          </a:ln>
        </p:spPr>
      </p:pic>
      <p:pic>
        <p:nvPicPr>
          <p:cNvPr id="45059" name="Picture 4"/>
          <p:cNvPicPr>
            <a:picLocks noChangeAspect="1" noChangeArrowheads="1"/>
          </p:cNvPicPr>
          <p:nvPr/>
        </p:nvPicPr>
        <p:blipFill>
          <a:blip r:embed="rId4"/>
          <a:srcRect/>
          <a:stretch>
            <a:fillRect/>
          </a:stretch>
        </p:blipFill>
        <p:spPr bwMode="auto">
          <a:xfrm>
            <a:off x="2886075" y="152400"/>
            <a:ext cx="2952750" cy="485775"/>
          </a:xfrm>
          <a:prstGeom prst="rect">
            <a:avLst/>
          </a:prstGeom>
          <a:noFill/>
          <a:ln w="9525">
            <a:noFill/>
            <a:miter lim="800000"/>
            <a:headEnd/>
            <a:tailEnd/>
          </a:ln>
        </p:spPr>
      </p:pic>
      <p:pic>
        <p:nvPicPr>
          <p:cNvPr id="45060" name="Picture 5"/>
          <p:cNvPicPr>
            <a:picLocks noChangeAspect="1" noChangeArrowheads="1"/>
          </p:cNvPicPr>
          <p:nvPr/>
        </p:nvPicPr>
        <p:blipFill>
          <a:blip r:embed="rId5"/>
          <a:srcRect/>
          <a:stretch>
            <a:fillRect/>
          </a:stretch>
        </p:blipFill>
        <p:spPr bwMode="auto">
          <a:xfrm>
            <a:off x="2676525" y="762000"/>
            <a:ext cx="3790950" cy="495300"/>
          </a:xfrm>
          <a:prstGeom prst="rect">
            <a:avLst/>
          </a:prstGeom>
          <a:noFill/>
          <a:ln w="9525">
            <a:noFill/>
            <a:miter lim="800000"/>
            <a:headEnd/>
            <a:tailEnd/>
          </a:ln>
        </p:spPr>
      </p:pic>
      <p:pic>
        <p:nvPicPr>
          <p:cNvPr id="45061" name="Picture 6"/>
          <p:cNvPicPr>
            <a:picLocks noChangeAspect="1" noChangeArrowheads="1"/>
          </p:cNvPicPr>
          <p:nvPr/>
        </p:nvPicPr>
        <p:blipFill>
          <a:blip r:embed="rId6"/>
          <a:srcRect/>
          <a:stretch>
            <a:fillRect/>
          </a:stretch>
        </p:blipFill>
        <p:spPr bwMode="auto">
          <a:xfrm>
            <a:off x="381000" y="3033713"/>
            <a:ext cx="3027363" cy="3748087"/>
          </a:xfrm>
          <a:prstGeom prst="rect">
            <a:avLst/>
          </a:prstGeom>
          <a:noFill/>
          <a:ln w="9525">
            <a:noFill/>
            <a:miter lim="800000"/>
            <a:headEnd/>
            <a:tailEnd/>
          </a:ln>
        </p:spPr>
      </p:pic>
      <p:pic>
        <p:nvPicPr>
          <p:cNvPr id="45062" name="Picture 7"/>
          <p:cNvPicPr>
            <a:picLocks noChangeAspect="1" noChangeArrowheads="1"/>
          </p:cNvPicPr>
          <p:nvPr/>
        </p:nvPicPr>
        <p:blipFill>
          <a:blip r:embed="rId7"/>
          <a:srcRect/>
          <a:stretch>
            <a:fillRect/>
          </a:stretch>
        </p:blipFill>
        <p:spPr bwMode="auto">
          <a:xfrm>
            <a:off x="5105400" y="3200400"/>
            <a:ext cx="3124200"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r>
              <a:rPr lang="en-US" b="1" smtClean="0">
                <a:solidFill>
                  <a:srgbClr val="00B050"/>
                </a:solidFill>
              </a:rPr>
              <a:t>What’s Needed</a:t>
            </a:r>
          </a:p>
        </p:txBody>
      </p:sp>
      <p:sp>
        <p:nvSpPr>
          <p:cNvPr id="46082" name="Content Placeholder 2"/>
          <p:cNvSpPr>
            <a:spLocks noGrp="1"/>
          </p:cNvSpPr>
          <p:nvPr>
            <p:ph idx="1"/>
          </p:nvPr>
        </p:nvSpPr>
        <p:spPr/>
        <p:txBody>
          <a:bodyPr/>
          <a:lstStyle/>
          <a:p>
            <a:pPr marL="0" indent="0" eaLnBrk="1" hangingPunct="1">
              <a:buFont typeface="Arial" charset="0"/>
              <a:buNone/>
            </a:pPr>
            <a:r>
              <a:rPr lang="en-US" smtClean="0"/>
              <a:t>Quantum Monte Carlo calculations of the terms in the Hamiltonians defined in the previous slide, especially an estimation of the “trapping rate” resulting from interaction with the Pr 4f states.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304800" y="2590800"/>
            <a:ext cx="8458200" cy="1143000"/>
          </a:xfrm>
        </p:spPr>
        <p:txBody>
          <a:bodyPr/>
          <a:lstStyle/>
          <a:p>
            <a:pPr eaLnBrk="1" hangingPunct="1"/>
            <a:r>
              <a:rPr lang="en-US" sz="6000" b="1" smtClean="0">
                <a:solidFill>
                  <a:schemeClr val="folHlink"/>
                </a:solidFill>
              </a:rPr>
              <a:t>Room Temperature Superconductivity?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srcRect/>
          <a:stretch>
            <a:fillRect/>
          </a:stretch>
        </p:blipFill>
        <p:spPr bwMode="auto">
          <a:xfrm>
            <a:off x="685800" y="152400"/>
            <a:ext cx="7772400" cy="1362075"/>
          </a:xfrm>
          <a:prstGeom prst="rect">
            <a:avLst/>
          </a:prstGeom>
          <a:noFill/>
          <a:ln w="9525">
            <a:noFill/>
            <a:miter lim="800000"/>
            <a:headEnd/>
            <a:tailEnd/>
          </a:ln>
        </p:spPr>
      </p:pic>
      <p:pic>
        <p:nvPicPr>
          <p:cNvPr id="48130" name="Picture 3"/>
          <p:cNvPicPr>
            <a:picLocks noChangeAspect="1" noChangeArrowheads="1"/>
          </p:cNvPicPr>
          <p:nvPr/>
        </p:nvPicPr>
        <p:blipFill>
          <a:blip r:embed="rId3"/>
          <a:srcRect/>
          <a:stretch>
            <a:fillRect/>
          </a:stretch>
        </p:blipFill>
        <p:spPr bwMode="auto">
          <a:xfrm>
            <a:off x="304800" y="1752600"/>
            <a:ext cx="2474913" cy="3386138"/>
          </a:xfrm>
          <a:prstGeom prst="rect">
            <a:avLst/>
          </a:prstGeom>
          <a:noFill/>
          <a:ln w="9525">
            <a:noFill/>
            <a:miter lim="800000"/>
            <a:headEnd/>
            <a:tailEnd/>
          </a:ln>
        </p:spPr>
      </p:pic>
      <p:pic>
        <p:nvPicPr>
          <p:cNvPr id="48131" name="Picture 4"/>
          <p:cNvPicPr>
            <a:picLocks noChangeAspect="1" noChangeArrowheads="1"/>
          </p:cNvPicPr>
          <p:nvPr/>
        </p:nvPicPr>
        <p:blipFill>
          <a:blip r:embed="rId4"/>
          <a:srcRect/>
          <a:stretch>
            <a:fillRect/>
          </a:stretch>
        </p:blipFill>
        <p:spPr bwMode="auto">
          <a:xfrm>
            <a:off x="3181350" y="2095500"/>
            <a:ext cx="2990850" cy="1104900"/>
          </a:xfrm>
          <a:prstGeom prst="rect">
            <a:avLst/>
          </a:prstGeom>
          <a:noFill/>
          <a:ln w="9525">
            <a:noFill/>
            <a:miter lim="800000"/>
            <a:headEnd/>
            <a:tailEnd/>
          </a:ln>
        </p:spPr>
      </p:pic>
      <p:sp>
        <p:nvSpPr>
          <p:cNvPr id="48132" name="TextBox 1"/>
          <p:cNvSpPr txBox="1">
            <a:spLocks noChangeArrowheads="1"/>
          </p:cNvSpPr>
          <p:nvPr/>
        </p:nvSpPr>
        <p:spPr bwMode="auto">
          <a:xfrm>
            <a:off x="3200400" y="1719263"/>
            <a:ext cx="3048000" cy="338137"/>
          </a:xfrm>
          <a:prstGeom prst="rect">
            <a:avLst/>
          </a:prstGeom>
          <a:noFill/>
          <a:ln w="9525">
            <a:noFill/>
            <a:miter lim="800000"/>
            <a:headEnd/>
            <a:tailEnd/>
          </a:ln>
        </p:spPr>
        <p:txBody>
          <a:bodyPr>
            <a:spAutoFit/>
          </a:bodyPr>
          <a:lstStyle/>
          <a:p>
            <a:pPr algn="ctr"/>
            <a:r>
              <a:rPr lang="en-US" sz="1600">
                <a:latin typeface="Calibri" pitchFamily="34" charset="0"/>
              </a:rPr>
              <a:t>Kirzhnits, Maximov, Khomskii</a:t>
            </a:r>
          </a:p>
        </p:txBody>
      </p:sp>
      <p:pic>
        <p:nvPicPr>
          <p:cNvPr id="48133" name="Picture 5"/>
          <p:cNvPicPr>
            <a:picLocks noChangeAspect="1" noChangeArrowheads="1"/>
          </p:cNvPicPr>
          <p:nvPr/>
        </p:nvPicPr>
        <p:blipFill>
          <a:blip r:embed="rId5"/>
          <a:srcRect/>
          <a:stretch>
            <a:fillRect/>
          </a:stretch>
        </p:blipFill>
        <p:spPr bwMode="auto">
          <a:xfrm>
            <a:off x="3505200" y="3333750"/>
            <a:ext cx="2438400" cy="476250"/>
          </a:xfrm>
          <a:prstGeom prst="rect">
            <a:avLst/>
          </a:prstGeom>
          <a:noFill/>
          <a:ln w="9525">
            <a:noFill/>
            <a:miter lim="800000"/>
            <a:headEnd/>
            <a:tailEnd/>
          </a:ln>
        </p:spPr>
      </p:pic>
      <p:pic>
        <p:nvPicPr>
          <p:cNvPr id="48134" name="Picture 6"/>
          <p:cNvPicPr>
            <a:picLocks noChangeAspect="1" noChangeArrowheads="1"/>
          </p:cNvPicPr>
          <p:nvPr/>
        </p:nvPicPr>
        <p:blipFill>
          <a:blip r:embed="rId6"/>
          <a:srcRect/>
          <a:stretch>
            <a:fillRect/>
          </a:stretch>
        </p:blipFill>
        <p:spPr bwMode="auto">
          <a:xfrm>
            <a:off x="4010025" y="4038600"/>
            <a:ext cx="1247775" cy="304800"/>
          </a:xfrm>
          <a:prstGeom prst="rect">
            <a:avLst/>
          </a:prstGeom>
          <a:noFill/>
          <a:ln w="9525">
            <a:noFill/>
            <a:miter lim="800000"/>
            <a:headEnd/>
            <a:tailEnd/>
          </a:ln>
        </p:spPr>
      </p:pic>
      <p:pic>
        <p:nvPicPr>
          <p:cNvPr id="48135" name="Picture 7"/>
          <p:cNvPicPr>
            <a:picLocks noChangeAspect="1" noChangeArrowheads="1"/>
          </p:cNvPicPr>
          <p:nvPr/>
        </p:nvPicPr>
        <p:blipFill>
          <a:blip r:embed="rId7"/>
          <a:srcRect/>
          <a:stretch>
            <a:fillRect/>
          </a:stretch>
        </p:blipFill>
        <p:spPr bwMode="auto">
          <a:xfrm>
            <a:off x="6076950" y="3973513"/>
            <a:ext cx="2762250" cy="2427287"/>
          </a:xfrm>
          <a:prstGeom prst="rect">
            <a:avLst/>
          </a:prstGeom>
          <a:noFill/>
          <a:ln w="9525">
            <a:noFill/>
            <a:miter lim="800000"/>
            <a:headEnd/>
            <a:tailEnd/>
          </a:ln>
        </p:spPr>
      </p:pic>
      <p:sp>
        <p:nvSpPr>
          <p:cNvPr id="3" name="Rounded Rectangle 2"/>
          <p:cNvSpPr/>
          <p:nvPr/>
        </p:nvSpPr>
        <p:spPr>
          <a:xfrm>
            <a:off x="3505200" y="4724400"/>
            <a:ext cx="22860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Interaction very dependent on the cutoff q of the electron-</a:t>
            </a:r>
            <a:r>
              <a:rPr lang="en-US" dirty="0" err="1">
                <a:solidFill>
                  <a:schemeClr val="tx1"/>
                </a:solidFill>
              </a:rPr>
              <a:t>exciton</a:t>
            </a:r>
            <a:r>
              <a:rPr lang="en-US" dirty="0">
                <a:solidFill>
                  <a:schemeClr val="tx1"/>
                </a:solidFill>
              </a:rPr>
              <a:t> coupling</a:t>
            </a:r>
          </a:p>
        </p:txBody>
      </p:sp>
      <p:cxnSp>
        <p:nvCxnSpPr>
          <p:cNvPr id="5" name="Straight Arrow Connector 4"/>
          <p:cNvCxnSpPr>
            <a:stCxn id="3" idx="3"/>
          </p:cNvCxnSpPr>
          <p:nvPr/>
        </p:nvCxnSpPr>
        <p:spPr>
          <a:xfrm>
            <a:off x="5791200" y="5410200"/>
            <a:ext cx="1295400" cy="3048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a:srcRect/>
          <a:stretch>
            <a:fillRect/>
          </a:stretch>
        </p:blipFill>
        <p:spPr bwMode="auto">
          <a:xfrm>
            <a:off x="947738" y="228600"/>
            <a:ext cx="7053262" cy="1066800"/>
          </a:xfrm>
          <a:prstGeom prst="rect">
            <a:avLst/>
          </a:prstGeom>
          <a:noFill/>
          <a:ln w="9525">
            <a:noFill/>
            <a:miter lim="800000"/>
            <a:headEnd/>
            <a:tailEnd/>
          </a:ln>
        </p:spPr>
      </p:pic>
      <p:pic>
        <p:nvPicPr>
          <p:cNvPr id="49154" name="Picture 3"/>
          <p:cNvPicPr>
            <a:picLocks noChangeAspect="1" noChangeArrowheads="1"/>
          </p:cNvPicPr>
          <p:nvPr/>
        </p:nvPicPr>
        <p:blipFill>
          <a:blip r:embed="rId3"/>
          <a:srcRect/>
          <a:stretch>
            <a:fillRect/>
          </a:stretch>
        </p:blipFill>
        <p:spPr bwMode="auto">
          <a:xfrm>
            <a:off x="923925" y="1600200"/>
            <a:ext cx="2809875" cy="1819275"/>
          </a:xfrm>
          <a:prstGeom prst="rect">
            <a:avLst/>
          </a:prstGeom>
          <a:noFill/>
          <a:ln w="9525">
            <a:noFill/>
            <a:miter lim="800000"/>
            <a:headEnd/>
            <a:tailEnd/>
          </a:ln>
        </p:spPr>
      </p:pic>
      <p:pic>
        <p:nvPicPr>
          <p:cNvPr id="49155" name="Picture 4"/>
          <p:cNvPicPr>
            <a:picLocks noChangeAspect="1" noChangeArrowheads="1"/>
          </p:cNvPicPr>
          <p:nvPr/>
        </p:nvPicPr>
        <p:blipFill>
          <a:blip r:embed="rId4"/>
          <a:srcRect/>
          <a:stretch>
            <a:fillRect/>
          </a:stretch>
        </p:blipFill>
        <p:spPr bwMode="auto">
          <a:xfrm>
            <a:off x="4724400" y="1676400"/>
            <a:ext cx="2743200" cy="1266825"/>
          </a:xfrm>
          <a:prstGeom prst="rect">
            <a:avLst/>
          </a:prstGeom>
          <a:noFill/>
          <a:ln w="9525">
            <a:noFill/>
            <a:miter lim="800000"/>
            <a:headEnd/>
            <a:tailEnd/>
          </a:ln>
        </p:spPr>
      </p:pic>
      <p:grpSp>
        <p:nvGrpSpPr>
          <p:cNvPr id="4" name="Group 3"/>
          <p:cNvGrpSpPr>
            <a:grpSpLocks/>
          </p:cNvGrpSpPr>
          <p:nvPr/>
        </p:nvGrpSpPr>
        <p:grpSpPr bwMode="auto">
          <a:xfrm>
            <a:off x="131763" y="3200400"/>
            <a:ext cx="8602662" cy="3571875"/>
            <a:chOff x="131311" y="3200400"/>
            <a:chExt cx="8603114" cy="3571875"/>
          </a:xfrm>
        </p:grpSpPr>
        <p:pic>
          <p:nvPicPr>
            <p:cNvPr id="49157" name="Picture 5"/>
            <p:cNvPicPr>
              <a:picLocks noChangeAspect="1" noChangeArrowheads="1"/>
            </p:cNvPicPr>
            <p:nvPr/>
          </p:nvPicPr>
          <p:blipFill>
            <a:blip r:embed="rId5"/>
            <a:srcRect/>
            <a:stretch>
              <a:fillRect/>
            </a:stretch>
          </p:blipFill>
          <p:spPr bwMode="auto">
            <a:xfrm>
              <a:off x="4633912" y="3200400"/>
              <a:ext cx="4100513" cy="3571875"/>
            </a:xfrm>
            <a:prstGeom prst="rect">
              <a:avLst/>
            </a:prstGeom>
            <a:noFill/>
            <a:ln w="9525">
              <a:noFill/>
              <a:miter lim="800000"/>
              <a:headEnd/>
              <a:tailEnd/>
            </a:ln>
          </p:spPr>
        </p:pic>
        <p:pic>
          <p:nvPicPr>
            <p:cNvPr id="49158" name="Picture 6"/>
            <p:cNvPicPr>
              <a:picLocks noChangeAspect="1" noChangeArrowheads="1"/>
            </p:cNvPicPr>
            <p:nvPr/>
          </p:nvPicPr>
          <p:blipFill>
            <a:blip r:embed="rId6"/>
            <a:srcRect/>
            <a:stretch>
              <a:fillRect/>
            </a:stretch>
          </p:blipFill>
          <p:spPr bwMode="auto">
            <a:xfrm>
              <a:off x="131311" y="4129059"/>
              <a:ext cx="4440689" cy="1509741"/>
            </a:xfrm>
            <a:prstGeom prst="rect">
              <a:avLst/>
            </a:prstGeom>
            <a:noFill/>
            <a:ln w="9525">
              <a:noFill/>
              <a:miter lim="800000"/>
              <a:headEnd/>
              <a:tailEnd/>
            </a:ln>
          </p:spPr>
        </p:pic>
        <p:pic>
          <p:nvPicPr>
            <p:cNvPr id="49159" name="Picture 7"/>
            <p:cNvPicPr>
              <a:picLocks noChangeAspect="1" noChangeArrowheads="1"/>
            </p:cNvPicPr>
            <p:nvPr/>
          </p:nvPicPr>
          <p:blipFill>
            <a:blip r:embed="rId7"/>
            <a:srcRect/>
            <a:stretch>
              <a:fillRect/>
            </a:stretch>
          </p:blipFill>
          <p:spPr bwMode="auto">
            <a:xfrm>
              <a:off x="914401" y="6083724"/>
              <a:ext cx="2819399" cy="317076"/>
            </a:xfrm>
            <a:prstGeom prst="rect">
              <a:avLst/>
            </a:prstGeom>
            <a:noFill/>
            <a:ln w="9525">
              <a:noFill/>
              <a:miter lim="800000"/>
              <a:headEnd/>
              <a:tailEnd/>
            </a:ln>
          </p:spPr>
        </p:pic>
        <p:sp>
          <p:nvSpPr>
            <p:cNvPr id="49160" name="TextBox 2"/>
            <p:cNvSpPr txBox="1">
              <a:spLocks noChangeArrowheads="1"/>
            </p:cNvSpPr>
            <p:nvPr/>
          </p:nvSpPr>
          <p:spPr bwMode="auto">
            <a:xfrm>
              <a:off x="838200" y="5638800"/>
              <a:ext cx="3124200" cy="369332"/>
            </a:xfrm>
            <a:prstGeom prst="rect">
              <a:avLst/>
            </a:prstGeom>
            <a:noFill/>
            <a:ln w="9525">
              <a:noFill/>
              <a:miter lim="800000"/>
              <a:headEnd/>
              <a:tailEnd/>
            </a:ln>
          </p:spPr>
          <p:txBody>
            <a:bodyPr>
              <a:spAutoFit/>
            </a:bodyPr>
            <a:lstStyle/>
            <a:p>
              <a:pPr algn="ctr"/>
              <a:r>
                <a:rPr lang="en-US">
                  <a:latin typeface="Calibri" pitchFamily="34" charset="0"/>
                </a:rPr>
                <a:t>Paul M. Grant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304800"/>
            <a:ext cx="8229600" cy="1143000"/>
          </a:xfrm>
        </p:spPr>
        <p:txBody>
          <a:bodyPr/>
          <a:lstStyle/>
          <a:p>
            <a:pPr eaLnBrk="1" hangingPunct="1"/>
            <a:r>
              <a:rPr lang="en-US" b="1" smtClean="0">
                <a:solidFill>
                  <a:srgbClr val="00B050"/>
                </a:solidFill>
              </a:rPr>
              <a:t>What’s Needed</a:t>
            </a:r>
          </a:p>
        </p:txBody>
      </p:sp>
      <p:sp>
        <p:nvSpPr>
          <p:cNvPr id="50178" name="Content Placeholder 2"/>
          <p:cNvSpPr>
            <a:spLocks noGrp="1"/>
          </p:cNvSpPr>
          <p:nvPr>
            <p:ph idx="1"/>
          </p:nvPr>
        </p:nvSpPr>
        <p:spPr/>
        <p:txBody>
          <a:bodyPr/>
          <a:lstStyle/>
          <a:p>
            <a:pPr marL="0" indent="0" eaLnBrk="1" hangingPunct="1">
              <a:buFont typeface="Arial" charset="0"/>
              <a:buNone/>
            </a:pPr>
            <a:r>
              <a:rPr lang="en-US" smtClean="0"/>
              <a:t>A DFT implementation of the KMK formalism (actually just coding the KMK formalism to analyze the eigenstates produced by a DFT calculation) applied to “proxy” structure models like ABB or the “DaVinci Code” chain proposed by Grant.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304800" y="2514600"/>
            <a:ext cx="8458200" cy="1143000"/>
          </a:xfrm>
        </p:spPr>
        <p:txBody>
          <a:bodyPr/>
          <a:lstStyle/>
          <a:p>
            <a:pPr eaLnBrk="1" hangingPunct="1"/>
            <a:r>
              <a:rPr lang="en-US" sz="6000" b="1" smtClean="0">
                <a:solidFill>
                  <a:schemeClr val="folHlink"/>
                </a:solidFill>
              </a:rPr>
              <a:t>Power to the People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rtlCol="0">
            <a:normAutofit fontScale="90000"/>
          </a:bodyPr>
          <a:lstStyle/>
          <a:p>
            <a:pPr eaLnBrk="1" fontAlgn="auto" hangingPunct="1">
              <a:spcAft>
                <a:spcPts val="0"/>
              </a:spcAft>
              <a:defRPr/>
            </a:pPr>
            <a:r>
              <a:rPr lang="en-US" dirty="0" smtClean="0"/>
              <a:t>IFCL-HTS</a:t>
            </a:r>
            <a:br>
              <a:rPr lang="en-US" dirty="0" smtClean="0"/>
            </a:br>
            <a:r>
              <a:rPr lang="en-US" sz="2700" dirty="0" smtClean="0"/>
              <a:t>“I” = “inherently”</a:t>
            </a:r>
            <a:endParaRPr lang="en-US" sz="2700" dirty="0"/>
          </a:p>
        </p:txBody>
      </p:sp>
      <p:sp>
        <p:nvSpPr>
          <p:cNvPr id="52226" name="TextBox 5"/>
          <p:cNvSpPr txBox="1">
            <a:spLocks noChangeArrowheads="1"/>
          </p:cNvSpPr>
          <p:nvPr/>
        </p:nvSpPr>
        <p:spPr bwMode="auto">
          <a:xfrm>
            <a:off x="533400" y="1295400"/>
            <a:ext cx="2743200" cy="400050"/>
          </a:xfrm>
          <a:prstGeom prst="rect">
            <a:avLst/>
          </a:prstGeom>
          <a:noFill/>
          <a:ln w="9525">
            <a:noFill/>
            <a:miter lim="800000"/>
            <a:headEnd/>
            <a:tailEnd/>
          </a:ln>
        </p:spPr>
        <p:txBody>
          <a:bodyPr>
            <a:spAutoFit/>
          </a:bodyPr>
          <a:lstStyle/>
          <a:p>
            <a:r>
              <a:rPr lang="en-US" sz="2000">
                <a:latin typeface="Calibri" pitchFamily="34" charset="0"/>
              </a:rPr>
              <a:t>What is it?</a:t>
            </a:r>
          </a:p>
        </p:txBody>
      </p:sp>
      <p:grpSp>
        <p:nvGrpSpPr>
          <p:cNvPr id="52227" name="Group 16"/>
          <p:cNvGrpSpPr>
            <a:grpSpLocks/>
          </p:cNvGrpSpPr>
          <p:nvPr/>
        </p:nvGrpSpPr>
        <p:grpSpPr bwMode="auto">
          <a:xfrm>
            <a:off x="914400" y="1752600"/>
            <a:ext cx="7086600" cy="609600"/>
            <a:chOff x="914400" y="2362200"/>
            <a:chExt cx="7086600" cy="609600"/>
          </a:xfrm>
        </p:grpSpPr>
        <p:grpSp>
          <p:nvGrpSpPr>
            <p:cNvPr id="52243" name="Group 10"/>
            <p:cNvGrpSpPr>
              <a:grpSpLocks/>
            </p:cNvGrpSpPr>
            <p:nvPr/>
          </p:nvGrpSpPr>
          <p:grpSpPr bwMode="auto">
            <a:xfrm>
              <a:off x="914400" y="2362200"/>
              <a:ext cx="1981200" cy="609600"/>
              <a:chOff x="1524000" y="2362200"/>
              <a:chExt cx="1981200" cy="609600"/>
            </a:xfrm>
          </p:grpSpPr>
          <p:sp>
            <p:nvSpPr>
              <p:cNvPr id="9" name="Rectangle 8"/>
              <p:cNvSpPr/>
              <p:nvPr/>
            </p:nvSpPr>
            <p:spPr>
              <a:xfrm>
                <a:off x="1524000" y="23622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250" name="TextBox 9"/>
              <p:cNvSpPr txBox="1">
                <a:spLocks noChangeArrowheads="1"/>
              </p:cNvSpPr>
              <p:nvPr/>
            </p:nvSpPr>
            <p:spPr bwMode="auto">
              <a:xfrm>
                <a:off x="1714108" y="2495746"/>
                <a:ext cx="1600200" cy="369332"/>
              </a:xfrm>
              <a:prstGeom prst="rect">
                <a:avLst/>
              </a:prstGeom>
              <a:noFill/>
              <a:ln w="9525">
                <a:noFill/>
                <a:miter lim="800000"/>
                <a:headEnd/>
                <a:tailEnd/>
              </a:ln>
            </p:spPr>
            <p:txBody>
              <a:bodyPr>
                <a:spAutoFit/>
              </a:bodyPr>
              <a:lstStyle/>
              <a:p>
                <a:pPr algn="ctr"/>
                <a:r>
                  <a:rPr lang="en-US">
                    <a:latin typeface="Calibri" pitchFamily="34" charset="0"/>
                  </a:rPr>
                  <a:t>Substation “A”</a:t>
                </a:r>
              </a:p>
            </p:txBody>
          </p:sp>
        </p:grpSp>
        <p:grpSp>
          <p:nvGrpSpPr>
            <p:cNvPr id="52244" name="Group 11"/>
            <p:cNvGrpSpPr>
              <a:grpSpLocks/>
            </p:cNvGrpSpPr>
            <p:nvPr/>
          </p:nvGrpSpPr>
          <p:grpSpPr bwMode="auto">
            <a:xfrm>
              <a:off x="6019800" y="2362200"/>
              <a:ext cx="1981200" cy="609600"/>
              <a:chOff x="1524000" y="2362200"/>
              <a:chExt cx="1981200" cy="609600"/>
            </a:xfrm>
          </p:grpSpPr>
          <p:sp>
            <p:nvSpPr>
              <p:cNvPr id="13" name="Rectangle 12"/>
              <p:cNvSpPr/>
              <p:nvPr/>
            </p:nvSpPr>
            <p:spPr>
              <a:xfrm>
                <a:off x="1524000" y="23622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248" name="TextBox 13"/>
              <p:cNvSpPr txBox="1">
                <a:spLocks noChangeArrowheads="1"/>
              </p:cNvSpPr>
              <p:nvPr/>
            </p:nvSpPr>
            <p:spPr bwMode="auto">
              <a:xfrm>
                <a:off x="1714108" y="2495746"/>
                <a:ext cx="1600200" cy="369332"/>
              </a:xfrm>
              <a:prstGeom prst="rect">
                <a:avLst/>
              </a:prstGeom>
              <a:noFill/>
              <a:ln w="9525">
                <a:noFill/>
                <a:miter lim="800000"/>
                <a:headEnd/>
                <a:tailEnd/>
              </a:ln>
            </p:spPr>
            <p:txBody>
              <a:bodyPr>
                <a:spAutoFit/>
              </a:bodyPr>
              <a:lstStyle/>
              <a:p>
                <a:pPr algn="ctr"/>
                <a:r>
                  <a:rPr lang="en-US">
                    <a:latin typeface="Calibri" pitchFamily="34" charset="0"/>
                  </a:rPr>
                  <a:t>Substation “B”</a:t>
                </a:r>
              </a:p>
            </p:txBody>
          </p:sp>
        </p:grpSp>
        <p:sp>
          <p:nvSpPr>
            <p:cNvPr id="15" name="Left-Right Arrow 14"/>
            <p:cNvSpPr/>
            <p:nvPr/>
          </p:nvSpPr>
          <p:spPr>
            <a:xfrm>
              <a:off x="2895600" y="2428875"/>
              <a:ext cx="3124200" cy="533400"/>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246" name="TextBox 15"/>
            <p:cNvSpPr txBox="1">
              <a:spLocks noChangeArrowheads="1"/>
            </p:cNvSpPr>
            <p:nvPr/>
          </p:nvSpPr>
          <p:spPr bwMode="auto">
            <a:xfrm>
              <a:off x="3276600" y="2508309"/>
              <a:ext cx="2438400" cy="369332"/>
            </a:xfrm>
            <a:prstGeom prst="rect">
              <a:avLst/>
            </a:prstGeom>
            <a:noFill/>
            <a:ln w="9525">
              <a:noFill/>
              <a:miter lim="800000"/>
              <a:headEnd/>
              <a:tailEnd/>
            </a:ln>
          </p:spPr>
          <p:txBody>
            <a:bodyPr>
              <a:spAutoFit/>
            </a:bodyPr>
            <a:lstStyle/>
            <a:p>
              <a:pPr algn="ctr"/>
              <a:r>
                <a:rPr lang="en-US">
                  <a:latin typeface="Calibri" pitchFamily="34" charset="0"/>
                </a:rPr>
                <a:t>Superconducting Cable</a:t>
              </a:r>
            </a:p>
          </p:txBody>
        </p:sp>
      </p:grpSp>
      <p:sp>
        <p:nvSpPr>
          <p:cNvPr id="18" name="Rectangle 17"/>
          <p:cNvSpPr>
            <a:spLocks noChangeArrowheads="1"/>
          </p:cNvSpPr>
          <p:nvPr/>
        </p:nvSpPr>
        <p:spPr bwMode="auto">
          <a:xfrm>
            <a:off x="1752600" y="2362200"/>
            <a:ext cx="5486400" cy="1277938"/>
          </a:xfrm>
          <a:prstGeom prst="rect">
            <a:avLst/>
          </a:prstGeom>
          <a:noFill/>
          <a:ln w="9525">
            <a:noFill/>
            <a:miter lim="800000"/>
            <a:headEnd/>
            <a:tailEnd/>
          </a:ln>
        </p:spPr>
        <p:txBody>
          <a:bodyPr>
            <a:spAutoFit/>
          </a:bodyPr>
          <a:lstStyle/>
          <a:p>
            <a:endParaRPr lang="en-US" sz="1100">
              <a:solidFill>
                <a:srgbClr val="000000"/>
              </a:solidFill>
              <a:latin typeface="Times New Roman" pitchFamily="18" charset="0"/>
            </a:endParaRPr>
          </a:p>
          <a:p>
            <a:pPr algn="ctr"/>
            <a:r>
              <a:rPr lang="en-US" sz="1100">
                <a:solidFill>
                  <a:srgbClr val="000000"/>
                </a:solidFill>
                <a:latin typeface="Times New Roman" pitchFamily="18" charset="0"/>
              </a:rPr>
              <a:t> </a:t>
            </a:r>
            <a:r>
              <a:rPr lang="en-US" b="1">
                <a:solidFill>
                  <a:srgbClr val="202020"/>
                </a:solidFill>
                <a:latin typeface="Times New Roman" pitchFamily="18" charset="0"/>
              </a:rPr>
              <a:t>A</a:t>
            </a:r>
            <a:r>
              <a:rPr lang="en-US">
                <a:solidFill>
                  <a:srgbClr val="202020"/>
                </a:solidFill>
                <a:latin typeface="Times New Roman" pitchFamily="18" charset="0"/>
              </a:rPr>
              <a:t> </a:t>
            </a:r>
            <a:r>
              <a:rPr lang="en-US" b="1">
                <a:solidFill>
                  <a:srgbClr val="202020"/>
                </a:solidFill>
                <a:latin typeface="Times New Roman" pitchFamily="18" charset="0"/>
              </a:rPr>
              <a:t>Transient Model of High-Temperature Superconducting Cables in Electric Power Supply </a:t>
            </a:r>
            <a:endParaRPr lang="en-US">
              <a:solidFill>
                <a:srgbClr val="202020"/>
              </a:solidFill>
              <a:latin typeface="Times New Roman" pitchFamily="18" charset="0"/>
            </a:endParaRPr>
          </a:p>
          <a:p>
            <a:pPr algn="ctr"/>
            <a:r>
              <a:rPr lang="en-US" sz="1200" i="1">
                <a:solidFill>
                  <a:srgbClr val="202020"/>
                </a:solidFill>
              </a:rPr>
              <a:t>Kim </a:t>
            </a:r>
            <a:r>
              <a:rPr lang="en-US" sz="1200">
                <a:solidFill>
                  <a:srgbClr val="202020"/>
                </a:solidFill>
                <a:latin typeface="Times New Roman" pitchFamily="18" charset="0"/>
              </a:rPr>
              <a:t>Hoj Jensen and Vladislav Akhmatov </a:t>
            </a:r>
          </a:p>
          <a:p>
            <a:pPr algn="ctr"/>
            <a:r>
              <a:rPr lang="en-US">
                <a:latin typeface="Calibri" pitchFamily="34" charset="0"/>
              </a:rPr>
              <a:t>(Tech. U. Denmark, 2005?)</a:t>
            </a:r>
          </a:p>
        </p:txBody>
      </p:sp>
      <p:grpSp>
        <p:nvGrpSpPr>
          <p:cNvPr id="21" name="Group 20"/>
          <p:cNvGrpSpPr>
            <a:grpSpLocks/>
          </p:cNvGrpSpPr>
          <p:nvPr/>
        </p:nvGrpSpPr>
        <p:grpSpPr bwMode="auto">
          <a:xfrm>
            <a:off x="796925" y="3857625"/>
            <a:ext cx="7280275" cy="638175"/>
            <a:chOff x="797317" y="3857625"/>
            <a:chExt cx="7279883" cy="638175"/>
          </a:xfrm>
        </p:grpSpPr>
        <p:grpSp>
          <p:nvGrpSpPr>
            <p:cNvPr id="52237" name="Group 18"/>
            <p:cNvGrpSpPr>
              <a:grpSpLocks/>
            </p:cNvGrpSpPr>
            <p:nvPr/>
          </p:nvGrpSpPr>
          <p:grpSpPr bwMode="auto">
            <a:xfrm>
              <a:off x="797317" y="3857625"/>
              <a:ext cx="7279883" cy="638175"/>
              <a:chOff x="63500" y="3857625"/>
              <a:chExt cx="7279883" cy="638175"/>
            </a:xfrm>
          </p:grpSpPr>
          <p:pic>
            <p:nvPicPr>
              <p:cNvPr id="52239" name="Picture 2" descr="C:\Users\PAULMI~1\AppData\Local\Temp\scl1.jpg"/>
              <p:cNvPicPr>
                <a:picLocks noChangeAspect="1" noChangeArrowheads="1"/>
              </p:cNvPicPr>
              <p:nvPr/>
            </p:nvPicPr>
            <p:blipFill>
              <a:blip r:embed="rId3"/>
              <a:srcRect/>
              <a:stretch>
                <a:fillRect/>
              </a:stretch>
            </p:blipFill>
            <p:spPr bwMode="auto">
              <a:xfrm>
                <a:off x="63500" y="3857625"/>
                <a:ext cx="2381250" cy="638175"/>
              </a:xfrm>
              <a:prstGeom prst="rect">
                <a:avLst/>
              </a:prstGeom>
              <a:noFill/>
              <a:ln w="9525">
                <a:noFill/>
                <a:miter lim="800000"/>
                <a:headEnd/>
                <a:tailEnd/>
              </a:ln>
            </p:spPr>
          </p:pic>
          <p:pic>
            <p:nvPicPr>
              <p:cNvPr id="52240" name="Picture 6" descr="C:\Users\PAULMI~1\AppData\Local\Temp\scl3.jpg"/>
              <p:cNvPicPr>
                <a:picLocks noChangeAspect="1" noChangeArrowheads="1"/>
              </p:cNvPicPr>
              <p:nvPr/>
            </p:nvPicPr>
            <p:blipFill>
              <a:blip r:embed="rId4"/>
              <a:srcRect/>
              <a:stretch>
                <a:fillRect/>
              </a:stretch>
            </p:blipFill>
            <p:spPr bwMode="auto">
              <a:xfrm>
                <a:off x="2667000" y="4029075"/>
                <a:ext cx="1066800" cy="314325"/>
              </a:xfrm>
              <a:prstGeom prst="rect">
                <a:avLst/>
              </a:prstGeom>
              <a:noFill/>
              <a:ln w="9525">
                <a:noFill/>
                <a:miter lim="800000"/>
                <a:headEnd/>
                <a:tailEnd/>
              </a:ln>
            </p:spPr>
          </p:pic>
          <p:pic>
            <p:nvPicPr>
              <p:cNvPr id="52241" name="Picture 8" descr="C:\Users\PAULMI~1\AppData\Local\Temp\scl4.jpg"/>
              <p:cNvPicPr>
                <a:picLocks noChangeAspect="1" noChangeArrowheads="1"/>
              </p:cNvPicPr>
              <p:nvPr/>
            </p:nvPicPr>
            <p:blipFill>
              <a:blip r:embed="rId5"/>
              <a:srcRect/>
              <a:stretch>
                <a:fillRect/>
              </a:stretch>
            </p:blipFill>
            <p:spPr bwMode="auto">
              <a:xfrm>
                <a:off x="3886265" y="3895725"/>
                <a:ext cx="2162175" cy="447675"/>
              </a:xfrm>
              <a:prstGeom prst="rect">
                <a:avLst/>
              </a:prstGeom>
              <a:noFill/>
              <a:ln w="9525">
                <a:noFill/>
                <a:miter lim="800000"/>
                <a:headEnd/>
                <a:tailEnd/>
              </a:ln>
            </p:spPr>
          </p:pic>
          <p:pic>
            <p:nvPicPr>
              <p:cNvPr id="52242" name="Picture 10" descr="C:\Users\PAULMI~1\AppData\Local\Temp\scl5.jpg"/>
              <p:cNvPicPr>
                <a:picLocks noChangeAspect="1" noChangeArrowheads="1"/>
              </p:cNvPicPr>
              <p:nvPr/>
            </p:nvPicPr>
            <p:blipFill>
              <a:blip r:embed="rId6"/>
              <a:srcRect/>
              <a:stretch>
                <a:fillRect/>
              </a:stretch>
            </p:blipFill>
            <p:spPr bwMode="auto">
              <a:xfrm>
                <a:off x="6209908" y="3933824"/>
                <a:ext cx="1133475" cy="371475"/>
              </a:xfrm>
              <a:prstGeom prst="rect">
                <a:avLst/>
              </a:prstGeom>
              <a:noFill/>
              <a:ln w="9525">
                <a:noFill/>
                <a:miter lim="800000"/>
                <a:headEnd/>
                <a:tailEnd/>
              </a:ln>
            </p:spPr>
          </p:pic>
        </p:grpSp>
        <p:sp>
          <p:nvSpPr>
            <p:cNvPr id="20" name="Rectangle 19"/>
            <p:cNvSpPr/>
            <p:nvPr/>
          </p:nvSpPr>
          <p:spPr>
            <a:xfrm>
              <a:off x="3810230" y="3943350"/>
              <a:ext cx="647665"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4108" name="Picture 12" descr="C:\Users\PAULMI~1\AppData\Local\Temp\scl6.jpg"/>
          <p:cNvPicPr>
            <a:picLocks noChangeAspect="1" noChangeArrowheads="1"/>
          </p:cNvPicPr>
          <p:nvPr/>
        </p:nvPicPr>
        <p:blipFill>
          <a:blip r:embed="rId7"/>
          <a:srcRect/>
          <a:stretch>
            <a:fillRect/>
          </a:stretch>
        </p:blipFill>
        <p:spPr bwMode="auto">
          <a:xfrm>
            <a:off x="2381250" y="4657725"/>
            <a:ext cx="1733550" cy="371475"/>
          </a:xfrm>
          <a:prstGeom prst="rect">
            <a:avLst/>
          </a:prstGeom>
          <a:noFill/>
          <a:ln w="9525">
            <a:noFill/>
            <a:miter lim="800000"/>
            <a:headEnd/>
            <a:tailEnd/>
          </a:ln>
        </p:spPr>
      </p:pic>
      <p:pic>
        <p:nvPicPr>
          <p:cNvPr id="4110" name="Picture 14" descr="C:\Users\PAULMI~1\AppData\Local\Temp\scl7.jpg"/>
          <p:cNvPicPr>
            <a:picLocks noChangeAspect="1" noChangeArrowheads="1"/>
          </p:cNvPicPr>
          <p:nvPr/>
        </p:nvPicPr>
        <p:blipFill>
          <a:blip r:embed="rId8"/>
          <a:srcRect/>
          <a:stretch>
            <a:fillRect/>
          </a:stretch>
        </p:blipFill>
        <p:spPr bwMode="auto">
          <a:xfrm>
            <a:off x="4800600" y="4643438"/>
            <a:ext cx="1981200" cy="400050"/>
          </a:xfrm>
          <a:prstGeom prst="rect">
            <a:avLst/>
          </a:prstGeom>
          <a:noFill/>
          <a:ln w="9525">
            <a:noFill/>
            <a:miter lim="800000"/>
            <a:headEnd/>
            <a:tailEnd/>
          </a:ln>
        </p:spPr>
      </p:pic>
      <p:grpSp>
        <p:nvGrpSpPr>
          <p:cNvPr id="23" name="Group 22"/>
          <p:cNvGrpSpPr>
            <a:grpSpLocks/>
          </p:cNvGrpSpPr>
          <p:nvPr/>
        </p:nvGrpSpPr>
        <p:grpSpPr bwMode="auto">
          <a:xfrm>
            <a:off x="914400" y="5100638"/>
            <a:ext cx="7427913" cy="1303337"/>
            <a:chOff x="914400" y="5101092"/>
            <a:chExt cx="7427715" cy="1302116"/>
          </a:xfrm>
        </p:grpSpPr>
        <p:pic>
          <p:nvPicPr>
            <p:cNvPr id="52234" name="Picture 16" descr="C:\Users\PAULMI~1\AppData\Local\Temp\scl8.jpg"/>
            <p:cNvPicPr>
              <a:picLocks noChangeAspect="1" noChangeArrowheads="1"/>
            </p:cNvPicPr>
            <p:nvPr/>
          </p:nvPicPr>
          <p:blipFill>
            <a:blip r:embed="rId9"/>
            <a:srcRect/>
            <a:stretch>
              <a:fillRect/>
            </a:stretch>
          </p:blipFill>
          <p:spPr bwMode="auto">
            <a:xfrm>
              <a:off x="914400" y="5105400"/>
              <a:ext cx="2451100" cy="1254807"/>
            </a:xfrm>
            <a:prstGeom prst="rect">
              <a:avLst/>
            </a:prstGeom>
            <a:noFill/>
            <a:ln w="9525">
              <a:noFill/>
              <a:miter lim="800000"/>
              <a:headEnd/>
              <a:tailEnd/>
            </a:ln>
          </p:spPr>
        </p:pic>
        <p:pic>
          <p:nvPicPr>
            <p:cNvPr id="52235" name="Picture 18" descr="C:\Users\PAULMI~1\AppData\Local\Temp\scl9.jpg"/>
            <p:cNvPicPr>
              <a:picLocks noChangeAspect="1" noChangeArrowheads="1"/>
            </p:cNvPicPr>
            <p:nvPr/>
          </p:nvPicPr>
          <p:blipFill>
            <a:blip r:embed="rId10"/>
            <a:srcRect/>
            <a:stretch>
              <a:fillRect/>
            </a:stretch>
          </p:blipFill>
          <p:spPr bwMode="auto">
            <a:xfrm>
              <a:off x="3346253" y="5105400"/>
              <a:ext cx="2461836" cy="1297807"/>
            </a:xfrm>
            <a:prstGeom prst="rect">
              <a:avLst/>
            </a:prstGeom>
            <a:noFill/>
            <a:ln w="9525">
              <a:noFill/>
              <a:miter lim="800000"/>
              <a:headEnd/>
              <a:tailEnd/>
            </a:ln>
          </p:spPr>
        </p:pic>
        <p:pic>
          <p:nvPicPr>
            <p:cNvPr id="52236" name="Picture 20" descr="C:\Users\PAULMI~1\AppData\Local\Temp\scl10.jpg"/>
            <p:cNvPicPr>
              <a:picLocks noChangeAspect="1" noChangeArrowheads="1"/>
            </p:cNvPicPr>
            <p:nvPr/>
          </p:nvPicPr>
          <p:blipFill>
            <a:blip r:embed="rId11"/>
            <a:srcRect/>
            <a:stretch>
              <a:fillRect/>
            </a:stretch>
          </p:blipFill>
          <p:spPr bwMode="auto">
            <a:xfrm>
              <a:off x="5866072" y="5101092"/>
              <a:ext cx="2476043" cy="1302116"/>
            </a:xfrm>
            <a:prstGeom prst="rect">
              <a:avLst/>
            </a:prstGeom>
            <a:noFill/>
            <a:ln w="9525">
              <a:noFill/>
              <a:miter lim="800000"/>
              <a:headEnd/>
              <a:tailEnd/>
            </a:ln>
          </p:spPr>
        </p:pic>
      </p:grpSp>
      <p:sp>
        <p:nvSpPr>
          <p:cNvPr id="22" name="TextBox 21"/>
          <p:cNvSpPr txBox="1">
            <a:spLocks noChangeArrowheads="1"/>
          </p:cNvSpPr>
          <p:nvPr/>
        </p:nvSpPr>
        <p:spPr bwMode="auto">
          <a:xfrm>
            <a:off x="533400" y="6477000"/>
            <a:ext cx="8229600" cy="369888"/>
          </a:xfrm>
          <a:prstGeom prst="rect">
            <a:avLst/>
          </a:prstGeom>
          <a:noFill/>
          <a:ln w="9525">
            <a:noFill/>
            <a:miter lim="800000"/>
            <a:headEnd/>
            <a:tailEnd/>
          </a:ln>
        </p:spPr>
        <p:txBody>
          <a:bodyPr>
            <a:spAutoFit/>
          </a:bodyPr>
          <a:lstStyle/>
          <a:p>
            <a:pPr algn="ctr"/>
            <a:r>
              <a:rPr lang="en-US">
                <a:latin typeface="Calibri" pitchFamily="34" charset="0"/>
              </a:rPr>
              <a:t>AMSC US Patent 8,886,267,B2 Nov. 11, 2014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08"/>
                                        </p:tgtEl>
                                        <p:attrNameLst>
                                          <p:attrName>style.visibility</p:attrName>
                                        </p:attrNameLst>
                                      </p:cBhvr>
                                      <p:to>
                                        <p:strVal val="visible"/>
                                      </p:to>
                                    </p:set>
                                    <p:anim calcmode="lin" valueType="num">
                                      <p:cBhvr additive="base">
                                        <p:cTn id="15" dur="500" fill="hold"/>
                                        <p:tgtEl>
                                          <p:spTgt spid="4108"/>
                                        </p:tgtEl>
                                        <p:attrNameLst>
                                          <p:attrName>ppt_x</p:attrName>
                                        </p:attrNameLst>
                                      </p:cBhvr>
                                      <p:tavLst>
                                        <p:tav tm="0">
                                          <p:val>
                                            <p:strVal val="0-#ppt_w/2"/>
                                          </p:val>
                                        </p:tav>
                                        <p:tav tm="100000">
                                          <p:val>
                                            <p:strVal val="#ppt_x"/>
                                          </p:val>
                                        </p:tav>
                                      </p:tavLst>
                                    </p:anim>
                                    <p:anim calcmode="lin" valueType="num">
                                      <p:cBhvr additive="base">
                                        <p:cTn id="16" dur="500" fill="hold"/>
                                        <p:tgtEl>
                                          <p:spTgt spid="410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110"/>
                                        </p:tgtEl>
                                        <p:attrNameLst>
                                          <p:attrName>style.visibility</p:attrName>
                                        </p:attrNameLst>
                                      </p:cBhvr>
                                      <p:to>
                                        <p:strVal val="visible"/>
                                      </p:to>
                                    </p:set>
                                    <p:anim calcmode="lin" valueType="num">
                                      <p:cBhvr additive="base">
                                        <p:cTn id="19" dur="500" fill="hold"/>
                                        <p:tgtEl>
                                          <p:spTgt spid="4110"/>
                                        </p:tgtEl>
                                        <p:attrNameLst>
                                          <p:attrName>ppt_x</p:attrName>
                                        </p:attrNameLst>
                                      </p:cBhvr>
                                      <p:tavLst>
                                        <p:tav tm="0">
                                          <p:val>
                                            <p:strVal val="0-#ppt_w/2"/>
                                          </p:val>
                                        </p:tav>
                                        <p:tav tm="100000">
                                          <p:val>
                                            <p:strVal val="#ppt_x"/>
                                          </p:val>
                                        </p:tav>
                                      </p:tavLst>
                                    </p:anim>
                                    <p:anim calcmode="lin" valueType="num">
                                      <p:cBhvr additive="base">
                                        <p:cTn id="20" dur="500" fill="hold"/>
                                        <p:tgtEl>
                                          <p:spTgt spid="41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idx="4294967295"/>
          </p:nvPr>
        </p:nvSpPr>
        <p:spPr>
          <a:xfrm>
            <a:off x="457200" y="0"/>
            <a:ext cx="8229600" cy="1143000"/>
          </a:xfrm>
        </p:spPr>
        <p:txBody>
          <a:bodyPr/>
          <a:lstStyle/>
          <a:p>
            <a:pPr eaLnBrk="1" hangingPunct="1"/>
            <a:r>
              <a:rPr lang="en-US" smtClean="0"/>
              <a:t>IFCL-HTS </a:t>
            </a:r>
            <a:r>
              <a:rPr lang="en-US" sz="3600" smtClean="0"/>
              <a:t>“Implementations”</a:t>
            </a:r>
          </a:p>
        </p:txBody>
      </p:sp>
      <p:pic>
        <p:nvPicPr>
          <p:cNvPr id="54274" name="Picture 2"/>
          <p:cNvPicPr>
            <a:picLocks noChangeAspect="1" noChangeArrowheads="1"/>
          </p:cNvPicPr>
          <p:nvPr/>
        </p:nvPicPr>
        <p:blipFill>
          <a:blip r:embed="rId2"/>
          <a:srcRect/>
          <a:stretch>
            <a:fillRect/>
          </a:stretch>
        </p:blipFill>
        <p:spPr bwMode="auto">
          <a:xfrm>
            <a:off x="914400" y="1524000"/>
            <a:ext cx="3729038" cy="2063750"/>
          </a:xfrm>
          <a:prstGeom prst="rect">
            <a:avLst/>
          </a:prstGeom>
          <a:noFill/>
          <a:ln w="9525">
            <a:noFill/>
            <a:miter lim="800000"/>
            <a:headEnd/>
            <a:tailEnd/>
          </a:ln>
        </p:spPr>
      </p:pic>
      <p:sp>
        <p:nvSpPr>
          <p:cNvPr id="54275" name="Rectangle 4"/>
          <p:cNvSpPr>
            <a:spLocks noChangeArrowheads="1"/>
          </p:cNvSpPr>
          <p:nvPr/>
        </p:nvSpPr>
        <p:spPr bwMode="auto">
          <a:xfrm>
            <a:off x="838200" y="1143000"/>
            <a:ext cx="4389438" cy="400050"/>
          </a:xfrm>
          <a:prstGeom prst="rect">
            <a:avLst/>
          </a:prstGeom>
          <a:noFill/>
          <a:ln w="9525">
            <a:noFill/>
            <a:miter lim="800000"/>
            <a:headEnd/>
            <a:tailEnd/>
          </a:ln>
        </p:spPr>
        <p:txBody>
          <a:bodyPr wrap="none">
            <a:spAutoFit/>
          </a:bodyPr>
          <a:lstStyle/>
          <a:p>
            <a:r>
              <a:rPr lang="en-US" sz="2000" b="1">
                <a:latin typeface="Calibri" pitchFamily="34" charset="0"/>
              </a:rPr>
              <a:t>AmpaCity – Essen (RWE, Nexans, KIT,...)</a:t>
            </a:r>
          </a:p>
        </p:txBody>
      </p:sp>
      <p:sp>
        <p:nvSpPr>
          <p:cNvPr id="6" name="TextBox 5"/>
          <p:cNvSpPr txBox="1">
            <a:spLocks noChangeArrowheads="1"/>
          </p:cNvSpPr>
          <p:nvPr/>
        </p:nvSpPr>
        <p:spPr bwMode="auto">
          <a:xfrm>
            <a:off x="5227638" y="1524000"/>
            <a:ext cx="3001962" cy="2032000"/>
          </a:xfrm>
          <a:prstGeom prst="rect">
            <a:avLst/>
          </a:prstGeom>
          <a:noFill/>
          <a:ln w="9525">
            <a:noFill/>
            <a:miter lim="800000"/>
            <a:headEnd/>
            <a:tailEnd/>
          </a:ln>
        </p:spPr>
        <p:txBody>
          <a:bodyPr>
            <a:spAutoFit/>
          </a:bodyPr>
          <a:lstStyle/>
          <a:p>
            <a:pPr marL="285750" indent="-285750">
              <a:buFont typeface="Arial" charset="0"/>
              <a:buChar char="•"/>
            </a:pPr>
            <a:r>
              <a:rPr lang="en-US">
                <a:latin typeface="Calibri" pitchFamily="34" charset="0"/>
              </a:rPr>
              <a:t>Pilot operation in progress</a:t>
            </a:r>
          </a:p>
          <a:p>
            <a:pPr marL="285750" indent="-285750">
              <a:buFont typeface="Arial" charset="0"/>
              <a:buChar char="•"/>
            </a:pPr>
            <a:r>
              <a:rPr lang="en-US">
                <a:latin typeface="Calibri" pitchFamily="34" charset="0"/>
              </a:rPr>
              <a:t>Funding:  13.5 M Euros</a:t>
            </a:r>
          </a:p>
          <a:p>
            <a:pPr marL="742950" lvl="1" indent="-285750">
              <a:buFont typeface="Arial" charset="0"/>
              <a:buChar char="•"/>
            </a:pPr>
            <a:r>
              <a:rPr lang="en-US">
                <a:latin typeface="Calibri" pitchFamily="34" charset="0"/>
              </a:rPr>
              <a:t>Nexans	36%</a:t>
            </a:r>
          </a:p>
          <a:p>
            <a:pPr marL="742950" lvl="1" indent="-285750">
              <a:buFont typeface="Arial" charset="0"/>
              <a:buChar char="•"/>
            </a:pPr>
            <a:r>
              <a:rPr lang="en-US">
                <a:latin typeface="Calibri" pitchFamily="34" charset="0"/>
              </a:rPr>
              <a:t>RWE	33%</a:t>
            </a:r>
          </a:p>
          <a:p>
            <a:pPr marL="742950" lvl="1" indent="-285750">
              <a:buFont typeface="Arial" charset="0"/>
              <a:buChar char="•"/>
            </a:pPr>
            <a:r>
              <a:rPr lang="en-US">
                <a:latin typeface="Calibri" pitchFamily="34" charset="0"/>
              </a:rPr>
              <a:t>BMWi	25%</a:t>
            </a:r>
          </a:p>
          <a:p>
            <a:pPr marL="742950" lvl="1" indent="-285750">
              <a:buFont typeface="Arial" charset="0"/>
              <a:buChar char="•"/>
            </a:pPr>
            <a:r>
              <a:rPr lang="en-US">
                <a:latin typeface="Calibri" pitchFamily="34" charset="0"/>
              </a:rPr>
              <a:t>KIT	 6%</a:t>
            </a:r>
          </a:p>
          <a:p>
            <a:pPr marL="285750" indent="-285750">
              <a:buFont typeface="Arial" charset="0"/>
              <a:buChar char="•"/>
            </a:pPr>
            <a:r>
              <a:rPr lang="en-US">
                <a:latin typeface="Calibri" pitchFamily="34" charset="0"/>
              </a:rPr>
              <a:t>Next...Muelheim (2020) ?</a:t>
            </a:r>
          </a:p>
        </p:txBody>
      </p:sp>
      <p:pic>
        <p:nvPicPr>
          <p:cNvPr id="54277" name="Picture 4" descr="C:\Users\PAULMI~1\AppData\Local\Temp\scl12.jpg"/>
          <p:cNvPicPr>
            <a:picLocks noChangeAspect="1" noChangeArrowheads="1"/>
          </p:cNvPicPr>
          <p:nvPr/>
        </p:nvPicPr>
        <p:blipFill>
          <a:blip r:embed="rId3"/>
          <a:srcRect/>
          <a:stretch>
            <a:fillRect/>
          </a:stretch>
        </p:blipFill>
        <p:spPr bwMode="auto">
          <a:xfrm>
            <a:off x="927100" y="4267200"/>
            <a:ext cx="3716338" cy="2457450"/>
          </a:xfrm>
          <a:prstGeom prst="rect">
            <a:avLst/>
          </a:prstGeom>
          <a:noFill/>
          <a:ln w="9525">
            <a:noFill/>
            <a:miter lim="800000"/>
            <a:headEnd/>
            <a:tailEnd/>
          </a:ln>
        </p:spPr>
      </p:pic>
      <p:sp>
        <p:nvSpPr>
          <p:cNvPr id="54278" name="Rectangle 8"/>
          <p:cNvSpPr>
            <a:spLocks noChangeArrowheads="1"/>
          </p:cNvSpPr>
          <p:nvPr/>
        </p:nvSpPr>
        <p:spPr bwMode="auto">
          <a:xfrm>
            <a:off x="838200" y="3905250"/>
            <a:ext cx="4303713" cy="400050"/>
          </a:xfrm>
          <a:prstGeom prst="rect">
            <a:avLst/>
          </a:prstGeom>
          <a:noFill/>
          <a:ln w="9525">
            <a:noFill/>
            <a:miter lim="800000"/>
            <a:headEnd/>
            <a:tailEnd/>
          </a:ln>
        </p:spPr>
        <p:txBody>
          <a:bodyPr wrap="none">
            <a:spAutoFit/>
          </a:bodyPr>
          <a:lstStyle/>
          <a:p>
            <a:r>
              <a:rPr lang="en-US" sz="2000" b="1">
                <a:latin typeface="Calibri" pitchFamily="34" charset="0"/>
              </a:rPr>
              <a:t>Project Hydra – (AMSC, ConEd, DHS,...)</a:t>
            </a:r>
          </a:p>
        </p:txBody>
      </p:sp>
      <p:sp>
        <p:nvSpPr>
          <p:cNvPr id="8" name="TextBox 7"/>
          <p:cNvSpPr txBox="1">
            <a:spLocks noChangeArrowheads="1"/>
          </p:cNvSpPr>
          <p:nvPr/>
        </p:nvSpPr>
        <p:spPr bwMode="auto">
          <a:xfrm>
            <a:off x="5237163" y="4195763"/>
            <a:ext cx="3678237" cy="2586037"/>
          </a:xfrm>
          <a:prstGeom prst="rect">
            <a:avLst/>
          </a:prstGeom>
          <a:noFill/>
          <a:ln w="9525">
            <a:noFill/>
            <a:miter lim="800000"/>
            <a:headEnd/>
            <a:tailEnd/>
          </a:ln>
        </p:spPr>
        <p:txBody>
          <a:bodyPr>
            <a:spAutoFit/>
          </a:bodyPr>
          <a:lstStyle/>
          <a:p>
            <a:pPr marL="285750" indent="-285750">
              <a:buFont typeface="Arial" charset="0"/>
              <a:buChar char="•"/>
            </a:pPr>
            <a:r>
              <a:rPr lang="en-US">
                <a:latin typeface="Calibri" pitchFamily="34" charset="0"/>
              </a:rPr>
              <a:t>First proposed in 2007 by DHS</a:t>
            </a:r>
          </a:p>
          <a:p>
            <a:pPr marL="285750" indent="-285750">
              <a:buFont typeface="Arial" charset="0"/>
              <a:buChar char="•"/>
            </a:pPr>
            <a:r>
              <a:rPr lang="en-US">
                <a:latin typeface="Calibri" pitchFamily="34" charset="0"/>
              </a:rPr>
              <a:t>Funded by DHS at 30 M USD</a:t>
            </a:r>
          </a:p>
          <a:p>
            <a:pPr marL="285750" indent="-285750">
              <a:buFont typeface="Arial" charset="0"/>
              <a:buChar char="•"/>
            </a:pPr>
            <a:r>
              <a:rPr lang="en-US">
                <a:latin typeface="Calibri" pitchFamily="34" charset="0"/>
              </a:rPr>
              <a:t>Contracted with AMSC &amp; ConEd for installation in mid-Manhattan</a:t>
            </a:r>
          </a:p>
          <a:p>
            <a:pPr marL="285750" indent="-285750">
              <a:buFont typeface="Arial" charset="0"/>
              <a:buChar char="•"/>
            </a:pPr>
            <a:r>
              <a:rPr lang="en-US">
                <a:latin typeface="Calibri" pitchFamily="34" charset="0"/>
              </a:rPr>
              <a:t>Put on hold in 2011</a:t>
            </a:r>
          </a:p>
          <a:p>
            <a:pPr marL="285750" indent="-285750">
              <a:buFont typeface="Arial" charset="0"/>
              <a:buChar char="•"/>
            </a:pPr>
            <a:r>
              <a:rPr lang="en-US">
                <a:latin typeface="Calibri" pitchFamily="34" charset="0"/>
              </a:rPr>
              <a:t>Project moved to two adjacent substations in Yonkers</a:t>
            </a:r>
          </a:p>
          <a:p>
            <a:pPr marL="285750" indent="-285750">
              <a:buFont typeface="Arial" charset="0"/>
              <a:buChar char="•"/>
            </a:pPr>
            <a:r>
              <a:rPr lang="en-US">
                <a:latin typeface="Calibri" pitchFamily="34" charset="0"/>
              </a:rPr>
              <a:t>Cable conductor now sits on site</a:t>
            </a:r>
          </a:p>
          <a:p>
            <a:pPr marL="285750" indent="-285750">
              <a:buFont typeface="Arial" charset="0"/>
              <a:buChar char="•"/>
            </a:pPr>
            <a:r>
              <a:rPr lang="en-US">
                <a:latin typeface="Calibri" pitchFamily="34" charset="0"/>
              </a:rPr>
              <a:t>Future “uncertain”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idx="4294967295"/>
          </p:nvPr>
        </p:nvSpPr>
        <p:spPr>
          <a:xfrm>
            <a:off x="457200" y="0"/>
            <a:ext cx="8229600" cy="1143000"/>
          </a:xfrm>
        </p:spPr>
        <p:txBody>
          <a:bodyPr/>
          <a:lstStyle/>
          <a:p>
            <a:pPr eaLnBrk="1" hangingPunct="1"/>
            <a:r>
              <a:rPr lang="en-US" smtClean="0"/>
              <a:t>DHS “Resilient Electric Grid” (2015)</a:t>
            </a:r>
          </a:p>
        </p:txBody>
      </p:sp>
      <p:sp>
        <p:nvSpPr>
          <p:cNvPr id="3" name="Content Placeholder 2"/>
          <p:cNvSpPr>
            <a:spLocks noGrp="1"/>
          </p:cNvSpPr>
          <p:nvPr>
            <p:ph idx="4294967295"/>
          </p:nvPr>
        </p:nvSpPr>
        <p:spPr>
          <a:xfrm>
            <a:off x="457200" y="1066800"/>
            <a:ext cx="8229600" cy="5410200"/>
          </a:xfrm>
        </p:spPr>
        <p:txBody>
          <a:bodyPr rtlCol="0">
            <a:normAutofit fontScale="77500" lnSpcReduction="20000"/>
          </a:bodyPr>
          <a:lstStyle/>
          <a:p>
            <a:pPr eaLnBrk="1" fontAlgn="auto" hangingPunct="1">
              <a:spcAft>
                <a:spcPts val="0"/>
              </a:spcAft>
              <a:buFont typeface="Arial" pitchFamily="34" charset="0"/>
              <a:buChar char="•"/>
              <a:defRPr/>
            </a:pPr>
            <a:r>
              <a:rPr lang="en-US" dirty="0" smtClean="0"/>
              <a:t>Objective: Protection of the US Grid against:</a:t>
            </a:r>
          </a:p>
          <a:p>
            <a:pPr lvl="1" eaLnBrk="1" fontAlgn="auto" hangingPunct="1">
              <a:spcAft>
                <a:spcPts val="0"/>
              </a:spcAft>
              <a:buFont typeface="Arial" pitchFamily="34" charset="0"/>
              <a:buChar char="–"/>
              <a:defRPr/>
            </a:pPr>
            <a:r>
              <a:rPr lang="en-US" dirty="0" smtClean="0"/>
              <a:t>Natural Disasters</a:t>
            </a:r>
          </a:p>
          <a:p>
            <a:pPr lvl="2" eaLnBrk="1" fontAlgn="auto" hangingPunct="1">
              <a:spcAft>
                <a:spcPts val="0"/>
              </a:spcAft>
              <a:buFont typeface="Arial" pitchFamily="34" charset="0"/>
              <a:buChar char="•"/>
              <a:defRPr/>
            </a:pPr>
            <a:r>
              <a:rPr lang="en-US" i="1" dirty="0" smtClean="0"/>
              <a:t>e.g. “</a:t>
            </a:r>
            <a:r>
              <a:rPr lang="en-US" i="1" dirty="0" err="1" smtClean="0"/>
              <a:t>SuperStorm</a:t>
            </a:r>
            <a:r>
              <a:rPr lang="en-US" i="1" dirty="0" smtClean="0"/>
              <a:t> Sandy”</a:t>
            </a:r>
          </a:p>
          <a:p>
            <a:pPr lvl="1" eaLnBrk="1" fontAlgn="auto" hangingPunct="1">
              <a:spcAft>
                <a:spcPts val="0"/>
              </a:spcAft>
              <a:buFont typeface="Arial" pitchFamily="34" charset="0"/>
              <a:buChar char="–"/>
              <a:defRPr/>
            </a:pPr>
            <a:r>
              <a:rPr lang="en-US" dirty="0" smtClean="0"/>
              <a:t>“Unnatural” Disasters</a:t>
            </a:r>
          </a:p>
          <a:p>
            <a:pPr lvl="2" eaLnBrk="1" fontAlgn="auto" hangingPunct="1">
              <a:spcAft>
                <a:spcPts val="0"/>
              </a:spcAft>
              <a:buFont typeface="Arial" pitchFamily="34" charset="0"/>
              <a:buChar char="•"/>
              <a:defRPr/>
            </a:pPr>
            <a:r>
              <a:rPr lang="en-US" i="1" dirty="0" smtClean="0"/>
              <a:t>1960-70 attacks on California &amp; Oregon substations by the SLA and environmental extremists</a:t>
            </a:r>
          </a:p>
          <a:p>
            <a:pPr lvl="2" eaLnBrk="1" fontAlgn="auto" hangingPunct="1">
              <a:spcAft>
                <a:spcPts val="0"/>
              </a:spcAft>
              <a:buFont typeface="Arial" pitchFamily="34" charset="0"/>
              <a:buChar char="•"/>
              <a:defRPr/>
            </a:pPr>
            <a:r>
              <a:rPr lang="en-US" i="1" dirty="0" smtClean="0"/>
              <a:t>Most recent 2013 attack on PGE Metcalf transmission substation in San Jose</a:t>
            </a:r>
          </a:p>
          <a:p>
            <a:pPr eaLnBrk="1" fontAlgn="auto" hangingPunct="1">
              <a:spcAft>
                <a:spcPts val="0"/>
              </a:spcAft>
              <a:buFont typeface="Arial" pitchFamily="34" charset="0"/>
              <a:buChar char="•"/>
              <a:defRPr/>
            </a:pPr>
            <a:r>
              <a:rPr lang="en-US" dirty="0" smtClean="0"/>
              <a:t>“Due Diligence” Study Underway</a:t>
            </a:r>
          </a:p>
          <a:p>
            <a:pPr lvl="1" eaLnBrk="1" fontAlgn="auto" hangingPunct="1">
              <a:spcAft>
                <a:spcPts val="0"/>
              </a:spcAft>
              <a:buFont typeface="Arial" pitchFamily="34" charset="0"/>
              <a:buChar char="–"/>
              <a:defRPr/>
            </a:pPr>
            <a:r>
              <a:rPr lang="en-US" dirty="0" smtClean="0"/>
              <a:t>Objective:  Assess the risk and readiness of the US (and some international ) HTSC wire, cable, and cryogenic companies to undertake large scale production necessary to implement the REG </a:t>
            </a:r>
          </a:p>
          <a:p>
            <a:pPr lvl="2" eaLnBrk="1" fontAlgn="auto" hangingPunct="1">
              <a:spcAft>
                <a:spcPts val="0"/>
              </a:spcAft>
              <a:buFont typeface="Arial" pitchFamily="34" charset="0"/>
              <a:buChar char="•"/>
              <a:defRPr/>
            </a:pPr>
            <a:r>
              <a:rPr lang="en-US" i="1" dirty="0" smtClean="0"/>
              <a:t>e.g., would Gen I wire be sufficient, or is Gen II really needed, or both?</a:t>
            </a:r>
          </a:p>
          <a:p>
            <a:pPr lvl="1" eaLnBrk="1" fontAlgn="auto" hangingPunct="1">
              <a:spcAft>
                <a:spcPts val="0"/>
              </a:spcAft>
              <a:buFont typeface="Arial" pitchFamily="34" charset="0"/>
              <a:buChar char="–"/>
              <a:defRPr/>
            </a:pPr>
            <a:r>
              <a:rPr lang="en-US" dirty="0" smtClean="0"/>
              <a:t>DHS and EPRI have formed a 7 person team of “experts” to report their recommendations by 4Q15. </a:t>
            </a:r>
          </a:p>
          <a:p>
            <a:pPr lvl="2" eaLnBrk="1" fontAlgn="auto" hangingPunct="1">
              <a:spcAft>
                <a:spcPts val="0"/>
              </a:spcAft>
              <a:buFont typeface="Arial" pitchFamily="34" charset="0"/>
              <a:buChar char="•"/>
              <a:defRPr/>
            </a:pPr>
            <a:r>
              <a:rPr lang="en-US" i="1" dirty="0" smtClean="0"/>
              <a:t>Full Disclosure:  </a:t>
            </a:r>
            <a:r>
              <a:rPr lang="en-US" i="1" dirty="0" smtClean="0">
                <a:solidFill>
                  <a:srgbClr val="FF0000"/>
                </a:solidFill>
              </a:rPr>
              <a:t>I’m a member!</a:t>
            </a:r>
            <a:r>
              <a:rPr lang="en-US" i="1" dirty="0" smtClean="0"/>
              <a:t>  Con </a:t>
            </a:r>
            <a:r>
              <a:rPr lang="en-US" i="1" dirty="0" err="1" smtClean="0"/>
              <a:t>Quidado</a:t>
            </a:r>
            <a:r>
              <a:rPr lang="en-US" i="1"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Grp="1"/>
          </p:cNvSpPr>
          <p:nvPr>
            <p:ph type="title"/>
          </p:nvPr>
        </p:nvSpPr>
        <p:spPr/>
        <p:txBody>
          <a:bodyPr/>
          <a:lstStyle/>
          <a:p>
            <a:r>
              <a:rPr lang="en-US" smtClean="0"/>
              <a:t>Stage 1</a:t>
            </a:r>
          </a:p>
        </p:txBody>
      </p:sp>
      <p:pic>
        <p:nvPicPr>
          <p:cNvPr id="18434" name="Picture 4"/>
          <p:cNvPicPr>
            <a:picLocks noGrp="1" noChangeAspect="1" noChangeArrowheads="1"/>
          </p:cNvPicPr>
          <p:nvPr>
            <p:ph idx="1"/>
          </p:nvPr>
        </p:nvPicPr>
        <p:blipFill>
          <a:blip r:embed="rId2"/>
          <a:srcRect/>
          <a:stretch>
            <a:fillRect/>
          </a:stretch>
        </p:blipFill>
        <p:spPr>
          <a:xfrm>
            <a:off x="304800" y="1447800"/>
            <a:ext cx="8610600" cy="4105275"/>
          </a:xfrm>
        </p:spPr>
      </p:pic>
      <p:sp>
        <p:nvSpPr>
          <p:cNvPr id="18435" name="Text Box 7"/>
          <p:cNvSpPr txBox="1">
            <a:spLocks noChangeArrowheads="1"/>
          </p:cNvSpPr>
          <p:nvPr/>
        </p:nvSpPr>
        <p:spPr bwMode="auto">
          <a:xfrm>
            <a:off x="1447800" y="5805488"/>
            <a:ext cx="6248400" cy="366712"/>
          </a:xfrm>
          <a:prstGeom prst="rect">
            <a:avLst/>
          </a:prstGeom>
          <a:noFill/>
          <a:ln w="9525">
            <a:noFill/>
            <a:miter lim="800000"/>
            <a:headEnd/>
            <a:tailEnd/>
          </a:ln>
        </p:spPr>
        <p:txBody>
          <a:bodyPr>
            <a:spAutoFit/>
          </a:bodyPr>
          <a:lstStyle/>
          <a:p>
            <a:pPr algn="ctr">
              <a:spcBef>
                <a:spcPct val="50000"/>
              </a:spcBef>
            </a:pPr>
            <a:r>
              <a:rPr lang="en-US"/>
              <a:t>40 Tev CoM, 233 km Circumference Ring</a:t>
            </a:r>
          </a:p>
        </p:txBody>
      </p:sp>
      <p:sp>
        <p:nvSpPr>
          <p:cNvPr id="73738" name="AutoShape 10"/>
          <p:cNvSpPr>
            <a:spLocks noChangeArrowheads="1"/>
          </p:cNvSpPr>
          <p:nvPr/>
        </p:nvSpPr>
        <p:spPr bwMode="auto">
          <a:xfrm>
            <a:off x="6477000" y="533400"/>
            <a:ext cx="1981200" cy="762000"/>
          </a:xfrm>
          <a:prstGeom prst="wedgeRoundRectCallout">
            <a:avLst>
              <a:gd name="adj1" fmla="val -14264"/>
              <a:gd name="adj2" fmla="val 177917"/>
              <a:gd name="adj3" fmla="val 16667"/>
            </a:avLst>
          </a:prstGeom>
          <a:solidFill>
            <a:srgbClr val="FF99CC"/>
          </a:solidFill>
          <a:ln w="9525">
            <a:solidFill>
              <a:schemeClr val="tx1"/>
            </a:solidFill>
            <a:miter lim="800000"/>
            <a:headEnd/>
            <a:tailEnd/>
          </a:ln>
        </p:spPr>
        <p:txBody>
          <a:bodyPr/>
          <a:lstStyle/>
          <a:p>
            <a:pPr algn="ctr"/>
            <a:r>
              <a:rPr lang="en-US"/>
              <a:t>Replace with HTSC?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8"/>
                                        </p:tgtEl>
                                        <p:attrNameLst>
                                          <p:attrName>style.visibility</p:attrName>
                                        </p:attrNameLst>
                                      </p:cBhvr>
                                      <p:to>
                                        <p:strVal val="visible"/>
                                      </p:to>
                                    </p:set>
                                    <p:anim calcmode="lin" valueType="num">
                                      <p:cBhvr additive="base">
                                        <p:cTn id="7" dur="500" fill="hold"/>
                                        <p:tgtEl>
                                          <p:spTgt spid="73738"/>
                                        </p:tgtEl>
                                        <p:attrNameLst>
                                          <p:attrName>ppt_x</p:attrName>
                                        </p:attrNameLst>
                                      </p:cBhvr>
                                      <p:tavLst>
                                        <p:tav tm="0">
                                          <p:val>
                                            <p:strVal val="#ppt_x"/>
                                          </p:val>
                                        </p:tav>
                                        <p:tav tm="100000">
                                          <p:val>
                                            <p:strVal val="#ppt_x"/>
                                          </p:val>
                                        </p:tav>
                                      </p:tavLst>
                                    </p:anim>
                                    <p:anim calcmode="lin" valueType="num">
                                      <p:cBhvr additive="base">
                                        <p:cTn id="8" dur="500" fill="hold"/>
                                        <p:tgtEl>
                                          <p:spTgt spid="737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rtlCol="0">
            <a:normAutofit fontScale="90000"/>
          </a:bodyPr>
          <a:lstStyle/>
          <a:p>
            <a:pPr eaLnBrk="1" fontAlgn="auto" hangingPunct="1">
              <a:spcAft>
                <a:spcPts val="0"/>
              </a:spcAft>
              <a:defRPr/>
            </a:pPr>
            <a:r>
              <a:rPr lang="en-US" dirty="0" smtClean="0"/>
              <a:t>“Dual Use” of Energy Transport Corridors</a:t>
            </a:r>
            <a:br>
              <a:rPr lang="en-US" dirty="0" smtClean="0"/>
            </a:br>
            <a:r>
              <a:rPr lang="en-US" sz="3100" i="1" dirty="0" smtClean="0"/>
              <a:t>Electricity Generation by Primary Fuel Source (2011-12)</a:t>
            </a:r>
            <a:endParaRPr lang="en-US" sz="4000" dirty="0"/>
          </a:p>
        </p:txBody>
      </p:sp>
      <p:pic>
        <p:nvPicPr>
          <p:cNvPr id="56322" name="Picture 2"/>
          <p:cNvPicPr>
            <a:picLocks noChangeAspect="1" noChangeArrowheads="1"/>
          </p:cNvPicPr>
          <p:nvPr/>
        </p:nvPicPr>
        <p:blipFill>
          <a:blip r:embed="rId2"/>
          <a:srcRect/>
          <a:stretch>
            <a:fillRect/>
          </a:stretch>
        </p:blipFill>
        <p:spPr bwMode="auto">
          <a:xfrm>
            <a:off x="3228975" y="914400"/>
            <a:ext cx="3933825" cy="3551238"/>
          </a:xfrm>
          <a:prstGeom prst="rect">
            <a:avLst/>
          </a:prstGeom>
          <a:noFill/>
          <a:ln w="9525">
            <a:noFill/>
            <a:miter lim="800000"/>
            <a:headEnd/>
            <a:tailEnd/>
          </a:ln>
        </p:spPr>
      </p:pic>
      <p:pic>
        <p:nvPicPr>
          <p:cNvPr id="56323" name="Picture 3"/>
          <p:cNvPicPr>
            <a:picLocks noChangeAspect="1" noChangeArrowheads="1"/>
          </p:cNvPicPr>
          <p:nvPr/>
        </p:nvPicPr>
        <p:blipFill>
          <a:blip r:embed="rId3"/>
          <a:srcRect/>
          <a:stretch>
            <a:fillRect/>
          </a:stretch>
        </p:blipFill>
        <p:spPr bwMode="auto">
          <a:xfrm>
            <a:off x="3228975" y="3722688"/>
            <a:ext cx="3933825" cy="3516312"/>
          </a:xfrm>
          <a:prstGeom prst="rect">
            <a:avLst/>
          </a:prstGeom>
          <a:noFill/>
          <a:ln w="9525">
            <a:noFill/>
            <a:miter lim="800000"/>
            <a:headEnd/>
            <a:tailEnd/>
          </a:ln>
        </p:spPr>
      </p:pic>
      <p:sp>
        <p:nvSpPr>
          <p:cNvPr id="56324" name="TextBox 6"/>
          <p:cNvSpPr txBox="1">
            <a:spLocks noChangeArrowheads="1"/>
          </p:cNvSpPr>
          <p:nvPr/>
        </p:nvSpPr>
        <p:spPr bwMode="auto">
          <a:xfrm>
            <a:off x="7086600" y="5130800"/>
            <a:ext cx="1600200" cy="584200"/>
          </a:xfrm>
          <a:prstGeom prst="rect">
            <a:avLst/>
          </a:prstGeom>
          <a:noFill/>
          <a:ln w="9525">
            <a:noFill/>
            <a:miter lim="800000"/>
            <a:headEnd/>
            <a:tailEnd/>
          </a:ln>
        </p:spPr>
        <p:txBody>
          <a:bodyPr>
            <a:spAutoFit/>
          </a:bodyPr>
          <a:lstStyle/>
          <a:p>
            <a:pPr algn="ctr"/>
            <a:r>
              <a:rPr lang="en-US" sz="3200" b="1" u="sng">
                <a:latin typeface="Calibri" pitchFamily="34" charset="0"/>
              </a:rPr>
              <a:t>Europe</a:t>
            </a:r>
          </a:p>
        </p:txBody>
      </p:sp>
      <p:sp>
        <p:nvSpPr>
          <p:cNvPr id="56325" name="TextBox 7"/>
          <p:cNvSpPr txBox="1">
            <a:spLocks noChangeArrowheads="1"/>
          </p:cNvSpPr>
          <p:nvPr/>
        </p:nvSpPr>
        <p:spPr bwMode="auto">
          <a:xfrm>
            <a:off x="7086600" y="2133600"/>
            <a:ext cx="1600200" cy="584200"/>
          </a:xfrm>
          <a:prstGeom prst="rect">
            <a:avLst/>
          </a:prstGeom>
          <a:noFill/>
          <a:ln w="9525">
            <a:noFill/>
            <a:miter lim="800000"/>
            <a:headEnd/>
            <a:tailEnd/>
          </a:ln>
        </p:spPr>
        <p:txBody>
          <a:bodyPr>
            <a:spAutoFit/>
          </a:bodyPr>
          <a:lstStyle/>
          <a:p>
            <a:pPr algn="ctr"/>
            <a:r>
              <a:rPr lang="en-US" sz="3200" b="1" u="sng">
                <a:latin typeface="Calibri" pitchFamily="34" charset="0"/>
              </a:rPr>
              <a:t>USA</a:t>
            </a:r>
          </a:p>
        </p:txBody>
      </p:sp>
      <p:sp>
        <p:nvSpPr>
          <p:cNvPr id="9" name="Cloud Callout 8"/>
          <p:cNvSpPr/>
          <p:nvPr/>
        </p:nvSpPr>
        <p:spPr>
          <a:xfrm>
            <a:off x="457200" y="2690813"/>
            <a:ext cx="2286000" cy="2197100"/>
          </a:xfrm>
          <a:prstGeom prst="cloudCallout">
            <a:avLst>
              <a:gd name="adj1" fmla="val 105254"/>
              <a:gd name="adj2" fmla="val -2722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rgbClr val="FF0000"/>
                </a:solidFill>
              </a:rPr>
              <a:t>Wow!</a:t>
            </a:r>
          </a:p>
        </p:txBody>
      </p:sp>
      <p:sp>
        <p:nvSpPr>
          <p:cNvPr id="4" name="Lightning Bolt 3"/>
          <p:cNvSpPr/>
          <p:nvPr/>
        </p:nvSpPr>
        <p:spPr>
          <a:xfrm>
            <a:off x="2209800" y="4648200"/>
            <a:ext cx="1524000" cy="106680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0"/>
            <a:ext cx="8229600" cy="1143000"/>
          </a:xfrm>
        </p:spPr>
        <p:txBody>
          <a:bodyPr/>
          <a:lstStyle/>
          <a:p>
            <a:pPr eaLnBrk="1" hangingPunct="1"/>
            <a:r>
              <a:rPr lang="en-US" smtClean="0"/>
              <a:t>The “Dual Use” Concept Embodied</a:t>
            </a:r>
          </a:p>
        </p:txBody>
      </p:sp>
      <p:pic>
        <p:nvPicPr>
          <p:cNvPr id="5" name="Picture 3"/>
          <p:cNvPicPr>
            <a:picLocks noChangeAspect="1" noChangeArrowheads="1"/>
          </p:cNvPicPr>
          <p:nvPr/>
        </p:nvPicPr>
        <p:blipFill>
          <a:blip r:embed="rId2"/>
          <a:srcRect/>
          <a:stretch>
            <a:fillRect/>
          </a:stretch>
        </p:blipFill>
        <p:spPr bwMode="auto">
          <a:xfrm>
            <a:off x="5486400" y="3716338"/>
            <a:ext cx="3657600" cy="2151062"/>
          </a:xfrm>
          <a:prstGeom prst="rect">
            <a:avLst/>
          </a:prstGeom>
          <a:noFill/>
          <a:ln w="9525">
            <a:noFill/>
            <a:miter lim="800000"/>
            <a:headEnd/>
            <a:tailEnd/>
          </a:ln>
        </p:spPr>
      </p:pic>
      <p:pic>
        <p:nvPicPr>
          <p:cNvPr id="6" name="Picture 2"/>
          <p:cNvPicPr>
            <a:picLocks noChangeAspect="1" noChangeArrowheads="1"/>
          </p:cNvPicPr>
          <p:nvPr/>
        </p:nvPicPr>
        <p:blipFill>
          <a:blip r:embed="rId3"/>
          <a:srcRect/>
          <a:stretch>
            <a:fillRect/>
          </a:stretch>
        </p:blipFill>
        <p:spPr bwMode="auto">
          <a:xfrm>
            <a:off x="152400" y="3716338"/>
            <a:ext cx="2667000" cy="1989137"/>
          </a:xfrm>
          <a:prstGeom prst="rect">
            <a:avLst/>
          </a:prstGeom>
          <a:noFill/>
          <a:ln w="9525">
            <a:noFill/>
            <a:miter lim="800000"/>
            <a:headEnd/>
            <a:tailEnd/>
          </a:ln>
        </p:spPr>
      </p:pic>
      <p:pic>
        <p:nvPicPr>
          <p:cNvPr id="7" name="Picture 3"/>
          <p:cNvPicPr>
            <a:picLocks noChangeAspect="1" noChangeArrowheads="1"/>
          </p:cNvPicPr>
          <p:nvPr/>
        </p:nvPicPr>
        <p:blipFill>
          <a:blip r:embed="rId4">
            <a:extLst/>
          </a:blip>
          <a:srcRect/>
          <a:stretch>
            <a:fillRect/>
          </a:stretch>
        </p:blipFill>
        <p:spPr bwMode="auto">
          <a:xfrm>
            <a:off x="3076516" y="3869435"/>
            <a:ext cx="2412241" cy="1870603"/>
          </a:xfrm>
          <a:prstGeom prst="rect">
            <a:avLst/>
          </a:prstGeom>
          <a:noFill/>
          <a:ln>
            <a:noFill/>
          </a:ln>
          <a:scene3d>
            <a:camera prst="orthographicFront">
              <a:rot lat="0" lon="0" rev="16200000"/>
            </a:camera>
            <a:lightRig rig="threePt" dir="t"/>
          </a:scene3d>
          <a:extLst/>
        </p:spPr>
      </p:pic>
      <p:sp>
        <p:nvSpPr>
          <p:cNvPr id="8" name="TextBox 7"/>
          <p:cNvSpPr txBox="1"/>
          <p:nvPr/>
        </p:nvSpPr>
        <p:spPr>
          <a:xfrm>
            <a:off x="609600" y="1143000"/>
            <a:ext cx="8077200" cy="2554288"/>
          </a:xfrm>
          <a:prstGeom prst="rect">
            <a:avLst/>
          </a:prstGeom>
          <a:noFill/>
        </p:spPr>
        <p:txBody>
          <a:bodyPr>
            <a:spAutoFit/>
          </a:bodyPr>
          <a:lstStyle/>
          <a:p>
            <a:pPr marL="285750" indent="-285750" fontAlgn="auto">
              <a:spcBef>
                <a:spcPts val="0"/>
              </a:spcBef>
              <a:spcAft>
                <a:spcPts val="0"/>
              </a:spcAft>
              <a:buFont typeface="Arial" panose="020B0604020202020204" pitchFamily="34" charset="0"/>
              <a:buChar char="•"/>
              <a:defRPr/>
            </a:pPr>
            <a:r>
              <a:rPr lang="en-US" sz="2000" kern="0" dirty="0">
                <a:solidFill>
                  <a:prstClr val="black"/>
                </a:solidFill>
                <a:latin typeface="+mn-lt"/>
                <a:cs typeface="+mn-cs"/>
              </a:rPr>
              <a:t>Almost all NG used for electricity generation is “combusted” at a “local” delivery point using modern, efficient, combined cycle gas turbine (CCGT) technology.</a:t>
            </a:r>
          </a:p>
          <a:p>
            <a:pPr marL="285750" indent="-285750" fontAlgn="auto">
              <a:spcBef>
                <a:spcPts val="0"/>
              </a:spcBef>
              <a:spcAft>
                <a:spcPts val="0"/>
              </a:spcAft>
              <a:buFont typeface="Arial" panose="020B0604020202020204" pitchFamily="34" charset="0"/>
              <a:buChar char="•"/>
              <a:defRPr/>
            </a:pPr>
            <a:r>
              <a:rPr lang="en-US" sz="2000" kern="0" dirty="0">
                <a:solidFill>
                  <a:prstClr val="black"/>
                </a:solidFill>
                <a:latin typeface="+mn-lt"/>
                <a:cs typeface="+mn-cs"/>
              </a:rPr>
              <a:t>Why not “combust” that gas portion so-used at the “well-head” instead and deliver the “electrons” over a low-loss HTSC dc cable?   As well as reducing volume...and...frictional loss due to NG transported by pipeline.</a:t>
            </a:r>
          </a:p>
          <a:p>
            <a:pPr marL="342900" indent="-342900" fontAlgn="auto">
              <a:spcBef>
                <a:spcPts val="0"/>
              </a:spcBef>
              <a:spcAft>
                <a:spcPts val="0"/>
              </a:spcAft>
              <a:buFont typeface="Arial" panose="020B0604020202020204" pitchFamily="34" charset="0"/>
              <a:buChar char="•"/>
              <a:defRPr/>
            </a:pPr>
            <a:r>
              <a:rPr lang="en-US" sz="2000" kern="0" dirty="0">
                <a:solidFill>
                  <a:prstClr val="black"/>
                </a:solidFill>
                <a:latin typeface="+mn-lt"/>
                <a:cs typeface="+mn-cs"/>
              </a:rPr>
              <a:t>...and...consider “recycling” well-head generated CO</a:t>
            </a:r>
            <a:r>
              <a:rPr lang="en-US" sz="2000" kern="0" baseline="-25000" dirty="0">
                <a:solidFill>
                  <a:prstClr val="black"/>
                </a:solidFill>
                <a:latin typeface="+mn-lt"/>
                <a:cs typeface="+mn-cs"/>
              </a:rPr>
              <a:t>2 </a:t>
            </a:r>
            <a:r>
              <a:rPr lang="en-US" sz="2000" kern="0" dirty="0">
                <a:solidFill>
                  <a:prstClr val="black"/>
                </a:solidFill>
                <a:latin typeface="+mn-lt"/>
                <a:cs typeface="+mn-cs"/>
              </a:rPr>
              <a:t>emissions into alcohols...and “pipe” those down the same ROW!</a:t>
            </a:r>
          </a:p>
        </p:txBody>
      </p:sp>
      <p:sp>
        <p:nvSpPr>
          <p:cNvPr id="4" name="TextBox 3"/>
          <p:cNvSpPr txBox="1">
            <a:spLocks noChangeArrowheads="1"/>
          </p:cNvSpPr>
          <p:nvPr/>
        </p:nvSpPr>
        <p:spPr bwMode="auto">
          <a:xfrm>
            <a:off x="228600" y="5943600"/>
            <a:ext cx="8839200" cy="923925"/>
          </a:xfrm>
          <a:prstGeom prst="rect">
            <a:avLst/>
          </a:prstGeom>
          <a:noFill/>
          <a:ln w="9525">
            <a:noFill/>
            <a:miter lim="800000"/>
            <a:headEnd/>
            <a:tailEnd/>
          </a:ln>
        </p:spPr>
        <p:txBody>
          <a:bodyPr>
            <a:spAutoFit/>
          </a:bodyPr>
          <a:lstStyle/>
          <a:p>
            <a:r>
              <a:rPr lang="en-US" i="1">
                <a:solidFill>
                  <a:srgbClr val="FF0000"/>
                </a:solidFill>
                <a:latin typeface="Calibri" pitchFamily="34" charset="0"/>
              </a:rPr>
              <a:t>The ROW Dual Use concept has been documented in several peer reviewed journals as well as member magazines of the APS, IOP, IEEE, and Nature...contact the author/speaker for a linkable anthology.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C:\Users\PAULMI~1\AppData\Local\Temp\scl1.PNG"/>
          <p:cNvPicPr>
            <a:picLocks noChangeAspect="1" noChangeArrowheads="1"/>
          </p:cNvPicPr>
          <p:nvPr/>
        </p:nvPicPr>
        <p:blipFill>
          <a:blip r:embed="rId2"/>
          <a:srcRect/>
          <a:stretch>
            <a:fillRect/>
          </a:stretch>
        </p:blipFill>
        <p:spPr bwMode="auto">
          <a:xfrm>
            <a:off x="63500" y="1295400"/>
            <a:ext cx="6794500" cy="5021263"/>
          </a:xfrm>
          <a:prstGeom prst="rect">
            <a:avLst/>
          </a:prstGeom>
          <a:noFill/>
          <a:ln w="9525">
            <a:noFill/>
            <a:miter lim="800000"/>
            <a:headEnd/>
            <a:tailEnd/>
          </a:ln>
        </p:spPr>
      </p:pic>
      <p:grpSp>
        <p:nvGrpSpPr>
          <p:cNvPr id="3" name="Group 2"/>
          <p:cNvGrpSpPr>
            <a:grpSpLocks/>
          </p:cNvGrpSpPr>
          <p:nvPr/>
        </p:nvGrpSpPr>
        <p:grpSpPr bwMode="auto">
          <a:xfrm>
            <a:off x="2438400" y="381000"/>
            <a:ext cx="6354763" cy="3103563"/>
            <a:chOff x="2438400" y="381001"/>
            <a:chExt cx="6354446" cy="3104344"/>
          </a:xfrm>
        </p:grpSpPr>
        <p:pic>
          <p:nvPicPr>
            <p:cNvPr id="58376" name="Picture 4" descr="C:\Users\PAULMI~1\AppData\Local\Temp\scl2.PNG"/>
            <p:cNvPicPr>
              <a:picLocks noChangeAspect="1" noChangeArrowheads="1"/>
            </p:cNvPicPr>
            <p:nvPr/>
          </p:nvPicPr>
          <p:blipFill>
            <a:blip r:embed="rId3"/>
            <a:srcRect/>
            <a:stretch>
              <a:fillRect/>
            </a:stretch>
          </p:blipFill>
          <p:spPr bwMode="auto">
            <a:xfrm>
              <a:off x="6720877" y="381001"/>
              <a:ext cx="2071969" cy="3104344"/>
            </a:xfrm>
            <a:prstGeom prst="rect">
              <a:avLst/>
            </a:prstGeom>
            <a:noFill/>
            <a:ln w="9525">
              <a:noFill/>
              <a:miter lim="800000"/>
              <a:headEnd/>
              <a:tailEnd/>
            </a:ln>
          </p:spPr>
        </p:pic>
        <p:sp>
          <p:nvSpPr>
            <p:cNvPr id="2" name="Oval 1"/>
            <p:cNvSpPr/>
            <p:nvPr/>
          </p:nvSpPr>
          <p:spPr>
            <a:xfrm>
              <a:off x="2438400" y="2667576"/>
              <a:ext cx="152392" cy="152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7194313" y="685878"/>
              <a:ext cx="152392" cy="152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p:cNvCxnSpPr>
              <a:endCxn id="2" idx="6"/>
            </p:cNvCxnSpPr>
            <p:nvPr/>
          </p:nvCxnSpPr>
          <p:spPr>
            <a:xfrm flipH="1">
              <a:off x="2590792" y="838316"/>
              <a:ext cx="4679717" cy="1905479"/>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8371" name="Title 4"/>
          <p:cNvSpPr>
            <a:spLocks noGrp="1"/>
          </p:cNvSpPr>
          <p:nvPr>
            <p:ph type="title"/>
          </p:nvPr>
        </p:nvSpPr>
        <p:spPr>
          <a:xfrm>
            <a:off x="152400" y="339725"/>
            <a:ext cx="6248400" cy="498475"/>
          </a:xfrm>
        </p:spPr>
        <p:txBody>
          <a:bodyPr/>
          <a:lstStyle/>
          <a:p>
            <a:pPr eaLnBrk="1" hangingPunct="1"/>
            <a:r>
              <a:rPr lang="en-US" sz="2400" b="1" smtClean="0"/>
              <a:t>Opportunities to Exploit the Keystone XL Pipeline ROW for the Dual Transport of Chemical and Electrical Energy</a:t>
            </a:r>
          </a:p>
        </p:txBody>
      </p:sp>
      <p:grpSp>
        <p:nvGrpSpPr>
          <p:cNvPr id="8" name="Group 7"/>
          <p:cNvGrpSpPr>
            <a:grpSpLocks/>
          </p:cNvGrpSpPr>
          <p:nvPr/>
        </p:nvGrpSpPr>
        <p:grpSpPr bwMode="auto">
          <a:xfrm>
            <a:off x="7086600" y="3581400"/>
            <a:ext cx="1876425" cy="3157538"/>
            <a:chOff x="4800600" y="576072"/>
            <a:chExt cx="1876425" cy="3157811"/>
          </a:xfrm>
        </p:grpSpPr>
        <p:pic>
          <p:nvPicPr>
            <p:cNvPr id="58373" name="Picture 6" descr="C:\Users\PAULMI~1\AppData\Local\Temp\scl3.jpg"/>
            <p:cNvPicPr>
              <a:picLocks noChangeAspect="1" noChangeArrowheads="1"/>
            </p:cNvPicPr>
            <p:nvPr/>
          </p:nvPicPr>
          <p:blipFill>
            <a:blip r:embed="rId4"/>
            <a:srcRect/>
            <a:stretch>
              <a:fillRect/>
            </a:stretch>
          </p:blipFill>
          <p:spPr bwMode="auto">
            <a:xfrm>
              <a:off x="4800600" y="943737"/>
              <a:ext cx="1876425" cy="1857375"/>
            </a:xfrm>
            <a:prstGeom prst="rect">
              <a:avLst/>
            </a:prstGeom>
            <a:noFill/>
            <a:ln w="9525">
              <a:noFill/>
              <a:miter lim="800000"/>
              <a:headEnd/>
              <a:tailEnd/>
            </a:ln>
          </p:spPr>
        </p:pic>
        <p:sp>
          <p:nvSpPr>
            <p:cNvPr id="58374" name="TextBox 9"/>
            <p:cNvSpPr txBox="1">
              <a:spLocks noChangeArrowheads="1"/>
            </p:cNvSpPr>
            <p:nvPr/>
          </p:nvSpPr>
          <p:spPr bwMode="auto">
            <a:xfrm>
              <a:off x="5153025" y="576072"/>
              <a:ext cx="1143000" cy="338554"/>
            </a:xfrm>
            <a:prstGeom prst="rect">
              <a:avLst/>
            </a:prstGeom>
            <a:noFill/>
            <a:ln w="9525">
              <a:noFill/>
              <a:miter lim="800000"/>
              <a:headEnd/>
              <a:tailEnd/>
            </a:ln>
          </p:spPr>
          <p:txBody>
            <a:bodyPr>
              <a:spAutoFit/>
            </a:bodyPr>
            <a:lstStyle/>
            <a:p>
              <a:pPr algn="ctr"/>
              <a:r>
                <a:rPr lang="en-US" sz="1600">
                  <a:solidFill>
                    <a:srgbClr val="FF0000"/>
                  </a:solidFill>
                  <a:latin typeface="Calibri" pitchFamily="34" charset="0"/>
                </a:rPr>
                <a:t>Smart Grid</a:t>
              </a:r>
            </a:p>
          </p:txBody>
        </p:sp>
        <p:sp>
          <p:nvSpPr>
            <p:cNvPr id="58375" name="TextBox 10"/>
            <p:cNvSpPr txBox="1">
              <a:spLocks noChangeArrowheads="1"/>
            </p:cNvSpPr>
            <p:nvPr/>
          </p:nvSpPr>
          <p:spPr bwMode="auto">
            <a:xfrm>
              <a:off x="4910137" y="2779776"/>
              <a:ext cx="1766888" cy="954107"/>
            </a:xfrm>
            <a:prstGeom prst="rect">
              <a:avLst/>
            </a:prstGeom>
            <a:noFill/>
            <a:ln w="9525">
              <a:noFill/>
              <a:miter lim="800000"/>
              <a:headEnd/>
              <a:tailEnd/>
            </a:ln>
          </p:spPr>
          <p:txBody>
            <a:bodyPr>
              <a:spAutoFit/>
            </a:bodyPr>
            <a:lstStyle/>
            <a:p>
              <a:pPr algn="ctr"/>
              <a:r>
                <a:rPr lang="en-US" sz="1400">
                  <a:solidFill>
                    <a:srgbClr val="0070C0"/>
                  </a:solidFill>
                  <a:latin typeface="Calibri" pitchFamily="34" charset="0"/>
                </a:rPr>
                <a:t>Fraternal Twins</a:t>
              </a:r>
            </a:p>
            <a:p>
              <a:pPr algn="ctr"/>
              <a:r>
                <a:rPr lang="en-US" sz="1400">
                  <a:solidFill>
                    <a:srgbClr val="000000"/>
                  </a:solidFill>
                  <a:latin typeface="Calibri" pitchFamily="34" charset="0"/>
                </a:rPr>
                <a:t>2013 P. M. Grant’s Editorial in Smart Grid News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a:srcRect/>
          <a:stretch>
            <a:fillRect/>
          </a:stretch>
        </p:blipFill>
        <p:spPr bwMode="auto">
          <a:xfrm>
            <a:off x="304800" y="1857375"/>
            <a:ext cx="6858000" cy="4848225"/>
          </a:xfrm>
          <a:prstGeom prst="rect">
            <a:avLst/>
          </a:prstGeom>
          <a:noFill/>
          <a:ln w="9525">
            <a:noFill/>
            <a:miter lim="800000"/>
            <a:headEnd/>
            <a:tailEnd/>
          </a:ln>
        </p:spPr>
      </p:pic>
      <p:cxnSp>
        <p:nvCxnSpPr>
          <p:cNvPr id="59394" name="Straight Connector 4"/>
          <p:cNvCxnSpPr>
            <a:cxnSpLocks noChangeShapeType="1"/>
          </p:cNvCxnSpPr>
          <p:nvPr/>
        </p:nvCxnSpPr>
        <p:spPr bwMode="auto">
          <a:xfrm flipH="1" flipV="1">
            <a:off x="1452563" y="3970338"/>
            <a:ext cx="1562100" cy="558800"/>
          </a:xfrm>
          <a:prstGeom prst="line">
            <a:avLst/>
          </a:prstGeom>
          <a:noFill/>
          <a:ln w="25400" algn="ctr">
            <a:solidFill>
              <a:srgbClr val="00B050"/>
            </a:solidFill>
            <a:round/>
            <a:headEnd/>
            <a:tailEnd/>
          </a:ln>
        </p:spPr>
      </p:cxnSp>
      <p:sp>
        <p:nvSpPr>
          <p:cNvPr id="59395" name="TextBox 1"/>
          <p:cNvSpPr txBox="1">
            <a:spLocks noChangeArrowheads="1"/>
          </p:cNvSpPr>
          <p:nvPr/>
        </p:nvSpPr>
        <p:spPr bwMode="auto">
          <a:xfrm>
            <a:off x="1371600" y="4081463"/>
            <a:ext cx="1676400" cy="261937"/>
          </a:xfrm>
          <a:prstGeom prst="rect">
            <a:avLst/>
          </a:prstGeom>
          <a:noFill/>
          <a:ln w="9525">
            <a:noFill/>
            <a:miter lim="800000"/>
            <a:headEnd/>
            <a:tailEnd/>
          </a:ln>
        </p:spPr>
        <p:txBody>
          <a:bodyPr>
            <a:spAutoFit/>
          </a:bodyPr>
          <a:lstStyle/>
          <a:p>
            <a:pPr algn="ctr"/>
            <a:r>
              <a:rPr lang="en-US" sz="1100" b="1">
                <a:solidFill>
                  <a:srgbClr val="000000"/>
                </a:solidFill>
                <a:latin typeface="Calibri" pitchFamily="34" charset="0"/>
              </a:rPr>
              <a:t>o Wroclaw</a:t>
            </a:r>
          </a:p>
        </p:txBody>
      </p:sp>
      <p:sp>
        <p:nvSpPr>
          <p:cNvPr id="59396" name="Rectangle 6"/>
          <p:cNvSpPr>
            <a:spLocks noChangeArrowheads="1"/>
          </p:cNvSpPr>
          <p:nvPr/>
        </p:nvSpPr>
        <p:spPr bwMode="auto">
          <a:xfrm>
            <a:off x="103188" y="533400"/>
            <a:ext cx="9040812" cy="1323975"/>
          </a:xfrm>
          <a:prstGeom prst="rect">
            <a:avLst/>
          </a:prstGeom>
          <a:noFill/>
          <a:ln w="9525">
            <a:noFill/>
            <a:miter lim="800000"/>
            <a:headEnd/>
            <a:tailEnd/>
          </a:ln>
        </p:spPr>
        <p:txBody>
          <a:bodyPr>
            <a:spAutoFit/>
          </a:bodyPr>
          <a:lstStyle/>
          <a:p>
            <a:r>
              <a:rPr lang="en-US" sz="2000" b="1">
                <a:solidFill>
                  <a:srgbClr val="000000"/>
                </a:solidFill>
                <a:latin typeface="Calibri" pitchFamily="34" charset="0"/>
              </a:rPr>
              <a:t>The Wola Obszańska (</a:t>
            </a:r>
            <a:r>
              <a:rPr lang="en-US" sz="2000" b="1" u="sng">
                <a:solidFill>
                  <a:srgbClr val="000000"/>
                </a:solidFill>
                <a:latin typeface="Calibri" pitchFamily="34" charset="0"/>
              </a:rPr>
              <a:t>Lublin</a:t>
            </a:r>
            <a:r>
              <a:rPr lang="en-US" sz="2000" b="1">
                <a:solidFill>
                  <a:srgbClr val="000000"/>
                </a:solidFill>
                <a:latin typeface="Calibri" pitchFamily="34" charset="0"/>
              </a:rPr>
              <a:t>) gas field in Poland/Ukraine was discovered in 1989. It began production in 1992 and produces natural gas. The total proven reserves of the Wola Obszańska gas field are around 37 billion cubic feet (1×10</a:t>
            </a:r>
            <a:r>
              <a:rPr lang="en-US" sz="2000" b="1" baseline="30000">
                <a:solidFill>
                  <a:srgbClr val="000000"/>
                </a:solidFill>
                <a:latin typeface="Calibri" pitchFamily="34" charset="0"/>
              </a:rPr>
              <a:t>9</a:t>
            </a:r>
            <a:r>
              <a:rPr lang="en-US" sz="2000" b="1">
                <a:solidFill>
                  <a:srgbClr val="000000"/>
                </a:solidFill>
                <a:latin typeface="Calibri" pitchFamily="34" charset="0"/>
              </a:rPr>
              <a:t>m³).  “Dual-Pipe” to Berlin?</a:t>
            </a:r>
          </a:p>
        </p:txBody>
      </p:sp>
      <p:cxnSp>
        <p:nvCxnSpPr>
          <p:cNvPr id="59397" name="Straight Arrow Connector 8"/>
          <p:cNvCxnSpPr>
            <a:cxnSpLocks noChangeShapeType="1"/>
          </p:cNvCxnSpPr>
          <p:nvPr/>
        </p:nvCxnSpPr>
        <p:spPr bwMode="auto">
          <a:xfrm flipH="1">
            <a:off x="3276600" y="1633538"/>
            <a:ext cx="3581400" cy="2895600"/>
          </a:xfrm>
          <a:prstGeom prst="straightConnector1">
            <a:avLst/>
          </a:prstGeom>
          <a:noFill/>
          <a:ln w="25400" algn="ctr">
            <a:solidFill>
              <a:schemeClr val="tx1"/>
            </a:solidFill>
            <a:round/>
            <a:headEnd/>
            <a:tailEnd type="stealth" w="med" len="med"/>
          </a:ln>
        </p:spPr>
      </p:cxnSp>
      <p:sp>
        <p:nvSpPr>
          <p:cNvPr id="59398" name="TextBox 9"/>
          <p:cNvSpPr txBox="1">
            <a:spLocks noChangeArrowheads="1"/>
          </p:cNvSpPr>
          <p:nvPr/>
        </p:nvSpPr>
        <p:spPr bwMode="auto">
          <a:xfrm>
            <a:off x="2133600" y="0"/>
            <a:ext cx="4876800" cy="584200"/>
          </a:xfrm>
          <a:prstGeom prst="rect">
            <a:avLst/>
          </a:prstGeom>
          <a:noFill/>
          <a:ln w="9525">
            <a:noFill/>
            <a:miter lim="800000"/>
            <a:headEnd/>
            <a:tailEnd/>
          </a:ln>
        </p:spPr>
        <p:txBody>
          <a:bodyPr>
            <a:spAutoFit/>
          </a:bodyPr>
          <a:lstStyle/>
          <a:p>
            <a:pPr algn="ctr"/>
            <a:r>
              <a:rPr lang="en-US" sz="3200" b="1">
                <a:solidFill>
                  <a:srgbClr val="000000"/>
                </a:solidFill>
                <a:latin typeface="Calibri" pitchFamily="34" charset="0"/>
              </a:rPr>
              <a:t>One European Scenario</a:t>
            </a:r>
          </a:p>
        </p:txBody>
      </p:sp>
      <p:pic>
        <p:nvPicPr>
          <p:cNvPr id="59399" name="Picture 5"/>
          <p:cNvPicPr>
            <a:picLocks noChangeAspect="1" noChangeArrowheads="1"/>
          </p:cNvPicPr>
          <p:nvPr/>
        </p:nvPicPr>
        <p:blipFill>
          <a:blip r:embed="rId3"/>
          <a:srcRect/>
          <a:stretch>
            <a:fillRect/>
          </a:stretch>
        </p:blipFill>
        <p:spPr bwMode="auto">
          <a:xfrm>
            <a:off x="7248525" y="2743200"/>
            <a:ext cx="1743075" cy="1143000"/>
          </a:xfrm>
          <a:prstGeom prst="rect">
            <a:avLst/>
          </a:prstGeom>
          <a:noFill/>
          <a:ln w="9525">
            <a:solidFill>
              <a:srgbClr val="000000"/>
            </a:solidFill>
            <a:miter lim="800000"/>
            <a:headEnd/>
            <a:tailEnd/>
          </a:ln>
        </p:spPr>
      </p:pic>
      <p:pic>
        <p:nvPicPr>
          <p:cNvPr id="59400" name="Picture 2" descr="Image of National Flag"/>
          <p:cNvPicPr>
            <a:picLocks noChangeAspect="1" noChangeArrowheads="1"/>
          </p:cNvPicPr>
          <p:nvPr/>
        </p:nvPicPr>
        <p:blipFill>
          <a:blip r:embed="rId4"/>
          <a:srcRect/>
          <a:stretch>
            <a:fillRect/>
          </a:stretch>
        </p:blipFill>
        <p:spPr bwMode="auto">
          <a:xfrm>
            <a:off x="7239000" y="4616450"/>
            <a:ext cx="1752600" cy="1174750"/>
          </a:xfrm>
          <a:prstGeom prst="rect">
            <a:avLst/>
          </a:prstGeom>
          <a:noFill/>
          <a:ln w="9525">
            <a:noFill/>
            <a:miter lim="800000"/>
            <a:headEnd/>
            <a:tailEnd/>
          </a:ln>
        </p:spPr>
      </p:pic>
      <p:cxnSp>
        <p:nvCxnSpPr>
          <p:cNvPr id="59401" name="Straight Arrow Connector 16"/>
          <p:cNvCxnSpPr>
            <a:cxnSpLocks noChangeShapeType="1"/>
          </p:cNvCxnSpPr>
          <p:nvPr/>
        </p:nvCxnSpPr>
        <p:spPr bwMode="auto">
          <a:xfrm flipH="1">
            <a:off x="1828800" y="1857375"/>
            <a:ext cx="1981200" cy="2224088"/>
          </a:xfrm>
          <a:prstGeom prst="straightConnector1">
            <a:avLst/>
          </a:prstGeom>
          <a:noFill/>
          <a:ln w="25400" algn="ctr">
            <a:solidFill>
              <a:srgbClr val="00B050"/>
            </a:solidFill>
            <a:round/>
            <a:headEnd/>
            <a:tailEnd type="stealth" w="med" len="med"/>
          </a:ln>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
          <p:cNvSpPr>
            <a:spLocks noGrp="1"/>
          </p:cNvSpPr>
          <p:nvPr>
            <p:ph type="title"/>
          </p:nvPr>
        </p:nvSpPr>
        <p:spPr>
          <a:xfrm>
            <a:off x="457200" y="76200"/>
            <a:ext cx="8229600" cy="1143000"/>
          </a:xfrm>
        </p:spPr>
        <p:txBody>
          <a:bodyPr/>
          <a:lstStyle/>
          <a:p>
            <a:r>
              <a:rPr lang="en-US" smtClean="0"/>
              <a:t>MgB</a:t>
            </a:r>
            <a:r>
              <a:rPr lang="en-US" baseline="-25000" smtClean="0"/>
              <a:t>2 </a:t>
            </a:r>
            <a:r>
              <a:rPr lang="en-US" smtClean="0"/>
              <a:t>– How Was It Ever Missed?</a:t>
            </a:r>
          </a:p>
        </p:txBody>
      </p:sp>
      <p:graphicFrame>
        <p:nvGraphicFramePr>
          <p:cNvPr id="83972" name="Object 4"/>
          <p:cNvGraphicFramePr>
            <a:graphicFrameLocks noChangeAspect="1"/>
          </p:cNvGraphicFramePr>
          <p:nvPr/>
        </p:nvGraphicFramePr>
        <p:xfrm>
          <a:off x="990600" y="1079500"/>
          <a:ext cx="7086600" cy="5710238"/>
        </p:xfrm>
        <a:graphic>
          <a:graphicData uri="http://schemas.openxmlformats.org/presentationml/2006/ole">
            <mc:AlternateContent xmlns:mc="http://schemas.openxmlformats.org/markup-compatibility/2006">
              <mc:Choice xmlns:v="urn:schemas-microsoft-com:vml" Requires="v">
                <p:oleObj spid="_x0000_s83974" name="Chart" r:id="rId3" imgW="5951160" imgH="4916160" progId="Excel.Chart.8">
                  <p:embed/>
                </p:oleObj>
              </mc:Choice>
              <mc:Fallback>
                <p:oleObj name="Chart" r:id="rId3" imgW="5951160" imgH="4916160" progId="Excel.Chart.8">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079500"/>
                        <a:ext cx="7086600" cy="571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5"/>
          <p:cNvGrpSpPr>
            <a:grpSpLocks/>
          </p:cNvGrpSpPr>
          <p:nvPr/>
        </p:nvGrpSpPr>
        <p:grpSpPr bwMode="auto">
          <a:xfrm>
            <a:off x="4340225" y="3587750"/>
            <a:ext cx="1265238" cy="1616075"/>
            <a:chOff x="2734" y="2260"/>
            <a:chExt cx="797" cy="1018"/>
          </a:xfrm>
        </p:grpSpPr>
        <p:sp>
          <p:nvSpPr>
            <p:cNvPr id="83976" name="Line 6"/>
            <p:cNvSpPr>
              <a:spLocks noChangeShapeType="1"/>
            </p:cNvSpPr>
            <p:nvPr/>
          </p:nvSpPr>
          <p:spPr bwMode="auto">
            <a:xfrm>
              <a:off x="3380" y="2654"/>
              <a:ext cx="0" cy="312"/>
            </a:xfrm>
            <a:prstGeom prst="line">
              <a:avLst/>
            </a:prstGeom>
            <a:noFill/>
            <a:ln w="9525">
              <a:solidFill>
                <a:srgbClr val="0000CC"/>
              </a:solidFill>
              <a:round/>
              <a:headEnd/>
              <a:tailEnd type="triangle" w="med" len="med"/>
            </a:ln>
          </p:spPr>
          <p:txBody>
            <a:bodyPr/>
            <a:lstStyle/>
            <a:p>
              <a:endParaRPr lang="en-US"/>
            </a:p>
          </p:txBody>
        </p:sp>
        <p:sp>
          <p:nvSpPr>
            <p:cNvPr id="83977" name="Text Box 7"/>
            <p:cNvSpPr txBox="1">
              <a:spLocks noChangeArrowheads="1"/>
            </p:cNvSpPr>
            <p:nvPr/>
          </p:nvSpPr>
          <p:spPr bwMode="auto">
            <a:xfrm>
              <a:off x="3237" y="2260"/>
              <a:ext cx="294" cy="442"/>
            </a:xfrm>
            <a:prstGeom prst="rect">
              <a:avLst/>
            </a:prstGeom>
            <a:noFill/>
            <a:ln w="9525">
              <a:noFill/>
              <a:miter lim="800000"/>
              <a:headEnd/>
              <a:tailEnd/>
            </a:ln>
          </p:spPr>
          <p:txBody>
            <a:bodyPr wrap="none">
              <a:spAutoFit/>
            </a:bodyPr>
            <a:lstStyle/>
            <a:p>
              <a:pPr algn="ctr"/>
              <a:r>
                <a:rPr lang="en-US" sz="2000">
                  <a:solidFill>
                    <a:srgbClr val="FF3300"/>
                  </a:solidFill>
                </a:rPr>
                <a:t>?</a:t>
              </a:r>
            </a:p>
            <a:p>
              <a:pPr algn="ctr"/>
              <a:r>
                <a:rPr lang="en-US" sz="2000">
                  <a:solidFill>
                    <a:srgbClr val="FF3300"/>
                  </a:solidFill>
                </a:rPr>
                <a:t>39</a:t>
              </a:r>
            </a:p>
          </p:txBody>
        </p:sp>
        <p:grpSp>
          <p:nvGrpSpPr>
            <p:cNvPr id="83978" name="Group 8"/>
            <p:cNvGrpSpPr>
              <a:grpSpLocks/>
            </p:cNvGrpSpPr>
            <p:nvPr/>
          </p:nvGrpSpPr>
          <p:grpSpPr bwMode="auto">
            <a:xfrm>
              <a:off x="2734" y="2572"/>
              <a:ext cx="294" cy="706"/>
              <a:chOff x="2734" y="2572"/>
              <a:chExt cx="294" cy="706"/>
            </a:xfrm>
          </p:grpSpPr>
          <p:sp>
            <p:nvSpPr>
              <p:cNvPr id="3" name="Line 9"/>
              <p:cNvSpPr>
                <a:spLocks noChangeShapeType="1"/>
              </p:cNvSpPr>
              <p:nvPr/>
            </p:nvSpPr>
            <p:spPr bwMode="auto">
              <a:xfrm>
                <a:off x="2877" y="2966"/>
                <a:ext cx="0" cy="312"/>
              </a:xfrm>
              <a:prstGeom prst="line">
                <a:avLst/>
              </a:prstGeom>
              <a:noFill/>
              <a:ln w="9525">
                <a:solidFill>
                  <a:srgbClr val="0000CC"/>
                </a:solidFill>
                <a:round/>
                <a:headEnd/>
                <a:tailEnd type="triangle" w="med" len="med"/>
              </a:ln>
            </p:spPr>
            <p:txBody>
              <a:bodyPr/>
              <a:lstStyle/>
              <a:p>
                <a:endParaRPr lang="en-US"/>
              </a:p>
            </p:txBody>
          </p:sp>
          <p:sp>
            <p:nvSpPr>
              <p:cNvPr id="83980" name="Text Box 10"/>
              <p:cNvSpPr txBox="1">
                <a:spLocks noChangeArrowheads="1"/>
              </p:cNvSpPr>
              <p:nvPr/>
            </p:nvSpPr>
            <p:spPr bwMode="auto">
              <a:xfrm>
                <a:off x="2734" y="2572"/>
                <a:ext cx="294" cy="442"/>
              </a:xfrm>
              <a:prstGeom prst="rect">
                <a:avLst/>
              </a:prstGeom>
              <a:noFill/>
              <a:ln w="9525">
                <a:noFill/>
                <a:miter lim="800000"/>
                <a:headEnd/>
                <a:tailEnd/>
              </a:ln>
            </p:spPr>
            <p:txBody>
              <a:bodyPr wrap="none">
                <a:spAutoFit/>
              </a:bodyPr>
              <a:lstStyle/>
              <a:p>
                <a:pPr algn="ctr"/>
                <a:r>
                  <a:rPr lang="en-US" sz="2000">
                    <a:solidFill>
                      <a:srgbClr val="FF3300"/>
                    </a:solidFill>
                  </a:rPr>
                  <a:t>?</a:t>
                </a:r>
              </a:p>
              <a:p>
                <a:pPr algn="ctr"/>
                <a:r>
                  <a:rPr lang="en-US" sz="2000">
                    <a:solidFill>
                      <a:srgbClr val="FF3300"/>
                    </a:solidFill>
                  </a:rPr>
                  <a:t>32</a:t>
                </a:r>
              </a:p>
            </p:txBody>
          </p:sp>
        </p:grpSp>
      </p:grpSp>
      <p:sp>
        <p:nvSpPr>
          <p:cNvPr id="83979" name="Text Box 11"/>
          <p:cNvSpPr txBox="1">
            <a:spLocks noChangeArrowheads="1"/>
          </p:cNvSpPr>
          <p:nvPr/>
        </p:nvSpPr>
        <p:spPr bwMode="auto">
          <a:xfrm>
            <a:off x="381000" y="2057400"/>
            <a:ext cx="4724400" cy="1612900"/>
          </a:xfrm>
          <a:prstGeom prst="rect">
            <a:avLst/>
          </a:prstGeom>
          <a:solidFill>
            <a:srgbClr val="FFFFFF"/>
          </a:solidFill>
          <a:ln w="9525">
            <a:solidFill>
              <a:srgbClr val="FF0000"/>
            </a:solidFill>
            <a:miter lim="800000"/>
            <a:headEnd/>
            <a:tailEnd/>
          </a:ln>
        </p:spPr>
        <p:txBody>
          <a:bodyPr anchor="ctr">
            <a:spAutoFit/>
          </a:bodyPr>
          <a:lstStyle/>
          <a:p>
            <a:pPr>
              <a:spcBef>
                <a:spcPct val="50000"/>
              </a:spcBef>
            </a:pPr>
            <a:r>
              <a:rPr lang="en-US">
                <a:solidFill>
                  <a:srgbClr val="CC0000"/>
                </a:solidFill>
              </a:rPr>
              <a:t>Just Think…</a:t>
            </a:r>
          </a:p>
          <a:p>
            <a:pPr>
              <a:spcBef>
                <a:spcPct val="50000"/>
              </a:spcBef>
            </a:pPr>
            <a:r>
              <a:rPr lang="en-US">
                <a:solidFill>
                  <a:srgbClr val="CC0000"/>
                </a:solidFill>
              </a:rPr>
              <a:t>Had the U Syracuse Chemists taken their samples over to the Physics Department for a four-probe measurement in 1957, the world would have been changed!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3979"/>
                                        </p:tgtEl>
                                        <p:attrNameLst>
                                          <p:attrName>style.visibility</p:attrName>
                                        </p:attrNameLst>
                                      </p:cBhvr>
                                      <p:to>
                                        <p:strVal val="visible"/>
                                      </p:to>
                                    </p:set>
                                    <p:anim calcmode="lin" valueType="num">
                                      <p:cBhvr additive="base">
                                        <p:cTn id="13" dur="500" fill="hold"/>
                                        <p:tgtEl>
                                          <p:spTgt spid="83979"/>
                                        </p:tgtEl>
                                        <p:attrNameLst>
                                          <p:attrName>ppt_x</p:attrName>
                                        </p:attrNameLst>
                                      </p:cBhvr>
                                      <p:tavLst>
                                        <p:tav tm="0">
                                          <p:val>
                                            <p:strVal val="0-#ppt_w/2"/>
                                          </p:val>
                                        </p:tav>
                                        <p:tav tm="100000">
                                          <p:val>
                                            <p:strVal val="#ppt_x"/>
                                          </p:val>
                                        </p:tav>
                                      </p:tavLst>
                                    </p:anim>
                                    <p:anim calcmode="lin" valueType="num">
                                      <p:cBhvr additive="base">
                                        <p:cTn id="14" dur="500" fill="hold"/>
                                        <p:tgtEl>
                                          <p:spTgt spid="839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2"/>
          <p:cNvGrpSpPr>
            <a:grpSpLocks/>
          </p:cNvGrpSpPr>
          <p:nvPr/>
        </p:nvGrpSpPr>
        <p:grpSpPr bwMode="auto">
          <a:xfrm>
            <a:off x="609600" y="1476375"/>
            <a:ext cx="7924800" cy="5153025"/>
            <a:chOff x="384" y="539"/>
            <a:chExt cx="4992" cy="3246"/>
          </a:xfrm>
        </p:grpSpPr>
        <p:grpSp>
          <p:nvGrpSpPr>
            <p:cNvPr id="84995" name="Group 3"/>
            <p:cNvGrpSpPr>
              <a:grpSpLocks/>
            </p:cNvGrpSpPr>
            <p:nvPr/>
          </p:nvGrpSpPr>
          <p:grpSpPr bwMode="auto">
            <a:xfrm>
              <a:off x="384" y="539"/>
              <a:ext cx="4992" cy="3246"/>
              <a:chOff x="384" y="539"/>
              <a:chExt cx="4992" cy="3246"/>
            </a:xfrm>
          </p:grpSpPr>
          <p:sp>
            <p:nvSpPr>
              <p:cNvPr id="84997" name="AutoShape 4"/>
              <p:cNvSpPr>
                <a:spLocks noChangeAspect="1" noChangeArrowheads="1" noTextEdit="1"/>
              </p:cNvSpPr>
              <p:nvPr/>
            </p:nvSpPr>
            <p:spPr bwMode="auto">
              <a:xfrm>
                <a:off x="384" y="539"/>
                <a:ext cx="4992" cy="3246"/>
              </a:xfrm>
              <a:prstGeom prst="rect">
                <a:avLst/>
              </a:prstGeom>
              <a:noFill/>
              <a:ln w="9525">
                <a:noFill/>
                <a:miter lim="800000"/>
                <a:headEnd/>
                <a:tailEnd/>
              </a:ln>
            </p:spPr>
            <p:txBody>
              <a:bodyPr/>
              <a:lstStyle/>
              <a:p>
                <a:endParaRPr lang="en-US"/>
              </a:p>
            </p:txBody>
          </p:sp>
          <p:pic>
            <p:nvPicPr>
              <p:cNvPr id="84998" name="Picture 5"/>
              <p:cNvPicPr>
                <a:picLocks noChangeAspect="1" noChangeArrowheads="1"/>
              </p:cNvPicPr>
              <p:nvPr/>
            </p:nvPicPr>
            <p:blipFill>
              <a:blip r:embed="rId3"/>
              <a:srcRect/>
              <a:stretch>
                <a:fillRect/>
              </a:stretch>
            </p:blipFill>
            <p:spPr bwMode="auto">
              <a:xfrm>
                <a:off x="384" y="539"/>
                <a:ext cx="4992" cy="3246"/>
              </a:xfrm>
              <a:prstGeom prst="rect">
                <a:avLst/>
              </a:prstGeom>
              <a:noFill/>
              <a:ln w="9525">
                <a:noFill/>
                <a:miter lim="800000"/>
                <a:headEnd/>
                <a:tailEnd/>
              </a:ln>
            </p:spPr>
          </p:pic>
        </p:grpSp>
        <p:sp>
          <p:nvSpPr>
            <p:cNvPr id="84996" name="Text Box 6"/>
            <p:cNvSpPr txBox="1">
              <a:spLocks noChangeArrowheads="1"/>
            </p:cNvSpPr>
            <p:nvPr/>
          </p:nvSpPr>
          <p:spPr bwMode="auto">
            <a:xfrm>
              <a:off x="4067" y="959"/>
              <a:ext cx="1245" cy="577"/>
            </a:xfrm>
            <a:prstGeom prst="rect">
              <a:avLst/>
            </a:prstGeom>
            <a:noFill/>
            <a:ln w="9525">
              <a:noFill/>
              <a:miter lim="800000"/>
              <a:headEnd/>
              <a:tailEnd/>
            </a:ln>
          </p:spPr>
          <p:txBody>
            <a:bodyPr wrap="none">
              <a:spAutoFit/>
            </a:bodyPr>
            <a:lstStyle/>
            <a:p>
              <a:pPr eaLnBrk="0" hangingPunct="0"/>
              <a:r>
                <a:rPr lang="en-US" b="1"/>
                <a:t>J = 15,000 A/cm</a:t>
              </a:r>
              <a:r>
                <a:rPr lang="en-US" b="1" baseline="30000"/>
                <a:t>2</a:t>
              </a:r>
            </a:p>
            <a:p>
              <a:pPr eaLnBrk="0" hangingPunct="0"/>
              <a:r>
                <a:rPr lang="en-US" b="1"/>
                <a:t>t</a:t>
              </a:r>
              <a:r>
                <a:rPr lang="en-US" b="1" baseline="-25000"/>
                <a:t>SC</a:t>
              </a:r>
              <a:r>
                <a:rPr lang="en-US" b="1"/>
                <a:t> = 0.5 mm</a:t>
              </a:r>
            </a:p>
            <a:p>
              <a:pPr eaLnBrk="0" hangingPunct="0"/>
              <a:r>
                <a:rPr lang="en-US" b="1"/>
                <a:t>D</a:t>
              </a:r>
              <a:r>
                <a:rPr lang="en-US" b="1" baseline="-25000"/>
                <a:t>H2</a:t>
              </a:r>
              <a:r>
                <a:rPr lang="en-US" b="1"/>
                <a:t> = 17.5 cm</a:t>
              </a:r>
            </a:p>
          </p:txBody>
        </p:sp>
      </p:grpSp>
      <p:sp>
        <p:nvSpPr>
          <p:cNvPr id="84994" name="Rectangle 7"/>
          <p:cNvSpPr>
            <a:spLocks noGrp="1"/>
          </p:cNvSpPr>
          <p:nvPr>
            <p:ph type="title"/>
          </p:nvPr>
        </p:nvSpPr>
        <p:spPr/>
        <p:txBody>
          <a:bodyPr/>
          <a:lstStyle/>
          <a:p>
            <a:r>
              <a:rPr lang="en-US" smtClean="0"/>
              <a:t>The SuperCable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p:nvPr>
        </p:nvSpPr>
        <p:spPr/>
        <p:txBody>
          <a:bodyPr/>
          <a:lstStyle/>
          <a:p>
            <a:r>
              <a:rPr lang="en-US" smtClean="0"/>
              <a:t>SuperCity</a:t>
            </a:r>
          </a:p>
        </p:txBody>
      </p:sp>
      <p:sp>
        <p:nvSpPr>
          <p:cNvPr id="87042" name="Text Box 4"/>
          <p:cNvSpPr txBox="1">
            <a:spLocks noChangeArrowheads="1"/>
          </p:cNvSpPr>
          <p:nvPr/>
        </p:nvSpPr>
        <p:spPr bwMode="auto">
          <a:xfrm>
            <a:off x="838200" y="5903913"/>
            <a:ext cx="7483475" cy="641350"/>
          </a:xfrm>
          <a:prstGeom prst="rect">
            <a:avLst/>
          </a:prstGeom>
          <a:noFill/>
          <a:ln w="9525">
            <a:noFill/>
            <a:miter lim="800000"/>
            <a:headEnd/>
            <a:tailEnd/>
          </a:ln>
        </p:spPr>
        <p:txBody>
          <a:bodyPr>
            <a:spAutoFit/>
          </a:bodyPr>
          <a:lstStyle/>
          <a:p>
            <a:pPr eaLnBrk="0" hangingPunct="0"/>
            <a:r>
              <a:rPr lang="en-US"/>
              <a:t>P. M. Grant, The Industrial Physicist, October/November 2001, p. 22</a:t>
            </a:r>
          </a:p>
          <a:p>
            <a:pPr eaLnBrk="0" hangingPunct="0"/>
            <a:r>
              <a:rPr lang="en-US"/>
              <a:t>P. M. Grant, The Industrial Physicist, February/March 2002, p. 22</a:t>
            </a:r>
          </a:p>
        </p:txBody>
      </p:sp>
      <p:pic>
        <p:nvPicPr>
          <p:cNvPr id="87043" name="Picture 7" descr="MgB2 com"/>
          <p:cNvPicPr>
            <a:picLocks noChangeAspect="1" noChangeArrowheads="1"/>
          </p:cNvPicPr>
          <p:nvPr/>
        </p:nvPicPr>
        <p:blipFill>
          <a:blip r:embed="rId3"/>
          <a:srcRect/>
          <a:stretch>
            <a:fillRect/>
          </a:stretch>
        </p:blipFill>
        <p:spPr bwMode="auto">
          <a:xfrm>
            <a:off x="1219200" y="1524000"/>
            <a:ext cx="6858000" cy="3517900"/>
          </a:xfrm>
          <a:prstGeom prst="rect">
            <a:avLst/>
          </a:prstGeom>
          <a:noFill/>
          <a:ln w="9525">
            <a:noFill/>
            <a:miter lim="800000"/>
            <a:headEnd/>
            <a:tailEnd/>
          </a:ln>
        </p:spPr>
      </p:pic>
      <p:sp>
        <p:nvSpPr>
          <p:cNvPr id="87044" name="Text Box 8"/>
          <p:cNvSpPr txBox="1">
            <a:spLocks noChangeArrowheads="1"/>
          </p:cNvSpPr>
          <p:nvPr/>
        </p:nvSpPr>
        <p:spPr bwMode="auto">
          <a:xfrm>
            <a:off x="1538288" y="1841500"/>
            <a:ext cx="1597025" cy="366713"/>
          </a:xfrm>
          <a:prstGeom prst="rect">
            <a:avLst/>
          </a:prstGeom>
          <a:noFill/>
          <a:ln w="9525">
            <a:noFill/>
            <a:miter lim="800000"/>
            <a:headEnd/>
            <a:tailEnd/>
          </a:ln>
        </p:spPr>
        <p:txBody>
          <a:bodyPr wrap="none">
            <a:spAutoFit/>
          </a:bodyPr>
          <a:lstStyle/>
          <a:p>
            <a:r>
              <a:rPr lang="en-US" b="1">
                <a:latin typeface="Comic Sans MS" pitchFamily="66" charset="0"/>
              </a:rPr>
              <a:t>Supermarket</a:t>
            </a:r>
          </a:p>
        </p:txBody>
      </p:sp>
      <p:sp>
        <p:nvSpPr>
          <p:cNvPr id="87045" name="Text Box 9"/>
          <p:cNvSpPr txBox="1">
            <a:spLocks noChangeArrowheads="1"/>
          </p:cNvSpPr>
          <p:nvPr/>
        </p:nvSpPr>
        <p:spPr bwMode="auto">
          <a:xfrm>
            <a:off x="3775075" y="1616075"/>
            <a:ext cx="895350" cy="366713"/>
          </a:xfrm>
          <a:prstGeom prst="rect">
            <a:avLst/>
          </a:prstGeom>
          <a:noFill/>
          <a:ln w="9525">
            <a:noFill/>
            <a:miter lim="800000"/>
            <a:headEnd/>
            <a:tailEnd/>
          </a:ln>
        </p:spPr>
        <p:txBody>
          <a:bodyPr wrap="none">
            <a:spAutoFit/>
          </a:bodyPr>
          <a:lstStyle/>
          <a:p>
            <a:r>
              <a:rPr lang="en-US" b="1">
                <a:latin typeface="Comic Sans MS" pitchFamily="66" charset="0"/>
              </a:rPr>
              <a:t>School</a:t>
            </a:r>
          </a:p>
        </p:txBody>
      </p:sp>
      <p:sp>
        <p:nvSpPr>
          <p:cNvPr id="87046" name="Text Box 10"/>
          <p:cNvSpPr txBox="1">
            <a:spLocks noChangeArrowheads="1"/>
          </p:cNvSpPr>
          <p:nvPr/>
        </p:nvSpPr>
        <p:spPr bwMode="auto">
          <a:xfrm>
            <a:off x="5899150" y="1738313"/>
            <a:ext cx="787400" cy="366712"/>
          </a:xfrm>
          <a:prstGeom prst="rect">
            <a:avLst/>
          </a:prstGeom>
          <a:noFill/>
          <a:ln w="9525">
            <a:noFill/>
            <a:miter lim="800000"/>
            <a:headEnd/>
            <a:tailEnd/>
          </a:ln>
        </p:spPr>
        <p:txBody>
          <a:bodyPr wrap="none">
            <a:spAutoFit/>
          </a:bodyPr>
          <a:lstStyle/>
          <a:p>
            <a:r>
              <a:rPr lang="en-US" b="1">
                <a:latin typeface="Comic Sans MS" pitchFamily="66" charset="0"/>
              </a:rPr>
              <a:t>Home</a:t>
            </a:r>
          </a:p>
        </p:txBody>
      </p:sp>
      <p:sp>
        <p:nvSpPr>
          <p:cNvPr id="87047" name="Text Box 11"/>
          <p:cNvSpPr txBox="1">
            <a:spLocks noChangeArrowheads="1"/>
          </p:cNvSpPr>
          <p:nvPr/>
        </p:nvSpPr>
        <p:spPr bwMode="auto">
          <a:xfrm>
            <a:off x="6616700" y="2408238"/>
            <a:ext cx="1355725" cy="366712"/>
          </a:xfrm>
          <a:prstGeom prst="rect">
            <a:avLst/>
          </a:prstGeom>
          <a:noFill/>
          <a:ln w="9525">
            <a:noFill/>
            <a:miter lim="800000"/>
            <a:headEnd/>
            <a:tailEnd/>
          </a:ln>
        </p:spPr>
        <p:txBody>
          <a:bodyPr wrap="none">
            <a:spAutoFit/>
          </a:bodyPr>
          <a:lstStyle/>
          <a:p>
            <a:r>
              <a:rPr lang="en-US" b="1">
                <a:latin typeface="Comic Sans MS" pitchFamily="66" charset="0"/>
              </a:rPr>
              <a:t>Family Car</a:t>
            </a:r>
          </a:p>
        </p:txBody>
      </p:sp>
      <p:sp>
        <p:nvSpPr>
          <p:cNvPr id="87048" name="Text Box 12"/>
          <p:cNvSpPr txBox="1">
            <a:spLocks noChangeArrowheads="1"/>
          </p:cNvSpPr>
          <p:nvPr/>
        </p:nvSpPr>
        <p:spPr bwMode="auto">
          <a:xfrm>
            <a:off x="1344613" y="4611688"/>
            <a:ext cx="2327275" cy="366712"/>
          </a:xfrm>
          <a:prstGeom prst="rect">
            <a:avLst/>
          </a:prstGeom>
          <a:noFill/>
          <a:ln w="9525">
            <a:noFill/>
            <a:miter lim="800000"/>
            <a:headEnd/>
            <a:tailEnd/>
          </a:ln>
        </p:spPr>
        <p:txBody>
          <a:bodyPr wrap="none">
            <a:spAutoFit/>
          </a:bodyPr>
          <a:lstStyle/>
          <a:p>
            <a:r>
              <a:rPr lang="en-US" b="1">
                <a:latin typeface="Comic Sans MS" pitchFamily="66" charset="0"/>
              </a:rPr>
              <a:t>DNA-to-order.com</a:t>
            </a:r>
          </a:p>
        </p:txBody>
      </p:sp>
      <p:sp>
        <p:nvSpPr>
          <p:cNvPr id="87049" name="Text Box 13"/>
          <p:cNvSpPr txBox="1">
            <a:spLocks noChangeArrowheads="1"/>
          </p:cNvSpPr>
          <p:nvPr/>
        </p:nvSpPr>
        <p:spPr bwMode="auto">
          <a:xfrm>
            <a:off x="4506913" y="3540125"/>
            <a:ext cx="1033462" cy="641350"/>
          </a:xfrm>
          <a:prstGeom prst="rect">
            <a:avLst/>
          </a:prstGeom>
          <a:noFill/>
          <a:ln w="9525">
            <a:noFill/>
            <a:miter lim="800000"/>
            <a:headEnd/>
            <a:tailEnd/>
          </a:ln>
        </p:spPr>
        <p:txBody>
          <a:bodyPr wrap="none">
            <a:spAutoFit/>
          </a:bodyPr>
          <a:lstStyle/>
          <a:p>
            <a:pPr algn="ctr"/>
            <a:r>
              <a:rPr lang="en-US" b="1">
                <a:latin typeface="Comic Sans MS" pitchFamily="66" charset="0"/>
              </a:rPr>
              <a:t>Nuclear</a:t>
            </a:r>
          </a:p>
          <a:p>
            <a:pPr algn="ctr"/>
            <a:r>
              <a:rPr lang="en-US" b="1">
                <a:latin typeface="Comic Sans MS" pitchFamily="66" charset="0"/>
              </a:rPr>
              <a:t>plant</a:t>
            </a:r>
          </a:p>
        </p:txBody>
      </p:sp>
      <p:sp>
        <p:nvSpPr>
          <p:cNvPr id="87050" name="Line 14"/>
          <p:cNvSpPr>
            <a:spLocks noChangeShapeType="1"/>
          </p:cNvSpPr>
          <p:nvPr/>
        </p:nvSpPr>
        <p:spPr bwMode="auto">
          <a:xfrm flipH="1">
            <a:off x="7124700" y="1955800"/>
            <a:ext cx="317500" cy="169863"/>
          </a:xfrm>
          <a:prstGeom prst="line">
            <a:avLst/>
          </a:prstGeom>
          <a:noFill/>
          <a:ln w="28575">
            <a:solidFill>
              <a:schemeClr val="tx1"/>
            </a:solidFill>
            <a:round/>
            <a:headEnd/>
            <a:tailEnd type="triangle" w="med" len="med"/>
          </a:ln>
        </p:spPr>
        <p:txBody>
          <a:bodyPr/>
          <a:lstStyle/>
          <a:p>
            <a:endParaRPr lang="en-US"/>
          </a:p>
        </p:txBody>
      </p:sp>
      <p:sp>
        <p:nvSpPr>
          <p:cNvPr id="87051" name="Text Box 15"/>
          <p:cNvSpPr txBox="1">
            <a:spLocks noChangeArrowheads="1"/>
          </p:cNvSpPr>
          <p:nvPr/>
        </p:nvSpPr>
        <p:spPr bwMode="auto">
          <a:xfrm>
            <a:off x="7378700" y="1728788"/>
            <a:ext cx="454025" cy="366712"/>
          </a:xfrm>
          <a:prstGeom prst="rect">
            <a:avLst/>
          </a:prstGeom>
          <a:noFill/>
          <a:ln w="9525">
            <a:noFill/>
            <a:miter lim="800000"/>
            <a:headEnd/>
            <a:tailEnd/>
          </a:ln>
        </p:spPr>
        <p:txBody>
          <a:bodyPr wrap="none">
            <a:spAutoFit/>
          </a:bodyPr>
          <a:lstStyle/>
          <a:p>
            <a:r>
              <a:rPr lang="en-US" b="1">
                <a:latin typeface="Comic Sans MS" pitchFamily="66" charset="0"/>
              </a:rPr>
              <a:t>H</a:t>
            </a:r>
            <a:r>
              <a:rPr lang="en-US" b="1" baseline="-25000">
                <a:latin typeface="Comic Sans MS" pitchFamily="66" charset="0"/>
              </a:rPr>
              <a:t>2</a:t>
            </a:r>
            <a:endParaRPr lang="en-US" b="1">
              <a:latin typeface="Comic Sans MS" pitchFamily="66" charset="0"/>
            </a:endParaRPr>
          </a:p>
        </p:txBody>
      </p:sp>
      <p:sp>
        <p:nvSpPr>
          <p:cNvPr id="87052" name="Text Box 16"/>
          <p:cNvSpPr txBox="1">
            <a:spLocks noChangeArrowheads="1"/>
          </p:cNvSpPr>
          <p:nvPr/>
        </p:nvSpPr>
        <p:spPr bwMode="auto">
          <a:xfrm>
            <a:off x="5157788" y="4498975"/>
            <a:ext cx="454025" cy="366713"/>
          </a:xfrm>
          <a:prstGeom prst="rect">
            <a:avLst/>
          </a:prstGeom>
          <a:noFill/>
          <a:ln w="9525">
            <a:noFill/>
            <a:miter lim="800000"/>
            <a:headEnd/>
            <a:tailEnd/>
          </a:ln>
        </p:spPr>
        <p:txBody>
          <a:bodyPr wrap="none">
            <a:spAutoFit/>
          </a:bodyPr>
          <a:lstStyle/>
          <a:p>
            <a:r>
              <a:rPr lang="en-US" b="1">
                <a:latin typeface="Comic Sans MS" pitchFamily="66" charset="0"/>
              </a:rPr>
              <a:t>H</a:t>
            </a:r>
            <a:r>
              <a:rPr lang="en-US" b="1" baseline="-25000">
                <a:latin typeface="Comic Sans MS" pitchFamily="66" charset="0"/>
              </a:rPr>
              <a:t>2</a:t>
            </a:r>
            <a:endParaRPr lang="en-US" b="1">
              <a:latin typeface="Comic Sans MS" pitchFamily="66" charset="0"/>
            </a:endParaRPr>
          </a:p>
        </p:txBody>
      </p:sp>
      <p:sp>
        <p:nvSpPr>
          <p:cNvPr id="87053" name="Line 17"/>
          <p:cNvSpPr>
            <a:spLocks noChangeShapeType="1"/>
          </p:cNvSpPr>
          <p:nvPr/>
        </p:nvSpPr>
        <p:spPr bwMode="auto">
          <a:xfrm flipV="1">
            <a:off x="5473700" y="4216400"/>
            <a:ext cx="571500" cy="339725"/>
          </a:xfrm>
          <a:prstGeom prst="line">
            <a:avLst/>
          </a:prstGeom>
          <a:noFill/>
          <a:ln w="9525">
            <a:solidFill>
              <a:schemeClr val="tx1"/>
            </a:solidFill>
            <a:round/>
            <a:headEnd/>
            <a:tailEnd/>
          </a:ln>
        </p:spPr>
        <p:txBody>
          <a:bodyPr/>
          <a:lstStyle/>
          <a:p>
            <a:endParaRPr lang="en-US"/>
          </a:p>
        </p:txBody>
      </p:sp>
      <p:sp>
        <p:nvSpPr>
          <p:cNvPr id="87054" name="Line 18"/>
          <p:cNvSpPr>
            <a:spLocks noChangeShapeType="1"/>
          </p:cNvSpPr>
          <p:nvPr/>
        </p:nvSpPr>
        <p:spPr bwMode="auto">
          <a:xfrm flipV="1">
            <a:off x="5473700" y="4216400"/>
            <a:ext cx="825500" cy="396875"/>
          </a:xfrm>
          <a:prstGeom prst="line">
            <a:avLst/>
          </a:prstGeom>
          <a:noFill/>
          <a:ln w="9525">
            <a:solidFill>
              <a:schemeClr val="tx1"/>
            </a:solidFill>
            <a:round/>
            <a:headEnd/>
            <a:tailEnd/>
          </a:ln>
        </p:spPr>
        <p:txBody>
          <a:bodyPr/>
          <a:lstStyle/>
          <a:p>
            <a:endParaRPr lang="en-US"/>
          </a:p>
        </p:txBody>
      </p:sp>
      <p:sp>
        <p:nvSpPr>
          <p:cNvPr id="87055" name="Text Box 19"/>
          <p:cNvSpPr txBox="1">
            <a:spLocks noChangeArrowheads="1"/>
          </p:cNvSpPr>
          <p:nvPr/>
        </p:nvSpPr>
        <p:spPr bwMode="auto">
          <a:xfrm>
            <a:off x="5664200" y="4894263"/>
            <a:ext cx="1497013" cy="366712"/>
          </a:xfrm>
          <a:prstGeom prst="rect">
            <a:avLst/>
          </a:prstGeom>
          <a:noFill/>
          <a:ln w="9525">
            <a:noFill/>
            <a:miter lim="800000"/>
            <a:headEnd/>
            <a:tailEnd/>
          </a:ln>
        </p:spPr>
        <p:txBody>
          <a:bodyPr wrap="none">
            <a:spAutoFit/>
          </a:bodyPr>
          <a:lstStyle/>
          <a:p>
            <a:r>
              <a:rPr lang="en-US" b="1">
                <a:latin typeface="Comic Sans MS" pitchFamily="66" charset="0"/>
              </a:rPr>
              <a:t>HTSC/MgB</a:t>
            </a:r>
            <a:r>
              <a:rPr lang="en-US" b="1" baseline="-25000">
                <a:latin typeface="Comic Sans MS" pitchFamily="66" charset="0"/>
              </a:rPr>
              <a:t>2</a:t>
            </a:r>
            <a:endParaRPr lang="en-US" b="1">
              <a:latin typeface="Comic Sans MS" pitchFamily="66" charset="0"/>
            </a:endParaRPr>
          </a:p>
        </p:txBody>
      </p:sp>
      <p:sp>
        <p:nvSpPr>
          <p:cNvPr id="87056" name="Line 20"/>
          <p:cNvSpPr>
            <a:spLocks noChangeShapeType="1"/>
          </p:cNvSpPr>
          <p:nvPr/>
        </p:nvSpPr>
        <p:spPr bwMode="auto">
          <a:xfrm flipV="1">
            <a:off x="6045200" y="4329113"/>
            <a:ext cx="254000" cy="509587"/>
          </a:xfrm>
          <a:prstGeom prst="line">
            <a:avLst/>
          </a:prstGeom>
          <a:noFill/>
          <a:ln w="9525">
            <a:solidFill>
              <a:schemeClr val="tx1"/>
            </a:solidFill>
            <a:round/>
            <a:headEnd/>
            <a:tailEnd/>
          </a:ln>
        </p:spPr>
        <p:txBody>
          <a:bodyPr/>
          <a:lstStyle/>
          <a:p>
            <a:endParaRPr lang="en-US"/>
          </a:p>
        </p:txBody>
      </p:sp>
      <p:sp>
        <p:nvSpPr>
          <p:cNvPr id="87057" name="Line 21"/>
          <p:cNvSpPr>
            <a:spLocks noChangeShapeType="1"/>
          </p:cNvSpPr>
          <p:nvPr/>
        </p:nvSpPr>
        <p:spPr bwMode="auto">
          <a:xfrm flipV="1">
            <a:off x="6045200" y="4498975"/>
            <a:ext cx="381000" cy="339725"/>
          </a:xfrm>
          <a:prstGeom prst="line">
            <a:avLst/>
          </a:prstGeom>
          <a:noFill/>
          <a:ln w="9525">
            <a:solidFill>
              <a:schemeClr val="tx1"/>
            </a:solidFill>
            <a:round/>
            <a:headEnd/>
            <a:tailEnd/>
          </a:ln>
        </p:spPr>
        <p:txBody>
          <a:bodyPr/>
          <a:lstStyle/>
          <a:p>
            <a:endParaRPr lang="en-US"/>
          </a:p>
        </p:txBody>
      </p:sp>
      <p:pic>
        <p:nvPicPr>
          <p:cNvPr id="55318" name="Picture 22"/>
          <p:cNvPicPr>
            <a:picLocks noChangeAspect="1" noChangeArrowheads="1"/>
          </p:cNvPicPr>
          <p:nvPr/>
        </p:nvPicPr>
        <p:blipFill>
          <a:blip r:embed="rId4"/>
          <a:srcRect/>
          <a:stretch>
            <a:fillRect/>
          </a:stretch>
        </p:blipFill>
        <p:spPr bwMode="auto">
          <a:xfrm>
            <a:off x="3048000" y="1466850"/>
            <a:ext cx="571500" cy="590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5318"/>
                                        </p:tgtEl>
                                        <p:attrNameLst>
                                          <p:attrName>style.visibility</p:attrName>
                                        </p:attrNameLst>
                                      </p:cBhvr>
                                      <p:to>
                                        <p:strVal val="visible"/>
                                      </p:to>
                                    </p:set>
                                    <p:anim calcmode="lin" valueType="num">
                                      <p:cBhvr additive="base">
                                        <p:cTn id="7" dur="500" fill="hold"/>
                                        <p:tgtEl>
                                          <p:spTgt spid="55318"/>
                                        </p:tgtEl>
                                        <p:attrNameLst>
                                          <p:attrName>ppt_x</p:attrName>
                                        </p:attrNameLst>
                                      </p:cBhvr>
                                      <p:tavLst>
                                        <p:tav tm="0">
                                          <p:val>
                                            <p:strVal val="0-#ppt_w/2"/>
                                          </p:val>
                                        </p:tav>
                                        <p:tav tm="100000">
                                          <p:val>
                                            <p:strVal val="#ppt_x"/>
                                          </p:val>
                                        </p:tav>
                                      </p:tavLst>
                                    </p:anim>
                                    <p:anim calcmode="lin" valueType="num">
                                      <p:cBhvr additive="base">
                                        <p:cTn id="8" dur="500" fill="hold"/>
                                        <p:tgtEl>
                                          <p:spTgt spid="553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type="title"/>
          </p:nvPr>
        </p:nvSpPr>
        <p:spPr>
          <a:xfrm>
            <a:off x="457200" y="76200"/>
            <a:ext cx="8229600" cy="1143000"/>
          </a:xfrm>
        </p:spPr>
        <p:txBody>
          <a:bodyPr/>
          <a:lstStyle/>
          <a:p>
            <a:r>
              <a:rPr lang="en-US" smtClean="0"/>
              <a:t>SuperGrid</a:t>
            </a:r>
          </a:p>
        </p:txBody>
      </p:sp>
      <p:grpSp>
        <p:nvGrpSpPr>
          <p:cNvPr id="89090" name="Group 3"/>
          <p:cNvGrpSpPr>
            <a:grpSpLocks/>
          </p:cNvGrpSpPr>
          <p:nvPr/>
        </p:nvGrpSpPr>
        <p:grpSpPr bwMode="auto">
          <a:xfrm>
            <a:off x="2895600" y="4618038"/>
            <a:ext cx="6172200" cy="1782762"/>
            <a:chOff x="1824" y="2448"/>
            <a:chExt cx="3888" cy="1123"/>
          </a:xfrm>
        </p:grpSpPr>
        <p:grpSp>
          <p:nvGrpSpPr>
            <p:cNvPr id="89096" name="Group 4"/>
            <p:cNvGrpSpPr>
              <a:grpSpLocks/>
            </p:cNvGrpSpPr>
            <p:nvPr/>
          </p:nvGrpSpPr>
          <p:grpSpPr bwMode="auto">
            <a:xfrm>
              <a:off x="2112" y="2448"/>
              <a:ext cx="2640" cy="960"/>
              <a:chOff x="624" y="1296"/>
              <a:chExt cx="2640" cy="960"/>
            </a:xfrm>
          </p:grpSpPr>
          <p:sp>
            <p:nvSpPr>
              <p:cNvPr id="64517" name="AutoShape 5"/>
              <p:cNvSpPr>
                <a:spLocks noChangeArrowheads="1"/>
              </p:cNvSpPr>
              <p:nvPr/>
            </p:nvSpPr>
            <p:spPr bwMode="auto">
              <a:xfrm rot="15232440">
                <a:off x="1635" y="319"/>
                <a:ext cx="659" cy="2606"/>
              </a:xfrm>
              <a:prstGeom prst="can">
                <a:avLst>
                  <a:gd name="adj" fmla="val 68160"/>
                </a:avLst>
              </a:prstGeom>
              <a:gradFill rotWithShape="0">
                <a:gsLst>
                  <a:gs pos="0">
                    <a:schemeClr val="tx1">
                      <a:gamma/>
                      <a:tint val="0"/>
                      <a:invGamma/>
                    </a:schemeClr>
                  </a:gs>
                  <a:gs pos="100000">
                    <a:schemeClr val="tx1"/>
                  </a:gs>
                </a:gsLst>
                <a:lin ang="2700000" scaled="1"/>
              </a:gradFill>
              <a:ln w="9525">
                <a:solidFill>
                  <a:schemeClr val="tx1"/>
                </a:solidFill>
                <a:round/>
                <a:headEnd/>
                <a:tailEnd/>
              </a:ln>
              <a:effectLst/>
            </p:spPr>
            <p:txBody>
              <a:bodyPr wrap="none" anchor="ctr"/>
              <a:lstStyle/>
              <a:p>
                <a:pPr>
                  <a:defRPr/>
                </a:pPr>
                <a:endParaRPr lang="en-US"/>
              </a:p>
            </p:txBody>
          </p:sp>
          <p:pic>
            <p:nvPicPr>
              <p:cNvPr id="89111" name="Picture 6"/>
              <p:cNvPicPr>
                <a:picLocks noChangeAspect="1" noChangeArrowheads="1"/>
              </p:cNvPicPr>
              <p:nvPr/>
            </p:nvPicPr>
            <p:blipFill>
              <a:blip r:embed="rId3"/>
              <a:srcRect/>
              <a:stretch>
                <a:fillRect/>
              </a:stretch>
            </p:blipFill>
            <p:spPr bwMode="auto">
              <a:xfrm>
                <a:off x="624" y="1600"/>
                <a:ext cx="566" cy="656"/>
              </a:xfrm>
              <a:prstGeom prst="rect">
                <a:avLst/>
              </a:prstGeom>
              <a:noFill/>
              <a:ln w="9525">
                <a:noFill/>
                <a:miter lim="800000"/>
                <a:headEnd/>
                <a:tailEnd/>
              </a:ln>
            </p:spPr>
          </p:pic>
        </p:grpSp>
        <p:sp>
          <p:nvSpPr>
            <p:cNvPr id="89097" name="Text Box 7"/>
            <p:cNvSpPr txBox="1">
              <a:spLocks noChangeArrowheads="1"/>
            </p:cNvSpPr>
            <p:nvPr/>
          </p:nvSpPr>
          <p:spPr bwMode="auto">
            <a:xfrm>
              <a:off x="1824" y="2697"/>
              <a:ext cx="333" cy="327"/>
            </a:xfrm>
            <a:prstGeom prst="rect">
              <a:avLst/>
            </a:prstGeom>
            <a:noFill/>
            <a:ln w="9525">
              <a:noFill/>
              <a:miter lim="800000"/>
              <a:headEnd/>
              <a:tailEnd/>
            </a:ln>
          </p:spPr>
          <p:txBody>
            <a:bodyPr wrap="none">
              <a:spAutoFit/>
            </a:bodyPr>
            <a:lstStyle/>
            <a:p>
              <a:r>
                <a:rPr lang="en-US" sz="2800">
                  <a:latin typeface="Comic Sans MS" pitchFamily="66" charset="0"/>
                </a:rPr>
                <a:t>+v</a:t>
              </a:r>
            </a:p>
          </p:txBody>
        </p:sp>
        <p:sp>
          <p:nvSpPr>
            <p:cNvPr id="89098" name="Text Box 8"/>
            <p:cNvSpPr txBox="1">
              <a:spLocks noChangeArrowheads="1"/>
            </p:cNvSpPr>
            <p:nvPr/>
          </p:nvSpPr>
          <p:spPr bwMode="auto">
            <a:xfrm>
              <a:off x="2784" y="2778"/>
              <a:ext cx="221" cy="288"/>
            </a:xfrm>
            <a:prstGeom prst="rect">
              <a:avLst/>
            </a:prstGeom>
            <a:noFill/>
            <a:ln w="9525">
              <a:noFill/>
              <a:miter lim="800000"/>
              <a:headEnd/>
              <a:tailEnd/>
            </a:ln>
          </p:spPr>
          <p:txBody>
            <a:bodyPr wrap="none">
              <a:spAutoFit/>
            </a:bodyPr>
            <a:lstStyle/>
            <a:p>
              <a:r>
                <a:rPr lang="en-US" sz="2400">
                  <a:latin typeface="Comic Sans MS" pitchFamily="66" charset="0"/>
                </a:rPr>
                <a:t>I</a:t>
              </a:r>
            </a:p>
          </p:txBody>
        </p:sp>
        <p:grpSp>
          <p:nvGrpSpPr>
            <p:cNvPr id="89099" name="Group 9"/>
            <p:cNvGrpSpPr>
              <a:grpSpLocks/>
            </p:cNvGrpSpPr>
            <p:nvPr/>
          </p:nvGrpSpPr>
          <p:grpSpPr bwMode="auto">
            <a:xfrm>
              <a:off x="3072" y="2496"/>
              <a:ext cx="2640" cy="960"/>
              <a:chOff x="624" y="1296"/>
              <a:chExt cx="2640" cy="960"/>
            </a:xfrm>
          </p:grpSpPr>
          <p:sp>
            <p:nvSpPr>
              <p:cNvPr id="64522" name="AutoShape 10"/>
              <p:cNvSpPr>
                <a:spLocks noChangeArrowheads="1"/>
              </p:cNvSpPr>
              <p:nvPr/>
            </p:nvSpPr>
            <p:spPr bwMode="auto">
              <a:xfrm rot="15232440">
                <a:off x="1635" y="319"/>
                <a:ext cx="659" cy="2606"/>
              </a:xfrm>
              <a:prstGeom prst="can">
                <a:avLst>
                  <a:gd name="adj" fmla="val 68160"/>
                </a:avLst>
              </a:prstGeom>
              <a:gradFill rotWithShape="0">
                <a:gsLst>
                  <a:gs pos="0">
                    <a:schemeClr val="tx1">
                      <a:gamma/>
                      <a:tint val="0"/>
                      <a:invGamma/>
                    </a:schemeClr>
                  </a:gs>
                  <a:gs pos="100000">
                    <a:schemeClr val="tx1"/>
                  </a:gs>
                </a:gsLst>
                <a:lin ang="2700000" scaled="1"/>
              </a:gradFill>
              <a:ln w="9525">
                <a:solidFill>
                  <a:schemeClr val="tx1"/>
                </a:solidFill>
                <a:round/>
                <a:headEnd/>
                <a:tailEnd/>
              </a:ln>
              <a:effectLst/>
            </p:spPr>
            <p:txBody>
              <a:bodyPr wrap="none" anchor="ctr"/>
              <a:lstStyle/>
              <a:p>
                <a:pPr>
                  <a:defRPr/>
                </a:pPr>
                <a:endParaRPr lang="en-US"/>
              </a:p>
            </p:txBody>
          </p:sp>
          <p:pic>
            <p:nvPicPr>
              <p:cNvPr id="89109" name="Picture 11"/>
              <p:cNvPicPr>
                <a:picLocks noChangeAspect="1" noChangeArrowheads="1"/>
              </p:cNvPicPr>
              <p:nvPr/>
            </p:nvPicPr>
            <p:blipFill>
              <a:blip r:embed="rId3"/>
              <a:srcRect/>
              <a:stretch>
                <a:fillRect/>
              </a:stretch>
            </p:blipFill>
            <p:spPr bwMode="auto">
              <a:xfrm>
                <a:off x="624" y="1600"/>
                <a:ext cx="566" cy="656"/>
              </a:xfrm>
              <a:prstGeom prst="rect">
                <a:avLst/>
              </a:prstGeom>
              <a:noFill/>
              <a:ln w="9525">
                <a:noFill/>
                <a:miter lim="800000"/>
                <a:headEnd/>
                <a:tailEnd/>
              </a:ln>
            </p:spPr>
          </p:pic>
        </p:grpSp>
        <p:sp>
          <p:nvSpPr>
            <p:cNvPr id="89100" name="Text Box 12"/>
            <p:cNvSpPr txBox="1">
              <a:spLocks noChangeArrowheads="1"/>
            </p:cNvSpPr>
            <p:nvPr/>
          </p:nvSpPr>
          <p:spPr bwMode="auto">
            <a:xfrm>
              <a:off x="3699" y="2985"/>
              <a:ext cx="318" cy="327"/>
            </a:xfrm>
            <a:prstGeom prst="rect">
              <a:avLst/>
            </a:prstGeom>
            <a:noFill/>
            <a:ln w="9525">
              <a:noFill/>
              <a:miter lim="800000"/>
              <a:headEnd/>
              <a:tailEnd/>
            </a:ln>
          </p:spPr>
          <p:txBody>
            <a:bodyPr wrap="none">
              <a:spAutoFit/>
            </a:bodyPr>
            <a:lstStyle/>
            <a:p>
              <a:r>
                <a:rPr lang="en-US" sz="2800">
                  <a:latin typeface="Comic Sans MS" pitchFamily="66" charset="0"/>
                </a:rPr>
                <a:t>-v</a:t>
              </a:r>
            </a:p>
          </p:txBody>
        </p:sp>
        <p:sp>
          <p:nvSpPr>
            <p:cNvPr id="89101" name="Text Box 13"/>
            <p:cNvSpPr txBox="1">
              <a:spLocks noChangeArrowheads="1"/>
            </p:cNvSpPr>
            <p:nvPr/>
          </p:nvSpPr>
          <p:spPr bwMode="auto">
            <a:xfrm>
              <a:off x="3984" y="2784"/>
              <a:ext cx="221" cy="288"/>
            </a:xfrm>
            <a:prstGeom prst="rect">
              <a:avLst/>
            </a:prstGeom>
            <a:noFill/>
            <a:ln w="9525">
              <a:noFill/>
              <a:miter lim="800000"/>
              <a:headEnd/>
              <a:tailEnd/>
            </a:ln>
          </p:spPr>
          <p:txBody>
            <a:bodyPr wrap="none">
              <a:spAutoFit/>
            </a:bodyPr>
            <a:lstStyle/>
            <a:p>
              <a:r>
                <a:rPr lang="en-US" sz="2400">
                  <a:latin typeface="Comic Sans MS" pitchFamily="66" charset="0"/>
                </a:rPr>
                <a:t>I</a:t>
              </a:r>
            </a:p>
          </p:txBody>
        </p:sp>
        <p:grpSp>
          <p:nvGrpSpPr>
            <p:cNvPr id="89102" name="Group 14"/>
            <p:cNvGrpSpPr>
              <a:grpSpLocks/>
            </p:cNvGrpSpPr>
            <p:nvPr/>
          </p:nvGrpSpPr>
          <p:grpSpPr bwMode="auto">
            <a:xfrm>
              <a:off x="1824" y="3072"/>
              <a:ext cx="567" cy="442"/>
              <a:chOff x="336" y="1920"/>
              <a:chExt cx="567" cy="442"/>
            </a:xfrm>
          </p:grpSpPr>
          <p:sp>
            <p:nvSpPr>
              <p:cNvPr id="89106" name="Line 15"/>
              <p:cNvSpPr>
                <a:spLocks noChangeShapeType="1"/>
              </p:cNvSpPr>
              <p:nvPr/>
            </p:nvSpPr>
            <p:spPr bwMode="auto">
              <a:xfrm flipH="1">
                <a:off x="384" y="1920"/>
                <a:ext cx="519" cy="144"/>
              </a:xfrm>
              <a:prstGeom prst="line">
                <a:avLst/>
              </a:prstGeom>
              <a:noFill/>
              <a:ln w="28575">
                <a:solidFill>
                  <a:schemeClr val="accent2"/>
                </a:solidFill>
                <a:round/>
                <a:headEnd/>
                <a:tailEnd type="triangle" w="med" len="lg"/>
              </a:ln>
            </p:spPr>
            <p:txBody>
              <a:bodyPr/>
              <a:lstStyle/>
              <a:p>
                <a:endParaRPr lang="en-US"/>
              </a:p>
            </p:txBody>
          </p:sp>
          <p:sp>
            <p:nvSpPr>
              <p:cNvPr id="89107" name="Text Box 16"/>
              <p:cNvSpPr txBox="1">
                <a:spLocks noChangeArrowheads="1"/>
              </p:cNvSpPr>
              <p:nvPr/>
            </p:nvSpPr>
            <p:spPr bwMode="auto">
              <a:xfrm>
                <a:off x="336" y="2112"/>
                <a:ext cx="302" cy="250"/>
              </a:xfrm>
              <a:prstGeom prst="rect">
                <a:avLst/>
              </a:prstGeom>
              <a:noFill/>
              <a:ln w="9525">
                <a:noFill/>
                <a:miter lim="800000"/>
                <a:headEnd/>
                <a:tailEnd/>
              </a:ln>
            </p:spPr>
            <p:txBody>
              <a:bodyPr wrap="none">
                <a:spAutoFit/>
              </a:bodyPr>
              <a:lstStyle/>
              <a:p>
                <a:r>
                  <a:rPr lang="en-US" sz="2000">
                    <a:solidFill>
                      <a:schemeClr val="accent2"/>
                    </a:solidFill>
                    <a:latin typeface="Comic Sans MS" pitchFamily="66" charset="0"/>
                  </a:rPr>
                  <a:t>H</a:t>
                </a:r>
                <a:r>
                  <a:rPr lang="en-US" sz="2000" baseline="-25000">
                    <a:solidFill>
                      <a:schemeClr val="accent2"/>
                    </a:solidFill>
                    <a:latin typeface="Comic Sans MS" pitchFamily="66" charset="0"/>
                  </a:rPr>
                  <a:t>2</a:t>
                </a:r>
              </a:p>
            </p:txBody>
          </p:sp>
        </p:grpSp>
        <p:grpSp>
          <p:nvGrpSpPr>
            <p:cNvPr id="89103" name="Group 17"/>
            <p:cNvGrpSpPr>
              <a:grpSpLocks/>
            </p:cNvGrpSpPr>
            <p:nvPr/>
          </p:nvGrpSpPr>
          <p:grpSpPr bwMode="auto">
            <a:xfrm>
              <a:off x="2781" y="3129"/>
              <a:ext cx="567" cy="442"/>
              <a:chOff x="336" y="1920"/>
              <a:chExt cx="567" cy="442"/>
            </a:xfrm>
          </p:grpSpPr>
          <p:sp>
            <p:nvSpPr>
              <p:cNvPr id="89104" name="Line 18"/>
              <p:cNvSpPr>
                <a:spLocks noChangeShapeType="1"/>
              </p:cNvSpPr>
              <p:nvPr/>
            </p:nvSpPr>
            <p:spPr bwMode="auto">
              <a:xfrm flipH="1">
                <a:off x="384" y="1920"/>
                <a:ext cx="519" cy="144"/>
              </a:xfrm>
              <a:prstGeom prst="line">
                <a:avLst/>
              </a:prstGeom>
              <a:noFill/>
              <a:ln w="28575">
                <a:solidFill>
                  <a:schemeClr val="accent2"/>
                </a:solidFill>
                <a:round/>
                <a:headEnd/>
                <a:tailEnd type="triangle" w="med" len="lg"/>
              </a:ln>
            </p:spPr>
            <p:txBody>
              <a:bodyPr/>
              <a:lstStyle/>
              <a:p>
                <a:endParaRPr lang="en-US"/>
              </a:p>
            </p:txBody>
          </p:sp>
          <p:sp>
            <p:nvSpPr>
              <p:cNvPr id="89105" name="Text Box 19"/>
              <p:cNvSpPr txBox="1">
                <a:spLocks noChangeArrowheads="1"/>
              </p:cNvSpPr>
              <p:nvPr/>
            </p:nvSpPr>
            <p:spPr bwMode="auto">
              <a:xfrm>
                <a:off x="336" y="2112"/>
                <a:ext cx="302" cy="250"/>
              </a:xfrm>
              <a:prstGeom prst="rect">
                <a:avLst/>
              </a:prstGeom>
              <a:noFill/>
              <a:ln w="9525">
                <a:noFill/>
                <a:miter lim="800000"/>
                <a:headEnd/>
                <a:tailEnd/>
              </a:ln>
            </p:spPr>
            <p:txBody>
              <a:bodyPr wrap="none">
                <a:spAutoFit/>
              </a:bodyPr>
              <a:lstStyle/>
              <a:p>
                <a:r>
                  <a:rPr lang="en-US" sz="2000">
                    <a:solidFill>
                      <a:schemeClr val="accent2"/>
                    </a:solidFill>
                    <a:latin typeface="Comic Sans MS" pitchFamily="66" charset="0"/>
                  </a:rPr>
                  <a:t>H</a:t>
                </a:r>
                <a:r>
                  <a:rPr lang="en-US" sz="2000" baseline="-25000">
                    <a:solidFill>
                      <a:schemeClr val="accent2"/>
                    </a:solidFill>
                    <a:latin typeface="Comic Sans MS" pitchFamily="66" charset="0"/>
                  </a:rPr>
                  <a:t>2</a:t>
                </a:r>
              </a:p>
            </p:txBody>
          </p:sp>
        </p:grpSp>
      </p:grpSp>
      <p:sp>
        <p:nvSpPr>
          <p:cNvPr id="89091" name="Text Box 20"/>
          <p:cNvSpPr txBox="1">
            <a:spLocks noChangeArrowheads="1"/>
          </p:cNvSpPr>
          <p:nvPr/>
        </p:nvSpPr>
        <p:spPr bwMode="auto">
          <a:xfrm>
            <a:off x="898525" y="914400"/>
            <a:ext cx="7105650" cy="641350"/>
          </a:xfrm>
          <a:prstGeom prst="rect">
            <a:avLst/>
          </a:prstGeom>
          <a:noFill/>
          <a:ln w="9525">
            <a:noFill/>
            <a:miter lim="800000"/>
            <a:headEnd/>
            <a:tailEnd/>
          </a:ln>
        </p:spPr>
        <p:txBody>
          <a:bodyPr wrap="none">
            <a:spAutoFit/>
          </a:bodyPr>
          <a:lstStyle/>
          <a:p>
            <a:pPr algn="ctr"/>
            <a:r>
              <a:rPr lang="en-US"/>
              <a:t>Combining Superconducting Wires Cooled with Cryogenic Hydrogen</a:t>
            </a:r>
          </a:p>
          <a:p>
            <a:pPr algn="ctr"/>
            <a:r>
              <a:rPr lang="en-US"/>
              <a:t>To Create a Dual-Energy Delivery Continental-Scale System</a:t>
            </a:r>
          </a:p>
        </p:txBody>
      </p:sp>
      <p:pic>
        <p:nvPicPr>
          <p:cNvPr id="89092" name="Picture 21"/>
          <p:cNvPicPr>
            <a:picLocks noGrp="1" noChangeAspect="1" noChangeArrowheads="1"/>
          </p:cNvPicPr>
          <p:nvPr>
            <p:ph idx="1"/>
          </p:nvPr>
        </p:nvPicPr>
        <p:blipFill>
          <a:blip r:embed="rId4"/>
          <a:srcRect/>
          <a:stretch>
            <a:fillRect/>
          </a:stretch>
        </p:blipFill>
        <p:spPr>
          <a:xfrm>
            <a:off x="685800" y="1665288"/>
            <a:ext cx="4114800" cy="2982912"/>
          </a:xfrm>
        </p:spPr>
      </p:pic>
      <p:sp>
        <p:nvSpPr>
          <p:cNvPr id="89093" name="Line 22"/>
          <p:cNvSpPr>
            <a:spLocks noChangeShapeType="1"/>
          </p:cNvSpPr>
          <p:nvPr/>
        </p:nvSpPr>
        <p:spPr bwMode="auto">
          <a:xfrm flipH="1">
            <a:off x="4343400" y="4973638"/>
            <a:ext cx="609600" cy="152400"/>
          </a:xfrm>
          <a:prstGeom prst="line">
            <a:avLst/>
          </a:prstGeom>
          <a:noFill/>
          <a:ln w="28575">
            <a:solidFill>
              <a:schemeClr val="tx1"/>
            </a:solidFill>
            <a:round/>
            <a:headEnd/>
            <a:tailEnd type="triangle" w="med" len="lg"/>
          </a:ln>
        </p:spPr>
        <p:txBody>
          <a:bodyPr/>
          <a:lstStyle/>
          <a:p>
            <a:endParaRPr lang="en-US"/>
          </a:p>
        </p:txBody>
      </p:sp>
      <p:sp>
        <p:nvSpPr>
          <p:cNvPr id="89094" name="Line 23"/>
          <p:cNvSpPr>
            <a:spLocks noChangeShapeType="1"/>
          </p:cNvSpPr>
          <p:nvPr/>
        </p:nvSpPr>
        <p:spPr bwMode="auto">
          <a:xfrm flipH="1">
            <a:off x="5943600" y="5049838"/>
            <a:ext cx="609600" cy="152400"/>
          </a:xfrm>
          <a:prstGeom prst="line">
            <a:avLst/>
          </a:prstGeom>
          <a:noFill/>
          <a:ln w="28575">
            <a:solidFill>
              <a:schemeClr val="tx1"/>
            </a:solidFill>
            <a:round/>
            <a:headEnd type="triangle" w="med" len="lg"/>
            <a:tailEnd type="none" w="med" len="lg"/>
          </a:ln>
        </p:spPr>
        <p:txBody>
          <a:bodyPr/>
          <a:lstStyle/>
          <a:p>
            <a:endParaRPr lang="en-US"/>
          </a:p>
        </p:txBody>
      </p:sp>
      <p:sp>
        <p:nvSpPr>
          <p:cNvPr id="89095" name="Text Box 24"/>
          <p:cNvSpPr txBox="1">
            <a:spLocks noChangeArrowheads="1"/>
          </p:cNvSpPr>
          <p:nvPr/>
        </p:nvSpPr>
        <p:spPr bwMode="auto">
          <a:xfrm>
            <a:off x="5165725" y="1789113"/>
            <a:ext cx="3749675" cy="1190625"/>
          </a:xfrm>
          <a:prstGeom prst="rect">
            <a:avLst/>
          </a:prstGeom>
          <a:noFill/>
          <a:ln w="9525">
            <a:noFill/>
            <a:miter lim="800000"/>
            <a:headEnd/>
            <a:tailEnd/>
          </a:ln>
        </p:spPr>
        <p:txBody>
          <a:bodyPr>
            <a:spAutoFit/>
          </a:bodyPr>
          <a:lstStyle/>
          <a:p>
            <a:pPr eaLnBrk="0" hangingPunct="0"/>
            <a:r>
              <a:rPr lang="en-US"/>
              <a:t>P. M. Grant, C. Starr, T. Overbye,</a:t>
            </a:r>
          </a:p>
          <a:p>
            <a:pPr eaLnBrk="0" hangingPunct="0"/>
            <a:r>
              <a:rPr lang="en-US"/>
              <a:t> “A Power Grid for the Hydrogen </a:t>
            </a:r>
          </a:p>
          <a:p>
            <a:pPr eaLnBrk="0" hangingPunct="0"/>
            <a:r>
              <a:rPr lang="en-US"/>
              <a:t>Economy,” Scientific American,</a:t>
            </a:r>
          </a:p>
          <a:p>
            <a:pPr eaLnBrk="0" hangingPunct="0"/>
            <a:r>
              <a:rPr lang="en-US"/>
              <a:t>July 2003, p. 76.</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219200" y="152400"/>
            <a:ext cx="6705600" cy="1143000"/>
          </a:xfrm>
        </p:spPr>
        <p:txBody>
          <a:bodyPr/>
          <a:lstStyle/>
          <a:p>
            <a:r>
              <a:rPr lang="en-US" sz="3200" smtClean="0"/>
              <a:t>North American 21st Century Energy SuperGrid</a:t>
            </a:r>
          </a:p>
        </p:txBody>
      </p:sp>
      <p:grpSp>
        <p:nvGrpSpPr>
          <p:cNvPr id="91138" name="Group 3"/>
          <p:cNvGrpSpPr>
            <a:grpSpLocks/>
          </p:cNvGrpSpPr>
          <p:nvPr/>
        </p:nvGrpSpPr>
        <p:grpSpPr bwMode="auto">
          <a:xfrm>
            <a:off x="136525" y="1414463"/>
            <a:ext cx="8809038" cy="4833937"/>
            <a:chOff x="86" y="844"/>
            <a:chExt cx="5549" cy="3045"/>
          </a:xfrm>
        </p:grpSpPr>
        <p:pic>
          <p:nvPicPr>
            <p:cNvPr id="91139" name="Picture 4"/>
            <p:cNvPicPr>
              <a:picLocks noChangeAspect="1" noChangeArrowheads="1"/>
            </p:cNvPicPr>
            <p:nvPr/>
          </p:nvPicPr>
          <p:blipFill>
            <a:blip r:embed="rId3"/>
            <a:srcRect/>
            <a:stretch>
              <a:fillRect/>
            </a:stretch>
          </p:blipFill>
          <p:spPr bwMode="auto">
            <a:xfrm>
              <a:off x="216" y="952"/>
              <a:ext cx="5419" cy="2937"/>
            </a:xfrm>
            <a:prstGeom prst="rect">
              <a:avLst/>
            </a:prstGeom>
            <a:noFill/>
            <a:ln w="9525">
              <a:noFill/>
              <a:miter lim="800000"/>
              <a:headEnd/>
              <a:tailEnd/>
            </a:ln>
          </p:spPr>
        </p:pic>
        <p:pic>
          <p:nvPicPr>
            <p:cNvPr id="91140" name="Picture 5"/>
            <p:cNvPicPr>
              <a:picLocks noChangeAspect="1" noChangeArrowheads="1"/>
            </p:cNvPicPr>
            <p:nvPr/>
          </p:nvPicPr>
          <p:blipFill>
            <a:blip r:embed="rId4"/>
            <a:srcRect/>
            <a:stretch>
              <a:fillRect/>
            </a:stretch>
          </p:blipFill>
          <p:spPr bwMode="auto">
            <a:xfrm>
              <a:off x="480" y="1248"/>
              <a:ext cx="4632" cy="1679"/>
            </a:xfrm>
            <a:prstGeom prst="rect">
              <a:avLst/>
            </a:prstGeom>
            <a:noFill/>
            <a:ln w="9525">
              <a:noFill/>
              <a:miter lim="800000"/>
              <a:headEnd/>
              <a:tailEnd/>
            </a:ln>
          </p:spPr>
        </p:pic>
        <p:pic>
          <p:nvPicPr>
            <p:cNvPr id="91141" name="Picture 6"/>
            <p:cNvPicPr>
              <a:picLocks noChangeAspect="1" noChangeArrowheads="1"/>
            </p:cNvPicPr>
            <p:nvPr/>
          </p:nvPicPr>
          <p:blipFill>
            <a:blip r:embed="rId5"/>
            <a:srcRect/>
            <a:stretch>
              <a:fillRect/>
            </a:stretch>
          </p:blipFill>
          <p:spPr bwMode="auto">
            <a:xfrm>
              <a:off x="288" y="2592"/>
              <a:ext cx="487" cy="215"/>
            </a:xfrm>
            <a:prstGeom prst="rect">
              <a:avLst/>
            </a:prstGeom>
            <a:noFill/>
            <a:ln w="9525">
              <a:noFill/>
              <a:miter lim="800000"/>
              <a:headEnd/>
              <a:tailEnd/>
            </a:ln>
          </p:spPr>
        </p:pic>
        <p:pic>
          <p:nvPicPr>
            <p:cNvPr id="91142" name="Picture 7"/>
            <p:cNvPicPr>
              <a:picLocks noChangeAspect="1" noChangeArrowheads="1"/>
            </p:cNvPicPr>
            <p:nvPr/>
          </p:nvPicPr>
          <p:blipFill>
            <a:blip r:embed="rId6"/>
            <a:srcRect/>
            <a:stretch>
              <a:fillRect/>
            </a:stretch>
          </p:blipFill>
          <p:spPr bwMode="auto">
            <a:xfrm>
              <a:off x="384" y="1488"/>
              <a:ext cx="197" cy="374"/>
            </a:xfrm>
            <a:prstGeom prst="rect">
              <a:avLst/>
            </a:prstGeom>
            <a:noFill/>
            <a:ln w="9525">
              <a:noFill/>
              <a:miter lim="800000"/>
              <a:headEnd/>
              <a:tailEnd/>
            </a:ln>
          </p:spPr>
        </p:pic>
        <p:pic>
          <p:nvPicPr>
            <p:cNvPr id="91143" name="Picture 8"/>
            <p:cNvPicPr>
              <a:picLocks noChangeAspect="1" noChangeArrowheads="1"/>
            </p:cNvPicPr>
            <p:nvPr/>
          </p:nvPicPr>
          <p:blipFill>
            <a:blip r:embed="rId7"/>
            <a:srcRect/>
            <a:stretch>
              <a:fillRect/>
            </a:stretch>
          </p:blipFill>
          <p:spPr bwMode="auto">
            <a:xfrm>
              <a:off x="96" y="2256"/>
              <a:ext cx="687" cy="222"/>
            </a:xfrm>
            <a:prstGeom prst="rect">
              <a:avLst/>
            </a:prstGeom>
            <a:noFill/>
            <a:ln w="9525">
              <a:noFill/>
              <a:miter lim="800000"/>
              <a:headEnd/>
              <a:tailEnd/>
            </a:ln>
          </p:spPr>
        </p:pic>
        <p:pic>
          <p:nvPicPr>
            <p:cNvPr id="91144" name="Picture 9"/>
            <p:cNvPicPr>
              <a:picLocks noChangeAspect="1" noChangeArrowheads="1"/>
            </p:cNvPicPr>
            <p:nvPr/>
          </p:nvPicPr>
          <p:blipFill>
            <a:blip r:embed="rId8"/>
            <a:srcRect/>
            <a:stretch>
              <a:fillRect/>
            </a:stretch>
          </p:blipFill>
          <p:spPr bwMode="auto">
            <a:xfrm>
              <a:off x="144" y="1968"/>
              <a:ext cx="537" cy="207"/>
            </a:xfrm>
            <a:prstGeom prst="rect">
              <a:avLst/>
            </a:prstGeom>
            <a:noFill/>
            <a:ln w="9525">
              <a:noFill/>
              <a:miter lim="800000"/>
              <a:headEnd/>
              <a:tailEnd/>
            </a:ln>
          </p:spPr>
        </p:pic>
        <p:pic>
          <p:nvPicPr>
            <p:cNvPr id="91145" name="Picture 10"/>
            <p:cNvPicPr>
              <a:picLocks noChangeAspect="1" noChangeArrowheads="1"/>
            </p:cNvPicPr>
            <p:nvPr/>
          </p:nvPicPr>
          <p:blipFill>
            <a:blip r:embed="rId9"/>
            <a:srcRect/>
            <a:stretch>
              <a:fillRect/>
            </a:stretch>
          </p:blipFill>
          <p:spPr bwMode="auto">
            <a:xfrm>
              <a:off x="2160" y="2832"/>
              <a:ext cx="407" cy="184"/>
            </a:xfrm>
            <a:prstGeom prst="rect">
              <a:avLst/>
            </a:prstGeom>
            <a:noFill/>
            <a:ln w="9525">
              <a:noFill/>
              <a:miter lim="800000"/>
              <a:headEnd/>
              <a:tailEnd/>
            </a:ln>
          </p:spPr>
        </p:pic>
        <p:pic>
          <p:nvPicPr>
            <p:cNvPr id="91146" name="Picture 11"/>
            <p:cNvPicPr>
              <a:picLocks noChangeAspect="1" noChangeArrowheads="1"/>
            </p:cNvPicPr>
            <p:nvPr/>
          </p:nvPicPr>
          <p:blipFill>
            <a:blip r:embed="rId10"/>
            <a:srcRect/>
            <a:stretch>
              <a:fillRect/>
            </a:stretch>
          </p:blipFill>
          <p:spPr bwMode="auto">
            <a:xfrm>
              <a:off x="4656" y="1392"/>
              <a:ext cx="633" cy="207"/>
            </a:xfrm>
            <a:prstGeom prst="rect">
              <a:avLst/>
            </a:prstGeom>
            <a:noFill/>
            <a:ln w="9525">
              <a:noFill/>
              <a:miter lim="800000"/>
              <a:headEnd/>
              <a:tailEnd/>
            </a:ln>
          </p:spPr>
        </p:pic>
        <p:pic>
          <p:nvPicPr>
            <p:cNvPr id="91147" name="Picture 12"/>
            <p:cNvPicPr>
              <a:picLocks noChangeAspect="1" noChangeArrowheads="1"/>
            </p:cNvPicPr>
            <p:nvPr/>
          </p:nvPicPr>
          <p:blipFill>
            <a:blip r:embed="rId11"/>
            <a:srcRect/>
            <a:stretch>
              <a:fillRect/>
            </a:stretch>
          </p:blipFill>
          <p:spPr bwMode="auto">
            <a:xfrm>
              <a:off x="3024" y="1344"/>
              <a:ext cx="464" cy="241"/>
            </a:xfrm>
            <a:prstGeom prst="rect">
              <a:avLst/>
            </a:prstGeom>
            <a:noFill/>
            <a:ln w="9525">
              <a:noFill/>
              <a:miter lim="800000"/>
              <a:headEnd/>
              <a:tailEnd/>
            </a:ln>
          </p:spPr>
        </p:pic>
        <p:pic>
          <p:nvPicPr>
            <p:cNvPr id="91148" name="Picture 13"/>
            <p:cNvPicPr>
              <a:picLocks noChangeAspect="1" noChangeArrowheads="1"/>
            </p:cNvPicPr>
            <p:nvPr/>
          </p:nvPicPr>
          <p:blipFill>
            <a:blip r:embed="rId12"/>
            <a:srcRect/>
            <a:stretch>
              <a:fillRect/>
            </a:stretch>
          </p:blipFill>
          <p:spPr bwMode="auto">
            <a:xfrm>
              <a:off x="2976" y="864"/>
              <a:ext cx="434" cy="399"/>
            </a:xfrm>
            <a:prstGeom prst="rect">
              <a:avLst/>
            </a:prstGeom>
            <a:noFill/>
            <a:ln w="9525">
              <a:noFill/>
              <a:miter lim="800000"/>
              <a:headEnd/>
              <a:tailEnd/>
            </a:ln>
          </p:spPr>
        </p:pic>
        <p:pic>
          <p:nvPicPr>
            <p:cNvPr id="91149" name="Picture 14"/>
            <p:cNvPicPr>
              <a:picLocks noChangeAspect="1" noChangeArrowheads="1"/>
            </p:cNvPicPr>
            <p:nvPr/>
          </p:nvPicPr>
          <p:blipFill>
            <a:blip r:embed="rId13"/>
            <a:srcRect/>
            <a:stretch>
              <a:fillRect/>
            </a:stretch>
          </p:blipFill>
          <p:spPr bwMode="auto">
            <a:xfrm>
              <a:off x="2496" y="2832"/>
              <a:ext cx="464" cy="422"/>
            </a:xfrm>
            <a:prstGeom prst="rect">
              <a:avLst/>
            </a:prstGeom>
            <a:noFill/>
            <a:ln w="9525">
              <a:noFill/>
              <a:miter lim="800000"/>
              <a:headEnd/>
              <a:tailEnd/>
            </a:ln>
          </p:spPr>
        </p:pic>
        <p:sp>
          <p:nvSpPr>
            <p:cNvPr id="91150" name="Text Box 15"/>
            <p:cNvSpPr txBox="1">
              <a:spLocks noChangeArrowheads="1"/>
            </p:cNvSpPr>
            <p:nvPr/>
          </p:nvSpPr>
          <p:spPr bwMode="auto">
            <a:xfrm>
              <a:off x="986" y="1688"/>
              <a:ext cx="290" cy="250"/>
            </a:xfrm>
            <a:prstGeom prst="rect">
              <a:avLst/>
            </a:prstGeom>
            <a:noFill/>
            <a:ln w="9525">
              <a:noFill/>
              <a:miter lim="800000"/>
              <a:headEnd/>
              <a:tailEnd/>
            </a:ln>
          </p:spPr>
          <p:txBody>
            <a:bodyPr wrap="none" anchor="ctr">
              <a:spAutoFit/>
            </a:bodyPr>
            <a:lstStyle/>
            <a:p>
              <a:pPr algn="ctr" eaLnBrk="0" hangingPunct="0">
                <a:spcBef>
                  <a:spcPct val="50000"/>
                </a:spcBef>
              </a:pPr>
              <a:r>
                <a:rPr lang="en-US" sz="2000" b="1"/>
                <a:t>H</a:t>
              </a:r>
              <a:r>
                <a:rPr lang="en-US" sz="2000" b="1" baseline="-25000"/>
                <a:t>2</a:t>
              </a:r>
              <a:endParaRPr lang="en-US" sz="2000" b="1"/>
            </a:p>
          </p:txBody>
        </p:sp>
        <p:sp>
          <p:nvSpPr>
            <p:cNvPr id="91151" name="Text Box 16"/>
            <p:cNvSpPr txBox="1">
              <a:spLocks noChangeArrowheads="1"/>
            </p:cNvSpPr>
            <p:nvPr/>
          </p:nvSpPr>
          <p:spPr bwMode="auto">
            <a:xfrm>
              <a:off x="1168" y="2122"/>
              <a:ext cx="263" cy="250"/>
            </a:xfrm>
            <a:prstGeom prst="rect">
              <a:avLst/>
            </a:prstGeom>
            <a:noFill/>
            <a:ln w="9525">
              <a:noFill/>
              <a:miter lim="800000"/>
              <a:headEnd/>
              <a:tailEnd/>
            </a:ln>
          </p:spPr>
          <p:txBody>
            <a:bodyPr wrap="none" anchor="ctr">
              <a:spAutoFit/>
            </a:bodyPr>
            <a:lstStyle/>
            <a:p>
              <a:pPr algn="ctr" eaLnBrk="0" hangingPunct="0">
                <a:spcBef>
                  <a:spcPct val="50000"/>
                </a:spcBef>
              </a:pPr>
              <a:r>
                <a:rPr lang="en-US" sz="2000" b="1"/>
                <a:t>e</a:t>
              </a:r>
              <a:r>
                <a:rPr lang="en-US" sz="2000" b="1" baseline="30000"/>
                <a:t>–</a:t>
              </a:r>
              <a:endParaRPr lang="en-US" sz="2000" b="1"/>
            </a:p>
          </p:txBody>
        </p:sp>
        <p:sp>
          <p:nvSpPr>
            <p:cNvPr id="91152" name="Line 17"/>
            <p:cNvSpPr>
              <a:spLocks noChangeShapeType="1"/>
            </p:cNvSpPr>
            <p:nvPr/>
          </p:nvSpPr>
          <p:spPr bwMode="auto">
            <a:xfrm flipH="1">
              <a:off x="933" y="1920"/>
              <a:ext cx="363" cy="135"/>
            </a:xfrm>
            <a:prstGeom prst="line">
              <a:avLst/>
            </a:prstGeom>
            <a:noFill/>
            <a:ln w="19050">
              <a:solidFill>
                <a:srgbClr val="0000FF"/>
              </a:solidFill>
              <a:round/>
              <a:headEnd/>
              <a:tailEnd type="triangle" w="med" len="med"/>
            </a:ln>
          </p:spPr>
          <p:txBody>
            <a:bodyPr wrap="none" anchor="ctr"/>
            <a:lstStyle/>
            <a:p>
              <a:endParaRPr lang="en-US"/>
            </a:p>
          </p:txBody>
        </p:sp>
        <p:sp>
          <p:nvSpPr>
            <p:cNvPr id="91153" name="Line 18"/>
            <p:cNvSpPr>
              <a:spLocks noChangeShapeType="1"/>
            </p:cNvSpPr>
            <p:nvPr/>
          </p:nvSpPr>
          <p:spPr bwMode="auto">
            <a:xfrm flipH="1">
              <a:off x="1036" y="2110"/>
              <a:ext cx="363" cy="135"/>
            </a:xfrm>
            <a:prstGeom prst="line">
              <a:avLst/>
            </a:prstGeom>
            <a:noFill/>
            <a:ln w="19050">
              <a:solidFill>
                <a:srgbClr val="FF0000"/>
              </a:solidFill>
              <a:round/>
              <a:headEnd/>
              <a:tailEnd type="triangle" w="med" len="med"/>
            </a:ln>
          </p:spPr>
          <p:txBody>
            <a:bodyPr wrap="none" anchor="ctr"/>
            <a:lstStyle/>
            <a:p>
              <a:endParaRPr lang="en-US"/>
            </a:p>
          </p:txBody>
        </p:sp>
        <p:sp>
          <p:nvSpPr>
            <p:cNvPr id="91154" name="Text Box 19"/>
            <p:cNvSpPr txBox="1">
              <a:spLocks noChangeArrowheads="1"/>
            </p:cNvSpPr>
            <p:nvPr/>
          </p:nvSpPr>
          <p:spPr bwMode="auto">
            <a:xfrm>
              <a:off x="2483" y="2423"/>
              <a:ext cx="290" cy="250"/>
            </a:xfrm>
            <a:prstGeom prst="rect">
              <a:avLst/>
            </a:prstGeom>
            <a:noFill/>
            <a:ln w="9525">
              <a:noFill/>
              <a:miter lim="800000"/>
              <a:headEnd/>
              <a:tailEnd/>
            </a:ln>
          </p:spPr>
          <p:txBody>
            <a:bodyPr wrap="none" anchor="ctr">
              <a:spAutoFit/>
            </a:bodyPr>
            <a:lstStyle/>
            <a:p>
              <a:pPr algn="ctr" eaLnBrk="0" hangingPunct="0">
                <a:spcBef>
                  <a:spcPct val="50000"/>
                </a:spcBef>
              </a:pPr>
              <a:r>
                <a:rPr lang="en-US" sz="2000" b="1"/>
                <a:t>H</a:t>
              </a:r>
              <a:r>
                <a:rPr lang="en-US" sz="2000" b="1" baseline="-25000"/>
                <a:t>2</a:t>
              </a:r>
              <a:endParaRPr lang="en-US" sz="2000" b="1"/>
            </a:p>
          </p:txBody>
        </p:sp>
        <p:sp>
          <p:nvSpPr>
            <p:cNvPr id="91155" name="Text Box 20"/>
            <p:cNvSpPr txBox="1">
              <a:spLocks noChangeArrowheads="1"/>
            </p:cNvSpPr>
            <p:nvPr/>
          </p:nvSpPr>
          <p:spPr bwMode="auto">
            <a:xfrm>
              <a:off x="3120" y="2592"/>
              <a:ext cx="263" cy="250"/>
            </a:xfrm>
            <a:prstGeom prst="rect">
              <a:avLst/>
            </a:prstGeom>
            <a:noFill/>
            <a:ln w="9525">
              <a:noFill/>
              <a:miter lim="800000"/>
              <a:headEnd/>
              <a:tailEnd/>
            </a:ln>
          </p:spPr>
          <p:txBody>
            <a:bodyPr wrap="none" anchor="ctr">
              <a:spAutoFit/>
            </a:bodyPr>
            <a:lstStyle/>
            <a:p>
              <a:pPr algn="ctr" eaLnBrk="0" hangingPunct="0">
                <a:spcBef>
                  <a:spcPct val="50000"/>
                </a:spcBef>
              </a:pPr>
              <a:r>
                <a:rPr lang="en-US" sz="2000" b="1"/>
                <a:t>e</a:t>
              </a:r>
              <a:r>
                <a:rPr lang="en-US" sz="2000" b="1" baseline="30000"/>
                <a:t>–</a:t>
              </a:r>
              <a:endParaRPr lang="en-US" sz="2000" b="1"/>
            </a:p>
          </p:txBody>
        </p:sp>
        <p:sp>
          <p:nvSpPr>
            <p:cNvPr id="91156" name="Line 21"/>
            <p:cNvSpPr>
              <a:spLocks noChangeShapeType="1"/>
            </p:cNvSpPr>
            <p:nvPr/>
          </p:nvSpPr>
          <p:spPr bwMode="auto">
            <a:xfrm rot="20324140" flipH="1">
              <a:off x="2641" y="2536"/>
              <a:ext cx="363" cy="135"/>
            </a:xfrm>
            <a:prstGeom prst="line">
              <a:avLst/>
            </a:prstGeom>
            <a:noFill/>
            <a:ln w="19050">
              <a:solidFill>
                <a:srgbClr val="0000FF"/>
              </a:solidFill>
              <a:round/>
              <a:headEnd type="triangle" w="med" len="med"/>
              <a:tailEnd type="triangle" w="med" len="med"/>
            </a:ln>
          </p:spPr>
          <p:txBody>
            <a:bodyPr wrap="none" anchor="ctr"/>
            <a:lstStyle/>
            <a:p>
              <a:endParaRPr lang="en-US"/>
            </a:p>
          </p:txBody>
        </p:sp>
        <p:sp>
          <p:nvSpPr>
            <p:cNvPr id="91157" name="Line 22"/>
            <p:cNvSpPr>
              <a:spLocks noChangeShapeType="1"/>
            </p:cNvSpPr>
            <p:nvPr/>
          </p:nvSpPr>
          <p:spPr bwMode="auto">
            <a:xfrm rot="20324140" flipH="1">
              <a:off x="2880" y="2592"/>
              <a:ext cx="363" cy="135"/>
            </a:xfrm>
            <a:prstGeom prst="line">
              <a:avLst/>
            </a:prstGeom>
            <a:noFill/>
            <a:ln w="19050">
              <a:solidFill>
                <a:srgbClr val="FF0000"/>
              </a:solidFill>
              <a:round/>
              <a:headEnd type="triangle" w="med" len="med"/>
              <a:tailEnd type="triangle" w="med" len="med"/>
            </a:ln>
          </p:spPr>
          <p:txBody>
            <a:bodyPr wrap="none" anchor="ctr"/>
            <a:lstStyle/>
            <a:p>
              <a:endParaRPr lang="en-US"/>
            </a:p>
          </p:txBody>
        </p:sp>
        <p:sp>
          <p:nvSpPr>
            <p:cNvPr id="91158" name="Text Box 23"/>
            <p:cNvSpPr txBox="1">
              <a:spLocks noChangeArrowheads="1"/>
            </p:cNvSpPr>
            <p:nvPr/>
          </p:nvSpPr>
          <p:spPr bwMode="auto">
            <a:xfrm>
              <a:off x="2622" y="990"/>
              <a:ext cx="290" cy="250"/>
            </a:xfrm>
            <a:prstGeom prst="rect">
              <a:avLst/>
            </a:prstGeom>
            <a:noFill/>
            <a:ln w="9525">
              <a:noFill/>
              <a:miter lim="800000"/>
              <a:headEnd/>
              <a:tailEnd/>
            </a:ln>
          </p:spPr>
          <p:txBody>
            <a:bodyPr wrap="none" anchor="ctr">
              <a:spAutoFit/>
            </a:bodyPr>
            <a:lstStyle/>
            <a:p>
              <a:pPr algn="ctr" eaLnBrk="0" hangingPunct="0">
                <a:spcBef>
                  <a:spcPct val="50000"/>
                </a:spcBef>
              </a:pPr>
              <a:r>
                <a:rPr lang="en-US" sz="2000" b="1"/>
                <a:t>H</a:t>
              </a:r>
              <a:r>
                <a:rPr lang="en-US" sz="2000" b="1" baseline="-25000"/>
                <a:t>2</a:t>
              </a:r>
              <a:endParaRPr lang="en-US" sz="2000" b="1"/>
            </a:p>
          </p:txBody>
        </p:sp>
        <p:sp>
          <p:nvSpPr>
            <p:cNvPr id="91159" name="Text Box 24"/>
            <p:cNvSpPr txBox="1">
              <a:spLocks noChangeArrowheads="1"/>
            </p:cNvSpPr>
            <p:nvPr/>
          </p:nvSpPr>
          <p:spPr bwMode="auto">
            <a:xfrm>
              <a:off x="2640" y="1392"/>
              <a:ext cx="263" cy="250"/>
            </a:xfrm>
            <a:prstGeom prst="rect">
              <a:avLst/>
            </a:prstGeom>
            <a:noFill/>
            <a:ln w="9525">
              <a:noFill/>
              <a:miter lim="800000"/>
              <a:headEnd/>
              <a:tailEnd/>
            </a:ln>
          </p:spPr>
          <p:txBody>
            <a:bodyPr wrap="none" anchor="ctr">
              <a:spAutoFit/>
            </a:bodyPr>
            <a:lstStyle/>
            <a:p>
              <a:pPr algn="ctr" eaLnBrk="0" hangingPunct="0">
                <a:spcBef>
                  <a:spcPct val="50000"/>
                </a:spcBef>
              </a:pPr>
              <a:r>
                <a:rPr lang="en-US" sz="2000" b="1"/>
                <a:t>e</a:t>
              </a:r>
              <a:r>
                <a:rPr lang="en-US" sz="2000" b="1" baseline="30000"/>
                <a:t>–</a:t>
              </a:r>
              <a:endParaRPr lang="en-US" sz="2000" b="1"/>
            </a:p>
          </p:txBody>
        </p:sp>
        <p:sp>
          <p:nvSpPr>
            <p:cNvPr id="91160" name="Line 25"/>
            <p:cNvSpPr>
              <a:spLocks noChangeShapeType="1"/>
            </p:cNvSpPr>
            <p:nvPr/>
          </p:nvSpPr>
          <p:spPr bwMode="auto">
            <a:xfrm rot="752271" flipH="1">
              <a:off x="2585" y="1202"/>
              <a:ext cx="363" cy="135"/>
            </a:xfrm>
            <a:prstGeom prst="line">
              <a:avLst/>
            </a:prstGeom>
            <a:noFill/>
            <a:ln w="19050">
              <a:solidFill>
                <a:srgbClr val="0000FF"/>
              </a:solidFill>
              <a:round/>
              <a:headEnd/>
              <a:tailEnd type="triangle" w="med" len="med"/>
            </a:ln>
          </p:spPr>
          <p:txBody>
            <a:bodyPr wrap="none" anchor="ctr"/>
            <a:lstStyle/>
            <a:p>
              <a:endParaRPr lang="en-US"/>
            </a:p>
          </p:txBody>
        </p:sp>
        <p:sp>
          <p:nvSpPr>
            <p:cNvPr id="91161" name="Line 26"/>
            <p:cNvSpPr>
              <a:spLocks noChangeShapeType="1"/>
            </p:cNvSpPr>
            <p:nvPr/>
          </p:nvSpPr>
          <p:spPr bwMode="auto">
            <a:xfrm rot="752271" flipH="1">
              <a:off x="2688" y="1344"/>
              <a:ext cx="363" cy="135"/>
            </a:xfrm>
            <a:prstGeom prst="line">
              <a:avLst/>
            </a:prstGeom>
            <a:noFill/>
            <a:ln w="19050">
              <a:solidFill>
                <a:srgbClr val="FF0000"/>
              </a:solidFill>
              <a:round/>
              <a:headEnd/>
              <a:tailEnd type="triangle" w="med" len="med"/>
            </a:ln>
          </p:spPr>
          <p:txBody>
            <a:bodyPr wrap="none" anchor="ctr"/>
            <a:lstStyle/>
            <a:p>
              <a:endParaRPr lang="en-US"/>
            </a:p>
          </p:txBody>
        </p:sp>
        <p:sp>
          <p:nvSpPr>
            <p:cNvPr id="91162" name="Text Box 27"/>
            <p:cNvSpPr txBox="1">
              <a:spLocks noChangeArrowheads="1"/>
            </p:cNvSpPr>
            <p:nvPr/>
          </p:nvSpPr>
          <p:spPr bwMode="auto">
            <a:xfrm>
              <a:off x="4398" y="1470"/>
              <a:ext cx="290" cy="250"/>
            </a:xfrm>
            <a:prstGeom prst="rect">
              <a:avLst/>
            </a:prstGeom>
            <a:noFill/>
            <a:ln w="9525">
              <a:noFill/>
              <a:miter lim="800000"/>
              <a:headEnd/>
              <a:tailEnd/>
            </a:ln>
          </p:spPr>
          <p:txBody>
            <a:bodyPr wrap="none" anchor="ctr">
              <a:spAutoFit/>
            </a:bodyPr>
            <a:lstStyle/>
            <a:p>
              <a:pPr algn="ctr" eaLnBrk="0" hangingPunct="0">
                <a:spcBef>
                  <a:spcPct val="50000"/>
                </a:spcBef>
              </a:pPr>
              <a:r>
                <a:rPr lang="en-US" sz="2000" b="1"/>
                <a:t>H</a:t>
              </a:r>
              <a:r>
                <a:rPr lang="en-US" sz="2000" b="1" baseline="-25000"/>
                <a:t>2</a:t>
              </a:r>
              <a:endParaRPr lang="en-US" sz="2000" b="1"/>
            </a:p>
          </p:txBody>
        </p:sp>
        <p:sp>
          <p:nvSpPr>
            <p:cNvPr id="91163" name="Text Box 28"/>
            <p:cNvSpPr txBox="1">
              <a:spLocks noChangeArrowheads="1"/>
            </p:cNvSpPr>
            <p:nvPr/>
          </p:nvSpPr>
          <p:spPr bwMode="auto">
            <a:xfrm>
              <a:off x="4777" y="1793"/>
              <a:ext cx="263" cy="250"/>
            </a:xfrm>
            <a:prstGeom prst="rect">
              <a:avLst/>
            </a:prstGeom>
            <a:noFill/>
            <a:ln w="9525">
              <a:noFill/>
              <a:miter lim="800000"/>
              <a:headEnd/>
              <a:tailEnd/>
            </a:ln>
          </p:spPr>
          <p:txBody>
            <a:bodyPr wrap="none" anchor="ctr">
              <a:spAutoFit/>
            </a:bodyPr>
            <a:lstStyle/>
            <a:p>
              <a:pPr algn="ctr" eaLnBrk="0" hangingPunct="0">
                <a:spcBef>
                  <a:spcPct val="50000"/>
                </a:spcBef>
              </a:pPr>
              <a:r>
                <a:rPr lang="en-US" sz="2000" b="1"/>
                <a:t>e</a:t>
              </a:r>
              <a:r>
                <a:rPr lang="en-US" sz="2000" b="1" baseline="30000"/>
                <a:t>–</a:t>
              </a:r>
              <a:endParaRPr lang="en-US" sz="2000" b="1"/>
            </a:p>
          </p:txBody>
        </p:sp>
        <p:sp>
          <p:nvSpPr>
            <p:cNvPr id="91164" name="Line 29"/>
            <p:cNvSpPr>
              <a:spLocks noChangeShapeType="1"/>
            </p:cNvSpPr>
            <p:nvPr/>
          </p:nvSpPr>
          <p:spPr bwMode="auto">
            <a:xfrm rot="307624" flipH="1">
              <a:off x="4457" y="1651"/>
              <a:ext cx="363" cy="135"/>
            </a:xfrm>
            <a:prstGeom prst="line">
              <a:avLst/>
            </a:prstGeom>
            <a:noFill/>
            <a:ln w="19050">
              <a:solidFill>
                <a:srgbClr val="0000FF"/>
              </a:solidFill>
              <a:round/>
              <a:headEnd/>
              <a:tailEnd type="triangle" w="med" len="med"/>
            </a:ln>
          </p:spPr>
          <p:txBody>
            <a:bodyPr wrap="none" anchor="ctr"/>
            <a:lstStyle/>
            <a:p>
              <a:endParaRPr lang="en-US"/>
            </a:p>
          </p:txBody>
        </p:sp>
        <p:sp>
          <p:nvSpPr>
            <p:cNvPr id="91165" name="Line 30"/>
            <p:cNvSpPr>
              <a:spLocks noChangeShapeType="1"/>
            </p:cNvSpPr>
            <p:nvPr/>
          </p:nvSpPr>
          <p:spPr bwMode="auto">
            <a:xfrm rot="307624" flipH="1">
              <a:off x="4560" y="1793"/>
              <a:ext cx="363" cy="135"/>
            </a:xfrm>
            <a:prstGeom prst="line">
              <a:avLst/>
            </a:prstGeom>
            <a:noFill/>
            <a:ln w="19050">
              <a:solidFill>
                <a:srgbClr val="FF0000"/>
              </a:solidFill>
              <a:round/>
              <a:headEnd/>
              <a:tailEnd type="triangle" w="med" len="med"/>
            </a:ln>
          </p:spPr>
          <p:txBody>
            <a:bodyPr wrap="none" anchor="ctr"/>
            <a:lstStyle/>
            <a:p>
              <a:endParaRPr lang="en-US"/>
            </a:p>
          </p:txBody>
        </p:sp>
        <p:sp>
          <p:nvSpPr>
            <p:cNvPr id="91166" name="Text Box 31"/>
            <p:cNvSpPr txBox="1">
              <a:spLocks noChangeArrowheads="1"/>
            </p:cNvSpPr>
            <p:nvPr/>
          </p:nvSpPr>
          <p:spPr bwMode="auto">
            <a:xfrm>
              <a:off x="86" y="1241"/>
              <a:ext cx="802" cy="212"/>
            </a:xfrm>
            <a:prstGeom prst="rect">
              <a:avLst/>
            </a:prstGeom>
            <a:noFill/>
            <a:ln w="9525">
              <a:noFill/>
              <a:miter lim="800000"/>
              <a:headEnd/>
              <a:tailEnd/>
            </a:ln>
          </p:spPr>
          <p:txBody>
            <a:bodyPr wrap="none">
              <a:spAutoFit/>
            </a:bodyPr>
            <a:lstStyle/>
            <a:p>
              <a:pPr>
                <a:spcBef>
                  <a:spcPct val="50000"/>
                </a:spcBef>
              </a:pPr>
              <a:r>
                <a:rPr lang="en-US" sz="1600" b="1">
                  <a:latin typeface="Comic Sans MS" pitchFamily="66" charset="0"/>
                </a:rPr>
                <a:t>Commercial</a:t>
              </a:r>
            </a:p>
          </p:txBody>
        </p:sp>
        <p:sp>
          <p:nvSpPr>
            <p:cNvPr id="91167" name="Text Box 32"/>
            <p:cNvSpPr txBox="1">
              <a:spLocks noChangeArrowheads="1"/>
            </p:cNvSpPr>
            <p:nvPr/>
          </p:nvSpPr>
          <p:spPr bwMode="auto">
            <a:xfrm>
              <a:off x="192" y="3087"/>
              <a:ext cx="784" cy="212"/>
            </a:xfrm>
            <a:prstGeom prst="rect">
              <a:avLst/>
            </a:prstGeom>
            <a:noFill/>
            <a:ln w="9525">
              <a:noFill/>
              <a:miter lim="800000"/>
              <a:headEnd/>
              <a:tailEnd/>
            </a:ln>
          </p:spPr>
          <p:txBody>
            <a:bodyPr wrap="none">
              <a:spAutoFit/>
            </a:bodyPr>
            <a:lstStyle/>
            <a:p>
              <a:pPr>
                <a:spcBef>
                  <a:spcPct val="50000"/>
                </a:spcBef>
              </a:pPr>
              <a:r>
                <a:rPr lang="en-US" sz="1600" b="1">
                  <a:latin typeface="Comic Sans MS" pitchFamily="66" charset="0"/>
                </a:rPr>
                <a:t>Residential</a:t>
              </a:r>
            </a:p>
          </p:txBody>
        </p:sp>
        <p:sp>
          <p:nvSpPr>
            <p:cNvPr id="91168" name="Text Box 33"/>
            <p:cNvSpPr txBox="1">
              <a:spLocks noChangeArrowheads="1"/>
            </p:cNvSpPr>
            <p:nvPr/>
          </p:nvSpPr>
          <p:spPr bwMode="auto">
            <a:xfrm>
              <a:off x="192" y="2845"/>
              <a:ext cx="459" cy="154"/>
            </a:xfrm>
            <a:prstGeom prst="rect">
              <a:avLst/>
            </a:prstGeom>
            <a:noFill/>
            <a:ln w="9525">
              <a:noFill/>
              <a:miter lim="800000"/>
              <a:headEnd/>
              <a:tailEnd/>
            </a:ln>
          </p:spPr>
          <p:txBody>
            <a:bodyPr wrap="none">
              <a:spAutoFit/>
            </a:bodyPr>
            <a:lstStyle/>
            <a:p>
              <a:pPr>
                <a:spcBef>
                  <a:spcPct val="50000"/>
                </a:spcBef>
              </a:pPr>
              <a:r>
                <a:rPr lang="en-US" sz="1000" b="1">
                  <a:solidFill>
                    <a:srgbClr val="003399"/>
                  </a:solidFill>
                  <a:latin typeface="Comic Sans MS" pitchFamily="66" charset="0"/>
                </a:rPr>
                <a:t>BMW Z9</a:t>
              </a:r>
            </a:p>
          </p:txBody>
        </p:sp>
        <p:sp>
          <p:nvSpPr>
            <p:cNvPr id="91169" name="Text Box 34"/>
            <p:cNvSpPr txBox="1">
              <a:spLocks noChangeArrowheads="1"/>
            </p:cNvSpPr>
            <p:nvPr/>
          </p:nvSpPr>
          <p:spPr bwMode="auto">
            <a:xfrm>
              <a:off x="2400" y="3282"/>
              <a:ext cx="672" cy="366"/>
            </a:xfrm>
            <a:prstGeom prst="rect">
              <a:avLst/>
            </a:prstGeom>
            <a:noFill/>
            <a:ln w="9525">
              <a:noFill/>
              <a:miter lim="800000"/>
              <a:headEnd/>
              <a:tailEnd/>
            </a:ln>
          </p:spPr>
          <p:txBody>
            <a:bodyPr>
              <a:spAutoFit/>
            </a:bodyPr>
            <a:lstStyle/>
            <a:p>
              <a:pPr algn="ctr">
                <a:spcBef>
                  <a:spcPct val="50000"/>
                </a:spcBef>
              </a:pPr>
              <a:r>
                <a:rPr lang="en-US" sz="1600" b="1">
                  <a:latin typeface="Comic Sans MS" pitchFamily="66" charset="0"/>
                </a:rPr>
                <a:t>Heavy Industry</a:t>
              </a:r>
            </a:p>
          </p:txBody>
        </p:sp>
        <p:sp>
          <p:nvSpPr>
            <p:cNvPr id="91170" name="Text Box 35"/>
            <p:cNvSpPr txBox="1">
              <a:spLocks noChangeArrowheads="1"/>
            </p:cNvSpPr>
            <p:nvPr/>
          </p:nvSpPr>
          <p:spPr bwMode="auto">
            <a:xfrm>
              <a:off x="1760" y="2448"/>
              <a:ext cx="784" cy="366"/>
            </a:xfrm>
            <a:prstGeom prst="rect">
              <a:avLst/>
            </a:prstGeom>
            <a:noFill/>
            <a:ln w="9525">
              <a:noFill/>
              <a:miter lim="800000"/>
              <a:headEnd/>
              <a:tailEnd/>
            </a:ln>
          </p:spPr>
          <p:txBody>
            <a:bodyPr>
              <a:spAutoFit/>
            </a:bodyPr>
            <a:lstStyle/>
            <a:p>
              <a:pPr algn="ctr">
                <a:spcBef>
                  <a:spcPct val="50000"/>
                </a:spcBef>
              </a:pPr>
              <a:r>
                <a:rPr lang="en-US" sz="1600" b="1">
                  <a:latin typeface="Comic Sans MS" pitchFamily="66" charset="0"/>
                </a:rPr>
                <a:t>Energy Storage</a:t>
              </a:r>
            </a:p>
          </p:txBody>
        </p:sp>
        <p:sp>
          <p:nvSpPr>
            <p:cNvPr id="91171" name="Text Box 36"/>
            <p:cNvSpPr txBox="1">
              <a:spLocks noChangeArrowheads="1"/>
            </p:cNvSpPr>
            <p:nvPr/>
          </p:nvSpPr>
          <p:spPr bwMode="auto">
            <a:xfrm>
              <a:off x="2976" y="1584"/>
              <a:ext cx="672" cy="366"/>
            </a:xfrm>
            <a:prstGeom prst="rect">
              <a:avLst/>
            </a:prstGeom>
            <a:noFill/>
            <a:ln w="9525">
              <a:noFill/>
              <a:miter lim="800000"/>
              <a:headEnd/>
              <a:tailEnd/>
            </a:ln>
          </p:spPr>
          <p:txBody>
            <a:bodyPr>
              <a:spAutoFit/>
            </a:bodyPr>
            <a:lstStyle/>
            <a:p>
              <a:pPr algn="ctr">
                <a:spcBef>
                  <a:spcPct val="50000"/>
                </a:spcBef>
              </a:pPr>
              <a:r>
                <a:rPr lang="en-US" sz="1600" b="1">
                  <a:latin typeface="Comic Sans MS" pitchFamily="66" charset="0"/>
                </a:rPr>
                <a:t>Solar Roofs</a:t>
              </a:r>
            </a:p>
          </p:txBody>
        </p:sp>
        <p:sp>
          <p:nvSpPr>
            <p:cNvPr id="91172" name="Text Box 37"/>
            <p:cNvSpPr txBox="1">
              <a:spLocks noChangeArrowheads="1"/>
            </p:cNvSpPr>
            <p:nvPr/>
          </p:nvSpPr>
          <p:spPr bwMode="auto">
            <a:xfrm>
              <a:off x="3312" y="844"/>
              <a:ext cx="1200" cy="212"/>
            </a:xfrm>
            <a:prstGeom prst="rect">
              <a:avLst/>
            </a:prstGeom>
            <a:noFill/>
            <a:ln w="9525">
              <a:noFill/>
              <a:miter lim="800000"/>
              <a:headEnd/>
              <a:tailEnd/>
            </a:ln>
          </p:spPr>
          <p:txBody>
            <a:bodyPr>
              <a:spAutoFit/>
            </a:bodyPr>
            <a:lstStyle/>
            <a:p>
              <a:pPr>
                <a:spcBef>
                  <a:spcPct val="50000"/>
                </a:spcBef>
              </a:pPr>
              <a:r>
                <a:rPr lang="en-US" sz="1600" b="1">
                  <a:latin typeface="Comic Sans MS" pitchFamily="66" charset="0"/>
                </a:rPr>
                <a:t>Urban Biomass</a:t>
              </a:r>
            </a:p>
          </p:txBody>
        </p:sp>
        <p:sp>
          <p:nvSpPr>
            <p:cNvPr id="91173" name="Text Box 38"/>
            <p:cNvSpPr txBox="1">
              <a:spLocks noChangeArrowheads="1"/>
            </p:cNvSpPr>
            <p:nvPr/>
          </p:nvSpPr>
          <p:spPr bwMode="auto">
            <a:xfrm>
              <a:off x="4464" y="1008"/>
              <a:ext cx="1008" cy="366"/>
            </a:xfrm>
            <a:prstGeom prst="rect">
              <a:avLst/>
            </a:prstGeom>
            <a:noFill/>
            <a:ln w="9525">
              <a:noFill/>
              <a:miter lim="800000"/>
              <a:headEnd/>
              <a:tailEnd/>
            </a:ln>
          </p:spPr>
          <p:txBody>
            <a:bodyPr>
              <a:spAutoFit/>
            </a:bodyPr>
            <a:lstStyle/>
            <a:p>
              <a:pPr algn="ctr">
                <a:spcBef>
                  <a:spcPct val="50000"/>
                </a:spcBef>
              </a:pPr>
              <a:r>
                <a:rPr lang="en-US" sz="1600" b="1">
                  <a:latin typeface="Comic Sans MS" pitchFamily="66" charset="0"/>
                </a:rPr>
                <a:t>HTGCR Nuclear Plant</a:t>
              </a:r>
            </a:p>
          </p:txBody>
        </p:sp>
      </p:grpSp>
    </p:spTree>
  </p:cSld>
  <p:clrMapOvr>
    <a:masterClrMapping/>
  </p:clrMapOvr>
  <p:transition spd="slow">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3"/>
          <a:srcRect/>
          <a:stretch>
            <a:fillRect/>
          </a:stretch>
        </p:blipFill>
        <p:spPr bwMode="auto">
          <a:xfrm>
            <a:off x="533400" y="1447800"/>
            <a:ext cx="8153400" cy="5113338"/>
          </a:xfrm>
          <a:prstGeom prst="rect">
            <a:avLst/>
          </a:prstGeom>
          <a:noFill/>
          <a:ln w="9525">
            <a:noFill/>
            <a:miter lim="800000"/>
            <a:headEnd/>
            <a:tailEnd/>
          </a:ln>
        </p:spPr>
      </p:pic>
      <p:sp>
        <p:nvSpPr>
          <p:cNvPr id="93186" name="Rectangle 3"/>
          <p:cNvSpPr>
            <a:spLocks noChangeArrowheads="1"/>
          </p:cNvSpPr>
          <p:nvPr/>
        </p:nvSpPr>
        <p:spPr bwMode="auto">
          <a:xfrm>
            <a:off x="0" y="1706563"/>
            <a:ext cx="9144000" cy="0"/>
          </a:xfrm>
          <a:prstGeom prst="rect">
            <a:avLst/>
          </a:prstGeom>
          <a:noFill/>
          <a:ln w="9525">
            <a:noFill/>
            <a:miter lim="800000"/>
            <a:headEnd/>
            <a:tailEnd/>
          </a:ln>
        </p:spPr>
        <p:txBody>
          <a:bodyPr wrap="none" anchor="ctr">
            <a:spAutoFit/>
          </a:bodyPr>
          <a:lstStyle/>
          <a:p>
            <a:endParaRPr lang="en-US"/>
          </a:p>
        </p:txBody>
      </p:sp>
      <p:sp>
        <p:nvSpPr>
          <p:cNvPr id="93187" name="Rectangle 4"/>
          <p:cNvSpPr>
            <a:spLocks noGrp="1"/>
          </p:cNvSpPr>
          <p:nvPr>
            <p:ph type="title"/>
          </p:nvPr>
        </p:nvSpPr>
        <p:spPr/>
        <p:txBody>
          <a:bodyPr/>
          <a:lstStyle/>
          <a:p>
            <a:r>
              <a:rPr lang="en-US" smtClean="0"/>
              <a:t>The Cryogenic Neighborhood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5"/>
          <p:cNvSpPr>
            <a:spLocks noGrp="1"/>
          </p:cNvSpPr>
          <p:nvPr>
            <p:ph type="title"/>
          </p:nvPr>
        </p:nvSpPr>
        <p:spPr/>
        <p:txBody>
          <a:bodyPr/>
          <a:lstStyle/>
          <a:p>
            <a:r>
              <a:rPr lang="en-US" smtClean="0"/>
              <a:t>Interlaken 1988</a:t>
            </a:r>
          </a:p>
        </p:txBody>
      </p:sp>
      <p:pic>
        <p:nvPicPr>
          <p:cNvPr id="17410" name="Picture 3"/>
          <p:cNvPicPr>
            <a:picLocks noGrp="1" noChangeAspect="1" noChangeArrowheads="1"/>
          </p:cNvPicPr>
          <p:nvPr>
            <p:ph idx="1"/>
          </p:nvPr>
        </p:nvPicPr>
        <p:blipFill>
          <a:blip r:embed="rId2"/>
          <a:srcRect/>
          <a:stretch>
            <a:fillRect/>
          </a:stretch>
        </p:blipFill>
        <p:spPr>
          <a:xfrm>
            <a:off x="4267200" y="1981200"/>
            <a:ext cx="4002088" cy="4525963"/>
          </a:xfrm>
        </p:spPr>
      </p:pic>
      <p:pic>
        <p:nvPicPr>
          <p:cNvPr id="19459" name="Picture 2"/>
          <p:cNvPicPr>
            <a:picLocks noChangeAspect="1" noChangeArrowheads="1"/>
          </p:cNvPicPr>
          <p:nvPr/>
        </p:nvPicPr>
        <p:blipFill>
          <a:blip r:embed="rId3"/>
          <a:srcRect/>
          <a:stretch>
            <a:fillRect/>
          </a:stretch>
        </p:blipFill>
        <p:spPr bwMode="auto">
          <a:xfrm>
            <a:off x="228600" y="1458913"/>
            <a:ext cx="3840163" cy="4962525"/>
          </a:xfrm>
          <a:prstGeom prst="rect">
            <a:avLst/>
          </a:prstGeom>
          <a:noFill/>
          <a:ln w="9525">
            <a:noFill/>
            <a:miter lim="800000"/>
            <a:headEnd/>
            <a:tailEnd/>
          </a:ln>
        </p:spPr>
      </p:pic>
      <p:sp>
        <p:nvSpPr>
          <p:cNvPr id="3" name="TextBox 2"/>
          <p:cNvSpPr txBox="1">
            <a:spLocks noChangeArrowheads="1"/>
          </p:cNvSpPr>
          <p:nvPr/>
        </p:nvSpPr>
        <p:spPr bwMode="auto">
          <a:xfrm>
            <a:off x="228600" y="6488113"/>
            <a:ext cx="3840163" cy="366712"/>
          </a:xfrm>
          <a:prstGeom prst="rect">
            <a:avLst/>
          </a:prstGeom>
          <a:noFill/>
          <a:ln w="9525">
            <a:noFill/>
            <a:miter lim="800000"/>
            <a:headEnd/>
            <a:tailEnd/>
          </a:ln>
        </p:spPr>
        <p:txBody>
          <a:bodyPr>
            <a:spAutoFit/>
          </a:bodyPr>
          <a:lstStyle/>
          <a:p>
            <a:r>
              <a:rPr lang="en-US" b="1">
                <a:latin typeface="Calibri" pitchFamily="34" charset="0"/>
              </a:rPr>
              <a:t>M2S Interlaken ’88 – </a:t>
            </a:r>
            <a:r>
              <a:rPr lang="en-US" b="1">
                <a:solidFill>
                  <a:srgbClr val="CC0000"/>
                </a:solidFill>
                <a:latin typeface="Calibri" pitchFamily="34" charset="0"/>
              </a:rPr>
              <a:t>Tc 125 K</a:t>
            </a:r>
            <a:r>
              <a:rPr lang="en-US" b="1">
                <a:latin typeface="Calibri" pitchFamily="34" charset="0"/>
              </a:rPr>
              <a:t> Tl-2223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410"/>
                                        </p:tgtEl>
                                        <p:attrNameLst>
                                          <p:attrName>style.visibility</p:attrName>
                                        </p:attrNameLst>
                                      </p:cBhvr>
                                      <p:to>
                                        <p:strVal val="visible"/>
                                      </p:to>
                                    </p:set>
                                    <p:anim calcmode="lin" valueType="num">
                                      <p:cBhvr additive="base">
                                        <p:cTn id="11" dur="500" fill="hold"/>
                                        <p:tgtEl>
                                          <p:spTgt spid="17410"/>
                                        </p:tgtEl>
                                        <p:attrNameLst>
                                          <p:attrName>ppt_x</p:attrName>
                                        </p:attrNameLst>
                                      </p:cBhvr>
                                      <p:tavLst>
                                        <p:tav tm="0">
                                          <p:val>
                                            <p:strVal val="1+#ppt_w/2"/>
                                          </p:val>
                                        </p:tav>
                                        <p:tav tm="100000">
                                          <p:val>
                                            <p:strVal val="#ppt_x"/>
                                          </p:val>
                                        </p:tav>
                                      </p:tavLst>
                                    </p:anim>
                                    <p:anim calcmode="lin" valueType="num">
                                      <p:cBhvr additive="base">
                                        <p:cTn id="12" dur="500" fill="hold"/>
                                        <p:tgtEl>
                                          <p:spTgt spid="174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457200" y="304800"/>
            <a:ext cx="8229600" cy="1143000"/>
          </a:xfrm>
        </p:spPr>
        <p:txBody>
          <a:bodyPr/>
          <a:lstStyle/>
          <a:p>
            <a:pPr eaLnBrk="1" hangingPunct="1"/>
            <a:r>
              <a:rPr lang="en-US" b="1" smtClean="0">
                <a:solidFill>
                  <a:srgbClr val="00B050"/>
                </a:solidFill>
              </a:rPr>
              <a:t>What’s Needed</a:t>
            </a:r>
          </a:p>
        </p:txBody>
      </p:sp>
      <p:sp>
        <p:nvSpPr>
          <p:cNvPr id="3" name="Content Placeholder 2"/>
          <p:cNvSpPr>
            <a:spLocks noGrp="1"/>
          </p:cNvSpPr>
          <p:nvPr>
            <p:ph idx="1"/>
          </p:nvPr>
        </p:nvSpPr>
        <p:spPr/>
        <p:txBody>
          <a:bodyPr/>
          <a:lstStyle/>
          <a:p>
            <a:pPr eaLnBrk="1" hangingPunct="1">
              <a:lnSpc>
                <a:spcPct val="80000"/>
              </a:lnSpc>
            </a:pPr>
            <a:r>
              <a:rPr lang="en-US" sz="2200" smtClean="0"/>
              <a:t>Publicity!</a:t>
            </a:r>
          </a:p>
          <a:p>
            <a:pPr lvl="1" eaLnBrk="1" hangingPunct="1">
              <a:lnSpc>
                <a:spcPct val="80000"/>
              </a:lnSpc>
            </a:pPr>
            <a:r>
              <a:rPr lang="en-US" sz="2000" smtClean="0"/>
              <a:t>Write your Congress-whatever</a:t>
            </a:r>
          </a:p>
          <a:p>
            <a:pPr lvl="1" eaLnBrk="1" hangingPunct="1">
              <a:lnSpc>
                <a:spcPct val="80000"/>
              </a:lnSpc>
            </a:pPr>
            <a:r>
              <a:rPr lang="en-US" sz="2000" smtClean="0"/>
              <a:t>Contact your TV network (BBC, ZDF, PBS, FOX, CNN, CBS,...</a:t>
            </a:r>
          </a:p>
          <a:p>
            <a:pPr lvl="1" eaLnBrk="1" hangingPunct="1">
              <a:lnSpc>
                <a:spcPct val="80000"/>
              </a:lnSpc>
            </a:pPr>
            <a:r>
              <a:rPr lang="en-US" sz="2000" smtClean="0"/>
              <a:t>Blurb Nature Physics, Physics World,...</a:t>
            </a:r>
          </a:p>
          <a:p>
            <a:pPr eaLnBrk="1" hangingPunct="1">
              <a:lnSpc>
                <a:spcPct val="80000"/>
              </a:lnSpc>
            </a:pPr>
            <a:r>
              <a:rPr lang="en-US" sz="2200" smtClean="0"/>
              <a:t>Funding!</a:t>
            </a:r>
          </a:p>
          <a:p>
            <a:pPr lvl="1" eaLnBrk="1" hangingPunct="1">
              <a:lnSpc>
                <a:spcPct val="80000"/>
              </a:lnSpc>
            </a:pPr>
            <a:r>
              <a:rPr lang="en-US" sz="2000" smtClean="0"/>
              <a:t>Twitter your Parliament-whatever</a:t>
            </a:r>
          </a:p>
          <a:p>
            <a:pPr lvl="1" eaLnBrk="1" hangingPunct="1">
              <a:lnSpc>
                <a:spcPct val="80000"/>
              </a:lnSpc>
            </a:pPr>
            <a:r>
              <a:rPr lang="en-US" sz="2000" smtClean="0"/>
              <a:t>Seriously... 500 K USD would more than support an in-depth “engineering economy” study of various scenarios worldwide to assess the “profitability” of the concept, both monetarily and socially.</a:t>
            </a:r>
          </a:p>
          <a:p>
            <a:pPr eaLnBrk="1" hangingPunct="1">
              <a:lnSpc>
                <a:spcPct val="80000"/>
              </a:lnSpc>
            </a:pPr>
            <a:r>
              <a:rPr lang="en-US" sz="2200" smtClean="0"/>
              <a:t>Follow-up:</a:t>
            </a:r>
          </a:p>
          <a:p>
            <a:pPr lvl="1" eaLnBrk="1" hangingPunct="1">
              <a:lnSpc>
                <a:spcPct val="80000"/>
              </a:lnSpc>
            </a:pPr>
            <a:r>
              <a:rPr lang="en-US" sz="2000" smtClean="0"/>
              <a:t>Emphasize relationship to past, present and future</a:t>
            </a:r>
          </a:p>
          <a:p>
            <a:pPr lvl="1" eaLnBrk="1" hangingPunct="1">
              <a:lnSpc>
                <a:spcPct val="80000"/>
              </a:lnSpc>
              <a:buFont typeface="Arial" charset="0"/>
              <a:buNone/>
            </a:pPr>
            <a:r>
              <a:rPr lang="en-US" sz="2000" smtClean="0"/>
              <a:t>      high energy physics projects</a:t>
            </a:r>
            <a:r>
              <a:rPr lang="en-US" sz="1900" smtClean="0"/>
              <a:t>.</a:t>
            </a:r>
          </a:p>
          <a:p>
            <a:pPr lvl="1" eaLnBrk="1" hangingPunct="1">
              <a:lnSpc>
                <a:spcPct val="80000"/>
              </a:lnSpc>
            </a:pPr>
            <a:r>
              <a:rPr lang="en-US" sz="2000" smtClean="0"/>
              <a:t>The current MgB</a:t>
            </a:r>
            <a:r>
              <a:rPr lang="en-US" sz="2000" baseline="-25000" smtClean="0"/>
              <a:t>2</a:t>
            </a:r>
            <a:r>
              <a:rPr lang="en-US" sz="2000" smtClean="0"/>
              <a:t> CERN “cable feeder” effort could indeed be the precursor to the worldwide SuperGrid of the future!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304800" y="152400"/>
            <a:ext cx="8686800" cy="1143000"/>
          </a:xfrm>
        </p:spPr>
        <p:txBody>
          <a:bodyPr rtlCol="0">
            <a:normAutofit fontScale="90000"/>
          </a:bodyPr>
          <a:lstStyle/>
          <a:p>
            <a:pPr eaLnBrk="1" fontAlgn="auto" hangingPunct="1">
              <a:spcAft>
                <a:spcPts val="0"/>
              </a:spcAft>
              <a:defRPr/>
            </a:pPr>
            <a:r>
              <a:rPr lang="en-US" altLang="en-US"/>
              <a:t>“You can’t always get what you want…”</a:t>
            </a:r>
          </a:p>
        </p:txBody>
      </p:sp>
      <p:graphicFrame>
        <p:nvGraphicFramePr>
          <p:cNvPr id="4102" name="Object 6"/>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4104" name="Photo Editor Photo" r:id="rId4" imgW="2619048" imgH="1628571" progId="">
                  <p:embed/>
                </p:oleObj>
              </mc:Choice>
              <mc:Fallback>
                <p:oleObj name="Photo Editor Photo" r:id="rId4" imgW="2619048" imgH="1628571"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2"/>
          <p:cNvSpPr>
            <a:spLocks noGrp="1" noChangeArrowheads="1"/>
          </p:cNvSpPr>
          <p:nvPr>
            <p:ph type="title" idx="4294967295"/>
          </p:nvPr>
        </p:nvSpPr>
        <p:spPr>
          <a:xfrm>
            <a:off x="990600" y="76200"/>
            <a:ext cx="8001000" cy="1143000"/>
          </a:xfrm>
        </p:spPr>
        <p:txBody>
          <a:bodyPr/>
          <a:lstStyle/>
          <a:p>
            <a:pPr eaLnBrk="1" hangingPunct="1"/>
            <a:r>
              <a:rPr lang="en-US" altLang="en-US" smtClean="0"/>
              <a:t>“…you get what you need!”</a:t>
            </a:r>
          </a:p>
        </p:txBody>
      </p:sp>
      <p:graphicFrame>
        <p:nvGraphicFramePr>
          <p:cNvPr id="5126" name="Object 6"/>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5128" name="Photo Editor Photo" r:id="rId4" imgW="3809524" imgH="3095238" progId="">
                  <p:embed/>
                </p:oleObj>
              </mc:Choice>
              <mc:Fallback>
                <p:oleObj name="Photo Editor Photo" r:id="rId4" imgW="3809524" imgH="3095238"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eaLnBrk="1" hangingPunct="1"/>
            <a:endParaRPr lang="en-US" smtClean="0"/>
          </a:p>
        </p:txBody>
      </p:sp>
      <p:sp>
        <p:nvSpPr>
          <p:cNvPr id="102402" name="Content Placeholder 2"/>
          <p:cNvSpPr>
            <a:spLocks noGrp="1"/>
          </p:cNvSpPr>
          <p:nvPr>
            <p:ph idx="1"/>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5"/>
          <p:cNvSpPr>
            <a:spLocks noGrp="1"/>
          </p:cNvSpPr>
          <p:nvPr>
            <p:ph type="title" idx="4294967295"/>
          </p:nvPr>
        </p:nvSpPr>
        <p:spPr>
          <a:xfrm>
            <a:off x="457200" y="304800"/>
            <a:ext cx="8229600" cy="1143000"/>
          </a:xfrm>
        </p:spPr>
        <p:txBody>
          <a:bodyPr/>
          <a:lstStyle/>
          <a:p>
            <a:r>
              <a:rPr lang="en-US" smtClean="0"/>
              <a:t>My Mexican Connection</a:t>
            </a:r>
          </a:p>
        </p:txBody>
      </p:sp>
      <p:pic>
        <p:nvPicPr>
          <p:cNvPr id="20482" name="Picture 2"/>
          <p:cNvPicPr>
            <a:picLocks noGrp="1" noChangeAspect="1" noChangeArrowheads="1"/>
          </p:cNvPicPr>
          <p:nvPr>
            <p:ph sz="half" idx="4294967295"/>
          </p:nvPr>
        </p:nvPicPr>
        <p:blipFill>
          <a:blip r:embed="rId2"/>
          <a:srcRect/>
          <a:stretch>
            <a:fillRect/>
          </a:stretch>
        </p:blipFill>
        <p:spPr>
          <a:xfrm>
            <a:off x="685800" y="1600200"/>
            <a:ext cx="3640138" cy="4525963"/>
          </a:xfrm>
        </p:spPr>
      </p:pic>
      <p:grpSp>
        <p:nvGrpSpPr>
          <p:cNvPr id="107535" name="Group 15"/>
          <p:cNvGrpSpPr>
            <a:grpSpLocks/>
          </p:cNvGrpSpPr>
          <p:nvPr/>
        </p:nvGrpSpPr>
        <p:grpSpPr bwMode="auto">
          <a:xfrm>
            <a:off x="4648200" y="1295400"/>
            <a:ext cx="4267200" cy="5243513"/>
            <a:chOff x="2938" y="825"/>
            <a:chExt cx="2688" cy="3303"/>
          </a:xfrm>
        </p:grpSpPr>
        <p:pic>
          <p:nvPicPr>
            <p:cNvPr id="20490" name="Picture 5"/>
            <p:cNvPicPr>
              <a:picLocks noChangeAspect="1" noChangeArrowheads="1"/>
            </p:cNvPicPr>
            <p:nvPr/>
          </p:nvPicPr>
          <p:blipFill>
            <a:blip r:embed="rId3"/>
            <a:srcRect/>
            <a:stretch>
              <a:fillRect/>
            </a:stretch>
          </p:blipFill>
          <p:spPr bwMode="auto">
            <a:xfrm>
              <a:off x="3264" y="1152"/>
              <a:ext cx="1978" cy="2976"/>
            </a:xfrm>
            <a:prstGeom prst="rect">
              <a:avLst/>
            </a:prstGeom>
            <a:noFill/>
            <a:ln w="9525">
              <a:noFill/>
              <a:miter lim="800000"/>
              <a:headEnd/>
              <a:tailEnd/>
            </a:ln>
          </p:spPr>
        </p:pic>
        <p:sp>
          <p:nvSpPr>
            <p:cNvPr id="20491" name="Text Box 17"/>
            <p:cNvSpPr txBox="1">
              <a:spLocks noChangeArrowheads="1"/>
            </p:cNvSpPr>
            <p:nvPr/>
          </p:nvSpPr>
          <p:spPr bwMode="auto">
            <a:xfrm>
              <a:off x="2938" y="825"/>
              <a:ext cx="2688" cy="231"/>
            </a:xfrm>
            <a:prstGeom prst="rect">
              <a:avLst/>
            </a:prstGeom>
            <a:noFill/>
            <a:ln w="9525">
              <a:noFill/>
              <a:miter lim="800000"/>
              <a:headEnd/>
              <a:tailEnd/>
            </a:ln>
          </p:spPr>
          <p:txBody>
            <a:bodyPr>
              <a:spAutoFit/>
            </a:bodyPr>
            <a:lstStyle/>
            <a:p>
              <a:pPr>
                <a:spcBef>
                  <a:spcPct val="50000"/>
                </a:spcBef>
              </a:pPr>
              <a:r>
                <a:rPr lang="en-US"/>
                <a:t>Diego Patrick Lopez-Morales de Grant</a:t>
              </a:r>
            </a:p>
          </p:txBody>
        </p:sp>
      </p:grpSp>
      <p:grpSp>
        <p:nvGrpSpPr>
          <p:cNvPr id="77838" name="Group 14"/>
          <p:cNvGrpSpPr>
            <a:grpSpLocks/>
          </p:cNvGrpSpPr>
          <p:nvPr/>
        </p:nvGrpSpPr>
        <p:grpSpPr bwMode="auto">
          <a:xfrm>
            <a:off x="4648200" y="2209800"/>
            <a:ext cx="4191000" cy="3824288"/>
            <a:chOff x="2928" y="1392"/>
            <a:chExt cx="2640" cy="2409"/>
          </a:xfrm>
        </p:grpSpPr>
        <p:pic>
          <p:nvPicPr>
            <p:cNvPr id="20485" name="Picture 7"/>
            <p:cNvPicPr>
              <a:picLocks noChangeAspect="1" noChangeArrowheads="1"/>
            </p:cNvPicPr>
            <p:nvPr/>
          </p:nvPicPr>
          <p:blipFill>
            <a:blip r:embed="rId4"/>
            <a:srcRect/>
            <a:stretch>
              <a:fillRect/>
            </a:stretch>
          </p:blipFill>
          <p:spPr bwMode="auto">
            <a:xfrm>
              <a:off x="3072" y="1680"/>
              <a:ext cx="2400" cy="2121"/>
            </a:xfrm>
            <a:prstGeom prst="rect">
              <a:avLst/>
            </a:prstGeom>
            <a:noFill/>
            <a:ln w="9525">
              <a:noFill/>
              <a:miter lim="800000"/>
              <a:headEnd/>
              <a:tailEnd/>
            </a:ln>
          </p:spPr>
        </p:pic>
        <p:sp>
          <p:nvSpPr>
            <p:cNvPr id="20486" name="Text Box 9"/>
            <p:cNvSpPr txBox="1">
              <a:spLocks noChangeArrowheads="1"/>
            </p:cNvSpPr>
            <p:nvPr/>
          </p:nvSpPr>
          <p:spPr bwMode="auto">
            <a:xfrm>
              <a:off x="2928" y="1392"/>
              <a:ext cx="2640" cy="288"/>
            </a:xfrm>
            <a:prstGeom prst="rect">
              <a:avLst/>
            </a:prstGeom>
            <a:noFill/>
            <a:ln w="9525">
              <a:noFill/>
              <a:miter lim="800000"/>
              <a:headEnd/>
              <a:tailEnd/>
            </a:ln>
          </p:spPr>
          <p:txBody>
            <a:bodyPr>
              <a:spAutoFit/>
            </a:bodyPr>
            <a:lstStyle/>
            <a:p>
              <a:pPr algn="ctr">
                <a:spcBef>
                  <a:spcPct val="50000"/>
                </a:spcBef>
              </a:pPr>
              <a:r>
                <a:rPr lang="en-US" sz="2400"/>
                <a:t>…hanging out with the Swiss!</a:t>
              </a:r>
            </a:p>
          </p:txBody>
        </p:sp>
        <p:grpSp>
          <p:nvGrpSpPr>
            <p:cNvPr id="20487" name="Group 13"/>
            <p:cNvGrpSpPr>
              <a:grpSpLocks/>
            </p:cNvGrpSpPr>
            <p:nvPr/>
          </p:nvGrpSpPr>
          <p:grpSpPr bwMode="auto">
            <a:xfrm>
              <a:off x="2928" y="1392"/>
              <a:ext cx="2640" cy="2409"/>
              <a:chOff x="2928" y="1392"/>
              <a:chExt cx="2640" cy="2409"/>
            </a:xfrm>
          </p:grpSpPr>
          <p:pic>
            <p:nvPicPr>
              <p:cNvPr id="20488" name="Picture 10"/>
              <p:cNvPicPr>
                <a:picLocks noChangeAspect="1" noChangeArrowheads="1"/>
              </p:cNvPicPr>
              <p:nvPr/>
            </p:nvPicPr>
            <p:blipFill>
              <a:blip r:embed="rId4"/>
              <a:srcRect/>
              <a:stretch>
                <a:fillRect/>
              </a:stretch>
            </p:blipFill>
            <p:spPr bwMode="auto">
              <a:xfrm>
                <a:off x="3072" y="1680"/>
                <a:ext cx="2400" cy="2121"/>
              </a:xfrm>
              <a:prstGeom prst="rect">
                <a:avLst/>
              </a:prstGeom>
              <a:noFill/>
              <a:ln w="9525">
                <a:noFill/>
                <a:miter lim="800000"/>
                <a:headEnd/>
                <a:tailEnd/>
              </a:ln>
            </p:spPr>
          </p:pic>
          <p:sp>
            <p:nvSpPr>
              <p:cNvPr id="20489" name="Text Box 11"/>
              <p:cNvSpPr txBox="1">
                <a:spLocks noChangeArrowheads="1"/>
              </p:cNvSpPr>
              <p:nvPr/>
            </p:nvSpPr>
            <p:spPr bwMode="auto">
              <a:xfrm>
                <a:off x="2928" y="1392"/>
                <a:ext cx="2640" cy="288"/>
              </a:xfrm>
              <a:prstGeom prst="rect">
                <a:avLst/>
              </a:prstGeom>
              <a:noFill/>
              <a:ln w="9525">
                <a:noFill/>
                <a:miter lim="800000"/>
                <a:headEnd/>
                <a:tailEnd/>
              </a:ln>
            </p:spPr>
            <p:txBody>
              <a:bodyPr>
                <a:spAutoFit/>
              </a:bodyPr>
              <a:lstStyle/>
              <a:p>
                <a:pPr algn="ctr">
                  <a:spcBef>
                    <a:spcPct val="50000"/>
                  </a:spcBef>
                </a:pPr>
                <a:r>
                  <a:rPr lang="en-US" sz="2400"/>
                  <a:t>…hanging out with the Swiss!</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535"/>
                                        </p:tgtEl>
                                        <p:attrNameLst>
                                          <p:attrName>style.visibility</p:attrName>
                                        </p:attrNameLst>
                                      </p:cBhvr>
                                      <p:to>
                                        <p:strVal val="visible"/>
                                      </p:to>
                                    </p:set>
                                    <p:anim calcmode="lin" valueType="num">
                                      <p:cBhvr additive="base">
                                        <p:cTn id="7" dur="500" fill="hold"/>
                                        <p:tgtEl>
                                          <p:spTgt spid="107535"/>
                                        </p:tgtEl>
                                        <p:attrNameLst>
                                          <p:attrName>ppt_x</p:attrName>
                                        </p:attrNameLst>
                                      </p:cBhvr>
                                      <p:tavLst>
                                        <p:tav tm="0">
                                          <p:val>
                                            <p:strVal val="#ppt_x"/>
                                          </p:val>
                                        </p:tav>
                                        <p:tav tm="100000">
                                          <p:val>
                                            <p:strVal val="#ppt_x"/>
                                          </p:val>
                                        </p:tav>
                                      </p:tavLst>
                                    </p:anim>
                                    <p:anim calcmode="lin" valueType="num">
                                      <p:cBhvr additive="base">
                                        <p:cTn id="8" dur="500" fill="hold"/>
                                        <p:tgtEl>
                                          <p:spTgt spid="1075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75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7838"/>
                                        </p:tgtEl>
                                        <p:attrNameLst>
                                          <p:attrName>style.visibility</p:attrName>
                                        </p:attrNameLst>
                                      </p:cBhvr>
                                      <p:to>
                                        <p:strVal val="visible"/>
                                      </p:to>
                                    </p:set>
                                    <p:anim calcmode="lin" valueType="num">
                                      <p:cBhvr additive="base">
                                        <p:cTn id="17" dur="500" fill="hold"/>
                                        <p:tgtEl>
                                          <p:spTgt spid="77838"/>
                                        </p:tgtEl>
                                        <p:attrNameLst>
                                          <p:attrName>ppt_x</p:attrName>
                                        </p:attrNameLst>
                                      </p:cBhvr>
                                      <p:tavLst>
                                        <p:tav tm="0">
                                          <p:val>
                                            <p:strVal val="1+#ppt_w/2"/>
                                          </p:val>
                                        </p:tav>
                                        <p:tav tm="100000">
                                          <p:val>
                                            <p:strVal val="#ppt_x"/>
                                          </p:val>
                                        </p:tav>
                                      </p:tavLst>
                                    </p:anim>
                                    <p:anim calcmode="lin" valueType="num">
                                      <p:cBhvr additive="base">
                                        <p:cTn id="18" dur="500" fill="hold"/>
                                        <p:tgtEl>
                                          <p:spTgt spid="778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p:cNvGrpSpPr>
            <a:grpSpLocks/>
          </p:cNvGrpSpPr>
          <p:nvPr/>
        </p:nvGrpSpPr>
        <p:grpSpPr bwMode="auto">
          <a:xfrm>
            <a:off x="3486150" y="1447800"/>
            <a:ext cx="3581400" cy="4229100"/>
            <a:chOff x="2832" y="528"/>
            <a:chExt cx="2256" cy="2976"/>
          </a:xfrm>
        </p:grpSpPr>
        <p:sp>
          <p:nvSpPr>
            <p:cNvPr id="21539" name="Rectangle 3"/>
            <p:cNvSpPr>
              <a:spLocks noChangeArrowheads="1"/>
            </p:cNvSpPr>
            <p:nvPr/>
          </p:nvSpPr>
          <p:spPr bwMode="auto">
            <a:xfrm>
              <a:off x="2832" y="528"/>
              <a:ext cx="2256" cy="2976"/>
            </a:xfrm>
            <a:prstGeom prst="rect">
              <a:avLst/>
            </a:prstGeom>
            <a:gradFill rotWithShape="1">
              <a:gsLst>
                <a:gs pos="0">
                  <a:srgbClr val="762F00"/>
                </a:gs>
                <a:gs pos="100000">
                  <a:srgbClr val="FF6600"/>
                </a:gs>
              </a:gsLst>
              <a:lin ang="18900000" scaled="1"/>
            </a:gradFill>
            <a:ln w="9525">
              <a:solidFill>
                <a:schemeClr val="tx1"/>
              </a:solidFill>
              <a:miter lim="800000"/>
              <a:headEnd/>
              <a:tailEnd/>
            </a:ln>
          </p:spPr>
          <p:txBody>
            <a:bodyPr wrap="none" anchor="ctr"/>
            <a:lstStyle/>
            <a:p>
              <a:endParaRPr lang="en-US" altLang="en-US">
                <a:solidFill>
                  <a:srgbClr val="000000"/>
                </a:solidFill>
                <a:latin typeface="Times New Roman" pitchFamily="18" charset="0"/>
              </a:endParaRPr>
            </a:p>
          </p:txBody>
        </p:sp>
        <p:sp>
          <p:nvSpPr>
            <p:cNvPr id="21540" name="Text Box 4"/>
            <p:cNvSpPr txBox="1">
              <a:spLocks noChangeArrowheads="1"/>
            </p:cNvSpPr>
            <p:nvPr/>
          </p:nvSpPr>
          <p:spPr bwMode="auto">
            <a:xfrm>
              <a:off x="3120" y="1589"/>
              <a:ext cx="1872" cy="494"/>
            </a:xfrm>
            <a:prstGeom prst="rect">
              <a:avLst/>
            </a:prstGeom>
            <a:noFill/>
            <a:ln w="9525">
              <a:noFill/>
              <a:miter lim="800000"/>
              <a:headEnd/>
              <a:tailEnd/>
            </a:ln>
          </p:spPr>
          <p:txBody>
            <a:bodyPr>
              <a:spAutoFit/>
            </a:bodyPr>
            <a:lstStyle/>
            <a:p>
              <a:pPr algn="ctr">
                <a:spcBef>
                  <a:spcPct val="50000"/>
                </a:spcBef>
              </a:pPr>
              <a:r>
                <a:rPr lang="en-US" altLang="en-US" sz="2000" b="1">
                  <a:solidFill>
                    <a:srgbClr val="000000"/>
                  </a:solidFill>
                </a:rPr>
                <a:t>“Real Metal”</a:t>
              </a:r>
              <a:br>
                <a:rPr lang="en-US" altLang="en-US" sz="2000" b="1">
                  <a:solidFill>
                    <a:srgbClr val="000000"/>
                  </a:solidFill>
                </a:rPr>
              </a:br>
              <a:r>
                <a:rPr lang="en-US" altLang="en-US" sz="2000" b="1">
                  <a:solidFill>
                    <a:srgbClr val="000000"/>
                  </a:solidFill>
                </a:rPr>
                <a:t>“Fermi Liquid”</a:t>
              </a:r>
            </a:p>
          </p:txBody>
        </p:sp>
      </p:grpSp>
      <p:sp>
        <p:nvSpPr>
          <p:cNvPr id="21506" name="AutoShape 5"/>
          <p:cNvSpPr>
            <a:spLocks noChangeArrowheads="1"/>
          </p:cNvSpPr>
          <p:nvPr/>
        </p:nvSpPr>
        <p:spPr bwMode="auto">
          <a:xfrm rot="10800000">
            <a:off x="1524000" y="1447800"/>
            <a:ext cx="2752725" cy="4219575"/>
          </a:xfrm>
          <a:custGeom>
            <a:avLst/>
            <a:gdLst>
              <a:gd name="T0" fmla="*/ 0 w 21600"/>
              <a:gd name="T1" fmla="*/ 0 h 21600"/>
              <a:gd name="T2" fmla="*/ 0 w 21600"/>
              <a:gd name="T3" fmla="*/ 2147483647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w="9525">
            <a:noFill/>
            <a:round/>
            <a:headEnd/>
            <a:tailEnd/>
          </a:ln>
        </p:spPr>
        <p:txBody>
          <a:bodyPr wrap="none" anchor="ctr"/>
          <a:lstStyle/>
          <a:p>
            <a:endParaRPr lang="en-US"/>
          </a:p>
        </p:txBody>
      </p:sp>
      <p:grpSp>
        <p:nvGrpSpPr>
          <p:cNvPr id="21507" name="Group 6"/>
          <p:cNvGrpSpPr>
            <a:grpSpLocks/>
          </p:cNvGrpSpPr>
          <p:nvPr/>
        </p:nvGrpSpPr>
        <p:grpSpPr bwMode="auto">
          <a:xfrm>
            <a:off x="1524000" y="1447800"/>
            <a:ext cx="2752725" cy="4219575"/>
            <a:chOff x="960" y="816"/>
            <a:chExt cx="1734" cy="2658"/>
          </a:xfrm>
        </p:grpSpPr>
        <p:sp>
          <p:nvSpPr>
            <p:cNvPr id="21537" name="AutoShape 7"/>
            <p:cNvSpPr>
              <a:spLocks noChangeArrowheads="1"/>
            </p:cNvSpPr>
            <p:nvPr/>
          </p:nvSpPr>
          <p:spPr bwMode="auto">
            <a:xfrm rot="10800000">
              <a:off x="960" y="816"/>
              <a:ext cx="1734" cy="26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w="9525">
              <a:noFill/>
              <a:round/>
              <a:headEnd/>
              <a:tailEnd/>
            </a:ln>
          </p:spPr>
          <p:txBody>
            <a:bodyPr wrap="none" anchor="ctr"/>
            <a:lstStyle/>
            <a:p>
              <a:endParaRPr lang="en-US"/>
            </a:p>
          </p:txBody>
        </p:sp>
        <p:sp>
          <p:nvSpPr>
            <p:cNvPr id="21538" name="Text Box 8"/>
            <p:cNvSpPr txBox="1">
              <a:spLocks noChangeArrowheads="1"/>
            </p:cNvSpPr>
            <p:nvPr/>
          </p:nvSpPr>
          <p:spPr bwMode="auto">
            <a:xfrm rot="4789700">
              <a:off x="1321" y="1655"/>
              <a:ext cx="1584" cy="577"/>
            </a:xfrm>
            <a:prstGeom prst="rect">
              <a:avLst/>
            </a:prstGeom>
            <a:noFill/>
            <a:ln w="9525">
              <a:noFill/>
              <a:miter lim="800000"/>
              <a:headEnd/>
              <a:tailEnd/>
            </a:ln>
          </p:spPr>
          <p:txBody>
            <a:bodyPr>
              <a:spAutoFit/>
            </a:bodyPr>
            <a:lstStyle/>
            <a:p>
              <a:pPr algn="ctr">
                <a:spcBef>
                  <a:spcPct val="50000"/>
                </a:spcBef>
              </a:pPr>
              <a:r>
                <a:rPr lang="en-US" altLang="en-US" b="1">
                  <a:solidFill>
                    <a:srgbClr val="000000"/>
                  </a:solidFill>
                </a:rPr>
                <a:t>“Funny Metal”</a:t>
              </a:r>
              <a:br>
                <a:rPr lang="en-US" altLang="en-US" b="1">
                  <a:solidFill>
                    <a:srgbClr val="000000"/>
                  </a:solidFill>
                </a:rPr>
              </a:br>
              <a:r>
                <a:rPr lang="en-US" altLang="en-US" b="1">
                  <a:solidFill>
                    <a:srgbClr val="000000"/>
                  </a:solidFill>
                </a:rPr>
                <a:t>“Pseudogap”</a:t>
              </a:r>
              <a:br>
                <a:rPr lang="en-US" altLang="en-US" b="1">
                  <a:solidFill>
                    <a:srgbClr val="000000"/>
                  </a:solidFill>
                </a:rPr>
              </a:br>
              <a:r>
                <a:rPr lang="en-US" altLang="en-US" b="1">
                  <a:solidFill>
                    <a:srgbClr val="000000"/>
                  </a:solidFill>
                </a:rPr>
                <a:t>“Fond AF Memories”</a:t>
              </a:r>
            </a:p>
          </p:txBody>
        </p:sp>
      </p:grpSp>
      <p:grpSp>
        <p:nvGrpSpPr>
          <p:cNvPr id="21508" name="Group 9"/>
          <p:cNvGrpSpPr>
            <a:grpSpLocks/>
          </p:cNvGrpSpPr>
          <p:nvPr/>
        </p:nvGrpSpPr>
        <p:grpSpPr bwMode="auto">
          <a:xfrm>
            <a:off x="2667000" y="4572000"/>
            <a:ext cx="2819400" cy="2286000"/>
            <a:chOff x="1344" y="1104"/>
            <a:chExt cx="1776" cy="1440"/>
          </a:xfrm>
        </p:grpSpPr>
        <p:grpSp>
          <p:nvGrpSpPr>
            <p:cNvPr id="21533" name="Group 10"/>
            <p:cNvGrpSpPr>
              <a:grpSpLocks/>
            </p:cNvGrpSpPr>
            <p:nvPr/>
          </p:nvGrpSpPr>
          <p:grpSpPr bwMode="auto">
            <a:xfrm>
              <a:off x="1344" y="1104"/>
              <a:ext cx="1776" cy="1440"/>
              <a:chOff x="1344" y="1104"/>
              <a:chExt cx="1776" cy="1440"/>
            </a:xfrm>
          </p:grpSpPr>
          <p:sp>
            <p:nvSpPr>
              <p:cNvPr id="21535" name="Oval 11"/>
              <p:cNvSpPr>
                <a:spLocks noChangeArrowheads="1"/>
              </p:cNvSpPr>
              <p:nvPr/>
            </p:nvSpPr>
            <p:spPr bwMode="auto">
              <a:xfrm>
                <a:off x="1344" y="1104"/>
                <a:ext cx="1776" cy="1344"/>
              </a:xfrm>
              <a:prstGeom prst="ellipse">
                <a:avLst/>
              </a:prstGeom>
              <a:gradFill rotWithShape="1">
                <a:gsLst>
                  <a:gs pos="0">
                    <a:srgbClr val="99FF66"/>
                  </a:gs>
                  <a:gs pos="100000">
                    <a:srgbClr val="47762F"/>
                  </a:gs>
                </a:gsLst>
                <a:lin ang="5400000" scaled="1"/>
              </a:gradFill>
              <a:ln w="9525">
                <a:noFill/>
                <a:round/>
                <a:headEnd/>
                <a:tailEnd/>
              </a:ln>
            </p:spPr>
            <p:txBody>
              <a:bodyPr wrap="none" anchor="ctr"/>
              <a:lstStyle/>
              <a:p>
                <a:endParaRPr lang="en-US" altLang="en-US">
                  <a:solidFill>
                    <a:srgbClr val="000000"/>
                  </a:solidFill>
                  <a:latin typeface="Times New Roman" pitchFamily="18" charset="0"/>
                </a:endParaRPr>
              </a:p>
            </p:txBody>
          </p:sp>
          <p:sp>
            <p:nvSpPr>
              <p:cNvPr id="21536" name="Rectangle 12"/>
              <p:cNvSpPr>
                <a:spLocks noChangeArrowheads="1"/>
              </p:cNvSpPr>
              <p:nvPr/>
            </p:nvSpPr>
            <p:spPr bwMode="auto">
              <a:xfrm>
                <a:off x="1344" y="1824"/>
                <a:ext cx="1776" cy="720"/>
              </a:xfrm>
              <a:prstGeom prst="rect">
                <a:avLst/>
              </a:prstGeom>
              <a:solidFill>
                <a:schemeClr val="bg1"/>
              </a:solidFill>
              <a:ln w="9525">
                <a:noFill/>
                <a:miter lim="800000"/>
                <a:headEnd/>
                <a:tailEnd/>
              </a:ln>
            </p:spPr>
            <p:txBody>
              <a:bodyPr wrap="none" anchor="ctr"/>
              <a:lstStyle/>
              <a:p>
                <a:endParaRPr lang="en-US" altLang="en-US">
                  <a:solidFill>
                    <a:srgbClr val="000000"/>
                  </a:solidFill>
                  <a:latin typeface="Times New Roman" pitchFamily="18" charset="0"/>
                </a:endParaRPr>
              </a:p>
            </p:txBody>
          </p:sp>
        </p:grpSp>
        <p:sp>
          <p:nvSpPr>
            <p:cNvPr id="21534" name="Text Box 13"/>
            <p:cNvSpPr txBox="1">
              <a:spLocks noChangeArrowheads="1"/>
            </p:cNvSpPr>
            <p:nvPr/>
          </p:nvSpPr>
          <p:spPr bwMode="auto">
            <a:xfrm>
              <a:off x="1632" y="1468"/>
              <a:ext cx="1296" cy="212"/>
            </a:xfrm>
            <a:prstGeom prst="rect">
              <a:avLst/>
            </a:prstGeom>
            <a:noFill/>
            <a:ln w="9525">
              <a:noFill/>
              <a:miter lim="800000"/>
              <a:headEnd/>
              <a:tailEnd/>
            </a:ln>
          </p:spPr>
          <p:txBody>
            <a:bodyPr>
              <a:spAutoFit/>
            </a:bodyPr>
            <a:lstStyle/>
            <a:p>
              <a:pPr algn="ctr">
                <a:spcBef>
                  <a:spcPct val="50000"/>
                </a:spcBef>
              </a:pPr>
              <a:r>
                <a:rPr lang="en-US" altLang="en-US" sz="1600" b="1">
                  <a:solidFill>
                    <a:srgbClr val="000000"/>
                  </a:solidFill>
                </a:rPr>
                <a:t>Superconductivity</a:t>
              </a:r>
            </a:p>
          </p:txBody>
        </p:sp>
      </p:grpSp>
      <p:grpSp>
        <p:nvGrpSpPr>
          <p:cNvPr id="21509" name="Group 14"/>
          <p:cNvGrpSpPr>
            <a:grpSpLocks/>
          </p:cNvGrpSpPr>
          <p:nvPr/>
        </p:nvGrpSpPr>
        <p:grpSpPr bwMode="auto">
          <a:xfrm>
            <a:off x="1524000" y="247650"/>
            <a:ext cx="1162050" cy="5410200"/>
            <a:chOff x="960" y="54"/>
            <a:chExt cx="732" cy="3408"/>
          </a:xfrm>
        </p:grpSpPr>
        <p:sp>
          <p:nvSpPr>
            <p:cNvPr id="21531" name="Arc 15"/>
            <p:cNvSpPr>
              <a:spLocks/>
            </p:cNvSpPr>
            <p:nvPr/>
          </p:nvSpPr>
          <p:spPr bwMode="auto">
            <a:xfrm>
              <a:off x="972" y="54"/>
              <a:ext cx="720" cy="34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CECFF"/>
                </a:gs>
                <a:gs pos="100000">
                  <a:srgbClr val="6699FF"/>
                </a:gs>
              </a:gsLst>
              <a:lin ang="5400000" scaled="1"/>
            </a:gradFill>
            <a:ln w="9525">
              <a:noFill/>
              <a:round/>
              <a:headEnd/>
              <a:tailEnd/>
            </a:ln>
          </p:spPr>
          <p:txBody>
            <a:bodyPr wrap="none" anchor="ctr"/>
            <a:lstStyle/>
            <a:p>
              <a:endParaRPr lang="en-US"/>
            </a:p>
          </p:txBody>
        </p:sp>
        <p:sp>
          <p:nvSpPr>
            <p:cNvPr id="21532" name="Text Box 16"/>
            <p:cNvSpPr txBox="1">
              <a:spLocks noChangeArrowheads="1"/>
            </p:cNvSpPr>
            <p:nvPr/>
          </p:nvSpPr>
          <p:spPr bwMode="auto">
            <a:xfrm>
              <a:off x="960" y="1680"/>
              <a:ext cx="624" cy="520"/>
            </a:xfrm>
            <a:prstGeom prst="rect">
              <a:avLst/>
            </a:prstGeom>
            <a:noFill/>
            <a:ln w="9525">
              <a:noFill/>
              <a:miter lim="800000"/>
              <a:headEnd/>
              <a:tailEnd/>
            </a:ln>
          </p:spPr>
          <p:txBody>
            <a:bodyPr>
              <a:spAutoFit/>
            </a:bodyPr>
            <a:lstStyle/>
            <a:p>
              <a:pPr>
                <a:spcBef>
                  <a:spcPct val="50000"/>
                </a:spcBef>
              </a:pPr>
              <a:r>
                <a:rPr lang="en-US" altLang="en-US" sz="1600" b="1">
                  <a:solidFill>
                    <a:srgbClr val="000000"/>
                  </a:solidFill>
                </a:rPr>
                <a:t>“SDW”</a:t>
              </a:r>
              <a:br>
                <a:rPr lang="en-US" altLang="en-US" sz="1600" b="1">
                  <a:solidFill>
                    <a:srgbClr val="000000"/>
                  </a:solidFill>
                </a:rPr>
              </a:br>
              <a:r>
                <a:rPr lang="en-US" altLang="en-US" sz="1600" b="1">
                  <a:solidFill>
                    <a:srgbClr val="000000"/>
                  </a:solidFill>
                </a:rPr>
                <a:t>“NEEL”</a:t>
              </a:r>
              <a:br>
                <a:rPr lang="en-US" altLang="en-US" sz="1600" b="1">
                  <a:solidFill>
                    <a:srgbClr val="000000"/>
                  </a:solidFill>
                </a:rPr>
              </a:br>
              <a:r>
                <a:rPr lang="en-US" altLang="en-US" sz="1600" b="1">
                  <a:solidFill>
                    <a:srgbClr val="000000"/>
                  </a:solidFill>
                </a:rPr>
                <a:t>“A-F”</a:t>
              </a:r>
            </a:p>
          </p:txBody>
        </p:sp>
      </p:grpSp>
      <p:sp>
        <p:nvSpPr>
          <p:cNvPr id="21510" name="Line 17"/>
          <p:cNvSpPr>
            <a:spLocks noChangeShapeType="1"/>
          </p:cNvSpPr>
          <p:nvPr/>
        </p:nvSpPr>
        <p:spPr bwMode="auto">
          <a:xfrm>
            <a:off x="1524000" y="5686425"/>
            <a:ext cx="5943600" cy="0"/>
          </a:xfrm>
          <a:prstGeom prst="line">
            <a:avLst/>
          </a:prstGeom>
          <a:noFill/>
          <a:ln w="38100">
            <a:solidFill>
              <a:schemeClr val="tx1"/>
            </a:solidFill>
            <a:round/>
            <a:headEnd/>
            <a:tailEnd type="triangle" w="med" len="med"/>
          </a:ln>
        </p:spPr>
        <p:txBody>
          <a:bodyPr/>
          <a:lstStyle/>
          <a:p>
            <a:endParaRPr lang="en-US"/>
          </a:p>
        </p:txBody>
      </p:sp>
      <p:sp>
        <p:nvSpPr>
          <p:cNvPr id="21511" name="Text Box 18"/>
          <p:cNvSpPr txBox="1">
            <a:spLocks noChangeArrowheads="1"/>
          </p:cNvSpPr>
          <p:nvPr/>
        </p:nvSpPr>
        <p:spPr bwMode="auto">
          <a:xfrm>
            <a:off x="1066800" y="885825"/>
            <a:ext cx="381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00"/>
                </a:solidFill>
              </a:rPr>
              <a:t>T</a:t>
            </a:r>
          </a:p>
        </p:txBody>
      </p:sp>
      <p:sp>
        <p:nvSpPr>
          <p:cNvPr id="21512" name="Text Box 19"/>
          <p:cNvSpPr txBox="1">
            <a:spLocks noChangeArrowheads="1"/>
          </p:cNvSpPr>
          <p:nvPr/>
        </p:nvSpPr>
        <p:spPr bwMode="auto">
          <a:xfrm>
            <a:off x="7315200" y="5686425"/>
            <a:ext cx="457200" cy="457200"/>
          </a:xfrm>
          <a:prstGeom prst="rect">
            <a:avLst/>
          </a:prstGeom>
          <a:noFill/>
          <a:ln w="9525">
            <a:noFill/>
            <a:miter lim="800000"/>
            <a:headEnd/>
            <a:tailEnd/>
          </a:ln>
        </p:spPr>
        <p:txBody>
          <a:bodyPr anchor="ctr">
            <a:spAutoFit/>
          </a:bodyPr>
          <a:lstStyle/>
          <a:p>
            <a:pPr algn="ctr">
              <a:spcBef>
                <a:spcPct val="50000"/>
              </a:spcBef>
            </a:pPr>
            <a:r>
              <a:rPr lang="en-US" altLang="en-US" sz="2400" b="1" i="1">
                <a:solidFill>
                  <a:srgbClr val="000000"/>
                </a:solidFill>
                <a:latin typeface="Times New Roman" pitchFamily="18" charset="0"/>
              </a:rPr>
              <a:t>g</a:t>
            </a:r>
          </a:p>
        </p:txBody>
      </p:sp>
      <p:grpSp>
        <p:nvGrpSpPr>
          <p:cNvPr id="21513" name="Group 20"/>
          <p:cNvGrpSpPr>
            <a:grpSpLocks/>
          </p:cNvGrpSpPr>
          <p:nvPr/>
        </p:nvGrpSpPr>
        <p:grpSpPr bwMode="auto">
          <a:xfrm>
            <a:off x="1524000" y="5562600"/>
            <a:ext cx="5553075" cy="946150"/>
            <a:chOff x="960" y="3330"/>
            <a:chExt cx="3498" cy="596"/>
          </a:xfrm>
        </p:grpSpPr>
        <p:sp>
          <p:nvSpPr>
            <p:cNvPr id="21525" name="Text Box 21"/>
            <p:cNvSpPr txBox="1">
              <a:spLocks noChangeArrowheads="1"/>
            </p:cNvSpPr>
            <p:nvPr/>
          </p:nvSpPr>
          <p:spPr bwMode="auto">
            <a:xfrm>
              <a:off x="2352" y="3408"/>
              <a:ext cx="720" cy="518"/>
            </a:xfrm>
            <a:prstGeom prst="rect">
              <a:avLst/>
            </a:prstGeom>
            <a:noFill/>
            <a:ln w="9525">
              <a:noFill/>
              <a:miter lim="800000"/>
              <a:headEnd/>
              <a:tailEnd/>
            </a:ln>
          </p:spPr>
          <p:txBody>
            <a:bodyPr anchor="ctr">
              <a:spAutoFit/>
            </a:bodyPr>
            <a:lstStyle/>
            <a:p>
              <a:pPr algn="ctr">
                <a:spcBef>
                  <a:spcPct val="50000"/>
                </a:spcBef>
              </a:pPr>
              <a:r>
                <a:rPr lang="en-US" altLang="en-US" sz="2400" b="1" i="1">
                  <a:solidFill>
                    <a:srgbClr val="000000"/>
                  </a:solidFill>
                  <a:latin typeface="Times New Roman" pitchFamily="18" charset="0"/>
                </a:rPr>
                <a:t>g*</a:t>
              </a:r>
              <a:r>
                <a:rPr lang="en-US" altLang="en-US" sz="2400" b="1" i="1" baseline="-25000">
                  <a:solidFill>
                    <a:srgbClr val="000000"/>
                  </a:solidFill>
                  <a:latin typeface="Times New Roman" pitchFamily="18" charset="0"/>
                </a:rPr>
                <a:t/>
              </a:r>
              <a:br>
                <a:rPr lang="en-US" altLang="en-US" sz="2400" b="1" i="1" baseline="-25000">
                  <a:solidFill>
                    <a:srgbClr val="000000"/>
                  </a:solidFill>
                  <a:latin typeface="Times New Roman" pitchFamily="18" charset="0"/>
                </a:rPr>
              </a:br>
              <a:endParaRPr lang="en-US" altLang="en-US" sz="2400" b="1" i="1">
                <a:solidFill>
                  <a:srgbClr val="000000"/>
                </a:solidFill>
                <a:latin typeface="Times New Roman" pitchFamily="18" charset="0"/>
              </a:endParaRPr>
            </a:p>
          </p:txBody>
        </p:sp>
        <p:sp>
          <p:nvSpPr>
            <p:cNvPr id="21526" name="Oval 22"/>
            <p:cNvSpPr>
              <a:spLocks noChangeArrowheads="1"/>
            </p:cNvSpPr>
            <p:nvPr/>
          </p:nvSpPr>
          <p:spPr bwMode="auto">
            <a:xfrm>
              <a:off x="2628" y="3330"/>
              <a:ext cx="144" cy="144"/>
            </a:xfrm>
            <a:prstGeom prst="ellipse">
              <a:avLst/>
            </a:prstGeom>
            <a:solidFill>
              <a:schemeClr val="accent1"/>
            </a:solidFill>
            <a:ln w="9525">
              <a:solidFill>
                <a:schemeClr val="tx1"/>
              </a:solidFill>
              <a:round/>
              <a:headEnd/>
              <a:tailEnd/>
            </a:ln>
          </p:spPr>
          <p:txBody>
            <a:bodyPr wrap="none" anchor="ctr"/>
            <a:lstStyle/>
            <a:p>
              <a:endParaRPr lang="en-US" altLang="en-US">
                <a:solidFill>
                  <a:srgbClr val="000000"/>
                </a:solidFill>
                <a:latin typeface="Times New Roman" pitchFamily="18" charset="0"/>
              </a:endParaRPr>
            </a:p>
          </p:txBody>
        </p:sp>
        <p:sp>
          <p:nvSpPr>
            <p:cNvPr id="21527" name="AutoShape 23"/>
            <p:cNvSpPr>
              <a:spLocks noChangeArrowheads="1"/>
            </p:cNvSpPr>
            <p:nvPr/>
          </p:nvSpPr>
          <p:spPr bwMode="auto">
            <a:xfrm>
              <a:off x="960" y="3384"/>
              <a:ext cx="1668" cy="48"/>
            </a:xfrm>
            <a:prstGeom prst="flowChartTerminator">
              <a:avLst/>
            </a:prstGeom>
            <a:solidFill>
              <a:srgbClr val="0000FF"/>
            </a:solidFill>
            <a:ln w="9525">
              <a:solidFill>
                <a:schemeClr val="tx1"/>
              </a:solidFill>
              <a:miter lim="800000"/>
              <a:headEnd/>
              <a:tailEnd/>
            </a:ln>
          </p:spPr>
          <p:txBody>
            <a:bodyPr wrap="none" anchor="ctr"/>
            <a:lstStyle/>
            <a:p>
              <a:endParaRPr lang="en-US" altLang="en-US">
                <a:solidFill>
                  <a:srgbClr val="000000"/>
                </a:solidFill>
                <a:latin typeface="Times New Roman" pitchFamily="18" charset="0"/>
              </a:endParaRPr>
            </a:p>
          </p:txBody>
        </p:sp>
        <p:sp>
          <p:nvSpPr>
            <p:cNvPr id="21528" name="AutoShape 24"/>
            <p:cNvSpPr>
              <a:spLocks noChangeArrowheads="1"/>
            </p:cNvSpPr>
            <p:nvPr/>
          </p:nvSpPr>
          <p:spPr bwMode="auto">
            <a:xfrm>
              <a:off x="2790" y="3384"/>
              <a:ext cx="1668" cy="48"/>
            </a:xfrm>
            <a:prstGeom prst="flowChartTerminator">
              <a:avLst/>
            </a:prstGeom>
            <a:solidFill>
              <a:srgbClr val="FF0000"/>
            </a:solidFill>
            <a:ln w="9525">
              <a:solidFill>
                <a:schemeClr val="tx1"/>
              </a:solidFill>
              <a:miter lim="800000"/>
              <a:headEnd/>
              <a:tailEnd/>
            </a:ln>
          </p:spPr>
          <p:txBody>
            <a:bodyPr wrap="none" anchor="ctr"/>
            <a:lstStyle/>
            <a:p>
              <a:endParaRPr lang="en-US" altLang="en-US">
                <a:solidFill>
                  <a:srgbClr val="000000"/>
                </a:solidFill>
                <a:latin typeface="Times New Roman" pitchFamily="18" charset="0"/>
              </a:endParaRPr>
            </a:p>
          </p:txBody>
        </p:sp>
        <p:sp>
          <p:nvSpPr>
            <p:cNvPr id="21529" name="Text Box 25"/>
            <p:cNvSpPr txBox="1">
              <a:spLocks noChangeArrowheads="1"/>
            </p:cNvSpPr>
            <p:nvPr/>
          </p:nvSpPr>
          <p:spPr bwMode="auto">
            <a:xfrm>
              <a:off x="960" y="3456"/>
              <a:ext cx="1584" cy="231"/>
            </a:xfrm>
            <a:prstGeom prst="rect">
              <a:avLst/>
            </a:prstGeom>
            <a:noFill/>
            <a:ln w="9525">
              <a:noFill/>
              <a:miter lim="800000"/>
              <a:headEnd/>
              <a:tailEnd/>
            </a:ln>
          </p:spPr>
          <p:txBody>
            <a:bodyPr>
              <a:spAutoFit/>
            </a:bodyPr>
            <a:lstStyle/>
            <a:p>
              <a:pPr algn="ctr">
                <a:spcBef>
                  <a:spcPct val="50000"/>
                </a:spcBef>
              </a:pPr>
              <a:r>
                <a:rPr lang="en-US" altLang="en-US" b="1">
                  <a:solidFill>
                    <a:srgbClr val="000000"/>
                  </a:solidFill>
                </a:rPr>
                <a:t>“Insulator”</a:t>
              </a:r>
            </a:p>
          </p:txBody>
        </p:sp>
        <p:sp>
          <p:nvSpPr>
            <p:cNvPr id="21530" name="Text Box 26"/>
            <p:cNvSpPr txBox="1">
              <a:spLocks noChangeArrowheads="1"/>
            </p:cNvSpPr>
            <p:nvPr/>
          </p:nvSpPr>
          <p:spPr bwMode="auto">
            <a:xfrm>
              <a:off x="2832" y="3456"/>
              <a:ext cx="1584" cy="231"/>
            </a:xfrm>
            <a:prstGeom prst="rect">
              <a:avLst/>
            </a:prstGeom>
            <a:noFill/>
            <a:ln w="9525">
              <a:noFill/>
              <a:miter lim="800000"/>
              <a:headEnd/>
              <a:tailEnd/>
            </a:ln>
          </p:spPr>
          <p:txBody>
            <a:bodyPr>
              <a:spAutoFit/>
            </a:bodyPr>
            <a:lstStyle/>
            <a:p>
              <a:pPr algn="ctr">
                <a:spcBef>
                  <a:spcPct val="50000"/>
                </a:spcBef>
              </a:pPr>
              <a:r>
                <a:rPr lang="en-US" altLang="en-US" b="1">
                  <a:solidFill>
                    <a:srgbClr val="000000"/>
                  </a:solidFill>
                </a:rPr>
                <a:t>“Conductor”</a:t>
              </a:r>
            </a:p>
          </p:txBody>
        </p:sp>
      </p:grpSp>
      <p:sp>
        <p:nvSpPr>
          <p:cNvPr id="21514" name="Line 30"/>
          <p:cNvSpPr>
            <a:spLocks noChangeShapeType="1"/>
          </p:cNvSpPr>
          <p:nvPr/>
        </p:nvSpPr>
        <p:spPr bwMode="auto">
          <a:xfrm flipV="1">
            <a:off x="7086600" y="1419225"/>
            <a:ext cx="0" cy="4267200"/>
          </a:xfrm>
          <a:prstGeom prst="line">
            <a:avLst/>
          </a:prstGeom>
          <a:noFill/>
          <a:ln w="38100">
            <a:solidFill>
              <a:schemeClr val="tx1"/>
            </a:solidFill>
            <a:round/>
            <a:headEnd/>
            <a:tailEnd/>
          </a:ln>
        </p:spPr>
        <p:txBody>
          <a:bodyPr/>
          <a:lstStyle/>
          <a:p>
            <a:endParaRPr lang="en-US"/>
          </a:p>
        </p:txBody>
      </p:sp>
      <p:sp>
        <p:nvSpPr>
          <p:cNvPr id="21515" name="Rectangle 31"/>
          <p:cNvSpPr>
            <a:spLocks noChangeArrowheads="1"/>
          </p:cNvSpPr>
          <p:nvPr/>
        </p:nvSpPr>
        <p:spPr bwMode="auto">
          <a:xfrm>
            <a:off x="1533525" y="152400"/>
            <a:ext cx="914400" cy="1238250"/>
          </a:xfrm>
          <a:prstGeom prst="rect">
            <a:avLst/>
          </a:prstGeom>
          <a:solidFill>
            <a:srgbClr val="FFFFFF"/>
          </a:solidFill>
          <a:ln w="9525">
            <a:noFill/>
            <a:miter lim="800000"/>
            <a:headEnd/>
            <a:tailEnd/>
          </a:ln>
        </p:spPr>
        <p:txBody>
          <a:bodyPr wrap="none" anchor="ctr"/>
          <a:lstStyle/>
          <a:p>
            <a:endParaRPr lang="en-US" altLang="en-US">
              <a:solidFill>
                <a:srgbClr val="000000"/>
              </a:solidFill>
              <a:latin typeface="Times New Roman" pitchFamily="18" charset="0"/>
            </a:endParaRPr>
          </a:p>
        </p:txBody>
      </p:sp>
      <p:sp>
        <p:nvSpPr>
          <p:cNvPr id="21516" name="Line 32"/>
          <p:cNvSpPr>
            <a:spLocks noChangeShapeType="1"/>
          </p:cNvSpPr>
          <p:nvPr/>
        </p:nvSpPr>
        <p:spPr bwMode="auto">
          <a:xfrm>
            <a:off x="1524000" y="1419225"/>
            <a:ext cx="5562600" cy="0"/>
          </a:xfrm>
          <a:prstGeom prst="line">
            <a:avLst/>
          </a:prstGeom>
          <a:noFill/>
          <a:ln w="38100">
            <a:solidFill>
              <a:schemeClr val="tx1"/>
            </a:solidFill>
            <a:round/>
            <a:headEnd/>
            <a:tailEnd/>
          </a:ln>
        </p:spPr>
        <p:txBody>
          <a:bodyPr/>
          <a:lstStyle/>
          <a:p>
            <a:endParaRPr lang="en-US"/>
          </a:p>
        </p:txBody>
      </p:sp>
      <p:sp>
        <p:nvSpPr>
          <p:cNvPr id="21517" name="Line 33"/>
          <p:cNvSpPr>
            <a:spLocks noChangeShapeType="1"/>
          </p:cNvSpPr>
          <p:nvPr/>
        </p:nvSpPr>
        <p:spPr bwMode="auto">
          <a:xfrm>
            <a:off x="4105275" y="4572000"/>
            <a:ext cx="171450" cy="990600"/>
          </a:xfrm>
          <a:prstGeom prst="line">
            <a:avLst/>
          </a:prstGeom>
          <a:noFill/>
          <a:ln w="9525">
            <a:solidFill>
              <a:schemeClr val="tx1"/>
            </a:solidFill>
            <a:prstDash val="dash"/>
            <a:round/>
            <a:headEnd/>
            <a:tailEnd/>
          </a:ln>
        </p:spPr>
        <p:txBody>
          <a:bodyPr/>
          <a:lstStyle/>
          <a:p>
            <a:endParaRPr lang="en-US"/>
          </a:p>
        </p:txBody>
      </p:sp>
      <p:sp>
        <p:nvSpPr>
          <p:cNvPr id="21518" name="Line 34"/>
          <p:cNvSpPr>
            <a:spLocks noChangeShapeType="1"/>
          </p:cNvSpPr>
          <p:nvPr/>
        </p:nvSpPr>
        <p:spPr bwMode="auto">
          <a:xfrm flipV="1">
            <a:off x="1524000" y="1114425"/>
            <a:ext cx="0" cy="4572000"/>
          </a:xfrm>
          <a:prstGeom prst="line">
            <a:avLst/>
          </a:prstGeom>
          <a:noFill/>
          <a:ln w="38100">
            <a:solidFill>
              <a:schemeClr val="tx1"/>
            </a:solidFill>
            <a:round/>
            <a:headEnd/>
            <a:tailEnd type="triangle" w="med" len="med"/>
          </a:ln>
        </p:spPr>
        <p:txBody>
          <a:bodyPr/>
          <a:lstStyle/>
          <a:p>
            <a:endParaRPr lang="en-US"/>
          </a:p>
        </p:txBody>
      </p:sp>
      <p:sp>
        <p:nvSpPr>
          <p:cNvPr id="21519" name="Text Box 35"/>
          <p:cNvSpPr txBox="1">
            <a:spLocks noChangeArrowheads="1"/>
          </p:cNvSpPr>
          <p:nvPr/>
        </p:nvSpPr>
        <p:spPr bwMode="auto">
          <a:xfrm rot="4789700">
            <a:off x="2097882" y="2780506"/>
            <a:ext cx="2514600" cy="915987"/>
          </a:xfrm>
          <a:prstGeom prst="rect">
            <a:avLst/>
          </a:prstGeom>
          <a:noFill/>
          <a:ln w="9525">
            <a:noFill/>
            <a:miter lim="800000"/>
            <a:headEnd/>
            <a:tailEnd/>
          </a:ln>
        </p:spPr>
        <p:txBody>
          <a:bodyPr>
            <a:spAutoFit/>
          </a:bodyPr>
          <a:lstStyle/>
          <a:p>
            <a:pPr algn="ctr">
              <a:spcBef>
                <a:spcPct val="50000"/>
              </a:spcBef>
            </a:pPr>
            <a:r>
              <a:rPr lang="en-US" altLang="en-US" b="1">
                <a:solidFill>
                  <a:srgbClr val="000000"/>
                </a:solidFill>
              </a:rPr>
              <a:t>“Funny Metal”</a:t>
            </a:r>
            <a:br>
              <a:rPr lang="en-US" altLang="en-US" b="1">
                <a:solidFill>
                  <a:srgbClr val="000000"/>
                </a:solidFill>
              </a:rPr>
            </a:br>
            <a:r>
              <a:rPr lang="en-US" altLang="en-US" b="1">
                <a:solidFill>
                  <a:srgbClr val="000000"/>
                </a:solidFill>
              </a:rPr>
              <a:t>“Pseudogap”</a:t>
            </a:r>
            <a:br>
              <a:rPr lang="en-US" altLang="en-US" b="1">
                <a:solidFill>
                  <a:srgbClr val="000000"/>
                </a:solidFill>
              </a:rPr>
            </a:br>
            <a:r>
              <a:rPr lang="en-US" altLang="en-US" b="1">
                <a:solidFill>
                  <a:srgbClr val="000000"/>
                </a:solidFill>
              </a:rPr>
              <a:t>“Fond AF Memories”</a:t>
            </a:r>
          </a:p>
        </p:txBody>
      </p:sp>
      <p:sp>
        <p:nvSpPr>
          <p:cNvPr id="21520" name="TextBox 6"/>
          <p:cNvSpPr txBox="1">
            <a:spLocks noChangeArrowheads="1"/>
          </p:cNvSpPr>
          <p:nvPr/>
        </p:nvSpPr>
        <p:spPr bwMode="auto">
          <a:xfrm>
            <a:off x="1676400" y="3810000"/>
            <a:ext cx="762000" cy="381000"/>
          </a:xfrm>
          <a:prstGeom prst="rect">
            <a:avLst/>
          </a:prstGeom>
          <a:noFill/>
          <a:ln w="9525">
            <a:noFill/>
            <a:miter lim="800000"/>
            <a:headEnd/>
            <a:tailEnd/>
          </a:ln>
        </p:spPr>
        <p:txBody>
          <a:bodyPr>
            <a:spAutoFit/>
          </a:bodyPr>
          <a:lstStyle/>
          <a:p>
            <a:r>
              <a:rPr lang="en-US" b="1">
                <a:solidFill>
                  <a:srgbClr val="000000"/>
                </a:solidFill>
                <a:latin typeface="Calibri" pitchFamily="34" charset="0"/>
              </a:rPr>
              <a:t>U = 6</a:t>
            </a:r>
          </a:p>
        </p:txBody>
      </p:sp>
      <p:sp>
        <p:nvSpPr>
          <p:cNvPr id="21521" name="TextBox 51"/>
          <p:cNvSpPr txBox="1">
            <a:spLocks noChangeArrowheads="1"/>
          </p:cNvSpPr>
          <p:nvPr/>
        </p:nvSpPr>
        <p:spPr bwMode="auto">
          <a:xfrm>
            <a:off x="2667000" y="1676400"/>
            <a:ext cx="762000" cy="381000"/>
          </a:xfrm>
          <a:prstGeom prst="rect">
            <a:avLst/>
          </a:prstGeom>
          <a:noFill/>
          <a:ln w="9525">
            <a:noFill/>
            <a:miter lim="800000"/>
            <a:headEnd/>
            <a:tailEnd/>
          </a:ln>
        </p:spPr>
        <p:txBody>
          <a:bodyPr>
            <a:spAutoFit/>
          </a:bodyPr>
          <a:lstStyle/>
          <a:p>
            <a:r>
              <a:rPr lang="en-US" b="1">
                <a:solidFill>
                  <a:srgbClr val="000000"/>
                </a:solidFill>
                <a:latin typeface="Calibri" pitchFamily="34" charset="0"/>
              </a:rPr>
              <a:t>U = 3</a:t>
            </a:r>
          </a:p>
        </p:txBody>
      </p:sp>
      <p:sp>
        <p:nvSpPr>
          <p:cNvPr id="21522" name="TextBox 52"/>
          <p:cNvSpPr txBox="1">
            <a:spLocks noChangeArrowheads="1"/>
          </p:cNvSpPr>
          <p:nvPr/>
        </p:nvSpPr>
        <p:spPr bwMode="auto">
          <a:xfrm>
            <a:off x="5029200" y="2590800"/>
            <a:ext cx="762000" cy="381000"/>
          </a:xfrm>
          <a:prstGeom prst="rect">
            <a:avLst/>
          </a:prstGeom>
          <a:noFill/>
          <a:ln w="9525">
            <a:noFill/>
            <a:miter lim="800000"/>
            <a:headEnd/>
            <a:tailEnd/>
          </a:ln>
        </p:spPr>
        <p:txBody>
          <a:bodyPr>
            <a:spAutoFit/>
          </a:bodyPr>
          <a:lstStyle/>
          <a:p>
            <a:r>
              <a:rPr lang="en-US" b="1">
                <a:solidFill>
                  <a:srgbClr val="000000"/>
                </a:solidFill>
                <a:latin typeface="Calibri" pitchFamily="34" charset="0"/>
              </a:rPr>
              <a:t>U = 0</a:t>
            </a:r>
          </a:p>
        </p:txBody>
      </p:sp>
      <p:sp>
        <p:nvSpPr>
          <p:cNvPr id="21523" name="Rectangle 36"/>
          <p:cNvSpPr>
            <a:spLocks noChangeArrowheads="1"/>
          </p:cNvSpPr>
          <p:nvPr/>
        </p:nvSpPr>
        <p:spPr bwMode="auto">
          <a:xfrm>
            <a:off x="304800" y="76200"/>
            <a:ext cx="8458200" cy="762000"/>
          </a:xfrm>
          <a:prstGeom prst="rect">
            <a:avLst/>
          </a:prstGeom>
          <a:noFill/>
          <a:ln w="9525">
            <a:noFill/>
            <a:miter lim="800000"/>
            <a:headEnd/>
            <a:tailEnd/>
          </a:ln>
        </p:spPr>
        <p:txBody>
          <a:bodyPr wrap="none" anchor="ctr"/>
          <a:lstStyle/>
          <a:p>
            <a:pPr algn="ctr"/>
            <a:r>
              <a:rPr lang="en-US" altLang="en-US" sz="2800" b="1">
                <a:solidFill>
                  <a:srgbClr val="000000"/>
                </a:solidFill>
              </a:rPr>
              <a:t>The Colossal Quantum Conundrum</a:t>
            </a:r>
          </a:p>
          <a:p>
            <a:pPr algn="ctr"/>
            <a:r>
              <a:rPr lang="en-US" altLang="en-US" sz="2800" b="1">
                <a:solidFill>
                  <a:srgbClr val="000000"/>
                </a:solidFill>
              </a:rPr>
              <a:t>(According to John Hubbard)</a:t>
            </a:r>
          </a:p>
        </p:txBody>
      </p:sp>
      <p:pic>
        <p:nvPicPr>
          <p:cNvPr id="21524" name="Picture 2"/>
          <p:cNvPicPr>
            <a:picLocks noChangeAspect="1" noChangeArrowheads="1"/>
          </p:cNvPicPr>
          <p:nvPr/>
        </p:nvPicPr>
        <p:blipFill>
          <a:blip r:embed="rId2"/>
          <a:srcRect/>
          <a:stretch>
            <a:fillRect/>
          </a:stretch>
        </p:blipFill>
        <p:spPr bwMode="auto">
          <a:xfrm>
            <a:off x="7285038" y="450850"/>
            <a:ext cx="1757362"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2"/>
          <p:cNvGrpSpPr>
            <a:grpSpLocks/>
          </p:cNvGrpSpPr>
          <p:nvPr/>
        </p:nvGrpSpPr>
        <p:grpSpPr bwMode="auto">
          <a:xfrm>
            <a:off x="3486150" y="1447800"/>
            <a:ext cx="3581400" cy="4229100"/>
            <a:chOff x="2832" y="528"/>
            <a:chExt cx="2256" cy="2976"/>
          </a:xfrm>
        </p:grpSpPr>
        <p:sp>
          <p:nvSpPr>
            <p:cNvPr id="22569" name="Rectangle 3"/>
            <p:cNvSpPr>
              <a:spLocks noChangeArrowheads="1"/>
            </p:cNvSpPr>
            <p:nvPr/>
          </p:nvSpPr>
          <p:spPr bwMode="auto">
            <a:xfrm>
              <a:off x="2832" y="528"/>
              <a:ext cx="2256" cy="2976"/>
            </a:xfrm>
            <a:prstGeom prst="rect">
              <a:avLst/>
            </a:prstGeom>
            <a:gradFill rotWithShape="1">
              <a:gsLst>
                <a:gs pos="0">
                  <a:srgbClr val="762F00"/>
                </a:gs>
                <a:gs pos="100000">
                  <a:srgbClr val="FF6600"/>
                </a:gs>
              </a:gsLst>
              <a:lin ang="18900000" scaled="1"/>
            </a:gradFill>
            <a:ln w="9525">
              <a:solidFill>
                <a:schemeClr val="tx1"/>
              </a:solidFill>
              <a:miter lim="800000"/>
              <a:headEnd/>
              <a:tailEnd/>
            </a:ln>
          </p:spPr>
          <p:txBody>
            <a:bodyPr wrap="none" anchor="ctr"/>
            <a:lstStyle/>
            <a:p>
              <a:endParaRPr lang="en-US" altLang="en-US">
                <a:solidFill>
                  <a:srgbClr val="000000"/>
                </a:solidFill>
                <a:latin typeface="Times New Roman" pitchFamily="18" charset="0"/>
              </a:endParaRPr>
            </a:p>
          </p:txBody>
        </p:sp>
        <p:sp>
          <p:nvSpPr>
            <p:cNvPr id="22570" name="Text Box 4"/>
            <p:cNvSpPr txBox="1">
              <a:spLocks noChangeArrowheads="1"/>
            </p:cNvSpPr>
            <p:nvPr/>
          </p:nvSpPr>
          <p:spPr bwMode="auto">
            <a:xfrm>
              <a:off x="3120" y="1589"/>
              <a:ext cx="1872" cy="494"/>
            </a:xfrm>
            <a:prstGeom prst="rect">
              <a:avLst/>
            </a:prstGeom>
            <a:noFill/>
            <a:ln w="9525">
              <a:noFill/>
              <a:miter lim="800000"/>
              <a:headEnd/>
              <a:tailEnd/>
            </a:ln>
          </p:spPr>
          <p:txBody>
            <a:bodyPr>
              <a:spAutoFit/>
            </a:bodyPr>
            <a:lstStyle/>
            <a:p>
              <a:pPr algn="ctr">
                <a:spcBef>
                  <a:spcPct val="50000"/>
                </a:spcBef>
              </a:pPr>
              <a:r>
                <a:rPr lang="en-US" altLang="en-US" sz="2000" b="1">
                  <a:solidFill>
                    <a:srgbClr val="000000"/>
                  </a:solidFill>
                </a:rPr>
                <a:t>“Real Metal”</a:t>
              </a:r>
              <a:br>
                <a:rPr lang="en-US" altLang="en-US" sz="2000" b="1">
                  <a:solidFill>
                    <a:srgbClr val="000000"/>
                  </a:solidFill>
                </a:rPr>
              </a:br>
              <a:r>
                <a:rPr lang="en-US" altLang="en-US" sz="2000" b="1">
                  <a:solidFill>
                    <a:srgbClr val="000000"/>
                  </a:solidFill>
                </a:rPr>
                <a:t>“Fermi Liquid”</a:t>
              </a:r>
            </a:p>
          </p:txBody>
        </p:sp>
      </p:grpSp>
      <p:sp>
        <p:nvSpPr>
          <p:cNvPr id="22530" name="AutoShape 5"/>
          <p:cNvSpPr>
            <a:spLocks noChangeArrowheads="1"/>
          </p:cNvSpPr>
          <p:nvPr/>
        </p:nvSpPr>
        <p:spPr bwMode="auto">
          <a:xfrm rot="10800000">
            <a:off x="1524000" y="1447800"/>
            <a:ext cx="2752725" cy="4219575"/>
          </a:xfrm>
          <a:custGeom>
            <a:avLst/>
            <a:gdLst>
              <a:gd name="T0" fmla="*/ 0 w 21600"/>
              <a:gd name="T1" fmla="*/ 0 h 21600"/>
              <a:gd name="T2" fmla="*/ 0 w 21600"/>
              <a:gd name="T3" fmla="*/ 2147483647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w="9525">
            <a:noFill/>
            <a:round/>
            <a:headEnd/>
            <a:tailEnd/>
          </a:ln>
        </p:spPr>
        <p:txBody>
          <a:bodyPr wrap="none" anchor="ctr"/>
          <a:lstStyle/>
          <a:p>
            <a:endParaRPr lang="en-US"/>
          </a:p>
        </p:txBody>
      </p:sp>
      <p:grpSp>
        <p:nvGrpSpPr>
          <p:cNvPr id="22531" name="Group 6"/>
          <p:cNvGrpSpPr>
            <a:grpSpLocks/>
          </p:cNvGrpSpPr>
          <p:nvPr/>
        </p:nvGrpSpPr>
        <p:grpSpPr bwMode="auto">
          <a:xfrm>
            <a:off x="1524000" y="1447800"/>
            <a:ext cx="2752725" cy="4219575"/>
            <a:chOff x="960" y="816"/>
            <a:chExt cx="1734" cy="2658"/>
          </a:xfrm>
        </p:grpSpPr>
        <p:sp>
          <p:nvSpPr>
            <p:cNvPr id="22567" name="AutoShape 7"/>
            <p:cNvSpPr>
              <a:spLocks noChangeArrowheads="1"/>
            </p:cNvSpPr>
            <p:nvPr/>
          </p:nvSpPr>
          <p:spPr bwMode="auto">
            <a:xfrm rot="10800000">
              <a:off x="960" y="816"/>
              <a:ext cx="1734" cy="26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w="9525">
              <a:noFill/>
              <a:round/>
              <a:headEnd/>
              <a:tailEnd/>
            </a:ln>
          </p:spPr>
          <p:txBody>
            <a:bodyPr wrap="none" anchor="ctr"/>
            <a:lstStyle/>
            <a:p>
              <a:endParaRPr lang="en-US"/>
            </a:p>
          </p:txBody>
        </p:sp>
        <p:sp>
          <p:nvSpPr>
            <p:cNvPr id="22568" name="Text Box 8"/>
            <p:cNvSpPr txBox="1">
              <a:spLocks noChangeArrowheads="1"/>
            </p:cNvSpPr>
            <p:nvPr/>
          </p:nvSpPr>
          <p:spPr bwMode="auto">
            <a:xfrm rot="4789700">
              <a:off x="1321" y="1655"/>
              <a:ext cx="1584" cy="577"/>
            </a:xfrm>
            <a:prstGeom prst="rect">
              <a:avLst/>
            </a:prstGeom>
            <a:noFill/>
            <a:ln w="9525">
              <a:noFill/>
              <a:miter lim="800000"/>
              <a:headEnd/>
              <a:tailEnd/>
            </a:ln>
          </p:spPr>
          <p:txBody>
            <a:bodyPr>
              <a:spAutoFit/>
            </a:bodyPr>
            <a:lstStyle/>
            <a:p>
              <a:pPr algn="ctr">
                <a:spcBef>
                  <a:spcPct val="50000"/>
                </a:spcBef>
              </a:pPr>
              <a:r>
                <a:rPr lang="en-US" altLang="en-US" b="1">
                  <a:solidFill>
                    <a:srgbClr val="000000"/>
                  </a:solidFill>
                </a:rPr>
                <a:t>“Funny Metal”</a:t>
              </a:r>
              <a:br>
                <a:rPr lang="en-US" altLang="en-US" b="1">
                  <a:solidFill>
                    <a:srgbClr val="000000"/>
                  </a:solidFill>
                </a:rPr>
              </a:br>
              <a:r>
                <a:rPr lang="en-US" altLang="en-US" b="1">
                  <a:solidFill>
                    <a:srgbClr val="000000"/>
                  </a:solidFill>
                </a:rPr>
                <a:t>“Pseudogap”</a:t>
              </a:r>
              <a:br>
                <a:rPr lang="en-US" altLang="en-US" b="1">
                  <a:solidFill>
                    <a:srgbClr val="000000"/>
                  </a:solidFill>
                </a:rPr>
              </a:br>
              <a:r>
                <a:rPr lang="en-US" altLang="en-US" b="1">
                  <a:solidFill>
                    <a:srgbClr val="000000"/>
                  </a:solidFill>
                </a:rPr>
                <a:t>“Fond AF Memories”</a:t>
              </a:r>
            </a:p>
          </p:txBody>
        </p:sp>
      </p:grpSp>
      <p:grpSp>
        <p:nvGrpSpPr>
          <p:cNvPr id="22532" name="Group 9"/>
          <p:cNvGrpSpPr>
            <a:grpSpLocks/>
          </p:cNvGrpSpPr>
          <p:nvPr/>
        </p:nvGrpSpPr>
        <p:grpSpPr bwMode="auto">
          <a:xfrm>
            <a:off x="2667000" y="4572000"/>
            <a:ext cx="2819400" cy="2286000"/>
            <a:chOff x="1344" y="1104"/>
            <a:chExt cx="1776" cy="1440"/>
          </a:xfrm>
        </p:grpSpPr>
        <p:grpSp>
          <p:nvGrpSpPr>
            <p:cNvPr id="22563" name="Group 10"/>
            <p:cNvGrpSpPr>
              <a:grpSpLocks/>
            </p:cNvGrpSpPr>
            <p:nvPr/>
          </p:nvGrpSpPr>
          <p:grpSpPr bwMode="auto">
            <a:xfrm>
              <a:off x="1344" y="1104"/>
              <a:ext cx="1776" cy="1440"/>
              <a:chOff x="1344" y="1104"/>
              <a:chExt cx="1776" cy="1440"/>
            </a:xfrm>
          </p:grpSpPr>
          <p:sp>
            <p:nvSpPr>
              <p:cNvPr id="22565" name="Oval 11"/>
              <p:cNvSpPr>
                <a:spLocks noChangeArrowheads="1"/>
              </p:cNvSpPr>
              <p:nvPr/>
            </p:nvSpPr>
            <p:spPr bwMode="auto">
              <a:xfrm>
                <a:off x="1344" y="1104"/>
                <a:ext cx="1776" cy="1344"/>
              </a:xfrm>
              <a:prstGeom prst="ellipse">
                <a:avLst/>
              </a:prstGeom>
              <a:gradFill rotWithShape="1">
                <a:gsLst>
                  <a:gs pos="0">
                    <a:srgbClr val="99FF66"/>
                  </a:gs>
                  <a:gs pos="100000">
                    <a:srgbClr val="47762F"/>
                  </a:gs>
                </a:gsLst>
                <a:lin ang="5400000" scaled="1"/>
              </a:gradFill>
              <a:ln w="9525">
                <a:noFill/>
                <a:round/>
                <a:headEnd/>
                <a:tailEnd/>
              </a:ln>
            </p:spPr>
            <p:txBody>
              <a:bodyPr wrap="none" anchor="ctr"/>
              <a:lstStyle/>
              <a:p>
                <a:endParaRPr lang="en-US" altLang="en-US">
                  <a:solidFill>
                    <a:srgbClr val="000000"/>
                  </a:solidFill>
                  <a:latin typeface="Times New Roman" pitchFamily="18" charset="0"/>
                </a:endParaRPr>
              </a:p>
            </p:txBody>
          </p:sp>
          <p:sp>
            <p:nvSpPr>
              <p:cNvPr id="22566" name="Rectangle 12"/>
              <p:cNvSpPr>
                <a:spLocks noChangeArrowheads="1"/>
              </p:cNvSpPr>
              <p:nvPr/>
            </p:nvSpPr>
            <p:spPr bwMode="auto">
              <a:xfrm>
                <a:off x="1344" y="1824"/>
                <a:ext cx="1776" cy="720"/>
              </a:xfrm>
              <a:prstGeom prst="rect">
                <a:avLst/>
              </a:prstGeom>
              <a:solidFill>
                <a:schemeClr val="bg1"/>
              </a:solidFill>
              <a:ln w="9525">
                <a:noFill/>
                <a:miter lim="800000"/>
                <a:headEnd/>
                <a:tailEnd/>
              </a:ln>
            </p:spPr>
            <p:txBody>
              <a:bodyPr wrap="none" anchor="ctr"/>
              <a:lstStyle/>
              <a:p>
                <a:endParaRPr lang="en-US" altLang="en-US">
                  <a:solidFill>
                    <a:srgbClr val="000000"/>
                  </a:solidFill>
                  <a:latin typeface="Times New Roman" pitchFamily="18" charset="0"/>
                </a:endParaRPr>
              </a:p>
            </p:txBody>
          </p:sp>
        </p:grpSp>
        <p:sp>
          <p:nvSpPr>
            <p:cNvPr id="22564" name="Text Box 13"/>
            <p:cNvSpPr txBox="1">
              <a:spLocks noChangeArrowheads="1"/>
            </p:cNvSpPr>
            <p:nvPr/>
          </p:nvSpPr>
          <p:spPr bwMode="auto">
            <a:xfrm>
              <a:off x="1632" y="1468"/>
              <a:ext cx="1296" cy="212"/>
            </a:xfrm>
            <a:prstGeom prst="rect">
              <a:avLst/>
            </a:prstGeom>
            <a:noFill/>
            <a:ln w="9525">
              <a:noFill/>
              <a:miter lim="800000"/>
              <a:headEnd/>
              <a:tailEnd/>
            </a:ln>
          </p:spPr>
          <p:txBody>
            <a:bodyPr>
              <a:spAutoFit/>
            </a:bodyPr>
            <a:lstStyle/>
            <a:p>
              <a:pPr algn="ctr">
                <a:spcBef>
                  <a:spcPct val="50000"/>
                </a:spcBef>
              </a:pPr>
              <a:r>
                <a:rPr lang="en-US" altLang="en-US" sz="1600" b="1">
                  <a:solidFill>
                    <a:srgbClr val="000000"/>
                  </a:solidFill>
                </a:rPr>
                <a:t>Superconductivity</a:t>
              </a:r>
            </a:p>
          </p:txBody>
        </p:sp>
      </p:grpSp>
      <p:grpSp>
        <p:nvGrpSpPr>
          <p:cNvPr id="22533" name="Group 14"/>
          <p:cNvGrpSpPr>
            <a:grpSpLocks/>
          </p:cNvGrpSpPr>
          <p:nvPr/>
        </p:nvGrpSpPr>
        <p:grpSpPr bwMode="auto">
          <a:xfrm>
            <a:off x="1524000" y="247650"/>
            <a:ext cx="1162050" cy="5410200"/>
            <a:chOff x="960" y="54"/>
            <a:chExt cx="732" cy="3408"/>
          </a:xfrm>
        </p:grpSpPr>
        <p:sp>
          <p:nvSpPr>
            <p:cNvPr id="22561" name="Arc 15"/>
            <p:cNvSpPr>
              <a:spLocks/>
            </p:cNvSpPr>
            <p:nvPr/>
          </p:nvSpPr>
          <p:spPr bwMode="auto">
            <a:xfrm>
              <a:off x="972" y="54"/>
              <a:ext cx="720" cy="34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CECFF"/>
                </a:gs>
                <a:gs pos="100000">
                  <a:srgbClr val="6699FF"/>
                </a:gs>
              </a:gsLst>
              <a:lin ang="5400000" scaled="1"/>
            </a:gradFill>
            <a:ln w="9525">
              <a:noFill/>
              <a:round/>
              <a:headEnd/>
              <a:tailEnd/>
            </a:ln>
          </p:spPr>
          <p:txBody>
            <a:bodyPr wrap="none" anchor="ctr"/>
            <a:lstStyle/>
            <a:p>
              <a:endParaRPr lang="en-US"/>
            </a:p>
          </p:txBody>
        </p:sp>
        <p:sp>
          <p:nvSpPr>
            <p:cNvPr id="22562" name="Text Box 16"/>
            <p:cNvSpPr txBox="1">
              <a:spLocks noChangeArrowheads="1"/>
            </p:cNvSpPr>
            <p:nvPr/>
          </p:nvSpPr>
          <p:spPr bwMode="auto">
            <a:xfrm>
              <a:off x="960" y="1680"/>
              <a:ext cx="624" cy="520"/>
            </a:xfrm>
            <a:prstGeom prst="rect">
              <a:avLst/>
            </a:prstGeom>
            <a:noFill/>
            <a:ln w="9525">
              <a:noFill/>
              <a:miter lim="800000"/>
              <a:headEnd/>
              <a:tailEnd/>
            </a:ln>
          </p:spPr>
          <p:txBody>
            <a:bodyPr>
              <a:spAutoFit/>
            </a:bodyPr>
            <a:lstStyle/>
            <a:p>
              <a:pPr>
                <a:spcBef>
                  <a:spcPct val="50000"/>
                </a:spcBef>
              </a:pPr>
              <a:r>
                <a:rPr lang="en-US" altLang="en-US" sz="1600" b="1">
                  <a:solidFill>
                    <a:srgbClr val="000000"/>
                  </a:solidFill>
                </a:rPr>
                <a:t>“SDW”</a:t>
              </a:r>
              <a:br>
                <a:rPr lang="en-US" altLang="en-US" sz="1600" b="1">
                  <a:solidFill>
                    <a:srgbClr val="000000"/>
                  </a:solidFill>
                </a:rPr>
              </a:br>
              <a:r>
                <a:rPr lang="en-US" altLang="en-US" sz="1600" b="1">
                  <a:solidFill>
                    <a:srgbClr val="000000"/>
                  </a:solidFill>
                </a:rPr>
                <a:t>“NEEL”</a:t>
              </a:r>
              <a:br>
                <a:rPr lang="en-US" altLang="en-US" sz="1600" b="1">
                  <a:solidFill>
                    <a:srgbClr val="000000"/>
                  </a:solidFill>
                </a:rPr>
              </a:br>
              <a:r>
                <a:rPr lang="en-US" altLang="en-US" sz="1600" b="1">
                  <a:solidFill>
                    <a:srgbClr val="000000"/>
                  </a:solidFill>
                </a:rPr>
                <a:t>“A-F”</a:t>
              </a:r>
            </a:p>
          </p:txBody>
        </p:sp>
      </p:grpSp>
      <p:sp>
        <p:nvSpPr>
          <p:cNvPr id="22534" name="Line 17"/>
          <p:cNvSpPr>
            <a:spLocks noChangeShapeType="1"/>
          </p:cNvSpPr>
          <p:nvPr/>
        </p:nvSpPr>
        <p:spPr bwMode="auto">
          <a:xfrm>
            <a:off x="1524000" y="5686425"/>
            <a:ext cx="5943600" cy="0"/>
          </a:xfrm>
          <a:prstGeom prst="line">
            <a:avLst/>
          </a:prstGeom>
          <a:noFill/>
          <a:ln w="38100">
            <a:solidFill>
              <a:schemeClr val="tx1"/>
            </a:solidFill>
            <a:round/>
            <a:headEnd/>
            <a:tailEnd type="triangle" w="med" len="med"/>
          </a:ln>
        </p:spPr>
        <p:txBody>
          <a:bodyPr/>
          <a:lstStyle/>
          <a:p>
            <a:endParaRPr lang="en-US"/>
          </a:p>
        </p:txBody>
      </p:sp>
      <p:sp>
        <p:nvSpPr>
          <p:cNvPr id="22535" name="Text Box 18"/>
          <p:cNvSpPr txBox="1">
            <a:spLocks noChangeArrowheads="1"/>
          </p:cNvSpPr>
          <p:nvPr/>
        </p:nvSpPr>
        <p:spPr bwMode="auto">
          <a:xfrm>
            <a:off x="1066800" y="885825"/>
            <a:ext cx="381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00"/>
                </a:solidFill>
              </a:rPr>
              <a:t>T</a:t>
            </a:r>
          </a:p>
        </p:txBody>
      </p:sp>
      <p:sp>
        <p:nvSpPr>
          <p:cNvPr id="22536" name="Text Box 19"/>
          <p:cNvSpPr txBox="1">
            <a:spLocks noChangeArrowheads="1"/>
          </p:cNvSpPr>
          <p:nvPr/>
        </p:nvSpPr>
        <p:spPr bwMode="auto">
          <a:xfrm>
            <a:off x="7315200" y="5686425"/>
            <a:ext cx="457200" cy="457200"/>
          </a:xfrm>
          <a:prstGeom prst="rect">
            <a:avLst/>
          </a:prstGeom>
          <a:noFill/>
          <a:ln w="9525">
            <a:noFill/>
            <a:miter lim="800000"/>
            <a:headEnd/>
            <a:tailEnd/>
          </a:ln>
        </p:spPr>
        <p:txBody>
          <a:bodyPr anchor="ctr">
            <a:spAutoFit/>
          </a:bodyPr>
          <a:lstStyle/>
          <a:p>
            <a:pPr algn="ctr">
              <a:spcBef>
                <a:spcPct val="50000"/>
              </a:spcBef>
            </a:pPr>
            <a:r>
              <a:rPr lang="en-US" altLang="en-US" sz="2400" b="1" i="1">
                <a:solidFill>
                  <a:srgbClr val="000000"/>
                </a:solidFill>
                <a:latin typeface="Times New Roman" pitchFamily="18" charset="0"/>
              </a:rPr>
              <a:t>g</a:t>
            </a:r>
          </a:p>
        </p:txBody>
      </p:sp>
      <p:grpSp>
        <p:nvGrpSpPr>
          <p:cNvPr id="22537" name="Group 20"/>
          <p:cNvGrpSpPr>
            <a:grpSpLocks/>
          </p:cNvGrpSpPr>
          <p:nvPr/>
        </p:nvGrpSpPr>
        <p:grpSpPr bwMode="auto">
          <a:xfrm>
            <a:off x="1524000" y="5562600"/>
            <a:ext cx="5553075" cy="946150"/>
            <a:chOff x="960" y="3330"/>
            <a:chExt cx="3498" cy="596"/>
          </a:xfrm>
        </p:grpSpPr>
        <p:sp>
          <p:nvSpPr>
            <p:cNvPr id="22555" name="Text Box 21"/>
            <p:cNvSpPr txBox="1">
              <a:spLocks noChangeArrowheads="1"/>
            </p:cNvSpPr>
            <p:nvPr/>
          </p:nvSpPr>
          <p:spPr bwMode="auto">
            <a:xfrm>
              <a:off x="2352" y="3408"/>
              <a:ext cx="720" cy="518"/>
            </a:xfrm>
            <a:prstGeom prst="rect">
              <a:avLst/>
            </a:prstGeom>
            <a:noFill/>
            <a:ln w="9525">
              <a:noFill/>
              <a:miter lim="800000"/>
              <a:headEnd/>
              <a:tailEnd/>
            </a:ln>
          </p:spPr>
          <p:txBody>
            <a:bodyPr anchor="ctr">
              <a:spAutoFit/>
            </a:bodyPr>
            <a:lstStyle/>
            <a:p>
              <a:pPr algn="ctr">
                <a:spcBef>
                  <a:spcPct val="50000"/>
                </a:spcBef>
              </a:pPr>
              <a:r>
                <a:rPr lang="en-US" altLang="en-US" sz="2400" b="1" i="1">
                  <a:solidFill>
                    <a:srgbClr val="000000"/>
                  </a:solidFill>
                  <a:latin typeface="Times New Roman" pitchFamily="18" charset="0"/>
                </a:rPr>
                <a:t>g*</a:t>
              </a:r>
              <a:r>
                <a:rPr lang="en-US" altLang="en-US" sz="2400" b="1" i="1" baseline="-25000">
                  <a:solidFill>
                    <a:srgbClr val="000000"/>
                  </a:solidFill>
                  <a:latin typeface="Times New Roman" pitchFamily="18" charset="0"/>
                </a:rPr>
                <a:t/>
              </a:r>
              <a:br>
                <a:rPr lang="en-US" altLang="en-US" sz="2400" b="1" i="1" baseline="-25000">
                  <a:solidFill>
                    <a:srgbClr val="000000"/>
                  </a:solidFill>
                  <a:latin typeface="Times New Roman" pitchFamily="18" charset="0"/>
                </a:rPr>
              </a:br>
              <a:endParaRPr lang="en-US" altLang="en-US" sz="2400" b="1" i="1">
                <a:solidFill>
                  <a:srgbClr val="000000"/>
                </a:solidFill>
                <a:latin typeface="Times New Roman" pitchFamily="18" charset="0"/>
              </a:endParaRPr>
            </a:p>
          </p:txBody>
        </p:sp>
        <p:sp>
          <p:nvSpPr>
            <p:cNvPr id="22556" name="Oval 22"/>
            <p:cNvSpPr>
              <a:spLocks noChangeArrowheads="1"/>
            </p:cNvSpPr>
            <p:nvPr/>
          </p:nvSpPr>
          <p:spPr bwMode="auto">
            <a:xfrm>
              <a:off x="2628" y="3330"/>
              <a:ext cx="144" cy="144"/>
            </a:xfrm>
            <a:prstGeom prst="ellipse">
              <a:avLst/>
            </a:prstGeom>
            <a:solidFill>
              <a:schemeClr val="accent1"/>
            </a:solidFill>
            <a:ln w="9525">
              <a:solidFill>
                <a:schemeClr val="tx1"/>
              </a:solidFill>
              <a:round/>
              <a:headEnd/>
              <a:tailEnd/>
            </a:ln>
          </p:spPr>
          <p:txBody>
            <a:bodyPr wrap="none" anchor="ctr"/>
            <a:lstStyle/>
            <a:p>
              <a:endParaRPr lang="en-US" altLang="en-US">
                <a:solidFill>
                  <a:srgbClr val="000000"/>
                </a:solidFill>
                <a:latin typeface="Times New Roman" pitchFamily="18" charset="0"/>
              </a:endParaRPr>
            </a:p>
          </p:txBody>
        </p:sp>
        <p:sp>
          <p:nvSpPr>
            <p:cNvPr id="22557" name="AutoShape 23"/>
            <p:cNvSpPr>
              <a:spLocks noChangeArrowheads="1"/>
            </p:cNvSpPr>
            <p:nvPr/>
          </p:nvSpPr>
          <p:spPr bwMode="auto">
            <a:xfrm>
              <a:off x="960" y="3384"/>
              <a:ext cx="1668" cy="48"/>
            </a:xfrm>
            <a:prstGeom prst="flowChartTerminator">
              <a:avLst/>
            </a:prstGeom>
            <a:solidFill>
              <a:srgbClr val="0000FF"/>
            </a:solidFill>
            <a:ln w="9525">
              <a:solidFill>
                <a:schemeClr val="tx1"/>
              </a:solidFill>
              <a:miter lim="800000"/>
              <a:headEnd/>
              <a:tailEnd/>
            </a:ln>
          </p:spPr>
          <p:txBody>
            <a:bodyPr wrap="none" anchor="ctr"/>
            <a:lstStyle/>
            <a:p>
              <a:endParaRPr lang="en-US" altLang="en-US">
                <a:solidFill>
                  <a:srgbClr val="000000"/>
                </a:solidFill>
                <a:latin typeface="Times New Roman" pitchFamily="18" charset="0"/>
              </a:endParaRPr>
            </a:p>
          </p:txBody>
        </p:sp>
        <p:sp>
          <p:nvSpPr>
            <p:cNvPr id="22558" name="AutoShape 24"/>
            <p:cNvSpPr>
              <a:spLocks noChangeArrowheads="1"/>
            </p:cNvSpPr>
            <p:nvPr/>
          </p:nvSpPr>
          <p:spPr bwMode="auto">
            <a:xfrm>
              <a:off x="2790" y="3384"/>
              <a:ext cx="1668" cy="48"/>
            </a:xfrm>
            <a:prstGeom prst="flowChartTerminator">
              <a:avLst/>
            </a:prstGeom>
            <a:solidFill>
              <a:srgbClr val="FF0000"/>
            </a:solidFill>
            <a:ln w="9525">
              <a:solidFill>
                <a:schemeClr val="tx1"/>
              </a:solidFill>
              <a:miter lim="800000"/>
              <a:headEnd/>
              <a:tailEnd/>
            </a:ln>
          </p:spPr>
          <p:txBody>
            <a:bodyPr wrap="none" anchor="ctr"/>
            <a:lstStyle/>
            <a:p>
              <a:endParaRPr lang="en-US" altLang="en-US">
                <a:solidFill>
                  <a:srgbClr val="000000"/>
                </a:solidFill>
                <a:latin typeface="Times New Roman" pitchFamily="18" charset="0"/>
              </a:endParaRPr>
            </a:p>
          </p:txBody>
        </p:sp>
        <p:sp>
          <p:nvSpPr>
            <p:cNvPr id="22559" name="Text Box 25"/>
            <p:cNvSpPr txBox="1">
              <a:spLocks noChangeArrowheads="1"/>
            </p:cNvSpPr>
            <p:nvPr/>
          </p:nvSpPr>
          <p:spPr bwMode="auto">
            <a:xfrm>
              <a:off x="960" y="3456"/>
              <a:ext cx="1584" cy="231"/>
            </a:xfrm>
            <a:prstGeom prst="rect">
              <a:avLst/>
            </a:prstGeom>
            <a:noFill/>
            <a:ln w="9525">
              <a:noFill/>
              <a:miter lim="800000"/>
              <a:headEnd/>
              <a:tailEnd/>
            </a:ln>
          </p:spPr>
          <p:txBody>
            <a:bodyPr>
              <a:spAutoFit/>
            </a:bodyPr>
            <a:lstStyle/>
            <a:p>
              <a:pPr algn="ctr">
                <a:spcBef>
                  <a:spcPct val="50000"/>
                </a:spcBef>
              </a:pPr>
              <a:r>
                <a:rPr lang="en-US" altLang="en-US" b="1">
                  <a:solidFill>
                    <a:srgbClr val="000000"/>
                  </a:solidFill>
                </a:rPr>
                <a:t>“Insulator”</a:t>
              </a:r>
            </a:p>
          </p:txBody>
        </p:sp>
        <p:sp>
          <p:nvSpPr>
            <p:cNvPr id="22560" name="Text Box 26"/>
            <p:cNvSpPr txBox="1">
              <a:spLocks noChangeArrowheads="1"/>
            </p:cNvSpPr>
            <p:nvPr/>
          </p:nvSpPr>
          <p:spPr bwMode="auto">
            <a:xfrm>
              <a:off x="2832" y="3456"/>
              <a:ext cx="1584" cy="231"/>
            </a:xfrm>
            <a:prstGeom prst="rect">
              <a:avLst/>
            </a:prstGeom>
            <a:noFill/>
            <a:ln w="9525">
              <a:noFill/>
              <a:miter lim="800000"/>
              <a:headEnd/>
              <a:tailEnd/>
            </a:ln>
          </p:spPr>
          <p:txBody>
            <a:bodyPr>
              <a:spAutoFit/>
            </a:bodyPr>
            <a:lstStyle/>
            <a:p>
              <a:pPr algn="ctr">
                <a:spcBef>
                  <a:spcPct val="50000"/>
                </a:spcBef>
              </a:pPr>
              <a:r>
                <a:rPr lang="en-US" altLang="en-US" b="1">
                  <a:solidFill>
                    <a:srgbClr val="000000"/>
                  </a:solidFill>
                </a:rPr>
                <a:t>“Conductor”</a:t>
              </a:r>
            </a:p>
          </p:txBody>
        </p:sp>
      </p:grpSp>
      <p:sp>
        <p:nvSpPr>
          <p:cNvPr id="22538" name="Line 30"/>
          <p:cNvSpPr>
            <a:spLocks noChangeShapeType="1"/>
          </p:cNvSpPr>
          <p:nvPr/>
        </p:nvSpPr>
        <p:spPr bwMode="auto">
          <a:xfrm flipV="1">
            <a:off x="7086600" y="1419225"/>
            <a:ext cx="0" cy="4267200"/>
          </a:xfrm>
          <a:prstGeom prst="line">
            <a:avLst/>
          </a:prstGeom>
          <a:noFill/>
          <a:ln w="38100">
            <a:solidFill>
              <a:schemeClr val="tx1"/>
            </a:solidFill>
            <a:round/>
            <a:headEnd/>
            <a:tailEnd/>
          </a:ln>
        </p:spPr>
        <p:txBody>
          <a:bodyPr/>
          <a:lstStyle/>
          <a:p>
            <a:endParaRPr lang="en-US"/>
          </a:p>
        </p:txBody>
      </p:sp>
      <p:sp>
        <p:nvSpPr>
          <p:cNvPr id="22539" name="Rectangle 31"/>
          <p:cNvSpPr>
            <a:spLocks noChangeArrowheads="1"/>
          </p:cNvSpPr>
          <p:nvPr/>
        </p:nvSpPr>
        <p:spPr bwMode="auto">
          <a:xfrm>
            <a:off x="1533525" y="152400"/>
            <a:ext cx="914400" cy="1238250"/>
          </a:xfrm>
          <a:prstGeom prst="rect">
            <a:avLst/>
          </a:prstGeom>
          <a:solidFill>
            <a:srgbClr val="FFFFFF"/>
          </a:solidFill>
          <a:ln w="9525">
            <a:noFill/>
            <a:miter lim="800000"/>
            <a:headEnd/>
            <a:tailEnd/>
          </a:ln>
        </p:spPr>
        <p:txBody>
          <a:bodyPr wrap="none" anchor="ctr"/>
          <a:lstStyle/>
          <a:p>
            <a:endParaRPr lang="en-US" altLang="en-US">
              <a:solidFill>
                <a:srgbClr val="000000"/>
              </a:solidFill>
              <a:latin typeface="Times New Roman" pitchFamily="18" charset="0"/>
            </a:endParaRPr>
          </a:p>
        </p:txBody>
      </p:sp>
      <p:sp>
        <p:nvSpPr>
          <p:cNvPr id="22540" name="Line 32"/>
          <p:cNvSpPr>
            <a:spLocks noChangeShapeType="1"/>
          </p:cNvSpPr>
          <p:nvPr/>
        </p:nvSpPr>
        <p:spPr bwMode="auto">
          <a:xfrm>
            <a:off x="1524000" y="1419225"/>
            <a:ext cx="5562600" cy="0"/>
          </a:xfrm>
          <a:prstGeom prst="line">
            <a:avLst/>
          </a:prstGeom>
          <a:noFill/>
          <a:ln w="38100">
            <a:solidFill>
              <a:schemeClr val="tx1"/>
            </a:solidFill>
            <a:round/>
            <a:headEnd/>
            <a:tailEnd/>
          </a:ln>
        </p:spPr>
        <p:txBody>
          <a:bodyPr/>
          <a:lstStyle/>
          <a:p>
            <a:endParaRPr lang="en-US"/>
          </a:p>
        </p:txBody>
      </p:sp>
      <p:sp>
        <p:nvSpPr>
          <p:cNvPr id="22541" name="Line 33"/>
          <p:cNvSpPr>
            <a:spLocks noChangeShapeType="1"/>
          </p:cNvSpPr>
          <p:nvPr/>
        </p:nvSpPr>
        <p:spPr bwMode="auto">
          <a:xfrm>
            <a:off x="4105275" y="4572000"/>
            <a:ext cx="171450" cy="990600"/>
          </a:xfrm>
          <a:prstGeom prst="line">
            <a:avLst/>
          </a:prstGeom>
          <a:noFill/>
          <a:ln w="9525">
            <a:solidFill>
              <a:schemeClr val="tx1"/>
            </a:solidFill>
            <a:prstDash val="dash"/>
            <a:round/>
            <a:headEnd/>
            <a:tailEnd/>
          </a:ln>
        </p:spPr>
        <p:txBody>
          <a:bodyPr/>
          <a:lstStyle/>
          <a:p>
            <a:endParaRPr lang="en-US"/>
          </a:p>
        </p:txBody>
      </p:sp>
      <p:sp>
        <p:nvSpPr>
          <p:cNvPr id="22542" name="Line 34"/>
          <p:cNvSpPr>
            <a:spLocks noChangeShapeType="1"/>
          </p:cNvSpPr>
          <p:nvPr/>
        </p:nvSpPr>
        <p:spPr bwMode="auto">
          <a:xfrm flipV="1">
            <a:off x="1524000" y="1114425"/>
            <a:ext cx="0" cy="4572000"/>
          </a:xfrm>
          <a:prstGeom prst="line">
            <a:avLst/>
          </a:prstGeom>
          <a:noFill/>
          <a:ln w="38100">
            <a:solidFill>
              <a:schemeClr val="tx1"/>
            </a:solidFill>
            <a:round/>
            <a:headEnd/>
            <a:tailEnd type="triangle" w="med" len="med"/>
          </a:ln>
        </p:spPr>
        <p:txBody>
          <a:bodyPr/>
          <a:lstStyle/>
          <a:p>
            <a:endParaRPr lang="en-US"/>
          </a:p>
        </p:txBody>
      </p:sp>
      <p:sp>
        <p:nvSpPr>
          <p:cNvPr id="22543" name="Text Box 35"/>
          <p:cNvSpPr txBox="1">
            <a:spLocks noChangeArrowheads="1"/>
          </p:cNvSpPr>
          <p:nvPr/>
        </p:nvSpPr>
        <p:spPr bwMode="auto">
          <a:xfrm rot="4789700">
            <a:off x="2097882" y="2780506"/>
            <a:ext cx="2514600" cy="915987"/>
          </a:xfrm>
          <a:prstGeom prst="rect">
            <a:avLst/>
          </a:prstGeom>
          <a:noFill/>
          <a:ln w="9525">
            <a:noFill/>
            <a:miter lim="800000"/>
            <a:headEnd/>
            <a:tailEnd/>
          </a:ln>
        </p:spPr>
        <p:txBody>
          <a:bodyPr>
            <a:spAutoFit/>
          </a:bodyPr>
          <a:lstStyle/>
          <a:p>
            <a:pPr algn="ctr">
              <a:spcBef>
                <a:spcPct val="50000"/>
              </a:spcBef>
            </a:pPr>
            <a:r>
              <a:rPr lang="en-US" altLang="en-US" b="1">
                <a:solidFill>
                  <a:srgbClr val="000000"/>
                </a:solidFill>
              </a:rPr>
              <a:t>“Funny Metal”</a:t>
            </a:r>
            <a:br>
              <a:rPr lang="en-US" altLang="en-US" b="1">
                <a:solidFill>
                  <a:srgbClr val="000000"/>
                </a:solidFill>
              </a:rPr>
            </a:br>
            <a:r>
              <a:rPr lang="en-US" altLang="en-US" b="1">
                <a:solidFill>
                  <a:srgbClr val="000000"/>
                </a:solidFill>
              </a:rPr>
              <a:t>“Pseudogap”</a:t>
            </a:r>
            <a:br>
              <a:rPr lang="en-US" altLang="en-US" b="1">
                <a:solidFill>
                  <a:srgbClr val="000000"/>
                </a:solidFill>
              </a:rPr>
            </a:br>
            <a:r>
              <a:rPr lang="en-US" altLang="en-US" b="1">
                <a:solidFill>
                  <a:srgbClr val="000000"/>
                </a:solidFill>
              </a:rPr>
              <a:t>“Fond AF Memories”</a:t>
            </a:r>
          </a:p>
        </p:txBody>
      </p:sp>
      <p:sp>
        <p:nvSpPr>
          <p:cNvPr id="22544" name="TextBox 6"/>
          <p:cNvSpPr txBox="1">
            <a:spLocks noChangeArrowheads="1"/>
          </p:cNvSpPr>
          <p:nvPr/>
        </p:nvSpPr>
        <p:spPr bwMode="auto">
          <a:xfrm>
            <a:off x="1676400" y="3810000"/>
            <a:ext cx="762000" cy="381000"/>
          </a:xfrm>
          <a:prstGeom prst="rect">
            <a:avLst/>
          </a:prstGeom>
          <a:noFill/>
          <a:ln w="9525">
            <a:noFill/>
            <a:miter lim="800000"/>
            <a:headEnd/>
            <a:tailEnd/>
          </a:ln>
        </p:spPr>
        <p:txBody>
          <a:bodyPr>
            <a:spAutoFit/>
          </a:bodyPr>
          <a:lstStyle/>
          <a:p>
            <a:r>
              <a:rPr lang="en-US" b="1">
                <a:solidFill>
                  <a:srgbClr val="000000"/>
                </a:solidFill>
                <a:latin typeface="Calibri" pitchFamily="34" charset="0"/>
              </a:rPr>
              <a:t>U = 6</a:t>
            </a:r>
          </a:p>
        </p:txBody>
      </p:sp>
      <p:sp>
        <p:nvSpPr>
          <p:cNvPr id="22545" name="TextBox 51"/>
          <p:cNvSpPr txBox="1">
            <a:spLocks noChangeArrowheads="1"/>
          </p:cNvSpPr>
          <p:nvPr/>
        </p:nvSpPr>
        <p:spPr bwMode="auto">
          <a:xfrm>
            <a:off x="2667000" y="1676400"/>
            <a:ext cx="762000" cy="381000"/>
          </a:xfrm>
          <a:prstGeom prst="rect">
            <a:avLst/>
          </a:prstGeom>
          <a:noFill/>
          <a:ln w="9525">
            <a:noFill/>
            <a:miter lim="800000"/>
            <a:headEnd/>
            <a:tailEnd/>
          </a:ln>
        </p:spPr>
        <p:txBody>
          <a:bodyPr>
            <a:spAutoFit/>
          </a:bodyPr>
          <a:lstStyle/>
          <a:p>
            <a:r>
              <a:rPr lang="en-US" b="1">
                <a:solidFill>
                  <a:srgbClr val="000000"/>
                </a:solidFill>
                <a:latin typeface="Calibri" pitchFamily="34" charset="0"/>
              </a:rPr>
              <a:t>U = 3</a:t>
            </a:r>
          </a:p>
        </p:txBody>
      </p:sp>
      <p:sp>
        <p:nvSpPr>
          <p:cNvPr id="22546" name="TextBox 52"/>
          <p:cNvSpPr txBox="1">
            <a:spLocks noChangeArrowheads="1"/>
          </p:cNvSpPr>
          <p:nvPr/>
        </p:nvSpPr>
        <p:spPr bwMode="auto">
          <a:xfrm>
            <a:off x="5029200" y="2590800"/>
            <a:ext cx="762000" cy="381000"/>
          </a:xfrm>
          <a:prstGeom prst="rect">
            <a:avLst/>
          </a:prstGeom>
          <a:noFill/>
          <a:ln w="9525">
            <a:noFill/>
            <a:miter lim="800000"/>
            <a:headEnd/>
            <a:tailEnd/>
          </a:ln>
        </p:spPr>
        <p:txBody>
          <a:bodyPr>
            <a:spAutoFit/>
          </a:bodyPr>
          <a:lstStyle/>
          <a:p>
            <a:r>
              <a:rPr lang="en-US" b="1">
                <a:solidFill>
                  <a:srgbClr val="000000"/>
                </a:solidFill>
                <a:latin typeface="Calibri" pitchFamily="34" charset="0"/>
              </a:rPr>
              <a:t>U = 0</a:t>
            </a:r>
          </a:p>
        </p:txBody>
      </p:sp>
      <p:sp>
        <p:nvSpPr>
          <p:cNvPr id="3" name="Oval 2"/>
          <p:cNvSpPr/>
          <p:nvPr/>
        </p:nvSpPr>
        <p:spPr>
          <a:xfrm>
            <a:off x="3048000" y="1866900"/>
            <a:ext cx="4495800" cy="6477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black"/>
                </a:solidFill>
              </a:rPr>
              <a:t>Is it “shakes or spins”...or both?</a:t>
            </a:r>
          </a:p>
        </p:txBody>
      </p:sp>
      <p:sp>
        <p:nvSpPr>
          <p:cNvPr id="40" name="Oval 39"/>
          <p:cNvSpPr/>
          <p:nvPr/>
        </p:nvSpPr>
        <p:spPr>
          <a:xfrm>
            <a:off x="2447925" y="4572000"/>
            <a:ext cx="4257675" cy="6477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black"/>
                </a:solidFill>
              </a:rPr>
              <a:t>Is “bulk SC” a function of g* ?</a:t>
            </a:r>
          </a:p>
        </p:txBody>
      </p:sp>
      <p:sp>
        <p:nvSpPr>
          <p:cNvPr id="41" name="Oval 40"/>
          <p:cNvSpPr/>
          <p:nvPr/>
        </p:nvSpPr>
        <p:spPr>
          <a:xfrm>
            <a:off x="2209800" y="4073525"/>
            <a:ext cx="4724400" cy="4222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black"/>
                </a:solidFill>
              </a:rPr>
              <a:t>Where is Pr-123 ?</a:t>
            </a:r>
          </a:p>
        </p:txBody>
      </p:sp>
      <p:sp>
        <p:nvSpPr>
          <p:cNvPr id="49" name="Oval 48"/>
          <p:cNvSpPr/>
          <p:nvPr/>
        </p:nvSpPr>
        <p:spPr>
          <a:xfrm>
            <a:off x="1143000" y="5802313"/>
            <a:ext cx="6781800" cy="89535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US" b="1">
                <a:solidFill>
                  <a:srgbClr val="000000"/>
                </a:solidFill>
                <a:cs typeface="Arial" charset="0"/>
              </a:rPr>
              <a:t>When and where can we use HTSC/RTSC in the</a:t>
            </a:r>
          </a:p>
          <a:p>
            <a:pPr algn="ctr">
              <a:defRPr/>
            </a:pPr>
            <a:r>
              <a:rPr lang="en-US" b="1">
                <a:solidFill>
                  <a:srgbClr val="000000"/>
                </a:solidFill>
                <a:cs typeface="Arial" charset="0"/>
              </a:rPr>
              <a:t> Electricity Enterprise? </a:t>
            </a:r>
          </a:p>
        </p:txBody>
      </p:sp>
      <p:grpSp>
        <p:nvGrpSpPr>
          <p:cNvPr id="12" name="Group 11"/>
          <p:cNvGrpSpPr>
            <a:grpSpLocks/>
          </p:cNvGrpSpPr>
          <p:nvPr/>
        </p:nvGrpSpPr>
        <p:grpSpPr bwMode="auto">
          <a:xfrm>
            <a:off x="3200400" y="990600"/>
            <a:ext cx="4495800" cy="609600"/>
            <a:chOff x="3200400" y="990600"/>
            <a:chExt cx="4495800" cy="609600"/>
          </a:xfrm>
        </p:grpSpPr>
        <p:sp>
          <p:nvSpPr>
            <p:cNvPr id="42" name="Oval 41"/>
            <p:cNvSpPr/>
            <p:nvPr/>
          </p:nvSpPr>
          <p:spPr>
            <a:xfrm>
              <a:off x="3200400" y="990600"/>
              <a:ext cx="4495800" cy="6096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solidFill>
                  <a:prstClr val="black"/>
                </a:solidFill>
              </a:endParaRPr>
            </a:p>
            <a:p>
              <a:pPr algn="ctr" fontAlgn="auto">
                <a:spcBef>
                  <a:spcPts val="0"/>
                </a:spcBef>
                <a:spcAft>
                  <a:spcPts val="0"/>
                </a:spcAft>
                <a:defRPr/>
              </a:pPr>
              <a:r>
                <a:rPr lang="en-US" b="1" dirty="0">
                  <a:solidFill>
                    <a:prstClr val="black"/>
                  </a:solidFill>
                </a:rPr>
                <a:t>What about RTSC?</a:t>
              </a:r>
            </a:p>
          </p:txBody>
        </p:sp>
        <p:sp>
          <p:nvSpPr>
            <p:cNvPr id="11" name="Up Arrow 10"/>
            <p:cNvSpPr/>
            <p:nvPr/>
          </p:nvSpPr>
          <p:spPr>
            <a:xfrm>
              <a:off x="5410200" y="1065213"/>
              <a:ext cx="60325" cy="2222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pic>
        <p:nvPicPr>
          <p:cNvPr id="22552" name="Picture 2"/>
          <p:cNvPicPr>
            <a:picLocks noChangeAspect="1" noChangeArrowheads="1"/>
          </p:cNvPicPr>
          <p:nvPr/>
        </p:nvPicPr>
        <p:blipFill>
          <a:blip r:embed="rId2"/>
          <a:srcRect/>
          <a:stretch>
            <a:fillRect/>
          </a:stretch>
        </p:blipFill>
        <p:spPr bwMode="auto">
          <a:xfrm>
            <a:off x="166688" y="0"/>
            <a:ext cx="8809037"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1+#ppt_w/2"/>
                                          </p:val>
                                        </p:tav>
                                        <p:tav tm="100000">
                                          <p:val>
                                            <p:strVal val="#ppt_x"/>
                                          </p:val>
                                        </p:tav>
                                      </p:tavLst>
                                    </p:anim>
                                    <p:anim calcmode="lin" valueType="num">
                                      <p:cBhvr additive="base">
                                        <p:cTn id="32"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1"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idx="4294967295"/>
          </p:nvPr>
        </p:nvSpPr>
        <p:spPr>
          <a:xfrm>
            <a:off x="457200" y="76200"/>
            <a:ext cx="8229600" cy="1143000"/>
          </a:xfrm>
        </p:spPr>
        <p:txBody>
          <a:bodyPr/>
          <a:lstStyle/>
          <a:p>
            <a:r>
              <a:rPr lang="en-US" smtClean="0"/>
              <a:t>The Holy Grail of HTSC</a:t>
            </a:r>
          </a:p>
        </p:txBody>
      </p:sp>
      <p:pic>
        <p:nvPicPr>
          <p:cNvPr id="23554" name="Picture 2"/>
          <p:cNvPicPr>
            <a:picLocks noChangeAspect="1" noChangeArrowheads="1"/>
          </p:cNvPicPr>
          <p:nvPr/>
        </p:nvPicPr>
        <p:blipFill>
          <a:blip r:embed="rId2"/>
          <a:srcRect/>
          <a:stretch>
            <a:fillRect/>
          </a:stretch>
        </p:blipFill>
        <p:spPr bwMode="auto">
          <a:xfrm>
            <a:off x="3124200" y="1371600"/>
            <a:ext cx="2733675" cy="2670175"/>
          </a:xfrm>
          <a:prstGeom prst="rect">
            <a:avLst/>
          </a:prstGeom>
          <a:noFill/>
          <a:ln w="9525">
            <a:noFill/>
            <a:miter lim="800000"/>
            <a:headEnd/>
            <a:tailEnd/>
          </a:ln>
        </p:spPr>
      </p:pic>
      <p:pic>
        <p:nvPicPr>
          <p:cNvPr id="23555" name="Picture 3"/>
          <p:cNvPicPr>
            <a:picLocks noChangeAspect="1" noChangeArrowheads="1"/>
          </p:cNvPicPr>
          <p:nvPr/>
        </p:nvPicPr>
        <p:blipFill>
          <a:blip r:embed="rId3"/>
          <a:srcRect/>
          <a:stretch>
            <a:fillRect/>
          </a:stretch>
        </p:blipFill>
        <p:spPr bwMode="auto">
          <a:xfrm>
            <a:off x="3124200" y="4022725"/>
            <a:ext cx="2743200" cy="252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8177</TotalTime>
  <Words>1764</Words>
  <Application>Microsoft Office PowerPoint</Application>
  <PresentationFormat>On-screen Show (4:3)</PresentationFormat>
  <Paragraphs>256</Paragraphs>
  <Slides>53</Slides>
  <Notes>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56" baseType="lpstr">
      <vt:lpstr>Blank</vt:lpstr>
      <vt:lpstr>Chart</vt:lpstr>
      <vt:lpstr>Photo Editor Photo</vt:lpstr>
      <vt:lpstr>PowerPoint Presentation</vt:lpstr>
      <vt:lpstr>Grandson of Two Proud Lands</vt:lpstr>
      <vt:lpstr>“The Pipetron”</vt:lpstr>
      <vt:lpstr>Stage 1</vt:lpstr>
      <vt:lpstr>Interlaken 1988</vt:lpstr>
      <vt:lpstr>My Mexican Connection</vt:lpstr>
      <vt:lpstr>PowerPoint Presentation</vt:lpstr>
      <vt:lpstr>PowerPoint Presentation</vt:lpstr>
      <vt:lpstr>The Holy Grail of HTSC</vt:lpstr>
      <vt:lpstr>Shakes and/or Spins?</vt:lpstr>
      <vt:lpstr>PowerPoint Presentation</vt:lpstr>
      <vt:lpstr>PowerPoint Presentation</vt:lpstr>
      <vt:lpstr>So What Else is New?</vt:lpstr>
      <vt:lpstr>PowerPoint Presentation</vt:lpstr>
      <vt:lpstr>Superconductivity and  Phonons BCS via Eliashberg-McMillan</vt:lpstr>
      <vt:lpstr>e-p Interaction in the DFT/LDA Formalism</vt:lpstr>
      <vt:lpstr>So let’s do it and “compute*” what happens! (*we use the Quantum-Espresso &amp; Gibbs2 DFT packages)</vt:lpstr>
      <vt:lpstr> Copper Monochalcogenides Grant-Hammond, APS March 2015</vt:lpstr>
      <vt:lpstr>PowerPoint Presentation</vt:lpstr>
      <vt:lpstr>What’s Needed</vt:lpstr>
      <vt:lpstr>Bulk or Not-Bulk?</vt:lpstr>
      <vt:lpstr>PowerPoint Presentation</vt:lpstr>
      <vt:lpstr>PowerPoint Presentation</vt:lpstr>
      <vt:lpstr>PowerPoint Presentation</vt:lpstr>
      <vt:lpstr>PowerPoint Presentation</vt:lpstr>
      <vt:lpstr>PowerPoint Presentation</vt:lpstr>
      <vt:lpstr>What’s Needed</vt:lpstr>
      <vt:lpstr>Pr-123</vt:lpstr>
      <vt:lpstr>PowerPoint Presentation</vt:lpstr>
      <vt:lpstr>PowerPoint Presentation</vt:lpstr>
      <vt:lpstr>What’s Needed</vt:lpstr>
      <vt:lpstr>Room Temperature Superconductivity?</vt:lpstr>
      <vt:lpstr>PowerPoint Presentation</vt:lpstr>
      <vt:lpstr>PowerPoint Presentation</vt:lpstr>
      <vt:lpstr>What’s Needed</vt:lpstr>
      <vt:lpstr>Power to the People</vt:lpstr>
      <vt:lpstr>IFCL-HTS “I” = “inherently”</vt:lpstr>
      <vt:lpstr>IFCL-HTS “Implementations”</vt:lpstr>
      <vt:lpstr>DHS “Resilient Electric Grid” (2015)</vt:lpstr>
      <vt:lpstr>“Dual Use” of Energy Transport Corridors Electricity Generation by Primary Fuel Source (2011-12)</vt:lpstr>
      <vt:lpstr>The “Dual Use” Concept Embodied</vt:lpstr>
      <vt:lpstr>Opportunities to Exploit the Keystone XL Pipeline ROW for the Dual Transport of Chemical and Electrical Energy</vt:lpstr>
      <vt:lpstr>PowerPoint Presentation</vt:lpstr>
      <vt:lpstr>MgB2 – How Was It Ever Missed?</vt:lpstr>
      <vt:lpstr>The SuperCable</vt:lpstr>
      <vt:lpstr>SuperCity</vt:lpstr>
      <vt:lpstr>SuperGrid</vt:lpstr>
      <vt:lpstr>North American 21st Century Energy SuperGrid</vt:lpstr>
      <vt:lpstr>The Cryogenic Neighborhood</vt:lpstr>
      <vt:lpstr>What’s Needed</vt:lpstr>
      <vt:lpstr>“You can’t always get what you want…”</vt:lpstr>
      <vt:lpstr>“…you get what you need!”</vt:lpstr>
      <vt:lpstr>PowerPoint Presentation</vt:lpstr>
    </vt:vector>
  </TitlesOfParts>
  <Company>W2AGZ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Paul Michael Grant</cp:lastModifiedBy>
  <cp:revision>84</cp:revision>
  <dcterms:created xsi:type="dcterms:W3CDTF">2015-08-16T02:40:46Z</dcterms:created>
  <dcterms:modified xsi:type="dcterms:W3CDTF">2015-09-13T16:41:43Z</dcterms:modified>
</cp:coreProperties>
</file>