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4" r:id="rId2"/>
    <p:sldId id="256" r:id="rId3"/>
    <p:sldId id="270" r:id="rId4"/>
    <p:sldId id="273" r:id="rId5"/>
    <p:sldId id="257" r:id="rId6"/>
    <p:sldId id="258" r:id="rId7"/>
    <p:sldId id="260" r:id="rId8"/>
    <p:sldId id="261" r:id="rId9"/>
    <p:sldId id="259" r:id="rId10"/>
    <p:sldId id="262" r:id="rId11"/>
    <p:sldId id="263" r:id="rId12"/>
    <p:sldId id="264" r:id="rId13"/>
    <p:sldId id="267" r:id="rId14"/>
    <p:sldId id="268" r:id="rId15"/>
    <p:sldId id="265" r:id="rId16"/>
    <p:sldId id="266" r:id="rId17"/>
    <p:sldId id="269" r:id="rId18"/>
    <p:sldId id="271" r:id="rId19"/>
    <p:sldId id="272" r:id="rId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6" d="100"/>
          <a:sy n="46" d="100"/>
        </p:scale>
        <p:origin x="-120" y="-67"/>
      </p:cViewPr>
      <p:guideLst>
        <p:guide orient="horz" pos="2160"/>
        <p:guide pos="2880"/>
      </p:guideLst>
    </p:cSldViewPr>
  </p:slideViewPr>
  <p:notesTextViewPr>
    <p:cViewPr>
      <p:scale>
        <a:sx n="1" d="1"/>
        <a:sy n="1" d="1"/>
      </p:scale>
      <p:origin x="0" y="0"/>
    </p:cViewPr>
  </p:notesTextViewPr>
  <p:sorterViewPr>
    <p:cViewPr>
      <p:scale>
        <a:sx n="33" d="100"/>
        <a:sy n="33"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300B7B8-5F52-4FE5-9617-46167CAEE99A}" type="datetimeFigureOut">
              <a:rPr lang="en-US"/>
              <a:pPr>
                <a:defRPr/>
              </a:pPr>
              <a:t>9/1/2015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56A7A0EF-74BE-4BBF-9503-4854869F4F1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387"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a:defRPr/>
            </a:pPr>
            <a:fld id="{E3BE9472-4B8F-4870-B8ED-47F3C7CD68FA}" type="slidenum">
              <a:rPr lang="en-US" sz="1200">
                <a:latin typeface="+mn-lt"/>
              </a:rPr>
              <a:pPr algn="r">
                <a:defRPr/>
              </a:pPr>
              <a:t>3</a:t>
            </a:fld>
            <a:endParaRPr lang="en-US" sz="1200">
              <a:latin typeface="+mn-l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E809F94-F747-4079-BF3A-8A37B1BD4A02}" type="slidenum">
              <a:rPr lang="en-US" altLang="en-US" smtClean="0">
                <a:latin typeface="Arial" charset="0"/>
                <a:cs typeface="Arial" charset="0"/>
              </a:rPr>
              <a:pPr fontAlgn="base">
                <a:spcBef>
                  <a:spcPct val="0"/>
                </a:spcBef>
                <a:spcAft>
                  <a:spcPct val="0"/>
                </a:spcAft>
              </a:pPr>
              <a:t>15</a:t>
            </a:fld>
            <a:endParaRPr lang="en-US" altLang="en-US" smtClean="0">
              <a:latin typeface="Arial" charset="0"/>
              <a:cs typeface="Arial" charset="0"/>
            </a:endParaRPr>
          </a:p>
        </p:txBody>
      </p:sp>
      <p:sp>
        <p:nvSpPr>
          <p:cNvPr id="26626" name="Rectangle 2"/>
          <p:cNvSpPr>
            <a:spLocks noGrp="1" noRot="1" noChangeArrowheads="1" noTextEdit="1"/>
          </p:cNvSpPr>
          <p:nvPr>
            <p:ph type="sldImg"/>
          </p:nvPr>
        </p:nvSpPr>
        <p:spPr bwMode="auto">
          <a:noFill/>
          <a:ln>
            <a:solidFill>
              <a:srgbClr val="000000"/>
            </a:solidFill>
            <a:miter lim="800000"/>
            <a:headEnd/>
            <a:tailEnd/>
          </a:ln>
        </p:spPr>
      </p:sp>
      <p:sp>
        <p:nvSpPr>
          <p:cNvPr id="266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8F6A9FA-3E1F-4158-B200-5A1A6F86E4D9}" type="slidenum">
              <a:rPr lang="en-US" altLang="en-US" smtClean="0">
                <a:latin typeface="Arial" charset="0"/>
                <a:cs typeface="Arial" charset="0"/>
              </a:rPr>
              <a:pPr fontAlgn="base">
                <a:spcBef>
                  <a:spcPct val="0"/>
                </a:spcBef>
                <a:spcAft>
                  <a:spcPct val="0"/>
                </a:spcAft>
              </a:pPr>
              <a:t>16</a:t>
            </a:fld>
            <a:endParaRPr lang="en-US" altLang="en-US" smtClean="0">
              <a:latin typeface="Arial" charset="0"/>
              <a:cs typeface="Arial" charset="0"/>
            </a:endParaRPr>
          </a:p>
        </p:txBody>
      </p:sp>
      <p:sp>
        <p:nvSpPr>
          <p:cNvPr id="28674" name="Rectangle 2"/>
          <p:cNvSpPr>
            <a:spLocks noGrp="1" noRo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54B26A04-2931-44B7-A9E8-299FEC725F8E}" type="slidenum">
              <a:rPr lang="en-US" altLang="en-US" sz="1200">
                <a:latin typeface="+mn-lt"/>
              </a:rPr>
              <a:pPr algn="r">
                <a:defRPr/>
              </a:pPr>
              <a:t>18</a:t>
            </a:fld>
            <a:endParaRPr lang="en-US" altLang="en-US" sz="1200">
              <a:latin typeface="+mn-lt"/>
            </a:endParaRPr>
          </a:p>
        </p:txBody>
      </p:sp>
      <p:sp>
        <p:nvSpPr>
          <p:cNvPr id="33795"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1422" tIns="45711" rIns="91422" bIns="45711" anchor="b"/>
          <a:lstStyle/>
          <a:p>
            <a:pPr algn="r"/>
            <a:fld id="{100E15F0-2D30-49E9-AE3B-AE295AB8FAF6}" type="slidenum">
              <a:rPr lang="en-US" altLang="en-US" sz="1100"/>
              <a:pPr algn="r"/>
              <a:t>18</a:t>
            </a:fld>
            <a:endParaRPr lang="en-US" altLang="en-US" sz="1100"/>
          </a:p>
        </p:txBody>
      </p:sp>
      <p:sp>
        <p:nvSpPr>
          <p:cNvPr id="33796" name="Rectangle 2"/>
          <p:cNvSpPr>
            <a:spLocks noGrp="1" noRot="1" noChangeArrowheads="1" noTextEdit="1"/>
          </p:cNvSpPr>
          <p:nvPr>
            <p:ph type="sldImg"/>
          </p:nvPr>
        </p:nvSpPr>
        <p:spPr bwMode="auto">
          <a:xfrm>
            <a:off x="1152525" y="692150"/>
            <a:ext cx="4554538" cy="3416300"/>
          </a:xfrm>
          <a:noFill/>
          <a:ln>
            <a:solidFill>
              <a:srgbClr val="000000"/>
            </a:solidFill>
            <a:miter lim="800000"/>
            <a:headEnd/>
            <a:tailEnd/>
          </a:ln>
        </p:spPr>
      </p:sp>
      <p:sp>
        <p:nvSpPr>
          <p:cNvPr id="33797" name="Rectangle 3"/>
          <p:cNvSpPr>
            <a:spLocks noGrp="1" noChangeArrowheads="1"/>
          </p:cNvSpPr>
          <p:nvPr>
            <p:ph type="body" idx="1"/>
          </p:nvPr>
        </p:nvSpPr>
        <p:spPr bwMode="auto">
          <a:xfrm>
            <a:off x="915988" y="4340225"/>
            <a:ext cx="5026025" cy="4446588"/>
          </a:xfrm>
          <a:noFill/>
        </p:spPr>
        <p:txBody>
          <a:bodyPr wrap="square" lIns="91422" tIns="45711" rIns="91422" bIns="45711"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BE6DC441-0E3F-4A02-8DCC-7B1FD349B05A}" type="slidenum">
              <a:rPr lang="en-US" altLang="en-US" sz="1200">
                <a:latin typeface="+mn-lt"/>
              </a:rPr>
              <a:pPr algn="r">
                <a:defRPr/>
              </a:pPr>
              <a:t>19</a:t>
            </a:fld>
            <a:endParaRPr lang="en-US" altLang="en-US" sz="1200">
              <a:latin typeface="+mn-lt"/>
            </a:endParaRPr>
          </a:p>
        </p:txBody>
      </p:sp>
      <p:sp>
        <p:nvSpPr>
          <p:cNvPr id="35843" name="Rectangle 7"/>
          <p:cNvSpPr txBox="1">
            <a:spLocks noGrp="1" noChangeArrowheads="1"/>
          </p:cNvSpPr>
          <p:nvPr/>
        </p:nvSpPr>
        <p:spPr bwMode="auto">
          <a:xfrm>
            <a:off x="3884613" y="8683625"/>
            <a:ext cx="2971800" cy="458788"/>
          </a:xfrm>
          <a:prstGeom prst="rect">
            <a:avLst/>
          </a:prstGeom>
          <a:noFill/>
          <a:ln w="9525">
            <a:noFill/>
            <a:miter lim="800000"/>
            <a:headEnd/>
            <a:tailEnd/>
          </a:ln>
        </p:spPr>
        <p:txBody>
          <a:bodyPr lIns="91422" tIns="45711" rIns="91422" bIns="45711" anchor="b"/>
          <a:lstStyle/>
          <a:p>
            <a:pPr algn="r"/>
            <a:fld id="{F1FFA44A-2B92-42ED-9EF3-A9FF978187DB}" type="slidenum">
              <a:rPr lang="en-US" altLang="en-US" sz="1100"/>
              <a:pPr algn="r"/>
              <a:t>19</a:t>
            </a:fld>
            <a:endParaRPr lang="en-US" altLang="en-US" sz="1100"/>
          </a:p>
        </p:txBody>
      </p:sp>
      <p:sp>
        <p:nvSpPr>
          <p:cNvPr id="35844" name="Rectangle 2"/>
          <p:cNvSpPr>
            <a:spLocks noGrp="1" noRot="1" noChangeArrowheads="1" noTextEdit="1"/>
          </p:cNvSpPr>
          <p:nvPr>
            <p:ph type="sldImg"/>
          </p:nvPr>
        </p:nvSpPr>
        <p:spPr bwMode="auto">
          <a:xfrm>
            <a:off x="1152525" y="692150"/>
            <a:ext cx="4554538" cy="3416300"/>
          </a:xfrm>
          <a:noFill/>
          <a:ln>
            <a:solidFill>
              <a:srgbClr val="000000"/>
            </a:solidFill>
            <a:miter lim="800000"/>
            <a:headEnd/>
            <a:tailEnd/>
          </a:ln>
        </p:spPr>
      </p:sp>
      <p:sp>
        <p:nvSpPr>
          <p:cNvPr id="35845" name="Rectangle 3"/>
          <p:cNvSpPr>
            <a:spLocks noGrp="1" noChangeArrowheads="1"/>
          </p:cNvSpPr>
          <p:nvPr>
            <p:ph type="body" idx="1"/>
          </p:nvPr>
        </p:nvSpPr>
        <p:spPr bwMode="auto">
          <a:xfrm>
            <a:off x="915988" y="4340225"/>
            <a:ext cx="5026025" cy="4446588"/>
          </a:xfrm>
          <a:noFill/>
        </p:spPr>
        <p:txBody>
          <a:bodyPr wrap="square" lIns="91422" tIns="45711" rIns="91422" bIns="45711"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AD6D17C-F31D-4275-BC61-B6DD38D1587B}" type="datetimeFigureOut">
              <a:rPr lang="en-US"/>
              <a:pPr>
                <a:defRPr/>
              </a:pPr>
              <a:t>9/1/2015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DEBB48-7735-4133-846C-9DFAAB2FCB8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26C1074-80FE-4F4E-A67D-993D9DCE5576}" type="datetimeFigureOut">
              <a:rPr lang="en-US"/>
              <a:pPr>
                <a:defRPr/>
              </a:pPr>
              <a:t>9/1/2015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EAD25C-0596-4582-A3CE-DC17ACAA074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CBE3832-6E96-4E5C-9BBD-CC553AE204E0}" type="datetimeFigureOut">
              <a:rPr lang="en-US"/>
              <a:pPr>
                <a:defRPr/>
              </a:pPr>
              <a:t>9/1/2015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72908B-C9FF-4431-9227-7B766E0655B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356350"/>
            <a:ext cx="2133600" cy="365125"/>
          </a:xfrm>
        </p:spPr>
        <p:txBody>
          <a:bodyPr/>
          <a:lstStyle>
            <a:lvl1pPr>
              <a:defRPr/>
            </a:lvl1pPr>
          </a:lstStyle>
          <a:p>
            <a:pPr>
              <a:defRPr/>
            </a:pPr>
            <a:fld id="{373DA55D-883F-4EC8-9018-52AE8EE148FB}" type="datetimeFigureOut">
              <a:rPr lang="en-US"/>
              <a:pPr>
                <a:defRPr/>
              </a:pPr>
              <a:t>9/1/2015</a:t>
            </a:fld>
            <a:endParaRPr lang="en-US"/>
          </a:p>
        </p:txBody>
      </p:sp>
      <p:sp>
        <p:nvSpPr>
          <p:cNvPr id="7" name="Footer Placeholder 6"/>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356350"/>
            <a:ext cx="2133600" cy="365125"/>
          </a:xfrm>
        </p:spPr>
        <p:txBody>
          <a:bodyPr/>
          <a:lstStyle>
            <a:lvl1pPr>
              <a:defRPr/>
            </a:lvl1pPr>
          </a:lstStyle>
          <a:p>
            <a:pPr>
              <a:defRPr/>
            </a:pPr>
            <a:fld id="{484F5565-EDB7-4255-ACBA-4A1CD380F08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F42916-D2B8-48B1-B812-10B299783E8A}" type="datetimeFigureOut">
              <a:rPr lang="en-US"/>
              <a:pPr>
                <a:defRPr/>
              </a:pPr>
              <a:t>9/1/2015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7CAAEA-A2A1-419E-B02C-EFF66C49CBD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D25BB1A-3B6C-46A7-9757-B143F3008930}" type="datetimeFigureOut">
              <a:rPr lang="en-US"/>
              <a:pPr>
                <a:defRPr/>
              </a:pPr>
              <a:t>9/1/2015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BF8C23-5D30-4474-AE52-8A2C8538FB7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0C4A182-3A3A-40B7-81C6-14247623FDAE}" type="datetimeFigureOut">
              <a:rPr lang="en-US"/>
              <a:pPr>
                <a:defRPr/>
              </a:pPr>
              <a:t>9/1/2015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439C9D-BCEB-408E-BF50-44BD17D7CD5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02D0EF0-E377-420C-9CA2-BB6D042C2D9F}" type="datetimeFigureOut">
              <a:rPr lang="en-US"/>
              <a:pPr>
                <a:defRPr/>
              </a:pPr>
              <a:t>9/1/2015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D0EB893-F9A5-46CF-BBF3-48326D6E92B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023945C-31A0-4F0B-A933-BC129956CC5F}" type="datetimeFigureOut">
              <a:rPr lang="en-US"/>
              <a:pPr>
                <a:defRPr/>
              </a:pPr>
              <a:t>9/1/2015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3C26551-20F4-4464-A60F-75FD64EC537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877AF78-BC5C-462F-98CB-F8D9153E1720}" type="datetimeFigureOut">
              <a:rPr lang="en-US"/>
              <a:pPr>
                <a:defRPr/>
              </a:pPr>
              <a:t>9/1/2015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70AA5F5-9DE9-4977-B5A1-285128161AD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9324083-5E41-4F2F-80B4-0CF9F594A883}" type="datetimeFigureOut">
              <a:rPr lang="en-US"/>
              <a:pPr>
                <a:defRPr/>
              </a:pPr>
              <a:t>9/1/2015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852DAFE-B1C6-40C2-B425-CF4EA97B153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BF47DF3-E931-4C2F-80CF-91376E527613}" type="datetimeFigureOut">
              <a:rPr lang="en-US"/>
              <a:pPr>
                <a:defRPr/>
              </a:pPr>
              <a:t>9/1/2015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1D8EF8D-5255-4AC3-AA25-F49AAB49C84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8B7A57B-9CF8-4AAF-B943-77BECB2FC914}" type="datetimeFigureOut">
              <a:rPr lang="en-US"/>
              <a:pPr>
                <a:defRPr/>
              </a:pPr>
              <a:t>9/1/2015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E813D33-D8ED-4C15-9BD2-DA2168AB81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ctrTitle"/>
          </p:nvPr>
        </p:nvSpPr>
        <p:spPr/>
        <p:txBody>
          <a:bodyPr/>
          <a:lstStyle/>
          <a:p>
            <a:r>
              <a:rPr lang="en-US" smtClean="0"/>
              <a:t>Setup</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3"/>
          <p:cNvSpPr>
            <a:spLocks noGrp="1"/>
          </p:cNvSpPr>
          <p:nvPr>
            <p:ph type="title"/>
          </p:nvPr>
        </p:nvSpPr>
        <p:spPr>
          <a:xfrm>
            <a:off x="457200" y="76200"/>
            <a:ext cx="8229600" cy="1143000"/>
          </a:xfrm>
        </p:spPr>
        <p:txBody>
          <a:bodyPr/>
          <a:lstStyle/>
          <a:p>
            <a:pPr eaLnBrk="1" hangingPunct="1"/>
            <a:r>
              <a:rPr lang="en-US" smtClean="0"/>
              <a:t>“Milan-Frisbie” Photo Album</a:t>
            </a:r>
          </a:p>
        </p:txBody>
      </p:sp>
      <p:pic>
        <p:nvPicPr>
          <p:cNvPr id="20482" name="Picture 2"/>
          <p:cNvPicPr>
            <a:picLocks noChangeAspect="1" noChangeArrowheads="1"/>
          </p:cNvPicPr>
          <p:nvPr/>
        </p:nvPicPr>
        <p:blipFill>
          <a:blip r:embed="rId2"/>
          <a:srcRect/>
          <a:stretch>
            <a:fillRect/>
          </a:stretch>
        </p:blipFill>
        <p:spPr bwMode="auto">
          <a:xfrm>
            <a:off x="457200" y="1162050"/>
            <a:ext cx="3232150" cy="2419350"/>
          </a:xfrm>
          <a:prstGeom prst="rect">
            <a:avLst/>
          </a:prstGeom>
          <a:noFill/>
          <a:ln w="9525">
            <a:noFill/>
            <a:miter lim="800000"/>
            <a:headEnd/>
            <a:tailEnd/>
          </a:ln>
        </p:spPr>
      </p:pic>
      <p:pic>
        <p:nvPicPr>
          <p:cNvPr id="20483" name="Picture 3"/>
          <p:cNvPicPr>
            <a:picLocks noChangeAspect="1" noChangeArrowheads="1"/>
          </p:cNvPicPr>
          <p:nvPr/>
        </p:nvPicPr>
        <p:blipFill>
          <a:blip r:embed="rId3"/>
          <a:srcRect/>
          <a:stretch>
            <a:fillRect/>
          </a:stretch>
        </p:blipFill>
        <p:spPr bwMode="auto">
          <a:xfrm>
            <a:off x="5980113" y="1219200"/>
            <a:ext cx="2173287" cy="2895600"/>
          </a:xfrm>
          <a:prstGeom prst="rect">
            <a:avLst/>
          </a:prstGeom>
          <a:noFill/>
          <a:ln w="9525">
            <a:noFill/>
            <a:miter lim="800000"/>
            <a:headEnd/>
            <a:tailEnd/>
          </a:ln>
        </p:spPr>
      </p:pic>
      <p:pic>
        <p:nvPicPr>
          <p:cNvPr id="20484" name="Picture 4"/>
          <p:cNvPicPr>
            <a:picLocks noChangeAspect="1" noChangeArrowheads="1"/>
          </p:cNvPicPr>
          <p:nvPr/>
        </p:nvPicPr>
        <p:blipFill>
          <a:blip r:embed="rId4"/>
          <a:srcRect/>
          <a:stretch>
            <a:fillRect/>
          </a:stretch>
        </p:blipFill>
        <p:spPr bwMode="auto">
          <a:xfrm>
            <a:off x="457200" y="3981450"/>
            <a:ext cx="3430588" cy="2571750"/>
          </a:xfrm>
          <a:prstGeom prst="rect">
            <a:avLst/>
          </a:prstGeom>
          <a:noFill/>
          <a:ln w="9525">
            <a:noFill/>
            <a:miter lim="800000"/>
            <a:headEnd/>
            <a:tailEnd/>
          </a:ln>
        </p:spPr>
      </p:pic>
      <p:pic>
        <p:nvPicPr>
          <p:cNvPr id="20485" name="Picture 6"/>
          <p:cNvPicPr>
            <a:picLocks noChangeAspect="1" noChangeArrowheads="1"/>
          </p:cNvPicPr>
          <p:nvPr/>
        </p:nvPicPr>
        <p:blipFill>
          <a:blip r:embed="rId5"/>
          <a:srcRect/>
          <a:stretch>
            <a:fillRect/>
          </a:stretch>
        </p:blipFill>
        <p:spPr bwMode="auto">
          <a:xfrm>
            <a:off x="4572000" y="4271963"/>
            <a:ext cx="3238500" cy="2205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2"/>
          <p:cNvGrpSpPr>
            <a:grpSpLocks/>
          </p:cNvGrpSpPr>
          <p:nvPr/>
        </p:nvGrpSpPr>
        <p:grpSpPr bwMode="auto">
          <a:xfrm>
            <a:off x="381000" y="439738"/>
            <a:ext cx="3581400" cy="2608262"/>
            <a:chOff x="3886200" y="1905000"/>
            <a:chExt cx="5181600" cy="4135438"/>
          </a:xfrm>
        </p:grpSpPr>
        <p:pic>
          <p:nvPicPr>
            <p:cNvPr id="21511" name="Picture 5" descr="D:\PMG_HP_VECTRA\Graphics\DECO Demo\Detroit Map.gif"/>
            <p:cNvPicPr>
              <a:picLocks noChangeAspect="1" noChangeArrowheads="1"/>
            </p:cNvPicPr>
            <p:nvPr/>
          </p:nvPicPr>
          <p:blipFill>
            <a:blip r:embed="rId2"/>
            <a:srcRect/>
            <a:stretch>
              <a:fillRect/>
            </a:stretch>
          </p:blipFill>
          <p:spPr bwMode="auto">
            <a:xfrm>
              <a:off x="3886200" y="1905000"/>
              <a:ext cx="5181600" cy="4135438"/>
            </a:xfrm>
            <a:prstGeom prst="rect">
              <a:avLst/>
            </a:prstGeom>
            <a:noFill/>
            <a:ln w="9525">
              <a:noFill/>
              <a:miter lim="800000"/>
              <a:headEnd/>
              <a:tailEnd/>
            </a:ln>
          </p:spPr>
        </p:pic>
        <p:sp>
          <p:nvSpPr>
            <p:cNvPr id="21512" name="Oval 6"/>
            <p:cNvSpPr>
              <a:spLocks noChangeArrowheads="1"/>
            </p:cNvSpPr>
            <p:nvPr/>
          </p:nvSpPr>
          <p:spPr bwMode="auto">
            <a:xfrm>
              <a:off x="6553200" y="2971800"/>
              <a:ext cx="557213" cy="236538"/>
            </a:xfrm>
            <a:prstGeom prst="ellipse">
              <a:avLst/>
            </a:prstGeom>
            <a:noFill/>
            <a:ln w="38100">
              <a:solidFill>
                <a:srgbClr val="FFFF00"/>
              </a:solidFill>
              <a:round/>
              <a:headEnd/>
              <a:tailEnd/>
            </a:ln>
          </p:spPr>
          <p:txBody>
            <a:bodyPr wrap="none" anchor="ctr"/>
            <a:lstStyle/>
            <a:p>
              <a:endParaRPr lang="en-US" altLang="en-US" sz="2000">
                <a:latin typeface="Times New Roman" pitchFamily="18" charset="0"/>
              </a:endParaRPr>
            </a:p>
          </p:txBody>
        </p:sp>
      </p:grpSp>
      <p:pic>
        <p:nvPicPr>
          <p:cNvPr id="21506" name="Picture 3"/>
          <p:cNvPicPr>
            <a:picLocks noChangeAspect="1" noChangeArrowheads="1"/>
          </p:cNvPicPr>
          <p:nvPr/>
        </p:nvPicPr>
        <p:blipFill>
          <a:blip r:embed="rId3"/>
          <a:srcRect/>
          <a:stretch>
            <a:fillRect/>
          </a:stretch>
        </p:blipFill>
        <p:spPr bwMode="auto">
          <a:xfrm>
            <a:off x="4648200" y="439738"/>
            <a:ext cx="3657600" cy="2489200"/>
          </a:xfrm>
          <a:prstGeom prst="rect">
            <a:avLst/>
          </a:prstGeom>
          <a:noFill/>
          <a:ln w="9525">
            <a:noFill/>
            <a:miter lim="800000"/>
            <a:headEnd/>
            <a:tailEnd/>
          </a:ln>
        </p:spPr>
      </p:pic>
      <p:pic>
        <p:nvPicPr>
          <p:cNvPr id="21507" name="Picture 4"/>
          <p:cNvPicPr>
            <a:picLocks noChangeAspect="1" noChangeArrowheads="1"/>
          </p:cNvPicPr>
          <p:nvPr/>
        </p:nvPicPr>
        <p:blipFill>
          <a:blip r:embed="rId4"/>
          <a:srcRect/>
          <a:stretch>
            <a:fillRect/>
          </a:stretch>
        </p:blipFill>
        <p:spPr bwMode="auto">
          <a:xfrm>
            <a:off x="0" y="3352800"/>
            <a:ext cx="2447925" cy="1849438"/>
          </a:xfrm>
          <a:prstGeom prst="rect">
            <a:avLst/>
          </a:prstGeom>
          <a:noFill/>
          <a:ln w="9525">
            <a:noFill/>
            <a:miter lim="800000"/>
            <a:headEnd/>
            <a:tailEnd/>
          </a:ln>
        </p:spPr>
      </p:pic>
      <p:pic>
        <p:nvPicPr>
          <p:cNvPr id="21508" name="Picture 5"/>
          <p:cNvPicPr>
            <a:picLocks noChangeAspect="1" noChangeArrowheads="1"/>
          </p:cNvPicPr>
          <p:nvPr/>
        </p:nvPicPr>
        <p:blipFill>
          <a:blip r:embed="rId5"/>
          <a:srcRect/>
          <a:stretch>
            <a:fillRect/>
          </a:stretch>
        </p:blipFill>
        <p:spPr bwMode="auto">
          <a:xfrm>
            <a:off x="133350" y="5245100"/>
            <a:ext cx="2125663" cy="1400175"/>
          </a:xfrm>
          <a:prstGeom prst="rect">
            <a:avLst/>
          </a:prstGeom>
          <a:noFill/>
          <a:ln w="9525">
            <a:noFill/>
            <a:miter lim="800000"/>
            <a:headEnd/>
            <a:tailEnd/>
          </a:ln>
        </p:spPr>
      </p:pic>
      <p:pic>
        <p:nvPicPr>
          <p:cNvPr id="21509" name="Picture 6"/>
          <p:cNvPicPr>
            <a:picLocks noChangeAspect="1" noChangeArrowheads="1"/>
          </p:cNvPicPr>
          <p:nvPr/>
        </p:nvPicPr>
        <p:blipFill>
          <a:blip r:embed="rId6"/>
          <a:srcRect/>
          <a:stretch>
            <a:fillRect/>
          </a:stretch>
        </p:blipFill>
        <p:spPr bwMode="auto">
          <a:xfrm>
            <a:off x="4924425" y="3505200"/>
            <a:ext cx="4194175" cy="3140075"/>
          </a:xfrm>
          <a:prstGeom prst="rect">
            <a:avLst/>
          </a:prstGeom>
          <a:noFill/>
          <a:ln w="9525">
            <a:noFill/>
            <a:miter lim="800000"/>
            <a:headEnd/>
            <a:tailEnd/>
          </a:ln>
        </p:spPr>
      </p:pic>
      <p:pic>
        <p:nvPicPr>
          <p:cNvPr id="21510" name="Picture 7"/>
          <p:cNvPicPr>
            <a:picLocks noChangeAspect="1" noChangeArrowheads="1"/>
          </p:cNvPicPr>
          <p:nvPr/>
        </p:nvPicPr>
        <p:blipFill>
          <a:blip r:embed="rId7"/>
          <a:srcRect/>
          <a:stretch>
            <a:fillRect/>
          </a:stretch>
        </p:blipFill>
        <p:spPr bwMode="auto">
          <a:xfrm>
            <a:off x="2481263" y="3362325"/>
            <a:ext cx="2243137" cy="2992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2"/>
          <p:cNvSpPr>
            <a:spLocks noGrp="1"/>
          </p:cNvSpPr>
          <p:nvPr>
            <p:ph type="title"/>
          </p:nvPr>
        </p:nvSpPr>
        <p:spPr/>
        <p:txBody>
          <a:bodyPr/>
          <a:lstStyle/>
          <a:p>
            <a:pPr eaLnBrk="1" hangingPunct="1"/>
            <a:r>
              <a:rPr lang="en-US" smtClean="0">
                <a:latin typeface="Comic Sans MS" pitchFamily="66" charset="0"/>
              </a:rPr>
              <a:t>“The Dark Age”</a:t>
            </a:r>
          </a:p>
        </p:txBody>
      </p:sp>
      <p:sp>
        <p:nvSpPr>
          <p:cNvPr id="4" name="Content Placeholder 3"/>
          <p:cNvSpPr>
            <a:spLocks noGrp="1"/>
          </p:cNvSpPr>
          <p:nvPr>
            <p:ph idx="1"/>
          </p:nvPr>
        </p:nvSpPr>
        <p:spPr>
          <a:xfrm>
            <a:off x="457200" y="1600200"/>
            <a:ext cx="8229600" cy="4876800"/>
          </a:xfrm>
        </p:spPr>
        <p:txBody>
          <a:bodyPr rtlCol="0">
            <a:normAutofit fontScale="62500" lnSpcReduction="20000"/>
          </a:bodyPr>
          <a:lstStyle/>
          <a:p>
            <a:pPr eaLnBrk="1" fontAlgn="auto" hangingPunct="1">
              <a:spcAft>
                <a:spcPts val="0"/>
              </a:spcAft>
              <a:buFont typeface="Arial" pitchFamily="34" charset="0"/>
              <a:buChar char="•"/>
              <a:defRPr/>
            </a:pPr>
            <a:r>
              <a:rPr lang="en-US" dirty="0" smtClean="0"/>
              <a:t>In late 1998, AMSC detected “blister/balloon” issues in its “Gen I” due to LN2 diffusion though the silver binder.  These were fixed prior to cable manufacture.</a:t>
            </a:r>
          </a:p>
          <a:p>
            <a:pPr eaLnBrk="1" fontAlgn="auto" hangingPunct="1">
              <a:spcAft>
                <a:spcPts val="0"/>
              </a:spcAft>
              <a:buFont typeface="Arial" pitchFamily="34" charset="0"/>
              <a:buChar char="•"/>
              <a:defRPr/>
            </a:pPr>
            <a:r>
              <a:rPr lang="en-US" dirty="0" smtClean="0"/>
              <a:t>However, after installation of the three WTD cables in </a:t>
            </a:r>
            <a:r>
              <a:rPr lang="en-US" dirty="0" err="1" smtClean="0"/>
              <a:t>Frisbie</a:t>
            </a:r>
            <a:r>
              <a:rPr lang="en-US" dirty="0" smtClean="0"/>
              <a:t>, it was found on initial “pump down,” leaks of various severity were discovered in all three phases.  Two of the cables were returned to Pirelli for further analyses.</a:t>
            </a:r>
          </a:p>
          <a:p>
            <a:pPr eaLnBrk="1" fontAlgn="auto" hangingPunct="1">
              <a:spcAft>
                <a:spcPts val="0"/>
              </a:spcAft>
              <a:buFont typeface="Arial" pitchFamily="34" charset="0"/>
              <a:buChar char="•"/>
              <a:defRPr/>
            </a:pPr>
            <a:r>
              <a:rPr lang="en-US" dirty="0" smtClean="0"/>
              <a:t>The remaining “third phase” cable exhibited “intermittent pressure instabilities” reaching roughly 5•10</a:t>
            </a:r>
            <a:r>
              <a:rPr lang="en-US" baseline="30000" dirty="0" smtClean="0"/>
              <a:t>-2 </a:t>
            </a:r>
            <a:r>
              <a:rPr lang="en-US" dirty="0" err="1" smtClean="0"/>
              <a:t>torr</a:t>
            </a:r>
            <a:r>
              <a:rPr lang="en-US" dirty="0" smtClean="0"/>
              <a:t>.</a:t>
            </a:r>
          </a:p>
          <a:p>
            <a:pPr eaLnBrk="1" fontAlgn="auto" hangingPunct="1">
              <a:spcAft>
                <a:spcPts val="0"/>
              </a:spcAft>
              <a:buFont typeface="Arial" pitchFamily="34" charset="0"/>
              <a:buChar char="•"/>
              <a:defRPr/>
            </a:pPr>
            <a:r>
              <a:rPr lang="en-US" dirty="0" smtClean="0"/>
              <a:t>Since the  cable terminations shared their vacuum with the cable itself, this pressure represents roughly 10% of the </a:t>
            </a:r>
            <a:r>
              <a:rPr lang="en-US" dirty="0" err="1" smtClean="0"/>
              <a:t>Paschen</a:t>
            </a:r>
            <a:r>
              <a:rPr lang="en-US" dirty="0" smtClean="0"/>
              <a:t> discharge limit for gaseous N</a:t>
            </a:r>
            <a:r>
              <a:rPr lang="en-US" baseline="-25000" dirty="0" smtClean="0"/>
              <a:t>2 </a:t>
            </a:r>
            <a:r>
              <a:rPr lang="en-US" dirty="0" smtClean="0"/>
              <a:t>at the substation distribution voltage of 24 kV, it was deemed unsafe to energize and connect to the DTE local grid.</a:t>
            </a:r>
          </a:p>
          <a:p>
            <a:pPr eaLnBrk="1" fontAlgn="auto" hangingPunct="1">
              <a:spcAft>
                <a:spcPts val="0"/>
              </a:spcAft>
              <a:buFont typeface="Arial" pitchFamily="34" charset="0"/>
              <a:buChar char="•"/>
              <a:defRPr/>
            </a:pPr>
            <a:r>
              <a:rPr lang="en-US" dirty="0" smtClean="0"/>
              <a:t>Subsequent metallurgical analysis of the stainless steel inner and outer corrugated vacuum barriers revealed </a:t>
            </a:r>
            <a:r>
              <a:rPr lang="en-US" dirty="0" err="1" smtClean="0"/>
              <a:t>microcracks</a:t>
            </a:r>
            <a:r>
              <a:rPr lang="en-US" dirty="0" smtClean="0"/>
              <a:t>, most likely caused by hydrogen embrittlement and </a:t>
            </a:r>
            <a:r>
              <a:rPr lang="en-US" dirty="0" err="1" smtClean="0"/>
              <a:t>amorhorphization</a:t>
            </a:r>
            <a:r>
              <a:rPr lang="en-US" dirty="0" smtClean="0"/>
              <a:t> induced by Pirelli’s use of its standard production methods employed in its conventional hermetically sealed cable products.</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2"/>
          <a:srcRect/>
          <a:stretch>
            <a:fillRect/>
          </a:stretch>
        </p:blipFill>
        <p:spPr bwMode="auto">
          <a:xfrm>
            <a:off x="4375150" y="685800"/>
            <a:ext cx="3717925" cy="2214563"/>
          </a:xfrm>
          <a:prstGeom prst="rect">
            <a:avLst/>
          </a:prstGeom>
          <a:noFill/>
          <a:ln w="9525">
            <a:noFill/>
            <a:miter lim="800000"/>
            <a:headEnd/>
            <a:tailEnd/>
          </a:ln>
        </p:spPr>
      </p:pic>
      <p:pic>
        <p:nvPicPr>
          <p:cNvPr id="23554" name="Picture 3"/>
          <p:cNvPicPr>
            <a:picLocks noChangeAspect="1" noChangeArrowheads="1"/>
          </p:cNvPicPr>
          <p:nvPr/>
        </p:nvPicPr>
        <p:blipFill>
          <a:blip r:embed="rId3"/>
          <a:srcRect/>
          <a:stretch>
            <a:fillRect/>
          </a:stretch>
        </p:blipFill>
        <p:spPr bwMode="auto">
          <a:xfrm>
            <a:off x="3400425" y="3371850"/>
            <a:ext cx="5667375" cy="3105150"/>
          </a:xfrm>
          <a:prstGeom prst="rect">
            <a:avLst/>
          </a:prstGeom>
          <a:noFill/>
          <a:ln w="9525">
            <a:noFill/>
            <a:miter lim="800000"/>
            <a:headEnd/>
            <a:tailEnd/>
          </a:ln>
        </p:spPr>
      </p:pic>
      <p:grpSp>
        <p:nvGrpSpPr>
          <p:cNvPr id="13" name="Group 12"/>
          <p:cNvGrpSpPr>
            <a:grpSpLocks/>
          </p:cNvGrpSpPr>
          <p:nvPr/>
        </p:nvGrpSpPr>
        <p:grpSpPr bwMode="auto">
          <a:xfrm>
            <a:off x="762000" y="304800"/>
            <a:ext cx="5105400" cy="4953000"/>
            <a:chOff x="762000" y="304800"/>
            <a:chExt cx="5105400" cy="4953000"/>
          </a:xfrm>
        </p:grpSpPr>
        <p:sp>
          <p:nvSpPr>
            <p:cNvPr id="4" name="Oval 3"/>
            <p:cNvSpPr/>
            <p:nvPr/>
          </p:nvSpPr>
          <p:spPr>
            <a:xfrm>
              <a:off x="762000" y="304800"/>
              <a:ext cx="2638425" cy="137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Leaks emerged after pulling cable around the conduit bends</a:t>
              </a:r>
            </a:p>
          </p:txBody>
        </p:sp>
        <p:cxnSp>
          <p:nvCxnSpPr>
            <p:cNvPr id="6" name="Straight Arrow Connector 5"/>
            <p:cNvCxnSpPr/>
            <p:nvPr/>
          </p:nvCxnSpPr>
          <p:spPr>
            <a:xfrm>
              <a:off x="3276600" y="1295400"/>
              <a:ext cx="2590800" cy="8382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4" idx="5"/>
            </p:cNvCxnSpPr>
            <p:nvPr/>
          </p:nvCxnSpPr>
          <p:spPr>
            <a:xfrm>
              <a:off x="3014663" y="1474788"/>
              <a:ext cx="2471737" cy="378301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14" name="Group 13"/>
          <p:cNvGrpSpPr>
            <a:grpSpLocks/>
          </p:cNvGrpSpPr>
          <p:nvPr/>
        </p:nvGrpSpPr>
        <p:grpSpPr bwMode="auto">
          <a:xfrm>
            <a:off x="331788" y="2514600"/>
            <a:ext cx="2647950" cy="3962400"/>
            <a:chOff x="332308" y="2514600"/>
            <a:chExt cx="2647950" cy="3962400"/>
          </a:xfrm>
        </p:grpSpPr>
        <p:pic>
          <p:nvPicPr>
            <p:cNvPr id="23557" name="Picture 4"/>
            <p:cNvPicPr>
              <a:picLocks noChangeAspect="1" noChangeArrowheads="1"/>
            </p:cNvPicPr>
            <p:nvPr/>
          </p:nvPicPr>
          <p:blipFill>
            <a:blip r:embed="rId4"/>
            <a:srcRect/>
            <a:stretch>
              <a:fillRect/>
            </a:stretch>
          </p:blipFill>
          <p:spPr bwMode="auto">
            <a:xfrm>
              <a:off x="332308" y="2514600"/>
              <a:ext cx="2626249" cy="1828995"/>
            </a:xfrm>
            <a:prstGeom prst="rect">
              <a:avLst/>
            </a:prstGeom>
            <a:noFill/>
            <a:ln w="9525">
              <a:noFill/>
              <a:miter lim="800000"/>
              <a:headEnd/>
              <a:tailEnd/>
            </a:ln>
          </p:spPr>
        </p:pic>
        <p:pic>
          <p:nvPicPr>
            <p:cNvPr id="23558" name="Picture 5"/>
            <p:cNvPicPr>
              <a:picLocks noChangeAspect="1" noChangeArrowheads="1"/>
            </p:cNvPicPr>
            <p:nvPr/>
          </p:nvPicPr>
          <p:blipFill>
            <a:blip r:embed="rId5"/>
            <a:srcRect/>
            <a:stretch>
              <a:fillRect/>
            </a:stretch>
          </p:blipFill>
          <p:spPr bwMode="auto">
            <a:xfrm>
              <a:off x="332308" y="4534345"/>
              <a:ext cx="2647950" cy="1942655"/>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rtlCol="0">
            <a:normAutofit fontScale="90000"/>
          </a:bodyPr>
          <a:lstStyle/>
          <a:p>
            <a:pPr eaLnBrk="1" fontAlgn="auto" hangingPunct="1">
              <a:spcAft>
                <a:spcPts val="0"/>
              </a:spcAft>
              <a:defRPr/>
            </a:pPr>
            <a:r>
              <a:rPr lang="en-US" dirty="0" smtClean="0">
                <a:latin typeface="Comic Sans MS" panose="030F0702030302020204" pitchFamily="66" charset="0"/>
              </a:rPr>
              <a:t>“August, 2003 - A Brief Dawning”</a:t>
            </a:r>
            <a:endParaRPr lang="en-US" dirty="0">
              <a:latin typeface="Comic Sans MS" panose="030F0702030302020204" pitchFamily="66" charset="0"/>
            </a:endParaRPr>
          </a:p>
        </p:txBody>
      </p:sp>
      <p:pic>
        <p:nvPicPr>
          <p:cNvPr id="9218" name="Picture 2"/>
          <p:cNvPicPr>
            <a:picLocks noChangeAspect="1" noChangeArrowheads="1"/>
          </p:cNvPicPr>
          <p:nvPr/>
        </p:nvPicPr>
        <p:blipFill>
          <a:blip r:embed="rId2"/>
          <a:srcRect/>
          <a:stretch>
            <a:fillRect/>
          </a:stretch>
        </p:blipFill>
        <p:spPr bwMode="auto">
          <a:xfrm>
            <a:off x="469900" y="1143000"/>
            <a:ext cx="4905375" cy="2552700"/>
          </a:xfrm>
          <a:prstGeom prst="rect">
            <a:avLst/>
          </a:prstGeom>
          <a:noFill/>
          <a:ln w="9525">
            <a:noFill/>
            <a:miter lim="800000"/>
            <a:headEnd/>
            <a:tailEnd/>
          </a:ln>
        </p:spPr>
      </p:pic>
      <p:pic>
        <p:nvPicPr>
          <p:cNvPr id="9219" name="Picture 3"/>
          <p:cNvPicPr>
            <a:picLocks noChangeAspect="1" noChangeArrowheads="1"/>
          </p:cNvPicPr>
          <p:nvPr/>
        </p:nvPicPr>
        <p:blipFill>
          <a:blip r:embed="rId3"/>
          <a:srcRect/>
          <a:stretch>
            <a:fillRect/>
          </a:stretch>
        </p:blipFill>
        <p:spPr bwMode="auto">
          <a:xfrm>
            <a:off x="5956300" y="1143000"/>
            <a:ext cx="2546350" cy="2552700"/>
          </a:xfrm>
          <a:prstGeom prst="rect">
            <a:avLst/>
          </a:prstGeom>
          <a:noFill/>
          <a:ln w="9525">
            <a:noFill/>
            <a:miter lim="800000"/>
            <a:headEnd/>
            <a:tailEnd/>
          </a:ln>
        </p:spPr>
      </p:pic>
      <p:pic>
        <p:nvPicPr>
          <p:cNvPr id="9220" name="Picture 4"/>
          <p:cNvPicPr>
            <a:picLocks noChangeAspect="1" noChangeArrowheads="1"/>
          </p:cNvPicPr>
          <p:nvPr/>
        </p:nvPicPr>
        <p:blipFill>
          <a:blip r:embed="rId4"/>
          <a:srcRect/>
          <a:stretch>
            <a:fillRect/>
          </a:stretch>
        </p:blipFill>
        <p:spPr bwMode="auto">
          <a:xfrm>
            <a:off x="546100" y="4010025"/>
            <a:ext cx="4829175" cy="2643188"/>
          </a:xfrm>
          <a:prstGeom prst="rect">
            <a:avLst/>
          </a:prstGeom>
          <a:noFill/>
          <a:ln w="9525">
            <a:noFill/>
            <a:miter lim="800000"/>
            <a:headEnd/>
            <a:tailEnd/>
          </a:ln>
        </p:spPr>
      </p:pic>
      <p:pic>
        <p:nvPicPr>
          <p:cNvPr id="9221" name="Picture 5"/>
          <p:cNvPicPr>
            <a:picLocks noChangeAspect="1" noChangeArrowheads="1"/>
          </p:cNvPicPr>
          <p:nvPr/>
        </p:nvPicPr>
        <p:blipFill>
          <a:blip r:embed="rId5"/>
          <a:srcRect/>
          <a:stretch>
            <a:fillRect/>
          </a:stretch>
        </p:blipFill>
        <p:spPr bwMode="auto">
          <a:xfrm>
            <a:off x="5803900" y="3973513"/>
            <a:ext cx="2806700" cy="2762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0-#ppt_w/2"/>
                                          </p:val>
                                        </p:tav>
                                        <p:tav tm="100000">
                                          <p:val>
                                            <p:strVal val="#ppt_x"/>
                                          </p:val>
                                        </p:tav>
                                      </p:tavLst>
                                    </p:anim>
                                    <p:anim calcmode="lin" valueType="num">
                                      <p:cBhvr additive="base">
                                        <p:cTn id="8" dur="500" fill="hold"/>
                                        <p:tgtEl>
                                          <p:spTgt spid="92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219"/>
                                        </p:tgtEl>
                                        <p:attrNameLst>
                                          <p:attrName>style.visibility</p:attrName>
                                        </p:attrNameLst>
                                      </p:cBhvr>
                                      <p:to>
                                        <p:strVal val="visible"/>
                                      </p:to>
                                    </p:set>
                                    <p:anim calcmode="lin" valueType="num">
                                      <p:cBhvr additive="base">
                                        <p:cTn id="13" dur="500" fill="hold"/>
                                        <p:tgtEl>
                                          <p:spTgt spid="9219"/>
                                        </p:tgtEl>
                                        <p:attrNameLst>
                                          <p:attrName>ppt_x</p:attrName>
                                        </p:attrNameLst>
                                      </p:cBhvr>
                                      <p:tavLst>
                                        <p:tav tm="0">
                                          <p:val>
                                            <p:strVal val="1+#ppt_w/2"/>
                                          </p:val>
                                        </p:tav>
                                        <p:tav tm="100000">
                                          <p:val>
                                            <p:strVal val="#ppt_x"/>
                                          </p:val>
                                        </p:tav>
                                      </p:tavLst>
                                    </p:anim>
                                    <p:anim calcmode="lin" valueType="num">
                                      <p:cBhvr additive="base">
                                        <p:cTn id="14" dur="500" fill="hold"/>
                                        <p:tgtEl>
                                          <p:spTgt spid="92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0"/>
                                        </p:tgtEl>
                                        <p:attrNameLst>
                                          <p:attrName>style.visibility</p:attrName>
                                        </p:attrNameLst>
                                      </p:cBhvr>
                                      <p:to>
                                        <p:strVal val="visible"/>
                                      </p:to>
                                    </p:set>
                                    <p:anim calcmode="lin" valueType="num">
                                      <p:cBhvr additive="base">
                                        <p:cTn id="19" dur="500" fill="hold"/>
                                        <p:tgtEl>
                                          <p:spTgt spid="9220"/>
                                        </p:tgtEl>
                                        <p:attrNameLst>
                                          <p:attrName>ppt_x</p:attrName>
                                        </p:attrNameLst>
                                      </p:cBhvr>
                                      <p:tavLst>
                                        <p:tav tm="0">
                                          <p:val>
                                            <p:strVal val="#ppt_x"/>
                                          </p:val>
                                        </p:tav>
                                        <p:tav tm="100000">
                                          <p:val>
                                            <p:strVal val="#ppt_x"/>
                                          </p:val>
                                        </p:tav>
                                      </p:tavLst>
                                    </p:anim>
                                    <p:anim calcmode="lin" valueType="num">
                                      <p:cBhvr additive="base">
                                        <p:cTn id="20"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1"/>
                                        </p:tgtEl>
                                        <p:attrNameLst>
                                          <p:attrName>style.visibility</p:attrName>
                                        </p:attrNameLst>
                                      </p:cBhvr>
                                      <p:to>
                                        <p:strVal val="visible"/>
                                      </p:to>
                                    </p:set>
                                    <p:anim calcmode="lin" valueType="num">
                                      <p:cBhvr additive="base">
                                        <p:cTn id="25" dur="500" fill="hold"/>
                                        <p:tgtEl>
                                          <p:spTgt spid="9221"/>
                                        </p:tgtEl>
                                        <p:attrNameLst>
                                          <p:attrName>ppt_x</p:attrName>
                                        </p:attrNameLst>
                                      </p:cBhvr>
                                      <p:tavLst>
                                        <p:tav tm="0">
                                          <p:val>
                                            <p:strVal val="#ppt_x"/>
                                          </p:val>
                                        </p:tav>
                                        <p:tav tm="100000">
                                          <p:val>
                                            <p:strVal val="#ppt_x"/>
                                          </p:val>
                                        </p:tav>
                                      </p:tavLst>
                                    </p:anim>
                                    <p:anim calcmode="lin" valueType="num">
                                      <p:cBhvr additive="base">
                                        <p:cTn id="26"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sz="4000" smtClean="0"/>
              <a:t>Why Did Pirelli “Park” HTSC Cable Development?</a:t>
            </a:r>
          </a:p>
        </p:txBody>
      </p:sp>
      <p:sp>
        <p:nvSpPr>
          <p:cNvPr id="53251" name="Rectangle 3"/>
          <p:cNvSpPr>
            <a:spLocks noGrp="1" noChangeArrowheads="1"/>
          </p:cNvSpPr>
          <p:nvPr>
            <p:ph type="body" idx="1"/>
          </p:nvPr>
        </p:nvSpPr>
        <p:spPr>
          <a:xfrm>
            <a:off x="228600" y="1600200"/>
            <a:ext cx="8458200" cy="4525963"/>
          </a:xfrm>
        </p:spPr>
        <p:txBody>
          <a:bodyPr/>
          <a:lstStyle/>
          <a:p>
            <a:pPr eaLnBrk="1" hangingPunct="1">
              <a:lnSpc>
                <a:spcPct val="80000"/>
              </a:lnSpc>
            </a:pPr>
            <a:r>
              <a:rPr lang="en-US" altLang="en-US" sz="2400" smtClean="0"/>
              <a:t>It was </a:t>
            </a:r>
            <a:r>
              <a:rPr lang="en-US" altLang="en-US" sz="2400" smtClean="0">
                <a:solidFill>
                  <a:srgbClr val="FF0000"/>
                </a:solidFill>
              </a:rPr>
              <a:t>NOT</a:t>
            </a:r>
            <a:r>
              <a:rPr lang="en-US" altLang="en-US" sz="2400" smtClean="0"/>
              <a:t> due to the problems encountered at Detroit Edison!</a:t>
            </a:r>
          </a:p>
          <a:p>
            <a:pPr eaLnBrk="1" hangingPunct="1">
              <a:lnSpc>
                <a:spcPct val="80000"/>
              </a:lnSpc>
            </a:pPr>
            <a:r>
              <a:rPr lang="en-US" altLang="en-US" sz="2400" smtClean="0"/>
              <a:t>Pirelli Timeline ($100 M, 1993 – 2002)</a:t>
            </a:r>
          </a:p>
          <a:p>
            <a:pPr lvl="1" eaLnBrk="1" hangingPunct="1">
              <a:lnSpc>
                <a:spcPct val="80000"/>
              </a:lnSpc>
            </a:pPr>
            <a:r>
              <a:rPr lang="en-US" altLang="en-US" sz="2000" smtClean="0"/>
              <a:t>1993		SPI for EPRI/Pirelli Proto</a:t>
            </a:r>
          </a:p>
          <a:p>
            <a:pPr lvl="1" eaLnBrk="1" hangingPunct="1">
              <a:lnSpc>
                <a:spcPct val="80000"/>
              </a:lnSpc>
            </a:pPr>
            <a:r>
              <a:rPr lang="en-US" altLang="en-US" sz="2000" smtClean="0"/>
              <a:t>1998-1Q		SPI for Detroit Edison</a:t>
            </a:r>
          </a:p>
          <a:p>
            <a:pPr lvl="1" eaLnBrk="1" hangingPunct="1">
              <a:lnSpc>
                <a:spcPct val="80000"/>
              </a:lnSpc>
            </a:pPr>
            <a:r>
              <a:rPr lang="en-US" altLang="en-US" sz="2000" smtClean="0"/>
              <a:t>1998-4Q		“Blister/Balloons” found in Proto</a:t>
            </a:r>
          </a:p>
          <a:p>
            <a:pPr lvl="1" eaLnBrk="1" hangingPunct="1">
              <a:lnSpc>
                <a:spcPct val="80000"/>
              </a:lnSpc>
            </a:pPr>
            <a:r>
              <a:rPr lang="en-US" altLang="en-US" sz="2000" smtClean="0"/>
              <a:t>2001</a:t>
            </a:r>
          </a:p>
          <a:p>
            <a:pPr lvl="2" eaLnBrk="1" hangingPunct="1">
              <a:lnSpc>
                <a:spcPct val="80000"/>
              </a:lnSpc>
            </a:pPr>
            <a:r>
              <a:rPr lang="en-US" altLang="en-US" sz="1800" smtClean="0"/>
              <a:t>May		Pirelli submits LIPA SPI proposal to DOE</a:t>
            </a:r>
          </a:p>
          <a:p>
            <a:pPr lvl="2" eaLnBrk="1" hangingPunct="1">
              <a:lnSpc>
                <a:spcPct val="80000"/>
              </a:lnSpc>
            </a:pPr>
            <a:r>
              <a:rPr lang="en-US" altLang="en-US" sz="1800" smtClean="0"/>
              <a:t>July		Pirelli offers Energy Cables for sale</a:t>
            </a:r>
          </a:p>
          <a:p>
            <a:pPr lvl="2" eaLnBrk="1" hangingPunct="1">
              <a:lnSpc>
                <a:spcPct val="80000"/>
              </a:lnSpc>
            </a:pPr>
            <a:r>
              <a:rPr lang="en-US" altLang="en-US" sz="1800" smtClean="0"/>
              <a:t>Sept		SPI to Pirelli for LIPA</a:t>
            </a:r>
          </a:p>
          <a:p>
            <a:pPr lvl="2" eaLnBrk="1" hangingPunct="1">
              <a:lnSpc>
                <a:spcPct val="80000"/>
              </a:lnSpc>
            </a:pPr>
            <a:r>
              <a:rPr lang="en-US" altLang="en-US" sz="1800" smtClean="0"/>
              <a:t>Dec		Leaks found at Frisbie</a:t>
            </a:r>
          </a:p>
          <a:p>
            <a:pPr lvl="1" eaLnBrk="1" hangingPunct="1">
              <a:lnSpc>
                <a:spcPct val="80000"/>
              </a:lnSpc>
            </a:pPr>
            <a:r>
              <a:rPr lang="en-US" altLang="en-US" sz="2000" smtClean="0"/>
              <a:t>2002		Pirelli withdraws from LIPA (business 					case needed, not more demos)</a:t>
            </a:r>
          </a:p>
          <a:p>
            <a:pPr lvl="1" eaLnBrk="1" hangingPunct="1">
              <a:lnSpc>
                <a:spcPct val="80000"/>
              </a:lnSpc>
            </a:pPr>
            <a:r>
              <a:rPr lang="en-US" altLang="en-US" sz="2000" smtClean="0"/>
              <a:t>2005		Pirelli sells Energy Cables to G-S (Prysmian)</a:t>
            </a:r>
          </a:p>
          <a:p>
            <a:pPr lvl="1" eaLnBrk="1" hangingPunct="1">
              <a:lnSpc>
                <a:spcPct val="80000"/>
              </a:lnSpc>
            </a:pPr>
            <a:endParaRPr lang="en-US" altLang="en-US" sz="2000" smtClean="0"/>
          </a:p>
          <a:p>
            <a:pPr eaLnBrk="1" hangingPunct="1">
              <a:lnSpc>
                <a:spcPct val="80000"/>
              </a:lnSpc>
            </a:pPr>
            <a:endParaRPr lang="en-US" altLang="en-US" sz="2400" smtClean="0"/>
          </a:p>
        </p:txBody>
      </p:sp>
      <p:sp>
        <p:nvSpPr>
          <p:cNvPr id="25603" name="TextBox 1"/>
          <p:cNvSpPr txBox="1">
            <a:spLocks noChangeArrowheads="1"/>
          </p:cNvSpPr>
          <p:nvPr/>
        </p:nvSpPr>
        <p:spPr bwMode="auto">
          <a:xfrm>
            <a:off x="381000" y="5791200"/>
            <a:ext cx="8610600" cy="646113"/>
          </a:xfrm>
          <a:prstGeom prst="rect">
            <a:avLst/>
          </a:prstGeom>
          <a:noFill/>
          <a:ln w="9525">
            <a:noFill/>
            <a:miter lim="800000"/>
            <a:headEnd/>
            <a:tailEnd/>
          </a:ln>
        </p:spPr>
        <p:txBody>
          <a:bodyPr>
            <a:spAutoFit/>
          </a:bodyPr>
          <a:lstStyle/>
          <a:p>
            <a:r>
              <a:rPr lang="en-US" b="1" i="1">
                <a:solidFill>
                  <a:srgbClr val="FF0000"/>
                </a:solidFill>
                <a:latin typeface="Comic Sans MS" pitchFamily="66" charset="0"/>
              </a:rPr>
              <a:t>Nota Bene!  This slide was originally shown in my presentation, ”Quo Vadis High-Tc,” given at the DOE WDW, 31 January </a:t>
            </a:r>
            <a:r>
              <a:rPr lang="en-US" b="1" i="1" u="sng">
                <a:solidFill>
                  <a:srgbClr val="FF0000"/>
                </a:solidFill>
                <a:latin typeface="Comic Sans MS" pitchFamily="66" charset="0"/>
              </a:rPr>
              <a:t>2006</a:t>
            </a:r>
            <a:r>
              <a:rPr lang="en-US" b="1" i="1">
                <a:solidFill>
                  <a:srgbClr val="FF0000"/>
                </a:solidFill>
                <a:latin typeface="Comic Sans MS"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2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25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25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251">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251">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251">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251">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251">
                                            <p:txEl>
                                              <p:pRg st="10" end="10"/>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25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bldLvl="3"/>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altLang="en-US" sz="4000" smtClean="0"/>
              <a:t>Is There a Mass(ive) Market for HTSC Cables?</a:t>
            </a:r>
          </a:p>
        </p:txBody>
      </p:sp>
      <p:sp>
        <p:nvSpPr>
          <p:cNvPr id="74755" name="Rectangle 3"/>
          <p:cNvSpPr>
            <a:spLocks noGrp="1" noChangeArrowheads="1"/>
          </p:cNvSpPr>
          <p:nvPr>
            <p:ph type="body" idx="1"/>
          </p:nvPr>
        </p:nvSpPr>
        <p:spPr>
          <a:xfrm>
            <a:off x="457200" y="1600200"/>
            <a:ext cx="8229600" cy="4114800"/>
          </a:xfrm>
        </p:spPr>
        <p:txBody>
          <a:bodyPr/>
          <a:lstStyle/>
          <a:p>
            <a:pPr eaLnBrk="1" hangingPunct="1">
              <a:lnSpc>
                <a:spcPct val="80000"/>
              </a:lnSpc>
            </a:pPr>
            <a:r>
              <a:rPr lang="en-US" altLang="en-US" sz="2800" smtClean="0"/>
              <a:t>Sale of Pirelli Cable Systems (now Prysmian) to Goldman-Sachs, July 2005</a:t>
            </a:r>
          </a:p>
          <a:p>
            <a:pPr lvl="1" eaLnBrk="1" hangingPunct="1">
              <a:lnSpc>
                <a:spcPct val="80000"/>
              </a:lnSpc>
            </a:pPr>
            <a:r>
              <a:rPr lang="en-US" altLang="en-US" sz="2400" smtClean="0"/>
              <a:t>12,000 Employees, 52 Plants (Energy + Telecom)</a:t>
            </a:r>
          </a:p>
          <a:p>
            <a:pPr lvl="1" eaLnBrk="1" hangingPunct="1">
              <a:lnSpc>
                <a:spcPct val="80000"/>
              </a:lnSpc>
            </a:pPr>
            <a:r>
              <a:rPr lang="en-US" altLang="en-US" sz="2400" smtClean="0"/>
              <a:t>Sale Price			$1.7 B</a:t>
            </a:r>
          </a:p>
          <a:p>
            <a:pPr eaLnBrk="1" hangingPunct="1">
              <a:lnSpc>
                <a:spcPct val="80000"/>
              </a:lnSpc>
            </a:pPr>
            <a:r>
              <a:rPr lang="en-US" altLang="en-US" sz="2800" smtClean="0"/>
              <a:t>2004 Revenue &amp; Profit</a:t>
            </a:r>
          </a:p>
          <a:p>
            <a:pPr lvl="1" eaLnBrk="1" hangingPunct="1">
              <a:lnSpc>
                <a:spcPct val="80000"/>
              </a:lnSpc>
            </a:pPr>
            <a:r>
              <a:rPr lang="en-US" altLang="en-US" sz="2400" smtClean="0"/>
              <a:t>Revenue				$4.2 B</a:t>
            </a:r>
          </a:p>
          <a:p>
            <a:pPr lvl="1" eaLnBrk="1" hangingPunct="1">
              <a:lnSpc>
                <a:spcPct val="80000"/>
              </a:lnSpc>
            </a:pPr>
            <a:r>
              <a:rPr lang="en-US" altLang="en-US" sz="2400" smtClean="0"/>
              <a:t>EBIT				$144 M</a:t>
            </a:r>
          </a:p>
          <a:p>
            <a:pPr lvl="1" eaLnBrk="1" hangingPunct="1">
              <a:lnSpc>
                <a:spcPct val="80000"/>
              </a:lnSpc>
            </a:pPr>
            <a:r>
              <a:rPr lang="en-US" altLang="en-US" sz="2400" smtClean="0"/>
              <a:t>Profitability			</a:t>
            </a:r>
            <a:r>
              <a:rPr lang="en-US" altLang="en-US" sz="2400" smtClean="0">
                <a:solidFill>
                  <a:srgbClr val="FF0000"/>
                </a:solidFill>
              </a:rPr>
              <a:t>3% !</a:t>
            </a:r>
            <a:r>
              <a:rPr lang="en-US" altLang="en-US" sz="2400" smtClean="0"/>
              <a:t>	</a:t>
            </a:r>
          </a:p>
          <a:p>
            <a:pPr eaLnBrk="1" hangingPunct="1">
              <a:lnSpc>
                <a:spcPct val="80000"/>
              </a:lnSpc>
              <a:buFont typeface="Arial" charset="0"/>
              <a:buNone/>
            </a:pPr>
            <a:r>
              <a:rPr lang="en-US" altLang="en-US" sz="2400" smtClean="0"/>
              <a:t>	</a:t>
            </a:r>
          </a:p>
          <a:p>
            <a:pPr lvl="1" eaLnBrk="1" hangingPunct="1">
              <a:lnSpc>
                <a:spcPct val="80000"/>
              </a:lnSpc>
              <a:buFont typeface="Arial" charset="0"/>
              <a:buNone/>
            </a:pPr>
            <a:endParaRPr lang="en-US" altLang="en-US" sz="2400" smtClean="0"/>
          </a:p>
        </p:txBody>
      </p:sp>
      <p:sp>
        <p:nvSpPr>
          <p:cNvPr id="27651" name="TextBox 3"/>
          <p:cNvSpPr txBox="1">
            <a:spLocks noChangeArrowheads="1"/>
          </p:cNvSpPr>
          <p:nvPr/>
        </p:nvSpPr>
        <p:spPr bwMode="auto">
          <a:xfrm>
            <a:off x="381000" y="6059488"/>
            <a:ext cx="8610600" cy="646112"/>
          </a:xfrm>
          <a:prstGeom prst="rect">
            <a:avLst/>
          </a:prstGeom>
          <a:noFill/>
          <a:ln w="9525">
            <a:noFill/>
            <a:miter lim="800000"/>
            <a:headEnd/>
            <a:tailEnd/>
          </a:ln>
        </p:spPr>
        <p:txBody>
          <a:bodyPr>
            <a:spAutoFit/>
          </a:bodyPr>
          <a:lstStyle/>
          <a:p>
            <a:r>
              <a:rPr lang="en-US" b="1" i="1">
                <a:solidFill>
                  <a:srgbClr val="FF0000"/>
                </a:solidFill>
                <a:latin typeface="Comic Sans MS" pitchFamily="66" charset="0"/>
              </a:rPr>
              <a:t>Nota Bene!  The “bullets” shown are also taken “word for word,” from my 2006 DOE WDW talk.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7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75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475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75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75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75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pPr eaLnBrk="1" hangingPunct="1"/>
            <a:r>
              <a:rPr lang="en-US" smtClean="0"/>
              <a:t>Lessons Learned (at least in the US)</a:t>
            </a:r>
          </a:p>
        </p:txBody>
      </p:sp>
      <p:sp>
        <p:nvSpPr>
          <p:cNvPr id="3" name="Content Placeholder 2"/>
          <p:cNvSpPr>
            <a:spLocks noGrp="1"/>
          </p:cNvSpPr>
          <p:nvPr>
            <p:ph idx="1"/>
          </p:nvPr>
        </p:nvSpPr>
        <p:spPr/>
        <p:txBody>
          <a:bodyPr>
            <a:normAutofit/>
          </a:bodyPr>
          <a:lstStyle/>
          <a:p>
            <a:pPr eaLnBrk="1" hangingPunct="1">
              <a:lnSpc>
                <a:spcPct val="90000"/>
              </a:lnSpc>
            </a:pPr>
            <a:r>
              <a:rPr lang="en-US" sz="2700" smtClean="0"/>
              <a:t>Deregulation (e.g., DTE) dis-encentified the IOUs from investing in new technologies without the opportunity to recover that investment with from subsequent energy savings.</a:t>
            </a:r>
          </a:p>
          <a:p>
            <a:pPr eaLnBrk="1" hangingPunct="1">
              <a:lnSpc>
                <a:spcPct val="90000"/>
              </a:lnSpc>
            </a:pPr>
            <a:r>
              <a:rPr lang="en-US" sz="2700" smtClean="0"/>
              <a:t>Therefore, it is unlikely market opportunities will emerge for novel transmission technologies, such as HTSC, irrespective of cost reduction and energy savings.</a:t>
            </a:r>
          </a:p>
          <a:p>
            <a:pPr eaLnBrk="1" hangingPunct="1">
              <a:lnSpc>
                <a:spcPct val="90000"/>
              </a:lnSpc>
            </a:pPr>
            <a:r>
              <a:rPr lang="en-US" sz="2700" smtClean="0"/>
              <a:t>Capital markets in the US are targeting the “microgrid” instead.</a:t>
            </a:r>
          </a:p>
          <a:p>
            <a:pPr eaLnBrk="1" hangingPunct="1">
              <a:lnSpc>
                <a:spcPct val="90000"/>
              </a:lnSpc>
            </a:pPr>
            <a:r>
              <a:rPr lang="en-US" sz="2700" smtClean="0"/>
              <a:t>But maybe, just maybe the Dual Use of fossil fuel transport ROWs will offer a resurrection...stay tuned!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304800" y="152400"/>
            <a:ext cx="8686800" cy="1143000"/>
          </a:xfrm>
        </p:spPr>
        <p:txBody>
          <a:bodyPr rtlCol="0">
            <a:normAutofit fontScale="90000"/>
          </a:bodyPr>
          <a:lstStyle/>
          <a:p>
            <a:pPr eaLnBrk="1" fontAlgn="auto" hangingPunct="1">
              <a:spcAft>
                <a:spcPts val="0"/>
              </a:spcAft>
              <a:defRPr/>
            </a:pPr>
            <a:r>
              <a:rPr lang="en-US" altLang="en-US"/>
              <a:t>“You can’t always get what you want…”</a:t>
            </a:r>
          </a:p>
        </p:txBody>
      </p:sp>
      <p:graphicFrame>
        <p:nvGraphicFramePr>
          <p:cNvPr id="32771" name="Object 3"/>
          <p:cNvGraphicFramePr>
            <a:graphicFrameLocks noChangeAspect="1"/>
          </p:cNvGraphicFramePr>
          <p:nvPr/>
        </p:nvGraphicFramePr>
        <p:xfrm>
          <a:off x="609600" y="1624013"/>
          <a:ext cx="7924800" cy="4929187"/>
        </p:xfrm>
        <a:graphic>
          <a:graphicData uri="http://schemas.openxmlformats.org/presentationml/2006/ole">
            <p:oleObj spid="_x0000_s32771" name="Photo Editor Photo" r:id="rId4" imgW="2619048" imgH="1628571" progId="">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990600" y="76200"/>
            <a:ext cx="8001000" cy="1143000"/>
          </a:xfrm>
        </p:spPr>
        <p:txBody>
          <a:bodyPr/>
          <a:lstStyle/>
          <a:p>
            <a:pPr eaLnBrk="1" hangingPunct="1"/>
            <a:r>
              <a:rPr lang="en-US" altLang="en-US" smtClean="0"/>
              <a:t>“…you get what you need!”</a:t>
            </a:r>
          </a:p>
        </p:txBody>
      </p:sp>
      <p:graphicFrame>
        <p:nvGraphicFramePr>
          <p:cNvPr id="34819" name="Object 3"/>
          <p:cNvGraphicFramePr>
            <a:graphicFrameLocks noChangeAspect="1"/>
          </p:cNvGraphicFramePr>
          <p:nvPr/>
        </p:nvGraphicFramePr>
        <p:xfrm>
          <a:off x="1066800" y="1133475"/>
          <a:ext cx="6858000" cy="5572125"/>
        </p:xfrm>
        <a:graphic>
          <a:graphicData uri="http://schemas.openxmlformats.org/presentationml/2006/ole">
            <p:oleObj spid="_x0000_s34819" name="Photo Editor Photo" r:id="rId4" imgW="3809524" imgH="3095238" progId="">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50000">
              <a:schemeClr val="bg1"/>
            </a:gs>
            <a:gs pos="100000">
              <a:srgbClr val="FF0000"/>
            </a:gs>
          </a:gsLst>
          <a:lin ang="2700000" scaled="1"/>
        </a:gra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2682875" y="152400"/>
            <a:ext cx="6308725" cy="1524000"/>
          </a:xfrm>
          <a:prstGeom prst="rect">
            <a:avLst/>
          </a:prstGeom>
          <a:noFill/>
          <a:ln w="9525">
            <a:noFill/>
            <a:miter lim="800000"/>
            <a:headEnd/>
            <a:tailEnd/>
          </a:ln>
        </p:spPr>
      </p:pic>
      <p:pic>
        <p:nvPicPr>
          <p:cNvPr id="14339" name="Picture 3"/>
          <p:cNvPicPr>
            <a:picLocks noChangeAspect="1" noChangeArrowheads="1"/>
          </p:cNvPicPr>
          <p:nvPr/>
        </p:nvPicPr>
        <p:blipFill>
          <a:blip r:embed="rId3"/>
          <a:srcRect/>
          <a:stretch>
            <a:fillRect/>
          </a:stretch>
        </p:blipFill>
        <p:spPr bwMode="auto">
          <a:xfrm>
            <a:off x="123825" y="152400"/>
            <a:ext cx="2460625" cy="1524000"/>
          </a:xfrm>
          <a:prstGeom prst="rect">
            <a:avLst/>
          </a:prstGeom>
          <a:noFill/>
          <a:ln w="9525">
            <a:noFill/>
            <a:miter lim="800000"/>
            <a:headEnd/>
            <a:tailEnd/>
          </a:ln>
        </p:spPr>
      </p:pic>
      <p:sp>
        <p:nvSpPr>
          <p:cNvPr id="14340" name="TextBox 3"/>
          <p:cNvSpPr txBox="1">
            <a:spLocks noChangeArrowheads="1"/>
          </p:cNvSpPr>
          <p:nvPr/>
        </p:nvSpPr>
        <p:spPr bwMode="auto">
          <a:xfrm>
            <a:off x="0" y="2133600"/>
            <a:ext cx="9144000" cy="984250"/>
          </a:xfrm>
          <a:prstGeom prst="rect">
            <a:avLst/>
          </a:prstGeom>
          <a:noFill/>
          <a:ln w="9525">
            <a:noFill/>
            <a:miter lim="800000"/>
            <a:headEnd/>
            <a:tailEnd/>
          </a:ln>
        </p:spPr>
        <p:txBody>
          <a:bodyPr>
            <a:spAutoFit/>
          </a:bodyPr>
          <a:lstStyle/>
          <a:p>
            <a:pPr algn="ctr"/>
            <a:r>
              <a:rPr lang="en-US" sz="2900" b="1">
                <a:solidFill>
                  <a:srgbClr val="002060"/>
                </a:solidFill>
                <a:latin typeface="Comic Sans MS" pitchFamily="66" charset="0"/>
              </a:rPr>
              <a:t>Lessons Learned From the 1998-2004</a:t>
            </a:r>
          </a:p>
          <a:p>
            <a:pPr algn="ctr"/>
            <a:r>
              <a:rPr lang="en-US" sz="2900" b="1">
                <a:solidFill>
                  <a:srgbClr val="002060"/>
                </a:solidFill>
                <a:latin typeface="Comic Sans MS" pitchFamily="66" charset="0"/>
              </a:rPr>
              <a:t> US Pirelli-Detroit Edison Cable Demonstration </a:t>
            </a:r>
          </a:p>
        </p:txBody>
      </p:sp>
      <p:sp>
        <p:nvSpPr>
          <p:cNvPr id="7" name="TextBox 6"/>
          <p:cNvSpPr txBox="1">
            <a:spLocks noChangeArrowheads="1"/>
          </p:cNvSpPr>
          <p:nvPr/>
        </p:nvSpPr>
        <p:spPr bwMode="auto">
          <a:xfrm>
            <a:off x="609600" y="3438525"/>
            <a:ext cx="7848600" cy="2062163"/>
          </a:xfrm>
          <a:prstGeom prst="rect">
            <a:avLst/>
          </a:prstGeom>
          <a:noFill/>
          <a:ln w="9525">
            <a:noFill/>
            <a:miter lim="800000"/>
            <a:headEnd/>
            <a:tailEnd/>
          </a:ln>
        </p:spPr>
        <p:txBody>
          <a:bodyPr>
            <a:spAutoFit/>
          </a:bodyPr>
          <a:lstStyle/>
          <a:p>
            <a:pPr algn="ctr"/>
            <a:r>
              <a:rPr lang="en-US" sz="2800" b="1">
                <a:latin typeface="Calibri" pitchFamily="34" charset="0"/>
              </a:rPr>
              <a:t>Paul Michael Grant</a:t>
            </a:r>
          </a:p>
          <a:p>
            <a:pPr algn="ctr"/>
            <a:r>
              <a:rPr lang="en-US" sz="2000" b="1">
                <a:latin typeface="Calibri" pitchFamily="34" charset="0"/>
              </a:rPr>
              <a:t>EPRI Science Fellow (Retired)</a:t>
            </a:r>
          </a:p>
          <a:p>
            <a:pPr algn="ctr"/>
            <a:r>
              <a:rPr lang="en-US" sz="2000" b="1">
                <a:latin typeface="Calibri" pitchFamily="34" charset="0"/>
              </a:rPr>
              <a:t>IBM Research Staff Member/Manager Emeritus</a:t>
            </a:r>
          </a:p>
          <a:p>
            <a:pPr algn="ctr"/>
            <a:r>
              <a:rPr lang="en-US" sz="2000" b="1">
                <a:latin typeface="Calibri" pitchFamily="34" charset="0"/>
              </a:rPr>
              <a:t>(etc, etc...&amp; so forth and so on)</a:t>
            </a:r>
          </a:p>
          <a:p>
            <a:pPr algn="ctr"/>
            <a:r>
              <a:rPr lang="en-US" sz="2000" b="1">
                <a:latin typeface="Calibri" pitchFamily="34" charset="0"/>
              </a:rPr>
              <a:t>W2AGZ Technologies</a:t>
            </a:r>
          </a:p>
          <a:p>
            <a:pPr algn="ctr"/>
            <a:r>
              <a:rPr lang="en-US" sz="2000" b="1">
                <a:latin typeface="Calibri" pitchFamily="34" charset="0"/>
              </a:rPr>
              <a:t>San Jose, CA 95123, USA (w2agz@w2agz.com)</a:t>
            </a:r>
          </a:p>
        </p:txBody>
      </p:sp>
      <p:sp>
        <p:nvSpPr>
          <p:cNvPr id="8" name="Text Box 5"/>
          <p:cNvSpPr txBox="1">
            <a:spLocks noChangeArrowheads="1"/>
          </p:cNvSpPr>
          <p:nvPr/>
        </p:nvSpPr>
        <p:spPr bwMode="auto">
          <a:xfrm>
            <a:off x="914400" y="5800725"/>
            <a:ext cx="7258050" cy="600075"/>
          </a:xfrm>
          <a:prstGeom prst="rect">
            <a:avLst/>
          </a:prstGeom>
          <a:noFill/>
          <a:ln>
            <a:noFill/>
          </a:ln>
          <a:effectLst/>
          <a:extLst>
            <a:ext uri="{909E8E84-426E-40DD-AFC4-6F175D3DCCD1}"/>
            <a:ext uri="{91240B29-F687-4F45-9708-019B960494DF}"/>
            <a:ext uri="{AF507438-7753-43E0-B8FC-AC1667EBCBE1}"/>
          </a:extLst>
        </p:spPr>
        <p:txBody>
          <a:bodyPr lIns="82800" tIns="41400" rIns="82800" bIns="414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9pPr>
          </a:lstStyle>
          <a:p>
            <a:pPr algn="ctr" eaLnBrk="1" hangingPunct="1">
              <a:lnSpc>
                <a:spcPct val="93000"/>
              </a:lnSpc>
              <a:buSzPct val="45000"/>
              <a:defRPr/>
            </a:pPr>
            <a:r>
              <a:rPr lang="en-US" altLang="en-US" sz="3600" b="1" dirty="0" smtClean="0">
                <a:solidFill>
                  <a:schemeClr val="accent2">
                    <a:lumMod val="75000"/>
                  </a:schemeClr>
                </a:solidFill>
                <a:latin typeface="Academy Engraved LET" pitchFamily="2" charset="0"/>
                <a:ea typeface="SimSun" pitchFamily="2" charset="-122"/>
              </a:rPr>
              <a:t>Aging IBM Pensioner</a:t>
            </a:r>
          </a:p>
        </p:txBody>
      </p:sp>
      <p:pic>
        <p:nvPicPr>
          <p:cNvPr id="14343" name="Picture 4"/>
          <p:cNvPicPr>
            <a:picLocks noChangeAspect="1" noChangeArrowheads="1"/>
          </p:cNvPicPr>
          <p:nvPr/>
        </p:nvPicPr>
        <p:blipFill>
          <a:blip r:embed="rId4"/>
          <a:srcRect/>
          <a:stretch>
            <a:fillRect/>
          </a:stretch>
        </p:blipFill>
        <p:spPr bwMode="auto">
          <a:xfrm>
            <a:off x="152400" y="5800725"/>
            <a:ext cx="1452563" cy="968375"/>
          </a:xfrm>
          <a:prstGeom prst="rect">
            <a:avLst/>
          </a:prstGeom>
          <a:noFill/>
          <a:ln w="9525">
            <a:noFill/>
            <a:miter lim="800000"/>
            <a:headEnd/>
            <a:tailEnd/>
          </a:ln>
        </p:spPr>
      </p:pic>
      <p:pic>
        <p:nvPicPr>
          <p:cNvPr id="14344" name="Picture 6" descr="Flag of Lyon"/>
          <p:cNvPicPr>
            <a:picLocks noChangeAspect="1" noChangeArrowheads="1"/>
          </p:cNvPicPr>
          <p:nvPr/>
        </p:nvPicPr>
        <p:blipFill>
          <a:blip r:embed="rId5"/>
          <a:srcRect/>
          <a:stretch>
            <a:fillRect/>
          </a:stretch>
        </p:blipFill>
        <p:spPr bwMode="auto">
          <a:xfrm>
            <a:off x="7543800" y="5803900"/>
            <a:ext cx="1447800" cy="965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iterate type="lt">
                                    <p:tmPct val="0"/>
                                  </p:iterate>
                                  <p:childTnLst>
                                    <p:set>
                                      <p:cBhvr additive="repl">
                                        <p:cTn id="12" dur="1" fill="hold">
                                          <p:stCondLst>
                                            <p:cond delay="0"/>
                                          </p:stCondLst>
                                        </p:cTn>
                                        <p:tgtEl>
                                          <p:spTgt spid="8"/>
                                        </p:tgtEl>
                                        <p:attrNameLst>
                                          <p:attrName>style.visibility</p:attrName>
                                        </p:attrNameLst>
                                      </p:cBhvr>
                                      <p:to>
                                        <p:strVal val="visible"/>
                                      </p:to>
                                    </p:set>
                                    <p:anim calcmode="lin" valueType="num">
                                      <p:cBhvr>
                                        <p:cTn id="13" dur="3000" fill="hold"/>
                                        <p:tgtEl>
                                          <p:spTgt spid="8"/>
                                        </p:tgtEl>
                                        <p:attrNameLst>
                                          <p:attrName>ppt_x</p:attrName>
                                        </p:attrNameLst>
                                      </p:cBhvr>
                                      <p:tavLst>
                                        <p:tav tm="100000">
                                          <p:val>
                                            <p:strVal val="#ppt_x"/>
                                          </p:val>
                                        </p:tav>
                                        <p:tav>
                                          <p:val>
                                            <p:strVal val="#ppt_x"/>
                                          </p:val>
                                        </p:tav>
                                      </p:tavLst>
                                    </p:anim>
                                    <p:anim calcmode="lin" valueType="num">
                                      <p:cBhvr>
                                        <p:cTn id="14" dur="3000" fill="hold"/>
                                        <p:tgtEl>
                                          <p:spTgt spid="8"/>
                                        </p:tgtEl>
                                        <p:attrNameLst>
                                          <p:attrName>ppt_y</p:attrName>
                                        </p:attrNameLst>
                                      </p:cBhvr>
                                      <p:tavLst>
                                        <p:tav tm="100000">
                                          <p:val>
                                            <p:strVal val="1+#ppt_h/2"/>
                                          </p:val>
                                        </p:tav>
                                        <p:tav>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6" presetClass="emph" fill="hold" nodeType="clickEffect">
                                  <p:stCondLst>
                                    <p:cond delay="0"/>
                                  </p:stCondLst>
                                  <p:iterate type="lt">
                                    <p:tmPct val="10000"/>
                                  </p:iterate>
                                  <p:childTnLst>
                                    <p:animScale>
                                      <p:cBhvr additive="repl">
                                        <p:cTn id="18" dur="250" autoRev="1" fill="hold">
                                          <p:stCondLst>
                                            <p:cond delay="0"/>
                                          </p:stCondLst>
                                        </p:cTn>
                                        <p:tgtEl>
                                          <p:spTgt spid="8"/>
                                        </p:tgtEl>
                                      </p:cBhvr>
                                      <p:to x="80000" y="100000"/>
                                    </p:animScale>
                                    <p:anim by="(#ppt_w*0.10)" calcmode="lin" valueType="num">
                                      <p:cBhvr additive="repl">
                                        <p:cTn id="19" dur="250" autoRev="1" fill="hold">
                                          <p:stCondLst>
                                            <p:cond delay="0"/>
                                          </p:stCondLst>
                                        </p:cTn>
                                        <p:tgtEl>
                                          <p:spTgt spid="8"/>
                                        </p:tgtEl>
                                        <p:attrNameLst>
                                          <p:attrName>ppt_x</p:attrName>
                                        </p:attrNameLst>
                                      </p:cBhvr>
                                    </p:anim>
                                    <p:anim by="(-#ppt_w*0.10)" calcmode="lin" valueType="num">
                                      <p:cBhvr additive="repl">
                                        <p:cTn id="20" dur="250" autoRev="1" fill="hold">
                                          <p:stCondLst>
                                            <p:cond delay="0"/>
                                          </p:stCondLst>
                                        </p:cTn>
                                        <p:tgtEl>
                                          <p:spTgt spid="8"/>
                                        </p:tgtEl>
                                        <p:attrNameLst>
                                          <p:attrName>ppt_y</p:attrName>
                                        </p:attrNameLst>
                                      </p:cBhvr>
                                    </p:anim>
                                    <p:animRot by="-480000">
                                      <p:cBhvr additive="repl">
                                        <p:cTn id="21" dur="250" autoRev="1"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Bridget Mullin Whalen.jpg"/>
          <p:cNvPicPr>
            <a:picLocks noChangeAspect="1"/>
          </p:cNvPicPr>
          <p:nvPr/>
        </p:nvPicPr>
        <p:blipFill>
          <a:blip r:embed="rId3"/>
          <a:srcRect/>
          <a:stretch>
            <a:fillRect/>
          </a:stretch>
        </p:blipFill>
        <p:spPr bwMode="auto">
          <a:xfrm>
            <a:off x="2743200" y="1219200"/>
            <a:ext cx="3100388" cy="4992688"/>
          </a:xfrm>
          <a:prstGeom prst="rect">
            <a:avLst/>
          </a:prstGeom>
          <a:noFill/>
          <a:ln w="9525">
            <a:noFill/>
            <a:miter lim="800000"/>
            <a:headEnd/>
            <a:tailEnd/>
          </a:ln>
        </p:spPr>
      </p:pic>
      <p:sp>
        <p:nvSpPr>
          <p:cNvPr id="30723" name="Title 2"/>
          <p:cNvSpPr>
            <a:spLocks noGrp="1"/>
          </p:cNvSpPr>
          <p:nvPr>
            <p:ph type="title" idx="4294967295"/>
          </p:nvPr>
        </p:nvSpPr>
        <p:spPr>
          <a:xfrm>
            <a:off x="228600" y="76200"/>
            <a:ext cx="8686800" cy="1143000"/>
          </a:xfrm>
        </p:spPr>
        <p:txBody>
          <a:bodyPr/>
          <a:lstStyle/>
          <a:p>
            <a:pPr eaLnBrk="1" hangingPunct="1"/>
            <a:r>
              <a:rPr lang="en-US" sz="4800" smtClean="0">
                <a:latin typeface="Victorian LET"/>
              </a:rPr>
              <a:t>Grandson of Two Proud Lands</a:t>
            </a:r>
          </a:p>
        </p:txBody>
      </p:sp>
      <p:sp>
        <p:nvSpPr>
          <p:cNvPr id="30724" name="TextBox 4"/>
          <p:cNvSpPr txBox="1">
            <a:spLocks noChangeArrowheads="1"/>
          </p:cNvSpPr>
          <p:nvPr/>
        </p:nvSpPr>
        <p:spPr bwMode="auto">
          <a:xfrm>
            <a:off x="2514600" y="6248400"/>
            <a:ext cx="3554413" cy="396875"/>
          </a:xfrm>
          <a:prstGeom prst="rect">
            <a:avLst/>
          </a:prstGeom>
          <a:noFill/>
          <a:ln w="9525">
            <a:noFill/>
            <a:miter lim="800000"/>
            <a:headEnd/>
            <a:tailEnd/>
          </a:ln>
        </p:spPr>
        <p:txBody>
          <a:bodyPr>
            <a:spAutoFit/>
          </a:bodyPr>
          <a:lstStyle/>
          <a:p>
            <a:pPr algn="ctr"/>
            <a:r>
              <a:rPr lang="en-US" sz="2000">
                <a:latin typeface="Victorian LET"/>
              </a:rPr>
              <a:t>Bridget Ann Mullen-Whalen</a:t>
            </a:r>
          </a:p>
        </p:txBody>
      </p:sp>
      <p:pic>
        <p:nvPicPr>
          <p:cNvPr id="30725" name="Picture 3"/>
          <p:cNvPicPr>
            <a:picLocks noChangeAspect="1" noChangeArrowheads="1"/>
          </p:cNvPicPr>
          <p:nvPr/>
        </p:nvPicPr>
        <p:blipFill>
          <a:blip r:embed="rId4"/>
          <a:srcRect/>
          <a:stretch>
            <a:fillRect/>
          </a:stretch>
        </p:blipFill>
        <p:spPr bwMode="auto">
          <a:xfrm>
            <a:off x="114300" y="1905000"/>
            <a:ext cx="2476500" cy="1651000"/>
          </a:xfrm>
          <a:prstGeom prst="rect">
            <a:avLst/>
          </a:prstGeom>
          <a:noFill/>
          <a:ln w="9525">
            <a:noFill/>
            <a:miter lim="800000"/>
            <a:headEnd/>
            <a:tailEnd/>
          </a:ln>
        </p:spPr>
      </p:pic>
      <p:pic>
        <p:nvPicPr>
          <p:cNvPr id="30726" name="Picture 4"/>
          <p:cNvPicPr>
            <a:picLocks noChangeAspect="1" noChangeArrowheads="1"/>
          </p:cNvPicPr>
          <p:nvPr/>
        </p:nvPicPr>
        <p:blipFill>
          <a:blip r:embed="rId5"/>
          <a:srcRect/>
          <a:stretch>
            <a:fillRect/>
          </a:stretch>
        </p:blipFill>
        <p:spPr bwMode="auto">
          <a:xfrm>
            <a:off x="6069013" y="2057400"/>
            <a:ext cx="2770187" cy="1450975"/>
          </a:xfrm>
          <a:prstGeom prst="rect">
            <a:avLst/>
          </a:prstGeom>
          <a:noFill/>
          <a:ln w="9525">
            <a:noFill/>
            <a:miter lim="800000"/>
            <a:headEnd/>
            <a:tailEnd/>
          </a:ln>
        </p:spPr>
      </p:pic>
      <p:grpSp>
        <p:nvGrpSpPr>
          <p:cNvPr id="2" name="Group 1"/>
          <p:cNvGrpSpPr>
            <a:grpSpLocks/>
          </p:cNvGrpSpPr>
          <p:nvPr/>
        </p:nvGrpSpPr>
        <p:grpSpPr bwMode="auto">
          <a:xfrm>
            <a:off x="152400" y="3908425"/>
            <a:ext cx="8686800" cy="1849438"/>
            <a:chOff x="152400" y="3908930"/>
            <a:chExt cx="8686800" cy="1849647"/>
          </a:xfrm>
        </p:grpSpPr>
        <p:pic>
          <p:nvPicPr>
            <p:cNvPr id="30728" name="Picture 2"/>
            <p:cNvPicPr>
              <a:picLocks noChangeAspect="1" noChangeArrowheads="1"/>
            </p:cNvPicPr>
            <p:nvPr/>
          </p:nvPicPr>
          <p:blipFill>
            <a:blip r:embed="rId6"/>
            <a:srcRect/>
            <a:stretch>
              <a:fillRect/>
            </a:stretch>
          </p:blipFill>
          <p:spPr bwMode="auto">
            <a:xfrm>
              <a:off x="6069013" y="3908930"/>
              <a:ext cx="2770187" cy="1849647"/>
            </a:xfrm>
            <a:prstGeom prst="rect">
              <a:avLst/>
            </a:prstGeom>
            <a:noFill/>
            <a:ln w="9525">
              <a:noFill/>
              <a:miter lim="800000"/>
              <a:headEnd/>
              <a:tailEnd/>
            </a:ln>
          </p:spPr>
        </p:pic>
        <p:pic>
          <p:nvPicPr>
            <p:cNvPr id="30729" name="Picture 3"/>
            <p:cNvPicPr>
              <a:picLocks noChangeAspect="1" noChangeArrowheads="1"/>
            </p:cNvPicPr>
            <p:nvPr/>
          </p:nvPicPr>
          <p:blipFill>
            <a:blip r:embed="rId7"/>
            <a:srcRect/>
            <a:stretch>
              <a:fillRect/>
            </a:stretch>
          </p:blipFill>
          <p:spPr bwMode="auto">
            <a:xfrm>
              <a:off x="152400" y="4114801"/>
              <a:ext cx="2362200" cy="15240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p:nvPr>
        </p:nvSpPr>
        <p:spPr>
          <a:xfrm>
            <a:off x="457200" y="0"/>
            <a:ext cx="8229600" cy="1143000"/>
          </a:xfrm>
        </p:spPr>
        <p:txBody>
          <a:bodyPr/>
          <a:lstStyle/>
          <a:p>
            <a:r>
              <a:rPr lang="en-US" smtClean="0"/>
              <a:t>Fathers of Electricity in America</a:t>
            </a:r>
          </a:p>
        </p:txBody>
      </p:sp>
      <p:pic>
        <p:nvPicPr>
          <p:cNvPr id="36876" name="Picture 12" descr="Samuel Insull, 1920"/>
          <p:cNvPicPr>
            <a:picLocks noChangeAspect="1" noChangeArrowheads="1"/>
          </p:cNvPicPr>
          <p:nvPr>
            <p:ph sz="half" idx="1"/>
          </p:nvPr>
        </p:nvPicPr>
        <p:blipFill>
          <a:blip r:embed="rId2"/>
          <a:srcRect/>
          <a:stretch>
            <a:fillRect/>
          </a:stretch>
        </p:blipFill>
        <p:spPr>
          <a:xfrm>
            <a:off x="1182688" y="4343400"/>
            <a:ext cx="1712912" cy="2133600"/>
          </a:xfrm>
        </p:spPr>
      </p:pic>
      <p:pic>
        <p:nvPicPr>
          <p:cNvPr id="36879" name="Picture 15" descr="Portrait of George W. Norris.jpg"/>
          <p:cNvPicPr>
            <a:picLocks noChangeAspect="1" noChangeArrowheads="1"/>
          </p:cNvPicPr>
          <p:nvPr>
            <p:ph sz="quarter" idx="2"/>
          </p:nvPr>
        </p:nvPicPr>
        <p:blipFill>
          <a:blip r:embed="rId3"/>
          <a:srcRect/>
          <a:stretch>
            <a:fillRect/>
          </a:stretch>
        </p:blipFill>
        <p:spPr>
          <a:xfrm>
            <a:off x="4114800" y="4267200"/>
            <a:ext cx="1590675" cy="2185988"/>
          </a:xfrm>
        </p:spPr>
      </p:pic>
      <p:pic>
        <p:nvPicPr>
          <p:cNvPr id="36867" name="Picture 3" descr="steinmetz"/>
          <p:cNvPicPr>
            <a:picLocks noChangeAspect="1" noChangeArrowheads="1"/>
          </p:cNvPicPr>
          <p:nvPr/>
        </p:nvPicPr>
        <p:blipFill>
          <a:blip r:embed="rId4"/>
          <a:srcRect/>
          <a:stretch>
            <a:fillRect/>
          </a:stretch>
        </p:blipFill>
        <p:spPr bwMode="auto">
          <a:xfrm>
            <a:off x="1295400" y="1143000"/>
            <a:ext cx="1676400" cy="2514600"/>
          </a:xfrm>
          <a:prstGeom prst="rect">
            <a:avLst/>
          </a:prstGeom>
          <a:noFill/>
        </p:spPr>
      </p:pic>
      <p:pic>
        <p:nvPicPr>
          <p:cNvPr id="36869" name="Picture 5" descr="edfav"/>
          <p:cNvPicPr>
            <a:picLocks noChangeAspect="1" noChangeArrowheads="1"/>
          </p:cNvPicPr>
          <p:nvPr/>
        </p:nvPicPr>
        <p:blipFill>
          <a:blip r:embed="rId5"/>
          <a:srcRect/>
          <a:stretch>
            <a:fillRect/>
          </a:stretch>
        </p:blipFill>
        <p:spPr bwMode="auto">
          <a:xfrm>
            <a:off x="4038600" y="1143000"/>
            <a:ext cx="1754188" cy="2438400"/>
          </a:xfrm>
          <a:prstGeom prst="rect">
            <a:avLst/>
          </a:prstGeom>
          <a:noFill/>
        </p:spPr>
      </p:pic>
      <p:pic>
        <p:nvPicPr>
          <p:cNvPr id="36872" name="Picture 8" descr="tesla"/>
          <p:cNvPicPr>
            <a:picLocks noChangeAspect="1" noChangeArrowheads="1"/>
          </p:cNvPicPr>
          <p:nvPr/>
        </p:nvPicPr>
        <p:blipFill>
          <a:blip r:embed="rId6"/>
          <a:srcRect/>
          <a:stretch>
            <a:fillRect/>
          </a:stretch>
        </p:blipFill>
        <p:spPr bwMode="auto">
          <a:xfrm>
            <a:off x="6781800" y="1143000"/>
            <a:ext cx="1436688" cy="2438400"/>
          </a:xfrm>
          <a:prstGeom prst="rect">
            <a:avLst/>
          </a:prstGeom>
          <a:noFill/>
        </p:spPr>
      </p:pic>
      <p:pic>
        <p:nvPicPr>
          <p:cNvPr id="36881" name="Picture 17"/>
          <p:cNvPicPr>
            <a:picLocks noChangeAspect="1" noChangeArrowheads="1"/>
          </p:cNvPicPr>
          <p:nvPr>
            <p:ph sz="quarter" idx="3"/>
          </p:nvPr>
        </p:nvPicPr>
        <p:blipFill>
          <a:blip r:embed="rId7"/>
          <a:srcRect/>
          <a:stretch>
            <a:fillRect/>
          </a:stretch>
        </p:blipFill>
        <p:spPr>
          <a:xfrm>
            <a:off x="6629400" y="4114800"/>
            <a:ext cx="1858963" cy="2171700"/>
          </a:xfrm>
          <a:noFill/>
          <a:ln/>
        </p:spPr>
      </p:pic>
      <p:sp>
        <p:nvSpPr>
          <p:cNvPr id="36883" name="Text Box 19"/>
          <p:cNvSpPr txBox="1">
            <a:spLocks noChangeArrowheads="1"/>
          </p:cNvSpPr>
          <p:nvPr/>
        </p:nvSpPr>
        <p:spPr bwMode="auto">
          <a:xfrm>
            <a:off x="228600" y="3657600"/>
            <a:ext cx="8686800" cy="366713"/>
          </a:xfrm>
          <a:prstGeom prst="rect">
            <a:avLst/>
          </a:prstGeom>
          <a:noFill/>
          <a:ln w="9525">
            <a:noFill/>
            <a:miter lim="800000"/>
            <a:headEnd/>
            <a:tailEnd/>
          </a:ln>
          <a:effectLst/>
        </p:spPr>
        <p:txBody>
          <a:bodyPr>
            <a:spAutoFit/>
          </a:bodyPr>
          <a:lstStyle/>
          <a:p>
            <a:pPr>
              <a:spcBef>
                <a:spcPct val="50000"/>
              </a:spcBef>
            </a:pPr>
            <a:r>
              <a:rPr lang="en-US"/>
              <a:t>                     Steinmetz                             Edison                                Tesla</a:t>
            </a:r>
          </a:p>
        </p:txBody>
      </p:sp>
      <p:sp>
        <p:nvSpPr>
          <p:cNvPr id="36884" name="Text Box 20"/>
          <p:cNvSpPr txBox="1">
            <a:spLocks noChangeArrowheads="1"/>
          </p:cNvSpPr>
          <p:nvPr/>
        </p:nvSpPr>
        <p:spPr bwMode="auto">
          <a:xfrm>
            <a:off x="304800" y="6491288"/>
            <a:ext cx="8610600" cy="366712"/>
          </a:xfrm>
          <a:prstGeom prst="rect">
            <a:avLst/>
          </a:prstGeom>
          <a:noFill/>
          <a:ln w="9525">
            <a:noFill/>
            <a:miter lim="800000"/>
            <a:headEnd/>
            <a:tailEnd/>
          </a:ln>
          <a:effectLst/>
        </p:spPr>
        <p:txBody>
          <a:bodyPr>
            <a:spAutoFit/>
          </a:bodyPr>
          <a:lstStyle/>
          <a:p>
            <a:pPr>
              <a:spcBef>
                <a:spcPct val="50000"/>
              </a:spcBef>
            </a:pPr>
            <a:r>
              <a:rPr lang="en-US"/>
              <a:t>              Samuel Insull                        George Norris                  Chauncey Starr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83"/>
                                        </p:tgtEl>
                                        <p:attrNameLst>
                                          <p:attrName>style.visibility</p:attrName>
                                        </p:attrNameLst>
                                      </p:cBhvr>
                                      <p:to>
                                        <p:strVal val="visible"/>
                                      </p:to>
                                    </p:set>
                                    <p:anim calcmode="lin" valueType="num">
                                      <p:cBhvr additive="base">
                                        <p:cTn id="7" dur="500" fill="hold"/>
                                        <p:tgtEl>
                                          <p:spTgt spid="36883"/>
                                        </p:tgtEl>
                                        <p:attrNameLst>
                                          <p:attrName>ppt_x</p:attrName>
                                        </p:attrNameLst>
                                      </p:cBhvr>
                                      <p:tavLst>
                                        <p:tav tm="0">
                                          <p:val>
                                            <p:strVal val="0-#ppt_w/2"/>
                                          </p:val>
                                        </p:tav>
                                        <p:tav tm="100000">
                                          <p:val>
                                            <p:strVal val="#ppt_x"/>
                                          </p:val>
                                        </p:tav>
                                      </p:tavLst>
                                    </p:anim>
                                    <p:anim calcmode="lin" valueType="num">
                                      <p:cBhvr additive="base">
                                        <p:cTn id="8" dur="500" fill="hold"/>
                                        <p:tgtEl>
                                          <p:spTgt spid="3688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884"/>
                                        </p:tgtEl>
                                        <p:attrNameLst>
                                          <p:attrName>style.visibility</p:attrName>
                                        </p:attrNameLst>
                                      </p:cBhvr>
                                      <p:to>
                                        <p:strVal val="visible"/>
                                      </p:to>
                                    </p:set>
                                    <p:anim calcmode="lin" valueType="num">
                                      <p:cBhvr additive="base">
                                        <p:cTn id="13" dur="500" fill="hold"/>
                                        <p:tgtEl>
                                          <p:spTgt spid="36884"/>
                                        </p:tgtEl>
                                        <p:attrNameLst>
                                          <p:attrName>ppt_x</p:attrName>
                                        </p:attrNameLst>
                                      </p:cBhvr>
                                      <p:tavLst>
                                        <p:tav tm="0">
                                          <p:val>
                                            <p:strVal val="#ppt_x"/>
                                          </p:val>
                                        </p:tav>
                                        <p:tav tm="100000">
                                          <p:val>
                                            <p:strVal val="#ppt_x"/>
                                          </p:val>
                                        </p:tav>
                                      </p:tavLst>
                                    </p:anim>
                                    <p:anim calcmode="lin" valueType="num">
                                      <p:cBhvr additive="base">
                                        <p:cTn id="14" dur="500" fill="hold"/>
                                        <p:tgtEl>
                                          <p:spTgt spid="368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83" grpId="0"/>
      <p:bldP spid="3688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rtlCol="0">
            <a:normAutofit fontScale="90000"/>
          </a:bodyPr>
          <a:lstStyle/>
          <a:p>
            <a:pPr eaLnBrk="1" fontAlgn="auto" hangingPunct="1">
              <a:spcAft>
                <a:spcPts val="0"/>
              </a:spcAft>
              <a:defRPr/>
            </a:pPr>
            <a:r>
              <a:rPr lang="en-US" dirty="0" smtClean="0">
                <a:latin typeface="Comic Sans MS" panose="030F0702030302020204" pitchFamily="66" charset="0"/>
              </a:rPr>
              <a:t>“Ancient History”</a:t>
            </a:r>
            <a:br>
              <a:rPr lang="en-US" dirty="0" smtClean="0">
                <a:latin typeface="Comic Sans MS" panose="030F0702030302020204" pitchFamily="66" charset="0"/>
              </a:rPr>
            </a:br>
            <a:r>
              <a:rPr lang="en-US" sz="2200" i="1" dirty="0" smtClean="0">
                <a:solidFill>
                  <a:schemeClr val="accent2">
                    <a:lumMod val="75000"/>
                  </a:schemeClr>
                </a:solidFill>
                <a:latin typeface="Comic Sans MS" panose="030F0702030302020204" pitchFamily="66" charset="0"/>
              </a:rPr>
              <a:t>“Those who cannot remember the past </a:t>
            </a:r>
            <a:br>
              <a:rPr lang="en-US" sz="2200" i="1" dirty="0" smtClean="0">
                <a:solidFill>
                  <a:schemeClr val="accent2">
                    <a:lumMod val="75000"/>
                  </a:schemeClr>
                </a:solidFill>
                <a:latin typeface="Comic Sans MS" panose="030F0702030302020204" pitchFamily="66" charset="0"/>
              </a:rPr>
            </a:br>
            <a:r>
              <a:rPr lang="en-US" sz="2200" i="1" dirty="0" smtClean="0">
                <a:solidFill>
                  <a:schemeClr val="accent2">
                    <a:lumMod val="75000"/>
                  </a:schemeClr>
                </a:solidFill>
                <a:latin typeface="Comic Sans MS" panose="030F0702030302020204" pitchFamily="66" charset="0"/>
              </a:rPr>
              <a:t>are condemned to repeat it”</a:t>
            </a:r>
            <a:br>
              <a:rPr lang="en-US" sz="2200" i="1" dirty="0" smtClean="0">
                <a:solidFill>
                  <a:schemeClr val="accent2">
                    <a:lumMod val="75000"/>
                  </a:schemeClr>
                </a:solidFill>
                <a:latin typeface="Comic Sans MS" panose="030F0702030302020204" pitchFamily="66" charset="0"/>
              </a:rPr>
            </a:br>
            <a:r>
              <a:rPr lang="en-US" sz="2200" i="1" dirty="0" smtClean="0">
                <a:solidFill>
                  <a:schemeClr val="accent2">
                    <a:lumMod val="75000"/>
                  </a:schemeClr>
                </a:solidFill>
                <a:latin typeface="Comic Sans MS" panose="030F0702030302020204" pitchFamily="66" charset="0"/>
              </a:rPr>
              <a:t>George Santayana</a:t>
            </a:r>
            <a:endParaRPr lang="en-US" dirty="0">
              <a:solidFill>
                <a:schemeClr val="accent2">
                  <a:lumMod val="75000"/>
                </a:schemeClr>
              </a:solidFill>
              <a:latin typeface="Comic Sans MS" panose="030F0702030302020204" pitchFamily="66" charset="0"/>
            </a:endParaRPr>
          </a:p>
        </p:txBody>
      </p:sp>
      <p:sp>
        <p:nvSpPr>
          <p:cNvPr id="3" name="Content Placeholder 2"/>
          <p:cNvSpPr>
            <a:spLocks noGrp="1"/>
          </p:cNvSpPr>
          <p:nvPr>
            <p:ph idx="1"/>
          </p:nvPr>
        </p:nvSpPr>
        <p:spPr>
          <a:xfrm>
            <a:off x="457200" y="1951038"/>
            <a:ext cx="8229600" cy="4525962"/>
          </a:xfrm>
        </p:spPr>
        <p:txBody>
          <a:bodyPr rtlCol="0">
            <a:normAutofit fontScale="55000" lnSpcReduction="20000"/>
          </a:bodyPr>
          <a:lstStyle/>
          <a:p>
            <a:pPr eaLnBrk="1" fontAlgn="auto" hangingPunct="1">
              <a:spcAft>
                <a:spcPts val="0"/>
              </a:spcAft>
              <a:buFont typeface="Arial" pitchFamily="34" charset="0"/>
              <a:buChar char="•"/>
              <a:defRPr/>
            </a:pPr>
            <a:r>
              <a:rPr lang="en-US" dirty="0" smtClean="0"/>
              <a:t>With the emergence of long distance telegraphic and electricity transmission throughout Europe and the US in the late 19</a:t>
            </a:r>
            <a:r>
              <a:rPr lang="en-US" baseline="30000" dirty="0" smtClean="0"/>
              <a:t>th</a:t>
            </a:r>
            <a:r>
              <a:rPr lang="en-US" dirty="0" smtClean="0"/>
              <a:t> century, Pirelli in 1901 began exploitation of its rubber vulcanization IP to produce cables to service the emerging market.</a:t>
            </a:r>
          </a:p>
          <a:p>
            <a:pPr eaLnBrk="1" fontAlgn="auto" hangingPunct="1">
              <a:spcAft>
                <a:spcPts val="0"/>
              </a:spcAft>
              <a:buFont typeface="Arial" pitchFamily="34" charset="0"/>
              <a:buChar char="•"/>
              <a:defRPr/>
            </a:pPr>
            <a:r>
              <a:rPr lang="en-US" dirty="0" smtClean="0"/>
              <a:t>Pirelli quickly came to dominate production and installation of electric power transmission cables in North America.</a:t>
            </a:r>
          </a:p>
          <a:p>
            <a:pPr eaLnBrk="1" fontAlgn="auto" hangingPunct="1">
              <a:spcAft>
                <a:spcPts val="0"/>
              </a:spcAft>
              <a:buFont typeface="Arial" pitchFamily="34" charset="0"/>
              <a:buChar char="•"/>
              <a:defRPr/>
            </a:pPr>
            <a:r>
              <a:rPr lang="en-US" dirty="0" smtClean="0"/>
              <a:t>In the 1980s, Pirelli entered the market for fiber optic cables, again deploying similar production technology used for power lines.</a:t>
            </a:r>
          </a:p>
          <a:p>
            <a:pPr eaLnBrk="1" fontAlgn="auto" hangingPunct="1">
              <a:spcAft>
                <a:spcPts val="0"/>
              </a:spcAft>
              <a:buFont typeface="Arial" pitchFamily="34" charset="0"/>
              <a:buChar char="•"/>
              <a:defRPr/>
            </a:pPr>
            <a:r>
              <a:rPr lang="en-US" dirty="0" smtClean="0"/>
              <a:t>Now it’s 1989.  Pirelli spots a new opportunity (similar to that provided by fiber optics in communication) for commercialization of HTSC for electricity, especially in the US where it has dominated transmission cable deployment by American electric utilities for the previous seven decades.</a:t>
            </a:r>
          </a:p>
          <a:p>
            <a:pPr eaLnBrk="1" fontAlgn="auto" hangingPunct="1">
              <a:spcAft>
                <a:spcPts val="0"/>
              </a:spcAft>
              <a:buFont typeface="Arial" pitchFamily="34" charset="0"/>
              <a:buChar char="•"/>
              <a:defRPr/>
            </a:pPr>
            <a:r>
              <a:rPr lang="en-US" dirty="0" smtClean="0"/>
              <a:t>Pirelli thus undertakes a collaboration with American Superconductor to develop Bi-2223 “OPIT” HTSC tapes as the conductor basis for a new generation of high-delivery cables.</a:t>
            </a:r>
          </a:p>
          <a:p>
            <a:pPr eaLnBrk="1" fontAlgn="auto" hangingPunct="1">
              <a:spcAft>
                <a:spcPts val="0"/>
              </a:spcAft>
              <a:buFont typeface="Arial" pitchFamily="34" charset="0"/>
              <a:buChar char="•"/>
              <a:defRPr/>
            </a:pPr>
            <a:r>
              <a:rPr lang="en-US" dirty="0" smtClean="0"/>
              <a:t>It is important to note that this collaboration was initially funded by Pirelli, with later partial support from DOE and EPRI (i.e., NOT totally government sponsored!)</a:t>
            </a:r>
          </a:p>
          <a:p>
            <a:pPr marL="0" indent="0" eaLnBrk="1" fontAlgn="auto" hangingPunct="1">
              <a:spcAft>
                <a:spcPts val="0"/>
              </a:spcAft>
              <a:buFont typeface="Arial" pitchFamily="34" charset="0"/>
              <a:buNone/>
              <a:defRPr/>
            </a:pPr>
            <a:r>
              <a:rPr lang="en-US" b="1" i="1" dirty="0" smtClean="0">
                <a:solidFill>
                  <a:schemeClr val="accent6">
                    <a:lumMod val="75000"/>
                  </a:schemeClr>
                </a:solidFill>
              </a:rPr>
              <a:t>...more...</a:t>
            </a:r>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r>
              <a:rPr lang="en-US" smtClean="0">
                <a:latin typeface="Comic Sans MS" pitchFamily="66" charset="0"/>
              </a:rPr>
              <a:t>...Continued...</a:t>
            </a:r>
          </a:p>
        </p:txBody>
      </p:sp>
      <p:sp>
        <p:nvSpPr>
          <p:cNvPr id="3" name="Content Placeholder 2"/>
          <p:cNvSpPr>
            <a:spLocks noGrp="1"/>
          </p:cNvSpPr>
          <p:nvPr>
            <p:ph idx="1"/>
          </p:nvPr>
        </p:nvSpPr>
        <p:spPr/>
        <p:txBody>
          <a:bodyPr rtlCol="0">
            <a:normAutofit fontScale="85000" lnSpcReduction="20000"/>
          </a:bodyPr>
          <a:lstStyle/>
          <a:p>
            <a:pPr eaLnBrk="1" fontAlgn="auto" hangingPunct="1">
              <a:spcAft>
                <a:spcPts val="0"/>
              </a:spcAft>
              <a:buFont typeface="Arial" pitchFamily="34" charset="0"/>
              <a:buChar char="•"/>
              <a:defRPr/>
            </a:pPr>
            <a:r>
              <a:rPr lang="en-US" dirty="0" smtClean="0"/>
              <a:t>Pirelli’s vision:  A market possibly exists for a “retrofit/replacement” HTSC transmission/distribution cable with the following idealized parameters:</a:t>
            </a:r>
          </a:p>
          <a:p>
            <a:pPr lvl="1" eaLnBrk="1" fontAlgn="auto" hangingPunct="1">
              <a:spcAft>
                <a:spcPts val="0"/>
              </a:spcAft>
              <a:buFont typeface="Arial" pitchFamily="34" charset="0"/>
              <a:buChar char="–"/>
              <a:defRPr/>
            </a:pPr>
            <a:r>
              <a:rPr lang="en-US" dirty="0" smtClean="0"/>
              <a:t>20-120 kV with the same form factor as conventional</a:t>
            </a:r>
          </a:p>
          <a:p>
            <a:pPr lvl="1" eaLnBrk="1" fontAlgn="auto" hangingPunct="1">
              <a:spcAft>
                <a:spcPts val="0"/>
              </a:spcAft>
              <a:buFont typeface="Arial" pitchFamily="34" charset="0"/>
              <a:buChar char="–"/>
              <a:defRPr/>
            </a:pPr>
            <a:r>
              <a:rPr lang="en-US" dirty="0" smtClean="0"/>
              <a:t>3 kA capacity (3x that of 1 kA conventional)</a:t>
            </a:r>
          </a:p>
          <a:p>
            <a:pPr lvl="1" eaLnBrk="1" fontAlgn="auto" hangingPunct="1">
              <a:spcAft>
                <a:spcPts val="0"/>
              </a:spcAft>
              <a:buFont typeface="Arial" pitchFamily="34" charset="0"/>
              <a:buChar char="–"/>
              <a:defRPr/>
            </a:pPr>
            <a:r>
              <a:rPr lang="en-US" dirty="0" smtClean="0"/>
              <a:t>2x cost of conventional</a:t>
            </a:r>
          </a:p>
          <a:p>
            <a:pPr eaLnBrk="1" fontAlgn="auto" hangingPunct="1">
              <a:spcAft>
                <a:spcPts val="0"/>
              </a:spcAft>
              <a:buFont typeface="Arial" pitchFamily="34" charset="0"/>
              <a:buChar char="•"/>
              <a:defRPr/>
            </a:pPr>
            <a:r>
              <a:rPr lang="en-US" dirty="0" smtClean="0"/>
              <a:t>By mid-1993, a 50-m “warm temperature dielectric” prototype “mock up” cable and terminations, satisfying the above I/V characteristics was built using AMSC “Gen I” wire, partially funded by EPRI, and successfully tested  at Pirelli’s South Carolina facility.</a:t>
            </a:r>
          </a:p>
          <a:p>
            <a:pPr eaLnBrk="1" fontAlgn="auto" hangingPunct="1">
              <a:spcAft>
                <a:spcPts val="0"/>
              </a:spcAft>
              <a:buFont typeface="Arial" pitchFamily="34" charset="0"/>
              <a:buChar char="•"/>
              <a:defRPr/>
            </a:pPr>
            <a:r>
              <a:rPr lang="en-US" dirty="0" smtClean="0"/>
              <a:t>Now, a few pictures...</a:t>
            </a:r>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457200" y="0"/>
            <a:ext cx="8229600" cy="1143000"/>
          </a:xfrm>
        </p:spPr>
        <p:txBody>
          <a:bodyPr/>
          <a:lstStyle/>
          <a:p>
            <a:pPr eaLnBrk="1" hangingPunct="1"/>
            <a:r>
              <a:rPr lang="en-US" smtClean="0">
                <a:latin typeface="Comic Sans MS" pitchFamily="66" charset="0"/>
              </a:rPr>
              <a:t>“South Carolina” Photo Album</a:t>
            </a:r>
          </a:p>
        </p:txBody>
      </p:sp>
      <p:pic>
        <p:nvPicPr>
          <p:cNvPr id="17410" name="Picture 2"/>
          <p:cNvPicPr>
            <a:picLocks noChangeAspect="1" noChangeArrowheads="1"/>
          </p:cNvPicPr>
          <p:nvPr/>
        </p:nvPicPr>
        <p:blipFill>
          <a:blip r:embed="rId2"/>
          <a:srcRect/>
          <a:stretch>
            <a:fillRect/>
          </a:stretch>
        </p:blipFill>
        <p:spPr bwMode="auto">
          <a:xfrm>
            <a:off x="228600" y="1201738"/>
            <a:ext cx="3238500" cy="2608262"/>
          </a:xfrm>
          <a:prstGeom prst="rect">
            <a:avLst/>
          </a:prstGeom>
          <a:noFill/>
          <a:ln w="9525">
            <a:noFill/>
            <a:miter lim="800000"/>
            <a:headEnd/>
            <a:tailEnd/>
          </a:ln>
        </p:spPr>
      </p:pic>
      <p:pic>
        <p:nvPicPr>
          <p:cNvPr id="17411" name="Picture 3"/>
          <p:cNvPicPr>
            <a:picLocks noChangeAspect="1" noChangeArrowheads="1"/>
          </p:cNvPicPr>
          <p:nvPr/>
        </p:nvPicPr>
        <p:blipFill>
          <a:blip r:embed="rId3"/>
          <a:srcRect/>
          <a:stretch>
            <a:fillRect/>
          </a:stretch>
        </p:blipFill>
        <p:spPr bwMode="auto">
          <a:xfrm>
            <a:off x="4419600" y="1447800"/>
            <a:ext cx="3138488" cy="2106613"/>
          </a:xfrm>
          <a:prstGeom prst="rect">
            <a:avLst/>
          </a:prstGeom>
          <a:noFill/>
          <a:ln w="9525">
            <a:noFill/>
            <a:miter lim="800000"/>
            <a:headEnd/>
            <a:tailEnd/>
          </a:ln>
        </p:spPr>
      </p:pic>
      <p:pic>
        <p:nvPicPr>
          <p:cNvPr id="17412" name="Picture 4"/>
          <p:cNvPicPr>
            <a:picLocks noChangeAspect="1" noChangeArrowheads="1"/>
          </p:cNvPicPr>
          <p:nvPr/>
        </p:nvPicPr>
        <p:blipFill>
          <a:blip r:embed="rId4"/>
          <a:srcRect/>
          <a:stretch>
            <a:fillRect/>
          </a:stretch>
        </p:blipFill>
        <p:spPr bwMode="auto">
          <a:xfrm>
            <a:off x="381000" y="4129088"/>
            <a:ext cx="3395663" cy="2119312"/>
          </a:xfrm>
          <a:prstGeom prst="rect">
            <a:avLst/>
          </a:prstGeom>
          <a:noFill/>
          <a:ln w="9525">
            <a:noFill/>
            <a:miter lim="800000"/>
            <a:headEnd/>
            <a:tailEnd/>
          </a:ln>
        </p:spPr>
      </p:pic>
      <p:pic>
        <p:nvPicPr>
          <p:cNvPr id="17413" name="Picture 5"/>
          <p:cNvPicPr>
            <a:picLocks noChangeAspect="1" noChangeArrowheads="1"/>
          </p:cNvPicPr>
          <p:nvPr/>
        </p:nvPicPr>
        <p:blipFill>
          <a:blip r:embed="rId5"/>
          <a:srcRect/>
          <a:stretch>
            <a:fillRect/>
          </a:stretch>
        </p:blipFill>
        <p:spPr bwMode="auto">
          <a:xfrm>
            <a:off x="3962400" y="3810000"/>
            <a:ext cx="4933950" cy="3038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2"/>
          <a:srcRect/>
          <a:stretch>
            <a:fillRect/>
          </a:stretch>
        </p:blipFill>
        <p:spPr bwMode="auto">
          <a:xfrm>
            <a:off x="1566863" y="228600"/>
            <a:ext cx="6010275" cy="1419225"/>
          </a:xfrm>
          <a:prstGeom prst="rect">
            <a:avLst/>
          </a:prstGeom>
          <a:noFill/>
          <a:ln w="9525">
            <a:noFill/>
            <a:miter lim="800000"/>
            <a:headEnd/>
            <a:tailEnd/>
          </a:ln>
        </p:spPr>
      </p:pic>
      <p:pic>
        <p:nvPicPr>
          <p:cNvPr id="18434" name="Picture 3"/>
          <p:cNvPicPr>
            <a:picLocks noChangeAspect="1" noChangeArrowheads="1"/>
          </p:cNvPicPr>
          <p:nvPr/>
        </p:nvPicPr>
        <p:blipFill>
          <a:blip r:embed="rId3"/>
          <a:srcRect/>
          <a:stretch>
            <a:fillRect/>
          </a:stretch>
        </p:blipFill>
        <p:spPr bwMode="auto">
          <a:xfrm>
            <a:off x="381000" y="1724025"/>
            <a:ext cx="2181225" cy="3409950"/>
          </a:xfrm>
          <a:prstGeom prst="rect">
            <a:avLst/>
          </a:prstGeom>
          <a:noFill/>
          <a:ln w="9525">
            <a:noFill/>
            <a:miter lim="800000"/>
            <a:headEnd/>
            <a:tailEnd/>
          </a:ln>
        </p:spPr>
      </p:pic>
      <p:pic>
        <p:nvPicPr>
          <p:cNvPr id="18435" name="Picture 4"/>
          <p:cNvPicPr>
            <a:picLocks noChangeAspect="1" noChangeArrowheads="1"/>
          </p:cNvPicPr>
          <p:nvPr/>
        </p:nvPicPr>
        <p:blipFill>
          <a:blip r:embed="rId4"/>
          <a:srcRect/>
          <a:stretch>
            <a:fillRect/>
          </a:stretch>
        </p:blipFill>
        <p:spPr bwMode="auto">
          <a:xfrm>
            <a:off x="3228975" y="1752600"/>
            <a:ext cx="5000625" cy="302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457200" y="0"/>
            <a:ext cx="8229600" cy="1143000"/>
          </a:xfrm>
        </p:spPr>
        <p:txBody>
          <a:bodyPr/>
          <a:lstStyle/>
          <a:p>
            <a:pPr eaLnBrk="1" hangingPunct="1"/>
            <a:r>
              <a:rPr lang="en-US" smtClean="0"/>
              <a:t>“Middle Ages”</a:t>
            </a:r>
          </a:p>
        </p:txBody>
      </p:sp>
      <p:sp>
        <p:nvSpPr>
          <p:cNvPr id="3" name="Content Placeholder 2"/>
          <p:cNvSpPr>
            <a:spLocks noGrp="1"/>
          </p:cNvSpPr>
          <p:nvPr>
            <p:ph idx="1"/>
          </p:nvPr>
        </p:nvSpPr>
        <p:spPr>
          <a:xfrm>
            <a:off x="457200" y="1828800"/>
            <a:ext cx="8229600" cy="5029200"/>
          </a:xfrm>
        </p:spPr>
        <p:txBody>
          <a:bodyPr rtlCol="0">
            <a:normAutofit fontScale="55000" lnSpcReduction="20000"/>
          </a:bodyPr>
          <a:lstStyle/>
          <a:p>
            <a:pPr eaLnBrk="1" fontAlgn="auto" hangingPunct="1">
              <a:spcAft>
                <a:spcPts val="0"/>
              </a:spcAft>
              <a:buFont typeface="Arial" pitchFamily="34" charset="0"/>
              <a:buChar char="•"/>
              <a:defRPr/>
            </a:pPr>
            <a:r>
              <a:rPr lang="en-US" dirty="0" smtClean="0"/>
              <a:t>It’s now 1998.  EPRI joins with Pirelli, AMSC, DOE, and </a:t>
            </a:r>
            <a:r>
              <a:rPr lang="en-US" dirty="0" err="1" smtClean="0"/>
              <a:t>Lotepro</a:t>
            </a:r>
            <a:r>
              <a:rPr lang="en-US" dirty="0" smtClean="0"/>
              <a:t> to propose an in-field demonstration of the WTD cable concept with investor-owned utility, Detroit-Edison (DECO, now DTE).</a:t>
            </a:r>
          </a:p>
          <a:p>
            <a:pPr eaLnBrk="1" fontAlgn="auto" hangingPunct="1">
              <a:spcAft>
                <a:spcPts val="0"/>
              </a:spcAft>
              <a:buFont typeface="Arial" pitchFamily="34" charset="0"/>
              <a:buChar char="•"/>
              <a:defRPr/>
            </a:pPr>
            <a:r>
              <a:rPr lang="en-US" dirty="0" smtClean="0"/>
              <a:t>Why DTE?</a:t>
            </a:r>
          </a:p>
          <a:p>
            <a:pPr lvl="1" eaLnBrk="1" fontAlgn="auto" hangingPunct="1">
              <a:spcAft>
                <a:spcPts val="0"/>
              </a:spcAft>
              <a:buFont typeface="Arial" pitchFamily="34" charset="0"/>
              <a:buChar char="–"/>
              <a:defRPr/>
            </a:pPr>
            <a:r>
              <a:rPr lang="en-US" dirty="0" smtClean="0"/>
              <a:t>During the decades following the 1960s, the economy and infrastructure in downtown Detroit declined rapidly.</a:t>
            </a:r>
          </a:p>
          <a:p>
            <a:pPr lvl="1" eaLnBrk="1" fontAlgn="auto" hangingPunct="1">
              <a:spcAft>
                <a:spcPts val="0"/>
              </a:spcAft>
              <a:buFont typeface="Arial" pitchFamily="34" charset="0"/>
              <a:buChar char="–"/>
              <a:defRPr/>
            </a:pPr>
            <a:r>
              <a:rPr lang="en-US" dirty="0" smtClean="0"/>
              <a:t>However, with the advent of casino gambling in 1994 in neighboring Windsor, Ontario, it was anticipated that a new era of growth would occur in Detroit to service the tourist trade to follow that would pressure the aging urban electricity distribution network.</a:t>
            </a:r>
          </a:p>
          <a:p>
            <a:pPr lvl="1" eaLnBrk="1" fontAlgn="auto" hangingPunct="1">
              <a:spcAft>
                <a:spcPts val="0"/>
              </a:spcAft>
              <a:buFont typeface="Arial" pitchFamily="34" charset="0"/>
              <a:buChar char="–"/>
              <a:defRPr/>
            </a:pPr>
            <a:r>
              <a:rPr lang="en-US" dirty="0" smtClean="0"/>
              <a:t>DTE viewed the Pirelli WTD concept as a solution that could double or triple power delivery to mid-town Detroit within the existing underground duct facilities.</a:t>
            </a:r>
          </a:p>
          <a:p>
            <a:pPr lvl="1" eaLnBrk="1" fontAlgn="auto" hangingPunct="1">
              <a:spcAft>
                <a:spcPts val="0"/>
              </a:spcAft>
              <a:buFont typeface="Arial" pitchFamily="34" charset="0"/>
              <a:buChar char="–"/>
              <a:defRPr/>
            </a:pPr>
            <a:r>
              <a:rPr lang="en-US" dirty="0" smtClean="0"/>
              <a:t>DTE, established in 1908 and a founding member of EPRI, had a long established reputation as an early adopter of novel electric technologies.</a:t>
            </a:r>
          </a:p>
          <a:p>
            <a:pPr eaLnBrk="1" fontAlgn="auto" hangingPunct="1">
              <a:spcAft>
                <a:spcPts val="0"/>
              </a:spcAft>
              <a:buFont typeface="Arial" pitchFamily="34" charset="0"/>
              <a:buChar char="•"/>
              <a:defRPr/>
            </a:pPr>
            <a:r>
              <a:rPr lang="en-US" dirty="0" smtClean="0"/>
              <a:t>DTE’s </a:t>
            </a:r>
            <a:r>
              <a:rPr lang="en-US" dirty="0" err="1" smtClean="0"/>
              <a:t>Frisbie</a:t>
            </a:r>
            <a:r>
              <a:rPr lang="en-US" dirty="0" smtClean="0"/>
              <a:t> substation, one of the earliest distribution substations in the US (1930), on the eastern metropolitan border of Detroit, was chosen as the demonstration site by reason of its ease of access and existing support facilities.</a:t>
            </a:r>
          </a:p>
          <a:p>
            <a:pPr eaLnBrk="1" fontAlgn="auto" hangingPunct="1">
              <a:spcAft>
                <a:spcPts val="0"/>
              </a:spcAft>
              <a:buFont typeface="Arial" pitchFamily="34" charset="0"/>
              <a:buChar char="•"/>
              <a:defRPr/>
            </a:pPr>
            <a:r>
              <a:rPr lang="en-US" dirty="0" smtClean="0"/>
              <a:t>Installation of three cables, each approximately 120 meters long, and attendant cryogenic, splice joint and termination ancillary  requirement, was completed in late 2001. </a:t>
            </a:r>
          </a:p>
          <a:p>
            <a:pPr eaLnBrk="1" fontAlgn="auto" hangingPunct="1">
              <a:spcAft>
                <a:spcPts val="0"/>
              </a:spcAft>
              <a:buFont typeface="Arial" pitchFamily="34" charset="0"/>
              <a:buChar char="•"/>
              <a:defRPr/>
            </a:pPr>
            <a:r>
              <a:rPr lang="en-US" dirty="0" smtClean="0"/>
              <a:t>The intention was to operate each for 18 months, all the while monitoring performance, with subsequent removal and return to Pirelli to study any deterioration issues.</a:t>
            </a:r>
          </a:p>
          <a:p>
            <a:pPr lvl="1" eaLnBrk="1" fontAlgn="auto" hangingPunct="1">
              <a:spcAft>
                <a:spcPts val="0"/>
              </a:spcAft>
              <a:buFont typeface="Arial" pitchFamily="34" charset="0"/>
              <a:buChar char="–"/>
              <a:defRPr/>
            </a:pPr>
            <a:endParaRPr lang="en-US" dirty="0" smtClean="0"/>
          </a:p>
          <a:p>
            <a:pPr lvl="1" eaLnBrk="1" fontAlgn="auto" hangingPunct="1">
              <a:spcAft>
                <a:spcPts val="0"/>
              </a:spcAft>
              <a:buFont typeface="Arial" pitchFamily="34" charset="0"/>
              <a:buChar char="–"/>
              <a:defRPr/>
            </a:pPr>
            <a:endParaRPr lang="en-US" dirty="0"/>
          </a:p>
        </p:txBody>
      </p:sp>
      <p:pic>
        <p:nvPicPr>
          <p:cNvPr id="8194" name="Picture 2"/>
          <p:cNvPicPr>
            <a:picLocks noChangeAspect="1" noChangeArrowheads="1"/>
          </p:cNvPicPr>
          <p:nvPr/>
        </p:nvPicPr>
        <p:blipFill>
          <a:blip r:embed="rId2"/>
          <a:srcRect/>
          <a:stretch>
            <a:fillRect/>
          </a:stretch>
        </p:blipFill>
        <p:spPr bwMode="auto">
          <a:xfrm>
            <a:off x="2895600" y="838200"/>
            <a:ext cx="3200400" cy="844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6042</TotalTime>
  <Words>999</Words>
  <Application>Microsoft Office PowerPoint</Application>
  <PresentationFormat>On-screen Show (4:3)</PresentationFormat>
  <Paragraphs>88</Paragraphs>
  <Slides>19</Slides>
  <Notes>5</Notes>
  <HiddenSlides>0</HiddenSlides>
  <MMClips>0</MMClips>
  <ScaleCrop>false</ScaleCrop>
  <HeadingPairs>
    <vt:vector size="8" baseType="variant">
      <vt:variant>
        <vt:lpstr>Fonts Used</vt:lpstr>
      </vt:variant>
      <vt:variant>
        <vt:i4>7</vt:i4>
      </vt:variant>
      <vt:variant>
        <vt:lpstr>Design Template</vt:lpstr>
      </vt:variant>
      <vt:variant>
        <vt:i4>1</vt:i4>
      </vt:variant>
      <vt:variant>
        <vt:lpstr>Embedded OLE Servers</vt:lpstr>
      </vt:variant>
      <vt:variant>
        <vt:i4>1</vt:i4>
      </vt:variant>
      <vt:variant>
        <vt:lpstr>Slide Titles</vt:lpstr>
      </vt:variant>
      <vt:variant>
        <vt:i4>19</vt:i4>
      </vt:variant>
    </vt:vector>
  </HeadingPairs>
  <TitlesOfParts>
    <vt:vector size="28" baseType="lpstr">
      <vt:lpstr>Arial</vt:lpstr>
      <vt:lpstr>Calibri</vt:lpstr>
      <vt:lpstr>Comic Sans MS</vt:lpstr>
      <vt:lpstr>Academy Engraved LET</vt:lpstr>
      <vt:lpstr>SimSun</vt:lpstr>
      <vt:lpstr>Times New Roman</vt:lpstr>
      <vt:lpstr>Victorian LET</vt:lpstr>
      <vt:lpstr>Blank</vt:lpstr>
      <vt:lpstr>Photo Editor Photo</vt:lpstr>
      <vt:lpstr>Setup</vt:lpstr>
      <vt:lpstr>Slide 2</vt:lpstr>
      <vt:lpstr>Grandson of Two Proud Lands</vt:lpstr>
      <vt:lpstr>Fathers of Electricity in America</vt:lpstr>
      <vt:lpstr>“Ancient History” “Those who cannot remember the past  are condemned to repeat it” George Santayana</vt:lpstr>
      <vt:lpstr>...Continued...</vt:lpstr>
      <vt:lpstr>“South Carolina” Photo Album</vt:lpstr>
      <vt:lpstr>Slide 8</vt:lpstr>
      <vt:lpstr>“Middle Ages”</vt:lpstr>
      <vt:lpstr>“Milan-Frisbie” Photo Album</vt:lpstr>
      <vt:lpstr>Slide 11</vt:lpstr>
      <vt:lpstr>“The Dark Age”</vt:lpstr>
      <vt:lpstr>Slide 13</vt:lpstr>
      <vt:lpstr>“August, 2003 - A Brief Dawning”</vt:lpstr>
      <vt:lpstr>Why Did Pirelli “Park” HTSC Cable Development?</vt:lpstr>
      <vt:lpstr>Is There a Mass(ive) Market for HTSC Cables?</vt:lpstr>
      <vt:lpstr>Lessons Learned (at least in the US)</vt:lpstr>
      <vt:lpstr>“You can’t always get what you want…”</vt:lpstr>
      <vt:lpstr>“…you get what you need!”</vt:lpstr>
    </vt:vector>
  </TitlesOfParts>
  <Company>W2AGZ Technologies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Michael Grant</dc:creator>
  <cp:lastModifiedBy>pmpgrant</cp:lastModifiedBy>
  <cp:revision>69</cp:revision>
  <dcterms:created xsi:type="dcterms:W3CDTF">2015-08-15T22:22:44Z</dcterms:created>
  <dcterms:modified xsi:type="dcterms:W3CDTF">2015-09-01T12:18:49Z</dcterms:modified>
</cp:coreProperties>
</file>