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7" r:id="rId4"/>
    <p:sldId id="260" r:id="rId5"/>
    <p:sldId id="259" r:id="rId6"/>
    <p:sldId id="262" r:id="rId7"/>
    <p:sldId id="263" r:id="rId8"/>
    <p:sldId id="258" r:id="rId9"/>
    <p:sldId id="264" r:id="rId10"/>
    <p:sldId id="272" r:id="rId11"/>
    <p:sldId id="261" r:id="rId12"/>
    <p:sldId id="269" r:id="rId13"/>
    <p:sldId id="265" r:id="rId14"/>
    <p:sldId id="266" r:id="rId15"/>
    <p:sldId id="270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79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3183A-373E-4E39-9239-2CF7888585C8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50E8A-3658-4302-A28A-A7A7E306A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33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44C126-D943-4966-B5A8-24AF4716D31A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4414" y="8684381"/>
            <a:ext cx="2972098" cy="45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3" rIns="91403" bIns="45703" anchor="b"/>
          <a:lstStyle>
            <a:lvl1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4538" indent="-288925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8613" indent="-227013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5813" indent="-227013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3013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0213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7413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4613" indent="-227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99FE3FF0-3F1B-482C-B0A4-0A7FA273A411}" type="slidenum">
              <a:rPr lang="en-US" altLang="en-US" sz="1000">
                <a:latin typeface="Calibri" pitchFamily="34" charset="0"/>
              </a:rPr>
              <a:pPr algn="r"/>
              <a:t>5</a:t>
            </a:fld>
            <a:endParaRPr lang="en-US" altLang="en-US" sz="1000">
              <a:latin typeface="Calibri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67237" cy="3425825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03" tIns="45703" rIns="91403" bIns="45703"/>
          <a:lstStyle/>
          <a:p>
            <a:pPr>
              <a:spcBef>
                <a:spcPct val="0"/>
              </a:spcBef>
            </a:pPr>
            <a:endParaRPr lang="pl-PL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16B992-CB6E-4BEB-AC58-610423E0D2E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5800"/>
            <a:ext cx="45688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D15DA4-2A83-4EB7-9213-6D838A362F1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378560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811026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243491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675957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E854A8-DCAF-48AA-9BD5-C9CA5A037009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5214"/>
            <a:ext cx="5030391" cy="41123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Faraday    Henry    Maxwell   Thomson (Kelvin)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Edison  Tesla  Steinmetz </a:t>
            </a:r>
            <a:r>
              <a:rPr lang="en-US" altLang="en-US" dirty="0" err="1" smtClean="0"/>
              <a:t>Insull</a:t>
            </a:r>
            <a:r>
              <a:rPr lang="en-US" altLang="en-US" dirty="0" smtClean="0"/>
              <a:t> Starr</a:t>
            </a: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798BA9-99E4-4FF2-B0CD-A08390460F0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378560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811026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243491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675957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21747D-2C0A-411F-AE99-052F0AD7D1C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/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5800"/>
            <a:ext cx="45688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378560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811026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243491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675957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932A40-0A56-402A-9E50-2629A723DDF1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/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5800"/>
            <a:ext cx="45688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Condi</a:t>
            </a:r>
            <a:r>
              <a:rPr lang="en-US" altLang="en-US" baseline="0" dirty="0" smtClean="0"/>
              <a:t> Rice     Angela Merkel    </a:t>
            </a:r>
            <a:r>
              <a:rPr lang="en-US" altLang="en-US" baseline="0" dirty="0" err="1" smtClean="0"/>
              <a:t>Tzipi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Livni</a:t>
            </a:r>
            <a:r>
              <a:rPr lang="en-US" altLang="en-US" baseline="0" dirty="0" smtClean="0"/>
              <a:t>   Hillary Clinton</a:t>
            </a:r>
          </a:p>
          <a:p>
            <a:pPr>
              <a:spcBef>
                <a:spcPct val="0"/>
              </a:spcBef>
            </a:pPr>
            <a:r>
              <a:rPr lang="en-US" altLang="en-US" baseline="0" dirty="0" smtClean="0"/>
              <a:t>Margaret Thatcher   Golda Meir   Mary Grant     </a:t>
            </a:r>
            <a:r>
              <a:rPr lang="en-US" altLang="en-US" baseline="0" dirty="0" err="1" smtClean="0"/>
              <a:t>Lubna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Qasimi</a:t>
            </a:r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86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7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82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97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68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0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93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88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16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23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12F80-9D49-454A-9D84-D5F62365E5F7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3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10" Type="http://schemas.openxmlformats.org/officeDocument/2006/relationships/image" Target="../media/image34.pn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609600"/>
            <a:ext cx="495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Career Panel – Alternative Energies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2438400"/>
            <a:ext cx="82395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	</a:t>
            </a:r>
            <a:r>
              <a:rPr lang="en-US" b="1" dirty="0" smtClean="0"/>
              <a:t>Paul M. Grant, W2AGZ Technologies</a:t>
            </a:r>
          </a:p>
          <a:p>
            <a:endParaRPr lang="en-US" dirty="0" smtClean="0"/>
          </a:p>
          <a:p>
            <a:r>
              <a:rPr lang="en-US" dirty="0" smtClean="0"/>
              <a:t>Panel Discussion with local university physics students on career opportunities, based </a:t>
            </a:r>
          </a:p>
          <a:p>
            <a:r>
              <a:rPr lang="en-US" dirty="0" smtClean="0"/>
              <a:t>largely on personal career experience and 2014-15 APS Distinguished Lectureship</a:t>
            </a:r>
          </a:p>
          <a:p>
            <a:r>
              <a:rPr lang="en-US" dirty="0" smtClean="0"/>
              <a:t>Award on Industrial Physics.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75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Wind/Nuke Comparison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6591826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05200" y="5791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-5400000">
            <a:off x="-958334" y="347293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 Wind Capacity (GW)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6477000" y="4572000"/>
            <a:ext cx="2057400" cy="381000"/>
            <a:chOff x="6477000" y="4572000"/>
            <a:chExt cx="2057400" cy="3810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6477000" y="4953000"/>
              <a:ext cx="304800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467600" y="4572000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7030A0"/>
                  </a:solidFill>
                </a:rPr>
                <a:t>KK (8 GW)</a:t>
              </a:r>
              <a:endParaRPr lang="en-US" b="1" dirty="0">
                <a:solidFill>
                  <a:srgbClr val="7030A0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9" idx="1"/>
            </p:cNvCxnSpPr>
            <p:nvPr/>
          </p:nvCxnSpPr>
          <p:spPr>
            <a:xfrm flipH="1">
              <a:off x="6858000" y="4741277"/>
              <a:ext cx="609600" cy="211723"/>
            </a:xfrm>
            <a:prstGeom prst="straightConnector1">
              <a:avLst/>
            </a:prstGeom>
            <a:ln w="2222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6477000" y="1981200"/>
            <a:ext cx="2633132" cy="414754"/>
            <a:chOff x="6477000" y="1981200"/>
            <a:chExt cx="2633132" cy="414754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1981200"/>
              <a:ext cx="304800" cy="23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7281332" y="2057400"/>
              <a:ext cx="1828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B050"/>
                  </a:solidFill>
                </a:rPr>
                <a:t>US Nukes (100 GW)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 flipV="1">
              <a:off x="6858000" y="2005013"/>
              <a:ext cx="457200" cy="221664"/>
            </a:xfrm>
            <a:prstGeom prst="straightConnector1">
              <a:avLst/>
            </a:prstGeom>
            <a:ln w="2222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8582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050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0"/>
            <a:ext cx="68580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Fathers of Electric Power</a:t>
            </a:r>
          </a:p>
        </p:txBody>
      </p:sp>
      <p:pic>
        <p:nvPicPr>
          <p:cNvPr id="38915" name="Picture 2051" descr="steinmet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733800"/>
            <a:ext cx="1828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2053" descr="edfa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044950"/>
            <a:ext cx="15240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2054" descr="insu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14800"/>
            <a:ext cx="17700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2056" descr="tesl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377" y="3942268"/>
            <a:ext cx="1371600" cy="232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206" y="3929105"/>
            <a:ext cx="1693890" cy="2541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1"/>
            <a:ext cx="1716449" cy="222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017" y="1169754"/>
            <a:ext cx="1890383" cy="227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54100"/>
            <a:ext cx="17748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222514"/>
            <a:ext cx="188436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72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They Didn’t Teach Their Kids (Us)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992868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70C0"/>
                </a:solidFill>
              </a:rPr>
              <a:t>How to store lots of electrons for us to Recycle!</a:t>
            </a:r>
            <a:endParaRPr lang="en-US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40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 smtClean="0"/>
              <a:t>World Population:  1850 - 2100</a:t>
            </a:r>
          </a:p>
        </p:txBody>
      </p:sp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270000"/>
            <a:ext cx="8815388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28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229600" cy="838200"/>
          </a:xfrm>
        </p:spPr>
        <p:txBody>
          <a:bodyPr/>
          <a:lstStyle/>
          <a:p>
            <a:pPr algn="l"/>
            <a:r>
              <a:rPr lang="en-US" altLang="en-US" dirty="0" smtClean="0"/>
              <a:t>Enfranchisement of Women</a:t>
            </a:r>
          </a:p>
        </p:txBody>
      </p:sp>
      <p:pic>
        <p:nvPicPr>
          <p:cNvPr id="293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990600"/>
            <a:ext cx="20859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38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8" y="1219200"/>
            <a:ext cx="2405062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38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90600"/>
            <a:ext cx="210026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38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67200"/>
            <a:ext cx="2097088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389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71925"/>
            <a:ext cx="21431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389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4419600"/>
            <a:ext cx="24574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1143000"/>
            <a:ext cx="189388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235" y="3962400"/>
            <a:ext cx="1926570" cy="277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14800" y="76200"/>
            <a:ext cx="4953000" cy="954107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Oops!  </a:t>
            </a:r>
            <a:r>
              <a:rPr lang="en-US" sz="2800" b="1" dirty="0" err="1" smtClean="0">
                <a:solidFill>
                  <a:srgbClr val="00B050"/>
                </a:solidFill>
              </a:rPr>
              <a:t>Gotta</a:t>
            </a:r>
            <a:r>
              <a:rPr lang="en-US" sz="2800" b="1" dirty="0" smtClean="0">
                <a:solidFill>
                  <a:srgbClr val="00B050"/>
                </a:solidFill>
              </a:rPr>
              <a:t> be Politically Correct...Double-X Genotypes!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47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La </a:t>
            </a:r>
            <a:r>
              <a:rPr lang="en-US" sz="3200" dirty="0" err="1" smtClean="0"/>
              <a:t>Profa</a:t>
            </a:r>
            <a:r>
              <a:rPr lang="en-US" sz="3200" dirty="0" smtClean="0"/>
              <a:t>. Dra. Maria Eugenia Lopez-Morales de Grant</a:t>
            </a:r>
            <a:br>
              <a:rPr lang="en-US" sz="3200" dirty="0" smtClean="0"/>
            </a:br>
            <a:r>
              <a:rPr lang="en-US" sz="2400" i="1" dirty="0" smtClean="0"/>
              <a:t>Chemistry Dept., </a:t>
            </a:r>
            <a:r>
              <a:rPr lang="en-US" sz="2400" i="1" dirty="0" err="1" smtClean="0"/>
              <a:t>Ohlone</a:t>
            </a:r>
            <a:r>
              <a:rPr lang="en-US" sz="2400" i="1" dirty="0" smtClean="0"/>
              <a:t> College, Fremont, California</a:t>
            </a:r>
            <a:endParaRPr lang="en-US" sz="2400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27777"/>
            <a:ext cx="3352800" cy="415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58674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&gt; 50% Her Students -&gt; UC, CSU 4 Year Degrees, 3 MDs from UC Davis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6908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12-Year Old </a:t>
            </a:r>
            <a:r>
              <a:rPr lang="en-US" sz="3600" b="1" u="sng" dirty="0" smtClean="0"/>
              <a:t>Devin Grant’s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“ Big Data” Homework Assignment</a:t>
            </a:r>
            <a:endParaRPr lang="en-US" sz="3600" b="1" dirty="0"/>
          </a:p>
        </p:txBody>
      </p:sp>
      <p:pic>
        <p:nvPicPr>
          <p:cNvPr id="3" name="Picture 2" descr="E:\PMG-Personal Life\Grant Family Directory\The Family\Devin J Grant\Devin &amp; IBM C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3200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05200" y="1371600"/>
            <a:ext cx="56388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How many of </a:t>
            </a:r>
            <a:r>
              <a:rPr lang="en-US" sz="2800" dirty="0" err="1" smtClean="0">
                <a:solidFill>
                  <a:prstClr val="black"/>
                </a:solidFill>
              </a:rPr>
              <a:t>GrandPa’s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i="1" dirty="0" smtClean="0">
                <a:solidFill>
                  <a:prstClr val="black"/>
                </a:solidFill>
              </a:rPr>
              <a:t>really silly</a:t>
            </a:r>
            <a:r>
              <a:rPr lang="en-US" sz="2800" dirty="0" smtClean="0">
                <a:solidFill>
                  <a:prstClr val="black"/>
                </a:solidFill>
              </a:rPr>
              <a:t> 1953 IBM Punched Cards does it take...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...to fill up a 32 gig iPhone?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Well?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black"/>
                </a:solidFill>
              </a:rPr>
              <a:t>A stack about 30 miles high</a:t>
            </a:r>
            <a:r>
              <a:rPr lang="en-US" sz="2800" b="1" dirty="0" smtClean="0">
                <a:solidFill>
                  <a:prstClr val="black"/>
                </a:solidFill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prstClr val="black"/>
                </a:solidFill>
              </a:rPr>
              <a:t>&gt; 3000 miles in a 4 TB home cloud!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prstClr val="black"/>
                </a:solidFill>
              </a:rPr>
              <a:t>Wow!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* 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/>
              <a:t>That’s really </a:t>
            </a:r>
            <a:r>
              <a:rPr lang="en-US" sz="3200" b="1" dirty="0" smtClean="0"/>
              <a:t>“</a:t>
            </a:r>
            <a:r>
              <a:rPr lang="en-US" sz="3600" b="1" dirty="0" smtClean="0">
                <a:solidFill>
                  <a:srgbClr val="FF0000"/>
                </a:solidFill>
              </a:rPr>
              <a:t>Big Data</a:t>
            </a:r>
            <a:r>
              <a:rPr lang="en-US" sz="3200" b="1" dirty="0" smtClean="0">
                <a:solidFill>
                  <a:srgbClr val="FF0000"/>
                </a:solidFill>
              </a:rPr>
              <a:t>! </a:t>
            </a:r>
            <a:r>
              <a:rPr lang="en-US" sz="3200" b="1" dirty="0" smtClean="0"/>
              <a:t>”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61223" y="5105400"/>
            <a:ext cx="65303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</a:rPr>
              <a:t>So What’s Next?</a:t>
            </a:r>
          </a:p>
          <a:p>
            <a:pPr algn="ctr"/>
            <a:r>
              <a:rPr lang="en-US" sz="3200" b="1" dirty="0" smtClean="0">
                <a:solidFill>
                  <a:prstClr val="black"/>
                </a:solidFill>
              </a:rPr>
              <a:t>Putting Your 1’s &amp; 0’s in a Black Hole?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5824954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>
                <a:solidFill>
                  <a:srgbClr val="FF0000"/>
                </a:solidFill>
              </a:rPr>
              <a:t>*</a:t>
            </a:r>
            <a:r>
              <a:rPr lang="en-US" dirty="0" smtClean="0">
                <a:solidFill>
                  <a:srgbClr val="FF0000"/>
                </a:solidFill>
              </a:rPr>
              <a:t>Assumptions: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</a:rPr>
              <a:t>120 bytes/card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</a:rPr>
              <a:t>Thickness = 0.007 inches</a:t>
            </a:r>
            <a:endParaRPr lang="en-US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3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21"/>
          <p:cNvGrpSpPr>
            <a:grpSpLocks/>
          </p:cNvGrpSpPr>
          <p:nvPr/>
        </p:nvGrpSpPr>
        <p:grpSpPr bwMode="auto">
          <a:xfrm>
            <a:off x="304800" y="152400"/>
            <a:ext cx="8534400" cy="2171700"/>
            <a:chOff x="152400" y="112729"/>
            <a:chExt cx="8839200" cy="2439988"/>
          </a:xfrm>
        </p:grpSpPr>
        <p:grpSp>
          <p:nvGrpSpPr>
            <p:cNvPr id="53256" name="Group 4"/>
            <p:cNvGrpSpPr>
              <a:grpSpLocks/>
            </p:cNvGrpSpPr>
            <p:nvPr/>
          </p:nvGrpSpPr>
          <p:grpSpPr bwMode="auto">
            <a:xfrm>
              <a:off x="3048000" y="112729"/>
              <a:ext cx="3048000" cy="2438400"/>
              <a:chOff x="3124200" y="304800"/>
              <a:chExt cx="3048000" cy="2438400"/>
            </a:xfrm>
          </p:grpSpPr>
          <p:pic>
            <p:nvPicPr>
              <p:cNvPr id="53265" name="Picture 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914775" y="1600200"/>
                <a:ext cx="1419225" cy="1143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" name="Title 3"/>
              <p:cNvSpPr txBox="1">
                <a:spLocks/>
              </p:cNvSpPr>
              <p:nvPr/>
            </p:nvSpPr>
            <p:spPr bwMode="auto">
              <a:xfrm>
                <a:off x="3124030" y="304800"/>
                <a:ext cx="3048340" cy="1143299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2000" b="1" kern="0" dirty="0" smtClean="0">
                    <a:solidFill>
                      <a:srgbClr val="000000"/>
                    </a:solidFill>
                  </a:rPr>
                  <a:t>To </a:t>
                </a:r>
              </a:p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2000" b="1" kern="0" dirty="0" smtClean="0">
                    <a:solidFill>
                      <a:srgbClr val="000000"/>
                    </a:solidFill>
                  </a:rPr>
                  <a:t>Electric</a:t>
                </a:r>
                <a:br>
                  <a:rPr lang="en-US" altLang="en-US" sz="2000" b="1" kern="0" dirty="0" smtClean="0">
                    <a:solidFill>
                      <a:srgbClr val="000000"/>
                    </a:solidFill>
                  </a:rPr>
                </a:br>
                <a:r>
                  <a:rPr lang="en-US" altLang="en-US" sz="2000" b="1" kern="0" dirty="0" smtClean="0">
                    <a:solidFill>
                      <a:srgbClr val="000000"/>
                    </a:solidFill>
                  </a:rPr>
                  <a:t>Power Delivered</a:t>
                </a:r>
              </a:p>
            </p:txBody>
          </p:sp>
        </p:grpSp>
        <p:grpSp>
          <p:nvGrpSpPr>
            <p:cNvPr id="53257" name="Group 7"/>
            <p:cNvGrpSpPr>
              <a:grpSpLocks/>
            </p:cNvGrpSpPr>
            <p:nvPr/>
          </p:nvGrpSpPr>
          <p:grpSpPr bwMode="auto">
            <a:xfrm>
              <a:off x="152400" y="112729"/>
              <a:ext cx="2743200" cy="2439988"/>
              <a:chOff x="6324600" y="457200"/>
              <a:chExt cx="2743200" cy="2439988"/>
            </a:xfrm>
          </p:grpSpPr>
          <p:sp>
            <p:nvSpPr>
              <p:cNvPr id="9" name="Title 3"/>
              <p:cNvSpPr txBox="1">
                <a:spLocks/>
              </p:cNvSpPr>
              <p:nvPr/>
            </p:nvSpPr>
            <p:spPr bwMode="auto">
              <a:xfrm>
                <a:off x="6324600" y="457200"/>
                <a:ext cx="2742520" cy="1143299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2000" b="1" kern="0" dirty="0" smtClean="0">
                    <a:solidFill>
                      <a:srgbClr val="000000"/>
                    </a:solidFill>
                  </a:rPr>
                  <a:t>From </a:t>
                </a:r>
                <a:br>
                  <a:rPr lang="en-US" altLang="en-US" sz="2000" b="1" kern="0" dirty="0" smtClean="0">
                    <a:solidFill>
                      <a:srgbClr val="000000"/>
                    </a:solidFill>
                  </a:rPr>
                </a:br>
                <a:r>
                  <a:rPr lang="en-US" altLang="en-US" sz="2000" b="1" kern="0" dirty="0" smtClean="0">
                    <a:solidFill>
                      <a:srgbClr val="000000"/>
                    </a:solidFill>
                  </a:rPr>
                  <a:t>Electrons</a:t>
                </a:r>
                <a:br>
                  <a:rPr lang="en-US" altLang="en-US" sz="2000" b="1" kern="0" dirty="0" smtClean="0">
                    <a:solidFill>
                      <a:srgbClr val="000000"/>
                    </a:solidFill>
                  </a:rPr>
                </a:br>
                <a:r>
                  <a:rPr lang="en-US" altLang="en-US" sz="2000" b="1" kern="0" dirty="0" smtClean="0">
                    <a:solidFill>
                      <a:srgbClr val="000000"/>
                    </a:solidFill>
                  </a:rPr>
                  <a:t>Paired</a:t>
                </a:r>
              </a:p>
            </p:txBody>
          </p:sp>
          <p:pic>
            <p:nvPicPr>
              <p:cNvPr id="53264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915538" y="1752600"/>
                <a:ext cx="1524000" cy="1144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3258" name="Group 10"/>
            <p:cNvGrpSpPr>
              <a:grpSpLocks/>
            </p:cNvGrpSpPr>
            <p:nvPr/>
          </p:nvGrpSpPr>
          <p:grpSpPr bwMode="auto">
            <a:xfrm>
              <a:off x="6248400" y="112729"/>
              <a:ext cx="2743200" cy="2438400"/>
              <a:chOff x="6248400" y="304800"/>
              <a:chExt cx="2743200" cy="2438400"/>
            </a:xfrm>
          </p:grpSpPr>
          <p:grpSp>
            <p:nvGrpSpPr>
              <p:cNvPr id="53259" name="Group 2"/>
              <p:cNvGrpSpPr>
                <a:grpSpLocks/>
              </p:cNvGrpSpPr>
              <p:nvPr/>
            </p:nvGrpSpPr>
            <p:grpSpPr bwMode="auto">
              <a:xfrm>
                <a:off x="6248400" y="304800"/>
                <a:ext cx="2743200" cy="2438400"/>
                <a:chOff x="6324600" y="457200"/>
                <a:chExt cx="2743200" cy="2438400"/>
              </a:xfrm>
            </p:grpSpPr>
            <p:sp>
              <p:nvSpPr>
                <p:cNvPr id="14" name="Title 3"/>
                <p:cNvSpPr txBox="1">
                  <a:spLocks/>
                </p:cNvSpPr>
                <p:nvPr/>
              </p:nvSpPr>
              <p:spPr bwMode="auto">
                <a:xfrm>
                  <a:off x="6325280" y="457200"/>
                  <a:ext cx="2742520" cy="11432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en-US" sz="2000" b="1" kern="0" dirty="0" smtClean="0">
                      <a:solidFill>
                        <a:srgbClr val="000000"/>
                      </a:solidFill>
                    </a:rPr>
                    <a:t>…And…   </a:t>
                  </a:r>
                  <a:br>
                    <a:rPr lang="en-US" altLang="en-US" sz="2000" b="1" kern="0" dirty="0" smtClean="0">
                      <a:solidFill>
                        <a:srgbClr val="000000"/>
                      </a:solidFill>
                    </a:rPr>
                  </a:br>
                  <a:r>
                    <a:rPr lang="en-US" altLang="en-US" sz="2000" b="1" kern="0" dirty="0" smtClean="0">
                      <a:solidFill>
                        <a:srgbClr val="000000"/>
                      </a:solidFill>
                    </a:rPr>
                    <a:t>Back</a:t>
                  </a:r>
                </a:p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en-US" sz="2000" b="1" kern="0" dirty="0" smtClean="0">
                      <a:solidFill>
                        <a:srgbClr val="000000"/>
                      </a:solidFill>
                    </a:rPr>
                    <a:t>Again</a:t>
                  </a:r>
                </a:p>
              </p:txBody>
            </p:sp>
            <p:pic>
              <p:nvPicPr>
                <p:cNvPr id="53262" name="Picture 4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6915538" y="1751012"/>
                  <a:ext cx="1524000" cy="11445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3" name="TextBox 12"/>
              <p:cNvSpPr txBox="1"/>
              <p:nvPr/>
            </p:nvSpPr>
            <p:spPr>
              <a:xfrm>
                <a:off x="7248752" y="1992101"/>
                <a:ext cx="723446" cy="36920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b="1" kern="0" dirty="0">
                    <a:solidFill>
                      <a:srgbClr val="BBE0E3">
                        <a:lumMod val="75000"/>
                      </a:srgbClr>
                    </a:solidFill>
                    <a:latin typeface="Arial" charset="0"/>
                    <a:cs typeface="Arial" charset="0"/>
                  </a:rPr>
                  <a:t>?</a:t>
                </a:r>
              </a:p>
            </p:txBody>
          </p:sp>
        </p:grpSp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33400" y="2438400"/>
            <a:ext cx="8331200" cy="8302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kern="0" dirty="0" smtClean="0">
                <a:solidFill>
                  <a:srgbClr val="0070C0"/>
                </a:solidFill>
              </a:rPr>
              <a:t>-- A Personal Journey in Applied Physics --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kern="0" dirty="0" smtClean="0">
                <a:solidFill>
                  <a:srgbClr val="0070C0"/>
                </a:solidFill>
              </a:rPr>
              <a:t>-- IBM, EPRI, and Beyond --</a:t>
            </a:r>
          </a:p>
        </p:txBody>
      </p:sp>
      <p:sp>
        <p:nvSpPr>
          <p:cNvPr id="53252" name="TextBox 16"/>
          <p:cNvSpPr txBox="1">
            <a:spLocks noChangeArrowheads="1"/>
          </p:cNvSpPr>
          <p:nvPr/>
        </p:nvSpPr>
        <p:spPr bwMode="auto">
          <a:xfrm>
            <a:off x="2038350" y="3200400"/>
            <a:ext cx="5124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cs typeface="Arial" charset="0"/>
              </a:rPr>
              <a:t>Paul M. Grant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8600" y="3733800"/>
            <a:ext cx="2514600" cy="3170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u="sng" dirty="0">
                <a:solidFill>
                  <a:prstClr val="black"/>
                </a:solidFill>
                <a:cs typeface="Arial" charset="0"/>
              </a:rPr>
              <a:t>IBM (1953-1993)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cs typeface="Arial" charset="0"/>
              </a:rPr>
              <a:t>Joined 1953 (age 17)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cs typeface="Arial" charset="0"/>
              </a:rPr>
              <a:t>SAGE/NORAD (MIT)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cs typeface="Arial" charset="0"/>
              </a:rPr>
              <a:t>Clarkson/Harvard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cs typeface="Arial" charset="0"/>
              </a:rPr>
              <a:t>Magneto-optics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cs typeface="Arial" charset="0"/>
              </a:rPr>
              <a:t>Displays/Printers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cs typeface="Arial" charset="0"/>
              </a:rPr>
              <a:t>Organic Conductors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cs typeface="Arial" charset="0"/>
              </a:rPr>
              <a:t>DFT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cs typeface="Arial" charset="0"/>
              </a:rPr>
              <a:t>Superconductivity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cs typeface="Arial" charset="0"/>
              </a:rPr>
              <a:t>High-</a:t>
            </a:r>
            <a:r>
              <a:rPr lang="en-US" b="1" dirty="0" err="1">
                <a:solidFill>
                  <a:prstClr val="black"/>
                </a:solidFill>
                <a:cs typeface="Arial" charset="0"/>
              </a:rPr>
              <a:t>Tc</a:t>
            </a:r>
            <a:endParaRPr lang="en-US" b="1" dirty="0">
              <a:solidFill>
                <a:prstClr val="black"/>
              </a:solidFill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cs typeface="Arial" charset="0"/>
              </a:rPr>
              <a:t>Sabbatical (UNAM)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40088" y="3733800"/>
            <a:ext cx="2514600" cy="2616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u="sng" dirty="0">
                <a:solidFill>
                  <a:prstClr val="black"/>
                </a:solidFill>
                <a:cs typeface="Arial" charset="0"/>
              </a:rPr>
              <a:t>EPRI (1993-2005)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cs typeface="Arial" charset="0"/>
              </a:rPr>
              <a:t>High-</a:t>
            </a:r>
            <a:r>
              <a:rPr lang="en-US" b="1" dirty="0" err="1">
                <a:solidFill>
                  <a:prstClr val="black"/>
                </a:solidFill>
                <a:cs typeface="Arial" charset="0"/>
              </a:rPr>
              <a:t>Tc</a:t>
            </a:r>
            <a:r>
              <a:rPr lang="en-US" b="1" dirty="0">
                <a:solidFill>
                  <a:prstClr val="black"/>
                </a:solidFill>
                <a:cs typeface="Arial" charset="0"/>
              </a:rPr>
              <a:t> Power Apps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cs typeface="Arial" charset="0"/>
              </a:rPr>
              <a:t>Wide </a:t>
            </a:r>
            <a:r>
              <a:rPr lang="en-US" b="1" dirty="0" err="1">
                <a:solidFill>
                  <a:prstClr val="black"/>
                </a:solidFill>
                <a:cs typeface="Arial" charset="0"/>
              </a:rPr>
              <a:t>Bandgap</a:t>
            </a:r>
            <a:r>
              <a:rPr lang="en-US" b="1" dirty="0">
                <a:solidFill>
                  <a:prstClr val="black"/>
                </a:solidFill>
                <a:cs typeface="Arial" charset="0"/>
              </a:rPr>
              <a:t> SCs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cs typeface="Arial" charset="0"/>
              </a:rPr>
              <a:t>Power Electronics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prstClr val="black"/>
                </a:solidFill>
                <a:cs typeface="Arial" charset="0"/>
              </a:rPr>
              <a:t>“Safe” Fission</a:t>
            </a:r>
            <a:endParaRPr lang="en-US" b="1" dirty="0">
              <a:solidFill>
                <a:prstClr val="black"/>
              </a:solidFill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cs typeface="Arial" charset="0"/>
              </a:rPr>
              <a:t>“Smart Grid”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cs typeface="Arial" charset="0"/>
              </a:rPr>
              <a:t>“</a:t>
            </a:r>
            <a:r>
              <a:rPr lang="en-US" b="1" dirty="0" err="1">
                <a:solidFill>
                  <a:prstClr val="black"/>
                </a:solidFill>
                <a:cs typeface="Arial" charset="0"/>
              </a:rPr>
              <a:t>SuperGrid</a:t>
            </a:r>
            <a:r>
              <a:rPr lang="en-US" b="1" dirty="0">
                <a:solidFill>
                  <a:prstClr val="black"/>
                </a:solidFill>
                <a:cs typeface="Arial" charset="0"/>
              </a:rPr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cs typeface="Arial" charset="0"/>
              </a:rPr>
              <a:t>Visionary Energy Societies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732213"/>
            <a:ext cx="2819400" cy="233910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u="sng" dirty="0">
                <a:solidFill>
                  <a:prstClr val="black"/>
                </a:solidFill>
                <a:cs typeface="Arial" charset="0"/>
              </a:rPr>
              <a:t>W2AGZ (2005-?)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cs typeface="Arial" charset="0"/>
              </a:rPr>
              <a:t>Due Diligence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cs typeface="Arial" charset="0"/>
              </a:rPr>
              <a:t>Tet-CuO (Stanford)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cs typeface="Arial" charset="0"/>
              </a:rPr>
              <a:t>“Proxy” DFT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cs typeface="Arial" charset="0"/>
              </a:rPr>
              <a:t>RTSC via DFT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cs typeface="Arial" charset="0"/>
              </a:rPr>
              <a:t>IASS Potsdam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i="1" dirty="0">
                <a:cs typeface="Arial" charset="0"/>
              </a:rPr>
              <a:t>Dual Use of </a:t>
            </a:r>
            <a:r>
              <a:rPr lang="en-US" b="1" i="1" dirty="0" smtClean="0">
                <a:cs typeface="Arial" charset="0"/>
              </a:rPr>
              <a:t>Energy Delivery ROWs</a:t>
            </a:r>
            <a:endParaRPr lang="en-US" b="1" i="1" dirty="0"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34200" y="2807365"/>
            <a:ext cx="2057400" cy="926435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Relevant to </a:t>
            </a:r>
            <a:r>
              <a:rPr lang="en-US" b="1" i="1" u="sng" dirty="0" smtClean="0">
                <a:solidFill>
                  <a:srgbClr val="FF0000"/>
                </a:solidFill>
              </a:rPr>
              <a:t>All</a:t>
            </a:r>
            <a:r>
              <a:rPr lang="en-US" b="1" i="1" dirty="0" smtClean="0">
                <a:solidFill>
                  <a:srgbClr val="FF0000"/>
                </a:solidFill>
              </a:rPr>
              <a:t> Alternative Energy Discussions  </a:t>
            </a:r>
            <a:endParaRPr lang="en-US" b="1" i="1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352800" y="4114800"/>
            <a:ext cx="5211449" cy="2235199"/>
            <a:chOff x="3352800" y="4114800"/>
            <a:chExt cx="5211449" cy="2235199"/>
          </a:xfrm>
        </p:grpSpPr>
        <p:sp>
          <p:nvSpPr>
            <p:cNvPr id="4" name="Oval 3"/>
            <p:cNvSpPr/>
            <p:nvPr/>
          </p:nvSpPr>
          <p:spPr>
            <a:xfrm>
              <a:off x="3505200" y="4114800"/>
              <a:ext cx="19812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516195" y="4391319"/>
              <a:ext cx="19812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535049" y="4686692"/>
              <a:ext cx="19812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533481" y="4934146"/>
              <a:ext cx="19812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524054" y="5200454"/>
              <a:ext cx="19812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525622" y="5485616"/>
              <a:ext cx="19812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400800" y="4114800"/>
              <a:ext cx="19812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6400800" y="5200454"/>
              <a:ext cx="19812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352800" y="5714216"/>
              <a:ext cx="2163449" cy="63578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400800" y="5410200"/>
              <a:ext cx="2163449" cy="63578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575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Comic Sans MS" panose="030F0702030302020204" pitchFamily="66" charset="0"/>
              </a:rPr>
              <a:t>Alternative Energies</a:t>
            </a:r>
            <a:br>
              <a:rPr lang="en-US" sz="3600" dirty="0" smtClean="0">
                <a:latin typeface="Comic Sans MS" panose="030F0702030302020204" pitchFamily="66" charset="0"/>
              </a:rPr>
            </a:br>
            <a:r>
              <a:rPr lang="en-US" sz="2800" i="1" dirty="0" smtClean="0">
                <a:latin typeface="Comic Sans MS" panose="030F0702030302020204" pitchFamily="66" charset="0"/>
              </a:rPr>
              <a:t>(PMG Definitions!  Con </a:t>
            </a:r>
            <a:r>
              <a:rPr lang="en-US" sz="2800" i="1" dirty="0" err="1" smtClean="0">
                <a:latin typeface="Comic Sans MS" panose="030F0702030302020204" pitchFamily="66" charset="0"/>
              </a:rPr>
              <a:t>Quidado</a:t>
            </a:r>
            <a:r>
              <a:rPr lang="en-US" sz="2800" i="1" dirty="0" smtClean="0">
                <a:latin typeface="Comic Sans MS" panose="030F0702030302020204" pitchFamily="66" charset="0"/>
              </a:rPr>
              <a:t>!)  </a:t>
            </a:r>
            <a:endParaRPr lang="en-US" sz="2800" i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“Non-Hydrocarbon-</a:t>
            </a:r>
            <a:r>
              <a:rPr lang="en-US" dirty="0" err="1" smtClean="0">
                <a:latin typeface="Comic Sans MS" panose="030F0702030302020204" pitchFamily="66" charset="0"/>
              </a:rPr>
              <a:t>aceous</a:t>
            </a:r>
            <a:r>
              <a:rPr lang="en-US" dirty="0" smtClean="0">
                <a:latin typeface="Comic Sans MS" panose="030F0702030302020204" pitchFamily="66" charset="0"/>
              </a:rPr>
              <a:t>”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 CH</a:t>
            </a:r>
            <a:r>
              <a:rPr lang="en-US" baseline="-25000" dirty="0" smtClean="0">
                <a:latin typeface="Comic Sans MS" panose="030F0702030302020204" pitchFamily="66" charset="0"/>
              </a:rPr>
              <a:t>4</a:t>
            </a:r>
            <a:r>
              <a:rPr lang="en-US" dirty="0" smtClean="0">
                <a:latin typeface="Comic Sans MS" panose="030F0702030302020204" pitchFamily="66" charset="0"/>
              </a:rPr>
              <a:t> + 2O</a:t>
            </a:r>
            <a:r>
              <a:rPr lang="en-US" baseline="-25000" dirty="0" smtClean="0">
                <a:latin typeface="Comic Sans MS" panose="030F0702030302020204" pitchFamily="66" charset="0"/>
              </a:rPr>
              <a:t>2</a:t>
            </a:r>
            <a:r>
              <a:rPr lang="en-US" dirty="0" smtClean="0">
                <a:latin typeface="Comic Sans MS" panose="030F0702030302020204" pitchFamily="66" charset="0"/>
              </a:rPr>
              <a:t>  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  CO</a:t>
            </a:r>
            <a:r>
              <a:rPr lang="en-US" baseline="-25000" dirty="0" smtClean="0">
                <a:latin typeface="Comic Sans MS" panose="030F0702030302020204" pitchFamily="66" charset="0"/>
                <a:sym typeface="Symbol"/>
              </a:rPr>
              <a:t>2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 + 2H</a:t>
            </a:r>
            <a:r>
              <a:rPr lang="en-US" baseline="-25000" dirty="0" smtClean="0">
                <a:latin typeface="Comic Sans MS" panose="030F0702030302020204" pitchFamily="66" charset="0"/>
                <a:sym typeface="Symbol"/>
              </a:rPr>
              <a:t>2</a:t>
            </a:r>
            <a:r>
              <a:rPr lang="en-US" dirty="0" smtClean="0">
                <a:latin typeface="Comic Sans MS" panose="030F0702030302020204" pitchFamily="66" charset="0"/>
                <a:sym typeface="Symbol"/>
              </a:rPr>
              <a:t>O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Must be Minimally Eco-invasive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Wind Farms </a:t>
            </a:r>
            <a:r>
              <a:rPr lang="en-US" i="1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/>
              </a:rPr>
              <a:t>x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Solar Farms </a:t>
            </a:r>
            <a:r>
              <a:rPr lang="en-US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Solar Roofs </a:t>
            </a:r>
            <a:r>
              <a:rPr lang="en-US" b="1" i="1" dirty="0" smtClean="0">
                <a:solidFill>
                  <a:srgbClr val="00B050"/>
                </a:solidFill>
                <a:latin typeface="Comic Sans MS" panose="030F0702030302020204" pitchFamily="66" charset="0"/>
                <a:sym typeface="Symbol"/>
              </a:rPr>
              <a:t></a:t>
            </a:r>
            <a:endParaRPr lang="en-US" dirty="0" smtClean="0">
              <a:solidFill>
                <a:srgbClr val="00B050"/>
              </a:solidFill>
              <a:latin typeface="Comic Sans MS" panose="030F0702030302020204" pitchFamily="66" charset="0"/>
              <a:sym typeface="Symbol"/>
            </a:endParaRPr>
          </a:p>
          <a:p>
            <a:pPr lvl="1"/>
            <a:r>
              <a:rPr lang="en-US" dirty="0" smtClean="0">
                <a:latin typeface="Comic Sans MS" panose="030F0702030302020204" pitchFamily="66" charset="0"/>
                <a:sym typeface="Symbol"/>
              </a:rPr>
              <a:t>Nukes  </a:t>
            </a:r>
            <a:r>
              <a:rPr lang="en-US" b="1" i="1" dirty="0" smtClean="0">
                <a:solidFill>
                  <a:srgbClr val="00B050"/>
                </a:solidFill>
                <a:latin typeface="Comic Sans MS" panose="030F0702030302020204" pitchFamily="66" charset="0"/>
                <a:sym typeface="Symbol"/>
              </a:rPr>
              <a:t></a:t>
            </a:r>
            <a:endParaRPr lang="en-US" dirty="0">
              <a:solidFill>
                <a:srgbClr val="00B050"/>
              </a:solidFill>
              <a:latin typeface="Comic Sans MS" panose="030F0702030302020204" pitchFamily="66" charset="0"/>
              <a:sym typeface="Symbol"/>
            </a:endParaRPr>
          </a:p>
          <a:p>
            <a:pPr lvl="1"/>
            <a:r>
              <a:rPr lang="en-US" dirty="0" smtClean="0">
                <a:latin typeface="Comic Sans MS" panose="030F0702030302020204" pitchFamily="66" charset="0"/>
                <a:sym typeface="Symbol"/>
              </a:rPr>
              <a:t>Hydro  </a:t>
            </a:r>
            <a:r>
              <a:rPr lang="en-US" i="1" dirty="0" smtClean="0">
                <a:solidFill>
                  <a:srgbClr val="0070C0"/>
                </a:solidFill>
                <a:latin typeface="Comic Sans MS" panose="030F0702030302020204" pitchFamily="66" charset="0"/>
                <a:sym typeface="Symbol"/>
              </a:rPr>
              <a:t>?</a:t>
            </a:r>
            <a:endParaRPr lang="en-US" dirty="0" smtClean="0">
              <a:latin typeface="Comic Sans MS" panose="030F0702030302020204" pitchFamily="66" charset="0"/>
              <a:sym typeface="Symbol"/>
            </a:endParaRPr>
          </a:p>
          <a:p>
            <a:pPr lvl="1"/>
            <a:r>
              <a:rPr lang="en-US" dirty="0" smtClean="0">
                <a:latin typeface="Comic Sans MS" panose="030F0702030302020204" pitchFamily="66" charset="0"/>
                <a:sym typeface="Symbol"/>
              </a:rPr>
              <a:t>Biomass  </a:t>
            </a:r>
            <a:r>
              <a:rPr lang="en-US" i="1" dirty="0" smtClean="0">
                <a:solidFill>
                  <a:srgbClr val="0070C0"/>
                </a:solidFill>
                <a:latin typeface="Comic Sans MS" panose="030F0702030302020204" pitchFamily="66" charset="0"/>
                <a:sym typeface="Symbol"/>
              </a:rPr>
              <a:t>?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  <a:sym typeface="Symbol"/>
              </a:rPr>
              <a:t>Energy Transport ROWs </a:t>
            </a:r>
            <a:r>
              <a:rPr lang="en-US" i="1" dirty="0">
                <a:solidFill>
                  <a:srgbClr val="0070C0"/>
                </a:solidFill>
                <a:latin typeface="Comic Sans MS" panose="030F0702030302020204" pitchFamily="66" charset="0"/>
                <a:sym typeface="Symbol"/>
              </a:rPr>
              <a:t>?</a:t>
            </a:r>
            <a:endParaRPr lang="en-US" dirty="0" smtClean="0">
              <a:latin typeface="Comic Sans MS" panose="030F0702030302020204" pitchFamily="66" charset="0"/>
              <a:sym typeface="Symbol"/>
            </a:endParaRPr>
          </a:p>
          <a:p>
            <a:r>
              <a:rPr lang="en-US" dirty="0" smtClean="0">
                <a:latin typeface="Comic Sans MS" panose="030F0702030302020204" pitchFamily="66" charset="0"/>
                <a:sym typeface="Symbol"/>
              </a:rPr>
              <a:t>Fuels/Storage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  <a:sym typeface="Symbol"/>
              </a:rPr>
              <a:t>Electrochemistry (aka “batteries”) </a:t>
            </a:r>
            <a:r>
              <a:rPr lang="en-US" b="1" i="1" dirty="0">
                <a:solidFill>
                  <a:srgbClr val="00B050"/>
                </a:solidFill>
                <a:latin typeface="Comic Sans MS" panose="030F0702030302020204" pitchFamily="66" charset="0"/>
                <a:sym typeface="Symbol"/>
              </a:rPr>
              <a:t></a:t>
            </a:r>
            <a:endParaRPr lang="en-US" dirty="0" smtClean="0">
              <a:latin typeface="Comic Sans MS" panose="030F0702030302020204" pitchFamily="66" charset="0"/>
              <a:sym typeface="Symbol"/>
            </a:endParaRPr>
          </a:p>
          <a:p>
            <a:pPr lvl="1"/>
            <a:r>
              <a:rPr lang="en-US" dirty="0" smtClean="0">
                <a:latin typeface="Comic Sans MS" panose="030F0702030302020204" pitchFamily="66" charset="0"/>
                <a:sym typeface="Symbol"/>
              </a:rPr>
              <a:t>Pumped Hydro </a:t>
            </a:r>
            <a:r>
              <a:rPr lang="en-US" i="1" dirty="0">
                <a:solidFill>
                  <a:srgbClr val="0070C0"/>
                </a:solidFill>
                <a:latin typeface="Comic Sans MS" panose="030F0702030302020204" pitchFamily="66" charset="0"/>
                <a:sym typeface="Symbol"/>
              </a:rPr>
              <a:t>?</a:t>
            </a:r>
            <a:endParaRPr lang="en-US" dirty="0" smtClean="0">
              <a:latin typeface="Comic Sans MS" panose="030F0702030302020204" pitchFamily="66" charset="0"/>
              <a:sym typeface="Symbol"/>
            </a:endParaRPr>
          </a:p>
          <a:p>
            <a:pPr lvl="1"/>
            <a:r>
              <a:rPr lang="en-US" dirty="0" smtClean="0">
                <a:latin typeface="Comic Sans MS" panose="030F0702030302020204" pitchFamily="66" charset="0"/>
                <a:sym typeface="Symbol"/>
              </a:rPr>
              <a:t>Hydrogen </a:t>
            </a:r>
            <a:r>
              <a:rPr lang="en-US" i="1" dirty="0" smtClean="0">
                <a:solidFill>
                  <a:srgbClr val="0070C0"/>
                </a:solidFill>
                <a:latin typeface="Comic Sans MS" panose="030F0702030302020204" pitchFamily="66" charset="0"/>
                <a:sym typeface="Symbol"/>
              </a:rPr>
              <a:t>?</a:t>
            </a:r>
          </a:p>
          <a:p>
            <a:pPr marL="457200" lvl="1" indent="0">
              <a:buNone/>
            </a:pPr>
            <a:endParaRPr lang="en-US" dirty="0" smtClean="0">
              <a:latin typeface="Comic Sans MS" panose="030F0702030302020204" pitchFamily="66" charset="0"/>
              <a:sym typeface="Symbol"/>
            </a:endParaRPr>
          </a:p>
          <a:p>
            <a:pPr lvl="1"/>
            <a:endParaRPr lang="en-US" dirty="0" smtClean="0">
              <a:latin typeface="Comic Sans MS" panose="030F0702030302020204" pitchFamily="66" charset="0"/>
              <a:sym typeface="Symbol"/>
            </a:endParaRPr>
          </a:p>
          <a:p>
            <a:pPr lvl="1"/>
            <a:endParaRPr lang="en-US" i="1" dirty="0" smtClean="0">
              <a:solidFill>
                <a:srgbClr val="0070C0"/>
              </a:solidFill>
              <a:latin typeface="Comic Sans MS" panose="030F0702030302020204" pitchFamily="66" charset="0"/>
              <a:sym typeface="Symbol"/>
            </a:endParaRPr>
          </a:p>
          <a:p>
            <a:pPr lvl="1"/>
            <a:endParaRPr lang="en-US" dirty="0" smtClean="0">
              <a:latin typeface="Comic Sans MS" panose="030F0702030302020204" pitchFamily="66" charset="0"/>
              <a:sym typeface="Symbol"/>
            </a:endParaRPr>
          </a:p>
          <a:p>
            <a:pPr lvl="1"/>
            <a:endParaRPr lang="en-US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657600" y="1905000"/>
            <a:ext cx="1143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38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altLang="en-US" sz="3600"/>
              <a:t>Rotating Machinery - Wind Generators</a:t>
            </a:r>
          </a:p>
        </p:txBody>
      </p:sp>
      <p:pic>
        <p:nvPicPr>
          <p:cNvPr id="29701" name="Picture 5" descr="scl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5734050" cy="5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91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/>
              <a:t>Diablo Canyon</a:t>
            </a:r>
          </a:p>
        </p:txBody>
      </p:sp>
      <p:pic>
        <p:nvPicPr>
          <p:cNvPr id="48131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143000"/>
            <a:ext cx="7385050" cy="5303838"/>
          </a:xfrm>
        </p:spPr>
      </p:pic>
      <p:pic>
        <p:nvPicPr>
          <p:cNvPr id="236548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2975" y="1200150"/>
            <a:ext cx="7356475" cy="5284788"/>
          </a:xfrm>
        </p:spPr>
      </p:pic>
    </p:spTree>
    <p:extLst>
      <p:ext uri="{BB962C8B-B14F-4D97-AF65-F5344CB8AC3E}">
        <p14:creationId xmlns:p14="http://schemas.microsoft.com/office/powerpoint/2010/main" val="340854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6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California Coast Power</a:t>
            </a:r>
          </a:p>
        </p:txBody>
      </p:sp>
      <p:pic>
        <p:nvPicPr>
          <p:cNvPr id="44035" name="Picture 3" descr="ms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576388"/>
            <a:ext cx="7277100" cy="483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8596" name="Rectangle 4"/>
          <p:cNvSpPr>
            <a:spLocks noChangeArrowheads="1"/>
          </p:cNvSpPr>
          <p:nvPr/>
        </p:nvSpPr>
        <p:spPr bwMode="auto">
          <a:xfrm rot="-3483818">
            <a:off x="2468562" y="889001"/>
            <a:ext cx="2035175" cy="4851400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238597" name="AutoShape 5"/>
          <p:cNvSpPr>
            <a:spLocks noChangeArrowheads="1"/>
          </p:cNvSpPr>
          <p:nvPr/>
        </p:nvSpPr>
        <p:spPr bwMode="auto">
          <a:xfrm>
            <a:off x="14288" y="3619500"/>
            <a:ext cx="1676400" cy="838200"/>
          </a:xfrm>
          <a:prstGeom prst="wedgeRoundRectCallout">
            <a:avLst>
              <a:gd name="adj1" fmla="val 77556"/>
              <a:gd name="adj2" fmla="val -35986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latin typeface="Comic Sans MS" pitchFamily="66" charset="0"/>
              </a:rPr>
              <a:t>Diablo Canyon</a:t>
            </a:r>
          </a:p>
          <a:p>
            <a:pPr algn="ctr" eaLnBrk="1" hangingPunct="1"/>
            <a:r>
              <a:rPr lang="en-US" altLang="en-US" sz="1600" b="1">
                <a:latin typeface="Comic Sans MS" pitchFamily="66" charset="0"/>
              </a:rPr>
              <a:t>2200 MW</a:t>
            </a:r>
          </a:p>
          <a:p>
            <a:pPr algn="ctr" eaLnBrk="1" hangingPunct="1"/>
            <a:r>
              <a:rPr lang="en-US" altLang="en-US" sz="1600" b="1">
                <a:latin typeface="Comic Sans MS" pitchFamily="66" charset="0"/>
              </a:rPr>
              <a:t>Power Plant</a:t>
            </a:r>
          </a:p>
        </p:txBody>
      </p:sp>
      <p:sp>
        <p:nvSpPr>
          <p:cNvPr id="238598" name="AutoShape 6"/>
          <p:cNvSpPr>
            <a:spLocks noChangeArrowheads="1"/>
          </p:cNvSpPr>
          <p:nvPr/>
        </p:nvSpPr>
        <p:spPr bwMode="auto">
          <a:xfrm>
            <a:off x="7086600" y="3924300"/>
            <a:ext cx="1752600" cy="609600"/>
          </a:xfrm>
          <a:prstGeom prst="wedgeRoundRectCallout">
            <a:avLst>
              <a:gd name="adj1" fmla="val -183426"/>
              <a:gd name="adj2" fmla="val -87500"/>
              <a:gd name="adj3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latin typeface="Comic Sans MS" pitchFamily="66" charset="0"/>
              </a:rPr>
              <a:t>Wind Farm</a:t>
            </a:r>
          </a:p>
          <a:p>
            <a:pPr algn="ctr" eaLnBrk="1" hangingPunct="1"/>
            <a:r>
              <a:rPr lang="en-US" altLang="en-US" sz="1600" b="1">
                <a:latin typeface="Comic Sans MS" pitchFamily="66" charset="0"/>
              </a:rPr>
              <a:t>Equivalent</a:t>
            </a:r>
          </a:p>
        </p:txBody>
      </p:sp>
    </p:spTree>
    <p:extLst>
      <p:ext uri="{BB962C8B-B14F-4D97-AF65-F5344CB8AC3E}">
        <p14:creationId xmlns:p14="http://schemas.microsoft.com/office/powerpoint/2010/main" val="234586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6" grpId="0" animBg="1"/>
      <p:bldP spid="238597" grpId="0" animBg="1" autoUpdateAnimBg="0"/>
      <p:bldP spid="238598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8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81175"/>
            <a:ext cx="76200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31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Wind Power Factoids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4419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794" name="Group 26"/>
          <p:cNvGrpSpPr>
            <a:grpSpLocks/>
          </p:cNvGrpSpPr>
          <p:nvPr/>
        </p:nvGrpSpPr>
        <p:grpSpPr bwMode="auto">
          <a:xfrm>
            <a:off x="914400" y="3886200"/>
            <a:ext cx="8001000" cy="2728913"/>
            <a:chOff x="576" y="2448"/>
            <a:chExt cx="5040" cy="1719"/>
          </a:xfrm>
        </p:grpSpPr>
        <p:sp>
          <p:nvSpPr>
            <p:cNvPr id="32781" name="Line 13"/>
            <p:cNvSpPr>
              <a:spLocks noChangeShapeType="1"/>
            </p:cNvSpPr>
            <p:nvPr/>
          </p:nvSpPr>
          <p:spPr bwMode="auto">
            <a:xfrm>
              <a:off x="598" y="3160"/>
              <a:ext cx="221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5" name="Line 17"/>
            <p:cNvSpPr>
              <a:spLocks noChangeShapeType="1"/>
            </p:cNvSpPr>
            <p:nvPr/>
          </p:nvSpPr>
          <p:spPr bwMode="auto">
            <a:xfrm>
              <a:off x="598" y="3160"/>
              <a:ext cx="221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6" name="Line 18"/>
            <p:cNvSpPr>
              <a:spLocks noChangeShapeType="1"/>
            </p:cNvSpPr>
            <p:nvPr/>
          </p:nvSpPr>
          <p:spPr bwMode="auto">
            <a:xfrm flipH="1" flipV="1">
              <a:off x="2640" y="3168"/>
              <a:ext cx="48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791" name="Group 23"/>
            <p:cNvGrpSpPr>
              <a:grpSpLocks/>
            </p:cNvGrpSpPr>
            <p:nvPr/>
          </p:nvGrpSpPr>
          <p:grpSpPr bwMode="auto">
            <a:xfrm>
              <a:off x="3120" y="2448"/>
              <a:ext cx="2496" cy="1719"/>
              <a:chOff x="3120" y="2448"/>
              <a:chExt cx="2496" cy="1719"/>
            </a:xfrm>
          </p:grpSpPr>
          <p:pic>
            <p:nvPicPr>
              <p:cNvPr id="32773" name="Picture 5" descr="msoBB5D9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2448"/>
                <a:ext cx="2496" cy="1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775" name="Line 7"/>
              <p:cNvSpPr>
                <a:spLocks noChangeShapeType="1"/>
              </p:cNvSpPr>
              <p:nvPr/>
            </p:nvSpPr>
            <p:spPr bwMode="auto">
              <a:xfrm flipV="1">
                <a:off x="4538" y="3731"/>
                <a:ext cx="0" cy="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76" name="Line 8"/>
              <p:cNvSpPr>
                <a:spLocks noChangeShapeType="1"/>
              </p:cNvSpPr>
              <p:nvPr/>
            </p:nvSpPr>
            <p:spPr bwMode="auto">
              <a:xfrm flipV="1">
                <a:off x="5463" y="3731"/>
                <a:ext cx="0" cy="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77" name="Line 9"/>
              <p:cNvSpPr>
                <a:spLocks noChangeShapeType="1"/>
              </p:cNvSpPr>
              <p:nvPr/>
            </p:nvSpPr>
            <p:spPr bwMode="auto">
              <a:xfrm flipH="1">
                <a:off x="4541" y="3776"/>
                <a:ext cx="33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78" name="Line 10"/>
              <p:cNvSpPr>
                <a:spLocks noChangeShapeType="1"/>
              </p:cNvSpPr>
              <p:nvPr/>
            </p:nvSpPr>
            <p:spPr bwMode="auto">
              <a:xfrm>
                <a:off x="5128" y="3776"/>
                <a:ext cx="33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79" name="Text Box 11"/>
              <p:cNvSpPr txBox="1">
                <a:spLocks noChangeArrowheads="1"/>
              </p:cNvSpPr>
              <p:nvPr/>
            </p:nvSpPr>
            <p:spPr bwMode="auto">
              <a:xfrm>
                <a:off x="4864" y="3730"/>
                <a:ext cx="53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0" hangingPunct="0"/>
                <a:r>
                  <a:rPr lang="en-US" altLang="en-US" sz="1800" b="1">
                    <a:latin typeface="Comic Sans MS" pitchFamily="66" charset="0"/>
                  </a:rPr>
                  <a:t>1 mile</a:t>
                </a:r>
              </a:p>
            </p:txBody>
          </p:sp>
          <p:sp>
            <p:nvSpPr>
              <p:cNvPr id="32784" name="Text Box 16"/>
              <p:cNvSpPr txBox="1">
                <a:spLocks noChangeArrowheads="1"/>
              </p:cNvSpPr>
              <p:nvPr/>
            </p:nvSpPr>
            <p:spPr bwMode="auto">
              <a:xfrm>
                <a:off x="3216" y="3936"/>
                <a:ext cx="23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/>
                  <a:t>Kashiwazaki Kariwa:   </a:t>
                </a:r>
                <a:r>
                  <a:rPr lang="en-US" altLang="en-US" sz="1800">
                    <a:solidFill>
                      <a:srgbClr val="00CC99"/>
                    </a:solidFill>
                  </a:rPr>
                  <a:t>8 GW </a:t>
                </a:r>
                <a:r>
                  <a:rPr lang="en-US" altLang="en-US" sz="1800"/>
                  <a:t>!</a:t>
                </a:r>
              </a:p>
            </p:txBody>
          </p:sp>
        </p:grpSp>
        <p:sp>
          <p:nvSpPr>
            <p:cNvPr id="32788" name="Line 20"/>
            <p:cNvSpPr>
              <a:spLocks noChangeShapeType="1"/>
            </p:cNvSpPr>
            <p:nvPr/>
          </p:nvSpPr>
          <p:spPr bwMode="auto">
            <a:xfrm>
              <a:off x="576" y="3168"/>
              <a:ext cx="221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9" name="Line 21"/>
            <p:cNvSpPr>
              <a:spLocks noChangeShapeType="1"/>
            </p:cNvSpPr>
            <p:nvPr/>
          </p:nvSpPr>
          <p:spPr bwMode="auto">
            <a:xfrm flipH="1" flipV="1">
              <a:off x="2640" y="3168"/>
              <a:ext cx="48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95" name="Text Box 27"/>
          <p:cNvSpPr txBox="1">
            <a:spLocks noChangeArrowheads="1"/>
          </p:cNvSpPr>
          <p:nvPr/>
        </p:nvSpPr>
        <p:spPr bwMode="auto">
          <a:xfrm>
            <a:off x="4648200" y="1295400"/>
            <a:ext cx="4267200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800"/>
              <a:t>KK Wind Equivalent (8 GW)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sz="1800"/>
              <a:t> Power per Tower	  8 MW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sz="1800"/>
              <a:t> Number of Towers	  1000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sz="1800"/>
              <a:t> Inter-tower Distance	  1000 ft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sz="1800"/>
              <a:t> Total Area (miles x miles)	   43.5 x 43.5</a:t>
            </a:r>
          </a:p>
        </p:txBody>
      </p:sp>
      <p:pic>
        <p:nvPicPr>
          <p:cNvPr id="32796" name="Picture 28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2057400"/>
            <a:ext cx="952500" cy="503238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57443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Kashiwazaki Kariwa: 8000 MW</a:t>
            </a:r>
          </a:p>
        </p:txBody>
      </p:sp>
      <p:pic>
        <p:nvPicPr>
          <p:cNvPr id="43011" name="Picture 3" descr="mso88F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6704013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0" y="1509713"/>
            <a:ext cx="7777163" cy="4814887"/>
            <a:chOff x="480" y="951"/>
            <a:chExt cx="4899" cy="3033"/>
          </a:xfrm>
        </p:grpSpPr>
        <p:pic>
          <p:nvPicPr>
            <p:cNvPr id="43021" name="Picture 5" descr="msoBB5D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951"/>
              <a:ext cx="4899" cy="3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3022" name="Group 6"/>
            <p:cNvGrpSpPr>
              <a:grpSpLocks/>
            </p:cNvGrpSpPr>
            <p:nvPr/>
          </p:nvGrpSpPr>
          <p:grpSpPr bwMode="auto">
            <a:xfrm>
              <a:off x="3264" y="3693"/>
              <a:ext cx="1815" cy="231"/>
              <a:chOff x="1431" y="3693"/>
              <a:chExt cx="2535" cy="231"/>
            </a:xfrm>
          </p:grpSpPr>
          <p:sp>
            <p:nvSpPr>
              <p:cNvPr id="43023" name="Line 7"/>
              <p:cNvSpPr>
                <a:spLocks noChangeShapeType="1"/>
              </p:cNvSpPr>
              <p:nvPr/>
            </p:nvSpPr>
            <p:spPr bwMode="auto">
              <a:xfrm flipV="1">
                <a:off x="1431" y="3696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4" name="Line 8"/>
              <p:cNvSpPr>
                <a:spLocks noChangeShapeType="1"/>
              </p:cNvSpPr>
              <p:nvPr/>
            </p:nvSpPr>
            <p:spPr bwMode="auto">
              <a:xfrm flipV="1">
                <a:off x="3966" y="3696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5" name="Line 9"/>
              <p:cNvSpPr>
                <a:spLocks noChangeShapeType="1"/>
              </p:cNvSpPr>
              <p:nvPr/>
            </p:nvSpPr>
            <p:spPr bwMode="auto">
              <a:xfrm flipH="1">
                <a:off x="1440" y="3792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6" name="Line 10"/>
              <p:cNvSpPr>
                <a:spLocks noChangeShapeType="1"/>
              </p:cNvSpPr>
              <p:nvPr/>
            </p:nvSpPr>
            <p:spPr bwMode="auto">
              <a:xfrm>
                <a:off x="3048" y="3792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7" name="Text Box 11"/>
              <p:cNvSpPr txBox="1">
                <a:spLocks noChangeArrowheads="1"/>
              </p:cNvSpPr>
              <p:nvPr/>
            </p:nvSpPr>
            <p:spPr bwMode="auto">
              <a:xfrm>
                <a:off x="2323" y="3693"/>
                <a:ext cx="7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0" hangingPunct="0"/>
                <a:r>
                  <a:rPr lang="en-US" altLang="en-US" b="1">
                    <a:latin typeface="Comic Sans MS" pitchFamily="66" charset="0"/>
                  </a:rPr>
                  <a:t>1 mile</a:t>
                </a:r>
              </a:p>
            </p:txBody>
          </p:sp>
        </p:grp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09600" y="3429000"/>
            <a:ext cx="5257800" cy="2971800"/>
            <a:chOff x="384" y="2160"/>
            <a:chExt cx="3312" cy="1872"/>
          </a:xfrm>
        </p:grpSpPr>
        <p:pic>
          <p:nvPicPr>
            <p:cNvPr id="43017" name="Picture 13" descr="P108001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160"/>
              <a:ext cx="2496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18" name="Oval 14"/>
            <p:cNvSpPr>
              <a:spLocks noChangeArrowheads="1"/>
            </p:cNvSpPr>
            <p:nvPr/>
          </p:nvSpPr>
          <p:spPr bwMode="auto">
            <a:xfrm>
              <a:off x="3552" y="2304"/>
              <a:ext cx="144" cy="14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019" name="Line 15"/>
            <p:cNvSpPr>
              <a:spLocks noChangeShapeType="1"/>
            </p:cNvSpPr>
            <p:nvPr/>
          </p:nvSpPr>
          <p:spPr bwMode="auto">
            <a:xfrm flipV="1">
              <a:off x="2880" y="2400"/>
              <a:ext cx="67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0" name="Text Box 16"/>
            <p:cNvSpPr txBox="1">
              <a:spLocks noChangeArrowheads="1"/>
            </p:cNvSpPr>
            <p:nvPr/>
          </p:nvSpPr>
          <p:spPr bwMode="auto">
            <a:xfrm>
              <a:off x="384" y="2189"/>
              <a:ext cx="24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hangingPunct="0"/>
              <a:r>
                <a:rPr lang="en-US" altLang="en-US" sz="2400" b="1">
                  <a:solidFill>
                    <a:srgbClr val="FAC400"/>
                  </a:solidFill>
                  <a:latin typeface="Comic Sans MS" pitchFamily="66" charset="0"/>
                </a:rPr>
                <a:t>Unit 7: 1320 MW ABWR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4724400" y="1219200"/>
            <a:ext cx="4191000" cy="3409950"/>
            <a:chOff x="2976" y="768"/>
            <a:chExt cx="2640" cy="2148"/>
          </a:xfrm>
        </p:grpSpPr>
        <p:pic>
          <p:nvPicPr>
            <p:cNvPr id="43015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768"/>
              <a:ext cx="2640" cy="2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16" name="AutoShape 19"/>
            <p:cNvSpPr>
              <a:spLocks/>
            </p:cNvSpPr>
            <p:nvPr/>
          </p:nvSpPr>
          <p:spPr bwMode="auto">
            <a:xfrm>
              <a:off x="3504" y="1248"/>
              <a:ext cx="576" cy="168"/>
            </a:xfrm>
            <a:prstGeom prst="borderCallout2">
              <a:avLst>
                <a:gd name="adj1" fmla="val 42856"/>
                <a:gd name="adj2" fmla="val 108333"/>
                <a:gd name="adj3" fmla="val 42856"/>
                <a:gd name="adj4" fmla="val 135417"/>
                <a:gd name="adj5" fmla="val 330954"/>
                <a:gd name="adj6" fmla="val 16267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 sz="1200" b="1"/>
                <a:t>KK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0130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1755</TotalTime>
  <Words>425</Words>
  <Application>Microsoft Office PowerPoint</Application>
  <PresentationFormat>On-screen Show (4:3)</PresentationFormat>
  <Paragraphs>117</Paragraphs>
  <Slides>16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Blank</vt:lpstr>
      <vt:lpstr>PowerPoint Presentation</vt:lpstr>
      <vt:lpstr>PowerPoint Presentation</vt:lpstr>
      <vt:lpstr>Alternative Energies (PMG Definitions!  Con Quidado!)  </vt:lpstr>
      <vt:lpstr>Rotating Machinery - Wind Generators</vt:lpstr>
      <vt:lpstr>Diablo Canyon</vt:lpstr>
      <vt:lpstr>California Coast Power</vt:lpstr>
      <vt:lpstr>PowerPoint Presentation</vt:lpstr>
      <vt:lpstr>Wind Power Factoids</vt:lpstr>
      <vt:lpstr>Kashiwazaki Kariwa: 8000 MW</vt:lpstr>
      <vt:lpstr>US Wind/Nuke Comparison</vt:lpstr>
      <vt:lpstr>Fathers of Electric Power</vt:lpstr>
      <vt:lpstr>What They Didn’t Teach Their Kids (Us)</vt:lpstr>
      <vt:lpstr>World Population:  1850 - 2100</vt:lpstr>
      <vt:lpstr>Enfranchisement of Women</vt:lpstr>
      <vt:lpstr>La Profa. Dra. Maria Eugenia Lopez-Morales de Grant Chemistry Dept., Ohlone College, Fremont, California</vt:lpstr>
      <vt:lpstr>12-Year Old Devin Grant’s “ Big Data” Homework Assignment</vt:lpstr>
    </vt:vector>
  </TitlesOfParts>
  <Company>W2AGZ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Michael Grant</dc:creator>
  <cp:lastModifiedBy>Paul Michael Grant</cp:lastModifiedBy>
  <cp:revision>51</cp:revision>
  <dcterms:created xsi:type="dcterms:W3CDTF">2015-10-27T03:22:07Z</dcterms:created>
  <dcterms:modified xsi:type="dcterms:W3CDTF">2016-08-23T21:33:44Z</dcterms:modified>
</cp:coreProperties>
</file>