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5" r:id="rId3"/>
    <p:sldId id="269" r:id="rId4"/>
    <p:sldId id="258" r:id="rId5"/>
    <p:sldId id="259" r:id="rId6"/>
    <p:sldId id="260" r:id="rId7"/>
    <p:sldId id="262" r:id="rId8"/>
    <p:sldId id="261" r:id="rId9"/>
    <p:sldId id="286" r:id="rId10"/>
    <p:sldId id="288" r:id="rId11"/>
    <p:sldId id="293" r:id="rId12"/>
    <p:sldId id="294" r:id="rId13"/>
    <p:sldId id="290" r:id="rId14"/>
    <p:sldId id="287" r:id="rId15"/>
    <p:sldId id="274" r:id="rId16"/>
    <p:sldId id="264" r:id="rId17"/>
    <p:sldId id="272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5AD0410-1A3B-4120-908D-6F5A871AADF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22F8C94-4FC1-48E3-AA7A-5A7490CC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0738E9-0847-4172-88EB-DEC5231993CF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529" indent="-29443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737" indent="-2355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8832" indent="-2355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9927" indent="-2355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1021" indent="-235548" defTabSz="940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116" indent="-235548" defTabSz="940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211" indent="-235548" defTabSz="940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306" indent="-235548" defTabSz="940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A170B7-C67A-4F42-B083-6F66C3514E98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F749-3593-4C79-8C3E-087E81EAA3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E04B-731A-4ECB-A812-035EEF6CDF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4B62-01E1-480E-A01A-BACBB18F3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0CB-2CCE-487B-8A10-39E307056D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758F-8002-4055-9D6B-75C042F43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B3AD-CDB1-4162-949F-CCB8186FBA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0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178C-AF22-4045-A59E-AE15D2A025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C8B6-449D-4176-ACB7-9CC998CDBF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2B2B-BAB1-416D-BAE8-E1310C3DA2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29CE-C07E-46C6-BED4-3D9A075FCF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5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8A7B-F4AF-4167-B7E7-E9AD7D554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9138-988C-40A4-9A39-A6355FCA0F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9F13-4DFD-4104-8706-5AF85F476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A8D8-F365-49DA-8AA9-A0C7B73875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4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1DA5-AD69-4411-B76D-21ABE13551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DC6C-5E65-491B-8430-87C19ED0B0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4C98-70C9-47E9-A6D1-C9772F6F96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1ABB-7856-40E3-B24C-398AB247A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15D9-2B03-4A19-8EB7-2305D4B4FA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BD44-9131-4306-AB79-038B55D2AA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2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9BA1-27D2-4A40-87E2-746B7B3B8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88B7-E9BB-4815-B20F-5D6D3DFA66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3CF662-161E-44F5-9303-F490C388A5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0B554D-FFD4-4A65-A90B-90F94B6166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7000">
              <a:srgbClr val="21D6E0">
                <a:lumMod val="78000"/>
                <a:lumOff val="22000"/>
              </a:srgbClr>
            </a:gs>
            <a:gs pos="84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ridget Mullin Whal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100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 sz="4800" dirty="0" smtClean="0">
                <a:latin typeface="Victorian LET" pitchFamily="2" charset="0"/>
              </a:rPr>
              <a:t>St. Patrick’s Day - 2016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397125" y="6091535"/>
            <a:ext cx="3783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Victorian LET" pitchFamily="2" charset="0"/>
              </a:rPr>
              <a:t>Bridget Ann Mullen-Whalen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19200"/>
            <a:ext cx="2476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295400"/>
            <a:ext cx="27701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818187" y="2819400"/>
            <a:ext cx="3325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Victorian LET" pitchFamily="2" charset="0"/>
              </a:rPr>
              <a:t>Paul Michael Patrick Grant</a:t>
            </a:r>
            <a:endParaRPr lang="en-US" altLang="en-US" sz="2400" b="1" dirty="0">
              <a:solidFill>
                <a:srgbClr val="00B050"/>
              </a:solidFill>
              <a:latin typeface="Victorian LET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867400" y="32004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Victorian LET"/>
              </a:rPr>
              <a:t>Grandson of </a:t>
            </a:r>
          </a:p>
          <a:p>
            <a:r>
              <a:rPr lang="en-US" sz="3200" dirty="0" smtClean="0">
                <a:latin typeface="Victorian LET"/>
              </a:rPr>
              <a:t>Two Proud Lands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7919" y="3505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 smtClean="0">
              <a:latin typeface="Victorian LET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Victorian LET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Victorian LET"/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Victorian LET"/>
              </a:rPr>
              <a:t>P</a:t>
            </a:r>
            <a:r>
              <a:rPr lang="en-US" sz="2400" dirty="0" smtClean="0">
                <a:solidFill>
                  <a:srgbClr val="0070C0"/>
                </a:solidFill>
                <a:latin typeface="Victorian LET"/>
              </a:rPr>
              <a:t>G</a:t>
            </a:r>
            <a:r>
              <a:rPr lang="en-US" sz="2400" dirty="0" smtClean="0">
                <a:latin typeface="Victorian LET"/>
              </a:rPr>
              <a:t> Accepted as a Dual National by the Republic of Ireland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153" y="3048000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Victorian LET"/>
              </a:rPr>
              <a:t>     </a:t>
            </a:r>
            <a:r>
              <a:rPr lang="en-US" sz="2800" b="1" dirty="0" smtClean="0">
                <a:latin typeface="Victorian LET"/>
              </a:rPr>
              <a:t>-</a:t>
            </a:r>
            <a:r>
              <a:rPr lang="en-US" sz="2800" b="1" dirty="0">
                <a:latin typeface="Victorian LET"/>
              </a:rPr>
              <a:t>2014-   </a:t>
            </a:r>
            <a:endParaRPr lang="en-US" b="1" dirty="0">
              <a:latin typeface="Victorian LET"/>
            </a:endParaRPr>
          </a:p>
        </p:txBody>
      </p:sp>
    </p:spTree>
    <p:extLst>
      <p:ext uri="{BB962C8B-B14F-4D97-AF65-F5344CB8AC3E}">
        <p14:creationId xmlns:p14="http://schemas.microsoft.com/office/powerpoint/2010/main" val="27669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Superconductivity</a:t>
            </a:r>
            <a:r>
              <a:rPr lang="en-US" altLang="en-US" dirty="0"/>
              <a:t> </a:t>
            </a:r>
            <a:r>
              <a:rPr lang="en-US" altLang="en-US" dirty="0" smtClean="0"/>
              <a:t>and  Phonons</a:t>
            </a:r>
            <a:br>
              <a:rPr lang="en-US" altLang="en-US" dirty="0" smtClean="0"/>
            </a:br>
            <a:r>
              <a:rPr lang="en-US" altLang="en-US" sz="2800" dirty="0" smtClean="0"/>
              <a:t>BCS via </a:t>
            </a:r>
            <a:r>
              <a:rPr lang="en-US" altLang="en-US" sz="2800" dirty="0" err="1" smtClean="0"/>
              <a:t>Eliashberg</a:t>
            </a:r>
            <a:r>
              <a:rPr lang="en-US" altLang="en-US" sz="2800" dirty="0" smtClean="0"/>
              <a:t>-McMillan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5435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90913"/>
            <a:ext cx="81740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347913"/>
            <a:ext cx="6765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05313"/>
            <a:ext cx="405606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55713" y="5472113"/>
            <a:ext cx="6516687" cy="695325"/>
            <a:chOff x="-914338" y="4724400"/>
            <a:chExt cx="6516377" cy="694793"/>
          </a:xfrm>
        </p:grpSpPr>
        <p:sp>
          <p:nvSpPr>
            <p:cNvPr id="29708" name="TextBox 2"/>
            <p:cNvSpPr txBox="1">
              <a:spLocks noChangeArrowheads="1"/>
            </p:cNvSpPr>
            <p:nvPr/>
          </p:nvSpPr>
          <p:spPr bwMode="auto">
            <a:xfrm>
              <a:off x="-914338" y="4800542"/>
              <a:ext cx="4724175" cy="52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</a:rPr>
                <a:t>To get </a:t>
              </a:r>
              <a:r>
                <a:rPr lang="en-US" altLang="en-US" sz="2800" b="1">
                  <a:solidFill>
                    <a:srgbClr val="0070C0"/>
                  </a:solidFill>
                  <a:latin typeface="Comic Sans MS" pitchFamily="66" charset="0"/>
                  <a:sym typeface="Symbol" pitchFamily="18" charset="2"/>
                </a:rPr>
                <a:t>, </a:t>
              </a:r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  <a:sym typeface="Symbol" pitchFamily="18" charset="2"/>
                </a:rPr>
                <a:t>n</a:t>
              </a:r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</a:rPr>
                <a:t>eed to compute </a:t>
              </a:r>
            </a:p>
          </p:txBody>
        </p:sp>
        <p:pic>
          <p:nvPicPr>
            <p:cNvPr id="2970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6200" y="4724400"/>
              <a:ext cx="990600" cy="69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TextBox 3"/>
            <p:cNvSpPr txBox="1">
              <a:spLocks noChangeArrowheads="1"/>
            </p:cNvSpPr>
            <p:nvPr/>
          </p:nvSpPr>
          <p:spPr bwMode="auto">
            <a:xfrm>
              <a:off x="5333764" y="4800542"/>
              <a:ext cx="268275" cy="51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/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</a:rPr>
                <a:t>!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29088" y="2347913"/>
            <a:ext cx="4144962" cy="3471862"/>
            <a:chOff x="4129356" y="2347912"/>
            <a:chExt cx="4144169" cy="3471862"/>
          </a:xfrm>
        </p:grpSpPr>
        <p:sp>
          <p:nvSpPr>
            <p:cNvPr id="3" name="Oval 2"/>
            <p:cNvSpPr/>
            <p:nvPr/>
          </p:nvSpPr>
          <p:spPr>
            <a:xfrm>
              <a:off x="4622974" y="2347912"/>
              <a:ext cx="3148997" cy="776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705" name="Group 5"/>
            <p:cNvGrpSpPr>
              <a:grpSpLocks/>
            </p:cNvGrpSpPr>
            <p:nvPr/>
          </p:nvGrpSpPr>
          <p:grpSpPr bwMode="auto">
            <a:xfrm>
              <a:off x="4129356" y="3124200"/>
              <a:ext cx="4144169" cy="2695574"/>
              <a:chOff x="4149904" y="3124200"/>
              <a:chExt cx="4144169" cy="2695574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4149904" y="3490912"/>
                <a:ext cx="4144169" cy="23288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NB!  The “double deltas” will be approximated by </a:t>
                </a:r>
                <a:r>
                  <a:rPr lang="en-US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two Gaussians </a:t>
                </a:r>
                <a:r>
                  <a:rPr lang="en-US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width “sigma (</a:t>
                </a:r>
                <a:r>
                  <a:rPr lang="en-US" b="1" i="1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)” whose numerical convergence is governed by imposed precision limits and basis set symmetry. Con </a:t>
                </a:r>
                <a:r>
                  <a:rPr lang="en-US" b="1" i="1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Quidado</a:t>
                </a:r>
                <a:r>
                  <a:rPr lang="en-US" b="1" i="1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!</a:t>
                </a:r>
                <a:endParaRPr lang="en-US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H="1" flipV="1">
                <a:off x="6221195" y="3124199"/>
                <a:ext cx="1588" cy="36671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03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e-p Interaction in the DFT/LDA Formalism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39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0"/>
            <a:ext cx="38084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4572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2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99" y="762000"/>
            <a:ext cx="2743201" cy="5196988"/>
            <a:chOff x="228599" y="762000"/>
            <a:chExt cx="2743201" cy="51969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52" y="762000"/>
              <a:ext cx="2733948" cy="2669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3431381"/>
              <a:ext cx="2743201" cy="2527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52800" y="81894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CuO</a:t>
            </a:r>
          </a:p>
          <a:p>
            <a:pPr algn="ctr"/>
            <a:r>
              <a:rPr lang="en-US" sz="2800" b="1" dirty="0" smtClean="0"/>
              <a:t>(tetragonal)</a:t>
            </a:r>
          </a:p>
          <a:p>
            <a:pPr algn="ctr"/>
            <a:r>
              <a:rPr lang="en-US" sz="2800" b="1" u="sng" dirty="0" smtClean="0"/>
              <a:t>q = 0.15/CuO</a:t>
            </a:r>
            <a:endParaRPr lang="en-US" sz="2000" b="1" u="sng" dirty="0" smtClean="0"/>
          </a:p>
          <a:p>
            <a:pPr algn="ctr"/>
            <a:r>
              <a:rPr lang="en-US" sz="2800" b="1" dirty="0" smtClean="0"/>
              <a:t>T</a:t>
            </a:r>
            <a:r>
              <a:rPr lang="en-US" sz="2800" b="1" baseline="-25000" dirty="0" smtClean="0"/>
              <a:t>C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791200" y="76201"/>
            <a:ext cx="3276599" cy="2743200"/>
            <a:chOff x="5791200" y="76201"/>
            <a:chExt cx="3276599" cy="27432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12426"/>
              <a:ext cx="3276599" cy="2363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122" y="76201"/>
              <a:ext cx="1300383" cy="364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05" y="2529624"/>
              <a:ext cx="2524463" cy="28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77514" y="717260"/>
              <a:ext cx="1264261" cy="310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928 K</a:t>
              </a:r>
              <a:endParaRPr lang="en-US" b="1" i="1" dirty="0"/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93" y="2819401"/>
            <a:ext cx="1961307" cy="143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55452" y="4419600"/>
            <a:ext cx="2631348" cy="2362200"/>
            <a:chOff x="6055452" y="4419600"/>
            <a:chExt cx="2631348" cy="236220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452" y="4419600"/>
              <a:ext cx="2631348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63261" y="6320135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T</a:t>
              </a:r>
              <a:r>
                <a:rPr lang="en-US" sz="2400" b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(</a:t>
              </a:r>
              <a:r>
                <a:rPr lang="en-US" sz="2400" b="1" dirty="0" err="1" smtClean="0">
                  <a:solidFill>
                    <a:prstClr val="black"/>
                  </a:solidFill>
                </a:rPr>
                <a:t>avg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) ~ </a:t>
              </a:r>
              <a:r>
                <a:rPr lang="en-US" sz="2400" b="1" u="sng" dirty="0">
                  <a:solidFill>
                    <a:srgbClr val="4F81BD"/>
                  </a:solidFill>
                </a:rPr>
                <a:t>7</a:t>
              </a:r>
              <a:r>
                <a:rPr lang="en-US" sz="2400" b="1" u="sng" dirty="0" smtClean="0">
                  <a:solidFill>
                    <a:srgbClr val="4F81BD"/>
                  </a:solidFill>
                </a:rPr>
                <a:t>5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 K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45784" y="4476646"/>
              <a:ext cx="11076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ym typeface="Symbol"/>
                </a:rPr>
                <a:t></a:t>
              </a:r>
              <a:r>
                <a:rPr lang="en-US" b="1" baseline="30000" dirty="0">
                  <a:sym typeface="Symbol"/>
                </a:rPr>
                <a:t>*</a:t>
              </a:r>
              <a:r>
                <a:rPr lang="en-US" b="1" dirty="0">
                  <a:sym typeface="Symbol"/>
                </a:rPr>
                <a:t> = </a:t>
              </a:r>
              <a:r>
                <a:rPr lang="en-US" b="1" dirty="0" smtClean="0">
                  <a:sym typeface="Symbol"/>
                </a:rPr>
                <a:t>0.05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0400" y="493960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with maybe a little help from their </a:t>
            </a:r>
            <a:r>
              <a:rPr lang="en-US" sz="2800" b="1" i="1" dirty="0" smtClean="0">
                <a:solidFill>
                  <a:srgbClr val="FF0000"/>
                </a:solidFill>
              </a:rPr>
              <a:t>spins?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04847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Ipso Facto...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At least at optimum doping...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339502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the holes are paired by lattice shakes...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7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962025"/>
            <a:ext cx="7324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01" y="2428875"/>
            <a:ext cx="885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8101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40100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76200"/>
            <a:ext cx="8229600" cy="6858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Voice from the Past!</a:t>
            </a:r>
            <a:endParaRPr lang="en-US" sz="4000" b="1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1700212"/>
            <a:ext cx="1524000" cy="661988"/>
            <a:chOff x="3733800" y="1700212"/>
            <a:chExt cx="1524000" cy="661988"/>
          </a:xfrm>
        </p:grpSpPr>
        <p:sp>
          <p:nvSpPr>
            <p:cNvPr id="2" name="Oval 1"/>
            <p:cNvSpPr/>
            <p:nvPr/>
          </p:nvSpPr>
          <p:spPr>
            <a:xfrm>
              <a:off x="4038600" y="1700212"/>
              <a:ext cx="914400" cy="2809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2005012"/>
              <a:ext cx="1524000" cy="3571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295400" y="3124200"/>
            <a:ext cx="77057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105400" y="5051425"/>
            <a:ext cx="3733800" cy="1670824"/>
            <a:chOff x="5105400" y="5051425"/>
            <a:chExt cx="3733800" cy="1670824"/>
          </a:xfrm>
        </p:grpSpPr>
        <p:sp>
          <p:nvSpPr>
            <p:cNvPr id="5" name="Rectangle 4"/>
            <p:cNvSpPr/>
            <p:nvPr/>
          </p:nvSpPr>
          <p:spPr>
            <a:xfrm>
              <a:off x="5105400" y="5051425"/>
              <a:ext cx="1295400" cy="8858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6075918"/>
              <a:ext cx="3581400" cy="6463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Why not repeat this experiment on the CuO perovskites?</a:t>
              </a:r>
              <a:endParaRPr lang="en-US" b="1" i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867400" y="5937250"/>
              <a:ext cx="0" cy="138668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8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14400"/>
            <a:ext cx="33215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/>
          </p:cNvSpPr>
          <p:nvPr/>
        </p:nvSpPr>
        <p:spPr bwMode="auto">
          <a:xfrm>
            <a:off x="1066800" y="5986463"/>
            <a:ext cx="6477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/>
            <a:r>
              <a:rPr lang="en-US" sz="3100" b="1" dirty="0" smtClean="0">
                <a:latin typeface="Comic Sans MS" pitchFamily="66" charset="0"/>
              </a:rPr>
              <a:t>Maybe it </a:t>
            </a:r>
            <a:r>
              <a:rPr lang="en-US" sz="3100" b="1" dirty="0">
                <a:latin typeface="Comic Sans MS" pitchFamily="66" charset="0"/>
              </a:rPr>
              <a:t>takes two to </a:t>
            </a:r>
            <a:r>
              <a:rPr lang="en-US" sz="3100" b="1" dirty="0" smtClean="0">
                <a:latin typeface="Comic Sans MS" pitchFamily="66" charset="0"/>
              </a:rPr>
              <a:t>Tango!</a:t>
            </a:r>
            <a:endParaRPr lang="en-US" sz="3100" b="1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folHlink"/>
                </a:solidFill>
              </a:rPr>
              <a:t>So is it Shakes and/or Spins?</a:t>
            </a:r>
          </a:p>
        </p:txBody>
      </p:sp>
    </p:spTree>
    <p:extLst>
      <p:ext uri="{BB962C8B-B14F-4D97-AF65-F5344CB8AC3E}">
        <p14:creationId xmlns:p14="http://schemas.microsoft.com/office/powerpoint/2010/main" val="31983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7030A0"/>
                </a:solidFill>
              </a:rPr>
              <a:t>Stay Tuned!</a:t>
            </a:r>
            <a:endParaRPr lang="en-US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3486150" y="1447800"/>
            <a:ext cx="3581400" cy="4229100"/>
            <a:chOff x="2832" y="528"/>
            <a:chExt cx="2256" cy="2976"/>
          </a:xfrm>
        </p:grpSpPr>
        <p:sp>
          <p:nvSpPr>
            <p:cNvPr id="22569" name="Rectangle 3"/>
            <p:cNvSpPr>
              <a:spLocks noChangeArrowheads="1"/>
            </p:cNvSpPr>
            <p:nvPr/>
          </p:nvSpPr>
          <p:spPr bwMode="auto">
            <a:xfrm>
              <a:off x="2832" y="528"/>
              <a:ext cx="2256" cy="2976"/>
            </a:xfrm>
            <a:prstGeom prst="rect">
              <a:avLst/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70" name="Text Box 4"/>
            <p:cNvSpPr txBox="1">
              <a:spLocks noChangeArrowheads="1"/>
            </p:cNvSpPr>
            <p:nvPr/>
          </p:nvSpPr>
          <p:spPr bwMode="auto">
            <a:xfrm>
              <a:off x="3120" y="1589"/>
              <a:ext cx="187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</a:rPr>
                <a:t>“Real Metal”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“Fermi Liquid”</a:t>
              </a:r>
            </a:p>
          </p:txBody>
        </p:sp>
      </p:grpSp>
      <p:sp>
        <p:nvSpPr>
          <p:cNvPr id="22530" name="AutoShape 5"/>
          <p:cNvSpPr>
            <a:spLocks noChangeArrowheads="1"/>
          </p:cNvSpPr>
          <p:nvPr/>
        </p:nvSpPr>
        <p:spPr bwMode="auto">
          <a:xfrm rot="10800000">
            <a:off x="1524000" y="1447800"/>
            <a:ext cx="2752725" cy="4219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7 w 21600"/>
              <a:gd name="T13" fmla="*/ 4502 h 21600"/>
              <a:gd name="T14" fmla="*/ 17103 w 21600"/>
              <a:gd name="T15" fmla="*/ 170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1524000" y="1447800"/>
            <a:ext cx="2752725" cy="4219575"/>
            <a:chOff x="960" y="816"/>
            <a:chExt cx="1734" cy="2658"/>
          </a:xfrm>
        </p:grpSpPr>
        <p:sp>
          <p:nvSpPr>
            <p:cNvPr id="22567" name="AutoShape 7"/>
            <p:cNvSpPr>
              <a:spLocks noChangeArrowheads="1"/>
            </p:cNvSpPr>
            <p:nvPr/>
          </p:nvSpPr>
          <p:spPr bwMode="auto">
            <a:xfrm rot="10800000">
              <a:off x="960" y="816"/>
              <a:ext cx="1734" cy="2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Text Box 8"/>
            <p:cNvSpPr txBox="1">
              <a:spLocks noChangeArrowheads="1"/>
            </p:cNvSpPr>
            <p:nvPr/>
          </p:nvSpPr>
          <p:spPr bwMode="auto">
            <a:xfrm rot="4789700">
              <a:off x="1321" y="1655"/>
              <a:ext cx="15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“Funny Metal”</a:t>
              </a:r>
              <a:br>
                <a:rPr lang="en-US" altLang="en-US" b="1">
                  <a:solidFill>
                    <a:srgbClr val="000000"/>
                  </a:solidFill>
                </a:rPr>
              </a:br>
              <a:r>
                <a:rPr lang="en-US" altLang="en-US" b="1">
                  <a:solidFill>
                    <a:srgbClr val="000000"/>
                  </a:solidFill>
                </a:rPr>
                <a:t>“Pseudogap”</a:t>
              </a:r>
              <a:br>
                <a:rPr lang="en-US" altLang="en-US" b="1">
                  <a:solidFill>
                    <a:srgbClr val="000000"/>
                  </a:solidFill>
                </a:rPr>
              </a:br>
              <a:r>
                <a:rPr lang="en-US" alt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2667000" y="4572000"/>
            <a:ext cx="2819400" cy="2286000"/>
            <a:chOff x="1344" y="1104"/>
            <a:chExt cx="1776" cy="1440"/>
          </a:xfrm>
        </p:grpSpPr>
        <p:grpSp>
          <p:nvGrpSpPr>
            <p:cNvPr id="22563" name="Group 10"/>
            <p:cNvGrpSpPr>
              <a:grpSpLocks/>
            </p:cNvGrpSpPr>
            <p:nvPr/>
          </p:nvGrpSpPr>
          <p:grpSpPr bwMode="auto">
            <a:xfrm>
              <a:off x="1344" y="1104"/>
              <a:ext cx="1776" cy="1440"/>
              <a:chOff x="1344" y="1104"/>
              <a:chExt cx="1776" cy="1440"/>
            </a:xfrm>
          </p:grpSpPr>
          <p:sp>
            <p:nvSpPr>
              <p:cNvPr id="22565" name="Oval 11"/>
              <p:cNvSpPr>
                <a:spLocks noChangeArrowheads="1"/>
              </p:cNvSpPr>
              <p:nvPr/>
            </p:nvSpPr>
            <p:spPr bwMode="auto">
              <a:xfrm>
                <a:off x="1344" y="1104"/>
                <a:ext cx="1776" cy="1344"/>
              </a:xfrm>
              <a:prstGeom prst="ellipse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47762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6" name="Rectangle 12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1776" cy="7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564" name="Text Box 13"/>
            <p:cNvSpPr txBox="1">
              <a:spLocks noChangeArrowheads="1"/>
            </p:cNvSpPr>
            <p:nvPr/>
          </p:nvSpPr>
          <p:spPr bwMode="auto">
            <a:xfrm>
              <a:off x="1632" y="1468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00"/>
                  </a:solidFill>
                </a:rPr>
                <a:t>Superconductivity</a:t>
              </a:r>
            </a:p>
          </p:txBody>
        </p:sp>
      </p:grpSp>
      <p:grpSp>
        <p:nvGrpSpPr>
          <p:cNvPr id="22533" name="Group 14"/>
          <p:cNvGrpSpPr>
            <a:grpSpLocks/>
          </p:cNvGrpSpPr>
          <p:nvPr/>
        </p:nvGrpSpPr>
        <p:grpSpPr bwMode="auto">
          <a:xfrm>
            <a:off x="1524000" y="247650"/>
            <a:ext cx="1162050" cy="5410200"/>
            <a:chOff x="960" y="54"/>
            <a:chExt cx="732" cy="3408"/>
          </a:xfrm>
        </p:grpSpPr>
        <p:sp>
          <p:nvSpPr>
            <p:cNvPr id="22561" name="Arc 15"/>
            <p:cNvSpPr>
              <a:spLocks/>
            </p:cNvSpPr>
            <p:nvPr/>
          </p:nvSpPr>
          <p:spPr bwMode="auto">
            <a:xfrm>
              <a:off x="972" y="54"/>
              <a:ext cx="720" cy="3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Text Box 16"/>
            <p:cNvSpPr txBox="1">
              <a:spLocks noChangeArrowheads="1"/>
            </p:cNvSpPr>
            <p:nvPr/>
          </p:nvSpPr>
          <p:spPr bwMode="auto">
            <a:xfrm>
              <a:off x="960" y="1680"/>
              <a:ext cx="62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00"/>
                  </a:solidFill>
                </a:rPr>
                <a:t>“SDW”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“NEEL”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“A-F”</a:t>
              </a:r>
            </a:p>
          </p:txBody>
        </p:sp>
      </p:grpSp>
      <p:sp>
        <p:nvSpPr>
          <p:cNvPr id="22534" name="Line 17"/>
          <p:cNvSpPr>
            <a:spLocks noChangeShapeType="1"/>
          </p:cNvSpPr>
          <p:nvPr/>
        </p:nvSpPr>
        <p:spPr bwMode="auto">
          <a:xfrm>
            <a:off x="1524000" y="568642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1066800" y="8858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7315200" y="5686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grpSp>
        <p:nvGrpSpPr>
          <p:cNvPr id="22537" name="Group 20"/>
          <p:cNvGrpSpPr>
            <a:grpSpLocks/>
          </p:cNvGrpSpPr>
          <p:nvPr/>
        </p:nvGrpSpPr>
        <p:grpSpPr bwMode="auto">
          <a:xfrm>
            <a:off x="1524000" y="5562600"/>
            <a:ext cx="5553075" cy="946150"/>
            <a:chOff x="960" y="3330"/>
            <a:chExt cx="3498" cy="596"/>
          </a:xfrm>
        </p:grpSpPr>
        <p:sp>
          <p:nvSpPr>
            <p:cNvPr id="22555" name="Text Box 21"/>
            <p:cNvSpPr txBox="1">
              <a:spLocks noChangeArrowheads="1"/>
            </p:cNvSpPr>
            <p:nvPr/>
          </p:nvSpPr>
          <p:spPr bwMode="auto">
            <a:xfrm>
              <a:off x="2352" y="3408"/>
              <a:ext cx="7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itchFamily="18" charset="0"/>
                </a:rPr>
                <a:t>g*</a:t>
              </a:r>
              <a:r>
                <a:rPr lang="en-US" alt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en-US" alt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</a:br>
              <a:endParaRPr lang="en-US" altLang="en-US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6" name="Oval 22"/>
            <p:cNvSpPr>
              <a:spLocks noChangeArrowheads="1"/>
            </p:cNvSpPr>
            <p:nvPr/>
          </p:nvSpPr>
          <p:spPr bwMode="auto">
            <a:xfrm>
              <a:off x="2628" y="333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7" name="AutoShape 23"/>
            <p:cNvSpPr>
              <a:spLocks noChangeArrowheads="1"/>
            </p:cNvSpPr>
            <p:nvPr/>
          </p:nvSpPr>
          <p:spPr bwMode="auto">
            <a:xfrm>
              <a:off x="960" y="3384"/>
              <a:ext cx="1668" cy="48"/>
            </a:xfrm>
            <a:prstGeom prst="flowChartTermina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8" name="AutoShape 24"/>
            <p:cNvSpPr>
              <a:spLocks noChangeArrowheads="1"/>
            </p:cNvSpPr>
            <p:nvPr/>
          </p:nvSpPr>
          <p:spPr bwMode="auto">
            <a:xfrm>
              <a:off x="2790" y="3384"/>
              <a:ext cx="1668" cy="48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9" name="Text Box 25"/>
            <p:cNvSpPr txBox="1">
              <a:spLocks noChangeArrowheads="1"/>
            </p:cNvSpPr>
            <p:nvPr/>
          </p:nvSpPr>
          <p:spPr bwMode="auto">
            <a:xfrm>
              <a:off x="960" y="3456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“Insulator”</a:t>
              </a:r>
            </a:p>
          </p:txBody>
        </p:sp>
        <p:sp>
          <p:nvSpPr>
            <p:cNvPr id="22560" name="Text Box 26"/>
            <p:cNvSpPr txBox="1">
              <a:spLocks noChangeArrowheads="1"/>
            </p:cNvSpPr>
            <p:nvPr/>
          </p:nvSpPr>
          <p:spPr bwMode="auto">
            <a:xfrm>
              <a:off x="2832" y="3456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“Conductor”</a:t>
              </a:r>
            </a:p>
          </p:txBody>
        </p:sp>
      </p:grpSp>
      <p:sp>
        <p:nvSpPr>
          <p:cNvPr id="22538" name="Line 30"/>
          <p:cNvSpPr>
            <a:spLocks noChangeShapeType="1"/>
          </p:cNvSpPr>
          <p:nvPr/>
        </p:nvSpPr>
        <p:spPr bwMode="auto">
          <a:xfrm flipV="1">
            <a:off x="7086600" y="14192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Rectangle 31"/>
          <p:cNvSpPr>
            <a:spLocks noChangeArrowheads="1"/>
          </p:cNvSpPr>
          <p:nvPr/>
        </p:nvSpPr>
        <p:spPr bwMode="auto">
          <a:xfrm>
            <a:off x="1533525" y="152400"/>
            <a:ext cx="914400" cy="1238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Line 32"/>
          <p:cNvSpPr>
            <a:spLocks noChangeShapeType="1"/>
          </p:cNvSpPr>
          <p:nvPr/>
        </p:nvSpPr>
        <p:spPr bwMode="auto">
          <a:xfrm>
            <a:off x="1524000" y="141922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33"/>
          <p:cNvSpPr>
            <a:spLocks noChangeShapeType="1"/>
          </p:cNvSpPr>
          <p:nvPr/>
        </p:nvSpPr>
        <p:spPr bwMode="auto">
          <a:xfrm>
            <a:off x="4105275" y="4572000"/>
            <a:ext cx="17145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34"/>
          <p:cNvSpPr>
            <a:spLocks noChangeShapeType="1"/>
          </p:cNvSpPr>
          <p:nvPr/>
        </p:nvSpPr>
        <p:spPr bwMode="auto">
          <a:xfrm flipV="1">
            <a:off x="1524000" y="11144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35"/>
          <p:cNvSpPr txBox="1">
            <a:spLocks noChangeArrowheads="1"/>
          </p:cNvSpPr>
          <p:nvPr/>
        </p:nvSpPr>
        <p:spPr bwMode="auto">
          <a:xfrm rot="4789700">
            <a:off x="2097882" y="2780506"/>
            <a:ext cx="2514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“Funny Metal”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“Pseudogap”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“Fond AF Memories”</a:t>
            </a:r>
          </a:p>
        </p:txBody>
      </p:sp>
      <p:sp>
        <p:nvSpPr>
          <p:cNvPr id="22544" name="TextBox 6"/>
          <p:cNvSpPr txBox="1">
            <a:spLocks noChangeArrowheads="1"/>
          </p:cNvSpPr>
          <p:nvPr/>
        </p:nvSpPr>
        <p:spPr bwMode="auto">
          <a:xfrm>
            <a:off x="1676400" y="3810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U = 6</a:t>
            </a:r>
          </a:p>
        </p:txBody>
      </p:sp>
      <p:sp>
        <p:nvSpPr>
          <p:cNvPr id="22545" name="TextBox 51"/>
          <p:cNvSpPr txBox="1">
            <a:spLocks noChangeArrowheads="1"/>
          </p:cNvSpPr>
          <p:nvPr/>
        </p:nvSpPr>
        <p:spPr bwMode="auto">
          <a:xfrm>
            <a:off x="2667000" y="1676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U = 3</a:t>
            </a:r>
          </a:p>
        </p:txBody>
      </p:sp>
      <p:sp>
        <p:nvSpPr>
          <p:cNvPr id="22546" name="TextBox 52"/>
          <p:cNvSpPr txBox="1">
            <a:spLocks noChangeArrowheads="1"/>
          </p:cNvSpPr>
          <p:nvPr/>
        </p:nvSpPr>
        <p:spPr bwMode="auto">
          <a:xfrm>
            <a:off x="5029200" y="2590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U = 0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1866900"/>
            <a:ext cx="4495800" cy="647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Is it “shakes or spins”...or both?</a:t>
            </a:r>
          </a:p>
        </p:txBody>
      </p:sp>
      <p:sp>
        <p:nvSpPr>
          <p:cNvPr id="40" name="Oval 39"/>
          <p:cNvSpPr/>
          <p:nvPr/>
        </p:nvSpPr>
        <p:spPr>
          <a:xfrm>
            <a:off x="2447925" y="4572000"/>
            <a:ext cx="4257675" cy="647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Is “bulk SC” a function of g* ?</a:t>
            </a:r>
          </a:p>
        </p:txBody>
      </p:sp>
      <p:sp>
        <p:nvSpPr>
          <p:cNvPr id="41" name="Oval 40"/>
          <p:cNvSpPr/>
          <p:nvPr/>
        </p:nvSpPr>
        <p:spPr>
          <a:xfrm>
            <a:off x="2209800" y="4073525"/>
            <a:ext cx="4724400" cy="4222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Where is Pr-123 ?</a:t>
            </a:r>
          </a:p>
        </p:txBody>
      </p:sp>
      <p:sp>
        <p:nvSpPr>
          <p:cNvPr id="49" name="Oval 48"/>
          <p:cNvSpPr/>
          <p:nvPr/>
        </p:nvSpPr>
        <p:spPr>
          <a:xfrm>
            <a:off x="1143000" y="5802313"/>
            <a:ext cx="6781800" cy="895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When and where can we use HTSC/RTSC in the</a:t>
            </a: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 Electricity Enterprise?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00400" y="990600"/>
            <a:ext cx="4495800" cy="609600"/>
            <a:chOff x="3200400" y="990600"/>
            <a:chExt cx="4495800" cy="609600"/>
          </a:xfrm>
        </p:grpSpPr>
        <p:sp>
          <p:nvSpPr>
            <p:cNvPr id="42" name="Oval 41"/>
            <p:cNvSpPr/>
            <p:nvPr/>
          </p:nvSpPr>
          <p:spPr>
            <a:xfrm>
              <a:off x="3200400" y="990600"/>
              <a:ext cx="4495800" cy="609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What about RTSC?</a:t>
              </a:r>
            </a:p>
          </p:txBody>
        </p:sp>
        <p:sp>
          <p:nvSpPr>
            <p:cNvPr id="11" name="Up Arrow 10"/>
            <p:cNvSpPr/>
            <p:nvPr/>
          </p:nvSpPr>
          <p:spPr>
            <a:xfrm>
              <a:off x="5410200" y="1065213"/>
              <a:ext cx="60325" cy="2222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25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0"/>
            <a:ext cx="880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6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22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“Woodstock” (#30 Upcoming)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24" y="1306513"/>
            <a:ext cx="4172055" cy="298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w2agz.com/Pictures/IBM%20Almaden%20HTSC%20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810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57150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b="1" dirty="0" smtClean="0"/>
              <a:t>“Band of Brothers (and a Sister!)”</a:t>
            </a:r>
            <a:br>
              <a:rPr lang="en-US" sz="2200" b="1" dirty="0" smtClean="0"/>
            </a:br>
            <a:r>
              <a:rPr lang="en-US" sz="2200" b="1" dirty="0" smtClean="0"/>
              <a:t>- IBM Almaden, March 1987 -</a:t>
            </a:r>
            <a:endParaRPr lang="en-US" sz="2200" b="1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434234" y="4473995"/>
            <a:ext cx="4709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itchFamily="34" charset="0"/>
              </a:rPr>
              <a:t>“Infamous Irish-Jewish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itchFamily="34" charset="0"/>
              </a:rPr>
              <a:t>Catskill Borscht-Belt Comedy Team”</a:t>
            </a:r>
          </a:p>
        </p:txBody>
      </p:sp>
    </p:spTree>
    <p:extLst>
      <p:ext uri="{BB962C8B-B14F-4D97-AF65-F5344CB8AC3E}">
        <p14:creationId xmlns:p14="http://schemas.microsoft.com/office/powerpoint/2010/main" val="40307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2400" y="3505200"/>
            <a:ext cx="3886200" cy="3252716"/>
            <a:chOff x="0" y="3529084"/>
            <a:chExt cx="3886200" cy="3252716"/>
          </a:xfrm>
        </p:grpSpPr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0" y="6043613"/>
              <a:ext cx="388620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0" tIns="45702" rIns="91400" bIns="4570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prstClr val="black"/>
                  </a:solidFill>
                  <a:cs typeface="Arial" charset="0"/>
                </a:rPr>
                <a:t>Session R25</a:t>
              </a:r>
            </a:p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i="1" dirty="0" smtClean="0">
                  <a:solidFill>
                    <a:prstClr val="black"/>
                  </a:solidFill>
                  <a:cs typeface="Arial" charset="0"/>
                </a:rPr>
                <a:t>Superconductivity:  Less Common Materials I</a:t>
              </a:r>
            </a:p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prstClr val="black"/>
                  </a:solidFill>
                  <a:cs typeface="Arial" charset="0"/>
                </a:rPr>
                <a:t>8:50 AM – 10:48 AM, Thursday, 17 March</a:t>
              </a: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07" y="3529084"/>
              <a:ext cx="2702693" cy="249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9624" y="1828800"/>
            <a:ext cx="9067800" cy="120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A DFT Study of Electron-Phonon Mediated Superconductivity in Doped Mott-Hubbard Proxy Cubic-Tetragonal Copper Monoxide</a:t>
            </a:r>
            <a:endParaRPr lang="en-US" altLang="en-US" sz="2000" dirty="0" smtClean="0">
              <a:solidFill>
                <a:srgbClr val="00B050"/>
              </a:solidFill>
              <a:latin typeface="Cooper Black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52" y="-9525"/>
            <a:ext cx="737114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72853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ikitravel.org/upload/en/thumb/c/ce/Baltimore24.jpg/400px-Baltimore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" y="3324189"/>
            <a:ext cx="5609221" cy="35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86749" y="3630149"/>
            <a:ext cx="4884361" cy="3252716"/>
            <a:chOff x="4800600" y="4572000"/>
            <a:chExt cx="3741361" cy="2245170"/>
          </a:xfrm>
        </p:grpSpPr>
        <p:pic>
          <p:nvPicPr>
            <p:cNvPr id="11" name="Picture 4" descr="http://wikitravel.org/upload/shared/thumb/d/d6/8inch_guns_at_Fort_McHenry.jpg/260px-8inch_guns_at_Fort_McHenry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572000"/>
              <a:ext cx="3701362" cy="222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4865311" y="4619910"/>
              <a:ext cx="3676650" cy="2197260"/>
              <a:chOff x="4829175" y="4584540"/>
              <a:chExt cx="3676650" cy="2197260"/>
            </a:xfrm>
          </p:grpSpPr>
          <p:pic>
            <p:nvPicPr>
              <p:cNvPr id="13" name="Picture 6" descr="C:\Users\PAULMI~1\AppData\Local\Temp\scl1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9175" y="4584540"/>
                <a:ext cx="1654629" cy="1017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C:\Users\PAULMI~1\AppData\Local\Temp\scl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655144" y="5856459"/>
                <a:ext cx="1850681" cy="925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483804" y="5486400"/>
              <a:ext cx="1593396" cy="1295399"/>
              <a:chOff x="6483804" y="5486400"/>
              <a:chExt cx="1593396" cy="129539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483804" y="5602268"/>
                <a:ext cx="1593396" cy="1179531"/>
                <a:chOff x="6483804" y="5602268"/>
                <a:chExt cx="1593396" cy="1179531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6483804" y="5602268"/>
                  <a:ext cx="171340" cy="254192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&quot;No&quot; Symbol 18"/>
                <p:cNvSpPr/>
                <p:nvPr/>
              </p:nvSpPr>
              <p:spPr>
                <a:xfrm>
                  <a:off x="7086600" y="5856458"/>
                  <a:ext cx="990600" cy="925341"/>
                </a:xfrm>
                <a:prstGeom prst="noSmoking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553200" y="5486400"/>
                <a:ext cx="736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1812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410200" y="2904328"/>
            <a:ext cx="3733800" cy="6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prstClr val="black"/>
                </a:solidFill>
                <a:cs typeface="Arial" charset="0"/>
              </a:rPr>
              <a:t>Paul M. Grant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charset="0"/>
              </a:rPr>
              <a:t>W2AGZ Technologies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05823" y="3559081"/>
            <a:ext cx="2557177" cy="3222719"/>
            <a:chOff x="6282023" y="3535268"/>
            <a:chExt cx="2557177" cy="3222719"/>
          </a:xfrm>
        </p:grpSpPr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6324600" y="6019800"/>
              <a:ext cx="236220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0" tIns="45702" rIns="91400" bIns="4570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prstClr val="black"/>
                  </a:solidFill>
                  <a:cs typeface="Arial" charset="0"/>
                </a:rPr>
                <a:t>Paper 8</a:t>
              </a:r>
            </a:p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i="1" dirty="0" smtClean="0">
                  <a:solidFill>
                    <a:prstClr val="black"/>
                  </a:solidFill>
                  <a:cs typeface="Arial" charset="0"/>
                </a:rPr>
                <a:t>9:24 AM – 9:36 AM</a:t>
              </a:r>
            </a:p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smtClean="0">
                  <a:solidFill>
                    <a:prstClr val="black"/>
                  </a:solidFill>
                  <a:cs typeface="Arial" charset="0"/>
                </a:rPr>
                <a:t>Room 324</a:t>
              </a:r>
            </a:p>
          </p:txBody>
        </p:sp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023" y="3535268"/>
              <a:ext cx="2557177" cy="249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392556" y="4152781"/>
            <a:ext cx="2743199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Aging IBM Pensioner</a:t>
            </a:r>
          </a:p>
          <a:p>
            <a:pPr algn="ctr"/>
            <a:r>
              <a:rPr lang="en-US" sz="1400" dirty="0" smtClean="0">
                <a:latin typeface="Algerian" panose="04020705040A02060702" pitchFamily="82" charset="0"/>
              </a:rPr>
              <a:t>Research supported under the IBM retirement fund</a:t>
            </a:r>
            <a:endParaRPr lang="en-US" sz="1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 – Our Computational Tool Box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>
            <a:normAutofit fontScale="92500" lnSpcReduction="10000"/>
          </a:bodyPr>
          <a:lstStyle/>
          <a:p>
            <a:pPr marL="342758" indent="-342758">
              <a:defRPr/>
            </a:pPr>
            <a:r>
              <a:rPr lang="en-US" dirty="0" smtClean="0"/>
              <a:t>DFT </a:t>
            </a:r>
          </a:p>
          <a:p>
            <a:pPr marL="400050" lvl="1" indent="0">
              <a:buNone/>
              <a:defRPr/>
            </a:pPr>
            <a:r>
              <a:rPr lang="en-US" dirty="0" smtClean="0"/>
              <a:t> − Quantum Espresso</a:t>
            </a:r>
          </a:p>
          <a:p>
            <a:pPr marL="1142528" lvl="2" indent="-228506">
              <a:defRPr/>
            </a:pPr>
            <a:r>
              <a:rPr lang="en-US" dirty="0" err="1" smtClean="0"/>
              <a:t>Fermiologies</a:t>
            </a:r>
            <a:r>
              <a:rPr lang="en-US" dirty="0" smtClean="0"/>
              <a:t>, States (DOS), Phonons, e-p “Lambda”</a:t>
            </a:r>
          </a:p>
          <a:p>
            <a:pPr marL="742478" lvl="1" indent="-228506">
              <a:defRPr/>
            </a:pPr>
            <a:r>
              <a:rPr lang="en-US" dirty="0"/>
              <a:t> </a:t>
            </a:r>
            <a:r>
              <a:rPr lang="en-US" dirty="0" smtClean="0"/>
              <a:t>Gibbs2</a:t>
            </a:r>
          </a:p>
          <a:p>
            <a:pPr marL="1142528" lvl="2" indent="-228506">
              <a:defRPr/>
            </a:pPr>
            <a:r>
              <a:rPr lang="en-US" dirty="0" smtClean="0"/>
              <a:t>Debye Statistics</a:t>
            </a:r>
          </a:p>
          <a:p>
            <a:pPr marL="742478" lvl="1" indent="-228506">
              <a:defRPr/>
            </a:pPr>
            <a:r>
              <a:rPr lang="en-US" dirty="0" smtClean="0"/>
              <a:t> ELK</a:t>
            </a:r>
          </a:p>
          <a:p>
            <a:pPr marL="1142528" lvl="2" indent="-228506">
              <a:defRPr/>
            </a:pPr>
            <a:r>
              <a:rPr lang="en-US" dirty="0" smtClean="0"/>
              <a:t>LDA + U</a:t>
            </a:r>
          </a:p>
          <a:p>
            <a:pPr marL="342758" indent="-342758">
              <a:defRPr/>
            </a:pPr>
            <a:r>
              <a:rPr lang="en-US" dirty="0" smtClean="0"/>
              <a:t>Graphics</a:t>
            </a:r>
          </a:p>
          <a:p>
            <a:pPr marL="742642" lvl="1" indent="-285630">
              <a:defRPr/>
            </a:pPr>
            <a:r>
              <a:rPr lang="en-US" dirty="0" err="1" smtClean="0"/>
              <a:t>Xcrysden</a:t>
            </a:r>
            <a:r>
              <a:rPr lang="en-US" dirty="0" smtClean="0"/>
              <a:t>, XMGRACE</a:t>
            </a:r>
          </a:p>
          <a:p>
            <a:pPr marL="1142528" lvl="2" indent="-228506">
              <a:defRPr/>
            </a:pPr>
            <a:r>
              <a:rPr lang="en-US" dirty="0" smtClean="0"/>
              <a:t>Fermi Surfaces, Projected DOS</a:t>
            </a:r>
          </a:p>
          <a:p>
            <a:pPr marL="342758" indent="-342758">
              <a:defRPr/>
            </a:pPr>
            <a:r>
              <a:rPr lang="en-US" dirty="0" smtClean="0"/>
              <a:t>Modeling</a:t>
            </a:r>
          </a:p>
          <a:p>
            <a:pPr marL="742642" lvl="1" indent="-285630">
              <a:defRPr/>
            </a:pPr>
            <a:r>
              <a:rPr lang="en-US" dirty="0" smtClean="0"/>
              <a:t>Then e-p Superconductivity via </a:t>
            </a:r>
            <a:r>
              <a:rPr lang="en-US" dirty="0" err="1" smtClean="0"/>
              <a:t>Eliashberg</a:t>
            </a:r>
            <a:r>
              <a:rPr lang="en-US" dirty="0" smtClean="0"/>
              <a:t>/McMillan!</a:t>
            </a:r>
          </a:p>
          <a:p>
            <a:pPr marL="457012" lvl="1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09600" y="6019800"/>
            <a:ext cx="7696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371600" y="609600"/>
            <a:ext cx="0" cy="541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2819400" y="61722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“Configuration/Coordination Space”</a:t>
            </a:r>
          </a:p>
        </p:txBody>
      </p:sp>
      <p:sp>
        <p:nvSpPr>
          <p:cNvPr id="32773" name="TextBox 16"/>
          <p:cNvSpPr txBox="1">
            <a:spLocks noChangeArrowheads="1"/>
          </p:cNvSpPr>
          <p:nvPr/>
        </p:nvSpPr>
        <p:spPr bwMode="auto">
          <a:xfrm>
            <a:off x="304800" y="250507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Relative Ground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State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Energies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10200" y="3200400"/>
            <a:ext cx="3200400" cy="3962400"/>
            <a:chOff x="5410203" y="3200400"/>
            <a:chExt cx="3200400" cy="3962400"/>
          </a:xfrm>
        </p:grpSpPr>
        <p:grpSp>
          <p:nvGrpSpPr>
            <p:cNvPr id="32794" name="Group 12"/>
            <p:cNvGrpSpPr>
              <a:grpSpLocks/>
            </p:cNvGrpSpPr>
            <p:nvPr/>
          </p:nvGrpSpPr>
          <p:grpSpPr bwMode="auto">
            <a:xfrm>
              <a:off x="5410203" y="3657600"/>
              <a:ext cx="3200400" cy="3505200"/>
              <a:chOff x="1152053" y="1828800"/>
              <a:chExt cx="3115147" cy="35052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41" y="3581400"/>
              <a:ext cx="1485900" cy="11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TextBox 17"/>
            <p:cNvSpPr txBox="1">
              <a:spLocks noChangeArrowheads="1"/>
            </p:cNvSpPr>
            <p:nvPr/>
          </p:nvSpPr>
          <p:spPr bwMode="auto">
            <a:xfrm>
              <a:off x="6952306" y="3200400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Tennorite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3400" y="0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1">
              <a:defRPr/>
            </a:pP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The Various </a:t>
            </a:r>
            <a:r>
              <a:rPr lang="en-US" sz="2800" b="1" dirty="0">
                <a:solidFill>
                  <a:srgbClr val="00B0F0"/>
                </a:solidFill>
                <a:cs typeface="Arial" charset="0"/>
              </a:rPr>
              <a:t>F</a:t>
            </a:r>
            <a:r>
              <a:rPr lang="en-US" sz="2800" b="1" dirty="0">
                <a:solidFill>
                  <a:srgbClr val="F79646"/>
                </a:solidFill>
                <a:cs typeface="Arial" charset="0"/>
              </a:rPr>
              <a:t>l</a:t>
            </a:r>
            <a:r>
              <a:rPr lang="en-US" sz="2800" b="1" dirty="0">
                <a:solidFill>
                  <a:srgbClr val="C0504D"/>
                </a:solidFill>
                <a:cs typeface="Arial" charset="0"/>
              </a:rPr>
              <a:t>a</a:t>
            </a:r>
            <a:r>
              <a:rPr lang="en-US" sz="2800" b="1" dirty="0">
                <a:solidFill>
                  <a:srgbClr val="92D050"/>
                </a:solidFill>
                <a:cs typeface="Arial" charset="0"/>
              </a:rPr>
              <a:t>v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US" sz="2800" b="1" dirty="0">
                <a:solidFill>
                  <a:srgbClr val="7030A0"/>
                </a:solidFill>
                <a:cs typeface="Arial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 of Copper “Monoxide”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0" y="1849438"/>
            <a:ext cx="3200400" cy="4246562"/>
            <a:chOff x="3048000" y="1849901"/>
            <a:chExt cx="3200400" cy="4246099"/>
          </a:xfrm>
        </p:grpSpPr>
        <p:grpSp>
          <p:nvGrpSpPr>
            <p:cNvPr id="32789" name="Group 9"/>
            <p:cNvGrpSpPr>
              <a:grpSpLocks/>
            </p:cNvGrpSpPr>
            <p:nvPr/>
          </p:nvGrpSpPr>
          <p:grpSpPr bwMode="auto">
            <a:xfrm>
              <a:off x="3048000" y="2590800"/>
              <a:ext cx="3200400" cy="3505200"/>
              <a:chOff x="1152053" y="1828800"/>
              <a:chExt cx="3115147" cy="35052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9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3980"/>
              <a:ext cx="1211649" cy="169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TextBox 22"/>
            <p:cNvSpPr txBox="1">
              <a:spLocks noChangeArrowheads="1"/>
            </p:cNvSpPr>
            <p:nvPr/>
          </p:nvSpPr>
          <p:spPr bwMode="auto">
            <a:xfrm>
              <a:off x="4611988" y="1849901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“1-2-3”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62000" y="990600"/>
            <a:ext cx="3200400" cy="4038600"/>
            <a:chOff x="762000" y="990600"/>
            <a:chExt cx="3200400" cy="4038600"/>
          </a:xfrm>
        </p:grpSpPr>
        <p:grpSp>
          <p:nvGrpSpPr>
            <p:cNvPr id="32784" name="Group 8"/>
            <p:cNvGrpSpPr>
              <a:grpSpLocks/>
            </p:cNvGrpSpPr>
            <p:nvPr/>
          </p:nvGrpSpPr>
          <p:grpSpPr bwMode="auto">
            <a:xfrm>
              <a:off x="762000" y="1524000"/>
              <a:ext cx="3200400" cy="3505200"/>
              <a:chOff x="1152053" y="1828800"/>
              <a:chExt cx="3115147" cy="3505200"/>
            </a:xfrm>
          </p:grpSpPr>
          <p:sp>
            <p:nvSpPr>
              <p:cNvPr id="6" name="Arc 5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4" y="1371602"/>
              <a:ext cx="130118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Box 23"/>
            <p:cNvSpPr txBox="1">
              <a:spLocks noChangeArrowheads="1"/>
            </p:cNvSpPr>
            <p:nvPr/>
          </p:nvSpPr>
          <p:spPr bwMode="auto">
            <a:xfrm>
              <a:off x="2160759" y="990600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tet-rs-CuO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532188" y="609600"/>
            <a:ext cx="3859212" cy="954088"/>
            <a:chOff x="3532359" y="609600"/>
            <a:chExt cx="3859040" cy="954107"/>
          </a:xfrm>
        </p:grpSpPr>
        <p:sp>
          <p:nvSpPr>
            <p:cNvPr id="32782" name="TextBox 24"/>
            <p:cNvSpPr txBox="1">
              <a:spLocks noChangeArrowheads="1"/>
            </p:cNvSpPr>
            <p:nvPr/>
          </p:nvSpPr>
          <p:spPr bwMode="auto">
            <a:xfrm>
              <a:off x="4523242" y="609600"/>
              <a:ext cx="2868157" cy="954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Siemons, et al. (2009)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Grant (2008)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Franchini Group (2011)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Cococcioni Group (2011)</a:t>
              </a:r>
            </a:p>
          </p:txBody>
        </p:sp>
        <p:cxnSp>
          <p:nvCxnSpPr>
            <p:cNvPr id="29" name="Straight Arrow Connector 28"/>
            <p:cNvCxnSpPr>
              <a:stCxn id="32782" idx="1"/>
              <a:endCxn id="32786" idx="3"/>
            </p:cNvCxnSpPr>
            <p:nvPr/>
          </p:nvCxnSpPr>
          <p:spPr>
            <a:xfrm flipH="1">
              <a:off x="3532359" y="1087448"/>
              <a:ext cx="990556" cy="873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1" name="Group 15360"/>
          <p:cNvGrpSpPr>
            <a:grpSpLocks/>
          </p:cNvGrpSpPr>
          <p:nvPr/>
        </p:nvGrpSpPr>
        <p:grpSpPr bwMode="auto">
          <a:xfrm>
            <a:off x="1600200" y="2667002"/>
            <a:ext cx="2535238" cy="2516292"/>
            <a:chOff x="1600199" y="2667003"/>
            <a:chExt cx="2534495" cy="2516371"/>
          </a:xfrm>
        </p:grpSpPr>
        <p:sp>
          <p:nvSpPr>
            <p:cNvPr id="32780" name="TextBox 25"/>
            <p:cNvSpPr txBox="1">
              <a:spLocks noChangeArrowheads="1"/>
            </p:cNvSpPr>
            <p:nvPr/>
          </p:nvSpPr>
          <p:spPr bwMode="auto">
            <a:xfrm>
              <a:off x="1600199" y="3705999"/>
              <a:ext cx="2534495" cy="1477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prstClr val="black"/>
                  </a:solidFill>
                  <a:cs typeface="Arial" charset="0"/>
                </a:rPr>
                <a:t>Can we </a:t>
              </a:r>
              <a:r>
                <a:rPr lang="en-US" altLang="en-US" u="sng" dirty="0" smtClean="0">
                  <a:solidFill>
                    <a:prstClr val="black"/>
                  </a:solidFill>
                  <a:cs typeface="Arial" charset="0"/>
                </a:rPr>
                <a:t>compute/synthesize</a:t>
              </a:r>
              <a:r>
                <a:rPr lang="en-US" altLang="en-US" dirty="0" smtClean="0">
                  <a:solidFill>
                    <a:prstClr val="black"/>
                  </a:solidFill>
                  <a:cs typeface="Arial" charset="0"/>
                </a:rPr>
                <a:t> 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prstClr val="black"/>
                  </a:solidFill>
                  <a:cs typeface="Arial" charset="0"/>
                </a:rPr>
                <a:t>its physical properties </a:t>
              </a:r>
              <a:r>
                <a:rPr lang="en-US" altLang="en-US" dirty="0" err="1" smtClean="0">
                  <a:solidFill>
                    <a:prstClr val="black"/>
                  </a:solidFill>
                  <a:cs typeface="Arial" charset="0"/>
                </a:rPr>
                <a:t>wrt</a:t>
              </a:r>
              <a:r>
                <a:rPr lang="en-US" altLang="en-US" dirty="0" smtClean="0">
                  <a:solidFill>
                    <a:prstClr val="black"/>
                  </a:solidFill>
                  <a:cs typeface="Arial" charset="0"/>
                </a:rPr>
                <a:t> magnetism and superconductivity?</a:t>
              </a:r>
            </a:p>
          </p:txBody>
        </p:sp>
        <p:cxnSp>
          <p:nvCxnSpPr>
            <p:cNvPr id="15360" name="Straight Arrow Connector 15359"/>
            <p:cNvCxnSpPr>
              <a:stCxn id="32780" idx="0"/>
              <a:endCxn id="32785" idx="2"/>
            </p:cNvCxnSpPr>
            <p:nvPr/>
          </p:nvCxnSpPr>
          <p:spPr>
            <a:xfrm flipH="1" flipV="1">
              <a:off x="2860026" y="2667003"/>
              <a:ext cx="7421" cy="1038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477000" y="2554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What Nature (she) gives us!  (triclinic)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4672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NB:  All show attributes of Mott-Hubbard behavior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Interesting...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Lowest symmetry yields lowest ground state energy.</a:t>
            </a:r>
          </a:p>
          <a:p>
            <a:r>
              <a:rPr lang="en-US" dirty="0" smtClean="0"/>
              <a:t>Higher...at least in a computer...gives greater (localized around given “optimal lattice” constants).</a:t>
            </a:r>
          </a:p>
          <a:p>
            <a:r>
              <a:rPr lang="en-US" dirty="0" smtClean="0"/>
              <a:t>Why?  </a:t>
            </a:r>
            <a:r>
              <a:rPr lang="en-US" dirty="0" err="1" smtClean="0"/>
              <a:t>Jahn</a:t>
            </a:r>
            <a:r>
              <a:rPr lang="en-US" dirty="0" smtClean="0"/>
              <a:t>-Teller “degeneracies”!  Nature abhors them (</a:t>
            </a:r>
            <a:r>
              <a:rPr lang="en-US" dirty="0" err="1" smtClean="0"/>
              <a:t>Aristole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Were Bednorz-Mueller (Chakravarty &amp; </a:t>
            </a:r>
            <a:r>
              <a:rPr lang="en-US" dirty="0" err="1" smtClean="0"/>
              <a:t>Hoecht</a:t>
            </a:r>
            <a:r>
              <a:rPr lang="en-US" dirty="0" smtClean="0"/>
              <a:t>) on the right path in 1986 after 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" y="152400"/>
            <a:ext cx="811903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Phonons are there!</a:t>
            </a:r>
            <a:endParaRPr lang="en-US" sz="4000" b="1" i="1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400" y="762000"/>
            <a:ext cx="3810000" cy="2819400"/>
            <a:chOff x="914400" y="914400"/>
            <a:chExt cx="6705600" cy="5562600"/>
          </a:xfrm>
        </p:grpSpPr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563109"/>
              <a:ext cx="6705600" cy="435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9961" y="5898440"/>
              <a:ext cx="5522258" cy="57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Box 2"/>
            <p:cNvSpPr txBox="1">
              <a:spLocks noChangeArrowheads="1"/>
            </p:cNvSpPr>
            <p:nvPr/>
          </p:nvSpPr>
          <p:spPr bwMode="auto">
            <a:xfrm>
              <a:off x="914400" y="914400"/>
              <a:ext cx="6705600" cy="102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latin typeface="Calibri" pitchFamily="34" charset="0"/>
                  <a:ea typeface="SimSun" pitchFamily="2" charset="-122"/>
                </a:rPr>
                <a:t>Macfarlane, Rosen, Seki, SSC 63, 831 (1987)</a:t>
              </a:r>
            </a:p>
            <a:p>
              <a:pPr algn="ctr"/>
              <a:r>
                <a:rPr lang="en-US" altLang="en-US" sz="1400" b="1">
                  <a:latin typeface="Calibri" pitchFamily="34" charset="0"/>
                  <a:ea typeface="SimSun" pitchFamily="2" charset="-122"/>
                </a:rPr>
                <a:t>Raman Spectroscopy of </a:t>
              </a:r>
              <a:r>
                <a:rPr lang="en-US" altLang="en-US" sz="1200" b="1">
                  <a:latin typeface="Calibri" pitchFamily="34" charset="0"/>
                  <a:ea typeface="SimSun" pitchFamily="2" charset="-122"/>
                </a:rPr>
                <a:t>YBCO</a:t>
              </a:r>
              <a:endParaRPr lang="en-US" altLang="en-US" sz="1400" b="1">
                <a:latin typeface="Calibri" pitchFamily="34" charset="0"/>
                <a:ea typeface="SimSun" pitchFamily="2" charset="-122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762000"/>
            <a:ext cx="23241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413" y="762000"/>
            <a:ext cx="25923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733800"/>
            <a:ext cx="2439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9963" y="3200400"/>
            <a:ext cx="30178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6600" y="4591050"/>
            <a:ext cx="293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But maybe spins too?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PAULMI~1\AppData\Local\Temp\sc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4417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C:\Users\PAULMI~1\AppData\Local\Temp\sc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352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latin typeface="Calibri" pitchFamily="34" charset="0"/>
              </a:rPr>
              <a:t>Let’s look at the </a:t>
            </a:r>
            <a:r>
              <a:rPr lang="en-US" altLang="en-US" sz="3200" b="1" dirty="0">
                <a:latin typeface="Calibri" pitchFamily="34" charset="0"/>
              </a:rPr>
              <a:t>“U = 0, Fermi Liquid” limit </a:t>
            </a:r>
          </a:p>
          <a:p>
            <a:pPr algn="ctr"/>
            <a:r>
              <a:rPr lang="en-US" altLang="en-US" sz="3200" b="1" dirty="0">
                <a:latin typeface="Calibri" pitchFamily="34" charset="0"/>
              </a:rPr>
              <a:t>for doped proxy </a:t>
            </a:r>
            <a:r>
              <a:rPr lang="en-US" altLang="en-US" sz="3200" b="1" dirty="0" err="1" smtClean="0">
                <a:latin typeface="Calibri" pitchFamily="34" charset="0"/>
              </a:rPr>
              <a:t>tet</a:t>
            </a:r>
            <a:r>
              <a:rPr lang="en-US" altLang="en-US" sz="3200" b="1" dirty="0" smtClean="0">
                <a:latin typeface="Calibri" pitchFamily="34" charset="0"/>
              </a:rPr>
              <a:t>-CuO!</a:t>
            </a:r>
            <a:endParaRPr lang="en-US" altLang="en-US" sz="3200" b="1" dirty="0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-516132763" y="-139785725"/>
            <a:ext cx="3397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</a:t>
            </a:r>
            <a:endParaRPr lang="en-US" sz="800"/>
          </a:p>
          <a:p>
            <a:pPr eaLnBrk="0" hangingPunct="0"/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1960913" y="-139776200"/>
            <a:ext cx="52514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lectronic properties of rocksalt copper monoxide: </a:t>
            </a:r>
            <a:endParaRPr lang="en-US" sz="800"/>
          </a:p>
          <a:p>
            <a:pPr eaLnBrk="0" hangingPunct="0"/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-516132763" y="145973800"/>
            <a:ext cx="431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A </a:t>
            </a:r>
            <a:endParaRPr lang="en-US" sz="800"/>
          </a:p>
          <a:p>
            <a:pPr eaLnBrk="0" hangingPunct="0"/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19461750" y="145973800"/>
            <a:ext cx="581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proxy structure for high temperature superconductivity </a:t>
            </a:r>
            <a:endParaRPr lang="en-US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81000" y="4953000"/>
            <a:ext cx="8382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Electronic properties of rocksalt copper monoxide: </a:t>
            </a:r>
          </a:p>
          <a:p>
            <a:pPr algn="ctr"/>
            <a:r>
              <a:rPr lang="en-US" sz="2400"/>
              <a:t>A proxy structure for high temperature superconductivity</a:t>
            </a:r>
          </a:p>
          <a:p>
            <a:pPr algn="ctr"/>
            <a:r>
              <a:rPr lang="en-US"/>
              <a:t> </a:t>
            </a:r>
          </a:p>
          <a:p>
            <a:pPr algn="ctr"/>
            <a:r>
              <a:rPr lang="en-US" sz="1400"/>
              <a:t>The International Conference on Theoretical Physics ‘Dubna-Nano2008’</a:t>
            </a:r>
          </a:p>
          <a:p>
            <a:pPr algn="ctr"/>
            <a:r>
              <a:rPr lang="en-US" sz="1400"/>
              <a:t>IOP Journal of Physics: Conference Series 129 (2008) 012042</a:t>
            </a:r>
          </a:p>
          <a:p>
            <a:pPr algn="ctr"/>
            <a:r>
              <a:rPr lang="en-US" sz="1400"/>
              <a:t>doi:10.1088/1742-6596/129/1/012042</a:t>
            </a:r>
          </a:p>
        </p:txBody>
      </p:sp>
    </p:spTree>
    <p:extLst>
      <p:ext uri="{BB962C8B-B14F-4D97-AF65-F5344CB8AC3E}">
        <p14:creationId xmlns:p14="http://schemas.microsoft.com/office/powerpoint/2010/main" val="35876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16115</TotalTime>
  <Words>603</Words>
  <Application>Microsoft Office PowerPoint</Application>
  <PresentationFormat>On-screen Show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1_Blank</vt:lpstr>
      <vt:lpstr>St. Patrick’s Day - 2016</vt:lpstr>
      <vt:lpstr>“Woodstock” (#30 Upcoming)</vt:lpstr>
      <vt:lpstr>PowerPoint Presentation</vt:lpstr>
      <vt:lpstr> – Our Computational Tool Box – </vt:lpstr>
      <vt:lpstr>PowerPoint Presentation</vt:lpstr>
      <vt:lpstr>Interesting...</vt:lpstr>
      <vt:lpstr>PowerPoint Presentation</vt:lpstr>
      <vt:lpstr>Phonons are there!</vt:lpstr>
      <vt:lpstr>PowerPoint Presentation</vt:lpstr>
      <vt:lpstr>Superconductivity and  Phonons BCS via Eliashberg-McMillan</vt:lpstr>
      <vt:lpstr>e-p Interaction in the DFT/LDA Formalism</vt:lpstr>
      <vt:lpstr>PowerPoint Presentation</vt:lpstr>
      <vt:lpstr>PowerPoint Presentation</vt:lpstr>
      <vt:lpstr>So is it Shakes and/or Spins?</vt:lpstr>
      <vt:lpstr>Stay Tuned!</vt:lpstr>
      <vt:lpstr>PowerPoint Presentation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Setup</dc:title>
  <dc:creator>Paul Michael Grant</dc:creator>
  <cp:lastModifiedBy>Paul Michael Grant</cp:lastModifiedBy>
  <cp:revision>56</cp:revision>
  <cp:lastPrinted>2016-02-17T03:15:28Z</cp:lastPrinted>
  <dcterms:created xsi:type="dcterms:W3CDTF">2016-02-14T04:30:09Z</dcterms:created>
  <dcterms:modified xsi:type="dcterms:W3CDTF">2016-08-23T21:44:48Z</dcterms:modified>
</cp:coreProperties>
</file>