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36"/>
  </p:notesMasterIdLst>
  <p:sldIdLst>
    <p:sldId id="256" r:id="rId3"/>
    <p:sldId id="260" r:id="rId4"/>
    <p:sldId id="283" r:id="rId5"/>
    <p:sldId id="284" r:id="rId6"/>
    <p:sldId id="311" r:id="rId7"/>
    <p:sldId id="312" r:id="rId8"/>
    <p:sldId id="307" r:id="rId9"/>
    <p:sldId id="308" r:id="rId10"/>
    <p:sldId id="309" r:id="rId11"/>
    <p:sldId id="310" r:id="rId12"/>
    <p:sldId id="302" r:id="rId13"/>
    <p:sldId id="290" r:id="rId14"/>
    <p:sldId id="261" r:id="rId15"/>
    <p:sldId id="296" r:id="rId16"/>
    <p:sldId id="286" r:id="rId17"/>
    <p:sldId id="301" r:id="rId18"/>
    <p:sldId id="304" r:id="rId19"/>
    <p:sldId id="305" r:id="rId20"/>
    <p:sldId id="267" r:id="rId21"/>
    <p:sldId id="270" r:id="rId22"/>
    <p:sldId id="303" r:id="rId23"/>
    <p:sldId id="298" r:id="rId24"/>
    <p:sldId id="272" r:id="rId25"/>
    <p:sldId id="273" r:id="rId26"/>
    <p:sldId id="289" r:id="rId27"/>
    <p:sldId id="275" r:id="rId28"/>
    <p:sldId id="276" r:id="rId29"/>
    <p:sldId id="277" r:id="rId30"/>
    <p:sldId id="306" r:id="rId31"/>
    <p:sldId id="278" r:id="rId32"/>
    <p:sldId id="279" r:id="rId33"/>
    <p:sldId id="280" r:id="rId34"/>
    <p:sldId id="264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97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93431-DCDA-45AE-8956-EBD68675E32B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A76C0-74EB-4202-B4F2-96678599C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64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878BFE-D2BA-4C58-B150-B239313CB9D4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86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70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82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CF749-3593-4C79-8C3E-087E81EAA3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EE04B-731A-4ECB-A812-035EEF6CDFA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52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D4B62-01E1-480E-A01A-BACBB18F38F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F50CB-2CCE-487B-8A10-39E307056D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401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F758F-8002-4055-9D6B-75C042F432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6B3AD-CDB1-4162-949F-CCB8186FBA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782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9178C-AF22-4045-A59E-AE15D2A025E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2C8B6-449D-4176-ACB7-9CC998CDBFA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262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92B2B-BAB1-416D-BAE8-E1310C3DA2E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829CE-C07E-46C6-BED4-3D9A075FCF3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756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B8A7B-F4AF-4167-B7E7-E9AD7D554B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79138-988C-40A4-9A39-A6355FCA0F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877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A9F13-4DFD-4104-8706-5AF85F4769E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1A8D8-F365-49DA-8AA9-A0C7B73875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8478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21DA5-AD69-4411-B76D-21ABE13551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FDC6C-5E65-491B-8430-87C19ED0B0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85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3971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44C98-70C9-47E9-A6D1-C9772F6F968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51ABB-7856-40E3-B24C-398AB247A1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4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E15D9-2B03-4A19-8EB7-2305D4B4FA9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DBD44-9131-4306-AB79-038B55D2AA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9484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49BA1-27D2-4A40-87E2-746B7B3B82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B88B7-E9BB-4815-B20F-5D6D3DFA66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653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68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01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93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88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16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2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1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12F80-9D49-454A-9D84-D5F62365E5F7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32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F3CF662-161E-44F5-9303-F490C388A5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0B554D-FFD4-4A65-A90B-90F94B61665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79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8yCX1WAhK2M" TargetMode="Externa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2agz.com/" TargetMode="External"/><Relationship Id="rId2" Type="http://schemas.openxmlformats.org/officeDocument/2006/relationships/hyperlink" Target="http://w2agz.com/Publications/Science%20&amp;%20Technology/EPRI/01%20(1997)%20Superconductivity%20and%20Electric%20Power%20-%20Promises,%20Promises%20---%20Past,%20Present%20and%20Future.pdf" TargetMode="Externa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PS March Meeting 2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6199"/>
            <a:ext cx="883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9624" y="1447800"/>
            <a:ext cx="9067800" cy="120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2" rIns="91400" bIns="4570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281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B050"/>
                </a:solidFill>
                <a:latin typeface="Cooper Black" pitchFamily="18" charset="0"/>
                <a:cs typeface="Arial" charset="0"/>
              </a:rPr>
              <a:t>The Woodstock of Physics:</a:t>
            </a:r>
          </a:p>
          <a:p>
            <a:pPr algn="ctr" defTabSz="91281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B050"/>
                </a:solidFill>
                <a:latin typeface="Cooper Black" pitchFamily="18" charset="0"/>
                <a:cs typeface="Arial" charset="0"/>
              </a:rPr>
              <a:t>The Hyped Future Then (1987)...</a:t>
            </a:r>
          </a:p>
          <a:p>
            <a:pPr algn="ctr" defTabSz="91281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B050"/>
                </a:solidFill>
                <a:latin typeface="Cooper Black" pitchFamily="18" charset="0"/>
                <a:cs typeface="Arial" charset="0"/>
              </a:rPr>
              <a:t>The Actual Situation Now (2017)</a:t>
            </a:r>
            <a:endParaRPr lang="en-US" altLang="en-US" sz="2000" dirty="0" smtClean="0">
              <a:solidFill>
                <a:srgbClr val="00B050"/>
              </a:solidFill>
              <a:latin typeface="Cooper Black" pitchFamily="18" charset="0"/>
              <a:cs typeface="Arial" charset="0"/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060575" y="2667000"/>
            <a:ext cx="5029200" cy="95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2" rIns="91400" bIns="4570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281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prstClr val="black"/>
                </a:solidFill>
                <a:cs typeface="Arial" charset="0"/>
              </a:rPr>
              <a:t>Paul M. Grant</a:t>
            </a:r>
          </a:p>
          <a:p>
            <a:pPr algn="ctr" defTabSz="91281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prstClr val="black"/>
                </a:solidFill>
                <a:cs typeface="Arial" charset="0"/>
              </a:rPr>
              <a:t>W2AGZ Technologies</a:t>
            </a:r>
            <a:br>
              <a:rPr lang="en-US" altLang="en-US" dirty="0" smtClean="0">
                <a:solidFill>
                  <a:prstClr val="black"/>
                </a:solidFill>
                <a:cs typeface="Arial" charset="0"/>
              </a:rPr>
            </a:br>
            <a:r>
              <a:rPr lang="en-US" altLang="en-US" b="1" dirty="0" smtClean="0">
                <a:solidFill>
                  <a:prstClr val="black"/>
                </a:solidFill>
                <a:cs typeface="Arial" charset="0"/>
              </a:rPr>
              <a:t>Tuesday, 3/14, Paper 2, 8:36 – 9:12 AM, Room 387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38600"/>
            <a:ext cx="387311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74" y="4038600"/>
            <a:ext cx="4199834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36888" y="3657600"/>
            <a:ext cx="2743199" cy="80021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lgerian" panose="04020705040A02060702" pitchFamily="82" charset="0"/>
              </a:rPr>
              <a:t>Aging IBM Pensioner</a:t>
            </a:r>
          </a:p>
          <a:p>
            <a:pPr algn="ctr"/>
            <a:r>
              <a:rPr lang="en-US" sz="1400" dirty="0" smtClean="0">
                <a:latin typeface="Algerian" panose="04020705040A02060702" pitchFamily="82" charset="0"/>
              </a:rPr>
              <a:t>Research supported under the IBM retirement fund</a:t>
            </a:r>
            <a:endParaRPr lang="en-US" sz="14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75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omic Sans MS" panose="030F0702030302020204" pitchFamily="66" charset="0"/>
              </a:rPr>
              <a:t>Now It’s March (2)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/>
          <a:lstStyle/>
          <a:p>
            <a:r>
              <a:rPr lang="en-US" sz="2000" dirty="0" smtClean="0"/>
              <a:t>Sunday 8th:</a:t>
            </a:r>
          </a:p>
          <a:p>
            <a:pPr lvl="1"/>
            <a:r>
              <a:rPr lang="en-US" sz="2000" dirty="0" smtClean="0"/>
              <a:t>PMG emails/faxes the ARC findings to YKT.</a:t>
            </a:r>
          </a:p>
          <a:p>
            <a:pPr lvl="1"/>
            <a:r>
              <a:rPr lang="en-US" sz="2000" dirty="0" smtClean="0"/>
              <a:t>Then flies overnight to YKT/Westchester.</a:t>
            </a:r>
          </a:p>
          <a:p>
            <a:r>
              <a:rPr lang="en-US" sz="2000" dirty="0" smtClean="0"/>
              <a:t>Monday 9th: </a:t>
            </a:r>
          </a:p>
          <a:p>
            <a:pPr lvl="1"/>
            <a:r>
              <a:rPr lang="en-US" sz="2000" dirty="0" smtClean="0"/>
              <a:t>PMG delivers 90 minute talk revealing all ARC findings.</a:t>
            </a:r>
          </a:p>
          <a:p>
            <a:pPr lvl="1"/>
            <a:r>
              <a:rPr lang="en-US" sz="2000" dirty="0" smtClean="0"/>
              <a:t>Praveen Chaudhari and Bob </a:t>
            </a:r>
            <a:r>
              <a:rPr lang="en-US" sz="2000" dirty="0" err="1" smtClean="0"/>
              <a:t>Laibowitz</a:t>
            </a:r>
            <a:r>
              <a:rPr lang="en-US" sz="2000" dirty="0" smtClean="0"/>
              <a:t> at YKT verify the ARC findings overnight.</a:t>
            </a:r>
          </a:p>
          <a:p>
            <a:r>
              <a:rPr lang="en-US" sz="2000" dirty="0" smtClean="0"/>
              <a:t>Tue – Fri (10-13):</a:t>
            </a:r>
          </a:p>
          <a:p>
            <a:pPr lvl="1"/>
            <a:r>
              <a:rPr lang="en-US" sz="2000" dirty="0" smtClean="0"/>
              <a:t>RBB working with Bill Gallagher extend processing space for YBCO derived compounds.</a:t>
            </a:r>
          </a:p>
          <a:p>
            <a:pPr lvl="1"/>
            <a:r>
              <a:rPr lang="en-US" sz="2000" dirty="0" smtClean="0"/>
              <a:t>PMG delivers documents to PRL and US Patent offices on Long Island.</a:t>
            </a:r>
          </a:p>
          <a:p>
            <a:r>
              <a:rPr lang="en-US" sz="2000" dirty="0" smtClean="0"/>
              <a:t>Sunday 15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:</a:t>
            </a:r>
          </a:p>
          <a:p>
            <a:pPr lvl="1"/>
            <a:r>
              <a:rPr lang="en-US" sz="2000" dirty="0" smtClean="0"/>
              <a:t>IBM ARC+YKT drive to the New York Hilton Hotel and register for APS March.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THE REST IS HISTORY!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0"/>
            <a:ext cx="185737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73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omic Sans MS" panose="030F0702030302020204" pitchFamily="66" charset="0"/>
              </a:rPr>
              <a:t>“Obscure Contributed Talk”</a:t>
            </a:r>
            <a:br>
              <a:rPr lang="en-US" b="1" dirty="0" smtClean="0">
                <a:latin typeface="Comic Sans MS" panose="030F0702030302020204" pitchFamily="66" charset="0"/>
              </a:rPr>
            </a:br>
            <a:r>
              <a:rPr lang="en-US" sz="3600" b="1" dirty="0" smtClean="0">
                <a:latin typeface="Comic Sans MS" panose="030F0702030302020204" pitchFamily="66" charset="0"/>
              </a:rPr>
              <a:t>17 March 1987</a:t>
            </a:r>
            <a:endParaRPr lang="en-US" b="1" dirty="0">
              <a:latin typeface="Comic Sans MS" panose="030F0702030302020204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0" y="6832422"/>
            <a:ext cx="13020675" cy="373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39204"/>
            <a:ext cx="6095567" cy="176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212556"/>
            <a:ext cx="3429000" cy="34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45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05433"/>
            <a:ext cx="3886200" cy="262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4086225" cy="277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2222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omic Sans MS" pitchFamily="66" charset="0"/>
              </a:rPr>
              <a:t>“</a:t>
            </a:r>
            <a:r>
              <a:rPr lang="en-US" altLang="en-US" b="1" dirty="0" smtClean="0">
                <a:latin typeface="Comic Sans MS" pitchFamily="66" charset="0"/>
              </a:rPr>
              <a:t>The Happening</a:t>
            </a:r>
            <a:r>
              <a:rPr lang="en-US" altLang="en-US" dirty="0" smtClean="0">
                <a:latin typeface="Comic Sans MS" pitchFamily="66" charset="0"/>
              </a:rPr>
              <a:t>”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077" y="4020541"/>
            <a:ext cx="4038600" cy="270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28600" y="1143000"/>
            <a:ext cx="4052094" cy="2700338"/>
            <a:chOff x="228600" y="1143000"/>
            <a:chExt cx="4052094" cy="2700338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143000"/>
              <a:ext cx="4052094" cy="270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2133600" y="1524000"/>
              <a:ext cx="952500" cy="1295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303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381000" y="2222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omic Sans MS" pitchFamily="66" charset="0"/>
              </a:rPr>
              <a:t>“</a:t>
            </a:r>
            <a:r>
              <a:rPr lang="en-US" altLang="en-US" b="1" dirty="0" smtClean="0">
                <a:latin typeface="Comic Sans MS" pitchFamily="66" charset="0"/>
              </a:rPr>
              <a:t>The Happening +</a:t>
            </a:r>
            <a:r>
              <a:rPr lang="en-US" altLang="en-US" dirty="0" smtClean="0">
                <a:latin typeface="Comic Sans MS" pitchFamily="66" charset="0"/>
              </a:rPr>
              <a:t>”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33463"/>
            <a:ext cx="3890962" cy="284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860" y="1067795"/>
            <a:ext cx="4691991" cy="274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60" y="3962400"/>
            <a:ext cx="4191000" cy="276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55" y="3995895"/>
            <a:ext cx="4038600" cy="278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81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858" y="761442"/>
            <a:ext cx="2055342" cy="320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http://w2agz.com/Pictures/NW%20Cover%20from%20Sli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2279502" cy="313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115" y="685800"/>
            <a:ext cx="186238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79991"/>
            <a:ext cx="2699106" cy="300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3823591"/>
            <a:ext cx="241935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0"/>
            <a:ext cx="1904999" cy="296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omic Sans MS" panose="030F0702030302020204" pitchFamily="66" charset="0"/>
              </a:rPr>
              <a:t>“The Hype”</a:t>
            </a:r>
            <a:endParaRPr lang="en-US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24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omic Sans MS" panose="030F0702030302020204" pitchFamily="66" charset="0"/>
              </a:rPr>
              <a:t>“The Hype +”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257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“Superconductor Progress is Electrifying Researchers”</a:t>
            </a:r>
          </a:p>
          <a:p>
            <a:pPr lvl="1"/>
            <a:r>
              <a:rPr lang="en-US" dirty="0" smtClean="0"/>
              <a:t>”If </a:t>
            </a:r>
            <a:r>
              <a:rPr lang="en-US" dirty="0"/>
              <a:t>the results . . . hold up and can be translated into productive devices, it will revolutionize both the electrical industry and the electronics </a:t>
            </a:r>
            <a:r>
              <a:rPr lang="en-US" dirty="0" smtClean="0"/>
              <a:t>industry.” </a:t>
            </a:r>
          </a:p>
          <a:p>
            <a:pPr lvl="1"/>
            <a:r>
              <a:rPr lang="en-US" dirty="0" smtClean="0"/>
              <a:t>“The </a:t>
            </a:r>
            <a:r>
              <a:rPr lang="en-US" dirty="0"/>
              <a:t>amount of energy to be saved would go into the billions of dollars</a:t>
            </a:r>
            <a:r>
              <a:rPr lang="en-US" dirty="0" smtClean="0"/>
              <a:t>.” </a:t>
            </a:r>
            <a:endParaRPr lang="en-US" dirty="0"/>
          </a:p>
          <a:p>
            <a:pPr lvl="1"/>
            <a:r>
              <a:rPr lang="en-US" dirty="0" smtClean="0"/>
              <a:t>“More </a:t>
            </a:r>
            <a:r>
              <a:rPr lang="en-US" dirty="0"/>
              <a:t>efficient transmission lines that would let utilities build power plants hundreds of miles away from cities</a:t>
            </a:r>
            <a:r>
              <a:rPr lang="en-US" dirty="0" smtClean="0"/>
              <a:t>.”</a:t>
            </a:r>
          </a:p>
          <a:p>
            <a:pPr lvl="1"/>
            <a:r>
              <a:rPr lang="en-US" dirty="0" smtClean="0"/>
              <a:t>“</a:t>
            </a:r>
            <a:r>
              <a:rPr lang="en-US" dirty="0"/>
              <a:t>Smaller, faster computers and other electronic devices</a:t>
            </a:r>
            <a:r>
              <a:rPr lang="en-US" dirty="0" smtClean="0"/>
              <a:t>.”</a:t>
            </a:r>
          </a:p>
          <a:p>
            <a:pPr lvl="1"/>
            <a:r>
              <a:rPr lang="en-US" dirty="0" smtClean="0"/>
              <a:t>“</a:t>
            </a:r>
            <a:r>
              <a:rPr lang="en-US" dirty="0"/>
              <a:t>Trains zipping nearly frictionless down their tracks, supporting themselves with powerful magnets maintained by endlessly circulating electricity</a:t>
            </a:r>
            <a:r>
              <a:rPr lang="en-US" dirty="0" smtClean="0"/>
              <a:t>.”</a:t>
            </a:r>
          </a:p>
          <a:p>
            <a:pPr lvl="1"/>
            <a:r>
              <a:rPr lang="en-US" dirty="0" smtClean="0"/>
              <a:t>“More </a:t>
            </a:r>
            <a:r>
              <a:rPr lang="en-US" dirty="0"/>
              <a:t>efficient electric motors and generators</a:t>
            </a:r>
            <a:r>
              <a:rPr lang="en-US" dirty="0" smtClean="0"/>
              <a:t>.”</a:t>
            </a:r>
          </a:p>
          <a:p>
            <a:pPr lvl="1"/>
            <a:r>
              <a:rPr lang="en-US" dirty="0" smtClean="0"/>
              <a:t>“Inexpensive </a:t>
            </a:r>
            <a:r>
              <a:rPr lang="en-US" dirty="0"/>
              <a:t>medical diagnostic instruments that can provide vivid images of the body's interior without the invasive effects of </a:t>
            </a:r>
            <a:r>
              <a:rPr lang="en-US" dirty="0" smtClean="0"/>
              <a:t>X-rays.”</a:t>
            </a:r>
          </a:p>
          <a:p>
            <a:pPr lvl="1"/>
            <a:r>
              <a:rPr lang="en-US" dirty="0" smtClean="0"/>
              <a:t>“I </a:t>
            </a:r>
            <a:r>
              <a:rPr lang="en-US" dirty="0"/>
              <a:t>think that these developments are potentially as important as the discovery of the transistor and </a:t>
            </a:r>
            <a:r>
              <a:rPr lang="en-US" dirty="0" smtClean="0"/>
              <a:t>laser.”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44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omic Sans MS" panose="030F0702030302020204" pitchFamily="66" charset="0"/>
              </a:rPr>
              <a:t>“The Hype ++”</a:t>
            </a:r>
            <a:endParaRPr lang="en-US" b="1" dirty="0">
              <a:latin typeface="Comic Sans MS" panose="030F0702030302020204" pitchFamily="6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85800" y="1066801"/>
            <a:ext cx="2782638" cy="5627131"/>
            <a:chOff x="685800" y="1066801"/>
            <a:chExt cx="2782638" cy="5627131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066801"/>
              <a:ext cx="2583934" cy="518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85800" y="6324600"/>
              <a:ext cx="27826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USN&amp;WR, May 1987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382729" y="1295400"/>
            <a:ext cx="3542071" cy="5334000"/>
            <a:chOff x="4382729" y="1295400"/>
            <a:chExt cx="3542071" cy="5334000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2729" y="1295400"/>
              <a:ext cx="3542071" cy="502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761162" y="6260068"/>
              <a:ext cx="27826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Insight, May 1987</a:t>
              </a:r>
              <a:endParaRPr lang="en-US" dirty="0"/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7010400" y="152399"/>
            <a:ext cx="1828800" cy="91440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Thanks,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Brian Maple!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52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omic Sans MS" panose="030F0702030302020204" pitchFamily="66" charset="0"/>
              </a:rPr>
              <a:t>“Sobriety Sets In”</a:t>
            </a:r>
            <a:endParaRPr lang="en-US" b="1" dirty="0">
              <a:latin typeface="Comic Sans MS" panose="030F0702030302020204" pitchFamily="66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4800" y="990600"/>
            <a:ext cx="4071938" cy="5855732"/>
            <a:chOff x="304800" y="990600"/>
            <a:chExt cx="4071938" cy="5855732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990600"/>
              <a:ext cx="4071938" cy="5379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04800" y="6477000"/>
              <a:ext cx="40719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Discover Magazine, August 1987</a:t>
              </a:r>
              <a:endParaRPr lang="en-US" dirty="0"/>
            </a:p>
          </p:txBody>
        </p:sp>
      </p:grp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681" y="1019175"/>
            <a:ext cx="34671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 hidden="1"/>
          <p:cNvSpPr txBox="1"/>
          <p:nvPr/>
        </p:nvSpPr>
        <p:spPr>
          <a:xfrm>
            <a:off x="4767262" y="6477000"/>
            <a:ext cx="407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MIT Technology Review, April 1988</a:t>
            </a:r>
            <a:endParaRPr lang="en-US" dirty="0"/>
          </a:p>
        </p:txBody>
      </p:sp>
      <p:sp>
        <p:nvSpPr>
          <p:cNvPr id="14" name="Content Placeholder 4"/>
          <p:cNvSpPr>
            <a:spLocks noGrp="1"/>
          </p:cNvSpPr>
          <p:nvPr>
            <p:ph idx="1"/>
          </p:nvPr>
        </p:nvSpPr>
        <p:spPr>
          <a:xfrm>
            <a:off x="4898231" y="3627437"/>
            <a:ext cx="3810000" cy="2620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/>
              <a:t>“High-temperature superconductors are a scientific breakthrough, but technical and </a:t>
            </a:r>
            <a:r>
              <a:rPr lang="en-US" i="1" u="sng" dirty="0" smtClean="0"/>
              <a:t>economic</a:t>
            </a:r>
            <a:r>
              <a:rPr lang="en-US" dirty="0" smtClean="0"/>
              <a:t> obstacles to useful applications remain.”</a:t>
            </a:r>
          </a:p>
          <a:p>
            <a:pPr marL="0" indent="0">
              <a:buNone/>
            </a:pPr>
            <a:r>
              <a:rPr lang="en-US" dirty="0" smtClean="0"/>
              <a:t>“All...indicators suggest that superconductivity has entered a dynamic new phase.   But a great deal remains to be done.”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MIT Technology Review, April 1988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01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omic Sans MS" panose="030F0702030302020204" pitchFamily="66" charset="0"/>
              </a:rPr>
              <a:t>“Followed By Entertainment”</a:t>
            </a:r>
            <a:endParaRPr lang="en-US" b="1" dirty="0">
              <a:latin typeface="Comic Sans MS" panose="030F0702030302020204" pitchFamily="66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5622925" cy="427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0200" y="5638800"/>
            <a:ext cx="579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latin typeface="Comic Sans MS" panose="030F0702030302020204" pitchFamily="66" charset="0"/>
              </a:rPr>
              <a:t>Race for the Superconductor</a:t>
            </a:r>
          </a:p>
          <a:p>
            <a:pPr algn="ctr"/>
            <a:r>
              <a:rPr lang="en-US" sz="3200" dirty="0" smtClean="0"/>
              <a:t>Nova, Horizon 1988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2219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2"/>
          <p:cNvGrpSpPr>
            <a:grpSpLocks/>
          </p:cNvGrpSpPr>
          <p:nvPr/>
        </p:nvGrpSpPr>
        <p:grpSpPr bwMode="auto">
          <a:xfrm>
            <a:off x="3486150" y="1447800"/>
            <a:ext cx="3581400" cy="4229100"/>
            <a:chOff x="2832" y="528"/>
            <a:chExt cx="2256" cy="2976"/>
          </a:xfrm>
        </p:grpSpPr>
        <p:sp>
          <p:nvSpPr>
            <p:cNvPr id="46122" name="Rectangle 3"/>
            <p:cNvSpPr>
              <a:spLocks noChangeArrowheads="1"/>
            </p:cNvSpPr>
            <p:nvPr/>
          </p:nvSpPr>
          <p:spPr bwMode="auto">
            <a:xfrm>
              <a:off x="2832" y="528"/>
              <a:ext cx="2256" cy="2976"/>
            </a:xfrm>
            <a:prstGeom prst="rect">
              <a:avLst/>
            </a:prstGeom>
            <a:gradFill rotWithShape="1">
              <a:gsLst>
                <a:gs pos="0">
                  <a:srgbClr val="762F00"/>
                </a:gs>
                <a:gs pos="100000">
                  <a:srgbClr val="FF6600"/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23" name="Text Box 4"/>
            <p:cNvSpPr txBox="1">
              <a:spLocks noChangeArrowheads="1"/>
            </p:cNvSpPr>
            <p:nvPr/>
          </p:nvSpPr>
          <p:spPr bwMode="auto">
            <a:xfrm>
              <a:off x="3120" y="1589"/>
              <a:ext cx="1872" cy="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0000"/>
                  </a:solidFill>
                </a:rPr>
                <a:t>“Real Metal”</a:t>
              </a:r>
              <a:br>
                <a:rPr lang="en-US" altLang="en-US" sz="2000" b="1">
                  <a:solidFill>
                    <a:srgbClr val="000000"/>
                  </a:solidFill>
                </a:rPr>
              </a:br>
              <a:r>
                <a:rPr lang="en-US" altLang="en-US" sz="2000" b="1">
                  <a:solidFill>
                    <a:srgbClr val="000000"/>
                  </a:solidFill>
                </a:rPr>
                <a:t>“Fermi Liquid”</a:t>
              </a:r>
            </a:p>
          </p:txBody>
        </p:sp>
      </p:grpSp>
      <p:sp>
        <p:nvSpPr>
          <p:cNvPr id="46083" name="AutoShape 5"/>
          <p:cNvSpPr>
            <a:spLocks noChangeArrowheads="1"/>
          </p:cNvSpPr>
          <p:nvPr/>
        </p:nvSpPr>
        <p:spPr bwMode="auto">
          <a:xfrm rot="10800000">
            <a:off x="1524000" y="1447800"/>
            <a:ext cx="2752725" cy="4219575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7 w 21600"/>
              <a:gd name="T13" fmla="*/ 4502 h 21600"/>
              <a:gd name="T14" fmla="*/ 17103 w 21600"/>
              <a:gd name="T15" fmla="*/ 1709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765E76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6084" name="Group 6"/>
          <p:cNvGrpSpPr>
            <a:grpSpLocks/>
          </p:cNvGrpSpPr>
          <p:nvPr/>
        </p:nvGrpSpPr>
        <p:grpSpPr bwMode="auto">
          <a:xfrm>
            <a:off x="1524000" y="1447800"/>
            <a:ext cx="2752725" cy="4219575"/>
            <a:chOff x="960" y="816"/>
            <a:chExt cx="1734" cy="2658"/>
          </a:xfrm>
        </p:grpSpPr>
        <p:sp>
          <p:nvSpPr>
            <p:cNvPr id="46120" name="AutoShape 7"/>
            <p:cNvSpPr>
              <a:spLocks noChangeArrowheads="1"/>
            </p:cNvSpPr>
            <p:nvPr/>
          </p:nvSpPr>
          <p:spPr bwMode="auto">
            <a:xfrm rot="10800000">
              <a:off x="960" y="816"/>
              <a:ext cx="1734" cy="265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7 w 21600"/>
                <a:gd name="T13" fmla="*/ 4502 h 21600"/>
                <a:gd name="T14" fmla="*/ 17103 w 21600"/>
                <a:gd name="T15" fmla="*/ 1709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765E76"/>
                </a:gs>
                <a:gs pos="100000">
                  <a:srgbClr val="FFCC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21" name="Text Box 8"/>
            <p:cNvSpPr txBox="1">
              <a:spLocks noChangeArrowheads="1"/>
            </p:cNvSpPr>
            <p:nvPr/>
          </p:nvSpPr>
          <p:spPr bwMode="auto">
            <a:xfrm rot="4789700">
              <a:off x="1321" y="1655"/>
              <a:ext cx="1584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000000"/>
                  </a:solidFill>
                </a:rPr>
                <a:t>“Funny Metal”</a:t>
              </a:r>
              <a:br>
                <a:rPr lang="en-US" altLang="en-US" b="1">
                  <a:solidFill>
                    <a:srgbClr val="000000"/>
                  </a:solidFill>
                </a:rPr>
              </a:br>
              <a:r>
                <a:rPr lang="en-US" altLang="en-US" b="1">
                  <a:solidFill>
                    <a:srgbClr val="000000"/>
                  </a:solidFill>
                </a:rPr>
                <a:t>“Pseudogap”</a:t>
              </a:r>
              <a:br>
                <a:rPr lang="en-US" altLang="en-US" b="1">
                  <a:solidFill>
                    <a:srgbClr val="000000"/>
                  </a:solidFill>
                </a:rPr>
              </a:br>
              <a:r>
                <a:rPr lang="en-US" altLang="en-US" b="1">
                  <a:solidFill>
                    <a:srgbClr val="000000"/>
                  </a:solidFill>
                </a:rPr>
                <a:t>“Fond AF Memories”</a:t>
              </a:r>
            </a:p>
          </p:txBody>
        </p:sp>
      </p:grpSp>
      <p:grpSp>
        <p:nvGrpSpPr>
          <p:cNvPr id="46085" name="Group 9"/>
          <p:cNvGrpSpPr>
            <a:grpSpLocks/>
          </p:cNvGrpSpPr>
          <p:nvPr/>
        </p:nvGrpSpPr>
        <p:grpSpPr bwMode="auto">
          <a:xfrm>
            <a:off x="2667000" y="4572000"/>
            <a:ext cx="2819400" cy="2286000"/>
            <a:chOff x="1344" y="1104"/>
            <a:chExt cx="1776" cy="1440"/>
          </a:xfrm>
        </p:grpSpPr>
        <p:grpSp>
          <p:nvGrpSpPr>
            <p:cNvPr id="46116" name="Group 10"/>
            <p:cNvGrpSpPr>
              <a:grpSpLocks/>
            </p:cNvGrpSpPr>
            <p:nvPr/>
          </p:nvGrpSpPr>
          <p:grpSpPr bwMode="auto">
            <a:xfrm>
              <a:off x="1344" y="1104"/>
              <a:ext cx="1776" cy="1440"/>
              <a:chOff x="1344" y="1104"/>
              <a:chExt cx="1776" cy="1440"/>
            </a:xfrm>
          </p:grpSpPr>
          <p:sp>
            <p:nvSpPr>
              <p:cNvPr id="46118" name="Oval 11"/>
              <p:cNvSpPr>
                <a:spLocks noChangeArrowheads="1"/>
              </p:cNvSpPr>
              <p:nvPr/>
            </p:nvSpPr>
            <p:spPr bwMode="auto">
              <a:xfrm>
                <a:off x="1344" y="1104"/>
                <a:ext cx="1776" cy="1344"/>
              </a:xfrm>
              <a:prstGeom prst="ellipse">
                <a:avLst/>
              </a:prstGeom>
              <a:gradFill rotWithShape="1">
                <a:gsLst>
                  <a:gs pos="0">
                    <a:srgbClr val="99FF66"/>
                  </a:gs>
                  <a:gs pos="100000">
                    <a:srgbClr val="47762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119" name="Rectangle 12"/>
              <p:cNvSpPr>
                <a:spLocks noChangeArrowheads="1"/>
              </p:cNvSpPr>
              <p:nvPr/>
            </p:nvSpPr>
            <p:spPr bwMode="auto">
              <a:xfrm>
                <a:off x="1344" y="1824"/>
                <a:ext cx="1776" cy="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46117" name="Text Box 13"/>
            <p:cNvSpPr txBox="1">
              <a:spLocks noChangeArrowheads="1"/>
            </p:cNvSpPr>
            <p:nvPr/>
          </p:nvSpPr>
          <p:spPr bwMode="auto">
            <a:xfrm>
              <a:off x="1632" y="1468"/>
              <a:ext cx="129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600" b="1">
                  <a:solidFill>
                    <a:srgbClr val="000000"/>
                  </a:solidFill>
                </a:rPr>
                <a:t>Superconductivity</a:t>
              </a:r>
            </a:p>
          </p:txBody>
        </p:sp>
      </p:grpSp>
      <p:grpSp>
        <p:nvGrpSpPr>
          <p:cNvPr id="46086" name="Group 14"/>
          <p:cNvGrpSpPr>
            <a:grpSpLocks/>
          </p:cNvGrpSpPr>
          <p:nvPr/>
        </p:nvGrpSpPr>
        <p:grpSpPr bwMode="auto">
          <a:xfrm>
            <a:off x="1524000" y="247650"/>
            <a:ext cx="1162050" cy="5410200"/>
            <a:chOff x="960" y="54"/>
            <a:chExt cx="732" cy="3408"/>
          </a:xfrm>
        </p:grpSpPr>
        <p:sp>
          <p:nvSpPr>
            <p:cNvPr id="46114" name="Arc 15"/>
            <p:cNvSpPr>
              <a:spLocks/>
            </p:cNvSpPr>
            <p:nvPr/>
          </p:nvSpPr>
          <p:spPr bwMode="auto">
            <a:xfrm>
              <a:off x="972" y="54"/>
              <a:ext cx="720" cy="340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1">
              <a:gsLst>
                <a:gs pos="0">
                  <a:srgbClr val="CCECFF"/>
                </a:gs>
                <a:gs pos="100000">
                  <a:srgbClr val="6699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5" name="Text Box 16"/>
            <p:cNvSpPr txBox="1">
              <a:spLocks noChangeArrowheads="1"/>
            </p:cNvSpPr>
            <p:nvPr/>
          </p:nvSpPr>
          <p:spPr bwMode="auto">
            <a:xfrm>
              <a:off x="960" y="1680"/>
              <a:ext cx="624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 b="1">
                  <a:solidFill>
                    <a:srgbClr val="000000"/>
                  </a:solidFill>
                </a:rPr>
                <a:t>“SDW”</a:t>
              </a:r>
              <a:br>
                <a:rPr lang="en-US" altLang="en-US" sz="1600" b="1">
                  <a:solidFill>
                    <a:srgbClr val="000000"/>
                  </a:solidFill>
                </a:rPr>
              </a:br>
              <a:r>
                <a:rPr lang="en-US" altLang="en-US" sz="1600" b="1">
                  <a:solidFill>
                    <a:srgbClr val="000000"/>
                  </a:solidFill>
                </a:rPr>
                <a:t>“NEEL”</a:t>
              </a:r>
              <a:br>
                <a:rPr lang="en-US" altLang="en-US" sz="1600" b="1">
                  <a:solidFill>
                    <a:srgbClr val="000000"/>
                  </a:solidFill>
                </a:rPr>
              </a:br>
              <a:r>
                <a:rPr lang="en-US" altLang="en-US" sz="1600" b="1">
                  <a:solidFill>
                    <a:srgbClr val="000000"/>
                  </a:solidFill>
                </a:rPr>
                <a:t>“A-F”</a:t>
              </a:r>
            </a:p>
          </p:txBody>
        </p:sp>
      </p:grpSp>
      <p:sp>
        <p:nvSpPr>
          <p:cNvPr id="46087" name="Line 17"/>
          <p:cNvSpPr>
            <a:spLocks noChangeShapeType="1"/>
          </p:cNvSpPr>
          <p:nvPr/>
        </p:nvSpPr>
        <p:spPr bwMode="auto">
          <a:xfrm>
            <a:off x="1524000" y="5686425"/>
            <a:ext cx="594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Text Box 18"/>
          <p:cNvSpPr txBox="1">
            <a:spLocks noChangeArrowheads="1"/>
          </p:cNvSpPr>
          <p:nvPr/>
        </p:nvSpPr>
        <p:spPr bwMode="auto">
          <a:xfrm>
            <a:off x="1066800" y="885825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46089" name="Text Box 19"/>
          <p:cNvSpPr txBox="1">
            <a:spLocks noChangeArrowheads="1"/>
          </p:cNvSpPr>
          <p:nvPr/>
        </p:nvSpPr>
        <p:spPr bwMode="auto">
          <a:xfrm>
            <a:off x="7315200" y="568642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i="1">
                <a:solidFill>
                  <a:srgbClr val="000000"/>
                </a:solidFill>
                <a:latin typeface="Times New Roman" pitchFamily="18" charset="0"/>
              </a:rPr>
              <a:t>g</a:t>
            </a:r>
          </a:p>
        </p:txBody>
      </p:sp>
      <p:grpSp>
        <p:nvGrpSpPr>
          <p:cNvPr id="46090" name="Group 20"/>
          <p:cNvGrpSpPr>
            <a:grpSpLocks/>
          </p:cNvGrpSpPr>
          <p:nvPr/>
        </p:nvGrpSpPr>
        <p:grpSpPr bwMode="auto">
          <a:xfrm>
            <a:off x="1524000" y="5562600"/>
            <a:ext cx="5553075" cy="946150"/>
            <a:chOff x="960" y="3330"/>
            <a:chExt cx="3498" cy="596"/>
          </a:xfrm>
        </p:grpSpPr>
        <p:sp>
          <p:nvSpPr>
            <p:cNvPr id="46108" name="Text Box 21"/>
            <p:cNvSpPr txBox="1">
              <a:spLocks noChangeArrowheads="1"/>
            </p:cNvSpPr>
            <p:nvPr/>
          </p:nvSpPr>
          <p:spPr bwMode="auto">
            <a:xfrm>
              <a:off x="2352" y="3408"/>
              <a:ext cx="720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 i="1">
                  <a:solidFill>
                    <a:srgbClr val="000000"/>
                  </a:solidFill>
                  <a:latin typeface="Times New Roman" pitchFamily="18" charset="0"/>
                </a:rPr>
                <a:t>g*</a:t>
              </a:r>
              <a:r>
                <a:rPr lang="en-US" altLang="en-US" sz="2400" b="1" i="1" baseline="-25000">
                  <a:solidFill>
                    <a:srgbClr val="000000"/>
                  </a:solidFill>
                  <a:latin typeface="Times New Roman" pitchFamily="18" charset="0"/>
                </a:rPr>
                <a:t/>
              </a:r>
              <a:br>
                <a:rPr lang="en-US" altLang="en-US" sz="2400" b="1" i="1" baseline="-25000">
                  <a:solidFill>
                    <a:srgbClr val="000000"/>
                  </a:solidFill>
                  <a:latin typeface="Times New Roman" pitchFamily="18" charset="0"/>
                </a:rPr>
              </a:br>
              <a:endParaRPr lang="en-US" altLang="en-US" sz="2400" b="1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09" name="Oval 22"/>
            <p:cNvSpPr>
              <a:spLocks noChangeArrowheads="1"/>
            </p:cNvSpPr>
            <p:nvPr/>
          </p:nvSpPr>
          <p:spPr bwMode="auto">
            <a:xfrm>
              <a:off x="2628" y="333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10" name="AutoShape 23"/>
            <p:cNvSpPr>
              <a:spLocks noChangeArrowheads="1"/>
            </p:cNvSpPr>
            <p:nvPr/>
          </p:nvSpPr>
          <p:spPr bwMode="auto">
            <a:xfrm>
              <a:off x="960" y="3384"/>
              <a:ext cx="1668" cy="48"/>
            </a:xfrm>
            <a:prstGeom prst="flowChartTerminator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11" name="AutoShape 24"/>
            <p:cNvSpPr>
              <a:spLocks noChangeArrowheads="1"/>
            </p:cNvSpPr>
            <p:nvPr/>
          </p:nvSpPr>
          <p:spPr bwMode="auto">
            <a:xfrm>
              <a:off x="2790" y="3384"/>
              <a:ext cx="1668" cy="48"/>
            </a:xfrm>
            <a:prstGeom prst="flowChartTermina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12" name="Text Box 25"/>
            <p:cNvSpPr txBox="1">
              <a:spLocks noChangeArrowheads="1"/>
            </p:cNvSpPr>
            <p:nvPr/>
          </p:nvSpPr>
          <p:spPr bwMode="auto">
            <a:xfrm>
              <a:off x="960" y="3456"/>
              <a:ext cx="15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000000"/>
                  </a:solidFill>
                </a:rPr>
                <a:t>“Insulator”</a:t>
              </a:r>
            </a:p>
          </p:txBody>
        </p:sp>
        <p:sp>
          <p:nvSpPr>
            <p:cNvPr id="46113" name="Text Box 26"/>
            <p:cNvSpPr txBox="1">
              <a:spLocks noChangeArrowheads="1"/>
            </p:cNvSpPr>
            <p:nvPr/>
          </p:nvSpPr>
          <p:spPr bwMode="auto">
            <a:xfrm>
              <a:off x="2832" y="3456"/>
              <a:ext cx="15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000000"/>
                  </a:solidFill>
                </a:rPr>
                <a:t>“Conductor”</a:t>
              </a:r>
            </a:p>
          </p:txBody>
        </p:sp>
      </p:grpSp>
      <p:sp>
        <p:nvSpPr>
          <p:cNvPr id="46091" name="Line 30"/>
          <p:cNvSpPr>
            <a:spLocks noChangeShapeType="1"/>
          </p:cNvSpPr>
          <p:nvPr/>
        </p:nvSpPr>
        <p:spPr bwMode="auto">
          <a:xfrm flipV="1">
            <a:off x="7086600" y="1419225"/>
            <a:ext cx="0" cy="426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2" name="Rectangle 31"/>
          <p:cNvSpPr>
            <a:spLocks noChangeArrowheads="1"/>
          </p:cNvSpPr>
          <p:nvPr/>
        </p:nvSpPr>
        <p:spPr bwMode="auto">
          <a:xfrm>
            <a:off x="1533525" y="152400"/>
            <a:ext cx="914400" cy="1238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093" name="Line 32"/>
          <p:cNvSpPr>
            <a:spLocks noChangeShapeType="1"/>
          </p:cNvSpPr>
          <p:nvPr/>
        </p:nvSpPr>
        <p:spPr bwMode="auto">
          <a:xfrm>
            <a:off x="1524000" y="1419225"/>
            <a:ext cx="5562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4" name="Line 33"/>
          <p:cNvSpPr>
            <a:spLocks noChangeShapeType="1"/>
          </p:cNvSpPr>
          <p:nvPr/>
        </p:nvSpPr>
        <p:spPr bwMode="auto">
          <a:xfrm>
            <a:off x="4105275" y="4572000"/>
            <a:ext cx="171450" cy="990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5" name="Line 34"/>
          <p:cNvSpPr>
            <a:spLocks noChangeShapeType="1"/>
          </p:cNvSpPr>
          <p:nvPr/>
        </p:nvSpPr>
        <p:spPr bwMode="auto">
          <a:xfrm flipV="1">
            <a:off x="1524000" y="1114425"/>
            <a:ext cx="0" cy="457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6" name="Text Box 35"/>
          <p:cNvSpPr txBox="1">
            <a:spLocks noChangeArrowheads="1"/>
          </p:cNvSpPr>
          <p:nvPr/>
        </p:nvSpPr>
        <p:spPr bwMode="auto">
          <a:xfrm rot="4789700">
            <a:off x="2097882" y="2780506"/>
            <a:ext cx="25146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“Funny Metal”</a:t>
            </a:r>
            <a:br>
              <a:rPr lang="en-US" altLang="en-US" b="1">
                <a:solidFill>
                  <a:srgbClr val="000000"/>
                </a:solidFill>
              </a:rPr>
            </a:br>
            <a:r>
              <a:rPr lang="en-US" altLang="en-US" b="1">
                <a:solidFill>
                  <a:srgbClr val="000000"/>
                </a:solidFill>
              </a:rPr>
              <a:t>“Pseudogap”</a:t>
            </a:r>
            <a:br>
              <a:rPr lang="en-US" altLang="en-US" b="1">
                <a:solidFill>
                  <a:srgbClr val="000000"/>
                </a:solidFill>
              </a:rPr>
            </a:br>
            <a:r>
              <a:rPr lang="en-US" altLang="en-US" b="1">
                <a:solidFill>
                  <a:srgbClr val="000000"/>
                </a:solidFill>
              </a:rPr>
              <a:t>“Fond AF Memories”</a:t>
            </a:r>
          </a:p>
        </p:txBody>
      </p:sp>
      <p:sp>
        <p:nvSpPr>
          <p:cNvPr id="46097" name="TextBox 6"/>
          <p:cNvSpPr txBox="1">
            <a:spLocks noChangeArrowheads="1"/>
          </p:cNvSpPr>
          <p:nvPr/>
        </p:nvSpPr>
        <p:spPr bwMode="auto">
          <a:xfrm>
            <a:off x="1676400" y="3810000"/>
            <a:ext cx="762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Calibri" pitchFamily="34" charset="0"/>
              </a:rPr>
              <a:t>U = 6</a:t>
            </a:r>
          </a:p>
        </p:txBody>
      </p:sp>
      <p:sp>
        <p:nvSpPr>
          <p:cNvPr id="46098" name="TextBox 51"/>
          <p:cNvSpPr txBox="1">
            <a:spLocks noChangeArrowheads="1"/>
          </p:cNvSpPr>
          <p:nvPr/>
        </p:nvSpPr>
        <p:spPr bwMode="auto">
          <a:xfrm>
            <a:off x="2667000" y="1676400"/>
            <a:ext cx="762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Calibri" pitchFamily="34" charset="0"/>
              </a:rPr>
              <a:t>U = 3</a:t>
            </a:r>
          </a:p>
        </p:txBody>
      </p:sp>
      <p:sp>
        <p:nvSpPr>
          <p:cNvPr id="46099" name="TextBox 52"/>
          <p:cNvSpPr txBox="1">
            <a:spLocks noChangeArrowheads="1"/>
          </p:cNvSpPr>
          <p:nvPr/>
        </p:nvSpPr>
        <p:spPr bwMode="auto">
          <a:xfrm>
            <a:off x="5029200" y="2590800"/>
            <a:ext cx="762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Calibri" pitchFamily="34" charset="0"/>
              </a:rPr>
              <a:t>U = 0</a:t>
            </a:r>
          </a:p>
        </p:txBody>
      </p:sp>
      <p:sp>
        <p:nvSpPr>
          <p:cNvPr id="3" name="Oval 2"/>
          <p:cNvSpPr/>
          <p:nvPr/>
        </p:nvSpPr>
        <p:spPr>
          <a:xfrm>
            <a:off x="3048000" y="1866900"/>
            <a:ext cx="4495800" cy="6477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Is it “shakes or spins”...or both?</a:t>
            </a:r>
          </a:p>
        </p:txBody>
      </p:sp>
      <p:sp>
        <p:nvSpPr>
          <p:cNvPr id="40" name="Oval 39"/>
          <p:cNvSpPr/>
          <p:nvPr/>
        </p:nvSpPr>
        <p:spPr>
          <a:xfrm>
            <a:off x="2447925" y="4572000"/>
            <a:ext cx="4257675" cy="6477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Is “bulk SC” a function of g* ?</a:t>
            </a:r>
          </a:p>
        </p:txBody>
      </p:sp>
      <p:sp>
        <p:nvSpPr>
          <p:cNvPr id="41" name="Oval 40"/>
          <p:cNvSpPr/>
          <p:nvPr/>
        </p:nvSpPr>
        <p:spPr>
          <a:xfrm>
            <a:off x="2209800" y="4073525"/>
            <a:ext cx="4724400" cy="42227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Where is Pr-123 ?</a:t>
            </a:r>
          </a:p>
        </p:txBody>
      </p:sp>
      <p:sp>
        <p:nvSpPr>
          <p:cNvPr id="49" name="Oval 48"/>
          <p:cNvSpPr/>
          <p:nvPr/>
        </p:nvSpPr>
        <p:spPr>
          <a:xfrm>
            <a:off x="1143000" y="5802313"/>
            <a:ext cx="6781800" cy="8953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rgbClr val="000000"/>
                </a:solidFill>
                <a:cs typeface="Arial" charset="0"/>
              </a:rPr>
              <a:t>When and where can we use HTSC/RTSC in the</a:t>
            </a:r>
          </a:p>
          <a:p>
            <a:pPr algn="ctr">
              <a:defRPr/>
            </a:pPr>
            <a:r>
              <a:rPr lang="en-US" b="1">
                <a:solidFill>
                  <a:srgbClr val="000000"/>
                </a:solidFill>
                <a:cs typeface="Arial" charset="0"/>
              </a:rPr>
              <a:t> Electricity Enterprise? </a:t>
            </a:r>
          </a:p>
        </p:txBody>
      </p: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3200400" y="990600"/>
            <a:ext cx="4495800" cy="609600"/>
            <a:chOff x="3200400" y="990600"/>
            <a:chExt cx="4495800" cy="609600"/>
          </a:xfrm>
        </p:grpSpPr>
        <p:sp>
          <p:nvSpPr>
            <p:cNvPr id="42" name="Oval 41"/>
            <p:cNvSpPr/>
            <p:nvPr/>
          </p:nvSpPr>
          <p:spPr>
            <a:xfrm>
              <a:off x="3200400" y="990600"/>
              <a:ext cx="4495800" cy="6096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solidFill>
                  <a:prstClr val="black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black"/>
                  </a:solidFill>
                </a:rPr>
                <a:t>What about RTSC?</a:t>
              </a:r>
            </a:p>
          </p:txBody>
        </p:sp>
        <p:sp>
          <p:nvSpPr>
            <p:cNvPr id="11" name="Up Arrow 10"/>
            <p:cNvSpPr/>
            <p:nvPr/>
          </p:nvSpPr>
          <p:spPr>
            <a:xfrm>
              <a:off x="5410200" y="1065213"/>
              <a:ext cx="60325" cy="22225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61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0"/>
            <a:ext cx="88090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51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381000" y="2222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latin typeface="Comic Sans MS" pitchFamily="66" charset="0"/>
              </a:rPr>
              <a:t>“IBM Almaden - 1987”</a:t>
            </a:r>
          </a:p>
        </p:txBody>
      </p:sp>
      <p:pic>
        <p:nvPicPr>
          <p:cNvPr id="10" name="Picture 2" descr="http://www.w2agz.com/Pictures/IBM%20Almaden%20HTSC%20Gro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3810000" cy="48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152400" y="5715000"/>
            <a:ext cx="441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200" b="1" dirty="0" smtClean="0">
                <a:solidFill>
                  <a:prstClr val="black"/>
                </a:solidFill>
              </a:rPr>
              <a:t>“Band of Brothers (and a Sister!)”</a:t>
            </a:r>
            <a:br>
              <a:rPr lang="en-US" sz="2200" b="1" dirty="0" smtClean="0">
                <a:solidFill>
                  <a:prstClr val="black"/>
                </a:solidFill>
              </a:rPr>
            </a:br>
            <a:r>
              <a:rPr lang="en-US" sz="2200" b="1" dirty="0" smtClean="0">
                <a:solidFill>
                  <a:prstClr val="black"/>
                </a:solidFill>
              </a:rPr>
              <a:t>- IBM Almaden, March 1987 -</a:t>
            </a:r>
            <a:endParaRPr lang="en-US" sz="2200" b="1" dirty="0">
              <a:solidFill>
                <a:prstClr val="black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90600"/>
            <a:ext cx="3733800" cy="4036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800600" y="4955351"/>
            <a:ext cx="3962400" cy="1521649"/>
            <a:chOff x="4800600" y="4791283"/>
            <a:chExt cx="3962400" cy="152164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4791283"/>
              <a:ext cx="3252788" cy="1081980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2151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800600" y="5943600"/>
              <a:ext cx="3962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AU, CA, CH, EU, JA, KO, UK</a:t>
              </a:r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15944" y="2209800"/>
            <a:ext cx="3037952" cy="1371600"/>
            <a:chOff x="715944" y="2209800"/>
            <a:chExt cx="3037952" cy="1371600"/>
          </a:xfrm>
        </p:grpSpPr>
        <p:sp>
          <p:nvSpPr>
            <p:cNvPr id="4" name="Oval 3"/>
            <p:cNvSpPr/>
            <p:nvPr/>
          </p:nvSpPr>
          <p:spPr>
            <a:xfrm>
              <a:off x="715944" y="2209800"/>
              <a:ext cx="609600" cy="609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676400" y="2286000"/>
              <a:ext cx="838200" cy="609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144296" y="2488640"/>
              <a:ext cx="609600" cy="609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484456" y="2971800"/>
              <a:ext cx="609600" cy="609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826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100000">
              <a:schemeClr val="folHlink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dirty="0" smtClean="0"/>
              <a:t>The Holy Grail of HTSC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990600"/>
            <a:ext cx="2733675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660812"/>
            <a:ext cx="27432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6197025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</a:rPr>
              <a:t>“The </a:t>
            </a:r>
            <a:r>
              <a:rPr lang="en-US" sz="3600" b="1" i="1" dirty="0" smtClean="0">
                <a:solidFill>
                  <a:srgbClr val="FF0000"/>
                </a:solidFill>
              </a:rPr>
              <a:t>Energy</a:t>
            </a:r>
            <a:r>
              <a:rPr lang="en-US" sz="3200" b="1" i="1" dirty="0" smtClean="0">
                <a:solidFill>
                  <a:srgbClr val="FF0000"/>
                </a:solidFill>
              </a:rPr>
              <a:t> Salvation of Mankind?”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1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438400" y="1108075"/>
            <a:ext cx="3429000" cy="5292725"/>
            <a:chOff x="2438400" y="686360"/>
            <a:chExt cx="3429000" cy="5292132"/>
          </a:xfrm>
        </p:grpSpPr>
        <p:pic>
          <p:nvPicPr>
            <p:cNvPr id="97285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86360"/>
              <a:ext cx="3429000" cy="4555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7286" name="Text Box 25"/>
            <p:cNvSpPr txBox="1">
              <a:spLocks noChangeArrowheads="1"/>
            </p:cNvSpPr>
            <p:nvPr/>
          </p:nvSpPr>
          <p:spPr bwMode="auto">
            <a:xfrm>
              <a:off x="3809378" y="5333723"/>
              <a:ext cx="1454916" cy="6447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l" eaLnBrk="1" hangingPunct="1"/>
              <a:r>
                <a:rPr lang="en-US" altLang="en-US"/>
                <a:t>Pirelli</a:t>
              </a:r>
            </a:p>
          </p:txBody>
        </p:sp>
      </p:grpSp>
      <p:pic>
        <p:nvPicPr>
          <p:cNvPr id="931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90" y="990600"/>
            <a:ext cx="3611562" cy="578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836" y="906463"/>
            <a:ext cx="440055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22225"/>
            <a:ext cx="7391400" cy="8159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Pirelli-EPRI-AMSC-Detroit Edison</a:t>
            </a:r>
            <a:br>
              <a:rPr lang="en-US" dirty="0" smtClean="0"/>
            </a:br>
            <a:r>
              <a:rPr lang="en-US" sz="3200" dirty="0" smtClean="0"/>
              <a:t>1996 - 2001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38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2011 Physics World Interview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1600200"/>
            <a:ext cx="8991600" cy="4724400"/>
          </a:xfrm>
        </p:spPr>
        <p:txBody>
          <a:bodyPr/>
          <a:lstStyle/>
          <a:p>
            <a:r>
              <a:rPr lang="en-US" dirty="0" smtClean="0"/>
              <a:t>APS March 2011 Dallas</a:t>
            </a:r>
          </a:p>
          <a:p>
            <a:r>
              <a:rPr lang="en-US" dirty="0" smtClean="0"/>
              <a:t>Approaching 25</a:t>
            </a:r>
            <a:r>
              <a:rPr lang="en-US" baseline="30000" dirty="0" smtClean="0"/>
              <a:t>th</a:t>
            </a:r>
            <a:r>
              <a:rPr lang="en-US" dirty="0" smtClean="0"/>
              <a:t> Anniversary of the Discovery of High Temperature Superconductivity</a:t>
            </a:r>
          </a:p>
          <a:p>
            <a:r>
              <a:rPr lang="en-US" dirty="0" smtClean="0"/>
              <a:t>YouTube Interview by Hamish Johnston of Physics World re “Where Next for Superconductivity.”</a:t>
            </a:r>
          </a:p>
          <a:p>
            <a:pPr lvl="1"/>
            <a:r>
              <a:rPr lang="en-US" dirty="0"/>
              <a:t>Go to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www.youtube.com/watch?v=8yCX1WAhK2M</a:t>
            </a:r>
            <a:endParaRPr lang="en-US" dirty="0"/>
          </a:p>
          <a:p>
            <a:r>
              <a:rPr lang="en-US" dirty="0" smtClean="0"/>
              <a:t>Conclusion: Situation More or Less the Same Today in 2014!</a:t>
            </a:r>
          </a:p>
        </p:txBody>
      </p:sp>
    </p:spTree>
    <p:extLst>
      <p:ext uri="{BB962C8B-B14F-4D97-AF65-F5344CB8AC3E}">
        <p14:creationId xmlns:p14="http://schemas.microsoft.com/office/powerpoint/2010/main" val="119800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Comic Sans MS" pitchFamily="66" charset="0"/>
              </a:rPr>
              <a:t>“The Short Story”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 dirty="0" smtClean="0"/>
              <a:t>Following the 1911 discovery, </a:t>
            </a:r>
            <a:r>
              <a:rPr lang="en-US" altLang="en-US" sz="2000" dirty="0" err="1" smtClean="0"/>
              <a:t>Kamerlingh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Onnes</a:t>
            </a:r>
            <a:r>
              <a:rPr lang="en-US" altLang="en-US" sz="2000" dirty="0" smtClean="0"/>
              <a:t> attempted the construction of an electromagnet...unsuccessfully.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 smtClean="0"/>
              <a:t>Throughout the second half of the 20</a:t>
            </a:r>
            <a:r>
              <a:rPr lang="en-US" altLang="en-US" sz="2000" baseline="30000" dirty="0" smtClean="0"/>
              <a:t>th</a:t>
            </a:r>
            <a:r>
              <a:rPr lang="en-US" altLang="en-US" sz="2000" dirty="0" smtClean="0"/>
              <a:t> Century and up to the present, many successful demonstrations of superconducting cables, transformers, current limiters, storage units, rotating machinery, etc., have been carried out.  Yet, to date, no </a:t>
            </a:r>
            <a:r>
              <a:rPr lang="en-US" altLang="en-US" sz="2000" u="sng" dirty="0" smtClean="0"/>
              <a:t>significant markets</a:t>
            </a:r>
            <a:r>
              <a:rPr lang="en-US" altLang="en-US" sz="2000" dirty="0" smtClean="0"/>
              <a:t> (&gt; 10</a:t>
            </a:r>
            <a:r>
              <a:rPr lang="en-US" altLang="en-US" sz="2000" baseline="30000" dirty="0" smtClean="0"/>
              <a:t>8</a:t>
            </a:r>
            <a:r>
              <a:rPr lang="en-US" altLang="en-US" sz="2000" dirty="0" smtClean="0"/>
              <a:t> USD/</a:t>
            </a:r>
            <a:r>
              <a:rPr lang="en-US" altLang="en-US" sz="2000" dirty="0" err="1" smtClean="0"/>
              <a:t>yr</a:t>
            </a:r>
            <a:r>
              <a:rPr lang="en-US" altLang="en-US" sz="2000" dirty="0" smtClean="0"/>
              <a:t>) have emerged for deployment worldwide in the Electricity Enterprise.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 smtClean="0"/>
              <a:t>For a 1997 review, see </a:t>
            </a:r>
            <a:r>
              <a:rPr lang="en-US" altLang="en-US" sz="1800" dirty="0" smtClean="0">
                <a:solidFill>
                  <a:srgbClr val="CC0000"/>
                </a:solidFill>
              </a:rPr>
              <a:t>“</a:t>
            </a:r>
            <a:r>
              <a:rPr lang="en-US" altLang="en-US" sz="1800" i="1" dirty="0" smtClean="0">
                <a:solidFill>
                  <a:srgbClr val="CC0000"/>
                </a:solidFill>
              </a:rPr>
              <a:t>Superconductivity and Electric Power: Promises, Promises...Past, Present and Future</a:t>
            </a:r>
            <a:r>
              <a:rPr lang="en-US" altLang="en-US" sz="1800" dirty="0" smtClean="0">
                <a:solidFill>
                  <a:srgbClr val="CC0000"/>
                </a:solidFill>
              </a:rPr>
              <a:t>,”</a:t>
            </a:r>
            <a:r>
              <a:rPr lang="en-US" altLang="en-US" sz="1800" dirty="0" smtClean="0"/>
              <a:t> P. M. Grant, IEEE Trans. Appl. </a:t>
            </a:r>
            <a:r>
              <a:rPr lang="en-US" altLang="en-US" sz="1800" dirty="0" err="1" smtClean="0"/>
              <a:t>Supercon</a:t>
            </a:r>
            <a:r>
              <a:rPr lang="en-US" altLang="en-US" sz="1800" dirty="0" smtClean="0"/>
              <a:t>. 7, 112 (1997).  Available </a:t>
            </a:r>
            <a:r>
              <a:rPr lang="en-US" altLang="en-US" sz="1800" dirty="0" smtClean="0">
                <a:hlinkClick r:id="rId2"/>
              </a:rPr>
              <a:t>on request</a:t>
            </a:r>
            <a:r>
              <a:rPr lang="en-US" altLang="en-US" sz="1800" dirty="0" smtClean="0"/>
              <a:t> from </a:t>
            </a:r>
            <a:r>
              <a:rPr lang="en-US" altLang="en-US" sz="1800" dirty="0" smtClean="0">
                <a:hlinkClick r:id="rId3"/>
              </a:rPr>
              <a:t>www.w2agz.com</a:t>
            </a:r>
            <a:r>
              <a:rPr lang="en-US" altLang="en-US" sz="1800" dirty="0" smtClean="0"/>
              <a:t>.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 smtClean="0"/>
              <a:t>Today, the principal “power” applications of superconductivity remain cabling and deflection magnets for hadron colliders and solenoids for medical MRI.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i="1" u="sng" dirty="0" smtClean="0"/>
              <a:t>As of today, all US HTSC power app demos have been concluded or are “on hold.”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 smtClean="0"/>
              <a:t>What might constitute a “Longer Story?”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 smtClean="0"/>
              <a:t>Advancing a current “technology addiction.”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 smtClean="0"/>
              <a:t>Satisfying a compelling social need.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 smtClean="0"/>
              <a:t>Identifying a new opportunity.</a:t>
            </a:r>
          </a:p>
        </p:txBody>
      </p:sp>
    </p:spTree>
    <p:extLst>
      <p:ext uri="{BB962C8B-B14F-4D97-AF65-F5344CB8AC3E}">
        <p14:creationId xmlns:p14="http://schemas.microsoft.com/office/powerpoint/2010/main" val="70874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5410200" cy="11430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Comic Sans MS" panose="030F0702030302020204" pitchFamily="66" charset="0"/>
              </a:rPr>
              <a:t>Electricity is Plentiful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41148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24000"/>
            <a:ext cx="22764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09600" y="4019550"/>
            <a:ext cx="7010400" cy="2473325"/>
            <a:chOff x="609601" y="4018970"/>
            <a:chExt cx="7010399" cy="2473438"/>
          </a:xfrm>
        </p:grpSpPr>
        <p:pic>
          <p:nvPicPr>
            <p:cNvPr id="1946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1" y="4018970"/>
              <a:ext cx="4114799" cy="2473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4103" y="4099931"/>
              <a:ext cx="1675897" cy="2000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791200" y="304800"/>
            <a:ext cx="3124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4000">
                <a:latin typeface="Comic Sans MS" pitchFamily="66" charset="0"/>
              </a:rPr>
              <a:t>...and Cheap!</a:t>
            </a:r>
          </a:p>
        </p:txBody>
      </p:sp>
    </p:spTree>
    <p:extLst>
      <p:ext uri="{BB962C8B-B14F-4D97-AF65-F5344CB8AC3E}">
        <p14:creationId xmlns:p14="http://schemas.microsoft.com/office/powerpoint/2010/main" val="426049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1"/>
            <a:ext cx="6467815" cy="476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8763000" cy="1143000"/>
          </a:xfrm>
        </p:spPr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But...You Can Lose It Suddenly!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076" name="Picture 4" descr="Sandy Oct 25 2012 0320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791200"/>
            <a:ext cx="697727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0" y="594360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October, 2013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6677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IFCL-HTS</a:t>
            </a:r>
            <a:br>
              <a:rPr lang="en-US" dirty="0" smtClean="0"/>
            </a:br>
            <a:r>
              <a:rPr lang="en-US" sz="2700" dirty="0" smtClean="0"/>
              <a:t>“I” = “inherently”</a:t>
            </a:r>
            <a:endParaRPr lang="en-US" sz="2700" dirty="0"/>
          </a:p>
        </p:txBody>
      </p:sp>
      <p:sp>
        <p:nvSpPr>
          <p:cNvPr id="21506" name="TextBox 5"/>
          <p:cNvSpPr txBox="1">
            <a:spLocks noChangeArrowheads="1"/>
          </p:cNvSpPr>
          <p:nvPr/>
        </p:nvSpPr>
        <p:spPr bwMode="auto">
          <a:xfrm>
            <a:off x="533400" y="1295400"/>
            <a:ext cx="2743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2000">
                <a:latin typeface="Calibri" pitchFamily="34" charset="0"/>
              </a:rPr>
              <a:t>What is it?</a:t>
            </a:r>
          </a:p>
        </p:txBody>
      </p:sp>
      <p:grpSp>
        <p:nvGrpSpPr>
          <p:cNvPr id="21507" name="Group 16"/>
          <p:cNvGrpSpPr>
            <a:grpSpLocks/>
          </p:cNvGrpSpPr>
          <p:nvPr/>
        </p:nvGrpSpPr>
        <p:grpSpPr bwMode="auto">
          <a:xfrm>
            <a:off x="914400" y="1752600"/>
            <a:ext cx="7086600" cy="609600"/>
            <a:chOff x="914400" y="2362200"/>
            <a:chExt cx="7086600" cy="609600"/>
          </a:xfrm>
        </p:grpSpPr>
        <p:grpSp>
          <p:nvGrpSpPr>
            <p:cNvPr id="21523" name="Group 10"/>
            <p:cNvGrpSpPr>
              <a:grpSpLocks/>
            </p:cNvGrpSpPr>
            <p:nvPr/>
          </p:nvGrpSpPr>
          <p:grpSpPr bwMode="auto">
            <a:xfrm>
              <a:off x="914400" y="2362200"/>
              <a:ext cx="1981200" cy="609600"/>
              <a:chOff x="1524000" y="2362200"/>
              <a:chExt cx="1981200" cy="6096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524000" y="2362200"/>
                <a:ext cx="1981200" cy="6096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1530" name="TextBox 9"/>
              <p:cNvSpPr txBox="1">
                <a:spLocks noChangeArrowheads="1"/>
              </p:cNvSpPr>
              <p:nvPr/>
            </p:nvSpPr>
            <p:spPr bwMode="auto">
              <a:xfrm>
                <a:off x="1714108" y="2495746"/>
                <a:ext cx="16002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altLang="en-US">
                    <a:latin typeface="Calibri" pitchFamily="34" charset="0"/>
                  </a:rPr>
                  <a:t>Substation “A”</a:t>
                </a:r>
              </a:p>
            </p:txBody>
          </p:sp>
        </p:grpSp>
        <p:grpSp>
          <p:nvGrpSpPr>
            <p:cNvPr id="21524" name="Group 11"/>
            <p:cNvGrpSpPr>
              <a:grpSpLocks/>
            </p:cNvGrpSpPr>
            <p:nvPr/>
          </p:nvGrpSpPr>
          <p:grpSpPr bwMode="auto">
            <a:xfrm>
              <a:off x="6019800" y="2362200"/>
              <a:ext cx="1981200" cy="609600"/>
              <a:chOff x="1524000" y="2362200"/>
              <a:chExt cx="1981200" cy="60960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524000" y="2362200"/>
                <a:ext cx="1981200" cy="6096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1528" name="TextBox 13"/>
              <p:cNvSpPr txBox="1">
                <a:spLocks noChangeArrowheads="1"/>
              </p:cNvSpPr>
              <p:nvPr/>
            </p:nvSpPr>
            <p:spPr bwMode="auto">
              <a:xfrm>
                <a:off x="1714108" y="2495746"/>
                <a:ext cx="16002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altLang="en-US">
                    <a:latin typeface="Calibri" pitchFamily="34" charset="0"/>
                  </a:rPr>
                  <a:t>Substation “B”</a:t>
                </a:r>
              </a:p>
            </p:txBody>
          </p:sp>
        </p:grpSp>
        <p:sp>
          <p:nvSpPr>
            <p:cNvPr id="15" name="Left-Right Arrow 14"/>
            <p:cNvSpPr/>
            <p:nvPr/>
          </p:nvSpPr>
          <p:spPr>
            <a:xfrm>
              <a:off x="2895600" y="2428875"/>
              <a:ext cx="3124200" cy="533400"/>
            </a:xfrm>
            <a:prstGeom prst="leftRightArrow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526" name="TextBox 15"/>
            <p:cNvSpPr txBox="1">
              <a:spLocks noChangeArrowheads="1"/>
            </p:cNvSpPr>
            <p:nvPr/>
          </p:nvSpPr>
          <p:spPr bwMode="auto">
            <a:xfrm>
              <a:off x="3276600" y="2508309"/>
              <a:ext cx="2438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en-US">
                  <a:latin typeface="Calibri" pitchFamily="34" charset="0"/>
                </a:rPr>
                <a:t>Superconducting Cable</a:t>
              </a:r>
            </a:p>
          </p:txBody>
        </p:sp>
      </p:grp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752600" y="2362200"/>
            <a:ext cx="5486400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en-US" altLang="en-US" sz="110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en-US" altLang="en-US" sz="11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b="1">
                <a:solidFill>
                  <a:srgbClr val="202020"/>
                </a:solidFill>
                <a:latin typeface="Times New Roman" pitchFamily="18" charset="0"/>
              </a:rPr>
              <a:t>A</a:t>
            </a:r>
            <a:r>
              <a:rPr lang="en-US" altLang="en-US">
                <a:solidFill>
                  <a:srgbClr val="202020"/>
                </a:solidFill>
                <a:latin typeface="Times New Roman" pitchFamily="18" charset="0"/>
              </a:rPr>
              <a:t> </a:t>
            </a:r>
            <a:r>
              <a:rPr lang="en-US" altLang="en-US" b="1">
                <a:solidFill>
                  <a:srgbClr val="202020"/>
                </a:solidFill>
                <a:latin typeface="Times New Roman" pitchFamily="18" charset="0"/>
              </a:rPr>
              <a:t>Transient Model of High-Temperature Superconducting Cables in Electric Power Supply </a:t>
            </a:r>
            <a:endParaRPr lang="en-US" altLang="en-US">
              <a:solidFill>
                <a:srgbClr val="202020"/>
              </a:solidFill>
              <a:latin typeface="Times New Roman" pitchFamily="18" charset="0"/>
            </a:endParaRPr>
          </a:p>
          <a:p>
            <a:pPr algn="ctr"/>
            <a:r>
              <a:rPr lang="en-US" altLang="en-US" sz="1200" i="1">
                <a:solidFill>
                  <a:srgbClr val="202020"/>
                </a:solidFill>
              </a:rPr>
              <a:t>Kim </a:t>
            </a:r>
            <a:r>
              <a:rPr lang="en-US" altLang="en-US" sz="1200">
                <a:solidFill>
                  <a:srgbClr val="202020"/>
                </a:solidFill>
                <a:latin typeface="Times New Roman" pitchFamily="18" charset="0"/>
              </a:rPr>
              <a:t>Hoj Jensen and Vladislav Akhmatov </a:t>
            </a:r>
          </a:p>
          <a:p>
            <a:pPr algn="ctr"/>
            <a:r>
              <a:rPr lang="en-US" altLang="en-US">
                <a:latin typeface="Calibri" pitchFamily="34" charset="0"/>
              </a:rPr>
              <a:t>(Tech. U. Denmark, 2005?)</a:t>
            </a: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796925" y="3857625"/>
            <a:ext cx="7280275" cy="638175"/>
            <a:chOff x="797317" y="3857625"/>
            <a:chExt cx="7279883" cy="638175"/>
          </a:xfrm>
        </p:grpSpPr>
        <p:grpSp>
          <p:nvGrpSpPr>
            <p:cNvPr id="21517" name="Group 18"/>
            <p:cNvGrpSpPr>
              <a:grpSpLocks/>
            </p:cNvGrpSpPr>
            <p:nvPr/>
          </p:nvGrpSpPr>
          <p:grpSpPr bwMode="auto">
            <a:xfrm>
              <a:off x="797317" y="3857625"/>
              <a:ext cx="7279883" cy="638175"/>
              <a:chOff x="63500" y="3857625"/>
              <a:chExt cx="7279883" cy="638175"/>
            </a:xfrm>
          </p:grpSpPr>
          <p:pic>
            <p:nvPicPr>
              <p:cNvPr id="21519" name="Picture 2" descr="C:\Users\PAULMI~1\AppData\Local\Temp\scl1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500" y="3857625"/>
                <a:ext cx="2381250" cy="638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20" name="Picture 6" descr="C:\Users\PAULMI~1\AppData\Local\Temp\scl3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0" y="4029075"/>
                <a:ext cx="1066800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21" name="Picture 8" descr="C:\Users\PAULMI~1\AppData\Local\Temp\scl4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6265" y="3895725"/>
                <a:ext cx="2162175" cy="447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22" name="Picture 10" descr="C:\Users\PAULMI~1\AppData\Local\Temp\scl5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09908" y="3933824"/>
                <a:ext cx="1133475" cy="371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0" name="Rectangle 19"/>
            <p:cNvSpPr/>
            <p:nvPr/>
          </p:nvSpPr>
          <p:spPr>
            <a:xfrm>
              <a:off x="3810230" y="3943350"/>
              <a:ext cx="647665" cy="95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4108" name="Picture 12" descr="C:\Users\PAULMI~1\AppData\Local\Temp\scl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4657725"/>
            <a:ext cx="17335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 descr="C:\Users\PAULMI~1\AppData\Local\Temp\scl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643438"/>
            <a:ext cx="198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914400" y="5100638"/>
            <a:ext cx="7427913" cy="1303337"/>
            <a:chOff x="914400" y="5101092"/>
            <a:chExt cx="7427715" cy="1302116"/>
          </a:xfrm>
        </p:grpSpPr>
        <p:pic>
          <p:nvPicPr>
            <p:cNvPr id="21514" name="Picture 16" descr="C:\Users\PAULMI~1\AppData\Local\Temp\scl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5105400"/>
              <a:ext cx="2451100" cy="1254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5" name="Picture 18" descr="C:\Users\PAULMI~1\AppData\Local\Temp\scl9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6253" y="5105400"/>
              <a:ext cx="2461836" cy="1297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6" name="Picture 20" descr="C:\Users\PAULMI~1\AppData\Local\Temp\scl1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6072" y="5101092"/>
              <a:ext cx="2476043" cy="1302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33400" y="6477000"/>
            <a:ext cx="822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>
                <a:latin typeface="Calibri" pitchFamily="34" charset="0"/>
              </a:rPr>
              <a:t>AMSC US Patent 8,886,267,B2 Nov. 11, 2014</a:t>
            </a:r>
          </a:p>
        </p:txBody>
      </p:sp>
    </p:spTree>
    <p:extLst>
      <p:ext uri="{BB962C8B-B14F-4D97-AF65-F5344CB8AC3E}">
        <p14:creationId xmlns:p14="http://schemas.microsoft.com/office/powerpoint/2010/main" val="379641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IFCL-HTS </a:t>
            </a:r>
            <a:r>
              <a:rPr lang="en-US" altLang="en-US" sz="3600" smtClean="0"/>
              <a:t>“Implementations”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3729038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838200" y="1143000"/>
            <a:ext cx="4389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2000" b="1">
                <a:latin typeface="Calibri" pitchFamily="34" charset="0"/>
              </a:rPr>
              <a:t>AmpaCity – Essen (RWE, Nexans, KIT,...)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27638" y="1524000"/>
            <a:ext cx="300196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Pilot operation in progress</a:t>
            </a:r>
          </a:p>
          <a:p>
            <a:pPr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Funding:  13.5 M Euros</a:t>
            </a:r>
          </a:p>
          <a:p>
            <a:pPr lvl="1"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Nexans	36%</a:t>
            </a:r>
          </a:p>
          <a:p>
            <a:pPr lvl="1"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RWE	33%</a:t>
            </a:r>
          </a:p>
          <a:p>
            <a:pPr lvl="1"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BMWi	25%</a:t>
            </a:r>
          </a:p>
          <a:p>
            <a:pPr lvl="1"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KIT	 6%</a:t>
            </a:r>
          </a:p>
          <a:p>
            <a:pPr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Next...Muelheim (2020) ?</a:t>
            </a:r>
          </a:p>
        </p:txBody>
      </p:sp>
      <p:pic>
        <p:nvPicPr>
          <p:cNvPr id="23557" name="Picture 4" descr="C:\Users\PAULMI~1\AppData\Local\Temp\scl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4267200"/>
            <a:ext cx="3716338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8"/>
          <p:cNvSpPr>
            <a:spLocks noChangeArrowheads="1"/>
          </p:cNvSpPr>
          <p:nvPr/>
        </p:nvSpPr>
        <p:spPr bwMode="auto">
          <a:xfrm>
            <a:off x="838200" y="3905250"/>
            <a:ext cx="4303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2000" b="1">
                <a:latin typeface="Calibri" pitchFamily="34" charset="0"/>
              </a:rPr>
              <a:t>Project Hydra – (AMSC, ConEd, DHS,...)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237163" y="4195763"/>
            <a:ext cx="3678237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First proposed in 2007 by DHS</a:t>
            </a:r>
          </a:p>
          <a:p>
            <a:pPr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Funded by DHS at 30 M USD</a:t>
            </a:r>
          </a:p>
          <a:p>
            <a:pPr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Contracted with AMSC &amp; ConEd for installation in mid-Manhattan</a:t>
            </a:r>
          </a:p>
          <a:p>
            <a:pPr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Put on hold in 2011</a:t>
            </a:r>
          </a:p>
          <a:p>
            <a:pPr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Project moved to two adjacent substations in Yonkers</a:t>
            </a:r>
          </a:p>
          <a:p>
            <a:pPr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Cable conductor now sits on site</a:t>
            </a:r>
          </a:p>
          <a:p>
            <a:pPr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Future “uncertain”</a:t>
            </a:r>
          </a:p>
        </p:txBody>
      </p:sp>
    </p:spTree>
    <p:extLst>
      <p:ext uri="{BB962C8B-B14F-4D97-AF65-F5344CB8AC3E}">
        <p14:creationId xmlns:p14="http://schemas.microsoft.com/office/powerpoint/2010/main" val="384601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DHS “Resilient Electric Grid” (2015)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Objective: Protection of the US Grid against: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Natural Disasters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i="1" dirty="0" smtClean="0"/>
              <a:t>e.g. “</a:t>
            </a:r>
            <a:r>
              <a:rPr lang="en-US" i="1" dirty="0" err="1" smtClean="0"/>
              <a:t>SuperStorm</a:t>
            </a:r>
            <a:r>
              <a:rPr lang="en-US" i="1" dirty="0" smtClean="0"/>
              <a:t> Sandy”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“Unnatural” Disasters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i="1" dirty="0" smtClean="0"/>
              <a:t>1960-70 attacks on California &amp; Oregon substations by the SLA and environmental extremists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i="1" dirty="0" smtClean="0"/>
              <a:t>Most recent 2013 attack on PGE Metcalf transmission substation in San Jose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“Due Diligence” Study Underway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Objective:  Assess the risk and readiness of the US (and some international ) HTSC wire, cable, and cryogenic companies to undertake large scale production necessary to implement the REG 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i="1" dirty="0" smtClean="0"/>
              <a:t>e.g., would Gen I wire be sufficient, or is Gen II really needed, or both?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DHS and EPRI have formed a 7 person team of “experts” to report their recommendations by 4Q15. 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i="1" dirty="0" smtClean="0"/>
              <a:t>Full Disclosure:  </a:t>
            </a:r>
            <a:r>
              <a:rPr lang="en-US" i="1" dirty="0" smtClean="0">
                <a:solidFill>
                  <a:srgbClr val="FF0000"/>
                </a:solidFill>
              </a:rPr>
              <a:t>I’m a member!</a:t>
            </a:r>
            <a:r>
              <a:rPr lang="en-US" i="1" dirty="0" smtClean="0"/>
              <a:t>  Con </a:t>
            </a:r>
            <a:r>
              <a:rPr lang="en-US" i="1" dirty="0" err="1" smtClean="0"/>
              <a:t>Quidado</a:t>
            </a:r>
            <a:r>
              <a:rPr lang="en-US" i="1" dirty="0" smtClean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5416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omic Sans MS" panose="030F0702030302020204" pitchFamily="66" charset="0"/>
              </a:rPr>
              <a:t>March 2017-The Latest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19200"/>
          </a:xfrm>
        </p:spPr>
        <p:txBody>
          <a:bodyPr/>
          <a:lstStyle/>
          <a:p>
            <a:r>
              <a:rPr lang="en-US" dirty="0" smtClean="0"/>
              <a:t>B&amp;V-AMSC-PG&amp;E “Pipe-type” Cable Retrofit</a:t>
            </a:r>
          </a:p>
          <a:p>
            <a:r>
              <a:rPr lang="en-US" dirty="0" err="1" smtClean="0"/>
              <a:t>Eversource</a:t>
            </a:r>
            <a:r>
              <a:rPr lang="en-US" dirty="0" smtClean="0"/>
              <a:t>-AMSC Substation Re-routing           </a:t>
            </a:r>
          </a:p>
          <a:p>
            <a:pPr marL="0" indent="0">
              <a:buNone/>
            </a:pPr>
            <a:r>
              <a:rPr lang="en-US" dirty="0" smtClean="0"/>
              <a:t>                 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83760"/>
            <a:ext cx="4276725" cy="324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3248025"/>
            <a:ext cx="321945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74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04800"/>
            <a:ext cx="8991600" cy="2057400"/>
          </a:xfrm>
        </p:spPr>
        <p:txBody>
          <a:bodyPr/>
          <a:lstStyle/>
          <a:p>
            <a:r>
              <a:rPr lang="en-US" alt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Greene-Grant</a:t>
            </a:r>
            <a:br>
              <a:rPr lang="en-US" alt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</a:br>
            <a:r>
              <a:rPr lang="en-US" alt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Organic Superconductivity Team</a:t>
            </a:r>
            <a:br>
              <a:rPr lang="en-US" alt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</a:br>
            <a:r>
              <a:rPr lang="en-US" alt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IBM San Jose (1972-1984)</a:t>
            </a:r>
            <a:r>
              <a:rPr lang="en-US" alt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/>
            </a:r>
            <a:br>
              <a:rPr lang="en-US" alt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</a:br>
            <a:endParaRPr lang="en-US" b="1" dirty="0">
              <a:latin typeface="Comic Sans MS" panose="030F0702030302020204" pitchFamily="66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045" y="2057400"/>
            <a:ext cx="639835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57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“Dual Use” of Energy Transport Corridors</a:t>
            </a:r>
            <a:br>
              <a:rPr lang="en-US" dirty="0" smtClean="0"/>
            </a:br>
            <a:r>
              <a:rPr lang="en-US" sz="3100" i="1" dirty="0" smtClean="0"/>
              <a:t>Electricity Generation by Primary Fuel Source (2011-12)</a:t>
            </a:r>
            <a:endParaRPr lang="en-US" sz="40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914400"/>
            <a:ext cx="3933825" cy="355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3722688"/>
            <a:ext cx="3933825" cy="351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6"/>
          <p:cNvSpPr txBox="1">
            <a:spLocks noChangeArrowheads="1"/>
          </p:cNvSpPr>
          <p:nvPr/>
        </p:nvSpPr>
        <p:spPr bwMode="auto">
          <a:xfrm>
            <a:off x="7086600" y="5130800"/>
            <a:ext cx="1600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3200" b="1" u="sng">
                <a:latin typeface="Calibri" pitchFamily="34" charset="0"/>
              </a:rPr>
              <a:t>Europe</a:t>
            </a:r>
          </a:p>
        </p:txBody>
      </p:sp>
      <p:sp>
        <p:nvSpPr>
          <p:cNvPr id="25605" name="TextBox 7"/>
          <p:cNvSpPr txBox="1">
            <a:spLocks noChangeArrowheads="1"/>
          </p:cNvSpPr>
          <p:nvPr/>
        </p:nvSpPr>
        <p:spPr bwMode="auto">
          <a:xfrm>
            <a:off x="7086600" y="2133600"/>
            <a:ext cx="1600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3200" b="1" u="sng">
                <a:latin typeface="Calibri" pitchFamily="34" charset="0"/>
              </a:rPr>
              <a:t>USA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57200" y="2690813"/>
            <a:ext cx="2286000" cy="2197100"/>
          </a:xfrm>
          <a:prstGeom prst="cloudCallout">
            <a:avLst>
              <a:gd name="adj1" fmla="val 105254"/>
              <a:gd name="adj2" fmla="val -2722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</a:rPr>
              <a:t>Wow!</a:t>
            </a:r>
          </a:p>
        </p:txBody>
      </p:sp>
      <p:sp>
        <p:nvSpPr>
          <p:cNvPr id="4" name="Lightning Bolt 3"/>
          <p:cNvSpPr/>
          <p:nvPr/>
        </p:nvSpPr>
        <p:spPr>
          <a:xfrm>
            <a:off x="2209800" y="4648200"/>
            <a:ext cx="1524000" cy="1066800"/>
          </a:xfrm>
          <a:prstGeom prst="lightningBol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0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The “Dual Use” Concept Embodied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16338"/>
            <a:ext cx="3657600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16338"/>
            <a:ext cx="266700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3076516" y="3869435"/>
            <a:ext cx="2412241" cy="1870603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  <a:extLst/>
        </p:spPr>
      </p:pic>
      <p:sp>
        <p:nvSpPr>
          <p:cNvPr id="8" name="TextBox 7"/>
          <p:cNvSpPr txBox="1"/>
          <p:nvPr/>
        </p:nvSpPr>
        <p:spPr>
          <a:xfrm>
            <a:off x="609600" y="1143000"/>
            <a:ext cx="8077200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latin typeface="+mn-lt"/>
                <a:cs typeface="+mn-cs"/>
              </a:rPr>
              <a:t>Almost all NG used for electricity generation is “combusted” at a “local” delivery point using modern, efficient, combined cycle gas turbine (CCGT) technology.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latin typeface="+mn-lt"/>
                <a:cs typeface="+mn-cs"/>
              </a:rPr>
              <a:t>Why not “combust” that gas portion so-used at the “well-head” instead and deliver the “electrons” over a low-loss HTSC dc cable?   As well as reducing volume...and...frictional loss due to NG transported by pipeline.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latin typeface="+mn-lt"/>
                <a:cs typeface="+mn-cs"/>
              </a:rPr>
              <a:t>...and...consider “recycling” well-head generated CO</a:t>
            </a:r>
            <a:r>
              <a:rPr lang="en-US" sz="2000" kern="0" baseline="-25000" dirty="0">
                <a:solidFill>
                  <a:prstClr val="black"/>
                </a:solidFill>
                <a:latin typeface="+mn-lt"/>
                <a:cs typeface="+mn-cs"/>
              </a:rPr>
              <a:t>2 </a:t>
            </a:r>
            <a:r>
              <a:rPr lang="en-US" sz="2000" kern="0" dirty="0">
                <a:solidFill>
                  <a:prstClr val="black"/>
                </a:solidFill>
                <a:latin typeface="+mn-lt"/>
                <a:cs typeface="+mn-cs"/>
              </a:rPr>
              <a:t>emissions into alcohols...and “pipe” those down the same ROW!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8600" y="5943600"/>
            <a:ext cx="8839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i="1">
                <a:solidFill>
                  <a:srgbClr val="FF0000"/>
                </a:solidFill>
                <a:latin typeface="Calibri" pitchFamily="34" charset="0"/>
              </a:rPr>
              <a:t>The ROW Dual Use concept has been documented in several peer reviewed journals as well as member magazines of the APS, IOP, IEEE, and Nature...contact the author/speaker for a linkable anthology. </a:t>
            </a:r>
          </a:p>
        </p:txBody>
      </p:sp>
    </p:spTree>
    <p:extLst>
      <p:ext uri="{BB962C8B-B14F-4D97-AF65-F5344CB8AC3E}">
        <p14:creationId xmlns:p14="http://schemas.microsoft.com/office/powerpoint/2010/main" val="23688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:\Users\PAULMI~1\AppData\Local\Temp\scl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295400"/>
            <a:ext cx="6794500" cy="502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438400" y="381000"/>
            <a:ext cx="6354763" cy="3103563"/>
            <a:chOff x="2438400" y="381001"/>
            <a:chExt cx="6354446" cy="3104344"/>
          </a:xfrm>
        </p:grpSpPr>
        <p:pic>
          <p:nvPicPr>
            <p:cNvPr id="27656" name="Picture 4" descr="C:\Users\PAULMI~1\AppData\Local\Temp\scl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0877" y="381001"/>
              <a:ext cx="2071969" cy="3104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2438400" y="2667576"/>
              <a:ext cx="152392" cy="15243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7194313" y="685878"/>
              <a:ext cx="152392" cy="15243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" name="Straight Connector 3"/>
            <p:cNvCxnSpPr>
              <a:endCxn id="2" idx="6"/>
            </p:cNvCxnSpPr>
            <p:nvPr/>
          </p:nvCxnSpPr>
          <p:spPr>
            <a:xfrm flipH="1">
              <a:off x="2590792" y="838316"/>
              <a:ext cx="4679717" cy="19054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651" name="Title 4"/>
          <p:cNvSpPr>
            <a:spLocks noGrp="1"/>
          </p:cNvSpPr>
          <p:nvPr>
            <p:ph type="title"/>
          </p:nvPr>
        </p:nvSpPr>
        <p:spPr>
          <a:xfrm>
            <a:off x="152400" y="339725"/>
            <a:ext cx="6248400" cy="498475"/>
          </a:xfrm>
        </p:spPr>
        <p:txBody>
          <a:bodyPr/>
          <a:lstStyle/>
          <a:p>
            <a:pPr eaLnBrk="1" hangingPunct="1"/>
            <a:r>
              <a:rPr lang="en-US" altLang="en-US" sz="2400" b="1" smtClean="0"/>
              <a:t>Opportunities to Exploit the Keystone XL Pipeline ROW for the Dual Transport of Chemical and Electrical Energy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7086600" y="3581400"/>
            <a:ext cx="1876425" cy="3157538"/>
            <a:chOff x="4800600" y="576072"/>
            <a:chExt cx="1876425" cy="3157811"/>
          </a:xfrm>
        </p:grpSpPr>
        <p:pic>
          <p:nvPicPr>
            <p:cNvPr id="27653" name="Picture 6" descr="C:\Users\PAULMI~1\AppData\Local\Temp\scl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943737"/>
              <a:ext cx="1876425" cy="185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4" name="TextBox 9"/>
            <p:cNvSpPr txBox="1">
              <a:spLocks noChangeArrowheads="1"/>
            </p:cNvSpPr>
            <p:nvPr/>
          </p:nvSpPr>
          <p:spPr bwMode="auto">
            <a:xfrm>
              <a:off x="5153025" y="576072"/>
              <a:ext cx="11430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en-US" sz="1600">
                  <a:solidFill>
                    <a:srgbClr val="FF0000"/>
                  </a:solidFill>
                  <a:latin typeface="Calibri" pitchFamily="34" charset="0"/>
                </a:rPr>
                <a:t>Smart Grid</a:t>
              </a:r>
            </a:p>
          </p:txBody>
        </p:sp>
        <p:sp>
          <p:nvSpPr>
            <p:cNvPr id="27655" name="TextBox 10"/>
            <p:cNvSpPr txBox="1">
              <a:spLocks noChangeArrowheads="1"/>
            </p:cNvSpPr>
            <p:nvPr/>
          </p:nvSpPr>
          <p:spPr bwMode="auto">
            <a:xfrm>
              <a:off x="4910137" y="2779776"/>
              <a:ext cx="176688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en-US" sz="1400">
                  <a:solidFill>
                    <a:srgbClr val="0070C0"/>
                  </a:solidFill>
                  <a:latin typeface="Calibri" pitchFamily="34" charset="0"/>
                </a:rPr>
                <a:t>Fraternal Twins</a:t>
              </a:r>
            </a:p>
            <a:p>
              <a:pPr algn="ctr"/>
              <a:r>
                <a:rPr lang="en-US" altLang="en-US" sz="1400">
                  <a:solidFill>
                    <a:srgbClr val="000000"/>
                  </a:solidFill>
                  <a:latin typeface="Calibri" pitchFamily="34" charset="0"/>
                </a:rPr>
                <a:t>2013 P. M. Grant’s Editorial in Smart Grid News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185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864913"/>
            <a:ext cx="3733800" cy="29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18" y="914400"/>
            <a:ext cx="3632182" cy="284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54" y="3888784"/>
            <a:ext cx="3899546" cy="274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2" y="2667000"/>
            <a:ext cx="34956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599" cy="864913"/>
          </a:xfrm>
        </p:spPr>
        <p:txBody>
          <a:bodyPr/>
          <a:lstStyle/>
          <a:p>
            <a:r>
              <a:rPr lang="en-US" sz="3200" b="1" dirty="0" smtClean="0">
                <a:latin typeface="Comic Sans MS" panose="030F0702030302020204" pitchFamily="66" charset="0"/>
              </a:rPr>
              <a:t>“The Only Commercial Application of HTSC” 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410199" y="4038600"/>
            <a:ext cx="3516387" cy="2514600"/>
            <a:chOff x="5410199" y="4038600"/>
            <a:chExt cx="3516387" cy="2514600"/>
          </a:xfrm>
        </p:grpSpPr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199" y="4402314"/>
              <a:ext cx="3516387" cy="2150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248400" y="4038600"/>
              <a:ext cx="1963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Now it’s graphene!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7576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15400" cy="1143000"/>
          </a:xfrm>
        </p:spPr>
        <p:txBody>
          <a:bodyPr/>
          <a:lstStyle/>
          <a:p>
            <a:r>
              <a:rPr lang="en-US" b="1" dirty="0" smtClean="0">
                <a:latin typeface="Comic Sans MS" panose="030F0702030302020204" pitchFamily="66" charset="0"/>
              </a:rPr>
              <a:t>The Week(s) Before Woodstock</a:t>
            </a:r>
            <a:br>
              <a:rPr lang="en-US" b="1" dirty="0" smtClean="0">
                <a:latin typeface="Comic Sans MS" panose="030F0702030302020204" pitchFamily="66" charset="0"/>
              </a:rPr>
            </a:br>
            <a:r>
              <a:rPr lang="en-US" sz="3200" b="1" dirty="0" smtClean="0">
                <a:latin typeface="Comic Sans MS" panose="030F0702030302020204" pitchFamily="66" charset="0"/>
              </a:rPr>
              <a:t>Dec 86 -&gt; Feb 87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486400"/>
          </a:xfrm>
        </p:spPr>
        <p:txBody>
          <a:bodyPr/>
          <a:lstStyle/>
          <a:p>
            <a:r>
              <a:rPr lang="en-US" sz="2800" dirty="0" smtClean="0"/>
              <a:t>Last week of 86:  Went to ZRL to see Mueller</a:t>
            </a:r>
          </a:p>
          <a:p>
            <a:pPr lvl="1"/>
            <a:r>
              <a:rPr lang="en-US" sz="2400" dirty="0" smtClean="0"/>
              <a:t>Alex is off skiing.</a:t>
            </a:r>
          </a:p>
          <a:p>
            <a:pPr lvl="1"/>
            <a:r>
              <a:rPr lang="en-US" sz="2400" dirty="0" smtClean="0"/>
              <a:t>Met with Bednorz:  Learned Georg had already synthesized and measured properties of single-phase of the Ca and </a:t>
            </a:r>
            <a:r>
              <a:rPr lang="en-US" sz="2400" dirty="0" err="1" smtClean="0"/>
              <a:t>Sr</a:t>
            </a:r>
            <a:r>
              <a:rPr lang="en-US" sz="2400" dirty="0" smtClean="0"/>
              <a:t> counterparts to La-Ba-Cu-O (Bell Labs later took credit for this!).</a:t>
            </a:r>
          </a:p>
          <a:p>
            <a:r>
              <a:rPr lang="en-US" sz="2800" dirty="0" smtClean="0"/>
              <a:t>First week of 87:  Gave a department seminar at ARC on my ZRL trip (few in my group believed the discovery).</a:t>
            </a:r>
          </a:p>
          <a:p>
            <a:pPr lvl="1"/>
            <a:r>
              <a:rPr lang="en-US" sz="2400" dirty="0" smtClean="0"/>
              <a:t>That afternoon, Ed </a:t>
            </a:r>
            <a:r>
              <a:rPr lang="en-US" sz="2400" dirty="0" err="1" smtClean="0"/>
              <a:t>Nazzal</a:t>
            </a:r>
            <a:r>
              <a:rPr lang="en-US" sz="2400" dirty="0" smtClean="0"/>
              <a:t> brought me a sample of La-Ba-Cu-O.</a:t>
            </a:r>
          </a:p>
          <a:p>
            <a:pPr lvl="1"/>
            <a:r>
              <a:rPr lang="en-US" sz="2400" dirty="0" smtClean="0"/>
              <a:t>The next morning, a Saturday, Mike Ramirez came in and found a sharp 21 K transition.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249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8" y="609600"/>
            <a:ext cx="909997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37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omic Sans MS" panose="030F0702030302020204" pitchFamily="66" charset="0"/>
              </a:rPr>
              <a:t>Now It’s March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334000"/>
          </a:xfrm>
        </p:spPr>
        <p:txBody>
          <a:bodyPr/>
          <a:lstStyle/>
          <a:p>
            <a:r>
              <a:rPr lang="en-US" sz="2400" dirty="0" smtClean="0"/>
              <a:t>Monday 2nd:</a:t>
            </a:r>
          </a:p>
          <a:p>
            <a:pPr lvl="1"/>
            <a:r>
              <a:rPr lang="en-US" sz="2400" dirty="0" smtClean="0"/>
              <a:t>PC gives seminar at Stanford.  PMG &amp; RBB attend.  RBB has in his pocket a mixed phase sample of “multi-phase black and green Chu-stuff.”</a:t>
            </a:r>
          </a:p>
          <a:p>
            <a:pPr lvl="1"/>
            <a:r>
              <a:rPr lang="en-US" sz="2400" dirty="0" smtClean="0"/>
              <a:t>Mon-Tue overnight, RBB uses TEM and determines the stoichiometry and position of the cations of the black stuff (1-2-3) and the green stuff (2-1-4).</a:t>
            </a:r>
          </a:p>
          <a:p>
            <a:r>
              <a:rPr lang="en-US" sz="2400" dirty="0" smtClean="0"/>
              <a:t>Wed-Sat (11-14 March): </a:t>
            </a:r>
          </a:p>
          <a:p>
            <a:pPr lvl="1"/>
            <a:r>
              <a:rPr lang="en-US" sz="2400" dirty="0" smtClean="0"/>
              <a:t>RBB, EME and the PMG group determine the “green stuff” is insulating and 1-2-3 is superconducting for most of the RE elements...(but not </a:t>
            </a:r>
            <a:r>
              <a:rPr lang="en-US" sz="2400" dirty="0" err="1" smtClean="0"/>
              <a:t>Pr</a:t>
            </a:r>
            <a:r>
              <a:rPr lang="en-US" sz="2400" dirty="0" smtClean="0"/>
              <a:t>!).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0"/>
            <a:ext cx="185737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73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omic Sans MS" panose="030F0702030302020204" pitchFamily="66" charset="0"/>
              </a:rPr>
              <a:t>Cont’d (1)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/>
          <a:lstStyle/>
          <a:p>
            <a:r>
              <a:rPr lang="en-US" dirty="0" smtClean="0"/>
              <a:t>Third week of Jan 87:</a:t>
            </a:r>
          </a:p>
          <a:p>
            <a:pPr lvl="1"/>
            <a:r>
              <a:rPr lang="en-US" dirty="0" smtClean="0"/>
              <a:t>RLG comes to ARC bringing samples from GB.</a:t>
            </a:r>
          </a:p>
          <a:p>
            <a:pPr lvl="1"/>
            <a:r>
              <a:rPr lang="en-US" dirty="0" smtClean="0"/>
              <a:t>We perform </a:t>
            </a:r>
            <a:r>
              <a:rPr lang="en-US" dirty="0" err="1" smtClean="0"/>
              <a:t>thermopower</a:t>
            </a:r>
            <a:r>
              <a:rPr lang="en-US" dirty="0" smtClean="0"/>
              <a:t>...find zero TP below 23 K on “</a:t>
            </a:r>
            <a:r>
              <a:rPr lang="en-US" dirty="0" err="1" smtClean="0"/>
              <a:t>undoped</a:t>
            </a:r>
            <a:r>
              <a:rPr lang="en-US" dirty="0" smtClean="0"/>
              <a:t>” La-Cu-0.  Due to ~1% of excess oxygen.  Results published in PRL May 87.</a:t>
            </a:r>
          </a:p>
          <a:p>
            <a:pPr lvl="1"/>
            <a:r>
              <a:rPr lang="en-US" dirty="0" smtClean="0"/>
              <a:t>In 1954, John Goodenough studied La-Cu-O at MIT Lincoln Labs...but not at low temps where he would have discovered high-Tc!</a:t>
            </a:r>
          </a:p>
          <a:p>
            <a:pPr lvl="1"/>
            <a:r>
              <a:rPr lang="en-US" dirty="0" smtClean="0"/>
              <a:t>We never would have needed </a:t>
            </a:r>
            <a:r>
              <a:rPr lang="en-US" dirty="0" err="1" smtClean="0"/>
              <a:t>NbTi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51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omic Sans MS" panose="030F0702030302020204" pitchFamily="66" charset="0"/>
              </a:rPr>
              <a:t>Cont’d (2)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/>
          <a:lstStyle/>
          <a:p>
            <a:r>
              <a:rPr lang="en-US" dirty="0" smtClean="0"/>
              <a:t>Last week of Feb 87:</a:t>
            </a:r>
          </a:p>
          <a:p>
            <a:pPr lvl="1"/>
            <a:r>
              <a:rPr lang="en-US" dirty="0" smtClean="0"/>
              <a:t>PMG attends “private” seminar organized by DJS at UCSB to hear PC announce details of his 91 K superconductor...”black stuff plus green stuff.”</a:t>
            </a:r>
          </a:p>
          <a:p>
            <a:pPr lvl="1"/>
            <a:r>
              <a:rPr lang="en-US" dirty="0" smtClean="0"/>
              <a:t>Next day PMG visits THG at Stanford and obtains the PC PRL preprint with the 91 K chemical composition.  Telephones EME at ARC with the “numbers.”</a:t>
            </a:r>
          </a:p>
          <a:p>
            <a:pPr lvl="1"/>
            <a:r>
              <a:rPr lang="en-US" dirty="0" smtClean="0"/>
              <a:t>That afternoon, we have at ARC reproduced “Chu stuff,” but with </a:t>
            </a:r>
            <a:r>
              <a:rPr lang="en-US" dirty="0" err="1" smtClean="0"/>
              <a:t>Nd</a:t>
            </a:r>
            <a:r>
              <a:rPr lang="en-US" dirty="0" smtClean="0"/>
              <a:t> and most of the other REs, but not Y...we didn’t have any in stock...for a day!</a:t>
            </a:r>
          </a:p>
        </p:txBody>
      </p:sp>
    </p:spTree>
    <p:extLst>
      <p:ext uri="{BB962C8B-B14F-4D97-AF65-F5344CB8AC3E}">
        <p14:creationId xmlns:p14="http://schemas.microsoft.com/office/powerpoint/2010/main" val="357072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omic Sans MS" panose="030F0702030302020204" pitchFamily="66" charset="0"/>
              </a:rPr>
              <a:t>Now It’s March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334000"/>
          </a:xfrm>
        </p:spPr>
        <p:txBody>
          <a:bodyPr/>
          <a:lstStyle/>
          <a:p>
            <a:r>
              <a:rPr lang="en-US" sz="2400" dirty="0" smtClean="0"/>
              <a:t>Monday 2nd:</a:t>
            </a:r>
          </a:p>
          <a:p>
            <a:pPr lvl="1"/>
            <a:r>
              <a:rPr lang="en-US" sz="2400" dirty="0" smtClean="0"/>
              <a:t>PC gives seminar at Stanford.  PMG &amp; RBB attend.  RBB has in his pocket a mixed phase sample of “multi-phase black and green Chu-stuff.”</a:t>
            </a:r>
          </a:p>
          <a:p>
            <a:pPr lvl="1"/>
            <a:r>
              <a:rPr lang="en-US" sz="2400" dirty="0" smtClean="0"/>
              <a:t>Mon-Tue overnight, RBB uses TEM and determines the stoichiometry and position of the cations of the black stuff (1-2-3) and the green stuff (2-1-4).</a:t>
            </a:r>
          </a:p>
          <a:p>
            <a:r>
              <a:rPr lang="en-US" sz="2400" dirty="0" smtClean="0"/>
              <a:t>Wed-Sat (3-7 March): </a:t>
            </a:r>
          </a:p>
          <a:p>
            <a:pPr lvl="1"/>
            <a:r>
              <a:rPr lang="en-US" sz="2400" dirty="0" smtClean="0"/>
              <a:t>RBB, EME and the PMG group determine the “green stuff” is insulating and 1-2-3 is superconducting for most of the RE elements...(but not </a:t>
            </a:r>
            <a:r>
              <a:rPr lang="en-US" sz="2400" dirty="0" err="1" smtClean="0"/>
              <a:t>Pr</a:t>
            </a:r>
            <a:r>
              <a:rPr lang="en-US" sz="2400" dirty="0" smtClean="0"/>
              <a:t>!).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0"/>
            <a:ext cx="185737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04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20009</TotalTime>
  <Words>1767</Words>
  <Application>Microsoft Office PowerPoint</Application>
  <PresentationFormat>On-screen Show (4:3)</PresentationFormat>
  <Paragraphs>187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Blank</vt:lpstr>
      <vt:lpstr>2_Blank</vt:lpstr>
      <vt:lpstr>PowerPoint Presentation</vt:lpstr>
      <vt:lpstr>“IBM Almaden - 1987”</vt:lpstr>
      <vt:lpstr>Greene-Grant Organic Superconductivity Team IBM San Jose (1972-1984) </vt:lpstr>
      <vt:lpstr>The Week(s) Before Woodstock Dec 86 -&gt; Feb 87</vt:lpstr>
      <vt:lpstr>PowerPoint Presentation</vt:lpstr>
      <vt:lpstr>Now It’s March</vt:lpstr>
      <vt:lpstr>Cont’d (1)</vt:lpstr>
      <vt:lpstr>Cont’d (2)</vt:lpstr>
      <vt:lpstr>Now It’s March</vt:lpstr>
      <vt:lpstr>Now It’s March (2)</vt:lpstr>
      <vt:lpstr>“Obscure Contributed Talk” 17 March 1987</vt:lpstr>
      <vt:lpstr>“The Happening”</vt:lpstr>
      <vt:lpstr>“The Happening +”</vt:lpstr>
      <vt:lpstr>“The Hype”</vt:lpstr>
      <vt:lpstr>“The Hype +”</vt:lpstr>
      <vt:lpstr>“The Hype ++”</vt:lpstr>
      <vt:lpstr>“Sobriety Sets In”</vt:lpstr>
      <vt:lpstr>“Followed By Entertainment”</vt:lpstr>
      <vt:lpstr>PowerPoint Presentation</vt:lpstr>
      <vt:lpstr>The Holy Grail of HTSC</vt:lpstr>
      <vt:lpstr>Pirelli-EPRI-AMSC-Detroit Edison 1996 - 2001</vt:lpstr>
      <vt:lpstr>2011 Physics World Interview</vt:lpstr>
      <vt:lpstr>“The Short Story”</vt:lpstr>
      <vt:lpstr>Electricity is Plentiful</vt:lpstr>
      <vt:lpstr>But...You Can Lose It Suddenly!</vt:lpstr>
      <vt:lpstr>IFCL-HTS “I” = “inherently”</vt:lpstr>
      <vt:lpstr>IFCL-HTS “Implementations”</vt:lpstr>
      <vt:lpstr>DHS “Resilient Electric Grid” (2015)</vt:lpstr>
      <vt:lpstr>March 2017-The Latest</vt:lpstr>
      <vt:lpstr>“Dual Use” of Energy Transport Corridors Electricity Generation by Primary Fuel Source (2011-12)</vt:lpstr>
      <vt:lpstr>The “Dual Use” Concept Embodied</vt:lpstr>
      <vt:lpstr>Opportunities to Exploit the Keystone XL Pipeline ROW for the Dual Transport of Chemical and Electrical Energy</vt:lpstr>
      <vt:lpstr>“The Only Commercial Application of HTSC” </vt:lpstr>
    </vt:vector>
  </TitlesOfParts>
  <Company>W2AGZ Technologies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Michael Grant</dc:creator>
  <cp:lastModifiedBy>Paul Michael Grant</cp:lastModifiedBy>
  <cp:revision>114</cp:revision>
  <dcterms:created xsi:type="dcterms:W3CDTF">2017-02-04T06:36:26Z</dcterms:created>
  <dcterms:modified xsi:type="dcterms:W3CDTF">2017-03-20T23:52:00Z</dcterms:modified>
</cp:coreProperties>
</file>