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2" r:id="rId3"/>
    <p:sldId id="281" r:id="rId4"/>
    <p:sldId id="275" r:id="rId5"/>
    <p:sldId id="276" r:id="rId6"/>
    <p:sldId id="283" r:id="rId7"/>
    <p:sldId id="284" r:id="rId8"/>
    <p:sldId id="285" r:id="rId9"/>
    <p:sldId id="277" r:id="rId10"/>
    <p:sldId id="278" r:id="rId11"/>
    <p:sldId id="286" r:id="rId12"/>
    <p:sldId id="287" r:id="rId13"/>
    <p:sldId id="280" r:id="rId14"/>
    <p:sldId id="270" r:id="rId15"/>
    <p:sldId id="290" r:id="rId16"/>
    <p:sldId id="291" r:id="rId17"/>
    <p:sldId id="282" r:id="rId18"/>
    <p:sldId id="292" r:id="rId19"/>
    <p:sldId id="293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65EAB2-AB5C-4D9C-AB43-C8AABEA23100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3FDA2-6717-4367-A8D8-9532C3CEA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8D654-B92C-4374-B506-C7752C1D4B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8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2F80-9D49-454A-9D84-D5F62365E5F7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EB223-DC37-4CB4-83DA-57DAA8CF5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w2agz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w2agz.com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It’s 2017 = SAGE + 64 Years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Is the </a:t>
            </a:r>
            <a:r>
              <a:rPr lang="en-US" sz="2800" b="1" i="1" dirty="0" err="1" smtClean="0"/>
              <a:t>IoT</a:t>
            </a:r>
            <a:r>
              <a:rPr lang="en-US" sz="2800" b="1" i="1" dirty="0" smtClean="0"/>
              <a:t> of today any different from the </a:t>
            </a:r>
            <a:r>
              <a:rPr lang="en-US" sz="2800" b="1" i="1" dirty="0" err="1" smtClean="0"/>
              <a:t>IoT</a:t>
            </a:r>
            <a:r>
              <a:rPr lang="en-US" sz="2800" b="1" i="1" dirty="0" smtClean="0"/>
              <a:t> of SAGE?</a:t>
            </a:r>
          </a:p>
          <a:p>
            <a:r>
              <a:rPr lang="en-US" sz="2800" b="1" i="1" dirty="0" smtClean="0"/>
              <a:t>I.E., Does Ecclesiastes 1:9 Hold?  Depends...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7070" y="33528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Weighed 250 tons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Consumed 3 MW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60,000 vacuum tubes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75,000 instructions per second (6 µsec/memory cycle)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class phone linkage: (400-3400 Hz)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IBM card reader, card punch, line printer, magnetic tape units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70,000 15-bit words of magnetic core RAM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100,000 15-bit words of magnetic drum SATA storage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&gt; 50 CRT display consoles, keyboards, light guns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Total Cost of NORAD:  10x10^9 USD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38200" y="1828800"/>
            <a:ext cx="5181600" cy="1465077"/>
            <a:chOff x="838200" y="1944707"/>
            <a:chExt cx="5181600" cy="146507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944707"/>
              <a:ext cx="3352800" cy="146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38200" y="2263914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SAGE</a:t>
              </a:r>
            </a:p>
            <a:p>
              <a:pPr algn="ctr"/>
              <a:r>
                <a:rPr lang="en-US" sz="2000" b="1" dirty="0" smtClean="0"/>
                <a:t>AN/FSQ-7</a:t>
              </a:r>
              <a:endParaRPr lang="en-US" sz="20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" y="6248400"/>
            <a:ext cx="136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wow!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550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More “Things”</a:t>
            </a:r>
            <a:endParaRPr lang="en-US" dirty="0"/>
          </a:p>
        </p:txBody>
      </p:sp>
      <p:pic>
        <p:nvPicPr>
          <p:cNvPr id="4098" name="Picture 2" descr="https://upload.wikimedia.org/wikipedia/commons/thumb/8/84/IBM1800-9sm.jpg/280px-IBM1800-9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1"/>
            <a:ext cx="5486400" cy="366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13853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Nov 1964 :  IBM 1800 Data Acquisition &amp; Control System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World’s first production mainframe capable of processing analog input/output acquired externally and in real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9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Semi-Anthology of 1800 Lab DAC Papers from IBM San Jose Research published in IBM J. Res. </a:t>
            </a:r>
            <a:r>
              <a:rPr lang="en-US" sz="3600" dirty="0" err="1" smtClean="0"/>
              <a:t>Devel</a:t>
            </a:r>
            <a:r>
              <a:rPr lang="en-US" sz="3600" dirty="0" smtClean="0"/>
              <a:t>., 1968 Special Issue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4" y="2895600"/>
            <a:ext cx="80946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56205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5" y="4517065"/>
            <a:ext cx="4458585" cy="82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4" y="5181600"/>
            <a:ext cx="5068186" cy="8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033994"/>
            <a:ext cx="8464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Authors:  Grant, </a:t>
            </a:r>
            <a:r>
              <a:rPr lang="en-US" sz="2400" dirty="0" err="1" smtClean="0"/>
              <a:t>Schechtman</a:t>
            </a:r>
            <a:r>
              <a:rPr lang="en-US" sz="2400" dirty="0" smtClean="0"/>
              <a:t>, </a:t>
            </a:r>
            <a:r>
              <a:rPr lang="en-US" sz="2400" dirty="0" err="1" smtClean="0"/>
              <a:t>Ramondi</a:t>
            </a:r>
            <a:r>
              <a:rPr lang="en-US" sz="2400" dirty="0" smtClean="0"/>
              <a:t>, Winters, Clarke, Gladney...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... and many others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43342"/>
            <a:ext cx="3733800" cy="273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Now We Have!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</a:t>
            </a:r>
            <a:r>
              <a:rPr lang="en-US" sz="3200" dirty="0" err="1" smtClean="0"/>
              <a:t>iToys</a:t>
            </a:r>
            <a:r>
              <a:rPr lang="en-US" sz="3200" dirty="0" smtClean="0"/>
              <a:t> + Wireless + The Cloud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95400" y="1673779"/>
            <a:ext cx="6984544" cy="2593421"/>
            <a:chOff x="1295400" y="1673779"/>
            <a:chExt cx="6984544" cy="25934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673779"/>
              <a:ext cx="906962" cy="259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C:\Users\Paul Michael Grant\AppData\Local\Microsoft\Windows\Temporary Internet Files\Content.IE5\CX9U3B4I\Wifi_logo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9754" y="2289048"/>
              <a:ext cx="1828800" cy="121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51958" flipV="1">
              <a:off x="5803276" y="1972638"/>
              <a:ext cx="2476668" cy="1813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33400" y="426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...and...oh, yeah...APPS!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19200" y="4709198"/>
            <a:ext cx="7104579" cy="1988535"/>
            <a:chOff x="1219200" y="4709198"/>
            <a:chExt cx="7104579" cy="1988535"/>
          </a:xfrm>
        </p:grpSpPr>
        <p:pic>
          <p:nvPicPr>
            <p:cNvPr id="10" name="Picture 5" descr="C:\Users\Paul Michael Grant\AppData\Local\Microsoft\Windows\Temporary Internet Files\Content.IE5\CX9U3B4I\thumbs-up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208122"/>
              <a:ext cx="1905000" cy="126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Paul Michael Grant\AppData\Local\Microsoft\Windows\Temporary Internet Files\Content.IE5\CX9U3B4I\large-sideways-finger-66.6-4520[1]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387" y="5111993"/>
              <a:ext cx="990600" cy="1461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4709198"/>
              <a:ext cx="1922979" cy="1988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088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12-Year Old </a:t>
            </a:r>
            <a:r>
              <a:rPr lang="en-US" sz="3600" b="1" u="sng" dirty="0" smtClean="0"/>
              <a:t>Devin Grant’s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“ Big Data” Homework Assignment</a:t>
            </a:r>
            <a:endParaRPr lang="en-US" sz="3600" b="1" dirty="0"/>
          </a:p>
        </p:txBody>
      </p:sp>
      <p:pic>
        <p:nvPicPr>
          <p:cNvPr id="3" name="Picture 2" descr="E:\PMG-Personal Life\Grant Family Directory\The Family\Devin J Grant\Devin &amp; IBM 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1371600"/>
            <a:ext cx="5867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How many of </a:t>
            </a:r>
            <a:r>
              <a:rPr lang="en-US" sz="2800" dirty="0" err="1" smtClean="0">
                <a:solidFill>
                  <a:prstClr val="black"/>
                </a:solidFill>
              </a:rPr>
              <a:t>GrandPa’s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</a:rPr>
              <a:t>really silly</a:t>
            </a:r>
            <a:r>
              <a:rPr lang="en-US" sz="2800" dirty="0" smtClean="0">
                <a:solidFill>
                  <a:prstClr val="black"/>
                </a:solidFill>
              </a:rPr>
              <a:t> 1953 IBM Punched Cards does it take...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...to fill up a 32 gig iPhone?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A stack about 30 miles high</a:t>
            </a:r>
            <a:r>
              <a:rPr lang="en-US" sz="2800" b="1" dirty="0" smtClean="0">
                <a:solidFill>
                  <a:prstClr val="black"/>
                </a:solidFill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&gt; 3000 miles in a 4 TB home CLOUD!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</a:rPr>
              <a:t>Wow!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*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That’s really </a:t>
            </a:r>
            <a:r>
              <a:rPr lang="en-US" sz="3200" b="1" dirty="0" smtClean="0">
                <a:solidFill>
                  <a:prstClr val="black"/>
                </a:solidFill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</a:rPr>
              <a:t>Big Data</a:t>
            </a:r>
            <a:r>
              <a:rPr lang="en-US" sz="3200" b="1" dirty="0" smtClean="0">
                <a:solidFill>
                  <a:srgbClr val="FF0000"/>
                </a:solidFill>
              </a:rPr>
              <a:t>! </a:t>
            </a:r>
            <a:r>
              <a:rPr lang="en-US" sz="3200" b="1" dirty="0" smtClean="0">
                <a:solidFill>
                  <a:prstClr val="black"/>
                </a:solidFill>
              </a:rPr>
              <a:t>”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1223" y="5105400"/>
            <a:ext cx="6530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So What’s Next?</a:t>
            </a: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Putting Your 1’s &amp; 0’s in a Black Hole?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2495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Assumptions: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120 bytes/card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Thickness = 0.007 inches</a:t>
            </a:r>
            <a:endParaRPr lang="en-US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Ultimate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- The Energy Enterprise -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1600200"/>
            <a:ext cx="4686973" cy="3200400"/>
            <a:chOff x="76200" y="1600200"/>
            <a:chExt cx="4686973" cy="3200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073728"/>
              <a:ext cx="4686973" cy="272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19200" y="1600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Molecules</a:t>
              </a:r>
              <a:endParaRPr lang="en-US" u="sng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76800" y="1600200"/>
            <a:ext cx="4168394" cy="3200400"/>
            <a:chOff x="4876800" y="1600200"/>
            <a:chExt cx="4260850" cy="3200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073728"/>
              <a:ext cx="4260850" cy="2726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86400" y="1600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/>
                <a:t>Electrons</a:t>
              </a:r>
              <a:endParaRPr lang="en-US" u="sng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9865" y="5257800"/>
            <a:ext cx="8236935" cy="1261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barriers to widespread deployment of sensors and actuators</a:t>
            </a:r>
          </a:p>
          <a:p>
            <a:pPr algn="ctr"/>
            <a:r>
              <a:rPr lang="en-US" sz="2400" dirty="0" smtClean="0"/>
              <a:t>within the EE are complex political and sociological issues, </a:t>
            </a:r>
          </a:p>
          <a:p>
            <a:pPr algn="ctr"/>
            <a:r>
              <a:rPr lang="en-US" sz="2800" b="1" u="sng" dirty="0" smtClean="0"/>
              <a:t>not</a:t>
            </a:r>
            <a:r>
              <a:rPr lang="en-US" sz="2400" dirty="0" smtClean="0"/>
              <a:t> technology (which we already have plenty of).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20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Lastly...Questions for the Audience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Computers...what are they?</a:t>
            </a:r>
          </a:p>
          <a:p>
            <a:pPr lvl="1"/>
            <a:r>
              <a:rPr lang="en-US" dirty="0" smtClean="0"/>
              <a:t>What I understand:</a:t>
            </a:r>
          </a:p>
          <a:p>
            <a:pPr lvl="2"/>
            <a:r>
              <a:rPr lang="en-US" dirty="0" smtClean="0"/>
              <a:t>Prime number factorization, e.g., 15=5x3</a:t>
            </a:r>
          </a:p>
          <a:p>
            <a:pPr lvl="2"/>
            <a:r>
              <a:rPr lang="en-US" dirty="0" smtClean="0"/>
              <a:t>Qubit arithmetic and manipulation</a:t>
            </a:r>
          </a:p>
          <a:p>
            <a:pPr lvl="2"/>
            <a:r>
              <a:rPr lang="en-US" dirty="0" smtClean="0"/>
              <a:t>Entanglement/Encryption (</a:t>
            </a:r>
            <a:r>
              <a:rPr lang="en-US" sz="1400" dirty="0" smtClean="0"/>
              <a:t>I’ve consulted for a 3-letter US agency...oops!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Quantum Monte Carlo Calculations</a:t>
            </a:r>
          </a:p>
          <a:p>
            <a:pPr marL="914400" lvl="2" indent="0">
              <a:buNone/>
            </a:pPr>
            <a:r>
              <a:rPr lang="en-US" dirty="0" smtClean="0"/>
              <a:t>    (See next slide)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03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838200"/>
            <a:ext cx="56483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14925"/>
            <a:ext cx="10191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86350"/>
            <a:ext cx="2609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543550"/>
            <a:ext cx="2066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785" y="457200"/>
            <a:ext cx="2919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PRB </a:t>
            </a:r>
            <a:r>
              <a:rPr lang="en-US" sz="1400" b="1" dirty="0" smtClean="0"/>
              <a:t>31,</a:t>
            </a:r>
            <a:r>
              <a:rPr lang="en-US" sz="1400" dirty="0" smtClean="0"/>
              <a:t> 4712 (1985)</a:t>
            </a:r>
            <a:r>
              <a:rPr lang="en-US" sz="1400" b="1" dirty="0" smtClean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805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QC Questions 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Quantum Computers...what are they?</a:t>
            </a:r>
          </a:p>
          <a:p>
            <a:pPr lvl="1"/>
            <a:r>
              <a:rPr lang="en-US" dirty="0" smtClean="0"/>
              <a:t>What I don’t understand:</a:t>
            </a:r>
          </a:p>
          <a:p>
            <a:pPr lvl="2"/>
            <a:r>
              <a:rPr lang="en-US" dirty="0" smtClean="0"/>
              <a:t>Is there a basic architecture and instruction set...like there is for a Turing – von Neumann machine?</a:t>
            </a:r>
          </a:p>
          <a:p>
            <a:pPr lvl="2"/>
            <a:r>
              <a:rPr lang="en-US" dirty="0" smtClean="0"/>
              <a:t>I’ve asked D-Wave Systems, BC Canada, and, so far, their response has been deafening in its silence</a:t>
            </a:r>
          </a:p>
          <a:p>
            <a:pPr lvl="2"/>
            <a:r>
              <a:rPr lang="en-US" dirty="0" smtClean="0"/>
              <a:t>Can I take the square root of pi on a QC ... like I can on a </a:t>
            </a:r>
            <a:r>
              <a:rPr lang="en-US" dirty="0" err="1" smtClean="0"/>
              <a:t>TvN</a:t>
            </a:r>
            <a:r>
              <a:rPr lang="en-US" dirty="0" smtClean="0"/>
              <a:t> ?</a:t>
            </a:r>
          </a:p>
          <a:p>
            <a:pPr lvl="2"/>
            <a:r>
              <a:rPr lang="en-US" dirty="0" smtClean="0"/>
              <a:t>Finally...and most critically...is a QC exempt from the </a:t>
            </a:r>
            <a:r>
              <a:rPr lang="en-US" dirty="0" err="1" smtClean="0"/>
              <a:t>Landauer</a:t>
            </a:r>
            <a:r>
              <a:rPr lang="en-US" dirty="0" smtClean="0"/>
              <a:t> Limit?</a:t>
            </a:r>
          </a:p>
          <a:p>
            <a:pPr marL="1371600" lvl="3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33601" y="5334000"/>
            <a:ext cx="52037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OK...</a:t>
            </a:r>
            <a:r>
              <a:rPr lang="en-US" sz="3200" b="1" dirty="0" err="1" smtClean="0">
                <a:solidFill>
                  <a:srgbClr val="00B050"/>
                </a:solidFill>
              </a:rPr>
              <a:t>basta</a:t>
            </a:r>
            <a:r>
              <a:rPr lang="en-US" sz="3200" b="1" dirty="0" smtClean="0">
                <a:solidFill>
                  <a:srgbClr val="00B050"/>
                </a:solidFill>
              </a:rPr>
              <a:t>...enough already...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Thanks for your attention!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-</a:t>
            </a:r>
            <a:r>
              <a:rPr lang="en-US" sz="3200" b="1" dirty="0" err="1" smtClean="0">
                <a:solidFill>
                  <a:srgbClr val="00B050"/>
                </a:solidFill>
              </a:rPr>
              <a:t>Slainte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31820"/>
            <a:ext cx="9178332" cy="6946970"/>
            <a:chOff x="0" y="-31820"/>
            <a:chExt cx="9178332" cy="694697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461" y="-31820"/>
              <a:ext cx="6406871" cy="543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698"/>
              <a:ext cx="2835813" cy="271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1" y="4953000"/>
              <a:ext cx="2762250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1" y="2470771"/>
              <a:ext cx="2759613" cy="2485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409" y="5328764"/>
              <a:ext cx="3070943" cy="1539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https://duckduckgo.com/i/553fab6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6193" y="5328764"/>
              <a:ext cx="3286648" cy="1529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886200" y="76200"/>
            <a:ext cx="4267200" cy="1446550"/>
          </a:xfrm>
          <a:prstGeom prst="rect">
            <a:avLst/>
          </a:prstGeom>
          <a:blipFill dpi="0" rotWithShape="1">
            <a:blip r:embed="rId8">
              <a:alphaModFix amt="68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Actualization of the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APS-FIAP</a:t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17-19 April 2017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Monterey, CA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1828800"/>
            <a:ext cx="5029200" cy="2585323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The Internet of Things</a:t>
            </a:r>
            <a:br>
              <a:rPr lang="en-US" sz="2800" dirty="0">
                <a:solidFill>
                  <a:srgbClr val="00B050"/>
                </a:solidFill>
                <a:latin typeface="Cooper Black" panose="0208090404030B020404" pitchFamily="18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–</a:t>
            </a:r>
            <a:r>
              <a:rPr lang="en-US" sz="28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 Present </a:t>
            </a:r>
            <a:r>
              <a:rPr lang="en-US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at Its Creation </a:t>
            </a:r>
            <a:r>
              <a:rPr lang="en-US" sz="28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–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Cooper Black" panose="0208090404030B020404" pitchFamily="18" charset="0"/>
              </a:rPr>
              <a:t>SAGE – 1954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Paul M. Grant</a:t>
            </a:r>
            <a:br>
              <a:rPr lang="en-US" sz="2000" dirty="0" smtClean="0"/>
            </a:br>
            <a:r>
              <a:rPr lang="en-US" sz="2000" dirty="0" smtClean="0"/>
              <a:t>W2AGZ Technologies</a:t>
            </a:r>
            <a:br>
              <a:rPr lang="en-US" sz="2000" dirty="0" smtClean="0"/>
            </a:br>
            <a:r>
              <a:rPr lang="en-US" sz="2000" dirty="0" smtClean="0">
                <a:hlinkClick r:id="rId9"/>
              </a:rPr>
              <a:t>www.w2agz.com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495801" y="4990981"/>
            <a:ext cx="2743199" cy="8002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Aging IBM Pensioner</a:t>
            </a:r>
          </a:p>
          <a:p>
            <a:pPr algn="ctr"/>
            <a:r>
              <a:rPr lang="en-US" sz="1400" dirty="0" smtClean="0">
                <a:latin typeface="Algerian" panose="04020705040A02060702" pitchFamily="82" charset="0"/>
              </a:rPr>
              <a:t>Research supported under the IBM retirement fund</a:t>
            </a:r>
            <a:endParaRPr lang="en-US" sz="1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computermuseum.li/Testpage/Watson-Sr-TH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8913"/>
            <a:ext cx="2958082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IBM Poughkeepsie - 1952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05200" y="2134224"/>
            <a:ext cx="2197100" cy="2781924"/>
            <a:chOff x="3505200" y="2134224"/>
            <a:chExt cx="2197100" cy="2781924"/>
          </a:xfrm>
        </p:grpSpPr>
        <p:pic>
          <p:nvPicPr>
            <p:cNvPr id="4" name="Picture 10" descr="P:\dcim\100MEDIA\IMAG003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134224"/>
              <a:ext cx="1663700" cy="278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505200" y="3396456"/>
              <a:ext cx="457200" cy="128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1200" y="1932709"/>
            <a:ext cx="2819400" cy="3325091"/>
            <a:chOff x="5791200" y="1932709"/>
            <a:chExt cx="2819400" cy="33250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932709"/>
              <a:ext cx="2286000" cy="332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5791200" y="3452670"/>
              <a:ext cx="457200" cy="1287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43000" y="57867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Visit </a:t>
            </a:r>
            <a:r>
              <a:rPr lang="en-US" sz="2400" dirty="0" smtClean="0">
                <a:hlinkClick r:id="rId5"/>
              </a:rPr>
              <a:t>www.w2agz.com</a:t>
            </a:r>
            <a:r>
              <a:rPr lang="en-US" sz="2400" dirty="0" smtClean="0"/>
              <a:t> for the whole 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7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Prologue:  1949-50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652" y="990600"/>
            <a:ext cx="9065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It’s 1949:  The USSR has developed nuclear weapons.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Deliverable via supersonic bombers and elementary ballistic missiles.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Here was our defense at the time!</a:t>
            </a:r>
            <a:endParaRPr lang="en-US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5" y="2209800"/>
            <a:ext cx="5140035" cy="318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638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Obviously, we needed a new technological approach...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943600"/>
            <a:ext cx="5853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(and </a:t>
            </a:r>
            <a:r>
              <a:rPr lang="en-US" sz="3600" b="1" i="1" dirty="0"/>
              <a:t>not</a:t>
            </a:r>
            <a:r>
              <a:rPr lang="en-US" sz="2400" b="1" i="1" dirty="0"/>
              <a:t> just </a:t>
            </a:r>
            <a:r>
              <a:rPr lang="en-US" sz="2400" b="1" i="1" dirty="0" smtClean="0"/>
              <a:t>by substituting </a:t>
            </a:r>
            <a:r>
              <a:rPr lang="en-US" sz="2400" b="1" i="1" dirty="0"/>
              <a:t>XXs with XYs)!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7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Proposal:  1951-53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52" y="990600"/>
            <a:ext cx="89359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George Valley and Jay Forrester of MIT propose: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net of radars and other data sources, along with computers,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That receive radar and additional information to detect and track aircraft,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Process such data to depict the total challenge to confront militarily,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Then guide weapons to destroy incoming enemy munitions.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Wow!  Ambitious!  Their vision became SAGE (Semi-Automatic Ground Environment), first prototyped as XD-1 at MIT Lincoln Labs in 1954.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227321"/>
            <a:ext cx="3324225" cy="246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Hmmm...seems like a lot of “things” “netted” together.  </a:t>
            </a:r>
            <a:r>
              <a:rPr lang="en-US" sz="2000" b="1" dirty="0" smtClean="0"/>
              <a:t>That’s why “t=0” of the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 began back then!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939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u="sng" dirty="0"/>
              <a:t>1953</a:t>
            </a:r>
            <a:br>
              <a:rPr lang="en-US" sz="3600" i="1" u="sng" dirty="0"/>
            </a:br>
            <a:r>
              <a:rPr lang="en-US" sz="3600" dirty="0"/>
              <a:t>Project Sage – IBM/MIT</a:t>
            </a:r>
            <a:endParaRPr lang="en-US" sz="3600" i="1" u="sng" dirty="0"/>
          </a:p>
        </p:txBody>
      </p:sp>
      <p:pic>
        <p:nvPicPr>
          <p:cNvPr id="11267" name="Picture 3" descr="G:\sage_bb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58875"/>
            <a:ext cx="68961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5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89775" cy="5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AN/FSQ-7 Architecture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267200" y="2133600"/>
            <a:ext cx="4724400" cy="419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The World’s First</a:t>
            </a:r>
          </a:p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 Parallel Computer!</a:t>
            </a:r>
          </a:p>
          <a:p>
            <a:pPr algn="ctr"/>
            <a:endParaRPr lang="en-US" sz="2400" b="1" u="sng" dirty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 = </a:t>
            </a:r>
            <a:r>
              <a:rPr lang="el-GR" sz="2800" dirty="0" smtClean="0">
                <a:solidFill>
                  <a:schemeClr val="tx1"/>
                </a:solidFill>
              </a:rPr>
              <a:t>ρ</a:t>
            </a:r>
            <a:r>
              <a:rPr lang="en-US" sz="2800" dirty="0" smtClean="0">
                <a:solidFill>
                  <a:schemeClr val="tx1"/>
                </a:solidFill>
              </a:rPr>
              <a:t> cos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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sym typeface="Symbol"/>
              </a:rPr>
              <a:t>y = </a:t>
            </a:r>
            <a:r>
              <a:rPr lang="el-GR" sz="2800" dirty="0">
                <a:solidFill>
                  <a:schemeClr val="tx1"/>
                </a:solidFill>
              </a:rPr>
              <a:t>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sin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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AN/FSQ-7 Instruction Set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8327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PMG@IBM:  1953-56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61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July, 1953:  At age 18, hired as mail boy, Project High laboratory, Poughkeepsie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November, 1953:  Promoted to bench technician...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Helped build pluggable unit and core memory test equipment for XD-1 assembly line.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Worked on assembly line of XD-2, Poughkeepsie Manufacturing.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37674"/>
            <a:ext cx="4062413" cy="16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20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Summer, 1954:  Attended first SAGE support programming class, IBM Poughkeepsie, taught by Art Samuel, pioneer of “Checkers AI” gaming.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With a </a:t>
            </a:r>
            <a:r>
              <a:rPr lang="en-US" sz="2000" b="1" dirty="0" err="1" smtClean="0"/>
              <a:t>TvN</a:t>
            </a:r>
            <a:r>
              <a:rPr lang="en-US" sz="2000" b="1" dirty="0" smtClean="0"/>
              <a:t> machine instruction set of only three operations (store, </a:t>
            </a:r>
            <a:r>
              <a:rPr lang="en-US" sz="2000" b="1" dirty="0" err="1" smtClean="0"/>
              <a:t>substact</a:t>
            </a:r>
            <a:r>
              <a:rPr lang="en-US" sz="2000" b="1" dirty="0" smtClean="0"/>
              <a:t>, branch on minus), you can compute anything!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Spring, 1955:  Posted to MIT Lincoln Lab as member of XD-1 service 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August, 1956:  Now 21, began pursuit of undergraduate degrees in EE and physics at Clarkson as IBM employee on educational leave.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7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7668</TotalTime>
  <Words>832</Words>
  <Application>Microsoft Office PowerPoint</Application>
  <PresentationFormat>On-screen Show (4:3)</PresentationFormat>
  <Paragraphs>106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</vt:lpstr>
      <vt:lpstr>Setup</vt:lpstr>
      <vt:lpstr>PowerPoint Presentation</vt:lpstr>
      <vt:lpstr>IBM Poughkeepsie - 1952</vt:lpstr>
      <vt:lpstr>Prologue:  1949-50</vt:lpstr>
      <vt:lpstr>PowerPoint Presentation</vt:lpstr>
      <vt:lpstr>1953 Project Sage – IBM/MIT</vt:lpstr>
      <vt:lpstr>AN/FSQ-7 Architecture</vt:lpstr>
      <vt:lpstr>AN/FSQ-7 Instruction Set</vt:lpstr>
      <vt:lpstr>PowerPoint Presentation</vt:lpstr>
      <vt:lpstr>It’s 2017 = SAGE + 64 Years</vt:lpstr>
      <vt:lpstr>Some More “Things”</vt:lpstr>
      <vt:lpstr>Semi-Anthology of 1800 Lab DAC Papers from IBM San Jose Research published in IBM J. Res. Devel., 1968 Special Issue</vt:lpstr>
      <vt:lpstr>Now We Have!</vt:lpstr>
      <vt:lpstr>12-Year Old Devin Grant’s “ Big Data” Homework Assignment</vt:lpstr>
      <vt:lpstr>The Ultimate IoT</vt:lpstr>
      <vt:lpstr>Lastly...Questions for the Audience</vt:lpstr>
      <vt:lpstr>PowerPoint Presentation</vt:lpstr>
      <vt:lpstr>QC Questions Continued</vt:lpstr>
      <vt:lpstr>PowerPoint Presentation</vt:lpstr>
    </vt:vector>
  </TitlesOfParts>
  <Company>W2AGZ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Michael Grant</dc:creator>
  <cp:lastModifiedBy>Paul Michael Grant</cp:lastModifiedBy>
  <cp:revision>109</cp:revision>
  <cp:lastPrinted>2017-04-15T23:49:34Z</cp:lastPrinted>
  <dcterms:created xsi:type="dcterms:W3CDTF">2017-04-08T22:02:02Z</dcterms:created>
  <dcterms:modified xsi:type="dcterms:W3CDTF">2017-04-21T19:59:37Z</dcterms:modified>
</cp:coreProperties>
</file>