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35"/>
  </p:notesMasterIdLst>
  <p:sldIdLst>
    <p:sldId id="256" r:id="rId4"/>
    <p:sldId id="257" r:id="rId5"/>
    <p:sldId id="261" r:id="rId6"/>
    <p:sldId id="262" r:id="rId7"/>
    <p:sldId id="263" r:id="rId8"/>
    <p:sldId id="278" r:id="rId9"/>
    <p:sldId id="265" r:id="rId10"/>
    <p:sldId id="264" r:id="rId11"/>
    <p:sldId id="277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9" r:id="rId20"/>
    <p:sldId id="273" r:id="rId21"/>
    <p:sldId id="274" r:id="rId22"/>
    <p:sldId id="275" r:id="rId23"/>
    <p:sldId id="276" r:id="rId24"/>
    <p:sldId id="258" r:id="rId25"/>
    <p:sldId id="280" r:id="rId26"/>
    <p:sldId id="287" r:id="rId27"/>
    <p:sldId id="286" r:id="rId28"/>
    <p:sldId id="260" r:id="rId29"/>
    <p:sldId id="285" r:id="rId30"/>
    <p:sldId id="259" r:id="rId31"/>
    <p:sldId id="282" r:id="rId32"/>
    <p:sldId id="283" r:id="rId33"/>
    <p:sldId id="28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56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3FEF0-7B74-424F-B423-609B2121EC7F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556AE-9333-45B7-AE26-01BBE5960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78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0F869D-574C-4386-B2F0-9B41C7FA9C3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03FC42-1E4E-4E59-AA77-1CACA67EAF9D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052AE8-7B62-44CF-BAC0-12CCFA88C8EF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7EE6C3-9F56-4090-AB21-AB806A5329EC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E63796-ABF6-4044-B3A7-B7B2386B5AC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2E765D-7201-4010-8435-418BA3867B5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Run </a:t>
            </a:r>
            <a:r>
              <a:rPr lang="en-US" b="1" u="sng" dirty="0" smtClean="0"/>
              <a:t>03-11-10_3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b="1" u="sng" dirty="0" smtClean="0"/>
              <a:t>Al_Chain_02</a:t>
            </a:r>
          </a:p>
          <a:p>
            <a:pPr>
              <a:defRPr/>
            </a:pPr>
            <a:r>
              <a:rPr lang="en-US" dirty="0" smtClean="0"/>
              <a:t>Simple Linear Al 1D Chain</a:t>
            </a:r>
          </a:p>
          <a:p>
            <a:pPr>
              <a:defRPr/>
            </a:pPr>
            <a:r>
              <a:rPr lang="en-US" dirty="0" smtClean="0"/>
              <a:t>Double cell with atoms equally spaced along Al </a:t>
            </a:r>
            <a:r>
              <a:rPr lang="en-US" dirty="0" err="1" smtClean="0"/>
              <a:t>fcc</a:t>
            </a:r>
            <a:r>
              <a:rPr lang="en-US" dirty="0" smtClean="0"/>
              <a:t> edge = 4.058 </a:t>
            </a:r>
            <a:r>
              <a:rPr lang="en-US" dirty="0" err="1" smtClean="0"/>
              <a:t>Ang</a:t>
            </a:r>
            <a:r>
              <a:rPr lang="en-US" dirty="0" smtClean="0"/>
              <a:t>, </a:t>
            </a:r>
            <a:r>
              <a:rPr lang="en-US" dirty="0" err="1" smtClean="0"/>
              <a:t>b,c</a:t>
            </a:r>
            <a:r>
              <a:rPr lang="en-US" dirty="0" smtClean="0"/>
              <a:t> = 3*a, a* = 2*4.058 = 8.116 </a:t>
            </a:r>
            <a:r>
              <a:rPr lang="en-US" dirty="0" err="1" smtClean="0"/>
              <a:t>Ang</a:t>
            </a:r>
            <a:endParaRPr lang="en-US" dirty="0" smtClean="0"/>
          </a:p>
          <a:p>
            <a:pPr>
              <a:defRPr/>
            </a:pP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dirty="0" smtClean="0"/>
              <a:t>Machine 6200 </a:t>
            </a:r>
            <a:br>
              <a:rPr lang="en-US" dirty="0" smtClean="0"/>
            </a:br>
            <a:r>
              <a:rPr lang="en-US" dirty="0" smtClean="0"/>
              <a:t>QE e-4.0 </a:t>
            </a:r>
            <a:br>
              <a:rPr lang="en-US" dirty="0" smtClean="0"/>
            </a:br>
            <a:r>
              <a:rPr lang="en-US" dirty="0" err="1" smtClean="0"/>
              <a:t>Fibo</a:t>
            </a:r>
            <a:r>
              <a:rPr lang="en-US" dirty="0" smtClean="0"/>
              <a:t> G 6 </a:t>
            </a:r>
            <a:br>
              <a:rPr lang="en-US" dirty="0" smtClean="0"/>
            </a:br>
            <a:r>
              <a:rPr lang="en-US" dirty="0" err="1" smtClean="0"/>
              <a:t>nat</a:t>
            </a:r>
            <a:r>
              <a:rPr lang="en-US" dirty="0" smtClean="0"/>
              <a:t> 2 </a:t>
            </a:r>
            <a:br>
              <a:rPr lang="en-US" dirty="0" smtClean="0"/>
            </a:br>
            <a:r>
              <a:rPr lang="en-US" dirty="0" smtClean="0"/>
              <a:t>a (</a:t>
            </a:r>
            <a:r>
              <a:rPr lang="en-US" dirty="0" err="1" smtClean="0"/>
              <a:t>au,Ang</a:t>
            </a:r>
            <a:r>
              <a:rPr lang="en-US" dirty="0" smtClean="0"/>
              <a:t>) 15.34 8.12 a2 (</a:t>
            </a:r>
            <a:r>
              <a:rPr lang="en-US" dirty="0" err="1" smtClean="0"/>
              <a:t>au,Ang</a:t>
            </a:r>
            <a:r>
              <a:rPr lang="en-US" dirty="0" smtClean="0"/>
              <a:t>) 7.67 4.06 a3 (</a:t>
            </a:r>
            <a:r>
              <a:rPr lang="en-US" dirty="0" err="1" smtClean="0"/>
              <a:t>au,Ang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 (</a:t>
            </a:r>
            <a:r>
              <a:rPr lang="en-US" dirty="0" err="1" smtClean="0"/>
              <a:t>au,Ang</a:t>
            </a:r>
            <a:r>
              <a:rPr lang="en-US" dirty="0" smtClean="0"/>
              <a:t>) 23.01 12.18 c (</a:t>
            </a:r>
            <a:r>
              <a:rPr lang="en-US" dirty="0" err="1" smtClean="0"/>
              <a:t>au,Ang</a:t>
            </a:r>
            <a:r>
              <a:rPr lang="en-US" dirty="0" smtClean="0"/>
              <a:t>) 23.01 12.18 </a:t>
            </a:r>
            <a:r>
              <a:rPr lang="en-US" dirty="0" err="1" smtClean="0"/>
              <a:t>ecutwfc</a:t>
            </a:r>
            <a:r>
              <a:rPr lang="en-US" dirty="0" smtClean="0"/>
              <a:t>(</a:t>
            </a:r>
            <a:r>
              <a:rPr lang="en-US" dirty="0" err="1" smtClean="0"/>
              <a:t>ry</a:t>
            </a:r>
            <a:r>
              <a:rPr lang="en-US" dirty="0" smtClean="0"/>
              <a:t>) 19 </a:t>
            </a:r>
            <a:br>
              <a:rPr lang="en-US" dirty="0" smtClean="0"/>
            </a:br>
            <a:r>
              <a:rPr lang="en-US" dirty="0" smtClean="0"/>
              <a:t>MP-Mesh 16 </a:t>
            </a:r>
            <a:br>
              <a:rPr lang="en-US" dirty="0" smtClean="0"/>
            </a:br>
            <a:r>
              <a:rPr lang="en-US" dirty="0" smtClean="0"/>
              <a:t>SCF Time 31m 8.89s </a:t>
            </a:r>
            <a:br>
              <a:rPr lang="en-US" dirty="0" smtClean="0"/>
            </a:br>
            <a:r>
              <a:rPr lang="en-US" dirty="0" smtClean="0"/>
              <a:t>NSCF Time 1h47m </a:t>
            </a:r>
            <a:br>
              <a:rPr lang="en-US" dirty="0" smtClean="0"/>
            </a:br>
            <a:r>
              <a:rPr lang="en-US" dirty="0" smtClean="0"/>
              <a:t>GSE(</a:t>
            </a:r>
            <a:r>
              <a:rPr lang="en-US" dirty="0" err="1" smtClean="0"/>
              <a:t>ry</a:t>
            </a:r>
            <a:r>
              <a:rPr lang="en-US" dirty="0" smtClean="0"/>
              <a:t>) -7.89 </a:t>
            </a:r>
            <a:br>
              <a:rPr lang="en-US" dirty="0" smtClean="0"/>
            </a:br>
            <a:r>
              <a:rPr lang="en-US" dirty="0" err="1" smtClean="0"/>
              <a:t>Ef</a:t>
            </a:r>
            <a:r>
              <a:rPr lang="en-US" dirty="0" smtClean="0"/>
              <a:t>(</a:t>
            </a:r>
            <a:r>
              <a:rPr lang="en-US" dirty="0" err="1" smtClean="0"/>
              <a:t>eV</a:t>
            </a:r>
            <a:r>
              <a:rPr lang="en-US" dirty="0" smtClean="0"/>
              <a:t>) -2.92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894606-B7FC-4A22-B72D-78CC47824B54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Run </a:t>
            </a:r>
            <a:r>
              <a:rPr lang="en-US" b="1" u="sng" dirty="0" smtClean="0"/>
              <a:t>03-11-10_2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b="1" u="sng" dirty="0" smtClean="0"/>
              <a:t>Al_Chain_01</a:t>
            </a:r>
          </a:p>
          <a:p>
            <a:pPr>
              <a:defRPr/>
            </a:pPr>
            <a:r>
              <a:rPr lang="en-US" dirty="0" smtClean="0"/>
              <a:t>Simple Linear Al 1D Chain</a:t>
            </a:r>
          </a:p>
          <a:p>
            <a:pPr>
              <a:defRPr/>
            </a:pPr>
            <a:r>
              <a:rPr lang="en-US" dirty="0" smtClean="0"/>
              <a:t>Double cell with atoms equally spaced along Al </a:t>
            </a:r>
            <a:r>
              <a:rPr lang="en-US" dirty="0" err="1" smtClean="0"/>
              <a:t>fcc</a:t>
            </a:r>
            <a:r>
              <a:rPr lang="en-US" dirty="0" smtClean="0"/>
              <a:t> diagonal = 2.862 </a:t>
            </a:r>
            <a:r>
              <a:rPr lang="en-US" dirty="0" err="1" smtClean="0"/>
              <a:t>Ang</a:t>
            </a:r>
            <a:r>
              <a:rPr lang="en-US" dirty="0" smtClean="0"/>
              <a:t>, </a:t>
            </a:r>
            <a:r>
              <a:rPr lang="en-US" dirty="0" err="1" smtClean="0"/>
              <a:t>b,c</a:t>
            </a:r>
            <a:r>
              <a:rPr lang="en-US" dirty="0" smtClean="0"/>
              <a:t> = 3*a, a = 2*2.862 = 5.724 </a:t>
            </a:r>
            <a:r>
              <a:rPr lang="en-US" dirty="0" err="1" smtClean="0"/>
              <a:t>Ang</a:t>
            </a:r>
            <a:endParaRPr lang="en-US" dirty="0" smtClean="0"/>
          </a:p>
          <a:p>
            <a:pPr>
              <a:defRPr/>
            </a:pPr>
            <a:endParaRPr lang="en-US" b="1" u="sng" dirty="0" smtClean="0"/>
          </a:p>
          <a:p>
            <a:pPr>
              <a:defRPr/>
            </a:pPr>
            <a:endParaRPr lang="en-US" b="1" u="sng" dirty="0" smtClean="0"/>
          </a:p>
          <a:p>
            <a:pPr>
              <a:defRPr/>
            </a:pPr>
            <a:endParaRPr lang="en-US" b="1" u="sng" dirty="0" smtClean="0"/>
          </a:p>
          <a:p>
            <a:pPr>
              <a:defRPr/>
            </a:pP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dirty="0" smtClean="0"/>
              <a:t>Machine 6200 </a:t>
            </a:r>
            <a:br>
              <a:rPr lang="en-US" dirty="0" smtClean="0"/>
            </a:br>
            <a:r>
              <a:rPr lang="en-US" dirty="0" smtClean="0"/>
              <a:t>QE e-4.0 </a:t>
            </a:r>
            <a:br>
              <a:rPr lang="en-US" dirty="0" smtClean="0"/>
            </a:br>
            <a:r>
              <a:rPr lang="en-US" dirty="0" err="1" smtClean="0"/>
              <a:t>Fibo</a:t>
            </a:r>
            <a:r>
              <a:rPr lang="en-US" dirty="0" smtClean="0"/>
              <a:t> G 6 </a:t>
            </a:r>
            <a:br>
              <a:rPr lang="en-US" dirty="0" smtClean="0"/>
            </a:br>
            <a:r>
              <a:rPr lang="en-US" dirty="0" err="1" smtClean="0"/>
              <a:t>nat</a:t>
            </a:r>
            <a:r>
              <a:rPr lang="en-US" dirty="0" smtClean="0"/>
              <a:t> 2 </a:t>
            </a:r>
            <a:br>
              <a:rPr lang="en-US" dirty="0" smtClean="0"/>
            </a:br>
            <a:r>
              <a:rPr lang="en-US" dirty="0" smtClean="0"/>
              <a:t>a (</a:t>
            </a:r>
            <a:r>
              <a:rPr lang="en-US" dirty="0" err="1" smtClean="0"/>
              <a:t>au,Ang</a:t>
            </a:r>
            <a:r>
              <a:rPr lang="en-US" dirty="0" smtClean="0"/>
              <a:t>) 10.82 5.73 a2 (</a:t>
            </a:r>
            <a:r>
              <a:rPr lang="en-US" dirty="0" err="1" smtClean="0"/>
              <a:t>au,Ang</a:t>
            </a:r>
            <a:r>
              <a:rPr lang="en-US" dirty="0" smtClean="0"/>
              <a:t>) 5.42 2.87 a3 (</a:t>
            </a:r>
            <a:r>
              <a:rPr lang="en-US" dirty="0" err="1" smtClean="0"/>
              <a:t>au,Ang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 (</a:t>
            </a:r>
            <a:r>
              <a:rPr lang="en-US" dirty="0" err="1" smtClean="0"/>
              <a:t>au,Ang</a:t>
            </a:r>
            <a:r>
              <a:rPr lang="en-US" dirty="0" smtClean="0"/>
              <a:t>) 23.01 12.18 c (</a:t>
            </a:r>
            <a:r>
              <a:rPr lang="en-US" dirty="0" err="1" smtClean="0"/>
              <a:t>au,Ang</a:t>
            </a:r>
            <a:r>
              <a:rPr lang="en-US" dirty="0" smtClean="0"/>
              <a:t>) 23.01 12.18 </a:t>
            </a:r>
            <a:r>
              <a:rPr lang="en-US" dirty="0" err="1" smtClean="0"/>
              <a:t>ecutwfc</a:t>
            </a:r>
            <a:r>
              <a:rPr lang="en-US" dirty="0" smtClean="0"/>
              <a:t>(</a:t>
            </a:r>
            <a:r>
              <a:rPr lang="en-US" dirty="0" err="1" smtClean="0"/>
              <a:t>ry</a:t>
            </a:r>
            <a:r>
              <a:rPr lang="en-US" dirty="0" smtClean="0"/>
              <a:t>) 19 </a:t>
            </a:r>
            <a:br>
              <a:rPr lang="en-US" dirty="0" smtClean="0"/>
            </a:br>
            <a:r>
              <a:rPr lang="en-US" dirty="0" smtClean="0"/>
              <a:t>MP-Mesh 16 </a:t>
            </a:r>
            <a:br>
              <a:rPr lang="en-US" dirty="0" smtClean="0"/>
            </a:br>
            <a:r>
              <a:rPr lang="en-US" dirty="0" smtClean="0"/>
              <a:t>SCF Time 1h 1m </a:t>
            </a:r>
            <a:br>
              <a:rPr lang="en-US" dirty="0" smtClean="0"/>
            </a:br>
            <a:r>
              <a:rPr lang="en-US" dirty="0" smtClean="0"/>
              <a:t>NSCF Time 3h 3m </a:t>
            </a:r>
            <a:br>
              <a:rPr lang="en-US" dirty="0" smtClean="0"/>
            </a:br>
            <a:r>
              <a:rPr lang="en-US" dirty="0" smtClean="0"/>
              <a:t>GSE(</a:t>
            </a:r>
            <a:r>
              <a:rPr lang="en-US" dirty="0" err="1" smtClean="0"/>
              <a:t>ry</a:t>
            </a:r>
            <a:r>
              <a:rPr lang="en-US" dirty="0" smtClean="0"/>
              <a:t>) -8.02 </a:t>
            </a:r>
            <a:br>
              <a:rPr lang="en-US" dirty="0" smtClean="0"/>
            </a:br>
            <a:r>
              <a:rPr lang="en-US" dirty="0" err="1" smtClean="0"/>
              <a:t>Ef</a:t>
            </a:r>
            <a:r>
              <a:rPr lang="en-US" dirty="0" smtClean="0"/>
              <a:t>(</a:t>
            </a:r>
            <a:r>
              <a:rPr lang="en-US" dirty="0" err="1" smtClean="0"/>
              <a:t>eV</a:t>
            </a:r>
            <a:r>
              <a:rPr lang="en-US" dirty="0" smtClean="0"/>
              <a:t>) -3.42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7E2537-ABF0-4403-B7EE-0A2F17F8D6DE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Run </a:t>
            </a:r>
            <a:r>
              <a:rPr lang="en-US" b="1" u="sng" dirty="0" smtClean="0"/>
              <a:t>03-12-10_2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Al_Fibo_05</a:t>
            </a:r>
          </a:p>
          <a:p>
            <a:pPr>
              <a:defRPr/>
            </a:pPr>
            <a:r>
              <a:rPr lang="fr-FR" dirty="0" err="1" smtClean="0"/>
              <a:t>Gen</a:t>
            </a:r>
            <a:r>
              <a:rPr lang="fr-FR" dirty="0" smtClean="0"/>
              <a:t> 6 </a:t>
            </a:r>
            <a:r>
              <a:rPr lang="fr-FR" dirty="0" err="1" smtClean="0"/>
              <a:t>Fibonacci</a:t>
            </a:r>
            <a:r>
              <a:rPr lang="fr-FR" dirty="0" smtClean="0"/>
              <a:t> Chain </a:t>
            </a:r>
            <a:r>
              <a:rPr lang="fr-FR" dirty="0" err="1" smtClean="0"/>
              <a:t>Selections</a:t>
            </a:r>
            <a:endParaRPr lang="fr-FR" dirty="0" smtClean="0"/>
          </a:p>
          <a:p>
            <a:pPr>
              <a:defRPr/>
            </a:pPr>
            <a:r>
              <a:rPr lang="en-US" dirty="0" smtClean="0"/>
              <a:t>Three Al atoms based on </a:t>
            </a:r>
            <a:r>
              <a:rPr lang="en-US" dirty="0" err="1" smtClean="0"/>
              <a:t>fcc</a:t>
            </a:r>
            <a:r>
              <a:rPr lang="en-US" dirty="0" smtClean="0"/>
              <a:t> distances...b, c scaled to 3 * a0 (4.058)</a:t>
            </a:r>
          </a:p>
          <a:p>
            <a:pPr>
              <a:defRPr/>
            </a:pPr>
            <a:endParaRPr lang="en-US" b="1" u="sng" dirty="0" smtClean="0"/>
          </a:p>
          <a:p>
            <a:pPr>
              <a:defRPr/>
            </a:pPr>
            <a:endParaRPr lang="en-US" b="1" u="sng" dirty="0" smtClean="0"/>
          </a:p>
          <a:p>
            <a:pPr>
              <a:defRPr/>
            </a:pPr>
            <a:endParaRPr lang="en-US" b="1" u="sng" dirty="0" smtClean="0"/>
          </a:p>
          <a:p>
            <a:pPr>
              <a:defRPr/>
            </a:pP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dirty="0" smtClean="0"/>
              <a:t>Machine 6200 </a:t>
            </a:r>
            <a:br>
              <a:rPr lang="en-US" dirty="0" smtClean="0"/>
            </a:br>
            <a:r>
              <a:rPr lang="en-US" dirty="0" smtClean="0"/>
              <a:t>QE e-4.0 </a:t>
            </a:r>
            <a:br>
              <a:rPr lang="en-US" dirty="0" smtClean="0"/>
            </a:br>
            <a:r>
              <a:rPr lang="en-US" dirty="0" err="1" smtClean="0"/>
              <a:t>Fibo</a:t>
            </a:r>
            <a:r>
              <a:rPr lang="en-US" dirty="0" smtClean="0"/>
              <a:t> G 6 </a:t>
            </a:r>
            <a:br>
              <a:rPr lang="en-US" dirty="0" smtClean="0"/>
            </a:br>
            <a:r>
              <a:rPr lang="en-US" dirty="0" err="1" smtClean="0"/>
              <a:t>nat</a:t>
            </a:r>
            <a:r>
              <a:rPr lang="en-US" dirty="0" smtClean="0"/>
              <a:t> 4 </a:t>
            </a:r>
            <a:br>
              <a:rPr lang="en-US" dirty="0" smtClean="0"/>
            </a:br>
            <a:r>
              <a:rPr lang="en-US" dirty="0" smtClean="0"/>
              <a:t>a (</a:t>
            </a:r>
            <a:r>
              <a:rPr lang="en-US" dirty="0" err="1" smtClean="0"/>
              <a:t>au,Ang</a:t>
            </a:r>
            <a:r>
              <a:rPr lang="en-US" dirty="0" smtClean="0"/>
              <a:t>) 23.93 12.66 a2 (</a:t>
            </a:r>
            <a:r>
              <a:rPr lang="en-US" dirty="0" err="1" smtClean="0"/>
              <a:t>au,Ang</a:t>
            </a:r>
            <a:r>
              <a:rPr lang="en-US" dirty="0" smtClean="0"/>
              <a:t>) 5.42 2.87 a3 (</a:t>
            </a:r>
            <a:r>
              <a:rPr lang="en-US" dirty="0" err="1" smtClean="0"/>
              <a:t>au,Ang</a:t>
            </a:r>
            <a:r>
              <a:rPr lang="en-US" dirty="0" smtClean="0"/>
              <a:t>) 13.09 6.93 a4 (</a:t>
            </a:r>
            <a:r>
              <a:rPr lang="en-US" dirty="0" err="1" smtClean="0"/>
              <a:t>au,Ang</a:t>
            </a:r>
            <a:r>
              <a:rPr lang="en-US" dirty="0" smtClean="0"/>
              <a:t>) 18.51 9.79 b (</a:t>
            </a:r>
            <a:r>
              <a:rPr lang="en-US" dirty="0" err="1" smtClean="0"/>
              <a:t>au,Ang</a:t>
            </a:r>
            <a:r>
              <a:rPr lang="en-US" dirty="0" smtClean="0"/>
              <a:t>) 23.01 12.18 c (</a:t>
            </a:r>
            <a:r>
              <a:rPr lang="en-US" dirty="0" err="1" smtClean="0"/>
              <a:t>au,Ang</a:t>
            </a:r>
            <a:r>
              <a:rPr lang="en-US" dirty="0" smtClean="0"/>
              <a:t>) 23.01 12.18 </a:t>
            </a:r>
            <a:r>
              <a:rPr lang="en-US" dirty="0" err="1" smtClean="0"/>
              <a:t>ecutwfc</a:t>
            </a:r>
            <a:r>
              <a:rPr lang="en-US" dirty="0" smtClean="0"/>
              <a:t>(</a:t>
            </a:r>
            <a:r>
              <a:rPr lang="en-US" dirty="0" err="1" smtClean="0"/>
              <a:t>ry</a:t>
            </a:r>
            <a:r>
              <a:rPr lang="en-US" dirty="0" smtClean="0"/>
              <a:t>) 19 </a:t>
            </a:r>
            <a:br>
              <a:rPr lang="en-US" dirty="0" smtClean="0"/>
            </a:br>
            <a:r>
              <a:rPr lang="en-US" dirty="0" smtClean="0"/>
              <a:t>MP-Mesh 16 </a:t>
            </a:r>
            <a:br>
              <a:rPr lang="en-US" dirty="0" smtClean="0"/>
            </a:br>
            <a:r>
              <a:rPr lang="en-US" dirty="0" smtClean="0"/>
              <a:t>SCF Time 2h48m </a:t>
            </a:r>
            <a:br>
              <a:rPr lang="en-US" dirty="0" smtClean="0"/>
            </a:br>
            <a:r>
              <a:rPr lang="en-US" dirty="0" smtClean="0"/>
              <a:t>NSCF Time 6h32m </a:t>
            </a:r>
            <a:br>
              <a:rPr lang="en-US" dirty="0" smtClean="0"/>
            </a:br>
            <a:r>
              <a:rPr lang="en-US" dirty="0" smtClean="0"/>
              <a:t>GSE(</a:t>
            </a:r>
            <a:r>
              <a:rPr lang="en-US" dirty="0" err="1" smtClean="0"/>
              <a:t>ry</a:t>
            </a:r>
            <a:r>
              <a:rPr lang="en-US" dirty="0" smtClean="0"/>
              <a:t>) -15.99 </a:t>
            </a:r>
            <a:br>
              <a:rPr lang="en-US" dirty="0" smtClean="0"/>
            </a:br>
            <a:r>
              <a:rPr lang="en-US" dirty="0" err="1" smtClean="0"/>
              <a:t>Ef</a:t>
            </a:r>
            <a:r>
              <a:rPr lang="en-US" dirty="0" smtClean="0"/>
              <a:t>(</a:t>
            </a:r>
            <a:r>
              <a:rPr lang="en-US" dirty="0" err="1" smtClean="0"/>
              <a:t>eV</a:t>
            </a:r>
            <a:r>
              <a:rPr lang="en-US" dirty="0" smtClean="0"/>
              <a:t>) -3.20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3C1112-9181-44E7-9F62-ACD7E7BA3964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7ECC2C-F51F-4AA8-BF34-3FA06D653EFA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7FABD7-68E8-4D8A-B4FC-85B7C23D516B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6C635F-3581-40BF-9839-88F44A682967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12671D3-EE04-4B0F-A8BE-195EF8A88F31}" type="slidenum">
              <a:rPr lang="en-US" altLang="en-US" sz="1200"/>
              <a:pPr algn="r" eaLnBrk="1" hangingPunct="1"/>
              <a:t>27</a:t>
            </a:fld>
            <a:endParaRPr lang="en-US" altLang="en-US" sz="1200"/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261212-7B65-4C82-9F0B-DD8CBEE3B95B}" type="slidenum">
              <a:rPr lang="en-US" altLang="en-US"/>
              <a:pPr eaLnBrk="1" hangingPunct="1"/>
              <a:t>30</a:t>
            </a:fld>
            <a:endParaRPr lang="en-US" altLang="en-US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0225"/>
            <a:ext cx="5029200" cy="4446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92264E-52AE-4915-9353-70B1A0C5648C}" type="slidenum">
              <a:rPr lang="en-US" altLang="en-US"/>
              <a:pPr eaLnBrk="1" hangingPunct="1"/>
              <a:t>31</a:t>
            </a:fld>
            <a:endParaRPr lang="en-US" altLang="en-US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0225"/>
            <a:ext cx="5029200" cy="4446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5455587-E9C0-4CB0-B983-94570612946F}" type="slidenum">
              <a:rPr lang="en-US" altLang="en-US" sz="1200"/>
              <a:pPr algn="r" eaLnBrk="1" hangingPunct="1"/>
              <a:t>6</a:t>
            </a:fld>
            <a:endParaRPr lang="en-US" altLang="en-US" sz="1200"/>
          </a:p>
        </p:txBody>
      </p:sp>
      <p:sp>
        <p:nvSpPr>
          <p:cNvPr id="143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4C68B8-EC1E-472D-A37F-3A4CBE2BF08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4259" y="8684790"/>
            <a:ext cx="2972209" cy="45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/>
            <a:fld id="{F236FFB2-892D-4015-93DF-A538FF9DB358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F371A9-AFEA-4DD7-AB72-3A36F428E81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86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7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82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8FB8D-E387-42F6-B06B-C8674384A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49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90A58-6866-45FF-8E62-5F77EE7D28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953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F51BA-C553-4BC9-9769-E102BEB7F6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50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77972-2F4D-44E1-9249-634C56E2F2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236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7678C-001E-47CC-883D-1451EAF836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530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B3ECE-CC09-48E1-9B48-D509F20F21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866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CC51E-B7B6-4D31-9A47-BF60EA02E9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59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0D982-8228-4AD5-9E05-A6711C9CDD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776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97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FBE98-A95E-4400-940E-0EA54FCD9F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662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C0DE6-295E-4236-BF63-E7CA8845B3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562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31720-9288-486F-B2E6-6AE0ABEED6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223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4A977-B767-4A97-A93B-00AC154C80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762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8FB8D-E387-42F6-B06B-C8674384A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5141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90A58-6866-45FF-8E62-5F77EE7D28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3091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F51BA-C553-4BC9-9769-E102BEB7F6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3791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77972-2F4D-44E1-9249-634C56E2F2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785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7678C-001E-47CC-883D-1451EAF836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4985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B3ECE-CC09-48E1-9B48-D509F20F21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72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688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CC51E-B7B6-4D31-9A47-BF60EA02E9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518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0D982-8228-4AD5-9E05-A6711C9CDD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9340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FBE98-A95E-4400-940E-0EA54FCD9F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2267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C0DE6-295E-4236-BF63-E7CA8845B3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1564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31720-9288-486F-B2E6-6AE0ABEED6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0678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4A977-B767-4A97-A93B-00AC154C80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54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0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93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88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1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2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12F80-9D49-454A-9D84-D5F62365E5F7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3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9B4A21-6F71-4C3A-84BC-FB780E62C0B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1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9B4A21-6F71-4C3A-84BC-FB780E62C0B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8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video" Target="file:///E:\PMG-W2AGZ\Presentations%20&amp;%20Travel\2017\05-08%20IEEE-CSC%20Orange\Presentation\64%20is%2065.wmv" TargetMode="External"/><Relationship Id="rId1" Type="http://schemas.microsoft.com/office/2007/relationships/media" Target="file:///E:\PMG-W2AGZ\Presentations%20&amp;%20Travel\2017\05-08%20IEEE-CSC%20Orange\Presentation\64%20is%2065.wmv" TargetMode="External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w2agz.com/Presentations/2010/03-15%20APS%20March%20Portland/T41.00008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4.wmf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9.png"/><Relationship Id="rId4" Type="http://schemas.openxmlformats.org/officeDocument/2006/relationships/oleObject" Target="../embeddings/oleObject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0.png"/><Relationship Id="rId4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www.pwscf.org/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756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667000" y="1544638"/>
            <a:ext cx="6172200" cy="4994275"/>
            <a:chOff x="1680" y="973"/>
            <a:chExt cx="3888" cy="3146"/>
          </a:xfrm>
          <a:solidFill>
            <a:schemeClr val="bg1"/>
          </a:solidFill>
        </p:grpSpPr>
        <p:pic>
          <p:nvPicPr>
            <p:cNvPr id="13338" name="Picture 7" descr="scl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80" y="973"/>
              <a:ext cx="3888" cy="281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3339" name="Text Box 32"/>
            <p:cNvSpPr txBox="1">
              <a:spLocks noChangeArrowheads="1"/>
            </p:cNvSpPr>
            <p:nvPr/>
          </p:nvSpPr>
          <p:spPr bwMode="auto">
            <a:xfrm>
              <a:off x="2604" y="3888"/>
              <a:ext cx="1644" cy="2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b="1"/>
                <a:t>Diethyl-cyanine iodide</a:t>
              </a:r>
            </a:p>
          </p:txBody>
        </p:sp>
      </p:grpSp>
      <p:pic>
        <p:nvPicPr>
          <p:cNvPr id="15363" name="Picture 5" descr="scl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266825"/>
            <a:ext cx="13430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Little, 1963</a:t>
            </a:r>
          </a:p>
        </p:txBody>
      </p:sp>
      <p:sp>
        <p:nvSpPr>
          <p:cNvPr id="15365" name="Oval 10"/>
          <p:cNvSpPr>
            <a:spLocks noChangeArrowheads="1"/>
          </p:cNvSpPr>
          <p:nvPr/>
        </p:nvSpPr>
        <p:spPr bwMode="auto">
          <a:xfrm>
            <a:off x="1385888" y="3886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Oval 11"/>
          <p:cNvSpPr>
            <a:spLocks noChangeArrowheads="1"/>
          </p:cNvSpPr>
          <p:nvPr/>
        </p:nvSpPr>
        <p:spPr bwMode="auto">
          <a:xfrm>
            <a:off x="1385888" y="3200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367" name="Group 16"/>
          <p:cNvGrpSpPr>
            <a:grpSpLocks/>
          </p:cNvGrpSpPr>
          <p:nvPr/>
        </p:nvGrpSpPr>
        <p:grpSpPr bwMode="auto">
          <a:xfrm>
            <a:off x="1143000" y="2971800"/>
            <a:ext cx="304800" cy="1555750"/>
            <a:chOff x="720" y="1872"/>
            <a:chExt cx="192" cy="980"/>
          </a:xfrm>
        </p:grpSpPr>
        <p:sp>
          <p:nvSpPr>
            <p:cNvPr id="15386" name="Text Box 13"/>
            <p:cNvSpPr txBox="1">
              <a:spLocks noChangeArrowheads="1"/>
            </p:cNvSpPr>
            <p:nvPr/>
          </p:nvSpPr>
          <p:spPr bwMode="auto">
            <a:xfrm>
              <a:off x="720" y="2640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baseline="-25000">
                  <a:solidFill>
                    <a:srgbClr val="FF3300"/>
                  </a:solidFill>
                </a:rPr>
                <a:t>+</a:t>
              </a:r>
            </a:p>
          </p:txBody>
        </p:sp>
        <p:sp>
          <p:nvSpPr>
            <p:cNvPr id="15387" name="Text Box 14"/>
            <p:cNvSpPr txBox="1">
              <a:spLocks noChangeArrowheads="1"/>
            </p:cNvSpPr>
            <p:nvPr/>
          </p:nvSpPr>
          <p:spPr bwMode="auto">
            <a:xfrm>
              <a:off x="720" y="2256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baseline="-25000">
                  <a:solidFill>
                    <a:srgbClr val="FF3300"/>
                  </a:solidFill>
                </a:rPr>
                <a:t>+</a:t>
              </a:r>
            </a:p>
          </p:txBody>
        </p:sp>
        <p:sp>
          <p:nvSpPr>
            <p:cNvPr id="15388" name="Text Box 15"/>
            <p:cNvSpPr txBox="1">
              <a:spLocks noChangeArrowheads="1"/>
            </p:cNvSpPr>
            <p:nvPr/>
          </p:nvSpPr>
          <p:spPr bwMode="auto">
            <a:xfrm>
              <a:off x="720" y="1872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baseline="-25000">
                  <a:solidFill>
                    <a:srgbClr val="FF3300"/>
                  </a:solidFill>
                </a:rPr>
                <a:t>+</a:t>
              </a:r>
            </a:p>
          </p:txBody>
        </p:sp>
      </p:grpSp>
      <p:grpSp>
        <p:nvGrpSpPr>
          <p:cNvPr id="15368" name="Group 17"/>
          <p:cNvGrpSpPr>
            <a:grpSpLocks/>
          </p:cNvGrpSpPr>
          <p:nvPr/>
        </p:nvGrpSpPr>
        <p:grpSpPr bwMode="auto">
          <a:xfrm>
            <a:off x="1495425" y="2819400"/>
            <a:ext cx="304800" cy="1555750"/>
            <a:chOff x="720" y="1872"/>
            <a:chExt cx="192" cy="980"/>
          </a:xfrm>
        </p:grpSpPr>
        <p:sp>
          <p:nvSpPr>
            <p:cNvPr id="15383" name="Text Box 18"/>
            <p:cNvSpPr txBox="1">
              <a:spLocks noChangeArrowheads="1"/>
            </p:cNvSpPr>
            <p:nvPr/>
          </p:nvSpPr>
          <p:spPr bwMode="auto">
            <a:xfrm>
              <a:off x="720" y="2640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baseline="-25000">
                  <a:solidFill>
                    <a:srgbClr val="FF3300"/>
                  </a:solidFill>
                </a:rPr>
                <a:t>+</a:t>
              </a:r>
            </a:p>
          </p:txBody>
        </p:sp>
        <p:sp>
          <p:nvSpPr>
            <p:cNvPr id="15384" name="Text Box 19"/>
            <p:cNvSpPr txBox="1">
              <a:spLocks noChangeArrowheads="1"/>
            </p:cNvSpPr>
            <p:nvPr/>
          </p:nvSpPr>
          <p:spPr bwMode="auto">
            <a:xfrm>
              <a:off x="720" y="2256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baseline="-25000">
                  <a:solidFill>
                    <a:srgbClr val="FF3300"/>
                  </a:solidFill>
                </a:rPr>
                <a:t>+</a:t>
              </a:r>
            </a:p>
          </p:txBody>
        </p:sp>
        <p:sp>
          <p:nvSpPr>
            <p:cNvPr id="15385" name="Text Box 20"/>
            <p:cNvSpPr txBox="1">
              <a:spLocks noChangeArrowheads="1"/>
            </p:cNvSpPr>
            <p:nvPr/>
          </p:nvSpPr>
          <p:spPr bwMode="auto">
            <a:xfrm>
              <a:off x="720" y="1872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baseline="-25000">
                  <a:solidFill>
                    <a:srgbClr val="FF3300"/>
                  </a:solidFill>
                </a:rPr>
                <a:t>+</a:t>
              </a:r>
            </a:p>
          </p:txBody>
        </p:sp>
      </p:grpSp>
      <p:grpSp>
        <p:nvGrpSpPr>
          <p:cNvPr id="15369" name="Group 24"/>
          <p:cNvGrpSpPr>
            <a:grpSpLocks/>
          </p:cNvGrpSpPr>
          <p:nvPr/>
        </p:nvGrpSpPr>
        <p:grpSpPr bwMode="auto">
          <a:xfrm>
            <a:off x="762000" y="2971800"/>
            <a:ext cx="304800" cy="1676400"/>
            <a:chOff x="480" y="1872"/>
            <a:chExt cx="192" cy="1056"/>
          </a:xfrm>
        </p:grpSpPr>
        <p:sp>
          <p:nvSpPr>
            <p:cNvPr id="15380" name="Text Box 21"/>
            <p:cNvSpPr txBox="1">
              <a:spLocks noChangeArrowheads="1"/>
            </p:cNvSpPr>
            <p:nvPr/>
          </p:nvSpPr>
          <p:spPr bwMode="auto">
            <a:xfrm>
              <a:off x="480" y="187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solidFill>
                    <a:schemeClr val="accent2"/>
                  </a:solidFill>
                </a:rPr>
                <a:t>-</a:t>
              </a:r>
            </a:p>
          </p:txBody>
        </p:sp>
        <p:sp>
          <p:nvSpPr>
            <p:cNvPr id="15381" name="Text Box 22"/>
            <p:cNvSpPr txBox="1">
              <a:spLocks noChangeArrowheads="1"/>
            </p:cNvSpPr>
            <p:nvPr/>
          </p:nvSpPr>
          <p:spPr bwMode="auto">
            <a:xfrm>
              <a:off x="480" y="2256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solidFill>
                    <a:schemeClr val="accent2"/>
                  </a:solidFill>
                </a:rPr>
                <a:t>-</a:t>
              </a:r>
            </a:p>
          </p:txBody>
        </p:sp>
        <p:sp>
          <p:nvSpPr>
            <p:cNvPr id="15382" name="Text Box 23"/>
            <p:cNvSpPr txBox="1">
              <a:spLocks noChangeArrowheads="1"/>
            </p:cNvSpPr>
            <p:nvPr/>
          </p:nvSpPr>
          <p:spPr bwMode="auto">
            <a:xfrm>
              <a:off x="480" y="2640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solidFill>
                    <a:schemeClr val="accent2"/>
                  </a:solidFill>
                </a:rPr>
                <a:t>-</a:t>
              </a:r>
            </a:p>
          </p:txBody>
        </p:sp>
      </p:grpSp>
      <p:grpSp>
        <p:nvGrpSpPr>
          <p:cNvPr id="15370" name="Group 25"/>
          <p:cNvGrpSpPr>
            <a:grpSpLocks/>
          </p:cNvGrpSpPr>
          <p:nvPr/>
        </p:nvGrpSpPr>
        <p:grpSpPr bwMode="auto">
          <a:xfrm>
            <a:off x="1838325" y="2805113"/>
            <a:ext cx="304800" cy="1676400"/>
            <a:chOff x="480" y="1872"/>
            <a:chExt cx="192" cy="1056"/>
          </a:xfrm>
        </p:grpSpPr>
        <p:sp>
          <p:nvSpPr>
            <p:cNvPr id="15377" name="Text Box 26"/>
            <p:cNvSpPr txBox="1">
              <a:spLocks noChangeArrowheads="1"/>
            </p:cNvSpPr>
            <p:nvPr/>
          </p:nvSpPr>
          <p:spPr bwMode="auto">
            <a:xfrm>
              <a:off x="480" y="187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solidFill>
                    <a:schemeClr val="accent2"/>
                  </a:solidFill>
                </a:rPr>
                <a:t>-</a:t>
              </a:r>
            </a:p>
          </p:txBody>
        </p:sp>
        <p:sp>
          <p:nvSpPr>
            <p:cNvPr id="15378" name="Text Box 27"/>
            <p:cNvSpPr txBox="1">
              <a:spLocks noChangeArrowheads="1"/>
            </p:cNvSpPr>
            <p:nvPr/>
          </p:nvSpPr>
          <p:spPr bwMode="auto">
            <a:xfrm>
              <a:off x="480" y="2256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solidFill>
                    <a:schemeClr val="accent2"/>
                  </a:solidFill>
                </a:rPr>
                <a:t>-</a:t>
              </a:r>
            </a:p>
          </p:txBody>
        </p:sp>
        <p:sp>
          <p:nvSpPr>
            <p:cNvPr id="15379" name="Text Box 28"/>
            <p:cNvSpPr txBox="1">
              <a:spLocks noChangeArrowheads="1"/>
            </p:cNvSpPr>
            <p:nvPr/>
          </p:nvSpPr>
          <p:spPr bwMode="auto">
            <a:xfrm>
              <a:off x="480" y="2640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solidFill>
                    <a:schemeClr val="accent2"/>
                  </a:solidFill>
                </a:rPr>
                <a:t>-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3581400" y="4710113"/>
            <a:ext cx="4481513" cy="962025"/>
            <a:chOff x="2256" y="2967"/>
            <a:chExt cx="2823" cy="606"/>
          </a:xfrm>
        </p:grpSpPr>
        <p:sp>
          <p:nvSpPr>
            <p:cNvPr id="15375" name="Oval 29"/>
            <p:cNvSpPr>
              <a:spLocks noChangeArrowheads="1"/>
            </p:cNvSpPr>
            <p:nvPr/>
          </p:nvSpPr>
          <p:spPr bwMode="auto">
            <a:xfrm>
              <a:off x="2256" y="3333"/>
              <a:ext cx="1152" cy="240"/>
            </a:xfrm>
            <a:prstGeom prst="ellips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6" name="Oval 30"/>
            <p:cNvSpPr>
              <a:spLocks noChangeArrowheads="1"/>
            </p:cNvSpPr>
            <p:nvPr/>
          </p:nvSpPr>
          <p:spPr bwMode="auto">
            <a:xfrm>
              <a:off x="3927" y="2967"/>
              <a:ext cx="1152" cy="240"/>
            </a:xfrm>
            <a:prstGeom prst="ellips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5286375" y="1462088"/>
            <a:ext cx="3705225" cy="4800600"/>
            <a:chOff x="5286376" y="1462088"/>
            <a:chExt cx="3705224" cy="4800600"/>
          </a:xfrm>
        </p:grpSpPr>
        <p:sp>
          <p:nvSpPr>
            <p:cNvPr id="28" name="Oval 27"/>
            <p:cNvSpPr/>
            <p:nvPr/>
          </p:nvSpPr>
          <p:spPr>
            <a:xfrm>
              <a:off x="5286376" y="1462088"/>
              <a:ext cx="914400" cy="4800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ounded Rectangular Callout 30"/>
            <p:cNvSpPr/>
            <p:nvPr/>
          </p:nvSpPr>
          <p:spPr>
            <a:xfrm>
              <a:off x="6477001" y="2438400"/>
              <a:ext cx="2514599" cy="1828800"/>
            </a:xfrm>
            <a:prstGeom prst="wedgeRoundRectCallout">
              <a:avLst>
                <a:gd name="adj1" fmla="val -60890"/>
                <a:gd name="adj2" fmla="val 3305"/>
                <a:gd name="adj3" fmla="val 16667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1D metallic chains are inherently unstable to </a:t>
              </a:r>
              <a:r>
                <a:rPr lang="en-US" sz="1600" dirty="0" err="1">
                  <a:solidFill>
                    <a:schemeClr val="tx1"/>
                  </a:solidFill>
                </a:rPr>
                <a:t>dimerization</a:t>
              </a:r>
              <a:r>
                <a:rPr lang="en-US" sz="1600" dirty="0">
                  <a:solidFill>
                    <a:schemeClr val="tx1"/>
                  </a:solidFill>
                </a:rPr>
                <a:t> and gapping of the Fermi surface, e.g., (CH)x.  Ipso facto, no “1D” metals can exist!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706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7772400" cy="5257800"/>
          </a:xfrm>
        </p:spPr>
        <p:txBody>
          <a:bodyPr/>
          <a:lstStyle/>
          <a:p>
            <a:r>
              <a:rPr lang="en-US" sz="2400" dirty="0" smtClean="0"/>
              <a:t>Model its expected physical properties using Density Functional Theory.</a:t>
            </a:r>
          </a:p>
          <a:p>
            <a:pPr>
              <a:buFontTx/>
              <a:buNone/>
            </a:pPr>
            <a:endParaRPr lang="en-US" sz="2400" dirty="0" smtClean="0"/>
          </a:p>
          <a:p>
            <a:pPr>
              <a:buFontTx/>
              <a:buNone/>
            </a:pPr>
            <a:endParaRPr lang="en-US" sz="2400" dirty="0" smtClean="0"/>
          </a:p>
          <a:p>
            <a:pPr lvl="1"/>
            <a:r>
              <a:rPr lang="en-US" sz="2000" dirty="0" smtClean="0"/>
              <a:t>DFT is a widely used tool in the pharmaceutical, semiconductor, metallurgical and chemical industries.</a:t>
            </a:r>
          </a:p>
          <a:p>
            <a:pPr lvl="1"/>
            <a:r>
              <a:rPr lang="en-US" sz="2000" dirty="0" smtClean="0"/>
              <a:t>Gives very reliable results for ground state properties for a wide variety of materials, including strongly correlated, and the low lying quasiparticle spectrum for many as well.</a:t>
            </a:r>
          </a:p>
          <a:p>
            <a:r>
              <a:rPr lang="en-US" sz="2400" dirty="0" smtClean="0"/>
              <a:t>This approach opens a new method for the prediction and discovery of novel materials through numerical analysis of “</a:t>
            </a:r>
            <a:r>
              <a:rPr lang="en-US" sz="2400" u="sng" dirty="0" smtClean="0">
                <a:solidFill>
                  <a:srgbClr val="FF0000"/>
                </a:solidFill>
              </a:rPr>
              <a:t>proxy structures</a:t>
            </a:r>
            <a:r>
              <a:rPr lang="en-US" sz="2400" dirty="0" smtClean="0"/>
              <a:t>.”</a:t>
            </a:r>
          </a:p>
          <a:p>
            <a:pPr lvl="1">
              <a:buFontTx/>
              <a:buNone/>
            </a:pPr>
            <a:endParaRPr lang="en-US" sz="2000" dirty="0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NanoBlueprint</a:t>
            </a:r>
          </a:p>
        </p:txBody>
      </p:sp>
      <p:graphicFrame>
        <p:nvGraphicFramePr>
          <p:cNvPr id="2050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609600" y="2155825"/>
          <a:ext cx="76200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4" imgW="3009600" imgH="291960" progId="Equation.DSMT4">
                  <p:embed/>
                </p:oleObj>
              </mc:Choice>
              <mc:Fallback>
                <p:oleObj name="Equation" r:id="rId4" imgW="30096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155825"/>
                        <a:ext cx="7620000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723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/>
              <a:t>Fibonacci Chains</a:t>
            </a:r>
          </a:p>
        </p:txBody>
      </p:sp>
      <p:graphicFrame>
        <p:nvGraphicFramePr>
          <p:cNvPr id="3074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228600" y="1681163"/>
          <a:ext cx="8077200" cy="247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tion" r:id="rId4" imgW="2781000" imgH="850680" progId="Equation.DSMT4">
                  <p:embed/>
                </p:oleObj>
              </mc:Choice>
              <mc:Fallback>
                <p:oleObj name="Equation" r:id="rId4" imgW="2781000" imgH="85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81163"/>
                        <a:ext cx="8077200" cy="2471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428625" y="4191000"/>
          <a:ext cx="4981575" cy="244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6" imgW="2044440" imgH="1002960" progId="Equation.DSMT4">
                  <p:embed/>
                </p:oleObj>
              </mc:Choice>
              <mc:Fallback>
                <p:oleObj name="Equation" r:id="rId6" imgW="2044440" imgH="1002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4191000"/>
                        <a:ext cx="4981575" cy="2444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9" descr="fibonacc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3733800"/>
            <a:ext cx="22479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381000" y="838200"/>
            <a:ext cx="8382000" cy="788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“Monte-Carlo Simulation of Fermions on Quasiperiodic Chains,”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P. M. Grant, </a:t>
            </a:r>
            <a:r>
              <a:rPr lang="en-US" b="1">
                <a:latin typeface="Comic Sans MS" pitchFamily="66" charset="0"/>
              </a:rPr>
              <a:t>BAPS March Meeting</a:t>
            </a:r>
            <a:r>
              <a:rPr lang="en-US">
                <a:latin typeface="Comic Sans MS" pitchFamily="66" charset="0"/>
              </a:rPr>
              <a:t> (1992, Indianapolis)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72000" y="2667000"/>
            <a:ext cx="3810000" cy="914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425" y="1057275"/>
            <a:ext cx="691515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133600" y="5481638"/>
            <a:ext cx="6400800" cy="457200"/>
            <a:chOff x="2057400" y="5181600"/>
            <a:chExt cx="6400800" cy="457200"/>
          </a:xfrm>
        </p:grpSpPr>
        <p:cxnSp>
          <p:nvCxnSpPr>
            <p:cNvPr id="7" name="Straight Arrow Connector 6"/>
            <p:cNvCxnSpPr/>
            <p:nvPr/>
          </p:nvCxnSpPr>
          <p:spPr>
            <a:xfrm rot="16200000" flipH="1">
              <a:off x="1905000" y="5334000"/>
              <a:ext cx="457200" cy="152400"/>
            </a:xfrm>
            <a:prstGeom prst="straightConnector1">
              <a:avLst/>
            </a:prstGeom>
            <a:ln>
              <a:solidFill>
                <a:srgbClr val="FF33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362200" y="5181600"/>
              <a:ext cx="6096000" cy="4000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dirty="0"/>
                <a:t>tan </a:t>
              </a:r>
              <a:r>
                <a:rPr lang="en-US" sz="2000" b="1" dirty="0">
                  <a:sym typeface="Symbol"/>
                </a:rPr>
                <a:t> = 1/ ;  = (1 + 5)/2 = 1.618… ;  = 31.717…°</a:t>
              </a:r>
              <a:endParaRPr lang="en-US" sz="2000" b="1" dirty="0"/>
            </a:p>
          </p:txBody>
        </p:sp>
      </p:grpSp>
      <p:sp>
        <p:nvSpPr>
          <p:cNvPr id="18436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z="3600" dirty="0" smtClean="0"/>
              <a:t>A Fibonacci </a:t>
            </a:r>
            <a:r>
              <a:rPr lang="en-US" sz="3600" dirty="0" err="1" smtClean="0"/>
              <a:t>fcc</a:t>
            </a:r>
            <a:r>
              <a:rPr lang="en-US" sz="3600" dirty="0" smtClean="0"/>
              <a:t> “Dislocation Line”</a:t>
            </a:r>
          </a:p>
        </p:txBody>
      </p:sp>
      <p:sp>
        <p:nvSpPr>
          <p:cNvPr id="14" name="Oval 13"/>
          <p:cNvSpPr/>
          <p:nvPr/>
        </p:nvSpPr>
        <p:spPr>
          <a:xfrm>
            <a:off x="5972175" y="3576638"/>
            <a:ext cx="1295400" cy="5334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STO ?</a:t>
            </a:r>
          </a:p>
        </p:txBody>
      </p:sp>
      <p:sp>
        <p:nvSpPr>
          <p:cNvPr id="15" name="Oval 14"/>
          <p:cNvSpPr/>
          <p:nvPr/>
        </p:nvSpPr>
        <p:spPr>
          <a:xfrm>
            <a:off x="1752600" y="3576638"/>
            <a:ext cx="1295400" cy="5334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3300"/>
                </a:solidFill>
              </a:rPr>
              <a:t>SRO !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2085975" y="1995488"/>
            <a:ext cx="6067425" cy="3524250"/>
            <a:chOff x="2085976" y="1995488"/>
            <a:chExt cx="6067416" cy="3524256"/>
          </a:xfrm>
        </p:grpSpPr>
        <p:grpSp>
          <p:nvGrpSpPr>
            <p:cNvPr id="18441" name="Group 17"/>
            <p:cNvGrpSpPr>
              <a:grpSpLocks/>
            </p:cNvGrpSpPr>
            <p:nvPr/>
          </p:nvGrpSpPr>
          <p:grpSpPr bwMode="auto">
            <a:xfrm>
              <a:off x="2085976" y="4921812"/>
              <a:ext cx="533400" cy="597932"/>
              <a:chOff x="457200" y="4736068"/>
              <a:chExt cx="533400" cy="597932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533400" y="5105400"/>
                <a:ext cx="228600" cy="2286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/>
              </a:p>
            </p:txBody>
          </p:sp>
          <p:sp>
            <p:nvSpPr>
              <p:cNvPr id="18461" name="TextBox 16"/>
              <p:cNvSpPr txBox="1">
                <a:spLocks noChangeArrowheads="1"/>
              </p:cNvSpPr>
              <p:nvPr/>
            </p:nvSpPr>
            <p:spPr bwMode="auto">
              <a:xfrm>
                <a:off x="457200" y="4736068"/>
                <a:ext cx="5334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</a:rPr>
                  <a:t>Al</a:t>
                </a:r>
              </a:p>
            </p:txBody>
          </p:sp>
        </p:grpSp>
        <p:grpSp>
          <p:nvGrpSpPr>
            <p:cNvPr id="18442" name="Group 18"/>
            <p:cNvGrpSpPr>
              <a:grpSpLocks/>
            </p:cNvGrpSpPr>
            <p:nvPr/>
          </p:nvGrpSpPr>
          <p:grpSpPr bwMode="auto">
            <a:xfrm>
              <a:off x="3767136" y="3852864"/>
              <a:ext cx="533400" cy="597932"/>
              <a:chOff x="457200" y="4736068"/>
              <a:chExt cx="533400" cy="597932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533401" y="5105958"/>
                <a:ext cx="228600" cy="2286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59" name="TextBox 20"/>
              <p:cNvSpPr txBox="1">
                <a:spLocks noChangeArrowheads="1"/>
              </p:cNvSpPr>
              <p:nvPr/>
            </p:nvSpPr>
            <p:spPr bwMode="auto">
              <a:xfrm>
                <a:off x="457200" y="4736068"/>
                <a:ext cx="5334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</a:rPr>
                  <a:t>Al</a:t>
                </a:r>
              </a:p>
            </p:txBody>
          </p:sp>
        </p:grpSp>
        <p:grpSp>
          <p:nvGrpSpPr>
            <p:cNvPr id="18443" name="Group 21"/>
            <p:cNvGrpSpPr>
              <a:grpSpLocks/>
            </p:cNvGrpSpPr>
            <p:nvPr/>
          </p:nvGrpSpPr>
          <p:grpSpPr bwMode="auto">
            <a:xfrm>
              <a:off x="4752976" y="3252800"/>
              <a:ext cx="533400" cy="597932"/>
              <a:chOff x="457200" y="4736068"/>
              <a:chExt cx="533400" cy="597932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533396" y="5105946"/>
                <a:ext cx="228600" cy="2286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57" name="TextBox 23"/>
              <p:cNvSpPr txBox="1">
                <a:spLocks noChangeArrowheads="1"/>
              </p:cNvSpPr>
              <p:nvPr/>
            </p:nvSpPr>
            <p:spPr bwMode="auto">
              <a:xfrm>
                <a:off x="457200" y="4736068"/>
                <a:ext cx="5334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</a:rPr>
                  <a:t>Al</a:t>
                </a:r>
              </a:p>
            </p:txBody>
          </p:sp>
        </p:grpSp>
        <p:grpSp>
          <p:nvGrpSpPr>
            <p:cNvPr id="18444" name="Group 24"/>
            <p:cNvGrpSpPr>
              <a:grpSpLocks/>
            </p:cNvGrpSpPr>
            <p:nvPr/>
          </p:nvGrpSpPr>
          <p:grpSpPr bwMode="auto">
            <a:xfrm>
              <a:off x="6543672" y="2181224"/>
              <a:ext cx="533400" cy="597932"/>
              <a:chOff x="457200" y="4736068"/>
              <a:chExt cx="533400" cy="597932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533397" y="5105958"/>
                <a:ext cx="228600" cy="2286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/>
              </a:p>
            </p:txBody>
          </p:sp>
          <p:sp>
            <p:nvSpPr>
              <p:cNvPr id="18455" name="TextBox 26"/>
              <p:cNvSpPr txBox="1">
                <a:spLocks noChangeArrowheads="1"/>
              </p:cNvSpPr>
              <p:nvPr/>
            </p:nvSpPr>
            <p:spPr bwMode="auto">
              <a:xfrm>
                <a:off x="457200" y="4736068"/>
                <a:ext cx="5334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</a:rPr>
                  <a:t>Al</a:t>
                </a:r>
              </a:p>
            </p:txBody>
          </p:sp>
        </p:grpSp>
        <p:grpSp>
          <p:nvGrpSpPr>
            <p:cNvPr id="18445" name="Group 30"/>
            <p:cNvGrpSpPr>
              <a:grpSpLocks/>
            </p:cNvGrpSpPr>
            <p:nvPr/>
          </p:nvGrpSpPr>
          <p:grpSpPr bwMode="auto">
            <a:xfrm>
              <a:off x="3171824" y="4643440"/>
              <a:ext cx="609600" cy="609600"/>
              <a:chOff x="533400" y="5029200"/>
              <a:chExt cx="609600" cy="60960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533400" y="5029203"/>
                <a:ext cx="228600" cy="2286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/>
              </a:p>
            </p:txBody>
          </p:sp>
          <p:sp>
            <p:nvSpPr>
              <p:cNvPr id="18453" name="TextBox 29"/>
              <p:cNvSpPr txBox="1">
                <a:spLocks noChangeArrowheads="1"/>
              </p:cNvSpPr>
              <p:nvPr/>
            </p:nvSpPr>
            <p:spPr bwMode="auto">
              <a:xfrm>
                <a:off x="609600" y="5269468"/>
                <a:ext cx="5334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</a:rPr>
                  <a:t>Al</a:t>
                </a:r>
              </a:p>
            </p:txBody>
          </p:sp>
        </p:grpSp>
        <p:grpSp>
          <p:nvGrpSpPr>
            <p:cNvPr id="18446" name="Group 32"/>
            <p:cNvGrpSpPr>
              <a:grpSpLocks/>
            </p:cNvGrpSpPr>
            <p:nvPr/>
          </p:nvGrpSpPr>
          <p:grpSpPr bwMode="auto">
            <a:xfrm>
              <a:off x="5876928" y="3005136"/>
              <a:ext cx="609600" cy="609600"/>
              <a:chOff x="533400" y="5029200"/>
              <a:chExt cx="609600" cy="609600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533392" y="5029204"/>
                <a:ext cx="228600" cy="2286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/>
              </a:p>
            </p:txBody>
          </p:sp>
          <p:sp>
            <p:nvSpPr>
              <p:cNvPr id="18451" name="TextBox 34"/>
              <p:cNvSpPr txBox="1">
                <a:spLocks noChangeArrowheads="1"/>
              </p:cNvSpPr>
              <p:nvPr/>
            </p:nvSpPr>
            <p:spPr bwMode="auto">
              <a:xfrm>
                <a:off x="609600" y="5269468"/>
                <a:ext cx="5334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</a:rPr>
                  <a:t>Al</a:t>
                </a:r>
              </a:p>
            </p:txBody>
          </p:sp>
        </p:grpSp>
        <p:grpSp>
          <p:nvGrpSpPr>
            <p:cNvPr id="18447" name="Group 35"/>
            <p:cNvGrpSpPr>
              <a:grpSpLocks/>
            </p:cNvGrpSpPr>
            <p:nvPr/>
          </p:nvGrpSpPr>
          <p:grpSpPr bwMode="auto">
            <a:xfrm>
              <a:off x="7543792" y="1995488"/>
              <a:ext cx="609600" cy="609600"/>
              <a:chOff x="533400" y="5029200"/>
              <a:chExt cx="609600" cy="60960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533401" y="5029200"/>
                <a:ext cx="228600" cy="2286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/>
              </a:p>
            </p:txBody>
          </p:sp>
          <p:sp>
            <p:nvSpPr>
              <p:cNvPr id="18449" name="TextBox 37"/>
              <p:cNvSpPr txBox="1">
                <a:spLocks noChangeArrowheads="1"/>
              </p:cNvSpPr>
              <p:nvPr/>
            </p:nvSpPr>
            <p:spPr bwMode="auto">
              <a:xfrm>
                <a:off x="609600" y="5269468"/>
                <a:ext cx="5334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</a:rPr>
                  <a:t>Al</a:t>
                </a:r>
              </a:p>
            </p:txBody>
          </p:sp>
        </p:grpSp>
      </p:grp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752600" y="6324600"/>
            <a:ext cx="594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L = 4.058 Å (fcc edge)               s = 2.869 Å (fcc diag)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85800"/>
            <a:ext cx="9144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...or maybe Na on Si?...in other words...”a proxy Little model!”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4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40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64 = 65</a:t>
            </a:r>
          </a:p>
        </p:txBody>
      </p:sp>
      <p:pic>
        <p:nvPicPr>
          <p:cNvPr id="5" name="64 is 65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225550" y="1447800"/>
            <a:ext cx="6775450" cy="5081588"/>
          </a:xfrm>
        </p:spPr>
      </p:pic>
    </p:spTree>
    <p:extLst>
      <p:ext uri="{BB962C8B-B14F-4D97-AF65-F5344CB8AC3E}">
        <p14:creationId xmlns:p14="http://schemas.microsoft.com/office/powerpoint/2010/main" val="320023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8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08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Bohr_Hara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663" y="1066800"/>
            <a:ext cx="36957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5"/>
          <p:cNvSpPr>
            <a:spLocks noGrp="1" noChangeArrowheads="1"/>
          </p:cNvSpPr>
          <p:nvPr>
            <p:ph type="title"/>
          </p:nvPr>
        </p:nvSpPr>
        <p:spPr>
          <a:xfrm>
            <a:off x="107950" y="76200"/>
            <a:ext cx="8915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“Not So Famous Danish Kid Brother”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600200" y="5715000"/>
            <a:ext cx="586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latin typeface="Comic Sans MS" pitchFamily="66" charset="0"/>
              </a:rPr>
              <a:t>Harald Bohr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914400" y="6300788"/>
            <a:ext cx="7372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Comic Sans MS" pitchFamily="66" charset="0"/>
              </a:rPr>
              <a:t>Silver Medal, Danish Football Team, 1908 Olympic Games</a:t>
            </a:r>
          </a:p>
        </p:txBody>
      </p:sp>
    </p:spTree>
    <p:extLst>
      <p:ext uri="{BB962C8B-B14F-4D97-AF65-F5344CB8AC3E}">
        <p14:creationId xmlns:p14="http://schemas.microsoft.com/office/powerpoint/2010/main" val="94025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Comic Sans MS" pitchFamily="66" charset="0"/>
              </a:rPr>
              <a:t>Almost Periodic Functions</a:t>
            </a:r>
          </a:p>
        </p:txBody>
      </p:sp>
      <p:graphicFrame>
        <p:nvGraphicFramePr>
          <p:cNvPr id="4098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3459163" y="685800"/>
          <a:ext cx="4465637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tion" r:id="rId4" imgW="3047760" imgH="3797280" progId="Equation.DSMT4">
                  <p:embed/>
                </p:oleObj>
              </mc:Choice>
              <mc:Fallback>
                <p:oleObj name="Equation" r:id="rId4" imgW="3047760" imgH="3797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163" y="685800"/>
                        <a:ext cx="4465637" cy="556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4572000" y="6273800"/>
          <a:ext cx="4038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6" imgW="1714320" imgH="215640" progId="Equation.DSMT4">
                  <p:embed/>
                </p:oleObj>
              </mc:Choice>
              <mc:Fallback>
                <p:oleObj name="Equation" r:id="rId6" imgW="17143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6273800"/>
                        <a:ext cx="40386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28600" y="914400"/>
            <a:ext cx="3048000" cy="1887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“Electronic Structure of Disordered Solids and Almost Periodic Functions,”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P. M. Grant, </a:t>
            </a:r>
            <a:r>
              <a:rPr lang="en-US" b="1">
                <a:latin typeface="Comic Sans MS" pitchFamily="66" charset="0"/>
              </a:rPr>
              <a:t>BAPS 18</a:t>
            </a:r>
            <a:r>
              <a:rPr lang="en-US">
                <a:latin typeface="Comic Sans MS" pitchFamily="66" charset="0"/>
              </a:rPr>
              <a:t>, 333 (1973, San Diego)</a:t>
            </a:r>
          </a:p>
        </p:txBody>
      </p:sp>
    </p:spTree>
    <p:extLst>
      <p:ext uri="{BB962C8B-B14F-4D97-AF65-F5344CB8AC3E}">
        <p14:creationId xmlns:p14="http://schemas.microsoft.com/office/powerpoint/2010/main" val="414692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smtClean="0"/>
              <a:t>APF “Band Structure”</a:t>
            </a:r>
          </a:p>
        </p:txBody>
      </p:sp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98650"/>
            <a:ext cx="6705600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228600" y="1116013"/>
            <a:ext cx="8382000" cy="788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latin typeface="Comic Sans MS" pitchFamily="66" charset="0"/>
              </a:rPr>
              <a:t>“Electronic Structure of Disordered Solids and Almost Periodic Functions,”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en-US">
                <a:latin typeface="Comic Sans MS" pitchFamily="66" charset="0"/>
              </a:rPr>
              <a:t>P. M. Grant, </a:t>
            </a:r>
            <a:r>
              <a:rPr lang="en-US" altLang="en-US" b="1">
                <a:latin typeface="Comic Sans MS" pitchFamily="66" charset="0"/>
              </a:rPr>
              <a:t>BAPS 18</a:t>
            </a:r>
            <a:r>
              <a:rPr lang="en-US" altLang="en-US">
                <a:latin typeface="Comic Sans MS" pitchFamily="66" charset="0"/>
              </a:rPr>
              <a:t>, 333 (1973, San Diego)</a:t>
            </a:r>
          </a:p>
        </p:txBody>
      </p:sp>
    </p:spTree>
    <p:extLst>
      <p:ext uri="{BB962C8B-B14F-4D97-AF65-F5344CB8AC3E}">
        <p14:creationId xmlns:p14="http://schemas.microsoft.com/office/powerpoint/2010/main" val="379741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13" y="1744663"/>
            <a:ext cx="203358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9825" y="1744663"/>
            <a:ext cx="3349625" cy="25908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1744663"/>
            <a:ext cx="2743200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/>
              <a:t>Doubly Periodic Al Chain</a:t>
            </a:r>
            <a:r>
              <a:rPr lang="en-US" smtClean="0"/>
              <a:t/>
            </a:r>
            <a:br>
              <a:rPr lang="en-US" smtClean="0"/>
            </a:br>
            <a:r>
              <a:rPr lang="en-US" sz="3600" smtClean="0"/>
              <a:t>(a = </a:t>
            </a:r>
            <a:r>
              <a:rPr lang="en-US" sz="3600" u="sng" smtClean="0"/>
              <a:t>4.058</a:t>
            </a:r>
            <a:r>
              <a:rPr lang="en-US" sz="3600" smtClean="0"/>
              <a:t> Å [fcc edge],   b = c = 3×a)</a:t>
            </a:r>
            <a:endParaRPr lang="en-US" sz="4000" smtClean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054100" y="4191000"/>
            <a:ext cx="506413" cy="1016000"/>
            <a:chOff x="1053548" y="4191000"/>
            <a:chExt cx="506896" cy="1015376"/>
          </a:xfrm>
        </p:grpSpPr>
        <p:sp>
          <p:nvSpPr>
            <p:cNvPr id="7" name="Right Brace 6"/>
            <p:cNvSpPr/>
            <p:nvPr/>
          </p:nvSpPr>
          <p:spPr>
            <a:xfrm rot="5400000">
              <a:off x="952407" y="4292141"/>
              <a:ext cx="709177" cy="506896"/>
            </a:xfrm>
            <a:prstGeom prst="rightBrac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12" name="TextBox 7"/>
            <p:cNvSpPr txBox="1">
              <a:spLocks noChangeArrowheads="1"/>
            </p:cNvSpPr>
            <p:nvPr/>
          </p:nvSpPr>
          <p:spPr bwMode="auto">
            <a:xfrm>
              <a:off x="1156252" y="4837044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162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9575"/>
            <a:ext cx="189865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4113" y="1676400"/>
            <a:ext cx="3184525" cy="2573338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8638" y="1676400"/>
            <a:ext cx="287178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u="sng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Doubly Periodic Al Chain</a:t>
            </a:r>
          </a:p>
          <a:p>
            <a:pPr algn="ctr" eaLnBrk="0" hangingPunct="0">
              <a:defRPr/>
            </a:pPr>
            <a:r>
              <a:rPr lang="en-US" sz="3600" dirty="0"/>
              <a:t>(a = </a:t>
            </a:r>
            <a:r>
              <a:rPr lang="en-US" sz="3600" u="sng" dirty="0"/>
              <a:t>2.869</a:t>
            </a:r>
            <a:r>
              <a:rPr lang="en-US" sz="3600" dirty="0"/>
              <a:t> Å [</a:t>
            </a:r>
            <a:r>
              <a:rPr lang="en-US" sz="3600" dirty="0" err="1"/>
              <a:t>fcc</a:t>
            </a:r>
            <a:r>
              <a:rPr lang="en-US" sz="3600" dirty="0"/>
              <a:t> </a:t>
            </a:r>
            <a:r>
              <a:rPr lang="en-US" sz="3600" dirty="0" err="1"/>
              <a:t>diag</a:t>
            </a:r>
            <a:r>
              <a:rPr lang="en-US" sz="3600" dirty="0"/>
              <a:t>],   b = c = 6×a)</a:t>
            </a:r>
            <a:endParaRPr lang="en-US" sz="3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362075" y="4191000"/>
            <a:ext cx="354013" cy="1016000"/>
            <a:chOff x="1053548" y="4191000"/>
            <a:chExt cx="506896" cy="1015376"/>
          </a:xfrm>
        </p:grpSpPr>
        <p:sp>
          <p:nvSpPr>
            <p:cNvPr id="7" name="Right Brace 6"/>
            <p:cNvSpPr/>
            <p:nvPr/>
          </p:nvSpPr>
          <p:spPr>
            <a:xfrm rot="5400000">
              <a:off x="952407" y="4292141"/>
              <a:ext cx="709177" cy="506896"/>
            </a:xfrm>
            <a:prstGeom prst="rightBrac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536" name="TextBox 7"/>
            <p:cNvSpPr txBox="1">
              <a:spLocks noChangeArrowheads="1"/>
            </p:cNvSpPr>
            <p:nvPr/>
          </p:nvSpPr>
          <p:spPr bwMode="auto">
            <a:xfrm>
              <a:off x="1086710" y="4837044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51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37400" y="1905000"/>
            <a:ext cx="8172957" cy="976344"/>
            <a:chOff x="437400" y="1905000"/>
            <a:chExt cx="8172957" cy="976344"/>
          </a:xfrm>
        </p:grpSpPr>
        <p:sp>
          <p:nvSpPr>
            <p:cNvPr id="10248" name="Rectangle 4"/>
            <p:cNvSpPr>
              <a:spLocks noChangeArrowheads="1"/>
            </p:cNvSpPr>
            <p:nvPr/>
          </p:nvSpPr>
          <p:spPr bwMode="auto">
            <a:xfrm>
              <a:off x="437400" y="1905000"/>
              <a:ext cx="8172957" cy="97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>
                  <a:solidFill>
                    <a:srgbClr val="000000"/>
                  </a:solidFill>
                  <a:latin typeface="Comic Sans MS" pitchFamily="66" charset="0"/>
                </a:rPr>
                <a:t>Does the </a:t>
              </a:r>
              <a:r>
                <a:rPr lang="en-US" sz="2400" dirty="0">
                  <a:solidFill>
                    <a:srgbClr val="000000"/>
                  </a:solidFill>
                  <a:latin typeface="Comic Sans MS" pitchFamily="66" charset="0"/>
                </a:rPr>
                <a:t/>
              </a:r>
              <a:br>
                <a:rPr lang="en-US" sz="2400" dirty="0">
                  <a:solidFill>
                    <a:srgbClr val="000000"/>
                  </a:solidFill>
                  <a:latin typeface="Comic Sans MS" pitchFamily="66" charset="0"/>
                </a:rPr>
              </a:br>
              <a:r>
                <a:rPr lang="en-US" sz="2400" dirty="0">
                  <a:solidFill>
                    <a:srgbClr val="FF3300"/>
                  </a:solidFill>
                  <a:latin typeface="Comic Sans MS" pitchFamily="66" charset="0"/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  <a:latin typeface="Comic Sans MS" pitchFamily="66" charset="0"/>
                </a:rPr>
                <a:t> </a:t>
              </a:r>
              <a:br>
                <a:rPr lang="en-US" sz="2400" dirty="0">
                  <a:solidFill>
                    <a:srgbClr val="000000"/>
                  </a:solidFill>
                  <a:latin typeface="Comic Sans MS" pitchFamily="66" charset="0"/>
                </a:rPr>
              </a:br>
              <a:r>
                <a:rPr lang="en-US" sz="2400" i="1" dirty="0">
                  <a:solidFill>
                    <a:srgbClr val="000000"/>
                  </a:solidFill>
                  <a:latin typeface="Comic Sans MS" pitchFamily="66" charset="0"/>
                </a:rPr>
                <a:t>Hold the Key to Room Temperature Superconductivity</a:t>
              </a:r>
              <a:r>
                <a:rPr lang="en-US" sz="2400" i="1" dirty="0" smtClean="0">
                  <a:solidFill>
                    <a:srgbClr val="000000"/>
                  </a:solidFill>
                  <a:latin typeface="Comic Sans MS" pitchFamily="66" charset="0"/>
                </a:rPr>
                <a:t>?</a:t>
              </a:r>
              <a:endParaRPr lang="en-US" sz="4000" i="1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pic>
          <p:nvPicPr>
            <p:cNvPr id="10249" name="Picture 8" descr="scl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82120" y="2238355"/>
              <a:ext cx="1808176" cy="338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7"/>
          <p:cNvGrpSpPr/>
          <p:nvPr/>
        </p:nvGrpSpPr>
        <p:grpSpPr>
          <a:xfrm>
            <a:off x="328909" y="3048000"/>
            <a:ext cx="8389938" cy="2286000"/>
            <a:chOff x="328909" y="3048000"/>
            <a:chExt cx="8389938" cy="2286000"/>
          </a:xfrm>
        </p:grpSpPr>
        <p:sp>
          <p:nvSpPr>
            <p:cNvPr id="10242" name="Rectangle 5"/>
            <p:cNvSpPr>
              <a:spLocks noChangeArrowheads="1"/>
            </p:cNvSpPr>
            <p:nvPr/>
          </p:nvSpPr>
          <p:spPr bwMode="auto">
            <a:xfrm>
              <a:off x="1219200" y="3505200"/>
              <a:ext cx="64008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srgbClr val="000000"/>
                  </a:solidFill>
                  <a:latin typeface="Comic Sans MS" pitchFamily="66" charset="0"/>
                </a:rPr>
                <a:t>Paul Michael Grant</a:t>
              </a:r>
            </a:p>
            <a:p>
              <a:pPr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srgbClr val="000000"/>
                  </a:solidFill>
                  <a:latin typeface="Comic Sans MS" pitchFamily="66" charset="0"/>
                </a:rPr>
                <a:t>APS &amp; IOP </a:t>
              </a:r>
              <a:r>
                <a:rPr lang="en-US" sz="1600" b="1" dirty="0">
                  <a:solidFill>
                    <a:srgbClr val="000000"/>
                  </a:solidFill>
                  <a:latin typeface="Comic Sans MS" pitchFamily="66" charset="0"/>
                </a:rPr>
                <a:t>Senior Life Fellow</a:t>
              </a:r>
            </a:p>
            <a:p>
              <a:pPr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omic Sans MS" pitchFamily="66" charset="0"/>
                </a:rPr>
                <a:t>IBM Research Staff </a:t>
              </a:r>
              <a:r>
                <a:rPr lang="en-US" sz="1600" b="1" dirty="0" smtClean="0">
                  <a:solidFill>
                    <a:srgbClr val="000000"/>
                  </a:solidFill>
                  <a:latin typeface="Comic Sans MS" pitchFamily="66" charset="0"/>
                </a:rPr>
                <a:t>Member/Manager </a:t>
              </a:r>
              <a:r>
                <a:rPr lang="en-US" sz="1600" b="1" dirty="0">
                  <a:solidFill>
                    <a:srgbClr val="000000"/>
                  </a:solidFill>
                  <a:latin typeface="Comic Sans MS" pitchFamily="66" charset="0"/>
                </a:rPr>
                <a:t>Emeritus</a:t>
              </a:r>
            </a:p>
            <a:p>
              <a:pPr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omic Sans MS" pitchFamily="66" charset="0"/>
                </a:rPr>
                <a:t>EPRI Science Fellow (Retired)</a:t>
              </a:r>
            </a:p>
            <a:p>
              <a:pPr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omic Sans MS" pitchFamily="66" charset="0"/>
                </a:rPr>
                <a:t>Principal, W2AGZ </a:t>
              </a:r>
              <a:r>
                <a:rPr lang="en-US" sz="1600" b="1" dirty="0" smtClean="0">
                  <a:solidFill>
                    <a:srgbClr val="000000"/>
                  </a:solidFill>
                  <a:latin typeface="Comic Sans MS" pitchFamily="66" charset="0"/>
                </a:rPr>
                <a:t>Technologies</a:t>
              </a:r>
              <a:br>
                <a:rPr lang="en-US" sz="1600" b="1" dirty="0" smtClean="0">
                  <a:solidFill>
                    <a:srgbClr val="000000"/>
                  </a:solidFill>
                  <a:latin typeface="Comic Sans MS" pitchFamily="66" charset="0"/>
                </a:rPr>
              </a:br>
              <a:r>
                <a:rPr lang="en-US" sz="1600" b="1" dirty="0" smtClean="0">
                  <a:solidFill>
                    <a:srgbClr val="000000"/>
                  </a:solidFill>
                  <a:latin typeface="Comic Sans MS" pitchFamily="66" charset="0"/>
                </a:rPr>
                <a:t>www.w2agz.com</a:t>
              </a:r>
              <a:endParaRPr lang="en-US" sz="1600" b="1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328909" y="3048000"/>
              <a:ext cx="8389938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en-US" u="sng" dirty="0" smtClean="0">
                  <a:solidFill>
                    <a:schemeClr val="accent1"/>
                  </a:solidFill>
                  <a:latin typeface="Comic Sans MS" pitchFamily="66" charset="0"/>
                  <a:hlinkClick r:id="rId4"/>
                </a:rPr>
                <a:t>Room 209, </a:t>
              </a:r>
              <a:r>
                <a:rPr lang="en-US" u="sng" dirty="0" err="1" smtClean="0">
                  <a:solidFill>
                    <a:schemeClr val="accent1"/>
                  </a:solidFill>
                  <a:latin typeface="Comic Sans MS" pitchFamily="66" charset="0"/>
                  <a:hlinkClick r:id="rId4"/>
                </a:rPr>
                <a:t>Argyros</a:t>
              </a:r>
              <a:r>
                <a:rPr lang="en-US" u="sng" dirty="0" smtClean="0">
                  <a:solidFill>
                    <a:schemeClr val="accent1"/>
                  </a:solidFill>
                  <a:latin typeface="Comic Sans MS" pitchFamily="66" charset="0"/>
                  <a:hlinkClick r:id="rId4"/>
                </a:rPr>
                <a:t> Forum, </a:t>
              </a:r>
              <a:r>
                <a:rPr lang="en-US" u="sng" dirty="0" smtClean="0">
                  <a:solidFill>
                    <a:schemeClr val="accent5">
                      <a:lumMod val="50000"/>
                    </a:schemeClr>
                  </a:solidFill>
                  <a:latin typeface="Comic Sans MS" pitchFamily="66" charset="0"/>
                </a:rPr>
                <a:t>9 May 2017, 9:45 AM – 10:30 AM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81000" y="76200"/>
            <a:ext cx="8382000" cy="1666220"/>
            <a:chOff x="381000" y="76200"/>
            <a:chExt cx="8382000" cy="1666220"/>
          </a:xfrm>
        </p:grpSpPr>
        <p:sp>
          <p:nvSpPr>
            <p:cNvPr id="10244" name="Text Box 11"/>
            <p:cNvSpPr txBox="1">
              <a:spLocks noChangeArrowheads="1"/>
            </p:cNvSpPr>
            <p:nvPr/>
          </p:nvSpPr>
          <p:spPr bwMode="auto">
            <a:xfrm>
              <a:off x="381000" y="76200"/>
              <a:ext cx="8382000" cy="1077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000000"/>
                  </a:solidFill>
                  <a:latin typeface="Comic Sans MS" pitchFamily="66" charset="0"/>
                </a:rPr>
                <a:t>Superconducting Fluctuations in One-Dimensional Quasi-periodic Metallic Chains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09600" y="1219200"/>
              <a:ext cx="80007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- The Little Model of RTS Embodied -</a:t>
              </a:r>
              <a:endParaRPr lang="en-US" sz="2800" b="1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5943600" y="5410200"/>
            <a:ext cx="2813347" cy="1390650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8 – 9 May 2017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28600" y="5410200"/>
            <a:ext cx="8153400" cy="1390650"/>
            <a:chOff x="228600" y="5410200"/>
            <a:chExt cx="8153400" cy="13906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410200"/>
              <a:ext cx="5753100" cy="139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429000" y="5562600"/>
              <a:ext cx="24765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00000"/>
                  </a:solidFill>
                </a:rPr>
                <a:t>SUPERHYDRIDES</a:t>
              </a:r>
            </a:p>
            <a:p>
              <a:pPr algn="ctr"/>
              <a:r>
                <a:rPr lang="en-US" sz="2000" b="1" dirty="0" smtClean="0">
                  <a:solidFill>
                    <a:srgbClr val="C00000"/>
                  </a:solidFill>
                </a:rPr>
                <a:t>&amp;</a:t>
              </a:r>
            </a:p>
            <a:p>
              <a:pPr algn="ctr"/>
              <a:r>
                <a:rPr lang="en-US" sz="2000" b="1" dirty="0" smtClean="0">
                  <a:solidFill>
                    <a:srgbClr val="C00000"/>
                  </a:solidFill>
                </a:rPr>
                <a:t>MORE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5550" y="5572125"/>
              <a:ext cx="20764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990600" y="3949700"/>
            <a:ext cx="6629400" cy="13843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Academy Engraved LET" pitchFamily="2" charset="0"/>
              </a:rPr>
              <a:t>Aging IBM Pensioner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Academy Engraved LET" pitchFamily="2" charset="0"/>
              </a:rPr>
              <a:t>(research supported under the IBM retirement fund)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000000"/>
              </a:solidFill>
              <a:latin typeface="Academy Engraved L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85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2362200"/>
            <a:ext cx="2662238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9100" y="2362200"/>
            <a:ext cx="3359150" cy="26670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1900" y="2362200"/>
            <a:ext cx="25273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5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u="sng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Quasi-Periodic Al Chain</a:t>
            </a:r>
          </a:p>
          <a:p>
            <a:pPr algn="ctr" eaLnBrk="0" hangingPunct="0">
              <a:defRPr/>
            </a:pPr>
            <a:r>
              <a:rPr lang="en-US" sz="36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Fibo</a:t>
            </a: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G = 6: s = 2.868 Å, L = 4.058 Å</a:t>
            </a:r>
          </a:p>
          <a:p>
            <a:pPr algn="ctr" eaLnBrk="0" hangingPunct="0">
              <a:defRPr/>
            </a:pP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(a = </a:t>
            </a:r>
            <a:r>
              <a:rPr lang="en-US" sz="36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s+L+s+s</a:t>
            </a: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= 12.66 Å, b = c ≈ 3×a)</a:t>
            </a:r>
          </a:p>
          <a:p>
            <a:pPr algn="ctr" eaLnBrk="0" hangingPunct="0">
              <a:defRPr/>
            </a:pP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128713" y="4848225"/>
            <a:ext cx="1462087" cy="1019175"/>
            <a:chOff x="1128712" y="4848224"/>
            <a:chExt cx="1462088" cy="1019176"/>
          </a:xfrm>
        </p:grpSpPr>
        <p:grpSp>
          <p:nvGrpSpPr>
            <p:cNvPr id="23559" name="Group 9"/>
            <p:cNvGrpSpPr>
              <a:grpSpLocks/>
            </p:cNvGrpSpPr>
            <p:nvPr/>
          </p:nvGrpSpPr>
          <p:grpSpPr bwMode="auto">
            <a:xfrm>
              <a:off x="1128712" y="4856784"/>
              <a:ext cx="313436" cy="1001088"/>
              <a:chOff x="1039186" y="4191000"/>
              <a:chExt cx="521258" cy="1001088"/>
            </a:xfrm>
          </p:grpSpPr>
          <p:sp>
            <p:nvSpPr>
              <p:cNvPr id="11" name="Right Brace 10"/>
              <p:cNvSpPr/>
              <p:nvPr/>
            </p:nvSpPr>
            <p:spPr>
              <a:xfrm rot="5400000">
                <a:off x="951027" y="4291736"/>
                <a:ext cx="709613" cy="506896"/>
              </a:xfrm>
              <a:prstGeom prst="rightBrac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570" name="TextBox 11"/>
              <p:cNvSpPr txBox="1">
                <a:spLocks noChangeArrowheads="1"/>
              </p:cNvSpPr>
              <p:nvPr/>
            </p:nvSpPr>
            <p:spPr bwMode="auto">
              <a:xfrm>
                <a:off x="1039186" y="4822756"/>
                <a:ext cx="47373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/>
                  <a:t>s</a:t>
                </a:r>
              </a:p>
            </p:txBody>
          </p:sp>
        </p:grpSp>
        <p:grpSp>
          <p:nvGrpSpPr>
            <p:cNvPr id="23560" name="Group 12"/>
            <p:cNvGrpSpPr>
              <a:grpSpLocks/>
            </p:cNvGrpSpPr>
            <p:nvPr/>
          </p:nvGrpSpPr>
          <p:grpSpPr bwMode="auto">
            <a:xfrm>
              <a:off x="1943988" y="4866312"/>
              <a:ext cx="313436" cy="1001088"/>
              <a:chOff x="1039186" y="4191000"/>
              <a:chExt cx="521258" cy="1001088"/>
            </a:xfrm>
          </p:grpSpPr>
          <p:sp>
            <p:nvSpPr>
              <p:cNvPr id="14" name="Right Brace 13"/>
              <p:cNvSpPr/>
              <p:nvPr/>
            </p:nvSpPr>
            <p:spPr>
              <a:xfrm rot="5400000">
                <a:off x="952191" y="4291733"/>
                <a:ext cx="709613" cy="506896"/>
              </a:xfrm>
              <a:prstGeom prst="rightBrac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568" name="TextBox 14"/>
              <p:cNvSpPr txBox="1">
                <a:spLocks noChangeArrowheads="1"/>
              </p:cNvSpPr>
              <p:nvPr/>
            </p:nvSpPr>
            <p:spPr bwMode="auto">
              <a:xfrm>
                <a:off x="1039186" y="4822756"/>
                <a:ext cx="47373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/>
                  <a:t>s</a:t>
                </a:r>
              </a:p>
            </p:txBody>
          </p:sp>
        </p:grpSp>
        <p:grpSp>
          <p:nvGrpSpPr>
            <p:cNvPr id="23561" name="Group 15"/>
            <p:cNvGrpSpPr>
              <a:grpSpLocks/>
            </p:cNvGrpSpPr>
            <p:nvPr/>
          </p:nvGrpSpPr>
          <p:grpSpPr bwMode="auto">
            <a:xfrm>
              <a:off x="2277364" y="4862512"/>
              <a:ext cx="313436" cy="1001088"/>
              <a:chOff x="1039186" y="4191000"/>
              <a:chExt cx="521258" cy="1001088"/>
            </a:xfrm>
          </p:grpSpPr>
          <p:sp>
            <p:nvSpPr>
              <p:cNvPr id="17" name="Right Brace 16"/>
              <p:cNvSpPr/>
              <p:nvPr/>
            </p:nvSpPr>
            <p:spPr>
              <a:xfrm rot="5400000">
                <a:off x="952190" y="4292358"/>
                <a:ext cx="709613" cy="506896"/>
              </a:xfrm>
              <a:prstGeom prst="rightBrac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566" name="TextBox 17"/>
              <p:cNvSpPr txBox="1">
                <a:spLocks noChangeArrowheads="1"/>
              </p:cNvSpPr>
              <p:nvPr/>
            </p:nvSpPr>
            <p:spPr bwMode="auto">
              <a:xfrm>
                <a:off x="1039186" y="4822756"/>
                <a:ext cx="47373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/>
                  <a:t>s</a:t>
                </a:r>
              </a:p>
            </p:txBody>
          </p:sp>
        </p:grpSp>
        <p:grpSp>
          <p:nvGrpSpPr>
            <p:cNvPr id="23562" name="Group 18"/>
            <p:cNvGrpSpPr>
              <a:grpSpLocks/>
            </p:cNvGrpSpPr>
            <p:nvPr/>
          </p:nvGrpSpPr>
          <p:grpSpPr bwMode="auto">
            <a:xfrm>
              <a:off x="1467992" y="4848224"/>
              <a:ext cx="513207" cy="1001088"/>
              <a:chOff x="1053548" y="4191000"/>
              <a:chExt cx="506896" cy="1001088"/>
            </a:xfrm>
          </p:grpSpPr>
          <p:sp>
            <p:nvSpPr>
              <p:cNvPr id="20" name="Right Brace 19"/>
              <p:cNvSpPr/>
              <p:nvPr/>
            </p:nvSpPr>
            <p:spPr>
              <a:xfrm rot="5400000">
                <a:off x="952408" y="4292579"/>
                <a:ext cx="709614" cy="506456"/>
              </a:xfrm>
              <a:prstGeom prst="rightBrac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564" name="TextBox 20"/>
              <p:cNvSpPr txBox="1">
                <a:spLocks noChangeArrowheads="1"/>
              </p:cNvSpPr>
              <p:nvPr/>
            </p:nvSpPr>
            <p:spPr bwMode="auto">
              <a:xfrm>
                <a:off x="1086711" y="4822756"/>
                <a:ext cx="47373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/>
                  <a:t>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152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Conclusions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1D Quasi-periodicity can defend a linear metallic state against CDW/SDW instabilities (or at least yield an semiconductor with extremely small gaps)</a:t>
            </a:r>
          </a:p>
          <a:p>
            <a:r>
              <a:rPr lang="en-US" sz="2800" dirty="0" smtClean="0"/>
              <a:t>Decoration of appropriate surface bi-crystal grain boundaries or dislocation lines with appropriate odd-electron elements could provide such an embodiment.</a:t>
            </a:r>
          </a:p>
        </p:txBody>
      </p:sp>
    </p:spTree>
    <p:extLst>
      <p:ext uri="{BB962C8B-B14F-4D97-AF65-F5344CB8AC3E}">
        <p14:creationId xmlns:p14="http://schemas.microsoft.com/office/powerpoint/2010/main" val="205105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What’s Next (1)</a:t>
            </a:r>
            <a:br>
              <a:rPr lang="en-US" dirty="0" smtClean="0"/>
            </a:br>
            <a:r>
              <a:rPr lang="en-US" dirty="0" smtClean="0"/>
              <a:t>- Do a Better Job Computationally 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</p:spPr>
        <p:txBody>
          <a:bodyPr/>
          <a:lstStyle/>
          <a:p>
            <a:r>
              <a:rPr lang="en-US" sz="2400" dirty="0" smtClean="0"/>
              <a:t>We now have computational tools (DFT and its derivatives) to calculate to high precision the ground and low level exited states of very complex “proxy” structures.</a:t>
            </a:r>
          </a:p>
          <a:p>
            <a:r>
              <a:rPr lang="en-US" sz="2400" dirty="0" smtClean="0"/>
              <a:t>In addition, great progress has been made over the past two decades on the formalism of “response functions,” e.g., generalized dielectric “constant” models.</a:t>
            </a:r>
          </a:p>
          <a:p>
            <a:r>
              <a:rPr lang="en-US" sz="2400" dirty="0" smtClean="0"/>
              <a:t>It should now be possible to “marry” these two developments to predict material conditions necessary to produce “room temperature superconductivity.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54864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A possible PhD thesis project?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8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Davis – Gutfreund – Little (1975)</a:t>
            </a: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57237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8" name="Group 11"/>
          <p:cNvGrpSpPr>
            <a:grpSpLocks/>
          </p:cNvGrpSpPr>
          <p:nvPr/>
        </p:nvGrpSpPr>
        <p:grpSpPr bwMode="auto">
          <a:xfrm>
            <a:off x="76200" y="2362200"/>
            <a:ext cx="8991600" cy="1524000"/>
            <a:chOff x="48" y="1632"/>
            <a:chExt cx="5664" cy="960"/>
          </a:xfrm>
        </p:grpSpPr>
        <p:pic>
          <p:nvPicPr>
            <p:cNvPr id="2151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" y="2097"/>
              <a:ext cx="5616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" name="Picture 8" descr="scl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1700"/>
              <a:ext cx="672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4" name="Line 9"/>
            <p:cNvSpPr>
              <a:spLocks noChangeShapeType="1"/>
            </p:cNvSpPr>
            <p:nvPr/>
          </p:nvSpPr>
          <p:spPr bwMode="auto">
            <a:xfrm>
              <a:off x="3168" y="1920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Rectangle 10"/>
            <p:cNvSpPr>
              <a:spLocks noChangeArrowheads="1"/>
            </p:cNvSpPr>
            <p:nvPr/>
          </p:nvSpPr>
          <p:spPr bwMode="auto">
            <a:xfrm>
              <a:off x="48" y="1632"/>
              <a:ext cx="5664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2868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4038600"/>
            <a:ext cx="8945562" cy="544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48200"/>
            <a:ext cx="2667000" cy="208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01" name="Picture 29" descr="scl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648200"/>
            <a:ext cx="53340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70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371600"/>
            <a:ext cx="561975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431" y="609601"/>
            <a:ext cx="48611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20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76200"/>
            <a:ext cx="56197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1400175"/>
            <a:ext cx="65611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2209800"/>
            <a:ext cx="77993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2781300"/>
            <a:ext cx="68849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938213" y="3857625"/>
            <a:ext cx="7265987" cy="1628775"/>
            <a:chOff x="938213" y="3857625"/>
            <a:chExt cx="7265987" cy="1628775"/>
          </a:xfrm>
        </p:grpSpPr>
        <p:pic>
          <p:nvPicPr>
            <p:cNvPr id="9223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213" y="3857625"/>
              <a:ext cx="7265987" cy="162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938213" y="3857625"/>
              <a:ext cx="280987" cy="180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5334000" y="4038600"/>
              <a:ext cx="28194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90600" y="4219281"/>
              <a:ext cx="62484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427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 (2)</a:t>
            </a:r>
            <a:br>
              <a:rPr lang="en-US" dirty="0" smtClean="0"/>
            </a:br>
            <a:r>
              <a:rPr lang="en-US" dirty="0" smtClean="0"/>
              <a:t>- Build It! 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 we have lots of tools...MBE (whatever), “printing,” bio-growth...</a:t>
            </a:r>
          </a:p>
          <a:p>
            <a:r>
              <a:rPr lang="en-US" dirty="0" smtClean="0"/>
              <a:t>So, let’s do 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67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37147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4200"/>
            <a:ext cx="3576638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85875"/>
            <a:ext cx="572452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8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NanoConstruction</a:t>
            </a:r>
            <a:endParaRPr lang="en-US" altLang="en-US" dirty="0" smtClean="0"/>
          </a:p>
        </p:txBody>
      </p:sp>
      <p:grpSp>
        <p:nvGrpSpPr>
          <p:cNvPr id="102411" name="Group 11"/>
          <p:cNvGrpSpPr>
            <a:grpSpLocks/>
          </p:cNvGrpSpPr>
          <p:nvPr/>
        </p:nvGrpSpPr>
        <p:grpSpPr bwMode="auto">
          <a:xfrm>
            <a:off x="533400" y="2438400"/>
            <a:ext cx="5383213" cy="4237038"/>
            <a:chOff x="336" y="1536"/>
            <a:chExt cx="3391" cy="2669"/>
          </a:xfrm>
        </p:grpSpPr>
        <p:sp>
          <p:nvSpPr>
            <p:cNvPr id="102409" name="Text Box 9"/>
            <p:cNvSpPr txBox="1">
              <a:spLocks noChangeArrowheads="1"/>
            </p:cNvSpPr>
            <p:nvPr/>
          </p:nvSpPr>
          <p:spPr bwMode="auto">
            <a:xfrm>
              <a:off x="336" y="3840"/>
              <a:ext cx="230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>
                  <a:latin typeface="Comic Sans MS" pitchFamily="66" charset="0"/>
                </a:rPr>
                <a:t>“Eigler Derricks”</a:t>
              </a:r>
            </a:p>
          </p:txBody>
        </p:sp>
        <p:pic>
          <p:nvPicPr>
            <p:cNvPr id="102410" name="Picture 10" descr="j019616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536"/>
              <a:ext cx="1135" cy="1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343400"/>
            <a:ext cx="18954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55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133600"/>
            <a:ext cx="74850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25908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53894" y="1524000"/>
            <a:ext cx="6408906" cy="1371600"/>
            <a:chOff x="753894" y="1524000"/>
            <a:chExt cx="6408906" cy="1371600"/>
          </a:xfrm>
        </p:grpSpPr>
        <p:grpSp>
          <p:nvGrpSpPr>
            <p:cNvPr id="2" name="Group 1"/>
            <p:cNvGrpSpPr/>
            <p:nvPr/>
          </p:nvGrpSpPr>
          <p:grpSpPr>
            <a:xfrm>
              <a:off x="1905000" y="1524000"/>
              <a:ext cx="5257800" cy="1219200"/>
              <a:chOff x="1105292" y="1066800"/>
              <a:chExt cx="4557321" cy="665574"/>
            </a:xfrm>
          </p:grpSpPr>
          <p:pic>
            <p:nvPicPr>
              <p:cNvPr id="1126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1388" y="1066800"/>
                <a:ext cx="2181225" cy="476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68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5292" y="1256124"/>
                <a:ext cx="2181225" cy="476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4" name="Straight Connector 3"/>
            <p:cNvCxnSpPr/>
            <p:nvPr/>
          </p:nvCxnSpPr>
          <p:spPr>
            <a:xfrm rot="-120000" flipV="1">
              <a:off x="1066800" y="2514600"/>
              <a:ext cx="8382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753894" y="25262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h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280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Fast Forward: 2028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60513"/>
            <a:ext cx="7953375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86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23"/>
            <a:ext cx="8229600" cy="1143000"/>
          </a:xfrm>
        </p:spPr>
        <p:txBody>
          <a:bodyPr/>
          <a:lstStyle/>
          <a:p>
            <a:r>
              <a:rPr lang="en-US" dirty="0" smtClean="0"/>
              <a:t>My Three Career Heroes</a:t>
            </a:r>
            <a:br>
              <a:rPr lang="en-US" dirty="0" smtClean="0"/>
            </a:br>
            <a:r>
              <a:rPr lang="en-US" sz="3200" i="1" dirty="0" smtClean="0"/>
              <a:t>“Men for All Seasons”</a:t>
            </a:r>
            <a:endParaRPr lang="en-US" sz="3200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762000" y="2057400"/>
            <a:ext cx="2005012" cy="3264932"/>
            <a:chOff x="762000" y="2057400"/>
            <a:chExt cx="2005012" cy="326493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057400"/>
              <a:ext cx="2005012" cy="2713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62000" y="4953000"/>
              <a:ext cx="2005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“VL”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57600" y="2057400"/>
            <a:ext cx="2005012" cy="3264932"/>
            <a:chOff x="3938588" y="2057400"/>
            <a:chExt cx="2005012" cy="3264932"/>
          </a:xfrm>
        </p:grpSpPr>
        <p:pic>
          <p:nvPicPr>
            <p:cNvPr id="2052" name="Picture 4" descr="https://physics.stanford.edu/sites/default/files/little.07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2057400"/>
              <a:ext cx="1789112" cy="275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938588" y="4953000"/>
              <a:ext cx="2005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“Bill”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400800" y="2057399"/>
            <a:ext cx="2206572" cy="3264933"/>
            <a:chOff x="6400800" y="2057399"/>
            <a:chExt cx="2206572" cy="3264933"/>
          </a:xfrm>
        </p:grpSpPr>
        <p:pic>
          <p:nvPicPr>
            <p:cNvPr id="2054" name="Picture 6" descr="tgthum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2057399"/>
              <a:ext cx="2206572" cy="2758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524135" y="4953000"/>
              <a:ext cx="2005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“Ted”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9651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“You can’t always get what you want…”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609600" y="1624013"/>
          <a:ext cx="7924800" cy="492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Photo Editor Photo" r:id="rId4" imgW="2619048" imgH="1628571" progId="MSPhotoEd.3">
                  <p:embed/>
                </p:oleObj>
              </mc:Choice>
              <mc:Fallback>
                <p:oleObj name="Photo Editor Photo" r:id="rId4" imgW="2619048" imgH="162857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24013"/>
                        <a:ext cx="7924800" cy="492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570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8001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“…you get what you need!”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066800" y="1133475"/>
          <a:ext cx="6858000" cy="557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Photo Editor Photo" r:id="rId4" imgW="3809524" imgH="3095238" progId="MSPhotoEd.3">
                  <p:embed/>
                </p:oleObj>
              </mc:Choice>
              <mc:Fallback>
                <p:oleObj name="Photo Editor Photo" r:id="rId4" imgW="3809524" imgH="309523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133475"/>
                        <a:ext cx="6858000" cy="557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845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028700"/>
            <a:ext cx="700087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ular Callout 2"/>
          <p:cNvSpPr/>
          <p:nvPr/>
        </p:nvSpPr>
        <p:spPr>
          <a:xfrm>
            <a:off x="4648200" y="5257800"/>
            <a:ext cx="2895600" cy="838200"/>
          </a:xfrm>
          <a:prstGeom prst="wedgeRoundRectCallout">
            <a:avLst>
              <a:gd name="adj1" fmla="val -16864"/>
              <a:gd name="adj2" fmla="val -1516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May, 2028 </a:t>
            </a:r>
          </a:p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(still have some time!)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76200"/>
            <a:ext cx="914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/>
              <a:t>50</a:t>
            </a:r>
            <a:r>
              <a:rPr lang="en-US" sz="2400" baseline="30000" dirty="0"/>
              <a:t>th</a:t>
            </a:r>
            <a:r>
              <a:rPr lang="en-US" sz="2400" dirty="0"/>
              <a:t> Anniversary of Physics Today, May 1998</a:t>
            </a:r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http://</a:t>
            </a:r>
            <a:r>
              <a:rPr lang="en-US" sz="1000" dirty="0"/>
              <a:t>www.w2agz.com/Publications/Popular%20Science/Bio-Inspired%20Superconductivity</a:t>
            </a:r>
            <a:r>
              <a:rPr lang="en-US" sz="1100" dirty="0"/>
              <a:t>,%20Physics%20Today%2051,%2017%20%281998%29.pdf</a:t>
            </a:r>
          </a:p>
        </p:txBody>
      </p:sp>
    </p:spTree>
    <p:extLst>
      <p:ext uri="{BB962C8B-B14F-4D97-AF65-F5344CB8AC3E}">
        <p14:creationId xmlns:p14="http://schemas.microsoft.com/office/powerpoint/2010/main" val="196501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362200" y="990600"/>
          <a:ext cx="4800600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4" imgW="812520" imgH="342720" progId="Equation.DSMT4">
                  <p:embed/>
                </p:oleObj>
              </mc:Choice>
              <mc:Fallback>
                <p:oleObj name="Equation" r:id="rId4" imgW="81252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990600"/>
                        <a:ext cx="4800600" cy="202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smtClean="0"/>
              <a:t>“Bardeen-Cooper-Schrieffer”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676400" y="3200400"/>
            <a:ext cx="632460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Where</a:t>
            </a:r>
          </a:p>
          <a:p>
            <a:pPr eaLnBrk="0" hangingPunct="0">
              <a:spcBef>
                <a:spcPct val="50000"/>
              </a:spcBef>
              <a:buFont typeface="Symbol" pitchFamily="18" charset="2"/>
              <a:buChar char="Q"/>
            </a:pPr>
            <a:r>
              <a:rPr lang="en-US" sz="2400">
                <a:latin typeface="Comic Sans MS" pitchFamily="66" charset="0"/>
                <a:sym typeface="Symbol" pitchFamily="18" charset="2"/>
              </a:rPr>
              <a:t> = Debye Temperature (~ 275 K)</a:t>
            </a:r>
          </a:p>
          <a:p>
            <a:pPr eaLnBrk="0" hangingPunct="0">
              <a:spcBef>
                <a:spcPct val="50000"/>
              </a:spcBef>
              <a:buFont typeface="Symbol" pitchFamily="18" charset="2"/>
              <a:buChar char="l"/>
            </a:pPr>
            <a:r>
              <a:rPr lang="en-US" sz="2400">
                <a:latin typeface="Comic Sans MS" pitchFamily="66" charset="0"/>
                <a:sym typeface="Symbol" pitchFamily="18" charset="2"/>
              </a:rPr>
              <a:t> = Electron-Phonon Coupling (~ 0.28)</a:t>
            </a:r>
          </a:p>
          <a:p>
            <a:pPr eaLnBrk="0" hangingPunct="0">
              <a:spcBef>
                <a:spcPct val="50000"/>
              </a:spcBef>
              <a:buFont typeface="Symbol" pitchFamily="18" charset="2"/>
              <a:buNone/>
            </a:pPr>
            <a:r>
              <a:rPr lang="en-US" sz="2400">
                <a:latin typeface="Comic Sans MS" pitchFamily="66" charset="0"/>
                <a:sym typeface="Symbol" pitchFamily="18" charset="2"/>
              </a:rPr>
              <a:t>* = Electron-Electron Repulsion (~ 0.1)</a:t>
            </a:r>
          </a:p>
          <a:p>
            <a:pPr eaLnBrk="0" hangingPunct="0">
              <a:spcBef>
                <a:spcPct val="50000"/>
              </a:spcBef>
              <a:buFont typeface="Symbol" pitchFamily="18" charset="2"/>
              <a:buNone/>
            </a:pPr>
            <a:r>
              <a:rPr lang="en-US" sz="2400">
                <a:latin typeface="Comic Sans MS" pitchFamily="66" charset="0"/>
                <a:sym typeface="Symbol" pitchFamily="18" charset="2"/>
              </a:rPr>
              <a:t>a = “Gap Parameter, ~ 1-3”</a:t>
            </a:r>
          </a:p>
          <a:p>
            <a:pPr eaLnBrk="0" hangingPunct="0">
              <a:spcBef>
                <a:spcPct val="50000"/>
              </a:spcBef>
              <a:buFont typeface="Symbol" pitchFamily="18" charset="2"/>
              <a:buNone/>
            </a:pPr>
            <a:r>
              <a:rPr lang="en-US" sz="2400">
                <a:latin typeface="Comic Sans MS" pitchFamily="66" charset="0"/>
              </a:rPr>
              <a:t>Tc = Critical Temperature ( 9.5 K “Nb”)</a:t>
            </a: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2102" name="Object 6"/>
          <p:cNvGraphicFramePr>
            <a:graphicFrameLocks noChangeAspect="1"/>
          </p:cNvGraphicFramePr>
          <p:nvPr/>
        </p:nvGraphicFramePr>
        <p:xfrm>
          <a:off x="5540375" y="2873375"/>
          <a:ext cx="2713038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6" imgW="634680" imgH="190440" progId="Equation.DSMT4">
                  <p:embed/>
                </p:oleObj>
              </mc:Choice>
              <mc:Fallback>
                <p:oleObj name="Equation" r:id="rId6" imgW="6346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75" y="2873375"/>
                        <a:ext cx="2713038" cy="81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640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Electron-Phonon Coupling </a:t>
            </a:r>
            <a:br>
              <a:rPr lang="en-US" altLang="en-US" sz="3600" smtClean="0"/>
            </a:br>
            <a:r>
              <a:rPr lang="en-US" altLang="en-US" sz="3600" smtClean="0"/>
              <a:t>a la Migdal-Eliashberg-McMillan</a:t>
            </a:r>
            <a:br>
              <a:rPr lang="en-US" altLang="en-US" sz="3600" smtClean="0"/>
            </a:br>
            <a:r>
              <a:rPr lang="en-US" altLang="en-US" sz="1600" smtClean="0"/>
              <a:t>(plus Allen &amp; Dynes)</a:t>
            </a:r>
          </a:p>
        </p:txBody>
      </p:sp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1441450"/>
            <a:ext cx="716121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60625"/>
            <a:ext cx="7391400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5486400" y="1981200"/>
            <a:ext cx="1981200" cy="609600"/>
          </a:xfrm>
          <a:prstGeom prst="wedgeRoundRectCallout">
            <a:avLst>
              <a:gd name="adj1" fmla="val -143431"/>
              <a:gd name="adj2" fmla="val -5260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First compute this via DFT…</a:t>
            </a: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381000" y="5486400"/>
            <a:ext cx="1752600" cy="381000"/>
          </a:xfrm>
          <a:prstGeom prst="wedgeRoundRectCallout">
            <a:avLst>
              <a:gd name="adj1" fmla="val 21741"/>
              <a:gd name="adj2" fmla="val -1333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Then this…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33400" y="6019800"/>
            <a:ext cx="65532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Quantum-Espresso (Democritos-ISSA-CNR)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hlinkClick r:id="rId5"/>
              </a:rPr>
              <a:t>http://www.pwscf.org</a:t>
            </a:r>
            <a:r>
              <a:rPr lang="en-US" altLang="en-US"/>
              <a:t>   Grazie!</a:t>
            </a:r>
          </a:p>
        </p:txBody>
      </p:sp>
    </p:spTree>
    <p:extLst>
      <p:ext uri="{BB962C8B-B14F-4D97-AF65-F5344CB8AC3E}">
        <p14:creationId xmlns:p14="http://schemas.microsoft.com/office/powerpoint/2010/main" val="25687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8" grpId="0" animBg="1"/>
      <p:bldP spid="133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5"/>
          <p:cNvGrpSpPr>
            <a:grpSpLocks/>
          </p:cNvGrpSpPr>
          <p:nvPr/>
        </p:nvGrpSpPr>
        <p:grpSpPr bwMode="auto">
          <a:xfrm>
            <a:off x="1804988" y="1143000"/>
            <a:ext cx="5205412" cy="2743200"/>
            <a:chOff x="228600" y="1524000"/>
            <a:chExt cx="5206116" cy="2743201"/>
          </a:xfrm>
        </p:grpSpPr>
        <p:pic>
          <p:nvPicPr>
            <p:cNvPr id="13323" name="Picture 5" descr="scl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1524001"/>
              <a:ext cx="2821189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4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0" y="1524000"/>
              <a:ext cx="2386716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5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391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“3-D”Aluminum,T</a:t>
            </a:r>
            <a:r>
              <a:rPr lang="en-US" sz="4000" baseline="-25000" smtClean="0"/>
              <a:t>C</a:t>
            </a:r>
            <a:r>
              <a:rPr lang="en-US" sz="4000" smtClean="0"/>
              <a:t> = 1.15 K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295400" y="4038600"/>
            <a:ext cx="6291263" cy="2514600"/>
            <a:chOff x="1447800" y="4038600"/>
            <a:chExt cx="6290603" cy="2514600"/>
          </a:xfrm>
        </p:grpSpPr>
        <p:pic>
          <p:nvPicPr>
            <p:cNvPr id="13321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53000" y="4038600"/>
              <a:ext cx="2785403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Al_Bands2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47800" y="4038600"/>
              <a:ext cx="3344512" cy="2514600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</p:pic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85725" y="2249490"/>
            <a:ext cx="2505075" cy="722312"/>
            <a:chOff x="86140" y="2249556"/>
            <a:chExt cx="2504705" cy="722267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1371825" y="2362261"/>
              <a:ext cx="1219020" cy="609562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20" name="TextBox 15"/>
            <p:cNvSpPr txBox="1">
              <a:spLocks noChangeArrowheads="1"/>
            </p:cNvSpPr>
            <p:nvPr/>
          </p:nvSpPr>
          <p:spPr bwMode="auto">
            <a:xfrm>
              <a:off x="86140" y="2249556"/>
              <a:ext cx="1371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“Irrational”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100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cl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53277"/>
            <a:ext cx="86106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Line 3"/>
          <p:cNvSpPr>
            <a:spLocks noChangeShapeType="1"/>
          </p:cNvSpPr>
          <p:nvPr/>
        </p:nvSpPr>
        <p:spPr bwMode="auto">
          <a:xfrm flipV="1">
            <a:off x="7315200" y="5181600"/>
            <a:ext cx="0" cy="9144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971800" y="5181600"/>
            <a:ext cx="3276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/>
              <a:t>“Put-on !”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685800" y="609600"/>
            <a:ext cx="70866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Rectangle 2"/>
          <p:cNvSpPr>
            <a:spLocks noChangeArrowheads="1"/>
          </p:cNvSpPr>
          <p:nvPr/>
        </p:nvSpPr>
        <p:spPr bwMode="auto">
          <a:xfrm>
            <a:off x="381000" y="228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Fermion-Boson Interactions</a:t>
            </a:r>
            <a:endParaRPr lang="en-US" sz="1600">
              <a:solidFill>
                <a:schemeClr val="tx2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6200" y="1923871"/>
            <a:ext cx="4419600" cy="3105329"/>
            <a:chOff x="76200" y="1923871"/>
            <a:chExt cx="4419600" cy="3105329"/>
          </a:xfrm>
        </p:grpSpPr>
        <p:sp>
          <p:nvSpPr>
            <p:cNvPr id="2" name="Oval 1"/>
            <p:cNvSpPr/>
            <p:nvPr/>
          </p:nvSpPr>
          <p:spPr>
            <a:xfrm>
              <a:off x="3429000" y="4724400"/>
              <a:ext cx="1066800" cy="304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533400" y="3401200"/>
              <a:ext cx="3276600" cy="1323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6200" y="1923871"/>
              <a:ext cx="2971800" cy="14773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Phonons:</a:t>
              </a:r>
            </a:p>
            <a:p>
              <a:r>
                <a:rPr lang="en-US" dirty="0" smtClean="0">
                  <a:latin typeface="Theta"/>
                  <a:sym typeface="Symbol"/>
                </a:rPr>
                <a:t>(Al) ~ 430K ~ 0.04eV</a:t>
              </a:r>
            </a:p>
            <a:p>
              <a:r>
                <a:rPr lang="en-US" dirty="0" smtClean="0">
                  <a:latin typeface="Theta"/>
                  <a:sym typeface="Symbol"/>
                </a:rPr>
                <a:t>Excitons:</a:t>
              </a:r>
            </a:p>
            <a:p>
              <a:r>
                <a:rPr lang="en-US" dirty="0" smtClean="0">
                  <a:latin typeface="Theta"/>
                  <a:sym typeface="Symbol"/>
                </a:rPr>
                <a:t>(GaAs) ~ 1eV ~ 12,000K</a:t>
              </a:r>
            </a:p>
            <a:p>
              <a:r>
                <a:rPr lang="en-US" dirty="0" smtClean="0">
                  <a:latin typeface="Theta"/>
                  <a:sym typeface="Symbol"/>
                </a:rPr>
                <a:t>WOW!</a:t>
              </a:r>
              <a:endParaRPr lang="en-US" dirty="0">
                <a:latin typeface="Thet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992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NanoConcept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1143000" y="2209800"/>
            <a:ext cx="693420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altLang="en-US" sz="4000"/>
              <a:t>What novel atomic/molecular arrangement might give rise to higher temperature superconductivity &gt;&gt; 165 K?</a:t>
            </a:r>
          </a:p>
          <a:p>
            <a:pPr>
              <a:spcBef>
                <a:spcPct val="50000"/>
              </a:spcBef>
            </a:pPr>
            <a:endParaRPr lang="en-US" altLang="en-US" sz="4800"/>
          </a:p>
        </p:txBody>
      </p:sp>
    </p:spTree>
    <p:extLst>
      <p:ext uri="{BB962C8B-B14F-4D97-AF65-F5344CB8AC3E}">
        <p14:creationId xmlns:p14="http://schemas.microsoft.com/office/powerpoint/2010/main" val="168333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5671</TotalTime>
  <Words>917</Words>
  <Application>Microsoft Office PowerPoint</Application>
  <PresentationFormat>On-screen Show (4:3)</PresentationFormat>
  <Paragraphs>168</Paragraphs>
  <Slides>31</Slides>
  <Notes>24</Notes>
  <HiddenSlides>0</HiddenSlides>
  <MMClips>1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Blank</vt:lpstr>
      <vt:lpstr>Default Design</vt:lpstr>
      <vt:lpstr>1_Default Design</vt:lpstr>
      <vt:lpstr>Equation</vt:lpstr>
      <vt:lpstr>Microsoft Photo Editor 3.0 Photo</vt:lpstr>
      <vt:lpstr>PowerPoint Presentation</vt:lpstr>
      <vt:lpstr>PowerPoint Presentation</vt:lpstr>
      <vt:lpstr>My Three Career Heroes “Men for All Seasons”</vt:lpstr>
      <vt:lpstr>PowerPoint Presentation</vt:lpstr>
      <vt:lpstr>“Bardeen-Cooper-Schrieffer”</vt:lpstr>
      <vt:lpstr>Electron-Phonon Coupling  a la Migdal-Eliashberg-McMillan (plus Allen &amp; Dynes)</vt:lpstr>
      <vt:lpstr>“3-D”Aluminum,TC = 1.15 K</vt:lpstr>
      <vt:lpstr>PowerPoint Presentation</vt:lpstr>
      <vt:lpstr>NanoConcept</vt:lpstr>
      <vt:lpstr>Little, 1963</vt:lpstr>
      <vt:lpstr>NanoBlueprint</vt:lpstr>
      <vt:lpstr>Fibonacci Chains</vt:lpstr>
      <vt:lpstr>A Fibonacci fcc “Dislocation Line”</vt:lpstr>
      <vt:lpstr>64 = 65</vt:lpstr>
      <vt:lpstr>“Not So Famous Danish Kid Brother”</vt:lpstr>
      <vt:lpstr>Almost Periodic Functions</vt:lpstr>
      <vt:lpstr>APF “Band Structure”</vt:lpstr>
      <vt:lpstr>Doubly Periodic Al Chain (a = 4.058 Å [fcc edge],   b = c = 3×a)</vt:lpstr>
      <vt:lpstr>PowerPoint Presentation</vt:lpstr>
      <vt:lpstr>PowerPoint Presentation</vt:lpstr>
      <vt:lpstr>Preliminary Conclusions</vt:lpstr>
      <vt:lpstr>What’s Next (1) - Do a Better Job Computationally -</vt:lpstr>
      <vt:lpstr>Davis – Gutfreund – Little (1975)</vt:lpstr>
      <vt:lpstr>PowerPoint Presentation</vt:lpstr>
      <vt:lpstr>PowerPoint Presentation</vt:lpstr>
      <vt:lpstr>What’s Next (2) - Build It! -</vt:lpstr>
      <vt:lpstr>NanoConstruction</vt:lpstr>
      <vt:lpstr>PowerPoint Presentation</vt:lpstr>
      <vt:lpstr>Fast Forward: 2028</vt:lpstr>
      <vt:lpstr>“You can’t always get what you want…”</vt:lpstr>
      <vt:lpstr>“…you get what you need!”</vt:lpstr>
    </vt:vector>
  </TitlesOfParts>
  <Company>W2AGZ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Michael Grant</dc:creator>
  <cp:lastModifiedBy>Paul Michael Grant</cp:lastModifiedBy>
  <cp:revision>48</cp:revision>
  <dcterms:created xsi:type="dcterms:W3CDTF">2017-05-02T22:41:48Z</dcterms:created>
  <dcterms:modified xsi:type="dcterms:W3CDTF">2017-05-07T04:21:14Z</dcterms:modified>
</cp:coreProperties>
</file>